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0" name="Shape 140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8" name="Shape 148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72" name="Shape 172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96" name="Shape 196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1.jpeg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.jpeg" descr="logo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29500" y="214312"/>
            <a:ext cx="1228725" cy="7858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Shape 3"/>
          <p:cNvSpPr/>
          <p:nvPr/>
        </p:nvSpPr>
        <p:spPr>
          <a:xfrm>
            <a:off x="500062" y="1000124"/>
            <a:ext cx="8215313" cy="1589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9" rIns="45719"/>
          <a:lstStyle/>
          <a:p/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590" marR="0" indent="-32639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body" sz="half" idx="4294967295"/>
          </p:nvPr>
        </p:nvSpPr>
        <p:spPr>
          <a:xfrm>
            <a:off x="755650" y="4000500"/>
            <a:ext cx="7488238" cy="2286001"/>
          </a:xfrm>
          <a:prstGeom prst="rect">
            <a:avLst/>
          </a:prstGeom>
        </p:spPr>
        <p:txBody>
          <a:bodyPr/>
          <a:lstStyle/>
          <a:p>
            <a:pPr marL="0" indent="0" algn="ctr" defTabSz="434340">
              <a:lnSpc>
                <a:spcPct val="90000"/>
              </a:lnSpc>
              <a:spcBef>
                <a:spcPts val="1100"/>
              </a:spcBef>
              <a:buSzTx/>
              <a:buNone/>
              <a:defRPr sz="950">
                <a:solidFill>
                  <a:srgbClr val="FF0000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 marL="0" indent="0" algn="ctr" defTabSz="434340">
              <a:lnSpc>
                <a:spcPct val="90000"/>
              </a:lnSpc>
              <a:spcBef>
                <a:spcPts val="1100"/>
              </a:spcBef>
              <a:buSzTx/>
              <a:buNone/>
              <a:defRPr sz="2280">
                <a:solidFill>
                  <a:srgbClr val="FF00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“应对人口老龄化”赴西班牙培训</a:t>
            </a:r>
          </a:p>
          <a:p>
            <a:pPr marL="0" indent="0" algn="ctr" defTabSz="434340">
              <a:lnSpc>
                <a:spcPct val="90000"/>
              </a:lnSpc>
              <a:spcBef>
                <a:spcPts val="1100"/>
              </a:spcBef>
              <a:buSzTx/>
              <a:buNone/>
              <a:defRPr sz="1710">
                <a:solidFill>
                  <a:srgbClr val="FF00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“Training on Adaptation to the ageing Population”in Spain</a:t>
            </a:r>
          </a:p>
          <a:p>
            <a:pPr marL="0" indent="0" algn="ctr" defTabSz="434340">
              <a:lnSpc>
                <a:spcPct val="90000"/>
              </a:lnSpc>
              <a:spcBef>
                <a:spcPts val="1100"/>
              </a:spcBef>
              <a:buSzTx/>
              <a:buNone/>
              <a:defRPr sz="1710" b="1">
                <a:solidFill>
                  <a:srgbClr val="262626"/>
                </a:solidFill>
                <a:latin typeface="楷体"/>
                <a:ea typeface="楷体"/>
                <a:cs typeface="楷体"/>
                <a:sym typeface="楷体"/>
              </a:defRPr>
            </a:pPr>
          </a:p>
          <a:p>
            <a:pPr marL="0" indent="0" algn="ctr" defTabSz="434340">
              <a:lnSpc>
                <a:spcPct val="90000"/>
              </a:lnSpc>
              <a:spcBef>
                <a:spcPts val="1100"/>
              </a:spcBef>
              <a:buSzTx/>
              <a:buNone/>
              <a:defRPr sz="1710" b="1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2016年6月19-7月3日·西班牙 </a:t>
            </a:r>
          </a:p>
          <a:p>
            <a:pPr marL="0" indent="0" algn="ctr" defTabSz="434340">
              <a:lnSpc>
                <a:spcPct val="90000"/>
              </a:lnSpc>
              <a:spcBef>
                <a:spcPts val="1100"/>
              </a:spcBef>
              <a:buSzTx/>
              <a:buNone/>
              <a:defRPr sz="171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June19-July3,2016    Spain</a:t>
            </a:r>
          </a:p>
        </p:txBody>
      </p:sp>
      <p:pic>
        <p:nvPicPr>
          <p:cNvPr id="206" name="logo.jpeg" descr="log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375" y="1125537"/>
            <a:ext cx="3286125" cy="280828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无标题.png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1555750"/>
            <a:ext cx="4768850" cy="33083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5" name="Shape 255"/>
          <p:cNvSpPr/>
          <p:nvPr/>
        </p:nvSpPr>
        <p:spPr>
          <a:xfrm>
            <a:off x="4392612" y="5013325"/>
            <a:ext cx="4759326" cy="9677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1400">
                <a:latin typeface="楷体"/>
                <a:ea typeface="楷体"/>
                <a:cs typeface="楷体"/>
                <a:sym typeface="楷体"/>
              </a:defRPr>
            </a:pPr>
            <a:r>
              <a:t>1950-2080年中国人口“高龄少子”比美国更为严峻</a:t>
            </a:r>
          </a:p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“Aging population and low fertility” of China is more serious than the United States in1950-2080</a:t>
            </a:r>
            <a:endParaRPr>
              <a:latin typeface="楷体"/>
              <a:ea typeface="楷体"/>
              <a:cs typeface="楷体"/>
              <a:sym typeface="楷体"/>
            </a:endParaRPr>
          </a:p>
        </p:txBody>
      </p:sp>
      <p:sp>
        <p:nvSpPr>
          <p:cNvPr id="256" name="Shape 256"/>
          <p:cNvSpPr/>
          <p:nvPr>
            <p:ph type="body" sz="half" idx="4294967295"/>
          </p:nvPr>
        </p:nvSpPr>
        <p:spPr>
          <a:xfrm>
            <a:off x="457200" y="1600200"/>
            <a:ext cx="398780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中国”高龄少子”原因及预测</a:t>
            </a:r>
          </a:p>
          <a:p>
            <a:pPr marL="457200" indent="-45720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The reason and  forecast about “Aging population and low fertility” of China</a:t>
            </a:r>
          </a:p>
          <a:p>
            <a:pPr marL="457200" indent="-457200"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</a:p>
          <a:p>
            <a:pPr marL="457200" indent="-45720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计划生育等政策导致少子化严重</a:t>
            </a:r>
          </a:p>
          <a:p>
            <a:pPr marL="457200" indent="-45720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人口面临长寿风险加剧老龄化</a:t>
            </a:r>
          </a:p>
        </p:txBody>
      </p:sp>
      <p:sp>
        <p:nvSpPr>
          <p:cNvPr id="257" name="Shape 257"/>
          <p:cNvSpPr/>
          <p:nvPr/>
        </p:nvSpPr>
        <p:spPr>
          <a:xfrm>
            <a:off x="457200" y="404812"/>
            <a:ext cx="8248650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中国人口现状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</a:t>
            </a:r>
            <a:r>
              <a:rPr sz="1200"/>
              <a:t>Population Status in China</a:t>
            </a:r>
            <a:endParaRPr sz="1200"/>
          </a:p>
        </p:txBody>
      </p:sp>
      <p:sp>
        <p:nvSpPr>
          <p:cNvPr id="258" name="Shape 258"/>
          <p:cNvSpPr/>
          <p:nvPr/>
        </p:nvSpPr>
        <p:spPr>
          <a:xfrm>
            <a:off x="466725" y="4156573"/>
            <a:ext cx="5470525" cy="59076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one-child policy led to low birthrate severity </a:t>
            </a:r>
          </a:p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Longevity risk &amp; aging faster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body" sz="half" idx="4294967295"/>
          </p:nvPr>
        </p:nvSpPr>
        <p:spPr>
          <a:xfrm>
            <a:off x="466725" y="2852737"/>
            <a:ext cx="8229600" cy="182245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SzTx/>
              <a:buNone/>
              <a:defRPr sz="2400" b="1">
                <a:solidFill>
                  <a:schemeClr val="accent2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高龄少子特征为中国养老制度带来严峻挑战</a:t>
            </a:r>
          </a:p>
          <a:p>
            <a:pPr marL="0" indent="0" algn="ctr">
              <a:spcBef>
                <a:spcPts val="400"/>
              </a:spcBef>
              <a:buSzTx/>
              <a:buNone/>
              <a:defRPr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Aging population and low fertility have been bringing great challenge to China's pension system.</a:t>
            </a:r>
          </a:p>
        </p:txBody>
      </p:sp>
      <p:sp>
        <p:nvSpPr>
          <p:cNvPr id="261" name="Shape 261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总结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Summary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body" idx="4294967295"/>
          </p:nvPr>
        </p:nvSpPr>
        <p:spPr>
          <a:xfrm>
            <a:off x="457200" y="1695450"/>
            <a:ext cx="8229600" cy="4902200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计划生育政策</a:t>
            </a:r>
          </a:p>
          <a:p>
            <a:pPr marL="457200" indent="-45720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One-child policy in China</a:t>
            </a:r>
          </a:p>
        </p:txBody>
      </p:sp>
      <p:pic>
        <p:nvPicPr>
          <p:cNvPr id="264" name="image.png"/>
          <p:cNvPicPr>
            <a:picLocks noChangeAspect="1"/>
          </p:cNvPicPr>
          <p:nvPr/>
        </p:nvPicPr>
        <p:blipFill>
          <a:blip r:embed="rId1"/>
          <a:srcRect t="3698"/>
          <a:stretch>
            <a:fillRect/>
          </a:stretch>
        </p:blipFill>
        <p:spPr>
          <a:xfrm>
            <a:off x="4097337" y="1700212"/>
            <a:ext cx="5046663" cy="37496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5" name="Shape 265"/>
          <p:cNvSpPr/>
          <p:nvPr/>
        </p:nvSpPr>
        <p:spPr>
          <a:xfrm>
            <a:off x="4097337" y="5654675"/>
            <a:ext cx="5046663" cy="8534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1400">
                <a:latin typeface="楷体"/>
                <a:ea typeface="楷体"/>
                <a:cs typeface="楷体"/>
                <a:sym typeface="楷体"/>
              </a:defRPr>
            </a:pPr>
            <a:r>
              <a:t>中国的生育率在1970年代达到最高5.5，随着计划生育政策的实施开始迅速下降，到了2012年为1.6，以经低于2.1的可持续发展水平。</a:t>
            </a:r>
          </a:p>
        </p:txBody>
      </p:sp>
      <p:sp>
        <p:nvSpPr>
          <p:cNvPr id="266" name="Shape 266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中国人口政策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Population Policy in China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中国人口政策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Population Policy in China</a:t>
            </a:r>
          </a:p>
        </p:txBody>
      </p:sp>
      <p:sp>
        <p:nvSpPr>
          <p:cNvPr id="269" name="Shape 269"/>
          <p:cNvSpPr/>
          <p:nvPr>
            <p:ph type="body" sz="half" idx="4294967295"/>
          </p:nvPr>
        </p:nvSpPr>
        <p:spPr>
          <a:xfrm>
            <a:off x="457200" y="1695450"/>
            <a:ext cx="4775200" cy="425767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“单独二孩”政策</a:t>
            </a: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The two-child policy for only-child parents</a:t>
            </a:r>
          </a:p>
          <a:p>
            <a:pPr marL="0" indent="0"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（</a:t>
            </a:r>
            <a:r>
              <a:t>two-child fertility policy for couples where either the husband or the wife is from a single-child family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）</a:t>
            </a:r>
            <a:endParaRPr>
              <a:latin typeface="宋体"/>
              <a:ea typeface="宋体"/>
              <a:cs typeface="宋体"/>
              <a:sym typeface="宋体"/>
            </a:endParaRPr>
          </a:p>
        </p:txBody>
      </p:sp>
      <p:pic>
        <p:nvPicPr>
          <p:cNvPr id="270" name="8c395826e519a265fbfb8c633d8bcd9b.png" descr="G:\0.才才才\西班牙培训\参考资料\8c395826e519a265fbfb8c633d8bcd9b.jpg"/>
          <p:cNvPicPr>
            <a:picLocks noChangeAspect="1"/>
          </p:cNvPicPr>
          <p:nvPr/>
        </p:nvPicPr>
        <p:blipFill>
          <a:blip r:embed="rId1"/>
          <a:srcRect b="10731"/>
          <a:stretch>
            <a:fillRect/>
          </a:stretch>
        </p:blipFill>
        <p:spPr>
          <a:xfrm>
            <a:off x="4429125" y="1795462"/>
            <a:ext cx="5324475" cy="422592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中国人口政策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Population Policy in China</a:t>
            </a:r>
          </a:p>
        </p:txBody>
      </p:sp>
      <p:pic>
        <p:nvPicPr>
          <p:cNvPr id="273" name="单独二孩政实施一年后效果并不尽如人意，截至2014年12月，全国仅有不足100万对单独夫妇提出再生育申请，而此前的官方预计是每年增加200万人左右。.jpeg" descr="单独二孩政实施一年后效果并不尽如人意，截至2014年12月，全国仅有不足100万对单独夫妇提出再生育申请，而此前的官方预计是每年增加200万人左右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637" y="2890837"/>
            <a:ext cx="4932363" cy="31273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4" name="Shape 274"/>
          <p:cNvSpPr/>
          <p:nvPr/>
        </p:nvSpPr>
        <p:spPr>
          <a:xfrm>
            <a:off x="4560887" y="6019800"/>
            <a:ext cx="4572001" cy="4920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fertility cost is one of the key factors that have impacts upon family birth inclinations.</a:t>
            </a:r>
          </a:p>
        </p:txBody>
      </p:sp>
      <p:sp>
        <p:nvSpPr>
          <p:cNvPr id="275" name="Shape 275"/>
          <p:cNvSpPr/>
          <p:nvPr>
            <p:ph type="body" sz="half" idx="4294967295"/>
          </p:nvPr>
        </p:nvSpPr>
        <p:spPr>
          <a:xfrm>
            <a:off x="457200" y="1695449"/>
            <a:ext cx="5410200" cy="429260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“单独二孩”政策</a:t>
            </a: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The two-child policy for only-child parents</a:t>
            </a:r>
          </a:p>
          <a:p>
            <a:pPr marL="0" indent="0"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</a:p>
          <a:p>
            <a:pPr marL="0" indent="0">
              <a:spcBef>
                <a:spcPts val="600"/>
              </a:spcBef>
              <a:buSzTx/>
              <a:buNone/>
              <a:defRPr sz="1600"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政策效果不如预期的原因：</a:t>
            </a:r>
          </a:p>
          <a:p>
            <a:pPr marL="0" indent="0">
              <a:spcBef>
                <a:spcPts val="600"/>
              </a:spcBef>
              <a:buSzTx/>
              <a:buNone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latin typeface="微软雅黑"/>
                <a:ea typeface="微软雅黑"/>
                <a:cs typeface="微软雅黑"/>
                <a:sym typeface="微软雅黑"/>
              </a:rPr>
              <a:t>The reason of policy effect not as excepted</a:t>
            </a:r>
            <a:endParaRPr b="1">
              <a:latin typeface="微软雅黑"/>
              <a:ea typeface="微软雅黑"/>
              <a:cs typeface="微软雅黑"/>
              <a:sym typeface="微软雅黑"/>
            </a:endParaRP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 年轻人生育观念明显变化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养育成本明显增加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社会保障水平提高，少生优生观念</a:t>
            </a:r>
          </a:p>
        </p:txBody>
      </p:sp>
      <p:sp>
        <p:nvSpPr>
          <p:cNvPr id="276" name="Shape 276"/>
          <p:cNvSpPr/>
          <p:nvPr/>
        </p:nvSpPr>
        <p:spPr>
          <a:xfrm>
            <a:off x="427288" y="4580937"/>
            <a:ext cx="3738564" cy="15539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Childbearing concept changed obviously in youth view</a:t>
            </a:r>
          </a:p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Child-rearing costs increased apparently </a:t>
            </a:r>
          </a:p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Social security level improved &amp; Fewer and better birth improved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body" sz="quarter" idx="4294967295"/>
          </p:nvPr>
        </p:nvSpPr>
        <p:spPr>
          <a:xfrm>
            <a:off x="457200" y="1695450"/>
            <a:ext cx="6562725" cy="144621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“全面二孩”政策</a:t>
            </a: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The universal two-child policy</a:t>
            </a:r>
          </a:p>
        </p:txBody>
      </p:sp>
      <p:sp>
        <p:nvSpPr>
          <p:cNvPr id="279" name="Shape 279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中国人口政策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Population Policy in China</a:t>
            </a:r>
          </a:p>
        </p:txBody>
      </p:sp>
      <p:pic>
        <p:nvPicPr>
          <p:cNvPr id="280" name="3320946_135739537000_2.jpeg" descr="3320946_135739537000_2"/>
          <p:cNvPicPr>
            <a:picLocks noChangeAspect="1"/>
          </p:cNvPicPr>
          <p:nvPr/>
        </p:nvPicPr>
        <p:blipFill>
          <a:blip r:embed="rId1"/>
          <a:srcRect b="11372"/>
          <a:stretch>
            <a:fillRect/>
          </a:stretch>
        </p:blipFill>
        <p:spPr>
          <a:xfrm>
            <a:off x="476250" y="2462212"/>
            <a:ext cx="8261350" cy="404018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untitled.png" descr="untitled"/>
          <p:cNvPicPr>
            <a:picLocks noChangeAspect="1"/>
          </p:cNvPicPr>
          <p:nvPr/>
        </p:nvPicPr>
        <p:blipFill>
          <a:blip r:embed="rId1"/>
          <a:srcRect b="14944"/>
          <a:stretch>
            <a:fillRect/>
          </a:stretch>
        </p:blipFill>
        <p:spPr>
          <a:xfrm>
            <a:off x="3933825" y="1701800"/>
            <a:ext cx="5200650" cy="36353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3" name="Shape 283"/>
          <p:cNvSpPr/>
          <p:nvPr>
            <p:ph type="body" idx="4294967295"/>
          </p:nvPr>
        </p:nvSpPr>
        <p:spPr>
          <a:xfrm>
            <a:off x="457200" y="1695450"/>
            <a:ext cx="6562725" cy="45926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“全面二孩”政策</a:t>
            </a: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The universal two-child policy</a:t>
            </a:r>
            <a:endParaRPr b="1"/>
          </a:p>
          <a:p>
            <a:pPr marL="0" indent="0">
              <a:buSzTx/>
              <a:buNone/>
              <a:defRPr sz="2000" b="1">
                <a:latin typeface="仿宋"/>
                <a:ea typeface="仿宋"/>
                <a:cs typeface="仿宋"/>
                <a:sym typeface="仿宋"/>
              </a:defRPr>
            </a:pPr>
          </a:p>
          <a:p>
            <a:pPr marL="0" indent="0">
              <a:spcBef>
                <a:spcPts val="600"/>
              </a:spcBef>
              <a:buSzTx/>
              <a:buNone/>
              <a:defRPr sz="1600"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“全面二孩”政策目的：</a:t>
            </a:r>
          </a:p>
          <a:p>
            <a:pPr marL="0" indent="0">
              <a:spcBef>
                <a:spcPts val="600"/>
              </a:spcBef>
              <a:buSzTx/>
              <a:buNone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latin typeface="微软雅黑"/>
                <a:ea typeface="微软雅黑"/>
                <a:cs typeface="微软雅黑"/>
                <a:sym typeface="微软雅黑"/>
              </a:rPr>
              <a:t>The purpose of universal two-child policy</a:t>
            </a:r>
            <a:endParaRPr b="1">
              <a:latin typeface="微软雅黑"/>
              <a:ea typeface="微软雅黑"/>
              <a:cs typeface="微软雅黑"/>
              <a:sym typeface="微软雅黑"/>
            </a:endParaRP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进一步释放生育潜力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减缓人口老龄化压力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增加劳动力供给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促进人口均衡发展</a:t>
            </a:r>
          </a:p>
        </p:txBody>
      </p:sp>
      <p:sp>
        <p:nvSpPr>
          <p:cNvPr id="284" name="Shape 284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中国人口政策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Population Policy in China</a:t>
            </a:r>
          </a:p>
        </p:txBody>
      </p:sp>
      <p:sp>
        <p:nvSpPr>
          <p:cNvPr id="285" name="Shape 285"/>
          <p:cNvSpPr/>
          <p:nvPr/>
        </p:nvSpPr>
        <p:spPr>
          <a:xfrm>
            <a:off x="466725" y="4651375"/>
            <a:ext cx="3738563" cy="137409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release fertility potential</a:t>
            </a:r>
          </a:p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slow down the aging population </a:t>
            </a:r>
          </a:p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increase labor supply</a:t>
            </a:r>
          </a:p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promote balance population growth</a:t>
            </a:r>
          </a:p>
        </p:txBody>
      </p:sp>
      <p:sp>
        <p:nvSpPr>
          <p:cNvPr id="286" name="Shape 286"/>
          <p:cNvSpPr/>
          <p:nvPr/>
        </p:nvSpPr>
        <p:spPr>
          <a:xfrm>
            <a:off x="1233321" y="5602870"/>
            <a:ext cx="789941" cy="408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待翻译</a:t>
            </a:r>
            <a:endParaRPr>
              <a:latin typeface="宋体"/>
              <a:ea typeface="宋体"/>
              <a:cs typeface="宋体"/>
              <a:sym typeface="宋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body" idx="4294967295"/>
          </p:nvPr>
        </p:nvSpPr>
        <p:spPr>
          <a:xfrm>
            <a:off x="457200" y="1695450"/>
            <a:ext cx="656272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“全面二孩”政策</a:t>
            </a: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The universal two-child policy</a:t>
            </a:r>
            <a:endParaRPr b="1"/>
          </a:p>
          <a:p>
            <a:pPr marL="0" indent="0">
              <a:spcBef>
                <a:spcPts val="600"/>
              </a:spcBef>
              <a:buSzTx/>
              <a:buNone/>
              <a:defRPr sz="2000" b="1">
                <a:latin typeface="微软雅黑"/>
                <a:ea typeface="微软雅黑"/>
                <a:cs typeface="微软雅黑"/>
                <a:sym typeface="微软雅黑"/>
              </a:defRPr>
            </a:pPr>
          </a:p>
          <a:p>
            <a:pPr marL="0" indent="0">
              <a:spcBef>
                <a:spcPts val="600"/>
              </a:spcBef>
              <a:buSzTx/>
              <a:buNone/>
              <a:defRPr sz="1600"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“全面二孩”政策意义：</a:t>
            </a:r>
          </a:p>
          <a:p>
            <a:pPr marL="0" indent="0">
              <a:spcBef>
                <a:spcPts val="600"/>
              </a:spcBef>
              <a:buSzTx/>
              <a:buNone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latin typeface="微软雅黑"/>
                <a:ea typeface="微软雅黑"/>
                <a:cs typeface="微软雅黑"/>
                <a:sym typeface="微软雅黑"/>
              </a:rPr>
              <a:t>The significance of the universal two-child policy</a:t>
            </a:r>
            <a:endParaRPr b="1">
              <a:latin typeface="微软雅黑"/>
              <a:ea typeface="微软雅黑"/>
              <a:cs typeface="微软雅黑"/>
              <a:sym typeface="微软雅黑"/>
            </a:endParaRP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国家民族长治久安的举措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增加劳动力供给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拉动经济增长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稳定社会和促进社会发展</a:t>
            </a:r>
          </a:p>
        </p:txBody>
      </p:sp>
      <p:sp>
        <p:nvSpPr>
          <p:cNvPr id="289" name="Shape 289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中国人口政策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Population Policy in China</a:t>
            </a:r>
          </a:p>
        </p:txBody>
      </p:sp>
      <p:sp>
        <p:nvSpPr>
          <p:cNvPr id="290" name="Shape 290"/>
          <p:cNvSpPr/>
          <p:nvPr/>
        </p:nvSpPr>
        <p:spPr>
          <a:xfrm>
            <a:off x="466725" y="4651375"/>
            <a:ext cx="3738563" cy="160269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method of national long-term stability</a:t>
            </a:r>
          </a:p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Increasing labor supply</a:t>
            </a:r>
          </a:p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Stimulating economic growth</a:t>
            </a:r>
          </a:p>
          <a:p>
            <a:pPr marL="342900" indent="-342900">
              <a:spcBef>
                <a:spcPts val="300"/>
              </a:spcBef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Maintaining social stability and promoting social development </a:t>
            </a:r>
          </a:p>
        </p:txBody>
      </p:sp>
      <p:pic>
        <p:nvPicPr>
          <p:cNvPr id="291" name="500_wKgH3VZZm0mAaDI9AAELPfx-89I348.jpeg" descr="500_wKgH3VZZm0mAaDI9AAELPfx-89I3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4725" y="1747837"/>
            <a:ext cx="3951288" cy="445293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body" sz="quarter" idx="4294967295"/>
          </p:nvPr>
        </p:nvSpPr>
        <p:spPr>
          <a:xfrm>
            <a:off x="466725" y="4795837"/>
            <a:ext cx="8229600" cy="1220788"/>
          </a:xfrm>
          <a:prstGeom prst="rect">
            <a:avLst/>
          </a:prstGeom>
          <a:ln>
            <a:solidFill>
              <a:srgbClr val="C00000"/>
            </a:solidFill>
            <a:prstDash val="sysDash"/>
            <a:round/>
          </a:ln>
        </p:spPr>
        <p:txBody>
          <a:bodyPr anchor="ctr"/>
          <a:lstStyle/>
          <a:p>
            <a:pPr marL="0" indent="0" algn="ctr">
              <a:lnSpc>
                <a:spcPct val="80000"/>
              </a:lnSpc>
              <a:spcBef>
                <a:spcPts val="400"/>
              </a:spcBef>
              <a:buSzTx/>
              <a:buNone/>
              <a:defRPr sz="2400" b="1">
                <a:solidFill>
                  <a:schemeClr val="accent2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“全面二孩政策”将有效应对中国的人口老龄化趋势</a:t>
            </a: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SzTx/>
              <a:buNone/>
              <a:defRPr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Maybe China's aging trend would be actively addressed by the universal two-child policy.</a:t>
            </a:r>
          </a:p>
        </p:txBody>
      </p:sp>
      <p:sp>
        <p:nvSpPr>
          <p:cNvPr id="294" name="Shape 294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总结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 Summary</a:t>
            </a:r>
          </a:p>
        </p:txBody>
      </p:sp>
      <p:sp>
        <p:nvSpPr>
          <p:cNvPr id="295" name="Shape 295"/>
          <p:cNvSpPr/>
          <p:nvPr/>
        </p:nvSpPr>
        <p:spPr>
          <a:xfrm>
            <a:off x="539750" y="2565400"/>
            <a:ext cx="1612900" cy="536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0" y="0"/>
                </a:moveTo>
                <a:lnTo>
                  <a:pt x="0" y="0"/>
                </a:lnTo>
                <a:lnTo>
                  <a:pt x="0" y="21600"/>
                </a:lnTo>
                <a:lnTo>
                  <a:pt x="18000" y="21600"/>
                </a:lnTo>
                <a:lnTo>
                  <a:pt x="21600" y="108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Shape 296"/>
          <p:cNvSpPr/>
          <p:nvPr/>
        </p:nvSpPr>
        <p:spPr>
          <a:xfrm>
            <a:off x="2411412" y="2565400"/>
            <a:ext cx="1614488" cy="536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0" y="0"/>
                </a:moveTo>
                <a:lnTo>
                  <a:pt x="0" y="0"/>
                </a:lnTo>
                <a:lnTo>
                  <a:pt x="0" y="21600"/>
                </a:lnTo>
                <a:lnTo>
                  <a:pt x="180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7" name="Shape 297"/>
          <p:cNvSpPr/>
          <p:nvPr/>
        </p:nvSpPr>
        <p:spPr>
          <a:xfrm>
            <a:off x="4283075" y="2565400"/>
            <a:ext cx="1614488" cy="536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0" y="0"/>
                </a:moveTo>
                <a:lnTo>
                  <a:pt x="0" y="0"/>
                </a:lnTo>
                <a:lnTo>
                  <a:pt x="0" y="21600"/>
                </a:lnTo>
                <a:lnTo>
                  <a:pt x="180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8EB4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Shape 298"/>
          <p:cNvSpPr/>
          <p:nvPr/>
        </p:nvSpPr>
        <p:spPr>
          <a:xfrm>
            <a:off x="684212" y="2636837"/>
            <a:ext cx="1018541" cy="408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计划生育</a:t>
            </a:r>
          </a:p>
        </p:txBody>
      </p:sp>
      <p:sp>
        <p:nvSpPr>
          <p:cNvPr id="299" name="Shape 299"/>
          <p:cNvSpPr/>
          <p:nvPr/>
        </p:nvSpPr>
        <p:spPr>
          <a:xfrm>
            <a:off x="2555875" y="2636837"/>
            <a:ext cx="1018540" cy="408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单独二孩</a:t>
            </a:r>
          </a:p>
        </p:txBody>
      </p:sp>
      <p:sp>
        <p:nvSpPr>
          <p:cNvPr id="300" name="Shape 300"/>
          <p:cNvSpPr/>
          <p:nvPr/>
        </p:nvSpPr>
        <p:spPr>
          <a:xfrm>
            <a:off x="4427537" y="2636837"/>
            <a:ext cx="1018541" cy="408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全面二孩</a:t>
            </a:r>
          </a:p>
        </p:txBody>
      </p:sp>
      <p:grpSp>
        <p:nvGrpSpPr>
          <p:cNvPr id="303" name="Group 303"/>
          <p:cNvGrpSpPr/>
          <p:nvPr/>
        </p:nvGrpSpPr>
        <p:grpSpPr>
          <a:xfrm>
            <a:off x="6876619" y="2348680"/>
            <a:ext cx="1386601" cy="1181106"/>
            <a:chOff x="0" y="0"/>
            <a:chExt cx="1386600" cy="1181105"/>
          </a:xfrm>
        </p:grpSpPr>
        <p:sp>
          <p:nvSpPr>
            <p:cNvPr id="301" name="Shape 301"/>
            <p:cNvSpPr/>
            <p:nvPr/>
          </p:nvSpPr>
          <p:spPr>
            <a:xfrm>
              <a:off x="0" y="432034"/>
              <a:ext cx="926730" cy="74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1957" y="0"/>
                    <a:pt x="12729" y="1122"/>
                    <a:pt x="12729" y="2805"/>
                  </a:cubicBezTo>
                  <a:cubicBezTo>
                    <a:pt x="12729" y="4208"/>
                    <a:pt x="11957" y="5610"/>
                    <a:pt x="10800" y="5610"/>
                  </a:cubicBezTo>
                  <a:cubicBezTo>
                    <a:pt x="9836" y="5610"/>
                    <a:pt x="8871" y="4208"/>
                    <a:pt x="8871" y="2805"/>
                  </a:cubicBezTo>
                  <a:cubicBezTo>
                    <a:pt x="8871" y="1122"/>
                    <a:pt x="9836" y="0"/>
                    <a:pt x="10800" y="0"/>
                  </a:cubicBezTo>
                  <a:close/>
                  <a:moveTo>
                    <a:pt x="2893" y="13745"/>
                  </a:moveTo>
                  <a:cubicBezTo>
                    <a:pt x="2893" y="18514"/>
                    <a:pt x="2893" y="18514"/>
                    <a:pt x="2893" y="18514"/>
                  </a:cubicBezTo>
                  <a:cubicBezTo>
                    <a:pt x="1929" y="18514"/>
                    <a:pt x="1929" y="18514"/>
                    <a:pt x="1929" y="18514"/>
                  </a:cubicBezTo>
                  <a:cubicBezTo>
                    <a:pt x="1929" y="14587"/>
                    <a:pt x="1929" y="14587"/>
                    <a:pt x="1929" y="14587"/>
                  </a:cubicBezTo>
                  <a:cubicBezTo>
                    <a:pt x="1736" y="14587"/>
                    <a:pt x="1736" y="14587"/>
                    <a:pt x="1736" y="14587"/>
                  </a:cubicBezTo>
                  <a:cubicBezTo>
                    <a:pt x="1736" y="18514"/>
                    <a:pt x="1736" y="18514"/>
                    <a:pt x="1736" y="18514"/>
                  </a:cubicBezTo>
                  <a:cubicBezTo>
                    <a:pt x="771" y="18514"/>
                    <a:pt x="771" y="18514"/>
                    <a:pt x="771" y="18514"/>
                  </a:cubicBezTo>
                  <a:cubicBezTo>
                    <a:pt x="771" y="13745"/>
                    <a:pt x="771" y="13745"/>
                    <a:pt x="771" y="13745"/>
                  </a:cubicBezTo>
                  <a:cubicBezTo>
                    <a:pt x="771" y="12904"/>
                    <a:pt x="771" y="12904"/>
                    <a:pt x="771" y="12904"/>
                  </a:cubicBezTo>
                  <a:cubicBezTo>
                    <a:pt x="771" y="10379"/>
                    <a:pt x="771" y="10379"/>
                    <a:pt x="771" y="10379"/>
                  </a:cubicBezTo>
                  <a:cubicBezTo>
                    <a:pt x="771" y="10379"/>
                    <a:pt x="771" y="10379"/>
                    <a:pt x="771" y="10379"/>
                  </a:cubicBezTo>
                  <a:cubicBezTo>
                    <a:pt x="771" y="12904"/>
                    <a:pt x="771" y="12904"/>
                    <a:pt x="771" y="12904"/>
                  </a:cubicBezTo>
                  <a:cubicBezTo>
                    <a:pt x="0" y="12904"/>
                    <a:pt x="0" y="12904"/>
                    <a:pt x="0" y="12904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0" y="8696"/>
                    <a:pt x="193" y="8135"/>
                    <a:pt x="771" y="8135"/>
                  </a:cubicBezTo>
                  <a:cubicBezTo>
                    <a:pt x="2507" y="8135"/>
                    <a:pt x="2507" y="8135"/>
                    <a:pt x="2507" y="8135"/>
                  </a:cubicBezTo>
                  <a:cubicBezTo>
                    <a:pt x="2507" y="8416"/>
                    <a:pt x="2507" y="8416"/>
                    <a:pt x="2507" y="8696"/>
                  </a:cubicBezTo>
                  <a:cubicBezTo>
                    <a:pt x="2507" y="13745"/>
                    <a:pt x="2507" y="13745"/>
                    <a:pt x="2507" y="13745"/>
                  </a:cubicBezTo>
                  <a:cubicBezTo>
                    <a:pt x="2893" y="13745"/>
                    <a:pt x="2893" y="13745"/>
                    <a:pt x="2893" y="13745"/>
                  </a:cubicBezTo>
                  <a:close/>
                  <a:moveTo>
                    <a:pt x="1929" y="4208"/>
                  </a:moveTo>
                  <a:cubicBezTo>
                    <a:pt x="2507" y="4208"/>
                    <a:pt x="3086" y="5049"/>
                    <a:pt x="3086" y="6171"/>
                  </a:cubicBezTo>
                  <a:cubicBezTo>
                    <a:pt x="3086" y="6452"/>
                    <a:pt x="3086" y="6732"/>
                    <a:pt x="2893" y="7013"/>
                  </a:cubicBezTo>
                  <a:cubicBezTo>
                    <a:pt x="2893" y="7294"/>
                    <a:pt x="2893" y="7294"/>
                    <a:pt x="2700" y="7294"/>
                  </a:cubicBezTo>
                  <a:cubicBezTo>
                    <a:pt x="2507" y="7574"/>
                    <a:pt x="2314" y="7855"/>
                    <a:pt x="1929" y="7855"/>
                  </a:cubicBezTo>
                  <a:cubicBezTo>
                    <a:pt x="1157" y="7855"/>
                    <a:pt x="579" y="7013"/>
                    <a:pt x="579" y="6171"/>
                  </a:cubicBezTo>
                  <a:cubicBezTo>
                    <a:pt x="579" y="5049"/>
                    <a:pt x="1157" y="4208"/>
                    <a:pt x="1929" y="4208"/>
                  </a:cubicBezTo>
                  <a:close/>
                  <a:moveTo>
                    <a:pt x="18514" y="13745"/>
                  </a:moveTo>
                  <a:cubicBezTo>
                    <a:pt x="18514" y="18514"/>
                    <a:pt x="18514" y="18514"/>
                    <a:pt x="18514" y="18514"/>
                  </a:cubicBezTo>
                  <a:cubicBezTo>
                    <a:pt x="19479" y="18514"/>
                    <a:pt x="19479" y="18514"/>
                    <a:pt x="19479" y="18514"/>
                  </a:cubicBezTo>
                  <a:cubicBezTo>
                    <a:pt x="19479" y="14587"/>
                    <a:pt x="19479" y="14587"/>
                    <a:pt x="19479" y="14587"/>
                  </a:cubicBezTo>
                  <a:cubicBezTo>
                    <a:pt x="19671" y="14587"/>
                    <a:pt x="19671" y="14587"/>
                    <a:pt x="19671" y="14587"/>
                  </a:cubicBezTo>
                  <a:cubicBezTo>
                    <a:pt x="19671" y="18514"/>
                    <a:pt x="19671" y="18514"/>
                    <a:pt x="19671" y="18514"/>
                  </a:cubicBezTo>
                  <a:cubicBezTo>
                    <a:pt x="20636" y="18514"/>
                    <a:pt x="20636" y="18514"/>
                    <a:pt x="20636" y="18514"/>
                  </a:cubicBezTo>
                  <a:cubicBezTo>
                    <a:pt x="20636" y="13745"/>
                    <a:pt x="20636" y="13745"/>
                    <a:pt x="20636" y="13745"/>
                  </a:cubicBezTo>
                  <a:cubicBezTo>
                    <a:pt x="20636" y="12904"/>
                    <a:pt x="20636" y="12904"/>
                    <a:pt x="20636" y="12904"/>
                  </a:cubicBezTo>
                  <a:cubicBezTo>
                    <a:pt x="20636" y="10379"/>
                    <a:pt x="20636" y="10379"/>
                    <a:pt x="20636" y="10379"/>
                  </a:cubicBezTo>
                  <a:cubicBezTo>
                    <a:pt x="20636" y="10379"/>
                    <a:pt x="20636" y="10379"/>
                    <a:pt x="20636" y="10379"/>
                  </a:cubicBezTo>
                  <a:cubicBezTo>
                    <a:pt x="20636" y="12904"/>
                    <a:pt x="20636" y="12904"/>
                    <a:pt x="20636" y="12904"/>
                  </a:cubicBezTo>
                  <a:cubicBezTo>
                    <a:pt x="21600" y="12904"/>
                    <a:pt x="21600" y="12904"/>
                    <a:pt x="21600" y="12904"/>
                  </a:cubicBezTo>
                  <a:cubicBezTo>
                    <a:pt x="21600" y="9257"/>
                    <a:pt x="21600" y="9257"/>
                    <a:pt x="21600" y="9257"/>
                  </a:cubicBezTo>
                  <a:cubicBezTo>
                    <a:pt x="21600" y="8696"/>
                    <a:pt x="21214" y="8135"/>
                    <a:pt x="20636" y="8135"/>
                  </a:cubicBezTo>
                  <a:cubicBezTo>
                    <a:pt x="18900" y="8135"/>
                    <a:pt x="18900" y="8135"/>
                    <a:pt x="18900" y="8135"/>
                  </a:cubicBezTo>
                  <a:cubicBezTo>
                    <a:pt x="18900" y="8416"/>
                    <a:pt x="18900" y="8416"/>
                    <a:pt x="18900" y="8696"/>
                  </a:cubicBezTo>
                  <a:cubicBezTo>
                    <a:pt x="18900" y="13745"/>
                    <a:pt x="18900" y="13745"/>
                    <a:pt x="18900" y="13745"/>
                  </a:cubicBezTo>
                  <a:cubicBezTo>
                    <a:pt x="18514" y="13745"/>
                    <a:pt x="18514" y="13745"/>
                    <a:pt x="18514" y="13745"/>
                  </a:cubicBezTo>
                  <a:close/>
                  <a:moveTo>
                    <a:pt x="19479" y="4208"/>
                  </a:moveTo>
                  <a:cubicBezTo>
                    <a:pt x="18900" y="4208"/>
                    <a:pt x="18321" y="5049"/>
                    <a:pt x="18321" y="6171"/>
                  </a:cubicBezTo>
                  <a:cubicBezTo>
                    <a:pt x="18321" y="6452"/>
                    <a:pt x="18321" y="6732"/>
                    <a:pt x="18514" y="7013"/>
                  </a:cubicBezTo>
                  <a:cubicBezTo>
                    <a:pt x="18514" y="7294"/>
                    <a:pt x="18707" y="7294"/>
                    <a:pt x="18707" y="7294"/>
                  </a:cubicBezTo>
                  <a:cubicBezTo>
                    <a:pt x="18900" y="7574"/>
                    <a:pt x="19286" y="7855"/>
                    <a:pt x="19479" y="7855"/>
                  </a:cubicBezTo>
                  <a:cubicBezTo>
                    <a:pt x="20250" y="7855"/>
                    <a:pt x="20829" y="7013"/>
                    <a:pt x="20829" y="6171"/>
                  </a:cubicBezTo>
                  <a:cubicBezTo>
                    <a:pt x="20829" y="5049"/>
                    <a:pt x="20250" y="4208"/>
                    <a:pt x="19479" y="4208"/>
                  </a:cubicBezTo>
                  <a:close/>
                  <a:moveTo>
                    <a:pt x="14464" y="14306"/>
                  </a:moveTo>
                  <a:cubicBezTo>
                    <a:pt x="14464" y="20197"/>
                    <a:pt x="14464" y="20197"/>
                    <a:pt x="14464" y="20197"/>
                  </a:cubicBezTo>
                  <a:cubicBezTo>
                    <a:pt x="15429" y="20197"/>
                    <a:pt x="15429" y="20197"/>
                    <a:pt x="15429" y="20197"/>
                  </a:cubicBezTo>
                  <a:cubicBezTo>
                    <a:pt x="15429" y="15148"/>
                    <a:pt x="15429" y="15148"/>
                    <a:pt x="15429" y="15148"/>
                  </a:cubicBezTo>
                  <a:cubicBezTo>
                    <a:pt x="15814" y="15148"/>
                    <a:pt x="15814" y="15148"/>
                    <a:pt x="15814" y="15148"/>
                  </a:cubicBezTo>
                  <a:cubicBezTo>
                    <a:pt x="15814" y="20197"/>
                    <a:pt x="15814" y="20197"/>
                    <a:pt x="15814" y="20197"/>
                  </a:cubicBezTo>
                  <a:cubicBezTo>
                    <a:pt x="16779" y="20197"/>
                    <a:pt x="16779" y="20197"/>
                    <a:pt x="16779" y="20197"/>
                  </a:cubicBezTo>
                  <a:cubicBezTo>
                    <a:pt x="16779" y="14306"/>
                    <a:pt x="16779" y="14306"/>
                    <a:pt x="16779" y="14306"/>
                  </a:cubicBezTo>
                  <a:cubicBezTo>
                    <a:pt x="16779" y="13184"/>
                    <a:pt x="16779" y="13184"/>
                    <a:pt x="16779" y="13184"/>
                  </a:cubicBezTo>
                  <a:cubicBezTo>
                    <a:pt x="16779" y="10099"/>
                    <a:pt x="16779" y="10099"/>
                    <a:pt x="16779" y="10099"/>
                  </a:cubicBezTo>
                  <a:cubicBezTo>
                    <a:pt x="16971" y="10099"/>
                    <a:pt x="16971" y="10099"/>
                    <a:pt x="16971" y="10099"/>
                  </a:cubicBezTo>
                  <a:cubicBezTo>
                    <a:pt x="16971" y="13184"/>
                    <a:pt x="16971" y="13184"/>
                    <a:pt x="16971" y="13184"/>
                  </a:cubicBezTo>
                  <a:cubicBezTo>
                    <a:pt x="18129" y="13184"/>
                    <a:pt x="18129" y="13184"/>
                    <a:pt x="18129" y="13184"/>
                  </a:cubicBezTo>
                  <a:cubicBezTo>
                    <a:pt x="18129" y="8696"/>
                    <a:pt x="18129" y="8696"/>
                    <a:pt x="18129" y="8696"/>
                  </a:cubicBezTo>
                  <a:cubicBezTo>
                    <a:pt x="18129" y="7855"/>
                    <a:pt x="17550" y="7294"/>
                    <a:pt x="16971" y="7294"/>
                  </a:cubicBezTo>
                  <a:cubicBezTo>
                    <a:pt x="14850" y="7294"/>
                    <a:pt x="14850" y="7294"/>
                    <a:pt x="14850" y="7294"/>
                  </a:cubicBezTo>
                  <a:cubicBezTo>
                    <a:pt x="14850" y="7574"/>
                    <a:pt x="14850" y="7855"/>
                    <a:pt x="14850" y="7855"/>
                  </a:cubicBezTo>
                  <a:cubicBezTo>
                    <a:pt x="14850" y="14306"/>
                    <a:pt x="14850" y="14306"/>
                    <a:pt x="14850" y="14306"/>
                  </a:cubicBezTo>
                  <a:cubicBezTo>
                    <a:pt x="14464" y="14306"/>
                    <a:pt x="14464" y="14306"/>
                    <a:pt x="14464" y="14306"/>
                  </a:cubicBezTo>
                  <a:close/>
                  <a:moveTo>
                    <a:pt x="12536" y="13184"/>
                  </a:moveTo>
                  <a:cubicBezTo>
                    <a:pt x="12536" y="8977"/>
                    <a:pt x="12536" y="8977"/>
                    <a:pt x="12536" y="8977"/>
                  </a:cubicBezTo>
                  <a:cubicBezTo>
                    <a:pt x="12343" y="8977"/>
                    <a:pt x="12343" y="8977"/>
                    <a:pt x="12343" y="8977"/>
                  </a:cubicBezTo>
                  <a:cubicBezTo>
                    <a:pt x="12343" y="13184"/>
                    <a:pt x="12343" y="13184"/>
                    <a:pt x="12343" y="13184"/>
                  </a:cubicBezTo>
                  <a:cubicBezTo>
                    <a:pt x="12343" y="14026"/>
                    <a:pt x="12343" y="14026"/>
                    <a:pt x="12343" y="14026"/>
                  </a:cubicBezTo>
                  <a:cubicBezTo>
                    <a:pt x="12343" y="21600"/>
                    <a:pt x="12343" y="21600"/>
                    <a:pt x="12343" y="21600"/>
                  </a:cubicBezTo>
                  <a:cubicBezTo>
                    <a:pt x="10993" y="21600"/>
                    <a:pt x="10993" y="21600"/>
                    <a:pt x="10993" y="21600"/>
                  </a:cubicBezTo>
                  <a:cubicBezTo>
                    <a:pt x="10993" y="15429"/>
                    <a:pt x="10993" y="15429"/>
                    <a:pt x="10993" y="15429"/>
                  </a:cubicBezTo>
                  <a:cubicBezTo>
                    <a:pt x="10607" y="15429"/>
                    <a:pt x="10607" y="15429"/>
                    <a:pt x="10607" y="15429"/>
                  </a:cubicBezTo>
                  <a:cubicBezTo>
                    <a:pt x="10607" y="21600"/>
                    <a:pt x="10607" y="21600"/>
                    <a:pt x="10607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14026"/>
                    <a:pt x="9257" y="14026"/>
                    <a:pt x="9257" y="14026"/>
                  </a:cubicBezTo>
                  <a:cubicBezTo>
                    <a:pt x="9257" y="13184"/>
                    <a:pt x="9257" y="13184"/>
                    <a:pt x="9257" y="13184"/>
                  </a:cubicBezTo>
                  <a:cubicBezTo>
                    <a:pt x="9257" y="8977"/>
                    <a:pt x="9257" y="8977"/>
                    <a:pt x="9257" y="8977"/>
                  </a:cubicBezTo>
                  <a:cubicBezTo>
                    <a:pt x="9064" y="8977"/>
                    <a:pt x="9064" y="8977"/>
                    <a:pt x="9064" y="8977"/>
                  </a:cubicBezTo>
                  <a:cubicBezTo>
                    <a:pt x="9064" y="13184"/>
                    <a:pt x="9064" y="13184"/>
                    <a:pt x="9064" y="13184"/>
                  </a:cubicBezTo>
                  <a:cubicBezTo>
                    <a:pt x="7907" y="13184"/>
                    <a:pt x="7907" y="13184"/>
                    <a:pt x="7907" y="13184"/>
                  </a:cubicBezTo>
                  <a:cubicBezTo>
                    <a:pt x="7907" y="7574"/>
                    <a:pt x="7907" y="7574"/>
                    <a:pt x="7907" y="7574"/>
                  </a:cubicBezTo>
                  <a:cubicBezTo>
                    <a:pt x="7907" y="6732"/>
                    <a:pt x="8486" y="5891"/>
                    <a:pt x="9064" y="5891"/>
                  </a:cubicBezTo>
                  <a:cubicBezTo>
                    <a:pt x="12729" y="5891"/>
                    <a:pt x="8871" y="5891"/>
                    <a:pt x="12536" y="5891"/>
                  </a:cubicBezTo>
                  <a:cubicBezTo>
                    <a:pt x="13307" y="5891"/>
                    <a:pt x="13693" y="6732"/>
                    <a:pt x="13693" y="7574"/>
                  </a:cubicBezTo>
                  <a:cubicBezTo>
                    <a:pt x="13693" y="13184"/>
                    <a:pt x="13693" y="13184"/>
                    <a:pt x="13693" y="13184"/>
                  </a:cubicBezTo>
                  <a:cubicBezTo>
                    <a:pt x="13500" y="13184"/>
                    <a:pt x="13114" y="13184"/>
                    <a:pt x="12536" y="13184"/>
                  </a:cubicBezTo>
                  <a:close/>
                  <a:moveTo>
                    <a:pt x="7136" y="14306"/>
                  </a:moveTo>
                  <a:cubicBezTo>
                    <a:pt x="7136" y="20197"/>
                    <a:pt x="7136" y="20197"/>
                    <a:pt x="7136" y="20197"/>
                  </a:cubicBezTo>
                  <a:cubicBezTo>
                    <a:pt x="5979" y="20197"/>
                    <a:pt x="5979" y="20197"/>
                    <a:pt x="5979" y="20197"/>
                  </a:cubicBezTo>
                  <a:cubicBezTo>
                    <a:pt x="5979" y="15148"/>
                    <a:pt x="5979" y="15148"/>
                    <a:pt x="5979" y="15148"/>
                  </a:cubicBezTo>
                  <a:cubicBezTo>
                    <a:pt x="5786" y="15148"/>
                    <a:pt x="5786" y="15148"/>
                    <a:pt x="5786" y="15148"/>
                  </a:cubicBezTo>
                  <a:cubicBezTo>
                    <a:pt x="5786" y="20197"/>
                    <a:pt x="5786" y="20197"/>
                    <a:pt x="5786" y="20197"/>
                  </a:cubicBezTo>
                  <a:cubicBezTo>
                    <a:pt x="4629" y="20197"/>
                    <a:pt x="4629" y="20197"/>
                    <a:pt x="4629" y="20197"/>
                  </a:cubicBezTo>
                  <a:cubicBezTo>
                    <a:pt x="4629" y="14306"/>
                    <a:pt x="4629" y="14306"/>
                    <a:pt x="4629" y="14306"/>
                  </a:cubicBezTo>
                  <a:cubicBezTo>
                    <a:pt x="4629" y="13184"/>
                    <a:pt x="4629" y="13184"/>
                    <a:pt x="4629" y="13184"/>
                  </a:cubicBezTo>
                  <a:cubicBezTo>
                    <a:pt x="4629" y="10099"/>
                    <a:pt x="4629" y="10099"/>
                    <a:pt x="4629" y="10099"/>
                  </a:cubicBezTo>
                  <a:cubicBezTo>
                    <a:pt x="4436" y="10099"/>
                    <a:pt x="4436" y="10099"/>
                    <a:pt x="4436" y="10099"/>
                  </a:cubicBezTo>
                  <a:cubicBezTo>
                    <a:pt x="4436" y="13184"/>
                    <a:pt x="4436" y="13184"/>
                    <a:pt x="4436" y="13184"/>
                  </a:cubicBezTo>
                  <a:cubicBezTo>
                    <a:pt x="3471" y="13184"/>
                    <a:pt x="3471" y="13184"/>
                    <a:pt x="3471" y="13184"/>
                  </a:cubicBezTo>
                  <a:cubicBezTo>
                    <a:pt x="3471" y="8696"/>
                    <a:pt x="3471" y="8696"/>
                    <a:pt x="3471" y="8696"/>
                  </a:cubicBezTo>
                  <a:cubicBezTo>
                    <a:pt x="3471" y="7855"/>
                    <a:pt x="3857" y="7294"/>
                    <a:pt x="4436" y="7294"/>
                  </a:cubicBezTo>
                  <a:cubicBezTo>
                    <a:pt x="6750" y="7294"/>
                    <a:pt x="6750" y="7294"/>
                    <a:pt x="6750" y="7294"/>
                  </a:cubicBezTo>
                  <a:cubicBezTo>
                    <a:pt x="6750" y="7574"/>
                    <a:pt x="6750" y="7855"/>
                    <a:pt x="6750" y="7855"/>
                  </a:cubicBezTo>
                  <a:cubicBezTo>
                    <a:pt x="6750" y="14306"/>
                    <a:pt x="6750" y="14306"/>
                    <a:pt x="6750" y="14306"/>
                  </a:cubicBezTo>
                  <a:cubicBezTo>
                    <a:pt x="7136" y="14306"/>
                    <a:pt x="7136" y="14306"/>
                    <a:pt x="7136" y="14306"/>
                  </a:cubicBezTo>
                  <a:close/>
                  <a:moveTo>
                    <a:pt x="5979" y="2525"/>
                  </a:moveTo>
                  <a:cubicBezTo>
                    <a:pt x="6750" y="2525"/>
                    <a:pt x="7521" y="3366"/>
                    <a:pt x="7521" y="4769"/>
                  </a:cubicBezTo>
                  <a:cubicBezTo>
                    <a:pt x="7521" y="5330"/>
                    <a:pt x="7329" y="5610"/>
                    <a:pt x="7136" y="6171"/>
                  </a:cubicBezTo>
                  <a:cubicBezTo>
                    <a:pt x="7136" y="6171"/>
                    <a:pt x="7136" y="6171"/>
                    <a:pt x="7136" y="6452"/>
                  </a:cubicBezTo>
                  <a:cubicBezTo>
                    <a:pt x="6750" y="6732"/>
                    <a:pt x="6364" y="7013"/>
                    <a:pt x="5979" y="7013"/>
                  </a:cubicBezTo>
                  <a:cubicBezTo>
                    <a:pt x="5014" y="7013"/>
                    <a:pt x="4243" y="5891"/>
                    <a:pt x="4243" y="4769"/>
                  </a:cubicBezTo>
                  <a:cubicBezTo>
                    <a:pt x="4243" y="3366"/>
                    <a:pt x="5014" y="2525"/>
                    <a:pt x="5979" y="2525"/>
                  </a:cubicBezTo>
                  <a:close/>
                  <a:moveTo>
                    <a:pt x="15621" y="2525"/>
                  </a:moveTo>
                  <a:cubicBezTo>
                    <a:pt x="14657" y="2525"/>
                    <a:pt x="14079" y="3366"/>
                    <a:pt x="14079" y="4769"/>
                  </a:cubicBezTo>
                  <a:cubicBezTo>
                    <a:pt x="14079" y="5330"/>
                    <a:pt x="14079" y="5610"/>
                    <a:pt x="14271" y="6171"/>
                  </a:cubicBezTo>
                  <a:cubicBezTo>
                    <a:pt x="14464" y="6171"/>
                    <a:pt x="14464" y="6171"/>
                    <a:pt x="14464" y="6452"/>
                  </a:cubicBezTo>
                  <a:cubicBezTo>
                    <a:pt x="14850" y="6732"/>
                    <a:pt x="15236" y="7013"/>
                    <a:pt x="15621" y="7013"/>
                  </a:cubicBezTo>
                  <a:cubicBezTo>
                    <a:pt x="16393" y="7013"/>
                    <a:pt x="17164" y="5891"/>
                    <a:pt x="17164" y="4769"/>
                  </a:cubicBezTo>
                  <a:cubicBezTo>
                    <a:pt x="17164" y="3366"/>
                    <a:pt x="16393" y="2525"/>
                    <a:pt x="15621" y="2525"/>
                  </a:cubicBezTo>
                  <a:close/>
                </a:path>
              </a:pathLst>
            </a:custGeom>
            <a:solidFill>
              <a:srgbClr val="8EB4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2" name="Shape 302"/>
            <p:cNvSpPr/>
            <p:nvPr/>
          </p:nvSpPr>
          <p:spPr>
            <a:xfrm>
              <a:off x="864481" y="0"/>
              <a:ext cx="522120" cy="52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extrusionOk="0">
                  <a:moveTo>
                    <a:pt x="11365" y="20358"/>
                  </a:moveTo>
                  <a:cubicBezTo>
                    <a:pt x="9954" y="20358"/>
                    <a:pt x="8610" y="20073"/>
                    <a:pt x="7384" y="19558"/>
                  </a:cubicBezTo>
                  <a:cubicBezTo>
                    <a:pt x="4668" y="21600"/>
                    <a:pt x="0" y="21566"/>
                    <a:pt x="0" y="21566"/>
                  </a:cubicBezTo>
                  <a:cubicBezTo>
                    <a:pt x="0" y="21566"/>
                    <a:pt x="2345" y="19950"/>
                    <a:pt x="3402" y="16565"/>
                  </a:cubicBezTo>
                  <a:cubicBezTo>
                    <a:pt x="1979" y="14814"/>
                    <a:pt x="1130" y="12599"/>
                    <a:pt x="1130" y="10176"/>
                  </a:cubicBezTo>
                  <a:cubicBezTo>
                    <a:pt x="1130" y="4554"/>
                    <a:pt x="5714" y="0"/>
                    <a:pt x="11365" y="0"/>
                  </a:cubicBezTo>
                  <a:cubicBezTo>
                    <a:pt x="17017" y="0"/>
                    <a:pt x="21600" y="4554"/>
                    <a:pt x="21600" y="10176"/>
                  </a:cubicBezTo>
                  <a:cubicBezTo>
                    <a:pt x="21600" y="15799"/>
                    <a:pt x="17017" y="20358"/>
                    <a:pt x="11365" y="20358"/>
                  </a:cubicBezTo>
                  <a:close/>
                  <a:moveTo>
                    <a:pt x="8227" y="14943"/>
                  </a:moveTo>
                  <a:cubicBezTo>
                    <a:pt x="8227" y="15810"/>
                    <a:pt x="8818" y="16453"/>
                    <a:pt x="9689" y="16453"/>
                  </a:cubicBezTo>
                  <a:cubicBezTo>
                    <a:pt x="10780" y="16453"/>
                    <a:pt x="11539" y="15698"/>
                    <a:pt x="11539" y="14652"/>
                  </a:cubicBezTo>
                  <a:cubicBezTo>
                    <a:pt x="11539" y="13745"/>
                    <a:pt x="10910" y="13102"/>
                    <a:pt x="10021" y="13102"/>
                  </a:cubicBezTo>
                  <a:cubicBezTo>
                    <a:pt x="8970" y="13102"/>
                    <a:pt x="8227" y="13969"/>
                    <a:pt x="8227" y="14943"/>
                  </a:cubicBezTo>
                  <a:close/>
                  <a:moveTo>
                    <a:pt x="11928" y="3620"/>
                  </a:moveTo>
                  <a:cubicBezTo>
                    <a:pt x="10539" y="3620"/>
                    <a:pt x="9487" y="4006"/>
                    <a:pt x="8801" y="4414"/>
                  </a:cubicBezTo>
                  <a:cubicBezTo>
                    <a:pt x="9149" y="6271"/>
                    <a:pt x="9149" y="6271"/>
                    <a:pt x="9149" y="6271"/>
                  </a:cubicBezTo>
                  <a:cubicBezTo>
                    <a:pt x="9672" y="5958"/>
                    <a:pt x="10336" y="5757"/>
                    <a:pt x="11168" y="5757"/>
                  </a:cubicBezTo>
                  <a:cubicBezTo>
                    <a:pt x="12001" y="5773"/>
                    <a:pt x="12242" y="6159"/>
                    <a:pt x="12242" y="6641"/>
                  </a:cubicBezTo>
                  <a:cubicBezTo>
                    <a:pt x="12242" y="7284"/>
                    <a:pt x="11483" y="7910"/>
                    <a:pt x="10763" y="8683"/>
                  </a:cubicBezTo>
                  <a:cubicBezTo>
                    <a:pt x="9723" y="9773"/>
                    <a:pt x="9228" y="10747"/>
                    <a:pt x="9076" y="11743"/>
                  </a:cubicBezTo>
                  <a:cubicBezTo>
                    <a:pt x="9060" y="11888"/>
                    <a:pt x="9043" y="12056"/>
                    <a:pt x="9020" y="12218"/>
                  </a:cubicBezTo>
                  <a:cubicBezTo>
                    <a:pt x="11613" y="12218"/>
                    <a:pt x="11613" y="12218"/>
                    <a:pt x="11613" y="12218"/>
                  </a:cubicBezTo>
                  <a:cubicBezTo>
                    <a:pt x="11652" y="12056"/>
                    <a:pt x="11669" y="11905"/>
                    <a:pt x="11703" y="11776"/>
                  </a:cubicBezTo>
                  <a:cubicBezTo>
                    <a:pt x="11871" y="10948"/>
                    <a:pt x="12242" y="10322"/>
                    <a:pt x="12962" y="9606"/>
                  </a:cubicBezTo>
                  <a:cubicBezTo>
                    <a:pt x="14003" y="8537"/>
                    <a:pt x="14981" y="7597"/>
                    <a:pt x="14981" y="6126"/>
                  </a:cubicBezTo>
                  <a:cubicBezTo>
                    <a:pt x="14981" y="4615"/>
                    <a:pt x="13705" y="3620"/>
                    <a:pt x="11928" y="36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0303"/>
                </a:gs>
                <a:gs pos="100000">
                  <a:srgbClr val="E300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304" name="Shape 304"/>
          <p:cNvSpPr/>
          <p:nvPr/>
        </p:nvSpPr>
        <p:spPr>
          <a:xfrm>
            <a:off x="3995737" y="1983632"/>
            <a:ext cx="2592388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universal two-child policy</a:t>
            </a:r>
          </a:p>
        </p:txBody>
      </p:sp>
      <p:sp>
        <p:nvSpPr>
          <p:cNvPr id="305" name="Shape 305"/>
          <p:cNvSpPr/>
          <p:nvPr/>
        </p:nvSpPr>
        <p:spPr>
          <a:xfrm>
            <a:off x="1692275" y="3369519"/>
            <a:ext cx="3508375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marL="342900" indent="-6858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two-child policy for only-child parents</a:t>
            </a:r>
          </a:p>
        </p:txBody>
      </p:sp>
      <p:sp>
        <p:nvSpPr>
          <p:cNvPr id="306" name="Shape 306"/>
          <p:cNvSpPr/>
          <p:nvPr/>
        </p:nvSpPr>
        <p:spPr>
          <a:xfrm>
            <a:off x="179387" y="2001094"/>
            <a:ext cx="3508376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marL="342900" indent="-6858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One-child policy in China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body" idx="4294967295"/>
          </p:nvPr>
        </p:nvSpPr>
        <p:spPr>
          <a:xfrm>
            <a:off x="457200" y="2708275"/>
            <a:ext cx="8229600" cy="36004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900"/>
              </a:spcBef>
              <a:buSzTx/>
              <a:buNone/>
              <a:defRPr sz="8000" b="1">
                <a:solidFill>
                  <a:srgbClr val="0070C0"/>
                </a:solidFill>
                <a:latin typeface="Segoe UI Black"/>
                <a:ea typeface="Segoe UI Black"/>
                <a:cs typeface="Segoe UI Black"/>
                <a:sym typeface="Segoe UI Black"/>
              </a:defRPr>
            </a:lvl1pPr>
          </a:lstStyle>
          <a:p>
            <a:r>
              <a:t>THANK YOU</a:t>
            </a:r>
          </a:p>
        </p:txBody>
      </p:sp>
      <p:sp>
        <p:nvSpPr>
          <p:cNvPr id="309" name="Shape 309"/>
          <p:cNvSpPr/>
          <p:nvPr/>
        </p:nvSpPr>
        <p:spPr>
          <a:xfrm>
            <a:off x="7308850" y="6000750"/>
            <a:ext cx="1835150" cy="3073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By Jing Chaoyang</a:t>
            </a:r>
          </a:p>
        </p:txBody>
      </p:sp>
      <p:sp>
        <p:nvSpPr>
          <p:cNvPr id="310" name="Shape 310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</a:t>
            </a:r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SzTx/>
              <a:buNone/>
              <a:defRPr sz="3000"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SzTx/>
              <a:buNone/>
              <a:defRPr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</a:t>
            </a:r>
            <a:endParaRPr b="1"/>
          </a:p>
          <a:p>
            <a:pPr algn="ctr">
              <a:lnSpc>
                <a:spcPct val="90000"/>
              </a:lnSpc>
              <a:buChar char="•"/>
              <a:defRPr sz="3000" b="1">
                <a:latin typeface="仿宋"/>
                <a:ea typeface="仿宋"/>
                <a:cs typeface="仿宋"/>
                <a:sym typeface="仿宋"/>
              </a:defRPr>
            </a:pPr>
          </a:p>
          <a:p>
            <a:pPr algn="ctr">
              <a:lnSpc>
                <a:spcPct val="90000"/>
              </a:lnSpc>
              <a:buChar char="•"/>
              <a:defRPr sz="3000" b="1">
                <a:latin typeface="仿宋"/>
                <a:ea typeface="仿宋"/>
                <a:cs typeface="仿宋"/>
                <a:sym typeface="仿宋"/>
              </a:defRPr>
            </a:pPr>
          </a:p>
          <a:p>
            <a:pPr algn="ctr">
              <a:lnSpc>
                <a:spcPct val="90000"/>
              </a:lnSpc>
              <a:spcBef>
                <a:spcPts val="600"/>
              </a:spcBef>
              <a:buSzTx/>
              <a:buNone/>
              <a:defRPr sz="26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仿宋"/>
                <a:ea typeface="仿宋"/>
                <a:cs typeface="仿宋"/>
                <a:sym typeface="仿宋"/>
              </a:rPr>
              <a:t>景朝阳</a:t>
            </a:r>
            <a:endParaRPr>
              <a:latin typeface="仿宋"/>
              <a:ea typeface="仿宋"/>
              <a:cs typeface="仿宋"/>
              <a:sym typeface="仿宋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SzTx/>
              <a:buNone/>
              <a:defRPr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Jing Chaoyang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SzTx/>
              <a:buNone/>
              <a:defRPr sz="26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仿宋"/>
                <a:ea typeface="仿宋"/>
                <a:cs typeface="仿宋"/>
                <a:sym typeface="仿宋"/>
              </a:rPr>
              <a:t>国家发展和改革委员会国际合作中心</a:t>
            </a:r>
            <a:endParaRPr>
              <a:latin typeface="仿宋"/>
              <a:ea typeface="仿宋"/>
              <a:cs typeface="仿宋"/>
              <a:sym typeface="仿宋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0070C0"/>
                </a:solidFill>
              </a:defRPr>
            </a:pPr>
            <a:r>
              <a:t>International Cooperation Center of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0070C0"/>
                </a:solidFill>
              </a:defRPr>
            </a:pPr>
            <a:r>
              <a:t>National Development and Reform Commission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SzTx/>
              <a:buNone/>
              <a:defRPr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jcylaw@126.com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中国人口概述</a:t>
            </a: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An overview of China's population</a:t>
            </a:r>
          </a:p>
        </p:txBody>
      </p:sp>
      <p:sp>
        <p:nvSpPr>
          <p:cNvPr id="211" name="Shape 211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中国人口现状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</a:t>
            </a:r>
            <a:r>
              <a:rPr sz="1200"/>
              <a:t>Population Status in China</a:t>
            </a:r>
            <a:endParaRPr sz="1200"/>
          </a:p>
        </p:txBody>
      </p:sp>
      <p:grpSp>
        <p:nvGrpSpPr>
          <p:cNvPr id="214" name="Group 214"/>
          <p:cNvGrpSpPr/>
          <p:nvPr/>
        </p:nvGrpSpPr>
        <p:grpSpPr>
          <a:xfrm>
            <a:off x="4572000" y="5300662"/>
            <a:ext cx="4106863" cy="936626"/>
            <a:chOff x="0" y="0"/>
            <a:chExt cx="4106862" cy="936625"/>
          </a:xfrm>
        </p:grpSpPr>
        <p:sp>
          <p:nvSpPr>
            <p:cNvPr id="212" name="Shape 212"/>
            <p:cNvSpPr/>
            <p:nvPr/>
          </p:nvSpPr>
          <p:spPr>
            <a:xfrm>
              <a:off x="0" y="0"/>
              <a:ext cx="4106863" cy="936625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0" y="83313"/>
              <a:ext cx="4106863" cy="769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1,373,490,000</a:t>
              </a:r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5127625" y="2001837"/>
            <a:ext cx="2995613" cy="2994026"/>
            <a:chOff x="0" y="0"/>
            <a:chExt cx="2995612" cy="2994025"/>
          </a:xfrm>
        </p:grpSpPr>
        <p:pic>
          <p:nvPicPr>
            <p:cNvPr id="215" name="image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0415" y="662988"/>
              <a:ext cx="2232907" cy="152857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16" name="Shape 216"/>
            <p:cNvSpPr/>
            <p:nvPr/>
          </p:nvSpPr>
          <p:spPr>
            <a:xfrm>
              <a:off x="0" y="0"/>
              <a:ext cx="2995613" cy="299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93" y="10800"/>
                  </a:moveTo>
                  <a:cubicBezTo>
                    <a:pt x="1793" y="15774"/>
                    <a:pt x="5826" y="19807"/>
                    <a:pt x="10800" y="19807"/>
                  </a:cubicBezTo>
                  <a:cubicBezTo>
                    <a:pt x="15774" y="19807"/>
                    <a:pt x="19807" y="15774"/>
                    <a:pt x="19807" y="10800"/>
                  </a:cubicBezTo>
                  <a:cubicBezTo>
                    <a:pt x="19807" y="5826"/>
                    <a:pt x="15774" y="1793"/>
                    <a:pt x="10800" y="1793"/>
                  </a:cubicBezTo>
                  <a:cubicBezTo>
                    <a:pt x="5826" y="1793"/>
                    <a:pt x="1793" y="5826"/>
                    <a:pt x="179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pic>
        <p:nvPicPr>
          <p:cNvPr id="218" name="image.png"/>
          <p:cNvPicPr>
            <a:picLocks noChangeAspect="1"/>
          </p:cNvPicPr>
          <p:nvPr/>
        </p:nvPicPr>
        <p:blipFill>
          <a:blip r:embed="rId2"/>
          <a:srcRect r="4023"/>
          <a:stretch>
            <a:fillRect/>
          </a:stretch>
        </p:blipFill>
        <p:spPr>
          <a:xfrm>
            <a:off x="457200" y="3281362"/>
            <a:ext cx="4090988" cy="295592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3450" y="1733550"/>
            <a:ext cx="4400550" cy="30638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1" name="Shape 221"/>
          <p:cNvSpPr/>
          <p:nvPr/>
        </p:nvSpPr>
        <p:spPr>
          <a:xfrm>
            <a:off x="4429125" y="4500562"/>
            <a:ext cx="4745038" cy="1031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楷体"/>
                <a:ea typeface="楷体"/>
                <a:cs typeface="楷体"/>
                <a:sym typeface="楷体"/>
              </a:defRPr>
            </a:pPr>
            <a:r>
              <a:t>2010-2015年中国总人口和自然增长率</a:t>
            </a:r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China’s population and natural population growth rate in 2010-2015</a:t>
            </a:r>
          </a:p>
          <a:p>
            <a:pPr algn="ctr">
              <a:defRPr sz="1400">
                <a:latin typeface="楷体"/>
                <a:ea typeface="楷体"/>
                <a:cs typeface="楷体"/>
                <a:sym typeface="楷体"/>
              </a:defRPr>
            </a:pPr>
          </a:p>
        </p:txBody>
      </p:sp>
      <p:sp>
        <p:nvSpPr>
          <p:cNvPr id="222" name="Shape 222"/>
          <p:cNvSpPr/>
          <p:nvPr>
            <p:ph type="body" sz="half" idx="4294967295"/>
          </p:nvPr>
        </p:nvSpPr>
        <p:spPr>
          <a:xfrm>
            <a:off x="457200" y="1600200"/>
            <a:ext cx="5472113" cy="28400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中国人口现状特点</a:t>
            </a: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The characteristics of Chinese population </a:t>
            </a:r>
          </a:p>
          <a:p>
            <a:pPr marL="0" indent="0">
              <a:buSzTx/>
              <a:buNone/>
              <a:defRPr sz="1800">
                <a:latin typeface="微软雅黑"/>
                <a:ea typeface="微软雅黑"/>
                <a:cs typeface="微软雅黑"/>
                <a:sym typeface="微软雅黑"/>
              </a:defRPr>
            </a:pP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人口数量大，但增速放缓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人口素质低，结构不合理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人口老龄化问题突出，出生人口性别比失调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流动迁移人口规模大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人口与资源、环境和经济发展的矛盾日益突出</a:t>
            </a:r>
          </a:p>
        </p:txBody>
      </p:sp>
      <p:sp>
        <p:nvSpPr>
          <p:cNvPr id="223" name="Shape 223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中国人口现状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</a:t>
            </a:r>
            <a:r>
              <a:rPr sz="1200"/>
              <a:t>Population Status in China</a:t>
            </a:r>
            <a:endParaRPr sz="1200"/>
          </a:p>
        </p:txBody>
      </p:sp>
      <p:sp>
        <p:nvSpPr>
          <p:cNvPr id="224" name="Shape 224"/>
          <p:cNvSpPr/>
          <p:nvPr/>
        </p:nvSpPr>
        <p:spPr>
          <a:xfrm>
            <a:off x="466725" y="4508500"/>
            <a:ext cx="5470525" cy="168499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population with low growth rate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 quality with improper structure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Prominent aging trend the old and gender imbalance for the newborn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scale of migration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Increasing conflicts among population, resources, environment and economic development.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2575" y="1117600"/>
            <a:ext cx="3779838" cy="28384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7" name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3875087"/>
            <a:ext cx="3779838" cy="28400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8" name="Shape 228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中国人口现状特点</a:t>
            </a: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The characteristics of Chinese population </a:t>
            </a:r>
          </a:p>
          <a:p>
            <a:pPr marL="0" indent="0">
              <a:buSzTx/>
              <a:buNone/>
              <a:defRPr sz="1800">
                <a:latin typeface="微软雅黑"/>
                <a:ea typeface="微软雅黑"/>
                <a:cs typeface="微软雅黑"/>
                <a:sym typeface="微软雅黑"/>
              </a:defRPr>
            </a:pP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人口数量大，但增速放缓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人口素质低，结构不合理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人口老龄化问题突出，出生人口性别比失调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流动迁移人口规模大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人口与资源、环境和经济发展的矛盾日益突出</a:t>
            </a:r>
          </a:p>
        </p:txBody>
      </p:sp>
      <p:sp>
        <p:nvSpPr>
          <p:cNvPr id="229" name="Shape 229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中国人口现状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</a:t>
            </a:r>
            <a:r>
              <a:rPr sz="1200"/>
              <a:t>Population Status in China</a:t>
            </a:r>
            <a:endParaRPr sz="1200"/>
          </a:p>
        </p:txBody>
      </p:sp>
      <p:sp>
        <p:nvSpPr>
          <p:cNvPr id="230" name="Shape 230"/>
          <p:cNvSpPr/>
          <p:nvPr/>
        </p:nvSpPr>
        <p:spPr>
          <a:xfrm>
            <a:off x="466725" y="4508500"/>
            <a:ext cx="5470525" cy="168499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population with low growth rate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 quality with improper structure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Prominent aging trend the old and gender imbalance for the newborn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scale of migration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Increasing conflicts among population, resources, environment and economic development.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中国人口现状特点</a:t>
            </a: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The characteristics of Chinese population </a:t>
            </a:r>
          </a:p>
          <a:p>
            <a:pPr marL="0" indent="0">
              <a:buSzTx/>
              <a:buNone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人口数量大，但增速放缓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人口素质低，结构不合理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人口老龄化问题突出，人口性别比失调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流动迁移人口规模大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人口与资源、环境和经济发展的矛盾日益突出</a:t>
            </a:r>
          </a:p>
        </p:txBody>
      </p:sp>
      <p:pic>
        <p:nvPicPr>
          <p:cNvPr id="233" name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4162" y="1125537"/>
            <a:ext cx="3779838" cy="28384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4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2" y="4046537"/>
            <a:ext cx="3779838" cy="28384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5" name="Shape 235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中国人口现状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</a:t>
            </a:r>
            <a:r>
              <a:rPr sz="1200"/>
              <a:t>Population Status in China</a:t>
            </a:r>
            <a:endParaRPr sz="1200"/>
          </a:p>
        </p:txBody>
      </p:sp>
      <p:sp>
        <p:nvSpPr>
          <p:cNvPr id="236" name="Shape 236"/>
          <p:cNvSpPr/>
          <p:nvPr/>
        </p:nvSpPr>
        <p:spPr>
          <a:xfrm>
            <a:off x="466725" y="4508500"/>
            <a:ext cx="5470525" cy="168499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population with low growth rate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 quality with improper structure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Prominent aging trend the old and gender imbalance for the newborn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scale of migration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Increasing conflicts among population, resources, environment and economic development.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5875" y="1600200"/>
            <a:ext cx="4019550" cy="34131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9" name="Shape 23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中国人口现状特点</a:t>
            </a: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The characteristics of Chinese population </a:t>
            </a:r>
          </a:p>
          <a:p>
            <a:pPr marL="0" indent="0">
              <a:buSzTx/>
              <a:buNone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人口数量大，但增速放缓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人口素质低，结构不合理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人口老龄化问题突出，出生人口性别比失调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流动迁移人口规模大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人口与资源、环境和经济发展的矛盾日益突出</a:t>
            </a:r>
          </a:p>
        </p:txBody>
      </p:sp>
      <p:sp>
        <p:nvSpPr>
          <p:cNvPr id="240" name="Shape 240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中国人口现状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</a:t>
            </a:r>
            <a:r>
              <a:rPr sz="1200"/>
              <a:t>Population Status in China</a:t>
            </a:r>
            <a:endParaRPr sz="1200"/>
          </a:p>
        </p:txBody>
      </p:sp>
      <p:sp>
        <p:nvSpPr>
          <p:cNvPr id="241" name="Shape 241"/>
          <p:cNvSpPr/>
          <p:nvPr/>
        </p:nvSpPr>
        <p:spPr>
          <a:xfrm>
            <a:off x="466725" y="4508500"/>
            <a:ext cx="5470525" cy="168499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population with low growth rate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 quality with improper structure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Prominent aging trend the old and gender imbalance for the newborn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scale of migration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Increasing conflicts among population, resources, environment and economic development.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0187" y="1268412"/>
            <a:ext cx="3376613" cy="27495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4" name="Shape 244"/>
          <p:cNvSpPr/>
          <p:nvPr/>
        </p:nvSpPr>
        <p:spPr>
          <a:xfrm>
            <a:off x="5643562" y="4475162"/>
            <a:ext cx="3500438" cy="980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1400">
                <a:latin typeface="楷体"/>
                <a:ea typeface="楷体"/>
                <a:cs typeface="楷体"/>
                <a:sym typeface="楷体"/>
              </a:defRPr>
            </a:pPr>
            <a:r>
              <a:t>中国人口密度图</a:t>
            </a:r>
          </a:p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Populationg density of China in 2015</a:t>
            </a:r>
          </a:p>
          <a:p>
            <a:pPr algn="ctr">
              <a:defRPr sz="1400">
                <a:latin typeface="楷体"/>
                <a:ea typeface="楷体"/>
                <a:cs typeface="楷体"/>
                <a:sym typeface="楷体"/>
              </a:defRPr>
            </a:pPr>
          </a:p>
        </p:txBody>
      </p:sp>
      <p:sp>
        <p:nvSpPr>
          <p:cNvPr id="245" name="Shape 245"/>
          <p:cNvSpPr/>
          <p:nvPr>
            <p:ph type="body" idx="4294967295"/>
          </p:nvPr>
        </p:nvSpPr>
        <p:spPr>
          <a:xfrm>
            <a:off x="457200" y="1600200"/>
            <a:ext cx="5614988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har char="•"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中国人口现状特点</a:t>
            </a:r>
          </a:p>
          <a:p>
            <a:pPr marL="0" indent="0">
              <a:spcBef>
                <a:spcPts val="400"/>
              </a:spcBef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The characteristics of Chinese population </a:t>
            </a:r>
          </a:p>
          <a:p>
            <a:pPr marL="0" indent="0">
              <a:buSzTx/>
              <a:buNone/>
              <a:defRPr sz="2000">
                <a:latin typeface="微软雅黑"/>
                <a:ea typeface="微软雅黑"/>
                <a:cs typeface="微软雅黑"/>
                <a:sym typeface="微软雅黑"/>
              </a:defRPr>
            </a:pP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人口数量大，但增速放缓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人口素质低，结构不合理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人口老龄化问题突出，出生人口性别比失调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solidFill>
                  <a:srgbClr val="BFBFB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流动迁移人口规模大</a:t>
            </a:r>
          </a:p>
          <a:p>
            <a:pPr marL="0" indent="0">
              <a:spcBef>
                <a:spcPts val="300"/>
              </a:spcBef>
              <a:buFontTx/>
              <a:buAutoNum type="arabicPeriod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人口与资源、环境和经济发展的矛盾日益突出</a:t>
            </a:r>
          </a:p>
        </p:txBody>
      </p:sp>
      <p:sp>
        <p:nvSpPr>
          <p:cNvPr id="246" name="Shape 246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中国人口现状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</a:t>
            </a:r>
            <a:r>
              <a:rPr sz="1200"/>
              <a:t>Population Status in China</a:t>
            </a:r>
            <a:endParaRPr sz="1200"/>
          </a:p>
        </p:txBody>
      </p:sp>
      <p:sp>
        <p:nvSpPr>
          <p:cNvPr id="247" name="Shape 247"/>
          <p:cNvSpPr/>
          <p:nvPr/>
        </p:nvSpPr>
        <p:spPr>
          <a:xfrm>
            <a:off x="466725" y="4508500"/>
            <a:ext cx="5470525" cy="168499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population with low growth rate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 quality with improper structure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Prominent aging trend the old and gender imbalance for the newborn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C6D9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scale of migration</a:t>
            </a:r>
          </a:p>
          <a:p>
            <a:pPr marL="342900" indent="-342900">
              <a:buSzPct val="100000"/>
              <a:buAutoNum type="arabicPeriod"/>
              <a:def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Increasing conflicts among population, resources, environment and economic development.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457200" y="404812"/>
            <a:ext cx="6994525" cy="6063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中国人口现状与人口政策 —— </a:t>
            </a:r>
            <a:r>
              <a:rPr b="0"/>
              <a:t>中国人口现状</a:t>
            </a:r>
            <a:endParaRPr b="0"/>
          </a:p>
          <a:p>
            <a:pPr>
              <a:defRPr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Population Status And Population Policy in China —— </a:t>
            </a:r>
            <a:r>
              <a:rPr sz="1200"/>
              <a:t>Population Status in China</a:t>
            </a:r>
            <a:endParaRPr sz="1200"/>
          </a:p>
        </p:txBody>
      </p:sp>
      <p:sp>
        <p:nvSpPr>
          <p:cNvPr id="250" name="Shape 250"/>
          <p:cNvSpPr/>
          <p:nvPr/>
        </p:nvSpPr>
        <p:spPr>
          <a:xfrm>
            <a:off x="401722" y="1078839"/>
            <a:ext cx="3260726" cy="5654040"/>
          </a:xfrm>
          <a:prstGeom prst="rect">
            <a:avLst/>
          </a:prstGeom>
          <a:ln w="12700">
            <a:solidFill>
              <a:srgbClr val="385D8A"/>
            </a:solidFill>
            <a:prstDash val="sysDash"/>
          </a:ln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sz="1600">
                <a:latin typeface="楷体"/>
                <a:ea typeface="楷体"/>
                <a:cs typeface="楷体"/>
                <a:sym typeface="楷体"/>
              </a:defRPr>
            </a:pPr>
            <a:r>
              <a:t>    习近平总书记在五中全会做的“关于《中共中央关于制定国民经济和社会发展第十三个五年规划的建议》”指出，我国人口结构呈现明显的“高龄少子特征”。   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  <a:r>
              <a:rPr>
                <a:latin typeface="Arial" charset="0"/>
              </a:rPr>
              <a:t> </a:t>
            </a:r>
            <a:r>
              <a:rPr>
                <a:solidFill>
                  <a:srgbClr val="FF0000"/>
                </a:solidFill>
                <a:latin typeface="Arial" charset="0"/>
                <a:ea typeface="楷体"/>
                <a:cs typeface="楷体"/>
                <a:sym typeface="楷体"/>
              </a:rPr>
              <a:t>President Xi Jinping pointed that Chinese population structure has taken on the characteristics of Aging Population with Too Few Children, in the Fifth Plenary Session of </a:t>
            </a:r>
            <a:r>
              <a:rPr i="1">
                <a:solidFill>
                  <a:srgbClr val="FF0000"/>
                </a:solidFill>
                <a:latin typeface="Arial" charset="0"/>
                <a:ea typeface="楷体"/>
                <a:cs typeface="楷体"/>
                <a:sym typeface="楷体"/>
              </a:rPr>
              <a:t>the Central Committee of the Communist Party of China about 13th Five-year plan To formulate National economy And Social Development.</a:t>
            </a:r>
            <a:endParaRPr i="1">
              <a:solidFill>
                <a:srgbClr val="FF0000"/>
              </a:solidFill>
              <a:latin typeface="Arial" charset="0"/>
              <a:ea typeface="楷体"/>
              <a:cs typeface="楷体"/>
              <a:sym typeface="楷体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3954462" y="5060950"/>
            <a:ext cx="4808538" cy="10254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楷体"/>
                <a:ea typeface="楷体"/>
                <a:cs typeface="楷体"/>
                <a:sym typeface="楷体"/>
              </a:defRPr>
            </a:pPr>
            <a:r>
              <a:t>1950-2015年中国“总和生育率”和“少儿抚养比”变化</a:t>
            </a:r>
          </a:p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The “total fertility rate” and “child-age dependency rate” of China in 1950-2015</a:t>
            </a:r>
          </a:p>
        </p:txBody>
      </p:sp>
      <p:pic>
        <p:nvPicPr>
          <p:cNvPr id="252" name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8125" y="1844675"/>
            <a:ext cx="4716463" cy="307657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/>
    </mc:Choice>
    <mc:Fallback>
      <p:transition spd="med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6328</Words>
  <Application>WPS 演示</Application>
  <PresentationFormat/>
  <Paragraphs>256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LLL</cp:lastModifiedBy>
  <cp:revision>1</cp:revision>
  <dcterms:created xsi:type="dcterms:W3CDTF">2016-06-06T01:54:17Z</dcterms:created>
  <dcterms:modified xsi:type="dcterms:W3CDTF">2016-06-06T01:54:17Z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