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2"/>
  </p:notesMasterIdLst>
  <p:handoutMasterIdLst>
    <p:handoutMasterId r:id="rId23"/>
  </p:handoutMasterIdLst>
  <p:sldIdLst>
    <p:sldId id="1229" r:id="rId2"/>
    <p:sldId id="1322" r:id="rId3"/>
    <p:sldId id="1324" r:id="rId4"/>
    <p:sldId id="1325" r:id="rId5"/>
    <p:sldId id="1388" r:id="rId6"/>
    <p:sldId id="1389" r:id="rId7"/>
    <p:sldId id="1390" r:id="rId8"/>
    <p:sldId id="1350" r:id="rId9"/>
    <p:sldId id="1391" r:id="rId10"/>
    <p:sldId id="1392" r:id="rId11"/>
    <p:sldId id="1393" r:id="rId12"/>
    <p:sldId id="1394" r:id="rId13"/>
    <p:sldId id="1395" r:id="rId14"/>
    <p:sldId id="1396" r:id="rId15"/>
    <p:sldId id="1397" r:id="rId16"/>
    <p:sldId id="1398" r:id="rId17"/>
    <p:sldId id="1399" r:id="rId18"/>
    <p:sldId id="1400" r:id="rId19"/>
    <p:sldId id="1401" r:id="rId20"/>
    <p:sldId id="1380" r:id="rId21"/>
  </p:sldIdLst>
  <p:sldSz cx="9906000" cy="6858000" type="A4"/>
  <p:notesSz cx="6735763" cy="9866313"/>
  <p:custShowLst>
    <p:custShow name="Custom Show 1" id="0">
      <p:sldLst/>
    </p:custShow>
  </p:custShowLst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" lastIdx="1" clrIdx="0"/>
  <p:cmAuthor id="1" name="af" initials="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39913"/>
    <a:srgbClr val="FFDA65"/>
    <a:srgbClr val="000000"/>
    <a:srgbClr val="666633"/>
    <a:srgbClr val="FFCC00"/>
    <a:srgbClr val="FFFFF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92" autoAdjust="0"/>
    <p:restoredTop sz="86364" autoAdjust="0"/>
  </p:normalViewPr>
  <p:slideViewPr>
    <p:cSldViewPr>
      <p:cViewPr>
        <p:scale>
          <a:sx n="103" d="100"/>
          <a:sy n="103" d="100"/>
        </p:scale>
        <p:origin x="-1816" y="-184"/>
      </p:cViewPr>
      <p:guideLst>
        <p:guide orient="horz" pos="572"/>
        <p:guide orient="horz" pos="3838"/>
        <p:guide orient="horz"/>
        <p:guide orient="horz" pos="890"/>
        <p:guide pos="6023"/>
        <p:guide pos="308"/>
        <p:guide pos="5796"/>
        <p:guide pos="217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tags" Target="tags/tag1.xml"/><Relationship Id="rId26" Type="http://schemas.openxmlformats.org/officeDocument/2006/relationships/commentAuthors" Target="commentAuthors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t" anchorCtr="0" compatLnSpc="1">
            <a:prstTxWarp prst="textNoShape">
              <a:avLst/>
            </a:prstTxWarp>
          </a:bodyPr>
          <a:lstStyle>
            <a:lvl1pPr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14835" y="1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t" anchorCtr="0" compatLnSpc="1">
            <a:prstTxWarp prst="textNoShape">
              <a:avLst/>
            </a:prstTxWarp>
          </a:bodyPr>
          <a:lstStyle>
            <a:lvl1pPr algn="r"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BE87E877-5516-44E1-B645-B7C6966A53AC}" type="datetimeFigureOut">
              <a:rPr lang="en-US"/>
              <a:pPr>
                <a:defRPr/>
              </a:pPr>
              <a:t>16/6/1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369529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b" anchorCtr="0" compatLnSpc="1">
            <a:prstTxWarp prst="textNoShape">
              <a:avLst/>
            </a:prstTxWarp>
          </a:bodyPr>
          <a:lstStyle>
            <a:lvl1pPr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14835" y="9369529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b" anchorCtr="0" compatLnSpc="1">
            <a:prstTxWarp prst="textNoShape">
              <a:avLst/>
            </a:prstTxWarp>
          </a:bodyPr>
          <a:lstStyle>
            <a:lvl1pPr algn="r"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4BCA850C-0C75-4927-B512-08FB7A2DF8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9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t" anchorCtr="0" compatLnSpc="1">
            <a:prstTxWarp prst="textNoShape">
              <a:avLst/>
            </a:prstTxWarp>
          </a:bodyPr>
          <a:lstStyle>
            <a:lvl1pPr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14835" y="1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t" anchorCtr="0" compatLnSpc="1">
            <a:prstTxWarp prst="textNoShape">
              <a:avLst/>
            </a:prstTxWarp>
          </a:bodyPr>
          <a:lstStyle>
            <a:lvl1pPr algn="r"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EDB5B1CD-FEA4-4158-9795-F128ABB06D50}" type="datetimeFigureOut">
              <a:rPr lang="en-US"/>
              <a:pPr>
                <a:defRPr/>
              </a:pPr>
              <a:t>16/6/1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2950"/>
            <a:ext cx="5340350" cy="3697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581" tIns="49289" rIns="98581" bIns="492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3577" y="4688708"/>
            <a:ext cx="5388610" cy="4437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369529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b" anchorCtr="0" compatLnSpc="1">
            <a:prstTxWarp prst="textNoShape">
              <a:avLst/>
            </a:prstTxWarp>
          </a:bodyPr>
          <a:lstStyle>
            <a:lvl1pPr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14835" y="9369529"/>
            <a:ext cx="2919356" cy="495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26" tIns="47614" rIns="95226" bIns="47614" numCol="1" anchor="b" anchorCtr="0" compatLnSpc="1">
            <a:prstTxWarp prst="textNoShape">
              <a:avLst/>
            </a:prstTxWarp>
          </a:bodyPr>
          <a:lstStyle>
            <a:lvl1pPr algn="r" defTabSz="886833">
              <a:defRPr sz="13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5BAC8D3B-31C4-4EC5-A1D9-2D73168D79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53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AutoShape 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709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AutoShape 1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6"/>
          <p:cNvSpPr/>
          <p:nvPr userDrawn="1">
            <p:custDataLst>
              <p:tags r:id="rId3"/>
            </p:custDataLst>
          </p:nvPr>
        </p:nvSpPr>
        <p:spPr>
          <a:xfrm>
            <a:off x="200025" y="115888"/>
            <a:ext cx="9432925" cy="67198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>
              <a:latin typeface="Optane" pitchFamily="2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000" y="476250"/>
            <a:ext cx="3767138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defRPr/>
            </a:pPr>
            <a:r>
              <a:rPr lang="en-US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</a:rPr>
              <a:t>BOZZA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03BA0018-112E-4A2C-95D6-320947BBD11D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4D743631-4E50-4A5B-BFE6-3C8B99BC6000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DF739712-2230-409A-A2D2-C57DCA8BFFC3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529EB9BA-F5AD-4F0C-A78B-483687605EF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 userDrawn="1"/>
        </p:nvPicPr>
        <p:blipFill>
          <a:blip r:embed="rId2"/>
          <a:srcRect r="68201"/>
          <a:stretch>
            <a:fillRect/>
          </a:stretch>
        </p:blipFill>
        <p:spPr bwMode="auto">
          <a:xfrm>
            <a:off x="3297238" y="173038"/>
            <a:ext cx="2930525" cy="227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2"/>
          <a:srcRect l="31602"/>
          <a:stretch>
            <a:fillRect/>
          </a:stretch>
        </p:blipFill>
        <p:spPr bwMode="auto">
          <a:xfrm>
            <a:off x="2505075" y="2001838"/>
            <a:ext cx="4983163" cy="179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344488" y="80963"/>
            <a:ext cx="9066212" cy="6477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15925" y="981075"/>
            <a:ext cx="4421188" cy="24955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quarter" idx="2"/>
          </p:nvPr>
        </p:nvSpPr>
        <p:spPr>
          <a:xfrm>
            <a:off x="4989513" y="981075"/>
            <a:ext cx="4421187" cy="24955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3"/>
          </p:nvPr>
        </p:nvSpPr>
        <p:spPr>
          <a:xfrm>
            <a:off x="415925" y="3629025"/>
            <a:ext cx="4421188" cy="24971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989513" y="3629025"/>
            <a:ext cx="4421187" cy="24971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0E9CA-8322-40C9-924F-E7B8D3728917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AF00C-76D5-402A-81E3-593D3EC65DA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4488" y="80963"/>
            <a:ext cx="9066212" cy="6477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15925" y="981075"/>
            <a:ext cx="4421188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989513" y="981075"/>
            <a:ext cx="442118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D5F87-8ADB-4A96-9BBC-7D2815C07E76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1"/>
          </p:nvPr>
        </p:nvSpPr>
        <p:spPr>
          <a:xfrm>
            <a:off x="7099300" y="6356350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95E6E-4F4E-4319-ACB2-502F6534DED5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D1683-C777-41B9-9C19-5213837AE87A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548C7-A0A9-4AEF-8306-BCD5C7A3052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DD1F1E87-081A-48E0-AD61-9007744D329F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538505A2-25AB-4513-A566-E9FCC90AD288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8F823D68-B74F-45F5-8952-C2036E5230AE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4406E42-D91D-4E45-8C1E-D2D52E6DD7EC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33F9C256-C6B1-4E21-8A27-20AF5FC481F1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456EFC7-FF8B-46E2-A9AA-573C4436C4E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35DEEB81-3E59-444A-9A2E-E730F4AE79BB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163" y="6356350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68B31C3D-75A7-432D-968A-677CB1359A33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8C705CF0-B574-48AE-A79A-9AD4A13530B6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BA7E9E80-8BE4-4335-A338-DDAF1EF7EEA7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1A55C4D7-5396-4229-9600-72A33BD8C889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82006C2F-2211-4874-9840-F5C1D3E73A7B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09D0E991-3C9D-42EE-9686-BCD4C0005ED3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r>
              <a:rPr lang="it-IT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pPr>
              <a:defRPr/>
            </a:pPr>
            <a:fld id="{A3986EDC-8412-4D7E-8A54-1571D03B546E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4488" y="80963"/>
            <a:ext cx="90662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5925" y="981075"/>
            <a:ext cx="8994775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650E0695-6C57-4663-8F9E-21A727D96C59}" type="datetimeFigureOut">
              <a:rPr lang="it-IT"/>
              <a:pPr>
                <a:defRPr/>
              </a:pPr>
              <a:t>16/6/1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  <a:cs typeface="+mn-cs"/>
              </a:defRPr>
            </a:lvl1pPr>
          </a:lstStyle>
          <a:p>
            <a:pPr>
              <a:defRPr/>
            </a:pPr>
            <a:fld id="{461BE5B7-394B-4E80-95F6-F3E61D5E2351}" type="slidenum">
              <a:rPr lang="it-IT"/>
              <a:pPr>
                <a:defRPr/>
              </a:pPr>
              <a:t>‹#›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488" y="6381750"/>
            <a:ext cx="921702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488" y="811213"/>
            <a:ext cx="920115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646464"/>
              </a:solidFill>
              <a:latin typeface="Optane" pitchFamily="2" charset="0"/>
              <a:cs typeface="+mn-cs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725" y="6530975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</a:rPr>
              <a:t>Page </a:t>
            </a:r>
            <a:fld id="{CF314616-0B0D-4036-BC6F-86D67D8528A4}" type="slidenum">
              <a:rPr lang="en-US" sz="1100">
                <a:solidFill>
                  <a:srgbClr val="000000"/>
                </a:solidFill>
                <a:latin typeface="Optane" pitchFamily="2" charset="0"/>
              </a:rPr>
              <a:pPr>
                <a:defRPr/>
              </a:pPr>
              <a:t>‹#›</a:t>
            </a:fld>
            <a:endParaRPr lang="en-US" sz="1100" dirty="0">
              <a:solidFill>
                <a:srgbClr val="000000"/>
              </a:solidFill>
              <a:latin typeface="Optane" pitchFamily="2" charset="0"/>
            </a:endParaRPr>
          </a:p>
        </p:txBody>
      </p:sp>
      <p:pic>
        <p:nvPicPr>
          <p:cNvPr id="1033" name="Picture 8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356475" y="63500"/>
            <a:ext cx="2190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3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82" r:id="rId13"/>
    <p:sldLayoutId id="2147483684" r:id="rId1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Optan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SzPct val="75000"/>
        <a:buFont typeface="Arial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000"/>
        </a:buClr>
        <a:buFont typeface="Arial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01" name="Rectangle 5"/>
          <p:cNvSpPr txBox="1">
            <a:spLocks noChangeArrowheads="1"/>
          </p:cNvSpPr>
          <p:nvPr/>
        </p:nvSpPr>
        <p:spPr bwMode="auto">
          <a:xfrm>
            <a:off x="488950" y="4021138"/>
            <a:ext cx="900112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ctr" defTabSz="457200"/>
            <a:r>
              <a:rPr lang="en-GB" sz="2400" b="1" dirty="0" smtClean="0">
                <a:latin typeface="Optane"/>
              </a:rPr>
              <a:t>PENSION SYSTEMS. GENERAL </a:t>
            </a:r>
            <a:r>
              <a:rPr lang="en-GB" sz="2400" b="1" dirty="0" smtClean="0">
                <a:latin typeface="Optane"/>
              </a:rPr>
              <a:t>APPROACH</a:t>
            </a:r>
          </a:p>
          <a:p>
            <a:pPr algn="ctr" defTabSz="457200"/>
            <a:r>
              <a:rPr lang="zh-CN" altLang="en-US" sz="2400" b="1" dirty="0">
                <a:latin typeface="Optane"/>
              </a:rPr>
              <a:t>社保体系</a:t>
            </a:r>
            <a:r>
              <a:rPr lang="en-GB" altLang="zh-CN" sz="2400" b="1" dirty="0">
                <a:latin typeface="Optane"/>
              </a:rPr>
              <a:t>. </a:t>
            </a:r>
            <a:r>
              <a:rPr lang="zh-CN" altLang="en-US" sz="2400" b="1" dirty="0">
                <a:latin typeface="Optane"/>
              </a:rPr>
              <a:t>综</a:t>
            </a:r>
            <a:r>
              <a:rPr lang="zh-CN" altLang="en-US" sz="2400" b="1" dirty="0" smtClean="0">
                <a:latin typeface="Optane"/>
              </a:rPr>
              <a:t>合性措施</a:t>
            </a:r>
            <a:endParaRPr lang="en-GB" sz="2400" b="1" dirty="0" smtClean="0">
              <a:latin typeface="Optane"/>
            </a:endParaRPr>
          </a:p>
          <a:p>
            <a:pPr algn="ctr" defTabSz="457200" eaLnBrk="0" hangingPunct="0">
              <a:spcAft>
                <a:spcPts val="1200"/>
              </a:spcAft>
              <a:buClr>
                <a:srgbClr val="FFC000"/>
              </a:buClr>
              <a:buSzPct val="85000"/>
            </a:pPr>
            <a:endParaRPr lang="en-GB" sz="2400" b="1" noProof="1">
              <a:latin typeface="Optane" pitchFamily="2" charset="0"/>
            </a:endParaRPr>
          </a:p>
          <a:p>
            <a:pPr algn="ctr" defTabSz="457200" eaLnBrk="0" hangingPunct="0">
              <a:spcAft>
                <a:spcPts val="1200"/>
              </a:spcAft>
              <a:buClr>
                <a:srgbClr val="FFC000"/>
              </a:buClr>
              <a:buSzPct val="85000"/>
            </a:pPr>
            <a:r>
              <a:rPr lang="es-ES" sz="2000" i="1" dirty="0">
                <a:solidFill>
                  <a:srgbClr val="262626"/>
                </a:solidFill>
                <a:latin typeface="Optane" pitchFamily="2" charset="0"/>
              </a:rPr>
              <a:t>Madrid</a:t>
            </a:r>
            <a:r>
              <a:rPr lang="es-ES" sz="2000" i="1" noProof="1">
                <a:solidFill>
                  <a:srgbClr val="262626"/>
                </a:solidFill>
                <a:latin typeface="Optane" pitchFamily="2" charset="0"/>
              </a:rPr>
              <a:t>, </a:t>
            </a:r>
            <a:r>
              <a:rPr lang="es-ES" sz="2000" i="1" noProof="1" smtClean="0">
                <a:solidFill>
                  <a:srgbClr val="262626"/>
                </a:solidFill>
                <a:latin typeface="Optane" pitchFamily="2" charset="0"/>
              </a:rPr>
              <a:t>20</a:t>
            </a:r>
            <a:r>
              <a:rPr lang="es-ES" sz="2000" i="1" dirty="0" err="1" smtClean="0">
                <a:solidFill>
                  <a:srgbClr val="262626"/>
                </a:solidFill>
                <a:latin typeface="Optane" pitchFamily="2" charset="0"/>
              </a:rPr>
              <a:t>th</a:t>
            </a:r>
            <a:r>
              <a:rPr lang="es-ES" sz="2000" i="1" dirty="0" smtClean="0">
                <a:solidFill>
                  <a:srgbClr val="262626"/>
                </a:solidFill>
                <a:latin typeface="Optane" pitchFamily="2" charset="0"/>
              </a:rPr>
              <a:t> June 2016</a:t>
            </a:r>
          </a:p>
          <a:p>
            <a:pPr algn="ctr" defTabSz="457200" eaLnBrk="0" hangingPunct="0">
              <a:spcAft>
                <a:spcPts val="1200"/>
              </a:spcAft>
              <a:buClr>
                <a:srgbClr val="FFC000"/>
              </a:buClr>
              <a:buSzPct val="85000"/>
            </a:pPr>
            <a:r>
              <a:rPr lang="zh-CN" altLang="en-US" sz="2000" noProof="1">
                <a:solidFill>
                  <a:srgbClr val="262626"/>
                </a:solidFill>
                <a:latin typeface="Optane" pitchFamily="2" charset="0"/>
              </a:rPr>
              <a:t>马德里</a:t>
            </a:r>
            <a:r>
              <a:rPr lang="en-US" altLang="zh-CN" sz="2000" noProof="1">
                <a:solidFill>
                  <a:srgbClr val="262626"/>
                </a:solidFill>
                <a:latin typeface="Optane" pitchFamily="2" charset="0"/>
              </a:rPr>
              <a:t>·2016</a:t>
            </a:r>
            <a:r>
              <a:rPr lang="zh-CN" altLang="en-US" sz="2000" noProof="1">
                <a:solidFill>
                  <a:srgbClr val="262626"/>
                </a:solidFill>
                <a:latin typeface="Optane" pitchFamily="2" charset="0"/>
              </a:rPr>
              <a:t>年</a:t>
            </a:r>
            <a:r>
              <a:rPr lang="en-US" altLang="zh-CN" sz="2000" noProof="1">
                <a:solidFill>
                  <a:srgbClr val="262626"/>
                </a:solidFill>
                <a:latin typeface="Optane" pitchFamily="2" charset="0"/>
              </a:rPr>
              <a:t>6</a:t>
            </a:r>
            <a:r>
              <a:rPr lang="zh-CN" altLang="en-US" sz="2000" noProof="1">
                <a:solidFill>
                  <a:srgbClr val="262626"/>
                </a:solidFill>
                <a:latin typeface="Optane" pitchFamily="2" charset="0"/>
              </a:rPr>
              <a:t>月</a:t>
            </a:r>
            <a:r>
              <a:rPr lang="en-US" altLang="zh-CN" sz="2000" noProof="1">
                <a:solidFill>
                  <a:srgbClr val="262626"/>
                </a:solidFill>
                <a:latin typeface="Optane" pitchFamily="2" charset="0"/>
              </a:rPr>
              <a:t>20</a:t>
            </a:r>
            <a:r>
              <a:rPr lang="zh-CN" altLang="en-US" sz="2000" noProof="1">
                <a:solidFill>
                  <a:srgbClr val="262626"/>
                </a:solidFill>
                <a:latin typeface="Optane" pitchFamily="2" charset="0"/>
              </a:rPr>
              <a:t>日 </a:t>
            </a:r>
            <a:r>
              <a:rPr lang="zh-CN" altLang="en-US" sz="2000" i="1" noProof="1" smtClean="0">
                <a:solidFill>
                  <a:srgbClr val="262626"/>
                </a:solidFill>
                <a:latin typeface="Optane" pitchFamily="2" charset="0"/>
              </a:rPr>
              <a:t> </a:t>
            </a:r>
            <a:endParaRPr lang="es-ES" sz="2000" i="1" noProof="1">
              <a:solidFill>
                <a:srgbClr val="262626"/>
              </a:solidFill>
              <a:latin typeface="Optane" pitchFamily="2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1800" dirty="0" smtClean="0">
                <a:solidFill>
                  <a:srgbClr val="7030A0"/>
                </a:solidFill>
              </a:rPr>
              <a:t>TABLE ON THE PROTECTION PROVIDED (III</a:t>
            </a:r>
            <a:r>
              <a:rPr lang="en-GB" sz="1800" dirty="0" smtClean="0">
                <a:solidFill>
                  <a:srgbClr val="7030A0"/>
                </a:solidFill>
              </a:rPr>
              <a:t>)</a:t>
            </a:r>
            <a:r>
              <a:rPr lang="en-GB" sz="1800" dirty="0" smtClean="0">
                <a:solidFill>
                  <a:srgbClr val="7030A0"/>
                </a:solidFill>
              </a:rPr>
              <a:t> </a:t>
            </a:r>
            <a:r>
              <a:rPr lang="zh-CN" altLang="en-US" sz="1800" dirty="0" smtClean="0">
                <a:solidFill>
                  <a:srgbClr val="7030A0"/>
                </a:solidFill>
              </a:rPr>
              <a:t>保障列表</a:t>
            </a:r>
            <a:r>
              <a:rPr lang="en-GB" altLang="zh-CN" sz="1800" dirty="0" smtClean="0">
                <a:solidFill>
                  <a:srgbClr val="7030A0"/>
                </a:solidFill>
              </a:rPr>
              <a:t> </a:t>
            </a:r>
            <a:r>
              <a:rPr lang="en-GB" altLang="zh-CN" sz="1800" dirty="0">
                <a:solidFill>
                  <a:srgbClr val="7030A0"/>
                </a:solidFill>
              </a:rPr>
              <a:t>(III)</a:t>
            </a:r>
            <a:endParaRPr lang="es-ES" sz="1800" dirty="0" smtClean="0">
              <a:solidFill>
                <a:srgbClr val="7030A0"/>
              </a:solidFill>
            </a:endParaRPr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59048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rgbClr val="0070C0"/>
                </a:solidFill>
              </a:rPr>
              <a:t>COMPENSATIONS</a:t>
            </a:r>
            <a:endParaRPr lang="en-GB" sz="2200" b="1" dirty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GB" sz="1800" b="1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800" b="1" dirty="0" smtClean="0"/>
              <a:t>For permanent injuries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800" b="1" dirty="0" smtClean="0"/>
              <a:t>For partial permanent incapacity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GB" sz="1800" b="1" dirty="0" smtClean="0"/>
              <a:t>For death (accidents at work and occupational diseases) </a:t>
            </a:r>
          </a:p>
          <a:p>
            <a:pPr marL="457200" lvl="1" indent="0">
              <a:buNone/>
            </a:pPr>
            <a:r>
              <a:rPr lang="en-GB" sz="1800" b="1" dirty="0" smtClean="0"/>
              <a:t> </a:t>
            </a:r>
            <a:endParaRPr lang="en-GB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200" b="1" dirty="0" smtClean="0">
                <a:solidFill>
                  <a:srgbClr val="0070C0"/>
                </a:solidFill>
              </a:rPr>
              <a:t>OTHERS</a:t>
            </a:r>
          </a:p>
          <a:p>
            <a:pPr marL="0" indent="0">
              <a:buNone/>
            </a:pPr>
            <a:endParaRPr lang="en-GB" sz="1800" b="1" dirty="0" smtClean="0">
              <a:solidFill>
                <a:srgbClr val="0070C0"/>
              </a:solidFill>
            </a:endParaRPr>
          </a:p>
          <a:p>
            <a:pPr lvl="1"/>
            <a:r>
              <a:rPr lang="en-GB" sz="1800" b="1" dirty="0" smtClean="0"/>
              <a:t>Family protection</a:t>
            </a:r>
          </a:p>
          <a:p>
            <a:pPr lvl="1"/>
            <a:r>
              <a:rPr lang="en-GB" sz="1800" b="1" dirty="0" smtClean="0"/>
              <a:t>Unemployment</a:t>
            </a:r>
          </a:p>
          <a:p>
            <a:pPr lvl="1"/>
            <a:r>
              <a:rPr lang="en-GB" sz="1800" b="1" dirty="0" smtClean="0"/>
              <a:t>Cessation of operation</a:t>
            </a:r>
          </a:p>
          <a:p>
            <a:pPr lvl="1"/>
            <a:r>
              <a:rPr lang="en-GB" sz="1800" b="1" dirty="0" smtClean="0"/>
              <a:t>Death grant</a:t>
            </a:r>
          </a:p>
          <a:p>
            <a:pPr lvl="1"/>
            <a:r>
              <a:rPr lang="en-GB" sz="1800" b="1" dirty="0" smtClean="0"/>
              <a:t>Temporary widow/</a:t>
            </a:r>
            <a:r>
              <a:rPr lang="en-GB" sz="1800" b="1" dirty="0" err="1" smtClean="0"/>
              <a:t>ers’</a:t>
            </a:r>
            <a:r>
              <a:rPr lang="en-GB" sz="1800" b="1" dirty="0" smtClean="0"/>
              <a:t> benefits</a:t>
            </a:r>
            <a:endParaRPr lang="en-GB" sz="18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068316" y="1124745"/>
            <a:ext cx="4421188" cy="4824536"/>
          </a:xfrm>
        </p:spPr>
        <p:txBody>
          <a:bodyPr/>
          <a:lstStyle/>
          <a:p>
            <a:pPr marL="342900" lvl="1" indent="-342900">
              <a:buSzPct val="75000"/>
              <a:buFont typeface="Wingdings" panose="05000000000000000000" pitchFamily="2" charset="2"/>
              <a:buChar char="Ø"/>
            </a:pPr>
            <a:r>
              <a:rPr lang="zh-CN" altLang="en-US" sz="2200" b="1" dirty="0" smtClean="0">
                <a:solidFill>
                  <a:srgbClr val="0070C0"/>
                </a:solidFill>
              </a:rPr>
              <a:t>补偿</a:t>
            </a:r>
            <a:endParaRPr lang="en-US" altLang="zh-CN" sz="22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800" b="1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zh-CN" altLang="en-US" sz="1800" b="1" dirty="0" smtClean="0"/>
              <a:t>永久性</a:t>
            </a:r>
            <a:r>
              <a:rPr lang="zh-CN" altLang="en-US" sz="1800" b="1" dirty="0" smtClean="0"/>
              <a:t>工伤</a:t>
            </a:r>
            <a:endParaRPr lang="en-US" altLang="zh-CN" sz="1800" b="1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zh-CN" altLang="en-US" sz="1800" b="1" dirty="0" smtClean="0"/>
              <a:t>部分丧失工作能力</a:t>
            </a:r>
            <a:endParaRPr lang="en-US" altLang="zh-CN" sz="1800" b="1" dirty="0" smtClean="0"/>
          </a:p>
          <a:p>
            <a:pPr lvl="2">
              <a:buFont typeface="Wingdings" panose="05000000000000000000" pitchFamily="2" charset="2"/>
              <a:buChar char="q"/>
            </a:pPr>
            <a:r>
              <a:rPr lang="zh-CN" altLang="en-US" sz="1800" b="1" dirty="0" smtClean="0"/>
              <a:t>死亡（工作事故或职业病</a:t>
            </a:r>
            <a:r>
              <a:rPr lang="en-GB" sz="1800" b="1" dirty="0" smtClean="0"/>
              <a:t>) </a:t>
            </a:r>
          </a:p>
          <a:p>
            <a:pPr marL="457200" lvl="1" indent="0">
              <a:buNone/>
            </a:pPr>
            <a:r>
              <a:rPr lang="en-GB" sz="1800" b="1" dirty="0" smtClean="0"/>
              <a:t> </a:t>
            </a:r>
            <a:endParaRPr lang="en-GB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200" b="1" dirty="0">
                <a:solidFill>
                  <a:srgbClr val="0070C0"/>
                </a:solidFill>
              </a:rPr>
              <a:t>其</a:t>
            </a:r>
            <a:r>
              <a:rPr lang="zh-CN" altLang="en-US" sz="2200" b="1" dirty="0" smtClean="0">
                <a:solidFill>
                  <a:srgbClr val="0070C0"/>
                </a:solidFill>
              </a:rPr>
              <a:t>他</a:t>
            </a:r>
            <a:endParaRPr lang="en-GB" sz="22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1800" b="1" dirty="0" smtClean="0">
              <a:solidFill>
                <a:srgbClr val="0070C0"/>
              </a:solidFill>
            </a:endParaRPr>
          </a:p>
          <a:p>
            <a:pPr lvl="1"/>
            <a:r>
              <a:rPr lang="zh-CN" altLang="en-US" sz="1800" b="1" dirty="0"/>
              <a:t>家庭保护</a:t>
            </a:r>
          </a:p>
          <a:p>
            <a:pPr lvl="1"/>
            <a:r>
              <a:rPr lang="zh-CN" altLang="en-US" sz="1800" b="1" dirty="0" smtClean="0"/>
              <a:t>失业补贴</a:t>
            </a:r>
            <a:endParaRPr lang="zh-CN" altLang="en-US" sz="1800" b="1" dirty="0"/>
          </a:p>
          <a:p>
            <a:pPr lvl="1"/>
            <a:r>
              <a:rPr lang="zh-CN" altLang="en-US" sz="1800" b="1" dirty="0" smtClean="0"/>
              <a:t>经营</a:t>
            </a:r>
            <a:r>
              <a:rPr lang="zh-CN" altLang="en-US" sz="1800" b="1" dirty="0" smtClean="0"/>
              <a:t>终止</a:t>
            </a:r>
            <a:r>
              <a:rPr lang="zh-CN" altLang="en-US" sz="1800" b="1" dirty="0" smtClean="0"/>
              <a:t>补贴</a:t>
            </a:r>
            <a:endParaRPr lang="zh-CN" altLang="en-US" sz="1800" b="1" dirty="0"/>
          </a:p>
          <a:p>
            <a:pPr lvl="1"/>
            <a:r>
              <a:rPr lang="zh-CN" altLang="en-US" sz="1800" b="1" dirty="0" smtClean="0"/>
              <a:t>亡故抚恤</a:t>
            </a:r>
            <a:endParaRPr lang="zh-CN" altLang="en-US" sz="1800" b="1" dirty="0"/>
          </a:p>
          <a:p>
            <a:pPr lvl="1"/>
            <a:r>
              <a:rPr lang="zh-CN" altLang="en-US" sz="1800" b="1" dirty="0" smtClean="0"/>
              <a:t>丧偶抚恤</a:t>
            </a:r>
            <a:endParaRPr lang="en-GB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024312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400" dirty="0" smtClean="0">
                <a:solidFill>
                  <a:srgbClr val="7030A0"/>
                </a:solidFill>
              </a:rPr>
              <a:t>PERMANENT </a:t>
            </a:r>
            <a:r>
              <a:rPr lang="es-ES" sz="2400" dirty="0" smtClean="0">
                <a:solidFill>
                  <a:srgbClr val="7030A0"/>
                </a:solidFill>
              </a:rPr>
              <a:t>INCAPACITY</a:t>
            </a:r>
            <a:br>
              <a:rPr lang="es-ES" sz="2400" dirty="0" smtClean="0">
                <a:solidFill>
                  <a:srgbClr val="7030A0"/>
                </a:solidFill>
              </a:rPr>
            </a:br>
            <a:r>
              <a:rPr lang="zh-CN" altLang="en-US" sz="2400" dirty="0">
                <a:solidFill>
                  <a:srgbClr val="7030A0"/>
                </a:solidFill>
              </a:rPr>
              <a:t>永久丧失工作能力</a:t>
            </a:r>
            <a:endParaRPr lang="es-ES" sz="2400" dirty="0" smtClean="0">
              <a:solidFill>
                <a:srgbClr val="7030A0"/>
              </a:solidFill>
            </a:endParaRPr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5904879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sz="1600" b="1" dirty="0" smtClean="0">
                <a:solidFill>
                  <a:schemeClr val="tx2"/>
                </a:solidFill>
              </a:rPr>
              <a:t>1. CONCEPT</a:t>
            </a:r>
            <a:endParaRPr lang="en-GB" sz="1600" b="1" dirty="0">
              <a:solidFill>
                <a:schemeClr val="tx2"/>
              </a:solidFill>
            </a:endParaRPr>
          </a:p>
          <a:p>
            <a:pPr indent="-228600">
              <a:buFont typeface="Wingdings" panose="05000000000000000000" pitchFamily="2" charset="2"/>
              <a:buChar char="ü"/>
            </a:pPr>
            <a:r>
              <a:rPr lang="en-GB" sz="2600" b="1" dirty="0" smtClean="0"/>
              <a:t> </a:t>
            </a:r>
            <a:r>
              <a:rPr lang="en-GB" sz="1400" b="1" dirty="0" smtClean="0"/>
              <a:t>Situation</a:t>
            </a:r>
            <a:r>
              <a:rPr lang="en-GB" sz="1400" b="1" baseline="0" dirty="0" smtClean="0"/>
              <a:t> involving anatomical or functional impairments.</a:t>
            </a:r>
          </a:p>
          <a:p>
            <a:pPr indent="-228600">
              <a:buFont typeface="Wingdings" panose="05000000000000000000" pitchFamily="2" charset="2"/>
              <a:buChar char="ü"/>
            </a:pPr>
            <a:r>
              <a:rPr lang="en-GB" sz="1400" b="1" baseline="0" dirty="0" smtClean="0"/>
              <a:t> Objectified and expected to be permanent.</a:t>
            </a:r>
          </a:p>
          <a:p>
            <a:pPr indent="-228600">
              <a:buFont typeface="Wingdings" panose="05000000000000000000" pitchFamily="2" charset="2"/>
              <a:buChar char="ü"/>
            </a:pPr>
            <a:r>
              <a:rPr lang="en-GB" sz="1400" b="1" baseline="0" dirty="0" smtClean="0"/>
              <a:t> Reduced or null capacity to work.</a:t>
            </a:r>
          </a:p>
          <a:p>
            <a:pPr marL="400050" indent="-285750">
              <a:buFont typeface="Wingdings" panose="05000000000000000000" pitchFamily="2" charset="2"/>
              <a:buChar char="ü"/>
            </a:pPr>
            <a:r>
              <a:rPr lang="en-GB" sz="1400" b="1" dirty="0" smtClean="0"/>
              <a:t>The person concerned should have previously received medical treatment</a:t>
            </a:r>
            <a:r>
              <a:rPr lang="en-GB" sz="1800" b="1" dirty="0" smtClean="0"/>
              <a:t>.</a:t>
            </a:r>
            <a:endParaRPr lang="en-GB" sz="1800" b="1" baseline="0" dirty="0" smtClean="0"/>
          </a:p>
          <a:p>
            <a:pPr marL="57150" indent="0">
              <a:buNone/>
            </a:pPr>
            <a:r>
              <a:rPr lang="en-GB" sz="1600" b="1" dirty="0" smtClean="0">
                <a:solidFill>
                  <a:schemeClr val="tx2"/>
                </a:solidFill>
              </a:rPr>
              <a:t>2.</a:t>
            </a:r>
            <a:r>
              <a:rPr lang="en-GB" sz="1600" b="1" dirty="0">
                <a:solidFill>
                  <a:schemeClr val="tx2"/>
                </a:solidFill>
              </a:rPr>
              <a:t> </a:t>
            </a:r>
            <a:r>
              <a:rPr lang="en-GB" sz="1600" b="1" dirty="0" smtClean="0">
                <a:solidFill>
                  <a:schemeClr val="tx2"/>
                </a:solidFill>
              </a:rPr>
              <a:t>DEGREES</a:t>
            </a:r>
          </a:p>
          <a:p>
            <a:pPr lvl="1"/>
            <a:r>
              <a:rPr lang="en-GB" sz="1400" b="1" dirty="0" smtClean="0"/>
              <a:t>Partial</a:t>
            </a:r>
          </a:p>
          <a:p>
            <a:pPr lvl="1"/>
            <a:r>
              <a:rPr lang="en-GB" sz="1400" b="1" dirty="0" smtClean="0"/>
              <a:t>Total</a:t>
            </a:r>
          </a:p>
          <a:p>
            <a:pPr lvl="1"/>
            <a:r>
              <a:rPr lang="en-GB" sz="1400" b="1" dirty="0" smtClean="0"/>
              <a:t>Absolute</a:t>
            </a:r>
          </a:p>
          <a:p>
            <a:pPr lvl="1"/>
            <a:r>
              <a:rPr lang="en-GB" sz="1400" b="1" dirty="0" smtClean="0"/>
              <a:t>Severe disablement</a:t>
            </a:r>
            <a:endParaRPr lang="en-GB" sz="1400" b="1" dirty="0"/>
          </a:p>
          <a:p>
            <a:pPr marL="57150" indent="0">
              <a:buNone/>
            </a:pPr>
            <a:r>
              <a:rPr lang="en-GB" sz="1600" b="1" dirty="0" smtClean="0">
                <a:solidFill>
                  <a:schemeClr val="tx2"/>
                </a:solidFill>
              </a:rPr>
              <a:t>3. BENEFITS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en-GB" sz="1200" b="1" dirty="0" smtClean="0"/>
              <a:t>Partial permanent incapacity             COMPENSATION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en-GB" sz="1400" b="1" dirty="0" smtClean="0"/>
              <a:t>Total permanent incapacity        55% CB </a:t>
            </a:r>
            <a:r>
              <a:rPr lang="en-GB" sz="1400" b="1" dirty="0" smtClean="0">
                <a:solidFill>
                  <a:srgbClr val="FF0000"/>
                </a:solidFill>
              </a:rPr>
              <a:t>(*)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en-GB" sz="1400" b="1" dirty="0" smtClean="0"/>
              <a:t>Absolute permanent incapacity     100% CB </a:t>
            </a:r>
            <a:r>
              <a:rPr lang="en-GB" sz="1400" b="1" dirty="0">
                <a:solidFill>
                  <a:srgbClr val="FF0000"/>
                </a:solidFill>
              </a:rPr>
              <a:t>(*)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en-GB" sz="1400" b="1" dirty="0" smtClean="0"/>
              <a:t>Severe disablement </a:t>
            </a:r>
            <a:r>
              <a:rPr lang="en-GB" sz="1600" b="1" dirty="0" smtClean="0"/>
              <a:t>       </a:t>
            </a:r>
            <a:r>
              <a:rPr lang="en-GB" sz="1200" b="1" dirty="0" smtClean="0"/>
              <a:t>Pension + Pension 		supplement</a:t>
            </a:r>
          </a:p>
          <a:p>
            <a:pPr indent="-285750">
              <a:buFont typeface="Wingdings" panose="05000000000000000000" pitchFamily="2" charset="2"/>
              <a:buChar char="§"/>
            </a:pPr>
            <a:endParaRPr lang="en-GB" sz="1200" b="1" dirty="0" smtClean="0"/>
          </a:p>
          <a:p>
            <a:pPr marL="57150" indent="0" algn="ctr">
              <a:buNone/>
            </a:pPr>
            <a:r>
              <a:rPr lang="en-GB" sz="1600" b="1" dirty="0" smtClean="0">
                <a:solidFill>
                  <a:srgbClr val="FF0000"/>
                </a:solidFill>
              </a:rPr>
              <a:t>(*) </a:t>
            </a:r>
            <a:r>
              <a:rPr lang="en-GB" sz="1200" b="1" dirty="0" smtClean="0">
                <a:solidFill>
                  <a:srgbClr val="FF0000"/>
                </a:solidFill>
              </a:rPr>
              <a:t> CALCULATION  BASIS</a:t>
            </a:r>
          </a:p>
        </p:txBody>
      </p:sp>
      <p:sp>
        <p:nvSpPr>
          <p:cNvPr id="2" name="1 Flecha derecha"/>
          <p:cNvSpPr/>
          <p:nvPr/>
        </p:nvSpPr>
        <p:spPr>
          <a:xfrm>
            <a:off x="2936776" y="4823441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3017168" y="5039464"/>
            <a:ext cx="216024" cy="4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3368824" y="5301208"/>
            <a:ext cx="10801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2432720" y="5589240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880992" y="953121"/>
            <a:ext cx="5025008" cy="5904879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1" dirty="0" smtClean="0">
                <a:solidFill>
                  <a:schemeClr val="tx2"/>
                </a:solidFill>
              </a:rPr>
              <a:t>1.</a:t>
            </a:r>
            <a:r>
              <a:rPr lang="zh-CN" altLang="en-US" sz="1800" b="1" dirty="0" smtClean="0">
                <a:solidFill>
                  <a:schemeClr val="tx2"/>
                </a:solidFill>
              </a:rPr>
              <a:t>概念</a:t>
            </a:r>
            <a:endParaRPr lang="en-GB" sz="1800" b="1" dirty="0">
              <a:solidFill>
                <a:schemeClr val="tx2"/>
              </a:solidFill>
            </a:endParaRPr>
          </a:p>
          <a:p>
            <a:pPr indent="-228600">
              <a:buFont typeface="Wingdings" panose="05000000000000000000" pitchFamily="2" charset="2"/>
              <a:buChar char="ü"/>
            </a:pPr>
            <a:r>
              <a:rPr lang="zh-CN" altLang="en-US" sz="1600" b="1" dirty="0" smtClean="0"/>
              <a:t>涉及生理或</a:t>
            </a:r>
            <a:r>
              <a:rPr lang="zh-CN" altLang="en-US" sz="1600" b="1" dirty="0"/>
              <a:t>功能障碍。</a:t>
            </a:r>
          </a:p>
          <a:p>
            <a:pPr indent="-228600">
              <a:buFont typeface="Wingdings" panose="05000000000000000000" pitchFamily="2" charset="2"/>
              <a:buChar char="ü"/>
            </a:pPr>
            <a:r>
              <a:rPr lang="zh-CN" altLang="en-US" sz="1600" b="1" dirty="0"/>
              <a:t> </a:t>
            </a:r>
            <a:r>
              <a:rPr lang="zh-CN" altLang="en-US" sz="1600" b="1" dirty="0" smtClean="0"/>
              <a:t>客观存在的，</a:t>
            </a:r>
            <a:r>
              <a:rPr lang="zh-CN" altLang="en-US" sz="1600" b="1" dirty="0"/>
              <a:t>预计是永久性的。</a:t>
            </a:r>
          </a:p>
          <a:p>
            <a:pPr indent="-228600">
              <a:buFont typeface="Wingdings" panose="05000000000000000000" pitchFamily="2" charset="2"/>
              <a:buChar char="ü"/>
            </a:pPr>
            <a:r>
              <a:rPr lang="zh-CN" altLang="en-US" sz="1600" b="1" dirty="0"/>
              <a:t> </a:t>
            </a:r>
            <a:r>
              <a:rPr lang="zh-CN" altLang="en-US" sz="1600" b="1" dirty="0" smtClean="0"/>
              <a:t>工作</a:t>
            </a:r>
            <a:r>
              <a:rPr lang="zh-CN" altLang="en-US" sz="1600" b="1" dirty="0"/>
              <a:t>能力降低或</a:t>
            </a:r>
            <a:r>
              <a:rPr lang="zh-CN" altLang="en-US" sz="1600" b="1" dirty="0" smtClean="0"/>
              <a:t>无</a:t>
            </a:r>
            <a:r>
              <a:rPr lang="zh-CN" altLang="en-US" sz="1600" b="1" dirty="0"/>
              <a:t>工作能力</a:t>
            </a:r>
            <a:r>
              <a:rPr lang="zh-CN" altLang="en-US" sz="1600" b="1" dirty="0" smtClean="0"/>
              <a:t>。</a:t>
            </a:r>
            <a:endParaRPr lang="zh-CN" altLang="en-US" sz="1600" b="1" dirty="0"/>
          </a:p>
          <a:p>
            <a:pPr indent="-228600">
              <a:buFont typeface="Wingdings" panose="05000000000000000000" pitchFamily="2" charset="2"/>
              <a:buChar char="ü"/>
            </a:pPr>
            <a:r>
              <a:rPr lang="zh-CN" altLang="en-US" sz="1600" b="1" dirty="0"/>
              <a:t>相关</a:t>
            </a:r>
            <a:r>
              <a:rPr lang="zh-CN" altLang="en-US" sz="1600" b="1" dirty="0" smtClean="0"/>
              <a:t>人员此前</a:t>
            </a:r>
            <a:r>
              <a:rPr lang="zh-CN" altLang="en-US" sz="1600" b="1" dirty="0"/>
              <a:t>应</a:t>
            </a:r>
            <a:r>
              <a:rPr lang="zh-CN" altLang="en-US" sz="1600" b="1" dirty="0" smtClean="0"/>
              <a:t>已接受治疗</a:t>
            </a:r>
            <a:r>
              <a:rPr lang="zh-CN" altLang="en-US" sz="1600" b="1" dirty="0" smtClean="0"/>
              <a:t>。</a:t>
            </a:r>
            <a:endParaRPr lang="en-US" altLang="zh-CN" sz="1600" b="1" dirty="0" smtClean="0"/>
          </a:p>
          <a:p>
            <a:pPr indent="-228600">
              <a:buFont typeface="Wingdings" panose="05000000000000000000" pitchFamily="2" charset="2"/>
              <a:buChar char="ü"/>
            </a:pPr>
            <a:endParaRPr lang="en-US" altLang="zh-CN" sz="1600" b="1" dirty="0" smtClean="0"/>
          </a:p>
          <a:p>
            <a:pPr marL="114300" indent="0">
              <a:buNone/>
            </a:pPr>
            <a:r>
              <a:rPr lang="en-GB" sz="1800" b="1" dirty="0" smtClean="0">
                <a:solidFill>
                  <a:schemeClr val="tx2"/>
                </a:solidFill>
              </a:rPr>
              <a:t>2.</a:t>
            </a:r>
            <a:r>
              <a:rPr lang="en-GB" sz="1800" b="1" dirty="0">
                <a:solidFill>
                  <a:schemeClr val="tx2"/>
                </a:solidFill>
              </a:rPr>
              <a:t> </a:t>
            </a:r>
            <a:r>
              <a:rPr lang="zh-CN" altLang="en-US" sz="1800" b="1" dirty="0" smtClean="0">
                <a:solidFill>
                  <a:schemeClr val="tx2"/>
                </a:solidFill>
              </a:rPr>
              <a:t>程度</a:t>
            </a:r>
            <a:endParaRPr lang="en-GB" sz="1800" b="1" dirty="0" smtClean="0">
              <a:solidFill>
                <a:schemeClr val="tx2"/>
              </a:solidFill>
            </a:endParaRPr>
          </a:p>
          <a:p>
            <a:pPr lvl="1"/>
            <a:r>
              <a:rPr lang="zh-CN" altLang="en-US" sz="1600" b="1" dirty="0" smtClean="0"/>
              <a:t>局部</a:t>
            </a:r>
            <a:endParaRPr lang="en-US" altLang="zh-CN" sz="1600" b="1" dirty="0" smtClean="0"/>
          </a:p>
          <a:p>
            <a:pPr lvl="1"/>
            <a:r>
              <a:rPr lang="zh-CN" altLang="en-US" sz="1600" b="1" dirty="0" smtClean="0"/>
              <a:t>全部</a:t>
            </a:r>
            <a:endParaRPr lang="en-US" altLang="zh-CN" sz="1600" b="1" dirty="0" smtClean="0"/>
          </a:p>
          <a:p>
            <a:pPr lvl="1"/>
            <a:r>
              <a:rPr lang="zh-CN" altLang="en-US" sz="1600" b="1" dirty="0" smtClean="0"/>
              <a:t>绝对</a:t>
            </a:r>
            <a:endParaRPr lang="en-US" altLang="zh-CN" sz="1600" b="1" dirty="0" smtClean="0"/>
          </a:p>
          <a:p>
            <a:pPr lvl="1"/>
            <a:r>
              <a:rPr lang="zh-CN" altLang="en-US" sz="1600" b="1" dirty="0" smtClean="0"/>
              <a:t>重度残疾</a:t>
            </a:r>
            <a:endParaRPr lang="en-US" altLang="zh-CN" sz="1600" b="1" dirty="0" smtClean="0"/>
          </a:p>
          <a:p>
            <a:pPr lvl="1"/>
            <a:endParaRPr lang="en-GB" sz="1600" b="1" dirty="0"/>
          </a:p>
          <a:p>
            <a:pPr marL="57150" indent="0">
              <a:buNone/>
            </a:pPr>
            <a:r>
              <a:rPr lang="en-GB" sz="1800" b="1" dirty="0" smtClean="0">
                <a:solidFill>
                  <a:schemeClr val="tx2"/>
                </a:solidFill>
              </a:rPr>
              <a:t>3. </a:t>
            </a:r>
            <a:r>
              <a:rPr lang="en-GB" sz="1800" b="1" dirty="0" smtClean="0">
                <a:solidFill>
                  <a:schemeClr val="tx2"/>
                </a:solidFill>
              </a:rPr>
              <a:t>BENEFITS</a:t>
            </a:r>
            <a:endParaRPr lang="en-GB" sz="1800" b="1" dirty="0" smtClean="0">
              <a:solidFill>
                <a:schemeClr val="tx2"/>
              </a:solidFill>
            </a:endParaRP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zh-CN" altLang="en-US" sz="1400" b="1" dirty="0"/>
              <a:t>部分永久丧失工作</a:t>
            </a:r>
            <a:r>
              <a:rPr lang="zh-CN" altLang="en-US" sz="1400" b="1" dirty="0" smtClean="0"/>
              <a:t>能力</a:t>
            </a:r>
            <a:r>
              <a:rPr lang="zh-CN" altLang="en-US" sz="1400" b="1" dirty="0" smtClean="0"/>
              <a:t>        </a:t>
            </a:r>
            <a:r>
              <a:rPr lang="zh-CN" altLang="en-US" sz="1400" b="1" dirty="0" smtClean="0"/>
              <a:t>补偿</a:t>
            </a:r>
            <a:endParaRPr lang="zh-CN" altLang="en-US" sz="1400" b="1" dirty="0"/>
          </a:p>
          <a:p>
            <a:pPr indent="-285750">
              <a:buFont typeface="Wingdings" panose="05000000000000000000" pitchFamily="2" charset="2"/>
              <a:buChar char="§"/>
            </a:pPr>
            <a:r>
              <a:rPr lang="zh-CN" altLang="en-US" sz="1400" b="1" dirty="0" smtClean="0"/>
              <a:t>全部永久</a:t>
            </a:r>
            <a:r>
              <a:rPr lang="zh-CN" altLang="en-US" sz="1400" b="1" dirty="0"/>
              <a:t>丧失工作</a:t>
            </a:r>
            <a:r>
              <a:rPr lang="zh-CN" altLang="en-US" sz="1400" b="1" dirty="0" smtClean="0"/>
              <a:t>能力</a:t>
            </a:r>
            <a:r>
              <a:rPr lang="zh-CN" altLang="en-US" sz="1400" b="1" dirty="0" smtClean="0"/>
              <a:t>        </a:t>
            </a:r>
            <a:r>
              <a:rPr lang="en-US" altLang="zh-CN" sz="1400" b="1" dirty="0" smtClean="0"/>
              <a:t>55</a:t>
            </a:r>
            <a:r>
              <a:rPr lang="zh-CN" altLang="en-US" sz="1400" b="1" dirty="0"/>
              <a:t>％</a:t>
            </a:r>
            <a:r>
              <a:rPr lang="en-US" altLang="zh-CN" sz="1400" b="1" dirty="0"/>
              <a:t>CB</a:t>
            </a:r>
            <a:r>
              <a:rPr lang="zh-CN" altLang="en-US" sz="1400" b="1" dirty="0"/>
              <a:t>（*）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zh-CN" altLang="en-US" sz="1400" b="1" dirty="0"/>
              <a:t>绝对永久丧失工作</a:t>
            </a:r>
            <a:r>
              <a:rPr lang="zh-CN" altLang="en-US" sz="1400" b="1" dirty="0" smtClean="0"/>
              <a:t>能力</a:t>
            </a:r>
            <a:r>
              <a:rPr lang="zh-CN" altLang="en-US" sz="1400" b="1" dirty="0" smtClean="0"/>
              <a:t>        </a:t>
            </a:r>
            <a:r>
              <a:rPr lang="en-US" altLang="zh-CN" sz="1400" b="1" dirty="0" smtClean="0"/>
              <a:t>100</a:t>
            </a:r>
            <a:r>
              <a:rPr lang="zh-CN" altLang="en-US" sz="1400" b="1" dirty="0"/>
              <a:t>％</a:t>
            </a:r>
            <a:r>
              <a:rPr lang="en-US" altLang="zh-CN" sz="1400" b="1" dirty="0"/>
              <a:t>CB</a:t>
            </a:r>
            <a:r>
              <a:rPr lang="zh-CN" altLang="en-US" sz="1400" b="1" dirty="0"/>
              <a:t>（*）</a:t>
            </a:r>
          </a:p>
          <a:p>
            <a:pPr indent="-285750">
              <a:buFont typeface="Wingdings" panose="05000000000000000000" pitchFamily="2" charset="2"/>
              <a:buChar char="§"/>
            </a:pPr>
            <a:r>
              <a:rPr lang="zh-CN" altLang="en-US" sz="1400" b="1" dirty="0" smtClean="0"/>
              <a:t>严重残疾</a:t>
            </a:r>
            <a:r>
              <a:rPr lang="zh-CN" altLang="en-US" sz="1400" b="1" dirty="0" smtClean="0"/>
              <a:t>                    </a:t>
            </a:r>
            <a:r>
              <a:rPr lang="zh-CN" altLang="en-US" sz="1400" b="1" dirty="0" smtClean="0"/>
              <a:t>养</a:t>
            </a:r>
            <a:r>
              <a:rPr lang="zh-CN" altLang="en-US" sz="1400" b="1" dirty="0"/>
              <a:t>老金</a:t>
            </a:r>
            <a:r>
              <a:rPr lang="en-US" altLang="zh-CN" sz="1400" b="1" dirty="0"/>
              <a:t>+</a:t>
            </a:r>
            <a:r>
              <a:rPr lang="zh-CN" altLang="en-US" sz="1400" b="1" dirty="0"/>
              <a:t>补充养老金</a:t>
            </a:r>
            <a:endParaRPr lang="en-GB" sz="1400" b="1" dirty="0" smtClean="0"/>
          </a:p>
          <a:p>
            <a:pPr marL="57150" indent="0" algn="ctr">
              <a:buNone/>
            </a:pPr>
            <a:r>
              <a:rPr lang="en-GB" sz="1800" b="1" dirty="0" smtClean="0">
                <a:solidFill>
                  <a:srgbClr val="FF0000"/>
                </a:solidFill>
              </a:rPr>
              <a:t>(*) 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计算基础</a:t>
            </a:r>
            <a:endParaRPr lang="en-GB" sz="1400" b="1" dirty="0" smtClean="0">
              <a:solidFill>
                <a:srgbClr val="FF0000"/>
              </a:solidFill>
            </a:endParaRPr>
          </a:p>
        </p:txBody>
      </p:sp>
      <p:sp>
        <p:nvSpPr>
          <p:cNvPr id="11" name="1 Flecha derecha"/>
          <p:cNvSpPr/>
          <p:nvPr/>
        </p:nvSpPr>
        <p:spPr>
          <a:xfrm>
            <a:off x="7329264" y="5013176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 Flecha derecha"/>
          <p:cNvSpPr/>
          <p:nvPr/>
        </p:nvSpPr>
        <p:spPr>
          <a:xfrm>
            <a:off x="7329264" y="5229200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 Flecha derecha"/>
          <p:cNvSpPr/>
          <p:nvPr/>
        </p:nvSpPr>
        <p:spPr>
          <a:xfrm>
            <a:off x="7329264" y="551723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 Flecha derecha"/>
          <p:cNvSpPr/>
          <p:nvPr/>
        </p:nvSpPr>
        <p:spPr>
          <a:xfrm>
            <a:off x="7329264" y="5759545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0284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1600" dirty="0" smtClean="0">
                <a:solidFill>
                  <a:srgbClr val="0000FF"/>
                </a:solidFill>
              </a:rPr>
              <a:t>PERMANENT INCAPACITY PENSION </a:t>
            </a:r>
            <a:r>
              <a:rPr lang="es-ES" sz="1600" dirty="0" smtClean="0">
                <a:solidFill>
                  <a:srgbClr val="0000FF"/>
                </a:solidFill>
              </a:rPr>
              <a:t>– AMOUNT</a:t>
            </a:r>
            <a:br>
              <a:rPr lang="es-ES" sz="1600" dirty="0" smtClean="0">
                <a:solidFill>
                  <a:srgbClr val="0000FF"/>
                </a:solidFill>
              </a:rPr>
            </a:br>
            <a:r>
              <a:rPr lang="zh-CN" altLang="en-US" sz="1600" dirty="0">
                <a:solidFill>
                  <a:srgbClr val="0000FF"/>
                </a:solidFill>
              </a:rPr>
              <a:t>永久丧失工作能力养老金</a:t>
            </a:r>
            <a:r>
              <a:rPr lang="en-US" altLang="zh-CN" sz="1600" dirty="0">
                <a:solidFill>
                  <a:srgbClr val="0000FF"/>
                </a:solidFill>
              </a:rPr>
              <a:t>-</a:t>
            </a:r>
            <a:r>
              <a:rPr lang="zh-CN" altLang="en-US" sz="1600" dirty="0">
                <a:solidFill>
                  <a:srgbClr val="0000FF"/>
                </a:solidFill>
              </a:rPr>
              <a:t>数额</a:t>
            </a:r>
            <a:endParaRPr lang="es-ES" sz="1600" dirty="0" smtClean="0">
              <a:solidFill>
                <a:srgbClr val="0000FF"/>
              </a:solidFill>
            </a:endParaRPr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5904879"/>
          </a:xfrm>
        </p:spPr>
        <p:txBody>
          <a:bodyPr/>
          <a:lstStyle/>
          <a:p>
            <a:endParaRPr lang="en-GB" sz="12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2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2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800" b="1" dirty="0" smtClean="0"/>
          </a:p>
          <a:p>
            <a:pPr marL="457200" lvl="1" indent="0">
              <a:buNone/>
            </a:pPr>
            <a:endParaRPr lang="en-GB" sz="1800" b="1" dirty="0"/>
          </a:p>
          <a:p>
            <a:pPr marL="457200" lvl="1" indent="0">
              <a:buNone/>
            </a:pPr>
            <a:endParaRPr lang="en-GB" sz="1800" b="1" dirty="0" smtClean="0"/>
          </a:p>
          <a:p>
            <a:pPr marL="457200" lvl="1" indent="0">
              <a:buNone/>
            </a:pPr>
            <a:endParaRPr lang="en-GB" sz="18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1800" b="1" dirty="0" smtClean="0"/>
              <a:t>The calculation basis applied is different according to each contingency (non-occupational disease; accident at work; non-occupational accident; occupational contingencies) and the situation of the person (active contributor status or not).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1800" b="1" dirty="0" smtClean="0"/>
              <a:t>Rate: according to the degree of incapacity.</a:t>
            </a:r>
          </a:p>
          <a:p>
            <a:pPr marL="457200" lvl="1" indent="0">
              <a:buNone/>
            </a:pPr>
            <a:endParaRPr lang="en-GB" sz="2200" b="1" dirty="0" smtClean="0"/>
          </a:p>
          <a:p>
            <a:pPr lvl="1"/>
            <a:endParaRPr lang="en-GB" sz="2200" dirty="0" smtClean="0"/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47356092"/>
              </p:ext>
            </p:extLst>
          </p:nvPr>
        </p:nvGraphicFramePr>
        <p:xfrm>
          <a:off x="344489" y="1306840"/>
          <a:ext cx="4320480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442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70C0"/>
                          </a:solidFill>
                          <a:latin typeface="Optane"/>
                        </a:rPr>
                        <a:t>INITIAL PENSION =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cap="none" spc="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Optane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Optane"/>
                        </a:rPr>
                        <a:t>Calculation basis  </a:t>
                      </a: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X</a:t>
                      </a:r>
                      <a:r>
                        <a:rPr lang="en-GB" sz="2000" b="1" dirty="0" smtClean="0">
                          <a:solidFill>
                            <a:schemeClr val="accent2"/>
                          </a:solidFill>
                          <a:latin typeface="Optane"/>
                        </a:rPr>
                        <a:t>  </a:t>
                      </a:r>
                      <a:r>
                        <a:rPr lang="en-GB" sz="20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Optane"/>
                        </a:rPr>
                        <a:t>rate</a:t>
                      </a:r>
                    </a:p>
                    <a:p>
                      <a:endParaRPr lang="es-E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DA65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996308" y="1124744"/>
            <a:ext cx="4421188" cy="5904879"/>
          </a:xfrm>
        </p:spPr>
        <p:txBody>
          <a:bodyPr/>
          <a:lstStyle/>
          <a:p>
            <a:endParaRPr lang="en-GB" sz="12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2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2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800" b="1" dirty="0" smtClean="0"/>
          </a:p>
          <a:p>
            <a:pPr marL="457200" lvl="1" indent="0">
              <a:buNone/>
            </a:pPr>
            <a:endParaRPr lang="en-GB" sz="1800" b="1" dirty="0"/>
          </a:p>
          <a:p>
            <a:pPr marL="457200" lvl="1" indent="0">
              <a:buNone/>
            </a:pPr>
            <a:endParaRPr lang="en-GB" sz="1800" b="1" dirty="0" smtClean="0"/>
          </a:p>
          <a:p>
            <a:pPr marL="457200" lvl="1" indent="0">
              <a:buNone/>
            </a:pPr>
            <a:endParaRPr lang="en-GB" sz="18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1800" b="1" dirty="0" smtClean="0"/>
              <a:t>根据不同</a:t>
            </a:r>
            <a:r>
              <a:rPr lang="zh-CN" altLang="en-US" sz="1800" b="1" dirty="0"/>
              <a:t>情况</a:t>
            </a:r>
            <a:r>
              <a:rPr lang="zh-CN" altLang="en-US" sz="1800" b="1" dirty="0" smtClean="0"/>
              <a:t>（</a:t>
            </a:r>
            <a:r>
              <a:rPr lang="zh-CN" altLang="en-US" sz="1800" b="1" dirty="0"/>
              <a:t>非职业病、工伤事故、</a:t>
            </a:r>
            <a:r>
              <a:rPr lang="zh-CN" altLang="en-US" sz="1800" b="1" dirty="0" smtClean="0"/>
              <a:t>非职业事故、职业意外事故</a:t>
            </a:r>
            <a:r>
              <a:rPr lang="zh-CN" altLang="en-US" sz="1800" b="1" dirty="0"/>
              <a:t>）和个人情况</a:t>
            </a:r>
            <a:r>
              <a:rPr lang="zh-CN" altLang="en-US" sz="1800" b="1" dirty="0" smtClean="0"/>
              <a:t>（是否主动缴纳），计算</a:t>
            </a:r>
            <a:r>
              <a:rPr lang="zh-CN" altLang="en-US" sz="1800" b="1" dirty="0"/>
              <a:t>基础</a:t>
            </a:r>
            <a:r>
              <a:rPr lang="zh-CN" altLang="en-US" sz="1800" b="1" dirty="0" smtClean="0"/>
              <a:t>不同。</a:t>
            </a:r>
            <a:endParaRPr lang="en-US" altLang="zh-CN" sz="1800" b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zh-CN" altLang="en-US" sz="1800" b="1" dirty="0" smtClean="0"/>
              <a:t>等级</a:t>
            </a:r>
            <a:r>
              <a:rPr lang="en-GB" sz="1800" b="1" dirty="0" smtClean="0"/>
              <a:t>: </a:t>
            </a:r>
            <a:r>
              <a:rPr lang="zh-CN" altLang="en-US" sz="1800" b="1" dirty="0" smtClean="0"/>
              <a:t>依据丧失工作能力情况而定。</a:t>
            </a:r>
            <a:endParaRPr lang="en-GB" sz="1800" b="1" dirty="0" smtClean="0"/>
          </a:p>
          <a:p>
            <a:pPr marL="457200" lvl="1" indent="0">
              <a:buNone/>
            </a:pPr>
            <a:endParaRPr lang="en-GB" sz="2200" b="1" dirty="0" smtClean="0"/>
          </a:p>
          <a:p>
            <a:pPr lvl="1"/>
            <a:endParaRPr lang="en-GB" sz="2200" dirty="0" smtClean="0"/>
          </a:p>
        </p:txBody>
      </p:sp>
      <p:graphicFrame>
        <p:nvGraphicFramePr>
          <p:cNvPr id="6" name="2 Marcador de contenido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389143481"/>
              </p:ext>
            </p:extLst>
          </p:nvPr>
        </p:nvGraphicFramePr>
        <p:xfrm>
          <a:off x="5097016" y="1412776"/>
          <a:ext cx="432048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442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solidFill>
                            <a:srgbClr val="0070C0"/>
                          </a:solidFill>
                          <a:latin typeface="Optane"/>
                        </a:rPr>
                        <a:t>初始养老金</a:t>
                      </a:r>
                      <a:r>
                        <a:rPr lang="en-GB" sz="1600" b="1" dirty="0" smtClean="0">
                          <a:solidFill>
                            <a:srgbClr val="0070C0"/>
                          </a:solidFill>
                          <a:latin typeface="Optane"/>
                        </a:rPr>
                        <a:t>=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cap="none" spc="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Optane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计算基础 </a:t>
                      </a: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X</a:t>
                      </a:r>
                      <a:r>
                        <a:rPr lang="en-GB" sz="2000" b="1" dirty="0" smtClean="0">
                          <a:solidFill>
                            <a:schemeClr val="accent2"/>
                          </a:solidFill>
                          <a:latin typeface="Optane"/>
                        </a:rPr>
                        <a:t>  </a:t>
                      </a:r>
                      <a:r>
                        <a:rPr lang="zh-CN" altLang="en-US" sz="2000" b="1" dirty="0" smtClean="0">
                          <a:solidFill>
                            <a:schemeClr val="accent2"/>
                          </a:solidFill>
                          <a:latin typeface="Optane"/>
                        </a:rPr>
                        <a:t>等级</a:t>
                      </a:r>
                      <a:endParaRPr lang="es-E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DA6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708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296987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2200" dirty="0" smtClean="0">
                <a:solidFill>
                  <a:srgbClr val="00B050"/>
                </a:solidFill>
              </a:rPr>
              <a:t>TYPES OF RETIREMENT </a:t>
            </a:r>
            <a:r>
              <a:rPr lang="es-ES" sz="2200" dirty="0" smtClean="0">
                <a:solidFill>
                  <a:srgbClr val="00B050"/>
                </a:solidFill>
              </a:rPr>
              <a:t>PENSION</a:t>
            </a:r>
            <a:r>
              <a:rPr lang="zh-CN" altLang="en-US" sz="2200" dirty="0" smtClean="0">
                <a:solidFill>
                  <a:srgbClr val="00B050"/>
                </a:solidFill>
              </a:rPr>
              <a:t> </a:t>
            </a:r>
            <a:r>
              <a:rPr lang="zh-CN" altLang="en-US" sz="2200" dirty="0" smtClean="0">
                <a:solidFill>
                  <a:srgbClr val="00B050"/>
                </a:solidFill>
              </a:rPr>
              <a:t>退</a:t>
            </a:r>
            <a:r>
              <a:rPr lang="zh-CN" altLang="en-US" sz="2200" dirty="0">
                <a:solidFill>
                  <a:srgbClr val="00B050"/>
                </a:solidFill>
              </a:rPr>
              <a:t>休金类型</a:t>
            </a:r>
            <a:endParaRPr lang="es-ES" sz="22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256237"/>
          </a:xfrm>
        </p:spPr>
        <p:txBody>
          <a:bodyPr/>
          <a:lstStyle/>
          <a:p>
            <a:pPr marL="0" indent="0"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1. Partial retirement </a:t>
            </a:r>
            <a:r>
              <a:rPr lang="en-GB" sz="1200" b="1" dirty="0" smtClean="0">
                <a:solidFill>
                  <a:srgbClr val="0000FF"/>
                </a:solidFill>
              </a:rPr>
              <a:t>(61 and 4 months)</a:t>
            </a:r>
          </a:p>
          <a:p>
            <a:r>
              <a:rPr lang="en-GB" sz="1200" dirty="0" smtClean="0"/>
              <a:t>In case of partial-time contract made to pensioner</a:t>
            </a:r>
          </a:p>
          <a:p>
            <a:r>
              <a:rPr lang="en-GB" sz="1200" dirty="0" smtClean="0"/>
              <a:t>Replacement contract of the replacing person</a:t>
            </a: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2. Pre-retirement due to </a:t>
            </a:r>
            <a:r>
              <a:rPr lang="en-GB" sz="1200" b="1" dirty="0" smtClean="0">
                <a:solidFill>
                  <a:srgbClr val="0000FF"/>
                </a:solidFill>
              </a:rPr>
              <a:t>(it is possible before age 60)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200" dirty="0" smtClean="0"/>
              <a:t>Dangerous activity, toxic, 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200" dirty="0" smtClean="0"/>
              <a:t>Disability</a:t>
            </a: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3. Pre-retirement (f</a:t>
            </a:r>
            <a:r>
              <a:rPr lang="en-GB" sz="1200" b="1" dirty="0" smtClean="0">
                <a:solidFill>
                  <a:srgbClr val="0000FF"/>
                </a:solidFill>
              </a:rPr>
              <a:t>rom age 60)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200" dirty="0" smtClean="0"/>
              <a:t>If the worker is in a mutual scheme</a:t>
            </a: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4. Pre-retirement </a:t>
            </a:r>
            <a:r>
              <a:rPr lang="en-GB" sz="1200" b="1" dirty="0" smtClean="0">
                <a:solidFill>
                  <a:srgbClr val="0000FF"/>
                </a:solidFill>
              </a:rPr>
              <a:t>(it is possible from age 61)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200" dirty="0" smtClean="0"/>
              <a:t>In case of involuntary retirement</a:t>
            </a: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5. Pre-retirement </a:t>
            </a:r>
            <a:r>
              <a:rPr lang="en-GB" sz="1200" b="1" dirty="0" smtClean="0">
                <a:solidFill>
                  <a:srgbClr val="0000FF"/>
                </a:solidFill>
              </a:rPr>
              <a:t>(it is possible from age 63)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200" dirty="0"/>
              <a:t>In case of </a:t>
            </a:r>
            <a:r>
              <a:rPr lang="en-GB" sz="1200" dirty="0" smtClean="0"/>
              <a:t>voluntary retirement</a:t>
            </a: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6. Ordinary retirement </a:t>
            </a:r>
            <a:r>
              <a:rPr lang="en-GB" sz="1200" b="1" dirty="0" smtClean="0">
                <a:solidFill>
                  <a:srgbClr val="0000FF"/>
                </a:solidFill>
              </a:rPr>
              <a:t>(from age </a:t>
            </a:r>
            <a:r>
              <a:rPr lang="en-GB" sz="1200" b="1" dirty="0">
                <a:solidFill>
                  <a:srgbClr val="0000FF"/>
                </a:solidFill>
              </a:rPr>
              <a:t>65 or </a:t>
            </a:r>
            <a:r>
              <a:rPr lang="en-GB" sz="1200" b="1" dirty="0" smtClean="0">
                <a:solidFill>
                  <a:srgbClr val="0000FF"/>
                </a:solidFill>
              </a:rPr>
              <a:t>more 65)</a:t>
            </a:r>
            <a:endParaRPr lang="en-GB" sz="1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sz="1200" dirty="0" smtClean="0"/>
              <a:t>Active retirement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1200" dirty="0" smtClean="0"/>
              <a:t>Delayed retirement</a:t>
            </a:r>
          </a:p>
          <a:p>
            <a:pPr marL="0" indent="0">
              <a:buNone/>
            </a:pPr>
            <a:endParaRPr lang="en-GB" sz="1200" b="1" dirty="0" smtClean="0">
              <a:solidFill>
                <a:srgbClr val="E39913"/>
              </a:solidFill>
            </a:endParaRPr>
          </a:p>
          <a:p>
            <a:pPr marL="0" indent="0">
              <a:buNone/>
            </a:pPr>
            <a:r>
              <a:rPr lang="en-GB" sz="1200" b="1" dirty="0" smtClean="0">
                <a:solidFill>
                  <a:srgbClr val="E39913"/>
                </a:solidFill>
              </a:rPr>
              <a:t>IN ANY OF THE CASES INDICATED ABOVE, IT WOULD BE POSSIBLE TO ACCESS TO:</a:t>
            </a:r>
            <a:endParaRPr lang="en-GB" sz="1200" b="1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7. Flexible retirement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200" dirty="0" smtClean="0"/>
              <a:t>Reduced retirement and part-time employment contract</a:t>
            </a:r>
            <a:endParaRPr lang="en-GB" sz="1200" dirty="0"/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25008" y="1124744"/>
            <a:ext cx="4421188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1.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部分退休</a:t>
            </a:r>
            <a:r>
              <a:rPr lang="en-GB" sz="1200" b="1" dirty="0" smtClean="0">
                <a:solidFill>
                  <a:srgbClr val="0000FF"/>
                </a:solidFill>
              </a:rPr>
              <a:t>(61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岁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4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个月</a:t>
            </a:r>
            <a:r>
              <a:rPr lang="en-GB" sz="1200" b="1" dirty="0" smtClean="0">
                <a:solidFill>
                  <a:srgbClr val="0000FF"/>
                </a:solidFill>
              </a:rPr>
              <a:t>)</a:t>
            </a:r>
          </a:p>
          <a:p>
            <a:r>
              <a:rPr lang="zh-CN" altLang="en-US" sz="1200" dirty="0" smtClean="0"/>
              <a:t>适用于与退休人员订立兼职合同</a:t>
            </a:r>
            <a:endParaRPr lang="en-US" altLang="zh-CN" sz="1200" dirty="0" smtClean="0"/>
          </a:p>
          <a:p>
            <a:r>
              <a:rPr lang="zh-CN" altLang="en-US" sz="1200" dirty="0" smtClean="0"/>
              <a:t>更换人员的更换合同</a:t>
            </a:r>
            <a:endParaRPr lang="en-GB" sz="1200" dirty="0" smtClean="0"/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2.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提前退休</a:t>
            </a:r>
            <a:r>
              <a:rPr lang="en-GB" sz="1200" b="1" dirty="0" smtClean="0">
                <a:solidFill>
                  <a:srgbClr val="0000FF"/>
                </a:solidFill>
              </a:rPr>
              <a:t>(60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岁以前</a:t>
            </a:r>
            <a:r>
              <a:rPr lang="en-GB" sz="1200" b="1" dirty="0" smtClean="0">
                <a:solidFill>
                  <a:srgbClr val="0000FF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200" dirty="0" smtClean="0"/>
              <a:t>从事危险，有毒职业</a:t>
            </a:r>
            <a:r>
              <a:rPr lang="en-GB" sz="1200" dirty="0" smtClean="0"/>
              <a:t> 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200" dirty="0" smtClean="0"/>
              <a:t>残疾</a:t>
            </a:r>
            <a:endParaRPr lang="en-GB" sz="1200" dirty="0" smtClean="0"/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3.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提前退休</a:t>
            </a:r>
            <a:r>
              <a:rPr lang="en-GB" sz="1400" b="1" dirty="0" smtClean="0">
                <a:solidFill>
                  <a:srgbClr val="0000FF"/>
                </a:solidFill>
              </a:rPr>
              <a:t> (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自</a:t>
            </a:r>
            <a:r>
              <a:rPr lang="en-GB" sz="1200" b="1" dirty="0" smtClean="0">
                <a:solidFill>
                  <a:srgbClr val="0000FF"/>
                </a:solidFill>
              </a:rPr>
              <a:t>60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岁起</a:t>
            </a:r>
            <a:r>
              <a:rPr lang="en-GB" sz="1200" b="1" dirty="0" smtClean="0">
                <a:solidFill>
                  <a:srgbClr val="0000FF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1200" dirty="0" smtClean="0"/>
              <a:t>双方商定</a:t>
            </a:r>
            <a:endParaRPr lang="en-GB" sz="1200" dirty="0" smtClean="0"/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4.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提前退休</a:t>
            </a:r>
            <a:r>
              <a:rPr lang="en-GB" sz="1400" b="1" dirty="0" smtClean="0">
                <a:solidFill>
                  <a:srgbClr val="0000FF"/>
                </a:solidFill>
              </a:rPr>
              <a:t> </a:t>
            </a:r>
            <a:r>
              <a:rPr lang="en-GB" sz="1200" b="1" dirty="0" smtClean="0">
                <a:solidFill>
                  <a:srgbClr val="0000FF"/>
                </a:solidFill>
              </a:rPr>
              <a:t>( 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自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61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岁起</a:t>
            </a:r>
            <a:r>
              <a:rPr lang="en-GB" sz="1200" b="1" dirty="0" smtClean="0">
                <a:solidFill>
                  <a:srgbClr val="0000FF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1200" dirty="0" smtClean="0"/>
              <a:t>自愿退休</a:t>
            </a:r>
            <a:endParaRPr lang="en-GB" sz="1200" dirty="0" smtClean="0"/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5.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提前退休</a:t>
            </a:r>
            <a:r>
              <a:rPr lang="en-GB" sz="1400" b="1" dirty="0" smtClean="0">
                <a:solidFill>
                  <a:srgbClr val="0000FF"/>
                </a:solidFill>
              </a:rPr>
              <a:t> </a:t>
            </a:r>
            <a:r>
              <a:rPr lang="en-GB" sz="1200" b="1" dirty="0" smtClean="0">
                <a:solidFill>
                  <a:srgbClr val="0000FF"/>
                </a:solidFill>
              </a:rPr>
              <a:t>(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自</a:t>
            </a:r>
            <a:r>
              <a:rPr lang="en-GB" sz="1200" b="1" dirty="0" smtClean="0">
                <a:solidFill>
                  <a:srgbClr val="0000FF"/>
                </a:solidFill>
              </a:rPr>
              <a:t> 63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岁起</a:t>
            </a:r>
            <a:r>
              <a:rPr lang="en-GB" sz="1200" b="1" dirty="0" smtClean="0">
                <a:solidFill>
                  <a:srgbClr val="0000FF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1200" dirty="0" smtClean="0"/>
              <a:t>自愿退休</a:t>
            </a:r>
            <a:endParaRPr lang="en-US" altLang="zh-CN" sz="1200" dirty="0" smtClean="0"/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6.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普通退休</a:t>
            </a:r>
            <a:r>
              <a:rPr lang="en-GB" sz="1200" b="1" dirty="0" smtClean="0">
                <a:solidFill>
                  <a:srgbClr val="0000FF"/>
                </a:solidFill>
              </a:rPr>
              <a:t>(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自</a:t>
            </a:r>
            <a:r>
              <a:rPr lang="en-GB" sz="1200" b="1" dirty="0" smtClean="0">
                <a:solidFill>
                  <a:srgbClr val="0000FF"/>
                </a:solidFill>
              </a:rPr>
              <a:t>65</a:t>
            </a:r>
            <a:r>
              <a:rPr lang="zh-CN" altLang="en-US" sz="1200" b="1" dirty="0" smtClean="0">
                <a:solidFill>
                  <a:srgbClr val="0000FF"/>
                </a:solidFill>
              </a:rPr>
              <a:t>岁起</a:t>
            </a:r>
            <a:r>
              <a:rPr lang="en-GB" sz="1200" b="1" dirty="0" smtClean="0">
                <a:solidFill>
                  <a:srgbClr val="0000FF"/>
                </a:solidFill>
              </a:rPr>
              <a:t>)</a:t>
            </a:r>
            <a:endParaRPr lang="en-GB" sz="1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1200" dirty="0" smtClean="0"/>
              <a:t>自愿退休</a:t>
            </a:r>
            <a:endParaRPr lang="en-US" altLang="zh-CN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1200" dirty="0" smtClean="0"/>
              <a:t>延迟退休</a:t>
            </a:r>
            <a:endParaRPr lang="en-GB" sz="1200" dirty="0" smtClean="0"/>
          </a:p>
          <a:p>
            <a:pPr marL="0" indent="0">
              <a:buFont typeface="Arial" charset="0"/>
              <a:buNone/>
            </a:pPr>
            <a:r>
              <a:rPr lang="zh-CN" altLang="en-US" sz="1200" b="1" dirty="0" smtClean="0">
                <a:solidFill>
                  <a:srgbClr val="E39913"/>
                </a:solidFill>
              </a:rPr>
              <a:t>上述情况也适用于</a:t>
            </a:r>
            <a:r>
              <a:rPr lang="en-GB" sz="1200" b="1" dirty="0" smtClean="0">
                <a:solidFill>
                  <a:srgbClr val="E39913"/>
                </a:solidFill>
              </a:rPr>
              <a:t>:</a:t>
            </a:r>
          </a:p>
          <a:p>
            <a:pPr marL="0" indent="0">
              <a:buFont typeface="Arial" charset="0"/>
              <a:buNone/>
            </a:pPr>
            <a:endParaRPr lang="en-GB" sz="1200" b="1" dirty="0" smtClean="0">
              <a:solidFill>
                <a:schemeClr val="accent2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7. </a:t>
            </a:r>
            <a:r>
              <a:rPr lang="zh-CN" altLang="en-US" sz="1400" b="1" dirty="0" smtClean="0">
                <a:solidFill>
                  <a:srgbClr val="0000FF"/>
                </a:solidFill>
              </a:rPr>
              <a:t>弹性退休</a:t>
            </a: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1200" dirty="0" smtClean="0"/>
              <a:t>减少退休和兼职劳动合同</a:t>
            </a:r>
            <a:endParaRPr lang="en-GB" sz="1200" dirty="0" smtClean="0"/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963451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2200" dirty="0" smtClean="0">
                <a:solidFill>
                  <a:srgbClr val="00B050"/>
                </a:solidFill>
              </a:rPr>
              <a:t>RETIREMENT.- </a:t>
            </a:r>
            <a:r>
              <a:rPr lang="es-ES" sz="2200" dirty="0" err="1" smtClean="0">
                <a:solidFill>
                  <a:srgbClr val="00B050"/>
                </a:solidFill>
              </a:rPr>
              <a:t>Qualifing</a:t>
            </a:r>
            <a:r>
              <a:rPr lang="es-ES" sz="2200" dirty="0" smtClean="0">
                <a:solidFill>
                  <a:srgbClr val="00B050"/>
                </a:solidFill>
              </a:rPr>
              <a:t> </a:t>
            </a:r>
            <a:r>
              <a:rPr lang="es-ES" sz="2200" dirty="0" err="1" smtClean="0">
                <a:solidFill>
                  <a:srgbClr val="00B050"/>
                </a:solidFill>
              </a:rPr>
              <a:t>conditions</a:t>
            </a:r>
            <a:r>
              <a:rPr lang="zh-CN" altLang="en-US" sz="2200" dirty="0">
                <a:solidFill>
                  <a:srgbClr val="00B050"/>
                </a:solidFill>
              </a:rPr>
              <a:t> </a:t>
            </a:r>
            <a:r>
              <a:rPr lang="zh-CN" altLang="en-US" sz="2200" dirty="0" smtClean="0">
                <a:solidFill>
                  <a:srgbClr val="00B050"/>
                </a:solidFill>
              </a:rPr>
              <a:t>退休</a:t>
            </a:r>
            <a:r>
              <a:rPr lang="es-ES" altLang="zh-CN" sz="2200" dirty="0">
                <a:solidFill>
                  <a:srgbClr val="00B050"/>
                </a:solidFill>
              </a:rPr>
              <a:t>- </a:t>
            </a:r>
            <a:r>
              <a:rPr lang="zh-CN" altLang="en-US" sz="2200" dirty="0">
                <a:solidFill>
                  <a:srgbClr val="00B050"/>
                </a:solidFill>
              </a:rPr>
              <a:t>资格条件</a:t>
            </a:r>
            <a:endParaRPr lang="es-ES" sz="22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184229"/>
          </a:xfrm>
        </p:spPr>
        <p:txBody>
          <a:bodyPr/>
          <a:lstStyle/>
          <a:p>
            <a:pPr marL="0" indent="0">
              <a:buNone/>
            </a:pP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1.</a:t>
            </a:r>
            <a:r>
              <a:rPr lang="en-GB" sz="2400" b="1" dirty="0" smtClean="0">
                <a:solidFill>
                  <a:schemeClr val="accent3"/>
                </a:solidFill>
              </a:rPr>
              <a:t>	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Being an active contributor 	or regarded as such 	</a:t>
            </a:r>
            <a:r>
              <a:rPr lang="en-GB" sz="1400" b="1" dirty="0" smtClean="0">
                <a:solidFill>
                  <a:schemeClr val="accent3">
                    <a:lumMod val="75000"/>
                  </a:schemeClr>
                </a:solidFill>
              </a:rPr>
              <a:t>(exceptions).</a:t>
            </a:r>
          </a:p>
          <a:p>
            <a:pPr marL="0" indent="0">
              <a:buNone/>
            </a:pP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2.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	Age: year 2016       65 years 	and 4 months 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</a:rPr>
              <a:t>(exceptions).</a:t>
            </a:r>
          </a:p>
          <a:p>
            <a:pPr marL="0" indent="0">
              <a:buNone/>
            </a:pPr>
            <a:endParaRPr lang="en-GB" sz="16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3.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	Contribution period       15 	years </a:t>
            </a:r>
            <a:r>
              <a:rPr lang="en-GB" sz="1400" b="1" dirty="0" smtClean="0">
                <a:solidFill>
                  <a:schemeClr val="accent3">
                    <a:lumMod val="75000"/>
                  </a:schemeClr>
                </a:solidFill>
              </a:rPr>
              <a:t>(2 of which within the previous 		15 years).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6">
                    <a:lumMod val="75000"/>
                  </a:schemeClr>
                </a:solidFill>
              </a:rPr>
              <a:t>4.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	Contingency giving rise to 	entitlement: cessation or 	claim.</a:t>
            </a:r>
          </a:p>
          <a:p>
            <a:pPr marL="457200" indent="-457200">
              <a:buFont typeface="+mj-lt"/>
              <a:buAutoNum type="arabicPeriod"/>
            </a:pP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buNone/>
            </a:pPr>
            <a:endParaRPr lang="en-GB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2" name="1 Flecha derecha"/>
          <p:cNvSpPr/>
          <p:nvPr/>
        </p:nvSpPr>
        <p:spPr>
          <a:xfrm>
            <a:off x="3331302" y="2924944"/>
            <a:ext cx="25354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3944888" y="3861048"/>
            <a:ext cx="25354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140324" y="1124744"/>
            <a:ext cx="4421188" cy="51842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1.</a:t>
            </a:r>
            <a:r>
              <a:rPr lang="zh-CN" altLang="en-US" b="1" dirty="0">
                <a:solidFill>
                  <a:schemeClr val="accent3"/>
                </a:solidFill>
              </a:rPr>
              <a:t> </a:t>
            </a:r>
            <a:r>
              <a:rPr lang="zh-CN" altLang="en-US" sz="2800" b="1" dirty="0" smtClean="0">
                <a:solidFill>
                  <a:schemeClr val="accent3"/>
                </a:solidFill>
              </a:rPr>
              <a:t>主动缴纳社保或认定为主动缴纳社保</a:t>
            </a:r>
            <a:r>
              <a:rPr lang="zh-CN" altLang="en-US" sz="1800" b="1" dirty="0" smtClean="0">
                <a:solidFill>
                  <a:schemeClr val="accent3">
                    <a:lumMod val="75000"/>
                  </a:schemeClr>
                </a:solidFill>
              </a:rPr>
              <a:t>（例外</a:t>
            </a:r>
            <a:r>
              <a:rPr lang="zh-CN" altLang="zh-CN" sz="1800" b="1" dirty="0">
                <a:solidFill>
                  <a:schemeClr val="accent3">
                    <a:lumMod val="75000"/>
                  </a:schemeClr>
                </a:solidFill>
              </a:rPr>
              <a:t>）</a:t>
            </a:r>
            <a:r>
              <a:rPr lang="en-GB" sz="18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en-GB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2.</a:t>
            </a:r>
            <a:r>
              <a:rPr lang="zh-CN" altLang="en-US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年龄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: 2016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年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65</a:t>
            </a:r>
            <a:r>
              <a:rPr lang="zh-CN" altLang="en-US" sz="2000" b="1" dirty="0" smtClean="0">
                <a:solidFill>
                  <a:schemeClr val="accent3">
                    <a:lumMod val="75000"/>
                  </a:schemeClr>
                </a:solidFill>
              </a:rPr>
              <a:t>岁</a:t>
            </a:r>
            <a:r>
              <a:rPr lang="en-US" altLang="zh-CN" sz="2000" b="1" dirty="0" smtClean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zh-CN" altLang="en-US" sz="2000" b="1" dirty="0" smtClean="0">
                <a:solidFill>
                  <a:schemeClr val="accent3">
                    <a:lumMod val="75000"/>
                  </a:schemeClr>
                </a:solidFill>
              </a:rPr>
              <a:t>个月（例外）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3.</a:t>
            </a:r>
            <a:r>
              <a:rPr lang="zh-CN" altLang="en-US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缴纳年限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</a:rPr>
              <a:t>15</a:t>
            </a:r>
            <a:r>
              <a:rPr lang="zh-CN" altLang="en-US" sz="2400" b="1" dirty="0" smtClean="0">
                <a:solidFill>
                  <a:schemeClr val="accent3">
                    <a:lumMod val="75000"/>
                  </a:schemeClr>
                </a:solidFill>
              </a:rPr>
              <a:t>年</a:t>
            </a: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zh-CN" altLang="en-US" sz="1600" b="1" dirty="0" smtClean="0">
                <a:solidFill>
                  <a:schemeClr val="accent3">
                    <a:lumMod val="75000"/>
                  </a:schemeClr>
                </a:solidFill>
              </a:rPr>
              <a:t>前</a:t>
            </a:r>
            <a:r>
              <a:rPr lang="en-US" altLang="zh-CN" sz="1600" b="1" dirty="0" smtClean="0">
                <a:solidFill>
                  <a:schemeClr val="accent3">
                    <a:lumMod val="75000"/>
                  </a:schemeClr>
                </a:solidFill>
              </a:rPr>
              <a:t>15</a:t>
            </a:r>
            <a:r>
              <a:rPr lang="zh-CN" altLang="en-US" sz="1600" b="1" dirty="0" smtClean="0">
                <a:solidFill>
                  <a:schemeClr val="accent3">
                    <a:lumMod val="75000"/>
                  </a:schemeClr>
                </a:solidFill>
              </a:rPr>
              <a:t>年中缴纳</a:t>
            </a:r>
            <a:r>
              <a:rPr lang="en-US" altLang="zh-CN" sz="1600" b="1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r>
              <a:rPr lang="zh-CN" altLang="en-US" sz="1600" b="1" dirty="0" smtClean="0">
                <a:solidFill>
                  <a:schemeClr val="accent3">
                    <a:lumMod val="75000"/>
                  </a:schemeClr>
                </a:solidFill>
              </a:rPr>
              <a:t>年</a:t>
            </a:r>
            <a:r>
              <a:rPr lang="en-GB" sz="1600" b="1" dirty="0" smtClean="0">
                <a:solidFill>
                  <a:schemeClr val="accent3">
                    <a:lumMod val="75000"/>
                  </a:schemeClr>
                </a:solidFill>
              </a:rPr>
              <a:t>).</a:t>
            </a:r>
            <a:endParaRPr lang="en-GB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r>
              <a:rPr lang="en-GB" sz="2800" b="1" dirty="0" smtClean="0">
                <a:solidFill>
                  <a:schemeClr val="accent6">
                    <a:lumMod val="75000"/>
                  </a:schemeClr>
                </a:solidFill>
              </a:rPr>
              <a:t>4.</a:t>
            </a:r>
            <a:r>
              <a:rPr lang="zh-CN" altLang="en-US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意外事件应得权利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停止或索赔</a:t>
            </a:r>
            <a:r>
              <a:rPr lang="en-GB" sz="2800" b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GB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GB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lnSpc>
                <a:spcPct val="150000"/>
              </a:lnSpc>
              <a:buFont typeface="Arial" charset="0"/>
              <a:buNone/>
            </a:pPr>
            <a:endParaRPr lang="en-GB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GB" sz="2000" b="1" dirty="0" smtClean="0"/>
          </a:p>
          <a:p>
            <a:pPr marL="0" indent="0">
              <a:lnSpc>
                <a:spcPct val="150000"/>
              </a:lnSpc>
              <a:buFont typeface="Arial" charset="0"/>
              <a:buNone/>
            </a:pPr>
            <a:endParaRPr lang="en-GB" sz="2000" b="1" dirty="0" smtClean="0"/>
          </a:p>
        </p:txBody>
      </p:sp>
      <p:sp>
        <p:nvSpPr>
          <p:cNvPr id="9" name="1 Flecha derecha"/>
          <p:cNvSpPr/>
          <p:nvPr/>
        </p:nvSpPr>
        <p:spPr>
          <a:xfrm>
            <a:off x="7761312" y="2924944"/>
            <a:ext cx="25354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1 Flecha derecha"/>
          <p:cNvSpPr/>
          <p:nvPr/>
        </p:nvSpPr>
        <p:spPr>
          <a:xfrm>
            <a:off x="7113240" y="4149080"/>
            <a:ext cx="25354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765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1600" dirty="0" smtClean="0">
                <a:solidFill>
                  <a:srgbClr val="0000FF"/>
                </a:solidFill>
              </a:rPr>
              <a:t>RETIREMENT  PENSION. </a:t>
            </a:r>
            <a:r>
              <a:rPr lang="es-ES" sz="1600" dirty="0" smtClean="0">
                <a:solidFill>
                  <a:srgbClr val="0000FF"/>
                </a:solidFill>
              </a:rPr>
              <a:t>– AMOUNT</a:t>
            </a:r>
            <a:br>
              <a:rPr lang="es-ES" sz="1600" dirty="0" smtClean="0">
                <a:solidFill>
                  <a:srgbClr val="0000FF"/>
                </a:solidFill>
              </a:rPr>
            </a:br>
            <a:r>
              <a:rPr lang="zh-CN" altLang="en-US" sz="1600" dirty="0">
                <a:solidFill>
                  <a:srgbClr val="0000FF"/>
                </a:solidFill>
              </a:rPr>
              <a:t>退休金</a:t>
            </a:r>
            <a:r>
              <a:rPr lang="es-ES" altLang="zh-CN" sz="1600" dirty="0">
                <a:solidFill>
                  <a:srgbClr val="0000FF"/>
                </a:solidFill>
              </a:rPr>
              <a:t>. – </a:t>
            </a:r>
            <a:r>
              <a:rPr lang="zh-CN" altLang="en-US" sz="1600" dirty="0">
                <a:solidFill>
                  <a:srgbClr val="0000FF"/>
                </a:solidFill>
              </a:rPr>
              <a:t>数额</a:t>
            </a:r>
            <a:endParaRPr lang="es-ES" sz="1600" dirty="0" smtClean="0">
              <a:solidFill>
                <a:srgbClr val="0000FF"/>
              </a:solidFill>
            </a:endParaRPr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5904879"/>
          </a:xfrm>
        </p:spPr>
        <p:txBody>
          <a:bodyPr/>
          <a:lstStyle/>
          <a:p>
            <a:endParaRPr lang="en-GB" sz="12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2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2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800" b="1" dirty="0" smtClean="0"/>
          </a:p>
          <a:p>
            <a:pPr lvl="1" algn="just">
              <a:buFont typeface="Wingdings" panose="05000000000000000000" pitchFamily="2" charset="2"/>
              <a:buChar char="v"/>
            </a:pPr>
            <a:endParaRPr lang="en-US" sz="14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300" dirty="0" smtClean="0"/>
              <a:t>The </a:t>
            </a:r>
            <a:r>
              <a:rPr lang="en-US" sz="1300" dirty="0"/>
              <a:t>amount </a:t>
            </a:r>
            <a:r>
              <a:rPr lang="en-GB" sz="1300" dirty="0"/>
              <a:t>of the pension is established for each worker </a:t>
            </a:r>
            <a:r>
              <a:rPr lang="en-GB" sz="1300" dirty="0">
                <a:solidFill>
                  <a:srgbClr val="FF0000"/>
                </a:solidFill>
              </a:rPr>
              <a:t>applying, to the calculation basis, a relevant percentage</a:t>
            </a:r>
            <a:r>
              <a:rPr lang="en-GB" sz="1300" dirty="0"/>
              <a:t>, according to the number of contribution years completed, as well as an age-related </a:t>
            </a:r>
            <a:r>
              <a:rPr lang="en-GB" sz="1300" dirty="0">
                <a:solidFill>
                  <a:srgbClr val="FF0000"/>
                </a:solidFill>
              </a:rPr>
              <a:t>reduction rate </a:t>
            </a:r>
            <a:r>
              <a:rPr lang="en-GB" sz="1300" dirty="0"/>
              <a:t>if the retirement took place before the applicable minimum age</a:t>
            </a:r>
            <a:r>
              <a:rPr lang="en-GB" sz="1300" dirty="0" smtClean="0"/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GB" sz="13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1400" dirty="0" smtClean="0">
                <a:solidFill>
                  <a:srgbClr val="FF0000"/>
                </a:solidFill>
                <a:latin typeface="Optane"/>
                <a:ea typeface="Times New Roman"/>
              </a:rPr>
              <a:t>Calculation </a:t>
            </a:r>
            <a:r>
              <a:rPr lang="en-GB" sz="1400" dirty="0">
                <a:solidFill>
                  <a:srgbClr val="FF0000"/>
                </a:solidFill>
                <a:latin typeface="Optane"/>
                <a:ea typeface="Times New Roman"/>
              </a:rPr>
              <a:t>basis:</a:t>
            </a:r>
            <a:r>
              <a:rPr lang="en-GB" sz="1400" dirty="0">
                <a:latin typeface="Optane"/>
                <a:ea typeface="Times New Roman"/>
              </a:rPr>
              <a:t> </a:t>
            </a:r>
            <a:r>
              <a:rPr lang="en-GB" sz="1200" dirty="0">
                <a:latin typeface="Optane"/>
                <a:ea typeface="Times New Roman"/>
              </a:rPr>
              <a:t>For 2016 the calculation basis for retirement pension will be equal to the quotient obtained from dividing by 266 </a:t>
            </a:r>
            <a:r>
              <a:rPr lang="en-GB" sz="1200" dirty="0" smtClean="0">
                <a:latin typeface="Optane"/>
                <a:ea typeface="Times New Roman"/>
              </a:rPr>
              <a:t>the </a:t>
            </a:r>
            <a:r>
              <a:rPr lang="en-GB" sz="1200" dirty="0">
                <a:latin typeface="Optane"/>
                <a:ea typeface="Times New Roman"/>
              </a:rPr>
              <a:t>beneficiary’s contribution bases for the 228 months immediately prior to the month preceding the date of retirement </a:t>
            </a:r>
            <a:r>
              <a:rPr lang="en-GB" sz="1200" dirty="0">
                <a:solidFill>
                  <a:srgbClr val="FF0000"/>
                </a:solidFill>
                <a:latin typeface="Optane"/>
                <a:ea typeface="Times New Roman"/>
              </a:rPr>
              <a:t>(19 years</a:t>
            </a:r>
            <a:r>
              <a:rPr lang="en-GB" sz="1200" dirty="0" smtClean="0">
                <a:solidFill>
                  <a:srgbClr val="FF0000"/>
                </a:solidFill>
                <a:latin typeface="Optane"/>
                <a:ea typeface="Times New Roman"/>
              </a:rPr>
              <a:t>).</a:t>
            </a:r>
            <a:r>
              <a:rPr lang="en-GB" sz="1200" b="1" dirty="0" smtClean="0">
                <a:solidFill>
                  <a:srgbClr val="FF0000"/>
                </a:solidFill>
                <a:latin typeface="Optane"/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GB" sz="1200" b="1" dirty="0" smtClean="0">
              <a:solidFill>
                <a:srgbClr val="FF0000"/>
              </a:solidFill>
              <a:latin typeface="Optane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1400" dirty="0">
                <a:solidFill>
                  <a:srgbClr val="FF0000"/>
                </a:solidFill>
              </a:rPr>
              <a:t>The percentage </a:t>
            </a:r>
            <a:r>
              <a:rPr lang="en-GB" sz="1200" dirty="0"/>
              <a:t>varies depending on the years of contributions to Social Security, applying a percentage scale that starts at 50% when 15 contribution years have been completed and raises by </a:t>
            </a:r>
            <a:r>
              <a:rPr lang="en-GB" sz="1200" dirty="0" smtClean="0"/>
              <a:t>0.21% </a:t>
            </a:r>
            <a:r>
              <a:rPr lang="en-GB" sz="1200" dirty="0"/>
              <a:t>for every additional month of contribution comprised between months 1 and </a:t>
            </a:r>
            <a:r>
              <a:rPr lang="en-GB" sz="1200" dirty="0" smtClean="0"/>
              <a:t>163 </a:t>
            </a:r>
            <a:r>
              <a:rPr lang="en-GB" sz="1200" dirty="0"/>
              <a:t>and by </a:t>
            </a:r>
            <a:r>
              <a:rPr lang="en-GB" sz="1200" dirty="0" smtClean="0"/>
              <a:t>0.19 </a:t>
            </a:r>
            <a:r>
              <a:rPr lang="en-GB" sz="1200" dirty="0"/>
              <a:t>% for every month exceeding month </a:t>
            </a:r>
            <a:r>
              <a:rPr lang="en-GB" sz="1200" dirty="0" smtClean="0"/>
              <a:t>163.</a:t>
            </a:r>
            <a:endParaRPr lang="en-GB" sz="1200" b="1" dirty="0" smtClean="0">
              <a:latin typeface="Optane"/>
            </a:endParaRPr>
          </a:p>
          <a:p>
            <a:pPr marL="457200" lvl="1" indent="0">
              <a:buNone/>
            </a:pPr>
            <a:endParaRPr lang="en-GB" sz="2200" b="1" dirty="0" smtClean="0"/>
          </a:p>
          <a:p>
            <a:pPr lvl="1"/>
            <a:endParaRPr lang="en-GB" sz="2200" dirty="0" smtClean="0"/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260466591"/>
              </p:ext>
            </p:extLst>
          </p:nvPr>
        </p:nvGraphicFramePr>
        <p:xfrm>
          <a:off x="344488" y="836712"/>
          <a:ext cx="432048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1080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 smtClean="0">
                          <a:solidFill>
                            <a:srgbClr val="0070C0"/>
                          </a:solidFill>
                          <a:latin typeface="Optane"/>
                        </a:rPr>
                        <a:t>INITIAL PENSION =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cap="none" spc="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Optane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cap="none" spc="0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Optane"/>
                        </a:rPr>
                        <a:t>Calculation basis  </a:t>
                      </a:r>
                      <a:r>
                        <a:rPr lang="en-GB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X</a:t>
                      </a:r>
                      <a:r>
                        <a:rPr lang="en-GB" sz="1400" b="1" dirty="0" smtClean="0">
                          <a:solidFill>
                            <a:schemeClr val="accent2"/>
                          </a:solidFill>
                          <a:latin typeface="Optane"/>
                        </a:rPr>
                        <a:t>  </a:t>
                      </a:r>
                      <a:r>
                        <a:rPr lang="en-GB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Optane"/>
                        </a:rPr>
                        <a:t>Percentage  </a:t>
                      </a:r>
                      <a:r>
                        <a:rPr lang="en-GB" sz="1400" b="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X  reduction rate</a:t>
                      </a:r>
                      <a:endParaRPr lang="en-GB" sz="1400" b="0" cap="none" spc="0" dirty="0" smtClean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/>
                        <a:latin typeface="Optane"/>
                      </a:endParaRPr>
                    </a:p>
                    <a:p>
                      <a:endParaRPr lang="es-E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DA65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097016" y="1124744"/>
            <a:ext cx="4421188" cy="5904879"/>
          </a:xfrm>
        </p:spPr>
        <p:txBody>
          <a:bodyPr/>
          <a:lstStyle/>
          <a:p>
            <a:endParaRPr lang="en-GB" sz="1600" b="1" dirty="0" smtClean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2400" b="1" dirty="0" smtClean="0"/>
          </a:p>
          <a:p>
            <a:pPr lvl="1" algn="just">
              <a:buFont typeface="Wingdings" panose="05000000000000000000" pitchFamily="2" charset="2"/>
              <a:buChar char="v"/>
            </a:pPr>
            <a:endParaRPr lang="en-US" sz="18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zh-CN" altLang="en-US" sz="1600" dirty="0"/>
              <a:t>每名工人申请的退休金数额</a:t>
            </a:r>
            <a:r>
              <a:rPr lang="zh-CN" altLang="en-US" sz="1600" dirty="0" smtClean="0"/>
              <a:t>，</a:t>
            </a:r>
            <a:r>
              <a:rPr lang="zh-CN" altLang="en-US" sz="1600" dirty="0" smtClean="0"/>
              <a:t>根据计算</a:t>
            </a:r>
            <a:r>
              <a:rPr lang="zh-CN" altLang="en-US" sz="1600" dirty="0" smtClean="0"/>
              <a:t>基数</a:t>
            </a:r>
            <a:r>
              <a:rPr lang="zh-CN" altLang="en-US" sz="1600" dirty="0" smtClean="0"/>
              <a:t>、</a:t>
            </a:r>
            <a:r>
              <a:rPr lang="zh-CN" altLang="en-US" sz="1600" dirty="0" smtClean="0"/>
              <a:t>按已缴纳年数计算的相关百分比、</a:t>
            </a:r>
            <a:r>
              <a:rPr lang="zh-CN" altLang="en-US" sz="1600" dirty="0"/>
              <a:t>以及与年龄有关</a:t>
            </a:r>
            <a:r>
              <a:rPr lang="zh-CN" altLang="en-US" sz="1600" dirty="0" smtClean="0"/>
              <a:t>的</a:t>
            </a:r>
            <a:r>
              <a:rPr lang="zh-CN" altLang="en-US" sz="1600" dirty="0"/>
              <a:t>下降</a:t>
            </a:r>
            <a:r>
              <a:rPr lang="zh-CN" altLang="en-US" sz="1600" dirty="0" smtClean="0"/>
              <a:t>率（如</a:t>
            </a:r>
            <a:r>
              <a:rPr lang="zh-CN" altLang="en-US" sz="1600" dirty="0"/>
              <a:t>退休</a:t>
            </a:r>
            <a:r>
              <a:rPr lang="zh-CN" altLang="en-US" sz="1600" dirty="0" smtClean="0"/>
              <a:t>年龄</a:t>
            </a:r>
            <a:r>
              <a:rPr lang="zh-CN" altLang="en-US" sz="1600" dirty="0"/>
              <a:t>低于</a:t>
            </a:r>
            <a:r>
              <a:rPr lang="zh-CN" altLang="en-US" sz="1600" dirty="0" smtClean="0"/>
              <a:t>最低退休年龄）计算</a:t>
            </a:r>
            <a:r>
              <a:rPr lang="zh-CN" altLang="en-US" sz="1600" dirty="0" smtClean="0"/>
              <a:t>。</a:t>
            </a:r>
            <a:endParaRPr lang="en-US" altLang="zh-CN" sz="1600" dirty="0" smtClean="0"/>
          </a:p>
          <a:p>
            <a:pPr algn="just">
              <a:buFont typeface="Wingdings" panose="05000000000000000000" pitchFamily="2" charset="2"/>
              <a:buChar char="v"/>
            </a:pPr>
            <a:endParaRPr lang="en-GB" sz="16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zh-CN" altLang="en-US" sz="1800" dirty="0" smtClean="0">
                <a:solidFill>
                  <a:srgbClr val="FF0000"/>
                </a:solidFill>
                <a:latin typeface="Optane"/>
                <a:ea typeface="Times New Roman"/>
              </a:rPr>
              <a:t>计算</a:t>
            </a:r>
            <a:r>
              <a:rPr lang="zh-CN" altLang="en-US" sz="1800" dirty="0" smtClean="0">
                <a:solidFill>
                  <a:srgbClr val="FF0000"/>
                </a:solidFill>
                <a:latin typeface="Optane"/>
                <a:ea typeface="Times New Roman"/>
              </a:rPr>
              <a:t>基数</a:t>
            </a:r>
            <a:r>
              <a:rPr lang="zh-CN" altLang="en-US" sz="1800" dirty="0" smtClean="0">
                <a:solidFill>
                  <a:srgbClr val="FF0000"/>
                </a:solidFill>
                <a:latin typeface="Optane"/>
                <a:ea typeface="Times New Roman"/>
              </a:rPr>
              <a:t>：</a:t>
            </a:r>
            <a:r>
              <a:rPr lang="en-US" altLang="zh-CN" sz="1800" dirty="0" smtClean="0">
                <a:latin typeface="Optane"/>
                <a:ea typeface="Times New Roman"/>
              </a:rPr>
              <a:t>2016</a:t>
            </a:r>
            <a:r>
              <a:rPr lang="zh-CN" altLang="en-US" sz="1800" dirty="0" smtClean="0">
                <a:latin typeface="Optane"/>
                <a:ea typeface="Times New Roman"/>
              </a:rPr>
              <a:t>年，退休</a:t>
            </a:r>
            <a:r>
              <a:rPr lang="zh-CN" altLang="en-US" sz="1800" dirty="0" smtClean="0">
                <a:latin typeface="Optane"/>
                <a:ea typeface="Times New Roman"/>
              </a:rPr>
              <a:t>金的计算</a:t>
            </a:r>
            <a:r>
              <a:rPr lang="zh-CN" altLang="en-US" sz="1800" dirty="0" smtClean="0">
                <a:latin typeface="Optane"/>
                <a:ea typeface="Times New Roman"/>
              </a:rPr>
              <a:t>基数</a:t>
            </a:r>
            <a:r>
              <a:rPr lang="zh-CN" altLang="en-US" sz="1800" dirty="0" smtClean="0">
                <a:latin typeface="Optane"/>
                <a:ea typeface="Times New Roman"/>
              </a:rPr>
              <a:t>，</a:t>
            </a:r>
            <a:r>
              <a:rPr lang="zh-CN" altLang="en-US" sz="1800" dirty="0">
                <a:latin typeface="Optane"/>
                <a:ea typeface="Times New Roman"/>
              </a:rPr>
              <a:t>将</a:t>
            </a:r>
            <a:r>
              <a:rPr lang="zh-CN" altLang="en-US" sz="1800" dirty="0" smtClean="0">
                <a:latin typeface="Optane"/>
                <a:ea typeface="Times New Roman"/>
              </a:rPr>
              <a:t>等于受益人退休前</a:t>
            </a:r>
            <a:r>
              <a:rPr lang="en-US" altLang="zh-CN" sz="1800" dirty="0" smtClean="0">
                <a:latin typeface="Optane"/>
                <a:ea typeface="Times New Roman"/>
              </a:rPr>
              <a:t>228</a:t>
            </a:r>
            <a:r>
              <a:rPr lang="zh-CN" altLang="en-US" sz="1800" dirty="0" smtClean="0">
                <a:latin typeface="Optane"/>
                <a:ea typeface="Times New Roman"/>
              </a:rPr>
              <a:t>个月（</a:t>
            </a:r>
            <a:r>
              <a:rPr lang="en-US" altLang="zh-CN" sz="1800" dirty="0" smtClean="0">
                <a:latin typeface="Optane"/>
                <a:ea typeface="Times New Roman"/>
              </a:rPr>
              <a:t>19</a:t>
            </a:r>
            <a:r>
              <a:rPr lang="zh-CN" altLang="en-US" sz="1800" dirty="0" smtClean="0">
                <a:latin typeface="Optane"/>
                <a:ea typeface="Times New Roman"/>
              </a:rPr>
              <a:t>）的缴纳总数除以</a:t>
            </a:r>
            <a:r>
              <a:rPr lang="en-US" altLang="zh-CN" sz="1800" dirty="0" smtClean="0">
                <a:latin typeface="Optane"/>
                <a:ea typeface="Times New Roman"/>
              </a:rPr>
              <a:t>266</a:t>
            </a:r>
            <a:r>
              <a:rPr lang="zh-CN" altLang="en-US" sz="1800" dirty="0" smtClean="0">
                <a:latin typeface="Optane"/>
                <a:ea typeface="Times New Roman"/>
              </a:rPr>
              <a:t>。</a:t>
            </a:r>
            <a:endParaRPr lang="en-US" altLang="zh-CN" sz="1800" dirty="0" smtClean="0">
              <a:latin typeface="Optane"/>
              <a:ea typeface="Times New Roman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GB" sz="1600" b="1" dirty="0" smtClean="0">
              <a:latin typeface="Optane"/>
            </a:endParaRPr>
          </a:p>
          <a:p>
            <a:pPr marL="342900" lvl="1" indent="-342900" algn="just">
              <a:buSzPct val="75000"/>
              <a:buFont typeface="Wingdings" panose="05000000000000000000" pitchFamily="2" charset="2"/>
              <a:buChar char="v"/>
            </a:pPr>
            <a:r>
              <a:rPr lang="zh-CN" altLang="en-US" sz="1800" dirty="0" smtClean="0">
                <a:solidFill>
                  <a:srgbClr val="FF0000"/>
                </a:solidFill>
              </a:rPr>
              <a:t>百分比</a:t>
            </a:r>
            <a:r>
              <a:rPr lang="zh-CN" altLang="en-US" sz="1800" dirty="0"/>
              <a:t>变化取决于对缴纳社会保障费用，完成缴纳</a:t>
            </a:r>
            <a:r>
              <a:rPr lang="en-US" altLang="zh-CN" sz="1800" dirty="0"/>
              <a:t>15</a:t>
            </a:r>
            <a:r>
              <a:rPr lang="zh-CN" altLang="en-US" sz="1800" dirty="0"/>
              <a:t>年的初始值为</a:t>
            </a:r>
            <a:r>
              <a:rPr lang="en-US" altLang="zh-CN" sz="1800" dirty="0"/>
              <a:t>50%</a:t>
            </a:r>
            <a:r>
              <a:rPr lang="zh-CN" altLang="en-US" sz="1800" dirty="0"/>
              <a:t>，此后的</a:t>
            </a:r>
            <a:r>
              <a:rPr lang="en-US" altLang="zh-CN" sz="1800" dirty="0"/>
              <a:t>1</a:t>
            </a:r>
            <a:r>
              <a:rPr lang="zh-CN" altLang="en-US" sz="1800" dirty="0"/>
              <a:t>到</a:t>
            </a:r>
            <a:r>
              <a:rPr lang="en-US" altLang="zh-CN" sz="1800" dirty="0"/>
              <a:t>163</a:t>
            </a:r>
            <a:r>
              <a:rPr lang="zh-CN" altLang="en-US" sz="1800" dirty="0"/>
              <a:t>个月，每多缴纳一个月，比例增加</a:t>
            </a:r>
            <a:r>
              <a:rPr lang="en-US" altLang="zh-CN" sz="1800" dirty="0"/>
              <a:t>0.21%</a:t>
            </a:r>
            <a:r>
              <a:rPr lang="zh-CN" altLang="en-US" sz="1800" dirty="0"/>
              <a:t>，，超过</a:t>
            </a:r>
            <a:r>
              <a:rPr lang="en-US" altLang="zh-CN" sz="1800" dirty="0"/>
              <a:t>163</a:t>
            </a:r>
            <a:r>
              <a:rPr lang="zh-CN" altLang="en-US" sz="1800" dirty="0"/>
              <a:t>个月后，每多缴纳一个月，增加</a:t>
            </a:r>
            <a:r>
              <a:rPr lang="en-US" altLang="zh-CN" sz="1800" dirty="0"/>
              <a:t>0.19</a:t>
            </a:r>
            <a:r>
              <a:rPr lang="zh-CN" altLang="en-US" sz="1800" dirty="0"/>
              <a:t>。</a:t>
            </a:r>
            <a:endParaRPr lang="en-GB" sz="1800" dirty="0"/>
          </a:p>
          <a:p>
            <a:pPr lvl="1"/>
            <a:endParaRPr lang="en-GB" dirty="0" smtClean="0"/>
          </a:p>
        </p:txBody>
      </p:sp>
      <p:graphicFrame>
        <p:nvGraphicFramePr>
          <p:cNvPr id="6" name="2 Marcador de contenido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70075230"/>
              </p:ext>
            </p:extLst>
          </p:nvPr>
        </p:nvGraphicFramePr>
        <p:xfrm>
          <a:off x="5169024" y="908720"/>
          <a:ext cx="4320480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1080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b="1" dirty="0" smtClean="0">
                          <a:solidFill>
                            <a:srgbClr val="0070C0"/>
                          </a:solidFill>
                          <a:latin typeface="Optane"/>
                        </a:rPr>
                        <a:t>初始退休金</a:t>
                      </a:r>
                      <a:r>
                        <a:rPr lang="en-GB" sz="1600" b="1" dirty="0" smtClean="0">
                          <a:solidFill>
                            <a:srgbClr val="0070C0"/>
                          </a:solidFill>
                          <a:latin typeface="Optane"/>
                        </a:rPr>
                        <a:t>=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cap="none" spc="0" dirty="0" smtClean="0">
                        <a:ln w="1905"/>
                        <a:solidFill>
                          <a:srgbClr val="0070C0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Optane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计算</a:t>
                      </a:r>
                      <a:r>
                        <a:rPr lang="zh-CN" altLang="en-US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基数 </a:t>
                      </a:r>
                      <a:r>
                        <a:rPr lang="en-GB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tane"/>
                        </a:rPr>
                        <a:t>X</a:t>
                      </a:r>
                      <a:r>
                        <a:rPr lang="en-GB" sz="1400" b="1" dirty="0" smtClean="0">
                          <a:solidFill>
                            <a:schemeClr val="accent2"/>
                          </a:solidFill>
                          <a:latin typeface="Optane"/>
                        </a:rPr>
                        <a:t>  </a:t>
                      </a:r>
                      <a:r>
                        <a:rPr lang="zh-CN" altLang="en-US" sz="1400" b="1" dirty="0" smtClean="0">
                          <a:solidFill>
                            <a:schemeClr val="accent2"/>
                          </a:solidFill>
                          <a:latin typeface="Optane"/>
                        </a:rPr>
                        <a:t>百分比</a:t>
                      </a:r>
                      <a:r>
                        <a:rPr lang="en-GB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Optane"/>
                        </a:rPr>
                        <a:t> </a:t>
                      </a:r>
                      <a:r>
                        <a:rPr lang="en-GB" sz="1400" b="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X  </a:t>
                      </a:r>
                      <a:r>
                        <a:rPr lang="zh-CN" altLang="en-US" sz="1400" b="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1"/>
                          </a:solidFill>
                          <a:effectLst/>
                          <a:latin typeface="Optane"/>
                        </a:rPr>
                        <a:t>下降率</a:t>
                      </a:r>
                      <a:endParaRPr lang="es-E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DA6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224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1800" dirty="0" smtClean="0">
                <a:solidFill>
                  <a:srgbClr val="00B050"/>
                </a:solidFill>
              </a:rPr>
              <a:t>DEATH AND SURVIVORS’ BENEFITS.- </a:t>
            </a:r>
            <a:r>
              <a:rPr lang="es-ES" sz="1800" dirty="0" err="1" smtClean="0">
                <a:solidFill>
                  <a:srgbClr val="00B050"/>
                </a:solidFill>
              </a:rPr>
              <a:t>Deceased</a:t>
            </a:r>
            <a:r>
              <a:rPr lang="es-ES" sz="1800" dirty="0" smtClean="0">
                <a:solidFill>
                  <a:srgbClr val="00B050"/>
                </a:solidFill>
              </a:rPr>
              <a:t> </a:t>
            </a:r>
            <a:r>
              <a:rPr lang="es-ES" sz="1800" dirty="0" err="1" smtClean="0">
                <a:solidFill>
                  <a:srgbClr val="00B050"/>
                </a:solidFill>
              </a:rPr>
              <a:t>persons</a:t>
            </a:r>
            <a:r>
              <a:rPr lang="es-ES" sz="1800" dirty="0" smtClean="0">
                <a:solidFill>
                  <a:srgbClr val="00B050"/>
                </a:solidFill>
              </a:rPr>
              <a:t/>
            </a:r>
            <a:br>
              <a:rPr lang="es-ES" sz="1800" dirty="0" smtClean="0">
                <a:solidFill>
                  <a:srgbClr val="00B050"/>
                </a:solidFill>
              </a:rPr>
            </a:br>
            <a:r>
              <a:rPr lang="zh-CN" altLang="en-US" sz="1800" dirty="0">
                <a:solidFill>
                  <a:srgbClr val="00B050"/>
                </a:solidFill>
              </a:rPr>
              <a:t>死亡和遗属养老金</a:t>
            </a:r>
            <a:r>
              <a:rPr lang="en-US" altLang="zh-CN" sz="1800" dirty="0">
                <a:solidFill>
                  <a:srgbClr val="00B050"/>
                </a:solidFill>
              </a:rPr>
              <a:t>-</a:t>
            </a:r>
            <a:r>
              <a:rPr lang="es-ES" altLang="zh-CN" sz="1800" dirty="0">
                <a:solidFill>
                  <a:srgbClr val="00B050"/>
                </a:solidFill>
              </a:rPr>
              <a:t>- </a:t>
            </a:r>
            <a:r>
              <a:rPr lang="zh-CN" altLang="en-US" sz="1800" dirty="0">
                <a:solidFill>
                  <a:srgbClr val="00B050"/>
                </a:solidFill>
              </a:rPr>
              <a:t>死者</a:t>
            </a:r>
            <a:endParaRPr lang="es-ES" sz="18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256237"/>
          </a:xfrm>
        </p:spPr>
        <p:txBody>
          <a:bodyPr/>
          <a:lstStyle/>
          <a:p>
            <a:pPr marL="0" indent="0"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</a:rPr>
              <a:t>1.  Active contributors or persons treated as such     and beneficiaries of allowances.</a:t>
            </a:r>
          </a:p>
          <a:p>
            <a:pPr marL="0" indent="0">
              <a:buNone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</a:rPr>
              <a:t>2. Permanent incapacity and retirement pensioners (contributory level)</a:t>
            </a:r>
          </a:p>
          <a:p>
            <a:pPr marL="0" indent="0">
              <a:buNone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</a:rPr>
              <a:t>3. Deceased persons who meet the conditions to qualify for a retirement pension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</a:rPr>
              <a:t>4. Persons who disappeared  in an accident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</a:rPr>
              <a:t>5. Persons who were not active contributors </a:t>
            </a:r>
          </a:p>
          <a:p>
            <a:pPr marL="0" indent="0">
              <a:buNone/>
            </a:pPr>
            <a:endParaRPr lang="en-GB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FF0000"/>
                </a:solidFill>
              </a:rPr>
              <a:t>	crediting of 15 years of contribution</a:t>
            </a:r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QUALIFING CONDITIONS: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400" dirty="0" smtClean="0"/>
              <a:t>As a result of non-occupational diseases: 500 days within 5 years (except ORPHANS’ PENSIONS).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400" dirty="0" smtClean="0"/>
              <a:t>Other causes: previous contribution is not required.</a:t>
            </a:r>
            <a:endParaRPr lang="en-GB" sz="1400" dirty="0"/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3" name="2 Flecha abajo"/>
          <p:cNvSpPr/>
          <p:nvPr/>
        </p:nvSpPr>
        <p:spPr>
          <a:xfrm>
            <a:off x="2720752" y="4112990"/>
            <a:ext cx="242316" cy="3241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140324" y="836712"/>
            <a:ext cx="4421188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GB" sz="16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zh-CN" sz="1600" b="1" dirty="0" smtClean="0">
                <a:solidFill>
                  <a:srgbClr val="FF0000"/>
                </a:solidFill>
              </a:rPr>
              <a:t>1.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主动缴纳者或养老金的受益者</a:t>
            </a:r>
          </a:p>
          <a:p>
            <a:pPr marL="0" indent="0">
              <a:buFont typeface="Arial" charset="0"/>
              <a:buNone/>
            </a:pPr>
            <a:endParaRPr lang="zh-CN" altLang="en-US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zh-CN" sz="1600" b="1" dirty="0" smtClean="0">
                <a:solidFill>
                  <a:srgbClr val="FF0000"/>
                </a:solidFill>
              </a:rPr>
              <a:t>2.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永久丧失工作能力和退休领取养老金（缴费型）</a:t>
            </a:r>
          </a:p>
          <a:p>
            <a:pPr marL="0" indent="0">
              <a:buFont typeface="Arial" charset="0"/>
              <a:buNone/>
            </a:pPr>
            <a:endParaRPr lang="zh-CN" altLang="en-US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zh-CN" sz="1600" b="1" dirty="0" smtClean="0">
                <a:solidFill>
                  <a:srgbClr val="FF0000"/>
                </a:solidFill>
              </a:rPr>
              <a:t>3.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符合退休金领取资格的死者</a:t>
            </a:r>
          </a:p>
          <a:p>
            <a:pPr marL="0" indent="0">
              <a:buFont typeface="Arial" charset="0"/>
              <a:buNone/>
            </a:pPr>
            <a:endParaRPr lang="zh-CN" altLang="en-US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zh-CN" sz="1600" b="1" dirty="0" smtClean="0">
                <a:solidFill>
                  <a:srgbClr val="FF0000"/>
                </a:solidFill>
              </a:rPr>
              <a:t>4.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 事故中失踪者</a:t>
            </a:r>
          </a:p>
          <a:p>
            <a:pPr marL="0" indent="0">
              <a:buFont typeface="Arial" charset="0"/>
              <a:buNone/>
            </a:pPr>
            <a:endParaRPr lang="zh-CN" altLang="en-US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zh-CN" sz="1600" b="1" dirty="0" smtClean="0">
                <a:solidFill>
                  <a:srgbClr val="FF0000"/>
                </a:solidFill>
              </a:rPr>
              <a:t>5.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不积极缴纳者</a:t>
            </a:r>
            <a:endParaRPr lang="en-GB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sz="1600" b="1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buFont typeface="Arial" charset="0"/>
              <a:buNone/>
            </a:pPr>
            <a:r>
              <a:rPr lang="en-GB" sz="1600" b="1" dirty="0" smtClean="0">
                <a:solidFill>
                  <a:srgbClr val="FF0000"/>
                </a:solidFill>
              </a:rPr>
              <a:t>15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年缴纳欠缴</a:t>
            </a:r>
            <a:endParaRPr lang="en-US" altLang="zh-CN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US" altLang="zh-CN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zh-CN" altLang="en-US" sz="1600" b="1" dirty="0" smtClean="0">
                <a:solidFill>
                  <a:srgbClr val="0000FF"/>
                </a:solidFill>
              </a:rPr>
              <a:t>资格条件</a:t>
            </a:r>
            <a:r>
              <a:rPr lang="en-GB" sz="1600" b="1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Font typeface="Arial" charset="0"/>
              <a:buNone/>
            </a:pPr>
            <a:endParaRPr lang="en-GB" sz="1600" b="1" dirty="0" smtClean="0">
              <a:solidFill>
                <a:srgbClr val="0000FF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非职业病导致的结果：</a:t>
            </a:r>
            <a:r>
              <a:rPr lang="en-US" altLang="zh-CN" sz="1600" dirty="0" smtClean="0"/>
              <a:t>5</a:t>
            </a:r>
            <a:r>
              <a:rPr lang="zh-CN" altLang="en-US" sz="1600" dirty="0" smtClean="0"/>
              <a:t>年中不足</a:t>
            </a:r>
            <a:r>
              <a:rPr lang="en-US" altLang="zh-CN" sz="1600" dirty="0" smtClean="0"/>
              <a:t>500</a:t>
            </a:r>
            <a:r>
              <a:rPr lang="zh-CN" altLang="en-US" sz="1600" dirty="0" smtClean="0"/>
              <a:t>天（除孤儿抚恤金）。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其他原因：以前无需缴纳</a:t>
            </a:r>
            <a:r>
              <a:rPr lang="en-GB" sz="1600" dirty="0" smtClean="0"/>
              <a:t>.</a:t>
            </a:r>
          </a:p>
          <a:p>
            <a:pPr marL="0" indent="0">
              <a:buFont typeface="Arial" charset="0"/>
              <a:buNone/>
            </a:pPr>
            <a:endParaRPr lang="en-GB" sz="28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800" b="1" dirty="0" smtClean="0"/>
          </a:p>
          <a:p>
            <a:pPr marL="0" indent="0">
              <a:buFont typeface="Arial" charset="0"/>
              <a:buNone/>
            </a:pPr>
            <a:endParaRPr lang="en-GB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907502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1800" dirty="0" smtClean="0">
                <a:solidFill>
                  <a:srgbClr val="00B050"/>
                </a:solidFill>
              </a:rPr>
              <a:t>DEATH AND SURVIVORS’ BENEFITS.- </a:t>
            </a:r>
            <a:r>
              <a:rPr lang="es-ES" sz="1800" dirty="0" err="1" smtClean="0">
                <a:solidFill>
                  <a:srgbClr val="00B050"/>
                </a:solidFill>
              </a:rPr>
              <a:t>Types</a:t>
            </a:r>
            <a:r>
              <a:rPr lang="es-ES" sz="1800" dirty="0" smtClean="0">
                <a:solidFill>
                  <a:srgbClr val="00B050"/>
                </a:solidFill>
              </a:rPr>
              <a:t> of </a:t>
            </a:r>
            <a:r>
              <a:rPr lang="es-ES" sz="1800" dirty="0" err="1" smtClean="0">
                <a:solidFill>
                  <a:srgbClr val="00B050"/>
                </a:solidFill>
              </a:rPr>
              <a:t>benefits</a:t>
            </a:r>
            <a:r>
              <a:rPr lang="es-ES" sz="1800" dirty="0" smtClean="0">
                <a:solidFill>
                  <a:srgbClr val="00B050"/>
                </a:solidFill>
              </a:rPr>
              <a:t/>
            </a:r>
            <a:br>
              <a:rPr lang="es-ES" sz="1800" dirty="0" smtClean="0">
                <a:solidFill>
                  <a:srgbClr val="00B050"/>
                </a:solidFill>
              </a:rPr>
            </a:br>
            <a:r>
              <a:rPr lang="zh-CN" altLang="en-US" sz="1800" dirty="0">
                <a:solidFill>
                  <a:srgbClr val="00B050"/>
                </a:solidFill>
              </a:rPr>
              <a:t>死亡和遗属养老金</a:t>
            </a:r>
            <a:r>
              <a:rPr lang="en-US" altLang="zh-CN" sz="1800" dirty="0">
                <a:solidFill>
                  <a:srgbClr val="00B050"/>
                </a:solidFill>
              </a:rPr>
              <a:t>—</a:t>
            </a:r>
            <a:r>
              <a:rPr lang="zh-CN" altLang="en-US" sz="1800" dirty="0">
                <a:solidFill>
                  <a:srgbClr val="00B050"/>
                </a:solidFill>
              </a:rPr>
              <a:t>类型</a:t>
            </a:r>
            <a:endParaRPr lang="es-ES" sz="18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256237"/>
          </a:xfrm>
        </p:spPr>
        <p:txBody>
          <a:bodyPr/>
          <a:lstStyle/>
          <a:p>
            <a:pPr marL="0" indent="0"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A). 	DEATH GRANT</a:t>
            </a:r>
            <a:endParaRPr lang="en-GB" sz="14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B).	PENSION OR TEMPORARY 	WIDOW/ER’S BENEFIT</a:t>
            </a:r>
          </a:p>
          <a:p>
            <a:pPr marL="0" indent="0" algn="just">
              <a:buNone/>
            </a:pPr>
            <a:r>
              <a:rPr lang="en-GB" sz="1400" b="1" dirty="0">
                <a:solidFill>
                  <a:srgbClr val="00B050"/>
                </a:solidFill>
              </a:rPr>
              <a:t>	</a:t>
            </a:r>
            <a:r>
              <a:rPr lang="en-GB" sz="1400" b="1" dirty="0" smtClean="0">
                <a:solidFill>
                  <a:srgbClr val="C00000"/>
                </a:solidFill>
              </a:rPr>
              <a:t>Beneficiaries: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000" b="1" dirty="0" smtClean="0"/>
              <a:t>	</a:t>
            </a:r>
            <a:r>
              <a:rPr lang="en-GB" sz="1200" b="1" dirty="0" smtClean="0"/>
              <a:t>The surviving spouse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/>
              <a:t> </a:t>
            </a:r>
            <a:r>
              <a:rPr lang="en-GB" sz="1200" b="1" dirty="0" smtClean="0"/>
              <a:t>   Persons who were legally separated or 	divorced from the deceased.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/>
              <a:t> </a:t>
            </a:r>
            <a:r>
              <a:rPr lang="en-GB" sz="1200" b="1" dirty="0" smtClean="0"/>
              <a:t>   Persons whose marriage had been annulled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/>
              <a:t> </a:t>
            </a:r>
            <a:r>
              <a:rPr lang="en-GB" sz="1200" b="1" dirty="0" smtClean="0"/>
              <a:t>   The surviving partner of a non-marital 	relationship</a:t>
            </a:r>
            <a:endParaRPr lang="en-GB" sz="1200" b="1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en-GB" sz="800" b="1" dirty="0" smtClean="0"/>
          </a:p>
          <a:p>
            <a:pPr lvl="2" algn="just">
              <a:buFont typeface="Wingdings" panose="05000000000000000000" pitchFamily="2" charset="2"/>
              <a:buChar char="§"/>
            </a:pPr>
            <a:endParaRPr lang="en-GB" sz="400" b="1" dirty="0"/>
          </a:p>
          <a:p>
            <a:pPr marL="0" indent="0" algn="just"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C).	ORPHANS’ PENSIONS</a:t>
            </a:r>
          </a:p>
          <a:p>
            <a:pPr marL="0" indent="0" algn="just">
              <a:buNone/>
            </a:pPr>
            <a:r>
              <a:rPr lang="en-GB" sz="1400" b="1" dirty="0">
                <a:solidFill>
                  <a:srgbClr val="00B050"/>
                </a:solidFill>
              </a:rPr>
              <a:t>	</a:t>
            </a:r>
            <a:r>
              <a:rPr lang="en-GB" sz="1400" b="1" dirty="0">
                <a:solidFill>
                  <a:srgbClr val="C00000"/>
                </a:solidFill>
              </a:rPr>
              <a:t> Beneficiaries</a:t>
            </a:r>
            <a:r>
              <a:rPr lang="en-GB" sz="1400" b="1" dirty="0" smtClean="0">
                <a:solidFill>
                  <a:srgbClr val="C00000"/>
                </a:solidFill>
              </a:rPr>
              <a:t>:</a:t>
            </a:r>
          </a:p>
          <a:p>
            <a:pPr marL="0" lvl="1" indent="0" algn="just">
              <a:buSzPct val="75000"/>
              <a:buNone/>
            </a:pPr>
            <a:r>
              <a:rPr lang="en-GB" sz="1200" b="1" dirty="0" smtClean="0">
                <a:solidFill>
                  <a:srgbClr val="C00000"/>
                </a:solidFill>
              </a:rPr>
              <a:t>	 * </a:t>
            </a:r>
            <a:r>
              <a:rPr lang="en-GB" sz="1000" b="1" dirty="0" smtClean="0"/>
              <a:t>Under 21 years of age or older in case of 		     disablement</a:t>
            </a:r>
            <a:endParaRPr lang="en-GB" sz="1000" b="1" dirty="0"/>
          </a:p>
          <a:p>
            <a:pPr marL="0" lvl="1" indent="0" algn="just">
              <a:buSzPct val="75000"/>
              <a:buNone/>
            </a:pPr>
            <a:r>
              <a:rPr lang="en-GB" sz="1000" b="1" dirty="0"/>
              <a:t>	 </a:t>
            </a:r>
            <a:r>
              <a:rPr lang="en-GB" sz="1000" b="1" dirty="0">
                <a:solidFill>
                  <a:srgbClr val="C00000"/>
                </a:solidFill>
              </a:rPr>
              <a:t> </a:t>
            </a:r>
            <a:r>
              <a:rPr lang="en-GB" sz="1000" b="1" dirty="0" smtClean="0">
                <a:solidFill>
                  <a:srgbClr val="C00000"/>
                </a:solidFill>
              </a:rPr>
              <a:t>*</a:t>
            </a:r>
            <a:r>
              <a:rPr lang="en-GB" sz="1000" b="1" dirty="0" smtClean="0"/>
              <a:t> From 21 to 25 years of age if they are not working</a:t>
            </a:r>
            <a:endParaRPr lang="en-GB" sz="1000" b="1" dirty="0"/>
          </a:p>
          <a:p>
            <a:pPr marL="0" indent="0" algn="just">
              <a:buNone/>
            </a:pPr>
            <a:endParaRPr lang="en-GB" sz="10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D).	FAMILY MEMBERS’</a:t>
            </a:r>
            <a:endParaRPr lang="en-GB" sz="1400" b="1" dirty="0">
              <a:solidFill>
                <a:srgbClr val="00B050"/>
              </a:solidFill>
            </a:endParaRPr>
          </a:p>
          <a:p>
            <a:pPr marL="1200150" lvl="4" indent="-285750" algn="just">
              <a:buSzPct val="75000"/>
              <a:buFont typeface="Wingdings" panose="05000000000000000000" pitchFamily="2" charset="2"/>
              <a:buChar char="ü"/>
            </a:pPr>
            <a:r>
              <a:rPr lang="en-GB" sz="1200" b="1" dirty="0" smtClean="0"/>
              <a:t>Pension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GB" sz="1200" b="1" dirty="0" smtClean="0"/>
              <a:t>Temporary allowance</a:t>
            </a:r>
          </a:p>
          <a:p>
            <a:pPr marL="0" indent="0" algn="just">
              <a:buNone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E).	SPECIAL LUMP SUM COMPENSATION</a:t>
            </a:r>
            <a:endParaRPr lang="en-GB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515013" y="980728"/>
            <a:ext cx="4421188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A). 	</a:t>
            </a:r>
            <a:r>
              <a:rPr lang="en-US" altLang="en-US" sz="1400" b="1" dirty="0" smtClean="0">
                <a:solidFill>
                  <a:srgbClr val="00B050"/>
                </a:solidFill>
              </a:rPr>
              <a:t>亡故抚恤</a:t>
            </a:r>
            <a:endParaRPr lang="en-US" altLang="zh-CN" sz="1400" b="1" dirty="0" smtClean="0">
              <a:solidFill>
                <a:srgbClr val="00B05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B).	</a:t>
            </a:r>
            <a:r>
              <a:rPr lang="zh-CN" altLang="en-US" sz="1400" b="1" dirty="0" smtClean="0">
                <a:solidFill>
                  <a:srgbClr val="00B050"/>
                </a:solidFill>
              </a:rPr>
              <a:t>抚恤金或丧偶抚恤</a:t>
            </a: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	</a:t>
            </a:r>
            <a:r>
              <a:rPr lang="zh-CN" altLang="en-US" sz="1400" b="1" dirty="0" smtClean="0">
                <a:solidFill>
                  <a:srgbClr val="00B050"/>
                </a:solidFill>
              </a:rPr>
              <a:t>受益者</a:t>
            </a:r>
            <a:r>
              <a:rPr lang="en-GB" sz="1400" b="1" dirty="0" smtClean="0">
                <a:solidFill>
                  <a:srgbClr val="C00000"/>
                </a:solidFill>
              </a:rPr>
              <a:t>:</a:t>
            </a:r>
          </a:p>
          <a:p>
            <a:pPr marL="0" indent="0" algn="just">
              <a:buFont typeface="Arial" charset="0"/>
              <a:buNone/>
            </a:pPr>
            <a:endParaRPr lang="en-GB" sz="1400" b="1" dirty="0" smtClean="0">
              <a:solidFill>
                <a:srgbClr val="C000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000" b="1" dirty="0" smtClean="0"/>
              <a:t>     </a:t>
            </a:r>
            <a:r>
              <a:rPr lang="zh-CN" altLang="en-US" sz="1000" b="1" dirty="0" smtClean="0"/>
              <a:t>未亡配偶</a:t>
            </a:r>
            <a:endParaRPr lang="en-GB" sz="12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zh-CN" altLang="en-US" sz="1200" b="1" dirty="0" smtClean="0"/>
              <a:t>    与死者依法分局或离婚者</a:t>
            </a:r>
            <a:endParaRPr lang="en-US" altLang="zh-CN" sz="12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 smtClean="0"/>
              <a:t>    </a:t>
            </a:r>
            <a:r>
              <a:rPr lang="zh-CN" altLang="en-US" sz="1200" b="1" dirty="0" smtClean="0"/>
              <a:t>婚姻关系无效者</a:t>
            </a:r>
            <a:endParaRPr lang="en-GB" sz="12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 smtClean="0"/>
              <a:t>    </a:t>
            </a:r>
            <a:r>
              <a:rPr lang="zh-CN" altLang="en-US" sz="1200" b="1" dirty="0" smtClean="0"/>
              <a:t>非婚姻关系恋人</a:t>
            </a:r>
            <a:endParaRPr lang="en-GB" sz="800" b="1" dirty="0" smtClean="0"/>
          </a:p>
          <a:p>
            <a:pPr lvl="2" algn="just">
              <a:buFont typeface="Wingdings" panose="05000000000000000000" pitchFamily="2" charset="2"/>
              <a:buChar char="§"/>
            </a:pPr>
            <a:endParaRPr lang="en-GB" sz="400" b="1" dirty="0" smtClean="0"/>
          </a:p>
          <a:p>
            <a:pPr marL="0" indent="0" algn="just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C).	ORPHANS’ PENSIONS</a:t>
            </a:r>
            <a:r>
              <a:rPr lang="zh-CN" altLang="en-US" sz="1400" b="1" dirty="0" smtClean="0">
                <a:solidFill>
                  <a:srgbClr val="00B050"/>
                </a:solidFill>
              </a:rPr>
              <a:t>孤儿抚恤金</a:t>
            </a: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	</a:t>
            </a:r>
            <a:r>
              <a:rPr lang="en-GB" sz="1400" b="1" dirty="0" smtClean="0">
                <a:solidFill>
                  <a:srgbClr val="C00000"/>
                </a:solidFill>
              </a:rPr>
              <a:t> </a:t>
            </a:r>
            <a:r>
              <a:rPr lang="zh-CN" altLang="en-US" sz="1400" b="1" dirty="0" smtClean="0">
                <a:solidFill>
                  <a:srgbClr val="C00000"/>
                </a:solidFill>
              </a:rPr>
              <a:t>受益者</a:t>
            </a:r>
            <a:r>
              <a:rPr lang="en-GB" sz="1400" b="1" dirty="0" smtClean="0">
                <a:solidFill>
                  <a:srgbClr val="C00000"/>
                </a:solidFill>
              </a:rPr>
              <a:t>:</a:t>
            </a:r>
          </a:p>
          <a:p>
            <a:pPr marL="0" lvl="1" indent="0" algn="just">
              <a:buSzPct val="75000"/>
              <a:buFont typeface="Arial" charset="0"/>
              <a:buNone/>
            </a:pPr>
            <a:r>
              <a:rPr lang="en-GB" sz="1200" b="1" dirty="0" smtClean="0">
                <a:solidFill>
                  <a:srgbClr val="C00000"/>
                </a:solidFill>
              </a:rPr>
              <a:t>	 * </a:t>
            </a:r>
            <a:r>
              <a:rPr lang="en-GB" sz="1000" b="1" dirty="0" smtClean="0"/>
              <a:t>21</a:t>
            </a:r>
            <a:r>
              <a:rPr lang="zh-CN" altLang="en-US" sz="1000" b="1" dirty="0" smtClean="0"/>
              <a:t>岁以下残疾人</a:t>
            </a:r>
            <a:endParaRPr lang="en-GB" sz="1000" b="1" dirty="0" smtClean="0"/>
          </a:p>
          <a:p>
            <a:pPr marL="0" lvl="1" indent="0" algn="just">
              <a:buSzPct val="75000"/>
              <a:buFont typeface="Arial" charset="0"/>
              <a:buNone/>
            </a:pPr>
            <a:r>
              <a:rPr lang="en-GB" sz="1000" b="1" dirty="0" smtClean="0"/>
              <a:t>	 </a:t>
            </a:r>
            <a:r>
              <a:rPr lang="en-GB" sz="1000" b="1" dirty="0" smtClean="0">
                <a:solidFill>
                  <a:srgbClr val="C00000"/>
                </a:solidFill>
              </a:rPr>
              <a:t> *</a:t>
            </a:r>
            <a:r>
              <a:rPr lang="en-GB" sz="1000" b="1" dirty="0" smtClean="0"/>
              <a:t> 21</a:t>
            </a:r>
            <a:r>
              <a:rPr lang="en-US" altLang="zh-CN" sz="1000" b="1" dirty="0" smtClean="0"/>
              <a:t>-25</a:t>
            </a:r>
            <a:r>
              <a:rPr lang="zh-CN" altLang="en-US" sz="1000" b="1" dirty="0" smtClean="0"/>
              <a:t>岁未参加工作者</a:t>
            </a:r>
            <a:endParaRPr lang="en-GB" sz="1000" b="1" dirty="0" smtClean="0"/>
          </a:p>
          <a:p>
            <a:pPr marL="0" indent="0" algn="just">
              <a:buFont typeface="Arial" charset="0"/>
              <a:buNone/>
            </a:pPr>
            <a:endParaRPr lang="en-GB" sz="10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D).	</a:t>
            </a:r>
            <a:r>
              <a:rPr lang="zh-CN" altLang="en-US" sz="1400" b="1" dirty="0" smtClean="0">
                <a:solidFill>
                  <a:srgbClr val="00B050"/>
                </a:solidFill>
              </a:rPr>
              <a:t>家庭成员</a:t>
            </a:r>
            <a:r>
              <a:rPr lang="en-GB" sz="1400" b="1" dirty="0" smtClean="0">
                <a:solidFill>
                  <a:srgbClr val="00B050"/>
                </a:solidFill>
              </a:rPr>
              <a:t>’</a:t>
            </a:r>
          </a:p>
          <a:p>
            <a:pPr marL="0" indent="0" algn="just">
              <a:buFont typeface="Arial" charset="0"/>
              <a:buNone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1200150" lvl="4" indent="-285750" algn="just">
              <a:buSzPct val="75000"/>
              <a:buFont typeface="Wingdings" panose="05000000000000000000" pitchFamily="2" charset="2"/>
              <a:buChar char="ü"/>
            </a:pPr>
            <a:r>
              <a:rPr lang="zh-CN" altLang="en-US" sz="1200" b="1" dirty="0" smtClean="0"/>
              <a:t>抚恤金</a:t>
            </a:r>
            <a:endParaRPr lang="en-GB" sz="1200" b="1" dirty="0" smtClean="0"/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zh-CN" altLang="en-US" sz="1200" b="1" dirty="0" smtClean="0"/>
              <a:t>临时补助</a:t>
            </a:r>
            <a:endParaRPr lang="en-GB" altLang="zh-CN" sz="1200" b="1" dirty="0" smtClean="0"/>
          </a:p>
          <a:p>
            <a:pPr lvl="2" algn="just">
              <a:buFont typeface="Wingdings" panose="05000000000000000000" pitchFamily="2" charset="2"/>
              <a:buChar char="ü"/>
            </a:pPr>
            <a:endParaRPr lang="en-GB" sz="1400" b="1" dirty="0" smtClean="0">
              <a:solidFill>
                <a:srgbClr val="00B050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400" b="1" dirty="0" smtClean="0">
                <a:solidFill>
                  <a:srgbClr val="00B050"/>
                </a:solidFill>
              </a:rPr>
              <a:t>E).	</a:t>
            </a:r>
            <a:r>
              <a:rPr lang="zh-CN" altLang="en-US" sz="1400" b="1" dirty="0" smtClean="0">
                <a:solidFill>
                  <a:srgbClr val="00B050"/>
                </a:solidFill>
              </a:rPr>
              <a:t>特殊一次性补偿</a:t>
            </a:r>
            <a:endParaRPr lang="en-GB" sz="14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24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483713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1600" dirty="0" smtClean="0">
                <a:solidFill>
                  <a:srgbClr val="7030A0"/>
                </a:solidFill>
              </a:rPr>
              <a:t>FAMILY BENEFITS.- TYPES AND CATEGORIES OF </a:t>
            </a:r>
            <a:r>
              <a:rPr lang="es-ES" sz="1600" dirty="0" smtClean="0">
                <a:solidFill>
                  <a:srgbClr val="7030A0"/>
                </a:solidFill>
              </a:rPr>
              <a:t>BENEFITS</a:t>
            </a:r>
            <a:br>
              <a:rPr lang="es-ES" sz="1600" dirty="0" smtClean="0">
                <a:solidFill>
                  <a:srgbClr val="7030A0"/>
                </a:solidFill>
              </a:rPr>
            </a:br>
            <a:r>
              <a:rPr lang="zh-CN" altLang="en-US" sz="1600" dirty="0">
                <a:solidFill>
                  <a:srgbClr val="7030A0"/>
                </a:solidFill>
              </a:rPr>
              <a:t>家庭福利</a:t>
            </a:r>
            <a:r>
              <a:rPr lang="es-ES" altLang="zh-CN" sz="1600" dirty="0">
                <a:solidFill>
                  <a:srgbClr val="7030A0"/>
                </a:solidFill>
              </a:rPr>
              <a:t>.- </a:t>
            </a:r>
            <a:r>
              <a:rPr lang="zh-CN" altLang="en-US" sz="1600" dirty="0">
                <a:solidFill>
                  <a:srgbClr val="7030A0"/>
                </a:solidFill>
              </a:rPr>
              <a:t>福利的种类和范围</a:t>
            </a:r>
            <a:endParaRPr lang="es-ES" sz="1600" dirty="0" smtClean="0">
              <a:solidFill>
                <a:srgbClr val="7030A0"/>
              </a:solidFill>
            </a:endParaRPr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5904879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sz="1400" b="1" dirty="0" smtClean="0">
                <a:solidFill>
                  <a:schemeClr val="tx2"/>
                </a:solidFill>
              </a:rPr>
              <a:t>1. CONTRIBUTORY  LEVEL (Benefit in kind)</a:t>
            </a:r>
            <a:endParaRPr lang="en-GB" sz="1400" b="1" dirty="0">
              <a:solidFill>
                <a:schemeClr val="tx2"/>
              </a:solidFill>
            </a:endParaRPr>
          </a:p>
          <a:p>
            <a:pPr indent="-228600" algn="just">
              <a:buFont typeface="Wingdings" panose="05000000000000000000" pitchFamily="2" charset="2"/>
              <a:buChar char="ü"/>
            </a:pPr>
            <a:r>
              <a:rPr lang="en-GB" sz="2600" b="1" dirty="0" smtClean="0"/>
              <a:t> </a:t>
            </a:r>
            <a:r>
              <a:rPr lang="en-GB" sz="1400" b="1" dirty="0" smtClean="0"/>
              <a:t>Period considered of an effective contribution in cases of maternal or parental leave, minors in a permanent care situation or under guardianship regime for adoption purposes, or in cases of care of other family members</a:t>
            </a:r>
            <a:r>
              <a:rPr lang="en-GB" sz="1400" b="1" baseline="0" dirty="0" smtClean="0"/>
              <a:t>.</a:t>
            </a:r>
          </a:p>
          <a:p>
            <a:pPr marL="57150" indent="0">
              <a:buNone/>
            </a:pPr>
            <a:r>
              <a:rPr lang="en-GB" sz="1600" b="1" dirty="0" smtClean="0">
                <a:solidFill>
                  <a:schemeClr val="tx2"/>
                </a:solidFill>
              </a:rPr>
              <a:t>2.</a:t>
            </a:r>
            <a:r>
              <a:rPr lang="en-GB" sz="1600" b="1" dirty="0">
                <a:solidFill>
                  <a:schemeClr val="tx2"/>
                </a:solidFill>
              </a:rPr>
              <a:t> </a:t>
            </a:r>
            <a:r>
              <a:rPr lang="en-GB" sz="1400" b="1" dirty="0" smtClean="0">
                <a:solidFill>
                  <a:schemeClr val="tx2"/>
                </a:solidFill>
              </a:rPr>
              <a:t>NON-CONTRIBUTORY LEVEL (Cash benefits)</a:t>
            </a:r>
          </a:p>
          <a:p>
            <a:pPr marL="57150" indent="0">
              <a:buNone/>
            </a:pPr>
            <a:endParaRPr lang="en-GB" sz="1400" b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r>
              <a:rPr lang="en-GB" sz="1400" b="1" dirty="0" smtClean="0"/>
              <a:t>2.1. Paid on a regular basis</a:t>
            </a:r>
          </a:p>
          <a:p>
            <a:pPr marL="57150" indent="0">
              <a:buNone/>
            </a:pPr>
            <a:r>
              <a:rPr lang="en-GB" sz="1400" b="1" dirty="0"/>
              <a:t>	</a:t>
            </a:r>
            <a:endParaRPr lang="en-GB" sz="1200" b="1" dirty="0" smtClean="0"/>
          </a:p>
          <a:p>
            <a:pPr marL="57150" indent="0">
              <a:buNone/>
            </a:pPr>
            <a:r>
              <a:rPr lang="en-GB" sz="1200" b="1" dirty="0" smtClean="0"/>
              <a:t>Financial allowance for each child or minor in foster care</a:t>
            </a:r>
          </a:p>
          <a:p>
            <a:pPr marL="57150" indent="0">
              <a:buNone/>
            </a:pPr>
            <a:endParaRPr lang="en-GB" sz="1200" b="1" dirty="0"/>
          </a:p>
          <a:p>
            <a:pPr marL="57150" indent="0">
              <a:buNone/>
            </a:pPr>
            <a:r>
              <a:rPr lang="en-GB" sz="1400" b="1" dirty="0" smtClean="0"/>
              <a:t>2.2. Lump-sum payment</a:t>
            </a:r>
          </a:p>
          <a:p>
            <a:pPr marL="57150" indent="0">
              <a:buNone/>
            </a:pPr>
            <a:endParaRPr lang="en-GB" sz="1400" b="1" dirty="0"/>
          </a:p>
          <a:p>
            <a:pPr marL="457200" lvl="1" indent="0" algn="just">
              <a:buNone/>
            </a:pPr>
            <a:r>
              <a:rPr lang="en-GB" sz="1200" b="1" dirty="0" smtClean="0"/>
              <a:t>Benefit for childbirth or adoption in cases of large families or single-parent families, and in cases where the mother is disabled.</a:t>
            </a:r>
          </a:p>
          <a:p>
            <a:pPr indent="-285750" algn="just">
              <a:buFont typeface="Wingdings" panose="05000000000000000000" pitchFamily="2" charset="2"/>
              <a:buChar char="Ø"/>
            </a:pPr>
            <a:endParaRPr lang="en-GB" sz="1200" b="1" dirty="0"/>
          </a:p>
          <a:p>
            <a:pPr indent="-285750" algn="just">
              <a:buFont typeface="Wingdings" panose="05000000000000000000" pitchFamily="2" charset="2"/>
              <a:buChar char="Ø"/>
            </a:pPr>
            <a:r>
              <a:rPr lang="en-GB" sz="1200" b="1" dirty="0" smtClean="0"/>
              <a:t>  Benefit for multiple birth or adoption.</a:t>
            </a:r>
          </a:p>
          <a:p>
            <a:pPr marL="57150" indent="0">
              <a:buNone/>
            </a:pPr>
            <a:endParaRPr lang="en-GB" sz="1400" b="1" dirty="0"/>
          </a:p>
          <a:p>
            <a:pPr marL="57150" indent="0">
              <a:buNone/>
            </a:pPr>
            <a:r>
              <a:rPr lang="en-GB" sz="1400" b="1" dirty="0" smtClean="0">
                <a:solidFill>
                  <a:schemeClr val="tx2"/>
                </a:solidFill>
              </a:rPr>
              <a:t>	</a:t>
            </a:r>
          </a:p>
          <a:p>
            <a:pPr marL="57150" indent="0">
              <a:buNone/>
            </a:pPr>
            <a:endParaRPr lang="en-GB" sz="1200" b="1" dirty="0" smtClean="0"/>
          </a:p>
        </p:txBody>
      </p:sp>
      <p:sp>
        <p:nvSpPr>
          <p:cNvPr id="3" name="2 Flecha abajo"/>
          <p:cNvSpPr/>
          <p:nvPr/>
        </p:nvSpPr>
        <p:spPr>
          <a:xfrm>
            <a:off x="2443630" y="3753036"/>
            <a:ext cx="144016" cy="1800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416496" y="4941168"/>
            <a:ext cx="180020" cy="130302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416496" y="5746970"/>
            <a:ext cx="180020" cy="130302"/>
          </a:xfrm>
          <a:prstGeom prst="actionButtonForwardNex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097016" y="1124744"/>
            <a:ext cx="4421188" cy="5904879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GB" sz="1600" b="1" dirty="0" smtClean="0">
                <a:solidFill>
                  <a:schemeClr val="tx2"/>
                </a:solidFill>
              </a:rPr>
              <a:t>1. 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缴费型</a:t>
            </a:r>
            <a:r>
              <a:rPr lang="en-GB" sz="1600" b="1" dirty="0" smtClean="0">
                <a:solidFill>
                  <a:schemeClr val="tx2"/>
                </a:solidFill>
              </a:rPr>
              <a:t>(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非现金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福利</a:t>
            </a:r>
            <a:r>
              <a:rPr lang="en-GB" sz="1600" b="1" dirty="0" smtClean="0">
                <a:solidFill>
                  <a:schemeClr val="tx2"/>
                </a:solidFill>
              </a:rPr>
              <a:t>)</a:t>
            </a:r>
            <a:endParaRPr lang="en-GB" sz="1600" b="1" dirty="0">
              <a:solidFill>
                <a:schemeClr val="tx2"/>
              </a:solidFill>
            </a:endParaRPr>
          </a:p>
          <a:p>
            <a:pPr indent="-228600" algn="just">
              <a:buFont typeface="Wingdings" panose="05000000000000000000" pitchFamily="2" charset="2"/>
              <a:buChar char="ü"/>
            </a:pPr>
            <a:r>
              <a:rPr lang="en-GB" sz="2800" b="1" dirty="0" smtClean="0"/>
              <a:t> </a:t>
            </a:r>
            <a:r>
              <a:rPr lang="zh-CN" altLang="en-US" sz="1600" b="1" dirty="0" smtClean="0"/>
              <a:t>父亲或母亲离开时，长期受到照看状态或因收养目的而受监护的，或由其他家庭成员照护的未成年人，考虑有效缴纳</a:t>
            </a:r>
            <a:r>
              <a:rPr lang="zh-CN" altLang="en-US" sz="1600" b="1" dirty="0" smtClean="0"/>
              <a:t>期限</a:t>
            </a:r>
            <a:endParaRPr lang="en-US" altLang="zh-CN" sz="1600" b="1" dirty="0" smtClean="0"/>
          </a:p>
          <a:p>
            <a:pPr indent="-228600" algn="just">
              <a:buFont typeface="Wingdings" panose="05000000000000000000" pitchFamily="2" charset="2"/>
              <a:buChar char="ü"/>
            </a:pPr>
            <a:endParaRPr lang="en-GB" sz="1600" b="1" dirty="0" smtClean="0"/>
          </a:p>
          <a:p>
            <a:pPr marL="57150" indent="0">
              <a:buNone/>
            </a:pPr>
            <a:r>
              <a:rPr lang="en-GB" sz="1800" b="1" dirty="0" smtClean="0">
                <a:solidFill>
                  <a:schemeClr val="tx2"/>
                </a:solidFill>
              </a:rPr>
              <a:t>2.</a:t>
            </a:r>
            <a:r>
              <a:rPr lang="en-GB" sz="1800" b="1" dirty="0">
                <a:solidFill>
                  <a:schemeClr val="tx2"/>
                </a:solidFill>
              </a:rPr>
              <a:t> </a:t>
            </a:r>
            <a:r>
              <a:rPr lang="zh-CN" altLang="en-US" sz="1800" b="1" dirty="0" smtClean="0">
                <a:solidFill>
                  <a:schemeClr val="tx2"/>
                </a:solidFill>
              </a:rPr>
              <a:t>非缴费型</a:t>
            </a:r>
            <a:r>
              <a:rPr lang="en-GB" sz="1600" b="1" dirty="0" smtClean="0">
                <a:solidFill>
                  <a:schemeClr val="tx2"/>
                </a:solidFill>
              </a:rPr>
              <a:t>(</a:t>
            </a:r>
            <a:r>
              <a:rPr lang="zh-CN" altLang="en-US" sz="1600" b="1" dirty="0" smtClean="0">
                <a:solidFill>
                  <a:schemeClr val="tx2"/>
                </a:solidFill>
              </a:rPr>
              <a:t>现金福利</a:t>
            </a:r>
            <a:r>
              <a:rPr lang="en-GB" sz="1600" b="1" dirty="0" smtClean="0">
                <a:solidFill>
                  <a:schemeClr val="tx2"/>
                </a:solidFill>
              </a:rPr>
              <a:t>)</a:t>
            </a:r>
          </a:p>
          <a:p>
            <a:pPr marL="57150" indent="0">
              <a:buNone/>
            </a:pPr>
            <a:endParaRPr lang="en-GB" sz="1600" b="1" dirty="0">
              <a:solidFill>
                <a:schemeClr val="tx2"/>
              </a:solidFill>
            </a:endParaRPr>
          </a:p>
          <a:p>
            <a:pPr marL="57150" indent="0">
              <a:buNone/>
            </a:pPr>
            <a:r>
              <a:rPr lang="en-GB" sz="1600" b="1" dirty="0" smtClean="0"/>
              <a:t>2.1. </a:t>
            </a:r>
            <a:r>
              <a:rPr lang="zh-CN" altLang="en-US" sz="1600" b="1" dirty="0" smtClean="0"/>
              <a:t>定期缴费</a:t>
            </a:r>
            <a:endParaRPr lang="en-GB" sz="1600" b="1" dirty="0" smtClean="0"/>
          </a:p>
          <a:p>
            <a:pPr marL="57150" indent="0">
              <a:buNone/>
            </a:pPr>
            <a:r>
              <a:rPr lang="en-GB" sz="1600" b="1" dirty="0"/>
              <a:t>	</a:t>
            </a:r>
            <a:endParaRPr lang="en-GB" sz="1400" b="1" dirty="0" smtClean="0"/>
          </a:p>
          <a:p>
            <a:pPr marL="57150" indent="0">
              <a:buNone/>
            </a:pPr>
            <a:r>
              <a:rPr lang="zh-CN" altLang="en-US" sz="1400" b="1" dirty="0" smtClean="0"/>
              <a:t>为培养儿童或未成年提供财政补贴</a:t>
            </a:r>
            <a:endParaRPr lang="en-GB" sz="1400" b="1" dirty="0"/>
          </a:p>
          <a:p>
            <a:pPr marL="57150" indent="0">
              <a:buNone/>
            </a:pPr>
            <a:r>
              <a:rPr lang="en-GB" sz="1600" b="1" dirty="0" smtClean="0"/>
              <a:t>2.2. </a:t>
            </a:r>
            <a:r>
              <a:rPr lang="zh-CN" altLang="en-US" sz="1600" b="1" dirty="0" smtClean="0"/>
              <a:t>一次性付清</a:t>
            </a:r>
            <a:endParaRPr lang="en-GB" sz="1600" b="1" dirty="0"/>
          </a:p>
          <a:p>
            <a:pPr marL="457200" lvl="1" indent="0" algn="just">
              <a:buNone/>
            </a:pPr>
            <a:r>
              <a:rPr lang="zh-CN" altLang="en-US" sz="1400" b="1" dirty="0" smtClean="0"/>
              <a:t>适用于大家庭</a:t>
            </a:r>
            <a:r>
              <a:rPr lang="zh-CN" altLang="en-US" sz="1400" b="1" dirty="0"/>
              <a:t>或</a:t>
            </a:r>
            <a:r>
              <a:rPr lang="zh-CN" altLang="en-US" sz="1400" b="1" dirty="0" smtClean="0"/>
              <a:t>单亲家庭以及母亲残疾的情况，为生育</a:t>
            </a:r>
            <a:r>
              <a:rPr lang="zh-CN" altLang="en-US" sz="1400" b="1" dirty="0"/>
              <a:t>或</a:t>
            </a:r>
            <a:r>
              <a:rPr lang="zh-CN" altLang="en-US" sz="1400" b="1" dirty="0" smtClean="0"/>
              <a:t>收养提供补贴。</a:t>
            </a:r>
            <a:endParaRPr lang="zh-CN" altLang="en-US" sz="1400" b="1" dirty="0"/>
          </a:p>
          <a:p>
            <a:pPr marL="457200" lvl="1" indent="0" algn="just">
              <a:buNone/>
            </a:pPr>
            <a:endParaRPr lang="en-US" altLang="zh-CN" sz="1400" b="1" dirty="0" smtClean="0"/>
          </a:p>
          <a:p>
            <a:pPr marL="457200" lvl="1" indent="0" algn="just">
              <a:buNone/>
            </a:pPr>
            <a:r>
              <a:rPr lang="zh-CN" altLang="en-US" sz="1400" b="1" dirty="0"/>
              <a:t>为</a:t>
            </a:r>
            <a:r>
              <a:rPr lang="zh-CN" altLang="en-US" sz="1400" b="1" dirty="0" smtClean="0"/>
              <a:t>多胞胎或收养提供补贴。</a:t>
            </a:r>
            <a:endParaRPr lang="en-GB" sz="1600" b="1" dirty="0"/>
          </a:p>
          <a:p>
            <a:pPr marL="57150" indent="0">
              <a:buNone/>
            </a:pPr>
            <a:r>
              <a:rPr lang="en-GB" sz="1600" b="1" dirty="0" smtClean="0">
                <a:solidFill>
                  <a:schemeClr val="tx2"/>
                </a:solidFill>
              </a:rPr>
              <a:t>	</a:t>
            </a:r>
          </a:p>
          <a:p>
            <a:pPr marL="57150" indent="0">
              <a:buNone/>
            </a:pPr>
            <a:endParaRPr lang="en-GB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3941046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1800" dirty="0" smtClean="0">
                <a:solidFill>
                  <a:schemeClr val="accent6">
                    <a:lumMod val="75000"/>
                  </a:schemeClr>
                </a:solidFill>
              </a:rPr>
              <a:t> MANAGEMENT </a:t>
            </a:r>
            <a:r>
              <a:rPr lang="es-ES" sz="1800" dirty="0" smtClean="0">
                <a:solidFill>
                  <a:schemeClr val="accent6">
                    <a:lumMod val="75000"/>
                  </a:schemeClr>
                </a:solidFill>
              </a:rPr>
              <a:t>STRUCTURE</a:t>
            </a:r>
            <a:r>
              <a:rPr lang="zh-CN" altLang="en-US" sz="1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altLang="zh-CN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zh-CN" altLang="en-US" sz="1800" dirty="0">
                <a:solidFill>
                  <a:schemeClr val="accent6">
                    <a:lumMod val="75000"/>
                  </a:schemeClr>
                </a:solidFill>
              </a:rPr>
              <a:t>管理架构</a:t>
            </a:r>
            <a:endParaRPr lang="es-ES" sz="1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256237"/>
          </a:xfrm>
        </p:spPr>
        <p:txBody>
          <a:bodyPr/>
          <a:lstStyle/>
          <a:p>
            <a:pPr marL="0" indent="0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A). PUBLIC NATURE (Public Entities with legal 		entity)</a:t>
            </a:r>
          </a:p>
          <a:p>
            <a:pPr marL="0" indent="0" algn="just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B).</a:t>
            </a:r>
            <a:r>
              <a:rPr lang="en-GB" sz="13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RATIONALIZATION WITH SPECIALIZED 	MANAGEMENT INSTITUTIONS</a:t>
            </a:r>
            <a:endParaRPr lang="en-GB" sz="13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sz="1400" b="1" dirty="0">
                <a:solidFill>
                  <a:srgbClr val="00B050"/>
                </a:solidFill>
              </a:rPr>
              <a:t>	</a:t>
            </a:r>
            <a:endParaRPr lang="en-GB" sz="12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/>
              <a:t> </a:t>
            </a:r>
            <a:r>
              <a:rPr lang="en-GB" sz="1200" b="1" dirty="0" smtClean="0"/>
              <a:t>   Social Security Management Institutions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200" b="1" dirty="0"/>
              <a:t> </a:t>
            </a:r>
            <a:r>
              <a:rPr lang="en-GB" sz="1200" b="1" dirty="0" smtClean="0"/>
              <a:t>   Common Services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en-GB" sz="400" b="1" dirty="0"/>
          </a:p>
          <a:p>
            <a:pPr marL="0" indent="0" algn="just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C). TERRITORIAL DESCENTRALIZATION AND 	SOCIAL EFFICIENCY</a:t>
            </a:r>
            <a:endParaRPr lang="en-GB" sz="1300" b="1" dirty="0" smtClean="0">
              <a:solidFill>
                <a:srgbClr val="C00000"/>
              </a:solidFill>
            </a:endParaRPr>
          </a:p>
          <a:p>
            <a:pPr marL="0" lvl="1" indent="0" algn="just">
              <a:buSzPct val="75000"/>
              <a:buNone/>
            </a:pPr>
            <a:r>
              <a:rPr lang="en-GB" sz="1200" b="1" dirty="0" smtClean="0">
                <a:solidFill>
                  <a:srgbClr val="C00000"/>
                </a:solidFill>
              </a:rPr>
              <a:t>	</a:t>
            </a:r>
          </a:p>
          <a:p>
            <a:pPr marL="571500" lvl="2" indent="-171450" algn="just">
              <a:buSzPct val="75000"/>
              <a:buFont typeface="Wingdings" panose="05000000000000000000" pitchFamily="2" charset="2"/>
              <a:buChar char="Ø"/>
            </a:pPr>
            <a:r>
              <a:rPr lang="en-GB" sz="1200" b="1" dirty="0"/>
              <a:t> </a:t>
            </a:r>
            <a:r>
              <a:rPr lang="en-GB" sz="1200" b="1" dirty="0" smtClean="0"/>
              <a:t>The State is responsible for the basic legislation and financial arrangements of the Social Security System.</a:t>
            </a:r>
            <a:endParaRPr lang="en-GB" sz="1200" b="1" dirty="0"/>
          </a:p>
          <a:p>
            <a:pPr marL="0" indent="0" algn="just">
              <a:buNone/>
            </a:pPr>
            <a:endParaRPr lang="en-GB" sz="1000" b="1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D). PARTICIPATION OF INTERESTED PARTIES</a:t>
            </a:r>
            <a:endParaRPr lang="en-GB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1085850" lvl="4" indent="-171450" algn="just">
              <a:buSzPct val="75000"/>
              <a:buFont typeface="Wingdings" panose="05000000000000000000" pitchFamily="2" charset="2"/>
              <a:buChar char="ü"/>
            </a:pPr>
            <a:r>
              <a:rPr lang="en-GB" sz="1200" b="1" dirty="0" smtClean="0"/>
              <a:t> General Board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GB" sz="1200" b="1" dirty="0" smtClean="0"/>
              <a:t>Executive Commission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en-GB" sz="1200" b="1" dirty="0" smtClean="0"/>
              <a:t>Provincial Executive Commission</a:t>
            </a:r>
          </a:p>
          <a:p>
            <a:pPr marL="0" indent="0" algn="just">
              <a:buNone/>
            </a:pPr>
            <a:endParaRPr lang="en-GB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E). NON-PROFIT ORIENTATION</a:t>
            </a:r>
          </a:p>
          <a:p>
            <a:pPr marL="0" indent="0" algn="just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F). SUPERVISION BY THE ADMINISTRATION</a:t>
            </a:r>
          </a:p>
          <a:p>
            <a:pPr marL="0" indent="0" algn="just">
              <a:buNone/>
            </a:pPr>
            <a:r>
              <a:rPr lang="en-GB" sz="1300" b="1" dirty="0" smtClean="0">
                <a:solidFill>
                  <a:schemeClr val="accent4">
                    <a:lumMod val="75000"/>
                  </a:schemeClr>
                </a:solidFill>
              </a:rPr>
              <a:t>G). COMPLIANCE WITH A LEGAL SYSTEM</a:t>
            </a:r>
          </a:p>
          <a:p>
            <a:pPr marL="0" indent="0" algn="just">
              <a:buNone/>
            </a:pPr>
            <a:endParaRPr lang="en-GB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13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13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n-GB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953000" y="1124744"/>
            <a:ext cx="4421188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A). 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公营性质</a:t>
            </a: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(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合法公共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机构</a:t>
            </a: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B). 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合理化专业化管理机构</a:t>
            </a:r>
            <a:r>
              <a:rPr lang="en-GB" sz="1800" b="1" dirty="0" smtClean="0">
                <a:solidFill>
                  <a:srgbClr val="00B050"/>
                </a:solidFill>
              </a:rPr>
              <a:t>	</a:t>
            </a:r>
            <a:endParaRPr lang="en-GB" sz="16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600" b="1" dirty="0" smtClean="0"/>
              <a:t>    </a:t>
            </a:r>
            <a:r>
              <a:rPr lang="zh-CN" altLang="en-US" sz="1600" b="1" dirty="0" smtClean="0"/>
              <a:t>社会保障管理机构</a:t>
            </a:r>
            <a:endParaRPr lang="en-GB" sz="16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GB" sz="1600" b="1" dirty="0" smtClean="0"/>
              <a:t>    </a:t>
            </a:r>
            <a:r>
              <a:rPr lang="zh-CN" altLang="en-US" sz="1600" b="1" dirty="0" smtClean="0"/>
              <a:t>公共服务</a:t>
            </a:r>
            <a:endParaRPr lang="en-GB" sz="600" b="1" dirty="0" smtClean="0"/>
          </a:p>
          <a:p>
            <a:pPr marL="0" indent="0" algn="just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C).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地方分权和社会效率</a:t>
            </a:r>
            <a:endParaRPr lang="en-US" altLang="zh-CN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endParaRPr lang="en-US" altLang="zh-CN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zh-CN" altLang="en-US" sz="1600" b="1" dirty="0" smtClean="0"/>
              <a:t>国家负责社会保障制度的基本立法和财政安排</a:t>
            </a:r>
            <a:endParaRPr lang="en-US" altLang="zh-CN" sz="16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endParaRPr lang="en-GB" sz="1600" b="1" dirty="0" smtClean="0"/>
          </a:p>
          <a:p>
            <a:pPr marL="0" indent="0" algn="just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D). 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利益相关各方参与</a:t>
            </a:r>
            <a:endParaRPr lang="en-GB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085850" lvl="4" indent="-171450" algn="just">
              <a:buSzPct val="75000"/>
              <a:buFont typeface="Wingdings" panose="05000000000000000000" pitchFamily="2" charset="2"/>
              <a:buChar char="ü"/>
            </a:pPr>
            <a:r>
              <a:rPr lang="en-GB" sz="1600" b="1" dirty="0" smtClean="0"/>
              <a:t> </a:t>
            </a:r>
            <a:r>
              <a:rPr lang="zh-CN" altLang="en-US" sz="1600" b="1" dirty="0" smtClean="0"/>
              <a:t>总理事会</a:t>
            </a:r>
            <a:endParaRPr lang="en-US" altLang="zh-CN" sz="1600" b="1" dirty="0" smtClean="0"/>
          </a:p>
          <a:p>
            <a:pPr marL="1085850" lvl="4" indent="-171450" algn="just">
              <a:buSzPct val="75000"/>
              <a:buFont typeface="Wingdings" panose="05000000000000000000" pitchFamily="2" charset="2"/>
              <a:buChar char="ü"/>
            </a:pPr>
            <a:r>
              <a:rPr lang="zh-CN" altLang="en-US" sz="1600" b="1" dirty="0" smtClean="0"/>
              <a:t>执行委员会</a:t>
            </a:r>
            <a:endParaRPr lang="en-US" altLang="zh-CN" sz="1600" b="1" dirty="0" smtClean="0"/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zh-CN" altLang="en-US" sz="1600" b="1" dirty="0" smtClean="0"/>
              <a:t>省执行委员会</a:t>
            </a:r>
            <a:endParaRPr lang="en-GB" sz="1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E). 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非盈利性</a:t>
            </a:r>
            <a:endParaRPr lang="en-GB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F). 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行政监督</a:t>
            </a:r>
            <a:endParaRPr lang="en-GB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G). </a:t>
            </a:r>
            <a:r>
              <a:rPr lang="zh-CN" altLang="en-US" sz="1600" b="1" dirty="0" smtClean="0">
                <a:solidFill>
                  <a:schemeClr val="accent4">
                    <a:lumMod val="75000"/>
                  </a:schemeClr>
                </a:solidFill>
              </a:rPr>
              <a:t>遵照法律规定</a:t>
            </a:r>
            <a:endParaRPr lang="en-GB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endParaRPr lang="en-GB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endParaRPr lang="en-GB" sz="16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just">
              <a:buFont typeface="Arial" charset="0"/>
              <a:buNone/>
            </a:pPr>
            <a:endParaRPr lang="en-GB" sz="1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Font typeface="Arial" charset="0"/>
              <a:buNone/>
            </a:pPr>
            <a:endParaRPr lang="en-GB" sz="18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Font typeface="Arial" charset="0"/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2000" b="1" dirty="0" smtClean="0"/>
          </a:p>
          <a:p>
            <a:pPr marL="0" indent="0">
              <a:buFont typeface="Arial" charset="0"/>
              <a:buNone/>
            </a:pP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744678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649" name="Rectangle 4"/>
          <p:cNvSpPr>
            <a:spLocks noChangeArrowheads="1"/>
          </p:cNvSpPr>
          <p:nvPr/>
        </p:nvSpPr>
        <p:spPr bwMode="auto">
          <a:xfrm>
            <a:off x="344488" y="692150"/>
            <a:ext cx="91995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endParaRPr lang="it-IT">
              <a:solidFill>
                <a:srgbClr val="404040"/>
              </a:solidFill>
              <a:latin typeface="Optane" pitchFamily="2" charset="0"/>
            </a:endParaRPr>
          </a:p>
          <a:p>
            <a:pPr marL="342900" indent="-342900" algn="just">
              <a:buFont typeface="Arial" charset="0"/>
              <a:buChar char="•"/>
            </a:pPr>
            <a:endParaRPr lang="it-IT">
              <a:solidFill>
                <a:srgbClr val="404040"/>
              </a:solidFill>
              <a:latin typeface="Optane" pitchFamily="2" charset="0"/>
            </a:endParaRPr>
          </a:p>
          <a:p>
            <a:pPr marL="342900" indent="-342900" algn="just">
              <a:buFont typeface="Arial" charset="0"/>
              <a:buChar char="•"/>
            </a:pPr>
            <a:endParaRPr lang="it-IT">
              <a:solidFill>
                <a:srgbClr val="404040"/>
              </a:solidFill>
              <a:latin typeface="Optane" pitchFamily="2" charset="0"/>
            </a:endParaRPr>
          </a:p>
          <a:p>
            <a:pPr marL="342900" indent="-342900" algn="just">
              <a:buFont typeface="Arial" charset="0"/>
              <a:buChar char="•"/>
            </a:pPr>
            <a:endParaRPr lang="it-IT">
              <a:solidFill>
                <a:srgbClr val="404040"/>
              </a:solidFill>
              <a:latin typeface="Optane" pitchFamily="2" charset="0"/>
            </a:endParaRPr>
          </a:p>
        </p:txBody>
      </p:sp>
      <p:sp>
        <p:nvSpPr>
          <p:cNvPr id="1947650" name="Title 1"/>
          <p:cNvSpPr txBox="1">
            <a:spLocks/>
          </p:cNvSpPr>
          <p:nvPr/>
        </p:nvSpPr>
        <p:spPr bwMode="auto">
          <a:xfrm>
            <a:off x="560388" y="1196975"/>
            <a:ext cx="5112692" cy="518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it-IT" sz="2400" b="1">
              <a:solidFill>
                <a:srgbClr val="262626"/>
              </a:solidFill>
              <a:latin typeface="Optane" pitchFamily="2" charset="0"/>
            </a:endParaRPr>
          </a:p>
        </p:txBody>
      </p:sp>
      <p:sp>
        <p:nvSpPr>
          <p:cNvPr id="1947651" name="Rectangle 4"/>
          <p:cNvSpPr>
            <a:spLocks noChangeArrowheads="1"/>
          </p:cNvSpPr>
          <p:nvPr/>
        </p:nvSpPr>
        <p:spPr bwMode="auto">
          <a:xfrm>
            <a:off x="776288" y="44624"/>
            <a:ext cx="57593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  <a:latin typeface="Optane" pitchFamily="2" charset="0"/>
              </a:rPr>
              <a:t>CURRENT </a:t>
            </a:r>
            <a:r>
              <a:rPr lang="en-GB" sz="2400" b="1" dirty="0">
                <a:solidFill>
                  <a:srgbClr val="0000FF"/>
                </a:solidFill>
                <a:latin typeface="Optane" pitchFamily="2" charset="0"/>
              </a:rPr>
              <a:t>SOCIAL SECURITY </a:t>
            </a:r>
            <a:r>
              <a:rPr lang="en-GB" sz="2400" b="1" dirty="0" smtClean="0">
                <a:solidFill>
                  <a:srgbClr val="0000FF"/>
                </a:solidFill>
                <a:latin typeface="Optane" pitchFamily="2" charset="0"/>
              </a:rPr>
              <a:t>MODEL</a:t>
            </a:r>
          </a:p>
          <a:p>
            <a:r>
              <a:rPr lang="zh-CN" altLang="en-US" sz="2400" b="1" dirty="0">
                <a:solidFill>
                  <a:srgbClr val="0000FF"/>
                </a:solidFill>
                <a:latin typeface="Optane" pitchFamily="2" charset="0"/>
              </a:rPr>
              <a:t>当前社会保障</a:t>
            </a:r>
            <a:r>
              <a:rPr lang="zh-CN" altLang="en-US" sz="2400" b="1" dirty="0" smtClean="0">
                <a:solidFill>
                  <a:srgbClr val="0000FF"/>
                </a:solidFill>
                <a:latin typeface="Optane" pitchFamily="2" charset="0"/>
              </a:rPr>
              <a:t>模式</a:t>
            </a:r>
            <a:endParaRPr lang="en-GB" altLang="zh-CN" sz="2400" b="1" dirty="0">
              <a:solidFill>
                <a:srgbClr val="0000FF"/>
              </a:solidFill>
              <a:latin typeface="Optane" pitchFamily="2" charset="0"/>
            </a:endParaRPr>
          </a:p>
        </p:txBody>
      </p:sp>
      <p:sp>
        <p:nvSpPr>
          <p:cNvPr id="1947652" name="Rectangle 5"/>
          <p:cNvSpPr>
            <a:spLocks noChangeArrowheads="1"/>
          </p:cNvSpPr>
          <p:nvPr/>
        </p:nvSpPr>
        <p:spPr bwMode="auto">
          <a:xfrm>
            <a:off x="560388" y="1052513"/>
            <a:ext cx="489666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GB" b="1" dirty="0" smtClean="0">
                <a:solidFill>
                  <a:srgbClr val="003300"/>
                </a:solidFill>
                <a:latin typeface="Optane" pitchFamily="2" charset="0"/>
              </a:rPr>
              <a:t>The Spanish Constitution (1978)</a:t>
            </a:r>
            <a:r>
              <a:rPr lang="en-GB" dirty="0" smtClean="0">
                <a:solidFill>
                  <a:srgbClr val="003300"/>
                </a:solidFill>
                <a:latin typeface="Optane" pitchFamily="2" charset="0"/>
              </a:rPr>
              <a:t>:</a:t>
            </a:r>
          </a:p>
          <a:p>
            <a:endParaRPr lang="en-GB" dirty="0">
              <a:solidFill>
                <a:srgbClr val="003300"/>
              </a:solidFill>
              <a:latin typeface="Optane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GB" dirty="0" smtClean="0">
                <a:solidFill>
                  <a:srgbClr val="003300"/>
                </a:solidFill>
                <a:latin typeface="Optane" pitchFamily="2" charset="0"/>
              </a:rPr>
              <a:t> Art. 41: </a:t>
            </a:r>
            <a:r>
              <a:rPr lang="en-GB" b="1" dirty="0" smtClean="0">
                <a:latin typeface="Optane" pitchFamily="2" charset="0"/>
              </a:rPr>
              <a:t>“Public authorities shall maintain a public Social Security System for all citizens, which guarantees adequate social assistance and benefits in situations of need, especially in the event of unemployment. </a:t>
            </a:r>
          </a:p>
          <a:p>
            <a:pPr lvl="1" algn="just"/>
            <a:endParaRPr lang="en-GB" b="1" dirty="0">
              <a:latin typeface="Optane" pitchFamily="2" charset="0"/>
            </a:endParaRPr>
          </a:p>
          <a:p>
            <a:pPr algn="just"/>
            <a:r>
              <a:rPr lang="en-GB" b="1" dirty="0" smtClean="0">
                <a:latin typeface="Optane" pitchFamily="2" charset="0"/>
              </a:rPr>
              <a:t>Supplementary assistance and benefits shall be voluntary.”</a:t>
            </a:r>
            <a:endParaRPr lang="en-GB" b="1" dirty="0">
              <a:latin typeface="Optane" pitchFamily="2" charset="0"/>
            </a:endParaRPr>
          </a:p>
          <a:p>
            <a:pPr lvl="1"/>
            <a:endParaRPr lang="en-GB" dirty="0" smtClean="0">
              <a:latin typeface="Optane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dirty="0" err="1">
                <a:latin typeface="Optane"/>
              </a:rPr>
              <a:t>The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constitutional</a:t>
            </a:r>
            <a:r>
              <a:rPr lang="es-ES" sz="1600" dirty="0">
                <a:latin typeface="Optane"/>
              </a:rPr>
              <a:t> mandate, </a:t>
            </a:r>
            <a:r>
              <a:rPr lang="es-ES" sz="1600" dirty="0" err="1">
                <a:latin typeface="Optane"/>
              </a:rPr>
              <a:t>adopted</a:t>
            </a:r>
            <a:r>
              <a:rPr lang="es-ES" sz="1600" dirty="0">
                <a:latin typeface="Optane"/>
              </a:rPr>
              <a:t> as </a:t>
            </a:r>
            <a:r>
              <a:rPr lang="es-ES" sz="1600" dirty="0" err="1">
                <a:latin typeface="Optane"/>
              </a:rPr>
              <a:t>one</a:t>
            </a:r>
            <a:r>
              <a:rPr lang="es-ES" sz="1600" dirty="0">
                <a:latin typeface="Optane"/>
              </a:rPr>
              <a:t> of </a:t>
            </a:r>
            <a:r>
              <a:rPr lang="es-ES" sz="1600" dirty="0" err="1">
                <a:latin typeface="Optane"/>
              </a:rPr>
              <a:t>the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guiding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principles</a:t>
            </a:r>
            <a:r>
              <a:rPr lang="es-ES" sz="1600" dirty="0">
                <a:latin typeface="Optane"/>
              </a:rPr>
              <a:t> of </a:t>
            </a:r>
            <a:r>
              <a:rPr lang="es-ES" sz="1600" dirty="0" err="1">
                <a:latin typeface="Optane"/>
              </a:rPr>
              <a:t>the</a:t>
            </a:r>
            <a:r>
              <a:rPr lang="es-ES" sz="1600" dirty="0">
                <a:latin typeface="Optane"/>
              </a:rPr>
              <a:t> social and </a:t>
            </a:r>
            <a:r>
              <a:rPr lang="es-ES" sz="1600" dirty="0" err="1">
                <a:latin typeface="Optane"/>
              </a:rPr>
              <a:t>economic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policies</a:t>
            </a:r>
            <a:r>
              <a:rPr lang="es-ES" sz="1600" dirty="0">
                <a:latin typeface="Optane"/>
              </a:rPr>
              <a:t>, has </a:t>
            </a:r>
            <a:r>
              <a:rPr lang="es-ES" sz="1600" dirty="0" err="1">
                <a:latin typeface="Optane"/>
              </a:rPr>
              <a:t>been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complied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with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through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the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promulgation</a:t>
            </a:r>
            <a:r>
              <a:rPr lang="es-ES" sz="1600" dirty="0">
                <a:latin typeface="Optane"/>
              </a:rPr>
              <a:t> of </a:t>
            </a:r>
            <a:r>
              <a:rPr lang="es-ES" sz="1600" dirty="0" err="1">
                <a:latin typeface="Optane"/>
              </a:rPr>
              <a:t>the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Act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on</a:t>
            </a:r>
            <a:r>
              <a:rPr lang="es-ES" sz="1600" dirty="0">
                <a:latin typeface="Optane"/>
              </a:rPr>
              <a:t> non-</a:t>
            </a:r>
            <a:r>
              <a:rPr lang="es-ES" sz="1600" dirty="0" err="1">
                <a:latin typeface="Optane"/>
              </a:rPr>
              <a:t>contributory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 smtClean="0">
                <a:latin typeface="Optane"/>
              </a:rPr>
              <a:t>benefits</a:t>
            </a:r>
            <a:r>
              <a:rPr lang="es-ES" sz="1600" dirty="0" smtClean="0">
                <a:latin typeface="Optane"/>
              </a:rPr>
              <a:t> (1990). </a:t>
            </a:r>
            <a:r>
              <a:rPr lang="es-ES" sz="1600" dirty="0" err="1">
                <a:latin typeface="Optane"/>
              </a:rPr>
              <a:t>With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this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development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the</a:t>
            </a:r>
            <a:r>
              <a:rPr lang="es-ES" sz="1600" dirty="0">
                <a:latin typeface="Optane"/>
              </a:rPr>
              <a:t> Social Security </a:t>
            </a:r>
            <a:r>
              <a:rPr lang="es-ES" sz="1600" dirty="0" err="1">
                <a:latin typeface="Optane"/>
              </a:rPr>
              <a:t>programme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is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finally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shaped</a:t>
            </a:r>
            <a:r>
              <a:rPr lang="es-ES" sz="1600" dirty="0">
                <a:latin typeface="Optane"/>
              </a:rPr>
              <a:t> as a </a:t>
            </a:r>
            <a:r>
              <a:rPr lang="es-ES" sz="1600" dirty="0" err="1">
                <a:latin typeface="Optane"/>
              </a:rPr>
              <a:t>two-tier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scheme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with</a:t>
            </a:r>
            <a:r>
              <a:rPr lang="es-ES" sz="1600" dirty="0">
                <a:latin typeface="Optane"/>
              </a:rPr>
              <a:t> a </a:t>
            </a:r>
            <a:r>
              <a:rPr lang="es-ES" sz="1600" dirty="0" err="1">
                <a:latin typeface="Optane"/>
              </a:rPr>
              <a:t>contributory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>
                <a:latin typeface="Optane"/>
              </a:rPr>
              <a:t>level</a:t>
            </a:r>
            <a:r>
              <a:rPr lang="es-ES" sz="1600" dirty="0">
                <a:latin typeface="Optane"/>
              </a:rPr>
              <a:t> and a non-</a:t>
            </a:r>
            <a:r>
              <a:rPr lang="es-ES" sz="1600" dirty="0" err="1">
                <a:latin typeface="Optane"/>
              </a:rPr>
              <a:t>contributory</a:t>
            </a:r>
            <a:r>
              <a:rPr lang="es-ES" sz="1600" dirty="0">
                <a:latin typeface="Optane"/>
              </a:rPr>
              <a:t> </a:t>
            </a:r>
            <a:r>
              <a:rPr lang="es-ES" sz="1600" dirty="0" err="1" smtClean="0">
                <a:latin typeface="Optane"/>
              </a:rPr>
              <a:t>one</a:t>
            </a:r>
            <a:r>
              <a:rPr lang="es-ES" sz="1600" dirty="0" smtClean="0">
                <a:latin typeface="Optane"/>
              </a:rPr>
              <a:t>.</a:t>
            </a:r>
            <a:endParaRPr lang="en-GB" sz="1600" dirty="0">
              <a:latin typeface="Optane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601072" y="1052736"/>
            <a:ext cx="3672408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zh-CN" sz="2000" b="1" dirty="0" smtClean="0">
                <a:solidFill>
                  <a:srgbClr val="003300"/>
                </a:solidFill>
                <a:latin typeface="Optane" pitchFamily="2" charset="0"/>
              </a:rPr>
              <a:t>《</a:t>
            </a:r>
            <a:r>
              <a:rPr lang="zh-CN" altLang="en-US" sz="2000" b="1" dirty="0" smtClean="0">
                <a:solidFill>
                  <a:srgbClr val="003300"/>
                </a:solidFill>
                <a:latin typeface="Optane" pitchFamily="2" charset="0"/>
              </a:rPr>
              <a:t>西班牙宪法</a:t>
            </a:r>
            <a:r>
              <a:rPr lang="en-US" altLang="zh-CN" sz="2000" b="1" dirty="0" smtClean="0">
                <a:solidFill>
                  <a:srgbClr val="003300"/>
                </a:solidFill>
                <a:latin typeface="Optane" pitchFamily="2" charset="0"/>
              </a:rPr>
              <a:t>》</a:t>
            </a:r>
            <a:r>
              <a:rPr lang="en-GB" sz="2000" b="1" dirty="0" smtClean="0">
                <a:solidFill>
                  <a:srgbClr val="003300"/>
                </a:solidFill>
                <a:latin typeface="Optane" pitchFamily="2" charset="0"/>
              </a:rPr>
              <a:t>(</a:t>
            </a:r>
            <a:r>
              <a:rPr lang="en-GB" sz="2000" b="1" dirty="0" smtClean="0">
                <a:solidFill>
                  <a:srgbClr val="003300"/>
                </a:solidFill>
                <a:latin typeface="Optane" pitchFamily="2" charset="0"/>
              </a:rPr>
              <a:t>1978)</a:t>
            </a:r>
            <a:r>
              <a:rPr lang="en-GB" sz="2000" dirty="0" smtClean="0">
                <a:solidFill>
                  <a:srgbClr val="003300"/>
                </a:solidFill>
                <a:latin typeface="Optane" pitchFamily="2" charset="0"/>
              </a:rPr>
              <a:t>:</a:t>
            </a:r>
          </a:p>
          <a:p>
            <a:endParaRPr lang="en-GB" sz="2000" dirty="0">
              <a:solidFill>
                <a:srgbClr val="003300"/>
              </a:solidFill>
              <a:latin typeface="Optane" pitchFamily="2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zh-CN" altLang="en-US" sz="2000" dirty="0" smtClean="0">
                <a:solidFill>
                  <a:srgbClr val="003300"/>
                </a:solidFill>
                <a:latin typeface="Optane" pitchFamily="2" charset="0"/>
              </a:rPr>
              <a:t>第</a:t>
            </a:r>
            <a:r>
              <a:rPr lang="en-US" altLang="zh-CN" sz="2000" dirty="0" smtClean="0">
                <a:solidFill>
                  <a:srgbClr val="003300"/>
                </a:solidFill>
                <a:latin typeface="Optane" pitchFamily="2" charset="0"/>
              </a:rPr>
              <a:t>41</a:t>
            </a:r>
            <a:r>
              <a:rPr lang="zh-CN" altLang="en-US" sz="2000" dirty="0" smtClean="0">
                <a:solidFill>
                  <a:srgbClr val="003300"/>
                </a:solidFill>
                <a:latin typeface="Optane" pitchFamily="2" charset="0"/>
              </a:rPr>
              <a:t>条</a:t>
            </a:r>
            <a:r>
              <a:rPr lang="en-GB" sz="2000" dirty="0" smtClean="0">
                <a:solidFill>
                  <a:srgbClr val="003300"/>
                </a:solidFill>
                <a:latin typeface="Optane" pitchFamily="2" charset="0"/>
              </a:rPr>
              <a:t>: </a:t>
            </a:r>
            <a:r>
              <a:rPr lang="en-GB" sz="2000" b="1" dirty="0" smtClean="0">
                <a:latin typeface="Optane" pitchFamily="2" charset="0"/>
              </a:rPr>
              <a:t>“</a:t>
            </a:r>
            <a:r>
              <a:rPr lang="zh-CN" altLang="en-US" sz="2000" b="1" dirty="0" smtClean="0">
                <a:latin typeface="Optane" pitchFamily="2" charset="0"/>
              </a:rPr>
              <a:t>公共</a:t>
            </a:r>
            <a:r>
              <a:rPr lang="zh-CN" altLang="en-US" sz="2000" b="1" dirty="0" smtClean="0">
                <a:latin typeface="Optane" pitchFamily="2" charset="0"/>
              </a:rPr>
              <a:t>机关</a:t>
            </a:r>
            <a:r>
              <a:rPr lang="zh-CN" altLang="en-US" sz="2000" b="1" dirty="0" smtClean="0">
                <a:latin typeface="Optane" pitchFamily="2" charset="0"/>
              </a:rPr>
              <a:t>必须维护</a:t>
            </a:r>
            <a:r>
              <a:rPr lang="zh-CN" altLang="en-US" sz="2000" b="1" dirty="0" smtClean="0">
                <a:latin typeface="Optane" pitchFamily="2" charset="0"/>
              </a:rPr>
              <a:t>全体公</a:t>
            </a:r>
            <a:r>
              <a:rPr lang="zh-CN" altLang="en-US" sz="2000" b="1" dirty="0" smtClean="0">
                <a:latin typeface="Optane" pitchFamily="2" charset="0"/>
              </a:rPr>
              <a:t>民公共</a:t>
            </a:r>
            <a:r>
              <a:rPr lang="zh-CN" altLang="en-US" sz="2000" b="1" dirty="0">
                <a:latin typeface="Optane" pitchFamily="2" charset="0"/>
              </a:rPr>
              <a:t>社会保障体系，保证</a:t>
            </a:r>
            <a:r>
              <a:rPr lang="zh-CN" altLang="en-US" sz="2000" b="1" dirty="0" smtClean="0">
                <a:latin typeface="Optane" pitchFamily="2" charset="0"/>
              </a:rPr>
              <a:t>在公民需要时，</a:t>
            </a:r>
            <a:r>
              <a:rPr lang="zh-CN" altLang="en-US" sz="2000" b="1" dirty="0">
                <a:latin typeface="Optane" pitchFamily="2" charset="0"/>
              </a:rPr>
              <a:t>特别是在失业的</a:t>
            </a:r>
            <a:r>
              <a:rPr lang="zh-CN" altLang="en-US" sz="2000" b="1" dirty="0" smtClean="0">
                <a:latin typeface="Optane" pitchFamily="2" charset="0"/>
              </a:rPr>
              <a:t>情况下</a:t>
            </a:r>
            <a:r>
              <a:rPr lang="zh-CN" altLang="en-US" sz="2000" b="1" dirty="0" smtClean="0">
                <a:latin typeface="Optane" pitchFamily="2" charset="0"/>
              </a:rPr>
              <a:t>，</a:t>
            </a:r>
            <a:r>
              <a:rPr lang="zh-CN" altLang="en-US" sz="2000" b="1" dirty="0" smtClean="0">
                <a:latin typeface="Optane" pitchFamily="2" charset="0"/>
              </a:rPr>
              <a:t>获得</a:t>
            </a:r>
            <a:r>
              <a:rPr lang="zh-CN" altLang="en-US" sz="2000" b="1" dirty="0" smtClean="0">
                <a:latin typeface="Optane" pitchFamily="2" charset="0"/>
              </a:rPr>
              <a:t>充分的社会</a:t>
            </a:r>
            <a:r>
              <a:rPr lang="zh-CN" altLang="en-US" sz="2000" b="1" dirty="0" smtClean="0">
                <a:latin typeface="Optane" pitchFamily="2" charset="0"/>
              </a:rPr>
              <a:t>救助</a:t>
            </a:r>
            <a:r>
              <a:rPr lang="zh-CN" altLang="en-US" sz="2000" b="1" dirty="0" smtClean="0">
                <a:latin typeface="Optane" pitchFamily="2" charset="0"/>
              </a:rPr>
              <a:t>和</a:t>
            </a:r>
            <a:r>
              <a:rPr lang="zh-CN" altLang="en-US" sz="2000" b="1" dirty="0" smtClean="0">
                <a:latin typeface="Optane" pitchFamily="2" charset="0"/>
              </a:rPr>
              <a:t>福利</a:t>
            </a:r>
            <a:r>
              <a:rPr lang="zh-CN" altLang="en-US" sz="2000" b="1" dirty="0" smtClean="0">
                <a:latin typeface="Optane" pitchFamily="2" charset="0"/>
              </a:rPr>
              <a:t>。</a:t>
            </a:r>
            <a:endParaRPr lang="en-US" altLang="zh-CN" sz="2000" b="1" dirty="0" smtClean="0">
              <a:latin typeface="Optane" pitchFamily="2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altLang="zh-CN" sz="2000" b="1" dirty="0" smtClean="0">
              <a:latin typeface="Optane" pitchFamily="2" charset="0"/>
            </a:endParaRPr>
          </a:p>
          <a:p>
            <a:pPr algn="just"/>
            <a:r>
              <a:rPr lang="zh-CN" altLang="en-US" sz="2000" b="1" dirty="0" smtClean="0">
                <a:latin typeface="Optane" pitchFamily="2" charset="0"/>
              </a:rPr>
              <a:t>补充</a:t>
            </a:r>
            <a:r>
              <a:rPr lang="zh-CN" altLang="en-US" sz="2000" b="1" dirty="0" smtClean="0">
                <a:latin typeface="Optane" pitchFamily="2" charset="0"/>
              </a:rPr>
              <a:t>性</a:t>
            </a:r>
            <a:r>
              <a:rPr lang="zh-CN" altLang="en-US" sz="2000" b="1" dirty="0" smtClean="0">
                <a:latin typeface="Optane" pitchFamily="2" charset="0"/>
              </a:rPr>
              <a:t>救助</a:t>
            </a:r>
            <a:r>
              <a:rPr lang="zh-CN" altLang="en-US" sz="2000" b="1" dirty="0" smtClean="0">
                <a:latin typeface="Optane" pitchFamily="2" charset="0"/>
              </a:rPr>
              <a:t>和福利应</a:t>
            </a:r>
            <a:r>
              <a:rPr lang="zh-CN" altLang="en-US" sz="2000" b="1" dirty="0" smtClean="0">
                <a:latin typeface="Optane" pitchFamily="2" charset="0"/>
              </a:rPr>
              <a:t>据公民</a:t>
            </a:r>
            <a:r>
              <a:rPr lang="zh-CN" altLang="en-US" sz="2000" b="1" dirty="0" smtClean="0">
                <a:latin typeface="Optane" pitchFamily="2" charset="0"/>
              </a:rPr>
              <a:t>自愿开展</a:t>
            </a:r>
            <a:r>
              <a:rPr lang="zh-CN" altLang="en-US" sz="2000" b="1" dirty="0" smtClean="0">
                <a:latin typeface="Optane" pitchFamily="2" charset="0"/>
              </a:rPr>
              <a:t>。</a:t>
            </a:r>
            <a:r>
              <a:rPr lang="zh-CN" altLang="en-US" sz="2000" b="1" dirty="0" smtClean="0">
                <a:latin typeface="Optane" pitchFamily="2" charset="0"/>
              </a:rPr>
              <a:t>”</a:t>
            </a:r>
            <a:endParaRPr lang="en-GB" sz="2000" dirty="0" smtClean="0">
              <a:latin typeface="Optane" pitchFamily="2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CN" dirty="0" smtClean="0">
              <a:latin typeface="Optane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Optane"/>
              </a:rPr>
              <a:t>宪法</a:t>
            </a:r>
            <a:r>
              <a:rPr lang="zh-CN" altLang="en-US" dirty="0" smtClean="0">
                <a:latin typeface="Optane"/>
              </a:rPr>
              <a:t>之规定</a:t>
            </a:r>
            <a:r>
              <a:rPr lang="zh-CN" altLang="en-US" dirty="0" smtClean="0">
                <a:latin typeface="Optane"/>
              </a:rPr>
              <a:t>作为</a:t>
            </a:r>
            <a:r>
              <a:rPr lang="zh-CN" altLang="en-US" dirty="0">
                <a:latin typeface="Optane"/>
              </a:rPr>
              <a:t>社会和经济政策的指导原则之一</a:t>
            </a:r>
            <a:r>
              <a:rPr lang="zh-CN" altLang="en-US" dirty="0" smtClean="0">
                <a:latin typeface="Optane"/>
              </a:rPr>
              <a:t>，</a:t>
            </a:r>
            <a:r>
              <a:rPr lang="zh-CN" altLang="en-US" dirty="0" smtClean="0">
                <a:latin typeface="Optane"/>
              </a:rPr>
              <a:t>通过</a:t>
            </a:r>
            <a:r>
              <a:rPr lang="zh-CN" altLang="en-US" dirty="0" smtClean="0">
                <a:latin typeface="Optane"/>
              </a:rPr>
              <a:t>所</a:t>
            </a:r>
            <a:r>
              <a:rPr lang="zh-CN" altLang="en-US" dirty="0" smtClean="0">
                <a:latin typeface="Optane"/>
              </a:rPr>
              <a:t>颁</a:t>
            </a:r>
            <a:r>
              <a:rPr lang="zh-CN" altLang="en-US" dirty="0" smtClean="0">
                <a:latin typeface="Optane"/>
              </a:rPr>
              <a:t>布的</a:t>
            </a:r>
            <a:r>
              <a:rPr lang="en-US" altLang="zh-CN" dirty="0" smtClean="0">
                <a:latin typeface="Optane"/>
              </a:rPr>
              <a:t>《</a:t>
            </a:r>
            <a:r>
              <a:rPr lang="zh-CN" altLang="en-US" dirty="0" smtClean="0">
                <a:latin typeface="Optane"/>
              </a:rPr>
              <a:t>非</a:t>
            </a:r>
            <a:r>
              <a:rPr lang="zh-CN" altLang="en-US" dirty="0">
                <a:latin typeface="Optane"/>
              </a:rPr>
              <a:t>缴费型</a:t>
            </a:r>
            <a:r>
              <a:rPr lang="zh-CN" altLang="en-US" dirty="0" smtClean="0">
                <a:latin typeface="Optane"/>
              </a:rPr>
              <a:t>福利法案</a:t>
            </a:r>
            <a:r>
              <a:rPr lang="en-US" altLang="zh-CN" dirty="0" smtClean="0">
                <a:latin typeface="Optane"/>
              </a:rPr>
              <a:t>》</a:t>
            </a:r>
            <a:r>
              <a:rPr lang="zh-CN" altLang="en-US" dirty="0" smtClean="0">
                <a:latin typeface="Optane"/>
              </a:rPr>
              <a:t>（</a:t>
            </a:r>
            <a:r>
              <a:rPr lang="en-US" altLang="zh-CN" dirty="0">
                <a:latin typeface="Optane"/>
              </a:rPr>
              <a:t>1990</a:t>
            </a:r>
            <a:r>
              <a:rPr lang="zh-CN" altLang="en-US" dirty="0">
                <a:latin typeface="Optane"/>
              </a:rPr>
              <a:t>年</a:t>
            </a:r>
            <a:r>
              <a:rPr lang="zh-CN" altLang="en-US" dirty="0" smtClean="0">
                <a:latin typeface="Optane"/>
              </a:rPr>
              <a:t>）</a:t>
            </a:r>
            <a:r>
              <a:rPr lang="zh-CN" altLang="en-US" dirty="0" smtClean="0">
                <a:latin typeface="Optane"/>
              </a:rPr>
              <a:t>执行</a:t>
            </a:r>
            <a:r>
              <a:rPr lang="zh-CN" altLang="en-US" dirty="0" smtClean="0">
                <a:latin typeface="Optane"/>
              </a:rPr>
              <a:t>。</a:t>
            </a:r>
            <a:r>
              <a:rPr lang="zh-CN" altLang="en-US" dirty="0" smtClean="0">
                <a:latin typeface="Optane"/>
              </a:rPr>
              <a:t>随着法律的完善，社会保障</a:t>
            </a:r>
            <a:r>
              <a:rPr lang="zh-CN" altLang="en-US" dirty="0" smtClean="0">
                <a:latin typeface="Optane"/>
              </a:rPr>
              <a:t>体系</a:t>
            </a:r>
            <a:r>
              <a:rPr lang="zh-CN" altLang="en-US" dirty="0" smtClean="0">
                <a:latin typeface="Optane"/>
              </a:rPr>
              <a:t>最终</a:t>
            </a:r>
            <a:r>
              <a:rPr lang="zh-CN" altLang="en-US" dirty="0" smtClean="0">
                <a:latin typeface="Optane"/>
              </a:rPr>
              <a:t>形成</a:t>
            </a:r>
            <a:r>
              <a:rPr lang="zh-CN" altLang="en-US" dirty="0" smtClean="0">
                <a:latin typeface="Optane"/>
              </a:rPr>
              <a:t>了“</a:t>
            </a:r>
            <a:r>
              <a:rPr lang="zh-CN" altLang="en-US" dirty="0" smtClean="0">
                <a:latin typeface="Optane"/>
              </a:rPr>
              <a:t>缴费</a:t>
            </a:r>
            <a:r>
              <a:rPr lang="zh-CN" altLang="en-US" dirty="0" smtClean="0">
                <a:latin typeface="Optane"/>
              </a:rPr>
              <a:t>型”</a:t>
            </a:r>
            <a:r>
              <a:rPr lang="zh-CN" altLang="en-US" dirty="0" smtClean="0">
                <a:latin typeface="Optane"/>
              </a:rPr>
              <a:t>和</a:t>
            </a:r>
            <a:r>
              <a:rPr lang="zh-CN" altLang="en-US" dirty="0" smtClean="0">
                <a:latin typeface="Optane"/>
              </a:rPr>
              <a:t>“</a:t>
            </a:r>
            <a:r>
              <a:rPr lang="zh-CN" altLang="en-US" dirty="0" smtClean="0">
                <a:latin typeface="Optane"/>
              </a:rPr>
              <a:t>非缴费</a:t>
            </a:r>
            <a:r>
              <a:rPr lang="zh-CN" altLang="en-US" dirty="0" smtClean="0">
                <a:latin typeface="Optane"/>
              </a:rPr>
              <a:t>型”</a:t>
            </a:r>
            <a:r>
              <a:rPr lang="zh-CN" altLang="en-US" dirty="0" smtClean="0">
                <a:latin typeface="Optane"/>
              </a:rPr>
              <a:t>相结合的</a:t>
            </a:r>
            <a:r>
              <a:rPr lang="zh-CN" altLang="en-US" dirty="0" smtClean="0">
                <a:latin typeface="Optane"/>
              </a:rPr>
              <a:t>双层次制度</a:t>
            </a:r>
            <a:r>
              <a:rPr lang="zh-CN" altLang="en-US" dirty="0" smtClean="0">
                <a:latin typeface="Optane"/>
              </a:rPr>
              <a:t>。</a:t>
            </a:r>
            <a:endParaRPr lang="en-GB" dirty="0">
              <a:latin typeface="Optane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1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s-ES" dirty="0" smtClean="0"/>
          </a:p>
        </p:txBody>
      </p:sp>
      <p:sp>
        <p:nvSpPr>
          <p:cNvPr id="201011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es-ES" dirty="0" smtClean="0"/>
          </a:p>
          <a:p>
            <a:pPr eaLnBrk="1" hangingPunct="1">
              <a:buFont typeface="Arial" charset="0"/>
              <a:buNone/>
            </a:pPr>
            <a:endParaRPr lang="es-ES" dirty="0" smtClean="0"/>
          </a:p>
          <a:p>
            <a:pPr eaLnBrk="1" hangingPunct="1">
              <a:buFont typeface="Arial" charset="0"/>
              <a:buNone/>
            </a:pPr>
            <a:endParaRPr lang="es-ES" dirty="0" smtClean="0"/>
          </a:p>
          <a:p>
            <a:pPr algn="ctr" eaLnBrk="1" hangingPunct="1">
              <a:buFont typeface="Arial" charset="0"/>
              <a:buNone/>
            </a:pPr>
            <a:r>
              <a:rPr lang="es-ES" b="1" dirty="0" smtClean="0"/>
              <a:t>THANK YOU FOR YOUR ATTENTION</a:t>
            </a:r>
          </a:p>
          <a:p>
            <a:pPr algn="ctr" eaLnBrk="1" hangingPunct="1">
              <a:buFont typeface="Arial" charset="0"/>
              <a:buNone/>
            </a:pPr>
            <a:r>
              <a:rPr lang="zh-CN" altLang="en-US" b="1" dirty="0" smtClean="0"/>
              <a:t>谢谢大家！</a:t>
            </a:r>
            <a:endParaRPr lang="es-ES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745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647700"/>
          </a:xfrm>
        </p:spPr>
        <p:txBody>
          <a:bodyPr/>
          <a:lstStyle/>
          <a:p>
            <a:pPr algn="ctr" eaLnBrk="1" hangingPunct="1"/>
            <a:r>
              <a:rPr lang="it-IT" dirty="0">
                <a:solidFill>
                  <a:srgbClr val="00B050"/>
                </a:solidFill>
              </a:rPr>
              <a:t>The Social Security Model (Levels of </a:t>
            </a:r>
            <a:r>
              <a:rPr lang="it-IT" dirty="0" err="1">
                <a:solidFill>
                  <a:srgbClr val="00B050"/>
                </a:solidFill>
              </a:rPr>
              <a:t>Protection</a:t>
            </a:r>
            <a:r>
              <a:rPr lang="it-IT" dirty="0" smtClean="0">
                <a:solidFill>
                  <a:srgbClr val="00B050"/>
                </a:solidFill>
              </a:rPr>
              <a:t>)</a:t>
            </a:r>
            <a:br>
              <a:rPr lang="it-IT" dirty="0" smtClean="0">
                <a:solidFill>
                  <a:srgbClr val="00B050"/>
                </a:solidFill>
              </a:rPr>
            </a:br>
            <a:r>
              <a:rPr lang="zh-CN" altLang="en-US" dirty="0">
                <a:solidFill>
                  <a:srgbClr val="00B050"/>
                </a:solidFill>
              </a:rPr>
              <a:t>社会保障模型</a:t>
            </a:r>
            <a:r>
              <a:rPr lang="it-IT" altLang="zh-CN" dirty="0">
                <a:solidFill>
                  <a:srgbClr val="00B050"/>
                </a:solidFill>
              </a:rPr>
              <a:t>(</a:t>
            </a:r>
            <a:r>
              <a:rPr lang="zh-CN" altLang="en-US" dirty="0">
                <a:solidFill>
                  <a:srgbClr val="00B050"/>
                </a:solidFill>
              </a:rPr>
              <a:t>保障水平</a:t>
            </a:r>
            <a:r>
              <a:rPr lang="it-IT" altLang="zh-CN" dirty="0" smtClean="0">
                <a:solidFill>
                  <a:srgbClr val="00B050"/>
                </a:solidFill>
              </a:rPr>
              <a:t>)</a:t>
            </a:r>
            <a:endParaRPr lang="es-ES" b="0" dirty="0" smtClean="0">
              <a:solidFill>
                <a:srgbClr val="00B050"/>
              </a:solidFill>
            </a:endParaRPr>
          </a:p>
        </p:txBody>
      </p:sp>
      <p:sp>
        <p:nvSpPr>
          <p:cNvPr id="1951746" name="2 Marcador de contenido"/>
          <p:cNvSpPr>
            <a:spLocks noGrp="1"/>
          </p:cNvSpPr>
          <p:nvPr>
            <p:ph type="body" idx="4294967295"/>
          </p:nvPr>
        </p:nvSpPr>
        <p:spPr>
          <a:xfrm>
            <a:off x="415925" y="981075"/>
            <a:ext cx="4177035" cy="5145088"/>
          </a:xfrm>
        </p:spPr>
        <p:txBody>
          <a:bodyPr/>
          <a:lstStyle/>
          <a:p>
            <a:endParaRPr lang="en-GB" sz="2400" dirty="0" smtClean="0"/>
          </a:p>
          <a:p>
            <a:r>
              <a:rPr lang="en-GB" sz="2400" dirty="0" smtClean="0">
                <a:solidFill>
                  <a:srgbClr val="0000FF"/>
                </a:solidFill>
              </a:rPr>
              <a:t>Basic level:</a:t>
            </a:r>
          </a:p>
          <a:p>
            <a:pPr lvl="1"/>
            <a:r>
              <a:rPr lang="en-GB" sz="1600" dirty="0" smtClean="0"/>
              <a:t>Income to cover basic needs</a:t>
            </a:r>
          </a:p>
          <a:p>
            <a:pPr lvl="1"/>
            <a:r>
              <a:rPr lang="en-GB" sz="1600" dirty="0" smtClean="0"/>
              <a:t>Welfare, non-contributory</a:t>
            </a:r>
          </a:p>
          <a:p>
            <a:pPr lvl="1"/>
            <a:r>
              <a:rPr lang="en-GB" sz="1600" dirty="0" smtClean="0"/>
              <a:t>According to limit on accumulation of resources</a:t>
            </a:r>
          </a:p>
          <a:p>
            <a:r>
              <a:rPr lang="en-GB" sz="2400" dirty="0" smtClean="0">
                <a:solidFill>
                  <a:srgbClr val="0000FF"/>
                </a:solidFill>
              </a:rPr>
              <a:t>Contributory level:</a:t>
            </a:r>
          </a:p>
          <a:p>
            <a:pPr lvl="1"/>
            <a:r>
              <a:rPr lang="en-GB" sz="1600" dirty="0" smtClean="0"/>
              <a:t>Salary replacement income</a:t>
            </a:r>
          </a:p>
          <a:p>
            <a:pPr lvl="1"/>
            <a:r>
              <a:rPr lang="en-GB" sz="1600" dirty="0" smtClean="0"/>
              <a:t>Professional</a:t>
            </a:r>
          </a:p>
          <a:p>
            <a:pPr lvl="1"/>
            <a:r>
              <a:rPr lang="en-GB" sz="1600" dirty="0" smtClean="0"/>
              <a:t>According to contribution</a:t>
            </a:r>
          </a:p>
          <a:p>
            <a:r>
              <a:rPr lang="en-GB" sz="2400" dirty="0" smtClean="0">
                <a:solidFill>
                  <a:srgbClr val="0000FF"/>
                </a:solidFill>
              </a:rPr>
              <a:t>Supplementary level:</a:t>
            </a:r>
          </a:p>
          <a:p>
            <a:pPr lvl="1"/>
            <a:r>
              <a:rPr lang="en-GB" sz="1600" dirty="0" smtClean="0"/>
              <a:t>Voluntary coverage</a:t>
            </a:r>
          </a:p>
          <a:p>
            <a:pPr lvl="1"/>
            <a:r>
              <a:rPr lang="en-GB" sz="1600" dirty="0" smtClean="0"/>
              <a:t>Free contracting</a:t>
            </a:r>
          </a:p>
          <a:p>
            <a:pPr marL="457200" lvl="1" indent="0">
              <a:buNone/>
            </a:pPr>
            <a:endParaRPr lang="en-GB" sz="1600" dirty="0" smtClean="0"/>
          </a:p>
          <a:p>
            <a:pPr lvl="3"/>
            <a:endParaRPr lang="en-GB" sz="1600" dirty="0" smtClean="0"/>
          </a:p>
          <a:p>
            <a:pPr>
              <a:lnSpc>
                <a:spcPct val="90000"/>
              </a:lnSpc>
            </a:pPr>
            <a:endParaRPr lang="en-GB" sz="4000" dirty="0" smtClean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953000" y="1052736"/>
            <a:ext cx="4465067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4000" dirty="0" smtClean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 bwMode="auto">
          <a:xfrm>
            <a:off x="5313040" y="1124744"/>
            <a:ext cx="4177035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400" dirty="0" smtClean="0"/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基本保障</a:t>
            </a:r>
            <a:r>
              <a:rPr lang="en-GB" sz="2400" dirty="0" smtClean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zh-CN" altLang="en-US" sz="1600" dirty="0" smtClean="0"/>
              <a:t>收入满足基本需求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福利，非缴费型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依据积累资源的限度决定</a:t>
            </a:r>
            <a:endParaRPr lang="en-GB" sz="1600" dirty="0" smtClean="0"/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缴费型保障</a:t>
            </a:r>
            <a:r>
              <a:rPr lang="en-GB" sz="2400" dirty="0" smtClean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zh-CN" altLang="en-US" sz="1600" dirty="0" smtClean="0"/>
              <a:t>替代工资的收入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职业保障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依据缴费</a:t>
            </a:r>
            <a:r>
              <a:rPr lang="zh-CN" altLang="en-US" sz="1600" dirty="0" smtClean="0"/>
              <a:t>决定</a:t>
            </a:r>
            <a:endParaRPr lang="en-GB" sz="1600" dirty="0" smtClean="0"/>
          </a:p>
          <a:p>
            <a:r>
              <a:rPr lang="zh-CN" altLang="en-US" sz="2400" dirty="0" smtClean="0">
                <a:solidFill>
                  <a:srgbClr val="0000FF"/>
                </a:solidFill>
              </a:rPr>
              <a:t>补充保障</a:t>
            </a:r>
            <a:r>
              <a:rPr lang="en-GB" sz="2400" dirty="0" smtClean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zh-CN" altLang="en-US" sz="1600" dirty="0" smtClean="0"/>
              <a:t>自愿保险</a:t>
            </a:r>
            <a:endParaRPr lang="en-US" altLang="zh-CN" sz="1600" dirty="0" smtClean="0"/>
          </a:p>
          <a:p>
            <a:pPr lvl="1"/>
            <a:r>
              <a:rPr lang="zh-CN" altLang="en-US" sz="1600" dirty="0" smtClean="0"/>
              <a:t>自由定约</a:t>
            </a:r>
            <a:endParaRPr lang="en-GB" sz="1600" dirty="0" smtClean="0"/>
          </a:p>
          <a:p>
            <a:pPr lvl="3"/>
            <a:endParaRPr lang="en-GB" sz="1600" dirty="0" smtClean="0"/>
          </a:p>
          <a:p>
            <a:pPr>
              <a:lnSpc>
                <a:spcPct val="90000"/>
              </a:lnSpc>
            </a:pPr>
            <a:endParaRPr lang="en-GB" sz="4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152971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2200" dirty="0" smtClean="0">
                <a:solidFill>
                  <a:srgbClr val="00B050"/>
                </a:solidFill>
              </a:rPr>
              <a:t>Basic </a:t>
            </a:r>
            <a:r>
              <a:rPr lang="es-ES" sz="2200" dirty="0" err="1" smtClean="0">
                <a:solidFill>
                  <a:srgbClr val="00B050"/>
                </a:solidFill>
              </a:rPr>
              <a:t>level</a:t>
            </a:r>
            <a:r>
              <a:rPr lang="es-ES" sz="2200" dirty="0" smtClean="0">
                <a:solidFill>
                  <a:srgbClr val="00B050"/>
                </a:solidFill>
              </a:rPr>
              <a:t> of Social Security (non </a:t>
            </a:r>
            <a:r>
              <a:rPr lang="es-ES" sz="2200" dirty="0" err="1" smtClean="0">
                <a:solidFill>
                  <a:srgbClr val="00B050"/>
                </a:solidFill>
              </a:rPr>
              <a:t>contributory</a:t>
            </a:r>
            <a:r>
              <a:rPr lang="es-ES" sz="2200" dirty="0" smtClean="0">
                <a:solidFill>
                  <a:srgbClr val="00B050"/>
                </a:solidFill>
              </a:rPr>
              <a:t>)</a:t>
            </a:r>
            <a:br>
              <a:rPr lang="es-ES" sz="2200" dirty="0" smtClean="0">
                <a:solidFill>
                  <a:srgbClr val="00B050"/>
                </a:solidFill>
              </a:rPr>
            </a:br>
            <a:r>
              <a:rPr lang="zh-CN" altLang="en-US" sz="2200" dirty="0">
                <a:solidFill>
                  <a:srgbClr val="00B050"/>
                </a:solidFill>
              </a:rPr>
              <a:t>基本社会保障</a:t>
            </a:r>
            <a:r>
              <a:rPr lang="es-ES" altLang="zh-CN" sz="2200" dirty="0">
                <a:solidFill>
                  <a:srgbClr val="00B050"/>
                </a:solidFill>
              </a:rPr>
              <a:t>(</a:t>
            </a:r>
            <a:r>
              <a:rPr lang="zh-CN" altLang="en-US" sz="2200" dirty="0">
                <a:solidFill>
                  <a:srgbClr val="00B050"/>
                </a:solidFill>
              </a:rPr>
              <a:t>非缴费型</a:t>
            </a:r>
            <a:r>
              <a:rPr lang="es-ES" altLang="zh-CN" sz="2200" dirty="0">
                <a:solidFill>
                  <a:srgbClr val="00B050"/>
                </a:solidFill>
              </a:rPr>
              <a:t>)</a:t>
            </a:r>
            <a:endParaRPr lang="es-ES" sz="22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184229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1. Characteristics</a:t>
            </a:r>
          </a:p>
          <a:p>
            <a:r>
              <a:rPr lang="en-GB" sz="1600" b="1" dirty="0" err="1" smtClean="0"/>
              <a:t>Subjetive</a:t>
            </a:r>
            <a:r>
              <a:rPr lang="en-GB" sz="1600" b="1" dirty="0" smtClean="0"/>
              <a:t> scope:</a:t>
            </a:r>
            <a:r>
              <a:rPr lang="en-GB" sz="1600" dirty="0" smtClean="0"/>
              <a:t> persons without contributions and resources.</a:t>
            </a:r>
          </a:p>
          <a:p>
            <a:r>
              <a:rPr lang="en-GB" sz="1600" b="1" dirty="0" smtClean="0"/>
              <a:t>Funding: </a:t>
            </a:r>
            <a:r>
              <a:rPr lang="en-GB" sz="1600" dirty="0" smtClean="0"/>
              <a:t>from State allocations.</a:t>
            </a:r>
          </a:p>
          <a:p>
            <a:r>
              <a:rPr lang="en-GB" sz="1600" b="1" dirty="0" smtClean="0"/>
              <a:t>Management: </a:t>
            </a:r>
            <a:r>
              <a:rPr lang="en-GB" sz="1600" dirty="0" smtClean="0"/>
              <a:t>public management by specialized institutions.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2. Contents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Health care and pharmaceutical benefits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Non-contributory pensions (retirement and invalidity)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Cash family benefits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Unemployment allowances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Non-contributory maternity allowance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Social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Benefits in situations of need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dirty="0" smtClean="0"/>
              <a:t>Welfare old-age pensions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sz="1600" dirty="0"/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924300" y="1052736"/>
            <a:ext cx="4421188" cy="5544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charset="0"/>
              <a:buAutoNum type="arabicPeriod"/>
            </a:pPr>
            <a:r>
              <a:rPr lang="zh-CN" altLang="en-US" sz="2400" b="1" dirty="0" smtClean="0">
                <a:solidFill>
                  <a:srgbClr val="FF0000"/>
                </a:solidFill>
              </a:rPr>
              <a:t>特点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zh-CN" altLang="en-US" sz="1600" b="1" dirty="0" smtClean="0"/>
              <a:t>服务</a:t>
            </a:r>
            <a:r>
              <a:rPr lang="zh-CN" altLang="en-US" sz="1600" b="1" dirty="0" smtClean="0"/>
              <a:t>范围</a:t>
            </a:r>
            <a:r>
              <a:rPr lang="en-GB" sz="1600" b="1" dirty="0" smtClean="0"/>
              <a:t>:</a:t>
            </a:r>
            <a:r>
              <a:rPr lang="en-GB" sz="1600" dirty="0" smtClean="0"/>
              <a:t> </a:t>
            </a:r>
            <a:r>
              <a:rPr lang="zh-CN" altLang="en-US" sz="1600" dirty="0" smtClean="0"/>
              <a:t>无收入</a:t>
            </a:r>
            <a:r>
              <a:rPr lang="zh-CN" altLang="en-US" sz="1600" dirty="0" smtClean="0"/>
              <a:t>来源</a:t>
            </a:r>
            <a:r>
              <a:rPr lang="zh-CN" altLang="en-US" sz="1600" dirty="0" smtClean="0"/>
              <a:t>或</a:t>
            </a:r>
            <a:r>
              <a:rPr lang="zh-CN" altLang="en-US" sz="1600" dirty="0" smtClean="0"/>
              <a:t>无</a:t>
            </a:r>
            <a:r>
              <a:rPr lang="zh-CN" altLang="en-US" sz="1600" dirty="0" smtClean="0"/>
              <a:t>缴费的公民</a:t>
            </a:r>
            <a:r>
              <a:rPr lang="en-GB" sz="1600" dirty="0" smtClean="0"/>
              <a:t>.</a:t>
            </a:r>
          </a:p>
          <a:p>
            <a:r>
              <a:rPr lang="zh-CN" altLang="en-US" sz="1600" b="1" dirty="0" smtClean="0"/>
              <a:t>资金来源</a:t>
            </a:r>
            <a:r>
              <a:rPr lang="en-GB" sz="1600" b="1" dirty="0" smtClean="0"/>
              <a:t>: </a:t>
            </a:r>
            <a:r>
              <a:rPr lang="zh-CN" altLang="en-US" sz="1600" dirty="0" smtClean="0"/>
              <a:t>国家</a:t>
            </a:r>
            <a:r>
              <a:rPr lang="zh-CN" altLang="en-US" sz="1600" dirty="0" smtClean="0"/>
              <a:t>拨款</a:t>
            </a:r>
            <a:endParaRPr lang="en-GB" sz="1600" dirty="0" smtClean="0"/>
          </a:p>
          <a:p>
            <a:r>
              <a:rPr lang="zh-CN" altLang="en-US" sz="1600" b="1" dirty="0" smtClean="0"/>
              <a:t>管理</a:t>
            </a:r>
            <a:r>
              <a:rPr lang="en-GB" sz="1600" b="1" dirty="0" smtClean="0"/>
              <a:t>: </a:t>
            </a:r>
            <a:r>
              <a:rPr lang="zh-CN" altLang="en-US" sz="1600" dirty="0" smtClean="0"/>
              <a:t>由专门机构</a:t>
            </a:r>
            <a:r>
              <a:rPr lang="zh-CN" altLang="en-US" sz="1600" dirty="0" smtClean="0"/>
              <a:t>进行</a:t>
            </a:r>
            <a:r>
              <a:rPr lang="zh-CN" altLang="en-US" sz="1600" dirty="0" smtClean="0"/>
              <a:t>公共管理</a:t>
            </a:r>
            <a:r>
              <a:rPr lang="en-GB" sz="1600" dirty="0" smtClean="0"/>
              <a:t>.</a:t>
            </a:r>
          </a:p>
          <a:p>
            <a:endParaRPr lang="en-GB" sz="1600" dirty="0" smtClean="0"/>
          </a:p>
          <a:p>
            <a:pPr marL="0" indent="0">
              <a:buFont typeface="Arial" charset="0"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2.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内容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健康照料</a:t>
            </a:r>
            <a:r>
              <a:rPr lang="zh-CN" altLang="en-US" sz="1600" dirty="0" smtClean="0"/>
              <a:t>和</a:t>
            </a:r>
            <a:r>
              <a:rPr lang="zh-CN" altLang="en-US" sz="1600" dirty="0" smtClean="0"/>
              <a:t>药品</a:t>
            </a:r>
            <a:r>
              <a:rPr lang="zh-CN" altLang="en-US" sz="1600" dirty="0" smtClean="0"/>
              <a:t>福利</a:t>
            </a:r>
            <a:endParaRPr lang="en-US" altLang="zh-CN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非缴费型保障</a:t>
            </a:r>
            <a:r>
              <a:rPr lang="zh-CN" altLang="en-US" sz="1600" dirty="0" smtClean="0"/>
              <a:t>金</a:t>
            </a:r>
            <a:r>
              <a:rPr lang="zh-CN" altLang="en-US" sz="1600" dirty="0" smtClean="0"/>
              <a:t>（退休金和伤残抚恤）</a:t>
            </a:r>
            <a:endParaRPr lang="en-US" altLang="zh-CN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家庭福利金</a:t>
            </a:r>
            <a:endParaRPr lang="en-US" altLang="zh-CN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失业补贴</a:t>
            </a:r>
            <a:endParaRPr lang="en-US" altLang="zh-CN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非缴费型</a:t>
            </a:r>
            <a:r>
              <a:rPr lang="zh-CN" altLang="en-US" sz="1600" dirty="0" smtClean="0"/>
              <a:t>母育</a:t>
            </a:r>
            <a:r>
              <a:rPr lang="zh-CN" altLang="en-US" sz="1600" dirty="0" smtClean="0"/>
              <a:t>补贴</a:t>
            </a:r>
            <a:endParaRPr lang="en-US" altLang="zh-CN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社会服务</a:t>
            </a:r>
            <a:endParaRPr lang="en-US" altLang="zh-CN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困难补助</a:t>
            </a:r>
            <a:endParaRPr lang="en-GB" sz="16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600" dirty="0" smtClean="0"/>
              <a:t>福利养老金</a:t>
            </a:r>
            <a:endParaRPr lang="en-GB" sz="1600" dirty="0" smtClean="0"/>
          </a:p>
          <a:p>
            <a:pPr marL="0" indent="0">
              <a:buFont typeface="Arial" charset="0"/>
              <a:buNone/>
            </a:pPr>
            <a:endParaRPr lang="en-GB" sz="24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2200" dirty="0" smtClean="0">
                <a:solidFill>
                  <a:srgbClr val="00B050"/>
                </a:solidFill>
              </a:rPr>
              <a:t>Social Security </a:t>
            </a:r>
            <a:r>
              <a:rPr lang="es-ES" sz="2200" dirty="0" err="1" smtClean="0">
                <a:solidFill>
                  <a:srgbClr val="00B050"/>
                </a:solidFill>
              </a:rPr>
              <a:t>contributory</a:t>
            </a:r>
            <a:r>
              <a:rPr lang="es-ES" sz="2200" dirty="0" smtClean="0">
                <a:solidFill>
                  <a:srgbClr val="00B050"/>
                </a:solidFill>
              </a:rPr>
              <a:t> </a:t>
            </a:r>
            <a:r>
              <a:rPr lang="es-ES" sz="2200" dirty="0" err="1" smtClean="0">
                <a:solidFill>
                  <a:srgbClr val="00B050"/>
                </a:solidFill>
              </a:rPr>
              <a:t>level</a:t>
            </a:r>
            <a:r>
              <a:rPr lang="es-ES" sz="2200" dirty="0" smtClean="0">
                <a:solidFill>
                  <a:srgbClr val="00B050"/>
                </a:solidFill>
              </a:rPr>
              <a:t/>
            </a:r>
            <a:br>
              <a:rPr lang="es-ES" sz="2200" dirty="0" smtClean="0">
                <a:solidFill>
                  <a:srgbClr val="00B050"/>
                </a:solidFill>
              </a:rPr>
            </a:br>
            <a:r>
              <a:rPr lang="zh-CN" altLang="en-US" sz="2200" dirty="0">
                <a:solidFill>
                  <a:srgbClr val="00B050"/>
                </a:solidFill>
              </a:rPr>
              <a:t>缴费型社会保障</a:t>
            </a:r>
            <a:endParaRPr lang="es-ES" sz="22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2562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1. Concept</a:t>
            </a:r>
          </a:p>
          <a:p>
            <a:r>
              <a:rPr lang="en-GB" sz="1600" b="1" dirty="0" smtClean="0"/>
              <a:t>Adequate protection</a:t>
            </a:r>
            <a:endParaRPr lang="en-GB" sz="1600" dirty="0" smtClean="0"/>
          </a:p>
          <a:p>
            <a:r>
              <a:rPr lang="en-GB" sz="1600" b="1" dirty="0" smtClean="0"/>
              <a:t>Guaranteed by the State</a:t>
            </a:r>
            <a:endParaRPr lang="en-GB" sz="1600" dirty="0" smtClean="0"/>
          </a:p>
          <a:p>
            <a:r>
              <a:rPr lang="en-GB" sz="1600" b="1" dirty="0" smtClean="0"/>
              <a:t>For persons included within its scope</a:t>
            </a:r>
          </a:p>
          <a:p>
            <a:r>
              <a:rPr lang="en-GB" sz="1600" b="1" dirty="0" smtClean="0"/>
              <a:t>On account of the professional activity performed</a:t>
            </a:r>
          </a:p>
          <a:p>
            <a:r>
              <a:rPr lang="en-GB" sz="1600" b="1" dirty="0" smtClean="0"/>
              <a:t>In the event of the contingencies and situations defined by the law</a:t>
            </a:r>
            <a:endParaRPr lang="en-GB" sz="1600" dirty="0" smtClean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2. Fields of 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600" b="1" dirty="0" smtClean="0"/>
              <a:t>AFFILIATION</a:t>
            </a:r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en-GB" sz="1200" dirty="0" smtClean="0"/>
              <a:t>Scope </a:t>
            </a:r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en-GB" sz="1200" dirty="0" smtClean="0"/>
              <a:t>Structure of the System</a:t>
            </a:r>
          </a:p>
          <a:p>
            <a:pPr marL="400050" lvl="1" indent="0">
              <a:buNone/>
            </a:pPr>
            <a:endParaRPr lang="en-GB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b="1" dirty="0" smtClean="0"/>
              <a:t>CONTRIBUTION</a:t>
            </a:r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en-GB" sz="1200" dirty="0" smtClean="0"/>
              <a:t>Financing</a:t>
            </a:r>
          </a:p>
          <a:p>
            <a:pPr marL="400050" lvl="1" indent="0">
              <a:buNone/>
            </a:pPr>
            <a:endParaRPr lang="en-GB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1600" b="1" dirty="0" smtClean="0"/>
              <a:t>PROTECTION</a:t>
            </a:r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en-GB" sz="1200" dirty="0" smtClean="0"/>
              <a:t>Protection provided</a:t>
            </a:r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en-GB" sz="1200" dirty="0" smtClean="0"/>
              <a:t>Legal arrangements on benefits</a:t>
            </a:r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56348" y="1053083"/>
            <a:ext cx="4421188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charset="0"/>
              <a:buAutoNum type="arabicPeriod"/>
            </a:pPr>
            <a:r>
              <a:rPr lang="zh-CN" altLang="en-US" sz="2400" b="1" dirty="0" smtClean="0">
                <a:solidFill>
                  <a:srgbClr val="FF0000"/>
                </a:solidFill>
              </a:rPr>
              <a:t>概念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zh-CN" altLang="en-US" sz="1600" b="1" dirty="0" smtClean="0"/>
              <a:t>充分保护</a:t>
            </a:r>
            <a:endParaRPr lang="en-US" altLang="zh-CN" sz="1600" b="1" dirty="0" smtClean="0"/>
          </a:p>
          <a:p>
            <a:r>
              <a:rPr lang="zh-CN" altLang="en-US" sz="1600" b="1" dirty="0" smtClean="0"/>
              <a:t>国家保障</a:t>
            </a:r>
            <a:endParaRPr lang="en-US" altLang="zh-CN" sz="1600" b="1" dirty="0"/>
          </a:p>
          <a:p>
            <a:r>
              <a:rPr lang="zh-CN" altLang="en-US" sz="1600" b="1" dirty="0" smtClean="0"/>
              <a:t>应保尽保</a:t>
            </a:r>
            <a:endParaRPr lang="en-US" altLang="zh-CN" sz="1600" b="1" dirty="0" smtClean="0"/>
          </a:p>
          <a:p>
            <a:r>
              <a:rPr lang="zh-CN" altLang="en-US" sz="1600" b="1" dirty="0" smtClean="0"/>
              <a:t>考虑</a:t>
            </a:r>
            <a:r>
              <a:rPr lang="zh-CN" altLang="en-US" sz="1600" b="1" dirty="0" smtClean="0"/>
              <a:t>职业工作实效</a:t>
            </a:r>
            <a:endParaRPr lang="en-US" altLang="zh-CN" sz="1600" b="1" dirty="0" smtClean="0"/>
          </a:p>
          <a:p>
            <a:r>
              <a:rPr lang="zh-CN" altLang="en-US" sz="1600" b="1" dirty="0" smtClean="0"/>
              <a:t>预防</a:t>
            </a:r>
            <a:r>
              <a:rPr lang="zh-CN" altLang="en-US" sz="1600" b="1" dirty="0" smtClean="0"/>
              <a:t>法定的</a:t>
            </a:r>
            <a:r>
              <a:rPr lang="zh-CN" altLang="en-US" sz="1600" b="1" dirty="0" smtClean="0"/>
              <a:t>突发状况</a:t>
            </a:r>
            <a:endParaRPr lang="en-US" altLang="zh-CN" sz="1600" b="1" dirty="0" smtClean="0"/>
          </a:p>
          <a:p>
            <a:endParaRPr lang="en-GB" sz="1600" b="1" dirty="0" smtClean="0"/>
          </a:p>
          <a:p>
            <a:pPr marL="0" indent="0">
              <a:buFont typeface="Arial" charset="0"/>
              <a:buNone/>
            </a:pPr>
            <a:r>
              <a:rPr lang="en-GB" sz="2400" b="1" dirty="0" smtClean="0">
                <a:solidFill>
                  <a:srgbClr val="FF0000"/>
                </a:solidFill>
              </a:rPr>
              <a:t>2.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分析领域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800" b="1" dirty="0" smtClean="0"/>
              <a:t>从属关系</a:t>
            </a:r>
            <a:endParaRPr lang="en-GB" sz="1800" b="1" dirty="0" smtClean="0"/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zh-CN" altLang="en-US" sz="1400" dirty="0" smtClean="0"/>
              <a:t>范围</a:t>
            </a:r>
            <a:endParaRPr lang="en-US" altLang="zh-CN" sz="1400" dirty="0" smtClean="0"/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zh-CN" altLang="en-US" sz="1400" dirty="0" smtClean="0"/>
              <a:t>体系结构</a:t>
            </a:r>
            <a:endParaRPr lang="en-GB" sz="1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800" b="1" dirty="0" smtClean="0"/>
              <a:t>缴费</a:t>
            </a:r>
            <a:endParaRPr lang="en-GB" sz="1800" b="1" dirty="0" smtClean="0"/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zh-CN" altLang="en-US" sz="1400" dirty="0" smtClean="0"/>
              <a:t>资金来源</a:t>
            </a:r>
            <a:endParaRPr lang="en-US" altLang="zh-CN" sz="1400" dirty="0" smtClean="0"/>
          </a:p>
          <a:p>
            <a:pPr marL="400050" lvl="1" indent="0">
              <a:buFont typeface="Arial" charset="0"/>
              <a:buNone/>
            </a:pPr>
            <a:endParaRPr lang="en-GB" sz="1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1800" b="1" dirty="0" smtClean="0"/>
              <a:t>保障</a:t>
            </a:r>
            <a:endParaRPr lang="en-GB" sz="1800" b="1" dirty="0" smtClean="0"/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zh-CN" altLang="en-US" sz="1400" dirty="0" smtClean="0"/>
              <a:t>提供保障</a:t>
            </a:r>
            <a:endParaRPr lang="en-US" altLang="zh-CN" sz="1400" dirty="0" smtClean="0"/>
          </a:p>
          <a:p>
            <a:pPr marL="571500" lvl="1" indent="-171450">
              <a:buFont typeface="Wingdings" panose="05000000000000000000" pitchFamily="2" charset="2"/>
              <a:buChar char="§"/>
            </a:pPr>
            <a:r>
              <a:rPr lang="zh-CN" altLang="en-US" sz="1400" dirty="0" smtClean="0"/>
              <a:t>依法分配</a:t>
            </a:r>
            <a:r>
              <a:rPr lang="zh-CN" altLang="en-US" sz="1400" dirty="0" smtClean="0"/>
              <a:t>福利</a:t>
            </a:r>
            <a:endParaRPr lang="en-GB" sz="1400" dirty="0" smtClean="0"/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  <a:p>
            <a:pPr marL="0" indent="0">
              <a:buFont typeface="Arial" charset="0"/>
              <a:buNone/>
            </a:pP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158980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1800" dirty="0" err="1" smtClean="0">
                <a:solidFill>
                  <a:srgbClr val="FF0000"/>
                </a:solidFill>
              </a:rPr>
              <a:t>Structure</a:t>
            </a:r>
            <a:r>
              <a:rPr lang="es-ES" sz="1800" dirty="0" smtClean="0">
                <a:solidFill>
                  <a:srgbClr val="FF0000"/>
                </a:solidFill>
              </a:rPr>
              <a:t> of </a:t>
            </a:r>
            <a:r>
              <a:rPr lang="es-ES" sz="1800" dirty="0" err="1" smtClean="0">
                <a:solidFill>
                  <a:srgbClr val="FF0000"/>
                </a:solidFill>
              </a:rPr>
              <a:t>the</a:t>
            </a:r>
            <a:r>
              <a:rPr lang="es-ES" sz="1800" dirty="0" smtClean="0">
                <a:solidFill>
                  <a:srgbClr val="FF0000"/>
                </a:solidFill>
              </a:rPr>
              <a:t> </a:t>
            </a:r>
            <a:r>
              <a:rPr lang="es-ES" sz="1800" dirty="0" err="1" smtClean="0">
                <a:solidFill>
                  <a:srgbClr val="FF0000"/>
                </a:solidFill>
              </a:rPr>
              <a:t>Spanish</a:t>
            </a:r>
            <a:r>
              <a:rPr lang="es-ES" sz="1800" dirty="0" smtClean="0">
                <a:solidFill>
                  <a:srgbClr val="FF0000"/>
                </a:solidFill>
              </a:rPr>
              <a:t> Social Security </a:t>
            </a:r>
            <a:r>
              <a:rPr lang="es-ES" sz="1800" dirty="0" err="1" smtClean="0">
                <a:solidFill>
                  <a:srgbClr val="FF0000"/>
                </a:solidFill>
              </a:rPr>
              <a:t>System</a:t>
            </a:r>
            <a:r>
              <a:rPr lang="es-ES" sz="1800" dirty="0" smtClean="0">
                <a:solidFill>
                  <a:srgbClr val="FF0000"/>
                </a:solidFill>
              </a:rPr>
              <a:t> (</a:t>
            </a:r>
            <a:r>
              <a:rPr lang="es-ES" sz="1800" dirty="0" err="1" smtClean="0">
                <a:solidFill>
                  <a:srgbClr val="FF0000"/>
                </a:solidFill>
              </a:rPr>
              <a:t>Schemes</a:t>
            </a:r>
            <a:r>
              <a:rPr lang="es-ES" sz="1800" dirty="0" smtClean="0">
                <a:solidFill>
                  <a:srgbClr val="FF0000"/>
                </a:solidFill>
              </a:rPr>
              <a:t>)</a:t>
            </a:r>
            <a:br>
              <a:rPr lang="es-ES" sz="1800" dirty="0" smtClean="0">
                <a:solidFill>
                  <a:srgbClr val="FF0000"/>
                </a:solidFill>
              </a:rPr>
            </a:br>
            <a:r>
              <a:rPr lang="zh-CN" altLang="en-US" sz="1800" dirty="0">
                <a:solidFill>
                  <a:srgbClr val="FF0000"/>
                </a:solidFill>
              </a:rPr>
              <a:t>西班牙</a:t>
            </a:r>
            <a:r>
              <a:rPr lang="zh-CN" altLang="en-US" sz="1800" dirty="0" smtClean="0">
                <a:solidFill>
                  <a:srgbClr val="FF0000"/>
                </a:solidFill>
              </a:rPr>
              <a:t>社会保障结构</a:t>
            </a:r>
            <a:r>
              <a:rPr lang="es-ES" altLang="zh-CN" sz="1800" dirty="0" smtClean="0">
                <a:solidFill>
                  <a:srgbClr val="FF0000"/>
                </a:solidFill>
              </a:rPr>
              <a:t>(</a:t>
            </a:r>
            <a:r>
              <a:rPr lang="en-US" altLang="en-US" sz="1800" dirty="0" smtClean="0">
                <a:solidFill>
                  <a:srgbClr val="FF0000"/>
                </a:solidFill>
              </a:rPr>
              <a:t>各类</a:t>
            </a:r>
            <a:r>
              <a:rPr lang="zh-CN" altLang="en-US" sz="1800" dirty="0" smtClean="0">
                <a:solidFill>
                  <a:srgbClr val="FF0000"/>
                </a:solidFill>
              </a:rPr>
              <a:t>制度</a:t>
            </a:r>
            <a:r>
              <a:rPr lang="es-ES" altLang="zh-CN" sz="1800" dirty="0" smtClean="0">
                <a:solidFill>
                  <a:srgbClr val="FF0000"/>
                </a:solidFill>
              </a:rPr>
              <a:t>)</a:t>
            </a:r>
            <a:endParaRPr lang="es-ES" sz="1800" dirty="0" smtClean="0">
              <a:solidFill>
                <a:srgbClr val="FF000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2562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1. GENERAL SCHEMES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b="1" dirty="0" smtClean="0"/>
              <a:t>Industry and services. Agriculture. Domestic staff.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b="1" dirty="0" smtClean="0"/>
              <a:t>Over 16 years of age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b="1" dirty="0" smtClean="0"/>
              <a:t>Employees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b="1" dirty="0" smtClean="0"/>
              <a:t>Any type of contract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1600" b="1" dirty="0" smtClean="0"/>
              <a:t>Any category or salary</a:t>
            </a:r>
          </a:p>
          <a:p>
            <a:pPr marL="0" indent="0">
              <a:buNone/>
            </a:pPr>
            <a:endParaRPr lang="en-GB" sz="18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2. SPECIAL SCHEMES</a:t>
            </a:r>
          </a:p>
          <a:p>
            <a:pPr marL="0" indent="0"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2.1. </a:t>
            </a:r>
            <a:r>
              <a:rPr lang="en-GB" sz="1400" b="1" dirty="0" smtClean="0">
                <a:solidFill>
                  <a:srgbClr val="E39913"/>
                </a:solidFill>
              </a:rPr>
              <a:t>SELF-EMPLOYED OR AUTONOMOUS 	WORKERS</a:t>
            </a:r>
            <a:r>
              <a:rPr lang="en-GB" sz="1400" b="1" dirty="0" smtClean="0"/>
              <a:t>:  Industry, services and 	agriculture. Direct personal  work. Over 	18 years of age. </a:t>
            </a:r>
          </a:p>
          <a:p>
            <a:pPr marL="0" indent="0"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2.2. </a:t>
            </a:r>
            <a:r>
              <a:rPr lang="en-GB" sz="1400" b="1" dirty="0" smtClean="0">
                <a:solidFill>
                  <a:srgbClr val="E39913"/>
                </a:solidFill>
              </a:rPr>
              <a:t>SEA-WORKERS</a:t>
            </a:r>
            <a:r>
              <a:rPr lang="en-GB" sz="1400" b="1" dirty="0" smtClean="0"/>
              <a:t>: marine and fishing 	activities. 	Employees. Self-employed 	workers.</a:t>
            </a:r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r>
              <a:rPr lang="en-GB" sz="1400" b="1" dirty="0" smtClean="0">
                <a:solidFill>
                  <a:srgbClr val="0000FF"/>
                </a:solidFill>
              </a:rPr>
              <a:t>2.3. </a:t>
            </a:r>
            <a:r>
              <a:rPr lang="en-GB" sz="1400" b="1" dirty="0" smtClean="0">
                <a:solidFill>
                  <a:srgbClr val="E39913"/>
                </a:solidFill>
              </a:rPr>
              <a:t>COAL-MINERS</a:t>
            </a:r>
            <a:r>
              <a:rPr lang="en-GB" sz="1400" b="1" dirty="0" smtClean="0"/>
              <a:t>: activity in coal mines.</a:t>
            </a:r>
            <a:endParaRPr lang="en-GB" sz="1400" b="1" dirty="0" smtClean="0">
              <a:solidFill>
                <a:srgbClr val="E39913"/>
              </a:solidFill>
            </a:endParaRPr>
          </a:p>
          <a:p>
            <a:pPr marL="0" indent="0">
              <a:buNone/>
            </a:pPr>
            <a:endParaRPr lang="en-GB" sz="14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25008" y="980728"/>
            <a:ext cx="4421188" cy="525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AutoNum type="arabicPeriod"/>
            </a:pPr>
            <a:r>
              <a:rPr lang="zh-CN" altLang="en-US" sz="2000" b="1" dirty="0" smtClean="0">
                <a:solidFill>
                  <a:srgbClr val="0000FF"/>
                </a:solidFill>
              </a:rPr>
              <a:t>普通制度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1800" b="1" dirty="0" smtClean="0"/>
              <a:t>工业和服务业、农业、家政人员</a:t>
            </a:r>
            <a:r>
              <a:rPr lang="zh-CN" altLang="en-US" sz="1800" b="1" dirty="0" smtClean="0"/>
              <a:t>.</a:t>
            </a:r>
            <a:endParaRPr lang="en-GB" sz="1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1800" b="1" dirty="0" smtClean="0"/>
              <a:t>16</a:t>
            </a:r>
            <a:r>
              <a:rPr lang="zh-CN" altLang="en-US" sz="1800" b="1" dirty="0" smtClean="0"/>
              <a:t>岁以上</a:t>
            </a:r>
            <a:r>
              <a:rPr lang="en-US" altLang="zh-CN" sz="1800" b="1" dirty="0" smtClean="0"/>
              <a:t>.</a:t>
            </a:r>
            <a:endParaRPr lang="en-GB" sz="1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1800" b="1" dirty="0" smtClean="0"/>
              <a:t>雇员</a:t>
            </a:r>
            <a:r>
              <a:rPr lang="en-US" altLang="zh-CN" sz="1800" b="1" dirty="0" smtClean="0"/>
              <a:t>.</a:t>
            </a:r>
            <a:endParaRPr lang="en-GB" sz="1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1800" b="1" dirty="0" smtClean="0"/>
              <a:t>不限合同形式</a:t>
            </a:r>
            <a:r>
              <a:rPr lang="en-US" altLang="zh-CN" sz="18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zh-CN" altLang="en-US" sz="1800" b="1" dirty="0" smtClean="0"/>
              <a:t>不限范畴或薪资</a:t>
            </a:r>
            <a:r>
              <a:rPr lang="en-US" altLang="zh-CN" sz="18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0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2. 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专项制度</a:t>
            </a:r>
            <a:endParaRPr lang="en-GB" sz="16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sz="1600" b="1" dirty="0" smtClean="0">
                <a:solidFill>
                  <a:srgbClr val="0000FF"/>
                </a:solidFill>
              </a:rPr>
              <a:t>2.1. </a:t>
            </a:r>
            <a:r>
              <a:rPr lang="zh-CN" altLang="en-US" sz="1600" b="1" dirty="0" smtClean="0">
                <a:solidFill>
                  <a:srgbClr val="E39913"/>
                </a:solidFill>
              </a:rPr>
              <a:t>自营或自主工作者</a:t>
            </a:r>
            <a:r>
              <a:rPr lang="en-GB" sz="1600" b="1" dirty="0" smtClean="0"/>
              <a:t>:  </a:t>
            </a:r>
            <a:r>
              <a:rPr lang="zh-CN" altLang="en-US" sz="1600" b="1" dirty="0" smtClean="0"/>
              <a:t>工业服务业或农业</a:t>
            </a:r>
            <a:r>
              <a:rPr lang="en-US" altLang="zh-CN" sz="1600" b="1" dirty="0" smtClean="0"/>
              <a:t>.</a:t>
            </a:r>
            <a:r>
              <a:rPr lang="zh-CN" altLang="en-US" sz="1600" b="1" dirty="0" smtClean="0"/>
              <a:t>直接从事工作</a:t>
            </a:r>
            <a:r>
              <a:rPr lang="en-GB" sz="1600" b="1" dirty="0" smtClean="0"/>
              <a:t>.18</a:t>
            </a:r>
            <a:r>
              <a:rPr lang="zh-CN" altLang="en-US" sz="1600" b="1" dirty="0" smtClean="0"/>
              <a:t>岁以上</a:t>
            </a:r>
            <a:r>
              <a:rPr lang="en-GB" sz="1600" b="1" dirty="0" smtClean="0"/>
              <a:t>. </a:t>
            </a:r>
          </a:p>
          <a:p>
            <a:pPr marL="0" indent="0">
              <a:buFont typeface="Arial" charset="0"/>
              <a:buNone/>
            </a:pPr>
            <a:endParaRPr lang="en-GB" sz="16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GB" sz="1600" b="1" dirty="0" smtClean="0">
                <a:solidFill>
                  <a:srgbClr val="0000FF"/>
                </a:solidFill>
              </a:rPr>
              <a:t>2.2. </a:t>
            </a:r>
            <a:r>
              <a:rPr lang="zh-CN" altLang="en-US" sz="1600" b="1" dirty="0" smtClean="0">
                <a:solidFill>
                  <a:srgbClr val="E39913"/>
                </a:solidFill>
              </a:rPr>
              <a:t>海上工作者</a:t>
            </a:r>
            <a:r>
              <a:rPr lang="en-GB" sz="1600" b="1" dirty="0" smtClean="0"/>
              <a:t>: </a:t>
            </a:r>
            <a:r>
              <a:rPr lang="zh-CN" altLang="en-US" sz="1600" b="1" dirty="0" smtClean="0"/>
              <a:t>海洋产业或渔业</a:t>
            </a:r>
            <a:r>
              <a:rPr lang="en-US" altLang="zh-CN" sz="1600" b="1" dirty="0" smtClean="0"/>
              <a:t>.</a:t>
            </a:r>
            <a:r>
              <a:rPr lang="zh-CN" altLang="en-US" sz="1600" b="1" dirty="0" smtClean="0"/>
              <a:t>员工</a:t>
            </a:r>
            <a:r>
              <a:rPr lang="en-US" altLang="zh-CN" sz="1600" b="1" dirty="0" smtClean="0"/>
              <a:t>.</a:t>
            </a:r>
            <a:r>
              <a:rPr lang="zh-CN" altLang="en-US" sz="1600" b="1" dirty="0" smtClean="0"/>
              <a:t>个体户</a:t>
            </a:r>
            <a:endParaRPr lang="en-GB" sz="1600" b="1" dirty="0" smtClean="0"/>
          </a:p>
          <a:p>
            <a:pPr marL="0" indent="0">
              <a:buFont typeface="Arial" charset="0"/>
              <a:buNone/>
            </a:pPr>
            <a:r>
              <a:rPr lang="en-GB" sz="1600" b="1" dirty="0" smtClean="0">
                <a:solidFill>
                  <a:srgbClr val="0000FF"/>
                </a:solidFill>
              </a:rPr>
              <a:t>2.3. </a:t>
            </a:r>
            <a:r>
              <a:rPr lang="zh-CN" altLang="en-US" sz="1600" b="1" dirty="0" smtClean="0">
                <a:solidFill>
                  <a:srgbClr val="E39913"/>
                </a:solidFill>
              </a:rPr>
              <a:t>煤矿工人</a:t>
            </a:r>
            <a:r>
              <a:rPr lang="en-GB" sz="1600" b="1" dirty="0" smtClean="0"/>
              <a:t>: </a:t>
            </a:r>
            <a:r>
              <a:rPr lang="zh-CN" altLang="en-US" sz="1600" b="1" dirty="0" smtClean="0"/>
              <a:t>矿区生产活动</a:t>
            </a:r>
            <a:r>
              <a:rPr lang="en-GB" sz="1600" b="1" dirty="0" smtClean="0"/>
              <a:t>.</a:t>
            </a:r>
            <a:endParaRPr lang="en-GB" sz="1600" b="1" dirty="0" smtClean="0">
              <a:solidFill>
                <a:srgbClr val="E39913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600" b="1" dirty="0" smtClean="0">
              <a:solidFill>
                <a:srgbClr val="0000FF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600" b="1" dirty="0" smtClean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</a:pPr>
            <a:endParaRPr lang="en-GB" sz="1800" b="1" dirty="0" smtClean="0"/>
          </a:p>
          <a:p>
            <a:pPr marL="0" indent="0">
              <a:buFont typeface="Arial" charset="0"/>
              <a:buNone/>
            </a:pPr>
            <a:endParaRPr lang="en-GB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635010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69" name="Rectangle 2"/>
          <p:cNvSpPr>
            <a:spLocks noGrp="1"/>
          </p:cNvSpPr>
          <p:nvPr>
            <p:ph type="title"/>
          </p:nvPr>
        </p:nvSpPr>
        <p:spPr>
          <a:xfrm>
            <a:off x="344488" y="80963"/>
            <a:ext cx="7056784" cy="467717"/>
          </a:xfrm>
        </p:spPr>
        <p:txBody>
          <a:bodyPr/>
          <a:lstStyle/>
          <a:p>
            <a:pPr algn="ctr" eaLnBrk="1" hangingPunct="1"/>
            <a:r>
              <a:rPr lang="es-ES" sz="2200" dirty="0" err="1" smtClean="0">
                <a:solidFill>
                  <a:schemeClr val="accent2"/>
                </a:solidFill>
              </a:rPr>
              <a:t>Funding-Contributions</a:t>
            </a:r>
            <a:r>
              <a:rPr lang="es-ES" sz="2200" dirty="0" smtClean="0">
                <a:solidFill>
                  <a:schemeClr val="accent2"/>
                </a:solidFill>
              </a:rPr>
              <a:t> (</a:t>
            </a:r>
            <a:r>
              <a:rPr lang="es-ES" sz="2200" dirty="0" err="1" smtClean="0">
                <a:solidFill>
                  <a:schemeClr val="accent2"/>
                </a:solidFill>
              </a:rPr>
              <a:t>contributory</a:t>
            </a:r>
            <a:r>
              <a:rPr lang="es-ES" sz="2200" dirty="0" smtClean="0">
                <a:solidFill>
                  <a:schemeClr val="accent2"/>
                </a:solidFill>
              </a:rPr>
              <a:t> </a:t>
            </a:r>
            <a:r>
              <a:rPr lang="es-ES" sz="2200" dirty="0" err="1" smtClean="0">
                <a:solidFill>
                  <a:schemeClr val="accent2"/>
                </a:solidFill>
              </a:rPr>
              <a:t>level</a:t>
            </a:r>
            <a:r>
              <a:rPr lang="es-ES" sz="2200" dirty="0" smtClean="0">
                <a:solidFill>
                  <a:schemeClr val="accent2"/>
                </a:solidFill>
              </a:rPr>
              <a:t>)</a:t>
            </a:r>
            <a:br>
              <a:rPr lang="es-ES" sz="2200" dirty="0" smtClean="0">
                <a:solidFill>
                  <a:schemeClr val="accent2"/>
                </a:solidFill>
              </a:rPr>
            </a:br>
            <a:r>
              <a:rPr lang="zh-CN" altLang="en-US" sz="2200" dirty="0">
                <a:solidFill>
                  <a:schemeClr val="accent2"/>
                </a:solidFill>
              </a:rPr>
              <a:t>资金来源</a:t>
            </a:r>
            <a:r>
              <a:rPr lang="es-ES" altLang="zh-CN" sz="2200" dirty="0">
                <a:solidFill>
                  <a:schemeClr val="accent2"/>
                </a:solidFill>
              </a:rPr>
              <a:t> (</a:t>
            </a:r>
            <a:r>
              <a:rPr lang="zh-CN" altLang="en-US" sz="2200" dirty="0">
                <a:solidFill>
                  <a:schemeClr val="accent2"/>
                </a:solidFill>
              </a:rPr>
              <a:t>缴费型</a:t>
            </a:r>
            <a:r>
              <a:rPr lang="es-ES" altLang="zh-CN" sz="2200" dirty="0">
                <a:solidFill>
                  <a:schemeClr val="accent2"/>
                </a:solidFill>
              </a:rPr>
              <a:t>)</a:t>
            </a:r>
            <a:endParaRPr lang="es-ES" sz="2200" dirty="0" smtClean="0">
              <a:solidFill>
                <a:srgbClr val="00B050"/>
              </a:solidFill>
            </a:endParaRPr>
          </a:p>
        </p:txBody>
      </p:sp>
      <p:sp>
        <p:nvSpPr>
          <p:cNvPr id="195277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5925" y="981075"/>
            <a:ext cx="4421188" cy="5184229"/>
          </a:xfrm>
        </p:spPr>
        <p:txBody>
          <a:bodyPr/>
          <a:lstStyle/>
          <a:p>
            <a:pPr marL="0" indent="0">
              <a:buNone/>
            </a:pP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E39913"/>
                </a:solidFill>
              </a:rPr>
              <a:t>Financing systems</a:t>
            </a:r>
          </a:p>
          <a:p>
            <a:pPr marL="0" indent="0">
              <a:buNone/>
            </a:pPr>
            <a:endParaRPr lang="en-GB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</a:rPr>
              <a:t>Funded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 smtClean="0">
                <a:solidFill>
                  <a:schemeClr val="accent3">
                    <a:lumMod val="75000"/>
                  </a:schemeClr>
                </a:solidFill>
              </a:rPr>
              <a:t>Pay-as-you-go</a:t>
            </a:r>
          </a:p>
          <a:p>
            <a:pPr marL="457200" lvl="1" indent="0">
              <a:buNone/>
            </a:pP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 Social contributions </a:t>
            </a:r>
            <a:r>
              <a:rPr lang="en-GB" sz="1400" b="1" dirty="0" smtClean="0">
                <a:solidFill>
                  <a:schemeClr val="accent3">
                    <a:lumMod val="75000"/>
                  </a:schemeClr>
                </a:solidFill>
              </a:rPr>
              <a:t>(enterprises  and  workers)</a:t>
            </a:r>
          </a:p>
          <a:p>
            <a:pPr marL="857250" lvl="1" indent="-457200">
              <a:buFont typeface="+mj-lt"/>
              <a:buAutoNum type="alphaLcParenR"/>
            </a:pP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57250" lvl="1" indent="-457200">
              <a:buFont typeface="+mj-lt"/>
              <a:buAutoNum type="alphaLcParenR"/>
            </a:pP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 Contributions from the State</a:t>
            </a:r>
          </a:p>
          <a:p>
            <a:pPr marL="400050" lvl="1" indent="0">
              <a:buNone/>
            </a:pPr>
            <a:r>
              <a:rPr lang="en-GB" sz="20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GB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buNone/>
            </a:pPr>
            <a:r>
              <a:rPr lang="en-GB" sz="2000" b="1" dirty="0" smtClean="0">
                <a:solidFill>
                  <a:srgbClr val="FFC000"/>
                </a:solidFill>
              </a:rPr>
              <a:t>c)	</a:t>
            </a:r>
            <a:r>
              <a:rPr lang="en-GB" sz="2000" b="1" dirty="0" smtClean="0">
                <a:solidFill>
                  <a:schemeClr val="accent3">
                    <a:lumMod val="75000"/>
                  </a:schemeClr>
                </a:solidFill>
              </a:rPr>
              <a:t>Other resources</a:t>
            </a:r>
            <a:endParaRPr lang="en-GB" sz="20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5141913" y="3645371"/>
            <a:ext cx="4421187" cy="201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endParaRPr lang="en-GB" sz="2000" dirty="0" smtClean="0">
              <a:latin typeface="宋体"/>
              <a:ea typeface="宋体"/>
              <a:cs typeface="宋体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25008" y="1484784"/>
            <a:ext cx="4421188" cy="489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SzPct val="75000"/>
              <a:buFont typeface="Arial" charset="0"/>
              <a:buChar char="►"/>
              <a:defRPr sz="32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Optane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zh-CN" altLang="en-US" b="1" dirty="0" smtClean="0">
                <a:solidFill>
                  <a:schemeClr val="accent6">
                    <a:lumMod val="75000"/>
                  </a:schemeClr>
                </a:solidFill>
              </a:rPr>
              <a:t>资金来源体系</a:t>
            </a:r>
            <a:endParaRPr lang="en-US" altLang="zh-CN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charset="0"/>
              <a:buNone/>
            </a:pPr>
            <a:endParaRPr lang="en-GB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资金来源</a:t>
            </a:r>
            <a:endParaRPr lang="en-US" altLang="zh-CN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CN" altLang="en-US" sz="2800" b="1" dirty="0" smtClean="0">
                <a:solidFill>
                  <a:schemeClr val="accent3">
                    <a:lumMod val="75000"/>
                  </a:schemeClr>
                </a:solidFill>
              </a:rPr>
              <a:t>现收现付</a:t>
            </a:r>
            <a:endParaRPr lang="en-GB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buFont typeface="Arial" charset="0"/>
              <a:buNone/>
            </a:pPr>
            <a:r>
              <a:rPr lang="en-US" altLang="zh-CN" b="1" dirty="0" smtClean="0">
                <a:solidFill>
                  <a:srgbClr val="FFC000"/>
                </a:solidFill>
              </a:rPr>
              <a:t>a)  </a:t>
            </a:r>
            <a:r>
              <a:rPr lang="zh-CN" altLang="en-US" b="1" dirty="0" smtClean="0">
                <a:solidFill>
                  <a:schemeClr val="accent3">
                    <a:lumMod val="75000"/>
                  </a:schemeClr>
                </a:solidFill>
              </a:rPr>
              <a:t>社会</a:t>
            </a:r>
            <a:r>
              <a:rPr lang="zh-CN" altLang="en-US" b="1" dirty="0" smtClean="0">
                <a:solidFill>
                  <a:schemeClr val="accent3">
                    <a:lumMod val="75000"/>
                  </a:schemeClr>
                </a:solidFill>
              </a:rPr>
              <a:t>统筹</a:t>
            </a:r>
            <a:endParaRPr lang="en-US" altLang="zh-CN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buFont typeface="Arial" charset="0"/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  </a:t>
            </a:r>
            <a:r>
              <a:rPr lang="en-GB" sz="18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zh-CN" altLang="en-US" sz="1800" b="1" dirty="0" smtClean="0">
                <a:solidFill>
                  <a:schemeClr val="accent3">
                    <a:lumMod val="75000"/>
                  </a:schemeClr>
                </a:solidFill>
              </a:rPr>
              <a:t>企业及工人</a:t>
            </a:r>
            <a:r>
              <a:rPr lang="en-GB" sz="18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en-GB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buFont typeface="Arial" charset="0"/>
              <a:buNone/>
            </a:pPr>
            <a:r>
              <a:rPr lang="en-US" altLang="zh-CN" b="1" dirty="0" smtClean="0">
                <a:solidFill>
                  <a:srgbClr val="FFC000"/>
                </a:solidFill>
              </a:rPr>
              <a:t>b)  </a:t>
            </a:r>
            <a:r>
              <a:rPr lang="zh-CN" altLang="en-US" b="1" dirty="0" smtClean="0">
                <a:solidFill>
                  <a:schemeClr val="accent3">
                    <a:lumMod val="75000"/>
                  </a:schemeClr>
                </a:solidFill>
              </a:rPr>
              <a:t>国家出资</a:t>
            </a:r>
            <a:endParaRPr lang="en-GB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00050" lvl="1" indent="0">
              <a:buFont typeface="Arial" charset="0"/>
              <a:buNone/>
            </a:pPr>
            <a:r>
              <a:rPr lang="en-GB" b="1" dirty="0" smtClean="0">
                <a:solidFill>
                  <a:srgbClr val="FFC000"/>
                </a:solidFill>
              </a:rPr>
              <a:t>c)	</a:t>
            </a:r>
            <a:r>
              <a:rPr lang="zh-CN" altLang="en-US" b="1" dirty="0" smtClean="0">
                <a:solidFill>
                  <a:schemeClr val="accent3">
                    <a:lumMod val="75000"/>
                  </a:schemeClr>
                </a:solidFill>
              </a:rPr>
              <a:t>其他来源</a:t>
            </a:r>
            <a:endParaRPr lang="en-GB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Font typeface="Arial" charset="0"/>
              <a:buNone/>
            </a:pPr>
            <a:endParaRPr lang="en-GB" sz="2000" b="1" dirty="0" smtClean="0"/>
          </a:p>
          <a:p>
            <a:pPr marL="0" indent="0">
              <a:buFont typeface="Arial" charset="0"/>
              <a:buNone/>
            </a:pPr>
            <a:endParaRPr lang="en-GB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4196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1800" dirty="0" smtClean="0">
                <a:solidFill>
                  <a:srgbClr val="7030A0"/>
                </a:solidFill>
              </a:rPr>
              <a:t>TABLE ON THE PROTECTION PROVIDED (I</a:t>
            </a:r>
            <a:r>
              <a:rPr lang="en-GB" sz="1800" dirty="0" smtClean="0">
                <a:solidFill>
                  <a:srgbClr val="7030A0"/>
                </a:solidFill>
              </a:rPr>
              <a:t>)</a:t>
            </a:r>
            <a:r>
              <a:rPr lang="zh-CN" altLang="en-US" sz="1800" dirty="0" smtClean="0">
                <a:solidFill>
                  <a:srgbClr val="7030A0"/>
                </a:solidFill>
              </a:rPr>
              <a:t> 保障列表（</a:t>
            </a:r>
            <a:r>
              <a:rPr lang="en-US" altLang="zh-CN" sz="1800" dirty="0" smtClean="0">
                <a:solidFill>
                  <a:srgbClr val="7030A0"/>
                </a:solidFill>
              </a:rPr>
              <a:t>I</a:t>
            </a:r>
            <a:r>
              <a:rPr lang="zh-CN" altLang="en-US" sz="1800" dirty="0" smtClean="0">
                <a:solidFill>
                  <a:srgbClr val="7030A0"/>
                </a:solidFill>
              </a:rPr>
              <a:t>）</a:t>
            </a:r>
            <a:endParaRPr lang="es-ES" sz="1800" dirty="0" smtClean="0">
              <a:solidFill>
                <a:srgbClr val="7030A0"/>
              </a:solidFill>
            </a:endParaRPr>
          </a:p>
        </p:txBody>
      </p:sp>
      <p:sp>
        <p:nvSpPr>
          <p:cNvPr id="1979394" name="Rectangle 6"/>
          <p:cNvSpPr>
            <a:spLocks noGrp="1"/>
          </p:cNvSpPr>
          <p:nvPr>
            <p:ph type="body" sz="half" idx="4294967295"/>
          </p:nvPr>
        </p:nvSpPr>
        <p:spPr>
          <a:xfrm>
            <a:off x="344488" y="5805488"/>
            <a:ext cx="8994775" cy="825500"/>
          </a:xfrm>
        </p:spPr>
        <p:txBody>
          <a:bodyPr/>
          <a:lstStyle/>
          <a:p>
            <a:pPr lvl="2" algn="ctr" eaLnBrk="1" hangingPunct="1">
              <a:lnSpc>
                <a:spcPct val="80000"/>
              </a:lnSpc>
              <a:buClrTx/>
              <a:buFont typeface="Tahoma" pitchFamily="34" charset="0"/>
              <a:buNone/>
            </a:pPr>
            <a:endParaRPr lang="es-ES" sz="2000" dirty="0" smtClean="0"/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3673475"/>
          </a:xfrm>
        </p:spPr>
        <p:txBody>
          <a:bodyPr/>
          <a:lstStyle/>
          <a:p>
            <a:endParaRPr lang="en-GB" sz="1800" b="1" dirty="0" smtClean="0"/>
          </a:p>
          <a:p>
            <a:r>
              <a:rPr lang="en-GB" sz="1800" b="1" dirty="0" smtClean="0">
                <a:solidFill>
                  <a:srgbClr val="0070C0"/>
                </a:solidFill>
              </a:rPr>
              <a:t>BENEFITS IN KIND</a:t>
            </a:r>
            <a:endParaRPr lang="en-GB" sz="1800" dirty="0" smtClean="0">
              <a:solidFill>
                <a:srgbClr val="0070C0"/>
              </a:solidFill>
            </a:endParaRPr>
          </a:p>
          <a:p>
            <a:pPr lvl="2"/>
            <a:r>
              <a:rPr lang="en-GB" sz="1800" b="1" dirty="0" smtClean="0"/>
              <a:t>Health care</a:t>
            </a:r>
          </a:p>
          <a:p>
            <a:pPr lvl="2"/>
            <a:r>
              <a:rPr lang="en-GB" sz="1800" b="1" dirty="0" smtClean="0"/>
              <a:t>Pharmaceutical benefits</a:t>
            </a:r>
          </a:p>
          <a:p>
            <a:pPr lvl="2"/>
            <a:r>
              <a:rPr lang="en-GB" sz="1800" b="1" dirty="0" smtClean="0"/>
              <a:t>Social services</a:t>
            </a:r>
          </a:p>
          <a:p>
            <a:pPr marL="914400" lvl="2" indent="0">
              <a:buNone/>
            </a:pPr>
            <a:endParaRPr lang="en-GB" sz="1800" dirty="0" smtClean="0"/>
          </a:p>
          <a:p>
            <a:r>
              <a:rPr lang="en-GB" sz="1800" b="1" dirty="0" smtClean="0">
                <a:solidFill>
                  <a:srgbClr val="0070C0"/>
                </a:solidFill>
              </a:rPr>
              <a:t>CASH BENEFITS</a:t>
            </a:r>
          </a:p>
          <a:p>
            <a:pPr lvl="2"/>
            <a:r>
              <a:rPr lang="en-GB" sz="1800" b="1" dirty="0" smtClean="0"/>
              <a:t>Allowances</a:t>
            </a:r>
            <a:endParaRPr lang="en-GB" sz="1800" dirty="0" smtClean="0"/>
          </a:p>
          <a:p>
            <a:pPr lvl="2"/>
            <a:r>
              <a:rPr lang="en-GB" sz="1800" b="1" dirty="0" smtClean="0"/>
              <a:t>Pensions</a:t>
            </a:r>
          </a:p>
          <a:p>
            <a:pPr lvl="2"/>
            <a:r>
              <a:rPr lang="en-GB" sz="1800" b="1" dirty="0" smtClean="0"/>
              <a:t>Compensations</a:t>
            </a:r>
          </a:p>
          <a:p>
            <a:pPr lvl="2"/>
            <a:r>
              <a:rPr lang="en-GB" sz="1800" b="1" dirty="0" smtClean="0"/>
              <a:t>Others</a:t>
            </a:r>
            <a:endParaRPr lang="en-GB" sz="1800" dirty="0" smtClean="0"/>
          </a:p>
        </p:txBody>
      </p:sp>
      <p:sp>
        <p:nvSpPr>
          <p:cNvPr id="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780284" y="980728"/>
            <a:ext cx="4421188" cy="4104456"/>
          </a:xfrm>
        </p:spPr>
        <p:txBody>
          <a:bodyPr/>
          <a:lstStyle/>
          <a:p>
            <a:endParaRPr lang="en-GB" sz="1800" b="1" dirty="0" smtClean="0"/>
          </a:p>
          <a:p>
            <a:r>
              <a:rPr lang="zh-CN" altLang="en-US" sz="1800" dirty="0" smtClean="0">
                <a:solidFill>
                  <a:srgbClr val="0070C0"/>
                </a:solidFill>
              </a:rPr>
              <a:t>非现金</a:t>
            </a:r>
            <a:r>
              <a:rPr lang="zh-CN" altLang="en-US" sz="1800" dirty="0" smtClean="0">
                <a:solidFill>
                  <a:srgbClr val="0070C0"/>
                </a:solidFill>
              </a:rPr>
              <a:t>福利</a:t>
            </a:r>
            <a:endParaRPr lang="en-US" altLang="zh-CN" sz="1800" dirty="0" smtClean="0">
              <a:solidFill>
                <a:srgbClr val="0070C0"/>
              </a:solidFill>
            </a:endParaRPr>
          </a:p>
          <a:p>
            <a:endParaRPr lang="en-GB" sz="1800" dirty="0" smtClean="0">
              <a:solidFill>
                <a:srgbClr val="0070C0"/>
              </a:solidFill>
            </a:endParaRPr>
          </a:p>
          <a:p>
            <a:pPr lvl="2"/>
            <a:r>
              <a:rPr lang="zh-CN" altLang="en-US" sz="1800" b="1" dirty="0" smtClean="0"/>
              <a:t>健康照料</a:t>
            </a:r>
            <a:endParaRPr lang="en-US" altLang="zh-CN" sz="1800" b="1" dirty="0" smtClean="0"/>
          </a:p>
          <a:p>
            <a:pPr lvl="2"/>
            <a:r>
              <a:rPr lang="zh-CN" altLang="en-US" sz="1800" b="1" dirty="0" smtClean="0"/>
              <a:t>医药</a:t>
            </a:r>
            <a:r>
              <a:rPr lang="zh-CN" altLang="en-US" sz="1800" b="1" dirty="0" smtClean="0"/>
              <a:t>福利</a:t>
            </a:r>
            <a:endParaRPr lang="en-US" altLang="zh-CN" sz="1800" b="1" dirty="0" smtClean="0"/>
          </a:p>
          <a:p>
            <a:pPr lvl="2"/>
            <a:r>
              <a:rPr lang="zh-CN" altLang="en-US" sz="1800" b="1" dirty="0" smtClean="0"/>
              <a:t>社会服务</a:t>
            </a:r>
            <a:endParaRPr lang="en-US" altLang="zh-CN" sz="1800" b="1" dirty="0" smtClean="0"/>
          </a:p>
          <a:p>
            <a:pPr lvl="2"/>
            <a:endParaRPr lang="en-GB" sz="1800" b="1" dirty="0"/>
          </a:p>
          <a:p>
            <a:r>
              <a:rPr lang="zh-CN" altLang="en-US" sz="1800" b="1" dirty="0" smtClean="0">
                <a:solidFill>
                  <a:srgbClr val="0070C0"/>
                </a:solidFill>
              </a:rPr>
              <a:t>现金福利</a:t>
            </a:r>
            <a:endParaRPr lang="en-GB" sz="1800" b="1" dirty="0" smtClean="0">
              <a:solidFill>
                <a:srgbClr val="0070C0"/>
              </a:solidFill>
            </a:endParaRPr>
          </a:p>
          <a:p>
            <a:pPr lvl="2"/>
            <a:r>
              <a:rPr lang="zh-CN" altLang="en-US" sz="1800" b="1" dirty="0" smtClean="0"/>
              <a:t>津贴</a:t>
            </a:r>
            <a:endParaRPr lang="en-US" altLang="zh-CN" sz="1800" b="1" dirty="0" smtClean="0"/>
          </a:p>
          <a:p>
            <a:pPr lvl="2"/>
            <a:r>
              <a:rPr lang="zh-CN" altLang="en-US" sz="1800" b="1" dirty="0" smtClean="0"/>
              <a:t>养老金</a:t>
            </a:r>
            <a:endParaRPr lang="en-US" altLang="zh-CN" sz="1800" b="1" dirty="0" smtClean="0"/>
          </a:p>
          <a:p>
            <a:pPr lvl="2"/>
            <a:r>
              <a:rPr lang="zh-CN" altLang="en-US" sz="1800" b="1" dirty="0" smtClean="0"/>
              <a:t>补贴</a:t>
            </a:r>
            <a:endParaRPr lang="en-US" altLang="zh-CN" sz="1800" b="1" dirty="0" smtClean="0"/>
          </a:p>
          <a:p>
            <a:pPr lvl="2"/>
            <a:r>
              <a:rPr lang="zh-CN" altLang="en-US" sz="1800" b="1" dirty="0" smtClean="0"/>
              <a:t>其他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1800" dirty="0" smtClean="0">
                <a:solidFill>
                  <a:srgbClr val="7030A0"/>
                </a:solidFill>
              </a:rPr>
              <a:t>TABLE ON THE PROTECTION PROVIDED (II</a:t>
            </a:r>
            <a:r>
              <a:rPr lang="en-GB" sz="1800" dirty="0" smtClean="0">
                <a:solidFill>
                  <a:srgbClr val="7030A0"/>
                </a:solidFill>
              </a:rPr>
              <a:t>)</a:t>
            </a:r>
            <a:r>
              <a:rPr lang="en-GB" sz="1800" dirty="0" smtClean="0">
                <a:solidFill>
                  <a:srgbClr val="7030A0"/>
                </a:solidFill>
              </a:rPr>
              <a:t> </a:t>
            </a:r>
            <a:r>
              <a:rPr lang="zh-CN" altLang="en-US" sz="1800" dirty="0" smtClean="0">
                <a:solidFill>
                  <a:srgbClr val="7030A0"/>
                </a:solidFill>
              </a:rPr>
              <a:t>保障列表</a:t>
            </a:r>
            <a:r>
              <a:rPr lang="en-GB" altLang="zh-CN" sz="1800" dirty="0" smtClean="0">
                <a:solidFill>
                  <a:srgbClr val="7030A0"/>
                </a:solidFill>
              </a:rPr>
              <a:t> </a:t>
            </a:r>
            <a:r>
              <a:rPr lang="en-GB" altLang="zh-CN" sz="1800" dirty="0">
                <a:solidFill>
                  <a:srgbClr val="7030A0"/>
                </a:solidFill>
              </a:rPr>
              <a:t>(</a:t>
            </a:r>
            <a:r>
              <a:rPr lang="en-GB" altLang="zh-CN" sz="1800" dirty="0" smtClean="0">
                <a:solidFill>
                  <a:srgbClr val="7030A0"/>
                </a:solidFill>
              </a:rPr>
              <a:t>II)</a:t>
            </a:r>
            <a:endParaRPr lang="es-ES" sz="1800" dirty="0" smtClean="0">
              <a:solidFill>
                <a:srgbClr val="7030A0"/>
              </a:solidFill>
            </a:endParaRPr>
          </a:p>
        </p:txBody>
      </p:sp>
      <p:sp>
        <p:nvSpPr>
          <p:cNvPr id="197939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273050" y="1052513"/>
            <a:ext cx="4421188" cy="5904879"/>
          </a:xfrm>
        </p:spPr>
        <p:txBody>
          <a:bodyPr/>
          <a:lstStyle/>
          <a:p>
            <a:r>
              <a:rPr lang="en-GB" sz="1800" b="1" dirty="0" smtClean="0">
                <a:solidFill>
                  <a:srgbClr val="0070C0"/>
                </a:solidFill>
              </a:rPr>
              <a:t>ALLOWANCES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b="1" dirty="0" smtClean="0"/>
              <a:t>Temporary incapacity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b="1" dirty="0" smtClean="0"/>
              <a:t> Risk during pregnancy and   	while breastfeeding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b="1" dirty="0" smtClean="0"/>
              <a:t>Maternity and paternity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b="1" dirty="0" smtClean="0"/>
              <a:t>Care of minors suffering from cancer or another serious disease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b="1" dirty="0" smtClean="0"/>
              <a:t>Temporary allowances for family members </a:t>
            </a:r>
          </a:p>
          <a:p>
            <a:pPr marL="457200" lvl="1" indent="0">
              <a:buNone/>
            </a:pPr>
            <a:r>
              <a:rPr lang="en-GB" sz="1800" b="1" dirty="0" smtClean="0"/>
              <a:t> </a:t>
            </a:r>
            <a:endParaRPr lang="en-GB" sz="1800" b="1" dirty="0"/>
          </a:p>
          <a:p>
            <a:r>
              <a:rPr lang="en-GB" sz="1800" b="1" dirty="0" smtClean="0">
                <a:solidFill>
                  <a:srgbClr val="0070C0"/>
                </a:solidFill>
              </a:rPr>
              <a:t>PENSIONS</a:t>
            </a:r>
          </a:p>
          <a:p>
            <a:pPr lvl="1"/>
            <a:r>
              <a:rPr lang="en-GB" sz="1800" b="1" dirty="0" smtClean="0"/>
              <a:t>Retirement</a:t>
            </a:r>
          </a:p>
          <a:p>
            <a:pPr lvl="1"/>
            <a:r>
              <a:rPr lang="en-GB" sz="1800" b="1" dirty="0" smtClean="0"/>
              <a:t>Permanent incapacity</a:t>
            </a:r>
          </a:p>
          <a:p>
            <a:pPr lvl="1"/>
            <a:r>
              <a:rPr lang="en-GB" sz="1800" b="1" dirty="0" smtClean="0"/>
              <a:t>Death and survivors’ pensions</a:t>
            </a:r>
          </a:p>
          <a:p>
            <a:pPr lvl="1"/>
            <a:r>
              <a:rPr lang="en-GB" sz="1800" b="1" dirty="0" smtClean="0"/>
              <a:t>Extraordinary pensions as a result of terrorist actions</a:t>
            </a:r>
          </a:p>
          <a:p>
            <a:pPr lvl="1"/>
            <a:endParaRPr lang="en-GB" sz="2200" b="1" dirty="0" smtClean="0"/>
          </a:p>
          <a:p>
            <a:pPr lvl="1"/>
            <a:endParaRPr lang="en-GB" sz="22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169024" y="908720"/>
            <a:ext cx="4421188" cy="5400600"/>
          </a:xfrm>
        </p:spPr>
        <p:txBody>
          <a:bodyPr/>
          <a:lstStyle/>
          <a:p>
            <a:r>
              <a:rPr lang="zh-CN" altLang="en-US" sz="2000" b="1" dirty="0">
                <a:solidFill>
                  <a:srgbClr val="0070C0"/>
                </a:solidFill>
              </a:rPr>
              <a:t>补</a:t>
            </a:r>
            <a:r>
              <a:rPr lang="zh-CN" altLang="en-US" sz="2000" b="1" dirty="0" smtClean="0">
                <a:solidFill>
                  <a:srgbClr val="0070C0"/>
                </a:solidFill>
              </a:rPr>
              <a:t>贴</a:t>
            </a:r>
            <a:endParaRPr lang="en-GB" sz="2000" b="1" dirty="0" smtClean="0">
              <a:solidFill>
                <a:srgbClr val="0070C0"/>
              </a:solidFill>
            </a:endParaRPr>
          </a:p>
          <a:p>
            <a:endParaRPr lang="en-GB" sz="2000" b="1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000" b="1" dirty="0" smtClean="0"/>
              <a:t>暂时丧失</a:t>
            </a:r>
            <a:r>
              <a:rPr lang="zh-CN" altLang="en-US" sz="2000" b="1" dirty="0"/>
              <a:t>工作能力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000" b="1" dirty="0" smtClean="0"/>
              <a:t>怀孕期和哺乳</a:t>
            </a:r>
            <a:r>
              <a:rPr lang="zh-CN" altLang="en-US" sz="2000" b="1" dirty="0" smtClean="0"/>
              <a:t>期</a:t>
            </a:r>
            <a:r>
              <a:rPr lang="zh-CN" altLang="en-US" sz="2000" b="1" dirty="0" smtClean="0"/>
              <a:t>风险</a:t>
            </a:r>
            <a:endParaRPr lang="zh-CN" altLang="en-US" sz="20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000" b="1" dirty="0" smtClean="0"/>
              <a:t>父育和母育</a:t>
            </a:r>
            <a:r>
              <a:rPr lang="zh-CN" altLang="en-US" sz="2000" b="1" dirty="0" smtClean="0"/>
              <a:t>补贴</a:t>
            </a:r>
            <a:endParaRPr lang="en-US" altLang="zh-CN" sz="20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000" b="1" dirty="0" smtClean="0"/>
              <a:t>对</a:t>
            </a:r>
            <a:r>
              <a:rPr lang="zh-CN" altLang="en-US" sz="2000" b="1" dirty="0" smtClean="0"/>
              <a:t>罹患</a:t>
            </a:r>
            <a:r>
              <a:rPr lang="zh-CN" altLang="en-US" sz="2000" b="1" dirty="0" smtClean="0"/>
              <a:t>癌症</a:t>
            </a:r>
            <a:r>
              <a:rPr lang="zh-CN" altLang="en-US" sz="2000" b="1" dirty="0"/>
              <a:t>或</a:t>
            </a:r>
            <a:r>
              <a:rPr lang="zh-CN" altLang="en-US" sz="2000" b="1" dirty="0" smtClean="0"/>
              <a:t>其他重</a:t>
            </a:r>
            <a:r>
              <a:rPr lang="zh-CN" altLang="en-US" sz="2000" b="1" dirty="0" smtClean="0"/>
              <a:t>大疾病</a:t>
            </a:r>
            <a:r>
              <a:rPr lang="zh-CN" altLang="en-US" sz="2000" b="1" dirty="0" smtClean="0"/>
              <a:t>的</a:t>
            </a:r>
            <a:r>
              <a:rPr lang="zh-CN" altLang="en-US" sz="2000" b="1" dirty="0"/>
              <a:t>未成年人</a:t>
            </a:r>
            <a:endParaRPr lang="zh-CN" altLang="en-US" sz="20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zh-CN" altLang="en-US" sz="2000" b="1" dirty="0"/>
              <a:t>对家庭成员的临时补</a:t>
            </a:r>
            <a:r>
              <a:rPr lang="zh-CN" altLang="en-US" sz="2000" b="1" dirty="0" smtClean="0"/>
              <a:t>助</a:t>
            </a:r>
            <a:endParaRPr lang="en-US" altLang="zh-CN" sz="2000" b="1" dirty="0" smtClean="0"/>
          </a:p>
          <a:p>
            <a:pPr marL="457200" lvl="1" indent="0">
              <a:buNone/>
            </a:pPr>
            <a:endParaRPr lang="en-GB" sz="2000" b="1" dirty="0" smtClean="0"/>
          </a:p>
          <a:p>
            <a:pPr marL="457200" lvl="1" indent="0">
              <a:buNone/>
            </a:pPr>
            <a:r>
              <a:rPr lang="en-GB" sz="2000" b="1" dirty="0" smtClean="0"/>
              <a:t> </a:t>
            </a:r>
            <a:endParaRPr lang="en-GB" sz="2000" b="1" dirty="0"/>
          </a:p>
          <a:p>
            <a:pPr marL="342900" lvl="1" indent="-342900">
              <a:buSzPct val="75000"/>
              <a:buFont typeface="Arial" charset="0"/>
              <a:buChar char="►"/>
            </a:pPr>
            <a:r>
              <a:rPr lang="zh-CN" altLang="en-US" sz="2000" b="1" dirty="0">
                <a:solidFill>
                  <a:srgbClr val="0070C0"/>
                </a:solidFill>
              </a:rPr>
              <a:t>养老金</a:t>
            </a:r>
            <a:endParaRPr lang="en-US" altLang="zh-CN" sz="2000" b="1" dirty="0">
              <a:solidFill>
                <a:srgbClr val="0070C0"/>
              </a:solidFill>
            </a:endParaRPr>
          </a:p>
          <a:p>
            <a:pPr lvl="1"/>
            <a:r>
              <a:rPr lang="zh-CN" altLang="en-US" sz="2000" b="1" dirty="0" smtClean="0"/>
              <a:t>退休</a:t>
            </a:r>
            <a:endParaRPr lang="zh-CN" altLang="en-US" sz="2000" b="1" dirty="0"/>
          </a:p>
          <a:p>
            <a:pPr lvl="1"/>
            <a:r>
              <a:rPr lang="zh-CN" altLang="en-US" sz="2000" b="1" dirty="0"/>
              <a:t>永久丧失工作能力</a:t>
            </a:r>
          </a:p>
          <a:p>
            <a:pPr lvl="1"/>
            <a:r>
              <a:rPr lang="zh-CN" altLang="en-US" sz="2000" b="1" dirty="0"/>
              <a:t>死亡和遗属养老金</a:t>
            </a:r>
          </a:p>
          <a:p>
            <a:pPr lvl="1"/>
            <a:r>
              <a:rPr lang="zh-CN" altLang="en-US" sz="2000" b="1" dirty="0" smtClean="0"/>
              <a:t>遭遇恐怖行动</a:t>
            </a:r>
            <a:r>
              <a:rPr lang="zh-CN" altLang="en-US" sz="2000" b="1" dirty="0" smtClean="0"/>
              <a:t>后</a:t>
            </a:r>
            <a:r>
              <a:rPr lang="zh-CN" altLang="en-US" sz="2000" b="1" dirty="0" smtClean="0"/>
              <a:t>的</a:t>
            </a:r>
            <a:r>
              <a:rPr lang="zh-CN" altLang="en-US" sz="2000" b="1" dirty="0" smtClean="0"/>
              <a:t>特殊养</a:t>
            </a:r>
            <a:r>
              <a:rPr lang="zh-CN" altLang="en-US" sz="2000" b="1" dirty="0" smtClean="0"/>
              <a:t>老金</a:t>
            </a:r>
            <a:endParaRPr lang="en-GB" sz="2400" b="1" dirty="0" smtClean="0"/>
          </a:p>
          <a:p>
            <a:pPr lvl="1"/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205881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55839</TotalTime>
  <Words>1788</Words>
  <Application>Microsoft Macintosh PowerPoint</Application>
  <PresentationFormat>A4 纸张(210x297 毫米)</PresentationFormat>
  <Paragraphs>561</Paragraphs>
  <Slides>20</Slides>
  <Notes>1</Notes>
  <HiddenSlides>0</HiddenSlides>
  <MMClips>0</MMClips>
  <ScaleCrop>false</ScaleCrop>
  <HeadingPairs>
    <vt:vector size="8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20</vt:i4>
      </vt:variant>
      <vt:variant>
        <vt:lpstr>自定义放映</vt:lpstr>
      </vt:variant>
      <vt:variant>
        <vt:i4>1</vt:i4>
      </vt:variant>
    </vt:vector>
  </HeadingPairs>
  <TitlesOfParts>
    <vt:vector size="23" baseType="lpstr">
      <vt:lpstr>Office Theme</vt:lpstr>
      <vt:lpstr>think-cell Slide</vt:lpstr>
      <vt:lpstr>PowerPoint 演示文稿</vt:lpstr>
      <vt:lpstr>PowerPoint 演示文稿</vt:lpstr>
      <vt:lpstr>The Social Security Model (Levels of Protection) 社会保障模型(保障水平)</vt:lpstr>
      <vt:lpstr>Basic level of Social Security (non contributory) 基本社会保障(非缴费型)</vt:lpstr>
      <vt:lpstr>Social Security contributory level 缴费型社会保障</vt:lpstr>
      <vt:lpstr>Structure of the Spanish Social Security System (Schemes) 西班牙社会保障结构(各类制度)</vt:lpstr>
      <vt:lpstr>Funding-Contributions (contributory level) 资金来源 (缴费型)</vt:lpstr>
      <vt:lpstr>TABLE ON THE PROTECTION PROVIDED (I) 保障列表（I）</vt:lpstr>
      <vt:lpstr>TABLE ON THE PROTECTION PROVIDED (II) 保障列表 (II)</vt:lpstr>
      <vt:lpstr>TABLE ON THE PROTECTION PROVIDED (III) 保障列表 (III)</vt:lpstr>
      <vt:lpstr>PERMANENT INCAPACITY 永久丧失工作能力</vt:lpstr>
      <vt:lpstr>PERMANENT INCAPACITY PENSION – AMOUNT 永久丧失工作能力养老金-数额</vt:lpstr>
      <vt:lpstr>TYPES OF RETIREMENT PENSION 退休金类型</vt:lpstr>
      <vt:lpstr>RETIREMENT.- Qualifing conditions 退休- 资格条件</vt:lpstr>
      <vt:lpstr>RETIREMENT  PENSION. – AMOUNT 退休金. – 数额</vt:lpstr>
      <vt:lpstr>DEATH AND SURVIVORS’ BENEFITS.- Deceased persons 死亡和遗属养老金-- 死者</vt:lpstr>
      <vt:lpstr>DEATH AND SURVIVORS’ BENEFITS.- Types of benefits 死亡和遗属养老金—类型</vt:lpstr>
      <vt:lpstr>FAMILY BENEFITS.- TYPES AND CATEGORIES OF BENEFITS 家庭福利.- 福利的种类和范围</vt:lpstr>
      <vt:lpstr> MANAGEMENT STRUCTURE  管理架构</vt:lpstr>
      <vt:lpstr>PowerPoint 演示文稿</vt:lpstr>
      <vt:lpstr>Custom Show 1</vt:lpstr>
    </vt:vector>
  </TitlesOfParts>
  <Company>Capgemini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Capgemini NA PowerPoint Template</dc:title>
  <dc:creator>Capgemini</dc:creator>
  <cp:lastModifiedBy>林</cp:lastModifiedBy>
  <cp:revision>4393</cp:revision>
  <cp:lastPrinted>2016-05-05T09:14:59Z</cp:lastPrinted>
  <dcterms:created xsi:type="dcterms:W3CDTF">2009-02-10T04:14:03Z</dcterms:created>
  <dcterms:modified xsi:type="dcterms:W3CDTF">2016-06-01T03:46:16Z</dcterms:modified>
</cp:coreProperties>
</file>