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427" r:id="rId2"/>
    <p:sldId id="319" r:id="rId3"/>
    <p:sldId id="385" r:id="rId4"/>
    <p:sldId id="593" r:id="rId5"/>
    <p:sldId id="595" r:id="rId6"/>
    <p:sldId id="611" r:id="rId7"/>
    <p:sldId id="594" r:id="rId8"/>
    <p:sldId id="596" r:id="rId9"/>
    <p:sldId id="598" r:id="rId10"/>
    <p:sldId id="605" r:id="rId11"/>
    <p:sldId id="604" r:id="rId12"/>
    <p:sldId id="606" r:id="rId13"/>
    <p:sldId id="600" r:id="rId14"/>
    <p:sldId id="597" r:id="rId15"/>
    <p:sldId id="599" r:id="rId16"/>
    <p:sldId id="601" r:id="rId17"/>
    <p:sldId id="607" r:id="rId18"/>
    <p:sldId id="602" r:id="rId19"/>
    <p:sldId id="608" r:id="rId20"/>
    <p:sldId id="609" r:id="rId21"/>
    <p:sldId id="610" r:id="rId22"/>
    <p:sldId id="603" r:id="rId23"/>
    <p:sldId id="592" r:id="rId24"/>
    <p:sldId id="579" r:id="rId25"/>
  </p:sldIdLst>
  <p:sldSz cx="9144000" cy="6858000" type="screen4x3"/>
  <p:notesSz cx="6784975" cy="9906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  <a:srgbClr val="0033CC"/>
    <a:srgbClr val="0066FF"/>
    <a:srgbClr val="000099"/>
    <a:srgbClr val="0099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60" autoAdjust="0"/>
    <p:restoredTop sz="90110" autoAdjust="0"/>
  </p:normalViewPr>
  <p:slideViewPr>
    <p:cSldViewPr>
      <p:cViewPr varScale="1">
        <p:scale>
          <a:sx n="83" d="100"/>
          <a:sy n="83" d="100"/>
        </p:scale>
        <p:origin x="20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569C3C-9CEB-453B-A89E-BDFB73DB0FB5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98F4187-C6F6-49A3-95B0-236CE33789F4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rtl="0"/>
          <a:endParaRPr lang="es-ES" sz="2300" b="1" dirty="0" smtClean="0">
            <a:solidFill>
              <a:srgbClr val="0033CC"/>
            </a:solidFill>
          </a:endParaRPr>
        </a:p>
      </dgm:t>
    </dgm:pt>
    <dgm:pt modelId="{36806C49-7D01-4006-8A30-87C5C208A734}" type="parTrans" cxnId="{97C7F7DB-8A1B-4994-B698-D4C262805C6D}">
      <dgm:prSet/>
      <dgm:spPr/>
      <dgm:t>
        <a:bodyPr/>
        <a:lstStyle/>
        <a:p>
          <a:endParaRPr lang="es-ES"/>
        </a:p>
      </dgm:t>
    </dgm:pt>
    <dgm:pt modelId="{0294416E-61B1-4F58-A5F9-52FFDD75C778}" type="sibTrans" cxnId="{97C7F7DB-8A1B-4994-B698-D4C262805C6D}">
      <dgm:prSet/>
      <dgm:spPr/>
      <dgm:t>
        <a:bodyPr/>
        <a:lstStyle/>
        <a:p>
          <a:endParaRPr lang="es-ES"/>
        </a:p>
      </dgm:t>
    </dgm:pt>
    <dgm:pt modelId="{5428C16A-AD7A-48AA-A834-08E2C10096EE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zh-CN" altLang="en-US" sz="3200" b="1" dirty="0" smtClean="0"/>
            <a:t>管理机构负责通过确认缴费福利和医疗权响应需求，除了</a:t>
          </a:r>
          <a:endParaRPr lang="en-GB" sz="3200" b="1" dirty="0"/>
        </a:p>
      </dgm:t>
    </dgm:pt>
    <dgm:pt modelId="{B69C0F25-1E44-46AE-A884-AEFE393CB3D1}" type="parTrans" cxnId="{923AEEF2-BDA3-4F7E-AF55-D4906812AA2A}">
      <dgm:prSet/>
      <dgm:spPr/>
      <dgm:t>
        <a:bodyPr/>
        <a:lstStyle/>
        <a:p>
          <a:endParaRPr lang="es-ES"/>
        </a:p>
      </dgm:t>
    </dgm:pt>
    <dgm:pt modelId="{B0754CF2-3718-494D-A530-E2461D9D3C52}" type="sibTrans" cxnId="{923AEEF2-BDA3-4F7E-AF55-D4906812AA2A}">
      <dgm:prSet/>
      <dgm:spPr/>
      <dgm:t>
        <a:bodyPr/>
        <a:lstStyle/>
        <a:p>
          <a:endParaRPr lang="es-ES"/>
        </a:p>
      </dgm:t>
    </dgm:pt>
    <dgm:pt modelId="{1D299300-3BA3-4FD5-BAAA-7FABFAE5088F}" type="pres">
      <dgm:prSet presAssocID="{38569C3C-9CEB-453B-A89E-BDFB73DB0FB5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1771450-B423-4924-9FC6-9D20B595681E}" type="pres">
      <dgm:prSet presAssocID="{38569C3C-9CEB-453B-A89E-BDFB73DB0FB5}" presName="comp1" presStyleCnt="0"/>
      <dgm:spPr/>
    </dgm:pt>
    <dgm:pt modelId="{9C34540F-242A-4C0E-BEE1-C478DCB89E7F}" type="pres">
      <dgm:prSet presAssocID="{38569C3C-9CEB-453B-A89E-BDFB73DB0FB5}" presName="circle1" presStyleLbl="node1" presStyleIdx="0" presStyleCnt="2" custScaleX="156696"/>
      <dgm:spPr/>
      <dgm:t>
        <a:bodyPr/>
        <a:lstStyle/>
        <a:p>
          <a:endParaRPr lang="es-ES"/>
        </a:p>
      </dgm:t>
    </dgm:pt>
    <dgm:pt modelId="{164AEE33-5ABB-4732-8D04-7A35862B4846}" type="pres">
      <dgm:prSet presAssocID="{38569C3C-9CEB-453B-A89E-BDFB73DB0FB5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9E3708C-855E-4BBD-BD2E-C2D5A05CD0EA}" type="pres">
      <dgm:prSet presAssocID="{38569C3C-9CEB-453B-A89E-BDFB73DB0FB5}" presName="comp2" presStyleCnt="0"/>
      <dgm:spPr/>
    </dgm:pt>
    <dgm:pt modelId="{B533786D-3324-49CB-A703-AEA694ED2F3C}" type="pres">
      <dgm:prSet presAssocID="{38569C3C-9CEB-453B-A89E-BDFB73DB0FB5}" presName="circle2" presStyleLbl="node1" presStyleIdx="1" presStyleCnt="2" custScaleX="156801" custScaleY="65845" custLinFactNeighborX="64" custLinFactNeighborY="-44092"/>
      <dgm:spPr/>
      <dgm:t>
        <a:bodyPr/>
        <a:lstStyle/>
        <a:p>
          <a:endParaRPr lang="es-ES"/>
        </a:p>
      </dgm:t>
    </dgm:pt>
    <dgm:pt modelId="{4B0E8AC0-13AE-4C4C-BF0B-EA068499CE4E}" type="pres">
      <dgm:prSet presAssocID="{38569C3C-9CEB-453B-A89E-BDFB73DB0FB5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23AEEF2-BDA3-4F7E-AF55-D4906812AA2A}" srcId="{38569C3C-9CEB-453B-A89E-BDFB73DB0FB5}" destId="{5428C16A-AD7A-48AA-A834-08E2C10096EE}" srcOrd="1" destOrd="0" parTransId="{B69C0F25-1E44-46AE-A884-AEFE393CB3D1}" sibTransId="{B0754CF2-3718-494D-A530-E2461D9D3C52}"/>
    <dgm:cxn modelId="{F7483262-007D-4765-B796-E9F32B8E7BA7}" type="presOf" srcId="{5428C16A-AD7A-48AA-A834-08E2C10096EE}" destId="{B533786D-3324-49CB-A703-AEA694ED2F3C}" srcOrd="0" destOrd="0" presId="urn:microsoft.com/office/officeart/2005/8/layout/venn2"/>
    <dgm:cxn modelId="{CB991EBD-0FCD-4FE3-8B5F-FF8480962CFB}" type="presOf" srcId="{38569C3C-9CEB-453B-A89E-BDFB73DB0FB5}" destId="{1D299300-3BA3-4FD5-BAAA-7FABFAE5088F}" srcOrd="0" destOrd="0" presId="urn:microsoft.com/office/officeart/2005/8/layout/venn2"/>
    <dgm:cxn modelId="{2D721309-99BF-4115-9003-977B1BADC617}" type="presOf" srcId="{5428C16A-AD7A-48AA-A834-08E2C10096EE}" destId="{4B0E8AC0-13AE-4C4C-BF0B-EA068499CE4E}" srcOrd="1" destOrd="0" presId="urn:microsoft.com/office/officeart/2005/8/layout/venn2"/>
    <dgm:cxn modelId="{97C7F7DB-8A1B-4994-B698-D4C262805C6D}" srcId="{38569C3C-9CEB-453B-A89E-BDFB73DB0FB5}" destId="{D98F4187-C6F6-49A3-95B0-236CE33789F4}" srcOrd="0" destOrd="0" parTransId="{36806C49-7D01-4006-8A30-87C5C208A734}" sibTransId="{0294416E-61B1-4F58-A5F9-52FFDD75C778}"/>
    <dgm:cxn modelId="{0D0B0B20-DE6E-4DC0-ACCF-10B8554A613E}" type="presOf" srcId="{D98F4187-C6F6-49A3-95B0-236CE33789F4}" destId="{9C34540F-242A-4C0E-BEE1-C478DCB89E7F}" srcOrd="0" destOrd="0" presId="urn:microsoft.com/office/officeart/2005/8/layout/venn2"/>
    <dgm:cxn modelId="{D37D8BFB-2C8A-497D-9F1B-DA8E8E49CFAC}" type="presOf" srcId="{D98F4187-C6F6-49A3-95B0-236CE33789F4}" destId="{164AEE33-5ABB-4732-8D04-7A35862B4846}" srcOrd="1" destOrd="0" presId="urn:microsoft.com/office/officeart/2005/8/layout/venn2"/>
    <dgm:cxn modelId="{9ACAC67E-CD39-496E-9E7F-FE3A15553D7C}" type="presParOf" srcId="{1D299300-3BA3-4FD5-BAAA-7FABFAE5088F}" destId="{C1771450-B423-4924-9FC6-9D20B595681E}" srcOrd="0" destOrd="0" presId="urn:microsoft.com/office/officeart/2005/8/layout/venn2"/>
    <dgm:cxn modelId="{7F9248E7-47F8-4E1A-8105-A47E83A081D4}" type="presParOf" srcId="{C1771450-B423-4924-9FC6-9D20B595681E}" destId="{9C34540F-242A-4C0E-BEE1-C478DCB89E7F}" srcOrd="0" destOrd="0" presId="urn:microsoft.com/office/officeart/2005/8/layout/venn2"/>
    <dgm:cxn modelId="{2C44F0DB-60E8-4A73-8AFD-2F7391005C1C}" type="presParOf" srcId="{C1771450-B423-4924-9FC6-9D20B595681E}" destId="{164AEE33-5ABB-4732-8D04-7A35862B4846}" srcOrd="1" destOrd="0" presId="urn:microsoft.com/office/officeart/2005/8/layout/venn2"/>
    <dgm:cxn modelId="{ED674518-C690-453F-8E81-200D2D1D75C1}" type="presParOf" srcId="{1D299300-3BA3-4FD5-BAAA-7FABFAE5088F}" destId="{89E3708C-855E-4BBD-BD2E-C2D5A05CD0EA}" srcOrd="1" destOrd="0" presId="urn:microsoft.com/office/officeart/2005/8/layout/venn2"/>
    <dgm:cxn modelId="{FF59AE55-4549-4EDA-B338-EBB5ACD9412D}" type="presParOf" srcId="{89E3708C-855E-4BBD-BD2E-C2D5A05CD0EA}" destId="{B533786D-3324-49CB-A703-AEA694ED2F3C}" srcOrd="0" destOrd="0" presId="urn:microsoft.com/office/officeart/2005/8/layout/venn2"/>
    <dgm:cxn modelId="{B92350FF-ECEF-44B0-9A50-EB033FBCAB88}" type="presParOf" srcId="{89E3708C-855E-4BBD-BD2E-C2D5A05CD0EA}" destId="{4B0E8AC0-13AE-4C4C-BF0B-EA068499CE4E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DEC876-C67E-4C07-8476-45B8C4017E0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09D7D60-3E90-45C1-9AF4-9A6AA208F73C}">
      <dgm:prSet phldrT="[Texto]" custT="1"/>
      <dgm:spPr/>
      <dgm:t>
        <a:bodyPr/>
        <a:lstStyle/>
        <a:p>
          <a:r>
            <a:rPr lang="zh-CN" altLang="en-US" sz="2600" dirty="0" smtClean="0"/>
            <a:t>社会保障体系国务秘书处</a:t>
          </a:r>
          <a:endParaRPr lang="en-GB" sz="2600" dirty="0"/>
        </a:p>
      </dgm:t>
    </dgm:pt>
    <dgm:pt modelId="{05E29DAD-0E92-4F62-AA90-0DB2AC63D98D}" type="parTrans" cxnId="{1D488F95-3E52-4FAE-A219-9556BC1CD65C}">
      <dgm:prSet/>
      <dgm:spPr/>
      <dgm:t>
        <a:bodyPr/>
        <a:lstStyle/>
        <a:p>
          <a:endParaRPr lang="es-ES"/>
        </a:p>
      </dgm:t>
    </dgm:pt>
    <dgm:pt modelId="{ACC24B84-A139-4759-8DB5-8BD71D34A4B8}" type="sibTrans" cxnId="{1D488F95-3E52-4FAE-A219-9556BC1CD65C}">
      <dgm:prSet/>
      <dgm:spPr/>
      <dgm:t>
        <a:bodyPr/>
        <a:lstStyle/>
        <a:p>
          <a:endParaRPr lang="es-ES"/>
        </a:p>
      </dgm:t>
    </dgm:pt>
    <dgm:pt modelId="{68CA042B-B7AD-4C61-B7C4-95ED7F81E394}">
      <dgm:prSet phldrT="[Texto]"/>
      <dgm:spPr/>
      <dgm:t>
        <a:bodyPr/>
        <a:lstStyle/>
        <a:p>
          <a:r>
            <a:rPr lang="en-GB" dirty="0" smtClean="0"/>
            <a:t>INSS</a:t>
          </a:r>
          <a:r>
            <a:rPr lang="zh-CN" altLang="en-US" dirty="0" smtClean="0"/>
            <a:t>国家社会保障局</a:t>
          </a:r>
          <a:endParaRPr lang="en-GB" dirty="0"/>
        </a:p>
      </dgm:t>
    </dgm:pt>
    <dgm:pt modelId="{4A1C5309-D0E1-49AA-8393-B08D3264A6FF}" type="parTrans" cxnId="{6127EE9F-328A-4C95-8519-495B1C64219E}">
      <dgm:prSet/>
      <dgm:spPr/>
      <dgm:t>
        <a:bodyPr/>
        <a:lstStyle/>
        <a:p>
          <a:endParaRPr lang="es-ES"/>
        </a:p>
      </dgm:t>
    </dgm:pt>
    <dgm:pt modelId="{AAE89F52-2C2F-4BF7-9C25-932F4A0E1402}" type="sibTrans" cxnId="{6127EE9F-328A-4C95-8519-495B1C64219E}">
      <dgm:prSet/>
      <dgm:spPr/>
      <dgm:t>
        <a:bodyPr/>
        <a:lstStyle/>
        <a:p>
          <a:endParaRPr lang="es-ES"/>
        </a:p>
      </dgm:t>
    </dgm:pt>
    <dgm:pt modelId="{ABBC6917-5467-408E-B9F6-18B065A63B16}">
      <dgm:prSet phldrT="[Texto]"/>
      <dgm:spPr/>
      <dgm:t>
        <a:bodyPr/>
        <a:lstStyle/>
        <a:p>
          <a:r>
            <a:t>DGOSS</a:t>
          </a:r>
          <a:endParaRPr lang="en-GB" dirty="0"/>
        </a:p>
      </dgm:t>
    </dgm:pt>
    <dgm:pt modelId="{DA921A8E-677D-41C1-B75F-119EF8063675}" type="parTrans" cxnId="{B9C7DBDA-4C15-4EF8-98C0-FA8F5D4765F1}">
      <dgm:prSet/>
      <dgm:spPr/>
      <dgm:t>
        <a:bodyPr/>
        <a:lstStyle/>
        <a:p>
          <a:endParaRPr lang="es-ES"/>
        </a:p>
      </dgm:t>
    </dgm:pt>
    <dgm:pt modelId="{EAF55706-C4B1-4891-A38E-96B0E35703C2}" type="sibTrans" cxnId="{B9C7DBDA-4C15-4EF8-98C0-FA8F5D4765F1}">
      <dgm:prSet/>
      <dgm:spPr/>
      <dgm:t>
        <a:bodyPr/>
        <a:lstStyle/>
        <a:p>
          <a:endParaRPr lang="es-ES"/>
        </a:p>
      </dgm:t>
    </dgm:pt>
    <dgm:pt modelId="{0B338091-130A-4A9C-B68A-F91C739E0182}">
      <dgm:prSet/>
      <dgm:spPr/>
      <dgm:t>
        <a:bodyPr/>
        <a:lstStyle/>
        <a:p>
          <a:r>
            <a:rPr dirty="0" smtClean="0"/>
            <a:t>GISS</a:t>
          </a:r>
          <a:r>
            <a:rPr lang="zh-CN" altLang="en-US" dirty="0" smtClean="0"/>
            <a:t>社会保障信息部</a:t>
          </a:r>
          <a:endParaRPr lang="en-GB" dirty="0"/>
        </a:p>
      </dgm:t>
    </dgm:pt>
    <dgm:pt modelId="{9F557114-68B8-4102-9998-A1EA085ECFE1}" type="parTrans" cxnId="{DEE7FC14-AC1E-4869-9218-0443200C65B6}">
      <dgm:prSet/>
      <dgm:spPr/>
      <dgm:t>
        <a:bodyPr/>
        <a:lstStyle/>
        <a:p>
          <a:endParaRPr lang="es-ES"/>
        </a:p>
      </dgm:t>
    </dgm:pt>
    <dgm:pt modelId="{0AD47693-0C53-40C5-B35E-E9CA2443BE1B}" type="sibTrans" cxnId="{DEE7FC14-AC1E-4869-9218-0443200C65B6}">
      <dgm:prSet/>
      <dgm:spPr/>
      <dgm:t>
        <a:bodyPr/>
        <a:lstStyle/>
        <a:p>
          <a:endParaRPr lang="es-ES"/>
        </a:p>
      </dgm:t>
    </dgm:pt>
    <dgm:pt modelId="{711894D7-3C6A-4474-ADAE-43D57322106B}">
      <dgm:prSet/>
      <dgm:spPr/>
      <dgm:t>
        <a:bodyPr/>
        <a:lstStyle/>
        <a:p>
          <a:r>
            <a:rPr dirty="0" smtClean="0"/>
            <a:t>TGSS</a:t>
          </a:r>
          <a:r>
            <a:rPr lang="zh-CN" altLang="en-US" dirty="0" smtClean="0"/>
            <a:t>社会保障财政中心</a:t>
          </a:r>
          <a:endParaRPr lang="en-GB" dirty="0"/>
        </a:p>
      </dgm:t>
    </dgm:pt>
    <dgm:pt modelId="{DED91E4E-4BFA-4AD2-B1F0-BB2FDE38323B}" type="parTrans" cxnId="{7763C166-6CBB-4415-B956-56B4CBFF3C6D}">
      <dgm:prSet/>
      <dgm:spPr/>
      <dgm:t>
        <a:bodyPr/>
        <a:lstStyle/>
        <a:p>
          <a:endParaRPr lang="es-ES"/>
        </a:p>
      </dgm:t>
    </dgm:pt>
    <dgm:pt modelId="{CA068049-32E2-42F9-93BE-D0A9E0A803EC}" type="sibTrans" cxnId="{7763C166-6CBB-4415-B956-56B4CBFF3C6D}">
      <dgm:prSet/>
      <dgm:spPr/>
      <dgm:t>
        <a:bodyPr/>
        <a:lstStyle/>
        <a:p>
          <a:endParaRPr lang="es-ES"/>
        </a:p>
      </dgm:t>
    </dgm:pt>
    <dgm:pt modelId="{E108B73B-F9B3-4D2F-8214-3238E7C40321}">
      <dgm:prSet/>
      <dgm:spPr/>
      <dgm:t>
        <a:bodyPr/>
        <a:lstStyle/>
        <a:p>
          <a:r>
            <a:rPr lang="en-GB" dirty="0" smtClean="0"/>
            <a:t>ISM</a:t>
          </a:r>
          <a:r>
            <a:rPr lang="zh-CN" altLang="en-US" dirty="0" smtClean="0"/>
            <a:t>海员保险机构</a:t>
          </a:r>
          <a:endParaRPr lang="en-GB" dirty="0"/>
        </a:p>
      </dgm:t>
    </dgm:pt>
    <dgm:pt modelId="{E3AF14B6-AFDB-4B6D-A06C-9AA4A3315E8C}" type="parTrans" cxnId="{DF156363-6496-4CD2-ABA0-FFE3AA1CC605}">
      <dgm:prSet/>
      <dgm:spPr/>
      <dgm:t>
        <a:bodyPr/>
        <a:lstStyle/>
        <a:p>
          <a:endParaRPr lang="es-ES"/>
        </a:p>
      </dgm:t>
    </dgm:pt>
    <dgm:pt modelId="{FE5CDBB3-61B2-4C1D-9273-7C04B89372F2}" type="sibTrans" cxnId="{DF156363-6496-4CD2-ABA0-FFE3AA1CC605}">
      <dgm:prSet/>
      <dgm:spPr/>
      <dgm:t>
        <a:bodyPr/>
        <a:lstStyle/>
        <a:p>
          <a:endParaRPr lang="es-ES"/>
        </a:p>
      </dgm:t>
    </dgm:pt>
    <dgm:pt modelId="{9F070DBA-2173-45BA-8935-502EF4C799AE}">
      <dgm:prSet/>
      <dgm:spPr/>
      <dgm:t>
        <a:bodyPr/>
        <a:lstStyle/>
        <a:p>
          <a:r>
            <a:t>IGSS</a:t>
          </a:r>
          <a:endParaRPr lang="en-GB" dirty="0"/>
        </a:p>
      </dgm:t>
    </dgm:pt>
    <dgm:pt modelId="{602CEE26-6A20-4D15-85D0-E725CD485B0A}" type="parTrans" cxnId="{6B4C3359-DA68-4E58-943F-37EB6556F041}">
      <dgm:prSet/>
      <dgm:spPr/>
      <dgm:t>
        <a:bodyPr/>
        <a:lstStyle/>
        <a:p>
          <a:endParaRPr lang="es-ES"/>
        </a:p>
      </dgm:t>
    </dgm:pt>
    <dgm:pt modelId="{92C38A8C-8CBD-44CD-AE98-7C27A526EC0C}" type="sibTrans" cxnId="{6B4C3359-DA68-4E58-943F-37EB6556F041}">
      <dgm:prSet/>
      <dgm:spPr/>
      <dgm:t>
        <a:bodyPr/>
        <a:lstStyle/>
        <a:p>
          <a:endParaRPr lang="es-ES"/>
        </a:p>
      </dgm:t>
    </dgm:pt>
    <dgm:pt modelId="{6A4D77C3-E41D-49A8-9020-5A2701C35630}" type="pres">
      <dgm:prSet presAssocID="{F3DEC876-C67E-4C07-8476-45B8C4017E0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18A53FAE-7912-41E9-B208-EC7675F160AE}" type="pres">
      <dgm:prSet presAssocID="{709D7D60-3E90-45C1-9AF4-9A6AA208F73C}" presName="hierRoot1" presStyleCnt="0"/>
      <dgm:spPr/>
    </dgm:pt>
    <dgm:pt modelId="{E5A58641-50FD-407C-8C12-3DA424650F6F}" type="pres">
      <dgm:prSet presAssocID="{709D7D60-3E90-45C1-9AF4-9A6AA208F73C}" presName="composite" presStyleCnt="0"/>
      <dgm:spPr/>
    </dgm:pt>
    <dgm:pt modelId="{4B9CB877-870E-427B-8CF5-1EC045319DE6}" type="pres">
      <dgm:prSet presAssocID="{709D7D60-3E90-45C1-9AF4-9A6AA208F73C}" presName="background" presStyleLbl="node0" presStyleIdx="0" presStyleCnt="2"/>
      <dgm:spPr/>
    </dgm:pt>
    <dgm:pt modelId="{42BF4800-4817-4511-9A75-82F18FF35A90}" type="pres">
      <dgm:prSet presAssocID="{709D7D60-3E90-45C1-9AF4-9A6AA208F73C}" presName="text" presStyleLbl="fgAcc0" presStyleIdx="0" presStyleCnt="2" custScaleX="391408" custScaleY="23879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B017C44-A12E-4969-B973-E6BAE342E000}" type="pres">
      <dgm:prSet presAssocID="{709D7D60-3E90-45C1-9AF4-9A6AA208F73C}" presName="hierChild2" presStyleCnt="0"/>
      <dgm:spPr/>
    </dgm:pt>
    <dgm:pt modelId="{66A5878E-E10B-4DA8-8D05-DFA961654692}" type="pres">
      <dgm:prSet presAssocID="{4A1C5309-D0E1-49AA-8393-B08D3264A6FF}" presName="Name10" presStyleLbl="parChTrans1D2" presStyleIdx="0" presStyleCnt="5"/>
      <dgm:spPr/>
      <dgm:t>
        <a:bodyPr/>
        <a:lstStyle/>
        <a:p>
          <a:endParaRPr lang="es-ES"/>
        </a:p>
      </dgm:t>
    </dgm:pt>
    <dgm:pt modelId="{0083879D-4D99-47C9-B3B1-6B5FCDE550BF}" type="pres">
      <dgm:prSet presAssocID="{68CA042B-B7AD-4C61-B7C4-95ED7F81E394}" presName="hierRoot2" presStyleCnt="0"/>
      <dgm:spPr/>
    </dgm:pt>
    <dgm:pt modelId="{476BB4D4-2366-42A4-A474-DAE6567DF47F}" type="pres">
      <dgm:prSet presAssocID="{68CA042B-B7AD-4C61-B7C4-95ED7F81E394}" presName="composite2" presStyleCnt="0"/>
      <dgm:spPr/>
    </dgm:pt>
    <dgm:pt modelId="{A54A8AC7-15DC-4331-AE9F-024E10FC8B5B}" type="pres">
      <dgm:prSet presAssocID="{68CA042B-B7AD-4C61-B7C4-95ED7F81E394}" presName="background2" presStyleLbl="node2" presStyleIdx="0" presStyleCnt="5"/>
      <dgm:spPr/>
    </dgm:pt>
    <dgm:pt modelId="{05D248B2-B577-408F-9267-C40D8C0CD71A}" type="pres">
      <dgm:prSet presAssocID="{68CA042B-B7AD-4C61-B7C4-95ED7F81E394}" presName="text2" presStyleLbl="fgAcc2" presStyleIdx="0" presStyleCnt="5" custLinFactX="13522" custLinFactNeighborX="100000" custLinFactNeighborY="10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4FA968-9A32-4ADF-985E-909613B56D35}" type="pres">
      <dgm:prSet presAssocID="{68CA042B-B7AD-4C61-B7C4-95ED7F81E394}" presName="hierChild3" presStyleCnt="0"/>
      <dgm:spPr/>
    </dgm:pt>
    <dgm:pt modelId="{338D94EA-1921-4D3E-B1AE-00447746FE2A}" type="pres">
      <dgm:prSet presAssocID="{DED91E4E-4BFA-4AD2-B1F0-BB2FDE38323B}" presName="Name10" presStyleLbl="parChTrans1D2" presStyleIdx="1" presStyleCnt="5"/>
      <dgm:spPr/>
      <dgm:t>
        <a:bodyPr/>
        <a:lstStyle/>
        <a:p>
          <a:endParaRPr lang="es-ES"/>
        </a:p>
      </dgm:t>
    </dgm:pt>
    <dgm:pt modelId="{D3F81E39-6AE4-4ACC-9A17-8017E97174DD}" type="pres">
      <dgm:prSet presAssocID="{711894D7-3C6A-4474-ADAE-43D57322106B}" presName="hierRoot2" presStyleCnt="0"/>
      <dgm:spPr/>
    </dgm:pt>
    <dgm:pt modelId="{295F3C4D-1BE6-4858-8669-E44BE3A7D865}" type="pres">
      <dgm:prSet presAssocID="{711894D7-3C6A-4474-ADAE-43D57322106B}" presName="composite2" presStyleCnt="0"/>
      <dgm:spPr/>
    </dgm:pt>
    <dgm:pt modelId="{1C0A4F5D-A34F-4109-B96B-819D094AFC51}" type="pres">
      <dgm:prSet presAssocID="{711894D7-3C6A-4474-ADAE-43D57322106B}" presName="background2" presStyleLbl="node2" presStyleIdx="1" presStyleCnt="5"/>
      <dgm:spPr/>
    </dgm:pt>
    <dgm:pt modelId="{819864ED-43E1-4399-84DF-5D118F1B63B0}" type="pres">
      <dgm:prSet presAssocID="{711894D7-3C6A-4474-ADAE-43D57322106B}" presName="text2" presStyleLbl="fgAcc2" presStyleIdx="1" presStyleCnt="5" custLinFactX="16137" custLinFactNeighborX="100000" custLinFactNeighborY="10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89E7A1B-1BEC-45DD-88CC-EFFB14D9451D}" type="pres">
      <dgm:prSet presAssocID="{711894D7-3C6A-4474-ADAE-43D57322106B}" presName="hierChild3" presStyleCnt="0"/>
      <dgm:spPr/>
    </dgm:pt>
    <dgm:pt modelId="{BD44B6CA-6CDD-4B74-8D38-530E2F869D5D}" type="pres">
      <dgm:prSet presAssocID="{9F557114-68B8-4102-9998-A1EA085ECFE1}" presName="Name10" presStyleLbl="parChTrans1D2" presStyleIdx="2" presStyleCnt="5"/>
      <dgm:spPr/>
      <dgm:t>
        <a:bodyPr/>
        <a:lstStyle/>
        <a:p>
          <a:endParaRPr lang="es-ES"/>
        </a:p>
      </dgm:t>
    </dgm:pt>
    <dgm:pt modelId="{93124E0B-1D8D-45BE-BFF4-1F85CCF39ADD}" type="pres">
      <dgm:prSet presAssocID="{0B338091-130A-4A9C-B68A-F91C739E0182}" presName="hierRoot2" presStyleCnt="0"/>
      <dgm:spPr/>
    </dgm:pt>
    <dgm:pt modelId="{2951475B-B209-4FB6-9B98-270A6613F16C}" type="pres">
      <dgm:prSet presAssocID="{0B338091-130A-4A9C-B68A-F91C739E0182}" presName="composite2" presStyleCnt="0"/>
      <dgm:spPr/>
    </dgm:pt>
    <dgm:pt modelId="{7B70925F-30E8-4AB5-9411-ED63B42EB8D3}" type="pres">
      <dgm:prSet presAssocID="{0B338091-130A-4A9C-B68A-F91C739E0182}" presName="background2" presStyleLbl="node2" presStyleIdx="2" presStyleCnt="5"/>
      <dgm:spPr/>
    </dgm:pt>
    <dgm:pt modelId="{B1DDFF9C-BFC4-41C9-BF47-7192732E6722}" type="pres">
      <dgm:prSet presAssocID="{0B338091-130A-4A9C-B68A-F91C739E0182}" presName="text2" presStyleLbl="fgAcc2" presStyleIdx="2" presStyleCnt="5" custLinFactX="-100000" custLinFactY="-100000" custLinFactNeighborX="-155962" custLinFactNeighborY="-1187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1873E85-EC22-429D-9E86-3ED929394865}" type="pres">
      <dgm:prSet presAssocID="{0B338091-130A-4A9C-B68A-F91C739E0182}" presName="hierChild3" presStyleCnt="0"/>
      <dgm:spPr/>
    </dgm:pt>
    <dgm:pt modelId="{B42FCB36-2FFF-440D-9B26-B0F505F3E0E3}" type="pres">
      <dgm:prSet presAssocID="{E3AF14B6-AFDB-4B6D-A06C-9AA4A3315E8C}" presName="Name10" presStyleLbl="parChTrans1D2" presStyleIdx="3" presStyleCnt="5"/>
      <dgm:spPr/>
      <dgm:t>
        <a:bodyPr/>
        <a:lstStyle/>
        <a:p>
          <a:endParaRPr lang="es-ES"/>
        </a:p>
      </dgm:t>
    </dgm:pt>
    <dgm:pt modelId="{A0F7DDF8-793E-4DCD-B372-288F0903366E}" type="pres">
      <dgm:prSet presAssocID="{E108B73B-F9B3-4D2F-8214-3238E7C40321}" presName="hierRoot2" presStyleCnt="0"/>
      <dgm:spPr/>
    </dgm:pt>
    <dgm:pt modelId="{69923EBC-3AD7-4897-9DAA-F572CE980B94}" type="pres">
      <dgm:prSet presAssocID="{E108B73B-F9B3-4D2F-8214-3238E7C40321}" presName="composite2" presStyleCnt="0"/>
      <dgm:spPr/>
    </dgm:pt>
    <dgm:pt modelId="{3C57704A-F296-4714-AF64-B2073DB0C04D}" type="pres">
      <dgm:prSet presAssocID="{E108B73B-F9B3-4D2F-8214-3238E7C40321}" presName="background2" presStyleLbl="node2" presStyleIdx="3" presStyleCnt="5"/>
      <dgm:spPr/>
    </dgm:pt>
    <dgm:pt modelId="{0E22D2C3-404A-49A5-8968-DAE3F342A7A1}" type="pres">
      <dgm:prSet presAssocID="{E108B73B-F9B3-4D2F-8214-3238E7C40321}" presName="text2" presStyleLbl="fgAcc2" presStyleIdx="3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3B24280-D112-48DF-A9A5-45A97A0464EF}" type="pres">
      <dgm:prSet presAssocID="{E108B73B-F9B3-4D2F-8214-3238E7C40321}" presName="hierChild3" presStyleCnt="0"/>
      <dgm:spPr/>
    </dgm:pt>
    <dgm:pt modelId="{9B1F48BA-0B65-47EA-AB90-516C141C1080}" type="pres">
      <dgm:prSet presAssocID="{DA921A8E-677D-41C1-B75F-119EF8063675}" presName="Name10" presStyleLbl="parChTrans1D2" presStyleIdx="4" presStyleCnt="5"/>
      <dgm:spPr/>
      <dgm:t>
        <a:bodyPr/>
        <a:lstStyle/>
        <a:p>
          <a:endParaRPr lang="es-ES"/>
        </a:p>
      </dgm:t>
    </dgm:pt>
    <dgm:pt modelId="{01DBD852-8BAA-45A0-84EF-E142E6B1DE30}" type="pres">
      <dgm:prSet presAssocID="{ABBC6917-5467-408E-B9F6-18B065A63B16}" presName="hierRoot2" presStyleCnt="0"/>
      <dgm:spPr/>
    </dgm:pt>
    <dgm:pt modelId="{C11E72DB-C3E9-43C4-905B-9189B3AA16D8}" type="pres">
      <dgm:prSet presAssocID="{ABBC6917-5467-408E-B9F6-18B065A63B16}" presName="composite2" presStyleCnt="0"/>
      <dgm:spPr/>
    </dgm:pt>
    <dgm:pt modelId="{BCA4229D-A409-4F76-84FF-D7B9A7282CED}" type="pres">
      <dgm:prSet presAssocID="{ABBC6917-5467-408E-B9F6-18B065A63B16}" presName="background2" presStyleLbl="node2" presStyleIdx="4" presStyleCnt="5"/>
      <dgm:spPr/>
    </dgm:pt>
    <dgm:pt modelId="{6E835487-259B-47E5-8C95-647CB2B05D71}" type="pres">
      <dgm:prSet presAssocID="{ABBC6917-5467-408E-B9F6-18B065A63B16}" presName="text2" presStyleLbl="fgAcc2" presStyleIdx="4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291E4FC-BC31-48EB-BBFB-1E09A24CCCF4}" type="pres">
      <dgm:prSet presAssocID="{ABBC6917-5467-408E-B9F6-18B065A63B16}" presName="hierChild3" presStyleCnt="0"/>
      <dgm:spPr/>
    </dgm:pt>
    <dgm:pt modelId="{C692870B-5E42-4BBB-BDD8-EAD4C63C08E3}" type="pres">
      <dgm:prSet presAssocID="{9F070DBA-2173-45BA-8935-502EF4C799AE}" presName="hierRoot1" presStyleCnt="0"/>
      <dgm:spPr/>
    </dgm:pt>
    <dgm:pt modelId="{6FB3CB20-5795-4DD2-9B1D-75335BD23C6A}" type="pres">
      <dgm:prSet presAssocID="{9F070DBA-2173-45BA-8935-502EF4C799AE}" presName="composite" presStyleCnt="0"/>
      <dgm:spPr/>
    </dgm:pt>
    <dgm:pt modelId="{4CAE3148-145D-4488-A1CA-CA220CB17045}" type="pres">
      <dgm:prSet presAssocID="{9F070DBA-2173-45BA-8935-502EF4C799AE}" presName="background" presStyleLbl="node0" presStyleIdx="1" presStyleCnt="2"/>
      <dgm:spPr/>
    </dgm:pt>
    <dgm:pt modelId="{9DE92BFF-61EA-4236-AADD-D97AF1B6A0AF}" type="pres">
      <dgm:prSet presAssocID="{9F070DBA-2173-45BA-8935-502EF4C799AE}" presName="text" presStyleLbl="fgAcc0" presStyleIdx="1" presStyleCnt="2" custLinFactX="-223888" custLinFactY="100000" custLinFactNeighborX="-300000" custLinFactNeighborY="10208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D6D7819-A86B-49DF-AAEA-FCBAB4886D73}" type="pres">
      <dgm:prSet presAssocID="{9F070DBA-2173-45BA-8935-502EF4C799AE}" presName="hierChild2" presStyleCnt="0"/>
      <dgm:spPr/>
    </dgm:pt>
  </dgm:ptLst>
  <dgm:cxnLst>
    <dgm:cxn modelId="{B9C7DBDA-4C15-4EF8-98C0-FA8F5D4765F1}" srcId="{709D7D60-3E90-45C1-9AF4-9A6AA208F73C}" destId="{ABBC6917-5467-408E-B9F6-18B065A63B16}" srcOrd="4" destOrd="0" parTransId="{DA921A8E-677D-41C1-B75F-119EF8063675}" sibTransId="{EAF55706-C4B1-4891-A38E-96B0E35703C2}"/>
    <dgm:cxn modelId="{7763C166-6CBB-4415-B956-56B4CBFF3C6D}" srcId="{709D7D60-3E90-45C1-9AF4-9A6AA208F73C}" destId="{711894D7-3C6A-4474-ADAE-43D57322106B}" srcOrd="1" destOrd="0" parTransId="{DED91E4E-4BFA-4AD2-B1F0-BB2FDE38323B}" sibTransId="{CA068049-32E2-42F9-93BE-D0A9E0A803EC}"/>
    <dgm:cxn modelId="{8E980924-9754-4D33-AACC-0FA2E937E9A5}" type="presOf" srcId="{DED91E4E-4BFA-4AD2-B1F0-BB2FDE38323B}" destId="{338D94EA-1921-4D3E-B1AE-00447746FE2A}" srcOrd="0" destOrd="0" presId="urn:microsoft.com/office/officeart/2005/8/layout/hierarchy1"/>
    <dgm:cxn modelId="{DEE7FC14-AC1E-4869-9218-0443200C65B6}" srcId="{709D7D60-3E90-45C1-9AF4-9A6AA208F73C}" destId="{0B338091-130A-4A9C-B68A-F91C739E0182}" srcOrd="2" destOrd="0" parTransId="{9F557114-68B8-4102-9998-A1EA085ECFE1}" sibTransId="{0AD47693-0C53-40C5-B35E-E9CA2443BE1B}"/>
    <dgm:cxn modelId="{B58C5100-6AB6-4766-8D25-B7295E10FFF3}" type="presOf" srcId="{709D7D60-3E90-45C1-9AF4-9A6AA208F73C}" destId="{42BF4800-4817-4511-9A75-82F18FF35A90}" srcOrd="0" destOrd="0" presId="urn:microsoft.com/office/officeart/2005/8/layout/hierarchy1"/>
    <dgm:cxn modelId="{1D488F95-3E52-4FAE-A219-9556BC1CD65C}" srcId="{F3DEC876-C67E-4C07-8476-45B8C4017E09}" destId="{709D7D60-3E90-45C1-9AF4-9A6AA208F73C}" srcOrd="0" destOrd="0" parTransId="{05E29DAD-0E92-4F62-AA90-0DB2AC63D98D}" sibTransId="{ACC24B84-A139-4759-8DB5-8BD71D34A4B8}"/>
    <dgm:cxn modelId="{4707D03D-5223-492D-989B-EFCD6347FF7D}" type="presOf" srcId="{DA921A8E-677D-41C1-B75F-119EF8063675}" destId="{9B1F48BA-0B65-47EA-AB90-516C141C1080}" srcOrd="0" destOrd="0" presId="urn:microsoft.com/office/officeart/2005/8/layout/hierarchy1"/>
    <dgm:cxn modelId="{E59C626B-4AFF-49D9-8D06-E6115C706037}" type="presOf" srcId="{F3DEC876-C67E-4C07-8476-45B8C4017E09}" destId="{6A4D77C3-E41D-49A8-9020-5A2701C35630}" srcOrd="0" destOrd="0" presId="urn:microsoft.com/office/officeart/2005/8/layout/hierarchy1"/>
    <dgm:cxn modelId="{17DEDE77-4CC0-4C08-B590-932BBE10FF0F}" type="presOf" srcId="{68CA042B-B7AD-4C61-B7C4-95ED7F81E394}" destId="{05D248B2-B577-408F-9267-C40D8C0CD71A}" srcOrd="0" destOrd="0" presId="urn:microsoft.com/office/officeart/2005/8/layout/hierarchy1"/>
    <dgm:cxn modelId="{6127EE9F-328A-4C95-8519-495B1C64219E}" srcId="{709D7D60-3E90-45C1-9AF4-9A6AA208F73C}" destId="{68CA042B-B7AD-4C61-B7C4-95ED7F81E394}" srcOrd="0" destOrd="0" parTransId="{4A1C5309-D0E1-49AA-8393-B08D3264A6FF}" sibTransId="{AAE89F52-2C2F-4BF7-9C25-932F4A0E1402}"/>
    <dgm:cxn modelId="{F131CF22-5C89-4DF5-9AAC-C8FD837FCA37}" type="presOf" srcId="{E3AF14B6-AFDB-4B6D-A06C-9AA4A3315E8C}" destId="{B42FCB36-2FFF-440D-9B26-B0F505F3E0E3}" srcOrd="0" destOrd="0" presId="urn:microsoft.com/office/officeart/2005/8/layout/hierarchy1"/>
    <dgm:cxn modelId="{DF156363-6496-4CD2-ABA0-FFE3AA1CC605}" srcId="{709D7D60-3E90-45C1-9AF4-9A6AA208F73C}" destId="{E108B73B-F9B3-4D2F-8214-3238E7C40321}" srcOrd="3" destOrd="0" parTransId="{E3AF14B6-AFDB-4B6D-A06C-9AA4A3315E8C}" sibTransId="{FE5CDBB3-61B2-4C1D-9273-7C04B89372F2}"/>
    <dgm:cxn modelId="{B8359CC1-E539-49E1-8F4E-A7CD989F723A}" type="presOf" srcId="{0B338091-130A-4A9C-B68A-F91C739E0182}" destId="{B1DDFF9C-BFC4-41C9-BF47-7192732E6722}" srcOrd="0" destOrd="0" presId="urn:microsoft.com/office/officeart/2005/8/layout/hierarchy1"/>
    <dgm:cxn modelId="{1D42342F-B3EB-44AD-B45E-7F97BCF54B79}" type="presOf" srcId="{ABBC6917-5467-408E-B9F6-18B065A63B16}" destId="{6E835487-259B-47E5-8C95-647CB2B05D71}" srcOrd="0" destOrd="0" presId="urn:microsoft.com/office/officeart/2005/8/layout/hierarchy1"/>
    <dgm:cxn modelId="{CB440582-827C-45F1-BC37-B7A1F2A407C7}" type="presOf" srcId="{9F070DBA-2173-45BA-8935-502EF4C799AE}" destId="{9DE92BFF-61EA-4236-AADD-D97AF1B6A0AF}" srcOrd="0" destOrd="0" presId="urn:microsoft.com/office/officeart/2005/8/layout/hierarchy1"/>
    <dgm:cxn modelId="{C3DE0DD1-E47E-4A14-97FF-3FEFE839CCD3}" type="presOf" srcId="{9F557114-68B8-4102-9998-A1EA085ECFE1}" destId="{BD44B6CA-6CDD-4B74-8D38-530E2F869D5D}" srcOrd="0" destOrd="0" presId="urn:microsoft.com/office/officeart/2005/8/layout/hierarchy1"/>
    <dgm:cxn modelId="{AC777388-94A4-4EAF-AC64-CB493B438FB3}" type="presOf" srcId="{711894D7-3C6A-4474-ADAE-43D57322106B}" destId="{819864ED-43E1-4399-84DF-5D118F1B63B0}" srcOrd="0" destOrd="0" presId="urn:microsoft.com/office/officeart/2005/8/layout/hierarchy1"/>
    <dgm:cxn modelId="{6B4C3359-DA68-4E58-943F-37EB6556F041}" srcId="{F3DEC876-C67E-4C07-8476-45B8C4017E09}" destId="{9F070DBA-2173-45BA-8935-502EF4C799AE}" srcOrd="1" destOrd="0" parTransId="{602CEE26-6A20-4D15-85D0-E725CD485B0A}" sibTransId="{92C38A8C-8CBD-44CD-AE98-7C27A526EC0C}"/>
    <dgm:cxn modelId="{0D7F0BF7-45CC-464E-BE13-0847F0321C74}" type="presOf" srcId="{E108B73B-F9B3-4D2F-8214-3238E7C40321}" destId="{0E22D2C3-404A-49A5-8968-DAE3F342A7A1}" srcOrd="0" destOrd="0" presId="urn:microsoft.com/office/officeart/2005/8/layout/hierarchy1"/>
    <dgm:cxn modelId="{B9079F73-2AD9-4C3B-BBDB-B31EF7623758}" type="presOf" srcId="{4A1C5309-D0E1-49AA-8393-B08D3264A6FF}" destId="{66A5878E-E10B-4DA8-8D05-DFA961654692}" srcOrd="0" destOrd="0" presId="urn:microsoft.com/office/officeart/2005/8/layout/hierarchy1"/>
    <dgm:cxn modelId="{8BFDF67E-6350-431A-8D58-5472DD8B81CE}" type="presParOf" srcId="{6A4D77C3-E41D-49A8-9020-5A2701C35630}" destId="{18A53FAE-7912-41E9-B208-EC7675F160AE}" srcOrd="0" destOrd="0" presId="urn:microsoft.com/office/officeart/2005/8/layout/hierarchy1"/>
    <dgm:cxn modelId="{22595DF2-AD9E-4E80-BBDC-A95B934D777E}" type="presParOf" srcId="{18A53FAE-7912-41E9-B208-EC7675F160AE}" destId="{E5A58641-50FD-407C-8C12-3DA424650F6F}" srcOrd="0" destOrd="0" presId="urn:microsoft.com/office/officeart/2005/8/layout/hierarchy1"/>
    <dgm:cxn modelId="{5AD81944-3B29-4CA8-BC5C-149BED860C9A}" type="presParOf" srcId="{E5A58641-50FD-407C-8C12-3DA424650F6F}" destId="{4B9CB877-870E-427B-8CF5-1EC045319DE6}" srcOrd="0" destOrd="0" presId="urn:microsoft.com/office/officeart/2005/8/layout/hierarchy1"/>
    <dgm:cxn modelId="{6D8C7E87-CD95-4579-BE29-66E6B0C90676}" type="presParOf" srcId="{E5A58641-50FD-407C-8C12-3DA424650F6F}" destId="{42BF4800-4817-4511-9A75-82F18FF35A90}" srcOrd="1" destOrd="0" presId="urn:microsoft.com/office/officeart/2005/8/layout/hierarchy1"/>
    <dgm:cxn modelId="{EA640262-DAE5-43C0-AF2F-A29FC5BCF9D6}" type="presParOf" srcId="{18A53FAE-7912-41E9-B208-EC7675F160AE}" destId="{8B017C44-A12E-4969-B973-E6BAE342E000}" srcOrd="1" destOrd="0" presId="urn:microsoft.com/office/officeart/2005/8/layout/hierarchy1"/>
    <dgm:cxn modelId="{4EC33047-939E-46FE-9A3C-C6598601E851}" type="presParOf" srcId="{8B017C44-A12E-4969-B973-E6BAE342E000}" destId="{66A5878E-E10B-4DA8-8D05-DFA961654692}" srcOrd="0" destOrd="0" presId="urn:microsoft.com/office/officeart/2005/8/layout/hierarchy1"/>
    <dgm:cxn modelId="{98EA44DC-6CFC-4734-A879-D20A47901F25}" type="presParOf" srcId="{8B017C44-A12E-4969-B973-E6BAE342E000}" destId="{0083879D-4D99-47C9-B3B1-6B5FCDE550BF}" srcOrd="1" destOrd="0" presId="urn:microsoft.com/office/officeart/2005/8/layout/hierarchy1"/>
    <dgm:cxn modelId="{53CB9368-55D5-4EFD-BEC3-EB3CD2452930}" type="presParOf" srcId="{0083879D-4D99-47C9-B3B1-6B5FCDE550BF}" destId="{476BB4D4-2366-42A4-A474-DAE6567DF47F}" srcOrd="0" destOrd="0" presId="urn:microsoft.com/office/officeart/2005/8/layout/hierarchy1"/>
    <dgm:cxn modelId="{FECD29F1-93E3-4836-9749-A5A3EAEE4F09}" type="presParOf" srcId="{476BB4D4-2366-42A4-A474-DAE6567DF47F}" destId="{A54A8AC7-15DC-4331-AE9F-024E10FC8B5B}" srcOrd="0" destOrd="0" presId="urn:microsoft.com/office/officeart/2005/8/layout/hierarchy1"/>
    <dgm:cxn modelId="{9BCECB51-B24D-4291-9B44-CE155702042C}" type="presParOf" srcId="{476BB4D4-2366-42A4-A474-DAE6567DF47F}" destId="{05D248B2-B577-408F-9267-C40D8C0CD71A}" srcOrd="1" destOrd="0" presId="urn:microsoft.com/office/officeart/2005/8/layout/hierarchy1"/>
    <dgm:cxn modelId="{A03FDBF3-AFF3-4DB6-9B61-A0BA8B0B3126}" type="presParOf" srcId="{0083879D-4D99-47C9-B3B1-6B5FCDE550BF}" destId="{074FA968-9A32-4ADF-985E-909613B56D35}" srcOrd="1" destOrd="0" presId="urn:microsoft.com/office/officeart/2005/8/layout/hierarchy1"/>
    <dgm:cxn modelId="{7343D5D7-50A3-450C-94BA-4CCCF656E62F}" type="presParOf" srcId="{8B017C44-A12E-4969-B973-E6BAE342E000}" destId="{338D94EA-1921-4D3E-B1AE-00447746FE2A}" srcOrd="2" destOrd="0" presId="urn:microsoft.com/office/officeart/2005/8/layout/hierarchy1"/>
    <dgm:cxn modelId="{CC04197A-2A41-403F-8A17-B6656B02ED88}" type="presParOf" srcId="{8B017C44-A12E-4969-B973-E6BAE342E000}" destId="{D3F81E39-6AE4-4ACC-9A17-8017E97174DD}" srcOrd="3" destOrd="0" presId="urn:microsoft.com/office/officeart/2005/8/layout/hierarchy1"/>
    <dgm:cxn modelId="{33F0CCCD-F594-4E49-89E6-2057142E2570}" type="presParOf" srcId="{D3F81E39-6AE4-4ACC-9A17-8017E97174DD}" destId="{295F3C4D-1BE6-4858-8669-E44BE3A7D865}" srcOrd="0" destOrd="0" presId="urn:microsoft.com/office/officeart/2005/8/layout/hierarchy1"/>
    <dgm:cxn modelId="{42AB709D-D5F9-4D17-A982-6192594EBB35}" type="presParOf" srcId="{295F3C4D-1BE6-4858-8669-E44BE3A7D865}" destId="{1C0A4F5D-A34F-4109-B96B-819D094AFC51}" srcOrd="0" destOrd="0" presId="urn:microsoft.com/office/officeart/2005/8/layout/hierarchy1"/>
    <dgm:cxn modelId="{DEA70F4D-A282-4572-8206-9353D79B5321}" type="presParOf" srcId="{295F3C4D-1BE6-4858-8669-E44BE3A7D865}" destId="{819864ED-43E1-4399-84DF-5D118F1B63B0}" srcOrd="1" destOrd="0" presId="urn:microsoft.com/office/officeart/2005/8/layout/hierarchy1"/>
    <dgm:cxn modelId="{5C1C0BB0-CCC9-4C94-9609-DAC769C8E805}" type="presParOf" srcId="{D3F81E39-6AE4-4ACC-9A17-8017E97174DD}" destId="{089E7A1B-1BEC-45DD-88CC-EFFB14D9451D}" srcOrd="1" destOrd="0" presId="urn:microsoft.com/office/officeart/2005/8/layout/hierarchy1"/>
    <dgm:cxn modelId="{C6A3F30B-0EE0-4A17-8DBA-F17562A4A2BC}" type="presParOf" srcId="{8B017C44-A12E-4969-B973-E6BAE342E000}" destId="{BD44B6CA-6CDD-4B74-8D38-530E2F869D5D}" srcOrd="4" destOrd="0" presId="urn:microsoft.com/office/officeart/2005/8/layout/hierarchy1"/>
    <dgm:cxn modelId="{E4E677F9-A57F-4D91-81F2-546E50B244A6}" type="presParOf" srcId="{8B017C44-A12E-4969-B973-E6BAE342E000}" destId="{93124E0B-1D8D-45BE-BFF4-1F85CCF39ADD}" srcOrd="5" destOrd="0" presId="urn:microsoft.com/office/officeart/2005/8/layout/hierarchy1"/>
    <dgm:cxn modelId="{50034E2B-847A-439B-8A37-2C0B4D1C95EB}" type="presParOf" srcId="{93124E0B-1D8D-45BE-BFF4-1F85CCF39ADD}" destId="{2951475B-B209-4FB6-9B98-270A6613F16C}" srcOrd="0" destOrd="0" presId="urn:microsoft.com/office/officeart/2005/8/layout/hierarchy1"/>
    <dgm:cxn modelId="{39BCF782-079C-4581-9CF2-BAB0A089FA38}" type="presParOf" srcId="{2951475B-B209-4FB6-9B98-270A6613F16C}" destId="{7B70925F-30E8-4AB5-9411-ED63B42EB8D3}" srcOrd="0" destOrd="0" presId="urn:microsoft.com/office/officeart/2005/8/layout/hierarchy1"/>
    <dgm:cxn modelId="{D1E670D2-BDD3-4D19-B7D9-23FA0EB4F985}" type="presParOf" srcId="{2951475B-B209-4FB6-9B98-270A6613F16C}" destId="{B1DDFF9C-BFC4-41C9-BF47-7192732E6722}" srcOrd="1" destOrd="0" presId="urn:microsoft.com/office/officeart/2005/8/layout/hierarchy1"/>
    <dgm:cxn modelId="{105DC589-BD79-4120-8D02-497DD8F7B20F}" type="presParOf" srcId="{93124E0B-1D8D-45BE-BFF4-1F85CCF39ADD}" destId="{01873E85-EC22-429D-9E86-3ED929394865}" srcOrd="1" destOrd="0" presId="urn:microsoft.com/office/officeart/2005/8/layout/hierarchy1"/>
    <dgm:cxn modelId="{8E012399-64CE-42C4-A545-C4222A992FBD}" type="presParOf" srcId="{8B017C44-A12E-4969-B973-E6BAE342E000}" destId="{B42FCB36-2FFF-440D-9B26-B0F505F3E0E3}" srcOrd="6" destOrd="0" presId="urn:microsoft.com/office/officeart/2005/8/layout/hierarchy1"/>
    <dgm:cxn modelId="{B2DD722B-4312-4278-A988-C7C4BDD286B3}" type="presParOf" srcId="{8B017C44-A12E-4969-B973-E6BAE342E000}" destId="{A0F7DDF8-793E-4DCD-B372-288F0903366E}" srcOrd="7" destOrd="0" presId="urn:microsoft.com/office/officeart/2005/8/layout/hierarchy1"/>
    <dgm:cxn modelId="{A0D5366E-8406-4826-AD65-076E4C9CBB1F}" type="presParOf" srcId="{A0F7DDF8-793E-4DCD-B372-288F0903366E}" destId="{69923EBC-3AD7-4897-9DAA-F572CE980B94}" srcOrd="0" destOrd="0" presId="urn:microsoft.com/office/officeart/2005/8/layout/hierarchy1"/>
    <dgm:cxn modelId="{4F2EB81A-108C-4AE9-956C-77DD649A56A8}" type="presParOf" srcId="{69923EBC-3AD7-4897-9DAA-F572CE980B94}" destId="{3C57704A-F296-4714-AF64-B2073DB0C04D}" srcOrd="0" destOrd="0" presId="urn:microsoft.com/office/officeart/2005/8/layout/hierarchy1"/>
    <dgm:cxn modelId="{5B41B7FF-C4CE-4908-ACBF-62BEDCE7861C}" type="presParOf" srcId="{69923EBC-3AD7-4897-9DAA-F572CE980B94}" destId="{0E22D2C3-404A-49A5-8968-DAE3F342A7A1}" srcOrd="1" destOrd="0" presId="urn:microsoft.com/office/officeart/2005/8/layout/hierarchy1"/>
    <dgm:cxn modelId="{C7BBE81E-BCB8-4153-A1B2-7C55E49277F6}" type="presParOf" srcId="{A0F7DDF8-793E-4DCD-B372-288F0903366E}" destId="{63B24280-D112-48DF-A9A5-45A97A0464EF}" srcOrd="1" destOrd="0" presId="urn:microsoft.com/office/officeart/2005/8/layout/hierarchy1"/>
    <dgm:cxn modelId="{524C689B-4016-4A4E-85A9-3175D3DB7B6B}" type="presParOf" srcId="{8B017C44-A12E-4969-B973-E6BAE342E000}" destId="{9B1F48BA-0B65-47EA-AB90-516C141C1080}" srcOrd="8" destOrd="0" presId="urn:microsoft.com/office/officeart/2005/8/layout/hierarchy1"/>
    <dgm:cxn modelId="{5F2C4A85-0125-42F0-B6C1-C363579ADFAC}" type="presParOf" srcId="{8B017C44-A12E-4969-B973-E6BAE342E000}" destId="{01DBD852-8BAA-45A0-84EF-E142E6B1DE30}" srcOrd="9" destOrd="0" presId="urn:microsoft.com/office/officeart/2005/8/layout/hierarchy1"/>
    <dgm:cxn modelId="{6B39316A-4C03-480F-817C-59D0937364DB}" type="presParOf" srcId="{01DBD852-8BAA-45A0-84EF-E142E6B1DE30}" destId="{C11E72DB-C3E9-43C4-905B-9189B3AA16D8}" srcOrd="0" destOrd="0" presId="urn:microsoft.com/office/officeart/2005/8/layout/hierarchy1"/>
    <dgm:cxn modelId="{CEE448F9-5580-4BF7-A034-23FA3A6C72AA}" type="presParOf" srcId="{C11E72DB-C3E9-43C4-905B-9189B3AA16D8}" destId="{BCA4229D-A409-4F76-84FF-D7B9A7282CED}" srcOrd="0" destOrd="0" presId="urn:microsoft.com/office/officeart/2005/8/layout/hierarchy1"/>
    <dgm:cxn modelId="{B5A5CE36-BF97-4C1A-B56E-E1389650C27B}" type="presParOf" srcId="{C11E72DB-C3E9-43C4-905B-9189B3AA16D8}" destId="{6E835487-259B-47E5-8C95-647CB2B05D71}" srcOrd="1" destOrd="0" presId="urn:microsoft.com/office/officeart/2005/8/layout/hierarchy1"/>
    <dgm:cxn modelId="{D2780668-FE81-416B-846D-80C27C0E4011}" type="presParOf" srcId="{01DBD852-8BAA-45A0-84EF-E142E6B1DE30}" destId="{0291E4FC-BC31-48EB-BBFB-1E09A24CCCF4}" srcOrd="1" destOrd="0" presId="urn:microsoft.com/office/officeart/2005/8/layout/hierarchy1"/>
    <dgm:cxn modelId="{6993516C-357C-4190-BDFE-F9294FC8AE13}" type="presParOf" srcId="{6A4D77C3-E41D-49A8-9020-5A2701C35630}" destId="{C692870B-5E42-4BBB-BDD8-EAD4C63C08E3}" srcOrd="1" destOrd="0" presId="urn:microsoft.com/office/officeart/2005/8/layout/hierarchy1"/>
    <dgm:cxn modelId="{71EFA3AE-9275-4E8F-869C-D314915B7F66}" type="presParOf" srcId="{C692870B-5E42-4BBB-BDD8-EAD4C63C08E3}" destId="{6FB3CB20-5795-4DD2-9B1D-75335BD23C6A}" srcOrd="0" destOrd="0" presId="urn:microsoft.com/office/officeart/2005/8/layout/hierarchy1"/>
    <dgm:cxn modelId="{B7A37B49-693C-415A-A9F0-3D1D8A569819}" type="presParOf" srcId="{6FB3CB20-5795-4DD2-9B1D-75335BD23C6A}" destId="{4CAE3148-145D-4488-A1CA-CA220CB17045}" srcOrd="0" destOrd="0" presId="urn:microsoft.com/office/officeart/2005/8/layout/hierarchy1"/>
    <dgm:cxn modelId="{2DFFCE99-3C3D-4305-A29E-16B25DCD745D}" type="presParOf" srcId="{6FB3CB20-5795-4DD2-9B1D-75335BD23C6A}" destId="{9DE92BFF-61EA-4236-AADD-D97AF1B6A0AF}" srcOrd="1" destOrd="0" presId="urn:microsoft.com/office/officeart/2005/8/layout/hierarchy1"/>
    <dgm:cxn modelId="{93098325-7B0E-4C2A-AB2C-6857B5B5E3E8}" type="presParOf" srcId="{C692870B-5E42-4BBB-BDD8-EAD4C63C08E3}" destId="{5D6D7819-A86B-49DF-AAEA-FCBAB4886D7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34540F-242A-4C0E-BEE1-C478DCB89E7F}">
      <dsp:nvSpPr>
        <dsp:cNvPr id="0" name=""/>
        <dsp:cNvSpPr/>
      </dsp:nvSpPr>
      <dsp:spPr>
        <a:xfrm>
          <a:off x="221828" y="0"/>
          <a:ext cx="7843150" cy="5005328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300" b="1" kern="1200" dirty="0" smtClean="0">
            <a:solidFill>
              <a:srgbClr val="0033CC"/>
            </a:solidFill>
          </a:endParaRPr>
        </a:p>
      </dsp:txBody>
      <dsp:txXfrm>
        <a:off x="2084577" y="375399"/>
        <a:ext cx="4117653" cy="850905"/>
      </dsp:txXfrm>
    </dsp:sp>
    <dsp:sp modelId="{B533786D-3324-49CB-A703-AEA694ED2F3C}">
      <dsp:nvSpPr>
        <dsp:cNvPr id="0" name=""/>
        <dsp:cNvSpPr/>
      </dsp:nvSpPr>
      <dsp:spPr>
        <a:xfrm>
          <a:off x="1202654" y="237208"/>
          <a:ext cx="5886304" cy="2471819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b="1" kern="1200" dirty="0" smtClean="0"/>
            <a:t>管理机构负责通过确认缴费福利和医疗权响应需求，除了</a:t>
          </a:r>
          <a:endParaRPr lang="en-GB" sz="3200" b="1" kern="1200" dirty="0"/>
        </a:p>
      </dsp:txBody>
      <dsp:txXfrm>
        <a:off x="2064683" y="855163"/>
        <a:ext cx="4162245" cy="12359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1F48BA-0B65-47EA-AB90-516C141C1080}">
      <dsp:nvSpPr>
        <dsp:cNvPr id="0" name=""/>
        <dsp:cNvSpPr/>
      </dsp:nvSpPr>
      <dsp:spPr>
        <a:xfrm>
          <a:off x="3434906" y="2596866"/>
          <a:ext cx="2847687" cy="3388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889"/>
              </a:lnTo>
              <a:lnTo>
                <a:pt x="2847687" y="230889"/>
              </a:lnTo>
              <a:lnTo>
                <a:pt x="2847687" y="3388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2FCB36-2FFF-440D-9B26-B0F505F3E0E3}">
      <dsp:nvSpPr>
        <dsp:cNvPr id="0" name=""/>
        <dsp:cNvSpPr/>
      </dsp:nvSpPr>
      <dsp:spPr>
        <a:xfrm>
          <a:off x="3434906" y="2596866"/>
          <a:ext cx="1423843" cy="3388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889"/>
              </a:lnTo>
              <a:lnTo>
                <a:pt x="1423843" y="230889"/>
              </a:lnTo>
              <a:lnTo>
                <a:pt x="1423843" y="3388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44B6CA-6CDD-4B74-8D38-530E2F869D5D}">
      <dsp:nvSpPr>
        <dsp:cNvPr id="0" name=""/>
        <dsp:cNvSpPr/>
      </dsp:nvSpPr>
      <dsp:spPr>
        <a:xfrm>
          <a:off x="453043" y="1317188"/>
          <a:ext cx="2981863" cy="1279677"/>
        </a:xfrm>
        <a:custGeom>
          <a:avLst/>
          <a:gdLst/>
          <a:ahLst/>
          <a:cxnLst/>
          <a:rect l="0" t="0" r="0" b="0"/>
          <a:pathLst>
            <a:path>
              <a:moveTo>
                <a:pt x="2981863" y="1279677"/>
              </a:move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8D94EA-1921-4D3E-B1AE-00447746FE2A}">
      <dsp:nvSpPr>
        <dsp:cNvPr id="0" name=""/>
        <dsp:cNvSpPr/>
      </dsp:nvSpPr>
      <dsp:spPr>
        <a:xfrm>
          <a:off x="3318296" y="2596866"/>
          <a:ext cx="91440" cy="346592"/>
        </a:xfrm>
        <a:custGeom>
          <a:avLst/>
          <a:gdLst/>
          <a:ahLst/>
          <a:cxnLst/>
          <a:rect l="0" t="0" r="0" b="0"/>
          <a:pathLst>
            <a:path>
              <a:moveTo>
                <a:pt x="116610" y="0"/>
              </a:moveTo>
              <a:lnTo>
                <a:pt x="116610" y="238671"/>
              </a:lnTo>
              <a:lnTo>
                <a:pt x="45720" y="238671"/>
              </a:lnTo>
              <a:lnTo>
                <a:pt x="45720" y="3465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A5878E-E10B-4DA8-8D05-DFA961654692}">
      <dsp:nvSpPr>
        <dsp:cNvPr id="0" name=""/>
        <dsp:cNvSpPr/>
      </dsp:nvSpPr>
      <dsp:spPr>
        <a:xfrm>
          <a:off x="1909708" y="2596866"/>
          <a:ext cx="1525198" cy="346592"/>
        </a:xfrm>
        <a:custGeom>
          <a:avLst/>
          <a:gdLst/>
          <a:ahLst/>
          <a:cxnLst/>
          <a:rect l="0" t="0" r="0" b="0"/>
          <a:pathLst>
            <a:path>
              <a:moveTo>
                <a:pt x="1525198" y="0"/>
              </a:moveTo>
              <a:lnTo>
                <a:pt x="1525198" y="238671"/>
              </a:lnTo>
              <a:lnTo>
                <a:pt x="0" y="238671"/>
              </a:lnTo>
              <a:lnTo>
                <a:pt x="0" y="3465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9CB877-870E-427B-8CF5-1EC045319DE6}">
      <dsp:nvSpPr>
        <dsp:cNvPr id="0" name=""/>
        <dsp:cNvSpPr/>
      </dsp:nvSpPr>
      <dsp:spPr>
        <a:xfrm>
          <a:off x="1155027" y="830405"/>
          <a:ext cx="4559759" cy="17664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BF4800-4817-4511-9A75-82F18FF35A90}">
      <dsp:nvSpPr>
        <dsp:cNvPr id="0" name=""/>
        <dsp:cNvSpPr/>
      </dsp:nvSpPr>
      <dsp:spPr>
        <a:xfrm>
          <a:off x="1284467" y="953374"/>
          <a:ext cx="4559759" cy="17664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600" kern="1200" dirty="0" smtClean="0"/>
            <a:t>社会保障体系国务秘书处</a:t>
          </a:r>
          <a:endParaRPr lang="en-GB" sz="2600" kern="1200" dirty="0"/>
        </a:p>
      </dsp:txBody>
      <dsp:txXfrm>
        <a:off x="1336205" y="1005112"/>
        <a:ext cx="4456283" cy="1662984"/>
      </dsp:txXfrm>
    </dsp:sp>
    <dsp:sp modelId="{A54A8AC7-15DC-4331-AE9F-024E10FC8B5B}">
      <dsp:nvSpPr>
        <dsp:cNvPr id="0" name=""/>
        <dsp:cNvSpPr/>
      </dsp:nvSpPr>
      <dsp:spPr>
        <a:xfrm>
          <a:off x="1327226" y="2943458"/>
          <a:ext cx="1164963" cy="7397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D248B2-B577-408F-9267-C40D8C0CD71A}">
      <dsp:nvSpPr>
        <dsp:cNvPr id="0" name=""/>
        <dsp:cNvSpPr/>
      </dsp:nvSpPr>
      <dsp:spPr>
        <a:xfrm>
          <a:off x="1456667" y="3066426"/>
          <a:ext cx="1164963" cy="7397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INSS</a:t>
          </a:r>
          <a:r>
            <a:rPr lang="zh-CN" altLang="en-US" sz="1500" kern="1200" dirty="0" smtClean="0"/>
            <a:t>国家社会保障局</a:t>
          </a:r>
          <a:endParaRPr lang="en-GB" sz="1500" kern="1200" dirty="0"/>
        </a:p>
      </dsp:txBody>
      <dsp:txXfrm>
        <a:off x="1478334" y="3088093"/>
        <a:ext cx="1121629" cy="696417"/>
      </dsp:txXfrm>
    </dsp:sp>
    <dsp:sp modelId="{1C0A4F5D-A34F-4109-B96B-819D094AFC51}">
      <dsp:nvSpPr>
        <dsp:cNvPr id="0" name=""/>
        <dsp:cNvSpPr/>
      </dsp:nvSpPr>
      <dsp:spPr>
        <a:xfrm>
          <a:off x="2781534" y="2943458"/>
          <a:ext cx="1164963" cy="7397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9864ED-43E1-4399-84DF-5D118F1B63B0}">
      <dsp:nvSpPr>
        <dsp:cNvPr id="0" name=""/>
        <dsp:cNvSpPr/>
      </dsp:nvSpPr>
      <dsp:spPr>
        <a:xfrm>
          <a:off x="2910974" y="3066426"/>
          <a:ext cx="1164963" cy="7397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1500" kern="1200" dirty="0" smtClean="0"/>
            <a:t>TGSS</a:t>
          </a:r>
          <a:r>
            <a:rPr lang="zh-CN" altLang="en-US" sz="1500" kern="1200" dirty="0" smtClean="0"/>
            <a:t>社会保障财政中心</a:t>
          </a:r>
          <a:endParaRPr lang="en-GB" sz="1500" kern="1200" dirty="0"/>
        </a:p>
      </dsp:txBody>
      <dsp:txXfrm>
        <a:off x="2932641" y="3088093"/>
        <a:ext cx="1121629" cy="696417"/>
      </dsp:txXfrm>
    </dsp:sp>
    <dsp:sp modelId="{7B70925F-30E8-4AB5-9411-ED63B42EB8D3}">
      <dsp:nvSpPr>
        <dsp:cNvPr id="0" name=""/>
        <dsp:cNvSpPr/>
      </dsp:nvSpPr>
      <dsp:spPr>
        <a:xfrm>
          <a:off x="-129437" y="1317188"/>
          <a:ext cx="1164963" cy="7397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DDFF9C-BFC4-41C9-BF47-7192732E6722}">
      <dsp:nvSpPr>
        <dsp:cNvPr id="0" name=""/>
        <dsp:cNvSpPr/>
      </dsp:nvSpPr>
      <dsp:spPr>
        <a:xfrm>
          <a:off x="2" y="1440156"/>
          <a:ext cx="1164963" cy="7397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1500" kern="1200" dirty="0" smtClean="0"/>
            <a:t>GISS</a:t>
          </a:r>
          <a:r>
            <a:rPr lang="zh-CN" altLang="en-US" sz="1500" kern="1200" dirty="0" smtClean="0"/>
            <a:t>社会保障信息部</a:t>
          </a:r>
          <a:endParaRPr lang="en-GB" sz="1500" kern="1200" dirty="0"/>
        </a:p>
      </dsp:txBody>
      <dsp:txXfrm>
        <a:off x="21669" y="1461823"/>
        <a:ext cx="1121629" cy="696417"/>
      </dsp:txXfrm>
    </dsp:sp>
    <dsp:sp modelId="{3C57704A-F296-4714-AF64-B2073DB0C04D}">
      <dsp:nvSpPr>
        <dsp:cNvPr id="0" name=""/>
        <dsp:cNvSpPr/>
      </dsp:nvSpPr>
      <dsp:spPr>
        <a:xfrm>
          <a:off x="4276269" y="2935676"/>
          <a:ext cx="1164963" cy="7397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22D2C3-404A-49A5-8968-DAE3F342A7A1}">
      <dsp:nvSpPr>
        <dsp:cNvPr id="0" name=""/>
        <dsp:cNvSpPr/>
      </dsp:nvSpPr>
      <dsp:spPr>
        <a:xfrm>
          <a:off x="4405709" y="3058644"/>
          <a:ext cx="1164963" cy="7397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ISM</a:t>
          </a:r>
          <a:r>
            <a:rPr lang="zh-CN" altLang="en-US" sz="1500" kern="1200" dirty="0" smtClean="0"/>
            <a:t>海员保险机构</a:t>
          </a:r>
          <a:endParaRPr lang="en-GB" sz="1500" kern="1200" dirty="0"/>
        </a:p>
      </dsp:txBody>
      <dsp:txXfrm>
        <a:off x="4427376" y="3080311"/>
        <a:ext cx="1121629" cy="696417"/>
      </dsp:txXfrm>
    </dsp:sp>
    <dsp:sp modelId="{BCA4229D-A409-4F76-84FF-D7B9A7282CED}">
      <dsp:nvSpPr>
        <dsp:cNvPr id="0" name=""/>
        <dsp:cNvSpPr/>
      </dsp:nvSpPr>
      <dsp:spPr>
        <a:xfrm>
          <a:off x="5700113" y="2935676"/>
          <a:ext cx="1164963" cy="7397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835487-259B-47E5-8C95-647CB2B05D71}">
      <dsp:nvSpPr>
        <dsp:cNvPr id="0" name=""/>
        <dsp:cNvSpPr/>
      </dsp:nvSpPr>
      <dsp:spPr>
        <a:xfrm>
          <a:off x="5829553" y="3058644"/>
          <a:ext cx="1164963" cy="7397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1500" kern="1200"/>
            <a:t>DGOSS</a:t>
          </a:r>
          <a:endParaRPr lang="en-GB" sz="1500" kern="1200" dirty="0"/>
        </a:p>
      </dsp:txBody>
      <dsp:txXfrm>
        <a:off x="5851220" y="3080311"/>
        <a:ext cx="1121629" cy="696417"/>
      </dsp:txXfrm>
    </dsp:sp>
    <dsp:sp modelId="{4CAE3148-145D-4488-A1CA-CA220CB17045}">
      <dsp:nvSpPr>
        <dsp:cNvPr id="0" name=""/>
        <dsp:cNvSpPr/>
      </dsp:nvSpPr>
      <dsp:spPr>
        <a:xfrm>
          <a:off x="-129435" y="2325303"/>
          <a:ext cx="1164963" cy="7397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E92BFF-61EA-4236-AADD-D97AF1B6A0AF}">
      <dsp:nvSpPr>
        <dsp:cNvPr id="0" name=""/>
        <dsp:cNvSpPr/>
      </dsp:nvSpPr>
      <dsp:spPr>
        <a:xfrm>
          <a:off x="4" y="2448271"/>
          <a:ext cx="1164963" cy="7397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1500" kern="1200"/>
            <a:t>IGSS</a:t>
          </a:r>
          <a:endParaRPr lang="en-GB" sz="1500" kern="1200" dirty="0"/>
        </a:p>
      </dsp:txBody>
      <dsp:txXfrm>
        <a:off x="21671" y="2469938"/>
        <a:ext cx="1121629" cy="6964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5855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2496" y="0"/>
            <a:ext cx="2940895" cy="495855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r">
              <a:defRPr sz="1200"/>
            </a:lvl1pPr>
          </a:lstStyle>
          <a:p>
            <a:fld id="{825FBF35-F5E9-44B1-BE20-783574CEB3A2}" type="datetimeFigureOut">
              <a:rPr lang="es-ES" smtClean="0"/>
              <a:pPr/>
              <a:t>18/06/2016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08562"/>
            <a:ext cx="2940895" cy="495854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2496" y="9408562"/>
            <a:ext cx="2940895" cy="495854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r">
              <a:defRPr sz="1200"/>
            </a:lvl1pPr>
          </a:lstStyle>
          <a:p>
            <a:fld id="{0075C84A-DAA2-4479-B037-8B54D29E4E6A}" type="slidenum">
              <a:rPr lang="es-ES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660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2297" tIns="46149" rIns="92297" bIns="4614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3250" y="0"/>
            <a:ext cx="2940156" cy="495300"/>
          </a:xfrm>
          <a:prstGeom prst="rect">
            <a:avLst/>
          </a:prstGeom>
        </p:spPr>
        <p:txBody>
          <a:bodyPr vert="horz" lIns="92297" tIns="46149" rIns="92297" bIns="46149" rtlCol="0"/>
          <a:lstStyle>
            <a:lvl1pPr algn="r">
              <a:defRPr sz="1200"/>
            </a:lvl1pPr>
          </a:lstStyle>
          <a:p>
            <a:fld id="{4EFB83CB-61A6-4E60-8A0E-0BFBDB1F636F}" type="datetimeFigureOut">
              <a:rPr lang="es-ES" smtClean="0"/>
              <a:pPr/>
              <a:t>18/06/2016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7" tIns="46149" rIns="92297" bIns="46149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1"/>
          </a:xfrm>
          <a:prstGeom prst="rect">
            <a:avLst/>
          </a:prstGeom>
        </p:spPr>
        <p:txBody>
          <a:bodyPr vert="horz" lIns="92297" tIns="46149" rIns="92297" bIns="4614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2297" tIns="46149" rIns="92297" bIns="4614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3250" y="9408981"/>
            <a:ext cx="2940156" cy="495300"/>
          </a:xfrm>
          <a:prstGeom prst="rect">
            <a:avLst/>
          </a:prstGeom>
        </p:spPr>
        <p:txBody>
          <a:bodyPr vert="horz" lIns="92297" tIns="46149" rIns="92297" bIns="46149" rtlCol="0" anchor="b"/>
          <a:lstStyle>
            <a:lvl1pPr algn="r">
              <a:defRPr sz="1200"/>
            </a:lvl1pPr>
          </a:lstStyle>
          <a:p>
            <a:fld id="{A1AA9E14-1277-434F-969A-D1046FB47BA1}" type="slidenum">
              <a:rPr lang="es-ES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945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A28F-34B1-4991-84B4-A5D54969F123}" type="datetimeFigureOut">
              <a:rPr lang="es-ES" smtClean="0"/>
              <a:pPr/>
              <a:t>18/06/2016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5000-87E3-4949-B7A2-59ECCE4E297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A28F-34B1-4991-84B4-A5D54969F123}" type="datetimeFigureOut">
              <a:rPr lang="es-ES" smtClean="0"/>
              <a:pPr/>
              <a:t>18/06/2016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5000-87E3-4949-B7A2-59ECCE4E297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A28F-34B1-4991-84B4-A5D54969F123}" type="datetimeFigureOut">
              <a:rPr lang="es-ES" smtClean="0"/>
              <a:pPr/>
              <a:t>18/06/2016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5000-87E3-4949-B7A2-59ECCE4E297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ransition spd="slow" advClick="0" advTm="6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A28F-34B1-4991-84B4-A5D54969F123}" type="datetimeFigureOut">
              <a:rPr lang="es-ES" smtClean="0"/>
              <a:pPr/>
              <a:t>18/06/2016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5000-87E3-4949-B7A2-59ECCE4E297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A28F-34B1-4991-84B4-A5D54969F123}" type="datetimeFigureOut">
              <a:rPr lang="es-ES" smtClean="0"/>
              <a:pPr/>
              <a:t>18/06/2016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5000-87E3-4949-B7A2-59ECCE4E297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A28F-34B1-4991-84B4-A5D54969F123}" type="datetimeFigureOut">
              <a:rPr lang="es-ES" smtClean="0"/>
              <a:pPr/>
              <a:t>18/06/2016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5000-87E3-4949-B7A2-59ECCE4E297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A28F-34B1-4991-84B4-A5D54969F123}" type="datetimeFigureOut">
              <a:rPr lang="es-ES" smtClean="0"/>
              <a:pPr/>
              <a:t>18/06/2016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5000-87E3-4949-B7A2-59ECCE4E297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A28F-34B1-4991-84B4-A5D54969F123}" type="datetimeFigureOut">
              <a:rPr lang="es-ES" smtClean="0"/>
              <a:pPr/>
              <a:t>18/06/2016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5000-87E3-4949-B7A2-59ECCE4E297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A28F-34B1-4991-84B4-A5D54969F123}" type="datetimeFigureOut">
              <a:rPr lang="es-ES" smtClean="0"/>
              <a:pPr/>
              <a:t>18/06/2016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5000-87E3-4949-B7A2-59ECCE4E297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A28F-34B1-4991-84B4-A5D54969F123}" type="datetimeFigureOut">
              <a:rPr lang="es-ES" smtClean="0"/>
              <a:pPr/>
              <a:t>18/06/2016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5000-87E3-4949-B7A2-59ECCE4E297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A28F-34B1-4991-84B4-A5D54969F123}" type="datetimeFigureOut">
              <a:rPr lang="es-ES" smtClean="0"/>
              <a:pPr/>
              <a:t>18/06/2016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5000-87E3-4949-B7A2-59ECCE4E297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4A28F-34B1-4991-84B4-A5D54969F123}" type="datetimeFigureOut">
              <a:rPr lang="es-ES" smtClean="0"/>
              <a:pPr/>
              <a:t>18/06/2016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5000-87E3-4949-B7A2-59ECCE4E297E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ancientwisdom.biz/pics/wjdisp-33.jpg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es/url?sa=i&amp;amp;rct=j&amp;amp;q=&amp;amp;esrc=s&amp;amp;source=images&amp;amp;cd=&amp;amp;cad=rja&amp;amp;uact=8&amp;amp;ved=0ahUKEwjQtebC-tTMAhUB0xoKHYg6Bi0QjRwIBw&amp;amp;url=http://undesval.com/areas_de_actuacion.htm&amp;amp;psig=AFQjCNFLYmImIokfQ_cDAzAfsG3dpgWdxw&amp;amp;ust=1463156943375398" TargetMode="Externa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es/url?sa=i&amp;amp;rct=j&amp;amp;q=&amp;amp;esrc=s&amp;amp;source=images&amp;amp;cd=&amp;amp;cad=rja&amp;amp;uact=8&amp;amp;ved=0ahUKEwi33pPs-tTMAhWDthoKHScLBu0QjRwIBw&amp;amp;url=https://empleospetroleros.org/2013/02/13/eficiencia-o-eficacia/&amp;amp;bvm=bv.121658157,d.d2s&amp;amp;psig=AFQjCNE8m5p9Gl06yeC9bXQGZHCTRaiedw&amp;amp;ust=1463157011861605" TargetMode="Externa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980666"/>
              </p:ext>
            </p:extLst>
          </p:nvPr>
        </p:nvGraphicFramePr>
        <p:xfrm>
          <a:off x="857224" y="857232"/>
          <a:ext cx="7215238" cy="4514856"/>
        </p:xfrm>
        <a:graphic>
          <a:graphicData uri="http://schemas.openxmlformats.org/drawingml/2006/table">
            <a:tbl>
              <a:tblPr/>
              <a:tblGrid>
                <a:gridCol w="7215238"/>
              </a:tblGrid>
              <a:tr h="184023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6000" b="1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西班牙</a:t>
                      </a:r>
                      <a:endParaRPr lang="en-US" altLang="zh-CN" sz="6000" b="1" dirty="0" smtClean="0">
                        <a:solidFill>
                          <a:srgbClr val="003399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6000" b="1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社会保障体系中的</a:t>
                      </a:r>
                      <a:endParaRPr lang="en-US" altLang="zh-CN" sz="6000" b="1" dirty="0" smtClean="0">
                        <a:solidFill>
                          <a:srgbClr val="003399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6000" b="1" dirty="0" smtClean="0">
                          <a:solidFill>
                            <a:srgbClr val="003399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福利管理</a:t>
                      </a:r>
                      <a:endParaRPr lang="en-US" altLang="zh-CN" sz="6000" b="1" dirty="0" smtClean="0">
                        <a:solidFill>
                          <a:srgbClr val="003399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73025" marR="73025" marT="228600" marB="228600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445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3200" b="1" dirty="0">
                        <a:solidFill>
                          <a:srgbClr val="3366CC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73025" marT="228600" marB="228600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6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6809" y="4283699"/>
            <a:ext cx="402214" cy="571504"/>
          </a:xfrm>
          <a:prstGeom prst="rect">
            <a:avLst/>
          </a:prstGeom>
          <a:noFill/>
          <a:ln w="9525" algn="ctr">
            <a:solidFill>
              <a:srgbClr val="80808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49" name="Picture 6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5371" y="4498013"/>
            <a:ext cx="402214" cy="571504"/>
          </a:xfrm>
          <a:prstGeom prst="rect">
            <a:avLst/>
          </a:prstGeom>
          <a:noFill/>
          <a:ln w="9525" algn="ctr">
            <a:solidFill>
              <a:srgbClr val="80808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45" name="44 Elipse"/>
          <p:cNvSpPr/>
          <p:nvPr/>
        </p:nvSpPr>
        <p:spPr>
          <a:xfrm>
            <a:off x="2380899" y="6960395"/>
            <a:ext cx="43200" cy="43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sz="2000">
              <a:solidFill>
                <a:srgbClr val="FFFFFF"/>
              </a:solidFill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3491880" y="2862361"/>
            <a:ext cx="5616624" cy="5869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3600" tIns="46800" rIns="93600" bIns="46800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zh-CN" altLang="en-US" sz="1600" dirty="0" smtClean="0">
                <a:solidFill>
                  <a:srgbClr val="0070C0"/>
                </a:solidFill>
                <a:latin typeface="Tahoma" pitchFamily="34" charset="0"/>
                <a:ea typeface="Times New Roman" pitchFamily="18" charset="0"/>
                <a:cs typeface="Arial" charset="0"/>
              </a:rPr>
              <a:t>随后的批准，如果用户注册了申请，信息会发送到相应的管理系统</a:t>
            </a:r>
            <a:endParaRPr lang="en-GB" sz="1600" dirty="0">
              <a:solidFill>
                <a:srgbClr val="0070C0"/>
              </a:solidFill>
              <a:latin typeface="Tahoma" pitchFamily="34" charset="0"/>
              <a:ea typeface="Times New Roman" pitchFamily="18" charset="0"/>
              <a:cs typeface="Arial" charset="0"/>
            </a:endParaRPr>
          </a:p>
        </p:txBody>
      </p:sp>
      <p:pic>
        <p:nvPicPr>
          <p:cNvPr id="24" name="Picture 44" descr="1268724918_lapt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24137" y="3837483"/>
            <a:ext cx="849311" cy="849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47"/>
          <p:cNvSpPr>
            <a:spLocks noChangeArrowheads="1"/>
          </p:cNvSpPr>
          <p:nvPr/>
        </p:nvSpPr>
        <p:spPr bwMode="auto">
          <a:xfrm>
            <a:off x="2724137" y="3569319"/>
            <a:ext cx="588962" cy="14287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lIns="93600" tIns="46800" rIns="93600" bIns="46800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00"/>
                </a:solidFill>
              </a:rPr>
              <a:t>TESOL</a:t>
            </a:r>
          </a:p>
        </p:txBody>
      </p:sp>
      <p:sp>
        <p:nvSpPr>
          <p:cNvPr id="27" name="Rectangle 49"/>
          <p:cNvSpPr>
            <a:spLocks noChangeArrowheads="1"/>
          </p:cNvSpPr>
          <p:nvPr/>
        </p:nvSpPr>
        <p:spPr bwMode="auto">
          <a:xfrm>
            <a:off x="4967290" y="4664702"/>
            <a:ext cx="1398588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3600" tIns="46800" rIns="93600" bIns="46800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zh-CN" altLang="en-US" sz="800" b="1" dirty="0" smtClean="0">
                <a:solidFill>
                  <a:srgbClr val="000000"/>
                </a:solidFill>
              </a:rPr>
              <a:t>注册凭据</a:t>
            </a:r>
            <a:endParaRPr lang="en-GB" sz="800" b="1" dirty="0">
              <a:solidFill>
                <a:srgbClr val="000000"/>
              </a:solidFill>
            </a:endParaRPr>
          </a:p>
        </p:txBody>
      </p:sp>
      <p:pic>
        <p:nvPicPr>
          <p:cNvPr id="28" name="Picture 6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8181" y="4355137"/>
            <a:ext cx="402214" cy="571504"/>
          </a:xfrm>
          <a:prstGeom prst="rect">
            <a:avLst/>
          </a:prstGeom>
          <a:noFill/>
          <a:ln w="9525" algn="ctr">
            <a:solidFill>
              <a:srgbClr val="80808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29" name="Picture 63" descr="hom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85138" y="3422821"/>
            <a:ext cx="1024685" cy="95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2" name="AutoShape 78"/>
          <p:cNvCxnSpPr>
            <a:cxnSpLocks noChangeShapeType="1"/>
            <a:stCxn id="37" idx="2"/>
          </p:cNvCxnSpPr>
          <p:nvPr/>
        </p:nvCxnSpPr>
        <p:spPr bwMode="auto">
          <a:xfrm rot="5400000">
            <a:off x="5440750" y="3870066"/>
            <a:ext cx="309575" cy="1189818"/>
          </a:xfrm>
          <a:prstGeom prst="bentConnector2">
            <a:avLst/>
          </a:prstGeom>
          <a:ln w="38100">
            <a:headE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81" descr="PANTALLAZOfd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17778" y="3802683"/>
            <a:ext cx="646378" cy="412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64" descr="ciudadano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90729" y="3876901"/>
            <a:ext cx="734066" cy="729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6" name="25 Conector angular"/>
          <p:cNvCxnSpPr>
            <a:cxnSpLocks noChangeShapeType="1"/>
          </p:cNvCxnSpPr>
          <p:nvPr/>
        </p:nvCxnSpPr>
        <p:spPr bwMode="auto">
          <a:xfrm>
            <a:off x="0" y="4648200"/>
            <a:ext cx="914400" cy="914400"/>
          </a:xfrm>
          <a:prstGeom prst="bentConnector3">
            <a:avLst>
              <a:gd name="adj1" fmla="val 50000"/>
            </a:avLst>
          </a:prstGeom>
          <a:noFill/>
          <a:ln w="9525" algn="ctr">
            <a:noFill/>
            <a:round/>
            <a:headEnd/>
            <a:tailEnd/>
          </a:ln>
        </p:spPr>
      </p:cxnSp>
      <p:pic>
        <p:nvPicPr>
          <p:cNvPr id="37" name="Picture 59" descr="1268752318_Network_Onlin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88003" y="3305302"/>
            <a:ext cx="1004886" cy="1004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61"/>
          <p:cNvSpPr>
            <a:spLocks noChangeArrowheads="1"/>
          </p:cNvSpPr>
          <p:nvPr/>
        </p:nvSpPr>
        <p:spPr bwMode="auto">
          <a:xfrm>
            <a:off x="6581789" y="3519616"/>
            <a:ext cx="1781175" cy="561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3600" tIns="46800" rIns="93600" bIns="46800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zh-CN" altLang="en-US" sz="1200" b="1" dirty="0" smtClean="0">
                <a:solidFill>
                  <a:srgbClr val="000000"/>
                </a:solidFill>
              </a:rPr>
              <a:t>集团系统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46" name="45 Flecha derecha"/>
          <p:cNvSpPr/>
          <p:nvPr/>
        </p:nvSpPr>
        <p:spPr bwMode="auto">
          <a:xfrm flipV="1">
            <a:off x="3581393" y="3855071"/>
            <a:ext cx="2038350" cy="319087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3600" tIns="46800" rIns="93600" bIns="46800"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endParaRPr lang="es-ES" sz="20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3059832" y="5157192"/>
            <a:ext cx="66437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 smtClean="0">
                <a:solidFill>
                  <a:srgbClr val="000000"/>
                </a:solidFill>
                <a:latin typeface="Tahoma" pitchFamily="34" charset="0"/>
              </a:rPr>
              <a:t>当程序完成后，申请人获得一份电子签名的注册凭据，包含必要信息</a:t>
            </a:r>
            <a:r>
              <a:rPr lang="en-GB" sz="1600" dirty="0" smtClean="0">
                <a:solidFill>
                  <a:srgbClr val="000000"/>
                </a:solidFill>
                <a:latin typeface="Tahoma" pitchFamily="34" charset="0"/>
              </a:rPr>
              <a:t>:</a:t>
            </a:r>
            <a:endParaRPr lang="en-GB" sz="1600" dirty="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51" name="10 Rectángulo"/>
          <p:cNvSpPr>
            <a:spLocks noChangeArrowheads="1"/>
          </p:cNvSpPr>
          <p:nvPr/>
        </p:nvSpPr>
        <p:spPr bwMode="auto">
          <a:xfrm>
            <a:off x="3634852" y="5974398"/>
            <a:ext cx="2419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00"/>
                </a:solidFill>
                <a:latin typeface="Tahoma" pitchFamily="34" charset="0"/>
              </a:rPr>
              <a:t>::</a:t>
            </a:r>
            <a:r>
              <a:rPr lang="en-GB" dirty="0" smtClean="0"/>
              <a:t> </a:t>
            </a:r>
            <a:r>
              <a:rPr lang="zh-CN" altLang="en-US" dirty="0" smtClean="0"/>
              <a:t>申请副本</a:t>
            </a:r>
            <a:endParaRPr lang="en-GB" sz="1200" dirty="0" smtClean="0">
              <a:solidFill>
                <a:srgbClr val="000000"/>
              </a:solidFill>
            </a:endParaRPr>
          </a:p>
        </p:txBody>
      </p:sp>
      <p:sp>
        <p:nvSpPr>
          <p:cNvPr id="52" name="11 Rectángulo"/>
          <p:cNvSpPr>
            <a:spLocks noChangeArrowheads="1"/>
          </p:cNvSpPr>
          <p:nvPr/>
        </p:nvSpPr>
        <p:spPr bwMode="auto">
          <a:xfrm>
            <a:off x="3634852" y="6249036"/>
            <a:ext cx="24193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00"/>
                </a:solidFill>
              </a:rPr>
              <a:t>:: </a:t>
            </a:r>
            <a:r>
              <a:rPr lang="zh-CN" altLang="en-US" sz="1200" b="1" dirty="0" smtClean="0">
                <a:solidFill>
                  <a:srgbClr val="000000"/>
                </a:solidFill>
              </a:rPr>
              <a:t>注册号码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53" name="12 Rectángulo"/>
          <p:cNvSpPr>
            <a:spLocks noChangeArrowheads="1"/>
          </p:cNvSpPr>
          <p:nvPr/>
        </p:nvSpPr>
        <p:spPr bwMode="auto">
          <a:xfrm>
            <a:off x="6097041" y="5979151"/>
            <a:ext cx="3743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00"/>
                </a:solidFill>
                <a:latin typeface="Tahoma" pitchFamily="34" charset="0"/>
              </a:rPr>
              <a:t>::</a:t>
            </a:r>
            <a:r>
              <a:rPr lang="en-GB" dirty="0" smtClean="0"/>
              <a:t> </a:t>
            </a:r>
            <a:r>
              <a:rPr lang="zh-CN" altLang="en-US" dirty="0" smtClean="0"/>
              <a:t>相关文件编号</a:t>
            </a:r>
            <a:endParaRPr lang="en-GB" sz="1200" dirty="0" smtClean="0">
              <a:solidFill>
                <a:srgbClr val="000000"/>
              </a:solidFill>
            </a:endParaRPr>
          </a:p>
        </p:txBody>
      </p:sp>
      <p:sp>
        <p:nvSpPr>
          <p:cNvPr id="54" name="13 Rectángulo"/>
          <p:cNvSpPr>
            <a:spLocks noChangeArrowheads="1"/>
          </p:cNvSpPr>
          <p:nvPr/>
        </p:nvSpPr>
        <p:spPr bwMode="auto">
          <a:xfrm>
            <a:off x="6097041" y="6234738"/>
            <a:ext cx="58197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00"/>
                </a:solidFill>
                <a:latin typeface="Tahoma" pitchFamily="34" charset="0"/>
              </a:rPr>
              <a:t>:: </a:t>
            </a:r>
            <a:r>
              <a:rPr lang="zh-CN" altLang="en-US" sz="1200" b="1" dirty="0" smtClean="0">
                <a:solidFill>
                  <a:srgbClr val="000000"/>
                </a:solidFill>
                <a:latin typeface="Tahoma" pitchFamily="34" charset="0"/>
              </a:rPr>
              <a:t>提交的文件清单</a:t>
            </a:r>
            <a:endParaRPr lang="en-GB" sz="1200" dirty="0" smtClean="0">
              <a:solidFill>
                <a:srgbClr val="000000"/>
              </a:solidFill>
            </a:endParaRPr>
          </a:p>
        </p:txBody>
      </p:sp>
      <p:sp>
        <p:nvSpPr>
          <p:cNvPr id="55" name="14 Rectángulo"/>
          <p:cNvSpPr>
            <a:spLocks noChangeArrowheads="1"/>
          </p:cNvSpPr>
          <p:nvPr/>
        </p:nvSpPr>
        <p:spPr bwMode="auto">
          <a:xfrm>
            <a:off x="3639559" y="6536377"/>
            <a:ext cx="37433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00"/>
                </a:solidFill>
                <a:latin typeface="Tahoma" pitchFamily="34" charset="0"/>
              </a:rPr>
              <a:t>:: </a:t>
            </a:r>
            <a:r>
              <a:rPr lang="zh-CN" altLang="en-US" sz="1200" b="1" dirty="0" smtClean="0">
                <a:solidFill>
                  <a:srgbClr val="000000"/>
                </a:solidFill>
                <a:latin typeface="Tahoma" pitchFamily="34" charset="0"/>
              </a:rPr>
              <a:t>注册日期和时间</a:t>
            </a:r>
            <a:endParaRPr lang="en-GB" sz="1200" dirty="0" smtClean="0">
              <a:solidFill>
                <a:srgbClr val="000000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20641" y="-14912"/>
            <a:ext cx="70255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solidFill>
                  <a:schemeClr val="tx2"/>
                </a:solidFill>
              </a:rPr>
              <a:t>福利权的确认</a:t>
            </a:r>
            <a:endParaRPr lang="en-GB" sz="2000" b="1" dirty="0">
              <a:solidFill>
                <a:schemeClr val="tx2"/>
              </a:solidFill>
            </a:endParaRPr>
          </a:p>
        </p:txBody>
      </p:sp>
      <p:cxnSp>
        <p:nvCxnSpPr>
          <p:cNvPr id="39" name="38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Rectángulo"/>
          <p:cNvSpPr/>
          <p:nvPr/>
        </p:nvSpPr>
        <p:spPr>
          <a:xfrm>
            <a:off x="201095" y="836712"/>
            <a:ext cx="1213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  </a:t>
            </a:r>
            <a:r>
              <a:rPr lang="zh-CN" altLang="en-US" dirty="0" smtClean="0"/>
              <a:t>福利申请</a:t>
            </a:r>
            <a:endParaRPr lang="en-GB" sz="2600" b="1" kern="0" dirty="0">
              <a:solidFill>
                <a:schemeClr val="tx2"/>
              </a:solidFill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2110706" y="1268760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2000" dirty="0" smtClean="0">
                <a:solidFill>
                  <a:schemeClr val="tx2"/>
                </a:solidFill>
              </a:rPr>
              <a:t>电子和在线服务</a:t>
            </a:r>
            <a:endParaRPr lang="en-GB" sz="2000" dirty="0">
              <a:solidFill>
                <a:schemeClr val="tx2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748565" y="1599764"/>
            <a:ext cx="72798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GB" sz="2000" b="1" dirty="0">
                <a:solidFill>
                  <a:srgbClr val="0070C0"/>
                </a:solidFill>
              </a:rPr>
              <a:t>TESOL</a:t>
            </a:r>
            <a:r>
              <a:rPr lang="en-GB" dirty="0" smtClean="0"/>
              <a:t> </a:t>
            </a:r>
            <a:r>
              <a:rPr lang="en-GB" dirty="0" smtClean="0">
                <a:solidFill>
                  <a:schemeClr val="tx2"/>
                </a:solidFill>
              </a:rPr>
              <a:t>(</a:t>
            </a:r>
            <a:r>
              <a:rPr lang="zh-CN" altLang="en-US" dirty="0" smtClean="0">
                <a:solidFill>
                  <a:schemeClr val="tx2"/>
                </a:solidFill>
              </a:rPr>
              <a:t>申请的电子化处理</a:t>
            </a:r>
            <a:r>
              <a:rPr lang="en-GB" dirty="0" smtClean="0">
                <a:solidFill>
                  <a:schemeClr val="tx2"/>
                </a:solidFill>
              </a:rPr>
              <a:t>): </a:t>
            </a:r>
            <a:r>
              <a:rPr lang="zh-CN" altLang="en-US" dirty="0" smtClean="0">
                <a:solidFill>
                  <a:schemeClr val="tx2"/>
                </a:solidFill>
              </a:rPr>
              <a:t>为通过网络提交福利申请提供可能性</a:t>
            </a:r>
            <a:endParaRPr lang="en-GB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97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0641" y="-14912"/>
            <a:ext cx="702556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zh-CN" altLang="en-US" sz="2000" b="1" dirty="0" smtClean="0">
                <a:solidFill>
                  <a:schemeClr val="tx2"/>
                </a:solidFill>
              </a:rPr>
              <a:t>福利权的确认</a:t>
            </a:r>
            <a:endParaRPr lang="en-GB" sz="2000" b="1" dirty="0">
              <a:solidFill>
                <a:schemeClr val="tx2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Rectángulo"/>
          <p:cNvSpPr/>
          <p:nvPr/>
        </p:nvSpPr>
        <p:spPr>
          <a:xfrm>
            <a:off x="230180" y="1238562"/>
            <a:ext cx="1213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  </a:t>
            </a:r>
            <a:r>
              <a:rPr lang="zh-CN" altLang="en-US" dirty="0" smtClean="0"/>
              <a:t>福利申请</a:t>
            </a:r>
            <a:endParaRPr lang="en-GB" sz="2600" b="1" kern="0" dirty="0">
              <a:solidFill>
                <a:schemeClr val="tx2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547664" y="1772816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600" i="1" dirty="0" smtClean="0">
                <a:solidFill>
                  <a:schemeClr val="tx2"/>
                </a:solidFill>
              </a:rPr>
              <a:t>“</a:t>
            </a:r>
            <a:r>
              <a:rPr lang="zh-CN" altLang="en-US" sz="3600" i="1" dirty="0" smtClean="0">
                <a:solidFill>
                  <a:schemeClr val="tx2"/>
                </a:solidFill>
              </a:rPr>
              <a:t>你们的社会保障</a:t>
            </a:r>
            <a:r>
              <a:rPr lang="en-GB" sz="3600" i="1" dirty="0" smtClean="0">
                <a:solidFill>
                  <a:schemeClr val="tx2"/>
                </a:solidFill>
              </a:rPr>
              <a:t>”</a:t>
            </a:r>
            <a:r>
              <a:rPr lang="zh-CN" altLang="en-US" sz="3600" i="1" dirty="0" smtClean="0">
                <a:solidFill>
                  <a:schemeClr val="tx2"/>
                </a:solidFill>
              </a:rPr>
              <a:t>网页</a:t>
            </a:r>
            <a:endParaRPr lang="en-GB" sz="3600" i="1" dirty="0">
              <a:solidFill>
                <a:schemeClr val="tx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564904"/>
            <a:ext cx="6552113" cy="404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5981044"/>
      </p:ext>
    </p:extLst>
  </p:cSld>
  <p:clrMapOvr>
    <a:masterClrMapping/>
  </p:clrMapOvr>
  <p:transition spd="slow" advClick="0" advTm="6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0641" y="-14912"/>
            <a:ext cx="702556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zh-CN" altLang="en-US" sz="2000" b="1" dirty="0" smtClean="0">
                <a:solidFill>
                  <a:schemeClr val="tx2"/>
                </a:solidFill>
              </a:rPr>
              <a:t>福利权的确认</a:t>
            </a:r>
            <a:endParaRPr lang="en-GB" sz="2000" b="1" dirty="0">
              <a:solidFill>
                <a:schemeClr val="tx2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Rectángulo"/>
          <p:cNvSpPr/>
          <p:nvPr/>
        </p:nvSpPr>
        <p:spPr>
          <a:xfrm>
            <a:off x="230180" y="1238562"/>
            <a:ext cx="152477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600" b="1" kern="0" dirty="0" smtClean="0">
                <a:solidFill>
                  <a:schemeClr val="tx2"/>
                </a:solidFill>
              </a:rPr>
              <a:t>福利申请</a:t>
            </a:r>
            <a:endParaRPr lang="en-GB" sz="2600" b="1" kern="0" dirty="0">
              <a:solidFill>
                <a:schemeClr val="tx2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547664" y="1731005"/>
            <a:ext cx="48317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3600" i="1" dirty="0" smtClean="0">
                <a:solidFill>
                  <a:schemeClr val="tx2"/>
                </a:solidFill>
              </a:rPr>
              <a:t>“</a:t>
            </a:r>
            <a:r>
              <a:rPr lang="zh-CN" altLang="en-US" sz="3600" i="1" dirty="0" smtClean="0">
                <a:solidFill>
                  <a:schemeClr val="tx2"/>
                </a:solidFill>
              </a:rPr>
              <a:t>你们的社会保障</a:t>
            </a:r>
            <a:r>
              <a:rPr lang="en-GB" sz="3600" i="1" dirty="0" smtClean="0">
                <a:solidFill>
                  <a:schemeClr val="tx2"/>
                </a:solidFill>
              </a:rPr>
              <a:t>” </a:t>
            </a:r>
            <a:r>
              <a:rPr lang="zh-CN" altLang="en-US" sz="3600" i="1" dirty="0" smtClean="0">
                <a:solidFill>
                  <a:schemeClr val="tx2"/>
                </a:solidFill>
              </a:rPr>
              <a:t>网站</a:t>
            </a:r>
            <a:endParaRPr lang="en-GB" sz="3600" i="1" dirty="0">
              <a:solidFill>
                <a:schemeClr val="tx2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-36512" y="2780928"/>
            <a:ext cx="880301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zh-CN" altLang="en-US" sz="2000" b="1" dirty="0" smtClean="0">
                <a:solidFill>
                  <a:schemeClr val="tx2"/>
                </a:solidFill>
              </a:rPr>
              <a:t>就业区</a:t>
            </a:r>
            <a:endParaRPr lang="en-GB" sz="2000" b="1" dirty="0" smtClean="0">
              <a:solidFill>
                <a:schemeClr val="tx2"/>
              </a:solidFill>
            </a:endParaRPr>
          </a:p>
          <a:p>
            <a:pPr lvl="2"/>
            <a:r>
              <a:rPr lang="zh-CN" altLang="en-US" sz="2000" b="1" dirty="0" smtClean="0">
                <a:solidFill>
                  <a:schemeClr val="tx2"/>
                </a:solidFill>
              </a:rPr>
              <a:t>有助于计算福利的个人缴费信息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pPr lvl="2"/>
            <a:r>
              <a:rPr lang="zh-CN" altLang="en-US" sz="2000" b="1" dirty="0" smtClean="0">
                <a:solidFill>
                  <a:schemeClr val="tx2"/>
                </a:solidFill>
              </a:rPr>
              <a:t>普通退休的剩余时间信息</a:t>
            </a:r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-36511" y="4882515"/>
            <a:ext cx="79928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zh-CN" altLang="en-US" sz="2000" b="1" dirty="0" smtClean="0">
                <a:solidFill>
                  <a:schemeClr val="tx2"/>
                </a:solidFill>
              </a:rPr>
              <a:t>养老金区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pPr lvl="2"/>
            <a:r>
              <a:rPr lang="zh-CN" altLang="en-US" sz="2000" b="1" dirty="0" smtClean="0">
                <a:solidFill>
                  <a:schemeClr val="tx2"/>
                </a:solidFill>
              </a:rPr>
              <a:t>现有</a:t>
            </a:r>
            <a:r>
              <a:rPr lang="zh-CN" altLang="en-US" sz="2000" b="1" dirty="0">
                <a:solidFill>
                  <a:schemeClr val="tx2"/>
                </a:solidFill>
              </a:rPr>
              <a:t>养老金的信息</a:t>
            </a:r>
            <a:endParaRPr lang="en-US" altLang="zh-CN" sz="2000" b="1" dirty="0">
              <a:solidFill>
                <a:schemeClr val="tx2"/>
              </a:solidFill>
            </a:endParaRPr>
          </a:p>
          <a:p>
            <a:pPr lvl="2"/>
            <a:r>
              <a:rPr lang="zh-CN" altLang="en-US" sz="2000" b="1" dirty="0">
                <a:solidFill>
                  <a:schemeClr val="tx2"/>
                </a:solidFill>
              </a:rPr>
              <a:t>在线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访问领取养老金人员的必要证书</a:t>
            </a:r>
            <a:endParaRPr lang="en-GB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137081"/>
      </p:ext>
    </p:extLst>
  </p:cSld>
  <p:clrMapOvr>
    <a:masterClrMapping/>
  </p:clrMapOvr>
  <p:transition spd="slow" advClick="0" advTm="6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0641" y="-14912"/>
            <a:ext cx="70255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sz="2000" b="1" dirty="0" smtClean="0">
              <a:solidFill>
                <a:schemeClr val="tx2"/>
              </a:solidFill>
            </a:endParaRPr>
          </a:p>
          <a:p>
            <a:r>
              <a:rPr lang="zh-CN" altLang="en-US" sz="2000" b="1" dirty="0" smtClean="0">
                <a:solidFill>
                  <a:schemeClr val="tx2"/>
                </a:solidFill>
              </a:rPr>
              <a:t>福利权的确认</a:t>
            </a:r>
            <a:endParaRPr lang="en-GB" sz="2000" b="1" dirty="0">
              <a:solidFill>
                <a:schemeClr val="tx2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Rectángulo"/>
          <p:cNvSpPr/>
          <p:nvPr/>
        </p:nvSpPr>
        <p:spPr>
          <a:xfrm>
            <a:off x="467544" y="1484784"/>
            <a:ext cx="1656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 </a:t>
            </a:r>
            <a:r>
              <a:rPr lang="zh-CN" altLang="en-US" dirty="0" smtClean="0"/>
              <a:t>福利申请</a:t>
            </a:r>
            <a:endParaRPr lang="en-GB" sz="2600" b="1" kern="0" dirty="0">
              <a:solidFill>
                <a:schemeClr val="tx2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05947" y="6104909"/>
            <a:ext cx="62646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600" b="1" kern="0" dirty="0" smtClean="0">
                <a:solidFill>
                  <a:schemeClr val="tx2"/>
                </a:solidFill>
              </a:rPr>
              <a:t>获得养老金</a:t>
            </a:r>
            <a:endParaRPr lang="en-GB" sz="2600" b="1" kern="0" dirty="0">
              <a:solidFill>
                <a:schemeClr val="tx2"/>
              </a:solidFill>
            </a:endParaRPr>
          </a:p>
        </p:txBody>
      </p:sp>
      <p:cxnSp>
        <p:nvCxnSpPr>
          <p:cNvPr id="10" name="9 Conector recto"/>
          <p:cNvCxnSpPr/>
          <p:nvPr/>
        </p:nvCxnSpPr>
        <p:spPr>
          <a:xfrm flipV="1">
            <a:off x="3478587" y="1581302"/>
            <a:ext cx="478613" cy="18466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3466437" y="1762512"/>
            <a:ext cx="458079" cy="276192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4089065" y="1396636"/>
            <a:ext cx="225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kern="0" dirty="0" smtClean="0">
                <a:solidFill>
                  <a:schemeClr val="tx2"/>
                </a:solidFill>
              </a:rPr>
              <a:t>本人到场</a:t>
            </a:r>
            <a:endParaRPr lang="en-GB" b="1" kern="0" dirty="0">
              <a:solidFill>
                <a:schemeClr val="tx2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114509" y="1763524"/>
            <a:ext cx="225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kern="0" dirty="0" smtClean="0">
                <a:solidFill>
                  <a:schemeClr val="tx2"/>
                </a:solidFill>
              </a:rPr>
              <a:t>在线</a:t>
            </a:r>
            <a:endParaRPr lang="en-GB" b="1" kern="0" dirty="0">
              <a:solidFill>
                <a:schemeClr val="tx2"/>
              </a:solidFill>
            </a:endParaRPr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1547664" y="1999144"/>
            <a:ext cx="0" cy="4085622"/>
          </a:xfrm>
          <a:prstGeom prst="straightConnector1">
            <a:avLst/>
          </a:prstGeom>
          <a:ln w="635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CuadroTexto"/>
          <p:cNvSpPr txBox="1"/>
          <p:nvPr/>
        </p:nvSpPr>
        <p:spPr>
          <a:xfrm>
            <a:off x="1992310" y="2348880"/>
            <a:ext cx="697217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处理申请文件</a:t>
            </a:r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 smtClean="0">
              <a:solidFill>
                <a:schemeClr val="tx2"/>
              </a:solidFill>
            </a:endParaRP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自动化的内部程序</a:t>
            </a:r>
            <a:endParaRPr lang="en-GB" sz="2000" b="1" dirty="0" smtClean="0">
              <a:solidFill>
                <a:schemeClr val="tx2"/>
              </a:solidFill>
            </a:endParaRP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计算机应用程序</a:t>
            </a:r>
            <a:r>
              <a:rPr lang="en-GB" sz="2000" b="1" dirty="0" smtClean="0">
                <a:solidFill>
                  <a:schemeClr val="tx2"/>
                </a:solidFill>
              </a:rPr>
              <a:t>: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福利确认</a:t>
            </a:r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2"/>
              </a:solidFill>
            </a:endParaRPr>
          </a:p>
        </p:txBody>
      </p:sp>
      <p:cxnSp>
        <p:nvCxnSpPr>
          <p:cNvPr id="12" name="11 Conector recto de flecha"/>
          <p:cNvCxnSpPr/>
          <p:nvPr/>
        </p:nvCxnSpPr>
        <p:spPr>
          <a:xfrm>
            <a:off x="3585308" y="2815852"/>
            <a:ext cx="0" cy="2269332"/>
          </a:xfrm>
          <a:prstGeom prst="straightConnector1">
            <a:avLst/>
          </a:prstGeom>
          <a:ln w="635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7057942" y="3503596"/>
            <a:ext cx="17281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>
                <a:solidFill>
                  <a:schemeClr val="tx2"/>
                </a:solidFill>
              </a:rPr>
              <a:t>真实</a:t>
            </a:r>
            <a:endParaRPr lang="en-US" altLang="zh-CN" sz="1600" b="1" dirty="0" smtClean="0">
              <a:solidFill>
                <a:schemeClr val="tx2"/>
              </a:solidFill>
            </a:endParaRPr>
          </a:p>
          <a:p>
            <a:r>
              <a:rPr lang="zh-CN" altLang="en-US" sz="1600" b="1" dirty="0" smtClean="0">
                <a:solidFill>
                  <a:schemeClr val="tx2"/>
                </a:solidFill>
              </a:rPr>
              <a:t>保密</a:t>
            </a:r>
            <a:endParaRPr lang="en-GB" sz="1600" b="1" dirty="0" smtClean="0">
              <a:solidFill>
                <a:schemeClr val="tx2"/>
              </a:solidFill>
            </a:endParaRPr>
          </a:p>
          <a:p>
            <a:r>
              <a:rPr lang="zh-CN" altLang="en-US" sz="1600" b="1" dirty="0" smtClean="0">
                <a:solidFill>
                  <a:schemeClr val="tx2"/>
                </a:solidFill>
              </a:rPr>
              <a:t>完整</a:t>
            </a:r>
            <a:endParaRPr lang="en-US" altLang="zh-CN" sz="1600" b="1" dirty="0" smtClean="0">
              <a:solidFill>
                <a:schemeClr val="tx2"/>
              </a:solidFill>
            </a:endParaRPr>
          </a:p>
          <a:p>
            <a:r>
              <a:rPr lang="zh-CN" altLang="en-US" sz="1600" b="1" dirty="0" smtClean="0">
                <a:solidFill>
                  <a:schemeClr val="tx2"/>
                </a:solidFill>
              </a:rPr>
              <a:t>有效</a:t>
            </a:r>
            <a:endParaRPr lang="en-GB" sz="1600" b="1" dirty="0" smtClean="0">
              <a:solidFill>
                <a:schemeClr val="tx2"/>
              </a:solidFill>
            </a:endParaRPr>
          </a:p>
          <a:p>
            <a:r>
              <a:rPr lang="zh-CN" altLang="en-US" sz="1600" b="1" dirty="0" smtClean="0">
                <a:solidFill>
                  <a:schemeClr val="tx2"/>
                </a:solidFill>
              </a:rPr>
              <a:t>持续</a:t>
            </a:r>
            <a:endParaRPr lang="en-GB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719607"/>
      </p:ext>
    </p:extLst>
  </p:cSld>
  <p:clrMapOvr>
    <a:masterClrMapping/>
  </p:clrMapOvr>
  <p:transition spd="slow" advClick="0" advTm="6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0641" y="-14912"/>
            <a:ext cx="702556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zh-CN" altLang="en-US" sz="2000" b="1" dirty="0" smtClean="0">
                <a:solidFill>
                  <a:schemeClr val="tx2"/>
                </a:solidFill>
              </a:rPr>
              <a:t>福利权的确认</a:t>
            </a:r>
            <a:endParaRPr lang="en-GB" sz="2000" b="1" dirty="0">
              <a:solidFill>
                <a:schemeClr val="tx2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Rectángulo"/>
          <p:cNvSpPr/>
          <p:nvPr/>
        </p:nvSpPr>
        <p:spPr>
          <a:xfrm>
            <a:off x="467544" y="1484784"/>
            <a:ext cx="18722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  </a:t>
            </a:r>
            <a:r>
              <a:rPr lang="zh-CN" altLang="en-US" dirty="0" smtClean="0"/>
              <a:t>养老金申请</a:t>
            </a:r>
            <a:endParaRPr lang="en-GB" sz="2600" b="1" kern="0" dirty="0">
              <a:solidFill>
                <a:schemeClr val="tx2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05947" y="6104909"/>
            <a:ext cx="62646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600" b="1" kern="0" dirty="0" smtClean="0">
                <a:solidFill>
                  <a:schemeClr val="tx2"/>
                </a:solidFill>
              </a:rPr>
              <a:t>获得养老金</a:t>
            </a:r>
            <a:endParaRPr lang="en-GB" sz="2600" b="1" kern="0" dirty="0">
              <a:solidFill>
                <a:schemeClr val="tx2"/>
              </a:solidFill>
            </a:endParaRPr>
          </a:p>
        </p:txBody>
      </p:sp>
      <p:cxnSp>
        <p:nvCxnSpPr>
          <p:cNvPr id="10" name="9 Conector recto"/>
          <p:cNvCxnSpPr/>
          <p:nvPr/>
        </p:nvCxnSpPr>
        <p:spPr>
          <a:xfrm flipV="1">
            <a:off x="3478587" y="1581302"/>
            <a:ext cx="478613" cy="18466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3466437" y="1762512"/>
            <a:ext cx="458079" cy="276192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4089065" y="1396636"/>
            <a:ext cx="225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kern="0" dirty="0" smtClean="0">
                <a:solidFill>
                  <a:schemeClr val="tx2"/>
                </a:solidFill>
              </a:rPr>
              <a:t>本人</a:t>
            </a:r>
            <a:endParaRPr lang="en-GB" b="1" kern="0" dirty="0">
              <a:solidFill>
                <a:schemeClr val="tx2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114509" y="1763524"/>
            <a:ext cx="225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kern="0" dirty="0" smtClean="0">
                <a:solidFill>
                  <a:schemeClr val="tx2"/>
                </a:solidFill>
              </a:rPr>
              <a:t>在线</a:t>
            </a:r>
            <a:endParaRPr lang="en-GB" b="1" kern="0" dirty="0">
              <a:solidFill>
                <a:schemeClr val="tx2"/>
              </a:solidFill>
            </a:endParaRPr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auto">
          <a:xfrm>
            <a:off x="5579814" y="3082801"/>
            <a:ext cx="1524000" cy="304800"/>
          </a:xfrm>
          <a:prstGeom prst="rightArrow">
            <a:avLst>
              <a:gd name="adj1" fmla="val 50000"/>
              <a:gd name="adj2" fmla="val 125000"/>
            </a:avLst>
          </a:prstGeom>
          <a:solidFill>
            <a:schemeClr val="tx2"/>
          </a:solidFill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957181" y="2483604"/>
            <a:ext cx="724878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 kern="0" dirty="0">
                <a:solidFill>
                  <a:schemeClr val="tx2"/>
                </a:solidFill>
              </a:rPr>
              <a:t>CAISS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7895902" y="2411596"/>
            <a:ext cx="61106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 kern="0" dirty="0">
                <a:solidFill>
                  <a:schemeClr val="tx2"/>
                </a:solidFill>
              </a:rPr>
              <a:t>GISS</a:t>
            </a:r>
          </a:p>
        </p:txBody>
      </p:sp>
      <p:pic>
        <p:nvPicPr>
          <p:cNvPr id="18" name="Picture 175" descr="GISSSS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56681" y="2837681"/>
            <a:ext cx="1644650" cy="10953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19" name="Picture 17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56681" y="4390126"/>
            <a:ext cx="1644650" cy="10953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20" name="Picture 169" descr="Avila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5762" y="2917462"/>
            <a:ext cx="1581150" cy="10683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22" name="Picture 176" descr="GISSSS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2293" y="4365104"/>
            <a:ext cx="1644650" cy="10953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7895902" y="3995772"/>
            <a:ext cx="72327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 kern="0" dirty="0">
                <a:solidFill>
                  <a:schemeClr val="tx2"/>
                </a:solidFill>
              </a:rPr>
              <a:t>DDPP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4089317" y="3985849"/>
            <a:ext cx="61106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 kern="0" dirty="0">
                <a:solidFill>
                  <a:schemeClr val="tx2"/>
                </a:solidFill>
              </a:rPr>
              <a:t>GISS</a:t>
            </a:r>
          </a:p>
        </p:txBody>
      </p:sp>
      <p:sp>
        <p:nvSpPr>
          <p:cNvPr id="25" name="Text Box 159"/>
          <p:cNvSpPr txBox="1">
            <a:spLocks noChangeArrowheads="1"/>
          </p:cNvSpPr>
          <p:nvPr/>
        </p:nvSpPr>
        <p:spPr bwMode="auto">
          <a:xfrm>
            <a:off x="3692624" y="5595962"/>
            <a:ext cx="2463552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GB" b="1" kern="0" dirty="0">
                <a:solidFill>
                  <a:schemeClr val="tx2"/>
                </a:solidFill>
              </a:rPr>
              <a:t>SILSSP</a:t>
            </a:r>
          </a:p>
          <a:p>
            <a:pPr algn="l"/>
            <a:r>
              <a:rPr lang="zh-CN" altLang="en-US" b="1" kern="0" dirty="0" smtClean="0">
                <a:solidFill>
                  <a:schemeClr val="tx2"/>
                </a:solidFill>
              </a:rPr>
              <a:t>养老金数额</a:t>
            </a:r>
            <a:endParaRPr lang="en-GB" b="1" kern="0" dirty="0">
              <a:solidFill>
                <a:schemeClr val="tx2"/>
              </a:solidFill>
            </a:endParaRPr>
          </a:p>
        </p:txBody>
      </p:sp>
      <p:sp>
        <p:nvSpPr>
          <p:cNvPr id="26" name="Text Box 163"/>
          <p:cNvSpPr txBox="1">
            <a:spLocks noChangeArrowheads="1"/>
          </p:cNvSpPr>
          <p:nvPr/>
        </p:nvSpPr>
        <p:spPr bwMode="auto">
          <a:xfrm>
            <a:off x="7175479" y="5485501"/>
            <a:ext cx="1894467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zh-CN" altLang="en-US" b="1" kern="0" dirty="0" smtClean="0">
                <a:solidFill>
                  <a:schemeClr val="tx2"/>
                </a:solidFill>
              </a:rPr>
              <a:t>申请结果</a:t>
            </a:r>
            <a:endParaRPr lang="en-US" altLang="zh-CN" b="1" kern="0" dirty="0" smtClean="0">
              <a:solidFill>
                <a:schemeClr val="tx2"/>
              </a:solidFill>
            </a:endParaRPr>
          </a:p>
          <a:p>
            <a:r>
              <a:rPr lang="zh-CN" altLang="en-US" b="1" kern="0" dirty="0" smtClean="0">
                <a:solidFill>
                  <a:schemeClr val="tx2"/>
                </a:solidFill>
              </a:rPr>
              <a:t>第一次支付</a:t>
            </a:r>
            <a:endParaRPr lang="en-GB" b="1" kern="0" dirty="0">
              <a:solidFill>
                <a:schemeClr val="tx2"/>
              </a:solidFill>
            </a:endParaRPr>
          </a:p>
        </p:txBody>
      </p:sp>
      <p:sp>
        <p:nvSpPr>
          <p:cNvPr id="27" name="AutoShape 6"/>
          <p:cNvSpPr>
            <a:spLocks noChangeArrowheads="1"/>
          </p:cNvSpPr>
          <p:nvPr/>
        </p:nvSpPr>
        <p:spPr bwMode="auto">
          <a:xfrm>
            <a:off x="5558109" y="4785413"/>
            <a:ext cx="1524000" cy="304800"/>
          </a:xfrm>
          <a:prstGeom prst="rightArrow">
            <a:avLst>
              <a:gd name="adj1" fmla="val 50000"/>
              <a:gd name="adj2" fmla="val 125000"/>
            </a:avLst>
          </a:prstGeom>
          <a:solidFill>
            <a:schemeClr val="tx2"/>
          </a:solidFill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s-ES"/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1547664" y="1999144"/>
            <a:ext cx="0" cy="4085622"/>
          </a:xfrm>
          <a:prstGeom prst="straightConnector1">
            <a:avLst/>
          </a:prstGeom>
          <a:ln w="635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6138966"/>
      </p:ext>
    </p:extLst>
  </p:cSld>
  <p:clrMapOvr>
    <a:masterClrMapping/>
  </p:clrMapOvr>
  <p:transition spd="slow" advClick="0" advTm="6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0641" y="-14912"/>
            <a:ext cx="702556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zh-CN" altLang="en-US" sz="2000" b="1" dirty="0" smtClean="0">
                <a:solidFill>
                  <a:schemeClr val="tx2"/>
                </a:solidFill>
              </a:rPr>
              <a:t>福利权的确认</a:t>
            </a:r>
            <a:endParaRPr lang="en-GB" sz="2000" b="1" dirty="0">
              <a:solidFill>
                <a:schemeClr val="tx2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Rectángulo"/>
          <p:cNvSpPr/>
          <p:nvPr/>
        </p:nvSpPr>
        <p:spPr>
          <a:xfrm>
            <a:off x="467544" y="1484784"/>
            <a:ext cx="1656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  </a:t>
            </a:r>
            <a:r>
              <a:rPr lang="zh-CN" altLang="en-US" dirty="0" smtClean="0"/>
              <a:t>福利申请</a:t>
            </a:r>
            <a:endParaRPr lang="en-GB" sz="2600" b="1" kern="0" dirty="0">
              <a:solidFill>
                <a:schemeClr val="tx2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05947" y="6104909"/>
            <a:ext cx="62646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600" b="1" kern="0" dirty="0" smtClean="0">
                <a:solidFill>
                  <a:schemeClr val="tx2"/>
                </a:solidFill>
              </a:rPr>
              <a:t>获得养老金</a:t>
            </a:r>
            <a:endParaRPr lang="en-GB" sz="2600" b="1" kern="0" dirty="0">
              <a:solidFill>
                <a:schemeClr val="tx2"/>
              </a:solidFill>
            </a:endParaRPr>
          </a:p>
        </p:txBody>
      </p:sp>
      <p:cxnSp>
        <p:nvCxnSpPr>
          <p:cNvPr id="10" name="9 Conector recto"/>
          <p:cNvCxnSpPr/>
          <p:nvPr/>
        </p:nvCxnSpPr>
        <p:spPr>
          <a:xfrm flipV="1">
            <a:off x="3478587" y="1581302"/>
            <a:ext cx="478613" cy="18466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3466437" y="1762512"/>
            <a:ext cx="458079" cy="276192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4067944" y="1396636"/>
            <a:ext cx="225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kern="0" dirty="0" smtClean="0">
                <a:solidFill>
                  <a:schemeClr val="tx2"/>
                </a:solidFill>
              </a:rPr>
              <a:t>本人到场</a:t>
            </a:r>
            <a:endParaRPr lang="en-GB" b="1" kern="0" dirty="0">
              <a:solidFill>
                <a:schemeClr val="tx2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067944" y="1763524"/>
            <a:ext cx="225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kern="0" dirty="0" smtClean="0">
                <a:solidFill>
                  <a:schemeClr val="tx2"/>
                </a:solidFill>
              </a:rPr>
              <a:t>在线</a:t>
            </a:r>
            <a:endParaRPr lang="en-GB" b="1" kern="0" dirty="0">
              <a:solidFill>
                <a:schemeClr val="tx2"/>
              </a:solidFill>
            </a:endParaRPr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1547664" y="1999144"/>
            <a:ext cx="0" cy="4085622"/>
          </a:xfrm>
          <a:prstGeom prst="straightConnector1">
            <a:avLst/>
          </a:prstGeom>
          <a:ln w="635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CuadroTexto"/>
          <p:cNvSpPr txBox="1"/>
          <p:nvPr/>
        </p:nvSpPr>
        <p:spPr>
          <a:xfrm>
            <a:off x="2123728" y="2564904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社会保障体系数据的互通性</a:t>
            </a:r>
            <a:r>
              <a:rPr lang="en-GB" sz="2000" b="1" dirty="0" smtClean="0">
                <a:solidFill>
                  <a:schemeClr val="tx2"/>
                </a:solidFill>
              </a:rPr>
              <a:t>. 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在线连接</a:t>
            </a:r>
            <a:endParaRPr lang="en-GB" sz="2000" b="1" dirty="0">
              <a:solidFill>
                <a:schemeClr val="tx2"/>
              </a:solidFill>
            </a:endParaRPr>
          </a:p>
        </p:txBody>
      </p:sp>
      <p:pic>
        <p:nvPicPr>
          <p:cNvPr id="1026" name="Picture 2" descr="Resultado de imagen de base de dato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5017"/>
          <a:stretch/>
        </p:blipFill>
        <p:spPr bwMode="auto">
          <a:xfrm>
            <a:off x="3533422" y="3605052"/>
            <a:ext cx="3337811" cy="2047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14 CuadroTexto"/>
          <p:cNvSpPr txBox="1"/>
          <p:nvPr/>
        </p:nvSpPr>
        <p:spPr>
          <a:xfrm>
            <a:off x="2337591" y="3861048"/>
            <a:ext cx="225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kern="0" dirty="0" smtClean="0">
                <a:solidFill>
                  <a:schemeClr val="tx2"/>
                </a:solidFill>
              </a:rPr>
              <a:t>综合会员文件</a:t>
            </a:r>
            <a:endParaRPr lang="en-GB" b="1" kern="0" dirty="0">
              <a:solidFill>
                <a:schemeClr val="tx2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795670" y="5005983"/>
            <a:ext cx="225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kern="0" dirty="0" smtClean="0">
                <a:solidFill>
                  <a:schemeClr val="tx2"/>
                </a:solidFill>
              </a:rPr>
              <a:t>综合缴费数据文件</a:t>
            </a:r>
            <a:endParaRPr lang="en-GB" b="1" kern="0" dirty="0">
              <a:solidFill>
                <a:schemeClr val="tx2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5742387" y="5015504"/>
            <a:ext cx="225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kern="0" dirty="0" smtClean="0">
                <a:solidFill>
                  <a:schemeClr val="tx2"/>
                </a:solidFill>
              </a:rPr>
              <a:t>综合采集文件</a:t>
            </a:r>
            <a:endParaRPr lang="en-GB" b="1" kern="0" dirty="0">
              <a:solidFill>
                <a:schemeClr val="tx2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6372200" y="3861048"/>
            <a:ext cx="225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kern="0" dirty="0" smtClean="0">
                <a:solidFill>
                  <a:schemeClr val="tx2"/>
                </a:solidFill>
              </a:rPr>
              <a:t>公开养老金数据</a:t>
            </a:r>
            <a:endParaRPr lang="en-GB" b="1" kern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048279"/>
      </p:ext>
    </p:extLst>
  </p:cSld>
  <p:clrMapOvr>
    <a:masterClrMapping/>
  </p:clrMapOvr>
  <p:transition spd="slow" advClick="0" advTm="6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401074" y="1628800"/>
            <a:ext cx="85634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endParaRPr lang="en-GB" sz="3000" b="1" kern="0" dirty="0" smtClean="0">
              <a:solidFill>
                <a:schemeClr val="tx2"/>
              </a:solidFill>
            </a:endParaRPr>
          </a:p>
          <a:p>
            <a:r>
              <a:rPr lang="en-GB" dirty="0" smtClean="0"/>
              <a:t>  </a:t>
            </a:r>
            <a:endParaRPr lang="en-GB" sz="3000" b="1" kern="0" dirty="0">
              <a:solidFill>
                <a:schemeClr val="tx2"/>
              </a:solidFill>
            </a:endParaRPr>
          </a:p>
        </p:txBody>
      </p:sp>
      <p:graphicFrame>
        <p:nvGraphicFramePr>
          <p:cNvPr id="15" name="1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948232"/>
              </p:ext>
            </p:extLst>
          </p:nvPr>
        </p:nvGraphicFramePr>
        <p:xfrm>
          <a:off x="788772" y="1196753"/>
          <a:ext cx="7599651" cy="4752529"/>
        </p:xfrm>
        <a:graphic>
          <a:graphicData uri="http://schemas.openxmlformats.org/drawingml/2006/table">
            <a:tbl>
              <a:tblPr/>
              <a:tblGrid>
                <a:gridCol w="5624039"/>
                <a:gridCol w="1975612"/>
              </a:tblGrid>
              <a:tr h="17492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0" b="1" kern="0" dirty="0">
                          <a:solidFill>
                            <a:schemeClr val="tx2"/>
                          </a:solidFill>
                          <a:latin typeface="+mn-lt"/>
                        </a:rPr>
                        <a:t>1. </a:t>
                      </a:r>
                      <a:r>
                        <a:rPr lang="en-GB" sz="3000" b="1" kern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INSS</a:t>
                      </a:r>
                      <a:r>
                        <a:rPr lang="zh-CN" altLang="en-US" sz="3000" b="1" kern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省级局长确认福利</a:t>
                      </a:r>
                      <a:endParaRPr lang="en-GB" sz="3000" b="1" kern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0" b="1" kern="0" dirty="0">
                          <a:solidFill>
                            <a:schemeClr val="tx2"/>
                          </a:solidFill>
                          <a:latin typeface="+mn-lt"/>
                        </a:rPr>
                        <a:t>5.23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1421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0" b="1" kern="0" dirty="0">
                          <a:solidFill>
                            <a:schemeClr val="tx2"/>
                          </a:solidFill>
                          <a:latin typeface="+mn-lt"/>
                        </a:rPr>
                        <a:t>2. </a:t>
                      </a:r>
                      <a:r>
                        <a:rPr lang="zh-CN" altLang="en-US" sz="3000" b="1" kern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付款审核以及通知</a:t>
                      </a:r>
                      <a:r>
                        <a:rPr lang="en-GB" sz="3000" b="1" kern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TGSS </a:t>
                      </a:r>
                      <a:endParaRPr lang="en-GB" sz="3000" b="1" kern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0" b="1" kern="0" dirty="0">
                          <a:solidFill>
                            <a:schemeClr val="tx2"/>
                          </a:solidFill>
                          <a:latin typeface="+mn-lt"/>
                        </a:rPr>
                        <a:t>8.66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916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0" b="1" kern="0" dirty="0">
                          <a:solidFill>
                            <a:schemeClr val="tx2"/>
                          </a:solidFill>
                          <a:latin typeface="+mn-lt"/>
                        </a:rPr>
                        <a:t>3. </a:t>
                      </a:r>
                      <a:r>
                        <a:rPr lang="zh-CN" altLang="en-US" sz="3000" b="1" kern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获得付款的</a:t>
                      </a:r>
                      <a:r>
                        <a:rPr lang="en-GB" sz="3000" b="1" kern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TGSS</a:t>
                      </a:r>
                      <a:r>
                        <a:rPr lang="zh-CN" altLang="en-US" sz="3000" b="1" kern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程序</a:t>
                      </a:r>
                      <a:endParaRPr lang="en-GB" sz="3000" b="1" kern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0" b="1" kern="0" dirty="0">
                          <a:solidFill>
                            <a:schemeClr val="tx2"/>
                          </a:solidFill>
                          <a:latin typeface="+mn-lt"/>
                        </a:rPr>
                        <a:t>4.61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987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0" b="1" kern="0" dirty="0">
                          <a:solidFill>
                            <a:schemeClr val="tx2"/>
                          </a:solidFill>
                          <a:latin typeface="+mn-lt"/>
                        </a:rPr>
                        <a:t>4. </a:t>
                      </a:r>
                      <a:r>
                        <a:rPr lang="zh-CN" altLang="en-US" sz="3000" b="1" kern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银行程序</a:t>
                      </a:r>
                      <a:endParaRPr lang="en-GB" sz="3000" b="1" kern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000" b="1" kern="0" dirty="0">
                          <a:solidFill>
                            <a:schemeClr val="tx2"/>
                          </a:solidFill>
                          <a:latin typeface="+mn-lt"/>
                        </a:rPr>
                        <a:t>1.38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16 Rectángulo"/>
          <p:cNvSpPr/>
          <p:nvPr/>
        </p:nvSpPr>
        <p:spPr>
          <a:xfrm>
            <a:off x="20641" y="-14912"/>
            <a:ext cx="70255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  <a:p>
            <a:r>
              <a:rPr lang="zh-CN" altLang="en-US" dirty="0" smtClean="0"/>
              <a:t>福利权的确认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1565973"/>
      </p:ext>
    </p:extLst>
  </p:cSld>
  <p:clrMapOvr>
    <a:masterClrMapping/>
  </p:clrMapOvr>
  <p:transition spd="slow" advClick="0" advTm="6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0641" y="-14912"/>
            <a:ext cx="70255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000" b="1" dirty="0" smtClean="0">
              <a:solidFill>
                <a:schemeClr val="tx2"/>
              </a:solidFill>
            </a:endParaRPr>
          </a:p>
          <a:p>
            <a:r>
              <a:rPr lang="zh-CN" altLang="en-US" sz="2000" b="1" dirty="0" smtClean="0">
                <a:solidFill>
                  <a:schemeClr val="tx2"/>
                </a:solidFill>
              </a:rPr>
              <a:t>福利监管</a:t>
            </a:r>
            <a:endParaRPr lang="en-GB" sz="2000" b="1" dirty="0" smtClean="0">
              <a:solidFill>
                <a:schemeClr val="tx2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401074" y="1628800"/>
            <a:ext cx="85634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zh-CN" altLang="en-US" sz="3000" b="1" kern="0" dirty="0" smtClean="0">
                <a:solidFill>
                  <a:schemeClr val="tx2"/>
                </a:solidFill>
              </a:rPr>
              <a:t>福利权确认的监管</a:t>
            </a:r>
            <a:endParaRPr lang="en-GB" sz="3000" b="1" kern="0" dirty="0" smtClean="0">
              <a:solidFill>
                <a:schemeClr val="tx2"/>
              </a:solidFill>
            </a:endParaRPr>
          </a:p>
          <a:p>
            <a:r>
              <a:rPr lang="en-GB" sz="3000" b="1" kern="0" dirty="0" smtClean="0">
                <a:solidFill>
                  <a:schemeClr val="tx2"/>
                </a:solidFill>
              </a:rPr>
              <a:t>2.   </a:t>
            </a:r>
            <a:r>
              <a:rPr lang="zh-CN" altLang="en-US" sz="3000" b="1" kern="0" dirty="0" smtClean="0">
                <a:solidFill>
                  <a:schemeClr val="tx2"/>
                </a:solidFill>
              </a:rPr>
              <a:t>领取福利的监管</a:t>
            </a:r>
            <a:endParaRPr lang="en-GB" sz="3000" b="1" kern="0" dirty="0">
              <a:solidFill>
                <a:schemeClr val="tx2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251520" y="4435855"/>
            <a:ext cx="856341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sz="2600" b="1" kern="0" dirty="0" smtClean="0">
                <a:solidFill>
                  <a:schemeClr val="tx2"/>
                </a:solidFill>
              </a:rPr>
              <a:t>使只有具备福利权的人在适格之时，方可享受福利</a:t>
            </a:r>
            <a:endParaRPr lang="en-GB" sz="2600" b="1" kern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042983"/>
      </p:ext>
    </p:extLst>
  </p:cSld>
  <p:clrMapOvr>
    <a:masterClrMapping/>
  </p:clrMapOvr>
  <p:transition spd="slow" advClick="0" advTm="6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0641" y="-14912"/>
            <a:ext cx="702556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zh-CN" altLang="en-US" sz="2000" b="1" dirty="0" smtClean="0">
                <a:solidFill>
                  <a:schemeClr val="tx2"/>
                </a:solidFill>
              </a:rPr>
              <a:t>福利权的监管</a:t>
            </a:r>
            <a:endParaRPr lang="en-GB" sz="2000" b="1" dirty="0" smtClean="0">
              <a:solidFill>
                <a:schemeClr val="tx2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-108520" y="1268760"/>
            <a:ext cx="91233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zh-CN" altLang="en-US" sz="3000" b="1" kern="0" dirty="0" smtClean="0">
                <a:solidFill>
                  <a:schemeClr val="tx2"/>
                </a:solidFill>
              </a:rPr>
              <a:t>福利权适格监管</a:t>
            </a:r>
            <a:endParaRPr lang="en-GB" sz="3000" b="1" kern="0" dirty="0" smtClean="0">
              <a:solidFill>
                <a:schemeClr val="tx2"/>
              </a:solidFill>
            </a:endParaRPr>
          </a:p>
          <a:p>
            <a:endParaRPr lang="en-GB" sz="3000" b="1" kern="0" dirty="0">
              <a:solidFill>
                <a:schemeClr val="tx2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707904" y="2780928"/>
            <a:ext cx="49224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退休</a:t>
            </a:r>
            <a:endParaRPr lang="en-GB" sz="2000" b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永久丧失工作能力</a:t>
            </a:r>
            <a:endParaRPr lang="en-GB" sz="2000" b="1" dirty="0" smtClean="0">
              <a:solidFill>
                <a:schemeClr val="tx2"/>
              </a:solidFill>
            </a:endParaRPr>
          </a:p>
          <a:p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死亡和家中尚活着的人</a:t>
            </a:r>
            <a:endParaRPr lang="en-GB" sz="2000" b="1" dirty="0" smtClean="0">
              <a:solidFill>
                <a:schemeClr val="tx2"/>
              </a:solidFill>
            </a:endParaRPr>
          </a:p>
          <a:p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95536" y="2852936"/>
            <a:ext cx="33843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400" b="1" dirty="0" smtClean="0">
                <a:solidFill>
                  <a:schemeClr val="tx2"/>
                </a:solidFill>
              </a:rPr>
              <a:t>符合要求的审核</a:t>
            </a:r>
            <a:endParaRPr lang="en-GB" sz="3400" b="1" dirty="0">
              <a:solidFill>
                <a:schemeClr val="tx2"/>
              </a:solidFill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1547664" y="4514929"/>
            <a:ext cx="0" cy="93029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1475656" y="5401714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tx2"/>
                </a:solidFill>
              </a:rPr>
              <a:t>不符合</a:t>
            </a:r>
            <a:endParaRPr lang="en-GB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912721"/>
      </p:ext>
    </p:extLst>
  </p:cSld>
  <p:clrMapOvr>
    <a:masterClrMapping/>
  </p:clrMapOvr>
  <p:transition spd="slow" advClick="0" advTm="6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0641" y="-14912"/>
            <a:ext cx="702556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zh-CN" altLang="en-US" sz="2000" b="1" dirty="0" smtClean="0">
                <a:solidFill>
                  <a:schemeClr val="tx2"/>
                </a:solidFill>
              </a:rPr>
              <a:t>福利监管</a:t>
            </a:r>
            <a:endParaRPr lang="en-GB" sz="2000" b="1" dirty="0" smtClean="0">
              <a:solidFill>
                <a:schemeClr val="tx2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0" y="1268760"/>
            <a:ext cx="91233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zh-CN" altLang="en-US" sz="3000" b="1" kern="0" dirty="0" smtClean="0">
                <a:solidFill>
                  <a:schemeClr val="tx2"/>
                </a:solidFill>
              </a:rPr>
              <a:t>福利适格监管</a:t>
            </a:r>
            <a:endParaRPr lang="en-GB" sz="3000" b="1" kern="0" dirty="0" smtClean="0">
              <a:solidFill>
                <a:schemeClr val="tx2"/>
              </a:solidFill>
            </a:endParaRPr>
          </a:p>
          <a:p>
            <a:endParaRPr lang="en-GB" sz="3000" b="1" kern="0" dirty="0">
              <a:solidFill>
                <a:schemeClr val="tx2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779912" y="2780928"/>
            <a:ext cx="49224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退休</a:t>
            </a:r>
            <a:endParaRPr lang="en-GB" sz="2000" b="1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b="1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会员与注册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年龄</a:t>
            </a:r>
            <a:endParaRPr lang="en-GB" sz="2000" b="1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缴费</a:t>
            </a:r>
            <a:endParaRPr lang="en-GB" sz="2000" b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2"/>
              </a:solidFill>
            </a:endParaRPr>
          </a:p>
          <a:p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95536" y="2852936"/>
            <a:ext cx="33843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400" b="1" dirty="0" smtClean="0">
                <a:solidFill>
                  <a:schemeClr val="tx2"/>
                </a:solidFill>
              </a:rPr>
              <a:t>符合要求的审核</a:t>
            </a:r>
            <a:endParaRPr lang="en-GB" sz="3400" b="1" dirty="0">
              <a:solidFill>
                <a:schemeClr val="tx2"/>
              </a:solidFill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1547664" y="4514929"/>
            <a:ext cx="0" cy="93029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1475656" y="5401714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tx2"/>
                </a:solidFill>
              </a:rPr>
              <a:t>不符合</a:t>
            </a:r>
            <a:endParaRPr lang="en-GB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111786"/>
      </p:ext>
    </p:extLst>
  </p:cSld>
  <p:clrMapOvr>
    <a:masterClrMapping/>
  </p:clrMapOvr>
  <p:transition spd="slow" advClick="0" advTm="6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1077252356"/>
              </p:ext>
            </p:extLst>
          </p:nvPr>
        </p:nvGraphicFramePr>
        <p:xfrm>
          <a:off x="642910" y="1412776"/>
          <a:ext cx="8286808" cy="5005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1579108" y="4005063"/>
            <a:ext cx="7128792" cy="1449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endParaRPr lang="en-GB" sz="2000" b="1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zh-CN" altLang="en-US" sz="2000" b="1" dirty="0" smtClean="0">
                <a:solidFill>
                  <a:schemeClr val="tx2"/>
                </a:solidFill>
              </a:rPr>
              <a:t>非缴费型退休金和病残救济金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zh-CN" altLang="en-US" sz="2000" b="1" dirty="0" smtClean="0">
                <a:solidFill>
                  <a:schemeClr val="tx2"/>
                </a:solidFill>
              </a:rPr>
              <a:t>特殊海上工人计划中的福利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zh-CN" altLang="en-US" sz="2000" b="1" dirty="0" smtClean="0">
                <a:solidFill>
                  <a:schemeClr val="tx2"/>
                </a:solidFill>
              </a:rPr>
              <a:t>失业补助金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688"/>
            <a:ext cx="6505575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79512" y="243118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tx2"/>
                </a:solidFill>
              </a:rPr>
              <a:t>管理模式</a:t>
            </a:r>
            <a:endParaRPr lang="en-GB" sz="2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0641" y="-14912"/>
            <a:ext cx="70255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dirty="0" smtClean="0"/>
          </a:p>
          <a:p>
            <a:r>
              <a:rPr lang="zh-CN" altLang="en-US" dirty="0" smtClean="0"/>
              <a:t>福利监管</a:t>
            </a:r>
            <a:endParaRPr lang="en-GB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-108520" y="1268760"/>
            <a:ext cx="91233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zh-CN" altLang="en-US" sz="3000" b="1" kern="0" dirty="0" smtClean="0">
                <a:solidFill>
                  <a:schemeClr val="tx2"/>
                </a:solidFill>
              </a:rPr>
              <a:t>福利权确认的监管</a:t>
            </a:r>
            <a:endParaRPr lang="en-GB" sz="3000" b="1" kern="0" dirty="0" smtClean="0">
              <a:solidFill>
                <a:schemeClr val="tx2"/>
              </a:solidFill>
            </a:endParaRPr>
          </a:p>
          <a:p>
            <a:endParaRPr lang="en-GB" sz="3000" b="1" kern="0" dirty="0">
              <a:solidFill>
                <a:schemeClr val="tx2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498351" y="2852936"/>
            <a:ext cx="49224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永久丧失工作能力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会员和注册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严重的功能和身体残缺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缴费</a:t>
            </a:r>
            <a:endParaRPr lang="en-GB" sz="2000" b="1" dirty="0">
              <a:solidFill>
                <a:schemeClr val="tx2"/>
              </a:solidFill>
            </a:endParaRPr>
          </a:p>
          <a:p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51520" y="2852936"/>
            <a:ext cx="328190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400" b="1" dirty="0" smtClean="0">
                <a:solidFill>
                  <a:schemeClr val="tx2"/>
                </a:solidFill>
              </a:rPr>
              <a:t>符合要求的审核</a:t>
            </a:r>
            <a:endParaRPr lang="en-GB" sz="3400" b="1" dirty="0">
              <a:solidFill>
                <a:schemeClr val="tx2"/>
              </a:solidFill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1547664" y="4514929"/>
            <a:ext cx="0" cy="93029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1475656" y="5401714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tx2"/>
                </a:solidFill>
              </a:rPr>
              <a:t>不符合</a:t>
            </a:r>
            <a:endParaRPr lang="en-GB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659287"/>
      </p:ext>
    </p:extLst>
  </p:cSld>
  <p:clrMapOvr>
    <a:masterClrMapping/>
  </p:clrMapOvr>
  <p:transition spd="slow" advClick="0" advTm="600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0641" y="-14912"/>
            <a:ext cx="702556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zh-CN" altLang="en-US" sz="2000" b="1" dirty="0" smtClean="0">
                <a:solidFill>
                  <a:schemeClr val="tx2"/>
                </a:solidFill>
              </a:rPr>
              <a:t>福利监管</a:t>
            </a:r>
            <a:endParaRPr lang="en-GB" sz="2000" b="1" dirty="0" smtClean="0">
              <a:solidFill>
                <a:schemeClr val="tx2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-108520" y="1268760"/>
            <a:ext cx="91233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zh-CN" altLang="en-US" sz="3000" b="1" kern="0" dirty="0" smtClean="0">
                <a:solidFill>
                  <a:schemeClr val="tx2"/>
                </a:solidFill>
              </a:rPr>
              <a:t>福利权确认的监管</a:t>
            </a:r>
            <a:endParaRPr lang="en-GB" sz="3000" b="1" kern="0" dirty="0" smtClean="0">
              <a:solidFill>
                <a:schemeClr val="tx2"/>
              </a:solidFill>
            </a:endParaRPr>
          </a:p>
          <a:p>
            <a:endParaRPr lang="en-GB" sz="3000" b="1" kern="0" dirty="0">
              <a:solidFill>
                <a:schemeClr val="tx2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779912" y="3068960"/>
            <a:ext cx="49224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死亡和家中尚活着的人</a:t>
            </a:r>
            <a:endParaRPr lang="en-GB" sz="2000" b="1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死亡人员要求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亲属关系的鉴定 </a:t>
            </a:r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95536" y="2852936"/>
            <a:ext cx="33843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400" b="1" dirty="0" smtClean="0">
                <a:solidFill>
                  <a:schemeClr val="tx2"/>
                </a:solidFill>
              </a:rPr>
              <a:t>符合要求的审核</a:t>
            </a:r>
            <a:endParaRPr lang="en-GB" sz="3400" b="1" dirty="0">
              <a:solidFill>
                <a:schemeClr val="tx2"/>
              </a:solidFill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1547664" y="4514929"/>
            <a:ext cx="0" cy="93029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1475656" y="5401714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tx2"/>
                </a:solidFill>
              </a:rPr>
              <a:t>不符合</a:t>
            </a:r>
            <a:endParaRPr lang="en-GB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920788"/>
      </p:ext>
    </p:extLst>
  </p:cSld>
  <p:clrMapOvr>
    <a:masterClrMapping/>
  </p:clrMapOvr>
  <p:transition spd="slow" advClick="0" advTm="600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0641" y="-14912"/>
            <a:ext cx="702556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zh-CN" altLang="en-US" sz="2000" b="1" dirty="0" smtClean="0">
                <a:solidFill>
                  <a:schemeClr val="tx2"/>
                </a:solidFill>
              </a:rPr>
              <a:t>福利监管</a:t>
            </a:r>
            <a:endParaRPr lang="en-GB" sz="2000" b="1" dirty="0" smtClean="0">
              <a:solidFill>
                <a:schemeClr val="tx2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-295212" y="1052736"/>
            <a:ext cx="76572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kern="0" dirty="0" smtClean="0">
                <a:solidFill>
                  <a:schemeClr val="tx2"/>
                </a:solidFill>
              </a:rPr>
              <a:t>	</a:t>
            </a:r>
            <a:r>
              <a:rPr lang="en-GB" sz="2800" b="1" kern="0" dirty="0" smtClean="0">
                <a:solidFill>
                  <a:schemeClr val="tx2"/>
                </a:solidFill>
              </a:rPr>
              <a:t>2. </a:t>
            </a:r>
            <a:r>
              <a:rPr lang="zh-CN" altLang="en-US" sz="2800" b="1" kern="0" dirty="0" smtClean="0">
                <a:solidFill>
                  <a:schemeClr val="tx2"/>
                </a:solidFill>
              </a:rPr>
              <a:t>福利领取监管</a:t>
            </a:r>
            <a:endParaRPr lang="en-GB" sz="3000" b="1" kern="0" dirty="0">
              <a:solidFill>
                <a:schemeClr val="tx2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89175" y="2060848"/>
            <a:ext cx="49224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死亡的监控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补充最低养老金的监控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欺诈注册的监控</a:t>
            </a:r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43808" y="3997769"/>
            <a:ext cx="5400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因死亡而自动取消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自动终止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因定罪而自动终止</a:t>
            </a:r>
            <a:endParaRPr lang="en-GB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362576"/>
      </p:ext>
    </p:extLst>
  </p:cSld>
  <p:clrMapOvr>
    <a:masterClrMapping/>
  </p:clrMapOvr>
  <p:transition spd="slow" advClick="0" advTm="600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435280" cy="5616624"/>
          </a:xfrm>
        </p:spPr>
        <p:txBody>
          <a:bodyPr>
            <a:normAutofit lnSpcReduction="10000"/>
          </a:bodyPr>
          <a:lstStyle/>
          <a:p>
            <a:endParaRPr lang="en-GB" dirty="0"/>
          </a:p>
          <a:p>
            <a:r>
              <a:rPr lang="zh-CN" altLang="en-US" b="1" dirty="0" smtClean="0">
                <a:solidFill>
                  <a:schemeClr val="tx2"/>
                </a:solidFill>
              </a:rPr>
              <a:t>我们处理机构收到的所有文件，不允许有任何积压</a:t>
            </a:r>
            <a:endParaRPr lang="en-US" altLang="zh-CN" b="1" dirty="0" smtClean="0">
              <a:solidFill>
                <a:schemeClr val="tx2"/>
              </a:solidFill>
            </a:endParaRPr>
          </a:p>
          <a:p>
            <a:endParaRPr lang="en-GB" b="1" dirty="0">
              <a:solidFill>
                <a:schemeClr val="tx2"/>
              </a:solidFill>
            </a:endParaRPr>
          </a:p>
          <a:p>
            <a:r>
              <a:rPr lang="zh-CN" altLang="en-US" b="1" dirty="0" smtClean="0">
                <a:solidFill>
                  <a:schemeClr val="tx2"/>
                </a:solidFill>
              </a:rPr>
              <a:t>我们保证收入不间断原则</a:t>
            </a:r>
            <a:endParaRPr lang="en-US" altLang="zh-CN" b="1" dirty="0" smtClean="0">
              <a:solidFill>
                <a:schemeClr val="tx2"/>
              </a:solidFill>
            </a:endParaRPr>
          </a:p>
          <a:p>
            <a:endParaRPr lang="en-GB" b="1" dirty="0">
              <a:solidFill>
                <a:schemeClr val="tx2"/>
              </a:solidFill>
            </a:endParaRPr>
          </a:p>
          <a:p>
            <a:r>
              <a:rPr lang="zh-CN" altLang="en-US" b="1" dirty="0" smtClean="0">
                <a:solidFill>
                  <a:schemeClr val="tx2"/>
                </a:solidFill>
              </a:rPr>
              <a:t>我们以尽可能少的纸面工作处理申请，并尽可能不给人们造成麻烦</a:t>
            </a:r>
            <a:endParaRPr lang="en-US" altLang="zh-CN" b="1" dirty="0" smtClean="0">
              <a:solidFill>
                <a:schemeClr val="tx2"/>
              </a:solidFill>
            </a:endParaRPr>
          </a:p>
          <a:p>
            <a:endParaRPr lang="en-GB" b="1" dirty="0">
              <a:solidFill>
                <a:schemeClr val="tx2"/>
              </a:solidFill>
            </a:endParaRPr>
          </a:p>
          <a:p>
            <a:r>
              <a:rPr lang="zh-CN" altLang="en-US" b="1" dirty="0">
                <a:solidFill>
                  <a:schemeClr val="tx2"/>
                </a:solidFill>
              </a:rPr>
              <a:t>我们为用户提供快捷专业的服务，可以本人到现场、通过电话或在线找到我们</a:t>
            </a:r>
            <a:endParaRPr lang="en-GB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8551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59632" y="2564904"/>
            <a:ext cx="68407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000" dirty="0" smtClean="0">
                <a:solidFill>
                  <a:schemeClr val="tx2"/>
                </a:solidFill>
              </a:rPr>
              <a:t>谢谢</a:t>
            </a:r>
            <a:endParaRPr lang="en-GB" sz="7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857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/>
          <p:cNvSpPr>
            <a:spLocks noChangeArrowheads="1"/>
          </p:cNvSpPr>
          <p:nvPr/>
        </p:nvSpPr>
        <p:spPr bwMode="auto">
          <a:xfrm>
            <a:off x="603250" y="5486400"/>
            <a:ext cx="2232025" cy="2762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54000" tIns="7200" rIns="54000" bIns="7200" anchor="ctr" anchorCtr="1"/>
          <a:lstStyle/>
          <a:p>
            <a:pPr eaLnBrk="0" hangingPunct="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None/>
            </a:pPr>
            <a:endParaRPr lang="es-ES_tradnl" sz="1200">
              <a:solidFill>
                <a:schemeClr val="tx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238750" y="5651500"/>
            <a:ext cx="3600449" cy="4921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54000" tIns="7200" rIns="54000" bIns="7200" anchor="ctr" anchorCtr="1"/>
          <a:lstStyle/>
          <a:p>
            <a:pPr algn="l" eaLnBrk="0" hangingPunct="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None/>
            </a:pPr>
            <a:endParaRPr lang="es-ES_tradnl" sz="1200" dirty="0">
              <a:solidFill>
                <a:schemeClr val="tx1"/>
              </a:solidFill>
            </a:endParaRPr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7D514EA8-9C67-4285-9395-C4E57D31AC59}" type="slidenum">
              <a:rPr lang="es-ES" smtClean="0"/>
              <a:pPr/>
              <a:t>3</a:t>
            </a:fld>
            <a:endParaRPr lang="en-GB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361080289"/>
              </p:ext>
            </p:extLst>
          </p:nvPr>
        </p:nvGraphicFramePr>
        <p:xfrm>
          <a:off x="899592" y="1268760"/>
          <a:ext cx="7272808" cy="4628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79512" y="243118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tx2"/>
                </a:solidFill>
              </a:rPr>
              <a:t>管理模式</a:t>
            </a:r>
            <a:endParaRPr lang="en-GB" sz="2000" b="1" dirty="0">
              <a:solidFill>
                <a:schemeClr val="tx2"/>
              </a:solidFill>
            </a:endParaRPr>
          </a:p>
        </p:txBody>
      </p:sp>
      <p:cxnSp>
        <p:nvCxnSpPr>
          <p:cNvPr id="8" name="7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074"/>
          <p:cNvSpPr txBox="1">
            <a:spLocks noChangeArrowheads="1"/>
          </p:cNvSpPr>
          <p:nvPr/>
        </p:nvSpPr>
        <p:spPr bwMode="auto">
          <a:xfrm>
            <a:off x="467544" y="2229204"/>
            <a:ext cx="2880320" cy="1815882"/>
          </a:xfrm>
          <a:prstGeom prst="rect">
            <a:avLst/>
          </a:prstGeom>
          <a:noFill/>
          <a:ln w="28575" cap="sq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>
            <a:defPPr>
              <a:defRPr lang="es-ES"/>
            </a:defPPr>
            <a:lvl1pPr algn="r">
              <a:defRPr sz="2800">
                <a:solidFill>
                  <a:schemeClr val="tx2"/>
                </a:solidFill>
                <a:cs typeface="Arial" pitchFamily="34" charset="0"/>
              </a:defRPr>
            </a:lvl1pPr>
          </a:lstStyle>
          <a:p>
            <a:pPr algn="ctr"/>
            <a:r>
              <a:rPr lang="zh-CN" altLang="en-US" dirty="0" smtClean="0"/>
              <a:t>指导福利管理的原则</a:t>
            </a:r>
            <a:endParaRPr lang="en-GB" dirty="0" smtClean="0"/>
          </a:p>
        </p:txBody>
      </p:sp>
      <p:sp>
        <p:nvSpPr>
          <p:cNvPr id="13" name="12 CuadroTexto"/>
          <p:cNvSpPr txBox="1"/>
          <p:nvPr/>
        </p:nvSpPr>
        <p:spPr>
          <a:xfrm>
            <a:off x="179512" y="243118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tx2"/>
                </a:solidFill>
              </a:rPr>
              <a:t>管理模式</a:t>
            </a:r>
            <a:endParaRPr lang="en-GB" sz="2000" b="1" dirty="0">
              <a:solidFill>
                <a:schemeClr val="tx2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Rectángulo"/>
          <p:cNvSpPr/>
          <p:nvPr/>
        </p:nvSpPr>
        <p:spPr>
          <a:xfrm>
            <a:off x="1811581" y="4241413"/>
            <a:ext cx="287771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000" dirty="0" smtClean="0"/>
              <a:t>统一和平等待遇</a:t>
            </a:r>
            <a:endParaRPr lang="en-GB" sz="3000" dirty="0"/>
          </a:p>
        </p:txBody>
      </p:sp>
      <p:sp>
        <p:nvSpPr>
          <p:cNvPr id="3" name="2 Rectángulo"/>
          <p:cNvSpPr/>
          <p:nvPr/>
        </p:nvSpPr>
        <p:spPr>
          <a:xfrm>
            <a:off x="3635896" y="3633991"/>
            <a:ext cx="321420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000" dirty="0" smtClean="0">
                <a:solidFill>
                  <a:schemeClr val="tx2"/>
                </a:solidFill>
              </a:rPr>
              <a:t>分权</a:t>
            </a:r>
            <a:endParaRPr lang="en-GB" sz="3000" dirty="0">
              <a:solidFill>
                <a:schemeClr val="tx2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635896" y="2348880"/>
            <a:ext cx="152208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000" dirty="0" smtClean="0">
                <a:solidFill>
                  <a:schemeClr val="tx2"/>
                </a:solidFill>
              </a:rPr>
              <a:t>效益</a:t>
            </a:r>
            <a:endParaRPr lang="en-GB" sz="3000" dirty="0">
              <a:solidFill>
                <a:schemeClr val="tx2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635896" y="1844824"/>
            <a:ext cx="183428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000" dirty="0" smtClean="0">
                <a:solidFill>
                  <a:schemeClr val="tx2"/>
                </a:solidFill>
              </a:rPr>
              <a:t>效率</a:t>
            </a:r>
            <a:endParaRPr lang="en-GB" sz="3000" dirty="0">
              <a:solidFill>
                <a:schemeClr val="tx2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635896" y="3019018"/>
            <a:ext cx="25111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000" dirty="0" smtClean="0">
                <a:solidFill>
                  <a:schemeClr val="tx2"/>
                </a:solidFill>
              </a:rPr>
              <a:t>透明</a:t>
            </a:r>
            <a:endParaRPr lang="en-GB" sz="3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87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9416"/>
            <a:ext cx="8147248" cy="4846320"/>
          </a:xfrm>
        </p:spPr>
        <p:txBody>
          <a:bodyPr>
            <a:normAutofit/>
          </a:bodyPr>
          <a:lstStyle/>
          <a:p>
            <a:pPr marL="450850" indent="-450850"/>
            <a:r>
              <a:rPr lang="zh-CN" altLang="en-US" sz="2800" dirty="0" smtClean="0">
                <a:solidFill>
                  <a:schemeClr val="tx2"/>
                </a:solidFill>
              </a:rPr>
              <a:t>我们的模式包括：</a:t>
            </a:r>
            <a:r>
              <a:rPr lang="en-GB" sz="2800" dirty="0" smtClean="0">
                <a:solidFill>
                  <a:schemeClr val="tx2"/>
                </a:solidFill>
              </a:rPr>
              <a:t>:</a:t>
            </a:r>
            <a:endParaRPr lang="en-GB" sz="2800" dirty="0">
              <a:solidFill>
                <a:schemeClr val="tx2"/>
              </a:solidFill>
            </a:endParaRPr>
          </a:p>
          <a:p>
            <a:pPr lvl="1" algn="just">
              <a:spcBef>
                <a:spcPts val="1800"/>
              </a:spcBef>
              <a:spcAft>
                <a:spcPts val="1800"/>
              </a:spcAft>
            </a:pPr>
            <a:r>
              <a:rPr lang="zh-CN" altLang="en-US" sz="3000" dirty="0" smtClean="0">
                <a:solidFill>
                  <a:schemeClr val="tx2"/>
                </a:solidFill>
              </a:rPr>
              <a:t>管理中心</a:t>
            </a:r>
            <a:r>
              <a:rPr lang="en-GB" sz="3000" dirty="0" smtClean="0">
                <a:solidFill>
                  <a:schemeClr val="tx2"/>
                </a:solidFill>
              </a:rPr>
              <a:t>(</a:t>
            </a:r>
            <a:r>
              <a:rPr lang="en-GB" sz="3000" dirty="0">
                <a:solidFill>
                  <a:schemeClr val="tx2"/>
                </a:solidFill>
              </a:rPr>
              <a:t>52) </a:t>
            </a:r>
            <a:r>
              <a:rPr lang="zh-CN" altLang="en-US" sz="3000" dirty="0" smtClean="0">
                <a:solidFill>
                  <a:schemeClr val="tx2"/>
                </a:solidFill>
              </a:rPr>
              <a:t>和活跃的联络中心</a:t>
            </a:r>
            <a:r>
              <a:rPr lang="en-GB" sz="3000" dirty="0" smtClean="0">
                <a:solidFill>
                  <a:schemeClr val="tx2"/>
                </a:solidFill>
              </a:rPr>
              <a:t>– </a:t>
            </a:r>
            <a:r>
              <a:rPr lang="en-GB" sz="3000" dirty="0" smtClean="0">
                <a:solidFill>
                  <a:schemeClr val="tx2"/>
                </a:solidFill>
              </a:rPr>
              <a:t>CAISS (434) </a:t>
            </a:r>
            <a:r>
              <a:rPr lang="zh-CN" altLang="en-US" sz="3000" dirty="0" smtClean="0">
                <a:solidFill>
                  <a:schemeClr val="tx2"/>
                </a:solidFill>
              </a:rPr>
              <a:t>为大约</a:t>
            </a:r>
            <a:r>
              <a:rPr lang="en-US" altLang="zh-CN" sz="3000" dirty="0" smtClean="0">
                <a:solidFill>
                  <a:schemeClr val="tx2"/>
                </a:solidFill>
              </a:rPr>
              <a:t>4700</a:t>
            </a:r>
            <a:r>
              <a:rPr lang="zh-CN" altLang="en-US" sz="3000" dirty="0" smtClean="0">
                <a:solidFill>
                  <a:schemeClr val="tx2"/>
                </a:solidFill>
              </a:rPr>
              <a:t>万人口提供服务</a:t>
            </a:r>
            <a:endParaRPr lang="en-GB" sz="2800" dirty="0" smtClean="0">
              <a:solidFill>
                <a:srgbClr val="003300"/>
              </a:solidFill>
            </a:endParaRPr>
          </a:p>
          <a:p>
            <a:endParaRPr lang="en-GB" sz="3200" dirty="0" smtClean="0">
              <a:solidFill>
                <a:srgbClr val="003300"/>
              </a:solidFill>
              <a:latin typeface="Gill Sans" pitchFamily="34" charset="0"/>
            </a:endParaRPr>
          </a:p>
          <a:p>
            <a:endParaRPr lang="en-GB" dirty="0"/>
          </a:p>
        </p:txBody>
      </p:sp>
      <p:sp>
        <p:nvSpPr>
          <p:cNvPr id="7" name="6 Rectángulo redondeado"/>
          <p:cNvSpPr/>
          <p:nvPr/>
        </p:nvSpPr>
        <p:spPr>
          <a:xfrm>
            <a:off x="1547664" y="4725144"/>
            <a:ext cx="6552728" cy="1080120"/>
          </a:xfrm>
          <a:prstGeom prst="roundRect">
            <a:avLst/>
          </a:prstGeom>
          <a:noFill/>
          <a:ln w="28575" cap="sq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lvl="1"/>
            <a:r>
              <a:rPr lang="zh-CN" altLang="en-US" sz="3000" b="1" dirty="0" smtClean="0">
                <a:solidFill>
                  <a:schemeClr val="tx2"/>
                </a:solidFill>
              </a:rPr>
              <a:t>指导原则</a:t>
            </a:r>
            <a:r>
              <a:rPr lang="en-GB" sz="3000" b="1" dirty="0" smtClean="0">
                <a:solidFill>
                  <a:schemeClr val="tx2"/>
                </a:solidFill>
              </a:rPr>
              <a:t>:</a:t>
            </a:r>
            <a:endParaRPr lang="en-GB" sz="3000" b="1" dirty="0" smtClean="0">
              <a:solidFill>
                <a:schemeClr val="tx2"/>
              </a:solidFill>
            </a:endParaRPr>
          </a:p>
          <a:p>
            <a:pPr lvl="1"/>
            <a:r>
              <a:rPr lang="zh-CN" altLang="en-US" sz="3000" b="1" dirty="0" smtClean="0">
                <a:solidFill>
                  <a:schemeClr val="tx2"/>
                </a:solidFill>
              </a:rPr>
              <a:t>接近服务人群</a:t>
            </a:r>
            <a:endParaRPr lang="en-GB" sz="3000" b="1" dirty="0">
              <a:solidFill>
                <a:schemeClr val="tx2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79512" y="243118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tx2"/>
                </a:solidFill>
              </a:rPr>
              <a:t>管理模式</a:t>
            </a:r>
            <a:endParaRPr lang="en-GB" sz="2000" b="1" dirty="0">
              <a:solidFill>
                <a:schemeClr val="tx2"/>
              </a:solidFill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86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9512" y="243118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tx2"/>
                </a:solidFill>
              </a:rPr>
              <a:t>管理模式</a:t>
            </a:r>
            <a:endParaRPr lang="en-GB" sz="2000" b="1" dirty="0">
              <a:solidFill>
                <a:schemeClr val="tx2"/>
              </a:solidFill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>
            <a:off x="611560" y="908719"/>
            <a:ext cx="2232248" cy="1034309"/>
          </a:xfrm>
          <a:prstGeom prst="rect">
            <a:avLst/>
          </a:prstGeom>
          <a:noFill/>
          <a:ln w="28575" cap="sq" algn="ctr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zh-CN" altLang="en-US" sz="4000" b="1" dirty="0" smtClean="0">
                <a:solidFill>
                  <a:schemeClr val="tx2"/>
                </a:solidFill>
                <a:cs typeface="Arial" pitchFamily="34" charset="0"/>
              </a:rPr>
              <a:t>价值</a:t>
            </a:r>
            <a:endParaRPr lang="en-GB" sz="4000" b="1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2" name="AutoShape 2" descr="Resultado de imagen de arbol con cuatro rama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0" name="Picture 6" descr="WJDISP-3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88840"/>
            <a:ext cx="4752528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Rectángulo"/>
          <p:cNvSpPr/>
          <p:nvPr/>
        </p:nvSpPr>
        <p:spPr>
          <a:xfrm rot="20448074">
            <a:off x="2421471" y="1666030"/>
            <a:ext cx="210826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000" dirty="0" smtClean="0">
                <a:solidFill>
                  <a:schemeClr val="tx2"/>
                </a:solidFill>
                <a:cs typeface="Arial" pitchFamily="34" charset="0"/>
              </a:rPr>
              <a:t>技术现代化</a:t>
            </a:r>
            <a:endParaRPr lang="en-GB" sz="300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49873" y="3857272"/>
            <a:ext cx="172996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000" b="1" dirty="0" smtClean="0">
                <a:solidFill>
                  <a:schemeClr val="tx2"/>
                </a:solidFill>
                <a:cs typeface="Arial" pitchFamily="34" charset="0"/>
              </a:rPr>
              <a:t>议会控制</a:t>
            </a:r>
            <a:endParaRPr lang="en-GB" sz="3000" b="1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174692" y="3404547"/>
            <a:ext cx="29523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000" b="1" dirty="0" smtClean="0">
                <a:solidFill>
                  <a:schemeClr val="tx2"/>
                </a:solidFill>
                <a:cs typeface="Arial" pitchFamily="34" charset="0"/>
              </a:rPr>
              <a:t>由一个独立机构检查</a:t>
            </a:r>
            <a:endParaRPr lang="en-GB" sz="3000" b="1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6354349" y="5086218"/>
            <a:ext cx="250260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000" b="1" dirty="0" smtClean="0">
                <a:solidFill>
                  <a:schemeClr val="tx2"/>
                </a:solidFill>
                <a:cs typeface="Arial" pitchFamily="34" charset="0"/>
              </a:rPr>
              <a:t>社会对话讨论</a:t>
            </a:r>
            <a:endParaRPr lang="en-GB" sz="3000" b="1" dirty="0">
              <a:solidFill>
                <a:schemeClr val="tx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859606"/>
      </p:ext>
    </p:extLst>
  </p:cSld>
  <p:clrMapOvr>
    <a:masterClrMapping/>
  </p:clrMapOvr>
  <p:transition spd="slow" advClick="0" advTm="6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ndesval.com/images/foto_areas_actuacio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24944"/>
            <a:ext cx="3672408" cy="3705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630086" y="1581763"/>
            <a:ext cx="4572000" cy="3672408"/>
          </a:xfrm>
          <a:prstGeom prst="rect">
            <a:avLst/>
          </a:prstGeom>
          <a:noFill/>
          <a:ln w="28575" cap="sq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solidFill>
                  <a:schemeClr val="tx2"/>
                </a:solidFill>
              </a:rPr>
              <a:t>客户服务和信息</a:t>
            </a:r>
            <a:endParaRPr lang="en-US" altLang="zh-CN" sz="2800" dirty="0" smtClean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solidFill>
                  <a:schemeClr val="tx2"/>
                </a:solidFill>
              </a:rPr>
              <a:t>福利权的确认</a:t>
            </a:r>
            <a:endParaRPr lang="en-US" altLang="zh-CN" sz="2800" dirty="0" smtClean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solidFill>
                  <a:schemeClr val="tx2"/>
                </a:solidFill>
              </a:rPr>
              <a:t>福利的控制和监控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243118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tx2"/>
                </a:solidFill>
              </a:rPr>
              <a:t>管理模式</a:t>
            </a:r>
            <a:endParaRPr lang="en-GB" sz="2000" b="1" dirty="0">
              <a:solidFill>
                <a:schemeClr val="tx2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Rectángulo"/>
          <p:cNvSpPr/>
          <p:nvPr/>
        </p:nvSpPr>
        <p:spPr>
          <a:xfrm>
            <a:off x="304284" y="3140968"/>
            <a:ext cx="3206840" cy="553998"/>
          </a:xfrm>
          <a:prstGeom prst="rect">
            <a:avLst/>
          </a:prstGeom>
          <a:noFill/>
          <a:ln w="28575" cap="sq" algn="ctr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zh-CN" altLang="en-US" sz="3000" b="1" dirty="0" smtClean="0">
                <a:solidFill>
                  <a:schemeClr val="tx2"/>
                </a:solidFill>
              </a:rPr>
              <a:t>行为范围</a:t>
            </a:r>
            <a:endParaRPr lang="en-GB" sz="3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3308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 advTm="6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http://nataliaacc.files.wordpress.com/2013/02/ponte-la-camiset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Diffused/>
                    </a14:imgEffect>
                    <a14:imgEffect>
                      <a14:colorTemperature colorTemp="59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40" y="1641066"/>
            <a:ext cx="7810500" cy="4092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30600" y="243118"/>
            <a:ext cx="6169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tx2"/>
                </a:solidFill>
              </a:rPr>
              <a:t>福利权的确认</a:t>
            </a:r>
            <a:endParaRPr lang="en-GB" sz="2000" b="1" dirty="0">
              <a:solidFill>
                <a:schemeClr val="tx2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872952" y="1039749"/>
            <a:ext cx="69883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3000" b="1" dirty="0" smtClean="0">
                <a:solidFill>
                  <a:schemeClr val="tx2"/>
                </a:solidFill>
              </a:rPr>
              <a:t>简化纸面工作</a:t>
            </a:r>
            <a:endParaRPr lang="en-US" altLang="zh-CN" sz="3000" b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3000" b="1" dirty="0" smtClean="0">
                <a:solidFill>
                  <a:schemeClr val="tx2"/>
                </a:solidFill>
              </a:rPr>
              <a:t>自动化程序</a:t>
            </a:r>
            <a:endParaRPr lang="en-GB" sz="3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3000" b="1" dirty="0">
                <a:solidFill>
                  <a:schemeClr val="tx2"/>
                </a:solidFill>
              </a:rPr>
              <a:t>减少程序</a:t>
            </a:r>
            <a:r>
              <a:rPr lang="zh-CN" altLang="en-US" sz="3000" b="1" dirty="0" smtClean="0">
                <a:solidFill>
                  <a:schemeClr val="tx2"/>
                </a:solidFill>
              </a:rPr>
              <a:t>时间</a:t>
            </a:r>
            <a:endParaRPr lang="en-GB" sz="3000" b="1" dirty="0">
              <a:solidFill>
                <a:schemeClr val="tx2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093362" y="3789040"/>
            <a:ext cx="47387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kern="0" dirty="0" smtClean="0">
                <a:solidFill>
                  <a:schemeClr val="tx2"/>
                </a:solidFill>
              </a:rPr>
              <a:t>  </a:t>
            </a:r>
            <a:r>
              <a:rPr lang="zh-CN" altLang="en-US" sz="2400" b="1" kern="0" dirty="0" smtClean="0">
                <a:solidFill>
                  <a:schemeClr val="tx2"/>
                </a:solidFill>
              </a:rPr>
              <a:t>退休金的平均处理期限为</a:t>
            </a:r>
            <a:r>
              <a:rPr lang="en-US" altLang="zh-CN" sz="2400" b="1" kern="0" dirty="0" smtClean="0">
                <a:solidFill>
                  <a:schemeClr val="tx2"/>
                </a:solidFill>
              </a:rPr>
              <a:t>:6.84gd </a:t>
            </a:r>
            <a:endParaRPr lang="en-GB" sz="2400" b="1" kern="0" dirty="0">
              <a:solidFill>
                <a:schemeClr val="tx2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195736" y="4173916"/>
            <a:ext cx="6408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kern="0" dirty="0">
                <a:solidFill>
                  <a:schemeClr val="tx2"/>
                </a:solidFill>
              </a:rPr>
              <a:t>永久丧失工作能力的平均处理期限为</a:t>
            </a:r>
            <a:r>
              <a:rPr lang="en-US" altLang="zh-CN" sz="2400" b="1" kern="0" dirty="0">
                <a:solidFill>
                  <a:schemeClr val="tx2"/>
                </a:solidFill>
              </a:rPr>
              <a:t>42.14</a:t>
            </a:r>
            <a:r>
              <a:rPr lang="zh-CN" altLang="en-US" sz="2400" b="1" kern="0" dirty="0">
                <a:solidFill>
                  <a:schemeClr val="tx2"/>
                </a:solidFill>
              </a:rPr>
              <a:t>天</a:t>
            </a:r>
            <a:endParaRPr lang="en-GB" sz="2400" b="1" kern="0" dirty="0">
              <a:solidFill>
                <a:schemeClr val="tx2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182416" y="4665774"/>
            <a:ext cx="62646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kern="0" dirty="0">
                <a:solidFill>
                  <a:schemeClr val="tx2"/>
                </a:solidFill>
              </a:rPr>
              <a:t>死亡</a:t>
            </a:r>
            <a:r>
              <a:rPr lang="zh-CN" altLang="en-US" sz="2400" b="1" kern="0" dirty="0" smtClean="0">
                <a:solidFill>
                  <a:schemeClr val="tx2"/>
                </a:solidFill>
              </a:rPr>
              <a:t>和家中尚活着的人的</a:t>
            </a:r>
            <a:r>
              <a:rPr lang="zh-CN" altLang="en-US" sz="2400" b="1" kern="0" dirty="0">
                <a:solidFill>
                  <a:schemeClr val="tx2"/>
                </a:solidFill>
              </a:rPr>
              <a:t>平均处理期限为</a:t>
            </a:r>
            <a:r>
              <a:rPr lang="en-US" altLang="zh-CN" sz="2400" b="1" kern="0" dirty="0">
                <a:solidFill>
                  <a:schemeClr val="tx2"/>
                </a:solidFill>
              </a:rPr>
              <a:t>6.58</a:t>
            </a:r>
            <a:r>
              <a:rPr lang="zh-CN" altLang="en-US" sz="2400" b="1" kern="0" dirty="0">
                <a:solidFill>
                  <a:schemeClr val="tx2"/>
                </a:solidFill>
              </a:rPr>
              <a:t>天</a:t>
            </a:r>
            <a:endParaRPr lang="en-GB" sz="2400" b="1" kern="0" dirty="0">
              <a:solidFill>
                <a:schemeClr val="tx2"/>
              </a:solidFill>
            </a:endParaRPr>
          </a:p>
        </p:txBody>
      </p:sp>
      <p:sp>
        <p:nvSpPr>
          <p:cNvPr id="2" name="AutoShape 2" descr="Resultado de imagen de eficacia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841398"/>
      </p:ext>
    </p:extLst>
  </p:cSld>
  <p:clrMapOvr>
    <a:masterClrMapping/>
  </p:clrMapOvr>
  <p:transition spd="slow" advClick="0" advTm="6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0641" y="-14912"/>
            <a:ext cx="702556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zh-CN" altLang="en-US" sz="2000" b="1" dirty="0" smtClean="0">
                <a:solidFill>
                  <a:schemeClr val="tx2"/>
                </a:solidFill>
              </a:rPr>
              <a:t>福利权的确认</a:t>
            </a:r>
            <a:endParaRPr lang="en-GB" sz="2000" b="1" dirty="0">
              <a:solidFill>
                <a:schemeClr val="tx2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0" y="692696"/>
            <a:ext cx="6500826" cy="0"/>
          </a:xfrm>
          <a:prstGeom prst="line">
            <a:avLst/>
          </a:prstGeom>
          <a:ln w="3810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Rectángulo"/>
          <p:cNvSpPr/>
          <p:nvPr/>
        </p:nvSpPr>
        <p:spPr>
          <a:xfrm>
            <a:off x="467544" y="1484784"/>
            <a:ext cx="18002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600" b="1" kern="0" dirty="0" smtClean="0">
                <a:solidFill>
                  <a:schemeClr val="tx2"/>
                </a:solidFill>
              </a:rPr>
              <a:t>福利申请</a:t>
            </a:r>
            <a:endParaRPr lang="en-GB" sz="2600" b="1" kern="0" dirty="0">
              <a:solidFill>
                <a:schemeClr val="tx2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05947" y="6104909"/>
            <a:ext cx="62646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600" b="1" kern="0" dirty="0" smtClean="0">
                <a:solidFill>
                  <a:schemeClr val="tx2"/>
                </a:solidFill>
              </a:rPr>
              <a:t>发放福利金</a:t>
            </a:r>
            <a:endParaRPr lang="en-GB" sz="2600" b="1" kern="0" dirty="0">
              <a:solidFill>
                <a:schemeClr val="tx2"/>
              </a:solidFill>
            </a:endParaRPr>
          </a:p>
        </p:txBody>
      </p:sp>
      <p:cxnSp>
        <p:nvCxnSpPr>
          <p:cNvPr id="10" name="9 Conector recto"/>
          <p:cNvCxnSpPr/>
          <p:nvPr/>
        </p:nvCxnSpPr>
        <p:spPr>
          <a:xfrm flipV="1">
            <a:off x="3478587" y="1581302"/>
            <a:ext cx="478613" cy="18466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3466437" y="1762512"/>
            <a:ext cx="458079" cy="276192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4089065" y="1396636"/>
            <a:ext cx="225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kern="0" dirty="0" smtClean="0">
                <a:solidFill>
                  <a:schemeClr val="tx2"/>
                </a:solidFill>
              </a:rPr>
              <a:t>本人到场</a:t>
            </a:r>
            <a:endParaRPr lang="en-GB" b="1" kern="0" dirty="0">
              <a:solidFill>
                <a:schemeClr val="tx2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114509" y="1763524"/>
            <a:ext cx="225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kern="0" dirty="0" smtClean="0">
                <a:solidFill>
                  <a:schemeClr val="tx2"/>
                </a:solidFill>
              </a:rPr>
              <a:t>在线</a:t>
            </a:r>
            <a:endParaRPr lang="en-GB" b="1" kern="0" dirty="0">
              <a:solidFill>
                <a:schemeClr val="tx2"/>
              </a:solidFill>
            </a:endParaRPr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1547664" y="1999144"/>
            <a:ext cx="0" cy="4085622"/>
          </a:xfrm>
          <a:prstGeom prst="straightConnector1">
            <a:avLst/>
          </a:prstGeom>
          <a:ln w="635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CuadroTexto"/>
          <p:cNvSpPr txBox="1"/>
          <p:nvPr/>
        </p:nvSpPr>
        <p:spPr>
          <a:xfrm>
            <a:off x="2123728" y="2564904"/>
            <a:ext cx="53285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打开个案申请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处理个案申请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福利监管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福利确认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solidFill>
                  <a:schemeClr val="tx2"/>
                </a:solidFill>
              </a:rPr>
              <a:t>通知社会保障的财政部门，处理付款</a:t>
            </a:r>
            <a:endParaRPr lang="en-GB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837604"/>
      </p:ext>
    </p:extLst>
  </p:cSld>
  <p:clrMapOvr>
    <a:masterClrMapping/>
  </p:clrMapOvr>
  <p:transition spd="slow" advClick="0" advTm="6000"/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2910</TotalTime>
  <Words>691</Words>
  <Application>Microsoft Office PowerPoint</Application>
  <PresentationFormat>全屏显示(4:3)</PresentationFormat>
  <Paragraphs>217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2" baseType="lpstr">
      <vt:lpstr>Gill Sans</vt:lpstr>
      <vt:lpstr>Monotype Sorts</vt:lpstr>
      <vt:lpstr>宋体</vt:lpstr>
      <vt:lpstr>Arial</vt:lpstr>
      <vt:lpstr>Calibri</vt:lpstr>
      <vt:lpstr>Tahoma</vt:lpstr>
      <vt:lpstr>Times New Roman</vt:lpstr>
      <vt:lpstr>Tema de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GISS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1.- Avances en los procesos ordinarios de gestión de la seguridad social.  2.- Reformas, actualizaciones y mejoras normativas. 3.- Desarrollo de nuevos proyectos: planteamiento, inicio real y control de tiempos y plazos. 4.- Proyectos a largo plazo, nuevas ideas.</dc:title>
  <dc:creator>TGSS</dc:creator>
  <cp:lastModifiedBy>jingfei jiang</cp:lastModifiedBy>
  <cp:revision>363</cp:revision>
  <cp:lastPrinted>2015-04-30T15:18:54Z</cp:lastPrinted>
  <dcterms:created xsi:type="dcterms:W3CDTF">2012-12-11T11:07:20Z</dcterms:created>
  <dcterms:modified xsi:type="dcterms:W3CDTF">2016-06-18T12:29:45Z</dcterms:modified>
</cp:coreProperties>
</file>