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bin" ContentType="application/vnd.ms-office.legacyDiagramText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legacyDocTextInfo.bin" ContentType="application/vnd.ms-office.legacyDocTextInf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80" r:id="rId3"/>
    <p:sldId id="295" r:id="rId4"/>
    <p:sldId id="284" r:id="rId5"/>
    <p:sldId id="264" r:id="rId6"/>
    <p:sldId id="274" r:id="rId7"/>
    <p:sldId id="288" r:id="rId8"/>
    <p:sldId id="289" r:id="rId9"/>
    <p:sldId id="299" r:id="rId10"/>
    <p:sldId id="272" r:id="rId11"/>
    <p:sldId id="267" r:id="rId12"/>
    <p:sldId id="300" r:id="rId13"/>
    <p:sldId id="278" r:id="rId14"/>
    <p:sldId id="298" r:id="rId15"/>
    <p:sldId id="292" r:id="rId16"/>
    <p:sldId id="293" r:id="rId17"/>
    <p:sldId id="294" r:id="rId18"/>
    <p:sldId id="301" r:id="rId19"/>
    <p:sldId id="286" r:id="rId20"/>
    <p:sldId id="285" r:id="rId21"/>
    <p:sldId id="279" r:id="rId22"/>
    <p:sldId id="269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B1E2ED"/>
    <a:srgbClr val="99CC00"/>
    <a:srgbClr val="FF9933"/>
    <a:srgbClr val="5F5F5F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6" autoAdjust="0"/>
    <p:restoredTop sz="94660"/>
  </p:normalViewPr>
  <p:slideViewPr>
    <p:cSldViewPr>
      <p:cViewPr>
        <p:scale>
          <a:sx n="80" d="100"/>
          <a:sy n="80" d="100"/>
        </p:scale>
        <p:origin x="-86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nriquemartin\Desktop\SERVICIOS%20SOCIALES\Sistema%20protecci&#243;n%20social%20ESPA&#209;A%202012%20x%20funciones_gasto_financiaci&#243;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nriquemartin\Desktop\Reforma%20PACTO%20DE%20TOLEDO%202016\OCDE%20Tabla%20Tasa%20reemplazo%20Pensiones%20x%20pilares%20x%20ingresos_Pension%20at%20a%20glance%202013_2015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295285542555196"/>
          <c:y val="7.4260754652991798E-2"/>
          <c:w val="0.70431718573092328"/>
          <c:h val="0.8373842964816777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9933"/>
            </a:solidFill>
          </c:spPr>
          <c:dPt>
            <c:idx val="0"/>
            <c:spPr>
              <a:solidFill>
                <a:srgbClr val="99CC00"/>
              </a:solidFill>
            </c:spPr>
          </c:dPt>
          <c:dPt>
            <c:idx val="1"/>
            <c:spPr>
              <a:solidFill>
                <a:srgbClr val="99CC00"/>
              </a:solidFill>
            </c:spPr>
          </c:dPt>
          <c:dPt>
            <c:idx val="2"/>
            <c:spPr>
              <a:solidFill>
                <a:srgbClr val="99CC00"/>
              </a:solidFill>
            </c:spPr>
          </c:dPt>
          <c:dPt>
            <c:idx val="3"/>
            <c:spPr>
              <a:solidFill>
                <a:srgbClr val="99CC0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zh-CN"/>
              </a:p>
            </c:txPr>
            <c:showVal val="1"/>
          </c:dLbls>
          <c:cat>
            <c:strRef>
              <c:f>Hoja1!$C$24:$C$31</c:f>
              <c:strCache>
                <c:ptCount val="8"/>
                <c:pt idx="0">
                  <c:v>Old age</c:v>
                </c:pt>
                <c:pt idx="1">
                  <c:v>Unemployment</c:v>
                </c:pt>
                <c:pt idx="2">
                  <c:v>Widowhood</c:v>
                </c:pt>
                <c:pt idx="3">
                  <c:v>Disability (professional)</c:v>
                </c:pt>
                <c:pt idx="4">
                  <c:v>Health</c:v>
                </c:pt>
                <c:pt idx="5">
                  <c:v>Family + Long-teme care</c:v>
                </c:pt>
                <c:pt idx="6">
                  <c:v>Housing</c:v>
                </c:pt>
                <c:pt idx="7">
                  <c:v>Social exclusion</c:v>
                </c:pt>
              </c:strCache>
            </c:strRef>
          </c:cat>
          <c:val>
            <c:numRef>
              <c:f>Hoja1!$D$24:$D$31</c:f>
              <c:numCache>
                <c:formatCode>General</c:formatCode>
                <c:ptCount val="8"/>
                <c:pt idx="0">
                  <c:v>9.2000000000000011</c:v>
                </c:pt>
                <c:pt idx="1">
                  <c:v>3.6</c:v>
                </c:pt>
                <c:pt idx="2">
                  <c:v>2.4</c:v>
                </c:pt>
                <c:pt idx="3">
                  <c:v>1.8</c:v>
                </c:pt>
                <c:pt idx="4">
                  <c:v>6.7</c:v>
                </c:pt>
                <c:pt idx="5">
                  <c:v>1.4</c:v>
                </c:pt>
                <c:pt idx="6">
                  <c:v>0.1</c:v>
                </c:pt>
                <c:pt idx="7">
                  <c:v>0.2</c:v>
                </c:pt>
              </c:numCache>
            </c:numRef>
          </c:val>
        </c:ser>
        <c:gapWidth val="50"/>
        <c:overlap val="50"/>
        <c:axId val="109828736"/>
        <c:axId val="109827200"/>
      </c:barChart>
      <c:valAx>
        <c:axId val="109827200"/>
        <c:scaling>
          <c:orientation val="minMax"/>
          <c:max val="10"/>
          <c:min val="0"/>
        </c:scaling>
        <c:axPos val="b"/>
        <c:majorGridlines/>
        <c:numFmt formatCode="General" sourceLinked="1"/>
        <c:tickLblPos val="nextTo"/>
        <c:crossAx val="109828736"/>
        <c:crosses val="autoZero"/>
        <c:crossBetween val="between"/>
        <c:majorUnit val="3"/>
      </c:valAx>
      <c:catAx>
        <c:axId val="109828736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zh-CN"/>
          </a:p>
        </c:txPr>
        <c:crossAx val="109827200"/>
        <c:crosses val="autoZero"/>
        <c:auto val="1"/>
        <c:lblAlgn val="ctr"/>
        <c:lblOffset val="100"/>
      </c:cat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noProof="0"/>
            </a:pPr>
            <a:r>
              <a:rPr lang="en-US" noProof="0" dirty="0"/>
              <a:t>Replacement Rate, </a:t>
            </a:r>
            <a:r>
              <a:rPr lang="en-US" noProof="0" dirty="0" smtClean="0"/>
              <a:t>Pension systems in the EU (2015) </a:t>
            </a:r>
          </a:p>
          <a:p>
            <a:pPr>
              <a:defRPr lang="en-US" noProof="0"/>
            </a:pPr>
            <a:r>
              <a:rPr lang="zh-CN" altLang="en-US" noProof="0" dirty="0" smtClean="0"/>
              <a:t>替代率，欧盟养老金体系（</a:t>
            </a:r>
            <a:r>
              <a:rPr lang="en-US" altLang="zh-CN" noProof="0" dirty="0" smtClean="0"/>
              <a:t>2015</a:t>
            </a:r>
            <a:r>
              <a:rPr lang="zh-CN" altLang="en-US" noProof="0" dirty="0" smtClean="0"/>
              <a:t>年）</a:t>
            </a:r>
            <a:endParaRPr lang="en-US" noProof="0" dirty="0"/>
          </a:p>
        </c:rich>
      </c:tx>
      <c:layout>
        <c:manualLayout>
          <c:xMode val="edge"/>
          <c:yMode val="edge"/>
          <c:x val="0.14446823341963763"/>
          <c:y val="0"/>
        </c:manualLayout>
      </c:layout>
    </c:title>
    <c:plotArea>
      <c:layout>
        <c:manualLayout>
          <c:layoutTarget val="inner"/>
          <c:xMode val="edge"/>
          <c:yMode val="edge"/>
          <c:x val="0.10214740945173142"/>
          <c:y val="9.0166642461072255E-2"/>
          <c:w val="0.76174886903576655"/>
          <c:h val="0.84334856370268252"/>
        </c:manualLayout>
      </c:layout>
      <c:barChart>
        <c:barDir val="bar"/>
        <c:grouping val="stacked"/>
        <c:ser>
          <c:idx val="0"/>
          <c:order val="0"/>
          <c:tx>
            <c:strRef>
              <c:f>'Datos Gráfico UE 2015'!$B$8</c:f>
              <c:strCache>
                <c:ptCount val="1"/>
                <c:pt idx="0">
                  <c:v>Mandatory Public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cat>
            <c:strRef>
              <c:f>'Datos Gráfico UE 2015'!$A$9:$A$32</c:f>
              <c:strCache>
                <c:ptCount val="24"/>
                <c:pt idx="0">
                  <c:v>Slovenia</c:v>
                </c:pt>
                <c:pt idx="1">
                  <c:v>Poland</c:v>
                </c:pt>
                <c:pt idx="2">
                  <c:v>Greece</c:v>
                </c:pt>
                <c:pt idx="3">
                  <c:v>Czech Republic</c:v>
                </c:pt>
                <c:pt idx="4">
                  <c:v>Germany</c:v>
                </c:pt>
                <c:pt idx="5">
                  <c:v>Estonia</c:v>
                </c:pt>
                <c:pt idx="6">
                  <c:v>New Zealand</c:v>
                </c:pt>
                <c:pt idx="7">
                  <c:v>France</c:v>
                </c:pt>
                <c:pt idx="8">
                  <c:v>Finland</c:v>
                </c:pt>
                <c:pt idx="9">
                  <c:v>OECD34</c:v>
                </c:pt>
                <c:pt idx="10">
                  <c:v>Hungary</c:v>
                </c:pt>
                <c:pt idx="11">
                  <c:v>EU28</c:v>
                </c:pt>
                <c:pt idx="12">
                  <c:v>Belgium</c:v>
                </c:pt>
                <c:pt idx="13">
                  <c:v>United Kingdom</c:v>
                </c:pt>
                <c:pt idx="14">
                  <c:v>Slovak Republic</c:v>
                </c:pt>
                <c:pt idx="15">
                  <c:v>Sweden</c:v>
                </c:pt>
                <c:pt idx="16">
                  <c:v>Ireland</c:v>
                </c:pt>
                <c:pt idx="17">
                  <c:v>Denmark</c:v>
                </c:pt>
                <c:pt idx="18">
                  <c:v>Italy</c:v>
                </c:pt>
                <c:pt idx="19">
                  <c:v>Portugal</c:v>
                </c:pt>
                <c:pt idx="20">
                  <c:v>Luxembourg</c:v>
                </c:pt>
                <c:pt idx="21">
                  <c:v>Austria</c:v>
                </c:pt>
                <c:pt idx="22">
                  <c:v>Spain</c:v>
                </c:pt>
                <c:pt idx="23">
                  <c:v>Netherlands</c:v>
                </c:pt>
              </c:strCache>
            </c:strRef>
          </c:cat>
          <c:val>
            <c:numRef>
              <c:f>'Datos Gráfico UE 2015'!$B$9:$B$32</c:f>
              <c:numCache>
                <c:formatCode>0.0</c:formatCode>
                <c:ptCount val="24"/>
                <c:pt idx="0">
                  <c:v>38.4</c:v>
                </c:pt>
                <c:pt idx="1">
                  <c:v>43.1</c:v>
                </c:pt>
                <c:pt idx="2">
                  <c:v>46.2</c:v>
                </c:pt>
                <c:pt idx="3">
                  <c:v>49</c:v>
                </c:pt>
                <c:pt idx="4">
                  <c:v>37.5</c:v>
                </c:pt>
                <c:pt idx="5">
                  <c:v>28.5</c:v>
                </c:pt>
                <c:pt idx="6">
                  <c:v>40.1</c:v>
                </c:pt>
                <c:pt idx="7">
                  <c:v>55.4</c:v>
                </c:pt>
                <c:pt idx="8">
                  <c:v>55.8</c:v>
                </c:pt>
                <c:pt idx="9">
                  <c:v>40.9</c:v>
                </c:pt>
                <c:pt idx="10">
                  <c:v>58.7</c:v>
                </c:pt>
                <c:pt idx="11">
                  <c:v>49.3</c:v>
                </c:pt>
                <c:pt idx="12">
                  <c:v>46.6</c:v>
                </c:pt>
                <c:pt idx="13">
                  <c:v>29.7</c:v>
                </c:pt>
                <c:pt idx="14">
                  <c:v>38.9</c:v>
                </c:pt>
                <c:pt idx="15">
                  <c:v>42.7</c:v>
                </c:pt>
                <c:pt idx="16">
                  <c:v>34.700000000000003</c:v>
                </c:pt>
                <c:pt idx="17">
                  <c:v>21.5</c:v>
                </c:pt>
                <c:pt idx="18">
                  <c:v>69.5</c:v>
                </c:pt>
                <c:pt idx="19">
                  <c:v>73.8</c:v>
                </c:pt>
                <c:pt idx="20">
                  <c:v>76.8</c:v>
                </c:pt>
                <c:pt idx="21">
                  <c:v>78.099999999999994</c:v>
                </c:pt>
                <c:pt idx="22">
                  <c:v>82.1</c:v>
                </c:pt>
                <c:pt idx="23">
                  <c:v>27.1</c:v>
                </c:pt>
              </c:numCache>
            </c:numRef>
          </c:val>
        </c:ser>
        <c:ser>
          <c:idx val="1"/>
          <c:order val="1"/>
          <c:tx>
            <c:strRef>
              <c:f>'Datos Gráfico UE 2015'!$C$8</c:f>
              <c:strCache>
                <c:ptCount val="1"/>
                <c:pt idx="0">
                  <c:v>Madatory private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cat>
            <c:strRef>
              <c:f>'Datos Gráfico UE 2015'!$A$9:$A$32</c:f>
              <c:strCache>
                <c:ptCount val="24"/>
                <c:pt idx="0">
                  <c:v>Slovenia</c:v>
                </c:pt>
                <c:pt idx="1">
                  <c:v>Poland</c:v>
                </c:pt>
                <c:pt idx="2">
                  <c:v>Greece</c:v>
                </c:pt>
                <c:pt idx="3">
                  <c:v>Czech Republic</c:v>
                </c:pt>
                <c:pt idx="4">
                  <c:v>Germany</c:v>
                </c:pt>
                <c:pt idx="5">
                  <c:v>Estonia</c:v>
                </c:pt>
                <c:pt idx="6">
                  <c:v>New Zealand</c:v>
                </c:pt>
                <c:pt idx="7">
                  <c:v>France</c:v>
                </c:pt>
                <c:pt idx="8">
                  <c:v>Finland</c:v>
                </c:pt>
                <c:pt idx="9">
                  <c:v>OECD34</c:v>
                </c:pt>
                <c:pt idx="10">
                  <c:v>Hungary</c:v>
                </c:pt>
                <c:pt idx="11">
                  <c:v>EU28</c:v>
                </c:pt>
                <c:pt idx="12">
                  <c:v>Belgium</c:v>
                </c:pt>
                <c:pt idx="13">
                  <c:v>United Kingdom</c:v>
                </c:pt>
                <c:pt idx="14">
                  <c:v>Slovak Republic</c:v>
                </c:pt>
                <c:pt idx="15">
                  <c:v>Sweden</c:v>
                </c:pt>
                <c:pt idx="16">
                  <c:v>Ireland</c:v>
                </c:pt>
                <c:pt idx="17">
                  <c:v>Denmark</c:v>
                </c:pt>
                <c:pt idx="18">
                  <c:v>Italy</c:v>
                </c:pt>
                <c:pt idx="19">
                  <c:v>Portugal</c:v>
                </c:pt>
                <c:pt idx="20">
                  <c:v>Luxembourg</c:v>
                </c:pt>
                <c:pt idx="21">
                  <c:v>Austria</c:v>
                </c:pt>
                <c:pt idx="22">
                  <c:v>Spain</c:v>
                </c:pt>
                <c:pt idx="23">
                  <c:v>Netherlands</c:v>
                </c:pt>
              </c:strCache>
            </c:strRef>
          </c:cat>
          <c:val>
            <c:numRef>
              <c:f>'Datos Gráfico UE 2015'!$C$9:$C$32</c:f>
              <c:numCache>
                <c:formatCode>0.0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11.8</c:v>
                </c:pt>
                <c:pt idx="10">
                  <c:v>0</c:v>
                </c:pt>
                <c:pt idx="11">
                  <c:v>9.7000000000000011</c:v>
                </c:pt>
                <c:pt idx="12">
                  <c:v>0</c:v>
                </c:pt>
                <c:pt idx="13">
                  <c:v>0</c:v>
                </c:pt>
                <c:pt idx="14">
                  <c:v>23.1</c:v>
                </c:pt>
                <c:pt idx="15">
                  <c:v>21.7</c:v>
                </c:pt>
                <c:pt idx="16">
                  <c:v>0</c:v>
                </c:pt>
                <c:pt idx="17">
                  <c:v>46.3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63.4</c:v>
                </c:pt>
              </c:numCache>
            </c:numRef>
          </c:val>
        </c:ser>
        <c:ser>
          <c:idx val="2"/>
          <c:order val="2"/>
          <c:tx>
            <c:strRef>
              <c:f>'Datos Gráfico UE 2015'!$D$8</c:f>
              <c:strCache>
                <c:ptCount val="1"/>
                <c:pt idx="0">
                  <c:v>Voluntary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cat>
            <c:strRef>
              <c:f>'Datos Gráfico UE 2015'!$A$9:$A$32</c:f>
              <c:strCache>
                <c:ptCount val="24"/>
                <c:pt idx="0">
                  <c:v>Slovenia</c:v>
                </c:pt>
                <c:pt idx="1">
                  <c:v>Poland</c:v>
                </c:pt>
                <c:pt idx="2">
                  <c:v>Greece</c:v>
                </c:pt>
                <c:pt idx="3">
                  <c:v>Czech Republic</c:v>
                </c:pt>
                <c:pt idx="4">
                  <c:v>Germany</c:v>
                </c:pt>
                <c:pt idx="5">
                  <c:v>Estonia</c:v>
                </c:pt>
                <c:pt idx="6">
                  <c:v>New Zealand</c:v>
                </c:pt>
                <c:pt idx="7">
                  <c:v>France</c:v>
                </c:pt>
                <c:pt idx="8">
                  <c:v>Finland</c:v>
                </c:pt>
                <c:pt idx="9">
                  <c:v>OECD34</c:v>
                </c:pt>
                <c:pt idx="10">
                  <c:v>Hungary</c:v>
                </c:pt>
                <c:pt idx="11">
                  <c:v>EU28</c:v>
                </c:pt>
                <c:pt idx="12">
                  <c:v>Belgium</c:v>
                </c:pt>
                <c:pt idx="13">
                  <c:v>United Kingdom</c:v>
                </c:pt>
                <c:pt idx="14">
                  <c:v>Slovak Republic</c:v>
                </c:pt>
                <c:pt idx="15">
                  <c:v>Sweden</c:v>
                </c:pt>
                <c:pt idx="16">
                  <c:v>Ireland</c:v>
                </c:pt>
                <c:pt idx="17">
                  <c:v>Denmark</c:v>
                </c:pt>
                <c:pt idx="18">
                  <c:v>Italy</c:v>
                </c:pt>
                <c:pt idx="19">
                  <c:v>Portugal</c:v>
                </c:pt>
                <c:pt idx="20">
                  <c:v>Luxembourg</c:v>
                </c:pt>
                <c:pt idx="21">
                  <c:v>Austria</c:v>
                </c:pt>
                <c:pt idx="22">
                  <c:v>Spain</c:v>
                </c:pt>
                <c:pt idx="23">
                  <c:v>Netherlands</c:v>
                </c:pt>
              </c:strCache>
            </c:strRef>
          </c:cat>
          <c:val>
            <c:numRef>
              <c:f>'Datos Gráfico UE 2015'!$D$9:$D$32</c:f>
              <c:numCache>
                <c:formatCode>0.0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12.5</c:v>
                </c:pt>
                <c:pt idx="5">
                  <c:v>0</c:v>
                </c:pt>
                <c:pt idx="6">
                  <c:v>12.4</c:v>
                </c:pt>
                <c:pt idx="7">
                  <c:v>0</c:v>
                </c:pt>
                <c:pt idx="8">
                  <c:v>0</c:v>
                </c:pt>
                <c:pt idx="9">
                  <c:v>4.8</c:v>
                </c:pt>
                <c:pt idx="10">
                  <c:v>0</c:v>
                </c:pt>
                <c:pt idx="11">
                  <c:v>3.1</c:v>
                </c:pt>
                <c:pt idx="12">
                  <c:v>13.3</c:v>
                </c:pt>
                <c:pt idx="13">
                  <c:v>31.1</c:v>
                </c:pt>
                <c:pt idx="14">
                  <c:v>0</c:v>
                </c:pt>
                <c:pt idx="15">
                  <c:v>0</c:v>
                </c:pt>
                <c:pt idx="16">
                  <c:v>30.3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gapWidth val="55"/>
        <c:overlap val="100"/>
        <c:axId val="111196800"/>
        <c:axId val="111202688"/>
      </c:barChart>
      <c:catAx>
        <c:axId val="111196800"/>
        <c:scaling>
          <c:orientation val="minMax"/>
        </c:scaling>
        <c:axPos val="l"/>
        <c:majorTickMark val="none"/>
        <c:tickLblPos val="nextTo"/>
        <c:crossAx val="111202688"/>
        <c:crosses val="autoZero"/>
        <c:auto val="1"/>
        <c:lblAlgn val="ctr"/>
        <c:lblOffset val="100"/>
      </c:catAx>
      <c:valAx>
        <c:axId val="111202688"/>
        <c:scaling>
          <c:orientation val="minMax"/>
        </c:scaling>
        <c:axPos val="b"/>
        <c:majorGridlines/>
        <c:numFmt formatCode="0.0" sourceLinked="1"/>
        <c:majorTickMark val="none"/>
        <c:tickLblPos val="nextTo"/>
        <c:crossAx val="111196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53168122457215"/>
          <c:y val="0.22761109584475261"/>
          <c:w val="9.4873436329321645E-2"/>
          <c:h val="0.25278143183582547"/>
        </c:manualLayout>
      </c:layout>
    </c:legend>
    <c:plotVisOnly val="1"/>
  </c:chart>
  <c:txPr>
    <a:bodyPr/>
    <a:lstStyle/>
    <a:p>
      <a:pPr>
        <a:defRPr lang="en-US" noProof="0"/>
      </a:pPr>
      <a:endParaRPr lang="zh-CN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H CHINA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strRef>
              <c:f>Hoja1!$A$2:$A$21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</c:strCache>
            </c:strRef>
          </c:cat>
          <c:val>
            <c:numRef>
              <c:f>Hoja1!$B$2:$B$21</c:f>
              <c:numCache>
                <c:formatCode>0.00%</c:formatCode>
                <c:ptCount val="20"/>
                <c:pt idx="0">
                  <c:v>-3.0643657175147145E-2</c:v>
                </c:pt>
                <c:pt idx="1">
                  <c:v>-3.0301214999146155E-2</c:v>
                </c:pt>
                <c:pt idx="2">
                  <c:v>-2.784332063406348E-2</c:v>
                </c:pt>
                <c:pt idx="3">
                  <c:v>-3.2346032901272047E-2</c:v>
                </c:pt>
                <c:pt idx="4">
                  <c:v>-4.5564479715889235E-2</c:v>
                </c:pt>
                <c:pt idx="5">
                  <c:v>-4.1748440010478907E-2</c:v>
                </c:pt>
                <c:pt idx="6">
                  <c:v>-3.7539888254769858E-2</c:v>
                </c:pt>
                <c:pt idx="7">
                  <c:v>-3.8497474600715113E-2</c:v>
                </c:pt>
                <c:pt idx="8">
                  <c:v>-4.7402759386536826E-2</c:v>
                </c:pt>
                <c:pt idx="9">
                  <c:v>-4.4601528740554855E-2</c:v>
                </c:pt>
                <c:pt idx="10">
                  <c:v>-3.1611078674972384E-2</c:v>
                </c:pt>
                <c:pt idx="11">
                  <c:v>-3.2091213005292239E-2</c:v>
                </c:pt>
                <c:pt idx="12">
                  <c:v>-2.6134686173651268E-2</c:v>
                </c:pt>
                <c:pt idx="13">
                  <c:v>-1.7503891591569325E-2</c:v>
                </c:pt>
                <c:pt idx="14">
                  <c:v>-1.2292154140108027E-2</c:v>
                </c:pt>
                <c:pt idx="15">
                  <c:v>-8.9893306462500797E-3</c:v>
                </c:pt>
                <c:pt idx="16">
                  <c:v>-5.1491501085890404E-3</c:v>
                </c:pt>
                <c:pt idx="17">
                  <c:v>-1.8811967057599133E-3</c:v>
                </c:pt>
                <c:pt idx="18">
                  <c:v>-4.9622821848705032E-4</c:v>
                </c:pt>
                <c:pt idx="19">
                  <c:v>-6.8846077159464579E-5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 CHINA</c:v>
                </c:pt>
              </c:strCache>
            </c:strRef>
          </c:tx>
          <c:cat>
            <c:strRef>
              <c:f>Hoja1!$A$2:$A$21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</c:strCache>
            </c:strRef>
          </c:cat>
          <c:val>
            <c:numRef>
              <c:f>Hoja1!$C$2:$C$21</c:f>
              <c:numCache>
                <c:formatCode>0.00%</c:formatCode>
                <c:ptCount val="20"/>
                <c:pt idx="0">
                  <c:v>2.6123956914873202E-2</c:v>
                </c:pt>
                <c:pt idx="1">
                  <c:v>2.5532059472281411E-2</c:v>
                </c:pt>
                <c:pt idx="2">
                  <c:v>2.3624039619576251E-2</c:v>
                </c:pt>
                <c:pt idx="3">
                  <c:v>2.9092385176813753E-2</c:v>
                </c:pt>
                <c:pt idx="4">
                  <c:v>4.152759610062972E-2</c:v>
                </c:pt>
                <c:pt idx="5">
                  <c:v>4.1524913785935175E-2</c:v>
                </c:pt>
                <c:pt idx="6">
                  <c:v>3.6382022411633415E-2</c:v>
                </c:pt>
                <c:pt idx="7">
                  <c:v>3.6905967881963923E-2</c:v>
                </c:pt>
                <c:pt idx="8">
                  <c:v>4.5378505897068863E-2</c:v>
                </c:pt>
                <c:pt idx="9">
                  <c:v>4.3136090812446425E-2</c:v>
                </c:pt>
                <c:pt idx="10">
                  <c:v>3.0558717209820518E-2</c:v>
                </c:pt>
                <c:pt idx="11">
                  <c:v>3.1138991288735995E-2</c:v>
                </c:pt>
                <c:pt idx="12">
                  <c:v>2.5952288774423616E-2</c:v>
                </c:pt>
                <c:pt idx="13">
                  <c:v>1.7558431990357986E-2</c:v>
                </c:pt>
                <c:pt idx="14">
                  <c:v>1.2657843043461545E-2</c:v>
                </c:pt>
                <c:pt idx="15">
                  <c:v>1.0013080754660302E-2</c:v>
                </c:pt>
                <c:pt idx="16">
                  <c:v>6.2685694411039779E-3</c:v>
                </c:pt>
                <c:pt idx="17">
                  <c:v>2.818218639047168E-3</c:v>
                </c:pt>
                <c:pt idx="18">
                  <c:v>8.9678721286938837E-4</c:v>
                </c:pt>
                <c:pt idx="19">
                  <c:v>2.0296181188569429E-4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H ESPAÑA</c:v>
                </c:pt>
              </c:strCache>
            </c:strRef>
          </c:tx>
          <c:spPr>
            <a:gradFill>
              <a:gsLst>
                <a:gs pos="0">
                  <a:srgbClr val="4F81BD">
                    <a:tint val="66000"/>
                    <a:satMod val="160000"/>
                    <a:alpha val="54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cat>
            <c:strRef>
              <c:f>Hoja1!$A$2:$A$21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</c:strCache>
            </c:strRef>
          </c:cat>
          <c:val>
            <c:numRef>
              <c:f>Hoja1!$D$2:$D$21</c:f>
              <c:numCache>
                <c:formatCode>0.00%</c:formatCode>
                <c:ptCount val="20"/>
                <c:pt idx="0">
                  <c:v>-2.6191349587950042E-2</c:v>
                </c:pt>
                <c:pt idx="1">
                  <c:v>-2.7189810633774427E-2</c:v>
                </c:pt>
                <c:pt idx="2">
                  <c:v>-2.4792877806197492E-2</c:v>
                </c:pt>
                <c:pt idx="3">
                  <c:v>-2.3775209338566406E-2</c:v>
                </c:pt>
                <c:pt idx="4">
                  <c:v>-2.6249318394272324E-2</c:v>
                </c:pt>
                <c:pt idx="5">
                  <c:v>-3.0354212494250216E-2</c:v>
                </c:pt>
                <c:pt idx="6">
                  <c:v>-3.8793849524714853E-2</c:v>
                </c:pt>
                <c:pt idx="7">
                  <c:v>-4.4585735201741604E-2</c:v>
                </c:pt>
                <c:pt idx="8">
                  <c:v>-4.224720040049329E-2</c:v>
                </c:pt>
                <c:pt idx="9">
                  <c:v>-3.9802759915443943E-2</c:v>
                </c:pt>
                <c:pt idx="10">
                  <c:v>-3.5376864271108407E-2</c:v>
                </c:pt>
                <c:pt idx="11">
                  <c:v>-2.995533571725404E-2</c:v>
                </c:pt>
                <c:pt idx="12">
                  <c:v>-2.6032983355691194E-2</c:v>
                </c:pt>
                <c:pt idx="13">
                  <c:v>-2.3436270770065527E-2</c:v>
                </c:pt>
                <c:pt idx="14">
                  <c:v>-1.7443158103482695E-2</c:v>
                </c:pt>
                <c:pt idx="15">
                  <c:v>-1.5685373538883562E-2</c:v>
                </c:pt>
                <c:pt idx="16">
                  <c:v>-1.18466629328438E-2</c:v>
                </c:pt>
                <c:pt idx="17">
                  <c:v>-6.0210762393896073E-3</c:v>
                </c:pt>
                <c:pt idx="18">
                  <c:v>-2.0059488200140176E-3</c:v>
                </c:pt>
                <c:pt idx="19">
                  <c:v>-4.2600718397416528E-4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 ESPAÑA</c:v>
                </c:pt>
              </c:strCache>
            </c:strRef>
          </c:tx>
          <c:spPr>
            <a:gradFill>
              <a:gsLst>
                <a:gs pos="0">
                  <a:srgbClr val="4F81BD">
                    <a:tint val="66000"/>
                    <a:satMod val="160000"/>
                    <a:alpha val="54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cat>
            <c:strRef>
              <c:f>Hoja1!$A$2:$A$21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</c:strCache>
            </c:strRef>
          </c:cat>
          <c:val>
            <c:numRef>
              <c:f>Hoja1!$E$2:$E$21</c:f>
              <c:numCache>
                <c:formatCode>0.00%</c:formatCode>
                <c:ptCount val="20"/>
                <c:pt idx="0">
                  <c:v>2.4580223397448971E-2</c:v>
                </c:pt>
                <c:pt idx="1">
                  <c:v>2.5582368950965044E-2</c:v>
                </c:pt>
                <c:pt idx="2">
                  <c:v>2.3414934984149392E-2</c:v>
                </c:pt>
                <c:pt idx="3">
                  <c:v>2.2411799408001948E-2</c:v>
                </c:pt>
                <c:pt idx="4">
                  <c:v>2.5370914520366546E-2</c:v>
                </c:pt>
                <c:pt idx="5">
                  <c:v>3.01834786022862E-2</c:v>
                </c:pt>
                <c:pt idx="6">
                  <c:v>3.7805730272132292E-2</c:v>
                </c:pt>
                <c:pt idx="7">
                  <c:v>4.2434710705473819E-2</c:v>
                </c:pt>
                <c:pt idx="8">
                  <c:v>4.0518410730503031E-2</c:v>
                </c:pt>
                <c:pt idx="9">
                  <c:v>3.9152183085639378E-2</c:v>
                </c:pt>
                <c:pt idx="10">
                  <c:v>3.5634498693782782E-2</c:v>
                </c:pt>
                <c:pt idx="11">
                  <c:v>3.0907280775708357E-2</c:v>
                </c:pt>
                <c:pt idx="12">
                  <c:v>2.7541327406275507E-2</c:v>
                </c:pt>
                <c:pt idx="13">
                  <c:v>2.5869051794515624E-2</c:v>
                </c:pt>
                <c:pt idx="14">
                  <c:v>2.0355422640382929E-2</c:v>
                </c:pt>
                <c:pt idx="15">
                  <c:v>2.0524234733821957E-2</c:v>
                </c:pt>
                <c:pt idx="16">
                  <c:v>1.7873682950868539E-2</c:v>
                </c:pt>
                <c:pt idx="17">
                  <c:v>1.1304354974713042E-2</c:v>
                </c:pt>
                <c:pt idx="18">
                  <c:v>4.8876646299169909E-3</c:v>
                </c:pt>
                <c:pt idx="19">
                  <c:v>1.4357225129368353E-3</c:v>
                </c:pt>
              </c:numCache>
            </c:numRef>
          </c:val>
        </c:ser>
        <c:gapWidth val="0"/>
        <c:overlap val="100"/>
        <c:axId val="133470464"/>
        <c:axId val="133476352"/>
      </c:barChart>
      <c:catAx>
        <c:axId val="133470464"/>
        <c:scaling>
          <c:orientation val="minMax"/>
        </c:scaling>
        <c:axPos val="l"/>
        <c:tickLblPos val="nextTo"/>
        <c:crossAx val="133476352"/>
        <c:crosses val="autoZero"/>
        <c:auto val="1"/>
        <c:lblAlgn val="ctr"/>
        <c:lblOffset val="100"/>
      </c:catAx>
      <c:valAx>
        <c:axId val="133476352"/>
        <c:scaling>
          <c:orientation val="minMax"/>
        </c:scaling>
        <c:axPos val="b"/>
        <c:majorGridlines/>
        <c:numFmt formatCode="#,##0.00;[Red]#,##0.00" sourceLinked="0"/>
        <c:tickLblPos val="nextTo"/>
        <c:crossAx val="13347046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China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Hoja1!$A$2:$A$56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Hoja1!$B$2:$B$56</c:f>
              <c:numCache>
                <c:formatCode>General</c:formatCode>
                <c:ptCount val="55"/>
                <c:pt idx="0">
                  <c:v>43.349999999999994</c:v>
                </c:pt>
                <c:pt idx="1">
                  <c:v>43.67</c:v>
                </c:pt>
                <c:pt idx="2">
                  <c:v>44.4</c:v>
                </c:pt>
                <c:pt idx="3">
                  <c:v>45.58</c:v>
                </c:pt>
                <c:pt idx="4">
                  <c:v>47.190000000000012</c:v>
                </c:pt>
                <c:pt idx="5">
                  <c:v>49.14</c:v>
                </c:pt>
                <c:pt idx="6">
                  <c:v>51.28</c:v>
                </c:pt>
                <c:pt idx="7">
                  <c:v>53.43</c:v>
                </c:pt>
                <c:pt idx="8">
                  <c:v>55.43</c:v>
                </c:pt>
                <c:pt idx="9">
                  <c:v>57.190000000000012</c:v>
                </c:pt>
                <c:pt idx="10">
                  <c:v>58.68</c:v>
                </c:pt>
                <c:pt idx="11">
                  <c:v>59.91</c:v>
                </c:pt>
                <c:pt idx="12">
                  <c:v>60.96</c:v>
                </c:pt>
                <c:pt idx="13">
                  <c:v>61.91</c:v>
                </c:pt>
                <c:pt idx="14">
                  <c:v>62.77</c:v>
                </c:pt>
                <c:pt idx="15">
                  <c:v>63.56</c:v>
                </c:pt>
                <c:pt idx="16">
                  <c:v>64.28</c:v>
                </c:pt>
                <c:pt idx="17">
                  <c:v>64.940000000000026</c:v>
                </c:pt>
                <c:pt idx="18">
                  <c:v>65.52</c:v>
                </c:pt>
                <c:pt idx="19">
                  <c:v>66.05</c:v>
                </c:pt>
                <c:pt idx="20">
                  <c:v>66.52</c:v>
                </c:pt>
                <c:pt idx="21">
                  <c:v>66.940000000000026</c:v>
                </c:pt>
                <c:pt idx="22">
                  <c:v>67.31</c:v>
                </c:pt>
                <c:pt idx="23">
                  <c:v>67.63</c:v>
                </c:pt>
                <c:pt idx="24">
                  <c:v>67.910000000000025</c:v>
                </c:pt>
                <c:pt idx="25">
                  <c:v>68.16</c:v>
                </c:pt>
                <c:pt idx="26">
                  <c:v>68.36999999999999</c:v>
                </c:pt>
                <c:pt idx="27">
                  <c:v>68.56</c:v>
                </c:pt>
                <c:pt idx="28">
                  <c:v>68.73</c:v>
                </c:pt>
                <c:pt idx="29">
                  <c:v>68.88</c:v>
                </c:pt>
                <c:pt idx="30">
                  <c:v>69.03</c:v>
                </c:pt>
                <c:pt idx="31">
                  <c:v>69.179999999999978</c:v>
                </c:pt>
                <c:pt idx="32">
                  <c:v>69.34</c:v>
                </c:pt>
                <c:pt idx="33">
                  <c:v>69.510000000000005</c:v>
                </c:pt>
                <c:pt idx="34">
                  <c:v>69.7</c:v>
                </c:pt>
                <c:pt idx="35">
                  <c:v>69.930000000000007</c:v>
                </c:pt>
                <c:pt idx="36">
                  <c:v>70.2</c:v>
                </c:pt>
                <c:pt idx="37">
                  <c:v>70.52</c:v>
                </c:pt>
                <c:pt idx="38">
                  <c:v>70.89</c:v>
                </c:pt>
                <c:pt idx="39">
                  <c:v>71.3</c:v>
                </c:pt>
                <c:pt idx="40">
                  <c:v>71.73</c:v>
                </c:pt>
                <c:pt idx="41">
                  <c:v>72.179999999999978</c:v>
                </c:pt>
                <c:pt idx="42">
                  <c:v>72.61</c:v>
                </c:pt>
                <c:pt idx="43">
                  <c:v>73.03</c:v>
                </c:pt>
                <c:pt idx="44">
                  <c:v>73.42</c:v>
                </c:pt>
                <c:pt idx="45">
                  <c:v>73.77</c:v>
                </c:pt>
                <c:pt idx="46">
                  <c:v>74.069999999999993</c:v>
                </c:pt>
                <c:pt idx="47">
                  <c:v>74.34</c:v>
                </c:pt>
                <c:pt idx="48">
                  <c:v>74.58</c:v>
                </c:pt>
                <c:pt idx="49">
                  <c:v>74.8</c:v>
                </c:pt>
                <c:pt idx="50">
                  <c:v>75.010000000000005</c:v>
                </c:pt>
                <c:pt idx="51">
                  <c:v>75.2</c:v>
                </c:pt>
                <c:pt idx="52">
                  <c:v>75.39</c:v>
                </c:pt>
                <c:pt idx="53">
                  <c:v>75.59</c:v>
                </c:pt>
                <c:pt idx="54">
                  <c:v>75.78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Hoja1!$A$2:$A$56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cat>
          <c:val>
            <c:numRef>
              <c:f>Hoja1!$C$2:$C$56</c:f>
              <c:numCache>
                <c:formatCode>General</c:formatCode>
                <c:ptCount val="55"/>
                <c:pt idx="0">
                  <c:v>69.11</c:v>
                </c:pt>
                <c:pt idx="1">
                  <c:v>69.48</c:v>
                </c:pt>
                <c:pt idx="2">
                  <c:v>69.52</c:v>
                </c:pt>
                <c:pt idx="3">
                  <c:v>69.679999999999978</c:v>
                </c:pt>
                <c:pt idx="4">
                  <c:v>70.400000000000006</c:v>
                </c:pt>
                <c:pt idx="5">
                  <c:v>70.81</c:v>
                </c:pt>
                <c:pt idx="6">
                  <c:v>71.06</c:v>
                </c:pt>
                <c:pt idx="7">
                  <c:v>71.25</c:v>
                </c:pt>
                <c:pt idx="8">
                  <c:v>71.540000000000006</c:v>
                </c:pt>
                <c:pt idx="9">
                  <c:v>71.06</c:v>
                </c:pt>
                <c:pt idx="10">
                  <c:v>72.03</c:v>
                </c:pt>
                <c:pt idx="11">
                  <c:v>71.63</c:v>
                </c:pt>
                <c:pt idx="12">
                  <c:v>72.819999999999993</c:v>
                </c:pt>
                <c:pt idx="13">
                  <c:v>72.61</c:v>
                </c:pt>
                <c:pt idx="14">
                  <c:v>72.97</c:v>
                </c:pt>
                <c:pt idx="15">
                  <c:v>73.400000000000006</c:v>
                </c:pt>
                <c:pt idx="16">
                  <c:v>73.7</c:v>
                </c:pt>
                <c:pt idx="17">
                  <c:v>74.2</c:v>
                </c:pt>
                <c:pt idx="18">
                  <c:v>74.5</c:v>
                </c:pt>
                <c:pt idx="19">
                  <c:v>75</c:v>
                </c:pt>
                <c:pt idx="20">
                  <c:v>75.400000000000006</c:v>
                </c:pt>
                <c:pt idx="21">
                  <c:v>75.7</c:v>
                </c:pt>
                <c:pt idx="22">
                  <c:v>76.400000000000006</c:v>
                </c:pt>
                <c:pt idx="23">
                  <c:v>76.099999999999994</c:v>
                </c:pt>
                <c:pt idx="24">
                  <c:v>76.5</c:v>
                </c:pt>
                <c:pt idx="25">
                  <c:v>76.400000000000006</c:v>
                </c:pt>
                <c:pt idx="26">
                  <c:v>76.7</c:v>
                </c:pt>
                <c:pt idx="27">
                  <c:v>76.900000000000006</c:v>
                </c:pt>
                <c:pt idx="28">
                  <c:v>76.900000000000006</c:v>
                </c:pt>
                <c:pt idx="29">
                  <c:v>76.98</c:v>
                </c:pt>
                <c:pt idx="30">
                  <c:v>76.989999999999995</c:v>
                </c:pt>
                <c:pt idx="31">
                  <c:v>77.08</c:v>
                </c:pt>
                <c:pt idx="32">
                  <c:v>77.52</c:v>
                </c:pt>
                <c:pt idx="33">
                  <c:v>77.649999999999991</c:v>
                </c:pt>
                <c:pt idx="34">
                  <c:v>78.02</c:v>
                </c:pt>
                <c:pt idx="35">
                  <c:v>78.09</c:v>
                </c:pt>
                <c:pt idx="36">
                  <c:v>78.22</c:v>
                </c:pt>
                <c:pt idx="37">
                  <c:v>78.709999999999994</c:v>
                </c:pt>
                <c:pt idx="38">
                  <c:v>78.81</c:v>
                </c:pt>
                <c:pt idx="39">
                  <c:v>78.84</c:v>
                </c:pt>
                <c:pt idx="40">
                  <c:v>79.34</c:v>
                </c:pt>
                <c:pt idx="41">
                  <c:v>79.69</c:v>
                </c:pt>
                <c:pt idx="42">
                  <c:v>79.77</c:v>
                </c:pt>
                <c:pt idx="43">
                  <c:v>79.709999999999994</c:v>
                </c:pt>
                <c:pt idx="44">
                  <c:v>80.290000000000006</c:v>
                </c:pt>
                <c:pt idx="45">
                  <c:v>80.28</c:v>
                </c:pt>
                <c:pt idx="46">
                  <c:v>80.95</c:v>
                </c:pt>
                <c:pt idx="47">
                  <c:v>80.97</c:v>
                </c:pt>
                <c:pt idx="48">
                  <c:v>81.3</c:v>
                </c:pt>
                <c:pt idx="49">
                  <c:v>81.669999999999987</c:v>
                </c:pt>
                <c:pt idx="50">
                  <c:v>82.09</c:v>
                </c:pt>
                <c:pt idx="51">
                  <c:v>82.27</c:v>
                </c:pt>
                <c:pt idx="52">
                  <c:v>82.5</c:v>
                </c:pt>
                <c:pt idx="53">
                  <c:v>82.84</c:v>
                </c:pt>
                <c:pt idx="54">
                  <c:v>83.3</c:v>
                </c:pt>
              </c:numCache>
            </c:numRef>
          </c:val>
        </c:ser>
        <c:marker val="1"/>
        <c:axId val="133464064"/>
        <c:axId val="133465600"/>
      </c:lineChart>
      <c:catAx>
        <c:axId val="133464064"/>
        <c:scaling>
          <c:orientation val="minMax"/>
        </c:scaling>
        <c:axPos val="b"/>
        <c:numFmt formatCode="General" sourceLinked="1"/>
        <c:tickLblPos val="nextTo"/>
        <c:crossAx val="133465600"/>
        <c:crosses val="autoZero"/>
        <c:auto val="1"/>
        <c:lblAlgn val="ctr"/>
        <c:lblOffset val="100"/>
      </c:catAx>
      <c:valAx>
        <c:axId val="133465600"/>
        <c:scaling>
          <c:orientation val="minMax"/>
        </c:scaling>
        <c:axPos val="l"/>
        <c:majorGridlines/>
        <c:numFmt formatCode="General" sourceLinked="1"/>
        <c:tickLblPos val="nextTo"/>
        <c:crossAx val="1334640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0E023-231E-480A-A505-7F821E71D032}" type="doc">
      <dgm:prSet loTypeId="urn:microsoft.com/office/officeart/2005/8/layout/chevron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7F9F723-C5AE-4526-AF9D-92F5151D883E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D7D54655-D433-4AE6-84EE-668C3190CF1E}" type="parTrans" cxnId="{5DEAADC3-FD10-43F9-9352-B180B8D3295E}">
      <dgm:prSet/>
      <dgm:spPr/>
      <dgm:t>
        <a:bodyPr/>
        <a:lstStyle/>
        <a:p>
          <a:endParaRPr lang="es-ES"/>
        </a:p>
      </dgm:t>
    </dgm:pt>
    <dgm:pt modelId="{B2D55CBE-2862-4E68-80C1-692AF28097C7}" type="sibTrans" cxnId="{5DEAADC3-FD10-43F9-9352-B180B8D3295E}">
      <dgm:prSet/>
      <dgm:spPr/>
      <dgm:t>
        <a:bodyPr/>
        <a:lstStyle/>
        <a:p>
          <a:endParaRPr lang="es-ES"/>
        </a:p>
      </dgm:t>
    </dgm:pt>
    <dgm:pt modelId="{28126E7E-97F5-4913-B7AA-109B338E4A70}">
      <dgm:prSet phldrT="[Texto]" custT="1"/>
      <dgm:spPr/>
      <dgm:t>
        <a:bodyPr/>
        <a:lstStyle/>
        <a:p>
          <a:r>
            <a:rPr lang="en-US" sz="2400" noProof="0" dirty="0" smtClean="0"/>
            <a:t>The Spanish Social Protection System                   </a:t>
          </a:r>
          <a:r>
            <a:rPr lang="en-US" sz="1500" noProof="0" dirty="0" smtClean="0"/>
            <a:t>(protection levels, coverage, funding)</a:t>
          </a:r>
          <a:endParaRPr lang="en-US" sz="1500" noProof="0" dirty="0"/>
        </a:p>
      </dgm:t>
    </dgm:pt>
    <dgm:pt modelId="{E1DCA1DD-C23D-4673-A310-D48A28049718}" type="parTrans" cxnId="{6CAAE6B3-3E1A-4EE0-9C1A-DC1419284583}">
      <dgm:prSet/>
      <dgm:spPr/>
      <dgm:t>
        <a:bodyPr/>
        <a:lstStyle/>
        <a:p>
          <a:endParaRPr lang="es-ES"/>
        </a:p>
      </dgm:t>
    </dgm:pt>
    <dgm:pt modelId="{23A5EB2E-FFAD-4B35-8CAD-4C84013D06FC}" type="sibTrans" cxnId="{6CAAE6B3-3E1A-4EE0-9C1A-DC1419284583}">
      <dgm:prSet/>
      <dgm:spPr/>
      <dgm:t>
        <a:bodyPr/>
        <a:lstStyle/>
        <a:p>
          <a:endParaRPr lang="es-ES"/>
        </a:p>
      </dgm:t>
    </dgm:pt>
    <dgm:pt modelId="{F46FDF4A-30C2-4F94-87E0-263FCE6A47F5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90D8082D-71E6-454D-9205-C8FC20003390}" type="parTrans" cxnId="{C326F79A-FB7E-49C3-B363-04B52A19042D}">
      <dgm:prSet/>
      <dgm:spPr/>
      <dgm:t>
        <a:bodyPr/>
        <a:lstStyle/>
        <a:p>
          <a:endParaRPr lang="es-ES"/>
        </a:p>
      </dgm:t>
    </dgm:pt>
    <dgm:pt modelId="{0A1E1CBF-A44D-42B3-A8BA-F913DBB34032}" type="sibTrans" cxnId="{C326F79A-FB7E-49C3-B363-04B52A19042D}">
      <dgm:prSet/>
      <dgm:spPr/>
      <dgm:t>
        <a:bodyPr/>
        <a:lstStyle/>
        <a:p>
          <a:endParaRPr lang="es-ES"/>
        </a:p>
      </dgm:t>
    </dgm:pt>
    <dgm:pt modelId="{52CB7FD5-71F9-4C04-8CBA-02A1E59574F8}">
      <dgm:prSet phldrT="[Texto]"/>
      <dgm:spPr/>
      <dgm:t>
        <a:bodyPr/>
        <a:lstStyle/>
        <a:p>
          <a:r>
            <a:rPr lang="en-US" noProof="0" dirty="0" smtClean="0"/>
            <a:t>The Spanish Way of Reform: “</a:t>
          </a:r>
          <a:r>
            <a:rPr lang="en-US" noProof="0" dirty="0" err="1" smtClean="0"/>
            <a:t>Pacto</a:t>
          </a:r>
          <a:r>
            <a:rPr lang="en-US" noProof="0" dirty="0" smtClean="0"/>
            <a:t> de Toledo”.</a:t>
          </a:r>
          <a:endParaRPr lang="en-US" noProof="0" dirty="0"/>
        </a:p>
      </dgm:t>
    </dgm:pt>
    <dgm:pt modelId="{A38543A3-85ED-4772-81ED-9B24005B8939}" type="parTrans" cxnId="{1FD0D9E6-A2C6-4DF5-8D59-CEA4ABF6DB3A}">
      <dgm:prSet/>
      <dgm:spPr/>
      <dgm:t>
        <a:bodyPr/>
        <a:lstStyle/>
        <a:p>
          <a:endParaRPr lang="es-ES"/>
        </a:p>
      </dgm:t>
    </dgm:pt>
    <dgm:pt modelId="{B3B321C4-2EA2-4AD2-A035-218845D56D84}" type="sibTrans" cxnId="{1FD0D9E6-A2C6-4DF5-8D59-CEA4ABF6DB3A}">
      <dgm:prSet/>
      <dgm:spPr/>
      <dgm:t>
        <a:bodyPr/>
        <a:lstStyle/>
        <a:p>
          <a:endParaRPr lang="es-ES"/>
        </a:p>
      </dgm:t>
    </dgm:pt>
    <dgm:pt modelId="{6E185E5B-A046-43C3-A7DF-9AF73659481B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1D348EB6-40A2-42DE-9E3E-A94058455C11}" type="parTrans" cxnId="{401DC825-F851-4658-A0FB-C0BE3EC73635}">
      <dgm:prSet/>
      <dgm:spPr/>
      <dgm:t>
        <a:bodyPr/>
        <a:lstStyle/>
        <a:p>
          <a:endParaRPr lang="es-ES"/>
        </a:p>
      </dgm:t>
    </dgm:pt>
    <dgm:pt modelId="{746B6349-A42E-48C3-985A-BEFC1CCB561C}" type="sibTrans" cxnId="{401DC825-F851-4658-A0FB-C0BE3EC73635}">
      <dgm:prSet/>
      <dgm:spPr/>
      <dgm:t>
        <a:bodyPr/>
        <a:lstStyle/>
        <a:p>
          <a:endParaRPr lang="es-ES"/>
        </a:p>
      </dgm:t>
    </dgm:pt>
    <dgm:pt modelId="{788CE100-1B9F-461A-B5E1-2B2EDE87097F}">
      <dgm:prSet phldrT="[Texto]"/>
      <dgm:spPr/>
      <dgm:t>
        <a:bodyPr/>
        <a:lstStyle/>
        <a:p>
          <a:r>
            <a:rPr lang="es-ES" dirty="0" smtClean="0"/>
            <a:t>Pensions </a:t>
          </a:r>
          <a:r>
            <a:rPr lang="en-US" noProof="0" dirty="0" smtClean="0"/>
            <a:t>Reforms in the EU</a:t>
          </a:r>
          <a:endParaRPr lang="en-US" noProof="0" dirty="0"/>
        </a:p>
      </dgm:t>
    </dgm:pt>
    <dgm:pt modelId="{B36E911A-FEF8-4F10-9CC6-9E4F14E37671}" type="parTrans" cxnId="{DC1F0F0D-A59B-443F-8589-57ED6FFBFCA3}">
      <dgm:prSet/>
      <dgm:spPr/>
      <dgm:t>
        <a:bodyPr/>
        <a:lstStyle/>
        <a:p>
          <a:endParaRPr lang="es-ES"/>
        </a:p>
      </dgm:t>
    </dgm:pt>
    <dgm:pt modelId="{4786175A-EF08-4747-9ADB-682A8CC10994}" type="sibTrans" cxnId="{DC1F0F0D-A59B-443F-8589-57ED6FFBFCA3}">
      <dgm:prSet/>
      <dgm:spPr/>
      <dgm:t>
        <a:bodyPr/>
        <a:lstStyle/>
        <a:p>
          <a:endParaRPr lang="es-ES"/>
        </a:p>
      </dgm:t>
    </dgm:pt>
    <dgm:pt modelId="{3A22D55B-32DD-473F-820D-D5709FD2254E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3F8F7C5C-A375-4539-95F4-A9FFDC9E6B36}" type="parTrans" cxnId="{BF3191C8-AF61-4376-9F0E-D17B3C7FD800}">
      <dgm:prSet/>
      <dgm:spPr/>
      <dgm:t>
        <a:bodyPr/>
        <a:lstStyle/>
        <a:p>
          <a:endParaRPr lang="es-ES"/>
        </a:p>
      </dgm:t>
    </dgm:pt>
    <dgm:pt modelId="{C4E44948-3C7E-4A5A-A2A1-D445231AE642}" type="sibTrans" cxnId="{BF3191C8-AF61-4376-9F0E-D17B3C7FD800}">
      <dgm:prSet/>
      <dgm:spPr/>
      <dgm:t>
        <a:bodyPr/>
        <a:lstStyle/>
        <a:p>
          <a:endParaRPr lang="es-ES"/>
        </a:p>
      </dgm:t>
    </dgm:pt>
    <dgm:pt modelId="{F903B4D5-A1C3-446A-988D-2C66AF024E67}">
      <dgm:prSet/>
      <dgm:spPr/>
      <dgm:t>
        <a:bodyPr/>
        <a:lstStyle/>
        <a:p>
          <a:r>
            <a:rPr lang="en-US" noProof="0" dirty="0" smtClean="0"/>
            <a:t>Globalization and social protection systems</a:t>
          </a:r>
          <a:r>
            <a:rPr lang="es-ES" dirty="0" smtClean="0"/>
            <a:t>.</a:t>
          </a:r>
          <a:endParaRPr lang="es-ES" dirty="0"/>
        </a:p>
      </dgm:t>
    </dgm:pt>
    <dgm:pt modelId="{39E5D4FB-209B-469E-8864-9FBC433ACA5A}" type="parTrans" cxnId="{861AF359-91C3-4960-A973-5CE5D4E7C684}">
      <dgm:prSet/>
      <dgm:spPr/>
      <dgm:t>
        <a:bodyPr/>
        <a:lstStyle/>
        <a:p>
          <a:endParaRPr lang="es-ES"/>
        </a:p>
      </dgm:t>
    </dgm:pt>
    <dgm:pt modelId="{77D2D76E-2D80-4389-9A4D-7D2E029EFC7A}" type="sibTrans" cxnId="{861AF359-91C3-4960-A973-5CE5D4E7C684}">
      <dgm:prSet/>
      <dgm:spPr/>
      <dgm:t>
        <a:bodyPr/>
        <a:lstStyle/>
        <a:p>
          <a:endParaRPr lang="es-ES"/>
        </a:p>
      </dgm:t>
    </dgm:pt>
    <dgm:pt modelId="{C73B995A-681F-47D4-A5E7-9CE5D6616E82}">
      <dgm:prSet phldrT="[Texto]" custT="1"/>
      <dgm:spPr/>
      <dgm:t>
        <a:bodyPr/>
        <a:lstStyle/>
        <a:p>
          <a:r>
            <a:rPr lang="zh-CN" altLang="en-US" sz="2400" noProof="0" dirty="0" smtClean="0"/>
            <a:t>西班牙社会保障体系</a:t>
          </a:r>
          <a:r>
            <a:rPr lang="zh-CN" altLang="en-US" sz="1500" noProof="0" dirty="0" smtClean="0"/>
            <a:t>（保障水平、覆盖率和资金）</a:t>
          </a:r>
          <a:endParaRPr lang="en-US" sz="1500" noProof="0" dirty="0"/>
        </a:p>
      </dgm:t>
    </dgm:pt>
    <dgm:pt modelId="{CBB51175-DF17-4EA3-83CA-AC5FE9138654}" type="parTrans" cxnId="{7793C38F-B5C6-4394-A379-2DC38D66A06F}">
      <dgm:prSet/>
      <dgm:spPr/>
      <dgm:t>
        <a:bodyPr/>
        <a:lstStyle/>
        <a:p>
          <a:endParaRPr lang="zh-CN" altLang="en-US"/>
        </a:p>
      </dgm:t>
    </dgm:pt>
    <dgm:pt modelId="{4797637F-9F2F-40C4-8F0C-19AD35704EB7}" type="sibTrans" cxnId="{7793C38F-B5C6-4394-A379-2DC38D66A06F}">
      <dgm:prSet/>
      <dgm:spPr/>
      <dgm:t>
        <a:bodyPr/>
        <a:lstStyle/>
        <a:p>
          <a:endParaRPr lang="zh-CN" altLang="en-US"/>
        </a:p>
      </dgm:t>
    </dgm:pt>
    <dgm:pt modelId="{D78A5901-B193-4F91-8115-2E2DC27F8BCC}">
      <dgm:prSet phldrT="[Texto]"/>
      <dgm:spPr/>
      <dgm:t>
        <a:bodyPr/>
        <a:lstStyle/>
        <a:p>
          <a:r>
            <a:rPr lang="zh-CN" altLang="en-US" noProof="0" dirty="0" smtClean="0"/>
            <a:t>西班牙改革途径：</a:t>
          </a:r>
          <a:r>
            <a:rPr lang="en-US" altLang="zh-CN" noProof="0" dirty="0" smtClean="0"/>
            <a:t>《</a:t>
          </a:r>
          <a:r>
            <a:rPr lang="zh-CN" altLang="en-US" noProof="0" dirty="0" smtClean="0"/>
            <a:t>托莱多条约</a:t>
          </a:r>
          <a:r>
            <a:rPr lang="en-US" altLang="zh-CN" noProof="0" dirty="0" smtClean="0"/>
            <a:t>》</a:t>
          </a:r>
          <a:endParaRPr lang="en-US" noProof="0" dirty="0"/>
        </a:p>
      </dgm:t>
    </dgm:pt>
    <dgm:pt modelId="{3DF14EC3-4A01-4321-9523-752EF8DA3A90}" type="parTrans" cxnId="{82C056ED-4739-45BD-BC47-B21E712A9D39}">
      <dgm:prSet/>
      <dgm:spPr/>
    </dgm:pt>
    <dgm:pt modelId="{3CB7B70F-5CA7-4F28-8999-858653835A44}" type="sibTrans" cxnId="{82C056ED-4739-45BD-BC47-B21E712A9D39}">
      <dgm:prSet/>
      <dgm:spPr/>
    </dgm:pt>
    <dgm:pt modelId="{73FD1687-89D3-45A1-B9C3-29799FB610A5}">
      <dgm:prSet phldrT="[Texto]"/>
      <dgm:spPr/>
      <dgm:t>
        <a:bodyPr/>
        <a:lstStyle/>
        <a:p>
          <a:r>
            <a:rPr lang="zh-CN" altLang="en-US" noProof="0" dirty="0" smtClean="0"/>
            <a:t>欧盟养老金改革</a:t>
          </a:r>
          <a:endParaRPr lang="en-US" noProof="0" dirty="0"/>
        </a:p>
      </dgm:t>
    </dgm:pt>
    <dgm:pt modelId="{FC3E7D9F-E8D2-4432-82E4-8D1270A859A2}" type="parTrans" cxnId="{24D42A4E-F167-4831-B50C-C0A7E04B5EBD}">
      <dgm:prSet/>
      <dgm:spPr/>
    </dgm:pt>
    <dgm:pt modelId="{16DEF774-A459-4242-B60C-E12DFB345121}" type="sibTrans" cxnId="{24D42A4E-F167-4831-B50C-C0A7E04B5EBD}">
      <dgm:prSet/>
      <dgm:spPr/>
    </dgm:pt>
    <dgm:pt modelId="{5167AA02-25F6-4CC8-8B30-29874EC04C5E}">
      <dgm:prSet/>
      <dgm:spPr/>
      <dgm:t>
        <a:bodyPr/>
        <a:lstStyle/>
        <a:p>
          <a:r>
            <a:rPr lang="zh-CN" altLang="en-US" dirty="0" smtClean="0"/>
            <a:t>全球化和社会保障体系</a:t>
          </a:r>
          <a:endParaRPr lang="es-ES" dirty="0"/>
        </a:p>
      </dgm:t>
    </dgm:pt>
    <dgm:pt modelId="{5183CB84-6DD8-4A09-B807-38E9473B8DE6}" type="parTrans" cxnId="{8CB7135E-8843-4C07-99C3-A3AE7E040CDB}">
      <dgm:prSet/>
      <dgm:spPr/>
    </dgm:pt>
    <dgm:pt modelId="{97BB1910-4060-49AA-B187-C9D3EA0457AE}" type="sibTrans" cxnId="{8CB7135E-8843-4C07-99C3-A3AE7E040CDB}">
      <dgm:prSet/>
      <dgm:spPr/>
    </dgm:pt>
    <dgm:pt modelId="{05BC9D09-8E51-4D7D-AC73-FEB89C966F6C}" type="pres">
      <dgm:prSet presAssocID="{E540E023-231E-480A-A505-7F821E71D0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661D1C-C8DB-4BE3-95F9-7748C3F04CEB}" type="pres">
      <dgm:prSet presAssocID="{17F9F723-C5AE-4526-AF9D-92F5151D883E}" presName="composite" presStyleCnt="0"/>
      <dgm:spPr/>
    </dgm:pt>
    <dgm:pt modelId="{D8D2F044-F4C3-4082-8206-9CBE9DB468DA}" type="pres">
      <dgm:prSet presAssocID="{17F9F723-C5AE-4526-AF9D-92F5151D883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104946-1B8A-4AAD-BCAA-1B767C2E0B4F}" type="pres">
      <dgm:prSet presAssocID="{17F9F723-C5AE-4526-AF9D-92F5151D883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396CC0-21D4-4538-98F8-CBDC0A071582}" type="pres">
      <dgm:prSet presAssocID="{B2D55CBE-2862-4E68-80C1-692AF28097C7}" presName="sp" presStyleCnt="0"/>
      <dgm:spPr/>
    </dgm:pt>
    <dgm:pt modelId="{152DBCE0-E6F0-4DDD-B5F4-6FAEF7940003}" type="pres">
      <dgm:prSet presAssocID="{F46FDF4A-30C2-4F94-87E0-263FCE6A47F5}" presName="composite" presStyleCnt="0"/>
      <dgm:spPr/>
    </dgm:pt>
    <dgm:pt modelId="{2AE1A3E4-DBE2-45D1-BDDC-C5E74ADF7D10}" type="pres">
      <dgm:prSet presAssocID="{F46FDF4A-30C2-4F94-87E0-263FCE6A47F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E51D3-ADA0-4475-A06D-45F26BAEC50F}" type="pres">
      <dgm:prSet presAssocID="{F46FDF4A-30C2-4F94-87E0-263FCE6A47F5}" presName="descendantText" presStyleLbl="alignAcc1" presStyleIdx="1" presStyleCnt="4" custLinFactNeighborX="0" custLinFactNeighborY="85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2A44D4-079A-410E-ABCB-09F4F970B559}" type="pres">
      <dgm:prSet presAssocID="{0A1E1CBF-A44D-42B3-A8BA-F913DBB34032}" presName="sp" presStyleCnt="0"/>
      <dgm:spPr/>
    </dgm:pt>
    <dgm:pt modelId="{5F277C5C-1E38-4A84-A921-22F910A263E1}" type="pres">
      <dgm:prSet presAssocID="{6E185E5B-A046-43C3-A7DF-9AF73659481B}" presName="composite" presStyleCnt="0"/>
      <dgm:spPr/>
    </dgm:pt>
    <dgm:pt modelId="{C61D6093-BF49-4017-8BCC-98C22883FB89}" type="pres">
      <dgm:prSet presAssocID="{6E185E5B-A046-43C3-A7DF-9AF73659481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A5CFDB-2300-4F8D-8E7D-9435F0104E6C}" type="pres">
      <dgm:prSet presAssocID="{6E185E5B-A046-43C3-A7DF-9AF73659481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37A3B8-A403-4D92-99BC-33CD391D9371}" type="pres">
      <dgm:prSet presAssocID="{746B6349-A42E-48C3-985A-BEFC1CCB561C}" presName="sp" presStyleCnt="0"/>
      <dgm:spPr/>
    </dgm:pt>
    <dgm:pt modelId="{376BE6AF-0107-49F3-8D5B-7EEC3535B2BF}" type="pres">
      <dgm:prSet presAssocID="{3A22D55B-32DD-473F-820D-D5709FD2254E}" presName="composite" presStyleCnt="0"/>
      <dgm:spPr/>
    </dgm:pt>
    <dgm:pt modelId="{4DD03E54-6681-4B41-8BE4-8686C7405CD0}" type="pres">
      <dgm:prSet presAssocID="{3A22D55B-32DD-473F-820D-D5709FD2254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F75423-C986-426A-8FC7-E3FE4A471805}" type="pres">
      <dgm:prSet presAssocID="{3A22D55B-32DD-473F-820D-D5709FD2254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6150A7-8B04-42D8-AE22-D75ED20217F0}" type="presOf" srcId="{28126E7E-97F5-4913-B7AA-109B338E4A70}" destId="{F1104946-1B8A-4AAD-BCAA-1B767C2E0B4F}" srcOrd="0" destOrd="0" presId="urn:microsoft.com/office/officeart/2005/8/layout/chevron2"/>
    <dgm:cxn modelId="{7793C38F-B5C6-4394-A379-2DC38D66A06F}" srcId="{17F9F723-C5AE-4526-AF9D-92F5151D883E}" destId="{C73B995A-681F-47D4-A5E7-9CE5D6616E82}" srcOrd="1" destOrd="0" parTransId="{CBB51175-DF17-4EA3-83CA-AC5FE9138654}" sibTransId="{4797637F-9F2F-40C4-8F0C-19AD35704EB7}"/>
    <dgm:cxn modelId="{F08795EF-1D39-4258-9D07-824E0DFA8755}" type="presOf" srcId="{F903B4D5-A1C3-446A-988D-2C66AF024E67}" destId="{0EF75423-C986-426A-8FC7-E3FE4A471805}" srcOrd="0" destOrd="0" presId="urn:microsoft.com/office/officeart/2005/8/layout/chevron2"/>
    <dgm:cxn modelId="{861AF359-91C3-4960-A973-5CE5D4E7C684}" srcId="{3A22D55B-32DD-473F-820D-D5709FD2254E}" destId="{F903B4D5-A1C3-446A-988D-2C66AF024E67}" srcOrd="0" destOrd="0" parTransId="{39E5D4FB-209B-469E-8864-9FBC433ACA5A}" sibTransId="{77D2D76E-2D80-4389-9A4D-7D2E029EFC7A}"/>
    <dgm:cxn modelId="{455E4D07-664C-40F4-84F9-F210EE143B90}" type="presOf" srcId="{C73B995A-681F-47D4-A5E7-9CE5D6616E82}" destId="{F1104946-1B8A-4AAD-BCAA-1B767C2E0B4F}" srcOrd="0" destOrd="1" presId="urn:microsoft.com/office/officeart/2005/8/layout/chevron2"/>
    <dgm:cxn modelId="{6CAAE6B3-3E1A-4EE0-9C1A-DC1419284583}" srcId="{17F9F723-C5AE-4526-AF9D-92F5151D883E}" destId="{28126E7E-97F5-4913-B7AA-109B338E4A70}" srcOrd="0" destOrd="0" parTransId="{E1DCA1DD-C23D-4673-A310-D48A28049718}" sibTransId="{23A5EB2E-FFAD-4B35-8CAD-4C84013D06FC}"/>
    <dgm:cxn modelId="{24D42A4E-F167-4831-B50C-C0A7E04B5EBD}" srcId="{6E185E5B-A046-43C3-A7DF-9AF73659481B}" destId="{73FD1687-89D3-45A1-B9C3-29799FB610A5}" srcOrd="1" destOrd="0" parTransId="{FC3E7D9F-E8D2-4432-82E4-8D1270A859A2}" sibTransId="{16DEF774-A459-4242-B60C-E12DFB345121}"/>
    <dgm:cxn modelId="{EC38AA57-AF38-47E5-9C79-292403CA4DDA}" type="presOf" srcId="{17F9F723-C5AE-4526-AF9D-92F5151D883E}" destId="{D8D2F044-F4C3-4082-8206-9CBE9DB468DA}" srcOrd="0" destOrd="0" presId="urn:microsoft.com/office/officeart/2005/8/layout/chevron2"/>
    <dgm:cxn modelId="{BF3191C8-AF61-4376-9F0E-D17B3C7FD800}" srcId="{E540E023-231E-480A-A505-7F821E71D032}" destId="{3A22D55B-32DD-473F-820D-D5709FD2254E}" srcOrd="3" destOrd="0" parTransId="{3F8F7C5C-A375-4539-95F4-A9FFDC9E6B36}" sibTransId="{C4E44948-3C7E-4A5A-A2A1-D445231AE642}"/>
    <dgm:cxn modelId="{36886A98-BDB5-4FC2-A775-CC8A47EFA81F}" type="presOf" srcId="{F46FDF4A-30C2-4F94-87E0-263FCE6A47F5}" destId="{2AE1A3E4-DBE2-45D1-BDDC-C5E74ADF7D10}" srcOrd="0" destOrd="0" presId="urn:microsoft.com/office/officeart/2005/8/layout/chevron2"/>
    <dgm:cxn modelId="{090AD53F-51EB-4D10-B1AF-437BFC324D84}" type="presOf" srcId="{52CB7FD5-71F9-4C04-8CBA-02A1E59574F8}" destId="{01DE51D3-ADA0-4475-A06D-45F26BAEC50F}" srcOrd="0" destOrd="0" presId="urn:microsoft.com/office/officeart/2005/8/layout/chevron2"/>
    <dgm:cxn modelId="{401DC825-F851-4658-A0FB-C0BE3EC73635}" srcId="{E540E023-231E-480A-A505-7F821E71D032}" destId="{6E185E5B-A046-43C3-A7DF-9AF73659481B}" srcOrd="2" destOrd="0" parTransId="{1D348EB6-40A2-42DE-9E3E-A94058455C11}" sibTransId="{746B6349-A42E-48C3-985A-BEFC1CCB561C}"/>
    <dgm:cxn modelId="{DC1F0F0D-A59B-443F-8589-57ED6FFBFCA3}" srcId="{6E185E5B-A046-43C3-A7DF-9AF73659481B}" destId="{788CE100-1B9F-461A-B5E1-2B2EDE87097F}" srcOrd="0" destOrd="0" parTransId="{B36E911A-FEF8-4F10-9CC6-9E4F14E37671}" sibTransId="{4786175A-EF08-4747-9ADB-682A8CC10994}"/>
    <dgm:cxn modelId="{31A294AE-09B8-4592-8A42-3EF4D0889DE9}" type="presOf" srcId="{788CE100-1B9F-461A-B5E1-2B2EDE87097F}" destId="{E8A5CFDB-2300-4F8D-8E7D-9435F0104E6C}" srcOrd="0" destOrd="0" presId="urn:microsoft.com/office/officeart/2005/8/layout/chevron2"/>
    <dgm:cxn modelId="{3085948B-2F1A-41E1-AFD1-4797AACF0B3D}" type="presOf" srcId="{E540E023-231E-480A-A505-7F821E71D032}" destId="{05BC9D09-8E51-4D7D-AC73-FEB89C966F6C}" srcOrd="0" destOrd="0" presId="urn:microsoft.com/office/officeart/2005/8/layout/chevron2"/>
    <dgm:cxn modelId="{177F7E08-5BC8-4521-82F4-F6A867AD7CB1}" type="presOf" srcId="{5167AA02-25F6-4CC8-8B30-29874EC04C5E}" destId="{0EF75423-C986-426A-8FC7-E3FE4A471805}" srcOrd="0" destOrd="1" presId="urn:microsoft.com/office/officeart/2005/8/layout/chevron2"/>
    <dgm:cxn modelId="{E3E9FFE7-EF66-40BF-9BF5-048F2F934668}" type="presOf" srcId="{D78A5901-B193-4F91-8115-2E2DC27F8BCC}" destId="{01DE51D3-ADA0-4475-A06D-45F26BAEC50F}" srcOrd="0" destOrd="1" presId="urn:microsoft.com/office/officeart/2005/8/layout/chevron2"/>
    <dgm:cxn modelId="{82C056ED-4739-45BD-BC47-B21E712A9D39}" srcId="{F46FDF4A-30C2-4F94-87E0-263FCE6A47F5}" destId="{D78A5901-B193-4F91-8115-2E2DC27F8BCC}" srcOrd="1" destOrd="0" parTransId="{3DF14EC3-4A01-4321-9523-752EF8DA3A90}" sibTransId="{3CB7B70F-5CA7-4F28-8999-858653835A44}"/>
    <dgm:cxn modelId="{C326F79A-FB7E-49C3-B363-04B52A19042D}" srcId="{E540E023-231E-480A-A505-7F821E71D032}" destId="{F46FDF4A-30C2-4F94-87E0-263FCE6A47F5}" srcOrd="1" destOrd="0" parTransId="{90D8082D-71E6-454D-9205-C8FC20003390}" sibTransId="{0A1E1CBF-A44D-42B3-A8BA-F913DBB34032}"/>
    <dgm:cxn modelId="{46B8B4EF-1FD2-4701-B1C8-9EC876875DA7}" type="presOf" srcId="{6E185E5B-A046-43C3-A7DF-9AF73659481B}" destId="{C61D6093-BF49-4017-8BCC-98C22883FB89}" srcOrd="0" destOrd="0" presId="urn:microsoft.com/office/officeart/2005/8/layout/chevron2"/>
    <dgm:cxn modelId="{85AC95A7-4DB0-400A-9548-B955AB751537}" type="presOf" srcId="{3A22D55B-32DD-473F-820D-D5709FD2254E}" destId="{4DD03E54-6681-4B41-8BE4-8686C7405CD0}" srcOrd="0" destOrd="0" presId="urn:microsoft.com/office/officeart/2005/8/layout/chevron2"/>
    <dgm:cxn modelId="{8CB7135E-8843-4C07-99C3-A3AE7E040CDB}" srcId="{3A22D55B-32DD-473F-820D-D5709FD2254E}" destId="{5167AA02-25F6-4CC8-8B30-29874EC04C5E}" srcOrd="1" destOrd="0" parTransId="{5183CB84-6DD8-4A09-B807-38E9473B8DE6}" sibTransId="{97BB1910-4060-49AA-B187-C9D3EA0457AE}"/>
    <dgm:cxn modelId="{1FD0D9E6-A2C6-4DF5-8D59-CEA4ABF6DB3A}" srcId="{F46FDF4A-30C2-4F94-87E0-263FCE6A47F5}" destId="{52CB7FD5-71F9-4C04-8CBA-02A1E59574F8}" srcOrd="0" destOrd="0" parTransId="{A38543A3-85ED-4772-81ED-9B24005B8939}" sibTransId="{B3B321C4-2EA2-4AD2-A035-218845D56D84}"/>
    <dgm:cxn modelId="{596F03EC-4040-48EE-99B5-48DC8B8E24B9}" type="presOf" srcId="{73FD1687-89D3-45A1-B9C3-29799FB610A5}" destId="{E8A5CFDB-2300-4F8D-8E7D-9435F0104E6C}" srcOrd="0" destOrd="1" presId="urn:microsoft.com/office/officeart/2005/8/layout/chevron2"/>
    <dgm:cxn modelId="{5DEAADC3-FD10-43F9-9352-B180B8D3295E}" srcId="{E540E023-231E-480A-A505-7F821E71D032}" destId="{17F9F723-C5AE-4526-AF9D-92F5151D883E}" srcOrd="0" destOrd="0" parTransId="{D7D54655-D433-4AE6-84EE-668C3190CF1E}" sibTransId="{B2D55CBE-2862-4E68-80C1-692AF28097C7}"/>
    <dgm:cxn modelId="{C52883C4-900F-4398-855D-72920DA77EFC}" type="presParOf" srcId="{05BC9D09-8E51-4D7D-AC73-FEB89C966F6C}" destId="{92661D1C-C8DB-4BE3-95F9-7748C3F04CEB}" srcOrd="0" destOrd="0" presId="urn:microsoft.com/office/officeart/2005/8/layout/chevron2"/>
    <dgm:cxn modelId="{837C5F91-F0A8-4924-8AD2-25608DE777BE}" type="presParOf" srcId="{92661D1C-C8DB-4BE3-95F9-7748C3F04CEB}" destId="{D8D2F044-F4C3-4082-8206-9CBE9DB468DA}" srcOrd="0" destOrd="0" presId="urn:microsoft.com/office/officeart/2005/8/layout/chevron2"/>
    <dgm:cxn modelId="{11102BDF-7E03-4343-9C31-7C87CDA5224E}" type="presParOf" srcId="{92661D1C-C8DB-4BE3-95F9-7748C3F04CEB}" destId="{F1104946-1B8A-4AAD-BCAA-1B767C2E0B4F}" srcOrd="1" destOrd="0" presId="urn:microsoft.com/office/officeart/2005/8/layout/chevron2"/>
    <dgm:cxn modelId="{5AF23BA2-570D-4660-AE75-2BF4663C7321}" type="presParOf" srcId="{05BC9D09-8E51-4D7D-AC73-FEB89C966F6C}" destId="{CB396CC0-21D4-4538-98F8-CBDC0A071582}" srcOrd="1" destOrd="0" presId="urn:microsoft.com/office/officeart/2005/8/layout/chevron2"/>
    <dgm:cxn modelId="{BF44A507-AD3C-4772-81AC-05B8E919AFAE}" type="presParOf" srcId="{05BC9D09-8E51-4D7D-AC73-FEB89C966F6C}" destId="{152DBCE0-E6F0-4DDD-B5F4-6FAEF7940003}" srcOrd="2" destOrd="0" presId="urn:microsoft.com/office/officeart/2005/8/layout/chevron2"/>
    <dgm:cxn modelId="{D73FF5BD-382D-4A84-A8B6-81F183C6C403}" type="presParOf" srcId="{152DBCE0-E6F0-4DDD-B5F4-6FAEF7940003}" destId="{2AE1A3E4-DBE2-45D1-BDDC-C5E74ADF7D10}" srcOrd="0" destOrd="0" presId="urn:microsoft.com/office/officeart/2005/8/layout/chevron2"/>
    <dgm:cxn modelId="{38459A30-C1C3-488A-9EB6-AF347A53938A}" type="presParOf" srcId="{152DBCE0-E6F0-4DDD-B5F4-6FAEF7940003}" destId="{01DE51D3-ADA0-4475-A06D-45F26BAEC50F}" srcOrd="1" destOrd="0" presId="urn:microsoft.com/office/officeart/2005/8/layout/chevron2"/>
    <dgm:cxn modelId="{C897E005-17CF-4F93-ADF6-E3A5DB55857D}" type="presParOf" srcId="{05BC9D09-8E51-4D7D-AC73-FEB89C966F6C}" destId="{4E2A44D4-079A-410E-ABCB-09F4F970B559}" srcOrd="3" destOrd="0" presId="urn:microsoft.com/office/officeart/2005/8/layout/chevron2"/>
    <dgm:cxn modelId="{4887BE57-0714-4DFC-9675-FB1A1E47D024}" type="presParOf" srcId="{05BC9D09-8E51-4D7D-AC73-FEB89C966F6C}" destId="{5F277C5C-1E38-4A84-A921-22F910A263E1}" srcOrd="4" destOrd="0" presId="urn:microsoft.com/office/officeart/2005/8/layout/chevron2"/>
    <dgm:cxn modelId="{1C2BEFC8-02EF-484D-B482-E945C7D66AFC}" type="presParOf" srcId="{5F277C5C-1E38-4A84-A921-22F910A263E1}" destId="{C61D6093-BF49-4017-8BCC-98C22883FB89}" srcOrd="0" destOrd="0" presId="urn:microsoft.com/office/officeart/2005/8/layout/chevron2"/>
    <dgm:cxn modelId="{C30C6154-D6CC-4CE6-BFC0-61E3C4266DCA}" type="presParOf" srcId="{5F277C5C-1E38-4A84-A921-22F910A263E1}" destId="{E8A5CFDB-2300-4F8D-8E7D-9435F0104E6C}" srcOrd="1" destOrd="0" presId="urn:microsoft.com/office/officeart/2005/8/layout/chevron2"/>
    <dgm:cxn modelId="{D6558CA4-A4FF-42E2-8BE1-6A2108FE1B6A}" type="presParOf" srcId="{05BC9D09-8E51-4D7D-AC73-FEB89C966F6C}" destId="{6937A3B8-A403-4D92-99BC-33CD391D9371}" srcOrd="5" destOrd="0" presId="urn:microsoft.com/office/officeart/2005/8/layout/chevron2"/>
    <dgm:cxn modelId="{6295021C-43FD-467C-AE29-9B15109976DC}" type="presParOf" srcId="{05BC9D09-8E51-4D7D-AC73-FEB89C966F6C}" destId="{376BE6AF-0107-49F3-8D5B-7EEC3535B2BF}" srcOrd="6" destOrd="0" presId="urn:microsoft.com/office/officeart/2005/8/layout/chevron2"/>
    <dgm:cxn modelId="{4A576C53-E9EF-4C4E-A392-084F9E45404F}" type="presParOf" srcId="{376BE6AF-0107-49F3-8D5B-7EEC3535B2BF}" destId="{4DD03E54-6681-4B41-8BE4-8686C7405CD0}" srcOrd="0" destOrd="0" presId="urn:microsoft.com/office/officeart/2005/8/layout/chevron2"/>
    <dgm:cxn modelId="{6AF32148-C7E7-474C-83AE-64E979C66FB7}" type="presParOf" srcId="{376BE6AF-0107-49F3-8D5B-7EEC3535B2BF}" destId="{0EF75423-C986-426A-8FC7-E3FE4A4718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0E023-231E-480A-A505-7F821E71D032}" type="doc">
      <dgm:prSet loTypeId="urn:microsoft.com/office/officeart/2005/8/layout/chevron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7F9F723-C5AE-4526-AF9D-92F5151D883E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D7D54655-D433-4AE6-84EE-668C3190CF1E}" type="parTrans" cxnId="{5DEAADC3-FD10-43F9-9352-B180B8D3295E}">
      <dgm:prSet/>
      <dgm:spPr/>
      <dgm:t>
        <a:bodyPr/>
        <a:lstStyle/>
        <a:p>
          <a:endParaRPr lang="es-ES"/>
        </a:p>
      </dgm:t>
    </dgm:pt>
    <dgm:pt modelId="{B2D55CBE-2862-4E68-80C1-692AF28097C7}" type="sibTrans" cxnId="{5DEAADC3-FD10-43F9-9352-B180B8D3295E}">
      <dgm:prSet/>
      <dgm:spPr/>
      <dgm:t>
        <a:bodyPr/>
        <a:lstStyle/>
        <a:p>
          <a:endParaRPr lang="es-ES"/>
        </a:p>
      </dgm:t>
    </dgm:pt>
    <dgm:pt modelId="{28126E7E-97F5-4913-B7AA-109B338E4A70}">
      <dgm:prSet phldrT="[Texto]" custT="1"/>
      <dgm:spPr/>
      <dgm:t>
        <a:bodyPr/>
        <a:lstStyle/>
        <a:p>
          <a:r>
            <a:rPr lang="en-US" sz="2400" noProof="0" dirty="0" smtClean="0"/>
            <a:t>The Spanish Social Protection System                  </a:t>
          </a:r>
          <a:r>
            <a:rPr lang="en-US" sz="1500" noProof="0" dirty="0" smtClean="0"/>
            <a:t>(protection levels, coverage, funding)</a:t>
          </a:r>
          <a:endParaRPr lang="en-US" sz="1500" noProof="0" dirty="0"/>
        </a:p>
      </dgm:t>
    </dgm:pt>
    <dgm:pt modelId="{E1DCA1DD-C23D-4673-A310-D48A28049718}" type="parTrans" cxnId="{6CAAE6B3-3E1A-4EE0-9C1A-DC1419284583}">
      <dgm:prSet/>
      <dgm:spPr/>
      <dgm:t>
        <a:bodyPr/>
        <a:lstStyle/>
        <a:p>
          <a:endParaRPr lang="es-ES"/>
        </a:p>
      </dgm:t>
    </dgm:pt>
    <dgm:pt modelId="{23A5EB2E-FFAD-4B35-8CAD-4C84013D06FC}" type="sibTrans" cxnId="{6CAAE6B3-3E1A-4EE0-9C1A-DC1419284583}">
      <dgm:prSet/>
      <dgm:spPr/>
      <dgm:t>
        <a:bodyPr/>
        <a:lstStyle/>
        <a:p>
          <a:endParaRPr lang="es-ES"/>
        </a:p>
      </dgm:t>
    </dgm:pt>
    <dgm:pt modelId="{F46FDF4A-30C2-4F94-87E0-263FCE6A47F5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90D8082D-71E6-454D-9205-C8FC20003390}" type="parTrans" cxnId="{C326F79A-FB7E-49C3-B363-04B52A19042D}">
      <dgm:prSet/>
      <dgm:spPr/>
      <dgm:t>
        <a:bodyPr/>
        <a:lstStyle/>
        <a:p>
          <a:endParaRPr lang="es-ES"/>
        </a:p>
      </dgm:t>
    </dgm:pt>
    <dgm:pt modelId="{0A1E1CBF-A44D-42B3-A8BA-F913DBB34032}" type="sibTrans" cxnId="{C326F79A-FB7E-49C3-B363-04B52A19042D}">
      <dgm:prSet/>
      <dgm:spPr/>
      <dgm:t>
        <a:bodyPr/>
        <a:lstStyle/>
        <a:p>
          <a:endParaRPr lang="es-ES"/>
        </a:p>
      </dgm:t>
    </dgm:pt>
    <dgm:pt modelId="{52CB7FD5-71F9-4C04-8CBA-02A1E59574F8}">
      <dgm:prSet phldrT="[Texto]"/>
      <dgm:spPr/>
      <dgm:t>
        <a:bodyPr/>
        <a:lstStyle/>
        <a:p>
          <a:r>
            <a:rPr lang="en-US" baseline="0" noProof="0" dirty="0" smtClean="0">
              <a:solidFill>
                <a:schemeClr val="bg2">
                  <a:lumMod val="40000"/>
                  <a:lumOff val="60000"/>
                </a:schemeClr>
              </a:solidFill>
            </a:rPr>
            <a:t>The Spanish Way of Reform: “</a:t>
          </a:r>
          <a:r>
            <a:rPr lang="en-US" baseline="0" noProof="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Pacto</a:t>
          </a:r>
          <a:r>
            <a:rPr lang="en-US" baseline="0" noProof="0" dirty="0" smtClean="0">
              <a:solidFill>
                <a:schemeClr val="bg2">
                  <a:lumMod val="40000"/>
                  <a:lumOff val="60000"/>
                </a:schemeClr>
              </a:solidFill>
            </a:rPr>
            <a:t> de Toledo”.</a:t>
          </a:r>
          <a:endParaRPr lang="en-US" baseline="0" noProof="0" dirty="0">
            <a:solidFill>
              <a:schemeClr val="bg2">
                <a:lumMod val="40000"/>
                <a:lumOff val="60000"/>
              </a:schemeClr>
            </a:solidFill>
          </a:endParaRPr>
        </a:p>
      </dgm:t>
    </dgm:pt>
    <dgm:pt modelId="{A38543A3-85ED-4772-81ED-9B24005B8939}" type="parTrans" cxnId="{1FD0D9E6-A2C6-4DF5-8D59-CEA4ABF6DB3A}">
      <dgm:prSet/>
      <dgm:spPr/>
      <dgm:t>
        <a:bodyPr/>
        <a:lstStyle/>
        <a:p>
          <a:endParaRPr lang="es-ES"/>
        </a:p>
      </dgm:t>
    </dgm:pt>
    <dgm:pt modelId="{B3B321C4-2EA2-4AD2-A035-218845D56D84}" type="sibTrans" cxnId="{1FD0D9E6-A2C6-4DF5-8D59-CEA4ABF6DB3A}">
      <dgm:prSet/>
      <dgm:spPr/>
      <dgm:t>
        <a:bodyPr/>
        <a:lstStyle/>
        <a:p>
          <a:endParaRPr lang="es-ES"/>
        </a:p>
      </dgm:t>
    </dgm:pt>
    <dgm:pt modelId="{6E185E5B-A046-43C3-A7DF-9AF73659481B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1D348EB6-40A2-42DE-9E3E-A94058455C11}" type="parTrans" cxnId="{401DC825-F851-4658-A0FB-C0BE3EC73635}">
      <dgm:prSet/>
      <dgm:spPr/>
      <dgm:t>
        <a:bodyPr/>
        <a:lstStyle/>
        <a:p>
          <a:endParaRPr lang="es-ES"/>
        </a:p>
      </dgm:t>
    </dgm:pt>
    <dgm:pt modelId="{746B6349-A42E-48C3-985A-BEFC1CCB561C}" type="sibTrans" cxnId="{401DC825-F851-4658-A0FB-C0BE3EC73635}">
      <dgm:prSet/>
      <dgm:spPr/>
      <dgm:t>
        <a:bodyPr/>
        <a:lstStyle/>
        <a:p>
          <a:endParaRPr lang="es-ES"/>
        </a:p>
      </dgm:t>
    </dgm:pt>
    <dgm:pt modelId="{788CE100-1B9F-461A-B5E1-2B2EDE87097F}">
      <dgm:prSet phldrT="[Texto]"/>
      <dgm:spPr/>
      <dgm:t>
        <a:bodyPr/>
        <a:lstStyle/>
        <a:p>
          <a:r>
            <a:rPr lang="es-ES" baseline="0" dirty="0" smtClean="0">
              <a:solidFill>
                <a:schemeClr val="bg2">
                  <a:lumMod val="40000"/>
                  <a:lumOff val="60000"/>
                </a:schemeClr>
              </a:solidFill>
            </a:rPr>
            <a:t>Pensions </a:t>
          </a:r>
          <a:r>
            <a:rPr lang="en-US" baseline="0" noProof="0" dirty="0" smtClean="0">
              <a:solidFill>
                <a:schemeClr val="bg2">
                  <a:lumMod val="40000"/>
                  <a:lumOff val="60000"/>
                </a:schemeClr>
              </a:solidFill>
            </a:rPr>
            <a:t>Reforms in the EU</a:t>
          </a:r>
          <a:endParaRPr lang="en-US" baseline="0" noProof="0" dirty="0">
            <a:solidFill>
              <a:schemeClr val="bg2">
                <a:lumMod val="40000"/>
                <a:lumOff val="60000"/>
              </a:schemeClr>
            </a:solidFill>
          </a:endParaRPr>
        </a:p>
      </dgm:t>
    </dgm:pt>
    <dgm:pt modelId="{B36E911A-FEF8-4F10-9CC6-9E4F14E37671}" type="parTrans" cxnId="{DC1F0F0D-A59B-443F-8589-57ED6FFBFCA3}">
      <dgm:prSet/>
      <dgm:spPr/>
      <dgm:t>
        <a:bodyPr/>
        <a:lstStyle/>
        <a:p>
          <a:endParaRPr lang="es-ES"/>
        </a:p>
      </dgm:t>
    </dgm:pt>
    <dgm:pt modelId="{4786175A-EF08-4747-9ADB-682A8CC10994}" type="sibTrans" cxnId="{DC1F0F0D-A59B-443F-8589-57ED6FFBFCA3}">
      <dgm:prSet/>
      <dgm:spPr/>
      <dgm:t>
        <a:bodyPr/>
        <a:lstStyle/>
        <a:p>
          <a:endParaRPr lang="es-ES"/>
        </a:p>
      </dgm:t>
    </dgm:pt>
    <dgm:pt modelId="{3A22D55B-32DD-473F-820D-D5709FD2254E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3F8F7C5C-A375-4539-95F4-A9FFDC9E6B36}" type="parTrans" cxnId="{BF3191C8-AF61-4376-9F0E-D17B3C7FD800}">
      <dgm:prSet/>
      <dgm:spPr/>
      <dgm:t>
        <a:bodyPr/>
        <a:lstStyle/>
        <a:p>
          <a:endParaRPr lang="es-ES"/>
        </a:p>
      </dgm:t>
    </dgm:pt>
    <dgm:pt modelId="{C4E44948-3C7E-4A5A-A2A1-D445231AE642}" type="sibTrans" cxnId="{BF3191C8-AF61-4376-9F0E-D17B3C7FD800}">
      <dgm:prSet/>
      <dgm:spPr/>
      <dgm:t>
        <a:bodyPr/>
        <a:lstStyle/>
        <a:p>
          <a:endParaRPr lang="es-ES"/>
        </a:p>
      </dgm:t>
    </dgm:pt>
    <dgm:pt modelId="{F903B4D5-A1C3-446A-988D-2C66AF024E67}">
      <dgm:prSet/>
      <dgm:spPr/>
      <dgm:t>
        <a:bodyPr/>
        <a:lstStyle/>
        <a:p>
          <a:r>
            <a:rPr lang="en-US" baseline="0" noProof="0" dirty="0" smtClean="0">
              <a:solidFill>
                <a:schemeClr val="bg2">
                  <a:lumMod val="40000"/>
                  <a:lumOff val="60000"/>
                </a:schemeClr>
              </a:solidFill>
            </a:rPr>
            <a:t>Globalization and social protection systems</a:t>
          </a:r>
          <a:r>
            <a:rPr lang="es-ES" baseline="0" dirty="0" smtClean="0">
              <a:solidFill>
                <a:schemeClr val="bg2">
                  <a:lumMod val="40000"/>
                  <a:lumOff val="60000"/>
                </a:schemeClr>
              </a:solidFill>
            </a:rPr>
            <a:t>.</a:t>
          </a:r>
          <a:endParaRPr lang="es-ES" baseline="0" dirty="0">
            <a:solidFill>
              <a:schemeClr val="bg2">
                <a:lumMod val="40000"/>
                <a:lumOff val="60000"/>
              </a:schemeClr>
            </a:solidFill>
          </a:endParaRPr>
        </a:p>
      </dgm:t>
    </dgm:pt>
    <dgm:pt modelId="{39E5D4FB-209B-469E-8864-9FBC433ACA5A}" type="parTrans" cxnId="{861AF359-91C3-4960-A973-5CE5D4E7C684}">
      <dgm:prSet/>
      <dgm:spPr/>
      <dgm:t>
        <a:bodyPr/>
        <a:lstStyle/>
        <a:p>
          <a:endParaRPr lang="es-ES"/>
        </a:p>
      </dgm:t>
    </dgm:pt>
    <dgm:pt modelId="{77D2D76E-2D80-4389-9A4D-7D2E029EFC7A}" type="sibTrans" cxnId="{861AF359-91C3-4960-A973-5CE5D4E7C684}">
      <dgm:prSet/>
      <dgm:spPr/>
      <dgm:t>
        <a:bodyPr/>
        <a:lstStyle/>
        <a:p>
          <a:endParaRPr lang="es-ES"/>
        </a:p>
      </dgm:t>
    </dgm:pt>
    <dgm:pt modelId="{4838F995-E13E-4FF9-AD2C-F306904CEAF0}">
      <dgm:prSet phldrT="[Texto]" custT="1"/>
      <dgm:spPr/>
      <dgm:t>
        <a:bodyPr/>
        <a:lstStyle/>
        <a:p>
          <a:r>
            <a:rPr lang="zh-CN" altLang="en-US" sz="2400" noProof="0" dirty="0" smtClean="0"/>
            <a:t>西班牙社会保障体系</a:t>
          </a:r>
          <a:r>
            <a:rPr lang="zh-CN" altLang="en-US" sz="1500" noProof="0" dirty="0" smtClean="0"/>
            <a:t>（保障水平、覆盖率和资金）</a:t>
          </a:r>
          <a:endParaRPr lang="en-US" sz="1500" noProof="0" dirty="0"/>
        </a:p>
      </dgm:t>
    </dgm:pt>
    <dgm:pt modelId="{9BEE8007-D8E6-41F9-B831-FEC3BD2372F5}" type="parTrans" cxnId="{992BE449-6620-4B00-99AB-C5CFD8135653}">
      <dgm:prSet/>
      <dgm:spPr/>
    </dgm:pt>
    <dgm:pt modelId="{7F6A60EA-1191-491A-BE90-FAA5E823F146}" type="sibTrans" cxnId="{992BE449-6620-4B00-99AB-C5CFD8135653}">
      <dgm:prSet/>
      <dgm:spPr/>
    </dgm:pt>
    <dgm:pt modelId="{01125B43-A7AE-42D4-A922-93F9D772DEC5}">
      <dgm:prSet phldrT="[Texto]"/>
      <dgm:spPr/>
      <dgm:t>
        <a:bodyPr/>
        <a:lstStyle/>
        <a:p>
          <a:r>
            <a:rPr lang="zh-CN" altLang="en-US" noProof="0" dirty="0" smtClean="0">
              <a:solidFill>
                <a:schemeClr val="bg1">
                  <a:lumMod val="65000"/>
                </a:schemeClr>
              </a:solidFill>
            </a:rPr>
            <a:t>西班牙改革途径：</a:t>
          </a:r>
          <a:r>
            <a:rPr lang="en-US" altLang="zh-CN" noProof="0" dirty="0" smtClean="0">
              <a:solidFill>
                <a:schemeClr val="bg1">
                  <a:lumMod val="65000"/>
                </a:schemeClr>
              </a:solidFill>
            </a:rPr>
            <a:t>《</a:t>
          </a:r>
          <a:r>
            <a:rPr lang="zh-CN" altLang="en-US" noProof="0" dirty="0" smtClean="0">
              <a:solidFill>
                <a:schemeClr val="bg1">
                  <a:lumMod val="65000"/>
                </a:schemeClr>
              </a:solidFill>
            </a:rPr>
            <a:t>托莱多条约</a:t>
          </a:r>
          <a:r>
            <a:rPr lang="en-US" altLang="zh-CN" noProof="0" dirty="0" smtClean="0">
              <a:solidFill>
                <a:schemeClr val="bg1">
                  <a:lumMod val="65000"/>
                </a:schemeClr>
              </a:solidFill>
            </a:rPr>
            <a:t>》</a:t>
          </a:r>
          <a:endParaRPr lang="en-US" baseline="0" noProof="0" dirty="0">
            <a:solidFill>
              <a:schemeClr val="bg1">
                <a:lumMod val="65000"/>
              </a:schemeClr>
            </a:solidFill>
          </a:endParaRPr>
        </a:p>
      </dgm:t>
    </dgm:pt>
    <dgm:pt modelId="{6A252366-9103-4CAB-A9FA-C44F9A6E060B}" type="parTrans" cxnId="{296E9068-1627-4753-82A5-76E914BEE363}">
      <dgm:prSet/>
      <dgm:spPr/>
    </dgm:pt>
    <dgm:pt modelId="{297AFE52-4182-4F93-8D59-62C47B2B6202}" type="sibTrans" cxnId="{296E9068-1627-4753-82A5-76E914BEE363}">
      <dgm:prSet/>
      <dgm:spPr/>
    </dgm:pt>
    <dgm:pt modelId="{39D45139-9BFF-47A8-95A1-E4483E672F9C}">
      <dgm:prSet phldrT="[Texto]"/>
      <dgm:spPr/>
      <dgm:t>
        <a:bodyPr/>
        <a:lstStyle/>
        <a:p>
          <a:r>
            <a:rPr lang="zh-CN" altLang="en-US" noProof="0" dirty="0" smtClean="0">
              <a:solidFill>
                <a:schemeClr val="bg1">
                  <a:lumMod val="65000"/>
                </a:schemeClr>
              </a:solidFill>
            </a:rPr>
            <a:t>欧盟养老金改革</a:t>
          </a:r>
          <a:endParaRPr lang="en-US" baseline="0" noProof="0" dirty="0">
            <a:solidFill>
              <a:schemeClr val="bg1">
                <a:lumMod val="65000"/>
              </a:schemeClr>
            </a:solidFill>
          </a:endParaRPr>
        </a:p>
      </dgm:t>
    </dgm:pt>
    <dgm:pt modelId="{46E7B7FF-A531-4C7C-B5A5-480A11247F60}" type="parTrans" cxnId="{8E1D5B74-A970-4195-8261-9C2972F2B782}">
      <dgm:prSet/>
      <dgm:spPr/>
    </dgm:pt>
    <dgm:pt modelId="{C8F0CBF1-D856-49A7-9E28-E26BAD0D36E9}" type="sibTrans" cxnId="{8E1D5B74-A970-4195-8261-9C2972F2B782}">
      <dgm:prSet/>
      <dgm:spPr/>
    </dgm:pt>
    <dgm:pt modelId="{E6583641-98E0-4117-8544-FC0B51324720}">
      <dgm:prSet/>
      <dgm:spPr/>
      <dgm:t>
        <a:bodyPr/>
        <a:lstStyle/>
        <a:p>
          <a:r>
            <a:rPr lang="zh-CN" altLang="en-US" dirty="0" smtClean="0">
              <a:solidFill>
                <a:schemeClr val="bg1">
                  <a:lumMod val="65000"/>
                </a:schemeClr>
              </a:solidFill>
            </a:rPr>
            <a:t>全球化和社会保障体系</a:t>
          </a:r>
          <a:endParaRPr lang="es-ES" baseline="0" dirty="0">
            <a:solidFill>
              <a:schemeClr val="bg1">
                <a:lumMod val="65000"/>
              </a:schemeClr>
            </a:solidFill>
          </a:endParaRPr>
        </a:p>
      </dgm:t>
    </dgm:pt>
    <dgm:pt modelId="{D20D7E09-5594-4F7E-A5AE-F6B7F8D31E1D}" type="parTrans" cxnId="{D7EBB420-22BD-4E6F-BD5B-5A2B5E4DDDFD}">
      <dgm:prSet/>
      <dgm:spPr/>
    </dgm:pt>
    <dgm:pt modelId="{B5A0F1AD-4E62-4E91-A17B-DE749D339083}" type="sibTrans" cxnId="{D7EBB420-22BD-4E6F-BD5B-5A2B5E4DDDFD}">
      <dgm:prSet/>
      <dgm:spPr/>
    </dgm:pt>
    <dgm:pt modelId="{05BC9D09-8E51-4D7D-AC73-FEB89C966F6C}" type="pres">
      <dgm:prSet presAssocID="{E540E023-231E-480A-A505-7F821E71D0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661D1C-C8DB-4BE3-95F9-7748C3F04CEB}" type="pres">
      <dgm:prSet presAssocID="{17F9F723-C5AE-4526-AF9D-92F5151D883E}" presName="composite" presStyleCnt="0"/>
      <dgm:spPr/>
    </dgm:pt>
    <dgm:pt modelId="{D8D2F044-F4C3-4082-8206-9CBE9DB468DA}" type="pres">
      <dgm:prSet presAssocID="{17F9F723-C5AE-4526-AF9D-92F5151D883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104946-1B8A-4AAD-BCAA-1B767C2E0B4F}" type="pres">
      <dgm:prSet presAssocID="{17F9F723-C5AE-4526-AF9D-92F5151D883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396CC0-21D4-4538-98F8-CBDC0A071582}" type="pres">
      <dgm:prSet presAssocID="{B2D55CBE-2862-4E68-80C1-692AF28097C7}" presName="sp" presStyleCnt="0"/>
      <dgm:spPr/>
    </dgm:pt>
    <dgm:pt modelId="{152DBCE0-E6F0-4DDD-B5F4-6FAEF7940003}" type="pres">
      <dgm:prSet presAssocID="{F46FDF4A-30C2-4F94-87E0-263FCE6A47F5}" presName="composite" presStyleCnt="0"/>
      <dgm:spPr/>
    </dgm:pt>
    <dgm:pt modelId="{2AE1A3E4-DBE2-45D1-BDDC-C5E74ADF7D10}" type="pres">
      <dgm:prSet presAssocID="{F46FDF4A-30C2-4F94-87E0-263FCE6A47F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E51D3-ADA0-4475-A06D-45F26BAEC50F}" type="pres">
      <dgm:prSet presAssocID="{F46FDF4A-30C2-4F94-87E0-263FCE6A47F5}" presName="descendantText" presStyleLbl="alignAcc1" presStyleIdx="1" presStyleCnt="4" custLinFactNeighborX="0" custLinFactNeighborY="85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2A44D4-079A-410E-ABCB-09F4F970B559}" type="pres">
      <dgm:prSet presAssocID="{0A1E1CBF-A44D-42B3-A8BA-F913DBB34032}" presName="sp" presStyleCnt="0"/>
      <dgm:spPr/>
    </dgm:pt>
    <dgm:pt modelId="{5F277C5C-1E38-4A84-A921-22F910A263E1}" type="pres">
      <dgm:prSet presAssocID="{6E185E5B-A046-43C3-A7DF-9AF73659481B}" presName="composite" presStyleCnt="0"/>
      <dgm:spPr/>
    </dgm:pt>
    <dgm:pt modelId="{C61D6093-BF49-4017-8BCC-98C22883FB89}" type="pres">
      <dgm:prSet presAssocID="{6E185E5B-A046-43C3-A7DF-9AF73659481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A5CFDB-2300-4F8D-8E7D-9435F0104E6C}" type="pres">
      <dgm:prSet presAssocID="{6E185E5B-A046-43C3-A7DF-9AF73659481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37A3B8-A403-4D92-99BC-33CD391D9371}" type="pres">
      <dgm:prSet presAssocID="{746B6349-A42E-48C3-985A-BEFC1CCB561C}" presName="sp" presStyleCnt="0"/>
      <dgm:spPr/>
    </dgm:pt>
    <dgm:pt modelId="{376BE6AF-0107-49F3-8D5B-7EEC3535B2BF}" type="pres">
      <dgm:prSet presAssocID="{3A22D55B-32DD-473F-820D-D5709FD2254E}" presName="composite" presStyleCnt="0"/>
      <dgm:spPr/>
    </dgm:pt>
    <dgm:pt modelId="{4DD03E54-6681-4B41-8BE4-8686C7405CD0}" type="pres">
      <dgm:prSet presAssocID="{3A22D55B-32DD-473F-820D-D5709FD2254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F75423-C986-426A-8FC7-E3FE4A471805}" type="pres">
      <dgm:prSet presAssocID="{3A22D55B-32DD-473F-820D-D5709FD2254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1AF359-91C3-4960-A973-5CE5D4E7C684}" srcId="{3A22D55B-32DD-473F-820D-D5709FD2254E}" destId="{F903B4D5-A1C3-446A-988D-2C66AF024E67}" srcOrd="0" destOrd="0" parTransId="{39E5D4FB-209B-469E-8864-9FBC433ACA5A}" sibTransId="{77D2D76E-2D80-4389-9A4D-7D2E029EFC7A}"/>
    <dgm:cxn modelId="{8E1D5B74-A970-4195-8261-9C2972F2B782}" srcId="{6E185E5B-A046-43C3-A7DF-9AF73659481B}" destId="{39D45139-9BFF-47A8-95A1-E4483E672F9C}" srcOrd="1" destOrd="0" parTransId="{46E7B7FF-A531-4C7C-B5A5-480A11247F60}" sibTransId="{C8F0CBF1-D856-49A7-9E28-E26BAD0D36E9}"/>
    <dgm:cxn modelId="{3155F390-0937-48F2-92DE-64209AF826E4}" type="presOf" srcId="{52CB7FD5-71F9-4C04-8CBA-02A1E59574F8}" destId="{01DE51D3-ADA0-4475-A06D-45F26BAEC50F}" srcOrd="0" destOrd="0" presId="urn:microsoft.com/office/officeart/2005/8/layout/chevron2"/>
    <dgm:cxn modelId="{6CAAE6B3-3E1A-4EE0-9C1A-DC1419284583}" srcId="{17F9F723-C5AE-4526-AF9D-92F5151D883E}" destId="{28126E7E-97F5-4913-B7AA-109B338E4A70}" srcOrd="0" destOrd="0" parTransId="{E1DCA1DD-C23D-4673-A310-D48A28049718}" sibTransId="{23A5EB2E-FFAD-4B35-8CAD-4C84013D06FC}"/>
    <dgm:cxn modelId="{0F78F73D-8CCF-4970-9993-9F7ADCDC55A7}" type="presOf" srcId="{3A22D55B-32DD-473F-820D-D5709FD2254E}" destId="{4DD03E54-6681-4B41-8BE4-8686C7405CD0}" srcOrd="0" destOrd="0" presId="urn:microsoft.com/office/officeart/2005/8/layout/chevron2"/>
    <dgm:cxn modelId="{BF3191C8-AF61-4376-9F0E-D17B3C7FD800}" srcId="{E540E023-231E-480A-A505-7F821E71D032}" destId="{3A22D55B-32DD-473F-820D-D5709FD2254E}" srcOrd="3" destOrd="0" parTransId="{3F8F7C5C-A375-4539-95F4-A9FFDC9E6B36}" sibTransId="{C4E44948-3C7E-4A5A-A2A1-D445231AE642}"/>
    <dgm:cxn modelId="{EE6F6D04-827E-4C4D-915F-24041D0EA3B5}" type="presOf" srcId="{39D45139-9BFF-47A8-95A1-E4483E672F9C}" destId="{E8A5CFDB-2300-4F8D-8E7D-9435F0104E6C}" srcOrd="0" destOrd="1" presId="urn:microsoft.com/office/officeart/2005/8/layout/chevron2"/>
    <dgm:cxn modelId="{8978362A-0E89-41E7-8544-458966915E95}" type="presOf" srcId="{28126E7E-97F5-4913-B7AA-109B338E4A70}" destId="{F1104946-1B8A-4AAD-BCAA-1B767C2E0B4F}" srcOrd="0" destOrd="0" presId="urn:microsoft.com/office/officeart/2005/8/layout/chevron2"/>
    <dgm:cxn modelId="{CA91E5F7-916B-4E7F-95D5-E0A438342A87}" type="presOf" srcId="{E540E023-231E-480A-A505-7F821E71D032}" destId="{05BC9D09-8E51-4D7D-AC73-FEB89C966F6C}" srcOrd="0" destOrd="0" presId="urn:microsoft.com/office/officeart/2005/8/layout/chevron2"/>
    <dgm:cxn modelId="{401DC825-F851-4658-A0FB-C0BE3EC73635}" srcId="{E540E023-231E-480A-A505-7F821E71D032}" destId="{6E185E5B-A046-43C3-A7DF-9AF73659481B}" srcOrd="2" destOrd="0" parTransId="{1D348EB6-40A2-42DE-9E3E-A94058455C11}" sibTransId="{746B6349-A42E-48C3-985A-BEFC1CCB561C}"/>
    <dgm:cxn modelId="{EA56EFCF-95B9-4109-8E76-A9E7E226F0FF}" type="presOf" srcId="{4838F995-E13E-4FF9-AD2C-F306904CEAF0}" destId="{F1104946-1B8A-4AAD-BCAA-1B767C2E0B4F}" srcOrd="0" destOrd="1" presId="urn:microsoft.com/office/officeart/2005/8/layout/chevron2"/>
    <dgm:cxn modelId="{FDD3FB9E-DBD8-40FF-B2A0-355D0B292B67}" type="presOf" srcId="{E6583641-98E0-4117-8544-FC0B51324720}" destId="{0EF75423-C986-426A-8FC7-E3FE4A471805}" srcOrd="0" destOrd="1" presId="urn:microsoft.com/office/officeart/2005/8/layout/chevron2"/>
    <dgm:cxn modelId="{DC1F0F0D-A59B-443F-8589-57ED6FFBFCA3}" srcId="{6E185E5B-A046-43C3-A7DF-9AF73659481B}" destId="{788CE100-1B9F-461A-B5E1-2B2EDE87097F}" srcOrd="0" destOrd="0" parTransId="{B36E911A-FEF8-4F10-9CC6-9E4F14E37671}" sibTransId="{4786175A-EF08-4747-9ADB-682A8CC10994}"/>
    <dgm:cxn modelId="{3F22E83B-BE2B-4A28-A39A-13FB7F60A96E}" type="presOf" srcId="{17F9F723-C5AE-4526-AF9D-92F5151D883E}" destId="{D8D2F044-F4C3-4082-8206-9CBE9DB468DA}" srcOrd="0" destOrd="0" presId="urn:microsoft.com/office/officeart/2005/8/layout/chevron2"/>
    <dgm:cxn modelId="{DC5C6148-2965-430A-A4E8-85BB67FB9745}" type="presOf" srcId="{F903B4D5-A1C3-446A-988D-2C66AF024E67}" destId="{0EF75423-C986-426A-8FC7-E3FE4A471805}" srcOrd="0" destOrd="0" presId="urn:microsoft.com/office/officeart/2005/8/layout/chevron2"/>
    <dgm:cxn modelId="{8DDAC3B7-2C30-4B68-8221-9DB4D5F1E6FD}" type="presOf" srcId="{F46FDF4A-30C2-4F94-87E0-263FCE6A47F5}" destId="{2AE1A3E4-DBE2-45D1-BDDC-C5E74ADF7D10}" srcOrd="0" destOrd="0" presId="urn:microsoft.com/office/officeart/2005/8/layout/chevron2"/>
    <dgm:cxn modelId="{29A0BA81-FEC1-4648-85E1-D230C2997C4D}" type="presOf" srcId="{01125B43-A7AE-42D4-A922-93F9D772DEC5}" destId="{01DE51D3-ADA0-4475-A06D-45F26BAEC50F}" srcOrd="0" destOrd="1" presId="urn:microsoft.com/office/officeart/2005/8/layout/chevron2"/>
    <dgm:cxn modelId="{D7EBB420-22BD-4E6F-BD5B-5A2B5E4DDDFD}" srcId="{3A22D55B-32DD-473F-820D-D5709FD2254E}" destId="{E6583641-98E0-4117-8544-FC0B51324720}" srcOrd="1" destOrd="0" parTransId="{D20D7E09-5594-4F7E-A5AE-F6B7F8D31E1D}" sibTransId="{B5A0F1AD-4E62-4E91-A17B-DE749D339083}"/>
    <dgm:cxn modelId="{C326F79A-FB7E-49C3-B363-04B52A19042D}" srcId="{E540E023-231E-480A-A505-7F821E71D032}" destId="{F46FDF4A-30C2-4F94-87E0-263FCE6A47F5}" srcOrd="1" destOrd="0" parTransId="{90D8082D-71E6-454D-9205-C8FC20003390}" sibTransId="{0A1E1CBF-A44D-42B3-A8BA-F913DBB34032}"/>
    <dgm:cxn modelId="{CEF1F4FB-7EF2-4351-BB2D-1E02778D6A6C}" type="presOf" srcId="{6E185E5B-A046-43C3-A7DF-9AF73659481B}" destId="{C61D6093-BF49-4017-8BCC-98C22883FB89}" srcOrd="0" destOrd="0" presId="urn:microsoft.com/office/officeart/2005/8/layout/chevron2"/>
    <dgm:cxn modelId="{CA60CE96-96B5-45A4-80B4-27F16EF355A1}" type="presOf" srcId="{788CE100-1B9F-461A-B5E1-2B2EDE87097F}" destId="{E8A5CFDB-2300-4F8D-8E7D-9435F0104E6C}" srcOrd="0" destOrd="0" presId="urn:microsoft.com/office/officeart/2005/8/layout/chevron2"/>
    <dgm:cxn modelId="{1FD0D9E6-A2C6-4DF5-8D59-CEA4ABF6DB3A}" srcId="{F46FDF4A-30C2-4F94-87E0-263FCE6A47F5}" destId="{52CB7FD5-71F9-4C04-8CBA-02A1E59574F8}" srcOrd="0" destOrd="0" parTransId="{A38543A3-85ED-4772-81ED-9B24005B8939}" sibTransId="{B3B321C4-2EA2-4AD2-A035-218845D56D84}"/>
    <dgm:cxn modelId="{296E9068-1627-4753-82A5-76E914BEE363}" srcId="{F46FDF4A-30C2-4F94-87E0-263FCE6A47F5}" destId="{01125B43-A7AE-42D4-A922-93F9D772DEC5}" srcOrd="1" destOrd="0" parTransId="{6A252366-9103-4CAB-A9FA-C44F9A6E060B}" sibTransId="{297AFE52-4182-4F93-8D59-62C47B2B6202}"/>
    <dgm:cxn modelId="{992BE449-6620-4B00-99AB-C5CFD8135653}" srcId="{17F9F723-C5AE-4526-AF9D-92F5151D883E}" destId="{4838F995-E13E-4FF9-AD2C-F306904CEAF0}" srcOrd="1" destOrd="0" parTransId="{9BEE8007-D8E6-41F9-B831-FEC3BD2372F5}" sibTransId="{7F6A60EA-1191-491A-BE90-FAA5E823F146}"/>
    <dgm:cxn modelId="{5DEAADC3-FD10-43F9-9352-B180B8D3295E}" srcId="{E540E023-231E-480A-A505-7F821E71D032}" destId="{17F9F723-C5AE-4526-AF9D-92F5151D883E}" srcOrd="0" destOrd="0" parTransId="{D7D54655-D433-4AE6-84EE-668C3190CF1E}" sibTransId="{B2D55CBE-2862-4E68-80C1-692AF28097C7}"/>
    <dgm:cxn modelId="{55FDE825-8CA0-4A18-A551-45AC48E7BC25}" type="presParOf" srcId="{05BC9D09-8E51-4D7D-AC73-FEB89C966F6C}" destId="{92661D1C-C8DB-4BE3-95F9-7748C3F04CEB}" srcOrd="0" destOrd="0" presId="urn:microsoft.com/office/officeart/2005/8/layout/chevron2"/>
    <dgm:cxn modelId="{C16F1CF7-5CB0-49BD-B108-9FDEBEDA2665}" type="presParOf" srcId="{92661D1C-C8DB-4BE3-95F9-7748C3F04CEB}" destId="{D8D2F044-F4C3-4082-8206-9CBE9DB468DA}" srcOrd="0" destOrd="0" presId="urn:microsoft.com/office/officeart/2005/8/layout/chevron2"/>
    <dgm:cxn modelId="{17AE2E2F-26C4-498C-90DD-9C3FA241E698}" type="presParOf" srcId="{92661D1C-C8DB-4BE3-95F9-7748C3F04CEB}" destId="{F1104946-1B8A-4AAD-BCAA-1B767C2E0B4F}" srcOrd="1" destOrd="0" presId="urn:microsoft.com/office/officeart/2005/8/layout/chevron2"/>
    <dgm:cxn modelId="{F03D8995-AFA8-4C81-A9FC-91A358A5A7F8}" type="presParOf" srcId="{05BC9D09-8E51-4D7D-AC73-FEB89C966F6C}" destId="{CB396CC0-21D4-4538-98F8-CBDC0A071582}" srcOrd="1" destOrd="0" presId="urn:microsoft.com/office/officeart/2005/8/layout/chevron2"/>
    <dgm:cxn modelId="{72FE7A15-F582-460F-98E5-5769B9E409F7}" type="presParOf" srcId="{05BC9D09-8E51-4D7D-AC73-FEB89C966F6C}" destId="{152DBCE0-E6F0-4DDD-B5F4-6FAEF7940003}" srcOrd="2" destOrd="0" presId="urn:microsoft.com/office/officeart/2005/8/layout/chevron2"/>
    <dgm:cxn modelId="{B098B5FF-A00C-4306-ACEF-4212FEEAAD9F}" type="presParOf" srcId="{152DBCE0-E6F0-4DDD-B5F4-6FAEF7940003}" destId="{2AE1A3E4-DBE2-45D1-BDDC-C5E74ADF7D10}" srcOrd="0" destOrd="0" presId="urn:microsoft.com/office/officeart/2005/8/layout/chevron2"/>
    <dgm:cxn modelId="{3B9D6FFF-6DF3-49C6-A257-6FCA40A8D994}" type="presParOf" srcId="{152DBCE0-E6F0-4DDD-B5F4-6FAEF7940003}" destId="{01DE51D3-ADA0-4475-A06D-45F26BAEC50F}" srcOrd="1" destOrd="0" presId="urn:microsoft.com/office/officeart/2005/8/layout/chevron2"/>
    <dgm:cxn modelId="{33B14597-5F1A-4F63-B093-FFD9F30B3093}" type="presParOf" srcId="{05BC9D09-8E51-4D7D-AC73-FEB89C966F6C}" destId="{4E2A44D4-079A-410E-ABCB-09F4F970B559}" srcOrd="3" destOrd="0" presId="urn:microsoft.com/office/officeart/2005/8/layout/chevron2"/>
    <dgm:cxn modelId="{5542840B-175A-480A-9269-0B86763C11E3}" type="presParOf" srcId="{05BC9D09-8E51-4D7D-AC73-FEB89C966F6C}" destId="{5F277C5C-1E38-4A84-A921-22F910A263E1}" srcOrd="4" destOrd="0" presId="urn:microsoft.com/office/officeart/2005/8/layout/chevron2"/>
    <dgm:cxn modelId="{C5646936-3EA2-4A91-98BA-8A568975EC28}" type="presParOf" srcId="{5F277C5C-1E38-4A84-A921-22F910A263E1}" destId="{C61D6093-BF49-4017-8BCC-98C22883FB89}" srcOrd="0" destOrd="0" presId="urn:microsoft.com/office/officeart/2005/8/layout/chevron2"/>
    <dgm:cxn modelId="{BC704884-7630-47AC-86D1-D0C016F54926}" type="presParOf" srcId="{5F277C5C-1E38-4A84-A921-22F910A263E1}" destId="{E8A5CFDB-2300-4F8D-8E7D-9435F0104E6C}" srcOrd="1" destOrd="0" presId="urn:microsoft.com/office/officeart/2005/8/layout/chevron2"/>
    <dgm:cxn modelId="{8F6EDD5C-F738-46DC-87E1-D00211445EBD}" type="presParOf" srcId="{05BC9D09-8E51-4D7D-AC73-FEB89C966F6C}" destId="{6937A3B8-A403-4D92-99BC-33CD391D9371}" srcOrd="5" destOrd="0" presId="urn:microsoft.com/office/officeart/2005/8/layout/chevron2"/>
    <dgm:cxn modelId="{8FFFA2E6-5CB9-49E4-A385-89CF0662F45D}" type="presParOf" srcId="{05BC9D09-8E51-4D7D-AC73-FEB89C966F6C}" destId="{376BE6AF-0107-49F3-8D5B-7EEC3535B2BF}" srcOrd="6" destOrd="0" presId="urn:microsoft.com/office/officeart/2005/8/layout/chevron2"/>
    <dgm:cxn modelId="{D69C8990-5A92-4FF5-9F8B-9582AAF4E8C2}" type="presParOf" srcId="{376BE6AF-0107-49F3-8D5B-7EEC3535B2BF}" destId="{4DD03E54-6681-4B41-8BE4-8686C7405CD0}" srcOrd="0" destOrd="0" presId="urn:microsoft.com/office/officeart/2005/8/layout/chevron2"/>
    <dgm:cxn modelId="{31D5C124-BFC9-4183-BAA1-BD0B0046270C}" type="presParOf" srcId="{376BE6AF-0107-49F3-8D5B-7EEC3535B2BF}" destId="{0EF75423-C986-426A-8FC7-E3FE4A4718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0E023-231E-480A-A505-7F821E71D032}" type="doc">
      <dgm:prSet loTypeId="urn:microsoft.com/office/officeart/2005/8/layout/chevron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7F9F723-C5AE-4526-AF9D-92F5151D883E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D7D54655-D433-4AE6-84EE-668C3190CF1E}" type="parTrans" cxnId="{5DEAADC3-FD10-43F9-9352-B180B8D3295E}">
      <dgm:prSet/>
      <dgm:spPr/>
      <dgm:t>
        <a:bodyPr/>
        <a:lstStyle/>
        <a:p>
          <a:endParaRPr lang="es-ES"/>
        </a:p>
      </dgm:t>
    </dgm:pt>
    <dgm:pt modelId="{B2D55CBE-2862-4E68-80C1-692AF28097C7}" type="sibTrans" cxnId="{5DEAADC3-FD10-43F9-9352-B180B8D3295E}">
      <dgm:prSet/>
      <dgm:spPr/>
      <dgm:t>
        <a:bodyPr/>
        <a:lstStyle/>
        <a:p>
          <a:endParaRPr lang="es-ES"/>
        </a:p>
      </dgm:t>
    </dgm:pt>
    <dgm:pt modelId="{28126E7E-97F5-4913-B7AA-109B338E4A70}">
      <dgm:prSet phldrT="[Texto]" custT="1"/>
      <dgm:spPr/>
      <dgm:t>
        <a:bodyPr/>
        <a:lstStyle/>
        <a:p>
          <a:r>
            <a:rPr lang="en-US" sz="2400" noProof="0" dirty="0" smtClean="0">
              <a:solidFill>
                <a:schemeClr val="bg1">
                  <a:lumMod val="85000"/>
                </a:schemeClr>
              </a:solidFill>
            </a:rPr>
            <a:t>The Spanish Social Protection System                  </a:t>
          </a:r>
          <a:r>
            <a:rPr lang="en-US" sz="1500" noProof="0" dirty="0" smtClean="0">
              <a:solidFill>
                <a:schemeClr val="bg1">
                  <a:lumMod val="85000"/>
                </a:schemeClr>
              </a:solidFill>
            </a:rPr>
            <a:t>(protection levels, coverage, funding)</a:t>
          </a:r>
          <a:endParaRPr lang="en-US" sz="1500" noProof="0" dirty="0">
            <a:solidFill>
              <a:schemeClr val="bg1">
                <a:lumMod val="85000"/>
              </a:schemeClr>
            </a:solidFill>
          </a:endParaRPr>
        </a:p>
      </dgm:t>
    </dgm:pt>
    <dgm:pt modelId="{E1DCA1DD-C23D-4673-A310-D48A28049718}" type="parTrans" cxnId="{6CAAE6B3-3E1A-4EE0-9C1A-DC1419284583}">
      <dgm:prSet/>
      <dgm:spPr/>
      <dgm:t>
        <a:bodyPr/>
        <a:lstStyle/>
        <a:p>
          <a:endParaRPr lang="es-ES"/>
        </a:p>
      </dgm:t>
    </dgm:pt>
    <dgm:pt modelId="{23A5EB2E-FFAD-4B35-8CAD-4C84013D06FC}" type="sibTrans" cxnId="{6CAAE6B3-3E1A-4EE0-9C1A-DC1419284583}">
      <dgm:prSet/>
      <dgm:spPr/>
      <dgm:t>
        <a:bodyPr/>
        <a:lstStyle/>
        <a:p>
          <a:endParaRPr lang="es-ES"/>
        </a:p>
      </dgm:t>
    </dgm:pt>
    <dgm:pt modelId="{F46FDF4A-30C2-4F94-87E0-263FCE6A47F5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90D8082D-71E6-454D-9205-C8FC20003390}" type="parTrans" cxnId="{C326F79A-FB7E-49C3-B363-04B52A19042D}">
      <dgm:prSet/>
      <dgm:spPr/>
      <dgm:t>
        <a:bodyPr/>
        <a:lstStyle/>
        <a:p>
          <a:endParaRPr lang="es-ES"/>
        </a:p>
      </dgm:t>
    </dgm:pt>
    <dgm:pt modelId="{0A1E1CBF-A44D-42B3-A8BA-F913DBB34032}" type="sibTrans" cxnId="{C326F79A-FB7E-49C3-B363-04B52A19042D}">
      <dgm:prSet/>
      <dgm:spPr/>
      <dgm:t>
        <a:bodyPr/>
        <a:lstStyle/>
        <a:p>
          <a:endParaRPr lang="es-ES"/>
        </a:p>
      </dgm:t>
    </dgm:pt>
    <dgm:pt modelId="{52CB7FD5-71F9-4C04-8CBA-02A1E59574F8}">
      <dgm:prSet phldrT="[Texto]"/>
      <dgm:spPr/>
      <dgm:t>
        <a:bodyPr/>
        <a:lstStyle/>
        <a:p>
          <a:r>
            <a:rPr lang="en-US" baseline="0" noProof="0" dirty="0" smtClean="0">
              <a:solidFill>
                <a:schemeClr val="tx1"/>
              </a:solidFill>
            </a:rPr>
            <a:t>The Spanish Way of Reform: “</a:t>
          </a:r>
          <a:r>
            <a:rPr lang="en-US" baseline="0" noProof="0" dirty="0" err="1" smtClean="0">
              <a:solidFill>
                <a:schemeClr val="tx1"/>
              </a:solidFill>
            </a:rPr>
            <a:t>Pacto</a:t>
          </a:r>
          <a:r>
            <a:rPr lang="en-US" baseline="0" noProof="0" dirty="0" smtClean="0">
              <a:solidFill>
                <a:schemeClr val="tx1"/>
              </a:solidFill>
            </a:rPr>
            <a:t> de Toledo”.</a:t>
          </a:r>
          <a:endParaRPr lang="en-US" baseline="0" noProof="0" dirty="0">
            <a:solidFill>
              <a:schemeClr val="tx1"/>
            </a:solidFill>
          </a:endParaRPr>
        </a:p>
      </dgm:t>
    </dgm:pt>
    <dgm:pt modelId="{A38543A3-85ED-4772-81ED-9B24005B8939}" type="parTrans" cxnId="{1FD0D9E6-A2C6-4DF5-8D59-CEA4ABF6DB3A}">
      <dgm:prSet/>
      <dgm:spPr/>
      <dgm:t>
        <a:bodyPr/>
        <a:lstStyle/>
        <a:p>
          <a:endParaRPr lang="es-ES"/>
        </a:p>
      </dgm:t>
    </dgm:pt>
    <dgm:pt modelId="{B3B321C4-2EA2-4AD2-A035-218845D56D84}" type="sibTrans" cxnId="{1FD0D9E6-A2C6-4DF5-8D59-CEA4ABF6DB3A}">
      <dgm:prSet/>
      <dgm:spPr/>
      <dgm:t>
        <a:bodyPr/>
        <a:lstStyle/>
        <a:p>
          <a:endParaRPr lang="es-ES"/>
        </a:p>
      </dgm:t>
    </dgm:pt>
    <dgm:pt modelId="{6E185E5B-A046-43C3-A7DF-9AF73659481B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1D348EB6-40A2-42DE-9E3E-A94058455C11}" type="parTrans" cxnId="{401DC825-F851-4658-A0FB-C0BE3EC73635}">
      <dgm:prSet/>
      <dgm:spPr/>
      <dgm:t>
        <a:bodyPr/>
        <a:lstStyle/>
        <a:p>
          <a:endParaRPr lang="es-ES"/>
        </a:p>
      </dgm:t>
    </dgm:pt>
    <dgm:pt modelId="{746B6349-A42E-48C3-985A-BEFC1CCB561C}" type="sibTrans" cxnId="{401DC825-F851-4658-A0FB-C0BE3EC73635}">
      <dgm:prSet/>
      <dgm:spPr/>
      <dgm:t>
        <a:bodyPr/>
        <a:lstStyle/>
        <a:p>
          <a:endParaRPr lang="es-ES"/>
        </a:p>
      </dgm:t>
    </dgm:pt>
    <dgm:pt modelId="{788CE100-1B9F-461A-B5E1-2B2EDE87097F}">
      <dgm:prSet phldrT="[Texto]"/>
      <dgm:spPr/>
      <dgm:t>
        <a:bodyPr/>
        <a:lstStyle/>
        <a:p>
          <a:r>
            <a:rPr lang="es-ES" baseline="0" dirty="0" smtClean="0">
              <a:solidFill>
                <a:schemeClr val="bg2">
                  <a:lumMod val="40000"/>
                  <a:lumOff val="60000"/>
                </a:schemeClr>
              </a:solidFill>
            </a:rPr>
            <a:t>Pensions </a:t>
          </a:r>
          <a:r>
            <a:rPr lang="en-US" baseline="0" noProof="0" dirty="0" smtClean="0">
              <a:solidFill>
                <a:schemeClr val="bg2">
                  <a:lumMod val="40000"/>
                  <a:lumOff val="60000"/>
                </a:schemeClr>
              </a:solidFill>
            </a:rPr>
            <a:t>Reforms in the EU</a:t>
          </a:r>
          <a:endParaRPr lang="en-US" baseline="0" noProof="0" dirty="0">
            <a:solidFill>
              <a:schemeClr val="bg2">
                <a:lumMod val="40000"/>
                <a:lumOff val="60000"/>
              </a:schemeClr>
            </a:solidFill>
          </a:endParaRPr>
        </a:p>
      </dgm:t>
    </dgm:pt>
    <dgm:pt modelId="{B36E911A-FEF8-4F10-9CC6-9E4F14E37671}" type="parTrans" cxnId="{DC1F0F0D-A59B-443F-8589-57ED6FFBFCA3}">
      <dgm:prSet/>
      <dgm:spPr/>
      <dgm:t>
        <a:bodyPr/>
        <a:lstStyle/>
        <a:p>
          <a:endParaRPr lang="es-ES"/>
        </a:p>
      </dgm:t>
    </dgm:pt>
    <dgm:pt modelId="{4786175A-EF08-4747-9ADB-682A8CC10994}" type="sibTrans" cxnId="{DC1F0F0D-A59B-443F-8589-57ED6FFBFCA3}">
      <dgm:prSet/>
      <dgm:spPr/>
      <dgm:t>
        <a:bodyPr/>
        <a:lstStyle/>
        <a:p>
          <a:endParaRPr lang="es-ES"/>
        </a:p>
      </dgm:t>
    </dgm:pt>
    <dgm:pt modelId="{3A22D55B-32DD-473F-820D-D5709FD2254E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3F8F7C5C-A375-4539-95F4-A9FFDC9E6B36}" type="parTrans" cxnId="{BF3191C8-AF61-4376-9F0E-D17B3C7FD800}">
      <dgm:prSet/>
      <dgm:spPr/>
      <dgm:t>
        <a:bodyPr/>
        <a:lstStyle/>
        <a:p>
          <a:endParaRPr lang="es-ES"/>
        </a:p>
      </dgm:t>
    </dgm:pt>
    <dgm:pt modelId="{C4E44948-3C7E-4A5A-A2A1-D445231AE642}" type="sibTrans" cxnId="{BF3191C8-AF61-4376-9F0E-D17B3C7FD800}">
      <dgm:prSet/>
      <dgm:spPr/>
      <dgm:t>
        <a:bodyPr/>
        <a:lstStyle/>
        <a:p>
          <a:endParaRPr lang="es-ES"/>
        </a:p>
      </dgm:t>
    </dgm:pt>
    <dgm:pt modelId="{F903B4D5-A1C3-446A-988D-2C66AF024E67}">
      <dgm:prSet/>
      <dgm:spPr/>
      <dgm:t>
        <a:bodyPr/>
        <a:lstStyle/>
        <a:p>
          <a:r>
            <a:rPr lang="en-US" baseline="0" noProof="0" dirty="0" smtClean="0">
              <a:solidFill>
                <a:schemeClr val="bg2">
                  <a:lumMod val="40000"/>
                  <a:lumOff val="60000"/>
                </a:schemeClr>
              </a:solidFill>
            </a:rPr>
            <a:t>Globalization and social protection systems</a:t>
          </a:r>
          <a:r>
            <a:rPr lang="es-ES" baseline="0" dirty="0" smtClean="0">
              <a:solidFill>
                <a:schemeClr val="bg2">
                  <a:lumMod val="40000"/>
                  <a:lumOff val="60000"/>
                </a:schemeClr>
              </a:solidFill>
            </a:rPr>
            <a:t>.</a:t>
          </a:r>
          <a:endParaRPr lang="es-ES" baseline="0" dirty="0">
            <a:solidFill>
              <a:schemeClr val="bg2">
                <a:lumMod val="40000"/>
                <a:lumOff val="60000"/>
              </a:schemeClr>
            </a:solidFill>
          </a:endParaRPr>
        </a:p>
      </dgm:t>
    </dgm:pt>
    <dgm:pt modelId="{39E5D4FB-209B-469E-8864-9FBC433ACA5A}" type="parTrans" cxnId="{861AF359-91C3-4960-A973-5CE5D4E7C684}">
      <dgm:prSet/>
      <dgm:spPr/>
      <dgm:t>
        <a:bodyPr/>
        <a:lstStyle/>
        <a:p>
          <a:endParaRPr lang="es-ES"/>
        </a:p>
      </dgm:t>
    </dgm:pt>
    <dgm:pt modelId="{77D2D76E-2D80-4389-9A4D-7D2E029EFC7A}" type="sibTrans" cxnId="{861AF359-91C3-4960-A973-5CE5D4E7C684}">
      <dgm:prSet/>
      <dgm:spPr/>
      <dgm:t>
        <a:bodyPr/>
        <a:lstStyle/>
        <a:p>
          <a:endParaRPr lang="es-ES"/>
        </a:p>
      </dgm:t>
    </dgm:pt>
    <dgm:pt modelId="{4838F995-E13E-4FF9-AD2C-F306904CEAF0}">
      <dgm:prSet phldrT="[Texto]" custT="1"/>
      <dgm:spPr/>
      <dgm:t>
        <a:bodyPr/>
        <a:lstStyle/>
        <a:p>
          <a:r>
            <a:rPr lang="zh-CN" altLang="en-US" sz="2400" noProof="0" dirty="0" smtClean="0">
              <a:solidFill>
                <a:schemeClr val="bg1">
                  <a:lumMod val="85000"/>
                </a:schemeClr>
              </a:solidFill>
            </a:rPr>
            <a:t>西班牙社会保障体系</a:t>
          </a:r>
          <a:r>
            <a:rPr lang="zh-CN" altLang="en-US" sz="1500" noProof="0" dirty="0" smtClean="0">
              <a:solidFill>
                <a:schemeClr val="bg1">
                  <a:lumMod val="85000"/>
                </a:schemeClr>
              </a:solidFill>
            </a:rPr>
            <a:t>（保障水平、覆盖率和资金）</a:t>
          </a:r>
          <a:endParaRPr lang="en-US" sz="1500" noProof="0" dirty="0">
            <a:solidFill>
              <a:schemeClr val="bg1">
                <a:lumMod val="85000"/>
              </a:schemeClr>
            </a:solidFill>
          </a:endParaRPr>
        </a:p>
      </dgm:t>
    </dgm:pt>
    <dgm:pt modelId="{9BEE8007-D8E6-41F9-B831-FEC3BD2372F5}" type="parTrans" cxnId="{992BE449-6620-4B00-99AB-C5CFD8135653}">
      <dgm:prSet/>
      <dgm:spPr/>
    </dgm:pt>
    <dgm:pt modelId="{7F6A60EA-1191-491A-BE90-FAA5E823F146}" type="sibTrans" cxnId="{992BE449-6620-4B00-99AB-C5CFD8135653}">
      <dgm:prSet/>
      <dgm:spPr/>
    </dgm:pt>
    <dgm:pt modelId="{01125B43-A7AE-42D4-A922-93F9D772DEC5}">
      <dgm:prSet phldrT="[Texto]"/>
      <dgm:spPr/>
      <dgm:t>
        <a:bodyPr/>
        <a:lstStyle/>
        <a:p>
          <a:r>
            <a:rPr lang="zh-CN" altLang="en-US" noProof="0" dirty="0" smtClean="0">
              <a:solidFill>
                <a:schemeClr val="tx1"/>
              </a:solidFill>
            </a:rPr>
            <a:t>西班牙改革途径：</a:t>
          </a:r>
          <a:r>
            <a:rPr lang="en-US" altLang="zh-CN" noProof="0" dirty="0" smtClean="0">
              <a:solidFill>
                <a:schemeClr val="tx1"/>
              </a:solidFill>
            </a:rPr>
            <a:t>《</a:t>
          </a:r>
          <a:r>
            <a:rPr lang="zh-CN" altLang="en-US" noProof="0" dirty="0" smtClean="0">
              <a:solidFill>
                <a:schemeClr val="tx1"/>
              </a:solidFill>
            </a:rPr>
            <a:t>托莱多条约</a:t>
          </a:r>
          <a:r>
            <a:rPr lang="en-US" altLang="zh-CN" noProof="0" dirty="0" smtClean="0">
              <a:solidFill>
                <a:schemeClr val="tx1"/>
              </a:solidFill>
            </a:rPr>
            <a:t>》</a:t>
          </a:r>
          <a:endParaRPr lang="en-US" baseline="0" noProof="0" dirty="0">
            <a:solidFill>
              <a:schemeClr val="tx1"/>
            </a:solidFill>
          </a:endParaRPr>
        </a:p>
      </dgm:t>
    </dgm:pt>
    <dgm:pt modelId="{6A252366-9103-4CAB-A9FA-C44F9A6E060B}" type="parTrans" cxnId="{296E9068-1627-4753-82A5-76E914BEE363}">
      <dgm:prSet/>
      <dgm:spPr/>
    </dgm:pt>
    <dgm:pt modelId="{297AFE52-4182-4F93-8D59-62C47B2B6202}" type="sibTrans" cxnId="{296E9068-1627-4753-82A5-76E914BEE363}">
      <dgm:prSet/>
      <dgm:spPr/>
    </dgm:pt>
    <dgm:pt modelId="{39D45139-9BFF-47A8-95A1-E4483E672F9C}">
      <dgm:prSet phldrT="[Texto]"/>
      <dgm:spPr/>
      <dgm:t>
        <a:bodyPr/>
        <a:lstStyle/>
        <a:p>
          <a:r>
            <a:rPr lang="zh-CN" altLang="en-US" noProof="0" dirty="0" smtClean="0">
              <a:solidFill>
                <a:schemeClr val="bg1">
                  <a:lumMod val="65000"/>
                </a:schemeClr>
              </a:solidFill>
            </a:rPr>
            <a:t>欧盟养老金改革</a:t>
          </a:r>
          <a:endParaRPr lang="en-US" baseline="0" noProof="0" dirty="0">
            <a:solidFill>
              <a:schemeClr val="bg1">
                <a:lumMod val="65000"/>
              </a:schemeClr>
            </a:solidFill>
          </a:endParaRPr>
        </a:p>
      </dgm:t>
    </dgm:pt>
    <dgm:pt modelId="{46E7B7FF-A531-4C7C-B5A5-480A11247F60}" type="parTrans" cxnId="{8E1D5B74-A970-4195-8261-9C2972F2B782}">
      <dgm:prSet/>
      <dgm:spPr/>
    </dgm:pt>
    <dgm:pt modelId="{C8F0CBF1-D856-49A7-9E28-E26BAD0D36E9}" type="sibTrans" cxnId="{8E1D5B74-A970-4195-8261-9C2972F2B782}">
      <dgm:prSet/>
      <dgm:spPr/>
    </dgm:pt>
    <dgm:pt modelId="{E6583641-98E0-4117-8544-FC0B51324720}">
      <dgm:prSet/>
      <dgm:spPr/>
      <dgm:t>
        <a:bodyPr/>
        <a:lstStyle/>
        <a:p>
          <a:r>
            <a:rPr lang="zh-CN" altLang="en-US" dirty="0" smtClean="0">
              <a:solidFill>
                <a:schemeClr val="bg1">
                  <a:lumMod val="65000"/>
                </a:schemeClr>
              </a:solidFill>
            </a:rPr>
            <a:t>全球化和社会保障体系</a:t>
          </a:r>
          <a:endParaRPr lang="es-ES" baseline="0" dirty="0">
            <a:solidFill>
              <a:schemeClr val="bg1">
                <a:lumMod val="65000"/>
              </a:schemeClr>
            </a:solidFill>
          </a:endParaRPr>
        </a:p>
      </dgm:t>
    </dgm:pt>
    <dgm:pt modelId="{D20D7E09-5594-4F7E-A5AE-F6B7F8D31E1D}" type="parTrans" cxnId="{D7EBB420-22BD-4E6F-BD5B-5A2B5E4DDDFD}">
      <dgm:prSet/>
      <dgm:spPr/>
    </dgm:pt>
    <dgm:pt modelId="{B5A0F1AD-4E62-4E91-A17B-DE749D339083}" type="sibTrans" cxnId="{D7EBB420-22BD-4E6F-BD5B-5A2B5E4DDDFD}">
      <dgm:prSet/>
      <dgm:spPr/>
    </dgm:pt>
    <dgm:pt modelId="{05BC9D09-8E51-4D7D-AC73-FEB89C966F6C}" type="pres">
      <dgm:prSet presAssocID="{E540E023-231E-480A-A505-7F821E71D0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661D1C-C8DB-4BE3-95F9-7748C3F04CEB}" type="pres">
      <dgm:prSet presAssocID="{17F9F723-C5AE-4526-AF9D-92F5151D883E}" presName="composite" presStyleCnt="0"/>
      <dgm:spPr/>
    </dgm:pt>
    <dgm:pt modelId="{D8D2F044-F4C3-4082-8206-9CBE9DB468DA}" type="pres">
      <dgm:prSet presAssocID="{17F9F723-C5AE-4526-AF9D-92F5151D883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104946-1B8A-4AAD-BCAA-1B767C2E0B4F}" type="pres">
      <dgm:prSet presAssocID="{17F9F723-C5AE-4526-AF9D-92F5151D883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396CC0-21D4-4538-98F8-CBDC0A071582}" type="pres">
      <dgm:prSet presAssocID="{B2D55CBE-2862-4E68-80C1-692AF28097C7}" presName="sp" presStyleCnt="0"/>
      <dgm:spPr/>
    </dgm:pt>
    <dgm:pt modelId="{152DBCE0-E6F0-4DDD-B5F4-6FAEF7940003}" type="pres">
      <dgm:prSet presAssocID="{F46FDF4A-30C2-4F94-87E0-263FCE6A47F5}" presName="composite" presStyleCnt="0"/>
      <dgm:spPr/>
    </dgm:pt>
    <dgm:pt modelId="{2AE1A3E4-DBE2-45D1-BDDC-C5E74ADF7D10}" type="pres">
      <dgm:prSet presAssocID="{F46FDF4A-30C2-4F94-87E0-263FCE6A47F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E51D3-ADA0-4475-A06D-45F26BAEC50F}" type="pres">
      <dgm:prSet presAssocID="{F46FDF4A-30C2-4F94-87E0-263FCE6A47F5}" presName="descendantText" presStyleLbl="alignAcc1" presStyleIdx="1" presStyleCnt="4" custLinFactNeighborX="0" custLinFactNeighborY="85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2A44D4-079A-410E-ABCB-09F4F970B559}" type="pres">
      <dgm:prSet presAssocID="{0A1E1CBF-A44D-42B3-A8BA-F913DBB34032}" presName="sp" presStyleCnt="0"/>
      <dgm:spPr/>
    </dgm:pt>
    <dgm:pt modelId="{5F277C5C-1E38-4A84-A921-22F910A263E1}" type="pres">
      <dgm:prSet presAssocID="{6E185E5B-A046-43C3-A7DF-9AF73659481B}" presName="composite" presStyleCnt="0"/>
      <dgm:spPr/>
    </dgm:pt>
    <dgm:pt modelId="{C61D6093-BF49-4017-8BCC-98C22883FB89}" type="pres">
      <dgm:prSet presAssocID="{6E185E5B-A046-43C3-A7DF-9AF73659481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A5CFDB-2300-4F8D-8E7D-9435F0104E6C}" type="pres">
      <dgm:prSet presAssocID="{6E185E5B-A046-43C3-A7DF-9AF73659481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37A3B8-A403-4D92-99BC-33CD391D9371}" type="pres">
      <dgm:prSet presAssocID="{746B6349-A42E-48C3-985A-BEFC1CCB561C}" presName="sp" presStyleCnt="0"/>
      <dgm:spPr/>
    </dgm:pt>
    <dgm:pt modelId="{376BE6AF-0107-49F3-8D5B-7EEC3535B2BF}" type="pres">
      <dgm:prSet presAssocID="{3A22D55B-32DD-473F-820D-D5709FD2254E}" presName="composite" presStyleCnt="0"/>
      <dgm:spPr/>
    </dgm:pt>
    <dgm:pt modelId="{4DD03E54-6681-4B41-8BE4-8686C7405CD0}" type="pres">
      <dgm:prSet presAssocID="{3A22D55B-32DD-473F-820D-D5709FD2254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F75423-C986-426A-8FC7-E3FE4A471805}" type="pres">
      <dgm:prSet presAssocID="{3A22D55B-32DD-473F-820D-D5709FD2254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87B6BA-3850-403B-8DDE-6A23B8AE7388}" type="presOf" srcId="{39D45139-9BFF-47A8-95A1-E4483E672F9C}" destId="{E8A5CFDB-2300-4F8D-8E7D-9435F0104E6C}" srcOrd="0" destOrd="1" presId="urn:microsoft.com/office/officeart/2005/8/layout/chevron2"/>
    <dgm:cxn modelId="{63498833-4AB6-4556-9F6B-A63FE542F073}" type="presOf" srcId="{4838F995-E13E-4FF9-AD2C-F306904CEAF0}" destId="{F1104946-1B8A-4AAD-BCAA-1B767C2E0B4F}" srcOrd="0" destOrd="1" presId="urn:microsoft.com/office/officeart/2005/8/layout/chevron2"/>
    <dgm:cxn modelId="{24C23083-B9F9-4CC1-AA94-5C3E9546CEF9}" type="presOf" srcId="{17F9F723-C5AE-4526-AF9D-92F5151D883E}" destId="{D8D2F044-F4C3-4082-8206-9CBE9DB468DA}" srcOrd="0" destOrd="0" presId="urn:microsoft.com/office/officeart/2005/8/layout/chevron2"/>
    <dgm:cxn modelId="{861AF359-91C3-4960-A973-5CE5D4E7C684}" srcId="{3A22D55B-32DD-473F-820D-D5709FD2254E}" destId="{F903B4D5-A1C3-446A-988D-2C66AF024E67}" srcOrd="0" destOrd="0" parTransId="{39E5D4FB-209B-469E-8864-9FBC433ACA5A}" sibTransId="{77D2D76E-2D80-4389-9A4D-7D2E029EFC7A}"/>
    <dgm:cxn modelId="{B2E58547-EBA2-42F5-A598-F76F5C1484E0}" type="presOf" srcId="{28126E7E-97F5-4913-B7AA-109B338E4A70}" destId="{F1104946-1B8A-4AAD-BCAA-1B767C2E0B4F}" srcOrd="0" destOrd="0" presId="urn:microsoft.com/office/officeart/2005/8/layout/chevron2"/>
    <dgm:cxn modelId="{8E1D5B74-A970-4195-8261-9C2972F2B782}" srcId="{6E185E5B-A046-43C3-A7DF-9AF73659481B}" destId="{39D45139-9BFF-47A8-95A1-E4483E672F9C}" srcOrd="1" destOrd="0" parTransId="{46E7B7FF-A531-4C7C-B5A5-480A11247F60}" sibTransId="{C8F0CBF1-D856-49A7-9E28-E26BAD0D36E9}"/>
    <dgm:cxn modelId="{B2A1DD57-214A-4620-A8F3-CD91B758E7B5}" type="presOf" srcId="{E6583641-98E0-4117-8544-FC0B51324720}" destId="{0EF75423-C986-426A-8FC7-E3FE4A471805}" srcOrd="0" destOrd="1" presId="urn:microsoft.com/office/officeart/2005/8/layout/chevron2"/>
    <dgm:cxn modelId="{CB9144C3-03A9-4466-87B7-FBAAF69EADBF}" type="presOf" srcId="{788CE100-1B9F-461A-B5E1-2B2EDE87097F}" destId="{E8A5CFDB-2300-4F8D-8E7D-9435F0104E6C}" srcOrd="0" destOrd="0" presId="urn:microsoft.com/office/officeart/2005/8/layout/chevron2"/>
    <dgm:cxn modelId="{6CAAE6B3-3E1A-4EE0-9C1A-DC1419284583}" srcId="{17F9F723-C5AE-4526-AF9D-92F5151D883E}" destId="{28126E7E-97F5-4913-B7AA-109B338E4A70}" srcOrd="0" destOrd="0" parTransId="{E1DCA1DD-C23D-4673-A310-D48A28049718}" sibTransId="{23A5EB2E-FFAD-4B35-8CAD-4C84013D06FC}"/>
    <dgm:cxn modelId="{BF3191C8-AF61-4376-9F0E-D17B3C7FD800}" srcId="{E540E023-231E-480A-A505-7F821E71D032}" destId="{3A22D55B-32DD-473F-820D-D5709FD2254E}" srcOrd="3" destOrd="0" parTransId="{3F8F7C5C-A375-4539-95F4-A9FFDC9E6B36}" sibTransId="{C4E44948-3C7E-4A5A-A2A1-D445231AE642}"/>
    <dgm:cxn modelId="{D90587E2-B18D-4A8A-BD3C-2CC221273F49}" type="presOf" srcId="{E540E023-231E-480A-A505-7F821E71D032}" destId="{05BC9D09-8E51-4D7D-AC73-FEB89C966F6C}" srcOrd="0" destOrd="0" presId="urn:microsoft.com/office/officeart/2005/8/layout/chevron2"/>
    <dgm:cxn modelId="{97E65C53-CEEE-4CF4-802A-1E99AAB61B5C}" type="presOf" srcId="{F903B4D5-A1C3-446A-988D-2C66AF024E67}" destId="{0EF75423-C986-426A-8FC7-E3FE4A471805}" srcOrd="0" destOrd="0" presId="urn:microsoft.com/office/officeart/2005/8/layout/chevron2"/>
    <dgm:cxn modelId="{401DC825-F851-4658-A0FB-C0BE3EC73635}" srcId="{E540E023-231E-480A-A505-7F821E71D032}" destId="{6E185E5B-A046-43C3-A7DF-9AF73659481B}" srcOrd="2" destOrd="0" parTransId="{1D348EB6-40A2-42DE-9E3E-A94058455C11}" sibTransId="{746B6349-A42E-48C3-985A-BEFC1CCB561C}"/>
    <dgm:cxn modelId="{6342ED28-1754-4497-8491-ADD3D4FAE98A}" type="presOf" srcId="{52CB7FD5-71F9-4C04-8CBA-02A1E59574F8}" destId="{01DE51D3-ADA0-4475-A06D-45F26BAEC50F}" srcOrd="0" destOrd="0" presId="urn:microsoft.com/office/officeart/2005/8/layout/chevron2"/>
    <dgm:cxn modelId="{DC1F0F0D-A59B-443F-8589-57ED6FFBFCA3}" srcId="{6E185E5B-A046-43C3-A7DF-9AF73659481B}" destId="{788CE100-1B9F-461A-B5E1-2B2EDE87097F}" srcOrd="0" destOrd="0" parTransId="{B36E911A-FEF8-4F10-9CC6-9E4F14E37671}" sibTransId="{4786175A-EF08-4747-9ADB-682A8CC10994}"/>
    <dgm:cxn modelId="{7773C77B-1D96-436A-A770-E4F4F1372E46}" type="presOf" srcId="{F46FDF4A-30C2-4F94-87E0-263FCE6A47F5}" destId="{2AE1A3E4-DBE2-45D1-BDDC-C5E74ADF7D10}" srcOrd="0" destOrd="0" presId="urn:microsoft.com/office/officeart/2005/8/layout/chevron2"/>
    <dgm:cxn modelId="{232D9266-258E-4A1F-BB3D-DCE46A46E644}" type="presOf" srcId="{01125B43-A7AE-42D4-A922-93F9D772DEC5}" destId="{01DE51D3-ADA0-4475-A06D-45F26BAEC50F}" srcOrd="0" destOrd="1" presId="urn:microsoft.com/office/officeart/2005/8/layout/chevron2"/>
    <dgm:cxn modelId="{6DCA4B55-B998-4086-BE97-D9D07BE1D887}" type="presOf" srcId="{6E185E5B-A046-43C3-A7DF-9AF73659481B}" destId="{C61D6093-BF49-4017-8BCC-98C22883FB89}" srcOrd="0" destOrd="0" presId="urn:microsoft.com/office/officeart/2005/8/layout/chevron2"/>
    <dgm:cxn modelId="{D7EBB420-22BD-4E6F-BD5B-5A2B5E4DDDFD}" srcId="{3A22D55B-32DD-473F-820D-D5709FD2254E}" destId="{E6583641-98E0-4117-8544-FC0B51324720}" srcOrd="1" destOrd="0" parTransId="{D20D7E09-5594-4F7E-A5AE-F6B7F8D31E1D}" sibTransId="{B5A0F1AD-4E62-4E91-A17B-DE749D339083}"/>
    <dgm:cxn modelId="{C326F79A-FB7E-49C3-B363-04B52A19042D}" srcId="{E540E023-231E-480A-A505-7F821E71D032}" destId="{F46FDF4A-30C2-4F94-87E0-263FCE6A47F5}" srcOrd="1" destOrd="0" parTransId="{90D8082D-71E6-454D-9205-C8FC20003390}" sibTransId="{0A1E1CBF-A44D-42B3-A8BA-F913DBB34032}"/>
    <dgm:cxn modelId="{6269C6AC-4244-4A77-8C54-69077C6EB6F4}" type="presOf" srcId="{3A22D55B-32DD-473F-820D-D5709FD2254E}" destId="{4DD03E54-6681-4B41-8BE4-8686C7405CD0}" srcOrd="0" destOrd="0" presId="urn:microsoft.com/office/officeart/2005/8/layout/chevron2"/>
    <dgm:cxn modelId="{1FD0D9E6-A2C6-4DF5-8D59-CEA4ABF6DB3A}" srcId="{F46FDF4A-30C2-4F94-87E0-263FCE6A47F5}" destId="{52CB7FD5-71F9-4C04-8CBA-02A1E59574F8}" srcOrd="0" destOrd="0" parTransId="{A38543A3-85ED-4772-81ED-9B24005B8939}" sibTransId="{B3B321C4-2EA2-4AD2-A035-218845D56D84}"/>
    <dgm:cxn modelId="{296E9068-1627-4753-82A5-76E914BEE363}" srcId="{F46FDF4A-30C2-4F94-87E0-263FCE6A47F5}" destId="{01125B43-A7AE-42D4-A922-93F9D772DEC5}" srcOrd="1" destOrd="0" parTransId="{6A252366-9103-4CAB-A9FA-C44F9A6E060B}" sibTransId="{297AFE52-4182-4F93-8D59-62C47B2B6202}"/>
    <dgm:cxn modelId="{992BE449-6620-4B00-99AB-C5CFD8135653}" srcId="{17F9F723-C5AE-4526-AF9D-92F5151D883E}" destId="{4838F995-E13E-4FF9-AD2C-F306904CEAF0}" srcOrd="1" destOrd="0" parTransId="{9BEE8007-D8E6-41F9-B831-FEC3BD2372F5}" sibTransId="{7F6A60EA-1191-491A-BE90-FAA5E823F146}"/>
    <dgm:cxn modelId="{5DEAADC3-FD10-43F9-9352-B180B8D3295E}" srcId="{E540E023-231E-480A-A505-7F821E71D032}" destId="{17F9F723-C5AE-4526-AF9D-92F5151D883E}" srcOrd="0" destOrd="0" parTransId="{D7D54655-D433-4AE6-84EE-668C3190CF1E}" sibTransId="{B2D55CBE-2862-4E68-80C1-692AF28097C7}"/>
    <dgm:cxn modelId="{A0F8B0D8-343C-40E6-8FCA-8C78719558C3}" type="presParOf" srcId="{05BC9D09-8E51-4D7D-AC73-FEB89C966F6C}" destId="{92661D1C-C8DB-4BE3-95F9-7748C3F04CEB}" srcOrd="0" destOrd="0" presId="urn:microsoft.com/office/officeart/2005/8/layout/chevron2"/>
    <dgm:cxn modelId="{9621228E-2D9B-45F6-B7C8-6A84551B5DF9}" type="presParOf" srcId="{92661D1C-C8DB-4BE3-95F9-7748C3F04CEB}" destId="{D8D2F044-F4C3-4082-8206-9CBE9DB468DA}" srcOrd="0" destOrd="0" presId="urn:microsoft.com/office/officeart/2005/8/layout/chevron2"/>
    <dgm:cxn modelId="{1ED890B9-697E-4A3B-9DB6-837189919D2B}" type="presParOf" srcId="{92661D1C-C8DB-4BE3-95F9-7748C3F04CEB}" destId="{F1104946-1B8A-4AAD-BCAA-1B767C2E0B4F}" srcOrd="1" destOrd="0" presId="urn:microsoft.com/office/officeart/2005/8/layout/chevron2"/>
    <dgm:cxn modelId="{F6AE9C24-F453-4372-8AEF-A72076F361CE}" type="presParOf" srcId="{05BC9D09-8E51-4D7D-AC73-FEB89C966F6C}" destId="{CB396CC0-21D4-4538-98F8-CBDC0A071582}" srcOrd="1" destOrd="0" presId="urn:microsoft.com/office/officeart/2005/8/layout/chevron2"/>
    <dgm:cxn modelId="{3371C2DF-B466-46E5-989B-00760E96ABC1}" type="presParOf" srcId="{05BC9D09-8E51-4D7D-AC73-FEB89C966F6C}" destId="{152DBCE0-E6F0-4DDD-B5F4-6FAEF7940003}" srcOrd="2" destOrd="0" presId="urn:microsoft.com/office/officeart/2005/8/layout/chevron2"/>
    <dgm:cxn modelId="{CD5327F6-4A99-4138-951E-FF6EBD7FF454}" type="presParOf" srcId="{152DBCE0-E6F0-4DDD-B5F4-6FAEF7940003}" destId="{2AE1A3E4-DBE2-45D1-BDDC-C5E74ADF7D10}" srcOrd="0" destOrd="0" presId="urn:microsoft.com/office/officeart/2005/8/layout/chevron2"/>
    <dgm:cxn modelId="{22005014-038B-4BA9-AFFF-C561FF345A2A}" type="presParOf" srcId="{152DBCE0-E6F0-4DDD-B5F4-6FAEF7940003}" destId="{01DE51D3-ADA0-4475-A06D-45F26BAEC50F}" srcOrd="1" destOrd="0" presId="urn:microsoft.com/office/officeart/2005/8/layout/chevron2"/>
    <dgm:cxn modelId="{C847E840-A063-4194-9D16-E857BC35747F}" type="presParOf" srcId="{05BC9D09-8E51-4D7D-AC73-FEB89C966F6C}" destId="{4E2A44D4-079A-410E-ABCB-09F4F970B559}" srcOrd="3" destOrd="0" presId="urn:microsoft.com/office/officeart/2005/8/layout/chevron2"/>
    <dgm:cxn modelId="{EAF6EB2B-6D0A-4A2A-83FA-61148F592590}" type="presParOf" srcId="{05BC9D09-8E51-4D7D-AC73-FEB89C966F6C}" destId="{5F277C5C-1E38-4A84-A921-22F910A263E1}" srcOrd="4" destOrd="0" presId="urn:microsoft.com/office/officeart/2005/8/layout/chevron2"/>
    <dgm:cxn modelId="{0C7D5DEC-67C8-4E3D-9F61-9853924E86E3}" type="presParOf" srcId="{5F277C5C-1E38-4A84-A921-22F910A263E1}" destId="{C61D6093-BF49-4017-8BCC-98C22883FB89}" srcOrd="0" destOrd="0" presId="urn:microsoft.com/office/officeart/2005/8/layout/chevron2"/>
    <dgm:cxn modelId="{F5238DC0-8EFC-4C60-B171-0DC78FC3AB3C}" type="presParOf" srcId="{5F277C5C-1E38-4A84-A921-22F910A263E1}" destId="{E8A5CFDB-2300-4F8D-8E7D-9435F0104E6C}" srcOrd="1" destOrd="0" presId="urn:microsoft.com/office/officeart/2005/8/layout/chevron2"/>
    <dgm:cxn modelId="{578035B7-0F11-472B-9A54-56F440E30C08}" type="presParOf" srcId="{05BC9D09-8E51-4D7D-AC73-FEB89C966F6C}" destId="{6937A3B8-A403-4D92-99BC-33CD391D9371}" srcOrd="5" destOrd="0" presId="urn:microsoft.com/office/officeart/2005/8/layout/chevron2"/>
    <dgm:cxn modelId="{2DCBDE65-1123-4658-9456-4264981806C9}" type="presParOf" srcId="{05BC9D09-8E51-4D7D-AC73-FEB89C966F6C}" destId="{376BE6AF-0107-49F3-8D5B-7EEC3535B2BF}" srcOrd="6" destOrd="0" presId="urn:microsoft.com/office/officeart/2005/8/layout/chevron2"/>
    <dgm:cxn modelId="{0DF5B984-FEDC-456E-B004-A6DA42B8938D}" type="presParOf" srcId="{376BE6AF-0107-49F3-8D5B-7EEC3535B2BF}" destId="{4DD03E54-6681-4B41-8BE4-8686C7405CD0}" srcOrd="0" destOrd="0" presId="urn:microsoft.com/office/officeart/2005/8/layout/chevron2"/>
    <dgm:cxn modelId="{8461779F-100A-4673-BEB6-DCC826B7F903}" type="presParOf" srcId="{376BE6AF-0107-49F3-8D5B-7EEC3535B2BF}" destId="{0EF75423-C986-426A-8FC7-E3FE4A4718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C8DC05-A1E4-43CD-9ECF-0D9B836EEECF}" type="doc">
      <dgm:prSet loTypeId="urn:microsoft.com/office/officeart/2005/8/layout/cycle3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CE4376DA-6243-4179-966E-07FBC7FBE7F7}">
      <dgm:prSet phldrT="[Texto]" custT="1"/>
      <dgm:spPr/>
      <dgm:t>
        <a:bodyPr/>
        <a:lstStyle/>
        <a:p>
          <a:r>
            <a:rPr lang="en-US" sz="1200" b="1" noProof="0" dirty="0" smtClean="0"/>
            <a:t>Parliament:</a:t>
          </a:r>
        </a:p>
        <a:p>
          <a:r>
            <a:rPr lang="en-US" sz="1100" b="0" noProof="0" dirty="0" smtClean="0"/>
            <a:t>1) Monitoring of indicators of the Social Security System (protection + sustainability)</a:t>
          </a:r>
        </a:p>
        <a:p>
          <a:r>
            <a:rPr lang="en-US" sz="1100" b="0" noProof="0" dirty="0" smtClean="0"/>
            <a:t>2) Adoption of the principles that should govern the reforms of the system</a:t>
          </a:r>
        </a:p>
      </dgm:t>
    </dgm:pt>
    <dgm:pt modelId="{774840BC-2868-4E01-AE73-DBC5F90F0AA1}" type="parTrans" cxnId="{ADB91300-1692-49EE-BCC4-F1F79F9F1932}">
      <dgm:prSet/>
      <dgm:spPr/>
      <dgm:t>
        <a:bodyPr/>
        <a:lstStyle/>
        <a:p>
          <a:endParaRPr lang="en-US" noProof="0"/>
        </a:p>
      </dgm:t>
    </dgm:pt>
    <dgm:pt modelId="{7244846A-8382-459D-8632-494298FA3B3F}" type="sibTrans" cxnId="{ADB91300-1692-49EE-BCC4-F1F79F9F1932}">
      <dgm:prSet/>
      <dgm:spPr/>
      <dgm:t>
        <a:bodyPr/>
        <a:lstStyle/>
        <a:p>
          <a:endParaRPr lang="en-US" noProof="0"/>
        </a:p>
      </dgm:t>
    </dgm:pt>
    <dgm:pt modelId="{77783D5E-A8D1-4A1F-91F6-DB38296EED4B}">
      <dgm:prSet phldrT="[Texto]" custT="1"/>
      <dgm:spPr/>
      <dgm:t>
        <a:bodyPr/>
        <a:lstStyle/>
        <a:p>
          <a:r>
            <a:rPr lang="en-US" sz="1200" b="1" noProof="0" dirty="0" smtClean="0"/>
            <a:t>Government:</a:t>
          </a:r>
        </a:p>
        <a:p>
          <a:r>
            <a:rPr lang="en-US" sz="1100" noProof="0" dirty="0" smtClean="0"/>
            <a:t>Calls the social partners (Social Dialogue: employers + unions) to develop the Parliament Principles for specific reforms</a:t>
          </a:r>
          <a:endParaRPr lang="en-US" sz="1100" noProof="0" dirty="0"/>
        </a:p>
      </dgm:t>
    </dgm:pt>
    <dgm:pt modelId="{19BDF76D-FCC0-4E1F-B883-697ECE3D5425}" type="parTrans" cxnId="{A092F4D7-9662-462E-A82A-B7DAD66D229A}">
      <dgm:prSet/>
      <dgm:spPr/>
      <dgm:t>
        <a:bodyPr/>
        <a:lstStyle/>
        <a:p>
          <a:endParaRPr lang="en-US" noProof="0"/>
        </a:p>
      </dgm:t>
    </dgm:pt>
    <dgm:pt modelId="{C01346BE-D6F2-4D8A-84B3-C453BE68824B}" type="sibTrans" cxnId="{A092F4D7-9662-462E-A82A-B7DAD66D229A}">
      <dgm:prSet/>
      <dgm:spPr/>
      <dgm:t>
        <a:bodyPr/>
        <a:lstStyle/>
        <a:p>
          <a:endParaRPr lang="en-US" noProof="0"/>
        </a:p>
      </dgm:t>
    </dgm:pt>
    <dgm:pt modelId="{4B3B727D-0A79-4963-91B0-929EA6980366}">
      <dgm:prSet phldrT="[Texto]" custT="1"/>
      <dgm:spPr/>
      <dgm:t>
        <a:bodyPr/>
        <a:lstStyle/>
        <a:p>
          <a:r>
            <a:rPr lang="en-US" sz="1200" b="1" noProof="0" dirty="0" smtClean="0"/>
            <a:t>Social Dialogue</a:t>
          </a:r>
        </a:p>
        <a:p>
          <a:r>
            <a:rPr lang="en-US" sz="1200" b="1" noProof="0" dirty="0" smtClean="0"/>
            <a:t>(Government + Unions + Employers)</a:t>
          </a:r>
        </a:p>
        <a:p>
          <a:r>
            <a:rPr lang="en-US" sz="1100" noProof="0" dirty="0" smtClean="0"/>
            <a:t>Agreement about specific measures</a:t>
          </a:r>
          <a:endParaRPr lang="en-US" sz="1100" noProof="0" dirty="0"/>
        </a:p>
      </dgm:t>
    </dgm:pt>
    <dgm:pt modelId="{8EE775B0-AB99-4A0E-BC5A-E27D31080C7A}" type="parTrans" cxnId="{0A4F539C-4F4A-4EC9-9BD2-C49FBF741EA5}">
      <dgm:prSet/>
      <dgm:spPr/>
      <dgm:t>
        <a:bodyPr/>
        <a:lstStyle/>
        <a:p>
          <a:endParaRPr lang="en-US" noProof="0"/>
        </a:p>
      </dgm:t>
    </dgm:pt>
    <dgm:pt modelId="{6487832C-53F8-4959-92E2-FD88B1681492}" type="sibTrans" cxnId="{0A4F539C-4F4A-4EC9-9BD2-C49FBF741EA5}">
      <dgm:prSet/>
      <dgm:spPr/>
      <dgm:t>
        <a:bodyPr/>
        <a:lstStyle/>
        <a:p>
          <a:endParaRPr lang="en-US" noProof="0"/>
        </a:p>
      </dgm:t>
    </dgm:pt>
    <dgm:pt modelId="{5D2FCDC8-96A8-45C3-91C9-D4145F9735E2}">
      <dgm:prSet phldrT="[Texto]" custT="1"/>
      <dgm:spPr/>
      <dgm:t>
        <a:bodyPr/>
        <a:lstStyle/>
        <a:p>
          <a:r>
            <a:rPr lang="en-US" sz="1200" b="1" noProof="0" dirty="0" smtClean="0"/>
            <a:t>Government:</a:t>
          </a:r>
        </a:p>
        <a:p>
          <a:r>
            <a:rPr lang="en-US" sz="1200" noProof="0" dirty="0" smtClean="0"/>
            <a:t>Draft Bill that in</a:t>
          </a:r>
          <a:r>
            <a:rPr lang="en-US" sz="1100" noProof="0" dirty="0" smtClean="0"/>
            <a:t>tegrates the Social Agreement </a:t>
          </a:r>
          <a:endParaRPr lang="en-US" sz="1100" noProof="0" dirty="0"/>
        </a:p>
      </dgm:t>
    </dgm:pt>
    <dgm:pt modelId="{D4089775-9CFC-4822-B506-03AA9EF0C2E7}" type="parTrans" cxnId="{44870C03-BD17-443E-B6F8-62FABF709599}">
      <dgm:prSet/>
      <dgm:spPr/>
      <dgm:t>
        <a:bodyPr/>
        <a:lstStyle/>
        <a:p>
          <a:endParaRPr lang="en-US" noProof="0"/>
        </a:p>
      </dgm:t>
    </dgm:pt>
    <dgm:pt modelId="{5A944B4B-6C14-4072-9947-C2CEA8D9BC4F}" type="sibTrans" cxnId="{44870C03-BD17-443E-B6F8-62FABF709599}">
      <dgm:prSet/>
      <dgm:spPr/>
      <dgm:t>
        <a:bodyPr/>
        <a:lstStyle/>
        <a:p>
          <a:endParaRPr lang="en-US" noProof="0"/>
        </a:p>
      </dgm:t>
    </dgm:pt>
    <dgm:pt modelId="{6545DD53-6AA0-4C62-B50C-DE4213D424AD}">
      <dgm:prSet phldrT="[Texto]" custT="1"/>
      <dgm:spPr/>
      <dgm:t>
        <a:bodyPr/>
        <a:lstStyle/>
        <a:p>
          <a:r>
            <a:rPr lang="en-US" sz="1200" b="1" noProof="0" dirty="0" smtClean="0"/>
            <a:t>Parliament:</a:t>
          </a:r>
        </a:p>
        <a:p>
          <a:r>
            <a:rPr lang="en-US" sz="1100" noProof="0" dirty="0" smtClean="0"/>
            <a:t>Debate and approval of the Draft Bill</a:t>
          </a:r>
          <a:endParaRPr lang="en-US" sz="1100" noProof="0" dirty="0"/>
        </a:p>
      </dgm:t>
    </dgm:pt>
    <dgm:pt modelId="{A0272009-E0D9-41DA-912D-507CE01BE0AA}" type="parTrans" cxnId="{1541E50B-736B-4446-BF14-507ED3A64276}">
      <dgm:prSet/>
      <dgm:spPr/>
      <dgm:t>
        <a:bodyPr/>
        <a:lstStyle/>
        <a:p>
          <a:endParaRPr lang="en-US" noProof="0"/>
        </a:p>
      </dgm:t>
    </dgm:pt>
    <dgm:pt modelId="{F30FC285-B5CE-4A73-ABE9-C22BE7029236}" type="sibTrans" cxnId="{1541E50B-736B-4446-BF14-507ED3A64276}">
      <dgm:prSet/>
      <dgm:spPr/>
      <dgm:t>
        <a:bodyPr/>
        <a:lstStyle/>
        <a:p>
          <a:endParaRPr lang="en-US" noProof="0"/>
        </a:p>
      </dgm:t>
    </dgm:pt>
    <dgm:pt modelId="{88AA73B3-C5E7-455E-AACE-766157119D6A}" type="pres">
      <dgm:prSet presAssocID="{1AC8DC05-A1E4-43CD-9ECF-0D9B836EEE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D0B3EF-7151-4DB0-AD54-861294F4FDE9}" type="pres">
      <dgm:prSet presAssocID="{1AC8DC05-A1E4-43CD-9ECF-0D9B836EEECF}" presName="cycle" presStyleCnt="0"/>
      <dgm:spPr/>
    </dgm:pt>
    <dgm:pt modelId="{AB89566D-4AEF-4B4D-A3DA-65C37A6622C6}" type="pres">
      <dgm:prSet presAssocID="{CE4376DA-6243-4179-966E-07FBC7FBE7F7}" presName="nodeFirstNode" presStyleLbl="node1" presStyleIdx="0" presStyleCnt="5" custScaleX="151134" custRadScaleRad="100071" custRadScaleInc="5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6E5D4F-E190-43C3-8049-45EE62C46984}" type="pres">
      <dgm:prSet presAssocID="{7244846A-8382-459D-8632-494298FA3B3F}" presName="sibTransFirstNode" presStyleLbl="bgShp" presStyleIdx="0" presStyleCnt="1" custScaleX="114989" custLinFactNeighborX="0" custLinFactNeighborY="7302"/>
      <dgm:spPr/>
      <dgm:t>
        <a:bodyPr/>
        <a:lstStyle/>
        <a:p>
          <a:endParaRPr lang="es-ES"/>
        </a:p>
      </dgm:t>
    </dgm:pt>
    <dgm:pt modelId="{B41851F3-C8DC-42C8-9CD8-E4BE712CFECD}" type="pres">
      <dgm:prSet presAssocID="{77783D5E-A8D1-4A1F-91F6-DB38296EED4B}" presName="nodeFollowingNodes" presStyleLbl="node1" presStyleIdx="1" presStyleCnt="5" custScaleX="185878" custRadScaleRad="140920" custRadScaleInc="117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3F9374-615C-42FD-BFAF-C036309A6ABA}" type="pres">
      <dgm:prSet presAssocID="{4B3B727D-0A79-4963-91B0-929EA6980366}" presName="nodeFollowingNodes" presStyleLbl="node1" presStyleIdx="2" presStyleCnt="5" custScaleX="144552" custRadScaleRad="138698" custRadScaleInc="-464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B0A6CE-1902-411A-A1AE-454BEE67C472}" type="pres">
      <dgm:prSet presAssocID="{5D2FCDC8-96A8-45C3-91C9-D4145F9735E2}" presName="nodeFollowingNodes" presStyleLbl="node1" presStyleIdx="3" presStyleCnt="5" custScaleX="149343" custRadScaleRad="131689" custRadScaleInc="408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653BFD-AAFD-4169-A8AA-23798AC66A91}" type="pres">
      <dgm:prSet presAssocID="{6545DD53-6AA0-4C62-B50C-DE4213D424AD}" presName="nodeFollowingNodes" presStyleLbl="node1" presStyleIdx="4" presStyleCnt="5" custScaleX="156491" custRadScaleRad="113354" custRadScaleInc="-103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92F4D7-9662-462E-A82A-B7DAD66D229A}" srcId="{1AC8DC05-A1E4-43CD-9ECF-0D9B836EEECF}" destId="{77783D5E-A8D1-4A1F-91F6-DB38296EED4B}" srcOrd="1" destOrd="0" parTransId="{19BDF76D-FCC0-4E1F-B883-697ECE3D5425}" sibTransId="{C01346BE-D6F2-4D8A-84B3-C453BE68824B}"/>
    <dgm:cxn modelId="{A8B59528-391A-40D3-8ABE-C90180EE34E0}" type="presOf" srcId="{6545DD53-6AA0-4C62-B50C-DE4213D424AD}" destId="{D5653BFD-AAFD-4169-A8AA-23798AC66A91}" srcOrd="0" destOrd="0" presId="urn:microsoft.com/office/officeart/2005/8/layout/cycle3"/>
    <dgm:cxn modelId="{0A4F539C-4F4A-4EC9-9BD2-C49FBF741EA5}" srcId="{1AC8DC05-A1E4-43CD-9ECF-0D9B836EEECF}" destId="{4B3B727D-0A79-4963-91B0-929EA6980366}" srcOrd="2" destOrd="0" parTransId="{8EE775B0-AB99-4A0E-BC5A-E27D31080C7A}" sibTransId="{6487832C-53F8-4959-92E2-FD88B1681492}"/>
    <dgm:cxn modelId="{8D0BB0DB-ADF2-450A-91F9-4AC7EB5825F3}" type="presOf" srcId="{5D2FCDC8-96A8-45C3-91C9-D4145F9735E2}" destId="{0DB0A6CE-1902-411A-A1AE-454BEE67C472}" srcOrd="0" destOrd="0" presId="urn:microsoft.com/office/officeart/2005/8/layout/cycle3"/>
    <dgm:cxn modelId="{44870C03-BD17-443E-B6F8-62FABF709599}" srcId="{1AC8DC05-A1E4-43CD-9ECF-0D9B836EEECF}" destId="{5D2FCDC8-96A8-45C3-91C9-D4145F9735E2}" srcOrd="3" destOrd="0" parTransId="{D4089775-9CFC-4822-B506-03AA9EF0C2E7}" sibTransId="{5A944B4B-6C14-4072-9947-C2CEA8D9BC4F}"/>
    <dgm:cxn modelId="{1541E50B-736B-4446-BF14-507ED3A64276}" srcId="{1AC8DC05-A1E4-43CD-9ECF-0D9B836EEECF}" destId="{6545DD53-6AA0-4C62-B50C-DE4213D424AD}" srcOrd="4" destOrd="0" parTransId="{A0272009-E0D9-41DA-912D-507CE01BE0AA}" sibTransId="{F30FC285-B5CE-4A73-ABE9-C22BE7029236}"/>
    <dgm:cxn modelId="{6FDE6DFF-CA60-4CAC-A11A-B287392416F3}" type="presOf" srcId="{7244846A-8382-459D-8632-494298FA3B3F}" destId="{C06E5D4F-E190-43C3-8049-45EE62C46984}" srcOrd="0" destOrd="0" presId="urn:microsoft.com/office/officeart/2005/8/layout/cycle3"/>
    <dgm:cxn modelId="{37AB9AE5-5C9B-4E0D-AA8F-45DE14715096}" type="presOf" srcId="{1AC8DC05-A1E4-43CD-9ECF-0D9B836EEECF}" destId="{88AA73B3-C5E7-455E-AACE-766157119D6A}" srcOrd="0" destOrd="0" presId="urn:microsoft.com/office/officeart/2005/8/layout/cycle3"/>
    <dgm:cxn modelId="{B4BC38AA-18DC-4D65-8E65-F9F4DECFAAD6}" type="presOf" srcId="{4B3B727D-0A79-4963-91B0-929EA6980366}" destId="{7C3F9374-615C-42FD-BFAF-C036309A6ABA}" srcOrd="0" destOrd="0" presId="urn:microsoft.com/office/officeart/2005/8/layout/cycle3"/>
    <dgm:cxn modelId="{CD633703-0CDA-4613-A9D5-714739F82BA2}" type="presOf" srcId="{CE4376DA-6243-4179-966E-07FBC7FBE7F7}" destId="{AB89566D-4AEF-4B4D-A3DA-65C37A6622C6}" srcOrd="0" destOrd="0" presId="urn:microsoft.com/office/officeart/2005/8/layout/cycle3"/>
    <dgm:cxn modelId="{1A575F44-3DC2-4D99-82EB-4D149D6D03BE}" type="presOf" srcId="{77783D5E-A8D1-4A1F-91F6-DB38296EED4B}" destId="{B41851F3-C8DC-42C8-9CD8-E4BE712CFECD}" srcOrd="0" destOrd="0" presId="urn:microsoft.com/office/officeart/2005/8/layout/cycle3"/>
    <dgm:cxn modelId="{ADB91300-1692-49EE-BCC4-F1F79F9F1932}" srcId="{1AC8DC05-A1E4-43CD-9ECF-0D9B836EEECF}" destId="{CE4376DA-6243-4179-966E-07FBC7FBE7F7}" srcOrd="0" destOrd="0" parTransId="{774840BC-2868-4E01-AE73-DBC5F90F0AA1}" sibTransId="{7244846A-8382-459D-8632-494298FA3B3F}"/>
    <dgm:cxn modelId="{C6586BCE-94AD-40AD-8545-6D3D4D802A2B}" type="presParOf" srcId="{88AA73B3-C5E7-455E-AACE-766157119D6A}" destId="{6AD0B3EF-7151-4DB0-AD54-861294F4FDE9}" srcOrd="0" destOrd="0" presId="urn:microsoft.com/office/officeart/2005/8/layout/cycle3"/>
    <dgm:cxn modelId="{DD7ACD40-71E5-40F9-BF89-A83956A9EDC4}" type="presParOf" srcId="{6AD0B3EF-7151-4DB0-AD54-861294F4FDE9}" destId="{AB89566D-4AEF-4B4D-A3DA-65C37A6622C6}" srcOrd="0" destOrd="0" presId="urn:microsoft.com/office/officeart/2005/8/layout/cycle3"/>
    <dgm:cxn modelId="{AFF607FD-3271-4294-993E-2BF195E7815C}" type="presParOf" srcId="{6AD0B3EF-7151-4DB0-AD54-861294F4FDE9}" destId="{C06E5D4F-E190-43C3-8049-45EE62C46984}" srcOrd="1" destOrd="0" presId="urn:microsoft.com/office/officeart/2005/8/layout/cycle3"/>
    <dgm:cxn modelId="{7F696249-C2AD-4350-8C19-6BD8310A0723}" type="presParOf" srcId="{6AD0B3EF-7151-4DB0-AD54-861294F4FDE9}" destId="{B41851F3-C8DC-42C8-9CD8-E4BE712CFECD}" srcOrd="2" destOrd="0" presId="urn:microsoft.com/office/officeart/2005/8/layout/cycle3"/>
    <dgm:cxn modelId="{1DA09147-368A-4527-B21B-6288AFCD35BA}" type="presParOf" srcId="{6AD0B3EF-7151-4DB0-AD54-861294F4FDE9}" destId="{7C3F9374-615C-42FD-BFAF-C036309A6ABA}" srcOrd="3" destOrd="0" presId="urn:microsoft.com/office/officeart/2005/8/layout/cycle3"/>
    <dgm:cxn modelId="{F5C97430-14CE-47E1-9770-5FFB1BC7A7F1}" type="presParOf" srcId="{6AD0B3EF-7151-4DB0-AD54-861294F4FDE9}" destId="{0DB0A6CE-1902-411A-A1AE-454BEE67C472}" srcOrd="4" destOrd="0" presId="urn:microsoft.com/office/officeart/2005/8/layout/cycle3"/>
    <dgm:cxn modelId="{35A685D2-AF31-4495-B0CE-3316269630E3}" type="presParOf" srcId="{6AD0B3EF-7151-4DB0-AD54-861294F4FDE9}" destId="{D5653BFD-AAFD-4169-A8AA-23798AC66A9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0E023-231E-480A-A505-7F821E71D032}" type="doc">
      <dgm:prSet loTypeId="urn:microsoft.com/office/officeart/2005/8/layout/chevron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7F9F723-C5AE-4526-AF9D-92F5151D883E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D7D54655-D433-4AE6-84EE-668C3190CF1E}" type="parTrans" cxnId="{5DEAADC3-FD10-43F9-9352-B180B8D3295E}">
      <dgm:prSet/>
      <dgm:spPr/>
      <dgm:t>
        <a:bodyPr/>
        <a:lstStyle/>
        <a:p>
          <a:endParaRPr lang="es-ES"/>
        </a:p>
      </dgm:t>
    </dgm:pt>
    <dgm:pt modelId="{B2D55CBE-2862-4E68-80C1-692AF28097C7}" type="sibTrans" cxnId="{5DEAADC3-FD10-43F9-9352-B180B8D3295E}">
      <dgm:prSet/>
      <dgm:spPr/>
      <dgm:t>
        <a:bodyPr/>
        <a:lstStyle/>
        <a:p>
          <a:endParaRPr lang="es-ES"/>
        </a:p>
      </dgm:t>
    </dgm:pt>
    <dgm:pt modelId="{28126E7E-97F5-4913-B7AA-109B338E4A70}">
      <dgm:prSet phldrT="[Texto]" custT="1"/>
      <dgm:spPr/>
      <dgm:t>
        <a:bodyPr/>
        <a:lstStyle/>
        <a:p>
          <a:r>
            <a:rPr lang="en-US" sz="2400" noProof="0" dirty="0" smtClean="0">
              <a:solidFill>
                <a:schemeClr val="bg1">
                  <a:lumMod val="85000"/>
                </a:schemeClr>
              </a:solidFill>
            </a:rPr>
            <a:t>The Spanish Social Protection System                  </a:t>
          </a:r>
          <a:r>
            <a:rPr lang="en-US" sz="1500" noProof="0" dirty="0" smtClean="0">
              <a:solidFill>
                <a:schemeClr val="bg1">
                  <a:lumMod val="85000"/>
                </a:schemeClr>
              </a:solidFill>
            </a:rPr>
            <a:t>(protection levels, coverage, funding)</a:t>
          </a:r>
          <a:endParaRPr lang="en-US" sz="1500" noProof="0" dirty="0">
            <a:solidFill>
              <a:schemeClr val="bg1">
                <a:lumMod val="85000"/>
              </a:schemeClr>
            </a:solidFill>
          </a:endParaRPr>
        </a:p>
      </dgm:t>
    </dgm:pt>
    <dgm:pt modelId="{E1DCA1DD-C23D-4673-A310-D48A28049718}" type="parTrans" cxnId="{6CAAE6B3-3E1A-4EE0-9C1A-DC1419284583}">
      <dgm:prSet/>
      <dgm:spPr/>
      <dgm:t>
        <a:bodyPr/>
        <a:lstStyle/>
        <a:p>
          <a:endParaRPr lang="es-ES"/>
        </a:p>
      </dgm:t>
    </dgm:pt>
    <dgm:pt modelId="{23A5EB2E-FFAD-4B35-8CAD-4C84013D06FC}" type="sibTrans" cxnId="{6CAAE6B3-3E1A-4EE0-9C1A-DC1419284583}">
      <dgm:prSet/>
      <dgm:spPr/>
      <dgm:t>
        <a:bodyPr/>
        <a:lstStyle/>
        <a:p>
          <a:endParaRPr lang="es-ES"/>
        </a:p>
      </dgm:t>
    </dgm:pt>
    <dgm:pt modelId="{F46FDF4A-30C2-4F94-87E0-263FCE6A47F5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90D8082D-71E6-454D-9205-C8FC20003390}" type="parTrans" cxnId="{C326F79A-FB7E-49C3-B363-04B52A19042D}">
      <dgm:prSet/>
      <dgm:spPr/>
      <dgm:t>
        <a:bodyPr/>
        <a:lstStyle/>
        <a:p>
          <a:endParaRPr lang="es-ES"/>
        </a:p>
      </dgm:t>
    </dgm:pt>
    <dgm:pt modelId="{0A1E1CBF-A44D-42B3-A8BA-F913DBB34032}" type="sibTrans" cxnId="{C326F79A-FB7E-49C3-B363-04B52A19042D}">
      <dgm:prSet/>
      <dgm:spPr/>
      <dgm:t>
        <a:bodyPr/>
        <a:lstStyle/>
        <a:p>
          <a:endParaRPr lang="es-ES"/>
        </a:p>
      </dgm:t>
    </dgm:pt>
    <dgm:pt modelId="{52CB7FD5-71F9-4C04-8CBA-02A1E59574F8}">
      <dgm:prSet phldrT="[Texto]"/>
      <dgm:spPr/>
      <dgm:t>
        <a:bodyPr/>
        <a:lstStyle/>
        <a:p>
          <a:r>
            <a:rPr lang="en-US" baseline="0" noProof="0" dirty="0" smtClean="0">
              <a:solidFill>
                <a:schemeClr val="bg1">
                  <a:lumMod val="85000"/>
                </a:schemeClr>
              </a:solidFill>
            </a:rPr>
            <a:t>The Spanish Way of Reform: “</a:t>
          </a:r>
          <a:r>
            <a:rPr lang="en-US" baseline="0" noProof="0" dirty="0" err="1" smtClean="0">
              <a:solidFill>
                <a:schemeClr val="bg1">
                  <a:lumMod val="85000"/>
                </a:schemeClr>
              </a:solidFill>
            </a:rPr>
            <a:t>Pacto</a:t>
          </a:r>
          <a:r>
            <a:rPr lang="en-US" baseline="0" noProof="0" dirty="0" smtClean="0">
              <a:solidFill>
                <a:schemeClr val="bg1">
                  <a:lumMod val="85000"/>
                </a:schemeClr>
              </a:solidFill>
            </a:rPr>
            <a:t> de Toledo”.</a:t>
          </a:r>
          <a:endParaRPr lang="en-US" baseline="0" noProof="0" dirty="0">
            <a:solidFill>
              <a:schemeClr val="bg1">
                <a:lumMod val="85000"/>
              </a:schemeClr>
            </a:solidFill>
          </a:endParaRPr>
        </a:p>
      </dgm:t>
    </dgm:pt>
    <dgm:pt modelId="{A38543A3-85ED-4772-81ED-9B24005B8939}" type="parTrans" cxnId="{1FD0D9E6-A2C6-4DF5-8D59-CEA4ABF6DB3A}">
      <dgm:prSet/>
      <dgm:spPr/>
      <dgm:t>
        <a:bodyPr/>
        <a:lstStyle/>
        <a:p>
          <a:endParaRPr lang="es-ES"/>
        </a:p>
      </dgm:t>
    </dgm:pt>
    <dgm:pt modelId="{B3B321C4-2EA2-4AD2-A035-218845D56D84}" type="sibTrans" cxnId="{1FD0D9E6-A2C6-4DF5-8D59-CEA4ABF6DB3A}">
      <dgm:prSet/>
      <dgm:spPr/>
      <dgm:t>
        <a:bodyPr/>
        <a:lstStyle/>
        <a:p>
          <a:endParaRPr lang="es-ES"/>
        </a:p>
      </dgm:t>
    </dgm:pt>
    <dgm:pt modelId="{6E185E5B-A046-43C3-A7DF-9AF73659481B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1D348EB6-40A2-42DE-9E3E-A94058455C11}" type="parTrans" cxnId="{401DC825-F851-4658-A0FB-C0BE3EC73635}">
      <dgm:prSet/>
      <dgm:spPr/>
      <dgm:t>
        <a:bodyPr/>
        <a:lstStyle/>
        <a:p>
          <a:endParaRPr lang="es-ES"/>
        </a:p>
      </dgm:t>
    </dgm:pt>
    <dgm:pt modelId="{746B6349-A42E-48C3-985A-BEFC1CCB561C}" type="sibTrans" cxnId="{401DC825-F851-4658-A0FB-C0BE3EC73635}">
      <dgm:prSet/>
      <dgm:spPr/>
      <dgm:t>
        <a:bodyPr/>
        <a:lstStyle/>
        <a:p>
          <a:endParaRPr lang="es-ES"/>
        </a:p>
      </dgm:t>
    </dgm:pt>
    <dgm:pt modelId="{788CE100-1B9F-461A-B5E1-2B2EDE87097F}">
      <dgm:prSet phldrT="[Texto]"/>
      <dgm:spPr/>
      <dgm:t>
        <a:bodyPr/>
        <a:lstStyle/>
        <a:p>
          <a:r>
            <a:rPr lang="es-ES" baseline="0" dirty="0" smtClean="0">
              <a:solidFill>
                <a:schemeClr val="tx1"/>
              </a:solidFill>
            </a:rPr>
            <a:t>Pensions </a:t>
          </a:r>
          <a:r>
            <a:rPr lang="en-US" baseline="0" noProof="0" dirty="0" smtClean="0">
              <a:solidFill>
                <a:schemeClr val="tx1"/>
              </a:solidFill>
            </a:rPr>
            <a:t>Reforms in the EU</a:t>
          </a:r>
          <a:endParaRPr lang="en-US" baseline="0" noProof="0" dirty="0">
            <a:solidFill>
              <a:schemeClr val="tx1"/>
            </a:solidFill>
          </a:endParaRPr>
        </a:p>
      </dgm:t>
    </dgm:pt>
    <dgm:pt modelId="{B36E911A-FEF8-4F10-9CC6-9E4F14E37671}" type="parTrans" cxnId="{DC1F0F0D-A59B-443F-8589-57ED6FFBFCA3}">
      <dgm:prSet/>
      <dgm:spPr/>
      <dgm:t>
        <a:bodyPr/>
        <a:lstStyle/>
        <a:p>
          <a:endParaRPr lang="es-ES"/>
        </a:p>
      </dgm:t>
    </dgm:pt>
    <dgm:pt modelId="{4786175A-EF08-4747-9ADB-682A8CC10994}" type="sibTrans" cxnId="{DC1F0F0D-A59B-443F-8589-57ED6FFBFCA3}">
      <dgm:prSet/>
      <dgm:spPr/>
      <dgm:t>
        <a:bodyPr/>
        <a:lstStyle/>
        <a:p>
          <a:endParaRPr lang="es-ES"/>
        </a:p>
      </dgm:t>
    </dgm:pt>
    <dgm:pt modelId="{3A22D55B-32DD-473F-820D-D5709FD2254E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3F8F7C5C-A375-4539-95F4-A9FFDC9E6B36}" type="parTrans" cxnId="{BF3191C8-AF61-4376-9F0E-D17B3C7FD800}">
      <dgm:prSet/>
      <dgm:spPr/>
      <dgm:t>
        <a:bodyPr/>
        <a:lstStyle/>
        <a:p>
          <a:endParaRPr lang="es-ES"/>
        </a:p>
      </dgm:t>
    </dgm:pt>
    <dgm:pt modelId="{C4E44948-3C7E-4A5A-A2A1-D445231AE642}" type="sibTrans" cxnId="{BF3191C8-AF61-4376-9F0E-D17B3C7FD800}">
      <dgm:prSet/>
      <dgm:spPr/>
      <dgm:t>
        <a:bodyPr/>
        <a:lstStyle/>
        <a:p>
          <a:endParaRPr lang="es-ES"/>
        </a:p>
      </dgm:t>
    </dgm:pt>
    <dgm:pt modelId="{F903B4D5-A1C3-446A-988D-2C66AF024E67}">
      <dgm:prSet/>
      <dgm:spPr/>
      <dgm:t>
        <a:bodyPr/>
        <a:lstStyle/>
        <a:p>
          <a:r>
            <a:rPr lang="en-US" baseline="0" noProof="0" dirty="0" smtClean="0">
              <a:solidFill>
                <a:schemeClr val="bg2">
                  <a:lumMod val="40000"/>
                  <a:lumOff val="60000"/>
                </a:schemeClr>
              </a:solidFill>
            </a:rPr>
            <a:t>Globalization and social protection systems</a:t>
          </a:r>
          <a:r>
            <a:rPr lang="es-ES" baseline="0" dirty="0" smtClean="0">
              <a:solidFill>
                <a:schemeClr val="bg2">
                  <a:lumMod val="40000"/>
                  <a:lumOff val="60000"/>
                </a:schemeClr>
              </a:solidFill>
            </a:rPr>
            <a:t>.</a:t>
          </a:r>
          <a:endParaRPr lang="es-ES" baseline="0" dirty="0">
            <a:solidFill>
              <a:schemeClr val="bg2">
                <a:lumMod val="40000"/>
                <a:lumOff val="60000"/>
              </a:schemeClr>
            </a:solidFill>
          </a:endParaRPr>
        </a:p>
      </dgm:t>
    </dgm:pt>
    <dgm:pt modelId="{39E5D4FB-209B-469E-8864-9FBC433ACA5A}" type="parTrans" cxnId="{861AF359-91C3-4960-A973-5CE5D4E7C684}">
      <dgm:prSet/>
      <dgm:spPr/>
      <dgm:t>
        <a:bodyPr/>
        <a:lstStyle/>
        <a:p>
          <a:endParaRPr lang="es-ES"/>
        </a:p>
      </dgm:t>
    </dgm:pt>
    <dgm:pt modelId="{77D2D76E-2D80-4389-9A4D-7D2E029EFC7A}" type="sibTrans" cxnId="{861AF359-91C3-4960-A973-5CE5D4E7C684}">
      <dgm:prSet/>
      <dgm:spPr/>
      <dgm:t>
        <a:bodyPr/>
        <a:lstStyle/>
        <a:p>
          <a:endParaRPr lang="es-ES"/>
        </a:p>
      </dgm:t>
    </dgm:pt>
    <dgm:pt modelId="{4838F995-E13E-4FF9-AD2C-F306904CEAF0}">
      <dgm:prSet phldrT="[Texto]" custT="1"/>
      <dgm:spPr/>
      <dgm:t>
        <a:bodyPr/>
        <a:lstStyle/>
        <a:p>
          <a:r>
            <a:rPr lang="zh-CN" altLang="en-US" sz="2400" noProof="0" dirty="0" smtClean="0">
              <a:solidFill>
                <a:schemeClr val="bg1">
                  <a:lumMod val="85000"/>
                </a:schemeClr>
              </a:solidFill>
            </a:rPr>
            <a:t>西班牙社会保障体系</a:t>
          </a:r>
          <a:r>
            <a:rPr lang="zh-CN" altLang="en-US" sz="1500" noProof="0" dirty="0" smtClean="0">
              <a:solidFill>
                <a:schemeClr val="bg1">
                  <a:lumMod val="85000"/>
                </a:schemeClr>
              </a:solidFill>
            </a:rPr>
            <a:t>（保障水平、覆盖率和资金）</a:t>
          </a:r>
          <a:endParaRPr lang="en-US" sz="1500" noProof="0" dirty="0">
            <a:solidFill>
              <a:schemeClr val="bg1">
                <a:lumMod val="85000"/>
              </a:schemeClr>
            </a:solidFill>
          </a:endParaRPr>
        </a:p>
      </dgm:t>
    </dgm:pt>
    <dgm:pt modelId="{9BEE8007-D8E6-41F9-B831-FEC3BD2372F5}" type="parTrans" cxnId="{992BE449-6620-4B00-99AB-C5CFD8135653}">
      <dgm:prSet/>
      <dgm:spPr/>
      <dgm:t>
        <a:bodyPr/>
        <a:lstStyle/>
        <a:p>
          <a:endParaRPr lang="zh-CN" altLang="en-US"/>
        </a:p>
      </dgm:t>
    </dgm:pt>
    <dgm:pt modelId="{7F6A60EA-1191-491A-BE90-FAA5E823F146}" type="sibTrans" cxnId="{992BE449-6620-4B00-99AB-C5CFD8135653}">
      <dgm:prSet/>
      <dgm:spPr/>
      <dgm:t>
        <a:bodyPr/>
        <a:lstStyle/>
        <a:p>
          <a:endParaRPr lang="zh-CN" altLang="en-US"/>
        </a:p>
      </dgm:t>
    </dgm:pt>
    <dgm:pt modelId="{01125B43-A7AE-42D4-A922-93F9D772DEC5}">
      <dgm:prSet phldrT="[Texto]"/>
      <dgm:spPr/>
      <dgm:t>
        <a:bodyPr/>
        <a:lstStyle/>
        <a:p>
          <a:r>
            <a:rPr lang="zh-CN" altLang="en-US" noProof="0" dirty="0" smtClean="0">
              <a:solidFill>
                <a:schemeClr val="bg1">
                  <a:lumMod val="85000"/>
                </a:schemeClr>
              </a:solidFill>
            </a:rPr>
            <a:t>西班牙改革途径：</a:t>
          </a:r>
          <a:r>
            <a:rPr lang="en-US" altLang="zh-CN" noProof="0" dirty="0" smtClean="0">
              <a:solidFill>
                <a:schemeClr val="bg1">
                  <a:lumMod val="85000"/>
                </a:schemeClr>
              </a:solidFill>
            </a:rPr>
            <a:t>《</a:t>
          </a:r>
          <a:r>
            <a:rPr lang="zh-CN" altLang="en-US" noProof="0" dirty="0" smtClean="0">
              <a:solidFill>
                <a:schemeClr val="bg1">
                  <a:lumMod val="85000"/>
                </a:schemeClr>
              </a:solidFill>
            </a:rPr>
            <a:t>托莱多条约</a:t>
          </a:r>
          <a:r>
            <a:rPr lang="en-US" altLang="zh-CN" noProof="0" dirty="0" smtClean="0">
              <a:solidFill>
                <a:schemeClr val="bg1">
                  <a:lumMod val="85000"/>
                </a:schemeClr>
              </a:solidFill>
            </a:rPr>
            <a:t>》</a:t>
          </a:r>
          <a:endParaRPr lang="en-US" baseline="0" noProof="0" dirty="0">
            <a:solidFill>
              <a:schemeClr val="bg1">
                <a:lumMod val="85000"/>
              </a:schemeClr>
            </a:solidFill>
          </a:endParaRPr>
        </a:p>
      </dgm:t>
    </dgm:pt>
    <dgm:pt modelId="{6A252366-9103-4CAB-A9FA-C44F9A6E060B}" type="parTrans" cxnId="{296E9068-1627-4753-82A5-76E914BEE363}">
      <dgm:prSet/>
      <dgm:spPr/>
      <dgm:t>
        <a:bodyPr/>
        <a:lstStyle/>
        <a:p>
          <a:endParaRPr lang="zh-CN" altLang="en-US"/>
        </a:p>
      </dgm:t>
    </dgm:pt>
    <dgm:pt modelId="{297AFE52-4182-4F93-8D59-62C47B2B6202}" type="sibTrans" cxnId="{296E9068-1627-4753-82A5-76E914BEE363}">
      <dgm:prSet/>
      <dgm:spPr/>
      <dgm:t>
        <a:bodyPr/>
        <a:lstStyle/>
        <a:p>
          <a:endParaRPr lang="zh-CN" altLang="en-US"/>
        </a:p>
      </dgm:t>
    </dgm:pt>
    <dgm:pt modelId="{39D45139-9BFF-47A8-95A1-E4483E672F9C}">
      <dgm:prSet phldrT="[Texto]"/>
      <dgm:spPr/>
      <dgm:t>
        <a:bodyPr/>
        <a:lstStyle/>
        <a:p>
          <a:r>
            <a:rPr lang="zh-CN" altLang="en-US" noProof="0" dirty="0" smtClean="0">
              <a:solidFill>
                <a:schemeClr val="tx1"/>
              </a:solidFill>
            </a:rPr>
            <a:t>欧盟养老金改革</a:t>
          </a:r>
          <a:endParaRPr lang="en-US" baseline="0" noProof="0" dirty="0">
            <a:solidFill>
              <a:schemeClr val="tx1"/>
            </a:solidFill>
          </a:endParaRPr>
        </a:p>
      </dgm:t>
    </dgm:pt>
    <dgm:pt modelId="{46E7B7FF-A531-4C7C-B5A5-480A11247F60}" type="parTrans" cxnId="{8E1D5B74-A970-4195-8261-9C2972F2B782}">
      <dgm:prSet/>
      <dgm:spPr/>
      <dgm:t>
        <a:bodyPr/>
        <a:lstStyle/>
        <a:p>
          <a:endParaRPr lang="zh-CN" altLang="en-US"/>
        </a:p>
      </dgm:t>
    </dgm:pt>
    <dgm:pt modelId="{C8F0CBF1-D856-49A7-9E28-E26BAD0D36E9}" type="sibTrans" cxnId="{8E1D5B74-A970-4195-8261-9C2972F2B782}">
      <dgm:prSet/>
      <dgm:spPr/>
      <dgm:t>
        <a:bodyPr/>
        <a:lstStyle/>
        <a:p>
          <a:endParaRPr lang="zh-CN" altLang="en-US"/>
        </a:p>
      </dgm:t>
    </dgm:pt>
    <dgm:pt modelId="{E6583641-98E0-4117-8544-FC0B51324720}">
      <dgm:prSet/>
      <dgm:spPr/>
      <dgm:t>
        <a:bodyPr/>
        <a:lstStyle/>
        <a:p>
          <a:r>
            <a:rPr lang="zh-CN" altLang="en-US" dirty="0" smtClean="0">
              <a:solidFill>
                <a:schemeClr val="bg1">
                  <a:lumMod val="65000"/>
                </a:schemeClr>
              </a:solidFill>
            </a:rPr>
            <a:t>全球化和社会保障体系</a:t>
          </a:r>
          <a:endParaRPr lang="es-ES" baseline="0" dirty="0">
            <a:solidFill>
              <a:schemeClr val="bg1">
                <a:lumMod val="65000"/>
              </a:schemeClr>
            </a:solidFill>
          </a:endParaRPr>
        </a:p>
      </dgm:t>
    </dgm:pt>
    <dgm:pt modelId="{D20D7E09-5594-4F7E-A5AE-F6B7F8D31E1D}" type="parTrans" cxnId="{D7EBB420-22BD-4E6F-BD5B-5A2B5E4DDDFD}">
      <dgm:prSet/>
      <dgm:spPr/>
      <dgm:t>
        <a:bodyPr/>
        <a:lstStyle/>
        <a:p>
          <a:endParaRPr lang="zh-CN" altLang="en-US"/>
        </a:p>
      </dgm:t>
    </dgm:pt>
    <dgm:pt modelId="{B5A0F1AD-4E62-4E91-A17B-DE749D339083}" type="sibTrans" cxnId="{D7EBB420-22BD-4E6F-BD5B-5A2B5E4DDDFD}">
      <dgm:prSet/>
      <dgm:spPr/>
      <dgm:t>
        <a:bodyPr/>
        <a:lstStyle/>
        <a:p>
          <a:endParaRPr lang="zh-CN" altLang="en-US"/>
        </a:p>
      </dgm:t>
    </dgm:pt>
    <dgm:pt modelId="{05BC9D09-8E51-4D7D-AC73-FEB89C966F6C}" type="pres">
      <dgm:prSet presAssocID="{E540E023-231E-480A-A505-7F821E71D0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661D1C-C8DB-4BE3-95F9-7748C3F04CEB}" type="pres">
      <dgm:prSet presAssocID="{17F9F723-C5AE-4526-AF9D-92F5151D883E}" presName="composite" presStyleCnt="0"/>
      <dgm:spPr/>
    </dgm:pt>
    <dgm:pt modelId="{D8D2F044-F4C3-4082-8206-9CBE9DB468DA}" type="pres">
      <dgm:prSet presAssocID="{17F9F723-C5AE-4526-AF9D-92F5151D883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104946-1B8A-4AAD-BCAA-1B767C2E0B4F}" type="pres">
      <dgm:prSet presAssocID="{17F9F723-C5AE-4526-AF9D-92F5151D883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396CC0-21D4-4538-98F8-CBDC0A071582}" type="pres">
      <dgm:prSet presAssocID="{B2D55CBE-2862-4E68-80C1-692AF28097C7}" presName="sp" presStyleCnt="0"/>
      <dgm:spPr/>
    </dgm:pt>
    <dgm:pt modelId="{152DBCE0-E6F0-4DDD-B5F4-6FAEF7940003}" type="pres">
      <dgm:prSet presAssocID="{F46FDF4A-30C2-4F94-87E0-263FCE6A47F5}" presName="composite" presStyleCnt="0"/>
      <dgm:spPr/>
    </dgm:pt>
    <dgm:pt modelId="{2AE1A3E4-DBE2-45D1-BDDC-C5E74ADF7D10}" type="pres">
      <dgm:prSet presAssocID="{F46FDF4A-30C2-4F94-87E0-263FCE6A47F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E51D3-ADA0-4475-A06D-45F26BAEC50F}" type="pres">
      <dgm:prSet presAssocID="{F46FDF4A-30C2-4F94-87E0-263FCE6A47F5}" presName="descendantText" presStyleLbl="alignAcc1" presStyleIdx="1" presStyleCnt="4" custLinFactNeighborX="0" custLinFactNeighborY="85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2A44D4-079A-410E-ABCB-09F4F970B559}" type="pres">
      <dgm:prSet presAssocID="{0A1E1CBF-A44D-42B3-A8BA-F913DBB34032}" presName="sp" presStyleCnt="0"/>
      <dgm:spPr/>
    </dgm:pt>
    <dgm:pt modelId="{5F277C5C-1E38-4A84-A921-22F910A263E1}" type="pres">
      <dgm:prSet presAssocID="{6E185E5B-A046-43C3-A7DF-9AF73659481B}" presName="composite" presStyleCnt="0"/>
      <dgm:spPr/>
    </dgm:pt>
    <dgm:pt modelId="{C61D6093-BF49-4017-8BCC-98C22883FB89}" type="pres">
      <dgm:prSet presAssocID="{6E185E5B-A046-43C3-A7DF-9AF73659481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A5CFDB-2300-4F8D-8E7D-9435F0104E6C}" type="pres">
      <dgm:prSet presAssocID="{6E185E5B-A046-43C3-A7DF-9AF73659481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37A3B8-A403-4D92-99BC-33CD391D9371}" type="pres">
      <dgm:prSet presAssocID="{746B6349-A42E-48C3-985A-BEFC1CCB561C}" presName="sp" presStyleCnt="0"/>
      <dgm:spPr/>
    </dgm:pt>
    <dgm:pt modelId="{376BE6AF-0107-49F3-8D5B-7EEC3535B2BF}" type="pres">
      <dgm:prSet presAssocID="{3A22D55B-32DD-473F-820D-D5709FD2254E}" presName="composite" presStyleCnt="0"/>
      <dgm:spPr/>
    </dgm:pt>
    <dgm:pt modelId="{4DD03E54-6681-4B41-8BE4-8686C7405CD0}" type="pres">
      <dgm:prSet presAssocID="{3A22D55B-32DD-473F-820D-D5709FD2254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F75423-C986-426A-8FC7-E3FE4A471805}" type="pres">
      <dgm:prSet presAssocID="{3A22D55B-32DD-473F-820D-D5709FD2254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DCDD3A-7D7C-4900-B329-3E9155CE4D1B}" type="presOf" srcId="{39D45139-9BFF-47A8-95A1-E4483E672F9C}" destId="{E8A5CFDB-2300-4F8D-8E7D-9435F0104E6C}" srcOrd="0" destOrd="1" presId="urn:microsoft.com/office/officeart/2005/8/layout/chevron2"/>
    <dgm:cxn modelId="{861AF359-91C3-4960-A973-5CE5D4E7C684}" srcId="{3A22D55B-32DD-473F-820D-D5709FD2254E}" destId="{F903B4D5-A1C3-446A-988D-2C66AF024E67}" srcOrd="0" destOrd="0" parTransId="{39E5D4FB-209B-469E-8864-9FBC433ACA5A}" sibTransId="{77D2D76E-2D80-4389-9A4D-7D2E029EFC7A}"/>
    <dgm:cxn modelId="{8E1D5B74-A970-4195-8261-9C2972F2B782}" srcId="{6E185E5B-A046-43C3-A7DF-9AF73659481B}" destId="{39D45139-9BFF-47A8-95A1-E4483E672F9C}" srcOrd="1" destOrd="0" parTransId="{46E7B7FF-A531-4C7C-B5A5-480A11247F60}" sibTransId="{C8F0CBF1-D856-49A7-9E28-E26BAD0D36E9}"/>
    <dgm:cxn modelId="{6CAAE6B3-3E1A-4EE0-9C1A-DC1419284583}" srcId="{17F9F723-C5AE-4526-AF9D-92F5151D883E}" destId="{28126E7E-97F5-4913-B7AA-109B338E4A70}" srcOrd="0" destOrd="0" parTransId="{E1DCA1DD-C23D-4673-A310-D48A28049718}" sibTransId="{23A5EB2E-FFAD-4B35-8CAD-4C84013D06FC}"/>
    <dgm:cxn modelId="{6E39D46B-C161-4927-A9DE-23E9EE179F43}" type="presOf" srcId="{17F9F723-C5AE-4526-AF9D-92F5151D883E}" destId="{D8D2F044-F4C3-4082-8206-9CBE9DB468DA}" srcOrd="0" destOrd="0" presId="urn:microsoft.com/office/officeart/2005/8/layout/chevron2"/>
    <dgm:cxn modelId="{BF3191C8-AF61-4376-9F0E-D17B3C7FD800}" srcId="{E540E023-231E-480A-A505-7F821E71D032}" destId="{3A22D55B-32DD-473F-820D-D5709FD2254E}" srcOrd="3" destOrd="0" parTransId="{3F8F7C5C-A375-4539-95F4-A9FFDC9E6B36}" sibTransId="{C4E44948-3C7E-4A5A-A2A1-D445231AE642}"/>
    <dgm:cxn modelId="{7F6BE830-FBF6-446D-9529-E3CA59E7D6EA}" type="presOf" srcId="{F903B4D5-A1C3-446A-988D-2C66AF024E67}" destId="{0EF75423-C986-426A-8FC7-E3FE4A471805}" srcOrd="0" destOrd="0" presId="urn:microsoft.com/office/officeart/2005/8/layout/chevron2"/>
    <dgm:cxn modelId="{1A2A03A4-8982-4C41-8FD2-B18B926615CF}" type="presOf" srcId="{3A22D55B-32DD-473F-820D-D5709FD2254E}" destId="{4DD03E54-6681-4B41-8BE4-8686C7405CD0}" srcOrd="0" destOrd="0" presId="urn:microsoft.com/office/officeart/2005/8/layout/chevron2"/>
    <dgm:cxn modelId="{1CF9D931-8CF5-43C5-A4FB-113D9685F940}" type="presOf" srcId="{4838F995-E13E-4FF9-AD2C-F306904CEAF0}" destId="{F1104946-1B8A-4AAD-BCAA-1B767C2E0B4F}" srcOrd="0" destOrd="1" presId="urn:microsoft.com/office/officeart/2005/8/layout/chevron2"/>
    <dgm:cxn modelId="{401DC825-F851-4658-A0FB-C0BE3EC73635}" srcId="{E540E023-231E-480A-A505-7F821E71D032}" destId="{6E185E5B-A046-43C3-A7DF-9AF73659481B}" srcOrd="2" destOrd="0" parTransId="{1D348EB6-40A2-42DE-9E3E-A94058455C11}" sibTransId="{746B6349-A42E-48C3-985A-BEFC1CCB561C}"/>
    <dgm:cxn modelId="{DC1F0F0D-A59B-443F-8589-57ED6FFBFCA3}" srcId="{6E185E5B-A046-43C3-A7DF-9AF73659481B}" destId="{788CE100-1B9F-461A-B5E1-2B2EDE87097F}" srcOrd="0" destOrd="0" parTransId="{B36E911A-FEF8-4F10-9CC6-9E4F14E37671}" sibTransId="{4786175A-EF08-4747-9ADB-682A8CC10994}"/>
    <dgm:cxn modelId="{30411582-4D8A-41D2-B270-614806C19387}" type="presOf" srcId="{788CE100-1B9F-461A-B5E1-2B2EDE87097F}" destId="{E8A5CFDB-2300-4F8D-8E7D-9435F0104E6C}" srcOrd="0" destOrd="0" presId="urn:microsoft.com/office/officeart/2005/8/layout/chevron2"/>
    <dgm:cxn modelId="{3945B33A-9F7C-46D1-B126-A3E50BB514D6}" type="presOf" srcId="{28126E7E-97F5-4913-B7AA-109B338E4A70}" destId="{F1104946-1B8A-4AAD-BCAA-1B767C2E0B4F}" srcOrd="0" destOrd="0" presId="urn:microsoft.com/office/officeart/2005/8/layout/chevron2"/>
    <dgm:cxn modelId="{C92190BB-4D94-44C8-9D15-40FFF225E1D5}" type="presOf" srcId="{F46FDF4A-30C2-4F94-87E0-263FCE6A47F5}" destId="{2AE1A3E4-DBE2-45D1-BDDC-C5E74ADF7D10}" srcOrd="0" destOrd="0" presId="urn:microsoft.com/office/officeart/2005/8/layout/chevron2"/>
    <dgm:cxn modelId="{C8425550-AAD1-407E-830C-378F0A6BF8BC}" type="presOf" srcId="{E540E023-231E-480A-A505-7F821E71D032}" destId="{05BC9D09-8E51-4D7D-AC73-FEB89C966F6C}" srcOrd="0" destOrd="0" presId="urn:microsoft.com/office/officeart/2005/8/layout/chevron2"/>
    <dgm:cxn modelId="{1DD67CD5-B089-4F16-BC48-D1B0D2D52895}" type="presOf" srcId="{6E185E5B-A046-43C3-A7DF-9AF73659481B}" destId="{C61D6093-BF49-4017-8BCC-98C22883FB89}" srcOrd="0" destOrd="0" presId="urn:microsoft.com/office/officeart/2005/8/layout/chevron2"/>
    <dgm:cxn modelId="{D7EBB420-22BD-4E6F-BD5B-5A2B5E4DDDFD}" srcId="{3A22D55B-32DD-473F-820D-D5709FD2254E}" destId="{E6583641-98E0-4117-8544-FC0B51324720}" srcOrd="1" destOrd="0" parTransId="{D20D7E09-5594-4F7E-A5AE-F6B7F8D31E1D}" sibTransId="{B5A0F1AD-4E62-4E91-A17B-DE749D339083}"/>
    <dgm:cxn modelId="{AFFA1D6C-F1DA-4851-A9A1-F6F02412B0A8}" type="presOf" srcId="{01125B43-A7AE-42D4-A922-93F9D772DEC5}" destId="{01DE51D3-ADA0-4475-A06D-45F26BAEC50F}" srcOrd="0" destOrd="1" presId="urn:microsoft.com/office/officeart/2005/8/layout/chevron2"/>
    <dgm:cxn modelId="{C326F79A-FB7E-49C3-B363-04B52A19042D}" srcId="{E540E023-231E-480A-A505-7F821E71D032}" destId="{F46FDF4A-30C2-4F94-87E0-263FCE6A47F5}" srcOrd="1" destOrd="0" parTransId="{90D8082D-71E6-454D-9205-C8FC20003390}" sibTransId="{0A1E1CBF-A44D-42B3-A8BA-F913DBB34032}"/>
    <dgm:cxn modelId="{DDF27854-17DE-42A7-8DEA-0570273B9365}" type="presOf" srcId="{52CB7FD5-71F9-4C04-8CBA-02A1E59574F8}" destId="{01DE51D3-ADA0-4475-A06D-45F26BAEC50F}" srcOrd="0" destOrd="0" presId="urn:microsoft.com/office/officeart/2005/8/layout/chevron2"/>
    <dgm:cxn modelId="{1FD0D9E6-A2C6-4DF5-8D59-CEA4ABF6DB3A}" srcId="{F46FDF4A-30C2-4F94-87E0-263FCE6A47F5}" destId="{52CB7FD5-71F9-4C04-8CBA-02A1E59574F8}" srcOrd="0" destOrd="0" parTransId="{A38543A3-85ED-4772-81ED-9B24005B8939}" sibTransId="{B3B321C4-2EA2-4AD2-A035-218845D56D84}"/>
    <dgm:cxn modelId="{296E9068-1627-4753-82A5-76E914BEE363}" srcId="{F46FDF4A-30C2-4F94-87E0-263FCE6A47F5}" destId="{01125B43-A7AE-42D4-A922-93F9D772DEC5}" srcOrd="1" destOrd="0" parTransId="{6A252366-9103-4CAB-A9FA-C44F9A6E060B}" sibTransId="{297AFE52-4182-4F93-8D59-62C47B2B6202}"/>
    <dgm:cxn modelId="{54B1C98E-F248-4CA8-BB1D-237C43E1E546}" type="presOf" srcId="{E6583641-98E0-4117-8544-FC0B51324720}" destId="{0EF75423-C986-426A-8FC7-E3FE4A471805}" srcOrd="0" destOrd="1" presId="urn:microsoft.com/office/officeart/2005/8/layout/chevron2"/>
    <dgm:cxn modelId="{992BE449-6620-4B00-99AB-C5CFD8135653}" srcId="{17F9F723-C5AE-4526-AF9D-92F5151D883E}" destId="{4838F995-E13E-4FF9-AD2C-F306904CEAF0}" srcOrd="1" destOrd="0" parTransId="{9BEE8007-D8E6-41F9-B831-FEC3BD2372F5}" sibTransId="{7F6A60EA-1191-491A-BE90-FAA5E823F146}"/>
    <dgm:cxn modelId="{5DEAADC3-FD10-43F9-9352-B180B8D3295E}" srcId="{E540E023-231E-480A-A505-7F821E71D032}" destId="{17F9F723-C5AE-4526-AF9D-92F5151D883E}" srcOrd="0" destOrd="0" parTransId="{D7D54655-D433-4AE6-84EE-668C3190CF1E}" sibTransId="{B2D55CBE-2862-4E68-80C1-692AF28097C7}"/>
    <dgm:cxn modelId="{B823BA55-1939-4D71-ABEA-56E3F83FA546}" type="presParOf" srcId="{05BC9D09-8E51-4D7D-AC73-FEB89C966F6C}" destId="{92661D1C-C8DB-4BE3-95F9-7748C3F04CEB}" srcOrd="0" destOrd="0" presId="urn:microsoft.com/office/officeart/2005/8/layout/chevron2"/>
    <dgm:cxn modelId="{CE119313-53B5-461C-90E7-4496509ADA6E}" type="presParOf" srcId="{92661D1C-C8DB-4BE3-95F9-7748C3F04CEB}" destId="{D8D2F044-F4C3-4082-8206-9CBE9DB468DA}" srcOrd="0" destOrd="0" presId="urn:microsoft.com/office/officeart/2005/8/layout/chevron2"/>
    <dgm:cxn modelId="{F7727097-12B7-4725-A921-52B86BB9A580}" type="presParOf" srcId="{92661D1C-C8DB-4BE3-95F9-7748C3F04CEB}" destId="{F1104946-1B8A-4AAD-BCAA-1B767C2E0B4F}" srcOrd="1" destOrd="0" presId="urn:microsoft.com/office/officeart/2005/8/layout/chevron2"/>
    <dgm:cxn modelId="{B01DABBA-46E3-48BE-8008-608E0DC33456}" type="presParOf" srcId="{05BC9D09-8E51-4D7D-AC73-FEB89C966F6C}" destId="{CB396CC0-21D4-4538-98F8-CBDC0A071582}" srcOrd="1" destOrd="0" presId="urn:microsoft.com/office/officeart/2005/8/layout/chevron2"/>
    <dgm:cxn modelId="{FE6D0E02-FFB3-4590-B812-712607F6CA1B}" type="presParOf" srcId="{05BC9D09-8E51-4D7D-AC73-FEB89C966F6C}" destId="{152DBCE0-E6F0-4DDD-B5F4-6FAEF7940003}" srcOrd="2" destOrd="0" presId="urn:microsoft.com/office/officeart/2005/8/layout/chevron2"/>
    <dgm:cxn modelId="{C93C64B9-9B94-42A9-88E2-63615679ED11}" type="presParOf" srcId="{152DBCE0-E6F0-4DDD-B5F4-6FAEF7940003}" destId="{2AE1A3E4-DBE2-45D1-BDDC-C5E74ADF7D10}" srcOrd="0" destOrd="0" presId="urn:microsoft.com/office/officeart/2005/8/layout/chevron2"/>
    <dgm:cxn modelId="{57E9D3FE-69BA-41DF-AA3D-FC7B7F937838}" type="presParOf" srcId="{152DBCE0-E6F0-4DDD-B5F4-6FAEF7940003}" destId="{01DE51D3-ADA0-4475-A06D-45F26BAEC50F}" srcOrd="1" destOrd="0" presId="urn:microsoft.com/office/officeart/2005/8/layout/chevron2"/>
    <dgm:cxn modelId="{CC1E705D-1CDD-4718-BD8B-573E1C1ED4F0}" type="presParOf" srcId="{05BC9D09-8E51-4D7D-AC73-FEB89C966F6C}" destId="{4E2A44D4-079A-410E-ABCB-09F4F970B559}" srcOrd="3" destOrd="0" presId="urn:microsoft.com/office/officeart/2005/8/layout/chevron2"/>
    <dgm:cxn modelId="{7F891F9C-E779-4F63-95A0-22C3790A6A34}" type="presParOf" srcId="{05BC9D09-8E51-4D7D-AC73-FEB89C966F6C}" destId="{5F277C5C-1E38-4A84-A921-22F910A263E1}" srcOrd="4" destOrd="0" presId="urn:microsoft.com/office/officeart/2005/8/layout/chevron2"/>
    <dgm:cxn modelId="{DE0DC362-151A-41E2-B508-41A49356A400}" type="presParOf" srcId="{5F277C5C-1E38-4A84-A921-22F910A263E1}" destId="{C61D6093-BF49-4017-8BCC-98C22883FB89}" srcOrd="0" destOrd="0" presId="urn:microsoft.com/office/officeart/2005/8/layout/chevron2"/>
    <dgm:cxn modelId="{7267D922-A75A-45BE-B825-B358D3C3D548}" type="presParOf" srcId="{5F277C5C-1E38-4A84-A921-22F910A263E1}" destId="{E8A5CFDB-2300-4F8D-8E7D-9435F0104E6C}" srcOrd="1" destOrd="0" presId="urn:microsoft.com/office/officeart/2005/8/layout/chevron2"/>
    <dgm:cxn modelId="{1BA742B6-1EBE-41ED-BBBE-B8299E0E73FE}" type="presParOf" srcId="{05BC9D09-8E51-4D7D-AC73-FEB89C966F6C}" destId="{6937A3B8-A403-4D92-99BC-33CD391D9371}" srcOrd="5" destOrd="0" presId="urn:microsoft.com/office/officeart/2005/8/layout/chevron2"/>
    <dgm:cxn modelId="{7030CF4F-5E1D-4EF8-9C93-52C576673103}" type="presParOf" srcId="{05BC9D09-8E51-4D7D-AC73-FEB89C966F6C}" destId="{376BE6AF-0107-49F3-8D5B-7EEC3535B2BF}" srcOrd="6" destOrd="0" presId="urn:microsoft.com/office/officeart/2005/8/layout/chevron2"/>
    <dgm:cxn modelId="{D6AD6E0F-5E25-4EF2-94E3-4B81200546CD}" type="presParOf" srcId="{376BE6AF-0107-49F3-8D5B-7EEC3535B2BF}" destId="{4DD03E54-6681-4B41-8BE4-8686C7405CD0}" srcOrd="0" destOrd="0" presId="urn:microsoft.com/office/officeart/2005/8/layout/chevron2"/>
    <dgm:cxn modelId="{EA10E619-4EB6-415F-8400-52504551BE90}" type="presParOf" srcId="{376BE6AF-0107-49F3-8D5B-7EEC3535B2BF}" destId="{0EF75423-C986-426A-8FC7-E3FE4A4718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40E023-231E-480A-A505-7F821E71D032}" type="doc">
      <dgm:prSet loTypeId="urn:microsoft.com/office/officeart/2005/8/layout/chevron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17F9F723-C5AE-4526-AF9D-92F5151D883E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D7D54655-D433-4AE6-84EE-668C3190CF1E}" type="parTrans" cxnId="{5DEAADC3-FD10-43F9-9352-B180B8D3295E}">
      <dgm:prSet/>
      <dgm:spPr/>
      <dgm:t>
        <a:bodyPr/>
        <a:lstStyle/>
        <a:p>
          <a:endParaRPr lang="es-ES"/>
        </a:p>
      </dgm:t>
    </dgm:pt>
    <dgm:pt modelId="{B2D55CBE-2862-4E68-80C1-692AF28097C7}" type="sibTrans" cxnId="{5DEAADC3-FD10-43F9-9352-B180B8D3295E}">
      <dgm:prSet/>
      <dgm:spPr/>
      <dgm:t>
        <a:bodyPr/>
        <a:lstStyle/>
        <a:p>
          <a:endParaRPr lang="es-ES"/>
        </a:p>
      </dgm:t>
    </dgm:pt>
    <dgm:pt modelId="{28126E7E-97F5-4913-B7AA-109B338E4A70}">
      <dgm:prSet phldrT="[Texto]" custT="1"/>
      <dgm:spPr/>
      <dgm:t>
        <a:bodyPr/>
        <a:lstStyle/>
        <a:p>
          <a:r>
            <a:rPr lang="en-US" sz="2400" noProof="0" dirty="0" smtClean="0">
              <a:solidFill>
                <a:schemeClr val="bg1">
                  <a:lumMod val="85000"/>
                </a:schemeClr>
              </a:solidFill>
            </a:rPr>
            <a:t>The Spanish Social Protection System                  </a:t>
          </a:r>
          <a:r>
            <a:rPr lang="en-US" sz="1500" noProof="0" dirty="0" smtClean="0">
              <a:solidFill>
                <a:schemeClr val="bg1">
                  <a:lumMod val="85000"/>
                </a:schemeClr>
              </a:solidFill>
            </a:rPr>
            <a:t>(protection levels, coverage, funding)</a:t>
          </a:r>
          <a:endParaRPr lang="en-US" sz="1500" noProof="0" dirty="0">
            <a:solidFill>
              <a:schemeClr val="bg1">
                <a:lumMod val="85000"/>
              </a:schemeClr>
            </a:solidFill>
          </a:endParaRPr>
        </a:p>
      </dgm:t>
    </dgm:pt>
    <dgm:pt modelId="{E1DCA1DD-C23D-4673-A310-D48A28049718}" type="parTrans" cxnId="{6CAAE6B3-3E1A-4EE0-9C1A-DC1419284583}">
      <dgm:prSet/>
      <dgm:spPr/>
      <dgm:t>
        <a:bodyPr/>
        <a:lstStyle/>
        <a:p>
          <a:endParaRPr lang="es-ES"/>
        </a:p>
      </dgm:t>
    </dgm:pt>
    <dgm:pt modelId="{23A5EB2E-FFAD-4B35-8CAD-4C84013D06FC}" type="sibTrans" cxnId="{6CAAE6B3-3E1A-4EE0-9C1A-DC1419284583}">
      <dgm:prSet/>
      <dgm:spPr/>
      <dgm:t>
        <a:bodyPr/>
        <a:lstStyle/>
        <a:p>
          <a:endParaRPr lang="es-ES"/>
        </a:p>
      </dgm:t>
    </dgm:pt>
    <dgm:pt modelId="{F46FDF4A-30C2-4F94-87E0-263FCE6A47F5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90D8082D-71E6-454D-9205-C8FC20003390}" type="parTrans" cxnId="{C326F79A-FB7E-49C3-B363-04B52A19042D}">
      <dgm:prSet/>
      <dgm:spPr/>
      <dgm:t>
        <a:bodyPr/>
        <a:lstStyle/>
        <a:p>
          <a:endParaRPr lang="es-ES"/>
        </a:p>
      </dgm:t>
    </dgm:pt>
    <dgm:pt modelId="{0A1E1CBF-A44D-42B3-A8BA-F913DBB34032}" type="sibTrans" cxnId="{C326F79A-FB7E-49C3-B363-04B52A19042D}">
      <dgm:prSet/>
      <dgm:spPr/>
      <dgm:t>
        <a:bodyPr/>
        <a:lstStyle/>
        <a:p>
          <a:endParaRPr lang="es-ES"/>
        </a:p>
      </dgm:t>
    </dgm:pt>
    <dgm:pt modelId="{52CB7FD5-71F9-4C04-8CBA-02A1E59574F8}">
      <dgm:prSet phldrT="[Texto]"/>
      <dgm:spPr/>
      <dgm:t>
        <a:bodyPr/>
        <a:lstStyle/>
        <a:p>
          <a:r>
            <a:rPr lang="en-US" baseline="0" noProof="0" dirty="0" smtClean="0">
              <a:solidFill>
                <a:schemeClr val="bg1">
                  <a:lumMod val="85000"/>
                </a:schemeClr>
              </a:solidFill>
            </a:rPr>
            <a:t>The Spanish Way of Reform: “</a:t>
          </a:r>
          <a:r>
            <a:rPr lang="en-US" baseline="0" noProof="0" dirty="0" err="1" smtClean="0">
              <a:solidFill>
                <a:schemeClr val="bg1">
                  <a:lumMod val="85000"/>
                </a:schemeClr>
              </a:solidFill>
            </a:rPr>
            <a:t>Pacto</a:t>
          </a:r>
          <a:r>
            <a:rPr lang="en-US" baseline="0" noProof="0" dirty="0" smtClean="0">
              <a:solidFill>
                <a:schemeClr val="bg1">
                  <a:lumMod val="85000"/>
                </a:schemeClr>
              </a:solidFill>
            </a:rPr>
            <a:t> de Toledo”.</a:t>
          </a:r>
          <a:endParaRPr lang="en-US" baseline="0" noProof="0" dirty="0">
            <a:solidFill>
              <a:schemeClr val="bg1">
                <a:lumMod val="85000"/>
              </a:schemeClr>
            </a:solidFill>
          </a:endParaRPr>
        </a:p>
      </dgm:t>
    </dgm:pt>
    <dgm:pt modelId="{A38543A3-85ED-4772-81ED-9B24005B8939}" type="parTrans" cxnId="{1FD0D9E6-A2C6-4DF5-8D59-CEA4ABF6DB3A}">
      <dgm:prSet/>
      <dgm:spPr/>
      <dgm:t>
        <a:bodyPr/>
        <a:lstStyle/>
        <a:p>
          <a:endParaRPr lang="es-ES"/>
        </a:p>
      </dgm:t>
    </dgm:pt>
    <dgm:pt modelId="{B3B321C4-2EA2-4AD2-A035-218845D56D84}" type="sibTrans" cxnId="{1FD0D9E6-A2C6-4DF5-8D59-CEA4ABF6DB3A}">
      <dgm:prSet/>
      <dgm:spPr/>
      <dgm:t>
        <a:bodyPr/>
        <a:lstStyle/>
        <a:p>
          <a:endParaRPr lang="es-ES"/>
        </a:p>
      </dgm:t>
    </dgm:pt>
    <dgm:pt modelId="{6E185E5B-A046-43C3-A7DF-9AF73659481B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1D348EB6-40A2-42DE-9E3E-A94058455C11}" type="parTrans" cxnId="{401DC825-F851-4658-A0FB-C0BE3EC73635}">
      <dgm:prSet/>
      <dgm:spPr/>
      <dgm:t>
        <a:bodyPr/>
        <a:lstStyle/>
        <a:p>
          <a:endParaRPr lang="es-ES"/>
        </a:p>
      </dgm:t>
    </dgm:pt>
    <dgm:pt modelId="{746B6349-A42E-48C3-985A-BEFC1CCB561C}" type="sibTrans" cxnId="{401DC825-F851-4658-A0FB-C0BE3EC73635}">
      <dgm:prSet/>
      <dgm:spPr/>
      <dgm:t>
        <a:bodyPr/>
        <a:lstStyle/>
        <a:p>
          <a:endParaRPr lang="es-ES"/>
        </a:p>
      </dgm:t>
    </dgm:pt>
    <dgm:pt modelId="{788CE100-1B9F-461A-B5E1-2B2EDE87097F}">
      <dgm:prSet phldrT="[Texto]"/>
      <dgm:spPr/>
      <dgm:t>
        <a:bodyPr/>
        <a:lstStyle/>
        <a:p>
          <a:r>
            <a:rPr lang="es-ES" baseline="0" dirty="0" smtClean="0">
              <a:solidFill>
                <a:schemeClr val="bg1">
                  <a:lumMod val="85000"/>
                </a:schemeClr>
              </a:solidFill>
            </a:rPr>
            <a:t>Pensions </a:t>
          </a:r>
          <a:r>
            <a:rPr lang="en-US" baseline="0" noProof="0" dirty="0" smtClean="0">
              <a:solidFill>
                <a:schemeClr val="bg1">
                  <a:lumMod val="85000"/>
                </a:schemeClr>
              </a:solidFill>
            </a:rPr>
            <a:t>Reforms in the EU</a:t>
          </a:r>
          <a:endParaRPr lang="en-US" baseline="0" noProof="0" dirty="0">
            <a:solidFill>
              <a:schemeClr val="bg1">
                <a:lumMod val="85000"/>
              </a:schemeClr>
            </a:solidFill>
          </a:endParaRPr>
        </a:p>
      </dgm:t>
    </dgm:pt>
    <dgm:pt modelId="{B36E911A-FEF8-4F10-9CC6-9E4F14E37671}" type="parTrans" cxnId="{DC1F0F0D-A59B-443F-8589-57ED6FFBFCA3}">
      <dgm:prSet/>
      <dgm:spPr/>
      <dgm:t>
        <a:bodyPr/>
        <a:lstStyle/>
        <a:p>
          <a:endParaRPr lang="es-ES"/>
        </a:p>
      </dgm:t>
    </dgm:pt>
    <dgm:pt modelId="{4786175A-EF08-4747-9ADB-682A8CC10994}" type="sibTrans" cxnId="{DC1F0F0D-A59B-443F-8589-57ED6FFBFCA3}">
      <dgm:prSet/>
      <dgm:spPr/>
      <dgm:t>
        <a:bodyPr/>
        <a:lstStyle/>
        <a:p>
          <a:endParaRPr lang="es-ES"/>
        </a:p>
      </dgm:t>
    </dgm:pt>
    <dgm:pt modelId="{3A22D55B-32DD-473F-820D-D5709FD2254E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3F8F7C5C-A375-4539-95F4-A9FFDC9E6B36}" type="parTrans" cxnId="{BF3191C8-AF61-4376-9F0E-D17B3C7FD800}">
      <dgm:prSet/>
      <dgm:spPr/>
      <dgm:t>
        <a:bodyPr/>
        <a:lstStyle/>
        <a:p>
          <a:endParaRPr lang="es-ES"/>
        </a:p>
      </dgm:t>
    </dgm:pt>
    <dgm:pt modelId="{C4E44948-3C7E-4A5A-A2A1-D445231AE642}" type="sibTrans" cxnId="{BF3191C8-AF61-4376-9F0E-D17B3C7FD800}">
      <dgm:prSet/>
      <dgm:spPr/>
      <dgm:t>
        <a:bodyPr/>
        <a:lstStyle/>
        <a:p>
          <a:endParaRPr lang="es-ES"/>
        </a:p>
      </dgm:t>
    </dgm:pt>
    <dgm:pt modelId="{F903B4D5-A1C3-446A-988D-2C66AF024E67}">
      <dgm:prSet/>
      <dgm:spPr/>
      <dgm:t>
        <a:bodyPr/>
        <a:lstStyle/>
        <a:p>
          <a:r>
            <a:rPr lang="en-US" baseline="0" noProof="0" dirty="0" smtClean="0">
              <a:solidFill>
                <a:schemeClr val="tx1"/>
              </a:solidFill>
            </a:rPr>
            <a:t>Globalization and social protection systems</a:t>
          </a:r>
          <a:r>
            <a:rPr lang="es-ES" baseline="0" dirty="0" smtClean="0">
              <a:solidFill>
                <a:schemeClr val="tx1"/>
              </a:solidFill>
            </a:rPr>
            <a:t>.</a:t>
          </a:r>
          <a:endParaRPr lang="es-ES" baseline="0" dirty="0">
            <a:solidFill>
              <a:schemeClr val="tx1"/>
            </a:solidFill>
          </a:endParaRPr>
        </a:p>
      </dgm:t>
    </dgm:pt>
    <dgm:pt modelId="{39E5D4FB-209B-469E-8864-9FBC433ACA5A}" type="parTrans" cxnId="{861AF359-91C3-4960-A973-5CE5D4E7C684}">
      <dgm:prSet/>
      <dgm:spPr/>
      <dgm:t>
        <a:bodyPr/>
        <a:lstStyle/>
        <a:p>
          <a:endParaRPr lang="es-ES"/>
        </a:p>
      </dgm:t>
    </dgm:pt>
    <dgm:pt modelId="{77D2D76E-2D80-4389-9A4D-7D2E029EFC7A}" type="sibTrans" cxnId="{861AF359-91C3-4960-A973-5CE5D4E7C684}">
      <dgm:prSet/>
      <dgm:spPr/>
      <dgm:t>
        <a:bodyPr/>
        <a:lstStyle/>
        <a:p>
          <a:endParaRPr lang="es-ES"/>
        </a:p>
      </dgm:t>
    </dgm:pt>
    <dgm:pt modelId="{4838F995-E13E-4FF9-AD2C-F306904CEAF0}">
      <dgm:prSet phldrT="[Texto]" custT="1"/>
      <dgm:spPr/>
      <dgm:t>
        <a:bodyPr/>
        <a:lstStyle/>
        <a:p>
          <a:r>
            <a:rPr lang="zh-CN" altLang="en-US" sz="2400" noProof="0" dirty="0" smtClean="0">
              <a:solidFill>
                <a:schemeClr val="bg1">
                  <a:lumMod val="85000"/>
                </a:schemeClr>
              </a:solidFill>
            </a:rPr>
            <a:t>西班牙社会保障体系</a:t>
          </a:r>
          <a:r>
            <a:rPr lang="zh-CN" altLang="en-US" sz="1500" noProof="0" dirty="0" smtClean="0">
              <a:solidFill>
                <a:schemeClr val="bg1">
                  <a:lumMod val="85000"/>
                </a:schemeClr>
              </a:solidFill>
            </a:rPr>
            <a:t>（保障水平、覆盖率和资金）</a:t>
          </a:r>
          <a:endParaRPr lang="en-US" sz="1500" noProof="0" dirty="0">
            <a:solidFill>
              <a:schemeClr val="bg1">
                <a:lumMod val="85000"/>
              </a:schemeClr>
            </a:solidFill>
          </a:endParaRPr>
        </a:p>
      </dgm:t>
    </dgm:pt>
    <dgm:pt modelId="{9BEE8007-D8E6-41F9-B831-FEC3BD2372F5}" type="parTrans" cxnId="{992BE449-6620-4B00-99AB-C5CFD8135653}">
      <dgm:prSet/>
      <dgm:spPr/>
      <dgm:t>
        <a:bodyPr/>
        <a:lstStyle/>
        <a:p>
          <a:endParaRPr lang="zh-CN" altLang="en-US"/>
        </a:p>
      </dgm:t>
    </dgm:pt>
    <dgm:pt modelId="{7F6A60EA-1191-491A-BE90-FAA5E823F146}" type="sibTrans" cxnId="{992BE449-6620-4B00-99AB-C5CFD8135653}">
      <dgm:prSet/>
      <dgm:spPr/>
      <dgm:t>
        <a:bodyPr/>
        <a:lstStyle/>
        <a:p>
          <a:endParaRPr lang="zh-CN" altLang="en-US"/>
        </a:p>
      </dgm:t>
    </dgm:pt>
    <dgm:pt modelId="{01125B43-A7AE-42D4-A922-93F9D772DEC5}">
      <dgm:prSet phldrT="[Texto]"/>
      <dgm:spPr/>
      <dgm:t>
        <a:bodyPr/>
        <a:lstStyle/>
        <a:p>
          <a:r>
            <a:rPr lang="zh-CN" altLang="en-US" noProof="0" dirty="0" smtClean="0">
              <a:solidFill>
                <a:schemeClr val="bg1">
                  <a:lumMod val="85000"/>
                </a:schemeClr>
              </a:solidFill>
            </a:rPr>
            <a:t>西班牙改革途径：</a:t>
          </a:r>
          <a:r>
            <a:rPr lang="en-US" altLang="zh-CN" noProof="0" dirty="0" smtClean="0">
              <a:solidFill>
                <a:schemeClr val="bg1">
                  <a:lumMod val="85000"/>
                </a:schemeClr>
              </a:solidFill>
            </a:rPr>
            <a:t>《</a:t>
          </a:r>
          <a:r>
            <a:rPr lang="zh-CN" altLang="en-US" noProof="0" dirty="0" smtClean="0">
              <a:solidFill>
                <a:schemeClr val="bg1">
                  <a:lumMod val="85000"/>
                </a:schemeClr>
              </a:solidFill>
            </a:rPr>
            <a:t>托莱多条约</a:t>
          </a:r>
          <a:r>
            <a:rPr lang="en-US" altLang="zh-CN" noProof="0" dirty="0" smtClean="0">
              <a:solidFill>
                <a:schemeClr val="bg1">
                  <a:lumMod val="85000"/>
                </a:schemeClr>
              </a:solidFill>
            </a:rPr>
            <a:t>》</a:t>
          </a:r>
          <a:endParaRPr lang="en-US" baseline="0" noProof="0" dirty="0">
            <a:solidFill>
              <a:schemeClr val="bg1">
                <a:lumMod val="85000"/>
              </a:schemeClr>
            </a:solidFill>
          </a:endParaRPr>
        </a:p>
      </dgm:t>
    </dgm:pt>
    <dgm:pt modelId="{6A252366-9103-4CAB-A9FA-C44F9A6E060B}" type="parTrans" cxnId="{296E9068-1627-4753-82A5-76E914BEE363}">
      <dgm:prSet/>
      <dgm:spPr/>
      <dgm:t>
        <a:bodyPr/>
        <a:lstStyle/>
        <a:p>
          <a:endParaRPr lang="zh-CN" altLang="en-US"/>
        </a:p>
      </dgm:t>
    </dgm:pt>
    <dgm:pt modelId="{297AFE52-4182-4F93-8D59-62C47B2B6202}" type="sibTrans" cxnId="{296E9068-1627-4753-82A5-76E914BEE363}">
      <dgm:prSet/>
      <dgm:spPr/>
      <dgm:t>
        <a:bodyPr/>
        <a:lstStyle/>
        <a:p>
          <a:endParaRPr lang="zh-CN" altLang="en-US"/>
        </a:p>
      </dgm:t>
    </dgm:pt>
    <dgm:pt modelId="{39D45139-9BFF-47A8-95A1-E4483E672F9C}">
      <dgm:prSet phldrT="[Texto]"/>
      <dgm:spPr/>
      <dgm:t>
        <a:bodyPr/>
        <a:lstStyle/>
        <a:p>
          <a:r>
            <a:rPr lang="zh-CN" altLang="en-US" noProof="0" dirty="0" smtClean="0">
              <a:solidFill>
                <a:schemeClr val="bg1">
                  <a:lumMod val="85000"/>
                </a:schemeClr>
              </a:solidFill>
            </a:rPr>
            <a:t>欧盟养老金改革</a:t>
          </a:r>
          <a:endParaRPr lang="en-US" baseline="0" noProof="0" dirty="0">
            <a:solidFill>
              <a:schemeClr val="bg1">
                <a:lumMod val="85000"/>
              </a:schemeClr>
            </a:solidFill>
          </a:endParaRPr>
        </a:p>
      </dgm:t>
    </dgm:pt>
    <dgm:pt modelId="{46E7B7FF-A531-4C7C-B5A5-480A11247F60}" type="parTrans" cxnId="{8E1D5B74-A970-4195-8261-9C2972F2B782}">
      <dgm:prSet/>
      <dgm:spPr/>
      <dgm:t>
        <a:bodyPr/>
        <a:lstStyle/>
        <a:p>
          <a:endParaRPr lang="zh-CN" altLang="en-US"/>
        </a:p>
      </dgm:t>
    </dgm:pt>
    <dgm:pt modelId="{C8F0CBF1-D856-49A7-9E28-E26BAD0D36E9}" type="sibTrans" cxnId="{8E1D5B74-A970-4195-8261-9C2972F2B782}">
      <dgm:prSet/>
      <dgm:spPr/>
      <dgm:t>
        <a:bodyPr/>
        <a:lstStyle/>
        <a:p>
          <a:endParaRPr lang="zh-CN" altLang="en-US"/>
        </a:p>
      </dgm:t>
    </dgm:pt>
    <dgm:pt modelId="{E6583641-98E0-4117-8544-FC0B51324720}">
      <dgm:prSet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全球化和社会保障体系</a:t>
          </a:r>
          <a:endParaRPr lang="es-ES" baseline="0" dirty="0">
            <a:solidFill>
              <a:schemeClr val="tx1"/>
            </a:solidFill>
          </a:endParaRPr>
        </a:p>
      </dgm:t>
    </dgm:pt>
    <dgm:pt modelId="{D20D7E09-5594-4F7E-A5AE-F6B7F8D31E1D}" type="parTrans" cxnId="{D7EBB420-22BD-4E6F-BD5B-5A2B5E4DDDFD}">
      <dgm:prSet/>
      <dgm:spPr/>
      <dgm:t>
        <a:bodyPr/>
        <a:lstStyle/>
        <a:p>
          <a:endParaRPr lang="zh-CN" altLang="en-US"/>
        </a:p>
      </dgm:t>
    </dgm:pt>
    <dgm:pt modelId="{B5A0F1AD-4E62-4E91-A17B-DE749D339083}" type="sibTrans" cxnId="{D7EBB420-22BD-4E6F-BD5B-5A2B5E4DDDFD}">
      <dgm:prSet/>
      <dgm:spPr/>
      <dgm:t>
        <a:bodyPr/>
        <a:lstStyle/>
        <a:p>
          <a:endParaRPr lang="zh-CN" altLang="en-US"/>
        </a:p>
      </dgm:t>
    </dgm:pt>
    <dgm:pt modelId="{05BC9D09-8E51-4D7D-AC73-FEB89C966F6C}" type="pres">
      <dgm:prSet presAssocID="{E540E023-231E-480A-A505-7F821E71D0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661D1C-C8DB-4BE3-95F9-7748C3F04CEB}" type="pres">
      <dgm:prSet presAssocID="{17F9F723-C5AE-4526-AF9D-92F5151D883E}" presName="composite" presStyleCnt="0"/>
      <dgm:spPr/>
    </dgm:pt>
    <dgm:pt modelId="{D8D2F044-F4C3-4082-8206-9CBE9DB468DA}" type="pres">
      <dgm:prSet presAssocID="{17F9F723-C5AE-4526-AF9D-92F5151D883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104946-1B8A-4AAD-BCAA-1B767C2E0B4F}" type="pres">
      <dgm:prSet presAssocID="{17F9F723-C5AE-4526-AF9D-92F5151D883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396CC0-21D4-4538-98F8-CBDC0A071582}" type="pres">
      <dgm:prSet presAssocID="{B2D55CBE-2862-4E68-80C1-692AF28097C7}" presName="sp" presStyleCnt="0"/>
      <dgm:spPr/>
    </dgm:pt>
    <dgm:pt modelId="{152DBCE0-E6F0-4DDD-B5F4-6FAEF7940003}" type="pres">
      <dgm:prSet presAssocID="{F46FDF4A-30C2-4F94-87E0-263FCE6A47F5}" presName="composite" presStyleCnt="0"/>
      <dgm:spPr/>
    </dgm:pt>
    <dgm:pt modelId="{2AE1A3E4-DBE2-45D1-BDDC-C5E74ADF7D10}" type="pres">
      <dgm:prSet presAssocID="{F46FDF4A-30C2-4F94-87E0-263FCE6A47F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E51D3-ADA0-4475-A06D-45F26BAEC50F}" type="pres">
      <dgm:prSet presAssocID="{F46FDF4A-30C2-4F94-87E0-263FCE6A47F5}" presName="descendantText" presStyleLbl="alignAcc1" presStyleIdx="1" presStyleCnt="4" custLinFactNeighborX="0" custLinFactNeighborY="85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2A44D4-079A-410E-ABCB-09F4F970B559}" type="pres">
      <dgm:prSet presAssocID="{0A1E1CBF-A44D-42B3-A8BA-F913DBB34032}" presName="sp" presStyleCnt="0"/>
      <dgm:spPr/>
    </dgm:pt>
    <dgm:pt modelId="{5F277C5C-1E38-4A84-A921-22F910A263E1}" type="pres">
      <dgm:prSet presAssocID="{6E185E5B-A046-43C3-A7DF-9AF73659481B}" presName="composite" presStyleCnt="0"/>
      <dgm:spPr/>
    </dgm:pt>
    <dgm:pt modelId="{C61D6093-BF49-4017-8BCC-98C22883FB89}" type="pres">
      <dgm:prSet presAssocID="{6E185E5B-A046-43C3-A7DF-9AF73659481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A5CFDB-2300-4F8D-8E7D-9435F0104E6C}" type="pres">
      <dgm:prSet presAssocID="{6E185E5B-A046-43C3-A7DF-9AF73659481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37A3B8-A403-4D92-99BC-33CD391D9371}" type="pres">
      <dgm:prSet presAssocID="{746B6349-A42E-48C3-985A-BEFC1CCB561C}" presName="sp" presStyleCnt="0"/>
      <dgm:spPr/>
    </dgm:pt>
    <dgm:pt modelId="{376BE6AF-0107-49F3-8D5B-7EEC3535B2BF}" type="pres">
      <dgm:prSet presAssocID="{3A22D55B-32DD-473F-820D-D5709FD2254E}" presName="composite" presStyleCnt="0"/>
      <dgm:spPr/>
    </dgm:pt>
    <dgm:pt modelId="{4DD03E54-6681-4B41-8BE4-8686C7405CD0}" type="pres">
      <dgm:prSet presAssocID="{3A22D55B-32DD-473F-820D-D5709FD2254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F75423-C986-426A-8FC7-E3FE4A471805}" type="pres">
      <dgm:prSet presAssocID="{3A22D55B-32DD-473F-820D-D5709FD2254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28B2FE-C551-487E-972A-89D4F238E2A4}" type="presOf" srcId="{01125B43-A7AE-42D4-A922-93F9D772DEC5}" destId="{01DE51D3-ADA0-4475-A06D-45F26BAEC50F}" srcOrd="0" destOrd="1" presId="urn:microsoft.com/office/officeart/2005/8/layout/chevron2"/>
    <dgm:cxn modelId="{861AF359-91C3-4960-A973-5CE5D4E7C684}" srcId="{3A22D55B-32DD-473F-820D-D5709FD2254E}" destId="{F903B4D5-A1C3-446A-988D-2C66AF024E67}" srcOrd="0" destOrd="0" parTransId="{39E5D4FB-209B-469E-8864-9FBC433ACA5A}" sibTransId="{77D2D76E-2D80-4389-9A4D-7D2E029EFC7A}"/>
    <dgm:cxn modelId="{8E1D5B74-A970-4195-8261-9C2972F2B782}" srcId="{6E185E5B-A046-43C3-A7DF-9AF73659481B}" destId="{39D45139-9BFF-47A8-95A1-E4483E672F9C}" srcOrd="1" destOrd="0" parTransId="{46E7B7FF-A531-4C7C-B5A5-480A11247F60}" sibTransId="{C8F0CBF1-D856-49A7-9E28-E26BAD0D36E9}"/>
    <dgm:cxn modelId="{6CAAE6B3-3E1A-4EE0-9C1A-DC1419284583}" srcId="{17F9F723-C5AE-4526-AF9D-92F5151D883E}" destId="{28126E7E-97F5-4913-B7AA-109B338E4A70}" srcOrd="0" destOrd="0" parTransId="{E1DCA1DD-C23D-4673-A310-D48A28049718}" sibTransId="{23A5EB2E-FFAD-4B35-8CAD-4C84013D06FC}"/>
    <dgm:cxn modelId="{5B0FC80F-DACB-4BC4-A3C3-4C6A573DF59C}" type="presOf" srcId="{E6583641-98E0-4117-8544-FC0B51324720}" destId="{0EF75423-C986-426A-8FC7-E3FE4A471805}" srcOrd="0" destOrd="1" presId="urn:microsoft.com/office/officeart/2005/8/layout/chevron2"/>
    <dgm:cxn modelId="{BF3191C8-AF61-4376-9F0E-D17B3C7FD800}" srcId="{E540E023-231E-480A-A505-7F821E71D032}" destId="{3A22D55B-32DD-473F-820D-D5709FD2254E}" srcOrd="3" destOrd="0" parTransId="{3F8F7C5C-A375-4539-95F4-A9FFDC9E6B36}" sibTransId="{C4E44948-3C7E-4A5A-A2A1-D445231AE642}"/>
    <dgm:cxn modelId="{9D27853E-D255-4210-AC1C-F696BAE44340}" type="presOf" srcId="{6E185E5B-A046-43C3-A7DF-9AF73659481B}" destId="{C61D6093-BF49-4017-8BCC-98C22883FB89}" srcOrd="0" destOrd="0" presId="urn:microsoft.com/office/officeart/2005/8/layout/chevron2"/>
    <dgm:cxn modelId="{401DC825-F851-4658-A0FB-C0BE3EC73635}" srcId="{E540E023-231E-480A-A505-7F821E71D032}" destId="{6E185E5B-A046-43C3-A7DF-9AF73659481B}" srcOrd="2" destOrd="0" parTransId="{1D348EB6-40A2-42DE-9E3E-A94058455C11}" sibTransId="{746B6349-A42E-48C3-985A-BEFC1CCB561C}"/>
    <dgm:cxn modelId="{DC1F0F0D-A59B-443F-8589-57ED6FFBFCA3}" srcId="{6E185E5B-A046-43C3-A7DF-9AF73659481B}" destId="{788CE100-1B9F-461A-B5E1-2B2EDE87097F}" srcOrd="0" destOrd="0" parTransId="{B36E911A-FEF8-4F10-9CC6-9E4F14E37671}" sibTransId="{4786175A-EF08-4747-9ADB-682A8CC10994}"/>
    <dgm:cxn modelId="{BCD020F7-84CB-40BA-A2A4-93EFE521CF0E}" type="presOf" srcId="{3A22D55B-32DD-473F-820D-D5709FD2254E}" destId="{4DD03E54-6681-4B41-8BE4-8686C7405CD0}" srcOrd="0" destOrd="0" presId="urn:microsoft.com/office/officeart/2005/8/layout/chevron2"/>
    <dgm:cxn modelId="{F33FF490-B5AA-47B6-9B33-0522E80A5E53}" type="presOf" srcId="{F903B4D5-A1C3-446A-988D-2C66AF024E67}" destId="{0EF75423-C986-426A-8FC7-E3FE4A471805}" srcOrd="0" destOrd="0" presId="urn:microsoft.com/office/officeart/2005/8/layout/chevron2"/>
    <dgm:cxn modelId="{28E83B1D-701C-48E1-81F1-2362313621E3}" type="presOf" srcId="{788CE100-1B9F-461A-B5E1-2B2EDE87097F}" destId="{E8A5CFDB-2300-4F8D-8E7D-9435F0104E6C}" srcOrd="0" destOrd="0" presId="urn:microsoft.com/office/officeart/2005/8/layout/chevron2"/>
    <dgm:cxn modelId="{C9AEF038-7976-4055-977A-3774F25C8069}" type="presOf" srcId="{52CB7FD5-71F9-4C04-8CBA-02A1E59574F8}" destId="{01DE51D3-ADA0-4475-A06D-45F26BAEC50F}" srcOrd="0" destOrd="0" presId="urn:microsoft.com/office/officeart/2005/8/layout/chevron2"/>
    <dgm:cxn modelId="{A182CC7E-25C8-409B-B6A9-7FEF596E5709}" type="presOf" srcId="{28126E7E-97F5-4913-B7AA-109B338E4A70}" destId="{F1104946-1B8A-4AAD-BCAA-1B767C2E0B4F}" srcOrd="0" destOrd="0" presId="urn:microsoft.com/office/officeart/2005/8/layout/chevron2"/>
    <dgm:cxn modelId="{B6C27B91-5DAF-4D03-8D13-3C9970D2FC58}" type="presOf" srcId="{39D45139-9BFF-47A8-95A1-E4483E672F9C}" destId="{E8A5CFDB-2300-4F8D-8E7D-9435F0104E6C}" srcOrd="0" destOrd="1" presId="urn:microsoft.com/office/officeart/2005/8/layout/chevron2"/>
    <dgm:cxn modelId="{D7EBB420-22BD-4E6F-BD5B-5A2B5E4DDDFD}" srcId="{3A22D55B-32DD-473F-820D-D5709FD2254E}" destId="{E6583641-98E0-4117-8544-FC0B51324720}" srcOrd="1" destOrd="0" parTransId="{D20D7E09-5594-4F7E-A5AE-F6B7F8D31E1D}" sibTransId="{B5A0F1AD-4E62-4E91-A17B-DE749D339083}"/>
    <dgm:cxn modelId="{EFDD4610-B8B1-405D-ACE1-02252F92B44E}" type="presOf" srcId="{E540E023-231E-480A-A505-7F821E71D032}" destId="{05BC9D09-8E51-4D7D-AC73-FEB89C966F6C}" srcOrd="0" destOrd="0" presId="urn:microsoft.com/office/officeart/2005/8/layout/chevron2"/>
    <dgm:cxn modelId="{99F2580F-4CBF-4417-B4EA-F9846EF626D0}" type="presOf" srcId="{F46FDF4A-30C2-4F94-87E0-263FCE6A47F5}" destId="{2AE1A3E4-DBE2-45D1-BDDC-C5E74ADF7D10}" srcOrd="0" destOrd="0" presId="urn:microsoft.com/office/officeart/2005/8/layout/chevron2"/>
    <dgm:cxn modelId="{C326F79A-FB7E-49C3-B363-04B52A19042D}" srcId="{E540E023-231E-480A-A505-7F821E71D032}" destId="{F46FDF4A-30C2-4F94-87E0-263FCE6A47F5}" srcOrd="1" destOrd="0" parTransId="{90D8082D-71E6-454D-9205-C8FC20003390}" sibTransId="{0A1E1CBF-A44D-42B3-A8BA-F913DBB34032}"/>
    <dgm:cxn modelId="{976E84E0-5524-4815-90EF-3C4660E626E2}" type="presOf" srcId="{17F9F723-C5AE-4526-AF9D-92F5151D883E}" destId="{D8D2F044-F4C3-4082-8206-9CBE9DB468DA}" srcOrd="0" destOrd="0" presId="urn:microsoft.com/office/officeart/2005/8/layout/chevron2"/>
    <dgm:cxn modelId="{C12A00A9-B028-493D-B54D-9DE4474756AE}" type="presOf" srcId="{4838F995-E13E-4FF9-AD2C-F306904CEAF0}" destId="{F1104946-1B8A-4AAD-BCAA-1B767C2E0B4F}" srcOrd="0" destOrd="1" presId="urn:microsoft.com/office/officeart/2005/8/layout/chevron2"/>
    <dgm:cxn modelId="{1FD0D9E6-A2C6-4DF5-8D59-CEA4ABF6DB3A}" srcId="{F46FDF4A-30C2-4F94-87E0-263FCE6A47F5}" destId="{52CB7FD5-71F9-4C04-8CBA-02A1E59574F8}" srcOrd="0" destOrd="0" parTransId="{A38543A3-85ED-4772-81ED-9B24005B8939}" sibTransId="{B3B321C4-2EA2-4AD2-A035-218845D56D84}"/>
    <dgm:cxn modelId="{296E9068-1627-4753-82A5-76E914BEE363}" srcId="{F46FDF4A-30C2-4F94-87E0-263FCE6A47F5}" destId="{01125B43-A7AE-42D4-A922-93F9D772DEC5}" srcOrd="1" destOrd="0" parTransId="{6A252366-9103-4CAB-A9FA-C44F9A6E060B}" sibTransId="{297AFE52-4182-4F93-8D59-62C47B2B6202}"/>
    <dgm:cxn modelId="{992BE449-6620-4B00-99AB-C5CFD8135653}" srcId="{17F9F723-C5AE-4526-AF9D-92F5151D883E}" destId="{4838F995-E13E-4FF9-AD2C-F306904CEAF0}" srcOrd="1" destOrd="0" parTransId="{9BEE8007-D8E6-41F9-B831-FEC3BD2372F5}" sibTransId="{7F6A60EA-1191-491A-BE90-FAA5E823F146}"/>
    <dgm:cxn modelId="{5DEAADC3-FD10-43F9-9352-B180B8D3295E}" srcId="{E540E023-231E-480A-A505-7F821E71D032}" destId="{17F9F723-C5AE-4526-AF9D-92F5151D883E}" srcOrd="0" destOrd="0" parTransId="{D7D54655-D433-4AE6-84EE-668C3190CF1E}" sibTransId="{B2D55CBE-2862-4E68-80C1-692AF28097C7}"/>
    <dgm:cxn modelId="{64E45111-20DC-4702-BA76-943D3E910767}" type="presParOf" srcId="{05BC9D09-8E51-4D7D-AC73-FEB89C966F6C}" destId="{92661D1C-C8DB-4BE3-95F9-7748C3F04CEB}" srcOrd="0" destOrd="0" presId="urn:microsoft.com/office/officeart/2005/8/layout/chevron2"/>
    <dgm:cxn modelId="{42395819-03BC-4181-A934-716580D2A796}" type="presParOf" srcId="{92661D1C-C8DB-4BE3-95F9-7748C3F04CEB}" destId="{D8D2F044-F4C3-4082-8206-9CBE9DB468DA}" srcOrd="0" destOrd="0" presId="urn:microsoft.com/office/officeart/2005/8/layout/chevron2"/>
    <dgm:cxn modelId="{2218DA0E-6C71-4CE0-A80A-A4E256610D1A}" type="presParOf" srcId="{92661D1C-C8DB-4BE3-95F9-7748C3F04CEB}" destId="{F1104946-1B8A-4AAD-BCAA-1B767C2E0B4F}" srcOrd="1" destOrd="0" presId="urn:microsoft.com/office/officeart/2005/8/layout/chevron2"/>
    <dgm:cxn modelId="{FE6C5C4A-92DD-426C-A626-26E504A07B5A}" type="presParOf" srcId="{05BC9D09-8E51-4D7D-AC73-FEB89C966F6C}" destId="{CB396CC0-21D4-4538-98F8-CBDC0A071582}" srcOrd="1" destOrd="0" presId="urn:microsoft.com/office/officeart/2005/8/layout/chevron2"/>
    <dgm:cxn modelId="{468391FC-8341-455C-8A8E-10B937A786FC}" type="presParOf" srcId="{05BC9D09-8E51-4D7D-AC73-FEB89C966F6C}" destId="{152DBCE0-E6F0-4DDD-B5F4-6FAEF7940003}" srcOrd="2" destOrd="0" presId="urn:microsoft.com/office/officeart/2005/8/layout/chevron2"/>
    <dgm:cxn modelId="{6895BA6D-0908-4EF3-A1F3-8564AA20394D}" type="presParOf" srcId="{152DBCE0-E6F0-4DDD-B5F4-6FAEF7940003}" destId="{2AE1A3E4-DBE2-45D1-BDDC-C5E74ADF7D10}" srcOrd="0" destOrd="0" presId="urn:microsoft.com/office/officeart/2005/8/layout/chevron2"/>
    <dgm:cxn modelId="{B207E53A-BDDF-4F84-8AA4-90EFE458608D}" type="presParOf" srcId="{152DBCE0-E6F0-4DDD-B5F4-6FAEF7940003}" destId="{01DE51D3-ADA0-4475-A06D-45F26BAEC50F}" srcOrd="1" destOrd="0" presId="urn:microsoft.com/office/officeart/2005/8/layout/chevron2"/>
    <dgm:cxn modelId="{E2196573-8CA1-47DA-86E0-A61A7741B35C}" type="presParOf" srcId="{05BC9D09-8E51-4D7D-AC73-FEB89C966F6C}" destId="{4E2A44D4-079A-410E-ABCB-09F4F970B559}" srcOrd="3" destOrd="0" presId="urn:microsoft.com/office/officeart/2005/8/layout/chevron2"/>
    <dgm:cxn modelId="{4ADF47EE-7408-4DB8-A8C7-1B8F3A595B99}" type="presParOf" srcId="{05BC9D09-8E51-4D7D-AC73-FEB89C966F6C}" destId="{5F277C5C-1E38-4A84-A921-22F910A263E1}" srcOrd="4" destOrd="0" presId="urn:microsoft.com/office/officeart/2005/8/layout/chevron2"/>
    <dgm:cxn modelId="{CF1E6362-A260-4176-B2C0-AEC1BE83F31A}" type="presParOf" srcId="{5F277C5C-1E38-4A84-A921-22F910A263E1}" destId="{C61D6093-BF49-4017-8BCC-98C22883FB89}" srcOrd="0" destOrd="0" presId="urn:microsoft.com/office/officeart/2005/8/layout/chevron2"/>
    <dgm:cxn modelId="{C9A59716-7A10-4961-A3E5-154F2C060F28}" type="presParOf" srcId="{5F277C5C-1E38-4A84-A921-22F910A263E1}" destId="{E8A5CFDB-2300-4F8D-8E7D-9435F0104E6C}" srcOrd="1" destOrd="0" presId="urn:microsoft.com/office/officeart/2005/8/layout/chevron2"/>
    <dgm:cxn modelId="{D8CCDEEA-2C64-48B6-9531-5A0D1EC71AB9}" type="presParOf" srcId="{05BC9D09-8E51-4D7D-AC73-FEB89C966F6C}" destId="{6937A3B8-A403-4D92-99BC-33CD391D9371}" srcOrd="5" destOrd="0" presId="urn:microsoft.com/office/officeart/2005/8/layout/chevron2"/>
    <dgm:cxn modelId="{D54AE49B-0590-40D9-976B-9AA96DC833E2}" type="presParOf" srcId="{05BC9D09-8E51-4D7D-AC73-FEB89C966F6C}" destId="{376BE6AF-0107-49F3-8D5B-7EEC3535B2BF}" srcOrd="6" destOrd="0" presId="urn:microsoft.com/office/officeart/2005/8/layout/chevron2"/>
    <dgm:cxn modelId="{54CC31F4-2814-472B-AF7C-884BBB15D36F}" type="presParOf" srcId="{376BE6AF-0107-49F3-8D5B-7EEC3535B2BF}" destId="{4DD03E54-6681-4B41-8BE4-8686C7405CD0}" srcOrd="0" destOrd="0" presId="urn:microsoft.com/office/officeart/2005/8/layout/chevron2"/>
    <dgm:cxn modelId="{2CADDF4E-E8E5-4AB7-AE7A-8921FEA691D5}" type="presParOf" srcId="{376BE6AF-0107-49F3-8D5B-7EEC3535B2BF}" destId="{0EF75423-C986-426A-8FC7-E3FE4A4718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D2F044-F4C3-4082-8206-9CBE9DB468DA}">
      <dsp:nvSpPr>
        <dsp:cNvPr id="0" name=""/>
        <dsp:cNvSpPr/>
      </dsp:nvSpPr>
      <dsp:spPr>
        <a:xfrm rot="5400000">
          <a:off x="-185785" y="191522"/>
          <a:ext cx="1238567" cy="8669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1</a:t>
          </a:r>
          <a:endParaRPr lang="es-ES" sz="2500" kern="1200" dirty="0"/>
        </a:p>
      </dsp:txBody>
      <dsp:txXfrm rot="5400000">
        <a:off x="-185785" y="191522"/>
        <a:ext cx="1238567" cy="866997"/>
      </dsp:txXfrm>
    </dsp:sp>
    <dsp:sp modelId="{F1104946-1B8A-4AAD-BCAA-1B767C2E0B4F}">
      <dsp:nvSpPr>
        <dsp:cNvPr id="0" name=""/>
        <dsp:cNvSpPr/>
      </dsp:nvSpPr>
      <dsp:spPr>
        <a:xfrm rot="5400000">
          <a:off x="4176720" y="-3303986"/>
          <a:ext cx="805068" cy="7424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The Spanish Social Protection System                   </a:t>
          </a:r>
          <a:r>
            <a:rPr lang="en-US" sz="1500" kern="1200" noProof="0" dirty="0" smtClean="0"/>
            <a:t>(protection levels, coverage, funding)</a:t>
          </a:r>
          <a:endParaRPr lang="en-US" sz="15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noProof="0" dirty="0" smtClean="0"/>
            <a:t>西班牙社会保障体系</a:t>
          </a:r>
          <a:r>
            <a:rPr lang="zh-CN" altLang="en-US" sz="1500" kern="1200" noProof="0" dirty="0" smtClean="0"/>
            <a:t>（保障水平、覆盖率和资金）</a:t>
          </a:r>
          <a:endParaRPr lang="en-US" sz="1500" kern="1200" noProof="0" dirty="0"/>
        </a:p>
      </dsp:txBody>
      <dsp:txXfrm rot="5400000">
        <a:off x="4176720" y="-3303986"/>
        <a:ext cx="805068" cy="7424514"/>
      </dsp:txXfrm>
    </dsp:sp>
    <dsp:sp modelId="{2AE1A3E4-DBE2-45D1-BDDC-C5E74ADF7D10}">
      <dsp:nvSpPr>
        <dsp:cNvPr id="0" name=""/>
        <dsp:cNvSpPr/>
      </dsp:nvSpPr>
      <dsp:spPr>
        <a:xfrm rot="5400000">
          <a:off x="-185785" y="1283495"/>
          <a:ext cx="1238567" cy="8669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</a:t>
          </a:r>
          <a:endParaRPr lang="es-ES" sz="2500" kern="1200" dirty="0"/>
        </a:p>
      </dsp:txBody>
      <dsp:txXfrm rot="5400000">
        <a:off x="-185785" y="1283495"/>
        <a:ext cx="1238567" cy="866997"/>
      </dsp:txXfrm>
    </dsp:sp>
    <dsp:sp modelId="{01DE51D3-ADA0-4475-A06D-45F26BAEC50F}">
      <dsp:nvSpPr>
        <dsp:cNvPr id="0" name=""/>
        <dsp:cNvSpPr/>
      </dsp:nvSpPr>
      <dsp:spPr>
        <a:xfrm rot="5400000">
          <a:off x="4176720" y="-2142792"/>
          <a:ext cx="805068" cy="7424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noProof="0" dirty="0" smtClean="0"/>
            <a:t>The Spanish Way of Reform: “</a:t>
          </a:r>
          <a:r>
            <a:rPr lang="en-US" sz="2300" kern="1200" noProof="0" dirty="0" err="1" smtClean="0"/>
            <a:t>Pacto</a:t>
          </a:r>
          <a:r>
            <a:rPr lang="en-US" sz="2300" kern="1200" noProof="0" dirty="0" smtClean="0"/>
            <a:t> de Toledo”.</a:t>
          </a:r>
          <a:endParaRPr lang="en-US" sz="2300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noProof="0" dirty="0" smtClean="0"/>
            <a:t>西班牙改革途径：</a:t>
          </a:r>
          <a:r>
            <a:rPr lang="en-US" altLang="zh-CN" sz="2300" kern="1200" noProof="0" dirty="0" smtClean="0"/>
            <a:t>《</a:t>
          </a:r>
          <a:r>
            <a:rPr lang="zh-CN" altLang="en-US" sz="2300" kern="1200" noProof="0" dirty="0" smtClean="0"/>
            <a:t>托莱多条约</a:t>
          </a:r>
          <a:r>
            <a:rPr lang="en-US" altLang="zh-CN" sz="2300" kern="1200" noProof="0" dirty="0" smtClean="0"/>
            <a:t>》</a:t>
          </a:r>
          <a:endParaRPr lang="en-US" sz="2300" kern="1200" noProof="0" dirty="0"/>
        </a:p>
      </dsp:txBody>
      <dsp:txXfrm rot="5400000">
        <a:off x="4176720" y="-2142792"/>
        <a:ext cx="805068" cy="7424514"/>
      </dsp:txXfrm>
    </dsp:sp>
    <dsp:sp modelId="{C61D6093-BF49-4017-8BCC-98C22883FB89}">
      <dsp:nvSpPr>
        <dsp:cNvPr id="0" name=""/>
        <dsp:cNvSpPr/>
      </dsp:nvSpPr>
      <dsp:spPr>
        <a:xfrm rot="5400000">
          <a:off x="-185785" y="2375469"/>
          <a:ext cx="1238567" cy="8669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3</a:t>
          </a:r>
          <a:endParaRPr lang="es-ES" sz="2500" kern="1200" dirty="0"/>
        </a:p>
      </dsp:txBody>
      <dsp:txXfrm rot="5400000">
        <a:off x="-185785" y="2375469"/>
        <a:ext cx="1238567" cy="866997"/>
      </dsp:txXfrm>
    </dsp:sp>
    <dsp:sp modelId="{E8A5CFDB-2300-4F8D-8E7D-9435F0104E6C}">
      <dsp:nvSpPr>
        <dsp:cNvPr id="0" name=""/>
        <dsp:cNvSpPr/>
      </dsp:nvSpPr>
      <dsp:spPr>
        <a:xfrm rot="5400000">
          <a:off x="4176720" y="-1120038"/>
          <a:ext cx="805068" cy="7424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Pensions </a:t>
          </a:r>
          <a:r>
            <a:rPr lang="en-US" sz="2300" kern="1200" noProof="0" dirty="0" smtClean="0"/>
            <a:t>Reforms in the EU</a:t>
          </a:r>
          <a:endParaRPr lang="en-US" sz="2300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noProof="0" dirty="0" smtClean="0"/>
            <a:t>欧盟养老金改革</a:t>
          </a:r>
          <a:endParaRPr lang="en-US" sz="2300" kern="1200" noProof="0" dirty="0"/>
        </a:p>
      </dsp:txBody>
      <dsp:txXfrm rot="5400000">
        <a:off x="4176720" y="-1120038"/>
        <a:ext cx="805068" cy="7424514"/>
      </dsp:txXfrm>
    </dsp:sp>
    <dsp:sp modelId="{4DD03E54-6681-4B41-8BE4-8686C7405CD0}">
      <dsp:nvSpPr>
        <dsp:cNvPr id="0" name=""/>
        <dsp:cNvSpPr/>
      </dsp:nvSpPr>
      <dsp:spPr>
        <a:xfrm rot="5400000">
          <a:off x="-185785" y="3467443"/>
          <a:ext cx="1238567" cy="8669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4</a:t>
          </a:r>
          <a:endParaRPr lang="es-ES" sz="2500" kern="1200" dirty="0"/>
        </a:p>
      </dsp:txBody>
      <dsp:txXfrm rot="5400000">
        <a:off x="-185785" y="3467443"/>
        <a:ext cx="1238567" cy="866997"/>
      </dsp:txXfrm>
    </dsp:sp>
    <dsp:sp modelId="{0EF75423-C986-426A-8FC7-E3FE4A471805}">
      <dsp:nvSpPr>
        <dsp:cNvPr id="0" name=""/>
        <dsp:cNvSpPr/>
      </dsp:nvSpPr>
      <dsp:spPr>
        <a:xfrm rot="5400000">
          <a:off x="4176720" y="-28064"/>
          <a:ext cx="805068" cy="7424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noProof="0" dirty="0" smtClean="0"/>
            <a:t>Globalization and social protection systems</a:t>
          </a:r>
          <a:r>
            <a:rPr lang="es-ES" sz="2300" kern="1200" dirty="0" smtClean="0"/>
            <a:t>.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dirty="0" smtClean="0"/>
            <a:t>全球化和社会保障体系</a:t>
          </a:r>
          <a:endParaRPr lang="es-ES" sz="2300" kern="1200" dirty="0"/>
        </a:p>
      </dsp:txBody>
      <dsp:txXfrm rot="5400000">
        <a:off x="4176720" y="-28064"/>
        <a:ext cx="805068" cy="74245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D2F044-F4C3-4082-8206-9CBE9DB468DA}">
      <dsp:nvSpPr>
        <dsp:cNvPr id="0" name=""/>
        <dsp:cNvSpPr/>
      </dsp:nvSpPr>
      <dsp:spPr>
        <a:xfrm rot="5400000">
          <a:off x="-185785" y="191522"/>
          <a:ext cx="1238567" cy="8669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1</a:t>
          </a:r>
          <a:endParaRPr lang="es-ES" sz="2500" kern="1200" dirty="0"/>
        </a:p>
      </dsp:txBody>
      <dsp:txXfrm rot="5400000">
        <a:off x="-185785" y="191522"/>
        <a:ext cx="1238567" cy="866997"/>
      </dsp:txXfrm>
    </dsp:sp>
    <dsp:sp modelId="{F1104946-1B8A-4AAD-BCAA-1B767C2E0B4F}">
      <dsp:nvSpPr>
        <dsp:cNvPr id="0" name=""/>
        <dsp:cNvSpPr/>
      </dsp:nvSpPr>
      <dsp:spPr>
        <a:xfrm rot="5400000">
          <a:off x="4176720" y="-3303986"/>
          <a:ext cx="805068" cy="7424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The Spanish Social Protection System                  </a:t>
          </a:r>
          <a:r>
            <a:rPr lang="en-US" sz="1500" kern="1200" noProof="0" dirty="0" smtClean="0"/>
            <a:t>(protection levels, coverage, funding)</a:t>
          </a:r>
          <a:endParaRPr lang="en-US" sz="1500" kern="1200" noProof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noProof="0" dirty="0" smtClean="0"/>
            <a:t>西班牙社会保障体系</a:t>
          </a:r>
          <a:r>
            <a:rPr lang="zh-CN" altLang="en-US" sz="1500" kern="1200" noProof="0" dirty="0" smtClean="0"/>
            <a:t>（保障水平、覆盖率和资金）</a:t>
          </a:r>
          <a:endParaRPr lang="en-US" sz="1500" kern="1200" noProof="0" dirty="0"/>
        </a:p>
      </dsp:txBody>
      <dsp:txXfrm rot="5400000">
        <a:off x="4176720" y="-3303986"/>
        <a:ext cx="805068" cy="7424514"/>
      </dsp:txXfrm>
    </dsp:sp>
    <dsp:sp modelId="{2AE1A3E4-DBE2-45D1-BDDC-C5E74ADF7D10}">
      <dsp:nvSpPr>
        <dsp:cNvPr id="0" name=""/>
        <dsp:cNvSpPr/>
      </dsp:nvSpPr>
      <dsp:spPr>
        <a:xfrm rot="5400000">
          <a:off x="-185785" y="1283495"/>
          <a:ext cx="1238567" cy="8669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</a:t>
          </a:r>
          <a:endParaRPr lang="es-ES" sz="2500" kern="1200" dirty="0"/>
        </a:p>
      </dsp:txBody>
      <dsp:txXfrm rot="5400000">
        <a:off x="-185785" y="1283495"/>
        <a:ext cx="1238567" cy="866997"/>
      </dsp:txXfrm>
    </dsp:sp>
    <dsp:sp modelId="{01DE51D3-ADA0-4475-A06D-45F26BAEC50F}">
      <dsp:nvSpPr>
        <dsp:cNvPr id="0" name=""/>
        <dsp:cNvSpPr/>
      </dsp:nvSpPr>
      <dsp:spPr>
        <a:xfrm rot="5400000">
          <a:off x="4176720" y="-2142792"/>
          <a:ext cx="805068" cy="7424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baseline="0" noProof="0" dirty="0" smtClean="0">
              <a:solidFill>
                <a:schemeClr val="bg2">
                  <a:lumMod val="40000"/>
                  <a:lumOff val="60000"/>
                </a:schemeClr>
              </a:solidFill>
            </a:rPr>
            <a:t>The Spanish Way of Reform: “</a:t>
          </a:r>
          <a:r>
            <a:rPr lang="en-US" sz="2300" kern="1200" baseline="0" noProof="0" dirty="0" err="1" smtClean="0">
              <a:solidFill>
                <a:schemeClr val="bg2">
                  <a:lumMod val="40000"/>
                  <a:lumOff val="60000"/>
                </a:schemeClr>
              </a:solidFill>
            </a:rPr>
            <a:t>Pacto</a:t>
          </a:r>
          <a:r>
            <a:rPr lang="en-US" sz="2300" kern="1200" baseline="0" noProof="0" dirty="0" smtClean="0">
              <a:solidFill>
                <a:schemeClr val="bg2">
                  <a:lumMod val="40000"/>
                  <a:lumOff val="60000"/>
                </a:schemeClr>
              </a:solidFill>
            </a:rPr>
            <a:t> de Toledo”.</a:t>
          </a:r>
          <a:endParaRPr lang="en-US" sz="2300" kern="1200" baseline="0" noProof="0" dirty="0">
            <a:solidFill>
              <a:schemeClr val="bg2">
                <a:lumMod val="40000"/>
                <a:lumOff val="60000"/>
              </a:schemeClr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noProof="0" dirty="0" smtClean="0">
              <a:solidFill>
                <a:schemeClr val="bg1">
                  <a:lumMod val="65000"/>
                </a:schemeClr>
              </a:solidFill>
            </a:rPr>
            <a:t>西班牙改革途径：</a:t>
          </a:r>
          <a:r>
            <a:rPr lang="en-US" altLang="zh-CN" sz="2300" kern="1200" noProof="0" dirty="0" smtClean="0">
              <a:solidFill>
                <a:schemeClr val="bg1">
                  <a:lumMod val="65000"/>
                </a:schemeClr>
              </a:solidFill>
            </a:rPr>
            <a:t>《</a:t>
          </a:r>
          <a:r>
            <a:rPr lang="zh-CN" altLang="en-US" sz="2300" kern="1200" noProof="0" dirty="0" smtClean="0">
              <a:solidFill>
                <a:schemeClr val="bg1">
                  <a:lumMod val="65000"/>
                </a:schemeClr>
              </a:solidFill>
            </a:rPr>
            <a:t>托莱多条约</a:t>
          </a:r>
          <a:r>
            <a:rPr lang="en-US" altLang="zh-CN" sz="2300" kern="1200" noProof="0" dirty="0" smtClean="0">
              <a:solidFill>
                <a:schemeClr val="bg1">
                  <a:lumMod val="65000"/>
                </a:schemeClr>
              </a:solidFill>
            </a:rPr>
            <a:t>》</a:t>
          </a:r>
          <a:endParaRPr lang="en-US" sz="2300" kern="1200" baseline="0" noProof="0" dirty="0">
            <a:solidFill>
              <a:schemeClr val="bg1">
                <a:lumMod val="65000"/>
              </a:schemeClr>
            </a:solidFill>
          </a:endParaRPr>
        </a:p>
      </dsp:txBody>
      <dsp:txXfrm rot="5400000">
        <a:off x="4176720" y="-2142792"/>
        <a:ext cx="805068" cy="7424514"/>
      </dsp:txXfrm>
    </dsp:sp>
    <dsp:sp modelId="{C61D6093-BF49-4017-8BCC-98C22883FB89}">
      <dsp:nvSpPr>
        <dsp:cNvPr id="0" name=""/>
        <dsp:cNvSpPr/>
      </dsp:nvSpPr>
      <dsp:spPr>
        <a:xfrm rot="5400000">
          <a:off x="-185785" y="2375469"/>
          <a:ext cx="1238567" cy="8669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3</a:t>
          </a:r>
          <a:endParaRPr lang="es-ES" sz="2500" kern="1200" dirty="0"/>
        </a:p>
      </dsp:txBody>
      <dsp:txXfrm rot="5400000">
        <a:off x="-185785" y="2375469"/>
        <a:ext cx="1238567" cy="866997"/>
      </dsp:txXfrm>
    </dsp:sp>
    <dsp:sp modelId="{E8A5CFDB-2300-4F8D-8E7D-9435F0104E6C}">
      <dsp:nvSpPr>
        <dsp:cNvPr id="0" name=""/>
        <dsp:cNvSpPr/>
      </dsp:nvSpPr>
      <dsp:spPr>
        <a:xfrm rot="5400000">
          <a:off x="4176720" y="-1120038"/>
          <a:ext cx="805068" cy="7424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baseline="0" dirty="0" smtClean="0">
              <a:solidFill>
                <a:schemeClr val="bg2">
                  <a:lumMod val="40000"/>
                  <a:lumOff val="60000"/>
                </a:schemeClr>
              </a:solidFill>
            </a:rPr>
            <a:t>Pensions </a:t>
          </a:r>
          <a:r>
            <a:rPr lang="en-US" sz="2300" kern="1200" baseline="0" noProof="0" dirty="0" smtClean="0">
              <a:solidFill>
                <a:schemeClr val="bg2">
                  <a:lumMod val="40000"/>
                  <a:lumOff val="60000"/>
                </a:schemeClr>
              </a:solidFill>
            </a:rPr>
            <a:t>Reforms in the EU</a:t>
          </a:r>
          <a:endParaRPr lang="en-US" sz="2300" kern="1200" baseline="0" noProof="0" dirty="0">
            <a:solidFill>
              <a:schemeClr val="bg2">
                <a:lumMod val="40000"/>
                <a:lumOff val="60000"/>
              </a:schemeClr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noProof="0" dirty="0" smtClean="0">
              <a:solidFill>
                <a:schemeClr val="bg1">
                  <a:lumMod val="65000"/>
                </a:schemeClr>
              </a:solidFill>
            </a:rPr>
            <a:t>欧盟养老金改革</a:t>
          </a:r>
          <a:endParaRPr lang="en-US" sz="2300" kern="1200" baseline="0" noProof="0" dirty="0">
            <a:solidFill>
              <a:schemeClr val="bg1">
                <a:lumMod val="65000"/>
              </a:schemeClr>
            </a:solidFill>
          </a:endParaRPr>
        </a:p>
      </dsp:txBody>
      <dsp:txXfrm rot="5400000">
        <a:off x="4176720" y="-1120038"/>
        <a:ext cx="805068" cy="7424514"/>
      </dsp:txXfrm>
    </dsp:sp>
    <dsp:sp modelId="{4DD03E54-6681-4B41-8BE4-8686C7405CD0}">
      <dsp:nvSpPr>
        <dsp:cNvPr id="0" name=""/>
        <dsp:cNvSpPr/>
      </dsp:nvSpPr>
      <dsp:spPr>
        <a:xfrm rot="5400000">
          <a:off x="-185785" y="3467443"/>
          <a:ext cx="1238567" cy="8669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4</a:t>
          </a:r>
          <a:endParaRPr lang="es-ES" sz="2500" kern="1200" dirty="0"/>
        </a:p>
      </dsp:txBody>
      <dsp:txXfrm rot="5400000">
        <a:off x="-185785" y="3467443"/>
        <a:ext cx="1238567" cy="866997"/>
      </dsp:txXfrm>
    </dsp:sp>
    <dsp:sp modelId="{0EF75423-C986-426A-8FC7-E3FE4A471805}">
      <dsp:nvSpPr>
        <dsp:cNvPr id="0" name=""/>
        <dsp:cNvSpPr/>
      </dsp:nvSpPr>
      <dsp:spPr>
        <a:xfrm rot="5400000">
          <a:off x="4176720" y="-28064"/>
          <a:ext cx="805068" cy="7424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baseline="0" noProof="0" dirty="0" smtClean="0">
              <a:solidFill>
                <a:schemeClr val="bg2">
                  <a:lumMod val="40000"/>
                  <a:lumOff val="60000"/>
                </a:schemeClr>
              </a:solidFill>
            </a:rPr>
            <a:t>Globalization and social protection systems</a:t>
          </a:r>
          <a:r>
            <a:rPr lang="es-ES" sz="2300" kern="1200" baseline="0" dirty="0" smtClean="0">
              <a:solidFill>
                <a:schemeClr val="bg2">
                  <a:lumMod val="40000"/>
                  <a:lumOff val="60000"/>
                </a:schemeClr>
              </a:solidFill>
            </a:rPr>
            <a:t>.</a:t>
          </a:r>
          <a:endParaRPr lang="es-ES" sz="2300" kern="1200" baseline="0" dirty="0">
            <a:solidFill>
              <a:schemeClr val="bg2">
                <a:lumMod val="40000"/>
                <a:lumOff val="60000"/>
              </a:schemeClr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dirty="0" smtClean="0">
              <a:solidFill>
                <a:schemeClr val="bg1">
                  <a:lumMod val="65000"/>
                </a:schemeClr>
              </a:solidFill>
            </a:rPr>
            <a:t>全球化和社会保障体系</a:t>
          </a:r>
          <a:endParaRPr lang="es-ES" sz="2300" kern="1200" baseline="0" dirty="0">
            <a:solidFill>
              <a:schemeClr val="bg1">
                <a:lumMod val="65000"/>
              </a:schemeClr>
            </a:solidFill>
          </a:endParaRPr>
        </a:p>
      </dsp:txBody>
      <dsp:txXfrm rot="5400000">
        <a:off x="4176720" y="-28064"/>
        <a:ext cx="805068" cy="74245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D2F044-F4C3-4082-8206-9CBE9DB468DA}">
      <dsp:nvSpPr>
        <dsp:cNvPr id="0" name=""/>
        <dsp:cNvSpPr/>
      </dsp:nvSpPr>
      <dsp:spPr>
        <a:xfrm rot="5400000">
          <a:off x="-185785" y="191522"/>
          <a:ext cx="1238567" cy="8669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1</a:t>
          </a:r>
          <a:endParaRPr lang="es-ES" sz="2500" kern="1200" dirty="0"/>
        </a:p>
      </dsp:txBody>
      <dsp:txXfrm rot="5400000">
        <a:off x="-185785" y="191522"/>
        <a:ext cx="1238567" cy="866997"/>
      </dsp:txXfrm>
    </dsp:sp>
    <dsp:sp modelId="{F1104946-1B8A-4AAD-BCAA-1B767C2E0B4F}">
      <dsp:nvSpPr>
        <dsp:cNvPr id="0" name=""/>
        <dsp:cNvSpPr/>
      </dsp:nvSpPr>
      <dsp:spPr>
        <a:xfrm rot="5400000">
          <a:off x="4176720" y="-3303986"/>
          <a:ext cx="805068" cy="7424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>
              <a:solidFill>
                <a:schemeClr val="bg1">
                  <a:lumMod val="85000"/>
                </a:schemeClr>
              </a:solidFill>
            </a:rPr>
            <a:t>The Spanish Social Protection System                  </a:t>
          </a:r>
          <a:r>
            <a:rPr lang="en-US" sz="1500" kern="1200" noProof="0" dirty="0" smtClean="0">
              <a:solidFill>
                <a:schemeClr val="bg1">
                  <a:lumMod val="85000"/>
                </a:schemeClr>
              </a:solidFill>
            </a:rPr>
            <a:t>(protection levels, coverage, funding)</a:t>
          </a:r>
          <a:endParaRPr lang="en-US" sz="1500" kern="1200" noProof="0" dirty="0">
            <a:solidFill>
              <a:schemeClr val="bg1">
                <a:lumMod val="8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noProof="0" dirty="0" smtClean="0">
              <a:solidFill>
                <a:schemeClr val="bg1">
                  <a:lumMod val="85000"/>
                </a:schemeClr>
              </a:solidFill>
            </a:rPr>
            <a:t>西班牙社会保障体系</a:t>
          </a:r>
          <a:r>
            <a:rPr lang="zh-CN" altLang="en-US" sz="1500" kern="1200" noProof="0" dirty="0" smtClean="0">
              <a:solidFill>
                <a:schemeClr val="bg1">
                  <a:lumMod val="85000"/>
                </a:schemeClr>
              </a:solidFill>
            </a:rPr>
            <a:t>（保障水平、覆盖率和资金）</a:t>
          </a:r>
          <a:endParaRPr lang="en-US" sz="1500" kern="1200" noProof="0" dirty="0">
            <a:solidFill>
              <a:schemeClr val="bg1">
                <a:lumMod val="85000"/>
              </a:schemeClr>
            </a:solidFill>
          </a:endParaRPr>
        </a:p>
      </dsp:txBody>
      <dsp:txXfrm rot="5400000">
        <a:off x="4176720" y="-3303986"/>
        <a:ext cx="805068" cy="7424514"/>
      </dsp:txXfrm>
    </dsp:sp>
    <dsp:sp modelId="{2AE1A3E4-DBE2-45D1-BDDC-C5E74ADF7D10}">
      <dsp:nvSpPr>
        <dsp:cNvPr id="0" name=""/>
        <dsp:cNvSpPr/>
      </dsp:nvSpPr>
      <dsp:spPr>
        <a:xfrm rot="5400000">
          <a:off x="-185785" y="1283495"/>
          <a:ext cx="1238567" cy="8669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</a:t>
          </a:r>
          <a:endParaRPr lang="es-ES" sz="2500" kern="1200" dirty="0"/>
        </a:p>
      </dsp:txBody>
      <dsp:txXfrm rot="5400000">
        <a:off x="-185785" y="1283495"/>
        <a:ext cx="1238567" cy="866997"/>
      </dsp:txXfrm>
    </dsp:sp>
    <dsp:sp modelId="{01DE51D3-ADA0-4475-A06D-45F26BAEC50F}">
      <dsp:nvSpPr>
        <dsp:cNvPr id="0" name=""/>
        <dsp:cNvSpPr/>
      </dsp:nvSpPr>
      <dsp:spPr>
        <a:xfrm rot="5400000">
          <a:off x="4176720" y="-2142792"/>
          <a:ext cx="805068" cy="7424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baseline="0" noProof="0" dirty="0" smtClean="0">
              <a:solidFill>
                <a:schemeClr val="tx1"/>
              </a:solidFill>
            </a:rPr>
            <a:t>The Spanish Way of Reform: “</a:t>
          </a:r>
          <a:r>
            <a:rPr lang="en-US" sz="2300" kern="1200" baseline="0" noProof="0" dirty="0" err="1" smtClean="0">
              <a:solidFill>
                <a:schemeClr val="tx1"/>
              </a:solidFill>
            </a:rPr>
            <a:t>Pacto</a:t>
          </a:r>
          <a:r>
            <a:rPr lang="en-US" sz="2300" kern="1200" baseline="0" noProof="0" dirty="0" smtClean="0">
              <a:solidFill>
                <a:schemeClr val="tx1"/>
              </a:solidFill>
            </a:rPr>
            <a:t> de Toledo”.</a:t>
          </a:r>
          <a:endParaRPr lang="en-US" sz="2300" kern="1200" baseline="0" noProof="0" dirty="0">
            <a:solidFill>
              <a:schemeClr val="tx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noProof="0" dirty="0" smtClean="0">
              <a:solidFill>
                <a:schemeClr val="tx1"/>
              </a:solidFill>
            </a:rPr>
            <a:t>西班牙改革途径：</a:t>
          </a:r>
          <a:r>
            <a:rPr lang="en-US" altLang="zh-CN" sz="2300" kern="1200" noProof="0" dirty="0" smtClean="0">
              <a:solidFill>
                <a:schemeClr val="tx1"/>
              </a:solidFill>
            </a:rPr>
            <a:t>《</a:t>
          </a:r>
          <a:r>
            <a:rPr lang="zh-CN" altLang="en-US" sz="2300" kern="1200" noProof="0" dirty="0" smtClean="0">
              <a:solidFill>
                <a:schemeClr val="tx1"/>
              </a:solidFill>
            </a:rPr>
            <a:t>托莱多条约</a:t>
          </a:r>
          <a:r>
            <a:rPr lang="en-US" altLang="zh-CN" sz="2300" kern="1200" noProof="0" dirty="0" smtClean="0">
              <a:solidFill>
                <a:schemeClr val="tx1"/>
              </a:solidFill>
            </a:rPr>
            <a:t>》</a:t>
          </a:r>
          <a:endParaRPr lang="en-US" sz="2300" kern="1200" baseline="0" noProof="0" dirty="0">
            <a:solidFill>
              <a:schemeClr val="tx1"/>
            </a:solidFill>
          </a:endParaRPr>
        </a:p>
      </dsp:txBody>
      <dsp:txXfrm rot="5400000">
        <a:off x="4176720" y="-2142792"/>
        <a:ext cx="805068" cy="7424514"/>
      </dsp:txXfrm>
    </dsp:sp>
    <dsp:sp modelId="{C61D6093-BF49-4017-8BCC-98C22883FB89}">
      <dsp:nvSpPr>
        <dsp:cNvPr id="0" name=""/>
        <dsp:cNvSpPr/>
      </dsp:nvSpPr>
      <dsp:spPr>
        <a:xfrm rot="5400000">
          <a:off x="-185785" y="2375469"/>
          <a:ext cx="1238567" cy="8669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3</a:t>
          </a:r>
          <a:endParaRPr lang="es-ES" sz="2500" kern="1200" dirty="0"/>
        </a:p>
      </dsp:txBody>
      <dsp:txXfrm rot="5400000">
        <a:off x="-185785" y="2375469"/>
        <a:ext cx="1238567" cy="866997"/>
      </dsp:txXfrm>
    </dsp:sp>
    <dsp:sp modelId="{E8A5CFDB-2300-4F8D-8E7D-9435F0104E6C}">
      <dsp:nvSpPr>
        <dsp:cNvPr id="0" name=""/>
        <dsp:cNvSpPr/>
      </dsp:nvSpPr>
      <dsp:spPr>
        <a:xfrm rot="5400000">
          <a:off x="4176720" y="-1120038"/>
          <a:ext cx="805068" cy="7424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baseline="0" dirty="0" smtClean="0">
              <a:solidFill>
                <a:schemeClr val="bg2">
                  <a:lumMod val="40000"/>
                  <a:lumOff val="60000"/>
                </a:schemeClr>
              </a:solidFill>
            </a:rPr>
            <a:t>Pensions </a:t>
          </a:r>
          <a:r>
            <a:rPr lang="en-US" sz="2300" kern="1200" baseline="0" noProof="0" dirty="0" smtClean="0">
              <a:solidFill>
                <a:schemeClr val="bg2">
                  <a:lumMod val="40000"/>
                  <a:lumOff val="60000"/>
                </a:schemeClr>
              </a:solidFill>
            </a:rPr>
            <a:t>Reforms in the EU</a:t>
          </a:r>
          <a:endParaRPr lang="en-US" sz="2300" kern="1200" baseline="0" noProof="0" dirty="0">
            <a:solidFill>
              <a:schemeClr val="bg2">
                <a:lumMod val="40000"/>
                <a:lumOff val="60000"/>
              </a:schemeClr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noProof="0" dirty="0" smtClean="0">
              <a:solidFill>
                <a:schemeClr val="bg1">
                  <a:lumMod val="65000"/>
                </a:schemeClr>
              </a:solidFill>
            </a:rPr>
            <a:t>欧盟养老金改革</a:t>
          </a:r>
          <a:endParaRPr lang="en-US" sz="2300" kern="1200" baseline="0" noProof="0" dirty="0">
            <a:solidFill>
              <a:schemeClr val="bg1">
                <a:lumMod val="65000"/>
              </a:schemeClr>
            </a:solidFill>
          </a:endParaRPr>
        </a:p>
      </dsp:txBody>
      <dsp:txXfrm rot="5400000">
        <a:off x="4176720" y="-1120038"/>
        <a:ext cx="805068" cy="7424514"/>
      </dsp:txXfrm>
    </dsp:sp>
    <dsp:sp modelId="{4DD03E54-6681-4B41-8BE4-8686C7405CD0}">
      <dsp:nvSpPr>
        <dsp:cNvPr id="0" name=""/>
        <dsp:cNvSpPr/>
      </dsp:nvSpPr>
      <dsp:spPr>
        <a:xfrm rot="5400000">
          <a:off x="-185785" y="3467443"/>
          <a:ext cx="1238567" cy="8669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4</a:t>
          </a:r>
          <a:endParaRPr lang="es-ES" sz="2500" kern="1200" dirty="0"/>
        </a:p>
      </dsp:txBody>
      <dsp:txXfrm rot="5400000">
        <a:off x="-185785" y="3467443"/>
        <a:ext cx="1238567" cy="866997"/>
      </dsp:txXfrm>
    </dsp:sp>
    <dsp:sp modelId="{0EF75423-C986-426A-8FC7-E3FE4A471805}">
      <dsp:nvSpPr>
        <dsp:cNvPr id="0" name=""/>
        <dsp:cNvSpPr/>
      </dsp:nvSpPr>
      <dsp:spPr>
        <a:xfrm rot="5400000">
          <a:off x="4176720" y="-28064"/>
          <a:ext cx="805068" cy="7424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baseline="0" noProof="0" dirty="0" smtClean="0">
              <a:solidFill>
                <a:schemeClr val="bg2">
                  <a:lumMod val="40000"/>
                  <a:lumOff val="60000"/>
                </a:schemeClr>
              </a:solidFill>
            </a:rPr>
            <a:t>Globalization and social protection systems</a:t>
          </a:r>
          <a:r>
            <a:rPr lang="es-ES" sz="2300" kern="1200" baseline="0" dirty="0" smtClean="0">
              <a:solidFill>
                <a:schemeClr val="bg2">
                  <a:lumMod val="40000"/>
                  <a:lumOff val="60000"/>
                </a:schemeClr>
              </a:solidFill>
            </a:rPr>
            <a:t>.</a:t>
          </a:r>
          <a:endParaRPr lang="es-ES" sz="2300" kern="1200" baseline="0" dirty="0">
            <a:solidFill>
              <a:schemeClr val="bg2">
                <a:lumMod val="40000"/>
                <a:lumOff val="60000"/>
              </a:schemeClr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dirty="0" smtClean="0">
              <a:solidFill>
                <a:schemeClr val="bg1">
                  <a:lumMod val="65000"/>
                </a:schemeClr>
              </a:solidFill>
            </a:rPr>
            <a:t>全球化和社会保障体系</a:t>
          </a:r>
          <a:endParaRPr lang="es-ES" sz="2300" kern="1200" baseline="0" dirty="0">
            <a:solidFill>
              <a:schemeClr val="bg1">
                <a:lumMod val="65000"/>
              </a:schemeClr>
            </a:solidFill>
          </a:endParaRPr>
        </a:p>
      </dsp:txBody>
      <dsp:txXfrm rot="5400000">
        <a:off x="4176720" y="-28064"/>
        <a:ext cx="805068" cy="74245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6E5D4F-E190-43C3-8049-45EE62C46984}">
      <dsp:nvSpPr>
        <dsp:cNvPr id="0" name=""/>
        <dsp:cNvSpPr/>
      </dsp:nvSpPr>
      <dsp:spPr>
        <a:xfrm>
          <a:off x="1317451" y="-201885"/>
          <a:ext cx="5300096" cy="4609220"/>
        </a:xfrm>
        <a:prstGeom prst="circularArrow">
          <a:avLst>
            <a:gd name="adj1" fmla="val 5544"/>
            <a:gd name="adj2" fmla="val 330680"/>
            <a:gd name="adj3" fmla="val 12402443"/>
            <a:gd name="adj4" fmla="val 1829063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9566D-4AEF-4B4D-A3DA-65C37A6622C6}">
      <dsp:nvSpPr>
        <dsp:cNvPr id="0" name=""/>
        <dsp:cNvSpPr/>
      </dsp:nvSpPr>
      <dsp:spPr>
        <a:xfrm>
          <a:off x="2330797" y="0"/>
          <a:ext cx="3273404" cy="108294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Parliament: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/>
            <a:t>1) Monitoring of indicators of the Social Security System (protection + sustainability)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/>
            <a:t>2) Adoption of the principles that should govern the reforms of the system</a:t>
          </a:r>
        </a:p>
      </dsp:txBody>
      <dsp:txXfrm>
        <a:off x="2330797" y="0"/>
        <a:ext cx="3273404" cy="1082947"/>
      </dsp:txXfrm>
    </dsp:sp>
    <dsp:sp modelId="{B41851F3-C8DC-42C8-9CD8-E4BE712CFECD}">
      <dsp:nvSpPr>
        <dsp:cNvPr id="0" name=""/>
        <dsp:cNvSpPr/>
      </dsp:nvSpPr>
      <dsp:spPr>
        <a:xfrm>
          <a:off x="4203676" y="1440170"/>
          <a:ext cx="4025923" cy="1082947"/>
        </a:xfrm>
        <a:prstGeom prst="roundRect">
          <a:avLst/>
        </a:prstGeom>
        <a:solidFill>
          <a:schemeClr val="accent2">
            <a:shade val="80000"/>
            <a:hueOff val="0"/>
            <a:satOff val="-7005"/>
            <a:lumOff val="79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Government: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Calls the social partners (Social Dialogue: employers + unions) to develop the Parliament Principles for specific reforms</a:t>
          </a:r>
          <a:endParaRPr lang="en-US" sz="1100" kern="1200" noProof="0" dirty="0"/>
        </a:p>
      </dsp:txBody>
      <dsp:txXfrm>
        <a:off x="4203676" y="1440170"/>
        <a:ext cx="4025923" cy="1082947"/>
      </dsp:txXfrm>
    </dsp:sp>
    <dsp:sp modelId="{7C3F9374-615C-42FD-BFAF-C036309A6ABA}">
      <dsp:nvSpPr>
        <dsp:cNvPr id="0" name=""/>
        <dsp:cNvSpPr/>
      </dsp:nvSpPr>
      <dsp:spPr>
        <a:xfrm>
          <a:off x="4837410" y="3168365"/>
          <a:ext cx="3130845" cy="1082947"/>
        </a:xfrm>
        <a:prstGeom prst="round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Social Dialogue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(Government + Unions + Employers)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Agreement about specific measures</a:t>
          </a:r>
          <a:endParaRPr lang="en-US" sz="1100" kern="1200" noProof="0" dirty="0"/>
        </a:p>
      </dsp:txBody>
      <dsp:txXfrm>
        <a:off x="4837410" y="3168365"/>
        <a:ext cx="3130845" cy="1082947"/>
      </dsp:txXfrm>
    </dsp:sp>
    <dsp:sp modelId="{0DB0A6CE-1902-411A-A1AE-454BEE67C472}">
      <dsp:nvSpPr>
        <dsp:cNvPr id="0" name=""/>
        <dsp:cNvSpPr/>
      </dsp:nvSpPr>
      <dsp:spPr>
        <a:xfrm>
          <a:off x="84877" y="3240358"/>
          <a:ext cx="3234613" cy="1082947"/>
        </a:xfrm>
        <a:prstGeom prst="roundRect">
          <a:avLst/>
        </a:prstGeom>
        <a:solidFill>
          <a:schemeClr val="accent2">
            <a:shade val="80000"/>
            <a:hueOff val="0"/>
            <a:satOff val="-21014"/>
            <a:lumOff val="23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Government: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Draft Bill that in</a:t>
          </a:r>
          <a:r>
            <a:rPr lang="en-US" sz="1100" kern="1200" noProof="0" dirty="0" smtClean="0"/>
            <a:t>tegrates the Social Agreement </a:t>
          </a:r>
          <a:endParaRPr lang="en-US" sz="1100" kern="1200" noProof="0" dirty="0"/>
        </a:p>
      </dsp:txBody>
      <dsp:txXfrm>
        <a:off x="84877" y="3240358"/>
        <a:ext cx="3234613" cy="1082947"/>
      </dsp:txXfrm>
    </dsp:sp>
    <dsp:sp modelId="{D5653BFD-AAFD-4169-A8AA-23798AC66A91}">
      <dsp:nvSpPr>
        <dsp:cNvPr id="0" name=""/>
        <dsp:cNvSpPr/>
      </dsp:nvSpPr>
      <dsp:spPr>
        <a:xfrm>
          <a:off x="79828" y="1512168"/>
          <a:ext cx="3389431" cy="1082947"/>
        </a:xfrm>
        <a:prstGeom prst="round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Parliament: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Debate and approval of the Draft Bill</a:t>
          </a:r>
          <a:endParaRPr lang="en-US" sz="1100" kern="1200" noProof="0" dirty="0"/>
        </a:p>
      </dsp:txBody>
      <dsp:txXfrm>
        <a:off x="79828" y="1512168"/>
        <a:ext cx="3389431" cy="108294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</cdr:x>
      <cdr:y>0.05843</cdr:y>
    </cdr:from>
    <cdr:to>
      <cdr:x>0.98124</cdr:x>
      <cdr:y>0.13147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419088" y="288025"/>
          <a:ext cx="1656152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Women </a:t>
          </a:r>
          <a:r>
            <a:rPr lang="zh-CN" altLang="en-US" sz="1800" dirty="0" smtClean="0"/>
            <a:t>女性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2C0CD3-348F-40FA-B121-7647ED2E503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C0CD3-348F-40FA-B121-7647ED2E503F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55FBA-AC5D-4486-AECB-9BE3D14793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8416-FF68-4EC2-84B6-92CC26DBD0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C13CF-78FA-4F77-A5D8-E6E5839591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16D20-C2E0-4E93-BA8D-CF81F99785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8B1D1-DBD9-44BE-8388-A7A8998F10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69D23-8C30-4D27-9AEA-46160820BF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EEF2-A1C1-457E-9288-6C8CDDE0E8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113DB-A556-485A-90DF-BDB5511653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09B4-31A7-42CB-B821-2AB90A08375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63BEE-1758-4FF1-8707-2C949FD494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27FB-43C0-4812-8F27-B2868EA9D17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F70E6-A297-4DAC-BEB9-D9F1B84338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4A4BB-041D-4ABB-9E0C-31F8460185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4A9AB7-5525-4E9B-8FD3-9708E128833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lordenmundial.wordpres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lordenmundial.wordpress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coo.es/socia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4213" y="908050"/>
            <a:ext cx="7772400" cy="2524125"/>
          </a:xfrm>
          <a:solidFill>
            <a:schemeClr val="accent6">
              <a:lumMod val="20000"/>
              <a:lumOff val="80000"/>
              <a:alpha val="0"/>
            </a:schemeClr>
          </a:solidFill>
          <a:ln cap="rnd">
            <a:bevel/>
          </a:ln>
        </p:spPr>
        <p:txBody>
          <a:bodyPr/>
          <a:lstStyle/>
          <a:p>
            <a:pPr>
              <a:defRPr/>
            </a:pPr>
            <a:r>
              <a:rPr lang="en-US" sz="2000" dirty="0" smtClean="0"/>
              <a:t>China-EU Social Protection Reform Project</a:t>
            </a:r>
            <a:br>
              <a:rPr lang="en-US" sz="2000" dirty="0" smtClean="0"/>
            </a:br>
            <a:r>
              <a:rPr lang="zh-CN" altLang="en-US" sz="2000" dirty="0" smtClean="0"/>
              <a:t>中国</a:t>
            </a:r>
            <a:r>
              <a:rPr lang="en-US" altLang="zh-CN" sz="2000" dirty="0" smtClean="0"/>
              <a:t>-</a:t>
            </a:r>
            <a:r>
              <a:rPr lang="zh-CN" altLang="en-US" sz="2000" dirty="0" smtClean="0"/>
              <a:t>欧盟社会保护改革项目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s-ES" sz="4000" dirty="0" smtClean="0"/>
              <a:t/>
            </a:r>
            <a:br>
              <a:rPr lang="es-ES" sz="4000" dirty="0" smtClean="0"/>
            </a:br>
            <a:endParaRPr lang="es-ES" sz="4000" dirty="0"/>
          </a:p>
        </p:txBody>
      </p:sp>
      <p:sp>
        <p:nvSpPr>
          <p:cNvPr id="3075" name="2 Subtítulo"/>
          <p:cNvSpPr>
            <a:spLocks noGrp="1"/>
          </p:cNvSpPr>
          <p:nvPr>
            <p:ph type="subTitle" idx="1"/>
          </p:nvPr>
        </p:nvSpPr>
        <p:spPr>
          <a:xfrm>
            <a:off x="539750" y="5516563"/>
            <a:ext cx="8135938" cy="792162"/>
          </a:xfrm>
        </p:spPr>
        <p:txBody>
          <a:bodyPr/>
          <a:lstStyle/>
          <a:p>
            <a:pPr algn="l"/>
            <a:r>
              <a:rPr lang="es-ES" sz="1600" dirty="0" smtClean="0"/>
              <a:t>Carlos Bravo Fernández</a:t>
            </a:r>
          </a:p>
          <a:p>
            <a:pPr algn="l"/>
            <a:r>
              <a:rPr lang="es-ES" sz="1600" dirty="0" smtClean="0"/>
              <a:t>Secretary of Social Protection and Public Policies - Comisiones Obreras</a:t>
            </a:r>
          </a:p>
          <a:p>
            <a:pPr algn="l"/>
            <a:r>
              <a:rPr lang="zh-CN" altLang="en-US" sz="1600" dirty="0" smtClean="0"/>
              <a:t>卡洛斯</a:t>
            </a:r>
            <a:r>
              <a:rPr lang="en-US" altLang="zh-CN" sz="1600" dirty="0" smtClean="0"/>
              <a:t>·</a:t>
            </a:r>
            <a:r>
              <a:rPr lang="zh-CN" altLang="en-US" sz="1600" dirty="0" smtClean="0"/>
              <a:t>布拉沃</a:t>
            </a:r>
            <a:r>
              <a:rPr lang="en-US" altLang="zh-CN" sz="1600" dirty="0" smtClean="0"/>
              <a:t>·</a:t>
            </a:r>
            <a:r>
              <a:rPr lang="zh-CN" altLang="en-US" sz="1600" dirty="0" smtClean="0"/>
              <a:t>费尔南德斯</a:t>
            </a:r>
            <a:endParaRPr lang="en-US" altLang="zh-CN" sz="1600" dirty="0" smtClean="0"/>
          </a:p>
          <a:p>
            <a:pPr algn="l"/>
            <a:r>
              <a:rPr lang="zh-CN" altLang="en-US" sz="1600" dirty="0" smtClean="0"/>
              <a:t>社会保护和公共政策秘书</a:t>
            </a:r>
            <a:r>
              <a:rPr lang="en-US" altLang="zh-CN" sz="1600" dirty="0" smtClean="0"/>
              <a:t>—</a:t>
            </a:r>
            <a:r>
              <a:rPr lang="zh-CN" altLang="en-US" sz="1600" dirty="0" smtClean="0"/>
              <a:t>劳工委员会</a:t>
            </a:r>
            <a:endParaRPr lang="es-ES" sz="1600" dirty="0" smtClean="0"/>
          </a:p>
        </p:txBody>
      </p:sp>
      <p:pic>
        <p:nvPicPr>
          <p:cNvPr id="3076" name="Picture 5" descr="ccoo logo 4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684213" y="1989138"/>
            <a:ext cx="7775575" cy="2447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smtClean="0">
                <a:solidFill>
                  <a:schemeClr val="accent6"/>
                </a:solidFill>
              </a:rPr>
              <a:t>The role of the social dialogue in social security systems development:</a:t>
            </a:r>
          </a:p>
          <a:p>
            <a:pPr algn="ctr">
              <a:defRPr/>
            </a:pPr>
            <a:r>
              <a:rPr lang="zh-CN" altLang="en-US" sz="3000" dirty="0" smtClean="0">
                <a:solidFill>
                  <a:schemeClr val="accent6"/>
                </a:solidFill>
              </a:rPr>
              <a:t>社会对话在社会保障体系发展中作用：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sz="2000" i="1" dirty="0" smtClean="0">
                <a:solidFill>
                  <a:schemeClr val="accent6"/>
                </a:solidFill>
              </a:rPr>
              <a:t>The Spanish Experience.</a:t>
            </a:r>
          </a:p>
          <a:p>
            <a:pPr algn="ctr">
              <a:defRPr/>
            </a:pPr>
            <a:r>
              <a:rPr lang="zh-CN" altLang="en-US" sz="2000" i="1" dirty="0" smtClean="0">
                <a:solidFill>
                  <a:schemeClr val="accent6"/>
                </a:solidFill>
              </a:rPr>
              <a:t>西班牙经验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es-ES" sz="2000" b="1" dirty="0" smtClean="0">
                <a:solidFill>
                  <a:schemeClr val="accent2"/>
                </a:solidFill>
              </a:rPr>
              <a:t>How to get the balance between protection and sustainability</a:t>
            </a:r>
            <a:br>
              <a:rPr lang="es-ES" sz="2000" b="1" dirty="0" smtClean="0">
                <a:solidFill>
                  <a:schemeClr val="accent2"/>
                </a:solidFill>
              </a:rPr>
            </a:br>
            <a:r>
              <a:rPr lang="zh-CN" altLang="en-US" sz="2000" b="1" dirty="0" smtClean="0">
                <a:solidFill>
                  <a:schemeClr val="accent2"/>
                </a:solidFill>
              </a:rPr>
              <a:t>如何在保障和可持续性之间取得平衡</a:t>
            </a:r>
            <a:r>
              <a:rPr lang="es-ES" b="1" dirty="0" smtClean="0">
                <a:solidFill>
                  <a:schemeClr val="accent2"/>
                </a:solidFill>
              </a:rPr>
              <a:t/>
            </a:r>
            <a:br>
              <a:rPr lang="es-ES" b="1" dirty="0" smtClean="0">
                <a:solidFill>
                  <a:schemeClr val="accent2"/>
                </a:solidFill>
              </a:rPr>
            </a:br>
            <a:r>
              <a:rPr lang="es-ES" sz="1400" b="1" dirty="0" smtClean="0">
                <a:solidFill>
                  <a:schemeClr val="accent2"/>
                </a:solidFill>
              </a:rPr>
              <a:t>(“Pacto deToledo”: Social Security in Spain)</a:t>
            </a:r>
            <a:br>
              <a:rPr lang="es-ES" sz="1400" b="1" dirty="0" smtClean="0">
                <a:solidFill>
                  <a:schemeClr val="accent2"/>
                </a:solidFill>
              </a:rPr>
            </a:br>
            <a:r>
              <a:rPr lang="zh-CN" altLang="en-US" sz="1400" b="1" dirty="0" smtClean="0">
                <a:solidFill>
                  <a:schemeClr val="accent2"/>
                </a:solidFill>
              </a:rPr>
              <a:t>（</a:t>
            </a:r>
            <a:r>
              <a:rPr lang="en-US" altLang="zh-CN" sz="1400" b="1" dirty="0" smtClean="0">
                <a:solidFill>
                  <a:schemeClr val="accent2"/>
                </a:solidFill>
              </a:rPr>
              <a:t>《</a:t>
            </a:r>
            <a:r>
              <a:rPr lang="zh-CN" altLang="en-US" sz="1400" b="1" dirty="0" smtClean="0">
                <a:solidFill>
                  <a:schemeClr val="accent2"/>
                </a:solidFill>
              </a:rPr>
              <a:t>托莱多条约</a:t>
            </a:r>
            <a:r>
              <a:rPr lang="en-US" altLang="zh-CN" sz="1400" b="1" dirty="0" smtClean="0">
                <a:solidFill>
                  <a:schemeClr val="accent2"/>
                </a:solidFill>
              </a:rPr>
              <a:t>》</a:t>
            </a:r>
            <a:r>
              <a:rPr lang="zh-CN" altLang="en-US" sz="1400" b="1" dirty="0" smtClean="0">
                <a:solidFill>
                  <a:schemeClr val="accent2"/>
                </a:solidFill>
              </a:rPr>
              <a:t>：西班牙的社会保障体制）</a:t>
            </a:r>
            <a:endParaRPr lang="es-ES" sz="1400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Picture 4" descr="ccoo logo 4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7988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436510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政府：</a:t>
            </a:r>
            <a:endParaRPr lang="en-US" altLang="zh-CN" sz="1000" dirty="0" smtClean="0"/>
          </a:p>
          <a:p>
            <a:r>
              <a:rPr lang="zh-CN" altLang="en-US" sz="1000" dirty="0" smtClean="0"/>
              <a:t>纳入社会协议的法案草案</a:t>
            </a:r>
            <a:endParaRPr lang="zh-CN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708920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议会：讨论并批准法案草案</a:t>
            </a:r>
            <a:endParaRPr lang="en-US" altLang="zh-CN" sz="1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28184" y="220486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政府：</a:t>
            </a:r>
            <a:endParaRPr lang="en-US" altLang="zh-CN" sz="1000" dirty="0" smtClean="0"/>
          </a:p>
          <a:p>
            <a:r>
              <a:rPr lang="zh-CN" altLang="en-US" sz="1000" dirty="0" smtClean="0"/>
              <a:t>召集社会伙伴（社会对话：雇主</a:t>
            </a:r>
            <a:r>
              <a:rPr lang="en-US" altLang="zh-CN" sz="1000" dirty="0" smtClean="0"/>
              <a:t>+</a:t>
            </a:r>
            <a:r>
              <a:rPr lang="zh-CN" altLang="en-US" sz="1000" dirty="0" smtClean="0"/>
              <a:t>工会）为具体改革制定议会原则</a:t>
            </a:r>
            <a:endParaRPr lang="zh-CN" alt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556792"/>
            <a:ext cx="1872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议会：</a:t>
            </a:r>
            <a:endParaRPr lang="en-US" altLang="zh-CN" sz="1000" dirty="0" smtClean="0"/>
          </a:p>
          <a:p>
            <a:r>
              <a:rPr lang="en-US" altLang="zh-CN" sz="1000" dirty="0" smtClean="0"/>
              <a:t>1</a:t>
            </a:r>
            <a:r>
              <a:rPr lang="zh-CN" altLang="en-US" sz="1000" dirty="0" smtClean="0"/>
              <a:t>）监测社保体系的指标（保障</a:t>
            </a:r>
            <a:r>
              <a:rPr lang="en-US" altLang="zh-CN" sz="1000" dirty="0" smtClean="0"/>
              <a:t>+</a:t>
            </a:r>
            <a:r>
              <a:rPr lang="zh-CN" altLang="en-US" sz="1000" dirty="0" smtClean="0"/>
              <a:t>可持续性）</a:t>
            </a:r>
            <a:endParaRPr lang="en-US" altLang="zh-CN" sz="1000" dirty="0" smtClean="0"/>
          </a:p>
          <a:p>
            <a:r>
              <a:rPr lang="en-US" altLang="zh-CN" sz="1000" dirty="0" smtClean="0"/>
              <a:t>2</a:t>
            </a:r>
            <a:r>
              <a:rPr lang="zh-CN" altLang="en-US" sz="1000" dirty="0" smtClean="0"/>
              <a:t>）使用指导社保体系改革的原则</a:t>
            </a:r>
            <a:endParaRPr lang="zh-CN" alt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4149080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社会对话：</a:t>
            </a:r>
            <a:endParaRPr lang="en-US" altLang="zh-CN" sz="1000" dirty="0" smtClean="0"/>
          </a:p>
          <a:p>
            <a:r>
              <a:rPr lang="zh-CN" altLang="en-US" sz="1000" dirty="0" smtClean="0"/>
              <a:t>（政府</a:t>
            </a:r>
            <a:r>
              <a:rPr lang="en-US" altLang="zh-CN" sz="1000" dirty="0" smtClean="0"/>
              <a:t>+</a:t>
            </a:r>
            <a:r>
              <a:rPr lang="zh-CN" altLang="en-US" sz="1000" dirty="0" smtClean="0"/>
              <a:t>工会</a:t>
            </a:r>
            <a:r>
              <a:rPr lang="en-US" altLang="zh-CN" sz="1000" dirty="0" smtClean="0"/>
              <a:t>+</a:t>
            </a:r>
            <a:r>
              <a:rPr lang="zh-CN" altLang="en-US" sz="1000" dirty="0" smtClean="0"/>
              <a:t>雇主）</a:t>
            </a:r>
            <a:endParaRPr lang="en-US" altLang="zh-CN" sz="1000" dirty="0" smtClean="0"/>
          </a:p>
          <a:p>
            <a:r>
              <a:rPr lang="zh-CN" altLang="en-US" sz="1000" dirty="0" smtClean="0"/>
              <a:t>就具体措施达成协议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507412" cy="692150"/>
          </a:xfrm>
        </p:spPr>
        <p:txBody>
          <a:bodyPr/>
          <a:lstStyle/>
          <a:p>
            <a:pPr eaLnBrk="1" hangingPunct="1"/>
            <a:r>
              <a:rPr lang="es-ES_tradnl" sz="2800" b="1" dirty="0" smtClean="0"/>
              <a:t>Social Agreements</a:t>
            </a:r>
            <a:r>
              <a:rPr lang="zh-CN" altLang="en-US" sz="2800" b="1" dirty="0" smtClean="0"/>
              <a:t>社会协议</a:t>
            </a:r>
            <a:endParaRPr lang="es-ES_tradnl" sz="2800" b="1" dirty="0" smtClean="0"/>
          </a:p>
        </p:txBody>
      </p:sp>
      <p:sp>
        <p:nvSpPr>
          <p:cNvPr id="1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713"/>
            <a:ext cx="8785225" cy="965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ES_tradnl" sz="2400" b="1" smtClean="0">
                <a:solidFill>
                  <a:srgbClr val="CC3300"/>
                </a:solidFill>
              </a:rPr>
              <a:t>Protection and Sustainability working on:</a:t>
            </a:r>
          </a:p>
          <a:p>
            <a:pPr marL="0" indent="0" eaLnBrk="1" hangingPunct="1">
              <a:buFontTx/>
              <a:buNone/>
            </a:pPr>
            <a:endParaRPr lang="es-ES_tradnl" sz="2400" b="1" smtClean="0">
              <a:solidFill>
                <a:srgbClr val="CC3300"/>
              </a:solidFill>
            </a:endParaRPr>
          </a:p>
          <a:p>
            <a:pPr marL="0" indent="0" eaLnBrk="1" hangingPunct="1">
              <a:buFontTx/>
              <a:buNone/>
            </a:pPr>
            <a:endParaRPr lang="es-ES_tradnl" sz="2800" smtClean="0">
              <a:solidFill>
                <a:srgbClr val="CC3300"/>
              </a:solidFill>
            </a:endParaRPr>
          </a:p>
        </p:txBody>
      </p:sp>
      <p:pic>
        <p:nvPicPr>
          <p:cNvPr id="1037" name="Picture 4" descr="ccoo logo 4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Diagram 5"/>
          <p:cNvGraphicFramePr>
            <a:graphicFrameLocks noChangeAspect="1"/>
          </p:cNvGraphicFramePr>
          <p:nvPr>
            <p:ph sz="half" idx="2"/>
          </p:nvPr>
        </p:nvGraphicFramePr>
        <p:xfrm>
          <a:off x="1116013" y="717550"/>
          <a:ext cx="6624637" cy="56642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124075" y="5805488"/>
            <a:ext cx="5256213" cy="1000125"/>
          </a:xfrm>
          <a:prstGeom prst="rect">
            <a:avLst/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Guarantees: </a:t>
            </a:r>
            <a:r>
              <a:rPr lang="zh-CN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保证：</a:t>
            </a:r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ð"/>
              <a:defRPr/>
            </a:pP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ongoing process of deep and sufficient reforms </a:t>
            </a:r>
            <a:r>
              <a:rPr lang="zh-CN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深刻充分的改革持续展开</a:t>
            </a:r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ð"/>
              <a:defRPr/>
            </a:pP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balanced measures  </a:t>
            </a:r>
            <a:r>
              <a:rPr lang="zh-CN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平衡的措施</a:t>
            </a:r>
            <a:endParaRPr 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ð"/>
              <a:defRPr/>
            </a:pP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wide social recognition </a:t>
            </a:r>
            <a:r>
              <a:rPr lang="zh-CN" alt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广泛的社会认可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收入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支出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53012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社会行为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10527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C3300"/>
                </a:solidFill>
              </a:rPr>
              <a:t>保障和可持续性影响：</a:t>
            </a:r>
            <a:endParaRPr lang="zh-CN" altLang="en-US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395288" y="1600200"/>
          <a:ext cx="82915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5" descr="ccoo logo 4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7988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Overview of pension measures 2013-2015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2013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-2015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年养老金措施概览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971602" y="908713"/>
          <a:ext cx="7632844" cy="5256590"/>
        </p:xfrm>
        <a:graphic>
          <a:graphicData uri="http://schemas.openxmlformats.org/drawingml/2006/table">
            <a:tbl>
              <a:tblPr/>
              <a:tblGrid>
                <a:gridCol w="1769676"/>
                <a:gridCol w="1716049"/>
                <a:gridCol w="1859053"/>
                <a:gridCol w="1144033"/>
                <a:gridCol w="1144033"/>
              </a:tblGrid>
              <a:tr h="32595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Table 1.1 Overview of pension measures, September 2013-September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 </a:t>
                      </a:r>
                    </a:p>
                    <a:p>
                      <a:pPr algn="l" fontAlgn="ctr"/>
                      <a:r>
                        <a:rPr lang="zh-CN" altLang="en-US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表</a:t>
                      </a:r>
                      <a:r>
                        <a:rPr lang="en-US" altLang="zh-CN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  <a:r>
                        <a:rPr lang="en-US" altLang="zh-CN" sz="9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2013</a:t>
                      </a:r>
                      <a:r>
                        <a:rPr lang="zh-CN" altLang="en-US" sz="9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年</a:t>
                      </a:r>
                      <a:r>
                        <a:rPr lang="en-US" altLang="zh-CN" sz="9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r>
                        <a:rPr lang="zh-CN" altLang="en-US" sz="9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月</a:t>
                      </a:r>
                      <a:r>
                        <a:rPr lang="en-US" altLang="zh-CN" sz="9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-2015</a:t>
                      </a:r>
                      <a:r>
                        <a:rPr lang="zh-CN" altLang="en-US" sz="9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年</a:t>
                      </a:r>
                      <a:r>
                        <a:rPr lang="en-US" altLang="zh-CN" sz="9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r>
                        <a:rPr lang="zh-CN" altLang="en-US" sz="9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月养老金措施概览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8912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Countries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: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国家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Income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adequacy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收入充分性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Financial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sustainability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财政可持续性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Impact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影响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Scope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范围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Australia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澳大利亚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Major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主要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Broad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广泛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Austria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奥地利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Minor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次要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Belgium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比利时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123" marR="7123" marT="71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Major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主要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Broad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广泛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Canada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加拿大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Moderate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Chile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智利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123" marR="7123" marT="7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minor</a:t>
                      </a:r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zh-CN" altLang="en-US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次要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Narrow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有限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Czech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Republic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捷克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Minor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次要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Narrow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有限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Denmark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丹麦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123" marR="7123" marT="71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Moderate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Estonia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爱沙尼亚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new </a:t>
                      </a:r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measures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无新措施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Finland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芬兰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Moderate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Broad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广泛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法国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Moderate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Broad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广泛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德国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Moderate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Greece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希腊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new </a:t>
                      </a:r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measures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无新措施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Hungary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匈牙利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7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new </a:t>
                      </a:r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measures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无新措施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Iceland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冰岛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7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new </a:t>
                      </a:r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measures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无新措施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Ireland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爱尔兰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+/-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Minor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次要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Israel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以色列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123" marR="7123" marT="7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Moderate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Broad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广泛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意大利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+/-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-/+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Moderate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Japan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日本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Minor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次要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Korea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韩国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Minor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次要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Luxembourg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卢森堡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Minor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次要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Broad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广泛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Mexico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墨西哥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new </a:t>
                      </a:r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measures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无新措施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Netherlands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荷兰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+/-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Moderate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broad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广泛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Zealand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新西兰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Minor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次要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broad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广泛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Norway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挪威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moderate 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broad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广泛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Poland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波兰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123" marR="7123" marT="71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Moderate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broad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广泛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Portugal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葡萄牙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Major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主要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broad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广泛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Slovak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Republic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斯洛伐克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Moderate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broad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广泛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Slovenia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斯洛文尼亚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7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new </a:t>
                      </a:r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measures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无新措施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Spain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西班牙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Moderate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broad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广泛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Sweden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瑞典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+/-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123" marR="7123" marT="71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Minor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次要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Switzerland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瑞士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Minor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次要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Narrow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有限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Turkey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土耳其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7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new </a:t>
                      </a:r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measures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无新措施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United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Kingdom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英国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7123" marR="7123" marT="71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+/-</a:t>
                      </a: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Moderate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中等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Broad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广泛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63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United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States</a:t>
                      </a:r>
                      <a:r>
                        <a:rPr lang="zh-CN" altLang="en-US" sz="7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美国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7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new </a:t>
                      </a:r>
                      <a:r>
                        <a:rPr lang="es-E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measures</a:t>
                      </a:r>
                      <a:r>
                        <a:rPr lang="zh-CN" altLang="en-US" sz="7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无新措施</a:t>
                      </a:r>
                      <a:endParaRPr lang="es-ES" sz="7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3" marR="7123" marT="71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2" name="Picture 5" descr="ccoo logo 4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259632" y="623731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ODCE, Pensions at a Glance (2015)</a:t>
            </a:r>
          </a:p>
          <a:p>
            <a:r>
              <a:rPr lang="zh-CN" altLang="en-US" sz="1400" dirty="0" smtClean="0"/>
              <a:t>来源：</a:t>
            </a:r>
            <a:r>
              <a:rPr lang="en-US" altLang="zh-CN" sz="1400" dirty="0" smtClean="0"/>
              <a:t>ODCE</a:t>
            </a:r>
            <a:r>
              <a:rPr lang="zh-CN" altLang="en-US" sz="1400" dirty="0" smtClean="0"/>
              <a:t>，养老金一览（</a:t>
            </a:r>
            <a:r>
              <a:rPr lang="en-US" altLang="zh-CN" sz="1400" dirty="0" smtClean="0"/>
              <a:t>2015</a:t>
            </a:r>
            <a:r>
              <a:rPr lang="zh-CN" altLang="en-US" sz="1400" dirty="0" smtClean="0"/>
              <a:t>年）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-1093912"/>
          <a:ext cx="8496945" cy="891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105"/>
                <a:gridCol w="944105"/>
                <a:gridCol w="944105"/>
                <a:gridCol w="944105"/>
                <a:gridCol w="944105"/>
                <a:gridCol w="944105"/>
                <a:gridCol w="944105"/>
                <a:gridCol w="944105"/>
                <a:gridCol w="944105"/>
              </a:tblGrid>
              <a:tr h="757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i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Country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i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国家</a:t>
                      </a:r>
                      <a:endParaRPr lang="en-US" sz="650" b="1" noProof="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i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Age of retirement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i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退休年龄</a:t>
                      </a:r>
                      <a:endParaRPr lang="en-US" sz="650" b="1" noProof="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i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Early retirement</a:t>
                      </a:r>
                      <a:r>
                        <a:rPr lang="zh-CN" altLang="en-US" sz="650" b="1" i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早退</a:t>
                      </a:r>
                      <a:endParaRPr lang="en-US" sz="650" noProof="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i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Benefit</a:t>
                      </a:r>
                      <a:r>
                        <a:rPr lang="en-US" sz="650" b="1" i="1" baseline="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calculation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i="1" baseline="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收益计算</a:t>
                      </a:r>
                      <a:endParaRPr lang="en-US" sz="650" b="1" noProof="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i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Years required for full pension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i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全额养老金年限要求</a:t>
                      </a:r>
                      <a:endParaRPr lang="en-US" sz="650" b="1" noProof="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i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Sustainability</a:t>
                      </a:r>
                      <a:r>
                        <a:rPr lang="en-US" sz="650" b="1" i="1" baseline="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factor </a:t>
                      </a:r>
                      <a:r>
                        <a:rPr lang="en-US" sz="650" b="1" i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 automatic stabilizer</a:t>
                      </a:r>
                      <a:r>
                        <a:rPr lang="en-US" sz="650" b="1" i="1" baseline="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i="1" baseline="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可持续性因素或自动稳定器</a:t>
                      </a:r>
                      <a:endParaRPr lang="en-US" sz="650" b="1" noProof="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i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Pension system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i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养老金体制</a:t>
                      </a:r>
                      <a:endParaRPr lang="en-US" sz="650" b="1" noProof="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i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Reforms</a:t>
                      </a:r>
                      <a:r>
                        <a:rPr lang="en-US" sz="650" b="1" i="1" baseline="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with agreement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i="1" baseline="0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协议改革</a:t>
                      </a:r>
                      <a:endParaRPr lang="en-US" sz="650" b="1" noProof="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83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Years of contribution required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缴费年限要求</a:t>
                      </a:r>
                      <a:endParaRPr lang="en-US" sz="650" b="1" noProof="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Age of retirement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noProof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退休年龄</a:t>
                      </a:r>
                      <a:endParaRPr lang="en-US" sz="650" b="1" noProof="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16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Germany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德国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 65 y 2 months (2014) – 65, 67 (2031)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63,65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个月（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-65,67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2031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Pension points system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(1 point per year = average earnings)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养老金点数系统（每年一点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平均收入）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Depending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on the points obtained; 45 years of contributions (at age 63; at age 65 in 2028)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由所获点数决定；缴费满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年（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岁；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2028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Yes. Contribution factor. Sustainability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factor.</a:t>
                      </a: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是，缴费因素，可持续性因素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PAYG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现收现付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无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7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Denmark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丹麦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 (2014), 67 ()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2019-2022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年），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2019-2022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650" noProof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(2014)</a:t>
                      </a: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64 (2023)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年），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10-40 years 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 residence (pro-rated benefit)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居住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10-40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年（按比例分配收益）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 years of residence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居住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Basic pension and pension supplement;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ATP (mandatory occupational scheme); DB occupational pension schemes (90%coverage)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基本养老金和养老金补贴；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ATP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（职业强制计划）；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DB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养老金职业计划（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90%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覆盖率）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无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5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Spain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西班牙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65, 65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and 2 months (2014) </a:t>
                      </a: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65, 67 (2027)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岁，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个月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-65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岁，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2027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 (involuntary unemployment), 35 (voluntary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unemployment)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年（非自愿性失业），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年（自愿性失业）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Four years before retirement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age (involuntary unemployment)</a:t>
                      </a: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Two years before  the legal retirement age (voluntary unemployment)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比退休年龄提前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年（非自愿性失业），比退休年龄提前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年（自愿性失业）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last years (2014); 25 last years (2022)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过去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年（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年）；过去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年（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 years at age 67,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38,5 years at age 65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岁要求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年，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岁要求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38.5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Adjustment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Pension Index (IRP); Sustainability factor (2019)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养老金调整指数（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IRP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）；可持续性因素（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PAYG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现收现付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Social Agreement in 2011. Not in 2013.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2011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年社会协议。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2013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年无。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5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France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法国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 (2017), 67 (2016-2022)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年），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2016-2022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650" noProof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 (career before 20);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mandatory system with reductions depending on (contribution record or distance to full pension age)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岁之前工作）；强制体系，根据记录缴费年限或距离领取全额养老金年限有所减少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Best 25 years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最好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41,25 years (2014), 43 (2035)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41.25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年（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年），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年（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2035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650" noProof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PAYG (50%;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</a:t>
                      </a: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andatory occupational 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现收现付（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50%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；职业强制）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无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20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Italy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意大利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 (2019)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years and pension amount not lower than 2,8 old age social allowance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年，养老金金额不低于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年老年社会补助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  And 3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months </a:t>
                      </a: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(contributory or mixed system)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个月（缴费系统或混合系统）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Lifelong contributions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终身缴费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From 62 years  (without penalty): 42 years and 6 months (men); 41 years and 6 months (women) of contributions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年（无罚款）：缴费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个月（男性）；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个月（女性）</a:t>
                      </a:r>
                      <a:endParaRPr lang="en-US" sz="650" noProof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Automatic in line with life expectancy at 65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自动和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岁时的预期寿命保持一致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PAYG (notional accounts)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现收现付（名义账户）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无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20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Sweden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瑞典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61-no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upper age limit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无年龄上限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Automatic actuarial reduction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自动精算减少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Lifelong contributions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终身缴费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years residence (full guarantee pension)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居住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年（全额保证养老金）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Balance mechanism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平衡机制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PAYG (notional accounts); mandatory funded defined contribution pension; occupational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pension with broad coverage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现收现付（名义账户）；强制确定金额缴费；覆盖广泛的职业养老金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Social Agreement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社会协议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3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United Kingdom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英国</a:t>
                      </a:r>
                      <a:endParaRPr lang="en-US" sz="650" b="1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 (men);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62,5  (women); 65 (women in </a:t>
                      </a:r>
                      <a:r>
                        <a:rPr lang="en-US" sz="650" baseline="0" noProof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november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2018); 66 (2020), 67 (2026-2028)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岁（男性）；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62.5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岁（女性）；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月）；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年），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2026-2028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650" noProof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650" noProof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10-35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years (proportionally reduced)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-35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年（按比例减少）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years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Changes are to be based on life expectancy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根据预期寿命调整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Public scheme (two tiers, 2014; flat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rate basic pension 2016); large voluntary private pension; automatic enrolment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公共计划（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大支柱，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年；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年统一比率基本养老金）；大型自愿私人养老金；自动入保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无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8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Netherlands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荷兰</a:t>
                      </a:r>
                      <a:endParaRPr lang="en-US" sz="650" b="1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 years and 2 months (2014); 66 (2018);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67 (2021)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个月（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年）；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年）；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2021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650" noProof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 (basic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pension); DB schemes earlier with adjustment of benefits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岁（基本养老金）；以前是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DB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计划及收益调整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2% of the full value for each year of residence (basic pension); majority of DB schemes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每居住一年则为全额的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2%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（基本养老金）；大部分</a:t>
                      </a:r>
                      <a:r>
                        <a:rPr lang="en-US" altLang="zh-CN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DB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计划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 years of residence (basic pension)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居住</a:t>
                      </a: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年（基本养老金）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Age of retirement linked to retirement age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退休年龄</a:t>
                      </a:r>
                      <a:endParaRPr lang="en-US" altLang="zh-CN" sz="650" noProof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和退休年龄挂钩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Three</a:t>
                      </a:r>
                      <a:r>
                        <a:rPr 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pillars (basic pension; occupational pension (91% coverage); individual pension)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三大支柱（基本养老金；职业养老金（</a:t>
                      </a:r>
                      <a:r>
                        <a:rPr lang="en-US" altLang="zh-CN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91%</a:t>
                      </a:r>
                      <a:r>
                        <a:rPr lang="zh-CN" altLang="en-US" sz="650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的覆盖率）；个人养老金）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Social Agreement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65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社会协议</a:t>
                      </a:r>
                      <a:endParaRPr lang="en-US" sz="65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Lasts pension reforms in the UE</a:t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zh-CN" altLang="en-US" sz="3000" b="1" dirty="0" smtClean="0">
                <a:solidFill>
                  <a:srgbClr val="0070C0"/>
                </a:solidFill>
              </a:rPr>
              <a:t>欧盟近期养老金改革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8878193" cy="582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868144" y="6550223"/>
            <a:ext cx="306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European Commission</a:t>
            </a:r>
          </a:p>
          <a:p>
            <a:pPr algn="r"/>
            <a:r>
              <a:rPr lang="zh-CN" altLang="en-US" sz="1400" dirty="0" smtClean="0"/>
              <a:t>来源：欧盟委员会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2500" b="1" dirty="0" smtClean="0">
                <a:solidFill>
                  <a:srgbClr val="0070C0"/>
                </a:solidFill>
              </a:rPr>
              <a:t>Decrements/increments for early/late retirement</a:t>
            </a:r>
            <a:br>
              <a:rPr lang="en-US" sz="2500" b="1" dirty="0" smtClean="0">
                <a:solidFill>
                  <a:srgbClr val="0070C0"/>
                </a:solidFill>
              </a:rPr>
            </a:br>
            <a:r>
              <a:rPr lang="zh-CN" altLang="en-US" sz="2500" b="1" dirty="0" smtClean="0">
                <a:solidFill>
                  <a:srgbClr val="0070C0"/>
                </a:solidFill>
              </a:rPr>
              <a:t>早退</a:t>
            </a:r>
            <a:r>
              <a:rPr lang="en-US" altLang="zh-CN" sz="2500" b="1" dirty="0" smtClean="0">
                <a:solidFill>
                  <a:srgbClr val="0070C0"/>
                </a:solidFill>
              </a:rPr>
              <a:t>/</a:t>
            </a:r>
            <a:r>
              <a:rPr lang="zh-CN" altLang="en-US" sz="2500" b="1" dirty="0" smtClean="0">
                <a:solidFill>
                  <a:srgbClr val="0070C0"/>
                </a:solidFill>
              </a:rPr>
              <a:t>晚退的增量</a:t>
            </a:r>
            <a:r>
              <a:rPr lang="en-US" altLang="zh-CN" sz="2500" b="1" dirty="0" smtClean="0">
                <a:solidFill>
                  <a:srgbClr val="0070C0"/>
                </a:solidFill>
              </a:rPr>
              <a:t>/</a:t>
            </a:r>
            <a:r>
              <a:rPr lang="zh-CN" altLang="en-US" sz="2500" b="1" dirty="0" smtClean="0">
                <a:solidFill>
                  <a:srgbClr val="0070C0"/>
                </a:solidFill>
              </a:rPr>
              <a:t>减量</a:t>
            </a:r>
            <a:endParaRPr lang="en-US" sz="25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9630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156176" y="6550223"/>
            <a:ext cx="277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European Commission</a:t>
            </a:r>
          </a:p>
          <a:p>
            <a:pPr algn="r"/>
            <a:r>
              <a:rPr lang="zh-CN" altLang="en-US" sz="1400" dirty="0" smtClean="0"/>
              <a:t>来源：欧盟委员会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Retirement ages in the EU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欧盟退休年龄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68952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084168" y="6550223"/>
            <a:ext cx="28448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European Commission</a:t>
            </a:r>
          </a:p>
          <a:p>
            <a:pPr algn="r"/>
            <a:r>
              <a:rPr lang="zh-CN" altLang="en-US" sz="1400" dirty="0" smtClean="0"/>
              <a:t>来源：欧盟委员会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395288" y="1600200"/>
          <a:ext cx="82915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5" descr="ccoo logo 4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7988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849312"/>
          </a:xfrm>
        </p:spPr>
        <p:txBody>
          <a:bodyPr/>
          <a:lstStyle/>
          <a:p>
            <a:pPr>
              <a:defRPr/>
            </a:pPr>
            <a:r>
              <a:rPr lang="es-E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Globalization in 21</a:t>
            </a:r>
            <a:r>
              <a:rPr lang="en-US" sz="2000" b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Century: </a:t>
            </a:r>
            <a:b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Old+new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areas of growth and economic influence</a:t>
            </a:r>
            <a:b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21</a:t>
            </a:r>
            <a:r>
              <a:rPr lang="zh-CN" alt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世纪的全球化：经济增长和影响的新旧领域</a:t>
            </a:r>
            <a:endParaRPr lang="en-US" sz="2000" dirty="0"/>
          </a:p>
        </p:txBody>
      </p:sp>
      <p:pic>
        <p:nvPicPr>
          <p:cNvPr id="14339" name="Picture 5" descr="ccoo logo 4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8 Imagen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0350"/>
            <a:ext cx="9144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6875463" y="3500438"/>
            <a:ext cx="1728787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In the new scenario of global economic growth: </a:t>
            </a:r>
          </a:p>
          <a:p>
            <a:pPr algn="ctr"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 it possible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growth without social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cohesion?</a:t>
            </a:r>
          </a:p>
          <a:p>
            <a:pPr algn="ctr">
              <a:defRPr/>
            </a:pP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在新的全球经济增长情境中：缺乏社会团结可能实现增长吗？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11 CuadroTexto"/>
          <p:cNvSpPr txBox="1">
            <a:spLocks noChangeArrowheads="1"/>
          </p:cNvSpPr>
          <p:nvPr/>
        </p:nvSpPr>
        <p:spPr bwMode="auto">
          <a:xfrm>
            <a:off x="827088" y="5805488"/>
            <a:ext cx="2881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 dirty="0"/>
              <a:t>Source: Juan Pérez Ventura, 2012</a:t>
            </a:r>
          </a:p>
          <a:p>
            <a:r>
              <a:rPr lang="es-ES" sz="1000" dirty="0">
                <a:hlinkClick r:id="rId4"/>
              </a:rPr>
              <a:t>http://</a:t>
            </a:r>
            <a:r>
              <a:rPr lang="es-ES" sz="1000" dirty="0" smtClean="0">
                <a:hlinkClick r:id="rId4"/>
              </a:rPr>
              <a:t>elordenmundial.wordpress.com</a:t>
            </a:r>
            <a:endParaRPr lang="es-ES" sz="1000" dirty="0" smtClean="0"/>
          </a:p>
          <a:p>
            <a:r>
              <a:rPr lang="zh-CN" altLang="en-US" sz="1000" dirty="0" smtClean="0"/>
              <a:t>来源：</a:t>
            </a:r>
            <a:r>
              <a:rPr lang="es-ES" altLang="zh-CN" sz="1000" dirty="0" smtClean="0"/>
              <a:t> Juan Pérez Ventura, 2012</a:t>
            </a:r>
          </a:p>
          <a:p>
            <a:r>
              <a:rPr lang="es-ES" altLang="zh-CN" sz="1000" dirty="0" smtClean="0">
                <a:hlinkClick r:id="rId4"/>
              </a:rPr>
              <a:t>http://elordenmundial.wordpress.com</a:t>
            </a:r>
            <a:endParaRPr lang="es-E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395288" y="1600200"/>
          <a:ext cx="82915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5" descr="ccoo logo 4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7988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323850" y="620713"/>
            <a:ext cx="8351838" cy="5048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Summary </a:t>
            </a:r>
            <a:r>
              <a:rPr lang="zh-CN" altLang="en-US" dirty="0" smtClean="0">
                <a:solidFill>
                  <a:schemeClr val="accent6"/>
                </a:solidFill>
              </a:rPr>
              <a:t>概要</a:t>
            </a:r>
            <a:endParaRPr lang="en-US" dirty="0" smtClean="0">
              <a:solidFill>
                <a:schemeClr val="accent6"/>
              </a:solidFill>
            </a:endParaRPr>
          </a:p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coo logo 4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9 Imagen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5113"/>
            <a:ext cx="91440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179388" y="404813"/>
            <a:ext cx="8640762" cy="849312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Globalization in 21</a:t>
            </a:r>
            <a:r>
              <a:rPr lang="en-US" sz="2000" b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Century, the productive </a:t>
            </a:r>
            <a:r>
              <a:rPr lang="en-US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delocation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never ends: opportunity or a dumping risk?</a:t>
            </a:r>
            <a:b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21</a:t>
            </a:r>
            <a:r>
              <a:rPr lang="zh-CN" alt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世纪的全球化，生产移位不会停止：机会还是倾销风险？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07950" y="3500438"/>
            <a:ext cx="1800225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Original </a:t>
            </a:r>
            <a:r>
              <a:rPr lang="en-US" sz="1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delocation</a:t>
            </a:r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companies </a:t>
            </a:r>
            <a:r>
              <a:rPr lang="zh-CN" altLang="en-US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公司的初次移位</a:t>
            </a:r>
            <a:endParaRPr lang="en-US" sz="1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Second period of </a:t>
            </a:r>
            <a:r>
              <a:rPr lang="en-US" sz="1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delocation</a:t>
            </a:r>
            <a:r>
              <a:rPr lang="en-US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移位的第二阶段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250825" y="4076700"/>
            <a:ext cx="1512888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250825" y="5013325"/>
            <a:ext cx="1512888" cy="0"/>
          </a:xfrm>
          <a:prstGeom prst="straightConnector1">
            <a:avLst/>
          </a:prstGeom>
          <a:ln w="3810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18 CuadroTexto"/>
          <p:cNvSpPr txBox="1">
            <a:spLocks noChangeArrowheads="1"/>
          </p:cNvSpPr>
          <p:nvPr/>
        </p:nvSpPr>
        <p:spPr bwMode="auto">
          <a:xfrm>
            <a:off x="827088" y="5805488"/>
            <a:ext cx="28813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000" dirty="0"/>
              <a:t>Source: Juan Pérez Ventura, 2013</a:t>
            </a:r>
          </a:p>
          <a:p>
            <a:r>
              <a:rPr lang="es-ES" sz="1000" dirty="0">
                <a:hlinkClick r:id="rId4"/>
              </a:rPr>
              <a:t>http://</a:t>
            </a:r>
            <a:r>
              <a:rPr lang="es-ES" sz="1000" dirty="0" smtClean="0">
                <a:hlinkClick r:id="rId4"/>
              </a:rPr>
              <a:t>elordenmundial.wordpress.com</a:t>
            </a:r>
            <a:endParaRPr lang="es-ES" sz="1000" dirty="0" smtClean="0"/>
          </a:p>
          <a:p>
            <a:r>
              <a:rPr lang="zh-CN" altLang="en-US" sz="1000" dirty="0" smtClean="0"/>
              <a:t>来源：</a:t>
            </a:r>
            <a:r>
              <a:rPr lang="es-ES" altLang="zh-CN" sz="1000" dirty="0" smtClean="0"/>
              <a:t>Juan Pérez Ventura, 2013</a:t>
            </a:r>
          </a:p>
          <a:p>
            <a:r>
              <a:rPr lang="es-ES" altLang="zh-CN" sz="1000" dirty="0" smtClean="0">
                <a:hlinkClick r:id="rId4"/>
              </a:rPr>
              <a:t>http://elordenmundial.wordpress.com</a:t>
            </a:r>
            <a:endParaRPr lang="es-ES" altLang="zh-CN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Number of policy areas covered in social protection programs, by country</a:t>
            </a:r>
            <a:r>
              <a:rPr lang="zh-CN" alt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不同国家社会保障计划覆盖的政策领域数量</a:t>
            </a:r>
            <a:endParaRPr lang="es-E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7" name="Picture 5" descr="ccoo logo 4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029116"/>
            <a:ext cx="8135937" cy="4841875"/>
          </a:xfrm>
          <a:noFill/>
        </p:spPr>
      </p:pic>
      <p:sp>
        <p:nvSpPr>
          <p:cNvPr id="7" name="6 CuadroTexto"/>
          <p:cNvSpPr txBox="1"/>
          <p:nvPr/>
        </p:nvSpPr>
        <p:spPr>
          <a:xfrm>
            <a:off x="1042988" y="5377279"/>
            <a:ext cx="6624637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s-ES" sz="1000" dirty="0">
                <a:latin typeface="Arial" pitchFamily="34" charset="0"/>
                <a:cs typeface="Arial" pitchFamily="34" charset="0"/>
              </a:rPr>
              <a:t>Areas </a:t>
            </a:r>
            <a:r>
              <a:rPr lang="es-ES" sz="1000" dirty="0" smtClean="0">
                <a:latin typeface="Arial" pitchFamily="34" charset="0"/>
                <a:cs typeface="Arial" pitchFamily="34" charset="0"/>
              </a:rPr>
              <a:t>covered </a:t>
            </a:r>
            <a:r>
              <a:rPr lang="zh-CN" altLang="en-US" sz="1000" dirty="0" smtClean="0">
                <a:latin typeface="Arial" pitchFamily="34" charset="0"/>
                <a:cs typeface="Arial" pitchFamily="34" charset="0"/>
              </a:rPr>
              <a:t>覆盖领域</a:t>
            </a: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es-ES" sz="1000" b="1" dirty="0">
                <a:latin typeface="Arial" pitchFamily="34" charset="0"/>
                <a:cs typeface="Arial" pitchFamily="34" charset="0"/>
              </a:rPr>
              <a:t>1 </a:t>
            </a:r>
            <a:r>
              <a:rPr lang="es-E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200" dirty="0"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es-ES" sz="1000" b="1" dirty="0">
                <a:latin typeface="Arial" pitchFamily="34" charset="0"/>
                <a:cs typeface="Arial" pitchFamily="34" charset="0"/>
              </a:rPr>
              <a:t>8</a:t>
            </a:r>
          </a:p>
          <a:p>
            <a:pPr marL="342900" indent="-342900">
              <a:defRPr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The following areas are taken into consideration: sickness benefits, unemployment benefits, old-age benefits, employment injury benefits, family/child benefits, maternity benefits, invalidity/disability benefits and survivors’ benefits. </a:t>
            </a:r>
            <a:r>
              <a:rPr lang="zh-CN" altLang="en-US" sz="1000" dirty="0" smtClean="0">
                <a:latin typeface="Arial" pitchFamily="34" charset="0"/>
                <a:cs typeface="Arial" pitchFamily="34" charset="0"/>
              </a:rPr>
              <a:t>考虑领域如下：疾病收益，失业收益，老年收益，职业伤害收益，家庭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zh-CN" altLang="en-US" sz="1000" dirty="0" smtClean="0">
                <a:latin typeface="Arial" pitchFamily="34" charset="0"/>
                <a:cs typeface="Arial" pitchFamily="34" charset="0"/>
              </a:rPr>
              <a:t>儿童收益，生育收益，病弱</a:t>
            </a:r>
            <a:r>
              <a:rPr lang="en-US" altLang="zh-CN" sz="1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zh-CN" altLang="en-US" sz="1000" dirty="0" smtClean="0">
                <a:latin typeface="Arial" pitchFamily="34" charset="0"/>
                <a:cs typeface="Arial" pitchFamily="34" charset="0"/>
              </a:rPr>
              <a:t>残疾收益和幸存者收益</a:t>
            </a: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es-ES" sz="1000" b="1" dirty="0" err="1">
                <a:latin typeface="Arial" pitchFamily="34" charset="0"/>
                <a:cs typeface="Arial" pitchFamily="34" charset="0"/>
              </a:rPr>
              <a:t>Source</a:t>
            </a:r>
            <a:r>
              <a:rPr lang="es-ES" sz="1000" b="1" dirty="0">
                <a:latin typeface="Arial" pitchFamily="34" charset="0"/>
                <a:cs typeface="Arial" pitchFamily="34" charset="0"/>
              </a:rPr>
              <a:t>: ILO – </a:t>
            </a:r>
            <a:r>
              <a:rPr lang="en-US" sz="1000" b="1" i="1" dirty="0">
                <a:latin typeface="Arial" pitchFamily="34" charset="0"/>
                <a:cs typeface="Arial" pitchFamily="34" charset="0"/>
              </a:rPr>
              <a:t>World Social Protection Report </a:t>
            </a:r>
            <a:r>
              <a:rPr lang="en-US" sz="1000" b="1" i="1" dirty="0" smtClean="0">
                <a:latin typeface="Arial" pitchFamily="34" charset="0"/>
                <a:cs typeface="Arial" pitchFamily="34" charset="0"/>
              </a:rPr>
              <a:t>2014/15</a:t>
            </a:r>
          </a:p>
          <a:p>
            <a:pPr marL="342900" indent="-342900">
              <a:defRPr/>
            </a:pPr>
            <a:r>
              <a:rPr lang="zh-CN" altLang="en-US" sz="1000" b="1" i="1" dirty="0" smtClean="0">
                <a:latin typeface="Arial" pitchFamily="34" charset="0"/>
                <a:cs typeface="Arial" pitchFamily="34" charset="0"/>
              </a:rPr>
              <a:t>来源：国际劳工组织，</a:t>
            </a:r>
            <a:r>
              <a:rPr lang="en-US" altLang="zh-CN" sz="1000" b="1" i="1" dirty="0" smtClean="0">
                <a:latin typeface="Arial" pitchFamily="34" charset="0"/>
                <a:cs typeface="Arial" pitchFamily="34" charset="0"/>
              </a:rPr>
              <a:t>《2014/15</a:t>
            </a:r>
            <a:r>
              <a:rPr lang="zh-CN" altLang="en-US" sz="1000" b="1" i="1" dirty="0" smtClean="0">
                <a:latin typeface="Arial" pitchFamily="34" charset="0"/>
                <a:cs typeface="Arial" pitchFamily="34" charset="0"/>
              </a:rPr>
              <a:t>年世界社会保障报告</a:t>
            </a:r>
            <a:r>
              <a:rPr lang="en-US" altLang="zh-CN" sz="1000" b="1" i="1" dirty="0" smtClean="0">
                <a:latin typeface="Arial" pitchFamily="34" charset="0"/>
                <a:cs typeface="Arial" pitchFamily="34" charset="0"/>
              </a:rPr>
              <a:t>》</a:t>
            </a:r>
            <a:endParaRPr lang="es-ES" sz="1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765175"/>
            <a:ext cx="8675688" cy="5184775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es-ES_tradnl" sz="6000" b="1" dirty="0" smtClean="0"/>
              <a:t>谢 </a:t>
            </a:r>
            <a:r>
              <a:rPr lang="es-ES_tradnl" sz="6000" b="1" dirty="0" err="1" smtClean="0"/>
              <a:t>谢</a:t>
            </a:r>
            <a:r>
              <a:rPr lang="es-ES_tradnl" sz="6000" b="1" dirty="0" smtClean="0"/>
              <a:t> 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es-ES_tradnl" sz="4000" b="1" dirty="0" smtClean="0"/>
              <a:t>(</a:t>
            </a:r>
            <a:r>
              <a:rPr lang="es-ES_tradnl" sz="4000" b="1" dirty="0" err="1" smtClean="0"/>
              <a:t>thank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you</a:t>
            </a:r>
            <a:r>
              <a:rPr lang="es-ES_tradnl" sz="4000" b="1" dirty="0" smtClean="0"/>
              <a:t>)</a:t>
            </a:r>
          </a:p>
          <a:p>
            <a:pPr marL="609600" indent="-609600" algn="ctr" eaLnBrk="1" hangingPunct="1">
              <a:buFontTx/>
              <a:buNone/>
              <a:defRPr/>
            </a:pPr>
            <a:endParaRPr lang="es-ES_tradnl" sz="4000" b="1" dirty="0" smtClean="0"/>
          </a:p>
          <a:p>
            <a:pPr marL="609600" indent="-609600" algn="ctr" eaLnBrk="1" hangingPunct="1">
              <a:buFontTx/>
              <a:buNone/>
              <a:defRPr/>
            </a:pPr>
            <a:r>
              <a:rPr lang="es-ES_tradnl" sz="2600" b="1" dirty="0" smtClean="0"/>
              <a:t>More information: 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zh-CN" altLang="en-US" sz="2600" b="1" dirty="0" smtClean="0"/>
              <a:t>更多信息请见：</a:t>
            </a:r>
            <a:endParaRPr lang="es-ES_tradnl" sz="2600" b="1" dirty="0" smtClean="0"/>
          </a:p>
          <a:p>
            <a:pPr marL="609600" indent="-609600" algn="ctr" eaLnBrk="1" hangingPunct="1">
              <a:buFontTx/>
              <a:buNone/>
              <a:defRPr/>
            </a:pPr>
            <a:r>
              <a:rPr lang="es-ES_tradnl" sz="2600" dirty="0" smtClean="0">
                <a:hlinkClick r:id="rId2"/>
              </a:rPr>
              <a:t>www.ccoo.es/social</a:t>
            </a:r>
            <a:endParaRPr lang="es-ES_tradnl" sz="2600" dirty="0" smtClean="0"/>
          </a:p>
          <a:p>
            <a:pPr marL="609600" indent="-609600" algn="ctr" eaLnBrk="1" hangingPunct="1">
              <a:buFontTx/>
              <a:buNone/>
              <a:defRPr/>
            </a:pPr>
            <a:endParaRPr lang="es-ES_tradnl" sz="2600" dirty="0" smtClean="0"/>
          </a:p>
          <a:p>
            <a:pPr marL="609600" indent="-609600" algn="ctr" eaLnBrk="1" hangingPunct="1">
              <a:buFontTx/>
              <a:buNone/>
              <a:defRPr/>
            </a:pPr>
            <a:r>
              <a:rPr lang="es-ES_tradnl" sz="2600" dirty="0" smtClean="0">
                <a:solidFill>
                  <a:schemeClr val="accent1">
                    <a:lumMod val="50000"/>
                  </a:schemeClr>
                </a:solidFill>
              </a:rPr>
              <a:t>cbravo@ccoo.es</a:t>
            </a:r>
          </a:p>
          <a:p>
            <a:pPr marL="609600" indent="-609600" algn="ctr" eaLnBrk="1" hangingPunct="1">
              <a:buFontTx/>
              <a:buNone/>
              <a:defRPr/>
            </a:pPr>
            <a:r>
              <a:rPr lang="es-ES_tradnl" sz="2600" dirty="0" smtClean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es-ES_tradnl" sz="2600" dirty="0" err="1" smtClean="0">
                <a:solidFill>
                  <a:schemeClr val="accent1">
                    <a:lumMod val="50000"/>
                  </a:schemeClr>
                </a:solidFill>
              </a:rPr>
              <a:t>carlosbravofdez</a:t>
            </a:r>
            <a:r>
              <a:rPr lang="es-ES_tradnl" sz="2600" dirty="0" smtClean="0"/>
              <a:t>	</a:t>
            </a:r>
          </a:p>
          <a:p>
            <a:pPr marL="609600" indent="-609600" algn="ctr" eaLnBrk="1" hangingPunct="1">
              <a:buFontTx/>
              <a:buNone/>
              <a:defRPr/>
            </a:pPr>
            <a:endParaRPr lang="es-ES_tradnl" sz="2400" dirty="0" smtClean="0">
              <a:solidFill>
                <a:srgbClr val="FFFF00"/>
              </a:solidFill>
            </a:endParaRPr>
          </a:p>
          <a:p>
            <a:pPr marL="609600" indent="-609600" algn="r" eaLnBrk="1" hangingPunct="1">
              <a:buFontTx/>
              <a:buNone/>
              <a:defRPr/>
            </a:pPr>
            <a:endParaRPr lang="es-ES_tradnl" sz="2400" dirty="0" smtClean="0">
              <a:solidFill>
                <a:srgbClr val="FFFF00"/>
              </a:solidFill>
            </a:endParaRPr>
          </a:p>
        </p:txBody>
      </p:sp>
      <p:pic>
        <p:nvPicPr>
          <p:cNvPr id="17411" name="Picture 4" descr="ccoo logo 4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395288" y="1600200"/>
          <a:ext cx="82915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5" descr="ccoo logo 4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7988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coo logo 4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23850" y="260350"/>
          <a:ext cx="8208911" cy="4869750"/>
        </p:xfrm>
        <a:graphic>
          <a:graphicData uri="http://schemas.openxmlformats.org/drawingml/2006/table">
            <a:tbl>
              <a:tblPr/>
              <a:tblGrid>
                <a:gridCol w="1748874"/>
                <a:gridCol w="2090012"/>
                <a:gridCol w="1433645"/>
                <a:gridCol w="2936380"/>
              </a:tblGrid>
              <a:tr h="3808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500" b="1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The Social </a:t>
                      </a:r>
                      <a:r>
                        <a:rPr lang="en-US" sz="2500" b="1" i="0" u="none" strike="noStrike" noProof="0" dirty="0" smtClean="0">
                          <a:solidFill>
                            <a:srgbClr val="0070C0"/>
                          </a:solidFill>
                          <a:latin typeface="Calibri"/>
                        </a:rPr>
                        <a:t>Protection System </a:t>
                      </a:r>
                      <a:r>
                        <a:rPr lang="en-US" sz="2500" b="1" i="0" u="none" strike="noStrike" noProof="0" dirty="0">
                          <a:solidFill>
                            <a:srgbClr val="0070C0"/>
                          </a:solidFill>
                          <a:latin typeface="Calibri"/>
                        </a:rPr>
                        <a:t>in </a:t>
                      </a:r>
                      <a:r>
                        <a:rPr lang="en-US" sz="2500" b="1" i="0" u="none" strike="noStrike" noProof="0" dirty="0" smtClean="0">
                          <a:solidFill>
                            <a:srgbClr val="0070C0"/>
                          </a:solidFill>
                          <a:latin typeface="Calibri"/>
                        </a:rPr>
                        <a:t>Spain</a:t>
                      </a:r>
                    </a:p>
                    <a:p>
                      <a:pPr algn="l" fontAlgn="b"/>
                      <a:r>
                        <a:rPr lang="zh-CN" altLang="en-US" sz="2500" b="1" i="0" u="none" strike="noStrike" noProof="0" dirty="0" smtClean="0">
                          <a:solidFill>
                            <a:srgbClr val="0070C0"/>
                          </a:solidFill>
                          <a:latin typeface="Calibri"/>
                        </a:rPr>
                        <a:t>西班牙社会保障体系</a:t>
                      </a:r>
                      <a:endParaRPr lang="en-US" sz="2500" b="1" i="0" u="none" strike="noStrike" noProof="0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Public administration</a:t>
                      </a:r>
                    </a:p>
                    <a:p>
                      <a:pPr algn="ctr" fontAlgn="ctr"/>
                      <a:r>
                        <a:rPr lang="zh-CN" alt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公共管理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Function </a:t>
                      </a:r>
                      <a:r>
                        <a:rPr lang="zh-CN" alt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作用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Public spending </a:t>
                      </a:r>
                    </a:p>
                    <a:p>
                      <a:pPr algn="ctr" fontAlgn="ctr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(% GDB 2012) </a:t>
                      </a:r>
                    </a:p>
                    <a:p>
                      <a:pPr algn="ctr" fontAlgn="ctr"/>
                      <a:r>
                        <a:rPr lang="zh-CN" alt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公共开支</a:t>
                      </a:r>
                      <a:endParaRPr lang="en-US" altLang="zh-CN" sz="1100" b="1" i="0" u="none" strike="noStrike" noProof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zh-CN" alt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（</a:t>
                      </a:r>
                      <a:r>
                        <a:rPr lang="en-US" altLang="zh-CN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  <a:r>
                        <a:rPr lang="zh-CN" alt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年</a:t>
                      </a:r>
                      <a:r>
                        <a:rPr lang="en-US" altLang="zh-CN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GDP</a:t>
                      </a:r>
                      <a:r>
                        <a:rPr lang="zh-CN" alt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占比）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Source Funding</a:t>
                      </a:r>
                    </a:p>
                    <a:p>
                      <a:pPr algn="ctr" fontAlgn="ctr"/>
                      <a:r>
                        <a:rPr lang="zh-CN" alt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资金来源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23758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Social Security </a:t>
                      </a:r>
                    </a:p>
                    <a:p>
                      <a:pPr algn="ctr" fontAlgn="ctr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(State)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社会保障</a:t>
                      </a:r>
                      <a:endParaRPr lang="en-US" altLang="zh-CN" sz="1100" b="0" i="0" u="none" strike="noStrike" noProof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（国家）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Old age 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老年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9,2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Social contribution* 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社会缴费*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375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Unemployment 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事业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Social contribution* + Taxes 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社会缴费*</a:t>
                      </a:r>
                      <a:r>
                        <a:rPr lang="en-US" altLang="zh-CN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税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375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Widowhood 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遗孀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2,4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Social contribution 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社会缴费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375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Disability (professional)</a:t>
                      </a:r>
                    </a:p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残疾（职业）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Social contribution* 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社会缴费*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75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Health Public System 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(Regional)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公共卫生体系（地区）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Health 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健康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6,7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Taxes 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税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375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Social Services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(Regional)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社会服务（地区）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Family + Long-term care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家庭</a:t>
                      </a:r>
                      <a:r>
                        <a:rPr lang="en-US" altLang="zh-CN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长期护理</a:t>
                      </a:r>
                      <a:endParaRPr lang="en-US" sz="1100" b="0" i="0" u="none" strike="noStrike" noProof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1,4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Taxes 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税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375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Housing 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住房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Taxes 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税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375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Social exclusion 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社会排斥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Taxes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税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3758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Total public spending </a:t>
                      </a:r>
                    </a:p>
                    <a:p>
                      <a:pPr algn="l" fontAlgn="b"/>
                      <a:r>
                        <a:rPr lang="zh-CN" altLang="en-US" sz="1100" b="1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公共开支总额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25,4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335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Source: </a:t>
                      </a:r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Eurostat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l" fontAlgn="b"/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来源：欧洲统计局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 Funding of Contributory  Level:  Social Contributions (priority) / Funding of Basic Level: Taxes (exclusively)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缴费资金水平：社会缴费（重点）</a:t>
                      </a:r>
                      <a:r>
                        <a:rPr lang="en-US" altLang="zh-CN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zh-CN" alt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基本资金水平：税（专有地）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l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6 Gráfico"/>
          <p:cNvGraphicFramePr/>
          <p:nvPr/>
        </p:nvGraphicFramePr>
        <p:xfrm>
          <a:off x="1187624" y="5157192"/>
          <a:ext cx="64087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08" name="10 CuadroTexto"/>
          <p:cNvSpPr txBox="1">
            <a:spLocks noChangeArrowheads="1"/>
          </p:cNvSpPr>
          <p:nvPr/>
        </p:nvSpPr>
        <p:spPr bwMode="auto">
          <a:xfrm>
            <a:off x="1979712" y="5024209"/>
            <a:ext cx="640871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Public spending (% GDP 2012) by Function</a:t>
            </a:r>
            <a:r>
              <a:rPr lang="zh-CN" altLang="en-US" sz="1200" b="1" dirty="0" smtClean="0"/>
              <a:t>不同作用的公共开支（</a:t>
            </a:r>
            <a:r>
              <a:rPr lang="en-US" altLang="zh-CN" sz="1200" b="1" dirty="0" smtClean="0"/>
              <a:t>2012</a:t>
            </a:r>
            <a:r>
              <a:rPr lang="zh-CN" altLang="en-US" sz="1200" b="1" dirty="0" smtClean="0"/>
              <a:t>年</a:t>
            </a:r>
            <a:r>
              <a:rPr lang="en-US" altLang="zh-CN" sz="1200" b="1" dirty="0" smtClean="0"/>
              <a:t>GDP</a:t>
            </a:r>
            <a:r>
              <a:rPr lang="zh-CN" altLang="en-US" sz="1200" b="1" dirty="0" smtClean="0"/>
              <a:t>占比）</a:t>
            </a:r>
            <a:endParaRPr lang="en-US" sz="1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31800"/>
          </a:xfrm>
          <a:solidFill>
            <a:schemeClr val="bg1"/>
          </a:solidFill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Spanish Social Security System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西班牙社会保障体系</a:t>
            </a:r>
            <a:endParaRPr lang="es-ES_tradnl" sz="2800" b="1" dirty="0">
              <a:solidFill>
                <a:srgbClr val="0070C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964612" cy="452596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endParaRPr lang="es-ES_tradnl" smtClean="0">
              <a:solidFill>
                <a:srgbClr val="FFFF00"/>
              </a:solidFill>
            </a:endParaRPr>
          </a:p>
          <a:p>
            <a:pPr marL="533400" indent="-533400" algn="r" eaLnBrk="1" hangingPunct="1">
              <a:buFontTx/>
              <a:buNone/>
            </a:pPr>
            <a:endParaRPr lang="es-ES_tradnl" smtClean="0">
              <a:solidFill>
                <a:srgbClr val="FFFF00"/>
              </a:solidFill>
            </a:endParaRPr>
          </a:p>
        </p:txBody>
      </p:sp>
      <p:pic>
        <p:nvPicPr>
          <p:cNvPr id="7172" name="Picture 5" descr="ccoo logo 4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549275"/>
            <a:ext cx="7654925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1476375" y="1341438"/>
            <a:ext cx="2087563" cy="1150937"/>
          </a:xfrm>
          <a:prstGeom prst="rect">
            <a:avLst/>
          </a:prstGeom>
          <a:solidFill>
            <a:srgbClr val="00FF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1331913" y="4508500"/>
            <a:ext cx="2087562" cy="1079500"/>
          </a:xfrm>
          <a:prstGeom prst="rect">
            <a:avLst/>
          </a:prstGeom>
          <a:solidFill>
            <a:srgbClr val="00FF00">
              <a:alpha val="2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6" name="Rectangle 15"/>
          <p:cNvSpPr>
            <a:spLocks noChangeArrowheads="1"/>
          </p:cNvSpPr>
          <p:nvPr/>
        </p:nvSpPr>
        <p:spPr bwMode="auto">
          <a:xfrm>
            <a:off x="1331913" y="3933825"/>
            <a:ext cx="1871662" cy="431800"/>
          </a:xfrm>
          <a:prstGeom prst="rect">
            <a:avLst/>
          </a:prstGeom>
          <a:solidFill>
            <a:srgbClr val="00FF00">
              <a:alpha val="2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7" name="Rectangle 16"/>
          <p:cNvSpPr>
            <a:spLocks noChangeArrowheads="1"/>
          </p:cNvSpPr>
          <p:nvPr/>
        </p:nvSpPr>
        <p:spPr bwMode="auto">
          <a:xfrm>
            <a:off x="1187450" y="3068638"/>
            <a:ext cx="1296988" cy="504825"/>
          </a:xfrm>
          <a:prstGeom prst="rect">
            <a:avLst/>
          </a:prstGeom>
          <a:solidFill>
            <a:srgbClr val="00FF00">
              <a:alpha val="2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8" name="Text Box 17"/>
          <p:cNvSpPr txBox="1">
            <a:spLocks noChangeArrowheads="1"/>
          </p:cNvSpPr>
          <p:nvPr/>
        </p:nvSpPr>
        <p:spPr bwMode="auto">
          <a:xfrm>
            <a:off x="0" y="5589240"/>
            <a:ext cx="2915816" cy="477054"/>
          </a:xfrm>
          <a:prstGeom prst="rect">
            <a:avLst/>
          </a:prstGeom>
          <a:solidFill>
            <a:srgbClr val="00FF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 dirty="0"/>
              <a:t>Funding of Basic Level: Taxes (exclusively</a:t>
            </a:r>
            <a:r>
              <a:rPr lang="es-ES" sz="1000" b="1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zh-CN" altLang="en-US" sz="1000" b="1" dirty="0" smtClean="0"/>
              <a:t>基本资金水平：税（专有地）</a:t>
            </a:r>
            <a:endParaRPr lang="es-ES" sz="1000" b="1" dirty="0"/>
          </a:p>
        </p:txBody>
      </p:sp>
      <p:sp>
        <p:nvSpPr>
          <p:cNvPr id="7179" name="Text Box 18"/>
          <p:cNvSpPr txBox="1">
            <a:spLocks noChangeArrowheads="1"/>
          </p:cNvSpPr>
          <p:nvPr/>
        </p:nvSpPr>
        <p:spPr bwMode="auto">
          <a:xfrm>
            <a:off x="2915816" y="5661248"/>
            <a:ext cx="3889375" cy="400110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 dirty="0"/>
              <a:t>Funding of Contributory Level: Social Contributions (priority</a:t>
            </a:r>
            <a:r>
              <a:rPr lang="es-ES" sz="1000" b="1" dirty="0" smtClean="0"/>
              <a:t>)</a:t>
            </a:r>
            <a:r>
              <a:rPr lang="zh-CN" altLang="en-US" sz="1000" b="1" dirty="0" smtClean="0"/>
              <a:t>缴费资金水平：社会缴费（重点）</a:t>
            </a:r>
            <a:endParaRPr lang="es-ES" sz="1000" b="1" dirty="0"/>
          </a:p>
        </p:txBody>
      </p:sp>
      <p:sp>
        <p:nvSpPr>
          <p:cNvPr id="7180" name="Rectangle 19"/>
          <p:cNvSpPr>
            <a:spLocks noChangeArrowheads="1"/>
          </p:cNvSpPr>
          <p:nvPr/>
        </p:nvSpPr>
        <p:spPr bwMode="auto">
          <a:xfrm>
            <a:off x="3708400" y="1341438"/>
            <a:ext cx="2087563" cy="1079500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1" name="Rectangle 20"/>
          <p:cNvSpPr>
            <a:spLocks noChangeArrowheads="1"/>
          </p:cNvSpPr>
          <p:nvPr/>
        </p:nvSpPr>
        <p:spPr bwMode="auto">
          <a:xfrm>
            <a:off x="3851275" y="4581525"/>
            <a:ext cx="3960813" cy="1079500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2" name="Rectangle 21"/>
          <p:cNvSpPr>
            <a:spLocks noChangeArrowheads="1"/>
          </p:cNvSpPr>
          <p:nvPr/>
        </p:nvSpPr>
        <p:spPr bwMode="auto">
          <a:xfrm>
            <a:off x="4932363" y="3644900"/>
            <a:ext cx="1295400" cy="576263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3" name="Text Box 22"/>
          <p:cNvSpPr txBox="1">
            <a:spLocks noChangeArrowheads="1"/>
          </p:cNvSpPr>
          <p:nvPr/>
        </p:nvSpPr>
        <p:spPr bwMode="auto">
          <a:xfrm>
            <a:off x="6372225" y="3644900"/>
            <a:ext cx="1582738" cy="558800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 smtClean="0">
                <a:solidFill>
                  <a:srgbClr val="5F5F5F"/>
                </a:solidFill>
              </a:rPr>
              <a:t>Funding of the supplementary level: individual savings</a:t>
            </a:r>
            <a:endParaRPr lang="en-US" sz="1000" b="1" dirty="0">
              <a:solidFill>
                <a:srgbClr val="5F5F5F"/>
              </a:solidFill>
            </a:endParaRPr>
          </a:p>
        </p:txBody>
      </p:sp>
      <p:sp>
        <p:nvSpPr>
          <p:cNvPr id="7184" name="Rectangle 23"/>
          <p:cNvSpPr>
            <a:spLocks noChangeArrowheads="1"/>
          </p:cNvSpPr>
          <p:nvPr/>
        </p:nvSpPr>
        <p:spPr bwMode="auto">
          <a:xfrm>
            <a:off x="2627313" y="2636838"/>
            <a:ext cx="2016125" cy="936625"/>
          </a:xfrm>
          <a:prstGeom prst="rect">
            <a:avLst/>
          </a:prstGeom>
          <a:solidFill>
            <a:srgbClr val="FFFF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5" name="Text Box 25"/>
          <p:cNvSpPr txBox="1">
            <a:spLocks noChangeArrowheads="1"/>
          </p:cNvSpPr>
          <p:nvPr/>
        </p:nvSpPr>
        <p:spPr bwMode="auto">
          <a:xfrm>
            <a:off x="1" y="6092825"/>
            <a:ext cx="2915816" cy="477054"/>
          </a:xfrm>
          <a:prstGeom prst="rect">
            <a:avLst/>
          </a:prstGeom>
          <a:solidFill>
            <a:srgbClr val="00FF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 dirty="0"/>
              <a:t>Funding of Basic Level 2014: </a:t>
            </a:r>
            <a:r>
              <a:rPr lang="es-ES" sz="1000" b="1" dirty="0" smtClean="0"/>
              <a:t>8,85%</a:t>
            </a:r>
          </a:p>
          <a:p>
            <a:pPr>
              <a:spcBef>
                <a:spcPct val="50000"/>
              </a:spcBef>
            </a:pPr>
            <a:r>
              <a:rPr lang="es-ES" sz="1000" b="1" dirty="0" smtClean="0"/>
              <a:t>2004</a:t>
            </a:r>
            <a:r>
              <a:rPr lang="zh-CN" altLang="en-US" sz="1000" b="1" dirty="0" smtClean="0"/>
              <a:t>年</a:t>
            </a:r>
            <a:r>
              <a:rPr lang="es-ES" sz="1000" b="1" dirty="0" smtClean="0"/>
              <a:t> </a:t>
            </a:r>
            <a:r>
              <a:rPr lang="zh-CN" altLang="en-US" sz="1000" b="1" dirty="0" smtClean="0"/>
              <a:t>基本资金水平：：</a:t>
            </a:r>
            <a:r>
              <a:rPr lang="en-US" altLang="zh-CN" sz="1000" b="1" dirty="0" smtClean="0"/>
              <a:t>8.5%</a:t>
            </a:r>
            <a:endParaRPr lang="es-ES" sz="1000" b="1" dirty="0" smtClean="0"/>
          </a:p>
        </p:txBody>
      </p:sp>
      <p:sp>
        <p:nvSpPr>
          <p:cNvPr id="7186" name="Text Box 26"/>
          <p:cNvSpPr txBox="1">
            <a:spLocks noChangeArrowheads="1"/>
          </p:cNvSpPr>
          <p:nvPr/>
        </p:nvSpPr>
        <p:spPr bwMode="auto">
          <a:xfrm>
            <a:off x="2915816" y="6093296"/>
            <a:ext cx="3889375" cy="477054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 dirty="0"/>
              <a:t>Funding of Contributory Level (2014): 85,54</a:t>
            </a:r>
            <a:r>
              <a:rPr lang="es-ES" sz="1000" b="1" dirty="0" smtClean="0"/>
              <a:t>%</a:t>
            </a:r>
          </a:p>
          <a:p>
            <a:pPr>
              <a:spcBef>
                <a:spcPct val="50000"/>
              </a:spcBef>
            </a:pPr>
            <a:r>
              <a:rPr lang="en-US" altLang="zh-CN" sz="1000" b="1" dirty="0" smtClean="0"/>
              <a:t>2014</a:t>
            </a:r>
            <a:r>
              <a:rPr lang="zh-CN" altLang="en-US" sz="1000" b="1" dirty="0" smtClean="0"/>
              <a:t>年缴费资金水平：</a:t>
            </a:r>
            <a:r>
              <a:rPr lang="en-US" altLang="zh-CN" sz="1000" b="1" dirty="0" smtClean="0"/>
              <a:t>85.54%</a:t>
            </a:r>
            <a:endParaRPr lang="es-ES" sz="1000" b="1" dirty="0"/>
          </a:p>
        </p:txBody>
      </p:sp>
      <p:sp>
        <p:nvSpPr>
          <p:cNvPr id="7187" name="Text Box 27"/>
          <p:cNvSpPr txBox="1">
            <a:spLocks noChangeArrowheads="1"/>
          </p:cNvSpPr>
          <p:nvPr/>
        </p:nvSpPr>
        <p:spPr bwMode="auto">
          <a:xfrm>
            <a:off x="0" y="6619473"/>
            <a:ext cx="2915816" cy="477054"/>
          </a:xfrm>
          <a:prstGeom prst="rect">
            <a:avLst/>
          </a:prstGeom>
          <a:solidFill>
            <a:srgbClr val="00FF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 dirty="0"/>
              <a:t>Coverage (% of all pensioners):  5.6</a:t>
            </a:r>
            <a:r>
              <a:rPr lang="es-ES" sz="1000" b="1" dirty="0" smtClean="0"/>
              <a:t>%</a:t>
            </a:r>
          </a:p>
          <a:p>
            <a:pPr>
              <a:spcBef>
                <a:spcPct val="50000"/>
              </a:spcBef>
            </a:pPr>
            <a:r>
              <a:rPr lang="zh-CN" altLang="en-US" sz="1000" b="1" dirty="0" smtClean="0"/>
              <a:t>覆盖率（占</a:t>
            </a:r>
            <a:r>
              <a:rPr lang="zh-CN" altLang="en-US" sz="1000" b="1" dirty="0" smtClean="0"/>
              <a:t>所有退休人士的</a:t>
            </a:r>
            <a:r>
              <a:rPr lang="zh-CN" altLang="en-US" sz="1000" b="1" dirty="0" smtClean="0"/>
              <a:t>比例）：</a:t>
            </a:r>
            <a:r>
              <a:rPr lang="en-US" altLang="zh-CN" sz="1000" b="1" dirty="0" smtClean="0"/>
              <a:t>5.6%</a:t>
            </a:r>
            <a:endParaRPr lang="es-ES" sz="1000" b="1" dirty="0"/>
          </a:p>
        </p:txBody>
      </p:sp>
      <p:sp>
        <p:nvSpPr>
          <p:cNvPr id="7188" name="Text Box 28"/>
          <p:cNvSpPr txBox="1">
            <a:spLocks noChangeArrowheads="1"/>
          </p:cNvSpPr>
          <p:nvPr/>
        </p:nvSpPr>
        <p:spPr bwMode="auto">
          <a:xfrm>
            <a:off x="2915816" y="6619473"/>
            <a:ext cx="3889375" cy="477054"/>
          </a:xfrm>
          <a:prstGeom prst="rect">
            <a:avLst/>
          </a:prstGeom>
          <a:solidFill>
            <a:srgbClr val="FF00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000" b="1" dirty="0" smtClean="0"/>
              <a:t>Coverage </a:t>
            </a:r>
            <a:r>
              <a:rPr lang="es-ES" sz="1000" b="1" dirty="0"/>
              <a:t>(% of all pensioners):  94,4</a:t>
            </a:r>
            <a:r>
              <a:rPr lang="es-ES" sz="1000" b="1" dirty="0" smtClean="0"/>
              <a:t>%</a:t>
            </a:r>
          </a:p>
          <a:p>
            <a:pPr>
              <a:spcBef>
                <a:spcPct val="50000"/>
              </a:spcBef>
            </a:pPr>
            <a:r>
              <a:rPr lang="zh-CN" altLang="en-US" sz="1000" b="1" dirty="0" smtClean="0"/>
              <a:t>覆盖率（</a:t>
            </a:r>
            <a:r>
              <a:rPr lang="zh-CN" altLang="en-US" sz="1000" b="1" smtClean="0"/>
              <a:t>占</a:t>
            </a:r>
            <a:r>
              <a:rPr lang="zh-CN" altLang="en-US" sz="1000" b="1" smtClean="0"/>
              <a:t>所有退休人士的</a:t>
            </a:r>
            <a:r>
              <a:rPr lang="zh-CN" altLang="en-US" sz="1000" b="1" dirty="0" smtClean="0"/>
              <a:t>比例）：</a:t>
            </a:r>
            <a:r>
              <a:rPr lang="en-US" altLang="zh-CN" sz="1000" b="1" dirty="0" smtClean="0"/>
              <a:t>94.4%</a:t>
            </a:r>
            <a:endParaRPr lang="es-E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endParaRPr lang="es-ES" smtClean="0">
              <a:latin typeface="Arial" charset="0"/>
              <a:cs typeface="Arial" charset="0"/>
            </a:endParaRPr>
          </a:p>
          <a:p>
            <a:pPr algn="ctr"/>
            <a:fld id="{AA0341C7-A890-4CE1-BB05-9FEE3F011283}" type="slidenum">
              <a:rPr lang="es-ES" smtClean="0">
                <a:latin typeface="Arial" charset="0"/>
                <a:cs typeface="Arial" charset="0"/>
              </a:rPr>
              <a:pPr algn="ctr"/>
              <a:t>6</a:t>
            </a:fld>
            <a:endParaRPr lang="es-ES" smtClean="0">
              <a:latin typeface="Arial" charset="0"/>
              <a:cs typeface="Arial" charset="0"/>
            </a:endParaRPr>
          </a:p>
        </p:txBody>
      </p:sp>
      <p:graphicFrame>
        <p:nvGraphicFramePr>
          <p:cNvPr id="7" name="1 Gráfico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43528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6" name="1 CuadroTexto"/>
          <p:cNvSpPr txBox="1">
            <a:spLocks noChangeArrowheads="1"/>
          </p:cNvSpPr>
          <p:nvPr/>
        </p:nvSpPr>
        <p:spPr bwMode="auto">
          <a:xfrm>
            <a:off x="1187624" y="6165304"/>
            <a:ext cx="43926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 smtClean="0"/>
              <a:t>Source: ODCE, Pensions at a Glance (2015)</a:t>
            </a:r>
          </a:p>
          <a:p>
            <a:r>
              <a:rPr lang="zh-CN" altLang="en-US" sz="1400" dirty="0" smtClean="0"/>
              <a:t>来源：</a:t>
            </a:r>
            <a:r>
              <a:rPr lang="en-US" altLang="zh-CN" sz="1400" dirty="0" smtClean="0"/>
              <a:t>ODCE</a:t>
            </a:r>
            <a:r>
              <a:rPr lang="zh-CN" altLang="en-US" sz="1400" dirty="0" smtClean="0"/>
              <a:t>，养老金一览（</a:t>
            </a:r>
            <a:r>
              <a:rPr lang="en-US" altLang="zh-CN" sz="1400" dirty="0" smtClean="0"/>
              <a:t>2015</a:t>
            </a:r>
            <a:r>
              <a:rPr lang="zh-CN" altLang="en-US" sz="1400" dirty="0" smtClean="0"/>
              <a:t>年）</a:t>
            </a:r>
            <a:endParaRPr lang="en-US" sz="1400" dirty="0"/>
          </a:p>
        </p:txBody>
      </p:sp>
      <p:pic>
        <p:nvPicPr>
          <p:cNvPr id="8197" name="Picture 2" descr="ccoo logo 4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68144" y="3573016"/>
            <a:ext cx="2952750" cy="2746906"/>
          </a:xfrm>
          <a:prstGeom prst="rect">
            <a:avLst/>
          </a:prstGeom>
          <a:solidFill>
            <a:schemeClr val="bg1"/>
          </a:solidFill>
          <a:ln w="31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Coverage levels in Spain: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西班牙覆盖水平：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sz="15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</a:t>
            </a:r>
            <a:r>
              <a:rPr lang="en-US" sz="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Pillar: Universal coverage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第一支柱：全民覆盖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15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nd</a:t>
            </a:r>
            <a:r>
              <a:rPr lang="en-US" sz="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Pillar: 16% Workforce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第二支柱：</a:t>
            </a:r>
            <a:r>
              <a:rPr lang="en-US" altLang="zh-CN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16%</a:t>
            </a:r>
            <a:r>
              <a:rPr lang="zh-CN" altLang="en-US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的劳动力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15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rd</a:t>
            </a:r>
            <a:r>
              <a:rPr lang="en-US" sz="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Pillar: 30% Workforce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第三支柱：</a:t>
            </a:r>
            <a:r>
              <a:rPr lang="en-US" altLang="zh-CN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30%</a:t>
            </a:r>
            <a:r>
              <a:rPr lang="zh-CN" altLang="en-US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的劳动力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Source: Government of Spain.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来源：西班牙政府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2656"/>
            <a:ext cx="9144000" cy="6921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600" b="1" dirty="0" smtClean="0">
                <a:solidFill>
                  <a:srgbClr val="0070C0"/>
                </a:solidFill>
              </a:rPr>
              <a:t>The Spanish PAYG System (contributory) </a:t>
            </a:r>
            <a:br>
              <a:rPr lang="en-US" sz="2600" b="1" dirty="0" smtClean="0">
                <a:solidFill>
                  <a:srgbClr val="0070C0"/>
                </a:solidFill>
              </a:rPr>
            </a:br>
            <a:r>
              <a:rPr lang="en-US" sz="2600" b="1" dirty="0" smtClean="0">
                <a:solidFill>
                  <a:srgbClr val="0070C0"/>
                </a:solidFill>
              </a:rPr>
              <a:t>is able to pay about 75-80% of final salary</a:t>
            </a:r>
            <a:br>
              <a:rPr lang="en-US" sz="2600" b="1" dirty="0" smtClean="0">
                <a:solidFill>
                  <a:srgbClr val="0070C0"/>
                </a:solidFill>
              </a:rPr>
            </a:br>
            <a:r>
              <a:rPr lang="zh-CN" altLang="en-US" sz="2000" b="1" dirty="0" smtClean="0">
                <a:solidFill>
                  <a:srgbClr val="0070C0"/>
                </a:solidFill>
              </a:rPr>
              <a:t>西班牙的现收现付制度（缴费性质）大约能够支付总收入的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75-80%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Population pyramid: Spain </a:t>
            </a:r>
            <a:r>
              <a:rPr lang="en-US" sz="2000" b="1" dirty="0" err="1" smtClean="0">
                <a:solidFill>
                  <a:srgbClr val="0070C0"/>
                </a:solidFill>
              </a:rPr>
              <a:t>vs</a:t>
            </a:r>
            <a:r>
              <a:rPr lang="en-US" sz="2000" b="1" dirty="0" smtClean="0">
                <a:solidFill>
                  <a:srgbClr val="0070C0"/>
                </a:solidFill>
              </a:rPr>
              <a:t> China. 2013</a:t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zh-CN" altLang="en-US" sz="2000" b="1" dirty="0" smtClean="0">
                <a:solidFill>
                  <a:srgbClr val="0070C0"/>
                </a:solidFill>
              </a:rPr>
              <a:t>人口金字塔：西班牙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VS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中国，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2013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年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71600" y="14127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 </a:t>
            </a:r>
            <a:r>
              <a:rPr lang="zh-CN" altLang="en-US" dirty="0" smtClean="0"/>
              <a:t>男性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Life expectancy evolution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预期寿命变化</a:t>
            </a:r>
            <a:endParaRPr lang="en-US" sz="3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395288" y="1600200"/>
          <a:ext cx="82915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5" descr="ccoo logo 4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7988" y="6381750"/>
            <a:ext cx="9017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2858</Words>
  <Application>Microsoft Office PowerPoint</Application>
  <PresentationFormat>全屏显示(4:3)</PresentationFormat>
  <Paragraphs>555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Diseño predeterminado</vt:lpstr>
      <vt:lpstr>China-EU Social Protection Reform Project 中国-欧盟社会保护改革项目  </vt:lpstr>
      <vt:lpstr>幻灯片 2</vt:lpstr>
      <vt:lpstr>幻灯片 3</vt:lpstr>
      <vt:lpstr>幻灯片 4</vt:lpstr>
      <vt:lpstr>Spanish Social Security System西班牙社会保障体系</vt:lpstr>
      <vt:lpstr>The Spanish PAYG System (contributory)  is able to pay about 75-80% of final salary 西班牙的现收现付制度（缴费性质）大约能够支付总收入的75-80%</vt:lpstr>
      <vt:lpstr>Population pyramid: Spain vs China. 2013 人口金字塔：西班牙VS中国，2013年</vt:lpstr>
      <vt:lpstr>Life expectancy evolution预期寿命变化</vt:lpstr>
      <vt:lpstr>幻灯片 9</vt:lpstr>
      <vt:lpstr>How to get the balance between protection and sustainability 如何在保障和可持续性之间取得平衡 (“Pacto deToledo”: Social Security in Spain) （《托莱多条约》：西班牙的社会保障体制）</vt:lpstr>
      <vt:lpstr>Social Agreements社会协议</vt:lpstr>
      <vt:lpstr>幻灯片 12</vt:lpstr>
      <vt:lpstr>Overview of pension measures 2013-2015 2013-2015年养老金措施概览</vt:lpstr>
      <vt:lpstr>幻灯片 14</vt:lpstr>
      <vt:lpstr>Lasts pension reforms in the UE 欧盟近期养老金改革</vt:lpstr>
      <vt:lpstr>Decrements/increments for early/late retirement 早退/晚退的增量/减量</vt:lpstr>
      <vt:lpstr>Retirement ages in the EU欧盟退休年龄</vt:lpstr>
      <vt:lpstr>幻灯片 18</vt:lpstr>
      <vt:lpstr> Globalization in 21st Century:  Old+new areas of growth and economic influence 21世纪的全球化：经济增长和影响的新旧领域</vt:lpstr>
      <vt:lpstr>Globalization in 21st Century, the productive delocation never ends: opportunity or a dumping risk? 21世纪的全球化，生产移位不会停止：机会还是倾销风险？ </vt:lpstr>
      <vt:lpstr>Number of policy areas covered in social protection programs, by country不同国家社会保障计划覆盖的政策领域数量</vt:lpstr>
      <vt:lpstr>幻灯片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Pacto de Toledo (esquema de funcionamiento: participación de los agentes políticos y sociales)</dc:title>
  <dc:creator>enriquemartin</dc:creator>
  <cp:lastModifiedBy>邹静</cp:lastModifiedBy>
  <cp:revision>176</cp:revision>
  <dcterms:created xsi:type="dcterms:W3CDTF">2014-02-20T15:20:29Z</dcterms:created>
  <dcterms:modified xsi:type="dcterms:W3CDTF">2016-06-17T01:50:48Z</dcterms:modified>
</cp:coreProperties>
</file>