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0" r:id="rId1"/>
  </p:sldMasterIdLst>
  <p:notesMasterIdLst>
    <p:notesMasterId r:id="rId11"/>
  </p:notesMasterIdLst>
  <p:handoutMasterIdLst>
    <p:handoutMasterId r:id="rId12"/>
  </p:handoutMasterIdLst>
  <p:sldIdLst>
    <p:sldId id="1229" r:id="rId2"/>
    <p:sldId id="1364" r:id="rId3"/>
    <p:sldId id="1365" r:id="rId4"/>
    <p:sldId id="1366" r:id="rId5"/>
    <p:sldId id="1367" r:id="rId6"/>
    <p:sldId id="1368" r:id="rId7"/>
    <p:sldId id="1369" r:id="rId8"/>
    <p:sldId id="1370" r:id="rId9"/>
    <p:sldId id="1371" r:id="rId10"/>
  </p:sldIdLst>
  <p:sldSz cx="9906000" cy="6858000" type="A4"/>
  <p:notesSz cx="6797675" cy="9926638"/>
  <p:custShowLst>
    <p:custShow name="Custom Show 1" id="0">
      <p:sldLst/>
    </p:custShow>
  </p:custShowLst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ristina Zanetti" initials="CZ" lastIdx="1" clrIdx="0"/>
  <p:cmAuthor id="1" name="af" initials="" lastIdx="3" clrIdx="1"/>
  <p:cmAuthor id="2" name="Clara Isabel Barraca Goicoechea" initials="CB" lastIdx="1" clrIdx="2"/>
  <p:cmAuthor id="3" name="María Paz Velazquez López" initials="MV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FFDA65"/>
    <a:srgbClr val="FFFFFF"/>
    <a:srgbClr val="FFCC00"/>
    <a:srgbClr val="E39913"/>
    <a:srgbClr val="F2F2F2"/>
    <a:srgbClr val="FFFF99"/>
    <a:srgbClr val="FFFFCC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8D230F3-CF80-4859-8CE7-A43EE81993B5}" styleName="Stile chiaro 1 - Color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Stile medio 4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Stile medio 3 - 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Stile scuro 2 - Colore 5/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62" autoAdjust="0"/>
    <p:restoredTop sz="98722" autoAdjust="0"/>
  </p:normalViewPr>
  <p:slideViewPr>
    <p:cSldViewPr>
      <p:cViewPr varScale="1">
        <p:scale>
          <a:sx n="115" d="100"/>
          <a:sy n="115" d="100"/>
        </p:scale>
        <p:origin x="-648" y="-112"/>
      </p:cViewPr>
      <p:guideLst>
        <p:guide orient="horz" pos="572"/>
        <p:guide orient="horz" pos="3838"/>
        <p:guide orient="horz"/>
        <p:guide orient="horz" pos="890"/>
        <p:guide pos="6023"/>
        <p:guide pos="308"/>
        <p:guide pos="5796"/>
        <p:guide pos="2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67" d="100"/>
        <a:sy n="67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3402" y="-96"/>
      </p:cViewPr>
      <p:guideLst>
        <p:guide orient="horz" pos="3127"/>
        <p:guide pos="2142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tags" Target="tags/tag1.xml"/><Relationship Id="rId15" Type="http://schemas.openxmlformats.org/officeDocument/2006/relationships/commentAuthors" Target="commentAuthors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3"/>
            <a:ext cx="2946134" cy="49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t" anchorCtr="0" compatLnSpc="1">
            <a:prstTxWarp prst="textNoShape">
              <a:avLst/>
            </a:prstTxWarp>
          </a:bodyPr>
          <a:lstStyle>
            <a:lvl1pPr defTabSz="897484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49956" y="3"/>
            <a:ext cx="2946134" cy="49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t" anchorCtr="0" compatLnSpc="1">
            <a:prstTxWarp prst="textNoShape">
              <a:avLst/>
            </a:prstTxWarp>
          </a:bodyPr>
          <a:lstStyle>
            <a:lvl1pPr algn="r" defTabSz="897484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C65DB725-3F53-423B-B263-9F51CF8FAAF6}" type="datetimeFigureOut">
              <a:rPr lang="en-US"/>
              <a:pPr>
                <a:defRPr/>
              </a:pPr>
              <a:t>20/06/16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427218"/>
            <a:ext cx="2946134" cy="49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b" anchorCtr="0" compatLnSpc="1">
            <a:prstTxWarp prst="textNoShape">
              <a:avLst/>
            </a:prstTxWarp>
          </a:bodyPr>
          <a:lstStyle>
            <a:lvl1pPr defTabSz="897484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49956" y="9427218"/>
            <a:ext cx="2946134" cy="49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b" anchorCtr="0" compatLnSpc="1">
            <a:prstTxWarp prst="textNoShape">
              <a:avLst/>
            </a:prstTxWarp>
          </a:bodyPr>
          <a:lstStyle>
            <a:lvl1pPr algn="r" defTabSz="897484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54AC8908-A1FB-4505-B212-4B2A7EC61AD6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0249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3"/>
            <a:ext cx="2946134" cy="49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t" anchorCtr="0" compatLnSpc="1">
            <a:prstTxWarp prst="textNoShape">
              <a:avLst/>
            </a:prstTxWarp>
          </a:bodyPr>
          <a:lstStyle>
            <a:lvl1pPr defTabSz="897484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49956" y="3"/>
            <a:ext cx="2946134" cy="49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t" anchorCtr="0" compatLnSpc="1">
            <a:prstTxWarp prst="textNoShape">
              <a:avLst/>
            </a:prstTxWarp>
          </a:bodyPr>
          <a:lstStyle>
            <a:lvl1pPr algn="r" defTabSz="897484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72848AB1-372C-417D-B58B-3446A2DC6E62}" type="datetimeFigureOut">
              <a:rPr lang="en-US"/>
              <a:pPr>
                <a:defRPr/>
              </a:pPr>
              <a:t>20/06/16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7713"/>
            <a:ext cx="5373687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765" tIns="49881" rIns="99765" bIns="49881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0246" y="4716782"/>
            <a:ext cx="5437188" cy="4466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1" y="9427218"/>
            <a:ext cx="2946134" cy="49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b" anchorCtr="0" compatLnSpc="1">
            <a:prstTxWarp prst="textNoShape">
              <a:avLst/>
            </a:prstTxWarp>
          </a:bodyPr>
          <a:lstStyle>
            <a:lvl1pPr defTabSz="897484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49956" y="9427218"/>
            <a:ext cx="2946134" cy="49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b" anchorCtr="0" compatLnSpc="1">
            <a:prstTxWarp prst="textNoShape">
              <a:avLst/>
            </a:prstTxWarp>
          </a:bodyPr>
          <a:lstStyle>
            <a:lvl1pPr algn="r" defTabSz="897484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B9DF5CB4-1F12-4B4C-891B-F676007582BC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13229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it-IT" sz="1000" dirty="0"/>
          </a:p>
        </p:txBody>
      </p:sp>
    </p:spTree>
    <p:extLst>
      <p:ext uri="{BB962C8B-B14F-4D97-AF65-F5344CB8AC3E}">
        <p14:creationId xmlns:p14="http://schemas.microsoft.com/office/powerpoint/2010/main" val="1984408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F5CB4-1F12-4B4C-891B-F676007582BC}" type="slidenum">
              <a:rPr lang="en-US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6416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F5CB4-1F12-4B4C-891B-F676007582BC}" type="slidenum">
              <a:rPr lang="en-US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6416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F5CB4-1F12-4B4C-891B-F676007582BC}" type="slidenum">
              <a:rPr lang="en-US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6416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4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2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>
            <p:custDataLst>
              <p:tags r:id="rId1"/>
            </p:custDataLst>
          </p:nvPr>
        </p:nvSpPr>
        <p:spPr>
          <a:xfrm>
            <a:off x="200340" y="116540"/>
            <a:ext cx="9433310" cy="67184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Optane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742950" y="2130436"/>
            <a:ext cx="8420100" cy="1470025"/>
          </a:xfr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Optane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3048468" y="476590"/>
            <a:ext cx="3766036" cy="32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1800" b="1" i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</a:rPr>
              <a:t>DRAFT FOR DISCUSSION</a:t>
            </a:r>
            <a:endParaRPr lang="en-GB" sz="1400" b="1" i="1" u="sng" dirty="0">
              <a:solidFill>
                <a:schemeClr val="tx1">
                  <a:lumMod val="75000"/>
                  <a:lumOff val="25000"/>
                </a:schemeClr>
              </a:solidFill>
              <a:latin typeface="Optane" pitchFamily="2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Optane" pitchFamily="2" charset="0"/>
              </a:defRPr>
            </a:lvl1pPr>
            <a:lvl2pPr>
              <a:defRPr>
                <a:latin typeface="Optane" pitchFamily="2" charset="0"/>
              </a:defRPr>
            </a:lvl2pPr>
            <a:lvl3pPr>
              <a:defRPr>
                <a:latin typeface="Optane" pitchFamily="2" charset="0"/>
              </a:defRPr>
            </a:lvl3pPr>
            <a:lvl4pPr>
              <a:defRPr>
                <a:latin typeface="Optane" pitchFamily="2" charset="0"/>
              </a:defRPr>
            </a:lvl4pPr>
            <a:lvl5pPr>
              <a:defRPr>
                <a:latin typeface="Optane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20/06/16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43"/>
            <a:ext cx="2414588" cy="5851525"/>
          </a:xfrm>
        </p:spPr>
        <p:txBody>
          <a:bodyPr vert="eaVert"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8" y="274643"/>
            <a:ext cx="7078663" cy="5851525"/>
          </a:xfrm>
        </p:spPr>
        <p:txBody>
          <a:bodyPr vert="eaVert"/>
          <a:lstStyle>
            <a:lvl1pPr>
              <a:defRPr>
                <a:latin typeface="Optane" pitchFamily="2" charset="0"/>
              </a:defRPr>
            </a:lvl1pPr>
            <a:lvl2pPr>
              <a:defRPr>
                <a:latin typeface="Optane" pitchFamily="2" charset="0"/>
              </a:defRPr>
            </a:lvl2pPr>
            <a:lvl3pPr>
              <a:defRPr>
                <a:latin typeface="Optane" pitchFamily="2" charset="0"/>
              </a:defRPr>
            </a:lvl3pPr>
            <a:lvl4pPr>
              <a:defRPr>
                <a:latin typeface="Optane" pitchFamily="2" charset="0"/>
              </a:defRPr>
            </a:lvl4pPr>
            <a:lvl5pPr>
              <a:defRPr>
                <a:latin typeface="Optane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20/06/16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201"/>
          <a:stretch/>
        </p:blipFill>
        <p:spPr bwMode="auto">
          <a:xfrm>
            <a:off x="3296770" y="172916"/>
            <a:ext cx="2930597" cy="2272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8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03"/>
          <a:stretch/>
        </p:blipFill>
        <p:spPr bwMode="auto">
          <a:xfrm>
            <a:off x="2504660" y="2001376"/>
            <a:ext cx="4983180" cy="179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8349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  <a:lvl2pPr>
              <a:defRPr>
                <a:latin typeface="Optane" pitchFamily="2" charset="0"/>
              </a:defRPr>
            </a:lvl2pPr>
            <a:lvl3pPr>
              <a:defRPr>
                <a:latin typeface="Optane" pitchFamily="2" charset="0"/>
              </a:defRPr>
            </a:lvl3pPr>
            <a:lvl4pPr>
              <a:defRPr>
                <a:latin typeface="Optane" pitchFamily="2" charset="0"/>
              </a:defRPr>
            </a:lvl4pPr>
            <a:lvl5pPr>
              <a:defRPr>
                <a:latin typeface="Optane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20/06/16</a:t>
            </a:fld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11"/>
            <a:ext cx="8420100" cy="1362075"/>
          </a:xfrm>
        </p:spPr>
        <p:txBody>
          <a:bodyPr anchor="t"/>
          <a:lstStyle>
            <a:lvl1pPr algn="l">
              <a:defRPr sz="4000" b="1" cap="all">
                <a:latin typeface="Optane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Optane" pitchFamily="2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20/06/16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6"/>
            <a:ext cx="4746625" cy="4525963"/>
          </a:xfrm>
        </p:spPr>
        <p:txBody>
          <a:bodyPr/>
          <a:lstStyle>
            <a:lvl1pPr>
              <a:defRPr sz="2800">
                <a:latin typeface="Optane" pitchFamily="2" charset="0"/>
              </a:defRPr>
            </a:lvl1pPr>
            <a:lvl2pPr>
              <a:defRPr sz="2400">
                <a:latin typeface="Optane" pitchFamily="2" charset="0"/>
              </a:defRPr>
            </a:lvl2pPr>
            <a:lvl3pPr>
              <a:defRPr sz="2000">
                <a:latin typeface="Optane" pitchFamily="2" charset="0"/>
              </a:defRPr>
            </a:lvl3pPr>
            <a:lvl4pPr>
              <a:defRPr sz="1800">
                <a:latin typeface="Optane" pitchFamily="2" charset="0"/>
              </a:defRPr>
            </a:lvl4pPr>
            <a:lvl5pPr>
              <a:defRPr sz="1800">
                <a:latin typeface="Optane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6"/>
            <a:ext cx="4746625" cy="4525963"/>
          </a:xfrm>
        </p:spPr>
        <p:txBody>
          <a:bodyPr/>
          <a:lstStyle>
            <a:lvl1pPr>
              <a:defRPr sz="2800">
                <a:latin typeface="Optane" pitchFamily="2" charset="0"/>
              </a:defRPr>
            </a:lvl1pPr>
            <a:lvl2pPr>
              <a:defRPr sz="2400">
                <a:latin typeface="Optane" pitchFamily="2" charset="0"/>
              </a:defRPr>
            </a:lvl2pPr>
            <a:lvl3pPr>
              <a:defRPr sz="2000">
                <a:latin typeface="Optane" pitchFamily="2" charset="0"/>
              </a:defRPr>
            </a:lvl3pPr>
            <a:lvl4pPr>
              <a:defRPr sz="1800">
                <a:latin typeface="Optane" pitchFamily="2" charset="0"/>
              </a:defRPr>
            </a:lvl4pPr>
            <a:lvl5pPr>
              <a:defRPr sz="1800">
                <a:latin typeface="Optane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20/06/16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>
                <a:latin typeface="Optane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>
                <a:latin typeface="Optane" pitchFamily="2" charset="0"/>
              </a:defRPr>
            </a:lvl1pPr>
            <a:lvl2pPr>
              <a:defRPr sz="2000">
                <a:latin typeface="Optane" pitchFamily="2" charset="0"/>
              </a:defRPr>
            </a:lvl2pPr>
            <a:lvl3pPr>
              <a:defRPr sz="1800">
                <a:latin typeface="Optane" pitchFamily="2" charset="0"/>
              </a:defRPr>
            </a:lvl3pPr>
            <a:lvl4pPr>
              <a:defRPr sz="1600">
                <a:latin typeface="Optane" pitchFamily="2" charset="0"/>
              </a:defRPr>
            </a:lvl4pPr>
            <a:lvl5pPr>
              <a:defRPr sz="1600">
                <a:latin typeface="Optane" pitchFamily="2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>
                <a:latin typeface="Optane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>
                <a:latin typeface="Optane" pitchFamily="2" charset="0"/>
              </a:defRPr>
            </a:lvl1pPr>
            <a:lvl2pPr>
              <a:defRPr sz="2000">
                <a:latin typeface="Optane" pitchFamily="2" charset="0"/>
              </a:defRPr>
            </a:lvl2pPr>
            <a:lvl3pPr>
              <a:defRPr sz="1800">
                <a:latin typeface="Optane" pitchFamily="2" charset="0"/>
              </a:defRPr>
            </a:lvl3pPr>
            <a:lvl4pPr>
              <a:defRPr sz="1600">
                <a:latin typeface="Optane" pitchFamily="2" charset="0"/>
              </a:defRPr>
            </a:lvl4pPr>
            <a:lvl5pPr>
              <a:defRPr sz="1600">
                <a:latin typeface="Optane" pitchFamily="2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20/06/16</a:t>
            </a:fld>
            <a:endParaRPr lang="it-I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20/06/16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42332" y="6356361"/>
            <a:ext cx="2311400" cy="365125"/>
          </a:xfr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20/06/16</a:t>
            </a:fld>
            <a:endParaRPr lang="it-I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>
                <a:latin typeface="Optane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6"/>
            <a:ext cx="5537729" cy="5853113"/>
          </a:xfrm>
        </p:spPr>
        <p:txBody>
          <a:bodyPr/>
          <a:lstStyle>
            <a:lvl1pPr>
              <a:defRPr sz="3200">
                <a:latin typeface="Optane" pitchFamily="2" charset="0"/>
              </a:defRPr>
            </a:lvl1pPr>
            <a:lvl2pPr>
              <a:defRPr sz="2800">
                <a:latin typeface="Optane" pitchFamily="2" charset="0"/>
              </a:defRPr>
            </a:lvl2pPr>
            <a:lvl3pPr>
              <a:defRPr sz="2400">
                <a:latin typeface="Optane" pitchFamily="2" charset="0"/>
              </a:defRPr>
            </a:lvl3pPr>
            <a:lvl4pPr>
              <a:defRPr sz="2000">
                <a:latin typeface="Optane" pitchFamily="2" charset="0"/>
              </a:defRPr>
            </a:lvl4pPr>
            <a:lvl5pPr>
              <a:defRPr sz="2000">
                <a:latin typeface="Optane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>
                <a:latin typeface="Optane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20/06/16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>
                <a:latin typeface="Optane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>
                <a:latin typeface="Optane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>
                <a:latin typeface="Optane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20/06/16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4364" y="80970"/>
            <a:ext cx="9066340" cy="648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6370" y="980661"/>
            <a:ext cx="8994330" cy="5145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6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20/06/16</a:t>
            </a:fld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6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44360" y="6381410"/>
            <a:ext cx="9217280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344364" y="811928"/>
            <a:ext cx="9201590" cy="0"/>
          </a:xfrm>
          <a:prstGeom prst="line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646464"/>
              </a:solidFill>
              <a:latin typeface="Optane" pitchFamily="2" charset="0"/>
            </a:endParaRPr>
          </a:p>
        </p:txBody>
      </p: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339635" y="6530579"/>
            <a:ext cx="663575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100" dirty="0" smtClean="0">
                <a:solidFill>
                  <a:srgbClr val="000000"/>
                </a:solidFill>
                <a:latin typeface="Optane" pitchFamily="2" charset="0"/>
              </a:rPr>
              <a:t>Page </a:t>
            </a:r>
            <a:fld id="{176C9665-13A1-4E4A-84AC-67452C24411B}" type="slidenum">
              <a:rPr lang="en-US" sz="1100" smtClean="0">
                <a:solidFill>
                  <a:srgbClr val="000000"/>
                </a:solidFill>
                <a:latin typeface="Optane" pitchFamily="2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z="1100" dirty="0">
              <a:solidFill>
                <a:srgbClr val="000000"/>
              </a:solidFill>
              <a:latin typeface="Optane" pitchFamily="2" charset="0"/>
              <a:cs typeface="Arial" charset="0"/>
            </a:endParaRPr>
          </a:p>
        </p:txBody>
      </p:sp>
      <p:pic>
        <p:nvPicPr>
          <p:cNvPr id="10" name="Picture 8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6399" y="63737"/>
            <a:ext cx="2190906" cy="540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000" b="1" kern="1200">
          <a:solidFill>
            <a:schemeClr val="tx1"/>
          </a:solidFill>
          <a:latin typeface="Optane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C000"/>
        </a:buClr>
        <a:buSzPct val="75000"/>
        <a:buFont typeface="Arial" pitchFamily="34" charset="0"/>
        <a:buChar char="►"/>
        <a:defRPr sz="3200" kern="1200">
          <a:solidFill>
            <a:schemeClr val="tx1"/>
          </a:solidFill>
          <a:latin typeface="Optane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C000"/>
        </a:buClr>
        <a:buFont typeface="Arial" pitchFamily="34" charset="0"/>
        <a:buChar char="–"/>
        <a:defRPr sz="2800" kern="1200">
          <a:solidFill>
            <a:schemeClr val="tx1"/>
          </a:solidFill>
          <a:latin typeface="Optane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C000"/>
        </a:buClr>
        <a:buFont typeface="Arial" pitchFamily="34" charset="0"/>
        <a:buChar char="•"/>
        <a:defRPr sz="2400" kern="1200">
          <a:solidFill>
            <a:schemeClr val="tx1"/>
          </a:solidFill>
          <a:latin typeface="Optane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C000"/>
        </a:buClr>
        <a:buFont typeface="Arial" pitchFamily="34" charset="0"/>
        <a:buChar char="–"/>
        <a:defRPr sz="2000" kern="1200">
          <a:solidFill>
            <a:schemeClr val="tx1"/>
          </a:solidFill>
          <a:latin typeface="Optane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FFC000"/>
        </a:buClr>
        <a:buFont typeface="Arial" pitchFamily="34" charset="0"/>
        <a:buChar char="»"/>
        <a:defRPr sz="2000" kern="1200">
          <a:solidFill>
            <a:schemeClr val="tx1"/>
          </a:solidFill>
          <a:latin typeface="Optane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 txBox="1">
            <a:spLocks noChangeArrowheads="1"/>
          </p:cNvSpPr>
          <p:nvPr/>
        </p:nvSpPr>
        <p:spPr>
          <a:xfrm>
            <a:off x="272350" y="4021399"/>
            <a:ext cx="9361300" cy="2431435"/>
          </a:xfrm>
          <a:prstGeom prst="rect">
            <a:avLst/>
          </a:prstGeom>
        </p:spPr>
        <p:txBody>
          <a:bodyPr wrap="square" lIns="36000" tIns="0" rIns="36000" bIns="0">
            <a:spAutoFit/>
          </a:bodyPr>
          <a:lstStyle/>
          <a:p>
            <a:pPr algn="ctr" defTabSz="457200" eaLnBrk="0" fontAlgn="auto" hangingPunct="0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SzPct val="85000"/>
              <a:defRPr/>
            </a:pPr>
            <a:r>
              <a:rPr lang="en-GB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</a:rPr>
              <a:t>Training session 13. “</a:t>
            </a:r>
            <a:r>
              <a:rPr lang="en-GB" sz="2800" b="1" dirty="0" smtClean="0"/>
              <a:t>The</a:t>
            </a:r>
            <a:r>
              <a:rPr lang="en-GB" dirty="0" smtClean="0"/>
              <a:t> </a:t>
            </a:r>
            <a:r>
              <a:rPr lang="en-GB" sz="2800" b="1" dirty="0"/>
              <a:t>Toledo Pact</a:t>
            </a:r>
            <a:r>
              <a:rPr lang="en-GB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</a:rPr>
              <a:t>.” </a:t>
            </a:r>
            <a:endParaRPr lang="en-GB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Optane" pitchFamily="2" charset="0"/>
            </a:endParaRPr>
          </a:p>
          <a:p>
            <a:pPr algn="ctr" defTabSz="457200" eaLnBrk="0" fontAlgn="auto" hangingPunct="0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SzPct val="85000"/>
              <a:defRPr/>
            </a:pP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</a:rPr>
              <a:t>培训</a:t>
            </a:r>
            <a:r>
              <a:rPr lang="en-US" altLang="zh-C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</a:rPr>
              <a:t>13</a:t>
            </a:r>
            <a:r>
              <a:rPr lang="en-GB" altLang="zh-C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</a:rPr>
              <a:t>. </a:t>
            </a: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</a:rPr>
              <a:t>托利多法案</a:t>
            </a:r>
            <a:endParaRPr lang="en-GB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Optane" pitchFamily="2" charset="0"/>
            </a:endParaRPr>
          </a:p>
          <a:p>
            <a:pPr algn="ctr" defTabSz="457200" eaLnBrk="0" fontAlgn="auto" hangingPunct="0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SzPct val="85000"/>
              <a:defRPr/>
            </a:pPr>
            <a:r>
              <a:rPr lang="en-GB" i="1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</a:rPr>
              <a:t>Speaker: </a:t>
            </a:r>
            <a:r>
              <a:rPr lang="en-GB" i="1" dirty="0" smtClean="0"/>
              <a:t>Ignacio Gutiérrez Cassillas</a:t>
            </a:r>
          </a:p>
          <a:p>
            <a:pPr algn="ctr"/>
            <a:r>
              <a:rPr lang="en-GB" dirty="0" smtClean="0"/>
              <a:t>Legal Adviser to the Spanish Parliament</a:t>
            </a:r>
          </a:p>
          <a:p>
            <a:pPr algn="ctr"/>
            <a:r>
              <a:rPr lang="en-GB" dirty="0" smtClean="0"/>
              <a:t>Member of the Commission on the The Toledo Pact</a:t>
            </a:r>
            <a:endParaRPr lang="en-GB" i="1" dirty="0"/>
          </a:p>
          <a:p>
            <a:pPr algn="ctr" defTabSz="457200" eaLnBrk="0" fontAlgn="auto" hangingPunct="0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SzPct val="85000"/>
              <a:defRPr/>
            </a:pPr>
            <a:endParaRPr lang="en-GB" i="1" kern="0" dirty="0">
              <a:solidFill>
                <a:schemeClr val="tx1">
                  <a:lumMod val="85000"/>
                  <a:lumOff val="15000"/>
                </a:schemeClr>
              </a:solidFill>
              <a:latin typeface="Optane" pitchFamily="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1724847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400" dirty="0"/>
              <a:t>Commission of the Toledo </a:t>
            </a:r>
            <a:r>
              <a:rPr lang="en-GB" sz="2400" dirty="0" smtClean="0"/>
              <a:t>Pact</a:t>
            </a:r>
            <a:br>
              <a:rPr lang="en-GB" sz="2400" dirty="0" smtClean="0"/>
            </a:br>
            <a:r>
              <a:rPr lang="zh-CN" altLang="en-US" sz="2400" dirty="0" smtClean="0"/>
              <a:t>托利多法案委员会</a:t>
            </a:r>
            <a:endParaRPr lang="en-GB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Clr>
                <a:schemeClr val="tx1"/>
              </a:buClr>
              <a:buSzPct val="100000"/>
              <a:buAutoNum type="arabicPeriod"/>
            </a:pPr>
            <a:r>
              <a:rPr lang="en-GB" sz="2000" b="1" dirty="0" smtClean="0"/>
              <a:t>Introduction  </a:t>
            </a:r>
            <a:r>
              <a:rPr lang="zh-CN" altLang="en-US" sz="2000" b="1" dirty="0" smtClean="0"/>
              <a:t>简介</a:t>
            </a:r>
            <a:endParaRPr lang="en-GB" sz="2000" b="1" dirty="0" smtClean="0"/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GB" sz="2000" b="1" dirty="0" smtClean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rabicPeriod" startAt="2"/>
            </a:pPr>
            <a:r>
              <a:rPr lang="en-GB" sz="2000" b="1" dirty="0" smtClean="0"/>
              <a:t>Concept  </a:t>
            </a:r>
            <a:r>
              <a:rPr lang="zh-CN" altLang="en-US" sz="2000" b="1" dirty="0" smtClean="0"/>
              <a:t>概念</a:t>
            </a:r>
            <a:endParaRPr lang="en-GB" sz="2000" b="1" dirty="0" smtClean="0"/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GB" sz="2000" b="1" dirty="0" smtClean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rabicPeriod" startAt="3"/>
            </a:pPr>
            <a:r>
              <a:rPr lang="en-GB" sz="2000" b="1" dirty="0" smtClean="0"/>
              <a:t>The transformations of the Toledo </a:t>
            </a:r>
            <a:r>
              <a:rPr lang="en-GB" sz="2000" b="1" dirty="0" smtClean="0"/>
              <a:t>Pact </a:t>
            </a:r>
            <a:r>
              <a:rPr lang="zh-CN" altLang="en-US" sz="2000" b="1" dirty="0" smtClean="0"/>
              <a:t>托利多法案变化</a:t>
            </a:r>
            <a:endParaRPr lang="en-GB" sz="2000" b="1" dirty="0" smtClean="0"/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GB" sz="2000" b="1" dirty="0" smtClean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rabicPeriod" startAt="4"/>
            </a:pPr>
            <a:r>
              <a:rPr lang="en-GB" sz="2000" b="1" dirty="0"/>
              <a:t>Functions of the Commission </a:t>
            </a:r>
            <a:r>
              <a:rPr lang="en-GB" sz="2000" b="1" dirty="0" smtClean="0"/>
              <a:t>on the </a:t>
            </a:r>
            <a:r>
              <a:rPr lang="en-GB" sz="2000" b="1" dirty="0"/>
              <a:t>Toledo </a:t>
            </a:r>
            <a:r>
              <a:rPr lang="en-GB" sz="2000" b="1" dirty="0" smtClean="0"/>
              <a:t>Pact </a:t>
            </a:r>
            <a:br>
              <a:rPr lang="en-GB" sz="2000" b="1" dirty="0" smtClean="0"/>
            </a:br>
            <a:r>
              <a:rPr lang="zh-CN" altLang="en-US" sz="2000" b="1" dirty="0" smtClean="0"/>
              <a:t>托利多法案委员会功能</a:t>
            </a:r>
            <a:endParaRPr lang="en-GB" sz="2000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rabicPeriod" startAt="4"/>
            </a:pPr>
            <a:endParaRPr lang="en-GB" sz="2000" b="1" dirty="0" smtClean="0"/>
          </a:p>
          <a:p>
            <a:pPr marL="812800" indent="0">
              <a:buNone/>
            </a:pPr>
            <a:r>
              <a:rPr lang="en-GB" sz="1800" dirty="0" smtClean="0"/>
              <a:t>A) Function of Assessment and Reform of the Recommendations on the </a:t>
            </a:r>
            <a:r>
              <a:rPr lang="en-GB" sz="1800" dirty="0" smtClean="0"/>
              <a:t>Pact</a:t>
            </a:r>
            <a:br>
              <a:rPr lang="en-GB" sz="1800" dirty="0" smtClean="0"/>
            </a:br>
            <a:r>
              <a:rPr lang="zh-CN" altLang="en-US" sz="1800" dirty="0" smtClean="0"/>
              <a:t>对法案相关提议进行评估、改革</a:t>
            </a:r>
            <a:endParaRPr lang="en-GB" sz="1800" dirty="0" smtClean="0"/>
          </a:p>
          <a:p>
            <a:pPr marL="812800" indent="0">
              <a:buNone/>
            </a:pPr>
            <a:r>
              <a:rPr lang="en-GB" sz="1800" dirty="0" smtClean="0"/>
              <a:t>B) Function of monitoring the Toledo </a:t>
            </a:r>
            <a:r>
              <a:rPr lang="en-GB" sz="1800" dirty="0" smtClean="0"/>
              <a:t>Pact</a:t>
            </a:r>
            <a:br>
              <a:rPr lang="en-GB" sz="1800" dirty="0" smtClean="0"/>
            </a:br>
            <a:r>
              <a:rPr lang="zh-CN" altLang="en-US" sz="1800" dirty="0" smtClean="0"/>
              <a:t>监督托利多法案执行情况</a:t>
            </a:r>
            <a:endParaRPr lang="en-GB" sz="1800" dirty="0"/>
          </a:p>
          <a:p>
            <a:pPr marL="400050" lvl="1" indent="0">
              <a:buNone/>
            </a:pPr>
            <a:endParaRPr lang="en-GB" sz="1800" dirty="0" smtClean="0"/>
          </a:p>
          <a:p>
            <a:pPr marL="914400" lvl="1" indent="-514350">
              <a:buFont typeface="+mj-lt"/>
              <a:buAutoNum type="arabicPeriod"/>
            </a:pPr>
            <a:endParaRPr lang="en-GB" sz="1800" dirty="0" smtClean="0"/>
          </a:p>
          <a:p>
            <a:pPr marL="514350" indent="-514350">
              <a:buFont typeface="+mj-lt"/>
              <a:buAutoNum type="arabicPeriod"/>
            </a:pPr>
            <a:endParaRPr lang="en-GB" sz="2000" dirty="0" smtClean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687609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Commission of the Toledo </a:t>
            </a:r>
            <a:r>
              <a:rPr lang="en-GB" sz="2400" dirty="0" smtClean="0"/>
              <a:t>Pact</a:t>
            </a:r>
            <a:endParaRPr lang="en-GB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6370" y="980660"/>
            <a:ext cx="8994330" cy="5256729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Clr>
                <a:schemeClr val="tx1"/>
              </a:buClr>
              <a:buSzPct val="100000"/>
              <a:buFont typeface="+mj-lt"/>
              <a:buAutoNum type="arabicPeriod" startAt="5"/>
            </a:pPr>
            <a:r>
              <a:rPr lang="en-GB" sz="2200" b="1" dirty="0"/>
              <a:t>Appearances before the </a:t>
            </a:r>
            <a:r>
              <a:rPr lang="en-GB" sz="2200" b="1" dirty="0" smtClean="0"/>
              <a:t>Commission  </a:t>
            </a:r>
            <a:r>
              <a:rPr lang="zh-CN" altLang="en-US" sz="2200" b="1" dirty="0" smtClean="0"/>
              <a:t>委员会呈现</a:t>
            </a:r>
            <a:endParaRPr lang="en-GB" sz="2200" b="1" dirty="0"/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GB" sz="2200" b="1" dirty="0" smtClean="0"/>
          </a:p>
          <a:p>
            <a:pPr marL="1257300" lvl="2" indent="-457200">
              <a:buClr>
                <a:schemeClr val="tx1"/>
              </a:buClr>
              <a:buSzPct val="100000"/>
            </a:pPr>
            <a:r>
              <a:rPr lang="en-GB" sz="2200" b="1" dirty="0" smtClean="0"/>
              <a:t>Types of appearance</a:t>
            </a:r>
            <a:r>
              <a:rPr lang="en-GB" sz="2200" b="1" dirty="0" smtClean="0"/>
              <a:t>: </a:t>
            </a:r>
            <a:r>
              <a:rPr lang="zh-CN" altLang="en-US" sz="2200" b="1" dirty="0" smtClean="0"/>
              <a:t>呈现方式</a:t>
            </a:r>
            <a:endParaRPr lang="en-GB" sz="2200" b="1" dirty="0" smtClean="0"/>
          </a:p>
          <a:p>
            <a:pPr marL="800100" lvl="2" indent="0">
              <a:buClr>
                <a:schemeClr val="tx1"/>
              </a:buClr>
              <a:buSzPct val="100000"/>
              <a:buNone/>
            </a:pPr>
            <a:endParaRPr lang="en-GB" sz="2200" b="1" dirty="0" smtClean="0"/>
          </a:p>
          <a:p>
            <a:pPr lvl="3" indent="-342900">
              <a:lnSpc>
                <a:spcPct val="120000"/>
              </a:lnSpc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GB" sz="1900" dirty="0"/>
              <a:t>Periodic </a:t>
            </a:r>
            <a:r>
              <a:rPr lang="en-GB" sz="1900" dirty="0" smtClean="0"/>
              <a:t>appearances </a:t>
            </a:r>
            <a:r>
              <a:rPr lang="zh-CN" altLang="en-US" sz="1900" dirty="0" smtClean="0"/>
              <a:t>周期性</a:t>
            </a:r>
            <a:endParaRPr lang="en-GB" sz="1900" dirty="0"/>
          </a:p>
          <a:p>
            <a:pPr lvl="3" indent="-342900">
              <a:lnSpc>
                <a:spcPct val="120000"/>
              </a:lnSpc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GB" sz="1900" dirty="0"/>
              <a:t>Appearances by senior civil </a:t>
            </a:r>
            <a:r>
              <a:rPr lang="en-GB" sz="1900" dirty="0" smtClean="0"/>
              <a:t>servants </a:t>
            </a:r>
            <a:r>
              <a:rPr lang="zh-CN" altLang="en-US" sz="1900" dirty="0" smtClean="0"/>
              <a:t>高级公务员</a:t>
            </a:r>
            <a:endParaRPr lang="en-GB" sz="1900" dirty="0"/>
          </a:p>
          <a:p>
            <a:pPr lvl="3" indent="-342900">
              <a:lnSpc>
                <a:spcPct val="120000"/>
              </a:lnSpc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GB" sz="1900" dirty="0"/>
              <a:t>Appearances by experts in specific matters </a:t>
            </a:r>
            <a:r>
              <a:rPr lang="zh-CN" altLang="en-US" sz="1900" dirty="0" smtClean="0"/>
              <a:t>具体领域专家</a:t>
            </a:r>
            <a:endParaRPr lang="en-GB" sz="1900" dirty="0" smtClean="0"/>
          </a:p>
          <a:p>
            <a:pPr lvl="3" indent="-342900">
              <a:lnSpc>
                <a:spcPct val="120000"/>
              </a:lnSpc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GB" sz="1900" dirty="0"/>
              <a:t>Appearances by representatives of the sectors </a:t>
            </a:r>
            <a:r>
              <a:rPr lang="en-GB" sz="1900" dirty="0" smtClean="0"/>
              <a:t>involved </a:t>
            </a:r>
            <a:r>
              <a:rPr lang="zh-CN" altLang="en-US" sz="1900" dirty="0" smtClean="0"/>
              <a:t>利益相关方代表</a:t>
            </a:r>
            <a:endParaRPr lang="en-GB" sz="1900" dirty="0"/>
          </a:p>
          <a:p>
            <a:pPr lvl="3" indent="-342900">
              <a:buClr>
                <a:schemeClr val="tx1"/>
              </a:buClr>
              <a:buSzPct val="100000"/>
              <a:buFont typeface="+mj-lt"/>
              <a:buAutoNum type="alphaLcParenR"/>
            </a:pPr>
            <a:endParaRPr lang="en-GB" sz="2200" b="1" dirty="0" smtClean="0"/>
          </a:p>
          <a:p>
            <a:pPr marL="1257300" lvl="2" indent="-457200">
              <a:buClr>
                <a:schemeClr val="tx1"/>
              </a:buClr>
              <a:buSzPct val="100000"/>
            </a:pPr>
            <a:r>
              <a:rPr lang="en-GB" sz="2200" b="1" dirty="0" smtClean="0"/>
              <a:t>Criteria governing the appearances</a:t>
            </a:r>
            <a:r>
              <a:rPr lang="en-GB" sz="2200" b="1" dirty="0" smtClean="0"/>
              <a:t>: </a:t>
            </a:r>
            <a:r>
              <a:rPr lang="zh-CN" altLang="en-US" sz="2200" b="1" dirty="0" smtClean="0"/>
              <a:t>呈现管理标准</a:t>
            </a:r>
            <a:endParaRPr lang="en-GB" sz="2200" b="1" dirty="0" smtClean="0"/>
          </a:p>
          <a:p>
            <a:pPr marL="800100" lvl="2" indent="0">
              <a:buClr>
                <a:schemeClr val="tx1"/>
              </a:buClr>
              <a:buSzPct val="100000"/>
              <a:buNone/>
            </a:pPr>
            <a:endParaRPr lang="en-GB" sz="2200" b="1" dirty="0" smtClean="0"/>
          </a:p>
          <a:p>
            <a:pPr marL="1714500" lvl="3" indent="-457200">
              <a:lnSpc>
                <a:spcPct val="120000"/>
              </a:lnSpc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GB" sz="1900" dirty="0" smtClean="0"/>
              <a:t>Concentration </a:t>
            </a:r>
            <a:r>
              <a:rPr lang="zh-CN" altLang="en-US" sz="1900" dirty="0" smtClean="0"/>
              <a:t>集中</a:t>
            </a:r>
            <a:endParaRPr lang="en-GB" sz="1900" dirty="0" smtClean="0"/>
          </a:p>
          <a:p>
            <a:pPr marL="1714500" lvl="3" indent="-457200">
              <a:lnSpc>
                <a:spcPct val="120000"/>
              </a:lnSpc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GB" sz="1900" dirty="0" smtClean="0"/>
              <a:t>Consensus </a:t>
            </a:r>
            <a:r>
              <a:rPr lang="en-GB" sz="1900" dirty="0" smtClean="0"/>
              <a:t> </a:t>
            </a:r>
            <a:r>
              <a:rPr lang="zh-CN" altLang="en-US" sz="1900" dirty="0" smtClean="0"/>
              <a:t>共识</a:t>
            </a:r>
            <a:endParaRPr lang="en-GB" sz="1900" dirty="0" smtClean="0"/>
          </a:p>
          <a:p>
            <a:pPr marL="1714500" lvl="3" indent="-457200">
              <a:lnSpc>
                <a:spcPct val="120000"/>
              </a:lnSpc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GB" sz="1900" dirty="0" smtClean="0"/>
              <a:t>Selection </a:t>
            </a:r>
            <a:r>
              <a:rPr lang="zh-CN" altLang="en-US" sz="1900" dirty="0" smtClean="0"/>
              <a:t>选择</a:t>
            </a:r>
            <a:endParaRPr lang="en-GB" sz="1900" dirty="0"/>
          </a:p>
          <a:p>
            <a:pPr marL="857250" lvl="1" indent="-457200">
              <a:buClr>
                <a:schemeClr val="tx1"/>
              </a:buClr>
              <a:buSzPct val="100000"/>
              <a:buFont typeface="+mj-lt"/>
              <a:buAutoNum type="arabicPeriod" startAt="4"/>
            </a:pPr>
            <a:endParaRPr lang="en-GB" sz="2200" b="1" dirty="0" smtClean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rabicPeriod" startAt="6"/>
            </a:pPr>
            <a:r>
              <a:rPr lang="en-GB" sz="2200" b="1" dirty="0" smtClean="0"/>
              <a:t>Current </a:t>
            </a:r>
            <a:r>
              <a:rPr lang="en-GB" sz="2200" b="1" dirty="0" smtClean="0"/>
              <a:t>situation  </a:t>
            </a:r>
            <a:r>
              <a:rPr lang="zh-CN" altLang="en-US" sz="2200" b="1" dirty="0" smtClean="0"/>
              <a:t>目前状况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20340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Commission of the Toledo Pact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Clr>
                <a:schemeClr val="tx1"/>
              </a:buClr>
              <a:buSzPct val="100000"/>
              <a:buFont typeface="+mj-lt"/>
              <a:buAutoNum type="arabicPeriod" startAt="5"/>
            </a:pPr>
            <a:endParaRPr lang="en-GB" sz="2200" b="1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rabicPeriod" startAt="6"/>
            </a:pPr>
            <a:r>
              <a:rPr lang="en-GB" sz="2000" b="1" dirty="0" smtClean="0"/>
              <a:t>The three versions of the Toledo </a:t>
            </a:r>
            <a:r>
              <a:rPr lang="en-GB" sz="2000" b="1" dirty="0" smtClean="0"/>
              <a:t>Pact</a:t>
            </a:r>
            <a:br>
              <a:rPr lang="en-GB" sz="2000" b="1" dirty="0" smtClean="0"/>
            </a:br>
            <a:r>
              <a:rPr lang="zh-CN" altLang="en-US" sz="2000" b="1" dirty="0" smtClean="0"/>
              <a:t>托利多法案</a:t>
            </a:r>
            <a:r>
              <a:rPr lang="en-US" altLang="zh-CN" sz="2000" b="1" dirty="0" smtClean="0"/>
              <a:t>3</a:t>
            </a:r>
            <a:r>
              <a:rPr lang="zh-CN" altLang="en-US" sz="2000" b="1" dirty="0" smtClean="0"/>
              <a:t>个版本</a:t>
            </a:r>
            <a:endParaRPr lang="en-GB" sz="2000" b="1" dirty="0" smtClean="0"/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GB" sz="2000" b="1" dirty="0" smtClean="0"/>
          </a:p>
          <a:p>
            <a:pPr marL="857250" lvl="1" indent="-457200"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en-GB" sz="2000" dirty="0" smtClean="0"/>
              <a:t>First version of the Pact (1995</a:t>
            </a:r>
            <a:r>
              <a:rPr lang="en-GB" sz="2000" dirty="0" smtClean="0"/>
              <a:t>) </a:t>
            </a:r>
            <a:br>
              <a:rPr lang="en-GB" sz="2000" dirty="0" smtClean="0"/>
            </a:br>
            <a:r>
              <a:rPr lang="zh-CN" altLang="en-US" sz="2000" dirty="0" smtClean="0"/>
              <a:t>第一版本（</a:t>
            </a:r>
            <a:r>
              <a:rPr lang="en-US" altLang="zh-CN" sz="2000" dirty="0" smtClean="0"/>
              <a:t>1995</a:t>
            </a:r>
            <a:r>
              <a:rPr lang="zh-CN" altLang="en-US" sz="2000" dirty="0" smtClean="0"/>
              <a:t>）</a:t>
            </a:r>
            <a:endParaRPr lang="en-GB" sz="2000" dirty="0" smtClean="0"/>
          </a:p>
          <a:p>
            <a:pPr marL="857250" lvl="1" indent="-457200"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en-GB" sz="2000" dirty="0" smtClean="0"/>
              <a:t>Second version of the Pact (2003</a:t>
            </a:r>
            <a:r>
              <a:rPr lang="en-GB" sz="2000" dirty="0" smtClean="0"/>
              <a:t>) </a:t>
            </a:r>
            <a:br>
              <a:rPr lang="en-GB" sz="2000" dirty="0" smtClean="0"/>
            </a:br>
            <a:r>
              <a:rPr lang="zh-CN" altLang="en-US" sz="2000" dirty="0" smtClean="0"/>
              <a:t>第二版本（</a:t>
            </a:r>
            <a:r>
              <a:rPr lang="en-US" altLang="zh-CN" sz="2000" dirty="0" smtClean="0"/>
              <a:t>2003</a:t>
            </a:r>
            <a:r>
              <a:rPr lang="zh-CN" altLang="en-US" sz="2000" dirty="0" smtClean="0"/>
              <a:t>）</a:t>
            </a:r>
            <a:endParaRPr lang="en-GB" sz="2000" dirty="0" smtClean="0"/>
          </a:p>
          <a:p>
            <a:pPr marL="857250" lvl="1" indent="-457200"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en-GB" sz="2000" dirty="0" smtClean="0"/>
              <a:t>Third version of the Pact (2011) - current </a:t>
            </a:r>
            <a:r>
              <a:rPr lang="en-GB" sz="2000" dirty="0" smtClean="0"/>
              <a:t>version </a:t>
            </a:r>
            <a:br>
              <a:rPr lang="en-GB" sz="2000" dirty="0" smtClean="0"/>
            </a:br>
            <a:r>
              <a:rPr lang="zh-CN" altLang="en-US" sz="2000" dirty="0" smtClean="0"/>
              <a:t>第三版本（</a:t>
            </a:r>
            <a:r>
              <a:rPr lang="en-US" altLang="zh-CN" sz="2000" dirty="0" smtClean="0"/>
              <a:t>2011</a:t>
            </a:r>
            <a:r>
              <a:rPr lang="zh-CN" altLang="en-US" sz="2000" dirty="0" smtClean="0"/>
              <a:t>）－</a:t>
            </a:r>
            <a:r>
              <a:rPr lang="en-US" altLang="zh-CN" sz="2000" dirty="0" smtClean="0"/>
              <a:t> </a:t>
            </a:r>
            <a:r>
              <a:rPr lang="zh-CN" altLang="en-US" sz="2000" dirty="0" smtClean="0"/>
              <a:t>当前版本</a:t>
            </a:r>
            <a:endParaRPr lang="en-GB" sz="2000" dirty="0" smtClean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rabicPeriod" startAt="5"/>
            </a:pPr>
            <a:endParaRPr lang="en-GB" sz="1600" b="1" dirty="0" smtClean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rabicPeriod" startAt="5"/>
            </a:pPr>
            <a:endParaRPr lang="en-GB" sz="2000" b="1" dirty="0" smtClean="0"/>
          </a:p>
          <a:p>
            <a:pPr marL="857250" lvl="1" indent="-457200">
              <a:buClr>
                <a:schemeClr val="tx1"/>
              </a:buClr>
              <a:buSzPct val="100000"/>
              <a:buFont typeface="+mj-lt"/>
              <a:buAutoNum type="arabicPeriod" startAt="4"/>
            </a:pPr>
            <a:endParaRPr lang="en-GB" sz="1600" b="1" dirty="0" smtClean="0"/>
          </a:p>
          <a:p>
            <a:pPr marL="457200" indent="-457200">
              <a:buClr>
                <a:schemeClr val="tx1"/>
              </a:buClr>
              <a:buSzPct val="100000"/>
              <a:buFont typeface="Arial" pitchFamily="34" charset="0"/>
              <a:buAutoNum type="arabicPeriod" startAt="5"/>
            </a:pPr>
            <a:endParaRPr lang="en-GB" sz="2000" dirty="0" smtClean="0"/>
          </a:p>
          <a:p>
            <a:pPr marL="400050" lvl="1" indent="0">
              <a:buNone/>
            </a:pPr>
            <a:endParaRPr lang="en-GB" sz="1800" dirty="0" smtClean="0"/>
          </a:p>
          <a:p>
            <a:pPr marL="914400" lvl="1" indent="-514350">
              <a:buFont typeface="+mj-lt"/>
              <a:buAutoNum type="arabicPeriod"/>
            </a:pPr>
            <a:endParaRPr lang="en-GB" sz="1800" dirty="0" smtClean="0"/>
          </a:p>
          <a:p>
            <a:pPr marL="514350" indent="-514350">
              <a:buFont typeface="+mj-lt"/>
              <a:buAutoNum type="arabicPeriod" startAt="5"/>
            </a:pPr>
            <a:endParaRPr lang="en-GB" sz="2000" dirty="0" smtClean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502917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Recommendations in the last version of the Toledo </a:t>
            </a:r>
            <a:r>
              <a:rPr lang="en-GB" dirty="0" smtClean="0"/>
              <a:t>Pact</a:t>
            </a:r>
            <a:br>
              <a:rPr lang="en-GB" dirty="0" smtClean="0"/>
            </a:br>
            <a:r>
              <a:rPr lang="zh-CN" altLang="en-US" dirty="0" smtClean="0"/>
              <a:t>托利多法案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 </a:t>
            </a:r>
            <a:r>
              <a:rPr lang="en-GB" sz="2000" b="1" dirty="0"/>
              <a:t>Separation of the sources of finance of the Social Security </a:t>
            </a:r>
            <a:r>
              <a:rPr lang="en-GB" sz="2000" b="1" dirty="0" smtClean="0"/>
              <a:t>system</a:t>
            </a:r>
            <a:br>
              <a:rPr lang="en-GB" sz="2000" b="1" dirty="0" smtClean="0"/>
            </a:br>
            <a:r>
              <a:rPr lang="zh-CN" altLang="en-US" sz="2000" b="1" dirty="0" smtClean="0"/>
              <a:t>分离社保系统的财务来源</a:t>
            </a:r>
            <a:endParaRPr lang="en-GB" b="1" dirty="0"/>
          </a:p>
          <a:p>
            <a:pPr marL="0" indent="0">
              <a:buNone/>
            </a:pPr>
            <a:endParaRPr lang="en-GB" sz="2000" b="1" dirty="0"/>
          </a:p>
          <a:p>
            <a:r>
              <a:rPr lang="en-GB" sz="2000" b="1" dirty="0"/>
              <a:t>Maintenance of purchasing power and improvement of </a:t>
            </a:r>
            <a:r>
              <a:rPr lang="en-GB" sz="2000" b="1" dirty="0" smtClean="0"/>
              <a:t>pensions</a:t>
            </a:r>
            <a:br>
              <a:rPr lang="en-GB" sz="2000" b="1" dirty="0" smtClean="0"/>
            </a:br>
            <a:r>
              <a:rPr lang="zh-CN" altLang="en-US" sz="2000" b="1" dirty="0" smtClean="0"/>
              <a:t>维持购买力水平，改善养老金水平</a:t>
            </a: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  <a:p>
            <a:r>
              <a:rPr lang="en-GB" sz="2000" b="1" dirty="0" smtClean="0"/>
              <a:t>Reserve </a:t>
            </a:r>
            <a:r>
              <a:rPr lang="en-GB" sz="2000" b="1" dirty="0" smtClean="0"/>
              <a:t>fund</a:t>
            </a:r>
            <a:br>
              <a:rPr lang="en-GB" sz="2000" b="1" dirty="0" smtClean="0"/>
            </a:br>
            <a:r>
              <a:rPr lang="zh-CN" altLang="en-US" sz="2000" b="1" dirty="0" smtClean="0"/>
              <a:t>储备金</a:t>
            </a:r>
            <a:endParaRPr lang="en-GB" sz="2000" b="1" dirty="0" smtClean="0"/>
          </a:p>
          <a:p>
            <a:endParaRPr lang="en-GB" sz="2000" b="1" dirty="0"/>
          </a:p>
          <a:p>
            <a:r>
              <a:rPr lang="en-GB" sz="2000" b="1" dirty="0" smtClean="0"/>
              <a:t>Financing, simplification and integration of special </a:t>
            </a:r>
            <a:r>
              <a:rPr lang="en-GB" sz="2000" b="1" dirty="0" smtClean="0"/>
              <a:t>schemes</a:t>
            </a:r>
            <a:br>
              <a:rPr lang="en-GB" sz="2000" b="1" dirty="0" smtClean="0"/>
            </a:br>
            <a:r>
              <a:rPr lang="zh-CN" altLang="en-US" sz="2000" b="1" dirty="0" smtClean="0"/>
              <a:t>财务管理，简化和整合特殊计划</a:t>
            </a:r>
            <a:endParaRPr lang="en-GB" sz="2000" b="1" dirty="0" smtClean="0"/>
          </a:p>
          <a:p>
            <a:endParaRPr lang="en-GB" sz="2000" b="1" dirty="0"/>
          </a:p>
          <a:p>
            <a:r>
              <a:rPr lang="en-GB" sz="2000" b="1" dirty="0" smtClean="0"/>
              <a:t>Adjustments to the contribution bases and </a:t>
            </a:r>
            <a:r>
              <a:rPr lang="en-GB" sz="2000" b="1" dirty="0" smtClean="0"/>
              <a:t>periods</a:t>
            </a:r>
            <a:br>
              <a:rPr lang="en-GB" sz="2000" b="1" dirty="0" smtClean="0"/>
            </a:br>
            <a:r>
              <a:rPr lang="zh-CN" altLang="en-US" sz="2000" b="1" dirty="0" smtClean="0"/>
              <a:t>调整缴费基数和年限</a:t>
            </a:r>
            <a:endParaRPr lang="en-GB" sz="2000" b="1" dirty="0" smtClean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7017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 in the last version of the Toledo Pact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b="1" dirty="0" smtClean="0"/>
              <a:t>Incentives for </a:t>
            </a:r>
            <a:r>
              <a:rPr lang="en-GB" sz="2000" b="1" dirty="0" smtClean="0"/>
              <a:t>employment</a:t>
            </a:r>
            <a:br>
              <a:rPr lang="en-GB" sz="2000" b="1" dirty="0" smtClean="0"/>
            </a:br>
            <a:r>
              <a:rPr lang="zh-CN" altLang="en-US" sz="2000" b="1" dirty="0" smtClean="0"/>
              <a:t>就业促进因素</a:t>
            </a:r>
            <a:endParaRPr lang="en-GB" sz="2000" b="1" dirty="0" smtClean="0"/>
          </a:p>
          <a:p>
            <a:endParaRPr lang="en-GB" sz="2000" dirty="0"/>
          </a:p>
          <a:p>
            <a:r>
              <a:rPr lang="en-GB" sz="2000" b="1" dirty="0" smtClean="0"/>
              <a:t>Modernisation and public </a:t>
            </a:r>
            <a:r>
              <a:rPr lang="en-GB" sz="2000" b="1" dirty="0" smtClean="0"/>
              <a:t>information</a:t>
            </a:r>
            <a:br>
              <a:rPr lang="en-GB" sz="2000" b="1" dirty="0" smtClean="0"/>
            </a:br>
            <a:r>
              <a:rPr lang="zh-CN" altLang="en-US" sz="2000" b="1" dirty="0" smtClean="0"/>
              <a:t>现代化和信息公开</a:t>
            </a:r>
            <a:r>
              <a:rPr lang="en-GB" altLang="zh-CN" sz="2000" b="1" dirty="0"/>
              <a:t/>
            </a:r>
            <a:br>
              <a:rPr lang="en-GB" altLang="zh-CN" sz="2000" b="1" dirty="0"/>
            </a:br>
            <a:endParaRPr lang="en-GB" dirty="0"/>
          </a:p>
          <a:p>
            <a:r>
              <a:rPr lang="en-GB" sz="2000" b="1" dirty="0"/>
              <a:t>Management of the </a:t>
            </a:r>
            <a:r>
              <a:rPr lang="en-GB" sz="2000" b="1" dirty="0" smtClean="0"/>
              <a:t>system</a:t>
            </a:r>
            <a:br>
              <a:rPr lang="en-GB" sz="2000" b="1" dirty="0" smtClean="0"/>
            </a:br>
            <a:r>
              <a:rPr lang="zh-CN" altLang="en-US" sz="2000" b="1" dirty="0" smtClean="0"/>
              <a:t>系统管理</a:t>
            </a: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  <a:p>
            <a:r>
              <a:rPr lang="en-GB" sz="2000" b="1" dirty="0" smtClean="0"/>
              <a:t>Mutual societies covering occupational accidents and </a:t>
            </a:r>
            <a:r>
              <a:rPr lang="en-GB" sz="2000" b="1" dirty="0" smtClean="0"/>
              <a:t>diseases</a:t>
            </a:r>
            <a:br>
              <a:rPr lang="en-GB" sz="2000" b="1" dirty="0" smtClean="0"/>
            </a:br>
            <a:r>
              <a:rPr lang="zh-CN" altLang="en-US" sz="2000" b="1" dirty="0" smtClean="0"/>
              <a:t>互助协会覆盖职业伤害和职业病</a:t>
            </a:r>
            <a:endParaRPr lang="en-GB" sz="2000" b="1" dirty="0"/>
          </a:p>
          <a:p>
            <a:endParaRPr lang="en-GB" sz="2000" b="1" dirty="0" smtClean="0"/>
          </a:p>
          <a:p>
            <a:r>
              <a:rPr lang="en-GB" sz="2000" b="1" dirty="0" smtClean="0"/>
              <a:t>Fight against </a:t>
            </a:r>
            <a:r>
              <a:rPr lang="en-GB" sz="2000" b="1" dirty="0" smtClean="0"/>
              <a:t>fraud</a:t>
            </a:r>
            <a:br>
              <a:rPr lang="en-GB" sz="2000" b="1" dirty="0" smtClean="0"/>
            </a:br>
            <a:r>
              <a:rPr lang="zh-CN" altLang="en-US" sz="2000" b="1" dirty="0" smtClean="0"/>
              <a:t>打击诈骗</a:t>
            </a:r>
            <a:endParaRPr lang="en-GB" sz="2000" b="1" dirty="0" smtClean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3603871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 in the last version of the Toledo Pact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b="1" dirty="0" smtClean="0"/>
              <a:t>Level of </a:t>
            </a:r>
            <a:r>
              <a:rPr lang="en-GB" sz="2000" b="1" dirty="0" smtClean="0"/>
              <a:t>contributions</a:t>
            </a:r>
            <a:r>
              <a:rPr lang="en-GB" sz="2000" b="1" dirty="0"/>
              <a:t/>
            </a:r>
            <a:br>
              <a:rPr lang="en-GB" sz="2000" b="1" dirty="0"/>
            </a:br>
            <a:r>
              <a:rPr lang="zh-CN" altLang="en-US" sz="2000" b="1" dirty="0" smtClean="0"/>
              <a:t>缴费水平</a:t>
            </a:r>
            <a:endParaRPr lang="en-GB" sz="2000" b="1" dirty="0" smtClean="0"/>
          </a:p>
          <a:p>
            <a:endParaRPr lang="en-GB" sz="2000" b="1" dirty="0"/>
          </a:p>
          <a:p>
            <a:r>
              <a:rPr lang="en-GB" sz="2000" b="1" dirty="0" smtClean="0"/>
              <a:t>Retirement </a:t>
            </a:r>
            <a:r>
              <a:rPr lang="en-GB" sz="2000" b="1" dirty="0" smtClean="0"/>
              <a:t>age</a:t>
            </a:r>
            <a:br>
              <a:rPr lang="en-GB" sz="2000" b="1" dirty="0" smtClean="0"/>
            </a:br>
            <a:r>
              <a:rPr lang="zh-CN" altLang="en-US" sz="2000" b="1" dirty="0" smtClean="0"/>
              <a:t>退休年龄</a:t>
            </a:r>
            <a:endParaRPr lang="en-GB" sz="2000" b="1" dirty="0" smtClean="0"/>
          </a:p>
          <a:p>
            <a:endParaRPr lang="en-GB" sz="2000" b="1" dirty="0"/>
          </a:p>
          <a:p>
            <a:r>
              <a:rPr lang="en-GB" sz="2000" b="1" dirty="0" smtClean="0"/>
              <a:t>Widow‘s </a:t>
            </a:r>
            <a:r>
              <a:rPr lang="en-GB" sz="2000" b="1" dirty="0" smtClean="0"/>
              <a:t>and </a:t>
            </a:r>
            <a:r>
              <a:rPr lang="en-GB" sz="2000" b="1" dirty="0" smtClean="0"/>
              <a:t>orphan’s benefits</a:t>
            </a:r>
            <a:br>
              <a:rPr lang="en-GB" sz="2000" b="1" dirty="0" smtClean="0"/>
            </a:br>
            <a:r>
              <a:rPr lang="zh-CN" altLang="en-US" sz="2000" b="1" dirty="0" smtClean="0"/>
              <a:t>鳏寡孤独福利</a:t>
            </a:r>
            <a:endParaRPr lang="en-GB" sz="2000" b="1" dirty="0" smtClean="0"/>
          </a:p>
          <a:p>
            <a:endParaRPr lang="en-GB" sz="2000" b="1" dirty="0"/>
          </a:p>
          <a:p>
            <a:r>
              <a:rPr lang="en-GB" sz="2000" b="1" dirty="0" smtClean="0"/>
              <a:t>Tax treatment of </a:t>
            </a:r>
            <a:r>
              <a:rPr lang="en-GB" sz="2000" b="1" dirty="0" smtClean="0"/>
              <a:t>pensions</a:t>
            </a:r>
            <a:br>
              <a:rPr lang="en-GB" sz="2000" b="1" dirty="0" smtClean="0"/>
            </a:br>
            <a:r>
              <a:rPr lang="zh-CN" altLang="en-US" sz="2000" b="1" dirty="0" smtClean="0"/>
              <a:t>养老金税务办法</a:t>
            </a:r>
            <a:endParaRPr lang="en-GB" sz="2000" b="1" dirty="0" smtClean="0"/>
          </a:p>
          <a:p>
            <a:endParaRPr lang="en-GB" sz="2000" b="1" dirty="0"/>
          </a:p>
          <a:p>
            <a:r>
              <a:rPr lang="en-GB" sz="2000" b="1" dirty="0" smtClean="0"/>
              <a:t>Solidarity and guarantee of </a:t>
            </a:r>
            <a:r>
              <a:rPr lang="en-GB" sz="2000" b="1" dirty="0" smtClean="0"/>
              <a:t>sufficiency</a:t>
            </a:r>
            <a:br>
              <a:rPr lang="en-GB" sz="2000" b="1" dirty="0" smtClean="0"/>
            </a:br>
            <a:r>
              <a:rPr lang="zh-CN" altLang="en-US" sz="2000" b="1" dirty="0" smtClean="0"/>
              <a:t>促进社会团结，保证充分性</a:t>
            </a:r>
            <a:endParaRPr lang="en-GB" sz="2000" b="1" dirty="0" smtClean="0"/>
          </a:p>
          <a:p>
            <a:endParaRPr lang="en-GB" sz="2000" b="1" dirty="0"/>
          </a:p>
          <a:p>
            <a:endParaRPr lang="en-GB" sz="2000" b="1" dirty="0" smtClean="0"/>
          </a:p>
          <a:p>
            <a:endParaRPr lang="en-GB" sz="2000" b="1" dirty="0"/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2151982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 in the last version of the Toledo Pact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GB" b="1" dirty="0"/>
          </a:p>
          <a:p>
            <a:r>
              <a:rPr lang="en-GB" sz="2000" b="1" dirty="0"/>
              <a:t>Supplementary </a:t>
            </a:r>
            <a:r>
              <a:rPr lang="en-GB" sz="2000" b="1" dirty="0" smtClean="0"/>
              <a:t>systems</a:t>
            </a:r>
            <a:br>
              <a:rPr lang="en-GB" sz="2000" b="1" dirty="0" smtClean="0"/>
            </a:br>
            <a:r>
              <a:rPr lang="zh-CN" altLang="en-US" sz="2000" b="1" dirty="0" smtClean="0"/>
              <a:t>补充体系</a:t>
            </a:r>
            <a:endParaRPr lang="en-GB" sz="2000" b="1" dirty="0"/>
          </a:p>
          <a:p>
            <a:endParaRPr lang="en-GB" sz="2000" b="1" dirty="0"/>
          </a:p>
          <a:p>
            <a:r>
              <a:rPr lang="en-GB" sz="2000" b="1" dirty="0" smtClean="0"/>
              <a:t>Women and social </a:t>
            </a:r>
            <a:r>
              <a:rPr lang="en-GB" sz="2000" b="1" dirty="0" smtClean="0"/>
              <a:t>protection</a:t>
            </a:r>
            <a:br>
              <a:rPr lang="en-GB" sz="2000" b="1" dirty="0" smtClean="0"/>
            </a:br>
            <a:r>
              <a:rPr lang="zh-CN" altLang="en-US" sz="2000" b="1" dirty="0" smtClean="0"/>
              <a:t>妇女和社保</a:t>
            </a:r>
            <a:endParaRPr lang="en-GB" sz="2000" b="1" dirty="0" smtClean="0"/>
          </a:p>
          <a:p>
            <a:endParaRPr lang="en-GB" sz="2000" b="1" dirty="0"/>
          </a:p>
          <a:p>
            <a:r>
              <a:rPr lang="en-GB" sz="2000" b="1" dirty="0" smtClean="0"/>
              <a:t>Disability</a:t>
            </a:r>
            <a:br>
              <a:rPr lang="en-GB" sz="2000" b="1" dirty="0" smtClean="0"/>
            </a:br>
            <a:r>
              <a:rPr lang="zh-CN" altLang="en-US" sz="2000" b="1" dirty="0" smtClean="0"/>
              <a:t>残疾人</a:t>
            </a:r>
            <a:endParaRPr lang="en-GB" sz="2000" b="1" dirty="0" smtClean="0"/>
          </a:p>
          <a:p>
            <a:endParaRPr lang="en-GB" sz="2000" b="1" dirty="0"/>
          </a:p>
          <a:p>
            <a:r>
              <a:rPr lang="en-GB" sz="2000" b="1" dirty="0" smtClean="0"/>
              <a:t>Immigration</a:t>
            </a:r>
            <a:br>
              <a:rPr lang="en-GB" sz="2000" b="1" dirty="0" smtClean="0"/>
            </a:br>
            <a:r>
              <a:rPr lang="zh-CN" altLang="en-US" sz="2000" b="1" dirty="0" smtClean="0"/>
              <a:t>移民</a:t>
            </a:r>
            <a:endParaRPr lang="en-GB" sz="2000" b="1" dirty="0" smtClean="0"/>
          </a:p>
          <a:p>
            <a:endParaRPr lang="en-GB" sz="2000" b="1" dirty="0"/>
          </a:p>
          <a:p>
            <a:r>
              <a:rPr lang="en-GB" sz="2000" b="1" dirty="0" smtClean="0"/>
              <a:t>Parliamentary control and budget treatment of Social Security </a:t>
            </a:r>
            <a:r>
              <a:rPr lang="en-GB" sz="2000" b="1" dirty="0" smtClean="0"/>
              <a:t>resources</a:t>
            </a:r>
            <a:br>
              <a:rPr lang="en-GB" sz="2000" b="1" dirty="0" smtClean="0"/>
            </a:br>
            <a:r>
              <a:rPr lang="zh-CN" altLang="en-US" sz="2000" b="1" dirty="0" smtClean="0"/>
              <a:t>社保资源国会统一财政预算管理</a:t>
            </a:r>
            <a:endParaRPr lang="en-GB" sz="2000" b="1" dirty="0"/>
          </a:p>
          <a:p>
            <a:endParaRPr lang="en-GB" sz="2000" b="1" dirty="0" smtClean="0"/>
          </a:p>
          <a:p>
            <a:endParaRPr lang="en-GB" sz="2000" b="1" dirty="0"/>
          </a:p>
          <a:p>
            <a:endParaRPr lang="en-GB" sz="2000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1883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 in the last version of the Toledo Pact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b="1" dirty="0"/>
              <a:t>Monitoring, evaluation and reform of the Toledo Pact</a:t>
            </a:r>
            <a:r>
              <a:rPr lang="en-GB" sz="2000" b="1" dirty="0" smtClean="0"/>
              <a:t>.</a:t>
            </a:r>
            <a:br>
              <a:rPr lang="en-GB" sz="2000" b="1" dirty="0" smtClean="0"/>
            </a:br>
            <a:r>
              <a:rPr lang="zh-CN" altLang="en-US" sz="2000" b="1" dirty="0" smtClean="0"/>
              <a:t>托利多法案的监管</a:t>
            </a:r>
            <a:r>
              <a:rPr lang="zh-CN" altLang="en-US" sz="2000" b="1" smtClean="0"/>
              <a:t>、评估和改革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20617020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6160&quot;&gt;&lt;version val=&quot;17973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7&quot;&gt;&lt;elem m_fUsage=&quot;1.55610000000000000000E+000&quot;&gt;&lt;m_ppcolschidx val=&quot;0&quot;/&gt;&lt;m_rgb r=&quot;5a&quot; g=&quot;be&quot; b=&quot;a3&quot;/&gt;&lt;/elem&gt;&lt;elem m_fUsage=&quot;1.00000000000000000000E+000&quot;&gt;&lt;m_ppcolschidx val=&quot;0&quot;/&gt;&lt;m_rgb r=&quot;cf&quot; g=&quot;f2&quot; b=&quot;fe&quot;/&gt;&lt;/elem&gt;&lt;elem m_fUsage=&quot;9.08764110000000010000E-001&quot;&gt;&lt;m_ppcolschidx val=&quot;0&quot;/&gt;&lt;m_rgb r=&quot;e7&quot; g=&quot;1e&quot; b=&quot;1&quot;/&gt;&lt;/elem&gt;&lt;elem m_fUsage=&quot;8.10000000000000050000E-001&quot;&gt;&lt;m_ppcolschidx val=&quot;0&quot;/&gt;&lt;m_rgb r=&quot;e3&quot; g=&quot;97&quot; b=&quot;4a&quot;/&gt;&lt;/elem&gt;&lt;elem m_fUsage=&quot;7.29000000000000090000E-001&quot;&gt;&lt;m_ppcolschidx val=&quot;0&quot;/&gt;&lt;m_rgb r=&quot;cd&quot; g=&quot;dd&quot; b=&quot;f8&quot;/&gt;&lt;/elem&gt;&lt;elem m_fUsage=&quot;5.90490000000000180000E-001&quot;&gt;&lt;m_ppcolschidx val=&quot;0&quot;/&gt;&lt;m_rgb r=&quot;0&quot; g=&quot;70&quot; b=&quot;c0&quot;/&gt;&lt;/elem&gt;&lt;elem m_fUsage=&quot;5.31441000000000160000E-001&quot;&gt;&lt;m_ppcolschidx val=&quot;0&quot;/&gt;&lt;m_rgb r=&quot;2d&quot; g=&quot;d2&quot; b=&quot;28&quot;/&gt;&lt;/elem&gt;&lt;/m_vecMRU&gt;&lt;/m_mruColor&gt;&lt;m_agendatheme&gt;&lt;m_aagendaitemprops&gt;&lt;elem&gt;&lt;m_bVisible val=&quot;1&quot;/&gt;&lt;m_font&gt;&lt;m_bBold val=&quot;1&quot;/&gt;&lt;/m_font&gt;&lt;m_colFont&gt;&lt;m_ppcolschidx val=&quot;2&quot;/&gt;&lt;/m_colFont&gt;&lt;m_fill&gt;&lt;m_bVisible val=&quot;0&quot;/&gt;&lt;/m_fill&gt;&lt;m_linestyle&gt;&lt;m_bVisible val=&quot;1&quot;/&gt;&lt;m_nWeight val=&quot;6&quot;/&gt;&lt;m_col&gt;&lt;m_ppcolschidx val=&quot;2&quot;/&gt;&lt;/m_col&gt;&lt;m_msolinedashstyle val=&quot;1&quot;/&gt;&lt;m_msoarrowheadstyleBegin val=&quot;1&quot;/&gt;&lt;m_msoarrowheadstyleEnd val=&quot;1&quot;/&gt;&lt;/m_linestyle&gt;&lt;/elem&gt;&lt;elem&gt;&lt;m_bVisible val=&quot;1&quot;/&gt;&lt;m_font&gt;&lt;m_bBold val=&quot;1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1&quot;/&gt;&lt;/m_font&gt;&lt;m_colFont&gt;&lt;m_ppcolschidx val=&quot;2&quot;/&gt;&lt;/m_colFont&gt;&lt;m_fill&gt;&lt;m_bVisible val=&quot;0&quot;/&gt;&lt;/m_fill&gt;&lt;m_linestyle&gt;&lt;m_bVisible val=&quot;1&quot;/&gt;&lt;m_nWeight val=&quot;6&quot;/&gt;&lt;m_col&gt;&lt;m_ppcolschidx val=&quot;2&quot;/&gt;&lt;/m_col&gt;&lt;m_msolinedashstyle val=&quot;1&quot;/&gt;&lt;m_msoarrowheadstyleBegin val=&quot;1&quot;/&gt;&lt;m_msoarrowheadstyleEnd val=&quot;1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0&quot;/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0&quot;/&gt;&lt;/elem&gt;&lt;/m_aagendaitemprops&gt;&lt;m_linestyleTopBottomLine&gt;&lt;m_bVisible val=&quot;0&quot;/&gt;&lt;/m_linestyleTopBottomLine&gt;&lt;/m_agendatheme&gt;&lt;m_mapectfillschemeMRU/&gt;&lt;m_eweekdayFirstOfWeek val=&quot;1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m_chMinusSymbol&gt;-&lt;/m_chMinusSymbol&gt;&lt;m_chDecimalSymbol17909&gt;.&lt;/m_chDecimalSymbol17909&gt;&lt;m_nGroupingDigits17909 val=&quot;3&quot;/&gt;&lt;m_chGroupingSymbol17909&gt;,&lt;/m_chGroupingSymbol17909&gt;&lt;/m_precDefault&gt;&lt;/CDefaultPrec&gt;&lt;/root&gt;"/>
  <p:tag name="THINKCELLUNDODONOTDELETE" val="51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3_ib8Pk6k6Ufdjr8CiE.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uj1_z0EmEi1ZermGN_6s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eHNUFTl0Uu77cVj3gD6Vw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56155</TotalTime>
  <Words>207</Words>
  <Application>Microsoft Macintosh PowerPoint</Application>
  <PresentationFormat>A4 纸张(210x297 毫米)</PresentationFormat>
  <Paragraphs>101</Paragraphs>
  <Slides>9</Slides>
  <Notes>4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  <vt:variant>
        <vt:lpstr>自定义放映</vt:lpstr>
      </vt:variant>
      <vt:variant>
        <vt:i4>1</vt:i4>
      </vt:variant>
    </vt:vector>
  </HeadingPairs>
  <TitlesOfParts>
    <vt:vector size="11" baseType="lpstr">
      <vt:lpstr>Office Theme</vt:lpstr>
      <vt:lpstr>PowerPoint 演示文稿</vt:lpstr>
      <vt:lpstr>Commission of the Toledo Pact 托利多法案委员会</vt:lpstr>
      <vt:lpstr>Commission of the Toledo Pact</vt:lpstr>
      <vt:lpstr>Commission of the Toledo Pact</vt:lpstr>
      <vt:lpstr>Recommendations in the last version of the Toledo Pact 托利多法案</vt:lpstr>
      <vt:lpstr>Recommendations in the last version of the Toledo Pact</vt:lpstr>
      <vt:lpstr>Recommendations in the last version of the Toledo Pact</vt:lpstr>
      <vt:lpstr>Recommendations in the last version of the Toledo Pact</vt:lpstr>
      <vt:lpstr>Recommendations in the last version of the Toledo Pact</vt:lpstr>
      <vt:lpstr>Custom Show 1</vt:lpstr>
    </vt:vector>
  </TitlesOfParts>
  <Company>Capgemini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Capgemini NA PowerPoint Template</dc:title>
  <dc:creator>Capgemini</dc:creator>
  <cp:lastModifiedBy>Chenjia XU</cp:lastModifiedBy>
  <cp:revision>4352</cp:revision>
  <cp:lastPrinted>2016-05-17T10:12:36Z</cp:lastPrinted>
  <dcterms:created xsi:type="dcterms:W3CDTF">2009-02-10T04:14:03Z</dcterms:created>
  <dcterms:modified xsi:type="dcterms:W3CDTF">2016-06-20T15:41:53Z</dcterms:modified>
</cp:coreProperties>
</file>