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0" r:id="rId1"/>
  </p:sldMasterIdLst>
  <p:notesMasterIdLst>
    <p:notesMasterId r:id="rId28"/>
  </p:notesMasterIdLst>
  <p:handoutMasterIdLst>
    <p:handoutMasterId r:id="rId29"/>
  </p:handoutMasterIdLst>
  <p:sldIdLst>
    <p:sldId id="1229" r:id="rId2"/>
    <p:sldId id="1323" r:id="rId3"/>
    <p:sldId id="1325" r:id="rId4"/>
    <p:sldId id="1324" r:id="rId5"/>
    <p:sldId id="1328" r:id="rId6"/>
    <p:sldId id="1330" r:id="rId7"/>
    <p:sldId id="1337" r:id="rId8"/>
    <p:sldId id="1321" r:id="rId9"/>
    <p:sldId id="1335" r:id="rId10"/>
    <p:sldId id="1334" r:id="rId11"/>
    <p:sldId id="1336" r:id="rId12"/>
    <p:sldId id="1338" r:id="rId13"/>
    <p:sldId id="1339" r:id="rId14"/>
    <p:sldId id="1331" r:id="rId15"/>
    <p:sldId id="1327" r:id="rId16"/>
    <p:sldId id="1326" r:id="rId17"/>
    <p:sldId id="1340" r:id="rId18"/>
    <p:sldId id="1341" r:id="rId19"/>
    <p:sldId id="1346" r:id="rId20"/>
    <p:sldId id="1344" r:id="rId21"/>
    <p:sldId id="1347" r:id="rId22"/>
    <p:sldId id="1343" r:id="rId23"/>
    <p:sldId id="1348" r:id="rId24"/>
    <p:sldId id="1349" r:id="rId25"/>
    <p:sldId id="1342" r:id="rId26"/>
    <p:sldId id="1350" r:id="rId27"/>
  </p:sldIdLst>
  <p:sldSz cx="9906000" cy="6858000" type="A4"/>
  <p:notesSz cx="6797675" cy="9928225"/>
  <p:custShowLst>
    <p:custShow name="Custom Show 1" id="0">
      <p:sldLst/>
    </p:custShow>
  </p:custShowLst>
  <p:custDataLst>
    <p:tags r:id="rId3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Zanetti" initials="CZ" lastIdx="1" clrIdx="0"/>
  <p:cmAuthor id="1" name="af"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0000"/>
    <a:srgbClr val="FFDA65"/>
    <a:srgbClr val="FFFFFF"/>
    <a:srgbClr val="FFCC00"/>
    <a:srgbClr val="E39913"/>
    <a:srgbClr val="F2F2F2"/>
    <a:srgbClr val="FFFF99"/>
    <a:srgbClr val="FFFFCC"/>
    <a:srgbClr val="D8D8D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11" autoAdjust="0"/>
    <p:restoredTop sz="95252" autoAdjust="0"/>
  </p:normalViewPr>
  <p:slideViewPr>
    <p:cSldViewPr>
      <p:cViewPr>
        <p:scale>
          <a:sx n="75" d="100"/>
          <a:sy n="75" d="100"/>
        </p:scale>
        <p:origin x="-1194" y="-318"/>
      </p:cViewPr>
      <p:guideLst>
        <p:guide orient="horz" pos="572"/>
        <p:guide orient="horz" pos="3838"/>
        <p:guide orient="horz"/>
        <p:guide orient="horz" pos="890"/>
        <p:guide pos="6023"/>
        <p:guide pos="308"/>
        <p:guide pos="5796"/>
        <p:guide pos="217"/>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7" d="100"/>
        <a:sy n="67" d="100"/>
      </p:scale>
      <p:origin x="0" y="0"/>
    </p:cViewPr>
  </p:sorterViewPr>
  <p:notesViewPr>
    <p:cSldViewPr>
      <p:cViewPr varScale="1">
        <p:scale>
          <a:sx n="61" d="100"/>
          <a:sy n="61" d="100"/>
        </p:scale>
        <p:origin x="-3402" y="-96"/>
      </p:cViewPr>
      <p:guideLst>
        <p:guide orient="horz" pos="3127"/>
        <p:guide pos="2142"/>
      </p:guideLst>
    </p:cSldViewPr>
  </p:notes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__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plotArea>
      <c:layout>
        <c:manualLayout>
          <c:layoutTarget val="inner"/>
          <c:xMode val="edge"/>
          <c:yMode val="edge"/>
          <c:x val="0.15506803101990912"/>
          <c:y val="0.1287919270018677"/>
          <c:w val="0.73633065218001192"/>
          <c:h val="0.72348708793968619"/>
        </c:manualLayout>
      </c:layout>
      <c:barChart>
        <c:barDir val="bar"/>
        <c:grouping val="clustered"/>
        <c:ser>
          <c:idx val="0"/>
          <c:order val="0"/>
          <c:tx>
            <c:strRef>
              <c:f>Hoja1!$B$1</c:f>
              <c:strCache>
                <c:ptCount val="1"/>
                <c:pt idx="0">
                  <c:v>V-2010</c:v>
                </c:pt>
              </c:strCache>
            </c:strRef>
          </c:tx>
          <c:spPr>
            <a:solidFill>
              <a:srgbClr val="92D050"/>
            </a:solidFill>
          </c:spPr>
          <c:cat>
            <c:strRef>
              <c:f>Hoja1!$A$2:$A$102</c:f>
              <c:strCache>
                <c:ptCount val="101"/>
                <c:pt idx="0">
                  <c:v>   0 years</c:v>
                </c:pt>
                <c:pt idx="1">
                  <c:v>   1 año</c:v>
                </c:pt>
                <c:pt idx="2">
                  <c:v>   2 años</c:v>
                </c:pt>
                <c:pt idx="3">
                  <c:v>   3 años</c:v>
                </c:pt>
                <c:pt idx="4">
                  <c:v>   4 años</c:v>
                </c:pt>
                <c:pt idx="5">
                  <c:v>   5 years</c:v>
                </c:pt>
                <c:pt idx="6">
                  <c:v>   6 años</c:v>
                </c:pt>
                <c:pt idx="7">
                  <c:v>   7 años</c:v>
                </c:pt>
                <c:pt idx="8">
                  <c:v>   8 años</c:v>
                </c:pt>
                <c:pt idx="9">
                  <c:v>   9 años</c:v>
                </c:pt>
                <c:pt idx="10">
                  <c:v>   10 years</c:v>
                </c:pt>
                <c:pt idx="11">
                  <c:v>   11 años</c:v>
                </c:pt>
                <c:pt idx="12">
                  <c:v>   12 años</c:v>
                </c:pt>
                <c:pt idx="13">
                  <c:v>   13 años</c:v>
                </c:pt>
                <c:pt idx="14">
                  <c:v>   14 años</c:v>
                </c:pt>
                <c:pt idx="15">
                  <c:v>   15 years</c:v>
                </c:pt>
                <c:pt idx="16">
                  <c:v>   16 años</c:v>
                </c:pt>
                <c:pt idx="17">
                  <c:v>   17 años</c:v>
                </c:pt>
                <c:pt idx="18">
                  <c:v>   18 años</c:v>
                </c:pt>
                <c:pt idx="19">
                  <c:v>   19 años</c:v>
                </c:pt>
                <c:pt idx="20">
                  <c:v>   20 years</c:v>
                </c:pt>
                <c:pt idx="21">
                  <c:v>   21 años</c:v>
                </c:pt>
                <c:pt idx="22">
                  <c:v>   22 años</c:v>
                </c:pt>
                <c:pt idx="23">
                  <c:v>   23 años</c:v>
                </c:pt>
                <c:pt idx="24">
                  <c:v>   24 años</c:v>
                </c:pt>
                <c:pt idx="25">
                  <c:v>   25 years</c:v>
                </c:pt>
                <c:pt idx="26">
                  <c:v>   26 años</c:v>
                </c:pt>
                <c:pt idx="27">
                  <c:v>   27 años</c:v>
                </c:pt>
                <c:pt idx="28">
                  <c:v>   28 años</c:v>
                </c:pt>
                <c:pt idx="29">
                  <c:v>   29 años</c:v>
                </c:pt>
                <c:pt idx="30">
                  <c:v>   30 years</c:v>
                </c:pt>
                <c:pt idx="31">
                  <c:v>   31 años</c:v>
                </c:pt>
                <c:pt idx="32">
                  <c:v>   32 años</c:v>
                </c:pt>
                <c:pt idx="33">
                  <c:v>   33 años</c:v>
                </c:pt>
                <c:pt idx="34">
                  <c:v>   34 años</c:v>
                </c:pt>
                <c:pt idx="35">
                  <c:v>   35 years</c:v>
                </c:pt>
                <c:pt idx="36">
                  <c:v>   36 años</c:v>
                </c:pt>
                <c:pt idx="37">
                  <c:v>   37 años</c:v>
                </c:pt>
                <c:pt idx="38">
                  <c:v>   38 años</c:v>
                </c:pt>
                <c:pt idx="39">
                  <c:v>   39 años</c:v>
                </c:pt>
                <c:pt idx="40">
                  <c:v>   40 years</c:v>
                </c:pt>
                <c:pt idx="41">
                  <c:v>   41 años</c:v>
                </c:pt>
                <c:pt idx="42">
                  <c:v>   42 años</c:v>
                </c:pt>
                <c:pt idx="43">
                  <c:v>   43 años</c:v>
                </c:pt>
                <c:pt idx="44">
                  <c:v>   44 años</c:v>
                </c:pt>
                <c:pt idx="45">
                  <c:v>   45 years</c:v>
                </c:pt>
                <c:pt idx="46">
                  <c:v>   46 años</c:v>
                </c:pt>
                <c:pt idx="47">
                  <c:v>   47 años</c:v>
                </c:pt>
                <c:pt idx="48">
                  <c:v>   48 años</c:v>
                </c:pt>
                <c:pt idx="49">
                  <c:v>   49 años</c:v>
                </c:pt>
                <c:pt idx="50">
                  <c:v>   50 years</c:v>
                </c:pt>
                <c:pt idx="51">
                  <c:v>   51 años</c:v>
                </c:pt>
                <c:pt idx="52">
                  <c:v>   52 años</c:v>
                </c:pt>
                <c:pt idx="53">
                  <c:v>   53 años</c:v>
                </c:pt>
                <c:pt idx="54">
                  <c:v>   54 años</c:v>
                </c:pt>
                <c:pt idx="55">
                  <c:v>   55 years</c:v>
                </c:pt>
                <c:pt idx="56">
                  <c:v>   56 años</c:v>
                </c:pt>
                <c:pt idx="57">
                  <c:v>   57 años</c:v>
                </c:pt>
                <c:pt idx="58">
                  <c:v>   58 años</c:v>
                </c:pt>
                <c:pt idx="59">
                  <c:v>   59 años</c:v>
                </c:pt>
                <c:pt idx="60">
                  <c:v>   60 years</c:v>
                </c:pt>
                <c:pt idx="61">
                  <c:v>   61 años</c:v>
                </c:pt>
                <c:pt idx="62">
                  <c:v>   62 años</c:v>
                </c:pt>
                <c:pt idx="63">
                  <c:v>   63 años</c:v>
                </c:pt>
                <c:pt idx="64">
                  <c:v>   64 años</c:v>
                </c:pt>
                <c:pt idx="65">
                  <c:v>   65 years</c:v>
                </c:pt>
                <c:pt idx="66">
                  <c:v>   66 años</c:v>
                </c:pt>
                <c:pt idx="67">
                  <c:v>   67 años</c:v>
                </c:pt>
                <c:pt idx="68">
                  <c:v>   68 años</c:v>
                </c:pt>
                <c:pt idx="69">
                  <c:v>   69 años</c:v>
                </c:pt>
                <c:pt idx="70">
                  <c:v>   70 years</c:v>
                </c:pt>
                <c:pt idx="71">
                  <c:v>   71 años</c:v>
                </c:pt>
                <c:pt idx="72">
                  <c:v>   72 años</c:v>
                </c:pt>
                <c:pt idx="73">
                  <c:v>   73 años</c:v>
                </c:pt>
                <c:pt idx="74">
                  <c:v>   74 años</c:v>
                </c:pt>
                <c:pt idx="75">
                  <c:v>   75 years</c:v>
                </c:pt>
                <c:pt idx="76">
                  <c:v>   76 años</c:v>
                </c:pt>
                <c:pt idx="77">
                  <c:v>   77 años</c:v>
                </c:pt>
                <c:pt idx="78">
                  <c:v>   78 años</c:v>
                </c:pt>
                <c:pt idx="79">
                  <c:v>   79 años</c:v>
                </c:pt>
                <c:pt idx="80">
                  <c:v>   80 years</c:v>
                </c:pt>
                <c:pt idx="81">
                  <c:v>   81 años</c:v>
                </c:pt>
                <c:pt idx="82">
                  <c:v>   82 años</c:v>
                </c:pt>
                <c:pt idx="83">
                  <c:v>   83 años</c:v>
                </c:pt>
                <c:pt idx="84">
                  <c:v>   84 años</c:v>
                </c:pt>
                <c:pt idx="85">
                  <c:v>   85 years</c:v>
                </c:pt>
                <c:pt idx="86">
                  <c:v>   86 años</c:v>
                </c:pt>
                <c:pt idx="87">
                  <c:v>   87 años</c:v>
                </c:pt>
                <c:pt idx="88">
                  <c:v>   88 años</c:v>
                </c:pt>
                <c:pt idx="89">
                  <c:v>   89 años</c:v>
                </c:pt>
                <c:pt idx="90">
                  <c:v>   90 years</c:v>
                </c:pt>
                <c:pt idx="91">
                  <c:v>   91 años</c:v>
                </c:pt>
                <c:pt idx="92">
                  <c:v>   92 años</c:v>
                </c:pt>
                <c:pt idx="93">
                  <c:v>   93 años</c:v>
                </c:pt>
                <c:pt idx="94">
                  <c:v>   94 años</c:v>
                </c:pt>
                <c:pt idx="95">
                  <c:v>   95 years</c:v>
                </c:pt>
                <c:pt idx="96">
                  <c:v>   96 años</c:v>
                </c:pt>
                <c:pt idx="97">
                  <c:v>   97 años</c:v>
                </c:pt>
                <c:pt idx="98">
                  <c:v>   98 años</c:v>
                </c:pt>
                <c:pt idx="99">
                  <c:v>   99 años</c:v>
                </c:pt>
                <c:pt idx="100">
                  <c:v>   100 more years</c:v>
                </c:pt>
              </c:strCache>
            </c:strRef>
          </c:cat>
          <c:val>
            <c:numRef>
              <c:f>Hoja1!$B$2:$B$102</c:f>
              <c:numCache>
                <c:formatCode>#,##0</c:formatCode>
                <c:ptCount val="101"/>
                <c:pt idx="0">
                  <c:v>-262021</c:v>
                </c:pt>
                <c:pt idx="1">
                  <c:v>-257653</c:v>
                </c:pt>
                <c:pt idx="2">
                  <c:v>-254184</c:v>
                </c:pt>
                <c:pt idx="3">
                  <c:v>-246194</c:v>
                </c:pt>
                <c:pt idx="4">
                  <c:v>-245278</c:v>
                </c:pt>
                <c:pt idx="5">
                  <c:v>-243853</c:v>
                </c:pt>
                <c:pt idx="6">
                  <c:v>-241908</c:v>
                </c:pt>
                <c:pt idx="7">
                  <c:v>-233410</c:v>
                </c:pt>
                <c:pt idx="8">
                  <c:v>-232473</c:v>
                </c:pt>
                <c:pt idx="9">
                  <c:v>-228964</c:v>
                </c:pt>
                <c:pt idx="10">
                  <c:v>-221394</c:v>
                </c:pt>
                <c:pt idx="11">
                  <c:v>-216544</c:v>
                </c:pt>
                <c:pt idx="12">
                  <c:v>-214074</c:v>
                </c:pt>
                <c:pt idx="13">
                  <c:v>-214956</c:v>
                </c:pt>
                <c:pt idx="14">
                  <c:v>-216440</c:v>
                </c:pt>
                <c:pt idx="15">
                  <c:v>-219976</c:v>
                </c:pt>
                <c:pt idx="16">
                  <c:v>-224570</c:v>
                </c:pt>
                <c:pt idx="17">
                  <c:v>-229630</c:v>
                </c:pt>
                <c:pt idx="18">
                  <c:v>-235639</c:v>
                </c:pt>
                <c:pt idx="19">
                  <c:v>-241615</c:v>
                </c:pt>
                <c:pt idx="20">
                  <c:v>-248009</c:v>
                </c:pt>
                <c:pt idx="21">
                  <c:v>-256941</c:v>
                </c:pt>
                <c:pt idx="22">
                  <c:v>-267244</c:v>
                </c:pt>
                <c:pt idx="23">
                  <c:v>-278732</c:v>
                </c:pt>
                <c:pt idx="24">
                  <c:v>-292102</c:v>
                </c:pt>
                <c:pt idx="25">
                  <c:v>-308338</c:v>
                </c:pt>
                <c:pt idx="26">
                  <c:v>-327244</c:v>
                </c:pt>
                <c:pt idx="27">
                  <c:v>-347068</c:v>
                </c:pt>
                <c:pt idx="28">
                  <c:v>-365853</c:v>
                </c:pt>
                <c:pt idx="29">
                  <c:v>-384690</c:v>
                </c:pt>
                <c:pt idx="30">
                  <c:v>-400451</c:v>
                </c:pt>
                <c:pt idx="31">
                  <c:v>-413332</c:v>
                </c:pt>
                <c:pt idx="32">
                  <c:v>-421190</c:v>
                </c:pt>
                <c:pt idx="33">
                  <c:v>-425376</c:v>
                </c:pt>
                <c:pt idx="34">
                  <c:v>-423946</c:v>
                </c:pt>
                <c:pt idx="35">
                  <c:v>-420380</c:v>
                </c:pt>
                <c:pt idx="36">
                  <c:v>-414042</c:v>
                </c:pt>
                <c:pt idx="37">
                  <c:v>-407196</c:v>
                </c:pt>
                <c:pt idx="38">
                  <c:v>-400139</c:v>
                </c:pt>
                <c:pt idx="39">
                  <c:v>-394287</c:v>
                </c:pt>
                <c:pt idx="40">
                  <c:v>-389321</c:v>
                </c:pt>
                <c:pt idx="41">
                  <c:v>-383116</c:v>
                </c:pt>
                <c:pt idx="42">
                  <c:v>-376531</c:v>
                </c:pt>
                <c:pt idx="43">
                  <c:v>-372793</c:v>
                </c:pt>
                <c:pt idx="44">
                  <c:v>-367451</c:v>
                </c:pt>
                <c:pt idx="45">
                  <c:v>-359842</c:v>
                </c:pt>
                <c:pt idx="46">
                  <c:v>-351716</c:v>
                </c:pt>
                <c:pt idx="47">
                  <c:v>-344318</c:v>
                </c:pt>
                <c:pt idx="48">
                  <c:v>-334373</c:v>
                </c:pt>
                <c:pt idx="49">
                  <c:v>-326920</c:v>
                </c:pt>
                <c:pt idx="50">
                  <c:v>-320045</c:v>
                </c:pt>
                <c:pt idx="51">
                  <c:v>-310324</c:v>
                </c:pt>
                <c:pt idx="52">
                  <c:v>-298852</c:v>
                </c:pt>
                <c:pt idx="53">
                  <c:v>-286775</c:v>
                </c:pt>
                <c:pt idx="54">
                  <c:v>-276258</c:v>
                </c:pt>
                <c:pt idx="55">
                  <c:v>-267163</c:v>
                </c:pt>
                <c:pt idx="56">
                  <c:v>-258753</c:v>
                </c:pt>
                <c:pt idx="57">
                  <c:v>-251044</c:v>
                </c:pt>
                <c:pt idx="58">
                  <c:v>-247330</c:v>
                </c:pt>
                <c:pt idx="59">
                  <c:v>-245917</c:v>
                </c:pt>
                <c:pt idx="60">
                  <c:v>-240136</c:v>
                </c:pt>
                <c:pt idx="61">
                  <c:v>-235845</c:v>
                </c:pt>
                <c:pt idx="62">
                  <c:v>-234557</c:v>
                </c:pt>
                <c:pt idx="63">
                  <c:v>-228840</c:v>
                </c:pt>
                <c:pt idx="64">
                  <c:v>-220812</c:v>
                </c:pt>
                <c:pt idx="65">
                  <c:v>-211396</c:v>
                </c:pt>
                <c:pt idx="66">
                  <c:v>-200738</c:v>
                </c:pt>
                <c:pt idx="67">
                  <c:v>-195274</c:v>
                </c:pt>
                <c:pt idx="68">
                  <c:v>-178687</c:v>
                </c:pt>
                <c:pt idx="69">
                  <c:v>-166013</c:v>
                </c:pt>
                <c:pt idx="70">
                  <c:v>-162105</c:v>
                </c:pt>
                <c:pt idx="71">
                  <c:v>-163442</c:v>
                </c:pt>
                <c:pt idx="72">
                  <c:v>-156771</c:v>
                </c:pt>
                <c:pt idx="73">
                  <c:v>-161982</c:v>
                </c:pt>
                <c:pt idx="74">
                  <c:v>-163738</c:v>
                </c:pt>
                <c:pt idx="75">
                  <c:v>-161225</c:v>
                </c:pt>
                <c:pt idx="76">
                  <c:v>-154264</c:v>
                </c:pt>
                <c:pt idx="77">
                  <c:v>-147220</c:v>
                </c:pt>
                <c:pt idx="78">
                  <c:v>-138472</c:v>
                </c:pt>
                <c:pt idx="79">
                  <c:v>-128276</c:v>
                </c:pt>
                <c:pt idx="80">
                  <c:v>-116678</c:v>
                </c:pt>
                <c:pt idx="81">
                  <c:v>-106276</c:v>
                </c:pt>
                <c:pt idx="82">
                  <c:v>-94990</c:v>
                </c:pt>
                <c:pt idx="83">
                  <c:v>-84644</c:v>
                </c:pt>
                <c:pt idx="84">
                  <c:v>-74553</c:v>
                </c:pt>
                <c:pt idx="85">
                  <c:v>-65736</c:v>
                </c:pt>
                <c:pt idx="86">
                  <c:v>-56523</c:v>
                </c:pt>
                <c:pt idx="87">
                  <c:v>-47686</c:v>
                </c:pt>
                <c:pt idx="88">
                  <c:v>-38556</c:v>
                </c:pt>
                <c:pt idx="89">
                  <c:v>-30391</c:v>
                </c:pt>
                <c:pt idx="90">
                  <c:v>-23270</c:v>
                </c:pt>
                <c:pt idx="91">
                  <c:v>-17305</c:v>
                </c:pt>
                <c:pt idx="92">
                  <c:v>-12945</c:v>
                </c:pt>
                <c:pt idx="93">
                  <c:v>-9779</c:v>
                </c:pt>
                <c:pt idx="94">
                  <c:v>-7245</c:v>
                </c:pt>
                <c:pt idx="95">
                  <c:v>-5396</c:v>
                </c:pt>
                <c:pt idx="96">
                  <c:v>-3970</c:v>
                </c:pt>
                <c:pt idx="97">
                  <c:v>-2823</c:v>
                </c:pt>
                <c:pt idx="98">
                  <c:v>-1960</c:v>
                </c:pt>
                <c:pt idx="99">
                  <c:v>-1297</c:v>
                </c:pt>
                <c:pt idx="100">
                  <c:v>-1849</c:v>
                </c:pt>
              </c:numCache>
            </c:numRef>
          </c:val>
        </c:ser>
        <c:ser>
          <c:idx val="1"/>
          <c:order val="1"/>
          <c:tx>
            <c:strRef>
              <c:f>Hoja1!$C$1</c:f>
              <c:strCache>
                <c:ptCount val="1"/>
                <c:pt idx="0">
                  <c:v>M-2010</c:v>
                </c:pt>
              </c:strCache>
            </c:strRef>
          </c:tx>
          <c:spPr>
            <a:solidFill>
              <a:srgbClr val="92D050"/>
            </a:solidFill>
          </c:spPr>
          <c:cat>
            <c:strRef>
              <c:f>Hoja1!$A$2:$A$102</c:f>
              <c:strCache>
                <c:ptCount val="101"/>
                <c:pt idx="0">
                  <c:v>   0 years</c:v>
                </c:pt>
                <c:pt idx="1">
                  <c:v>   1 año</c:v>
                </c:pt>
                <c:pt idx="2">
                  <c:v>   2 años</c:v>
                </c:pt>
                <c:pt idx="3">
                  <c:v>   3 años</c:v>
                </c:pt>
                <c:pt idx="4">
                  <c:v>   4 años</c:v>
                </c:pt>
                <c:pt idx="5">
                  <c:v>   5 years</c:v>
                </c:pt>
                <c:pt idx="6">
                  <c:v>   6 años</c:v>
                </c:pt>
                <c:pt idx="7">
                  <c:v>   7 años</c:v>
                </c:pt>
                <c:pt idx="8">
                  <c:v>   8 años</c:v>
                </c:pt>
                <c:pt idx="9">
                  <c:v>   9 años</c:v>
                </c:pt>
                <c:pt idx="10">
                  <c:v>   10 years</c:v>
                </c:pt>
                <c:pt idx="11">
                  <c:v>   11 años</c:v>
                </c:pt>
                <c:pt idx="12">
                  <c:v>   12 años</c:v>
                </c:pt>
                <c:pt idx="13">
                  <c:v>   13 años</c:v>
                </c:pt>
                <c:pt idx="14">
                  <c:v>   14 años</c:v>
                </c:pt>
                <c:pt idx="15">
                  <c:v>   15 years</c:v>
                </c:pt>
                <c:pt idx="16">
                  <c:v>   16 años</c:v>
                </c:pt>
                <c:pt idx="17">
                  <c:v>   17 años</c:v>
                </c:pt>
                <c:pt idx="18">
                  <c:v>   18 años</c:v>
                </c:pt>
                <c:pt idx="19">
                  <c:v>   19 años</c:v>
                </c:pt>
                <c:pt idx="20">
                  <c:v>   20 years</c:v>
                </c:pt>
                <c:pt idx="21">
                  <c:v>   21 años</c:v>
                </c:pt>
                <c:pt idx="22">
                  <c:v>   22 años</c:v>
                </c:pt>
                <c:pt idx="23">
                  <c:v>   23 años</c:v>
                </c:pt>
                <c:pt idx="24">
                  <c:v>   24 años</c:v>
                </c:pt>
                <c:pt idx="25">
                  <c:v>   25 years</c:v>
                </c:pt>
                <c:pt idx="26">
                  <c:v>   26 años</c:v>
                </c:pt>
                <c:pt idx="27">
                  <c:v>   27 años</c:v>
                </c:pt>
                <c:pt idx="28">
                  <c:v>   28 años</c:v>
                </c:pt>
                <c:pt idx="29">
                  <c:v>   29 años</c:v>
                </c:pt>
                <c:pt idx="30">
                  <c:v>   30 years</c:v>
                </c:pt>
                <c:pt idx="31">
                  <c:v>   31 años</c:v>
                </c:pt>
                <c:pt idx="32">
                  <c:v>   32 años</c:v>
                </c:pt>
                <c:pt idx="33">
                  <c:v>   33 años</c:v>
                </c:pt>
                <c:pt idx="34">
                  <c:v>   34 años</c:v>
                </c:pt>
                <c:pt idx="35">
                  <c:v>   35 years</c:v>
                </c:pt>
                <c:pt idx="36">
                  <c:v>   36 años</c:v>
                </c:pt>
                <c:pt idx="37">
                  <c:v>   37 años</c:v>
                </c:pt>
                <c:pt idx="38">
                  <c:v>   38 años</c:v>
                </c:pt>
                <c:pt idx="39">
                  <c:v>   39 años</c:v>
                </c:pt>
                <c:pt idx="40">
                  <c:v>   40 years</c:v>
                </c:pt>
                <c:pt idx="41">
                  <c:v>   41 años</c:v>
                </c:pt>
                <c:pt idx="42">
                  <c:v>   42 años</c:v>
                </c:pt>
                <c:pt idx="43">
                  <c:v>   43 años</c:v>
                </c:pt>
                <c:pt idx="44">
                  <c:v>   44 años</c:v>
                </c:pt>
                <c:pt idx="45">
                  <c:v>   45 years</c:v>
                </c:pt>
                <c:pt idx="46">
                  <c:v>   46 años</c:v>
                </c:pt>
                <c:pt idx="47">
                  <c:v>   47 años</c:v>
                </c:pt>
                <c:pt idx="48">
                  <c:v>   48 años</c:v>
                </c:pt>
                <c:pt idx="49">
                  <c:v>   49 años</c:v>
                </c:pt>
                <c:pt idx="50">
                  <c:v>   50 years</c:v>
                </c:pt>
                <c:pt idx="51">
                  <c:v>   51 años</c:v>
                </c:pt>
                <c:pt idx="52">
                  <c:v>   52 años</c:v>
                </c:pt>
                <c:pt idx="53">
                  <c:v>   53 años</c:v>
                </c:pt>
                <c:pt idx="54">
                  <c:v>   54 años</c:v>
                </c:pt>
                <c:pt idx="55">
                  <c:v>   55 years</c:v>
                </c:pt>
                <c:pt idx="56">
                  <c:v>   56 años</c:v>
                </c:pt>
                <c:pt idx="57">
                  <c:v>   57 años</c:v>
                </c:pt>
                <c:pt idx="58">
                  <c:v>   58 años</c:v>
                </c:pt>
                <c:pt idx="59">
                  <c:v>   59 años</c:v>
                </c:pt>
                <c:pt idx="60">
                  <c:v>   60 years</c:v>
                </c:pt>
                <c:pt idx="61">
                  <c:v>   61 años</c:v>
                </c:pt>
                <c:pt idx="62">
                  <c:v>   62 años</c:v>
                </c:pt>
                <c:pt idx="63">
                  <c:v>   63 años</c:v>
                </c:pt>
                <c:pt idx="64">
                  <c:v>   64 años</c:v>
                </c:pt>
                <c:pt idx="65">
                  <c:v>   65 years</c:v>
                </c:pt>
                <c:pt idx="66">
                  <c:v>   66 años</c:v>
                </c:pt>
                <c:pt idx="67">
                  <c:v>   67 años</c:v>
                </c:pt>
                <c:pt idx="68">
                  <c:v>   68 años</c:v>
                </c:pt>
                <c:pt idx="69">
                  <c:v>   69 años</c:v>
                </c:pt>
                <c:pt idx="70">
                  <c:v>   70 years</c:v>
                </c:pt>
                <c:pt idx="71">
                  <c:v>   71 años</c:v>
                </c:pt>
                <c:pt idx="72">
                  <c:v>   72 años</c:v>
                </c:pt>
                <c:pt idx="73">
                  <c:v>   73 años</c:v>
                </c:pt>
                <c:pt idx="74">
                  <c:v>   74 años</c:v>
                </c:pt>
                <c:pt idx="75">
                  <c:v>   75 years</c:v>
                </c:pt>
                <c:pt idx="76">
                  <c:v>   76 años</c:v>
                </c:pt>
                <c:pt idx="77">
                  <c:v>   77 años</c:v>
                </c:pt>
                <c:pt idx="78">
                  <c:v>   78 años</c:v>
                </c:pt>
                <c:pt idx="79">
                  <c:v>   79 años</c:v>
                </c:pt>
                <c:pt idx="80">
                  <c:v>   80 years</c:v>
                </c:pt>
                <c:pt idx="81">
                  <c:v>   81 años</c:v>
                </c:pt>
                <c:pt idx="82">
                  <c:v>   82 años</c:v>
                </c:pt>
                <c:pt idx="83">
                  <c:v>   83 años</c:v>
                </c:pt>
                <c:pt idx="84">
                  <c:v>   84 años</c:v>
                </c:pt>
                <c:pt idx="85">
                  <c:v>   85 years</c:v>
                </c:pt>
                <c:pt idx="86">
                  <c:v>   86 años</c:v>
                </c:pt>
                <c:pt idx="87">
                  <c:v>   87 años</c:v>
                </c:pt>
                <c:pt idx="88">
                  <c:v>   88 años</c:v>
                </c:pt>
                <c:pt idx="89">
                  <c:v>   89 años</c:v>
                </c:pt>
                <c:pt idx="90">
                  <c:v>   90 years</c:v>
                </c:pt>
                <c:pt idx="91">
                  <c:v>   91 años</c:v>
                </c:pt>
                <c:pt idx="92">
                  <c:v>   92 años</c:v>
                </c:pt>
                <c:pt idx="93">
                  <c:v>   93 años</c:v>
                </c:pt>
                <c:pt idx="94">
                  <c:v>   94 años</c:v>
                </c:pt>
                <c:pt idx="95">
                  <c:v>   95 years</c:v>
                </c:pt>
                <c:pt idx="96">
                  <c:v>   96 años</c:v>
                </c:pt>
                <c:pt idx="97">
                  <c:v>   97 años</c:v>
                </c:pt>
                <c:pt idx="98">
                  <c:v>   98 años</c:v>
                </c:pt>
                <c:pt idx="99">
                  <c:v>   99 años</c:v>
                </c:pt>
                <c:pt idx="100">
                  <c:v>   100 more years</c:v>
                </c:pt>
              </c:strCache>
            </c:strRef>
          </c:cat>
          <c:val>
            <c:numRef>
              <c:f>Hoja1!$C$2:$C$102</c:f>
              <c:numCache>
                <c:formatCode>General</c:formatCode>
                <c:ptCount val="101"/>
                <c:pt idx="0">
                  <c:v>246459</c:v>
                </c:pt>
                <c:pt idx="1">
                  <c:v>242868</c:v>
                </c:pt>
                <c:pt idx="2">
                  <c:v>240272</c:v>
                </c:pt>
                <c:pt idx="3">
                  <c:v>232503</c:v>
                </c:pt>
                <c:pt idx="4">
                  <c:v>232185</c:v>
                </c:pt>
                <c:pt idx="5">
                  <c:v>230664</c:v>
                </c:pt>
                <c:pt idx="6">
                  <c:v>228219</c:v>
                </c:pt>
                <c:pt idx="7">
                  <c:v>219867</c:v>
                </c:pt>
                <c:pt idx="8">
                  <c:v>221936</c:v>
                </c:pt>
                <c:pt idx="9">
                  <c:v>215851</c:v>
                </c:pt>
                <c:pt idx="10">
                  <c:v>210227</c:v>
                </c:pt>
                <c:pt idx="11">
                  <c:v>204637</c:v>
                </c:pt>
                <c:pt idx="12">
                  <c:v>203488</c:v>
                </c:pt>
                <c:pt idx="13">
                  <c:v>204121</c:v>
                </c:pt>
                <c:pt idx="14">
                  <c:v>205452</c:v>
                </c:pt>
                <c:pt idx="15">
                  <c:v>208412</c:v>
                </c:pt>
                <c:pt idx="16">
                  <c:v>212183</c:v>
                </c:pt>
                <c:pt idx="17">
                  <c:v>217089</c:v>
                </c:pt>
                <c:pt idx="18">
                  <c:v>222957</c:v>
                </c:pt>
                <c:pt idx="19">
                  <c:v>228745</c:v>
                </c:pt>
                <c:pt idx="20">
                  <c:v>235352</c:v>
                </c:pt>
                <c:pt idx="21">
                  <c:v>245501</c:v>
                </c:pt>
                <c:pt idx="22">
                  <c:v>256561</c:v>
                </c:pt>
                <c:pt idx="23">
                  <c:v>267962</c:v>
                </c:pt>
                <c:pt idx="24">
                  <c:v>281042</c:v>
                </c:pt>
                <c:pt idx="25">
                  <c:v>296889</c:v>
                </c:pt>
                <c:pt idx="26">
                  <c:v>313993</c:v>
                </c:pt>
                <c:pt idx="27">
                  <c:v>331372</c:v>
                </c:pt>
                <c:pt idx="28">
                  <c:v>347719</c:v>
                </c:pt>
                <c:pt idx="29">
                  <c:v>363738</c:v>
                </c:pt>
                <c:pt idx="30">
                  <c:v>376160</c:v>
                </c:pt>
                <c:pt idx="31">
                  <c:v>386750</c:v>
                </c:pt>
                <c:pt idx="32">
                  <c:v>393014</c:v>
                </c:pt>
                <c:pt idx="33">
                  <c:v>396671</c:v>
                </c:pt>
                <c:pt idx="34">
                  <c:v>395334</c:v>
                </c:pt>
                <c:pt idx="35">
                  <c:v>392533</c:v>
                </c:pt>
                <c:pt idx="36">
                  <c:v>387241</c:v>
                </c:pt>
                <c:pt idx="37">
                  <c:v>382234</c:v>
                </c:pt>
                <c:pt idx="38">
                  <c:v>377392</c:v>
                </c:pt>
                <c:pt idx="39">
                  <c:v>373722</c:v>
                </c:pt>
                <c:pt idx="40">
                  <c:v>371058</c:v>
                </c:pt>
                <c:pt idx="41">
                  <c:v>367925</c:v>
                </c:pt>
                <c:pt idx="42">
                  <c:v>364474</c:v>
                </c:pt>
                <c:pt idx="43">
                  <c:v>363323</c:v>
                </c:pt>
                <c:pt idx="44">
                  <c:v>360000</c:v>
                </c:pt>
                <c:pt idx="45">
                  <c:v>354244</c:v>
                </c:pt>
                <c:pt idx="46">
                  <c:v>348486</c:v>
                </c:pt>
                <c:pt idx="47">
                  <c:v>343008</c:v>
                </c:pt>
                <c:pt idx="48">
                  <c:v>334856</c:v>
                </c:pt>
                <c:pt idx="49">
                  <c:v>329113</c:v>
                </c:pt>
                <c:pt idx="50">
                  <c:v>323832</c:v>
                </c:pt>
                <c:pt idx="51">
                  <c:v>315412</c:v>
                </c:pt>
                <c:pt idx="52">
                  <c:v>305191</c:v>
                </c:pt>
                <c:pt idx="53">
                  <c:v>294585</c:v>
                </c:pt>
                <c:pt idx="54">
                  <c:v>285009</c:v>
                </c:pt>
                <c:pt idx="55">
                  <c:v>276505</c:v>
                </c:pt>
                <c:pt idx="56">
                  <c:v>269023</c:v>
                </c:pt>
                <c:pt idx="57">
                  <c:v>261992</c:v>
                </c:pt>
                <c:pt idx="58">
                  <c:v>259662</c:v>
                </c:pt>
                <c:pt idx="59">
                  <c:v>259773</c:v>
                </c:pt>
                <c:pt idx="60">
                  <c:v>255581</c:v>
                </c:pt>
                <c:pt idx="61">
                  <c:v>252876</c:v>
                </c:pt>
                <c:pt idx="62">
                  <c:v>253242</c:v>
                </c:pt>
                <c:pt idx="63">
                  <c:v>248659</c:v>
                </c:pt>
                <c:pt idx="64">
                  <c:v>241144</c:v>
                </c:pt>
                <c:pt idx="65">
                  <c:v>232275</c:v>
                </c:pt>
                <c:pt idx="66">
                  <c:v>221770</c:v>
                </c:pt>
                <c:pt idx="67">
                  <c:v>217437</c:v>
                </c:pt>
                <c:pt idx="68">
                  <c:v>201226</c:v>
                </c:pt>
                <c:pt idx="69">
                  <c:v>189723</c:v>
                </c:pt>
                <c:pt idx="70">
                  <c:v>188232</c:v>
                </c:pt>
                <c:pt idx="71">
                  <c:v>194274</c:v>
                </c:pt>
                <c:pt idx="72">
                  <c:v>190003</c:v>
                </c:pt>
                <c:pt idx="73">
                  <c:v>199445</c:v>
                </c:pt>
                <c:pt idx="74">
                  <c:v>205511</c:v>
                </c:pt>
                <c:pt idx="75">
                  <c:v>206516</c:v>
                </c:pt>
                <c:pt idx="76">
                  <c:v>200808</c:v>
                </c:pt>
                <c:pt idx="77">
                  <c:v>196930</c:v>
                </c:pt>
                <c:pt idx="78">
                  <c:v>190474</c:v>
                </c:pt>
                <c:pt idx="79">
                  <c:v>182110</c:v>
                </c:pt>
                <c:pt idx="80">
                  <c:v>171195</c:v>
                </c:pt>
                <c:pt idx="81">
                  <c:v>161894</c:v>
                </c:pt>
                <c:pt idx="82">
                  <c:v>150128</c:v>
                </c:pt>
                <c:pt idx="83">
                  <c:v>139166</c:v>
                </c:pt>
                <c:pt idx="84">
                  <c:v>126873</c:v>
                </c:pt>
                <c:pt idx="85">
                  <c:v>116268</c:v>
                </c:pt>
                <c:pt idx="86">
                  <c:v>103285</c:v>
                </c:pt>
                <c:pt idx="87">
                  <c:v>90952</c:v>
                </c:pt>
                <c:pt idx="88">
                  <c:v>77280</c:v>
                </c:pt>
                <c:pt idx="89">
                  <c:v>65001</c:v>
                </c:pt>
                <c:pt idx="90">
                  <c:v>52893</c:v>
                </c:pt>
                <c:pt idx="91">
                  <c:v>42758</c:v>
                </c:pt>
                <c:pt idx="92">
                  <c:v>33905</c:v>
                </c:pt>
                <c:pt idx="93">
                  <c:v>27190</c:v>
                </c:pt>
                <c:pt idx="94">
                  <c:v>20975</c:v>
                </c:pt>
                <c:pt idx="95">
                  <c:v>16177</c:v>
                </c:pt>
                <c:pt idx="96">
                  <c:v>12224</c:v>
                </c:pt>
                <c:pt idx="97">
                  <c:v>8920</c:v>
                </c:pt>
                <c:pt idx="98">
                  <c:v>6210</c:v>
                </c:pt>
                <c:pt idx="99">
                  <c:v>4090</c:v>
                </c:pt>
                <c:pt idx="100">
                  <c:v>5306</c:v>
                </c:pt>
              </c:numCache>
            </c:numRef>
          </c:val>
        </c:ser>
        <c:ser>
          <c:idx val="2"/>
          <c:order val="2"/>
          <c:tx>
            <c:strRef>
              <c:f>Hoja1!$D$1</c:f>
              <c:strCache>
                <c:ptCount val="1"/>
                <c:pt idx="0">
                  <c:v>V-2020</c:v>
                </c:pt>
              </c:strCache>
            </c:strRef>
          </c:tx>
          <c:spPr>
            <a:solidFill>
              <a:srgbClr val="9BBB59">
                <a:lumMod val="60000"/>
                <a:lumOff val="40000"/>
              </a:srgbClr>
            </a:solidFill>
          </c:spPr>
          <c:cat>
            <c:strRef>
              <c:f>Hoja1!$A$2:$A$102</c:f>
              <c:strCache>
                <c:ptCount val="101"/>
                <c:pt idx="0">
                  <c:v>   0 years</c:v>
                </c:pt>
                <c:pt idx="1">
                  <c:v>   1 año</c:v>
                </c:pt>
                <c:pt idx="2">
                  <c:v>   2 años</c:v>
                </c:pt>
                <c:pt idx="3">
                  <c:v>   3 años</c:v>
                </c:pt>
                <c:pt idx="4">
                  <c:v>   4 años</c:v>
                </c:pt>
                <c:pt idx="5">
                  <c:v>   5 years</c:v>
                </c:pt>
                <c:pt idx="6">
                  <c:v>   6 años</c:v>
                </c:pt>
                <c:pt idx="7">
                  <c:v>   7 años</c:v>
                </c:pt>
                <c:pt idx="8">
                  <c:v>   8 años</c:v>
                </c:pt>
                <c:pt idx="9">
                  <c:v>   9 años</c:v>
                </c:pt>
                <c:pt idx="10">
                  <c:v>   10 years</c:v>
                </c:pt>
                <c:pt idx="11">
                  <c:v>   11 años</c:v>
                </c:pt>
                <c:pt idx="12">
                  <c:v>   12 años</c:v>
                </c:pt>
                <c:pt idx="13">
                  <c:v>   13 años</c:v>
                </c:pt>
                <c:pt idx="14">
                  <c:v>   14 años</c:v>
                </c:pt>
                <c:pt idx="15">
                  <c:v>   15 years</c:v>
                </c:pt>
                <c:pt idx="16">
                  <c:v>   16 años</c:v>
                </c:pt>
                <c:pt idx="17">
                  <c:v>   17 años</c:v>
                </c:pt>
                <c:pt idx="18">
                  <c:v>   18 años</c:v>
                </c:pt>
                <c:pt idx="19">
                  <c:v>   19 años</c:v>
                </c:pt>
                <c:pt idx="20">
                  <c:v>   20 years</c:v>
                </c:pt>
                <c:pt idx="21">
                  <c:v>   21 años</c:v>
                </c:pt>
                <c:pt idx="22">
                  <c:v>   22 años</c:v>
                </c:pt>
                <c:pt idx="23">
                  <c:v>   23 años</c:v>
                </c:pt>
                <c:pt idx="24">
                  <c:v>   24 años</c:v>
                </c:pt>
                <c:pt idx="25">
                  <c:v>   25 years</c:v>
                </c:pt>
                <c:pt idx="26">
                  <c:v>   26 años</c:v>
                </c:pt>
                <c:pt idx="27">
                  <c:v>   27 años</c:v>
                </c:pt>
                <c:pt idx="28">
                  <c:v>   28 años</c:v>
                </c:pt>
                <c:pt idx="29">
                  <c:v>   29 años</c:v>
                </c:pt>
                <c:pt idx="30">
                  <c:v>   30 years</c:v>
                </c:pt>
                <c:pt idx="31">
                  <c:v>   31 años</c:v>
                </c:pt>
                <c:pt idx="32">
                  <c:v>   32 años</c:v>
                </c:pt>
                <c:pt idx="33">
                  <c:v>   33 años</c:v>
                </c:pt>
                <c:pt idx="34">
                  <c:v>   34 años</c:v>
                </c:pt>
                <c:pt idx="35">
                  <c:v>   35 years</c:v>
                </c:pt>
                <c:pt idx="36">
                  <c:v>   36 años</c:v>
                </c:pt>
                <c:pt idx="37">
                  <c:v>   37 años</c:v>
                </c:pt>
                <c:pt idx="38">
                  <c:v>   38 años</c:v>
                </c:pt>
                <c:pt idx="39">
                  <c:v>   39 años</c:v>
                </c:pt>
                <c:pt idx="40">
                  <c:v>   40 years</c:v>
                </c:pt>
                <c:pt idx="41">
                  <c:v>   41 años</c:v>
                </c:pt>
                <c:pt idx="42">
                  <c:v>   42 años</c:v>
                </c:pt>
                <c:pt idx="43">
                  <c:v>   43 años</c:v>
                </c:pt>
                <c:pt idx="44">
                  <c:v>   44 años</c:v>
                </c:pt>
                <c:pt idx="45">
                  <c:v>   45 years</c:v>
                </c:pt>
                <c:pt idx="46">
                  <c:v>   46 años</c:v>
                </c:pt>
                <c:pt idx="47">
                  <c:v>   47 años</c:v>
                </c:pt>
                <c:pt idx="48">
                  <c:v>   48 años</c:v>
                </c:pt>
                <c:pt idx="49">
                  <c:v>   49 años</c:v>
                </c:pt>
                <c:pt idx="50">
                  <c:v>   50 years</c:v>
                </c:pt>
                <c:pt idx="51">
                  <c:v>   51 años</c:v>
                </c:pt>
                <c:pt idx="52">
                  <c:v>   52 años</c:v>
                </c:pt>
                <c:pt idx="53">
                  <c:v>   53 años</c:v>
                </c:pt>
                <c:pt idx="54">
                  <c:v>   54 años</c:v>
                </c:pt>
                <c:pt idx="55">
                  <c:v>   55 years</c:v>
                </c:pt>
                <c:pt idx="56">
                  <c:v>   56 años</c:v>
                </c:pt>
                <c:pt idx="57">
                  <c:v>   57 años</c:v>
                </c:pt>
                <c:pt idx="58">
                  <c:v>   58 años</c:v>
                </c:pt>
                <c:pt idx="59">
                  <c:v>   59 años</c:v>
                </c:pt>
                <c:pt idx="60">
                  <c:v>   60 years</c:v>
                </c:pt>
                <c:pt idx="61">
                  <c:v>   61 años</c:v>
                </c:pt>
                <c:pt idx="62">
                  <c:v>   62 años</c:v>
                </c:pt>
                <c:pt idx="63">
                  <c:v>   63 años</c:v>
                </c:pt>
                <c:pt idx="64">
                  <c:v>   64 años</c:v>
                </c:pt>
                <c:pt idx="65">
                  <c:v>   65 years</c:v>
                </c:pt>
                <c:pt idx="66">
                  <c:v>   66 años</c:v>
                </c:pt>
                <c:pt idx="67">
                  <c:v>   67 años</c:v>
                </c:pt>
                <c:pt idx="68">
                  <c:v>   68 años</c:v>
                </c:pt>
                <c:pt idx="69">
                  <c:v>   69 años</c:v>
                </c:pt>
                <c:pt idx="70">
                  <c:v>   70 years</c:v>
                </c:pt>
                <c:pt idx="71">
                  <c:v>   71 años</c:v>
                </c:pt>
                <c:pt idx="72">
                  <c:v>   72 años</c:v>
                </c:pt>
                <c:pt idx="73">
                  <c:v>   73 años</c:v>
                </c:pt>
                <c:pt idx="74">
                  <c:v>   74 años</c:v>
                </c:pt>
                <c:pt idx="75">
                  <c:v>   75 years</c:v>
                </c:pt>
                <c:pt idx="76">
                  <c:v>   76 años</c:v>
                </c:pt>
                <c:pt idx="77">
                  <c:v>   77 años</c:v>
                </c:pt>
                <c:pt idx="78">
                  <c:v>   78 años</c:v>
                </c:pt>
                <c:pt idx="79">
                  <c:v>   79 años</c:v>
                </c:pt>
                <c:pt idx="80">
                  <c:v>   80 years</c:v>
                </c:pt>
                <c:pt idx="81">
                  <c:v>   81 años</c:v>
                </c:pt>
                <c:pt idx="82">
                  <c:v>   82 años</c:v>
                </c:pt>
                <c:pt idx="83">
                  <c:v>   83 años</c:v>
                </c:pt>
                <c:pt idx="84">
                  <c:v>   84 años</c:v>
                </c:pt>
                <c:pt idx="85">
                  <c:v>   85 years</c:v>
                </c:pt>
                <c:pt idx="86">
                  <c:v>   86 años</c:v>
                </c:pt>
                <c:pt idx="87">
                  <c:v>   87 años</c:v>
                </c:pt>
                <c:pt idx="88">
                  <c:v>   88 años</c:v>
                </c:pt>
                <c:pt idx="89">
                  <c:v>   89 años</c:v>
                </c:pt>
                <c:pt idx="90">
                  <c:v>   90 years</c:v>
                </c:pt>
                <c:pt idx="91">
                  <c:v>   91 años</c:v>
                </c:pt>
                <c:pt idx="92">
                  <c:v>   92 años</c:v>
                </c:pt>
                <c:pt idx="93">
                  <c:v>   93 años</c:v>
                </c:pt>
                <c:pt idx="94">
                  <c:v>   94 años</c:v>
                </c:pt>
                <c:pt idx="95">
                  <c:v>   95 years</c:v>
                </c:pt>
                <c:pt idx="96">
                  <c:v>   96 años</c:v>
                </c:pt>
                <c:pt idx="97">
                  <c:v>   97 años</c:v>
                </c:pt>
                <c:pt idx="98">
                  <c:v>   98 años</c:v>
                </c:pt>
                <c:pt idx="99">
                  <c:v>   99 años</c:v>
                </c:pt>
                <c:pt idx="100">
                  <c:v>   100 more years</c:v>
                </c:pt>
              </c:strCache>
            </c:strRef>
          </c:cat>
          <c:val>
            <c:numRef>
              <c:f>Hoja1!$D$2:$D$102</c:f>
              <c:numCache>
                <c:formatCode>#,##0</c:formatCode>
                <c:ptCount val="101"/>
                <c:pt idx="0">
                  <c:v>-224183</c:v>
                </c:pt>
                <c:pt idx="1">
                  <c:v>-228906</c:v>
                </c:pt>
                <c:pt idx="2">
                  <c:v>-233656</c:v>
                </c:pt>
                <c:pt idx="3">
                  <c:v>-238591</c:v>
                </c:pt>
                <c:pt idx="4">
                  <c:v>-243523</c:v>
                </c:pt>
                <c:pt idx="5">
                  <c:v>-248297</c:v>
                </c:pt>
                <c:pt idx="6">
                  <c:v>-252755</c:v>
                </c:pt>
                <c:pt idx="7">
                  <c:v>-256768</c:v>
                </c:pt>
                <c:pt idx="8">
                  <c:v>-260164</c:v>
                </c:pt>
                <c:pt idx="9">
                  <c:v>-262814</c:v>
                </c:pt>
                <c:pt idx="10">
                  <c:v>-264557</c:v>
                </c:pt>
                <c:pt idx="11">
                  <c:v>-260531</c:v>
                </c:pt>
                <c:pt idx="12">
                  <c:v>-257344</c:v>
                </c:pt>
                <c:pt idx="13">
                  <c:v>-249979</c:v>
                </c:pt>
                <c:pt idx="14">
                  <c:v>-249408</c:v>
                </c:pt>
                <c:pt idx="15">
                  <c:v>-248496</c:v>
                </c:pt>
                <c:pt idx="16">
                  <c:v>-247263</c:v>
                </c:pt>
                <c:pt idx="17">
                  <c:v>-240054</c:v>
                </c:pt>
                <c:pt idx="18">
                  <c:v>-240179</c:v>
                </c:pt>
                <c:pt idx="19">
                  <c:v>-238077</c:v>
                </c:pt>
                <c:pt idx="20">
                  <c:v>-232361</c:v>
                </c:pt>
                <c:pt idx="21">
                  <c:v>-229328</c:v>
                </c:pt>
                <c:pt idx="22">
                  <c:v>-228556</c:v>
                </c:pt>
                <c:pt idx="23">
                  <c:v>-230792</c:v>
                </c:pt>
                <c:pt idx="24">
                  <c:v>-233398</c:v>
                </c:pt>
                <c:pt idx="25">
                  <c:v>-237566</c:v>
                </c:pt>
                <c:pt idx="26">
                  <c:v>-242293</c:v>
                </c:pt>
                <c:pt idx="27">
                  <c:v>-246984</c:v>
                </c:pt>
                <c:pt idx="28">
                  <c:v>-252029</c:v>
                </c:pt>
                <c:pt idx="29">
                  <c:v>-256591</c:v>
                </c:pt>
                <c:pt idx="30">
                  <c:v>-261111</c:v>
                </c:pt>
                <c:pt idx="31">
                  <c:v>-267423</c:v>
                </c:pt>
                <c:pt idx="32">
                  <c:v>-274646</c:v>
                </c:pt>
                <c:pt idx="33">
                  <c:v>-282751</c:v>
                </c:pt>
                <c:pt idx="34">
                  <c:v>-292408</c:v>
                </c:pt>
                <c:pt idx="35">
                  <c:v>-304531</c:v>
                </c:pt>
                <c:pt idx="36">
                  <c:v>-319049</c:v>
                </c:pt>
                <c:pt idx="37">
                  <c:v>-334615</c:v>
                </c:pt>
                <c:pt idx="38">
                  <c:v>-349628</c:v>
                </c:pt>
                <c:pt idx="39">
                  <c:v>-365020</c:v>
                </c:pt>
                <c:pt idx="40">
                  <c:v>-378154</c:v>
                </c:pt>
                <c:pt idx="41">
                  <c:v>-389133</c:v>
                </c:pt>
                <c:pt idx="42">
                  <c:v>-396025</c:v>
                </c:pt>
                <c:pt idx="43">
                  <c:v>-399872</c:v>
                </c:pt>
                <c:pt idx="44">
                  <c:v>-398906</c:v>
                </c:pt>
                <c:pt idx="45">
                  <c:v>-396050</c:v>
                </c:pt>
                <c:pt idx="46">
                  <c:v>-390667</c:v>
                </c:pt>
                <c:pt idx="47">
                  <c:v>-384707</c:v>
                </c:pt>
                <c:pt idx="48">
                  <c:v>-378418</c:v>
                </c:pt>
                <c:pt idx="49">
                  <c:v>-373079</c:v>
                </c:pt>
                <c:pt idx="50">
                  <c:v>-368387</c:v>
                </c:pt>
                <c:pt idx="51">
                  <c:v>-362477</c:v>
                </c:pt>
                <c:pt idx="52">
                  <c:v>-356107</c:v>
                </c:pt>
                <c:pt idx="53">
                  <c:v>-352200</c:v>
                </c:pt>
                <c:pt idx="54">
                  <c:v>-346763</c:v>
                </c:pt>
                <c:pt idx="55">
                  <c:v>-339212</c:v>
                </c:pt>
                <c:pt idx="56">
                  <c:v>-331182</c:v>
                </c:pt>
                <c:pt idx="57">
                  <c:v>-323755</c:v>
                </c:pt>
                <c:pt idx="58">
                  <c:v>-313991</c:v>
                </c:pt>
                <c:pt idx="59">
                  <c:v>-306417</c:v>
                </c:pt>
                <c:pt idx="60">
                  <c:v>-299297</c:v>
                </c:pt>
                <c:pt idx="61">
                  <c:v>-289576</c:v>
                </c:pt>
                <c:pt idx="62">
                  <c:v>-278262</c:v>
                </c:pt>
                <c:pt idx="63">
                  <c:v>-266379</c:v>
                </c:pt>
                <c:pt idx="64">
                  <c:v>-255784</c:v>
                </c:pt>
                <c:pt idx="65">
                  <c:v>-246385</c:v>
                </c:pt>
                <c:pt idx="66">
                  <c:v>-237409</c:v>
                </c:pt>
                <c:pt idx="67">
                  <c:v>-228837</c:v>
                </c:pt>
                <c:pt idx="68">
                  <c:v>-223675</c:v>
                </c:pt>
                <c:pt idx="69">
                  <c:v>-220259</c:v>
                </c:pt>
                <c:pt idx="70">
                  <c:v>-212703</c:v>
                </c:pt>
                <c:pt idx="71">
                  <c:v>-206233</c:v>
                </c:pt>
                <c:pt idx="72">
                  <c:v>-202078</c:v>
                </c:pt>
                <c:pt idx="73">
                  <c:v>-193929</c:v>
                </c:pt>
                <c:pt idx="74">
                  <c:v>-183692</c:v>
                </c:pt>
                <c:pt idx="75">
                  <c:v>-172227</c:v>
                </c:pt>
                <c:pt idx="76">
                  <c:v>-159770</c:v>
                </c:pt>
                <c:pt idx="77">
                  <c:v>-151365</c:v>
                </c:pt>
                <c:pt idx="78">
                  <c:v>-134515</c:v>
                </c:pt>
                <c:pt idx="79">
                  <c:v>-120862</c:v>
                </c:pt>
                <c:pt idx="80">
                  <c:v>-113569</c:v>
                </c:pt>
                <c:pt idx="81">
                  <c:v>-109533</c:v>
                </c:pt>
                <c:pt idx="82">
                  <c:v>-99998</c:v>
                </c:pt>
                <c:pt idx="83">
                  <c:v>-97564</c:v>
                </c:pt>
                <c:pt idx="84">
                  <c:v>-92599</c:v>
                </c:pt>
                <c:pt idx="85">
                  <c:v>-85220</c:v>
                </c:pt>
                <c:pt idx="86">
                  <c:v>-75681</c:v>
                </c:pt>
                <c:pt idx="87">
                  <c:v>-66642</c:v>
                </c:pt>
                <c:pt idx="88">
                  <c:v>-57370</c:v>
                </c:pt>
                <c:pt idx="89">
                  <c:v>-48155</c:v>
                </c:pt>
                <c:pt idx="90">
                  <c:v>-39184</c:v>
                </c:pt>
                <c:pt idx="91">
                  <c:v>-31426</c:v>
                </c:pt>
                <c:pt idx="92">
                  <c:v>-24443</c:v>
                </c:pt>
                <c:pt idx="93">
                  <c:v>-18739</c:v>
                </c:pt>
                <c:pt idx="94">
                  <c:v>-14076</c:v>
                </c:pt>
                <c:pt idx="95">
                  <c:v>-10571</c:v>
                </c:pt>
                <c:pt idx="96">
                  <c:v>-7746</c:v>
                </c:pt>
                <c:pt idx="97">
                  <c:v>-5523</c:v>
                </c:pt>
                <c:pt idx="98">
                  <c:v>-3776</c:v>
                </c:pt>
                <c:pt idx="99">
                  <c:v>-2521</c:v>
                </c:pt>
                <c:pt idx="100">
                  <c:v>-4101</c:v>
                </c:pt>
              </c:numCache>
            </c:numRef>
          </c:val>
        </c:ser>
        <c:ser>
          <c:idx val="3"/>
          <c:order val="3"/>
          <c:tx>
            <c:strRef>
              <c:f>Hoja1!$E$1</c:f>
              <c:strCache>
                <c:ptCount val="1"/>
                <c:pt idx="0">
                  <c:v>M-2020</c:v>
                </c:pt>
              </c:strCache>
            </c:strRef>
          </c:tx>
          <c:spPr>
            <a:solidFill>
              <a:srgbClr val="9BBB59">
                <a:lumMod val="60000"/>
                <a:lumOff val="40000"/>
              </a:srgbClr>
            </a:solidFill>
          </c:spPr>
          <c:cat>
            <c:strRef>
              <c:f>Hoja1!$A$2:$A$102</c:f>
              <c:strCache>
                <c:ptCount val="101"/>
                <c:pt idx="0">
                  <c:v>   0 years</c:v>
                </c:pt>
                <c:pt idx="1">
                  <c:v>   1 año</c:v>
                </c:pt>
                <c:pt idx="2">
                  <c:v>   2 años</c:v>
                </c:pt>
                <c:pt idx="3">
                  <c:v>   3 años</c:v>
                </c:pt>
                <c:pt idx="4">
                  <c:v>   4 años</c:v>
                </c:pt>
                <c:pt idx="5">
                  <c:v>   5 years</c:v>
                </c:pt>
                <c:pt idx="6">
                  <c:v>   6 años</c:v>
                </c:pt>
                <c:pt idx="7">
                  <c:v>   7 años</c:v>
                </c:pt>
                <c:pt idx="8">
                  <c:v>   8 años</c:v>
                </c:pt>
                <c:pt idx="9">
                  <c:v>   9 años</c:v>
                </c:pt>
                <c:pt idx="10">
                  <c:v>   10 years</c:v>
                </c:pt>
                <c:pt idx="11">
                  <c:v>   11 años</c:v>
                </c:pt>
                <c:pt idx="12">
                  <c:v>   12 años</c:v>
                </c:pt>
                <c:pt idx="13">
                  <c:v>   13 años</c:v>
                </c:pt>
                <c:pt idx="14">
                  <c:v>   14 años</c:v>
                </c:pt>
                <c:pt idx="15">
                  <c:v>   15 years</c:v>
                </c:pt>
                <c:pt idx="16">
                  <c:v>   16 años</c:v>
                </c:pt>
                <c:pt idx="17">
                  <c:v>   17 años</c:v>
                </c:pt>
                <c:pt idx="18">
                  <c:v>   18 años</c:v>
                </c:pt>
                <c:pt idx="19">
                  <c:v>   19 años</c:v>
                </c:pt>
                <c:pt idx="20">
                  <c:v>   20 years</c:v>
                </c:pt>
                <c:pt idx="21">
                  <c:v>   21 años</c:v>
                </c:pt>
                <c:pt idx="22">
                  <c:v>   22 años</c:v>
                </c:pt>
                <c:pt idx="23">
                  <c:v>   23 años</c:v>
                </c:pt>
                <c:pt idx="24">
                  <c:v>   24 años</c:v>
                </c:pt>
                <c:pt idx="25">
                  <c:v>   25 years</c:v>
                </c:pt>
                <c:pt idx="26">
                  <c:v>   26 años</c:v>
                </c:pt>
                <c:pt idx="27">
                  <c:v>   27 años</c:v>
                </c:pt>
                <c:pt idx="28">
                  <c:v>   28 años</c:v>
                </c:pt>
                <c:pt idx="29">
                  <c:v>   29 años</c:v>
                </c:pt>
                <c:pt idx="30">
                  <c:v>   30 years</c:v>
                </c:pt>
                <c:pt idx="31">
                  <c:v>   31 años</c:v>
                </c:pt>
                <c:pt idx="32">
                  <c:v>   32 años</c:v>
                </c:pt>
                <c:pt idx="33">
                  <c:v>   33 años</c:v>
                </c:pt>
                <c:pt idx="34">
                  <c:v>   34 años</c:v>
                </c:pt>
                <c:pt idx="35">
                  <c:v>   35 years</c:v>
                </c:pt>
                <c:pt idx="36">
                  <c:v>   36 años</c:v>
                </c:pt>
                <c:pt idx="37">
                  <c:v>   37 años</c:v>
                </c:pt>
                <c:pt idx="38">
                  <c:v>   38 años</c:v>
                </c:pt>
                <c:pt idx="39">
                  <c:v>   39 años</c:v>
                </c:pt>
                <c:pt idx="40">
                  <c:v>   40 years</c:v>
                </c:pt>
                <c:pt idx="41">
                  <c:v>   41 años</c:v>
                </c:pt>
                <c:pt idx="42">
                  <c:v>   42 años</c:v>
                </c:pt>
                <c:pt idx="43">
                  <c:v>   43 años</c:v>
                </c:pt>
                <c:pt idx="44">
                  <c:v>   44 años</c:v>
                </c:pt>
                <c:pt idx="45">
                  <c:v>   45 years</c:v>
                </c:pt>
                <c:pt idx="46">
                  <c:v>   46 años</c:v>
                </c:pt>
                <c:pt idx="47">
                  <c:v>   47 años</c:v>
                </c:pt>
                <c:pt idx="48">
                  <c:v>   48 años</c:v>
                </c:pt>
                <c:pt idx="49">
                  <c:v>   49 años</c:v>
                </c:pt>
                <c:pt idx="50">
                  <c:v>   50 years</c:v>
                </c:pt>
                <c:pt idx="51">
                  <c:v>   51 años</c:v>
                </c:pt>
                <c:pt idx="52">
                  <c:v>   52 años</c:v>
                </c:pt>
                <c:pt idx="53">
                  <c:v>   53 años</c:v>
                </c:pt>
                <c:pt idx="54">
                  <c:v>   54 años</c:v>
                </c:pt>
                <c:pt idx="55">
                  <c:v>   55 years</c:v>
                </c:pt>
                <c:pt idx="56">
                  <c:v>   56 años</c:v>
                </c:pt>
                <c:pt idx="57">
                  <c:v>   57 años</c:v>
                </c:pt>
                <c:pt idx="58">
                  <c:v>   58 años</c:v>
                </c:pt>
                <c:pt idx="59">
                  <c:v>   59 años</c:v>
                </c:pt>
                <c:pt idx="60">
                  <c:v>   60 years</c:v>
                </c:pt>
                <c:pt idx="61">
                  <c:v>   61 años</c:v>
                </c:pt>
                <c:pt idx="62">
                  <c:v>   62 años</c:v>
                </c:pt>
                <c:pt idx="63">
                  <c:v>   63 años</c:v>
                </c:pt>
                <c:pt idx="64">
                  <c:v>   64 años</c:v>
                </c:pt>
                <c:pt idx="65">
                  <c:v>   65 years</c:v>
                </c:pt>
                <c:pt idx="66">
                  <c:v>   66 años</c:v>
                </c:pt>
                <c:pt idx="67">
                  <c:v>   67 años</c:v>
                </c:pt>
                <c:pt idx="68">
                  <c:v>   68 años</c:v>
                </c:pt>
                <c:pt idx="69">
                  <c:v>   69 años</c:v>
                </c:pt>
                <c:pt idx="70">
                  <c:v>   70 years</c:v>
                </c:pt>
                <c:pt idx="71">
                  <c:v>   71 años</c:v>
                </c:pt>
                <c:pt idx="72">
                  <c:v>   72 años</c:v>
                </c:pt>
                <c:pt idx="73">
                  <c:v>   73 años</c:v>
                </c:pt>
                <c:pt idx="74">
                  <c:v>   74 años</c:v>
                </c:pt>
                <c:pt idx="75">
                  <c:v>   75 years</c:v>
                </c:pt>
                <c:pt idx="76">
                  <c:v>   76 años</c:v>
                </c:pt>
                <c:pt idx="77">
                  <c:v>   77 años</c:v>
                </c:pt>
                <c:pt idx="78">
                  <c:v>   78 años</c:v>
                </c:pt>
                <c:pt idx="79">
                  <c:v>   79 años</c:v>
                </c:pt>
                <c:pt idx="80">
                  <c:v>   80 years</c:v>
                </c:pt>
                <c:pt idx="81">
                  <c:v>   81 años</c:v>
                </c:pt>
                <c:pt idx="82">
                  <c:v>   82 años</c:v>
                </c:pt>
                <c:pt idx="83">
                  <c:v>   83 años</c:v>
                </c:pt>
                <c:pt idx="84">
                  <c:v>   84 años</c:v>
                </c:pt>
                <c:pt idx="85">
                  <c:v>   85 years</c:v>
                </c:pt>
                <c:pt idx="86">
                  <c:v>   86 años</c:v>
                </c:pt>
                <c:pt idx="87">
                  <c:v>   87 años</c:v>
                </c:pt>
                <c:pt idx="88">
                  <c:v>   88 años</c:v>
                </c:pt>
                <c:pt idx="89">
                  <c:v>   89 años</c:v>
                </c:pt>
                <c:pt idx="90">
                  <c:v>   90 years</c:v>
                </c:pt>
                <c:pt idx="91">
                  <c:v>   91 años</c:v>
                </c:pt>
                <c:pt idx="92">
                  <c:v>   92 años</c:v>
                </c:pt>
                <c:pt idx="93">
                  <c:v>   93 años</c:v>
                </c:pt>
                <c:pt idx="94">
                  <c:v>   94 años</c:v>
                </c:pt>
                <c:pt idx="95">
                  <c:v>   95 years</c:v>
                </c:pt>
                <c:pt idx="96">
                  <c:v>   96 años</c:v>
                </c:pt>
                <c:pt idx="97">
                  <c:v>   97 años</c:v>
                </c:pt>
                <c:pt idx="98">
                  <c:v>   98 años</c:v>
                </c:pt>
                <c:pt idx="99">
                  <c:v>   99 años</c:v>
                </c:pt>
                <c:pt idx="100">
                  <c:v>   100 more years</c:v>
                </c:pt>
              </c:strCache>
            </c:strRef>
          </c:cat>
          <c:val>
            <c:numRef>
              <c:f>Hoja1!$E$2:$E$102</c:f>
              <c:numCache>
                <c:formatCode>General</c:formatCode>
                <c:ptCount val="101"/>
                <c:pt idx="0">
                  <c:v>210966</c:v>
                </c:pt>
                <c:pt idx="1">
                  <c:v>215957</c:v>
                </c:pt>
                <c:pt idx="2">
                  <c:v>220927</c:v>
                </c:pt>
                <c:pt idx="3">
                  <c:v>226024</c:v>
                </c:pt>
                <c:pt idx="4">
                  <c:v>231052</c:v>
                </c:pt>
                <c:pt idx="5">
                  <c:v>235860</c:v>
                </c:pt>
                <c:pt idx="6">
                  <c:v>240310</c:v>
                </c:pt>
                <c:pt idx="7">
                  <c:v>244284</c:v>
                </c:pt>
                <c:pt idx="8">
                  <c:v>247638</c:v>
                </c:pt>
                <c:pt idx="9">
                  <c:v>250252</c:v>
                </c:pt>
                <c:pt idx="10">
                  <c:v>251971</c:v>
                </c:pt>
                <c:pt idx="11">
                  <c:v>248355</c:v>
                </c:pt>
                <c:pt idx="12">
                  <c:v>245718</c:v>
                </c:pt>
                <c:pt idx="13">
                  <c:v>238312</c:v>
                </c:pt>
                <c:pt idx="14">
                  <c:v>238157</c:v>
                </c:pt>
                <c:pt idx="15">
                  <c:v>237093</c:v>
                </c:pt>
                <c:pt idx="16">
                  <c:v>235428</c:v>
                </c:pt>
                <c:pt idx="17">
                  <c:v>228482</c:v>
                </c:pt>
                <c:pt idx="18">
                  <c:v>231756</c:v>
                </c:pt>
                <c:pt idx="19">
                  <c:v>227635</c:v>
                </c:pt>
                <c:pt idx="20">
                  <c:v>224257</c:v>
                </c:pt>
                <c:pt idx="21">
                  <c:v>221145</c:v>
                </c:pt>
                <c:pt idx="22">
                  <c:v>222317</c:v>
                </c:pt>
                <c:pt idx="23">
                  <c:v>225127</c:v>
                </c:pt>
                <c:pt idx="24">
                  <c:v>228429</c:v>
                </c:pt>
                <c:pt idx="25">
                  <c:v>232941</c:v>
                </c:pt>
                <c:pt idx="26">
                  <c:v>237777</c:v>
                </c:pt>
                <c:pt idx="27">
                  <c:v>243136</c:v>
                </c:pt>
                <c:pt idx="28">
                  <c:v>248806</c:v>
                </c:pt>
                <c:pt idx="29">
                  <c:v>253856</c:v>
                </c:pt>
                <c:pt idx="30">
                  <c:v>259154</c:v>
                </c:pt>
                <c:pt idx="31">
                  <c:v>267205</c:v>
                </c:pt>
                <c:pt idx="32">
                  <c:v>275816</c:v>
                </c:pt>
                <c:pt idx="33">
                  <c:v>284624</c:v>
                </c:pt>
                <c:pt idx="34">
                  <c:v>294934</c:v>
                </c:pt>
                <c:pt idx="35">
                  <c:v>307822</c:v>
                </c:pt>
                <c:pt idx="36">
                  <c:v>322034</c:v>
                </c:pt>
                <c:pt idx="37">
                  <c:v>336747</c:v>
                </c:pt>
                <c:pt idx="38">
                  <c:v>350793</c:v>
                </c:pt>
                <c:pt idx="39">
                  <c:v>364786</c:v>
                </c:pt>
                <c:pt idx="40">
                  <c:v>375731</c:v>
                </c:pt>
                <c:pt idx="41">
                  <c:v>385156</c:v>
                </c:pt>
                <c:pt idx="42">
                  <c:v>390700</c:v>
                </c:pt>
                <c:pt idx="43">
                  <c:v>393865</c:v>
                </c:pt>
                <c:pt idx="44">
                  <c:v>392387</c:v>
                </c:pt>
                <c:pt idx="45">
                  <c:v>389474</c:v>
                </c:pt>
                <c:pt idx="46">
                  <c:v>384174</c:v>
                </c:pt>
                <c:pt idx="47">
                  <c:v>379070</c:v>
                </c:pt>
                <c:pt idx="48">
                  <c:v>374056</c:v>
                </c:pt>
                <c:pt idx="49">
                  <c:v>370096</c:v>
                </c:pt>
                <c:pt idx="50">
                  <c:v>367051</c:v>
                </c:pt>
                <c:pt idx="51">
                  <c:v>363533</c:v>
                </c:pt>
                <c:pt idx="52">
                  <c:v>359703</c:v>
                </c:pt>
                <c:pt idx="53">
                  <c:v>358019</c:v>
                </c:pt>
                <c:pt idx="54">
                  <c:v>354311</c:v>
                </c:pt>
                <c:pt idx="55">
                  <c:v>348328</c:v>
                </c:pt>
                <c:pt idx="56">
                  <c:v>342383</c:v>
                </c:pt>
                <c:pt idx="57">
                  <c:v>336703</c:v>
                </c:pt>
                <c:pt idx="58">
                  <c:v>328498</c:v>
                </c:pt>
                <c:pt idx="59">
                  <c:v>322571</c:v>
                </c:pt>
                <c:pt idx="60">
                  <c:v>317081</c:v>
                </c:pt>
                <c:pt idx="61">
                  <c:v>308627</c:v>
                </c:pt>
                <c:pt idx="62">
                  <c:v>298434</c:v>
                </c:pt>
                <c:pt idx="63">
                  <c:v>287864</c:v>
                </c:pt>
                <c:pt idx="64">
                  <c:v>278180</c:v>
                </c:pt>
                <c:pt idx="65">
                  <c:v>269443</c:v>
                </c:pt>
                <c:pt idx="66">
                  <c:v>261539</c:v>
                </c:pt>
                <c:pt idx="67">
                  <c:v>253942</c:v>
                </c:pt>
                <c:pt idx="68">
                  <c:v>250678</c:v>
                </c:pt>
                <c:pt idx="69">
                  <c:v>249484</c:v>
                </c:pt>
                <c:pt idx="70">
                  <c:v>244093</c:v>
                </c:pt>
                <c:pt idx="71">
                  <c:v>239949</c:v>
                </c:pt>
                <c:pt idx="72">
                  <c:v>238509</c:v>
                </c:pt>
                <c:pt idx="73">
                  <c:v>232358</c:v>
                </c:pt>
                <c:pt idx="74">
                  <c:v>223349</c:v>
                </c:pt>
                <c:pt idx="75">
                  <c:v>212934</c:v>
                </c:pt>
                <c:pt idx="76">
                  <c:v>200993</c:v>
                </c:pt>
                <c:pt idx="77">
                  <c:v>194359</c:v>
                </c:pt>
                <c:pt idx="78">
                  <c:v>177112</c:v>
                </c:pt>
                <c:pt idx="79">
                  <c:v>164004</c:v>
                </c:pt>
                <c:pt idx="80">
                  <c:v>159118</c:v>
                </c:pt>
                <c:pt idx="81">
                  <c:v>159830</c:v>
                </c:pt>
                <c:pt idx="82">
                  <c:v>151503</c:v>
                </c:pt>
                <c:pt idx="83">
                  <c:v>153077</c:v>
                </c:pt>
                <c:pt idx="84">
                  <c:v>150888</c:v>
                </c:pt>
                <c:pt idx="85">
                  <c:v>144033</c:v>
                </c:pt>
                <c:pt idx="86">
                  <c:v>131946</c:v>
                </c:pt>
                <c:pt idx="87">
                  <c:v>120817</c:v>
                </c:pt>
                <c:pt idx="88">
                  <c:v>108104</c:v>
                </c:pt>
                <c:pt idx="89">
                  <c:v>94509</c:v>
                </c:pt>
                <c:pt idx="90">
                  <c:v>80217</c:v>
                </c:pt>
                <c:pt idx="91">
                  <c:v>67591</c:v>
                </c:pt>
                <c:pt idx="92">
                  <c:v>55072</c:v>
                </c:pt>
                <c:pt idx="93">
                  <c:v>44359</c:v>
                </c:pt>
                <c:pt idx="94">
                  <c:v>34813</c:v>
                </c:pt>
                <c:pt idx="95">
                  <c:v>27301</c:v>
                </c:pt>
                <c:pt idx="96">
                  <c:v>20624</c:v>
                </c:pt>
                <c:pt idx="97">
                  <c:v>15254</c:v>
                </c:pt>
                <c:pt idx="98">
                  <c:v>10753</c:v>
                </c:pt>
                <c:pt idx="99">
                  <c:v>7360</c:v>
                </c:pt>
                <c:pt idx="100">
                  <c:v>10341</c:v>
                </c:pt>
              </c:numCache>
            </c:numRef>
          </c:val>
        </c:ser>
        <c:ser>
          <c:idx val="4"/>
          <c:order val="4"/>
          <c:tx>
            <c:strRef>
              <c:f>Hoja1!$F$1</c:f>
              <c:strCache>
                <c:ptCount val="1"/>
                <c:pt idx="0">
                  <c:v>V-2030</c:v>
                </c:pt>
              </c:strCache>
            </c:strRef>
          </c:tx>
          <c:spPr>
            <a:solidFill>
              <a:schemeClr val="accent6">
                <a:lumMod val="60000"/>
                <a:lumOff val="40000"/>
              </a:schemeClr>
            </a:solidFill>
          </c:spPr>
          <c:cat>
            <c:strRef>
              <c:f>Hoja1!$A$2:$A$102</c:f>
              <c:strCache>
                <c:ptCount val="101"/>
                <c:pt idx="0">
                  <c:v>   0 years</c:v>
                </c:pt>
                <c:pt idx="1">
                  <c:v>   1 año</c:v>
                </c:pt>
                <c:pt idx="2">
                  <c:v>   2 años</c:v>
                </c:pt>
                <c:pt idx="3">
                  <c:v>   3 años</c:v>
                </c:pt>
                <c:pt idx="4">
                  <c:v>   4 años</c:v>
                </c:pt>
                <c:pt idx="5">
                  <c:v>   5 years</c:v>
                </c:pt>
                <c:pt idx="6">
                  <c:v>   6 años</c:v>
                </c:pt>
                <c:pt idx="7">
                  <c:v>   7 años</c:v>
                </c:pt>
                <c:pt idx="8">
                  <c:v>   8 años</c:v>
                </c:pt>
                <c:pt idx="9">
                  <c:v>   9 años</c:v>
                </c:pt>
                <c:pt idx="10">
                  <c:v>   10 years</c:v>
                </c:pt>
                <c:pt idx="11">
                  <c:v>   11 años</c:v>
                </c:pt>
                <c:pt idx="12">
                  <c:v>   12 años</c:v>
                </c:pt>
                <c:pt idx="13">
                  <c:v>   13 años</c:v>
                </c:pt>
                <c:pt idx="14">
                  <c:v>   14 años</c:v>
                </c:pt>
                <c:pt idx="15">
                  <c:v>   15 years</c:v>
                </c:pt>
                <c:pt idx="16">
                  <c:v>   16 años</c:v>
                </c:pt>
                <c:pt idx="17">
                  <c:v>   17 años</c:v>
                </c:pt>
                <c:pt idx="18">
                  <c:v>   18 años</c:v>
                </c:pt>
                <c:pt idx="19">
                  <c:v>   19 años</c:v>
                </c:pt>
                <c:pt idx="20">
                  <c:v>   20 years</c:v>
                </c:pt>
                <c:pt idx="21">
                  <c:v>   21 años</c:v>
                </c:pt>
                <c:pt idx="22">
                  <c:v>   22 años</c:v>
                </c:pt>
                <c:pt idx="23">
                  <c:v>   23 años</c:v>
                </c:pt>
                <c:pt idx="24">
                  <c:v>   24 años</c:v>
                </c:pt>
                <c:pt idx="25">
                  <c:v>   25 years</c:v>
                </c:pt>
                <c:pt idx="26">
                  <c:v>   26 años</c:v>
                </c:pt>
                <c:pt idx="27">
                  <c:v>   27 años</c:v>
                </c:pt>
                <c:pt idx="28">
                  <c:v>   28 años</c:v>
                </c:pt>
                <c:pt idx="29">
                  <c:v>   29 años</c:v>
                </c:pt>
                <c:pt idx="30">
                  <c:v>   30 years</c:v>
                </c:pt>
                <c:pt idx="31">
                  <c:v>   31 años</c:v>
                </c:pt>
                <c:pt idx="32">
                  <c:v>   32 años</c:v>
                </c:pt>
                <c:pt idx="33">
                  <c:v>   33 años</c:v>
                </c:pt>
                <c:pt idx="34">
                  <c:v>   34 años</c:v>
                </c:pt>
                <c:pt idx="35">
                  <c:v>   35 years</c:v>
                </c:pt>
                <c:pt idx="36">
                  <c:v>   36 años</c:v>
                </c:pt>
                <c:pt idx="37">
                  <c:v>   37 años</c:v>
                </c:pt>
                <c:pt idx="38">
                  <c:v>   38 años</c:v>
                </c:pt>
                <c:pt idx="39">
                  <c:v>   39 años</c:v>
                </c:pt>
                <c:pt idx="40">
                  <c:v>   40 years</c:v>
                </c:pt>
                <c:pt idx="41">
                  <c:v>   41 años</c:v>
                </c:pt>
                <c:pt idx="42">
                  <c:v>   42 años</c:v>
                </c:pt>
                <c:pt idx="43">
                  <c:v>   43 años</c:v>
                </c:pt>
                <c:pt idx="44">
                  <c:v>   44 años</c:v>
                </c:pt>
                <c:pt idx="45">
                  <c:v>   45 years</c:v>
                </c:pt>
                <c:pt idx="46">
                  <c:v>   46 años</c:v>
                </c:pt>
                <c:pt idx="47">
                  <c:v>   47 años</c:v>
                </c:pt>
                <c:pt idx="48">
                  <c:v>   48 años</c:v>
                </c:pt>
                <c:pt idx="49">
                  <c:v>   49 años</c:v>
                </c:pt>
                <c:pt idx="50">
                  <c:v>   50 years</c:v>
                </c:pt>
                <c:pt idx="51">
                  <c:v>   51 años</c:v>
                </c:pt>
                <c:pt idx="52">
                  <c:v>   52 años</c:v>
                </c:pt>
                <c:pt idx="53">
                  <c:v>   53 años</c:v>
                </c:pt>
                <c:pt idx="54">
                  <c:v>   54 años</c:v>
                </c:pt>
                <c:pt idx="55">
                  <c:v>   55 years</c:v>
                </c:pt>
                <c:pt idx="56">
                  <c:v>   56 años</c:v>
                </c:pt>
                <c:pt idx="57">
                  <c:v>   57 años</c:v>
                </c:pt>
                <c:pt idx="58">
                  <c:v>   58 años</c:v>
                </c:pt>
                <c:pt idx="59">
                  <c:v>   59 años</c:v>
                </c:pt>
                <c:pt idx="60">
                  <c:v>   60 years</c:v>
                </c:pt>
                <c:pt idx="61">
                  <c:v>   61 años</c:v>
                </c:pt>
                <c:pt idx="62">
                  <c:v>   62 años</c:v>
                </c:pt>
                <c:pt idx="63">
                  <c:v>   63 años</c:v>
                </c:pt>
                <c:pt idx="64">
                  <c:v>   64 años</c:v>
                </c:pt>
                <c:pt idx="65">
                  <c:v>   65 years</c:v>
                </c:pt>
                <c:pt idx="66">
                  <c:v>   66 años</c:v>
                </c:pt>
                <c:pt idx="67">
                  <c:v>   67 años</c:v>
                </c:pt>
                <c:pt idx="68">
                  <c:v>   68 años</c:v>
                </c:pt>
                <c:pt idx="69">
                  <c:v>   69 años</c:v>
                </c:pt>
                <c:pt idx="70">
                  <c:v>   70 years</c:v>
                </c:pt>
                <c:pt idx="71">
                  <c:v>   71 años</c:v>
                </c:pt>
                <c:pt idx="72">
                  <c:v>   72 años</c:v>
                </c:pt>
                <c:pt idx="73">
                  <c:v>   73 años</c:v>
                </c:pt>
                <c:pt idx="74">
                  <c:v>   74 años</c:v>
                </c:pt>
                <c:pt idx="75">
                  <c:v>   75 years</c:v>
                </c:pt>
                <c:pt idx="76">
                  <c:v>   76 años</c:v>
                </c:pt>
                <c:pt idx="77">
                  <c:v>   77 años</c:v>
                </c:pt>
                <c:pt idx="78">
                  <c:v>   78 años</c:v>
                </c:pt>
                <c:pt idx="79">
                  <c:v>   79 años</c:v>
                </c:pt>
                <c:pt idx="80">
                  <c:v>   80 years</c:v>
                </c:pt>
                <c:pt idx="81">
                  <c:v>   81 años</c:v>
                </c:pt>
                <c:pt idx="82">
                  <c:v>   82 años</c:v>
                </c:pt>
                <c:pt idx="83">
                  <c:v>   83 años</c:v>
                </c:pt>
                <c:pt idx="84">
                  <c:v>   84 años</c:v>
                </c:pt>
                <c:pt idx="85">
                  <c:v>   85 years</c:v>
                </c:pt>
                <c:pt idx="86">
                  <c:v>   86 años</c:v>
                </c:pt>
                <c:pt idx="87">
                  <c:v>   87 años</c:v>
                </c:pt>
                <c:pt idx="88">
                  <c:v>   88 años</c:v>
                </c:pt>
                <c:pt idx="89">
                  <c:v>   89 años</c:v>
                </c:pt>
                <c:pt idx="90">
                  <c:v>   90 years</c:v>
                </c:pt>
                <c:pt idx="91">
                  <c:v>   91 años</c:v>
                </c:pt>
                <c:pt idx="92">
                  <c:v>   92 años</c:v>
                </c:pt>
                <c:pt idx="93">
                  <c:v>   93 años</c:v>
                </c:pt>
                <c:pt idx="94">
                  <c:v>   94 años</c:v>
                </c:pt>
                <c:pt idx="95">
                  <c:v>   95 years</c:v>
                </c:pt>
                <c:pt idx="96">
                  <c:v>   96 años</c:v>
                </c:pt>
                <c:pt idx="97">
                  <c:v>   97 años</c:v>
                </c:pt>
                <c:pt idx="98">
                  <c:v>   98 años</c:v>
                </c:pt>
                <c:pt idx="99">
                  <c:v>   99 años</c:v>
                </c:pt>
                <c:pt idx="100">
                  <c:v>   100 more years</c:v>
                </c:pt>
              </c:strCache>
            </c:strRef>
          </c:cat>
          <c:val>
            <c:numRef>
              <c:f>Hoja1!$F$2:$F$102</c:f>
              <c:numCache>
                <c:formatCode>#,##0</c:formatCode>
                <c:ptCount val="101"/>
                <c:pt idx="0">
                  <c:v>-214974</c:v>
                </c:pt>
                <c:pt idx="1">
                  <c:v>-214397</c:v>
                </c:pt>
                <c:pt idx="2">
                  <c:v>-214176</c:v>
                </c:pt>
                <c:pt idx="3">
                  <c:v>-214320</c:v>
                </c:pt>
                <c:pt idx="4">
                  <c:v>-214871</c:v>
                </c:pt>
                <c:pt idx="5">
                  <c:v>-215893</c:v>
                </c:pt>
                <c:pt idx="6">
                  <c:v>-217439</c:v>
                </c:pt>
                <c:pt idx="7">
                  <c:v>-219541</c:v>
                </c:pt>
                <c:pt idx="8">
                  <c:v>-222202</c:v>
                </c:pt>
                <c:pt idx="9">
                  <c:v>-225398</c:v>
                </c:pt>
                <c:pt idx="10">
                  <c:v>-229066</c:v>
                </c:pt>
                <c:pt idx="11">
                  <c:v>-233543</c:v>
                </c:pt>
                <c:pt idx="12">
                  <c:v>-238063</c:v>
                </c:pt>
                <c:pt idx="13">
                  <c:v>-242848</c:v>
                </c:pt>
                <c:pt idx="14">
                  <c:v>-247765</c:v>
                </c:pt>
                <c:pt idx="15">
                  <c:v>-252676</c:v>
                </c:pt>
                <c:pt idx="16">
                  <c:v>-257459</c:v>
                </c:pt>
                <c:pt idx="17">
                  <c:v>-262004</c:v>
                </c:pt>
                <c:pt idx="18">
                  <c:v>-266138</c:v>
                </c:pt>
                <c:pt idx="19">
                  <c:v>-269698</c:v>
                </c:pt>
                <c:pt idx="20">
                  <c:v>-272483</c:v>
                </c:pt>
                <c:pt idx="21">
                  <c:v>-269948</c:v>
                </c:pt>
                <c:pt idx="22">
                  <c:v>-268170</c:v>
                </c:pt>
                <c:pt idx="23">
                  <c:v>-262544</c:v>
                </c:pt>
                <c:pt idx="24">
                  <c:v>-262907</c:v>
                </c:pt>
                <c:pt idx="25">
                  <c:v>-262723</c:v>
                </c:pt>
                <c:pt idx="26">
                  <c:v>-261982</c:v>
                </c:pt>
                <c:pt idx="27">
                  <c:v>-255860</c:v>
                </c:pt>
                <c:pt idx="28">
                  <c:v>-255728</c:v>
                </c:pt>
                <c:pt idx="29">
                  <c:v>-253435</c:v>
                </c:pt>
                <c:pt idx="30">
                  <c:v>-247952</c:v>
                </c:pt>
                <c:pt idx="31">
                  <c:v>-244518</c:v>
                </c:pt>
                <c:pt idx="32">
                  <c:v>-242789</c:v>
                </c:pt>
                <c:pt idx="33">
                  <c:v>-243401</c:v>
                </c:pt>
                <c:pt idx="34">
                  <c:v>-244267</c:v>
                </c:pt>
                <c:pt idx="35">
                  <c:v>-246406</c:v>
                </c:pt>
                <c:pt idx="36">
                  <c:v>-249055</c:v>
                </c:pt>
                <c:pt idx="37">
                  <c:v>-251769</c:v>
                </c:pt>
                <c:pt idx="38">
                  <c:v>-254877</c:v>
                </c:pt>
                <c:pt idx="39">
                  <c:v>-257714</c:v>
                </c:pt>
                <c:pt idx="40">
                  <c:v>-260642</c:v>
                </c:pt>
                <c:pt idx="41">
                  <c:v>-265201</c:v>
                </c:pt>
                <c:pt idx="42">
                  <c:v>-270664</c:v>
                </c:pt>
                <c:pt idx="43">
                  <c:v>-277015</c:v>
                </c:pt>
                <c:pt idx="44">
                  <c:v>-284831</c:v>
                </c:pt>
                <c:pt idx="45">
                  <c:v>-294916</c:v>
                </c:pt>
                <c:pt idx="46">
                  <c:v>-307211</c:v>
                </c:pt>
                <c:pt idx="47">
                  <c:v>-320557</c:v>
                </c:pt>
                <c:pt idx="48">
                  <c:v>-333524</c:v>
                </c:pt>
                <c:pt idx="49">
                  <c:v>-346924</c:v>
                </c:pt>
                <c:pt idx="50">
                  <c:v>-358366</c:v>
                </c:pt>
                <c:pt idx="51">
                  <c:v>-367913</c:v>
                </c:pt>
                <c:pt idx="52">
                  <c:v>-373791</c:v>
                </c:pt>
                <c:pt idx="53">
                  <c:v>-376905</c:v>
                </c:pt>
                <c:pt idx="54">
                  <c:v>-375637</c:v>
                </c:pt>
                <c:pt idx="55">
                  <c:v>-372610</c:v>
                </c:pt>
                <c:pt idx="56">
                  <c:v>-367300</c:v>
                </c:pt>
                <c:pt idx="57">
                  <c:v>-361419</c:v>
                </c:pt>
                <c:pt idx="58">
                  <c:v>-355207</c:v>
                </c:pt>
                <c:pt idx="59">
                  <c:v>-349799</c:v>
                </c:pt>
                <c:pt idx="60">
                  <c:v>-344912</c:v>
                </c:pt>
                <c:pt idx="61">
                  <c:v>-338885</c:v>
                </c:pt>
                <c:pt idx="62">
                  <c:v>-332410</c:v>
                </c:pt>
                <c:pt idx="63">
                  <c:v>-328100</c:v>
                </c:pt>
                <c:pt idx="64">
                  <c:v>-322250</c:v>
                </c:pt>
                <c:pt idx="65">
                  <c:v>-314368</c:v>
                </c:pt>
                <c:pt idx="66">
                  <c:v>-305806</c:v>
                </c:pt>
                <c:pt idx="67">
                  <c:v>-297504</c:v>
                </c:pt>
                <c:pt idx="68">
                  <c:v>-286982</c:v>
                </c:pt>
                <c:pt idx="69">
                  <c:v>-278143</c:v>
                </c:pt>
                <c:pt idx="70">
                  <c:v>-269326</c:v>
                </c:pt>
                <c:pt idx="71">
                  <c:v>-258014</c:v>
                </c:pt>
                <c:pt idx="72">
                  <c:v>-245145</c:v>
                </c:pt>
                <c:pt idx="73">
                  <c:v>-231588</c:v>
                </c:pt>
                <c:pt idx="74">
                  <c:v>-218955</c:v>
                </c:pt>
                <c:pt idx="75">
                  <c:v>-207160</c:v>
                </c:pt>
                <c:pt idx="76">
                  <c:v>-195576</c:v>
                </c:pt>
                <c:pt idx="77">
                  <c:v>-184250</c:v>
                </c:pt>
                <c:pt idx="78">
                  <c:v>-175325</c:v>
                </c:pt>
                <c:pt idx="79">
                  <c:v>-167461</c:v>
                </c:pt>
                <c:pt idx="80">
                  <c:v>-156318</c:v>
                </c:pt>
                <c:pt idx="81">
                  <c:v>-145746</c:v>
                </c:pt>
                <c:pt idx="82">
                  <c:v>-136563</c:v>
                </c:pt>
                <c:pt idx="83">
                  <c:v>-124548</c:v>
                </c:pt>
                <c:pt idx="84">
                  <c:v>-111488</c:v>
                </c:pt>
                <c:pt idx="85">
                  <c:v>-98334</c:v>
                </c:pt>
                <c:pt idx="86">
                  <c:v>-85240</c:v>
                </c:pt>
                <c:pt idx="87">
                  <c:v>-75018</c:v>
                </c:pt>
                <c:pt idx="88">
                  <c:v>-61468</c:v>
                </c:pt>
                <c:pt idx="89">
                  <c:v>-50403</c:v>
                </c:pt>
                <c:pt idx="90">
                  <c:v>-42650</c:v>
                </c:pt>
                <c:pt idx="91">
                  <c:v>-36455</c:v>
                </c:pt>
                <c:pt idx="92">
                  <c:v>-29159</c:v>
                </c:pt>
                <c:pt idx="93">
                  <c:v>-24651</c:v>
                </c:pt>
                <c:pt idx="94">
                  <c:v>-20126</c:v>
                </c:pt>
                <c:pt idx="95">
                  <c:v>-15938</c:v>
                </c:pt>
                <c:pt idx="96">
                  <c:v>-12203</c:v>
                </c:pt>
                <c:pt idx="97">
                  <c:v>-9205</c:v>
                </c:pt>
                <c:pt idx="98">
                  <c:v>-6801</c:v>
                </c:pt>
                <c:pt idx="99">
                  <c:v>-4909</c:v>
                </c:pt>
                <c:pt idx="100">
                  <c:v>-8845</c:v>
                </c:pt>
              </c:numCache>
            </c:numRef>
          </c:val>
        </c:ser>
        <c:ser>
          <c:idx val="5"/>
          <c:order val="5"/>
          <c:tx>
            <c:strRef>
              <c:f>Hoja1!$G$1</c:f>
              <c:strCache>
                <c:ptCount val="1"/>
                <c:pt idx="0">
                  <c:v>M-2030</c:v>
                </c:pt>
              </c:strCache>
            </c:strRef>
          </c:tx>
          <c:spPr>
            <a:solidFill>
              <a:schemeClr val="accent6">
                <a:lumMod val="60000"/>
                <a:lumOff val="40000"/>
              </a:schemeClr>
            </a:solidFill>
            <a:ln>
              <a:noFill/>
            </a:ln>
          </c:spPr>
          <c:cat>
            <c:strRef>
              <c:f>Hoja1!$A$2:$A$102</c:f>
              <c:strCache>
                <c:ptCount val="101"/>
                <c:pt idx="0">
                  <c:v>   0 years</c:v>
                </c:pt>
                <c:pt idx="1">
                  <c:v>   1 año</c:v>
                </c:pt>
                <c:pt idx="2">
                  <c:v>   2 años</c:v>
                </c:pt>
                <c:pt idx="3">
                  <c:v>   3 años</c:v>
                </c:pt>
                <c:pt idx="4">
                  <c:v>   4 años</c:v>
                </c:pt>
                <c:pt idx="5">
                  <c:v>   5 years</c:v>
                </c:pt>
                <c:pt idx="6">
                  <c:v>   6 años</c:v>
                </c:pt>
                <c:pt idx="7">
                  <c:v>   7 años</c:v>
                </c:pt>
                <c:pt idx="8">
                  <c:v>   8 años</c:v>
                </c:pt>
                <c:pt idx="9">
                  <c:v>   9 años</c:v>
                </c:pt>
                <c:pt idx="10">
                  <c:v>   10 years</c:v>
                </c:pt>
                <c:pt idx="11">
                  <c:v>   11 años</c:v>
                </c:pt>
                <c:pt idx="12">
                  <c:v>   12 años</c:v>
                </c:pt>
                <c:pt idx="13">
                  <c:v>   13 años</c:v>
                </c:pt>
                <c:pt idx="14">
                  <c:v>   14 años</c:v>
                </c:pt>
                <c:pt idx="15">
                  <c:v>   15 years</c:v>
                </c:pt>
                <c:pt idx="16">
                  <c:v>   16 años</c:v>
                </c:pt>
                <c:pt idx="17">
                  <c:v>   17 años</c:v>
                </c:pt>
                <c:pt idx="18">
                  <c:v>   18 años</c:v>
                </c:pt>
                <c:pt idx="19">
                  <c:v>   19 años</c:v>
                </c:pt>
                <c:pt idx="20">
                  <c:v>   20 years</c:v>
                </c:pt>
                <c:pt idx="21">
                  <c:v>   21 años</c:v>
                </c:pt>
                <c:pt idx="22">
                  <c:v>   22 años</c:v>
                </c:pt>
                <c:pt idx="23">
                  <c:v>   23 años</c:v>
                </c:pt>
                <c:pt idx="24">
                  <c:v>   24 años</c:v>
                </c:pt>
                <c:pt idx="25">
                  <c:v>   25 years</c:v>
                </c:pt>
                <c:pt idx="26">
                  <c:v>   26 años</c:v>
                </c:pt>
                <c:pt idx="27">
                  <c:v>   27 años</c:v>
                </c:pt>
                <c:pt idx="28">
                  <c:v>   28 años</c:v>
                </c:pt>
                <c:pt idx="29">
                  <c:v>   29 años</c:v>
                </c:pt>
                <c:pt idx="30">
                  <c:v>   30 years</c:v>
                </c:pt>
                <c:pt idx="31">
                  <c:v>   31 años</c:v>
                </c:pt>
                <c:pt idx="32">
                  <c:v>   32 años</c:v>
                </c:pt>
                <c:pt idx="33">
                  <c:v>   33 años</c:v>
                </c:pt>
                <c:pt idx="34">
                  <c:v>   34 años</c:v>
                </c:pt>
                <c:pt idx="35">
                  <c:v>   35 years</c:v>
                </c:pt>
                <c:pt idx="36">
                  <c:v>   36 años</c:v>
                </c:pt>
                <c:pt idx="37">
                  <c:v>   37 años</c:v>
                </c:pt>
                <c:pt idx="38">
                  <c:v>   38 años</c:v>
                </c:pt>
                <c:pt idx="39">
                  <c:v>   39 años</c:v>
                </c:pt>
                <c:pt idx="40">
                  <c:v>   40 years</c:v>
                </c:pt>
                <c:pt idx="41">
                  <c:v>   41 años</c:v>
                </c:pt>
                <c:pt idx="42">
                  <c:v>   42 años</c:v>
                </c:pt>
                <c:pt idx="43">
                  <c:v>   43 años</c:v>
                </c:pt>
                <c:pt idx="44">
                  <c:v>   44 años</c:v>
                </c:pt>
                <c:pt idx="45">
                  <c:v>   45 years</c:v>
                </c:pt>
                <c:pt idx="46">
                  <c:v>   46 años</c:v>
                </c:pt>
                <c:pt idx="47">
                  <c:v>   47 años</c:v>
                </c:pt>
                <c:pt idx="48">
                  <c:v>   48 años</c:v>
                </c:pt>
                <c:pt idx="49">
                  <c:v>   49 años</c:v>
                </c:pt>
                <c:pt idx="50">
                  <c:v>   50 years</c:v>
                </c:pt>
                <c:pt idx="51">
                  <c:v>   51 años</c:v>
                </c:pt>
                <c:pt idx="52">
                  <c:v>   52 años</c:v>
                </c:pt>
                <c:pt idx="53">
                  <c:v>   53 años</c:v>
                </c:pt>
                <c:pt idx="54">
                  <c:v>   54 años</c:v>
                </c:pt>
                <c:pt idx="55">
                  <c:v>   55 years</c:v>
                </c:pt>
                <c:pt idx="56">
                  <c:v>   56 años</c:v>
                </c:pt>
                <c:pt idx="57">
                  <c:v>   57 años</c:v>
                </c:pt>
                <c:pt idx="58">
                  <c:v>   58 años</c:v>
                </c:pt>
                <c:pt idx="59">
                  <c:v>   59 años</c:v>
                </c:pt>
                <c:pt idx="60">
                  <c:v>   60 years</c:v>
                </c:pt>
                <c:pt idx="61">
                  <c:v>   61 años</c:v>
                </c:pt>
                <c:pt idx="62">
                  <c:v>   62 años</c:v>
                </c:pt>
                <c:pt idx="63">
                  <c:v>   63 años</c:v>
                </c:pt>
                <c:pt idx="64">
                  <c:v>   64 años</c:v>
                </c:pt>
                <c:pt idx="65">
                  <c:v>   65 years</c:v>
                </c:pt>
                <c:pt idx="66">
                  <c:v>   66 años</c:v>
                </c:pt>
                <c:pt idx="67">
                  <c:v>   67 años</c:v>
                </c:pt>
                <c:pt idx="68">
                  <c:v>   68 años</c:v>
                </c:pt>
                <c:pt idx="69">
                  <c:v>   69 años</c:v>
                </c:pt>
                <c:pt idx="70">
                  <c:v>   70 years</c:v>
                </c:pt>
                <c:pt idx="71">
                  <c:v>   71 años</c:v>
                </c:pt>
                <c:pt idx="72">
                  <c:v>   72 años</c:v>
                </c:pt>
                <c:pt idx="73">
                  <c:v>   73 años</c:v>
                </c:pt>
                <c:pt idx="74">
                  <c:v>   74 años</c:v>
                </c:pt>
                <c:pt idx="75">
                  <c:v>   75 years</c:v>
                </c:pt>
                <c:pt idx="76">
                  <c:v>   76 años</c:v>
                </c:pt>
                <c:pt idx="77">
                  <c:v>   77 años</c:v>
                </c:pt>
                <c:pt idx="78">
                  <c:v>   78 años</c:v>
                </c:pt>
                <c:pt idx="79">
                  <c:v>   79 años</c:v>
                </c:pt>
                <c:pt idx="80">
                  <c:v>   80 years</c:v>
                </c:pt>
                <c:pt idx="81">
                  <c:v>   81 años</c:v>
                </c:pt>
                <c:pt idx="82">
                  <c:v>   82 años</c:v>
                </c:pt>
                <c:pt idx="83">
                  <c:v>   83 años</c:v>
                </c:pt>
                <c:pt idx="84">
                  <c:v>   84 años</c:v>
                </c:pt>
                <c:pt idx="85">
                  <c:v>   85 years</c:v>
                </c:pt>
                <c:pt idx="86">
                  <c:v>   86 años</c:v>
                </c:pt>
                <c:pt idx="87">
                  <c:v>   87 años</c:v>
                </c:pt>
                <c:pt idx="88">
                  <c:v>   88 años</c:v>
                </c:pt>
                <c:pt idx="89">
                  <c:v>   89 años</c:v>
                </c:pt>
                <c:pt idx="90">
                  <c:v>   90 years</c:v>
                </c:pt>
                <c:pt idx="91">
                  <c:v>   91 años</c:v>
                </c:pt>
                <c:pt idx="92">
                  <c:v>   92 años</c:v>
                </c:pt>
                <c:pt idx="93">
                  <c:v>   93 años</c:v>
                </c:pt>
                <c:pt idx="94">
                  <c:v>   94 años</c:v>
                </c:pt>
                <c:pt idx="95">
                  <c:v>   95 years</c:v>
                </c:pt>
                <c:pt idx="96">
                  <c:v>   96 años</c:v>
                </c:pt>
                <c:pt idx="97">
                  <c:v>   97 años</c:v>
                </c:pt>
                <c:pt idx="98">
                  <c:v>   98 años</c:v>
                </c:pt>
                <c:pt idx="99">
                  <c:v>   99 años</c:v>
                </c:pt>
                <c:pt idx="100">
                  <c:v>   100 more years</c:v>
                </c:pt>
              </c:strCache>
            </c:strRef>
          </c:cat>
          <c:val>
            <c:numRef>
              <c:f>Hoja1!$G$2:$G$102</c:f>
              <c:numCache>
                <c:formatCode>General</c:formatCode>
                <c:ptCount val="101"/>
                <c:pt idx="0">
                  <c:v>202320</c:v>
                </c:pt>
                <c:pt idx="1">
                  <c:v>202376</c:v>
                </c:pt>
                <c:pt idx="2">
                  <c:v>202721</c:v>
                </c:pt>
                <c:pt idx="3">
                  <c:v>203363</c:v>
                </c:pt>
                <c:pt idx="4">
                  <c:v>204331</c:v>
                </c:pt>
                <c:pt idx="5">
                  <c:v>205685</c:v>
                </c:pt>
                <c:pt idx="6">
                  <c:v>207487</c:v>
                </c:pt>
                <c:pt idx="7">
                  <c:v>209778</c:v>
                </c:pt>
                <c:pt idx="8">
                  <c:v>212579</c:v>
                </c:pt>
                <c:pt idx="9">
                  <c:v>215870</c:v>
                </c:pt>
                <c:pt idx="10">
                  <c:v>219597</c:v>
                </c:pt>
                <c:pt idx="11">
                  <c:v>224080</c:v>
                </c:pt>
                <c:pt idx="12">
                  <c:v>228595</c:v>
                </c:pt>
                <c:pt idx="13">
                  <c:v>233358</c:v>
                </c:pt>
                <c:pt idx="14">
                  <c:v>238251</c:v>
                </c:pt>
                <c:pt idx="15">
                  <c:v>243173</c:v>
                </c:pt>
                <c:pt idx="16">
                  <c:v>248039</c:v>
                </c:pt>
                <c:pt idx="17">
                  <c:v>252781</c:v>
                </c:pt>
                <c:pt idx="18">
                  <c:v>257271</c:v>
                </c:pt>
                <c:pt idx="19">
                  <c:v>261378</c:v>
                </c:pt>
                <c:pt idx="20">
                  <c:v>264909</c:v>
                </c:pt>
                <c:pt idx="21">
                  <c:v>263615</c:v>
                </c:pt>
                <c:pt idx="22">
                  <c:v>263351</c:v>
                </c:pt>
                <c:pt idx="23">
                  <c:v>258664</c:v>
                </c:pt>
                <c:pt idx="24">
                  <c:v>260601</c:v>
                </c:pt>
                <c:pt idx="25">
                  <c:v>261443</c:v>
                </c:pt>
                <c:pt idx="26">
                  <c:v>261377</c:v>
                </c:pt>
                <c:pt idx="27">
                  <c:v>256127</c:v>
                </c:pt>
                <c:pt idx="28">
                  <c:v>259580</c:v>
                </c:pt>
                <c:pt idx="29">
                  <c:v>255925</c:v>
                </c:pt>
                <c:pt idx="30">
                  <c:v>252500</c:v>
                </c:pt>
                <c:pt idx="31">
                  <c:v>248949</c:v>
                </c:pt>
                <c:pt idx="32">
                  <c:v>248896</c:v>
                </c:pt>
                <c:pt idx="33">
                  <c:v>250101</c:v>
                </c:pt>
                <c:pt idx="34">
                  <c:v>251651</c:v>
                </c:pt>
                <c:pt idx="35">
                  <c:v>254268</c:v>
                </c:pt>
                <c:pt idx="36">
                  <c:v>257230</c:v>
                </c:pt>
                <c:pt idx="37">
                  <c:v>260755</c:v>
                </c:pt>
                <c:pt idx="38">
                  <c:v>264678</c:v>
                </c:pt>
                <c:pt idx="39">
                  <c:v>268169</c:v>
                </c:pt>
                <c:pt idx="40">
                  <c:v>272005</c:v>
                </c:pt>
                <c:pt idx="41">
                  <c:v>278465</c:v>
                </c:pt>
                <c:pt idx="42">
                  <c:v>285543</c:v>
                </c:pt>
                <c:pt idx="43">
                  <c:v>292889</c:v>
                </c:pt>
                <c:pt idx="44">
                  <c:v>301687</c:v>
                </c:pt>
                <c:pt idx="45">
                  <c:v>312920</c:v>
                </c:pt>
                <c:pt idx="46">
                  <c:v>325438</c:v>
                </c:pt>
                <c:pt idx="47">
                  <c:v>338478</c:v>
                </c:pt>
                <c:pt idx="48">
                  <c:v>350939</c:v>
                </c:pt>
                <c:pt idx="49">
                  <c:v>363399</c:v>
                </c:pt>
                <c:pt idx="50">
                  <c:v>373044</c:v>
                </c:pt>
                <c:pt idx="51">
                  <c:v>381280</c:v>
                </c:pt>
                <c:pt idx="52">
                  <c:v>385893</c:v>
                </c:pt>
                <c:pt idx="53">
                  <c:v>388278</c:v>
                </c:pt>
                <c:pt idx="54">
                  <c:v>386328</c:v>
                </c:pt>
                <c:pt idx="55">
                  <c:v>383056</c:v>
                </c:pt>
                <c:pt idx="56">
                  <c:v>377586</c:v>
                </c:pt>
                <c:pt idx="57">
                  <c:v>372315</c:v>
                </c:pt>
                <c:pt idx="58">
                  <c:v>367136</c:v>
                </c:pt>
                <c:pt idx="59">
                  <c:v>362971</c:v>
                </c:pt>
                <c:pt idx="60">
                  <c:v>359678</c:v>
                </c:pt>
                <c:pt idx="61">
                  <c:v>355941</c:v>
                </c:pt>
                <c:pt idx="62">
                  <c:v>351870</c:v>
                </c:pt>
                <c:pt idx="63">
                  <c:v>349811</c:v>
                </c:pt>
                <c:pt idx="64">
                  <c:v>345747</c:v>
                </c:pt>
                <c:pt idx="65">
                  <c:v>339457</c:v>
                </c:pt>
                <c:pt idx="66">
                  <c:v>333054</c:v>
                </c:pt>
                <c:pt idx="67">
                  <c:v>326762</c:v>
                </c:pt>
                <c:pt idx="68">
                  <c:v>318017</c:v>
                </c:pt>
                <c:pt idx="69">
                  <c:v>311216</c:v>
                </c:pt>
                <c:pt idx="70">
                  <c:v>304641</c:v>
                </c:pt>
                <c:pt idx="71">
                  <c:v>295169</c:v>
                </c:pt>
                <c:pt idx="72">
                  <c:v>283991</c:v>
                </c:pt>
                <c:pt idx="73">
                  <c:v>272359</c:v>
                </c:pt>
                <c:pt idx="74">
                  <c:v>261395</c:v>
                </c:pt>
                <c:pt idx="75">
                  <c:v>251120</c:v>
                </c:pt>
                <c:pt idx="76">
                  <c:v>241501</c:v>
                </c:pt>
                <c:pt idx="77">
                  <c:v>231962</c:v>
                </c:pt>
                <c:pt idx="78">
                  <c:v>225977</c:v>
                </c:pt>
                <c:pt idx="79">
                  <c:v>221521</c:v>
                </c:pt>
                <c:pt idx="80">
                  <c:v>212905</c:v>
                </c:pt>
                <c:pt idx="81">
                  <c:v>204821</c:v>
                </c:pt>
                <c:pt idx="82">
                  <c:v>198355</c:v>
                </c:pt>
                <c:pt idx="83">
                  <c:v>187286</c:v>
                </c:pt>
                <c:pt idx="84">
                  <c:v>173462</c:v>
                </c:pt>
                <c:pt idx="85">
                  <c:v>158279</c:v>
                </c:pt>
                <c:pt idx="86">
                  <c:v>141873</c:v>
                </c:pt>
                <c:pt idx="87">
                  <c:v>129150</c:v>
                </c:pt>
                <c:pt idx="88">
                  <c:v>109842</c:v>
                </c:pt>
                <c:pt idx="89">
                  <c:v>93850</c:v>
                </c:pt>
                <c:pt idx="90">
                  <c:v>82955</c:v>
                </c:pt>
                <c:pt idx="91">
                  <c:v>74940</c:v>
                </c:pt>
                <c:pt idx="92">
                  <c:v>63062</c:v>
                </c:pt>
                <c:pt idx="93">
                  <c:v>55971</c:v>
                </c:pt>
                <c:pt idx="94">
                  <c:v>48074</c:v>
                </c:pt>
                <c:pt idx="95">
                  <c:v>39799</c:v>
                </c:pt>
                <c:pt idx="96">
                  <c:v>31458</c:v>
                </c:pt>
                <c:pt idx="97">
                  <c:v>24591</c:v>
                </c:pt>
                <c:pt idx="98">
                  <c:v>18585</c:v>
                </c:pt>
                <c:pt idx="99">
                  <c:v>13495</c:v>
                </c:pt>
                <c:pt idx="100">
                  <c:v>20133</c:v>
                </c:pt>
              </c:numCache>
            </c:numRef>
          </c:val>
        </c:ser>
        <c:ser>
          <c:idx val="6"/>
          <c:order val="6"/>
          <c:tx>
            <c:strRef>
              <c:f>Hoja1!$H$1</c:f>
              <c:strCache>
                <c:ptCount val="1"/>
                <c:pt idx="0">
                  <c:v>V-2040</c:v>
                </c:pt>
              </c:strCache>
            </c:strRef>
          </c:tx>
          <c:spPr>
            <a:solidFill>
              <a:srgbClr val="F68E38"/>
            </a:solidFill>
          </c:spPr>
          <c:cat>
            <c:strRef>
              <c:f>Hoja1!$A$2:$A$102</c:f>
              <c:strCache>
                <c:ptCount val="101"/>
                <c:pt idx="0">
                  <c:v>   0 years</c:v>
                </c:pt>
                <c:pt idx="1">
                  <c:v>   1 año</c:v>
                </c:pt>
                <c:pt idx="2">
                  <c:v>   2 años</c:v>
                </c:pt>
                <c:pt idx="3">
                  <c:v>   3 años</c:v>
                </c:pt>
                <c:pt idx="4">
                  <c:v>   4 años</c:v>
                </c:pt>
                <c:pt idx="5">
                  <c:v>   5 years</c:v>
                </c:pt>
                <c:pt idx="6">
                  <c:v>   6 años</c:v>
                </c:pt>
                <c:pt idx="7">
                  <c:v>   7 años</c:v>
                </c:pt>
                <c:pt idx="8">
                  <c:v>   8 años</c:v>
                </c:pt>
                <c:pt idx="9">
                  <c:v>   9 años</c:v>
                </c:pt>
                <c:pt idx="10">
                  <c:v>   10 years</c:v>
                </c:pt>
                <c:pt idx="11">
                  <c:v>   11 años</c:v>
                </c:pt>
                <c:pt idx="12">
                  <c:v>   12 años</c:v>
                </c:pt>
                <c:pt idx="13">
                  <c:v>   13 años</c:v>
                </c:pt>
                <c:pt idx="14">
                  <c:v>   14 años</c:v>
                </c:pt>
                <c:pt idx="15">
                  <c:v>   15 years</c:v>
                </c:pt>
                <c:pt idx="16">
                  <c:v>   16 años</c:v>
                </c:pt>
                <c:pt idx="17">
                  <c:v>   17 años</c:v>
                </c:pt>
                <c:pt idx="18">
                  <c:v>   18 años</c:v>
                </c:pt>
                <c:pt idx="19">
                  <c:v>   19 años</c:v>
                </c:pt>
                <c:pt idx="20">
                  <c:v>   20 years</c:v>
                </c:pt>
                <c:pt idx="21">
                  <c:v>   21 años</c:v>
                </c:pt>
                <c:pt idx="22">
                  <c:v>   22 años</c:v>
                </c:pt>
                <c:pt idx="23">
                  <c:v>   23 años</c:v>
                </c:pt>
                <c:pt idx="24">
                  <c:v>   24 años</c:v>
                </c:pt>
                <c:pt idx="25">
                  <c:v>   25 years</c:v>
                </c:pt>
                <c:pt idx="26">
                  <c:v>   26 años</c:v>
                </c:pt>
                <c:pt idx="27">
                  <c:v>   27 años</c:v>
                </c:pt>
                <c:pt idx="28">
                  <c:v>   28 años</c:v>
                </c:pt>
                <c:pt idx="29">
                  <c:v>   29 años</c:v>
                </c:pt>
                <c:pt idx="30">
                  <c:v>   30 years</c:v>
                </c:pt>
                <c:pt idx="31">
                  <c:v>   31 años</c:v>
                </c:pt>
                <c:pt idx="32">
                  <c:v>   32 años</c:v>
                </c:pt>
                <c:pt idx="33">
                  <c:v>   33 años</c:v>
                </c:pt>
                <c:pt idx="34">
                  <c:v>   34 años</c:v>
                </c:pt>
                <c:pt idx="35">
                  <c:v>   35 years</c:v>
                </c:pt>
                <c:pt idx="36">
                  <c:v>   36 años</c:v>
                </c:pt>
                <c:pt idx="37">
                  <c:v>   37 años</c:v>
                </c:pt>
                <c:pt idx="38">
                  <c:v>   38 años</c:v>
                </c:pt>
                <c:pt idx="39">
                  <c:v>   39 años</c:v>
                </c:pt>
                <c:pt idx="40">
                  <c:v>   40 years</c:v>
                </c:pt>
                <c:pt idx="41">
                  <c:v>   41 años</c:v>
                </c:pt>
                <c:pt idx="42">
                  <c:v>   42 años</c:v>
                </c:pt>
                <c:pt idx="43">
                  <c:v>   43 años</c:v>
                </c:pt>
                <c:pt idx="44">
                  <c:v>   44 años</c:v>
                </c:pt>
                <c:pt idx="45">
                  <c:v>   45 years</c:v>
                </c:pt>
                <c:pt idx="46">
                  <c:v>   46 años</c:v>
                </c:pt>
                <c:pt idx="47">
                  <c:v>   47 años</c:v>
                </c:pt>
                <c:pt idx="48">
                  <c:v>   48 años</c:v>
                </c:pt>
                <c:pt idx="49">
                  <c:v>   49 años</c:v>
                </c:pt>
                <c:pt idx="50">
                  <c:v>   50 years</c:v>
                </c:pt>
                <c:pt idx="51">
                  <c:v>   51 años</c:v>
                </c:pt>
                <c:pt idx="52">
                  <c:v>   52 años</c:v>
                </c:pt>
                <c:pt idx="53">
                  <c:v>   53 años</c:v>
                </c:pt>
                <c:pt idx="54">
                  <c:v>   54 años</c:v>
                </c:pt>
                <c:pt idx="55">
                  <c:v>   55 years</c:v>
                </c:pt>
                <c:pt idx="56">
                  <c:v>   56 años</c:v>
                </c:pt>
                <c:pt idx="57">
                  <c:v>   57 años</c:v>
                </c:pt>
                <c:pt idx="58">
                  <c:v>   58 años</c:v>
                </c:pt>
                <c:pt idx="59">
                  <c:v>   59 años</c:v>
                </c:pt>
                <c:pt idx="60">
                  <c:v>   60 years</c:v>
                </c:pt>
                <c:pt idx="61">
                  <c:v>   61 años</c:v>
                </c:pt>
                <c:pt idx="62">
                  <c:v>   62 años</c:v>
                </c:pt>
                <c:pt idx="63">
                  <c:v>   63 años</c:v>
                </c:pt>
                <c:pt idx="64">
                  <c:v>   64 años</c:v>
                </c:pt>
                <c:pt idx="65">
                  <c:v>   65 years</c:v>
                </c:pt>
                <c:pt idx="66">
                  <c:v>   66 años</c:v>
                </c:pt>
                <c:pt idx="67">
                  <c:v>   67 años</c:v>
                </c:pt>
                <c:pt idx="68">
                  <c:v>   68 años</c:v>
                </c:pt>
                <c:pt idx="69">
                  <c:v>   69 años</c:v>
                </c:pt>
                <c:pt idx="70">
                  <c:v>   70 years</c:v>
                </c:pt>
                <c:pt idx="71">
                  <c:v>   71 años</c:v>
                </c:pt>
                <c:pt idx="72">
                  <c:v>   72 años</c:v>
                </c:pt>
                <c:pt idx="73">
                  <c:v>   73 años</c:v>
                </c:pt>
                <c:pt idx="74">
                  <c:v>   74 años</c:v>
                </c:pt>
                <c:pt idx="75">
                  <c:v>   75 years</c:v>
                </c:pt>
                <c:pt idx="76">
                  <c:v>   76 años</c:v>
                </c:pt>
                <c:pt idx="77">
                  <c:v>   77 años</c:v>
                </c:pt>
                <c:pt idx="78">
                  <c:v>   78 años</c:v>
                </c:pt>
                <c:pt idx="79">
                  <c:v>   79 años</c:v>
                </c:pt>
                <c:pt idx="80">
                  <c:v>   80 years</c:v>
                </c:pt>
                <c:pt idx="81">
                  <c:v>   81 años</c:v>
                </c:pt>
                <c:pt idx="82">
                  <c:v>   82 años</c:v>
                </c:pt>
                <c:pt idx="83">
                  <c:v>   83 años</c:v>
                </c:pt>
                <c:pt idx="84">
                  <c:v>   84 años</c:v>
                </c:pt>
                <c:pt idx="85">
                  <c:v>   85 years</c:v>
                </c:pt>
                <c:pt idx="86">
                  <c:v>   86 años</c:v>
                </c:pt>
                <c:pt idx="87">
                  <c:v>   87 años</c:v>
                </c:pt>
                <c:pt idx="88">
                  <c:v>   88 años</c:v>
                </c:pt>
                <c:pt idx="89">
                  <c:v>   89 años</c:v>
                </c:pt>
                <c:pt idx="90">
                  <c:v>   90 years</c:v>
                </c:pt>
                <c:pt idx="91">
                  <c:v>   91 años</c:v>
                </c:pt>
                <c:pt idx="92">
                  <c:v>   92 años</c:v>
                </c:pt>
                <c:pt idx="93">
                  <c:v>   93 años</c:v>
                </c:pt>
                <c:pt idx="94">
                  <c:v>   94 años</c:v>
                </c:pt>
                <c:pt idx="95">
                  <c:v>   95 years</c:v>
                </c:pt>
                <c:pt idx="96">
                  <c:v>   96 años</c:v>
                </c:pt>
                <c:pt idx="97">
                  <c:v>   97 años</c:v>
                </c:pt>
                <c:pt idx="98">
                  <c:v>   98 años</c:v>
                </c:pt>
                <c:pt idx="99">
                  <c:v>   99 años</c:v>
                </c:pt>
                <c:pt idx="100">
                  <c:v>   100 more years</c:v>
                </c:pt>
              </c:strCache>
            </c:strRef>
          </c:cat>
          <c:val>
            <c:numRef>
              <c:f>Hoja1!$H$2:$H$102</c:f>
              <c:numCache>
                <c:formatCode>#,##0</c:formatCode>
                <c:ptCount val="101"/>
                <c:pt idx="0">
                  <c:v>-232735</c:v>
                </c:pt>
                <c:pt idx="1">
                  <c:v>-231742</c:v>
                </c:pt>
                <c:pt idx="2">
                  <c:v>-230558</c:v>
                </c:pt>
                <c:pt idx="3">
                  <c:v>-229189</c:v>
                </c:pt>
                <c:pt idx="4">
                  <c:v>-227680</c:v>
                </c:pt>
                <c:pt idx="5">
                  <c:v>-226113</c:v>
                </c:pt>
                <c:pt idx="6">
                  <c:v>-224567</c:v>
                </c:pt>
                <c:pt idx="7">
                  <c:v>-223114</c:v>
                </c:pt>
                <c:pt idx="8">
                  <c:v>-221819</c:v>
                </c:pt>
                <c:pt idx="9">
                  <c:v>-220740</c:v>
                </c:pt>
                <c:pt idx="10">
                  <c:v>-219921</c:v>
                </c:pt>
                <c:pt idx="11">
                  <c:v>-219406</c:v>
                </c:pt>
                <c:pt idx="12">
                  <c:v>-219256</c:v>
                </c:pt>
                <c:pt idx="13">
                  <c:v>-219539</c:v>
                </c:pt>
                <c:pt idx="14">
                  <c:v>-220334</c:v>
                </c:pt>
                <c:pt idx="15">
                  <c:v>-221720</c:v>
                </c:pt>
                <c:pt idx="16">
                  <c:v>-223781</c:v>
                </c:pt>
                <c:pt idx="17">
                  <c:v>-226572</c:v>
                </c:pt>
                <c:pt idx="18">
                  <c:v>-230095</c:v>
                </c:pt>
                <c:pt idx="19">
                  <c:v>-234289</c:v>
                </c:pt>
                <c:pt idx="20">
                  <c:v>-239027</c:v>
                </c:pt>
                <c:pt idx="21">
                  <c:v>-244517</c:v>
                </c:pt>
                <c:pt idx="22">
                  <c:v>-249931</c:v>
                </c:pt>
                <c:pt idx="23">
                  <c:v>-255355</c:v>
                </c:pt>
                <c:pt idx="24">
                  <c:v>-260567</c:v>
                </c:pt>
                <c:pt idx="25">
                  <c:v>-265372</c:v>
                </c:pt>
                <c:pt idx="26">
                  <c:v>-269613</c:v>
                </c:pt>
                <c:pt idx="27">
                  <c:v>-273185</c:v>
                </c:pt>
                <c:pt idx="28">
                  <c:v>-275979</c:v>
                </c:pt>
                <c:pt idx="29">
                  <c:v>-277931</c:v>
                </c:pt>
                <c:pt idx="30">
                  <c:v>-278978</c:v>
                </c:pt>
                <c:pt idx="31">
                  <c:v>-275589</c:v>
                </c:pt>
                <c:pt idx="32">
                  <c:v>-272800</c:v>
                </c:pt>
                <c:pt idx="33">
                  <c:v>-266988</c:v>
                </c:pt>
                <c:pt idx="34">
                  <c:v>-266033</c:v>
                </c:pt>
                <c:pt idx="35">
                  <c:v>-264736</c:v>
                </c:pt>
                <c:pt idx="36">
                  <c:v>-263094</c:v>
                </c:pt>
                <c:pt idx="37">
                  <c:v>-257206</c:v>
                </c:pt>
                <c:pt idx="38">
                  <c:v>-256212</c:v>
                </c:pt>
                <c:pt idx="39">
                  <c:v>-253527</c:v>
                </c:pt>
                <c:pt idx="40">
                  <c:v>-248247</c:v>
                </c:pt>
                <c:pt idx="41">
                  <c:v>-244666</c:v>
                </c:pt>
                <c:pt idx="42">
                  <c:v>-242521</c:v>
                </c:pt>
                <c:pt idx="43">
                  <c:v>-242382</c:v>
                </c:pt>
                <c:pt idx="44">
                  <c:v>-242505</c:v>
                </c:pt>
                <c:pt idx="45">
                  <c:v>-243761</c:v>
                </c:pt>
                <c:pt idx="46">
                  <c:v>-245492</c:v>
                </c:pt>
                <c:pt idx="47">
                  <c:v>-247311</c:v>
                </c:pt>
                <c:pt idx="48">
                  <c:v>-249493</c:v>
                </c:pt>
                <c:pt idx="49">
                  <c:v>-251466</c:v>
                </c:pt>
                <c:pt idx="50">
                  <c:v>-253525</c:v>
                </c:pt>
                <c:pt idx="51">
                  <c:v>-257051</c:v>
                </c:pt>
                <c:pt idx="52">
                  <c:v>-261404</c:v>
                </c:pt>
                <c:pt idx="53">
                  <c:v>-266578</c:v>
                </c:pt>
                <c:pt idx="54">
                  <c:v>-273096</c:v>
                </c:pt>
                <c:pt idx="55">
                  <c:v>-281698</c:v>
                </c:pt>
                <c:pt idx="56">
                  <c:v>-292379</c:v>
                </c:pt>
                <c:pt idx="57">
                  <c:v>-304064</c:v>
                </c:pt>
                <c:pt idx="58">
                  <c:v>-315460</c:v>
                </c:pt>
                <c:pt idx="59">
                  <c:v>-327272</c:v>
                </c:pt>
                <c:pt idx="60">
                  <c:v>-337304</c:v>
                </c:pt>
                <c:pt idx="61">
                  <c:v>-345612</c:v>
                </c:pt>
                <c:pt idx="62">
                  <c:v>-350573</c:v>
                </c:pt>
                <c:pt idx="63">
                  <c:v>-352963</c:v>
                </c:pt>
                <c:pt idx="64">
                  <c:v>-351214</c:v>
                </c:pt>
                <c:pt idx="65">
                  <c:v>-347723</c:v>
                </c:pt>
                <c:pt idx="66">
                  <c:v>-341887</c:v>
                </c:pt>
                <c:pt idx="67">
                  <c:v>-335227</c:v>
                </c:pt>
                <c:pt idx="68">
                  <c:v>-328084</c:v>
                </c:pt>
                <c:pt idx="69">
                  <c:v>-321345</c:v>
                </c:pt>
                <c:pt idx="70">
                  <c:v>-314639</c:v>
                </c:pt>
                <c:pt idx="71">
                  <c:v>-306609</c:v>
                </c:pt>
                <c:pt idx="72">
                  <c:v>-297875</c:v>
                </c:pt>
                <c:pt idx="73">
                  <c:v>-290644</c:v>
                </c:pt>
                <c:pt idx="74">
                  <c:v>-281674</c:v>
                </c:pt>
                <c:pt idx="75">
                  <c:v>-270597</c:v>
                </c:pt>
                <c:pt idx="76">
                  <c:v>-258637</c:v>
                </c:pt>
                <c:pt idx="77">
                  <c:v>-246663</c:v>
                </c:pt>
                <c:pt idx="78">
                  <c:v>-232493</c:v>
                </c:pt>
                <c:pt idx="79">
                  <c:v>-219424</c:v>
                </c:pt>
                <c:pt idx="80">
                  <c:v>-206159</c:v>
                </c:pt>
                <c:pt idx="81">
                  <c:v>-190745</c:v>
                </c:pt>
                <c:pt idx="82">
                  <c:v>-174154</c:v>
                </c:pt>
                <c:pt idx="83">
                  <c:v>-157154</c:v>
                </c:pt>
                <c:pt idx="84">
                  <c:v>-141164</c:v>
                </c:pt>
                <c:pt idx="85">
                  <c:v>-126338</c:v>
                </c:pt>
                <c:pt idx="86">
                  <c:v>-112119</c:v>
                </c:pt>
                <c:pt idx="87">
                  <c:v>-98754</c:v>
                </c:pt>
                <c:pt idx="88">
                  <c:v>-87176</c:v>
                </c:pt>
                <c:pt idx="89">
                  <c:v>-76476</c:v>
                </c:pt>
                <c:pt idx="90">
                  <c:v>-64726</c:v>
                </c:pt>
                <c:pt idx="91">
                  <c:v>-53862</c:v>
                </c:pt>
                <c:pt idx="92">
                  <c:v>-44518</c:v>
                </c:pt>
                <c:pt idx="93">
                  <c:v>-35454</c:v>
                </c:pt>
                <c:pt idx="94">
                  <c:v>-27540</c:v>
                </c:pt>
                <c:pt idx="95">
                  <c:v>-21108</c:v>
                </c:pt>
                <c:pt idx="96">
                  <c:v>-15948</c:v>
                </c:pt>
                <c:pt idx="97">
                  <c:v>-12176</c:v>
                </c:pt>
                <c:pt idx="98">
                  <c:v>-8679</c:v>
                </c:pt>
                <c:pt idx="99">
                  <c:v>-6209</c:v>
                </c:pt>
                <c:pt idx="100">
                  <c:v>-12707</c:v>
                </c:pt>
              </c:numCache>
            </c:numRef>
          </c:val>
        </c:ser>
        <c:ser>
          <c:idx val="7"/>
          <c:order val="7"/>
          <c:tx>
            <c:strRef>
              <c:f>Hoja1!$I$1</c:f>
              <c:strCache>
                <c:ptCount val="1"/>
                <c:pt idx="0">
                  <c:v>M-2040</c:v>
                </c:pt>
              </c:strCache>
            </c:strRef>
          </c:tx>
          <c:spPr>
            <a:solidFill>
              <a:srgbClr val="F68E38"/>
            </a:solidFill>
          </c:spPr>
          <c:cat>
            <c:strRef>
              <c:f>Hoja1!$A$2:$A$102</c:f>
              <c:strCache>
                <c:ptCount val="101"/>
                <c:pt idx="0">
                  <c:v>   0 years</c:v>
                </c:pt>
                <c:pt idx="1">
                  <c:v>   1 año</c:v>
                </c:pt>
                <c:pt idx="2">
                  <c:v>   2 años</c:v>
                </c:pt>
                <c:pt idx="3">
                  <c:v>   3 años</c:v>
                </c:pt>
                <c:pt idx="4">
                  <c:v>   4 años</c:v>
                </c:pt>
                <c:pt idx="5">
                  <c:v>   5 years</c:v>
                </c:pt>
                <c:pt idx="6">
                  <c:v>   6 años</c:v>
                </c:pt>
                <c:pt idx="7">
                  <c:v>   7 años</c:v>
                </c:pt>
                <c:pt idx="8">
                  <c:v>   8 años</c:v>
                </c:pt>
                <c:pt idx="9">
                  <c:v>   9 años</c:v>
                </c:pt>
                <c:pt idx="10">
                  <c:v>   10 years</c:v>
                </c:pt>
                <c:pt idx="11">
                  <c:v>   11 años</c:v>
                </c:pt>
                <c:pt idx="12">
                  <c:v>   12 años</c:v>
                </c:pt>
                <c:pt idx="13">
                  <c:v>   13 años</c:v>
                </c:pt>
                <c:pt idx="14">
                  <c:v>   14 años</c:v>
                </c:pt>
                <c:pt idx="15">
                  <c:v>   15 years</c:v>
                </c:pt>
                <c:pt idx="16">
                  <c:v>   16 años</c:v>
                </c:pt>
                <c:pt idx="17">
                  <c:v>   17 años</c:v>
                </c:pt>
                <c:pt idx="18">
                  <c:v>   18 años</c:v>
                </c:pt>
                <c:pt idx="19">
                  <c:v>   19 años</c:v>
                </c:pt>
                <c:pt idx="20">
                  <c:v>   20 years</c:v>
                </c:pt>
                <c:pt idx="21">
                  <c:v>   21 años</c:v>
                </c:pt>
                <c:pt idx="22">
                  <c:v>   22 años</c:v>
                </c:pt>
                <c:pt idx="23">
                  <c:v>   23 años</c:v>
                </c:pt>
                <c:pt idx="24">
                  <c:v>   24 años</c:v>
                </c:pt>
                <c:pt idx="25">
                  <c:v>   25 years</c:v>
                </c:pt>
                <c:pt idx="26">
                  <c:v>   26 años</c:v>
                </c:pt>
                <c:pt idx="27">
                  <c:v>   27 años</c:v>
                </c:pt>
                <c:pt idx="28">
                  <c:v>   28 años</c:v>
                </c:pt>
                <c:pt idx="29">
                  <c:v>   29 años</c:v>
                </c:pt>
                <c:pt idx="30">
                  <c:v>   30 years</c:v>
                </c:pt>
                <c:pt idx="31">
                  <c:v>   31 años</c:v>
                </c:pt>
                <c:pt idx="32">
                  <c:v>   32 años</c:v>
                </c:pt>
                <c:pt idx="33">
                  <c:v>   33 años</c:v>
                </c:pt>
                <c:pt idx="34">
                  <c:v>   34 años</c:v>
                </c:pt>
                <c:pt idx="35">
                  <c:v>   35 years</c:v>
                </c:pt>
                <c:pt idx="36">
                  <c:v>   36 años</c:v>
                </c:pt>
                <c:pt idx="37">
                  <c:v>   37 años</c:v>
                </c:pt>
                <c:pt idx="38">
                  <c:v>   38 años</c:v>
                </c:pt>
                <c:pt idx="39">
                  <c:v>   39 años</c:v>
                </c:pt>
                <c:pt idx="40">
                  <c:v>   40 years</c:v>
                </c:pt>
                <c:pt idx="41">
                  <c:v>   41 años</c:v>
                </c:pt>
                <c:pt idx="42">
                  <c:v>   42 años</c:v>
                </c:pt>
                <c:pt idx="43">
                  <c:v>   43 años</c:v>
                </c:pt>
                <c:pt idx="44">
                  <c:v>   44 años</c:v>
                </c:pt>
                <c:pt idx="45">
                  <c:v>   45 years</c:v>
                </c:pt>
                <c:pt idx="46">
                  <c:v>   46 años</c:v>
                </c:pt>
                <c:pt idx="47">
                  <c:v>   47 años</c:v>
                </c:pt>
                <c:pt idx="48">
                  <c:v>   48 años</c:v>
                </c:pt>
                <c:pt idx="49">
                  <c:v>   49 años</c:v>
                </c:pt>
                <c:pt idx="50">
                  <c:v>   50 years</c:v>
                </c:pt>
                <c:pt idx="51">
                  <c:v>   51 años</c:v>
                </c:pt>
                <c:pt idx="52">
                  <c:v>   52 años</c:v>
                </c:pt>
                <c:pt idx="53">
                  <c:v>   53 años</c:v>
                </c:pt>
                <c:pt idx="54">
                  <c:v>   54 años</c:v>
                </c:pt>
                <c:pt idx="55">
                  <c:v>   55 years</c:v>
                </c:pt>
                <c:pt idx="56">
                  <c:v>   56 años</c:v>
                </c:pt>
                <c:pt idx="57">
                  <c:v>   57 años</c:v>
                </c:pt>
                <c:pt idx="58">
                  <c:v>   58 años</c:v>
                </c:pt>
                <c:pt idx="59">
                  <c:v>   59 años</c:v>
                </c:pt>
                <c:pt idx="60">
                  <c:v>   60 years</c:v>
                </c:pt>
                <c:pt idx="61">
                  <c:v>   61 años</c:v>
                </c:pt>
                <c:pt idx="62">
                  <c:v>   62 años</c:v>
                </c:pt>
                <c:pt idx="63">
                  <c:v>   63 años</c:v>
                </c:pt>
                <c:pt idx="64">
                  <c:v>   64 años</c:v>
                </c:pt>
                <c:pt idx="65">
                  <c:v>   65 years</c:v>
                </c:pt>
                <c:pt idx="66">
                  <c:v>   66 años</c:v>
                </c:pt>
                <c:pt idx="67">
                  <c:v>   67 años</c:v>
                </c:pt>
                <c:pt idx="68">
                  <c:v>   68 años</c:v>
                </c:pt>
                <c:pt idx="69">
                  <c:v>   69 años</c:v>
                </c:pt>
                <c:pt idx="70">
                  <c:v>   70 years</c:v>
                </c:pt>
                <c:pt idx="71">
                  <c:v>   71 años</c:v>
                </c:pt>
                <c:pt idx="72">
                  <c:v>   72 años</c:v>
                </c:pt>
                <c:pt idx="73">
                  <c:v>   73 años</c:v>
                </c:pt>
                <c:pt idx="74">
                  <c:v>   74 años</c:v>
                </c:pt>
                <c:pt idx="75">
                  <c:v>   75 years</c:v>
                </c:pt>
                <c:pt idx="76">
                  <c:v>   76 años</c:v>
                </c:pt>
                <c:pt idx="77">
                  <c:v>   77 años</c:v>
                </c:pt>
                <c:pt idx="78">
                  <c:v>   78 años</c:v>
                </c:pt>
                <c:pt idx="79">
                  <c:v>   79 años</c:v>
                </c:pt>
                <c:pt idx="80">
                  <c:v>   80 years</c:v>
                </c:pt>
                <c:pt idx="81">
                  <c:v>   81 años</c:v>
                </c:pt>
                <c:pt idx="82">
                  <c:v>   82 años</c:v>
                </c:pt>
                <c:pt idx="83">
                  <c:v>   83 años</c:v>
                </c:pt>
                <c:pt idx="84">
                  <c:v>   84 años</c:v>
                </c:pt>
                <c:pt idx="85">
                  <c:v>   85 years</c:v>
                </c:pt>
                <c:pt idx="86">
                  <c:v>   86 años</c:v>
                </c:pt>
                <c:pt idx="87">
                  <c:v>   87 años</c:v>
                </c:pt>
                <c:pt idx="88">
                  <c:v>   88 años</c:v>
                </c:pt>
                <c:pt idx="89">
                  <c:v>   89 años</c:v>
                </c:pt>
                <c:pt idx="90">
                  <c:v>   90 years</c:v>
                </c:pt>
                <c:pt idx="91">
                  <c:v>   91 años</c:v>
                </c:pt>
                <c:pt idx="92">
                  <c:v>   92 años</c:v>
                </c:pt>
                <c:pt idx="93">
                  <c:v>   93 años</c:v>
                </c:pt>
                <c:pt idx="94">
                  <c:v>   94 años</c:v>
                </c:pt>
                <c:pt idx="95">
                  <c:v>   95 years</c:v>
                </c:pt>
                <c:pt idx="96">
                  <c:v>   96 años</c:v>
                </c:pt>
                <c:pt idx="97">
                  <c:v>   97 años</c:v>
                </c:pt>
                <c:pt idx="98">
                  <c:v>   98 años</c:v>
                </c:pt>
                <c:pt idx="99">
                  <c:v>   99 años</c:v>
                </c:pt>
                <c:pt idx="100">
                  <c:v>   100 more years</c:v>
                </c:pt>
              </c:strCache>
            </c:strRef>
          </c:cat>
          <c:val>
            <c:numRef>
              <c:f>Hoja1!$I$2:$I$102</c:f>
              <c:numCache>
                <c:formatCode>General</c:formatCode>
                <c:ptCount val="101"/>
                <c:pt idx="0">
                  <c:v>219015</c:v>
                </c:pt>
                <c:pt idx="1">
                  <c:v>218725</c:v>
                </c:pt>
                <c:pt idx="2">
                  <c:v>218212</c:v>
                </c:pt>
                <c:pt idx="3">
                  <c:v>217478</c:v>
                </c:pt>
                <c:pt idx="4">
                  <c:v>216555</c:v>
                </c:pt>
                <c:pt idx="5">
                  <c:v>215517</c:v>
                </c:pt>
                <c:pt idx="6">
                  <c:v>214448</c:v>
                </c:pt>
                <c:pt idx="7">
                  <c:v>213426</c:v>
                </c:pt>
                <c:pt idx="8">
                  <c:v>212528</c:v>
                </c:pt>
                <c:pt idx="9">
                  <c:v>211816</c:v>
                </c:pt>
                <c:pt idx="10">
                  <c:v>211334</c:v>
                </c:pt>
                <c:pt idx="11">
                  <c:v>211127</c:v>
                </c:pt>
                <c:pt idx="12">
                  <c:v>211255</c:v>
                </c:pt>
                <c:pt idx="13">
                  <c:v>211790</c:v>
                </c:pt>
                <c:pt idx="14">
                  <c:v>212822</c:v>
                </c:pt>
                <c:pt idx="15">
                  <c:v>214456</c:v>
                </c:pt>
                <c:pt idx="16">
                  <c:v>216806</c:v>
                </c:pt>
                <c:pt idx="17">
                  <c:v>219963</c:v>
                </c:pt>
                <c:pt idx="18">
                  <c:v>223964</c:v>
                </c:pt>
                <c:pt idx="19">
                  <c:v>228777</c:v>
                </c:pt>
                <c:pt idx="20">
                  <c:v>234296</c:v>
                </c:pt>
                <c:pt idx="21">
                  <c:v>240724</c:v>
                </c:pt>
                <c:pt idx="22">
                  <c:v>247248</c:v>
                </c:pt>
                <c:pt idx="23">
                  <c:v>253934</c:v>
                </c:pt>
                <c:pt idx="24">
                  <c:v>260533</c:v>
                </c:pt>
                <c:pt idx="25">
                  <c:v>266818</c:v>
                </c:pt>
                <c:pt idx="26">
                  <c:v>272600</c:v>
                </c:pt>
                <c:pt idx="27">
                  <c:v>277738</c:v>
                </c:pt>
                <c:pt idx="28">
                  <c:v>282096</c:v>
                </c:pt>
                <c:pt idx="29">
                  <c:v>285581</c:v>
                </c:pt>
                <c:pt idx="30">
                  <c:v>288106</c:v>
                </c:pt>
                <c:pt idx="31">
                  <c:v>286048</c:v>
                </c:pt>
                <c:pt idx="32">
                  <c:v>284690</c:v>
                </c:pt>
                <c:pt idx="33">
                  <c:v>279328</c:v>
                </c:pt>
                <c:pt idx="34">
                  <c:v>279750</c:v>
                </c:pt>
                <c:pt idx="35">
                  <c:v>279231</c:v>
                </c:pt>
                <c:pt idx="36">
                  <c:v>277967</c:v>
                </c:pt>
                <c:pt idx="37">
                  <c:v>272144</c:v>
                </c:pt>
                <c:pt idx="38">
                  <c:v>274163</c:v>
                </c:pt>
                <c:pt idx="39">
                  <c:v>269871</c:v>
                </c:pt>
                <c:pt idx="40">
                  <c:v>265823</c:v>
                </c:pt>
                <c:pt idx="41">
                  <c:v>261684</c:v>
                </c:pt>
                <c:pt idx="42">
                  <c:v>260758</c:v>
                </c:pt>
                <c:pt idx="43">
                  <c:v>261017</c:v>
                </c:pt>
                <c:pt idx="44">
                  <c:v>261613</c:v>
                </c:pt>
                <c:pt idx="45">
                  <c:v>263203</c:v>
                </c:pt>
                <c:pt idx="46">
                  <c:v>265130</c:v>
                </c:pt>
                <c:pt idx="47">
                  <c:v>267602</c:v>
                </c:pt>
                <c:pt idx="48">
                  <c:v>270469</c:v>
                </c:pt>
                <c:pt idx="49">
                  <c:v>272969</c:v>
                </c:pt>
                <c:pt idx="50">
                  <c:v>275830</c:v>
                </c:pt>
                <c:pt idx="51">
                  <c:v>281188</c:v>
                </c:pt>
                <c:pt idx="52">
                  <c:v>287172</c:v>
                </c:pt>
                <c:pt idx="53">
                  <c:v>293447</c:v>
                </c:pt>
                <c:pt idx="54">
                  <c:v>301150</c:v>
                </c:pt>
                <c:pt idx="55">
                  <c:v>311212</c:v>
                </c:pt>
                <c:pt idx="56">
                  <c:v>322571</c:v>
                </c:pt>
                <c:pt idx="57">
                  <c:v>334482</c:v>
                </c:pt>
                <c:pt idx="58">
                  <c:v>345893</c:v>
                </c:pt>
                <c:pt idx="59">
                  <c:v>357354</c:v>
                </c:pt>
                <c:pt idx="60">
                  <c:v>366183</c:v>
                </c:pt>
                <c:pt idx="61">
                  <c:v>373701</c:v>
                </c:pt>
                <c:pt idx="62">
                  <c:v>377765</c:v>
                </c:pt>
                <c:pt idx="63">
                  <c:v>379708</c:v>
                </c:pt>
                <c:pt idx="64">
                  <c:v>377455</c:v>
                </c:pt>
                <c:pt idx="65">
                  <c:v>373872</c:v>
                </c:pt>
                <c:pt idx="66">
                  <c:v>368057</c:v>
                </c:pt>
                <c:pt idx="67">
                  <c:v>362294</c:v>
                </c:pt>
                <c:pt idx="68">
                  <c:v>356535</c:v>
                </c:pt>
                <c:pt idx="69">
                  <c:v>351541</c:v>
                </c:pt>
                <c:pt idx="70">
                  <c:v>347192</c:v>
                </c:pt>
                <c:pt idx="71">
                  <c:v>342286</c:v>
                </c:pt>
                <c:pt idx="72">
                  <c:v>336950</c:v>
                </c:pt>
                <c:pt idx="73">
                  <c:v>333343</c:v>
                </c:pt>
                <c:pt idx="74">
                  <c:v>327632</c:v>
                </c:pt>
                <c:pt idx="75">
                  <c:v>319596</c:v>
                </c:pt>
                <c:pt idx="76">
                  <c:v>311289</c:v>
                </c:pt>
                <c:pt idx="77">
                  <c:v>302819</c:v>
                </c:pt>
                <c:pt idx="78">
                  <c:v>291737</c:v>
                </c:pt>
                <c:pt idx="79">
                  <c:v>282153</c:v>
                </c:pt>
                <c:pt idx="80">
                  <c:v>272274</c:v>
                </c:pt>
                <c:pt idx="81">
                  <c:v>259256</c:v>
                </c:pt>
                <c:pt idx="82">
                  <c:v>244205</c:v>
                </c:pt>
                <c:pt idx="83">
                  <c:v>228180</c:v>
                </c:pt>
                <c:pt idx="84">
                  <c:v>212214</c:v>
                </c:pt>
                <c:pt idx="85">
                  <c:v>196335</c:v>
                </c:pt>
                <c:pt idx="86">
                  <c:v>180506</c:v>
                </c:pt>
                <c:pt idx="87">
                  <c:v>164431</c:v>
                </c:pt>
                <c:pt idx="88">
                  <c:v>150610</c:v>
                </c:pt>
                <c:pt idx="89">
                  <c:v>137317</c:v>
                </c:pt>
                <c:pt idx="90">
                  <c:v>121302</c:v>
                </c:pt>
                <c:pt idx="91">
                  <c:v>105947</c:v>
                </c:pt>
                <c:pt idx="92">
                  <c:v>91985</c:v>
                </c:pt>
                <c:pt idx="93">
                  <c:v>77127</c:v>
                </c:pt>
                <c:pt idx="94">
                  <c:v>62982</c:v>
                </c:pt>
                <c:pt idx="95">
                  <c:v>50469</c:v>
                </c:pt>
                <c:pt idx="96">
                  <c:v>39555</c:v>
                </c:pt>
                <c:pt idx="97">
                  <c:v>31197</c:v>
                </c:pt>
                <c:pt idx="98">
                  <c:v>22779</c:v>
                </c:pt>
                <c:pt idx="99">
                  <c:v>16464</c:v>
                </c:pt>
                <c:pt idx="100">
                  <c:v>27722</c:v>
                </c:pt>
              </c:numCache>
            </c:numRef>
          </c:val>
        </c:ser>
        <c:ser>
          <c:idx val="8"/>
          <c:order val="8"/>
          <c:tx>
            <c:strRef>
              <c:f>Hoja1!$J$1</c:f>
              <c:strCache>
                <c:ptCount val="1"/>
                <c:pt idx="0">
                  <c:v>V-2050</c:v>
                </c:pt>
              </c:strCache>
            </c:strRef>
          </c:tx>
          <c:spPr>
            <a:noFill/>
            <a:ln>
              <a:solidFill>
                <a:srgbClr val="C00000"/>
              </a:solidFill>
            </a:ln>
          </c:spPr>
          <c:cat>
            <c:strRef>
              <c:f>Hoja1!$A$2:$A$102</c:f>
              <c:strCache>
                <c:ptCount val="101"/>
                <c:pt idx="0">
                  <c:v>   0 years</c:v>
                </c:pt>
                <c:pt idx="1">
                  <c:v>   1 año</c:v>
                </c:pt>
                <c:pt idx="2">
                  <c:v>   2 años</c:v>
                </c:pt>
                <c:pt idx="3">
                  <c:v>   3 años</c:v>
                </c:pt>
                <c:pt idx="4">
                  <c:v>   4 años</c:v>
                </c:pt>
                <c:pt idx="5">
                  <c:v>   5 years</c:v>
                </c:pt>
                <c:pt idx="6">
                  <c:v>   6 años</c:v>
                </c:pt>
                <c:pt idx="7">
                  <c:v>   7 años</c:v>
                </c:pt>
                <c:pt idx="8">
                  <c:v>   8 años</c:v>
                </c:pt>
                <c:pt idx="9">
                  <c:v>   9 años</c:v>
                </c:pt>
                <c:pt idx="10">
                  <c:v>   10 years</c:v>
                </c:pt>
                <c:pt idx="11">
                  <c:v>   11 años</c:v>
                </c:pt>
                <c:pt idx="12">
                  <c:v>   12 años</c:v>
                </c:pt>
                <c:pt idx="13">
                  <c:v>   13 años</c:v>
                </c:pt>
                <c:pt idx="14">
                  <c:v>   14 años</c:v>
                </c:pt>
                <c:pt idx="15">
                  <c:v>   15 years</c:v>
                </c:pt>
                <c:pt idx="16">
                  <c:v>   16 años</c:v>
                </c:pt>
                <c:pt idx="17">
                  <c:v>   17 años</c:v>
                </c:pt>
                <c:pt idx="18">
                  <c:v>   18 años</c:v>
                </c:pt>
                <c:pt idx="19">
                  <c:v>   19 años</c:v>
                </c:pt>
                <c:pt idx="20">
                  <c:v>   20 years</c:v>
                </c:pt>
                <c:pt idx="21">
                  <c:v>   21 años</c:v>
                </c:pt>
                <c:pt idx="22">
                  <c:v>   22 años</c:v>
                </c:pt>
                <c:pt idx="23">
                  <c:v>   23 años</c:v>
                </c:pt>
                <c:pt idx="24">
                  <c:v>   24 años</c:v>
                </c:pt>
                <c:pt idx="25">
                  <c:v>   25 years</c:v>
                </c:pt>
                <c:pt idx="26">
                  <c:v>   26 años</c:v>
                </c:pt>
                <c:pt idx="27">
                  <c:v>   27 años</c:v>
                </c:pt>
                <c:pt idx="28">
                  <c:v>   28 años</c:v>
                </c:pt>
                <c:pt idx="29">
                  <c:v>   29 años</c:v>
                </c:pt>
                <c:pt idx="30">
                  <c:v>   30 years</c:v>
                </c:pt>
                <c:pt idx="31">
                  <c:v>   31 años</c:v>
                </c:pt>
                <c:pt idx="32">
                  <c:v>   32 años</c:v>
                </c:pt>
                <c:pt idx="33">
                  <c:v>   33 años</c:v>
                </c:pt>
                <c:pt idx="34">
                  <c:v>   34 años</c:v>
                </c:pt>
                <c:pt idx="35">
                  <c:v>   35 years</c:v>
                </c:pt>
                <c:pt idx="36">
                  <c:v>   36 años</c:v>
                </c:pt>
                <c:pt idx="37">
                  <c:v>   37 años</c:v>
                </c:pt>
                <c:pt idx="38">
                  <c:v>   38 años</c:v>
                </c:pt>
                <c:pt idx="39">
                  <c:v>   39 años</c:v>
                </c:pt>
                <c:pt idx="40">
                  <c:v>   40 years</c:v>
                </c:pt>
                <c:pt idx="41">
                  <c:v>   41 años</c:v>
                </c:pt>
                <c:pt idx="42">
                  <c:v>   42 años</c:v>
                </c:pt>
                <c:pt idx="43">
                  <c:v>   43 años</c:v>
                </c:pt>
                <c:pt idx="44">
                  <c:v>   44 años</c:v>
                </c:pt>
                <c:pt idx="45">
                  <c:v>   45 years</c:v>
                </c:pt>
                <c:pt idx="46">
                  <c:v>   46 años</c:v>
                </c:pt>
                <c:pt idx="47">
                  <c:v>   47 años</c:v>
                </c:pt>
                <c:pt idx="48">
                  <c:v>   48 años</c:v>
                </c:pt>
                <c:pt idx="49">
                  <c:v>   49 años</c:v>
                </c:pt>
                <c:pt idx="50">
                  <c:v>   50 years</c:v>
                </c:pt>
                <c:pt idx="51">
                  <c:v>   51 años</c:v>
                </c:pt>
                <c:pt idx="52">
                  <c:v>   52 años</c:v>
                </c:pt>
                <c:pt idx="53">
                  <c:v>   53 años</c:v>
                </c:pt>
                <c:pt idx="54">
                  <c:v>   54 años</c:v>
                </c:pt>
                <c:pt idx="55">
                  <c:v>   55 years</c:v>
                </c:pt>
                <c:pt idx="56">
                  <c:v>   56 años</c:v>
                </c:pt>
                <c:pt idx="57">
                  <c:v>   57 años</c:v>
                </c:pt>
                <c:pt idx="58">
                  <c:v>   58 años</c:v>
                </c:pt>
                <c:pt idx="59">
                  <c:v>   59 años</c:v>
                </c:pt>
                <c:pt idx="60">
                  <c:v>   60 years</c:v>
                </c:pt>
                <c:pt idx="61">
                  <c:v>   61 años</c:v>
                </c:pt>
                <c:pt idx="62">
                  <c:v>   62 años</c:v>
                </c:pt>
                <c:pt idx="63">
                  <c:v>   63 años</c:v>
                </c:pt>
                <c:pt idx="64">
                  <c:v>   64 años</c:v>
                </c:pt>
                <c:pt idx="65">
                  <c:v>   65 years</c:v>
                </c:pt>
                <c:pt idx="66">
                  <c:v>   66 años</c:v>
                </c:pt>
                <c:pt idx="67">
                  <c:v>   67 años</c:v>
                </c:pt>
                <c:pt idx="68">
                  <c:v>   68 años</c:v>
                </c:pt>
                <c:pt idx="69">
                  <c:v>   69 años</c:v>
                </c:pt>
                <c:pt idx="70">
                  <c:v>   70 years</c:v>
                </c:pt>
                <c:pt idx="71">
                  <c:v>   71 años</c:v>
                </c:pt>
                <c:pt idx="72">
                  <c:v>   72 años</c:v>
                </c:pt>
                <c:pt idx="73">
                  <c:v>   73 años</c:v>
                </c:pt>
                <c:pt idx="74">
                  <c:v>   74 años</c:v>
                </c:pt>
                <c:pt idx="75">
                  <c:v>   75 years</c:v>
                </c:pt>
                <c:pt idx="76">
                  <c:v>   76 años</c:v>
                </c:pt>
                <c:pt idx="77">
                  <c:v>   77 años</c:v>
                </c:pt>
                <c:pt idx="78">
                  <c:v>   78 años</c:v>
                </c:pt>
                <c:pt idx="79">
                  <c:v>   79 años</c:v>
                </c:pt>
                <c:pt idx="80">
                  <c:v>   80 years</c:v>
                </c:pt>
                <c:pt idx="81">
                  <c:v>   81 años</c:v>
                </c:pt>
                <c:pt idx="82">
                  <c:v>   82 años</c:v>
                </c:pt>
                <c:pt idx="83">
                  <c:v>   83 años</c:v>
                </c:pt>
                <c:pt idx="84">
                  <c:v>   84 años</c:v>
                </c:pt>
                <c:pt idx="85">
                  <c:v>   85 years</c:v>
                </c:pt>
                <c:pt idx="86">
                  <c:v>   86 años</c:v>
                </c:pt>
                <c:pt idx="87">
                  <c:v>   87 años</c:v>
                </c:pt>
                <c:pt idx="88">
                  <c:v>   88 años</c:v>
                </c:pt>
                <c:pt idx="89">
                  <c:v>   89 años</c:v>
                </c:pt>
                <c:pt idx="90">
                  <c:v>   90 years</c:v>
                </c:pt>
                <c:pt idx="91">
                  <c:v>   91 años</c:v>
                </c:pt>
                <c:pt idx="92">
                  <c:v>   92 años</c:v>
                </c:pt>
                <c:pt idx="93">
                  <c:v>   93 años</c:v>
                </c:pt>
                <c:pt idx="94">
                  <c:v>   94 años</c:v>
                </c:pt>
                <c:pt idx="95">
                  <c:v>   95 years</c:v>
                </c:pt>
                <c:pt idx="96">
                  <c:v>   96 años</c:v>
                </c:pt>
                <c:pt idx="97">
                  <c:v>   97 años</c:v>
                </c:pt>
                <c:pt idx="98">
                  <c:v>   98 años</c:v>
                </c:pt>
                <c:pt idx="99">
                  <c:v>   99 años</c:v>
                </c:pt>
                <c:pt idx="100">
                  <c:v>   100 more years</c:v>
                </c:pt>
              </c:strCache>
            </c:strRef>
          </c:cat>
          <c:val>
            <c:numRef>
              <c:f>Hoja1!$J$2:$J$102</c:f>
              <c:numCache>
                <c:formatCode>#,##0</c:formatCode>
                <c:ptCount val="101"/>
                <c:pt idx="0">
                  <c:v>-233762</c:v>
                </c:pt>
                <c:pt idx="1">
                  <c:v>-234874</c:v>
                </c:pt>
                <c:pt idx="2">
                  <c:v>-235962</c:v>
                </c:pt>
                <c:pt idx="3">
                  <c:v>-236832</c:v>
                </c:pt>
                <c:pt idx="4">
                  <c:v>-237440</c:v>
                </c:pt>
                <c:pt idx="5">
                  <c:v>-237792</c:v>
                </c:pt>
                <c:pt idx="6">
                  <c:v>-237897</c:v>
                </c:pt>
                <c:pt idx="7">
                  <c:v>-237767</c:v>
                </c:pt>
                <c:pt idx="8">
                  <c:v>-237416</c:v>
                </c:pt>
                <c:pt idx="9">
                  <c:v>-236861</c:v>
                </c:pt>
                <c:pt idx="10">
                  <c:v>-236117</c:v>
                </c:pt>
                <c:pt idx="11">
                  <c:v>-235205</c:v>
                </c:pt>
                <c:pt idx="12">
                  <c:v>-234162</c:v>
                </c:pt>
                <c:pt idx="13">
                  <c:v>-233045</c:v>
                </c:pt>
                <c:pt idx="14">
                  <c:v>-231930</c:v>
                </c:pt>
                <c:pt idx="15">
                  <c:v>-230907</c:v>
                </c:pt>
                <c:pt idx="16">
                  <c:v>-230079</c:v>
                </c:pt>
                <c:pt idx="17">
                  <c:v>-229542</c:v>
                </c:pt>
                <c:pt idx="18">
                  <c:v>-229361</c:v>
                </c:pt>
                <c:pt idx="19">
                  <c:v>-229568</c:v>
                </c:pt>
                <c:pt idx="20">
                  <c:v>-230158</c:v>
                </c:pt>
                <c:pt idx="21">
                  <c:v>-231096</c:v>
                </c:pt>
                <c:pt idx="22">
                  <c:v>-232341</c:v>
                </c:pt>
                <c:pt idx="23">
                  <c:v>-233858</c:v>
                </c:pt>
                <c:pt idx="24">
                  <c:v>-235624</c:v>
                </c:pt>
                <c:pt idx="25">
                  <c:v>-237622</c:v>
                </c:pt>
                <c:pt idx="26">
                  <c:v>-239845</c:v>
                </c:pt>
                <c:pt idx="27">
                  <c:v>-242279</c:v>
                </c:pt>
                <c:pt idx="28">
                  <c:v>-244904</c:v>
                </c:pt>
                <c:pt idx="29">
                  <c:v>-247679</c:v>
                </c:pt>
                <c:pt idx="30">
                  <c:v>-250557</c:v>
                </c:pt>
                <c:pt idx="31">
                  <c:v>-253794</c:v>
                </c:pt>
                <c:pt idx="32">
                  <c:v>-256832</c:v>
                </c:pt>
                <c:pt idx="33">
                  <c:v>-259849</c:v>
                </c:pt>
                <c:pt idx="34">
                  <c:v>-262753</c:v>
                </c:pt>
                <c:pt idx="35">
                  <c:v>-265450</c:v>
                </c:pt>
                <c:pt idx="36">
                  <c:v>-267851</c:v>
                </c:pt>
                <c:pt idx="37">
                  <c:v>-269884</c:v>
                </c:pt>
                <c:pt idx="38">
                  <c:v>-271445</c:v>
                </c:pt>
                <c:pt idx="39">
                  <c:v>-272462</c:v>
                </c:pt>
                <c:pt idx="40">
                  <c:v>-272855</c:v>
                </c:pt>
                <c:pt idx="41">
                  <c:v>-269647</c:v>
                </c:pt>
                <c:pt idx="42">
                  <c:v>-266945</c:v>
                </c:pt>
                <c:pt idx="43">
                  <c:v>-261682</c:v>
                </c:pt>
                <c:pt idx="44">
                  <c:v>-260507</c:v>
                </c:pt>
                <c:pt idx="45">
                  <c:v>-259040</c:v>
                </c:pt>
                <c:pt idx="46">
                  <c:v>-257252</c:v>
                </c:pt>
                <c:pt idx="47">
                  <c:v>-251733</c:v>
                </c:pt>
                <c:pt idx="48">
                  <c:v>-250424</c:v>
                </c:pt>
                <c:pt idx="49">
                  <c:v>-247609</c:v>
                </c:pt>
                <c:pt idx="50">
                  <c:v>-242447</c:v>
                </c:pt>
                <c:pt idx="51">
                  <c:v>-238750</c:v>
                </c:pt>
                <c:pt idx="52">
                  <c:v>-236309</c:v>
                </c:pt>
                <c:pt idx="53">
                  <c:v>-235662</c:v>
                </c:pt>
                <c:pt idx="54">
                  <c:v>-235259</c:v>
                </c:pt>
                <c:pt idx="55">
                  <c:v>-235904</c:v>
                </c:pt>
                <c:pt idx="56">
                  <c:v>-237037</c:v>
                </c:pt>
                <c:pt idx="57">
                  <c:v>-238295</c:v>
                </c:pt>
                <c:pt idx="58">
                  <c:v>-239935</c:v>
                </c:pt>
                <c:pt idx="59">
                  <c:v>-241425</c:v>
                </c:pt>
                <c:pt idx="60">
                  <c:v>-243023</c:v>
                </c:pt>
                <c:pt idx="61">
                  <c:v>-245997</c:v>
                </c:pt>
                <c:pt idx="62">
                  <c:v>-249756</c:v>
                </c:pt>
                <c:pt idx="63">
                  <c:v>-254262</c:v>
                </c:pt>
                <c:pt idx="64">
                  <c:v>-259920</c:v>
                </c:pt>
                <c:pt idx="65">
                  <c:v>-267392</c:v>
                </c:pt>
                <c:pt idx="66">
                  <c:v>-276560</c:v>
                </c:pt>
                <c:pt idx="67">
                  <c:v>-286374</c:v>
                </c:pt>
                <c:pt idx="68">
                  <c:v>-295699</c:v>
                </c:pt>
                <c:pt idx="69">
                  <c:v>-305044</c:v>
                </c:pt>
                <c:pt idx="70">
                  <c:v>-312285</c:v>
                </c:pt>
                <c:pt idx="71">
                  <c:v>-317546</c:v>
                </c:pt>
                <c:pt idx="72">
                  <c:v>-319344</c:v>
                </c:pt>
                <c:pt idx="73">
                  <c:v>-318324</c:v>
                </c:pt>
                <c:pt idx="74">
                  <c:v>-313129</c:v>
                </c:pt>
                <c:pt idx="75">
                  <c:v>-305920</c:v>
                </c:pt>
                <c:pt idx="76">
                  <c:v>-296226</c:v>
                </c:pt>
                <c:pt idx="77">
                  <c:v>-285460</c:v>
                </c:pt>
                <c:pt idx="78">
                  <c:v>-273733</c:v>
                </c:pt>
                <c:pt idx="79">
                  <c:v>-261879</c:v>
                </c:pt>
                <c:pt idx="80">
                  <c:v>-249614</c:v>
                </c:pt>
                <c:pt idx="81">
                  <c:v>-235763</c:v>
                </c:pt>
                <c:pt idx="82">
                  <c:v>-220960</c:v>
                </c:pt>
                <c:pt idx="83">
                  <c:v>-206821</c:v>
                </c:pt>
                <c:pt idx="84">
                  <c:v>-191332</c:v>
                </c:pt>
                <c:pt idx="85">
                  <c:v>-174757</c:v>
                </c:pt>
                <c:pt idx="86">
                  <c:v>-157891</c:v>
                </c:pt>
                <c:pt idx="87">
                  <c:v>-141607</c:v>
                </c:pt>
                <c:pt idx="88">
                  <c:v>-124593</c:v>
                </c:pt>
                <c:pt idx="89">
                  <c:v>-108692</c:v>
                </c:pt>
                <c:pt idx="90">
                  <c:v>-93182</c:v>
                </c:pt>
                <c:pt idx="91">
                  <c:v>-77453</c:v>
                </c:pt>
                <c:pt idx="92">
                  <c:v>-62800</c:v>
                </c:pt>
                <c:pt idx="93">
                  <c:v>-49841</c:v>
                </c:pt>
                <c:pt idx="94">
                  <c:v>-39167</c:v>
                </c:pt>
                <c:pt idx="95">
                  <c:v>-30737</c:v>
                </c:pt>
                <c:pt idx="96">
                  <c:v>-24013</c:v>
                </c:pt>
                <c:pt idx="97">
                  <c:v>-18558</c:v>
                </c:pt>
                <c:pt idx="98">
                  <c:v>-14422</c:v>
                </c:pt>
                <c:pt idx="99">
                  <c:v>-11178</c:v>
                </c:pt>
                <c:pt idx="100">
                  <c:v>-21532</c:v>
                </c:pt>
              </c:numCache>
            </c:numRef>
          </c:val>
        </c:ser>
        <c:ser>
          <c:idx val="9"/>
          <c:order val="9"/>
          <c:tx>
            <c:strRef>
              <c:f>Hoja1!$K$1</c:f>
              <c:strCache>
                <c:ptCount val="1"/>
                <c:pt idx="0">
                  <c:v>M-2050</c:v>
                </c:pt>
              </c:strCache>
            </c:strRef>
          </c:tx>
          <c:spPr>
            <a:noFill/>
            <a:ln>
              <a:solidFill>
                <a:srgbClr val="C00000"/>
              </a:solidFill>
            </a:ln>
          </c:spPr>
          <c:cat>
            <c:strRef>
              <c:f>Hoja1!$A$2:$A$102</c:f>
              <c:strCache>
                <c:ptCount val="101"/>
                <c:pt idx="0">
                  <c:v>   0 years</c:v>
                </c:pt>
                <c:pt idx="1">
                  <c:v>   1 año</c:v>
                </c:pt>
                <c:pt idx="2">
                  <c:v>   2 años</c:v>
                </c:pt>
                <c:pt idx="3">
                  <c:v>   3 años</c:v>
                </c:pt>
                <c:pt idx="4">
                  <c:v>   4 años</c:v>
                </c:pt>
                <c:pt idx="5">
                  <c:v>   5 years</c:v>
                </c:pt>
                <c:pt idx="6">
                  <c:v>   6 años</c:v>
                </c:pt>
                <c:pt idx="7">
                  <c:v>   7 años</c:v>
                </c:pt>
                <c:pt idx="8">
                  <c:v>   8 años</c:v>
                </c:pt>
                <c:pt idx="9">
                  <c:v>   9 años</c:v>
                </c:pt>
                <c:pt idx="10">
                  <c:v>   10 years</c:v>
                </c:pt>
                <c:pt idx="11">
                  <c:v>   11 años</c:v>
                </c:pt>
                <c:pt idx="12">
                  <c:v>   12 años</c:v>
                </c:pt>
                <c:pt idx="13">
                  <c:v>   13 años</c:v>
                </c:pt>
                <c:pt idx="14">
                  <c:v>   14 años</c:v>
                </c:pt>
                <c:pt idx="15">
                  <c:v>   15 years</c:v>
                </c:pt>
                <c:pt idx="16">
                  <c:v>   16 años</c:v>
                </c:pt>
                <c:pt idx="17">
                  <c:v>   17 años</c:v>
                </c:pt>
                <c:pt idx="18">
                  <c:v>   18 años</c:v>
                </c:pt>
                <c:pt idx="19">
                  <c:v>   19 años</c:v>
                </c:pt>
                <c:pt idx="20">
                  <c:v>   20 years</c:v>
                </c:pt>
                <c:pt idx="21">
                  <c:v>   21 años</c:v>
                </c:pt>
                <c:pt idx="22">
                  <c:v>   22 años</c:v>
                </c:pt>
                <c:pt idx="23">
                  <c:v>   23 años</c:v>
                </c:pt>
                <c:pt idx="24">
                  <c:v>   24 años</c:v>
                </c:pt>
                <c:pt idx="25">
                  <c:v>   25 years</c:v>
                </c:pt>
                <c:pt idx="26">
                  <c:v>   26 años</c:v>
                </c:pt>
                <c:pt idx="27">
                  <c:v>   27 años</c:v>
                </c:pt>
                <c:pt idx="28">
                  <c:v>   28 años</c:v>
                </c:pt>
                <c:pt idx="29">
                  <c:v>   29 años</c:v>
                </c:pt>
                <c:pt idx="30">
                  <c:v>   30 years</c:v>
                </c:pt>
                <c:pt idx="31">
                  <c:v>   31 años</c:v>
                </c:pt>
                <c:pt idx="32">
                  <c:v>   32 años</c:v>
                </c:pt>
                <c:pt idx="33">
                  <c:v>   33 años</c:v>
                </c:pt>
                <c:pt idx="34">
                  <c:v>   34 años</c:v>
                </c:pt>
                <c:pt idx="35">
                  <c:v>   35 years</c:v>
                </c:pt>
                <c:pt idx="36">
                  <c:v>   36 años</c:v>
                </c:pt>
                <c:pt idx="37">
                  <c:v>   37 años</c:v>
                </c:pt>
                <c:pt idx="38">
                  <c:v>   38 años</c:v>
                </c:pt>
                <c:pt idx="39">
                  <c:v>   39 años</c:v>
                </c:pt>
                <c:pt idx="40">
                  <c:v>   40 years</c:v>
                </c:pt>
                <c:pt idx="41">
                  <c:v>   41 años</c:v>
                </c:pt>
                <c:pt idx="42">
                  <c:v>   42 años</c:v>
                </c:pt>
                <c:pt idx="43">
                  <c:v>   43 años</c:v>
                </c:pt>
                <c:pt idx="44">
                  <c:v>   44 años</c:v>
                </c:pt>
                <c:pt idx="45">
                  <c:v>   45 years</c:v>
                </c:pt>
                <c:pt idx="46">
                  <c:v>   46 años</c:v>
                </c:pt>
                <c:pt idx="47">
                  <c:v>   47 años</c:v>
                </c:pt>
                <c:pt idx="48">
                  <c:v>   48 años</c:v>
                </c:pt>
                <c:pt idx="49">
                  <c:v>   49 años</c:v>
                </c:pt>
                <c:pt idx="50">
                  <c:v>   50 years</c:v>
                </c:pt>
                <c:pt idx="51">
                  <c:v>   51 años</c:v>
                </c:pt>
                <c:pt idx="52">
                  <c:v>   52 años</c:v>
                </c:pt>
                <c:pt idx="53">
                  <c:v>   53 años</c:v>
                </c:pt>
                <c:pt idx="54">
                  <c:v>   54 años</c:v>
                </c:pt>
                <c:pt idx="55">
                  <c:v>   55 years</c:v>
                </c:pt>
                <c:pt idx="56">
                  <c:v>   56 años</c:v>
                </c:pt>
                <c:pt idx="57">
                  <c:v>   57 años</c:v>
                </c:pt>
                <c:pt idx="58">
                  <c:v>   58 años</c:v>
                </c:pt>
                <c:pt idx="59">
                  <c:v>   59 años</c:v>
                </c:pt>
                <c:pt idx="60">
                  <c:v>   60 years</c:v>
                </c:pt>
                <c:pt idx="61">
                  <c:v>   61 años</c:v>
                </c:pt>
                <c:pt idx="62">
                  <c:v>   62 años</c:v>
                </c:pt>
                <c:pt idx="63">
                  <c:v>   63 años</c:v>
                </c:pt>
                <c:pt idx="64">
                  <c:v>   64 años</c:v>
                </c:pt>
                <c:pt idx="65">
                  <c:v>   65 years</c:v>
                </c:pt>
                <c:pt idx="66">
                  <c:v>   66 años</c:v>
                </c:pt>
                <c:pt idx="67">
                  <c:v>   67 años</c:v>
                </c:pt>
                <c:pt idx="68">
                  <c:v>   68 años</c:v>
                </c:pt>
                <c:pt idx="69">
                  <c:v>   69 años</c:v>
                </c:pt>
                <c:pt idx="70">
                  <c:v>   70 years</c:v>
                </c:pt>
                <c:pt idx="71">
                  <c:v>   71 años</c:v>
                </c:pt>
                <c:pt idx="72">
                  <c:v>   72 años</c:v>
                </c:pt>
                <c:pt idx="73">
                  <c:v>   73 años</c:v>
                </c:pt>
                <c:pt idx="74">
                  <c:v>   74 años</c:v>
                </c:pt>
                <c:pt idx="75">
                  <c:v>   75 years</c:v>
                </c:pt>
                <c:pt idx="76">
                  <c:v>   76 años</c:v>
                </c:pt>
                <c:pt idx="77">
                  <c:v>   77 años</c:v>
                </c:pt>
                <c:pt idx="78">
                  <c:v>   78 años</c:v>
                </c:pt>
                <c:pt idx="79">
                  <c:v>   79 años</c:v>
                </c:pt>
                <c:pt idx="80">
                  <c:v>   80 years</c:v>
                </c:pt>
                <c:pt idx="81">
                  <c:v>   81 años</c:v>
                </c:pt>
                <c:pt idx="82">
                  <c:v>   82 años</c:v>
                </c:pt>
                <c:pt idx="83">
                  <c:v>   83 años</c:v>
                </c:pt>
                <c:pt idx="84">
                  <c:v>   84 años</c:v>
                </c:pt>
                <c:pt idx="85">
                  <c:v>   85 years</c:v>
                </c:pt>
                <c:pt idx="86">
                  <c:v>   86 años</c:v>
                </c:pt>
                <c:pt idx="87">
                  <c:v>   87 años</c:v>
                </c:pt>
                <c:pt idx="88">
                  <c:v>   88 años</c:v>
                </c:pt>
                <c:pt idx="89">
                  <c:v>   89 años</c:v>
                </c:pt>
                <c:pt idx="90">
                  <c:v>   90 years</c:v>
                </c:pt>
                <c:pt idx="91">
                  <c:v>   91 años</c:v>
                </c:pt>
                <c:pt idx="92">
                  <c:v>   92 años</c:v>
                </c:pt>
                <c:pt idx="93">
                  <c:v>   93 años</c:v>
                </c:pt>
                <c:pt idx="94">
                  <c:v>   94 años</c:v>
                </c:pt>
                <c:pt idx="95">
                  <c:v>   95 years</c:v>
                </c:pt>
                <c:pt idx="96">
                  <c:v>   96 años</c:v>
                </c:pt>
                <c:pt idx="97">
                  <c:v>   97 años</c:v>
                </c:pt>
                <c:pt idx="98">
                  <c:v>   98 años</c:v>
                </c:pt>
                <c:pt idx="99">
                  <c:v>   99 años</c:v>
                </c:pt>
                <c:pt idx="100">
                  <c:v>   100 more years</c:v>
                </c:pt>
              </c:strCache>
            </c:strRef>
          </c:cat>
          <c:val>
            <c:numRef>
              <c:f>Hoja1!$K$2:$K$102</c:f>
              <c:numCache>
                <c:formatCode>#,##0</c:formatCode>
                <c:ptCount val="101"/>
                <c:pt idx="0">
                  <c:v>219975</c:v>
                </c:pt>
                <c:pt idx="1">
                  <c:v>221681</c:v>
                </c:pt>
                <c:pt idx="2">
                  <c:v>223331</c:v>
                </c:pt>
                <c:pt idx="3">
                  <c:v>224735</c:v>
                </c:pt>
                <c:pt idx="4">
                  <c:v>225842</c:v>
                </c:pt>
                <c:pt idx="5">
                  <c:v>226650</c:v>
                </c:pt>
                <c:pt idx="6">
                  <c:v>227178</c:v>
                </c:pt>
                <c:pt idx="7">
                  <c:v>227446</c:v>
                </c:pt>
                <c:pt idx="8">
                  <c:v>227480</c:v>
                </c:pt>
                <c:pt idx="9">
                  <c:v>227302</c:v>
                </c:pt>
                <c:pt idx="10">
                  <c:v>226930</c:v>
                </c:pt>
                <c:pt idx="11">
                  <c:v>226384</c:v>
                </c:pt>
                <c:pt idx="12">
                  <c:v>225702</c:v>
                </c:pt>
                <c:pt idx="13">
                  <c:v>224944</c:v>
                </c:pt>
                <c:pt idx="14">
                  <c:v>224198</c:v>
                </c:pt>
                <c:pt idx="15">
                  <c:v>223575</c:v>
                </c:pt>
                <c:pt idx="16">
                  <c:v>223209</c:v>
                </c:pt>
                <c:pt idx="17">
                  <c:v>223225</c:v>
                </c:pt>
                <c:pt idx="18">
                  <c:v>223719</c:v>
                </c:pt>
                <c:pt idx="19">
                  <c:v>224741</c:v>
                </c:pt>
                <c:pt idx="20">
                  <c:v>226295</c:v>
                </c:pt>
                <c:pt idx="21">
                  <c:v>228338</c:v>
                </c:pt>
                <c:pt idx="22">
                  <c:v>230810</c:v>
                </c:pt>
                <c:pt idx="23">
                  <c:v>233652</c:v>
                </c:pt>
                <c:pt idx="24">
                  <c:v>236812</c:v>
                </c:pt>
                <c:pt idx="25">
                  <c:v>240244</c:v>
                </c:pt>
                <c:pt idx="26">
                  <c:v>243921</c:v>
                </c:pt>
                <c:pt idx="27">
                  <c:v>247818</c:v>
                </c:pt>
                <c:pt idx="28">
                  <c:v>251914</c:v>
                </c:pt>
                <c:pt idx="29">
                  <c:v>256173</c:v>
                </c:pt>
                <c:pt idx="30">
                  <c:v>260558</c:v>
                </c:pt>
                <c:pt idx="31">
                  <c:v>265355</c:v>
                </c:pt>
                <c:pt idx="32">
                  <c:v>269978</c:v>
                </c:pt>
                <c:pt idx="33">
                  <c:v>274611</c:v>
                </c:pt>
                <c:pt idx="34">
                  <c:v>279146</c:v>
                </c:pt>
                <c:pt idx="35">
                  <c:v>283464</c:v>
                </c:pt>
                <c:pt idx="36">
                  <c:v>287446</c:v>
                </c:pt>
                <c:pt idx="37">
                  <c:v>290989</c:v>
                </c:pt>
                <c:pt idx="38">
                  <c:v>293965</c:v>
                </c:pt>
                <c:pt idx="39">
                  <c:v>296277</c:v>
                </c:pt>
                <c:pt idx="40">
                  <c:v>297819</c:v>
                </c:pt>
                <c:pt idx="41">
                  <c:v>295254</c:v>
                </c:pt>
                <c:pt idx="42">
                  <c:v>293334</c:v>
                </c:pt>
                <c:pt idx="43">
                  <c:v>287725</c:v>
                </c:pt>
                <c:pt idx="44">
                  <c:v>287411</c:v>
                </c:pt>
                <c:pt idx="45">
                  <c:v>286209</c:v>
                </c:pt>
                <c:pt idx="46">
                  <c:v>284297</c:v>
                </c:pt>
                <c:pt idx="47">
                  <c:v>278122</c:v>
                </c:pt>
                <c:pt idx="48">
                  <c:v>279255</c:v>
                </c:pt>
                <c:pt idx="49">
                  <c:v>274506</c:v>
                </c:pt>
                <c:pt idx="50">
                  <c:v>269999</c:v>
                </c:pt>
                <c:pt idx="51">
                  <c:v>265419</c:v>
                </c:pt>
                <c:pt idx="52">
                  <c:v>263886</c:v>
                </c:pt>
                <c:pt idx="53">
                  <c:v>263499</c:v>
                </c:pt>
                <c:pt idx="54">
                  <c:v>263481</c:v>
                </c:pt>
                <c:pt idx="55">
                  <c:v>264454</c:v>
                </c:pt>
                <c:pt idx="56">
                  <c:v>265815</c:v>
                </c:pt>
                <c:pt idx="57">
                  <c:v>267742</c:v>
                </c:pt>
                <c:pt idx="58">
                  <c:v>270088</c:v>
                </c:pt>
                <c:pt idx="59">
                  <c:v>272134</c:v>
                </c:pt>
                <c:pt idx="60">
                  <c:v>274557</c:v>
                </c:pt>
                <c:pt idx="61">
                  <c:v>279377</c:v>
                </c:pt>
                <c:pt idx="62">
                  <c:v>284793</c:v>
                </c:pt>
                <c:pt idx="63">
                  <c:v>290491</c:v>
                </c:pt>
                <c:pt idx="64">
                  <c:v>297496</c:v>
                </c:pt>
                <c:pt idx="65">
                  <c:v>306695</c:v>
                </c:pt>
                <c:pt idx="66">
                  <c:v>317021</c:v>
                </c:pt>
                <c:pt idx="67">
                  <c:v>327757</c:v>
                </c:pt>
                <c:pt idx="68">
                  <c:v>337936</c:v>
                </c:pt>
                <c:pt idx="69">
                  <c:v>347987</c:v>
                </c:pt>
                <c:pt idx="70">
                  <c:v>355365</c:v>
                </c:pt>
                <c:pt idx="71">
                  <c:v>361353</c:v>
                </c:pt>
                <c:pt idx="72">
                  <c:v>363937</c:v>
                </c:pt>
                <c:pt idx="73">
                  <c:v>364349</c:v>
                </c:pt>
                <c:pt idx="74">
                  <c:v>360586</c:v>
                </c:pt>
                <c:pt idx="75">
                  <c:v>355329</c:v>
                </c:pt>
                <c:pt idx="76">
                  <c:v>347811</c:v>
                </c:pt>
                <c:pt idx="77">
                  <c:v>340082</c:v>
                </c:pt>
                <c:pt idx="78">
                  <c:v>331979</c:v>
                </c:pt>
                <c:pt idx="79">
                  <c:v>324261</c:v>
                </c:pt>
                <c:pt idx="80">
                  <c:v>316574</c:v>
                </c:pt>
                <c:pt idx="81">
                  <c:v>307675</c:v>
                </c:pt>
                <c:pt idx="82">
                  <c:v>297585</c:v>
                </c:pt>
                <c:pt idx="83">
                  <c:v>288007</c:v>
                </c:pt>
                <c:pt idx="84">
                  <c:v>275605</c:v>
                </c:pt>
                <c:pt idx="85">
                  <c:v>260293</c:v>
                </c:pt>
                <c:pt idx="86">
                  <c:v>243821</c:v>
                </c:pt>
                <c:pt idx="87">
                  <c:v>226418</c:v>
                </c:pt>
                <c:pt idx="88">
                  <c:v>206545</c:v>
                </c:pt>
                <c:pt idx="89">
                  <c:v>187210</c:v>
                </c:pt>
                <c:pt idx="90">
                  <c:v>167379</c:v>
                </c:pt>
                <c:pt idx="91">
                  <c:v>145943</c:v>
                </c:pt>
                <c:pt idx="92">
                  <c:v>124396</c:v>
                </c:pt>
                <c:pt idx="93">
                  <c:v>104244</c:v>
                </c:pt>
                <c:pt idx="94">
                  <c:v>86394</c:v>
                </c:pt>
                <c:pt idx="95">
                  <c:v>70994</c:v>
                </c:pt>
                <c:pt idx="96">
                  <c:v>57760</c:v>
                </c:pt>
                <c:pt idx="97">
                  <c:v>46196</c:v>
                </c:pt>
                <c:pt idx="98">
                  <c:v>36849</c:v>
                </c:pt>
                <c:pt idx="99">
                  <c:v>28882</c:v>
                </c:pt>
                <c:pt idx="100">
                  <c:v>46128</c:v>
                </c:pt>
              </c:numCache>
            </c:numRef>
          </c:val>
        </c:ser>
        <c:gapWidth val="0"/>
        <c:overlap val="100"/>
        <c:axId val="118390784"/>
        <c:axId val="126133760"/>
      </c:barChart>
      <c:catAx>
        <c:axId val="118390784"/>
        <c:scaling>
          <c:orientation val="minMax"/>
        </c:scaling>
        <c:axPos val="l"/>
        <c:tickLblPos val="low"/>
        <c:txPr>
          <a:bodyPr/>
          <a:lstStyle/>
          <a:p>
            <a:pPr>
              <a:defRPr>
                <a:solidFill>
                  <a:schemeClr val="tx1"/>
                </a:solidFill>
                <a:latin typeface="Arial" pitchFamily="34" charset="0"/>
                <a:cs typeface="Arial" pitchFamily="34" charset="0"/>
              </a:defRPr>
            </a:pPr>
            <a:endParaRPr lang="zh-CN"/>
          </a:p>
        </c:txPr>
        <c:crossAx val="126133760"/>
        <c:crosses val="autoZero"/>
        <c:auto val="1"/>
        <c:lblAlgn val="ctr"/>
        <c:lblOffset val="100"/>
        <c:tickLblSkip val="5"/>
        <c:tickMarkSkip val="5"/>
      </c:catAx>
      <c:valAx>
        <c:axId val="126133760"/>
        <c:scaling>
          <c:orientation val="minMax"/>
          <c:max val="500000"/>
          <c:min val="-500000"/>
        </c:scaling>
        <c:axPos val="b"/>
        <c:majorGridlines>
          <c:spPr>
            <a:ln>
              <a:solidFill>
                <a:schemeClr val="bg1"/>
              </a:solidFill>
            </a:ln>
          </c:spPr>
        </c:majorGridlines>
        <c:numFmt formatCode="#,##0" sourceLinked="1"/>
        <c:tickLblPos val="nextTo"/>
        <c:crossAx val="118390784"/>
        <c:crosses val="autoZero"/>
        <c:crossBetween val="between"/>
        <c:majorUnit val="100000"/>
        <c:dispUnits>
          <c:builtInUnit val="tenThousands"/>
          <c:dispUnitsLbl>
            <c:layout/>
          </c:dispUnitsLbl>
        </c:dispUnits>
      </c:valAx>
    </c:plotArea>
    <c:plotVisOnly val="1"/>
  </c:chart>
  <c:spPr>
    <a:solidFill>
      <a:sysClr val="window" lastClr="FFFFFF"/>
    </a:solidFill>
    <a:ln w="25400" cap="flat" cmpd="sng" algn="ctr">
      <a:solidFill>
        <a:srgbClr val="4F81BD"/>
      </a:solidFill>
      <a:prstDash val="solid"/>
    </a:ln>
    <a:effectLst/>
  </c:spPr>
  <c:txPr>
    <a:bodyPr/>
    <a:lstStyle/>
    <a:p>
      <a:pPr>
        <a:defRPr>
          <a:solidFill>
            <a:sysClr val="windowText" lastClr="000000"/>
          </a:solidFill>
          <a:latin typeface="+mn-lt"/>
          <a:ea typeface="+mn-ea"/>
          <a:cs typeface="+mn-cs"/>
        </a:defRPr>
      </a:pPr>
      <a:endParaRPr lang="zh-CN"/>
    </a:p>
  </c:txPr>
  <c:externalData r:id="rId2"/>
</c:chartSpace>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6134" cy="49791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sz="quarter" idx="1"/>
          </p:nvPr>
        </p:nvSpPr>
        <p:spPr bwMode="auto">
          <a:xfrm>
            <a:off x="3849956" y="3"/>
            <a:ext cx="2946134" cy="49791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C65DB725-3F53-423B-B263-9F51CF8FAAF6}" type="datetimeFigureOut">
              <a:rPr lang="en-US"/>
              <a:pPr>
                <a:defRPr/>
              </a:pPr>
              <a:t>6/19/2016</a:t>
            </a:fld>
            <a:endParaRPr lang="en-US" dirty="0"/>
          </a:p>
        </p:txBody>
      </p:sp>
      <p:sp>
        <p:nvSpPr>
          <p:cNvPr id="4" name="Footer Placeholder 3"/>
          <p:cNvSpPr>
            <a:spLocks noGrp="1"/>
          </p:cNvSpPr>
          <p:nvPr>
            <p:ph type="ftr" sz="quarter" idx="2"/>
          </p:nvPr>
        </p:nvSpPr>
        <p:spPr bwMode="auto">
          <a:xfrm>
            <a:off x="1" y="9428725"/>
            <a:ext cx="2946134" cy="49791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5" name="Slide Number Placeholder 4"/>
          <p:cNvSpPr>
            <a:spLocks noGrp="1"/>
          </p:cNvSpPr>
          <p:nvPr>
            <p:ph type="sldNum" sz="quarter" idx="3"/>
          </p:nvPr>
        </p:nvSpPr>
        <p:spPr bwMode="auto">
          <a:xfrm>
            <a:off x="3849956" y="9428725"/>
            <a:ext cx="2946134" cy="49791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54AC8908-A1FB-4505-B212-4B2A7EC61AD6}" type="slidenum">
              <a:rPr lang="en-US"/>
              <a:pPr>
                <a:defRPr/>
              </a:pPr>
              <a:t>‹#›</a:t>
            </a:fld>
            <a:endParaRPr lang="en-US" dirty="0"/>
          </a:p>
        </p:txBody>
      </p:sp>
    </p:spTree>
    <p:extLst>
      <p:ext uri="{BB962C8B-B14F-4D97-AF65-F5344CB8AC3E}">
        <p14:creationId xmlns="" xmlns:p14="http://schemas.microsoft.com/office/powerpoint/2010/main" val="75024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6134" cy="49791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idx="1"/>
          </p:nvPr>
        </p:nvSpPr>
        <p:spPr bwMode="auto">
          <a:xfrm>
            <a:off x="3849956" y="3"/>
            <a:ext cx="2946134" cy="49791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72848AB1-372C-417D-B58B-3446A2DC6E62}" type="datetimeFigureOut">
              <a:rPr lang="en-US"/>
              <a:pPr>
                <a:defRPr/>
              </a:pPr>
              <a:t>6/19/2016</a:t>
            </a:fld>
            <a:endParaRPr lang="en-US" dirty="0"/>
          </a:p>
        </p:txBody>
      </p:sp>
      <p:sp>
        <p:nvSpPr>
          <p:cNvPr id="4" name="Slide Image Placeholder 3"/>
          <p:cNvSpPr>
            <a:spLocks noGrp="1" noRot="1" noChangeAspect="1"/>
          </p:cNvSpPr>
          <p:nvPr>
            <p:ph type="sldImg" idx="2"/>
          </p:nvPr>
        </p:nvSpPr>
        <p:spPr>
          <a:xfrm>
            <a:off x="712788" y="747713"/>
            <a:ext cx="5373687" cy="3719512"/>
          </a:xfrm>
          <a:prstGeom prst="rect">
            <a:avLst/>
          </a:prstGeom>
          <a:noFill/>
          <a:ln w="12700">
            <a:solidFill>
              <a:prstClr val="black"/>
            </a:solidFill>
          </a:ln>
        </p:spPr>
        <p:txBody>
          <a:bodyPr vert="horz" lIns="99765" tIns="49881" rIns="99765" bIns="49881" rtlCol="0" anchor="ctr"/>
          <a:lstStyle/>
          <a:p>
            <a:pPr lvl="0"/>
            <a:endParaRPr lang="en-US" noProof="0" dirty="0"/>
          </a:p>
        </p:txBody>
      </p:sp>
      <p:sp>
        <p:nvSpPr>
          <p:cNvPr id="5" name="Notes Placeholder 4"/>
          <p:cNvSpPr>
            <a:spLocks noGrp="1"/>
          </p:cNvSpPr>
          <p:nvPr>
            <p:ph type="body" sz="quarter" idx="3"/>
          </p:nvPr>
        </p:nvSpPr>
        <p:spPr bwMode="auto">
          <a:xfrm>
            <a:off x="680246" y="4717536"/>
            <a:ext cx="5437188" cy="4466986"/>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1" y="9428725"/>
            <a:ext cx="2946134" cy="49791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7" name="Slide Number Placeholder 6"/>
          <p:cNvSpPr>
            <a:spLocks noGrp="1"/>
          </p:cNvSpPr>
          <p:nvPr>
            <p:ph type="sldNum" sz="quarter" idx="5"/>
          </p:nvPr>
        </p:nvSpPr>
        <p:spPr bwMode="auto">
          <a:xfrm>
            <a:off x="3849956" y="9428725"/>
            <a:ext cx="2946134" cy="49791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B9DF5CB4-1F12-4B4C-891B-F676007582BC}" type="slidenum">
              <a:rPr lang="en-US"/>
              <a:pPr>
                <a:defRPr/>
              </a:pPr>
              <a:t>‹#›</a:t>
            </a:fld>
            <a:endParaRPr lang="en-US" dirty="0"/>
          </a:p>
        </p:txBody>
      </p:sp>
    </p:spTree>
    <p:extLst>
      <p:ext uri="{BB962C8B-B14F-4D97-AF65-F5344CB8AC3E}">
        <p14:creationId xmlns="" xmlns:p14="http://schemas.microsoft.com/office/powerpoint/2010/main" val="971322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lnSpc>
                <a:spcPct val="90000"/>
              </a:lnSpc>
            </a:pPr>
            <a:endParaRPr lang="it-IT" sz="1000" dirty="0"/>
          </a:p>
        </p:txBody>
      </p:sp>
    </p:spTree>
    <p:extLst>
      <p:ext uri="{BB962C8B-B14F-4D97-AF65-F5344CB8AC3E}">
        <p14:creationId xmlns="" xmlns:p14="http://schemas.microsoft.com/office/powerpoint/2010/main" val="1984408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22</a:t>
            </a:fld>
            <a:endParaRPr lang="en-US"/>
          </a:p>
        </p:txBody>
      </p:sp>
    </p:spTree>
    <p:extLst>
      <p:ext uri="{BB962C8B-B14F-4D97-AF65-F5344CB8AC3E}">
        <p14:creationId xmlns="" xmlns:p14="http://schemas.microsoft.com/office/powerpoint/2010/main" val="4288376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25</a:t>
            </a:fld>
            <a:endParaRPr lang="en-US"/>
          </a:p>
        </p:txBody>
      </p:sp>
    </p:spTree>
    <p:extLst>
      <p:ext uri="{BB962C8B-B14F-4D97-AF65-F5344CB8AC3E}">
        <p14:creationId xmlns="" xmlns:p14="http://schemas.microsoft.com/office/powerpoint/2010/main" val="428837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2</a:t>
            </a:fld>
            <a:endParaRPr lang="en-US"/>
          </a:p>
        </p:txBody>
      </p:sp>
    </p:spTree>
    <p:extLst>
      <p:ext uri="{BB962C8B-B14F-4D97-AF65-F5344CB8AC3E}">
        <p14:creationId xmlns="" xmlns:p14="http://schemas.microsoft.com/office/powerpoint/2010/main" val="428837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3</a:t>
            </a:fld>
            <a:endParaRPr lang="en-US"/>
          </a:p>
        </p:txBody>
      </p:sp>
    </p:spTree>
    <p:extLst>
      <p:ext uri="{BB962C8B-B14F-4D97-AF65-F5344CB8AC3E}">
        <p14:creationId xmlns="" xmlns:p14="http://schemas.microsoft.com/office/powerpoint/2010/main" val="428837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4</a:t>
            </a:fld>
            <a:endParaRPr lang="en-US"/>
          </a:p>
        </p:txBody>
      </p:sp>
    </p:spTree>
    <p:extLst>
      <p:ext uri="{BB962C8B-B14F-4D97-AF65-F5344CB8AC3E}">
        <p14:creationId xmlns="" xmlns:p14="http://schemas.microsoft.com/office/powerpoint/2010/main" val="428837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8</a:t>
            </a:fld>
            <a:endParaRPr lang="en-US"/>
          </a:p>
        </p:txBody>
      </p:sp>
    </p:spTree>
    <p:extLst>
      <p:ext uri="{BB962C8B-B14F-4D97-AF65-F5344CB8AC3E}">
        <p14:creationId xmlns="" xmlns:p14="http://schemas.microsoft.com/office/powerpoint/2010/main" val="428837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12</a:t>
            </a:fld>
            <a:endParaRPr lang="en-US"/>
          </a:p>
        </p:txBody>
      </p:sp>
    </p:spTree>
    <p:extLst>
      <p:ext uri="{BB962C8B-B14F-4D97-AF65-F5344CB8AC3E}">
        <p14:creationId xmlns="" xmlns:p14="http://schemas.microsoft.com/office/powerpoint/2010/main" val="428837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13</a:t>
            </a:fld>
            <a:endParaRPr lang="en-US"/>
          </a:p>
        </p:txBody>
      </p:sp>
    </p:spTree>
    <p:extLst>
      <p:ext uri="{BB962C8B-B14F-4D97-AF65-F5344CB8AC3E}">
        <p14:creationId xmlns="" xmlns:p14="http://schemas.microsoft.com/office/powerpoint/2010/main" val="428837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16</a:t>
            </a:fld>
            <a:endParaRPr lang="en-US"/>
          </a:p>
        </p:txBody>
      </p:sp>
    </p:spTree>
    <p:extLst>
      <p:ext uri="{BB962C8B-B14F-4D97-AF65-F5344CB8AC3E}">
        <p14:creationId xmlns="" xmlns:p14="http://schemas.microsoft.com/office/powerpoint/2010/main" val="4288376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17</a:t>
            </a:fld>
            <a:endParaRPr lang="en-US"/>
          </a:p>
        </p:txBody>
      </p:sp>
    </p:spTree>
    <p:extLst>
      <p:ext uri="{BB962C8B-B14F-4D97-AF65-F5344CB8AC3E}">
        <p14:creationId xmlns="" xmlns:p14="http://schemas.microsoft.com/office/powerpoint/2010/main" val="4288376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p:cNvGraphicFramePr>
          <p:nvPr/>
        </p:nvGraphicFramePr>
        <p:xfrm>
          <a:off x="0" y="0"/>
          <a:ext cx="158750" cy="158750"/>
        </p:xfrm>
        <a:graphic>
          <a:graphicData uri="http://schemas.openxmlformats.org/presentationml/2006/ole">
            <p:oleObj spid="_x0000_s1713868" name="think-cell Slide" r:id="rId6" imgW="0" imgH="0" progId="">
              <p:embed/>
            </p:oleObj>
          </a:graphicData>
        </a:graphic>
      </p:graphicFrame>
      <p:sp>
        <p:nvSpPr>
          <p:cNvPr id="7" name="Rectangle 6"/>
          <p:cNvSpPr/>
          <p:nvPr userDrawn="1">
            <p:custDataLst>
              <p:tags r:id="rId2"/>
            </p:custDataLst>
          </p:nvPr>
        </p:nvSpPr>
        <p:spPr>
          <a:xfrm>
            <a:off x="200340"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Optane" pitchFamily="2" charset="0"/>
            </a:endParaRPr>
          </a:p>
        </p:txBody>
      </p:sp>
      <p:sp>
        <p:nvSpPr>
          <p:cNvPr id="2" name="Title 1"/>
          <p:cNvSpPr>
            <a:spLocks noGrp="1"/>
          </p:cNvSpPr>
          <p:nvPr>
            <p:ph type="ctrTitle"/>
            <p:custDataLst>
              <p:tags r:id="rId3"/>
            </p:custDataLst>
          </p:nvPr>
        </p:nvSpPr>
        <p:spPr>
          <a:xfrm>
            <a:off x="742950" y="2130436"/>
            <a:ext cx="8420100" cy="1470025"/>
          </a:xfrm>
        </p:spPr>
        <p:txBody>
          <a:bodyPr/>
          <a:lstStyle>
            <a:lvl1pPr>
              <a:defRPr>
                <a:latin typeface="Optane" pitchFamily="2" charset="0"/>
              </a:defRPr>
            </a:lvl1pPr>
          </a:lstStyle>
          <a:p>
            <a:r>
              <a:rPr lang="en-US" smtClean="0"/>
              <a:t>Click to edit Master title style</a:t>
            </a:r>
            <a:endParaRPr lang="it-IT"/>
          </a:p>
        </p:txBody>
      </p:sp>
      <p:sp>
        <p:nvSpPr>
          <p:cNvPr id="3" name="Subtitle 2"/>
          <p:cNvSpPr>
            <a:spLocks noGrp="1"/>
          </p:cNvSpPr>
          <p:nvPr>
            <p:ph type="subTitle" idx="1"/>
            <p:custDataLst>
              <p:tags r:id="rId4"/>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fontAlgn="base">
              <a:spcBef>
                <a:spcPct val="0"/>
              </a:spcBef>
              <a:spcAft>
                <a:spcPct val="0"/>
              </a:spcAft>
            </a:pPr>
            <a:r>
              <a:rPr lang="en-US" sz="1800" b="1" i="1" u="sng" dirty="0" smtClean="0">
                <a:solidFill>
                  <a:schemeClr val="tx1">
                    <a:lumMod val="75000"/>
                    <a:lumOff val="25000"/>
                  </a:schemeClr>
                </a:solidFill>
                <a:latin typeface="Optane" pitchFamily="2" charset="0"/>
                <a:cs typeface="Arial" charset="0"/>
              </a:rPr>
              <a:t>BOZZA</a:t>
            </a:r>
            <a:r>
              <a:rPr lang="en-US" sz="1800" b="1" i="1" u="sng" baseline="0" dirty="0" smtClean="0">
                <a:solidFill>
                  <a:schemeClr val="tx1">
                    <a:lumMod val="75000"/>
                    <a:lumOff val="25000"/>
                  </a:schemeClr>
                </a:solidFill>
                <a:latin typeface="Optane" pitchFamily="2" charset="0"/>
                <a:cs typeface="Arial" charset="0"/>
              </a:rPr>
              <a:t> PER DISCUSSIONE</a:t>
            </a:r>
            <a:endParaRPr lang="en-US" sz="1400" b="1" i="1" u="sng" dirty="0">
              <a:solidFill>
                <a:schemeClr val="tx1">
                  <a:lumMod val="75000"/>
                  <a:lumOff val="25000"/>
                </a:schemeClr>
              </a:solidFill>
              <a:latin typeface="Optane" pitchFamily="2" charset="0"/>
              <a:cs typeface="Arial"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19/06/2016</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19/06/2016</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r="68201"/>
          <a:stretch/>
        </p:blipFill>
        <p:spPr bwMode="auto">
          <a:xfrm>
            <a:off x="3296770" y="172916"/>
            <a:ext cx="2930597" cy="22720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l="31603"/>
          <a:stretch/>
        </p:blipFill>
        <p:spPr bwMode="auto">
          <a:xfrm>
            <a:off x="2504660" y="2001376"/>
            <a:ext cx="4983180" cy="1796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083494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19/06/2016</a:t>
            </a:fld>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19/06/2016</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19/06/2016</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19/06/2016</a:t>
            </a:fld>
            <a:endParaRPr lang="it-IT" dirty="0"/>
          </a:p>
        </p:txBody>
      </p:sp>
      <p:sp>
        <p:nvSpPr>
          <p:cNvPr id="8" name="Footer Placeholder 7"/>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19/06/2016</a:t>
            </a:fld>
            <a:endParaRPr lang="it-IT" dirty="0"/>
          </a:p>
        </p:txBody>
      </p:sp>
      <p:sp>
        <p:nvSpPr>
          <p:cNvPr id="4" name="Footer Placeholder 3"/>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5" name="Slide Number Placeholder 4"/>
          <p:cNvSpPr>
            <a:spLocks noGrp="1"/>
          </p:cNvSpPr>
          <p:nvPr>
            <p:ph type="sldNum" sz="quarter" idx="12"/>
          </p:nvPr>
        </p:nvSpPr>
        <p:spPr>
          <a:xfrm>
            <a:off x="7142332" y="6356361"/>
            <a:ext cx="2311400" cy="365125"/>
          </a:xfrm>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19/06/2016</a:t>
            </a:fld>
            <a:endParaRPr lang="it-IT" dirty="0"/>
          </a:p>
        </p:txBody>
      </p:sp>
      <p:sp>
        <p:nvSpPr>
          <p:cNvPr id="3" name="Footer Placeholder 2"/>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19/06/2016</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19/06/2016</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364" y="80970"/>
            <a:ext cx="9066340" cy="64809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Date Placeholder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defRPr>
            </a:lvl1pPr>
          </a:lstStyle>
          <a:p>
            <a:fld id="{04800856-2FB0-4830-8C60-1A6F6FE5BDA0}" type="datetimeFigureOut">
              <a:rPr lang="it-IT" smtClean="0"/>
              <a:pPr/>
              <a:t>19/06/2016</a:t>
            </a:fld>
            <a:endParaRPr lang="it-IT" dirty="0"/>
          </a:p>
        </p:txBody>
      </p:sp>
      <p:sp>
        <p:nvSpPr>
          <p:cNvPr id="6" name="Slide Number Placehold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defRPr>
            </a:lvl1pPr>
          </a:lstStyle>
          <a:p>
            <a:fld id="{48D807C0-2D41-4638-AE7B-EAF76F0B0F71}" type="slidenum">
              <a:rPr lang="it-IT" smtClean="0"/>
              <a:pPr/>
              <a:t>‹#›</a:t>
            </a:fld>
            <a:endParaRPr lang="it-IT" dirty="0"/>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4" y="811928"/>
            <a:ext cx="9201590" cy="0"/>
          </a:xfrm>
          <a:prstGeom prst="line">
            <a:avLst/>
          </a:prstGeom>
          <a:noFill/>
          <a:ln w="19050">
            <a:solidFill>
              <a:schemeClr val="tx2">
                <a:lumMod val="40000"/>
                <a:lumOff val="60000"/>
              </a:schemeClr>
            </a:solidFill>
            <a:round/>
            <a:headEnd/>
            <a:tailEnd/>
          </a:ln>
          <a:effectLst/>
        </p:spPr>
        <p:txBody>
          <a:bodyPr wrap="none" anchor="ctr"/>
          <a:lstStyle/>
          <a:p>
            <a:pPr fontAlgn="base">
              <a:spcBef>
                <a:spcPct val="0"/>
              </a:spcBef>
              <a:spcAft>
                <a:spcPct val="0"/>
              </a:spcAft>
            </a:pPr>
            <a:endParaRPr lang="en-US" dirty="0">
              <a:solidFill>
                <a:srgbClr val="646464"/>
              </a:solidFill>
              <a:latin typeface="Optane" pitchFamily="2" charset="0"/>
            </a:endParaRPr>
          </a:p>
        </p:txBody>
      </p:sp>
      <p:sp>
        <p:nvSpPr>
          <p:cNvPr id="35" name="Rectangle 9"/>
          <p:cNvSpPr>
            <a:spLocks noChangeArrowheads="1"/>
          </p:cNvSpPr>
          <p:nvPr/>
        </p:nvSpPr>
        <p:spPr bwMode="auto">
          <a:xfrm>
            <a:off x="339635" y="6530579"/>
            <a:ext cx="663575" cy="196850"/>
          </a:xfrm>
          <a:prstGeom prst="rect">
            <a:avLst/>
          </a:prstGeom>
          <a:noFill/>
          <a:ln w="9525">
            <a:noFill/>
            <a:miter lim="800000"/>
            <a:headEnd/>
            <a:tailEnd/>
          </a:ln>
          <a:effectLst/>
        </p:spPr>
        <p:txBody>
          <a:bodyPr lIns="0" tIns="0" rIns="0" bIns="0"/>
          <a:lstStyle/>
          <a:p>
            <a:pPr fontAlgn="base">
              <a:spcBef>
                <a:spcPct val="0"/>
              </a:spcBef>
              <a:spcAft>
                <a:spcPct val="0"/>
              </a:spcAft>
            </a:pPr>
            <a:r>
              <a:rPr lang="en-US" sz="1100" dirty="0" smtClean="0">
                <a:solidFill>
                  <a:srgbClr val="000000"/>
                </a:solidFill>
                <a:latin typeface="Optane" pitchFamily="2" charset="0"/>
                <a:cs typeface="Arial" charset="0"/>
              </a:rPr>
              <a:t>Page </a:t>
            </a:r>
            <a:fld id="{176C9665-13A1-4E4A-84AC-67452C24411B}" type="slidenum">
              <a:rPr lang="en-US" sz="1100" smtClean="0">
                <a:solidFill>
                  <a:srgbClr val="000000"/>
                </a:solidFill>
                <a:latin typeface="Optane" pitchFamily="2" charset="0"/>
                <a:cs typeface="Arial" charset="0"/>
              </a:rPr>
              <a:pPr fontAlgn="base">
                <a:spcBef>
                  <a:spcPct val="0"/>
                </a:spcBef>
                <a:spcAft>
                  <a:spcPct val="0"/>
                </a:spcAft>
              </a:pPr>
              <a:t>‹#›</a:t>
            </a:fld>
            <a:endParaRPr lang="en-US" sz="1100" dirty="0">
              <a:solidFill>
                <a:srgbClr val="000000"/>
              </a:solidFill>
              <a:latin typeface="Optane" pitchFamily="2" charset="0"/>
              <a:cs typeface="Arial" charset="0"/>
            </a:endParaRPr>
          </a:p>
        </p:txBody>
      </p:sp>
      <p:pic>
        <p:nvPicPr>
          <p:cNvPr id="10" name="Picture 8"/>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7356399" y="63737"/>
            <a:ext cx="2190906" cy="5401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id="1" dur="indefinite" restart="never" nodeType="tmRoot"/>
      </p:par>
    </p:tnLst>
  </p:timing>
  <p:txStyles>
    <p:titleStyle>
      <a:lvl1pPr algn="l" defTabSz="914400" rtl="0" eaLnBrk="1" latinLnBrk="0" hangingPunct="1">
        <a:spcBef>
          <a:spcPct val="0"/>
        </a:spcBef>
        <a:buNone/>
        <a:defRPr sz="2000" b="1" kern="1200">
          <a:solidFill>
            <a:schemeClr val="tx1"/>
          </a:solidFill>
          <a:latin typeface="Optane" pitchFamily="2" charset="0"/>
          <a:ea typeface="+mj-ea"/>
          <a:cs typeface="+mj-cs"/>
        </a:defRPr>
      </a:lvl1pPr>
    </p:titleStyle>
    <p:body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1.gif"/><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emf"/><Relationship Id="rId5" Type="http://schemas.openxmlformats.org/officeDocument/2006/relationships/image" Target="../media/image24.jpeg"/><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image" Target="../media/image30.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image" Target="../media/image31.emf"/><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eyss.es/" TargetMode="Externa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2.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560390" y="3356990"/>
            <a:ext cx="9001249" cy="3631763"/>
          </a:xfrm>
          <a:prstGeom prst="rect">
            <a:avLst/>
          </a:prstGeom>
        </p:spPr>
        <p:txBody>
          <a:bodyPr wrap="square" lIns="36000" tIns="0" rIns="36000" bIns="0">
            <a:spAutoFit/>
          </a:bodyPr>
          <a:lstStyle/>
          <a:p>
            <a:pPr algn="ctr" defTabSz="457200" eaLnBrk="0" fontAlgn="auto" hangingPunct="0">
              <a:spcBef>
                <a:spcPts val="0"/>
              </a:spcBef>
              <a:spcAft>
                <a:spcPts val="1200"/>
              </a:spcAft>
              <a:buClr>
                <a:srgbClr val="FFC000"/>
              </a:buClr>
              <a:buSzPct val="85000"/>
              <a:defRPr/>
            </a:pPr>
            <a:r>
              <a:rPr lang="en-GB" sz="3200" b="1" dirty="0" smtClean="0">
                <a:solidFill>
                  <a:schemeClr val="tx1">
                    <a:lumMod val="85000"/>
                    <a:lumOff val="15000"/>
                  </a:schemeClr>
                </a:solidFill>
                <a:latin typeface="Optane" pitchFamily="2" charset="0"/>
              </a:rPr>
              <a:t>BEST PRACTICES EXCHANGE IN PENSION SYSTEMS.</a:t>
            </a:r>
            <a:br>
              <a:rPr lang="en-GB" sz="3200" b="1" dirty="0" smtClean="0">
                <a:solidFill>
                  <a:schemeClr val="tx1">
                    <a:lumMod val="85000"/>
                    <a:lumOff val="15000"/>
                  </a:schemeClr>
                </a:solidFill>
                <a:latin typeface="Optane" pitchFamily="2" charset="0"/>
              </a:rPr>
            </a:br>
            <a:r>
              <a:rPr lang="en-GB" sz="3200" b="1" dirty="0" smtClean="0">
                <a:solidFill>
                  <a:schemeClr val="tx1">
                    <a:lumMod val="85000"/>
                    <a:lumOff val="15000"/>
                  </a:schemeClr>
                </a:solidFill>
                <a:latin typeface="Optane" pitchFamily="2" charset="0"/>
              </a:rPr>
              <a:t>SUSTAINABILITY FACTORS.</a:t>
            </a:r>
          </a:p>
          <a:p>
            <a:pPr algn="ctr" defTabSz="457200" eaLnBrk="0" fontAlgn="auto" hangingPunct="0">
              <a:spcBef>
                <a:spcPts val="0"/>
              </a:spcBef>
              <a:spcAft>
                <a:spcPts val="1200"/>
              </a:spcAft>
              <a:buClr>
                <a:srgbClr val="FFC000"/>
              </a:buClr>
              <a:buSzPct val="85000"/>
              <a:defRPr/>
            </a:pPr>
            <a:r>
              <a:rPr lang="zh-CN" altLang="en-US" sz="2000" b="1" dirty="0" smtClean="0">
                <a:solidFill>
                  <a:schemeClr val="tx1">
                    <a:lumMod val="85000"/>
                    <a:lumOff val="15000"/>
                  </a:schemeClr>
                </a:solidFill>
                <a:latin typeface="Optane" pitchFamily="2" charset="0"/>
              </a:rPr>
              <a:t>养老金体系最佳实践交流</a:t>
            </a:r>
            <a:r>
              <a:rPr lang="en-US" altLang="zh-CN" sz="2000" b="1" dirty="0" smtClean="0">
                <a:solidFill>
                  <a:schemeClr val="tx1">
                    <a:lumMod val="85000"/>
                    <a:lumOff val="15000"/>
                  </a:schemeClr>
                </a:solidFill>
                <a:latin typeface="Optane" pitchFamily="2" charset="0"/>
              </a:rPr>
              <a:t>. </a:t>
            </a:r>
            <a:r>
              <a:rPr lang="zh-CN" altLang="en-US" sz="2000" b="1" dirty="0" smtClean="0">
                <a:solidFill>
                  <a:schemeClr val="tx1">
                    <a:lumMod val="85000"/>
                    <a:lumOff val="15000"/>
                  </a:schemeClr>
                </a:solidFill>
                <a:latin typeface="Optane" pitchFamily="2" charset="0"/>
              </a:rPr>
              <a:t>可持续性因素</a:t>
            </a:r>
            <a:endParaRPr lang="en-GB" sz="2000" b="1" dirty="0" smtClean="0">
              <a:solidFill>
                <a:schemeClr val="tx1">
                  <a:lumMod val="85000"/>
                  <a:lumOff val="15000"/>
                </a:schemeClr>
              </a:solidFill>
              <a:latin typeface="Optane" pitchFamily="2" charset="0"/>
            </a:endParaRPr>
          </a:p>
          <a:p>
            <a:pPr marL="180000" lvl="0">
              <a:spcBef>
                <a:spcPts val="0"/>
              </a:spcBef>
            </a:pPr>
            <a:r>
              <a:rPr lang="es-ES" sz="2000" i="1" kern="0" noProof="1" smtClean="0">
                <a:solidFill>
                  <a:schemeClr val="tx1">
                    <a:lumMod val="85000"/>
                    <a:lumOff val="15000"/>
                  </a:schemeClr>
                </a:solidFill>
                <a:latin typeface="Optane" pitchFamily="2" charset="0"/>
                <a:ea typeface="+mj-ea"/>
                <a:cs typeface="+mj-cs"/>
              </a:rPr>
              <a:t>Ms. María Teresa Quílez Félez</a:t>
            </a:r>
          </a:p>
          <a:p>
            <a:pPr marL="180000" lvl="0">
              <a:spcBef>
                <a:spcPts val="0"/>
              </a:spcBef>
            </a:pPr>
            <a:r>
              <a:rPr lang="en-GB" sz="2000" i="1" kern="0" noProof="1" smtClean="0">
                <a:solidFill>
                  <a:schemeClr val="tx1">
                    <a:lumMod val="85000"/>
                    <a:lumOff val="15000"/>
                  </a:schemeClr>
                </a:solidFill>
                <a:latin typeface="Optane" pitchFamily="2" charset="0"/>
                <a:ea typeface="+mj-ea"/>
                <a:cs typeface="+mj-cs"/>
              </a:rPr>
              <a:t>Deputy Director General of Planning and Financial Analysis of Social Security</a:t>
            </a:r>
          </a:p>
          <a:p>
            <a:pPr marL="180000" lvl="0">
              <a:spcBef>
                <a:spcPts val="0"/>
              </a:spcBef>
            </a:pPr>
            <a:r>
              <a:rPr lang="en-GB" sz="2000" i="1" kern="0" noProof="1" smtClean="0">
                <a:solidFill>
                  <a:schemeClr val="tx1">
                    <a:lumMod val="85000"/>
                    <a:lumOff val="15000"/>
                  </a:schemeClr>
                </a:solidFill>
                <a:latin typeface="Optane" pitchFamily="2" charset="0"/>
                <a:ea typeface="+mj-ea"/>
                <a:cs typeface="+mj-cs"/>
              </a:rPr>
              <a:t>Member of the Social Protection Commitee EU</a:t>
            </a:r>
          </a:p>
          <a:p>
            <a:pPr marL="180000" lvl="0">
              <a:spcBef>
                <a:spcPts val="0"/>
              </a:spcBef>
            </a:pPr>
            <a:r>
              <a:rPr lang="es-ES" altLang="zh-CN" sz="2000" i="1" kern="0" noProof="1" smtClean="0">
                <a:solidFill>
                  <a:schemeClr val="tx1">
                    <a:lumMod val="85000"/>
                    <a:lumOff val="15000"/>
                  </a:schemeClr>
                </a:solidFill>
                <a:latin typeface="Optane" pitchFamily="2" charset="0"/>
              </a:rPr>
              <a:t>María Teresa Quílez Félez</a:t>
            </a:r>
            <a:r>
              <a:rPr lang="zh-CN" altLang="en-US" sz="1600" i="1" kern="0" noProof="1" smtClean="0">
                <a:solidFill>
                  <a:schemeClr val="tx1">
                    <a:lumMod val="85000"/>
                    <a:lumOff val="15000"/>
                  </a:schemeClr>
                </a:solidFill>
                <a:latin typeface="Optane" pitchFamily="2" charset="0"/>
              </a:rPr>
              <a:t>女士</a:t>
            </a:r>
            <a:endParaRPr lang="en-US" altLang="zh-CN" sz="1600" i="1" kern="0" noProof="1" smtClean="0">
              <a:solidFill>
                <a:schemeClr val="tx1">
                  <a:lumMod val="85000"/>
                  <a:lumOff val="15000"/>
                </a:schemeClr>
              </a:solidFill>
              <a:latin typeface="Optane" pitchFamily="2" charset="0"/>
            </a:endParaRPr>
          </a:p>
          <a:p>
            <a:pPr marL="180000" lvl="0">
              <a:spcBef>
                <a:spcPts val="0"/>
              </a:spcBef>
            </a:pPr>
            <a:r>
              <a:rPr lang="zh-CN" altLang="en-US" sz="1600" i="1" kern="0" noProof="1" smtClean="0">
                <a:solidFill>
                  <a:schemeClr val="tx1">
                    <a:lumMod val="85000"/>
                    <a:lumOff val="15000"/>
                  </a:schemeClr>
                </a:solidFill>
                <a:latin typeface="Optane" pitchFamily="2" charset="0"/>
                <a:ea typeface="+mj-ea"/>
                <a:cs typeface="+mj-cs"/>
              </a:rPr>
              <a:t>社会保障计划和财政分析副总干事</a:t>
            </a:r>
            <a:endParaRPr lang="en-US" altLang="zh-CN" sz="1600" i="1" kern="0" noProof="1" smtClean="0">
              <a:solidFill>
                <a:schemeClr val="tx1">
                  <a:lumMod val="85000"/>
                  <a:lumOff val="15000"/>
                </a:schemeClr>
              </a:solidFill>
              <a:latin typeface="Optane" pitchFamily="2" charset="0"/>
              <a:ea typeface="+mj-ea"/>
              <a:cs typeface="+mj-cs"/>
            </a:endParaRPr>
          </a:p>
          <a:p>
            <a:pPr marL="180000" lvl="0">
              <a:spcBef>
                <a:spcPts val="0"/>
              </a:spcBef>
            </a:pPr>
            <a:r>
              <a:rPr lang="zh-CN" altLang="en-US" sz="1600" i="1" kern="0" noProof="1" smtClean="0">
                <a:solidFill>
                  <a:schemeClr val="tx1">
                    <a:lumMod val="85000"/>
                    <a:lumOff val="15000"/>
                  </a:schemeClr>
                </a:solidFill>
                <a:latin typeface="Optane" pitchFamily="2" charset="0"/>
                <a:ea typeface="+mj-ea"/>
                <a:cs typeface="+mj-cs"/>
              </a:rPr>
              <a:t>欧盟社会保障委员会成员</a:t>
            </a:r>
            <a:endParaRPr lang="it-IT" sz="1600" b="1" noProof="1" smtClean="0">
              <a:solidFill>
                <a:schemeClr val="tx1">
                  <a:lumMod val="85000"/>
                  <a:lumOff val="15000"/>
                </a:schemeClr>
              </a:solidFill>
              <a:latin typeface="Optane" pitchFamily="2" charset="0"/>
            </a:endParaRPr>
          </a:p>
          <a:p>
            <a:pPr algn="ctr" defTabSz="457200" eaLnBrk="0" fontAlgn="auto" hangingPunct="0">
              <a:spcBef>
                <a:spcPts val="0"/>
              </a:spcBef>
              <a:spcAft>
                <a:spcPts val="1200"/>
              </a:spcAft>
              <a:buClr>
                <a:srgbClr val="FFC000"/>
              </a:buClr>
              <a:buSzPct val="85000"/>
              <a:defRPr/>
            </a:pPr>
            <a:r>
              <a:rPr lang="it-IT" sz="2000" i="1" kern="0" noProof="1" smtClean="0">
                <a:solidFill>
                  <a:schemeClr val="tx1">
                    <a:lumMod val="85000"/>
                    <a:lumOff val="15000"/>
                  </a:schemeClr>
                </a:solidFill>
                <a:latin typeface="Optane" pitchFamily="2" charset="0"/>
                <a:ea typeface="+mj-ea"/>
                <a:cs typeface="+mj-cs"/>
              </a:rPr>
              <a:t>Location, Day Month Year </a:t>
            </a:r>
            <a:r>
              <a:rPr lang="zh-CN" altLang="en-US" sz="1600" i="1" kern="0" noProof="1" smtClean="0">
                <a:solidFill>
                  <a:schemeClr val="tx1">
                    <a:lumMod val="85000"/>
                    <a:lumOff val="15000"/>
                  </a:schemeClr>
                </a:solidFill>
                <a:latin typeface="Optane" pitchFamily="2" charset="0"/>
                <a:ea typeface="+mj-ea"/>
                <a:cs typeface="+mj-cs"/>
              </a:rPr>
              <a:t>地点，日月年</a:t>
            </a:r>
            <a:endParaRPr lang="it-IT" sz="1600" i="1" kern="0" noProof="1">
              <a:solidFill>
                <a:schemeClr val="tx1">
                  <a:lumMod val="85000"/>
                  <a:lumOff val="15000"/>
                </a:schemeClr>
              </a:solidFill>
              <a:latin typeface="Optane" pitchFamily="2" charset="0"/>
              <a:ea typeface="+mj-ea"/>
              <a:cs typeface="+mj-cs"/>
            </a:endParaRPr>
          </a:p>
        </p:txBody>
      </p:sp>
    </p:spTree>
    <p:extLst>
      <p:ext uri="{BB962C8B-B14F-4D97-AF65-F5344CB8AC3E}">
        <p14:creationId xmlns="" xmlns:p14="http://schemas.microsoft.com/office/powerpoint/2010/main" val="13172484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sz="2400" dirty="0" smtClean="0"/>
              <a:t>Duration of working life, 2013, EU-28</a:t>
            </a:r>
            <a:br>
              <a:rPr lang="en-US" sz="2400" dirty="0" smtClean="0"/>
            </a:br>
            <a:r>
              <a:rPr lang="zh-CN" altLang="en-US" sz="2400" dirty="0" smtClean="0"/>
              <a:t>工作生涯持续时间，</a:t>
            </a:r>
            <a:r>
              <a:rPr lang="en-US" altLang="zh-CN" sz="2400" dirty="0" smtClean="0"/>
              <a:t>2013</a:t>
            </a:r>
            <a:r>
              <a:rPr lang="zh-CN" altLang="en-US" sz="2400" dirty="0" smtClean="0"/>
              <a:t>年，欧盟</a:t>
            </a:r>
            <a:r>
              <a:rPr lang="en-US" altLang="zh-CN" sz="2400" dirty="0" smtClean="0"/>
              <a:t>28</a:t>
            </a:r>
            <a:r>
              <a:rPr lang="zh-CN" altLang="en-US" sz="2400" dirty="0" smtClean="0"/>
              <a:t>国</a:t>
            </a:r>
            <a:endParaRPr lang="en-US" sz="2400" dirty="0"/>
          </a:p>
        </p:txBody>
      </p:sp>
      <p:pic>
        <p:nvPicPr>
          <p:cNvPr id="1718274" name="Picture 2"/>
          <p:cNvPicPr>
            <a:picLocks noChangeAspect="1" noChangeArrowheads="1"/>
          </p:cNvPicPr>
          <p:nvPr/>
        </p:nvPicPr>
        <p:blipFill>
          <a:blip r:embed="rId2" cstate="print"/>
          <a:srcRect/>
          <a:stretch>
            <a:fillRect/>
          </a:stretch>
        </p:blipFill>
        <p:spPr bwMode="auto">
          <a:xfrm>
            <a:off x="795000" y="1199453"/>
            <a:ext cx="8316000" cy="3824094"/>
          </a:xfrm>
          <a:prstGeom prst="rect">
            <a:avLst/>
          </a:prstGeom>
          <a:noFill/>
          <a:ln w="9525">
            <a:noFill/>
            <a:miter lim="800000"/>
            <a:headEnd/>
            <a:tailEnd/>
          </a:ln>
          <a:effectLst/>
        </p:spPr>
      </p:pic>
      <p:sp>
        <p:nvSpPr>
          <p:cNvPr id="5" name="4 CuadroTexto"/>
          <p:cNvSpPr txBox="1"/>
          <p:nvPr/>
        </p:nvSpPr>
        <p:spPr>
          <a:xfrm>
            <a:off x="795000" y="5165750"/>
            <a:ext cx="4968690" cy="738664"/>
          </a:xfrm>
          <a:prstGeom prst="rect">
            <a:avLst/>
          </a:prstGeom>
          <a:noFill/>
        </p:spPr>
        <p:txBody>
          <a:bodyPr wrap="square" rtlCol="0">
            <a:spAutoFit/>
          </a:bodyPr>
          <a:lstStyle/>
          <a:p>
            <a:r>
              <a:rPr lang="en-US" sz="2400" dirty="0" smtClean="0">
                <a:latin typeface="Optane"/>
              </a:rPr>
              <a:t>Data source: </a:t>
            </a:r>
            <a:r>
              <a:rPr lang="en-US" sz="2400" dirty="0" err="1" smtClean="0">
                <a:latin typeface="Optane"/>
              </a:rPr>
              <a:t>Eurostat</a:t>
            </a:r>
            <a:endParaRPr lang="en-US" sz="2400" dirty="0" smtClean="0">
              <a:latin typeface="Optane"/>
            </a:endParaRPr>
          </a:p>
          <a:p>
            <a:r>
              <a:rPr lang="zh-CN" altLang="en-US" dirty="0" smtClean="0">
                <a:latin typeface="Optane"/>
              </a:rPr>
              <a:t>数据来源：欧洲统计局</a:t>
            </a:r>
            <a:endParaRPr lang="en-US" dirty="0">
              <a:latin typeface="Optan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sz="2400" dirty="0" smtClean="0"/>
              <a:t>Life expectancy at age 65 in 2013 and 2053</a:t>
            </a:r>
            <a:br>
              <a:rPr lang="en-US" sz="2400" dirty="0" smtClean="0"/>
            </a:br>
            <a:r>
              <a:rPr lang="en-US" sz="2400" dirty="0" smtClean="0"/>
              <a:t>2013</a:t>
            </a:r>
            <a:r>
              <a:rPr lang="zh-CN" altLang="en-US" sz="2400" dirty="0" smtClean="0"/>
              <a:t>年和</a:t>
            </a:r>
            <a:r>
              <a:rPr lang="en-US" altLang="zh-CN" sz="2400" dirty="0" smtClean="0"/>
              <a:t>2053</a:t>
            </a:r>
            <a:r>
              <a:rPr lang="zh-CN" altLang="en-US" sz="2400" dirty="0" smtClean="0"/>
              <a:t>年</a:t>
            </a:r>
            <a:r>
              <a:rPr lang="en-US" altLang="zh-CN" sz="2400" dirty="0" smtClean="0"/>
              <a:t>65</a:t>
            </a:r>
            <a:r>
              <a:rPr lang="zh-CN" altLang="en-US" sz="2400" dirty="0" smtClean="0"/>
              <a:t>岁时的预期人口寿命</a:t>
            </a:r>
            <a:endParaRPr lang="en-US" sz="2400" dirty="0"/>
          </a:p>
        </p:txBody>
      </p:sp>
      <p:sp>
        <p:nvSpPr>
          <p:cNvPr id="4" name="3 CuadroTexto"/>
          <p:cNvSpPr txBox="1"/>
          <p:nvPr/>
        </p:nvSpPr>
        <p:spPr>
          <a:xfrm>
            <a:off x="769500" y="5275730"/>
            <a:ext cx="8316000" cy="861774"/>
          </a:xfrm>
          <a:prstGeom prst="rect">
            <a:avLst/>
          </a:prstGeom>
          <a:noFill/>
        </p:spPr>
        <p:txBody>
          <a:bodyPr wrap="square" rtlCol="0">
            <a:spAutoFit/>
          </a:bodyPr>
          <a:lstStyle/>
          <a:p>
            <a:r>
              <a:rPr lang="en-US" dirty="0" smtClean="0">
                <a:latin typeface="Optane"/>
              </a:rPr>
              <a:t>Source: </a:t>
            </a:r>
            <a:r>
              <a:rPr lang="en-US" dirty="0" err="1" smtClean="0">
                <a:latin typeface="Optane"/>
              </a:rPr>
              <a:t>Eurostat</a:t>
            </a:r>
            <a:r>
              <a:rPr lang="en-US" dirty="0" smtClean="0">
                <a:latin typeface="Optane"/>
              </a:rPr>
              <a:t>, codes </a:t>
            </a:r>
            <a:r>
              <a:rPr lang="en-US" dirty="0" err="1" smtClean="0">
                <a:latin typeface="Optane"/>
              </a:rPr>
              <a:t>demo_mlexpec</a:t>
            </a:r>
            <a:r>
              <a:rPr lang="en-US" dirty="0" smtClean="0">
                <a:latin typeface="Optane"/>
              </a:rPr>
              <a:t>, proj_13nalexp and proj_13nalexphlv. Note: ranked and grouped by 2013 value</a:t>
            </a:r>
          </a:p>
          <a:p>
            <a:r>
              <a:rPr lang="zh-CN" altLang="en-US" sz="1600" dirty="0" smtClean="0">
                <a:latin typeface="Optane"/>
              </a:rPr>
              <a:t>来源：欧洲统计局，</a:t>
            </a:r>
            <a:r>
              <a:rPr lang="en-US" altLang="zh-CN" sz="1600" dirty="0" smtClean="0">
                <a:latin typeface="Optane"/>
              </a:rPr>
              <a:t>codes </a:t>
            </a:r>
            <a:r>
              <a:rPr lang="en-US" altLang="zh-CN" sz="1600" dirty="0" err="1" smtClean="0">
                <a:latin typeface="Optane"/>
              </a:rPr>
              <a:t>demo_mlexpec</a:t>
            </a:r>
            <a:r>
              <a:rPr lang="en-US" altLang="zh-CN" sz="1600" dirty="0" smtClean="0">
                <a:latin typeface="Optane"/>
              </a:rPr>
              <a:t>, proj_13nalexp and proj_13nalexphl</a:t>
            </a:r>
            <a:r>
              <a:rPr lang="zh-CN" altLang="en-US" sz="1600" dirty="0" smtClean="0">
                <a:latin typeface="Optane"/>
              </a:rPr>
              <a:t>。注：根据</a:t>
            </a:r>
            <a:r>
              <a:rPr lang="en-US" altLang="zh-CN" sz="1600" dirty="0" smtClean="0">
                <a:latin typeface="Optane"/>
              </a:rPr>
              <a:t>2013</a:t>
            </a:r>
            <a:r>
              <a:rPr lang="zh-CN" altLang="en-US" sz="1600" dirty="0" smtClean="0">
                <a:latin typeface="Optane"/>
              </a:rPr>
              <a:t>年数值排名和分组。</a:t>
            </a:r>
            <a:endParaRPr lang="en-US" sz="1600" dirty="0">
              <a:latin typeface="Optane"/>
            </a:endParaRPr>
          </a:p>
        </p:txBody>
      </p:sp>
      <p:pic>
        <p:nvPicPr>
          <p:cNvPr id="1721345" name="Picture 1"/>
          <p:cNvPicPr>
            <a:picLocks noChangeAspect="1" noChangeArrowheads="1"/>
          </p:cNvPicPr>
          <p:nvPr/>
        </p:nvPicPr>
        <p:blipFill>
          <a:blip r:embed="rId2" cstate="print"/>
          <a:srcRect/>
          <a:stretch>
            <a:fillRect/>
          </a:stretch>
        </p:blipFill>
        <p:spPr bwMode="auto">
          <a:xfrm>
            <a:off x="813000" y="1213200"/>
            <a:ext cx="8280000" cy="39744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dirty="0" smtClean="0"/>
              <a:t>Gross Mortality Rates</a:t>
            </a:r>
          </a:p>
          <a:p>
            <a:r>
              <a:rPr lang="zh-CN" altLang="en-US" dirty="0" smtClean="0"/>
              <a:t>总死亡率</a:t>
            </a:r>
            <a:endParaRPr lang="it-IT" dirty="0"/>
          </a:p>
        </p:txBody>
      </p:sp>
      <p:grpSp>
        <p:nvGrpSpPr>
          <p:cNvPr id="5" name="4 Grupo"/>
          <p:cNvGrpSpPr/>
          <p:nvPr/>
        </p:nvGrpSpPr>
        <p:grpSpPr>
          <a:xfrm>
            <a:off x="1064460" y="1471962"/>
            <a:ext cx="7071167" cy="4565476"/>
            <a:chOff x="1415694" y="2181226"/>
            <a:chExt cx="7071167" cy="4565476"/>
          </a:xfrm>
        </p:grpSpPr>
        <p:grpSp>
          <p:nvGrpSpPr>
            <p:cNvPr id="6" name="Group 2"/>
            <p:cNvGrpSpPr>
              <a:grpSpLocks noChangeAspect="1"/>
            </p:cNvGrpSpPr>
            <p:nvPr/>
          </p:nvGrpSpPr>
          <p:grpSpPr bwMode="auto">
            <a:xfrm>
              <a:off x="1466850" y="2181226"/>
              <a:ext cx="7020011" cy="1876424"/>
              <a:chOff x="0" y="0"/>
              <a:chExt cx="8998" cy="2404"/>
            </a:xfrm>
          </p:grpSpPr>
          <p:sp>
            <p:nvSpPr>
              <p:cNvPr id="10" name="AutoShape 3"/>
              <p:cNvSpPr>
                <a:spLocks noChangeAspect="1" noChangeArrowheads="1"/>
              </p:cNvSpPr>
              <p:nvPr/>
            </p:nvSpPr>
            <p:spPr bwMode="auto">
              <a:xfrm>
                <a:off x="0" y="0"/>
                <a:ext cx="8998" cy="2404"/>
              </a:xfrm>
              <a:prstGeom prst="rect">
                <a:avLst/>
              </a:prstGeom>
              <a:noFill/>
              <a:ln w="9525">
                <a:noFill/>
                <a:miter lim="800000"/>
                <a:headEnd/>
                <a:tailEnd/>
              </a:ln>
            </p:spPr>
            <p:txBody>
              <a:bodyPr/>
              <a:lstStyle/>
              <a:p>
                <a:endParaRPr lang="es-ES" b="1"/>
              </a:p>
            </p:txBody>
          </p:sp>
          <p:grpSp>
            <p:nvGrpSpPr>
              <p:cNvPr id="11" name="Group 4"/>
              <p:cNvGrpSpPr>
                <a:grpSpLocks/>
              </p:cNvGrpSpPr>
              <p:nvPr/>
            </p:nvGrpSpPr>
            <p:grpSpPr bwMode="auto">
              <a:xfrm>
                <a:off x="35" y="35"/>
                <a:ext cx="8917" cy="1647"/>
                <a:chOff x="35" y="35"/>
                <a:chExt cx="8917" cy="1647"/>
              </a:xfrm>
            </p:grpSpPr>
            <p:sp>
              <p:nvSpPr>
                <p:cNvPr id="13" name="Line 5"/>
                <p:cNvSpPr>
                  <a:spLocks noChangeShapeType="1"/>
                </p:cNvSpPr>
                <p:nvPr/>
              </p:nvSpPr>
              <p:spPr bwMode="auto">
                <a:xfrm>
                  <a:off x="1761" y="606"/>
                  <a:ext cx="110" cy="1"/>
                </a:xfrm>
                <a:prstGeom prst="line">
                  <a:avLst/>
                </a:prstGeom>
                <a:noFill/>
                <a:ln w="3175">
                  <a:solidFill>
                    <a:srgbClr val="000000"/>
                  </a:solidFill>
                  <a:round/>
                  <a:headEnd/>
                  <a:tailEnd/>
                </a:ln>
              </p:spPr>
              <p:txBody>
                <a:bodyPr/>
                <a:lstStyle/>
                <a:p>
                  <a:endParaRPr lang="es-ES" b="1"/>
                </a:p>
              </p:txBody>
            </p:sp>
            <p:sp>
              <p:nvSpPr>
                <p:cNvPr id="14" name="Rectangle 6"/>
                <p:cNvSpPr>
                  <a:spLocks noChangeArrowheads="1"/>
                </p:cNvSpPr>
                <p:nvPr/>
              </p:nvSpPr>
              <p:spPr bwMode="auto">
                <a:xfrm>
                  <a:off x="1908" y="280"/>
                  <a:ext cx="105" cy="375"/>
                </a:xfrm>
                <a:prstGeom prst="rect">
                  <a:avLst/>
                </a:prstGeom>
                <a:noFill/>
                <a:ln w="9525">
                  <a:noFill/>
                  <a:miter lim="800000"/>
                  <a:headEnd/>
                  <a:tailEnd/>
                </a:ln>
              </p:spPr>
              <p:txBody>
                <a:bodyPr wrap="none" lIns="0" tIns="0" rIns="0" bIns="0">
                  <a:spAutoFit/>
                </a:bodyPr>
                <a:lstStyle/>
                <a:p>
                  <a:r>
                    <a:rPr lang="en-US" sz="1900" b="1" dirty="0">
                      <a:solidFill>
                        <a:srgbClr val="000000"/>
                      </a:solidFill>
                      <a:latin typeface="Symbol" pitchFamily="18" charset="2"/>
                    </a:rPr>
                    <a:t>(</a:t>
                  </a:r>
                  <a:endParaRPr lang="es-ES" b="1" dirty="0"/>
                </a:p>
              </p:txBody>
            </p:sp>
            <p:sp>
              <p:nvSpPr>
                <p:cNvPr id="15" name="Rectangle 7"/>
                <p:cNvSpPr>
                  <a:spLocks noChangeArrowheads="1"/>
                </p:cNvSpPr>
                <p:nvPr/>
              </p:nvSpPr>
              <p:spPr bwMode="auto">
                <a:xfrm>
                  <a:off x="3515" y="280"/>
                  <a:ext cx="105" cy="375"/>
                </a:xfrm>
                <a:prstGeom prst="rect">
                  <a:avLst/>
                </a:prstGeom>
                <a:noFill/>
                <a:ln w="9525">
                  <a:noFill/>
                  <a:miter lim="800000"/>
                  <a:headEnd/>
                  <a:tailEnd/>
                </a:ln>
              </p:spPr>
              <p:txBody>
                <a:bodyPr wrap="none" lIns="0" tIns="0" rIns="0" bIns="0">
                  <a:spAutoFit/>
                </a:bodyPr>
                <a:lstStyle/>
                <a:p>
                  <a:r>
                    <a:rPr lang="en-US" sz="1900" b="1">
                      <a:solidFill>
                        <a:srgbClr val="000000"/>
                      </a:solidFill>
                      <a:latin typeface="Symbol" pitchFamily="18" charset="2"/>
                    </a:rPr>
                    <a:t>)</a:t>
                  </a:r>
                  <a:endParaRPr lang="es-ES" b="1"/>
                </a:p>
              </p:txBody>
            </p:sp>
            <p:sp>
              <p:nvSpPr>
                <p:cNvPr id="16" name="Line 8"/>
                <p:cNvSpPr>
                  <a:spLocks noChangeShapeType="1"/>
                </p:cNvSpPr>
                <p:nvPr/>
              </p:nvSpPr>
              <p:spPr bwMode="auto">
                <a:xfrm>
                  <a:off x="4281" y="606"/>
                  <a:ext cx="110" cy="1"/>
                </a:xfrm>
                <a:prstGeom prst="line">
                  <a:avLst/>
                </a:prstGeom>
                <a:noFill/>
                <a:ln w="3175">
                  <a:solidFill>
                    <a:srgbClr val="000000"/>
                  </a:solidFill>
                  <a:round/>
                  <a:headEnd/>
                  <a:tailEnd/>
                </a:ln>
              </p:spPr>
              <p:txBody>
                <a:bodyPr/>
                <a:lstStyle/>
                <a:p>
                  <a:endParaRPr lang="es-ES" b="1"/>
                </a:p>
              </p:txBody>
            </p:sp>
            <p:sp>
              <p:nvSpPr>
                <p:cNvPr id="17" name="Rectangle 9"/>
                <p:cNvSpPr>
                  <a:spLocks noChangeArrowheads="1"/>
                </p:cNvSpPr>
                <p:nvPr/>
              </p:nvSpPr>
              <p:spPr bwMode="auto">
                <a:xfrm>
                  <a:off x="4428" y="280"/>
                  <a:ext cx="105" cy="375"/>
                </a:xfrm>
                <a:prstGeom prst="rect">
                  <a:avLst/>
                </a:prstGeom>
                <a:noFill/>
                <a:ln w="9525">
                  <a:noFill/>
                  <a:miter lim="800000"/>
                  <a:headEnd/>
                  <a:tailEnd/>
                </a:ln>
              </p:spPr>
              <p:txBody>
                <a:bodyPr wrap="none" lIns="0" tIns="0" rIns="0" bIns="0">
                  <a:spAutoFit/>
                </a:bodyPr>
                <a:lstStyle/>
                <a:p>
                  <a:r>
                    <a:rPr lang="en-US" sz="1900" b="1">
                      <a:solidFill>
                        <a:srgbClr val="000000"/>
                      </a:solidFill>
                      <a:latin typeface="Symbol" pitchFamily="18" charset="2"/>
                    </a:rPr>
                    <a:t>(</a:t>
                  </a:r>
                  <a:endParaRPr lang="es-ES" b="1"/>
                </a:p>
              </p:txBody>
            </p:sp>
            <p:sp>
              <p:nvSpPr>
                <p:cNvPr id="18" name="Rectangle 10"/>
                <p:cNvSpPr>
                  <a:spLocks noChangeArrowheads="1"/>
                </p:cNvSpPr>
                <p:nvPr/>
              </p:nvSpPr>
              <p:spPr bwMode="auto">
                <a:xfrm>
                  <a:off x="6063" y="280"/>
                  <a:ext cx="105" cy="375"/>
                </a:xfrm>
                <a:prstGeom prst="rect">
                  <a:avLst/>
                </a:prstGeom>
                <a:noFill/>
                <a:ln w="9525">
                  <a:noFill/>
                  <a:miter lim="800000"/>
                  <a:headEnd/>
                  <a:tailEnd/>
                </a:ln>
              </p:spPr>
              <p:txBody>
                <a:bodyPr wrap="none" lIns="0" tIns="0" rIns="0" bIns="0">
                  <a:spAutoFit/>
                </a:bodyPr>
                <a:lstStyle/>
                <a:p>
                  <a:r>
                    <a:rPr lang="en-US" sz="1900" b="1">
                      <a:solidFill>
                        <a:srgbClr val="000000"/>
                      </a:solidFill>
                      <a:latin typeface="Symbol" pitchFamily="18" charset="2"/>
                    </a:rPr>
                    <a:t>)</a:t>
                  </a:r>
                  <a:endParaRPr lang="es-ES" b="1"/>
                </a:p>
              </p:txBody>
            </p:sp>
            <p:sp>
              <p:nvSpPr>
                <p:cNvPr id="19" name="Line 11"/>
                <p:cNvSpPr>
                  <a:spLocks noChangeShapeType="1"/>
                </p:cNvSpPr>
                <p:nvPr/>
              </p:nvSpPr>
              <p:spPr bwMode="auto">
                <a:xfrm>
                  <a:off x="6901" y="606"/>
                  <a:ext cx="110" cy="1"/>
                </a:xfrm>
                <a:prstGeom prst="line">
                  <a:avLst/>
                </a:prstGeom>
                <a:noFill/>
                <a:ln w="3175">
                  <a:solidFill>
                    <a:srgbClr val="000000"/>
                  </a:solidFill>
                  <a:round/>
                  <a:headEnd/>
                  <a:tailEnd/>
                </a:ln>
              </p:spPr>
              <p:txBody>
                <a:bodyPr/>
                <a:lstStyle/>
                <a:p>
                  <a:endParaRPr lang="es-ES" b="1"/>
                </a:p>
              </p:txBody>
            </p:sp>
            <p:sp>
              <p:nvSpPr>
                <p:cNvPr id="20" name="Rectangle 12"/>
                <p:cNvSpPr>
                  <a:spLocks noChangeArrowheads="1"/>
                </p:cNvSpPr>
                <p:nvPr/>
              </p:nvSpPr>
              <p:spPr bwMode="auto">
                <a:xfrm>
                  <a:off x="7046" y="280"/>
                  <a:ext cx="105" cy="375"/>
                </a:xfrm>
                <a:prstGeom prst="rect">
                  <a:avLst/>
                </a:prstGeom>
                <a:noFill/>
                <a:ln w="9525">
                  <a:noFill/>
                  <a:miter lim="800000"/>
                  <a:headEnd/>
                  <a:tailEnd/>
                </a:ln>
              </p:spPr>
              <p:txBody>
                <a:bodyPr wrap="none" lIns="0" tIns="0" rIns="0" bIns="0">
                  <a:spAutoFit/>
                </a:bodyPr>
                <a:lstStyle/>
                <a:p>
                  <a:r>
                    <a:rPr lang="en-US" sz="1900" b="1">
                      <a:solidFill>
                        <a:srgbClr val="000000"/>
                      </a:solidFill>
                      <a:latin typeface="Symbol" pitchFamily="18" charset="2"/>
                    </a:rPr>
                    <a:t>(</a:t>
                  </a:r>
                  <a:endParaRPr lang="es-ES" b="1"/>
                </a:p>
              </p:txBody>
            </p:sp>
            <p:sp>
              <p:nvSpPr>
                <p:cNvPr id="21" name="Rectangle 13"/>
                <p:cNvSpPr>
                  <a:spLocks noChangeArrowheads="1"/>
                </p:cNvSpPr>
                <p:nvPr/>
              </p:nvSpPr>
              <p:spPr bwMode="auto">
                <a:xfrm>
                  <a:off x="7786" y="280"/>
                  <a:ext cx="105" cy="375"/>
                </a:xfrm>
                <a:prstGeom prst="rect">
                  <a:avLst/>
                </a:prstGeom>
                <a:noFill/>
                <a:ln w="9525">
                  <a:noFill/>
                  <a:miter lim="800000"/>
                  <a:headEnd/>
                  <a:tailEnd/>
                </a:ln>
              </p:spPr>
              <p:txBody>
                <a:bodyPr wrap="none" lIns="0" tIns="0" rIns="0" bIns="0">
                  <a:spAutoFit/>
                </a:bodyPr>
                <a:lstStyle/>
                <a:p>
                  <a:r>
                    <a:rPr lang="en-US" sz="1900" b="1">
                      <a:solidFill>
                        <a:srgbClr val="000000"/>
                      </a:solidFill>
                      <a:latin typeface="Symbol" pitchFamily="18" charset="2"/>
                    </a:rPr>
                    <a:t>)</a:t>
                  </a:r>
                  <a:endParaRPr lang="es-ES" b="1"/>
                </a:p>
              </p:txBody>
            </p:sp>
            <p:sp>
              <p:nvSpPr>
                <p:cNvPr id="22" name="Rectangle 14"/>
                <p:cNvSpPr>
                  <a:spLocks noChangeArrowheads="1"/>
                </p:cNvSpPr>
                <p:nvPr/>
              </p:nvSpPr>
              <p:spPr bwMode="auto">
                <a:xfrm>
                  <a:off x="1273" y="1197"/>
                  <a:ext cx="168"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a:t>
                  </a:r>
                  <a:endParaRPr lang="es-ES" b="1"/>
                </a:p>
              </p:txBody>
            </p:sp>
            <p:sp>
              <p:nvSpPr>
                <p:cNvPr id="23" name="Line 15"/>
                <p:cNvSpPr>
                  <a:spLocks noChangeShapeType="1"/>
                </p:cNvSpPr>
                <p:nvPr/>
              </p:nvSpPr>
              <p:spPr bwMode="auto">
                <a:xfrm>
                  <a:off x="2588" y="1176"/>
                  <a:ext cx="110" cy="1"/>
                </a:xfrm>
                <a:prstGeom prst="line">
                  <a:avLst/>
                </a:prstGeom>
                <a:noFill/>
                <a:ln w="3175">
                  <a:solidFill>
                    <a:srgbClr val="000000"/>
                  </a:solidFill>
                  <a:round/>
                  <a:headEnd/>
                  <a:tailEnd/>
                </a:ln>
              </p:spPr>
              <p:txBody>
                <a:bodyPr/>
                <a:lstStyle/>
                <a:p>
                  <a:endParaRPr lang="es-ES" b="1"/>
                </a:p>
              </p:txBody>
            </p:sp>
            <p:sp>
              <p:nvSpPr>
                <p:cNvPr id="24" name="Line 16"/>
                <p:cNvSpPr>
                  <a:spLocks noChangeShapeType="1"/>
                </p:cNvSpPr>
                <p:nvPr/>
              </p:nvSpPr>
              <p:spPr bwMode="auto">
                <a:xfrm>
                  <a:off x="3658" y="1176"/>
                  <a:ext cx="118" cy="1"/>
                </a:xfrm>
                <a:prstGeom prst="line">
                  <a:avLst/>
                </a:prstGeom>
                <a:noFill/>
                <a:ln w="3175">
                  <a:solidFill>
                    <a:srgbClr val="000000"/>
                  </a:solidFill>
                  <a:round/>
                  <a:headEnd/>
                  <a:tailEnd/>
                </a:ln>
              </p:spPr>
              <p:txBody>
                <a:bodyPr/>
                <a:lstStyle/>
                <a:p>
                  <a:endParaRPr lang="es-ES" b="1"/>
                </a:p>
              </p:txBody>
            </p:sp>
            <p:sp>
              <p:nvSpPr>
                <p:cNvPr id="25" name="Line 17"/>
                <p:cNvSpPr>
                  <a:spLocks noChangeShapeType="1"/>
                </p:cNvSpPr>
                <p:nvPr/>
              </p:nvSpPr>
              <p:spPr bwMode="auto">
                <a:xfrm>
                  <a:off x="5089" y="1176"/>
                  <a:ext cx="110" cy="1"/>
                </a:xfrm>
                <a:prstGeom prst="line">
                  <a:avLst/>
                </a:prstGeom>
                <a:noFill/>
                <a:ln w="3175">
                  <a:solidFill>
                    <a:srgbClr val="000000"/>
                  </a:solidFill>
                  <a:round/>
                  <a:headEnd/>
                  <a:tailEnd/>
                </a:ln>
              </p:spPr>
              <p:txBody>
                <a:bodyPr/>
                <a:lstStyle/>
                <a:p>
                  <a:endParaRPr lang="es-ES" b="1"/>
                </a:p>
              </p:txBody>
            </p:sp>
            <p:sp>
              <p:nvSpPr>
                <p:cNvPr id="26" name="Line 18"/>
                <p:cNvSpPr>
                  <a:spLocks noChangeShapeType="1"/>
                </p:cNvSpPr>
                <p:nvPr/>
              </p:nvSpPr>
              <p:spPr bwMode="auto">
                <a:xfrm>
                  <a:off x="6141" y="1176"/>
                  <a:ext cx="118" cy="1"/>
                </a:xfrm>
                <a:prstGeom prst="line">
                  <a:avLst/>
                </a:prstGeom>
                <a:noFill/>
                <a:ln w="3175">
                  <a:solidFill>
                    <a:srgbClr val="000000"/>
                  </a:solidFill>
                  <a:round/>
                  <a:headEnd/>
                  <a:tailEnd/>
                </a:ln>
              </p:spPr>
              <p:txBody>
                <a:bodyPr/>
                <a:lstStyle/>
                <a:p>
                  <a:endParaRPr lang="es-ES" b="1"/>
                </a:p>
              </p:txBody>
            </p:sp>
            <p:sp>
              <p:nvSpPr>
                <p:cNvPr id="27" name="Line 19"/>
                <p:cNvSpPr>
                  <a:spLocks noChangeShapeType="1"/>
                </p:cNvSpPr>
                <p:nvPr/>
              </p:nvSpPr>
              <p:spPr bwMode="auto">
                <a:xfrm>
                  <a:off x="8003" y="1176"/>
                  <a:ext cx="110" cy="1"/>
                </a:xfrm>
                <a:prstGeom prst="line">
                  <a:avLst/>
                </a:prstGeom>
                <a:noFill/>
                <a:ln w="3175">
                  <a:solidFill>
                    <a:srgbClr val="000000"/>
                  </a:solidFill>
                  <a:round/>
                  <a:headEnd/>
                  <a:tailEnd/>
                </a:ln>
              </p:spPr>
              <p:txBody>
                <a:bodyPr/>
                <a:lstStyle/>
                <a:p>
                  <a:endParaRPr lang="es-ES" b="1"/>
                </a:p>
              </p:txBody>
            </p:sp>
            <p:sp>
              <p:nvSpPr>
                <p:cNvPr id="28" name="Rectangle 20"/>
                <p:cNvSpPr>
                  <a:spLocks noChangeArrowheads="1"/>
                </p:cNvSpPr>
                <p:nvPr/>
              </p:nvSpPr>
              <p:spPr bwMode="auto">
                <a:xfrm>
                  <a:off x="7973" y="1289"/>
                  <a:ext cx="168" cy="237"/>
                </a:xfrm>
                <a:prstGeom prst="rect">
                  <a:avLst/>
                </a:prstGeom>
                <a:noFill/>
                <a:ln w="9525">
                  <a:noFill/>
                  <a:miter lim="800000"/>
                  <a:headEnd/>
                  <a:tailEnd/>
                </a:ln>
              </p:spPr>
              <p:txBody>
                <a:bodyPr wrap="none" lIns="0" tIns="0" rIns="0" bIns="0">
                  <a:spAutoFit/>
                </a:bodyPr>
                <a:lstStyle/>
                <a:p>
                  <a:r>
                    <a:rPr lang="en-US" sz="1200" b="1" dirty="0">
                      <a:solidFill>
                        <a:srgbClr val="000000"/>
                      </a:solidFill>
                      <a:latin typeface="MT Extra" pitchFamily="18" charset="2"/>
                    </a:rPr>
                    <a:t>{</a:t>
                  </a:r>
                  <a:endParaRPr lang="es-ES" b="1" dirty="0"/>
                </a:p>
              </p:txBody>
            </p:sp>
            <p:sp>
              <p:nvSpPr>
                <p:cNvPr id="29" name="Line 21"/>
                <p:cNvSpPr>
                  <a:spLocks noChangeShapeType="1"/>
                </p:cNvSpPr>
                <p:nvPr/>
              </p:nvSpPr>
              <p:spPr bwMode="auto">
                <a:xfrm>
                  <a:off x="859" y="878"/>
                  <a:ext cx="8093" cy="1"/>
                </a:xfrm>
                <a:prstGeom prst="line">
                  <a:avLst/>
                </a:prstGeom>
                <a:noFill/>
                <a:ln w="6350">
                  <a:solidFill>
                    <a:srgbClr val="000000"/>
                  </a:solidFill>
                  <a:round/>
                  <a:headEnd/>
                  <a:tailEnd/>
                </a:ln>
              </p:spPr>
              <p:txBody>
                <a:bodyPr/>
                <a:lstStyle/>
                <a:p>
                  <a:endParaRPr lang="es-ES" b="1"/>
                </a:p>
              </p:txBody>
            </p:sp>
            <p:sp>
              <p:nvSpPr>
                <p:cNvPr id="30" name="Rectangle 22"/>
                <p:cNvSpPr>
                  <a:spLocks noChangeArrowheads="1"/>
                </p:cNvSpPr>
                <p:nvPr/>
              </p:nvSpPr>
              <p:spPr bwMode="auto">
                <a:xfrm>
                  <a:off x="8801" y="1522"/>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07</a:t>
                  </a:r>
                  <a:endParaRPr lang="es-ES" b="1"/>
                </a:p>
              </p:txBody>
            </p:sp>
            <p:sp>
              <p:nvSpPr>
                <p:cNvPr id="31" name="Rectangle 23"/>
                <p:cNvSpPr>
                  <a:spLocks noChangeArrowheads="1"/>
                </p:cNvSpPr>
                <p:nvPr/>
              </p:nvSpPr>
              <p:spPr bwMode="auto">
                <a:xfrm>
                  <a:off x="8766" y="1522"/>
                  <a:ext cx="31"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32" name="Rectangle 24"/>
                <p:cNvSpPr>
                  <a:spLocks noChangeArrowheads="1"/>
                </p:cNvSpPr>
                <p:nvPr/>
              </p:nvSpPr>
              <p:spPr bwMode="auto">
                <a:xfrm>
                  <a:off x="8696" y="1522"/>
                  <a:ext cx="58" cy="138"/>
                </a:xfrm>
                <a:prstGeom prst="rect">
                  <a:avLst/>
                </a:prstGeom>
                <a:noFill/>
                <a:ln w="9525">
                  <a:noFill/>
                  <a:miter lim="800000"/>
                  <a:headEnd/>
                  <a:tailEnd/>
                </a:ln>
              </p:spPr>
              <p:txBody>
                <a:bodyPr wrap="none" lIns="0" tIns="0" rIns="0" bIns="0">
                  <a:spAutoFit/>
                </a:bodyPr>
                <a:lstStyle/>
                <a:p>
                  <a:r>
                    <a:rPr lang="en-US" sz="700" b="1">
                      <a:solidFill>
                        <a:srgbClr val="000000"/>
                      </a:solidFill>
                    </a:rPr>
                    <a:t>1</a:t>
                  </a:r>
                  <a:endParaRPr lang="es-ES" b="1"/>
                </a:p>
              </p:txBody>
            </p:sp>
            <p:sp>
              <p:nvSpPr>
                <p:cNvPr id="33" name="Rectangle 25"/>
                <p:cNvSpPr>
                  <a:spLocks noChangeArrowheads="1"/>
                </p:cNvSpPr>
                <p:nvPr/>
              </p:nvSpPr>
              <p:spPr bwMode="auto">
                <a:xfrm>
                  <a:off x="8661" y="1522"/>
                  <a:ext cx="31"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34" name="Rectangle 26"/>
                <p:cNvSpPr>
                  <a:spLocks noChangeArrowheads="1"/>
                </p:cNvSpPr>
                <p:nvPr/>
              </p:nvSpPr>
              <p:spPr bwMode="auto">
                <a:xfrm>
                  <a:off x="8591" y="1522"/>
                  <a:ext cx="58" cy="138"/>
                </a:xfrm>
                <a:prstGeom prst="rect">
                  <a:avLst/>
                </a:prstGeom>
                <a:noFill/>
                <a:ln w="9525">
                  <a:noFill/>
                  <a:miter lim="800000"/>
                  <a:headEnd/>
                  <a:tailEnd/>
                </a:ln>
              </p:spPr>
              <p:txBody>
                <a:bodyPr wrap="none" lIns="0" tIns="0" rIns="0" bIns="0">
                  <a:spAutoFit/>
                </a:bodyPr>
                <a:lstStyle/>
                <a:p>
                  <a:r>
                    <a:rPr lang="en-US" sz="700" b="1">
                      <a:solidFill>
                        <a:srgbClr val="000000"/>
                      </a:solidFill>
                    </a:rPr>
                    <a:t>1</a:t>
                  </a:r>
                  <a:endParaRPr lang="es-ES" b="1"/>
                </a:p>
              </p:txBody>
            </p:sp>
            <p:sp>
              <p:nvSpPr>
                <p:cNvPr id="35" name="Rectangle 27"/>
                <p:cNvSpPr>
                  <a:spLocks noChangeArrowheads="1"/>
                </p:cNvSpPr>
                <p:nvPr/>
              </p:nvSpPr>
              <p:spPr bwMode="auto">
                <a:xfrm>
                  <a:off x="8344" y="972"/>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06</a:t>
                  </a:r>
                  <a:endParaRPr lang="es-ES" b="1"/>
                </a:p>
              </p:txBody>
            </p:sp>
            <p:sp>
              <p:nvSpPr>
                <p:cNvPr id="36" name="Rectangle 28"/>
                <p:cNvSpPr>
                  <a:spLocks noChangeArrowheads="1"/>
                </p:cNvSpPr>
                <p:nvPr/>
              </p:nvSpPr>
              <p:spPr bwMode="auto">
                <a:xfrm>
                  <a:off x="6751" y="1544"/>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07</a:t>
                  </a:r>
                  <a:endParaRPr lang="es-ES" b="1"/>
                </a:p>
              </p:txBody>
            </p:sp>
            <p:sp>
              <p:nvSpPr>
                <p:cNvPr id="37" name="Rectangle 29"/>
                <p:cNvSpPr>
                  <a:spLocks noChangeArrowheads="1"/>
                </p:cNvSpPr>
                <p:nvPr/>
              </p:nvSpPr>
              <p:spPr bwMode="auto">
                <a:xfrm>
                  <a:off x="6716" y="1544"/>
                  <a:ext cx="31"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38" name="Rectangle 30"/>
                <p:cNvSpPr>
                  <a:spLocks noChangeArrowheads="1"/>
                </p:cNvSpPr>
                <p:nvPr/>
              </p:nvSpPr>
              <p:spPr bwMode="auto">
                <a:xfrm>
                  <a:off x="6646" y="1544"/>
                  <a:ext cx="58" cy="138"/>
                </a:xfrm>
                <a:prstGeom prst="rect">
                  <a:avLst/>
                </a:prstGeom>
                <a:noFill/>
                <a:ln w="9525">
                  <a:noFill/>
                  <a:miter lim="800000"/>
                  <a:headEnd/>
                  <a:tailEnd/>
                </a:ln>
              </p:spPr>
              <p:txBody>
                <a:bodyPr wrap="none" lIns="0" tIns="0" rIns="0" bIns="0">
                  <a:spAutoFit/>
                </a:bodyPr>
                <a:lstStyle/>
                <a:p>
                  <a:r>
                    <a:rPr lang="en-US" sz="700" b="1">
                      <a:solidFill>
                        <a:srgbClr val="000000"/>
                      </a:solidFill>
                    </a:rPr>
                    <a:t>1</a:t>
                  </a:r>
                  <a:endParaRPr lang="es-ES" b="1"/>
                </a:p>
              </p:txBody>
            </p:sp>
            <p:sp>
              <p:nvSpPr>
                <p:cNvPr id="39" name="Rectangle 31"/>
                <p:cNvSpPr>
                  <a:spLocks noChangeArrowheads="1"/>
                </p:cNvSpPr>
                <p:nvPr/>
              </p:nvSpPr>
              <p:spPr bwMode="auto">
                <a:xfrm>
                  <a:off x="6611" y="1544"/>
                  <a:ext cx="31"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40" name="Rectangle 32"/>
                <p:cNvSpPr>
                  <a:spLocks noChangeArrowheads="1"/>
                </p:cNvSpPr>
                <p:nvPr/>
              </p:nvSpPr>
              <p:spPr bwMode="auto">
                <a:xfrm>
                  <a:off x="6541" y="1544"/>
                  <a:ext cx="58" cy="138"/>
                </a:xfrm>
                <a:prstGeom prst="rect">
                  <a:avLst/>
                </a:prstGeom>
                <a:noFill/>
                <a:ln w="9525">
                  <a:noFill/>
                  <a:miter lim="800000"/>
                  <a:headEnd/>
                  <a:tailEnd/>
                </a:ln>
              </p:spPr>
              <p:txBody>
                <a:bodyPr wrap="none" lIns="0" tIns="0" rIns="0" bIns="0">
                  <a:spAutoFit/>
                </a:bodyPr>
                <a:lstStyle/>
                <a:p>
                  <a:r>
                    <a:rPr lang="en-US" sz="700" b="1">
                      <a:solidFill>
                        <a:srgbClr val="000000"/>
                      </a:solidFill>
                    </a:rPr>
                    <a:t>1</a:t>
                  </a:r>
                  <a:endParaRPr lang="es-ES" b="1"/>
                </a:p>
              </p:txBody>
            </p:sp>
            <p:sp>
              <p:nvSpPr>
                <p:cNvPr id="41" name="Rectangle 33"/>
                <p:cNvSpPr>
                  <a:spLocks noChangeArrowheads="1"/>
                </p:cNvSpPr>
                <p:nvPr/>
              </p:nvSpPr>
              <p:spPr bwMode="auto">
                <a:xfrm>
                  <a:off x="6806" y="972"/>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07</a:t>
                  </a:r>
                  <a:endParaRPr lang="es-ES" b="1"/>
                </a:p>
              </p:txBody>
            </p:sp>
            <p:sp>
              <p:nvSpPr>
                <p:cNvPr id="42" name="Rectangle 34"/>
                <p:cNvSpPr>
                  <a:spLocks noChangeArrowheads="1"/>
                </p:cNvSpPr>
                <p:nvPr/>
              </p:nvSpPr>
              <p:spPr bwMode="auto">
                <a:xfrm>
                  <a:off x="6656" y="972"/>
                  <a:ext cx="49"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43" name="Rectangle 35"/>
                <p:cNvSpPr>
                  <a:spLocks noChangeArrowheads="1"/>
                </p:cNvSpPr>
                <p:nvPr/>
              </p:nvSpPr>
              <p:spPr bwMode="auto">
                <a:xfrm>
                  <a:off x="6489" y="972"/>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06</a:t>
                  </a:r>
                  <a:endParaRPr lang="es-ES" b="1"/>
                </a:p>
              </p:txBody>
            </p:sp>
            <p:sp>
              <p:nvSpPr>
                <p:cNvPr id="44" name="Rectangle 36"/>
                <p:cNvSpPr>
                  <a:spLocks noChangeArrowheads="1"/>
                </p:cNvSpPr>
                <p:nvPr/>
              </p:nvSpPr>
              <p:spPr bwMode="auto">
                <a:xfrm>
                  <a:off x="5731" y="972"/>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06</a:t>
                  </a:r>
                  <a:endParaRPr lang="es-ES" b="1"/>
                </a:p>
              </p:txBody>
            </p:sp>
            <p:sp>
              <p:nvSpPr>
                <p:cNvPr id="45" name="Rectangle 37"/>
                <p:cNvSpPr>
                  <a:spLocks noChangeArrowheads="1"/>
                </p:cNvSpPr>
                <p:nvPr/>
              </p:nvSpPr>
              <p:spPr bwMode="auto">
                <a:xfrm>
                  <a:off x="5596" y="972"/>
                  <a:ext cx="49"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46" name="Rectangle 38"/>
                <p:cNvSpPr>
                  <a:spLocks noChangeArrowheads="1"/>
                </p:cNvSpPr>
                <p:nvPr/>
              </p:nvSpPr>
              <p:spPr bwMode="auto">
                <a:xfrm>
                  <a:off x="5428" y="972"/>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06</a:t>
                  </a:r>
                  <a:endParaRPr lang="es-ES" b="1"/>
                </a:p>
              </p:txBody>
            </p:sp>
            <p:sp>
              <p:nvSpPr>
                <p:cNvPr id="47" name="Rectangle 39"/>
                <p:cNvSpPr>
                  <a:spLocks noChangeArrowheads="1"/>
                </p:cNvSpPr>
                <p:nvPr/>
              </p:nvSpPr>
              <p:spPr bwMode="auto">
                <a:xfrm>
                  <a:off x="4241" y="1544"/>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07</a:t>
                  </a:r>
                  <a:endParaRPr lang="es-ES" b="1"/>
                </a:p>
              </p:txBody>
            </p:sp>
            <p:sp>
              <p:nvSpPr>
                <p:cNvPr id="48" name="Rectangle 40"/>
                <p:cNvSpPr>
                  <a:spLocks noChangeArrowheads="1"/>
                </p:cNvSpPr>
                <p:nvPr/>
              </p:nvSpPr>
              <p:spPr bwMode="auto">
                <a:xfrm>
                  <a:off x="4206" y="1544"/>
                  <a:ext cx="31"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49" name="Rectangle 41"/>
                <p:cNvSpPr>
                  <a:spLocks noChangeArrowheads="1"/>
                </p:cNvSpPr>
                <p:nvPr/>
              </p:nvSpPr>
              <p:spPr bwMode="auto">
                <a:xfrm>
                  <a:off x="4136" y="1544"/>
                  <a:ext cx="58" cy="138"/>
                </a:xfrm>
                <a:prstGeom prst="rect">
                  <a:avLst/>
                </a:prstGeom>
                <a:noFill/>
                <a:ln w="9525">
                  <a:noFill/>
                  <a:miter lim="800000"/>
                  <a:headEnd/>
                  <a:tailEnd/>
                </a:ln>
              </p:spPr>
              <p:txBody>
                <a:bodyPr wrap="none" lIns="0" tIns="0" rIns="0" bIns="0">
                  <a:spAutoFit/>
                </a:bodyPr>
                <a:lstStyle/>
                <a:p>
                  <a:r>
                    <a:rPr lang="en-US" sz="700" b="1">
                      <a:solidFill>
                        <a:srgbClr val="000000"/>
                      </a:solidFill>
                    </a:rPr>
                    <a:t>1</a:t>
                  </a:r>
                  <a:endParaRPr lang="es-ES" b="1"/>
                </a:p>
              </p:txBody>
            </p:sp>
            <p:sp>
              <p:nvSpPr>
                <p:cNvPr id="50" name="Rectangle 42"/>
                <p:cNvSpPr>
                  <a:spLocks noChangeArrowheads="1"/>
                </p:cNvSpPr>
                <p:nvPr/>
              </p:nvSpPr>
              <p:spPr bwMode="auto">
                <a:xfrm>
                  <a:off x="4101" y="1544"/>
                  <a:ext cx="31"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51" name="Rectangle 43"/>
                <p:cNvSpPr>
                  <a:spLocks noChangeArrowheads="1"/>
                </p:cNvSpPr>
                <p:nvPr/>
              </p:nvSpPr>
              <p:spPr bwMode="auto">
                <a:xfrm>
                  <a:off x="4031" y="1544"/>
                  <a:ext cx="58" cy="138"/>
                </a:xfrm>
                <a:prstGeom prst="rect">
                  <a:avLst/>
                </a:prstGeom>
                <a:noFill/>
                <a:ln w="9525">
                  <a:noFill/>
                  <a:miter lim="800000"/>
                  <a:headEnd/>
                  <a:tailEnd/>
                </a:ln>
              </p:spPr>
              <p:txBody>
                <a:bodyPr wrap="none" lIns="0" tIns="0" rIns="0" bIns="0">
                  <a:spAutoFit/>
                </a:bodyPr>
                <a:lstStyle/>
                <a:p>
                  <a:r>
                    <a:rPr lang="en-US" sz="700" b="1">
                      <a:solidFill>
                        <a:srgbClr val="000000"/>
                      </a:solidFill>
                    </a:rPr>
                    <a:t>1</a:t>
                  </a:r>
                  <a:endParaRPr lang="es-ES" b="1"/>
                </a:p>
              </p:txBody>
            </p:sp>
            <p:sp>
              <p:nvSpPr>
                <p:cNvPr id="52" name="Rectangle 44"/>
                <p:cNvSpPr>
                  <a:spLocks noChangeArrowheads="1"/>
                </p:cNvSpPr>
                <p:nvPr/>
              </p:nvSpPr>
              <p:spPr bwMode="auto">
                <a:xfrm>
                  <a:off x="4341" y="972"/>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06</a:t>
                  </a:r>
                  <a:endParaRPr lang="es-ES" b="1"/>
                </a:p>
              </p:txBody>
            </p:sp>
            <p:sp>
              <p:nvSpPr>
                <p:cNvPr id="53" name="Rectangle 45"/>
                <p:cNvSpPr>
                  <a:spLocks noChangeArrowheads="1"/>
                </p:cNvSpPr>
                <p:nvPr/>
              </p:nvSpPr>
              <p:spPr bwMode="auto">
                <a:xfrm>
                  <a:off x="4193" y="972"/>
                  <a:ext cx="49"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54" name="Rectangle 46"/>
                <p:cNvSpPr>
                  <a:spLocks noChangeArrowheads="1"/>
                </p:cNvSpPr>
                <p:nvPr/>
              </p:nvSpPr>
              <p:spPr bwMode="auto">
                <a:xfrm>
                  <a:off x="4026" y="972"/>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06</a:t>
                  </a:r>
                  <a:endParaRPr lang="es-ES" b="1"/>
                </a:p>
              </p:txBody>
            </p:sp>
            <p:sp>
              <p:nvSpPr>
                <p:cNvPr id="55" name="Rectangle 47"/>
                <p:cNvSpPr>
                  <a:spLocks noChangeArrowheads="1"/>
                </p:cNvSpPr>
                <p:nvPr/>
              </p:nvSpPr>
              <p:spPr bwMode="auto">
                <a:xfrm>
                  <a:off x="3251" y="972"/>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06</a:t>
                  </a:r>
                  <a:endParaRPr lang="es-ES" b="1"/>
                </a:p>
              </p:txBody>
            </p:sp>
            <p:sp>
              <p:nvSpPr>
                <p:cNvPr id="56" name="Rectangle 48"/>
                <p:cNvSpPr>
                  <a:spLocks noChangeArrowheads="1"/>
                </p:cNvSpPr>
                <p:nvPr/>
              </p:nvSpPr>
              <p:spPr bwMode="auto">
                <a:xfrm>
                  <a:off x="3113" y="972"/>
                  <a:ext cx="49"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57" name="Rectangle 49"/>
                <p:cNvSpPr>
                  <a:spLocks noChangeArrowheads="1"/>
                </p:cNvSpPr>
                <p:nvPr/>
              </p:nvSpPr>
              <p:spPr bwMode="auto">
                <a:xfrm>
                  <a:off x="2945" y="972"/>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06</a:t>
                  </a:r>
                  <a:endParaRPr lang="es-ES" b="1"/>
                </a:p>
              </p:txBody>
            </p:sp>
            <p:sp>
              <p:nvSpPr>
                <p:cNvPr id="58" name="Rectangle 50"/>
                <p:cNvSpPr>
                  <a:spLocks noChangeArrowheads="1"/>
                </p:cNvSpPr>
                <p:nvPr/>
              </p:nvSpPr>
              <p:spPr bwMode="auto">
                <a:xfrm>
                  <a:off x="1843" y="1427"/>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07</a:t>
                  </a:r>
                  <a:endParaRPr lang="es-ES" b="1"/>
                </a:p>
              </p:txBody>
            </p:sp>
            <p:sp>
              <p:nvSpPr>
                <p:cNvPr id="59" name="Rectangle 51"/>
                <p:cNvSpPr>
                  <a:spLocks noChangeArrowheads="1"/>
                </p:cNvSpPr>
                <p:nvPr/>
              </p:nvSpPr>
              <p:spPr bwMode="auto">
                <a:xfrm>
                  <a:off x="1808" y="1427"/>
                  <a:ext cx="31"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60" name="Rectangle 52"/>
                <p:cNvSpPr>
                  <a:spLocks noChangeArrowheads="1"/>
                </p:cNvSpPr>
                <p:nvPr/>
              </p:nvSpPr>
              <p:spPr bwMode="auto">
                <a:xfrm>
                  <a:off x="1738" y="1427"/>
                  <a:ext cx="58" cy="138"/>
                </a:xfrm>
                <a:prstGeom prst="rect">
                  <a:avLst/>
                </a:prstGeom>
                <a:noFill/>
                <a:ln w="9525">
                  <a:noFill/>
                  <a:miter lim="800000"/>
                  <a:headEnd/>
                  <a:tailEnd/>
                </a:ln>
              </p:spPr>
              <p:txBody>
                <a:bodyPr wrap="none" lIns="0" tIns="0" rIns="0" bIns="0">
                  <a:spAutoFit/>
                </a:bodyPr>
                <a:lstStyle/>
                <a:p>
                  <a:r>
                    <a:rPr lang="en-US" sz="700" b="1">
                      <a:solidFill>
                        <a:srgbClr val="000000"/>
                      </a:solidFill>
                    </a:rPr>
                    <a:t>1</a:t>
                  </a:r>
                  <a:endParaRPr lang="es-ES" b="1"/>
                </a:p>
              </p:txBody>
            </p:sp>
            <p:sp>
              <p:nvSpPr>
                <p:cNvPr id="61" name="Rectangle 53"/>
                <p:cNvSpPr>
                  <a:spLocks noChangeArrowheads="1"/>
                </p:cNvSpPr>
                <p:nvPr/>
              </p:nvSpPr>
              <p:spPr bwMode="auto">
                <a:xfrm>
                  <a:off x="1703" y="1427"/>
                  <a:ext cx="31"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62" name="Rectangle 54"/>
                <p:cNvSpPr>
                  <a:spLocks noChangeArrowheads="1"/>
                </p:cNvSpPr>
                <p:nvPr/>
              </p:nvSpPr>
              <p:spPr bwMode="auto">
                <a:xfrm>
                  <a:off x="1633" y="1427"/>
                  <a:ext cx="58" cy="138"/>
                </a:xfrm>
                <a:prstGeom prst="rect">
                  <a:avLst/>
                </a:prstGeom>
                <a:noFill/>
                <a:ln w="9525">
                  <a:noFill/>
                  <a:miter lim="800000"/>
                  <a:headEnd/>
                  <a:tailEnd/>
                </a:ln>
              </p:spPr>
              <p:txBody>
                <a:bodyPr wrap="none" lIns="0" tIns="0" rIns="0" bIns="0">
                  <a:spAutoFit/>
                </a:bodyPr>
                <a:lstStyle/>
                <a:p>
                  <a:r>
                    <a:rPr lang="en-US" sz="700" b="1">
                      <a:solidFill>
                        <a:srgbClr val="000000"/>
                      </a:solidFill>
                    </a:rPr>
                    <a:t>1</a:t>
                  </a:r>
                  <a:endParaRPr lang="es-ES" b="1"/>
                </a:p>
              </p:txBody>
            </p:sp>
            <p:sp>
              <p:nvSpPr>
                <p:cNvPr id="63" name="Rectangle 55"/>
                <p:cNvSpPr>
                  <a:spLocks noChangeArrowheads="1"/>
                </p:cNvSpPr>
                <p:nvPr/>
              </p:nvSpPr>
              <p:spPr bwMode="auto">
                <a:xfrm>
                  <a:off x="1455" y="972"/>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07</a:t>
                  </a:r>
                  <a:endParaRPr lang="es-ES" b="1"/>
                </a:p>
              </p:txBody>
            </p:sp>
            <p:sp>
              <p:nvSpPr>
                <p:cNvPr id="64" name="Rectangle 56"/>
                <p:cNvSpPr>
                  <a:spLocks noChangeArrowheads="1"/>
                </p:cNvSpPr>
                <p:nvPr/>
              </p:nvSpPr>
              <p:spPr bwMode="auto">
                <a:xfrm>
                  <a:off x="7859" y="35"/>
                  <a:ext cx="230" cy="138"/>
                </a:xfrm>
                <a:prstGeom prst="rect">
                  <a:avLst/>
                </a:prstGeom>
                <a:noFill/>
                <a:ln w="9525">
                  <a:noFill/>
                  <a:miter lim="800000"/>
                  <a:headEnd/>
                  <a:tailEnd/>
                </a:ln>
              </p:spPr>
              <p:txBody>
                <a:bodyPr wrap="none" lIns="0" tIns="0" rIns="0" bIns="0">
                  <a:spAutoFit/>
                </a:bodyPr>
                <a:lstStyle/>
                <a:p>
                  <a:r>
                    <a:rPr lang="en-US" sz="700" b="1">
                      <a:solidFill>
                        <a:srgbClr val="000000"/>
                      </a:solidFill>
                    </a:rPr>
                    <a:t>2007</a:t>
                  </a:r>
                  <a:endParaRPr lang="es-ES" b="1"/>
                </a:p>
              </p:txBody>
            </p:sp>
            <p:sp>
              <p:nvSpPr>
                <p:cNvPr id="65" name="Rectangle 57"/>
                <p:cNvSpPr>
                  <a:spLocks noChangeArrowheads="1"/>
                </p:cNvSpPr>
                <p:nvPr/>
              </p:nvSpPr>
              <p:spPr bwMode="auto">
                <a:xfrm>
                  <a:off x="7614" y="435"/>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07</a:t>
                  </a:r>
                  <a:endParaRPr lang="es-ES" b="1"/>
                </a:p>
              </p:txBody>
            </p:sp>
            <p:sp>
              <p:nvSpPr>
                <p:cNvPr id="66" name="Rectangle 58"/>
                <p:cNvSpPr>
                  <a:spLocks noChangeArrowheads="1"/>
                </p:cNvSpPr>
                <p:nvPr/>
              </p:nvSpPr>
              <p:spPr bwMode="auto">
                <a:xfrm>
                  <a:off x="7466" y="435"/>
                  <a:ext cx="49"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67" name="Rectangle 59"/>
                <p:cNvSpPr>
                  <a:spLocks noChangeArrowheads="1"/>
                </p:cNvSpPr>
                <p:nvPr/>
              </p:nvSpPr>
              <p:spPr bwMode="auto">
                <a:xfrm>
                  <a:off x="7301" y="435"/>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07</a:t>
                  </a:r>
                  <a:endParaRPr lang="es-ES" b="1"/>
                </a:p>
              </p:txBody>
            </p:sp>
            <p:sp>
              <p:nvSpPr>
                <p:cNvPr id="68" name="Rectangle 60"/>
                <p:cNvSpPr>
                  <a:spLocks noChangeArrowheads="1"/>
                </p:cNvSpPr>
                <p:nvPr/>
              </p:nvSpPr>
              <p:spPr bwMode="auto">
                <a:xfrm>
                  <a:off x="5683" y="35"/>
                  <a:ext cx="230" cy="138"/>
                </a:xfrm>
                <a:prstGeom prst="rect">
                  <a:avLst/>
                </a:prstGeom>
                <a:noFill/>
                <a:ln w="9525">
                  <a:noFill/>
                  <a:miter lim="800000"/>
                  <a:headEnd/>
                  <a:tailEnd/>
                </a:ln>
              </p:spPr>
              <p:txBody>
                <a:bodyPr wrap="none" lIns="0" tIns="0" rIns="0" bIns="0">
                  <a:spAutoFit/>
                </a:bodyPr>
                <a:lstStyle/>
                <a:p>
                  <a:r>
                    <a:rPr lang="en-US" sz="700" b="1">
                      <a:solidFill>
                        <a:srgbClr val="000000"/>
                      </a:solidFill>
                    </a:rPr>
                    <a:t>2006</a:t>
                  </a:r>
                  <a:endParaRPr lang="es-ES" b="1"/>
                </a:p>
              </p:txBody>
            </p:sp>
            <p:sp>
              <p:nvSpPr>
                <p:cNvPr id="69" name="Rectangle 61"/>
                <p:cNvSpPr>
                  <a:spLocks noChangeArrowheads="1"/>
                </p:cNvSpPr>
                <p:nvPr/>
              </p:nvSpPr>
              <p:spPr bwMode="auto">
                <a:xfrm>
                  <a:off x="5886" y="435"/>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06</a:t>
                  </a:r>
                  <a:endParaRPr lang="es-ES" b="1"/>
                </a:p>
              </p:txBody>
            </p:sp>
            <p:sp>
              <p:nvSpPr>
                <p:cNvPr id="70" name="Rectangle 62"/>
                <p:cNvSpPr>
                  <a:spLocks noChangeArrowheads="1"/>
                </p:cNvSpPr>
                <p:nvPr/>
              </p:nvSpPr>
              <p:spPr bwMode="auto">
                <a:xfrm>
                  <a:off x="5736" y="435"/>
                  <a:ext cx="49"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71" name="Rectangle 63"/>
                <p:cNvSpPr>
                  <a:spLocks noChangeArrowheads="1"/>
                </p:cNvSpPr>
                <p:nvPr/>
              </p:nvSpPr>
              <p:spPr bwMode="auto">
                <a:xfrm>
                  <a:off x="5573" y="435"/>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07</a:t>
                  </a:r>
                  <a:endParaRPr lang="es-ES" b="1"/>
                </a:p>
              </p:txBody>
            </p:sp>
            <p:sp>
              <p:nvSpPr>
                <p:cNvPr id="72" name="Rectangle 64"/>
                <p:cNvSpPr>
                  <a:spLocks noChangeArrowheads="1"/>
                </p:cNvSpPr>
                <p:nvPr/>
              </p:nvSpPr>
              <p:spPr bwMode="auto">
                <a:xfrm>
                  <a:off x="4998" y="435"/>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06</a:t>
                  </a:r>
                  <a:endParaRPr lang="es-ES" b="1"/>
                </a:p>
              </p:txBody>
            </p:sp>
            <p:sp>
              <p:nvSpPr>
                <p:cNvPr id="73" name="Rectangle 65"/>
                <p:cNvSpPr>
                  <a:spLocks noChangeArrowheads="1"/>
                </p:cNvSpPr>
                <p:nvPr/>
              </p:nvSpPr>
              <p:spPr bwMode="auto">
                <a:xfrm>
                  <a:off x="4851" y="435"/>
                  <a:ext cx="49"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74" name="Rectangle 66"/>
                <p:cNvSpPr>
                  <a:spLocks noChangeArrowheads="1"/>
                </p:cNvSpPr>
                <p:nvPr/>
              </p:nvSpPr>
              <p:spPr bwMode="auto">
                <a:xfrm>
                  <a:off x="4683" y="435"/>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06</a:t>
                  </a:r>
                  <a:endParaRPr lang="es-ES" b="1"/>
                </a:p>
              </p:txBody>
            </p:sp>
            <p:sp>
              <p:nvSpPr>
                <p:cNvPr id="75" name="Rectangle 67"/>
                <p:cNvSpPr>
                  <a:spLocks noChangeArrowheads="1"/>
                </p:cNvSpPr>
                <p:nvPr/>
              </p:nvSpPr>
              <p:spPr bwMode="auto">
                <a:xfrm>
                  <a:off x="3458" y="35"/>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06</a:t>
                  </a:r>
                  <a:endParaRPr lang="es-ES" b="1"/>
                </a:p>
              </p:txBody>
            </p:sp>
            <p:sp>
              <p:nvSpPr>
                <p:cNvPr id="76" name="Rectangle 68"/>
                <p:cNvSpPr>
                  <a:spLocks noChangeArrowheads="1"/>
                </p:cNvSpPr>
                <p:nvPr/>
              </p:nvSpPr>
              <p:spPr bwMode="auto">
                <a:xfrm>
                  <a:off x="3423" y="35"/>
                  <a:ext cx="31"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77" name="Rectangle 69"/>
                <p:cNvSpPr>
                  <a:spLocks noChangeArrowheads="1"/>
                </p:cNvSpPr>
                <p:nvPr/>
              </p:nvSpPr>
              <p:spPr bwMode="auto">
                <a:xfrm>
                  <a:off x="3353" y="35"/>
                  <a:ext cx="58" cy="138"/>
                </a:xfrm>
                <a:prstGeom prst="rect">
                  <a:avLst/>
                </a:prstGeom>
                <a:noFill/>
                <a:ln w="9525">
                  <a:noFill/>
                  <a:miter lim="800000"/>
                  <a:headEnd/>
                  <a:tailEnd/>
                </a:ln>
              </p:spPr>
              <p:txBody>
                <a:bodyPr wrap="none" lIns="0" tIns="0" rIns="0" bIns="0">
                  <a:spAutoFit/>
                </a:bodyPr>
                <a:lstStyle/>
                <a:p>
                  <a:r>
                    <a:rPr lang="en-US" sz="700" b="1">
                      <a:solidFill>
                        <a:srgbClr val="000000"/>
                      </a:solidFill>
                    </a:rPr>
                    <a:t>1</a:t>
                  </a:r>
                  <a:endParaRPr lang="es-ES" b="1"/>
                </a:p>
              </p:txBody>
            </p:sp>
            <p:sp>
              <p:nvSpPr>
                <p:cNvPr id="78" name="Rectangle 70"/>
                <p:cNvSpPr>
                  <a:spLocks noChangeArrowheads="1"/>
                </p:cNvSpPr>
                <p:nvPr/>
              </p:nvSpPr>
              <p:spPr bwMode="auto">
                <a:xfrm>
                  <a:off x="3318" y="35"/>
                  <a:ext cx="31"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79" name="Rectangle 71"/>
                <p:cNvSpPr>
                  <a:spLocks noChangeArrowheads="1"/>
                </p:cNvSpPr>
                <p:nvPr/>
              </p:nvSpPr>
              <p:spPr bwMode="auto">
                <a:xfrm>
                  <a:off x="3248" y="35"/>
                  <a:ext cx="58" cy="138"/>
                </a:xfrm>
                <a:prstGeom prst="rect">
                  <a:avLst/>
                </a:prstGeom>
                <a:noFill/>
                <a:ln w="9525">
                  <a:noFill/>
                  <a:miter lim="800000"/>
                  <a:headEnd/>
                  <a:tailEnd/>
                </a:ln>
              </p:spPr>
              <p:txBody>
                <a:bodyPr wrap="none" lIns="0" tIns="0" rIns="0" bIns="0">
                  <a:spAutoFit/>
                </a:bodyPr>
                <a:lstStyle/>
                <a:p>
                  <a:r>
                    <a:rPr lang="en-US" sz="700" b="1">
                      <a:solidFill>
                        <a:srgbClr val="000000"/>
                      </a:solidFill>
                    </a:rPr>
                    <a:t>1</a:t>
                  </a:r>
                  <a:endParaRPr lang="es-ES" b="1"/>
                </a:p>
              </p:txBody>
            </p:sp>
            <p:sp>
              <p:nvSpPr>
                <p:cNvPr id="80" name="Rectangle 72"/>
                <p:cNvSpPr>
                  <a:spLocks noChangeArrowheads="1"/>
                </p:cNvSpPr>
                <p:nvPr/>
              </p:nvSpPr>
              <p:spPr bwMode="auto">
                <a:xfrm>
                  <a:off x="3341" y="435"/>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06</a:t>
                  </a:r>
                  <a:endParaRPr lang="es-ES" b="1"/>
                </a:p>
              </p:txBody>
            </p:sp>
            <p:sp>
              <p:nvSpPr>
                <p:cNvPr id="81" name="Rectangle 73"/>
                <p:cNvSpPr>
                  <a:spLocks noChangeArrowheads="1"/>
                </p:cNvSpPr>
                <p:nvPr/>
              </p:nvSpPr>
              <p:spPr bwMode="auto">
                <a:xfrm>
                  <a:off x="3203" y="435"/>
                  <a:ext cx="49"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82" name="Rectangle 74"/>
                <p:cNvSpPr>
                  <a:spLocks noChangeArrowheads="1"/>
                </p:cNvSpPr>
                <p:nvPr/>
              </p:nvSpPr>
              <p:spPr bwMode="auto">
                <a:xfrm>
                  <a:off x="3041" y="435"/>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07</a:t>
                  </a:r>
                  <a:endParaRPr lang="es-ES" b="1"/>
                </a:p>
              </p:txBody>
            </p:sp>
            <p:sp>
              <p:nvSpPr>
                <p:cNvPr id="83" name="Rectangle 75"/>
                <p:cNvSpPr>
                  <a:spLocks noChangeArrowheads="1"/>
                </p:cNvSpPr>
                <p:nvPr/>
              </p:nvSpPr>
              <p:spPr bwMode="auto">
                <a:xfrm>
                  <a:off x="2465" y="435"/>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06</a:t>
                  </a:r>
                  <a:endParaRPr lang="es-ES" b="1"/>
                </a:p>
              </p:txBody>
            </p:sp>
            <p:sp>
              <p:nvSpPr>
                <p:cNvPr id="84" name="Rectangle 76"/>
                <p:cNvSpPr>
                  <a:spLocks noChangeArrowheads="1"/>
                </p:cNvSpPr>
                <p:nvPr/>
              </p:nvSpPr>
              <p:spPr bwMode="auto">
                <a:xfrm>
                  <a:off x="2330" y="435"/>
                  <a:ext cx="49"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85" name="Rectangle 77"/>
                <p:cNvSpPr>
                  <a:spLocks noChangeArrowheads="1"/>
                </p:cNvSpPr>
                <p:nvPr/>
              </p:nvSpPr>
              <p:spPr bwMode="auto">
                <a:xfrm>
                  <a:off x="2163" y="435"/>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06</a:t>
                  </a:r>
                  <a:endParaRPr lang="es-ES" b="1"/>
                </a:p>
              </p:txBody>
            </p:sp>
            <p:sp>
              <p:nvSpPr>
                <p:cNvPr id="86" name="Rectangle 78"/>
                <p:cNvSpPr>
                  <a:spLocks noChangeArrowheads="1"/>
                </p:cNvSpPr>
                <p:nvPr/>
              </p:nvSpPr>
              <p:spPr bwMode="auto">
                <a:xfrm>
                  <a:off x="438" y="705"/>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07</a:t>
                  </a:r>
                  <a:endParaRPr lang="es-ES" b="1"/>
                </a:p>
              </p:txBody>
            </p:sp>
            <p:sp>
              <p:nvSpPr>
                <p:cNvPr id="87" name="Rectangle 79"/>
                <p:cNvSpPr>
                  <a:spLocks noChangeArrowheads="1"/>
                </p:cNvSpPr>
                <p:nvPr/>
              </p:nvSpPr>
              <p:spPr bwMode="auto">
                <a:xfrm>
                  <a:off x="373" y="705"/>
                  <a:ext cx="49" cy="138"/>
                </a:xfrm>
                <a:prstGeom prst="rect">
                  <a:avLst/>
                </a:prstGeom>
                <a:noFill/>
                <a:ln w="9525">
                  <a:noFill/>
                  <a:miter lim="800000"/>
                  <a:headEnd/>
                  <a:tailEnd/>
                </a:ln>
              </p:spPr>
              <p:txBody>
                <a:bodyPr wrap="none" lIns="0" tIns="0" rIns="0" bIns="0">
                  <a:spAutoFit/>
                </a:bodyPr>
                <a:lstStyle/>
                <a:p>
                  <a:r>
                    <a:rPr lang="en-US" sz="700" b="1">
                      <a:solidFill>
                        <a:srgbClr val="000000"/>
                      </a:solidFill>
                    </a:rPr>
                    <a:t>/</a:t>
                  </a:r>
                  <a:endParaRPr lang="es-ES" b="1"/>
                </a:p>
              </p:txBody>
            </p:sp>
            <p:sp>
              <p:nvSpPr>
                <p:cNvPr id="88" name="Rectangle 80"/>
                <p:cNvSpPr>
                  <a:spLocks noChangeArrowheads="1"/>
                </p:cNvSpPr>
                <p:nvPr/>
              </p:nvSpPr>
              <p:spPr bwMode="auto">
                <a:xfrm>
                  <a:off x="205" y="705"/>
                  <a:ext cx="115" cy="138"/>
                </a:xfrm>
                <a:prstGeom prst="rect">
                  <a:avLst/>
                </a:prstGeom>
                <a:noFill/>
                <a:ln w="9525">
                  <a:noFill/>
                  <a:miter lim="800000"/>
                  <a:headEnd/>
                  <a:tailEnd/>
                </a:ln>
              </p:spPr>
              <p:txBody>
                <a:bodyPr wrap="none" lIns="0" tIns="0" rIns="0" bIns="0">
                  <a:spAutoFit/>
                </a:bodyPr>
                <a:lstStyle/>
                <a:p>
                  <a:r>
                    <a:rPr lang="en-US" sz="700" b="1">
                      <a:solidFill>
                        <a:srgbClr val="000000"/>
                      </a:solidFill>
                    </a:rPr>
                    <a:t>06</a:t>
                  </a:r>
                  <a:endParaRPr lang="es-ES" b="1"/>
                </a:p>
              </p:txBody>
            </p:sp>
            <p:sp>
              <p:nvSpPr>
                <p:cNvPr id="89" name="Rectangle 81"/>
                <p:cNvSpPr>
                  <a:spLocks noChangeArrowheads="1"/>
                </p:cNvSpPr>
                <p:nvPr/>
              </p:nvSpPr>
              <p:spPr bwMode="auto">
                <a:xfrm>
                  <a:off x="8021" y="1279"/>
                  <a:ext cx="66" cy="158"/>
                </a:xfrm>
                <a:prstGeom prst="rect">
                  <a:avLst/>
                </a:prstGeom>
                <a:noFill/>
                <a:ln w="9525">
                  <a:noFill/>
                  <a:miter lim="800000"/>
                  <a:headEnd/>
                  <a:tailEnd/>
                </a:ln>
              </p:spPr>
              <p:txBody>
                <a:bodyPr wrap="none" lIns="0" tIns="0" rIns="0" bIns="0">
                  <a:spAutoFit/>
                </a:bodyPr>
                <a:lstStyle/>
                <a:p>
                  <a:r>
                    <a:rPr lang="en-US" sz="800" b="1" dirty="0">
                      <a:solidFill>
                        <a:srgbClr val="000000"/>
                      </a:solidFill>
                    </a:rPr>
                    <a:t>2</a:t>
                  </a:r>
                  <a:endParaRPr lang="es-ES" b="1" dirty="0"/>
                </a:p>
              </p:txBody>
            </p:sp>
            <p:sp>
              <p:nvSpPr>
                <p:cNvPr id="90" name="Rectangle 82"/>
                <p:cNvSpPr>
                  <a:spLocks noChangeArrowheads="1"/>
                </p:cNvSpPr>
                <p:nvPr/>
              </p:nvSpPr>
              <p:spPr bwMode="auto">
                <a:xfrm>
                  <a:off x="8019" y="947"/>
                  <a:ext cx="66" cy="158"/>
                </a:xfrm>
                <a:prstGeom prst="rect">
                  <a:avLst/>
                </a:prstGeom>
                <a:noFill/>
                <a:ln w="9525">
                  <a:noFill/>
                  <a:miter lim="800000"/>
                  <a:headEnd/>
                  <a:tailEnd/>
                </a:ln>
              </p:spPr>
              <p:txBody>
                <a:bodyPr wrap="none" lIns="0" tIns="0" rIns="0" bIns="0">
                  <a:spAutoFit/>
                </a:bodyPr>
                <a:lstStyle/>
                <a:p>
                  <a:r>
                    <a:rPr lang="en-US" sz="800" b="1" dirty="0">
                      <a:solidFill>
                        <a:srgbClr val="000000"/>
                      </a:solidFill>
                    </a:rPr>
                    <a:t>1</a:t>
                  </a:r>
                  <a:endParaRPr lang="es-ES" b="1" dirty="0"/>
                </a:p>
              </p:txBody>
            </p:sp>
            <p:sp>
              <p:nvSpPr>
                <p:cNvPr id="91" name="Rectangle 83"/>
                <p:cNvSpPr>
                  <a:spLocks noChangeArrowheads="1"/>
                </p:cNvSpPr>
                <p:nvPr/>
              </p:nvSpPr>
              <p:spPr bwMode="auto">
                <a:xfrm>
                  <a:off x="5106" y="1279"/>
                  <a:ext cx="66" cy="158"/>
                </a:xfrm>
                <a:prstGeom prst="rect">
                  <a:avLst/>
                </a:prstGeom>
                <a:noFill/>
                <a:ln w="9525">
                  <a:noFill/>
                  <a:miter lim="800000"/>
                  <a:headEnd/>
                  <a:tailEnd/>
                </a:ln>
              </p:spPr>
              <p:txBody>
                <a:bodyPr wrap="none" lIns="0" tIns="0" rIns="0" bIns="0">
                  <a:spAutoFit/>
                </a:bodyPr>
                <a:lstStyle/>
                <a:p>
                  <a:r>
                    <a:rPr lang="en-US" sz="800" b="1">
                      <a:solidFill>
                        <a:srgbClr val="000000"/>
                      </a:solidFill>
                    </a:rPr>
                    <a:t>2</a:t>
                  </a:r>
                  <a:endParaRPr lang="es-ES" b="1"/>
                </a:p>
              </p:txBody>
            </p:sp>
            <p:sp>
              <p:nvSpPr>
                <p:cNvPr id="92" name="Rectangle 84"/>
                <p:cNvSpPr>
                  <a:spLocks noChangeArrowheads="1"/>
                </p:cNvSpPr>
                <p:nvPr/>
              </p:nvSpPr>
              <p:spPr bwMode="auto">
                <a:xfrm>
                  <a:off x="5103" y="947"/>
                  <a:ext cx="66" cy="158"/>
                </a:xfrm>
                <a:prstGeom prst="rect">
                  <a:avLst/>
                </a:prstGeom>
                <a:noFill/>
                <a:ln w="9525">
                  <a:noFill/>
                  <a:miter lim="800000"/>
                  <a:headEnd/>
                  <a:tailEnd/>
                </a:ln>
              </p:spPr>
              <p:txBody>
                <a:bodyPr wrap="none" lIns="0" tIns="0" rIns="0" bIns="0">
                  <a:spAutoFit/>
                </a:bodyPr>
                <a:lstStyle/>
                <a:p>
                  <a:r>
                    <a:rPr lang="en-US" sz="800" b="1">
                      <a:solidFill>
                        <a:srgbClr val="000000"/>
                      </a:solidFill>
                    </a:rPr>
                    <a:t>1</a:t>
                  </a:r>
                  <a:endParaRPr lang="es-ES" b="1"/>
                </a:p>
              </p:txBody>
            </p:sp>
            <p:sp>
              <p:nvSpPr>
                <p:cNvPr id="93" name="Rectangle 85"/>
                <p:cNvSpPr>
                  <a:spLocks noChangeArrowheads="1"/>
                </p:cNvSpPr>
                <p:nvPr/>
              </p:nvSpPr>
              <p:spPr bwMode="auto">
                <a:xfrm>
                  <a:off x="2605" y="1279"/>
                  <a:ext cx="66" cy="158"/>
                </a:xfrm>
                <a:prstGeom prst="rect">
                  <a:avLst/>
                </a:prstGeom>
                <a:noFill/>
                <a:ln w="9525">
                  <a:noFill/>
                  <a:miter lim="800000"/>
                  <a:headEnd/>
                  <a:tailEnd/>
                </a:ln>
              </p:spPr>
              <p:txBody>
                <a:bodyPr wrap="none" lIns="0" tIns="0" rIns="0" bIns="0">
                  <a:spAutoFit/>
                </a:bodyPr>
                <a:lstStyle/>
                <a:p>
                  <a:r>
                    <a:rPr lang="en-US" sz="800" b="1">
                      <a:solidFill>
                        <a:srgbClr val="000000"/>
                      </a:solidFill>
                    </a:rPr>
                    <a:t>2</a:t>
                  </a:r>
                  <a:endParaRPr lang="es-ES" b="1"/>
                </a:p>
              </p:txBody>
            </p:sp>
            <p:sp>
              <p:nvSpPr>
                <p:cNvPr id="94" name="Rectangle 86"/>
                <p:cNvSpPr>
                  <a:spLocks noChangeArrowheads="1"/>
                </p:cNvSpPr>
                <p:nvPr/>
              </p:nvSpPr>
              <p:spPr bwMode="auto">
                <a:xfrm>
                  <a:off x="2603" y="947"/>
                  <a:ext cx="66" cy="158"/>
                </a:xfrm>
                <a:prstGeom prst="rect">
                  <a:avLst/>
                </a:prstGeom>
                <a:noFill/>
                <a:ln w="9525">
                  <a:noFill/>
                  <a:miter lim="800000"/>
                  <a:headEnd/>
                  <a:tailEnd/>
                </a:ln>
              </p:spPr>
              <p:txBody>
                <a:bodyPr wrap="none" lIns="0" tIns="0" rIns="0" bIns="0">
                  <a:spAutoFit/>
                </a:bodyPr>
                <a:lstStyle/>
                <a:p>
                  <a:r>
                    <a:rPr lang="en-US" sz="800" b="1" dirty="0">
                      <a:solidFill>
                        <a:srgbClr val="000000"/>
                      </a:solidFill>
                    </a:rPr>
                    <a:t>1</a:t>
                  </a:r>
                  <a:endParaRPr lang="es-ES" b="1" dirty="0"/>
                </a:p>
              </p:txBody>
            </p:sp>
            <p:sp>
              <p:nvSpPr>
                <p:cNvPr id="95" name="Rectangle 87"/>
                <p:cNvSpPr>
                  <a:spLocks noChangeArrowheads="1"/>
                </p:cNvSpPr>
                <p:nvPr/>
              </p:nvSpPr>
              <p:spPr bwMode="auto">
                <a:xfrm>
                  <a:off x="6919" y="710"/>
                  <a:ext cx="66" cy="158"/>
                </a:xfrm>
                <a:prstGeom prst="rect">
                  <a:avLst/>
                </a:prstGeom>
                <a:noFill/>
                <a:ln w="9525">
                  <a:noFill/>
                  <a:miter lim="800000"/>
                  <a:headEnd/>
                  <a:tailEnd/>
                </a:ln>
              </p:spPr>
              <p:txBody>
                <a:bodyPr wrap="none" lIns="0" tIns="0" rIns="0" bIns="0">
                  <a:spAutoFit/>
                </a:bodyPr>
                <a:lstStyle/>
                <a:p>
                  <a:r>
                    <a:rPr lang="en-US" sz="800" b="1">
                      <a:solidFill>
                        <a:srgbClr val="000000"/>
                      </a:solidFill>
                    </a:rPr>
                    <a:t>4</a:t>
                  </a:r>
                  <a:endParaRPr lang="es-ES" b="1"/>
                </a:p>
              </p:txBody>
            </p:sp>
            <p:sp>
              <p:nvSpPr>
                <p:cNvPr id="96" name="Rectangle 88"/>
                <p:cNvSpPr>
                  <a:spLocks noChangeArrowheads="1"/>
                </p:cNvSpPr>
                <p:nvPr/>
              </p:nvSpPr>
              <p:spPr bwMode="auto">
                <a:xfrm>
                  <a:off x="6916" y="375"/>
                  <a:ext cx="66" cy="158"/>
                </a:xfrm>
                <a:prstGeom prst="rect">
                  <a:avLst/>
                </a:prstGeom>
                <a:noFill/>
                <a:ln w="9525">
                  <a:noFill/>
                  <a:miter lim="800000"/>
                  <a:headEnd/>
                  <a:tailEnd/>
                </a:ln>
              </p:spPr>
              <p:txBody>
                <a:bodyPr wrap="none" lIns="0" tIns="0" rIns="0" bIns="0">
                  <a:spAutoFit/>
                </a:bodyPr>
                <a:lstStyle/>
                <a:p>
                  <a:r>
                    <a:rPr lang="en-US" sz="800" b="1">
                      <a:solidFill>
                        <a:srgbClr val="000000"/>
                      </a:solidFill>
                    </a:rPr>
                    <a:t>1</a:t>
                  </a:r>
                  <a:endParaRPr lang="es-ES" b="1"/>
                </a:p>
              </p:txBody>
            </p:sp>
            <p:sp>
              <p:nvSpPr>
                <p:cNvPr id="97" name="Rectangle 89"/>
                <p:cNvSpPr>
                  <a:spLocks noChangeArrowheads="1"/>
                </p:cNvSpPr>
                <p:nvPr/>
              </p:nvSpPr>
              <p:spPr bwMode="auto">
                <a:xfrm>
                  <a:off x="4298" y="710"/>
                  <a:ext cx="66" cy="158"/>
                </a:xfrm>
                <a:prstGeom prst="rect">
                  <a:avLst/>
                </a:prstGeom>
                <a:noFill/>
                <a:ln w="9525">
                  <a:noFill/>
                  <a:miter lim="800000"/>
                  <a:headEnd/>
                  <a:tailEnd/>
                </a:ln>
              </p:spPr>
              <p:txBody>
                <a:bodyPr wrap="none" lIns="0" tIns="0" rIns="0" bIns="0">
                  <a:spAutoFit/>
                </a:bodyPr>
                <a:lstStyle/>
                <a:p>
                  <a:r>
                    <a:rPr lang="en-US" sz="800" b="1">
                      <a:solidFill>
                        <a:srgbClr val="000000"/>
                      </a:solidFill>
                    </a:rPr>
                    <a:t>4</a:t>
                  </a:r>
                  <a:endParaRPr lang="es-ES" b="1"/>
                </a:p>
              </p:txBody>
            </p:sp>
            <p:sp>
              <p:nvSpPr>
                <p:cNvPr id="98" name="Rectangle 90"/>
                <p:cNvSpPr>
                  <a:spLocks noChangeArrowheads="1"/>
                </p:cNvSpPr>
                <p:nvPr/>
              </p:nvSpPr>
              <p:spPr bwMode="auto">
                <a:xfrm>
                  <a:off x="4296" y="375"/>
                  <a:ext cx="66" cy="158"/>
                </a:xfrm>
                <a:prstGeom prst="rect">
                  <a:avLst/>
                </a:prstGeom>
                <a:noFill/>
                <a:ln w="9525">
                  <a:noFill/>
                  <a:miter lim="800000"/>
                  <a:headEnd/>
                  <a:tailEnd/>
                </a:ln>
              </p:spPr>
              <p:txBody>
                <a:bodyPr wrap="none" lIns="0" tIns="0" rIns="0" bIns="0">
                  <a:spAutoFit/>
                </a:bodyPr>
                <a:lstStyle/>
                <a:p>
                  <a:r>
                    <a:rPr lang="en-US" sz="800" b="1">
                      <a:solidFill>
                        <a:srgbClr val="000000"/>
                      </a:solidFill>
                    </a:rPr>
                    <a:t>1</a:t>
                  </a:r>
                  <a:endParaRPr lang="es-ES" b="1"/>
                </a:p>
              </p:txBody>
            </p:sp>
            <p:sp>
              <p:nvSpPr>
                <p:cNvPr id="99" name="Rectangle 91"/>
                <p:cNvSpPr>
                  <a:spLocks noChangeArrowheads="1"/>
                </p:cNvSpPr>
                <p:nvPr/>
              </p:nvSpPr>
              <p:spPr bwMode="auto">
                <a:xfrm>
                  <a:off x="1778" y="710"/>
                  <a:ext cx="66" cy="158"/>
                </a:xfrm>
                <a:prstGeom prst="rect">
                  <a:avLst/>
                </a:prstGeom>
                <a:noFill/>
                <a:ln w="9525">
                  <a:noFill/>
                  <a:miter lim="800000"/>
                  <a:headEnd/>
                  <a:tailEnd/>
                </a:ln>
              </p:spPr>
              <p:txBody>
                <a:bodyPr wrap="none" lIns="0" tIns="0" rIns="0" bIns="0">
                  <a:spAutoFit/>
                </a:bodyPr>
                <a:lstStyle/>
                <a:p>
                  <a:r>
                    <a:rPr lang="en-US" sz="800" b="1">
                      <a:solidFill>
                        <a:srgbClr val="000000"/>
                      </a:solidFill>
                    </a:rPr>
                    <a:t>2</a:t>
                  </a:r>
                  <a:endParaRPr lang="es-ES" b="1"/>
                </a:p>
              </p:txBody>
            </p:sp>
            <p:sp>
              <p:nvSpPr>
                <p:cNvPr id="100" name="Rectangle 92"/>
                <p:cNvSpPr>
                  <a:spLocks noChangeArrowheads="1"/>
                </p:cNvSpPr>
                <p:nvPr/>
              </p:nvSpPr>
              <p:spPr bwMode="auto">
                <a:xfrm>
                  <a:off x="1775" y="375"/>
                  <a:ext cx="66" cy="158"/>
                </a:xfrm>
                <a:prstGeom prst="rect">
                  <a:avLst/>
                </a:prstGeom>
                <a:noFill/>
                <a:ln w="9525">
                  <a:noFill/>
                  <a:miter lim="800000"/>
                  <a:headEnd/>
                  <a:tailEnd/>
                </a:ln>
              </p:spPr>
              <p:txBody>
                <a:bodyPr wrap="none" lIns="0" tIns="0" rIns="0" bIns="0">
                  <a:spAutoFit/>
                </a:bodyPr>
                <a:lstStyle/>
                <a:p>
                  <a:r>
                    <a:rPr lang="en-US" sz="800" b="1">
                      <a:solidFill>
                        <a:srgbClr val="000000"/>
                      </a:solidFill>
                    </a:rPr>
                    <a:t>1</a:t>
                  </a:r>
                  <a:endParaRPr lang="es-ES" b="1"/>
                </a:p>
              </p:txBody>
            </p:sp>
            <p:sp>
              <p:nvSpPr>
                <p:cNvPr id="101" name="Rectangle 93"/>
                <p:cNvSpPr>
                  <a:spLocks noChangeArrowheads="1"/>
                </p:cNvSpPr>
                <p:nvPr/>
              </p:nvSpPr>
              <p:spPr bwMode="auto">
                <a:xfrm>
                  <a:off x="6159" y="1262"/>
                  <a:ext cx="74" cy="177"/>
                </a:xfrm>
                <a:prstGeom prst="rect">
                  <a:avLst/>
                </a:prstGeom>
                <a:noFill/>
                <a:ln w="9525">
                  <a:noFill/>
                  <a:miter lim="800000"/>
                  <a:headEnd/>
                  <a:tailEnd/>
                </a:ln>
              </p:spPr>
              <p:txBody>
                <a:bodyPr wrap="none" lIns="0" tIns="0" rIns="0" bIns="0">
                  <a:spAutoFit/>
                </a:bodyPr>
                <a:lstStyle/>
                <a:p>
                  <a:r>
                    <a:rPr lang="en-US" sz="900" b="1">
                      <a:solidFill>
                        <a:srgbClr val="000000"/>
                      </a:solidFill>
                    </a:rPr>
                    <a:t>4</a:t>
                  </a:r>
                  <a:endParaRPr lang="es-ES" b="1"/>
                </a:p>
              </p:txBody>
            </p:sp>
            <p:sp>
              <p:nvSpPr>
                <p:cNvPr id="102" name="Rectangle 94"/>
                <p:cNvSpPr>
                  <a:spLocks noChangeArrowheads="1"/>
                </p:cNvSpPr>
                <p:nvPr/>
              </p:nvSpPr>
              <p:spPr bwMode="auto">
                <a:xfrm>
                  <a:off x="6156" y="927"/>
                  <a:ext cx="74" cy="177"/>
                </a:xfrm>
                <a:prstGeom prst="rect">
                  <a:avLst/>
                </a:prstGeom>
                <a:noFill/>
                <a:ln w="9525">
                  <a:noFill/>
                  <a:miter lim="800000"/>
                  <a:headEnd/>
                  <a:tailEnd/>
                </a:ln>
              </p:spPr>
              <p:txBody>
                <a:bodyPr wrap="none" lIns="0" tIns="0" rIns="0" bIns="0">
                  <a:spAutoFit/>
                </a:bodyPr>
                <a:lstStyle/>
                <a:p>
                  <a:r>
                    <a:rPr lang="en-US" sz="900" b="1">
                      <a:solidFill>
                        <a:srgbClr val="000000"/>
                      </a:solidFill>
                    </a:rPr>
                    <a:t>1</a:t>
                  </a:r>
                  <a:endParaRPr lang="es-ES" b="1"/>
                </a:p>
              </p:txBody>
            </p:sp>
            <p:sp>
              <p:nvSpPr>
                <p:cNvPr id="103" name="Rectangle 95"/>
                <p:cNvSpPr>
                  <a:spLocks noChangeArrowheads="1"/>
                </p:cNvSpPr>
                <p:nvPr/>
              </p:nvSpPr>
              <p:spPr bwMode="auto">
                <a:xfrm>
                  <a:off x="3676" y="1262"/>
                  <a:ext cx="74" cy="177"/>
                </a:xfrm>
                <a:prstGeom prst="rect">
                  <a:avLst/>
                </a:prstGeom>
                <a:noFill/>
                <a:ln w="9525">
                  <a:noFill/>
                  <a:miter lim="800000"/>
                  <a:headEnd/>
                  <a:tailEnd/>
                </a:ln>
              </p:spPr>
              <p:txBody>
                <a:bodyPr wrap="none" lIns="0" tIns="0" rIns="0" bIns="0">
                  <a:spAutoFit/>
                </a:bodyPr>
                <a:lstStyle/>
                <a:p>
                  <a:r>
                    <a:rPr lang="en-US" sz="900" b="1">
                      <a:solidFill>
                        <a:srgbClr val="000000"/>
                      </a:solidFill>
                    </a:rPr>
                    <a:t>4</a:t>
                  </a:r>
                  <a:endParaRPr lang="es-ES" b="1"/>
                </a:p>
              </p:txBody>
            </p:sp>
            <p:sp>
              <p:nvSpPr>
                <p:cNvPr id="104" name="Rectangle 96"/>
                <p:cNvSpPr>
                  <a:spLocks noChangeArrowheads="1"/>
                </p:cNvSpPr>
                <p:nvPr/>
              </p:nvSpPr>
              <p:spPr bwMode="auto">
                <a:xfrm>
                  <a:off x="3673" y="927"/>
                  <a:ext cx="74" cy="177"/>
                </a:xfrm>
                <a:prstGeom prst="rect">
                  <a:avLst/>
                </a:prstGeom>
                <a:noFill/>
                <a:ln w="9525">
                  <a:noFill/>
                  <a:miter lim="800000"/>
                  <a:headEnd/>
                  <a:tailEnd/>
                </a:ln>
              </p:spPr>
              <p:txBody>
                <a:bodyPr wrap="none" lIns="0" tIns="0" rIns="0" bIns="0">
                  <a:spAutoFit/>
                </a:bodyPr>
                <a:lstStyle/>
                <a:p>
                  <a:r>
                    <a:rPr lang="en-US" sz="900" b="1">
                      <a:solidFill>
                        <a:srgbClr val="000000"/>
                      </a:solidFill>
                    </a:rPr>
                    <a:t>1</a:t>
                  </a:r>
                  <a:endParaRPr lang="es-ES" b="1"/>
                </a:p>
              </p:txBody>
            </p:sp>
            <p:sp>
              <p:nvSpPr>
                <p:cNvPr id="105" name="Rectangle 97"/>
                <p:cNvSpPr>
                  <a:spLocks noChangeArrowheads="1"/>
                </p:cNvSpPr>
                <p:nvPr/>
              </p:nvSpPr>
              <p:spPr bwMode="auto">
                <a:xfrm>
                  <a:off x="80" y="637"/>
                  <a:ext cx="105" cy="315"/>
                </a:xfrm>
                <a:prstGeom prst="rect">
                  <a:avLst/>
                </a:prstGeom>
                <a:noFill/>
                <a:ln w="9525">
                  <a:noFill/>
                  <a:miter lim="800000"/>
                  <a:headEnd/>
                  <a:tailEnd/>
                </a:ln>
              </p:spPr>
              <p:txBody>
                <a:bodyPr wrap="none" lIns="0" tIns="0" rIns="0" bIns="0">
                  <a:spAutoFit/>
                </a:bodyPr>
                <a:lstStyle/>
                <a:p>
                  <a:r>
                    <a:rPr lang="en-US" sz="1600" b="1">
                      <a:solidFill>
                        <a:srgbClr val="000000"/>
                      </a:solidFill>
                    </a:rPr>
                    <a:t>ˆ</a:t>
                  </a:r>
                  <a:endParaRPr lang="es-ES" b="1"/>
                </a:p>
              </p:txBody>
            </p:sp>
            <p:sp>
              <p:nvSpPr>
                <p:cNvPr id="106" name="Rectangle 98"/>
                <p:cNvSpPr>
                  <a:spLocks noChangeArrowheads="1"/>
                </p:cNvSpPr>
                <p:nvPr/>
              </p:nvSpPr>
              <p:spPr bwMode="auto">
                <a:xfrm>
                  <a:off x="8499" y="1522"/>
                  <a:ext cx="62" cy="138"/>
                </a:xfrm>
                <a:prstGeom prst="rect">
                  <a:avLst/>
                </a:prstGeom>
                <a:noFill/>
                <a:ln w="9525">
                  <a:noFill/>
                  <a:miter lim="800000"/>
                  <a:headEnd/>
                  <a:tailEnd/>
                </a:ln>
              </p:spPr>
              <p:txBody>
                <a:bodyPr wrap="none" lIns="0" tIns="0" rIns="0" bIns="0">
                  <a:spAutoFit/>
                </a:bodyPr>
                <a:lstStyle/>
                <a:p>
                  <a:r>
                    <a:rPr lang="en-US" sz="700" b="1" i="1">
                      <a:solidFill>
                        <a:srgbClr val="000000"/>
                      </a:solidFill>
                    </a:rPr>
                    <a:t>a</a:t>
                  </a:r>
                  <a:endParaRPr lang="es-ES" b="1"/>
                </a:p>
              </p:txBody>
            </p:sp>
            <p:sp>
              <p:nvSpPr>
                <p:cNvPr id="107" name="Rectangle 99"/>
                <p:cNvSpPr>
                  <a:spLocks noChangeArrowheads="1"/>
                </p:cNvSpPr>
                <p:nvPr/>
              </p:nvSpPr>
              <p:spPr bwMode="auto">
                <a:xfrm>
                  <a:off x="7884" y="1522"/>
                  <a:ext cx="495" cy="138"/>
                </a:xfrm>
                <a:prstGeom prst="rect">
                  <a:avLst/>
                </a:prstGeom>
                <a:noFill/>
                <a:ln w="9525">
                  <a:noFill/>
                  <a:miter lim="800000"/>
                  <a:headEnd/>
                  <a:tailEnd/>
                </a:ln>
              </p:spPr>
              <p:txBody>
                <a:bodyPr wrap="none" lIns="0" tIns="0" rIns="0" bIns="0">
                  <a:spAutoFit/>
                </a:bodyPr>
                <a:lstStyle/>
                <a:p>
                  <a:r>
                    <a:rPr lang="en-US" sz="700" b="1" i="1">
                      <a:solidFill>
                        <a:srgbClr val="000000"/>
                      </a:solidFill>
                    </a:rPr>
                    <a:t>anteriores</a:t>
                  </a:r>
                  <a:endParaRPr lang="es-ES" b="1"/>
                </a:p>
              </p:txBody>
            </p:sp>
            <p:sp>
              <p:nvSpPr>
                <p:cNvPr id="108" name="Rectangle 100"/>
                <p:cNvSpPr>
                  <a:spLocks noChangeArrowheads="1"/>
                </p:cNvSpPr>
                <p:nvPr/>
              </p:nvSpPr>
              <p:spPr bwMode="auto">
                <a:xfrm>
                  <a:off x="7559" y="1522"/>
                  <a:ext cx="245" cy="138"/>
                </a:xfrm>
                <a:prstGeom prst="rect">
                  <a:avLst/>
                </a:prstGeom>
                <a:noFill/>
                <a:ln w="9525">
                  <a:noFill/>
                  <a:miter lim="800000"/>
                  <a:headEnd/>
                  <a:tailEnd/>
                </a:ln>
              </p:spPr>
              <p:txBody>
                <a:bodyPr wrap="none" lIns="0" tIns="0" rIns="0" bIns="0">
                  <a:spAutoFit/>
                </a:bodyPr>
                <a:lstStyle/>
                <a:p>
                  <a:r>
                    <a:rPr lang="en-US" sz="700" b="1" i="1">
                      <a:solidFill>
                        <a:srgbClr val="000000"/>
                      </a:solidFill>
                    </a:rPr>
                    <a:t>Altas</a:t>
                  </a:r>
                  <a:endParaRPr lang="es-ES" b="1"/>
                </a:p>
              </p:txBody>
            </p:sp>
            <p:sp>
              <p:nvSpPr>
                <p:cNvPr id="109" name="Rectangle 101"/>
                <p:cNvSpPr>
                  <a:spLocks noChangeArrowheads="1"/>
                </p:cNvSpPr>
                <p:nvPr/>
              </p:nvSpPr>
              <p:spPr bwMode="auto">
                <a:xfrm>
                  <a:off x="8354" y="1200"/>
                  <a:ext cx="53" cy="138"/>
                </a:xfrm>
                <a:prstGeom prst="rect">
                  <a:avLst/>
                </a:prstGeom>
                <a:noFill/>
                <a:ln w="9525">
                  <a:noFill/>
                  <a:miter lim="800000"/>
                  <a:headEnd/>
                  <a:tailEnd/>
                </a:ln>
              </p:spPr>
              <p:txBody>
                <a:bodyPr wrap="none" lIns="0" tIns="0" rIns="0" bIns="0">
                  <a:spAutoFit/>
                </a:bodyPr>
                <a:lstStyle/>
                <a:p>
                  <a:r>
                    <a:rPr lang="en-US" sz="700" b="1" i="1">
                      <a:solidFill>
                        <a:srgbClr val="000000"/>
                      </a:solidFill>
                    </a:rPr>
                    <a:t>x</a:t>
                  </a:r>
                  <a:endParaRPr lang="es-ES" b="1"/>
                </a:p>
              </p:txBody>
            </p:sp>
            <p:sp>
              <p:nvSpPr>
                <p:cNvPr id="110" name="Rectangle 102"/>
                <p:cNvSpPr>
                  <a:spLocks noChangeArrowheads="1"/>
                </p:cNvSpPr>
                <p:nvPr/>
              </p:nvSpPr>
              <p:spPr bwMode="auto">
                <a:xfrm>
                  <a:off x="6449" y="1544"/>
                  <a:ext cx="62" cy="138"/>
                </a:xfrm>
                <a:prstGeom prst="rect">
                  <a:avLst/>
                </a:prstGeom>
                <a:noFill/>
                <a:ln w="9525">
                  <a:noFill/>
                  <a:miter lim="800000"/>
                  <a:headEnd/>
                  <a:tailEnd/>
                </a:ln>
              </p:spPr>
              <p:txBody>
                <a:bodyPr wrap="none" lIns="0" tIns="0" rIns="0" bIns="0">
                  <a:spAutoFit/>
                </a:bodyPr>
                <a:lstStyle/>
                <a:p>
                  <a:r>
                    <a:rPr lang="en-US" sz="700" b="1" i="1">
                      <a:solidFill>
                        <a:srgbClr val="000000"/>
                      </a:solidFill>
                    </a:rPr>
                    <a:t>a</a:t>
                  </a:r>
                  <a:endParaRPr lang="es-ES" b="1"/>
                </a:p>
              </p:txBody>
            </p:sp>
            <p:sp>
              <p:nvSpPr>
                <p:cNvPr id="111" name="Rectangle 103"/>
                <p:cNvSpPr>
                  <a:spLocks noChangeArrowheads="1"/>
                </p:cNvSpPr>
                <p:nvPr/>
              </p:nvSpPr>
              <p:spPr bwMode="auto">
                <a:xfrm>
                  <a:off x="5836" y="1544"/>
                  <a:ext cx="495" cy="138"/>
                </a:xfrm>
                <a:prstGeom prst="rect">
                  <a:avLst/>
                </a:prstGeom>
                <a:noFill/>
                <a:ln w="9525">
                  <a:noFill/>
                  <a:miter lim="800000"/>
                  <a:headEnd/>
                  <a:tailEnd/>
                </a:ln>
              </p:spPr>
              <p:txBody>
                <a:bodyPr wrap="none" lIns="0" tIns="0" rIns="0" bIns="0">
                  <a:spAutoFit/>
                </a:bodyPr>
                <a:lstStyle/>
                <a:p>
                  <a:r>
                    <a:rPr lang="en-US" sz="700" b="1" i="1">
                      <a:solidFill>
                        <a:srgbClr val="000000"/>
                      </a:solidFill>
                    </a:rPr>
                    <a:t>anteriores</a:t>
                  </a:r>
                  <a:endParaRPr lang="es-ES" b="1"/>
                </a:p>
              </p:txBody>
            </p:sp>
            <p:sp>
              <p:nvSpPr>
                <p:cNvPr id="112" name="Rectangle 104"/>
                <p:cNvSpPr>
                  <a:spLocks noChangeArrowheads="1"/>
                </p:cNvSpPr>
                <p:nvPr/>
              </p:nvSpPr>
              <p:spPr bwMode="auto">
                <a:xfrm>
                  <a:off x="5493" y="1544"/>
                  <a:ext cx="259" cy="138"/>
                </a:xfrm>
                <a:prstGeom prst="rect">
                  <a:avLst/>
                </a:prstGeom>
                <a:noFill/>
                <a:ln w="9525">
                  <a:noFill/>
                  <a:miter lim="800000"/>
                  <a:headEnd/>
                  <a:tailEnd/>
                </a:ln>
              </p:spPr>
              <p:txBody>
                <a:bodyPr wrap="none" lIns="0" tIns="0" rIns="0" bIns="0">
                  <a:spAutoFit/>
                </a:bodyPr>
                <a:lstStyle/>
                <a:p>
                  <a:r>
                    <a:rPr lang="en-US" sz="700" b="1" i="1">
                      <a:solidFill>
                        <a:srgbClr val="000000"/>
                      </a:solidFill>
                    </a:rPr>
                    <a:t>bajas</a:t>
                  </a:r>
                  <a:endParaRPr lang="es-ES" b="1"/>
                </a:p>
              </p:txBody>
            </p:sp>
            <p:sp>
              <p:nvSpPr>
                <p:cNvPr id="113" name="Rectangle 105"/>
                <p:cNvSpPr>
                  <a:spLocks noChangeArrowheads="1"/>
                </p:cNvSpPr>
                <p:nvPr/>
              </p:nvSpPr>
              <p:spPr bwMode="auto">
                <a:xfrm>
                  <a:off x="5141" y="1544"/>
                  <a:ext cx="263" cy="138"/>
                </a:xfrm>
                <a:prstGeom prst="rect">
                  <a:avLst/>
                </a:prstGeom>
                <a:noFill/>
                <a:ln w="9525">
                  <a:noFill/>
                  <a:miter lim="800000"/>
                  <a:headEnd/>
                  <a:tailEnd/>
                </a:ln>
              </p:spPr>
              <p:txBody>
                <a:bodyPr wrap="none" lIns="0" tIns="0" rIns="0" bIns="0">
                  <a:spAutoFit/>
                </a:bodyPr>
                <a:lstStyle/>
                <a:p>
                  <a:r>
                    <a:rPr lang="en-US" sz="700" b="1" i="1">
                      <a:solidFill>
                        <a:srgbClr val="000000"/>
                      </a:solidFill>
                    </a:rPr>
                    <a:t>Otras</a:t>
                  </a:r>
                  <a:endParaRPr lang="es-ES" b="1"/>
                </a:p>
              </p:txBody>
            </p:sp>
            <p:sp>
              <p:nvSpPr>
                <p:cNvPr id="114" name="Rectangle 106"/>
                <p:cNvSpPr>
                  <a:spLocks noChangeArrowheads="1"/>
                </p:cNvSpPr>
                <p:nvPr/>
              </p:nvSpPr>
              <p:spPr bwMode="auto">
                <a:xfrm>
                  <a:off x="6726" y="972"/>
                  <a:ext cx="62" cy="138"/>
                </a:xfrm>
                <a:prstGeom prst="rect">
                  <a:avLst/>
                </a:prstGeom>
                <a:noFill/>
                <a:ln w="9525">
                  <a:noFill/>
                  <a:miter lim="800000"/>
                  <a:headEnd/>
                  <a:tailEnd/>
                </a:ln>
              </p:spPr>
              <p:txBody>
                <a:bodyPr wrap="none" lIns="0" tIns="0" rIns="0" bIns="0">
                  <a:spAutoFit/>
                </a:bodyPr>
                <a:lstStyle/>
                <a:p>
                  <a:r>
                    <a:rPr lang="en-US" sz="700" b="1" i="1">
                      <a:solidFill>
                        <a:srgbClr val="000000"/>
                      </a:solidFill>
                    </a:rPr>
                    <a:t>a</a:t>
                  </a:r>
                  <a:endParaRPr lang="es-ES" b="1"/>
                </a:p>
              </p:txBody>
            </p:sp>
            <p:sp>
              <p:nvSpPr>
                <p:cNvPr id="115" name="Rectangle 107"/>
                <p:cNvSpPr>
                  <a:spLocks noChangeArrowheads="1"/>
                </p:cNvSpPr>
                <p:nvPr/>
              </p:nvSpPr>
              <p:spPr bwMode="auto">
                <a:xfrm>
                  <a:off x="6499" y="1200"/>
                  <a:ext cx="53" cy="138"/>
                </a:xfrm>
                <a:prstGeom prst="rect">
                  <a:avLst/>
                </a:prstGeom>
                <a:noFill/>
                <a:ln w="9525">
                  <a:noFill/>
                  <a:miter lim="800000"/>
                  <a:headEnd/>
                  <a:tailEnd/>
                </a:ln>
              </p:spPr>
              <p:txBody>
                <a:bodyPr wrap="none" lIns="0" tIns="0" rIns="0" bIns="0">
                  <a:spAutoFit/>
                </a:bodyPr>
                <a:lstStyle/>
                <a:p>
                  <a:r>
                    <a:rPr lang="en-US" sz="700" b="1" i="1">
                      <a:solidFill>
                        <a:srgbClr val="000000"/>
                      </a:solidFill>
                    </a:rPr>
                    <a:t>x</a:t>
                  </a:r>
                  <a:endParaRPr lang="es-ES" b="1"/>
                </a:p>
              </p:txBody>
            </p:sp>
            <p:sp>
              <p:nvSpPr>
                <p:cNvPr id="116" name="Rectangle 108"/>
                <p:cNvSpPr>
                  <a:spLocks noChangeArrowheads="1"/>
                </p:cNvSpPr>
                <p:nvPr/>
              </p:nvSpPr>
              <p:spPr bwMode="auto">
                <a:xfrm>
                  <a:off x="5663" y="972"/>
                  <a:ext cx="58" cy="138"/>
                </a:xfrm>
                <a:prstGeom prst="rect">
                  <a:avLst/>
                </a:prstGeom>
                <a:noFill/>
                <a:ln w="9525">
                  <a:noFill/>
                  <a:miter lim="800000"/>
                  <a:headEnd/>
                  <a:tailEnd/>
                </a:ln>
              </p:spPr>
              <p:txBody>
                <a:bodyPr wrap="none" lIns="0" tIns="0" rIns="0" bIns="0">
                  <a:spAutoFit/>
                </a:bodyPr>
                <a:lstStyle/>
                <a:p>
                  <a:r>
                    <a:rPr lang="en-US" sz="700" b="1" i="1">
                      <a:solidFill>
                        <a:srgbClr val="000000"/>
                      </a:solidFill>
                    </a:rPr>
                    <a:t>e</a:t>
                  </a:r>
                  <a:endParaRPr lang="es-ES" b="1"/>
                </a:p>
              </p:txBody>
            </p:sp>
            <p:sp>
              <p:nvSpPr>
                <p:cNvPr id="117" name="Rectangle 109"/>
                <p:cNvSpPr>
                  <a:spLocks noChangeArrowheads="1"/>
                </p:cNvSpPr>
                <p:nvPr/>
              </p:nvSpPr>
              <p:spPr bwMode="auto">
                <a:xfrm>
                  <a:off x="5438" y="1200"/>
                  <a:ext cx="53" cy="138"/>
                </a:xfrm>
                <a:prstGeom prst="rect">
                  <a:avLst/>
                </a:prstGeom>
                <a:noFill/>
                <a:ln w="9525">
                  <a:noFill/>
                  <a:miter lim="800000"/>
                  <a:headEnd/>
                  <a:tailEnd/>
                </a:ln>
              </p:spPr>
              <p:txBody>
                <a:bodyPr wrap="none" lIns="0" tIns="0" rIns="0" bIns="0">
                  <a:spAutoFit/>
                </a:bodyPr>
                <a:lstStyle/>
                <a:p>
                  <a:r>
                    <a:rPr lang="en-US" sz="700" b="1" i="1">
                      <a:solidFill>
                        <a:srgbClr val="000000"/>
                      </a:solidFill>
                    </a:rPr>
                    <a:t>x</a:t>
                  </a:r>
                  <a:endParaRPr lang="es-ES" b="1"/>
                </a:p>
              </p:txBody>
            </p:sp>
            <p:sp>
              <p:nvSpPr>
                <p:cNvPr id="118" name="Rectangle 110"/>
                <p:cNvSpPr>
                  <a:spLocks noChangeArrowheads="1"/>
                </p:cNvSpPr>
                <p:nvPr/>
              </p:nvSpPr>
              <p:spPr bwMode="auto">
                <a:xfrm>
                  <a:off x="3938" y="1544"/>
                  <a:ext cx="62" cy="138"/>
                </a:xfrm>
                <a:prstGeom prst="rect">
                  <a:avLst/>
                </a:prstGeom>
                <a:noFill/>
                <a:ln w="9525">
                  <a:noFill/>
                  <a:miter lim="800000"/>
                  <a:headEnd/>
                  <a:tailEnd/>
                </a:ln>
              </p:spPr>
              <p:txBody>
                <a:bodyPr wrap="none" lIns="0" tIns="0" rIns="0" bIns="0">
                  <a:spAutoFit/>
                </a:bodyPr>
                <a:lstStyle/>
                <a:p>
                  <a:r>
                    <a:rPr lang="en-US" sz="700" b="1" i="1">
                      <a:solidFill>
                        <a:srgbClr val="000000"/>
                      </a:solidFill>
                    </a:rPr>
                    <a:t>a</a:t>
                  </a:r>
                  <a:endParaRPr lang="es-ES" b="1"/>
                </a:p>
              </p:txBody>
            </p:sp>
            <p:sp>
              <p:nvSpPr>
                <p:cNvPr id="119" name="Rectangle 111"/>
                <p:cNvSpPr>
                  <a:spLocks noChangeArrowheads="1"/>
                </p:cNvSpPr>
                <p:nvPr/>
              </p:nvSpPr>
              <p:spPr bwMode="auto">
                <a:xfrm>
                  <a:off x="3323" y="1544"/>
                  <a:ext cx="495" cy="138"/>
                </a:xfrm>
                <a:prstGeom prst="rect">
                  <a:avLst/>
                </a:prstGeom>
                <a:noFill/>
                <a:ln w="9525">
                  <a:noFill/>
                  <a:miter lim="800000"/>
                  <a:headEnd/>
                  <a:tailEnd/>
                </a:ln>
              </p:spPr>
              <p:txBody>
                <a:bodyPr wrap="none" lIns="0" tIns="0" rIns="0" bIns="0">
                  <a:spAutoFit/>
                </a:bodyPr>
                <a:lstStyle/>
                <a:p>
                  <a:r>
                    <a:rPr lang="en-US" sz="700" b="1" i="1" dirty="0" err="1">
                      <a:solidFill>
                        <a:srgbClr val="000000"/>
                      </a:solidFill>
                    </a:rPr>
                    <a:t>anteriores</a:t>
                  </a:r>
                  <a:endParaRPr lang="es-ES" b="1" dirty="0"/>
                </a:p>
              </p:txBody>
            </p:sp>
            <p:sp>
              <p:nvSpPr>
                <p:cNvPr id="120" name="Rectangle 112"/>
                <p:cNvSpPr>
                  <a:spLocks noChangeArrowheads="1"/>
                </p:cNvSpPr>
                <p:nvPr/>
              </p:nvSpPr>
              <p:spPr bwMode="auto">
                <a:xfrm>
                  <a:off x="2695" y="1544"/>
                  <a:ext cx="475" cy="138"/>
                </a:xfrm>
                <a:prstGeom prst="rect">
                  <a:avLst/>
                </a:prstGeom>
                <a:noFill/>
                <a:ln w="9525">
                  <a:noFill/>
                  <a:miter lim="800000"/>
                  <a:headEnd/>
                  <a:tailEnd/>
                </a:ln>
              </p:spPr>
              <p:txBody>
                <a:bodyPr wrap="none" lIns="0" tIns="0" rIns="0" bIns="0">
                  <a:spAutoFit/>
                </a:bodyPr>
                <a:lstStyle/>
                <a:p>
                  <a:r>
                    <a:rPr lang="en-US" sz="700" b="1" i="1" dirty="0" err="1">
                      <a:solidFill>
                        <a:srgbClr val="000000"/>
                      </a:solidFill>
                    </a:rPr>
                    <a:t>Fallecidos</a:t>
                  </a:r>
                  <a:endParaRPr lang="es-ES" b="1" dirty="0"/>
                </a:p>
              </p:txBody>
            </p:sp>
            <p:sp>
              <p:nvSpPr>
                <p:cNvPr id="121" name="Rectangle 113"/>
                <p:cNvSpPr>
                  <a:spLocks noChangeArrowheads="1"/>
                </p:cNvSpPr>
                <p:nvPr/>
              </p:nvSpPr>
              <p:spPr bwMode="auto">
                <a:xfrm>
                  <a:off x="4261" y="972"/>
                  <a:ext cx="62" cy="138"/>
                </a:xfrm>
                <a:prstGeom prst="rect">
                  <a:avLst/>
                </a:prstGeom>
                <a:noFill/>
                <a:ln w="9525">
                  <a:noFill/>
                  <a:miter lim="800000"/>
                  <a:headEnd/>
                  <a:tailEnd/>
                </a:ln>
              </p:spPr>
              <p:txBody>
                <a:bodyPr wrap="none" lIns="0" tIns="0" rIns="0" bIns="0">
                  <a:spAutoFit/>
                </a:bodyPr>
                <a:lstStyle/>
                <a:p>
                  <a:r>
                    <a:rPr lang="en-US" sz="700" b="1" i="1">
                      <a:solidFill>
                        <a:srgbClr val="000000"/>
                      </a:solidFill>
                    </a:rPr>
                    <a:t>a</a:t>
                  </a:r>
                  <a:endParaRPr lang="es-ES" b="1"/>
                </a:p>
              </p:txBody>
            </p:sp>
            <p:sp>
              <p:nvSpPr>
                <p:cNvPr id="122" name="Rectangle 114"/>
                <p:cNvSpPr>
                  <a:spLocks noChangeArrowheads="1"/>
                </p:cNvSpPr>
                <p:nvPr/>
              </p:nvSpPr>
              <p:spPr bwMode="auto">
                <a:xfrm>
                  <a:off x="4036" y="1200"/>
                  <a:ext cx="53" cy="138"/>
                </a:xfrm>
                <a:prstGeom prst="rect">
                  <a:avLst/>
                </a:prstGeom>
                <a:noFill/>
                <a:ln w="9525">
                  <a:noFill/>
                  <a:miter lim="800000"/>
                  <a:headEnd/>
                  <a:tailEnd/>
                </a:ln>
              </p:spPr>
              <p:txBody>
                <a:bodyPr wrap="none" lIns="0" tIns="0" rIns="0" bIns="0">
                  <a:spAutoFit/>
                </a:bodyPr>
                <a:lstStyle/>
                <a:p>
                  <a:r>
                    <a:rPr lang="en-US" sz="700" b="1" i="1">
                      <a:solidFill>
                        <a:srgbClr val="000000"/>
                      </a:solidFill>
                    </a:rPr>
                    <a:t>x</a:t>
                  </a:r>
                  <a:endParaRPr lang="es-ES" b="1"/>
                </a:p>
              </p:txBody>
            </p:sp>
            <p:sp>
              <p:nvSpPr>
                <p:cNvPr id="123" name="Rectangle 115"/>
                <p:cNvSpPr>
                  <a:spLocks noChangeArrowheads="1"/>
                </p:cNvSpPr>
                <p:nvPr/>
              </p:nvSpPr>
              <p:spPr bwMode="auto">
                <a:xfrm>
                  <a:off x="3181" y="972"/>
                  <a:ext cx="58" cy="138"/>
                </a:xfrm>
                <a:prstGeom prst="rect">
                  <a:avLst/>
                </a:prstGeom>
                <a:noFill/>
                <a:ln w="9525">
                  <a:noFill/>
                  <a:miter lim="800000"/>
                  <a:headEnd/>
                  <a:tailEnd/>
                </a:ln>
              </p:spPr>
              <p:txBody>
                <a:bodyPr wrap="none" lIns="0" tIns="0" rIns="0" bIns="0">
                  <a:spAutoFit/>
                </a:bodyPr>
                <a:lstStyle/>
                <a:p>
                  <a:r>
                    <a:rPr lang="en-US" sz="700" b="1" i="1">
                      <a:solidFill>
                        <a:srgbClr val="000000"/>
                      </a:solidFill>
                    </a:rPr>
                    <a:t>e</a:t>
                  </a:r>
                  <a:endParaRPr lang="es-ES" b="1"/>
                </a:p>
              </p:txBody>
            </p:sp>
            <p:sp>
              <p:nvSpPr>
                <p:cNvPr id="124" name="Rectangle 116"/>
                <p:cNvSpPr>
                  <a:spLocks noChangeArrowheads="1"/>
                </p:cNvSpPr>
                <p:nvPr/>
              </p:nvSpPr>
              <p:spPr bwMode="auto">
                <a:xfrm>
                  <a:off x="2958" y="1200"/>
                  <a:ext cx="53" cy="138"/>
                </a:xfrm>
                <a:prstGeom prst="rect">
                  <a:avLst/>
                </a:prstGeom>
                <a:noFill/>
                <a:ln w="9525">
                  <a:noFill/>
                  <a:miter lim="800000"/>
                  <a:headEnd/>
                  <a:tailEnd/>
                </a:ln>
              </p:spPr>
              <p:txBody>
                <a:bodyPr wrap="none" lIns="0" tIns="0" rIns="0" bIns="0">
                  <a:spAutoFit/>
                </a:bodyPr>
                <a:lstStyle/>
                <a:p>
                  <a:r>
                    <a:rPr lang="en-US" sz="700" b="1" i="1">
                      <a:solidFill>
                        <a:srgbClr val="000000"/>
                      </a:solidFill>
                    </a:rPr>
                    <a:t>x</a:t>
                  </a:r>
                  <a:endParaRPr lang="es-ES" b="1"/>
                </a:p>
              </p:txBody>
            </p:sp>
            <p:sp>
              <p:nvSpPr>
                <p:cNvPr id="125" name="Rectangle 117"/>
                <p:cNvSpPr>
                  <a:spLocks noChangeArrowheads="1"/>
                </p:cNvSpPr>
                <p:nvPr/>
              </p:nvSpPr>
              <p:spPr bwMode="auto">
                <a:xfrm>
                  <a:off x="1483" y="1427"/>
                  <a:ext cx="119" cy="138"/>
                </a:xfrm>
                <a:prstGeom prst="rect">
                  <a:avLst/>
                </a:prstGeom>
                <a:noFill/>
                <a:ln w="9525">
                  <a:noFill/>
                  <a:miter lim="800000"/>
                  <a:headEnd/>
                  <a:tailEnd/>
                </a:ln>
              </p:spPr>
              <p:txBody>
                <a:bodyPr wrap="none" lIns="0" tIns="0" rIns="0" bIns="0">
                  <a:spAutoFit/>
                </a:bodyPr>
                <a:lstStyle/>
                <a:p>
                  <a:r>
                    <a:rPr lang="en-US" sz="700" b="1" i="1">
                      <a:solidFill>
                        <a:srgbClr val="000000"/>
                      </a:solidFill>
                    </a:rPr>
                    <a:t>en</a:t>
                  </a:r>
                  <a:endParaRPr lang="es-ES" b="1"/>
                </a:p>
              </p:txBody>
            </p:sp>
            <p:sp>
              <p:nvSpPr>
                <p:cNvPr id="126" name="Rectangle 118"/>
                <p:cNvSpPr>
                  <a:spLocks noChangeArrowheads="1"/>
                </p:cNvSpPr>
                <p:nvPr/>
              </p:nvSpPr>
              <p:spPr bwMode="auto">
                <a:xfrm>
                  <a:off x="880" y="1427"/>
                  <a:ext cx="483" cy="138"/>
                </a:xfrm>
                <a:prstGeom prst="rect">
                  <a:avLst/>
                </a:prstGeom>
                <a:noFill/>
                <a:ln w="9525">
                  <a:noFill/>
                  <a:miter lim="800000"/>
                  <a:headEnd/>
                  <a:tailEnd/>
                </a:ln>
              </p:spPr>
              <p:txBody>
                <a:bodyPr wrap="none" lIns="0" tIns="0" rIns="0" bIns="0">
                  <a:spAutoFit/>
                </a:bodyPr>
                <a:lstStyle/>
                <a:p>
                  <a:r>
                    <a:rPr lang="en-US" sz="700" b="1" i="1" dirty="0" err="1">
                      <a:solidFill>
                        <a:srgbClr val="000000"/>
                      </a:solidFill>
                    </a:rPr>
                    <a:t>Existentes</a:t>
                  </a:r>
                  <a:endParaRPr lang="es-ES" b="1" dirty="0"/>
                </a:p>
              </p:txBody>
            </p:sp>
            <p:sp>
              <p:nvSpPr>
                <p:cNvPr id="127" name="Rectangle 119"/>
                <p:cNvSpPr>
                  <a:spLocks noChangeArrowheads="1"/>
                </p:cNvSpPr>
                <p:nvPr/>
              </p:nvSpPr>
              <p:spPr bwMode="auto">
                <a:xfrm>
                  <a:off x="1465" y="1200"/>
                  <a:ext cx="53" cy="138"/>
                </a:xfrm>
                <a:prstGeom prst="rect">
                  <a:avLst/>
                </a:prstGeom>
                <a:noFill/>
                <a:ln w="9525">
                  <a:noFill/>
                  <a:miter lim="800000"/>
                  <a:headEnd/>
                  <a:tailEnd/>
                </a:ln>
              </p:spPr>
              <p:txBody>
                <a:bodyPr wrap="none" lIns="0" tIns="0" rIns="0" bIns="0">
                  <a:spAutoFit/>
                </a:bodyPr>
                <a:lstStyle/>
                <a:p>
                  <a:r>
                    <a:rPr lang="en-US" sz="700" b="1" i="1">
                      <a:solidFill>
                        <a:srgbClr val="000000"/>
                      </a:solidFill>
                    </a:rPr>
                    <a:t>x</a:t>
                  </a:r>
                  <a:endParaRPr lang="es-ES" b="1"/>
                </a:p>
              </p:txBody>
            </p:sp>
            <p:sp>
              <p:nvSpPr>
                <p:cNvPr id="128" name="Rectangle 120"/>
                <p:cNvSpPr>
                  <a:spLocks noChangeArrowheads="1"/>
                </p:cNvSpPr>
                <p:nvPr/>
              </p:nvSpPr>
              <p:spPr bwMode="auto">
                <a:xfrm>
                  <a:off x="7706" y="35"/>
                  <a:ext cx="119" cy="138"/>
                </a:xfrm>
                <a:prstGeom prst="rect">
                  <a:avLst/>
                </a:prstGeom>
                <a:noFill/>
                <a:ln w="9525">
                  <a:noFill/>
                  <a:miter lim="800000"/>
                  <a:headEnd/>
                  <a:tailEnd/>
                </a:ln>
              </p:spPr>
              <p:txBody>
                <a:bodyPr wrap="none" lIns="0" tIns="0" rIns="0" bIns="0">
                  <a:spAutoFit/>
                </a:bodyPr>
                <a:lstStyle/>
                <a:p>
                  <a:r>
                    <a:rPr lang="en-US" sz="700" b="1" i="1">
                      <a:solidFill>
                        <a:srgbClr val="000000"/>
                      </a:solidFill>
                    </a:rPr>
                    <a:t>en</a:t>
                  </a:r>
                  <a:endParaRPr lang="es-ES" b="1"/>
                </a:p>
              </p:txBody>
            </p:sp>
            <p:sp>
              <p:nvSpPr>
                <p:cNvPr id="129" name="Rectangle 121"/>
                <p:cNvSpPr>
                  <a:spLocks noChangeArrowheads="1"/>
                </p:cNvSpPr>
                <p:nvPr/>
              </p:nvSpPr>
              <p:spPr bwMode="auto">
                <a:xfrm>
                  <a:off x="7396" y="35"/>
                  <a:ext cx="236" cy="138"/>
                </a:xfrm>
                <a:prstGeom prst="rect">
                  <a:avLst/>
                </a:prstGeom>
                <a:noFill/>
                <a:ln w="9525">
                  <a:noFill/>
                  <a:miter lim="800000"/>
                  <a:headEnd/>
                  <a:tailEnd/>
                </a:ln>
              </p:spPr>
              <p:txBody>
                <a:bodyPr wrap="none" lIns="0" tIns="0" rIns="0" bIns="0">
                  <a:spAutoFit/>
                </a:bodyPr>
                <a:lstStyle/>
                <a:p>
                  <a:r>
                    <a:rPr lang="en-US" sz="700" b="1" i="1">
                      <a:solidFill>
                        <a:srgbClr val="000000"/>
                      </a:solidFill>
                    </a:rPr>
                    <a:t>altas</a:t>
                  </a:r>
                  <a:endParaRPr lang="es-ES" b="1"/>
                </a:p>
              </p:txBody>
            </p:sp>
            <p:sp>
              <p:nvSpPr>
                <p:cNvPr id="130" name="Rectangle 122"/>
                <p:cNvSpPr>
                  <a:spLocks noChangeArrowheads="1"/>
                </p:cNvSpPr>
                <p:nvPr/>
              </p:nvSpPr>
              <p:spPr bwMode="auto">
                <a:xfrm>
                  <a:off x="7231" y="35"/>
                  <a:ext cx="119" cy="138"/>
                </a:xfrm>
                <a:prstGeom prst="rect">
                  <a:avLst/>
                </a:prstGeom>
                <a:noFill/>
                <a:ln w="9525">
                  <a:noFill/>
                  <a:miter lim="800000"/>
                  <a:headEnd/>
                  <a:tailEnd/>
                </a:ln>
              </p:spPr>
              <p:txBody>
                <a:bodyPr wrap="none" lIns="0" tIns="0" rIns="0" bIns="0">
                  <a:spAutoFit/>
                </a:bodyPr>
                <a:lstStyle/>
                <a:p>
                  <a:r>
                    <a:rPr lang="en-US" sz="700" b="1" i="1">
                      <a:solidFill>
                        <a:srgbClr val="000000"/>
                      </a:solidFill>
                    </a:rPr>
                    <a:t>de</a:t>
                  </a:r>
                  <a:endParaRPr lang="es-ES" b="1"/>
                </a:p>
              </p:txBody>
            </p:sp>
            <p:sp>
              <p:nvSpPr>
                <p:cNvPr id="131" name="Rectangle 123"/>
                <p:cNvSpPr>
                  <a:spLocks noChangeArrowheads="1"/>
                </p:cNvSpPr>
                <p:nvPr/>
              </p:nvSpPr>
              <p:spPr bwMode="auto">
                <a:xfrm>
                  <a:off x="6601" y="35"/>
                  <a:ext cx="475" cy="138"/>
                </a:xfrm>
                <a:prstGeom prst="rect">
                  <a:avLst/>
                </a:prstGeom>
                <a:noFill/>
                <a:ln w="9525">
                  <a:noFill/>
                  <a:miter lim="800000"/>
                  <a:headEnd/>
                  <a:tailEnd/>
                </a:ln>
              </p:spPr>
              <p:txBody>
                <a:bodyPr wrap="none" lIns="0" tIns="0" rIns="0" bIns="0">
                  <a:spAutoFit/>
                </a:bodyPr>
                <a:lstStyle/>
                <a:p>
                  <a:r>
                    <a:rPr lang="en-US" sz="700" b="1" i="1">
                      <a:solidFill>
                        <a:srgbClr val="000000"/>
                      </a:solidFill>
                    </a:rPr>
                    <a:t>Fallecidos</a:t>
                  </a:r>
                  <a:endParaRPr lang="es-ES" b="1"/>
                </a:p>
              </p:txBody>
            </p:sp>
            <p:sp>
              <p:nvSpPr>
                <p:cNvPr id="132" name="Rectangle 124"/>
                <p:cNvSpPr>
                  <a:spLocks noChangeArrowheads="1"/>
                </p:cNvSpPr>
                <p:nvPr/>
              </p:nvSpPr>
              <p:spPr bwMode="auto">
                <a:xfrm>
                  <a:off x="7534" y="435"/>
                  <a:ext cx="62" cy="138"/>
                </a:xfrm>
                <a:prstGeom prst="rect">
                  <a:avLst/>
                </a:prstGeom>
                <a:noFill/>
                <a:ln w="9525">
                  <a:noFill/>
                  <a:miter lim="800000"/>
                  <a:headEnd/>
                  <a:tailEnd/>
                </a:ln>
              </p:spPr>
              <p:txBody>
                <a:bodyPr wrap="none" lIns="0" tIns="0" rIns="0" bIns="0">
                  <a:spAutoFit/>
                </a:bodyPr>
                <a:lstStyle/>
                <a:p>
                  <a:r>
                    <a:rPr lang="en-US" sz="700" b="1" i="1">
                      <a:solidFill>
                        <a:srgbClr val="000000"/>
                      </a:solidFill>
                    </a:rPr>
                    <a:t>a</a:t>
                  </a:r>
                  <a:endParaRPr lang="es-ES" b="1"/>
                </a:p>
              </p:txBody>
            </p:sp>
            <p:sp>
              <p:nvSpPr>
                <p:cNvPr id="133" name="Rectangle 125"/>
                <p:cNvSpPr>
                  <a:spLocks noChangeArrowheads="1"/>
                </p:cNvSpPr>
                <p:nvPr/>
              </p:nvSpPr>
              <p:spPr bwMode="auto">
                <a:xfrm>
                  <a:off x="7291" y="600"/>
                  <a:ext cx="53" cy="138"/>
                </a:xfrm>
                <a:prstGeom prst="rect">
                  <a:avLst/>
                </a:prstGeom>
                <a:noFill/>
                <a:ln w="9525">
                  <a:noFill/>
                  <a:miter lim="800000"/>
                  <a:headEnd/>
                  <a:tailEnd/>
                </a:ln>
              </p:spPr>
              <p:txBody>
                <a:bodyPr wrap="none" lIns="0" tIns="0" rIns="0" bIns="0">
                  <a:spAutoFit/>
                </a:bodyPr>
                <a:lstStyle/>
                <a:p>
                  <a:r>
                    <a:rPr lang="en-US" sz="700" b="1" i="1">
                      <a:solidFill>
                        <a:srgbClr val="000000"/>
                      </a:solidFill>
                    </a:rPr>
                    <a:t>x</a:t>
                  </a:r>
                  <a:endParaRPr lang="es-ES" b="1"/>
                </a:p>
              </p:txBody>
            </p:sp>
            <p:sp>
              <p:nvSpPr>
                <p:cNvPr id="134" name="Rectangle 126"/>
                <p:cNvSpPr>
                  <a:spLocks noChangeArrowheads="1"/>
                </p:cNvSpPr>
                <p:nvPr/>
              </p:nvSpPr>
              <p:spPr bwMode="auto">
                <a:xfrm>
                  <a:off x="5533" y="35"/>
                  <a:ext cx="119" cy="138"/>
                </a:xfrm>
                <a:prstGeom prst="rect">
                  <a:avLst/>
                </a:prstGeom>
                <a:noFill/>
                <a:ln w="9525">
                  <a:noFill/>
                  <a:miter lim="800000"/>
                  <a:headEnd/>
                  <a:tailEnd/>
                </a:ln>
              </p:spPr>
              <p:txBody>
                <a:bodyPr wrap="none" lIns="0" tIns="0" rIns="0" bIns="0">
                  <a:spAutoFit/>
                </a:bodyPr>
                <a:lstStyle/>
                <a:p>
                  <a:r>
                    <a:rPr lang="en-US" sz="700" b="1" i="1">
                      <a:solidFill>
                        <a:srgbClr val="000000"/>
                      </a:solidFill>
                    </a:rPr>
                    <a:t>en</a:t>
                  </a:r>
                  <a:endParaRPr lang="es-ES" b="1"/>
                </a:p>
              </p:txBody>
            </p:sp>
            <p:sp>
              <p:nvSpPr>
                <p:cNvPr id="135" name="Rectangle 127"/>
                <p:cNvSpPr>
                  <a:spLocks noChangeArrowheads="1"/>
                </p:cNvSpPr>
                <p:nvPr/>
              </p:nvSpPr>
              <p:spPr bwMode="auto">
                <a:xfrm>
                  <a:off x="5223" y="35"/>
                  <a:ext cx="236" cy="138"/>
                </a:xfrm>
                <a:prstGeom prst="rect">
                  <a:avLst/>
                </a:prstGeom>
                <a:noFill/>
                <a:ln w="9525">
                  <a:noFill/>
                  <a:miter lim="800000"/>
                  <a:headEnd/>
                  <a:tailEnd/>
                </a:ln>
              </p:spPr>
              <p:txBody>
                <a:bodyPr wrap="none" lIns="0" tIns="0" rIns="0" bIns="0">
                  <a:spAutoFit/>
                </a:bodyPr>
                <a:lstStyle/>
                <a:p>
                  <a:r>
                    <a:rPr lang="en-US" sz="700" b="1" i="1">
                      <a:solidFill>
                        <a:srgbClr val="000000"/>
                      </a:solidFill>
                    </a:rPr>
                    <a:t>altas</a:t>
                  </a:r>
                  <a:endParaRPr lang="es-ES" b="1"/>
                </a:p>
              </p:txBody>
            </p:sp>
            <p:sp>
              <p:nvSpPr>
                <p:cNvPr id="136" name="Rectangle 128"/>
                <p:cNvSpPr>
                  <a:spLocks noChangeArrowheads="1"/>
                </p:cNvSpPr>
                <p:nvPr/>
              </p:nvSpPr>
              <p:spPr bwMode="auto">
                <a:xfrm>
                  <a:off x="5056" y="35"/>
                  <a:ext cx="119" cy="138"/>
                </a:xfrm>
                <a:prstGeom prst="rect">
                  <a:avLst/>
                </a:prstGeom>
                <a:noFill/>
                <a:ln w="9525">
                  <a:noFill/>
                  <a:miter lim="800000"/>
                  <a:headEnd/>
                  <a:tailEnd/>
                </a:ln>
              </p:spPr>
              <p:txBody>
                <a:bodyPr wrap="none" lIns="0" tIns="0" rIns="0" bIns="0">
                  <a:spAutoFit/>
                </a:bodyPr>
                <a:lstStyle/>
                <a:p>
                  <a:r>
                    <a:rPr lang="en-US" sz="700" b="1" i="1">
                      <a:solidFill>
                        <a:srgbClr val="000000"/>
                      </a:solidFill>
                    </a:rPr>
                    <a:t>de</a:t>
                  </a:r>
                  <a:endParaRPr lang="es-ES" b="1"/>
                </a:p>
              </p:txBody>
            </p:sp>
            <p:sp>
              <p:nvSpPr>
                <p:cNvPr id="137" name="Rectangle 129"/>
                <p:cNvSpPr>
                  <a:spLocks noChangeArrowheads="1"/>
                </p:cNvSpPr>
                <p:nvPr/>
              </p:nvSpPr>
              <p:spPr bwMode="auto">
                <a:xfrm>
                  <a:off x="4428" y="35"/>
                  <a:ext cx="475" cy="138"/>
                </a:xfrm>
                <a:prstGeom prst="rect">
                  <a:avLst/>
                </a:prstGeom>
                <a:noFill/>
                <a:ln w="9525">
                  <a:noFill/>
                  <a:miter lim="800000"/>
                  <a:headEnd/>
                  <a:tailEnd/>
                </a:ln>
              </p:spPr>
              <p:txBody>
                <a:bodyPr wrap="none" lIns="0" tIns="0" rIns="0" bIns="0">
                  <a:spAutoFit/>
                </a:bodyPr>
                <a:lstStyle/>
                <a:p>
                  <a:r>
                    <a:rPr lang="en-US" sz="700" b="1" i="1">
                      <a:solidFill>
                        <a:srgbClr val="000000"/>
                      </a:solidFill>
                    </a:rPr>
                    <a:t>Fallecidos</a:t>
                  </a:r>
                  <a:endParaRPr lang="es-ES" b="1"/>
                </a:p>
              </p:txBody>
            </p:sp>
            <p:sp>
              <p:nvSpPr>
                <p:cNvPr id="138" name="Rectangle 130"/>
                <p:cNvSpPr>
                  <a:spLocks noChangeArrowheads="1"/>
                </p:cNvSpPr>
                <p:nvPr/>
              </p:nvSpPr>
              <p:spPr bwMode="auto">
                <a:xfrm>
                  <a:off x="5806" y="435"/>
                  <a:ext cx="62" cy="138"/>
                </a:xfrm>
                <a:prstGeom prst="rect">
                  <a:avLst/>
                </a:prstGeom>
                <a:noFill/>
                <a:ln w="9525">
                  <a:noFill/>
                  <a:miter lim="800000"/>
                  <a:headEnd/>
                  <a:tailEnd/>
                </a:ln>
              </p:spPr>
              <p:txBody>
                <a:bodyPr wrap="none" lIns="0" tIns="0" rIns="0" bIns="0">
                  <a:spAutoFit/>
                </a:bodyPr>
                <a:lstStyle/>
                <a:p>
                  <a:r>
                    <a:rPr lang="en-US" sz="700" b="1" i="1">
                      <a:solidFill>
                        <a:srgbClr val="000000"/>
                      </a:solidFill>
                    </a:rPr>
                    <a:t>a</a:t>
                  </a:r>
                  <a:endParaRPr lang="es-ES" b="1"/>
                </a:p>
              </p:txBody>
            </p:sp>
            <p:sp>
              <p:nvSpPr>
                <p:cNvPr id="139" name="Rectangle 131"/>
                <p:cNvSpPr>
                  <a:spLocks noChangeArrowheads="1"/>
                </p:cNvSpPr>
                <p:nvPr/>
              </p:nvSpPr>
              <p:spPr bwMode="auto">
                <a:xfrm>
                  <a:off x="5563" y="600"/>
                  <a:ext cx="53" cy="138"/>
                </a:xfrm>
                <a:prstGeom prst="rect">
                  <a:avLst/>
                </a:prstGeom>
                <a:noFill/>
                <a:ln w="9525">
                  <a:noFill/>
                  <a:miter lim="800000"/>
                  <a:headEnd/>
                  <a:tailEnd/>
                </a:ln>
              </p:spPr>
              <p:txBody>
                <a:bodyPr wrap="none" lIns="0" tIns="0" rIns="0" bIns="0">
                  <a:spAutoFit/>
                </a:bodyPr>
                <a:lstStyle/>
                <a:p>
                  <a:r>
                    <a:rPr lang="en-US" sz="700" b="1" i="1">
                      <a:solidFill>
                        <a:srgbClr val="000000"/>
                      </a:solidFill>
                    </a:rPr>
                    <a:t>x</a:t>
                  </a:r>
                  <a:endParaRPr lang="es-ES" b="1"/>
                </a:p>
              </p:txBody>
            </p:sp>
            <p:sp>
              <p:nvSpPr>
                <p:cNvPr id="140" name="Rectangle 132"/>
                <p:cNvSpPr>
                  <a:spLocks noChangeArrowheads="1"/>
                </p:cNvSpPr>
                <p:nvPr/>
              </p:nvSpPr>
              <p:spPr bwMode="auto">
                <a:xfrm>
                  <a:off x="4918" y="435"/>
                  <a:ext cx="62" cy="138"/>
                </a:xfrm>
                <a:prstGeom prst="rect">
                  <a:avLst/>
                </a:prstGeom>
                <a:noFill/>
                <a:ln w="9525">
                  <a:noFill/>
                  <a:miter lim="800000"/>
                  <a:headEnd/>
                  <a:tailEnd/>
                </a:ln>
              </p:spPr>
              <p:txBody>
                <a:bodyPr wrap="none" lIns="0" tIns="0" rIns="0" bIns="0">
                  <a:spAutoFit/>
                </a:bodyPr>
                <a:lstStyle/>
                <a:p>
                  <a:r>
                    <a:rPr lang="en-US" sz="700" b="1" i="1">
                      <a:solidFill>
                        <a:srgbClr val="000000"/>
                      </a:solidFill>
                    </a:rPr>
                    <a:t>a</a:t>
                  </a:r>
                  <a:endParaRPr lang="es-ES" b="1"/>
                </a:p>
              </p:txBody>
            </p:sp>
            <p:sp>
              <p:nvSpPr>
                <p:cNvPr id="141" name="Rectangle 133"/>
                <p:cNvSpPr>
                  <a:spLocks noChangeArrowheads="1"/>
                </p:cNvSpPr>
                <p:nvPr/>
              </p:nvSpPr>
              <p:spPr bwMode="auto">
                <a:xfrm>
                  <a:off x="4673" y="600"/>
                  <a:ext cx="53" cy="138"/>
                </a:xfrm>
                <a:prstGeom prst="rect">
                  <a:avLst/>
                </a:prstGeom>
                <a:noFill/>
                <a:ln w="9525">
                  <a:noFill/>
                  <a:miter lim="800000"/>
                  <a:headEnd/>
                  <a:tailEnd/>
                </a:ln>
              </p:spPr>
              <p:txBody>
                <a:bodyPr wrap="none" lIns="0" tIns="0" rIns="0" bIns="0">
                  <a:spAutoFit/>
                </a:bodyPr>
                <a:lstStyle/>
                <a:p>
                  <a:r>
                    <a:rPr lang="en-US" sz="700" b="1" i="1">
                      <a:solidFill>
                        <a:srgbClr val="000000"/>
                      </a:solidFill>
                    </a:rPr>
                    <a:t>x</a:t>
                  </a:r>
                  <a:endParaRPr lang="es-ES" b="1"/>
                </a:p>
              </p:txBody>
            </p:sp>
            <p:sp>
              <p:nvSpPr>
                <p:cNvPr id="142" name="Rectangle 134"/>
                <p:cNvSpPr>
                  <a:spLocks noChangeArrowheads="1"/>
                </p:cNvSpPr>
                <p:nvPr/>
              </p:nvSpPr>
              <p:spPr bwMode="auto">
                <a:xfrm>
                  <a:off x="3098" y="35"/>
                  <a:ext cx="119" cy="138"/>
                </a:xfrm>
                <a:prstGeom prst="rect">
                  <a:avLst/>
                </a:prstGeom>
                <a:noFill/>
                <a:ln w="9525">
                  <a:noFill/>
                  <a:miter lim="800000"/>
                  <a:headEnd/>
                  <a:tailEnd/>
                </a:ln>
              </p:spPr>
              <p:txBody>
                <a:bodyPr wrap="none" lIns="0" tIns="0" rIns="0" bIns="0">
                  <a:spAutoFit/>
                </a:bodyPr>
                <a:lstStyle/>
                <a:p>
                  <a:r>
                    <a:rPr lang="en-US" sz="700" b="1" i="1">
                      <a:solidFill>
                        <a:srgbClr val="000000"/>
                      </a:solidFill>
                    </a:rPr>
                    <a:t>en</a:t>
                  </a:r>
                  <a:endParaRPr lang="es-ES" b="1"/>
                </a:p>
              </p:txBody>
            </p:sp>
            <p:sp>
              <p:nvSpPr>
                <p:cNvPr id="143" name="Rectangle 135"/>
                <p:cNvSpPr>
                  <a:spLocks noChangeArrowheads="1"/>
                </p:cNvSpPr>
                <p:nvPr/>
              </p:nvSpPr>
              <p:spPr bwMode="auto">
                <a:xfrm>
                  <a:off x="2518" y="35"/>
                  <a:ext cx="485" cy="138"/>
                </a:xfrm>
                <a:prstGeom prst="rect">
                  <a:avLst/>
                </a:prstGeom>
                <a:noFill/>
                <a:ln w="9525">
                  <a:noFill/>
                  <a:miter lim="800000"/>
                  <a:headEnd/>
                  <a:tailEnd/>
                </a:ln>
              </p:spPr>
              <p:txBody>
                <a:bodyPr wrap="none" lIns="0" tIns="0" rIns="0" bIns="0">
                  <a:spAutoFit/>
                </a:bodyPr>
                <a:lstStyle/>
                <a:p>
                  <a:r>
                    <a:rPr lang="en-US" sz="700" b="1" i="1">
                      <a:solidFill>
                        <a:srgbClr val="000000"/>
                      </a:solidFill>
                    </a:rPr>
                    <a:t>existentes</a:t>
                  </a:r>
                  <a:endParaRPr lang="es-ES" b="1"/>
                </a:p>
              </p:txBody>
            </p:sp>
            <p:sp>
              <p:nvSpPr>
                <p:cNvPr id="144" name="Rectangle 136"/>
                <p:cNvSpPr>
                  <a:spLocks noChangeArrowheads="1"/>
                </p:cNvSpPr>
                <p:nvPr/>
              </p:nvSpPr>
              <p:spPr bwMode="auto">
                <a:xfrm>
                  <a:off x="2353" y="35"/>
                  <a:ext cx="119" cy="138"/>
                </a:xfrm>
                <a:prstGeom prst="rect">
                  <a:avLst/>
                </a:prstGeom>
                <a:noFill/>
                <a:ln w="9525">
                  <a:noFill/>
                  <a:miter lim="800000"/>
                  <a:headEnd/>
                  <a:tailEnd/>
                </a:ln>
              </p:spPr>
              <p:txBody>
                <a:bodyPr wrap="none" lIns="0" tIns="0" rIns="0" bIns="0">
                  <a:spAutoFit/>
                </a:bodyPr>
                <a:lstStyle/>
                <a:p>
                  <a:r>
                    <a:rPr lang="en-US" sz="700" b="1" i="1">
                      <a:solidFill>
                        <a:srgbClr val="000000"/>
                      </a:solidFill>
                    </a:rPr>
                    <a:t>de</a:t>
                  </a:r>
                  <a:endParaRPr lang="es-ES" b="1"/>
                </a:p>
              </p:txBody>
            </p:sp>
            <p:sp>
              <p:nvSpPr>
                <p:cNvPr id="145" name="Rectangle 137"/>
                <p:cNvSpPr>
                  <a:spLocks noChangeArrowheads="1"/>
                </p:cNvSpPr>
                <p:nvPr/>
              </p:nvSpPr>
              <p:spPr bwMode="auto">
                <a:xfrm>
                  <a:off x="1725" y="35"/>
                  <a:ext cx="475" cy="138"/>
                </a:xfrm>
                <a:prstGeom prst="rect">
                  <a:avLst/>
                </a:prstGeom>
                <a:noFill/>
                <a:ln w="9525">
                  <a:noFill/>
                  <a:miter lim="800000"/>
                  <a:headEnd/>
                  <a:tailEnd/>
                </a:ln>
              </p:spPr>
              <p:txBody>
                <a:bodyPr wrap="none" lIns="0" tIns="0" rIns="0" bIns="0">
                  <a:spAutoFit/>
                </a:bodyPr>
                <a:lstStyle/>
                <a:p>
                  <a:r>
                    <a:rPr lang="en-US" sz="700" b="1" i="1">
                      <a:solidFill>
                        <a:srgbClr val="000000"/>
                      </a:solidFill>
                    </a:rPr>
                    <a:t>Fallecidos</a:t>
                  </a:r>
                  <a:endParaRPr lang="es-ES" b="1"/>
                </a:p>
              </p:txBody>
            </p:sp>
            <p:sp>
              <p:nvSpPr>
                <p:cNvPr id="146" name="Rectangle 138"/>
                <p:cNvSpPr>
                  <a:spLocks noChangeArrowheads="1"/>
                </p:cNvSpPr>
                <p:nvPr/>
              </p:nvSpPr>
              <p:spPr bwMode="auto">
                <a:xfrm>
                  <a:off x="3271" y="435"/>
                  <a:ext cx="58" cy="138"/>
                </a:xfrm>
                <a:prstGeom prst="rect">
                  <a:avLst/>
                </a:prstGeom>
                <a:noFill/>
                <a:ln w="9525">
                  <a:noFill/>
                  <a:miter lim="800000"/>
                  <a:headEnd/>
                  <a:tailEnd/>
                </a:ln>
              </p:spPr>
              <p:txBody>
                <a:bodyPr wrap="none" lIns="0" tIns="0" rIns="0" bIns="0">
                  <a:spAutoFit/>
                </a:bodyPr>
                <a:lstStyle/>
                <a:p>
                  <a:r>
                    <a:rPr lang="en-US" sz="700" b="1" i="1">
                      <a:solidFill>
                        <a:srgbClr val="000000"/>
                      </a:solidFill>
                    </a:rPr>
                    <a:t>e</a:t>
                  </a:r>
                  <a:endParaRPr lang="es-ES" b="1"/>
                </a:p>
              </p:txBody>
            </p:sp>
            <p:sp>
              <p:nvSpPr>
                <p:cNvPr id="147" name="Rectangle 139"/>
                <p:cNvSpPr>
                  <a:spLocks noChangeArrowheads="1"/>
                </p:cNvSpPr>
                <p:nvPr/>
              </p:nvSpPr>
              <p:spPr bwMode="auto">
                <a:xfrm>
                  <a:off x="3031" y="600"/>
                  <a:ext cx="53" cy="138"/>
                </a:xfrm>
                <a:prstGeom prst="rect">
                  <a:avLst/>
                </a:prstGeom>
                <a:noFill/>
                <a:ln w="9525">
                  <a:noFill/>
                  <a:miter lim="800000"/>
                  <a:headEnd/>
                  <a:tailEnd/>
                </a:ln>
              </p:spPr>
              <p:txBody>
                <a:bodyPr wrap="none" lIns="0" tIns="0" rIns="0" bIns="0">
                  <a:spAutoFit/>
                </a:bodyPr>
                <a:lstStyle/>
                <a:p>
                  <a:r>
                    <a:rPr lang="en-US" sz="700" b="1" i="1" dirty="0">
                      <a:solidFill>
                        <a:srgbClr val="000000"/>
                      </a:solidFill>
                    </a:rPr>
                    <a:t>x</a:t>
                  </a:r>
                  <a:endParaRPr lang="es-ES" b="1" dirty="0"/>
                </a:p>
              </p:txBody>
            </p:sp>
            <p:sp>
              <p:nvSpPr>
                <p:cNvPr id="148" name="Rectangle 140"/>
                <p:cNvSpPr>
                  <a:spLocks noChangeArrowheads="1"/>
                </p:cNvSpPr>
                <p:nvPr/>
              </p:nvSpPr>
              <p:spPr bwMode="auto">
                <a:xfrm>
                  <a:off x="2398" y="435"/>
                  <a:ext cx="58" cy="138"/>
                </a:xfrm>
                <a:prstGeom prst="rect">
                  <a:avLst/>
                </a:prstGeom>
                <a:noFill/>
                <a:ln w="9525">
                  <a:noFill/>
                  <a:miter lim="800000"/>
                  <a:headEnd/>
                  <a:tailEnd/>
                </a:ln>
              </p:spPr>
              <p:txBody>
                <a:bodyPr wrap="none" lIns="0" tIns="0" rIns="0" bIns="0">
                  <a:spAutoFit/>
                </a:bodyPr>
                <a:lstStyle/>
                <a:p>
                  <a:r>
                    <a:rPr lang="en-US" sz="700" b="1" i="1">
                      <a:solidFill>
                        <a:srgbClr val="000000"/>
                      </a:solidFill>
                    </a:rPr>
                    <a:t>e</a:t>
                  </a:r>
                  <a:endParaRPr lang="es-ES" b="1"/>
                </a:p>
              </p:txBody>
            </p:sp>
            <p:sp>
              <p:nvSpPr>
                <p:cNvPr id="149" name="Rectangle 141"/>
                <p:cNvSpPr>
                  <a:spLocks noChangeArrowheads="1"/>
                </p:cNvSpPr>
                <p:nvPr/>
              </p:nvSpPr>
              <p:spPr bwMode="auto">
                <a:xfrm>
                  <a:off x="2153" y="600"/>
                  <a:ext cx="53" cy="138"/>
                </a:xfrm>
                <a:prstGeom prst="rect">
                  <a:avLst/>
                </a:prstGeom>
                <a:noFill/>
                <a:ln w="9525">
                  <a:noFill/>
                  <a:miter lim="800000"/>
                  <a:headEnd/>
                  <a:tailEnd/>
                </a:ln>
              </p:spPr>
              <p:txBody>
                <a:bodyPr wrap="none" lIns="0" tIns="0" rIns="0" bIns="0">
                  <a:spAutoFit/>
                </a:bodyPr>
                <a:lstStyle/>
                <a:p>
                  <a:r>
                    <a:rPr lang="en-US" sz="700" b="1" i="1" dirty="0">
                      <a:solidFill>
                        <a:srgbClr val="000000"/>
                      </a:solidFill>
                    </a:rPr>
                    <a:t>x</a:t>
                  </a:r>
                  <a:endParaRPr lang="es-ES" b="1" dirty="0"/>
                </a:p>
              </p:txBody>
            </p:sp>
            <p:sp>
              <p:nvSpPr>
                <p:cNvPr id="150" name="Rectangle 142"/>
                <p:cNvSpPr>
                  <a:spLocks noChangeArrowheads="1"/>
                </p:cNvSpPr>
                <p:nvPr/>
              </p:nvSpPr>
              <p:spPr bwMode="auto">
                <a:xfrm>
                  <a:off x="198" y="872"/>
                  <a:ext cx="53" cy="138"/>
                </a:xfrm>
                <a:prstGeom prst="rect">
                  <a:avLst/>
                </a:prstGeom>
                <a:noFill/>
                <a:ln w="9525">
                  <a:noFill/>
                  <a:miter lim="800000"/>
                  <a:headEnd/>
                  <a:tailEnd/>
                </a:ln>
              </p:spPr>
              <p:txBody>
                <a:bodyPr wrap="none" lIns="0" tIns="0" rIns="0" bIns="0">
                  <a:spAutoFit/>
                </a:bodyPr>
                <a:lstStyle/>
                <a:p>
                  <a:r>
                    <a:rPr lang="en-US" sz="700" b="1" i="1">
                      <a:solidFill>
                        <a:srgbClr val="000000"/>
                      </a:solidFill>
                    </a:rPr>
                    <a:t>x</a:t>
                  </a:r>
                  <a:endParaRPr lang="es-ES" b="1"/>
                </a:p>
              </p:txBody>
            </p:sp>
            <p:sp>
              <p:nvSpPr>
                <p:cNvPr id="151" name="Rectangle 143"/>
                <p:cNvSpPr>
                  <a:spLocks noChangeArrowheads="1"/>
                </p:cNvSpPr>
                <p:nvPr/>
              </p:nvSpPr>
              <p:spPr bwMode="auto">
                <a:xfrm>
                  <a:off x="8174" y="1047"/>
                  <a:ext cx="99" cy="197"/>
                </a:xfrm>
                <a:prstGeom prst="rect">
                  <a:avLst/>
                </a:prstGeom>
                <a:noFill/>
                <a:ln w="9525">
                  <a:noFill/>
                  <a:miter lim="800000"/>
                  <a:headEnd/>
                  <a:tailEnd/>
                </a:ln>
              </p:spPr>
              <p:txBody>
                <a:bodyPr wrap="none" lIns="0" tIns="0" rIns="0" bIns="0">
                  <a:spAutoFit/>
                </a:bodyPr>
                <a:lstStyle/>
                <a:p>
                  <a:r>
                    <a:rPr lang="en-US" sz="1000" b="1" i="1">
                      <a:solidFill>
                        <a:srgbClr val="000000"/>
                      </a:solidFill>
                    </a:rPr>
                    <a:t>A</a:t>
                  </a:r>
                  <a:endParaRPr lang="es-ES" b="1"/>
                </a:p>
              </p:txBody>
            </p:sp>
            <p:sp>
              <p:nvSpPr>
                <p:cNvPr id="152" name="Rectangle 144"/>
                <p:cNvSpPr>
                  <a:spLocks noChangeArrowheads="1"/>
                </p:cNvSpPr>
                <p:nvPr/>
              </p:nvSpPr>
              <p:spPr bwMode="auto">
                <a:xfrm>
                  <a:off x="6306" y="1047"/>
                  <a:ext cx="111" cy="237"/>
                </a:xfrm>
                <a:prstGeom prst="rect">
                  <a:avLst/>
                </a:prstGeom>
                <a:noFill/>
                <a:ln w="9525">
                  <a:noFill/>
                  <a:miter lim="800000"/>
                  <a:headEnd/>
                  <a:tailEnd/>
                </a:ln>
              </p:spPr>
              <p:txBody>
                <a:bodyPr wrap="none" lIns="0" tIns="0" rIns="0" bIns="0">
                  <a:spAutoFit/>
                </a:bodyPr>
                <a:lstStyle/>
                <a:p>
                  <a:r>
                    <a:rPr lang="en-US" sz="1200" b="1" i="1">
                      <a:solidFill>
                        <a:srgbClr val="000000"/>
                      </a:solidFill>
                    </a:rPr>
                    <a:t>B</a:t>
                  </a:r>
                  <a:endParaRPr lang="es-ES" b="1"/>
                </a:p>
              </p:txBody>
            </p:sp>
            <p:sp>
              <p:nvSpPr>
                <p:cNvPr id="153" name="Rectangle 145"/>
                <p:cNvSpPr>
                  <a:spLocks noChangeArrowheads="1"/>
                </p:cNvSpPr>
                <p:nvPr/>
              </p:nvSpPr>
              <p:spPr bwMode="auto">
                <a:xfrm>
                  <a:off x="5246" y="1047"/>
                  <a:ext cx="92" cy="197"/>
                </a:xfrm>
                <a:prstGeom prst="rect">
                  <a:avLst/>
                </a:prstGeom>
                <a:noFill/>
                <a:ln w="9525">
                  <a:noFill/>
                  <a:miter lim="800000"/>
                  <a:headEnd/>
                  <a:tailEnd/>
                </a:ln>
              </p:spPr>
              <p:txBody>
                <a:bodyPr wrap="none" lIns="0" tIns="0" rIns="0" bIns="0">
                  <a:spAutoFit/>
                </a:bodyPr>
                <a:lstStyle/>
                <a:p>
                  <a:r>
                    <a:rPr lang="en-US" sz="1000" b="1" i="1">
                      <a:solidFill>
                        <a:srgbClr val="000000"/>
                      </a:solidFill>
                    </a:rPr>
                    <a:t>B</a:t>
                  </a:r>
                  <a:endParaRPr lang="es-ES" b="1"/>
                </a:p>
              </p:txBody>
            </p:sp>
            <p:sp>
              <p:nvSpPr>
                <p:cNvPr id="154" name="Rectangle 146"/>
                <p:cNvSpPr>
                  <a:spLocks noChangeArrowheads="1"/>
                </p:cNvSpPr>
                <p:nvPr/>
              </p:nvSpPr>
              <p:spPr bwMode="auto">
                <a:xfrm>
                  <a:off x="1273" y="1047"/>
                  <a:ext cx="88" cy="197"/>
                </a:xfrm>
                <a:prstGeom prst="rect">
                  <a:avLst/>
                </a:prstGeom>
                <a:noFill/>
                <a:ln w="9525">
                  <a:noFill/>
                  <a:miter lim="800000"/>
                  <a:headEnd/>
                  <a:tailEnd/>
                </a:ln>
              </p:spPr>
              <p:txBody>
                <a:bodyPr wrap="none" lIns="0" tIns="0" rIns="0" bIns="0">
                  <a:spAutoFit/>
                </a:bodyPr>
                <a:lstStyle/>
                <a:p>
                  <a:r>
                    <a:rPr lang="en-US" sz="1000" b="1" i="1">
                      <a:solidFill>
                        <a:srgbClr val="000000"/>
                      </a:solidFill>
                    </a:rPr>
                    <a:t>P</a:t>
                  </a:r>
                  <a:endParaRPr lang="es-ES" b="1"/>
                </a:p>
              </p:txBody>
            </p:sp>
            <p:sp>
              <p:nvSpPr>
                <p:cNvPr id="155" name="Rectangle 147"/>
                <p:cNvSpPr>
                  <a:spLocks noChangeArrowheads="1"/>
                </p:cNvSpPr>
                <p:nvPr/>
              </p:nvSpPr>
              <p:spPr bwMode="auto">
                <a:xfrm>
                  <a:off x="3823" y="1065"/>
                  <a:ext cx="103" cy="197"/>
                </a:xfrm>
                <a:prstGeom prst="rect">
                  <a:avLst/>
                </a:prstGeom>
                <a:noFill/>
                <a:ln w="9525">
                  <a:noFill/>
                  <a:miter lim="800000"/>
                  <a:headEnd/>
                  <a:tailEnd/>
                </a:ln>
              </p:spPr>
              <p:txBody>
                <a:bodyPr wrap="none" lIns="0" tIns="0" rIns="0" bIns="0">
                  <a:spAutoFit/>
                </a:bodyPr>
                <a:lstStyle/>
                <a:p>
                  <a:r>
                    <a:rPr lang="en-US" sz="1000" b="1" i="1">
                      <a:solidFill>
                        <a:srgbClr val="000000"/>
                      </a:solidFill>
                    </a:rPr>
                    <a:t>D</a:t>
                  </a:r>
                  <a:endParaRPr lang="es-ES" b="1"/>
                </a:p>
              </p:txBody>
            </p:sp>
            <p:sp>
              <p:nvSpPr>
                <p:cNvPr id="156" name="Rectangle 148"/>
                <p:cNvSpPr>
                  <a:spLocks noChangeArrowheads="1"/>
                </p:cNvSpPr>
                <p:nvPr/>
              </p:nvSpPr>
              <p:spPr bwMode="auto">
                <a:xfrm>
                  <a:off x="2745" y="1065"/>
                  <a:ext cx="103" cy="197"/>
                </a:xfrm>
                <a:prstGeom prst="rect">
                  <a:avLst/>
                </a:prstGeom>
                <a:noFill/>
                <a:ln w="9525">
                  <a:noFill/>
                  <a:miter lim="800000"/>
                  <a:headEnd/>
                  <a:tailEnd/>
                </a:ln>
              </p:spPr>
              <p:txBody>
                <a:bodyPr wrap="none" lIns="0" tIns="0" rIns="0" bIns="0">
                  <a:spAutoFit/>
                </a:bodyPr>
                <a:lstStyle/>
                <a:p>
                  <a:r>
                    <a:rPr lang="en-US" sz="1000" b="1" i="1" dirty="0">
                      <a:solidFill>
                        <a:srgbClr val="000000"/>
                      </a:solidFill>
                    </a:rPr>
                    <a:t>D</a:t>
                  </a:r>
                  <a:endParaRPr lang="es-ES" b="1" dirty="0"/>
                </a:p>
              </p:txBody>
            </p:sp>
            <p:sp>
              <p:nvSpPr>
                <p:cNvPr id="157" name="Rectangle 149"/>
                <p:cNvSpPr>
                  <a:spLocks noChangeArrowheads="1"/>
                </p:cNvSpPr>
                <p:nvPr/>
              </p:nvSpPr>
              <p:spPr bwMode="auto">
                <a:xfrm>
                  <a:off x="7119" y="452"/>
                  <a:ext cx="125" cy="237"/>
                </a:xfrm>
                <a:prstGeom prst="rect">
                  <a:avLst/>
                </a:prstGeom>
                <a:noFill/>
                <a:ln w="9525">
                  <a:noFill/>
                  <a:miter lim="800000"/>
                  <a:headEnd/>
                  <a:tailEnd/>
                </a:ln>
              </p:spPr>
              <p:txBody>
                <a:bodyPr wrap="none" lIns="0" tIns="0" rIns="0" bIns="0">
                  <a:spAutoFit/>
                </a:bodyPr>
                <a:lstStyle/>
                <a:p>
                  <a:r>
                    <a:rPr lang="en-US" sz="1200" b="1" i="1">
                      <a:solidFill>
                        <a:srgbClr val="000000"/>
                      </a:solidFill>
                    </a:rPr>
                    <a:t>D</a:t>
                  </a:r>
                  <a:endParaRPr lang="es-ES" b="1"/>
                </a:p>
              </p:txBody>
            </p:sp>
            <p:sp>
              <p:nvSpPr>
                <p:cNvPr id="158" name="Rectangle 150"/>
                <p:cNvSpPr>
                  <a:spLocks noChangeArrowheads="1"/>
                </p:cNvSpPr>
                <p:nvPr/>
              </p:nvSpPr>
              <p:spPr bwMode="auto">
                <a:xfrm>
                  <a:off x="5391" y="452"/>
                  <a:ext cx="125" cy="237"/>
                </a:xfrm>
                <a:prstGeom prst="rect">
                  <a:avLst/>
                </a:prstGeom>
                <a:noFill/>
                <a:ln w="9525">
                  <a:noFill/>
                  <a:miter lim="800000"/>
                  <a:headEnd/>
                  <a:tailEnd/>
                </a:ln>
              </p:spPr>
              <p:txBody>
                <a:bodyPr wrap="none" lIns="0" tIns="0" rIns="0" bIns="0">
                  <a:spAutoFit/>
                </a:bodyPr>
                <a:lstStyle/>
                <a:p>
                  <a:r>
                    <a:rPr lang="en-US" sz="1200" b="1" i="1">
                      <a:solidFill>
                        <a:srgbClr val="000000"/>
                      </a:solidFill>
                    </a:rPr>
                    <a:t>D</a:t>
                  </a:r>
                  <a:endParaRPr lang="es-ES" b="1"/>
                </a:p>
              </p:txBody>
            </p:sp>
            <p:sp>
              <p:nvSpPr>
                <p:cNvPr id="159" name="Rectangle 151"/>
                <p:cNvSpPr>
                  <a:spLocks noChangeArrowheads="1"/>
                </p:cNvSpPr>
                <p:nvPr/>
              </p:nvSpPr>
              <p:spPr bwMode="auto">
                <a:xfrm>
                  <a:off x="4498" y="452"/>
                  <a:ext cx="125" cy="237"/>
                </a:xfrm>
                <a:prstGeom prst="rect">
                  <a:avLst/>
                </a:prstGeom>
                <a:noFill/>
                <a:ln w="9525">
                  <a:noFill/>
                  <a:miter lim="800000"/>
                  <a:headEnd/>
                  <a:tailEnd/>
                </a:ln>
              </p:spPr>
              <p:txBody>
                <a:bodyPr wrap="none" lIns="0" tIns="0" rIns="0" bIns="0">
                  <a:spAutoFit/>
                </a:bodyPr>
                <a:lstStyle/>
                <a:p>
                  <a:r>
                    <a:rPr lang="en-US" sz="1200" b="1" i="1">
                      <a:solidFill>
                        <a:srgbClr val="000000"/>
                      </a:solidFill>
                    </a:rPr>
                    <a:t>D</a:t>
                  </a:r>
                  <a:endParaRPr lang="es-ES" b="1"/>
                </a:p>
              </p:txBody>
            </p:sp>
            <p:sp>
              <p:nvSpPr>
                <p:cNvPr id="160" name="Rectangle 152"/>
                <p:cNvSpPr>
                  <a:spLocks noChangeArrowheads="1"/>
                </p:cNvSpPr>
                <p:nvPr/>
              </p:nvSpPr>
              <p:spPr bwMode="auto">
                <a:xfrm>
                  <a:off x="2858" y="452"/>
                  <a:ext cx="125" cy="237"/>
                </a:xfrm>
                <a:prstGeom prst="rect">
                  <a:avLst/>
                </a:prstGeom>
                <a:noFill/>
                <a:ln w="9525">
                  <a:noFill/>
                  <a:miter lim="800000"/>
                  <a:headEnd/>
                  <a:tailEnd/>
                </a:ln>
              </p:spPr>
              <p:txBody>
                <a:bodyPr wrap="none" lIns="0" tIns="0" rIns="0" bIns="0">
                  <a:spAutoFit/>
                </a:bodyPr>
                <a:lstStyle/>
                <a:p>
                  <a:r>
                    <a:rPr lang="en-US" sz="1200" b="1" i="1" dirty="0">
                      <a:solidFill>
                        <a:srgbClr val="000000"/>
                      </a:solidFill>
                    </a:rPr>
                    <a:t>D</a:t>
                  </a:r>
                  <a:endParaRPr lang="es-ES" b="1" dirty="0"/>
                </a:p>
              </p:txBody>
            </p:sp>
            <p:sp>
              <p:nvSpPr>
                <p:cNvPr id="161" name="Rectangle 153"/>
                <p:cNvSpPr>
                  <a:spLocks noChangeArrowheads="1"/>
                </p:cNvSpPr>
                <p:nvPr/>
              </p:nvSpPr>
              <p:spPr bwMode="auto">
                <a:xfrm>
                  <a:off x="1978" y="419"/>
                  <a:ext cx="125" cy="237"/>
                </a:xfrm>
                <a:prstGeom prst="rect">
                  <a:avLst/>
                </a:prstGeom>
                <a:noFill/>
                <a:ln w="9525">
                  <a:noFill/>
                  <a:miter lim="800000"/>
                  <a:headEnd/>
                  <a:tailEnd/>
                </a:ln>
              </p:spPr>
              <p:txBody>
                <a:bodyPr wrap="none" lIns="0" tIns="0" rIns="0" bIns="0">
                  <a:spAutoFit/>
                </a:bodyPr>
                <a:lstStyle/>
                <a:p>
                  <a:r>
                    <a:rPr lang="en-US" sz="1200" b="1" i="1" dirty="0">
                      <a:solidFill>
                        <a:srgbClr val="000000"/>
                      </a:solidFill>
                    </a:rPr>
                    <a:t>D</a:t>
                  </a:r>
                  <a:endParaRPr lang="es-ES" b="1" dirty="0"/>
                </a:p>
              </p:txBody>
            </p:sp>
            <p:sp>
              <p:nvSpPr>
                <p:cNvPr id="162" name="Rectangle 154"/>
                <p:cNvSpPr>
                  <a:spLocks noChangeArrowheads="1"/>
                </p:cNvSpPr>
                <p:nvPr/>
              </p:nvSpPr>
              <p:spPr bwMode="auto">
                <a:xfrm>
                  <a:off x="35" y="652"/>
                  <a:ext cx="140" cy="315"/>
                </a:xfrm>
                <a:prstGeom prst="rect">
                  <a:avLst/>
                </a:prstGeom>
                <a:noFill/>
                <a:ln w="9525">
                  <a:noFill/>
                  <a:miter lim="800000"/>
                  <a:headEnd/>
                  <a:tailEnd/>
                </a:ln>
              </p:spPr>
              <p:txBody>
                <a:bodyPr wrap="none" lIns="0" tIns="0" rIns="0" bIns="0">
                  <a:spAutoFit/>
                </a:bodyPr>
                <a:lstStyle/>
                <a:p>
                  <a:r>
                    <a:rPr lang="en-US" sz="1600" b="1" i="1" dirty="0">
                      <a:solidFill>
                        <a:srgbClr val="000000"/>
                      </a:solidFill>
                    </a:rPr>
                    <a:t>q</a:t>
                  </a:r>
                  <a:endParaRPr lang="es-ES" b="1" dirty="0"/>
                </a:p>
              </p:txBody>
            </p:sp>
            <p:sp>
              <p:nvSpPr>
                <p:cNvPr id="163" name="Rectangle 155"/>
                <p:cNvSpPr>
                  <a:spLocks noChangeArrowheads="1"/>
                </p:cNvSpPr>
                <p:nvPr/>
              </p:nvSpPr>
              <p:spPr bwMode="auto">
                <a:xfrm>
                  <a:off x="7181" y="995"/>
                  <a:ext cx="109"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Symbol" pitchFamily="18" charset="2"/>
                    </a:rPr>
                    <a:t>-</a:t>
                  </a:r>
                  <a:endParaRPr lang="es-ES" b="1"/>
                </a:p>
              </p:txBody>
            </p:sp>
            <p:sp>
              <p:nvSpPr>
                <p:cNvPr id="164" name="Rectangle 156"/>
                <p:cNvSpPr>
                  <a:spLocks noChangeArrowheads="1"/>
                </p:cNvSpPr>
                <p:nvPr/>
              </p:nvSpPr>
              <p:spPr bwMode="auto">
                <a:xfrm>
                  <a:off x="5938" y="995"/>
                  <a:ext cx="109"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Symbol" pitchFamily="18" charset="2"/>
                    </a:rPr>
                    <a:t>+</a:t>
                  </a:r>
                  <a:endParaRPr lang="es-ES" b="1"/>
                </a:p>
              </p:txBody>
            </p:sp>
            <p:sp>
              <p:nvSpPr>
                <p:cNvPr id="165" name="Rectangle 157"/>
                <p:cNvSpPr>
                  <a:spLocks noChangeArrowheads="1"/>
                </p:cNvSpPr>
                <p:nvPr/>
              </p:nvSpPr>
              <p:spPr bwMode="auto">
                <a:xfrm>
                  <a:off x="4718" y="995"/>
                  <a:ext cx="109"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Symbol" pitchFamily="18" charset="2"/>
                    </a:rPr>
                    <a:t>+</a:t>
                  </a:r>
                  <a:endParaRPr lang="es-ES" b="1"/>
                </a:p>
              </p:txBody>
            </p:sp>
            <p:sp>
              <p:nvSpPr>
                <p:cNvPr id="166" name="Rectangle 158"/>
                <p:cNvSpPr>
                  <a:spLocks noChangeArrowheads="1"/>
                </p:cNvSpPr>
                <p:nvPr/>
              </p:nvSpPr>
              <p:spPr bwMode="auto">
                <a:xfrm>
                  <a:off x="3456" y="995"/>
                  <a:ext cx="109"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Symbol" pitchFamily="18" charset="2"/>
                    </a:rPr>
                    <a:t>+</a:t>
                  </a:r>
                  <a:endParaRPr lang="es-ES" b="1"/>
                </a:p>
              </p:txBody>
            </p:sp>
            <p:sp>
              <p:nvSpPr>
                <p:cNvPr id="167" name="Rectangle 159"/>
                <p:cNvSpPr>
                  <a:spLocks noChangeArrowheads="1"/>
                </p:cNvSpPr>
                <p:nvPr/>
              </p:nvSpPr>
              <p:spPr bwMode="auto">
                <a:xfrm>
                  <a:off x="2215" y="995"/>
                  <a:ext cx="109"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Symbol" pitchFamily="18" charset="2"/>
                    </a:rPr>
                    <a:t>+</a:t>
                  </a:r>
                  <a:endParaRPr lang="es-ES" b="1"/>
                </a:p>
              </p:txBody>
            </p:sp>
            <p:sp>
              <p:nvSpPr>
                <p:cNvPr id="168" name="Rectangle 160"/>
                <p:cNvSpPr>
                  <a:spLocks noChangeArrowheads="1"/>
                </p:cNvSpPr>
                <p:nvPr/>
              </p:nvSpPr>
              <p:spPr bwMode="auto">
                <a:xfrm>
                  <a:off x="6419" y="425"/>
                  <a:ext cx="109"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Symbol" pitchFamily="18" charset="2"/>
                    </a:rPr>
                    <a:t>+</a:t>
                  </a:r>
                  <a:endParaRPr lang="es-ES" b="1"/>
                </a:p>
              </p:txBody>
            </p:sp>
            <p:sp>
              <p:nvSpPr>
                <p:cNvPr id="169" name="Rectangle 161"/>
                <p:cNvSpPr>
                  <a:spLocks noChangeArrowheads="1"/>
                </p:cNvSpPr>
                <p:nvPr/>
              </p:nvSpPr>
              <p:spPr bwMode="auto">
                <a:xfrm>
                  <a:off x="5206" y="425"/>
                  <a:ext cx="109"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Symbol" pitchFamily="18" charset="2"/>
                    </a:rPr>
                    <a:t>+</a:t>
                  </a:r>
                  <a:endParaRPr lang="es-ES" b="1"/>
                </a:p>
              </p:txBody>
            </p:sp>
            <p:sp>
              <p:nvSpPr>
                <p:cNvPr id="170" name="Rectangle 162"/>
                <p:cNvSpPr>
                  <a:spLocks noChangeArrowheads="1"/>
                </p:cNvSpPr>
                <p:nvPr/>
              </p:nvSpPr>
              <p:spPr bwMode="auto">
                <a:xfrm>
                  <a:off x="3836" y="425"/>
                  <a:ext cx="109"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Symbol" pitchFamily="18" charset="2"/>
                    </a:rPr>
                    <a:t>+</a:t>
                  </a:r>
                  <a:endParaRPr lang="es-ES" b="1"/>
                </a:p>
              </p:txBody>
            </p:sp>
            <p:sp>
              <p:nvSpPr>
                <p:cNvPr id="171" name="Rectangle 163"/>
                <p:cNvSpPr>
                  <a:spLocks noChangeArrowheads="1"/>
                </p:cNvSpPr>
                <p:nvPr/>
              </p:nvSpPr>
              <p:spPr bwMode="auto">
                <a:xfrm>
                  <a:off x="2673" y="425"/>
                  <a:ext cx="109"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Symbol" pitchFamily="18" charset="2"/>
                    </a:rPr>
                    <a:t>+</a:t>
                  </a:r>
                  <a:endParaRPr lang="es-ES" b="1"/>
                </a:p>
              </p:txBody>
            </p:sp>
            <p:sp>
              <p:nvSpPr>
                <p:cNvPr id="172" name="Rectangle 164"/>
                <p:cNvSpPr>
                  <a:spLocks noChangeArrowheads="1"/>
                </p:cNvSpPr>
                <p:nvPr/>
              </p:nvSpPr>
              <p:spPr bwMode="auto">
                <a:xfrm>
                  <a:off x="660" y="697"/>
                  <a:ext cx="109"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Symbol" pitchFamily="18" charset="2"/>
                    </a:rPr>
                    <a:t>=</a:t>
                  </a:r>
                  <a:endParaRPr lang="es-ES" b="1"/>
                </a:p>
              </p:txBody>
            </p:sp>
            <p:sp>
              <p:nvSpPr>
                <p:cNvPr id="173" name="Rectangle 165"/>
                <p:cNvSpPr>
                  <a:spLocks noChangeArrowheads="1"/>
                </p:cNvSpPr>
                <p:nvPr/>
              </p:nvSpPr>
              <p:spPr bwMode="auto">
                <a:xfrm>
                  <a:off x="6594" y="130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174" name="Rectangle 166"/>
                <p:cNvSpPr>
                  <a:spLocks noChangeArrowheads="1"/>
                </p:cNvSpPr>
                <p:nvPr/>
              </p:nvSpPr>
              <p:spPr bwMode="auto">
                <a:xfrm>
                  <a:off x="6361" y="130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175" name="Rectangle 167"/>
                <p:cNvSpPr>
                  <a:spLocks noChangeArrowheads="1"/>
                </p:cNvSpPr>
                <p:nvPr/>
              </p:nvSpPr>
              <p:spPr bwMode="auto">
                <a:xfrm>
                  <a:off x="6126" y="130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176" name="Rectangle 168"/>
                <p:cNvSpPr>
                  <a:spLocks noChangeArrowheads="1"/>
                </p:cNvSpPr>
                <p:nvPr/>
              </p:nvSpPr>
              <p:spPr bwMode="auto">
                <a:xfrm>
                  <a:off x="6701" y="130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3</a:t>
                  </a:r>
                  <a:endParaRPr lang="es-ES" b="1"/>
                </a:p>
              </p:txBody>
            </p:sp>
            <p:sp>
              <p:nvSpPr>
                <p:cNvPr id="177" name="Rectangle 169"/>
                <p:cNvSpPr>
                  <a:spLocks noChangeArrowheads="1"/>
                </p:cNvSpPr>
                <p:nvPr/>
              </p:nvSpPr>
              <p:spPr bwMode="auto">
                <a:xfrm>
                  <a:off x="5711" y="130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178" name="Rectangle 170"/>
                <p:cNvSpPr>
                  <a:spLocks noChangeArrowheads="1"/>
                </p:cNvSpPr>
                <p:nvPr/>
              </p:nvSpPr>
              <p:spPr bwMode="auto">
                <a:xfrm>
                  <a:off x="5553" y="130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179" name="Rectangle 171"/>
                <p:cNvSpPr>
                  <a:spLocks noChangeArrowheads="1"/>
                </p:cNvSpPr>
                <p:nvPr/>
              </p:nvSpPr>
              <p:spPr bwMode="auto">
                <a:xfrm>
                  <a:off x="5318" y="130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180" name="Rectangle 172"/>
                <p:cNvSpPr>
                  <a:spLocks noChangeArrowheads="1"/>
                </p:cNvSpPr>
                <p:nvPr/>
              </p:nvSpPr>
              <p:spPr bwMode="auto">
                <a:xfrm>
                  <a:off x="5893" y="1302"/>
                  <a:ext cx="201"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2</a:t>
                  </a:r>
                  <a:endParaRPr lang="es-ES" b="1"/>
                </a:p>
              </p:txBody>
            </p:sp>
            <p:sp>
              <p:nvSpPr>
                <p:cNvPr id="181" name="Rectangle 173"/>
                <p:cNvSpPr>
                  <a:spLocks noChangeArrowheads="1"/>
                </p:cNvSpPr>
                <p:nvPr/>
              </p:nvSpPr>
              <p:spPr bwMode="auto">
                <a:xfrm>
                  <a:off x="5088" y="130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1</a:t>
                  </a:r>
                  <a:endParaRPr lang="es-ES" b="1"/>
                </a:p>
              </p:txBody>
            </p:sp>
            <p:sp>
              <p:nvSpPr>
                <p:cNvPr id="182" name="Rectangle 174"/>
                <p:cNvSpPr>
                  <a:spLocks noChangeArrowheads="1"/>
                </p:cNvSpPr>
                <p:nvPr/>
              </p:nvSpPr>
              <p:spPr bwMode="auto">
                <a:xfrm>
                  <a:off x="4111" y="130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183" name="Rectangle 175"/>
                <p:cNvSpPr>
                  <a:spLocks noChangeArrowheads="1"/>
                </p:cNvSpPr>
                <p:nvPr/>
              </p:nvSpPr>
              <p:spPr bwMode="auto">
                <a:xfrm>
                  <a:off x="3878" y="130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184" name="Rectangle 176"/>
                <p:cNvSpPr>
                  <a:spLocks noChangeArrowheads="1"/>
                </p:cNvSpPr>
                <p:nvPr/>
              </p:nvSpPr>
              <p:spPr bwMode="auto">
                <a:xfrm>
                  <a:off x="3643" y="130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185" name="Rectangle 177"/>
                <p:cNvSpPr>
                  <a:spLocks noChangeArrowheads="1"/>
                </p:cNvSpPr>
                <p:nvPr/>
              </p:nvSpPr>
              <p:spPr bwMode="auto">
                <a:xfrm>
                  <a:off x="4238" y="130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3</a:t>
                  </a:r>
                  <a:endParaRPr lang="es-ES" b="1"/>
                </a:p>
              </p:txBody>
            </p:sp>
            <p:sp>
              <p:nvSpPr>
                <p:cNvPr id="186" name="Rectangle 178"/>
                <p:cNvSpPr>
                  <a:spLocks noChangeArrowheads="1"/>
                </p:cNvSpPr>
                <p:nvPr/>
              </p:nvSpPr>
              <p:spPr bwMode="auto">
                <a:xfrm>
                  <a:off x="3228" y="130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187" name="Rectangle 179"/>
                <p:cNvSpPr>
                  <a:spLocks noChangeArrowheads="1"/>
                </p:cNvSpPr>
                <p:nvPr/>
              </p:nvSpPr>
              <p:spPr bwMode="auto">
                <a:xfrm>
                  <a:off x="3053" y="130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188" name="Rectangle 180"/>
                <p:cNvSpPr>
                  <a:spLocks noChangeArrowheads="1"/>
                </p:cNvSpPr>
                <p:nvPr/>
              </p:nvSpPr>
              <p:spPr bwMode="auto">
                <a:xfrm>
                  <a:off x="2818" y="130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189" name="Rectangle 181"/>
                <p:cNvSpPr>
                  <a:spLocks noChangeArrowheads="1"/>
                </p:cNvSpPr>
                <p:nvPr/>
              </p:nvSpPr>
              <p:spPr bwMode="auto">
                <a:xfrm>
                  <a:off x="3411" y="1302"/>
                  <a:ext cx="201"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2</a:t>
                  </a:r>
                  <a:endParaRPr lang="es-ES" b="1"/>
                </a:p>
              </p:txBody>
            </p:sp>
            <p:sp>
              <p:nvSpPr>
                <p:cNvPr id="190" name="Rectangle 182"/>
                <p:cNvSpPr>
                  <a:spLocks noChangeArrowheads="1"/>
                </p:cNvSpPr>
                <p:nvPr/>
              </p:nvSpPr>
              <p:spPr bwMode="auto">
                <a:xfrm>
                  <a:off x="2588" y="130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1</a:t>
                  </a:r>
                  <a:endParaRPr lang="es-ES" b="1"/>
                </a:p>
              </p:txBody>
            </p:sp>
            <p:sp>
              <p:nvSpPr>
                <p:cNvPr id="191" name="Rectangle 183"/>
                <p:cNvSpPr>
                  <a:spLocks noChangeArrowheads="1"/>
                </p:cNvSpPr>
                <p:nvPr/>
              </p:nvSpPr>
              <p:spPr bwMode="auto">
                <a:xfrm>
                  <a:off x="7476" y="7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192" name="Rectangle 184"/>
                <p:cNvSpPr>
                  <a:spLocks noChangeArrowheads="1"/>
                </p:cNvSpPr>
                <p:nvPr/>
              </p:nvSpPr>
              <p:spPr bwMode="auto">
                <a:xfrm>
                  <a:off x="7589" y="7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8</a:t>
                  </a:r>
                  <a:endParaRPr lang="es-ES" b="1"/>
                </a:p>
              </p:txBody>
            </p:sp>
            <p:sp>
              <p:nvSpPr>
                <p:cNvPr id="193" name="Rectangle 185"/>
                <p:cNvSpPr>
                  <a:spLocks noChangeArrowheads="1"/>
                </p:cNvSpPr>
                <p:nvPr/>
              </p:nvSpPr>
              <p:spPr bwMode="auto">
                <a:xfrm>
                  <a:off x="7075" y="88"/>
                  <a:ext cx="164" cy="197"/>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MT Extra" pitchFamily="18" charset="2"/>
                    </a:rPr>
                    <a:t>4</a:t>
                  </a:r>
                  <a:endParaRPr lang="es-ES" b="1" dirty="0"/>
                </a:p>
              </p:txBody>
            </p:sp>
            <p:sp>
              <p:nvSpPr>
                <p:cNvPr id="194" name="Rectangle 186"/>
                <p:cNvSpPr>
                  <a:spLocks noChangeArrowheads="1"/>
                </p:cNvSpPr>
                <p:nvPr/>
              </p:nvSpPr>
              <p:spPr bwMode="auto">
                <a:xfrm>
                  <a:off x="7241" y="72"/>
                  <a:ext cx="201"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7</a:t>
                  </a:r>
                  <a:endParaRPr lang="es-ES" b="1"/>
                </a:p>
              </p:txBody>
            </p:sp>
            <p:sp>
              <p:nvSpPr>
                <p:cNvPr id="195" name="Rectangle 187"/>
                <p:cNvSpPr>
                  <a:spLocks noChangeArrowheads="1"/>
                </p:cNvSpPr>
                <p:nvPr/>
              </p:nvSpPr>
              <p:spPr bwMode="auto">
                <a:xfrm>
                  <a:off x="6901" y="7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6</a:t>
                  </a:r>
                  <a:endParaRPr lang="es-ES" b="1"/>
                </a:p>
              </p:txBody>
            </p:sp>
            <p:sp>
              <p:nvSpPr>
                <p:cNvPr id="196" name="Rectangle 188"/>
                <p:cNvSpPr>
                  <a:spLocks noChangeArrowheads="1"/>
                </p:cNvSpPr>
                <p:nvPr/>
              </p:nvSpPr>
              <p:spPr bwMode="auto">
                <a:xfrm>
                  <a:off x="5771" y="7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197" name="Rectangle 189"/>
                <p:cNvSpPr>
                  <a:spLocks noChangeArrowheads="1"/>
                </p:cNvSpPr>
                <p:nvPr/>
              </p:nvSpPr>
              <p:spPr bwMode="auto">
                <a:xfrm>
                  <a:off x="5538" y="7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198" name="Rectangle 190"/>
                <p:cNvSpPr>
                  <a:spLocks noChangeArrowheads="1"/>
                </p:cNvSpPr>
                <p:nvPr/>
              </p:nvSpPr>
              <p:spPr bwMode="auto">
                <a:xfrm>
                  <a:off x="5303" y="88"/>
                  <a:ext cx="164" cy="197"/>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MT Extra" pitchFamily="18" charset="2"/>
                    </a:rPr>
                    <a:t>4</a:t>
                  </a:r>
                  <a:endParaRPr lang="es-ES" b="1" dirty="0"/>
                </a:p>
              </p:txBody>
            </p:sp>
            <p:sp>
              <p:nvSpPr>
                <p:cNvPr id="199" name="Rectangle 191"/>
                <p:cNvSpPr>
                  <a:spLocks noChangeArrowheads="1"/>
                </p:cNvSpPr>
                <p:nvPr/>
              </p:nvSpPr>
              <p:spPr bwMode="auto">
                <a:xfrm>
                  <a:off x="5863" y="7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8</a:t>
                  </a:r>
                  <a:endParaRPr lang="es-ES" b="1"/>
                </a:p>
              </p:txBody>
            </p:sp>
            <p:sp>
              <p:nvSpPr>
                <p:cNvPr id="200" name="Rectangle 192"/>
                <p:cNvSpPr>
                  <a:spLocks noChangeArrowheads="1"/>
                </p:cNvSpPr>
                <p:nvPr/>
              </p:nvSpPr>
              <p:spPr bwMode="auto">
                <a:xfrm>
                  <a:off x="4888" y="7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201" name="Rectangle 193"/>
                <p:cNvSpPr>
                  <a:spLocks noChangeArrowheads="1"/>
                </p:cNvSpPr>
                <p:nvPr/>
              </p:nvSpPr>
              <p:spPr bwMode="auto">
                <a:xfrm>
                  <a:off x="4746" y="7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202" name="Rectangle 194"/>
                <p:cNvSpPr>
                  <a:spLocks noChangeArrowheads="1"/>
                </p:cNvSpPr>
                <p:nvPr/>
              </p:nvSpPr>
              <p:spPr bwMode="auto">
                <a:xfrm>
                  <a:off x="4511" y="88"/>
                  <a:ext cx="164" cy="197"/>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MT Extra" pitchFamily="18" charset="2"/>
                    </a:rPr>
                    <a:t>4</a:t>
                  </a:r>
                  <a:endParaRPr lang="es-ES" b="1" dirty="0"/>
                </a:p>
              </p:txBody>
            </p:sp>
            <p:sp>
              <p:nvSpPr>
                <p:cNvPr id="203" name="Rectangle 195"/>
                <p:cNvSpPr>
                  <a:spLocks noChangeArrowheads="1"/>
                </p:cNvSpPr>
                <p:nvPr/>
              </p:nvSpPr>
              <p:spPr bwMode="auto">
                <a:xfrm>
                  <a:off x="5071" y="72"/>
                  <a:ext cx="201"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7</a:t>
                  </a:r>
                  <a:endParaRPr lang="es-ES" b="1"/>
                </a:p>
              </p:txBody>
            </p:sp>
            <p:sp>
              <p:nvSpPr>
                <p:cNvPr id="204" name="Rectangle 196"/>
                <p:cNvSpPr>
                  <a:spLocks noChangeArrowheads="1"/>
                </p:cNvSpPr>
                <p:nvPr/>
              </p:nvSpPr>
              <p:spPr bwMode="auto">
                <a:xfrm>
                  <a:off x="4281" y="7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6</a:t>
                  </a:r>
                  <a:endParaRPr lang="es-ES" b="1"/>
                </a:p>
              </p:txBody>
            </p:sp>
            <p:sp>
              <p:nvSpPr>
                <p:cNvPr id="205" name="Rectangle 197"/>
                <p:cNvSpPr>
                  <a:spLocks noChangeArrowheads="1"/>
                </p:cNvSpPr>
                <p:nvPr/>
              </p:nvSpPr>
              <p:spPr bwMode="auto">
                <a:xfrm>
                  <a:off x="3238" y="7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206" name="Rectangle 198"/>
                <p:cNvSpPr>
                  <a:spLocks noChangeArrowheads="1"/>
                </p:cNvSpPr>
                <p:nvPr/>
              </p:nvSpPr>
              <p:spPr bwMode="auto">
                <a:xfrm>
                  <a:off x="3005" y="7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207" name="Rectangle 199"/>
                <p:cNvSpPr>
                  <a:spLocks noChangeArrowheads="1"/>
                </p:cNvSpPr>
                <p:nvPr/>
              </p:nvSpPr>
              <p:spPr bwMode="auto">
                <a:xfrm>
                  <a:off x="2770" y="72"/>
                  <a:ext cx="197" cy="237"/>
                </a:xfrm>
                <a:prstGeom prst="rect">
                  <a:avLst/>
                </a:prstGeom>
                <a:noFill/>
                <a:ln w="9525">
                  <a:noFill/>
                  <a:miter lim="800000"/>
                  <a:headEnd/>
                  <a:tailEnd/>
                </a:ln>
              </p:spPr>
              <p:txBody>
                <a:bodyPr wrap="none" lIns="0" tIns="0" rIns="0" bIns="0">
                  <a:spAutoFit/>
                </a:bodyPr>
                <a:lstStyle/>
                <a:p>
                  <a:r>
                    <a:rPr lang="en-US" sz="1200" b="1" dirty="0">
                      <a:solidFill>
                        <a:srgbClr val="000000"/>
                      </a:solidFill>
                      <a:latin typeface="MT Extra" pitchFamily="18" charset="2"/>
                    </a:rPr>
                    <a:t>4</a:t>
                  </a:r>
                  <a:endParaRPr lang="es-ES" b="1" dirty="0"/>
                </a:p>
              </p:txBody>
            </p:sp>
            <p:sp>
              <p:nvSpPr>
                <p:cNvPr id="208" name="Rectangle 200"/>
                <p:cNvSpPr>
                  <a:spLocks noChangeArrowheads="1"/>
                </p:cNvSpPr>
                <p:nvPr/>
              </p:nvSpPr>
              <p:spPr bwMode="auto">
                <a:xfrm>
                  <a:off x="3318" y="72"/>
                  <a:ext cx="197" cy="237"/>
                </a:xfrm>
                <a:prstGeom prst="rect">
                  <a:avLst/>
                </a:prstGeom>
                <a:noFill/>
                <a:ln w="9525">
                  <a:noFill/>
                  <a:miter lim="800000"/>
                  <a:headEnd/>
                  <a:tailEnd/>
                </a:ln>
              </p:spPr>
              <p:txBody>
                <a:bodyPr wrap="none" lIns="0" tIns="0" rIns="0" bIns="0">
                  <a:spAutoFit/>
                </a:bodyPr>
                <a:lstStyle/>
                <a:p>
                  <a:r>
                    <a:rPr lang="en-US" sz="1200" b="1" dirty="0">
                      <a:solidFill>
                        <a:srgbClr val="000000"/>
                      </a:solidFill>
                      <a:latin typeface="MT Extra" pitchFamily="18" charset="2"/>
                    </a:rPr>
                    <a:t>8</a:t>
                  </a:r>
                  <a:endParaRPr lang="es-ES" b="1" dirty="0"/>
                </a:p>
              </p:txBody>
            </p:sp>
            <p:sp>
              <p:nvSpPr>
                <p:cNvPr id="209" name="Rectangle 201"/>
                <p:cNvSpPr>
                  <a:spLocks noChangeArrowheads="1"/>
                </p:cNvSpPr>
                <p:nvPr/>
              </p:nvSpPr>
              <p:spPr bwMode="auto">
                <a:xfrm>
                  <a:off x="2353" y="7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210" name="Rectangle 202"/>
                <p:cNvSpPr>
                  <a:spLocks noChangeArrowheads="1"/>
                </p:cNvSpPr>
                <p:nvPr/>
              </p:nvSpPr>
              <p:spPr bwMode="auto">
                <a:xfrm>
                  <a:off x="2225" y="72"/>
                  <a:ext cx="197"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4</a:t>
                  </a:r>
                  <a:endParaRPr lang="es-ES" b="1"/>
                </a:p>
              </p:txBody>
            </p:sp>
            <p:sp>
              <p:nvSpPr>
                <p:cNvPr id="211" name="Rectangle 203"/>
                <p:cNvSpPr>
                  <a:spLocks noChangeArrowheads="1"/>
                </p:cNvSpPr>
                <p:nvPr/>
              </p:nvSpPr>
              <p:spPr bwMode="auto">
                <a:xfrm>
                  <a:off x="1990" y="88"/>
                  <a:ext cx="164" cy="197"/>
                </a:xfrm>
                <a:prstGeom prst="rect">
                  <a:avLst/>
                </a:prstGeom>
                <a:noFill/>
                <a:ln w="9525">
                  <a:noFill/>
                  <a:miter lim="800000"/>
                  <a:headEnd/>
                  <a:tailEnd/>
                </a:ln>
              </p:spPr>
              <p:txBody>
                <a:bodyPr wrap="none" lIns="0" tIns="0" rIns="0" bIns="0">
                  <a:spAutoFit/>
                </a:bodyPr>
                <a:lstStyle/>
                <a:p>
                  <a:r>
                    <a:rPr lang="en-US" sz="1000" b="1" dirty="0">
                      <a:solidFill>
                        <a:srgbClr val="000000"/>
                      </a:solidFill>
                      <a:latin typeface="MT Extra" pitchFamily="18" charset="2"/>
                    </a:rPr>
                    <a:t>4</a:t>
                  </a:r>
                  <a:endParaRPr lang="es-ES" b="1" dirty="0"/>
                </a:p>
              </p:txBody>
            </p:sp>
            <p:sp>
              <p:nvSpPr>
                <p:cNvPr id="212" name="Rectangle 204"/>
                <p:cNvSpPr>
                  <a:spLocks noChangeArrowheads="1"/>
                </p:cNvSpPr>
                <p:nvPr/>
              </p:nvSpPr>
              <p:spPr bwMode="auto">
                <a:xfrm>
                  <a:off x="2538" y="72"/>
                  <a:ext cx="201" cy="237"/>
                </a:xfrm>
                <a:prstGeom prst="rect">
                  <a:avLst/>
                </a:prstGeom>
                <a:noFill/>
                <a:ln w="9525">
                  <a:noFill/>
                  <a:miter lim="800000"/>
                  <a:headEnd/>
                  <a:tailEnd/>
                </a:ln>
              </p:spPr>
              <p:txBody>
                <a:bodyPr wrap="none" lIns="0" tIns="0" rIns="0" bIns="0">
                  <a:spAutoFit/>
                </a:bodyPr>
                <a:lstStyle/>
                <a:p>
                  <a:r>
                    <a:rPr lang="en-US" sz="1200" b="1">
                      <a:solidFill>
                        <a:srgbClr val="000000"/>
                      </a:solidFill>
                      <a:latin typeface="MT Extra" pitchFamily="18" charset="2"/>
                    </a:rPr>
                    <a:t>7</a:t>
                  </a:r>
                  <a:endParaRPr lang="es-ES" b="1"/>
                </a:p>
              </p:txBody>
            </p:sp>
          </p:grpSp>
          <p:sp>
            <p:nvSpPr>
              <p:cNvPr id="12" name="Rectangle 205"/>
              <p:cNvSpPr>
                <a:spLocks noChangeArrowheads="1"/>
              </p:cNvSpPr>
              <p:nvPr/>
            </p:nvSpPr>
            <p:spPr bwMode="auto">
              <a:xfrm>
                <a:off x="1760" y="72"/>
                <a:ext cx="197" cy="237"/>
              </a:xfrm>
              <a:prstGeom prst="rect">
                <a:avLst/>
              </a:prstGeom>
              <a:noFill/>
              <a:ln w="9525">
                <a:noFill/>
                <a:miter lim="800000"/>
                <a:headEnd/>
                <a:tailEnd/>
              </a:ln>
            </p:spPr>
            <p:txBody>
              <a:bodyPr wrap="none" lIns="0" tIns="0" rIns="0" bIns="0">
                <a:spAutoFit/>
              </a:bodyPr>
              <a:lstStyle/>
              <a:p>
                <a:r>
                  <a:rPr lang="en-US" sz="1200" b="1" dirty="0">
                    <a:solidFill>
                      <a:srgbClr val="000000"/>
                    </a:solidFill>
                    <a:latin typeface="MT Extra" pitchFamily="18" charset="2"/>
                  </a:rPr>
                  <a:t>6</a:t>
                </a:r>
                <a:endParaRPr lang="es-ES" b="1" dirty="0"/>
              </a:p>
            </p:txBody>
          </p:sp>
        </p:grpSp>
        <p:sp>
          <p:nvSpPr>
            <p:cNvPr id="8" name="Rectangle 210"/>
            <p:cNvSpPr>
              <a:spLocks noChangeArrowheads="1"/>
            </p:cNvSpPr>
            <p:nvPr/>
          </p:nvSpPr>
          <p:spPr bwMode="auto">
            <a:xfrm>
              <a:off x="1415694" y="3939780"/>
              <a:ext cx="6912960" cy="2806922"/>
            </a:xfrm>
            <a:prstGeom prst="rect">
              <a:avLst/>
            </a:prstGeom>
            <a:noFill/>
            <a:ln w="9525">
              <a:noFill/>
              <a:miter lim="800000"/>
              <a:headEnd/>
              <a:tailEnd/>
            </a:ln>
            <a:effectLst/>
          </p:spPr>
          <p:txBody>
            <a:bodyPr wrap="square" anchor="ctr">
              <a:spAutoFit/>
            </a:bodyPr>
            <a:lstStyle/>
            <a:p>
              <a:pPr algn="just">
                <a:spcBef>
                  <a:spcPct val="30000"/>
                </a:spcBef>
              </a:pPr>
              <a:r>
                <a:rPr lang="en-US" sz="1200" dirty="0" smtClean="0">
                  <a:latin typeface="Arial" pitchFamily="34" charset="0"/>
                  <a:ea typeface="Times New Roman" pitchFamily="18" charset="0"/>
                  <a:cs typeface="Arial" pitchFamily="34" charset="0"/>
                </a:rPr>
                <a:t>            = Gross mortality rate of the population at age X </a:t>
              </a:r>
              <a:r>
                <a:rPr lang="zh-CN" altLang="en-US" sz="1200" dirty="0" smtClean="0">
                  <a:latin typeface="Arial" pitchFamily="34" charset="0"/>
                  <a:ea typeface="Times New Roman" pitchFamily="18" charset="0"/>
                  <a:cs typeface="Arial" pitchFamily="34" charset="0"/>
                </a:rPr>
                <a:t>某年龄段人口总死亡率</a:t>
              </a:r>
              <a:endParaRPr lang="en-US" sz="1200" dirty="0" smtClean="0">
                <a:latin typeface="Arial" pitchFamily="34" charset="0"/>
                <a:ea typeface="Times New Roman" pitchFamily="18" charset="0"/>
                <a:cs typeface="Arial" pitchFamily="34" charset="0"/>
              </a:endParaRPr>
            </a:p>
            <a:p>
              <a:pPr algn="just" eaLnBrk="0" hangingPunct="0">
                <a:spcBef>
                  <a:spcPct val="30000"/>
                </a:spcBef>
              </a:pPr>
              <a:r>
                <a:rPr lang="en-US" sz="1200" dirty="0" smtClean="0">
                  <a:latin typeface="Arial" pitchFamily="34" charset="0"/>
                  <a:ea typeface="Times New Roman" pitchFamily="18" charset="0"/>
                  <a:cs typeface="Arial" pitchFamily="34" charset="0"/>
                </a:rPr>
                <a:t>D</a:t>
              </a:r>
              <a:r>
                <a:rPr lang="en-US" sz="1200" baseline="-30000" dirty="0" smtClean="0">
                  <a:latin typeface="Arial" pitchFamily="34" charset="0"/>
                  <a:ea typeface="Times New Roman" pitchFamily="18" charset="0"/>
                  <a:cs typeface="Arial" pitchFamily="34" charset="0"/>
                </a:rPr>
                <a:t>x</a:t>
              </a:r>
              <a:r>
                <a:rPr lang="en-US" sz="1200" baseline="30000" dirty="0" smtClean="0">
                  <a:latin typeface="Arial" pitchFamily="34" charset="0"/>
                  <a:ea typeface="Times New Roman" pitchFamily="18" charset="0"/>
                  <a:cs typeface="Arial" pitchFamily="34" charset="0"/>
                </a:rPr>
                <a:t>06/e06 </a:t>
              </a:r>
              <a:r>
                <a:rPr lang="en-US" sz="1200" dirty="0" smtClean="0">
                  <a:latin typeface="Arial" pitchFamily="34" charset="0"/>
                  <a:ea typeface="Times New Roman" pitchFamily="18" charset="0"/>
                  <a:cs typeface="Arial" pitchFamily="34" charset="0"/>
                </a:rPr>
                <a:t>= Died in 2006 existing population in </a:t>
              </a:r>
              <a:r>
                <a:rPr lang="en-US" sz="1200" dirty="0" smtClean="0">
                  <a:latin typeface="Arial" pitchFamily="34" charset="0"/>
                  <a:ea typeface="Times New Roman" pitchFamily="18" charset="0"/>
                  <a:cs typeface="Arial" pitchFamily="34" charset="0"/>
                </a:rPr>
                <a:t>1-1-2006 </a:t>
              </a:r>
              <a:r>
                <a:rPr lang="zh-CN" altLang="en-US" sz="1200" dirty="0" smtClean="0">
                  <a:latin typeface="Arial" pitchFamily="34" charset="0"/>
                  <a:ea typeface="Times New Roman" pitchFamily="18" charset="0"/>
                  <a:cs typeface="Arial" pitchFamily="34" charset="0"/>
                </a:rPr>
                <a:t>截至</a:t>
              </a:r>
              <a:r>
                <a:rPr lang="en-US" altLang="zh-CN" sz="1200" dirty="0" smtClean="0">
                  <a:latin typeface="Arial" pitchFamily="34" charset="0"/>
                  <a:ea typeface="Times New Roman" pitchFamily="18" charset="0"/>
                  <a:cs typeface="Arial" pitchFamily="34" charset="0"/>
                </a:rPr>
                <a:t>2006</a:t>
              </a:r>
              <a:r>
                <a:rPr lang="zh-CN" altLang="en-US" sz="1200" dirty="0" smtClean="0">
                  <a:latin typeface="Arial" pitchFamily="34" charset="0"/>
                  <a:ea typeface="Times New Roman" pitchFamily="18" charset="0"/>
                  <a:cs typeface="Arial" pitchFamily="34" charset="0"/>
                </a:rPr>
                <a:t>年</a:t>
              </a:r>
              <a:r>
                <a:rPr lang="en-US" altLang="zh-CN" sz="1200" dirty="0" smtClean="0">
                  <a:latin typeface="Arial" pitchFamily="34" charset="0"/>
                  <a:ea typeface="Times New Roman" pitchFamily="18" charset="0"/>
                  <a:cs typeface="Arial" pitchFamily="34" charset="0"/>
                </a:rPr>
                <a:t>1</a:t>
              </a:r>
              <a:r>
                <a:rPr lang="zh-CN" altLang="en-US" sz="1200" dirty="0" smtClean="0">
                  <a:latin typeface="Arial" pitchFamily="34" charset="0"/>
                  <a:ea typeface="Times New Roman" pitchFamily="18" charset="0"/>
                  <a:cs typeface="Arial" pitchFamily="34" charset="0"/>
                </a:rPr>
                <a:t>月</a:t>
              </a:r>
              <a:r>
                <a:rPr lang="en-US" altLang="zh-CN" sz="1200" dirty="0" smtClean="0">
                  <a:latin typeface="Arial" pitchFamily="34" charset="0"/>
                  <a:ea typeface="Times New Roman" pitchFamily="18" charset="0"/>
                  <a:cs typeface="Arial" pitchFamily="34" charset="0"/>
                </a:rPr>
                <a:t>1</a:t>
              </a:r>
              <a:r>
                <a:rPr lang="zh-CN" altLang="en-US" sz="1200" dirty="0" smtClean="0">
                  <a:latin typeface="Arial" pitchFamily="34" charset="0"/>
                  <a:ea typeface="Times New Roman" pitchFamily="18" charset="0"/>
                  <a:cs typeface="Arial" pitchFamily="34" charset="0"/>
                </a:rPr>
                <a:t>日</a:t>
              </a:r>
              <a:r>
                <a:rPr lang="en-US" altLang="zh-CN" sz="1200" dirty="0" smtClean="0">
                  <a:latin typeface="Arial" pitchFamily="34" charset="0"/>
                  <a:ea typeface="Times New Roman" pitchFamily="18" charset="0"/>
                  <a:cs typeface="Arial" pitchFamily="34" charset="0"/>
                </a:rPr>
                <a:t>2006</a:t>
              </a:r>
              <a:r>
                <a:rPr lang="zh-CN" altLang="en-US" sz="1200" dirty="0" smtClean="0">
                  <a:latin typeface="Arial" pitchFamily="34" charset="0"/>
                  <a:ea typeface="Times New Roman" pitchFamily="18" charset="0"/>
                  <a:cs typeface="Arial" pitchFamily="34" charset="0"/>
                </a:rPr>
                <a:t>年总人口中死亡人数</a:t>
              </a:r>
              <a:endParaRPr lang="en-US" sz="1200" dirty="0" smtClean="0">
                <a:latin typeface="Arial" pitchFamily="34" charset="0"/>
                <a:ea typeface="Times New Roman" pitchFamily="18" charset="0"/>
                <a:cs typeface="Arial" pitchFamily="34" charset="0"/>
              </a:endParaRPr>
            </a:p>
            <a:p>
              <a:pPr algn="just" eaLnBrk="0" hangingPunct="0">
                <a:spcBef>
                  <a:spcPct val="30000"/>
                </a:spcBef>
              </a:pPr>
              <a:r>
                <a:rPr lang="en-US" sz="1200" dirty="0" smtClean="0">
                  <a:latin typeface="Arial" pitchFamily="34" charset="0"/>
                  <a:ea typeface="Times New Roman" pitchFamily="18" charset="0"/>
                  <a:cs typeface="Arial" pitchFamily="34" charset="0"/>
                </a:rPr>
                <a:t>D</a:t>
              </a:r>
              <a:r>
                <a:rPr lang="en-US" sz="1200" baseline="-30000" dirty="0" smtClean="0">
                  <a:latin typeface="Arial" pitchFamily="34" charset="0"/>
                  <a:ea typeface="Times New Roman" pitchFamily="18" charset="0"/>
                  <a:cs typeface="Arial" pitchFamily="34" charset="0"/>
                </a:rPr>
                <a:t>x</a:t>
              </a:r>
              <a:r>
                <a:rPr lang="en-US" sz="1200" baseline="30000" dirty="0" smtClean="0">
                  <a:latin typeface="Arial" pitchFamily="34" charset="0"/>
                  <a:ea typeface="Times New Roman" pitchFamily="18" charset="0"/>
                  <a:cs typeface="Arial" pitchFamily="34" charset="0"/>
                </a:rPr>
                <a:t>07/e06 </a:t>
              </a:r>
              <a:r>
                <a:rPr lang="en-US" sz="1200" dirty="0" smtClean="0">
                  <a:latin typeface="Arial" pitchFamily="34" charset="0"/>
                  <a:ea typeface="Times New Roman" pitchFamily="18" charset="0"/>
                  <a:cs typeface="Arial" pitchFamily="34" charset="0"/>
                </a:rPr>
                <a:t>= Died in 2007 existing population in </a:t>
              </a:r>
              <a:r>
                <a:rPr lang="en-US" sz="1200" dirty="0" smtClean="0">
                  <a:latin typeface="Arial" pitchFamily="34" charset="0"/>
                  <a:ea typeface="Times New Roman" pitchFamily="18" charset="0"/>
                  <a:cs typeface="Arial" pitchFamily="34" charset="0"/>
                </a:rPr>
                <a:t>1-1-2006 </a:t>
              </a:r>
              <a:r>
                <a:rPr lang="zh-CN" altLang="en-US" sz="1200" dirty="0" smtClean="0">
                  <a:latin typeface="Arial" pitchFamily="34" charset="0"/>
                  <a:ea typeface="Times New Roman" pitchFamily="18" charset="0"/>
                  <a:cs typeface="Arial" pitchFamily="34" charset="0"/>
                </a:rPr>
                <a:t>截至</a:t>
              </a:r>
              <a:r>
                <a:rPr lang="en-US" altLang="zh-CN" sz="1200" dirty="0" smtClean="0">
                  <a:latin typeface="Arial" pitchFamily="34" charset="0"/>
                  <a:ea typeface="Times New Roman" pitchFamily="18" charset="0"/>
                  <a:cs typeface="Arial" pitchFamily="34" charset="0"/>
                </a:rPr>
                <a:t>2006</a:t>
              </a:r>
              <a:r>
                <a:rPr lang="zh-CN" altLang="en-US" sz="1200" dirty="0" smtClean="0">
                  <a:latin typeface="Arial" pitchFamily="34" charset="0"/>
                  <a:ea typeface="Times New Roman" pitchFamily="18" charset="0"/>
                  <a:cs typeface="Arial" pitchFamily="34" charset="0"/>
                </a:rPr>
                <a:t>年</a:t>
              </a:r>
              <a:r>
                <a:rPr lang="en-US" altLang="zh-CN" sz="1200" dirty="0" smtClean="0">
                  <a:latin typeface="Arial" pitchFamily="34" charset="0"/>
                  <a:ea typeface="Times New Roman" pitchFamily="18" charset="0"/>
                  <a:cs typeface="Arial" pitchFamily="34" charset="0"/>
                </a:rPr>
                <a:t>1</a:t>
              </a:r>
              <a:r>
                <a:rPr lang="zh-CN" altLang="en-US" sz="1200" dirty="0" smtClean="0">
                  <a:latin typeface="Arial" pitchFamily="34" charset="0"/>
                  <a:ea typeface="Times New Roman" pitchFamily="18" charset="0"/>
                  <a:cs typeface="Arial" pitchFamily="34" charset="0"/>
                </a:rPr>
                <a:t>月</a:t>
              </a:r>
              <a:r>
                <a:rPr lang="en-US" altLang="zh-CN" sz="1200" dirty="0" smtClean="0">
                  <a:latin typeface="Arial" pitchFamily="34" charset="0"/>
                  <a:ea typeface="Times New Roman" pitchFamily="18" charset="0"/>
                  <a:cs typeface="Arial" pitchFamily="34" charset="0"/>
                </a:rPr>
                <a:t>1</a:t>
              </a:r>
              <a:r>
                <a:rPr lang="zh-CN" altLang="en-US" sz="1200" dirty="0" smtClean="0">
                  <a:latin typeface="Arial" pitchFamily="34" charset="0"/>
                  <a:ea typeface="Times New Roman" pitchFamily="18" charset="0"/>
                  <a:cs typeface="Arial" pitchFamily="34" charset="0"/>
                </a:rPr>
                <a:t>日</a:t>
              </a:r>
              <a:r>
                <a:rPr lang="en-US" altLang="zh-CN" sz="1200" dirty="0" smtClean="0">
                  <a:latin typeface="Arial" pitchFamily="34" charset="0"/>
                  <a:ea typeface="Times New Roman" pitchFamily="18" charset="0"/>
                  <a:cs typeface="Arial" pitchFamily="34" charset="0"/>
                </a:rPr>
                <a:t>2007</a:t>
              </a:r>
              <a:r>
                <a:rPr lang="zh-CN" altLang="en-US" sz="1200" dirty="0" smtClean="0">
                  <a:latin typeface="Arial" pitchFamily="34" charset="0"/>
                  <a:ea typeface="Times New Roman" pitchFamily="18" charset="0"/>
                  <a:cs typeface="Arial" pitchFamily="34" charset="0"/>
                </a:rPr>
                <a:t>年总人口中死亡人数</a:t>
              </a:r>
              <a:endParaRPr lang="en-US" sz="1200" dirty="0" smtClean="0">
                <a:latin typeface="Arial" pitchFamily="34" charset="0"/>
                <a:ea typeface="Times New Roman" pitchFamily="18" charset="0"/>
                <a:cs typeface="Arial" pitchFamily="34" charset="0"/>
              </a:endParaRPr>
            </a:p>
            <a:p>
              <a:pPr algn="just" eaLnBrk="0" hangingPunct="0">
                <a:spcBef>
                  <a:spcPct val="30000"/>
                </a:spcBef>
              </a:pPr>
              <a:r>
                <a:rPr lang="en-US" sz="1200" dirty="0" smtClean="0">
                  <a:latin typeface="Arial" pitchFamily="34" charset="0"/>
                  <a:ea typeface="Times New Roman" pitchFamily="18" charset="0"/>
                  <a:cs typeface="Arial" pitchFamily="34" charset="0"/>
                </a:rPr>
                <a:t>D</a:t>
              </a:r>
              <a:r>
                <a:rPr lang="en-US" sz="1200" baseline="-30000" dirty="0" smtClean="0">
                  <a:latin typeface="Arial" pitchFamily="34" charset="0"/>
                  <a:ea typeface="Times New Roman" pitchFamily="18" charset="0"/>
                  <a:cs typeface="Arial" pitchFamily="34" charset="0"/>
                </a:rPr>
                <a:t>x</a:t>
              </a:r>
              <a:r>
                <a:rPr lang="en-US" sz="1200" baseline="30000" dirty="0" smtClean="0">
                  <a:latin typeface="Arial" pitchFamily="34" charset="0"/>
                  <a:ea typeface="Times New Roman" pitchFamily="18" charset="0"/>
                  <a:cs typeface="Arial" pitchFamily="34" charset="0"/>
                </a:rPr>
                <a:t>06/a06 </a:t>
              </a:r>
              <a:r>
                <a:rPr lang="en-US" sz="1200" dirty="0" smtClean="0">
                  <a:latin typeface="Arial" pitchFamily="34" charset="0"/>
                  <a:ea typeface="Times New Roman" pitchFamily="18" charset="0"/>
                  <a:cs typeface="Arial" pitchFamily="34" charset="0"/>
                </a:rPr>
                <a:t>= Died in 2006 new population in </a:t>
              </a:r>
              <a:r>
                <a:rPr lang="en-US" sz="1200" dirty="0" smtClean="0">
                  <a:latin typeface="Arial" pitchFamily="34" charset="0"/>
                  <a:ea typeface="Times New Roman" pitchFamily="18" charset="0"/>
                  <a:cs typeface="Arial" pitchFamily="34" charset="0"/>
                </a:rPr>
                <a:t>1-1-2006 </a:t>
              </a:r>
              <a:r>
                <a:rPr lang="zh-CN" altLang="en-US" sz="1200" dirty="0" smtClean="0">
                  <a:latin typeface="Arial" pitchFamily="34" charset="0"/>
                  <a:ea typeface="Times New Roman" pitchFamily="18" charset="0"/>
                  <a:cs typeface="Arial" pitchFamily="34" charset="0"/>
                </a:rPr>
                <a:t>截至</a:t>
              </a:r>
              <a:r>
                <a:rPr lang="en-US" altLang="zh-CN" sz="1200" dirty="0" smtClean="0">
                  <a:latin typeface="Arial" pitchFamily="34" charset="0"/>
                  <a:ea typeface="Times New Roman" pitchFamily="18" charset="0"/>
                  <a:cs typeface="Arial" pitchFamily="34" charset="0"/>
                </a:rPr>
                <a:t>2006</a:t>
              </a:r>
              <a:r>
                <a:rPr lang="zh-CN" altLang="en-US" sz="1200" dirty="0" smtClean="0">
                  <a:latin typeface="Arial" pitchFamily="34" charset="0"/>
                  <a:ea typeface="Times New Roman" pitchFamily="18" charset="0"/>
                  <a:cs typeface="Arial" pitchFamily="34" charset="0"/>
                </a:rPr>
                <a:t>年</a:t>
              </a:r>
              <a:r>
                <a:rPr lang="en-US" altLang="zh-CN" sz="1200" dirty="0" smtClean="0">
                  <a:latin typeface="Arial" pitchFamily="34" charset="0"/>
                  <a:ea typeface="Times New Roman" pitchFamily="18" charset="0"/>
                  <a:cs typeface="Arial" pitchFamily="34" charset="0"/>
                </a:rPr>
                <a:t>1</a:t>
              </a:r>
              <a:r>
                <a:rPr lang="zh-CN" altLang="en-US" sz="1200" dirty="0" smtClean="0">
                  <a:latin typeface="Arial" pitchFamily="34" charset="0"/>
                  <a:ea typeface="Times New Roman" pitchFamily="18" charset="0"/>
                  <a:cs typeface="Arial" pitchFamily="34" charset="0"/>
                </a:rPr>
                <a:t>月</a:t>
              </a:r>
              <a:r>
                <a:rPr lang="en-US" altLang="zh-CN" sz="1200" dirty="0" smtClean="0">
                  <a:latin typeface="Arial" pitchFamily="34" charset="0"/>
                  <a:ea typeface="Times New Roman" pitchFamily="18" charset="0"/>
                  <a:cs typeface="Arial" pitchFamily="34" charset="0"/>
                </a:rPr>
                <a:t>1</a:t>
              </a:r>
              <a:r>
                <a:rPr lang="zh-CN" altLang="en-US" sz="1200" dirty="0" smtClean="0">
                  <a:latin typeface="Arial" pitchFamily="34" charset="0"/>
                  <a:ea typeface="Times New Roman" pitchFamily="18" charset="0"/>
                  <a:cs typeface="Arial" pitchFamily="34" charset="0"/>
                </a:rPr>
                <a:t>日</a:t>
              </a:r>
              <a:r>
                <a:rPr lang="en-US" altLang="zh-CN" sz="1200" dirty="0" smtClean="0">
                  <a:latin typeface="Arial" pitchFamily="34" charset="0"/>
                  <a:ea typeface="Times New Roman" pitchFamily="18" charset="0"/>
                  <a:cs typeface="Arial" pitchFamily="34" charset="0"/>
                </a:rPr>
                <a:t>2006</a:t>
              </a:r>
              <a:r>
                <a:rPr lang="zh-CN" altLang="en-US" sz="1200" dirty="0" smtClean="0">
                  <a:latin typeface="Arial" pitchFamily="34" charset="0"/>
                  <a:ea typeface="Times New Roman" pitchFamily="18" charset="0"/>
                  <a:cs typeface="Arial" pitchFamily="34" charset="0"/>
                </a:rPr>
                <a:t>年新增人口中死亡人数</a:t>
              </a:r>
              <a:endParaRPr lang="en-US" sz="1200" dirty="0" smtClean="0">
                <a:latin typeface="Arial" pitchFamily="34" charset="0"/>
                <a:ea typeface="Times New Roman" pitchFamily="18" charset="0"/>
                <a:cs typeface="Arial" pitchFamily="34" charset="0"/>
              </a:endParaRPr>
            </a:p>
            <a:p>
              <a:pPr algn="just" eaLnBrk="0" hangingPunct="0">
                <a:spcBef>
                  <a:spcPct val="30000"/>
                </a:spcBef>
              </a:pPr>
              <a:r>
                <a:rPr lang="en-US" sz="1200" dirty="0" smtClean="0">
                  <a:latin typeface="Arial" pitchFamily="34" charset="0"/>
                  <a:ea typeface="Times New Roman" pitchFamily="18" charset="0"/>
                  <a:cs typeface="Arial" pitchFamily="34" charset="0"/>
                </a:rPr>
                <a:t>D</a:t>
              </a:r>
              <a:r>
                <a:rPr lang="en-US" sz="1200" baseline="-30000" dirty="0" smtClean="0">
                  <a:latin typeface="Arial" pitchFamily="34" charset="0"/>
                  <a:ea typeface="Times New Roman" pitchFamily="18" charset="0"/>
                  <a:cs typeface="Arial" pitchFamily="34" charset="0"/>
                </a:rPr>
                <a:t>x</a:t>
              </a:r>
              <a:r>
                <a:rPr lang="en-US" sz="1200" baseline="30000" dirty="0" smtClean="0">
                  <a:latin typeface="Arial" pitchFamily="34" charset="0"/>
                  <a:ea typeface="Times New Roman" pitchFamily="18" charset="0"/>
                  <a:cs typeface="Arial" pitchFamily="34" charset="0"/>
                </a:rPr>
                <a:t>07/a06 </a:t>
              </a:r>
              <a:r>
                <a:rPr lang="en-US" sz="1200" dirty="0" smtClean="0">
                  <a:latin typeface="Arial" pitchFamily="34" charset="0"/>
                  <a:ea typeface="Times New Roman" pitchFamily="18" charset="0"/>
                  <a:cs typeface="Arial" pitchFamily="34" charset="0"/>
                </a:rPr>
                <a:t>= Died in 2007 new population in </a:t>
              </a:r>
              <a:r>
                <a:rPr lang="en-US" sz="1200" dirty="0" smtClean="0">
                  <a:latin typeface="Arial" pitchFamily="34" charset="0"/>
                  <a:ea typeface="Times New Roman" pitchFamily="18" charset="0"/>
                  <a:cs typeface="Arial" pitchFamily="34" charset="0"/>
                </a:rPr>
                <a:t>1-1-2006 </a:t>
              </a:r>
              <a:r>
                <a:rPr lang="zh-CN" altLang="en-US" sz="1200" dirty="0" smtClean="0">
                  <a:latin typeface="Arial" pitchFamily="34" charset="0"/>
                  <a:ea typeface="Times New Roman" pitchFamily="18" charset="0"/>
                  <a:cs typeface="Arial" pitchFamily="34" charset="0"/>
                </a:rPr>
                <a:t>截至</a:t>
              </a:r>
              <a:r>
                <a:rPr lang="en-US" altLang="zh-CN" sz="1200" dirty="0" smtClean="0">
                  <a:latin typeface="Arial" pitchFamily="34" charset="0"/>
                  <a:ea typeface="Times New Roman" pitchFamily="18" charset="0"/>
                  <a:cs typeface="Arial" pitchFamily="34" charset="0"/>
                </a:rPr>
                <a:t>2006</a:t>
              </a:r>
              <a:r>
                <a:rPr lang="zh-CN" altLang="en-US" sz="1200" dirty="0" smtClean="0">
                  <a:latin typeface="Arial" pitchFamily="34" charset="0"/>
                  <a:ea typeface="Times New Roman" pitchFamily="18" charset="0"/>
                  <a:cs typeface="Arial" pitchFamily="34" charset="0"/>
                </a:rPr>
                <a:t>年</a:t>
              </a:r>
              <a:r>
                <a:rPr lang="en-US" altLang="zh-CN" sz="1200" dirty="0" smtClean="0">
                  <a:latin typeface="Arial" pitchFamily="34" charset="0"/>
                  <a:ea typeface="Times New Roman" pitchFamily="18" charset="0"/>
                  <a:cs typeface="Arial" pitchFamily="34" charset="0"/>
                </a:rPr>
                <a:t>1</a:t>
              </a:r>
              <a:r>
                <a:rPr lang="zh-CN" altLang="en-US" sz="1200" dirty="0" smtClean="0">
                  <a:latin typeface="Arial" pitchFamily="34" charset="0"/>
                  <a:ea typeface="Times New Roman" pitchFamily="18" charset="0"/>
                  <a:cs typeface="Arial" pitchFamily="34" charset="0"/>
                </a:rPr>
                <a:t>月</a:t>
              </a:r>
              <a:r>
                <a:rPr lang="en-US" altLang="zh-CN" sz="1200" dirty="0" smtClean="0">
                  <a:latin typeface="Arial" pitchFamily="34" charset="0"/>
                  <a:ea typeface="Times New Roman" pitchFamily="18" charset="0"/>
                  <a:cs typeface="Arial" pitchFamily="34" charset="0"/>
                </a:rPr>
                <a:t>1</a:t>
              </a:r>
              <a:r>
                <a:rPr lang="zh-CN" altLang="en-US" sz="1200" dirty="0" smtClean="0">
                  <a:latin typeface="Arial" pitchFamily="34" charset="0"/>
                  <a:ea typeface="Times New Roman" pitchFamily="18" charset="0"/>
                  <a:cs typeface="Arial" pitchFamily="34" charset="0"/>
                </a:rPr>
                <a:t>日</a:t>
              </a:r>
              <a:r>
                <a:rPr lang="en-US" altLang="zh-CN" sz="1200" dirty="0" smtClean="0">
                  <a:latin typeface="Arial" pitchFamily="34" charset="0"/>
                  <a:ea typeface="Times New Roman" pitchFamily="18" charset="0"/>
                  <a:cs typeface="Arial" pitchFamily="34" charset="0"/>
                </a:rPr>
                <a:t>2007</a:t>
              </a:r>
              <a:r>
                <a:rPr lang="zh-CN" altLang="en-US" sz="1200" dirty="0" smtClean="0">
                  <a:latin typeface="Arial" pitchFamily="34" charset="0"/>
                  <a:ea typeface="Times New Roman" pitchFamily="18" charset="0"/>
                  <a:cs typeface="Arial" pitchFamily="34" charset="0"/>
                </a:rPr>
                <a:t>年新增人口中死亡人数</a:t>
              </a:r>
              <a:endParaRPr lang="en-US" sz="1200" dirty="0" smtClean="0">
                <a:latin typeface="Arial" pitchFamily="34" charset="0"/>
                <a:ea typeface="Times New Roman" pitchFamily="18" charset="0"/>
                <a:cs typeface="Arial" pitchFamily="34" charset="0"/>
              </a:endParaRPr>
            </a:p>
            <a:p>
              <a:pPr algn="just" eaLnBrk="0" hangingPunct="0">
                <a:spcBef>
                  <a:spcPct val="30000"/>
                </a:spcBef>
              </a:pPr>
              <a:r>
                <a:rPr lang="en-US" sz="1200" dirty="0" smtClean="0">
                  <a:latin typeface="Arial" pitchFamily="34" charset="0"/>
                  <a:ea typeface="Times New Roman" pitchFamily="18" charset="0"/>
                  <a:cs typeface="Arial" pitchFamily="34" charset="0"/>
                </a:rPr>
                <a:t>D</a:t>
              </a:r>
              <a:r>
                <a:rPr lang="en-US" sz="1200" baseline="-30000" dirty="0" smtClean="0">
                  <a:latin typeface="Arial" pitchFamily="34" charset="0"/>
                  <a:ea typeface="Times New Roman" pitchFamily="18" charset="0"/>
                  <a:cs typeface="Arial" pitchFamily="34" charset="0"/>
                </a:rPr>
                <a:t>x</a:t>
              </a:r>
              <a:r>
                <a:rPr lang="en-US" sz="1200" baseline="30000" dirty="0" smtClean="0">
                  <a:latin typeface="Arial" pitchFamily="34" charset="0"/>
                  <a:ea typeface="Times New Roman" pitchFamily="18" charset="0"/>
                  <a:cs typeface="Arial" pitchFamily="34" charset="0"/>
                </a:rPr>
                <a:t>07/a07 </a:t>
              </a:r>
              <a:r>
                <a:rPr lang="en-US" sz="1200" dirty="0" smtClean="0">
                  <a:latin typeface="Arial" pitchFamily="34" charset="0"/>
                  <a:ea typeface="Times New Roman" pitchFamily="18" charset="0"/>
                  <a:cs typeface="Arial" pitchFamily="34" charset="0"/>
                </a:rPr>
                <a:t>= Died in 2007 new population in </a:t>
              </a:r>
              <a:r>
                <a:rPr lang="en-US" sz="1200" dirty="0" smtClean="0">
                  <a:latin typeface="Arial" pitchFamily="34" charset="0"/>
                  <a:ea typeface="Times New Roman" pitchFamily="18" charset="0"/>
                  <a:cs typeface="Arial" pitchFamily="34" charset="0"/>
                </a:rPr>
                <a:t>1-1-2007 </a:t>
              </a:r>
              <a:r>
                <a:rPr lang="zh-CN" altLang="en-US" sz="1200" dirty="0" smtClean="0">
                  <a:latin typeface="Arial" pitchFamily="34" charset="0"/>
                  <a:ea typeface="Times New Roman" pitchFamily="18" charset="0"/>
                  <a:cs typeface="Arial" pitchFamily="34" charset="0"/>
                </a:rPr>
                <a:t>截至</a:t>
              </a:r>
              <a:r>
                <a:rPr lang="en-US" altLang="zh-CN" sz="1200" dirty="0" smtClean="0">
                  <a:latin typeface="Arial" pitchFamily="34" charset="0"/>
                  <a:ea typeface="Times New Roman" pitchFamily="18" charset="0"/>
                  <a:cs typeface="Arial" pitchFamily="34" charset="0"/>
                </a:rPr>
                <a:t>2007</a:t>
              </a:r>
              <a:r>
                <a:rPr lang="zh-CN" altLang="en-US" sz="1200" dirty="0" smtClean="0">
                  <a:latin typeface="Arial" pitchFamily="34" charset="0"/>
                  <a:ea typeface="Times New Roman" pitchFamily="18" charset="0"/>
                  <a:cs typeface="Arial" pitchFamily="34" charset="0"/>
                </a:rPr>
                <a:t>年</a:t>
              </a:r>
              <a:r>
                <a:rPr lang="en-US" altLang="zh-CN" sz="1200" dirty="0" smtClean="0">
                  <a:latin typeface="Arial" pitchFamily="34" charset="0"/>
                  <a:ea typeface="Times New Roman" pitchFamily="18" charset="0"/>
                  <a:cs typeface="Arial" pitchFamily="34" charset="0"/>
                </a:rPr>
                <a:t>1</a:t>
              </a:r>
              <a:r>
                <a:rPr lang="zh-CN" altLang="en-US" sz="1200" dirty="0" smtClean="0">
                  <a:latin typeface="Arial" pitchFamily="34" charset="0"/>
                  <a:ea typeface="Times New Roman" pitchFamily="18" charset="0"/>
                  <a:cs typeface="Arial" pitchFamily="34" charset="0"/>
                </a:rPr>
                <a:t>月</a:t>
              </a:r>
              <a:r>
                <a:rPr lang="en-US" altLang="zh-CN" sz="1200" dirty="0" smtClean="0">
                  <a:latin typeface="Arial" pitchFamily="34" charset="0"/>
                  <a:ea typeface="Times New Roman" pitchFamily="18" charset="0"/>
                  <a:cs typeface="Arial" pitchFamily="34" charset="0"/>
                </a:rPr>
                <a:t>1</a:t>
              </a:r>
              <a:r>
                <a:rPr lang="zh-CN" altLang="en-US" sz="1200" dirty="0" smtClean="0">
                  <a:latin typeface="Arial" pitchFamily="34" charset="0"/>
                  <a:ea typeface="Times New Roman" pitchFamily="18" charset="0"/>
                  <a:cs typeface="Arial" pitchFamily="34" charset="0"/>
                </a:rPr>
                <a:t>日</a:t>
              </a:r>
              <a:r>
                <a:rPr lang="en-US" altLang="zh-CN" sz="1200" dirty="0" smtClean="0">
                  <a:latin typeface="Arial" pitchFamily="34" charset="0"/>
                  <a:ea typeface="Times New Roman" pitchFamily="18" charset="0"/>
                  <a:cs typeface="Arial" pitchFamily="34" charset="0"/>
                </a:rPr>
                <a:t>2007</a:t>
              </a:r>
              <a:r>
                <a:rPr lang="zh-CN" altLang="en-US" sz="1200" dirty="0" smtClean="0">
                  <a:latin typeface="Arial" pitchFamily="34" charset="0"/>
                  <a:ea typeface="Times New Roman" pitchFamily="18" charset="0"/>
                  <a:cs typeface="Arial" pitchFamily="34" charset="0"/>
                </a:rPr>
                <a:t>年新增人口中死亡人数</a:t>
              </a:r>
              <a:endParaRPr lang="en-US" sz="1200" dirty="0" smtClean="0">
                <a:latin typeface="Arial" pitchFamily="34" charset="0"/>
                <a:ea typeface="Times New Roman" pitchFamily="18" charset="0"/>
                <a:cs typeface="Arial" pitchFamily="34" charset="0"/>
              </a:endParaRPr>
            </a:p>
            <a:p>
              <a:pPr algn="just" eaLnBrk="0" hangingPunct="0">
                <a:spcBef>
                  <a:spcPct val="30000"/>
                </a:spcBef>
              </a:pPr>
              <a:r>
                <a:rPr lang="en-US" sz="1200" dirty="0" smtClean="0">
                  <a:latin typeface="Arial" pitchFamily="34" charset="0"/>
                  <a:ea typeface="Times New Roman" pitchFamily="18" charset="0"/>
                  <a:cs typeface="Arial" pitchFamily="34" charset="0"/>
                </a:rPr>
                <a:t>P</a:t>
              </a:r>
              <a:r>
                <a:rPr lang="en-US" sz="1200" baseline="-30000" dirty="0" smtClean="0">
                  <a:latin typeface="Arial" pitchFamily="34" charset="0"/>
                  <a:ea typeface="Times New Roman" pitchFamily="18" charset="0"/>
                  <a:cs typeface="Arial" pitchFamily="34" charset="0"/>
                </a:rPr>
                <a:t>x</a:t>
              </a:r>
              <a:r>
                <a:rPr lang="en-US" sz="1200" baseline="30000" dirty="0" smtClean="0">
                  <a:latin typeface="Arial" pitchFamily="34" charset="0"/>
                  <a:ea typeface="Times New Roman" pitchFamily="18" charset="0"/>
                  <a:cs typeface="Arial" pitchFamily="34" charset="0"/>
                </a:rPr>
                <a:t>07        </a:t>
              </a:r>
              <a:r>
                <a:rPr lang="en-US" sz="1200" dirty="0" smtClean="0">
                  <a:latin typeface="Arial" pitchFamily="34" charset="0"/>
                  <a:ea typeface="Times New Roman" pitchFamily="18" charset="0"/>
                  <a:cs typeface="Arial" pitchFamily="34" charset="0"/>
                </a:rPr>
                <a:t>= Population in </a:t>
              </a:r>
              <a:r>
                <a:rPr lang="en-US" sz="1200" dirty="0" smtClean="0">
                  <a:latin typeface="Arial" pitchFamily="34" charset="0"/>
                  <a:ea typeface="Times New Roman" pitchFamily="18" charset="0"/>
                  <a:cs typeface="Arial" pitchFamily="34" charset="0"/>
                </a:rPr>
                <a:t>1-1-2007 </a:t>
              </a:r>
              <a:r>
                <a:rPr lang="zh-CN" altLang="en-US" sz="1200" dirty="0" smtClean="0">
                  <a:latin typeface="Arial" pitchFamily="34" charset="0"/>
                  <a:ea typeface="Times New Roman" pitchFamily="18" charset="0"/>
                  <a:cs typeface="Arial" pitchFamily="34" charset="0"/>
                </a:rPr>
                <a:t>截至</a:t>
              </a:r>
              <a:r>
                <a:rPr lang="en-US" altLang="zh-CN" sz="1200" dirty="0" smtClean="0">
                  <a:latin typeface="Arial" pitchFamily="34" charset="0"/>
                  <a:ea typeface="Times New Roman" pitchFamily="18" charset="0"/>
                  <a:cs typeface="Arial" pitchFamily="34" charset="0"/>
                </a:rPr>
                <a:t>2007</a:t>
              </a:r>
              <a:r>
                <a:rPr lang="zh-CN" altLang="en-US" sz="1200" dirty="0" smtClean="0">
                  <a:latin typeface="Arial" pitchFamily="34" charset="0"/>
                  <a:ea typeface="Times New Roman" pitchFamily="18" charset="0"/>
                  <a:cs typeface="Arial" pitchFamily="34" charset="0"/>
                </a:rPr>
                <a:t>年</a:t>
              </a:r>
              <a:r>
                <a:rPr lang="en-US" altLang="zh-CN" sz="1200" dirty="0" smtClean="0">
                  <a:latin typeface="Arial" pitchFamily="34" charset="0"/>
                  <a:ea typeface="Times New Roman" pitchFamily="18" charset="0"/>
                  <a:cs typeface="Arial" pitchFamily="34" charset="0"/>
                </a:rPr>
                <a:t>1</a:t>
              </a:r>
              <a:r>
                <a:rPr lang="zh-CN" altLang="en-US" sz="1200" dirty="0" smtClean="0">
                  <a:latin typeface="Arial" pitchFamily="34" charset="0"/>
                  <a:ea typeface="Times New Roman" pitchFamily="18" charset="0"/>
                  <a:cs typeface="Arial" pitchFamily="34" charset="0"/>
                </a:rPr>
                <a:t>月</a:t>
              </a:r>
              <a:r>
                <a:rPr lang="en-US" altLang="zh-CN" sz="1200" dirty="0" smtClean="0">
                  <a:latin typeface="Arial" pitchFamily="34" charset="0"/>
                  <a:ea typeface="Times New Roman" pitchFamily="18" charset="0"/>
                  <a:cs typeface="Arial" pitchFamily="34" charset="0"/>
                </a:rPr>
                <a:t>1</a:t>
              </a:r>
              <a:r>
                <a:rPr lang="zh-CN" altLang="en-US" sz="1200" dirty="0" smtClean="0">
                  <a:latin typeface="Arial" pitchFamily="34" charset="0"/>
                  <a:ea typeface="Times New Roman" pitchFamily="18" charset="0"/>
                  <a:cs typeface="Arial" pitchFamily="34" charset="0"/>
                </a:rPr>
                <a:t>日总人口数</a:t>
              </a:r>
              <a:endParaRPr lang="en-US" sz="1200" dirty="0" smtClean="0">
                <a:latin typeface="Arial" pitchFamily="34" charset="0"/>
                <a:ea typeface="Times New Roman" pitchFamily="18" charset="0"/>
                <a:cs typeface="Arial" pitchFamily="34" charset="0"/>
              </a:endParaRPr>
            </a:p>
            <a:p>
              <a:pPr algn="just" eaLnBrk="0" hangingPunct="0">
                <a:spcBef>
                  <a:spcPct val="30000"/>
                </a:spcBef>
              </a:pPr>
              <a:r>
                <a:rPr lang="en-US" sz="1200" dirty="0" smtClean="0">
                  <a:latin typeface="Arial" pitchFamily="34" charset="0"/>
                  <a:ea typeface="Times New Roman" pitchFamily="18" charset="0"/>
                  <a:cs typeface="Arial" pitchFamily="34" charset="0"/>
                </a:rPr>
                <a:t>B</a:t>
              </a:r>
              <a:r>
                <a:rPr lang="en-US" sz="1200" baseline="-30000" dirty="0" smtClean="0">
                  <a:latin typeface="Arial" pitchFamily="34" charset="0"/>
                  <a:ea typeface="Times New Roman" pitchFamily="18" charset="0"/>
                  <a:cs typeface="Arial" pitchFamily="34" charset="0"/>
                </a:rPr>
                <a:t>x</a:t>
              </a:r>
              <a:r>
                <a:rPr lang="en-US" sz="1200" baseline="30000" dirty="0" smtClean="0">
                  <a:latin typeface="Arial" pitchFamily="34" charset="0"/>
                  <a:ea typeface="Times New Roman" pitchFamily="18" charset="0"/>
                  <a:cs typeface="Arial" pitchFamily="34" charset="0"/>
                </a:rPr>
                <a:t>06/e06 </a:t>
              </a:r>
              <a:r>
                <a:rPr lang="en-US" sz="1200" dirty="0" smtClean="0">
                  <a:latin typeface="Arial" pitchFamily="34" charset="0"/>
                  <a:ea typeface="Times New Roman" pitchFamily="18" charset="0"/>
                  <a:cs typeface="Arial" pitchFamily="34" charset="0"/>
                </a:rPr>
                <a:t>= Other causes law final in 2006 existing population in </a:t>
              </a:r>
              <a:r>
                <a:rPr lang="en-US" sz="1200" dirty="0" smtClean="0">
                  <a:latin typeface="Arial" pitchFamily="34" charset="0"/>
                  <a:ea typeface="Times New Roman" pitchFamily="18" charset="0"/>
                  <a:cs typeface="Arial" pitchFamily="34" charset="0"/>
                </a:rPr>
                <a:t>1-1-2006  </a:t>
              </a:r>
              <a:r>
                <a:rPr lang="zh-CN" altLang="en-US" sz="1200" dirty="0" smtClean="0">
                  <a:latin typeface="Arial" pitchFamily="34" charset="0"/>
                  <a:ea typeface="Times New Roman" pitchFamily="18" charset="0"/>
                  <a:cs typeface="Arial" pitchFamily="34" charset="0"/>
                </a:rPr>
                <a:t>截至</a:t>
              </a:r>
              <a:r>
                <a:rPr lang="en-US" altLang="zh-CN" sz="1200" dirty="0" smtClean="0">
                  <a:latin typeface="Arial" pitchFamily="34" charset="0"/>
                  <a:ea typeface="Times New Roman" pitchFamily="18" charset="0"/>
                  <a:cs typeface="Arial" pitchFamily="34" charset="0"/>
                </a:rPr>
                <a:t>2006</a:t>
              </a:r>
              <a:r>
                <a:rPr lang="zh-CN" altLang="en-US" sz="1200" dirty="0" smtClean="0">
                  <a:latin typeface="Arial" pitchFamily="34" charset="0"/>
                  <a:ea typeface="Times New Roman" pitchFamily="18" charset="0"/>
                  <a:cs typeface="Arial" pitchFamily="34" charset="0"/>
                </a:rPr>
                <a:t>年</a:t>
              </a:r>
              <a:r>
                <a:rPr lang="en-US" altLang="zh-CN" sz="1200" dirty="0" smtClean="0">
                  <a:latin typeface="Arial" pitchFamily="34" charset="0"/>
                  <a:ea typeface="Times New Roman" pitchFamily="18" charset="0"/>
                  <a:cs typeface="Arial" pitchFamily="34" charset="0"/>
                </a:rPr>
                <a:t>1</a:t>
              </a:r>
              <a:r>
                <a:rPr lang="zh-CN" altLang="en-US" sz="1200" dirty="0" smtClean="0">
                  <a:latin typeface="Arial" pitchFamily="34" charset="0"/>
                  <a:ea typeface="Times New Roman" pitchFamily="18" charset="0"/>
                  <a:cs typeface="Arial" pitchFamily="34" charset="0"/>
                </a:rPr>
                <a:t>月</a:t>
              </a:r>
              <a:r>
                <a:rPr lang="en-US" altLang="zh-CN" sz="1200" dirty="0" smtClean="0">
                  <a:latin typeface="Arial" pitchFamily="34" charset="0"/>
                  <a:ea typeface="Times New Roman" pitchFamily="18" charset="0"/>
                  <a:cs typeface="Arial" pitchFamily="34" charset="0"/>
                </a:rPr>
                <a:t>1</a:t>
              </a:r>
              <a:r>
                <a:rPr lang="zh-CN" altLang="en-US" sz="1200" dirty="0" smtClean="0">
                  <a:latin typeface="Arial" pitchFamily="34" charset="0"/>
                  <a:ea typeface="Times New Roman" pitchFamily="18" charset="0"/>
                  <a:cs typeface="Arial" pitchFamily="34" charset="0"/>
                </a:rPr>
                <a:t>日</a:t>
              </a:r>
              <a:r>
                <a:rPr lang="en-US" altLang="zh-CN" sz="1200" dirty="0" smtClean="0">
                  <a:latin typeface="Arial" pitchFamily="34" charset="0"/>
                  <a:ea typeface="Times New Roman" pitchFamily="18" charset="0"/>
                  <a:cs typeface="Arial" pitchFamily="34" charset="0"/>
                </a:rPr>
                <a:t>2006</a:t>
              </a:r>
              <a:r>
                <a:rPr lang="zh-CN" altLang="en-US" sz="1200" dirty="0" smtClean="0">
                  <a:latin typeface="Arial" pitchFamily="34" charset="0"/>
                  <a:ea typeface="Times New Roman" pitchFamily="18" charset="0"/>
                  <a:cs typeface="Arial" pitchFamily="34" charset="0"/>
                </a:rPr>
                <a:t>年总人口的其他原因</a:t>
              </a:r>
              <a:endParaRPr lang="en-US" sz="1200" dirty="0" smtClean="0">
                <a:latin typeface="Arial" pitchFamily="34" charset="0"/>
                <a:ea typeface="Times New Roman" pitchFamily="18" charset="0"/>
                <a:cs typeface="Arial" pitchFamily="34" charset="0"/>
              </a:endParaRPr>
            </a:p>
            <a:p>
              <a:pPr algn="just" eaLnBrk="0" hangingPunct="0">
                <a:spcBef>
                  <a:spcPct val="30000"/>
                </a:spcBef>
              </a:pPr>
              <a:r>
                <a:rPr lang="en-US" sz="1200" dirty="0" smtClean="0">
                  <a:latin typeface="Arial" pitchFamily="34" charset="0"/>
                  <a:ea typeface="Times New Roman" pitchFamily="18" charset="0"/>
                  <a:cs typeface="Arial" pitchFamily="34" charset="0"/>
                </a:rPr>
                <a:t>B</a:t>
              </a:r>
              <a:r>
                <a:rPr lang="en-US" sz="1200" baseline="-30000" dirty="0" smtClean="0">
                  <a:latin typeface="Arial" pitchFamily="34" charset="0"/>
                  <a:ea typeface="Times New Roman" pitchFamily="18" charset="0"/>
                  <a:cs typeface="Arial" pitchFamily="34" charset="0"/>
                </a:rPr>
                <a:t>x</a:t>
              </a:r>
              <a:r>
                <a:rPr lang="en-US" sz="1200" baseline="30000" dirty="0" smtClean="0">
                  <a:latin typeface="Arial" pitchFamily="34" charset="0"/>
                  <a:ea typeface="Times New Roman" pitchFamily="18" charset="0"/>
                  <a:cs typeface="Arial" pitchFamily="34" charset="0"/>
                </a:rPr>
                <a:t>06/a06 </a:t>
              </a:r>
              <a:r>
                <a:rPr lang="en-US" sz="1200" dirty="0" smtClean="0">
                  <a:latin typeface="Arial" pitchFamily="34" charset="0"/>
                  <a:ea typeface="Times New Roman" pitchFamily="18" charset="0"/>
                  <a:cs typeface="Arial" pitchFamily="34" charset="0"/>
                </a:rPr>
                <a:t>= Other causes law final in 2006 existing population </a:t>
              </a:r>
              <a:r>
                <a:rPr lang="en-US" sz="1200" smtClean="0">
                  <a:latin typeface="Arial" pitchFamily="34" charset="0"/>
                  <a:ea typeface="Times New Roman" pitchFamily="18" charset="0"/>
                  <a:cs typeface="Arial" pitchFamily="34" charset="0"/>
                </a:rPr>
                <a:t>in </a:t>
              </a:r>
              <a:r>
                <a:rPr lang="en-US" sz="1200" smtClean="0">
                  <a:latin typeface="Arial" pitchFamily="34" charset="0"/>
                  <a:ea typeface="Times New Roman" pitchFamily="18" charset="0"/>
                  <a:cs typeface="Arial" pitchFamily="34" charset="0"/>
                </a:rPr>
                <a:t>1-1-2006 </a:t>
              </a:r>
              <a:r>
                <a:rPr lang="zh-CN" altLang="en-US" sz="1200" smtClean="0">
                  <a:latin typeface="Arial" pitchFamily="34" charset="0"/>
                  <a:ea typeface="Times New Roman" pitchFamily="18" charset="0"/>
                  <a:cs typeface="Arial" pitchFamily="34" charset="0"/>
                </a:rPr>
                <a:t>截至</a:t>
              </a:r>
              <a:r>
                <a:rPr lang="en-US" altLang="zh-CN" sz="1200" dirty="0" smtClean="0">
                  <a:latin typeface="Arial" pitchFamily="34" charset="0"/>
                  <a:ea typeface="Times New Roman" pitchFamily="18" charset="0"/>
                  <a:cs typeface="Arial" pitchFamily="34" charset="0"/>
                </a:rPr>
                <a:t>2006</a:t>
              </a:r>
              <a:r>
                <a:rPr lang="zh-CN" altLang="en-US" sz="1200" dirty="0" smtClean="0">
                  <a:latin typeface="Arial" pitchFamily="34" charset="0"/>
                  <a:ea typeface="Times New Roman" pitchFamily="18" charset="0"/>
                  <a:cs typeface="Arial" pitchFamily="34" charset="0"/>
                </a:rPr>
                <a:t>年</a:t>
              </a:r>
              <a:r>
                <a:rPr lang="en-US" altLang="zh-CN" sz="1200" dirty="0" smtClean="0">
                  <a:latin typeface="Arial" pitchFamily="34" charset="0"/>
                  <a:ea typeface="Times New Roman" pitchFamily="18" charset="0"/>
                  <a:cs typeface="Arial" pitchFamily="34" charset="0"/>
                </a:rPr>
                <a:t>1</a:t>
              </a:r>
              <a:r>
                <a:rPr lang="zh-CN" altLang="en-US" sz="1200" dirty="0" smtClean="0">
                  <a:latin typeface="Arial" pitchFamily="34" charset="0"/>
                  <a:ea typeface="Times New Roman" pitchFamily="18" charset="0"/>
                  <a:cs typeface="Arial" pitchFamily="34" charset="0"/>
                </a:rPr>
                <a:t>月</a:t>
              </a:r>
              <a:r>
                <a:rPr lang="en-US" altLang="zh-CN" sz="1200" dirty="0" smtClean="0">
                  <a:latin typeface="Arial" pitchFamily="34" charset="0"/>
                  <a:ea typeface="Times New Roman" pitchFamily="18" charset="0"/>
                  <a:cs typeface="Arial" pitchFamily="34" charset="0"/>
                </a:rPr>
                <a:t>1</a:t>
              </a:r>
              <a:r>
                <a:rPr lang="zh-CN" altLang="en-US" sz="1200" dirty="0" smtClean="0">
                  <a:latin typeface="Arial" pitchFamily="34" charset="0"/>
                  <a:ea typeface="Times New Roman" pitchFamily="18" charset="0"/>
                  <a:cs typeface="Arial" pitchFamily="34" charset="0"/>
                </a:rPr>
                <a:t>日</a:t>
              </a:r>
              <a:r>
                <a:rPr lang="en-US" altLang="zh-CN" sz="1200" dirty="0" smtClean="0">
                  <a:latin typeface="Arial" pitchFamily="34" charset="0"/>
                  <a:ea typeface="Times New Roman" pitchFamily="18" charset="0"/>
                  <a:cs typeface="Arial" pitchFamily="34" charset="0"/>
                </a:rPr>
                <a:t>2006</a:t>
              </a:r>
              <a:r>
                <a:rPr lang="zh-CN" altLang="en-US" sz="1200" dirty="0" smtClean="0">
                  <a:latin typeface="Arial" pitchFamily="34" charset="0"/>
                  <a:ea typeface="Times New Roman" pitchFamily="18" charset="0"/>
                  <a:cs typeface="Arial" pitchFamily="34" charset="0"/>
                </a:rPr>
                <a:t>年总人口的其他原因</a:t>
              </a:r>
              <a:endParaRPr lang="en-US" sz="1200" dirty="0" smtClean="0">
                <a:latin typeface="Arial" pitchFamily="34" charset="0"/>
                <a:ea typeface="Times New Roman" pitchFamily="18" charset="0"/>
                <a:cs typeface="Arial" pitchFamily="34" charset="0"/>
              </a:endParaRPr>
            </a:p>
            <a:p>
              <a:pPr algn="just" eaLnBrk="0" hangingPunct="0">
                <a:spcBef>
                  <a:spcPct val="30000"/>
                </a:spcBef>
              </a:pPr>
              <a:r>
                <a:rPr lang="en-US" sz="1200" dirty="0" smtClean="0">
                  <a:latin typeface="Arial" pitchFamily="34" charset="0"/>
                  <a:ea typeface="Times New Roman" pitchFamily="18" charset="0"/>
                  <a:cs typeface="Arial" pitchFamily="34" charset="0"/>
                </a:rPr>
                <a:t>A</a:t>
              </a:r>
              <a:r>
                <a:rPr lang="en-US" sz="1200" baseline="-30000" dirty="0" smtClean="0">
                  <a:latin typeface="Arial" pitchFamily="34" charset="0"/>
                  <a:ea typeface="Times New Roman" pitchFamily="18" charset="0"/>
                  <a:cs typeface="Arial" pitchFamily="34" charset="0"/>
                </a:rPr>
                <a:t>x</a:t>
              </a:r>
              <a:r>
                <a:rPr lang="en-US" sz="1200" baseline="30000" dirty="0" smtClean="0">
                  <a:latin typeface="Arial" pitchFamily="34" charset="0"/>
                  <a:ea typeface="Times New Roman" pitchFamily="18" charset="0"/>
                  <a:cs typeface="Arial" pitchFamily="34" charset="0"/>
                </a:rPr>
                <a:t>06        </a:t>
              </a:r>
              <a:r>
                <a:rPr lang="en-US" sz="1200" dirty="0" smtClean="0">
                  <a:latin typeface="Arial" pitchFamily="34" charset="0"/>
                  <a:ea typeface="Times New Roman" pitchFamily="18" charset="0"/>
                  <a:cs typeface="Arial" pitchFamily="34" charset="0"/>
                </a:rPr>
                <a:t>= New population in 2006  </a:t>
              </a:r>
              <a:r>
                <a:rPr lang="en-US" sz="1200" dirty="0" smtClean="0">
                  <a:latin typeface="Arial" pitchFamily="34" charset="0"/>
                  <a:ea typeface="Times New Roman" pitchFamily="18" charset="0"/>
                  <a:cs typeface="Arial" pitchFamily="34" charset="0"/>
                </a:rPr>
                <a:t>2016</a:t>
              </a:r>
              <a:r>
                <a:rPr lang="zh-CN" altLang="en-US" sz="1200" dirty="0" smtClean="0">
                  <a:latin typeface="Arial" pitchFamily="34" charset="0"/>
                  <a:ea typeface="Times New Roman" pitchFamily="18" charset="0"/>
                  <a:cs typeface="Arial" pitchFamily="34" charset="0"/>
                </a:rPr>
                <a:t>年新增人口</a:t>
              </a:r>
              <a:endParaRPr lang="en-US" sz="1200" dirty="0">
                <a:latin typeface="Arial" pitchFamily="34" charset="0"/>
                <a:ea typeface="Times New Roman" pitchFamily="18" charset="0"/>
                <a:cs typeface="Arial" pitchFamily="34" charset="0"/>
              </a:endParaRPr>
            </a:p>
          </p:txBody>
        </p:sp>
        <p:graphicFrame>
          <p:nvGraphicFramePr>
            <p:cNvPr id="9" name="Object 211"/>
            <p:cNvGraphicFramePr>
              <a:graphicFrameLocks noChangeAspect="1"/>
            </p:cNvGraphicFramePr>
            <p:nvPr/>
          </p:nvGraphicFramePr>
          <p:xfrm>
            <a:off x="4508500" y="3308350"/>
            <a:ext cx="127000" cy="241300"/>
          </p:xfrm>
          <a:graphic>
            <a:graphicData uri="http://schemas.openxmlformats.org/presentationml/2006/ole">
              <p:oleObj spid="_x0000_s1750017" name="Ecuación" r:id="rId4" imgW="126720" imgH="241200" progId="Equation.3">
                <p:embed/>
              </p:oleObj>
            </a:graphicData>
          </a:graphic>
        </p:graphicFrame>
      </p:grpSp>
      <p:graphicFrame>
        <p:nvGraphicFramePr>
          <p:cNvPr id="213" name="Object 209"/>
          <p:cNvGraphicFramePr>
            <a:graphicFrameLocks noChangeAspect="1"/>
          </p:cNvGraphicFramePr>
          <p:nvPr/>
        </p:nvGraphicFramePr>
        <p:xfrm>
          <a:off x="1208480" y="3429000"/>
          <a:ext cx="381000" cy="285750"/>
        </p:xfrm>
        <a:graphic>
          <a:graphicData uri="http://schemas.openxmlformats.org/presentationml/2006/ole">
            <p:oleObj spid="_x0000_s1750018" name="Ecuación" r:id="rId5" imgW="380835" imgH="241195" progId="Equation.3">
              <p:embed/>
            </p:oleObj>
          </a:graphicData>
        </a:graphic>
      </p:graphicFrame>
      <p:sp>
        <p:nvSpPr>
          <p:cNvPr id="235" name="234 CuadroTexto"/>
          <p:cNvSpPr txBox="1"/>
          <p:nvPr/>
        </p:nvSpPr>
        <p:spPr>
          <a:xfrm>
            <a:off x="611560" y="3140960"/>
            <a:ext cx="110099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smtClean="0">
                <a:latin typeface="Arial" pitchFamily="34" charset="0"/>
                <a:ea typeface="Calibri" pitchFamily="34" charset="0"/>
                <a:cs typeface="Arial" pitchFamily="34" charset="0"/>
              </a:rPr>
              <a:t>Being: </a:t>
            </a:r>
            <a:r>
              <a:rPr lang="zh-CN" altLang="en-US" sz="1400" dirty="0" smtClean="0">
                <a:latin typeface="Arial" pitchFamily="34" charset="0"/>
                <a:ea typeface="Calibri" pitchFamily="34" charset="0"/>
                <a:cs typeface="Arial" pitchFamily="34" charset="0"/>
              </a:rPr>
              <a:t>其中</a:t>
            </a:r>
            <a:endParaRPr lang="en-US" sz="1400" dirty="0" smtClean="0">
              <a:latin typeface="Arial" pitchFamily="34" charset="0"/>
              <a:ea typeface="Calibri" pitchFamily="34" charset="0"/>
              <a:cs typeface="Arial" pitchFamily="34" charset="0"/>
            </a:endParaRPr>
          </a:p>
        </p:txBody>
      </p:sp>
    </p:spTree>
    <p:extLst>
      <p:ext uri="{BB962C8B-B14F-4D97-AF65-F5344CB8AC3E}">
        <p14:creationId xmlns="" xmlns:p14="http://schemas.microsoft.com/office/powerpoint/2010/main" val="3313009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sz="2000" dirty="0" smtClean="0"/>
              <a:t> Mortality tables .Penalized Least Squares Regression Methods</a:t>
            </a:r>
          </a:p>
          <a:p>
            <a:r>
              <a:rPr lang="zh-CN" altLang="en-US" sz="2000" dirty="0" smtClean="0"/>
              <a:t>死亡率表格</a:t>
            </a:r>
            <a:r>
              <a:rPr lang="en-US" altLang="zh-CN" sz="2000" dirty="0" smtClean="0"/>
              <a:t>-</a:t>
            </a:r>
            <a:r>
              <a:rPr lang="zh-CN" altLang="en-US" sz="2000" dirty="0" smtClean="0">
                <a:solidFill>
                  <a:schemeClr val="tx1"/>
                </a:solidFill>
              </a:rPr>
              <a:t>补偿最小二乘回归方法</a:t>
            </a:r>
            <a:endParaRPr lang="en-US" sz="2000" dirty="0" smtClean="0">
              <a:solidFill>
                <a:schemeClr val="tx1"/>
              </a:solidFill>
            </a:endParaRPr>
          </a:p>
          <a:p>
            <a:endParaRPr lang="en-US" sz="2000" dirty="0" smtClean="0"/>
          </a:p>
          <a:p>
            <a:endParaRPr lang="en-US" sz="2000" dirty="0" smtClean="0"/>
          </a:p>
          <a:p>
            <a:endParaRPr lang="en-US" sz="2000" dirty="0" smtClean="0"/>
          </a:p>
          <a:p>
            <a:endParaRPr lang="en-US" sz="2000" dirty="0" smtClean="0"/>
          </a:p>
          <a:p>
            <a:endParaRPr lang="en-US" sz="1800" dirty="0" smtClean="0"/>
          </a:p>
          <a:p>
            <a:endParaRPr lang="en-US" sz="1600" dirty="0" smtClean="0"/>
          </a:p>
          <a:p>
            <a:endParaRPr lang="en-US" sz="1800" dirty="0" smtClean="0"/>
          </a:p>
          <a:p>
            <a:endParaRPr lang="en-US" sz="1800" dirty="0" smtClean="0"/>
          </a:p>
          <a:p>
            <a:endParaRPr lang="en-US" dirty="0" smtClean="0"/>
          </a:p>
          <a:p>
            <a:endParaRPr lang="it-IT" dirty="0"/>
          </a:p>
        </p:txBody>
      </p:sp>
      <p:sp>
        <p:nvSpPr>
          <p:cNvPr id="23" name="22 CuadroTexto"/>
          <p:cNvSpPr txBox="1"/>
          <p:nvPr/>
        </p:nvSpPr>
        <p:spPr>
          <a:xfrm>
            <a:off x="3080740" y="870579"/>
            <a:ext cx="3348000" cy="230832"/>
          </a:xfrm>
          <a:prstGeom prst="rect">
            <a:avLst/>
          </a:prstGeom>
          <a:solidFill>
            <a:schemeClr val="bg1"/>
          </a:solidFill>
        </p:spPr>
        <p:txBody>
          <a:bodyPr wrap="square" rtlCol="0">
            <a:spAutoFit/>
          </a:bodyPr>
          <a:lstStyle/>
          <a:p>
            <a:endParaRPr lang="en-US" sz="900" b="1" dirty="0"/>
          </a:p>
        </p:txBody>
      </p:sp>
      <p:pic>
        <p:nvPicPr>
          <p:cNvPr id="26" name="Picture 2"/>
          <p:cNvPicPr>
            <a:picLocks noChangeAspect="1" noChangeArrowheads="1"/>
          </p:cNvPicPr>
          <p:nvPr/>
        </p:nvPicPr>
        <p:blipFill>
          <a:blip r:embed="rId3" cstate="print"/>
          <a:srcRect/>
          <a:stretch>
            <a:fillRect/>
          </a:stretch>
        </p:blipFill>
        <p:spPr bwMode="auto">
          <a:xfrm>
            <a:off x="2003425" y="826735"/>
            <a:ext cx="5549900" cy="5599112"/>
          </a:xfrm>
          <a:prstGeom prst="rect">
            <a:avLst/>
          </a:prstGeom>
          <a:noFill/>
          <a:ln w="9525">
            <a:noFill/>
            <a:miter lim="800000"/>
            <a:headEnd/>
            <a:tailEnd/>
          </a:ln>
          <a:effectLst/>
        </p:spPr>
      </p:pic>
      <p:sp>
        <p:nvSpPr>
          <p:cNvPr id="27" name="Rectangle 5"/>
          <p:cNvSpPr>
            <a:spLocks noGrp="1" noChangeArrowheads="1"/>
          </p:cNvSpPr>
          <p:nvPr>
            <p:ph type="title"/>
          </p:nvPr>
        </p:nvSpPr>
        <p:spPr bwMode="auto">
          <a:xfrm>
            <a:off x="2943225" y="1500188"/>
            <a:ext cx="2817495" cy="323850"/>
          </a:xfrm>
          <a:noFill/>
          <a:ln>
            <a:miter lim="800000"/>
            <a:headEnd/>
            <a:tailEnd/>
          </a:ln>
        </p:spPr>
        <p:txBody>
          <a:bodyPr vert="horz" wrap="square" lIns="91440" tIns="45720" rIns="91440" bIns="45720" numCol="1" anchor="t" anchorCtr="0" compatLnSpc="1">
            <a:prstTxWarp prst="textNoShape">
              <a:avLst/>
            </a:prstTxWarp>
          </a:bodyPr>
          <a:lstStyle/>
          <a:p>
            <a:pPr algn="l"/>
            <a:r>
              <a:rPr lang="en-US" sz="1200" b="1" smtClean="0">
                <a:solidFill>
                  <a:schemeClr val="tx1"/>
                </a:solidFill>
              </a:rPr>
              <a:t>Heligman-Pollard Method</a:t>
            </a:r>
            <a:endParaRPr lang="en-US" sz="1200" b="1">
              <a:solidFill>
                <a:schemeClr val="tx1"/>
              </a:solidFill>
            </a:endParaRPr>
          </a:p>
        </p:txBody>
      </p:sp>
      <p:sp>
        <p:nvSpPr>
          <p:cNvPr id="28" name="27 CuadroTexto"/>
          <p:cNvSpPr txBox="1"/>
          <p:nvPr/>
        </p:nvSpPr>
        <p:spPr>
          <a:xfrm>
            <a:off x="2758978" y="819779"/>
            <a:ext cx="4464496" cy="246221"/>
          </a:xfrm>
          <a:prstGeom prst="rect">
            <a:avLst/>
          </a:prstGeom>
          <a:solidFill>
            <a:schemeClr val="bg1"/>
          </a:solidFill>
        </p:spPr>
        <p:txBody>
          <a:bodyPr wrap="square" rtlCol="0">
            <a:spAutoFit/>
          </a:bodyPr>
          <a:lstStyle/>
          <a:p>
            <a:endParaRPr lang="en-US" sz="1000" b="1" dirty="0"/>
          </a:p>
        </p:txBody>
      </p:sp>
    </p:spTree>
    <p:extLst>
      <p:ext uri="{BB962C8B-B14F-4D97-AF65-F5344CB8AC3E}">
        <p14:creationId xmlns="" xmlns:p14="http://schemas.microsoft.com/office/powerpoint/2010/main" val="331300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44364" y="-10483"/>
            <a:ext cx="9066340" cy="830997"/>
          </a:xfrm>
          <a:prstGeom prst="rect">
            <a:avLst/>
          </a:prstGeom>
        </p:spPr>
        <p:txBody>
          <a:bodyPr>
            <a:spAutoFit/>
          </a:bodyPr>
          <a:lstStyle/>
          <a:p>
            <a:pPr lvl="0">
              <a:defRPr/>
            </a:pPr>
            <a:r>
              <a:rPr lang="en-US" sz="2400" kern="0" dirty="0" smtClean="0">
                <a:latin typeface="Optane"/>
                <a:cs typeface="Arial" pitchFamily="34" charset="0"/>
              </a:rPr>
              <a:t>Mortality tables .  Probabilities </a:t>
            </a:r>
            <a:r>
              <a:rPr lang="en-US" sz="2400" b="1" kern="0" dirty="0" smtClean="0">
                <a:latin typeface="Optane"/>
                <a:cs typeface="Arial" pitchFamily="34" charset="0"/>
              </a:rPr>
              <a:t>of death HP , others methods</a:t>
            </a:r>
            <a:br>
              <a:rPr lang="en-US" sz="2400" b="1" kern="0" dirty="0" smtClean="0">
                <a:latin typeface="Optane"/>
                <a:cs typeface="Arial" pitchFamily="34" charset="0"/>
              </a:rPr>
            </a:br>
            <a:r>
              <a:rPr lang="zh-CN" altLang="en-US" sz="2400" kern="0" dirty="0" smtClean="0">
                <a:latin typeface="Optane"/>
                <a:cs typeface="Arial" pitchFamily="34" charset="0"/>
              </a:rPr>
              <a:t>死亡率表格</a:t>
            </a:r>
            <a:r>
              <a:rPr lang="en-US" altLang="zh-CN" sz="2400" kern="0" dirty="0" smtClean="0">
                <a:latin typeface="Optane"/>
                <a:cs typeface="Arial" pitchFamily="34" charset="0"/>
              </a:rPr>
              <a:t>-</a:t>
            </a:r>
            <a:r>
              <a:rPr lang="zh-CN" altLang="en-US" sz="2400" kern="0" dirty="0" smtClean="0">
                <a:latin typeface="Optane"/>
                <a:cs typeface="Arial" pitchFamily="34" charset="0"/>
              </a:rPr>
              <a:t>死亡</a:t>
            </a:r>
            <a:r>
              <a:rPr lang="en-US" altLang="zh-CN" sz="2400" kern="0" dirty="0" smtClean="0">
                <a:latin typeface="Optane"/>
                <a:cs typeface="Arial" pitchFamily="34" charset="0"/>
              </a:rPr>
              <a:t>HP</a:t>
            </a:r>
            <a:r>
              <a:rPr lang="zh-CN" altLang="en-US" sz="2400" kern="0" dirty="0" smtClean="0">
                <a:latin typeface="Optane"/>
                <a:cs typeface="Arial" pitchFamily="34" charset="0"/>
              </a:rPr>
              <a:t>概率，其他方法</a:t>
            </a:r>
            <a:endParaRPr lang="en-US" sz="2400" b="1" kern="0" dirty="0">
              <a:latin typeface="Optane"/>
              <a:cs typeface="Arial" pitchFamily="34" charset="0"/>
            </a:endParaRPr>
          </a:p>
        </p:txBody>
      </p:sp>
      <p:graphicFrame>
        <p:nvGraphicFramePr>
          <p:cNvPr id="1715202" name="Object 2"/>
          <p:cNvGraphicFramePr>
            <a:graphicFrameLocks noChangeAspect="1"/>
          </p:cNvGraphicFramePr>
          <p:nvPr/>
        </p:nvGraphicFramePr>
        <p:xfrm>
          <a:off x="-376238" y="1212850"/>
          <a:ext cx="10660063" cy="782638"/>
        </p:xfrm>
        <a:graphic>
          <a:graphicData uri="http://schemas.openxmlformats.org/presentationml/2006/ole">
            <p:oleObj spid="_x0000_s1715202" name="公式" r:id="rId3" imgW="6070320" imgH="482400" progId="Equation.3">
              <p:embed/>
            </p:oleObj>
          </a:graphicData>
        </a:graphic>
      </p:graphicFrame>
      <p:sp>
        <p:nvSpPr>
          <p:cNvPr id="7" name="6 Rectángulo"/>
          <p:cNvSpPr/>
          <p:nvPr/>
        </p:nvSpPr>
        <p:spPr>
          <a:xfrm>
            <a:off x="381000" y="2060545"/>
            <a:ext cx="9144000" cy="400110"/>
          </a:xfrm>
          <a:prstGeom prst="rect">
            <a:avLst/>
          </a:prstGeom>
        </p:spPr>
        <p:txBody>
          <a:bodyPr>
            <a:spAutoFit/>
          </a:bodyPr>
          <a:lstStyle/>
          <a:p>
            <a:r>
              <a:rPr lang="en-US" sz="2000" dirty="0" smtClean="0">
                <a:latin typeface="Optane"/>
              </a:rPr>
              <a:t>(From 93 years a quadratic function is applied)</a:t>
            </a:r>
            <a:r>
              <a:rPr lang="zh-CN" altLang="en-US" sz="2000" dirty="0" smtClean="0">
                <a:latin typeface="Optane"/>
              </a:rPr>
              <a:t>（</a:t>
            </a:r>
            <a:r>
              <a:rPr lang="en-US" altLang="zh-CN" sz="2000" dirty="0" smtClean="0">
                <a:latin typeface="Optane"/>
              </a:rPr>
              <a:t>93</a:t>
            </a:r>
            <a:r>
              <a:rPr lang="zh-CN" altLang="en-US" sz="2000" dirty="0" smtClean="0">
                <a:latin typeface="Optane"/>
              </a:rPr>
              <a:t>岁起使用二次函数）</a:t>
            </a:r>
            <a:endParaRPr lang="es-ES" sz="2000" dirty="0">
              <a:latin typeface="Optane"/>
            </a:endParaRPr>
          </a:p>
        </p:txBody>
      </p:sp>
      <p:pic>
        <p:nvPicPr>
          <p:cNvPr id="10" name="Picture 6"/>
          <p:cNvPicPr>
            <a:picLocks noChangeAspect="1" noChangeArrowheads="1"/>
          </p:cNvPicPr>
          <p:nvPr/>
        </p:nvPicPr>
        <p:blipFill>
          <a:blip r:embed="rId4" cstate="print"/>
          <a:srcRect/>
          <a:stretch>
            <a:fillRect/>
          </a:stretch>
        </p:blipFill>
        <p:spPr bwMode="auto">
          <a:xfrm>
            <a:off x="1319238" y="2595581"/>
            <a:ext cx="6896100" cy="3476625"/>
          </a:xfrm>
          <a:prstGeom prst="rect">
            <a:avLst/>
          </a:prstGeom>
          <a:noFill/>
          <a:ln w="9525">
            <a:noFill/>
            <a:miter lim="800000"/>
            <a:headEnd/>
            <a:tailEnd/>
          </a:ln>
          <a:effectLst/>
        </p:spPr>
      </p:pic>
      <p:pic>
        <p:nvPicPr>
          <p:cNvPr id="11" name="Picture 9"/>
          <p:cNvPicPr>
            <a:picLocks noChangeAspect="1" noChangeArrowheads="1"/>
          </p:cNvPicPr>
          <p:nvPr/>
        </p:nvPicPr>
        <p:blipFill>
          <a:blip r:embed="rId5" cstate="print"/>
          <a:srcRect/>
          <a:stretch>
            <a:fillRect/>
          </a:stretch>
        </p:blipFill>
        <p:spPr bwMode="auto">
          <a:xfrm>
            <a:off x="1295449" y="2581482"/>
            <a:ext cx="6948000" cy="35075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2400" kern="0" dirty="0" smtClean="0">
                <a:latin typeface="Optane"/>
                <a:cs typeface="Arial" pitchFamily="34" charset="0"/>
              </a:rPr>
              <a:t/>
            </a:r>
            <a:br>
              <a:rPr lang="en-US" sz="2400" kern="0" dirty="0" smtClean="0">
                <a:latin typeface="Optane"/>
                <a:cs typeface="Arial" pitchFamily="34" charset="0"/>
              </a:rPr>
            </a:br>
            <a:r>
              <a:rPr lang="en-US" sz="2400" kern="0" dirty="0" smtClean="0">
                <a:latin typeface="Optane"/>
                <a:cs typeface="Arial" pitchFamily="34" charset="0"/>
              </a:rPr>
              <a:t>Logistic function of life expectancy at age 65</a:t>
            </a:r>
            <a:br>
              <a:rPr lang="en-US" sz="2400" kern="0" dirty="0" smtClean="0">
                <a:latin typeface="Optane"/>
                <a:cs typeface="Arial" pitchFamily="34" charset="0"/>
              </a:rPr>
            </a:br>
            <a:r>
              <a:rPr lang="en-US" sz="2400" kern="0" dirty="0" smtClean="0">
                <a:latin typeface="Optane"/>
                <a:cs typeface="Arial" pitchFamily="34" charset="0"/>
              </a:rPr>
              <a:t>65</a:t>
            </a:r>
            <a:r>
              <a:rPr lang="zh-CN" altLang="en-US" sz="2400" kern="0" dirty="0" smtClean="0">
                <a:latin typeface="Optane"/>
                <a:cs typeface="Arial" pitchFamily="34" charset="0"/>
              </a:rPr>
              <a:t>岁时预期人口寿命的逻辑函数</a:t>
            </a:r>
            <a:r>
              <a:rPr lang="en-US" sz="2400" kern="0" dirty="0" smtClean="0">
                <a:latin typeface="Optane"/>
                <a:cs typeface="Arial" pitchFamily="34" charset="0"/>
              </a:rPr>
              <a:t/>
            </a:r>
            <a:br>
              <a:rPr lang="en-US" sz="2400" kern="0" dirty="0" smtClean="0">
                <a:latin typeface="Optane"/>
                <a:cs typeface="Arial" pitchFamily="34" charset="0"/>
              </a:rPr>
            </a:br>
            <a:endParaRPr lang="es-ES" sz="2400" dirty="0">
              <a:latin typeface="Optane"/>
            </a:endParaRPr>
          </a:p>
        </p:txBody>
      </p:sp>
      <p:grpSp>
        <p:nvGrpSpPr>
          <p:cNvPr id="4" name="15 Grupo"/>
          <p:cNvGrpSpPr/>
          <p:nvPr/>
        </p:nvGrpSpPr>
        <p:grpSpPr>
          <a:xfrm>
            <a:off x="660785" y="1124462"/>
            <a:ext cx="3565467" cy="570476"/>
            <a:chOff x="1684337" y="1811338"/>
            <a:chExt cx="3423127" cy="461623"/>
          </a:xfrm>
        </p:grpSpPr>
        <p:graphicFrame>
          <p:nvGraphicFramePr>
            <p:cNvPr id="5" name="Object 12"/>
            <p:cNvGraphicFramePr>
              <a:graphicFrameLocks noChangeAspect="1"/>
            </p:cNvGraphicFramePr>
            <p:nvPr/>
          </p:nvGraphicFramePr>
          <p:xfrm>
            <a:off x="1684337" y="1812925"/>
            <a:ext cx="338261" cy="460036"/>
          </p:xfrm>
          <a:graphic>
            <a:graphicData uri="http://schemas.openxmlformats.org/presentationml/2006/ole">
              <p:oleObj spid="_x0000_s1716226" name="Ecuación" r:id="rId3" imgW="177646" imgH="241091" progId="Equation.3">
                <p:embed/>
              </p:oleObj>
            </a:graphicData>
          </a:graphic>
        </p:graphicFrame>
        <p:graphicFrame>
          <p:nvGraphicFramePr>
            <p:cNvPr id="6" name="Object 11"/>
            <p:cNvGraphicFramePr>
              <a:graphicFrameLocks noChangeAspect="1"/>
            </p:cNvGraphicFramePr>
            <p:nvPr/>
          </p:nvGraphicFramePr>
          <p:xfrm>
            <a:off x="3470275" y="1811338"/>
            <a:ext cx="1637189" cy="417512"/>
          </p:xfrm>
          <a:graphic>
            <a:graphicData uri="http://schemas.openxmlformats.org/presentationml/2006/ole">
              <p:oleObj spid="_x0000_s1716227" name="Ecuación" r:id="rId4" imgW="571252" imgH="253890" progId="Equation.3">
                <p:embed/>
              </p:oleObj>
            </a:graphicData>
          </a:graphic>
        </p:graphicFrame>
        <p:sp>
          <p:nvSpPr>
            <p:cNvPr id="7" name="Rectangle 14"/>
            <p:cNvSpPr>
              <a:spLocks noChangeArrowheads="1"/>
            </p:cNvSpPr>
            <p:nvPr/>
          </p:nvSpPr>
          <p:spPr bwMode="auto">
            <a:xfrm>
              <a:off x="2151063" y="1874383"/>
              <a:ext cx="2462854" cy="298859"/>
            </a:xfrm>
            <a:prstGeom prst="rect">
              <a:avLst/>
            </a:prstGeom>
            <a:noFill/>
            <a:ln w="9525">
              <a:noFill/>
              <a:miter lim="800000"/>
              <a:headEnd/>
              <a:tailEnd/>
            </a:ln>
            <a:effectLst/>
          </p:spPr>
          <p:txBody>
            <a:bodyPr wrap="square" anchor="ctr">
              <a:spAutoFit/>
            </a:bodyPr>
            <a:lstStyle/>
            <a:p>
              <a:pPr algn="just"/>
              <a:r>
                <a:rPr lang="pt-PT" dirty="0">
                  <a:solidFill>
                    <a:srgbClr val="000000"/>
                  </a:solidFill>
                  <a:latin typeface="Optane"/>
                  <a:ea typeface="Times New Roman" pitchFamily="18" charset="0"/>
                  <a:cs typeface="Arial" charset="0"/>
                </a:rPr>
                <a:t>= 8 + (23,83 - 8/ 1+</a:t>
              </a:r>
              <a:endParaRPr lang="pt-PT" dirty="0">
                <a:latin typeface="Optane"/>
                <a:ea typeface="Times New Roman" pitchFamily="18" charset="0"/>
                <a:cs typeface="Arial" charset="0"/>
              </a:endParaRPr>
            </a:p>
          </p:txBody>
        </p:sp>
        <p:sp>
          <p:nvSpPr>
            <p:cNvPr id="8" name="Rectangle 15"/>
            <p:cNvSpPr>
              <a:spLocks noChangeArrowheads="1"/>
            </p:cNvSpPr>
            <p:nvPr/>
          </p:nvSpPr>
          <p:spPr bwMode="auto">
            <a:xfrm>
              <a:off x="4814888" y="1883908"/>
              <a:ext cx="268506" cy="298859"/>
            </a:xfrm>
            <a:prstGeom prst="rect">
              <a:avLst/>
            </a:prstGeom>
            <a:noFill/>
            <a:ln w="9525">
              <a:noFill/>
              <a:miter lim="800000"/>
              <a:headEnd/>
              <a:tailEnd/>
            </a:ln>
            <a:effectLst/>
          </p:spPr>
          <p:txBody>
            <a:bodyPr wrap="square" anchor="ctr">
              <a:spAutoFit/>
            </a:bodyPr>
            <a:lstStyle/>
            <a:p>
              <a:pPr algn="just"/>
              <a:r>
                <a:rPr lang="pt-PT" dirty="0">
                  <a:solidFill>
                    <a:srgbClr val="000000"/>
                  </a:solidFill>
                  <a:latin typeface="Optane"/>
                  <a:ea typeface="Times New Roman" pitchFamily="18" charset="0"/>
                  <a:cs typeface="Arial" charset="0"/>
                </a:rPr>
                <a:t>)</a:t>
              </a:r>
              <a:endParaRPr lang="pt-PT" dirty="0">
                <a:latin typeface="Optane"/>
                <a:ea typeface="Times New Roman" pitchFamily="18" charset="0"/>
                <a:cs typeface="Arial" charset="0"/>
              </a:endParaRPr>
            </a:p>
          </p:txBody>
        </p:sp>
      </p:grpSp>
      <p:pic>
        <p:nvPicPr>
          <p:cNvPr id="15" name="Picture 6"/>
          <p:cNvPicPr>
            <a:picLocks noChangeAspect="1" noChangeArrowheads="1"/>
          </p:cNvPicPr>
          <p:nvPr/>
        </p:nvPicPr>
        <p:blipFill>
          <a:blip r:embed="rId5" cstate="print"/>
          <a:srcRect/>
          <a:stretch>
            <a:fillRect/>
          </a:stretch>
        </p:blipFill>
        <p:spPr bwMode="auto">
          <a:xfrm>
            <a:off x="1357290" y="1681211"/>
            <a:ext cx="7337425" cy="4038600"/>
          </a:xfrm>
          <a:prstGeom prst="rect">
            <a:avLst/>
          </a:prstGeom>
          <a:noFill/>
          <a:ln w="9525">
            <a:noFill/>
            <a:miter lim="800000"/>
            <a:headEnd/>
            <a:tailEnd/>
          </a:ln>
          <a:effectLst/>
        </p:spPr>
      </p:pic>
      <p:pic>
        <p:nvPicPr>
          <p:cNvPr id="16" name="Picture 7"/>
          <p:cNvPicPr>
            <a:picLocks noChangeAspect="1" noChangeArrowheads="1"/>
          </p:cNvPicPr>
          <p:nvPr/>
        </p:nvPicPr>
        <p:blipFill>
          <a:blip r:embed="rId6" cstate="print"/>
          <a:srcRect/>
          <a:stretch>
            <a:fillRect/>
          </a:stretch>
        </p:blipFill>
        <p:spPr bwMode="auto">
          <a:xfrm>
            <a:off x="1285852" y="1719283"/>
            <a:ext cx="7334250" cy="40290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pPr lvl="0"/>
            <a:r>
              <a:rPr lang="en-US" kern="0" dirty="0" smtClean="0">
                <a:latin typeface="Optane"/>
              </a:rPr>
              <a:t>Mortality tables with life expectancy according to logistic function</a:t>
            </a:r>
          </a:p>
          <a:p>
            <a:pPr lvl="0"/>
            <a:r>
              <a:rPr lang="zh-CN" altLang="en-US" kern="0" dirty="0" smtClean="0">
                <a:latin typeface="Optane"/>
              </a:rPr>
              <a:t>死亡率表格</a:t>
            </a:r>
            <a:r>
              <a:rPr lang="en-US" altLang="zh-CN" kern="0" dirty="0" smtClean="0">
                <a:latin typeface="Optane"/>
              </a:rPr>
              <a:t>-</a:t>
            </a:r>
            <a:r>
              <a:rPr lang="zh-CN" altLang="en-US" kern="0" dirty="0" smtClean="0">
                <a:latin typeface="Optane"/>
              </a:rPr>
              <a:t>逻辑函数下的预期人口寿命</a:t>
            </a:r>
            <a:endParaRPr lang="en-US" kern="0" dirty="0" smtClean="0">
              <a:latin typeface="Optane"/>
            </a:endParaRPr>
          </a:p>
          <a:p>
            <a:endParaRPr lang="it-IT" dirty="0"/>
          </a:p>
        </p:txBody>
      </p:sp>
      <p:pic>
        <p:nvPicPr>
          <p:cNvPr id="8" name="Picture 2"/>
          <p:cNvPicPr>
            <a:picLocks noChangeAspect="1" noChangeArrowheads="1"/>
          </p:cNvPicPr>
          <p:nvPr/>
        </p:nvPicPr>
        <p:blipFill>
          <a:blip r:embed="rId3" cstate="print"/>
          <a:srcRect/>
          <a:stretch>
            <a:fillRect/>
          </a:stretch>
        </p:blipFill>
        <p:spPr bwMode="auto">
          <a:xfrm>
            <a:off x="1418422" y="1313412"/>
            <a:ext cx="6858000" cy="4467225"/>
          </a:xfrm>
          <a:prstGeom prst="rect">
            <a:avLst/>
          </a:prstGeom>
          <a:noFill/>
          <a:ln w="9525">
            <a:noFill/>
            <a:miter lim="800000"/>
            <a:headEnd/>
            <a:tailEnd/>
          </a:ln>
          <a:effectLst/>
        </p:spPr>
      </p:pic>
      <p:pic>
        <p:nvPicPr>
          <p:cNvPr id="9" name="Picture 3"/>
          <p:cNvPicPr>
            <a:picLocks noChangeAspect="1" noChangeArrowheads="1"/>
          </p:cNvPicPr>
          <p:nvPr/>
        </p:nvPicPr>
        <p:blipFill>
          <a:blip r:embed="rId4" cstate="print"/>
          <a:srcRect/>
          <a:stretch>
            <a:fillRect/>
          </a:stretch>
        </p:blipFill>
        <p:spPr bwMode="auto">
          <a:xfrm>
            <a:off x="1418422" y="1313412"/>
            <a:ext cx="6858000" cy="4467225"/>
          </a:xfrm>
          <a:prstGeom prst="rect">
            <a:avLst/>
          </a:prstGeom>
          <a:noFill/>
          <a:ln w="9525">
            <a:noFill/>
            <a:miter lim="800000"/>
            <a:headEnd/>
            <a:tailEnd/>
          </a:ln>
          <a:effectLst/>
        </p:spPr>
      </p:pic>
      <p:pic>
        <p:nvPicPr>
          <p:cNvPr id="10" name="Picture 4"/>
          <p:cNvPicPr>
            <a:picLocks noChangeAspect="1" noChangeArrowheads="1"/>
          </p:cNvPicPr>
          <p:nvPr/>
        </p:nvPicPr>
        <p:blipFill>
          <a:blip r:embed="rId5" cstate="print"/>
          <a:srcRect/>
          <a:stretch>
            <a:fillRect/>
          </a:stretch>
        </p:blipFill>
        <p:spPr bwMode="auto">
          <a:xfrm>
            <a:off x="1429439" y="1313412"/>
            <a:ext cx="6858000" cy="4467225"/>
          </a:xfrm>
          <a:prstGeom prst="rect">
            <a:avLst/>
          </a:prstGeom>
          <a:noFill/>
          <a:ln w="9525">
            <a:noFill/>
            <a:miter lim="800000"/>
            <a:headEnd/>
            <a:tailEnd/>
          </a:ln>
          <a:effectLst/>
        </p:spPr>
      </p:pic>
      <p:pic>
        <p:nvPicPr>
          <p:cNvPr id="11" name="Picture 6"/>
          <p:cNvPicPr>
            <a:picLocks noChangeAspect="1" noChangeArrowheads="1"/>
          </p:cNvPicPr>
          <p:nvPr/>
        </p:nvPicPr>
        <p:blipFill>
          <a:blip r:embed="rId6" cstate="print"/>
          <a:srcRect/>
          <a:stretch>
            <a:fillRect/>
          </a:stretch>
        </p:blipFill>
        <p:spPr bwMode="auto">
          <a:xfrm>
            <a:off x="2606751" y="5229321"/>
            <a:ext cx="5010150" cy="571500"/>
          </a:xfrm>
          <a:prstGeom prst="rect">
            <a:avLst/>
          </a:prstGeom>
          <a:noFill/>
          <a:ln w="9525">
            <a:noFill/>
            <a:miter lim="800000"/>
            <a:headEnd/>
            <a:tailEnd/>
          </a:ln>
          <a:effectLst/>
        </p:spPr>
      </p:pic>
      <p:pic>
        <p:nvPicPr>
          <p:cNvPr id="12" name="Picture 5"/>
          <p:cNvPicPr>
            <a:picLocks noChangeAspect="1" noChangeArrowheads="1"/>
          </p:cNvPicPr>
          <p:nvPr/>
        </p:nvPicPr>
        <p:blipFill>
          <a:blip r:embed="rId7" cstate="print"/>
          <a:srcRect/>
          <a:stretch>
            <a:fillRect/>
          </a:stretch>
        </p:blipFill>
        <p:spPr bwMode="auto">
          <a:xfrm>
            <a:off x="1440454" y="1324428"/>
            <a:ext cx="6840000" cy="4455500"/>
          </a:xfrm>
          <a:prstGeom prst="rect">
            <a:avLst/>
          </a:prstGeom>
          <a:noFill/>
          <a:ln w="9525">
            <a:noFill/>
            <a:miter lim="800000"/>
            <a:headEnd/>
            <a:tailEnd/>
          </a:ln>
          <a:effectLst/>
        </p:spPr>
      </p:pic>
    </p:spTree>
    <p:extLst>
      <p:ext uri="{BB962C8B-B14F-4D97-AF65-F5344CB8AC3E}">
        <p14:creationId xmlns="" xmlns:p14="http://schemas.microsoft.com/office/powerpoint/2010/main" val="331300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3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kern="0" dirty="0" smtClean="0">
                <a:latin typeface="Optane"/>
                <a:cs typeface="Arial" pitchFamily="34" charset="0"/>
              </a:rPr>
              <a:t>Life Expectancy at age 65 and 80 (2007-2060)</a:t>
            </a:r>
          </a:p>
          <a:p>
            <a:r>
              <a:rPr lang="en-US" kern="0" dirty="0" smtClean="0">
                <a:latin typeface="Optane"/>
                <a:cs typeface="Arial" pitchFamily="34" charset="0"/>
              </a:rPr>
              <a:t>65</a:t>
            </a:r>
            <a:r>
              <a:rPr lang="zh-CN" altLang="en-US" kern="0" dirty="0" smtClean="0">
                <a:latin typeface="Optane"/>
                <a:cs typeface="Arial" pitchFamily="34" charset="0"/>
              </a:rPr>
              <a:t>岁和</a:t>
            </a:r>
            <a:r>
              <a:rPr lang="en-US" altLang="zh-CN" kern="0" dirty="0" smtClean="0">
                <a:latin typeface="Optane"/>
                <a:cs typeface="Arial" pitchFamily="34" charset="0"/>
              </a:rPr>
              <a:t>80</a:t>
            </a:r>
            <a:r>
              <a:rPr lang="zh-CN" altLang="en-US" kern="0" dirty="0" smtClean="0">
                <a:latin typeface="Optane"/>
                <a:cs typeface="Arial" pitchFamily="34" charset="0"/>
              </a:rPr>
              <a:t>岁时的预期人口寿命（</a:t>
            </a:r>
            <a:r>
              <a:rPr lang="en-US" altLang="zh-CN" kern="0" dirty="0" smtClean="0">
                <a:latin typeface="Optane"/>
                <a:cs typeface="Arial" pitchFamily="34" charset="0"/>
              </a:rPr>
              <a:t>2007-2060</a:t>
            </a:r>
            <a:r>
              <a:rPr lang="zh-CN" altLang="en-US" kern="0" dirty="0" smtClean="0">
                <a:latin typeface="Optane"/>
                <a:cs typeface="Arial" pitchFamily="34" charset="0"/>
              </a:rPr>
              <a:t>年）</a:t>
            </a:r>
            <a:endParaRPr lang="en-US" kern="0" dirty="0" smtClean="0">
              <a:latin typeface="Optane"/>
              <a:cs typeface="Arial" pitchFamily="34" charset="0"/>
            </a:endParaRPr>
          </a:p>
          <a:p>
            <a:endParaRPr lang="it-IT" dirty="0"/>
          </a:p>
        </p:txBody>
      </p:sp>
      <p:graphicFrame>
        <p:nvGraphicFramePr>
          <p:cNvPr id="3" name="Group 5736"/>
          <p:cNvGraphicFramePr>
            <a:graphicFrameLocks/>
          </p:cNvGraphicFramePr>
          <p:nvPr/>
        </p:nvGraphicFramePr>
        <p:xfrm>
          <a:off x="604977" y="974601"/>
          <a:ext cx="8712000" cy="5223201"/>
        </p:xfrm>
        <a:graphic>
          <a:graphicData uri="http://schemas.openxmlformats.org/drawingml/2006/table">
            <a:tbl>
              <a:tblPr/>
              <a:tblGrid>
                <a:gridCol w="968000"/>
                <a:gridCol w="968000"/>
                <a:gridCol w="968000"/>
                <a:gridCol w="968000"/>
                <a:gridCol w="968000"/>
                <a:gridCol w="968000"/>
                <a:gridCol w="968000"/>
                <a:gridCol w="968000"/>
                <a:gridCol w="968000"/>
              </a:tblGrid>
              <a:tr h="285441">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200" b="1" i="0" u="none" strike="noStrike" kern="1200" cap="none" normalizeH="0" baseline="0" dirty="0" smtClean="0">
                          <a:ln>
                            <a:noFill/>
                          </a:ln>
                          <a:solidFill>
                            <a:schemeClr val="tx1"/>
                          </a:solidFill>
                          <a:effectLst/>
                          <a:latin typeface="Arial" charset="0"/>
                          <a:ea typeface="+mn-ea"/>
                          <a:cs typeface="Arial" charset="0"/>
                        </a:rPr>
                        <a:t> 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200" b="1" i="0" u="none" strike="noStrike" kern="1200" cap="none" normalizeH="0" baseline="0" dirty="0" smtClean="0">
                          <a:ln>
                            <a:noFill/>
                          </a:ln>
                          <a:solidFill>
                            <a:schemeClr val="tx1"/>
                          </a:solidFill>
                          <a:effectLst/>
                          <a:latin typeface="Arial" charset="0"/>
                          <a:ea typeface="+mn-ea"/>
                          <a:cs typeface="Arial" charset="0"/>
                        </a:rPr>
                        <a:t>LE 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200" b="1" i="0" u="none" strike="noStrike" kern="1200" cap="none" normalizeH="0" baseline="0" dirty="0" smtClean="0">
                          <a:ln>
                            <a:noFill/>
                          </a:ln>
                          <a:solidFill>
                            <a:schemeClr val="tx1"/>
                          </a:solidFill>
                          <a:effectLst/>
                          <a:latin typeface="Arial" charset="0"/>
                          <a:ea typeface="+mn-ea"/>
                          <a:cs typeface="Arial" charset="0"/>
                        </a:rPr>
                        <a:t>LE 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200" b="1" i="0" u="none" strike="noStrike" kern="1200" cap="none" normalizeH="0" baseline="0" dirty="0" smtClean="0">
                          <a:ln>
                            <a:noFill/>
                          </a:ln>
                          <a:solidFill>
                            <a:schemeClr val="tx1"/>
                          </a:solidFill>
                          <a:effectLst/>
                          <a:latin typeface="Arial" charset="0"/>
                          <a:ea typeface="+mn-ea"/>
                          <a:cs typeface="Arial" charset="0"/>
                        </a:rPr>
                        <a:t>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200" b="1" i="0" u="none" strike="noStrike" kern="1200" cap="none" normalizeH="0" baseline="0" dirty="0" smtClean="0">
                          <a:ln>
                            <a:noFill/>
                          </a:ln>
                          <a:solidFill>
                            <a:schemeClr val="tx1"/>
                          </a:solidFill>
                          <a:effectLst/>
                          <a:latin typeface="Arial" charset="0"/>
                          <a:ea typeface="+mn-ea"/>
                          <a:cs typeface="Arial" charset="0"/>
                        </a:rPr>
                        <a:t>LE 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200" b="1" i="0" u="none" strike="noStrike" kern="1200" cap="none" normalizeH="0" baseline="0" dirty="0" smtClean="0">
                          <a:ln>
                            <a:noFill/>
                          </a:ln>
                          <a:solidFill>
                            <a:schemeClr val="tx1"/>
                          </a:solidFill>
                          <a:effectLst/>
                          <a:latin typeface="Arial" charset="0"/>
                          <a:ea typeface="+mn-ea"/>
                          <a:cs typeface="Arial" charset="0"/>
                        </a:rPr>
                        <a:t>LE 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200" b="1" i="0" u="none" strike="noStrike" kern="1200" cap="none" normalizeH="0" baseline="0" dirty="0" smtClean="0">
                          <a:ln>
                            <a:noFill/>
                          </a:ln>
                          <a:solidFill>
                            <a:schemeClr val="tx1"/>
                          </a:solidFill>
                          <a:effectLst/>
                          <a:latin typeface="Arial" charset="0"/>
                          <a:ea typeface="+mn-ea"/>
                          <a:cs typeface="Arial" charset="0"/>
                        </a:rPr>
                        <a:t>YEAR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200" b="1" i="0" u="none" strike="noStrike" kern="1200" cap="none" normalizeH="0" baseline="0" dirty="0" smtClean="0">
                          <a:ln>
                            <a:noFill/>
                          </a:ln>
                          <a:solidFill>
                            <a:schemeClr val="tx1"/>
                          </a:solidFill>
                          <a:effectLst/>
                          <a:latin typeface="Arial" charset="0"/>
                          <a:ea typeface="+mn-ea"/>
                          <a:cs typeface="Arial" charset="0"/>
                        </a:rPr>
                        <a:t>LE 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200" b="1" i="0" u="none" strike="noStrike" kern="1200" cap="none" normalizeH="0" baseline="0" dirty="0" smtClean="0">
                          <a:ln>
                            <a:noFill/>
                          </a:ln>
                          <a:solidFill>
                            <a:schemeClr val="tx1"/>
                          </a:solidFill>
                          <a:effectLst/>
                          <a:latin typeface="Arial" charset="0"/>
                          <a:ea typeface="+mn-ea"/>
                          <a:cs typeface="Arial" charset="0"/>
                        </a:rPr>
                        <a:t>LE 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r h="228353">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2007</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19,91</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8,85</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2025</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21,52</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9,71</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2043</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22,54</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10,25</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35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2008</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20,01</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8,91</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2026</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21,59</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9,75</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2044</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22,59</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10,27</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35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2009</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20,12</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8,97</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2027</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21,66</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9,78</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2045</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22,63</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10,29</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35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2010</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20,22</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9,02</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2028</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21,73</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9,82</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2046</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22,67</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10,32</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35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2011</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20,32</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9,07</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2029</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21,80</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9,86</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2047</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22,71</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10,34</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35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2012</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20,42</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9,13</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2030</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21,86</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9,89</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2048</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22,74</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10,36</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35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2013</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20,52</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9,18</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2031</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21,92</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9,92</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2049</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22,78</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10,38</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35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2014</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20,61</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9,23</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2032</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21,98</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9,95</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2050</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22,82</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10,39</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35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Arial" charset="0"/>
                        </a:rPr>
                        <a:t>2015</a:t>
                      </a:r>
                      <a:endParaRPr kumimoji="0" lang="es-ES"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20,70</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9,28</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2033</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22,04</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9,98</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2051</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22,85</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10,41</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35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2016</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20,79</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9,33</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2034</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22,10</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10,02</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2052</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22,88</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10,43</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35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2017</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20,88</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9,37</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2035</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22,15</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10,04</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2053</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22,92</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10,45</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35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2018</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20,97</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9,42</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2036</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22,21</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10,07</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2054</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22,95</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10,46</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35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2019</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21,05</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9,46</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2037</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22,26</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10,10</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2055</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22,98</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10,48</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35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2020</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21,14</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9,51</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2038</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22,31</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10,13</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2056</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23,01</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10,49</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35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2021</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21,22</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9,55</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2039</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22,36</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10,15</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2057</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23,03</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10,51</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35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2022</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21,30</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9,59</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2040</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22,41</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10,18</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2058</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23,06</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10,52</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35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2023</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21,37</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9,63</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2041</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22,46</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10,20</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2059</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23,09</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10,54</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35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2024</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21,45</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9,67</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2042</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22,50</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10,23</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2060</a:t>
                      </a:r>
                      <a:endParaRPr kumimoji="0" lang="es-E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Arial" charset="0"/>
                        </a:rPr>
                        <a:t>23,11</a:t>
                      </a:r>
                      <a:endParaRPr kumimoji="0" lang="es-ES" sz="11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Arial" charset="0"/>
                          <a:cs typeface="Arial" charset="0"/>
                        </a:rPr>
                        <a:t>10,55</a:t>
                      </a:r>
                      <a:endParaRPr kumimoji="0" lang="es-ES" sz="11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 xmlns:p14="http://schemas.microsoft.com/office/powerpoint/2010/main" val="3313009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400" dirty="0" smtClean="0"/>
              <a:t>Sustainability Factor </a:t>
            </a:r>
            <a:r>
              <a:rPr lang="zh-CN" altLang="en-US" sz="2400" dirty="0" smtClean="0"/>
              <a:t>可持续性因素</a:t>
            </a:r>
            <a:endParaRPr lang="en-GB" sz="2400" dirty="0"/>
          </a:p>
        </p:txBody>
      </p:sp>
      <p:graphicFrame>
        <p:nvGraphicFramePr>
          <p:cNvPr id="4" name="Group 312"/>
          <p:cNvGraphicFramePr>
            <a:graphicFrameLocks noGrp="1"/>
          </p:cNvGraphicFramePr>
          <p:nvPr>
            <p:ph sz="quarter" idx="1"/>
          </p:nvPr>
        </p:nvGraphicFramePr>
        <p:xfrm>
          <a:off x="1136470" y="3789050"/>
          <a:ext cx="8425169" cy="2103236"/>
        </p:xfrm>
        <a:graphic>
          <a:graphicData uri="http://schemas.openxmlformats.org/drawingml/2006/table">
            <a:tbl>
              <a:tblPr/>
              <a:tblGrid>
                <a:gridCol w="2126857"/>
                <a:gridCol w="360000"/>
                <a:gridCol w="3421465"/>
                <a:gridCol w="360000"/>
                <a:gridCol w="2156847"/>
              </a:tblGrid>
              <a:tr h="7209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Monthly Pension Amount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每月养老金金额</a:t>
                      </a:r>
                      <a:endParaRPr kumimoji="0" lang="en-US" sz="22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txBody>
                  <a:tcPr marL="91557" marR="91557" marT="45778" marB="45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a:t>
                      </a:r>
                    </a:p>
                  </a:txBody>
                  <a:tcPr marL="91557" marR="91557" marT="45778" marB="45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Number of pension points accumulated during working life</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工作期间累积的养老金点数</a:t>
                      </a:r>
                      <a:endParaRPr kumimoji="0" 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endParaRPr>
                    </a:p>
                  </a:txBody>
                  <a:tcPr marL="91557" marR="91557" marT="45778" marB="45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X</a:t>
                      </a:r>
                    </a:p>
                  </a:txBody>
                  <a:tcPr marL="91557" marR="91557" marT="45778" marB="45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Indexed point value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(Workers / Pensioners </a:t>
                      </a:r>
                      <a:br>
                        <a:rPr kumimoji="0" 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br>
                      <a:r>
                        <a:rPr kumimoji="0" 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and economics values)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指数化的每点价值（工人</a:t>
                      </a:r>
                      <a:r>
                        <a:rPr kumimoji="0" lang="en-US" altLang="zh-CN"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a:t>
                      </a:r>
                      <a:r>
                        <a:rPr kumimoji="0" lang="zh-CN" alt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退休人士和经济价值）</a:t>
                      </a:r>
                      <a:endParaRPr kumimoji="0" 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endParaRPr>
                    </a:p>
                  </a:txBody>
                  <a:tcPr marL="91557" marR="91557" marT="45778" marB="45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r>
            </a:tbl>
          </a:graphicData>
        </a:graphic>
      </p:graphicFrame>
      <p:sp>
        <p:nvSpPr>
          <p:cNvPr id="6" name="Text Box 4"/>
          <p:cNvSpPr txBox="1">
            <a:spLocks noChangeArrowheads="1"/>
          </p:cNvSpPr>
          <p:nvPr/>
        </p:nvSpPr>
        <p:spPr bwMode="auto">
          <a:xfrm>
            <a:off x="18484" y="4384141"/>
            <a:ext cx="1008000" cy="1384995"/>
          </a:xfrm>
          <a:prstGeom prst="rect">
            <a:avLst/>
          </a:prstGeom>
          <a:noFill/>
          <a:ln w="9525">
            <a:noFill/>
            <a:miter lim="800000"/>
            <a:headEnd/>
            <a:tailEnd/>
          </a:ln>
          <a:effectLst/>
        </p:spPr>
        <p:txBody>
          <a:bodyPr>
            <a:spAutoFit/>
          </a:bodyPr>
          <a:lstStyle/>
          <a:p>
            <a:pPr algn="r">
              <a:spcBef>
                <a:spcPct val="50000"/>
              </a:spcBef>
            </a:pPr>
            <a:r>
              <a:rPr lang="en-US" sz="2400" b="1" dirty="0" smtClean="0">
                <a:solidFill>
                  <a:srgbClr val="C00000"/>
                </a:solidFill>
                <a:latin typeface="Optane"/>
                <a:cs typeface="Arial" pitchFamily="34" charset="0"/>
              </a:rPr>
              <a:t>Germany</a:t>
            </a:r>
            <a:r>
              <a:rPr lang="zh-CN" altLang="en-US" sz="2400" b="1" dirty="0" smtClean="0">
                <a:solidFill>
                  <a:srgbClr val="C00000"/>
                </a:solidFill>
                <a:latin typeface="Optane"/>
                <a:cs typeface="Arial" pitchFamily="34" charset="0"/>
              </a:rPr>
              <a:t>德国</a:t>
            </a:r>
            <a:endParaRPr lang="en-US" sz="2400" b="1" dirty="0" smtClean="0">
              <a:solidFill>
                <a:srgbClr val="C00000"/>
              </a:solidFill>
              <a:latin typeface="Optane"/>
              <a:cs typeface="Arial" pitchFamily="34" charset="0"/>
            </a:endParaRPr>
          </a:p>
          <a:p>
            <a:pPr algn="r">
              <a:spcBef>
                <a:spcPct val="50000"/>
              </a:spcBef>
            </a:pPr>
            <a:endParaRPr lang="en-US" sz="2400" b="1" dirty="0">
              <a:solidFill>
                <a:srgbClr val="C00000"/>
              </a:solidFill>
              <a:latin typeface="Optane"/>
              <a:cs typeface="Arial" pitchFamily="34" charset="0"/>
            </a:endParaRPr>
          </a:p>
        </p:txBody>
      </p:sp>
      <p:sp>
        <p:nvSpPr>
          <p:cNvPr id="12" name="11 CuadroTexto"/>
          <p:cNvSpPr txBox="1"/>
          <p:nvPr/>
        </p:nvSpPr>
        <p:spPr>
          <a:xfrm>
            <a:off x="362293" y="1056875"/>
            <a:ext cx="4320000" cy="2308324"/>
          </a:xfrm>
          <a:prstGeom prst="rect">
            <a:avLst/>
          </a:prstGeom>
          <a:solidFill>
            <a:schemeClr val="accent3">
              <a:lumMod val="40000"/>
              <a:lumOff val="60000"/>
            </a:schemeClr>
          </a:solidFill>
          <a:ln>
            <a:solidFill>
              <a:schemeClr val="tx2"/>
            </a:solidFill>
          </a:ln>
        </p:spPr>
        <p:txBody>
          <a:bodyPr wrap="square" rtlCol="0">
            <a:spAutoFit/>
          </a:bodyPr>
          <a:lstStyle/>
          <a:p>
            <a:pPr algn="just">
              <a:spcBef>
                <a:spcPts val="0"/>
              </a:spcBef>
            </a:pPr>
            <a:r>
              <a:rPr lang="en-US" sz="2400" dirty="0" smtClean="0">
                <a:latin typeface="Optane"/>
                <a:cs typeface="Arial" pitchFamily="34" charset="0"/>
              </a:rPr>
              <a:t>The majority of EU countries have introduced some sustainability factor in their systems.</a:t>
            </a:r>
          </a:p>
          <a:p>
            <a:pPr marL="174625" lvl="1">
              <a:spcBef>
                <a:spcPts val="0"/>
              </a:spcBef>
            </a:pPr>
            <a:r>
              <a:rPr lang="en-US" sz="2400" dirty="0" smtClean="0">
                <a:latin typeface="Optane"/>
                <a:cs typeface="Arial" pitchFamily="34" charset="0"/>
              </a:rPr>
              <a:t>The factor acts on:</a:t>
            </a:r>
          </a:p>
          <a:p>
            <a:pPr marL="355600" lvl="1" indent="177800">
              <a:spcBef>
                <a:spcPts val="0"/>
              </a:spcBef>
              <a:buFont typeface="Arial" pitchFamily="34" charset="0"/>
              <a:buChar char="•"/>
            </a:pPr>
            <a:r>
              <a:rPr lang="en-US" sz="2400" b="1" dirty="0" smtClean="0">
                <a:latin typeface="Optane"/>
                <a:cs typeface="Arial" pitchFamily="34" charset="0"/>
              </a:rPr>
              <a:t>The retirement legal age</a:t>
            </a:r>
          </a:p>
          <a:p>
            <a:pPr marL="355600" lvl="1" indent="177800">
              <a:spcBef>
                <a:spcPts val="0"/>
              </a:spcBef>
              <a:buFont typeface="Arial" pitchFamily="34" charset="0"/>
              <a:buChar char="•"/>
            </a:pPr>
            <a:r>
              <a:rPr lang="en-US" sz="2400" b="1" dirty="0" smtClean="0">
                <a:latin typeface="Optane"/>
                <a:cs typeface="Arial" pitchFamily="34" charset="0"/>
              </a:rPr>
              <a:t>The retirement real age</a:t>
            </a:r>
          </a:p>
          <a:p>
            <a:pPr marL="355600" lvl="1" indent="177800">
              <a:spcBef>
                <a:spcPts val="0"/>
              </a:spcBef>
              <a:buFont typeface="Arial" pitchFamily="34" charset="0"/>
              <a:buChar char="•"/>
            </a:pPr>
            <a:r>
              <a:rPr lang="en-US" sz="2400" b="1" dirty="0" smtClean="0">
                <a:latin typeface="Optane"/>
                <a:cs typeface="Arial" pitchFamily="34" charset="0"/>
              </a:rPr>
              <a:t>The pension amount</a:t>
            </a:r>
            <a:endParaRPr lang="en-US" sz="2400" b="1" dirty="0">
              <a:latin typeface="Optane"/>
              <a:cs typeface="Arial" pitchFamily="34" charset="0"/>
            </a:endParaRPr>
          </a:p>
        </p:txBody>
      </p:sp>
      <p:sp>
        <p:nvSpPr>
          <p:cNvPr id="13" name="12 CuadroTexto"/>
          <p:cNvSpPr txBox="1"/>
          <p:nvPr/>
        </p:nvSpPr>
        <p:spPr>
          <a:xfrm>
            <a:off x="5144280" y="1056875"/>
            <a:ext cx="4320000" cy="2308324"/>
          </a:xfrm>
          <a:prstGeom prst="rect">
            <a:avLst/>
          </a:prstGeom>
          <a:solidFill>
            <a:schemeClr val="accent3">
              <a:lumMod val="40000"/>
              <a:lumOff val="60000"/>
            </a:schemeClr>
          </a:solidFill>
          <a:ln>
            <a:solidFill>
              <a:schemeClr val="tx2"/>
            </a:solidFill>
          </a:ln>
        </p:spPr>
        <p:txBody>
          <a:bodyPr wrap="square" rtlCol="0">
            <a:spAutoFit/>
          </a:bodyPr>
          <a:lstStyle/>
          <a:p>
            <a:pPr algn="just">
              <a:spcBef>
                <a:spcPts val="0"/>
              </a:spcBef>
            </a:pPr>
            <a:r>
              <a:rPr lang="zh-CN" altLang="en-US" sz="2400" dirty="0" smtClean="0">
                <a:latin typeface="Optane"/>
                <a:cs typeface="Arial" pitchFamily="34" charset="0"/>
              </a:rPr>
              <a:t>大部分欧盟成员国已经将部分可持续性因素纳入体系。</a:t>
            </a:r>
            <a:endParaRPr lang="en-US" altLang="zh-CN" sz="2400" dirty="0" smtClean="0">
              <a:latin typeface="Optane"/>
              <a:cs typeface="Arial" pitchFamily="34" charset="0"/>
            </a:endParaRPr>
          </a:p>
          <a:p>
            <a:pPr algn="just">
              <a:spcBef>
                <a:spcPts val="0"/>
              </a:spcBef>
            </a:pPr>
            <a:r>
              <a:rPr lang="zh-CN" altLang="en-US" sz="2400" dirty="0" smtClean="0">
                <a:latin typeface="Optane"/>
                <a:cs typeface="Arial" pitchFamily="34" charset="0"/>
              </a:rPr>
              <a:t>因素影响：</a:t>
            </a:r>
            <a:endParaRPr lang="en-US" altLang="zh-CN" sz="2400" dirty="0" smtClean="0">
              <a:latin typeface="Optane"/>
              <a:cs typeface="Arial" pitchFamily="34" charset="0"/>
            </a:endParaRPr>
          </a:p>
          <a:p>
            <a:pPr algn="just">
              <a:spcBef>
                <a:spcPts val="0"/>
              </a:spcBef>
            </a:pPr>
            <a:r>
              <a:rPr lang="zh-CN" altLang="en-US" sz="2400" b="1" dirty="0" smtClean="0">
                <a:latin typeface="Optane"/>
                <a:cs typeface="Arial" pitchFamily="34" charset="0"/>
              </a:rPr>
              <a:t>法定退休年龄</a:t>
            </a:r>
            <a:endParaRPr lang="en-US" altLang="zh-CN" sz="2400" b="1" dirty="0" smtClean="0">
              <a:latin typeface="Optane"/>
              <a:cs typeface="Arial" pitchFamily="34" charset="0"/>
            </a:endParaRPr>
          </a:p>
          <a:p>
            <a:pPr algn="just">
              <a:spcBef>
                <a:spcPts val="0"/>
              </a:spcBef>
            </a:pPr>
            <a:r>
              <a:rPr lang="zh-CN" altLang="en-US" sz="2400" b="1" dirty="0" smtClean="0">
                <a:latin typeface="Optane"/>
                <a:cs typeface="Arial" pitchFamily="34" charset="0"/>
              </a:rPr>
              <a:t>实际退休年龄</a:t>
            </a:r>
            <a:endParaRPr lang="en-US" altLang="zh-CN" sz="2400" b="1" dirty="0" smtClean="0">
              <a:latin typeface="Optane"/>
              <a:cs typeface="Arial" pitchFamily="34" charset="0"/>
            </a:endParaRPr>
          </a:p>
          <a:p>
            <a:pPr algn="just">
              <a:spcBef>
                <a:spcPts val="0"/>
              </a:spcBef>
            </a:pPr>
            <a:r>
              <a:rPr lang="zh-CN" altLang="en-US" sz="2400" b="1" dirty="0" smtClean="0">
                <a:latin typeface="Optane"/>
                <a:cs typeface="Arial" pitchFamily="34" charset="0"/>
              </a:rPr>
              <a:t>养老金数量</a:t>
            </a:r>
            <a:endParaRPr lang="en-US" sz="2400" b="1" dirty="0" smtClean="0">
              <a:latin typeface="Optane"/>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400" dirty="0" smtClean="0"/>
              <a:t>Sustainability Factor </a:t>
            </a:r>
            <a:r>
              <a:rPr lang="zh-CN" altLang="en-US" sz="2400" dirty="0" smtClean="0"/>
              <a:t>可持续性因素</a:t>
            </a:r>
            <a:endParaRPr lang="es-ES" sz="2400" dirty="0"/>
          </a:p>
        </p:txBody>
      </p:sp>
      <p:graphicFrame>
        <p:nvGraphicFramePr>
          <p:cNvPr id="4" name="Group 312"/>
          <p:cNvGraphicFramePr>
            <a:graphicFrameLocks noGrp="1"/>
          </p:cNvGraphicFramePr>
          <p:nvPr>
            <p:ph sz="quarter" idx="1"/>
          </p:nvPr>
        </p:nvGraphicFramePr>
        <p:xfrm>
          <a:off x="776420" y="1908943"/>
          <a:ext cx="8789410" cy="2651876"/>
        </p:xfrm>
        <a:graphic>
          <a:graphicData uri="http://schemas.openxmlformats.org/drawingml/2006/table">
            <a:tbl>
              <a:tblPr/>
              <a:tblGrid>
                <a:gridCol w="1656230"/>
                <a:gridCol w="360050"/>
                <a:gridCol w="4256283"/>
                <a:gridCol w="360000"/>
                <a:gridCol w="2156847"/>
              </a:tblGrid>
              <a:tr h="7209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noProof="0" dirty="0" smtClean="0">
                          <a:ln>
                            <a:noFill/>
                          </a:ln>
                          <a:solidFill>
                            <a:srgbClr val="0000FF"/>
                          </a:solidFill>
                          <a:effectLst/>
                          <a:latin typeface="Optane"/>
                          <a:ea typeface="Times New Roman" pitchFamily="18" charset="0"/>
                          <a:cs typeface="Verdana" pitchFamily="34" charset="0"/>
                        </a:rPr>
                        <a:t>Annual Pension Amount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noProof="0" dirty="0" smtClean="0">
                          <a:ln>
                            <a:noFill/>
                          </a:ln>
                          <a:solidFill>
                            <a:srgbClr val="0000FF"/>
                          </a:solidFill>
                          <a:effectLst/>
                          <a:latin typeface="Optane"/>
                          <a:ea typeface="Times New Roman" pitchFamily="18" charset="0"/>
                          <a:cs typeface="Verdana" pitchFamily="34" charset="0"/>
                        </a:rPr>
                        <a:t>每年养老金金额</a:t>
                      </a:r>
                      <a:endParaRPr kumimoji="0" lang="en-US" sz="2800" b="1" i="0" u="none" strike="noStrike" cap="none" normalizeH="0" baseline="0" noProof="0" dirty="0" smtClean="0">
                        <a:ln>
                          <a:noFill/>
                        </a:ln>
                        <a:solidFill>
                          <a:srgbClr val="0000FF"/>
                        </a:solidFill>
                        <a:effectLst/>
                        <a:latin typeface="Optane"/>
                        <a:ea typeface="Times New Roman" pitchFamily="18" charset="0"/>
                        <a:cs typeface="Verdana" pitchFamily="34" charset="0"/>
                      </a:endParaRPr>
                    </a:p>
                  </a:txBody>
                  <a:tcPr marL="91557" marR="91557" marT="45778" marB="45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noProof="0" dirty="0" smtClean="0">
                          <a:ln>
                            <a:noFill/>
                          </a:ln>
                          <a:solidFill>
                            <a:srgbClr val="0000FF"/>
                          </a:solidFill>
                          <a:effectLst/>
                          <a:latin typeface="Optane"/>
                          <a:ea typeface="Times New Roman" pitchFamily="18" charset="0"/>
                          <a:cs typeface="Verdana" pitchFamily="34" charset="0"/>
                        </a:rPr>
                        <a:t>=</a:t>
                      </a:r>
                    </a:p>
                  </a:txBody>
                  <a:tcPr marL="91557" marR="91557" marT="45778" marB="45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noProof="0" dirty="0" smtClean="0">
                          <a:ln>
                            <a:noFill/>
                          </a:ln>
                          <a:solidFill>
                            <a:srgbClr val="0000FF"/>
                          </a:solidFill>
                          <a:effectLst/>
                          <a:latin typeface="Optane"/>
                          <a:ea typeface="Times New Roman" pitchFamily="18" charset="0"/>
                          <a:cs typeface="Verdana" pitchFamily="34" charset="0"/>
                        </a:rPr>
                        <a:t>∑ update quotes according</a:t>
                      </a:r>
                      <a:br>
                        <a:rPr kumimoji="0" lang="en-US" sz="2800" b="1" i="0" u="none" strike="noStrike" cap="none" normalizeH="0" baseline="0" noProof="0" dirty="0" smtClean="0">
                          <a:ln>
                            <a:noFill/>
                          </a:ln>
                          <a:solidFill>
                            <a:srgbClr val="0000FF"/>
                          </a:solidFill>
                          <a:effectLst/>
                          <a:latin typeface="Optane"/>
                          <a:ea typeface="Times New Roman" pitchFamily="18" charset="0"/>
                          <a:cs typeface="Verdana" pitchFamily="34" charset="0"/>
                        </a:rPr>
                      </a:br>
                      <a:r>
                        <a:rPr kumimoji="0" lang="en-US" sz="2800" b="1" i="0" u="none" strike="noStrike" cap="none" normalizeH="0" baseline="0" noProof="0" dirty="0" smtClean="0">
                          <a:ln>
                            <a:noFill/>
                          </a:ln>
                          <a:solidFill>
                            <a:srgbClr val="0000FF"/>
                          </a:solidFill>
                          <a:effectLst/>
                          <a:latin typeface="Optane"/>
                          <a:ea typeface="Times New Roman" pitchFamily="18" charset="0"/>
                          <a:cs typeface="Verdana" pitchFamily="34" charset="0"/>
                        </a:rPr>
                        <a:t>to variation of GDP</a:t>
                      </a:r>
                      <a:br>
                        <a:rPr kumimoji="0" lang="en-US" sz="2800" b="1" i="0" u="none" strike="noStrike" cap="none" normalizeH="0" baseline="0" noProof="0" dirty="0" smtClean="0">
                          <a:ln>
                            <a:noFill/>
                          </a:ln>
                          <a:solidFill>
                            <a:srgbClr val="0000FF"/>
                          </a:solidFill>
                          <a:effectLst/>
                          <a:latin typeface="Optane"/>
                          <a:ea typeface="Times New Roman" pitchFamily="18" charset="0"/>
                          <a:cs typeface="Verdana" pitchFamily="34" charset="0"/>
                        </a:rPr>
                      </a:br>
                      <a:r>
                        <a:rPr kumimoji="0" lang="en-US" sz="2800" b="1" i="0" u="none" strike="noStrike" cap="none" normalizeH="0" baseline="0" noProof="0" dirty="0" smtClean="0">
                          <a:ln>
                            <a:noFill/>
                          </a:ln>
                          <a:solidFill>
                            <a:srgbClr val="0000FF"/>
                          </a:solidFill>
                          <a:effectLst/>
                          <a:latin typeface="Optane"/>
                          <a:ea typeface="Times New Roman" pitchFamily="18" charset="0"/>
                          <a:cs typeface="Verdana" pitchFamily="34" charset="0"/>
                        </a:rPr>
                        <a:t>(Geometric Average 5 years)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noProof="0" dirty="0" smtClean="0">
                          <a:ln>
                            <a:noFill/>
                          </a:ln>
                          <a:solidFill>
                            <a:srgbClr val="0000FF"/>
                          </a:solidFill>
                          <a:effectLst/>
                          <a:latin typeface="Optane"/>
                          <a:ea typeface="Times New Roman" pitchFamily="18" charset="0"/>
                          <a:cs typeface="Verdana" pitchFamily="34" charset="0"/>
                        </a:rPr>
                        <a:t>∑</a:t>
                      </a:r>
                      <a:r>
                        <a:rPr kumimoji="0" lang="zh-CN" altLang="en-US" sz="2800" b="1" i="0" u="none" strike="noStrike" cap="none" normalizeH="0" baseline="0" noProof="0" dirty="0" smtClean="0">
                          <a:ln>
                            <a:noFill/>
                          </a:ln>
                          <a:solidFill>
                            <a:srgbClr val="0000FF"/>
                          </a:solidFill>
                          <a:effectLst/>
                          <a:latin typeface="Optane"/>
                          <a:ea typeface="Times New Roman" pitchFamily="18" charset="0"/>
                          <a:cs typeface="Verdana" pitchFamily="34" charset="0"/>
                        </a:rPr>
                        <a:t>根据</a:t>
                      </a:r>
                      <a:r>
                        <a:rPr kumimoji="0" lang="en-US" altLang="zh-CN" sz="2800" b="1" i="0" u="none" strike="noStrike" cap="none" normalizeH="0" baseline="0" noProof="0" dirty="0" smtClean="0">
                          <a:ln>
                            <a:noFill/>
                          </a:ln>
                          <a:solidFill>
                            <a:srgbClr val="0000FF"/>
                          </a:solidFill>
                          <a:effectLst/>
                          <a:latin typeface="Optane"/>
                          <a:ea typeface="Times New Roman" pitchFamily="18" charset="0"/>
                          <a:cs typeface="Verdana" pitchFamily="34" charset="0"/>
                        </a:rPr>
                        <a:t>GDP</a:t>
                      </a:r>
                      <a:r>
                        <a:rPr kumimoji="0" lang="zh-CN" altLang="en-US" sz="2800" b="1" i="0" u="none" strike="noStrike" cap="none" normalizeH="0" baseline="0" noProof="0" dirty="0" smtClean="0">
                          <a:ln>
                            <a:noFill/>
                          </a:ln>
                          <a:solidFill>
                            <a:srgbClr val="0000FF"/>
                          </a:solidFill>
                          <a:effectLst/>
                          <a:latin typeface="Optane"/>
                          <a:ea typeface="Times New Roman" pitchFamily="18" charset="0"/>
                          <a:cs typeface="Verdana" pitchFamily="34" charset="0"/>
                        </a:rPr>
                        <a:t>变化设定的最新价格</a:t>
                      </a:r>
                      <a:r>
                        <a:rPr kumimoji="0" lang="zh-CN" altLang="en-US" sz="2800" b="1" i="0" u="none" strike="noStrike" cap="none" normalizeH="0" baseline="0" noProof="0" dirty="0" smtClean="0">
                          <a:ln>
                            <a:noFill/>
                          </a:ln>
                          <a:solidFill>
                            <a:srgbClr val="0000FF"/>
                          </a:solidFill>
                          <a:effectLst/>
                          <a:latin typeface="Optane"/>
                          <a:ea typeface="Times New Roman" pitchFamily="18" charset="0"/>
                          <a:cs typeface="Verdana" pitchFamily="34" charset="0"/>
                        </a:rPr>
                        <a:t>（</a:t>
                      </a:r>
                      <a:r>
                        <a:rPr kumimoji="0" lang="en-US" altLang="zh-CN" sz="2800" b="1" i="0" u="none" strike="noStrike" cap="none" normalizeH="0" baseline="0" noProof="0" dirty="0" smtClean="0">
                          <a:ln>
                            <a:noFill/>
                          </a:ln>
                          <a:solidFill>
                            <a:srgbClr val="0000FF"/>
                          </a:solidFill>
                          <a:effectLst/>
                          <a:latin typeface="Optane"/>
                          <a:ea typeface="Times New Roman" pitchFamily="18" charset="0"/>
                          <a:cs typeface="Verdana" pitchFamily="34" charset="0"/>
                        </a:rPr>
                        <a:t>5</a:t>
                      </a:r>
                      <a:r>
                        <a:rPr kumimoji="0" lang="zh-CN" altLang="en-US" sz="2800" b="1" i="0" u="none" strike="noStrike" cap="none" normalizeH="0" baseline="0" noProof="0" dirty="0" smtClean="0">
                          <a:ln>
                            <a:noFill/>
                          </a:ln>
                          <a:solidFill>
                            <a:srgbClr val="0000FF"/>
                          </a:solidFill>
                          <a:effectLst/>
                          <a:latin typeface="Optane"/>
                          <a:ea typeface="Times New Roman" pitchFamily="18" charset="0"/>
                          <a:cs typeface="Verdana" pitchFamily="34" charset="0"/>
                        </a:rPr>
                        <a:t>年的几何平均数）</a:t>
                      </a:r>
                      <a:endParaRPr kumimoji="0" lang="en-US" sz="2800" b="1" i="0" u="none" strike="noStrike" cap="none" normalizeH="0" baseline="0" noProof="0" dirty="0" smtClean="0">
                        <a:ln>
                          <a:noFill/>
                        </a:ln>
                        <a:solidFill>
                          <a:srgbClr val="0000FF"/>
                        </a:solidFill>
                        <a:effectLst/>
                        <a:latin typeface="Optane"/>
                        <a:ea typeface="Times New Roman" pitchFamily="18" charset="0"/>
                        <a:cs typeface="Verdana" pitchFamily="34" charset="0"/>
                      </a:endParaRPr>
                    </a:p>
                  </a:txBody>
                  <a:tcPr marL="91557" marR="91557" marT="45778" marB="45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noProof="0" dirty="0" smtClean="0">
                          <a:ln>
                            <a:noFill/>
                          </a:ln>
                          <a:solidFill>
                            <a:srgbClr val="0000FF"/>
                          </a:solidFill>
                          <a:effectLst/>
                          <a:latin typeface="Optane"/>
                          <a:ea typeface="Times New Roman" pitchFamily="18" charset="0"/>
                          <a:cs typeface="Verdana" pitchFamily="34" charset="0"/>
                        </a:rPr>
                        <a:t>X</a:t>
                      </a:r>
                    </a:p>
                  </a:txBody>
                  <a:tcPr marL="91557" marR="91557" marT="45778" marB="45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noProof="0" dirty="0" smtClean="0">
                          <a:ln>
                            <a:noFill/>
                          </a:ln>
                          <a:solidFill>
                            <a:srgbClr val="0000FF"/>
                          </a:solidFill>
                          <a:effectLst/>
                          <a:latin typeface="Optane"/>
                          <a:ea typeface="Times New Roman" pitchFamily="18" charset="0"/>
                          <a:cs typeface="Verdana" pitchFamily="34" charset="0"/>
                        </a:rPr>
                        <a:t>Conversion coefficient according to age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noProof="0" dirty="0" smtClean="0">
                          <a:ln>
                            <a:noFill/>
                          </a:ln>
                          <a:solidFill>
                            <a:srgbClr val="0000FF"/>
                          </a:solidFill>
                          <a:effectLst/>
                          <a:latin typeface="Optane"/>
                          <a:ea typeface="Times New Roman" pitchFamily="18" charset="0"/>
                          <a:cs typeface="Verdana" pitchFamily="34" charset="0"/>
                        </a:rPr>
                        <a:t>根据年龄设定的换算系数</a:t>
                      </a:r>
                      <a:endParaRPr kumimoji="0" lang="en-US" sz="2800" b="1" i="0" u="none" strike="noStrike" cap="none" normalizeH="0" baseline="0" noProof="0" dirty="0" smtClean="0">
                        <a:ln>
                          <a:noFill/>
                        </a:ln>
                        <a:solidFill>
                          <a:srgbClr val="0000FF"/>
                        </a:solidFill>
                        <a:effectLst/>
                        <a:latin typeface="Optane"/>
                        <a:ea typeface="Times New Roman" pitchFamily="18" charset="0"/>
                        <a:cs typeface="Verdana" pitchFamily="34" charset="0"/>
                      </a:endParaRPr>
                    </a:p>
                  </a:txBody>
                  <a:tcPr marL="91557" marR="91557" marT="45778" marB="457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r>
            </a:tbl>
          </a:graphicData>
        </a:graphic>
      </p:graphicFrame>
      <p:sp>
        <p:nvSpPr>
          <p:cNvPr id="6" name="Text Box 4"/>
          <p:cNvSpPr txBox="1">
            <a:spLocks noChangeArrowheads="1"/>
          </p:cNvSpPr>
          <p:nvPr/>
        </p:nvSpPr>
        <p:spPr bwMode="auto">
          <a:xfrm>
            <a:off x="90494" y="2200239"/>
            <a:ext cx="685926" cy="2092881"/>
          </a:xfrm>
          <a:prstGeom prst="rect">
            <a:avLst/>
          </a:prstGeom>
          <a:noFill/>
          <a:ln w="9525">
            <a:noFill/>
            <a:miter lim="800000"/>
            <a:headEnd/>
            <a:tailEnd/>
          </a:ln>
          <a:effectLst/>
        </p:spPr>
        <p:txBody>
          <a:bodyPr wrap="square">
            <a:spAutoFit/>
          </a:bodyPr>
          <a:lstStyle/>
          <a:p>
            <a:pPr>
              <a:spcBef>
                <a:spcPct val="50000"/>
              </a:spcBef>
            </a:pPr>
            <a:r>
              <a:rPr lang="en-US" sz="2800" b="1" dirty="0" smtClean="0">
                <a:solidFill>
                  <a:srgbClr val="C00000"/>
                </a:solidFill>
                <a:latin typeface="Optane"/>
                <a:cs typeface="Arial" pitchFamily="34" charset="0"/>
              </a:rPr>
              <a:t>Italy</a:t>
            </a:r>
            <a:r>
              <a:rPr lang="zh-CN" altLang="en-US" sz="2000" b="1" dirty="0" smtClean="0">
                <a:solidFill>
                  <a:srgbClr val="C00000"/>
                </a:solidFill>
                <a:latin typeface="Optane"/>
                <a:cs typeface="Arial" pitchFamily="34" charset="0"/>
              </a:rPr>
              <a:t>意大利</a:t>
            </a:r>
            <a:endParaRPr lang="en-US" sz="2000" b="1" dirty="0" smtClean="0">
              <a:solidFill>
                <a:srgbClr val="C00000"/>
              </a:solidFill>
              <a:latin typeface="Optane"/>
              <a:cs typeface="Arial" pitchFamily="34" charset="0"/>
            </a:endParaRPr>
          </a:p>
          <a:p>
            <a:pPr>
              <a:spcBef>
                <a:spcPct val="50000"/>
              </a:spcBef>
            </a:pPr>
            <a:endParaRPr lang="en-US" sz="2800" b="1" dirty="0">
              <a:solidFill>
                <a:srgbClr val="C00000"/>
              </a:solidFill>
              <a:latin typeface="Optane"/>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smtClean="0"/>
              <a:t>Europe 2020 Priorities </a:t>
            </a:r>
            <a:r>
              <a:rPr lang="zh-CN" altLang="en-US" sz="2000" dirty="0" smtClean="0"/>
              <a:t>欧盟</a:t>
            </a:r>
            <a:r>
              <a:rPr lang="en-US" altLang="zh-CN" sz="2000" dirty="0" smtClean="0"/>
              <a:t>2020</a:t>
            </a:r>
            <a:r>
              <a:rPr lang="zh-CN" altLang="en-US" sz="2000" dirty="0" smtClean="0"/>
              <a:t>年优先事项</a:t>
            </a:r>
            <a:endParaRPr lang="en-US" altLang="it-IT" sz="2000" dirty="0" smtClean="0"/>
          </a:p>
          <a:p>
            <a:r>
              <a:rPr lang="en-US" dirty="0" smtClean="0"/>
              <a:t>Smart, sustainable and inclusive growth </a:t>
            </a:r>
            <a:r>
              <a:rPr lang="zh-CN" altLang="en-US" sz="2000" dirty="0" smtClean="0"/>
              <a:t>智慧、可持续、包容性增长</a:t>
            </a:r>
            <a:endParaRPr lang="en-US" sz="2000" dirty="0" smtClean="0"/>
          </a:p>
          <a:p>
            <a:endParaRPr lang="it-IT" altLang="it-IT" dirty="0"/>
          </a:p>
        </p:txBody>
      </p:sp>
      <p:sp>
        <p:nvSpPr>
          <p:cNvPr id="5" name="4 Rectángulo"/>
          <p:cNvSpPr/>
          <p:nvPr/>
        </p:nvSpPr>
        <p:spPr>
          <a:xfrm>
            <a:off x="344364" y="1205070"/>
            <a:ext cx="9000000" cy="2985433"/>
          </a:xfrm>
          <a:prstGeom prst="rect">
            <a:avLst/>
          </a:prstGeom>
        </p:spPr>
        <p:txBody>
          <a:bodyPr wrap="square">
            <a:spAutoFit/>
          </a:bodyPr>
          <a:lstStyle/>
          <a:p>
            <a:pPr marL="360000" lvl="2" indent="-355600">
              <a:spcBef>
                <a:spcPts val="0"/>
              </a:spcBef>
              <a:spcAft>
                <a:spcPts val="0"/>
              </a:spcAft>
              <a:buFont typeface="Wingdings" pitchFamily="2" charset="2"/>
              <a:buChar char="Ø"/>
              <a:defRPr/>
            </a:pPr>
            <a:r>
              <a:rPr lang="en-GB" sz="2400" b="1" dirty="0" smtClean="0">
                <a:latin typeface="Optane"/>
              </a:rPr>
              <a:t>Smart Growth </a:t>
            </a:r>
            <a:r>
              <a:rPr lang="zh-CN" altLang="en-US" sz="2400" b="1" dirty="0" smtClean="0">
                <a:latin typeface="Optane"/>
              </a:rPr>
              <a:t>智慧增长</a:t>
            </a:r>
            <a:r>
              <a:rPr lang="en-GB" sz="2400" b="1" dirty="0" smtClean="0">
                <a:latin typeface="Optane"/>
              </a:rPr>
              <a:t/>
            </a:r>
            <a:br>
              <a:rPr lang="en-GB" sz="2400" b="1" dirty="0" smtClean="0">
                <a:latin typeface="Optane"/>
              </a:rPr>
            </a:br>
            <a:r>
              <a:rPr lang="en-GB" sz="2400" dirty="0" smtClean="0">
                <a:latin typeface="Optane"/>
              </a:rPr>
              <a:t>Developing an economy based on knowledge and innovation</a:t>
            </a:r>
            <a:r>
              <a:rPr lang="zh-CN" altLang="en-US" sz="2400" dirty="0" smtClean="0">
                <a:latin typeface="Optane"/>
              </a:rPr>
              <a:t> </a:t>
            </a:r>
            <a:r>
              <a:rPr lang="zh-CN" altLang="en-US" sz="2000" dirty="0" smtClean="0">
                <a:latin typeface="Optane"/>
              </a:rPr>
              <a:t>发展知识经济和创新经济</a:t>
            </a:r>
            <a:endParaRPr lang="en-GB" sz="2000" dirty="0" smtClean="0">
              <a:latin typeface="Optane"/>
            </a:endParaRPr>
          </a:p>
          <a:p>
            <a:pPr marL="360000" lvl="2" indent="-355600">
              <a:spcBef>
                <a:spcPts val="0"/>
              </a:spcBef>
              <a:spcAft>
                <a:spcPts val="0"/>
              </a:spcAft>
              <a:buFont typeface="Wingdings" pitchFamily="2" charset="2"/>
              <a:buChar char="Ø"/>
              <a:defRPr/>
            </a:pPr>
            <a:r>
              <a:rPr lang="en-GB" sz="2400" b="1" dirty="0" smtClean="0">
                <a:latin typeface="Optane"/>
              </a:rPr>
              <a:t>Sustainable Growth </a:t>
            </a:r>
            <a:r>
              <a:rPr lang="zh-CN" altLang="en-US" sz="2400" b="1" dirty="0" smtClean="0">
                <a:latin typeface="Optane"/>
              </a:rPr>
              <a:t>可持续增长</a:t>
            </a:r>
            <a:r>
              <a:rPr lang="en-GB" sz="2400" b="1" dirty="0" smtClean="0">
                <a:latin typeface="Optane"/>
              </a:rPr>
              <a:t/>
            </a:r>
            <a:br>
              <a:rPr lang="en-GB" sz="2400" b="1" dirty="0" smtClean="0">
                <a:latin typeface="Optane"/>
              </a:rPr>
            </a:br>
            <a:r>
              <a:rPr lang="en-GB" sz="2400" dirty="0" smtClean="0">
                <a:latin typeface="Optane"/>
              </a:rPr>
              <a:t>Promoting a more resource efficient, greener and more competitive economy</a:t>
            </a:r>
            <a:r>
              <a:rPr lang="zh-CN" altLang="en-US" sz="2400" dirty="0" smtClean="0">
                <a:latin typeface="Optane"/>
              </a:rPr>
              <a:t> </a:t>
            </a:r>
            <a:r>
              <a:rPr lang="zh-CN" altLang="en-US" sz="2000" dirty="0" smtClean="0">
                <a:latin typeface="Optane"/>
              </a:rPr>
              <a:t>发展资源节约型、环保型和竞争力更强的经济</a:t>
            </a:r>
            <a:endParaRPr lang="en-GB" sz="2000" dirty="0" smtClean="0">
              <a:latin typeface="Optane"/>
            </a:endParaRPr>
          </a:p>
          <a:p>
            <a:pPr marL="360000" lvl="2" indent="-355600">
              <a:spcBef>
                <a:spcPts val="0"/>
              </a:spcBef>
              <a:spcAft>
                <a:spcPts val="0"/>
              </a:spcAft>
              <a:buFont typeface="Wingdings" pitchFamily="2" charset="2"/>
              <a:buChar char="Ø"/>
              <a:defRPr/>
            </a:pPr>
            <a:r>
              <a:rPr lang="en-GB" sz="2400" b="1" dirty="0" smtClean="0">
                <a:latin typeface="Optane"/>
              </a:rPr>
              <a:t>Inclusive Growth </a:t>
            </a:r>
            <a:r>
              <a:rPr lang="zh-CN" altLang="en-US" sz="2400" b="1" dirty="0" smtClean="0">
                <a:latin typeface="Optane"/>
              </a:rPr>
              <a:t>包容性增长</a:t>
            </a:r>
            <a:r>
              <a:rPr lang="en-GB" sz="2400" b="1" dirty="0" smtClean="0">
                <a:latin typeface="Optane"/>
              </a:rPr>
              <a:t/>
            </a:r>
            <a:br>
              <a:rPr lang="en-GB" sz="2400" b="1" dirty="0" smtClean="0">
                <a:latin typeface="Optane"/>
              </a:rPr>
            </a:br>
            <a:r>
              <a:rPr lang="en-GB" sz="2400" dirty="0" smtClean="0">
                <a:latin typeface="Optane"/>
              </a:rPr>
              <a:t>Fostering a high employment economy delivering economic,  social and territorial cohesion. </a:t>
            </a:r>
            <a:r>
              <a:rPr lang="zh-CN" altLang="en-US" sz="2000" dirty="0" smtClean="0">
                <a:latin typeface="Optane"/>
              </a:rPr>
              <a:t>发展高就业型经济，实现经济、社会、领土凝聚力</a:t>
            </a:r>
            <a:endParaRPr lang="en-GB" sz="2000" dirty="0" smtClean="0">
              <a:latin typeface="Optane"/>
            </a:endParaRPr>
          </a:p>
        </p:txBody>
      </p:sp>
    </p:spTree>
    <p:extLst>
      <p:ext uri="{BB962C8B-B14F-4D97-AF65-F5344CB8AC3E}">
        <p14:creationId xmlns="" xmlns:p14="http://schemas.microsoft.com/office/powerpoint/2010/main" val="3313009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400" dirty="0" smtClean="0"/>
              <a:t>Sustainability Factor</a:t>
            </a:r>
            <a:endParaRPr lang="es-ES" sz="2400" dirty="0"/>
          </a:p>
        </p:txBody>
      </p:sp>
      <p:graphicFrame>
        <p:nvGraphicFramePr>
          <p:cNvPr id="4" name="Group 99"/>
          <p:cNvGraphicFramePr>
            <a:graphicFrameLocks noGrp="1"/>
          </p:cNvGraphicFramePr>
          <p:nvPr/>
        </p:nvGraphicFramePr>
        <p:xfrm>
          <a:off x="920440" y="1124680"/>
          <a:ext cx="8700119" cy="4114800"/>
        </p:xfrm>
        <a:graphic>
          <a:graphicData uri="http://schemas.openxmlformats.org/drawingml/2006/table">
            <a:tbl>
              <a:tblPr/>
              <a:tblGrid>
                <a:gridCol w="1152160"/>
                <a:gridCol w="360000"/>
                <a:gridCol w="1293389"/>
                <a:gridCol w="360000"/>
                <a:gridCol w="2843095"/>
                <a:gridCol w="360000"/>
                <a:gridCol w="2331475"/>
              </a:tblGrid>
              <a:tr h="19936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Annual Pension Amount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每年养老金金额</a:t>
                      </a:r>
                      <a:endParaRPr kumimoji="0" 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 </a:t>
                      </a:r>
                      <a:endParaRPr kumimoji="0" lang="en-US" sz="2200" b="0" i="0" u="none" strike="noStrike" cap="none" normalizeH="0" baseline="0" noProof="0" dirty="0" smtClean="0">
                        <a:ln>
                          <a:noFill/>
                        </a:ln>
                        <a:solidFill>
                          <a:srgbClr val="0000FF"/>
                        </a:solidFill>
                        <a:effectLst/>
                        <a:latin typeface="Optane"/>
                        <a:ea typeface="Times New Roman" pitchFamily="18"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Average annual salary of the 25 best years updated with IPC</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根据</a:t>
                      </a:r>
                      <a:r>
                        <a:rPr kumimoji="0" lang="en-US" altLang="zh-CN"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CPI</a:t>
                      </a:r>
                      <a:r>
                        <a:rPr kumimoji="0" lang="zh-CN" alt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调整后，最佳</a:t>
                      </a:r>
                      <a:r>
                        <a:rPr kumimoji="0" lang="en-US" altLang="zh-CN"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25</a:t>
                      </a:r>
                      <a:r>
                        <a:rPr kumimoji="0" lang="zh-CN" alt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年的平均年薪</a:t>
                      </a:r>
                      <a:endParaRPr kumimoji="0" 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X </a:t>
                      </a:r>
                      <a:endParaRPr kumimoji="0" lang="en-US" sz="2200" b="0" i="0" u="none" strike="noStrike" cap="none" normalizeH="0" baseline="0" noProof="0" dirty="0" smtClean="0">
                        <a:ln>
                          <a:noFill/>
                        </a:ln>
                        <a:solidFill>
                          <a:srgbClr val="0000FF"/>
                        </a:solidFill>
                        <a:effectLst/>
                        <a:latin typeface="Optane"/>
                        <a:ea typeface="Times New Roman" pitchFamily="18"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Proration Factor Min (1,D/T)</a:t>
                      </a:r>
                    </a:p>
                    <a:p>
                      <a:pPr marL="180975" marR="0" lvl="0" indent="-180975" algn="l" defTabSz="914400" rtl="0" eaLnBrk="0" fontAlgn="base" latinLnBrk="0" hangingPunct="0">
                        <a:lnSpc>
                          <a:spcPct val="100000"/>
                        </a:lnSpc>
                        <a:spcBef>
                          <a:spcPct val="0"/>
                        </a:spcBef>
                        <a:spcAft>
                          <a:spcPct val="0"/>
                        </a:spcAft>
                        <a:buClrTx/>
                        <a:buSzTx/>
                        <a:buFontTx/>
                        <a:buNone/>
                        <a:tabLst>
                          <a:tab pos="180975" algn="l"/>
                        </a:tabLst>
                      </a:pPr>
                      <a:r>
                        <a:rPr kumimoji="0" 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T</a:t>
                      </a:r>
                      <a:r>
                        <a:rPr kumimoji="0" lang="en-US" sz="2200" b="0" i="0" u="none" strike="noStrike" cap="none" normalizeH="0" baseline="0" noProof="0" dirty="0" smtClean="0">
                          <a:ln>
                            <a:noFill/>
                          </a:ln>
                          <a:solidFill>
                            <a:srgbClr val="0000FF"/>
                          </a:solidFill>
                          <a:effectLst/>
                          <a:latin typeface="Optane"/>
                          <a:ea typeface="Times New Roman" pitchFamily="18" charset="0"/>
                          <a:cs typeface="Verdana" pitchFamily="34" charset="0"/>
                        </a:rPr>
                        <a:t>	(Theoretical number of quarter of a full working life. If increase as a function of life expectancy  at 60 age)</a:t>
                      </a: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D</a:t>
                      </a:r>
                      <a:r>
                        <a:rPr kumimoji="0" lang="en-US" sz="2200" b="0" i="0" u="none" strike="noStrike" cap="none" normalizeH="0" baseline="0" noProof="0" dirty="0" smtClean="0">
                          <a:ln>
                            <a:noFill/>
                          </a:ln>
                          <a:solidFill>
                            <a:srgbClr val="0000FF"/>
                          </a:solidFill>
                          <a:effectLst/>
                          <a:latin typeface="Optane"/>
                          <a:ea typeface="Times New Roman" pitchFamily="18" charset="0"/>
                          <a:cs typeface="Verdana" pitchFamily="34" charset="0"/>
                        </a:rPr>
                        <a:t>	(Real worked quarter)</a:t>
                      </a: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zh-CN" altLang="en-US" sz="2200" b="0" i="0" u="none" strike="noStrike" cap="none" normalizeH="0" baseline="0" noProof="0" dirty="0" smtClean="0">
                          <a:ln>
                            <a:noFill/>
                          </a:ln>
                          <a:solidFill>
                            <a:srgbClr val="0000FF"/>
                          </a:solidFill>
                          <a:effectLst/>
                          <a:latin typeface="Optane"/>
                          <a:ea typeface="Times New Roman" pitchFamily="18" charset="0"/>
                          <a:cs typeface="Verdana" pitchFamily="34" charset="0"/>
                        </a:rPr>
                        <a:t>最小分摊因数（</a:t>
                      </a:r>
                      <a:r>
                        <a:rPr kumimoji="0" lang="en-US" altLang="zh-CN" sz="2200" b="0" i="0" u="none" strike="noStrike" cap="none" normalizeH="0" baseline="0" noProof="0" dirty="0" smtClean="0">
                          <a:ln>
                            <a:noFill/>
                          </a:ln>
                          <a:solidFill>
                            <a:srgbClr val="0000FF"/>
                          </a:solidFill>
                          <a:effectLst/>
                          <a:latin typeface="Optane"/>
                          <a:ea typeface="Times New Roman" pitchFamily="18" charset="0"/>
                          <a:cs typeface="Verdana" pitchFamily="34" charset="0"/>
                        </a:rPr>
                        <a:t>1</a:t>
                      </a:r>
                      <a:r>
                        <a:rPr kumimoji="0" lang="zh-CN" altLang="en-US" sz="2200" b="0" i="0" u="none" strike="noStrike" cap="none" normalizeH="0" baseline="0" noProof="0" dirty="0" smtClean="0">
                          <a:ln>
                            <a:noFill/>
                          </a:ln>
                          <a:solidFill>
                            <a:srgbClr val="0000FF"/>
                          </a:solidFill>
                          <a:effectLst/>
                          <a:latin typeface="Optane"/>
                          <a:ea typeface="Times New Roman" pitchFamily="18" charset="0"/>
                          <a:cs typeface="Verdana" pitchFamily="34" charset="0"/>
                        </a:rPr>
                        <a:t>，</a:t>
                      </a:r>
                      <a:r>
                        <a:rPr kumimoji="0" lang="en-US" altLang="zh-CN" sz="2200" b="0" i="0" u="none" strike="noStrike" cap="none" normalizeH="0" baseline="0" noProof="0" dirty="0" smtClean="0">
                          <a:ln>
                            <a:noFill/>
                          </a:ln>
                          <a:solidFill>
                            <a:srgbClr val="0000FF"/>
                          </a:solidFill>
                          <a:effectLst/>
                          <a:latin typeface="Optane"/>
                          <a:ea typeface="Times New Roman" pitchFamily="18" charset="0"/>
                          <a:cs typeface="Verdana" pitchFamily="34" charset="0"/>
                        </a:rPr>
                        <a:t>D/T</a:t>
                      </a:r>
                      <a:r>
                        <a:rPr kumimoji="0" lang="zh-CN" altLang="en-US" sz="2200" b="0" i="0" u="none" strike="noStrike" cap="none" normalizeH="0" baseline="0" noProof="0" dirty="0" smtClean="0">
                          <a:ln>
                            <a:noFill/>
                          </a:ln>
                          <a:solidFill>
                            <a:srgbClr val="0000FF"/>
                          </a:solidFill>
                          <a:effectLst/>
                          <a:latin typeface="Optane"/>
                          <a:ea typeface="Times New Roman" pitchFamily="18" charset="0"/>
                          <a:cs typeface="Verdana" pitchFamily="34" charset="0"/>
                        </a:rPr>
                        <a:t>）</a:t>
                      </a:r>
                      <a:endParaRPr kumimoji="0" lang="en-US" altLang="zh-CN" sz="2200" b="0" i="0" u="none" strike="noStrike" cap="none" normalizeH="0" baseline="0" noProof="0" dirty="0" smtClean="0">
                        <a:ln>
                          <a:noFill/>
                        </a:ln>
                        <a:solidFill>
                          <a:srgbClr val="0000FF"/>
                        </a:solidFill>
                        <a:effectLst/>
                        <a:latin typeface="Optane"/>
                        <a:ea typeface="Times New Roman" pitchFamily="18"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US" sz="2200" b="0" i="0" u="none" strike="noStrike" cap="none" normalizeH="0" baseline="0" noProof="0" dirty="0" smtClean="0">
                          <a:ln>
                            <a:noFill/>
                          </a:ln>
                          <a:solidFill>
                            <a:srgbClr val="0000FF"/>
                          </a:solidFill>
                          <a:effectLst/>
                          <a:latin typeface="Optane"/>
                          <a:ea typeface="Times New Roman" pitchFamily="18" charset="0"/>
                          <a:cs typeface="Verdana" pitchFamily="34" charset="0"/>
                        </a:rPr>
                        <a:t>T</a:t>
                      </a:r>
                      <a:r>
                        <a:rPr kumimoji="0" lang="zh-CN" altLang="en-US" sz="2200" b="0" i="0" u="none" strike="noStrike" cap="none" normalizeH="0" baseline="0" noProof="0" dirty="0" smtClean="0">
                          <a:ln>
                            <a:noFill/>
                          </a:ln>
                          <a:solidFill>
                            <a:srgbClr val="0000FF"/>
                          </a:solidFill>
                          <a:effectLst/>
                          <a:latin typeface="Optane"/>
                          <a:ea typeface="Times New Roman" pitchFamily="18" charset="0"/>
                          <a:cs typeface="Verdana" pitchFamily="34" charset="0"/>
                        </a:rPr>
                        <a:t>（完整工作生涯</a:t>
                      </a:r>
                      <a:r>
                        <a:rPr kumimoji="0" lang="en-US" altLang="zh-CN" sz="2200" b="0" i="0" u="none" strike="noStrike" cap="none" normalizeH="0" baseline="0" noProof="0" dirty="0" smtClean="0">
                          <a:ln>
                            <a:noFill/>
                          </a:ln>
                          <a:solidFill>
                            <a:srgbClr val="0000FF"/>
                          </a:solidFill>
                          <a:effectLst/>
                          <a:latin typeface="Optane"/>
                          <a:ea typeface="Times New Roman" pitchFamily="18" charset="0"/>
                          <a:cs typeface="Verdana" pitchFamily="34" charset="0"/>
                        </a:rPr>
                        <a:t>1/4</a:t>
                      </a:r>
                      <a:r>
                        <a:rPr kumimoji="0" lang="zh-CN" altLang="en-US" sz="2200" b="0" i="0" u="none" strike="noStrike" cap="none" normalizeH="0" baseline="0" noProof="0" dirty="0" smtClean="0">
                          <a:ln>
                            <a:noFill/>
                          </a:ln>
                          <a:solidFill>
                            <a:srgbClr val="0000FF"/>
                          </a:solidFill>
                          <a:effectLst/>
                          <a:latin typeface="Optane"/>
                          <a:ea typeface="Times New Roman" pitchFamily="18" charset="0"/>
                          <a:cs typeface="Verdana" pitchFamily="34" charset="0"/>
                        </a:rPr>
                        <a:t>时间的理论值）</a:t>
                      </a:r>
                      <a:endParaRPr kumimoji="0" lang="en-US" altLang="zh-CN" sz="2200" b="0" i="0" u="none" strike="noStrike" cap="none" normalizeH="0" baseline="0" noProof="0" dirty="0" smtClean="0">
                        <a:ln>
                          <a:noFill/>
                        </a:ln>
                        <a:solidFill>
                          <a:srgbClr val="0000FF"/>
                        </a:solidFill>
                        <a:effectLst/>
                        <a:latin typeface="Optane"/>
                        <a:ea typeface="Times New Roman" pitchFamily="18"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en-US" sz="2200" b="0" i="0" u="none" strike="noStrike" cap="none" normalizeH="0" baseline="0" noProof="0" dirty="0" smtClean="0">
                          <a:ln>
                            <a:noFill/>
                          </a:ln>
                          <a:solidFill>
                            <a:srgbClr val="0000FF"/>
                          </a:solidFill>
                          <a:effectLst/>
                          <a:latin typeface="Optane"/>
                          <a:ea typeface="Times New Roman" pitchFamily="18" charset="0"/>
                          <a:cs typeface="Verdana" pitchFamily="34" charset="0"/>
                        </a:rPr>
                        <a:t>D</a:t>
                      </a:r>
                      <a:r>
                        <a:rPr kumimoji="0" lang="zh-CN" altLang="en-US" sz="2200" b="0" i="0" u="none" strike="noStrike" cap="none" normalizeH="0" baseline="0" noProof="0" dirty="0" smtClean="0">
                          <a:ln>
                            <a:noFill/>
                          </a:ln>
                          <a:solidFill>
                            <a:srgbClr val="0000FF"/>
                          </a:solidFill>
                          <a:effectLst/>
                          <a:latin typeface="Optane"/>
                          <a:ea typeface="Times New Roman" pitchFamily="18" charset="0"/>
                          <a:cs typeface="Verdana" pitchFamily="34" charset="0"/>
                        </a:rPr>
                        <a:t>（完整工作生涯</a:t>
                      </a:r>
                      <a:r>
                        <a:rPr kumimoji="0" lang="en-US" altLang="zh-CN" sz="2200" b="0" i="0" u="none" strike="noStrike" cap="none" normalizeH="0" baseline="0" noProof="0" dirty="0" smtClean="0">
                          <a:ln>
                            <a:noFill/>
                          </a:ln>
                          <a:solidFill>
                            <a:srgbClr val="0000FF"/>
                          </a:solidFill>
                          <a:effectLst/>
                          <a:latin typeface="Optane"/>
                          <a:ea typeface="Times New Roman" pitchFamily="18" charset="0"/>
                          <a:cs typeface="Verdana" pitchFamily="34" charset="0"/>
                        </a:rPr>
                        <a:t>1/4</a:t>
                      </a:r>
                      <a:r>
                        <a:rPr kumimoji="0" lang="zh-CN" altLang="en-US" sz="2200" b="0" i="0" u="none" strike="noStrike" cap="none" normalizeH="0" baseline="0" noProof="0" dirty="0" smtClean="0">
                          <a:ln>
                            <a:noFill/>
                          </a:ln>
                          <a:solidFill>
                            <a:srgbClr val="0000FF"/>
                          </a:solidFill>
                          <a:effectLst/>
                          <a:latin typeface="Optane"/>
                          <a:ea typeface="Times New Roman" pitchFamily="18" charset="0"/>
                          <a:cs typeface="Verdana" pitchFamily="34" charset="0"/>
                        </a:rPr>
                        <a:t>时间的实际值）</a:t>
                      </a:r>
                      <a:endParaRPr kumimoji="0" lang="en-US" sz="2200" b="0" i="0" u="none" strike="noStrike" cap="none" normalizeH="0" baseline="0" noProof="0" dirty="0" smtClean="0">
                        <a:ln>
                          <a:noFill/>
                        </a:ln>
                        <a:solidFill>
                          <a:srgbClr val="0000FF"/>
                        </a:solidFill>
                        <a:effectLst/>
                        <a:latin typeface="Optane"/>
                        <a:ea typeface="Times New Roman" pitchFamily="18"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noProof="0" dirty="0" smtClean="0">
                          <a:ln>
                            <a:noFill/>
                          </a:ln>
                          <a:solidFill>
                            <a:srgbClr val="0000FF"/>
                          </a:solidFill>
                          <a:effectLst/>
                          <a:latin typeface="Optane"/>
                          <a:ea typeface="Times New Roman" pitchFamily="18" charset="0"/>
                          <a:cs typeface="Verdana" pitchFamily="34" charset="0"/>
                        </a:rPr>
                        <a:t>X</a:t>
                      </a:r>
                      <a:endParaRPr kumimoji="0" lang="en-US" sz="2200" b="0" i="0" u="none" strike="noStrike" cap="none" normalizeH="0" baseline="0" noProof="0" dirty="0" smtClean="0">
                        <a:ln>
                          <a:noFill/>
                        </a:ln>
                        <a:solidFill>
                          <a:srgbClr val="0000FF"/>
                        </a:solidFill>
                        <a:effectLst/>
                        <a:latin typeface="Optane"/>
                        <a:ea typeface="Times New Roman" pitchFamily="18"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Pension Rate </a:t>
                      </a:r>
                      <a:br>
                        <a:rPr kumimoji="0" lang="en-US" sz="22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br>
                      <a:r>
                        <a:rPr kumimoji="0" lang="en-US" sz="2200" b="0" i="0" u="none" strike="noStrike" cap="none" normalizeH="0" baseline="0" noProof="0" dirty="0" smtClean="0">
                          <a:ln>
                            <a:noFill/>
                          </a:ln>
                          <a:solidFill>
                            <a:srgbClr val="0000FF"/>
                          </a:solidFill>
                          <a:effectLst/>
                          <a:latin typeface="Optane"/>
                          <a:ea typeface="Times New Roman" pitchFamily="18" charset="0"/>
                          <a:cs typeface="Arial" charset="0"/>
                        </a:rPr>
                        <a:t>% generally.</a:t>
                      </a:r>
                      <a:br>
                        <a:rPr kumimoji="0" lang="en-US" sz="2200" b="0" i="0" u="none" strike="noStrike" cap="none" normalizeH="0" baseline="0" noProof="0" dirty="0" smtClean="0">
                          <a:ln>
                            <a:noFill/>
                          </a:ln>
                          <a:solidFill>
                            <a:srgbClr val="0000FF"/>
                          </a:solidFill>
                          <a:effectLst/>
                          <a:latin typeface="Optane"/>
                          <a:ea typeface="Times New Roman" pitchFamily="18" charset="0"/>
                          <a:cs typeface="Arial" charset="0"/>
                        </a:rPr>
                      </a:br>
                      <a:r>
                        <a:rPr kumimoji="0" lang="en-US" sz="2200" b="0" i="0" u="none" strike="noStrike" cap="none" normalizeH="0" baseline="0" noProof="0" dirty="0" smtClean="0">
                          <a:ln>
                            <a:noFill/>
                          </a:ln>
                          <a:solidFill>
                            <a:srgbClr val="0000FF"/>
                          </a:solidFill>
                          <a:effectLst/>
                          <a:latin typeface="Optane"/>
                          <a:ea typeface="Times New Roman" pitchFamily="18" charset="0"/>
                          <a:cs typeface="Arial" charset="0"/>
                        </a:rPr>
                        <a:t>There is a benefit for the higher contributions T made from 60 years and a penalty to retirement before age 65</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cap="none" normalizeH="0" baseline="0" noProof="0" dirty="0" smtClean="0">
                          <a:ln>
                            <a:noFill/>
                          </a:ln>
                          <a:solidFill>
                            <a:srgbClr val="0000FF"/>
                          </a:solidFill>
                          <a:effectLst/>
                          <a:latin typeface="Optane"/>
                          <a:ea typeface="Times New Roman" pitchFamily="18" charset="0"/>
                          <a:cs typeface="Arial" charset="0"/>
                        </a:rPr>
                        <a:t>养老金比例</a:t>
                      </a:r>
                      <a:endParaRPr kumimoji="0" lang="en-US" altLang="zh-CN" sz="2200" b="0" i="0" u="none" strike="noStrike" cap="none" normalizeH="0" baseline="0" noProof="0" dirty="0" smtClean="0">
                        <a:ln>
                          <a:noFill/>
                        </a:ln>
                        <a:solidFill>
                          <a:srgbClr val="0000FF"/>
                        </a:solidFill>
                        <a:effectLst/>
                        <a:latin typeface="Optane"/>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200" b="0" i="0" u="none" strike="noStrike" cap="none" normalizeH="0" baseline="0" noProof="0" smtClean="0">
                          <a:ln>
                            <a:noFill/>
                          </a:ln>
                          <a:solidFill>
                            <a:srgbClr val="0000FF"/>
                          </a:solidFill>
                          <a:effectLst/>
                          <a:latin typeface="Optane"/>
                          <a:ea typeface="Times New Roman" pitchFamily="18" charset="0"/>
                          <a:cs typeface="Arial" charset="0"/>
                        </a:rPr>
                        <a:t>总体比例</a:t>
                      </a:r>
                      <a:endParaRPr kumimoji="0" lang="en-US" sz="2200" b="0" i="0" u="none" strike="noStrike" cap="none" normalizeH="0" baseline="0" noProof="0" dirty="0" smtClean="0">
                        <a:ln>
                          <a:noFill/>
                        </a:ln>
                        <a:solidFill>
                          <a:srgbClr val="0000FF"/>
                        </a:solidFill>
                        <a:effectLst/>
                        <a:latin typeface="Optane"/>
                        <a:ea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r>
            </a:tbl>
          </a:graphicData>
        </a:graphic>
      </p:graphicFrame>
      <p:sp>
        <p:nvSpPr>
          <p:cNvPr id="5" name="Text Box 87"/>
          <p:cNvSpPr txBox="1">
            <a:spLocks noChangeArrowheads="1"/>
          </p:cNvSpPr>
          <p:nvPr/>
        </p:nvSpPr>
        <p:spPr bwMode="auto">
          <a:xfrm>
            <a:off x="35240" y="2932585"/>
            <a:ext cx="935950" cy="1169551"/>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C00000"/>
                </a:solidFill>
                <a:latin typeface="Optane"/>
                <a:cs typeface="Arial" pitchFamily="34" charset="0"/>
              </a:rPr>
              <a:t>France</a:t>
            </a:r>
          </a:p>
          <a:p>
            <a:pPr algn="ctr">
              <a:spcBef>
                <a:spcPct val="50000"/>
              </a:spcBef>
            </a:pPr>
            <a:r>
              <a:rPr lang="zh-CN" altLang="en-US" sz="2800" b="1" dirty="0" smtClean="0">
                <a:solidFill>
                  <a:srgbClr val="C00000"/>
                </a:solidFill>
                <a:latin typeface="Optane"/>
                <a:cs typeface="Arial" pitchFamily="34" charset="0"/>
              </a:rPr>
              <a:t>法国</a:t>
            </a:r>
            <a:endParaRPr lang="en-US" sz="2800" b="1" dirty="0">
              <a:solidFill>
                <a:srgbClr val="C00000"/>
              </a:solidFill>
              <a:latin typeface="Optane"/>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2400" dirty="0" smtClean="0"/>
              <a:t>Sustainability Factor </a:t>
            </a:r>
            <a:r>
              <a:rPr lang="zh-CN" altLang="en-US" sz="2400" dirty="0" smtClean="0"/>
              <a:t>可持续性因素</a:t>
            </a:r>
            <a:endParaRPr lang="es-ES" sz="2400" dirty="0"/>
          </a:p>
        </p:txBody>
      </p:sp>
      <p:graphicFrame>
        <p:nvGraphicFramePr>
          <p:cNvPr id="7" name="Group 100"/>
          <p:cNvGraphicFramePr>
            <a:graphicFrameLocks noGrp="1"/>
          </p:cNvGraphicFramePr>
          <p:nvPr>
            <p:ph/>
          </p:nvPr>
        </p:nvGraphicFramePr>
        <p:xfrm>
          <a:off x="1064459" y="1845835"/>
          <a:ext cx="8465180" cy="2651760"/>
        </p:xfrm>
        <a:graphic>
          <a:graphicData uri="http://schemas.openxmlformats.org/drawingml/2006/table">
            <a:tbl>
              <a:tblPr/>
              <a:tblGrid>
                <a:gridCol w="1260385"/>
                <a:gridCol w="360000"/>
                <a:gridCol w="1631086"/>
                <a:gridCol w="360000"/>
                <a:gridCol w="2743609"/>
                <a:gridCol w="360000"/>
                <a:gridCol w="1750100"/>
              </a:tblGrid>
              <a:tr h="17665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Pension Amount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养老金金额</a:t>
                      </a:r>
                      <a:endParaRPr kumimoji="0" 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1/Conversion Factor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1/</a:t>
                      </a:r>
                      <a:r>
                        <a:rPr kumimoji="0" lang="zh-CN" alt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换算系数</a:t>
                      </a:r>
                      <a:endParaRPr kumimoji="0" 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Notional accounts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 Contribution updated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(16% contribution rate)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名义账户</a:t>
                      </a:r>
                      <a:endParaRPr kumimoji="0" lang="en-US" altLang="zh-CN"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a:t>
                      </a:r>
                      <a:r>
                        <a:rPr kumimoji="0" lang="zh-CN" alt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最新缴费（缴费率为</a:t>
                      </a:r>
                      <a:r>
                        <a:rPr kumimoji="0" lang="en-US" altLang="zh-CN"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16%</a:t>
                      </a:r>
                      <a:r>
                        <a:rPr kumimoji="0" lang="zh-CN" alt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a:t>
                      </a:r>
                      <a:endParaRPr kumimoji="0" 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Funded system</a:t>
                      </a:r>
                      <a:br>
                        <a:rPr kumimoji="0" 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br>
                      <a:r>
                        <a:rPr kumimoji="0" 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(2,5% contribution rate)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资金系统（缴费率为</a:t>
                      </a:r>
                      <a:r>
                        <a:rPr kumimoji="0" lang="en-US" altLang="zh-CN"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2.5%</a:t>
                      </a:r>
                      <a:r>
                        <a:rPr kumimoji="0" lang="zh-CN" alt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a:t>
                      </a:r>
                      <a:endParaRPr kumimoji="0" lang="en-US" sz="24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6E6"/>
                    </a:solidFill>
                  </a:tcPr>
                </a:tc>
              </a:tr>
            </a:tbl>
          </a:graphicData>
        </a:graphic>
      </p:graphicFrame>
      <p:sp>
        <p:nvSpPr>
          <p:cNvPr id="9" name="Text Box 299"/>
          <p:cNvSpPr txBox="1">
            <a:spLocks noChangeArrowheads="1"/>
          </p:cNvSpPr>
          <p:nvPr/>
        </p:nvSpPr>
        <p:spPr bwMode="auto">
          <a:xfrm>
            <a:off x="25400" y="2769820"/>
            <a:ext cx="1064280" cy="1600438"/>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C00000"/>
                </a:solidFill>
                <a:latin typeface="Optane"/>
                <a:cs typeface="Arial" pitchFamily="34" charset="0"/>
              </a:rPr>
              <a:t>Sweden</a:t>
            </a:r>
            <a:r>
              <a:rPr lang="zh-CN" altLang="en-US" sz="2800" b="1" dirty="0" smtClean="0">
                <a:solidFill>
                  <a:srgbClr val="C00000"/>
                </a:solidFill>
                <a:latin typeface="Optane"/>
                <a:cs typeface="Arial" pitchFamily="34" charset="0"/>
              </a:rPr>
              <a:t>瑞典</a:t>
            </a:r>
            <a:endParaRPr lang="en-US" sz="2800" b="1" dirty="0" smtClean="0">
              <a:solidFill>
                <a:srgbClr val="C00000"/>
              </a:solidFill>
              <a:latin typeface="Optane"/>
              <a:cs typeface="Arial" pitchFamily="34" charset="0"/>
            </a:endParaRPr>
          </a:p>
          <a:p>
            <a:pPr algn="ctr">
              <a:spcBef>
                <a:spcPct val="50000"/>
              </a:spcBef>
            </a:pPr>
            <a:endParaRPr lang="en-US" sz="2800" b="1" dirty="0">
              <a:solidFill>
                <a:srgbClr val="C00000"/>
              </a:solidFill>
              <a:latin typeface="Optane"/>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GB" dirty="0" smtClean="0"/>
              <a:t>Sustainability Factor</a:t>
            </a:r>
            <a:r>
              <a:rPr lang="zh-CN" altLang="en-US" dirty="0" smtClean="0"/>
              <a:t>可持续性因素</a:t>
            </a:r>
            <a:endParaRPr lang="it-IT" dirty="0"/>
          </a:p>
        </p:txBody>
      </p:sp>
      <p:sp>
        <p:nvSpPr>
          <p:cNvPr id="8" name="Text Box 299"/>
          <p:cNvSpPr txBox="1">
            <a:spLocks noChangeArrowheads="1"/>
          </p:cNvSpPr>
          <p:nvPr/>
        </p:nvSpPr>
        <p:spPr bwMode="auto">
          <a:xfrm>
            <a:off x="-12195" y="2798440"/>
            <a:ext cx="1296000" cy="861774"/>
          </a:xfrm>
          <a:prstGeom prst="rect">
            <a:avLst/>
          </a:prstGeom>
          <a:noFill/>
          <a:ln w="9525">
            <a:noFill/>
            <a:miter lim="800000"/>
            <a:headEnd/>
            <a:tailEnd/>
          </a:ln>
          <a:effectLst/>
        </p:spPr>
        <p:txBody>
          <a:bodyPr>
            <a:spAutoFit/>
          </a:bodyPr>
          <a:lstStyle/>
          <a:p>
            <a:pPr algn="r">
              <a:spcBef>
                <a:spcPct val="50000"/>
              </a:spcBef>
            </a:pPr>
            <a:r>
              <a:rPr lang="en-US" sz="2000" b="1" dirty="0" smtClean="0">
                <a:solidFill>
                  <a:srgbClr val="C00000"/>
                </a:solidFill>
                <a:latin typeface="Arial" pitchFamily="34" charset="0"/>
                <a:cs typeface="Arial" pitchFamily="34" charset="0"/>
              </a:rPr>
              <a:t>Portugal</a:t>
            </a:r>
          </a:p>
          <a:p>
            <a:pPr algn="r">
              <a:spcBef>
                <a:spcPct val="50000"/>
              </a:spcBef>
            </a:pPr>
            <a:r>
              <a:rPr lang="zh-CN" altLang="en-US" sz="2000" b="1" dirty="0" smtClean="0">
                <a:solidFill>
                  <a:srgbClr val="C00000"/>
                </a:solidFill>
                <a:latin typeface="Arial" pitchFamily="34" charset="0"/>
                <a:cs typeface="Arial" pitchFamily="34" charset="0"/>
              </a:rPr>
              <a:t>葡萄牙</a:t>
            </a:r>
            <a:endParaRPr lang="en-US" sz="2000" b="1" dirty="0" smtClean="0">
              <a:solidFill>
                <a:srgbClr val="C00000"/>
              </a:solidFill>
              <a:latin typeface="Arial" pitchFamily="34" charset="0"/>
              <a:cs typeface="Arial" pitchFamily="34" charset="0"/>
            </a:endParaRPr>
          </a:p>
        </p:txBody>
      </p:sp>
      <p:graphicFrame>
        <p:nvGraphicFramePr>
          <p:cNvPr id="9" name="8 Tabla"/>
          <p:cNvGraphicFramePr>
            <a:graphicFrameLocks noGrp="1"/>
          </p:cNvGraphicFramePr>
          <p:nvPr/>
        </p:nvGraphicFramePr>
        <p:xfrm>
          <a:off x="1574312" y="938684"/>
          <a:ext cx="8009963" cy="2529840"/>
        </p:xfrm>
        <a:graphic>
          <a:graphicData uri="http://schemas.openxmlformats.org/drawingml/2006/table">
            <a:tbl>
              <a:tblPr/>
              <a:tblGrid>
                <a:gridCol w="1480034"/>
                <a:gridCol w="360000"/>
                <a:gridCol w="1525270"/>
                <a:gridCol w="1201454"/>
                <a:gridCol w="360000"/>
                <a:gridCol w="1400991"/>
                <a:gridCol w="360000"/>
                <a:gridCol w="1322214"/>
              </a:tblGrid>
              <a:tr h="72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Pension Amount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养老金金额</a:t>
                      </a:r>
                      <a:endPar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Annual earnings with more than 120 years, updated with CPI</a:t>
                      </a:r>
                      <a:b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br>
                      <a: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 (40 best years)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根据物价指数调整后的</a:t>
                      </a:r>
                      <a:r>
                        <a:rPr kumimoji="0" lang="en-US" altLang="zh-CN"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120</a:t>
                      </a: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年年收入（最佳</a:t>
                      </a:r>
                      <a:r>
                        <a:rPr kumimoji="0" lang="en-US" altLang="zh-CN"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40</a:t>
                      </a: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年）</a:t>
                      </a:r>
                      <a:endPar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a:t>
                      </a:r>
                      <a:b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br>
                      <a: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 Contribution years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缴费年数比例</a:t>
                      </a:r>
                      <a:endPar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Sustainability Factor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可持续性因素</a:t>
                      </a:r>
                      <a:endPar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r>
            </a:tbl>
          </a:graphicData>
        </a:graphic>
      </p:graphicFrame>
      <p:graphicFrame>
        <p:nvGraphicFramePr>
          <p:cNvPr id="10" name="9 Tabla"/>
          <p:cNvGraphicFramePr>
            <a:graphicFrameLocks noGrp="1"/>
          </p:cNvGraphicFramePr>
          <p:nvPr/>
        </p:nvGraphicFramePr>
        <p:xfrm>
          <a:off x="1574312" y="2629160"/>
          <a:ext cx="8007690" cy="1920240"/>
        </p:xfrm>
        <a:graphic>
          <a:graphicData uri="http://schemas.openxmlformats.org/drawingml/2006/table">
            <a:tbl>
              <a:tblPr/>
              <a:tblGrid>
                <a:gridCol w="1487571"/>
                <a:gridCol w="360000"/>
                <a:gridCol w="1635078"/>
                <a:gridCol w="1166354"/>
                <a:gridCol w="378145"/>
                <a:gridCol w="1354696"/>
                <a:gridCol w="378103"/>
                <a:gridCol w="1247743"/>
              </a:tblGrid>
              <a:tr h="72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 Contribution years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缴费年数比例</a:t>
                      </a:r>
                      <a:endPar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Per year up to 20 years with a minimum of 15.</a:t>
                      </a:r>
                      <a:b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br>
                      <a: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Over 20 years of contribution from 2% to 2.3% according level of salary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最多</a:t>
                      </a:r>
                      <a:r>
                        <a:rPr kumimoji="0" lang="en-US" altLang="zh-CN"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20</a:t>
                      </a: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年，最少</a:t>
                      </a:r>
                      <a:r>
                        <a:rPr kumimoji="0" lang="en-US" altLang="zh-CN"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15</a:t>
                      </a: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年的比例。</a:t>
                      </a:r>
                      <a:endParaRPr kumimoji="0" lang="en-US" altLang="zh-CN"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缴费超过</a:t>
                      </a:r>
                      <a:r>
                        <a:rPr kumimoji="0" lang="en-US" altLang="zh-CN"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20</a:t>
                      </a: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年，比例根据工资水平不同在</a:t>
                      </a:r>
                      <a:r>
                        <a:rPr kumimoji="0" lang="en-US" altLang="zh-CN"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2%</a:t>
                      </a: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到</a:t>
                      </a:r>
                      <a:r>
                        <a:rPr kumimoji="0" lang="en-US" altLang="zh-CN"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2.3%</a:t>
                      </a: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之间浮动</a:t>
                      </a:r>
                      <a:endPar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graphicFrame>
        <p:nvGraphicFramePr>
          <p:cNvPr id="11" name="10 Tabla"/>
          <p:cNvGraphicFramePr>
            <a:graphicFrameLocks noGrp="1"/>
          </p:cNvGraphicFramePr>
          <p:nvPr/>
        </p:nvGraphicFramePr>
        <p:xfrm>
          <a:off x="1574312" y="4330576"/>
          <a:ext cx="8007972" cy="1920240"/>
        </p:xfrm>
        <a:graphic>
          <a:graphicData uri="http://schemas.openxmlformats.org/drawingml/2006/table">
            <a:tbl>
              <a:tblPr/>
              <a:tblGrid>
                <a:gridCol w="1487937"/>
                <a:gridCol w="360000"/>
                <a:gridCol w="1464392"/>
                <a:gridCol w="4695643"/>
              </a:tblGrid>
              <a:tr h="72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Sustainability Factor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可持续性因素</a:t>
                      </a:r>
                      <a:endPar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LE 2006/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LE year I-1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预期寿命</a:t>
                      </a:r>
                      <a:r>
                        <a:rPr kumimoji="0" lang="en-US" altLang="zh-CN"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 2006/</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预期寿命</a:t>
                      </a:r>
                      <a:r>
                        <a:rPr kumimoji="0" lang="en-US" altLang="zh-CN"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I-1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LE 2006 = life expectancy at age 65 in 2006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LE year I-1 = life expectancy at age 65 calculated in the year before  the beginning of the pension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预期寿命</a:t>
                      </a:r>
                      <a:r>
                        <a:rPr kumimoji="0" lang="en-US" altLang="zh-CN"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2006=2006</a:t>
                      </a: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年</a:t>
                      </a:r>
                      <a:r>
                        <a:rPr kumimoji="0" lang="en-US" altLang="zh-CN"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65</a:t>
                      </a: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岁时预期人口寿命</a:t>
                      </a:r>
                      <a:endParaRPr kumimoji="0" lang="en-US" altLang="zh-CN"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预期寿命</a:t>
                      </a:r>
                      <a:r>
                        <a:rPr kumimoji="0" lang="en-US" altLang="zh-CN"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I-1 =</a:t>
                      </a: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开始领取养老金前一年</a:t>
                      </a:r>
                      <a:r>
                        <a:rPr kumimoji="0" lang="en-US" altLang="zh-CN"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65</a:t>
                      </a:r>
                      <a:r>
                        <a:rPr kumimoji="0" lang="zh-CN" alt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rPr>
                        <a:t>岁时预期人口寿命</a:t>
                      </a:r>
                      <a:endParaRPr kumimoji="0" lang="en-US" sz="2000" b="1" i="0" u="none" strike="noStrike" kern="1200" cap="none" normalizeH="0" baseline="0" noProof="0" dirty="0" smtClean="0">
                        <a:ln>
                          <a:noFill/>
                        </a:ln>
                        <a:solidFill>
                          <a:srgbClr val="0000FF"/>
                        </a:solidFill>
                        <a:effectLst/>
                        <a:latin typeface="Optane"/>
                        <a:ea typeface="Times New Roman" pitchFamily="18"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3"/>
                    </a:solidFill>
                  </a:tcPr>
                </a:tc>
              </a:tr>
            </a:tbl>
          </a:graphicData>
        </a:graphic>
      </p:graphicFrame>
      <p:sp>
        <p:nvSpPr>
          <p:cNvPr id="12" name="11 Abrir llave"/>
          <p:cNvSpPr/>
          <p:nvPr/>
        </p:nvSpPr>
        <p:spPr>
          <a:xfrm>
            <a:off x="1322778" y="870550"/>
            <a:ext cx="252000" cy="5436000"/>
          </a:xfrm>
          <a:prstGeom prst="leftBrace">
            <a:avLst>
              <a:gd name="adj1" fmla="val 8333"/>
              <a:gd name="adj2" fmla="val 504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ln>
                <a:solidFill>
                  <a:srgbClr val="FF0000"/>
                </a:solidFill>
              </a:ln>
              <a:solidFill>
                <a:srgbClr val="FF0000"/>
              </a:solidFill>
            </a:endParaRPr>
          </a:p>
        </p:txBody>
      </p:sp>
    </p:spTree>
    <p:extLst>
      <p:ext uri="{BB962C8B-B14F-4D97-AF65-F5344CB8AC3E}">
        <p14:creationId xmlns="" xmlns:p14="http://schemas.microsoft.com/office/powerpoint/2010/main" val="3313009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fontAlgn="base">
              <a:spcAft>
                <a:spcPct val="0"/>
              </a:spcAft>
            </a:pPr>
            <a:r>
              <a:rPr lang="en-GB" sz="2400" dirty="0" smtClean="0">
                <a:solidFill>
                  <a:schemeClr val="tx1">
                    <a:lumMod val="85000"/>
                    <a:lumOff val="15000"/>
                  </a:schemeClr>
                </a:solidFill>
              </a:rPr>
              <a:t>Sustainability Factor</a:t>
            </a:r>
            <a:r>
              <a:rPr lang="it-IT" sz="2400" dirty="0" smtClean="0">
                <a:solidFill>
                  <a:schemeClr val="tx1">
                    <a:lumMod val="85000"/>
                    <a:lumOff val="15000"/>
                  </a:schemeClr>
                </a:solidFill>
              </a:rPr>
              <a:t> Spain </a:t>
            </a:r>
            <a:r>
              <a:rPr lang="zh-CN" altLang="en-US" sz="2400" dirty="0" smtClean="0">
                <a:solidFill>
                  <a:schemeClr val="tx1">
                    <a:lumMod val="85000"/>
                    <a:lumOff val="15000"/>
                  </a:schemeClr>
                </a:solidFill>
              </a:rPr>
              <a:t>西班牙可持续性因素</a:t>
            </a:r>
            <a:endParaRPr lang="es-ES" sz="2400" dirty="0">
              <a:solidFill>
                <a:schemeClr val="tx1">
                  <a:lumMod val="85000"/>
                  <a:lumOff val="15000"/>
                </a:schemeClr>
              </a:solidFill>
            </a:endParaRPr>
          </a:p>
        </p:txBody>
      </p:sp>
      <p:sp>
        <p:nvSpPr>
          <p:cNvPr id="4" name="Rectangle 8"/>
          <p:cNvSpPr>
            <a:spLocks noChangeArrowheads="1"/>
          </p:cNvSpPr>
          <p:nvPr/>
        </p:nvSpPr>
        <p:spPr bwMode="auto">
          <a:xfrm>
            <a:off x="344360" y="713530"/>
            <a:ext cx="8820000"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200" dirty="0" smtClean="0">
                <a:latin typeface="Optane"/>
                <a:ea typeface="Calibri" pitchFamily="34" charset="0"/>
                <a:cs typeface="Arial" pitchFamily="34" charset="0"/>
              </a:rPr>
              <a:t>The </a:t>
            </a:r>
            <a:r>
              <a:rPr lang="en-US" sz="2200" b="1" dirty="0" smtClean="0">
                <a:latin typeface="Optane"/>
                <a:ea typeface="Calibri" pitchFamily="34" charset="0"/>
                <a:cs typeface="Arial" pitchFamily="34" charset="0"/>
              </a:rPr>
              <a:t>Sustainability Factor (FS) </a:t>
            </a:r>
            <a:r>
              <a:rPr lang="en-US" sz="2200" dirty="0" smtClean="0">
                <a:latin typeface="Optane"/>
                <a:ea typeface="Calibri" pitchFamily="34" charset="0"/>
                <a:cs typeface="Arial" pitchFamily="34" charset="0"/>
              </a:rPr>
              <a:t>is an automatic link between the amount of retirement pension benefits and developments in life </a:t>
            </a:r>
            <a:r>
              <a:rPr lang="en-US" sz="2200" dirty="0" err="1" smtClean="0">
                <a:latin typeface="Optane"/>
                <a:ea typeface="Calibri" pitchFamily="34" charset="0"/>
                <a:cs typeface="Arial" pitchFamily="34" charset="0"/>
              </a:rPr>
              <a:t>expentancy</a:t>
            </a:r>
            <a:r>
              <a:rPr lang="en-US" sz="2200" dirty="0" smtClean="0">
                <a:latin typeface="Optane"/>
                <a:ea typeface="Calibri" pitchFamily="34" charset="0"/>
                <a:cs typeface="Arial" pitchFamily="34" charset="0"/>
              </a:rPr>
              <a:t> of pensioners. The </a:t>
            </a:r>
            <a:r>
              <a:rPr kumimoji="0" lang="en-US" sz="2200" i="0" u="none" strike="noStrike" cap="none" normalizeH="0" baseline="0" dirty="0" smtClean="0">
                <a:ln>
                  <a:noFill/>
                </a:ln>
                <a:effectLst/>
                <a:latin typeface="Optane"/>
                <a:ea typeface="Calibri" pitchFamily="34" charset="0"/>
                <a:cs typeface="Arial" pitchFamily="34" charset="0"/>
              </a:rPr>
              <a:t>mathematical formulation</a:t>
            </a:r>
            <a:r>
              <a:rPr kumimoji="0" lang="en-US" sz="2200" i="0" u="none" strike="noStrike" cap="none" normalizeH="0" dirty="0" smtClean="0">
                <a:ln>
                  <a:noFill/>
                </a:ln>
                <a:effectLst/>
                <a:latin typeface="Optane"/>
                <a:ea typeface="Calibri" pitchFamily="34" charset="0"/>
                <a:cs typeface="Arial" pitchFamily="34" charset="0"/>
              </a:rPr>
              <a:t> of the </a:t>
            </a:r>
            <a:r>
              <a:rPr kumimoji="0" lang="en-US" sz="2200" i="0" u="none" strike="noStrike" cap="none" normalizeH="0" baseline="0" dirty="0" smtClean="0">
                <a:ln>
                  <a:noFill/>
                </a:ln>
                <a:effectLst/>
                <a:latin typeface="Optane"/>
                <a:ea typeface="Calibri" pitchFamily="34" charset="0"/>
                <a:cs typeface="Arial" pitchFamily="34" charset="0"/>
              </a:rPr>
              <a:t>Sustainability Factor:</a:t>
            </a:r>
          </a:p>
          <a:p>
            <a:pPr marL="0" marR="0" lvl="0" indent="0" algn="just" defTabSz="914400" rtl="0" eaLnBrk="1" fontAlgn="base" latinLnBrk="0" hangingPunct="1">
              <a:lnSpc>
                <a:spcPct val="100000"/>
              </a:lnSpc>
              <a:spcBef>
                <a:spcPct val="0"/>
              </a:spcBef>
              <a:spcAft>
                <a:spcPct val="0"/>
              </a:spcAft>
              <a:buClrTx/>
              <a:buSzTx/>
              <a:buFontTx/>
              <a:buNone/>
              <a:tabLst/>
            </a:pPr>
            <a:r>
              <a:rPr lang="zh-CN" altLang="en-US" sz="1600" b="1" dirty="0" smtClean="0">
                <a:latin typeface="Optane"/>
                <a:ea typeface="Calibri" pitchFamily="34" charset="0"/>
                <a:cs typeface="Arial" pitchFamily="34" charset="0"/>
              </a:rPr>
              <a:t>可持续性因素（</a:t>
            </a:r>
            <a:r>
              <a:rPr lang="en-US" altLang="zh-CN" sz="1600" b="1" dirty="0" smtClean="0">
                <a:latin typeface="Optane"/>
                <a:ea typeface="Calibri" pitchFamily="34" charset="0"/>
                <a:cs typeface="Arial" pitchFamily="34" charset="0"/>
              </a:rPr>
              <a:t>FS</a:t>
            </a:r>
            <a:r>
              <a:rPr lang="zh-CN" altLang="en-US" sz="1600" b="1" dirty="0" smtClean="0">
                <a:latin typeface="Optane"/>
                <a:ea typeface="Calibri" pitchFamily="34" charset="0"/>
                <a:cs typeface="Arial" pitchFamily="34" charset="0"/>
              </a:rPr>
              <a:t>）</a:t>
            </a:r>
            <a:r>
              <a:rPr lang="zh-CN" altLang="en-US" sz="1600" dirty="0" smtClean="0">
                <a:latin typeface="Optane"/>
                <a:ea typeface="Calibri" pitchFamily="34" charset="0"/>
                <a:cs typeface="Arial" pitchFamily="34" charset="0"/>
              </a:rPr>
              <a:t>反映的是退休养老金收益金额和退休人士预期寿命变化之间的自动关系</a:t>
            </a:r>
            <a:r>
              <a:rPr kumimoji="0" lang="en-US" sz="1600" i="0" u="none" strike="noStrike" cap="none" normalizeH="0" baseline="0" dirty="0" smtClean="0">
                <a:ln>
                  <a:noFill/>
                </a:ln>
                <a:effectLst/>
                <a:latin typeface="Optane"/>
                <a:ea typeface="Calibri" pitchFamily="34" charset="0"/>
                <a:cs typeface="Arial" pitchFamily="34" charset="0"/>
              </a:rPr>
              <a:t> </a:t>
            </a:r>
            <a:r>
              <a:rPr kumimoji="0" lang="zh-CN" altLang="en-US" sz="1600" i="0" u="none" strike="noStrike" cap="none" normalizeH="0" baseline="0" dirty="0" smtClean="0">
                <a:ln>
                  <a:noFill/>
                </a:ln>
                <a:effectLst/>
                <a:latin typeface="Optane"/>
                <a:ea typeface="Calibri" pitchFamily="34" charset="0"/>
                <a:cs typeface="Arial" pitchFamily="34" charset="0"/>
              </a:rPr>
              <a:t>。可持续性因素的数学计算方法如下：</a:t>
            </a:r>
            <a:endParaRPr kumimoji="0" lang="en-US" sz="1600" b="0" i="0" u="none" strike="noStrike" cap="none" normalizeH="0" baseline="0" dirty="0" smtClean="0">
              <a:ln>
                <a:noFill/>
              </a:ln>
              <a:solidFill>
                <a:srgbClr val="0000FF"/>
              </a:solidFill>
              <a:effectLst/>
              <a:latin typeface="Optane"/>
              <a:cs typeface="Arial" pitchFamily="34" charset="0"/>
            </a:endParaRPr>
          </a:p>
        </p:txBody>
      </p:sp>
      <p:sp>
        <p:nvSpPr>
          <p:cNvPr id="5" name="Rectangle 12"/>
          <p:cNvSpPr>
            <a:spLocks noChangeArrowheads="1"/>
          </p:cNvSpPr>
          <p:nvPr/>
        </p:nvSpPr>
        <p:spPr bwMode="auto">
          <a:xfrm>
            <a:off x="2300260" y="4315975"/>
            <a:ext cx="564770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Optane"/>
                <a:ea typeface="Calibri" pitchFamily="34" charset="0"/>
                <a:cs typeface="Arial" pitchFamily="34" charset="0"/>
              </a:rPr>
              <a:t>Fixed value applicable for the calculation of FS </a:t>
            </a:r>
            <a:r>
              <a:rPr lang="en-US" dirty="0" smtClean="0">
                <a:latin typeface="Optane"/>
                <a:ea typeface="Calibri" pitchFamily="34" charset="0"/>
                <a:cs typeface="Arial" pitchFamily="34" charset="0"/>
              </a:rPr>
              <a:t>in the years</a:t>
            </a:r>
            <a:r>
              <a:rPr kumimoji="0" lang="en-US" b="0" i="0" u="none" strike="noStrike" cap="none" normalizeH="0" baseline="0" dirty="0" smtClean="0">
                <a:ln>
                  <a:noFill/>
                </a:ln>
                <a:effectLst/>
                <a:latin typeface="Optane"/>
                <a:ea typeface="Calibri" pitchFamily="34" charset="0"/>
                <a:cs typeface="Arial" pitchFamily="34" charset="0"/>
              </a:rPr>
              <a:t> 2019 to 2023 </a:t>
            </a:r>
            <a:r>
              <a:rPr kumimoji="0" lang="en-US" b="0" i="0" u="none" strike="noStrike" cap="none" normalizeH="0" baseline="0" dirty="0" smtClean="0">
                <a:ln>
                  <a:noFill/>
                </a:ln>
                <a:solidFill>
                  <a:srgbClr val="0000FF"/>
                </a:solidFill>
                <a:effectLst/>
                <a:latin typeface="Optane"/>
                <a:ea typeface="Calibri" pitchFamily="34" charset="0"/>
                <a:cs typeface="Arial" pitchFamily="34" charset="0"/>
              </a:rPr>
              <a:t>= </a:t>
            </a:r>
            <a:r>
              <a:rPr kumimoji="0" lang="en-US" b="0" i="0" u="none" strike="noStrike" cap="none" normalizeH="0" baseline="0" dirty="0" smtClean="0">
                <a:ln>
                  <a:noFill/>
                </a:ln>
                <a:solidFill>
                  <a:srgbClr val="0000FF"/>
                </a:solidFill>
                <a:effectLst/>
                <a:latin typeface="Optane"/>
                <a:ea typeface="Calibri" pitchFamily="34" charset="0"/>
                <a:cs typeface="Arial" pitchFamily="34" charset="0"/>
              </a:rPr>
              <a:t>0.9953</a:t>
            </a:r>
          </a:p>
          <a:p>
            <a:pPr marL="0" marR="0" lvl="0" indent="0" algn="l" defTabSz="914400" rtl="0" eaLnBrk="1" fontAlgn="base" latinLnBrk="0" hangingPunct="1">
              <a:lnSpc>
                <a:spcPct val="100000"/>
              </a:lnSpc>
              <a:spcBef>
                <a:spcPct val="0"/>
              </a:spcBef>
              <a:spcAft>
                <a:spcPct val="0"/>
              </a:spcAft>
              <a:buClrTx/>
              <a:buSzTx/>
              <a:buFontTx/>
              <a:buNone/>
              <a:tabLst/>
            </a:pPr>
            <a:r>
              <a:rPr lang="zh-CN" altLang="en-US" sz="1400" dirty="0" smtClean="0">
                <a:latin typeface="Optane"/>
                <a:cs typeface="Arial" pitchFamily="34" charset="0"/>
              </a:rPr>
              <a:t>为固定值</a:t>
            </a:r>
            <a:r>
              <a:rPr lang="en-US" altLang="zh-CN" sz="1400" dirty="0" smtClean="0">
                <a:latin typeface="Optane"/>
                <a:cs typeface="Arial" pitchFamily="34" charset="0"/>
              </a:rPr>
              <a:t>0.9953</a:t>
            </a:r>
            <a:r>
              <a:rPr lang="zh-CN" altLang="en-US" sz="1400" dirty="0" smtClean="0">
                <a:latin typeface="Optane"/>
                <a:cs typeface="Arial" pitchFamily="34" charset="0"/>
              </a:rPr>
              <a:t>，适用于计算</a:t>
            </a:r>
            <a:r>
              <a:rPr lang="en-US" sz="1400" dirty="0" smtClean="0">
                <a:latin typeface="Optane"/>
                <a:cs typeface="Arial" pitchFamily="34" charset="0"/>
              </a:rPr>
              <a:t>2019</a:t>
            </a:r>
            <a:r>
              <a:rPr lang="zh-CN" altLang="en-US" sz="1400" dirty="0" smtClean="0">
                <a:latin typeface="Optane"/>
                <a:cs typeface="Arial" pitchFamily="34" charset="0"/>
              </a:rPr>
              <a:t>年至</a:t>
            </a:r>
            <a:r>
              <a:rPr lang="en-US" altLang="zh-CN" sz="1400" dirty="0" smtClean="0">
                <a:latin typeface="Optane"/>
                <a:cs typeface="Arial" pitchFamily="34" charset="0"/>
              </a:rPr>
              <a:t>2023</a:t>
            </a:r>
            <a:r>
              <a:rPr lang="zh-CN" altLang="en-US" sz="1400" dirty="0" smtClean="0">
                <a:latin typeface="Optane"/>
                <a:cs typeface="Arial" pitchFamily="34" charset="0"/>
              </a:rPr>
              <a:t>年的</a:t>
            </a:r>
            <a:r>
              <a:rPr lang="en-US" altLang="zh-CN" sz="1400" dirty="0" smtClean="0">
                <a:latin typeface="Optane"/>
                <a:cs typeface="Arial" pitchFamily="34" charset="0"/>
              </a:rPr>
              <a:t>FS</a:t>
            </a:r>
            <a:endParaRPr kumimoji="0" lang="en-US" sz="1400" b="0" i="0" u="none" strike="noStrike" cap="none" normalizeH="0" baseline="0" dirty="0" smtClean="0">
              <a:ln>
                <a:noFill/>
              </a:ln>
              <a:effectLst/>
              <a:latin typeface="Optane"/>
              <a:cs typeface="Arial" pitchFamily="34" charset="0"/>
            </a:endParaRPr>
          </a:p>
        </p:txBody>
      </p:sp>
      <p:pic>
        <p:nvPicPr>
          <p:cNvPr id="6" name="Picture 3"/>
          <p:cNvPicPr>
            <a:picLocks noChangeAspect="1" noChangeArrowheads="1"/>
          </p:cNvPicPr>
          <p:nvPr/>
        </p:nvPicPr>
        <p:blipFill>
          <a:blip r:embed="rId2" cstate="print"/>
          <a:srcRect/>
          <a:stretch>
            <a:fillRect/>
          </a:stretch>
        </p:blipFill>
        <p:spPr bwMode="auto">
          <a:xfrm>
            <a:off x="656524" y="2819242"/>
            <a:ext cx="1250950" cy="431800"/>
          </a:xfrm>
          <a:prstGeom prst="rect">
            <a:avLst/>
          </a:prstGeom>
          <a:noFill/>
          <a:ln w="9525">
            <a:miter lim="800000"/>
            <a:headEnd/>
            <a:tailEnd/>
          </a:ln>
          <a:effectLst/>
        </p:spPr>
      </p:pic>
      <p:pic>
        <p:nvPicPr>
          <p:cNvPr id="7" name="Picture 4"/>
          <p:cNvPicPr>
            <a:picLocks noChangeAspect="1" noChangeArrowheads="1"/>
          </p:cNvPicPr>
          <p:nvPr/>
        </p:nvPicPr>
        <p:blipFill>
          <a:blip r:embed="rId3" cstate="print"/>
          <a:srcRect/>
          <a:stretch>
            <a:fillRect/>
          </a:stretch>
        </p:blipFill>
        <p:spPr bwMode="auto">
          <a:xfrm>
            <a:off x="656524" y="4403177"/>
            <a:ext cx="1798638" cy="754063"/>
          </a:xfrm>
          <a:prstGeom prst="rect">
            <a:avLst/>
          </a:prstGeom>
          <a:noFill/>
          <a:ln w="9525">
            <a:miter lim="800000"/>
            <a:headEnd/>
            <a:tailEnd/>
          </a:ln>
          <a:effectLst/>
        </p:spPr>
      </p:pic>
      <p:pic>
        <p:nvPicPr>
          <p:cNvPr id="8" name="Picture 5"/>
          <p:cNvPicPr>
            <a:picLocks noChangeAspect="1" noChangeArrowheads="1"/>
          </p:cNvPicPr>
          <p:nvPr/>
        </p:nvPicPr>
        <p:blipFill>
          <a:blip r:embed="rId4" cstate="print"/>
          <a:srcRect/>
          <a:stretch>
            <a:fillRect/>
          </a:stretch>
        </p:blipFill>
        <p:spPr bwMode="auto">
          <a:xfrm>
            <a:off x="656524" y="5051267"/>
            <a:ext cx="1847850" cy="754063"/>
          </a:xfrm>
          <a:prstGeom prst="rect">
            <a:avLst/>
          </a:prstGeom>
          <a:noFill/>
          <a:ln w="9525">
            <a:miter lim="800000"/>
            <a:headEnd/>
            <a:tailEnd/>
          </a:ln>
          <a:effectLst/>
        </p:spPr>
      </p:pic>
      <p:sp>
        <p:nvSpPr>
          <p:cNvPr id="9" name="Rectangle 12"/>
          <p:cNvSpPr>
            <a:spLocks noChangeArrowheads="1"/>
          </p:cNvSpPr>
          <p:nvPr/>
        </p:nvSpPr>
        <p:spPr bwMode="auto">
          <a:xfrm>
            <a:off x="2325660" y="4944900"/>
            <a:ext cx="7380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smtClean="0">
                <a:latin typeface="Optane"/>
                <a:ea typeface="Calibri" pitchFamily="34" charset="0"/>
                <a:cs typeface="Arial" pitchFamily="34" charset="0"/>
              </a:rPr>
              <a:t>Fixed value applicable for the calculation of FS in the years 2024 to 2028 </a:t>
            </a:r>
            <a:r>
              <a:rPr lang="en-US" dirty="0" smtClean="0">
                <a:solidFill>
                  <a:srgbClr val="0000FF"/>
                </a:solidFill>
                <a:latin typeface="Optane"/>
                <a:ea typeface="Calibri" pitchFamily="34" charset="0"/>
                <a:cs typeface="Arial" pitchFamily="34" charset="0"/>
              </a:rPr>
              <a:t>= </a:t>
            </a:r>
            <a:r>
              <a:rPr lang="en-US" dirty="0" smtClean="0">
                <a:solidFill>
                  <a:srgbClr val="0000FF"/>
                </a:solidFill>
                <a:latin typeface="Optane"/>
                <a:ea typeface="Calibri" pitchFamily="34" charset="0"/>
                <a:cs typeface="Arial" pitchFamily="34" charset="0"/>
              </a:rPr>
              <a:t>0.9960</a:t>
            </a:r>
          </a:p>
          <a:p>
            <a:r>
              <a:rPr kumimoji="0" lang="zh-CN" altLang="en-US" sz="1400" b="0" i="0" u="none" strike="noStrike" cap="none" normalizeH="0" baseline="0" dirty="0" smtClean="0">
                <a:ln>
                  <a:noFill/>
                </a:ln>
                <a:effectLst/>
                <a:latin typeface="Optane"/>
                <a:cs typeface="Arial" pitchFamily="34" charset="0"/>
              </a:rPr>
              <a:t>为固定值</a:t>
            </a:r>
            <a:r>
              <a:rPr kumimoji="0" lang="en-US" altLang="zh-CN" sz="1400" b="0" i="0" u="none" strike="noStrike" cap="none" normalizeH="0" baseline="0" dirty="0" smtClean="0">
                <a:ln>
                  <a:noFill/>
                </a:ln>
                <a:effectLst/>
                <a:latin typeface="Optane"/>
                <a:cs typeface="Arial" pitchFamily="34" charset="0"/>
              </a:rPr>
              <a:t>0.9960</a:t>
            </a:r>
            <a:r>
              <a:rPr kumimoji="0" lang="zh-CN" altLang="en-US" sz="1400" b="0" i="0" u="none" strike="noStrike" cap="none" normalizeH="0" baseline="0" dirty="0" smtClean="0">
                <a:ln>
                  <a:noFill/>
                </a:ln>
                <a:effectLst/>
                <a:latin typeface="Optane"/>
                <a:cs typeface="Arial" pitchFamily="34" charset="0"/>
              </a:rPr>
              <a:t>，适用于计算</a:t>
            </a:r>
            <a:r>
              <a:rPr kumimoji="0" lang="en-US" altLang="zh-CN" sz="1400" b="0" i="0" u="none" strike="noStrike" cap="none" normalizeH="0" baseline="0" dirty="0" smtClean="0">
                <a:ln>
                  <a:noFill/>
                </a:ln>
                <a:effectLst/>
                <a:latin typeface="Optane"/>
                <a:cs typeface="Arial" pitchFamily="34" charset="0"/>
              </a:rPr>
              <a:t>2024</a:t>
            </a:r>
            <a:r>
              <a:rPr kumimoji="0" lang="zh-CN" altLang="en-US" sz="1400" b="0" i="0" u="none" strike="noStrike" cap="none" normalizeH="0" baseline="0" dirty="0" smtClean="0">
                <a:ln>
                  <a:noFill/>
                </a:ln>
                <a:effectLst/>
                <a:latin typeface="Optane"/>
                <a:cs typeface="Arial" pitchFamily="34" charset="0"/>
              </a:rPr>
              <a:t>年至</a:t>
            </a:r>
            <a:r>
              <a:rPr kumimoji="0" lang="en-US" altLang="zh-CN" sz="1400" b="0" i="0" u="none" strike="noStrike" cap="none" normalizeH="0" baseline="0" dirty="0" smtClean="0">
                <a:ln>
                  <a:noFill/>
                </a:ln>
                <a:effectLst/>
                <a:latin typeface="Optane"/>
                <a:cs typeface="Arial" pitchFamily="34" charset="0"/>
              </a:rPr>
              <a:t>2028</a:t>
            </a:r>
            <a:r>
              <a:rPr kumimoji="0" lang="zh-CN" altLang="en-US" sz="1400" b="0" i="0" u="none" strike="noStrike" cap="none" normalizeH="0" baseline="0" dirty="0" smtClean="0">
                <a:ln>
                  <a:noFill/>
                </a:ln>
                <a:effectLst/>
                <a:latin typeface="Optane"/>
                <a:cs typeface="Arial" pitchFamily="34" charset="0"/>
              </a:rPr>
              <a:t>年的</a:t>
            </a:r>
            <a:r>
              <a:rPr kumimoji="0" lang="en-US" altLang="zh-CN" sz="1400" b="0" i="0" u="none" strike="noStrike" cap="none" normalizeH="0" baseline="0" dirty="0" smtClean="0">
                <a:ln>
                  <a:noFill/>
                </a:ln>
                <a:effectLst/>
                <a:latin typeface="Optane"/>
                <a:cs typeface="Arial" pitchFamily="34" charset="0"/>
              </a:rPr>
              <a:t>FS</a:t>
            </a:r>
            <a:endParaRPr kumimoji="0" lang="en-US" sz="1400" b="0" i="0" u="none" strike="noStrike" cap="none" normalizeH="0" baseline="0" dirty="0" smtClean="0">
              <a:ln>
                <a:noFill/>
              </a:ln>
              <a:effectLst/>
              <a:latin typeface="Optane"/>
              <a:cs typeface="Arial" pitchFamily="34" charset="0"/>
            </a:endParaRPr>
          </a:p>
        </p:txBody>
      </p:sp>
      <p:sp>
        <p:nvSpPr>
          <p:cNvPr id="10" name="9 CuadroTexto"/>
          <p:cNvSpPr txBox="1"/>
          <p:nvPr/>
        </p:nvSpPr>
        <p:spPr>
          <a:xfrm>
            <a:off x="-15690" y="2782669"/>
            <a:ext cx="6928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smtClean="0">
                <a:latin typeface="Optane"/>
                <a:ea typeface="Calibri" pitchFamily="34" charset="0"/>
                <a:cs typeface="Arial" pitchFamily="34" charset="0"/>
              </a:rPr>
              <a:t>Being:</a:t>
            </a:r>
            <a:r>
              <a:rPr lang="zh-CN" altLang="en-US" sz="1600" dirty="0" smtClean="0">
                <a:latin typeface="Optane"/>
                <a:ea typeface="Calibri" pitchFamily="34" charset="0"/>
                <a:cs typeface="Arial" pitchFamily="34" charset="0"/>
              </a:rPr>
              <a:t>其中</a:t>
            </a:r>
            <a:endParaRPr lang="en-US" sz="1600" dirty="0" smtClean="0">
              <a:latin typeface="Optane"/>
              <a:ea typeface="Calibri" pitchFamily="34" charset="0"/>
              <a:cs typeface="Arial" pitchFamily="34" charset="0"/>
            </a:endParaRPr>
          </a:p>
        </p:txBody>
      </p:sp>
      <p:sp>
        <p:nvSpPr>
          <p:cNvPr id="11" name="Rectangle 31"/>
          <p:cNvSpPr>
            <a:spLocks noChangeArrowheads="1"/>
          </p:cNvSpPr>
          <p:nvPr/>
        </p:nvSpPr>
        <p:spPr bwMode="auto">
          <a:xfrm>
            <a:off x="656524" y="3097459"/>
            <a:ext cx="7488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b="1" i="1" dirty="0" smtClean="0">
                <a:solidFill>
                  <a:srgbClr val="0000FF"/>
                </a:solidFill>
                <a:latin typeface="Optane"/>
                <a:ea typeface="Calibri" pitchFamily="34" charset="0"/>
                <a:cs typeface="Arial" pitchFamily="34" charset="0"/>
              </a:rPr>
              <a:t>t</a:t>
            </a:r>
            <a:r>
              <a:rPr lang="en-US" b="1" dirty="0" smtClean="0">
                <a:solidFill>
                  <a:srgbClr val="0000FF"/>
                </a:solidFill>
                <a:latin typeface="Optane"/>
                <a:ea typeface="Calibri" pitchFamily="34" charset="0"/>
                <a:cs typeface="Arial" pitchFamily="34" charset="0"/>
              </a:rPr>
              <a:t>  </a:t>
            </a:r>
            <a:r>
              <a:rPr lang="en-US" dirty="0" smtClean="0">
                <a:latin typeface="Optane"/>
                <a:ea typeface="Calibri" pitchFamily="34" charset="0"/>
                <a:cs typeface="Arial" pitchFamily="34" charset="0"/>
              </a:rPr>
              <a:t>=</a:t>
            </a:r>
            <a:r>
              <a:rPr lang="en-US" b="1" dirty="0" smtClean="0">
                <a:latin typeface="Optane"/>
                <a:ea typeface="Calibri" pitchFamily="34" charset="0"/>
                <a:cs typeface="Arial" pitchFamily="34" charset="0"/>
              </a:rPr>
              <a:t>  </a:t>
            </a:r>
            <a:r>
              <a:rPr lang="en-US" dirty="0" smtClean="0">
                <a:latin typeface="Optane"/>
                <a:ea typeface="Calibri" pitchFamily="34" charset="0"/>
                <a:cs typeface="Arial" pitchFamily="34" charset="0"/>
              </a:rPr>
              <a:t>T</a:t>
            </a:r>
            <a:r>
              <a:rPr kumimoji="0" lang="en-US" b="0" i="0" u="none" strike="noStrike" cap="none" normalizeH="0" baseline="0" dirty="0" smtClean="0">
                <a:ln>
                  <a:noFill/>
                </a:ln>
                <a:effectLst/>
                <a:latin typeface="Optane"/>
                <a:ea typeface="Calibri" pitchFamily="34" charset="0"/>
                <a:cs typeface="Arial" pitchFamily="34" charset="0"/>
              </a:rPr>
              <a:t>he year of the factor,</a:t>
            </a:r>
            <a:r>
              <a:rPr kumimoji="0" lang="en-US" b="0" i="0" u="none" strike="noStrike" cap="none" normalizeH="0" dirty="0" smtClean="0">
                <a:ln>
                  <a:noFill/>
                </a:ln>
                <a:effectLst/>
                <a:latin typeface="Optane"/>
                <a:ea typeface="Calibri" pitchFamily="34" charset="0"/>
                <a:cs typeface="Arial" pitchFamily="34" charset="0"/>
              </a:rPr>
              <a:t> taking values from the year 2019</a:t>
            </a:r>
            <a:r>
              <a:rPr kumimoji="0" lang="en-US" b="0" i="0" u="none" strike="noStrike" cap="none" normalizeH="0" baseline="0" dirty="0" smtClean="0">
                <a:ln>
                  <a:noFill/>
                </a:ln>
                <a:effectLst/>
                <a:latin typeface="Optane"/>
                <a:ea typeface="Calibri" pitchFamily="34" charset="0"/>
                <a:cs typeface="Arial" pitchFamily="34" charset="0"/>
              </a:rPr>
              <a:t> onwards</a:t>
            </a:r>
            <a:r>
              <a:rPr kumimoji="0" lang="en-US" b="0" i="0" u="none" strike="noStrike" cap="none" normalizeH="0" baseline="0" dirty="0" smtClean="0">
                <a:ln>
                  <a:noFill/>
                </a:ln>
                <a:solidFill>
                  <a:srgbClr val="0000FF"/>
                </a:solidFill>
                <a:effectLst/>
                <a:latin typeface="Optane"/>
                <a:ea typeface="Calibri" pitchFamily="34" charset="0"/>
                <a:cs typeface="Arial" pitchFamily="34" charset="0"/>
              </a:rPr>
              <a:t>. </a:t>
            </a:r>
            <a:r>
              <a:rPr kumimoji="0" lang="zh-CN" altLang="en-US" sz="1400" b="0" i="0" u="none" strike="noStrike" cap="none" normalizeH="0" baseline="0" dirty="0" smtClean="0">
                <a:ln>
                  <a:noFill/>
                </a:ln>
                <a:effectLst/>
                <a:latin typeface="Optane"/>
                <a:ea typeface="Calibri" pitchFamily="34" charset="0"/>
                <a:cs typeface="Arial" pitchFamily="34" charset="0"/>
              </a:rPr>
              <a:t>因素的年份，从</a:t>
            </a:r>
            <a:r>
              <a:rPr kumimoji="0" lang="en-US" altLang="zh-CN" sz="1400" b="0" i="0" u="none" strike="noStrike" cap="none" normalizeH="0" baseline="0" dirty="0" smtClean="0">
                <a:ln>
                  <a:noFill/>
                </a:ln>
                <a:effectLst/>
                <a:latin typeface="Optane"/>
                <a:ea typeface="Calibri" pitchFamily="34" charset="0"/>
                <a:cs typeface="Arial" pitchFamily="34" charset="0"/>
              </a:rPr>
              <a:t>2009</a:t>
            </a:r>
            <a:r>
              <a:rPr kumimoji="0" lang="zh-CN" altLang="en-US" sz="1400" b="0" i="0" u="none" strike="noStrike" cap="none" normalizeH="0" baseline="0" dirty="0" smtClean="0">
                <a:ln>
                  <a:noFill/>
                </a:ln>
                <a:effectLst/>
                <a:latin typeface="Optane"/>
                <a:ea typeface="Calibri" pitchFamily="34" charset="0"/>
                <a:cs typeface="Arial" pitchFamily="34" charset="0"/>
              </a:rPr>
              <a:t>年开始取值</a:t>
            </a:r>
            <a:endParaRPr kumimoji="0" lang="en-US" sz="1400" b="0" i="0" u="none" strike="noStrike" cap="none" normalizeH="0" baseline="0" dirty="0" smtClean="0">
              <a:ln>
                <a:noFill/>
              </a:ln>
              <a:effectLst/>
              <a:latin typeface="Optane"/>
              <a:cs typeface="Arial" pitchFamily="34" charset="0"/>
            </a:endParaRPr>
          </a:p>
        </p:txBody>
      </p:sp>
      <p:sp>
        <p:nvSpPr>
          <p:cNvPr id="12" name="Rectangle 32"/>
          <p:cNvSpPr>
            <a:spLocks noChangeArrowheads="1"/>
          </p:cNvSpPr>
          <p:nvPr/>
        </p:nvSpPr>
        <p:spPr bwMode="auto">
          <a:xfrm>
            <a:off x="936260" y="3409014"/>
            <a:ext cx="8721514"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5725" algn="just"/>
            <a:r>
              <a:rPr lang="en-US" dirty="0" smtClean="0">
                <a:latin typeface="Optane"/>
                <a:ea typeface="Calibri" pitchFamily="34" charset="0"/>
                <a:cs typeface="Arial" pitchFamily="34" charset="0"/>
              </a:rPr>
              <a:t>Is the annual change in a five year period life expectancy </a:t>
            </a:r>
            <a:r>
              <a:rPr kumimoji="0" lang="en-US" b="0" i="0" u="none" strike="noStrike" cap="none" normalizeH="0" baseline="0" dirty="0" smtClean="0">
                <a:ln>
                  <a:noFill/>
                </a:ln>
                <a:effectLst/>
                <a:latin typeface="Optane"/>
                <a:ea typeface="Calibri" pitchFamily="34" charset="0"/>
                <a:cs typeface="Arial" pitchFamily="34" charset="0"/>
              </a:rPr>
              <a:t>at age 67, according to the mortality tables of the population covered by Social Security,</a:t>
            </a:r>
            <a:r>
              <a:rPr kumimoji="0" lang="en-US" b="0" i="0" u="none" strike="noStrike" cap="none" normalizeH="0" dirty="0" smtClean="0">
                <a:ln>
                  <a:noFill/>
                </a:ln>
                <a:effectLst/>
                <a:latin typeface="Optane"/>
                <a:ea typeface="Calibri" pitchFamily="34" charset="0"/>
                <a:cs typeface="Arial" pitchFamily="34" charset="0"/>
              </a:rPr>
              <a:t> calculated using the following </a:t>
            </a:r>
            <a:r>
              <a:rPr kumimoji="0" lang="en-US" b="0" i="0" u="none" strike="noStrike" cap="none" normalizeH="0" dirty="0" smtClean="0">
                <a:ln>
                  <a:noFill/>
                </a:ln>
                <a:effectLst/>
                <a:latin typeface="Optane"/>
                <a:ea typeface="Calibri" pitchFamily="34" charset="0"/>
                <a:cs typeface="Arial" pitchFamily="34" charset="0"/>
              </a:rPr>
              <a:t>formula </a:t>
            </a:r>
            <a:r>
              <a:rPr kumimoji="0" lang="en-US" sz="1400" b="0" i="0" u="none" strike="noStrike" cap="none" normalizeH="0" dirty="0" smtClean="0">
                <a:ln>
                  <a:noFill/>
                </a:ln>
                <a:effectLst/>
                <a:latin typeface="Optane"/>
                <a:ea typeface="Calibri" pitchFamily="34" charset="0"/>
                <a:cs typeface="Arial" pitchFamily="34" charset="0"/>
              </a:rPr>
              <a:t>67</a:t>
            </a:r>
            <a:r>
              <a:rPr kumimoji="0" lang="zh-CN" altLang="en-US" sz="1400" b="0" i="0" u="none" strike="noStrike" cap="none" normalizeH="0" dirty="0" smtClean="0">
                <a:ln>
                  <a:noFill/>
                </a:ln>
                <a:effectLst/>
                <a:latin typeface="Optane"/>
                <a:ea typeface="Calibri" pitchFamily="34" charset="0"/>
                <a:cs typeface="Arial" pitchFamily="34" charset="0"/>
              </a:rPr>
              <a:t>岁时五年预期人口寿命的年变化，根据社保覆盖人口的死亡率表格使用如下公式计算得出</a:t>
            </a:r>
            <a:endParaRPr kumimoji="0" lang="en-US" sz="1400" b="0" i="0" u="none" strike="noStrike" cap="none" normalizeH="0" baseline="0" dirty="0" smtClean="0">
              <a:ln>
                <a:noFill/>
              </a:ln>
              <a:effectLst/>
              <a:latin typeface="Optane"/>
              <a:cs typeface="Arial" pitchFamily="34" charset="0"/>
            </a:endParaRPr>
          </a:p>
        </p:txBody>
      </p:sp>
      <p:pic>
        <p:nvPicPr>
          <p:cNvPr id="13" name="Picture 6"/>
          <p:cNvPicPr>
            <a:picLocks noChangeAspect="1" noChangeArrowheads="1"/>
          </p:cNvPicPr>
          <p:nvPr/>
        </p:nvPicPr>
        <p:blipFill>
          <a:blip r:embed="rId5" cstate="print"/>
          <a:srcRect/>
          <a:stretch>
            <a:fillRect/>
          </a:stretch>
        </p:blipFill>
        <p:spPr bwMode="auto">
          <a:xfrm>
            <a:off x="656524" y="3560296"/>
            <a:ext cx="542925" cy="503238"/>
          </a:xfrm>
          <a:prstGeom prst="rect">
            <a:avLst/>
          </a:prstGeom>
          <a:noFill/>
          <a:ln w="9525">
            <a:miter lim="800000"/>
            <a:headEnd/>
            <a:tailEnd/>
          </a:ln>
          <a:effectLst/>
        </p:spPr>
      </p:pic>
      <p:cxnSp>
        <p:nvCxnSpPr>
          <p:cNvPr id="14" name="13 Conector recto de flecha"/>
          <p:cNvCxnSpPr/>
          <p:nvPr/>
        </p:nvCxnSpPr>
        <p:spPr>
          <a:xfrm flipV="1">
            <a:off x="6688939" y="5661864"/>
            <a:ext cx="2118871" cy="218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14 Conector recto de flecha"/>
          <p:cNvCxnSpPr/>
          <p:nvPr/>
        </p:nvCxnSpPr>
        <p:spPr>
          <a:xfrm flipV="1">
            <a:off x="6672238" y="6179657"/>
            <a:ext cx="2917769" cy="1149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15 CuadroTexto"/>
          <p:cNvSpPr txBox="1"/>
          <p:nvPr/>
        </p:nvSpPr>
        <p:spPr>
          <a:xfrm>
            <a:off x="6105101" y="5546876"/>
            <a:ext cx="576064" cy="369332"/>
          </a:xfrm>
          <a:prstGeom prst="rect">
            <a:avLst/>
          </a:prstGeom>
          <a:noFill/>
        </p:spPr>
        <p:txBody>
          <a:bodyPr wrap="square" rtlCol="0">
            <a:spAutoFit/>
          </a:bodyPr>
          <a:lstStyle/>
          <a:p>
            <a:r>
              <a:rPr lang="en-US" b="1" smtClean="0">
                <a:solidFill>
                  <a:srgbClr val="0000FF"/>
                </a:solidFill>
                <a:latin typeface="Optane"/>
              </a:rPr>
              <a:t>2012</a:t>
            </a:r>
            <a:endParaRPr lang="en-US" b="1">
              <a:solidFill>
                <a:srgbClr val="0000FF"/>
              </a:solidFill>
              <a:latin typeface="Optane"/>
            </a:endParaRPr>
          </a:p>
        </p:txBody>
      </p:sp>
      <p:sp>
        <p:nvSpPr>
          <p:cNvPr id="17" name="16 CuadroTexto"/>
          <p:cNvSpPr txBox="1"/>
          <p:nvPr/>
        </p:nvSpPr>
        <p:spPr>
          <a:xfrm>
            <a:off x="6105100" y="6050932"/>
            <a:ext cx="576064" cy="369332"/>
          </a:xfrm>
          <a:prstGeom prst="rect">
            <a:avLst/>
          </a:prstGeom>
          <a:noFill/>
        </p:spPr>
        <p:txBody>
          <a:bodyPr wrap="square" rtlCol="0">
            <a:spAutoFit/>
          </a:bodyPr>
          <a:lstStyle/>
          <a:p>
            <a:r>
              <a:rPr lang="en-US" b="1" smtClean="0">
                <a:solidFill>
                  <a:srgbClr val="0000FF"/>
                </a:solidFill>
                <a:latin typeface="Optane"/>
              </a:rPr>
              <a:t>2017</a:t>
            </a:r>
            <a:endParaRPr lang="en-US" b="1">
              <a:solidFill>
                <a:srgbClr val="0000FF"/>
              </a:solidFill>
              <a:latin typeface="Optane"/>
            </a:endParaRPr>
          </a:p>
        </p:txBody>
      </p:sp>
      <p:pic>
        <p:nvPicPr>
          <p:cNvPr id="18" name="Object 28"/>
          <p:cNvPicPr>
            <a:picLocks noChangeAspect="1" noChangeArrowheads="1"/>
          </p:cNvPicPr>
          <p:nvPr/>
        </p:nvPicPr>
        <p:blipFill>
          <a:blip r:embed="rId6" cstate="print"/>
          <a:srcRect/>
          <a:stretch>
            <a:fillRect/>
          </a:stretch>
        </p:blipFill>
        <p:spPr bwMode="auto">
          <a:xfrm>
            <a:off x="7185940" y="5452544"/>
            <a:ext cx="1222375" cy="347663"/>
          </a:xfrm>
          <a:prstGeom prst="rect">
            <a:avLst/>
          </a:prstGeom>
          <a:noFill/>
          <a:ln w="9525">
            <a:miter lim="800000"/>
            <a:headEnd/>
            <a:tailEnd/>
          </a:ln>
          <a:effectLst/>
        </p:spPr>
      </p:pic>
      <p:pic>
        <p:nvPicPr>
          <p:cNvPr id="19" name="Picture 9"/>
          <p:cNvPicPr>
            <a:picLocks noChangeAspect="1" noChangeArrowheads="1"/>
          </p:cNvPicPr>
          <p:nvPr/>
        </p:nvPicPr>
        <p:blipFill>
          <a:blip r:embed="rId7" cstate="print"/>
          <a:srcRect/>
          <a:stretch>
            <a:fillRect/>
          </a:stretch>
        </p:blipFill>
        <p:spPr bwMode="auto">
          <a:xfrm>
            <a:off x="7255790" y="5958957"/>
            <a:ext cx="1222375" cy="347662"/>
          </a:xfrm>
          <a:prstGeom prst="rect">
            <a:avLst/>
          </a:prstGeom>
          <a:noFill/>
          <a:ln w="9525">
            <a:miter lim="800000"/>
            <a:headEnd/>
            <a:tailEnd/>
          </a:ln>
          <a:effectLst/>
        </p:spPr>
      </p:pic>
      <p:cxnSp>
        <p:nvCxnSpPr>
          <p:cNvPr id="20" name="19 Conector recto"/>
          <p:cNvCxnSpPr/>
          <p:nvPr/>
        </p:nvCxnSpPr>
        <p:spPr>
          <a:xfrm rot="5400000">
            <a:off x="6295118" y="5838347"/>
            <a:ext cx="773720" cy="10048"/>
          </a:xfrm>
          <a:prstGeom prst="line">
            <a:avLst/>
          </a:prstGeom>
        </p:spPr>
        <p:style>
          <a:lnRef idx="2">
            <a:schemeClr val="accent2"/>
          </a:lnRef>
          <a:fillRef idx="0">
            <a:schemeClr val="accent2"/>
          </a:fillRef>
          <a:effectRef idx="1">
            <a:schemeClr val="accent2"/>
          </a:effectRef>
          <a:fontRef idx="minor">
            <a:schemeClr val="tx1"/>
          </a:fontRef>
        </p:style>
      </p:cxnSp>
      <p:sp>
        <p:nvSpPr>
          <p:cNvPr id="21" name="20 CuadroTexto"/>
          <p:cNvSpPr txBox="1"/>
          <p:nvPr/>
        </p:nvSpPr>
        <p:spPr>
          <a:xfrm>
            <a:off x="2720760" y="1921351"/>
            <a:ext cx="6587992" cy="931569"/>
          </a:xfrm>
          <a:prstGeom prst="rect">
            <a:avLst/>
          </a:prstGeom>
        </p:spPr>
        <p:style>
          <a:lnRef idx="3">
            <a:schemeClr val="lt1"/>
          </a:lnRef>
          <a:fillRef idx="1">
            <a:schemeClr val="accent3"/>
          </a:fillRef>
          <a:effectRef idx="1">
            <a:schemeClr val="accent3"/>
          </a:effectRef>
          <a:fontRef idx="minor">
            <a:schemeClr val="lt1"/>
          </a:fontRef>
        </p:style>
        <p:txBody>
          <a:bodyPr wrap="square" tIns="36000" bIns="216000" rtlCol="0">
            <a:spAutoFit/>
          </a:bodyPr>
          <a:lstStyle/>
          <a:p>
            <a:pPr algn="ctr"/>
            <a:r>
              <a:rPr lang="en-US" sz="2200" b="1" dirty="0" smtClean="0">
                <a:latin typeface="Optane"/>
              </a:rPr>
              <a:t>Pension = Regulatory Base *% years contribution * FS ≤ Maximum Pension</a:t>
            </a:r>
          </a:p>
          <a:p>
            <a:pPr algn="ctr"/>
            <a:r>
              <a:rPr lang="zh-CN" altLang="en-US" sz="2200" b="1" dirty="0" smtClean="0">
                <a:latin typeface="Optane"/>
              </a:rPr>
              <a:t>养老金</a:t>
            </a:r>
            <a:r>
              <a:rPr lang="en-US" altLang="zh-CN" sz="2200" b="1" dirty="0" smtClean="0">
                <a:latin typeface="Optane"/>
              </a:rPr>
              <a:t>=</a:t>
            </a:r>
            <a:r>
              <a:rPr lang="zh-CN" altLang="en-US" sz="2200" b="1" dirty="0" smtClean="0">
                <a:latin typeface="Optane"/>
              </a:rPr>
              <a:t>监管基数*缴费年限比例*</a:t>
            </a:r>
            <a:r>
              <a:rPr lang="en-US" altLang="zh-CN" sz="2200" b="1" dirty="0" smtClean="0">
                <a:latin typeface="Optane"/>
              </a:rPr>
              <a:t>FS</a:t>
            </a:r>
            <a:r>
              <a:rPr lang="zh-CN" altLang="en-US" sz="2200" b="1" dirty="0" smtClean="0">
                <a:latin typeface="Optane"/>
              </a:rPr>
              <a:t>≤最大养老金</a:t>
            </a:r>
            <a:endParaRPr lang="en-US" sz="2200" b="1" dirty="0" smtClean="0">
              <a:latin typeface="Optane"/>
            </a:endParaRPr>
          </a:p>
        </p:txBody>
      </p:sp>
      <p:pic>
        <p:nvPicPr>
          <p:cNvPr id="22" name="Picture 13"/>
          <p:cNvPicPr>
            <a:picLocks noChangeAspect="1" noChangeArrowheads="1"/>
          </p:cNvPicPr>
          <p:nvPr/>
        </p:nvPicPr>
        <p:blipFill>
          <a:blip r:embed="rId8" cstate="print"/>
          <a:srcRect/>
          <a:stretch>
            <a:fillRect/>
          </a:stretch>
        </p:blipFill>
        <p:spPr bwMode="auto">
          <a:xfrm>
            <a:off x="776420" y="2099004"/>
            <a:ext cx="1620837" cy="576262"/>
          </a:xfrm>
          <a:prstGeom prst="rect">
            <a:avLst/>
          </a:prstGeom>
          <a:noFill/>
          <a:ln w="28575">
            <a:solidFill>
              <a:srgbClr val="008080"/>
            </a:solidFill>
            <a:miter lim="800000"/>
            <a:headEnd/>
            <a:tailEnd/>
          </a:ln>
          <a:effectLst/>
        </p:spPr>
      </p:pic>
      <p:sp>
        <p:nvSpPr>
          <p:cNvPr id="23" name="22 Abrir llave"/>
          <p:cNvSpPr/>
          <p:nvPr/>
        </p:nvSpPr>
        <p:spPr>
          <a:xfrm>
            <a:off x="6037284" y="5593600"/>
            <a:ext cx="144000" cy="684000"/>
          </a:xfrm>
          <a:prstGeom prst="leftBrace">
            <a:avLst>
              <a:gd name="adj1" fmla="val 8333"/>
              <a:gd name="adj2" fmla="val 50000"/>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Optane"/>
            </a:endParaRPr>
          </a:p>
        </p:txBody>
      </p:sp>
      <p:sp>
        <p:nvSpPr>
          <p:cNvPr id="24" name="23 CuadroTexto"/>
          <p:cNvSpPr txBox="1"/>
          <p:nvPr/>
        </p:nvSpPr>
        <p:spPr>
          <a:xfrm>
            <a:off x="3203602" y="5750210"/>
            <a:ext cx="2808338" cy="584775"/>
          </a:xfrm>
          <a:prstGeom prst="rect">
            <a:avLst/>
          </a:prstGeom>
          <a:noFill/>
        </p:spPr>
        <p:txBody>
          <a:bodyPr wrap="square" rtlCol="0">
            <a:spAutoFit/>
          </a:bodyPr>
          <a:lstStyle/>
          <a:p>
            <a:pPr algn="r"/>
            <a:r>
              <a:rPr lang="en-US" dirty="0" smtClean="0">
                <a:latin typeface="Optane"/>
              </a:rPr>
              <a:t>Link benefits to life </a:t>
            </a:r>
            <a:r>
              <a:rPr lang="en-US" dirty="0" smtClean="0">
                <a:latin typeface="Optane"/>
              </a:rPr>
              <a:t>expectancy</a:t>
            </a:r>
          </a:p>
          <a:p>
            <a:pPr algn="r"/>
            <a:r>
              <a:rPr lang="zh-CN" altLang="en-US" sz="1400" dirty="0" smtClean="0">
                <a:latin typeface="Optane"/>
              </a:rPr>
              <a:t>收益和预期人口寿命挂钩</a:t>
            </a:r>
            <a:endParaRPr lang="en-US" sz="1400" dirty="0" smtClean="0">
              <a:latin typeface="Optan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GB" sz="3600" dirty="0" smtClean="0"/>
              <a:t>Key aims </a:t>
            </a:r>
            <a:r>
              <a:rPr lang="zh-CN" altLang="en-US" sz="3600" dirty="0" smtClean="0"/>
              <a:t>主要目标</a:t>
            </a:r>
            <a:endParaRPr lang="en-GB" sz="3600" dirty="0"/>
          </a:p>
        </p:txBody>
      </p:sp>
      <p:sp>
        <p:nvSpPr>
          <p:cNvPr id="6" name="5 Marcador de contenido"/>
          <p:cNvSpPr>
            <a:spLocks noGrp="1"/>
          </p:cNvSpPr>
          <p:nvPr>
            <p:ph idx="1"/>
          </p:nvPr>
        </p:nvSpPr>
        <p:spPr>
          <a:xfrm>
            <a:off x="416370" y="891761"/>
            <a:ext cx="8994330" cy="4093428"/>
          </a:xfrm>
          <a:prstGeom prst="rect">
            <a:avLst/>
          </a:prstGeom>
        </p:spPr>
        <p:txBody>
          <a:bodyPr wrap="square">
            <a:spAutoFit/>
          </a:bodyPr>
          <a:lstStyle/>
          <a:p>
            <a:pPr marL="546100" indent="-342900">
              <a:spcBef>
                <a:spcPts val="0"/>
              </a:spcBef>
              <a:spcAft>
                <a:spcPts val="600"/>
              </a:spcAft>
              <a:buClrTx/>
              <a:buFont typeface="+mj-lt"/>
              <a:buAutoNum type="arabicPeriod"/>
            </a:pPr>
            <a:r>
              <a:rPr lang="en-US" sz="2000" dirty="0" smtClean="0"/>
              <a:t>Highlight </a:t>
            </a:r>
            <a:r>
              <a:rPr lang="en-US" sz="2000" dirty="0"/>
              <a:t>the </a:t>
            </a:r>
            <a:r>
              <a:rPr lang="en-US" sz="2000" b="1" dirty="0"/>
              <a:t>importance of adequacy</a:t>
            </a:r>
            <a:r>
              <a:rPr lang="en-US" sz="2000" dirty="0"/>
              <a:t> and examine what makes up an adequate income in </a:t>
            </a:r>
            <a:r>
              <a:rPr lang="en-US" sz="2000" dirty="0" smtClean="0"/>
              <a:t>old-age</a:t>
            </a:r>
            <a:r>
              <a:rPr lang="zh-CN" altLang="en-US" sz="2000" dirty="0" smtClean="0"/>
              <a:t>强调</a:t>
            </a:r>
            <a:r>
              <a:rPr lang="zh-CN" altLang="en-US" sz="2000" b="1" dirty="0" smtClean="0"/>
              <a:t>养老金充足</a:t>
            </a:r>
            <a:r>
              <a:rPr lang="zh-CN" altLang="en-US" sz="2000" dirty="0" smtClean="0"/>
              <a:t>的重要性，</a:t>
            </a:r>
            <a:r>
              <a:rPr lang="en-US" sz="2000" dirty="0" smtClean="0"/>
              <a:t>  </a:t>
            </a:r>
            <a:r>
              <a:rPr lang="zh-CN" altLang="en-US" sz="2000" dirty="0" smtClean="0"/>
              <a:t>确定老年充足收入的组成部分。</a:t>
            </a:r>
            <a:endParaRPr lang="en-US" sz="2000" dirty="0" smtClean="0"/>
          </a:p>
          <a:p>
            <a:pPr marL="546100" indent="-342900">
              <a:spcBef>
                <a:spcPts val="0"/>
              </a:spcBef>
              <a:spcAft>
                <a:spcPts val="600"/>
              </a:spcAft>
              <a:buClrTx/>
              <a:buFont typeface="+mj-lt"/>
              <a:buAutoNum type="arabicPeriod"/>
            </a:pPr>
            <a:r>
              <a:rPr lang="en-US" sz="2000" dirty="0" smtClean="0"/>
              <a:t>Adoption of policies to </a:t>
            </a:r>
            <a:r>
              <a:rPr lang="en-US" sz="2000" b="1" dirty="0" smtClean="0"/>
              <a:t>deliver longer working lives</a:t>
            </a:r>
            <a:r>
              <a:rPr lang="en-US" sz="2000" dirty="0" smtClean="0"/>
              <a:t> and higher pension ages could potential provide win-win scenario in terms of enhancing adequacy and sustainability </a:t>
            </a:r>
            <a:r>
              <a:rPr lang="zh-CN" altLang="en-US" sz="2000" dirty="0" smtClean="0"/>
              <a:t>采纳能够</a:t>
            </a:r>
            <a:r>
              <a:rPr lang="zh-CN" altLang="en-US" sz="2000" b="1" dirty="0" smtClean="0"/>
              <a:t>实现更长工作年数</a:t>
            </a:r>
            <a:r>
              <a:rPr lang="zh-CN" altLang="en-US" sz="2000" dirty="0" smtClean="0"/>
              <a:t>的政策，从提高充足性和可持续性而言推迟领取养老金年龄可能是双赢。</a:t>
            </a:r>
            <a:endParaRPr lang="en-US" sz="2000" dirty="0" smtClean="0"/>
          </a:p>
          <a:p>
            <a:pPr marL="546100" indent="-342900">
              <a:spcBef>
                <a:spcPts val="0"/>
              </a:spcBef>
              <a:spcAft>
                <a:spcPts val="600"/>
              </a:spcAft>
              <a:buClrTx/>
              <a:buFont typeface="+mj-lt"/>
              <a:buAutoNum type="arabicPeriod"/>
            </a:pPr>
            <a:r>
              <a:rPr lang="en-US" sz="2000" dirty="0" smtClean="0"/>
              <a:t>Public pension systems should contain </a:t>
            </a:r>
            <a:r>
              <a:rPr lang="en-US" sz="2000" b="1" dirty="0" smtClean="0"/>
              <a:t>minimum income provision</a:t>
            </a:r>
            <a:r>
              <a:rPr lang="en-US" sz="2000" dirty="0" smtClean="0"/>
              <a:t> mechanisms and redistributive features in order to protect people who were unable to build adequate entitlements </a:t>
            </a:r>
            <a:r>
              <a:rPr lang="zh-CN" altLang="en-US" sz="2000" dirty="0" smtClean="0"/>
              <a:t>公共养老金体系应该具有</a:t>
            </a:r>
            <a:r>
              <a:rPr lang="zh-CN" altLang="en-US" sz="2000" b="1" dirty="0" smtClean="0"/>
              <a:t>最低收入</a:t>
            </a:r>
            <a:r>
              <a:rPr lang="zh-CN" altLang="en-US" sz="2000" dirty="0" smtClean="0"/>
              <a:t>机制和再分配功能，从而保护那些无法获得充足津贴的人。</a:t>
            </a:r>
            <a:endParaRPr lang="en-US" sz="2000" dirty="0" smtClean="0"/>
          </a:p>
          <a:p>
            <a:pPr marL="546100" indent="-342900">
              <a:spcBef>
                <a:spcPts val="0"/>
              </a:spcBef>
              <a:spcAft>
                <a:spcPts val="600"/>
              </a:spcAft>
              <a:buClrTx/>
              <a:buFont typeface="+mj-lt"/>
              <a:buAutoNum type="arabicPeriod"/>
            </a:pPr>
            <a:r>
              <a:rPr lang="en-US" sz="2000" dirty="0" smtClean="0"/>
              <a:t>Assess </a:t>
            </a:r>
            <a:r>
              <a:rPr lang="en-US" sz="2000" dirty="0"/>
              <a:t>the </a:t>
            </a:r>
            <a:r>
              <a:rPr lang="en-US" sz="2000" b="1" dirty="0"/>
              <a:t>risks to future adequacy</a:t>
            </a:r>
            <a:r>
              <a:rPr lang="en-US" sz="2000" dirty="0"/>
              <a:t>, bearing in mind that financial sustainability and adequacy must always be </a:t>
            </a:r>
            <a:r>
              <a:rPr lang="en-US" sz="2000" dirty="0" smtClean="0"/>
              <a:t>analyzed together </a:t>
            </a:r>
            <a:r>
              <a:rPr lang="zh-CN" altLang="en-US" sz="2000" dirty="0" smtClean="0"/>
              <a:t>评估</a:t>
            </a:r>
            <a:r>
              <a:rPr lang="zh-CN" altLang="en-US" sz="2000" b="1" dirty="0" smtClean="0"/>
              <a:t>未来充足性的风险</a:t>
            </a:r>
            <a:r>
              <a:rPr lang="zh-CN" altLang="en-US" sz="2000" dirty="0" smtClean="0"/>
              <a:t>，谨记必须同时分析财政可持续性和充足性。</a:t>
            </a:r>
            <a:endParaRPr lang="en-US" sz="2000" dirty="0" smtClean="0"/>
          </a:p>
          <a:p>
            <a:pPr marL="546100" indent="-342900">
              <a:spcBef>
                <a:spcPts val="0"/>
              </a:spcBef>
              <a:spcAft>
                <a:spcPts val="600"/>
              </a:spcAft>
              <a:buClrTx/>
              <a:buFont typeface="+mj-lt"/>
              <a:buAutoNum type="arabicPeriod"/>
            </a:pPr>
            <a:r>
              <a:rPr lang="en-US" sz="2000" dirty="0" smtClean="0"/>
              <a:t>Need for </a:t>
            </a:r>
            <a:r>
              <a:rPr lang="en-US" sz="2000" b="1" dirty="0" smtClean="0"/>
              <a:t>safer </a:t>
            </a:r>
            <a:r>
              <a:rPr lang="en-US" sz="2000" dirty="0" smtClean="0"/>
              <a:t>and more </a:t>
            </a:r>
            <a:r>
              <a:rPr lang="en-US" sz="2000" b="1" dirty="0" smtClean="0"/>
              <a:t>transparent</a:t>
            </a:r>
            <a:r>
              <a:rPr lang="en-US" sz="2000" dirty="0" smtClean="0"/>
              <a:t> schemes </a:t>
            </a:r>
            <a:r>
              <a:rPr lang="zh-CN" altLang="en-US" sz="2000" dirty="0" smtClean="0"/>
              <a:t>需要更加</a:t>
            </a:r>
            <a:r>
              <a:rPr lang="zh-CN" altLang="en-US" sz="2000" b="1" dirty="0" smtClean="0"/>
              <a:t>可靠</a:t>
            </a:r>
            <a:r>
              <a:rPr lang="zh-CN" altLang="en-US" sz="2000" dirty="0" smtClean="0"/>
              <a:t>和</a:t>
            </a:r>
            <a:r>
              <a:rPr lang="zh-CN" altLang="en-US" sz="2000" b="1" dirty="0" smtClean="0"/>
              <a:t>透明</a:t>
            </a:r>
            <a:r>
              <a:rPr lang="zh-CN" altLang="en-US" sz="2000" dirty="0" smtClean="0"/>
              <a:t>的计划。</a:t>
            </a:r>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16 Conector recto de flecha"/>
          <p:cNvCxnSpPr>
            <a:endCxn id="11" idx="0"/>
          </p:cNvCxnSpPr>
          <p:nvPr/>
        </p:nvCxnSpPr>
        <p:spPr>
          <a:xfrm>
            <a:off x="1424510" y="1916790"/>
            <a:ext cx="13430" cy="2057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dirty="0" smtClean="0"/>
              <a:t>Policy mix needed to deliver longer working lives</a:t>
            </a:r>
          </a:p>
          <a:p>
            <a:r>
              <a:rPr lang="zh-CN" altLang="en-US" dirty="0" smtClean="0"/>
              <a:t>延长工作年数所必须的组合政策</a:t>
            </a:r>
            <a:endParaRPr lang="en-US" dirty="0"/>
          </a:p>
        </p:txBody>
      </p:sp>
      <p:sp>
        <p:nvSpPr>
          <p:cNvPr id="10" name="Rectangle 8"/>
          <p:cNvSpPr>
            <a:spLocks noChangeArrowheads="1"/>
          </p:cNvSpPr>
          <p:nvPr/>
        </p:nvSpPr>
        <p:spPr bwMode="auto">
          <a:xfrm>
            <a:off x="704409" y="6156349"/>
            <a:ext cx="5163273" cy="5539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u="none" strike="noStrike" cap="none" normalizeH="0" baseline="0" dirty="0" smtClean="0">
                <a:ln>
                  <a:noFill/>
                </a:ln>
                <a:solidFill>
                  <a:srgbClr val="000000"/>
                </a:solidFill>
                <a:effectLst/>
                <a:latin typeface="Optane"/>
                <a:cs typeface="Arial" pitchFamily="34" charset="0"/>
              </a:rPr>
              <a:t>Source: According to the OECD, Older workers reviews (2014, 2015).</a:t>
            </a:r>
          </a:p>
          <a:p>
            <a:pPr marL="0" marR="0" lvl="0" indent="0" algn="l" defTabSz="914400" rtl="0" eaLnBrk="1" fontAlgn="base" latinLnBrk="0" hangingPunct="1">
              <a:lnSpc>
                <a:spcPct val="100000"/>
              </a:lnSpc>
              <a:spcBef>
                <a:spcPct val="0"/>
              </a:spcBef>
              <a:spcAft>
                <a:spcPct val="0"/>
              </a:spcAft>
              <a:buClrTx/>
              <a:buSzTx/>
              <a:buFontTx/>
              <a:buNone/>
              <a:tabLst/>
            </a:pPr>
            <a:r>
              <a:rPr lang="zh-CN" altLang="en-US" sz="1600" dirty="0" smtClean="0">
                <a:solidFill>
                  <a:srgbClr val="000000"/>
                </a:solidFill>
                <a:latin typeface="Optane"/>
                <a:cs typeface="Arial" pitchFamily="34" charset="0"/>
              </a:rPr>
              <a:t>来源：</a:t>
            </a:r>
            <a:r>
              <a:rPr lang="en-US" altLang="zh-CN" sz="1600" dirty="0" smtClean="0">
                <a:solidFill>
                  <a:srgbClr val="000000"/>
                </a:solidFill>
                <a:latin typeface="Optane"/>
                <a:cs typeface="Arial" pitchFamily="34" charset="0"/>
              </a:rPr>
              <a:t>OECD</a:t>
            </a:r>
            <a:r>
              <a:rPr lang="zh-CN" altLang="en-US" sz="1600" dirty="0" smtClean="0">
                <a:solidFill>
                  <a:srgbClr val="000000"/>
                </a:solidFill>
                <a:latin typeface="Optane"/>
                <a:cs typeface="Arial" pitchFamily="34" charset="0"/>
              </a:rPr>
              <a:t>，</a:t>
            </a:r>
            <a:r>
              <a:rPr lang="en-US" altLang="zh-CN" sz="1600" dirty="0" smtClean="0">
                <a:solidFill>
                  <a:srgbClr val="000000"/>
                </a:solidFill>
                <a:latin typeface="Optane"/>
                <a:cs typeface="Arial" pitchFamily="34" charset="0"/>
              </a:rPr>
              <a:t>《</a:t>
            </a:r>
            <a:r>
              <a:rPr lang="zh-CN" altLang="en-US" sz="1600" dirty="0" smtClean="0">
                <a:solidFill>
                  <a:srgbClr val="000000"/>
                </a:solidFill>
                <a:latin typeface="Optane"/>
                <a:cs typeface="Arial" pitchFamily="34" charset="0"/>
              </a:rPr>
              <a:t>老年工作者评论</a:t>
            </a:r>
            <a:r>
              <a:rPr lang="en-US" altLang="zh-CN" sz="1600" dirty="0" smtClean="0">
                <a:solidFill>
                  <a:srgbClr val="000000"/>
                </a:solidFill>
                <a:latin typeface="Optane"/>
                <a:cs typeface="Arial" pitchFamily="34" charset="0"/>
              </a:rPr>
              <a:t>》</a:t>
            </a:r>
            <a:r>
              <a:rPr lang="zh-CN" altLang="en-US" sz="1600" dirty="0" smtClean="0">
                <a:solidFill>
                  <a:srgbClr val="000000"/>
                </a:solidFill>
                <a:latin typeface="Optane"/>
                <a:cs typeface="Arial" pitchFamily="34" charset="0"/>
              </a:rPr>
              <a:t>（</a:t>
            </a:r>
            <a:r>
              <a:rPr lang="en-US" altLang="zh-CN" sz="1600" dirty="0" smtClean="0">
                <a:solidFill>
                  <a:srgbClr val="000000"/>
                </a:solidFill>
                <a:latin typeface="Optane"/>
                <a:cs typeface="Arial" pitchFamily="34" charset="0"/>
              </a:rPr>
              <a:t>2014</a:t>
            </a:r>
            <a:r>
              <a:rPr lang="zh-CN" altLang="en-US" sz="1600" dirty="0" smtClean="0">
                <a:solidFill>
                  <a:srgbClr val="000000"/>
                </a:solidFill>
                <a:latin typeface="Optane"/>
                <a:cs typeface="Arial" pitchFamily="34" charset="0"/>
              </a:rPr>
              <a:t>年，</a:t>
            </a:r>
            <a:r>
              <a:rPr lang="en-US" altLang="zh-CN" sz="1600" dirty="0" smtClean="0">
                <a:solidFill>
                  <a:srgbClr val="000000"/>
                </a:solidFill>
                <a:latin typeface="Optane"/>
                <a:cs typeface="Arial" pitchFamily="34" charset="0"/>
              </a:rPr>
              <a:t>2015</a:t>
            </a:r>
            <a:r>
              <a:rPr lang="zh-CN" altLang="en-US" sz="1600" dirty="0" smtClean="0">
                <a:solidFill>
                  <a:srgbClr val="000000"/>
                </a:solidFill>
                <a:latin typeface="Optane"/>
                <a:cs typeface="Arial" pitchFamily="34" charset="0"/>
              </a:rPr>
              <a:t>年）</a:t>
            </a:r>
            <a:endParaRPr kumimoji="0" lang="en-GB" sz="1600" b="0" u="none" strike="noStrike" cap="none" normalizeH="0" baseline="0" dirty="0" smtClean="0">
              <a:ln>
                <a:noFill/>
              </a:ln>
              <a:solidFill>
                <a:schemeClr val="tx1"/>
              </a:solidFill>
              <a:effectLst/>
              <a:latin typeface="Optane"/>
              <a:cs typeface="Arial" pitchFamily="34" charset="0"/>
            </a:endParaRPr>
          </a:p>
        </p:txBody>
      </p:sp>
      <p:sp>
        <p:nvSpPr>
          <p:cNvPr id="6" name="5 Rectángulo redondeado"/>
          <p:cNvSpPr/>
          <p:nvPr/>
        </p:nvSpPr>
        <p:spPr>
          <a:xfrm>
            <a:off x="238440" y="853660"/>
            <a:ext cx="3852000" cy="108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Optane"/>
              </a:rPr>
              <a:t>REWARDING WORK</a:t>
            </a:r>
          </a:p>
          <a:p>
            <a:pPr algn="ctr"/>
            <a:r>
              <a:rPr lang="en-GB" dirty="0" smtClean="0">
                <a:latin typeface="Optane"/>
              </a:rPr>
              <a:t>Pension reform to out implicit tax on working longer</a:t>
            </a:r>
          </a:p>
          <a:p>
            <a:pPr algn="ctr"/>
            <a:r>
              <a:rPr lang="en-GB" dirty="0" smtClean="0">
                <a:latin typeface="Optane"/>
              </a:rPr>
              <a:t>Close Other early retirement pathways</a:t>
            </a:r>
          </a:p>
          <a:p>
            <a:pPr algn="ctr"/>
            <a:r>
              <a:rPr lang="en-GB" dirty="0" smtClean="0">
                <a:latin typeface="Optane"/>
              </a:rPr>
              <a:t>Give better options for phased retirement</a:t>
            </a:r>
            <a:endParaRPr lang="en-GB" dirty="0">
              <a:latin typeface="Optane"/>
            </a:endParaRPr>
          </a:p>
        </p:txBody>
      </p:sp>
      <p:sp>
        <p:nvSpPr>
          <p:cNvPr id="11" name="10 Rectángulo redondeado"/>
          <p:cNvSpPr/>
          <p:nvPr/>
        </p:nvSpPr>
        <p:spPr>
          <a:xfrm>
            <a:off x="555940" y="2122520"/>
            <a:ext cx="1764000" cy="118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Optane"/>
              </a:rPr>
              <a:t>Government</a:t>
            </a:r>
          </a:p>
          <a:p>
            <a:pPr algn="ctr"/>
            <a:r>
              <a:rPr lang="en-GB" sz="2000" b="1" dirty="0" smtClean="0">
                <a:latin typeface="Optane"/>
              </a:rPr>
              <a:t>Employers</a:t>
            </a:r>
          </a:p>
          <a:p>
            <a:pPr algn="ctr"/>
            <a:r>
              <a:rPr lang="en-GB" sz="2000" b="1" dirty="0" smtClean="0">
                <a:latin typeface="Optane"/>
              </a:rPr>
              <a:t>Unions</a:t>
            </a:r>
          </a:p>
          <a:p>
            <a:pPr algn="ctr"/>
            <a:r>
              <a:rPr lang="en-GB" sz="2000" b="1" dirty="0" smtClean="0">
                <a:latin typeface="Optane"/>
              </a:rPr>
              <a:t>Civil society</a:t>
            </a:r>
          </a:p>
        </p:txBody>
      </p:sp>
      <p:sp>
        <p:nvSpPr>
          <p:cNvPr id="12" name="11 Rectángulo redondeado"/>
          <p:cNvSpPr/>
          <p:nvPr/>
        </p:nvSpPr>
        <p:spPr>
          <a:xfrm>
            <a:off x="2915640" y="2201680"/>
            <a:ext cx="1908000" cy="295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Optane"/>
              </a:rPr>
              <a:t>IMPROVING EMPLOYABILITY</a:t>
            </a:r>
          </a:p>
          <a:p>
            <a:pPr marL="88900" indent="-88900"/>
            <a:r>
              <a:rPr lang="en-GB" dirty="0" smtClean="0">
                <a:latin typeface="Optane"/>
              </a:rPr>
              <a:t>- Provide suitable training opportunities for all ages</a:t>
            </a:r>
          </a:p>
          <a:p>
            <a:pPr marL="88900" indent="-88900"/>
            <a:r>
              <a:rPr lang="en-GB" dirty="0" smtClean="0">
                <a:latin typeface="Optane"/>
              </a:rPr>
              <a:t>- Give better help for older jobseekers</a:t>
            </a:r>
          </a:p>
          <a:p>
            <a:pPr marL="88900" indent="-88900"/>
            <a:r>
              <a:rPr lang="en-GB" dirty="0" smtClean="0">
                <a:latin typeface="Optane"/>
              </a:rPr>
              <a:t>- Improve the work environment</a:t>
            </a:r>
          </a:p>
        </p:txBody>
      </p:sp>
      <p:sp>
        <p:nvSpPr>
          <p:cNvPr id="13" name="12 Rectángulo redondeado"/>
          <p:cNvSpPr/>
          <p:nvPr/>
        </p:nvSpPr>
        <p:spPr>
          <a:xfrm>
            <a:off x="238440" y="3552070"/>
            <a:ext cx="2412000" cy="2556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Optane"/>
              </a:rPr>
              <a:t>CHANGING EMPLOYER PRACTICES</a:t>
            </a:r>
          </a:p>
          <a:p>
            <a:pPr marL="88900" indent="-88900"/>
            <a:r>
              <a:rPr lang="en-GB" dirty="0" smtClean="0">
                <a:latin typeface="Optane"/>
              </a:rPr>
              <a:t>- Legislation and information campaigns to promote age diversity</a:t>
            </a:r>
          </a:p>
          <a:p>
            <a:pPr marL="88900" indent="-88900"/>
            <a:r>
              <a:rPr lang="en-GB" dirty="0" smtClean="0">
                <a:latin typeface="Optane"/>
              </a:rPr>
              <a:t>- Align labour costs with productivity</a:t>
            </a:r>
          </a:p>
          <a:p>
            <a:pPr marL="88900" indent="-88900"/>
            <a:r>
              <a:rPr lang="en-GB" dirty="0" smtClean="0">
                <a:latin typeface="Optane"/>
              </a:rPr>
              <a:t>- Help protect employment opportunities not jobs</a:t>
            </a:r>
          </a:p>
        </p:txBody>
      </p:sp>
      <p:cxnSp>
        <p:nvCxnSpPr>
          <p:cNvPr id="15" name="14 Conector recto de flecha"/>
          <p:cNvCxnSpPr>
            <a:stCxn id="11" idx="2"/>
            <a:endCxn id="13" idx="0"/>
          </p:cNvCxnSpPr>
          <p:nvPr/>
        </p:nvCxnSpPr>
        <p:spPr>
          <a:xfrm>
            <a:off x="1437940" y="3310520"/>
            <a:ext cx="6500" cy="2415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11" idx="3"/>
          </p:cNvCxnSpPr>
          <p:nvPr/>
        </p:nvCxnSpPr>
        <p:spPr>
          <a:xfrm flipV="1">
            <a:off x="2319940" y="2708900"/>
            <a:ext cx="544770" cy="76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a:endCxn id="61" idx="0"/>
          </p:cNvCxnSpPr>
          <p:nvPr/>
        </p:nvCxnSpPr>
        <p:spPr>
          <a:xfrm>
            <a:off x="6299980" y="1914790"/>
            <a:ext cx="13430" cy="2057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0" name="59 Rectángulo redondeado"/>
          <p:cNvSpPr/>
          <p:nvPr/>
        </p:nvSpPr>
        <p:spPr>
          <a:xfrm>
            <a:off x="5113910" y="851660"/>
            <a:ext cx="3852000" cy="108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latin typeface="Optane"/>
              </a:rPr>
              <a:t>有回报的工作</a:t>
            </a:r>
            <a:endParaRPr lang="en-US" altLang="zh-CN" sz="1400" b="1" dirty="0" smtClean="0">
              <a:latin typeface="Optane"/>
            </a:endParaRPr>
          </a:p>
          <a:p>
            <a:pPr algn="ctr"/>
            <a:r>
              <a:rPr lang="zh-CN" altLang="en-US" sz="1400" dirty="0" smtClean="0">
                <a:latin typeface="Optane"/>
              </a:rPr>
              <a:t>进行养老金改革，消除延长工作年数的隐性税目；</a:t>
            </a:r>
            <a:endParaRPr lang="en-US" altLang="zh-CN" sz="1400" dirty="0" smtClean="0">
              <a:latin typeface="Optane"/>
            </a:endParaRPr>
          </a:p>
          <a:p>
            <a:pPr algn="ctr"/>
            <a:r>
              <a:rPr lang="zh-CN" altLang="en-US" sz="1400" dirty="0" smtClean="0">
                <a:latin typeface="Optane"/>
              </a:rPr>
              <a:t>关闭其他提前退休的通道；</a:t>
            </a:r>
            <a:endParaRPr lang="en-US" altLang="zh-CN" sz="1400" dirty="0" smtClean="0">
              <a:latin typeface="Optane"/>
            </a:endParaRPr>
          </a:p>
          <a:p>
            <a:pPr algn="ctr"/>
            <a:r>
              <a:rPr lang="zh-CN" altLang="en-US" sz="1400" dirty="0" smtClean="0">
                <a:latin typeface="Optane"/>
              </a:rPr>
              <a:t>为阶段性退休提供更好的选择</a:t>
            </a:r>
            <a:endParaRPr lang="en-GB" sz="1400" dirty="0">
              <a:latin typeface="Optane"/>
            </a:endParaRPr>
          </a:p>
        </p:txBody>
      </p:sp>
      <p:sp>
        <p:nvSpPr>
          <p:cNvPr id="61" name="60 Rectángulo redondeado"/>
          <p:cNvSpPr/>
          <p:nvPr/>
        </p:nvSpPr>
        <p:spPr>
          <a:xfrm>
            <a:off x="5431410" y="2120520"/>
            <a:ext cx="1764000" cy="118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latin typeface="Optane"/>
              </a:rPr>
              <a:t>政府</a:t>
            </a:r>
            <a:endParaRPr lang="en-US" altLang="zh-CN" sz="1400" b="1" dirty="0" smtClean="0">
              <a:latin typeface="Optane"/>
            </a:endParaRPr>
          </a:p>
          <a:p>
            <a:pPr algn="ctr"/>
            <a:r>
              <a:rPr lang="zh-CN" altLang="en-US" sz="1400" b="1" dirty="0" smtClean="0">
                <a:latin typeface="Optane"/>
              </a:rPr>
              <a:t>雇主</a:t>
            </a:r>
            <a:endParaRPr lang="en-US" altLang="zh-CN" sz="1400" b="1" dirty="0" smtClean="0">
              <a:latin typeface="Optane"/>
            </a:endParaRPr>
          </a:p>
          <a:p>
            <a:pPr algn="ctr"/>
            <a:r>
              <a:rPr lang="zh-CN" altLang="en-US" sz="1400" b="1" dirty="0" smtClean="0">
                <a:latin typeface="Optane"/>
              </a:rPr>
              <a:t>工会</a:t>
            </a:r>
            <a:endParaRPr lang="en-US" altLang="zh-CN" sz="1400" b="1" dirty="0" smtClean="0">
              <a:latin typeface="Optane"/>
            </a:endParaRPr>
          </a:p>
          <a:p>
            <a:pPr algn="ctr"/>
            <a:r>
              <a:rPr lang="zh-CN" altLang="en-US" sz="1400" b="1" dirty="0" smtClean="0">
                <a:latin typeface="Optane"/>
              </a:rPr>
              <a:t>民间社会</a:t>
            </a:r>
            <a:endParaRPr lang="en-GB" sz="1400" b="1" dirty="0" smtClean="0">
              <a:latin typeface="Optane"/>
            </a:endParaRPr>
          </a:p>
        </p:txBody>
      </p:sp>
      <p:sp>
        <p:nvSpPr>
          <p:cNvPr id="62" name="61 Rectángulo redondeado"/>
          <p:cNvSpPr/>
          <p:nvPr/>
        </p:nvSpPr>
        <p:spPr>
          <a:xfrm>
            <a:off x="7791110" y="2199680"/>
            <a:ext cx="1908000" cy="295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latin typeface="Optane"/>
              </a:rPr>
              <a:t>提高就业能力</a:t>
            </a:r>
            <a:endParaRPr lang="en-US" altLang="zh-CN" sz="1400" b="1" dirty="0" smtClean="0">
              <a:latin typeface="Optane"/>
            </a:endParaRPr>
          </a:p>
          <a:p>
            <a:pPr algn="ctr"/>
            <a:r>
              <a:rPr lang="en-US" altLang="zh-CN" sz="1400" dirty="0" smtClean="0">
                <a:latin typeface="Optane"/>
              </a:rPr>
              <a:t>-</a:t>
            </a:r>
            <a:r>
              <a:rPr lang="zh-CN" altLang="en-US" sz="1400" dirty="0" smtClean="0">
                <a:latin typeface="Optane"/>
              </a:rPr>
              <a:t>为各年龄段人士创造合适的培训机会</a:t>
            </a:r>
            <a:endParaRPr lang="en-US" altLang="zh-CN" sz="1400" dirty="0" smtClean="0">
              <a:latin typeface="Optane"/>
            </a:endParaRPr>
          </a:p>
          <a:p>
            <a:pPr algn="ctr"/>
            <a:r>
              <a:rPr lang="en-US" altLang="zh-CN" sz="1400" dirty="0" smtClean="0">
                <a:latin typeface="Optane"/>
              </a:rPr>
              <a:t>-</a:t>
            </a:r>
            <a:r>
              <a:rPr lang="zh-CN" altLang="en-US" sz="1400" dirty="0" smtClean="0">
                <a:latin typeface="Optane"/>
              </a:rPr>
              <a:t>更好地帮助老年求职者</a:t>
            </a:r>
            <a:endParaRPr lang="en-US" altLang="zh-CN" sz="1400" dirty="0" smtClean="0">
              <a:latin typeface="Optane"/>
            </a:endParaRPr>
          </a:p>
          <a:p>
            <a:pPr algn="ctr"/>
            <a:r>
              <a:rPr lang="en-US" altLang="zh-CN" sz="1400" dirty="0" smtClean="0">
                <a:latin typeface="Optane"/>
              </a:rPr>
              <a:t>-</a:t>
            </a:r>
            <a:r>
              <a:rPr lang="zh-CN" altLang="en-US" sz="1400" dirty="0" smtClean="0">
                <a:latin typeface="Optane"/>
              </a:rPr>
              <a:t>改善工作环境</a:t>
            </a:r>
            <a:endParaRPr lang="en-GB" sz="1400" dirty="0" smtClean="0">
              <a:latin typeface="Optane"/>
            </a:endParaRPr>
          </a:p>
        </p:txBody>
      </p:sp>
      <p:sp>
        <p:nvSpPr>
          <p:cNvPr id="63" name="62 Rectángulo redondeado"/>
          <p:cNvSpPr/>
          <p:nvPr/>
        </p:nvSpPr>
        <p:spPr>
          <a:xfrm>
            <a:off x="5113910" y="3550070"/>
            <a:ext cx="2412000" cy="2556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latin typeface="Optane"/>
              </a:rPr>
              <a:t>改变雇主行为</a:t>
            </a:r>
            <a:endParaRPr lang="en-GB" altLang="zh-CN" sz="1400" b="1" dirty="0" smtClean="0">
              <a:latin typeface="Optane"/>
            </a:endParaRPr>
          </a:p>
          <a:p>
            <a:pPr algn="ctr"/>
            <a:r>
              <a:rPr lang="en-US" altLang="zh-CN" sz="1400" dirty="0" smtClean="0">
                <a:latin typeface="Optane"/>
              </a:rPr>
              <a:t>-</a:t>
            </a:r>
            <a:r>
              <a:rPr lang="zh-CN" altLang="en-US" sz="1400" dirty="0" smtClean="0">
                <a:latin typeface="Optane"/>
              </a:rPr>
              <a:t>开展立法和宣传活动，促进年龄多样性</a:t>
            </a:r>
            <a:endParaRPr lang="en-US" altLang="zh-CN" sz="1400" dirty="0" smtClean="0">
              <a:latin typeface="Optane"/>
            </a:endParaRPr>
          </a:p>
          <a:p>
            <a:pPr algn="ctr"/>
            <a:r>
              <a:rPr lang="en-US" altLang="zh-CN" sz="1400" dirty="0" smtClean="0">
                <a:latin typeface="Optane"/>
              </a:rPr>
              <a:t>-</a:t>
            </a:r>
            <a:r>
              <a:rPr lang="zh-CN" altLang="en-US" sz="1400" dirty="0" smtClean="0">
                <a:latin typeface="Optane"/>
              </a:rPr>
              <a:t>根据生产力调整劳动成本</a:t>
            </a:r>
            <a:endParaRPr lang="en-US" altLang="zh-CN" sz="1400" dirty="0" smtClean="0">
              <a:latin typeface="Optane"/>
            </a:endParaRPr>
          </a:p>
          <a:p>
            <a:pPr algn="ctr"/>
            <a:r>
              <a:rPr lang="en-US" altLang="zh-CN" sz="1400" dirty="0" smtClean="0">
                <a:latin typeface="Optane"/>
              </a:rPr>
              <a:t>-</a:t>
            </a:r>
            <a:r>
              <a:rPr lang="zh-CN" altLang="en-US" sz="1400" dirty="0" smtClean="0">
                <a:latin typeface="Optane"/>
              </a:rPr>
              <a:t>保护就业机会，而不是工作岗位</a:t>
            </a:r>
            <a:endParaRPr lang="en-US" altLang="zh-CN" sz="1400" dirty="0" smtClean="0">
              <a:latin typeface="Optane"/>
            </a:endParaRPr>
          </a:p>
        </p:txBody>
      </p:sp>
      <p:cxnSp>
        <p:nvCxnSpPr>
          <p:cNvPr id="64" name="63 Conector recto de flecha"/>
          <p:cNvCxnSpPr>
            <a:stCxn id="61" idx="2"/>
            <a:endCxn id="63" idx="0"/>
          </p:cNvCxnSpPr>
          <p:nvPr/>
        </p:nvCxnSpPr>
        <p:spPr>
          <a:xfrm>
            <a:off x="6313410" y="3308520"/>
            <a:ext cx="6500" cy="2415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a:stCxn id="61" idx="3"/>
          </p:cNvCxnSpPr>
          <p:nvPr/>
        </p:nvCxnSpPr>
        <p:spPr>
          <a:xfrm flipV="1">
            <a:off x="7195410" y="2706900"/>
            <a:ext cx="544770" cy="76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13009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wimg0-a.akamaihd.net/profile_images/1841531970/avatar_meyss_twitter.jpg"/>
          <p:cNvPicPr>
            <a:picLocks noChangeAspect="1" noChangeArrowheads="1"/>
          </p:cNvPicPr>
          <p:nvPr/>
        </p:nvPicPr>
        <p:blipFill>
          <a:blip r:embed="rId2" cstate="print"/>
          <a:srcRect/>
          <a:stretch>
            <a:fillRect/>
          </a:stretch>
        </p:blipFill>
        <p:spPr bwMode="auto">
          <a:xfrm>
            <a:off x="3567000" y="1026660"/>
            <a:ext cx="2772000" cy="2373455"/>
          </a:xfrm>
          <a:prstGeom prst="rect">
            <a:avLst/>
          </a:prstGeom>
          <a:noFill/>
          <a:ln w="9525">
            <a:noFill/>
            <a:miter lim="800000"/>
            <a:headEnd/>
            <a:tailEnd/>
          </a:ln>
        </p:spPr>
      </p:pic>
      <p:sp>
        <p:nvSpPr>
          <p:cNvPr id="3" name="2 Rectángulo"/>
          <p:cNvSpPr/>
          <p:nvPr/>
        </p:nvSpPr>
        <p:spPr>
          <a:xfrm>
            <a:off x="2667000" y="3429000"/>
            <a:ext cx="4572000" cy="2893100"/>
          </a:xfrm>
          <a:prstGeom prst="rect">
            <a:avLst/>
          </a:prstGeom>
        </p:spPr>
        <p:txBody>
          <a:bodyPr>
            <a:spAutoFit/>
          </a:bodyPr>
          <a:lstStyle/>
          <a:p>
            <a:pPr algn="ctr">
              <a:defRPr/>
            </a:pPr>
            <a:r>
              <a:rPr lang="en-US" sz="5400" dirty="0" smtClean="0">
                <a:latin typeface="Optane"/>
              </a:rPr>
              <a:t>THANK YOU</a:t>
            </a:r>
          </a:p>
          <a:p>
            <a:pPr algn="ctr">
              <a:defRPr/>
            </a:pPr>
            <a:r>
              <a:rPr lang="zh-CN" altLang="en-US" sz="2800" dirty="0" smtClean="0">
                <a:latin typeface="Optane"/>
              </a:rPr>
              <a:t>谢谢</a:t>
            </a:r>
            <a:endParaRPr lang="en-US" sz="2800" dirty="0" smtClean="0">
              <a:latin typeface="Optane"/>
            </a:endParaRPr>
          </a:p>
          <a:p>
            <a:pPr algn="ctr">
              <a:defRPr/>
            </a:pPr>
            <a:r>
              <a:rPr lang="en-US" sz="3200" dirty="0" smtClean="0">
                <a:latin typeface="Optane"/>
              </a:rPr>
              <a:t>More information can be found at:</a:t>
            </a:r>
          </a:p>
          <a:p>
            <a:pPr algn="ctr">
              <a:defRPr/>
            </a:pPr>
            <a:r>
              <a:rPr lang="zh-CN" altLang="en-US" sz="2000" dirty="0" smtClean="0">
                <a:latin typeface="Optane"/>
              </a:rPr>
              <a:t>更多信息请见：</a:t>
            </a:r>
            <a:endParaRPr lang="en-US" sz="2000" dirty="0" smtClean="0">
              <a:latin typeface="Optane"/>
            </a:endParaRPr>
          </a:p>
          <a:p>
            <a:pPr algn="ctr" fontAlgn="auto">
              <a:spcBef>
                <a:spcPts val="0"/>
              </a:spcBef>
              <a:spcAft>
                <a:spcPts val="0"/>
              </a:spcAft>
              <a:defRPr/>
            </a:pPr>
            <a:r>
              <a:rPr lang="en-US" sz="2400" b="1" dirty="0" smtClean="0">
                <a:hlinkClick r:id="rId3"/>
              </a:rPr>
              <a:t>www.meyss.es</a:t>
            </a:r>
            <a:endParaRPr lang="en-US" sz="2400" b="1" dirty="0" smtClean="0"/>
          </a:p>
          <a:p>
            <a:pPr algn="ctr" fontAlgn="auto">
              <a:spcBef>
                <a:spcPts val="0"/>
              </a:spcBef>
              <a:spcAft>
                <a:spcPts val="0"/>
              </a:spcAft>
              <a:defRPr/>
            </a:pPr>
            <a:r>
              <a:rPr lang="en-US" sz="2400" b="1" dirty="0" smtClean="0">
                <a:hlinkClick r:id="rId3"/>
              </a:rPr>
              <a:t>www.seg-social.es</a:t>
            </a:r>
            <a:endParaRPr lang="en-US" sz="2400" b="1" dirty="0">
              <a:hlinkClick r:id="rId3"/>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756104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dirty="0" smtClean="0"/>
              <a:t>Focus 	  areas of EU co-operation in social field &amp; supported by Europe 2020 Strategy </a:t>
            </a:r>
            <a:r>
              <a:rPr lang="zh-CN" altLang="en-US" sz="1800" dirty="0" smtClean="0"/>
              <a:t>专注      欧盟社会领域合作的方面</a:t>
            </a:r>
            <a:r>
              <a:rPr lang="en-US" altLang="zh-CN" sz="1800" dirty="0" smtClean="0"/>
              <a:t>&amp;</a:t>
            </a:r>
            <a:r>
              <a:rPr lang="zh-CN" altLang="en-US" sz="1800" dirty="0" smtClean="0"/>
              <a:t>得到欧洲</a:t>
            </a:r>
            <a:r>
              <a:rPr lang="en-US" altLang="zh-CN" sz="1800" dirty="0" smtClean="0"/>
              <a:t>2020</a:t>
            </a:r>
            <a:r>
              <a:rPr lang="zh-CN" altLang="en-US" sz="1800" dirty="0" smtClean="0"/>
              <a:t>战略支持</a:t>
            </a:r>
            <a:endParaRPr lang="it-IT" sz="1800" dirty="0">
              <a:solidFill>
                <a:schemeClr val="tx1"/>
              </a:solidFill>
            </a:endParaRPr>
          </a:p>
        </p:txBody>
      </p:sp>
      <p:cxnSp>
        <p:nvCxnSpPr>
          <p:cNvPr id="3" name="2 Conector recto de flecha"/>
          <p:cNvCxnSpPr/>
          <p:nvPr/>
        </p:nvCxnSpPr>
        <p:spPr>
          <a:xfrm>
            <a:off x="1061402" y="373358"/>
            <a:ext cx="360000"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344364" y="1168400"/>
            <a:ext cx="9000000" cy="3170099"/>
          </a:xfrm>
          <a:prstGeom prst="rect">
            <a:avLst/>
          </a:prstGeom>
        </p:spPr>
        <p:txBody>
          <a:bodyPr>
            <a:spAutoFit/>
          </a:bodyPr>
          <a:lstStyle/>
          <a:p>
            <a:pPr marL="360363" lvl="1" indent="-360363" defTabSz="355600">
              <a:buFont typeface="Wingdings" pitchFamily="2" charset="2"/>
              <a:buChar char="Ø"/>
            </a:pPr>
            <a:r>
              <a:rPr lang="en-US" sz="2800" b="1" dirty="0" smtClean="0">
                <a:latin typeface="Optane"/>
              </a:rPr>
              <a:t>Social inclusion</a:t>
            </a:r>
            <a:r>
              <a:rPr lang="en-US" sz="2800" dirty="0" smtClean="0">
                <a:latin typeface="Optane"/>
              </a:rPr>
              <a:t> (combating poverty &amp; social exclusion; child poverty &amp; wellbeing; homelessness &amp; housing exclusion)</a:t>
            </a:r>
          </a:p>
          <a:p>
            <a:pPr marL="360363" lvl="1" indent="-360363" defTabSz="355600">
              <a:buFont typeface="Wingdings" pitchFamily="2" charset="2"/>
              <a:buChar char="Ø"/>
            </a:pPr>
            <a:r>
              <a:rPr lang="zh-CN" altLang="en-US" sz="2000" b="1" dirty="0" smtClean="0">
                <a:latin typeface="Optane"/>
              </a:rPr>
              <a:t>社会融合</a:t>
            </a:r>
            <a:r>
              <a:rPr lang="zh-CN" altLang="en-US" sz="2000" dirty="0" smtClean="0">
                <a:latin typeface="Optane"/>
              </a:rPr>
              <a:t>（解决贫困</a:t>
            </a:r>
            <a:r>
              <a:rPr lang="en-US" altLang="zh-CN" sz="2000" dirty="0" smtClean="0">
                <a:latin typeface="Optane"/>
              </a:rPr>
              <a:t>&amp;</a:t>
            </a:r>
            <a:r>
              <a:rPr lang="zh-CN" altLang="en-US" sz="2000" dirty="0" smtClean="0">
                <a:latin typeface="Optane"/>
              </a:rPr>
              <a:t>社会排斥；儿童贫困</a:t>
            </a:r>
            <a:r>
              <a:rPr lang="en-US" altLang="zh-CN" sz="2000" dirty="0" smtClean="0">
                <a:latin typeface="Optane"/>
              </a:rPr>
              <a:t>&amp;</a:t>
            </a:r>
            <a:r>
              <a:rPr lang="zh-CN" altLang="en-US" sz="2000" dirty="0" smtClean="0">
                <a:latin typeface="Optane"/>
              </a:rPr>
              <a:t>幸福；无家可归</a:t>
            </a:r>
            <a:r>
              <a:rPr lang="en-US" altLang="zh-CN" sz="2000" dirty="0" smtClean="0">
                <a:latin typeface="Optane"/>
              </a:rPr>
              <a:t>&amp;</a:t>
            </a:r>
            <a:r>
              <a:rPr lang="zh-CN" altLang="en-US" sz="2000" dirty="0" smtClean="0">
                <a:latin typeface="Optane"/>
              </a:rPr>
              <a:t>没有房屋）</a:t>
            </a:r>
            <a:endParaRPr lang="en-US" sz="2000" dirty="0" smtClean="0">
              <a:latin typeface="Optane"/>
            </a:endParaRPr>
          </a:p>
          <a:p>
            <a:pPr marL="360363" lvl="1" indent="-360363">
              <a:buFont typeface="Wingdings" pitchFamily="2" charset="2"/>
              <a:buChar char="Ø"/>
            </a:pPr>
            <a:r>
              <a:rPr lang="en-US" sz="2800" b="1" dirty="0" smtClean="0">
                <a:latin typeface="Optane"/>
              </a:rPr>
              <a:t>Social protection</a:t>
            </a:r>
            <a:r>
              <a:rPr lang="en-US" sz="2800" dirty="0" smtClean="0">
                <a:latin typeface="Optane"/>
              </a:rPr>
              <a:t> (pensions, healthcare, long-term care)</a:t>
            </a:r>
          </a:p>
          <a:p>
            <a:pPr marL="360363" lvl="1" indent="-360363">
              <a:buFont typeface="Wingdings" pitchFamily="2" charset="2"/>
              <a:buChar char="Ø"/>
            </a:pPr>
            <a:r>
              <a:rPr lang="zh-CN" altLang="en-US" sz="2000" b="1" dirty="0" smtClean="0">
                <a:latin typeface="Optane"/>
              </a:rPr>
              <a:t>社会保障</a:t>
            </a:r>
            <a:r>
              <a:rPr lang="zh-CN" altLang="en-US" sz="2000" dirty="0" smtClean="0">
                <a:latin typeface="Optane"/>
              </a:rPr>
              <a:t>（养老金，医疗，长期看护）</a:t>
            </a:r>
            <a:endParaRPr lang="en-US" sz="2000" dirty="0" smtClean="0">
              <a:latin typeface="Optane"/>
            </a:endParaRPr>
          </a:p>
          <a:p>
            <a:pPr marL="360363" lvl="1" indent="-360363">
              <a:buFont typeface="Wingdings" pitchFamily="2" charset="2"/>
              <a:buChar char="Ø"/>
            </a:pPr>
            <a:r>
              <a:rPr lang="en-US" sz="2800" b="1" dirty="0" smtClean="0">
                <a:latin typeface="Optane"/>
              </a:rPr>
              <a:t>Each includes</a:t>
            </a:r>
            <a:r>
              <a:rPr lang="en-US" sz="2800" dirty="0" smtClean="0">
                <a:latin typeface="Optane"/>
              </a:rPr>
              <a:t>: shared objectives, agreed indicators, monitoring, mutual learning, peer review</a:t>
            </a:r>
          </a:p>
          <a:p>
            <a:pPr marL="360363" lvl="1" indent="-360363">
              <a:buFont typeface="Wingdings" pitchFamily="2" charset="2"/>
              <a:buChar char="Ø"/>
            </a:pPr>
            <a:r>
              <a:rPr lang="zh-CN" altLang="en-US" sz="2000" b="1" dirty="0" smtClean="0">
                <a:latin typeface="Optane"/>
              </a:rPr>
              <a:t>每个包括：</a:t>
            </a:r>
            <a:r>
              <a:rPr lang="zh-CN" altLang="en-US" sz="2000" dirty="0" smtClean="0">
                <a:latin typeface="Optane"/>
              </a:rPr>
              <a:t>共同目标，一致接受的指标，监测，互相学习，同行互查</a:t>
            </a:r>
            <a:endParaRPr lang="en-US" sz="2000" dirty="0">
              <a:latin typeface="Optane"/>
            </a:endParaRPr>
          </a:p>
        </p:txBody>
      </p:sp>
      <p:cxnSp>
        <p:nvCxnSpPr>
          <p:cNvPr id="6" name="2 Conector recto de flecha"/>
          <p:cNvCxnSpPr/>
          <p:nvPr/>
        </p:nvCxnSpPr>
        <p:spPr>
          <a:xfrm>
            <a:off x="1712550" y="692620"/>
            <a:ext cx="360000"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13009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GB" dirty="0" smtClean="0">
                <a:solidFill>
                  <a:schemeClr val="tx1"/>
                </a:solidFill>
              </a:rPr>
              <a:t>Major challenges to EU social protection systems</a:t>
            </a:r>
          </a:p>
          <a:p>
            <a:r>
              <a:rPr lang="zh-CN" altLang="en-US" sz="2000" dirty="0" smtClean="0">
                <a:solidFill>
                  <a:schemeClr val="tx1"/>
                </a:solidFill>
              </a:rPr>
              <a:t>欧盟社会保障体制面临的主要挑战</a:t>
            </a:r>
            <a:endParaRPr lang="it-IT" sz="2000" dirty="0">
              <a:solidFill>
                <a:schemeClr val="tx1"/>
              </a:solidFill>
            </a:endParaRPr>
          </a:p>
        </p:txBody>
      </p:sp>
      <p:sp>
        <p:nvSpPr>
          <p:cNvPr id="3" name="Rectangle 3"/>
          <p:cNvSpPr txBox="1">
            <a:spLocks noChangeArrowheads="1"/>
          </p:cNvSpPr>
          <p:nvPr/>
        </p:nvSpPr>
        <p:spPr>
          <a:xfrm>
            <a:off x="416370" y="1124680"/>
            <a:ext cx="9000000" cy="4280437"/>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spcBef>
                <a:spcPts val="0"/>
              </a:spcBef>
              <a:spcAft>
                <a:spcPts val="0"/>
              </a:spcAft>
              <a:buSzPct val="75000"/>
              <a:buFont typeface="Wingdings" pitchFamily="2" charset="2"/>
              <a:buChar char="Ø"/>
              <a:tabLst/>
              <a:defRPr/>
            </a:pPr>
            <a:r>
              <a:rPr kumimoji="0" lang="en-GB" sz="2000" b="1" i="0" u="none" strike="noStrike" kern="1200" cap="none" spc="0" normalizeH="0" baseline="0" noProof="0" dirty="0" smtClean="0">
                <a:ln>
                  <a:noFill/>
                </a:ln>
                <a:effectLst/>
                <a:uLnTx/>
                <a:uFillTx/>
                <a:latin typeface="Optane" pitchFamily="2" charset="0"/>
                <a:ea typeface="+mn-ea"/>
                <a:cs typeface="+mn-cs"/>
              </a:rPr>
              <a:t>Short-term challenge: The economic crisis and its aftermaths </a:t>
            </a:r>
          </a:p>
          <a:p>
            <a:pPr marL="342900" marR="0" lvl="0" indent="-342900" algn="l" defTabSz="914400" rtl="0" eaLnBrk="1" fontAlgn="auto" latinLnBrk="0" hangingPunct="1">
              <a:spcBef>
                <a:spcPts val="0"/>
              </a:spcBef>
              <a:spcAft>
                <a:spcPts val="0"/>
              </a:spcAft>
              <a:buSzPct val="75000"/>
              <a:buFont typeface="Wingdings" pitchFamily="2" charset="2"/>
              <a:buChar char="Ø"/>
              <a:tabLst/>
              <a:defRPr/>
            </a:pPr>
            <a:r>
              <a:rPr lang="zh-CN" altLang="en-US" sz="2000" b="1" dirty="0" smtClean="0">
                <a:latin typeface="Optane" pitchFamily="2" charset="0"/>
              </a:rPr>
              <a:t>短期挑战：经济危机及其余波</a:t>
            </a:r>
            <a:endParaRPr kumimoji="0" lang="en-GB" sz="2000" b="1" i="0" u="none" strike="noStrike" kern="1200" cap="none" spc="0" normalizeH="0" baseline="0" noProof="0" dirty="0" smtClean="0">
              <a:ln>
                <a:noFill/>
              </a:ln>
              <a:effectLst/>
              <a:uLnTx/>
              <a:uFillTx/>
              <a:latin typeface="Optane" pitchFamily="2" charset="0"/>
              <a:ea typeface="+mn-ea"/>
              <a:cs typeface="+mn-cs"/>
            </a:endParaRPr>
          </a:p>
          <a:p>
            <a:pPr marL="742950" marR="0" lvl="1" indent="-285750" algn="l" defTabSz="914400" rtl="0" eaLnBrk="1" fontAlgn="auto" latinLnBrk="0" hangingPunct="1">
              <a:spcBef>
                <a:spcPts val="0"/>
              </a:spcBef>
              <a:spcAft>
                <a:spcPts val="0"/>
              </a:spcAft>
              <a:buSzTx/>
              <a:buFont typeface="Arial" pitchFamily="34" charset="0"/>
              <a:buChar char="–"/>
              <a:tabLst/>
              <a:defRPr/>
            </a:pPr>
            <a:r>
              <a:rPr kumimoji="0" lang="en-GB" sz="2000" b="0" i="0" u="none" strike="noStrike" kern="1200" cap="none" spc="0" normalizeH="0" baseline="0" noProof="0" dirty="0" smtClean="0">
                <a:ln>
                  <a:noFill/>
                </a:ln>
                <a:effectLst/>
                <a:uLnTx/>
                <a:uFillTx/>
                <a:latin typeface="Optane" pitchFamily="2" charset="0"/>
                <a:ea typeface="+mn-ea"/>
                <a:cs typeface="+mn-cs"/>
              </a:rPr>
              <a:t>Financial, economic and public budget </a:t>
            </a:r>
            <a:r>
              <a:rPr kumimoji="0" lang="en-GB" sz="2000" b="1" i="0" u="none" strike="noStrike" kern="1200" cap="none" spc="0" normalizeH="0" baseline="0" noProof="0" dirty="0" smtClean="0">
                <a:ln>
                  <a:noFill/>
                </a:ln>
                <a:effectLst/>
                <a:uLnTx/>
                <a:uFillTx/>
                <a:latin typeface="Optane" pitchFamily="2" charset="0"/>
                <a:ea typeface="+mn-ea"/>
                <a:cs typeface="+mn-cs"/>
              </a:rPr>
              <a:t>crises</a:t>
            </a:r>
            <a:r>
              <a:rPr kumimoji="0" lang="en-GB" sz="2000" b="0" i="0" u="none" strike="noStrike" kern="1200" cap="none" spc="0" normalizeH="0" baseline="0" noProof="0" dirty="0" smtClean="0">
                <a:ln>
                  <a:noFill/>
                </a:ln>
                <a:effectLst/>
                <a:uLnTx/>
                <a:uFillTx/>
                <a:latin typeface="Optane" pitchFamily="2" charset="0"/>
                <a:ea typeface="+mn-ea"/>
                <a:cs typeface="+mn-cs"/>
              </a:rPr>
              <a:t> aggravate the situation for social protection schemes. I</a:t>
            </a:r>
            <a:r>
              <a:rPr kumimoji="0" lang="en-US" sz="2000" b="0" i="0" u="none" strike="noStrike" kern="1200" cap="none" spc="0" normalizeH="0" baseline="0" noProof="0" dirty="0" smtClean="0">
                <a:ln>
                  <a:noFill/>
                </a:ln>
                <a:effectLst/>
                <a:uLnTx/>
                <a:uFillTx/>
                <a:latin typeface="Optane" pitchFamily="2" charset="0"/>
                <a:ea typeface="+mn-ea"/>
                <a:cs typeface="+mn-cs"/>
              </a:rPr>
              <a:t>t has had an impact on the resources of citizens and also in employment.</a:t>
            </a:r>
          </a:p>
          <a:p>
            <a:pPr marL="742950" marR="0" lvl="1" indent="-285750" algn="l" defTabSz="914400" rtl="0" eaLnBrk="1" fontAlgn="auto" latinLnBrk="0" hangingPunct="1">
              <a:spcBef>
                <a:spcPts val="0"/>
              </a:spcBef>
              <a:spcAft>
                <a:spcPts val="0"/>
              </a:spcAft>
              <a:buSzTx/>
              <a:buFont typeface="Arial" pitchFamily="34" charset="0"/>
              <a:buChar char="–"/>
              <a:tabLst/>
              <a:defRPr/>
            </a:pPr>
            <a:r>
              <a:rPr lang="zh-CN" altLang="en-US" noProof="0" dirty="0" smtClean="0">
                <a:latin typeface="Optane" pitchFamily="2" charset="0"/>
              </a:rPr>
              <a:t>因为金融、经济和公共预算危机，社会保障体系状况恶化。影响公民的资源和就业。</a:t>
            </a:r>
            <a:endParaRPr kumimoji="0" lang="en-US" b="0" i="0" u="none" strike="noStrike" kern="1200" cap="none" spc="0" normalizeH="0" baseline="0" noProof="0" dirty="0" smtClean="0">
              <a:ln>
                <a:noFill/>
              </a:ln>
              <a:effectLst/>
              <a:uLnTx/>
              <a:uFillTx/>
              <a:latin typeface="Optane" pitchFamily="2" charset="0"/>
              <a:ea typeface="+mn-ea"/>
              <a:cs typeface="+mn-cs"/>
            </a:endParaRPr>
          </a:p>
          <a:p>
            <a:pPr marL="742950" marR="0" lvl="1" indent="-285750" algn="l" defTabSz="914400" rtl="0" eaLnBrk="1" fontAlgn="auto" latinLnBrk="0" hangingPunct="1">
              <a:spcBef>
                <a:spcPts val="0"/>
              </a:spcBef>
              <a:spcAft>
                <a:spcPts val="0"/>
              </a:spcAft>
              <a:buSzTx/>
              <a:buFont typeface="Arial" pitchFamily="34" charset="0"/>
              <a:buChar char="–"/>
              <a:tabLst/>
              <a:defRPr/>
            </a:pPr>
            <a:r>
              <a:rPr kumimoji="0" lang="en-US" sz="2000" b="0" i="0" u="none" strike="noStrike" kern="1200" cap="none" spc="0" normalizeH="0" baseline="0" noProof="0" dirty="0" smtClean="0">
                <a:ln>
                  <a:noFill/>
                </a:ln>
                <a:effectLst/>
                <a:uLnTx/>
                <a:uFillTx/>
                <a:latin typeface="Optane" pitchFamily="2" charset="0"/>
                <a:ea typeface="+mn-ea"/>
                <a:cs typeface="+mn-cs"/>
              </a:rPr>
              <a:t>In Spain, since 2013, creating jobs at high rates.</a:t>
            </a:r>
          </a:p>
          <a:p>
            <a:pPr marL="742950" marR="0" lvl="1" indent="-285750" algn="l" defTabSz="914400" rtl="0" eaLnBrk="1" fontAlgn="auto" latinLnBrk="0" hangingPunct="1">
              <a:spcBef>
                <a:spcPts val="0"/>
              </a:spcBef>
              <a:spcAft>
                <a:spcPts val="0"/>
              </a:spcAft>
              <a:buSzTx/>
              <a:buFont typeface="Arial" pitchFamily="34" charset="0"/>
              <a:buChar char="–"/>
              <a:tabLst/>
              <a:defRPr/>
            </a:pPr>
            <a:r>
              <a:rPr lang="en-US" noProof="0" dirty="0" smtClean="0">
                <a:latin typeface="Optane" pitchFamily="2" charset="0"/>
              </a:rPr>
              <a:t>2013</a:t>
            </a:r>
            <a:r>
              <a:rPr lang="zh-CN" altLang="en-US" noProof="0" dirty="0" smtClean="0">
                <a:latin typeface="Optane" pitchFamily="2" charset="0"/>
              </a:rPr>
              <a:t>年以来，西班牙就业高速度增长</a:t>
            </a:r>
            <a:endParaRPr kumimoji="0" lang="en-US" b="0" i="0" u="none" strike="noStrike" kern="1200" cap="none" spc="0" normalizeH="0" baseline="0" noProof="0" dirty="0" smtClean="0">
              <a:ln>
                <a:noFill/>
              </a:ln>
              <a:effectLst/>
              <a:uLnTx/>
              <a:uFillTx/>
              <a:latin typeface="Optane" pitchFamily="2" charset="0"/>
              <a:ea typeface="+mn-ea"/>
              <a:cs typeface="+mn-cs"/>
            </a:endParaRPr>
          </a:p>
          <a:p>
            <a:pPr marL="742950" marR="0" lvl="1" indent="-285750" algn="l" defTabSz="914400" rtl="0" eaLnBrk="1" fontAlgn="auto" latinLnBrk="0" hangingPunct="1">
              <a:spcBef>
                <a:spcPts val="0"/>
              </a:spcBef>
              <a:spcAft>
                <a:spcPts val="0"/>
              </a:spcAft>
              <a:buSzTx/>
              <a:tabLst/>
              <a:defRPr/>
            </a:pPr>
            <a:endParaRPr kumimoji="0" lang="en-GB" sz="2000" b="0" i="0" u="none" strike="noStrike" kern="1200" cap="none" spc="0" normalizeH="0" baseline="0" noProof="0" dirty="0" smtClean="0">
              <a:ln>
                <a:noFill/>
              </a:ln>
              <a:effectLst/>
              <a:uLnTx/>
              <a:uFillTx/>
              <a:latin typeface="Optane" pitchFamily="2" charset="0"/>
              <a:ea typeface="+mn-ea"/>
              <a:cs typeface="+mn-cs"/>
            </a:endParaRPr>
          </a:p>
          <a:p>
            <a:pPr marL="342900" marR="0" lvl="0" indent="-342900" algn="l" defTabSz="914400" rtl="0" eaLnBrk="1" fontAlgn="auto" latinLnBrk="0" hangingPunct="1">
              <a:spcBef>
                <a:spcPts val="0"/>
              </a:spcBef>
              <a:spcAft>
                <a:spcPts val="0"/>
              </a:spcAft>
              <a:buSzPct val="75000"/>
              <a:buFont typeface="Wingdings" pitchFamily="2" charset="2"/>
              <a:buChar char="Ø"/>
              <a:tabLst/>
              <a:defRPr/>
            </a:pPr>
            <a:r>
              <a:rPr kumimoji="0" lang="en-GB" sz="2000" b="1" i="0" u="none" strike="noStrike" kern="1200" cap="none" spc="0" normalizeH="0" baseline="0" noProof="0" dirty="0" smtClean="0">
                <a:ln>
                  <a:noFill/>
                </a:ln>
                <a:effectLst/>
                <a:uLnTx/>
                <a:uFillTx/>
                <a:latin typeface="Optane" pitchFamily="2" charset="0"/>
                <a:ea typeface="+mn-ea"/>
                <a:cs typeface="+mn-cs"/>
              </a:rPr>
              <a:t>Medium and Long-term challenge: Demographic ageing</a:t>
            </a:r>
          </a:p>
          <a:p>
            <a:pPr marL="342900" marR="0" lvl="0" indent="-342900" algn="l" defTabSz="914400" rtl="0" eaLnBrk="1" fontAlgn="auto" latinLnBrk="0" hangingPunct="1">
              <a:spcBef>
                <a:spcPts val="0"/>
              </a:spcBef>
              <a:spcAft>
                <a:spcPts val="0"/>
              </a:spcAft>
              <a:buSzPct val="75000"/>
              <a:buFont typeface="Wingdings" pitchFamily="2" charset="2"/>
              <a:buChar char="Ø"/>
              <a:tabLst/>
              <a:defRPr/>
            </a:pPr>
            <a:r>
              <a:rPr lang="zh-CN" altLang="en-US" sz="2000" b="1" dirty="0" smtClean="0">
                <a:latin typeface="Optane" pitchFamily="2" charset="0"/>
              </a:rPr>
              <a:t>中期和长期挑战：人口老龄化</a:t>
            </a:r>
            <a:endParaRPr kumimoji="0" lang="en-GB" sz="2000" b="1" i="0" u="none" strike="noStrike" kern="1200" cap="none" spc="0" normalizeH="0" baseline="0" noProof="0" dirty="0" smtClean="0">
              <a:ln>
                <a:noFill/>
              </a:ln>
              <a:effectLst/>
              <a:uLnTx/>
              <a:uFillTx/>
              <a:latin typeface="Optane" pitchFamily="2" charset="0"/>
              <a:ea typeface="+mn-ea"/>
              <a:cs typeface="+mn-cs"/>
            </a:endParaRPr>
          </a:p>
          <a:p>
            <a:pPr marL="742950" marR="0" lvl="1" indent="-285750" algn="l" defTabSz="914400" rtl="0" eaLnBrk="1" fontAlgn="auto" latinLnBrk="0" hangingPunct="1">
              <a:spcBef>
                <a:spcPts val="0"/>
              </a:spcBef>
              <a:spcAft>
                <a:spcPts val="0"/>
              </a:spcAft>
              <a:buSzTx/>
              <a:buFont typeface="Arial" pitchFamily="34" charset="0"/>
              <a:buChar char="–"/>
              <a:tabLst/>
              <a:defRPr/>
            </a:pPr>
            <a:r>
              <a:rPr kumimoji="0" lang="en-GB" sz="2000" b="0" i="0" u="none" strike="noStrike" kern="1200" cap="none" spc="0" normalizeH="0" baseline="0" noProof="0" dirty="0" smtClean="0">
                <a:ln>
                  <a:noFill/>
                </a:ln>
                <a:effectLst/>
                <a:uLnTx/>
                <a:uFillTx/>
                <a:latin typeface="Optane" pitchFamily="2" charset="0"/>
                <a:ea typeface="+mn-ea"/>
                <a:cs typeface="+mn-cs"/>
              </a:rPr>
              <a:t>Ageing of the 'baby-boomers' generation</a:t>
            </a:r>
          </a:p>
          <a:p>
            <a:pPr marL="742950" marR="0" lvl="1" indent="-285750" algn="l" defTabSz="914400" rtl="0" eaLnBrk="1" fontAlgn="auto" latinLnBrk="0" hangingPunct="1">
              <a:spcBef>
                <a:spcPts val="0"/>
              </a:spcBef>
              <a:spcAft>
                <a:spcPts val="0"/>
              </a:spcAft>
              <a:buSzTx/>
              <a:buFont typeface="Arial" pitchFamily="34" charset="0"/>
              <a:buChar char="–"/>
              <a:tabLst/>
              <a:defRPr/>
            </a:pPr>
            <a:r>
              <a:rPr lang="zh-CN" altLang="en-US" sz="1900" dirty="0" smtClean="0">
                <a:latin typeface="Optane" pitchFamily="2" charset="0"/>
              </a:rPr>
              <a:t>“婴儿潮”一代变老</a:t>
            </a:r>
            <a:endParaRPr kumimoji="0" lang="en-GB" sz="1900" b="0" i="0" u="none" strike="noStrike" kern="1200" cap="none" spc="0" normalizeH="0" baseline="0" noProof="0" dirty="0" smtClean="0">
              <a:ln>
                <a:noFill/>
              </a:ln>
              <a:effectLst/>
              <a:uLnTx/>
              <a:uFillTx/>
              <a:latin typeface="Optane" pitchFamily="2" charset="0"/>
              <a:ea typeface="+mn-ea"/>
              <a:cs typeface="+mn-cs"/>
            </a:endParaRPr>
          </a:p>
          <a:p>
            <a:pPr marL="742950" marR="0" lvl="1" indent="-285750" algn="l" defTabSz="914400" rtl="0" eaLnBrk="1" fontAlgn="auto" latinLnBrk="0" hangingPunct="1">
              <a:spcBef>
                <a:spcPts val="0"/>
              </a:spcBef>
              <a:spcAft>
                <a:spcPts val="0"/>
              </a:spcAft>
              <a:buSzTx/>
              <a:buFont typeface="Arial" pitchFamily="34" charset="0"/>
              <a:buChar char="–"/>
              <a:tabLst/>
              <a:defRPr/>
            </a:pPr>
            <a:r>
              <a:rPr kumimoji="0" lang="en-GB" sz="2000" b="0" i="0" u="none" strike="noStrike" kern="1200" cap="none" spc="0" normalizeH="0" baseline="0" noProof="0" dirty="0" smtClean="0">
                <a:ln>
                  <a:noFill/>
                </a:ln>
                <a:effectLst/>
                <a:uLnTx/>
                <a:uFillTx/>
                <a:latin typeface="Optane" pitchFamily="2" charset="0"/>
                <a:ea typeface="+mn-ea"/>
                <a:cs typeface="+mn-cs"/>
              </a:rPr>
              <a:t>Increasing longevity amid persistently low birth rates</a:t>
            </a:r>
          </a:p>
          <a:p>
            <a:pPr marL="742950" marR="0" lvl="1" indent="-285750" algn="l" defTabSz="914400" rtl="0" eaLnBrk="1" fontAlgn="auto" latinLnBrk="0" hangingPunct="1">
              <a:spcBef>
                <a:spcPts val="0"/>
              </a:spcBef>
              <a:spcAft>
                <a:spcPts val="0"/>
              </a:spcAft>
              <a:buSzTx/>
              <a:buFont typeface="Arial" pitchFamily="34" charset="0"/>
              <a:buChar char="–"/>
              <a:tabLst/>
              <a:defRPr/>
            </a:pPr>
            <a:r>
              <a:rPr lang="zh-CN" altLang="en-US" sz="1900" noProof="0" dirty="0" smtClean="0">
                <a:latin typeface="Optane" pitchFamily="2" charset="0"/>
              </a:rPr>
              <a:t>人口寿命增加，同时持续低出生率</a:t>
            </a:r>
            <a:endParaRPr kumimoji="0" lang="en-GB" sz="1900" b="0" i="0" u="none" strike="noStrike" kern="1200" cap="none" spc="0" normalizeH="0" baseline="0" noProof="0" dirty="0" smtClean="0">
              <a:ln>
                <a:noFill/>
              </a:ln>
              <a:effectLst/>
              <a:uLnTx/>
              <a:uFillTx/>
              <a:latin typeface="Optane" pitchFamily="2" charset="0"/>
              <a:ea typeface="+mn-ea"/>
              <a:cs typeface="+mn-cs"/>
            </a:endParaRPr>
          </a:p>
          <a:p>
            <a:pPr marL="742950" marR="0" lvl="1" indent="-285750" algn="l" defTabSz="914400" rtl="0" eaLnBrk="1" fontAlgn="auto" latinLnBrk="0" hangingPunct="1">
              <a:spcBef>
                <a:spcPts val="0"/>
              </a:spcBef>
              <a:spcAft>
                <a:spcPts val="0"/>
              </a:spcAft>
              <a:buSzTx/>
              <a:buFont typeface="Arial" pitchFamily="34" charset="0"/>
              <a:buChar char="–"/>
              <a:tabLst/>
              <a:defRPr/>
            </a:pPr>
            <a:r>
              <a:rPr kumimoji="0" lang="en-GB" sz="2000" b="0" i="0" u="none" strike="noStrike" kern="1200" cap="none" spc="0" normalizeH="0" baseline="0" noProof="0" dirty="0" smtClean="0">
                <a:ln>
                  <a:noFill/>
                </a:ln>
                <a:effectLst/>
                <a:uLnTx/>
                <a:uFillTx/>
                <a:latin typeface="Optane" pitchFamily="2" charset="0"/>
                <a:ea typeface="+mn-ea"/>
                <a:cs typeface="+mn-cs"/>
              </a:rPr>
              <a:t>Shrinking EU working age population</a:t>
            </a:r>
          </a:p>
          <a:p>
            <a:pPr marL="742950" marR="0" lvl="1" indent="-285750" algn="l" defTabSz="914400" rtl="0" eaLnBrk="1" fontAlgn="auto" latinLnBrk="0" hangingPunct="1">
              <a:spcBef>
                <a:spcPts val="0"/>
              </a:spcBef>
              <a:spcAft>
                <a:spcPts val="0"/>
              </a:spcAft>
              <a:buSzTx/>
              <a:buFont typeface="Arial" pitchFamily="34" charset="0"/>
              <a:buChar char="–"/>
              <a:tabLst/>
              <a:defRPr/>
            </a:pPr>
            <a:r>
              <a:rPr lang="zh-CN" altLang="en-US" sz="1900" dirty="0" smtClean="0">
                <a:latin typeface="Optane" pitchFamily="2" charset="0"/>
              </a:rPr>
              <a:t>欧盟工作年龄人口下降</a:t>
            </a:r>
            <a:endParaRPr kumimoji="0" lang="en-GB" sz="1900" b="0" i="0" u="none" strike="noStrike" kern="1200" cap="none" spc="0" normalizeH="0" baseline="0" noProof="0" dirty="0" smtClean="0">
              <a:ln>
                <a:noFill/>
              </a:ln>
              <a:effectLst/>
              <a:uLnTx/>
              <a:uFillTx/>
              <a:latin typeface="Optane" pitchFamily="2" charset="0"/>
              <a:ea typeface="+mn-ea"/>
              <a:cs typeface="+mn-cs"/>
            </a:endParaRPr>
          </a:p>
          <a:p>
            <a:pPr marL="742950" marR="0" lvl="1" indent="-285750" algn="l" defTabSz="914400" rtl="0" eaLnBrk="1" fontAlgn="auto" latinLnBrk="0" hangingPunct="1">
              <a:spcBef>
                <a:spcPts val="0"/>
              </a:spcBef>
              <a:spcAft>
                <a:spcPts val="0"/>
              </a:spcAft>
              <a:buSzTx/>
              <a:buFont typeface="Arial" pitchFamily="34" charset="0"/>
              <a:buChar char="–"/>
              <a:tabLst/>
              <a:defRPr/>
            </a:pPr>
            <a:r>
              <a:rPr kumimoji="0" lang="en-GB" sz="2000" b="0" i="0" u="none" strike="noStrike" kern="1200" cap="none" spc="0" normalizeH="0" baseline="0" noProof="0" dirty="0" smtClean="0">
                <a:ln>
                  <a:noFill/>
                </a:ln>
                <a:effectLst/>
                <a:uLnTx/>
                <a:uFillTx/>
                <a:latin typeface="Optane" pitchFamily="2" charset="0"/>
                <a:ea typeface="+mn-ea"/>
                <a:cs typeface="+mn-cs"/>
              </a:rPr>
              <a:t>Future generations: strengthening intergenerational solidarity</a:t>
            </a:r>
          </a:p>
          <a:p>
            <a:pPr marL="742950" marR="0" lvl="1" indent="-285750" algn="l" defTabSz="914400" rtl="0" eaLnBrk="1" fontAlgn="auto" latinLnBrk="0" hangingPunct="1">
              <a:spcBef>
                <a:spcPts val="0"/>
              </a:spcBef>
              <a:spcAft>
                <a:spcPts val="0"/>
              </a:spcAft>
              <a:buSzTx/>
              <a:buFont typeface="Arial" pitchFamily="34" charset="0"/>
              <a:buChar char="–"/>
              <a:tabLst/>
              <a:defRPr/>
            </a:pPr>
            <a:r>
              <a:rPr lang="zh-CN" altLang="en-US" sz="1900" dirty="0" smtClean="0">
                <a:latin typeface="Optane" pitchFamily="2" charset="0"/>
              </a:rPr>
              <a:t>未来数代人：加强代际团结</a:t>
            </a:r>
            <a:endParaRPr kumimoji="0" lang="en-GB" sz="1900" b="0" i="0" u="none" strike="noStrike" kern="1200" cap="none" spc="0" normalizeH="0" baseline="0" noProof="0" dirty="0" smtClean="0">
              <a:ln>
                <a:noFill/>
              </a:ln>
              <a:effectLst/>
              <a:uLnTx/>
              <a:uFillTx/>
              <a:latin typeface="Optane" pitchFamily="2" charset="0"/>
              <a:ea typeface="+mn-ea"/>
              <a:cs typeface="+mn-cs"/>
            </a:endParaRPr>
          </a:p>
        </p:txBody>
      </p:sp>
    </p:spTree>
    <p:extLst>
      <p:ext uri="{BB962C8B-B14F-4D97-AF65-F5344CB8AC3E}">
        <p14:creationId xmlns="" xmlns:p14="http://schemas.microsoft.com/office/powerpoint/2010/main" val="331300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2400" dirty="0" smtClean="0"/>
              <a:t>Mayor Risk Factor. Pyramid Population</a:t>
            </a:r>
            <a:br>
              <a:rPr lang="en-US" sz="2400" dirty="0" smtClean="0"/>
            </a:br>
            <a:r>
              <a:rPr lang="zh-CN" altLang="en-US" sz="2400" dirty="0" smtClean="0"/>
              <a:t>主要风险因素</a:t>
            </a:r>
            <a:r>
              <a:rPr lang="en-US" altLang="zh-CN" sz="2400" dirty="0" smtClean="0"/>
              <a:t>-</a:t>
            </a:r>
            <a:r>
              <a:rPr lang="zh-CN" altLang="en-US" sz="2400" dirty="0" smtClean="0"/>
              <a:t>人口金字塔</a:t>
            </a:r>
            <a:endParaRPr lang="en-US" sz="2400" dirty="0"/>
          </a:p>
        </p:txBody>
      </p:sp>
      <p:grpSp>
        <p:nvGrpSpPr>
          <p:cNvPr id="4" name="3 Grupo"/>
          <p:cNvGrpSpPr/>
          <p:nvPr/>
        </p:nvGrpSpPr>
        <p:grpSpPr>
          <a:xfrm>
            <a:off x="1577068" y="1193079"/>
            <a:ext cx="6572296" cy="4857784"/>
            <a:chOff x="1785918" y="1428736"/>
            <a:chExt cx="6572296" cy="4857784"/>
          </a:xfrm>
        </p:grpSpPr>
        <p:graphicFrame>
          <p:nvGraphicFramePr>
            <p:cNvPr id="5" name="4 Gráfico"/>
            <p:cNvGraphicFramePr/>
            <p:nvPr/>
          </p:nvGraphicFramePr>
          <p:xfrm>
            <a:off x="1785918" y="1428736"/>
            <a:ext cx="6572296" cy="4857784"/>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3937680" y="1763171"/>
              <a:ext cx="1186950" cy="307777"/>
            </a:xfrm>
            <a:prstGeom prst="rect">
              <a:avLst/>
            </a:prstGeom>
            <a:noFill/>
          </p:spPr>
          <p:txBody>
            <a:bodyPr wrap="square" rtlCol="0">
              <a:spAutoFit/>
            </a:bodyPr>
            <a:lstStyle/>
            <a:p>
              <a:pPr algn="ctr"/>
              <a:r>
                <a:rPr lang="es-ES" sz="1400" b="1" dirty="0" smtClean="0">
                  <a:latin typeface="Arial" pitchFamily="34" charset="0"/>
                  <a:cs typeface="Arial" pitchFamily="34" charset="0"/>
                </a:rPr>
                <a:t>MEN</a:t>
              </a:r>
              <a:r>
                <a:rPr lang="zh-CN" altLang="en-US" sz="1400" b="1" dirty="0" smtClean="0">
                  <a:latin typeface="Arial" pitchFamily="34" charset="0"/>
                  <a:cs typeface="Arial" pitchFamily="34" charset="0"/>
                </a:rPr>
                <a:t>男性</a:t>
              </a:r>
              <a:endParaRPr lang="es-ES" sz="1400" b="1" dirty="0">
                <a:latin typeface="Arial" pitchFamily="34" charset="0"/>
                <a:cs typeface="Arial" pitchFamily="34" charset="0"/>
              </a:endParaRPr>
            </a:p>
          </p:txBody>
        </p:sp>
        <p:sp>
          <p:nvSpPr>
            <p:cNvPr id="7" name="6 CuadroTexto"/>
            <p:cNvSpPr txBox="1"/>
            <p:nvPr/>
          </p:nvSpPr>
          <p:spPr>
            <a:xfrm>
              <a:off x="5695034" y="1763171"/>
              <a:ext cx="1267066" cy="307777"/>
            </a:xfrm>
            <a:prstGeom prst="rect">
              <a:avLst/>
            </a:prstGeom>
            <a:noFill/>
          </p:spPr>
          <p:txBody>
            <a:bodyPr wrap="square" rtlCol="0">
              <a:spAutoFit/>
            </a:bodyPr>
            <a:lstStyle/>
            <a:p>
              <a:pPr algn="ctr"/>
              <a:r>
                <a:rPr lang="es-ES" sz="1400" b="1" dirty="0" smtClean="0">
                  <a:latin typeface="Arial" pitchFamily="34" charset="0"/>
                  <a:cs typeface="Arial" pitchFamily="34" charset="0"/>
                </a:rPr>
                <a:t>WOMEN</a:t>
              </a:r>
              <a:r>
                <a:rPr lang="zh-CN" altLang="en-US" sz="1400" b="1" dirty="0" smtClean="0">
                  <a:latin typeface="Arial" pitchFamily="34" charset="0"/>
                  <a:cs typeface="Arial" pitchFamily="34" charset="0"/>
                </a:rPr>
                <a:t>女性</a:t>
              </a:r>
              <a:endParaRPr lang="es-ES" sz="1400" b="1" dirty="0">
                <a:latin typeface="Arial" pitchFamily="34" charset="0"/>
                <a:cs typeface="Arial" pitchFamily="34" charset="0"/>
              </a:endParaRPr>
            </a:p>
          </p:txBody>
        </p:sp>
        <p:sp>
          <p:nvSpPr>
            <p:cNvPr id="8" name="7 CuadroTexto"/>
            <p:cNvSpPr txBox="1"/>
            <p:nvPr/>
          </p:nvSpPr>
          <p:spPr>
            <a:xfrm>
              <a:off x="4053085" y="5603117"/>
              <a:ext cx="500066" cy="276999"/>
            </a:xfrm>
            <a:prstGeom prst="rect">
              <a:avLst/>
            </a:prstGeom>
            <a:solidFill>
              <a:schemeClr val="bg1"/>
            </a:solidFill>
          </p:spPr>
          <p:txBody>
            <a:bodyPr wrap="square" rtlCol="0">
              <a:spAutoFit/>
            </a:bodyPr>
            <a:lstStyle/>
            <a:p>
              <a:pPr algn="r"/>
              <a:r>
                <a:rPr lang="es-ES" sz="1200" dirty="0" smtClean="0">
                  <a:latin typeface="Arial" pitchFamily="34" charset="0"/>
                  <a:cs typeface="Arial" pitchFamily="34" charset="0"/>
                </a:rPr>
                <a:t>20</a:t>
              </a:r>
              <a:endParaRPr lang="es-ES" sz="1200" dirty="0">
                <a:latin typeface="Arial" pitchFamily="34" charset="0"/>
                <a:cs typeface="Arial" pitchFamily="34" charset="0"/>
              </a:endParaRPr>
            </a:p>
          </p:txBody>
        </p:sp>
        <p:sp>
          <p:nvSpPr>
            <p:cNvPr id="9" name="8 CuadroTexto"/>
            <p:cNvSpPr txBox="1"/>
            <p:nvPr/>
          </p:nvSpPr>
          <p:spPr>
            <a:xfrm>
              <a:off x="2609332" y="5603117"/>
              <a:ext cx="500066" cy="276999"/>
            </a:xfrm>
            <a:prstGeom prst="rect">
              <a:avLst/>
            </a:prstGeom>
            <a:solidFill>
              <a:schemeClr val="bg1"/>
            </a:solidFill>
          </p:spPr>
          <p:txBody>
            <a:bodyPr wrap="square" rtlCol="0">
              <a:spAutoFit/>
            </a:bodyPr>
            <a:lstStyle/>
            <a:p>
              <a:pPr algn="r"/>
              <a:r>
                <a:rPr lang="es-ES" sz="1200" dirty="0" smtClean="0">
                  <a:latin typeface="Arial" pitchFamily="34" charset="0"/>
                  <a:cs typeface="Arial" pitchFamily="34" charset="0"/>
                </a:rPr>
                <a:t>50</a:t>
              </a:r>
              <a:endParaRPr lang="es-ES" sz="1200" dirty="0">
                <a:latin typeface="Arial" pitchFamily="34" charset="0"/>
                <a:cs typeface="Arial" pitchFamily="34" charset="0"/>
              </a:endParaRPr>
            </a:p>
          </p:txBody>
        </p:sp>
        <p:sp>
          <p:nvSpPr>
            <p:cNvPr id="10" name="9 CuadroTexto"/>
            <p:cNvSpPr txBox="1"/>
            <p:nvPr/>
          </p:nvSpPr>
          <p:spPr>
            <a:xfrm>
              <a:off x="7421960" y="5603117"/>
              <a:ext cx="500066" cy="276999"/>
            </a:xfrm>
            <a:prstGeom prst="rect">
              <a:avLst/>
            </a:prstGeom>
            <a:solidFill>
              <a:schemeClr val="bg1"/>
            </a:solidFill>
          </p:spPr>
          <p:txBody>
            <a:bodyPr wrap="square" rtlCol="0">
              <a:spAutoFit/>
            </a:bodyPr>
            <a:lstStyle/>
            <a:p>
              <a:pPr algn="r"/>
              <a:r>
                <a:rPr lang="es-ES" sz="1200" dirty="0" smtClean="0">
                  <a:latin typeface="Arial" pitchFamily="34" charset="0"/>
                  <a:cs typeface="Arial" pitchFamily="34" charset="0"/>
                </a:rPr>
                <a:t>50</a:t>
              </a:r>
              <a:endParaRPr lang="es-ES" sz="1200" dirty="0">
                <a:latin typeface="Arial" pitchFamily="34" charset="0"/>
                <a:cs typeface="Arial" pitchFamily="34" charset="0"/>
              </a:endParaRPr>
            </a:p>
          </p:txBody>
        </p:sp>
        <p:sp>
          <p:nvSpPr>
            <p:cNvPr id="11" name="10 CuadroTexto"/>
            <p:cNvSpPr txBox="1"/>
            <p:nvPr/>
          </p:nvSpPr>
          <p:spPr>
            <a:xfrm>
              <a:off x="3082085" y="5603117"/>
              <a:ext cx="500066" cy="276999"/>
            </a:xfrm>
            <a:prstGeom prst="rect">
              <a:avLst/>
            </a:prstGeom>
            <a:solidFill>
              <a:schemeClr val="bg1"/>
            </a:solidFill>
          </p:spPr>
          <p:txBody>
            <a:bodyPr wrap="square" rtlCol="0">
              <a:spAutoFit/>
            </a:bodyPr>
            <a:lstStyle/>
            <a:p>
              <a:pPr algn="r"/>
              <a:r>
                <a:rPr lang="es-ES" sz="1200" dirty="0" smtClean="0">
                  <a:latin typeface="Arial" pitchFamily="34" charset="0"/>
                  <a:cs typeface="Arial" pitchFamily="34" charset="0"/>
                </a:rPr>
                <a:t>40</a:t>
              </a:r>
              <a:endParaRPr lang="es-ES" sz="1200" dirty="0">
                <a:latin typeface="Arial" pitchFamily="34" charset="0"/>
                <a:cs typeface="Arial" pitchFamily="34" charset="0"/>
              </a:endParaRPr>
            </a:p>
          </p:txBody>
        </p:sp>
        <p:sp>
          <p:nvSpPr>
            <p:cNvPr id="12" name="11 CuadroTexto"/>
            <p:cNvSpPr txBox="1"/>
            <p:nvPr/>
          </p:nvSpPr>
          <p:spPr>
            <a:xfrm>
              <a:off x="6925598" y="5603117"/>
              <a:ext cx="500066" cy="276999"/>
            </a:xfrm>
            <a:prstGeom prst="rect">
              <a:avLst/>
            </a:prstGeom>
            <a:solidFill>
              <a:schemeClr val="bg1"/>
            </a:solidFill>
          </p:spPr>
          <p:txBody>
            <a:bodyPr wrap="square" rtlCol="0">
              <a:spAutoFit/>
            </a:bodyPr>
            <a:lstStyle/>
            <a:p>
              <a:pPr algn="r"/>
              <a:r>
                <a:rPr lang="es-ES" sz="1200" dirty="0" smtClean="0">
                  <a:latin typeface="Arial" pitchFamily="34" charset="0"/>
                  <a:cs typeface="Arial" pitchFamily="34" charset="0"/>
                </a:rPr>
                <a:t>40</a:t>
              </a:r>
              <a:endParaRPr lang="es-ES" sz="1200" dirty="0">
                <a:latin typeface="Arial" pitchFamily="34" charset="0"/>
                <a:cs typeface="Arial" pitchFamily="34" charset="0"/>
              </a:endParaRPr>
            </a:p>
          </p:txBody>
        </p:sp>
        <p:sp>
          <p:nvSpPr>
            <p:cNvPr id="13" name="12 CuadroTexto"/>
            <p:cNvSpPr txBox="1"/>
            <p:nvPr/>
          </p:nvSpPr>
          <p:spPr>
            <a:xfrm>
              <a:off x="3564308" y="5603117"/>
              <a:ext cx="500066" cy="276999"/>
            </a:xfrm>
            <a:prstGeom prst="rect">
              <a:avLst/>
            </a:prstGeom>
            <a:solidFill>
              <a:schemeClr val="bg1"/>
            </a:solidFill>
          </p:spPr>
          <p:txBody>
            <a:bodyPr wrap="square" rtlCol="0">
              <a:spAutoFit/>
            </a:bodyPr>
            <a:lstStyle/>
            <a:p>
              <a:pPr algn="r"/>
              <a:r>
                <a:rPr lang="es-ES" sz="1200" dirty="0" smtClean="0">
                  <a:latin typeface="Arial" pitchFamily="34" charset="0"/>
                  <a:cs typeface="Arial" pitchFamily="34" charset="0"/>
                </a:rPr>
                <a:t>30</a:t>
              </a:r>
              <a:endParaRPr lang="es-ES" sz="1200" dirty="0">
                <a:latin typeface="Arial" pitchFamily="34" charset="0"/>
                <a:cs typeface="Arial" pitchFamily="34" charset="0"/>
              </a:endParaRPr>
            </a:p>
          </p:txBody>
        </p:sp>
        <p:sp>
          <p:nvSpPr>
            <p:cNvPr id="14" name="13 CuadroTexto"/>
            <p:cNvSpPr txBox="1"/>
            <p:nvPr/>
          </p:nvSpPr>
          <p:spPr>
            <a:xfrm>
              <a:off x="6444406" y="5603117"/>
              <a:ext cx="500066" cy="276999"/>
            </a:xfrm>
            <a:prstGeom prst="rect">
              <a:avLst/>
            </a:prstGeom>
            <a:solidFill>
              <a:schemeClr val="bg1"/>
            </a:solidFill>
          </p:spPr>
          <p:txBody>
            <a:bodyPr wrap="square" rtlCol="0">
              <a:spAutoFit/>
            </a:bodyPr>
            <a:lstStyle/>
            <a:p>
              <a:pPr algn="r"/>
              <a:r>
                <a:rPr lang="es-ES" sz="1200" dirty="0" smtClean="0">
                  <a:latin typeface="Arial" pitchFamily="34" charset="0"/>
                  <a:cs typeface="Arial" pitchFamily="34" charset="0"/>
                </a:rPr>
                <a:t>30</a:t>
              </a:r>
              <a:endParaRPr lang="es-ES" sz="1200" dirty="0">
                <a:latin typeface="Arial" pitchFamily="34" charset="0"/>
                <a:cs typeface="Arial" pitchFamily="34" charset="0"/>
              </a:endParaRPr>
            </a:p>
          </p:txBody>
        </p:sp>
        <p:sp>
          <p:nvSpPr>
            <p:cNvPr id="15" name="14 CuadroTexto"/>
            <p:cNvSpPr txBox="1"/>
            <p:nvPr/>
          </p:nvSpPr>
          <p:spPr>
            <a:xfrm>
              <a:off x="5955629" y="5603117"/>
              <a:ext cx="500066" cy="276999"/>
            </a:xfrm>
            <a:prstGeom prst="rect">
              <a:avLst/>
            </a:prstGeom>
            <a:solidFill>
              <a:schemeClr val="bg1"/>
            </a:solidFill>
          </p:spPr>
          <p:txBody>
            <a:bodyPr wrap="square" rtlCol="0">
              <a:spAutoFit/>
            </a:bodyPr>
            <a:lstStyle/>
            <a:p>
              <a:pPr algn="r"/>
              <a:r>
                <a:rPr lang="es-ES" sz="1200" dirty="0" smtClean="0">
                  <a:latin typeface="Arial" pitchFamily="34" charset="0"/>
                  <a:cs typeface="Arial" pitchFamily="34" charset="0"/>
                </a:rPr>
                <a:t>20</a:t>
              </a:r>
              <a:endParaRPr lang="es-ES" sz="1200" dirty="0">
                <a:latin typeface="Arial" pitchFamily="34" charset="0"/>
                <a:cs typeface="Arial" pitchFamily="34" charset="0"/>
              </a:endParaRPr>
            </a:p>
          </p:txBody>
        </p:sp>
        <p:sp>
          <p:nvSpPr>
            <p:cNvPr id="16" name="15 CuadroTexto"/>
            <p:cNvSpPr txBox="1"/>
            <p:nvPr/>
          </p:nvSpPr>
          <p:spPr>
            <a:xfrm>
              <a:off x="4515580" y="5603117"/>
              <a:ext cx="500066" cy="276999"/>
            </a:xfrm>
            <a:prstGeom prst="rect">
              <a:avLst/>
            </a:prstGeom>
            <a:solidFill>
              <a:schemeClr val="bg1"/>
            </a:solidFill>
          </p:spPr>
          <p:txBody>
            <a:bodyPr wrap="square" rtlCol="0">
              <a:spAutoFit/>
            </a:bodyPr>
            <a:lstStyle/>
            <a:p>
              <a:pPr algn="r"/>
              <a:r>
                <a:rPr lang="es-ES" sz="1200" dirty="0" smtClean="0">
                  <a:latin typeface="Arial" pitchFamily="34" charset="0"/>
                  <a:cs typeface="Arial" pitchFamily="34" charset="0"/>
                </a:rPr>
                <a:t>10</a:t>
              </a:r>
              <a:endParaRPr lang="es-ES" sz="1200" dirty="0">
                <a:latin typeface="Arial" pitchFamily="34" charset="0"/>
                <a:cs typeface="Arial" pitchFamily="34" charset="0"/>
              </a:endParaRPr>
            </a:p>
          </p:txBody>
        </p:sp>
        <p:sp>
          <p:nvSpPr>
            <p:cNvPr id="17" name="16 CuadroTexto"/>
            <p:cNvSpPr txBox="1"/>
            <p:nvPr/>
          </p:nvSpPr>
          <p:spPr>
            <a:xfrm>
              <a:off x="5481613" y="5603117"/>
              <a:ext cx="500066" cy="276999"/>
            </a:xfrm>
            <a:prstGeom prst="rect">
              <a:avLst/>
            </a:prstGeom>
            <a:solidFill>
              <a:schemeClr val="bg1"/>
            </a:solidFill>
          </p:spPr>
          <p:txBody>
            <a:bodyPr wrap="square" rtlCol="0">
              <a:spAutoFit/>
            </a:bodyPr>
            <a:lstStyle/>
            <a:p>
              <a:pPr algn="r"/>
              <a:r>
                <a:rPr lang="es-ES" sz="1200" dirty="0" smtClean="0">
                  <a:latin typeface="Arial" pitchFamily="34" charset="0"/>
                  <a:cs typeface="Arial" pitchFamily="34" charset="0"/>
                </a:rPr>
                <a:t>10</a:t>
              </a:r>
              <a:endParaRPr lang="es-ES" sz="1200" dirty="0">
                <a:latin typeface="Arial" pitchFamily="34" charset="0"/>
                <a:cs typeface="Arial" pitchFamily="34" charset="0"/>
              </a:endParaRPr>
            </a:p>
          </p:txBody>
        </p:sp>
        <p:sp>
          <p:nvSpPr>
            <p:cNvPr id="18" name="17 CuadroTexto"/>
            <p:cNvSpPr txBox="1"/>
            <p:nvPr/>
          </p:nvSpPr>
          <p:spPr>
            <a:xfrm>
              <a:off x="5107694" y="5594364"/>
              <a:ext cx="357190" cy="285752"/>
            </a:xfrm>
            <a:prstGeom prst="rect">
              <a:avLst/>
            </a:prstGeom>
            <a:solidFill>
              <a:schemeClr val="bg1"/>
            </a:solidFill>
          </p:spPr>
          <p:txBody>
            <a:bodyPr wrap="square" rtlCol="0">
              <a:spAutoFit/>
            </a:bodyPr>
            <a:lstStyle/>
            <a:p>
              <a:pPr algn="r"/>
              <a:r>
                <a:rPr lang="es-ES" sz="1200" dirty="0" smtClean="0">
                  <a:latin typeface="Arial" pitchFamily="34" charset="0"/>
                  <a:cs typeface="Arial" pitchFamily="34" charset="0"/>
                </a:rPr>
                <a:t>0</a:t>
              </a:r>
              <a:endParaRPr lang="es-ES" sz="1200" dirty="0">
                <a:latin typeface="Arial" pitchFamily="34" charset="0"/>
                <a:cs typeface="Arial" pitchFamily="34" charset="0"/>
              </a:endParaRPr>
            </a:p>
          </p:txBody>
        </p:sp>
        <p:sp>
          <p:nvSpPr>
            <p:cNvPr id="19" name="18 CuadroTexto"/>
            <p:cNvSpPr txBox="1"/>
            <p:nvPr/>
          </p:nvSpPr>
          <p:spPr>
            <a:xfrm>
              <a:off x="7500958" y="4336410"/>
              <a:ext cx="648000" cy="276999"/>
            </a:xfrm>
            <a:prstGeom prst="rect">
              <a:avLst/>
            </a:prstGeom>
            <a:solidFill>
              <a:srgbClr val="92D050"/>
            </a:solidFill>
          </p:spPr>
          <p:txBody>
            <a:bodyPr wrap="square" rtlCol="0">
              <a:spAutoFit/>
            </a:bodyPr>
            <a:lstStyle/>
            <a:p>
              <a:pPr algn="ctr"/>
              <a:r>
                <a:rPr lang="es-ES" sz="1200" b="1" dirty="0" smtClean="0">
                  <a:solidFill>
                    <a:srgbClr val="0000FF"/>
                  </a:solidFill>
                  <a:latin typeface="Arial" pitchFamily="34" charset="0"/>
                </a:rPr>
                <a:t>2010</a:t>
              </a:r>
              <a:endParaRPr lang="es-ES" sz="1200" b="1" dirty="0">
                <a:solidFill>
                  <a:srgbClr val="0000FF"/>
                </a:solidFill>
                <a:latin typeface="Arial" pitchFamily="34" charset="0"/>
              </a:endParaRPr>
            </a:p>
          </p:txBody>
        </p:sp>
        <p:sp>
          <p:nvSpPr>
            <p:cNvPr id="20" name="19 CuadroTexto"/>
            <p:cNvSpPr txBox="1"/>
            <p:nvPr/>
          </p:nvSpPr>
          <p:spPr>
            <a:xfrm>
              <a:off x="7500958" y="3939689"/>
              <a:ext cx="648000" cy="276999"/>
            </a:xfrm>
            <a:prstGeom prst="rect">
              <a:avLst/>
            </a:prstGeom>
            <a:solidFill>
              <a:schemeClr val="accent3">
                <a:lumMod val="60000"/>
                <a:lumOff val="40000"/>
              </a:schemeClr>
            </a:solidFill>
          </p:spPr>
          <p:txBody>
            <a:bodyPr wrap="square" rtlCol="0">
              <a:spAutoFit/>
            </a:bodyPr>
            <a:lstStyle/>
            <a:p>
              <a:pPr algn="ctr"/>
              <a:r>
                <a:rPr lang="es-ES" sz="1200" b="1" dirty="0" smtClean="0">
                  <a:solidFill>
                    <a:srgbClr val="0000FF"/>
                  </a:solidFill>
                  <a:latin typeface="Arial" pitchFamily="34" charset="0"/>
                </a:rPr>
                <a:t>2020</a:t>
              </a:r>
              <a:endParaRPr lang="es-ES" sz="1200" b="1" dirty="0">
                <a:solidFill>
                  <a:srgbClr val="0000FF"/>
                </a:solidFill>
                <a:latin typeface="Arial" pitchFamily="34" charset="0"/>
              </a:endParaRPr>
            </a:p>
          </p:txBody>
        </p:sp>
        <p:sp>
          <p:nvSpPr>
            <p:cNvPr id="21" name="20 CuadroTexto"/>
            <p:cNvSpPr txBox="1"/>
            <p:nvPr/>
          </p:nvSpPr>
          <p:spPr>
            <a:xfrm>
              <a:off x="7500958" y="3511061"/>
              <a:ext cx="648000" cy="276999"/>
            </a:xfrm>
            <a:prstGeom prst="rect">
              <a:avLst/>
            </a:prstGeom>
            <a:solidFill>
              <a:schemeClr val="accent6">
                <a:lumMod val="40000"/>
                <a:lumOff val="60000"/>
              </a:schemeClr>
            </a:solidFill>
          </p:spPr>
          <p:txBody>
            <a:bodyPr wrap="square" rtlCol="0">
              <a:spAutoFit/>
            </a:bodyPr>
            <a:lstStyle/>
            <a:p>
              <a:pPr algn="ctr"/>
              <a:r>
                <a:rPr lang="es-ES" sz="1200" b="1" dirty="0" smtClean="0">
                  <a:solidFill>
                    <a:srgbClr val="0000FF"/>
                  </a:solidFill>
                  <a:latin typeface="Arial" pitchFamily="34" charset="0"/>
                </a:rPr>
                <a:t>2030</a:t>
              </a:r>
              <a:endParaRPr lang="es-ES" sz="1200" b="1" dirty="0">
                <a:solidFill>
                  <a:srgbClr val="0000FF"/>
                </a:solidFill>
                <a:latin typeface="Arial" pitchFamily="34" charset="0"/>
              </a:endParaRPr>
            </a:p>
          </p:txBody>
        </p:sp>
        <p:sp>
          <p:nvSpPr>
            <p:cNvPr id="22" name="21 CuadroTexto"/>
            <p:cNvSpPr txBox="1"/>
            <p:nvPr/>
          </p:nvSpPr>
          <p:spPr>
            <a:xfrm>
              <a:off x="7143768" y="2653805"/>
              <a:ext cx="648000" cy="276999"/>
            </a:xfrm>
            <a:prstGeom prst="rect">
              <a:avLst/>
            </a:prstGeom>
            <a:noFill/>
            <a:ln>
              <a:solidFill>
                <a:srgbClr val="C00000"/>
              </a:solidFill>
            </a:ln>
          </p:spPr>
          <p:txBody>
            <a:bodyPr wrap="square" rtlCol="0">
              <a:spAutoFit/>
            </a:bodyPr>
            <a:lstStyle/>
            <a:p>
              <a:pPr algn="ctr"/>
              <a:r>
                <a:rPr lang="es-ES" sz="1200" b="1" dirty="0" smtClean="0">
                  <a:solidFill>
                    <a:srgbClr val="0000FF"/>
                  </a:solidFill>
                  <a:latin typeface="Arial" pitchFamily="34" charset="0"/>
                </a:rPr>
                <a:t>2050</a:t>
              </a:r>
              <a:endParaRPr lang="es-ES" sz="1200" b="1" dirty="0">
                <a:solidFill>
                  <a:srgbClr val="0000FF"/>
                </a:solidFill>
                <a:latin typeface="Arial" pitchFamily="34" charset="0"/>
              </a:endParaRPr>
            </a:p>
          </p:txBody>
        </p:sp>
        <p:sp>
          <p:nvSpPr>
            <p:cNvPr id="23" name="22 CuadroTexto"/>
            <p:cNvSpPr txBox="1"/>
            <p:nvPr/>
          </p:nvSpPr>
          <p:spPr>
            <a:xfrm>
              <a:off x="7500958" y="3062431"/>
              <a:ext cx="648000" cy="276999"/>
            </a:xfrm>
            <a:prstGeom prst="rect">
              <a:avLst/>
            </a:prstGeom>
            <a:solidFill>
              <a:schemeClr val="accent6"/>
            </a:solidFill>
          </p:spPr>
          <p:txBody>
            <a:bodyPr wrap="square" rtlCol="0">
              <a:spAutoFit/>
            </a:bodyPr>
            <a:lstStyle/>
            <a:p>
              <a:pPr algn="ctr"/>
              <a:r>
                <a:rPr lang="es-ES" sz="1200" b="1" dirty="0" smtClean="0">
                  <a:solidFill>
                    <a:srgbClr val="0000FF"/>
                  </a:solidFill>
                  <a:latin typeface="Arial" pitchFamily="34" charset="0"/>
                </a:rPr>
                <a:t>2040</a:t>
              </a:r>
              <a:endParaRPr lang="es-ES" sz="1200" b="1" dirty="0">
                <a:solidFill>
                  <a:srgbClr val="0000FF"/>
                </a:solidFill>
                <a:latin typeface="Arial" pitchFamily="34" charset="0"/>
              </a:endParaRPr>
            </a:p>
          </p:txBody>
        </p:sp>
      </p:grpSp>
      <p:cxnSp>
        <p:nvCxnSpPr>
          <p:cNvPr id="24" name="23 Conector recto"/>
          <p:cNvCxnSpPr/>
          <p:nvPr/>
        </p:nvCxnSpPr>
        <p:spPr>
          <a:xfrm>
            <a:off x="2728660" y="3079043"/>
            <a:ext cx="4983480"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4360" y="260560"/>
            <a:ext cx="9066340" cy="648090"/>
          </a:xfrm>
        </p:spPr>
        <p:txBody>
          <a:bodyPr>
            <a:normAutofit fontScale="90000"/>
          </a:bodyPr>
          <a:lstStyle/>
          <a:p>
            <a:r>
              <a:rPr lang="en-US" sz="2200" dirty="0" smtClean="0"/>
              <a:t>Old-age dependency ratio (population 65 + </a:t>
            </a:r>
            <a:r>
              <a:rPr lang="en-US" sz="2200" dirty="0" err="1" smtClean="0"/>
              <a:t>vs</a:t>
            </a:r>
            <a:r>
              <a:rPr lang="en-US" sz="2200" dirty="0" smtClean="0"/>
              <a:t> population 20-64), in 2013 and 2053</a:t>
            </a:r>
            <a:br>
              <a:rPr lang="en-US" sz="2200" dirty="0" smtClean="0"/>
            </a:br>
            <a:r>
              <a:rPr lang="en-US" sz="2200" dirty="0" smtClean="0"/>
              <a:t>2013</a:t>
            </a:r>
            <a:r>
              <a:rPr lang="zh-CN" altLang="en-US" sz="2200" dirty="0" smtClean="0"/>
              <a:t>年</a:t>
            </a:r>
            <a:r>
              <a:rPr lang="en-US" altLang="zh-CN" sz="2200" dirty="0" smtClean="0"/>
              <a:t>-2053</a:t>
            </a:r>
            <a:r>
              <a:rPr lang="zh-CN" altLang="en-US" sz="2200" dirty="0" smtClean="0"/>
              <a:t>年老年人抚养比例（</a:t>
            </a:r>
            <a:r>
              <a:rPr lang="en-US" altLang="zh-CN" sz="2200" dirty="0" smtClean="0"/>
              <a:t>65</a:t>
            </a:r>
            <a:r>
              <a:rPr lang="zh-CN" altLang="en-US" sz="2200" dirty="0" smtClean="0"/>
              <a:t>岁以上人口数量和</a:t>
            </a:r>
            <a:r>
              <a:rPr lang="en-US" altLang="zh-CN" sz="2200" dirty="0" smtClean="0"/>
              <a:t>20-64</a:t>
            </a:r>
            <a:r>
              <a:rPr lang="zh-CN" altLang="en-US" sz="2200" dirty="0" smtClean="0"/>
              <a:t>岁人口数量的比例）</a:t>
            </a:r>
            <a:endParaRPr lang="en-US" sz="2200" dirty="0"/>
          </a:p>
        </p:txBody>
      </p:sp>
      <p:pic>
        <p:nvPicPr>
          <p:cNvPr id="1715204" name="Picture 4"/>
          <p:cNvPicPr>
            <a:picLocks noChangeAspect="1" noChangeArrowheads="1"/>
          </p:cNvPicPr>
          <p:nvPr/>
        </p:nvPicPr>
        <p:blipFill>
          <a:blip r:embed="rId2" cstate="print"/>
          <a:srcRect/>
          <a:stretch>
            <a:fillRect/>
          </a:stretch>
        </p:blipFill>
        <p:spPr bwMode="auto">
          <a:xfrm>
            <a:off x="-13227050" y="1771560"/>
            <a:ext cx="7200000" cy="3314880"/>
          </a:xfrm>
          <a:prstGeom prst="rect">
            <a:avLst/>
          </a:prstGeom>
          <a:noFill/>
          <a:ln w="9525">
            <a:noFill/>
            <a:miter lim="800000"/>
            <a:headEnd/>
            <a:tailEnd/>
          </a:ln>
          <a:effectLst/>
        </p:spPr>
      </p:pic>
      <p:pic>
        <p:nvPicPr>
          <p:cNvPr id="1715205" name="Picture 5"/>
          <p:cNvPicPr>
            <a:picLocks noGrp="1" noChangeAspect="1" noChangeArrowheads="1"/>
          </p:cNvPicPr>
          <p:nvPr>
            <p:ph idx="1"/>
          </p:nvPr>
        </p:nvPicPr>
        <p:blipFill>
          <a:blip r:embed="rId3" cstate="print"/>
          <a:srcRect/>
          <a:stretch>
            <a:fillRect/>
          </a:stretch>
        </p:blipFill>
        <p:spPr bwMode="auto">
          <a:xfrm>
            <a:off x="795000" y="1209152"/>
            <a:ext cx="8316000" cy="3830097"/>
          </a:xfrm>
          <a:prstGeom prst="rect">
            <a:avLst/>
          </a:prstGeom>
          <a:noFill/>
          <a:ln w="9525">
            <a:noFill/>
            <a:miter lim="800000"/>
            <a:headEnd/>
            <a:tailEnd/>
          </a:ln>
          <a:effectLst/>
        </p:spPr>
      </p:pic>
      <p:sp>
        <p:nvSpPr>
          <p:cNvPr id="8" name="7 CuadroTexto"/>
          <p:cNvSpPr txBox="1"/>
          <p:nvPr/>
        </p:nvSpPr>
        <p:spPr>
          <a:xfrm>
            <a:off x="769500" y="5085230"/>
            <a:ext cx="8316000" cy="1015663"/>
          </a:xfrm>
          <a:prstGeom prst="rect">
            <a:avLst/>
          </a:prstGeom>
          <a:noFill/>
        </p:spPr>
        <p:txBody>
          <a:bodyPr wrap="square" rtlCol="0">
            <a:spAutoFit/>
          </a:bodyPr>
          <a:lstStyle/>
          <a:p>
            <a:r>
              <a:rPr lang="en-US" sz="2100" dirty="0" smtClean="0">
                <a:latin typeface="Optane"/>
              </a:rPr>
              <a:t>Source: </a:t>
            </a:r>
            <a:r>
              <a:rPr lang="en-US" sz="2100" dirty="0" err="1" smtClean="0">
                <a:latin typeface="Optane"/>
              </a:rPr>
              <a:t>Eurostat</a:t>
            </a:r>
            <a:r>
              <a:rPr lang="en-US" sz="2100" dirty="0" smtClean="0">
                <a:latin typeface="Optane"/>
              </a:rPr>
              <a:t>, code proj_13npms. Note: Member States sorted by increase in dependency 2013-2053</a:t>
            </a:r>
          </a:p>
          <a:p>
            <a:r>
              <a:rPr lang="zh-CN" altLang="en-US" dirty="0" smtClean="0">
                <a:latin typeface="Optane"/>
              </a:rPr>
              <a:t>来源：欧洲统计局，</a:t>
            </a:r>
            <a:r>
              <a:rPr lang="en-US" altLang="zh-CN" sz="2100" dirty="0" smtClean="0">
                <a:solidFill>
                  <a:prstClr val="black"/>
                </a:solidFill>
                <a:latin typeface="Optane"/>
              </a:rPr>
              <a:t> code proj_13npms </a:t>
            </a:r>
            <a:r>
              <a:rPr lang="zh-CN" altLang="en-US" dirty="0" smtClean="0">
                <a:latin typeface="Optane"/>
              </a:rPr>
              <a:t>。注：根据</a:t>
            </a:r>
            <a:r>
              <a:rPr lang="en-US" altLang="zh-CN" dirty="0" smtClean="0">
                <a:latin typeface="Optane"/>
              </a:rPr>
              <a:t>2013-2053</a:t>
            </a:r>
            <a:r>
              <a:rPr lang="zh-CN" altLang="en-US" dirty="0" smtClean="0">
                <a:latin typeface="Optane"/>
              </a:rPr>
              <a:t>年老年人抚养比例增加情况排列成员国</a:t>
            </a:r>
            <a:endParaRPr lang="en-US" dirty="0">
              <a:latin typeface="Optan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sz="2400" dirty="0" smtClean="0"/>
              <a:t>Regarding the future </a:t>
            </a:r>
            <a:r>
              <a:rPr lang="zh-CN" altLang="en-US" sz="2400" dirty="0" smtClean="0"/>
              <a:t>关于未来</a:t>
            </a:r>
            <a:r>
              <a:rPr lang="en-US" sz="2400" dirty="0" smtClean="0"/>
              <a:t/>
            </a:r>
            <a:br>
              <a:rPr lang="en-US" sz="2400" dirty="0" smtClean="0"/>
            </a:br>
            <a:r>
              <a:rPr lang="en-US" sz="2400" dirty="0" smtClean="0"/>
              <a:t>Explanatory variables of the pensions expenditure </a:t>
            </a:r>
            <a:r>
              <a:rPr lang="zh-CN" altLang="en-US" sz="2400" dirty="0" smtClean="0"/>
              <a:t>养老金支出的解释性变量</a:t>
            </a:r>
            <a:endParaRPr lang="en-US" sz="2400" dirty="0"/>
          </a:p>
        </p:txBody>
      </p:sp>
      <p:sp>
        <p:nvSpPr>
          <p:cNvPr id="3" name="2 Rectángulo"/>
          <p:cNvSpPr/>
          <p:nvPr/>
        </p:nvSpPr>
        <p:spPr>
          <a:xfrm>
            <a:off x="441895" y="5119464"/>
            <a:ext cx="4428000" cy="1152000"/>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latin typeface="Optane"/>
              </a:rPr>
              <a:t>There is also a residual interaction effect between explanatory variables</a:t>
            </a:r>
          </a:p>
          <a:p>
            <a:r>
              <a:rPr lang="zh-CN" altLang="en-US" sz="1400" dirty="0" smtClean="0">
                <a:latin typeface="Optane"/>
              </a:rPr>
              <a:t>解释性变量之间存</a:t>
            </a:r>
            <a:r>
              <a:rPr lang="zh-CN" altLang="en-US" sz="1400" dirty="0" smtClean="0">
                <a:solidFill>
                  <a:schemeClr val="tx1"/>
                </a:solidFill>
                <a:latin typeface="Optane"/>
              </a:rPr>
              <a:t>在残留的互动效应。</a:t>
            </a:r>
            <a:endParaRPr lang="en-US" sz="1400" dirty="0" smtClean="0">
              <a:solidFill>
                <a:schemeClr val="tx1"/>
              </a:solidFill>
              <a:latin typeface="Optane"/>
            </a:endParaRPr>
          </a:p>
          <a:p>
            <a:endParaRPr lang="en-US" dirty="0">
              <a:latin typeface="Optane"/>
            </a:endParaRPr>
          </a:p>
        </p:txBody>
      </p:sp>
      <p:graphicFrame>
        <p:nvGraphicFramePr>
          <p:cNvPr id="4" name="3 Tabla"/>
          <p:cNvGraphicFramePr>
            <a:graphicFrameLocks noGrp="1"/>
          </p:cNvGraphicFramePr>
          <p:nvPr/>
        </p:nvGraphicFramePr>
        <p:xfrm>
          <a:off x="429195" y="1912889"/>
          <a:ext cx="9144000" cy="2395778"/>
        </p:xfrm>
        <a:graphic>
          <a:graphicData uri="http://schemas.openxmlformats.org/drawingml/2006/table">
            <a:tbl>
              <a:tblPr firstRow="1" bandRow="1">
                <a:tableStyleId>{22838BEF-8BB2-4498-84A7-C5851F593DF1}</a:tableStyleId>
              </a:tblPr>
              <a:tblGrid>
                <a:gridCol w="1469566"/>
                <a:gridCol w="1505626"/>
                <a:gridCol w="1505626"/>
                <a:gridCol w="1505626"/>
                <a:gridCol w="1505626"/>
                <a:gridCol w="1651930"/>
              </a:tblGrid>
              <a:tr h="563595">
                <a:tc>
                  <a:txBody>
                    <a:bodyPr/>
                    <a:lstStyle/>
                    <a:p>
                      <a:endParaRPr lang="en-US" noProof="0" dirty="0">
                        <a:latin typeface="Optane"/>
                      </a:endParaRPr>
                    </a:p>
                  </a:txBody>
                  <a:tcPr/>
                </a:tc>
                <a:tc>
                  <a:txBody>
                    <a:bodyPr/>
                    <a:lstStyle/>
                    <a:p>
                      <a:pPr algn="ctr"/>
                      <a:r>
                        <a:rPr lang="en-US" sz="1800" noProof="0" dirty="0" smtClean="0">
                          <a:solidFill>
                            <a:srgbClr val="002060"/>
                          </a:solidFill>
                          <a:latin typeface="Optane"/>
                          <a:cs typeface="Latha" pitchFamily="34" charset="0"/>
                        </a:rPr>
                        <a:t>Dependency</a:t>
                      </a:r>
                      <a:r>
                        <a:rPr lang="en-US" sz="1800" noProof="0" dirty="0" smtClean="0">
                          <a:solidFill>
                            <a:srgbClr val="002060"/>
                          </a:solidFill>
                          <a:latin typeface="Optane"/>
                        </a:rPr>
                        <a:t> Ratio</a:t>
                      </a:r>
                    </a:p>
                    <a:p>
                      <a:pPr algn="ctr"/>
                      <a:r>
                        <a:rPr lang="en-US" sz="1800" noProof="0" dirty="0" smtClean="0">
                          <a:solidFill>
                            <a:srgbClr val="002060"/>
                          </a:solidFill>
                          <a:latin typeface="Optane"/>
                        </a:rPr>
                        <a:t> </a:t>
                      </a:r>
                      <a:r>
                        <a:rPr lang="zh-CN" altLang="en-US" sz="1400" noProof="0" dirty="0" smtClean="0">
                          <a:solidFill>
                            <a:srgbClr val="002060"/>
                          </a:solidFill>
                          <a:latin typeface="Optane"/>
                        </a:rPr>
                        <a:t>老年人抚养比例</a:t>
                      </a:r>
                      <a:endParaRPr lang="en-US" sz="1400" noProof="0" dirty="0" smtClean="0">
                        <a:solidFill>
                          <a:srgbClr val="002060"/>
                        </a:solidFill>
                        <a:latin typeface="Optane"/>
                      </a:endParaRPr>
                    </a:p>
                    <a:p>
                      <a:pPr algn="ctr"/>
                      <a:endParaRPr lang="en-US" sz="1800" noProof="0" dirty="0">
                        <a:solidFill>
                          <a:srgbClr val="002060"/>
                        </a:solidFill>
                        <a:latin typeface="Optane"/>
                      </a:endParaRPr>
                    </a:p>
                  </a:txBody>
                  <a:tcPr anchor="ctr"/>
                </a:tc>
                <a:tc>
                  <a:txBody>
                    <a:bodyPr/>
                    <a:lstStyle/>
                    <a:p>
                      <a:pPr algn="ctr"/>
                      <a:r>
                        <a:rPr lang="en-US" sz="1800" noProof="0" dirty="0" smtClean="0">
                          <a:solidFill>
                            <a:srgbClr val="002060"/>
                          </a:solidFill>
                          <a:latin typeface="Optane"/>
                        </a:rPr>
                        <a:t>Coverage Ratio</a:t>
                      </a:r>
                    </a:p>
                    <a:p>
                      <a:pPr algn="ctr"/>
                      <a:r>
                        <a:rPr lang="zh-CN" altLang="en-US" sz="1400" noProof="0" dirty="0" smtClean="0">
                          <a:solidFill>
                            <a:srgbClr val="002060"/>
                          </a:solidFill>
                          <a:latin typeface="Optane"/>
                        </a:rPr>
                        <a:t>覆盖比例</a:t>
                      </a:r>
                      <a:endParaRPr lang="en-US" sz="1400" noProof="0" dirty="0" smtClean="0">
                        <a:solidFill>
                          <a:srgbClr val="002060"/>
                        </a:solidFill>
                        <a:latin typeface="Optane"/>
                      </a:endParaRPr>
                    </a:p>
                    <a:p>
                      <a:pPr algn="ctr"/>
                      <a:endParaRPr lang="en-US" sz="1800" noProof="0" dirty="0">
                        <a:solidFill>
                          <a:srgbClr val="002060"/>
                        </a:solidFill>
                        <a:latin typeface="Optane"/>
                      </a:endParaRPr>
                    </a:p>
                  </a:txBody>
                  <a:tcPr anchor="ctr"/>
                </a:tc>
                <a:tc>
                  <a:txBody>
                    <a:bodyPr/>
                    <a:lstStyle/>
                    <a:p>
                      <a:pPr algn="ctr"/>
                      <a:r>
                        <a:rPr lang="en-GB" sz="1800" noProof="0" dirty="0" smtClean="0">
                          <a:solidFill>
                            <a:srgbClr val="002060"/>
                          </a:solidFill>
                          <a:latin typeface="Optane"/>
                        </a:rPr>
                        <a:t>Labour market Ratio</a:t>
                      </a:r>
                    </a:p>
                    <a:p>
                      <a:pPr algn="ctr"/>
                      <a:r>
                        <a:rPr lang="zh-CN" altLang="en-US" sz="1400" noProof="0" dirty="0" smtClean="0">
                          <a:solidFill>
                            <a:srgbClr val="002060"/>
                          </a:solidFill>
                          <a:latin typeface="Optane"/>
                        </a:rPr>
                        <a:t>劳动力市场比例</a:t>
                      </a:r>
                      <a:endParaRPr lang="en-GB" sz="1400" noProof="0" dirty="0" smtClean="0">
                        <a:solidFill>
                          <a:srgbClr val="002060"/>
                        </a:solidFill>
                        <a:latin typeface="Optane"/>
                      </a:endParaRPr>
                    </a:p>
                    <a:p>
                      <a:pPr algn="ctr"/>
                      <a:endParaRPr lang="en-GB" sz="1800" noProof="0" dirty="0">
                        <a:solidFill>
                          <a:srgbClr val="002060"/>
                        </a:solidFill>
                        <a:latin typeface="Optane"/>
                      </a:endParaRPr>
                    </a:p>
                  </a:txBody>
                  <a:tcPr anchor="ctr"/>
                </a:tc>
                <a:tc>
                  <a:txBody>
                    <a:bodyPr/>
                    <a:lstStyle/>
                    <a:p>
                      <a:pPr algn="ctr"/>
                      <a:r>
                        <a:rPr lang="en-US" sz="1800" noProof="0" dirty="0" smtClean="0">
                          <a:solidFill>
                            <a:srgbClr val="002060"/>
                          </a:solidFill>
                          <a:latin typeface="Optane"/>
                        </a:rPr>
                        <a:t>Benefit Ratio</a:t>
                      </a:r>
                    </a:p>
                    <a:p>
                      <a:pPr algn="ctr"/>
                      <a:r>
                        <a:rPr lang="zh-CN" altLang="en-US" sz="1400" noProof="0" dirty="0" smtClean="0">
                          <a:solidFill>
                            <a:srgbClr val="002060"/>
                          </a:solidFill>
                          <a:latin typeface="Optane"/>
                        </a:rPr>
                        <a:t>收益比例</a:t>
                      </a:r>
                      <a:endParaRPr lang="en-US" sz="1400" noProof="0" dirty="0" smtClean="0">
                        <a:solidFill>
                          <a:srgbClr val="002060"/>
                        </a:solidFill>
                        <a:latin typeface="Optane"/>
                      </a:endParaRPr>
                    </a:p>
                    <a:p>
                      <a:pPr algn="ctr"/>
                      <a:endParaRPr lang="en-US" sz="1800" noProof="0" dirty="0">
                        <a:solidFill>
                          <a:srgbClr val="002060"/>
                        </a:solidFill>
                        <a:latin typeface="Optane"/>
                      </a:endParaRPr>
                    </a:p>
                  </a:txBody>
                  <a:tcPr anchor="ctr"/>
                </a:tc>
                <a:tc>
                  <a:txBody>
                    <a:bodyPr/>
                    <a:lstStyle/>
                    <a:p>
                      <a:pPr algn="ctr"/>
                      <a:r>
                        <a:rPr lang="en-US" sz="1800" noProof="0" dirty="0" smtClean="0">
                          <a:solidFill>
                            <a:srgbClr val="002060"/>
                          </a:solidFill>
                          <a:latin typeface="Optane"/>
                        </a:rPr>
                        <a:t>Residual Ratio</a:t>
                      </a:r>
                    </a:p>
                    <a:p>
                      <a:pPr algn="ctr"/>
                      <a:r>
                        <a:rPr lang="zh-CN" altLang="en-US" sz="1400" noProof="0" dirty="0" smtClean="0">
                          <a:solidFill>
                            <a:srgbClr val="002060"/>
                          </a:solidFill>
                          <a:latin typeface="Optane"/>
                        </a:rPr>
                        <a:t>剩余比例</a:t>
                      </a:r>
                      <a:endParaRPr lang="en-US" sz="1400" noProof="0" dirty="0" smtClean="0">
                        <a:solidFill>
                          <a:srgbClr val="002060"/>
                        </a:solidFill>
                        <a:latin typeface="Optane"/>
                      </a:endParaRPr>
                    </a:p>
                    <a:p>
                      <a:pPr algn="ctr"/>
                      <a:endParaRPr lang="en-US" sz="1800" noProof="0" dirty="0">
                        <a:solidFill>
                          <a:srgbClr val="002060"/>
                        </a:solidFill>
                        <a:latin typeface="Optane"/>
                      </a:endParaRPr>
                    </a:p>
                  </a:txBody>
                  <a:tcPr anchor="ctr"/>
                </a:tc>
              </a:tr>
              <a:tr h="717023">
                <a:tc>
                  <a:txBody>
                    <a:bodyPr/>
                    <a:lstStyle/>
                    <a:p>
                      <a:pPr algn="ctr"/>
                      <a:endParaRPr lang="en-US" sz="1400" noProof="0">
                        <a:latin typeface="Optane"/>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noProof="0" dirty="0">
                        <a:latin typeface="Optane"/>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noProof="0">
                        <a:latin typeface="Optane"/>
                      </a:endParaRPr>
                    </a:p>
                  </a:txBody>
                  <a:tcPr/>
                </a:tc>
                <a:tc>
                  <a:txBody>
                    <a:bodyPr/>
                    <a:lstStyle/>
                    <a:p>
                      <a:pPr algn="ctr"/>
                      <a:endParaRPr lang="en-US" sz="1400" noProof="0">
                        <a:latin typeface="Optane"/>
                      </a:endParaRPr>
                    </a:p>
                  </a:txBody>
                  <a:tcPr/>
                </a:tc>
                <a:tc>
                  <a:txBody>
                    <a:bodyPr/>
                    <a:lstStyle/>
                    <a:p>
                      <a:pPr algn="ctr"/>
                      <a:endParaRPr lang="en-US" sz="1400" noProof="0">
                        <a:latin typeface="Optane"/>
                      </a:endParaRPr>
                    </a:p>
                  </a:txBody>
                  <a:tcPr/>
                </a:tc>
                <a:tc>
                  <a:txBody>
                    <a:bodyPr/>
                    <a:lstStyle/>
                    <a:p>
                      <a:pPr algn="ctr"/>
                      <a:endParaRPr lang="en-US" sz="1400" noProof="0" dirty="0">
                        <a:latin typeface="Optane"/>
                      </a:endParaRPr>
                    </a:p>
                  </a:txBody>
                  <a:tcPr/>
                </a:tc>
              </a:tr>
              <a:tr h="550995">
                <a:tc>
                  <a:txBody>
                    <a:bodyPr/>
                    <a:lstStyle/>
                    <a:p>
                      <a:pPr algn="ctr"/>
                      <a:r>
                        <a:rPr lang="en-US" noProof="0" dirty="0" smtClean="0">
                          <a:latin typeface="Optane"/>
                        </a:rPr>
                        <a:t>ѱ</a:t>
                      </a:r>
                      <a:endParaRPr lang="en-US" noProof="0" dirty="0">
                        <a:latin typeface="Optane"/>
                      </a:endParaRPr>
                    </a:p>
                  </a:txBody>
                  <a:tcPr anchor="ctr"/>
                </a:tc>
                <a:tc>
                  <a:txBody>
                    <a:bodyPr/>
                    <a:lstStyle/>
                    <a:p>
                      <a:pPr algn="ctr"/>
                      <a:r>
                        <a:rPr lang="en-US" noProof="0" dirty="0" smtClean="0">
                          <a:latin typeface="Optane"/>
                        </a:rPr>
                        <a:t>= δ</a:t>
                      </a:r>
                      <a:endParaRPr lang="en-US" noProof="0" dirty="0">
                        <a:latin typeface="Optane"/>
                      </a:endParaRPr>
                    </a:p>
                  </a:txBody>
                  <a:tcPr anchor="ctr"/>
                </a:tc>
                <a:tc>
                  <a:txBody>
                    <a:bodyPr/>
                    <a:lstStyle/>
                    <a:p>
                      <a:pPr algn="ctr"/>
                      <a:r>
                        <a:rPr lang="en-US" noProof="0" smtClean="0">
                          <a:latin typeface="Optane"/>
                        </a:rPr>
                        <a:t>*α</a:t>
                      </a:r>
                      <a:endParaRPr lang="en-US" noProof="0">
                        <a:latin typeface="Optane"/>
                      </a:endParaRPr>
                    </a:p>
                  </a:txBody>
                  <a:tcPr anchor="ctr"/>
                </a:tc>
                <a:tc>
                  <a:txBody>
                    <a:bodyPr/>
                    <a:lstStyle/>
                    <a:p>
                      <a:pPr algn="ctr"/>
                      <a:r>
                        <a:rPr lang="en-US" noProof="0" dirty="0" smtClean="0">
                          <a:latin typeface="Optane"/>
                        </a:rPr>
                        <a:t>*λ</a:t>
                      </a:r>
                      <a:endParaRPr lang="en-US" noProof="0" dirty="0">
                        <a:latin typeface="Optane"/>
                      </a:endParaRPr>
                    </a:p>
                  </a:txBody>
                  <a:tcPr anchor="ctr"/>
                </a:tc>
                <a:tc>
                  <a:txBody>
                    <a:bodyPr/>
                    <a:lstStyle/>
                    <a:p>
                      <a:pPr algn="ctr"/>
                      <a:r>
                        <a:rPr lang="en-US" noProof="0" dirty="0" smtClean="0">
                          <a:latin typeface="Optane"/>
                        </a:rPr>
                        <a:t>*β</a:t>
                      </a:r>
                      <a:endParaRPr lang="en-US" noProof="0" dirty="0">
                        <a:latin typeface="Optane"/>
                      </a:endParaRPr>
                    </a:p>
                  </a:txBody>
                  <a:tcPr anchor="ctr"/>
                </a:tc>
                <a:tc>
                  <a:txBody>
                    <a:bodyPr/>
                    <a:lstStyle/>
                    <a:p>
                      <a:pPr algn="ctr"/>
                      <a:r>
                        <a:rPr lang="en-US" noProof="0" dirty="0" smtClean="0">
                          <a:latin typeface="Optane"/>
                        </a:rPr>
                        <a:t>*ϕ</a:t>
                      </a:r>
                      <a:endParaRPr lang="en-US" noProof="0" dirty="0">
                        <a:latin typeface="Optane"/>
                      </a:endParaRPr>
                    </a:p>
                  </a:txBody>
                  <a:tcPr anchor="ctr"/>
                </a:tc>
              </a:tr>
            </a:tbl>
          </a:graphicData>
        </a:graphic>
      </p:graphicFrame>
      <p:sp>
        <p:nvSpPr>
          <p:cNvPr id="5" name="4 Rectángulo redondeado"/>
          <p:cNvSpPr/>
          <p:nvPr/>
        </p:nvSpPr>
        <p:spPr>
          <a:xfrm>
            <a:off x="444924" y="883250"/>
            <a:ext cx="1728000" cy="648000"/>
          </a:xfrm>
          <a:prstGeom prst="roundRect">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3366FF"/>
              </a:solidFill>
              <a:latin typeface="Optane"/>
              <a:cs typeface="Arial" pitchFamily="34" charset="0"/>
            </a:endParaRPr>
          </a:p>
          <a:p>
            <a:pPr algn="ctr"/>
            <a:r>
              <a:rPr lang="en-US" b="1" dirty="0" smtClean="0">
                <a:solidFill>
                  <a:srgbClr val="3366FF"/>
                </a:solidFill>
                <a:latin typeface="Optane"/>
                <a:cs typeface="Arial" pitchFamily="34" charset="0"/>
              </a:rPr>
              <a:t>Sustainability</a:t>
            </a:r>
          </a:p>
          <a:p>
            <a:pPr algn="ctr"/>
            <a:r>
              <a:rPr lang="zh-CN" altLang="en-US" sz="1600" b="1" dirty="0" smtClean="0">
                <a:solidFill>
                  <a:srgbClr val="3366FF"/>
                </a:solidFill>
                <a:latin typeface="Optane"/>
                <a:cs typeface="Arial" pitchFamily="34" charset="0"/>
              </a:rPr>
              <a:t>可持续性</a:t>
            </a:r>
            <a:endParaRPr lang="en-US" sz="1600" b="1" dirty="0" smtClean="0">
              <a:solidFill>
                <a:srgbClr val="3366FF"/>
              </a:solidFill>
              <a:latin typeface="Optane"/>
              <a:cs typeface="Arial" pitchFamily="34" charset="0"/>
            </a:endParaRPr>
          </a:p>
          <a:p>
            <a:pPr algn="ctr"/>
            <a:endParaRPr lang="en-US" b="1" dirty="0">
              <a:solidFill>
                <a:srgbClr val="3366FF"/>
              </a:solidFill>
              <a:latin typeface="Optane"/>
              <a:cs typeface="Arial" pitchFamily="34" charset="0"/>
            </a:endParaRPr>
          </a:p>
        </p:txBody>
      </p:sp>
      <p:grpSp>
        <p:nvGrpSpPr>
          <p:cNvPr id="6" name="34 Grupo"/>
          <p:cNvGrpSpPr/>
          <p:nvPr/>
        </p:nvGrpSpPr>
        <p:grpSpPr>
          <a:xfrm>
            <a:off x="2864710" y="883250"/>
            <a:ext cx="1772446" cy="961530"/>
            <a:chOff x="2455737" y="1001985"/>
            <a:chExt cx="1642539" cy="961530"/>
          </a:xfrm>
        </p:grpSpPr>
        <p:sp>
          <p:nvSpPr>
            <p:cNvPr id="7" name="6 Rectángulo redondeado"/>
            <p:cNvSpPr/>
            <p:nvPr/>
          </p:nvSpPr>
          <p:spPr>
            <a:xfrm>
              <a:off x="2599982" y="1001985"/>
              <a:ext cx="1498294" cy="648000"/>
            </a:xfrm>
            <a:prstGeom prst="roundRect">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3366FF"/>
                </a:solidFill>
                <a:latin typeface="Optane"/>
                <a:cs typeface="Arial" pitchFamily="34" charset="0"/>
              </a:endParaRPr>
            </a:p>
            <a:p>
              <a:pPr algn="ctr"/>
              <a:r>
                <a:rPr lang="en-US" b="1" dirty="0" smtClean="0">
                  <a:solidFill>
                    <a:srgbClr val="3366FF"/>
                  </a:solidFill>
                  <a:latin typeface="Optane"/>
                  <a:cs typeface="Arial" pitchFamily="34" charset="0"/>
                </a:rPr>
                <a:t>Mayor risk factor</a:t>
              </a:r>
            </a:p>
            <a:p>
              <a:pPr algn="ctr"/>
              <a:r>
                <a:rPr lang="zh-CN" altLang="en-US" sz="1600" b="1" dirty="0" smtClean="0">
                  <a:solidFill>
                    <a:srgbClr val="3366FF"/>
                  </a:solidFill>
                  <a:latin typeface="Optane"/>
                  <a:cs typeface="Arial" pitchFamily="34" charset="0"/>
                </a:rPr>
                <a:t>主要风险因素</a:t>
              </a:r>
              <a:endParaRPr lang="en-US" sz="1600" b="1" dirty="0" smtClean="0">
                <a:solidFill>
                  <a:srgbClr val="3366FF"/>
                </a:solidFill>
                <a:latin typeface="Optane"/>
                <a:cs typeface="Arial" pitchFamily="34" charset="0"/>
              </a:endParaRPr>
            </a:p>
            <a:p>
              <a:pPr algn="ctr"/>
              <a:endParaRPr lang="en-US" b="1" dirty="0">
                <a:solidFill>
                  <a:srgbClr val="3366FF"/>
                </a:solidFill>
                <a:latin typeface="Optane"/>
                <a:cs typeface="Arial" pitchFamily="34" charset="0"/>
              </a:endParaRPr>
            </a:p>
          </p:txBody>
        </p:sp>
        <p:cxnSp>
          <p:nvCxnSpPr>
            <p:cNvPr id="8" name="7 Conector recto de flecha"/>
            <p:cNvCxnSpPr>
              <a:stCxn id="7" idx="2"/>
            </p:cNvCxnSpPr>
            <p:nvPr/>
          </p:nvCxnSpPr>
          <p:spPr>
            <a:xfrm flipH="1">
              <a:off x="2455737" y="1649985"/>
              <a:ext cx="893391" cy="31353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35 Grupo"/>
          <p:cNvGrpSpPr/>
          <p:nvPr/>
        </p:nvGrpSpPr>
        <p:grpSpPr>
          <a:xfrm>
            <a:off x="6250318" y="883250"/>
            <a:ext cx="1728000" cy="1033540"/>
            <a:chOff x="5519452" y="1001984"/>
            <a:chExt cx="1498294" cy="1139386"/>
          </a:xfrm>
        </p:grpSpPr>
        <p:sp>
          <p:nvSpPr>
            <p:cNvPr id="10" name="9 Rectángulo redondeado"/>
            <p:cNvSpPr/>
            <p:nvPr/>
          </p:nvSpPr>
          <p:spPr>
            <a:xfrm>
              <a:off x="5519452" y="1001984"/>
              <a:ext cx="1498294" cy="714367"/>
            </a:xfrm>
            <a:prstGeom prst="roundRect">
              <a:avLst/>
            </a:prstGeom>
            <a:solidFill>
              <a:schemeClr val="bg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3366FF"/>
                  </a:solidFill>
                  <a:latin typeface="Optane"/>
                  <a:cs typeface="Arial" pitchFamily="34" charset="0"/>
                </a:rPr>
                <a:t>Adequate Pensions</a:t>
              </a:r>
            </a:p>
            <a:p>
              <a:pPr algn="ctr"/>
              <a:r>
                <a:rPr lang="zh-CN" altLang="en-US" b="1" dirty="0" smtClean="0">
                  <a:solidFill>
                    <a:srgbClr val="3366FF"/>
                  </a:solidFill>
                  <a:latin typeface="Optane"/>
                  <a:cs typeface="Arial" pitchFamily="34" charset="0"/>
                </a:rPr>
                <a:t>充足的养老金</a:t>
              </a:r>
              <a:endParaRPr lang="en-US" b="1" dirty="0">
                <a:solidFill>
                  <a:srgbClr val="3366FF"/>
                </a:solidFill>
                <a:latin typeface="Optane"/>
                <a:cs typeface="Arial" pitchFamily="34" charset="0"/>
              </a:endParaRPr>
            </a:p>
          </p:txBody>
        </p:sp>
        <p:cxnSp>
          <p:nvCxnSpPr>
            <p:cNvPr id="11" name="10 Conector recto de flecha"/>
            <p:cNvCxnSpPr>
              <a:stCxn id="10" idx="2"/>
            </p:cNvCxnSpPr>
            <p:nvPr/>
          </p:nvCxnSpPr>
          <p:spPr>
            <a:xfrm flipH="1">
              <a:off x="6267717" y="1716351"/>
              <a:ext cx="882" cy="42501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2 Marcador de contenido"/>
          <p:cNvSpPr>
            <a:spLocks noGrp="1"/>
          </p:cNvSpPr>
          <p:nvPr/>
        </p:nvSpPr>
        <p:spPr>
          <a:xfrm>
            <a:off x="5037970" y="4191390"/>
            <a:ext cx="4536000" cy="2088000"/>
          </a:xfrm>
          <a:prstGeom prst="rect">
            <a:avLst/>
          </a:prstGeom>
          <a:solidFill>
            <a:schemeClr val="accent2">
              <a:lumMod val="20000"/>
              <a:lumOff val="80000"/>
            </a:schemeClr>
          </a:solidFill>
          <a:ln w="6350">
            <a:solidFill>
              <a:schemeClr val="tx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None/>
            </a:pPr>
            <a:r>
              <a:rPr lang="en-US" sz="1800" b="1" dirty="0" smtClean="0">
                <a:solidFill>
                  <a:srgbClr val="0000FF"/>
                </a:solidFill>
                <a:latin typeface="Optane"/>
                <a:cs typeface="Arial" pitchFamily="34" charset="0"/>
              </a:rPr>
              <a:t>Adequate Pensions </a:t>
            </a:r>
            <a:r>
              <a:rPr lang="zh-CN" altLang="en-US" sz="1800" b="1" dirty="0" smtClean="0">
                <a:solidFill>
                  <a:srgbClr val="0000FF"/>
                </a:solidFill>
                <a:latin typeface="Optane"/>
                <a:cs typeface="Arial" pitchFamily="34" charset="0"/>
              </a:rPr>
              <a:t>充足的养老金</a:t>
            </a:r>
            <a:endParaRPr lang="en-US" sz="1800" b="1" dirty="0" smtClean="0">
              <a:solidFill>
                <a:srgbClr val="0000FF"/>
              </a:solidFill>
              <a:latin typeface="Optane"/>
              <a:cs typeface="Arial" pitchFamily="34" charset="0"/>
            </a:endParaRPr>
          </a:p>
          <a:p>
            <a:pPr marL="88900" indent="-88900">
              <a:spcBef>
                <a:spcPts val="0"/>
              </a:spcBef>
            </a:pPr>
            <a:r>
              <a:rPr lang="en-US" sz="1800" b="1" dirty="0" smtClean="0">
                <a:solidFill>
                  <a:srgbClr val="0000FF"/>
                </a:solidFill>
                <a:latin typeface="Optane"/>
                <a:cs typeface="Arial" pitchFamily="34" charset="0"/>
              </a:rPr>
              <a:t>Keep a standard of living similar to active life.  (Replacement rates)</a:t>
            </a:r>
          </a:p>
          <a:p>
            <a:pPr marL="88900" indent="-88900">
              <a:spcBef>
                <a:spcPts val="0"/>
              </a:spcBef>
            </a:pPr>
            <a:r>
              <a:rPr lang="zh-CN" altLang="en-US" sz="1800" b="1" dirty="0" smtClean="0">
                <a:solidFill>
                  <a:srgbClr val="0000FF"/>
                </a:solidFill>
                <a:latin typeface="Optane"/>
                <a:cs typeface="Arial" pitchFamily="34" charset="0"/>
              </a:rPr>
              <a:t>保证积极的生活水平（替代率）</a:t>
            </a:r>
            <a:endParaRPr lang="en-US" sz="1800" b="1" dirty="0" smtClean="0">
              <a:solidFill>
                <a:srgbClr val="0000FF"/>
              </a:solidFill>
              <a:latin typeface="Optane"/>
              <a:cs typeface="Arial" pitchFamily="34" charset="0"/>
            </a:endParaRPr>
          </a:p>
          <a:p>
            <a:pPr marL="88900" indent="-88900">
              <a:spcBef>
                <a:spcPts val="0"/>
              </a:spcBef>
            </a:pPr>
            <a:r>
              <a:rPr lang="en-US" sz="1800" b="1" dirty="0" smtClean="0">
                <a:solidFill>
                  <a:srgbClr val="0000FF"/>
                </a:solidFill>
                <a:latin typeface="Optane"/>
                <a:cs typeface="Arial" pitchFamily="34" charset="0"/>
              </a:rPr>
              <a:t>Keeping older out of poverty</a:t>
            </a:r>
          </a:p>
          <a:p>
            <a:pPr marL="88900" indent="-88900">
              <a:spcBef>
                <a:spcPts val="0"/>
              </a:spcBef>
            </a:pPr>
            <a:r>
              <a:rPr lang="zh-CN" altLang="en-US" sz="1800" b="1" dirty="0" smtClean="0">
                <a:solidFill>
                  <a:srgbClr val="0000FF"/>
                </a:solidFill>
                <a:latin typeface="Optane"/>
                <a:cs typeface="Arial" pitchFamily="34" charset="0"/>
              </a:rPr>
              <a:t>让老年人摆脱贫困</a:t>
            </a:r>
            <a:endParaRPr lang="en-US" sz="1800" b="1" dirty="0">
              <a:solidFill>
                <a:srgbClr val="0000FF"/>
              </a:solidFill>
              <a:latin typeface="Optane"/>
              <a:cs typeface="Arial" pitchFamily="34" charset="0"/>
            </a:endParaRPr>
          </a:p>
        </p:txBody>
      </p:sp>
      <p:graphicFrame>
        <p:nvGraphicFramePr>
          <p:cNvPr id="13" name="12 Objeto"/>
          <p:cNvGraphicFramePr>
            <a:graphicFrameLocks noChangeAspect="1"/>
          </p:cNvGraphicFramePr>
          <p:nvPr/>
        </p:nvGraphicFramePr>
        <p:xfrm>
          <a:off x="4883150" y="3181350"/>
          <a:ext cx="114300" cy="215900"/>
        </p:xfrm>
        <a:graphic>
          <a:graphicData uri="http://schemas.openxmlformats.org/presentationml/2006/ole">
            <p:oleObj spid="_x0000_s1721345" name="Ecuación" r:id="rId3" imgW="114151" imgH="215619" progId="Equation.3">
              <p:embed/>
            </p:oleObj>
          </a:graphicData>
        </a:graphic>
      </p:graphicFrame>
      <p:pic>
        <p:nvPicPr>
          <p:cNvPr id="14"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15964" y="2857252"/>
            <a:ext cx="1401440" cy="720080"/>
          </a:xfrm>
          <a:prstGeom prst="rect">
            <a:avLst/>
          </a:prstGeom>
          <a:noFill/>
          <a:ln>
            <a:noFill/>
          </a:ln>
        </p:spPr>
      </p:pic>
      <p:pic>
        <p:nvPicPr>
          <p:cNvPr id="15"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8300" y="2857252"/>
            <a:ext cx="1475656" cy="648072"/>
          </a:xfrm>
          <a:prstGeom prst="rect">
            <a:avLst/>
          </a:prstGeom>
          <a:noFill/>
          <a:ln>
            <a:noFill/>
          </a:ln>
        </p:spPr>
      </p:pic>
      <p:pic>
        <p:nvPicPr>
          <p:cNvPr id="16"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420330" y="2929260"/>
            <a:ext cx="1382718" cy="648072"/>
          </a:xfrm>
          <a:prstGeom prst="rect">
            <a:avLst/>
          </a:prstGeom>
          <a:noFill/>
          <a:ln>
            <a:noFill/>
          </a:ln>
        </p:spPr>
      </p:pic>
      <p:pic>
        <p:nvPicPr>
          <p:cNvPr id="17" name="Picture 1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308453" y="2857252"/>
            <a:ext cx="1440160" cy="720080"/>
          </a:xfrm>
          <a:prstGeom prst="rect">
            <a:avLst/>
          </a:prstGeom>
          <a:noFill/>
          <a:ln>
            <a:noFill/>
          </a:ln>
        </p:spPr>
      </p:pic>
      <p:pic>
        <p:nvPicPr>
          <p:cNvPr id="18" name="Picture 2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46338" y="4178920"/>
            <a:ext cx="4428000" cy="898434"/>
          </a:xfrm>
          <a:prstGeom prst="rect">
            <a:avLst/>
          </a:prstGeom>
          <a:solidFill>
            <a:schemeClr val="accent5">
              <a:lumMod val="40000"/>
              <a:lumOff val="60000"/>
            </a:schemeClr>
          </a:solidFill>
        </p:spPr>
      </p:pic>
      <p:pic>
        <p:nvPicPr>
          <p:cNvPr id="19"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868292" y="2857252"/>
            <a:ext cx="1362075" cy="648072"/>
          </a:xfrm>
          <a:prstGeom prst="rect">
            <a:avLst/>
          </a:prstGeom>
          <a:noFill/>
        </p:spPr>
      </p:pic>
      <p:pic>
        <p:nvPicPr>
          <p:cNvPr id="20" name="Picture 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892628" y="2857252"/>
            <a:ext cx="1440160" cy="648072"/>
          </a:xfrm>
          <a:prstGeom prst="rect">
            <a:avLst/>
          </a:prstGeom>
          <a:noFill/>
        </p:spPr>
      </p:pic>
      <p:cxnSp>
        <p:nvCxnSpPr>
          <p:cNvPr id="21" name="20 Conector recto de flecha"/>
          <p:cNvCxnSpPr>
            <a:stCxn id="5" idx="2"/>
          </p:cNvCxnSpPr>
          <p:nvPr/>
        </p:nvCxnSpPr>
        <p:spPr>
          <a:xfrm flipH="1">
            <a:off x="1280490" y="1531250"/>
            <a:ext cx="28434" cy="38554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pPr lvl="0"/>
            <a:r>
              <a:rPr lang="en-US" altLang="it-IT" dirty="0" smtClean="0">
                <a:latin typeface="Optane"/>
              </a:rPr>
              <a:t>Council Recommendation EU</a:t>
            </a:r>
          </a:p>
          <a:p>
            <a:pPr lvl="0"/>
            <a:r>
              <a:rPr lang="zh-CN" altLang="en-US" dirty="0" smtClean="0">
                <a:latin typeface="Optane"/>
              </a:rPr>
              <a:t>欧盟委员会建议</a:t>
            </a:r>
            <a:endParaRPr lang="it-IT" dirty="0">
              <a:latin typeface="Optane"/>
            </a:endParaRPr>
          </a:p>
        </p:txBody>
      </p:sp>
      <p:sp>
        <p:nvSpPr>
          <p:cNvPr id="3" name="2 Rectángulo"/>
          <p:cNvSpPr/>
          <p:nvPr/>
        </p:nvSpPr>
        <p:spPr>
          <a:xfrm>
            <a:off x="380365" y="1228398"/>
            <a:ext cx="9145270" cy="3693319"/>
          </a:xfrm>
          <a:prstGeom prst="rect">
            <a:avLst/>
          </a:prstGeom>
        </p:spPr>
        <p:txBody>
          <a:bodyPr wrap="square">
            <a:spAutoFit/>
          </a:bodyPr>
          <a:lstStyle/>
          <a:p>
            <a:pPr algn="just">
              <a:spcBef>
                <a:spcPts val="0"/>
              </a:spcBef>
              <a:spcAft>
                <a:spcPts val="0"/>
              </a:spcAft>
            </a:pPr>
            <a:r>
              <a:rPr lang="en-US" sz="2600" b="1" dirty="0" smtClean="0">
                <a:latin typeface="Optane"/>
                <a:cs typeface="Arial" pitchFamily="34" charset="0"/>
              </a:rPr>
              <a:t>Ensure that the retirement age is rising in line with </a:t>
            </a:r>
            <a:r>
              <a:rPr lang="en-US" sz="2600" b="1" dirty="0" smtClean="0">
                <a:solidFill>
                  <a:srgbClr val="FF0000"/>
                </a:solidFill>
                <a:latin typeface="Optane"/>
                <a:cs typeface="Arial" pitchFamily="34" charset="0"/>
              </a:rPr>
              <a:t>life expectancy </a:t>
            </a:r>
            <a:r>
              <a:rPr lang="en-US" sz="2600" b="1" dirty="0" smtClean="0">
                <a:latin typeface="Optane"/>
                <a:cs typeface="Arial" pitchFamily="34" charset="0"/>
              </a:rPr>
              <a:t>when regulating the sustainability factor foreseen in the recent pension reform </a:t>
            </a:r>
            <a:r>
              <a:rPr lang="en-US" sz="2600" dirty="0" smtClean="0">
                <a:latin typeface="Optane"/>
                <a:cs typeface="Arial" pitchFamily="34" charset="0"/>
              </a:rPr>
              <a:t>and underpin the Global Employment Strategy for Older Workers with concrete measures to develop lifelong learning further, </a:t>
            </a:r>
            <a:r>
              <a:rPr lang="en-US" sz="2600" b="1" dirty="0" smtClean="0">
                <a:latin typeface="Optane"/>
                <a:cs typeface="Arial" pitchFamily="34" charset="0"/>
              </a:rPr>
              <a:t>improve working conditions for older workers </a:t>
            </a:r>
            <a:r>
              <a:rPr lang="en-US" sz="2600" dirty="0" smtClean="0">
                <a:latin typeface="Optane"/>
                <a:cs typeface="Arial" pitchFamily="34" charset="0"/>
              </a:rPr>
              <a:t>and foster the reincorporation of this group in the job market</a:t>
            </a:r>
          </a:p>
          <a:p>
            <a:pPr algn="just">
              <a:spcBef>
                <a:spcPts val="0"/>
              </a:spcBef>
              <a:spcAft>
                <a:spcPts val="0"/>
              </a:spcAft>
            </a:pPr>
            <a:r>
              <a:rPr lang="zh-CN" altLang="en-US" sz="2600" b="1" dirty="0" smtClean="0">
                <a:latin typeface="Optane"/>
                <a:cs typeface="Arial" pitchFamily="34" charset="0"/>
              </a:rPr>
              <a:t>当调控最近养老金改革所预见的可持续性因素时，保证退休年龄和</a:t>
            </a:r>
            <a:r>
              <a:rPr lang="zh-CN" altLang="en-US" sz="2600" b="1" dirty="0" smtClean="0">
                <a:solidFill>
                  <a:srgbClr val="FF0000"/>
                </a:solidFill>
                <a:latin typeface="Optane"/>
                <a:cs typeface="Arial" pitchFamily="34" charset="0"/>
              </a:rPr>
              <a:t>预期人口寿命</a:t>
            </a:r>
            <a:r>
              <a:rPr lang="zh-CN" altLang="en-US" sz="2600" b="1" dirty="0" smtClean="0">
                <a:latin typeface="Optane"/>
                <a:cs typeface="Arial" pitchFamily="34" charset="0"/>
              </a:rPr>
              <a:t>同步增长，</a:t>
            </a:r>
            <a:r>
              <a:rPr lang="zh-CN" altLang="en-US" sz="2600" dirty="0" smtClean="0">
                <a:latin typeface="Optane"/>
                <a:cs typeface="Arial" pitchFamily="34" charset="0"/>
              </a:rPr>
              <a:t>为进一步推动终身学习采取实际措施支持“全球老年工作者就业战略”，</a:t>
            </a:r>
            <a:r>
              <a:rPr lang="zh-CN" altLang="en-US" sz="2600" b="1" dirty="0" smtClean="0">
                <a:latin typeface="Optane"/>
                <a:cs typeface="Arial" pitchFamily="34" charset="0"/>
              </a:rPr>
              <a:t>改善老年工作者工作条件，</a:t>
            </a:r>
            <a:r>
              <a:rPr lang="zh-CN" altLang="en-US" sz="2600" dirty="0" smtClean="0">
                <a:latin typeface="Optane"/>
                <a:cs typeface="Arial" pitchFamily="34" charset="0"/>
              </a:rPr>
              <a:t>让该群体人士再次融入就业市场。</a:t>
            </a:r>
            <a:endParaRPr lang="en-US" sz="2600" dirty="0" smtClean="0">
              <a:latin typeface="Optane"/>
              <a:cs typeface="Arial" pitchFamily="34" charset="0"/>
            </a:endParaRPr>
          </a:p>
        </p:txBody>
      </p:sp>
    </p:spTree>
    <p:extLst>
      <p:ext uri="{BB962C8B-B14F-4D97-AF65-F5344CB8AC3E}">
        <p14:creationId xmlns="" xmlns:p14="http://schemas.microsoft.com/office/powerpoint/2010/main" val="3313009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sz="2400" dirty="0" smtClean="0"/>
              <a:t>Statutory </a:t>
            </a:r>
            <a:r>
              <a:rPr lang="en-US" sz="2400" dirty="0" err="1" smtClean="0"/>
              <a:t>retiremet</a:t>
            </a:r>
            <a:r>
              <a:rPr lang="en-US" sz="2400" dirty="0" smtClean="0"/>
              <a:t> ages in the long-term, 2040</a:t>
            </a:r>
            <a:br>
              <a:rPr lang="en-US" sz="2400" dirty="0" smtClean="0"/>
            </a:br>
            <a:r>
              <a:rPr lang="zh-CN" altLang="en-US" sz="2400" dirty="0" smtClean="0"/>
              <a:t>长远角度的法定退休年龄，</a:t>
            </a:r>
            <a:r>
              <a:rPr lang="en-US" altLang="zh-CN" sz="2400" dirty="0" smtClean="0"/>
              <a:t>2040</a:t>
            </a:r>
            <a:r>
              <a:rPr lang="zh-CN" altLang="en-US" sz="2400" dirty="0" smtClean="0"/>
              <a:t>年</a:t>
            </a:r>
            <a:endParaRPr lang="en-US" sz="2400" dirty="0"/>
          </a:p>
        </p:txBody>
      </p:sp>
      <p:pic>
        <p:nvPicPr>
          <p:cNvPr id="1719298" name="Picture 2"/>
          <p:cNvPicPr>
            <a:picLocks noChangeAspect="1" noChangeArrowheads="1"/>
          </p:cNvPicPr>
          <p:nvPr/>
        </p:nvPicPr>
        <p:blipFill>
          <a:blip r:embed="rId2" cstate="print"/>
          <a:srcRect/>
          <a:stretch>
            <a:fillRect/>
          </a:stretch>
        </p:blipFill>
        <p:spPr bwMode="auto">
          <a:xfrm>
            <a:off x="795000" y="1141118"/>
            <a:ext cx="8316000" cy="3889964"/>
          </a:xfrm>
          <a:prstGeom prst="rect">
            <a:avLst/>
          </a:prstGeom>
          <a:noFill/>
          <a:ln w="9525">
            <a:noFill/>
            <a:miter lim="800000"/>
            <a:headEnd/>
            <a:tailEnd/>
          </a:ln>
          <a:effectLst/>
        </p:spPr>
      </p:pic>
      <p:sp>
        <p:nvSpPr>
          <p:cNvPr id="5" name="4 CuadroTexto"/>
          <p:cNvSpPr txBox="1"/>
          <p:nvPr/>
        </p:nvSpPr>
        <p:spPr>
          <a:xfrm>
            <a:off x="795000" y="5149120"/>
            <a:ext cx="8316000" cy="646331"/>
          </a:xfrm>
          <a:prstGeom prst="rect">
            <a:avLst/>
          </a:prstGeom>
          <a:noFill/>
        </p:spPr>
        <p:txBody>
          <a:bodyPr wrap="square" rtlCol="0">
            <a:spAutoFit/>
          </a:bodyPr>
          <a:lstStyle/>
          <a:p>
            <a:r>
              <a:rPr lang="en-US" sz="2000" dirty="0" smtClean="0">
                <a:latin typeface="Optane"/>
              </a:rPr>
              <a:t>Source: The 2015 Ageing Report. Note: Belgium: as of end 2014, reforms adopted thereafter are not reflected</a:t>
            </a:r>
          </a:p>
          <a:p>
            <a:r>
              <a:rPr lang="zh-CN" altLang="en-US" sz="1600" dirty="0" smtClean="0">
                <a:latin typeface="Optane"/>
              </a:rPr>
              <a:t>来源：</a:t>
            </a:r>
            <a:r>
              <a:rPr lang="en-US" altLang="zh-CN" sz="1600" dirty="0" smtClean="0">
                <a:latin typeface="Optane"/>
              </a:rPr>
              <a:t>《2015</a:t>
            </a:r>
            <a:r>
              <a:rPr lang="zh-CN" altLang="en-US" sz="1600" dirty="0" smtClean="0">
                <a:latin typeface="Optane"/>
              </a:rPr>
              <a:t>年老龄化报告</a:t>
            </a:r>
            <a:r>
              <a:rPr lang="en-US" altLang="zh-CN" sz="1600" dirty="0" smtClean="0">
                <a:latin typeface="Optane"/>
              </a:rPr>
              <a:t>》</a:t>
            </a:r>
            <a:r>
              <a:rPr lang="zh-CN" altLang="en-US" sz="1600" dirty="0" smtClean="0">
                <a:latin typeface="Optane"/>
              </a:rPr>
              <a:t>。注：比利时：截至</a:t>
            </a:r>
            <a:r>
              <a:rPr lang="en-US" altLang="zh-CN" sz="1600" dirty="0" smtClean="0">
                <a:latin typeface="Optane"/>
              </a:rPr>
              <a:t>2014</a:t>
            </a:r>
            <a:r>
              <a:rPr lang="zh-CN" altLang="en-US" sz="1600" dirty="0" smtClean="0">
                <a:latin typeface="Optane"/>
              </a:rPr>
              <a:t>年底，没有反应此后所进行的改革。</a:t>
            </a:r>
            <a:endParaRPr lang="en-US" sz="16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1.55610000000000000000E+000&quot;&gt;&lt;m_ppcolschidx val=&quot;0&quot;/&gt;&lt;m_rgb r=&quot;5a&quot; g=&quot;be&quot; b=&quot;a3&quot;/&gt;&lt;/elem&gt;&lt;elem m_fUsage=&quot;1.00000000000000000000E+000&quot;&gt;&lt;m_ppcolschidx val=&quot;0&quot;/&gt;&lt;m_rgb r=&quot;cf&quot; g=&quot;f2&quot; b=&quot;fe&quot;/&gt;&lt;/elem&gt;&lt;elem m_fUsage=&quot;9.08764110000000010000E-001&quot;&gt;&lt;m_ppcolschidx val=&quot;0&quot;/&gt;&lt;m_rgb r=&quot;e7&quot; g=&quot;1e&quot; b=&quot;1&quot;/&gt;&lt;/elem&gt;&lt;elem m_fUsage=&quot;8.10000000000000050000E-001&quot;&gt;&lt;m_ppcolschidx val=&quot;0&quot;/&gt;&lt;m_rgb r=&quot;e3&quot; g=&quot;97&quot; b=&quot;4a&quot;/&gt;&lt;/elem&gt;&lt;elem m_fUsage=&quot;7.29000000000000090000E-001&quot;&gt;&lt;m_ppcolschidx val=&quot;0&quot;/&gt;&lt;m_rgb r=&quot;cd&quot; g=&quot;dd&quot; b=&quot;f8&quot;/&gt;&lt;/elem&gt;&lt;elem m_fUsage=&quot;5.90490000000000180000E-001&quot;&gt;&lt;m_ppcolschidx val=&quot;0&quot;/&gt;&lt;m_rgb r=&quot;0&quot; g=&quot;70&quot; b=&quot;c0&quot;/&gt;&lt;/elem&gt;&lt;elem m_fUsage=&quot;5.31441000000000160000E-001&quot;&gt;&lt;m_ppcolschidx val=&quot;0&quot;/&gt;&lt;m_rgb r=&quot;2d&quot; g=&quot;d2&quot; b=&quot;28&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55411</TotalTime>
  <Words>2398</Words>
  <Application>Microsoft Office PowerPoint</Application>
  <PresentationFormat>A4 纸张(210x297 毫米)</PresentationFormat>
  <Paragraphs>675</Paragraphs>
  <Slides>26</Slides>
  <Notes>11</Notes>
  <HiddenSlides>0</HiddenSlides>
  <MMClips>0</MMClips>
  <ScaleCrop>false</ScaleCrop>
  <HeadingPairs>
    <vt:vector size="8" baseType="variant">
      <vt:variant>
        <vt:lpstr>主题</vt:lpstr>
      </vt:variant>
      <vt:variant>
        <vt:i4>1</vt:i4>
      </vt:variant>
      <vt:variant>
        <vt:lpstr>嵌入 OLE 服务器</vt:lpstr>
      </vt:variant>
      <vt:variant>
        <vt:i4>3</vt:i4>
      </vt:variant>
      <vt:variant>
        <vt:lpstr>幻灯片标题</vt:lpstr>
      </vt:variant>
      <vt:variant>
        <vt:i4>26</vt:i4>
      </vt:variant>
      <vt:variant>
        <vt:lpstr>自定义放映</vt:lpstr>
      </vt:variant>
      <vt:variant>
        <vt:i4>1</vt:i4>
      </vt:variant>
    </vt:vector>
  </HeadingPairs>
  <TitlesOfParts>
    <vt:vector size="31" baseType="lpstr">
      <vt:lpstr>Office Theme</vt:lpstr>
      <vt:lpstr>think-cell Slide</vt:lpstr>
      <vt:lpstr>Ecuación</vt:lpstr>
      <vt:lpstr>公式</vt:lpstr>
      <vt:lpstr>幻灯片 1</vt:lpstr>
      <vt:lpstr>幻灯片 2</vt:lpstr>
      <vt:lpstr>幻灯片 3</vt:lpstr>
      <vt:lpstr>幻灯片 4</vt:lpstr>
      <vt:lpstr>Mayor Risk Factor. Pyramid Population 主要风险因素-人口金字塔</vt:lpstr>
      <vt:lpstr>Old-age dependency ratio (population 65 + vs population 20-64), in 2013 and 2053 2013年-2053年老年人抚养比例（65岁以上人口数量和20-64岁人口数量的比例）</vt:lpstr>
      <vt:lpstr>Regarding the future 关于未来 Explanatory variables of the pensions expenditure 养老金支出的解释性变量</vt:lpstr>
      <vt:lpstr>幻灯片 8</vt:lpstr>
      <vt:lpstr>Statutory retiremet ages in the long-term, 2040 长远角度的法定退休年龄，2040年</vt:lpstr>
      <vt:lpstr>Duration of working life, 2013, EU-28 工作生涯持续时间，2013年，欧盟28国</vt:lpstr>
      <vt:lpstr>Life expectancy at age 65 in 2013 and 2053 2013年和2053年65岁时的预期人口寿命</vt:lpstr>
      <vt:lpstr>幻灯片 12</vt:lpstr>
      <vt:lpstr>Heligman-Pollard Method</vt:lpstr>
      <vt:lpstr>Mortality tables .  Probabilities of death HP , others methods 死亡率表格-死亡HP概率，其他方法</vt:lpstr>
      <vt:lpstr> Logistic function of life expectancy at age 65 65岁时预期人口寿命的逻辑函数 </vt:lpstr>
      <vt:lpstr>幻灯片 16</vt:lpstr>
      <vt:lpstr>幻灯片 17</vt:lpstr>
      <vt:lpstr>Sustainability Factor 可持续性因素</vt:lpstr>
      <vt:lpstr>Sustainability Factor 可持续性因素</vt:lpstr>
      <vt:lpstr>Sustainability Factor</vt:lpstr>
      <vt:lpstr>Sustainability Factor 可持续性因素</vt:lpstr>
      <vt:lpstr>幻灯片 22</vt:lpstr>
      <vt:lpstr>Sustainability Factor Spain 西班牙可持续性因素</vt:lpstr>
      <vt:lpstr>Key aims 主要目标</vt:lpstr>
      <vt:lpstr>幻灯片 25</vt:lpstr>
      <vt:lpstr>幻灯片 26</vt:lpstr>
      <vt:lpstr>Custom Show 1</vt:lpstr>
    </vt:vector>
  </TitlesOfParts>
  <Company>Capgemini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Capgemini NA PowerPoint Template</dc:title>
  <dc:creator>Capgemini</dc:creator>
  <cp:lastModifiedBy>邹静</cp:lastModifiedBy>
  <cp:revision>4424</cp:revision>
  <cp:lastPrinted>2015-01-26T19:32:44Z</cp:lastPrinted>
  <dcterms:created xsi:type="dcterms:W3CDTF">2009-02-10T04:14:03Z</dcterms:created>
  <dcterms:modified xsi:type="dcterms:W3CDTF">2016-06-19T13:41:56Z</dcterms:modified>
</cp:coreProperties>
</file>