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27"/>
  </p:notesMasterIdLst>
  <p:handoutMasterIdLst>
    <p:handoutMasterId r:id="rId28"/>
  </p:handoutMasterIdLst>
  <p:sldIdLst>
    <p:sldId id="1229" r:id="rId2"/>
    <p:sldId id="1323" r:id="rId3"/>
    <p:sldId id="1345" r:id="rId4"/>
    <p:sldId id="1370" r:id="rId5"/>
    <p:sldId id="1369" r:id="rId6"/>
    <p:sldId id="1347" r:id="rId7"/>
    <p:sldId id="1349" r:id="rId8"/>
    <p:sldId id="1350" r:id="rId9"/>
    <p:sldId id="1351" r:id="rId10"/>
    <p:sldId id="1355" r:id="rId11"/>
    <p:sldId id="1368" r:id="rId12"/>
    <p:sldId id="1353" r:id="rId13"/>
    <p:sldId id="1371" r:id="rId14"/>
    <p:sldId id="1360" r:id="rId15"/>
    <p:sldId id="1357" r:id="rId16"/>
    <p:sldId id="1362" r:id="rId17"/>
    <p:sldId id="1356" r:id="rId18"/>
    <p:sldId id="1373" r:id="rId19"/>
    <p:sldId id="1358" r:id="rId20"/>
    <p:sldId id="1321" r:id="rId21"/>
    <p:sldId id="1364" r:id="rId22"/>
    <p:sldId id="1365" r:id="rId23"/>
    <p:sldId id="1329" r:id="rId24"/>
    <p:sldId id="1366" r:id="rId25"/>
    <p:sldId id="1372" r:id="rId26"/>
  </p:sldIdLst>
  <p:sldSz cx="9906000" cy="6858000" type="A4"/>
  <p:notesSz cx="6784975" cy="9906000"/>
  <p:custShowLst>
    <p:custShow name="Custom Show 1" id="0">
      <p:sldLst/>
    </p:custShow>
  </p:custShowLst>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211" autoAdjust="0"/>
    <p:restoredTop sz="95252" autoAdjust="0"/>
  </p:normalViewPr>
  <p:slideViewPr>
    <p:cSldViewPr>
      <p:cViewPr>
        <p:scale>
          <a:sx n="150" d="100"/>
          <a:sy n="150" d="100"/>
        </p:scale>
        <p:origin x="-344" y="200"/>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2382"/>
    </p:cViewPr>
  </p:sorterViewPr>
  <p:notesViewPr>
    <p:cSldViewPr>
      <p:cViewPr varScale="1">
        <p:scale>
          <a:sx n="61" d="100"/>
          <a:sy n="61" d="100"/>
        </p:scale>
        <p:origin x="-3402" y="-96"/>
      </p:cViewPr>
      <p:guideLst>
        <p:guide orient="horz" pos="3120"/>
        <p:guide pos="2138"/>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4"/>
            <a:ext cx="2940630" cy="496803"/>
          </a:xfrm>
          <a:prstGeom prst="rect">
            <a:avLst/>
          </a:prstGeom>
          <a:noFill/>
          <a:ln w="9525">
            <a:noFill/>
            <a:miter lim="800000"/>
            <a:headEnd/>
            <a:tailEnd/>
          </a:ln>
        </p:spPr>
        <p:txBody>
          <a:bodyPr vert="horz" wrap="square" lIns="96129" tIns="48066" rIns="96129" bIns="48066" numCol="1" anchor="t" anchorCtr="0" compatLnSpc="1">
            <a:prstTxWarp prst="textNoShape">
              <a:avLst/>
            </a:prstTxWarp>
          </a:bodyPr>
          <a:lstStyle>
            <a:lvl1pPr defTabSz="895240">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2763" y="4"/>
            <a:ext cx="2940630" cy="496803"/>
          </a:xfrm>
          <a:prstGeom prst="rect">
            <a:avLst/>
          </a:prstGeom>
          <a:noFill/>
          <a:ln w="9525">
            <a:noFill/>
            <a:miter lim="800000"/>
            <a:headEnd/>
            <a:tailEnd/>
          </a:ln>
        </p:spPr>
        <p:txBody>
          <a:bodyPr vert="horz" wrap="square" lIns="96129" tIns="48066" rIns="96129" bIns="48066" numCol="1" anchor="t" anchorCtr="0" compatLnSpc="1">
            <a:prstTxWarp prst="textNoShape">
              <a:avLst/>
            </a:prstTxWarp>
          </a:bodyPr>
          <a:lstStyle>
            <a:lvl1pPr algn="r" defTabSz="895240">
              <a:defRPr sz="1300">
                <a:latin typeface="Calibri" pitchFamily="34" charset="0"/>
              </a:defRPr>
            </a:lvl1pPr>
          </a:lstStyle>
          <a:p>
            <a:pPr>
              <a:defRPr/>
            </a:pPr>
            <a:fld id="{C65DB725-3F53-423B-B263-9F51CF8FAAF6}" type="datetimeFigureOut">
              <a:rPr lang="en-US"/>
              <a:pPr>
                <a:defRPr/>
              </a:pPr>
              <a:t>16/6/22</a:t>
            </a:fld>
            <a:endParaRPr lang="en-GB" dirty="0"/>
          </a:p>
        </p:txBody>
      </p:sp>
      <p:sp>
        <p:nvSpPr>
          <p:cNvPr id="4" name="Footer Placeholder 3"/>
          <p:cNvSpPr>
            <a:spLocks noGrp="1"/>
          </p:cNvSpPr>
          <p:nvPr>
            <p:ph type="ftr" sz="quarter" idx="2"/>
          </p:nvPr>
        </p:nvSpPr>
        <p:spPr bwMode="auto">
          <a:xfrm>
            <a:off x="1" y="9407619"/>
            <a:ext cx="2940630" cy="496803"/>
          </a:xfrm>
          <a:prstGeom prst="rect">
            <a:avLst/>
          </a:prstGeom>
          <a:noFill/>
          <a:ln w="9525">
            <a:noFill/>
            <a:miter lim="800000"/>
            <a:headEnd/>
            <a:tailEnd/>
          </a:ln>
        </p:spPr>
        <p:txBody>
          <a:bodyPr vert="horz" wrap="square" lIns="96129" tIns="48066" rIns="96129" bIns="48066" numCol="1" anchor="b" anchorCtr="0" compatLnSpc="1">
            <a:prstTxWarp prst="textNoShape">
              <a:avLst/>
            </a:prstTxWarp>
          </a:bodyPr>
          <a:lstStyle>
            <a:lvl1pPr defTabSz="895240">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2763" y="9407619"/>
            <a:ext cx="2940630" cy="496803"/>
          </a:xfrm>
          <a:prstGeom prst="rect">
            <a:avLst/>
          </a:prstGeom>
          <a:noFill/>
          <a:ln w="9525">
            <a:noFill/>
            <a:miter lim="800000"/>
            <a:headEnd/>
            <a:tailEnd/>
          </a:ln>
        </p:spPr>
        <p:txBody>
          <a:bodyPr vert="horz" wrap="square" lIns="96129" tIns="48066" rIns="96129" bIns="48066" numCol="1" anchor="b" anchorCtr="0" compatLnSpc="1">
            <a:prstTxWarp prst="textNoShape">
              <a:avLst/>
            </a:prstTxWarp>
          </a:bodyPr>
          <a:lstStyle>
            <a:lvl1pPr algn="r" defTabSz="895240">
              <a:defRPr sz="1300">
                <a:latin typeface="Calibri" pitchFamily="34" charset="0"/>
              </a:defRPr>
            </a:lvl1pPr>
          </a:lstStyle>
          <a:p>
            <a:pPr>
              <a:defRPr/>
            </a:pPr>
            <a:fld id="{54AC8908-A1FB-4505-B212-4B2A7EC61AD6}" type="slidenum">
              <a:rPr lang="en-US"/>
              <a:pPr>
                <a:defRPr/>
              </a:pPr>
              <a:t>‹#›</a:t>
            </a:fld>
            <a:endParaRPr lang="en-GB"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4"/>
            <a:ext cx="2940630" cy="496803"/>
          </a:xfrm>
          <a:prstGeom prst="rect">
            <a:avLst/>
          </a:prstGeom>
          <a:noFill/>
          <a:ln w="9525">
            <a:noFill/>
            <a:miter lim="800000"/>
            <a:headEnd/>
            <a:tailEnd/>
          </a:ln>
        </p:spPr>
        <p:txBody>
          <a:bodyPr vert="horz" wrap="square" lIns="96129" tIns="48066" rIns="96129" bIns="48066" numCol="1" anchor="t" anchorCtr="0" compatLnSpc="1">
            <a:prstTxWarp prst="textNoShape">
              <a:avLst/>
            </a:prstTxWarp>
          </a:bodyPr>
          <a:lstStyle>
            <a:lvl1pPr defTabSz="895240">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2763" y="4"/>
            <a:ext cx="2940630" cy="496803"/>
          </a:xfrm>
          <a:prstGeom prst="rect">
            <a:avLst/>
          </a:prstGeom>
          <a:noFill/>
          <a:ln w="9525">
            <a:noFill/>
            <a:miter lim="800000"/>
            <a:headEnd/>
            <a:tailEnd/>
          </a:ln>
        </p:spPr>
        <p:txBody>
          <a:bodyPr vert="horz" wrap="square" lIns="96129" tIns="48066" rIns="96129" bIns="48066" numCol="1" anchor="t" anchorCtr="0" compatLnSpc="1">
            <a:prstTxWarp prst="textNoShape">
              <a:avLst/>
            </a:prstTxWarp>
          </a:bodyPr>
          <a:lstStyle>
            <a:lvl1pPr algn="r" defTabSz="895240">
              <a:defRPr sz="1300">
                <a:latin typeface="Calibri" pitchFamily="34" charset="0"/>
              </a:defRPr>
            </a:lvl1pPr>
          </a:lstStyle>
          <a:p>
            <a:pPr>
              <a:defRPr/>
            </a:pPr>
            <a:fld id="{72848AB1-372C-417D-B58B-3446A2DC6E62}" type="datetimeFigureOut">
              <a:rPr lang="en-US"/>
              <a:pPr>
                <a:defRPr/>
              </a:pPr>
              <a:t>16/6/22</a:t>
            </a:fld>
            <a:endParaRPr lang="en-GB" dirty="0"/>
          </a:p>
        </p:txBody>
      </p:sp>
      <p:sp>
        <p:nvSpPr>
          <p:cNvPr id="4" name="Slide Image Placeholder 3"/>
          <p:cNvSpPr>
            <a:spLocks noGrp="1" noRot="1" noChangeAspect="1"/>
          </p:cNvSpPr>
          <p:nvPr>
            <p:ph type="sldImg" idx="2"/>
          </p:nvPr>
        </p:nvSpPr>
        <p:spPr>
          <a:xfrm>
            <a:off x="712788" y="746125"/>
            <a:ext cx="5360987" cy="3711575"/>
          </a:xfrm>
          <a:prstGeom prst="rect">
            <a:avLst/>
          </a:prstGeom>
          <a:noFill/>
          <a:ln w="12700">
            <a:solidFill>
              <a:prstClr val="black"/>
            </a:solidFill>
          </a:ln>
        </p:spPr>
        <p:txBody>
          <a:bodyPr vert="horz" lIns="99516" tIns="49756" rIns="99516" bIns="49756" rtlCol="0" anchor="ctr"/>
          <a:lstStyle/>
          <a:p>
            <a:pPr lvl="0"/>
            <a:endParaRPr lang="en-US" noProof="0" dirty="0"/>
          </a:p>
        </p:txBody>
      </p:sp>
      <p:sp>
        <p:nvSpPr>
          <p:cNvPr id="5" name="Notes Placeholder 4"/>
          <p:cNvSpPr>
            <a:spLocks noGrp="1"/>
          </p:cNvSpPr>
          <p:nvPr>
            <p:ph type="body" sz="quarter" idx="3"/>
          </p:nvPr>
        </p:nvSpPr>
        <p:spPr bwMode="auto">
          <a:xfrm>
            <a:off x="678976" y="4706976"/>
            <a:ext cx="5427029" cy="4456987"/>
          </a:xfrm>
          <a:prstGeom prst="rect">
            <a:avLst/>
          </a:prstGeom>
          <a:noFill/>
          <a:ln w="9525">
            <a:noFill/>
            <a:miter lim="800000"/>
            <a:headEnd/>
            <a:tailEnd/>
          </a:ln>
        </p:spPr>
        <p:txBody>
          <a:bodyPr vert="horz" wrap="square" lIns="96129" tIns="48066" rIns="96129" bIns="48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07619"/>
            <a:ext cx="2940630" cy="496803"/>
          </a:xfrm>
          <a:prstGeom prst="rect">
            <a:avLst/>
          </a:prstGeom>
          <a:noFill/>
          <a:ln w="9525">
            <a:noFill/>
            <a:miter lim="800000"/>
            <a:headEnd/>
            <a:tailEnd/>
          </a:ln>
        </p:spPr>
        <p:txBody>
          <a:bodyPr vert="horz" wrap="square" lIns="96129" tIns="48066" rIns="96129" bIns="48066" numCol="1" anchor="b" anchorCtr="0" compatLnSpc="1">
            <a:prstTxWarp prst="textNoShape">
              <a:avLst/>
            </a:prstTxWarp>
          </a:bodyPr>
          <a:lstStyle>
            <a:lvl1pPr defTabSz="895240">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2763" y="9407619"/>
            <a:ext cx="2940630" cy="496803"/>
          </a:xfrm>
          <a:prstGeom prst="rect">
            <a:avLst/>
          </a:prstGeom>
          <a:noFill/>
          <a:ln w="9525">
            <a:noFill/>
            <a:miter lim="800000"/>
            <a:headEnd/>
            <a:tailEnd/>
          </a:ln>
        </p:spPr>
        <p:txBody>
          <a:bodyPr vert="horz" wrap="square" lIns="96129" tIns="48066" rIns="96129" bIns="48066" numCol="1" anchor="b" anchorCtr="0" compatLnSpc="1">
            <a:prstTxWarp prst="textNoShape">
              <a:avLst/>
            </a:prstTxWarp>
          </a:bodyPr>
          <a:lstStyle>
            <a:lvl1pPr algn="r" defTabSz="895240">
              <a:defRPr sz="1300">
                <a:latin typeface="Calibri" pitchFamily="34" charset="0"/>
              </a:defRPr>
            </a:lvl1pPr>
          </a:lstStyle>
          <a:p>
            <a:pPr>
              <a:defRPr/>
            </a:pPr>
            <a:fld id="{B9DF5CB4-1F12-4B4C-891B-F676007582BC}" type="slidenum">
              <a:rPr lang="en-US"/>
              <a:pPr>
                <a:defRPr/>
              </a:pPr>
              <a:t>‹#›</a:t>
            </a:fld>
            <a:endParaRPr lang="en-GB"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5</a:t>
            </a:fld>
            <a:endParaRPr lang="en-GB"/>
          </a:p>
        </p:txBody>
      </p:sp>
    </p:spTree>
    <p:extLst>
      <p:ext uri="{BB962C8B-B14F-4D97-AF65-F5344CB8AC3E}">
        <p14:creationId xmlns:p14="http://schemas.microsoft.com/office/powerpoint/2010/main" val="42883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20</a:t>
            </a:fld>
            <a:endParaRPr lang="en-GB"/>
          </a:p>
        </p:txBody>
      </p:sp>
    </p:spTree>
    <p:extLst>
      <p:ext uri="{BB962C8B-B14F-4D97-AF65-F5344CB8AC3E}">
        <p14:creationId xmlns:p14="http://schemas.microsoft.com/office/powerpoint/2010/main" val="428837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23</a:t>
            </a:fld>
            <a:endParaRPr lang="en-GB"/>
          </a:p>
        </p:txBody>
      </p:sp>
    </p:spTree>
    <p:extLst>
      <p:ext uri="{BB962C8B-B14F-4D97-AF65-F5344CB8AC3E}">
        <p14:creationId xmlns:p14="http://schemas.microsoft.com/office/powerpoint/2010/main" val="428837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Master" Target="../slideMasters/slideMaster1.xml"/><Relationship Id="rId1" Type="http://schemas.openxmlformats.org/officeDocument/2006/relationships/tags" Target="../tags/tag2.xml"/><Relationship Id="rId2"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2"/>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3"/>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GB" sz="1800" b="1" i="1" u="sng" dirty="0" smtClean="0">
                <a:solidFill>
                  <a:schemeClr val="tx1">
                    <a:lumMod val="75000"/>
                    <a:lumOff val="25000"/>
                  </a:schemeClr>
                </a:solidFill>
                <a:latin typeface="Optane" pitchFamily="2" charset="0"/>
              </a:rPr>
              <a:t>DRAFT FOR DISCUSSION</a:t>
            </a:r>
            <a:endParaRPr lang="en-GB"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16/6/22</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16/6/22</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GB" sz="1100" dirty="0" smtClean="0">
                <a:solidFill>
                  <a:srgbClr val="000000"/>
                </a:solidFill>
                <a:latin typeface="Optane" pitchFamily="2"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GB"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3645030"/>
            <a:ext cx="9001249" cy="2923877"/>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n-GB" sz="2800" b="1" dirty="0" smtClean="0">
                <a:solidFill>
                  <a:schemeClr val="tx1">
                    <a:lumMod val="85000"/>
                    <a:lumOff val="15000"/>
                  </a:schemeClr>
                </a:solidFill>
                <a:latin typeface="Optane" pitchFamily="2" charset="0"/>
              </a:rPr>
              <a:t>PRACTICAL EXAMPLE </a:t>
            </a:r>
          </a:p>
          <a:p>
            <a:pPr algn="ctr" defTabSz="457200" eaLnBrk="0" fontAlgn="auto" hangingPunct="0">
              <a:spcBef>
                <a:spcPts val="0"/>
              </a:spcBef>
              <a:spcAft>
                <a:spcPts val="1200"/>
              </a:spcAft>
              <a:buClr>
                <a:srgbClr val="FFC000"/>
              </a:buClr>
              <a:buSzPct val="85000"/>
              <a:defRPr/>
            </a:pPr>
            <a:r>
              <a:rPr lang="en-GB" sz="2800" b="1" dirty="0" smtClean="0">
                <a:solidFill>
                  <a:schemeClr val="tx1">
                    <a:lumMod val="85000"/>
                    <a:lumOff val="15000"/>
                  </a:schemeClr>
                </a:solidFill>
                <a:latin typeface="Optane" pitchFamily="2" charset="0"/>
              </a:rPr>
              <a:t>Recognition of retirement pensions under the</a:t>
            </a:r>
            <a:r>
              <a:rPr lang="en-GB" sz="1600" dirty="0" smtClean="0"/>
              <a:t> </a:t>
            </a:r>
          </a:p>
          <a:p>
            <a:pPr algn="ctr" defTabSz="457200" eaLnBrk="0" fontAlgn="auto" hangingPunct="0">
              <a:spcBef>
                <a:spcPts val="0"/>
              </a:spcBef>
              <a:spcAft>
                <a:spcPts val="1200"/>
              </a:spcAft>
              <a:buClr>
                <a:srgbClr val="FFC000"/>
              </a:buClr>
              <a:buSzPct val="85000"/>
              <a:defRPr/>
            </a:pPr>
            <a:r>
              <a:rPr lang="en-GB" sz="2800" b="1" dirty="0" smtClean="0">
                <a:solidFill>
                  <a:schemeClr val="tx1">
                    <a:lumMod val="85000"/>
                    <a:lumOff val="15000"/>
                  </a:schemeClr>
                </a:solidFill>
                <a:latin typeface="Optane" pitchFamily="2" charset="0"/>
              </a:rPr>
              <a:t>Special Maritime Workers' Scheme.</a:t>
            </a:r>
          </a:p>
          <a:p>
            <a:pPr algn="ctr" defTabSz="457200" eaLnBrk="0" fontAlgn="auto" hangingPunct="0">
              <a:spcBef>
                <a:spcPts val="0"/>
              </a:spcBef>
              <a:spcAft>
                <a:spcPts val="1200"/>
              </a:spcAft>
              <a:buClr>
                <a:srgbClr val="FFC000"/>
              </a:buClr>
              <a:buSzPct val="85000"/>
              <a:defRPr/>
            </a:pPr>
            <a:r>
              <a:rPr lang="zh-CN" altLang="en-US" sz="2800" b="1" dirty="0" smtClean="0">
                <a:solidFill>
                  <a:schemeClr val="tx1">
                    <a:lumMod val="85000"/>
                    <a:lumOff val="15000"/>
                  </a:schemeClr>
                </a:solidFill>
                <a:latin typeface="Optane" pitchFamily="2" charset="0"/>
              </a:rPr>
              <a:t>特殊海上工作人员计划中的退休金待遇确认实例</a:t>
            </a:r>
            <a:endParaRPr lang="en-GB" sz="28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endParaRPr lang="en-GB" sz="700" b="1" noProof="1">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en-GB" i="1" kern="0" noProof="1" smtClean="0">
                <a:solidFill>
                  <a:schemeClr val="tx1">
                    <a:lumMod val="85000"/>
                    <a:lumOff val="15000"/>
                  </a:schemeClr>
                </a:solidFill>
                <a:latin typeface="Optane" pitchFamily="2" charset="0"/>
              </a:rPr>
              <a:t>Madrid, 23 June 2016</a:t>
            </a:r>
            <a:r>
              <a:rPr lang="zh-CN" altLang="en-US" i="1" kern="0" noProof="1" smtClean="0">
                <a:solidFill>
                  <a:schemeClr val="tx1">
                    <a:lumMod val="85000"/>
                    <a:lumOff val="15000"/>
                  </a:schemeClr>
                </a:solidFill>
                <a:latin typeface="Optane" pitchFamily="2" charset="0"/>
              </a:rPr>
              <a:t> 马德里，</a:t>
            </a:r>
            <a:r>
              <a:rPr lang="en-US" altLang="zh-CN" i="1" kern="0" noProof="1" smtClean="0">
                <a:solidFill>
                  <a:schemeClr val="tx1">
                    <a:lumMod val="85000"/>
                    <a:lumOff val="15000"/>
                  </a:schemeClr>
                </a:solidFill>
                <a:latin typeface="Optane" pitchFamily="2" charset="0"/>
              </a:rPr>
              <a:t>2016</a:t>
            </a:r>
            <a:r>
              <a:rPr lang="zh-CN" altLang="en-US" i="1" kern="0" noProof="1" smtClean="0">
                <a:solidFill>
                  <a:schemeClr val="tx1">
                    <a:lumMod val="85000"/>
                    <a:lumOff val="15000"/>
                  </a:schemeClr>
                </a:solidFill>
                <a:latin typeface="Optane" pitchFamily="2" charset="0"/>
              </a:rPr>
              <a:t>年</a:t>
            </a:r>
            <a:r>
              <a:rPr lang="en-US" altLang="zh-CN" i="1" kern="0" noProof="1" smtClean="0">
                <a:solidFill>
                  <a:schemeClr val="tx1">
                    <a:lumMod val="85000"/>
                    <a:lumOff val="15000"/>
                  </a:schemeClr>
                </a:solidFill>
                <a:latin typeface="Optane" pitchFamily="2" charset="0"/>
              </a:rPr>
              <a:t>6</a:t>
            </a:r>
            <a:r>
              <a:rPr lang="zh-CN" altLang="en-US" i="1" kern="0" noProof="1" smtClean="0">
                <a:solidFill>
                  <a:schemeClr val="tx1">
                    <a:lumMod val="85000"/>
                    <a:lumOff val="15000"/>
                  </a:schemeClr>
                </a:solidFill>
                <a:latin typeface="Optane" pitchFamily="2" charset="0"/>
              </a:rPr>
              <a:t>月</a:t>
            </a:r>
            <a:r>
              <a:rPr lang="en-US" altLang="zh-CN" i="1" kern="0" noProof="1" smtClean="0">
                <a:solidFill>
                  <a:schemeClr val="tx1">
                    <a:lumMod val="85000"/>
                    <a:lumOff val="15000"/>
                  </a:schemeClr>
                </a:solidFill>
                <a:latin typeface="Optane" pitchFamily="2" charset="0"/>
              </a:rPr>
              <a:t>23</a:t>
            </a:r>
            <a:r>
              <a:rPr lang="zh-CN" altLang="en-US" i="1" kern="0" noProof="1" smtClean="0">
                <a:solidFill>
                  <a:schemeClr val="tx1">
                    <a:lumMod val="85000"/>
                    <a:lumOff val="15000"/>
                  </a:schemeClr>
                </a:solidFill>
                <a:latin typeface="Optane" pitchFamily="2" charset="0"/>
              </a:rPr>
              <a:t>日</a:t>
            </a:r>
            <a:endParaRPr lang="en-GB"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500" b="1" i="1" dirty="0" smtClean="0"/>
              <a:t>RETIREMENT</a:t>
            </a:r>
            <a:r>
              <a:rPr lang="zh-CN" altLang="en-US" sz="2500" b="1" i="1" dirty="0" smtClean="0"/>
              <a:t> 退休</a:t>
            </a:r>
            <a:endParaRPr lang="en-GB" sz="2500" b="1" i="1" dirty="0"/>
          </a:p>
        </p:txBody>
      </p:sp>
      <p:sp>
        <p:nvSpPr>
          <p:cNvPr id="3" name="2 Marcador de contenido"/>
          <p:cNvSpPr>
            <a:spLocks noGrp="1"/>
          </p:cNvSpPr>
          <p:nvPr>
            <p:ph idx="1"/>
          </p:nvPr>
        </p:nvSpPr>
        <p:spPr>
          <a:xfrm>
            <a:off x="416370" y="980661"/>
            <a:ext cx="5472760" cy="5145506"/>
          </a:xfrm>
        </p:spPr>
        <p:txBody>
          <a:bodyPr>
            <a:normAutofit fontScale="70000" lnSpcReduction="20000"/>
          </a:bodyPr>
          <a:lstStyle/>
          <a:p>
            <a:pPr marL="0" indent="0">
              <a:buNone/>
            </a:pPr>
            <a:r>
              <a:rPr lang="en-GB" dirty="0" smtClean="0"/>
              <a:t>General requirements for retirement:</a:t>
            </a:r>
            <a:r>
              <a:rPr lang="zh-CN" altLang="en-US" dirty="0" smtClean="0"/>
              <a:t> </a:t>
            </a:r>
            <a:endParaRPr lang="en-US" altLang="zh-CN" dirty="0" smtClean="0"/>
          </a:p>
          <a:p>
            <a:pPr marL="0" indent="0">
              <a:buNone/>
            </a:pPr>
            <a:r>
              <a:rPr lang="zh-CN" altLang="en-US" dirty="0" smtClean="0"/>
              <a:t>退休总体要求：</a:t>
            </a:r>
            <a:endParaRPr lang="en-GB" altLang="zh-CN" sz="1050" dirty="0"/>
          </a:p>
          <a:p>
            <a:pPr marL="0" indent="0">
              <a:buNone/>
            </a:pPr>
            <a:endParaRPr lang="en-GB" dirty="0" smtClean="0"/>
          </a:p>
          <a:p>
            <a:pPr lvl="1">
              <a:buClrTx/>
              <a:buFont typeface="Arial" panose="020B0604020202020204" pitchFamily="34" charset="0"/>
              <a:buChar char="•"/>
            </a:pPr>
            <a:r>
              <a:rPr lang="en-GB" dirty="0" smtClean="0">
                <a:solidFill>
                  <a:srgbClr val="080808"/>
                </a:solidFill>
              </a:rPr>
              <a:t>In general: </a:t>
            </a:r>
            <a:r>
              <a:rPr lang="en-GB" b="1" dirty="0" smtClean="0">
                <a:solidFill>
                  <a:srgbClr val="080808"/>
                </a:solidFill>
              </a:rPr>
              <a:t>REGISTERED MEMBER</a:t>
            </a:r>
            <a:r>
              <a:rPr lang="en-GB" dirty="0" smtClean="0"/>
              <a:t> </a:t>
            </a:r>
            <a:r>
              <a:rPr lang="zh-CN" altLang="en-US" dirty="0" smtClean="0"/>
              <a:t> </a:t>
            </a:r>
            <a:endParaRPr lang="en-US" altLang="zh-CN" dirty="0" smtClean="0"/>
          </a:p>
          <a:p>
            <a:pPr lvl="1">
              <a:buClrTx/>
              <a:buFont typeface="Arial" panose="020B0604020202020204" pitchFamily="34" charset="0"/>
              <a:buChar char="•"/>
            </a:pPr>
            <a:r>
              <a:rPr lang="zh-CN" altLang="en-US" dirty="0" smtClean="0"/>
              <a:t>须为社保登记参保人员</a:t>
            </a:r>
            <a:endParaRPr lang="en-GB" dirty="0" smtClean="0"/>
          </a:p>
          <a:p>
            <a:pPr lvl="1">
              <a:buClrTx/>
              <a:buFont typeface="Arial" panose="020B0604020202020204" pitchFamily="34" charset="0"/>
              <a:buChar char="•"/>
            </a:pPr>
            <a:endParaRPr lang="en-GB" dirty="0" smtClean="0">
              <a:solidFill>
                <a:srgbClr val="080808"/>
              </a:solidFill>
            </a:endParaRPr>
          </a:p>
          <a:p>
            <a:pPr lvl="1">
              <a:buClrTx/>
              <a:buFont typeface="Arial" panose="020B0604020202020204" pitchFamily="34" charset="0"/>
              <a:buChar char="•"/>
            </a:pPr>
            <a:r>
              <a:rPr lang="en-GB" dirty="0" smtClean="0">
                <a:solidFill>
                  <a:srgbClr val="080808"/>
                </a:solidFill>
              </a:rPr>
              <a:t>Age requirement </a:t>
            </a:r>
          </a:p>
          <a:p>
            <a:pPr lvl="1">
              <a:buClrTx/>
              <a:buFont typeface="Arial" panose="020B0604020202020204" pitchFamily="34" charset="0"/>
              <a:buChar char="•"/>
            </a:pPr>
            <a:r>
              <a:rPr lang="zh-CN" altLang="en-US" dirty="0" smtClean="0">
                <a:solidFill>
                  <a:srgbClr val="080808"/>
                </a:solidFill>
              </a:rPr>
              <a:t>年龄要求</a:t>
            </a:r>
            <a:endParaRPr lang="en-GB" dirty="0" smtClean="0">
              <a:solidFill>
                <a:srgbClr val="080808"/>
              </a:solidFill>
            </a:endParaRPr>
          </a:p>
          <a:p>
            <a:pPr lvl="1">
              <a:buClrTx/>
              <a:buFont typeface="Arial" panose="020B0604020202020204" pitchFamily="34" charset="0"/>
              <a:buChar char="•"/>
            </a:pPr>
            <a:endParaRPr lang="en-GB" dirty="0" smtClean="0">
              <a:solidFill>
                <a:srgbClr val="080808"/>
              </a:solidFill>
            </a:endParaRPr>
          </a:p>
          <a:p>
            <a:pPr lvl="1">
              <a:buClrTx/>
              <a:buFont typeface="Arial" panose="020B0604020202020204" pitchFamily="34" charset="0"/>
              <a:buChar char="•"/>
            </a:pPr>
            <a:r>
              <a:rPr lang="en-GB" dirty="0" smtClean="0">
                <a:solidFill>
                  <a:srgbClr val="080808"/>
                </a:solidFill>
              </a:rPr>
              <a:t>Minimum total contribution period of 15 years, with 2 within the last 15 years</a:t>
            </a:r>
            <a:r>
              <a:rPr lang="zh-CN" altLang="en-US" dirty="0" smtClean="0">
                <a:solidFill>
                  <a:srgbClr val="080808"/>
                </a:solidFill>
              </a:rPr>
              <a:t> </a:t>
            </a:r>
            <a:endParaRPr lang="en-US" altLang="zh-CN" dirty="0" smtClean="0">
              <a:solidFill>
                <a:srgbClr val="080808"/>
              </a:solidFill>
            </a:endParaRPr>
          </a:p>
          <a:p>
            <a:pPr lvl="1">
              <a:buClrTx/>
              <a:buFont typeface="Arial" panose="020B0604020202020204" pitchFamily="34" charset="0"/>
              <a:buChar char="•"/>
            </a:pPr>
            <a:r>
              <a:rPr lang="zh-CN" altLang="en-US" dirty="0" smtClean="0">
                <a:solidFill>
                  <a:srgbClr val="080808"/>
                </a:solidFill>
              </a:rPr>
              <a:t>最低缴费年限为</a:t>
            </a:r>
            <a:r>
              <a:rPr lang="en-US" altLang="zh-CN" dirty="0" smtClean="0">
                <a:solidFill>
                  <a:srgbClr val="080808"/>
                </a:solidFill>
              </a:rPr>
              <a:t>15</a:t>
            </a:r>
            <a:r>
              <a:rPr lang="zh-CN" altLang="en-US" dirty="0" smtClean="0">
                <a:solidFill>
                  <a:srgbClr val="080808"/>
                </a:solidFill>
              </a:rPr>
              <a:t>年，且在退休前</a:t>
            </a:r>
            <a:r>
              <a:rPr lang="en-US" altLang="zh-CN" dirty="0" smtClean="0">
                <a:solidFill>
                  <a:srgbClr val="080808"/>
                </a:solidFill>
              </a:rPr>
              <a:t>15</a:t>
            </a:r>
            <a:r>
              <a:rPr lang="zh-CN" altLang="en-US" dirty="0" smtClean="0">
                <a:solidFill>
                  <a:srgbClr val="080808"/>
                </a:solidFill>
              </a:rPr>
              <a:t>年中有</a:t>
            </a:r>
            <a:r>
              <a:rPr lang="en-US" altLang="zh-CN" dirty="0" smtClean="0">
                <a:solidFill>
                  <a:srgbClr val="080808"/>
                </a:solidFill>
              </a:rPr>
              <a:t>2</a:t>
            </a:r>
            <a:r>
              <a:rPr lang="zh-CN" altLang="en-US" dirty="0" smtClean="0">
                <a:solidFill>
                  <a:srgbClr val="080808"/>
                </a:solidFill>
              </a:rPr>
              <a:t>年缴费</a:t>
            </a:r>
            <a:endParaRPr lang="en-GB" dirty="0" smtClean="0">
              <a:solidFill>
                <a:srgbClr val="080808"/>
              </a:solidFill>
            </a:endParaRPr>
          </a:p>
          <a:p>
            <a:pPr lvl="1">
              <a:buClrTx/>
              <a:buFont typeface="Arial" panose="020B0604020202020204" pitchFamily="34" charset="0"/>
              <a:buChar char="•"/>
            </a:pPr>
            <a:endParaRPr lang="en-GB" dirty="0" smtClean="0">
              <a:solidFill>
                <a:srgbClr val="080808"/>
              </a:solidFill>
            </a:endParaRPr>
          </a:p>
          <a:p>
            <a:pPr lvl="1">
              <a:buClrTx/>
              <a:buFont typeface="Arial" panose="020B0604020202020204" pitchFamily="34" charset="0"/>
              <a:buChar char="•"/>
            </a:pPr>
            <a:r>
              <a:rPr lang="en-GB" dirty="0" smtClean="0"/>
              <a:t>There has to be a termination of employment or application</a:t>
            </a:r>
            <a:r>
              <a:rPr lang="zh-CN" altLang="en-US" dirty="0" smtClean="0"/>
              <a:t> </a:t>
            </a:r>
            <a:endParaRPr lang="en-US" altLang="zh-CN" dirty="0" smtClean="0"/>
          </a:p>
          <a:p>
            <a:pPr lvl="1">
              <a:buClrTx/>
              <a:buFont typeface="Arial" panose="020B0604020202020204" pitchFamily="34" charset="0"/>
              <a:buChar char="•"/>
            </a:pPr>
            <a:r>
              <a:rPr lang="zh-CN" altLang="en-US" dirty="0" smtClean="0"/>
              <a:t>须结束就业或须有退休申请</a:t>
            </a:r>
            <a:endParaRPr lang="en-GB" dirty="0"/>
          </a:p>
        </p:txBody>
      </p:sp>
      <p:pic>
        <p:nvPicPr>
          <p:cNvPr id="1714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80" y="1412720"/>
            <a:ext cx="3461176" cy="237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3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500" b="1" dirty="0" smtClean="0"/>
              <a:t>RETIREMENT – AGE</a:t>
            </a:r>
            <a:r>
              <a:rPr lang="zh-CN" altLang="en-US" sz="2500" b="1" dirty="0" smtClean="0"/>
              <a:t> 退休：年龄</a:t>
            </a:r>
            <a:endParaRPr lang="en-GB" sz="2500" b="1" dirty="0"/>
          </a:p>
        </p:txBody>
      </p:sp>
      <p:sp>
        <p:nvSpPr>
          <p:cNvPr id="3" name="2 Marcador de contenido"/>
          <p:cNvSpPr>
            <a:spLocks noGrp="1"/>
          </p:cNvSpPr>
          <p:nvPr>
            <p:ph idx="1"/>
          </p:nvPr>
        </p:nvSpPr>
        <p:spPr>
          <a:xfrm>
            <a:off x="344360" y="764630"/>
            <a:ext cx="9289290" cy="1008140"/>
          </a:xfrm>
        </p:spPr>
        <p:txBody>
          <a:bodyPr>
            <a:normAutofit/>
          </a:bodyPr>
          <a:lstStyle/>
          <a:p>
            <a:pPr marL="0" indent="0">
              <a:buNone/>
            </a:pPr>
            <a:r>
              <a:rPr lang="en-GB" sz="2400" b="1" dirty="0" smtClean="0"/>
              <a:t>RETIREMENT AGE ACCORDING TO THE ACCREDITED CONTRIBUTION PERIODS</a:t>
            </a:r>
            <a:r>
              <a:rPr lang="zh-CN" altLang="en-US" sz="2400" b="1" dirty="0" smtClean="0"/>
              <a:t> 根据累计缴费年限确定退休年龄</a:t>
            </a:r>
            <a:endParaRPr lang="en-GB" dirty="0"/>
          </a:p>
          <a:p>
            <a:pPr marL="457200" lvl="1" indent="0">
              <a:buClrTx/>
              <a:buNone/>
            </a:pPr>
            <a:endParaRPr lang="en-GB" dirty="0" smtClean="0"/>
          </a:p>
          <a:p>
            <a:pPr marL="457200" lvl="1" indent="0">
              <a:buClrTx/>
              <a:buNone/>
            </a:pPr>
            <a:endParaRPr lang="en-GB" dirty="0"/>
          </a:p>
        </p:txBody>
      </p:sp>
      <p:pic>
        <p:nvPicPr>
          <p:cNvPr id="1714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380" y="1567095"/>
            <a:ext cx="58102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6681240" y="2132820"/>
            <a:ext cx="2952410" cy="2862323"/>
          </a:xfrm>
          <a:prstGeom prst="rect">
            <a:avLst/>
          </a:prstGeom>
          <a:noFill/>
        </p:spPr>
        <p:txBody>
          <a:bodyPr wrap="square" rtlCol="0">
            <a:spAutoFit/>
          </a:bodyPr>
          <a:lstStyle/>
          <a:p>
            <a:r>
              <a:rPr kumimoji="1" lang="zh-CN" altLang="en-US" dirty="0" smtClean="0"/>
              <a:t>西班牙语注：</a:t>
            </a:r>
          </a:p>
          <a:p>
            <a:endParaRPr kumimoji="1" lang="en-US" altLang="zh-CN" dirty="0" smtClean="0"/>
          </a:p>
          <a:p>
            <a:r>
              <a:rPr kumimoji="1" lang="en-US" altLang="zh-CN" dirty="0" err="1" smtClean="0"/>
              <a:t>Año</a:t>
            </a:r>
            <a:r>
              <a:rPr kumimoji="1" lang="en-US" altLang="zh-CN" dirty="0" smtClean="0"/>
              <a:t>:</a:t>
            </a:r>
            <a:r>
              <a:rPr kumimoji="1" lang="zh-CN" altLang="en-US" dirty="0" smtClean="0"/>
              <a:t> 年</a:t>
            </a:r>
            <a:endParaRPr kumimoji="1" lang="en-US" altLang="zh-CN" dirty="0" smtClean="0"/>
          </a:p>
          <a:p>
            <a:r>
              <a:rPr kumimoji="1" lang="en-US" altLang="zh-CN" dirty="0" err="1" smtClean="0"/>
              <a:t>Cotización</a:t>
            </a:r>
            <a:r>
              <a:rPr kumimoji="1" lang="en-US" altLang="zh-CN" dirty="0" smtClean="0"/>
              <a:t>:</a:t>
            </a:r>
            <a:r>
              <a:rPr kumimoji="1" lang="zh-CN" altLang="en-US" dirty="0" smtClean="0"/>
              <a:t> 缴费年限</a:t>
            </a:r>
            <a:endParaRPr kumimoji="1" lang="en-US" altLang="zh-CN" dirty="0" smtClean="0"/>
          </a:p>
          <a:p>
            <a:r>
              <a:rPr kumimoji="1" lang="en-US" altLang="zh-CN" dirty="0" err="1" smtClean="0"/>
              <a:t>Edad</a:t>
            </a:r>
            <a:r>
              <a:rPr kumimoji="1" lang="en-US" altLang="zh-CN" dirty="0" smtClean="0"/>
              <a:t> de </a:t>
            </a:r>
            <a:r>
              <a:rPr kumimoji="1" lang="en-US" altLang="zh-CN" dirty="0" err="1" smtClean="0"/>
              <a:t>Jubilación</a:t>
            </a:r>
            <a:r>
              <a:rPr kumimoji="1" lang="zh-CN" altLang="en-US" dirty="0" smtClean="0"/>
              <a:t> ：退休年龄</a:t>
            </a:r>
            <a:endParaRPr kumimoji="1" lang="en-US" altLang="zh-CN" dirty="0" smtClean="0"/>
          </a:p>
          <a:p>
            <a:r>
              <a:rPr kumimoji="1" lang="en-US" altLang="zh-CN" dirty="0" err="1" smtClean="0"/>
              <a:t>Más</a:t>
            </a:r>
            <a:r>
              <a:rPr kumimoji="1" lang="en-US" altLang="zh-CN" dirty="0" smtClean="0"/>
              <a:t> :</a:t>
            </a:r>
            <a:r>
              <a:rPr kumimoji="1" lang="zh-CN" altLang="en-US" dirty="0" smtClean="0"/>
              <a:t> 多于</a:t>
            </a:r>
            <a:endParaRPr kumimoji="1" lang="en-US" altLang="zh-CN" dirty="0" smtClean="0"/>
          </a:p>
          <a:p>
            <a:r>
              <a:rPr kumimoji="1" lang="en-US" altLang="zh-CN" dirty="0" err="1" smtClean="0"/>
              <a:t>Menos</a:t>
            </a:r>
            <a:r>
              <a:rPr kumimoji="1" lang="en-US" altLang="zh-CN" dirty="0" smtClean="0"/>
              <a:t> de:</a:t>
            </a:r>
            <a:r>
              <a:rPr kumimoji="1" lang="zh-CN" altLang="en-US" dirty="0" smtClean="0"/>
              <a:t> 少于</a:t>
            </a:r>
            <a:r>
              <a:rPr kumimoji="1" lang="en-US" altLang="zh-CN" dirty="0" smtClean="0"/>
              <a:t> </a:t>
            </a:r>
          </a:p>
          <a:p>
            <a:r>
              <a:rPr kumimoji="1" lang="en-US" altLang="zh-CN" dirty="0" smtClean="0"/>
              <a:t>M: </a:t>
            </a:r>
            <a:r>
              <a:rPr kumimoji="1" lang="zh-CN" altLang="en-US" dirty="0" smtClean="0"/>
              <a:t>月</a:t>
            </a:r>
            <a:endParaRPr kumimoji="1" lang="en-US" altLang="zh-CN" dirty="0" smtClean="0"/>
          </a:p>
          <a:p>
            <a:r>
              <a:rPr kumimoji="1" lang="en-US" altLang="zh-CN" dirty="0" smtClean="0"/>
              <a:t>Y: </a:t>
            </a:r>
            <a:r>
              <a:rPr kumimoji="1" lang="zh-CN" altLang="en-US" dirty="0" smtClean="0"/>
              <a:t>和</a:t>
            </a:r>
            <a:endParaRPr kumimoji="1" lang="zh-CN" altLang="en-US" dirty="0"/>
          </a:p>
        </p:txBody>
      </p:sp>
    </p:spTree>
    <p:extLst>
      <p:ext uri="{BB962C8B-B14F-4D97-AF65-F5344CB8AC3E}">
        <p14:creationId xmlns:p14="http://schemas.microsoft.com/office/powerpoint/2010/main" val="274561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4025" y="116540"/>
            <a:ext cx="8915400" cy="760413"/>
          </a:xfrm>
        </p:spPr>
        <p:txBody>
          <a:bodyPr>
            <a:normAutofit/>
          </a:bodyPr>
          <a:lstStyle/>
          <a:p>
            <a:pPr>
              <a:defRPr/>
            </a:pPr>
            <a:r>
              <a:rPr lang="en-GB" b="1" i="1" dirty="0" smtClean="0"/>
              <a:t>RETIREMENT - REGULATORY BASE</a:t>
            </a:r>
            <a:r>
              <a:rPr lang="zh-CN" altLang="en-US" b="1" i="1" dirty="0" smtClean="0"/>
              <a:t> </a:t>
            </a:r>
            <a:br>
              <a:rPr lang="zh-CN" altLang="en-US" b="1" i="1" dirty="0" smtClean="0"/>
            </a:br>
            <a:r>
              <a:rPr lang="zh-CN" altLang="en-US" b="1" i="1" dirty="0" smtClean="0"/>
              <a:t>退休：法定计算基础</a:t>
            </a:r>
            <a:endParaRPr lang="en-GB" b="1" i="1" dirty="0"/>
          </a:p>
        </p:txBody>
      </p:sp>
      <p:sp>
        <p:nvSpPr>
          <p:cNvPr id="3" name="2 Marcador de contenido"/>
          <p:cNvSpPr>
            <a:spLocks noGrp="1"/>
          </p:cNvSpPr>
          <p:nvPr>
            <p:ph idx="1"/>
          </p:nvPr>
        </p:nvSpPr>
        <p:spPr>
          <a:xfrm>
            <a:off x="416370" y="836640"/>
            <a:ext cx="5040700" cy="5472760"/>
          </a:xfrm>
        </p:spPr>
        <p:txBody>
          <a:bodyPr>
            <a:normAutofit lnSpcReduction="10000"/>
          </a:bodyPr>
          <a:lstStyle/>
          <a:p>
            <a:pPr algn="just">
              <a:buClrTx/>
              <a:buFont typeface="Arial" panose="020B0604020202020204" pitchFamily="34" charset="0"/>
              <a:buChar char="•"/>
              <a:defRPr/>
            </a:pPr>
            <a:r>
              <a:rPr lang="en-GB" sz="2400" b="0" dirty="0" smtClean="0"/>
              <a:t>Another modification included in the law is the increase in years taken into consideration when calculating the regulatory base. </a:t>
            </a:r>
          </a:p>
          <a:p>
            <a:pPr algn="just">
              <a:buClrTx/>
              <a:buFont typeface="Arial" panose="020B0604020202020204" pitchFamily="34" charset="0"/>
              <a:buChar char="•"/>
              <a:defRPr/>
            </a:pPr>
            <a:endParaRPr lang="en-GB" sz="800" b="0" dirty="0" smtClean="0"/>
          </a:p>
          <a:p>
            <a:pPr algn="just">
              <a:buClrTx/>
              <a:buFont typeface="Arial" panose="020B0604020202020204" pitchFamily="34" charset="0"/>
              <a:buChar char="•"/>
              <a:defRPr/>
            </a:pPr>
            <a:r>
              <a:rPr lang="en-GB" sz="2400" b="0" dirty="0" smtClean="0"/>
              <a:t>Currently the last 19 years are used. With the pension reform, this figure will be increased to 25 years of contributions to calculate the regulatory base for retirement pensions. </a:t>
            </a:r>
          </a:p>
          <a:p>
            <a:pPr algn="just">
              <a:buClrTx/>
              <a:buFont typeface="Arial" panose="020B0604020202020204" pitchFamily="34" charset="0"/>
              <a:buChar char="•"/>
              <a:defRPr/>
            </a:pPr>
            <a:endParaRPr lang="en-GB" sz="800" b="0" dirty="0" smtClean="0"/>
          </a:p>
          <a:p>
            <a:pPr algn="just">
              <a:buClrTx/>
              <a:buFont typeface="Arial" panose="020B0604020202020204" pitchFamily="34" charset="0"/>
              <a:buChar char="•"/>
              <a:defRPr/>
            </a:pPr>
            <a:r>
              <a:rPr lang="en-GB" sz="2400" dirty="0" smtClean="0"/>
              <a:t>This increase began to be phased in starting in 2013 and will be complete in 2022, using 25 years for the regulatory base</a:t>
            </a:r>
            <a:endParaRPr lang="en-GB" sz="2400" b="1" dirty="0" smtClean="0"/>
          </a:p>
        </p:txBody>
      </p:sp>
      <p:pic>
        <p:nvPicPr>
          <p:cNvPr id="1715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5110" y="4246048"/>
            <a:ext cx="4160890" cy="177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5817120" y="980660"/>
            <a:ext cx="3960550" cy="5472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Tx/>
              <a:buFont typeface="Arial" pitchFamily="34" charset="0"/>
              <a:buChar char="•"/>
              <a:defRPr/>
            </a:pPr>
            <a:r>
              <a:rPr lang="zh-CN" altLang="en-US" sz="2000" dirty="0" smtClean="0"/>
              <a:t>法律另外一项修改是养老金计算基础的缴费年限增加</a:t>
            </a:r>
            <a:r>
              <a:rPr lang="en-GB" sz="2000" dirty="0" smtClean="0"/>
              <a:t>. </a:t>
            </a:r>
          </a:p>
          <a:p>
            <a:pPr algn="just">
              <a:buClrTx/>
              <a:buFont typeface="Arial" pitchFamily="34" charset="0"/>
              <a:buChar char="•"/>
              <a:defRPr/>
            </a:pPr>
            <a:endParaRPr lang="en-GB" sz="700" dirty="0" smtClean="0"/>
          </a:p>
          <a:p>
            <a:pPr algn="just">
              <a:buClrTx/>
              <a:buFont typeface="Arial" pitchFamily="34" charset="0"/>
              <a:buChar char="•"/>
              <a:defRPr/>
            </a:pPr>
            <a:r>
              <a:rPr lang="zh-CN" altLang="en-US" sz="2000" dirty="0" smtClean="0"/>
              <a:t>目前，计算是使用的是最近</a:t>
            </a:r>
            <a:r>
              <a:rPr lang="en-US" altLang="zh-CN" sz="2000" dirty="0" smtClean="0"/>
              <a:t>19</a:t>
            </a:r>
            <a:r>
              <a:rPr lang="zh-CN" altLang="en-US" sz="2000" dirty="0" smtClean="0"/>
              <a:t>年缴费。在养老金改革之后，增加为</a:t>
            </a:r>
            <a:r>
              <a:rPr lang="en-US" altLang="zh-CN" sz="2000" dirty="0" smtClean="0"/>
              <a:t>25</a:t>
            </a:r>
            <a:r>
              <a:rPr lang="zh-CN" altLang="en-US" sz="2000" dirty="0" smtClean="0"/>
              <a:t>年缴费，作为退休金法定计算基础</a:t>
            </a:r>
            <a:r>
              <a:rPr lang="en-GB" sz="2000" dirty="0" smtClean="0"/>
              <a:t>. </a:t>
            </a:r>
          </a:p>
          <a:p>
            <a:pPr algn="just">
              <a:buClrTx/>
              <a:buFont typeface="Arial" pitchFamily="34" charset="0"/>
              <a:buChar char="•"/>
              <a:defRPr/>
            </a:pPr>
            <a:endParaRPr lang="en-GB" sz="700" dirty="0" smtClean="0"/>
          </a:p>
          <a:p>
            <a:pPr algn="just">
              <a:buClrTx/>
              <a:buFont typeface="Arial" pitchFamily="34" charset="0"/>
              <a:buChar char="•"/>
              <a:defRPr/>
            </a:pPr>
            <a:r>
              <a:rPr lang="zh-CN" altLang="en-US" sz="2000" b="1" dirty="0" smtClean="0"/>
              <a:t>缴费年限从</a:t>
            </a:r>
            <a:r>
              <a:rPr lang="en-US" altLang="zh-CN" sz="2000" b="1" dirty="0" smtClean="0"/>
              <a:t>2013</a:t>
            </a:r>
            <a:r>
              <a:rPr lang="zh-CN" altLang="en-US" sz="2000" b="1" dirty="0" smtClean="0"/>
              <a:t>年开始逐渐增加，并在</a:t>
            </a:r>
            <a:r>
              <a:rPr lang="en-US" altLang="zh-CN" sz="2000" b="1" dirty="0" smtClean="0"/>
              <a:t>2022</a:t>
            </a:r>
            <a:r>
              <a:rPr lang="zh-CN" altLang="en-US" sz="2000" b="1" dirty="0" smtClean="0"/>
              <a:t>年完成，最终以</a:t>
            </a:r>
            <a:r>
              <a:rPr lang="en-US" altLang="zh-CN" sz="2000" b="1" dirty="0" smtClean="0"/>
              <a:t>25</a:t>
            </a:r>
            <a:r>
              <a:rPr lang="zh-CN" altLang="en-US" sz="2000" b="1" dirty="0" smtClean="0"/>
              <a:t>年为养老金计算基础。</a:t>
            </a:r>
            <a:endParaRPr lang="en-GB" sz="2000" b="1" dirty="0" smtClean="0"/>
          </a:p>
        </p:txBody>
      </p:sp>
    </p:spTree>
    <p:extLst>
      <p:ext uri="{BB962C8B-B14F-4D97-AF65-F5344CB8AC3E}">
        <p14:creationId xmlns:p14="http://schemas.microsoft.com/office/powerpoint/2010/main" val="9689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6370" y="764630"/>
            <a:ext cx="8994330" cy="5145506"/>
          </a:xfrm>
        </p:spPr>
        <p:txBody>
          <a:bodyPr>
            <a:normAutofit/>
          </a:bodyPr>
          <a:lstStyle/>
          <a:p>
            <a:pPr marL="0" indent="0">
              <a:buNone/>
            </a:pPr>
            <a:r>
              <a:rPr lang="en-GB" sz="2800" b="1" dirty="0" smtClean="0"/>
              <a:t>REGULATORY BASE</a:t>
            </a:r>
            <a:r>
              <a:rPr lang="zh-CN" altLang="en-US" sz="2800" b="1" dirty="0" smtClean="0"/>
              <a:t> 法定计算基础</a:t>
            </a:r>
            <a:endParaRPr lang="en-GB" sz="2800" b="1" dirty="0" smtClean="0"/>
          </a:p>
          <a:p>
            <a:pPr marL="0" indent="0">
              <a:buNone/>
            </a:pPr>
            <a:r>
              <a:rPr lang="en-GB" sz="1800" dirty="0" smtClean="0"/>
              <a:t>The period taken into account to calculate the Regulatory Base is being increased from 15 to 25 years on a step-by-step basis, increasing by 1 year every year from 2013 to 2022. </a:t>
            </a:r>
            <a:r>
              <a:rPr lang="zh-CN" altLang="en-US" sz="1800" dirty="0" smtClean="0"/>
              <a:t>计算养老金的基础缴费年限从</a:t>
            </a:r>
            <a:r>
              <a:rPr lang="en-US" altLang="zh-CN" sz="1800" dirty="0" smtClean="0"/>
              <a:t>15</a:t>
            </a:r>
            <a:r>
              <a:rPr lang="zh-CN" altLang="en-US" sz="1800" dirty="0" smtClean="0"/>
              <a:t>年增长到了</a:t>
            </a:r>
            <a:r>
              <a:rPr lang="en-US" altLang="zh-CN" sz="1800" dirty="0" smtClean="0"/>
              <a:t>25</a:t>
            </a:r>
            <a:r>
              <a:rPr lang="zh-CN" altLang="en-US" sz="1800" dirty="0" smtClean="0"/>
              <a:t>年，逐步实现，从</a:t>
            </a:r>
            <a:r>
              <a:rPr lang="en-US" altLang="zh-CN" sz="1800" dirty="0" smtClean="0"/>
              <a:t>2013</a:t>
            </a:r>
            <a:r>
              <a:rPr lang="zh-CN" altLang="en-US" sz="1800" dirty="0" smtClean="0"/>
              <a:t>年到</a:t>
            </a:r>
            <a:r>
              <a:rPr lang="en-US" altLang="zh-CN" sz="1800" dirty="0" smtClean="0"/>
              <a:t>2022</a:t>
            </a:r>
            <a:r>
              <a:rPr lang="zh-CN" altLang="en-US" sz="1800" dirty="0" smtClean="0"/>
              <a:t>年间，每年增加</a:t>
            </a:r>
            <a:r>
              <a:rPr lang="en-US" altLang="zh-CN" sz="1800" dirty="0" smtClean="0"/>
              <a:t>1</a:t>
            </a:r>
            <a:r>
              <a:rPr lang="zh-CN" altLang="en-US" sz="1800" dirty="0" smtClean="0"/>
              <a:t>年。</a:t>
            </a:r>
            <a:endParaRPr lang="en-GB" sz="1800" dirty="0" smtClean="0"/>
          </a:p>
          <a:p>
            <a:pPr marL="0" indent="0">
              <a:buNone/>
            </a:pPr>
            <a:endParaRPr lang="en-GB" sz="1800" dirty="0" smtClean="0"/>
          </a:p>
          <a:p>
            <a:pPr marL="0" indent="0">
              <a:buNone/>
            </a:pPr>
            <a:endParaRPr lang="en-GB" sz="1000" dirty="0" smtClean="0"/>
          </a:p>
        </p:txBody>
      </p:sp>
      <p:pic>
        <p:nvPicPr>
          <p:cNvPr id="1714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560" y="2420860"/>
            <a:ext cx="6192860" cy="402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a:spLocks noGrp="1"/>
          </p:cNvSpPr>
          <p:nvPr>
            <p:ph type="title"/>
          </p:nvPr>
        </p:nvSpPr>
        <p:spPr/>
        <p:txBody>
          <a:bodyPr>
            <a:normAutofit fontScale="90000"/>
          </a:bodyPr>
          <a:lstStyle/>
          <a:p>
            <a:pPr>
              <a:defRPr/>
            </a:pPr>
            <a:r>
              <a:rPr lang="en-GB" b="1" i="1" dirty="0" smtClean="0"/>
              <a:t>RETIREMENT - REGULATORY BASE</a:t>
            </a:r>
            <a:r>
              <a:rPr lang="zh-CN" altLang="en-US" b="1" i="1" dirty="0" smtClean="0"/>
              <a:t> </a:t>
            </a:r>
            <a:br>
              <a:rPr lang="zh-CN" altLang="en-US" b="1" i="1" dirty="0" smtClean="0"/>
            </a:br>
            <a:r>
              <a:rPr lang="zh-CN" altLang="en-US" b="1" i="1" dirty="0" smtClean="0"/>
              <a:t>退休：法定计算基础</a:t>
            </a:r>
            <a:endParaRPr lang="en-GB" b="1" i="1" dirty="0"/>
          </a:p>
        </p:txBody>
      </p:sp>
      <p:sp>
        <p:nvSpPr>
          <p:cNvPr id="5" name="文本框 4"/>
          <p:cNvSpPr txBox="1"/>
          <p:nvPr/>
        </p:nvSpPr>
        <p:spPr>
          <a:xfrm>
            <a:off x="3512800" y="2215871"/>
            <a:ext cx="1152160" cy="276999"/>
          </a:xfrm>
          <a:prstGeom prst="rect">
            <a:avLst/>
          </a:prstGeom>
          <a:noFill/>
        </p:spPr>
        <p:txBody>
          <a:bodyPr wrap="square" rtlCol="0">
            <a:spAutoFit/>
          </a:bodyPr>
          <a:lstStyle/>
          <a:p>
            <a:r>
              <a:rPr kumimoji="1" lang="zh-CN" altLang="en-US" sz="1200" dirty="0" smtClean="0"/>
              <a:t>计算年数</a:t>
            </a:r>
            <a:endParaRPr kumimoji="1" lang="zh-CN" altLang="en-US" sz="1200" dirty="0"/>
          </a:p>
        </p:txBody>
      </p:sp>
      <p:sp>
        <p:nvSpPr>
          <p:cNvPr id="7" name="文本框 6"/>
          <p:cNvSpPr txBox="1"/>
          <p:nvPr/>
        </p:nvSpPr>
        <p:spPr>
          <a:xfrm>
            <a:off x="5529080" y="2204830"/>
            <a:ext cx="1656230" cy="276999"/>
          </a:xfrm>
          <a:prstGeom prst="rect">
            <a:avLst/>
          </a:prstGeom>
          <a:noFill/>
        </p:spPr>
        <p:txBody>
          <a:bodyPr wrap="square" rtlCol="0">
            <a:spAutoFit/>
          </a:bodyPr>
          <a:lstStyle/>
          <a:p>
            <a:pPr algn="ctr"/>
            <a:r>
              <a:rPr kumimoji="1" lang="zh-CN" altLang="en-US" sz="1200" dirty="0" smtClean="0"/>
              <a:t>计算月数</a:t>
            </a:r>
            <a:r>
              <a:rPr kumimoji="1" lang="en-US" altLang="zh-CN" sz="1200" dirty="0" smtClean="0"/>
              <a:t>/</a:t>
            </a:r>
            <a:r>
              <a:rPr kumimoji="1" lang="zh-CN" altLang="en-US" sz="1200" dirty="0" smtClean="0"/>
              <a:t>除数</a:t>
            </a:r>
            <a:endParaRPr kumimoji="1" lang="zh-CN" altLang="en-US" sz="1200" dirty="0"/>
          </a:p>
        </p:txBody>
      </p:sp>
    </p:spTree>
    <p:extLst>
      <p:ext uri="{BB962C8B-B14F-4D97-AF65-F5344CB8AC3E}">
        <p14:creationId xmlns:p14="http://schemas.microsoft.com/office/powerpoint/2010/main" val="380371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5097020" y="1124680"/>
            <a:ext cx="4536630" cy="51455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1800" dirty="0" smtClean="0"/>
              <a:t>养老金计算方法为计算基础，并加上按比例的转轨年数。</a:t>
            </a:r>
            <a:r>
              <a:rPr lang="en-US" altLang="zh-CN" sz="1800" dirty="0" smtClean="0"/>
              <a:t>100%</a:t>
            </a:r>
            <a:r>
              <a:rPr lang="zh-CN" altLang="en-US" sz="1800" dirty="0" smtClean="0"/>
              <a:t>养老金法定计算基础（最低缴费年限）已从</a:t>
            </a:r>
            <a:r>
              <a:rPr lang="en-US" altLang="zh-CN" sz="1800" dirty="0" smtClean="0"/>
              <a:t>35</a:t>
            </a:r>
            <a:r>
              <a:rPr lang="zh-CN" altLang="en-US" sz="1800" dirty="0" smtClean="0"/>
              <a:t>岁增加到</a:t>
            </a:r>
            <a:r>
              <a:rPr lang="zh-CN" altLang="zh-CN" sz="1800" dirty="0" smtClean="0"/>
              <a:t>3</a:t>
            </a:r>
            <a:r>
              <a:rPr lang="en-US" altLang="zh-CN" sz="1800" dirty="0" smtClean="0"/>
              <a:t>7</a:t>
            </a:r>
            <a:r>
              <a:rPr lang="zh-CN" altLang="en-US" sz="1800" dirty="0" smtClean="0"/>
              <a:t>岁。</a:t>
            </a:r>
            <a:endParaRPr lang="en-GB" sz="1800" dirty="0" smtClean="0"/>
          </a:p>
          <a:p>
            <a:pPr marL="0" indent="0">
              <a:buFont typeface="Arial" pitchFamily="34" charset="0"/>
              <a:buNone/>
            </a:pPr>
            <a:r>
              <a:rPr lang="zh-CN" altLang="en-US" sz="1800" dirty="0" smtClean="0"/>
              <a:t>增加过程从</a:t>
            </a:r>
            <a:r>
              <a:rPr lang="en-US" altLang="zh-CN" sz="1800" dirty="0" smtClean="0"/>
              <a:t>2013</a:t>
            </a:r>
            <a:r>
              <a:rPr lang="zh-CN" altLang="en-US" sz="1800" dirty="0" smtClean="0"/>
              <a:t>年开始到</a:t>
            </a:r>
            <a:r>
              <a:rPr lang="en-US" altLang="zh-CN" sz="1800" dirty="0" smtClean="0"/>
              <a:t>2027</a:t>
            </a:r>
            <a:r>
              <a:rPr lang="zh-CN" altLang="en-US" sz="1800" dirty="0" smtClean="0"/>
              <a:t>年结束。</a:t>
            </a: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a:p>
          <a:p>
            <a:pPr marL="0" indent="0">
              <a:buFont typeface="Arial" pitchFamily="34" charset="0"/>
              <a:buNone/>
            </a:pPr>
            <a:endParaRPr lang="en-GB" sz="1800" dirty="0" smtClean="0"/>
          </a:p>
          <a:p>
            <a:pPr marL="0" indent="0">
              <a:buFont typeface="Arial" pitchFamily="34" charset="0"/>
              <a:buNone/>
            </a:pPr>
            <a:endParaRPr lang="en-US" altLang="zh-CN" sz="1800" dirty="0" smtClean="0"/>
          </a:p>
          <a:p>
            <a:pPr marL="0" indent="0">
              <a:buFont typeface="Arial" pitchFamily="34" charset="0"/>
              <a:buNone/>
            </a:pPr>
            <a:r>
              <a:rPr lang="en-US" altLang="zh-CN" sz="1800" dirty="0" smtClean="0"/>
              <a:t>2016</a:t>
            </a:r>
            <a:r>
              <a:rPr lang="zh-CN" altLang="en-US" sz="1800" dirty="0" smtClean="0"/>
              <a:t>年，</a:t>
            </a:r>
            <a:r>
              <a:rPr lang="en-US" altLang="zh-CN" sz="1800" dirty="0" smtClean="0"/>
              <a:t>100%</a:t>
            </a:r>
            <a:r>
              <a:rPr lang="zh-CN" altLang="en-US" sz="1800" dirty="0" smtClean="0"/>
              <a:t>养老金最低缴费年限为</a:t>
            </a:r>
            <a:r>
              <a:rPr lang="en-US" altLang="zh-CN" sz="1800" dirty="0" smtClean="0"/>
              <a:t>35</a:t>
            </a:r>
            <a:r>
              <a:rPr lang="zh-CN" altLang="en-US" sz="1800" dirty="0" smtClean="0"/>
              <a:t>年龄</a:t>
            </a:r>
            <a:r>
              <a:rPr lang="en-US" altLang="zh-CN" sz="1800" dirty="0" smtClean="0"/>
              <a:t>6</a:t>
            </a:r>
            <a:r>
              <a:rPr lang="zh-CN" altLang="en-US" sz="1800" dirty="0" smtClean="0"/>
              <a:t>个月。</a:t>
            </a:r>
            <a:endParaRPr lang="en-GB" sz="1800" dirty="0" smtClean="0"/>
          </a:p>
          <a:p>
            <a:pPr marL="0" indent="0">
              <a:buFont typeface="Arial" pitchFamily="34" charset="0"/>
              <a:buNone/>
            </a:pPr>
            <a:endParaRPr lang="en-GB" sz="1800" dirty="0" smtClean="0"/>
          </a:p>
          <a:p>
            <a:pPr marL="0" indent="0">
              <a:buFont typeface="Arial" pitchFamily="34" charset="0"/>
              <a:buNone/>
            </a:pPr>
            <a:endParaRPr lang="en-GB" sz="1800" dirty="0" smtClean="0"/>
          </a:p>
        </p:txBody>
      </p:sp>
      <p:sp>
        <p:nvSpPr>
          <p:cNvPr id="2" name="1 Título"/>
          <p:cNvSpPr>
            <a:spLocks noGrp="1"/>
          </p:cNvSpPr>
          <p:nvPr>
            <p:ph type="title"/>
          </p:nvPr>
        </p:nvSpPr>
        <p:spPr/>
        <p:txBody>
          <a:bodyPr>
            <a:normAutofit/>
          </a:bodyPr>
          <a:lstStyle/>
          <a:p>
            <a:r>
              <a:rPr lang="en-GB" sz="2500" b="1" i="1" dirty="0" smtClean="0"/>
              <a:t>RETIREMENT</a:t>
            </a:r>
            <a:r>
              <a:rPr lang="zh-CN" altLang="en-US" sz="2500" b="1" i="1" dirty="0" smtClean="0"/>
              <a:t> 退休</a:t>
            </a:r>
            <a:endParaRPr lang="en-GB" sz="2500" b="1" i="1" dirty="0"/>
          </a:p>
        </p:txBody>
      </p:sp>
      <p:sp>
        <p:nvSpPr>
          <p:cNvPr id="3" name="2 Marcador de contenido"/>
          <p:cNvSpPr>
            <a:spLocks noGrp="1"/>
          </p:cNvSpPr>
          <p:nvPr>
            <p:ph idx="1"/>
          </p:nvPr>
        </p:nvSpPr>
        <p:spPr>
          <a:xfrm>
            <a:off x="416370" y="980661"/>
            <a:ext cx="4536630" cy="5145506"/>
          </a:xfrm>
        </p:spPr>
        <p:txBody>
          <a:bodyPr>
            <a:noAutofit/>
          </a:bodyPr>
          <a:lstStyle/>
          <a:p>
            <a:pPr marL="0" indent="0">
              <a:buNone/>
            </a:pPr>
            <a:r>
              <a:rPr lang="en-GB" sz="1800" dirty="0" smtClean="0"/>
              <a:t>The amount of the pension is calculated by applying to the regulatory base the corresponding percentages in accordance with a transitional period. The minimum for eligibility for 100% of the regulatory base is increasing from 35 to 37 years.</a:t>
            </a:r>
          </a:p>
          <a:p>
            <a:pPr marL="0" indent="0">
              <a:buNone/>
            </a:pPr>
            <a:r>
              <a:rPr lang="en-GB" sz="1800" dirty="0" smtClean="0"/>
              <a:t>The application is being phased in from 2013 to 2027.</a:t>
            </a:r>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r>
              <a:rPr lang="en-GB" sz="1800" dirty="0" smtClean="0"/>
              <a:t>In 2016 the 100% figure was reached with 35 years and 6 months.</a:t>
            </a:r>
          </a:p>
          <a:p>
            <a:pPr marL="0" indent="0">
              <a:buNone/>
            </a:pPr>
            <a:endParaRPr lang="en-GB" sz="1800" dirty="0" smtClean="0"/>
          </a:p>
          <a:p>
            <a:pPr marL="0" indent="0">
              <a:buNone/>
            </a:pPr>
            <a:endParaRPr lang="en-GB" sz="1800" dirty="0" smtClean="0"/>
          </a:p>
        </p:txBody>
      </p:sp>
      <p:graphicFrame>
        <p:nvGraphicFramePr>
          <p:cNvPr id="4" name="3 Tabla"/>
          <p:cNvGraphicFramePr>
            <a:graphicFrameLocks noGrp="1"/>
          </p:cNvGraphicFramePr>
          <p:nvPr>
            <p:extLst>
              <p:ext uri="{D42A27DB-BD31-4B8C-83A1-F6EECF244321}">
                <p14:modId xmlns:p14="http://schemas.microsoft.com/office/powerpoint/2010/main" val="828306983"/>
              </p:ext>
            </p:extLst>
          </p:nvPr>
        </p:nvGraphicFramePr>
        <p:xfrm>
          <a:off x="632400" y="3560049"/>
          <a:ext cx="8713210" cy="1797977"/>
        </p:xfrm>
        <a:graphic>
          <a:graphicData uri="http://schemas.openxmlformats.org/drawingml/2006/table">
            <a:tbl>
              <a:tblPr>
                <a:tableStyleId>{5C22544A-7EE6-4342-B048-85BDC9FD1C3A}</a:tableStyleId>
              </a:tblPr>
              <a:tblGrid>
                <a:gridCol w="1049209"/>
                <a:gridCol w="782138"/>
                <a:gridCol w="2189034"/>
                <a:gridCol w="2131803"/>
                <a:gridCol w="2561026"/>
              </a:tblGrid>
              <a:tr h="288039">
                <a:tc>
                  <a:txBody>
                    <a:bodyPr/>
                    <a:lstStyle/>
                    <a:p>
                      <a:pPr algn="ctr" fontAlgn="b"/>
                      <a:r>
                        <a:rPr lang="es-ES" sz="1100" u="none" strike="noStrike" dirty="0" err="1" smtClean="0">
                          <a:effectLst/>
                        </a:rPr>
                        <a:t>Period</a:t>
                      </a:r>
                      <a:r>
                        <a:rPr lang="zh-CN" altLang="en-US" sz="1100" u="none" strike="noStrike" dirty="0" smtClean="0">
                          <a:effectLst/>
                        </a:rPr>
                        <a:t> </a:t>
                      </a:r>
                    </a:p>
                    <a:p>
                      <a:pPr algn="ctr" fontAlgn="b"/>
                      <a:r>
                        <a:rPr lang="zh-CN" altLang="en-US" sz="1100" u="none" strike="noStrike" dirty="0" smtClean="0">
                          <a:solidFill>
                            <a:srgbClr val="3333FF"/>
                          </a:solidFill>
                          <a:effectLst/>
                        </a:rPr>
                        <a:t>时期</a:t>
                      </a:r>
                      <a:endParaRPr lang="en-GB" sz="1100" b="1" i="0" u="none" strike="noStrike" dirty="0">
                        <a:solidFill>
                          <a:srgbClr val="3333FF"/>
                        </a:solidFill>
                        <a:effectLst/>
                        <a:latin typeface="Calibri"/>
                      </a:endParaRPr>
                    </a:p>
                  </a:txBody>
                  <a:tcPr marL="9525" marR="9525" marT="9525" marB="0" anchor="b"/>
                </a:tc>
                <a:tc>
                  <a:txBody>
                    <a:bodyPr/>
                    <a:lstStyle/>
                    <a:p>
                      <a:pPr algn="ctr" fontAlgn="b"/>
                      <a:r>
                        <a:rPr lang="es-ES" sz="1100" u="none" strike="noStrike" dirty="0">
                          <a:effectLst/>
                        </a:rPr>
                        <a:t>15 </a:t>
                      </a:r>
                      <a:r>
                        <a:rPr lang="es-ES" sz="1100" u="none" strike="noStrike" dirty="0" err="1" smtClean="0">
                          <a:effectLst/>
                        </a:rPr>
                        <a:t>years</a:t>
                      </a:r>
                      <a:r>
                        <a:rPr lang="zh-CN" altLang="en-US" sz="1100" u="none" strike="noStrike" dirty="0" smtClean="0">
                          <a:effectLst/>
                        </a:rPr>
                        <a:t> </a:t>
                      </a:r>
                    </a:p>
                    <a:p>
                      <a:pPr algn="ctr" fontAlgn="b"/>
                      <a:r>
                        <a:rPr lang="en-US" altLang="zh-CN" sz="1100" u="none" strike="noStrike" dirty="0" smtClean="0">
                          <a:solidFill>
                            <a:srgbClr val="3333FF"/>
                          </a:solidFill>
                          <a:effectLst/>
                        </a:rPr>
                        <a:t>15</a:t>
                      </a:r>
                      <a:r>
                        <a:rPr lang="zh-CN" altLang="en-US" sz="1100" u="none" strike="noStrike" dirty="0" smtClean="0">
                          <a:solidFill>
                            <a:srgbClr val="3333FF"/>
                          </a:solidFill>
                          <a:effectLst/>
                        </a:rPr>
                        <a:t>年</a:t>
                      </a:r>
                      <a:endParaRPr lang="en-GB" sz="1100" b="1" i="0" u="none" strike="noStrike" dirty="0">
                        <a:solidFill>
                          <a:srgbClr val="3333FF"/>
                        </a:solidFill>
                        <a:effectLst/>
                        <a:latin typeface="Calibri"/>
                      </a:endParaRPr>
                    </a:p>
                  </a:txBody>
                  <a:tcPr marL="9525" marR="9525" marT="9525" marB="0" anchor="b"/>
                </a:tc>
                <a:tc gridSpan="2">
                  <a:txBody>
                    <a:bodyPr/>
                    <a:lstStyle/>
                    <a:p>
                      <a:pPr algn="ctr" fontAlgn="b"/>
                      <a:r>
                        <a:rPr lang="es-ES" sz="1100" u="none" strike="noStrike" dirty="0">
                          <a:effectLst/>
                        </a:rPr>
                        <a:t>percentage by </a:t>
                      </a:r>
                      <a:r>
                        <a:rPr lang="es-ES" sz="1100" u="none" strike="noStrike" dirty="0" err="1">
                          <a:effectLst/>
                        </a:rPr>
                        <a:t>additional</a:t>
                      </a:r>
                      <a:r>
                        <a:rPr lang="es-ES" sz="1100" u="none" strike="noStrike" dirty="0">
                          <a:effectLst/>
                        </a:rPr>
                        <a:t> </a:t>
                      </a:r>
                      <a:r>
                        <a:rPr lang="es-ES" sz="1100" u="none" strike="noStrike" dirty="0" err="1" smtClean="0">
                          <a:effectLst/>
                        </a:rPr>
                        <a:t>months</a:t>
                      </a:r>
                      <a:endParaRPr lang="es-ES" sz="1100" u="none" strike="noStrike" dirty="0" smtClean="0">
                        <a:effectLst/>
                      </a:endParaRPr>
                    </a:p>
                    <a:p>
                      <a:pPr algn="ctr" fontAlgn="b"/>
                      <a:r>
                        <a:rPr lang="zh-CN" altLang="en-US" sz="1100" b="1" i="0" u="none" strike="noStrike" dirty="0" smtClean="0">
                          <a:solidFill>
                            <a:srgbClr val="3333FF"/>
                          </a:solidFill>
                          <a:effectLst/>
                          <a:latin typeface="Calibri"/>
                        </a:rPr>
                        <a:t>增加约束比例</a:t>
                      </a:r>
                      <a:endParaRPr lang="en-GB" sz="1100" b="1" i="0" u="none" strike="noStrike" dirty="0">
                        <a:solidFill>
                          <a:srgbClr val="3333FF"/>
                        </a:solidFill>
                        <a:effectLst/>
                        <a:latin typeface="Calibri"/>
                      </a:endParaRPr>
                    </a:p>
                  </a:txBody>
                  <a:tcPr marL="9525" marR="9525" marT="9525" marB="0" anchor="b"/>
                </a:tc>
                <a:tc hMerge="1">
                  <a:txBody>
                    <a:bodyPr/>
                    <a:lstStyle/>
                    <a:p>
                      <a:endParaRPr lang="es-ES"/>
                    </a:p>
                  </a:txBody>
                  <a:tcPr/>
                </a:tc>
                <a:tc>
                  <a:txBody>
                    <a:bodyPr/>
                    <a:lstStyle/>
                    <a:p>
                      <a:pPr algn="ctr" fontAlgn="b"/>
                      <a:r>
                        <a:rPr lang="es-ES" sz="1100" u="none" strike="noStrike" dirty="0">
                          <a:effectLst/>
                        </a:rPr>
                        <a:t>100</a:t>
                      </a:r>
                      <a:r>
                        <a:rPr lang="es-ES" sz="1100" u="none" strike="noStrike" dirty="0" smtClean="0">
                          <a:effectLst/>
                        </a:rPr>
                        <a:t>%</a:t>
                      </a:r>
                      <a:r>
                        <a:rPr lang="zh-CN" altLang="en-US" sz="1100" u="none" strike="noStrike" dirty="0" smtClean="0">
                          <a:effectLst/>
                        </a:rPr>
                        <a:t> </a:t>
                      </a:r>
                    </a:p>
                    <a:p>
                      <a:pPr algn="ctr" fontAlgn="b"/>
                      <a:r>
                        <a:rPr lang="zh-CN" altLang="en-US" sz="1100" u="none" strike="noStrike" dirty="0" smtClean="0">
                          <a:solidFill>
                            <a:srgbClr val="3333FF"/>
                          </a:solidFill>
                          <a:effectLst/>
                        </a:rPr>
                        <a:t>全额养老金</a:t>
                      </a:r>
                      <a:endParaRPr lang="en-GB" sz="1100" b="1" i="0" u="none" strike="noStrike" dirty="0">
                        <a:solidFill>
                          <a:srgbClr val="3333FF"/>
                        </a:solidFill>
                        <a:effectLst/>
                        <a:latin typeface="Calibri"/>
                      </a:endParaRPr>
                    </a:p>
                  </a:txBody>
                  <a:tcPr marL="9525" marR="9525" marT="9525" marB="0" anchor="b"/>
                </a:tc>
              </a:tr>
              <a:tr h="363293">
                <a:tc>
                  <a:txBody>
                    <a:bodyPr/>
                    <a:lstStyle/>
                    <a:p>
                      <a:pPr algn="ctr" fontAlgn="b"/>
                      <a:r>
                        <a:rPr lang="es-ES" sz="1100" u="none" strike="noStrike">
                          <a:effectLst/>
                        </a:rPr>
                        <a:t>2013-2019</a:t>
                      </a:r>
                      <a:endParaRPr lang="en-GB"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50%</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s-ES" sz="1100" u="none" strike="noStrike" dirty="0">
                          <a:effectLst/>
                        </a:rPr>
                        <a:t>0.21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1 </a:t>
                      </a:r>
                      <a:r>
                        <a:rPr lang="es-ES" sz="1100" u="none" strike="noStrike" dirty="0" err="1">
                          <a:effectLst/>
                        </a:rPr>
                        <a:t>to</a:t>
                      </a:r>
                      <a:r>
                        <a:rPr lang="es-ES" sz="1100" u="none" strike="noStrike" dirty="0">
                          <a:effectLst/>
                        </a:rPr>
                        <a:t> </a:t>
                      </a:r>
                      <a:r>
                        <a:rPr lang="es-ES" sz="1100" u="none" strike="noStrike" dirty="0" smtClean="0">
                          <a:effectLst/>
                        </a:rPr>
                        <a:t>163</a:t>
                      </a:r>
                    </a:p>
                    <a:p>
                      <a:pPr algn="l" fontAlgn="b"/>
                      <a:r>
                        <a:rPr lang="zh-CN" altLang="en-US" sz="1100" b="0" i="0" u="none" strike="noStrike" dirty="0" smtClean="0">
                          <a:solidFill>
                            <a:srgbClr val="3333FF"/>
                          </a:solidFill>
                          <a:effectLst/>
                          <a:latin typeface="Calibri"/>
                        </a:rPr>
                        <a:t>第</a:t>
                      </a:r>
                      <a:r>
                        <a:rPr lang="en-US" altLang="zh-CN" sz="1100" b="0" i="0" u="none" strike="noStrike" dirty="0" smtClean="0">
                          <a:solidFill>
                            <a:srgbClr val="3333FF"/>
                          </a:solidFill>
                          <a:effectLst/>
                          <a:latin typeface="Calibri"/>
                        </a:rPr>
                        <a:t>1</a:t>
                      </a:r>
                      <a:r>
                        <a:rPr lang="zh-CN" altLang="en-US" sz="1100" b="0" i="0" u="none" strike="noStrike" dirty="0" smtClean="0">
                          <a:solidFill>
                            <a:srgbClr val="3333FF"/>
                          </a:solidFill>
                          <a:effectLst/>
                          <a:latin typeface="Calibri"/>
                        </a:rPr>
                        <a:t>月至第</a:t>
                      </a:r>
                      <a:r>
                        <a:rPr lang="en-US" altLang="zh-CN" sz="1100" b="0" i="0" u="none" strike="noStrike" dirty="0" smtClean="0">
                          <a:solidFill>
                            <a:srgbClr val="3333FF"/>
                          </a:solidFill>
                          <a:effectLst/>
                          <a:latin typeface="Calibri"/>
                        </a:rPr>
                        <a:t>163</a:t>
                      </a:r>
                      <a:r>
                        <a:rPr lang="zh-CN" altLang="en-US" sz="1100" b="0" i="0" u="none" strike="noStrike" dirty="0" smtClean="0">
                          <a:solidFill>
                            <a:srgbClr val="3333FF"/>
                          </a:solidFill>
                          <a:effectLst/>
                          <a:latin typeface="Calibri"/>
                        </a:rPr>
                        <a:t>月为</a:t>
                      </a:r>
                      <a:r>
                        <a:rPr lang="en-US" altLang="zh-CN" sz="1100" b="0" i="0" u="none" strike="noStrike" dirty="0" smtClean="0">
                          <a:solidFill>
                            <a:srgbClr val="3333FF"/>
                          </a:solidFill>
                          <a:effectLst/>
                          <a:latin typeface="Calibri"/>
                        </a:rPr>
                        <a:t>0.21</a:t>
                      </a:r>
                      <a:endParaRPr lang="en-GB" sz="1100" b="0" i="0" u="none" strike="noStrike" dirty="0">
                        <a:solidFill>
                          <a:srgbClr val="3333FF"/>
                        </a:solidFill>
                        <a:effectLst/>
                        <a:latin typeface="Calibri"/>
                      </a:endParaRPr>
                    </a:p>
                  </a:txBody>
                  <a:tcPr marL="9525" marR="9525" marT="9525" marB="0" anchor="b"/>
                </a:tc>
                <a:tc>
                  <a:txBody>
                    <a:bodyPr/>
                    <a:lstStyle/>
                    <a:p>
                      <a:pPr algn="l" fontAlgn="b"/>
                      <a:r>
                        <a:rPr lang="es-ES" sz="1100" u="none" strike="noStrike" dirty="0">
                          <a:effectLst/>
                        </a:rPr>
                        <a:t>0.19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164 </a:t>
                      </a:r>
                      <a:r>
                        <a:rPr lang="es-ES" sz="1100" u="none" strike="noStrike" dirty="0" err="1">
                          <a:effectLst/>
                        </a:rPr>
                        <a:t>to</a:t>
                      </a:r>
                      <a:r>
                        <a:rPr lang="es-ES" sz="1100" u="none" strike="noStrike" dirty="0">
                          <a:effectLst/>
                        </a:rPr>
                        <a:t> </a:t>
                      </a:r>
                      <a:r>
                        <a:rPr lang="es-ES" sz="1100" u="none" strike="noStrike" dirty="0" smtClean="0">
                          <a:effectLst/>
                        </a:rPr>
                        <a:t>246</a:t>
                      </a:r>
                    </a:p>
                    <a:p>
                      <a:pPr algn="l" fontAlgn="b"/>
                      <a:r>
                        <a:rPr lang="zh-CN" altLang="en-US" sz="1100" b="0" i="0" u="none" strike="noStrike" dirty="0" smtClean="0">
                          <a:solidFill>
                            <a:srgbClr val="3333FF"/>
                          </a:solidFill>
                          <a:effectLst/>
                          <a:latin typeface="Calibri"/>
                        </a:rPr>
                        <a:t>第</a:t>
                      </a:r>
                      <a:r>
                        <a:rPr lang="en-US" altLang="zh-CN" sz="1100" b="0" i="0" u="none" strike="noStrike" dirty="0" smtClean="0">
                          <a:solidFill>
                            <a:srgbClr val="3333FF"/>
                          </a:solidFill>
                          <a:effectLst/>
                          <a:latin typeface="Calibri"/>
                        </a:rPr>
                        <a:t>164</a:t>
                      </a:r>
                      <a:r>
                        <a:rPr lang="zh-CN" altLang="en-US" sz="1100" b="0" i="0" u="none" strike="noStrike" dirty="0" smtClean="0">
                          <a:solidFill>
                            <a:srgbClr val="3333FF"/>
                          </a:solidFill>
                          <a:effectLst/>
                          <a:latin typeface="Calibri"/>
                        </a:rPr>
                        <a:t>月至第</a:t>
                      </a:r>
                      <a:r>
                        <a:rPr lang="en-US" altLang="zh-CN" sz="1100" b="0" i="0" u="none" strike="noStrike" dirty="0" smtClean="0">
                          <a:solidFill>
                            <a:srgbClr val="3333FF"/>
                          </a:solidFill>
                          <a:effectLst/>
                          <a:latin typeface="Calibri"/>
                        </a:rPr>
                        <a:t>246</a:t>
                      </a:r>
                      <a:r>
                        <a:rPr lang="zh-CN" altLang="en-US" sz="1100" b="0" i="0" u="none" strike="noStrike" dirty="0" smtClean="0">
                          <a:solidFill>
                            <a:srgbClr val="3333FF"/>
                          </a:solidFill>
                          <a:effectLst/>
                          <a:latin typeface="Calibri"/>
                        </a:rPr>
                        <a:t>月为</a:t>
                      </a:r>
                      <a:r>
                        <a:rPr lang="en-US" altLang="zh-CN" sz="1100" b="0" i="0" u="none" strike="noStrike" dirty="0" smtClean="0">
                          <a:solidFill>
                            <a:srgbClr val="3333FF"/>
                          </a:solidFill>
                          <a:effectLst/>
                          <a:latin typeface="Calibri"/>
                        </a:rPr>
                        <a:t>0.19</a:t>
                      </a:r>
                      <a:endParaRPr lang="en-GB" sz="1100" b="0" i="0" u="none" strike="noStrike" dirty="0">
                        <a:solidFill>
                          <a:srgbClr val="3333FF"/>
                        </a:solidFill>
                        <a:effectLst/>
                        <a:latin typeface="Calibri"/>
                      </a:endParaRPr>
                    </a:p>
                  </a:txBody>
                  <a:tcPr marL="9525" marR="9525" marT="9525" marB="0" anchor="b"/>
                </a:tc>
                <a:tc>
                  <a:txBody>
                    <a:bodyPr/>
                    <a:lstStyle/>
                    <a:p>
                      <a:pPr algn="l" fontAlgn="b"/>
                      <a:r>
                        <a:rPr lang="es-ES" sz="1100" u="none" strike="noStrike" dirty="0">
                          <a:effectLst/>
                        </a:rPr>
                        <a:t>100% at 35 </a:t>
                      </a:r>
                      <a:r>
                        <a:rPr lang="es-ES" sz="1100" u="none" strike="noStrike" dirty="0" err="1">
                          <a:effectLst/>
                        </a:rPr>
                        <a:t>years</a:t>
                      </a:r>
                      <a:r>
                        <a:rPr lang="es-ES" sz="1100" u="none" strike="noStrike" dirty="0">
                          <a:effectLst/>
                        </a:rPr>
                        <a:t> and 6 </a:t>
                      </a:r>
                      <a:r>
                        <a:rPr lang="es-ES" sz="1100" u="none" strike="noStrike" dirty="0" err="1" smtClean="0">
                          <a:effectLst/>
                        </a:rPr>
                        <a:t>months</a:t>
                      </a:r>
                      <a:endParaRPr lang="es-ES" sz="11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3333FF"/>
                          </a:solidFill>
                          <a:effectLst/>
                          <a:latin typeface="+mn-lt"/>
                        </a:rPr>
                        <a:t>35</a:t>
                      </a:r>
                      <a:r>
                        <a:rPr lang="zh-CN" altLang="en-US" sz="1100" b="0" i="0" u="none" strike="noStrike" dirty="0" smtClean="0">
                          <a:solidFill>
                            <a:srgbClr val="3333FF"/>
                          </a:solidFill>
                          <a:effectLst/>
                          <a:latin typeface="+mn-lt"/>
                        </a:rPr>
                        <a:t>年零</a:t>
                      </a:r>
                      <a:r>
                        <a:rPr lang="en-US" altLang="zh-CN" sz="1100" b="0" i="0" u="none" strike="noStrike" dirty="0" smtClean="0">
                          <a:solidFill>
                            <a:srgbClr val="3333FF"/>
                          </a:solidFill>
                          <a:effectLst/>
                          <a:latin typeface="+mn-lt"/>
                        </a:rPr>
                        <a:t>6</a:t>
                      </a:r>
                      <a:r>
                        <a:rPr lang="zh-CN" altLang="en-US" sz="1100" b="0" i="0" u="none" strike="noStrike" dirty="0" smtClean="0">
                          <a:solidFill>
                            <a:srgbClr val="3333FF"/>
                          </a:solidFill>
                          <a:effectLst/>
                          <a:latin typeface="+mn-lt"/>
                        </a:rPr>
                        <a:t>个月可获全额</a:t>
                      </a:r>
                      <a:endParaRPr lang="en-GB" altLang="zh-CN" sz="1100" b="0" i="0" u="none" strike="noStrike" dirty="0" smtClean="0">
                        <a:solidFill>
                          <a:srgbClr val="3333FF"/>
                        </a:solidFill>
                        <a:effectLst/>
                        <a:latin typeface="+mn-lt"/>
                      </a:endParaRPr>
                    </a:p>
                  </a:txBody>
                  <a:tcPr marL="9525" marR="9525" marT="9525" marB="0" anchor="b"/>
                </a:tc>
              </a:tr>
              <a:tr h="363293">
                <a:tc>
                  <a:txBody>
                    <a:bodyPr/>
                    <a:lstStyle/>
                    <a:p>
                      <a:pPr algn="ctr" fontAlgn="b"/>
                      <a:r>
                        <a:rPr lang="es-ES" sz="1100" u="none" strike="noStrike">
                          <a:effectLst/>
                        </a:rPr>
                        <a:t>2020-2022</a:t>
                      </a:r>
                      <a:endParaRPr lang="en-GB"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50%</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s-ES" sz="1100" u="none" strike="noStrike" dirty="0">
                          <a:effectLst/>
                        </a:rPr>
                        <a:t>0.21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1 </a:t>
                      </a:r>
                      <a:r>
                        <a:rPr lang="es-ES" sz="1100" u="none" strike="noStrike" dirty="0" err="1">
                          <a:effectLst/>
                        </a:rPr>
                        <a:t>to</a:t>
                      </a:r>
                      <a:r>
                        <a:rPr lang="es-ES" sz="1100" u="none" strike="noStrike" dirty="0">
                          <a:effectLst/>
                        </a:rPr>
                        <a:t> </a:t>
                      </a:r>
                      <a:r>
                        <a:rPr lang="es-ES" sz="1100" u="none" strike="noStrike" dirty="0" smtClean="0">
                          <a:effectLst/>
                        </a:rPr>
                        <a:t>106</a:t>
                      </a:r>
                    </a:p>
                    <a:p>
                      <a:pPr algn="l" fontAlgn="b"/>
                      <a:r>
                        <a:rPr lang="zh-CN" altLang="en-US" sz="1100" b="0" i="0" u="none" strike="noStrike" dirty="0" smtClean="0">
                          <a:solidFill>
                            <a:srgbClr val="3333FF"/>
                          </a:solidFill>
                          <a:effectLst/>
                          <a:latin typeface="Calibri"/>
                        </a:rPr>
                        <a:t>第</a:t>
                      </a:r>
                      <a:r>
                        <a:rPr lang="en-US" altLang="zh-CN" sz="1100" b="0" i="0" u="none" strike="noStrike" dirty="0" smtClean="0">
                          <a:solidFill>
                            <a:srgbClr val="3333FF"/>
                          </a:solidFill>
                          <a:effectLst/>
                          <a:latin typeface="Calibri"/>
                        </a:rPr>
                        <a:t>1</a:t>
                      </a:r>
                      <a:r>
                        <a:rPr lang="zh-CN" altLang="en-US" sz="1100" b="0" i="0" u="none" strike="noStrike" dirty="0" smtClean="0">
                          <a:solidFill>
                            <a:srgbClr val="3333FF"/>
                          </a:solidFill>
                          <a:effectLst/>
                          <a:latin typeface="Calibri"/>
                        </a:rPr>
                        <a:t>月至第</a:t>
                      </a:r>
                      <a:r>
                        <a:rPr lang="en-US" altLang="zh-CN" sz="1100" b="0" i="0" u="none" strike="noStrike" dirty="0" smtClean="0">
                          <a:solidFill>
                            <a:srgbClr val="3333FF"/>
                          </a:solidFill>
                          <a:effectLst/>
                          <a:latin typeface="Calibri"/>
                        </a:rPr>
                        <a:t>106</a:t>
                      </a:r>
                      <a:r>
                        <a:rPr lang="zh-CN" altLang="en-US" sz="1100" b="0" i="0" u="none" strike="noStrike" dirty="0" smtClean="0">
                          <a:solidFill>
                            <a:srgbClr val="3333FF"/>
                          </a:solidFill>
                          <a:effectLst/>
                          <a:latin typeface="Calibri"/>
                        </a:rPr>
                        <a:t>月为</a:t>
                      </a:r>
                      <a:r>
                        <a:rPr lang="en-US" altLang="zh-CN" sz="1100" b="0" i="0" u="none" strike="noStrike" dirty="0" smtClean="0">
                          <a:solidFill>
                            <a:srgbClr val="3333FF"/>
                          </a:solidFill>
                          <a:effectLst/>
                          <a:latin typeface="Calibri"/>
                        </a:rPr>
                        <a:t>0.21</a:t>
                      </a:r>
                      <a:endParaRPr lang="en-GB" sz="1100" b="0" i="0" u="none" strike="noStrike" dirty="0">
                        <a:solidFill>
                          <a:srgbClr val="3333FF"/>
                        </a:solidFill>
                        <a:effectLst/>
                        <a:latin typeface="Calibri"/>
                      </a:endParaRPr>
                    </a:p>
                  </a:txBody>
                  <a:tcPr marL="9525" marR="9525" marT="9525" marB="0" anchor="b"/>
                </a:tc>
                <a:tc>
                  <a:txBody>
                    <a:bodyPr/>
                    <a:lstStyle/>
                    <a:p>
                      <a:pPr algn="l" fontAlgn="b"/>
                      <a:r>
                        <a:rPr lang="es-ES" sz="1100" u="none" strike="noStrike" dirty="0">
                          <a:effectLst/>
                        </a:rPr>
                        <a:t>0.19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107 </a:t>
                      </a:r>
                      <a:r>
                        <a:rPr lang="es-ES" sz="1100" u="none" strike="noStrike" dirty="0" err="1">
                          <a:effectLst/>
                        </a:rPr>
                        <a:t>to</a:t>
                      </a:r>
                      <a:r>
                        <a:rPr lang="es-ES" sz="1100" u="none" strike="noStrike" dirty="0">
                          <a:effectLst/>
                        </a:rPr>
                        <a:t> </a:t>
                      </a:r>
                      <a:r>
                        <a:rPr lang="es-ES" sz="1100" u="none" strike="noStrike" dirty="0" smtClean="0">
                          <a:effectLst/>
                        </a:rPr>
                        <a:t>252</a:t>
                      </a:r>
                    </a:p>
                    <a:p>
                      <a:pPr marL="0" marR="0" indent="0" algn="l" defTabSz="914400" rtl="0" eaLnBrk="1" fontAlgn="b" latinLnBrk="0" hangingPunct="1">
                        <a:lnSpc>
                          <a:spcPct val="100000"/>
                        </a:lnSpc>
                        <a:spcBef>
                          <a:spcPts val="0"/>
                        </a:spcBef>
                        <a:spcAft>
                          <a:spcPts val="0"/>
                        </a:spcAft>
                        <a:buClrTx/>
                        <a:buSzTx/>
                        <a:buFontTx/>
                        <a:buNone/>
                        <a:tabLst/>
                        <a:defRPr/>
                      </a:pPr>
                      <a:r>
                        <a:rPr lang="zh-CN" altLang="en-US" sz="1100" b="0" i="0" u="none" strike="noStrike" dirty="0" smtClean="0">
                          <a:solidFill>
                            <a:srgbClr val="3333FF"/>
                          </a:solidFill>
                          <a:effectLst/>
                          <a:latin typeface="+mn-lt"/>
                        </a:rPr>
                        <a:t>第</a:t>
                      </a:r>
                      <a:r>
                        <a:rPr lang="en-US" altLang="zh-CN" sz="1100" b="0" i="0" u="none" strike="noStrike" dirty="0" smtClean="0">
                          <a:solidFill>
                            <a:srgbClr val="3333FF"/>
                          </a:solidFill>
                          <a:effectLst/>
                          <a:latin typeface="+mn-lt"/>
                        </a:rPr>
                        <a:t>107</a:t>
                      </a:r>
                      <a:r>
                        <a:rPr lang="zh-CN" altLang="en-US" sz="1100" b="0" i="0" u="none" strike="noStrike" dirty="0" smtClean="0">
                          <a:solidFill>
                            <a:srgbClr val="3333FF"/>
                          </a:solidFill>
                          <a:effectLst/>
                          <a:latin typeface="+mn-lt"/>
                        </a:rPr>
                        <a:t>月至第</a:t>
                      </a:r>
                      <a:r>
                        <a:rPr lang="zh-CN" altLang="zh-CN" sz="1100" b="0" i="0" u="none" strike="noStrike" dirty="0" smtClean="0">
                          <a:solidFill>
                            <a:srgbClr val="3333FF"/>
                          </a:solidFill>
                          <a:effectLst/>
                          <a:latin typeface="+mn-lt"/>
                        </a:rPr>
                        <a:t>2</a:t>
                      </a:r>
                      <a:r>
                        <a:rPr lang="en-US" altLang="zh-CN" sz="1100" b="0" i="0" u="none" strike="noStrike" dirty="0" smtClean="0">
                          <a:solidFill>
                            <a:srgbClr val="3333FF"/>
                          </a:solidFill>
                          <a:effectLst/>
                          <a:latin typeface="+mn-lt"/>
                        </a:rPr>
                        <a:t>52</a:t>
                      </a:r>
                      <a:r>
                        <a:rPr lang="zh-CN" altLang="en-US" sz="1100" b="0" i="0" u="none" strike="noStrike" dirty="0" smtClean="0">
                          <a:solidFill>
                            <a:srgbClr val="3333FF"/>
                          </a:solidFill>
                          <a:effectLst/>
                          <a:latin typeface="+mn-lt"/>
                        </a:rPr>
                        <a:t>月为</a:t>
                      </a:r>
                      <a:r>
                        <a:rPr lang="en-US" altLang="zh-CN" sz="1100" b="0" i="0" u="none" strike="noStrike" dirty="0" smtClean="0">
                          <a:solidFill>
                            <a:srgbClr val="3333FF"/>
                          </a:solidFill>
                          <a:effectLst/>
                          <a:latin typeface="+mn-lt"/>
                        </a:rPr>
                        <a:t>0.19</a:t>
                      </a:r>
                      <a:endParaRPr lang="en-GB" altLang="zh-CN" sz="1100" b="0" i="0" u="none" strike="noStrike" dirty="0" smtClean="0">
                        <a:solidFill>
                          <a:srgbClr val="3333FF"/>
                        </a:solidFill>
                        <a:effectLst/>
                        <a:latin typeface="+mn-lt"/>
                      </a:endParaRPr>
                    </a:p>
                  </a:txBody>
                  <a:tcPr marL="9525" marR="9525" marT="9525" marB="0" anchor="b"/>
                </a:tc>
                <a:tc>
                  <a:txBody>
                    <a:bodyPr/>
                    <a:lstStyle/>
                    <a:p>
                      <a:pPr algn="l" fontAlgn="b"/>
                      <a:r>
                        <a:rPr lang="es-ES" sz="1100" u="none" strike="noStrike" dirty="0">
                          <a:effectLst/>
                        </a:rPr>
                        <a:t>100% at 36 </a:t>
                      </a:r>
                      <a:r>
                        <a:rPr lang="es-ES" sz="1100" u="none" strike="noStrike" dirty="0" err="1" smtClean="0">
                          <a:effectLst/>
                        </a:rPr>
                        <a:t>years</a:t>
                      </a:r>
                      <a:endParaRPr lang="es-ES" sz="11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3333FF"/>
                          </a:solidFill>
                          <a:effectLst/>
                          <a:latin typeface="+mn-lt"/>
                        </a:rPr>
                        <a:t>36</a:t>
                      </a:r>
                      <a:r>
                        <a:rPr lang="zh-CN" altLang="en-US" sz="1100" b="0" i="0" u="none" strike="noStrike" dirty="0" smtClean="0">
                          <a:solidFill>
                            <a:srgbClr val="3333FF"/>
                          </a:solidFill>
                          <a:effectLst/>
                          <a:latin typeface="+mn-lt"/>
                        </a:rPr>
                        <a:t>年可获全额</a:t>
                      </a:r>
                      <a:endParaRPr lang="en-GB" altLang="zh-CN" sz="1100" b="0" i="0" u="none" strike="noStrike" dirty="0" smtClean="0">
                        <a:solidFill>
                          <a:srgbClr val="3333FF"/>
                        </a:solidFill>
                        <a:effectLst/>
                        <a:latin typeface="+mn-lt"/>
                      </a:endParaRPr>
                    </a:p>
                  </a:txBody>
                  <a:tcPr marL="9525" marR="9525" marT="9525" marB="0" anchor="b"/>
                </a:tc>
              </a:tr>
              <a:tr h="363293">
                <a:tc>
                  <a:txBody>
                    <a:bodyPr/>
                    <a:lstStyle/>
                    <a:p>
                      <a:pPr algn="ctr" fontAlgn="b"/>
                      <a:r>
                        <a:rPr lang="es-ES" sz="1100" u="none" strike="noStrike">
                          <a:effectLst/>
                        </a:rPr>
                        <a:t>2023-2026</a:t>
                      </a:r>
                      <a:endParaRPr lang="en-GB" sz="1100" b="0" i="0" u="none" strike="noStrike">
                        <a:solidFill>
                          <a:srgbClr val="000000"/>
                        </a:solidFill>
                        <a:effectLst/>
                        <a:latin typeface="Calibri"/>
                      </a:endParaRPr>
                    </a:p>
                  </a:txBody>
                  <a:tcPr marL="9525" marR="9525" marT="9525" marB="0" anchor="b"/>
                </a:tc>
                <a:tc>
                  <a:txBody>
                    <a:bodyPr/>
                    <a:lstStyle/>
                    <a:p>
                      <a:pPr algn="ctr" fontAlgn="b"/>
                      <a:r>
                        <a:rPr lang="es-ES" sz="1100" u="none" strike="noStrike" dirty="0">
                          <a:effectLst/>
                        </a:rPr>
                        <a:t>50%</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s-ES" sz="1100" u="none" strike="noStrike" dirty="0">
                          <a:effectLst/>
                        </a:rPr>
                        <a:t>0.21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1 </a:t>
                      </a:r>
                      <a:r>
                        <a:rPr lang="es-ES" sz="1100" u="none" strike="noStrike" dirty="0" err="1">
                          <a:effectLst/>
                        </a:rPr>
                        <a:t>to</a:t>
                      </a:r>
                      <a:r>
                        <a:rPr lang="es-ES" sz="1100" u="none" strike="noStrike" dirty="0">
                          <a:effectLst/>
                        </a:rPr>
                        <a:t> </a:t>
                      </a:r>
                      <a:r>
                        <a:rPr lang="es-ES" sz="1100" u="none" strike="noStrike" dirty="0" smtClean="0">
                          <a:effectLst/>
                        </a:rPr>
                        <a:t>49</a:t>
                      </a:r>
                    </a:p>
                    <a:p>
                      <a:pPr algn="l" fontAlgn="b"/>
                      <a:r>
                        <a:rPr lang="zh-CN" altLang="en-US" sz="1100" b="0" i="0" u="none" strike="noStrike" dirty="0" smtClean="0">
                          <a:solidFill>
                            <a:srgbClr val="3333FF"/>
                          </a:solidFill>
                          <a:effectLst/>
                          <a:latin typeface="Calibri"/>
                        </a:rPr>
                        <a:t>第</a:t>
                      </a:r>
                      <a:r>
                        <a:rPr lang="en-US" altLang="zh-CN" sz="1100" b="0" i="0" u="none" strike="noStrike" dirty="0" smtClean="0">
                          <a:solidFill>
                            <a:srgbClr val="3333FF"/>
                          </a:solidFill>
                          <a:effectLst/>
                          <a:latin typeface="Calibri"/>
                        </a:rPr>
                        <a:t>1</a:t>
                      </a:r>
                      <a:r>
                        <a:rPr lang="zh-CN" altLang="en-US" sz="1100" b="0" i="0" u="none" strike="noStrike" dirty="0" smtClean="0">
                          <a:solidFill>
                            <a:srgbClr val="3333FF"/>
                          </a:solidFill>
                          <a:effectLst/>
                          <a:latin typeface="Calibri"/>
                        </a:rPr>
                        <a:t>月至第</a:t>
                      </a:r>
                      <a:r>
                        <a:rPr lang="en-US" altLang="zh-CN" sz="1100" b="0" i="0" u="none" strike="noStrike" dirty="0" smtClean="0">
                          <a:solidFill>
                            <a:srgbClr val="3333FF"/>
                          </a:solidFill>
                          <a:effectLst/>
                          <a:latin typeface="Calibri"/>
                        </a:rPr>
                        <a:t>49</a:t>
                      </a:r>
                      <a:r>
                        <a:rPr lang="zh-CN" altLang="en-US" sz="1100" b="0" i="0" u="none" strike="noStrike" dirty="0" smtClean="0">
                          <a:solidFill>
                            <a:srgbClr val="3333FF"/>
                          </a:solidFill>
                          <a:effectLst/>
                          <a:latin typeface="Calibri"/>
                        </a:rPr>
                        <a:t>月为</a:t>
                      </a:r>
                      <a:r>
                        <a:rPr lang="en-US" altLang="zh-CN" sz="1100" b="0" i="0" u="none" strike="noStrike" dirty="0" smtClean="0">
                          <a:solidFill>
                            <a:srgbClr val="3333FF"/>
                          </a:solidFill>
                          <a:effectLst/>
                          <a:latin typeface="Calibri"/>
                        </a:rPr>
                        <a:t>0.21</a:t>
                      </a:r>
                      <a:endParaRPr lang="en-GB" sz="1100" b="0" i="0" u="none" strike="noStrike" dirty="0">
                        <a:solidFill>
                          <a:srgbClr val="3333FF"/>
                        </a:solidFill>
                        <a:effectLst/>
                        <a:latin typeface="Calibri"/>
                      </a:endParaRPr>
                    </a:p>
                  </a:txBody>
                  <a:tcPr marL="9525" marR="9525" marT="9525" marB="0" anchor="b"/>
                </a:tc>
                <a:tc>
                  <a:txBody>
                    <a:bodyPr/>
                    <a:lstStyle/>
                    <a:p>
                      <a:pPr algn="l" fontAlgn="b"/>
                      <a:r>
                        <a:rPr lang="es-ES" sz="1100" u="none" strike="noStrike" dirty="0">
                          <a:effectLst/>
                        </a:rPr>
                        <a:t>0.19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50 </a:t>
                      </a:r>
                      <a:r>
                        <a:rPr lang="es-ES" sz="1100" u="none" strike="noStrike" dirty="0" err="1">
                          <a:effectLst/>
                        </a:rPr>
                        <a:t>to</a:t>
                      </a:r>
                      <a:r>
                        <a:rPr lang="es-ES" sz="1100" u="none" strike="noStrike" dirty="0">
                          <a:effectLst/>
                        </a:rPr>
                        <a:t> </a:t>
                      </a:r>
                      <a:r>
                        <a:rPr lang="es-ES" sz="1100" u="none" strike="noStrike" dirty="0" smtClean="0">
                          <a:effectLst/>
                        </a:rPr>
                        <a:t>258</a:t>
                      </a:r>
                    </a:p>
                    <a:p>
                      <a:pPr marL="0" marR="0" indent="0" algn="l" defTabSz="914400" rtl="0" eaLnBrk="1" fontAlgn="b" latinLnBrk="0" hangingPunct="1">
                        <a:lnSpc>
                          <a:spcPct val="100000"/>
                        </a:lnSpc>
                        <a:spcBef>
                          <a:spcPts val="0"/>
                        </a:spcBef>
                        <a:spcAft>
                          <a:spcPts val="0"/>
                        </a:spcAft>
                        <a:buClrTx/>
                        <a:buSzTx/>
                        <a:buFontTx/>
                        <a:buNone/>
                        <a:tabLst/>
                        <a:defRPr/>
                      </a:pPr>
                      <a:r>
                        <a:rPr lang="zh-CN" altLang="en-US" sz="1100" b="0" i="0" u="none" strike="noStrike" dirty="0" smtClean="0">
                          <a:solidFill>
                            <a:srgbClr val="3333FF"/>
                          </a:solidFill>
                          <a:effectLst/>
                          <a:latin typeface="+mn-lt"/>
                        </a:rPr>
                        <a:t>第</a:t>
                      </a:r>
                      <a:r>
                        <a:rPr lang="zh-CN" altLang="zh-CN" sz="1100" b="0" i="0" u="none" strike="noStrike" dirty="0" smtClean="0">
                          <a:solidFill>
                            <a:srgbClr val="3333FF"/>
                          </a:solidFill>
                          <a:effectLst/>
                          <a:latin typeface="+mn-lt"/>
                        </a:rPr>
                        <a:t>5</a:t>
                      </a:r>
                      <a:r>
                        <a:rPr lang="en-US" altLang="zh-CN" sz="1100" b="0" i="0" u="none" strike="noStrike" dirty="0" smtClean="0">
                          <a:solidFill>
                            <a:srgbClr val="3333FF"/>
                          </a:solidFill>
                          <a:effectLst/>
                          <a:latin typeface="+mn-lt"/>
                        </a:rPr>
                        <a:t>0</a:t>
                      </a:r>
                      <a:r>
                        <a:rPr lang="zh-CN" altLang="en-US" sz="1100" b="0" i="0" u="none" strike="noStrike" dirty="0" smtClean="0">
                          <a:solidFill>
                            <a:srgbClr val="3333FF"/>
                          </a:solidFill>
                          <a:effectLst/>
                          <a:latin typeface="+mn-lt"/>
                        </a:rPr>
                        <a:t>月至第</a:t>
                      </a:r>
                      <a:r>
                        <a:rPr lang="zh-CN" altLang="zh-CN" sz="1100" b="0" i="0" u="none" strike="noStrike" dirty="0" smtClean="0">
                          <a:solidFill>
                            <a:srgbClr val="3333FF"/>
                          </a:solidFill>
                          <a:effectLst/>
                          <a:latin typeface="+mn-lt"/>
                        </a:rPr>
                        <a:t>2</a:t>
                      </a:r>
                      <a:r>
                        <a:rPr lang="en-US" altLang="zh-CN" sz="1100" b="0" i="0" u="none" strike="noStrike" dirty="0" smtClean="0">
                          <a:solidFill>
                            <a:srgbClr val="3333FF"/>
                          </a:solidFill>
                          <a:effectLst/>
                          <a:latin typeface="+mn-lt"/>
                        </a:rPr>
                        <a:t>58</a:t>
                      </a:r>
                      <a:r>
                        <a:rPr lang="zh-CN" altLang="en-US" sz="1100" b="0" i="0" u="none" strike="noStrike" dirty="0" smtClean="0">
                          <a:solidFill>
                            <a:srgbClr val="3333FF"/>
                          </a:solidFill>
                          <a:effectLst/>
                          <a:latin typeface="+mn-lt"/>
                        </a:rPr>
                        <a:t>月为</a:t>
                      </a:r>
                      <a:r>
                        <a:rPr lang="en-US" altLang="zh-CN" sz="1100" b="0" i="0" u="none" strike="noStrike" dirty="0" smtClean="0">
                          <a:solidFill>
                            <a:srgbClr val="3333FF"/>
                          </a:solidFill>
                          <a:effectLst/>
                          <a:latin typeface="+mn-lt"/>
                        </a:rPr>
                        <a:t>0.19</a:t>
                      </a:r>
                      <a:endParaRPr lang="en-GB" altLang="zh-CN" sz="1100" b="0" i="0" u="none" strike="noStrike" dirty="0" smtClean="0">
                        <a:solidFill>
                          <a:srgbClr val="3333FF"/>
                        </a:solidFill>
                        <a:effectLst/>
                        <a:latin typeface="+mn-lt"/>
                      </a:endParaRPr>
                    </a:p>
                  </a:txBody>
                  <a:tcPr marL="9525" marR="9525" marT="9525" marB="0" anchor="b"/>
                </a:tc>
                <a:tc>
                  <a:txBody>
                    <a:bodyPr/>
                    <a:lstStyle/>
                    <a:p>
                      <a:pPr algn="l" fontAlgn="b"/>
                      <a:r>
                        <a:rPr lang="es-ES" sz="1100" u="none" strike="noStrike" dirty="0">
                          <a:effectLst/>
                        </a:rPr>
                        <a:t>100% at 36 </a:t>
                      </a:r>
                      <a:r>
                        <a:rPr lang="es-ES" sz="1100" u="none" strike="noStrike" dirty="0" err="1">
                          <a:effectLst/>
                        </a:rPr>
                        <a:t>years</a:t>
                      </a:r>
                      <a:r>
                        <a:rPr lang="es-ES" sz="1100" u="none" strike="noStrike" dirty="0">
                          <a:effectLst/>
                        </a:rPr>
                        <a:t> and 6 </a:t>
                      </a:r>
                      <a:r>
                        <a:rPr lang="es-ES" sz="1100" u="none" strike="noStrike" dirty="0" err="1" smtClean="0">
                          <a:effectLst/>
                        </a:rPr>
                        <a:t>months</a:t>
                      </a:r>
                      <a:endParaRPr lang="es-ES" sz="11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solidFill>
                            <a:srgbClr val="3333FF"/>
                          </a:solidFill>
                          <a:effectLst/>
                          <a:latin typeface="+mn-lt"/>
                        </a:rPr>
                        <a:t>36</a:t>
                      </a:r>
                      <a:r>
                        <a:rPr lang="zh-CN" altLang="en-US" sz="1100" b="0" i="0" u="none" strike="noStrike" dirty="0" smtClean="0">
                          <a:solidFill>
                            <a:srgbClr val="3333FF"/>
                          </a:solidFill>
                          <a:effectLst/>
                          <a:latin typeface="+mn-lt"/>
                        </a:rPr>
                        <a:t>年零</a:t>
                      </a:r>
                      <a:r>
                        <a:rPr lang="en-US" altLang="zh-CN" sz="1100" b="0" i="0" u="none" strike="noStrike" dirty="0" smtClean="0">
                          <a:solidFill>
                            <a:srgbClr val="3333FF"/>
                          </a:solidFill>
                          <a:effectLst/>
                          <a:latin typeface="+mn-lt"/>
                        </a:rPr>
                        <a:t>6</a:t>
                      </a:r>
                      <a:r>
                        <a:rPr lang="zh-CN" altLang="en-US" sz="1100" b="0" i="0" u="none" strike="noStrike" dirty="0" smtClean="0">
                          <a:solidFill>
                            <a:srgbClr val="3333FF"/>
                          </a:solidFill>
                          <a:effectLst/>
                          <a:latin typeface="+mn-lt"/>
                        </a:rPr>
                        <a:t>个月可获全额</a:t>
                      </a:r>
                      <a:endParaRPr lang="en-GB" altLang="zh-CN" sz="1100" b="0" i="0" u="none" strike="noStrike" dirty="0" smtClean="0">
                        <a:solidFill>
                          <a:srgbClr val="3333FF"/>
                        </a:solidFill>
                        <a:effectLst/>
                        <a:latin typeface="+mn-lt"/>
                      </a:endParaRPr>
                    </a:p>
                  </a:txBody>
                  <a:tcPr marL="9525" marR="9525" marT="9525" marB="0" anchor="b"/>
                </a:tc>
              </a:tr>
              <a:tr h="363293">
                <a:tc>
                  <a:txBody>
                    <a:bodyPr/>
                    <a:lstStyle/>
                    <a:p>
                      <a:pPr algn="ctr" fontAlgn="b"/>
                      <a:r>
                        <a:rPr lang="es-ES" sz="1100" u="none" strike="noStrike" dirty="0">
                          <a:effectLst/>
                        </a:rPr>
                        <a:t>2027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s-ES" sz="1100" u="none" strike="noStrike" dirty="0">
                          <a:effectLst/>
                        </a:rPr>
                        <a:t>50%</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s-ES" sz="1100" u="none" strike="noStrike" dirty="0">
                          <a:effectLst/>
                        </a:rPr>
                        <a:t>0.19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1 </a:t>
                      </a:r>
                      <a:r>
                        <a:rPr lang="es-ES" sz="1100" u="none" strike="noStrike" dirty="0" err="1">
                          <a:effectLst/>
                        </a:rPr>
                        <a:t>to</a:t>
                      </a:r>
                      <a:r>
                        <a:rPr lang="es-ES" sz="1100" u="none" strike="noStrike" dirty="0">
                          <a:effectLst/>
                        </a:rPr>
                        <a:t> </a:t>
                      </a:r>
                      <a:r>
                        <a:rPr lang="es-ES" sz="1100" u="none" strike="noStrike" dirty="0" smtClean="0">
                          <a:effectLst/>
                        </a:rPr>
                        <a:t>248</a:t>
                      </a:r>
                    </a:p>
                    <a:p>
                      <a:pPr algn="l" fontAlgn="b"/>
                      <a:r>
                        <a:rPr lang="zh-CN" altLang="en-US" sz="1100" b="0" i="0" u="none" strike="noStrike" dirty="0" smtClean="0">
                          <a:solidFill>
                            <a:srgbClr val="3333FF"/>
                          </a:solidFill>
                          <a:effectLst/>
                          <a:latin typeface="Calibri"/>
                        </a:rPr>
                        <a:t>第</a:t>
                      </a:r>
                      <a:r>
                        <a:rPr lang="en-US" altLang="zh-CN" sz="1100" b="0" i="0" u="none" strike="noStrike" dirty="0" smtClean="0">
                          <a:solidFill>
                            <a:srgbClr val="3333FF"/>
                          </a:solidFill>
                          <a:effectLst/>
                          <a:latin typeface="Calibri"/>
                        </a:rPr>
                        <a:t>1</a:t>
                      </a:r>
                      <a:r>
                        <a:rPr lang="zh-CN" altLang="en-US" sz="1100" b="0" i="0" u="none" strike="noStrike" dirty="0" smtClean="0">
                          <a:solidFill>
                            <a:srgbClr val="3333FF"/>
                          </a:solidFill>
                          <a:effectLst/>
                          <a:latin typeface="Calibri"/>
                        </a:rPr>
                        <a:t>月至第</a:t>
                      </a:r>
                      <a:r>
                        <a:rPr lang="en-US" altLang="zh-CN" sz="1100" b="0" i="0" u="none" strike="noStrike" dirty="0" smtClean="0">
                          <a:solidFill>
                            <a:srgbClr val="3333FF"/>
                          </a:solidFill>
                          <a:effectLst/>
                          <a:latin typeface="Calibri"/>
                        </a:rPr>
                        <a:t>248</a:t>
                      </a:r>
                      <a:r>
                        <a:rPr lang="zh-CN" altLang="en-US" sz="1100" b="0" i="0" u="none" strike="noStrike" dirty="0" smtClean="0">
                          <a:solidFill>
                            <a:srgbClr val="3333FF"/>
                          </a:solidFill>
                          <a:effectLst/>
                          <a:latin typeface="Calibri"/>
                        </a:rPr>
                        <a:t>月为</a:t>
                      </a:r>
                      <a:r>
                        <a:rPr lang="en-US" altLang="zh-CN" sz="1100" b="0" i="0" u="none" strike="noStrike" dirty="0" smtClean="0">
                          <a:solidFill>
                            <a:srgbClr val="3333FF"/>
                          </a:solidFill>
                          <a:effectLst/>
                          <a:latin typeface="Calibri"/>
                        </a:rPr>
                        <a:t>0.19</a:t>
                      </a:r>
                      <a:endParaRPr lang="en-GB" sz="1100" b="0" i="0" u="none" strike="noStrike" dirty="0">
                        <a:solidFill>
                          <a:srgbClr val="3333FF"/>
                        </a:solidFill>
                        <a:effectLst/>
                        <a:latin typeface="Calibri"/>
                      </a:endParaRPr>
                    </a:p>
                  </a:txBody>
                  <a:tcPr marL="9525" marR="9525" marT="9525" marB="0" anchor="b"/>
                </a:tc>
                <a:tc>
                  <a:txBody>
                    <a:bodyPr/>
                    <a:lstStyle/>
                    <a:p>
                      <a:pPr algn="l" fontAlgn="b"/>
                      <a:r>
                        <a:rPr lang="es-ES" sz="1100" u="none" strike="noStrike" dirty="0">
                          <a:effectLst/>
                        </a:rPr>
                        <a:t>0.18 </a:t>
                      </a:r>
                      <a:r>
                        <a:rPr lang="es-ES" sz="1100" u="none" strike="noStrike" dirty="0" err="1">
                          <a:effectLst/>
                        </a:rPr>
                        <a:t>from</a:t>
                      </a:r>
                      <a:r>
                        <a:rPr lang="es-ES" sz="1100" u="none" strike="noStrike" dirty="0">
                          <a:effectLst/>
                        </a:rPr>
                        <a:t> </a:t>
                      </a:r>
                      <a:r>
                        <a:rPr lang="es-ES" sz="1100" u="none" strike="noStrike" dirty="0" err="1">
                          <a:effectLst/>
                        </a:rPr>
                        <a:t>month</a:t>
                      </a:r>
                      <a:r>
                        <a:rPr lang="es-ES" sz="1100" u="none" strike="noStrike" dirty="0">
                          <a:effectLst/>
                        </a:rPr>
                        <a:t> 249 </a:t>
                      </a:r>
                      <a:r>
                        <a:rPr lang="es-ES" sz="1100" u="none" strike="noStrike" dirty="0" err="1">
                          <a:effectLst/>
                        </a:rPr>
                        <a:t>to</a:t>
                      </a:r>
                      <a:r>
                        <a:rPr lang="es-ES" sz="1100" u="none" strike="noStrike" dirty="0">
                          <a:effectLst/>
                        </a:rPr>
                        <a:t> </a:t>
                      </a:r>
                      <a:r>
                        <a:rPr lang="es-ES" sz="1100" u="none" strike="noStrike" dirty="0" smtClean="0">
                          <a:effectLst/>
                        </a:rPr>
                        <a:t>264</a:t>
                      </a:r>
                    </a:p>
                    <a:p>
                      <a:pPr marL="0" marR="0" indent="0" algn="l" defTabSz="914400" rtl="0" eaLnBrk="1" fontAlgn="b" latinLnBrk="0" hangingPunct="1">
                        <a:lnSpc>
                          <a:spcPct val="100000"/>
                        </a:lnSpc>
                        <a:spcBef>
                          <a:spcPts val="0"/>
                        </a:spcBef>
                        <a:spcAft>
                          <a:spcPts val="0"/>
                        </a:spcAft>
                        <a:buClrTx/>
                        <a:buSzTx/>
                        <a:buFontTx/>
                        <a:buNone/>
                        <a:tabLst/>
                        <a:defRPr/>
                      </a:pPr>
                      <a:r>
                        <a:rPr lang="zh-CN" altLang="en-US" sz="1100" b="0" i="0" u="none" strike="noStrike" dirty="0" smtClean="0">
                          <a:solidFill>
                            <a:srgbClr val="3333FF"/>
                          </a:solidFill>
                          <a:effectLst/>
                          <a:latin typeface="+mn-lt"/>
                        </a:rPr>
                        <a:t>第</a:t>
                      </a:r>
                      <a:r>
                        <a:rPr lang="zh-CN" altLang="zh-CN" sz="1100" b="0" i="0" u="none" strike="noStrike" dirty="0" smtClean="0">
                          <a:solidFill>
                            <a:srgbClr val="3333FF"/>
                          </a:solidFill>
                          <a:effectLst/>
                          <a:latin typeface="+mn-lt"/>
                        </a:rPr>
                        <a:t>2</a:t>
                      </a:r>
                      <a:r>
                        <a:rPr lang="en-US" altLang="zh-CN" sz="1100" b="0" i="0" u="none" strike="noStrike" dirty="0" smtClean="0">
                          <a:solidFill>
                            <a:srgbClr val="3333FF"/>
                          </a:solidFill>
                          <a:effectLst/>
                          <a:latin typeface="+mn-lt"/>
                        </a:rPr>
                        <a:t>49</a:t>
                      </a:r>
                      <a:r>
                        <a:rPr lang="zh-CN" altLang="en-US" sz="1100" b="0" i="0" u="none" strike="noStrike" dirty="0" smtClean="0">
                          <a:solidFill>
                            <a:srgbClr val="3333FF"/>
                          </a:solidFill>
                          <a:effectLst/>
                          <a:latin typeface="+mn-lt"/>
                        </a:rPr>
                        <a:t>月至第</a:t>
                      </a:r>
                      <a:r>
                        <a:rPr lang="en-US" altLang="zh-CN" sz="1100" b="0" i="0" u="none" strike="noStrike" dirty="0" smtClean="0">
                          <a:solidFill>
                            <a:srgbClr val="3333FF"/>
                          </a:solidFill>
                          <a:effectLst/>
                          <a:latin typeface="+mn-lt"/>
                        </a:rPr>
                        <a:t>264</a:t>
                      </a:r>
                      <a:r>
                        <a:rPr lang="zh-CN" altLang="en-US" sz="1100" b="0" i="0" u="none" strike="noStrike" dirty="0" smtClean="0">
                          <a:solidFill>
                            <a:srgbClr val="3333FF"/>
                          </a:solidFill>
                          <a:effectLst/>
                          <a:latin typeface="+mn-lt"/>
                        </a:rPr>
                        <a:t>月为</a:t>
                      </a:r>
                      <a:r>
                        <a:rPr lang="en-US" altLang="zh-CN" sz="1100" b="0" i="0" u="none" strike="noStrike" dirty="0" smtClean="0">
                          <a:solidFill>
                            <a:srgbClr val="3333FF"/>
                          </a:solidFill>
                          <a:effectLst/>
                          <a:latin typeface="+mn-lt"/>
                        </a:rPr>
                        <a:t>0.18</a:t>
                      </a:r>
                      <a:endParaRPr lang="en-GB" altLang="zh-CN" sz="1100" b="0" i="0" u="none" strike="noStrike" dirty="0" smtClean="0">
                        <a:solidFill>
                          <a:srgbClr val="3333FF"/>
                        </a:solidFill>
                        <a:effectLst/>
                        <a:latin typeface="+mn-lt"/>
                      </a:endParaRPr>
                    </a:p>
                  </a:txBody>
                  <a:tcPr marL="9525" marR="9525" marT="9525" marB="0" anchor="b"/>
                </a:tc>
                <a:tc>
                  <a:txBody>
                    <a:bodyPr/>
                    <a:lstStyle/>
                    <a:p>
                      <a:pPr algn="l" fontAlgn="b"/>
                      <a:r>
                        <a:rPr lang="es-ES" sz="1100" u="none" strike="noStrike" dirty="0">
                          <a:effectLst/>
                        </a:rPr>
                        <a:t>100% at 37 </a:t>
                      </a:r>
                      <a:r>
                        <a:rPr lang="es-ES" sz="1100" u="none" strike="noStrike" dirty="0" err="1" smtClean="0">
                          <a:effectLst/>
                        </a:rPr>
                        <a:t>years</a:t>
                      </a:r>
                      <a:endParaRPr lang="es-ES" sz="1100" u="none" strike="noStrike" dirty="0" smtClean="0">
                        <a:effectLst/>
                      </a:endParaRPr>
                    </a:p>
                    <a:p>
                      <a:pPr algn="l" fontAlgn="b"/>
                      <a:r>
                        <a:rPr lang="en-US" altLang="zh-CN" sz="1100" b="0" i="0" u="none" strike="noStrike" dirty="0" smtClean="0">
                          <a:solidFill>
                            <a:srgbClr val="3333FF"/>
                          </a:solidFill>
                          <a:effectLst/>
                          <a:latin typeface="Calibri"/>
                        </a:rPr>
                        <a:t>37</a:t>
                      </a:r>
                      <a:r>
                        <a:rPr lang="zh-CN" altLang="en-US" sz="1100" b="0" i="0" u="none" strike="noStrike" dirty="0" smtClean="0">
                          <a:solidFill>
                            <a:srgbClr val="3333FF"/>
                          </a:solidFill>
                          <a:effectLst/>
                          <a:latin typeface="Calibri"/>
                        </a:rPr>
                        <a:t>年可获全额</a:t>
                      </a:r>
                      <a:endParaRPr lang="en-GB" sz="1100" b="0" i="0" u="none" strike="noStrike" dirty="0">
                        <a:solidFill>
                          <a:srgbClr val="3333FF"/>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0327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1065" y="1"/>
            <a:ext cx="8915400" cy="1196689"/>
          </a:xfrm>
        </p:spPr>
        <p:txBody>
          <a:bodyPr>
            <a:normAutofit/>
          </a:bodyPr>
          <a:lstStyle/>
          <a:p>
            <a:pPr eaLnBrk="1" hangingPunct="1">
              <a:defRPr/>
            </a:pPr>
            <a:r>
              <a:rPr lang="en-GB" dirty="0" smtClean="0"/>
              <a:t>    </a:t>
            </a:r>
            <a:r>
              <a:rPr lang="en-GB" sz="2500" b="1" i="1" dirty="0" smtClean="0"/>
              <a:t>RETIREMENT – COE</a:t>
            </a:r>
            <a:r>
              <a:rPr lang="zh-CN" altLang="en-US" sz="2500" b="1" i="1" dirty="0" smtClean="0"/>
              <a:t> 退休</a:t>
            </a:r>
            <a:r>
              <a:rPr lang="en-US" altLang="zh-CN" sz="2500" b="1" i="1" dirty="0" smtClean="0"/>
              <a:t>-</a:t>
            </a:r>
            <a:r>
              <a:rPr lang="zh-CN" altLang="en-US" sz="2500" b="1" i="1" dirty="0" smtClean="0"/>
              <a:t> 年龄降低系数</a:t>
            </a:r>
            <a:r>
              <a:rPr lang="en-GB" sz="2500" b="1" i="1" dirty="0" smtClean="0"/>
              <a:t> </a:t>
            </a:r>
            <a:r>
              <a:rPr dirty="0"/>
              <a:t/>
            </a:r>
            <a:br>
              <a:rPr dirty="0"/>
            </a:br>
            <a:r>
              <a:rPr dirty="0"/>
              <a:t/>
            </a:r>
            <a:br>
              <a:rPr dirty="0"/>
            </a:br>
            <a:endParaRPr lang="en-GB" sz="2400" i="1" u="sng" dirty="0" smtClean="0">
              <a:solidFill>
                <a:srgbClr val="FF0000"/>
              </a:solidFill>
            </a:endParaRPr>
          </a:p>
        </p:txBody>
      </p:sp>
      <p:sp>
        <p:nvSpPr>
          <p:cNvPr id="104451" name="Rectangle 3"/>
          <p:cNvSpPr>
            <a:spLocks noGrp="1" noChangeArrowheads="1"/>
          </p:cNvSpPr>
          <p:nvPr>
            <p:ph type="body" idx="1"/>
          </p:nvPr>
        </p:nvSpPr>
        <p:spPr>
          <a:xfrm>
            <a:off x="560390" y="836640"/>
            <a:ext cx="4680649" cy="5400749"/>
          </a:xfrm>
        </p:spPr>
        <p:txBody>
          <a:bodyPr>
            <a:noAutofit/>
          </a:bodyPr>
          <a:lstStyle/>
          <a:p>
            <a:pPr marL="0" indent="0">
              <a:spcBef>
                <a:spcPts val="0"/>
              </a:spcBef>
              <a:buNone/>
              <a:defRPr/>
            </a:pPr>
            <a:r>
              <a:rPr lang="en-GB" sz="1200" b="1" u="sng" dirty="0" smtClean="0">
                <a:solidFill>
                  <a:srgbClr val="C00000"/>
                </a:solidFill>
              </a:rPr>
              <a:t>COEFFICIENTS REDUCING THE LEGAL AGE (COEs)</a:t>
            </a:r>
          </a:p>
          <a:p>
            <a:pPr marL="0" indent="0">
              <a:spcBef>
                <a:spcPts val="0"/>
              </a:spcBef>
              <a:buNone/>
              <a:defRPr/>
            </a:pPr>
            <a:endParaRPr lang="en-GB" sz="700" b="1" u="sng" dirty="0" smtClean="0">
              <a:solidFill>
                <a:srgbClr val="C00000"/>
              </a:solidFill>
            </a:endParaRPr>
          </a:p>
          <a:p>
            <a:pPr marL="0" indent="0">
              <a:spcBef>
                <a:spcPts val="0"/>
              </a:spcBef>
              <a:buNone/>
              <a:defRPr/>
            </a:pPr>
            <a:endParaRPr lang="en-GB" sz="200" b="1" u="sng" dirty="0" smtClean="0">
              <a:solidFill>
                <a:srgbClr val="C00000"/>
              </a:solidFill>
            </a:endParaRPr>
          </a:p>
          <a:p>
            <a:pPr>
              <a:spcBef>
                <a:spcPts val="0"/>
              </a:spcBef>
              <a:buNone/>
              <a:defRPr/>
            </a:pPr>
            <a:r>
              <a:rPr lang="en-GB" sz="1200" dirty="0" smtClean="0">
                <a:solidFill>
                  <a:srgbClr val="C00000"/>
                </a:solidFill>
              </a:rPr>
              <a:t>PERIODS AND ACTIVITIES ELIGIBLE</a:t>
            </a:r>
            <a:endParaRPr lang="en-GB" sz="1400" dirty="0" smtClean="0"/>
          </a:p>
          <a:p>
            <a:pPr lvl="1" eaLnBrk="1" hangingPunct="1">
              <a:spcBef>
                <a:spcPts val="0"/>
              </a:spcBef>
              <a:buClr>
                <a:srgbClr val="080808"/>
              </a:buClr>
              <a:defRPr/>
            </a:pPr>
            <a:r>
              <a:rPr lang="en-GB" sz="1600" dirty="0" smtClean="0"/>
              <a:t>Effective work</a:t>
            </a:r>
          </a:p>
          <a:p>
            <a:pPr lvl="1" eaLnBrk="1" hangingPunct="1">
              <a:spcBef>
                <a:spcPts val="0"/>
              </a:spcBef>
              <a:buClr>
                <a:srgbClr val="080808"/>
              </a:buClr>
              <a:defRPr/>
            </a:pPr>
            <a:r>
              <a:rPr lang="en-GB" sz="1600" dirty="0" smtClean="0"/>
              <a:t>Illness and accident</a:t>
            </a:r>
          </a:p>
          <a:p>
            <a:pPr lvl="1" eaLnBrk="1" hangingPunct="1">
              <a:spcBef>
                <a:spcPts val="0"/>
              </a:spcBef>
              <a:buClr>
                <a:srgbClr val="080808"/>
              </a:buClr>
              <a:defRPr/>
            </a:pPr>
            <a:r>
              <a:rPr lang="en-GB" sz="1600" dirty="0" smtClean="0"/>
              <a:t>Legally paid leave and time off</a:t>
            </a:r>
          </a:p>
          <a:p>
            <a:pPr eaLnBrk="1" hangingPunct="1">
              <a:spcBef>
                <a:spcPts val="0"/>
              </a:spcBef>
              <a:buClr>
                <a:srgbClr val="080808"/>
              </a:buClr>
              <a:defRPr/>
            </a:pPr>
            <a:endParaRPr lang="en-GB" sz="800" dirty="0" smtClean="0"/>
          </a:p>
          <a:p>
            <a:pPr eaLnBrk="1" hangingPunct="1">
              <a:spcBef>
                <a:spcPts val="0"/>
              </a:spcBef>
              <a:buClr>
                <a:srgbClr val="080808"/>
              </a:buClr>
              <a:buNone/>
              <a:defRPr/>
            </a:pPr>
            <a:r>
              <a:rPr lang="en-GB" sz="1200" dirty="0" smtClean="0">
                <a:solidFill>
                  <a:srgbClr val="C00000"/>
                </a:solidFill>
              </a:rPr>
              <a:t>EVIDENCE FOR PROFESSIONAL SERVICES</a:t>
            </a:r>
            <a:endParaRPr lang="en-GB" sz="1400" dirty="0" smtClean="0"/>
          </a:p>
          <a:p>
            <a:pPr lvl="1" eaLnBrk="1" hangingPunct="1">
              <a:spcBef>
                <a:spcPts val="0"/>
              </a:spcBef>
              <a:buClr>
                <a:srgbClr val="080808"/>
              </a:buClr>
              <a:defRPr/>
            </a:pPr>
            <a:r>
              <a:rPr lang="en-GB" sz="1600" dirty="0" smtClean="0"/>
              <a:t>Membership documents; registration, cancellation and contributions</a:t>
            </a:r>
          </a:p>
          <a:p>
            <a:pPr lvl="1" eaLnBrk="1" hangingPunct="1">
              <a:spcBef>
                <a:spcPts val="0"/>
              </a:spcBef>
              <a:buClr>
                <a:srgbClr val="080808"/>
              </a:buClr>
              <a:defRPr/>
            </a:pPr>
            <a:r>
              <a:rPr lang="en-GB" sz="1600" dirty="0" smtClean="0"/>
              <a:t>Navigation histories of qualified personnel</a:t>
            </a:r>
          </a:p>
          <a:p>
            <a:pPr lvl="1" eaLnBrk="1" hangingPunct="1">
              <a:spcBef>
                <a:spcPts val="0"/>
              </a:spcBef>
              <a:buClr>
                <a:srgbClr val="080808"/>
              </a:buClr>
              <a:defRPr/>
            </a:pPr>
            <a:r>
              <a:rPr lang="en-GB" sz="1600" dirty="0" smtClean="0"/>
              <a:t>Maritime registration books, registration certificates</a:t>
            </a:r>
          </a:p>
          <a:p>
            <a:pPr lvl="1" eaLnBrk="1" hangingPunct="1">
              <a:spcBef>
                <a:spcPts val="0"/>
              </a:spcBef>
              <a:buClr>
                <a:srgbClr val="080808"/>
              </a:buClr>
              <a:defRPr/>
            </a:pPr>
            <a:r>
              <a:rPr lang="en-GB" sz="1600" dirty="0" smtClean="0"/>
              <a:t>Certificates from the competent maritime authority</a:t>
            </a:r>
          </a:p>
          <a:p>
            <a:pPr lvl="1" eaLnBrk="1" hangingPunct="1">
              <a:spcBef>
                <a:spcPts val="0"/>
              </a:spcBef>
              <a:buClr>
                <a:srgbClr val="080808"/>
              </a:buClr>
              <a:defRPr/>
            </a:pPr>
            <a:r>
              <a:rPr lang="en-GB" sz="1600" dirty="0" smtClean="0"/>
              <a:t>Permit from autonomous region (shellfish producers, barnacle gatherers and seaweed collectors)</a:t>
            </a:r>
          </a:p>
          <a:p>
            <a:pPr marL="457200" lvl="1" indent="0" eaLnBrk="1" hangingPunct="1">
              <a:spcBef>
                <a:spcPts val="0"/>
              </a:spcBef>
              <a:buClr>
                <a:srgbClr val="080808"/>
              </a:buClr>
              <a:buNone/>
              <a:defRPr/>
            </a:pPr>
            <a:r>
              <a:rPr lang="en-GB" sz="1600" dirty="0" smtClean="0"/>
              <a:t>* The calculation of the COE was automated in 2011 using our IT applications.  </a:t>
            </a:r>
          </a:p>
          <a:p>
            <a:pPr marL="457200" lvl="1" indent="0" eaLnBrk="1" hangingPunct="1">
              <a:spcBef>
                <a:spcPts val="0"/>
              </a:spcBef>
              <a:buClr>
                <a:srgbClr val="080808"/>
              </a:buClr>
              <a:buNone/>
              <a:defRPr/>
            </a:pPr>
            <a:r>
              <a:rPr lang="en-GB" sz="1600" dirty="0" smtClean="0"/>
              <a:t>* A new mobile COE consultation service is now available for both Android and iOS devices.</a:t>
            </a:r>
            <a:endParaRPr lang="en-GB" sz="400" dirty="0" smtClean="0"/>
          </a:p>
        </p:txBody>
      </p:sp>
      <p:pic>
        <p:nvPicPr>
          <p:cNvPr id="1716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190" y="4975766"/>
            <a:ext cx="2808390" cy="183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5025010" y="908650"/>
            <a:ext cx="4248590" cy="54007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zh-CN" altLang="en-US" sz="1400" b="1" u="sng" dirty="0" smtClean="0">
                <a:solidFill>
                  <a:srgbClr val="C00000"/>
                </a:solidFill>
                <a:latin typeface="黑体"/>
                <a:ea typeface="黑体"/>
                <a:cs typeface="黑体"/>
              </a:rPr>
              <a:t>法定年龄降低系数（</a:t>
            </a:r>
            <a:r>
              <a:rPr lang="en-US" altLang="zh-CN" sz="1400" b="1" u="sng" dirty="0" smtClean="0">
                <a:solidFill>
                  <a:srgbClr val="C00000"/>
                </a:solidFill>
                <a:latin typeface="黑体"/>
                <a:ea typeface="黑体"/>
                <a:cs typeface="黑体"/>
              </a:rPr>
              <a:t>COE</a:t>
            </a:r>
            <a:r>
              <a:rPr lang="zh-CN" altLang="en-US" sz="1400" b="1" u="sng" dirty="0" smtClean="0">
                <a:solidFill>
                  <a:srgbClr val="C00000"/>
                </a:solidFill>
                <a:latin typeface="黑体"/>
                <a:ea typeface="黑体"/>
                <a:cs typeface="黑体"/>
              </a:rPr>
              <a:t>）</a:t>
            </a:r>
            <a:endParaRPr lang="en-GB" sz="1400" b="1" u="sng" dirty="0" smtClean="0">
              <a:solidFill>
                <a:srgbClr val="C00000"/>
              </a:solidFill>
              <a:latin typeface="黑体"/>
              <a:ea typeface="黑体"/>
              <a:cs typeface="黑体"/>
            </a:endParaRPr>
          </a:p>
          <a:p>
            <a:pPr marL="0" indent="0">
              <a:spcBef>
                <a:spcPts val="0"/>
              </a:spcBef>
              <a:buFont typeface="Arial" pitchFamily="34" charset="0"/>
              <a:buNone/>
              <a:defRPr/>
            </a:pPr>
            <a:endParaRPr lang="en-GB" sz="200" b="1" u="sng" dirty="0" smtClean="0">
              <a:solidFill>
                <a:srgbClr val="C00000"/>
              </a:solidFill>
            </a:endParaRPr>
          </a:p>
          <a:p>
            <a:pPr>
              <a:spcBef>
                <a:spcPts val="0"/>
              </a:spcBef>
              <a:buFont typeface="Arial" pitchFamily="34" charset="0"/>
              <a:buNone/>
              <a:defRPr/>
            </a:pPr>
            <a:r>
              <a:rPr lang="zh-CN" altLang="en-US" sz="1400" dirty="0" smtClean="0">
                <a:solidFill>
                  <a:srgbClr val="C00000"/>
                </a:solidFill>
              </a:rPr>
              <a:t>合格时期与工作</a:t>
            </a:r>
            <a:endParaRPr lang="en-GB" sz="1600" dirty="0" smtClean="0"/>
          </a:p>
          <a:p>
            <a:pPr lvl="1">
              <a:spcBef>
                <a:spcPts val="0"/>
              </a:spcBef>
              <a:buClr>
                <a:srgbClr val="080808"/>
              </a:buClr>
              <a:defRPr/>
            </a:pPr>
            <a:r>
              <a:rPr lang="zh-CN" altLang="en-US" sz="1600" dirty="0" smtClean="0"/>
              <a:t>有效工作</a:t>
            </a:r>
            <a:endParaRPr lang="en-GB" sz="1600" dirty="0" smtClean="0"/>
          </a:p>
          <a:p>
            <a:pPr lvl="1">
              <a:spcBef>
                <a:spcPts val="0"/>
              </a:spcBef>
              <a:buClr>
                <a:srgbClr val="080808"/>
              </a:buClr>
              <a:defRPr/>
            </a:pPr>
            <a:r>
              <a:rPr lang="zh-CN" altLang="en-US" sz="1600" dirty="0" smtClean="0"/>
              <a:t>疾病与事故</a:t>
            </a:r>
            <a:endParaRPr lang="en-GB" sz="1600" dirty="0" smtClean="0"/>
          </a:p>
          <a:p>
            <a:pPr lvl="1">
              <a:spcBef>
                <a:spcPts val="0"/>
              </a:spcBef>
              <a:buClr>
                <a:srgbClr val="080808"/>
              </a:buClr>
              <a:defRPr/>
            </a:pPr>
            <a:r>
              <a:rPr lang="zh-CN" altLang="en-US" sz="1600" dirty="0" smtClean="0"/>
              <a:t>合法工作时段的假期或中断</a:t>
            </a:r>
            <a:endParaRPr lang="en-GB" sz="1600" dirty="0" smtClean="0"/>
          </a:p>
          <a:p>
            <a:pPr>
              <a:spcBef>
                <a:spcPts val="0"/>
              </a:spcBef>
              <a:buClr>
                <a:srgbClr val="080808"/>
              </a:buClr>
              <a:defRPr/>
            </a:pPr>
            <a:endParaRPr lang="en-GB" sz="800" dirty="0" smtClean="0"/>
          </a:p>
          <a:p>
            <a:pPr>
              <a:spcBef>
                <a:spcPts val="0"/>
              </a:spcBef>
              <a:buClr>
                <a:srgbClr val="080808"/>
              </a:buClr>
              <a:buFont typeface="Arial" pitchFamily="34" charset="0"/>
              <a:buNone/>
              <a:defRPr/>
            </a:pPr>
            <a:r>
              <a:rPr lang="zh-CN" altLang="en-US" sz="1400" dirty="0" smtClean="0">
                <a:solidFill>
                  <a:srgbClr val="C00000"/>
                </a:solidFill>
              </a:rPr>
              <a:t>获得专业服务证明</a:t>
            </a:r>
            <a:endParaRPr lang="en-GB" sz="1600" dirty="0" smtClean="0"/>
          </a:p>
          <a:p>
            <a:pPr lvl="1">
              <a:spcBef>
                <a:spcPts val="0"/>
              </a:spcBef>
              <a:buClr>
                <a:srgbClr val="080808"/>
              </a:buClr>
              <a:defRPr/>
            </a:pPr>
            <a:r>
              <a:rPr lang="zh-CN" altLang="en-US" sz="1600" dirty="0" smtClean="0"/>
              <a:t>参保文件；参保、退保和缴费状况；</a:t>
            </a:r>
            <a:endParaRPr lang="en-GB" sz="1600" dirty="0" smtClean="0"/>
          </a:p>
          <a:p>
            <a:pPr lvl="1">
              <a:spcBef>
                <a:spcPts val="0"/>
              </a:spcBef>
              <a:buClr>
                <a:srgbClr val="080808"/>
              </a:buClr>
              <a:defRPr/>
            </a:pPr>
            <a:r>
              <a:rPr lang="zh-CN" altLang="en-US" sz="1600" dirty="0" smtClean="0"/>
              <a:t>符合资质人员航行历史</a:t>
            </a:r>
            <a:endParaRPr lang="en-GB" sz="1600" dirty="0" smtClean="0"/>
          </a:p>
          <a:p>
            <a:pPr lvl="1">
              <a:spcBef>
                <a:spcPts val="0"/>
              </a:spcBef>
              <a:buClr>
                <a:srgbClr val="080808"/>
              </a:buClr>
              <a:defRPr/>
            </a:pPr>
            <a:r>
              <a:rPr lang="zh-CN" altLang="en-US" sz="1600" dirty="0" smtClean="0"/>
              <a:t>海上工作登记书、登记证明</a:t>
            </a:r>
            <a:endParaRPr lang="en-GB" sz="1600" dirty="0" smtClean="0"/>
          </a:p>
          <a:p>
            <a:pPr lvl="1">
              <a:spcBef>
                <a:spcPts val="0"/>
              </a:spcBef>
              <a:buClr>
                <a:srgbClr val="080808"/>
              </a:buClr>
              <a:defRPr/>
            </a:pPr>
            <a:r>
              <a:rPr lang="zh-CN" altLang="en-US" sz="1600" dirty="0" smtClean="0"/>
              <a:t>具有职权的海事机关所开具的证明</a:t>
            </a:r>
            <a:endParaRPr lang="en-GB" sz="1600" dirty="0" smtClean="0"/>
          </a:p>
          <a:p>
            <a:pPr lvl="1">
              <a:spcBef>
                <a:spcPts val="0"/>
              </a:spcBef>
              <a:buClr>
                <a:srgbClr val="080808"/>
              </a:buClr>
              <a:defRPr/>
            </a:pPr>
            <a:r>
              <a:rPr lang="zh-CN" altLang="en-US" sz="1600" dirty="0" smtClean="0"/>
              <a:t>自治区许可（贝类生产人员、附着甲克动物采集人员与海藻收集人员）</a:t>
            </a:r>
            <a:endParaRPr lang="en-GB" sz="1600" dirty="0" smtClean="0"/>
          </a:p>
          <a:p>
            <a:pPr marL="457200" lvl="1" indent="0">
              <a:spcBef>
                <a:spcPts val="0"/>
              </a:spcBef>
              <a:buClr>
                <a:srgbClr val="080808"/>
              </a:buClr>
              <a:buFont typeface="Arial" pitchFamily="34" charset="0"/>
              <a:buNone/>
              <a:defRPr/>
            </a:pPr>
            <a:r>
              <a:rPr lang="en-GB" sz="1600" dirty="0" smtClean="0"/>
              <a:t>* </a:t>
            </a:r>
            <a:r>
              <a:rPr lang="en-GB" sz="1600" dirty="0" err="1" smtClean="0"/>
              <a:t>降低系数</a:t>
            </a:r>
            <a:r>
              <a:rPr lang="zh-CN" altLang="en-US" sz="1600" dirty="0" smtClean="0"/>
              <a:t>计算在</a:t>
            </a:r>
            <a:r>
              <a:rPr lang="en-US" altLang="zh-CN" sz="1600" dirty="0" smtClean="0"/>
              <a:t>2011</a:t>
            </a:r>
            <a:r>
              <a:rPr lang="zh-CN" altLang="en-US" sz="1600" dirty="0" smtClean="0"/>
              <a:t>年由信息技术应用程序自动进行</a:t>
            </a:r>
            <a:r>
              <a:rPr lang="en-GB" sz="1600" dirty="0" smtClean="0"/>
              <a:t> </a:t>
            </a:r>
          </a:p>
          <a:p>
            <a:pPr marL="457200" lvl="1" indent="0">
              <a:spcBef>
                <a:spcPts val="0"/>
              </a:spcBef>
              <a:buClr>
                <a:srgbClr val="080808"/>
              </a:buClr>
              <a:buFont typeface="Arial" pitchFamily="34" charset="0"/>
              <a:buNone/>
              <a:defRPr/>
            </a:pPr>
            <a:r>
              <a:rPr lang="en-GB" sz="1600" dirty="0" smtClean="0"/>
              <a:t>* </a:t>
            </a:r>
            <a:r>
              <a:rPr lang="zh-CN" altLang="en-US" sz="1600" dirty="0" smtClean="0"/>
              <a:t>新的降低系数计算服务目前可在安卓设</a:t>
            </a:r>
            <a:r>
              <a:rPr lang="en-US" altLang="zh-CN" sz="1600" dirty="0" err="1" smtClean="0"/>
              <a:t>iOS</a:t>
            </a:r>
            <a:r>
              <a:rPr lang="zh-CN" altLang="en-US" sz="1600" dirty="0" smtClean="0"/>
              <a:t>系统设备上实现</a:t>
            </a:r>
            <a:endParaRPr lang="en-GB" sz="400" dirty="0" smtClean="0"/>
          </a:p>
        </p:txBody>
      </p:sp>
    </p:spTree>
    <p:extLst>
      <p:ext uri="{BB962C8B-B14F-4D97-AF65-F5344CB8AC3E}">
        <p14:creationId xmlns:p14="http://schemas.microsoft.com/office/powerpoint/2010/main" val="1521874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500" b="1" i="1" dirty="0" smtClean="0"/>
              <a:t>RETIREMENT</a:t>
            </a:r>
            <a:r>
              <a:rPr lang="zh-CN" altLang="en-US" sz="2500" b="1" i="1" dirty="0" smtClean="0"/>
              <a:t> 退休</a:t>
            </a:r>
            <a:endParaRPr lang="en-GB" sz="2500" b="1" i="1" dirty="0"/>
          </a:p>
        </p:txBody>
      </p:sp>
      <p:sp>
        <p:nvSpPr>
          <p:cNvPr id="3" name="2 Marcador de contenido"/>
          <p:cNvSpPr>
            <a:spLocks noGrp="1"/>
          </p:cNvSpPr>
          <p:nvPr>
            <p:ph idx="1"/>
          </p:nvPr>
        </p:nvSpPr>
        <p:spPr>
          <a:xfrm>
            <a:off x="416370" y="980661"/>
            <a:ext cx="5256730" cy="5145506"/>
          </a:xfrm>
        </p:spPr>
        <p:txBody>
          <a:bodyPr>
            <a:normAutofit fontScale="55000" lnSpcReduction="20000"/>
          </a:bodyPr>
          <a:lstStyle/>
          <a:p>
            <a:pPr marL="0" indent="0">
              <a:buNone/>
            </a:pPr>
            <a:r>
              <a:rPr lang="en-GB" sz="3600" b="1" dirty="0" err="1" smtClean="0"/>
              <a:t>COEs</a:t>
            </a:r>
            <a:r>
              <a:rPr lang="en-GB" sz="3600" b="1" dirty="0" smtClean="0"/>
              <a:t> ON FOREIGN SHIPS</a:t>
            </a:r>
            <a:endParaRPr lang="en-GB" sz="3600" dirty="0" smtClean="0"/>
          </a:p>
          <a:p>
            <a:pPr marL="0" indent="0">
              <a:buNone/>
            </a:pPr>
            <a:endParaRPr lang="en-GB" sz="1100" dirty="0" smtClean="0"/>
          </a:p>
          <a:p>
            <a:pPr marL="0" indent="0" algn="just">
              <a:buNone/>
            </a:pPr>
            <a:r>
              <a:rPr lang="en-GB" dirty="0" smtClean="0"/>
              <a:t>The time of service on foreign vessels under flags of countries with which </a:t>
            </a:r>
            <a:r>
              <a:rPr lang="en-GB" b="1" u="sng" dirty="0" smtClean="0"/>
              <a:t>there is an international instrument</a:t>
            </a:r>
            <a:r>
              <a:rPr lang="en-GB" dirty="0" smtClean="0"/>
              <a:t> will be taken into account if it is </a:t>
            </a:r>
            <a:r>
              <a:rPr lang="en-GB" b="1" dirty="0" smtClean="0"/>
              <a:t>duly accredited</a:t>
            </a:r>
            <a:r>
              <a:rPr lang="en-GB" dirty="0" smtClean="0"/>
              <a:t> and the pension is calculated by </a:t>
            </a:r>
            <a:r>
              <a:rPr lang="en-GB" b="1" dirty="0" smtClean="0"/>
              <a:t>aggregation</a:t>
            </a:r>
            <a:r>
              <a:rPr lang="en-GB" dirty="0" smtClean="0"/>
              <a:t>.</a:t>
            </a:r>
          </a:p>
          <a:p>
            <a:pPr marL="0" indent="0">
              <a:buNone/>
            </a:pPr>
            <a:endParaRPr lang="en-GB" sz="2400" dirty="0" smtClean="0"/>
          </a:p>
          <a:p>
            <a:pPr marL="432000" indent="0" algn="just">
              <a:buNone/>
            </a:pPr>
            <a:r>
              <a:rPr lang="en-GB" sz="3400" b="1" dirty="0" smtClean="0">
                <a:solidFill>
                  <a:srgbClr val="080808"/>
                </a:solidFill>
              </a:rPr>
              <a:t>If the pension is recognised by internal legislation, the time of service on foreign ships accredited in the other country will only be taken into account for the COE if during this time contributions to the Spanish Social Security system were maintained through a special agreement.</a:t>
            </a:r>
          </a:p>
          <a:p>
            <a:pPr marL="432000" indent="0" algn="just">
              <a:buNone/>
            </a:pPr>
            <a:endParaRPr lang="en-GB" sz="2400" b="1" dirty="0" smtClean="0">
              <a:solidFill>
                <a:srgbClr val="080808"/>
              </a:solidFill>
            </a:endParaRPr>
          </a:p>
          <a:p>
            <a:pPr marL="0" indent="0" algn="just">
              <a:buNone/>
            </a:pPr>
            <a:r>
              <a:rPr lang="en-GB" dirty="0" smtClean="0"/>
              <a:t>The time of service on foreign ships under flags of countries with which there is </a:t>
            </a:r>
            <a:r>
              <a:rPr lang="en-GB" b="1" u="sng" dirty="0" smtClean="0"/>
              <a:t>no international instrument</a:t>
            </a:r>
            <a:r>
              <a:rPr lang="en-GB" dirty="0" smtClean="0"/>
              <a:t> will only be taken into account if there was a special agreement during those years.</a:t>
            </a:r>
          </a:p>
          <a:p>
            <a:pPr marL="0" indent="0" algn="just">
              <a:buNone/>
            </a:pPr>
            <a:endParaRPr lang="en-GB" sz="3600" dirty="0" smtClean="0"/>
          </a:p>
          <a:p>
            <a:pPr marL="457200" lvl="1" indent="0">
              <a:buClrTx/>
              <a:buNone/>
            </a:pPr>
            <a:endParaRPr lang="en-GB" b="1" dirty="0" smtClean="0">
              <a:solidFill>
                <a:srgbClr val="080808"/>
              </a:solidFill>
            </a:endParaRPr>
          </a:p>
          <a:p>
            <a:pPr marL="457200" lvl="1" indent="0">
              <a:buClrTx/>
              <a:buNone/>
            </a:pPr>
            <a:endParaRPr lang="en-GB" b="1" dirty="0" smtClean="0">
              <a:solidFill>
                <a:srgbClr val="080808"/>
              </a:solidFill>
            </a:endParaRPr>
          </a:p>
        </p:txBody>
      </p:sp>
      <p:sp>
        <p:nvSpPr>
          <p:cNvPr id="4" name="2 Marcador de contenido"/>
          <p:cNvSpPr txBox="1">
            <a:spLocks/>
          </p:cNvSpPr>
          <p:nvPr/>
        </p:nvSpPr>
        <p:spPr>
          <a:xfrm>
            <a:off x="5889130" y="1052670"/>
            <a:ext cx="3600500" cy="514550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3600" b="1" dirty="0" smtClean="0"/>
              <a:t>外国船只法定年龄降低系数</a:t>
            </a:r>
            <a:endParaRPr lang="en-GB" sz="3600" dirty="0" smtClean="0"/>
          </a:p>
          <a:p>
            <a:pPr marL="0" indent="0">
              <a:buFont typeface="Arial" pitchFamily="34" charset="0"/>
              <a:buNone/>
            </a:pPr>
            <a:endParaRPr lang="en-GB" sz="1100" dirty="0" smtClean="0"/>
          </a:p>
          <a:p>
            <a:pPr marL="0" indent="0" algn="just">
              <a:buFont typeface="Arial" pitchFamily="34" charset="0"/>
              <a:buNone/>
            </a:pPr>
            <a:r>
              <a:rPr lang="zh-CN" altLang="en-US" dirty="0" smtClean="0"/>
              <a:t>如果海上工作者</a:t>
            </a:r>
            <a:r>
              <a:rPr lang="zh-CN" altLang="en-US" b="1" dirty="0" smtClean="0"/>
              <a:t>按时缴费</a:t>
            </a:r>
            <a:r>
              <a:rPr lang="zh-CN" altLang="en-US" dirty="0" smtClean="0"/>
              <a:t>，其所在在外国船只所属国家</a:t>
            </a:r>
            <a:r>
              <a:rPr lang="zh-CN" altLang="en-US" b="1" dirty="0" smtClean="0"/>
              <a:t>有国际合作协议</a:t>
            </a:r>
            <a:r>
              <a:rPr lang="zh-CN" altLang="en-US" dirty="0" smtClean="0"/>
              <a:t>，则其服役时长将被考虑，其养老金将以</a:t>
            </a:r>
            <a:r>
              <a:rPr lang="zh-CN" altLang="en-US" b="1" dirty="0" smtClean="0"/>
              <a:t>总计额</a:t>
            </a:r>
            <a:r>
              <a:rPr lang="zh-CN" altLang="en-US" dirty="0" smtClean="0"/>
              <a:t>进行计算。</a:t>
            </a:r>
            <a:endParaRPr lang="en-GB" dirty="0" smtClean="0"/>
          </a:p>
          <a:p>
            <a:pPr marL="0" indent="0">
              <a:buFont typeface="Arial" pitchFamily="34" charset="0"/>
              <a:buNone/>
            </a:pPr>
            <a:endParaRPr lang="en-GB" sz="2400" dirty="0" smtClean="0"/>
          </a:p>
          <a:p>
            <a:pPr marL="432000" indent="0" algn="just">
              <a:buFont typeface="Arial" pitchFamily="34" charset="0"/>
              <a:buNone/>
            </a:pPr>
            <a:r>
              <a:rPr lang="zh-CN" altLang="en-US" sz="3400" b="1" dirty="0" smtClean="0">
                <a:solidFill>
                  <a:srgbClr val="080808"/>
                </a:solidFill>
              </a:rPr>
              <a:t>如果其养老金受国际法承认，其在外国船只上的服役时长运用</a:t>
            </a:r>
            <a:r>
              <a:rPr lang="zh-CN" altLang="zh-CN" sz="3400" b="1" dirty="0" smtClean="0">
                <a:solidFill>
                  <a:srgbClr val="080808"/>
                </a:solidFill>
              </a:rPr>
              <a:t>“</a:t>
            </a:r>
            <a:r>
              <a:rPr lang="zh-CN" altLang="en-US" sz="3400" b="1" dirty="0" smtClean="0">
                <a:solidFill>
                  <a:srgbClr val="080808"/>
                </a:solidFill>
              </a:rPr>
              <a:t>降低系数”的条件为其缴费通过特殊协议保留在西班牙社保体系中。</a:t>
            </a:r>
            <a:endParaRPr lang="en-GB" sz="3400" b="1" dirty="0" smtClean="0">
              <a:solidFill>
                <a:srgbClr val="080808"/>
              </a:solidFill>
            </a:endParaRPr>
          </a:p>
          <a:p>
            <a:pPr marL="432000" indent="0" algn="just">
              <a:buFont typeface="Arial" pitchFamily="34" charset="0"/>
              <a:buNone/>
            </a:pPr>
            <a:endParaRPr lang="en-GB" sz="2400" b="1" dirty="0" smtClean="0">
              <a:solidFill>
                <a:srgbClr val="080808"/>
              </a:solidFill>
            </a:endParaRPr>
          </a:p>
          <a:p>
            <a:pPr marL="0" indent="0" algn="just">
              <a:buFont typeface="Arial" pitchFamily="34" charset="0"/>
              <a:buNone/>
            </a:pPr>
            <a:r>
              <a:rPr lang="zh-CN" altLang="en-US" dirty="0" smtClean="0"/>
              <a:t>如果其所服务的外国船只所属国无国际协议，只有在其服务时段内有相关特殊协议，方可考虑其服务时长。</a:t>
            </a:r>
            <a:endParaRPr lang="en-GB" dirty="0" smtClean="0"/>
          </a:p>
          <a:p>
            <a:pPr marL="0" indent="0" algn="just">
              <a:buFont typeface="Arial" pitchFamily="34" charset="0"/>
              <a:buNone/>
            </a:pPr>
            <a:endParaRPr lang="en-GB" sz="3600" dirty="0" smtClean="0"/>
          </a:p>
          <a:p>
            <a:pPr marL="457200" lvl="1" indent="0">
              <a:buClrTx/>
              <a:buFont typeface="Arial" pitchFamily="34" charset="0"/>
              <a:buNone/>
            </a:pPr>
            <a:endParaRPr lang="en-GB" b="1" dirty="0" smtClean="0">
              <a:solidFill>
                <a:srgbClr val="080808"/>
              </a:solidFill>
            </a:endParaRPr>
          </a:p>
          <a:p>
            <a:pPr marL="457200" lvl="1" indent="0">
              <a:buClrTx/>
              <a:buFont typeface="Arial" pitchFamily="34" charset="0"/>
              <a:buNone/>
            </a:pPr>
            <a:endParaRPr lang="en-GB" b="1" dirty="0" smtClean="0">
              <a:solidFill>
                <a:srgbClr val="080808"/>
              </a:solidFill>
            </a:endParaRPr>
          </a:p>
        </p:txBody>
      </p:sp>
    </p:spTree>
    <p:extLst>
      <p:ext uri="{BB962C8B-B14F-4D97-AF65-F5344CB8AC3E}">
        <p14:creationId xmlns:p14="http://schemas.microsoft.com/office/powerpoint/2010/main" val="98221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2 Marcador de número de diapositiva"/>
          <p:cNvSpPr>
            <a:spLocks noGrp="1"/>
          </p:cNvSpPr>
          <p:nvPr>
            <p:ph type="sldNum" sz="quarter" idx="4294967295"/>
          </p:nvPr>
        </p:nvSpPr>
        <p:spPr>
          <a:xfrm>
            <a:off x="3384550" y="6245225"/>
            <a:ext cx="3136900" cy="476250"/>
          </a:xfrm>
          <a:prstGeom prst="rect">
            <a:avLst/>
          </a:prstGeom>
        </p:spPr>
        <p:txBody>
          <a:bodyPr/>
          <a:lstStyle/>
          <a:p>
            <a:pPr algn="ctr">
              <a:defRPr/>
            </a:pPr>
            <a:fld id="{E689BF8E-522C-42DD-AD59-647B187AC437}" type="slidenum">
              <a:rPr lang="es-ES_tradnl"/>
              <a:pPr algn="ctr">
                <a:defRPr/>
              </a:pPr>
              <a:t>17</a:t>
            </a:fld>
            <a:endParaRPr lang="en-GB"/>
          </a:p>
        </p:txBody>
      </p:sp>
      <p:graphicFrame>
        <p:nvGraphicFramePr>
          <p:cNvPr id="187783" name="Group 391"/>
          <p:cNvGraphicFramePr>
            <a:graphicFrameLocks noGrp="1"/>
          </p:cNvGraphicFramePr>
          <p:nvPr>
            <p:extLst>
              <p:ext uri="{D42A27DB-BD31-4B8C-83A1-F6EECF244321}">
                <p14:modId xmlns:p14="http://schemas.microsoft.com/office/powerpoint/2010/main" val="2891107305"/>
              </p:ext>
            </p:extLst>
          </p:nvPr>
        </p:nvGraphicFramePr>
        <p:xfrm>
          <a:off x="1" y="17309"/>
          <a:ext cx="9905997" cy="6757423"/>
        </p:xfrm>
        <a:graphic>
          <a:graphicData uri="http://schemas.openxmlformats.org/drawingml/2006/table">
            <a:tbl>
              <a:tblPr/>
              <a:tblGrid>
                <a:gridCol w="133279"/>
                <a:gridCol w="1099283"/>
                <a:gridCol w="1098439"/>
                <a:gridCol w="2135759"/>
                <a:gridCol w="249567"/>
                <a:gridCol w="184730"/>
                <a:gridCol w="327665"/>
                <a:gridCol w="538183"/>
                <a:gridCol w="1059391"/>
                <a:gridCol w="385388"/>
                <a:gridCol w="281824"/>
                <a:gridCol w="1874306"/>
                <a:gridCol w="538183"/>
              </a:tblGrid>
              <a:tr h="239920">
                <a:tc gridSpan="7">
                  <a:txBody>
                    <a:bodyPr/>
                    <a:lstStyle/>
                    <a:p>
                      <a:pPr marL="0" marR="0" lvl="0" indent="0" algn="ctr" defTabSz="781050" rtl="0" eaLnBrk="1" fontAlgn="base" latinLnBrk="0" hangingPunct="1">
                        <a:lnSpc>
                          <a:spcPct val="100000"/>
                        </a:lnSpc>
                        <a:spcBef>
                          <a:spcPct val="60000"/>
                        </a:spcBef>
                        <a:spcAft>
                          <a:spcPct val="0"/>
                        </a:spcAft>
                        <a:buClrTx/>
                        <a:buSzTx/>
                        <a:buFontTx/>
                        <a:buNone/>
                        <a:tabLst/>
                      </a:pPr>
                      <a:r>
                        <a:rPr kumimoji="0" lang="en-GB" sz="1000" b="0" i="0" u="none" strike="noStrike" cap="none" normalizeH="0" baseline="0" dirty="0" smtClean="0">
                          <a:ln>
                            <a:noFill/>
                          </a:ln>
                          <a:solidFill>
                            <a:srgbClr val="D9E5DA"/>
                          </a:solidFill>
                          <a:effectLst/>
                          <a:latin typeface="Arial Black" pitchFamily="34" charset="0"/>
                        </a:rPr>
                        <a:t>COE     MERCHANT MARINE</a:t>
                      </a:r>
                      <a:r>
                        <a:rPr kumimoji="0" lang="zh-CN" altLang="en-US" sz="1000" b="0" i="0" u="none" strike="noStrike" cap="none" normalizeH="0" baseline="0" dirty="0" smtClean="0">
                          <a:ln>
                            <a:noFill/>
                          </a:ln>
                          <a:solidFill>
                            <a:srgbClr val="D9E5DA"/>
                          </a:solidFill>
                          <a:effectLst/>
                          <a:latin typeface="Arial Black" pitchFamily="34" charset="0"/>
                        </a:rPr>
                        <a:t> 海上商业年龄降低系数</a:t>
                      </a:r>
                      <a:endParaRPr kumimoji="0" lang="en-GB" sz="1000" b="0" i="0" u="none" strike="noStrike" cap="none" normalizeH="0" baseline="0" dirty="0" smtClean="0">
                        <a:ln>
                          <a:noFill/>
                        </a:ln>
                        <a:solidFill>
                          <a:srgbClr val="D9E5DA"/>
                        </a:solidFill>
                        <a:effectLst/>
                        <a:latin typeface="Arial Black" pitchFamily="34" charset="0"/>
                      </a:endParaRPr>
                    </a:p>
                  </a:txBody>
                  <a:tcPr anchor="ctr" horzOverflow="overflow">
                    <a:lnL cap="flat">
                      <a:noFill/>
                    </a:lnL>
                    <a:lnR w="57150" cap="flat" cmpd="sng" algn="ctr">
                      <a:solidFill>
                        <a:schemeClr val="bg1"/>
                      </a:solidFill>
                      <a:prstDash val="solid"/>
                      <a:round/>
                      <a:headEnd type="none" w="med" len="med"/>
                      <a:tailEnd type="none" w="med" len="med"/>
                    </a:lnR>
                    <a:lnT w="76200" cap="flat" cmpd="sng" algn="ctr">
                      <a:solidFill>
                        <a:srgbClr val="49694B"/>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4906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marL="0" marR="0" lvl="0" indent="0" algn="ctr" defTabSz="781050" rtl="0" eaLnBrk="1" fontAlgn="base" latinLnBrk="0" hangingPunct="1">
                        <a:lnSpc>
                          <a:spcPct val="100000"/>
                        </a:lnSpc>
                        <a:spcBef>
                          <a:spcPct val="60000"/>
                        </a:spcBef>
                        <a:spcAft>
                          <a:spcPct val="0"/>
                        </a:spcAft>
                        <a:buClrTx/>
                        <a:buSzTx/>
                        <a:buFontTx/>
                        <a:buNone/>
                        <a:tabLst/>
                      </a:pPr>
                      <a:r>
                        <a:rPr kumimoji="0" lang="en-GB" sz="1000" b="0" i="0" u="none" strike="noStrike" cap="none" normalizeH="0" baseline="0" dirty="0" smtClean="0">
                          <a:ln>
                            <a:noFill/>
                          </a:ln>
                          <a:solidFill>
                            <a:srgbClr val="D9E5DA"/>
                          </a:solidFill>
                          <a:effectLst/>
                          <a:latin typeface="Arial Black" pitchFamily="34" charset="0"/>
                        </a:rPr>
                        <a:t>COE    FISHING</a:t>
                      </a:r>
                    </a:p>
                  </a:txBody>
                  <a:tcPr horzOverflow="overflow">
                    <a:lnL w="57150" cap="flat" cmpd="sng" algn="ctr">
                      <a:solidFill>
                        <a:schemeClr val="bg1"/>
                      </a:solidFill>
                      <a:prstDash val="solid"/>
                      <a:round/>
                      <a:headEnd type="none" w="med" len="med"/>
                      <a:tailEnd type="none" w="med" len="med"/>
                    </a:lnL>
                    <a:lnR cap="flat">
                      <a:noFill/>
                    </a:lnR>
                    <a:lnT w="76200" cap="flat" cmpd="sng" algn="ctr">
                      <a:solidFill>
                        <a:srgbClr val="49694B"/>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4906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37320">
                <a:tc rowSpan="7">
                  <a:txBody>
                    <a:bodyPr/>
                    <a:lstStyle/>
                    <a:p>
                      <a:pPr marL="0" marR="0" lvl="0" indent="0" algn="ctr" defTabSz="781050" rtl="0" eaLnBrk="1" fontAlgn="base" latinLnBrk="0" hangingPunct="1">
                        <a:lnSpc>
                          <a:spcPct val="100000"/>
                        </a:lnSpc>
                        <a:spcBef>
                          <a:spcPct val="60000"/>
                        </a:spcBef>
                        <a:spcAft>
                          <a:spcPct val="0"/>
                        </a:spcAft>
                        <a:buClrTx/>
                        <a:buSzTx/>
                        <a:buFont typeface="Wingdings" pitchFamily="2" charset="2"/>
                        <a:buNone/>
                        <a:tabLst/>
                      </a:pPr>
                      <a:endParaRPr kumimoji="0" lang="es-ES" sz="1000" b="0" i="0" u="none" strike="noStrike" cap="none" normalizeH="0" baseline="0" smtClean="0">
                        <a:ln>
                          <a:noFill/>
                        </a:ln>
                        <a:solidFill>
                          <a:srgbClr val="3B553D"/>
                        </a:solidFill>
                        <a:effectLst/>
                        <a:latin typeface="Arial Black" pitchFamily="34" charset="0"/>
                      </a:endParaRPr>
                    </a:p>
                  </a:txBody>
                  <a:tcPr marL="54000" marR="36000" marT="54000" marB="36000" anchor="ctr"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5C8460"/>
                    </a:solidFill>
                  </a:tcPr>
                </a:tc>
                <a:tc rowSpan="2" gridSpan="2">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OIL TANKERS </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GAS </a:t>
                      </a:r>
                      <a:r>
                        <a:rPr kumimoji="0" lang="en-GB" sz="700" b="0" i="0" u="none" strike="noStrike" cap="none" normalizeH="0" baseline="0" dirty="0" smtClean="0">
                          <a:ln>
                            <a:noFill/>
                          </a:ln>
                          <a:solidFill>
                            <a:srgbClr val="3B553D"/>
                          </a:solidFill>
                          <a:effectLst/>
                          <a:latin typeface="Arial" charset="0"/>
                        </a:rPr>
                        <a:t>TANKERS</a:t>
                      </a:r>
                      <a:r>
                        <a:rPr kumimoji="0" lang="zh-CN" altLang="en-US" sz="700" b="0" i="0" u="none" strike="noStrike" cap="none" normalizeH="0" baseline="0" dirty="0" smtClean="0">
                          <a:ln>
                            <a:noFill/>
                          </a:ln>
                          <a:solidFill>
                            <a:srgbClr val="3B553D"/>
                          </a:solidFill>
                          <a:effectLst/>
                          <a:latin typeface="Arial" charset="0"/>
                        </a:rPr>
                        <a:t> </a:t>
                      </a:r>
                      <a:endParaRPr kumimoji="0" lang="en-US" altLang="zh-CN"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CHEMICAL </a:t>
                      </a:r>
                      <a:r>
                        <a:rPr kumimoji="0" lang="en-GB" sz="700" b="0" i="0" u="none" strike="noStrike" cap="none" normalizeH="0" baseline="0" dirty="0" smtClean="0">
                          <a:ln>
                            <a:noFill/>
                          </a:ln>
                          <a:solidFill>
                            <a:srgbClr val="3B553D"/>
                          </a:solidFill>
                          <a:effectLst/>
                          <a:latin typeface="Arial" charset="0"/>
                        </a:rPr>
                        <a:t>SHIPS</a:t>
                      </a:r>
                      <a:r>
                        <a:rPr kumimoji="0" lang="zh-CN" altLang="en-US" sz="700" b="0" i="0" u="none" strike="noStrike" cap="none" normalizeH="0" baseline="0" dirty="0" smtClean="0">
                          <a:ln>
                            <a:noFill/>
                          </a:ln>
                          <a:solidFill>
                            <a:srgbClr val="3B553D"/>
                          </a:solidFill>
                          <a:effectLst/>
                          <a:latin typeface="Arial" charset="0"/>
                        </a:rPr>
                        <a:t> </a:t>
                      </a:r>
                      <a:endParaRPr kumimoji="0" lang="en-US" altLang="zh-CN"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SUPPLY </a:t>
                      </a:r>
                      <a:r>
                        <a:rPr kumimoji="0" lang="en-GB" sz="700" b="0" i="0" u="none" strike="noStrike" cap="none" normalizeH="0" baseline="0" dirty="0" smtClean="0">
                          <a:ln>
                            <a:noFill/>
                          </a:ln>
                          <a:solidFill>
                            <a:srgbClr val="3B553D"/>
                          </a:solidFill>
                          <a:effectLst/>
                          <a:latin typeface="Arial" charset="0"/>
                        </a:rPr>
                        <a:t>VESSELS</a:t>
                      </a:r>
                      <a:r>
                        <a:rPr kumimoji="0" lang="zh-CN" altLang="en-US" sz="700" b="0" i="0" u="none" strike="noStrike" cap="none" normalizeH="0" baseline="0" dirty="0" smtClean="0">
                          <a:ln>
                            <a:noFill/>
                          </a:ln>
                          <a:solidFill>
                            <a:srgbClr val="3B553D"/>
                          </a:solidFill>
                          <a:effectLst/>
                          <a:latin typeface="Arial" charset="0"/>
                        </a:rPr>
                        <a:t> </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ISM </a:t>
                      </a:r>
                      <a:r>
                        <a:rPr kumimoji="0" lang="en-GB" sz="700" b="0" i="0" u="none" strike="noStrike" cap="none" normalizeH="0" baseline="0" dirty="0" smtClean="0">
                          <a:ln>
                            <a:noFill/>
                          </a:ln>
                          <a:solidFill>
                            <a:srgbClr val="3B553D"/>
                          </a:solidFill>
                          <a:effectLst/>
                          <a:latin typeface="Arial" charset="0"/>
                        </a:rPr>
                        <a:t>VESSELS</a:t>
                      </a:r>
                      <a:endParaRPr kumimoji="0" lang="en-GB" sz="700" b="0" i="0" u="none" strike="noStrike" cap="none" normalizeH="0" baseline="0" dirty="0" smtClean="0">
                        <a:ln>
                          <a:noFill/>
                        </a:ln>
                        <a:solidFill>
                          <a:srgbClr val="3B553D"/>
                        </a:solidFill>
                        <a:effectLst/>
                        <a:latin typeface="Arial" charset="0"/>
                      </a:endParaRP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c rowSpan="2"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FREIGHT VESSELS</a:t>
                      </a:r>
                      <a:r>
                        <a:rPr kumimoji="0" lang="zh-CN" altLang="en-US" sz="700" b="0" i="0" u="none" strike="noStrike" cap="none" normalizeH="0" baseline="0" dirty="0" smtClean="0">
                          <a:ln>
                            <a:noFill/>
                          </a:ln>
                          <a:solidFill>
                            <a:srgbClr val="3B553D"/>
                          </a:solidFill>
                          <a:effectLst/>
                          <a:latin typeface="Arial" charset="0"/>
                        </a:rPr>
                        <a:t> </a:t>
                      </a:r>
                      <a:endParaRPr kumimoji="0" lang="en-US" altLang="zh-CN"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OCEAN</a:t>
                      </a:r>
                      <a:r>
                        <a:rPr kumimoji="0" lang="en-GB" sz="700" b="0" i="0" u="none" strike="noStrike" cap="none" normalizeH="0" baseline="0" dirty="0" smtClean="0">
                          <a:ln>
                            <a:noFill/>
                          </a:ln>
                          <a:solidFill>
                            <a:srgbClr val="3B553D"/>
                          </a:solidFill>
                          <a:effectLst/>
                          <a:latin typeface="Arial" charset="0"/>
                        </a:rPr>
                        <a:t>-GOING TUGS</a:t>
                      </a:r>
                      <a:r>
                        <a:rPr kumimoji="0" lang="zh-CN" altLang="en-US" sz="700" b="0" i="0" u="none" strike="noStrike" cap="none" normalizeH="0" baseline="0" dirty="0" smtClean="0">
                          <a:ln>
                            <a:noFill/>
                          </a:ln>
                          <a:solidFill>
                            <a:srgbClr val="3B553D"/>
                          </a:solidFill>
                          <a:effectLst/>
                          <a:latin typeface="Arial" charset="0"/>
                        </a:rPr>
                        <a:t> </a:t>
                      </a:r>
                      <a:endParaRPr kumimoji="0" lang="en-US" altLang="zh-CN"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OIL </a:t>
                      </a:r>
                      <a:r>
                        <a:rPr kumimoji="0" lang="en-GB" sz="700" b="0" i="0" u="none" strike="noStrike" cap="none" normalizeH="0" baseline="0" dirty="0" smtClean="0">
                          <a:ln>
                            <a:noFill/>
                          </a:ln>
                          <a:solidFill>
                            <a:srgbClr val="3B553D"/>
                          </a:solidFill>
                          <a:effectLst/>
                          <a:latin typeface="Arial" charset="0"/>
                        </a:rPr>
                        <a:t>AND GAS PLATFORMS</a:t>
                      </a:r>
                      <a:r>
                        <a:rPr kumimoji="0" lang="zh-CN" altLang="en-US" sz="700" b="0" i="0" u="none" strike="noStrike" cap="none" normalizeH="0" baseline="0" dirty="0" smtClean="0">
                          <a:ln>
                            <a:noFill/>
                          </a:ln>
                          <a:solidFill>
                            <a:srgbClr val="3B553D"/>
                          </a:solidFill>
                          <a:effectLst/>
                          <a:latin typeface="Arial" charset="0"/>
                        </a:rPr>
                        <a:t> </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OCEANOGRAPHIC AND FISHERY RESEARCH SHIPS</a:t>
                      </a:r>
                      <a:r>
                        <a:rPr kumimoji="0" lang="zh-CN" altLang="en-US" sz="700" b="0" i="0" u="none" strike="noStrike" cap="none" normalizeH="0" baseline="0" dirty="0" smtClean="0">
                          <a:ln>
                            <a:noFill/>
                          </a:ln>
                          <a:solidFill>
                            <a:srgbClr val="3B553D"/>
                          </a:solidFill>
                          <a:effectLst/>
                          <a:latin typeface="Arial" charset="0"/>
                        </a:rPr>
                        <a:t> </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SALVAGE AND ANTI-POLLUTION VESSELS OR </a:t>
                      </a:r>
                      <a:r>
                        <a:rPr kumimoji="0" lang="en-GB" sz="700" b="0" i="0" u="none" strike="noStrike" cap="none" normalizeH="0" baseline="0" dirty="0" smtClean="0">
                          <a:ln>
                            <a:noFill/>
                          </a:ln>
                          <a:solidFill>
                            <a:srgbClr val="3B553D"/>
                          </a:solidFill>
                          <a:effectLst/>
                          <a:latin typeface="Arial" charset="0"/>
                        </a:rPr>
                        <a:t>SHIPS</a:t>
                      </a:r>
                      <a:endParaRPr kumimoji="0" lang="en-GB" sz="7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FREEZER VESSELS</a:t>
                      </a: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COD FISHING VESSELS</a:t>
                      </a: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PAIR COD FISHING VESSELS</a:t>
                      </a: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WHALING SHIPS</a:t>
                      </a: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TRAWLERS OF MORE THAN 250 GRT</a:t>
                      </a:r>
                    </a:p>
                  </a:txBody>
                  <a:tcPr horzOverflow="overflow">
                    <a:lnL w="28575" cap="flat" cmpd="sng" algn="ctr">
                      <a:solidFill>
                        <a:schemeClr val="bg1"/>
                      </a:solidFill>
                      <a:prstDash val="solid"/>
                      <a:round/>
                      <a:headEnd type="none" w="med" len="med"/>
                      <a:tailEnd type="none" w="med" len="med"/>
                    </a:lnL>
                    <a:lnR cap="flat">
                      <a:noFill/>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r>
              <a:tr h="532560">
                <a:tc vMerge="1">
                  <a:txBody>
                    <a:bodyPr/>
                    <a:lstStyle/>
                    <a:p>
                      <a:endParaRPr lang="es-ES"/>
                    </a:p>
                  </a:txBody>
                  <a:tcPr/>
                </a:tc>
                <a:tc gridSpan="2" vMerge="1">
                  <a:txBody>
                    <a:bodyPr/>
                    <a:lstStyle/>
                    <a:p>
                      <a:endParaRPr lang="es-ES"/>
                    </a:p>
                  </a:txBody>
                  <a:tcPr/>
                </a:tc>
                <a:tc hMerge="1" v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rowSpan="2"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FISHING VESSELS OVER 150 GRT NOT INCLUDED IN THE PREVIOUS GROUPS</a:t>
                      </a: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gridSpan="2">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FISHING VESSELS OF MORE THAN 10 - 150 GRT NOT INCLUDED IN THE ABOVE GROUPS</a:t>
                      </a:r>
                    </a:p>
                  </a:txBody>
                  <a:tcP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r>
              <a:tr h="304163">
                <a:tc vMerge="1">
                  <a:txBody>
                    <a:bodyPr/>
                    <a:lstStyle/>
                    <a:p>
                      <a:endParaRPr lang="es-ES"/>
                    </a:p>
                  </a:txBody>
                  <a:tcPr/>
                </a:tc>
                <a:tc rowSpan="3" gridSpan="2">
                  <a:txBody>
                    <a:bodyPr/>
                    <a:lstStyle/>
                    <a:p>
                      <a:pPr marL="82550" marR="0" lvl="0" indent="-82550" algn="l" defTabSz="781050" rtl="0" eaLnBrk="1" fontAlgn="base" latinLnBrk="0" hangingPunct="1">
                        <a:lnSpc>
                          <a:spcPct val="100000"/>
                        </a:lnSpc>
                        <a:spcBef>
                          <a:spcPct val="60000"/>
                        </a:spcBef>
                        <a:spcAft>
                          <a:spcPct val="0"/>
                        </a:spcAft>
                        <a:buClrTx/>
                        <a:buSzTx/>
                        <a:buFontTx/>
                        <a:buNone/>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Tx/>
                        <a:buFontTx/>
                        <a:buNone/>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MIXED FREIGHT AND </a:t>
                      </a:r>
                      <a:r>
                        <a:rPr kumimoji="0" lang="en-GB" sz="700" b="0" i="0" u="none" strike="noStrike" cap="none" normalizeH="0" baseline="0" smtClean="0">
                          <a:ln>
                            <a:noFill/>
                          </a:ln>
                          <a:solidFill>
                            <a:srgbClr val="3B553D"/>
                          </a:solidFill>
                          <a:effectLst/>
                          <a:latin typeface="Arial" charset="0"/>
                        </a:rPr>
                        <a:t>PASSENGER </a:t>
                      </a:r>
                      <a:r>
                        <a:rPr kumimoji="0" lang="en-GB" sz="700" b="0" i="0" u="none" strike="noStrike" cap="none" normalizeH="0" baseline="0" smtClean="0">
                          <a:ln>
                            <a:noFill/>
                          </a:ln>
                          <a:solidFill>
                            <a:srgbClr val="3B553D"/>
                          </a:solidFill>
                          <a:effectLst/>
                          <a:latin typeface="Arial" charset="0"/>
                        </a:rPr>
                        <a:t>SHIPS</a:t>
                      </a:r>
                      <a:endParaRPr kumimoji="0" lang="en-GB" sz="700" b="0" i="0" u="none" strike="noStrike" cap="none" normalizeH="0" baseline="0" dirty="0" smtClean="0">
                        <a:ln>
                          <a:noFill/>
                        </a:ln>
                        <a:solidFill>
                          <a:srgbClr val="3B553D"/>
                        </a:solidFill>
                        <a:effectLst/>
                        <a:latin typeface="Arial" charset="0"/>
                      </a:endParaRP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3" hMerge="1">
                  <a:txBody>
                    <a:bodyPr/>
                    <a:lstStyle/>
                    <a:p>
                      <a:endParaRPr lang="es-ES"/>
                    </a:p>
                  </a:txBody>
                  <a:tcPr/>
                </a:tc>
                <a:tc rowSpan="3"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PASSENGER SHIPS OF MORE THAN 1,500 GT</a:t>
                      </a: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VESSELS </a:t>
                      </a:r>
                      <a:r>
                        <a:rPr kumimoji="0" lang="en-GB" sz="700" b="0" i="0" u="none" strike="noStrike" cap="none" normalizeH="0" baseline="0" dirty="0" smtClean="0">
                          <a:ln>
                            <a:noFill/>
                          </a:ln>
                          <a:solidFill>
                            <a:srgbClr val="3B553D"/>
                          </a:solidFill>
                          <a:effectLst/>
                          <a:latin typeface="Arial" charset="0"/>
                        </a:rPr>
                        <a:t>FOR INTERNAL PORT TRAFFIC (except for small passenger vessels for internal port traffic</a:t>
                      </a:r>
                      <a:r>
                        <a:rPr kumimoji="0" lang="en-GB" sz="700" b="0" i="0" u="none" strike="noStrike" cap="none" normalizeH="0" baseline="0" dirty="0" smtClean="0">
                          <a:ln>
                            <a:noFill/>
                          </a:ln>
                          <a:solidFill>
                            <a:srgbClr val="3B553D"/>
                          </a:solidFill>
                          <a:effectLst/>
                          <a:latin typeface="Arial" charset="0"/>
                        </a:rPr>
                        <a:t>)</a:t>
                      </a:r>
                      <a:endParaRPr kumimoji="0" lang="en-GB" sz="700" b="0" i="0" u="none" strike="noStrike" cap="none" normalizeH="0" baseline="0" dirty="0" smtClean="0">
                        <a:ln>
                          <a:noFill/>
                        </a:ln>
                        <a:solidFill>
                          <a:srgbClr val="3B553D"/>
                        </a:solidFill>
                        <a:effectLst/>
                        <a:latin typeface="Arial" charset="0"/>
                      </a:endParaRPr>
                    </a:p>
                  </a:txBody>
                  <a:tcPr marL="90000" marR="90000" marT="46800" marB="0"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3" hMerge="1">
                  <a:txBody>
                    <a:bodyPr/>
                    <a:lstStyle/>
                    <a:p>
                      <a:endParaRPr lang="es-ES"/>
                    </a:p>
                  </a:txBody>
                  <a:tcPr/>
                </a:tc>
                <a:tc rowSpan="3" hMerge="1">
                  <a:txBody>
                    <a:bodyPr/>
                    <a:lstStyle/>
                    <a:p>
                      <a:endParaRPr lang="es-ES"/>
                    </a:p>
                  </a:txBody>
                  <a:tcPr/>
                </a:tc>
                <a:tc rowSpan="3"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tr>
              <a:tr h="362880">
                <a:tc vMerge="1">
                  <a:txBody>
                    <a:bodyPr/>
                    <a:lstStyle/>
                    <a:p>
                      <a:endParaRPr lang="es-ES"/>
                    </a:p>
                  </a:txBody>
                  <a:tcPr/>
                </a:tc>
                <a:tc gridSpan="2" vMerge="1">
                  <a:txBody>
                    <a:bodyPr/>
                    <a:lstStyle/>
                    <a:p>
                      <a:endParaRPr lang="es-ES"/>
                    </a:p>
                  </a:txBody>
                  <a:tcPr/>
                </a:tc>
                <a:tc hMerge="1" v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6">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VESSELS OF UP TO 10 GRT</a:t>
                      </a: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D9E5DA"/>
                        </a:solidFill>
                        <a:effectLst/>
                        <a:latin typeface="Arial" charset="0"/>
                      </a:endParaRPr>
                    </a:p>
                  </a:txBody>
                  <a:tcPr horzOverflow="overflow">
                    <a:lnL w="57150"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7187">
                <a:tc vMerge="1">
                  <a:txBody>
                    <a:bodyPr/>
                    <a:lstStyle/>
                    <a:p>
                      <a:endParaRPr lang="es-ES"/>
                    </a:p>
                  </a:txBody>
                  <a:tcPr/>
                </a:tc>
                <a:tc gridSpan="2" vMerge="1">
                  <a:txBody>
                    <a:bodyPr/>
                    <a:lstStyle/>
                    <a:p>
                      <a:endParaRPr lang="es-ES"/>
                    </a:p>
                  </a:txBody>
                  <a:tcPr/>
                </a:tc>
                <a:tc hMerge="1" v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6">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en-GB" sz="1000" b="0" i="0" u="none" strike="noStrike" cap="none" normalizeH="0" baseline="0" smtClean="0">
                          <a:ln>
                            <a:noFill/>
                          </a:ln>
                          <a:solidFill>
                            <a:srgbClr val="D9E5DA"/>
                          </a:solidFill>
                          <a:effectLst/>
                          <a:latin typeface="Arial Black" pitchFamily="34" charset="0"/>
                        </a:rPr>
                        <a:t>DOCK WORKERS</a:t>
                      </a:r>
                    </a:p>
                  </a:txBody>
                  <a:tcPr marL="90000" marR="90000" marT="46800" marB="46800" anchor="ctr" horzOverflow="overflow">
                    <a:lnL w="57150"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C84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66941">
                <a:tc vMerge="1">
                  <a:txBody>
                    <a:bodyPr/>
                    <a:lstStyle/>
                    <a:p>
                      <a:endParaRPr lang="es-ES"/>
                    </a:p>
                  </a:txBody>
                  <a:tcPr/>
                </a:tc>
                <a:tc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PASSENGER SHIPS OF UP TO 1,500 GT</a:t>
                      </a: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SMALL PASSENGER VESSELS FOR INTERNAL PORT TRAFFIC</a:t>
                      </a: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200" b="0" i="0" u="none" strike="noStrike" cap="none" normalizeH="0" baseline="0" dirty="0" smtClean="0">
                        <a:ln>
                          <a:noFill/>
                        </a:ln>
                        <a:solidFill>
                          <a:srgbClr val="3B553D"/>
                        </a:solidFill>
                        <a:effectLst/>
                        <a:latin typeface="Arial" charset="0"/>
                      </a:endParaRPr>
                    </a:p>
                  </a:txBody>
                  <a:tcPr marL="90000" marR="36000" marT="46800" marB="0"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marL="82550" marR="0" lvl="0" indent="-82550" algn="ctr" defTabSz="781050" rtl="0" eaLnBrk="1" fontAlgn="base" latinLnBrk="0" hangingPunct="1">
                        <a:lnSpc>
                          <a:spcPct val="100000"/>
                        </a:lnSpc>
                        <a:spcBef>
                          <a:spcPct val="60000"/>
                        </a:spcBef>
                        <a:spcAft>
                          <a:spcPct val="0"/>
                        </a:spcAft>
                        <a:buClrTx/>
                        <a:buSzPct val="80000"/>
                        <a:buFontTx/>
                        <a:buNone/>
                        <a:tabLst/>
                      </a:pPr>
                      <a:r>
                        <a:rPr kumimoji="0" lang="en-GB" sz="900" b="0" i="0" u="none" strike="noStrike" cap="none" normalizeH="0" baseline="0" smtClean="0">
                          <a:ln>
                            <a:noFill/>
                          </a:ln>
                          <a:solidFill>
                            <a:schemeClr val="bg1"/>
                          </a:solidFill>
                          <a:effectLst/>
                          <a:latin typeface="Arial Black" pitchFamily="34" charset="0"/>
                        </a:rPr>
                        <a:t>0.20</a:t>
                      </a:r>
                    </a:p>
                  </a:txBody>
                  <a:tcPr marL="36000" marR="36000" marT="46800" marB="0" anchor="ct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996600"/>
                    </a:solidFill>
                  </a:tcPr>
                </a:tc>
                <a:tc hMerge="1">
                  <a:txBody>
                    <a:bodyPr/>
                    <a:lstStyle/>
                    <a:p>
                      <a:endParaRPr lang="es-ES"/>
                    </a:p>
                  </a:txBody>
                  <a:tcPr/>
                </a:tc>
                <a:tc>
                  <a:txBody>
                    <a:bodyPr/>
                    <a:lstStyle/>
                    <a:p>
                      <a:pPr marL="82550" marR="0" lvl="0" indent="-82550" algn="ctr" defTabSz="781050" rtl="0" eaLnBrk="1" fontAlgn="base" latinLnBrk="0" hangingPunct="1">
                        <a:lnSpc>
                          <a:spcPct val="89000"/>
                        </a:lnSpc>
                        <a:spcBef>
                          <a:spcPct val="50000"/>
                        </a:spcBef>
                        <a:spcAft>
                          <a:spcPct val="0"/>
                        </a:spcAft>
                        <a:buClrTx/>
                        <a:buSzTx/>
                        <a:buFontTx/>
                        <a:buNone/>
                        <a:tabLst/>
                      </a:pPr>
                      <a:r>
                        <a:rPr kumimoji="0" lang="en-GB" sz="900" b="0" i="0" u="none" strike="noStrike" cap="none" normalizeH="0" baseline="0" smtClean="0">
                          <a:ln>
                            <a:noFill/>
                          </a:ln>
                          <a:solidFill>
                            <a:schemeClr val="bg1"/>
                          </a:solidFill>
                          <a:effectLst/>
                          <a:latin typeface="Arial Black" pitchFamily="34" charset="0"/>
                        </a:rPr>
                        <a:t>0.30</a:t>
                      </a:r>
                      <a:endParaRPr kumimoji="0" lang="en-GB" sz="700" b="0" i="0" u="none" strike="noStrike" cap="none" normalizeH="0" baseline="0" smtClean="0">
                        <a:ln>
                          <a:noFill/>
                        </a:ln>
                        <a:solidFill>
                          <a:srgbClr val="D9E5DA"/>
                        </a:solidFill>
                        <a:effectLst/>
                        <a:latin typeface="Arial" charset="0"/>
                      </a:endParaRPr>
                    </a:p>
                  </a:txBody>
                  <a:tcPr marL="90000" marR="90000" marT="46800" marB="0" anchor="ct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996600"/>
                    </a:solidFill>
                  </a:tcPr>
                </a:tc>
                <a:tc gridSpan="5">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WORK CORRESPONDING TO THE ACTIVITIES THAT MAKE UP THE BASIC PORT SERVICE OF LOADING, UNLOADING, STACKING, UNSTACKING, AND TRANSHIPMENT OF GOODS</a:t>
                      </a:r>
                      <a:endParaRPr kumimoji="0" lang="en-GB" sz="700" b="0" i="0" u="none" strike="noStrike" cap="none" normalizeH="0" baseline="0" smtClean="0">
                        <a:ln>
                          <a:noFill/>
                        </a:ln>
                        <a:solidFill>
                          <a:srgbClr val="D9E5DA"/>
                        </a:solidFill>
                        <a:effectLst/>
                        <a:latin typeface="Arial" charset="0"/>
                      </a:endParaRPr>
                    </a:p>
                  </a:txBody>
                  <a:tcPr marL="90000" marR="90000" marT="46800" marB="0"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2456">
                <a:tc vMerge="1">
                  <a:txBody>
                    <a:bodyPr/>
                    <a:lstStyle/>
                    <a:p>
                      <a:endParaRPr lang="es-ES"/>
                    </a:p>
                  </a:txBody>
                  <a:tcPr/>
                </a:tc>
                <a:tc gridSpan="6">
                  <a:txBody>
                    <a:bodyPr/>
                    <a:lstStyle/>
                    <a:p>
                      <a:pPr marL="82550" marR="0" lvl="0" indent="-82550" algn="l" defTabSz="781050" rtl="0" eaLnBrk="1" fontAlgn="base" latinLnBrk="0" hangingPunct="1">
                        <a:lnSpc>
                          <a:spcPct val="100000"/>
                        </a:lnSpc>
                        <a:spcBef>
                          <a:spcPct val="60000"/>
                        </a:spcBef>
                        <a:spcAft>
                          <a:spcPct val="0"/>
                        </a:spcAft>
                        <a:buClrTx/>
                        <a:buSzPct val="80000"/>
                        <a:buFontTx/>
                        <a:buNone/>
                        <a:tabLst/>
                      </a:pPr>
                      <a:r>
                        <a:rPr kumimoji="0" lang="en-GB" sz="870" b="0" i="0" u="none" strike="noStrike" cap="none" normalizeH="0" baseline="0" dirty="0" smtClean="0">
                          <a:ln>
                            <a:noFill/>
                          </a:ln>
                          <a:solidFill>
                            <a:srgbClr val="D9E5DA"/>
                          </a:solidFill>
                          <a:effectLst/>
                          <a:latin typeface="Arial Black" pitchFamily="34" charset="0"/>
                        </a:rPr>
                        <a:t>SHELLFISH PRODUCERS, BARNACLE GATHERERS, MUSSEL AND SEAWEED COLLECTORS</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5C84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74F39"/>
                          </a:solidFill>
                          <a:effectLst/>
                          <a:latin typeface="Arial" charset="0"/>
                        </a:rPr>
                        <a:t>Work corresponding to the activities of farming shellfish, collecting barnacles and collecting seaweed, mussel farmers and aquaculture diving, diver collectors</a:t>
                      </a:r>
                    </a:p>
                  </a:txBody>
                  <a:tcPr marL="90000" marR="90000" marT="46800" marB="46800" anchor="ct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82550" marR="0" lvl="0" indent="-82550" algn="ctr" defTabSz="781050" rtl="0" eaLnBrk="1" fontAlgn="base" latinLnBrk="0" hangingPunct="1">
                        <a:lnSpc>
                          <a:spcPct val="100000"/>
                        </a:lnSpc>
                        <a:spcBef>
                          <a:spcPct val="60000"/>
                        </a:spcBef>
                        <a:spcAft>
                          <a:spcPct val="0"/>
                        </a:spcAft>
                        <a:buClrTx/>
                        <a:buSzPct val="80000"/>
                        <a:buFontTx/>
                        <a:buNone/>
                        <a:tabLst/>
                      </a:pPr>
                      <a:r>
                        <a:rPr kumimoji="0" lang="en-GB" sz="800" b="0" i="0" u="none" strike="noStrike" cap="none" normalizeH="0" baseline="0" dirty="0" smtClean="0">
                          <a:ln>
                            <a:noFill/>
                          </a:ln>
                          <a:solidFill>
                            <a:srgbClr val="D9E5DA"/>
                          </a:solidFill>
                          <a:effectLst/>
                          <a:latin typeface="Arial Black" pitchFamily="34" charset="0"/>
                        </a:rPr>
                        <a:t>0.10</a:t>
                      </a:r>
                    </a:p>
                  </a:txBody>
                  <a:tcPr marL="90000" marR="90000" marT="46800" marB="4680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6600"/>
                    </a:solidFill>
                  </a:tcPr>
                </a:tc>
              </a:tr>
              <a:tr h="549491">
                <a:tc rowSpan="7">
                  <a:txBody>
                    <a:bodyPr/>
                    <a:lstStyle/>
                    <a:p>
                      <a:pPr marL="0" marR="0" lvl="0" indent="0" algn="ctr" defTabSz="781050" rtl="0" eaLnBrk="1" fontAlgn="base" latinLnBrk="0" hangingPunct="1">
                        <a:lnSpc>
                          <a:spcPct val="100000"/>
                        </a:lnSpc>
                        <a:spcBef>
                          <a:spcPct val="60000"/>
                        </a:spcBef>
                        <a:spcAft>
                          <a:spcPct val="0"/>
                        </a:spcAft>
                        <a:buClrTx/>
                        <a:buSzTx/>
                        <a:buFont typeface="Wingdings" pitchFamily="2" charset="2"/>
                        <a:buNone/>
                        <a:tabLst/>
                      </a:pPr>
                      <a:endParaRPr kumimoji="0" lang="es-ES" sz="1000" b="0" i="0" u="none" strike="noStrike" cap="none" normalizeH="0" baseline="0" dirty="0" smtClean="0">
                        <a:ln>
                          <a:noFill/>
                        </a:ln>
                        <a:solidFill>
                          <a:srgbClr val="3B553D"/>
                        </a:solidFill>
                        <a:effectLst/>
                        <a:latin typeface="Arial Black" pitchFamily="34" charset="0"/>
                      </a:endParaRPr>
                    </a:p>
                  </a:txBody>
                  <a:tcPr marL="54000" marR="36000" marT="54000" marB="36000" anchor="ct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gridSpan="3">
                  <a:txBody>
                    <a:bodyPr/>
                    <a:lstStyle/>
                    <a:p>
                      <a:pPr marL="179388" marR="0" lvl="0" indent="-179388" algn="l" defTabSz="5778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PERIODS OF ACTIVITY THAT IMPLY EFFECTIVE WORK.</a:t>
                      </a:r>
                    </a:p>
                    <a:p>
                      <a:pPr marL="179388" marR="0" lvl="0" indent="-179388" algn="l" defTabSz="5778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PERIODS ONSHORE DUE TO ILLNESS OR ACCIDENT</a:t>
                      </a:r>
                    </a:p>
                    <a:p>
                      <a:pPr marL="179388" marR="0" lvl="0" indent="-179388" algn="l" defTabSz="5778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PAID HOLIDAYS, LEAVE AND TIME OFF WORK</a:t>
                      </a:r>
                      <a:endParaRPr kumimoji="0" lang="en-GB" sz="200" b="0" i="1" u="sng" strike="noStrike" cap="none" normalizeH="0" baseline="0" smtClean="0">
                        <a:ln>
                          <a:noFill/>
                        </a:ln>
                        <a:solidFill>
                          <a:srgbClr val="3B553D"/>
                        </a:solidFill>
                        <a:effectLst/>
                        <a:latin typeface="Arial Black" pitchFamily="34" charset="0"/>
                      </a:endParaRPr>
                    </a:p>
                  </a:txBody>
                  <a:tcPr marL="90000" marR="144000" marT="46800" marB="46800" horzOverflow="overflow">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gridSpan="2">
                  <a:txBody>
                    <a:bodyPr/>
                    <a:lstStyle/>
                    <a:p>
                      <a:pPr marL="179388" marR="0" lvl="0" indent="-179388" algn="r" defTabSz="577850" rtl="0" eaLnBrk="1" fontAlgn="base" latinLnBrk="0" hangingPunct="1">
                        <a:lnSpc>
                          <a:spcPct val="100000"/>
                        </a:lnSpc>
                        <a:spcBef>
                          <a:spcPct val="60000"/>
                        </a:spcBef>
                        <a:spcAft>
                          <a:spcPct val="0"/>
                        </a:spcAft>
                        <a:buClrTx/>
                        <a:buSzPct val="80000"/>
                        <a:buFontTx/>
                        <a:buNone/>
                        <a:tabLst/>
                      </a:pPr>
                      <a:endParaRPr kumimoji="0" lang="es-ES" sz="200" b="0" i="1" u="sng" strike="noStrike" cap="none" normalizeH="0" baseline="0" smtClean="0">
                        <a:ln>
                          <a:noFill/>
                        </a:ln>
                        <a:solidFill>
                          <a:srgbClr val="3B553D"/>
                        </a:solidFill>
                        <a:effectLst/>
                        <a:latin typeface="Arial Black" pitchFamily="34" charset="0"/>
                      </a:endParaRPr>
                    </a:p>
                  </a:txBody>
                  <a:tcPr marL="90000" marR="144000" marT="46800" marB="46800"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5C8460"/>
                    </a:solidFill>
                  </a:tcPr>
                </a:tc>
                <a:tc hMerge="1">
                  <a:txBody>
                    <a:bodyPr/>
                    <a:lstStyle/>
                    <a:p>
                      <a:endParaRPr lang="es-ES"/>
                    </a:p>
                  </a:txBody>
                  <a:tcPr/>
                </a:tc>
                <a:tc rowSpan="7" gridSpan="3">
                  <a:txBody>
                    <a:bodyPr/>
                    <a:lstStyle/>
                    <a:p>
                      <a:pPr marL="179388" marR="0" lvl="0" indent="-179388" algn="l" defTabSz="577850" rtl="0" eaLnBrk="1" fontAlgn="base" latinLnBrk="0" hangingPunct="1">
                        <a:lnSpc>
                          <a:spcPct val="100000"/>
                        </a:lnSpc>
                        <a:spcBef>
                          <a:spcPct val="60000"/>
                        </a:spcBef>
                        <a:spcAft>
                          <a:spcPct val="0"/>
                        </a:spcAft>
                        <a:buClrTx/>
                        <a:buSzTx/>
                        <a:buFont typeface="Wingdings" pitchFamily="2" charset="2"/>
                        <a:buChar char="è"/>
                        <a:tabLst/>
                      </a:pP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Tx/>
                        <a:buFont typeface="Wingdings" pitchFamily="2" charset="2"/>
                        <a:buChar char="è"/>
                        <a:tabLst/>
                      </a:pP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Tx/>
                        <a:buFont typeface="Wingdings" pitchFamily="2" charset="2"/>
                        <a:buNone/>
                        <a:tabLst/>
                      </a:pP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r>
                        <a:rPr kumimoji="0" lang="en-GB" sz="700" b="0" i="0" u="none" strike="noStrike" cap="none" normalizeH="0" baseline="0" dirty="0" smtClean="0">
                          <a:ln>
                            <a:noFill/>
                          </a:ln>
                          <a:solidFill>
                            <a:srgbClr val="3B553D"/>
                          </a:solidFill>
                          <a:effectLst/>
                          <a:latin typeface="Arial" charset="0"/>
                        </a:rPr>
                        <a:t>MEMBERSHIP DOCUMENTS, REGISTRATIONS, CANCELLATIONS, CONTRIBUTIONS</a:t>
                      </a: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r>
                        <a:rPr kumimoji="0" lang="en-GB" sz="700" b="0" i="0" u="none" strike="noStrike" cap="none" normalizeH="0" baseline="0" dirty="0" smtClean="0">
                          <a:ln>
                            <a:noFill/>
                          </a:ln>
                          <a:solidFill>
                            <a:srgbClr val="3B553D"/>
                          </a:solidFill>
                          <a:effectLst/>
                          <a:latin typeface="Arial" charset="0"/>
                        </a:rPr>
                        <a:t>NAVIGATION RECORDS OF THE QUALIFIED PERSONNEL</a:t>
                      </a: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r>
                        <a:rPr kumimoji="0" lang="en-GB" sz="700" b="0" i="0" u="none" strike="noStrike" cap="none" normalizeH="0" baseline="0" dirty="0" smtClean="0">
                          <a:ln>
                            <a:noFill/>
                          </a:ln>
                          <a:solidFill>
                            <a:srgbClr val="3B553D"/>
                          </a:solidFill>
                          <a:effectLst/>
                          <a:latin typeface="Arial" charset="0"/>
                        </a:rPr>
                        <a:t>MARITIME LOGS AND CERTIFICATES</a:t>
                      </a: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r>
                        <a:rPr kumimoji="0" lang="en-GB" sz="700" b="0" i="0" u="none" strike="noStrike" cap="none" normalizeH="0" baseline="0" dirty="0" smtClean="0">
                          <a:ln>
                            <a:noFill/>
                          </a:ln>
                          <a:solidFill>
                            <a:srgbClr val="3B553D"/>
                          </a:solidFill>
                          <a:effectLst/>
                          <a:latin typeface="Arial" charset="0"/>
                        </a:rPr>
                        <a:t>CERTIFICATION BY MARITIME AUTHORITY</a:t>
                      </a: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r>
                        <a:rPr kumimoji="0" lang="en-GB" sz="700" b="0" i="0" u="none" strike="noStrike" cap="none" normalizeH="0" baseline="0" dirty="0" smtClean="0">
                          <a:ln>
                            <a:noFill/>
                          </a:ln>
                          <a:solidFill>
                            <a:srgbClr val="3B553D"/>
                          </a:solidFill>
                          <a:effectLst/>
                          <a:latin typeface="Arial" charset="0"/>
                        </a:rPr>
                        <a:t>PERMIT ISSUED BY THE AUTONOMOUS REGIONS FOR SHELLFISH PRODUCERS, BARNACLE GATHERERS AND SEAWEED COLLECTORS.</a:t>
                      </a:r>
                    </a:p>
                    <a:p>
                      <a:pPr marL="179388" marR="0" lvl="0" indent="-179388" algn="l" defTabSz="577850" rtl="0" eaLnBrk="1" fontAlgn="base" latinLnBrk="0" hangingPunct="1">
                        <a:lnSpc>
                          <a:spcPct val="100000"/>
                        </a:lnSpc>
                        <a:spcBef>
                          <a:spcPct val="60000"/>
                        </a:spcBef>
                        <a:spcAft>
                          <a:spcPct val="0"/>
                        </a:spcAft>
                        <a:buClrTx/>
                        <a:buSzPct val="80000"/>
                        <a:buFontTx/>
                        <a:buNone/>
                        <a:tabLst/>
                      </a:pPr>
                      <a:endParaRPr kumimoji="0" lang="en-GB" sz="200" b="0" i="1" u="sng" strike="noStrike" cap="none" normalizeH="0" baseline="0" dirty="0" smtClean="0">
                        <a:ln>
                          <a:noFill/>
                        </a:ln>
                        <a:solidFill>
                          <a:srgbClr val="3B553D"/>
                        </a:solidFill>
                        <a:effectLst/>
                        <a:latin typeface="Arial Black" pitchFamily="34" charset="0"/>
                      </a:endParaRPr>
                    </a:p>
                  </a:txBody>
                  <a:tcPr marL="90000" marR="72001" marT="46800" marB="46800"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7" hMerge="1">
                  <a:txBody>
                    <a:bodyPr/>
                    <a:lstStyle/>
                    <a:p>
                      <a:endParaRPr lang="es-ES"/>
                    </a:p>
                  </a:txBody>
                  <a:tcPr/>
                </a:tc>
                <a:tc rowSpan="7" hMerge="1">
                  <a:txBody>
                    <a:bodyPr/>
                    <a:lstStyle/>
                    <a:p>
                      <a:endParaRPr lang="es-ES"/>
                    </a:p>
                  </a:txBody>
                  <a:tcPr/>
                </a:tc>
                <a:tc>
                  <a:txBody>
                    <a:bodyPr/>
                    <a:lstStyle/>
                    <a:p>
                      <a:pPr marL="179388" marR="0" lvl="0" indent="-179388" algn="l" defTabSz="781050" rtl="0" eaLnBrk="1" fontAlgn="base" latinLnBrk="0" hangingPunct="1">
                        <a:lnSpc>
                          <a:spcPct val="100000"/>
                        </a:lnSpc>
                        <a:spcBef>
                          <a:spcPct val="60000"/>
                        </a:spcBef>
                        <a:spcAft>
                          <a:spcPct val="0"/>
                        </a:spcAft>
                        <a:buClrTx/>
                        <a:buSzPct val="80000"/>
                        <a:buFontTx/>
                        <a:buNone/>
                        <a:tabLst/>
                      </a:pPr>
                      <a:endParaRPr kumimoji="0" lang="es-ES" sz="900" b="0" i="0" u="none" strike="noStrike" cap="none" normalizeH="0" baseline="0" smtClean="0">
                        <a:ln>
                          <a:noFill/>
                        </a:ln>
                        <a:solidFill>
                          <a:srgbClr val="3B553D"/>
                        </a:solidFill>
                        <a:effectLst/>
                        <a:latin typeface="Arial" charset="0"/>
                      </a:endParaRPr>
                    </a:p>
                  </a:txBody>
                  <a:tcPr marL="0" marR="0" marT="0" marB="0"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5C8460"/>
                    </a:solidFill>
                  </a:tcPr>
                </a:tc>
                <a:tc rowSpan="7" gridSpan="3">
                  <a:txBody>
                    <a:bodyPr/>
                    <a:lstStyle/>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800" b="1" i="0" u="none" strike="noStrike" cap="none" normalizeH="0" baseline="0" dirty="0" smtClean="0">
                          <a:ln>
                            <a:noFill/>
                          </a:ln>
                          <a:solidFill>
                            <a:srgbClr val="3B553D"/>
                          </a:solidFill>
                          <a:effectLst/>
                          <a:latin typeface="Arial" charset="0"/>
                        </a:rPr>
                        <a:t>aggregating</a:t>
                      </a:r>
                      <a:r>
                        <a:rPr kumimoji="0" lang="en-GB" sz="800" b="0" i="0" u="none" strike="noStrike" cap="none" normalizeH="0" baseline="0" dirty="0" smtClean="0">
                          <a:ln>
                            <a:noFill/>
                          </a:ln>
                          <a:solidFill>
                            <a:srgbClr val="3B553D"/>
                          </a:solidFill>
                          <a:effectLst/>
                          <a:latin typeface="Arial" charset="0"/>
                        </a:rPr>
                        <a:t> all the periods giving eligibility for reductions.</a:t>
                      </a: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800" b="1" i="0" u="none" strike="noStrike" cap="none" normalizeH="0" baseline="0" dirty="0" smtClean="0">
                          <a:ln>
                            <a:noFill/>
                          </a:ln>
                          <a:solidFill>
                            <a:srgbClr val="3B553D"/>
                          </a:solidFill>
                          <a:effectLst/>
                          <a:latin typeface="Arial" charset="0"/>
                        </a:rPr>
                        <a:t>assimilation</a:t>
                      </a:r>
                      <a:r>
                        <a:rPr dirty="0"/>
                        <a:t> </a:t>
                      </a:r>
                      <a:r>
                        <a:rPr kumimoji="0" lang="en-GB" sz="800" b="1" i="0" u="none" strike="noStrike" cap="none" normalizeH="0" baseline="0" dirty="0" smtClean="0">
                          <a:ln>
                            <a:noFill/>
                          </a:ln>
                          <a:solidFill>
                            <a:srgbClr val="3B553D"/>
                          </a:solidFill>
                          <a:effectLst/>
                          <a:latin typeface="Arial" charset="0"/>
                        </a:rPr>
                        <a:t>of the fractions of the year</a:t>
                      </a:r>
                      <a:r>
                        <a:rPr dirty="0"/>
                        <a:t> </a:t>
                      </a:r>
                      <a:r>
                        <a:rPr kumimoji="0" lang="en-GB" sz="800" b="1" i="0" u="none" strike="noStrike" cap="none" normalizeH="0" baseline="0" dirty="0" smtClean="0">
                          <a:ln>
                            <a:noFill/>
                          </a:ln>
                          <a:solidFill>
                            <a:srgbClr val="3B553D"/>
                          </a:solidFill>
                          <a:effectLst/>
                          <a:latin typeface="Arial" charset="0"/>
                        </a:rPr>
                        <a:t>in excess of 100 days</a:t>
                      </a:r>
                      <a:r>
                        <a:rPr kumimoji="0" lang="en-GB" sz="800" b="0" i="0" u="none" strike="noStrike" cap="none" normalizeH="0" baseline="0" dirty="0" smtClean="0">
                          <a:ln>
                            <a:noFill/>
                          </a:ln>
                          <a:solidFill>
                            <a:srgbClr val="3B553D"/>
                          </a:solidFill>
                          <a:effectLst/>
                          <a:latin typeface="Arial" charset="0"/>
                        </a:rPr>
                        <a:t> in each group up to a complete year.</a:t>
                      </a: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800" b="1" i="0" u="none" strike="noStrike" cap="none" normalizeH="0" baseline="0" dirty="0" smtClean="0">
                          <a:ln>
                            <a:noFill/>
                          </a:ln>
                          <a:solidFill>
                            <a:srgbClr val="3B553D"/>
                          </a:solidFill>
                          <a:effectLst/>
                          <a:latin typeface="Arial" charset="0"/>
                        </a:rPr>
                        <a:t>accumulation</a:t>
                      </a:r>
                      <a:r>
                        <a:rPr dirty="0"/>
                        <a:t> </a:t>
                      </a:r>
                      <a:r>
                        <a:rPr kumimoji="0" lang="en-GB" sz="800" b="1" i="0" u="none" strike="noStrike" cap="none" normalizeH="0" baseline="0" dirty="0" smtClean="0">
                          <a:ln>
                            <a:noFill/>
                          </a:ln>
                          <a:solidFill>
                            <a:srgbClr val="3B553D"/>
                          </a:solidFill>
                          <a:effectLst/>
                          <a:latin typeface="Arial" charset="0"/>
                        </a:rPr>
                        <a:t>of fractions of a year of less than 100 days</a:t>
                      </a:r>
                      <a:r>
                        <a:rPr kumimoji="0" lang="en-GB" sz="800" b="0" i="0" u="none" strike="noStrike" cap="none" normalizeH="0" baseline="0" dirty="0" smtClean="0">
                          <a:ln>
                            <a:noFill/>
                          </a:ln>
                          <a:solidFill>
                            <a:srgbClr val="3B553D"/>
                          </a:solidFill>
                          <a:effectLst/>
                          <a:latin typeface="Arial" charset="0"/>
                        </a:rPr>
                        <a:t> in a specific group to the period of time accredited in the group immediately below.; if  there are none ,they are wasted.</a:t>
                      </a: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800" b="1" i="0" u="none" strike="noStrike" cap="none" normalizeH="0" baseline="0" dirty="0" smtClean="0">
                          <a:ln>
                            <a:noFill/>
                          </a:ln>
                          <a:solidFill>
                            <a:srgbClr val="3B553D"/>
                          </a:solidFill>
                          <a:effectLst/>
                          <a:latin typeface="Arial" charset="0"/>
                        </a:rPr>
                        <a:t>maximum limit of reduction</a:t>
                      </a:r>
                      <a:r>
                        <a:rPr kumimoji="0" lang="en-GB" sz="800" b="0" i="0" u="none" strike="noStrike" cap="none" normalizeH="0" baseline="0" dirty="0" smtClean="0">
                          <a:ln>
                            <a:noFill/>
                          </a:ln>
                          <a:solidFill>
                            <a:srgbClr val="3B553D"/>
                          </a:solidFill>
                          <a:effectLst/>
                          <a:latin typeface="Arial" charset="0"/>
                        </a:rPr>
                        <a:t> of the age of 10 units.</a:t>
                      </a: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800" b="1" i="0" u="none" strike="noStrike" cap="none" normalizeH="0" baseline="0" dirty="0" smtClean="0">
                          <a:ln>
                            <a:noFill/>
                          </a:ln>
                          <a:solidFill>
                            <a:srgbClr val="3B553D"/>
                          </a:solidFill>
                          <a:effectLst/>
                          <a:latin typeface="Arial" charset="0"/>
                        </a:rPr>
                        <a:t>calculation of the period of time of reduction as  a period of contributions</a:t>
                      </a:r>
                      <a:r>
                        <a:rPr kumimoji="0" lang="en-GB" sz="800" b="0" i="0" u="none" strike="noStrike" cap="none" normalizeH="0" baseline="0" dirty="0" smtClean="0">
                          <a:ln>
                            <a:noFill/>
                          </a:ln>
                          <a:solidFill>
                            <a:srgbClr val="3B553D"/>
                          </a:solidFill>
                          <a:effectLst/>
                          <a:latin typeface="Arial" charset="0"/>
                        </a:rPr>
                        <a:t> for the purpose of determining the percentage of the pension.</a:t>
                      </a: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800" b="1" i="0" u="none" strike="noStrike" cap="none" normalizeH="0" baseline="0" dirty="0" smtClean="0">
                          <a:ln>
                            <a:noFill/>
                          </a:ln>
                          <a:solidFill>
                            <a:srgbClr val="3B553D"/>
                          </a:solidFill>
                          <a:effectLst/>
                          <a:latin typeface="Arial" charset="0"/>
                        </a:rPr>
                        <a:t>application of the reduction  and  its calculation as a period of contributions</a:t>
                      </a:r>
                      <a:r>
                        <a:rPr kumimoji="0" lang="en-GB" sz="800" b="0" i="0" u="none" strike="noStrike" cap="none" normalizeH="0" baseline="0" dirty="0" smtClean="0">
                          <a:ln>
                            <a:noFill/>
                          </a:ln>
                          <a:solidFill>
                            <a:srgbClr val="3B553D"/>
                          </a:solidFill>
                          <a:effectLst/>
                          <a:latin typeface="Arial" charset="0"/>
                        </a:rPr>
                        <a:t> for retirement in any Social Security scheme.</a:t>
                      </a:r>
                    </a:p>
                  </a:txBody>
                  <a:tcPr marL="90000" marR="72001" marT="46800" marB="46800" horzOverflow="overflow">
                    <a:lnL w="28575" cap="flat" cmpd="sng" algn="ctr">
                      <a:solidFill>
                        <a:schemeClr val="bg1"/>
                      </a:solidFill>
                      <a:prstDash val="solid"/>
                      <a:round/>
                      <a:headEnd type="none" w="med" len="med"/>
                      <a:tailEnd type="none" w="med" len="med"/>
                    </a:lnL>
                    <a:lnR cap="flat">
                      <a:noFill/>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7" hMerge="1">
                  <a:txBody>
                    <a:bodyPr/>
                    <a:lstStyle/>
                    <a:p>
                      <a:endParaRPr lang="es-ES"/>
                    </a:p>
                  </a:txBody>
                  <a:tcPr/>
                </a:tc>
                <a:tc rowSpan="7" hMerge="1">
                  <a:txBody>
                    <a:bodyPr/>
                    <a:lstStyle/>
                    <a:p>
                      <a:endParaRPr lang="es-ES"/>
                    </a:p>
                  </a:txBody>
                  <a:tcPr/>
                </a:tc>
              </a:tr>
              <a:tr h="212056">
                <a:tc vMerge="1">
                  <a:txBody>
                    <a:bodyPr/>
                    <a:lstStyle/>
                    <a:p>
                      <a:endParaRPr lang="es-ES"/>
                    </a:p>
                  </a:txBody>
                  <a:tcPr/>
                </a:tc>
                <a:tc gridSpan="3">
                  <a:txBody>
                    <a:bodyPr/>
                    <a:lstStyle/>
                    <a:p>
                      <a:pPr marL="179388" marR="0" lvl="0" indent="-179388" algn="ctr" defTabSz="781050" rtl="0" eaLnBrk="1" fontAlgn="base" latinLnBrk="0" hangingPunct="1">
                        <a:lnSpc>
                          <a:spcPct val="100000"/>
                        </a:lnSpc>
                        <a:spcBef>
                          <a:spcPct val="60000"/>
                        </a:spcBef>
                        <a:spcAft>
                          <a:spcPct val="0"/>
                        </a:spcAft>
                        <a:buClrTx/>
                        <a:buSzPct val="80000"/>
                        <a:buFontTx/>
                        <a:buNone/>
                        <a:tabLst/>
                      </a:pPr>
                      <a:r>
                        <a:rPr kumimoji="0" lang="en-GB" sz="800" b="1" i="0" u="none" strike="noStrike" cap="none" normalizeH="0" baseline="0" smtClean="0">
                          <a:ln>
                            <a:noFill/>
                          </a:ln>
                          <a:solidFill>
                            <a:schemeClr val="bg1"/>
                          </a:solidFill>
                          <a:effectLst/>
                          <a:latin typeface="Arial" charset="0"/>
                        </a:rPr>
                        <a:t>WORK ON BOARD FOREIGN VESSELS</a:t>
                      </a:r>
                    </a:p>
                  </a:txBody>
                  <a:tcPr marL="90000" marR="72001" marT="46800" marB="46800" horzOverflow="overflow">
                    <a:lnL w="57150" cap="flat" cmpd="sng" algn="ctr">
                      <a:solidFill>
                        <a:schemeClr val="bg1"/>
                      </a:solidFill>
                      <a:prstDash val="solid"/>
                      <a:round/>
                      <a:headEnd type="none" w="med" len="med"/>
                      <a:tailEnd type="none" w="med" len="med"/>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5C8460"/>
                    </a:solidFill>
                  </a:tcPr>
                </a:tc>
                <a:tc hMerge="1">
                  <a:txBody>
                    <a:bodyPr/>
                    <a:lstStyle/>
                    <a:p>
                      <a:endParaRPr lang="es-ES"/>
                    </a:p>
                  </a:txBody>
                  <a:tcPr/>
                </a:tc>
                <a:tc hMerge="1">
                  <a:txBody>
                    <a:bodyPr/>
                    <a:lstStyle/>
                    <a:p>
                      <a:endParaRPr lang="es-ES"/>
                    </a:p>
                  </a:txBody>
                  <a:tcPr/>
                </a:tc>
                <a:tc rowSpan="6" gridSpan="2">
                  <a:txBody>
                    <a:bodyPr/>
                    <a:lstStyle/>
                    <a:p>
                      <a:pPr marL="179388" marR="0" lvl="0" indent="-179388" algn="ctr" defTabSz="781050" rtl="0" eaLnBrk="1" fontAlgn="base" latinLnBrk="0" hangingPunct="1">
                        <a:lnSpc>
                          <a:spcPct val="100000"/>
                        </a:lnSpc>
                        <a:spcBef>
                          <a:spcPct val="60000"/>
                        </a:spcBef>
                        <a:spcAft>
                          <a:spcPct val="0"/>
                        </a:spcAft>
                        <a:buClrTx/>
                        <a:buSzPct val="80000"/>
                        <a:buFontTx/>
                        <a:buNone/>
                        <a:tabLst/>
                      </a:pPr>
                      <a:endParaRPr kumimoji="0" lang="es-ES" sz="800" b="0" i="0" u="none" strike="noStrike" cap="none" normalizeH="0" baseline="0" smtClean="0">
                        <a:ln>
                          <a:noFill/>
                        </a:ln>
                        <a:solidFill>
                          <a:schemeClr val="bg1"/>
                        </a:solidFill>
                        <a:effectLst/>
                        <a:latin typeface="Arial Black" pitchFamily="34" charset="0"/>
                      </a:endParaRPr>
                    </a:p>
                  </a:txBody>
                  <a:tcPr marL="90000" marR="72001" marT="46800" marB="46800" horzOverflow="overflow">
                    <a:lnL>
                      <a:noFill/>
                    </a:lnL>
                    <a:lnR w="28575" cap="flat" cmpd="sng" algn="ctr">
                      <a:solidFill>
                        <a:schemeClr val="bg1"/>
                      </a:solidFill>
                      <a:prstDash val="solid"/>
                      <a:round/>
                      <a:headEnd type="none" w="med" len="med"/>
                      <a:tailEnd type="none" w="med" len="med"/>
                    </a:lnR>
                    <a:lnT>
                      <a:noFill/>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rowSpan="6"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rowSpan="6">
                  <a:txBody>
                    <a:bodyPr/>
                    <a:lstStyle/>
                    <a:p>
                      <a:pPr marL="179388" marR="0" lvl="0" indent="-179388" algn="ctr" defTabSz="781050" rtl="0" eaLnBrk="1" fontAlgn="base" latinLnBrk="0" hangingPunct="1">
                        <a:lnSpc>
                          <a:spcPct val="100000"/>
                        </a:lnSpc>
                        <a:spcBef>
                          <a:spcPct val="60000"/>
                        </a:spcBef>
                        <a:spcAft>
                          <a:spcPct val="0"/>
                        </a:spcAft>
                        <a:buClrTx/>
                        <a:buSzPct val="80000"/>
                        <a:buFontTx/>
                        <a:buNone/>
                        <a:tabLst/>
                      </a:pPr>
                      <a:endParaRPr kumimoji="0" lang="es-ES" sz="1000" b="0" i="0" u="none" strike="noStrike" cap="none" normalizeH="0" baseline="0" smtClean="0">
                        <a:ln>
                          <a:noFill/>
                        </a:ln>
                        <a:solidFill>
                          <a:schemeClr val="bg1"/>
                        </a:solidFill>
                        <a:effectLst/>
                        <a:latin typeface="Arial Black" pitchFamily="34" charset="0"/>
                      </a:endParaRPr>
                    </a:p>
                  </a:txBody>
                  <a:tcPr marL="90000" marR="72001" marT="46800" marB="46800" horzOverflow="overflow">
                    <a:lnL>
                      <a:noFill/>
                    </a:lnL>
                    <a:lnR w="28575" cap="flat" cmpd="sng" algn="ctr">
                      <a:solidFill>
                        <a:schemeClr val="bg1"/>
                      </a:solidFill>
                      <a:prstDash val="solid"/>
                      <a:round/>
                      <a:headEnd type="none" w="med" len="med"/>
                      <a:tailEnd type="none" w="med" len="med"/>
                    </a:lnR>
                    <a:lnT>
                      <a:noFill/>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406991">
                <a:tc vMerge="1">
                  <a:txBody>
                    <a:bodyPr/>
                    <a:lstStyle/>
                    <a:p>
                      <a:endParaRPr lang="es-ES"/>
                    </a:p>
                  </a:txBody>
                  <a:tcPr/>
                </a:tc>
                <a:tc rowSpan="5">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chemeClr val="bg1"/>
                        </a:solidFill>
                        <a:effectLst/>
                        <a:latin typeface="Arial Black" pitchFamily="34" charset="0"/>
                      </a:endParaRPr>
                    </a:p>
                    <a:p>
                      <a:pPr marL="0" marR="0" lvl="0" indent="0" algn="ctr"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chemeClr val="bg1"/>
                        </a:solidFill>
                        <a:effectLst/>
                        <a:latin typeface="Arial Black" pitchFamily="34" charset="0"/>
                      </a:endParaRPr>
                    </a:p>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en-GB" sz="700" b="0" i="0" u="none" strike="noStrike" cap="none" normalizeH="0" baseline="0" dirty="0" smtClean="0">
                          <a:ln>
                            <a:noFill/>
                          </a:ln>
                          <a:solidFill>
                            <a:schemeClr val="bg1"/>
                          </a:solidFill>
                          <a:effectLst/>
                          <a:latin typeface="Arial Black" pitchFamily="34" charset="0"/>
                        </a:rPr>
                        <a:t>Time served by Spanish sailors on foreign vessels</a:t>
                      </a:r>
                    </a:p>
                    <a:p>
                      <a:pPr marL="0" marR="0" lvl="0" indent="0" algn="ctr"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chemeClr val="bg1"/>
                        </a:solidFill>
                        <a:effectLst/>
                        <a:latin typeface="Arial Black" pitchFamily="34" charset="0"/>
                      </a:endParaRPr>
                    </a:p>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en-GB" sz="700" b="0" i="0" u="none" strike="noStrike" cap="none" normalizeH="0" baseline="0" dirty="0" smtClean="0">
                          <a:ln>
                            <a:noFill/>
                          </a:ln>
                          <a:solidFill>
                            <a:srgbClr val="6A4700"/>
                          </a:solidFill>
                          <a:effectLst/>
                          <a:latin typeface="Arial Black" pitchFamily="34" charset="0"/>
                        </a:rPr>
                        <a:t>CALCULATION FOR BENEFIT PAYMENTS</a:t>
                      </a:r>
                    </a:p>
                    <a:p>
                      <a:pPr marL="0" marR="0" lvl="0" indent="0" algn="l"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rgbClr val="3B553D"/>
                        </a:solidFill>
                        <a:effectLst/>
                        <a:latin typeface="Arial" charset="0"/>
                      </a:endParaRPr>
                    </a:p>
                  </a:txBody>
                  <a:tcPr marL="36000" marR="72001" marT="46800" marB="46800" anchor="ct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gridSpan="2">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en-GB" sz="700" b="0" i="0" u="none" strike="noStrike" cap="none" normalizeH="0" baseline="0" dirty="0" smtClean="0">
                          <a:ln>
                            <a:noFill/>
                          </a:ln>
                          <a:solidFill>
                            <a:srgbClr val="374F39"/>
                          </a:solidFill>
                          <a:effectLst/>
                          <a:latin typeface="Arial Black" pitchFamily="34" charset="0"/>
                        </a:rPr>
                        <a:t>UNDER FLAGS OF COUNTRIES WITH WHICH THERE IS AN INTERNATIONAL SOCIAL SECURITY INSTRUMENT</a:t>
                      </a:r>
                    </a:p>
                  </a:txBody>
                  <a:tcPr marL="90000" marR="72001" marT="46800" marB="46800"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2BCA3"/>
                    </a:solidFill>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451976">
                <a:tc vMerge="1">
                  <a:txBody>
                    <a:bodyPr/>
                    <a:lstStyle/>
                    <a:p>
                      <a:endParaRPr lang="es-ES"/>
                    </a:p>
                  </a:txBody>
                  <a:tcPr/>
                </a:tc>
                <a:tc vMerge="1">
                  <a:txBody>
                    <a:bodyPr/>
                    <a:lstStyle/>
                    <a:p>
                      <a:endParaRPr lang="es-ES"/>
                    </a:p>
                  </a:txBody>
                  <a:tcPr/>
                </a:tc>
                <a:tc>
                  <a:txBody>
                    <a:bodyPr/>
                    <a:lstStyle/>
                    <a:p>
                      <a:pPr marL="0" marR="0" lvl="0" indent="0" algn="l" defTabSz="781050" rtl="0" eaLnBrk="1" fontAlgn="base" latinLnBrk="0" hangingPunct="1">
                        <a:lnSpc>
                          <a:spcPct val="100000"/>
                        </a:lnSpc>
                        <a:spcBef>
                          <a:spcPct val="60000"/>
                        </a:spcBef>
                        <a:spcAft>
                          <a:spcPct val="0"/>
                        </a:spcAft>
                        <a:buClrTx/>
                        <a:buSzPct val="80000"/>
                        <a:buFontTx/>
                        <a:buNone/>
                        <a:tabLst/>
                      </a:pPr>
                      <a:r>
                        <a:rPr kumimoji="0" lang="en-GB" sz="800" b="1" i="0" u="none" strike="noStrike" cap="none" normalizeH="0" baseline="0" smtClean="0">
                          <a:ln>
                            <a:noFill/>
                          </a:ln>
                          <a:solidFill>
                            <a:srgbClr val="004000"/>
                          </a:solidFill>
                          <a:effectLst/>
                          <a:latin typeface="Arial" charset="0"/>
                        </a:rPr>
                        <a:t>PENSION USING AGGREGATION OF PERIODS</a:t>
                      </a:r>
                    </a:p>
                  </a:txBody>
                  <a:tcPr marL="90000" marR="72001" marT="46800" marB="46800"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a:txBody>
                    <a:bodyPr/>
                    <a:lstStyle/>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The periods are always calculated provided they are sufficiently accredited.</a:t>
                      </a:r>
                    </a:p>
                  </a:txBody>
                  <a:tcPr marL="90000" marR="72001" marT="46800" marB="46800" horzOverflow="overflow">
                    <a:lnL w="5715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784866">
                <a:tc vMerge="1">
                  <a:txBody>
                    <a:bodyPr/>
                    <a:lstStyle/>
                    <a:p>
                      <a:endParaRPr lang="es-ES"/>
                    </a:p>
                  </a:txBody>
                  <a:tcPr/>
                </a:tc>
                <a:tc vMerge="1">
                  <a:txBody>
                    <a:bodyPr/>
                    <a:lstStyle/>
                    <a:p>
                      <a:endParaRPr lang="es-ES"/>
                    </a:p>
                  </a:txBody>
                  <a:tcPr/>
                </a:tc>
                <a:tc>
                  <a:txBody>
                    <a:bodyPr/>
                    <a:lstStyle/>
                    <a:p>
                      <a:pPr marL="0" marR="0" lvl="0" indent="0" algn="l" defTabSz="781050" rtl="0" eaLnBrk="1" fontAlgn="base" latinLnBrk="0" hangingPunct="1">
                        <a:lnSpc>
                          <a:spcPct val="100000"/>
                        </a:lnSpc>
                        <a:spcBef>
                          <a:spcPct val="60000"/>
                        </a:spcBef>
                        <a:spcAft>
                          <a:spcPct val="0"/>
                        </a:spcAft>
                        <a:buClrTx/>
                        <a:buSzPct val="80000"/>
                        <a:buFontTx/>
                        <a:buNone/>
                        <a:tabLst/>
                      </a:pPr>
                      <a:r>
                        <a:rPr kumimoji="0" lang="en-GB" sz="800" b="1" i="0" u="none" strike="noStrike" cap="none" normalizeH="0" baseline="0" smtClean="0">
                          <a:ln>
                            <a:noFill/>
                          </a:ln>
                          <a:solidFill>
                            <a:srgbClr val="004000"/>
                          </a:solidFill>
                          <a:effectLst/>
                          <a:latin typeface="Arial" charset="0"/>
                        </a:rPr>
                        <a:t>PENSION UNDER INTERNAL LEGISLATION</a:t>
                      </a:r>
                    </a:p>
                  </a:txBody>
                  <a:tcPr marL="90000" marR="72001" marT="46800" marB="46800" anchor="ct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Only calculated if during these periods Social Security contributions were paid under a Special Convention.</a:t>
                      </a:r>
                    </a:p>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smtClean="0">
                          <a:ln>
                            <a:noFill/>
                          </a:ln>
                          <a:solidFill>
                            <a:srgbClr val="3B553D"/>
                          </a:solidFill>
                          <a:effectLst/>
                          <a:latin typeface="Arial" charset="0"/>
                        </a:rPr>
                        <a:t>Must be duly accredited.</a:t>
                      </a:r>
                    </a:p>
                  </a:txBody>
                  <a:tcPr marL="90000" marR="72001" marT="46800" marB="46800" horzOverflow="overflow">
                    <a:lnL w="5715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a:noFill/>
                    </a:lnB>
                    <a:lnTlToBr>
                      <a:noFill/>
                    </a:lnTlToBr>
                    <a:lnBlToTr>
                      <a:noFill/>
                    </a:lnBlToTr>
                    <a:gradFill rotWithShape="0">
                      <a:gsLst>
                        <a:gs pos="0">
                          <a:srgbClr val="D1C39F"/>
                        </a:gs>
                        <a:gs pos="35001">
                          <a:srgbClr val="F0EBD5"/>
                        </a:gs>
                        <a:gs pos="100000">
                          <a:srgbClr val="FFEFD1"/>
                        </a:gs>
                      </a:gsLst>
                      <a:lin ang="0" scaled="1"/>
                    </a:gradFill>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406991">
                <a:tc vMerge="1">
                  <a:txBody>
                    <a:bodyPr/>
                    <a:lstStyle/>
                    <a:p>
                      <a:endParaRPr lang="es-ES"/>
                    </a:p>
                  </a:txBody>
                  <a:tcPr/>
                </a:tc>
                <a:tc vMerge="1">
                  <a:txBody>
                    <a:bodyPr/>
                    <a:lstStyle/>
                    <a:p>
                      <a:endParaRPr lang="es-ES"/>
                    </a:p>
                  </a:txBody>
                  <a:tcPr/>
                </a:tc>
                <a:tc gridSpan="2">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en-GB" sz="700" b="0" i="0" u="none" strike="noStrike" cap="none" normalizeH="0" baseline="0" smtClean="0">
                          <a:ln>
                            <a:noFill/>
                          </a:ln>
                          <a:solidFill>
                            <a:srgbClr val="374F39"/>
                          </a:solidFill>
                          <a:effectLst/>
                          <a:latin typeface="Arial Black" pitchFamily="34" charset="0"/>
                        </a:rPr>
                        <a:t>UNDER FLAGS OF COUNTRIES WITH WHICH THERE IS NO INTERNATIONAL SOCIAL SECURITY INSTRUMENT</a:t>
                      </a:r>
                    </a:p>
                  </a:txBody>
                  <a:tcPr marL="90000" marR="72001" marT="46800" marB="46800"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A2BCA3"/>
                    </a:solidFill>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574935">
                <a:tc vMerge="1">
                  <a:txBody>
                    <a:bodyPr/>
                    <a:lstStyle/>
                    <a:p>
                      <a:endParaRPr lang="es-ES"/>
                    </a:p>
                  </a:txBody>
                  <a:tcPr/>
                </a:tc>
                <a:tc vMerge="1">
                  <a:txBody>
                    <a:bodyPr/>
                    <a:lstStyle/>
                    <a:p>
                      <a:endParaRPr lang="es-ES"/>
                    </a:p>
                  </a:txBody>
                  <a:tcPr/>
                </a:tc>
                <a:tc gridSpan="2">
                  <a:txBody>
                    <a:bodyPr/>
                    <a:lstStyle/>
                    <a:p>
                      <a:pPr marL="179388" marR="0" lvl="0" indent="-179388" algn="l" defTabSz="781050" rtl="0" eaLnBrk="1" fontAlgn="base" latinLnBrk="0" hangingPunct="1">
                        <a:lnSpc>
                          <a:spcPct val="100000"/>
                        </a:lnSpc>
                        <a:spcBef>
                          <a:spcPct val="60000"/>
                        </a:spcBef>
                        <a:spcAft>
                          <a:spcPct val="0"/>
                        </a:spcAft>
                        <a:buClrTx/>
                        <a:buSzTx/>
                        <a:buFontTx/>
                        <a:buChar char="•"/>
                        <a:tabLst/>
                      </a:pPr>
                      <a:r>
                        <a:rPr kumimoji="0" lang="en-GB" sz="700" b="0" i="0" u="none" strike="noStrike" cap="none" normalizeH="0" baseline="0" dirty="0" smtClean="0">
                          <a:ln>
                            <a:noFill/>
                          </a:ln>
                          <a:solidFill>
                            <a:srgbClr val="3B553D"/>
                          </a:solidFill>
                          <a:effectLst/>
                          <a:latin typeface="Arial" charset="0"/>
                        </a:rPr>
                        <a:t>Calculated if during this period there were contributions to the Spanish Social Security system under a Special Convention. </a:t>
                      </a:r>
                    </a:p>
                    <a:p>
                      <a:pPr marL="179388" marR="0" lvl="0" indent="-179388" algn="l" defTabSz="781050" rtl="0" eaLnBrk="1" fontAlgn="base" latinLnBrk="0" hangingPunct="1">
                        <a:lnSpc>
                          <a:spcPct val="100000"/>
                        </a:lnSpc>
                        <a:spcBef>
                          <a:spcPct val="60000"/>
                        </a:spcBef>
                        <a:spcAft>
                          <a:spcPct val="0"/>
                        </a:spcAft>
                        <a:buClrTx/>
                        <a:buSzTx/>
                        <a:buFontTx/>
                        <a:buChar char="•"/>
                        <a:tabLst/>
                      </a:pPr>
                      <a:r>
                        <a:rPr kumimoji="0" lang="en-GB" sz="700" b="0" i="0" u="none" strike="noStrike" cap="none" normalizeH="0" baseline="0" dirty="0" smtClean="0">
                          <a:ln>
                            <a:noFill/>
                          </a:ln>
                          <a:solidFill>
                            <a:srgbClr val="3B553D"/>
                          </a:solidFill>
                          <a:effectLst/>
                          <a:latin typeface="Arial" charset="0"/>
                        </a:rPr>
                        <a:t>Must be duly accredited.</a:t>
                      </a:r>
                    </a:p>
                  </a:txBody>
                  <a:tcPr marL="90000" marR="72001" marT="46800" marB="46800"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bl>
          </a:graphicData>
        </a:graphic>
      </p:graphicFrame>
      <p:sp>
        <p:nvSpPr>
          <p:cNvPr id="64581" name="Text Box 52"/>
          <p:cNvSpPr txBox="1">
            <a:spLocks noChangeArrowheads="1"/>
          </p:cNvSpPr>
          <p:nvPr/>
        </p:nvSpPr>
        <p:spPr bwMode="auto">
          <a:xfrm>
            <a:off x="9343629" y="2276475"/>
            <a:ext cx="505619" cy="369888"/>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0.15</a:t>
            </a:r>
          </a:p>
        </p:txBody>
      </p:sp>
      <p:sp>
        <p:nvSpPr>
          <p:cNvPr id="64582" name="Text Box 53"/>
          <p:cNvSpPr txBox="1">
            <a:spLocks noChangeArrowheads="1"/>
          </p:cNvSpPr>
          <p:nvPr/>
        </p:nvSpPr>
        <p:spPr bwMode="auto">
          <a:xfrm rot="-5400000">
            <a:off x="3461504" y="4982775"/>
            <a:ext cx="2448108" cy="276999"/>
          </a:xfrm>
          <a:prstGeom prst="rect">
            <a:avLst/>
          </a:prstGeom>
          <a:noFill/>
          <a:ln w="12700">
            <a:noFill/>
            <a:miter lim="800000"/>
            <a:headEnd/>
            <a:tailEnd/>
          </a:ln>
        </p:spPr>
        <p:txBody>
          <a:bodyPr wrap="square">
            <a:spAutoFit/>
          </a:bodyPr>
          <a:lstStyle/>
          <a:p>
            <a:pPr>
              <a:spcBef>
                <a:spcPct val="50000"/>
              </a:spcBef>
            </a:pPr>
            <a:r>
              <a:rPr lang="en-GB" sz="1200" b="1" dirty="0">
                <a:solidFill>
                  <a:schemeClr val="bg1"/>
                </a:solidFill>
              </a:rPr>
              <a:t>ACTIVITY ELIGIBLE</a:t>
            </a:r>
          </a:p>
        </p:txBody>
      </p:sp>
      <p:grpSp>
        <p:nvGrpSpPr>
          <p:cNvPr id="2" name="Group 54"/>
          <p:cNvGrpSpPr>
            <a:grpSpLocks/>
          </p:cNvGrpSpPr>
          <p:nvPr/>
        </p:nvGrpSpPr>
        <p:grpSpPr bwMode="auto">
          <a:xfrm>
            <a:off x="6949508" y="777161"/>
            <a:ext cx="1150541" cy="708025"/>
            <a:chOff x="1396" y="1391"/>
            <a:chExt cx="818" cy="540"/>
          </a:xfrm>
        </p:grpSpPr>
        <p:sp>
          <p:nvSpPr>
            <p:cNvPr id="64591" name="Text Box 55"/>
            <p:cNvSpPr txBox="1">
              <a:spLocks noChangeArrowheads="1"/>
            </p:cNvSpPr>
            <p:nvPr/>
          </p:nvSpPr>
          <p:spPr bwMode="auto">
            <a:xfrm>
              <a:off x="1396" y="1391"/>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0.40</a:t>
              </a:r>
            </a:p>
          </p:txBody>
        </p:sp>
        <p:sp>
          <p:nvSpPr>
            <p:cNvPr id="64592" name="Text Box 56"/>
            <p:cNvSpPr txBox="1">
              <a:spLocks noChangeArrowheads="1"/>
            </p:cNvSpPr>
            <p:nvPr/>
          </p:nvSpPr>
          <p:spPr bwMode="auto">
            <a:xfrm>
              <a:off x="1806" y="1391"/>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0.35</a:t>
              </a:r>
            </a:p>
          </p:txBody>
        </p:sp>
        <p:sp>
          <p:nvSpPr>
            <p:cNvPr id="64593" name="Text Box 57"/>
            <p:cNvSpPr txBox="1">
              <a:spLocks noChangeArrowheads="1"/>
            </p:cNvSpPr>
            <p:nvPr/>
          </p:nvSpPr>
          <p:spPr bwMode="auto">
            <a:xfrm>
              <a:off x="1396" y="1649"/>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dirty="0">
                  <a:solidFill>
                    <a:schemeClr val="bg1"/>
                  </a:solidFill>
                  <a:latin typeface="Arial Black" pitchFamily="34" charset="0"/>
                </a:rPr>
                <a:t>0.30</a:t>
              </a:r>
            </a:p>
          </p:txBody>
        </p:sp>
        <p:sp>
          <p:nvSpPr>
            <p:cNvPr id="64594" name="Text Box 58"/>
            <p:cNvSpPr txBox="1">
              <a:spLocks noChangeArrowheads="1"/>
            </p:cNvSpPr>
            <p:nvPr/>
          </p:nvSpPr>
          <p:spPr bwMode="auto">
            <a:xfrm>
              <a:off x="1806" y="1649"/>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0.25</a:t>
              </a:r>
            </a:p>
          </p:txBody>
        </p:sp>
      </p:grpSp>
      <p:sp>
        <p:nvSpPr>
          <p:cNvPr id="64584" name="Text Box 59"/>
          <p:cNvSpPr txBox="1">
            <a:spLocks noChangeArrowheads="1"/>
          </p:cNvSpPr>
          <p:nvPr/>
        </p:nvSpPr>
        <p:spPr bwMode="auto">
          <a:xfrm rot="-5400000">
            <a:off x="5584738" y="4766589"/>
            <a:ext cx="3096198" cy="276999"/>
          </a:xfrm>
          <a:prstGeom prst="rect">
            <a:avLst/>
          </a:prstGeom>
          <a:noFill/>
          <a:ln w="12700">
            <a:noFill/>
            <a:miter lim="800000"/>
            <a:headEnd/>
            <a:tailEnd/>
          </a:ln>
        </p:spPr>
        <p:txBody>
          <a:bodyPr wrap="square">
            <a:spAutoFit/>
          </a:bodyPr>
          <a:lstStyle/>
          <a:p>
            <a:pPr>
              <a:spcBef>
                <a:spcPct val="50000"/>
              </a:spcBef>
            </a:pPr>
            <a:r>
              <a:rPr lang="en-GB" sz="1200" b="1" dirty="0">
                <a:solidFill>
                  <a:schemeClr val="bg1"/>
                </a:solidFill>
              </a:rPr>
              <a:t>CALCULATION OF </a:t>
            </a:r>
            <a:r>
              <a:rPr lang="en-GB" sz="1200" b="1" dirty="0" smtClean="0">
                <a:solidFill>
                  <a:schemeClr val="bg1"/>
                </a:solidFill>
              </a:rPr>
              <a:t>REDUCED PERIODS</a:t>
            </a:r>
            <a:endParaRPr lang="en-GB" sz="1200" b="1" dirty="0">
              <a:solidFill>
                <a:schemeClr val="bg1"/>
              </a:solidFill>
            </a:endParaRPr>
          </a:p>
        </p:txBody>
      </p:sp>
      <p:grpSp>
        <p:nvGrpSpPr>
          <p:cNvPr id="3" name="Group 61"/>
          <p:cNvGrpSpPr>
            <a:grpSpLocks/>
          </p:cNvGrpSpPr>
          <p:nvPr/>
        </p:nvGrpSpPr>
        <p:grpSpPr bwMode="auto">
          <a:xfrm>
            <a:off x="1784560" y="1299253"/>
            <a:ext cx="1150540" cy="708025"/>
            <a:chOff x="1396" y="1391"/>
            <a:chExt cx="818" cy="540"/>
          </a:xfrm>
        </p:grpSpPr>
        <p:sp>
          <p:nvSpPr>
            <p:cNvPr id="64587" name="Text Box 62"/>
            <p:cNvSpPr txBox="1">
              <a:spLocks noChangeArrowheads="1"/>
            </p:cNvSpPr>
            <p:nvPr/>
          </p:nvSpPr>
          <p:spPr bwMode="auto">
            <a:xfrm>
              <a:off x="1396" y="1391"/>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0.40</a:t>
              </a:r>
            </a:p>
          </p:txBody>
        </p:sp>
        <p:sp>
          <p:nvSpPr>
            <p:cNvPr id="64588" name="Text Box 63"/>
            <p:cNvSpPr txBox="1">
              <a:spLocks noChangeArrowheads="1"/>
            </p:cNvSpPr>
            <p:nvPr/>
          </p:nvSpPr>
          <p:spPr bwMode="auto">
            <a:xfrm>
              <a:off x="1806" y="1391"/>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0.35</a:t>
              </a:r>
            </a:p>
          </p:txBody>
        </p:sp>
        <p:sp>
          <p:nvSpPr>
            <p:cNvPr id="64589" name="Text Box 64"/>
            <p:cNvSpPr txBox="1">
              <a:spLocks noChangeArrowheads="1"/>
            </p:cNvSpPr>
            <p:nvPr/>
          </p:nvSpPr>
          <p:spPr bwMode="auto">
            <a:xfrm>
              <a:off x="1396" y="1649"/>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0.30</a:t>
              </a:r>
            </a:p>
          </p:txBody>
        </p:sp>
        <p:sp>
          <p:nvSpPr>
            <p:cNvPr id="64590" name="Text Box 65"/>
            <p:cNvSpPr txBox="1">
              <a:spLocks noChangeArrowheads="1"/>
            </p:cNvSpPr>
            <p:nvPr/>
          </p:nvSpPr>
          <p:spPr bwMode="auto">
            <a:xfrm>
              <a:off x="1806" y="1649"/>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0.25</a:t>
              </a:r>
            </a:p>
          </p:txBody>
        </p:sp>
      </p:grpSp>
      <p:sp>
        <p:nvSpPr>
          <p:cNvPr id="64586" name="Text Box 212"/>
          <p:cNvSpPr txBox="1">
            <a:spLocks noChangeArrowheads="1"/>
          </p:cNvSpPr>
          <p:nvPr/>
        </p:nvSpPr>
        <p:spPr bwMode="auto">
          <a:xfrm rot="-5400000">
            <a:off x="3676981" y="4982777"/>
            <a:ext cx="2663825" cy="276999"/>
          </a:xfrm>
          <a:prstGeom prst="rect">
            <a:avLst/>
          </a:prstGeom>
          <a:noFill/>
          <a:ln w="12700">
            <a:noFill/>
            <a:miter lim="800000"/>
            <a:headEnd/>
            <a:tailEnd/>
          </a:ln>
        </p:spPr>
        <p:txBody>
          <a:bodyPr>
            <a:spAutoFit/>
          </a:bodyPr>
          <a:lstStyle/>
          <a:p>
            <a:pPr>
              <a:spcBef>
                <a:spcPct val="50000"/>
              </a:spcBef>
            </a:pPr>
            <a:r>
              <a:rPr lang="en-GB" sz="1200" b="1" dirty="0">
                <a:solidFill>
                  <a:schemeClr val="bg1"/>
                </a:solidFill>
              </a:rPr>
              <a:t>PROOF OF SERVICES</a:t>
            </a:r>
          </a:p>
        </p:txBody>
      </p:sp>
    </p:spTree>
    <p:extLst>
      <p:ext uri="{BB962C8B-B14F-4D97-AF65-F5344CB8AC3E}">
        <p14:creationId xmlns:p14="http://schemas.microsoft.com/office/powerpoint/2010/main" val="379175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2 Marcador de número de diapositiva"/>
          <p:cNvSpPr>
            <a:spLocks noGrp="1"/>
          </p:cNvSpPr>
          <p:nvPr>
            <p:ph type="sldNum" sz="quarter" idx="4294967295"/>
          </p:nvPr>
        </p:nvSpPr>
        <p:spPr>
          <a:xfrm>
            <a:off x="3384550" y="6245225"/>
            <a:ext cx="3136900" cy="476250"/>
          </a:xfrm>
          <a:prstGeom prst="rect">
            <a:avLst/>
          </a:prstGeom>
        </p:spPr>
        <p:txBody>
          <a:bodyPr/>
          <a:lstStyle/>
          <a:p>
            <a:pPr algn="ctr">
              <a:defRPr/>
            </a:pPr>
            <a:fld id="{E689BF8E-522C-42DD-AD59-647B187AC437}" type="slidenum">
              <a:rPr lang="es-ES_tradnl"/>
              <a:pPr algn="ctr">
                <a:defRPr/>
              </a:pPr>
              <a:t>18</a:t>
            </a:fld>
            <a:endParaRPr lang="en-GB"/>
          </a:p>
        </p:txBody>
      </p:sp>
      <p:graphicFrame>
        <p:nvGraphicFramePr>
          <p:cNvPr id="187783" name="Group 391"/>
          <p:cNvGraphicFramePr>
            <a:graphicFrameLocks noGrp="1"/>
          </p:cNvGraphicFramePr>
          <p:nvPr>
            <p:extLst>
              <p:ext uri="{D42A27DB-BD31-4B8C-83A1-F6EECF244321}">
                <p14:modId xmlns:p14="http://schemas.microsoft.com/office/powerpoint/2010/main" val="3058882683"/>
              </p:ext>
            </p:extLst>
          </p:nvPr>
        </p:nvGraphicFramePr>
        <p:xfrm>
          <a:off x="1" y="17309"/>
          <a:ext cx="9905997" cy="6744111"/>
        </p:xfrm>
        <a:graphic>
          <a:graphicData uri="http://schemas.openxmlformats.org/drawingml/2006/table">
            <a:tbl>
              <a:tblPr/>
              <a:tblGrid>
                <a:gridCol w="133279"/>
                <a:gridCol w="1099283"/>
                <a:gridCol w="1098439"/>
                <a:gridCol w="2135759"/>
                <a:gridCol w="249567"/>
                <a:gridCol w="184730"/>
                <a:gridCol w="327665"/>
                <a:gridCol w="538183"/>
                <a:gridCol w="1059391"/>
                <a:gridCol w="385388"/>
                <a:gridCol w="281824"/>
                <a:gridCol w="1874306"/>
                <a:gridCol w="538183"/>
              </a:tblGrid>
              <a:tr h="239920">
                <a:tc gridSpan="7">
                  <a:txBody>
                    <a:bodyPr/>
                    <a:lstStyle/>
                    <a:p>
                      <a:pPr marL="0" marR="0" lvl="0" indent="0" algn="ctr" defTabSz="781050" rtl="0" eaLnBrk="1" fontAlgn="base" latinLnBrk="0" hangingPunct="1">
                        <a:lnSpc>
                          <a:spcPct val="100000"/>
                        </a:lnSpc>
                        <a:spcBef>
                          <a:spcPct val="60000"/>
                        </a:spcBef>
                        <a:spcAft>
                          <a:spcPct val="0"/>
                        </a:spcAft>
                        <a:buClrTx/>
                        <a:buSzTx/>
                        <a:buFontTx/>
                        <a:buNone/>
                        <a:tabLst/>
                      </a:pPr>
                      <a:r>
                        <a:rPr kumimoji="0" lang="zh-CN" altLang="en-US" sz="1000" b="0" i="0" u="none" strike="noStrike" cap="none" normalizeH="0" baseline="0" dirty="0" smtClean="0">
                          <a:ln>
                            <a:noFill/>
                          </a:ln>
                          <a:solidFill>
                            <a:srgbClr val="D9E5DA"/>
                          </a:solidFill>
                          <a:effectLst/>
                          <a:latin typeface="Arial Black" pitchFamily="34" charset="0"/>
                        </a:rPr>
                        <a:t>海上商业年龄降低系数</a:t>
                      </a:r>
                      <a:endParaRPr kumimoji="0" lang="en-GB" sz="1000" b="0" i="0" u="none" strike="noStrike" cap="none" normalizeH="0" baseline="0" dirty="0" smtClean="0">
                        <a:ln>
                          <a:noFill/>
                        </a:ln>
                        <a:solidFill>
                          <a:srgbClr val="D9E5DA"/>
                        </a:solidFill>
                        <a:effectLst/>
                        <a:latin typeface="Arial Black" pitchFamily="34" charset="0"/>
                      </a:endParaRPr>
                    </a:p>
                  </a:txBody>
                  <a:tcPr anchor="ctr" horzOverflow="overflow">
                    <a:lnL cap="flat">
                      <a:noFill/>
                    </a:lnL>
                    <a:lnR w="57150" cap="flat" cmpd="sng" algn="ctr">
                      <a:solidFill>
                        <a:schemeClr val="bg1"/>
                      </a:solidFill>
                      <a:prstDash val="solid"/>
                      <a:round/>
                      <a:headEnd type="none" w="med" len="med"/>
                      <a:tailEnd type="none" w="med" len="med"/>
                    </a:lnR>
                    <a:lnT w="76200" cap="flat" cmpd="sng" algn="ctr">
                      <a:solidFill>
                        <a:srgbClr val="49694B"/>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4906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marL="0" marR="0" lvl="0" indent="0" algn="ctr" defTabSz="781050" rtl="0" eaLnBrk="1" fontAlgn="base" latinLnBrk="0" hangingPunct="1">
                        <a:lnSpc>
                          <a:spcPct val="100000"/>
                        </a:lnSpc>
                        <a:spcBef>
                          <a:spcPct val="60000"/>
                        </a:spcBef>
                        <a:spcAft>
                          <a:spcPct val="0"/>
                        </a:spcAft>
                        <a:buClrTx/>
                        <a:buSzTx/>
                        <a:buFontTx/>
                        <a:buNone/>
                        <a:tabLst/>
                      </a:pPr>
                      <a:r>
                        <a:rPr kumimoji="0" lang="zh-CN" altLang="en-US" sz="1000" b="0" i="0" u="none" strike="noStrike" cap="none" normalizeH="0" baseline="0" dirty="0" smtClean="0">
                          <a:ln>
                            <a:noFill/>
                          </a:ln>
                          <a:solidFill>
                            <a:srgbClr val="D9E5DA"/>
                          </a:solidFill>
                          <a:effectLst/>
                          <a:latin typeface="Arial Black" pitchFamily="34" charset="0"/>
                        </a:rPr>
                        <a:t>渔业年龄降低系数</a:t>
                      </a:r>
                      <a:endParaRPr kumimoji="0" lang="en-GB" sz="1000" b="0" i="0" u="none" strike="noStrike" cap="none" normalizeH="0" baseline="0" dirty="0" smtClean="0">
                        <a:ln>
                          <a:noFill/>
                        </a:ln>
                        <a:solidFill>
                          <a:srgbClr val="D9E5DA"/>
                        </a:solidFill>
                        <a:effectLst/>
                        <a:latin typeface="Arial Black" pitchFamily="34" charset="0"/>
                      </a:endParaRPr>
                    </a:p>
                  </a:txBody>
                  <a:tcPr horzOverflow="overflow">
                    <a:lnL w="57150" cap="flat" cmpd="sng" algn="ctr">
                      <a:solidFill>
                        <a:schemeClr val="bg1"/>
                      </a:solidFill>
                      <a:prstDash val="solid"/>
                      <a:round/>
                      <a:headEnd type="none" w="med" len="med"/>
                      <a:tailEnd type="none" w="med" len="med"/>
                    </a:lnL>
                    <a:lnR cap="flat">
                      <a:noFill/>
                    </a:lnR>
                    <a:lnT w="76200" cap="flat" cmpd="sng" algn="ctr">
                      <a:solidFill>
                        <a:srgbClr val="49694B"/>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4906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37320">
                <a:tc rowSpan="7">
                  <a:txBody>
                    <a:bodyPr/>
                    <a:lstStyle/>
                    <a:p>
                      <a:pPr marL="0" marR="0" lvl="0" indent="0" algn="ctr" defTabSz="781050" rtl="0" eaLnBrk="1" fontAlgn="base" latinLnBrk="0" hangingPunct="1">
                        <a:lnSpc>
                          <a:spcPct val="100000"/>
                        </a:lnSpc>
                        <a:spcBef>
                          <a:spcPct val="60000"/>
                        </a:spcBef>
                        <a:spcAft>
                          <a:spcPct val="0"/>
                        </a:spcAft>
                        <a:buClrTx/>
                        <a:buSzTx/>
                        <a:buFont typeface="Wingdings" pitchFamily="2" charset="2"/>
                        <a:buNone/>
                        <a:tabLst/>
                      </a:pPr>
                      <a:endParaRPr kumimoji="0" lang="es-ES" sz="1000" b="0" i="0" u="none" strike="noStrike" cap="none" normalizeH="0" baseline="0" smtClean="0">
                        <a:ln>
                          <a:noFill/>
                        </a:ln>
                        <a:solidFill>
                          <a:srgbClr val="3B553D"/>
                        </a:solidFill>
                        <a:effectLst/>
                        <a:latin typeface="Arial Black" pitchFamily="34" charset="0"/>
                      </a:endParaRPr>
                    </a:p>
                  </a:txBody>
                  <a:tcPr marL="54000" marR="36000" marT="54000" marB="36000" anchor="ctr"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5C8460"/>
                    </a:solidFill>
                  </a:tcPr>
                </a:tc>
                <a:tc rowSpan="2" gridSpan="2">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石油船只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天然气船只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化工船只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物资供应船只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海保署船只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Tx/>
                        <a:buFontTx/>
                        <a:buNone/>
                        <a:tabLst/>
                      </a:pPr>
                      <a:endParaRPr kumimoji="0" lang="en-GB" sz="700" b="0" i="0" u="none" strike="noStrike" cap="none" normalizeH="0" baseline="0" dirty="0" smtClean="0">
                        <a:ln>
                          <a:noFill/>
                        </a:ln>
                        <a:solidFill>
                          <a:srgbClr val="3B553D"/>
                        </a:solidFill>
                        <a:effectLst/>
                        <a:latin typeface="Arial" charset="0"/>
                      </a:endParaRP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c rowSpan="2"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货运船只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海运拖船</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石油天然气平台</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海洋和渔业勘探探船只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救生和反污染工作船只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Tx/>
                        <a:buFontTx/>
                        <a:buNone/>
                        <a:tabLst/>
                      </a:pPr>
                      <a:endParaRPr kumimoji="0" lang="en-GB" sz="7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err="1" smtClean="0">
                          <a:ln>
                            <a:noFill/>
                          </a:ln>
                          <a:solidFill>
                            <a:srgbClr val="3B553D"/>
                          </a:solidFill>
                          <a:effectLst/>
                          <a:latin typeface="Arial" charset="0"/>
                        </a:rPr>
                        <a:t>自由船只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US" altLang="zh-CN" sz="700" b="0" i="0" u="none" strike="noStrike" cap="none" normalizeH="0" baseline="0" dirty="0" smtClean="0">
                          <a:ln>
                            <a:noFill/>
                          </a:ln>
                          <a:solidFill>
                            <a:srgbClr val="3B553D"/>
                          </a:solidFill>
                          <a:effectLst/>
                          <a:latin typeface="Arial" charset="0"/>
                        </a:rPr>
                        <a:t>COD</a:t>
                      </a:r>
                      <a:r>
                        <a:rPr kumimoji="0" lang="zh-CN" altLang="en-US" sz="700" b="0" i="0" u="none" strike="noStrike" cap="none" normalizeH="0" baseline="0" dirty="0" smtClean="0">
                          <a:ln>
                            <a:noFill/>
                          </a:ln>
                          <a:solidFill>
                            <a:srgbClr val="3B553D"/>
                          </a:solidFill>
                          <a:effectLst/>
                          <a:latin typeface="Arial" charset="0"/>
                        </a:rPr>
                        <a:t>捕鱼</a:t>
                      </a:r>
                      <a:r>
                        <a:rPr kumimoji="0" lang="en-GB" sz="700" b="0" i="0" u="none" strike="noStrike" cap="none" normalizeH="0" baseline="0" dirty="0" err="1" smtClean="0">
                          <a:ln>
                            <a:noFill/>
                          </a:ln>
                          <a:solidFill>
                            <a:srgbClr val="3B553D"/>
                          </a:solidFill>
                          <a:effectLst/>
                          <a:latin typeface="Arial" charset="0"/>
                        </a:rPr>
                        <a:t>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US" sz="700" b="0" i="0" u="none" strike="noStrike" cap="none" normalizeH="0" baseline="0" dirty="0" smtClean="0">
                          <a:ln>
                            <a:noFill/>
                          </a:ln>
                          <a:solidFill>
                            <a:srgbClr val="3B553D"/>
                          </a:solidFill>
                          <a:effectLst/>
                          <a:latin typeface="Arial" charset="0"/>
                        </a:rPr>
                        <a:t>PAIR</a:t>
                      </a:r>
                      <a:r>
                        <a:rPr kumimoji="0" lang="zh-CN" altLang="en-US" sz="700" b="0" i="0" u="none" strike="noStrike" cap="none" normalizeH="0" baseline="0" dirty="0" smtClean="0">
                          <a:ln>
                            <a:noFill/>
                          </a:ln>
                          <a:solidFill>
                            <a:srgbClr val="3B553D"/>
                          </a:solidFill>
                          <a:effectLst/>
                          <a:latin typeface="Arial" charset="0"/>
                        </a:rPr>
                        <a:t> </a:t>
                      </a:r>
                      <a:r>
                        <a:rPr kumimoji="0" lang="en-GB" sz="700" b="0" i="0" u="none" strike="noStrike" cap="none" normalizeH="0" baseline="0" dirty="0" smtClean="0">
                          <a:ln>
                            <a:noFill/>
                          </a:ln>
                          <a:solidFill>
                            <a:srgbClr val="3B553D"/>
                          </a:solidFill>
                          <a:effectLst/>
                          <a:latin typeface="Arial" charset="0"/>
                        </a:rPr>
                        <a:t>COD</a:t>
                      </a:r>
                      <a:r>
                        <a:rPr kumimoji="0" lang="zh-CN" altLang="en-US" sz="700" b="0" i="0" u="none" strike="noStrike" cap="none" normalizeH="0" baseline="0" dirty="0" smtClean="0">
                          <a:ln>
                            <a:noFill/>
                          </a:ln>
                          <a:solidFill>
                            <a:srgbClr val="3B553D"/>
                          </a:solidFill>
                          <a:effectLst/>
                          <a:latin typeface="Arial" charset="0"/>
                        </a:rPr>
                        <a:t>捕鱼</a:t>
                      </a:r>
                      <a:r>
                        <a:rPr kumimoji="0" lang="en-GB" sz="700" b="0" i="0" u="none" strike="noStrike" cap="none" normalizeH="0" baseline="0" dirty="0" err="1" smtClean="0">
                          <a:ln>
                            <a:noFill/>
                          </a:ln>
                          <a:solidFill>
                            <a:srgbClr val="3B553D"/>
                          </a:solidFill>
                          <a:effectLst/>
                          <a:latin typeface="Arial" charset="0"/>
                        </a:rPr>
                        <a:t>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捕鲸船只</a:t>
                      </a:r>
                      <a:endParaRPr kumimoji="0" lang="en-GB" sz="700" b="0" i="0" u="none" strike="noStrike" cap="none" normalizeH="0" baseline="0" dirty="0" smtClean="0">
                        <a:ln>
                          <a:noFill/>
                        </a:ln>
                        <a:solidFill>
                          <a:srgbClr val="3B553D"/>
                        </a:solidFill>
                        <a:effectLst/>
                        <a:latin typeface="Arial" charset="0"/>
                      </a:endParaRP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250GRT以上船只</a:t>
                      </a:r>
                    </a:p>
                  </a:txBody>
                  <a:tcPr horzOverflow="overflow">
                    <a:lnL w="28575" cap="flat" cmpd="sng" algn="ctr">
                      <a:solidFill>
                        <a:schemeClr val="bg1"/>
                      </a:solidFill>
                      <a:prstDash val="solid"/>
                      <a:round/>
                      <a:headEnd type="none" w="med" len="med"/>
                      <a:tailEnd type="none" w="med" len="med"/>
                    </a:lnL>
                    <a:lnR cap="flat">
                      <a:noFill/>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r>
              <a:tr h="532560">
                <a:tc vMerge="1">
                  <a:txBody>
                    <a:bodyPr/>
                    <a:lstStyle/>
                    <a:p>
                      <a:endParaRPr lang="es-ES"/>
                    </a:p>
                  </a:txBody>
                  <a:tcPr/>
                </a:tc>
                <a:tc gridSpan="2" vMerge="1">
                  <a:txBody>
                    <a:bodyPr/>
                    <a:lstStyle/>
                    <a:p>
                      <a:endParaRPr lang="es-ES"/>
                    </a:p>
                  </a:txBody>
                  <a:tcPr/>
                </a:tc>
                <a:tc hMerge="1" v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rowSpan="2"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FI</a:t>
                      </a:r>
                      <a:r>
                        <a:rPr kumimoji="0" lang="en-US" altLang="zh-CN" sz="700" b="0" i="0" u="none" strike="noStrike" cap="none" normalizeH="0" baseline="0" dirty="0" smtClean="0">
                          <a:ln>
                            <a:noFill/>
                          </a:ln>
                          <a:solidFill>
                            <a:srgbClr val="3B553D"/>
                          </a:solidFill>
                          <a:effectLst/>
                          <a:latin typeface="Arial" charset="0"/>
                        </a:rPr>
                        <a:t>150GRT</a:t>
                      </a:r>
                      <a:r>
                        <a:rPr kumimoji="0" lang="zh-CN" altLang="en-US" sz="700" b="0" i="0" u="none" strike="noStrike" cap="none" normalizeH="0" baseline="0" dirty="0" smtClean="0">
                          <a:ln>
                            <a:noFill/>
                          </a:ln>
                          <a:solidFill>
                            <a:srgbClr val="3B553D"/>
                          </a:solidFill>
                          <a:effectLst/>
                          <a:latin typeface="Arial" charset="0"/>
                        </a:rPr>
                        <a:t>以上捕鱼船只</a:t>
                      </a:r>
                      <a:endParaRPr kumimoji="0" lang="en-GB" sz="700" b="0" i="0" u="none" strike="noStrike" cap="none" normalizeH="0" baseline="0" dirty="0" smtClean="0">
                        <a:ln>
                          <a:noFill/>
                        </a:ln>
                        <a:solidFill>
                          <a:srgbClr val="3B553D"/>
                        </a:solidFill>
                        <a:effectLst/>
                        <a:latin typeface="Arial" charset="0"/>
                      </a:endParaRP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rowSpan="2" gridSpan="2">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US" altLang="zh-CN" sz="700" b="0" i="0" u="none" strike="noStrike" cap="none" normalizeH="0" baseline="0" dirty="0" smtClean="0">
                          <a:ln>
                            <a:noFill/>
                          </a:ln>
                          <a:solidFill>
                            <a:srgbClr val="3B553D"/>
                          </a:solidFill>
                          <a:effectLst/>
                          <a:latin typeface="Arial" charset="0"/>
                        </a:rPr>
                        <a:t>10-150GRT</a:t>
                      </a:r>
                      <a:r>
                        <a:rPr kumimoji="0" lang="zh-CN" altLang="en-US" sz="700" b="0" i="0" u="none" strike="noStrike" cap="none" normalizeH="0" baseline="0" dirty="0" smtClean="0">
                          <a:ln>
                            <a:noFill/>
                          </a:ln>
                          <a:solidFill>
                            <a:srgbClr val="3B553D"/>
                          </a:solidFill>
                          <a:effectLst/>
                          <a:latin typeface="Arial" charset="0"/>
                        </a:rPr>
                        <a:t>捕鱼船只，不包括上述</a:t>
                      </a:r>
                      <a:endParaRPr kumimoji="0" lang="en-GB" sz="700" b="0" i="0" u="none" strike="noStrike" cap="none" normalizeH="0" baseline="0" dirty="0" smtClean="0">
                        <a:ln>
                          <a:noFill/>
                        </a:ln>
                        <a:solidFill>
                          <a:srgbClr val="3B553D"/>
                        </a:solidFill>
                        <a:effectLst/>
                        <a:latin typeface="Arial" charset="0"/>
                      </a:endParaRPr>
                    </a:p>
                  </a:txBody>
                  <a:tcP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2" hMerge="1">
                  <a:txBody>
                    <a:bodyPr/>
                    <a:lstStyle/>
                    <a:p>
                      <a:endParaRPr lang="es-ES"/>
                    </a:p>
                  </a:txBody>
                  <a:tcPr/>
                </a:tc>
              </a:tr>
              <a:tr h="304163">
                <a:tc vMerge="1">
                  <a:txBody>
                    <a:bodyPr/>
                    <a:lstStyle/>
                    <a:p>
                      <a:endParaRPr lang="es-ES"/>
                    </a:p>
                  </a:txBody>
                  <a:tcPr/>
                </a:tc>
                <a:tc rowSpan="3" gridSpan="2">
                  <a:txBody>
                    <a:bodyPr/>
                    <a:lstStyle/>
                    <a:p>
                      <a:pPr marL="82550" marR="0" lvl="0" indent="-82550" algn="l" defTabSz="781050" rtl="0" eaLnBrk="1" fontAlgn="base" latinLnBrk="0" hangingPunct="1">
                        <a:lnSpc>
                          <a:spcPct val="100000"/>
                        </a:lnSpc>
                        <a:spcBef>
                          <a:spcPct val="60000"/>
                        </a:spcBef>
                        <a:spcAft>
                          <a:spcPct val="0"/>
                        </a:spcAft>
                        <a:buClrTx/>
                        <a:buSzTx/>
                        <a:buFontTx/>
                        <a:buNone/>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Tx/>
                        <a:buFontTx/>
                        <a:buNone/>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混合货运和载客船只</a:t>
                      </a:r>
                      <a:endParaRPr kumimoji="0" lang="en-GB" sz="700" b="0" i="0" u="none" strike="noStrike" cap="none" normalizeH="0" baseline="0" dirty="0" smtClean="0">
                        <a:ln>
                          <a:noFill/>
                        </a:ln>
                        <a:solidFill>
                          <a:srgbClr val="3B553D"/>
                        </a:solidFill>
                        <a:effectLst/>
                        <a:latin typeface="Arial" charset="0"/>
                      </a:endParaRPr>
                    </a:p>
                  </a:txBody>
                  <a:tcP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3" hMerge="1">
                  <a:txBody>
                    <a:bodyPr/>
                    <a:lstStyle/>
                    <a:p>
                      <a:endParaRPr lang="es-ES"/>
                    </a:p>
                  </a:txBody>
                  <a:tcPr/>
                </a:tc>
                <a:tc rowSpan="3"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4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载重超过</a:t>
                      </a:r>
                      <a:r>
                        <a:rPr kumimoji="0" lang="en-US" altLang="zh-CN" sz="700" b="0" i="0" u="none" strike="noStrike" cap="none" normalizeH="0" baseline="0" dirty="0" smtClean="0">
                          <a:ln>
                            <a:noFill/>
                          </a:ln>
                          <a:solidFill>
                            <a:srgbClr val="3B553D"/>
                          </a:solidFill>
                          <a:effectLst/>
                          <a:latin typeface="Arial" charset="0"/>
                        </a:rPr>
                        <a:t>1500GT</a:t>
                      </a:r>
                      <a:r>
                        <a:rPr kumimoji="0" lang="zh-CN" altLang="en-US" sz="700" b="0" i="0" u="none" strike="noStrike" cap="none" normalizeH="0" baseline="0" dirty="0" smtClean="0">
                          <a:ln>
                            <a:noFill/>
                          </a:ln>
                          <a:solidFill>
                            <a:srgbClr val="3B553D"/>
                          </a:solidFill>
                          <a:effectLst/>
                          <a:latin typeface="Arial" charset="0"/>
                        </a:rPr>
                        <a:t>的载客船只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国内港口交通船只（内港交通小型客船除外）</a:t>
                      </a:r>
                      <a:endParaRPr kumimoji="0" lang="en-GB" sz="700" b="0" i="0" u="none" strike="noStrike" cap="none" normalizeH="0" baseline="0" dirty="0" smtClean="0">
                        <a:ln>
                          <a:noFill/>
                        </a:ln>
                        <a:solidFill>
                          <a:srgbClr val="3B553D"/>
                        </a:solidFill>
                        <a:effectLst/>
                        <a:latin typeface="Arial" charset="0"/>
                      </a:endParaRPr>
                    </a:p>
                  </a:txBody>
                  <a:tcPr marL="90000" marR="90000" marT="46800" marB="0"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3" hMerge="1">
                  <a:txBody>
                    <a:bodyPr/>
                    <a:lstStyle/>
                    <a:p>
                      <a:endParaRPr lang="es-ES"/>
                    </a:p>
                  </a:txBody>
                  <a:tcPr/>
                </a:tc>
                <a:tc rowSpan="3" hMerge="1">
                  <a:txBody>
                    <a:bodyPr/>
                    <a:lstStyle/>
                    <a:p>
                      <a:endParaRPr lang="es-ES"/>
                    </a:p>
                  </a:txBody>
                  <a:tcPr/>
                </a:tc>
                <a:tc rowSpan="3" h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tr>
              <a:tr h="362880">
                <a:tc vMerge="1">
                  <a:txBody>
                    <a:bodyPr/>
                    <a:lstStyle/>
                    <a:p>
                      <a:endParaRPr lang="es-ES"/>
                    </a:p>
                  </a:txBody>
                  <a:tcPr/>
                </a:tc>
                <a:tc gridSpan="2" vMerge="1">
                  <a:txBody>
                    <a:bodyPr/>
                    <a:lstStyle/>
                    <a:p>
                      <a:endParaRPr lang="es-ES"/>
                    </a:p>
                  </a:txBody>
                  <a:tcPr/>
                </a:tc>
                <a:tc hMerge="1" v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6">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10 GRT</a:t>
                      </a:r>
                      <a:r>
                        <a:rPr kumimoji="0" lang="zh-CN" altLang="en-US" sz="700" b="0" i="0" u="none" strike="noStrike" cap="none" normalizeH="0" baseline="0" dirty="0" smtClean="0">
                          <a:ln>
                            <a:noFill/>
                          </a:ln>
                          <a:solidFill>
                            <a:srgbClr val="3B553D"/>
                          </a:solidFill>
                          <a:effectLst/>
                          <a:latin typeface="Arial" charset="0"/>
                        </a:rPr>
                        <a:t>以下捕鱼船只</a:t>
                      </a:r>
                      <a:endParaRPr kumimoji="0" lang="en-GB" sz="700" b="0" i="0" u="none" strike="noStrike" cap="none" normalizeH="0" baseline="0" dirty="0" smtClean="0">
                        <a:ln>
                          <a:noFill/>
                        </a:ln>
                        <a:solidFill>
                          <a:srgbClr val="3B553D"/>
                        </a:solidFill>
                        <a:effectLst/>
                        <a:latin typeface="Arial" charset="0"/>
                      </a:endParaRPr>
                    </a:p>
                  </a:txBody>
                  <a:tcPr horzOverflow="overflow">
                    <a:lnL w="57150"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7187">
                <a:tc vMerge="1">
                  <a:txBody>
                    <a:bodyPr/>
                    <a:lstStyle/>
                    <a:p>
                      <a:endParaRPr lang="es-ES"/>
                    </a:p>
                  </a:txBody>
                  <a:tcPr/>
                </a:tc>
                <a:tc gridSpan="2" vMerge="1">
                  <a:txBody>
                    <a:bodyPr/>
                    <a:lstStyle/>
                    <a:p>
                      <a:endParaRPr lang="es-ES"/>
                    </a:p>
                  </a:txBody>
                  <a:tcPr/>
                </a:tc>
                <a:tc hMerge="1" vMerge="1">
                  <a:txBody>
                    <a:bodyPr/>
                    <a:lstStyle/>
                    <a:p>
                      <a:endParaRPr lang="es-ES"/>
                    </a:p>
                  </a:txBody>
                  <a:tcPr/>
                </a:tc>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gridSpan="6">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zh-CN" altLang="en-US" sz="1000" b="0" i="0" u="none" strike="noStrike" cap="none" normalizeH="0" baseline="0" dirty="0" smtClean="0">
                          <a:ln>
                            <a:noFill/>
                          </a:ln>
                          <a:solidFill>
                            <a:srgbClr val="D9E5DA"/>
                          </a:solidFill>
                          <a:effectLst/>
                          <a:latin typeface="Arial Black" pitchFamily="34" charset="0"/>
                        </a:rPr>
                        <a:t>码头工作人员</a:t>
                      </a:r>
                      <a:endParaRPr kumimoji="0" lang="en-GB" sz="1000" b="0" i="0" u="none" strike="noStrike" cap="none" normalizeH="0" baseline="0" dirty="0" smtClean="0">
                        <a:ln>
                          <a:noFill/>
                        </a:ln>
                        <a:solidFill>
                          <a:srgbClr val="D9E5DA"/>
                        </a:solidFill>
                        <a:effectLst/>
                        <a:latin typeface="Arial Black" pitchFamily="34" charset="0"/>
                      </a:endParaRPr>
                    </a:p>
                  </a:txBody>
                  <a:tcPr marL="90000" marR="90000" marT="46800" marB="46800" anchor="ctr" horzOverflow="overflow">
                    <a:lnL w="57150"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C84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66941">
                <a:tc vMerge="1">
                  <a:txBody>
                    <a:bodyPr/>
                    <a:lstStyle/>
                    <a:p>
                      <a:endParaRPr lang="es-ES"/>
                    </a:p>
                  </a:txBody>
                  <a:tcPr/>
                </a:tc>
                <a:tc gridSpan="4">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en-GB" sz="700" b="0" i="0" u="none" strike="noStrike" cap="none" normalizeH="0" baseline="0" dirty="0" smtClean="0">
                          <a:ln>
                            <a:noFill/>
                          </a:ln>
                          <a:solidFill>
                            <a:srgbClr val="3B553D"/>
                          </a:solidFill>
                          <a:effectLst/>
                          <a:latin typeface="Arial" charset="0"/>
                        </a:rPr>
                        <a:t>1500 GT</a:t>
                      </a:r>
                      <a:r>
                        <a:rPr kumimoji="0" lang="zh-CN" altLang="en-US" sz="700" b="0" i="0" u="none" strike="noStrike" cap="none" normalizeH="0" baseline="0" dirty="0" smtClean="0">
                          <a:ln>
                            <a:noFill/>
                          </a:ln>
                          <a:solidFill>
                            <a:srgbClr val="3B553D"/>
                          </a:solidFill>
                          <a:effectLst/>
                          <a:latin typeface="Arial" charset="0"/>
                        </a:rPr>
                        <a:t>以下载客船只 </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内港交通小型载客船只</a:t>
                      </a:r>
                      <a:endParaRPr kumimoji="0" lang="en-GB" sz="700" b="0" i="0" u="none" strike="noStrike" cap="none" normalizeH="0" baseline="0" dirty="0" smtClean="0">
                        <a:ln>
                          <a:noFill/>
                        </a:ln>
                        <a:solidFill>
                          <a:srgbClr val="3B553D"/>
                        </a:solidFill>
                        <a:effectLst/>
                        <a:latin typeface="Arial" charset="0"/>
                      </a:endParaRPr>
                    </a:p>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endParaRPr kumimoji="0" lang="en-GB" sz="200" b="0" i="0" u="none" strike="noStrike" cap="none" normalizeH="0" baseline="0" dirty="0" smtClean="0">
                        <a:ln>
                          <a:noFill/>
                        </a:ln>
                        <a:solidFill>
                          <a:srgbClr val="3B553D"/>
                        </a:solidFill>
                        <a:effectLst/>
                        <a:latin typeface="Arial" charset="0"/>
                      </a:endParaRPr>
                    </a:p>
                  </a:txBody>
                  <a:tcPr marL="90000" marR="36000" marT="46800" marB="0"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marL="82550" marR="0" lvl="0" indent="-82550" algn="ctr" defTabSz="781050" rtl="0" eaLnBrk="1" fontAlgn="base" latinLnBrk="0" hangingPunct="1">
                        <a:lnSpc>
                          <a:spcPct val="100000"/>
                        </a:lnSpc>
                        <a:spcBef>
                          <a:spcPct val="60000"/>
                        </a:spcBef>
                        <a:spcAft>
                          <a:spcPct val="0"/>
                        </a:spcAft>
                        <a:buClrTx/>
                        <a:buSzPct val="80000"/>
                        <a:buFontTx/>
                        <a:buNone/>
                        <a:tabLst/>
                      </a:pPr>
                      <a:r>
                        <a:rPr kumimoji="0" lang="en-GB" sz="900" b="0" i="0" u="none" strike="noStrike" cap="none" normalizeH="0" baseline="0" smtClean="0">
                          <a:ln>
                            <a:noFill/>
                          </a:ln>
                          <a:solidFill>
                            <a:schemeClr val="bg1"/>
                          </a:solidFill>
                          <a:effectLst/>
                          <a:latin typeface="Arial Black" pitchFamily="34" charset="0"/>
                        </a:rPr>
                        <a:t>0.20</a:t>
                      </a:r>
                    </a:p>
                  </a:txBody>
                  <a:tcPr marL="36000" marR="36000" marT="46800" marB="0" anchor="ct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996600"/>
                    </a:solidFill>
                  </a:tcPr>
                </a:tc>
                <a:tc hMerge="1">
                  <a:txBody>
                    <a:bodyPr/>
                    <a:lstStyle/>
                    <a:p>
                      <a:endParaRPr lang="es-ES"/>
                    </a:p>
                  </a:txBody>
                  <a:tcPr/>
                </a:tc>
                <a:tc>
                  <a:txBody>
                    <a:bodyPr/>
                    <a:lstStyle/>
                    <a:p>
                      <a:pPr marL="82550" marR="0" lvl="0" indent="-82550" algn="ctr" defTabSz="781050" rtl="0" eaLnBrk="1" fontAlgn="base" latinLnBrk="0" hangingPunct="1">
                        <a:lnSpc>
                          <a:spcPct val="89000"/>
                        </a:lnSpc>
                        <a:spcBef>
                          <a:spcPct val="50000"/>
                        </a:spcBef>
                        <a:spcAft>
                          <a:spcPct val="0"/>
                        </a:spcAft>
                        <a:buClrTx/>
                        <a:buSzTx/>
                        <a:buFontTx/>
                        <a:buNone/>
                        <a:tabLst/>
                      </a:pPr>
                      <a:r>
                        <a:rPr kumimoji="0" lang="en-GB" sz="900" b="0" i="0" u="none" strike="noStrike" cap="none" normalizeH="0" baseline="0" smtClean="0">
                          <a:ln>
                            <a:noFill/>
                          </a:ln>
                          <a:solidFill>
                            <a:schemeClr val="bg1"/>
                          </a:solidFill>
                          <a:effectLst/>
                          <a:latin typeface="Arial Black" pitchFamily="34" charset="0"/>
                        </a:rPr>
                        <a:t>0.30</a:t>
                      </a:r>
                      <a:endParaRPr kumimoji="0" lang="en-GB" sz="700" b="0" i="0" u="none" strike="noStrike" cap="none" normalizeH="0" baseline="0" smtClean="0">
                        <a:ln>
                          <a:noFill/>
                        </a:ln>
                        <a:solidFill>
                          <a:srgbClr val="D9E5DA"/>
                        </a:solidFill>
                        <a:effectLst/>
                        <a:latin typeface="Arial" charset="0"/>
                      </a:endParaRPr>
                    </a:p>
                  </a:txBody>
                  <a:tcPr marL="90000" marR="90000" marT="46800" marB="0" anchor="ct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996600"/>
                    </a:solidFill>
                  </a:tcPr>
                </a:tc>
                <a:tc gridSpan="5">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负责货物装船、卸船、堆货、卸货和运输等基础港口服务的工作人员</a:t>
                      </a:r>
                      <a:endParaRPr kumimoji="0" lang="en-GB" sz="700" b="0" i="0" u="none" strike="noStrike" cap="none" normalizeH="0" baseline="0" dirty="0" smtClean="0">
                        <a:ln>
                          <a:noFill/>
                        </a:ln>
                        <a:solidFill>
                          <a:srgbClr val="D9E5DA"/>
                        </a:solidFill>
                        <a:effectLst/>
                        <a:latin typeface="Arial" charset="0"/>
                      </a:endParaRPr>
                    </a:p>
                  </a:txBody>
                  <a:tcPr marL="90000" marR="90000" marT="46800" marB="0"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2456">
                <a:tc vMerge="1">
                  <a:txBody>
                    <a:bodyPr/>
                    <a:lstStyle/>
                    <a:p>
                      <a:endParaRPr lang="es-ES"/>
                    </a:p>
                  </a:txBody>
                  <a:tcPr/>
                </a:tc>
                <a:tc gridSpan="6">
                  <a:txBody>
                    <a:bodyPr/>
                    <a:lstStyle/>
                    <a:p>
                      <a:pPr marL="82550" marR="0" lvl="0" indent="-82550" algn="l" defTabSz="781050" rtl="0" eaLnBrk="1" fontAlgn="base" latinLnBrk="0" hangingPunct="1">
                        <a:lnSpc>
                          <a:spcPct val="100000"/>
                        </a:lnSpc>
                        <a:spcBef>
                          <a:spcPct val="60000"/>
                        </a:spcBef>
                        <a:spcAft>
                          <a:spcPct val="0"/>
                        </a:spcAft>
                        <a:buClrTx/>
                        <a:buSzPct val="80000"/>
                        <a:buFontTx/>
                        <a:buNone/>
                        <a:tabLst/>
                      </a:pPr>
                      <a:r>
                        <a:rPr kumimoji="0" lang="zh-CN" altLang="en-US" sz="870" b="0" i="0" u="none" strike="noStrike" cap="none" normalizeH="0" baseline="0" dirty="0" smtClean="0">
                          <a:ln>
                            <a:noFill/>
                          </a:ln>
                          <a:solidFill>
                            <a:srgbClr val="D9E5DA"/>
                          </a:solidFill>
                          <a:effectLst/>
                          <a:latin typeface="Arial Black" pitchFamily="34" charset="0"/>
                        </a:rPr>
                        <a:t>贝类生产人员、附着甲壳动物采集人员、海藻采集人员</a:t>
                      </a:r>
                      <a:endParaRPr kumimoji="0" lang="en-GB" sz="870" b="0" i="0" u="none" strike="noStrike" cap="none" normalizeH="0" baseline="0" dirty="0" smtClean="0">
                        <a:ln>
                          <a:noFill/>
                        </a:ln>
                        <a:solidFill>
                          <a:srgbClr val="D9E5DA"/>
                        </a:solidFill>
                        <a:effectLst/>
                        <a:latin typeface="Arial Black" pitchFamily="34" charset="0"/>
                      </a:endParaRP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5C84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marL="82550" marR="0" lvl="0" indent="-8255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74F39"/>
                          </a:solidFill>
                          <a:effectLst/>
                          <a:latin typeface="Arial" charset="0"/>
                        </a:rPr>
                        <a:t>负责渔业养殖、附着甲克动物采集和海藻采集、养殖、水产潜捕、潜水采集等的工作人员</a:t>
                      </a:r>
                      <a:endParaRPr kumimoji="0" lang="en-GB" sz="700" b="0" i="0" u="none" strike="noStrike" cap="none" normalizeH="0" baseline="0" dirty="0" smtClean="0">
                        <a:ln>
                          <a:noFill/>
                        </a:ln>
                        <a:solidFill>
                          <a:srgbClr val="374F39"/>
                        </a:solidFill>
                        <a:effectLst/>
                        <a:latin typeface="Arial" charset="0"/>
                      </a:endParaRPr>
                    </a:p>
                  </a:txBody>
                  <a:tcPr marL="90000" marR="90000" marT="46800" marB="46800" anchor="ct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82550" marR="0" lvl="0" indent="-82550" algn="ctr" defTabSz="781050" rtl="0" eaLnBrk="1" fontAlgn="base" latinLnBrk="0" hangingPunct="1">
                        <a:lnSpc>
                          <a:spcPct val="100000"/>
                        </a:lnSpc>
                        <a:spcBef>
                          <a:spcPct val="60000"/>
                        </a:spcBef>
                        <a:spcAft>
                          <a:spcPct val="0"/>
                        </a:spcAft>
                        <a:buClrTx/>
                        <a:buSzPct val="80000"/>
                        <a:buFontTx/>
                        <a:buNone/>
                        <a:tabLst/>
                      </a:pPr>
                      <a:r>
                        <a:rPr kumimoji="0" lang="en-GB" sz="800" b="0" i="0" u="none" strike="noStrike" cap="none" normalizeH="0" baseline="0" dirty="0" smtClean="0">
                          <a:ln>
                            <a:noFill/>
                          </a:ln>
                          <a:solidFill>
                            <a:srgbClr val="D9E5DA"/>
                          </a:solidFill>
                          <a:effectLst/>
                          <a:latin typeface="Arial Black" pitchFamily="34" charset="0"/>
                        </a:rPr>
                        <a:t>0.10</a:t>
                      </a:r>
                    </a:p>
                  </a:txBody>
                  <a:tcPr marL="90000" marR="90000" marT="46800" marB="46800" anchor="ctr"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6600"/>
                    </a:solidFill>
                  </a:tcPr>
                </a:tc>
              </a:tr>
              <a:tr h="549491">
                <a:tc rowSpan="7">
                  <a:txBody>
                    <a:bodyPr/>
                    <a:lstStyle/>
                    <a:p>
                      <a:pPr marL="0" marR="0" lvl="0" indent="0" algn="ctr" defTabSz="781050" rtl="0" eaLnBrk="1" fontAlgn="base" latinLnBrk="0" hangingPunct="1">
                        <a:lnSpc>
                          <a:spcPct val="100000"/>
                        </a:lnSpc>
                        <a:spcBef>
                          <a:spcPct val="60000"/>
                        </a:spcBef>
                        <a:spcAft>
                          <a:spcPct val="0"/>
                        </a:spcAft>
                        <a:buClrTx/>
                        <a:buSzTx/>
                        <a:buFont typeface="Wingdings" pitchFamily="2" charset="2"/>
                        <a:buNone/>
                        <a:tabLst/>
                      </a:pPr>
                      <a:endParaRPr kumimoji="0" lang="es-ES" sz="1000" b="0" i="0" u="none" strike="noStrike" cap="none" normalizeH="0" baseline="0" dirty="0" smtClean="0">
                        <a:ln>
                          <a:noFill/>
                        </a:ln>
                        <a:solidFill>
                          <a:srgbClr val="3B553D"/>
                        </a:solidFill>
                        <a:effectLst/>
                        <a:latin typeface="Arial Black" pitchFamily="34" charset="0"/>
                      </a:endParaRPr>
                    </a:p>
                  </a:txBody>
                  <a:tcPr marL="54000" marR="36000" marT="54000" marB="36000" anchor="ct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gridSpan="3">
                  <a:txBody>
                    <a:bodyPr/>
                    <a:lstStyle/>
                    <a:p>
                      <a:pPr marL="179388" marR="0" lvl="0" indent="-179388" algn="l" defTabSz="5778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有效工作年限</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或因事故在岸非工作时期</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带薪假期、产假或离职</a:t>
                      </a:r>
                      <a:endParaRPr kumimoji="0" lang="en-GB" sz="200" b="0" i="1" u="sng" strike="noStrike" cap="none" normalizeH="0" baseline="0" dirty="0" smtClean="0">
                        <a:ln>
                          <a:noFill/>
                        </a:ln>
                        <a:solidFill>
                          <a:srgbClr val="3B553D"/>
                        </a:solidFill>
                        <a:effectLst/>
                        <a:latin typeface="Arial Black" pitchFamily="34" charset="0"/>
                      </a:endParaRPr>
                    </a:p>
                  </a:txBody>
                  <a:tcPr marL="90000" marR="144000" marT="46800" marB="46800" horzOverflow="overflow">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hMerge="1">
                  <a:txBody>
                    <a:bodyPr/>
                    <a:lstStyle/>
                    <a:p>
                      <a:endParaRPr lang="es-ES"/>
                    </a:p>
                  </a:txBody>
                  <a:tcPr/>
                </a:tc>
                <a:tc gridSpan="2">
                  <a:txBody>
                    <a:bodyPr/>
                    <a:lstStyle/>
                    <a:p>
                      <a:pPr marL="179388" marR="0" lvl="0" indent="-179388" algn="r" defTabSz="577850" rtl="0" eaLnBrk="1" fontAlgn="base" latinLnBrk="0" hangingPunct="1">
                        <a:lnSpc>
                          <a:spcPct val="100000"/>
                        </a:lnSpc>
                        <a:spcBef>
                          <a:spcPct val="60000"/>
                        </a:spcBef>
                        <a:spcAft>
                          <a:spcPct val="0"/>
                        </a:spcAft>
                        <a:buClrTx/>
                        <a:buSzPct val="80000"/>
                        <a:buFontTx/>
                        <a:buNone/>
                        <a:tabLst/>
                      </a:pPr>
                      <a:endParaRPr kumimoji="0" lang="es-ES" sz="200" b="0" i="1" u="sng" strike="noStrike" cap="none" normalizeH="0" baseline="0" smtClean="0">
                        <a:ln>
                          <a:noFill/>
                        </a:ln>
                        <a:solidFill>
                          <a:srgbClr val="3B553D"/>
                        </a:solidFill>
                        <a:effectLst/>
                        <a:latin typeface="Arial Black" pitchFamily="34" charset="0"/>
                      </a:endParaRPr>
                    </a:p>
                  </a:txBody>
                  <a:tcPr marL="90000" marR="144000" marT="46800" marB="46800"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5C8460"/>
                    </a:solidFill>
                  </a:tcPr>
                </a:tc>
                <a:tc hMerge="1">
                  <a:txBody>
                    <a:bodyPr/>
                    <a:lstStyle/>
                    <a:p>
                      <a:endParaRPr lang="es-ES"/>
                    </a:p>
                  </a:txBody>
                  <a:tcPr/>
                </a:tc>
                <a:tc rowSpan="7" gridSpan="3">
                  <a:txBody>
                    <a:bodyPr/>
                    <a:lstStyle/>
                    <a:p>
                      <a:pPr marL="179388" marR="0" lvl="0" indent="-179388" algn="l" defTabSz="577850" rtl="0" eaLnBrk="1" fontAlgn="base" latinLnBrk="0" hangingPunct="1">
                        <a:lnSpc>
                          <a:spcPct val="100000"/>
                        </a:lnSpc>
                        <a:spcBef>
                          <a:spcPct val="60000"/>
                        </a:spcBef>
                        <a:spcAft>
                          <a:spcPct val="0"/>
                        </a:spcAft>
                        <a:buClrTx/>
                        <a:buSzTx/>
                        <a:buFont typeface="Wingdings" pitchFamily="2" charset="2"/>
                        <a:buChar char="è"/>
                        <a:tabLst/>
                      </a:pP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Tx/>
                        <a:buFont typeface="Wingdings" pitchFamily="2" charset="2"/>
                        <a:buChar char="è"/>
                        <a:tabLst/>
                      </a:pP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Tx/>
                        <a:buFont typeface="Wingdings" pitchFamily="2" charset="2"/>
                        <a:buNone/>
                        <a:tabLst/>
                      </a:pP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defRPr/>
                      </a:pPr>
                      <a:r>
                        <a:rPr kumimoji="0" lang="zh-CN" altLang="en-US" sz="700" b="0" i="0" u="none" strike="noStrike" cap="none" normalizeH="0" baseline="0" dirty="0" smtClean="0">
                          <a:ln>
                            <a:noFill/>
                          </a:ln>
                          <a:solidFill>
                            <a:srgbClr val="3B553D"/>
                          </a:solidFill>
                          <a:effectLst/>
                          <a:latin typeface="Arial" charset="0"/>
                        </a:rPr>
                        <a:t>参保文件；参保、退保和缴费状况</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defRPr/>
                      </a:pPr>
                      <a:r>
                        <a:rPr kumimoji="0" lang="zh-CN" altLang="en-US" sz="700" b="0" i="0" u="none" strike="noStrike" cap="none" normalizeH="0" baseline="0" dirty="0" smtClean="0">
                          <a:ln>
                            <a:noFill/>
                          </a:ln>
                          <a:solidFill>
                            <a:srgbClr val="3B553D"/>
                          </a:solidFill>
                          <a:effectLst/>
                          <a:latin typeface="Arial" charset="0"/>
                        </a:rPr>
                        <a:t>符合资质人员航行历史</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defRPr/>
                      </a:pPr>
                      <a:r>
                        <a:rPr kumimoji="0" lang="zh-CN" altLang="en-US" sz="700" b="0" i="0" u="none" strike="noStrike" cap="none" normalizeH="0" baseline="0" dirty="0" smtClean="0">
                          <a:ln>
                            <a:noFill/>
                          </a:ln>
                          <a:solidFill>
                            <a:srgbClr val="3B553D"/>
                          </a:solidFill>
                          <a:effectLst/>
                          <a:latin typeface="Arial" charset="0"/>
                        </a:rPr>
                        <a:t>海上工作登记书、登记证明</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defRPr/>
                      </a:pPr>
                      <a:r>
                        <a:rPr kumimoji="0" lang="zh-CN" altLang="en-US" sz="700" b="0" i="0" u="none" strike="noStrike" cap="none" normalizeH="0" baseline="0" dirty="0" smtClean="0">
                          <a:ln>
                            <a:noFill/>
                          </a:ln>
                          <a:solidFill>
                            <a:srgbClr val="3B553D"/>
                          </a:solidFill>
                          <a:effectLst/>
                          <a:latin typeface="Arial" charset="0"/>
                        </a:rPr>
                        <a:t>具有职权的海事机关所开具的证明</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pPr>
                      <a:endParaRPr kumimoji="0" lang="en-GB" sz="4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150000"/>
                        <a:buFont typeface="Wingdings" pitchFamily="2" charset="2"/>
                        <a:buChar char="Ä"/>
                        <a:tabLst/>
                        <a:defRPr/>
                      </a:pPr>
                      <a:r>
                        <a:rPr kumimoji="0" lang="zh-CN" altLang="en-US" sz="700" b="0" i="0" u="none" strike="noStrike" cap="none" normalizeH="0" baseline="0" dirty="0" smtClean="0">
                          <a:ln>
                            <a:noFill/>
                          </a:ln>
                          <a:solidFill>
                            <a:srgbClr val="3B553D"/>
                          </a:solidFill>
                          <a:effectLst/>
                          <a:latin typeface="Arial" charset="0"/>
                        </a:rPr>
                        <a:t>自治区许可（贝类生产人员、附着甲克动物采集人员与海藻收集人员）</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577850" rtl="0" eaLnBrk="1" fontAlgn="base" latinLnBrk="0" hangingPunct="1">
                        <a:lnSpc>
                          <a:spcPct val="100000"/>
                        </a:lnSpc>
                        <a:spcBef>
                          <a:spcPct val="60000"/>
                        </a:spcBef>
                        <a:spcAft>
                          <a:spcPct val="0"/>
                        </a:spcAft>
                        <a:buClrTx/>
                        <a:buSzPct val="80000"/>
                        <a:buFontTx/>
                        <a:buNone/>
                        <a:tabLst/>
                      </a:pPr>
                      <a:endParaRPr kumimoji="0" lang="en-GB" sz="200" b="0" i="1" u="sng" strike="noStrike" cap="none" normalizeH="0" baseline="0" dirty="0" smtClean="0">
                        <a:ln>
                          <a:noFill/>
                        </a:ln>
                        <a:solidFill>
                          <a:srgbClr val="3B553D"/>
                        </a:solidFill>
                        <a:effectLst/>
                        <a:latin typeface="Arial Black" pitchFamily="34" charset="0"/>
                      </a:endParaRPr>
                    </a:p>
                  </a:txBody>
                  <a:tcPr marL="90000" marR="72001" marT="46800" marB="46800"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7" hMerge="1">
                  <a:txBody>
                    <a:bodyPr/>
                    <a:lstStyle/>
                    <a:p>
                      <a:endParaRPr lang="es-ES"/>
                    </a:p>
                  </a:txBody>
                  <a:tcPr/>
                </a:tc>
                <a:tc rowSpan="7" hMerge="1">
                  <a:txBody>
                    <a:bodyPr/>
                    <a:lstStyle/>
                    <a:p>
                      <a:endParaRPr lang="es-ES"/>
                    </a:p>
                  </a:txBody>
                  <a:tcPr/>
                </a:tc>
                <a:tc>
                  <a:txBody>
                    <a:bodyPr/>
                    <a:lstStyle/>
                    <a:p>
                      <a:pPr marL="179388" marR="0" lvl="0" indent="-179388" algn="l" defTabSz="781050" rtl="0" eaLnBrk="1" fontAlgn="base" latinLnBrk="0" hangingPunct="1">
                        <a:lnSpc>
                          <a:spcPct val="100000"/>
                        </a:lnSpc>
                        <a:spcBef>
                          <a:spcPct val="60000"/>
                        </a:spcBef>
                        <a:spcAft>
                          <a:spcPct val="0"/>
                        </a:spcAft>
                        <a:buClrTx/>
                        <a:buSzPct val="80000"/>
                        <a:buFontTx/>
                        <a:buNone/>
                        <a:tabLst/>
                      </a:pPr>
                      <a:endParaRPr kumimoji="0" lang="es-ES" sz="900" b="0" i="0" u="none" strike="noStrike" cap="none" normalizeH="0" baseline="0" smtClean="0">
                        <a:ln>
                          <a:noFill/>
                        </a:ln>
                        <a:solidFill>
                          <a:srgbClr val="3B553D"/>
                        </a:solidFill>
                        <a:effectLst/>
                        <a:latin typeface="Arial" charset="0"/>
                      </a:endParaRPr>
                    </a:p>
                  </a:txBody>
                  <a:tcPr marL="0" marR="0" marT="0" marB="0" horzOverflow="overflow">
                    <a:lnL>
                      <a:noFill/>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solidFill>
                      <a:srgbClr val="5C8460"/>
                    </a:solidFill>
                  </a:tcPr>
                </a:tc>
                <a:tc rowSpan="7" gridSpan="3">
                  <a:txBody>
                    <a:bodyPr/>
                    <a:lstStyle/>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800" b="0" i="0" u="none" strike="noStrike" cap="none" normalizeH="0" baseline="0" dirty="0" smtClean="0">
                          <a:ln>
                            <a:noFill/>
                          </a:ln>
                          <a:solidFill>
                            <a:srgbClr val="3B553D"/>
                          </a:solidFill>
                          <a:effectLst/>
                          <a:latin typeface="Arial" charset="0"/>
                        </a:rPr>
                        <a:t> </a:t>
                      </a:r>
                      <a:r>
                        <a:rPr kumimoji="0" lang="en-GB" sz="800" b="1" i="0" u="none" strike="noStrike" cap="none" normalizeH="0" baseline="0" dirty="0" err="1" smtClean="0">
                          <a:ln>
                            <a:noFill/>
                          </a:ln>
                          <a:solidFill>
                            <a:srgbClr val="3B553D"/>
                          </a:solidFill>
                          <a:effectLst/>
                          <a:latin typeface="黑体"/>
                          <a:ea typeface="黑体"/>
                          <a:cs typeface="黑体"/>
                        </a:rPr>
                        <a:t>总计</a:t>
                      </a:r>
                      <a:r>
                        <a:rPr kumimoji="0" lang="en-GB" sz="800" b="0" i="0" u="none" strike="noStrike" cap="none" normalizeH="0" baseline="0" dirty="0" err="1" smtClean="0">
                          <a:ln>
                            <a:noFill/>
                          </a:ln>
                          <a:solidFill>
                            <a:srgbClr val="3B553D"/>
                          </a:solidFill>
                          <a:effectLst/>
                          <a:latin typeface="Arial" charset="0"/>
                        </a:rPr>
                        <a:t>所有符合条件年限降低条件的工作时段</a:t>
                      </a:r>
                      <a:endParaRPr kumimoji="0" lang="en-GB" sz="800" b="0" i="0" u="none" strike="noStrike" cap="none" normalizeH="0" baseline="0" dirty="0" smtClean="0">
                        <a:ln>
                          <a:noFill/>
                        </a:ln>
                        <a:solidFill>
                          <a:srgbClr val="3B553D"/>
                        </a:solidFill>
                        <a:effectLst/>
                        <a:latin typeface="Arial" charset="0"/>
                      </a:endParaRP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defRPr/>
                      </a:pPr>
                      <a:r>
                        <a:rPr kumimoji="0" lang="zh-CN" altLang="en-US" sz="800" b="0" i="0" u="none" strike="noStrike" cap="none" normalizeH="0" baseline="0" dirty="0" smtClean="0">
                          <a:ln>
                            <a:noFill/>
                          </a:ln>
                          <a:solidFill>
                            <a:srgbClr val="3B553D"/>
                          </a:solidFill>
                          <a:effectLst/>
                          <a:latin typeface="黑体"/>
                          <a:ea typeface="黑体"/>
                          <a:cs typeface="黑体"/>
                        </a:rPr>
                        <a:t>合并工作满</a:t>
                      </a:r>
                      <a:r>
                        <a:rPr kumimoji="0" lang="zh-CN" altLang="zh-CN" sz="800" b="0" i="0" u="none" strike="noStrike" cap="none" normalizeH="0" baseline="0" dirty="0" smtClean="0">
                          <a:ln>
                            <a:noFill/>
                          </a:ln>
                          <a:solidFill>
                            <a:srgbClr val="3B553D"/>
                          </a:solidFill>
                          <a:effectLst/>
                          <a:latin typeface="黑体"/>
                          <a:ea typeface="黑体"/>
                          <a:cs typeface="黑体"/>
                        </a:rPr>
                        <a:t>1</a:t>
                      </a:r>
                      <a:r>
                        <a:rPr kumimoji="0" lang="en-US" altLang="zh-CN" sz="800" b="0" i="0" u="none" strike="noStrike" cap="none" normalizeH="0" baseline="0" dirty="0" smtClean="0">
                          <a:ln>
                            <a:noFill/>
                          </a:ln>
                          <a:solidFill>
                            <a:srgbClr val="3B553D"/>
                          </a:solidFill>
                          <a:effectLst/>
                          <a:latin typeface="黑体"/>
                          <a:ea typeface="黑体"/>
                          <a:cs typeface="黑体"/>
                        </a:rPr>
                        <a:t>00</a:t>
                      </a:r>
                      <a:r>
                        <a:rPr kumimoji="0" lang="zh-CN" altLang="en-US" sz="800" b="0" i="0" u="none" strike="noStrike" cap="none" normalizeH="0" baseline="0" dirty="0" smtClean="0">
                          <a:ln>
                            <a:noFill/>
                          </a:ln>
                          <a:solidFill>
                            <a:srgbClr val="3B553D"/>
                          </a:solidFill>
                          <a:effectLst/>
                          <a:latin typeface="黑体"/>
                          <a:ea typeface="黑体"/>
                          <a:cs typeface="黑体"/>
                        </a:rPr>
                        <a:t>日或以上的年份分数</a:t>
                      </a:r>
                      <a:endParaRPr kumimoji="0" lang="en-US" altLang="zh-CN" sz="800" b="0" i="0" u="none" strike="noStrike" cap="none" normalizeH="0" baseline="0" dirty="0" smtClean="0">
                        <a:ln>
                          <a:noFill/>
                        </a:ln>
                        <a:solidFill>
                          <a:srgbClr val="3B553D"/>
                        </a:solidFill>
                        <a:effectLst/>
                        <a:latin typeface="黑体"/>
                        <a:ea typeface="黑体"/>
                        <a:cs typeface="黑体"/>
                      </a:endParaRP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defRPr/>
                      </a:pPr>
                      <a:r>
                        <a:rPr kumimoji="0" lang="zh-CN" altLang="en-US" sz="800" b="0" i="0" u="none" strike="noStrike" cap="none" normalizeH="0" baseline="0" dirty="0" smtClean="0">
                          <a:ln>
                            <a:noFill/>
                          </a:ln>
                          <a:solidFill>
                            <a:srgbClr val="3B553D"/>
                          </a:solidFill>
                          <a:effectLst/>
                          <a:latin typeface="黑体"/>
                          <a:ea typeface="黑体"/>
                          <a:cs typeface="黑体"/>
                        </a:rPr>
                        <a:t>累计工作少于</a:t>
                      </a:r>
                      <a:r>
                        <a:rPr kumimoji="0" lang="en-US" altLang="zh-CN" sz="800" b="0" i="0" u="none" strike="noStrike" cap="none" normalizeH="0" baseline="0" dirty="0" smtClean="0">
                          <a:ln>
                            <a:noFill/>
                          </a:ln>
                          <a:solidFill>
                            <a:srgbClr val="3B553D"/>
                          </a:solidFill>
                          <a:effectLst/>
                          <a:latin typeface="黑体"/>
                          <a:ea typeface="黑体"/>
                          <a:cs typeface="黑体"/>
                        </a:rPr>
                        <a:t>100</a:t>
                      </a:r>
                      <a:r>
                        <a:rPr kumimoji="0" lang="zh-CN" altLang="en-US" sz="800" b="0" i="0" u="none" strike="noStrike" cap="none" normalizeH="0" baseline="0" dirty="0" smtClean="0">
                          <a:ln>
                            <a:noFill/>
                          </a:ln>
                          <a:solidFill>
                            <a:srgbClr val="3B553D"/>
                          </a:solidFill>
                          <a:effectLst/>
                          <a:latin typeface="黑体"/>
                          <a:ea typeface="黑体"/>
                          <a:cs typeface="黑体"/>
                        </a:rPr>
                        <a:t>日的年份分数</a:t>
                      </a:r>
                      <a:r>
                        <a:rPr kumimoji="0" lang="zh-CN" altLang="en-US" sz="800" b="0" i="0" u="none" strike="noStrike" cap="none" normalizeH="0" baseline="0" dirty="0" smtClean="0">
                          <a:ln>
                            <a:noFill/>
                          </a:ln>
                          <a:solidFill>
                            <a:srgbClr val="3B553D"/>
                          </a:solidFill>
                          <a:effectLst/>
                          <a:latin typeface="Arial" charset="0"/>
                        </a:rPr>
                        <a:t>，计于各年份特殊分组下；若无，则其分数不用。</a:t>
                      </a:r>
                      <a:endParaRPr kumimoji="0" lang="en-US" altLang="zh-CN" sz="800" b="0" i="0" u="none" strike="noStrike" cap="none" normalizeH="0" baseline="0" dirty="0" smtClean="0">
                        <a:ln>
                          <a:noFill/>
                        </a:ln>
                        <a:solidFill>
                          <a:srgbClr val="3B553D"/>
                        </a:solidFill>
                        <a:effectLst/>
                        <a:latin typeface="Arial" charset="0"/>
                      </a:endParaRP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defRPr/>
                      </a:pPr>
                      <a:r>
                        <a:rPr kumimoji="0" lang="en-US" altLang="zh-CN" sz="800" b="0" i="0" u="none" strike="noStrike" cap="none" normalizeH="0" baseline="0" dirty="0" smtClean="0">
                          <a:ln>
                            <a:noFill/>
                          </a:ln>
                          <a:solidFill>
                            <a:srgbClr val="3B553D"/>
                          </a:solidFill>
                          <a:effectLst/>
                          <a:latin typeface="Arial" charset="0"/>
                        </a:rPr>
                        <a:t>10</a:t>
                      </a:r>
                      <a:r>
                        <a:rPr kumimoji="0" lang="zh-CN" altLang="en-US" sz="800" b="0" i="0" u="none" strike="noStrike" cap="none" normalizeH="0" baseline="0" dirty="0" smtClean="0">
                          <a:ln>
                            <a:noFill/>
                          </a:ln>
                          <a:solidFill>
                            <a:srgbClr val="3B553D"/>
                          </a:solidFill>
                          <a:effectLst/>
                          <a:latin typeface="Arial" charset="0"/>
                        </a:rPr>
                        <a:t>组</a:t>
                      </a:r>
                      <a:r>
                        <a:rPr kumimoji="0" lang="zh-CN" altLang="en-US" sz="800" b="0" i="0" u="none" strike="noStrike" cap="none" normalizeH="0" baseline="0" dirty="0" smtClean="0">
                          <a:ln>
                            <a:noFill/>
                          </a:ln>
                          <a:solidFill>
                            <a:srgbClr val="3B553D"/>
                          </a:solidFill>
                          <a:effectLst/>
                          <a:latin typeface="黑体"/>
                          <a:ea typeface="黑体"/>
                          <a:cs typeface="黑体"/>
                        </a:rPr>
                        <a:t>年龄降低计算的最大限额</a:t>
                      </a:r>
                      <a:r>
                        <a:rPr kumimoji="0" lang="en-GB" sz="800" b="0" i="0" u="none" strike="noStrike" cap="none" normalizeH="0" baseline="0" dirty="0" smtClean="0">
                          <a:ln>
                            <a:noFill/>
                          </a:ln>
                          <a:solidFill>
                            <a:srgbClr val="3B553D"/>
                          </a:solidFill>
                          <a:effectLst/>
                          <a:latin typeface="Arial" charset="0"/>
                        </a:rPr>
                        <a:t>.</a:t>
                      </a: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800" b="1" i="0" u="none" strike="noStrike" cap="none" normalizeH="0" baseline="0" dirty="0" smtClean="0">
                          <a:ln>
                            <a:noFill/>
                          </a:ln>
                          <a:solidFill>
                            <a:srgbClr val="3B553D"/>
                          </a:solidFill>
                          <a:effectLst/>
                          <a:latin typeface="Arial" charset="0"/>
                        </a:rPr>
                        <a:t>将降低年限计算为缴费年限，旨在确定养老金额</a:t>
                      </a:r>
                      <a:endParaRPr kumimoji="0" lang="en-US" altLang="zh-CN" sz="800" b="1" i="0" u="none" strike="noStrike" cap="none" normalizeH="0" baseline="0" dirty="0" smtClean="0">
                        <a:ln>
                          <a:noFill/>
                        </a:ln>
                        <a:solidFill>
                          <a:srgbClr val="3B553D"/>
                        </a:solidFill>
                        <a:effectLst/>
                        <a:latin typeface="Arial" charset="0"/>
                      </a:endParaRPr>
                    </a:p>
                    <a:p>
                      <a:pPr marL="88900" marR="0" lvl="0" indent="-88900"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800" b="0" i="0" u="none" strike="noStrike" cap="none" normalizeH="0" baseline="0" dirty="0" smtClean="0">
                          <a:ln>
                            <a:noFill/>
                          </a:ln>
                          <a:solidFill>
                            <a:srgbClr val="3B553D"/>
                          </a:solidFill>
                          <a:effectLst/>
                          <a:latin typeface="Arial" charset="0"/>
                        </a:rPr>
                        <a:t> </a:t>
                      </a:r>
                      <a:r>
                        <a:rPr kumimoji="0" lang="zh-CN" altLang="en-US" sz="800" b="1" i="0" u="none" strike="noStrike" cap="none" normalizeH="0" baseline="0" dirty="0" smtClean="0">
                          <a:ln>
                            <a:noFill/>
                          </a:ln>
                          <a:solidFill>
                            <a:srgbClr val="3B553D"/>
                          </a:solidFill>
                          <a:effectLst/>
                          <a:latin typeface="黑体"/>
                          <a:ea typeface="黑体"/>
                          <a:cs typeface="黑体"/>
                        </a:rPr>
                        <a:t>应用降低年限，将之计算为缴费年限</a:t>
                      </a:r>
                      <a:r>
                        <a:rPr kumimoji="0" lang="zh-CN" altLang="en-US" sz="800" b="0" i="0" u="none" strike="noStrike" cap="none" normalizeH="0" baseline="0" dirty="0" smtClean="0">
                          <a:ln>
                            <a:noFill/>
                          </a:ln>
                          <a:solidFill>
                            <a:srgbClr val="3B553D"/>
                          </a:solidFill>
                          <a:effectLst/>
                          <a:latin typeface="Arial" charset="0"/>
                        </a:rPr>
                        <a:t>，用于任何社保计划的退休年龄计算</a:t>
                      </a:r>
                      <a:endParaRPr kumimoji="0" lang="en-GB" sz="800" b="0" i="0" u="none" strike="noStrike" cap="none" normalizeH="0" baseline="0" dirty="0" smtClean="0">
                        <a:ln>
                          <a:noFill/>
                        </a:ln>
                        <a:solidFill>
                          <a:srgbClr val="3B553D"/>
                        </a:solidFill>
                        <a:effectLst/>
                        <a:latin typeface="Arial" charset="0"/>
                      </a:endParaRPr>
                    </a:p>
                  </a:txBody>
                  <a:tcPr marL="90000" marR="72001" marT="46800" marB="46800" horzOverflow="overflow">
                    <a:lnL w="28575" cap="flat" cmpd="sng" algn="ctr">
                      <a:solidFill>
                        <a:schemeClr val="bg1"/>
                      </a:solidFill>
                      <a:prstDash val="solid"/>
                      <a:round/>
                      <a:headEnd type="none" w="med" len="med"/>
                      <a:tailEnd type="none" w="med" len="med"/>
                    </a:lnL>
                    <a:lnR cap="flat">
                      <a:noFill/>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rowSpan="7" hMerge="1">
                  <a:txBody>
                    <a:bodyPr/>
                    <a:lstStyle/>
                    <a:p>
                      <a:endParaRPr lang="es-ES"/>
                    </a:p>
                  </a:txBody>
                  <a:tcPr/>
                </a:tc>
                <a:tc rowSpan="7" hMerge="1">
                  <a:txBody>
                    <a:bodyPr/>
                    <a:lstStyle/>
                    <a:p>
                      <a:endParaRPr lang="es-ES"/>
                    </a:p>
                  </a:txBody>
                  <a:tcPr/>
                </a:tc>
              </a:tr>
              <a:tr h="212056">
                <a:tc vMerge="1">
                  <a:txBody>
                    <a:bodyPr/>
                    <a:lstStyle/>
                    <a:p>
                      <a:endParaRPr lang="es-ES"/>
                    </a:p>
                  </a:txBody>
                  <a:tcPr/>
                </a:tc>
                <a:tc gridSpan="3">
                  <a:txBody>
                    <a:bodyPr/>
                    <a:lstStyle/>
                    <a:p>
                      <a:pPr marL="179388" marR="0" lvl="0" indent="-179388" algn="ctr" defTabSz="781050" rtl="0" eaLnBrk="1" fontAlgn="base" latinLnBrk="0" hangingPunct="1">
                        <a:lnSpc>
                          <a:spcPct val="100000"/>
                        </a:lnSpc>
                        <a:spcBef>
                          <a:spcPct val="60000"/>
                        </a:spcBef>
                        <a:spcAft>
                          <a:spcPct val="0"/>
                        </a:spcAft>
                        <a:buClrTx/>
                        <a:buSzPct val="80000"/>
                        <a:buFontTx/>
                        <a:buNone/>
                        <a:tabLst/>
                      </a:pPr>
                      <a:r>
                        <a:rPr kumimoji="0" lang="zh-CN" altLang="en-US" sz="800" b="1" i="0" u="none" strike="noStrike" cap="none" normalizeH="0" baseline="0" dirty="0" smtClean="0">
                          <a:ln>
                            <a:noFill/>
                          </a:ln>
                          <a:solidFill>
                            <a:schemeClr val="bg1"/>
                          </a:solidFill>
                          <a:effectLst/>
                          <a:latin typeface="Arial" charset="0"/>
                        </a:rPr>
                        <a:t>外国船只工作</a:t>
                      </a:r>
                      <a:endParaRPr kumimoji="0" lang="en-GB" sz="800" b="1" i="0" u="none" strike="noStrike" cap="none" normalizeH="0" baseline="0" dirty="0" smtClean="0">
                        <a:ln>
                          <a:noFill/>
                        </a:ln>
                        <a:solidFill>
                          <a:schemeClr val="bg1"/>
                        </a:solidFill>
                        <a:effectLst/>
                        <a:latin typeface="Arial" charset="0"/>
                      </a:endParaRPr>
                    </a:p>
                  </a:txBody>
                  <a:tcPr marL="90000" marR="72001" marT="46800" marB="46800" horzOverflow="overflow">
                    <a:lnL w="57150" cap="flat" cmpd="sng" algn="ctr">
                      <a:solidFill>
                        <a:schemeClr val="bg1"/>
                      </a:solidFill>
                      <a:prstDash val="solid"/>
                      <a:round/>
                      <a:headEnd type="none" w="med" len="med"/>
                      <a:tailEnd type="none" w="med" len="med"/>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5C8460"/>
                    </a:solidFill>
                  </a:tcPr>
                </a:tc>
                <a:tc hMerge="1">
                  <a:txBody>
                    <a:bodyPr/>
                    <a:lstStyle/>
                    <a:p>
                      <a:endParaRPr lang="es-ES"/>
                    </a:p>
                  </a:txBody>
                  <a:tcPr/>
                </a:tc>
                <a:tc hMerge="1">
                  <a:txBody>
                    <a:bodyPr/>
                    <a:lstStyle/>
                    <a:p>
                      <a:endParaRPr lang="es-ES"/>
                    </a:p>
                  </a:txBody>
                  <a:tcPr/>
                </a:tc>
                <a:tc rowSpan="6" gridSpan="2">
                  <a:txBody>
                    <a:bodyPr/>
                    <a:lstStyle/>
                    <a:p>
                      <a:pPr marL="179388" marR="0" lvl="0" indent="-179388" algn="ctr" defTabSz="781050" rtl="0" eaLnBrk="1" fontAlgn="base" latinLnBrk="0" hangingPunct="1">
                        <a:lnSpc>
                          <a:spcPct val="100000"/>
                        </a:lnSpc>
                        <a:spcBef>
                          <a:spcPct val="60000"/>
                        </a:spcBef>
                        <a:spcAft>
                          <a:spcPct val="0"/>
                        </a:spcAft>
                        <a:buClrTx/>
                        <a:buSzPct val="80000"/>
                        <a:buFontTx/>
                        <a:buNone/>
                        <a:tabLst/>
                      </a:pPr>
                      <a:endParaRPr kumimoji="0" lang="es-ES" sz="800" b="0" i="0" u="none" strike="noStrike" cap="none" normalizeH="0" baseline="0" smtClean="0">
                        <a:ln>
                          <a:noFill/>
                        </a:ln>
                        <a:solidFill>
                          <a:schemeClr val="bg1"/>
                        </a:solidFill>
                        <a:effectLst/>
                        <a:latin typeface="Arial Black" pitchFamily="34" charset="0"/>
                      </a:endParaRPr>
                    </a:p>
                  </a:txBody>
                  <a:tcPr marL="90000" marR="72001" marT="46800" marB="46800" horzOverflow="overflow">
                    <a:lnL>
                      <a:noFill/>
                    </a:lnL>
                    <a:lnR w="28575" cap="flat" cmpd="sng" algn="ctr">
                      <a:solidFill>
                        <a:schemeClr val="bg1"/>
                      </a:solidFill>
                      <a:prstDash val="solid"/>
                      <a:round/>
                      <a:headEnd type="none" w="med" len="med"/>
                      <a:tailEnd type="none" w="med" len="med"/>
                    </a:lnR>
                    <a:lnT>
                      <a:noFill/>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rowSpan="6" h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rowSpan="6">
                  <a:txBody>
                    <a:bodyPr/>
                    <a:lstStyle/>
                    <a:p>
                      <a:pPr marL="179388" marR="0" lvl="0" indent="-179388" algn="ctr" defTabSz="781050" rtl="0" eaLnBrk="1" fontAlgn="base" latinLnBrk="0" hangingPunct="1">
                        <a:lnSpc>
                          <a:spcPct val="100000"/>
                        </a:lnSpc>
                        <a:spcBef>
                          <a:spcPct val="60000"/>
                        </a:spcBef>
                        <a:spcAft>
                          <a:spcPct val="0"/>
                        </a:spcAft>
                        <a:buClrTx/>
                        <a:buSzPct val="80000"/>
                        <a:buFontTx/>
                        <a:buNone/>
                        <a:tabLst/>
                      </a:pPr>
                      <a:endParaRPr kumimoji="0" lang="es-ES" sz="1000" b="0" i="0" u="none" strike="noStrike" cap="none" normalizeH="0" baseline="0" smtClean="0">
                        <a:ln>
                          <a:noFill/>
                        </a:ln>
                        <a:solidFill>
                          <a:schemeClr val="bg1"/>
                        </a:solidFill>
                        <a:effectLst/>
                        <a:latin typeface="Arial Black" pitchFamily="34" charset="0"/>
                      </a:endParaRPr>
                    </a:p>
                  </a:txBody>
                  <a:tcPr marL="90000" marR="72001" marT="46800" marB="46800" horzOverflow="overflow">
                    <a:lnL>
                      <a:noFill/>
                    </a:lnL>
                    <a:lnR w="28575" cap="flat" cmpd="sng" algn="ctr">
                      <a:solidFill>
                        <a:schemeClr val="bg1"/>
                      </a:solidFill>
                      <a:prstDash val="solid"/>
                      <a:round/>
                      <a:headEnd type="none" w="med" len="med"/>
                      <a:tailEnd type="none" w="med" len="med"/>
                    </a:lnR>
                    <a:lnT>
                      <a:noFill/>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406991">
                <a:tc vMerge="1">
                  <a:txBody>
                    <a:bodyPr/>
                    <a:lstStyle/>
                    <a:p>
                      <a:endParaRPr lang="es-ES"/>
                    </a:p>
                  </a:txBody>
                  <a:tcPr/>
                </a:tc>
                <a:tc rowSpan="5">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chemeClr val="bg1"/>
                        </a:solidFill>
                        <a:effectLst/>
                        <a:latin typeface="Arial Black" pitchFamily="34" charset="0"/>
                      </a:endParaRPr>
                    </a:p>
                    <a:p>
                      <a:pPr marL="0" marR="0" lvl="0" indent="0" algn="ctr"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chemeClr val="bg1"/>
                        </a:solidFill>
                        <a:effectLst/>
                        <a:latin typeface="Arial Black" pitchFamily="34" charset="0"/>
                      </a:endParaRPr>
                    </a:p>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zh-CN" altLang="en-US" sz="700" b="0" i="0" u="none" strike="noStrike" cap="none" normalizeH="0" baseline="0" dirty="0" smtClean="0">
                          <a:ln>
                            <a:noFill/>
                          </a:ln>
                          <a:solidFill>
                            <a:schemeClr val="bg1"/>
                          </a:solidFill>
                          <a:effectLst/>
                          <a:latin typeface="Arial Black" pitchFamily="34" charset="0"/>
                        </a:rPr>
                        <a:t>外国船只西班牙公民工作年限</a:t>
                      </a:r>
                      <a:endParaRPr kumimoji="0" lang="en-GB" sz="700" b="0" i="0" u="none" strike="noStrike" cap="none" normalizeH="0" baseline="0" dirty="0" smtClean="0">
                        <a:ln>
                          <a:noFill/>
                        </a:ln>
                        <a:solidFill>
                          <a:schemeClr val="bg1"/>
                        </a:solidFill>
                        <a:effectLst/>
                        <a:latin typeface="Arial Black" pitchFamily="34" charset="0"/>
                      </a:endParaRPr>
                    </a:p>
                    <a:p>
                      <a:pPr marL="0" marR="0" lvl="0" indent="0" algn="ctr"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chemeClr val="bg1"/>
                        </a:solidFill>
                        <a:effectLst/>
                        <a:latin typeface="Arial Black" pitchFamily="34" charset="0"/>
                      </a:endParaRPr>
                    </a:p>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zh-CN" altLang="en-US" sz="700" b="0" i="0" u="none" strike="noStrike" cap="none" normalizeH="0" baseline="0" dirty="0" smtClean="0">
                          <a:ln>
                            <a:noFill/>
                          </a:ln>
                          <a:solidFill>
                            <a:srgbClr val="6A4700"/>
                          </a:solidFill>
                          <a:effectLst/>
                          <a:latin typeface="Arial Black" pitchFamily="34" charset="0"/>
                        </a:rPr>
                        <a:t>福利待遇计算</a:t>
                      </a:r>
                      <a:endParaRPr kumimoji="0" lang="en-GB" sz="700" b="0" i="0" u="none" strike="noStrike" cap="none" normalizeH="0" baseline="0" dirty="0" smtClean="0">
                        <a:ln>
                          <a:noFill/>
                        </a:ln>
                        <a:solidFill>
                          <a:srgbClr val="6A4700"/>
                        </a:solidFill>
                        <a:effectLst/>
                        <a:latin typeface="Arial Black" pitchFamily="34" charset="0"/>
                      </a:endParaRPr>
                    </a:p>
                    <a:p>
                      <a:pPr marL="0" marR="0" lvl="0" indent="0" algn="l" defTabSz="781050" rtl="0" eaLnBrk="1" fontAlgn="base" latinLnBrk="0" hangingPunct="1">
                        <a:lnSpc>
                          <a:spcPct val="100000"/>
                        </a:lnSpc>
                        <a:spcBef>
                          <a:spcPct val="60000"/>
                        </a:spcBef>
                        <a:spcAft>
                          <a:spcPct val="0"/>
                        </a:spcAft>
                        <a:buClrTx/>
                        <a:buSzPct val="80000"/>
                        <a:buFontTx/>
                        <a:buNone/>
                        <a:tabLst/>
                      </a:pPr>
                      <a:endParaRPr kumimoji="0" lang="en-GB" sz="700" b="0" i="0" u="none" strike="noStrike" cap="none" normalizeH="0" baseline="0" dirty="0" smtClean="0">
                        <a:ln>
                          <a:noFill/>
                        </a:ln>
                        <a:solidFill>
                          <a:srgbClr val="3B553D"/>
                        </a:solidFill>
                        <a:effectLst/>
                        <a:latin typeface="Arial" charset="0"/>
                      </a:endParaRPr>
                    </a:p>
                  </a:txBody>
                  <a:tcPr marL="36000" marR="72001" marT="46800" marB="46800" anchor="ctr" horzOverflow="overflow">
                    <a:lnL w="571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solidFill>
                      <a:srgbClr val="5C8460"/>
                    </a:solidFill>
                  </a:tcPr>
                </a:tc>
                <a:tc gridSpan="2">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zh-CN" altLang="en-US" sz="700" b="0" i="0" u="none" strike="noStrike" cap="none" normalizeH="0" baseline="0" dirty="0" smtClean="0">
                          <a:ln>
                            <a:noFill/>
                          </a:ln>
                          <a:solidFill>
                            <a:srgbClr val="374F39"/>
                          </a:solidFill>
                          <a:effectLst/>
                          <a:latin typeface="Arial Black" pitchFamily="34" charset="0"/>
                        </a:rPr>
                        <a:t>有国际社保协议外国船只</a:t>
                      </a:r>
                      <a:endParaRPr kumimoji="0" lang="en-GB" sz="700" b="0" i="0" u="none" strike="noStrike" cap="none" normalizeH="0" baseline="0" dirty="0" smtClean="0">
                        <a:ln>
                          <a:noFill/>
                        </a:ln>
                        <a:solidFill>
                          <a:srgbClr val="374F39"/>
                        </a:solidFill>
                        <a:effectLst/>
                        <a:latin typeface="Arial Black" pitchFamily="34" charset="0"/>
                      </a:endParaRPr>
                    </a:p>
                  </a:txBody>
                  <a:tcPr marL="90000" marR="72001" marT="46800" marB="46800" horzOverflow="overflow">
                    <a:lnL w="28575"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2BCA3"/>
                    </a:solidFill>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451976">
                <a:tc vMerge="1">
                  <a:txBody>
                    <a:bodyPr/>
                    <a:lstStyle/>
                    <a:p>
                      <a:endParaRPr lang="es-ES"/>
                    </a:p>
                  </a:txBody>
                  <a:tcPr/>
                </a:tc>
                <a:tc vMerge="1">
                  <a:txBody>
                    <a:bodyPr/>
                    <a:lstStyle/>
                    <a:p>
                      <a:endParaRPr lang="es-ES"/>
                    </a:p>
                  </a:txBody>
                  <a:tcPr/>
                </a:tc>
                <a:tc>
                  <a:txBody>
                    <a:bodyPr/>
                    <a:lstStyle/>
                    <a:p>
                      <a:pPr marL="0" marR="0" lvl="0" indent="0" algn="l" defTabSz="781050" rtl="0" eaLnBrk="1" fontAlgn="base" latinLnBrk="0" hangingPunct="1">
                        <a:lnSpc>
                          <a:spcPct val="100000"/>
                        </a:lnSpc>
                        <a:spcBef>
                          <a:spcPct val="60000"/>
                        </a:spcBef>
                        <a:spcAft>
                          <a:spcPct val="0"/>
                        </a:spcAft>
                        <a:buClrTx/>
                        <a:buSzPct val="80000"/>
                        <a:buFontTx/>
                        <a:buNone/>
                        <a:tabLst/>
                      </a:pPr>
                      <a:r>
                        <a:rPr kumimoji="0" lang="zh-CN" altLang="en-US" sz="800" b="1" i="0" u="none" strike="noStrike" cap="none" normalizeH="0" baseline="0" dirty="0" smtClean="0">
                          <a:ln>
                            <a:noFill/>
                          </a:ln>
                          <a:solidFill>
                            <a:srgbClr val="004000"/>
                          </a:solidFill>
                          <a:effectLst/>
                          <a:latin typeface="Arial" charset="0"/>
                        </a:rPr>
                        <a:t>以总年限计算的养老金</a:t>
                      </a:r>
                      <a:endParaRPr kumimoji="0" lang="en-GB" sz="800" b="1" i="0" u="none" strike="noStrike" cap="none" normalizeH="0" baseline="0" dirty="0" smtClean="0">
                        <a:ln>
                          <a:noFill/>
                        </a:ln>
                        <a:solidFill>
                          <a:srgbClr val="004000"/>
                        </a:solidFill>
                        <a:effectLst/>
                        <a:latin typeface="Arial" charset="0"/>
                      </a:endParaRPr>
                    </a:p>
                  </a:txBody>
                  <a:tcPr marL="90000" marR="72001" marT="46800" marB="46800"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a:txBody>
                    <a:bodyPr/>
                    <a:lstStyle/>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在工作年限积累充足时进行计算</a:t>
                      </a:r>
                      <a:endParaRPr kumimoji="0" lang="en-GB" sz="700" b="0" i="0" u="none" strike="noStrike" cap="none" normalizeH="0" baseline="0" dirty="0" smtClean="0">
                        <a:ln>
                          <a:noFill/>
                        </a:ln>
                        <a:solidFill>
                          <a:srgbClr val="3B553D"/>
                        </a:solidFill>
                        <a:effectLst/>
                        <a:latin typeface="Arial" charset="0"/>
                      </a:endParaRPr>
                    </a:p>
                  </a:txBody>
                  <a:tcPr marL="90000" marR="72001" marT="46800" marB="46800" horzOverflow="overflow">
                    <a:lnL w="5715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784866">
                <a:tc vMerge="1">
                  <a:txBody>
                    <a:bodyPr/>
                    <a:lstStyle/>
                    <a:p>
                      <a:endParaRPr lang="es-ES"/>
                    </a:p>
                  </a:txBody>
                  <a:tcPr/>
                </a:tc>
                <a:tc vMerge="1">
                  <a:txBody>
                    <a:bodyPr/>
                    <a:lstStyle/>
                    <a:p>
                      <a:endParaRPr lang="es-ES"/>
                    </a:p>
                  </a:txBody>
                  <a:tcPr/>
                </a:tc>
                <a:tc>
                  <a:txBody>
                    <a:bodyPr/>
                    <a:lstStyle/>
                    <a:p>
                      <a:pPr marL="0" marR="0" lvl="0" indent="0" algn="l" defTabSz="781050" rtl="0" eaLnBrk="1" fontAlgn="base" latinLnBrk="0" hangingPunct="1">
                        <a:lnSpc>
                          <a:spcPct val="100000"/>
                        </a:lnSpc>
                        <a:spcBef>
                          <a:spcPct val="60000"/>
                        </a:spcBef>
                        <a:spcAft>
                          <a:spcPct val="0"/>
                        </a:spcAft>
                        <a:buClrTx/>
                        <a:buSzPct val="80000"/>
                        <a:buFontTx/>
                        <a:buNone/>
                        <a:tabLst/>
                      </a:pPr>
                      <a:r>
                        <a:rPr kumimoji="0" lang="zh-CN" altLang="en-US" sz="800" b="1" i="0" u="none" strike="noStrike" cap="none" normalizeH="0" baseline="0" dirty="0" smtClean="0">
                          <a:ln>
                            <a:noFill/>
                          </a:ln>
                          <a:solidFill>
                            <a:srgbClr val="004000"/>
                          </a:solidFill>
                          <a:effectLst/>
                          <a:latin typeface="Arial" charset="0"/>
                        </a:rPr>
                        <a:t>在国内法规制下的养老金</a:t>
                      </a:r>
                      <a:endParaRPr kumimoji="0" lang="en-GB" sz="800" b="1" i="0" u="none" strike="noStrike" cap="none" normalizeH="0" baseline="0" dirty="0" smtClean="0">
                        <a:ln>
                          <a:noFill/>
                        </a:ln>
                        <a:solidFill>
                          <a:srgbClr val="004000"/>
                        </a:solidFill>
                        <a:effectLst/>
                        <a:latin typeface="Arial" charset="0"/>
                      </a:endParaRPr>
                    </a:p>
                  </a:txBody>
                  <a:tcPr marL="90000" marR="72001" marT="46800" marB="46800" anchor="ctr" horzOverflow="overflow">
                    <a:lnL w="28575"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仅当在该时期内社保缴费根据特殊条约进行缴纳时计算养老金</a:t>
                      </a:r>
                      <a:endParaRPr kumimoji="0" lang="en-GB" sz="700" b="0" i="0" u="none" strike="noStrike" cap="none" normalizeH="0" baseline="0" dirty="0" smtClean="0">
                        <a:ln>
                          <a:noFill/>
                        </a:ln>
                        <a:solidFill>
                          <a:srgbClr val="3B553D"/>
                        </a:solidFill>
                        <a:effectLst/>
                        <a:latin typeface="Arial" charset="0"/>
                      </a:endParaRPr>
                    </a:p>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必须按时缴费</a:t>
                      </a:r>
                      <a:endParaRPr kumimoji="0" lang="en-GB" sz="700" b="0" i="0" u="none" strike="noStrike" cap="none" normalizeH="0" baseline="0" dirty="0" smtClean="0">
                        <a:ln>
                          <a:noFill/>
                        </a:ln>
                        <a:solidFill>
                          <a:srgbClr val="3B553D"/>
                        </a:solidFill>
                        <a:effectLst/>
                        <a:latin typeface="Arial" charset="0"/>
                      </a:endParaRPr>
                    </a:p>
                  </a:txBody>
                  <a:tcPr marL="90000" marR="72001" marT="46800" marB="46800" horzOverflow="overflow">
                    <a:lnL w="5715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a:noFill/>
                    </a:lnB>
                    <a:lnTlToBr>
                      <a:noFill/>
                    </a:lnTlToBr>
                    <a:lnBlToTr>
                      <a:noFill/>
                    </a:lnBlToTr>
                    <a:gradFill rotWithShape="0">
                      <a:gsLst>
                        <a:gs pos="0">
                          <a:srgbClr val="D1C39F"/>
                        </a:gs>
                        <a:gs pos="35001">
                          <a:srgbClr val="F0EBD5"/>
                        </a:gs>
                        <a:gs pos="100000">
                          <a:srgbClr val="FFEFD1"/>
                        </a:gs>
                      </a:gsLst>
                      <a:lin ang="0" scaled="1"/>
                    </a:gradFill>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406991">
                <a:tc vMerge="1">
                  <a:txBody>
                    <a:bodyPr/>
                    <a:lstStyle/>
                    <a:p>
                      <a:endParaRPr lang="es-ES"/>
                    </a:p>
                  </a:txBody>
                  <a:tcPr/>
                </a:tc>
                <a:tc vMerge="1">
                  <a:txBody>
                    <a:bodyPr/>
                    <a:lstStyle/>
                    <a:p>
                      <a:endParaRPr lang="es-ES"/>
                    </a:p>
                  </a:txBody>
                  <a:tcPr/>
                </a:tc>
                <a:tc gridSpan="2">
                  <a:txBody>
                    <a:bodyPr/>
                    <a:lstStyle/>
                    <a:p>
                      <a:pPr marL="0" marR="0" lvl="0" indent="0" algn="ctr" defTabSz="781050" rtl="0" eaLnBrk="1" fontAlgn="base" latinLnBrk="0" hangingPunct="1">
                        <a:lnSpc>
                          <a:spcPct val="100000"/>
                        </a:lnSpc>
                        <a:spcBef>
                          <a:spcPct val="60000"/>
                        </a:spcBef>
                        <a:spcAft>
                          <a:spcPct val="0"/>
                        </a:spcAft>
                        <a:buClrTx/>
                        <a:buSzPct val="80000"/>
                        <a:buFontTx/>
                        <a:buNone/>
                        <a:tabLst/>
                      </a:pPr>
                      <a:r>
                        <a:rPr kumimoji="0" lang="zh-CN" altLang="en-US" sz="700" b="0" i="0" u="none" strike="noStrike" cap="none" normalizeH="0" baseline="0" dirty="0" smtClean="0">
                          <a:ln>
                            <a:noFill/>
                          </a:ln>
                          <a:solidFill>
                            <a:srgbClr val="374F39"/>
                          </a:solidFill>
                          <a:effectLst/>
                          <a:latin typeface="Arial Black" pitchFamily="34" charset="0"/>
                        </a:rPr>
                        <a:t>无国际社保协议的外国船只</a:t>
                      </a:r>
                      <a:endParaRPr kumimoji="0" lang="en-GB" sz="700" b="0" i="0" u="none" strike="noStrike" cap="none" normalizeH="0" baseline="0" dirty="0" smtClean="0">
                        <a:ln>
                          <a:noFill/>
                        </a:ln>
                        <a:solidFill>
                          <a:srgbClr val="374F39"/>
                        </a:solidFill>
                        <a:effectLst/>
                        <a:latin typeface="Arial Black" pitchFamily="34" charset="0"/>
                      </a:endParaRPr>
                    </a:p>
                  </a:txBody>
                  <a:tcPr marL="90000" marR="72001" marT="46800" marB="46800"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A2BCA3"/>
                    </a:solidFill>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r h="574935">
                <a:tc vMerge="1">
                  <a:txBody>
                    <a:bodyPr/>
                    <a:lstStyle/>
                    <a:p>
                      <a:endParaRPr lang="es-ES"/>
                    </a:p>
                  </a:txBody>
                  <a:tcPr/>
                </a:tc>
                <a:tc vMerge="1">
                  <a:txBody>
                    <a:bodyPr/>
                    <a:lstStyle/>
                    <a:p>
                      <a:endParaRPr lang="es-ES"/>
                    </a:p>
                  </a:txBody>
                  <a:tcPr/>
                </a:tc>
                <a:tc gridSpan="2">
                  <a:txBody>
                    <a:bodyPr/>
                    <a:lstStyle/>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仅当在该时期内社保缴费根据特殊条约进行缴纳时计算养老金</a:t>
                      </a:r>
                      <a:endParaRPr kumimoji="0" lang="en-GB" altLang="zh-CN" sz="700" b="0" i="0" u="none" strike="noStrike" cap="none" normalizeH="0" baseline="0" dirty="0" smtClean="0">
                        <a:ln>
                          <a:noFill/>
                        </a:ln>
                        <a:solidFill>
                          <a:srgbClr val="3B553D"/>
                        </a:solidFill>
                        <a:effectLst/>
                        <a:latin typeface="Arial" charset="0"/>
                      </a:endParaRPr>
                    </a:p>
                    <a:p>
                      <a:pPr marL="179388" marR="0" lvl="0" indent="-179388" algn="l" defTabSz="781050" rtl="0" eaLnBrk="1" fontAlgn="base" latinLnBrk="0" hangingPunct="1">
                        <a:lnSpc>
                          <a:spcPct val="100000"/>
                        </a:lnSpc>
                        <a:spcBef>
                          <a:spcPct val="60000"/>
                        </a:spcBef>
                        <a:spcAft>
                          <a:spcPct val="0"/>
                        </a:spcAft>
                        <a:buClrTx/>
                        <a:buSzPct val="80000"/>
                        <a:buFontTx/>
                        <a:buBlip>
                          <a:blip r:embed="rId2"/>
                        </a:buBlip>
                        <a:tabLst/>
                      </a:pPr>
                      <a:r>
                        <a:rPr kumimoji="0" lang="zh-CN" altLang="en-US" sz="700" b="0" i="0" u="none" strike="noStrike" cap="none" normalizeH="0" baseline="0" dirty="0" smtClean="0">
                          <a:ln>
                            <a:noFill/>
                          </a:ln>
                          <a:solidFill>
                            <a:srgbClr val="3B553D"/>
                          </a:solidFill>
                          <a:effectLst/>
                          <a:latin typeface="Arial" charset="0"/>
                        </a:rPr>
                        <a:t>必须按时缴费</a:t>
                      </a:r>
                      <a:endParaRPr kumimoji="0" lang="en-GB" altLang="zh-CN" sz="700" b="0" i="0" u="none" strike="noStrike" cap="none" normalizeH="0" baseline="0" dirty="0" smtClean="0">
                        <a:ln>
                          <a:noFill/>
                        </a:ln>
                        <a:solidFill>
                          <a:srgbClr val="3B553D"/>
                        </a:solidFill>
                        <a:effectLst/>
                        <a:latin typeface="Arial" charset="0"/>
                      </a:endParaRPr>
                    </a:p>
                  </a:txBody>
                  <a:tcPr marL="90000" marR="72001" marT="46800" marB="46800"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76200" cap="flat" cmpd="sng" algn="ctr">
                      <a:solidFill>
                        <a:srgbClr val="49694B"/>
                      </a:solidFill>
                      <a:prstDash val="solid"/>
                      <a:round/>
                      <a:headEnd type="none" w="med" len="med"/>
                      <a:tailEnd type="none" w="med" len="med"/>
                    </a:lnB>
                    <a:lnTlToBr>
                      <a:noFill/>
                    </a:lnTlToBr>
                    <a:lnBlToTr>
                      <a:noFill/>
                    </a:lnBlToTr>
                    <a:gradFill rotWithShape="0">
                      <a:gsLst>
                        <a:gs pos="0">
                          <a:srgbClr val="D1C39F"/>
                        </a:gs>
                        <a:gs pos="35001">
                          <a:srgbClr val="F0EBD5"/>
                        </a:gs>
                        <a:gs pos="100000">
                          <a:srgbClr val="FFEFD1"/>
                        </a:gs>
                      </a:gsLst>
                      <a:lin ang="0" scaled="1"/>
                    </a:gradFill>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r>
            </a:tbl>
          </a:graphicData>
        </a:graphic>
      </p:graphicFrame>
      <p:sp>
        <p:nvSpPr>
          <p:cNvPr id="64581" name="Text Box 52"/>
          <p:cNvSpPr txBox="1">
            <a:spLocks noChangeArrowheads="1"/>
          </p:cNvSpPr>
          <p:nvPr/>
        </p:nvSpPr>
        <p:spPr bwMode="auto">
          <a:xfrm>
            <a:off x="9343629" y="2276475"/>
            <a:ext cx="505619" cy="369888"/>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0.15</a:t>
            </a:r>
          </a:p>
        </p:txBody>
      </p:sp>
      <p:sp>
        <p:nvSpPr>
          <p:cNvPr id="64582" name="Text Box 53"/>
          <p:cNvSpPr txBox="1">
            <a:spLocks noChangeArrowheads="1"/>
          </p:cNvSpPr>
          <p:nvPr/>
        </p:nvSpPr>
        <p:spPr bwMode="auto">
          <a:xfrm rot="-5400000">
            <a:off x="3461504" y="4982775"/>
            <a:ext cx="2448108" cy="276999"/>
          </a:xfrm>
          <a:prstGeom prst="rect">
            <a:avLst/>
          </a:prstGeom>
          <a:noFill/>
          <a:ln w="12700">
            <a:noFill/>
            <a:miter lim="800000"/>
            <a:headEnd/>
            <a:tailEnd/>
          </a:ln>
        </p:spPr>
        <p:txBody>
          <a:bodyPr wrap="square">
            <a:spAutoFit/>
          </a:bodyPr>
          <a:lstStyle/>
          <a:p>
            <a:pPr>
              <a:spcBef>
                <a:spcPct val="50000"/>
              </a:spcBef>
            </a:pPr>
            <a:r>
              <a:rPr lang="zh-CN" altLang="en-US" sz="1200" b="1" dirty="0" smtClean="0">
                <a:solidFill>
                  <a:schemeClr val="bg1"/>
                </a:solidFill>
              </a:rPr>
              <a:t>合格工作</a:t>
            </a:r>
            <a:endParaRPr lang="en-GB" sz="1200" b="1" dirty="0">
              <a:solidFill>
                <a:schemeClr val="bg1"/>
              </a:solidFill>
            </a:endParaRPr>
          </a:p>
        </p:txBody>
      </p:sp>
      <p:grpSp>
        <p:nvGrpSpPr>
          <p:cNvPr id="2" name="Group 54"/>
          <p:cNvGrpSpPr>
            <a:grpSpLocks/>
          </p:cNvGrpSpPr>
          <p:nvPr/>
        </p:nvGrpSpPr>
        <p:grpSpPr bwMode="auto">
          <a:xfrm>
            <a:off x="6949508" y="777161"/>
            <a:ext cx="1150541" cy="708025"/>
            <a:chOff x="1396" y="1391"/>
            <a:chExt cx="818" cy="540"/>
          </a:xfrm>
        </p:grpSpPr>
        <p:sp>
          <p:nvSpPr>
            <p:cNvPr id="64591" name="Text Box 55"/>
            <p:cNvSpPr txBox="1">
              <a:spLocks noChangeArrowheads="1"/>
            </p:cNvSpPr>
            <p:nvPr/>
          </p:nvSpPr>
          <p:spPr bwMode="auto">
            <a:xfrm>
              <a:off x="1396" y="1391"/>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0.40</a:t>
              </a:r>
            </a:p>
          </p:txBody>
        </p:sp>
        <p:sp>
          <p:nvSpPr>
            <p:cNvPr id="64592" name="Text Box 56"/>
            <p:cNvSpPr txBox="1">
              <a:spLocks noChangeArrowheads="1"/>
            </p:cNvSpPr>
            <p:nvPr/>
          </p:nvSpPr>
          <p:spPr bwMode="auto">
            <a:xfrm>
              <a:off x="1806" y="1391"/>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0.35</a:t>
              </a:r>
            </a:p>
          </p:txBody>
        </p:sp>
        <p:sp>
          <p:nvSpPr>
            <p:cNvPr id="64593" name="Text Box 57"/>
            <p:cNvSpPr txBox="1">
              <a:spLocks noChangeArrowheads="1"/>
            </p:cNvSpPr>
            <p:nvPr/>
          </p:nvSpPr>
          <p:spPr bwMode="auto">
            <a:xfrm>
              <a:off x="1396" y="1649"/>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dirty="0">
                  <a:solidFill>
                    <a:schemeClr val="bg1"/>
                  </a:solidFill>
                  <a:latin typeface="Arial Black" pitchFamily="34" charset="0"/>
                </a:rPr>
                <a:t>0.30</a:t>
              </a:r>
            </a:p>
          </p:txBody>
        </p:sp>
        <p:sp>
          <p:nvSpPr>
            <p:cNvPr id="64594" name="Text Box 58"/>
            <p:cNvSpPr txBox="1">
              <a:spLocks noChangeArrowheads="1"/>
            </p:cNvSpPr>
            <p:nvPr/>
          </p:nvSpPr>
          <p:spPr bwMode="auto">
            <a:xfrm>
              <a:off x="1806" y="1649"/>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0.25</a:t>
              </a:r>
            </a:p>
          </p:txBody>
        </p:sp>
      </p:grpSp>
      <p:sp>
        <p:nvSpPr>
          <p:cNvPr id="64584" name="Text Box 59"/>
          <p:cNvSpPr txBox="1">
            <a:spLocks noChangeArrowheads="1"/>
          </p:cNvSpPr>
          <p:nvPr/>
        </p:nvSpPr>
        <p:spPr bwMode="auto">
          <a:xfrm rot="-5400000">
            <a:off x="5584738" y="4766589"/>
            <a:ext cx="3096198" cy="276999"/>
          </a:xfrm>
          <a:prstGeom prst="rect">
            <a:avLst/>
          </a:prstGeom>
          <a:noFill/>
          <a:ln w="12700">
            <a:noFill/>
            <a:miter lim="800000"/>
            <a:headEnd/>
            <a:tailEnd/>
          </a:ln>
        </p:spPr>
        <p:txBody>
          <a:bodyPr wrap="square">
            <a:spAutoFit/>
          </a:bodyPr>
          <a:lstStyle/>
          <a:p>
            <a:pPr>
              <a:spcBef>
                <a:spcPct val="50000"/>
              </a:spcBef>
            </a:pPr>
            <a:r>
              <a:rPr lang="zh-CN" altLang="en-US" sz="1200" b="1" dirty="0" smtClean="0">
                <a:solidFill>
                  <a:schemeClr val="bg1"/>
                </a:solidFill>
              </a:rPr>
              <a:t>降低年限计算</a:t>
            </a:r>
            <a:endParaRPr lang="en-GB" sz="1200" b="1" dirty="0">
              <a:solidFill>
                <a:schemeClr val="bg1"/>
              </a:solidFill>
            </a:endParaRPr>
          </a:p>
        </p:txBody>
      </p:sp>
      <p:grpSp>
        <p:nvGrpSpPr>
          <p:cNvPr id="3" name="Group 61"/>
          <p:cNvGrpSpPr>
            <a:grpSpLocks/>
          </p:cNvGrpSpPr>
          <p:nvPr/>
        </p:nvGrpSpPr>
        <p:grpSpPr bwMode="auto">
          <a:xfrm>
            <a:off x="1784560" y="1299253"/>
            <a:ext cx="1150540" cy="708025"/>
            <a:chOff x="1396" y="1391"/>
            <a:chExt cx="818" cy="540"/>
          </a:xfrm>
        </p:grpSpPr>
        <p:sp>
          <p:nvSpPr>
            <p:cNvPr id="64587" name="Text Box 62"/>
            <p:cNvSpPr txBox="1">
              <a:spLocks noChangeArrowheads="1"/>
            </p:cNvSpPr>
            <p:nvPr/>
          </p:nvSpPr>
          <p:spPr bwMode="auto">
            <a:xfrm>
              <a:off x="1396" y="1391"/>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0.40</a:t>
              </a:r>
            </a:p>
          </p:txBody>
        </p:sp>
        <p:sp>
          <p:nvSpPr>
            <p:cNvPr id="64588" name="Text Box 63"/>
            <p:cNvSpPr txBox="1">
              <a:spLocks noChangeArrowheads="1"/>
            </p:cNvSpPr>
            <p:nvPr/>
          </p:nvSpPr>
          <p:spPr bwMode="auto">
            <a:xfrm>
              <a:off x="1806" y="1391"/>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0.35</a:t>
              </a:r>
            </a:p>
          </p:txBody>
        </p:sp>
        <p:sp>
          <p:nvSpPr>
            <p:cNvPr id="64589" name="Text Box 64"/>
            <p:cNvSpPr txBox="1">
              <a:spLocks noChangeArrowheads="1"/>
            </p:cNvSpPr>
            <p:nvPr/>
          </p:nvSpPr>
          <p:spPr bwMode="auto">
            <a:xfrm>
              <a:off x="1396" y="1649"/>
              <a:ext cx="410"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0.30</a:t>
              </a:r>
            </a:p>
          </p:txBody>
        </p:sp>
        <p:sp>
          <p:nvSpPr>
            <p:cNvPr id="64590" name="Text Box 65"/>
            <p:cNvSpPr txBox="1">
              <a:spLocks noChangeArrowheads="1"/>
            </p:cNvSpPr>
            <p:nvPr/>
          </p:nvSpPr>
          <p:spPr bwMode="auto">
            <a:xfrm>
              <a:off x="1806" y="1649"/>
              <a:ext cx="408" cy="282"/>
            </a:xfrm>
            <a:prstGeom prst="rect">
              <a:avLst/>
            </a:prstGeom>
            <a:solidFill>
              <a:srgbClr val="996600"/>
            </a:solidFill>
            <a:ln w="31750">
              <a:solidFill>
                <a:schemeClr val="bg1"/>
              </a:solidFill>
              <a:miter lim="800000"/>
              <a:headEnd/>
              <a:tailEnd/>
            </a:ln>
          </p:spPr>
          <p:txBody>
            <a:bodyPr tIns="108000" bIns="108000" anchor="ctr" anchorCtr="1">
              <a:spAutoFit/>
            </a:bodyPr>
            <a:lstStyle/>
            <a:p>
              <a:pPr>
                <a:spcBef>
                  <a:spcPct val="50000"/>
                </a:spcBef>
              </a:pPr>
              <a:r>
                <a:rPr lang="en-GB" sz="900">
                  <a:solidFill>
                    <a:schemeClr val="bg1"/>
                  </a:solidFill>
                  <a:latin typeface="Arial Black" pitchFamily="34" charset="0"/>
                </a:rPr>
                <a:t>0.25</a:t>
              </a:r>
            </a:p>
          </p:txBody>
        </p:sp>
      </p:grpSp>
      <p:sp>
        <p:nvSpPr>
          <p:cNvPr id="64586" name="Text Box 212"/>
          <p:cNvSpPr txBox="1">
            <a:spLocks noChangeArrowheads="1"/>
          </p:cNvSpPr>
          <p:nvPr/>
        </p:nvSpPr>
        <p:spPr bwMode="auto">
          <a:xfrm rot="-5400000">
            <a:off x="3676981" y="4982777"/>
            <a:ext cx="2663825" cy="276999"/>
          </a:xfrm>
          <a:prstGeom prst="rect">
            <a:avLst/>
          </a:prstGeom>
          <a:noFill/>
          <a:ln w="12700">
            <a:noFill/>
            <a:miter lim="800000"/>
            <a:headEnd/>
            <a:tailEnd/>
          </a:ln>
        </p:spPr>
        <p:txBody>
          <a:bodyPr>
            <a:spAutoFit/>
          </a:bodyPr>
          <a:lstStyle/>
          <a:p>
            <a:pPr>
              <a:spcBef>
                <a:spcPct val="50000"/>
              </a:spcBef>
            </a:pPr>
            <a:r>
              <a:rPr lang="zh-CN" altLang="en-US" sz="1200" b="1" dirty="0" smtClean="0">
                <a:solidFill>
                  <a:schemeClr val="bg1"/>
                </a:solidFill>
              </a:rPr>
              <a:t>服役年限</a:t>
            </a:r>
            <a:endParaRPr lang="en-GB" sz="1200" b="1" dirty="0">
              <a:solidFill>
                <a:schemeClr val="bg1"/>
              </a:solidFill>
            </a:endParaRPr>
          </a:p>
        </p:txBody>
      </p:sp>
    </p:spTree>
    <p:extLst>
      <p:ext uri="{BB962C8B-B14F-4D97-AF65-F5344CB8AC3E}">
        <p14:creationId xmlns:p14="http://schemas.microsoft.com/office/powerpoint/2010/main" val="35037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eaLnBrk="1" hangingPunct="1">
              <a:defRPr/>
            </a:pPr>
            <a:r>
              <a:rPr lang="en-GB" sz="2500" b="1" i="1" dirty="0" smtClean="0"/>
              <a:t>RETIREMENT – COEs</a:t>
            </a:r>
            <a:r>
              <a:rPr lang="zh-CN" altLang="en-US" sz="2500" b="1" i="1" dirty="0" smtClean="0"/>
              <a:t> 退休</a:t>
            </a:r>
            <a:r>
              <a:rPr lang="en-US" altLang="zh-CN" sz="2500" b="1" i="1" dirty="0" smtClean="0"/>
              <a:t>-</a:t>
            </a:r>
            <a:r>
              <a:rPr lang="zh-CN" altLang="en-US" sz="2500" b="1" i="1" dirty="0" smtClean="0"/>
              <a:t>年龄降低系数</a:t>
            </a:r>
            <a:endParaRPr lang="en-GB" sz="2500" b="1" i="1" dirty="0" smtClean="0"/>
          </a:p>
        </p:txBody>
      </p:sp>
      <p:sp>
        <p:nvSpPr>
          <p:cNvPr id="106499" name="Rectangle 3"/>
          <p:cNvSpPr>
            <a:spLocks noGrp="1" noChangeArrowheads="1"/>
          </p:cNvSpPr>
          <p:nvPr>
            <p:ph type="body" idx="1"/>
          </p:nvPr>
        </p:nvSpPr>
        <p:spPr>
          <a:xfrm>
            <a:off x="344360" y="836640"/>
            <a:ext cx="4824670" cy="5760800"/>
          </a:xfrm>
        </p:spPr>
        <p:txBody>
          <a:bodyPr>
            <a:normAutofit/>
          </a:bodyPr>
          <a:lstStyle/>
          <a:p>
            <a:pPr algn="ctr" eaLnBrk="1" hangingPunct="1">
              <a:buFontTx/>
              <a:buNone/>
              <a:defRPr/>
            </a:pPr>
            <a:r>
              <a:rPr lang="en-GB" sz="1800" b="1" u="sng" dirty="0" smtClean="0"/>
              <a:t>CALCULATION OF PERIOD OF REDUCTION</a:t>
            </a:r>
          </a:p>
          <a:p>
            <a:pPr eaLnBrk="1" hangingPunct="1">
              <a:buClrTx/>
              <a:defRPr/>
            </a:pPr>
            <a:r>
              <a:rPr lang="en-GB" sz="1800" b="0" dirty="0" smtClean="0"/>
              <a:t>Activities with the same coefficient are grouped together and aggregated</a:t>
            </a:r>
          </a:p>
          <a:p>
            <a:pPr eaLnBrk="1" hangingPunct="1">
              <a:buClrTx/>
              <a:defRPr/>
            </a:pPr>
            <a:r>
              <a:rPr lang="en-GB" sz="1800" b="0" dirty="0" smtClean="0"/>
              <a:t>The total is divided by 365. </a:t>
            </a:r>
          </a:p>
          <a:p>
            <a:pPr eaLnBrk="1" hangingPunct="1">
              <a:buClrTx/>
              <a:buNone/>
              <a:defRPr/>
            </a:pPr>
            <a:r>
              <a:rPr lang="en-GB" sz="1800" b="0" dirty="0" smtClean="0"/>
              <a:t>  Fractions of more than 100 days/group = complete year; </a:t>
            </a:r>
          </a:p>
          <a:p>
            <a:pPr algn="just" eaLnBrk="1" hangingPunct="1">
              <a:buClrTx/>
              <a:buNone/>
              <a:defRPr/>
            </a:pPr>
            <a:r>
              <a:rPr lang="en-GB" sz="2000" dirty="0" smtClean="0"/>
              <a:t> </a:t>
            </a:r>
            <a:r>
              <a:rPr lang="en-GB" sz="1800" dirty="0" smtClean="0"/>
              <a:t> Fractions of less than 100 days/group = accumulated to the lower group; if there is none, it is wasted.</a:t>
            </a:r>
          </a:p>
          <a:p>
            <a:pPr eaLnBrk="1" hangingPunct="1">
              <a:buClrTx/>
              <a:defRPr/>
            </a:pPr>
            <a:r>
              <a:rPr lang="en-GB" sz="1800" b="0" dirty="0" smtClean="0"/>
              <a:t>The product or sum of the partial products of no. years x coefficient = no. of years or fraction of the year of reduction.</a:t>
            </a:r>
            <a:endParaRPr lang="en-GB" sz="1800" b="0" dirty="0" smtClean="0">
              <a:solidFill>
                <a:schemeClr val="bg2"/>
              </a:solidFill>
            </a:endParaRPr>
          </a:p>
          <a:p>
            <a:pPr eaLnBrk="1" hangingPunct="1">
              <a:buClrTx/>
              <a:defRPr/>
            </a:pPr>
            <a:r>
              <a:rPr lang="en-GB" sz="1800" b="0" dirty="0" smtClean="0"/>
              <a:t>Up to a maximum limit of 10 years.</a:t>
            </a:r>
          </a:p>
          <a:p>
            <a:pPr eaLnBrk="1" hangingPunct="1">
              <a:buClrTx/>
              <a:defRPr/>
            </a:pPr>
            <a:r>
              <a:rPr lang="en-GB" sz="1800" dirty="0" smtClean="0"/>
              <a:t>The period of time by which the retirement age is reduced will be calculated as a period of contributions for the purpose of determining the percentage applicable to calculate the amount of the pension.</a:t>
            </a:r>
            <a:endParaRPr lang="en-GB" sz="1600" b="0" dirty="0" smtClean="0"/>
          </a:p>
        </p:txBody>
      </p:sp>
      <p:sp>
        <p:nvSpPr>
          <p:cNvPr id="4" name="Rectangle 3"/>
          <p:cNvSpPr txBox="1">
            <a:spLocks noChangeArrowheads="1"/>
          </p:cNvSpPr>
          <p:nvPr/>
        </p:nvSpPr>
        <p:spPr>
          <a:xfrm>
            <a:off x="5385060" y="908650"/>
            <a:ext cx="3888540" cy="576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zh-CN" altLang="en-US" sz="2000" b="1" u="sng" dirty="0" smtClean="0"/>
              <a:t>降低年限计算</a:t>
            </a:r>
            <a:endParaRPr lang="en-US" altLang="zh-CN" sz="2000" b="1" u="sng" dirty="0" smtClean="0"/>
          </a:p>
          <a:p>
            <a:pPr algn="ctr">
              <a:buFontTx/>
              <a:buNone/>
              <a:defRPr/>
            </a:pPr>
            <a:endParaRPr lang="en-GB" sz="2000" b="1" u="sng" dirty="0" smtClean="0"/>
          </a:p>
          <a:p>
            <a:pPr>
              <a:buClrTx/>
              <a:defRPr/>
            </a:pPr>
            <a:r>
              <a:rPr lang="zh-CN" altLang="en-US" sz="2000" dirty="0" smtClean="0"/>
              <a:t>运用相同系数的工作被分组归类</a:t>
            </a:r>
            <a:endParaRPr lang="en-GB" sz="2000" dirty="0" smtClean="0"/>
          </a:p>
          <a:p>
            <a:pPr>
              <a:buClrTx/>
              <a:defRPr/>
            </a:pPr>
            <a:r>
              <a:rPr lang="zh-CN" altLang="en-US" sz="2000" dirty="0" smtClean="0"/>
              <a:t>总数以</a:t>
            </a:r>
            <a:r>
              <a:rPr lang="en-US" altLang="zh-CN" sz="2000" dirty="0" smtClean="0"/>
              <a:t>365</a:t>
            </a:r>
            <a:r>
              <a:rPr lang="zh-CN" altLang="en-US" sz="2000" dirty="0" smtClean="0"/>
              <a:t>除开</a:t>
            </a:r>
            <a:endParaRPr lang="en-GB" sz="2000" dirty="0" smtClean="0"/>
          </a:p>
          <a:p>
            <a:pPr>
              <a:buClrTx/>
              <a:buFont typeface="Arial" pitchFamily="34" charset="0"/>
              <a:buNone/>
              <a:defRPr/>
            </a:pPr>
            <a:r>
              <a:rPr lang="zh-CN" altLang="en-US" sz="2000" dirty="0" smtClean="0"/>
              <a:t>分数：大于</a:t>
            </a:r>
            <a:r>
              <a:rPr lang="en-US" altLang="zh-CN" sz="2000" dirty="0" smtClean="0"/>
              <a:t>100</a:t>
            </a:r>
            <a:r>
              <a:rPr lang="zh-CN" altLang="en-US" sz="2000" dirty="0" smtClean="0"/>
              <a:t>日</a:t>
            </a:r>
            <a:r>
              <a:rPr lang="en-US" altLang="zh-CN" sz="2000" dirty="0" smtClean="0"/>
              <a:t>/</a:t>
            </a:r>
            <a:r>
              <a:rPr lang="zh-CN" altLang="en-US" sz="2000" dirty="0" smtClean="0"/>
              <a:t>组</a:t>
            </a:r>
            <a:r>
              <a:rPr lang="en-US" altLang="zh-CN" sz="2000" dirty="0" smtClean="0"/>
              <a:t>=</a:t>
            </a:r>
            <a:r>
              <a:rPr lang="zh-CN" altLang="en-US" sz="2000" dirty="0" smtClean="0"/>
              <a:t>完全年数</a:t>
            </a:r>
            <a:endParaRPr lang="en-GB" sz="2000" dirty="0" smtClean="0"/>
          </a:p>
          <a:p>
            <a:pPr algn="just">
              <a:buClrTx/>
              <a:buFont typeface="Arial" pitchFamily="34" charset="0"/>
              <a:buNone/>
              <a:defRPr/>
            </a:pPr>
            <a:r>
              <a:rPr lang="zh-CN" altLang="en-US" sz="2000" smtClean="0"/>
              <a:t>分数小于</a:t>
            </a:r>
            <a:r>
              <a:rPr lang="en-US" altLang="zh-CN" sz="2000" dirty="0" smtClean="0"/>
              <a:t>100</a:t>
            </a:r>
            <a:r>
              <a:rPr lang="zh-CN" altLang="en-US" sz="2000" dirty="0" smtClean="0"/>
              <a:t>日组</a:t>
            </a:r>
            <a:r>
              <a:rPr lang="en-GB" sz="2000" dirty="0" smtClean="0"/>
              <a:t>= </a:t>
            </a:r>
            <a:r>
              <a:rPr lang="zh-CN" altLang="en-US" sz="2000" dirty="0" smtClean="0"/>
              <a:t>加于较低组别；若无，则无效</a:t>
            </a:r>
            <a:r>
              <a:rPr lang="en-GB" sz="2000" dirty="0" smtClean="0"/>
              <a:t>.</a:t>
            </a:r>
          </a:p>
          <a:p>
            <a:pPr>
              <a:buClrTx/>
              <a:defRPr/>
            </a:pPr>
            <a:r>
              <a:rPr lang="zh-CN" altLang="en-US" sz="2000" dirty="0" smtClean="0"/>
              <a:t>年数</a:t>
            </a:r>
            <a:r>
              <a:rPr lang="en-US" altLang="zh-CN" sz="2000" dirty="0" smtClean="0"/>
              <a:t>×</a:t>
            </a:r>
            <a:r>
              <a:rPr lang="zh-CN" altLang="en-US" sz="2000" dirty="0" smtClean="0"/>
              <a:t>系数的结果或部分结果总合</a:t>
            </a:r>
            <a:r>
              <a:rPr lang="en-US" altLang="zh-CN" sz="2000" dirty="0" smtClean="0"/>
              <a:t>=</a:t>
            </a:r>
            <a:r>
              <a:rPr lang="zh-CN" altLang="en-US" sz="2000" dirty="0" smtClean="0"/>
              <a:t>年数或降低年数的分数</a:t>
            </a:r>
            <a:endParaRPr lang="en-GB" sz="2000" dirty="0" smtClean="0">
              <a:solidFill>
                <a:schemeClr val="bg2"/>
              </a:solidFill>
            </a:endParaRPr>
          </a:p>
          <a:p>
            <a:pPr>
              <a:buClrTx/>
              <a:defRPr/>
            </a:pPr>
            <a:r>
              <a:rPr lang="zh-CN" altLang="en-US" sz="2000" dirty="0" smtClean="0"/>
              <a:t>最高年限为</a:t>
            </a:r>
            <a:r>
              <a:rPr lang="en-US" altLang="zh-CN" sz="2000" dirty="0" smtClean="0"/>
              <a:t>10</a:t>
            </a:r>
            <a:r>
              <a:rPr lang="zh-CN" altLang="en-US" sz="2000" dirty="0" smtClean="0"/>
              <a:t>年</a:t>
            </a:r>
            <a:endParaRPr lang="en-GB" sz="2000" dirty="0" smtClean="0"/>
          </a:p>
          <a:p>
            <a:pPr>
              <a:buClrTx/>
              <a:defRPr/>
            </a:pPr>
            <a:r>
              <a:rPr lang="zh-CN" altLang="en-US" sz="2000" dirty="0" smtClean="0"/>
              <a:t>退休年龄所减得时段将作为缴费年限计算，目的是确定用以计算养老金总额的比例数</a:t>
            </a:r>
            <a:endParaRPr lang="en-GB" sz="1800" dirty="0" smtClean="0"/>
          </a:p>
        </p:txBody>
      </p:sp>
    </p:spTree>
    <p:extLst>
      <p:ext uri="{BB962C8B-B14F-4D97-AF65-F5344CB8AC3E}">
        <p14:creationId xmlns:p14="http://schemas.microsoft.com/office/powerpoint/2010/main" val="141392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blackGray">
          <a:xfrm>
            <a:off x="174810" y="-379785"/>
            <a:ext cx="8915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noAutofit/>
          </a:bodyPr>
          <a:lstStyle>
            <a:lvl1pPr algn="l" rtl="0" eaLnBrk="0" fontAlgn="base" hangingPunct="0">
              <a:spcBef>
                <a:spcPct val="0"/>
              </a:spcBef>
              <a:spcAft>
                <a:spcPct val="0"/>
              </a:spcAft>
              <a:defRPr sz="2200" b="1" i="1">
                <a:solidFill>
                  <a:schemeClr val="bg1"/>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2200" b="1" i="1">
                <a:solidFill>
                  <a:schemeClr val="bg1"/>
                </a:solidFill>
                <a:latin typeface="Verdana" pitchFamily="34" charset="0"/>
              </a:defRPr>
            </a:lvl2pPr>
            <a:lvl3pPr algn="l" rtl="0" eaLnBrk="0" fontAlgn="base" hangingPunct="0">
              <a:spcBef>
                <a:spcPct val="0"/>
              </a:spcBef>
              <a:spcAft>
                <a:spcPct val="0"/>
              </a:spcAft>
              <a:defRPr sz="2200" b="1" i="1">
                <a:solidFill>
                  <a:schemeClr val="bg1"/>
                </a:solidFill>
                <a:latin typeface="Verdana" pitchFamily="34" charset="0"/>
              </a:defRPr>
            </a:lvl3pPr>
            <a:lvl4pPr algn="l" rtl="0" eaLnBrk="0" fontAlgn="base" hangingPunct="0">
              <a:spcBef>
                <a:spcPct val="0"/>
              </a:spcBef>
              <a:spcAft>
                <a:spcPct val="0"/>
              </a:spcAft>
              <a:defRPr sz="2200" b="1" i="1">
                <a:solidFill>
                  <a:schemeClr val="bg1"/>
                </a:solidFill>
                <a:latin typeface="Verdana" pitchFamily="34" charset="0"/>
              </a:defRPr>
            </a:lvl4pPr>
            <a:lvl5pPr algn="l" rtl="0" eaLnBrk="0" fontAlgn="base" hangingPunct="0">
              <a:spcBef>
                <a:spcPct val="0"/>
              </a:spcBef>
              <a:spcAft>
                <a:spcPct val="0"/>
              </a:spcAft>
              <a:defRPr sz="2200" b="1" i="1">
                <a:solidFill>
                  <a:schemeClr val="bg1"/>
                </a:solidFill>
                <a:latin typeface="Verdana" pitchFamily="34" charset="0"/>
              </a:defRPr>
            </a:lvl5pPr>
            <a:lvl6pPr marL="457200" algn="l" rtl="0" fontAlgn="base">
              <a:spcBef>
                <a:spcPct val="0"/>
              </a:spcBef>
              <a:spcAft>
                <a:spcPct val="0"/>
              </a:spcAft>
              <a:defRPr sz="2200" b="1" i="1">
                <a:solidFill>
                  <a:schemeClr val="bg1"/>
                </a:solidFill>
                <a:latin typeface="Verdana" pitchFamily="34" charset="0"/>
              </a:defRPr>
            </a:lvl6pPr>
            <a:lvl7pPr marL="914400" algn="l" rtl="0" fontAlgn="base">
              <a:spcBef>
                <a:spcPct val="0"/>
              </a:spcBef>
              <a:spcAft>
                <a:spcPct val="0"/>
              </a:spcAft>
              <a:defRPr sz="2200" b="1" i="1">
                <a:solidFill>
                  <a:schemeClr val="bg1"/>
                </a:solidFill>
                <a:latin typeface="Verdana" pitchFamily="34" charset="0"/>
              </a:defRPr>
            </a:lvl7pPr>
            <a:lvl8pPr marL="1371600" algn="l" rtl="0" fontAlgn="base">
              <a:spcBef>
                <a:spcPct val="0"/>
              </a:spcBef>
              <a:spcAft>
                <a:spcPct val="0"/>
              </a:spcAft>
              <a:defRPr sz="2200" b="1" i="1">
                <a:solidFill>
                  <a:schemeClr val="bg1"/>
                </a:solidFill>
                <a:latin typeface="Verdana" pitchFamily="34" charset="0"/>
              </a:defRPr>
            </a:lvl8pPr>
            <a:lvl9pPr marL="1828800" algn="l" rtl="0" fontAlgn="base">
              <a:spcBef>
                <a:spcPct val="0"/>
              </a:spcBef>
              <a:spcAft>
                <a:spcPct val="0"/>
              </a:spcAft>
              <a:defRPr sz="2200" b="1" i="1">
                <a:solidFill>
                  <a:schemeClr val="bg1"/>
                </a:solidFill>
                <a:latin typeface="Verdana" pitchFamily="34" charset="0"/>
              </a:defRPr>
            </a:lvl9pPr>
          </a:lstStyle>
          <a:p>
            <a:r>
              <a:rPr lang="en-GB" sz="2500" dirty="0">
                <a:solidFill>
                  <a:schemeClr val="tx1"/>
                </a:solidFill>
                <a:latin typeface="Optane"/>
              </a:rPr>
              <a:t>SOCIAL SECURITY </a:t>
            </a:r>
            <a:r>
              <a:rPr lang="en-GB" sz="2500" dirty="0" smtClean="0">
                <a:solidFill>
                  <a:schemeClr val="tx1"/>
                </a:solidFill>
                <a:latin typeface="Optane"/>
              </a:rPr>
              <a:t>SYSTEM </a:t>
            </a:r>
            <a:r>
              <a:rPr lang="en-GB" sz="2500" dirty="0" err="1" smtClean="0">
                <a:solidFill>
                  <a:schemeClr val="tx1"/>
                </a:solidFill>
                <a:latin typeface="Optane"/>
              </a:rPr>
              <a:t>社保体系</a:t>
            </a:r>
            <a:endParaRPr lang="en-GB" sz="2500" kern="0" dirty="0">
              <a:solidFill>
                <a:schemeClr val="tx1"/>
              </a:solidFill>
              <a:latin typeface="Optane"/>
            </a:endParaRPr>
          </a:p>
        </p:txBody>
      </p:sp>
      <p:sp>
        <p:nvSpPr>
          <p:cNvPr id="5" name="2 Marcador de contenido"/>
          <p:cNvSpPr txBox="1">
            <a:spLocks/>
          </p:cNvSpPr>
          <p:nvPr/>
        </p:nvSpPr>
        <p:spPr bwMode="auto">
          <a:xfrm>
            <a:off x="495300" y="908651"/>
            <a:ext cx="5609860" cy="5184720"/>
          </a:xfrm>
          <a:prstGeom prst="rect">
            <a:avLst/>
          </a:prstGeom>
          <a:noFill/>
          <a:ln w="9525">
            <a:noFill/>
            <a:miter lim="800000"/>
            <a:headEnd/>
            <a:tailEnd/>
          </a:ln>
        </p:spPr>
        <p:txBody>
          <a:bodyPr vert="horz" wrap="square" lIns="93600" tIns="46800" rIns="93600" bIns="46800" numCol="1" anchor="t" anchorCtr="0" compatLnSpc="1">
            <a:prstTxWarp prst="textNoShape">
              <a:avLst/>
            </a:prstTxWarp>
            <a:normAutofit/>
          </a:bodyPr>
          <a:lstStyle>
            <a:lvl1pPr marL="342900" indent="-342900" algn="l" rtl="0" eaLnBrk="0" fontAlgn="base" hangingPunct="0">
              <a:spcBef>
                <a:spcPct val="20000"/>
              </a:spcBef>
              <a:spcAft>
                <a:spcPct val="20000"/>
              </a:spcAft>
              <a:buClr>
                <a:schemeClr val="accent6">
                  <a:lumMod val="60000"/>
                  <a:lumOff val="40000"/>
                </a:schemeClr>
              </a:buClr>
              <a:buFont typeface="Wingdings" panose="05000000000000000000" pitchFamily="2" charset="2"/>
              <a:buChar char="è"/>
              <a:defRPr b="1">
                <a:solidFill>
                  <a:schemeClr val="tx1"/>
                </a:solidFill>
                <a:latin typeface="+mn-lt"/>
                <a:ea typeface="+mn-ea"/>
                <a:cs typeface="+mn-cs"/>
              </a:defRPr>
            </a:lvl1pPr>
            <a:lvl2pPr marL="765175" indent="-285750" algn="l" rtl="0" eaLnBrk="0" fontAlgn="base" hangingPunct="0">
              <a:spcBef>
                <a:spcPct val="20000"/>
              </a:spcBef>
              <a:spcAft>
                <a:spcPct val="0"/>
              </a:spcAft>
              <a:buClr>
                <a:srgbClr val="FFAB57"/>
              </a:buClr>
              <a:buFont typeface="Wingdings" pitchFamily="2" charset="2"/>
              <a:buChar char="§"/>
              <a:defRPr>
                <a:solidFill>
                  <a:schemeClr val="tx1"/>
                </a:solidFill>
                <a:latin typeface="+mn-lt"/>
              </a:defRPr>
            </a:lvl2pPr>
            <a:lvl3pPr marL="1184275" indent="-228600" algn="l" rtl="0" eaLnBrk="0" fontAlgn="base" hangingPunct="0">
              <a:spcBef>
                <a:spcPct val="20000"/>
              </a:spcBef>
              <a:spcAft>
                <a:spcPct val="0"/>
              </a:spcAft>
              <a:buClr>
                <a:srgbClr val="FFAB57"/>
              </a:buClr>
              <a:buChar char="•"/>
              <a:defRPr>
                <a:solidFill>
                  <a:schemeClr val="tx1"/>
                </a:solidFill>
                <a:latin typeface="+mn-lt"/>
              </a:defRPr>
            </a:lvl3pPr>
            <a:lvl4pPr marL="1660525" indent="-285750" algn="l" rtl="0" eaLnBrk="0" fontAlgn="base" hangingPunct="0">
              <a:spcBef>
                <a:spcPct val="20000"/>
              </a:spcBef>
              <a:spcAft>
                <a:spcPct val="0"/>
              </a:spcAft>
              <a:buClr>
                <a:srgbClr val="FFAB57"/>
              </a:buClr>
              <a:buFont typeface="Wingdings" panose="05000000000000000000" pitchFamily="2" charset="2"/>
              <a:buChar char="ü"/>
              <a:defRPr>
                <a:solidFill>
                  <a:schemeClr val="tx1"/>
                </a:solidFill>
                <a:latin typeface="+mn-lt"/>
              </a:defRPr>
            </a:lvl4pPr>
            <a:lvl5pPr marL="2057400" indent="-228600" algn="l" rtl="0" eaLnBrk="0" fontAlgn="base" hangingPunct="0">
              <a:spcBef>
                <a:spcPct val="20000"/>
              </a:spcBef>
              <a:spcAft>
                <a:spcPct val="0"/>
              </a:spcAft>
              <a:buClr>
                <a:srgbClr val="FFAB57"/>
              </a:buClr>
              <a:buFont typeface="Wingdings" panose="05000000000000000000" pitchFamily="2" charset="2"/>
              <a:buChar char="v"/>
              <a:defRPr>
                <a:solidFill>
                  <a:schemeClr val="tx1"/>
                </a:solidFill>
                <a:latin typeface="+mn-lt"/>
              </a:defRPr>
            </a:lvl5pPr>
            <a:lvl6pPr marL="2514600" indent="-228600" algn="l" rtl="0" fontAlgn="base">
              <a:spcBef>
                <a:spcPct val="20000"/>
              </a:spcBef>
              <a:spcAft>
                <a:spcPct val="0"/>
              </a:spcAft>
              <a:buClr>
                <a:srgbClr val="FFAB57"/>
              </a:buClr>
              <a:buChar char="-"/>
              <a:defRPr>
                <a:solidFill>
                  <a:schemeClr val="tx1"/>
                </a:solidFill>
                <a:latin typeface="+mn-lt"/>
              </a:defRPr>
            </a:lvl6pPr>
            <a:lvl7pPr marL="2971800" indent="-228600" algn="l" rtl="0" fontAlgn="base">
              <a:spcBef>
                <a:spcPct val="20000"/>
              </a:spcBef>
              <a:spcAft>
                <a:spcPct val="0"/>
              </a:spcAft>
              <a:buClr>
                <a:srgbClr val="FFAB57"/>
              </a:buClr>
              <a:buChar char="-"/>
              <a:defRPr>
                <a:solidFill>
                  <a:schemeClr val="tx1"/>
                </a:solidFill>
                <a:latin typeface="+mn-lt"/>
              </a:defRPr>
            </a:lvl7pPr>
            <a:lvl8pPr marL="3429000" indent="-228600" algn="l" rtl="0" fontAlgn="base">
              <a:spcBef>
                <a:spcPct val="20000"/>
              </a:spcBef>
              <a:spcAft>
                <a:spcPct val="0"/>
              </a:spcAft>
              <a:buClr>
                <a:srgbClr val="FFAB57"/>
              </a:buClr>
              <a:buChar char="-"/>
              <a:defRPr>
                <a:solidFill>
                  <a:schemeClr val="tx1"/>
                </a:solidFill>
                <a:latin typeface="+mn-lt"/>
              </a:defRPr>
            </a:lvl8pPr>
            <a:lvl9pPr marL="3886200" indent="-228600" algn="l" rtl="0" fontAlgn="base">
              <a:spcBef>
                <a:spcPct val="20000"/>
              </a:spcBef>
              <a:spcAft>
                <a:spcPct val="0"/>
              </a:spcAft>
              <a:buClr>
                <a:srgbClr val="FFAB57"/>
              </a:buClr>
              <a:buChar char="-"/>
              <a:defRPr>
                <a:solidFill>
                  <a:schemeClr val="tx1"/>
                </a:solidFill>
                <a:latin typeface="+mn-lt"/>
              </a:defRPr>
            </a:lvl9pPr>
          </a:lstStyle>
          <a:p>
            <a:pPr>
              <a:buFont typeface="Wingdings" panose="05000000000000000000" pitchFamily="2" charset="2"/>
              <a:buNone/>
            </a:pPr>
            <a:r>
              <a:rPr lang="en-US" sz="2400" kern="0" dirty="0" smtClean="0">
                <a:solidFill>
                  <a:srgbClr val="C00000"/>
                </a:solidFill>
              </a:rPr>
              <a:t>	</a:t>
            </a:r>
            <a:r>
              <a:rPr lang="en-GB" sz="2400" kern="0" dirty="0" smtClean="0">
                <a:solidFill>
                  <a:srgbClr val="C00000"/>
                </a:solidFill>
              </a:rPr>
              <a:t>Composition of the system:</a:t>
            </a:r>
            <a:r>
              <a:rPr lang="zh-CN" altLang="en-US" sz="2400" kern="0" dirty="0" smtClean="0">
                <a:solidFill>
                  <a:srgbClr val="C00000"/>
                </a:solidFill>
              </a:rPr>
              <a:t> </a:t>
            </a:r>
            <a:endParaRPr lang="en-GB" sz="2400" kern="0" dirty="0" smtClean="0">
              <a:solidFill>
                <a:srgbClr val="C00000"/>
              </a:solidFill>
            </a:endParaRPr>
          </a:p>
          <a:p>
            <a:r>
              <a:rPr lang="en-GB" sz="2200" kern="0" dirty="0" smtClean="0"/>
              <a:t>The System is composed of the General Scheme and the Special Schemes</a:t>
            </a:r>
            <a:r>
              <a:rPr lang="zh-CN" altLang="en-US" sz="2200" kern="0" dirty="0" smtClean="0"/>
              <a:t> </a:t>
            </a:r>
            <a:endParaRPr lang="en-US" altLang="zh-CN" sz="2200" kern="0" dirty="0" smtClean="0"/>
          </a:p>
          <a:p>
            <a:r>
              <a:rPr lang="en-GB" sz="2200" kern="0" dirty="0" smtClean="0"/>
              <a:t>The following are included within the General Scheme:</a:t>
            </a:r>
          </a:p>
          <a:p>
            <a:pPr lvl="2"/>
            <a:r>
              <a:rPr lang="en-GB" sz="2000" kern="0" dirty="0" smtClean="0"/>
              <a:t>Special Agricultural Scheme</a:t>
            </a:r>
          </a:p>
          <a:p>
            <a:pPr lvl="2"/>
            <a:r>
              <a:rPr lang="en-GB" sz="2000" kern="0" dirty="0" smtClean="0"/>
              <a:t>Special Domestic Workers' Scheme</a:t>
            </a:r>
          </a:p>
          <a:p>
            <a:r>
              <a:rPr lang="en-GB" sz="2200" kern="0" dirty="0" smtClean="0"/>
              <a:t>Currently the Special Schemes are:</a:t>
            </a:r>
          </a:p>
          <a:p>
            <a:pPr>
              <a:buFont typeface="Wingdings" panose="05000000000000000000" pitchFamily="2" charset="2"/>
              <a:buNone/>
            </a:pPr>
            <a:r>
              <a:rPr lang="en-US" dirty="0" smtClean="0"/>
              <a:t>		</a:t>
            </a:r>
            <a:r>
              <a:rPr lang="en-GB" kern="0" dirty="0" smtClean="0"/>
              <a:t>Special Self-Employed Workers' Scheme</a:t>
            </a:r>
          </a:p>
          <a:p>
            <a:pPr>
              <a:buFont typeface="Wingdings" panose="05000000000000000000" pitchFamily="2" charset="2"/>
              <a:buNone/>
            </a:pPr>
            <a:r>
              <a:rPr lang="en-US" kern="0" dirty="0" smtClean="0"/>
              <a:t>		</a:t>
            </a:r>
            <a:r>
              <a:rPr lang="en-GB" kern="0" dirty="0" smtClean="0"/>
              <a:t>Special Coal Mining Scheme</a:t>
            </a:r>
          </a:p>
          <a:p>
            <a:pPr>
              <a:buFont typeface="Wingdings" panose="05000000000000000000" pitchFamily="2" charset="2"/>
              <a:buNone/>
            </a:pPr>
            <a:r>
              <a:rPr lang="en-US" kern="0" dirty="0" smtClean="0"/>
              <a:t>		</a:t>
            </a:r>
            <a:r>
              <a:rPr lang="en-GB" kern="0" dirty="0" smtClean="0"/>
              <a:t>Special Maritime Workers' Scheme</a:t>
            </a:r>
            <a:endParaRPr lang="en-GB" kern="0" dirty="0"/>
          </a:p>
        </p:txBody>
      </p:sp>
      <p:sp>
        <p:nvSpPr>
          <p:cNvPr id="6" name="2 Marcador de contenido"/>
          <p:cNvSpPr txBox="1">
            <a:spLocks/>
          </p:cNvSpPr>
          <p:nvPr/>
        </p:nvSpPr>
        <p:spPr bwMode="auto">
          <a:xfrm>
            <a:off x="5601090" y="1052670"/>
            <a:ext cx="3960550" cy="5184720"/>
          </a:xfrm>
          <a:prstGeom prst="rect">
            <a:avLst/>
          </a:prstGeom>
          <a:noFill/>
          <a:ln w="9525">
            <a:noFill/>
            <a:miter lim="800000"/>
            <a:headEnd/>
            <a:tailEnd/>
          </a:ln>
        </p:spPr>
        <p:txBody>
          <a:bodyPr vert="horz" wrap="square" lIns="93600" tIns="46800" rIns="93600" bIns="46800" numCol="1" anchor="t" anchorCtr="0" compatLnSpc="1">
            <a:prstTxWarp prst="textNoShape">
              <a:avLst/>
            </a:prstTxWarp>
            <a:normAutofit/>
          </a:bodyPr>
          <a:lstStyle>
            <a:lvl1pPr marL="342900" indent="-342900" algn="l" rtl="0" eaLnBrk="0" fontAlgn="base" hangingPunct="0">
              <a:spcBef>
                <a:spcPct val="20000"/>
              </a:spcBef>
              <a:spcAft>
                <a:spcPct val="20000"/>
              </a:spcAft>
              <a:buClr>
                <a:schemeClr val="accent6">
                  <a:lumMod val="60000"/>
                  <a:lumOff val="40000"/>
                </a:schemeClr>
              </a:buClr>
              <a:buFont typeface="Wingdings" panose="05000000000000000000" pitchFamily="2" charset="2"/>
              <a:buChar char="è"/>
              <a:defRPr b="1">
                <a:solidFill>
                  <a:schemeClr val="tx1"/>
                </a:solidFill>
                <a:latin typeface="+mn-lt"/>
                <a:ea typeface="+mn-ea"/>
                <a:cs typeface="+mn-cs"/>
              </a:defRPr>
            </a:lvl1pPr>
            <a:lvl2pPr marL="765175" indent="-285750" algn="l" rtl="0" eaLnBrk="0" fontAlgn="base" hangingPunct="0">
              <a:spcBef>
                <a:spcPct val="20000"/>
              </a:spcBef>
              <a:spcAft>
                <a:spcPct val="0"/>
              </a:spcAft>
              <a:buClr>
                <a:srgbClr val="FFAB57"/>
              </a:buClr>
              <a:buFont typeface="Wingdings" pitchFamily="2" charset="2"/>
              <a:buChar char="§"/>
              <a:defRPr>
                <a:solidFill>
                  <a:schemeClr val="tx1"/>
                </a:solidFill>
                <a:latin typeface="+mn-lt"/>
              </a:defRPr>
            </a:lvl2pPr>
            <a:lvl3pPr marL="1184275" indent="-228600" algn="l" rtl="0" eaLnBrk="0" fontAlgn="base" hangingPunct="0">
              <a:spcBef>
                <a:spcPct val="20000"/>
              </a:spcBef>
              <a:spcAft>
                <a:spcPct val="0"/>
              </a:spcAft>
              <a:buClr>
                <a:srgbClr val="FFAB57"/>
              </a:buClr>
              <a:buChar char="•"/>
              <a:defRPr>
                <a:solidFill>
                  <a:schemeClr val="tx1"/>
                </a:solidFill>
                <a:latin typeface="+mn-lt"/>
              </a:defRPr>
            </a:lvl3pPr>
            <a:lvl4pPr marL="1660525" indent="-285750" algn="l" rtl="0" eaLnBrk="0" fontAlgn="base" hangingPunct="0">
              <a:spcBef>
                <a:spcPct val="20000"/>
              </a:spcBef>
              <a:spcAft>
                <a:spcPct val="0"/>
              </a:spcAft>
              <a:buClr>
                <a:srgbClr val="FFAB57"/>
              </a:buClr>
              <a:buFont typeface="Wingdings" panose="05000000000000000000" pitchFamily="2" charset="2"/>
              <a:buChar char="ü"/>
              <a:defRPr>
                <a:solidFill>
                  <a:schemeClr val="tx1"/>
                </a:solidFill>
                <a:latin typeface="+mn-lt"/>
              </a:defRPr>
            </a:lvl4pPr>
            <a:lvl5pPr marL="2057400" indent="-228600" algn="l" rtl="0" eaLnBrk="0" fontAlgn="base" hangingPunct="0">
              <a:spcBef>
                <a:spcPct val="20000"/>
              </a:spcBef>
              <a:spcAft>
                <a:spcPct val="0"/>
              </a:spcAft>
              <a:buClr>
                <a:srgbClr val="FFAB57"/>
              </a:buClr>
              <a:buFont typeface="Wingdings" panose="05000000000000000000" pitchFamily="2" charset="2"/>
              <a:buChar char="v"/>
              <a:defRPr>
                <a:solidFill>
                  <a:schemeClr val="tx1"/>
                </a:solidFill>
                <a:latin typeface="+mn-lt"/>
              </a:defRPr>
            </a:lvl5pPr>
            <a:lvl6pPr marL="2514600" indent="-228600" algn="l" rtl="0" fontAlgn="base">
              <a:spcBef>
                <a:spcPct val="20000"/>
              </a:spcBef>
              <a:spcAft>
                <a:spcPct val="0"/>
              </a:spcAft>
              <a:buClr>
                <a:srgbClr val="FFAB57"/>
              </a:buClr>
              <a:buChar char="-"/>
              <a:defRPr>
                <a:solidFill>
                  <a:schemeClr val="tx1"/>
                </a:solidFill>
                <a:latin typeface="+mn-lt"/>
              </a:defRPr>
            </a:lvl6pPr>
            <a:lvl7pPr marL="2971800" indent="-228600" algn="l" rtl="0" fontAlgn="base">
              <a:spcBef>
                <a:spcPct val="20000"/>
              </a:spcBef>
              <a:spcAft>
                <a:spcPct val="0"/>
              </a:spcAft>
              <a:buClr>
                <a:srgbClr val="FFAB57"/>
              </a:buClr>
              <a:buChar char="-"/>
              <a:defRPr>
                <a:solidFill>
                  <a:schemeClr val="tx1"/>
                </a:solidFill>
                <a:latin typeface="+mn-lt"/>
              </a:defRPr>
            </a:lvl7pPr>
            <a:lvl8pPr marL="3429000" indent="-228600" algn="l" rtl="0" fontAlgn="base">
              <a:spcBef>
                <a:spcPct val="20000"/>
              </a:spcBef>
              <a:spcAft>
                <a:spcPct val="0"/>
              </a:spcAft>
              <a:buClr>
                <a:srgbClr val="FFAB57"/>
              </a:buClr>
              <a:buChar char="-"/>
              <a:defRPr>
                <a:solidFill>
                  <a:schemeClr val="tx1"/>
                </a:solidFill>
                <a:latin typeface="+mn-lt"/>
              </a:defRPr>
            </a:lvl8pPr>
            <a:lvl9pPr marL="3886200" indent="-228600" algn="l" rtl="0" fontAlgn="base">
              <a:spcBef>
                <a:spcPct val="20000"/>
              </a:spcBef>
              <a:spcAft>
                <a:spcPct val="0"/>
              </a:spcAft>
              <a:buClr>
                <a:srgbClr val="FFAB57"/>
              </a:buClr>
              <a:buChar char="-"/>
              <a:defRPr>
                <a:solidFill>
                  <a:schemeClr val="tx1"/>
                </a:solidFill>
                <a:latin typeface="+mn-lt"/>
              </a:defRPr>
            </a:lvl9pPr>
          </a:lstStyle>
          <a:p>
            <a:pPr>
              <a:buFont typeface="Wingdings" panose="05000000000000000000" pitchFamily="2" charset="2"/>
              <a:buNone/>
            </a:pPr>
            <a:r>
              <a:rPr lang="en-US" sz="2400" kern="0" dirty="0" smtClean="0">
                <a:solidFill>
                  <a:srgbClr val="C00000"/>
                </a:solidFill>
              </a:rPr>
              <a:t>	</a:t>
            </a:r>
            <a:r>
              <a:rPr lang="zh-CN" altLang="en-US" sz="2400" kern="0" dirty="0" smtClean="0">
                <a:solidFill>
                  <a:srgbClr val="C00000"/>
                </a:solidFill>
              </a:rPr>
              <a:t>体系构成</a:t>
            </a:r>
            <a:r>
              <a:rPr lang="en-GB" sz="2400" kern="0" dirty="0" smtClean="0">
                <a:solidFill>
                  <a:srgbClr val="C00000"/>
                </a:solidFill>
              </a:rPr>
              <a:t>:</a:t>
            </a:r>
            <a:r>
              <a:rPr lang="zh-CN" altLang="en-US" sz="2400" kern="0" dirty="0" smtClean="0">
                <a:solidFill>
                  <a:srgbClr val="C00000"/>
                </a:solidFill>
              </a:rPr>
              <a:t> </a:t>
            </a:r>
            <a:endParaRPr lang="en-GB" sz="2400" kern="0" dirty="0" smtClean="0">
              <a:solidFill>
                <a:srgbClr val="C00000"/>
              </a:solidFill>
            </a:endParaRPr>
          </a:p>
          <a:p>
            <a:r>
              <a:rPr lang="zh-CN" altLang="en-US" sz="2200" kern="0" dirty="0" smtClean="0"/>
              <a:t>该体系由普通计划和专项计划构成 </a:t>
            </a:r>
            <a:endParaRPr lang="en-US" altLang="zh-CN" sz="2200" kern="0" dirty="0" smtClean="0"/>
          </a:p>
          <a:p>
            <a:r>
              <a:rPr lang="zh-CN" altLang="en-US" sz="2200" kern="0" dirty="0" smtClean="0"/>
              <a:t>普通计划包括</a:t>
            </a:r>
            <a:r>
              <a:rPr lang="en-GB" sz="2200" kern="0" dirty="0" smtClean="0"/>
              <a:t>:</a:t>
            </a:r>
          </a:p>
          <a:p>
            <a:pPr lvl="2"/>
            <a:r>
              <a:rPr lang="zh-CN" altLang="en-US" sz="2000" kern="0" dirty="0" smtClean="0"/>
              <a:t>农业专项计划</a:t>
            </a:r>
            <a:endParaRPr lang="en-GB" sz="2000" kern="0" dirty="0" smtClean="0"/>
          </a:p>
          <a:p>
            <a:pPr lvl="2"/>
            <a:r>
              <a:rPr lang="zh-CN" altLang="en-US" sz="2000" kern="0" dirty="0" smtClean="0"/>
              <a:t>居家工作人员专项计划</a:t>
            </a:r>
            <a:endParaRPr lang="en-GB" sz="2000" kern="0" dirty="0" smtClean="0"/>
          </a:p>
          <a:p>
            <a:r>
              <a:rPr lang="zh-CN" altLang="en-US" sz="2200" kern="0" dirty="0" smtClean="0"/>
              <a:t>当前专项计划为</a:t>
            </a:r>
            <a:r>
              <a:rPr lang="en-GB" sz="2200" kern="0" dirty="0" smtClean="0"/>
              <a:t>:</a:t>
            </a:r>
          </a:p>
          <a:p>
            <a:pPr>
              <a:buFont typeface="Wingdings" panose="05000000000000000000" pitchFamily="2" charset="2"/>
              <a:buNone/>
            </a:pPr>
            <a:r>
              <a:rPr lang="zh-CN" altLang="en-US" kern="0" dirty="0" smtClean="0"/>
              <a:t>         自雇工作人员专项计划</a:t>
            </a:r>
            <a:endParaRPr lang="en-US" altLang="zh-CN" kern="0" dirty="0" smtClean="0"/>
          </a:p>
          <a:p>
            <a:pPr>
              <a:buFont typeface="Wingdings" panose="05000000000000000000" pitchFamily="2" charset="2"/>
              <a:buNone/>
            </a:pPr>
            <a:r>
              <a:rPr lang="zh-CN" altLang="en-US" kern="0" dirty="0" smtClean="0"/>
              <a:t>         煤矿业专项计划</a:t>
            </a:r>
            <a:endParaRPr lang="en-GB" altLang="zh-CN" kern="0" dirty="0"/>
          </a:p>
          <a:p>
            <a:pPr>
              <a:buFont typeface="Wingdings" panose="05000000000000000000" pitchFamily="2" charset="2"/>
              <a:buNone/>
            </a:pPr>
            <a:r>
              <a:rPr lang="zh-CN" altLang="en-US" kern="0" dirty="0" smtClean="0"/>
              <a:t>         海上工作人员专项计划</a:t>
            </a:r>
            <a:endParaRPr lang="en-GB" kern="0" dirty="0" smtClean="0"/>
          </a:p>
        </p:txBody>
      </p:sp>
    </p:spTree>
    <p:extLst>
      <p:ext uri="{BB962C8B-B14F-4D97-AF65-F5344CB8AC3E}">
        <p14:creationId xmlns:p14="http://schemas.microsoft.com/office/powerpoint/2010/main" val="368880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GB" sz="2500" i="1" dirty="0"/>
              <a:t>RETIREMENT </a:t>
            </a:r>
            <a:r>
              <a:rPr lang="en-GB" sz="2500" i="1" dirty="0" smtClean="0"/>
              <a:t>– EXAMPLE</a:t>
            </a:r>
            <a:r>
              <a:rPr lang="zh-CN" altLang="en-US" sz="2500" i="1" dirty="0" smtClean="0"/>
              <a:t> 退休</a:t>
            </a:r>
            <a:r>
              <a:rPr lang="en-US" altLang="zh-CN" sz="2500" i="1" dirty="0" smtClean="0"/>
              <a:t>-</a:t>
            </a:r>
            <a:r>
              <a:rPr lang="zh-CN" altLang="en-US" sz="2500" i="1" dirty="0" smtClean="0"/>
              <a:t>实例</a:t>
            </a:r>
            <a:endParaRPr lang="en-GB" sz="2500" i="1" dirty="0"/>
          </a:p>
        </p:txBody>
      </p:sp>
      <p:pic>
        <p:nvPicPr>
          <p:cNvPr id="1717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215" y="980660"/>
            <a:ext cx="8641200" cy="351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72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410" y="4643151"/>
            <a:ext cx="2376330" cy="153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72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0187" y="4643151"/>
            <a:ext cx="2816493" cy="158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72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125" y="4643151"/>
            <a:ext cx="2376330" cy="16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本框 6"/>
          <p:cNvSpPr txBox="1"/>
          <p:nvPr/>
        </p:nvSpPr>
        <p:spPr>
          <a:xfrm>
            <a:off x="5385060" y="1052670"/>
            <a:ext cx="2160300" cy="369332"/>
          </a:xfrm>
          <a:prstGeom prst="rect">
            <a:avLst/>
          </a:prstGeom>
          <a:noFill/>
        </p:spPr>
        <p:txBody>
          <a:bodyPr wrap="square" rtlCol="0">
            <a:spAutoFit/>
          </a:bodyPr>
          <a:lstStyle/>
          <a:p>
            <a:r>
              <a:rPr kumimoji="1" lang="zh-CN" altLang="en-US" dirty="0" smtClean="0"/>
              <a:t>西班牙人，胡安</a:t>
            </a:r>
            <a:endParaRPr kumimoji="1" lang="zh-CN" altLang="en-US" dirty="0"/>
          </a:p>
        </p:txBody>
      </p:sp>
      <p:sp>
        <p:nvSpPr>
          <p:cNvPr id="2" name="文本框 1"/>
          <p:cNvSpPr txBox="1"/>
          <p:nvPr/>
        </p:nvSpPr>
        <p:spPr>
          <a:xfrm>
            <a:off x="8481490" y="1392983"/>
            <a:ext cx="576080" cy="307777"/>
          </a:xfrm>
          <a:prstGeom prst="rect">
            <a:avLst/>
          </a:prstGeom>
          <a:noFill/>
        </p:spPr>
        <p:txBody>
          <a:bodyPr wrap="square" rtlCol="0">
            <a:spAutoFit/>
          </a:bodyPr>
          <a:lstStyle/>
          <a:p>
            <a:r>
              <a:rPr kumimoji="1" lang="zh-CN" altLang="en-US" sz="1400" dirty="0" smtClean="0"/>
              <a:t>系数</a:t>
            </a:r>
            <a:endParaRPr kumimoji="1" lang="zh-CN" altLang="en-US" sz="1400" dirty="0"/>
          </a:p>
        </p:txBody>
      </p:sp>
      <p:sp>
        <p:nvSpPr>
          <p:cNvPr id="9" name="文本框 8"/>
          <p:cNvSpPr txBox="1"/>
          <p:nvPr/>
        </p:nvSpPr>
        <p:spPr>
          <a:xfrm>
            <a:off x="920440" y="1484730"/>
            <a:ext cx="1080150" cy="307777"/>
          </a:xfrm>
          <a:prstGeom prst="rect">
            <a:avLst/>
          </a:prstGeom>
          <a:noFill/>
        </p:spPr>
        <p:txBody>
          <a:bodyPr wrap="square" rtlCol="0">
            <a:spAutoFit/>
          </a:bodyPr>
          <a:lstStyle/>
          <a:p>
            <a:r>
              <a:rPr kumimoji="1" lang="zh-CN" altLang="en-US" sz="1400" dirty="0" smtClean="0"/>
              <a:t>开始时间</a:t>
            </a:r>
            <a:endParaRPr kumimoji="1" lang="zh-CN" altLang="en-US" sz="1400" dirty="0"/>
          </a:p>
        </p:txBody>
      </p:sp>
      <p:sp>
        <p:nvSpPr>
          <p:cNvPr id="10" name="文本框 9"/>
          <p:cNvSpPr txBox="1"/>
          <p:nvPr/>
        </p:nvSpPr>
        <p:spPr>
          <a:xfrm>
            <a:off x="2504660" y="1484730"/>
            <a:ext cx="1224170" cy="307777"/>
          </a:xfrm>
          <a:prstGeom prst="rect">
            <a:avLst/>
          </a:prstGeom>
          <a:noFill/>
        </p:spPr>
        <p:txBody>
          <a:bodyPr wrap="square" rtlCol="0">
            <a:spAutoFit/>
          </a:bodyPr>
          <a:lstStyle/>
          <a:p>
            <a:r>
              <a:rPr kumimoji="1" lang="zh-CN" altLang="en-US" sz="1400" dirty="0" smtClean="0"/>
              <a:t>结束时间</a:t>
            </a:r>
            <a:endParaRPr kumimoji="1" lang="zh-CN" altLang="en-US" sz="1400" dirty="0"/>
          </a:p>
        </p:txBody>
      </p:sp>
      <p:sp>
        <p:nvSpPr>
          <p:cNvPr id="11" name="文本框 10"/>
          <p:cNvSpPr txBox="1"/>
          <p:nvPr/>
        </p:nvSpPr>
        <p:spPr>
          <a:xfrm>
            <a:off x="4448930" y="1484730"/>
            <a:ext cx="1224170" cy="307777"/>
          </a:xfrm>
          <a:prstGeom prst="rect">
            <a:avLst/>
          </a:prstGeom>
          <a:noFill/>
        </p:spPr>
        <p:txBody>
          <a:bodyPr wrap="square" rtlCol="0">
            <a:spAutoFit/>
          </a:bodyPr>
          <a:lstStyle/>
          <a:p>
            <a:r>
              <a:rPr kumimoji="1" lang="zh-CN" altLang="en-US" sz="1400" dirty="0" smtClean="0"/>
              <a:t>工作船只</a:t>
            </a:r>
            <a:endParaRPr kumimoji="1" lang="zh-CN" altLang="en-US" sz="1400" dirty="0"/>
          </a:p>
        </p:txBody>
      </p:sp>
    </p:spTree>
    <p:extLst>
      <p:ext uri="{BB962C8B-B14F-4D97-AF65-F5344CB8AC3E}">
        <p14:creationId xmlns:p14="http://schemas.microsoft.com/office/powerpoint/2010/main" val="33130094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sz="2500" b="1" i="1" dirty="0" smtClean="0"/>
              <a:t>RETIREMENT – EXAMPLE </a:t>
            </a:r>
            <a:r>
              <a:rPr lang="en-GB" sz="2500" b="1" i="1" dirty="0" err="1" smtClean="0"/>
              <a:t>退休-实例</a:t>
            </a:r>
            <a:endParaRPr lang="en-GB" sz="2500" b="1" i="1" dirty="0"/>
          </a:p>
        </p:txBody>
      </p:sp>
      <p:sp>
        <p:nvSpPr>
          <p:cNvPr id="3" name="2 Marcador de contenido"/>
          <p:cNvSpPr>
            <a:spLocks noGrp="1"/>
          </p:cNvSpPr>
          <p:nvPr>
            <p:ph idx="1"/>
          </p:nvPr>
        </p:nvSpPr>
        <p:spPr>
          <a:xfrm>
            <a:off x="344360" y="836640"/>
            <a:ext cx="4824670" cy="5688790"/>
          </a:xfrm>
        </p:spPr>
        <p:txBody>
          <a:bodyPr>
            <a:normAutofit fontScale="47500" lnSpcReduction="20000"/>
          </a:bodyPr>
          <a:lstStyle/>
          <a:p>
            <a:pPr marL="0" indent="0">
              <a:buNone/>
            </a:pPr>
            <a:r>
              <a:rPr lang="en-GB" b="1" dirty="0" smtClean="0"/>
              <a:t>CALCULATION OF FIRST BAND </a:t>
            </a:r>
            <a:r>
              <a:rPr lang="en-GB" dirty="0" smtClean="0"/>
              <a:t>  380 days at 0.30</a:t>
            </a:r>
            <a:r>
              <a:rPr lang="en-GB" sz="3800" dirty="0" smtClean="0"/>
              <a:t> </a:t>
            </a:r>
          </a:p>
          <a:p>
            <a:pPr marL="0" indent="0">
              <a:buNone/>
            </a:pPr>
            <a:r>
              <a:rPr lang="en-GB" sz="4500" dirty="0">
                <a:latin typeface="Optane"/>
              </a:rPr>
              <a:t>380 days / 365 = 1.04 →   </a:t>
            </a:r>
            <a:r>
              <a:rPr lang="en-GB" sz="4500" b="1" dirty="0" smtClean="0">
                <a:solidFill>
                  <a:srgbClr val="0000FF"/>
                </a:solidFill>
                <a:latin typeface="Optane"/>
              </a:rPr>
              <a:t>1 year</a:t>
            </a:r>
          </a:p>
          <a:p>
            <a:pPr marL="0" indent="0">
              <a:buNone/>
            </a:pPr>
            <a:r>
              <a:rPr lang="en-GB" sz="4500" dirty="0">
                <a:latin typeface="Optane"/>
              </a:rPr>
              <a:t>380-365 = 15 days   Under 100, it is added to the next band </a:t>
            </a:r>
            <a:endParaRPr lang="en-GB" sz="4500" dirty="0" smtClean="0">
              <a:latin typeface="Optane"/>
            </a:endParaRPr>
          </a:p>
          <a:p>
            <a:pPr marL="0" indent="0">
              <a:buNone/>
            </a:pPr>
            <a:endParaRPr lang="en-GB" sz="3400" dirty="0" smtClean="0">
              <a:latin typeface="Optane"/>
            </a:endParaRPr>
          </a:p>
          <a:p>
            <a:pPr marL="0" indent="0">
              <a:buNone/>
            </a:pPr>
            <a:endParaRPr lang="en-GB" sz="900" dirty="0"/>
          </a:p>
          <a:p>
            <a:pPr marL="0" indent="0">
              <a:buNone/>
            </a:pPr>
            <a:r>
              <a:rPr lang="en-GB" b="1" dirty="0" smtClean="0"/>
              <a:t>CALCULATION OF SECOND BAND</a:t>
            </a:r>
            <a:r>
              <a:rPr lang="en-GB" dirty="0" smtClean="0"/>
              <a:t>    10,792 DAYS AT 0.25</a:t>
            </a:r>
            <a:r>
              <a:rPr lang="en-GB" sz="3800" dirty="0"/>
              <a:t> </a:t>
            </a:r>
            <a:endParaRPr lang="en-GB" sz="3800" b="1" dirty="0"/>
          </a:p>
          <a:p>
            <a:pPr marL="0" indent="0">
              <a:buNone/>
            </a:pPr>
            <a:r>
              <a:rPr lang="en-GB" sz="4500" dirty="0"/>
              <a:t>15 + </a:t>
            </a:r>
            <a:r>
              <a:rPr lang="en-GB" sz="4500" dirty="0" smtClean="0"/>
              <a:t>10,792 </a:t>
            </a:r>
            <a:r>
              <a:rPr lang="en-GB" sz="4500" dirty="0"/>
              <a:t>= 10807        </a:t>
            </a:r>
            <a:r>
              <a:rPr lang="en-GB" sz="4500" dirty="0" smtClean="0"/>
              <a:t>10,807 </a:t>
            </a:r>
            <a:r>
              <a:rPr lang="en-GB" sz="4500" dirty="0"/>
              <a:t>/ 365 = 29.60</a:t>
            </a:r>
          </a:p>
          <a:p>
            <a:pPr marL="0" indent="0">
              <a:buNone/>
            </a:pPr>
            <a:r>
              <a:rPr lang="en-GB" sz="4500" dirty="0" smtClean="0"/>
              <a:t>10,807 </a:t>
            </a:r>
            <a:r>
              <a:rPr lang="en-GB" sz="4500" dirty="0"/>
              <a:t>-</a:t>
            </a:r>
            <a:r>
              <a:rPr lang="en-GB" sz="4500" dirty="0" smtClean="0"/>
              <a:t>10,585 </a:t>
            </a:r>
            <a:r>
              <a:rPr lang="en-GB" sz="4500" dirty="0"/>
              <a:t>= 222 days (0.60).   Over 100 = equivalent to 1 year.  </a:t>
            </a:r>
          </a:p>
          <a:p>
            <a:pPr marL="0" indent="0">
              <a:buNone/>
            </a:pPr>
            <a:r>
              <a:rPr lang="en-GB" dirty="0" smtClean="0"/>
              <a:t>       </a:t>
            </a:r>
            <a:r>
              <a:rPr lang="en-GB" sz="4500" b="1" dirty="0" smtClean="0">
                <a:solidFill>
                  <a:srgbClr val="0000FF"/>
                </a:solidFill>
              </a:rPr>
              <a:t>30 years</a:t>
            </a:r>
          </a:p>
          <a:p>
            <a:pPr marL="0" indent="0">
              <a:buNone/>
            </a:pPr>
            <a:endParaRPr lang="en-GB" sz="2900" dirty="0"/>
          </a:p>
          <a:p>
            <a:pPr marL="0" indent="0">
              <a:buNone/>
            </a:pPr>
            <a:r>
              <a:rPr lang="en-GB" sz="3800" b="1" dirty="0"/>
              <a:t>CALCULATION OF THIRD BAND  </a:t>
            </a:r>
            <a:r>
              <a:rPr lang="en-GB" dirty="0" smtClean="0"/>
              <a:t>   </a:t>
            </a:r>
            <a:r>
              <a:rPr lang="en-GB" sz="3800" dirty="0"/>
              <a:t>809 days at 0.15 </a:t>
            </a:r>
          </a:p>
          <a:p>
            <a:pPr marL="0" indent="0">
              <a:buNone/>
            </a:pPr>
            <a:r>
              <a:rPr lang="en-GB" sz="4500" dirty="0"/>
              <a:t>809 / 365 = 2.21</a:t>
            </a:r>
          </a:p>
          <a:p>
            <a:pPr marL="0" indent="0">
              <a:buNone/>
            </a:pPr>
            <a:r>
              <a:rPr lang="en-GB" sz="4500" dirty="0"/>
              <a:t>809 - 730 = 79 days (0.21).  Under 100, but as there is no later band, it is wasted.</a:t>
            </a:r>
            <a:r>
              <a:rPr lang="en-GB" dirty="0" smtClean="0"/>
              <a:t>          </a:t>
            </a:r>
          </a:p>
          <a:p>
            <a:pPr marL="457200" lvl="1" indent="0">
              <a:buClrTx/>
              <a:buNone/>
            </a:pPr>
            <a:r>
              <a:rPr lang="en-GB" sz="4500" b="1" dirty="0" smtClean="0">
                <a:solidFill>
                  <a:srgbClr val="0000FF"/>
                </a:solidFill>
              </a:rPr>
              <a:t>   2 years</a:t>
            </a:r>
            <a:endParaRPr lang="en-GB" sz="4500" dirty="0" smtClean="0"/>
          </a:p>
          <a:p>
            <a:pPr marL="457200" lvl="1" indent="0">
              <a:buClrTx/>
              <a:buNone/>
            </a:pPr>
            <a:endParaRPr lang="en-GB" dirty="0"/>
          </a:p>
        </p:txBody>
      </p:sp>
      <p:sp>
        <p:nvSpPr>
          <p:cNvPr id="4" name="2 Marcador de contenido"/>
          <p:cNvSpPr txBox="1">
            <a:spLocks/>
          </p:cNvSpPr>
          <p:nvPr/>
        </p:nvSpPr>
        <p:spPr>
          <a:xfrm>
            <a:off x="5457070" y="836640"/>
            <a:ext cx="3888540" cy="56887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1600" dirty="0" smtClean="0"/>
              <a:t>第一组计算 </a:t>
            </a:r>
            <a:r>
              <a:rPr lang="en-GB" sz="1600" dirty="0" smtClean="0"/>
              <a:t>380 </a:t>
            </a:r>
            <a:r>
              <a:rPr lang="zh-CN" altLang="en-US" sz="1600" dirty="0" smtClean="0"/>
              <a:t>日</a:t>
            </a:r>
            <a:r>
              <a:rPr lang="en-GB" sz="1600" dirty="0" smtClean="0"/>
              <a:t> 0.30 </a:t>
            </a:r>
          </a:p>
          <a:p>
            <a:pPr marL="0" indent="0">
              <a:buFont typeface="Arial" pitchFamily="34" charset="0"/>
              <a:buNone/>
            </a:pPr>
            <a:r>
              <a:rPr lang="en-GB" sz="1600" dirty="0" smtClean="0">
                <a:latin typeface="Optane"/>
              </a:rPr>
              <a:t>380 </a:t>
            </a:r>
            <a:r>
              <a:rPr lang="zh-CN" altLang="en-US" sz="1600" dirty="0" smtClean="0">
                <a:latin typeface="Optane"/>
              </a:rPr>
              <a:t>日</a:t>
            </a:r>
            <a:r>
              <a:rPr lang="en-GB" sz="1600" dirty="0" smtClean="0">
                <a:latin typeface="Optane"/>
              </a:rPr>
              <a:t> / 365 = 1.04 →   </a:t>
            </a:r>
            <a:r>
              <a:rPr lang="en-GB" sz="1600" b="1" dirty="0" smtClean="0">
                <a:solidFill>
                  <a:srgbClr val="0000FF"/>
                </a:solidFill>
                <a:latin typeface="Optane"/>
              </a:rPr>
              <a:t>1 </a:t>
            </a:r>
            <a:r>
              <a:rPr lang="zh-CN" altLang="en-US" sz="1600" b="1" dirty="0" smtClean="0">
                <a:solidFill>
                  <a:srgbClr val="0000FF"/>
                </a:solidFill>
                <a:latin typeface="Optane"/>
              </a:rPr>
              <a:t>年</a:t>
            </a:r>
            <a:endParaRPr lang="en-GB" sz="1600" b="1" dirty="0" smtClean="0">
              <a:solidFill>
                <a:srgbClr val="0000FF"/>
              </a:solidFill>
              <a:latin typeface="Optane"/>
            </a:endParaRPr>
          </a:p>
          <a:p>
            <a:pPr marL="0" indent="0">
              <a:buFont typeface="Arial" pitchFamily="34" charset="0"/>
              <a:buNone/>
            </a:pPr>
            <a:r>
              <a:rPr lang="en-GB" sz="1600" dirty="0" smtClean="0">
                <a:latin typeface="Optane"/>
              </a:rPr>
              <a:t>380-365 = 15 </a:t>
            </a:r>
            <a:r>
              <a:rPr lang="zh-CN" altLang="en-US" sz="1600" dirty="0" smtClean="0">
                <a:latin typeface="Optane"/>
              </a:rPr>
              <a:t>日</a:t>
            </a:r>
            <a:r>
              <a:rPr lang="en-GB" sz="1600" dirty="0" smtClean="0">
                <a:latin typeface="Optane"/>
              </a:rPr>
              <a:t>   </a:t>
            </a:r>
          </a:p>
          <a:p>
            <a:pPr marL="0" indent="0">
              <a:buFont typeface="Arial" pitchFamily="34" charset="0"/>
              <a:buNone/>
            </a:pPr>
            <a:r>
              <a:rPr lang="zh-CN" altLang="en-US" sz="1600" dirty="0" smtClean="0">
                <a:latin typeface="Optane"/>
              </a:rPr>
              <a:t>小于</a:t>
            </a:r>
            <a:r>
              <a:rPr lang="en-GB" sz="1600" dirty="0" smtClean="0">
                <a:latin typeface="Optane"/>
              </a:rPr>
              <a:t>10</a:t>
            </a:r>
            <a:r>
              <a:rPr lang="en-US" altLang="zh-CN" sz="1600" dirty="0" smtClean="0">
                <a:latin typeface="Optane"/>
              </a:rPr>
              <a:t>0</a:t>
            </a:r>
            <a:r>
              <a:rPr lang="en-GB" sz="1600" dirty="0" smtClean="0">
                <a:latin typeface="Optane"/>
              </a:rPr>
              <a:t>, </a:t>
            </a:r>
            <a:r>
              <a:rPr lang="zh-CN" altLang="en-US" sz="1600" dirty="0" smtClean="0">
                <a:latin typeface="Optane"/>
              </a:rPr>
              <a:t>加在下一组</a:t>
            </a:r>
            <a:endParaRPr lang="en-US" altLang="zh-CN" sz="1600" dirty="0" smtClean="0">
              <a:latin typeface="Optane"/>
            </a:endParaRPr>
          </a:p>
          <a:p>
            <a:pPr marL="0" indent="0">
              <a:buFont typeface="Arial" pitchFamily="34" charset="0"/>
              <a:buNone/>
            </a:pPr>
            <a:endParaRPr lang="en-GB" sz="1600" dirty="0" smtClean="0">
              <a:latin typeface="Optane"/>
            </a:endParaRPr>
          </a:p>
          <a:p>
            <a:pPr marL="0" indent="0">
              <a:buFont typeface="Arial" pitchFamily="34" charset="0"/>
              <a:buNone/>
            </a:pPr>
            <a:endParaRPr lang="en-GB" sz="1600" dirty="0" smtClean="0"/>
          </a:p>
          <a:p>
            <a:pPr marL="0" indent="0">
              <a:buFont typeface="Arial" pitchFamily="34" charset="0"/>
              <a:buNone/>
            </a:pPr>
            <a:r>
              <a:rPr lang="zh-CN" altLang="en-US" sz="1600" b="1" dirty="0" smtClean="0"/>
              <a:t>第二组计算</a:t>
            </a:r>
            <a:r>
              <a:rPr lang="en-GB" sz="1600" dirty="0" smtClean="0"/>
              <a:t>    10,792 </a:t>
            </a:r>
            <a:r>
              <a:rPr lang="zh-CN" altLang="en-US" sz="1600" dirty="0" smtClean="0"/>
              <a:t>日 </a:t>
            </a:r>
            <a:r>
              <a:rPr lang="en-GB" sz="1600" dirty="0" smtClean="0"/>
              <a:t>0.25 </a:t>
            </a:r>
            <a:endParaRPr lang="en-GB" sz="1600" b="1" dirty="0" smtClean="0"/>
          </a:p>
          <a:p>
            <a:pPr marL="0" indent="0">
              <a:buFont typeface="Arial" pitchFamily="34" charset="0"/>
              <a:buNone/>
            </a:pPr>
            <a:r>
              <a:rPr lang="en-GB" sz="1600" dirty="0" smtClean="0"/>
              <a:t>15 + 10,792 = 10807       </a:t>
            </a:r>
          </a:p>
          <a:p>
            <a:pPr marL="0" indent="0">
              <a:buFont typeface="Arial" pitchFamily="34" charset="0"/>
              <a:buNone/>
            </a:pPr>
            <a:r>
              <a:rPr lang="en-GB" sz="1600" dirty="0" smtClean="0"/>
              <a:t>10,807 / 365 = 29.60</a:t>
            </a:r>
          </a:p>
          <a:p>
            <a:pPr marL="0" indent="0">
              <a:buFont typeface="Arial" pitchFamily="34" charset="0"/>
              <a:buNone/>
            </a:pPr>
            <a:r>
              <a:rPr lang="en-GB" sz="1600" dirty="0" smtClean="0"/>
              <a:t>10,807 -10,585 = 222 </a:t>
            </a:r>
            <a:r>
              <a:rPr lang="zh-CN" altLang="en-US" sz="1600" dirty="0" smtClean="0"/>
              <a:t>日</a:t>
            </a:r>
            <a:r>
              <a:rPr lang="en-GB" sz="1600" dirty="0" smtClean="0"/>
              <a:t> (0.60).   </a:t>
            </a:r>
          </a:p>
          <a:p>
            <a:pPr marL="0" indent="0">
              <a:buFont typeface="Arial" pitchFamily="34" charset="0"/>
              <a:buNone/>
            </a:pPr>
            <a:r>
              <a:rPr lang="zh-CN" altLang="en-US" sz="1600" dirty="0" smtClean="0"/>
              <a:t>大于</a:t>
            </a:r>
            <a:r>
              <a:rPr lang="en-GB" sz="1600" dirty="0" smtClean="0"/>
              <a:t>100 = </a:t>
            </a:r>
            <a:r>
              <a:rPr lang="zh-CN" altLang="en-US" sz="1600" dirty="0" smtClean="0"/>
              <a:t>相当于</a:t>
            </a:r>
            <a:r>
              <a:rPr lang="en-GB" sz="1600" dirty="0" smtClean="0"/>
              <a:t>1</a:t>
            </a:r>
            <a:r>
              <a:rPr lang="zh-CN" altLang="en-US" sz="1600" dirty="0" smtClean="0"/>
              <a:t>年</a:t>
            </a:r>
            <a:r>
              <a:rPr lang="en-GB" sz="1600" dirty="0" smtClean="0"/>
              <a:t>.  </a:t>
            </a:r>
          </a:p>
          <a:p>
            <a:pPr marL="0" indent="0">
              <a:buFont typeface="Arial" pitchFamily="34" charset="0"/>
              <a:buNone/>
            </a:pPr>
            <a:r>
              <a:rPr lang="en-GB" sz="1600" dirty="0" smtClean="0"/>
              <a:t>       </a:t>
            </a:r>
            <a:r>
              <a:rPr lang="en-GB" sz="1600" b="1" dirty="0" smtClean="0">
                <a:solidFill>
                  <a:srgbClr val="0000FF"/>
                </a:solidFill>
              </a:rPr>
              <a:t>30</a:t>
            </a:r>
            <a:r>
              <a:rPr lang="zh-CN" altLang="en-US" sz="1600" b="1" dirty="0" smtClean="0">
                <a:solidFill>
                  <a:srgbClr val="0000FF"/>
                </a:solidFill>
              </a:rPr>
              <a:t>年</a:t>
            </a:r>
            <a:endParaRPr lang="en-GB" sz="1600" b="1" dirty="0" smtClean="0">
              <a:solidFill>
                <a:srgbClr val="0000FF"/>
              </a:solidFill>
            </a:endParaRPr>
          </a:p>
          <a:p>
            <a:pPr marL="0" indent="0">
              <a:buFont typeface="Arial" pitchFamily="34" charset="0"/>
              <a:buNone/>
            </a:pPr>
            <a:endParaRPr lang="en-GB" sz="1600" dirty="0" smtClean="0"/>
          </a:p>
          <a:p>
            <a:pPr marL="0" indent="0">
              <a:buFont typeface="Arial" pitchFamily="34" charset="0"/>
              <a:buNone/>
            </a:pPr>
            <a:r>
              <a:rPr lang="zh-CN" altLang="en-US" sz="1600" dirty="0" smtClean="0"/>
              <a:t>第三组计算 </a:t>
            </a:r>
            <a:r>
              <a:rPr lang="en-GB" sz="1600" dirty="0" smtClean="0"/>
              <a:t>809 </a:t>
            </a:r>
            <a:r>
              <a:rPr lang="zh-CN" altLang="en-US" sz="1600" dirty="0" smtClean="0"/>
              <a:t>日</a:t>
            </a:r>
            <a:r>
              <a:rPr lang="en-GB" sz="1600" dirty="0" smtClean="0"/>
              <a:t> 0.15 </a:t>
            </a:r>
          </a:p>
          <a:p>
            <a:pPr marL="0" indent="0">
              <a:buFont typeface="Arial" pitchFamily="34" charset="0"/>
              <a:buNone/>
            </a:pPr>
            <a:r>
              <a:rPr lang="en-GB" sz="1600" dirty="0" smtClean="0"/>
              <a:t>809 / 365 = 2.21</a:t>
            </a:r>
          </a:p>
          <a:p>
            <a:pPr marL="0" indent="0">
              <a:buFont typeface="Arial" pitchFamily="34" charset="0"/>
              <a:buNone/>
            </a:pPr>
            <a:r>
              <a:rPr lang="en-GB" sz="1600" dirty="0" smtClean="0"/>
              <a:t>809 - 730 = 79 </a:t>
            </a:r>
            <a:r>
              <a:rPr lang="zh-CN" altLang="en-US" sz="1600" dirty="0" smtClean="0"/>
              <a:t>日</a:t>
            </a:r>
            <a:r>
              <a:rPr lang="en-GB" sz="1600" dirty="0" smtClean="0"/>
              <a:t> (0.21).  </a:t>
            </a:r>
          </a:p>
          <a:p>
            <a:pPr marL="0" indent="0">
              <a:buFont typeface="Arial" pitchFamily="34" charset="0"/>
              <a:buNone/>
            </a:pPr>
            <a:r>
              <a:rPr lang="zh-CN" altLang="en-US" sz="1600" dirty="0" smtClean="0"/>
              <a:t>小于</a:t>
            </a:r>
            <a:r>
              <a:rPr lang="en-GB" sz="1600" dirty="0" smtClean="0"/>
              <a:t> 100,</a:t>
            </a:r>
            <a:r>
              <a:rPr lang="zh-CN" altLang="en-US" sz="1600" dirty="0" smtClean="0"/>
              <a:t>因为无后续组</a:t>
            </a:r>
            <a:r>
              <a:rPr lang="en-GB" sz="1600" dirty="0" smtClean="0"/>
              <a:t>, </a:t>
            </a:r>
            <a:r>
              <a:rPr lang="zh-CN" altLang="en-US" sz="1600" dirty="0" smtClean="0"/>
              <a:t>故无效</a:t>
            </a:r>
            <a:r>
              <a:rPr lang="en-GB" sz="1600" dirty="0" smtClean="0"/>
              <a:t>.          </a:t>
            </a:r>
          </a:p>
          <a:p>
            <a:pPr marL="0" indent="0">
              <a:buFont typeface="Arial" pitchFamily="34" charset="0"/>
              <a:buNone/>
            </a:pPr>
            <a:r>
              <a:rPr lang="zh-CN" altLang="en-US" sz="1600" b="1" dirty="0">
                <a:solidFill>
                  <a:srgbClr val="0000FF"/>
                </a:solidFill>
              </a:rPr>
              <a:t> </a:t>
            </a:r>
            <a:r>
              <a:rPr lang="zh-CN" altLang="en-US" sz="1600" b="1" dirty="0" smtClean="0">
                <a:solidFill>
                  <a:srgbClr val="0000FF"/>
                </a:solidFill>
              </a:rPr>
              <a:t>    </a:t>
            </a:r>
            <a:r>
              <a:rPr lang="en-GB" sz="1600" b="1" dirty="0" smtClean="0">
                <a:solidFill>
                  <a:srgbClr val="0000FF"/>
                </a:solidFill>
              </a:rPr>
              <a:t>2 </a:t>
            </a:r>
            <a:r>
              <a:rPr lang="zh-CN" altLang="en-US" sz="1600" b="1" dirty="0" smtClean="0">
                <a:solidFill>
                  <a:srgbClr val="0000FF"/>
                </a:solidFill>
              </a:rPr>
              <a:t>年</a:t>
            </a:r>
            <a:endParaRPr lang="en-GB" sz="1600" dirty="0" smtClean="0"/>
          </a:p>
        </p:txBody>
      </p:sp>
    </p:spTree>
    <p:extLst>
      <p:ext uri="{BB962C8B-B14F-4D97-AF65-F5344CB8AC3E}">
        <p14:creationId xmlns:p14="http://schemas.microsoft.com/office/powerpoint/2010/main" val="1266306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500" b="1" i="1" dirty="0" smtClean="0"/>
              <a:t>RETIREMENT – EXAMPLE</a:t>
            </a:r>
            <a:r>
              <a:rPr lang="zh-CN" altLang="en-US" sz="2500" b="1" i="1" dirty="0" smtClean="0"/>
              <a:t> 退休</a:t>
            </a:r>
            <a:r>
              <a:rPr lang="en-US" altLang="zh-CN" sz="2500" b="1" i="1" dirty="0" smtClean="0"/>
              <a:t>-</a:t>
            </a:r>
            <a:r>
              <a:rPr lang="zh-CN" altLang="en-US" sz="2500" i="1" dirty="0" smtClean="0"/>
              <a:t>实例</a:t>
            </a:r>
            <a:endParaRPr lang="en-GB" sz="2500" b="1" i="1" dirty="0"/>
          </a:p>
        </p:txBody>
      </p:sp>
      <p:sp>
        <p:nvSpPr>
          <p:cNvPr id="3" name="2 Marcador de contenido"/>
          <p:cNvSpPr>
            <a:spLocks noGrp="1"/>
          </p:cNvSpPr>
          <p:nvPr>
            <p:ph idx="1"/>
          </p:nvPr>
        </p:nvSpPr>
        <p:spPr>
          <a:xfrm>
            <a:off x="416370" y="980661"/>
            <a:ext cx="4896680" cy="5145506"/>
          </a:xfrm>
        </p:spPr>
        <p:txBody>
          <a:bodyPr>
            <a:normAutofit fontScale="77500" lnSpcReduction="20000"/>
          </a:bodyPr>
          <a:lstStyle/>
          <a:p>
            <a:pPr marL="0" indent="0">
              <a:buNone/>
            </a:pPr>
            <a:r>
              <a:rPr lang="en-GB" sz="2800" b="1" dirty="0" smtClean="0"/>
              <a:t>TOTAL</a:t>
            </a:r>
            <a:r>
              <a:rPr lang="zh-CN" altLang="en-US" sz="2800" b="1" dirty="0" smtClean="0"/>
              <a:t> 总计</a:t>
            </a:r>
            <a:r>
              <a:rPr lang="en-GB" dirty="0" smtClean="0"/>
              <a:t> </a:t>
            </a:r>
          </a:p>
          <a:p>
            <a:pPr marL="0" indent="0">
              <a:buNone/>
            </a:pPr>
            <a:endParaRPr lang="en-GB" sz="2800" dirty="0" smtClean="0"/>
          </a:p>
          <a:p>
            <a:pPr marL="457200" lvl="1" indent="0">
              <a:lnSpc>
                <a:spcPts val="2400"/>
              </a:lnSpc>
              <a:spcBef>
                <a:spcPts val="0"/>
              </a:spcBef>
              <a:buClrTx/>
              <a:buNone/>
            </a:pPr>
            <a:r>
              <a:rPr lang="en-GB" dirty="0" smtClean="0"/>
              <a:t>0.30 x  1 years</a:t>
            </a:r>
            <a:r>
              <a:rPr lang="zh-CN" altLang="en-US" dirty="0" smtClean="0"/>
              <a:t>（年）</a:t>
            </a:r>
            <a:r>
              <a:rPr lang="en-GB" dirty="0" smtClean="0"/>
              <a:t> = </a:t>
            </a:r>
            <a:r>
              <a:rPr lang="en-GB" b="1" dirty="0" smtClean="0"/>
              <a:t>0.30</a:t>
            </a:r>
          </a:p>
          <a:p>
            <a:pPr marL="457200" lvl="1" indent="0">
              <a:lnSpc>
                <a:spcPts val="2400"/>
              </a:lnSpc>
              <a:spcBef>
                <a:spcPts val="0"/>
              </a:spcBef>
              <a:buClrTx/>
              <a:buNone/>
            </a:pPr>
            <a:r>
              <a:rPr lang="en-GB" dirty="0" smtClean="0"/>
              <a:t>0.25 x 30 years</a:t>
            </a:r>
            <a:r>
              <a:rPr lang="zh-CN" altLang="en-US" dirty="0" smtClean="0"/>
              <a:t>（年）</a:t>
            </a:r>
            <a:r>
              <a:rPr lang="en-GB" dirty="0" smtClean="0"/>
              <a:t> = </a:t>
            </a:r>
            <a:r>
              <a:rPr lang="en-GB" b="1" dirty="0"/>
              <a:t>7.50</a:t>
            </a:r>
          </a:p>
          <a:p>
            <a:pPr marL="457200" lvl="1" indent="0">
              <a:lnSpc>
                <a:spcPts val="2400"/>
              </a:lnSpc>
              <a:spcBef>
                <a:spcPts val="0"/>
              </a:spcBef>
              <a:buClrTx/>
              <a:buNone/>
            </a:pPr>
            <a:r>
              <a:rPr lang="en-GB" dirty="0" smtClean="0"/>
              <a:t>0.15 x  2 years </a:t>
            </a:r>
            <a:r>
              <a:rPr lang="zh-CN" altLang="en-US" dirty="0" smtClean="0"/>
              <a:t>（年）</a:t>
            </a:r>
            <a:r>
              <a:rPr lang="en-GB" u="sng" dirty="0" smtClean="0"/>
              <a:t>= </a:t>
            </a:r>
            <a:r>
              <a:rPr lang="en-GB" b="1" u="sng" dirty="0" smtClean="0"/>
              <a:t>0.30</a:t>
            </a:r>
          </a:p>
          <a:p>
            <a:pPr marL="457200" lvl="1" indent="0">
              <a:spcBef>
                <a:spcPts val="0"/>
              </a:spcBef>
              <a:buClrTx/>
              <a:buNone/>
            </a:pPr>
            <a:r>
              <a:rPr lang="en-GB" b="1" dirty="0" smtClean="0"/>
              <a:t>           8.10   </a:t>
            </a:r>
            <a:r>
              <a:rPr lang="en-GB" dirty="0" smtClean="0"/>
              <a:t>→  </a:t>
            </a:r>
            <a:r>
              <a:rPr lang="en-GB" b="1" dirty="0" smtClean="0"/>
              <a:t>8 years</a:t>
            </a:r>
            <a:r>
              <a:rPr lang="zh-CN" altLang="en-US" b="1" dirty="0" smtClean="0"/>
              <a:t>（年）</a:t>
            </a:r>
            <a:endParaRPr lang="en-GB" b="1" dirty="0" smtClean="0"/>
          </a:p>
          <a:p>
            <a:pPr marL="457200" lvl="1" indent="0">
              <a:spcBef>
                <a:spcPts val="0"/>
              </a:spcBef>
              <a:buClrTx/>
              <a:buNone/>
            </a:pPr>
            <a:endParaRPr lang="en-GB" dirty="0" smtClean="0"/>
          </a:p>
          <a:p>
            <a:pPr marL="457200" lvl="1" indent="0">
              <a:buClrTx/>
              <a:buNone/>
            </a:pPr>
            <a:r>
              <a:rPr lang="en-GB" dirty="0" smtClean="0"/>
              <a:t>0.10 (equivalency table</a:t>
            </a:r>
            <a:r>
              <a:rPr lang="zh-CN" altLang="en-US" dirty="0" smtClean="0"/>
              <a:t> 同比表</a:t>
            </a:r>
            <a:r>
              <a:rPr lang="en-GB" dirty="0" smtClean="0"/>
              <a:t>)  =  </a:t>
            </a:r>
            <a:r>
              <a:rPr lang="en-GB" b="1" dirty="0" smtClean="0"/>
              <a:t>2 months</a:t>
            </a:r>
            <a:r>
              <a:rPr lang="zh-CN" altLang="en-US" b="1" dirty="0" smtClean="0"/>
              <a:t> （月）</a:t>
            </a:r>
            <a:endParaRPr lang="en-GB" b="1" dirty="0" smtClean="0"/>
          </a:p>
          <a:p>
            <a:pPr marL="457200" lvl="1" indent="0">
              <a:buClrTx/>
              <a:buNone/>
            </a:pPr>
            <a:endParaRPr lang="en-GB" dirty="0" smtClean="0"/>
          </a:p>
          <a:p>
            <a:pPr marL="457200" lvl="1" indent="0">
              <a:buClrTx/>
              <a:buNone/>
            </a:pPr>
            <a:r>
              <a:rPr lang="en-GB" sz="3200" b="1" dirty="0" smtClean="0">
                <a:solidFill>
                  <a:srgbClr val="0000FF"/>
                </a:solidFill>
              </a:rPr>
              <a:t>COE:  8 YEARS 2 MONTHS </a:t>
            </a:r>
          </a:p>
          <a:p>
            <a:pPr marL="457200" lvl="1" indent="0">
              <a:buClrTx/>
              <a:buNone/>
            </a:pPr>
            <a:r>
              <a:rPr lang="zh-CN" altLang="en-US" sz="3200" b="1" dirty="0" smtClean="0">
                <a:solidFill>
                  <a:srgbClr val="0000FF"/>
                </a:solidFill>
              </a:rPr>
              <a:t>降低系数：</a:t>
            </a:r>
            <a:r>
              <a:rPr lang="en-US" altLang="zh-CN" sz="3200" b="1" dirty="0" smtClean="0">
                <a:solidFill>
                  <a:srgbClr val="0000FF"/>
                </a:solidFill>
              </a:rPr>
              <a:t>8</a:t>
            </a:r>
            <a:r>
              <a:rPr lang="zh-CN" altLang="en-US" sz="3200" b="1" dirty="0" smtClean="0">
                <a:solidFill>
                  <a:srgbClr val="0000FF"/>
                </a:solidFill>
              </a:rPr>
              <a:t>年零</a:t>
            </a:r>
            <a:r>
              <a:rPr lang="en-US" altLang="zh-CN" sz="3200" b="1" dirty="0" smtClean="0">
                <a:solidFill>
                  <a:srgbClr val="0000FF"/>
                </a:solidFill>
              </a:rPr>
              <a:t>2</a:t>
            </a:r>
            <a:r>
              <a:rPr lang="zh-CN" altLang="en-US" sz="3200" b="1" dirty="0" smtClean="0">
                <a:solidFill>
                  <a:srgbClr val="0000FF"/>
                </a:solidFill>
              </a:rPr>
              <a:t>个月</a:t>
            </a:r>
            <a:endParaRPr lang="en-GB" sz="3200" b="1" dirty="0" smtClean="0">
              <a:solidFill>
                <a:srgbClr val="0000FF"/>
              </a:solidFill>
            </a:endParaRPr>
          </a:p>
          <a:p>
            <a:pPr marL="457200" lvl="1" indent="0">
              <a:buClrTx/>
              <a:buNone/>
            </a:pPr>
            <a:endParaRPr lang="en-GB" dirty="0"/>
          </a:p>
          <a:p>
            <a:pPr marL="457200" lvl="1" indent="0">
              <a:buClrTx/>
              <a:buNone/>
            </a:pPr>
            <a:r>
              <a:rPr lang="en-GB" dirty="0" smtClean="0"/>
              <a:t>               </a:t>
            </a:r>
            <a:endParaRPr lang="en-GB" dirty="0"/>
          </a:p>
          <a:p>
            <a:pPr marL="457200" lvl="1" indent="0">
              <a:buClrTx/>
              <a:buNone/>
            </a:pPr>
            <a:endParaRPr lang="en-GB" dirty="0" smtClean="0"/>
          </a:p>
          <a:p>
            <a:pPr marL="457200" lvl="1" indent="0">
              <a:buClrTx/>
              <a:buNone/>
            </a:pPr>
            <a:endParaRPr lang="en-GB" dirty="0"/>
          </a:p>
        </p:txBody>
      </p:sp>
      <p:pic>
        <p:nvPicPr>
          <p:cNvPr id="17182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7120" y="908650"/>
            <a:ext cx="376237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6105160" y="764630"/>
            <a:ext cx="3096430" cy="338554"/>
          </a:xfrm>
          <a:prstGeom prst="rect">
            <a:avLst/>
          </a:prstGeom>
          <a:noFill/>
        </p:spPr>
        <p:txBody>
          <a:bodyPr wrap="square" rtlCol="0">
            <a:spAutoFit/>
          </a:bodyPr>
          <a:lstStyle/>
          <a:p>
            <a:r>
              <a:rPr kumimoji="1" lang="zh-CN" altLang="en-US" sz="1600" dirty="0" smtClean="0"/>
              <a:t>降低年限系数的十进制同比月数</a:t>
            </a:r>
            <a:endParaRPr kumimoji="1" lang="zh-CN" altLang="en-US" sz="1600" dirty="0"/>
          </a:p>
        </p:txBody>
      </p:sp>
    </p:spTree>
    <p:extLst>
      <p:ext uri="{BB962C8B-B14F-4D97-AF65-F5344CB8AC3E}">
        <p14:creationId xmlns:p14="http://schemas.microsoft.com/office/powerpoint/2010/main" val="36560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GB" sz="2500" i="1" dirty="0"/>
              <a:t>RETIREMENT </a:t>
            </a:r>
            <a:r>
              <a:rPr lang="en-GB" sz="2500" i="1" dirty="0" smtClean="0"/>
              <a:t>– EXAMPLE</a:t>
            </a:r>
            <a:r>
              <a:rPr lang="zh-CN" altLang="en-US" sz="2500" i="1" dirty="0" smtClean="0"/>
              <a:t> 退休</a:t>
            </a:r>
            <a:r>
              <a:rPr lang="en-US" altLang="zh-CN" sz="2500" i="1" dirty="0" smtClean="0"/>
              <a:t>-</a:t>
            </a:r>
            <a:r>
              <a:rPr lang="zh-CN" altLang="en-US" sz="2500" i="1" dirty="0" smtClean="0"/>
              <a:t>实例</a:t>
            </a:r>
            <a:endParaRPr lang="en-GB" sz="2500" i="1" dirty="0"/>
          </a:p>
        </p:txBody>
      </p:sp>
      <p:pic>
        <p:nvPicPr>
          <p:cNvPr id="1719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883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p:cNvSpPr txBox="1"/>
          <p:nvPr/>
        </p:nvSpPr>
        <p:spPr>
          <a:xfrm>
            <a:off x="4520940" y="3933070"/>
            <a:ext cx="1440200" cy="307777"/>
          </a:xfrm>
          <a:prstGeom prst="rect">
            <a:avLst/>
          </a:prstGeom>
          <a:noFill/>
        </p:spPr>
        <p:txBody>
          <a:bodyPr wrap="square" rtlCol="0">
            <a:spAutoFit/>
          </a:bodyPr>
          <a:lstStyle/>
          <a:p>
            <a:pPr algn="r"/>
            <a:r>
              <a:rPr kumimoji="1" lang="zh-CN" altLang="en-US" sz="1400" dirty="0" smtClean="0"/>
              <a:t>最高降低系数</a:t>
            </a:r>
            <a:endParaRPr kumimoji="1" lang="zh-CN" altLang="en-US" sz="1400" dirty="0"/>
          </a:p>
        </p:txBody>
      </p:sp>
      <p:sp>
        <p:nvSpPr>
          <p:cNvPr id="5" name="文本框 4"/>
          <p:cNvSpPr txBox="1"/>
          <p:nvPr/>
        </p:nvSpPr>
        <p:spPr>
          <a:xfrm>
            <a:off x="4520940" y="4201373"/>
            <a:ext cx="1440200" cy="307777"/>
          </a:xfrm>
          <a:prstGeom prst="rect">
            <a:avLst/>
          </a:prstGeom>
          <a:noFill/>
        </p:spPr>
        <p:txBody>
          <a:bodyPr wrap="square" rtlCol="0">
            <a:spAutoFit/>
          </a:bodyPr>
          <a:lstStyle/>
          <a:p>
            <a:pPr algn="r"/>
            <a:r>
              <a:rPr kumimoji="1" lang="zh-CN" altLang="en-US" sz="1400" dirty="0" smtClean="0"/>
              <a:t>应用降低系数</a:t>
            </a:r>
            <a:endParaRPr kumimoji="1" lang="zh-CN" altLang="en-US" sz="1400" dirty="0"/>
          </a:p>
        </p:txBody>
      </p:sp>
      <p:sp>
        <p:nvSpPr>
          <p:cNvPr id="6" name="文本框 5"/>
          <p:cNvSpPr txBox="1"/>
          <p:nvPr/>
        </p:nvSpPr>
        <p:spPr>
          <a:xfrm>
            <a:off x="4520940" y="4489413"/>
            <a:ext cx="1440200" cy="307777"/>
          </a:xfrm>
          <a:prstGeom prst="rect">
            <a:avLst/>
          </a:prstGeom>
          <a:noFill/>
        </p:spPr>
        <p:txBody>
          <a:bodyPr wrap="square" rtlCol="0">
            <a:spAutoFit/>
          </a:bodyPr>
          <a:lstStyle/>
          <a:p>
            <a:pPr algn="r"/>
            <a:r>
              <a:rPr kumimoji="1" lang="zh-CN" altLang="en-US" sz="1400" dirty="0" smtClean="0"/>
              <a:t>实际年限</a:t>
            </a:r>
            <a:endParaRPr kumimoji="1" lang="zh-CN" altLang="en-US" sz="1400" dirty="0"/>
          </a:p>
        </p:txBody>
      </p:sp>
      <p:sp>
        <p:nvSpPr>
          <p:cNvPr id="7" name="文本框 6"/>
          <p:cNvSpPr txBox="1"/>
          <p:nvPr/>
        </p:nvSpPr>
        <p:spPr>
          <a:xfrm>
            <a:off x="4520940" y="4777453"/>
            <a:ext cx="1440200" cy="307777"/>
          </a:xfrm>
          <a:prstGeom prst="rect">
            <a:avLst/>
          </a:prstGeom>
          <a:noFill/>
        </p:spPr>
        <p:txBody>
          <a:bodyPr wrap="square" rtlCol="0">
            <a:spAutoFit/>
          </a:bodyPr>
          <a:lstStyle/>
          <a:p>
            <a:pPr algn="r"/>
            <a:r>
              <a:rPr kumimoji="1" lang="zh-CN" altLang="en-US" sz="1400" dirty="0" smtClean="0"/>
              <a:t>理论年限</a:t>
            </a:r>
            <a:endParaRPr kumimoji="1" lang="zh-CN" altLang="en-US" sz="1400" dirty="0"/>
          </a:p>
        </p:txBody>
      </p:sp>
      <p:sp>
        <p:nvSpPr>
          <p:cNvPr id="8" name="文本框 7"/>
          <p:cNvSpPr txBox="1"/>
          <p:nvPr/>
        </p:nvSpPr>
        <p:spPr>
          <a:xfrm>
            <a:off x="272350" y="4797190"/>
            <a:ext cx="1440200" cy="307777"/>
          </a:xfrm>
          <a:prstGeom prst="rect">
            <a:avLst/>
          </a:prstGeom>
          <a:noFill/>
        </p:spPr>
        <p:txBody>
          <a:bodyPr wrap="square" rtlCol="0">
            <a:spAutoFit/>
          </a:bodyPr>
          <a:lstStyle/>
          <a:p>
            <a:pPr algn="r"/>
            <a:r>
              <a:rPr kumimoji="1" lang="zh-CN" altLang="en-US" sz="1400" dirty="0" smtClean="0"/>
              <a:t>总日数</a:t>
            </a:r>
            <a:endParaRPr kumimoji="1" lang="zh-CN" altLang="en-US" sz="1400" dirty="0"/>
          </a:p>
        </p:txBody>
      </p:sp>
      <p:sp>
        <p:nvSpPr>
          <p:cNvPr id="9" name="文本框 8"/>
          <p:cNvSpPr txBox="1"/>
          <p:nvPr/>
        </p:nvSpPr>
        <p:spPr>
          <a:xfrm>
            <a:off x="5529080" y="3140960"/>
            <a:ext cx="1440200" cy="307777"/>
          </a:xfrm>
          <a:prstGeom prst="rect">
            <a:avLst/>
          </a:prstGeom>
          <a:noFill/>
        </p:spPr>
        <p:txBody>
          <a:bodyPr wrap="square" rtlCol="0">
            <a:spAutoFit/>
          </a:bodyPr>
          <a:lstStyle/>
          <a:p>
            <a:pPr algn="r"/>
            <a:r>
              <a:rPr kumimoji="1" lang="zh-CN" altLang="en-US" sz="1400" dirty="0" smtClean="0"/>
              <a:t>总系数</a:t>
            </a:r>
            <a:endParaRPr kumimoji="1" lang="zh-CN" altLang="en-US" sz="1400" dirty="0"/>
          </a:p>
        </p:txBody>
      </p:sp>
      <p:sp>
        <p:nvSpPr>
          <p:cNvPr id="3" name="文本框 2"/>
          <p:cNvSpPr txBox="1"/>
          <p:nvPr/>
        </p:nvSpPr>
        <p:spPr>
          <a:xfrm>
            <a:off x="776420" y="2060810"/>
            <a:ext cx="792110" cy="307777"/>
          </a:xfrm>
          <a:prstGeom prst="rect">
            <a:avLst/>
          </a:prstGeom>
          <a:noFill/>
        </p:spPr>
        <p:txBody>
          <a:bodyPr wrap="square" rtlCol="0">
            <a:spAutoFit/>
          </a:bodyPr>
          <a:lstStyle/>
          <a:p>
            <a:pPr algn="ctr"/>
            <a:r>
              <a:rPr kumimoji="1" lang="zh-CN" altLang="en-US" sz="1400" dirty="0" smtClean="0"/>
              <a:t>系数</a:t>
            </a:r>
            <a:endParaRPr kumimoji="1" lang="zh-CN" altLang="en-US" sz="1400" dirty="0"/>
          </a:p>
        </p:txBody>
      </p:sp>
      <p:sp>
        <p:nvSpPr>
          <p:cNvPr id="11" name="文本框 10"/>
          <p:cNvSpPr txBox="1"/>
          <p:nvPr/>
        </p:nvSpPr>
        <p:spPr>
          <a:xfrm>
            <a:off x="1928580" y="2060810"/>
            <a:ext cx="792110" cy="307777"/>
          </a:xfrm>
          <a:prstGeom prst="rect">
            <a:avLst/>
          </a:prstGeom>
          <a:noFill/>
        </p:spPr>
        <p:txBody>
          <a:bodyPr wrap="square" rtlCol="0">
            <a:spAutoFit/>
          </a:bodyPr>
          <a:lstStyle/>
          <a:p>
            <a:pPr algn="ctr"/>
            <a:r>
              <a:rPr kumimoji="1" lang="zh-CN" altLang="en-US" sz="1400" dirty="0" smtClean="0"/>
              <a:t>日数</a:t>
            </a:r>
            <a:endParaRPr kumimoji="1" lang="zh-CN" altLang="en-US" sz="1400" dirty="0"/>
          </a:p>
        </p:txBody>
      </p:sp>
      <p:sp>
        <p:nvSpPr>
          <p:cNvPr id="12" name="文本框 11"/>
          <p:cNvSpPr txBox="1"/>
          <p:nvPr/>
        </p:nvSpPr>
        <p:spPr>
          <a:xfrm>
            <a:off x="2720690" y="1772770"/>
            <a:ext cx="792110" cy="307777"/>
          </a:xfrm>
          <a:prstGeom prst="rect">
            <a:avLst/>
          </a:prstGeom>
          <a:noFill/>
        </p:spPr>
        <p:txBody>
          <a:bodyPr wrap="square" rtlCol="0">
            <a:spAutoFit/>
          </a:bodyPr>
          <a:lstStyle/>
          <a:p>
            <a:pPr algn="ctr"/>
            <a:r>
              <a:rPr kumimoji="1" lang="zh-CN" altLang="en-US" sz="1400" dirty="0" smtClean="0"/>
              <a:t>余数</a:t>
            </a:r>
            <a:endParaRPr kumimoji="1" lang="zh-CN" altLang="en-US" sz="1400" dirty="0"/>
          </a:p>
        </p:txBody>
      </p:sp>
      <p:sp>
        <p:nvSpPr>
          <p:cNvPr id="13" name="文本框 12"/>
          <p:cNvSpPr txBox="1"/>
          <p:nvPr/>
        </p:nvSpPr>
        <p:spPr>
          <a:xfrm>
            <a:off x="4088880" y="1772770"/>
            <a:ext cx="792110" cy="307777"/>
          </a:xfrm>
          <a:prstGeom prst="rect">
            <a:avLst/>
          </a:prstGeom>
          <a:noFill/>
        </p:spPr>
        <p:txBody>
          <a:bodyPr wrap="square" rtlCol="0">
            <a:spAutoFit/>
          </a:bodyPr>
          <a:lstStyle/>
          <a:p>
            <a:pPr algn="ctr"/>
            <a:r>
              <a:rPr kumimoji="1" lang="zh-CN" altLang="en-US" sz="1400" dirty="0" smtClean="0"/>
              <a:t>总数</a:t>
            </a:r>
            <a:endParaRPr kumimoji="1" lang="zh-CN" altLang="en-US" sz="1400" dirty="0"/>
          </a:p>
        </p:txBody>
      </p:sp>
      <p:sp>
        <p:nvSpPr>
          <p:cNvPr id="10" name="文本框 9"/>
          <p:cNvSpPr txBox="1"/>
          <p:nvPr/>
        </p:nvSpPr>
        <p:spPr>
          <a:xfrm>
            <a:off x="704410" y="980660"/>
            <a:ext cx="2160300" cy="369332"/>
          </a:xfrm>
          <a:prstGeom prst="rect">
            <a:avLst/>
          </a:prstGeom>
          <a:noFill/>
        </p:spPr>
        <p:txBody>
          <a:bodyPr wrap="square" rtlCol="0">
            <a:spAutoFit/>
          </a:bodyPr>
          <a:lstStyle/>
          <a:p>
            <a:r>
              <a:rPr kumimoji="1" lang="zh-CN" altLang="en-US" dirty="0" smtClean="0"/>
              <a:t>西班牙人，胡安</a:t>
            </a:r>
            <a:endParaRPr kumimoji="1" lang="zh-CN" altLang="en-US" dirty="0"/>
          </a:p>
        </p:txBody>
      </p:sp>
    </p:spTree>
    <p:extLst>
      <p:ext uri="{BB962C8B-B14F-4D97-AF65-F5344CB8AC3E}">
        <p14:creationId xmlns:p14="http://schemas.microsoft.com/office/powerpoint/2010/main" val="8339672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500" b="1" i="1" dirty="0" smtClean="0"/>
              <a:t>RETIREMENT – EXAMPLE</a:t>
            </a:r>
            <a:r>
              <a:rPr lang="zh-CN" altLang="en-US" sz="2500" b="1" i="1" dirty="0" smtClean="0"/>
              <a:t> 退休</a:t>
            </a:r>
            <a:r>
              <a:rPr lang="en-US" altLang="zh-CN" sz="2500" b="1" i="1" dirty="0" smtClean="0"/>
              <a:t>-</a:t>
            </a:r>
            <a:r>
              <a:rPr lang="zh-CN" altLang="en-US" sz="2500" b="1" i="1" dirty="0" smtClean="0"/>
              <a:t>实例</a:t>
            </a:r>
            <a:endParaRPr lang="en-GB" sz="2500" b="1" i="1" dirty="0"/>
          </a:p>
        </p:txBody>
      </p:sp>
      <p:sp>
        <p:nvSpPr>
          <p:cNvPr id="3" name="2 Marcador de contenido"/>
          <p:cNvSpPr>
            <a:spLocks noGrp="1"/>
          </p:cNvSpPr>
          <p:nvPr>
            <p:ph idx="1"/>
          </p:nvPr>
        </p:nvSpPr>
        <p:spPr>
          <a:xfrm>
            <a:off x="780" y="908650"/>
            <a:ext cx="5832810" cy="5328739"/>
          </a:xfrm>
        </p:spPr>
        <p:txBody>
          <a:bodyPr>
            <a:normAutofit fontScale="77500" lnSpcReduction="20000"/>
          </a:bodyPr>
          <a:lstStyle/>
          <a:p>
            <a:pPr marL="0" indent="0">
              <a:buNone/>
            </a:pPr>
            <a:r>
              <a:rPr lang="en-GB" sz="2400" b="1" dirty="0" smtClean="0"/>
              <a:t>ORDINARY RETIREMENT WITH COEs</a:t>
            </a:r>
            <a:r>
              <a:rPr lang="en-GB" dirty="0" smtClean="0"/>
              <a:t> </a:t>
            </a:r>
          </a:p>
          <a:p>
            <a:pPr marL="457200" lvl="1" indent="0">
              <a:buClrTx/>
              <a:buNone/>
            </a:pPr>
            <a:endParaRPr lang="en-GB" sz="2000" dirty="0"/>
          </a:p>
          <a:p>
            <a:pPr marL="457200" lvl="1" indent="0">
              <a:buClrTx/>
              <a:buNone/>
            </a:pPr>
            <a:r>
              <a:rPr lang="en-GB" sz="3200" dirty="0" smtClean="0">
                <a:solidFill>
                  <a:srgbClr val="0000FF"/>
                </a:solidFill>
              </a:rPr>
              <a:t>2016  To retire at 65 years: 13,140 days of contributions </a:t>
            </a:r>
            <a:r>
              <a:rPr lang="en-GB" sz="2400" dirty="0" smtClean="0">
                <a:solidFill>
                  <a:srgbClr val="0000FF"/>
                </a:solidFill>
              </a:rPr>
              <a:t>(36 or more years) </a:t>
            </a:r>
          </a:p>
          <a:p>
            <a:pPr marL="457200" lvl="1" indent="0">
              <a:buClrTx/>
              <a:buNone/>
            </a:pPr>
            <a:r>
              <a:rPr lang="en-GB" sz="2400" dirty="0" smtClean="0"/>
              <a:t>Date of Birth: 13-04-1959</a:t>
            </a:r>
            <a:r>
              <a:rPr lang="en-US" sz="2400" dirty="0" smtClean="0"/>
              <a:t>			</a:t>
            </a:r>
            <a:r>
              <a:rPr lang="en-GB" sz="2400" dirty="0" smtClean="0"/>
              <a:t> Retirement.: 13-02-2016        </a:t>
            </a:r>
          </a:p>
          <a:p>
            <a:pPr marL="457200" lvl="1" indent="0">
              <a:buClrTx/>
              <a:buNone/>
            </a:pPr>
            <a:r>
              <a:rPr lang="en-GB" sz="2400" dirty="0" smtClean="0"/>
              <a:t>Days of contributions: 14,030</a:t>
            </a:r>
            <a:r>
              <a:rPr lang="en-US" sz="2400" dirty="0" smtClean="0"/>
              <a:t>	</a:t>
            </a:r>
          </a:p>
          <a:p>
            <a:pPr marL="457200" lvl="1" indent="0">
              <a:buClrTx/>
              <a:buNone/>
            </a:pPr>
            <a:r>
              <a:rPr lang="en-GB" sz="2400" dirty="0" smtClean="0"/>
              <a:t>Age at retirement: 56 years and 10 months    COE: 8 years and 2 months </a:t>
            </a:r>
          </a:p>
          <a:p>
            <a:pPr marL="457200" lvl="1" indent="0">
              <a:buClrTx/>
              <a:buNone/>
            </a:pPr>
            <a:r>
              <a:rPr lang="en-GB" sz="2400" dirty="0" smtClean="0"/>
              <a:t>THEORETICAL AGE: 65</a:t>
            </a:r>
          </a:p>
          <a:p>
            <a:pPr marL="457200" lvl="1" indent="0">
              <a:buClrTx/>
              <a:buNone/>
            </a:pPr>
            <a:r>
              <a:rPr lang="en-GB" sz="2400" dirty="0" smtClean="0"/>
              <a:t>Application date:  15-02-2016</a:t>
            </a:r>
            <a:r>
              <a:rPr lang="en-US" sz="2400" dirty="0" smtClean="0"/>
              <a:t>		</a:t>
            </a:r>
            <a:r>
              <a:rPr lang="en-GB" sz="2400" dirty="0" smtClean="0"/>
              <a:t> </a:t>
            </a:r>
          </a:p>
          <a:p>
            <a:pPr marL="457200" lvl="1" indent="0">
              <a:buClrTx/>
              <a:buNone/>
            </a:pPr>
            <a:r>
              <a:rPr lang="en-GB" sz="2400" dirty="0" smtClean="0"/>
              <a:t>Effective date:  14-02-2016</a:t>
            </a:r>
          </a:p>
          <a:p>
            <a:pPr marL="457200" lvl="1" indent="0">
              <a:buClrTx/>
              <a:buNone/>
            </a:pPr>
            <a:endParaRPr lang="en-GB" sz="1800" dirty="0" smtClean="0"/>
          </a:p>
          <a:p>
            <a:pPr marL="457200" lvl="1" indent="0">
              <a:buClrTx/>
              <a:buNone/>
            </a:pPr>
            <a:endParaRPr lang="en-GB" sz="1600" dirty="0"/>
          </a:p>
          <a:p>
            <a:pPr marL="457200" lvl="1" indent="0">
              <a:buClrTx/>
              <a:buNone/>
            </a:pPr>
            <a:r>
              <a:rPr lang="en-GB" dirty="0" smtClean="0"/>
              <a:t>  </a:t>
            </a:r>
            <a:r>
              <a:rPr lang="en-GB" sz="2000" b="1" dirty="0" smtClean="0">
                <a:solidFill>
                  <a:srgbClr val="0000FF"/>
                </a:solidFill>
              </a:rPr>
              <a:t>REGULATORY BASE</a:t>
            </a:r>
            <a:r>
              <a:rPr lang="en-GB" dirty="0" smtClean="0"/>
              <a:t>     </a:t>
            </a:r>
            <a:r>
              <a:rPr lang="en-GB" dirty="0" smtClean="0">
                <a:solidFill>
                  <a:srgbClr val="0000FF"/>
                </a:solidFill>
              </a:rPr>
              <a:t>2016   19 years 01/1997 to 12/2015            </a:t>
            </a:r>
          </a:p>
          <a:p>
            <a:pPr marL="457200" lvl="1" indent="0">
              <a:buClrTx/>
              <a:buNone/>
            </a:pPr>
            <a:r>
              <a:rPr lang="en-GB" b="1" dirty="0" smtClean="0">
                <a:solidFill>
                  <a:srgbClr val="0000FF"/>
                </a:solidFill>
              </a:rPr>
              <a:t>Regulatory Base:  964.42 X 100% </a:t>
            </a:r>
          </a:p>
          <a:p>
            <a:pPr marL="457200" lvl="1" indent="0">
              <a:buClrTx/>
              <a:buNone/>
            </a:pPr>
            <a:endParaRPr lang="en-GB" dirty="0"/>
          </a:p>
        </p:txBody>
      </p:sp>
      <p:sp>
        <p:nvSpPr>
          <p:cNvPr id="5" name="2 Marcador de contenido"/>
          <p:cNvSpPr txBox="1">
            <a:spLocks/>
          </p:cNvSpPr>
          <p:nvPr/>
        </p:nvSpPr>
        <p:spPr>
          <a:xfrm>
            <a:off x="5601090" y="980660"/>
            <a:ext cx="3944860" cy="532873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dirty="0" smtClean="0"/>
              <a:t>按照降低年限系数计算的正常退休</a:t>
            </a:r>
            <a:endParaRPr lang="en-GB" dirty="0" smtClean="0"/>
          </a:p>
          <a:p>
            <a:pPr marL="457200" lvl="1" indent="0">
              <a:buClrTx/>
              <a:buFont typeface="Arial" pitchFamily="34" charset="0"/>
              <a:buNone/>
            </a:pPr>
            <a:endParaRPr lang="en-GB" sz="2000" dirty="0" smtClean="0"/>
          </a:p>
          <a:p>
            <a:pPr marL="457200" lvl="1" indent="0">
              <a:buClrTx/>
              <a:buFont typeface="Arial" pitchFamily="34" charset="0"/>
              <a:buNone/>
            </a:pPr>
            <a:r>
              <a:rPr lang="en-GB" sz="3200" dirty="0" smtClean="0">
                <a:solidFill>
                  <a:srgbClr val="0000FF"/>
                </a:solidFill>
              </a:rPr>
              <a:t>2016</a:t>
            </a:r>
            <a:r>
              <a:rPr lang="zh-CN" altLang="en-US" sz="3200" dirty="0" smtClean="0">
                <a:solidFill>
                  <a:srgbClr val="0000FF"/>
                </a:solidFill>
              </a:rPr>
              <a:t>年以</a:t>
            </a:r>
            <a:r>
              <a:rPr lang="en-GB" sz="3200" dirty="0" smtClean="0">
                <a:solidFill>
                  <a:srgbClr val="0000FF"/>
                </a:solidFill>
              </a:rPr>
              <a:t>65</a:t>
            </a:r>
            <a:r>
              <a:rPr lang="zh-CN" altLang="en-US" sz="3200" dirty="0" smtClean="0">
                <a:solidFill>
                  <a:srgbClr val="0000FF"/>
                </a:solidFill>
              </a:rPr>
              <a:t>岁退休</a:t>
            </a:r>
            <a:r>
              <a:rPr lang="en-GB" sz="3200" dirty="0" smtClean="0">
                <a:solidFill>
                  <a:srgbClr val="0000FF"/>
                </a:solidFill>
              </a:rPr>
              <a:t>: 13140</a:t>
            </a:r>
            <a:r>
              <a:rPr lang="zh-CN" altLang="en-US" sz="3200" dirty="0" smtClean="0">
                <a:solidFill>
                  <a:srgbClr val="0000FF"/>
                </a:solidFill>
              </a:rPr>
              <a:t>日缴费</a:t>
            </a:r>
            <a:r>
              <a:rPr lang="en-GB" sz="3200" dirty="0" smtClean="0">
                <a:solidFill>
                  <a:srgbClr val="0000FF"/>
                </a:solidFill>
              </a:rPr>
              <a:t> </a:t>
            </a:r>
            <a:r>
              <a:rPr lang="en-GB" sz="2400" dirty="0" smtClean="0">
                <a:solidFill>
                  <a:srgbClr val="0000FF"/>
                </a:solidFill>
              </a:rPr>
              <a:t>(36</a:t>
            </a:r>
            <a:r>
              <a:rPr lang="zh-CN" altLang="en-US" sz="2400" dirty="0" smtClean="0">
                <a:solidFill>
                  <a:srgbClr val="0000FF"/>
                </a:solidFill>
              </a:rPr>
              <a:t>年或更多</a:t>
            </a:r>
            <a:r>
              <a:rPr lang="en-GB" sz="2400" dirty="0" smtClean="0">
                <a:solidFill>
                  <a:srgbClr val="0000FF"/>
                </a:solidFill>
              </a:rPr>
              <a:t>) </a:t>
            </a:r>
          </a:p>
          <a:p>
            <a:pPr marL="457200" lvl="1" indent="0">
              <a:buClrTx/>
              <a:buFont typeface="Arial" pitchFamily="34" charset="0"/>
              <a:buNone/>
            </a:pPr>
            <a:r>
              <a:rPr lang="zh-CN" altLang="en-US" sz="2400" dirty="0" smtClean="0"/>
              <a:t>出生日期</a:t>
            </a:r>
            <a:r>
              <a:rPr lang="en-GB" sz="2400" dirty="0" smtClean="0"/>
              <a:t>: 13-04-1959</a:t>
            </a:r>
            <a:r>
              <a:rPr lang="en-US" sz="2400" dirty="0" smtClean="0"/>
              <a:t>		</a:t>
            </a:r>
          </a:p>
          <a:p>
            <a:pPr marL="457200" lvl="1" indent="0">
              <a:buClrTx/>
              <a:buFont typeface="Arial" pitchFamily="34" charset="0"/>
              <a:buNone/>
            </a:pPr>
            <a:r>
              <a:rPr lang="zh-CN" altLang="en-US" sz="2400" dirty="0" smtClean="0"/>
              <a:t>退休日期</a:t>
            </a:r>
            <a:r>
              <a:rPr lang="en-GB" sz="2400" dirty="0" smtClean="0"/>
              <a:t>: 13-02-2016        </a:t>
            </a:r>
          </a:p>
          <a:p>
            <a:pPr marL="457200" lvl="1" indent="0">
              <a:buClrTx/>
              <a:buFont typeface="Arial" pitchFamily="34" charset="0"/>
              <a:buNone/>
            </a:pPr>
            <a:r>
              <a:rPr lang="zh-CN" altLang="en-US" sz="2400" dirty="0" smtClean="0"/>
              <a:t>缴费日数</a:t>
            </a:r>
            <a:r>
              <a:rPr lang="en-GB" sz="2400" dirty="0" smtClean="0"/>
              <a:t>: 14030</a:t>
            </a:r>
            <a:r>
              <a:rPr lang="en-US" sz="2400" dirty="0" smtClean="0"/>
              <a:t>	</a:t>
            </a:r>
          </a:p>
          <a:p>
            <a:pPr marL="457200" lvl="1" indent="0">
              <a:buClrTx/>
              <a:buFont typeface="Arial" pitchFamily="34" charset="0"/>
              <a:buNone/>
            </a:pPr>
            <a:r>
              <a:rPr lang="zh-CN" altLang="en-US" sz="2400" dirty="0" smtClean="0"/>
              <a:t>退休年龄</a:t>
            </a:r>
            <a:r>
              <a:rPr lang="en-GB" sz="2400" dirty="0" smtClean="0"/>
              <a:t>: 56 years and 10 months    </a:t>
            </a:r>
          </a:p>
          <a:p>
            <a:pPr marL="457200" lvl="1" indent="0">
              <a:buClrTx/>
              <a:buFont typeface="Arial" pitchFamily="34" charset="0"/>
              <a:buNone/>
            </a:pPr>
            <a:r>
              <a:rPr lang="zh-CN" altLang="en-US" sz="2400" dirty="0" smtClean="0"/>
              <a:t>降低系数</a:t>
            </a:r>
            <a:r>
              <a:rPr lang="en-GB" sz="2400" dirty="0" smtClean="0"/>
              <a:t>: 8</a:t>
            </a:r>
            <a:r>
              <a:rPr lang="zh-CN" altLang="en-US" sz="2400" dirty="0" smtClean="0"/>
              <a:t>年零</a:t>
            </a:r>
            <a:r>
              <a:rPr lang="en-US" altLang="zh-CN" sz="2400" dirty="0" smtClean="0"/>
              <a:t>2</a:t>
            </a:r>
            <a:r>
              <a:rPr lang="zh-CN" altLang="en-US" sz="2400" dirty="0" smtClean="0"/>
              <a:t>个月</a:t>
            </a:r>
            <a:endParaRPr lang="en-GB" sz="2400" dirty="0" smtClean="0"/>
          </a:p>
          <a:p>
            <a:pPr marL="457200" lvl="1" indent="0">
              <a:buClrTx/>
              <a:buFont typeface="Arial" pitchFamily="34" charset="0"/>
              <a:buNone/>
            </a:pPr>
            <a:r>
              <a:rPr lang="zh-CN" altLang="en-US" sz="2400" dirty="0" smtClean="0"/>
              <a:t>理论年龄</a:t>
            </a:r>
            <a:r>
              <a:rPr lang="en-GB" sz="2400" dirty="0" smtClean="0"/>
              <a:t>: 65</a:t>
            </a:r>
          </a:p>
          <a:p>
            <a:pPr marL="457200" lvl="1" indent="0">
              <a:buClrTx/>
              <a:buFont typeface="Arial" pitchFamily="34" charset="0"/>
              <a:buNone/>
            </a:pPr>
            <a:r>
              <a:rPr lang="zh-CN" altLang="en-US" sz="2400" dirty="0" smtClean="0"/>
              <a:t>应用日期</a:t>
            </a:r>
            <a:r>
              <a:rPr lang="en-GB" sz="2400" dirty="0" smtClean="0"/>
              <a:t>:  15-02-2016</a:t>
            </a:r>
            <a:r>
              <a:rPr lang="en-US" sz="2400" dirty="0" smtClean="0"/>
              <a:t>		</a:t>
            </a:r>
            <a:r>
              <a:rPr lang="en-GB" sz="2400" dirty="0" smtClean="0"/>
              <a:t> </a:t>
            </a:r>
          </a:p>
          <a:p>
            <a:pPr marL="457200" lvl="1" indent="0">
              <a:buClrTx/>
              <a:buFont typeface="Arial" pitchFamily="34" charset="0"/>
              <a:buNone/>
            </a:pPr>
            <a:r>
              <a:rPr lang="zh-CN" altLang="en-US" sz="2400" dirty="0" smtClean="0"/>
              <a:t>生效日期</a:t>
            </a:r>
            <a:r>
              <a:rPr lang="en-GB" sz="2400" dirty="0" smtClean="0"/>
              <a:t>:  14-02-2016</a:t>
            </a:r>
          </a:p>
          <a:p>
            <a:pPr marL="457200" lvl="1" indent="0">
              <a:buClrTx/>
              <a:buFont typeface="Arial" pitchFamily="34" charset="0"/>
              <a:buNone/>
            </a:pPr>
            <a:endParaRPr lang="en-GB" sz="1800" dirty="0" smtClean="0"/>
          </a:p>
          <a:p>
            <a:pPr marL="457200" lvl="1" indent="0">
              <a:buClrTx/>
              <a:buFont typeface="Arial" pitchFamily="34" charset="0"/>
              <a:buNone/>
            </a:pPr>
            <a:endParaRPr lang="en-GB" sz="1600" dirty="0" smtClean="0"/>
          </a:p>
          <a:p>
            <a:pPr marL="457200" lvl="1" indent="0">
              <a:buClrTx/>
              <a:buFont typeface="Arial" pitchFamily="34" charset="0"/>
              <a:buNone/>
            </a:pPr>
            <a:r>
              <a:rPr lang="zh-CN" altLang="en-US" dirty="0" smtClean="0">
                <a:solidFill>
                  <a:srgbClr val="0000FF"/>
                </a:solidFill>
              </a:rPr>
              <a:t>计算基础 到</a:t>
            </a:r>
            <a:r>
              <a:rPr lang="en-GB" dirty="0" smtClean="0">
                <a:solidFill>
                  <a:srgbClr val="0000FF"/>
                </a:solidFill>
              </a:rPr>
              <a:t>2016</a:t>
            </a:r>
            <a:r>
              <a:rPr lang="zh-CN" altLang="en-US" dirty="0" smtClean="0">
                <a:solidFill>
                  <a:srgbClr val="0000FF"/>
                </a:solidFill>
              </a:rPr>
              <a:t>年满</a:t>
            </a:r>
            <a:r>
              <a:rPr lang="en-GB" dirty="0" smtClean="0">
                <a:solidFill>
                  <a:srgbClr val="0000FF"/>
                </a:solidFill>
              </a:rPr>
              <a:t>19</a:t>
            </a:r>
            <a:r>
              <a:rPr lang="zh-CN" altLang="en-US" dirty="0" smtClean="0">
                <a:solidFill>
                  <a:srgbClr val="0000FF"/>
                </a:solidFill>
              </a:rPr>
              <a:t>年：</a:t>
            </a:r>
            <a:r>
              <a:rPr lang="en-GB" dirty="0" smtClean="0">
                <a:solidFill>
                  <a:srgbClr val="0000FF"/>
                </a:solidFill>
              </a:rPr>
              <a:t>1997</a:t>
            </a:r>
            <a:r>
              <a:rPr lang="zh-CN" altLang="en-US" dirty="0" smtClean="0">
                <a:solidFill>
                  <a:srgbClr val="0000FF"/>
                </a:solidFill>
              </a:rPr>
              <a:t>年</a:t>
            </a:r>
            <a:r>
              <a:rPr lang="en-US" altLang="zh-CN" dirty="0" smtClean="0">
                <a:solidFill>
                  <a:srgbClr val="0000FF"/>
                </a:solidFill>
              </a:rPr>
              <a:t>01</a:t>
            </a:r>
            <a:r>
              <a:rPr lang="zh-CN" altLang="en-US" dirty="0" smtClean="0">
                <a:solidFill>
                  <a:srgbClr val="0000FF"/>
                </a:solidFill>
              </a:rPr>
              <a:t>月到</a:t>
            </a:r>
            <a:r>
              <a:rPr lang="en-GB" dirty="0" smtClean="0">
                <a:solidFill>
                  <a:srgbClr val="0000FF"/>
                </a:solidFill>
              </a:rPr>
              <a:t>2015</a:t>
            </a:r>
            <a:r>
              <a:rPr lang="zh-CN" altLang="en-US" dirty="0" smtClean="0">
                <a:solidFill>
                  <a:srgbClr val="0000FF"/>
                </a:solidFill>
              </a:rPr>
              <a:t>年</a:t>
            </a:r>
            <a:r>
              <a:rPr lang="en-US" altLang="zh-CN" dirty="0" smtClean="0">
                <a:solidFill>
                  <a:srgbClr val="0000FF"/>
                </a:solidFill>
              </a:rPr>
              <a:t>12</a:t>
            </a:r>
            <a:r>
              <a:rPr lang="zh-CN" altLang="en-US" dirty="0" smtClean="0">
                <a:solidFill>
                  <a:srgbClr val="0000FF"/>
                </a:solidFill>
              </a:rPr>
              <a:t>月</a:t>
            </a:r>
            <a:r>
              <a:rPr lang="en-GB" dirty="0" smtClean="0">
                <a:solidFill>
                  <a:srgbClr val="0000FF"/>
                </a:solidFill>
              </a:rPr>
              <a:t>            </a:t>
            </a:r>
          </a:p>
          <a:p>
            <a:pPr marL="457200" lvl="1" indent="0">
              <a:buClrTx/>
              <a:buFont typeface="Arial" pitchFamily="34" charset="0"/>
              <a:buNone/>
            </a:pPr>
            <a:r>
              <a:rPr lang="zh-CN" altLang="en-US" b="1" dirty="0" smtClean="0">
                <a:solidFill>
                  <a:srgbClr val="0000FF"/>
                </a:solidFill>
              </a:rPr>
              <a:t>计算基础</a:t>
            </a:r>
            <a:r>
              <a:rPr lang="en-GB" b="1" dirty="0" smtClean="0">
                <a:solidFill>
                  <a:srgbClr val="0000FF"/>
                </a:solidFill>
              </a:rPr>
              <a:t>:  964.42 X 100% </a:t>
            </a:r>
          </a:p>
          <a:p>
            <a:pPr marL="457200" lvl="1" indent="0">
              <a:buClrTx/>
              <a:buFont typeface="Arial" pitchFamily="34" charset="0"/>
              <a:buNone/>
            </a:pPr>
            <a:endParaRPr lang="en-GB" dirty="0"/>
          </a:p>
        </p:txBody>
      </p:sp>
    </p:spTree>
    <p:extLst>
      <p:ext uri="{BB962C8B-B14F-4D97-AF65-F5344CB8AC3E}">
        <p14:creationId xmlns:p14="http://schemas.microsoft.com/office/powerpoint/2010/main" val="418530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z="2400" i="1" dirty="0" smtClean="0"/>
              <a:t>RETIREMENT WITH COEs BY AGGREGATION – EXAMPLE</a:t>
            </a:r>
            <a:br>
              <a:rPr lang="en-GB" sz="2400" i="1" dirty="0" smtClean="0"/>
            </a:br>
            <a:r>
              <a:rPr lang="zh-CN" altLang="en-US" sz="2400" i="1" dirty="0" smtClean="0"/>
              <a:t>按照年龄降低系数总合计算的退休</a:t>
            </a:r>
            <a:r>
              <a:rPr lang="en-US" altLang="zh-CN" sz="2400" i="1" dirty="0" smtClean="0"/>
              <a:t>-</a:t>
            </a:r>
            <a:r>
              <a:rPr lang="zh-CN" altLang="en-US" sz="2400" i="1" dirty="0" smtClean="0"/>
              <a:t>实例</a:t>
            </a:r>
            <a:endParaRPr lang="en-GB" sz="2400" b="1" i="1" dirty="0"/>
          </a:p>
        </p:txBody>
      </p:sp>
      <p:sp>
        <p:nvSpPr>
          <p:cNvPr id="3" name="2 Marcador de contenido"/>
          <p:cNvSpPr>
            <a:spLocks noGrp="1"/>
          </p:cNvSpPr>
          <p:nvPr>
            <p:ph idx="1"/>
          </p:nvPr>
        </p:nvSpPr>
        <p:spPr>
          <a:xfrm>
            <a:off x="272350" y="908650"/>
            <a:ext cx="5256730" cy="5616779"/>
          </a:xfrm>
        </p:spPr>
        <p:txBody>
          <a:bodyPr>
            <a:normAutofit fontScale="55000" lnSpcReduction="20000"/>
          </a:bodyPr>
          <a:lstStyle/>
          <a:p>
            <a:pPr marL="0" indent="0">
              <a:buNone/>
            </a:pPr>
            <a:r>
              <a:rPr lang="en-GB" sz="2100" dirty="0" smtClean="0"/>
              <a:t>Date of Birth: 01-01-1959     </a:t>
            </a:r>
          </a:p>
          <a:p>
            <a:pPr marL="0" indent="0">
              <a:buNone/>
            </a:pPr>
            <a:r>
              <a:rPr lang="en-GB" sz="2100" dirty="0" smtClean="0"/>
              <a:t>Effective Date: 14-02-2016      </a:t>
            </a:r>
          </a:p>
          <a:p>
            <a:pPr marL="0" indent="0">
              <a:buNone/>
            </a:pPr>
            <a:r>
              <a:rPr lang="en-GB" sz="2100" dirty="0" smtClean="0"/>
              <a:t>Retirement date: 13-02-2016 </a:t>
            </a:r>
            <a:r>
              <a:rPr lang="en-GB" dirty="0" smtClean="0"/>
              <a:t>  </a:t>
            </a:r>
          </a:p>
          <a:p>
            <a:pPr marL="0" indent="0">
              <a:buNone/>
            </a:pPr>
            <a:r>
              <a:rPr lang="en-GB" sz="2000" dirty="0" smtClean="0">
                <a:solidFill>
                  <a:srgbClr val="FF0000"/>
                </a:solidFill>
              </a:rPr>
              <a:t>Contribution in 2016 for 65 years: 14,030</a:t>
            </a:r>
          </a:p>
          <a:p>
            <a:pPr marL="0" indent="0">
              <a:buNone/>
            </a:pPr>
            <a:r>
              <a:rPr lang="en-GB" sz="2100" dirty="0" smtClean="0"/>
              <a:t>Age at retirement date: 57 years and 1 month Date of application: 15-02-2016 </a:t>
            </a:r>
            <a:r>
              <a:rPr lang="en-US" dirty="0" smtClean="0"/>
              <a:t>	</a:t>
            </a:r>
            <a:r>
              <a:rPr lang="en-GB" dirty="0" smtClean="0"/>
              <a:t>     </a:t>
            </a:r>
          </a:p>
          <a:p>
            <a:pPr marL="0" indent="0">
              <a:buNone/>
            </a:pPr>
            <a:r>
              <a:rPr lang="en-GB" sz="2000" dirty="0" smtClean="0">
                <a:solidFill>
                  <a:srgbClr val="FF0000"/>
                </a:solidFill>
              </a:rPr>
              <a:t>If under 14,030: 65 years and 4 months</a:t>
            </a:r>
          </a:p>
          <a:p>
            <a:pPr marL="0" indent="0">
              <a:buNone/>
            </a:pPr>
            <a:endParaRPr lang="en-GB" sz="2000" dirty="0" smtClean="0">
              <a:solidFill>
                <a:srgbClr val="00B0F0"/>
              </a:solidFill>
            </a:endParaRPr>
          </a:p>
          <a:p>
            <a:pPr marL="0" indent="0">
              <a:buNone/>
            </a:pPr>
            <a:r>
              <a:rPr lang="en-GB" sz="2100" dirty="0" smtClean="0"/>
              <a:t>Periods accredited in </a:t>
            </a:r>
            <a:r>
              <a:rPr lang="en-GB" sz="2100" b="1" dirty="0" smtClean="0"/>
              <a:t>France:</a:t>
            </a:r>
            <a:r>
              <a:rPr lang="en-GB" sz="2100" dirty="0" smtClean="0"/>
              <a:t> 2,639 days	</a:t>
            </a:r>
          </a:p>
          <a:p>
            <a:pPr marL="0" indent="0">
              <a:buNone/>
            </a:pPr>
            <a:r>
              <a:rPr lang="en-GB" sz="2100" dirty="0" smtClean="0"/>
              <a:t>COE by periods on board in France: 11 months (330 days)</a:t>
            </a:r>
          </a:p>
          <a:p>
            <a:pPr marL="0" indent="0">
              <a:buNone/>
            </a:pPr>
            <a:r>
              <a:rPr lang="en-GB" sz="2100" dirty="0" smtClean="0"/>
              <a:t>Periods accredited in </a:t>
            </a:r>
            <a:r>
              <a:rPr lang="en-GB" sz="2100" b="1" dirty="0" smtClean="0"/>
              <a:t>Spain:</a:t>
            </a:r>
            <a:r>
              <a:rPr lang="en-GB" sz="2100" dirty="0" smtClean="0"/>
              <a:t> </a:t>
            </a:r>
            <a:r>
              <a:rPr lang="en-GB" sz="2100" u="sng" dirty="0" smtClean="0"/>
              <a:t>5,342 days</a:t>
            </a:r>
            <a:r>
              <a:rPr lang="en-GB" sz="2100" dirty="0" smtClean="0"/>
              <a:t>        </a:t>
            </a:r>
          </a:p>
          <a:p>
            <a:pPr marL="0" indent="0">
              <a:buNone/>
            </a:pPr>
            <a:r>
              <a:rPr lang="en-GB" sz="2100" dirty="0" smtClean="0"/>
              <a:t>COE by periods on board in Spain: 7 years and 4 months (2,675 days)</a:t>
            </a:r>
            <a:endParaRPr lang="en-GB" sz="2100" dirty="0"/>
          </a:p>
          <a:p>
            <a:pPr marL="0" indent="0">
              <a:buNone/>
            </a:pPr>
            <a:r>
              <a:rPr lang="en-GB" dirty="0" smtClean="0"/>
              <a:t>                            </a:t>
            </a:r>
            <a:r>
              <a:rPr lang="en-GB" sz="2100" b="1" dirty="0" smtClean="0">
                <a:solidFill>
                  <a:srgbClr val="0000FF"/>
                </a:solidFill>
              </a:rPr>
              <a:t>Total….  7,981 days   </a:t>
            </a:r>
            <a:r>
              <a:rPr lang="en-GB" dirty="0" smtClean="0"/>
              <a:t>  </a:t>
            </a:r>
          </a:p>
          <a:p>
            <a:pPr marL="0" indent="0">
              <a:buNone/>
            </a:pPr>
            <a:r>
              <a:rPr lang="en-GB" sz="2100" dirty="0" smtClean="0"/>
              <a:t>Total days accredited in Spain: 5,342 + 2,675 </a:t>
            </a:r>
            <a:r>
              <a:rPr lang="en-GB" sz="2100" b="1" dirty="0" smtClean="0"/>
              <a:t>= </a:t>
            </a:r>
            <a:r>
              <a:rPr lang="en-GB" sz="2100" b="1" dirty="0" smtClean="0">
                <a:solidFill>
                  <a:srgbClr val="0000FF"/>
                </a:solidFill>
              </a:rPr>
              <a:t>8,017 days</a:t>
            </a:r>
          </a:p>
          <a:p>
            <a:pPr marL="0" indent="0">
              <a:buNone/>
            </a:pPr>
            <a:r>
              <a:rPr lang="en-GB" sz="2100" dirty="0" smtClean="0"/>
              <a:t>Pro rata paid by Spain:  2,639 + 8,017 = 10,656 days    </a:t>
            </a:r>
            <a:r>
              <a:rPr lang="en-GB" sz="2100" b="1" dirty="0" smtClean="0">
                <a:solidFill>
                  <a:srgbClr val="0000FF"/>
                </a:solidFill>
              </a:rPr>
              <a:t>8,017 / 10,656 = 75.23 %  pro rata paid by Spain</a:t>
            </a:r>
          </a:p>
          <a:p>
            <a:pPr marL="0" indent="0">
              <a:buNone/>
            </a:pPr>
            <a:endParaRPr lang="en-GB" sz="2000" b="1" dirty="0" smtClean="0">
              <a:solidFill>
                <a:srgbClr val="0000FF"/>
              </a:solidFill>
            </a:endParaRPr>
          </a:p>
          <a:p>
            <a:pPr marL="0" indent="0">
              <a:buNone/>
            </a:pPr>
            <a:r>
              <a:rPr lang="en-GB" sz="2100" b="1" u="sng" dirty="0" smtClean="0"/>
              <a:t>CALCULATION</a:t>
            </a:r>
            <a:r>
              <a:rPr lang="en-GB" sz="2100" dirty="0" smtClean="0"/>
              <a:t>   7,981 = 21 years and 316 days</a:t>
            </a:r>
          </a:p>
          <a:p>
            <a:pPr marL="0" indent="0">
              <a:buNone/>
            </a:pPr>
            <a:r>
              <a:rPr lang="en-GB" sz="2100" dirty="0" smtClean="0"/>
              <a:t>         COEs       </a:t>
            </a:r>
            <a:r>
              <a:rPr lang="en-GB" sz="2100" u="sng" dirty="0" smtClean="0"/>
              <a:t>=  8 years and 90 days</a:t>
            </a:r>
          </a:p>
          <a:p>
            <a:pPr marL="0" indent="0">
              <a:buNone/>
            </a:pPr>
            <a:r>
              <a:rPr lang="en-GB" sz="2100" dirty="0" smtClean="0"/>
              <a:t>                          30 years and 6 months</a:t>
            </a:r>
          </a:p>
          <a:p>
            <a:pPr marL="0" indent="0">
              <a:buNone/>
            </a:pPr>
            <a:r>
              <a:rPr lang="en-GB" sz="2100" b="1" u="sng" dirty="0" smtClean="0"/>
              <a:t>PERCENTAGE</a:t>
            </a:r>
            <a:r>
              <a:rPr lang="en-GB" sz="2100" dirty="0" smtClean="0"/>
              <a:t>   15 years = 50% </a:t>
            </a:r>
          </a:p>
          <a:p>
            <a:pPr marL="0" indent="0">
              <a:buNone/>
            </a:pPr>
            <a:r>
              <a:rPr lang="en-US" sz="2100" dirty="0" smtClean="0"/>
              <a:t>	</a:t>
            </a:r>
            <a:r>
              <a:rPr lang="en-GB" sz="2100" dirty="0" smtClean="0"/>
              <a:t>     15 years = (180 + 6 months)   163 x 0.21 = 34.23 %</a:t>
            </a:r>
            <a:endParaRPr lang="en-GB" sz="2100" b="1" u="sng" dirty="0" smtClean="0"/>
          </a:p>
          <a:p>
            <a:pPr marL="0" indent="0">
              <a:buNone/>
            </a:pPr>
            <a:r>
              <a:rPr lang="en-GB" dirty="0" smtClean="0"/>
              <a:t>                     </a:t>
            </a:r>
            <a:r>
              <a:rPr lang="en-GB" sz="2100" dirty="0" smtClean="0"/>
              <a:t>                                   23 x 0.19 =   4.37 %      </a:t>
            </a:r>
          </a:p>
          <a:p>
            <a:pPr marL="0" indent="0">
              <a:buNone/>
            </a:pPr>
            <a:r>
              <a:rPr lang="en-GB" sz="2100" b="1" dirty="0" smtClean="0">
                <a:solidFill>
                  <a:srgbClr val="0000FF"/>
                </a:solidFill>
              </a:rPr>
              <a:t>Total:  50+34.23+4.37 = 88.60%  percentage for years of contributions</a:t>
            </a:r>
          </a:p>
          <a:p>
            <a:pPr marL="0" indent="0">
              <a:buNone/>
            </a:pPr>
            <a:endParaRPr lang="en-GB" sz="2000" b="1" dirty="0" smtClean="0"/>
          </a:p>
          <a:p>
            <a:pPr marL="0" indent="0">
              <a:buNone/>
            </a:pPr>
            <a:r>
              <a:rPr lang="en-GB" sz="2100" b="1" u="sng" dirty="0" smtClean="0"/>
              <a:t>REGULATORY BASE</a:t>
            </a:r>
            <a:r>
              <a:rPr lang="en-GB" sz="2100" dirty="0" smtClean="0"/>
              <a:t>   934.98 X 88.60% = €828.39    </a:t>
            </a:r>
          </a:p>
          <a:p>
            <a:pPr marL="0" indent="0">
              <a:buNone/>
            </a:pPr>
            <a:r>
              <a:rPr lang="en-GB" sz="2100" b="1" dirty="0" smtClean="0">
                <a:solidFill>
                  <a:srgbClr val="0000FF"/>
                </a:solidFill>
              </a:rPr>
              <a:t>PRO RATA PAID BY SPAIN: 828.39 X 75.23% = €623.20</a:t>
            </a:r>
            <a:r>
              <a:rPr lang="en-GB" dirty="0" smtClean="0"/>
              <a:t>   </a:t>
            </a:r>
          </a:p>
        </p:txBody>
      </p:sp>
      <p:sp>
        <p:nvSpPr>
          <p:cNvPr id="4" name="2 Marcador de contenido"/>
          <p:cNvSpPr txBox="1">
            <a:spLocks/>
          </p:cNvSpPr>
          <p:nvPr/>
        </p:nvSpPr>
        <p:spPr>
          <a:xfrm>
            <a:off x="5529080" y="836640"/>
            <a:ext cx="3960550" cy="561677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en-US" sz="2100" dirty="0" smtClean="0"/>
              <a:t>出生日期</a:t>
            </a:r>
            <a:r>
              <a:rPr lang="en-GB" sz="2100" dirty="0" smtClean="0"/>
              <a:t>: 01-01-1959     </a:t>
            </a:r>
          </a:p>
          <a:p>
            <a:pPr marL="0" indent="0">
              <a:buFont typeface="Arial" pitchFamily="34" charset="0"/>
              <a:buNone/>
            </a:pPr>
            <a:r>
              <a:rPr lang="zh-CN" altLang="en-US" sz="2100" dirty="0" smtClean="0"/>
              <a:t>生效日期</a:t>
            </a:r>
            <a:r>
              <a:rPr lang="en-GB" sz="2100" dirty="0" smtClean="0"/>
              <a:t>: 14-02-2016      </a:t>
            </a:r>
          </a:p>
          <a:p>
            <a:pPr marL="0" indent="0">
              <a:buFont typeface="Arial" pitchFamily="34" charset="0"/>
              <a:buNone/>
            </a:pPr>
            <a:r>
              <a:rPr lang="zh-CN" altLang="en-US" sz="2100" dirty="0" smtClean="0"/>
              <a:t>退休日期</a:t>
            </a:r>
            <a:r>
              <a:rPr lang="en-GB" sz="2100" dirty="0" smtClean="0"/>
              <a:t>: 13-02-2016 </a:t>
            </a:r>
            <a:r>
              <a:rPr lang="en-GB" dirty="0" smtClean="0"/>
              <a:t>  </a:t>
            </a:r>
          </a:p>
          <a:p>
            <a:pPr marL="0" indent="0">
              <a:buFont typeface="Arial" pitchFamily="34" charset="0"/>
              <a:buNone/>
            </a:pPr>
            <a:r>
              <a:rPr lang="zh-CN" altLang="en-US" sz="2000" dirty="0" smtClean="0">
                <a:solidFill>
                  <a:srgbClr val="FF0000"/>
                </a:solidFill>
              </a:rPr>
              <a:t>到</a:t>
            </a:r>
            <a:r>
              <a:rPr lang="en-US" altLang="zh-CN" sz="2000" dirty="0" smtClean="0">
                <a:solidFill>
                  <a:srgbClr val="FF0000"/>
                </a:solidFill>
              </a:rPr>
              <a:t>2016</a:t>
            </a:r>
            <a:r>
              <a:rPr lang="zh-CN" altLang="en-US" sz="2000" dirty="0" smtClean="0">
                <a:solidFill>
                  <a:srgbClr val="FF0000"/>
                </a:solidFill>
              </a:rPr>
              <a:t>年年满</a:t>
            </a:r>
            <a:r>
              <a:rPr lang="en-US" altLang="zh-CN" sz="2000" dirty="0" smtClean="0">
                <a:solidFill>
                  <a:srgbClr val="FF0000"/>
                </a:solidFill>
              </a:rPr>
              <a:t>65</a:t>
            </a:r>
            <a:r>
              <a:rPr lang="zh-CN" altLang="en-US" sz="2000" dirty="0" smtClean="0">
                <a:solidFill>
                  <a:srgbClr val="FF0000"/>
                </a:solidFill>
              </a:rPr>
              <a:t>周岁</a:t>
            </a:r>
            <a:r>
              <a:rPr lang="en-GB" sz="2000" dirty="0" smtClean="0">
                <a:solidFill>
                  <a:srgbClr val="FF0000"/>
                </a:solidFill>
              </a:rPr>
              <a:t>: 14030</a:t>
            </a:r>
            <a:r>
              <a:rPr lang="zh-CN" altLang="en-US" sz="2000" dirty="0" smtClean="0">
                <a:solidFill>
                  <a:srgbClr val="FF0000"/>
                </a:solidFill>
              </a:rPr>
              <a:t>日</a:t>
            </a:r>
            <a:endParaRPr lang="en-GB" sz="2000" dirty="0" smtClean="0">
              <a:solidFill>
                <a:srgbClr val="FF0000"/>
              </a:solidFill>
            </a:endParaRPr>
          </a:p>
          <a:p>
            <a:pPr marL="0" indent="0">
              <a:buFont typeface="Arial" pitchFamily="34" charset="0"/>
              <a:buNone/>
            </a:pPr>
            <a:r>
              <a:rPr lang="zh-CN" altLang="en-US" sz="2100" dirty="0" smtClean="0"/>
              <a:t>退休年龄</a:t>
            </a:r>
            <a:r>
              <a:rPr lang="en-GB" sz="2100" dirty="0" smtClean="0"/>
              <a:t>: 57 </a:t>
            </a:r>
            <a:r>
              <a:rPr lang="zh-CN" altLang="en-US" sz="2100" dirty="0" smtClean="0"/>
              <a:t>年零</a:t>
            </a:r>
            <a:r>
              <a:rPr lang="en-GB" sz="2100" dirty="0" smtClean="0"/>
              <a:t>1</a:t>
            </a:r>
            <a:r>
              <a:rPr lang="zh-CN" altLang="en-US" sz="2100" dirty="0" smtClean="0"/>
              <a:t>个月</a:t>
            </a:r>
            <a:endParaRPr lang="en-GB" sz="2100" dirty="0" smtClean="0"/>
          </a:p>
          <a:p>
            <a:pPr marL="0" indent="0">
              <a:buFont typeface="Arial" pitchFamily="34" charset="0"/>
              <a:buNone/>
            </a:pPr>
            <a:r>
              <a:rPr lang="zh-CN" altLang="en-US" sz="2100" dirty="0" smtClean="0"/>
              <a:t>应用日期</a:t>
            </a:r>
            <a:r>
              <a:rPr lang="en-GB" sz="2100" dirty="0" smtClean="0"/>
              <a:t>: 15-02-2016 </a:t>
            </a:r>
            <a:r>
              <a:rPr lang="en-US" dirty="0" smtClean="0"/>
              <a:t>	</a:t>
            </a:r>
            <a:r>
              <a:rPr lang="en-GB" dirty="0" smtClean="0"/>
              <a:t>     </a:t>
            </a:r>
          </a:p>
          <a:p>
            <a:pPr marL="0" indent="0">
              <a:buFont typeface="Arial" pitchFamily="34" charset="0"/>
              <a:buNone/>
            </a:pPr>
            <a:r>
              <a:rPr lang="zh-CN" altLang="en-US" sz="2000" dirty="0" smtClean="0">
                <a:solidFill>
                  <a:srgbClr val="FF0000"/>
                </a:solidFill>
              </a:rPr>
              <a:t>若小于</a:t>
            </a:r>
            <a:r>
              <a:rPr lang="en-GB" sz="2000" dirty="0" smtClean="0">
                <a:solidFill>
                  <a:srgbClr val="FF0000"/>
                </a:solidFill>
              </a:rPr>
              <a:t>14030</a:t>
            </a:r>
            <a:r>
              <a:rPr lang="zh-CN" altLang="en-US" sz="2000" dirty="0" smtClean="0">
                <a:solidFill>
                  <a:srgbClr val="FF0000"/>
                </a:solidFill>
              </a:rPr>
              <a:t>天</a:t>
            </a:r>
            <a:r>
              <a:rPr lang="zh-CN" altLang="en-US" sz="2000" dirty="0">
                <a:solidFill>
                  <a:srgbClr val="FF0000"/>
                </a:solidFill>
              </a:rPr>
              <a:t>：</a:t>
            </a:r>
            <a:r>
              <a:rPr lang="en-GB" sz="2000" dirty="0" smtClean="0">
                <a:solidFill>
                  <a:srgbClr val="FF0000"/>
                </a:solidFill>
              </a:rPr>
              <a:t>65</a:t>
            </a:r>
            <a:r>
              <a:rPr lang="zh-CN" altLang="en-US" sz="2000" dirty="0" smtClean="0">
                <a:solidFill>
                  <a:srgbClr val="FF0000"/>
                </a:solidFill>
              </a:rPr>
              <a:t>岁零</a:t>
            </a:r>
            <a:r>
              <a:rPr lang="en-US" altLang="zh-CN" sz="2000" dirty="0" smtClean="0">
                <a:solidFill>
                  <a:srgbClr val="FF0000"/>
                </a:solidFill>
              </a:rPr>
              <a:t>4</a:t>
            </a:r>
            <a:r>
              <a:rPr lang="zh-CN" altLang="en-US" sz="2000" dirty="0" smtClean="0">
                <a:solidFill>
                  <a:srgbClr val="FF0000"/>
                </a:solidFill>
              </a:rPr>
              <a:t>个月</a:t>
            </a:r>
            <a:endParaRPr lang="en-GB" sz="2000" dirty="0" smtClean="0">
              <a:solidFill>
                <a:srgbClr val="FF0000"/>
              </a:solidFill>
            </a:endParaRPr>
          </a:p>
          <a:p>
            <a:pPr marL="0" indent="0">
              <a:buFont typeface="Arial" pitchFamily="34" charset="0"/>
              <a:buNone/>
            </a:pPr>
            <a:endParaRPr lang="en-GB" sz="2000" dirty="0" smtClean="0">
              <a:solidFill>
                <a:srgbClr val="00B0F0"/>
              </a:solidFill>
            </a:endParaRPr>
          </a:p>
          <a:p>
            <a:pPr marL="0" indent="0">
              <a:buFont typeface="Arial" pitchFamily="34" charset="0"/>
              <a:buNone/>
            </a:pPr>
            <a:r>
              <a:rPr lang="zh-CN" altLang="en-US" sz="2100" dirty="0" smtClean="0"/>
              <a:t>在法国积累的年限</a:t>
            </a:r>
            <a:r>
              <a:rPr lang="en-GB" sz="2100" b="1" dirty="0" smtClean="0"/>
              <a:t>:</a:t>
            </a:r>
            <a:r>
              <a:rPr lang="en-GB" sz="2100" dirty="0" smtClean="0"/>
              <a:t> 2,639</a:t>
            </a:r>
            <a:r>
              <a:rPr lang="zh-CN" altLang="en-US" sz="2100" dirty="0" smtClean="0"/>
              <a:t>日</a:t>
            </a:r>
            <a:r>
              <a:rPr lang="en-GB" sz="2100" dirty="0" smtClean="0"/>
              <a:t>	</a:t>
            </a:r>
          </a:p>
          <a:p>
            <a:pPr marL="0" indent="0">
              <a:buFont typeface="Arial" pitchFamily="34" charset="0"/>
              <a:buNone/>
            </a:pPr>
            <a:r>
              <a:rPr lang="zh-CN" altLang="en-US" sz="2100" dirty="0" smtClean="0"/>
              <a:t>在法船只工作年龄降低系数</a:t>
            </a:r>
            <a:r>
              <a:rPr lang="en-GB" sz="2100" dirty="0" smtClean="0"/>
              <a:t>: 11 </a:t>
            </a:r>
            <a:r>
              <a:rPr lang="zh-CN" altLang="en-US" sz="2100" dirty="0" smtClean="0"/>
              <a:t>月</a:t>
            </a:r>
            <a:r>
              <a:rPr lang="en-GB" sz="2100" dirty="0" smtClean="0"/>
              <a:t> (330</a:t>
            </a:r>
            <a:r>
              <a:rPr lang="zh-CN" altLang="en-US" sz="2100" dirty="0" smtClean="0"/>
              <a:t>日</a:t>
            </a:r>
            <a:r>
              <a:rPr lang="en-GB" sz="2100" dirty="0" smtClean="0"/>
              <a:t>)</a:t>
            </a:r>
          </a:p>
          <a:p>
            <a:pPr marL="0" indent="0">
              <a:buFont typeface="Arial" pitchFamily="34" charset="0"/>
              <a:buNone/>
            </a:pPr>
            <a:r>
              <a:rPr lang="zh-CN" altLang="en-US" sz="2100" b="1" dirty="0" smtClean="0"/>
              <a:t>在西班牙的积累年限</a:t>
            </a:r>
            <a:r>
              <a:rPr lang="en-GB" sz="2100" b="1" dirty="0" smtClean="0"/>
              <a:t>:</a:t>
            </a:r>
            <a:r>
              <a:rPr lang="en-GB" sz="2100" dirty="0" smtClean="0"/>
              <a:t> </a:t>
            </a:r>
            <a:r>
              <a:rPr lang="en-GB" sz="2100" u="sng" dirty="0" smtClean="0"/>
              <a:t>5,342</a:t>
            </a:r>
            <a:r>
              <a:rPr lang="zh-CN" altLang="en-US" sz="2100" u="sng" dirty="0" smtClean="0"/>
              <a:t>日</a:t>
            </a:r>
            <a:r>
              <a:rPr lang="en-GB" sz="2100" dirty="0" smtClean="0"/>
              <a:t>        </a:t>
            </a:r>
          </a:p>
          <a:p>
            <a:pPr marL="0" indent="0">
              <a:buFont typeface="Arial" pitchFamily="34" charset="0"/>
              <a:buNone/>
            </a:pPr>
            <a:r>
              <a:rPr lang="zh-CN" altLang="en-US" sz="2100" dirty="0" smtClean="0"/>
              <a:t>在西班牙船只工作年龄降低系数</a:t>
            </a:r>
            <a:r>
              <a:rPr lang="en-GB" sz="2100" dirty="0" smtClean="0"/>
              <a:t>: 7</a:t>
            </a:r>
            <a:r>
              <a:rPr lang="zh-CN" altLang="en-US" sz="2100" dirty="0" smtClean="0"/>
              <a:t>年零</a:t>
            </a:r>
            <a:r>
              <a:rPr lang="en-US" altLang="zh-CN" sz="2100" dirty="0" smtClean="0"/>
              <a:t>4</a:t>
            </a:r>
            <a:r>
              <a:rPr lang="zh-CN" altLang="en-US" sz="2100" dirty="0" smtClean="0"/>
              <a:t>个月</a:t>
            </a:r>
            <a:r>
              <a:rPr lang="en-GB" sz="2100" dirty="0" smtClean="0"/>
              <a:t>(2,675</a:t>
            </a:r>
            <a:r>
              <a:rPr lang="zh-CN" altLang="en-US" sz="2100" dirty="0" smtClean="0"/>
              <a:t>日</a:t>
            </a:r>
            <a:r>
              <a:rPr lang="en-GB" sz="2100" dirty="0" smtClean="0"/>
              <a:t>)</a:t>
            </a:r>
          </a:p>
          <a:p>
            <a:pPr marL="0" indent="0" algn="ctr">
              <a:buFont typeface="Arial" pitchFamily="34" charset="0"/>
              <a:buNone/>
            </a:pPr>
            <a:r>
              <a:rPr lang="zh-CN" altLang="en-US" sz="2100" b="1" dirty="0" smtClean="0">
                <a:solidFill>
                  <a:srgbClr val="0000FF"/>
                </a:solidFill>
              </a:rPr>
              <a:t>总合</a:t>
            </a:r>
            <a:r>
              <a:rPr lang="en-GB" sz="2100" b="1" dirty="0" smtClean="0">
                <a:solidFill>
                  <a:srgbClr val="0000FF"/>
                </a:solidFill>
              </a:rPr>
              <a:t>….  7,981</a:t>
            </a:r>
            <a:r>
              <a:rPr lang="zh-CN" altLang="en-US" sz="2100" b="1" dirty="0" smtClean="0">
                <a:solidFill>
                  <a:srgbClr val="0000FF"/>
                </a:solidFill>
              </a:rPr>
              <a:t>日</a:t>
            </a:r>
            <a:r>
              <a:rPr lang="en-GB" sz="2100" b="1" dirty="0" smtClean="0">
                <a:solidFill>
                  <a:srgbClr val="0000FF"/>
                </a:solidFill>
              </a:rPr>
              <a:t>   </a:t>
            </a:r>
            <a:r>
              <a:rPr lang="en-GB" dirty="0" smtClean="0"/>
              <a:t>  </a:t>
            </a:r>
          </a:p>
          <a:p>
            <a:pPr marL="0" indent="0">
              <a:buFont typeface="Arial" pitchFamily="34" charset="0"/>
              <a:buNone/>
            </a:pPr>
            <a:r>
              <a:rPr lang="zh-CN" altLang="en-US" sz="2100" dirty="0" smtClean="0"/>
              <a:t>西班牙累计总日数</a:t>
            </a:r>
            <a:r>
              <a:rPr lang="en-GB" sz="2100" dirty="0" smtClean="0"/>
              <a:t>: 5342 + 2675 </a:t>
            </a:r>
            <a:r>
              <a:rPr lang="en-GB" sz="2100" b="1" dirty="0" smtClean="0"/>
              <a:t>= </a:t>
            </a:r>
            <a:r>
              <a:rPr lang="en-GB" sz="2100" b="1" dirty="0" smtClean="0">
                <a:solidFill>
                  <a:srgbClr val="0000FF"/>
                </a:solidFill>
              </a:rPr>
              <a:t>8017</a:t>
            </a:r>
            <a:r>
              <a:rPr lang="zh-CN" altLang="en-US" sz="2100" b="1" dirty="0" smtClean="0">
                <a:solidFill>
                  <a:srgbClr val="0000FF"/>
                </a:solidFill>
              </a:rPr>
              <a:t>日</a:t>
            </a:r>
            <a:endParaRPr lang="en-US" altLang="zh-CN" sz="2100" b="1" dirty="0" smtClean="0">
              <a:solidFill>
                <a:srgbClr val="0000FF"/>
              </a:solidFill>
            </a:endParaRPr>
          </a:p>
          <a:p>
            <a:pPr marL="0" indent="0">
              <a:buFont typeface="Arial" pitchFamily="34" charset="0"/>
              <a:buNone/>
            </a:pPr>
            <a:r>
              <a:rPr lang="zh-CN" altLang="en-US" sz="2100" dirty="0" smtClean="0"/>
              <a:t>西班牙给付比例</a:t>
            </a:r>
            <a:r>
              <a:rPr lang="en-GB" sz="2100" dirty="0" smtClean="0"/>
              <a:t>:  2639 + 8017 = 10,656 </a:t>
            </a:r>
            <a:r>
              <a:rPr lang="zh-CN" altLang="en-US" sz="2100" dirty="0" smtClean="0"/>
              <a:t>日</a:t>
            </a:r>
            <a:r>
              <a:rPr lang="en-GB" sz="2100" dirty="0" smtClean="0"/>
              <a:t>    </a:t>
            </a:r>
          </a:p>
          <a:p>
            <a:pPr marL="0" indent="0">
              <a:buFont typeface="Arial" pitchFamily="34" charset="0"/>
              <a:buNone/>
            </a:pPr>
            <a:r>
              <a:rPr lang="en-GB" sz="2100" b="1" dirty="0" smtClean="0">
                <a:solidFill>
                  <a:srgbClr val="0000FF"/>
                </a:solidFill>
              </a:rPr>
              <a:t>8,017 / 10,656 = 75.23 %  </a:t>
            </a:r>
            <a:r>
              <a:rPr lang="zh-CN" altLang="en-US" sz="2100" b="1" dirty="0" smtClean="0">
                <a:solidFill>
                  <a:srgbClr val="0000FF"/>
                </a:solidFill>
              </a:rPr>
              <a:t>西班牙给付比例</a:t>
            </a:r>
            <a:endParaRPr lang="en-GB" sz="2000" b="1" dirty="0" smtClean="0">
              <a:solidFill>
                <a:srgbClr val="0000FF"/>
              </a:solidFill>
            </a:endParaRPr>
          </a:p>
          <a:p>
            <a:pPr marL="0" indent="0">
              <a:buFont typeface="Arial" pitchFamily="34" charset="0"/>
              <a:buNone/>
            </a:pPr>
            <a:r>
              <a:rPr lang="zh-CN" altLang="en-US" sz="2100" b="1" u="sng" dirty="0" smtClean="0"/>
              <a:t>计算</a:t>
            </a:r>
            <a:r>
              <a:rPr lang="en-GB" sz="2100" dirty="0" smtClean="0"/>
              <a:t>   7,981 = 21</a:t>
            </a:r>
            <a:r>
              <a:rPr lang="zh-CN" altLang="en-US" sz="2100" dirty="0" smtClean="0"/>
              <a:t>年零</a:t>
            </a:r>
            <a:r>
              <a:rPr lang="en-US" altLang="zh-CN" sz="2100" dirty="0" smtClean="0"/>
              <a:t>316</a:t>
            </a:r>
            <a:r>
              <a:rPr lang="zh-CN" altLang="en-US" sz="2100" dirty="0" smtClean="0"/>
              <a:t>日</a:t>
            </a:r>
            <a:r>
              <a:rPr lang="en-GB" sz="2100" dirty="0" smtClean="0"/>
              <a:t> </a:t>
            </a:r>
          </a:p>
          <a:p>
            <a:pPr marL="0" indent="0">
              <a:buFont typeface="Arial" pitchFamily="34" charset="0"/>
              <a:buNone/>
            </a:pPr>
            <a:r>
              <a:rPr lang="zh-CN" altLang="en-US" sz="2100" u="sng" dirty="0" smtClean="0"/>
              <a:t>年龄降低系数</a:t>
            </a:r>
            <a:r>
              <a:rPr lang="en-GB" sz="2100" u="sng" dirty="0" smtClean="0"/>
              <a:t>=  8</a:t>
            </a:r>
            <a:r>
              <a:rPr lang="zh-CN" altLang="en-US" sz="2100" u="sng" dirty="0" smtClean="0"/>
              <a:t>年零</a:t>
            </a:r>
            <a:r>
              <a:rPr lang="en-US" altLang="zh-CN" sz="2100" u="sng" dirty="0" smtClean="0"/>
              <a:t>90</a:t>
            </a:r>
            <a:r>
              <a:rPr lang="zh-CN" altLang="en-US" sz="2100" u="sng" dirty="0" smtClean="0"/>
              <a:t>日</a:t>
            </a:r>
            <a:endParaRPr lang="en-GB" sz="2100" u="sng" dirty="0" smtClean="0"/>
          </a:p>
          <a:p>
            <a:pPr marL="0" indent="0">
              <a:buFont typeface="Arial" pitchFamily="34" charset="0"/>
              <a:buNone/>
            </a:pPr>
            <a:r>
              <a:rPr lang="zh-CN" altLang="en-US" sz="2100" dirty="0" smtClean="0"/>
              <a:t>年零</a:t>
            </a:r>
            <a:r>
              <a:rPr lang="en-US" altLang="zh-CN" sz="2100" dirty="0" smtClean="0"/>
              <a:t>6</a:t>
            </a:r>
            <a:r>
              <a:rPr lang="zh-CN" altLang="en-US" sz="2100" dirty="0" smtClean="0"/>
              <a:t>个月</a:t>
            </a:r>
            <a:endParaRPr lang="en-GB" sz="2100" dirty="0" smtClean="0"/>
          </a:p>
          <a:p>
            <a:pPr marL="0" indent="0">
              <a:buFont typeface="Arial" pitchFamily="34" charset="0"/>
              <a:buNone/>
            </a:pPr>
            <a:r>
              <a:rPr lang="zh-CN" altLang="en-US" sz="2100" b="1" u="sng" dirty="0" smtClean="0"/>
              <a:t>比例</a:t>
            </a:r>
            <a:r>
              <a:rPr lang="en-GB" sz="2100" dirty="0" smtClean="0"/>
              <a:t>   15</a:t>
            </a:r>
            <a:r>
              <a:rPr lang="zh-CN" altLang="en-US" sz="2100" dirty="0" smtClean="0"/>
              <a:t>年</a:t>
            </a:r>
            <a:r>
              <a:rPr lang="en-GB" sz="2100" dirty="0" smtClean="0"/>
              <a:t> = 50% </a:t>
            </a:r>
          </a:p>
          <a:p>
            <a:pPr marL="0" indent="0">
              <a:buFont typeface="Arial" pitchFamily="34" charset="0"/>
              <a:buNone/>
            </a:pPr>
            <a:r>
              <a:rPr lang="zh-CN" altLang="en-US" sz="2100" dirty="0" smtClean="0"/>
              <a:t>        </a:t>
            </a:r>
            <a:r>
              <a:rPr lang="en-GB" sz="2100" dirty="0" smtClean="0"/>
              <a:t>15 </a:t>
            </a:r>
            <a:r>
              <a:rPr lang="zh-CN" altLang="en-US" sz="2100" dirty="0" smtClean="0"/>
              <a:t>年</a:t>
            </a:r>
            <a:r>
              <a:rPr lang="en-GB" sz="2100" dirty="0" smtClean="0"/>
              <a:t> = (180 + 6</a:t>
            </a:r>
            <a:r>
              <a:rPr lang="zh-CN" altLang="en-US" sz="2100" dirty="0" smtClean="0"/>
              <a:t>月</a:t>
            </a:r>
            <a:r>
              <a:rPr lang="en-GB" sz="2100" dirty="0" smtClean="0"/>
              <a:t>)   163 x 0.21 = 34.23 %</a:t>
            </a:r>
            <a:endParaRPr lang="en-GB" sz="2100" b="1" u="sng" dirty="0" smtClean="0"/>
          </a:p>
          <a:p>
            <a:pPr marL="0" indent="0">
              <a:buFont typeface="Arial" pitchFamily="34" charset="0"/>
              <a:buNone/>
            </a:pPr>
            <a:r>
              <a:rPr lang="en-GB" dirty="0" smtClean="0"/>
              <a:t>                     </a:t>
            </a:r>
            <a:r>
              <a:rPr lang="en-GB" sz="2100" dirty="0" smtClean="0"/>
              <a:t>             23 x 0.19 =   4.37 %      </a:t>
            </a:r>
          </a:p>
          <a:p>
            <a:pPr marL="0" indent="0">
              <a:buFont typeface="Arial" pitchFamily="34" charset="0"/>
              <a:buNone/>
            </a:pPr>
            <a:r>
              <a:rPr lang="zh-CN" altLang="en-US" sz="2100" b="1" dirty="0" smtClean="0">
                <a:solidFill>
                  <a:srgbClr val="0000FF"/>
                </a:solidFill>
              </a:rPr>
              <a:t>总合</a:t>
            </a:r>
            <a:r>
              <a:rPr lang="en-GB" sz="2100" b="1" dirty="0" smtClean="0">
                <a:solidFill>
                  <a:srgbClr val="0000FF"/>
                </a:solidFill>
              </a:rPr>
              <a:t>:  50+34.23+4.37 = 88.60%  </a:t>
            </a:r>
            <a:r>
              <a:rPr lang="zh-CN" altLang="en-US" sz="2100" b="1" dirty="0" smtClean="0">
                <a:solidFill>
                  <a:srgbClr val="0000FF"/>
                </a:solidFill>
              </a:rPr>
              <a:t>缴费年限比例</a:t>
            </a:r>
            <a:endParaRPr lang="en-GB" sz="2100" b="1" dirty="0" smtClean="0">
              <a:solidFill>
                <a:srgbClr val="0000FF"/>
              </a:solidFill>
            </a:endParaRPr>
          </a:p>
          <a:p>
            <a:pPr marL="0" indent="0">
              <a:buFont typeface="Arial" pitchFamily="34" charset="0"/>
              <a:buNone/>
            </a:pPr>
            <a:endParaRPr lang="en-GB" sz="2000" b="1" dirty="0" smtClean="0"/>
          </a:p>
          <a:p>
            <a:pPr marL="0" indent="0">
              <a:buFont typeface="Arial" pitchFamily="34" charset="0"/>
              <a:buNone/>
            </a:pPr>
            <a:r>
              <a:rPr lang="zh-CN" altLang="en-US" sz="2100" b="1" u="sng" dirty="0" smtClean="0"/>
              <a:t>计算基础</a:t>
            </a:r>
            <a:r>
              <a:rPr lang="en-GB" sz="2100" dirty="0" smtClean="0"/>
              <a:t>   934.98 X 88.60% = €828.39    </a:t>
            </a:r>
          </a:p>
          <a:p>
            <a:pPr marL="0" indent="0">
              <a:buFont typeface="Arial" pitchFamily="34" charset="0"/>
              <a:buNone/>
            </a:pPr>
            <a:r>
              <a:rPr lang="zh-CN" altLang="en-US" sz="2100" b="1" dirty="0" smtClean="0">
                <a:solidFill>
                  <a:srgbClr val="0000FF"/>
                </a:solidFill>
              </a:rPr>
              <a:t>西班牙给付比例</a:t>
            </a:r>
            <a:r>
              <a:rPr lang="en-GB" sz="2100" b="1" dirty="0" smtClean="0">
                <a:solidFill>
                  <a:srgbClr val="0000FF"/>
                </a:solidFill>
              </a:rPr>
              <a:t>: 828.39 X 75.23% = €623.20</a:t>
            </a:r>
            <a:r>
              <a:rPr lang="en-GB" dirty="0" smtClean="0"/>
              <a:t>   </a:t>
            </a:r>
          </a:p>
        </p:txBody>
      </p:sp>
    </p:spTree>
    <p:extLst>
      <p:ext uri="{BB962C8B-B14F-4D97-AF65-F5344CB8AC3E}">
        <p14:creationId xmlns:p14="http://schemas.microsoft.com/office/powerpoint/2010/main" val="34086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836640"/>
            <a:ext cx="8915400" cy="792110"/>
          </a:xfrm>
        </p:spPr>
        <p:txBody>
          <a:bodyPr>
            <a:normAutofit/>
          </a:bodyPr>
          <a:lstStyle/>
          <a:p>
            <a:pPr algn="ctr">
              <a:buNone/>
            </a:pPr>
            <a:r>
              <a:rPr lang="en-GB" sz="2000" b="1" u="sng" dirty="0" smtClean="0">
                <a:solidFill>
                  <a:srgbClr val="FF0000"/>
                </a:solidFill>
              </a:rPr>
              <a:t>MANAGEMENT ORGANISATION OF THE SOCIAL SECURITY SYSTEM</a:t>
            </a:r>
          </a:p>
          <a:p>
            <a:pPr algn="ctr">
              <a:buNone/>
            </a:pPr>
            <a:r>
              <a:rPr lang="zh-CN" altLang="en-US" sz="2000" b="1" u="sng" dirty="0" smtClean="0">
                <a:solidFill>
                  <a:srgbClr val="FF0000"/>
                </a:solidFill>
              </a:rPr>
              <a:t>社保体系管理组织架构</a:t>
            </a:r>
            <a:endParaRPr lang="en-GB" sz="2000" b="1" u="sng" dirty="0" smtClean="0">
              <a:solidFill>
                <a:srgbClr val="FF0000"/>
              </a:solidFill>
            </a:endParaRPr>
          </a:p>
        </p:txBody>
      </p:sp>
      <p:sp>
        <p:nvSpPr>
          <p:cNvPr id="5" name="4 CuadroTexto"/>
          <p:cNvSpPr txBox="1"/>
          <p:nvPr/>
        </p:nvSpPr>
        <p:spPr>
          <a:xfrm>
            <a:off x="3800840" y="2492870"/>
            <a:ext cx="273030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t>State Secretariat for</a:t>
            </a:r>
          </a:p>
          <a:p>
            <a:pPr algn="ctr"/>
            <a:r>
              <a:rPr lang="en-GB" b="1" dirty="0" smtClean="0"/>
              <a:t>Social Security</a:t>
            </a:r>
          </a:p>
          <a:p>
            <a:pPr algn="ctr"/>
            <a:r>
              <a:rPr lang="zh-CN" altLang="en-US" b="1" dirty="0" smtClean="0"/>
              <a:t>社保国务秘书</a:t>
            </a:r>
            <a:endParaRPr lang="en-GB" b="1" dirty="0"/>
          </a:p>
        </p:txBody>
      </p:sp>
      <p:sp>
        <p:nvSpPr>
          <p:cNvPr id="6" name="5 CuadroTexto"/>
          <p:cNvSpPr txBox="1"/>
          <p:nvPr/>
        </p:nvSpPr>
        <p:spPr>
          <a:xfrm>
            <a:off x="775513" y="3789050"/>
            <a:ext cx="345738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t>Management Bodies and Common Services</a:t>
            </a:r>
          </a:p>
          <a:p>
            <a:pPr algn="ctr"/>
            <a:r>
              <a:rPr lang="zh-CN" altLang="en-US" b="1" dirty="0" smtClean="0"/>
              <a:t>管理部门和公共服务机构</a:t>
            </a:r>
            <a:endParaRPr lang="en-GB" b="1" dirty="0"/>
          </a:p>
        </p:txBody>
      </p:sp>
      <p:sp>
        <p:nvSpPr>
          <p:cNvPr id="7" name="6 CuadroTexto"/>
          <p:cNvSpPr txBox="1"/>
          <p:nvPr/>
        </p:nvSpPr>
        <p:spPr>
          <a:xfrm>
            <a:off x="6669191" y="3933057"/>
            <a:ext cx="195021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t>Managing Entities</a:t>
            </a:r>
          </a:p>
          <a:p>
            <a:pPr algn="ctr"/>
            <a:r>
              <a:rPr lang="zh-CN" altLang="en-US" b="1" dirty="0" smtClean="0"/>
              <a:t>管理部门</a:t>
            </a:r>
            <a:endParaRPr lang="en-GB" b="1" dirty="0"/>
          </a:p>
        </p:txBody>
      </p:sp>
      <p:sp>
        <p:nvSpPr>
          <p:cNvPr id="8" name="7 CuadroTexto"/>
          <p:cNvSpPr txBox="1"/>
          <p:nvPr/>
        </p:nvSpPr>
        <p:spPr>
          <a:xfrm>
            <a:off x="2612740" y="5229200"/>
            <a:ext cx="241826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IT Department of the Social Security System</a:t>
            </a:r>
          </a:p>
          <a:p>
            <a:pPr algn="ctr"/>
            <a:r>
              <a:rPr lang="zh-CN" altLang="en-US" sz="1400" b="1" dirty="0" smtClean="0"/>
              <a:t>社保体系信息技术司</a:t>
            </a:r>
            <a:endParaRPr lang="en-GB" sz="1400" b="1" dirty="0"/>
          </a:p>
        </p:txBody>
      </p:sp>
      <p:sp>
        <p:nvSpPr>
          <p:cNvPr id="9" name="8 CuadroTexto"/>
          <p:cNvSpPr txBox="1"/>
          <p:nvPr/>
        </p:nvSpPr>
        <p:spPr>
          <a:xfrm>
            <a:off x="194472" y="5229200"/>
            <a:ext cx="222379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General Treasury of the Social Security System</a:t>
            </a:r>
          </a:p>
          <a:p>
            <a:pPr algn="ctr"/>
            <a:r>
              <a:rPr lang="zh-CN" altLang="en-US" sz="1400" b="1" dirty="0" smtClean="0"/>
              <a:t>社保基金总库</a:t>
            </a:r>
            <a:endParaRPr lang="en-GB" sz="1400" b="1" dirty="0"/>
          </a:p>
        </p:txBody>
      </p:sp>
      <p:sp>
        <p:nvSpPr>
          <p:cNvPr id="10" name="9 CuadroTexto"/>
          <p:cNvSpPr txBox="1"/>
          <p:nvPr/>
        </p:nvSpPr>
        <p:spPr>
          <a:xfrm>
            <a:off x="7761312" y="5229201"/>
            <a:ext cx="1872208" cy="738664"/>
          </a:xfrm>
          <a:prstGeom prst="rect">
            <a:avLst/>
          </a:prstGeom>
          <a:solidFill>
            <a:srgbClr val="6699FF"/>
          </a:solidFill>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Social Marine Institute</a:t>
            </a:r>
          </a:p>
          <a:p>
            <a:pPr algn="ctr"/>
            <a:r>
              <a:rPr lang="en-GB" sz="1400" b="1" dirty="0" smtClean="0"/>
              <a:t>(ISM)</a:t>
            </a:r>
          </a:p>
          <a:p>
            <a:pPr algn="ctr"/>
            <a:r>
              <a:rPr lang="zh-CN" altLang="en-US" sz="1400" b="1" dirty="0" smtClean="0"/>
              <a:t>海事社保署</a:t>
            </a:r>
            <a:endParaRPr lang="en-GB" sz="1400" b="1" dirty="0" smtClean="0"/>
          </a:p>
        </p:txBody>
      </p:sp>
      <p:sp>
        <p:nvSpPr>
          <p:cNvPr id="11" name="10 CuadroTexto"/>
          <p:cNvSpPr txBox="1"/>
          <p:nvPr/>
        </p:nvSpPr>
        <p:spPr>
          <a:xfrm>
            <a:off x="5187026" y="5229201"/>
            <a:ext cx="2418269" cy="492443"/>
          </a:xfrm>
          <a:prstGeom prst="rect">
            <a:avLst/>
          </a:prstGeom>
          <a:solidFill>
            <a:srgbClr val="66FF33"/>
          </a:solidFill>
          <a:ln>
            <a:solidFill>
              <a:srgbClr val="0033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300" b="1" dirty="0" smtClean="0"/>
              <a:t>National Social Security Institute</a:t>
            </a:r>
          </a:p>
          <a:p>
            <a:pPr algn="ctr"/>
            <a:r>
              <a:rPr lang="zh-CN" altLang="en-US" sz="1300" b="1" dirty="0" smtClean="0"/>
              <a:t>全国社保署</a:t>
            </a:r>
            <a:endParaRPr lang="en-GB" sz="1300" b="1" dirty="0" smtClean="0"/>
          </a:p>
        </p:txBody>
      </p:sp>
      <p:cxnSp>
        <p:nvCxnSpPr>
          <p:cNvPr id="16" name="15 Conector recto"/>
          <p:cNvCxnSpPr/>
          <p:nvPr/>
        </p:nvCxnSpPr>
        <p:spPr>
          <a:xfrm>
            <a:off x="2534731" y="3501008"/>
            <a:ext cx="52265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2354711" y="368102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187026" y="32849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7581292" y="368102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896550" y="4869160"/>
            <a:ext cx="29643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6279148" y="4869160"/>
            <a:ext cx="24962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8595404" y="504918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3680859" y="504918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6099127" y="504918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716529" y="504918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2456723" y="458112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7605295" y="458112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008730" y="1628750"/>
            <a:ext cx="45546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t>Ministry of Employment and Social Security</a:t>
            </a:r>
          </a:p>
          <a:p>
            <a:pPr algn="ctr"/>
            <a:r>
              <a:rPr lang="zh-CN" altLang="en-US" b="1" dirty="0" smtClean="0"/>
              <a:t>就业和社会保障部</a:t>
            </a:r>
            <a:endParaRPr lang="en-GB" b="1" dirty="0"/>
          </a:p>
        </p:txBody>
      </p:sp>
      <p:cxnSp>
        <p:nvCxnSpPr>
          <p:cNvPr id="31" name="30 Conector recto"/>
          <p:cNvCxnSpPr/>
          <p:nvPr/>
        </p:nvCxnSpPr>
        <p:spPr>
          <a:xfrm>
            <a:off x="5148021" y="2276840"/>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5" name="1 Título"/>
          <p:cNvSpPr txBox="1">
            <a:spLocks noGrp="1"/>
          </p:cNvSpPr>
          <p:nvPr>
            <p:ph type="title"/>
          </p:nvPr>
        </p:nvSpPr>
        <p:spPr bwMode="blackGray">
          <a:prstGeom prst="rect">
            <a:avLst/>
          </a:prstGeom>
          <a:noFill/>
          <a:ln w="9525">
            <a:noFill/>
            <a:miter lim="800000"/>
            <a:headEnd/>
            <a:tailEnd/>
          </a:ln>
        </p:spPr>
        <p:txBody>
          <a:bodyPr vert="horz" wrap="square" lIns="92075" tIns="46038" rIns="92075" bIns="46038" numCol="1" anchor="b" anchorCtr="0" compatLnSpc="1">
            <a:prstTxWarp prst="textNoShape">
              <a:avLst/>
            </a:prstTxWarp>
            <a:noAutofit/>
          </a:bodyPr>
          <a:lstStyle>
            <a:lvl1pPr algn="l" rtl="0" eaLnBrk="0" fontAlgn="base" hangingPunct="0">
              <a:spcBef>
                <a:spcPct val="0"/>
              </a:spcBef>
              <a:spcAft>
                <a:spcPct val="0"/>
              </a:spcAft>
              <a:defRPr sz="2200" b="1" i="1">
                <a:solidFill>
                  <a:schemeClr val="bg1"/>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2200" b="1" i="1">
                <a:solidFill>
                  <a:schemeClr val="bg1"/>
                </a:solidFill>
                <a:latin typeface="Verdana" pitchFamily="34" charset="0"/>
              </a:defRPr>
            </a:lvl2pPr>
            <a:lvl3pPr algn="l" rtl="0" eaLnBrk="0" fontAlgn="base" hangingPunct="0">
              <a:spcBef>
                <a:spcPct val="0"/>
              </a:spcBef>
              <a:spcAft>
                <a:spcPct val="0"/>
              </a:spcAft>
              <a:defRPr sz="2200" b="1" i="1">
                <a:solidFill>
                  <a:schemeClr val="bg1"/>
                </a:solidFill>
                <a:latin typeface="Verdana" pitchFamily="34" charset="0"/>
              </a:defRPr>
            </a:lvl3pPr>
            <a:lvl4pPr algn="l" rtl="0" eaLnBrk="0" fontAlgn="base" hangingPunct="0">
              <a:spcBef>
                <a:spcPct val="0"/>
              </a:spcBef>
              <a:spcAft>
                <a:spcPct val="0"/>
              </a:spcAft>
              <a:defRPr sz="2200" b="1" i="1">
                <a:solidFill>
                  <a:schemeClr val="bg1"/>
                </a:solidFill>
                <a:latin typeface="Verdana" pitchFamily="34" charset="0"/>
              </a:defRPr>
            </a:lvl4pPr>
            <a:lvl5pPr algn="l" rtl="0" eaLnBrk="0" fontAlgn="base" hangingPunct="0">
              <a:spcBef>
                <a:spcPct val="0"/>
              </a:spcBef>
              <a:spcAft>
                <a:spcPct val="0"/>
              </a:spcAft>
              <a:defRPr sz="2200" b="1" i="1">
                <a:solidFill>
                  <a:schemeClr val="bg1"/>
                </a:solidFill>
                <a:latin typeface="Verdana" pitchFamily="34" charset="0"/>
              </a:defRPr>
            </a:lvl5pPr>
            <a:lvl6pPr marL="457200" algn="l" rtl="0" fontAlgn="base">
              <a:spcBef>
                <a:spcPct val="0"/>
              </a:spcBef>
              <a:spcAft>
                <a:spcPct val="0"/>
              </a:spcAft>
              <a:defRPr sz="2200" b="1" i="1">
                <a:solidFill>
                  <a:schemeClr val="bg1"/>
                </a:solidFill>
                <a:latin typeface="Verdana" pitchFamily="34" charset="0"/>
              </a:defRPr>
            </a:lvl6pPr>
            <a:lvl7pPr marL="914400" algn="l" rtl="0" fontAlgn="base">
              <a:spcBef>
                <a:spcPct val="0"/>
              </a:spcBef>
              <a:spcAft>
                <a:spcPct val="0"/>
              </a:spcAft>
              <a:defRPr sz="2200" b="1" i="1">
                <a:solidFill>
                  <a:schemeClr val="bg1"/>
                </a:solidFill>
                <a:latin typeface="Verdana" pitchFamily="34" charset="0"/>
              </a:defRPr>
            </a:lvl7pPr>
            <a:lvl8pPr marL="1371600" algn="l" rtl="0" fontAlgn="base">
              <a:spcBef>
                <a:spcPct val="0"/>
              </a:spcBef>
              <a:spcAft>
                <a:spcPct val="0"/>
              </a:spcAft>
              <a:defRPr sz="2200" b="1" i="1">
                <a:solidFill>
                  <a:schemeClr val="bg1"/>
                </a:solidFill>
                <a:latin typeface="Verdana" pitchFamily="34" charset="0"/>
              </a:defRPr>
            </a:lvl8pPr>
            <a:lvl9pPr marL="1828800" algn="l" rtl="0" fontAlgn="base">
              <a:spcBef>
                <a:spcPct val="0"/>
              </a:spcBef>
              <a:spcAft>
                <a:spcPct val="0"/>
              </a:spcAft>
              <a:defRPr sz="2200" b="1" i="1">
                <a:solidFill>
                  <a:schemeClr val="bg1"/>
                </a:solidFill>
                <a:latin typeface="Verdana" pitchFamily="34" charset="0"/>
              </a:defRPr>
            </a:lvl9pPr>
          </a:lstStyle>
          <a:p>
            <a:r>
              <a:rPr lang="en-GB" sz="2500" dirty="0">
                <a:solidFill>
                  <a:schemeClr val="tx1"/>
                </a:solidFill>
                <a:latin typeface="Optane"/>
              </a:rPr>
              <a:t>SOCIAL SECURITY </a:t>
            </a:r>
            <a:r>
              <a:rPr lang="en-GB" sz="2500" dirty="0" smtClean="0">
                <a:solidFill>
                  <a:schemeClr val="tx1"/>
                </a:solidFill>
                <a:latin typeface="Optane"/>
              </a:rPr>
              <a:t>SYSTEM</a:t>
            </a:r>
            <a:r>
              <a:rPr lang="zh-CN" altLang="en-US" sz="2500" dirty="0" smtClean="0">
                <a:solidFill>
                  <a:schemeClr val="tx1"/>
                </a:solidFill>
                <a:latin typeface="Optane"/>
              </a:rPr>
              <a:t> 社保体系</a:t>
            </a:r>
            <a:endParaRPr lang="en-GB" sz="2500" kern="0" dirty="0">
              <a:solidFill>
                <a:schemeClr val="tx1"/>
              </a:solidFill>
              <a:latin typeface="Optane"/>
            </a:endParaRPr>
          </a:p>
        </p:txBody>
      </p:sp>
    </p:spTree>
    <p:extLst>
      <p:ext uri="{BB962C8B-B14F-4D97-AF65-F5344CB8AC3E}">
        <p14:creationId xmlns:p14="http://schemas.microsoft.com/office/powerpoint/2010/main" val="173327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464345" y="908722"/>
            <a:ext cx="4920716" cy="5688631"/>
          </a:xfrm>
        </p:spPr>
        <p:txBody>
          <a:bodyPr>
            <a:normAutofit fontScale="92500" lnSpcReduction="20000"/>
          </a:bodyPr>
          <a:lstStyle/>
          <a:p>
            <a:pPr algn="ctr">
              <a:buClr>
                <a:schemeClr val="bg2"/>
              </a:buClr>
              <a:buNone/>
              <a:defRPr/>
            </a:pPr>
            <a:r>
              <a:rPr lang="en-GB" sz="2800" b="1" dirty="0" smtClean="0"/>
              <a:t>MANAGEMENT BODY</a:t>
            </a:r>
            <a:r>
              <a:rPr lang="zh-CN" altLang="en-US" sz="2800" b="1" dirty="0" smtClean="0"/>
              <a:t> </a:t>
            </a:r>
            <a:endParaRPr lang="en-GB" sz="2800" b="1" dirty="0" smtClean="0"/>
          </a:p>
          <a:p>
            <a:pPr algn="ctr">
              <a:buClr>
                <a:schemeClr val="bg2"/>
              </a:buClr>
              <a:buNone/>
              <a:defRPr/>
            </a:pPr>
            <a:endParaRPr lang="en-GB" sz="2800" b="1" dirty="0" smtClean="0">
              <a:solidFill>
                <a:srgbClr val="FF0000"/>
              </a:solidFill>
            </a:endParaRPr>
          </a:p>
          <a:p>
            <a:pPr>
              <a:buClr>
                <a:schemeClr val="bg2"/>
              </a:buClr>
              <a:buNone/>
              <a:defRPr/>
            </a:pPr>
            <a:r>
              <a:rPr lang="en-GB" sz="2800" b="1" dirty="0" smtClean="0">
                <a:solidFill>
                  <a:srgbClr val="FF0000"/>
                </a:solidFill>
              </a:rPr>
              <a:t>Social Marine Institute</a:t>
            </a:r>
            <a:r>
              <a:rPr lang="zh-CN" altLang="en-US" sz="2800" b="1" dirty="0" smtClean="0">
                <a:solidFill>
                  <a:srgbClr val="FF0000"/>
                </a:solidFill>
              </a:rPr>
              <a:t> </a:t>
            </a:r>
            <a:r>
              <a:rPr lang="en-GB" sz="2800" b="1" dirty="0" smtClean="0">
                <a:solidFill>
                  <a:srgbClr val="FF0000"/>
                </a:solidFill>
              </a:rPr>
              <a:t>:</a:t>
            </a:r>
          </a:p>
          <a:p>
            <a:pPr lvl="2" eaLnBrk="1" hangingPunct="1">
              <a:buClr>
                <a:schemeClr val="bg2"/>
              </a:buClr>
              <a:buSzTx/>
              <a:buFont typeface="Wingdings" pitchFamily="2" charset="2"/>
              <a:buBlip>
                <a:blip r:embed="rId2"/>
              </a:buBlip>
              <a:defRPr/>
            </a:pPr>
            <a:r>
              <a:rPr lang="en-GB" dirty="0" smtClean="0"/>
              <a:t> </a:t>
            </a:r>
            <a:r>
              <a:rPr lang="en-GB" sz="2300" dirty="0" smtClean="0"/>
              <a:t>Body responsible for the protection and solution of problems for maritime workers.</a:t>
            </a:r>
          </a:p>
          <a:p>
            <a:pPr lvl="2" eaLnBrk="1" hangingPunct="1">
              <a:buClr>
                <a:schemeClr val="bg2"/>
              </a:buClr>
              <a:buSzTx/>
              <a:buFont typeface="Wingdings" pitchFamily="2" charset="2"/>
              <a:buBlip>
                <a:blip r:embed="rId2"/>
              </a:buBlip>
              <a:defRPr/>
            </a:pPr>
            <a:r>
              <a:rPr lang="en-GB" sz="2300" dirty="0" smtClean="0"/>
              <a:t> The managing entity of the Special Social Security Scheme for Maritime Workers.</a:t>
            </a:r>
          </a:p>
          <a:p>
            <a:pPr lvl="2" eaLnBrk="1" hangingPunct="1">
              <a:buClr>
                <a:schemeClr val="bg2"/>
              </a:buClr>
              <a:buSzTx/>
              <a:buNone/>
              <a:defRPr/>
            </a:pPr>
            <a:endParaRPr lang="en-GB" dirty="0" smtClean="0"/>
          </a:p>
          <a:p>
            <a:pPr eaLnBrk="1" hangingPunct="1">
              <a:buClr>
                <a:schemeClr val="bg2"/>
              </a:buClr>
              <a:buNone/>
              <a:defRPr/>
            </a:pPr>
            <a:r>
              <a:rPr lang="en-GB" sz="2800" b="1" dirty="0" smtClean="0">
                <a:solidFill>
                  <a:srgbClr val="FF0000"/>
                </a:solidFill>
              </a:rPr>
              <a:t>Reason for existence:</a:t>
            </a:r>
          </a:p>
          <a:p>
            <a:pPr lvl="2" eaLnBrk="1" hangingPunct="1">
              <a:buClr>
                <a:schemeClr val="bg2"/>
              </a:buClr>
              <a:buSzTx/>
              <a:buFont typeface="Wingdings" pitchFamily="2" charset="2"/>
              <a:buBlip>
                <a:blip r:embed="rId2"/>
              </a:buBlip>
              <a:defRPr/>
            </a:pPr>
            <a:r>
              <a:rPr lang="en-GB" dirty="0" smtClean="0"/>
              <a:t>Special circumstances of work at sea. </a:t>
            </a:r>
          </a:p>
          <a:p>
            <a:pPr lvl="2" eaLnBrk="1" hangingPunct="1">
              <a:buClr>
                <a:schemeClr val="bg2"/>
              </a:buClr>
              <a:buSzTx/>
              <a:buFont typeface="Wingdings" pitchFamily="2" charset="2"/>
              <a:buBlip>
                <a:blip r:embed="rId2"/>
              </a:buBlip>
              <a:defRPr/>
            </a:pPr>
            <a:r>
              <a:rPr lang="en-GB" dirty="0" smtClean="0"/>
              <a:t> Need for comprehensive and specific protection.</a:t>
            </a:r>
          </a:p>
          <a:p>
            <a:pPr lvl="2" eaLnBrk="1" hangingPunct="1">
              <a:buClr>
                <a:schemeClr val="bg2"/>
              </a:buClr>
              <a:buSzTx/>
              <a:buFontTx/>
              <a:buNone/>
              <a:defRPr/>
            </a:pPr>
            <a:r>
              <a:rPr lang="en-GB" dirty="0" smtClean="0"/>
              <a:t> </a:t>
            </a:r>
          </a:p>
        </p:txBody>
      </p:sp>
      <p:sp>
        <p:nvSpPr>
          <p:cNvPr id="3" name="Rectangle 3"/>
          <p:cNvSpPr txBox="1">
            <a:spLocks noChangeArrowheads="1"/>
          </p:cNvSpPr>
          <p:nvPr/>
        </p:nvSpPr>
        <p:spPr>
          <a:xfrm>
            <a:off x="5601090" y="980660"/>
            <a:ext cx="3600500" cy="568863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bg2"/>
              </a:buClr>
              <a:buFont typeface="Arial" pitchFamily="34" charset="0"/>
              <a:buNone/>
              <a:defRPr/>
            </a:pPr>
            <a:r>
              <a:rPr lang="zh-CN" altLang="en-US" sz="2800" b="1" dirty="0" smtClean="0"/>
              <a:t>管理机关</a:t>
            </a:r>
            <a:endParaRPr lang="en-GB" sz="2800" b="1" dirty="0" smtClean="0"/>
          </a:p>
          <a:p>
            <a:pPr algn="ctr">
              <a:buClr>
                <a:schemeClr val="bg2"/>
              </a:buClr>
              <a:buFont typeface="Arial" pitchFamily="34" charset="0"/>
              <a:buNone/>
              <a:defRPr/>
            </a:pPr>
            <a:endParaRPr lang="en-GB" sz="2800" b="1" dirty="0" smtClean="0">
              <a:solidFill>
                <a:srgbClr val="FF0000"/>
              </a:solidFill>
            </a:endParaRPr>
          </a:p>
          <a:p>
            <a:pPr>
              <a:buClr>
                <a:schemeClr val="bg2"/>
              </a:buClr>
              <a:buFont typeface="Arial" pitchFamily="34" charset="0"/>
              <a:buNone/>
              <a:defRPr/>
            </a:pPr>
            <a:r>
              <a:rPr lang="zh-CN" altLang="en-US" sz="2800" b="1" dirty="0" smtClean="0">
                <a:solidFill>
                  <a:srgbClr val="FF0000"/>
                </a:solidFill>
              </a:rPr>
              <a:t>海事社保署：</a:t>
            </a:r>
            <a:endParaRPr lang="en-GB" sz="2800" b="1" dirty="0" smtClean="0">
              <a:solidFill>
                <a:srgbClr val="FF0000"/>
              </a:solidFill>
            </a:endParaRPr>
          </a:p>
          <a:p>
            <a:pPr lvl="2">
              <a:buClr>
                <a:schemeClr val="bg2"/>
              </a:buClr>
              <a:buFont typeface="Wingdings" pitchFamily="2" charset="2"/>
              <a:buBlip>
                <a:blip r:embed="rId2"/>
              </a:buBlip>
              <a:defRPr/>
            </a:pPr>
            <a:r>
              <a:rPr lang="zh-CN" altLang="en-US" sz="2300" dirty="0" smtClean="0"/>
              <a:t>海上工作人员保障和问题解决负责机关</a:t>
            </a:r>
            <a:endParaRPr lang="en-GB" sz="2300" dirty="0" smtClean="0"/>
          </a:p>
          <a:p>
            <a:pPr lvl="2">
              <a:buClr>
                <a:schemeClr val="bg2"/>
              </a:buClr>
              <a:buFont typeface="Wingdings" pitchFamily="2" charset="2"/>
              <a:buBlip>
                <a:blip r:embed="rId2"/>
              </a:buBlip>
              <a:defRPr/>
            </a:pPr>
            <a:r>
              <a:rPr lang="zh-CN" altLang="en-US" sz="2300" dirty="0" smtClean="0"/>
              <a:t>海上工作人员专项社保计划关机机关</a:t>
            </a:r>
            <a:endParaRPr lang="en-GB" sz="2300" dirty="0" smtClean="0"/>
          </a:p>
          <a:p>
            <a:pPr lvl="2">
              <a:buClr>
                <a:schemeClr val="bg2"/>
              </a:buClr>
              <a:buFont typeface="Arial" pitchFamily="34" charset="0"/>
              <a:buNone/>
              <a:defRPr/>
            </a:pPr>
            <a:endParaRPr lang="en-GB" dirty="0" smtClean="0"/>
          </a:p>
          <a:p>
            <a:pPr>
              <a:buClr>
                <a:schemeClr val="bg2"/>
              </a:buClr>
              <a:buFont typeface="Arial" pitchFamily="34" charset="0"/>
              <a:buNone/>
              <a:defRPr/>
            </a:pPr>
            <a:r>
              <a:rPr lang="zh-CN" altLang="en-US" sz="2800" b="1" dirty="0" smtClean="0">
                <a:solidFill>
                  <a:srgbClr val="FF0000"/>
                </a:solidFill>
              </a:rPr>
              <a:t>存在理由</a:t>
            </a:r>
            <a:r>
              <a:rPr lang="en-GB" sz="2800" b="1" dirty="0" smtClean="0">
                <a:solidFill>
                  <a:srgbClr val="FF0000"/>
                </a:solidFill>
              </a:rPr>
              <a:t>:</a:t>
            </a:r>
          </a:p>
          <a:p>
            <a:pPr lvl="2">
              <a:buClr>
                <a:schemeClr val="bg2"/>
              </a:buClr>
              <a:buFont typeface="Wingdings" pitchFamily="2" charset="2"/>
              <a:buBlip>
                <a:blip r:embed="rId2"/>
              </a:buBlip>
              <a:defRPr/>
            </a:pPr>
            <a:r>
              <a:rPr lang="zh-CN" altLang="en-US" dirty="0" smtClean="0"/>
              <a:t>海上工作情况特殊</a:t>
            </a:r>
            <a:endParaRPr lang="en-GB" dirty="0" smtClean="0"/>
          </a:p>
          <a:p>
            <a:pPr lvl="2">
              <a:buClr>
                <a:schemeClr val="bg2"/>
              </a:buClr>
              <a:buFont typeface="Wingdings" pitchFamily="2" charset="2"/>
              <a:buBlip>
                <a:blip r:embed="rId2"/>
              </a:buBlip>
              <a:defRPr/>
            </a:pPr>
            <a:r>
              <a:rPr lang="zh-CN" altLang="en-US" dirty="0" smtClean="0"/>
              <a:t>需要综合而特别的保障</a:t>
            </a:r>
            <a:endParaRPr lang="en-GB" dirty="0" smtClean="0"/>
          </a:p>
          <a:p>
            <a:pPr lvl="2">
              <a:buClr>
                <a:schemeClr val="bg2"/>
              </a:buClr>
              <a:buFontTx/>
              <a:buNone/>
              <a:defRPr/>
            </a:pPr>
            <a:r>
              <a:rPr lang="en-GB" dirty="0" smtClean="0"/>
              <a:t> </a:t>
            </a:r>
          </a:p>
        </p:txBody>
      </p:sp>
    </p:spTree>
    <p:extLst>
      <p:ext uri="{BB962C8B-B14F-4D97-AF65-F5344CB8AC3E}">
        <p14:creationId xmlns:p14="http://schemas.microsoft.com/office/powerpoint/2010/main" val="1098829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endParaRPr lang="it-IT" dirty="0"/>
          </a:p>
        </p:txBody>
      </p:sp>
      <p:sp>
        <p:nvSpPr>
          <p:cNvPr id="3" name="2 Subtítulo"/>
          <p:cNvSpPr txBox="1">
            <a:spLocks/>
          </p:cNvSpPr>
          <p:nvPr/>
        </p:nvSpPr>
        <p:spPr>
          <a:xfrm>
            <a:off x="488380" y="1052670"/>
            <a:ext cx="4896680" cy="525673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GB" sz="3500" b="1" dirty="0" smtClean="0">
                <a:solidFill>
                  <a:srgbClr val="0000FF"/>
                </a:solidFill>
              </a:rPr>
              <a:t>STRUCTURE OF THE ISM</a:t>
            </a:r>
            <a:endParaRPr lang="en-GB" sz="2200" b="1" dirty="0" smtClean="0">
              <a:solidFill>
                <a:srgbClr val="0000FF"/>
              </a:solidFill>
            </a:endParaRPr>
          </a:p>
          <a:p>
            <a:pPr marL="0" indent="0" algn="ctr" fontAlgn="auto">
              <a:spcAft>
                <a:spcPts val="0"/>
              </a:spcAft>
              <a:buNone/>
            </a:pPr>
            <a:r>
              <a:rPr lang="en-GB" sz="3000" dirty="0" smtClean="0">
                <a:solidFill>
                  <a:srgbClr val="0000FF"/>
                </a:solidFill>
              </a:rPr>
              <a:t>CENTRAL DEPARTMENT</a:t>
            </a:r>
          </a:p>
          <a:p>
            <a:pPr marL="0" indent="0" algn="ctr" fontAlgn="auto">
              <a:spcAft>
                <a:spcPts val="0"/>
              </a:spcAft>
              <a:buNone/>
            </a:pPr>
            <a:endParaRPr lang="en-GB" sz="3000" dirty="0" smtClean="0">
              <a:solidFill>
                <a:srgbClr val="0000FF"/>
              </a:solidFill>
            </a:endParaRPr>
          </a:p>
          <a:p>
            <a:pPr marL="0" indent="0" algn="ctr" fontAlgn="auto">
              <a:spcAft>
                <a:spcPts val="0"/>
              </a:spcAft>
              <a:buNone/>
            </a:pPr>
            <a:r>
              <a:rPr lang="en-GB" sz="3000" dirty="0" smtClean="0">
                <a:solidFill>
                  <a:srgbClr val="0000FF"/>
                </a:solidFill>
              </a:rPr>
              <a:t>PROVINCIAL DEPARTMENTS (25)</a:t>
            </a:r>
          </a:p>
          <a:p>
            <a:pPr algn="ctr" fontAlgn="auto">
              <a:spcAft>
                <a:spcPts val="0"/>
              </a:spcAft>
            </a:pPr>
            <a:endParaRPr lang="en-GB" sz="3000" dirty="0" smtClean="0">
              <a:solidFill>
                <a:srgbClr val="0000FF"/>
              </a:solidFill>
            </a:endParaRPr>
          </a:p>
          <a:p>
            <a:pPr marL="0" indent="0" algn="ctr" fontAlgn="auto">
              <a:spcAft>
                <a:spcPts val="0"/>
              </a:spcAft>
              <a:buNone/>
            </a:pPr>
            <a:r>
              <a:rPr lang="en-GB" sz="3000" dirty="0" smtClean="0">
                <a:solidFill>
                  <a:srgbClr val="0000FF"/>
                </a:solidFill>
              </a:rPr>
              <a:t>LOCAL DEPARTMENTS (96)</a:t>
            </a:r>
          </a:p>
          <a:p>
            <a:pPr marL="0" indent="0" algn="ctr" fontAlgn="auto">
              <a:spcAft>
                <a:spcPts val="0"/>
              </a:spcAft>
              <a:buNone/>
            </a:pPr>
            <a:endParaRPr lang="en-GB" sz="3000" dirty="0" smtClean="0">
              <a:solidFill>
                <a:srgbClr val="0000FF"/>
              </a:solidFill>
            </a:endParaRPr>
          </a:p>
          <a:p>
            <a:pPr marL="0" indent="0" algn="ctr" fontAlgn="auto">
              <a:spcAft>
                <a:spcPts val="0"/>
              </a:spcAft>
              <a:buNone/>
            </a:pPr>
            <a:r>
              <a:rPr lang="en-GB" sz="3000" dirty="0" smtClean="0">
                <a:solidFill>
                  <a:srgbClr val="0000FF"/>
                </a:solidFill>
              </a:rPr>
              <a:t>CENTRES ABROAD:   </a:t>
            </a:r>
          </a:p>
          <a:p>
            <a:pPr marL="0" indent="0" algn="ctr" fontAlgn="auto">
              <a:spcAft>
                <a:spcPts val="0"/>
              </a:spcAft>
              <a:buNone/>
            </a:pPr>
            <a:r>
              <a:rPr lang="en-GB" sz="2800" dirty="0" smtClean="0">
                <a:solidFill>
                  <a:srgbClr val="0000FF"/>
                </a:solidFill>
              </a:rPr>
              <a:t>Care centre in Dakar (Senegal)</a:t>
            </a:r>
          </a:p>
          <a:p>
            <a:pPr marL="0" indent="0" algn="ctr" fontAlgn="auto">
              <a:spcAft>
                <a:spcPts val="0"/>
              </a:spcAft>
              <a:buNone/>
            </a:pPr>
            <a:r>
              <a:rPr lang="en-GB" sz="2800" dirty="0" smtClean="0">
                <a:solidFill>
                  <a:srgbClr val="0000FF"/>
                </a:solidFill>
              </a:rPr>
              <a:t>Care centre in Nouadhibou (Mauritania)</a:t>
            </a:r>
          </a:p>
          <a:p>
            <a:pPr marL="0" indent="0" algn="ctr" fontAlgn="auto">
              <a:spcAft>
                <a:spcPts val="0"/>
              </a:spcAft>
              <a:buNone/>
            </a:pPr>
            <a:r>
              <a:rPr lang="en-GB" sz="2800" dirty="0" smtClean="0">
                <a:solidFill>
                  <a:srgbClr val="0000FF"/>
                </a:solidFill>
              </a:rPr>
              <a:t>Care centre in the Seychelles and Walvis</a:t>
            </a:r>
            <a:r>
              <a:rPr lang="en-GB" dirty="0" smtClean="0"/>
              <a:t> </a:t>
            </a:r>
            <a:r>
              <a:rPr lang="en-GB" sz="2800" dirty="0" smtClean="0">
                <a:solidFill>
                  <a:srgbClr val="0000FF"/>
                </a:solidFill>
              </a:rPr>
              <a:t>Bay (Namibia)</a:t>
            </a:r>
          </a:p>
          <a:p>
            <a:pPr marL="0" indent="0" algn="ctr" fontAlgn="auto">
              <a:spcAft>
                <a:spcPts val="0"/>
              </a:spcAft>
              <a:buNone/>
            </a:pPr>
            <a:r>
              <a:rPr lang="en-US" dirty="0" smtClean="0"/>
              <a:t>	</a:t>
            </a:r>
            <a:endParaRPr lang="en-GB" sz="2400" dirty="0">
              <a:solidFill>
                <a:srgbClr val="0000FF"/>
              </a:solidFill>
            </a:endParaRPr>
          </a:p>
        </p:txBody>
      </p:sp>
      <p:sp>
        <p:nvSpPr>
          <p:cNvPr id="5" name="4 Flecha abajo"/>
          <p:cNvSpPr/>
          <p:nvPr/>
        </p:nvSpPr>
        <p:spPr>
          <a:xfrm>
            <a:off x="2792700" y="1772770"/>
            <a:ext cx="156017" cy="360040"/>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Flecha abajo"/>
          <p:cNvSpPr/>
          <p:nvPr/>
        </p:nvSpPr>
        <p:spPr>
          <a:xfrm>
            <a:off x="2792700" y="2492870"/>
            <a:ext cx="156017" cy="360040"/>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1 Título"/>
          <p:cNvSpPr txBox="1">
            <a:spLocks/>
          </p:cNvSpPr>
          <p:nvPr/>
        </p:nvSpPr>
        <p:spPr bwMode="blackGray">
          <a:xfrm>
            <a:off x="174810" y="-379785"/>
            <a:ext cx="8915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noAutofit/>
          </a:bodyPr>
          <a:lstStyle>
            <a:lvl1pPr algn="l" rtl="0" eaLnBrk="0" fontAlgn="base" hangingPunct="0">
              <a:spcBef>
                <a:spcPct val="0"/>
              </a:spcBef>
              <a:spcAft>
                <a:spcPct val="0"/>
              </a:spcAft>
              <a:defRPr sz="2200" b="1" i="1">
                <a:solidFill>
                  <a:schemeClr val="bg1"/>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2200" b="1" i="1">
                <a:solidFill>
                  <a:schemeClr val="bg1"/>
                </a:solidFill>
                <a:latin typeface="Verdana" pitchFamily="34" charset="0"/>
              </a:defRPr>
            </a:lvl2pPr>
            <a:lvl3pPr algn="l" rtl="0" eaLnBrk="0" fontAlgn="base" hangingPunct="0">
              <a:spcBef>
                <a:spcPct val="0"/>
              </a:spcBef>
              <a:spcAft>
                <a:spcPct val="0"/>
              </a:spcAft>
              <a:defRPr sz="2200" b="1" i="1">
                <a:solidFill>
                  <a:schemeClr val="bg1"/>
                </a:solidFill>
                <a:latin typeface="Verdana" pitchFamily="34" charset="0"/>
              </a:defRPr>
            </a:lvl3pPr>
            <a:lvl4pPr algn="l" rtl="0" eaLnBrk="0" fontAlgn="base" hangingPunct="0">
              <a:spcBef>
                <a:spcPct val="0"/>
              </a:spcBef>
              <a:spcAft>
                <a:spcPct val="0"/>
              </a:spcAft>
              <a:defRPr sz="2200" b="1" i="1">
                <a:solidFill>
                  <a:schemeClr val="bg1"/>
                </a:solidFill>
                <a:latin typeface="Verdana" pitchFamily="34" charset="0"/>
              </a:defRPr>
            </a:lvl4pPr>
            <a:lvl5pPr algn="l" rtl="0" eaLnBrk="0" fontAlgn="base" hangingPunct="0">
              <a:spcBef>
                <a:spcPct val="0"/>
              </a:spcBef>
              <a:spcAft>
                <a:spcPct val="0"/>
              </a:spcAft>
              <a:defRPr sz="2200" b="1" i="1">
                <a:solidFill>
                  <a:schemeClr val="bg1"/>
                </a:solidFill>
                <a:latin typeface="Verdana" pitchFamily="34" charset="0"/>
              </a:defRPr>
            </a:lvl5pPr>
            <a:lvl6pPr marL="457200" algn="l" rtl="0" fontAlgn="base">
              <a:spcBef>
                <a:spcPct val="0"/>
              </a:spcBef>
              <a:spcAft>
                <a:spcPct val="0"/>
              </a:spcAft>
              <a:defRPr sz="2200" b="1" i="1">
                <a:solidFill>
                  <a:schemeClr val="bg1"/>
                </a:solidFill>
                <a:latin typeface="Verdana" pitchFamily="34" charset="0"/>
              </a:defRPr>
            </a:lvl6pPr>
            <a:lvl7pPr marL="914400" algn="l" rtl="0" fontAlgn="base">
              <a:spcBef>
                <a:spcPct val="0"/>
              </a:spcBef>
              <a:spcAft>
                <a:spcPct val="0"/>
              </a:spcAft>
              <a:defRPr sz="2200" b="1" i="1">
                <a:solidFill>
                  <a:schemeClr val="bg1"/>
                </a:solidFill>
                <a:latin typeface="Verdana" pitchFamily="34" charset="0"/>
              </a:defRPr>
            </a:lvl7pPr>
            <a:lvl8pPr marL="1371600" algn="l" rtl="0" fontAlgn="base">
              <a:spcBef>
                <a:spcPct val="0"/>
              </a:spcBef>
              <a:spcAft>
                <a:spcPct val="0"/>
              </a:spcAft>
              <a:defRPr sz="2200" b="1" i="1">
                <a:solidFill>
                  <a:schemeClr val="bg1"/>
                </a:solidFill>
                <a:latin typeface="Verdana" pitchFamily="34" charset="0"/>
              </a:defRPr>
            </a:lvl8pPr>
            <a:lvl9pPr marL="1828800" algn="l" rtl="0" fontAlgn="base">
              <a:spcBef>
                <a:spcPct val="0"/>
              </a:spcBef>
              <a:spcAft>
                <a:spcPct val="0"/>
              </a:spcAft>
              <a:defRPr sz="2200" b="1" i="1">
                <a:solidFill>
                  <a:schemeClr val="bg1"/>
                </a:solidFill>
                <a:latin typeface="Verdana" pitchFamily="34" charset="0"/>
              </a:defRPr>
            </a:lvl9pPr>
          </a:lstStyle>
          <a:p>
            <a:r>
              <a:rPr lang="en-GB" sz="2500" dirty="0">
                <a:solidFill>
                  <a:schemeClr val="tx1"/>
                </a:solidFill>
                <a:latin typeface="Optane"/>
              </a:rPr>
              <a:t>SOCIAL SECURITY </a:t>
            </a:r>
            <a:r>
              <a:rPr lang="en-GB" sz="2500" dirty="0" smtClean="0">
                <a:solidFill>
                  <a:schemeClr val="tx1"/>
                </a:solidFill>
                <a:latin typeface="Optane"/>
              </a:rPr>
              <a:t>SYSTEM </a:t>
            </a:r>
            <a:r>
              <a:rPr lang="en-GB" sz="2500" dirty="0" err="1" smtClean="0">
                <a:solidFill>
                  <a:schemeClr val="tx1"/>
                </a:solidFill>
                <a:latin typeface="Optane"/>
              </a:rPr>
              <a:t>社保体系</a:t>
            </a:r>
            <a:endParaRPr lang="en-GB" sz="2500" kern="0" dirty="0">
              <a:solidFill>
                <a:schemeClr val="tx1"/>
              </a:solidFill>
              <a:latin typeface="Optane"/>
            </a:endParaRPr>
          </a:p>
        </p:txBody>
      </p:sp>
      <p:sp>
        <p:nvSpPr>
          <p:cNvPr id="7" name="2 Subtítulo"/>
          <p:cNvSpPr txBox="1">
            <a:spLocks/>
          </p:cNvSpPr>
          <p:nvPr/>
        </p:nvSpPr>
        <p:spPr>
          <a:xfrm>
            <a:off x="5025010" y="1052670"/>
            <a:ext cx="4896680" cy="525673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zh-CN" altLang="en-US" sz="3000" dirty="0" smtClean="0">
                <a:solidFill>
                  <a:srgbClr val="0000FF"/>
                </a:solidFill>
                <a:latin typeface="黑体"/>
                <a:ea typeface="黑体"/>
                <a:cs typeface="黑体"/>
              </a:rPr>
              <a:t>海事社保署架构</a:t>
            </a:r>
            <a:endParaRPr lang="en-US" altLang="zh-CN" sz="3000" dirty="0" smtClean="0">
              <a:solidFill>
                <a:srgbClr val="0000FF"/>
              </a:solidFill>
              <a:latin typeface="黑体"/>
              <a:ea typeface="黑体"/>
              <a:cs typeface="黑体"/>
            </a:endParaRPr>
          </a:p>
          <a:p>
            <a:pPr marL="0" indent="0" algn="ctr" fontAlgn="auto">
              <a:spcAft>
                <a:spcPts val="0"/>
              </a:spcAft>
              <a:buNone/>
            </a:pPr>
            <a:r>
              <a:rPr lang="zh-CN" altLang="en-US" sz="3000" dirty="0" smtClean="0">
                <a:solidFill>
                  <a:srgbClr val="0000FF"/>
                </a:solidFill>
              </a:rPr>
              <a:t>中央部门</a:t>
            </a:r>
            <a:endParaRPr lang="en-GB" sz="3000" dirty="0" smtClean="0">
              <a:solidFill>
                <a:srgbClr val="0000FF"/>
              </a:solidFill>
            </a:endParaRPr>
          </a:p>
          <a:p>
            <a:pPr marL="0" indent="0" algn="ctr" fontAlgn="auto">
              <a:spcAft>
                <a:spcPts val="0"/>
              </a:spcAft>
              <a:buNone/>
            </a:pPr>
            <a:endParaRPr lang="en-GB" sz="3000" dirty="0" smtClean="0">
              <a:solidFill>
                <a:srgbClr val="0000FF"/>
              </a:solidFill>
            </a:endParaRPr>
          </a:p>
          <a:p>
            <a:pPr marL="0" indent="0" algn="ctr" fontAlgn="auto">
              <a:spcAft>
                <a:spcPts val="0"/>
              </a:spcAft>
              <a:buNone/>
            </a:pPr>
            <a:r>
              <a:rPr lang="zh-CN" altLang="en-US" sz="3000" dirty="0" smtClean="0">
                <a:solidFill>
                  <a:srgbClr val="0000FF"/>
                </a:solidFill>
              </a:rPr>
              <a:t>省区部门</a:t>
            </a:r>
            <a:r>
              <a:rPr lang="en-GB" sz="3000" dirty="0" smtClean="0">
                <a:solidFill>
                  <a:srgbClr val="0000FF"/>
                </a:solidFill>
              </a:rPr>
              <a:t>(25)</a:t>
            </a:r>
          </a:p>
          <a:p>
            <a:pPr algn="ctr" fontAlgn="auto">
              <a:spcAft>
                <a:spcPts val="0"/>
              </a:spcAft>
            </a:pPr>
            <a:endParaRPr lang="en-GB" sz="3000" dirty="0" smtClean="0">
              <a:solidFill>
                <a:srgbClr val="0000FF"/>
              </a:solidFill>
            </a:endParaRPr>
          </a:p>
          <a:p>
            <a:pPr marL="0" indent="0" algn="ctr" fontAlgn="auto">
              <a:spcAft>
                <a:spcPts val="0"/>
              </a:spcAft>
              <a:buNone/>
            </a:pPr>
            <a:r>
              <a:rPr lang="zh-CN" altLang="en-US" sz="3000" dirty="0" smtClean="0">
                <a:solidFill>
                  <a:srgbClr val="0000FF"/>
                </a:solidFill>
              </a:rPr>
              <a:t>地方部门</a:t>
            </a:r>
            <a:r>
              <a:rPr lang="en-GB" sz="3000" dirty="0" smtClean="0">
                <a:solidFill>
                  <a:srgbClr val="0000FF"/>
                </a:solidFill>
              </a:rPr>
              <a:t>(96)</a:t>
            </a:r>
          </a:p>
          <a:p>
            <a:pPr marL="0" indent="0" algn="ctr" fontAlgn="auto">
              <a:spcAft>
                <a:spcPts val="0"/>
              </a:spcAft>
              <a:buNone/>
            </a:pPr>
            <a:endParaRPr lang="en-GB" sz="3000" dirty="0" smtClean="0">
              <a:solidFill>
                <a:srgbClr val="0000FF"/>
              </a:solidFill>
            </a:endParaRPr>
          </a:p>
          <a:p>
            <a:pPr marL="0" indent="0" algn="ctr" fontAlgn="auto">
              <a:spcAft>
                <a:spcPts val="0"/>
              </a:spcAft>
              <a:buNone/>
            </a:pPr>
            <a:r>
              <a:rPr lang="zh-CN" altLang="en-US" sz="3000" dirty="0" smtClean="0">
                <a:solidFill>
                  <a:srgbClr val="0000FF"/>
                </a:solidFill>
              </a:rPr>
              <a:t>海外中心</a:t>
            </a:r>
            <a:r>
              <a:rPr lang="en-GB" sz="3000" dirty="0" smtClean="0">
                <a:solidFill>
                  <a:srgbClr val="0000FF"/>
                </a:solidFill>
              </a:rPr>
              <a:t>:   </a:t>
            </a:r>
          </a:p>
          <a:p>
            <a:pPr marL="0" indent="0" algn="ctr" fontAlgn="auto">
              <a:spcAft>
                <a:spcPts val="0"/>
              </a:spcAft>
              <a:buNone/>
            </a:pPr>
            <a:r>
              <a:rPr lang="zh-CN" altLang="en-US" sz="2800" dirty="0" smtClean="0">
                <a:solidFill>
                  <a:srgbClr val="0000FF"/>
                </a:solidFill>
              </a:rPr>
              <a:t>达喀尔救护中心</a:t>
            </a:r>
            <a:r>
              <a:rPr lang="en-GB" sz="2800" dirty="0" smtClean="0">
                <a:solidFill>
                  <a:srgbClr val="0000FF"/>
                </a:solidFill>
              </a:rPr>
              <a:t> (</a:t>
            </a:r>
            <a:r>
              <a:rPr lang="zh-CN" altLang="en-US" sz="2800" dirty="0" smtClean="0">
                <a:solidFill>
                  <a:srgbClr val="0000FF"/>
                </a:solidFill>
              </a:rPr>
              <a:t>塞内加尔</a:t>
            </a:r>
            <a:r>
              <a:rPr lang="en-GB" sz="2800" dirty="0" smtClean="0">
                <a:solidFill>
                  <a:srgbClr val="0000FF"/>
                </a:solidFill>
              </a:rPr>
              <a:t>)</a:t>
            </a:r>
          </a:p>
          <a:p>
            <a:pPr marL="0" indent="0" algn="ctr" fontAlgn="auto">
              <a:spcAft>
                <a:spcPts val="0"/>
              </a:spcAft>
              <a:buNone/>
            </a:pPr>
            <a:r>
              <a:rPr lang="zh-CN" altLang="en-US" sz="2800" dirty="0" smtClean="0">
                <a:solidFill>
                  <a:srgbClr val="0000FF"/>
                </a:solidFill>
              </a:rPr>
              <a:t>努瓦迪布救护中心</a:t>
            </a:r>
            <a:r>
              <a:rPr lang="en-GB" sz="2800" dirty="0" smtClean="0">
                <a:solidFill>
                  <a:srgbClr val="0000FF"/>
                </a:solidFill>
              </a:rPr>
              <a:t> (</a:t>
            </a:r>
            <a:r>
              <a:rPr lang="zh-CN" altLang="en-US" sz="2800" dirty="0" smtClean="0">
                <a:solidFill>
                  <a:srgbClr val="0000FF"/>
                </a:solidFill>
              </a:rPr>
              <a:t>毛里塔尼亚</a:t>
            </a:r>
            <a:r>
              <a:rPr lang="en-GB" sz="2800" dirty="0" smtClean="0">
                <a:solidFill>
                  <a:srgbClr val="0000FF"/>
                </a:solidFill>
              </a:rPr>
              <a:t>)</a:t>
            </a:r>
          </a:p>
          <a:p>
            <a:pPr marL="0" indent="0" algn="ctr" fontAlgn="auto">
              <a:spcAft>
                <a:spcPts val="0"/>
              </a:spcAft>
              <a:buNone/>
            </a:pPr>
            <a:r>
              <a:rPr lang="zh-CN" altLang="en-US" sz="2800" dirty="0" smtClean="0">
                <a:solidFill>
                  <a:srgbClr val="0000FF"/>
                </a:solidFill>
              </a:rPr>
              <a:t>塞舌尔和鲸湾港救护中心</a:t>
            </a:r>
            <a:r>
              <a:rPr lang="en-GB" sz="2800" dirty="0" smtClean="0">
                <a:solidFill>
                  <a:srgbClr val="0000FF"/>
                </a:solidFill>
              </a:rPr>
              <a:t>(</a:t>
            </a:r>
            <a:r>
              <a:rPr lang="zh-CN" altLang="en-US" sz="2800" dirty="0" smtClean="0">
                <a:solidFill>
                  <a:srgbClr val="0000FF"/>
                </a:solidFill>
              </a:rPr>
              <a:t>纳米比亚</a:t>
            </a:r>
            <a:r>
              <a:rPr lang="en-GB" sz="2800" dirty="0" smtClean="0">
                <a:solidFill>
                  <a:srgbClr val="0000FF"/>
                </a:solidFill>
              </a:rPr>
              <a:t>)</a:t>
            </a:r>
          </a:p>
          <a:p>
            <a:pPr marL="0" indent="0" algn="ctr" fontAlgn="auto">
              <a:spcAft>
                <a:spcPts val="0"/>
              </a:spcAft>
              <a:buNone/>
            </a:pPr>
            <a:r>
              <a:rPr lang="en-US" dirty="0" smtClean="0"/>
              <a:t>	</a:t>
            </a:r>
            <a:endParaRPr lang="en-GB" sz="2400" dirty="0">
              <a:solidFill>
                <a:srgbClr val="0000FF"/>
              </a:solidFill>
            </a:endParaRPr>
          </a:p>
        </p:txBody>
      </p:sp>
      <p:sp>
        <p:nvSpPr>
          <p:cNvPr id="9" name="4 Flecha abajo"/>
          <p:cNvSpPr/>
          <p:nvPr/>
        </p:nvSpPr>
        <p:spPr>
          <a:xfrm>
            <a:off x="7245323" y="1844790"/>
            <a:ext cx="156017" cy="360040"/>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4 Flecha abajo"/>
          <p:cNvSpPr/>
          <p:nvPr/>
        </p:nvSpPr>
        <p:spPr>
          <a:xfrm>
            <a:off x="7185310" y="2708910"/>
            <a:ext cx="156017" cy="360040"/>
          </a:xfrm>
          <a:prstGeom prst="down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416396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414" y="0"/>
            <a:ext cx="8915400" cy="878542"/>
          </a:xfrm>
        </p:spPr>
        <p:txBody>
          <a:bodyPr/>
          <a:lstStyle/>
          <a:p>
            <a:pPr>
              <a:defRPr/>
            </a:pPr>
            <a:r>
              <a:rPr lang="en-GB" sz="2500" b="1" i="1" dirty="0" smtClean="0"/>
              <a:t>PROVINCIAL DEPARTMENTS</a:t>
            </a:r>
            <a:r>
              <a:rPr lang="zh-CN" altLang="en-US" sz="2500" b="1" i="1" dirty="0" smtClean="0"/>
              <a:t> 省区部门</a:t>
            </a:r>
            <a:endParaRPr lang="en-GB" sz="2500" b="1"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81" y="931658"/>
            <a:ext cx="8974125" cy="520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p:cNvSpPr txBox="1"/>
          <p:nvPr/>
        </p:nvSpPr>
        <p:spPr>
          <a:xfrm>
            <a:off x="776420" y="4149100"/>
            <a:ext cx="1080150" cy="646331"/>
          </a:xfrm>
          <a:prstGeom prst="rect">
            <a:avLst/>
          </a:prstGeom>
          <a:noFill/>
        </p:spPr>
        <p:txBody>
          <a:bodyPr wrap="square" rtlCol="0">
            <a:spAutoFit/>
          </a:bodyPr>
          <a:lstStyle/>
          <a:p>
            <a:r>
              <a:rPr kumimoji="1" lang="en-US" altLang="zh-CN" dirty="0" smtClean="0"/>
              <a:t>96</a:t>
            </a:r>
            <a:r>
              <a:rPr kumimoji="1" lang="zh-CN" altLang="en-US" dirty="0" smtClean="0"/>
              <a:t>个地方部门</a:t>
            </a:r>
            <a:endParaRPr kumimoji="1" lang="zh-CN" altLang="en-US" dirty="0"/>
          </a:p>
        </p:txBody>
      </p:sp>
      <p:sp>
        <p:nvSpPr>
          <p:cNvPr id="4" name="文本框 3"/>
          <p:cNvSpPr txBox="1"/>
          <p:nvPr/>
        </p:nvSpPr>
        <p:spPr>
          <a:xfrm>
            <a:off x="848430" y="2627608"/>
            <a:ext cx="1728240" cy="369332"/>
          </a:xfrm>
          <a:prstGeom prst="rect">
            <a:avLst/>
          </a:prstGeom>
          <a:noFill/>
        </p:spPr>
        <p:txBody>
          <a:bodyPr wrap="square" rtlCol="0">
            <a:spAutoFit/>
          </a:bodyPr>
          <a:lstStyle/>
          <a:p>
            <a:r>
              <a:rPr kumimoji="1" lang="en-US" altLang="zh-CN" dirty="0" smtClean="0"/>
              <a:t>25</a:t>
            </a:r>
            <a:r>
              <a:rPr kumimoji="1" lang="zh-CN" altLang="en-US" dirty="0" smtClean="0"/>
              <a:t>个省区部门</a:t>
            </a:r>
            <a:endParaRPr kumimoji="1" lang="zh-CN" altLang="en-US" dirty="0"/>
          </a:p>
        </p:txBody>
      </p:sp>
    </p:spTree>
    <p:extLst>
      <p:ext uri="{BB962C8B-B14F-4D97-AF65-F5344CB8AC3E}">
        <p14:creationId xmlns:p14="http://schemas.microsoft.com/office/powerpoint/2010/main" val="3858077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5" name="Rectangle 9"/>
          <p:cNvSpPr>
            <a:spLocks noChangeArrowheads="1"/>
          </p:cNvSpPr>
          <p:nvPr/>
        </p:nvSpPr>
        <p:spPr bwMode="auto">
          <a:xfrm>
            <a:off x="570772" y="240134"/>
            <a:ext cx="8825971" cy="473075"/>
          </a:xfrm>
          <a:prstGeom prst="rect">
            <a:avLst/>
          </a:prstGeom>
          <a:noFill/>
          <a:ln w="9525">
            <a:noFill/>
            <a:miter lim="800000"/>
            <a:headEnd/>
            <a:tailEnd/>
          </a:ln>
          <a:effectLst/>
        </p:spPr>
        <p:txBody>
          <a:bodyPr anchor="ctr"/>
          <a:lstStyle/>
          <a:p>
            <a:pPr>
              <a:defRPr/>
            </a:pPr>
            <a:r>
              <a:rPr lang="en-GB" sz="2500" b="1" i="1" dirty="0" smtClean="0">
                <a:latin typeface="Optane"/>
              </a:rPr>
              <a:t>SCOPE OF PROTECTION</a:t>
            </a:r>
            <a:r>
              <a:rPr lang="zh-CN" altLang="en-US" sz="2500" b="1" i="1" dirty="0" smtClean="0">
                <a:latin typeface="Optane"/>
              </a:rPr>
              <a:t> 保障范围</a:t>
            </a:r>
            <a:endParaRPr lang="en-GB" sz="2500" b="1" i="1" dirty="0">
              <a:latin typeface="Optane"/>
            </a:endParaRPr>
          </a:p>
        </p:txBody>
      </p:sp>
      <p:sp>
        <p:nvSpPr>
          <p:cNvPr id="86026" name="Text Box 10"/>
          <p:cNvSpPr txBox="1">
            <a:spLocks noChangeArrowheads="1"/>
          </p:cNvSpPr>
          <p:nvPr/>
        </p:nvSpPr>
        <p:spPr bwMode="auto">
          <a:xfrm>
            <a:off x="464344" y="980660"/>
            <a:ext cx="4848706" cy="5278367"/>
          </a:xfrm>
          <a:prstGeom prst="rect">
            <a:avLst/>
          </a:prstGeom>
          <a:noFill/>
          <a:ln w="9525">
            <a:noFill/>
            <a:miter lim="800000"/>
            <a:headEnd/>
            <a:tailEnd/>
          </a:ln>
          <a:effectLst/>
        </p:spPr>
        <p:txBody>
          <a:bodyPr wrap="square">
            <a:spAutoFit/>
          </a:bodyPr>
          <a:lstStyle/>
          <a:p>
            <a:pPr algn="just">
              <a:spcBef>
                <a:spcPct val="50000"/>
              </a:spcBef>
              <a:defRPr/>
            </a:pPr>
            <a:r>
              <a:rPr lang="en-GB" sz="1600" dirty="0" smtClean="0"/>
              <a:t>In general, the protection offered by the Social Marine Institute consists of three main blocks:</a:t>
            </a:r>
          </a:p>
          <a:p>
            <a:pPr algn="just">
              <a:spcBef>
                <a:spcPct val="50000"/>
              </a:spcBef>
              <a:buFont typeface="Arial" pitchFamily="34" charset="0"/>
              <a:buChar char="•"/>
              <a:defRPr/>
            </a:pPr>
            <a:r>
              <a:rPr lang="en-GB" sz="1600" dirty="0" smtClean="0"/>
              <a:t>  Management, administration and recognition of the benefits of the Special Social Security Scheme for Maritime Workers.</a:t>
            </a:r>
          </a:p>
          <a:p>
            <a:pPr algn="just">
              <a:spcBef>
                <a:spcPct val="50000"/>
              </a:spcBef>
              <a:buFont typeface="Arial" pitchFamily="34" charset="0"/>
              <a:buChar char="•"/>
              <a:defRPr/>
            </a:pPr>
            <a:r>
              <a:rPr lang="en-GB" sz="1400" dirty="0" smtClean="0"/>
              <a:t> Management of healthcare for seafarers:</a:t>
            </a:r>
            <a:r>
              <a:rPr lang="en-GB" sz="1600" dirty="0" smtClean="0"/>
              <a:t> The hospital ships </a:t>
            </a:r>
            <a:r>
              <a:rPr lang="en-GB" sz="1600" i="1" dirty="0" smtClean="0"/>
              <a:t>Esperanza del Mar</a:t>
            </a:r>
            <a:r>
              <a:rPr lang="en-GB" sz="1600" dirty="0" smtClean="0"/>
              <a:t> and </a:t>
            </a:r>
            <a:r>
              <a:rPr lang="en-GB" sz="1600" i="1" dirty="0" smtClean="0"/>
              <a:t>Juan de la Cosa</a:t>
            </a:r>
            <a:r>
              <a:rPr lang="en-GB" sz="1600" dirty="0" smtClean="0"/>
              <a:t>.</a:t>
            </a:r>
            <a:endParaRPr lang="en-GB" sz="1600" dirty="0"/>
          </a:p>
          <a:p>
            <a:pPr algn="just">
              <a:spcBef>
                <a:spcPct val="50000"/>
              </a:spcBef>
              <a:buClr>
                <a:schemeClr val="tx1"/>
              </a:buClr>
              <a:buFont typeface="Arial" pitchFamily="34" charset="0"/>
              <a:buChar char="•"/>
              <a:defRPr/>
            </a:pPr>
            <a:r>
              <a:rPr lang="en-GB" sz="1600" dirty="0" smtClean="0"/>
              <a:t>  Management of various social programmes that aim to improve the living and working conditions on board ships.</a:t>
            </a:r>
          </a:p>
          <a:p>
            <a:pPr algn="just">
              <a:spcBef>
                <a:spcPct val="50000"/>
              </a:spcBef>
              <a:buClr>
                <a:schemeClr val="tx1"/>
              </a:buClr>
              <a:buFont typeface="Arial" pitchFamily="34" charset="0"/>
              <a:buChar char="•"/>
              <a:defRPr/>
            </a:pPr>
            <a:r>
              <a:rPr lang="en-GB" sz="1400" dirty="0" smtClean="0"/>
              <a:t> </a:t>
            </a:r>
            <a:r>
              <a:rPr lang="en-GB" sz="1600" dirty="0" smtClean="0"/>
              <a:t>Marine and healthcare vocational training  </a:t>
            </a:r>
          </a:p>
          <a:p>
            <a:pPr algn="ctr">
              <a:spcBef>
                <a:spcPct val="50000"/>
              </a:spcBef>
              <a:buClr>
                <a:schemeClr val="bg2"/>
              </a:buClr>
              <a:defRPr/>
            </a:pPr>
            <a:r>
              <a:rPr lang="en-GB" sz="1600" b="1" dirty="0" smtClean="0">
                <a:solidFill>
                  <a:srgbClr val="FF0000"/>
                </a:solidFill>
              </a:rPr>
              <a:t>PRINCIPLE OF INTER-TERRITORIALITY</a:t>
            </a:r>
          </a:p>
          <a:p>
            <a:pPr algn="just">
              <a:spcBef>
                <a:spcPct val="50000"/>
              </a:spcBef>
              <a:buClr>
                <a:schemeClr val="bg2"/>
              </a:buClr>
              <a:defRPr/>
            </a:pPr>
            <a:r>
              <a:rPr lang="en-GB" sz="1400" b="1" dirty="0"/>
              <a:t>Exception to the principle of </a:t>
            </a:r>
            <a:r>
              <a:rPr lang="en-GB" sz="1400" b="1" dirty="0" smtClean="0"/>
              <a:t>territoriality </a:t>
            </a:r>
            <a:r>
              <a:rPr lang="en-GB" sz="1400" b="1" dirty="0"/>
              <a:t>(Article 7 of the General Social Security Act</a:t>
            </a:r>
            <a:r>
              <a:rPr lang="en-GB" sz="1400" b="1" dirty="0" smtClean="0"/>
              <a:t>): Article  </a:t>
            </a:r>
            <a:r>
              <a:rPr lang="en-GB" sz="1400" b="1" dirty="0"/>
              <a:t>11.4 </a:t>
            </a:r>
            <a:r>
              <a:rPr lang="en-GB" sz="1400" b="1" dirty="0" smtClean="0"/>
              <a:t>of ¡Regulation EC 883/2004 </a:t>
            </a:r>
            <a:r>
              <a:rPr lang="en-GB" sz="1400" b="1" dirty="0"/>
              <a:t>and </a:t>
            </a:r>
            <a:r>
              <a:rPr lang="en-GB" sz="1400" b="1" dirty="0" smtClean="0"/>
              <a:t>11 of Regulation EC 987/2009 </a:t>
            </a:r>
            <a:r>
              <a:rPr lang="en-GB" sz="1400" b="1" dirty="0"/>
              <a:t>(1 May 2010) </a:t>
            </a:r>
            <a:r>
              <a:rPr lang="en-GB" sz="1400" b="1" dirty="0" smtClean="0"/>
              <a:t>allow </a:t>
            </a:r>
            <a:r>
              <a:rPr lang="en-GB" sz="1400" b="1" dirty="0"/>
              <a:t>these </a:t>
            </a:r>
            <a:r>
              <a:rPr lang="en-GB" sz="1400" b="1" u="sng" dirty="0"/>
              <a:t>workers to be subject to the law of their country of residence</a:t>
            </a:r>
            <a:r>
              <a:rPr lang="en-GB" sz="1400" b="1" dirty="0"/>
              <a:t>, even though they are active in ships under the flag of another member state</a:t>
            </a:r>
            <a:r>
              <a:rPr lang="en-GB" sz="1400" b="1" dirty="0" smtClean="0"/>
              <a:t>.</a:t>
            </a:r>
            <a:endParaRPr lang="en-GB" sz="1400" b="1" dirty="0"/>
          </a:p>
        </p:txBody>
      </p:sp>
      <p:sp>
        <p:nvSpPr>
          <p:cNvPr id="4" name="Text Box 10"/>
          <p:cNvSpPr txBox="1">
            <a:spLocks noChangeArrowheads="1"/>
          </p:cNvSpPr>
          <p:nvPr/>
        </p:nvSpPr>
        <p:spPr bwMode="auto">
          <a:xfrm>
            <a:off x="5529080" y="1052670"/>
            <a:ext cx="4104570" cy="5139870"/>
          </a:xfrm>
          <a:prstGeom prst="rect">
            <a:avLst/>
          </a:prstGeom>
          <a:noFill/>
          <a:ln w="9525">
            <a:noFill/>
            <a:miter lim="800000"/>
            <a:headEnd/>
            <a:tailEnd/>
          </a:ln>
          <a:effectLst/>
        </p:spPr>
        <p:txBody>
          <a:bodyPr wrap="square">
            <a:spAutoFit/>
          </a:bodyPr>
          <a:lstStyle/>
          <a:p>
            <a:pPr algn="just">
              <a:spcBef>
                <a:spcPct val="50000"/>
              </a:spcBef>
              <a:defRPr/>
            </a:pPr>
            <a:r>
              <a:rPr lang="zh-CN" altLang="en-US" sz="1600" dirty="0" smtClean="0"/>
              <a:t>总体而言，海保署所提供的保障主要包含三大板块</a:t>
            </a:r>
            <a:r>
              <a:rPr lang="en-GB" sz="1600" dirty="0" smtClean="0"/>
              <a:t>:</a:t>
            </a:r>
          </a:p>
          <a:p>
            <a:pPr algn="just">
              <a:spcBef>
                <a:spcPct val="50000"/>
              </a:spcBef>
              <a:buFont typeface="Arial" pitchFamily="34" charset="0"/>
              <a:buChar char="•"/>
              <a:defRPr/>
            </a:pPr>
            <a:r>
              <a:rPr lang="en-GB" sz="1600" dirty="0" smtClean="0"/>
              <a:t>  </a:t>
            </a:r>
            <a:r>
              <a:rPr lang="zh-CN" altLang="en-US" sz="1600" dirty="0" smtClean="0"/>
              <a:t>海上工作人员专项社保计划之管理、经办和福利确认</a:t>
            </a:r>
            <a:r>
              <a:rPr lang="en-GB" sz="1600" dirty="0" smtClean="0"/>
              <a:t>.</a:t>
            </a:r>
          </a:p>
          <a:p>
            <a:pPr algn="just">
              <a:spcBef>
                <a:spcPct val="50000"/>
              </a:spcBef>
              <a:buFont typeface="Arial" pitchFamily="34" charset="0"/>
              <a:buChar char="•"/>
              <a:defRPr/>
            </a:pPr>
            <a:r>
              <a:rPr lang="zh-CN" altLang="en-US" sz="1600" dirty="0"/>
              <a:t> </a:t>
            </a:r>
            <a:r>
              <a:rPr lang="zh-CN" altLang="en-US" sz="1600" dirty="0" smtClean="0"/>
              <a:t>海上救护中心管理：海上希望号和胡安德拉柯飒号</a:t>
            </a:r>
            <a:r>
              <a:rPr lang="en-GB" sz="1600" dirty="0" smtClean="0"/>
              <a:t>.</a:t>
            </a:r>
            <a:endParaRPr lang="en-GB" sz="1600" dirty="0"/>
          </a:p>
          <a:p>
            <a:pPr algn="just">
              <a:spcBef>
                <a:spcPct val="50000"/>
              </a:spcBef>
              <a:buClr>
                <a:schemeClr val="tx1"/>
              </a:buClr>
              <a:buFont typeface="Arial" pitchFamily="34" charset="0"/>
              <a:buChar char="•"/>
              <a:defRPr/>
            </a:pPr>
            <a:r>
              <a:rPr lang="zh-CN" altLang="en-US" sz="1600" dirty="0" smtClean="0"/>
              <a:t> 管理旨在推进海船生活工作条件的社保项目</a:t>
            </a:r>
            <a:r>
              <a:rPr lang="en-GB" sz="1600" dirty="0" smtClean="0"/>
              <a:t>.</a:t>
            </a:r>
          </a:p>
          <a:p>
            <a:pPr algn="just">
              <a:spcBef>
                <a:spcPct val="50000"/>
              </a:spcBef>
              <a:buClr>
                <a:schemeClr val="tx1"/>
              </a:buClr>
              <a:buFont typeface="Arial" pitchFamily="34" charset="0"/>
              <a:buChar char="•"/>
              <a:defRPr/>
            </a:pPr>
            <a:r>
              <a:rPr lang="en-GB" sz="1400" dirty="0" smtClean="0"/>
              <a:t> </a:t>
            </a:r>
            <a:r>
              <a:rPr lang="zh-CN" altLang="en-US" sz="1600" dirty="0"/>
              <a:t> </a:t>
            </a:r>
            <a:r>
              <a:rPr lang="zh-CN" altLang="en-US" sz="1600" dirty="0" smtClean="0"/>
              <a:t>海上健康救护职业培训</a:t>
            </a:r>
            <a:r>
              <a:rPr lang="en-GB" sz="1600" dirty="0" smtClean="0"/>
              <a:t>  </a:t>
            </a:r>
          </a:p>
          <a:p>
            <a:pPr algn="just">
              <a:spcBef>
                <a:spcPct val="50000"/>
              </a:spcBef>
              <a:buClr>
                <a:schemeClr val="tx1"/>
              </a:buClr>
              <a:buFont typeface="Arial" pitchFamily="34" charset="0"/>
              <a:buChar char="•"/>
              <a:defRPr/>
            </a:pPr>
            <a:endParaRPr lang="en-GB" sz="1600" dirty="0" smtClean="0"/>
          </a:p>
          <a:p>
            <a:pPr algn="ctr">
              <a:spcBef>
                <a:spcPct val="50000"/>
              </a:spcBef>
              <a:buClr>
                <a:schemeClr val="bg2"/>
              </a:buClr>
              <a:defRPr/>
            </a:pPr>
            <a:r>
              <a:rPr lang="zh-CN" altLang="en-US" sz="1600" b="1" dirty="0" smtClean="0">
                <a:solidFill>
                  <a:srgbClr val="FF0000"/>
                </a:solidFill>
                <a:latin typeface="黑体"/>
                <a:ea typeface="黑体"/>
                <a:cs typeface="黑体"/>
              </a:rPr>
              <a:t>境内原则</a:t>
            </a:r>
            <a:endParaRPr lang="en-GB" sz="1600" b="1" dirty="0" smtClean="0">
              <a:solidFill>
                <a:srgbClr val="FF0000"/>
              </a:solidFill>
              <a:latin typeface="黑体"/>
              <a:ea typeface="黑体"/>
              <a:cs typeface="黑体"/>
            </a:endParaRPr>
          </a:p>
          <a:p>
            <a:pPr algn="just">
              <a:spcBef>
                <a:spcPct val="50000"/>
              </a:spcBef>
              <a:buClr>
                <a:schemeClr val="bg2"/>
              </a:buClr>
              <a:defRPr/>
            </a:pPr>
            <a:r>
              <a:rPr lang="zh-CN" altLang="en-US" sz="1600" b="1" dirty="0" smtClean="0"/>
              <a:t>境内原则的例外情况（</a:t>
            </a:r>
            <a:r>
              <a:rPr lang="en-US" altLang="zh-CN" sz="1600" b="1" dirty="0" smtClean="0"/>
              <a:t>《</a:t>
            </a:r>
            <a:r>
              <a:rPr lang="zh-CN" altLang="en-US" sz="1600" b="1" dirty="0" smtClean="0"/>
              <a:t>普通社保法</a:t>
            </a:r>
            <a:r>
              <a:rPr lang="en-US" altLang="zh-CN" sz="1600" b="1" dirty="0" smtClean="0"/>
              <a:t>》</a:t>
            </a:r>
            <a:r>
              <a:rPr lang="zh-CN" altLang="en-US" sz="1600" b="1" dirty="0" smtClean="0"/>
              <a:t>第</a:t>
            </a:r>
            <a:r>
              <a:rPr lang="en-US" altLang="zh-CN" sz="1600" b="1" dirty="0" smtClean="0"/>
              <a:t>7</a:t>
            </a:r>
            <a:r>
              <a:rPr lang="zh-CN" altLang="en-US" sz="1600" b="1" dirty="0" smtClean="0"/>
              <a:t>条）：欧盟第</a:t>
            </a:r>
            <a:r>
              <a:rPr lang="en-US" altLang="zh-CN" sz="1600" b="1" dirty="0" smtClean="0"/>
              <a:t>883</a:t>
            </a:r>
            <a:r>
              <a:rPr lang="zh-CN" altLang="en-US" sz="1600" b="1" dirty="0" smtClean="0"/>
              <a:t>/</a:t>
            </a:r>
            <a:r>
              <a:rPr lang="en-US" altLang="zh-CN" sz="1600" b="1" dirty="0" smtClean="0"/>
              <a:t>2004</a:t>
            </a:r>
            <a:r>
              <a:rPr lang="zh-CN" altLang="en-US" sz="1600" b="1" dirty="0" smtClean="0"/>
              <a:t>号法规第</a:t>
            </a:r>
            <a:r>
              <a:rPr lang="en-US" altLang="zh-CN" sz="1600" b="1" dirty="0" smtClean="0"/>
              <a:t>11</a:t>
            </a:r>
            <a:r>
              <a:rPr lang="zh-CN" altLang="en-US" sz="1600" b="1" dirty="0" smtClean="0"/>
              <a:t>条第</a:t>
            </a:r>
            <a:r>
              <a:rPr lang="en-US" altLang="zh-CN" sz="1600" b="1" dirty="0" smtClean="0"/>
              <a:t>4</a:t>
            </a:r>
            <a:r>
              <a:rPr lang="zh-CN" altLang="en-US" sz="1600" b="1" dirty="0" smtClean="0"/>
              <a:t>款、欧盟第</a:t>
            </a:r>
            <a:r>
              <a:rPr lang="en-US" altLang="zh-CN" sz="1600" b="1" dirty="0" smtClean="0"/>
              <a:t>987/2009</a:t>
            </a:r>
            <a:r>
              <a:rPr lang="zh-CN" altLang="en-US" sz="1600" b="1" dirty="0" smtClean="0"/>
              <a:t>号法规第</a:t>
            </a:r>
            <a:r>
              <a:rPr lang="en-US" altLang="zh-CN" sz="1600" b="1" dirty="0" smtClean="0"/>
              <a:t>11</a:t>
            </a:r>
            <a:r>
              <a:rPr lang="zh-CN" altLang="en-US" sz="1600" b="1" dirty="0" smtClean="0"/>
              <a:t>条（</a:t>
            </a:r>
            <a:r>
              <a:rPr lang="en-US" altLang="zh-CN" sz="1600" b="1" dirty="0" smtClean="0"/>
              <a:t>2010</a:t>
            </a:r>
            <a:r>
              <a:rPr lang="zh-CN" altLang="en-US" sz="1600" b="1" dirty="0" smtClean="0"/>
              <a:t>年</a:t>
            </a:r>
            <a:r>
              <a:rPr lang="en-US" altLang="zh-CN" sz="1600" b="1" dirty="0" smtClean="0"/>
              <a:t>5</a:t>
            </a:r>
            <a:r>
              <a:rPr lang="zh-CN" altLang="en-US" sz="1600" b="1" dirty="0" smtClean="0"/>
              <a:t>月</a:t>
            </a:r>
            <a:r>
              <a:rPr lang="en-US" altLang="zh-CN" sz="1600" b="1" dirty="0" smtClean="0"/>
              <a:t>1</a:t>
            </a:r>
            <a:r>
              <a:rPr lang="zh-CN" altLang="en-US" sz="1600" b="1" dirty="0" smtClean="0"/>
              <a:t>日生效）允许海上工作人员依照其居住国的法律处理问题，即使其在使用其他成员国旗帜的船只工作。</a:t>
            </a:r>
            <a:endParaRPr lang="en-GB" sz="1600" b="1" dirty="0"/>
          </a:p>
        </p:txBody>
      </p:sp>
    </p:spTree>
    <p:extLst>
      <p:ext uri="{BB962C8B-B14F-4D97-AF65-F5344CB8AC3E}">
        <p14:creationId xmlns:p14="http://schemas.microsoft.com/office/powerpoint/2010/main" val="37889058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diamond(in)">
                                      <p:cBhvr>
                                        <p:cTn id="7" dur="2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594" name="Group 210"/>
          <p:cNvGraphicFramePr>
            <a:graphicFrameLocks noGrp="1"/>
          </p:cNvGraphicFramePr>
          <p:nvPr>
            <p:extLst>
              <p:ext uri="{D42A27DB-BD31-4B8C-83A1-F6EECF244321}">
                <p14:modId xmlns:p14="http://schemas.microsoft.com/office/powerpoint/2010/main" val="828339675"/>
              </p:ext>
            </p:extLst>
          </p:nvPr>
        </p:nvGraphicFramePr>
        <p:xfrm>
          <a:off x="62342" y="1144685"/>
          <a:ext cx="5106688" cy="5019931"/>
        </p:xfrm>
        <a:graphic>
          <a:graphicData uri="http://schemas.openxmlformats.org/drawingml/2006/table">
            <a:tbl>
              <a:tblPr>
                <a:tableStyleId>{2D5ABB26-0587-4C30-8999-92F81FD0307C}</a:tableStyleId>
              </a:tblPr>
              <a:tblGrid>
                <a:gridCol w="5106688"/>
              </a:tblGrid>
              <a:tr h="628085">
                <a:tc>
                  <a:txBody>
                    <a:bodyPr/>
                    <a:lstStyle/>
                    <a:p>
                      <a:pPr marL="184150" marR="0" lvl="0" indent="-184150" algn="l" defTabSz="914400" rtl="0" eaLnBrk="1" fontAlgn="base" latinLnBrk="0" hangingPunct="1">
                        <a:lnSpc>
                          <a:spcPct val="90000"/>
                        </a:lnSpc>
                        <a:spcBef>
                          <a:spcPct val="20000"/>
                        </a:spcBef>
                        <a:spcAft>
                          <a:spcPct val="0"/>
                        </a:spcAft>
                        <a:buClr>
                          <a:schemeClr val="hlink"/>
                        </a:buClr>
                        <a:buSzPct val="120000"/>
                        <a:buFontTx/>
                        <a:buNone/>
                        <a:tabLst/>
                      </a:pPr>
                      <a:r>
                        <a:rPr kumimoji="0" lang="es-ES" sz="1600" b="1" u="none" strike="noStrike" cap="none" normalizeH="0" baseline="0" dirty="0" smtClean="0">
                          <a:ln>
                            <a:noFill/>
                          </a:ln>
                          <a:effectLst/>
                        </a:rPr>
                        <a:t>  Workers aged over 16 who are employees in one of the </a:t>
                      </a:r>
                      <a:r>
                        <a:rPr kumimoji="0" lang="es-ES" sz="1600" b="1" u="none" strike="noStrike" cap="none" normalizeH="0" baseline="0" dirty="0" err="1" smtClean="0">
                          <a:ln>
                            <a:noFill/>
                          </a:ln>
                          <a:effectLst/>
                        </a:rPr>
                        <a:t>following</a:t>
                      </a:r>
                      <a:r>
                        <a:rPr kumimoji="0" lang="es-ES" sz="1600" b="1" u="none" strike="noStrike" cap="none" normalizeH="0" baseline="0" dirty="0" smtClean="0">
                          <a:ln>
                            <a:noFill/>
                          </a:ln>
                          <a:effectLst/>
                        </a:rPr>
                        <a:t> </a:t>
                      </a:r>
                      <a:r>
                        <a:rPr kumimoji="0" lang="es-ES" sz="1600" b="1" u="none" strike="noStrike" cap="none" normalizeH="0" baseline="0" dirty="0" err="1" smtClean="0">
                          <a:ln>
                            <a:noFill/>
                          </a:ln>
                          <a:effectLst/>
                        </a:rPr>
                        <a:t>activities</a:t>
                      </a:r>
                      <a:r>
                        <a:rPr kumimoji="0" lang="zh-CN" altLang="en-US" sz="1600" b="1" u="none" strike="noStrike" cap="none" normalizeH="0" baseline="0" dirty="0" smtClean="0">
                          <a:ln>
                            <a:noFill/>
                          </a:ln>
                          <a:effectLst/>
                        </a:rPr>
                        <a:t>： 年满</a:t>
                      </a:r>
                      <a:r>
                        <a:rPr kumimoji="0" lang="en-US" altLang="zh-CN" sz="1600" b="1" u="none" strike="noStrike" cap="none" normalizeH="0" baseline="0" dirty="0" smtClean="0">
                          <a:ln>
                            <a:noFill/>
                          </a:ln>
                          <a:effectLst/>
                        </a:rPr>
                        <a:t>16</a:t>
                      </a:r>
                      <a:r>
                        <a:rPr kumimoji="0" lang="zh-CN" altLang="en-US" sz="1600" b="1" u="none" strike="noStrike" cap="none" normalizeH="0" baseline="0" dirty="0" smtClean="0">
                          <a:ln>
                            <a:noFill/>
                          </a:ln>
                          <a:effectLst/>
                        </a:rPr>
                        <a:t>岁并受雇于下列工作者</a:t>
                      </a:r>
                      <a:endParaRPr kumimoji="0" lang="en-GB" sz="1400" b="1" i="0" u="none" strike="noStrike" cap="none" normalizeH="0" baseline="0" dirty="0" smtClean="0">
                        <a:ln>
                          <a:noFill/>
                        </a:ln>
                        <a:solidFill>
                          <a:srgbClr val="FF0000"/>
                        </a:solidFill>
                        <a:effectLst/>
                        <a:latin typeface="+mn-lt"/>
                      </a:endParaRPr>
                    </a:p>
                  </a:txBody>
                  <a:tcPr marL="99060" marR="99060" horzOverflow="overflow"/>
                </a:tc>
              </a:tr>
              <a:tr h="4391846">
                <a:tc>
                  <a:txBody>
                    <a:bodyPr/>
                    <a:lstStyle/>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Merchant Marine. </a:t>
                      </a:r>
                      <a:r>
                        <a:rPr kumimoji="0" lang="zh-CN" altLang="en-US" sz="1550" u="none" strike="noStrike" cap="none" normalizeH="0" baseline="0" noProof="0" dirty="0" smtClean="0">
                          <a:ln>
                            <a:noFill/>
                          </a:ln>
                          <a:effectLst/>
                        </a:rPr>
                        <a:t> 海上商业</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Marine fishing in any of its forms.</a:t>
                      </a:r>
                      <a:r>
                        <a:rPr kumimoji="0" lang="zh-CN" altLang="en-US" sz="1550" u="none" strike="noStrike" cap="none" normalizeH="0" baseline="0" noProof="0" dirty="0" smtClean="0">
                          <a:ln>
                            <a:noFill/>
                          </a:ln>
                          <a:effectLst/>
                        </a:rPr>
                        <a:t> 任何形式海上渔业</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Extraction of marine products. Aquaculture. </a:t>
                      </a:r>
                      <a:r>
                        <a:rPr kumimoji="0" lang="zh-CN" altLang="en-US" sz="1550" u="none" strike="noStrike" cap="none" normalizeH="0" baseline="0" noProof="0" dirty="0" smtClean="0">
                          <a:ln>
                            <a:noFill/>
                          </a:ln>
                          <a:effectLst/>
                        </a:rPr>
                        <a:t>海产捕捞；海产养殖</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Internal traffic in ports and sports and recreational vessels.</a:t>
                      </a:r>
                      <a:r>
                        <a:rPr kumimoji="0" lang="zh-CN" altLang="en-US" sz="1550" u="none" strike="noStrike" cap="none" normalizeH="0" baseline="0" noProof="0" dirty="0" smtClean="0">
                          <a:ln>
                            <a:noFill/>
                          </a:ln>
                          <a:effectLst/>
                        </a:rPr>
                        <a:t> 进出口运输、娱乐船只</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Fixed platforms for the exploitation of marine resources.</a:t>
                      </a:r>
                      <a:r>
                        <a:rPr kumimoji="0" lang="zh-CN" altLang="en-US" sz="1550" u="none" strike="noStrike" cap="none" normalizeH="0" baseline="0" noProof="0" dirty="0" smtClean="0">
                          <a:ln>
                            <a:noFill/>
                          </a:ln>
                          <a:effectLst/>
                        </a:rPr>
                        <a:t>海洋资源开采平台</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Administrative, technical and other employees of the companies mentioned.</a:t>
                      </a:r>
                      <a:r>
                        <a:rPr kumimoji="0" lang="zh-CN" altLang="en-US" sz="1550" u="none" strike="noStrike" cap="none" normalizeH="0" baseline="0" noProof="0" dirty="0" smtClean="0">
                          <a:ln>
                            <a:noFill/>
                          </a:ln>
                          <a:effectLst/>
                        </a:rPr>
                        <a:t>上述类型公司之行政、技术和其他雇员</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Port workers.</a:t>
                      </a:r>
                      <a:r>
                        <a:rPr kumimoji="0" lang="zh-CN" altLang="en-US" sz="1550" u="none" strike="noStrike" cap="none" normalizeH="0" baseline="0" noProof="0" dirty="0" smtClean="0">
                          <a:ln>
                            <a:noFill/>
                          </a:ln>
                          <a:effectLst/>
                        </a:rPr>
                        <a:t> 港口工作者</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Divers.</a:t>
                      </a:r>
                      <a:r>
                        <a:rPr kumimoji="0" lang="zh-CN" altLang="en-US" sz="1550" u="none" strike="noStrike" cap="none" normalizeH="0" baseline="0" noProof="0" dirty="0" smtClean="0">
                          <a:ln>
                            <a:noFill/>
                          </a:ln>
                          <a:effectLst/>
                        </a:rPr>
                        <a:t> 潜水员</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Service personnel for associations of fishermen, their federations and marine cooperatives.</a:t>
                      </a:r>
                      <a:r>
                        <a:rPr kumimoji="0" lang="zh-CN" altLang="en-US" sz="1550" u="none" strike="noStrike" cap="none" normalizeH="0" baseline="0" noProof="0" dirty="0" smtClean="0">
                          <a:ln>
                            <a:noFill/>
                          </a:ln>
                          <a:effectLst/>
                        </a:rPr>
                        <a:t>渔业人员协会、海上合作机构和联合工会服务人员</a:t>
                      </a:r>
                      <a:endParaRPr kumimoji="0" lang="en-GB" sz="1550" u="none" strike="noStrike" cap="none" normalizeH="0" baseline="0" noProof="0" dirty="0" smtClean="0">
                        <a:ln>
                          <a:noFill/>
                        </a:ln>
                        <a:effectLst/>
                      </a:endParaRPr>
                    </a:p>
                    <a:p>
                      <a:pPr marL="0" marR="0" lvl="0" indent="0" algn="just" defTabSz="914400" rtl="0" eaLnBrk="1" fontAlgn="base" latinLnBrk="0" hangingPunct="1">
                        <a:lnSpc>
                          <a:spcPct val="100000"/>
                        </a:lnSpc>
                        <a:spcBef>
                          <a:spcPts val="0"/>
                        </a:spcBef>
                        <a:spcAft>
                          <a:spcPct val="0"/>
                        </a:spcAft>
                        <a:buClr>
                          <a:schemeClr val="hlink"/>
                        </a:buClr>
                        <a:buSzPct val="90000"/>
                        <a:buFont typeface="Wingdings" pitchFamily="2" charset="2"/>
                        <a:buChar char="î"/>
                        <a:tabLst/>
                      </a:pPr>
                      <a:r>
                        <a:rPr kumimoji="0" lang="en-GB" sz="1550" u="none" strike="noStrike" cap="none" normalizeH="0" baseline="0" noProof="0" dirty="0" smtClean="0">
                          <a:ln>
                            <a:noFill/>
                          </a:ln>
                          <a:effectLst/>
                        </a:rPr>
                        <a:t>Any other marine fishing activity included by the Ministry of Labour.</a:t>
                      </a:r>
                      <a:r>
                        <a:rPr kumimoji="0" lang="zh-CN" altLang="en-US" sz="1550" u="none" strike="noStrike" cap="none" normalizeH="0" baseline="0" noProof="0" dirty="0" smtClean="0">
                          <a:ln>
                            <a:noFill/>
                          </a:ln>
                          <a:effectLst/>
                        </a:rPr>
                        <a:t> 劳动部所定其他海上渔业工作</a:t>
                      </a:r>
                      <a:endParaRPr kumimoji="0" lang="en-GB" sz="1550" b="0" i="0" u="none" strike="noStrike" cap="none" normalizeH="0" baseline="0" noProof="0" dirty="0" smtClean="0">
                        <a:ln>
                          <a:noFill/>
                        </a:ln>
                        <a:solidFill>
                          <a:schemeClr val="tx1"/>
                        </a:solidFill>
                        <a:effectLst>
                          <a:outerShdw blurRad="38100" dist="38100" dir="2700000" algn="tl">
                            <a:srgbClr val="000000"/>
                          </a:outerShdw>
                        </a:effectLst>
                        <a:latin typeface="+mn-lt"/>
                      </a:endParaRPr>
                    </a:p>
                  </a:txBody>
                  <a:tcPr marL="99060" marR="99060" horzOverflow="overflow"/>
                </a:tc>
              </a:tr>
            </a:tbl>
          </a:graphicData>
        </a:graphic>
      </p:graphicFrame>
      <p:graphicFrame>
        <p:nvGraphicFramePr>
          <p:cNvPr id="144593" name="Group 209"/>
          <p:cNvGraphicFramePr>
            <a:graphicFrameLocks noGrp="1"/>
          </p:cNvGraphicFramePr>
          <p:nvPr>
            <p:extLst>
              <p:ext uri="{D42A27DB-BD31-4B8C-83A1-F6EECF244321}">
                <p14:modId xmlns:p14="http://schemas.microsoft.com/office/powerpoint/2010/main" val="787111238"/>
              </p:ext>
            </p:extLst>
          </p:nvPr>
        </p:nvGraphicFramePr>
        <p:xfrm>
          <a:off x="5466448" y="1171644"/>
          <a:ext cx="4411262" cy="5113381"/>
        </p:xfrm>
        <a:graphic>
          <a:graphicData uri="http://schemas.openxmlformats.org/drawingml/2006/table">
            <a:tbl>
              <a:tblPr>
                <a:tableStyleId>{2D5ABB26-0587-4C30-8999-92F81FD0307C}</a:tableStyleId>
              </a:tblPr>
              <a:tblGrid>
                <a:gridCol w="4411262"/>
              </a:tblGrid>
              <a:tr h="1617488">
                <a:tc>
                  <a:txBody>
                    <a:bodyPr/>
                    <a:lstStyle/>
                    <a:p>
                      <a:pPr marL="184150" marR="0" lvl="0" indent="-184150" algn="l" defTabSz="914400" rtl="0" eaLnBrk="1" fontAlgn="base" latinLnBrk="0" hangingPunct="1">
                        <a:lnSpc>
                          <a:spcPct val="90000"/>
                        </a:lnSpc>
                        <a:spcBef>
                          <a:spcPct val="20000"/>
                        </a:spcBef>
                        <a:spcAft>
                          <a:spcPct val="0"/>
                        </a:spcAft>
                        <a:buClr>
                          <a:schemeClr val="hlink"/>
                        </a:buClr>
                        <a:buSzPct val="120000"/>
                        <a:buFontTx/>
                        <a:buNone/>
                        <a:tabLst/>
                      </a:pPr>
                      <a:r>
                        <a:rPr kumimoji="0" lang="es-ES" sz="1800" b="1" u="none" strike="noStrike" cap="none" normalizeH="0" baseline="0" dirty="0" smtClean="0">
                          <a:ln>
                            <a:noFill/>
                          </a:ln>
                          <a:effectLst/>
                        </a:rPr>
                        <a:t>   Workers aged over 18 who work in any of the following activities that constitute their normal, personal and direct means of earning a living :</a:t>
                      </a:r>
                      <a:r>
                        <a:rPr kumimoji="0" lang="zh-CN" altLang="en-US" sz="1800" b="1" u="none" strike="noStrike" cap="none" normalizeH="0" baseline="0" dirty="0" smtClean="0">
                          <a:ln>
                            <a:noFill/>
                          </a:ln>
                          <a:effectLst/>
                        </a:rPr>
                        <a:t> 年满</a:t>
                      </a:r>
                      <a:r>
                        <a:rPr kumimoji="0" lang="en-US" altLang="zh-CN" sz="1800" b="1" u="none" strike="noStrike" cap="none" normalizeH="0" baseline="0" dirty="0" smtClean="0">
                          <a:ln>
                            <a:noFill/>
                          </a:ln>
                          <a:effectLst/>
                        </a:rPr>
                        <a:t>18</a:t>
                      </a:r>
                      <a:r>
                        <a:rPr kumimoji="0" lang="zh-CN" altLang="en-US" sz="1800" b="1" u="none" strike="noStrike" cap="none" normalizeH="0" baseline="0" dirty="0" smtClean="0">
                          <a:ln>
                            <a:noFill/>
                          </a:ln>
                          <a:effectLst/>
                        </a:rPr>
                        <a:t>岁并参加下属工作，以之作为长期、独自、直接的谋生渠道</a:t>
                      </a:r>
                      <a:endParaRPr kumimoji="0" lang="en-GB" sz="1800" b="1" i="0" u="none" strike="noStrike" cap="none" normalizeH="0" baseline="0" dirty="0" smtClean="0">
                        <a:ln>
                          <a:noFill/>
                        </a:ln>
                        <a:solidFill>
                          <a:srgbClr val="FF0000"/>
                        </a:solidFill>
                        <a:effectLst/>
                        <a:latin typeface="+mn-lt"/>
                      </a:endParaRPr>
                    </a:p>
                  </a:txBody>
                  <a:tcPr marL="99060" marR="99060" horzOverflow="overflow"/>
                </a:tc>
              </a:tr>
              <a:tr h="2716665">
                <a:tc>
                  <a:txBody>
                    <a:bodyPr/>
                    <a:lstStyle/>
                    <a:p>
                      <a:pPr marL="565150" marR="0" lvl="0" indent="-28892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î"/>
                        <a:tabLst/>
                      </a:pPr>
                      <a:r>
                        <a:rPr kumimoji="0" lang="es-ES" sz="1600" u="none" strike="noStrike" cap="none" normalizeH="0" baseline="0" dirty="0" smtClean="0">
                          <a:ln>
                            <a:noFill/>
                          </a:ln>
                          <a:effectLst/>
                        </a:rPr>
                        <a:t>Extraction of marine </a:t>
                      </a:r>
                      <a:r>
                        <a:rPr kumimoji="0" lang="es-ES" sz="1600" u="none" strike="noStrike" cap="none" normalizeH="0" baseline="0" dirty="0" err="1" smtClean="0">
                          <a:ln>
                            <a:noFill/>
                          </a:ln>
                          <a:effectLst/>
                        </a:rPr>
                        <a:t>products</a:t>
                      </a:r>
                      <a:r>
                        <a:rPr kumimoji="0" lang="es-ES" sz="1600" u="none" strike="noStrike" cap="none" normalizeH="0" baseline="0" dirty="0" smtClean="0">
                          <a:ln>
                            <a:noFill/>
                          </a:ln>
                          <a:effectLst/>
                        </a:rPr>
                        <a:t>.</a:t>
                      </a:r>
                      <a:r>
                        <a:rPr kumimoji="0" lang="zh-CN" altLang="en-US" sz="1600" u="none" strike="noStrike" cap="none" normalizeH="0" baseline="0" dirty="0" smtClean="0">
                          <a:ln>
                            <a:noFill/>
                          </a:ln>
                          <a:effectLst/>
                        </a:rPr>
                        <a:t> 海产捕捞</a:t>
                      </a:r>
                      <a:endParaRPr kumimoji="0" lang="es-ES" sz="1600" u="none" strike="noStrike" cap="none" normalizeH="0" baseline="0" dirty="0" smtClean="0">
                        <a:ln>
                          <a:noFill/>
                        </a:ln>
                        <a:effectLst/>
                      </a:endParaRPr>
                    </a:p>
                    <a:p>
                      <a:pPr marL="565150" marR="0" lvl="0" indent="-288925" algn="just" defTabSz="914400" rtl="0" eaLnBrk="1" fontAlgn="base" latinLnBrk="0" hangingPunct="1">
                        <a:lnSpc>
                          <a:spcPct val="100000"/>
                        </a:lnSpc>
                        <a:spcBef>
                          <a:spcPct val="20000"/>
                        </a:spcBef>
                        <a:spcAft>
                          <a:spcPct val="0"/>
                        </a:spcAft>
                        <a:buClr>
                          <a:schemeClr val="hlink"/>
                        </a:buClr>
                        <a:buSzPct val="90000"/>
                        <a:buFont typeface="Wingdings" pitchFamily="2" charset="2"/>
                        <a:buChar char="î"/>
                        <a:tabLst/>
                      </a:pPr>
                      <a:r>
                        <a:rPr kumimoji="0" lang="es-ES" sz="1600" u="none" strike="noStrike" cap="none" normalizeH="0" baseline="0" dirty="0" err="1" smtClean="0">
                          <a:ln>
                            <a:noFill/>
                          </a:ln>
                          <a:effectLst/>
                        </a:rPr>
                        <a:t>Netters</a:t>
                      </a:r>
                      <a:r>
                        <a:rPr kumimoji="0" lang="es-ES" sz="1600" u="none" strike="noStrike" cap="none" normalizeH="0" baseline="0" dirty="0" smtClean="0">
                          <a:ln>
                            <a:noFill/>
                          </a:ln>
                          <a:effectLst/>
                        </a:rPr>
                        <a:t>.</a:t>
                      </a:r>
                      <a:r>
                        <a:rPr kumimoji="0" lang="zh-CN" altLang="en-US" sz="1600" u="none" strike="noStrike" cap="none" normalizeH="0" baseline="0" dirty="0" smtClean="0">
                          <a:ln>
                            <a:noFill/>
                          </a:ln>
                          <a:effectLst/>
                        </a:rPr>
                        <a:t> 撒网渔业人员</a:t>
                      </a:r>
                      <a:endParaRPr kumimoji="0" lang="es-ES" sz="1600" u="none" strike="noStrike" cap="none" normalizeH="0" baseline="0" dirty="0" smtClean="0">
                        <a:ln>
                          <a:noFill/>
                        </a:ln>
                        <a:effectLst/>
                      </a:endParaRPr>
                    </a:p>
                    <a:p>
                      <a:pPr marL="565150" marR="0" lvl="0" indent="-28892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î"/>
                        <a:tabLst/>
                      </a:pPr>
                      <a:r>
                        <a:rPr kumimoji="0" lang="es-ES" sz="1600" u="none" strike="noStrike" cap="none" normalizeH="0" baseline="0" dirty="0" smtClean="0">
                          <a:ln>
                            <a:noFill/>
                          </a:ln>
                          <a:effectLst/>
                        </a:rPr>
                        <a:t>Shipowners who provide </a:t>
                      </a:r>
                      <a:r>
                        <a:rPr kumimoji="0" lang="es-ES" sz="1600" u="none" strike="noStrike" cap="none" normalizeH="0" baseline="0" dirty="0" err="1" smtClean="0">
                          <a:ln>
                            <a:noFill/>
                          </a:ln>
                          <a:effectLst/>
                        </a:rPr>
                        <a:t>on-board</a:t>
                      </a:r>
                      <a:r>
                        <a:rPr kumimoji="0" lang="es-ES" sz="1600" u="none" strike="noStrike" cap="none" normalizeH="0" baseline="0" dirty="0" smtClean="0">
                          <a:ln>
                            <a:noFill/>
                          </a:ln>
                          <a:effectLst/>
                        </a:rPr>
                        <a:t> </a:t>
                      </a:r>
                      <a:r>
                        <a:rPr kumimoji="0" lang="es-ES" sz="1600" u="none" strike="noStrike" cap="none" normalizeH="0" baseline="0" dirty="0" err="1" smtClean="0">
                          <a:ln>
                            <a:noFill/>
                          </a:ln>
                          <a:effectLst/>
                        </a:rPr>
                        <a:t>service</a:t>
                      </a:r>
                      <a:r>
                        <a:rPr kumimoji="0" lang="zh-CN" altLang="en-US" sz="1600" u="none" strike="noStrike" cap="none" normalizeH="0" baseline="0" dirty="0" smtClean="0">
                          <a:ln>
                            <a:noFill/>
                          </a:ln>
                          <a:effectLst/>
                        </a:rPr>
                        <a:t> </a:t>
                      </a:r>
                      <a:r>
                        <a:rPr kumimoji="0" lang="es-ES" sz="1600" u="none" strike="noStrike" cap="none" normalizeH="0" baseline="0" dirty="0" smtClean="0">
                          <a:ln>
                            <a:noFill/>
                          </a:ln>
                          <a:effectLst/>
                        </a:rPr>
                        <a:t>.</a:t>
                      </a:r>
                      <a:r>
                        <a:rPr kumimoji="0" lang="zh-CN" altLang="en-US" sz="1600" u="none" strike="noStrike" cap="none" normalizeH="0" baseline="0" dirty="0" smtClean="0">
                          <a:ln>
                            <a:noFill/>
                          </a:ln>
                          <a:effectLst/>
                        </a:rPr>
                        <a:t>提供穿上服务的船主</a:t>
                      </a:r>
                      <a:endParaRPr kumimoji="0" lang="es-ES" sz="1600" u="none" strike="noStrike" cap="none" normalizeH="0" baseline="0" dirty="0" smtClean="0">
                        <a:ln>
                          <a:noFill/>
                        </a:ln>
                        <a:effectLst/>
                      </a:endParaRPr>
                    </a:p>
                    <a:p>
                      <a:pPr marL="565150" marR="0" lvl="0" indent="-28892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î"/>
                        <a:tabLst/>
                      </a:pPr>
                      <a:r>
                        <a:rPr kumimoji="0" lang="en-GB" sz="1600" b="0" i="0" u="none" strike="noStrike" cap="none" normalizeH="0" baseline="0" dirty="0" smtClean="0">
                          <a:ln>
                            <a:noFill/>
                          </a:ln>
                          <a:solidFill>
                            <a:schemeClr val="tx1"/>
                          </a:solidFill>
                          <a:effectLst/>
                          <a:latin typeface="+mn-lt"/>
                        </a:rPr>
                        <a:t>Divers.</a:t>
                      </a:r>
                      <a:r>
                        <a:rPr kumimoji="0" lang="zh-CN" altLang="en-US" sz="1600" b="0" i="0" u="none" strike="noStrike" cap="none" normalizeH="0" baseline="0" dirty="0" smtClean="0">
                          <a:ln>
                            <a:noFill/>
                          </a:ln>
                          <a:solidFill>
                            <a:schemeClr val="tx1"/>
                          </a:solidFill>
                          <a:effectLst/>
                          <a:latin typeface="+mn-lt"/>
                        </a:rPr>
                        <a:t> 潜水员</a:t>
                      </a:r>
                      <a:endParaRPr kumimoji="0" lang="en-GB" sz="1600" b="0" i="0" u="none" strike="noStrike" cap="none" normalizeH="0" baseline="0" dirty="0" smtClean="0">
                        <a:ln>
                          <a:noFill/>
                        </a:ln>
                        <a:solidFill>
                          <a:schemeClr val="tx1"/>
                        </a:solidFill>
                        <a:effectLst/>
                        <a:latin typeface="+mn-lt"/>
                      </a:endParaRPr>
                    </a:p>
                    <a:p>
                      <a:pPr marL="565150" marR="0" lvl="0" indent="-28892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î"/>
                        <a:tabLst/>
                      </a:pPr>
                      <a:endParaRPr kumimoji="0" lang="en-GB" sz="1600" b="0" i="0" u="none" strike="noStrike" cap="none" normalizeH="0" baseline="0" dirty="0" smtClean="0">
                        <a:ln>
                          <a:noFill/>
                        </a:ln>
                        <a:solidFill>
                          <a:schemeClr val="tx1"/>
                        </a:solidFill>
                        <a:effectLst/>
                        <a:latin typeface="+mn-lt"/>
                      </a:endParaRPr>
                    </a:p>
                  </a:txBody>
                  <a:tcPr marL="99060" marR="99060" horzOverflow="overflow"/>
                </a:tc>
              </a:tr>
              <a:tr h="779228">
                <a:tc>
                  <a:txBody>
                    <a:bodyPr/>
                    <a:lstStyle/>
                    <a:p>
                      <a:pPr marL="742950" lvl="1" indent="-285750" algn="just">
                        <a:lnSpc>
                          <a:spcPct val="90000"/>
                        </a:lnSpc>
                        <a:spcBef>
                          <a:spcPct val="20000"/>
                        </a:spcBef>
                        <a:buClr>
                          <a:schemeClr val="bg1"/>
                        </a:buClr>
                        <a:defRPr/>
                      </a:pPr>
                      <a:r>
                        <a:rPr dirty="0"/>
                        <a:t>     </a:t>
                      </a:r>
                      <a:endParaRPr lang="en-GB" sz="1200" baseline="0" dirty="0">
                        <a:solidFill>
                          <a:srgbClr val="0070C0"/>
                        </a:solidFill>
                        <a:effectLst>
                          <a:outerShdw blurRad="38100" dist="38100" dir="2700000" algn="tl">
                            <a:srgbClr val="000000"/>
                          </a:outerShdw>
                        </a:effectLst>
                      </a:endParaRPr>
                    </a:p>
                  </a:txBody>
                  <a:tcPr marL="99060" marR="99060" horzOverflow="overflow"/>
                </a:tc>
              </a:tr>
            </a:tbl>
          </a:graphicData>
        </a:graphic>
      </p:graphicFrame>
      <p:sp>
        <p:nvSpPr>
          <p:cNvPr id="144446" name="Text Box 62"/>
          <p:cNvSpPr txBox="1">
            <a:spLocks noChangeArrowheads="1"/>
          </p:cNvSpPr>
          <p:nvPr/>
        </p:nvSpPr>
        <p:spPr bwMode="auto">
          <a:xfrm>
            <a:off x="416370" y="170236"/>
            <a:ext cx="6480900" cy="477054"/>
          </a:xfrm>
          <a:prstGeom prst="rect">
            <a:avLst/>
          </a:prstGeom>
          <a:noFill/>
          <a:ln w="9525">
            <a:noFill/>
            <a:miter lim="800000"/>
            <a:headEnd/>
            <a:tailEnd/>
          </a:ln>
          <a:effectLst/>
        </p:spPr>
        <p:txBody>
          <a:bodyPr wrap="square">
            <a:spAutoFit/>
          </a:bodyPr>
          <a:lstStyle/>
          <a:p>
            <a:pPr>
              <a:spcBef>
                <a:spcPct val="50000"/>
              </a:spcBef>
              <a:defRPr/>
            </a:pPr>
            <a:r>
              <a:rPr lang="en-GB" sz="2500" b="1" i="1" dirty="0" smtClean="0">
                <a:latin typeface="Optane"/>
              </a:rPr>
              <a:t>SCOPE OF APPLICATION</a:t>
            </a:r>
            <a:r>
              <a:rPr lang="zh-CN" altLang="en-US" sz="2500" b="1" i="1" dirty="0" smtClean="0">
                <a:latin typeface="Optane"/>
              </a:rPr>
              <a:t> 适用范围</a:t>
            </a:r>
            <a:endParaRPr lang="en-GB" sz="2500" b="1" i="1" u="sng" dirty="0">
              <a:latin typeface="Optane"/>
            </a:endParaRPr>
          </a:p>
        </p:txBody>
      </p:sp>
      <p:sp>
        <p:nvSpPr>
          <p:cNvPr id="144448" name="Text Box 64"/>
          <p:cNvSpPr txBox="1">
            <a:spLocks noChangeArrowheads="1"/>
          </p:cNvSpPr>
          <p:nvPr/>
        </p:nvSpPr>
        <p:spPr bwMode="auto">
          <a:xfrm>
            <a:off x="5313050" y="840603"/>
            <a:ext cx="4320600" cy="338554"/>
          </a:xfrm>
          <a:prstGeom prst="rect">
            <a:avLst/>
          </a:prstGeom>
          <a:noFill/>
          <a:ln w="9525">
            <a:noFill/>
            <a:miter lim="800000"/>
            <a:headEnd/>
            <a:tailEnd/>
          </a:ln>
          <a:effectLst/>
        </p:spPr>
        <p:txBody>
          <a:bodyPr wrap="square">
            <a:spAutoFit/>
          </a:bodyPr>
          <a:lstStyle/>
          <a:p>
            <a:pPr algn="ctr">
              <a:spcBef>
                <a:spcPct val="50000"/>
              </a:spcBef>
              <a:defRPr/>
            </a:pPr>
            <a:r>
              <a:rPr lang="en-GB" sz="1600" b="1" dirty="0">
                <a:solidFill>
                  <a:srgbClr val="C00000"/>
                </a:solidFill>
                <a:latin typeface="Optane"/>
              </a:rPr>
              <a:t>SELF-EMPLOYED </a:t>
            </a:r>
            <a:r>
              <a:rPr lang="en-GB" sz="1600" b="1" dirty="0" smtClean="0">
                <a:solidFill>
                  <a:srgbClr val="C00000"/>
                </a:solidFill>
                <a:latin typeface="Optane"/>
              </a:rPr>
              <a:t>WORKERS</a:t>
            </a:r>
            <a:r>
              <a:rPr lang="zh-CN" altLang="en-US" sz="1600" b="1" dirty="0" smtClean="0">
                <a:solidFill>
                  <a:srgbClr val="C00000"/>
                </a:solidFill>
                <a:latin typeface="Optane"/>
              </a:rPr>
              <a:t> 自雇人员</a:t>
            </a:r>
            <a:endParaRPr lang="en-GB" sz="1600" b="1" dirty="0">
              <a:solidFill>
                <a:srgbClr val="C00000"/>
              </a:solidFill>
              <a:latin typeface="Optane"/>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7119" y="4293120"/>
            <a:ext cx="3520489" cy="158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64"/>
          <p:cNvSpPr txBox="1">
            <a:spLocks noChangeArrowheads="1"/>
          </p:cNvSpPr>
          <p:nvPr/>
        </p:nvSpPr>
        <p:spPr bwMode="auto">
          <a:xfrm>
            <a:off x="560390" y="817224"/>
            <a:ext cx="4392610" cy="400110"/>
          </a:xfrm>
          <a:prstGeom prst="rect">
            <a:avLst/>
          </a:prstGeom>
          <a:noFill/>
          <a:ln w="9525">
            <a:noFill/>
            <a:miter lim="800000"/>
            <a:headEnd/>
            <a:tailEnd/>
          </a:ln>
          <a:effectLst/>
        </p:spPr>
        <p:txBody>
          <a:bodyPr wrap="square">
            <a:spAutoFit/>
          </a:bodyPr>
          <a:lstStyle/>
          <a:p>
            <a:pPr>
              <a:spcBef>
                <a:spcPct val="50000"/>
              </a:spcBef>
              <a:defRPr/>
            </a:pPr>
            <a:r>
              <a:rPr lang="en-GB" sz="2000" b="1" dirty="0">
                <a:solidFill>
                  <a:srgbClr val="C00000"/>
                </a:solidFill>
                <a:latin typeface="Optane"/>
              </a:rPr>
              <a:t>EMPLOYED </a:t>
            </a:r>
            <a:r>
              <a:rPr lang="en-GB" sz="2000" b="1" dirty="0" smtClean="0">
                <a:solidFill>
                  <a:srgbClr val="C00000"/>
                </a:solidFill>
                <a:latin typeface="Optane"/>
              </a:rPr>
              <a:t>WORKERS</a:t>
            </a:r>
            <a:r>
              <a:rPr lang="zh-CN" altLang="en-US" sz="2000" b="1" dirty="0" smtClean="0">
                <a:solidFill>
                  <a:srgbClr val="C00000"/>
                </a:solidFill>
                <a:latin typeface="Optane"/>
              </a:rPr>
              <a:t> 受雇人员</a:t>
            </a:r>
            <a:endParaRPr lang="en-GB" sz="2000" b="1" dirty="0">
              <a:solidFill>
                <a:srgbClr val="C00000"/>
              </a:solidFill>
              <a:latin typeface="Optane"/>
            </a:endParaRPr>
          </a:p>
        </p:txBody>
      </p:sp>
      <p:cxnSp>
        <p:nvCxnSpPr>
          <p:cNvPr id="3" name="2 Conector recto"/>
          <p:cNvCxnSpPr/>
          <p:nvPr/>
        </p:nvCxnSpPr>
        <p:spPr>
          <a:xfrm>
            <a:off x="5313050" y="1302268"/>
            <a:ext cx="0" cy="47190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12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4446"/>
                                        </p:tgtEl>
                                        <p:attrNameLst>
                                          <p:attrName>style.visibility</p:attrName>
                                        </p:attrNameLst>
                                      </p:cBhvr>
                                      <p:to>
                                        <p:strVal val="visible"/>
                                      </p:to>
                                    </p:set>
                                    <p:anim calcmode="lin" valueType="num">
                                      <p:cBhvr additive="base">
                                        <p:cTn id="7" dur="500" fill="hold"/>
                                        <p:tgtEl>
                                          <p:spTgt spid="144446"/>
                                        </p:tgtEl>
                                        <p:attrNameLst>
                                          <p:attrName>ppt_x</p:attrName>
                                        </p:attrNameLst>
                                      </p:cBhvr>
                                      <p:tavLst>
                                        <p:tav tm="0">
                                          <p:val>
                                            <p:strVal val="0-#ppt_w/2"/>
                                          </p:val>
                                        </p:tav>
                                        <p:tav tm="100000">
                                          <p:val>
                                            <p:strVal val="#ppt_x"/>
                                          </p:val>
                                        </p:tav>
                                      </p:tavLst>
                                    </p:anim>
                                    <p:anim calcmode="lin" valueType="num">
                                      <p:cBhvr additive="base">
                                        <p:cTn id="8" dur="500" fill="hold"/>
                                        <p:tgtEl>
                                          <p:spTgt spid="1444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4594"/>
                                        </p:tgtEl>
                                        <p:attrNameLst>
                                          <p:attrName>style.visibility</p:attrName>
                                        </p:attrNameLst>
                                      </p:cBhvr>
                                      <p:to>
                                        <p:strVal val="visible"/>
                                      </p:to>
                                    </p:set>
                                    <p:anim calcmode="lin" valueType="num">
                                      <p:cBhvr additive="base">
                                        <p:cTn id="13" dur="500" fill="hold"/>
                                        <p:tgtEl>
                                          <p:spTgt spid="144594"/>
                                        </p:tgtEl>
                                        <p:attrNameLst>
                                          <p:attrName>ppt_x</p:attrName>
                                        </p:attrNameLst>
                                      </p:cBhvr>
                                      <p:tavLst>
                                        <p:tav tm="0">
                                          <p:val>
                                            <p:strVal val="0-#ppt_w/2"/>
                                          </p:val>
                                        </p:tav>
                                        <p:tav tm="100000">
                                          <p:val>
                                            <p:strVal val="#ppt_x"/>
                                          </p:val>
                                        </p:tav>
                                      </p:tavLst>
                                    </p:anim>
                                    <p:anim calcmode="lin" valueType="num">
                                      <p:cBhvr additive="base">
                                        <p:cTn id="14" dur="500" fill="hold"/>
                                        <p:tgtEl>
                                          <p:spTgt spid="1445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448"/>
                                        </p:tgtEl>
                                        <p:attrNameLst>
                                          <p:attrName>style.visibility</p:attrName>
                                        </p:attrNameLst>
                                      </p:cBhvr>
                                      <p:to>
                                        <p:strVal val="visible"/>
                                      </p:to>
                                    </p:set>
                                    <p:anim calcmode="lin" valueType="num">
                                      <p:cBhvr additive="base">
                                        <p:cTn id="19" dur="500" fill="hold"/>
                                        <p:tgtEl>
                                          <p:spTgt spid="144448"/>
                                        </p:tgtEl>
                                        <p:attrNameLst>
                                          <p:attrName>ppt_x</p:attrName>
                                        </p:attrNameLst>
                                      </p:cBhvr>
                                      <p:tavLst>
                                        <p:tav tm="0">
                                          <p:val>
                                            <p:strVal val="0-#ppt_w/2"/>
                                          </p:val>
                                        </p:tav>
                                        <p:tav tm="100000">
                                          <p:val>
                                            <p:strVal val="#ppt_x"/>
                                          </p:val>
                                        </p:tav>
                                      </p:tavLst>
                                    </p:anim>
                                    <p:anim calcmode="lin" valueType="num">
                                      <p:cBhvr additive="base">
                                        <p:cTn id="20" dur="500" fill="hold"/>
                                        <p:tgtEl>
                                          <p:spTgt spid="1444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4593"/>
                                        </p:tgtEl>
                                        <p:attrNameLst>
                                          <p:attrName>style.visibility</p:attrName>
                                        </p:attrNameLst>
                                      </p:cBhvr>
                                      <p:to>
                                        <p:strVal val="visible"/>
                                      </p:to>
                                    </p:set>
                                    <p:anim calcmode="lin" valueType="num">
                                      <p:cBhvr additive="base">
                                        <p:cTn id="25" dur="500" fill="hold"/>
                                        <p:tgtEl>
                                          <p:spTgt spid="144593"/>
                                        </p:tgtEl>
                                        <p:attrNameLst>
                                          <p:attrName>ppt_x</p:attrName>
                                        </p:attrNameLst>
                                      </p:cBhvr>
                                      <p:tavLst>
                                        <p:tav tm="0">
                                          <p:val>
                                            <p:strVal val="0-#ppt_w/2"/>
                                          </p:val>
                                        </p:tav>
                                        <p:tav tm="100000">
                                          <p:val>
                                            <p:strVal val="#ppt_x"/>
                                          </p:val>
                                        </p:tav>
                                      </p:tavLst>
                                    </p:anim>
                                    <p:anim calcmode="lin" valueType="num">
                                      <p:cBhvr additive="base">
                                        <p:cTn id="26" dur="500" fill="hold"/>
                                        <p:tgtEl>
                                          <p:spTgt spid="1445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46" grpId="0" autoUpdateAnimBg="0"/>
      <p:bldP spid="144448" grpId="0" autoUpdateAnimBg="0"/>
      <p:bldP spid="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6165" y="139700"/>
            <a:ext cx="8915400" cy="760413"/>
          </a:xfrm>
        </p:spPr>
        <p:txBody>
          <a:bodyPr>
            <a:normAutofit/>
          </a:bodyPr>
          <a:lstStyle/>
          <a:p>
            <a:pPr>
              <a:defRPr/>
            </a:pPr>
            <a:r>
              <a:rPr lang="en-GB" sz="2500" b="1" i="1" dirty="0" smtClean="0">
                <a:latin typeface="Optane"/>
              </a:rPr>
              <a:t>RETIREMENT</a:t>
            </a:r>
            <a:r>
              <a:rPr lang="zh-CN" altLang="en-US" sz="2500" b="1" i="1" dirty="0" smtClean="0">
                <a:latin typeface="Optane"/>
              </a:rPr>
              <a:t> 退休</a:t>
            </a:r>
            <a:endParaRPr lang="en-GB" sz="2500" b="1" i="1" dirty="0" smtClean="0">
              <a:latin typeface="Optane"/>
            </a:endParaRPr>
          </a:p>
        </p:txBody>
      </p:sp>
      <p:sp>
        <p:nvSpPr>
          <p:cNvPr id="3" name="2 Marcador de contenido"/>
          <p:cNvSpPr>
            <a:spLocks noGrp="1"/>
          </p:cNvSpPr>
          <p:nvPr>
            <p:ph idx="1"/>
          </p:nvPr>
        </p:nvSpPr>
        <p:spPr>
          <a:xfrm>
            <a:off x="200340" y="980660"/>
            <a:ext cx="5544770" cy="5544770"/>
          </a:xfrm>
        </p:spPr>
        <p:txBody>
          <a:bodyPr>
            <a:noAutofit/>
          </a:bodyPr>
          <a:lstStyle/>
          <a:p>
            <a:pPr marL="0" indent="0" algn="just">
              <a:spcBef>
                <a:spcPts val="0"/>
              </a:spcBef>
              <a:buNone/>
              <a:defRPr/>
            </a:pPr>
            <a:r>
              <a:rPr lang="en-GB" sz="1600" b="1" dirty="0" smtClean="0">
                <a:solidFill>
                  <a:srgbClr val="080808"/>
                </a:solidFill>
              </a:rPr>
              <a:t>LAW 27/2011 OF 1 AUGUST ON THE UPDATE, ADAPTATION AND MODERNISATION OF THE SOCIAL SECURITY SYSTEM</a:t>
            </a:r>
          </a:p>
          <a:p>
            <a:pPr marL="0" indent="0">
              <a:spcBef>
                <a:spcPts val="0"/>
              </a:spcBef>
              <a:buClrTx/>
              <a:buFont typeface="Arial" panose="020B0604020202020204" pitchFamily="34" charset="0"/>
              <a:buChar char="•"/>
              <a:defRPr/>
            </a:pPr>
            <a:r>
              <a:rPr lang="en-GB" sz="1600" b="0" dirty="0" smtClean="0"/>
              <a:t>Change in the legal age of retirement (from 65 to 67).</a:t>
            </a:r>
          </a:p>
          <a:p>
            <a:pPr marL="0" indent="0">
              <a:spcBef>
                <a:spcPts val="0"/>
              </a:spcBef>
              <a:buClrTx/>
              <a:buNone/>
              <a:defRPr/>
            </a:pPr>
            <a:endParaRPr lang="en-GB" sz="800" b="0" dirty="0" smtClean="0"/>
          </a:p>
          <a:p>
            <a:pPr marL="0" indent="0" algn="just">
              <a:spcBef>
                <a:spcPts val="0"/>
              </a:spcBef>
              <a:buClrTx/>
              <a:buFont typeface="Arial" panose="020B0604020202020204" pitchFamily="34" charset="0"/>
              <a:buChar char="•"/>
              <a:defRPr/>
            </a:pPr>
            <a:r>
              <a:rPr lang="en-GB" sz="1600" b="0" dirty="0" smtClean="0">
                <a:solidFill>
                  <a:srgbClr val="080808"/>
                </a:solidFill>
              </a:rPr>
              <a:t>The increase in the age is being phased in gradually, first by one additional month per year from 2013 to 2018.</a:t>
            </a:r>
          </a:p>
          <a:p>
            <a:pPr marL="0" indent="0" algn="just">
              <a:spcBef>
                <a:spcPts val="0"/>
              </a:spcBef>
              <a:buClrTx/>
              <a:buNone/>
              <a:defRPr/>
            </a:pPr>
            <a:endParaRPr lang="en-GB" sz="800" b="0" dirty="0" smtClean="0">
              <a:solidFill>
                <a:srgbClr val="080808"/>
              </a:solidFill>
            </a:endParaRPr>
          </a:p>
          <a:p>
            <a:pPr marL="0" indent="0" algn="just">
              <a:spcBef>
                <a:spcPts val="0"/>
              </a:spcBef>
              <a:buClrTx/>
              <a:buFont typeface="Arial" panose="020B0604020202020204" pitchFamily="34" charset="0"/>
              <a:buChar char="•"/>
              <a:defRPr/>
            </a:pPr>
            <a:r>
              <a:rPr lang="en-GB" sz="1600" b="0" dirty="0" smtClean="0">
                <a:solidFill>
                  <a:srgbClr val="080808"/>
                </a:solidFill>
              </a:rPr>
              <a:t>The increase will be 2 months per year starting in 2019 until 2027, when the retirement age will be 67.</a:t>
            </a:r>
          </a:p>
          <a:p>
            <a:pPr marL="0" indent="0" algn="just">
              <a:spcBef>
                <a:spcPts val="0"/>
              </a:spcBef>
              <a:buClrTx/>
              <a:buNone/>
              <a:defRPr/>
            </a:pPr>
            <a:endParaRPr lang="en-GB" sz="800" b="0" dirty="0" smtClean="0">
              <a:solidFill>
                <a:srgbClr val="080808"/>
              </a:solidFill>
            </a:endParaRPr>
          </a:p>
          <a:p>
            <a:pPr marL="0" indent="0" algn="just">
              <a:spcBef>
                <a:spcPts val="0"/>
              </a:spcBef>
              <a:buClrTx/>
              <a:buFont typeface="Arial" panose="020B0604020202020204" pitchFamily="34" charset="0"/>
              <a:buChar char="•"/>
              <a:defRPr/>
            </a:pPr>
            <a:r>
              <a:rPr lang="en-GB" sz="1600" b="0" dirty="0" smtClean="0">
                <a:solidFill>
                  <a:srgbClr val="080808"/>
                </a:solidFill>
              </a:rPr>
              <a:t>However, the retirement age will remain at 65 years if more than 38.5 years of contributions are accredited in 2027.</a:t>
            </a:r>
          </a:p>
          <a:p>
            <a:pPr marL="0" indent="0" algn="just">
              <a:spcBef>
                <a:spcPts val="0"/>
              </a:spcBef>
              <a:buClrTx/>
              <a:buNone/>
              <a:defRPr/>
            </a:pPr>
            <a:endParaRPr lang="en-GB" sz="800" b="0" dirty="0" smtClean="0">
              <a:solidFill>
                <a:srgbClr val="080808"/>
              </a:solidFill>
            </a:endParaRPr>
          </a:p>
          <a:p>
            <a:pPr marL="0" indent="0" algn="just">
              <a:spcBef>
                <a:spcPts val="0"/>
              </a:spcBef>
              <a:buClrTx/>
              <a:buFont typeface="Arial" panose="020B0604020202020204" pitchFamily="34" charset="0"/>
              <a:buChar char="•"/>
              <a:defRPr/>
            </a:pPr>
            <a:r>
              <a:rPr lang="en-GB" sz="1600" b="0" dirty="0" smtClean="0">
                <a:solidFill>
                  <a:srgbClr val="080808"/>
                </a:solidFill>
              </a:rPr>
              <a:t>Early retirement is possible, but it involves a penalty that consists of applying a percentage reduction to the regulatory base for each year that contributions total less than 38.5 years.</a:t>
            </a:r>
          </a:p>
          <a:p>
            <a:pPr marL="0" indent="0" algn="just">
              <a:spcBef>
                <a:spcPts val="0"/>
              </a:spcBef>
              <a:buClrTx/>
              <a:buFont typeface="Arial" panose="020B0604020202020204" pitchFamily="34" charset="0"/>
              <a:buChar char="•"/>
              <a:defRPr/>
            </a:pPr>
            <a:r>
              <a:rPr lang="en-GB" sz="1600" dirty="0" smtClean="0">
                <a:solidFill>
                  <a:srgbClr val="080808"/>
                </a:solidFill>
              </a:rPr>
              <a:t>For 2016 the retirement age is: </a:t>
            </a:r>
          </a:p>
          <a:p>
            <a:pPr marL="0" indent="0" algn="just">
              <a:spcBef>
                <a:spcPts val="0"/>
              </a:spcBef>
              <a:buClrTx/>
              <a:buNone/>
              <a:defRPr/>
            </a:pPr>
            <a:r>
              <a:rPr lang="en-GB" sz="1600" dirty="0" smtClean="0">
                <a:solidFill>
                  <a:srgbClr val="080808"/>
                </a:solidFill>
              </a:rPr>
              <a:t>65 years and 4 months with fewer than 36 years of contributions</a:t>
            </a:r>
          </a:p>
          <a:p>
            <a:pPr marL="0" indent="0" algn="just">
              <a:spcBef>
                <a:spcPts val="0"/>
              </a:spcBef>
              <a:buClrTx/>
              <a:buNone/>
              <a:defRPr/>
            </a:pPr>
            <a:r>
              <a:rPr lang="en-GB" sz="1600" dirty="0" smtClean="0">
                <a:solidFill>
                  <a:srgbClr val="080808"/>
                </a:solidFill>
              </a:rPr>
              <a:t>65 years with 36 or more years of contributions</a:t>
            </a:r>
            <a:endParaRPr lang="en-GB" sz="1600" b="0" dirty="0" smtClean="0">
              <a:solidFill>
                <a:srgbClr val="080808"/>
              </a:solidFill>
            </a:endParaRPr>
          </a:p>
          <a:p>
            <a:pPr indent="0" algn="just" eaLnBrk="1" hangingPunct="1">
              <a:spcBef>
                <a:spcPts val="0"/>
              </a:spcBef>
              <a:buClrTx/>
              <a:buFont typeface="Arial" panose="020B0604020202020204" pitchFamily="34" charset="0"/>
              <a:buChar char="•"/>
              <a:defRPr/>
            </a:pPr>
            <a:endParaRPr lang="en-GB" sz="1600" dirty="0" smtClean="0">
              <a:solidFill>
                <a:schemeClr val="bg2"/>
              </a:solidFill>
            </a:endParaRPr>
          </a:p>
          <a:p>
            <a:pPr indent="0">
              <a:spcBef>
                <a:spcPts val="0"/>
              </a:spcBef>
              <a:defRPr/>
            </a:pPr>
            <a:endParaRPr lang="en-GB" sz="1200" dirty="0"/>
          </a:p>
        </p:txBody>
      </p:sp>
      <p:sp>
        <p:nvSpPr>
          <p:cNvPr id="4" name="2 Marcador de contenido"/>
          <p:cNvSpPr txBox="1">
            <a:spLocks/>
          </p:cNvSpPr>
          <p:nvPr/>
        </p:nvSpPr>
        <p:spPr>
          <a:xfrm>
            <a:off x="6033150" y="1052670"/>
            <a:ext cx="3672510" cy="55447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defRPr/>
            </a:pPr>
            <a:r>
              <a:rPr lang="en-US" altLang="zh-CN" sz="1700" b="1" dirty="0" smtClean="0">
                <a:solidFill>
                  <a:srgbClr val="080808"/>
                </a:solidFill>
              </a:rPr>
              <a:t>《</a:t>
            </a:r>
            <a:r>
              <a:rPr lang="zh-CN" altLang="en-US" sz="1700" b="1" dirty="0" smtClean="0">
                <a:solidFill>
                  <a:srgbClr val="080808"/>
                </a:solidFill>
              </a:rPr>
              <a:t>关于社会保障体系更新、调适、现代化之</a:t>
            </a:r>
            <a:r>
              <a:rPr lang="en-US" altLang="zh-CN" sz="1700" b="1" dirty="0">
                <a:solidFill>
                  <a:srgbClr val="080808"/>
                </a:solidFill>
              </a:rPr>
              <a:t>2001</a:t>
            </a:r>
            <a:r>
              <a:rPr lang="zh-CN" altLang="en-US" sz="1700" b="1" dirty="0">
                <a:solidFill>
                  <a:srgbClr val="080808"/>
                </a:solidFill>
              </a:rPr>
              <a:t>年</a:t>
            </a:r>
            <a:r>
              <a:rPr lang="en-US" altLang="zh-CN" sz="1700" b="1" dirty="0">
                <a:solidFill>
                  <a:srgbClr val="080808"/>
                </a:solidFill>
              </a:rPr>
              <a:t>8</a:t>
            </a:r>
            <a:r>
              <a:rPr lang="zh-CN" altLang="en-US" sz="1700" b="1" dirty="0">
                <a:solidFill>
                  <a:srgbClr val="080808"/>
                </a:solidFill>
              </a:rPr>
              <a:t>月</a:t>
            </a:r>
            <a:r>
              <a:rPr lang="en-US" altLang="zh-CN" sz="1700" b="1" dirty="0">
                <a:solidFill>
                  <a:srgbClr val="080808"/>
                </a:solidFill>
              </a:rPr>
              <a:t>1</a:t>
            </a:r>
            <a:r>
              <a:rPr lang="zh-CN" altLang="en-US" sz="1700" b="1" dirty="0">
                <a:solidFill>
                  <a:srgbClr val="080808"/>
                </a:solidFill>
              </a:rPr>
              <a:t>日</a:t>
            </a:r>
            <a:r>
              <a:rPr lang="zh-CN" altLang="en-US" sz="1700" b="1" dirty="0" smtClean="0">
                <a:solidFill>
                  <a:srgbClr val="080808"/>
                </a:solidFill>
              </a:rPr>
              <a:t>第</a:t>
            </a:r>
            <a:r>
              <a:rPr lang="en-US" altLang="zh-CN" sz="1700" b="1" dirty="0" smtClean="0">
                <a:solidFill>
                  <a:srgbClr val="080808"/>
                </a:solidFill>
              </a:rPr>
              <a:t>27</a:t>
            </a:r>
            <a:r>
              <a:rPr lang="zh-CN" altLang="en-US" sz="1700" b="1" dirty="0" smtClean="0">
                <a:solidFill>
                  <a:srgbClr val="080808"/>
                </a:solidFill>
              </a:rPr>
              <a:t>号法</a:t>
            </a:r>
            <a:r>
              <a:rPr lang="en-US" altLang="zh-CN" sz="1700" b="1" dirty="0" smtClean="0">
                <a:solidFill>
                  <a:srgbClr val="080808"/>
                </a:solidFill>
              </a:rPr>
              <a:t>》</a:t>
            </a:r>
            <a:endParaRPr lang="en-GB" sz="1700" b="1" dirty="0" smtClean="0">
              <a:solidFill>
                <a:srgbClr val="080808"/>
              </a:solidFill>
            </a:endParaRPr>
          </a:p>
          <a:p>
            <a:pPr marL="0" indent="0">
              <a:spcBef>
                <a:spcPts val="0"/>
              </a:spcBef>
              <a:buClrTx/>
              <a:buFont typeface="Arial" pitchFamily="34" charset="0"/>
              <a:buChar char="•"/>
              <a:defRPr/>
            </a:pPr>
            <a:r>
              <a:rPr lang="zh-CN" altLang="en-US" sz="1700" dirty="0" smtClean="0"/>
              <a:t>变更法定退休年龄（从</a:t>
            </a:r>
            <a:r>
              <a:rPr lang="en-US" altLang="zh-CN" sz="1700" dirty="0" smtClean="0"/>
              <a:t>65</a:t>
            </a:r>
            <a:r>
              <a:rPr lang="zh-CN" altLang="en-US" sz="1700" dirty="0" smtClean="0"/>
              <a:t>岁改到</a:t>
            </a:r>
            <a:r>
              <a:rPr lang="en-US" altLang="zh-CN" sz="1700" dirty="0" smtClean="0"/>
              <a:t>67</a:t>
            </a:r>
            <a:r>
              <a:rPr lang="zh-CN" altLang="en-US" sz="1700" dirty="0" smtClean="0"/>
              <a:t>岁）</a:t>
            </a:r>
            <a:r>
              <a:rPr lang="en-GB" sz="1700" dirty="0" smtClean="0"/>
              <a:t>.</a:t>
            </a:r>
          </a:p>
          <a:p>
            <a:pPr marL="0" indent="0">
              <a:spcBef>
                <a:spcPts val="0"/>
              </a:spcBef>
              <a:buClrTx/>
              <a:buFont typeface="Arial" pitchFamily="34" charset="0"/>
              <a:buNone/>
              <a:defRPr/>
            </a:pPr>
            <a:endParaRPr lang="en-GB" sz="1700" dirty="0" smtClean="0"/>
          </a:p>
          <a:p>
            <a:pPr marL="0" indent="0" algn="just">
              <a:spcBef>
                <a:spcPts val="0"/>
              </a:spcBef>
              <a:buClrTx/>
              <a:buFont typeface="Arial" pitchFamily="34" charset="0"/>
              <a:buChar char="•"/>
              <a:defRPr/>
            </a:pPr>
            <a:r>
              <a:rPr lang="zh-CN" altLang="en-US" sz="1700" dirty="0" smtClean="0">
                <a:solidFill>
                  <a:srgbClr val="080808"/>
                </a:solidFill>
              </a:rPr>
              <a:t>所延长的年龄逐渐实现，从</a:t>
            </a:r>
            <a:r>
              <a:rPr lang="en-US" altLang="zh-CN" sz="1700" dirty="0" smtClean="0">
                <a:solidFill>
                  <a:srgbClr val="080808"/>
                </a:solidFill>
              </a:rPr>
              <a:t>2013</a:t>
            </a:r>
            <a:r>
              <a:rPr lang="zh-CN" altLang="en-US" sz="1700" dirty="0" smtClean="0">
                <a:solidFill>
                  <a:srgbClr val="080808"/>
                </a:solidFill>
              </a:rPr>
              <a:t>年到</a:t>
            </a:r>
            <a:r>
              <a:rPr lang="en-US" altLang="zh-CN" sz="1700" dirty="0" smtClean="0">
                <a:solidFill>
                  <a:srgbClr val="080808"/>
                </a:solidFill>
              </a:rPr>
              <a:t>2018</a:t>
            </a:r>
            <a:r>
              <a:rPr lang="zh-CN" altLang="en-US" sz="1700" dirty="0" smtClean="0">
                <a:solidFill>
                  <a:srgbClr val="080808"/>
                </a:solidFill>
              </a:rPr>
              <a:t>年每年增加</a:t>
            </a:r>
            <a:r>
              <a:rPr lang="en-US" altLang="zh-CN" sz="1700" dirty="0" smtClean="0">
                <a:solidFill>
                  <a:srgbClr val="080808"/>
                </a:solidFill>
              </a:rPr>
              <a:t>1</a:t>
            </a:r>
            <a:r>
              <a:rPr lang="zh-CN" altLang="en-US" sz="1700" dirty="0" smtClean="0">
                <a:solidFill>
                  <a:srgbClr val="080808"/>
                </a:solidFill>
              </a:rPr>
              <a:t>月</a:t>
            </a:r>
            <a:r>
              <a:rPr lang="en-GB" sz="1700" dirty="0" smtClean="0">
                <a:solidFill>
                  <a:srgbClr val="080808"/>
                </a:solidFill>
              </a:rPr>
              <a:t>.</a:t>
            </a:r>
          </a:p>
          <a:p>
            <a:pPr marL="0" indent="0" algn="just">
              <a:spcBef>
                <a:spcPts val="0"/>
              </a:spcBef>
              <a:buClrTx/>
              <a:buFont typeface="Arial" pitchFamily="34" charset="0"/>
              <a:buNone/>
              <a:defRPr/>
            </a:pPr>
            <a:endParaRPr lang="en-GB" sz="1700" dirty="0" smtClean="0">
              <a:solidFill>
                <a:srgbClr val="080808"/>
              </a:solidFill>
            </a:endParaRPr>
          </a:p>
          <a:p>
            <a:pPr marL="0" indent="0" algn="just">
              <a:spcBef>
                <a:spcPts val="0"/>
              </a:spcBef>
              <a:buClrTx/>
              <a:buFont typeface="Arial" pitchFamily="34" charset="0"/>
              <a:buChar char="•"/>
              <a:defRPr/>
            </a:pPr>
            <a:r>
              <a:rPr lang="zh-CN" altLang="en-US" sz="1700" dirty="0" smtClean="0">
                <a:solidFill>
                  <a:srgbClr val="080808"/>
                </a:solidFill>
              </a:rPr>
              <a:t>从</a:t>
            </a:r>
            <a:r>
              <a:rPr lang="en-US" altLang="zh-CN" sz="1700" dirty="0" smtClean="0">
                <a:solidFill>
                  <a:srgbClr val="080808"/>
                </a:solidFill>
              </a:rPr>
              <a:t>2019</a:t>
            </a:r>
            <a:r>
              <a:rPr lang="zh-CN" altLang="en-US" sz="1700" dirty="0" smtClean="0">
                <a:solidFill>
                  <a:srgbClr val="080808"/>
                </a:solidFill>
              </a:rPr>
              <a:t>年到</a:t>
            </a:r>
            <a:r>
              <a:rPr lang="en-US" altLang="zh-CN" sz="1700" dirty="0" smtClean="0">
                <a:solidFill>
                  <a:srgbClr val="080808"/>
                </a:solidFill>
              </a:rPr>
              <a:t>2027</a:t>
            </a:r>
            <a:r>
              <a:rPr lang="zh-CN" altLang="en-US" sz="1700" dirty="0" smtClean="0">
                <a:solidFill>
                  <a:srgbClr val="080808"/>
                </a:solidFill>
              </a:rPr>
              <a:t>年每年增加</a:t>
            </a:r>
            <a:r>
              <a:rPr lang="zh-CN" altLang="zh-CN" sz="1700" dirty="0" smtClean="0">
                <a:solidFill>
                  <a:srgbClr val="080808"/>
                </a:solidFill>
              </a:rPr>
              <a:t>2</a:t>
            </a:r>
            <a:r>
              <a:rPr lang="zh-CN" altLang="en-US" sz="1700" dirty="0" smtClean="0">
                <a:solidFill>
                  <a:srgbClr val="080808"/>
                </a:solidFill>
              </a:rPr>
              <a:t>个月，届时退休年龄打</a:t>
            </a:r>
            <a:r>
              <a:rPr lang="en-US" altLang="zh-CN" sz="1700" dirty="0" smtClean="0">
                <a:solidFill>
                  <a:srgbClr val="080808"/>
                </a:solidFill>
              </a:rPr>
              <a:t>67</a:t>
            </a:r>
            <a:r>
              <a:rPr lang="zh-CN" altLang="en-US" sz="1700" dirty="0" smtClean="0">
                <a:solidFill>
                  <a:srgbClr val="080808"/>
                </a:solidFill>
              </a:rPr>
              <a:t>岁</a:t>
            </a:r>
            <a:r>
              <a:rPr lang="en-GB" sz="1700" dirty="0" smtClean="0">
                <a:solidFill>
                  <a:srgbClr val="080808"/>
                </a:solidFill>
              </a:rPr>
              <a:t>.</a:t>
            </a:r>
          </a:p>
          <a:p>
            <a:pPr marL="0" indent="0" algn="just">
              <a:spcBef>
                <a:spcPts val="0"/>
              </a:spcBef>
              <a:buClrTx/>
              <a:buFont typeface="Arial" pitchFamily="34" charset="0"/>
              <a:buNone/>
              <a:defRPr/>
            </a:pPr>
            <a:endParaRPr lang="en-GB" sz="1700" dirty="0" smtClean="0">
              <a:solidFill>
                <a:srgbClr val="080808"/>
              </a:solidFill>
            </a:endParaRPr>
          </a:p>
          <a:p>
            <a:pPr marL="0" indent="0" algn="just">
              <a:spcBef>
                <a:spcPts val="0"/>
              </a:spcBef>
              <a:buClrTx/>
              <a:buFont typeface="Arial" pitchFamily="34" charset="0"/>
              <a:buChar char="•"/>
              <a:defRPr/>
            </a:pPr>
            <a:r>
              <a:rPr lang="zh-CN" altLang="en-US" sz="1700" dirty="0" smtClean="0">
                <a:solidFill>
                  <a:srgbClr val="080808"/>
                </a:solidFill>
              </a:rPr>
              <a:t>但是，到</a:t>
            </a:r>
            <a:r>
              <a:rPr lang="en-US" altLang="zh-CN" sz="1700" dirty="0" smtClean="0">
                <a:solidFill>
                  <a:srgbClr val="080808"/>
                </a:solidFill>
              </a:rPr>
              <a:t>2027</a:t>
            </a:r>
            <a:r>
              <a:rPr lang="zh-CN" altLang="en-US" sz="1700" dirty="0" smtClean="0">
                <a:solidFill>
                  <a:srgbClr val="080808"/>
                </a:solidFill>
              </a:rPr>
              <a:t>年时缴费年限累计满</a:t>
            </a:r>
            <a:r>
              <a:rPr lang="en-US" altLang="zh-CN" sz="1700" dirty="0" smtClean="0">
                <a:solidFill>
                  <a:srgbClr val="080808"/>
                </a:solidFill>
              </a:rPr>
              <a:t>28.5</a:t>
            </a:r>
            <a:r>
              <a:rPr lang="zh-CN" altLang="en-US" sz="1700" dirty="0" smtClean="0">
                <a:solidFill>
                  <a:srgbClr val="080808"/>
                </a:solidFill>
              </a:rPr>
              <a:t>年，退休年龄仍可保留为</a:t>
            </a:r>
            <a:r>
              <a:rPr lang="en-US" altLang="zh-CN" sz="1700" dirty="0" smtClean="0">
                <a:solidFill>
                  <a:srgbClr val="080808"/>
                </a:solidFill>
              </a:rPr>
              <a:t>65</a:t>
            </a:r>
            <a:r>
              <a:rPr lang="zh-CN" altLang="en-US" sz="1700" dirty="0" smtClean="0">
                <a:solidFill>
                  <a:srgbClr val="080808"/>
                </a:solidFill>
              </a:rPr>
              <a:t>岁。</a:t>
            </a:r>
            <a:endParaRPr lang="en-GB" sz="1700" dirty="0" smtClean="0">
              <a:solidFill>
                <a:srgbClr val="080808"/>
              </a:solidFill>
            </a:endParaRPr>
          </a:p>
          <a:p>
            <a:pPr marL="0" indent="0" algn="just">
              <a:spcBef>
                <a:spcPts val="0"/>
              </a:spcBef>
              <a:buClrTx/>
              <a:buFont typeface="Arial" pitchFamily="34" charset="0"/>
              <a:buNone/>
              <a:defRPr/>
            </a:pPr>
            <a:endParaRPr lang="en-GB" sz="1700" dirty="0" smtClean="0">
              <a:solidFill>
                <a:srgbClr val="080808"/>
              </a:solidFill>
            </a:endParaRPr>
          </a:p>
          <a:p>
            <a:pPr marL="0" indent="0" algn="just">
              <a:spcBef>
                <a:spcPts val="0"/>
              </a:spcBef>
              <a:buClrTx/>
              <a:buFont typeface="Arial" pitchFamily="34" charset="0"/>
              <a:buChar char="•"/>
              <a:defRPr/>
            </a:pPr>
            <a:r>
              <a:rPr lang="zh-CN" altLang="en-US" sz="1700" dirty="0" smtClean="0">
                <a:solidFill>
                  <a:srgbClr val="080808"/>
                </a:solidFill>
              </a:rPr>
              <a:t> 可以提前退休，但须有惩治措施，在其缴费累计少于</a:t>
            </a:r>
            <a:r>
              <a:rPr lang="en-US" altLang="zh-CN" sz="1700" dirty="0" smtClean="0">
                <a:solidFill>
                  <a:srgbClr val="080808"/>
                </a:solidFill>
              </a:rPr>
              <a:t>38.5</a:t>
            </a:r>
            <a:r>
              <a:rPr lang="zh-CN" altLang="en-US" sz="1700" dirty="0" smtClean="0">
                <a:solidFill>
                  <a:srgbClr val="080808"/>
                </a:solidFill>
              </a:rPr>
              <a:t>年的情况下，每年按规定降低一定比例之养老金</a:t>
            </a:r>
            <a:r>
              <a:rPr lang="en-US" altLang="zh-CN" sz="1700" dirty="0" smtClean="0">
                <a:solidFill>
                  <a:srgbClr val="080808"/>
                </a:solidFill>
              </a:rPr>
              <a:t>.</a:t>
            </a:r>
            <a:endParaRPr lang="en-GB" sz="1700" dirty="0" smtClean="0">
              <a:solidFill>
                <a:srgbClr val="080808"/>
              </a:solidFill>
            </a:endParaRPr>
          </a:p>
          <a:p>
            <a:pPr marL="0" indent="0" algn="just">
              <a:spcBef>
                <a:spcPts val="0"/>
              </a:spcBef>
              <a:buClrTx/>
              <a:buFont typeface="Arial" pitchFamily="34" charset="0"/>
              <a:buChar char="•"/>
              <a:defRPr/>
            </a:pPr>
            <a:r>
              <a:rPr lang="zh-CN" altLang="en-US" sz="1700" dirty="0">
                <a:solidFill>
                  <a:srgbClr val="080808"/>
                </a:solidFill>
              </a:rPr>
              <a:t> </a:t>
            </a:r>
            <a:r>
              <a:rPr lang="zh-CN" altLang="en-US" sz="1700" dirty="0" smtClean="0">
                <a:solidFill>
                  <a:srgbClr val="080808"/>
                </a:solidFill>
              </a:rPr>
              <a:t>年退休年龄为</a:t>
            </a:r>
            <a:r>
              <a:rPr lang="en-GB" sz="1700" dirty="0" smtClean="0">
                <a:solidFill>
                  <a:srgbClr val="080808"/>
                </a:solidFill>
              </a:rPr>
              <a:t>: </a:t>
            </a:r>
          </a:p>
          <a:p>
            <a:pPr marL="0" indent="0" algn="just">
              <a:spcBef>
                <a:spcPts val="0"/>
              </a:spcBef>
              <a:buClrTx/>
              <a:buFont typeface="Arial" pitchFamily="34" charset="0"/>
              <a:buNone/>
              <a:defRPr/>
            </a:pPr>
            <a:r>
              <a:rPr lang="zh-CN" altLang="en-US" sz="1700" dirty="0" smtClean="0">
                <a:solidFill>
                  <a:srgbClr val="080808"/>
                </a:solidFill>
              </a:rPr>
              <a:t>缴费不足</a:t>
            </a:r>
            <a:r>
              <a:rPr lang="en-US" altLang="zh-CN" sz="1700" dirty="0" smtClean="0">
                <a:solidFill>
                  <a:srgbClr val="080808"/>
                </a:solidFill>
              </a:rPr>
              <a:t>36</a:t>
            </a:r>
            <a:r>
              <a:rPr lang="zh-CN" altLang="en-US" sz="1700" dirty="0" smtClean="0">
                <a:solidFill>
                  <a:srgbClr val="080808"/>
                </a:solidFill>
              </a:rPr>
              <a:t>年者为</a:t>
            </a:r>
            <a:r>
              <a:rPr lang="zh-CN" altLang="zh-CN" sz="1700" dirty="0" smtClean="0">
                <a:solidFill>
                  <a:srgbClr val="080808"/>
                </a:solidFill>
              </a:rPr>
              <a:t>6</a:t>
            </a:r>
            <a:r>
              <a:rPr lang="en-US" altLang="zh-CN" sz="1700" dirty="0" smtClean="0">
                <a:solidFill>
                  <a:srgbClr val="080808"/>
                </a:solidFill>
              </a:rPr>
              <a:t>5</a:t>
            </a:r>
            <a:r>
              <a:rPr lang="zh-CN" altLang="en-US" sz="1700" dirty="0" smtClean="0">
                <a:solidFill>
                  <a:srgbClr val="080808"/>
                </a:solidFill>
              </a:rPr>
              <a:t>岁零</a:t>
            </a:r>
            <a:r>
              <a:rPr lang="en-US" altLang="zh-CN" sz="1700" dirty="0" smtClean="0">
                <a:solidFill>
                  <a:srgbClr val="080808"/>
                </a:solidFill>
              </a:rPr>
              <a:t>4</a:t>
            </a:r>
            <a:r>
              <a:rPr lang="zh-CN" altLang="en-US" sz="1700" dirty="0" smtClean="0">
                <a:solidFill>
                  <a:srgbClr val="080808"/>
                </a:solidFill>
              </a:rPr>
              <a:t>个月</a:t>
            </a:r>
            <a:endParaRPr lang="en-GB" sz="1700" dirty="0" smtClean="0">
              <a:solidFill>
                <a:srgbClr val="080808"/>
              </a:solidFill>
            </a:endParaRPr>
          </a:p>
          <a:p>
            <a:pPr marL="0" indent="0" algn="just">
              <a:spcBef>
                <a:spcPts val="0"/>
              </a:spcBef>
              <a:buClrTx/>
              <a:buFont typeface="Arial" pitchFamily="34" charset="0"/>
              <a:buNone/>
              <a:defRPr/>
            </a:pPr>
            <a:r>
              <a:rPr lang="zh-CN" altLang="en-US" sz="1700" dirty="0" smtClean="0">
                <a:solidFill>
                  <a:srgbClr val="080808"/>
                </a:solidFill>
              </a:rPr>
              <a:t>缴费满</a:t>
            </a:r>
            <a:r>
              <a:rPr lang="zh-CN" altLang="zh-CN" sz="1700" dirty="0" smtClean="0">
                <a:solidFill>
                  <a:srgbClr val="080808"/>
                </a:solidFill>
              </a:rPr>
              <a:t>3</a:t>
            </a:r>
            <a:r>
              <a:rPr lang="en-US" altLang="zh-CN" sz="1700" dirty="0" smtClean="0">
                <a:solidFill>
                  <a:srgbClr val="080808"/>
                </a:solidFill>
              </a:rPr>
              <a:t>6</a:t>
            </a:r>
            <a:r>
              <a:rPr lang="zh-CN" altLang="en-US" sz="1700" dirty="0" smtClean="0">
                <a:solidFill>
                  <a:srgbClr val="080808"/>
                </a:solidFill>
              </a:rPr>
              <a:t>年及以上者可</a:t>
            </a:r>
            <a:r>
              <a:rPr lang="en-US" altLang="zh-CN" sz="1700" dirty="0" smtClean="0">
                <a:solidFill>
                  <a:srgbClr val="080808"/>
                </a:solidFill>
              </a:rPr>
              <a:t>65</a:t>
            </a:r>
            <a:r>
              <a:rPr lang="zh-CN" altLang="en-US" sz="1700" dirty="0" smtClean="0">
                <a:solidFill>
                  <a:srgbClr val="080808"/>
                </a:solidFill>
              </a:rPr>
              <a:t>岁</a:t>
            </a:r>
            <a:endParaRPr lang="en-GB" sz="1700" dirty="0" smtClean="0">
              <a:solidFill>
                <a:srgbClr val="080808"/>
              </a:solidFill>
            </a:endParaRPr>
          </a:p>
          <a:p>
            <a:pPr indent="0" algn="just">
              <a:spcBef>
                <a:spcPts val="0"/>
              </a:spcBef>
              <a:buClrTx/>
              <a:buFont typeface="Arial" pitchFamily="34" charset="0"/>
              <a:buChar char="•"/>
              <a:defRPr/>
            </a:pPr>
            <a:endParaRPr lang="en-GB" sz="1700" dirty="0" smtClean="0">
              <a:solidFill>
                <a:schemeClr val="bg2"/>
              </a:solidFill>
            </a:endParaRPr>
          </a:p>
          <a:p>
            <a:pPr indent="0">
              <a:spcBef>
                <a:spcPts val="0"/>
              </a:spcBef>
              <a:defRPr/>
            </a:pPr>
            <a:endParaRPr lang="en-GB" sz="1700" dirty="0"/>
          </a:p>
        </p:txBody>
      </p:sp>
    </p:spTree>
    <p:extLst>
      <p:ext uri="{BB962C8B-B14F-4D97-AF65-F5344CB8AC3E}">
        <p14:creationId xmlns:p14="http://schemas.microsoft.com/office/powerpoint/2010/main" val="309909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55121</TotalTime>
  <Words>3406</Words>
  <Application>Microsoft Macintosh PowerPoint</Application>
  <PresentationFormat>A4 纸张(210x297 毫米)</PresentationFormat>
  <Paragraphs>666</Paragraphs>
  <Slides>25</Slides>
  <Notes>4</Notes>
  <HiddenSlides>0</HiddenSlides>
  <MMClips>0</MMClips>
  <ScaleCrop>false</ScaleCrop>
  <HeadingPairs>
    <vt:vector size="6" baseType="variant">
      <vt:variant>
        <vt:lpstr>主题</vt:lpstr>
      </vt:variant>
      <vt:variant>
        <vt:i4>1</vt:i4>
      </vt:variant>
      <vt:variant>
        <vt:lpstr>幻灯片标题</vt:lpstr>
      </vt:variant>
      <vt:variant>
        <vt:i4>25</vt:i4>
      </vt:variant>
      <vt:variant>
        <vt:lpstr>自定义放映</vt:lpstr>
      </vt:variant>
      <vt:variant>
        <vt:i4>1</vt:i4>
      </vt:variant>
    </vt:vector>
  </HeadingPairs>
  <TitlesOfParts>
    <vt:vector size="27" baseType="lpstr">
      <vt:lpstr>Office Theme</vt:lpstr>
      <vt:lpstr>PowerPoint 演示文稿</vt:lpstr>
      <vt:lpstr>PowerPoint 演示文稿</vt:lpstr>
      <vt:lpstr>SOCIAL SECURITY SYSTEM 社保体系</vt:lpstr>
      <vt:lpstr>PowerPoint 演示文稿</vt:lpstr>
      <vt:lpstr>PowerPoint 演示文稿</vt:lpstr>
      <vt:lpstr>PROVINCIAL DEPARTMENTS 省区部门</vt:lpstr>
      <vt:lpstr>PowerPoint 演示文稿</vt:lpstr>
      <vt:lpstr>PowerPoint 演示文稿</vt:lpstr>
      <vt:lpstr>RETIREMENT 退休</vt:lpstr>
      <vt:lpstr>RETIREMENT 退休</vt:lpstr>
      <vt:lpstr>RETIREMENT – AGE 退休：年龄</vt:lpstr>
      <vt:lpstr>RETIREMENT - REGULATORY BASE  退休：法定计算基础</vt:lpstr>
      <vt:lpstr>RETIREMENT - REGULATORY BASE  退休：法定计算基础</vt:lpstr>
      <vt:lpstr>RETIREMENT 退休</vt:lpstr>
      <vt:lpstr>    RETIREMENT – COE 退休- 年龄降低系数   </vt:lpstr>
      <vt:lpstr>RETIREMENT 退休</vt:lpstr>
      <vt:lpstr>PowerPoint 演示文稿</vt:lpstr>
      <vt:lpstr>PowerPoint 演示文稿</vt:lpstr>
      <vt:lpstr>RETIREMENT – COEs 退休-年龄降低系数</vt:lpstr>
      <vt:lpstr>PowerPoint 演示文稿</vt:lpstr>
      <vt:lpstr>RETIREMENT – EXAMPLE 退休-实例</vt:lpstr>
      <vt:lpstr>RETIREMENT – EXAMPLE 退休-实例</vt:lpstr>
      <vt:lpstr>PowerPoint 演示文稿</vt:lpstr>
      <vt:lpstr>RETIREMENT – EXAMPLE 退休-实例</vt:lpstr>
      <vt:lpstr>RETIREMENT WITH COEs BY AGGREGATION – EXAMPLE 按照年龄降低系数总合计算的退休-实例</vt:lpstr>
      <vt:lpstr>Custom Show 1</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林</cp:lastModifiedBy>
  <cp:revision>4323</cp:revision>
  <cp:lastPrinted>2016-05-18T11:24:20Z</cp:lastPrinted>
  <dcterms:created xsi:type="dcterms:W3CDTF">2009-02-10T04:14:03Z</dcterms:created>
  <dcterms:modified xsi:type="dcterms:W3CDTF">2016-06-21T18:02:49Z</dcterms:modified>
</cp:coreProperties>
</file>