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vml" ContentType="application/vnd.openxmlformats-officedocument.vmlDrawing"/>
  <Default Extension="emf" ContentType="image/x-em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embeddings/oleObject1.bin" ContentType="application/vnd.openxmlformats-officedocument.oleObject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0" r:id="rId1"/>
  </p:sldMasterIdLst>
  <p:notesMasterIdLst>
    <p:notesMasterId r:id="rId17"/>
  </p:notesMasterIdLst>
  <p:handoutMasterIdLst>
    <p:handoutMasterId r:id="rId18"/>
  </p:handoutMasterIdLst>
  <p:sldIdLst>
    <p:sldId id="1229" r:id="rId2"/>
    <p:sldId id="1322" r:id="rId3"/>
    <p:sldId id="1329" r:id="rId4"/>
    <p:sldId id="1330" r:id="rId5"/>
    <p:sldId id="1331" r:id="rId6"/>
    <p:sldId id="1323" r:id="rId7"/>
    <p:sldId id="1338" r:id="rId8"/>
    <p:sldId id="1339" r:id="rId9"/>
    <p:sldId id="1337" r:id="rId10"/>
    <p:sldId id="1333" r:id="rId11"/>
    <p:sldId id="1332" r:id="rId12"/>
    <p:sldId id="1335" r:id="rId13"/>
    <p:sldId id="1327" r:id="rId14"/>
    <p:sldId id="1324" r:id="rId15"/>
    <p:sldId id="1340" r:id="rId16"/>
  </p:sldIdLst>
  <p:sldSz cx="9906000" cy="6858000" type="A4"/>
  <p:notesSz cx="6794500" cy="9931400"/>
  <p:custShowLst>
    <p:custShow name="Custom Show 1" id="0">
      <p:sldLst/>
    </p:custShow>
  </p:custShowLst>
  <p:custDataLst>
    <p:tags r:id="rId20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572">
          <p15:clr>
            <a:srgbClr val="A4A3A4"/>
          </p15:clr>
        </p15:guide>
        <p15:guide id="2" orient="horz" pos="3838">
          <p15:clr>
            <a:srgbClr val="A4A3A4"/>
          </p15:clr>
        </p15:guide>
        <p15:guide id="3" orient="horz">
          <p15:clr>
            <a:srgbClr val="A4A3A4"/>
          </p15:clr>
        </p15:guide>
        <p15:guide id="4" orient="horz" pos="890">
          <p15:clr>
            <a:srgbClr val="A4A3A4"/>
          </p15:clr>
        </p15:guide>
        <p15:guide id="5" pos="6023">
          <p15:clr>
            <a:srgbClr val="A4A3A4"/>
          </p15:clr>
        </p15:guide>
        <p15:guide id="6" pos="308">
          <p15:clr>
            <a:srgbClr val="A4A3A4"/>
          </p15:clr>
        </p15:guide>
        <p15:guide id="7" pos="5796">
          <p15:clr>
            <a:srgbClr val="A4A3A4"/>
          </p15:clr>
        </p15:guide>
        <p15:guide id="8" pos="21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8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ristina Zanetti" initials="CZ" lastIdx="1" clrIdx="0"/>
  <p:cmAuthor id="1" name="af" initials="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00"/>
    <a:srgbClr val="FFDA65"/>
    <a:srgbClr val="FFFFFF"/>
    <a:srgbClr val="FFCC00"/>
    <a:srgbClr val="E39913"/>
    <a:srgbClr val="F2F2F2"/>
    <a:srgbClr val="FFFF99"/>
    <a:srgbClr val="FFFFCC"/>
    <a:srgbClr val="D8D8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8D230F3-CF80-4859-8CE7-A43EE81993B5}" styleName="Stile chiaro 1 - Color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Stile medio 4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A488322-F2BA-4B5B-9748-0D474271808F}" styleName="Stile medio 3 - 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Stile scuro 2 - Colore 5/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5252" autoAdjust="0"/>
  </p:normalViewPr>
  <p:slideViewPr>
    <p:cSldViewPr>
      <p:cViewPr varScale="1">
        <p:scale>
          <a:sx n="107" d="100"/>
          <a:sy n="107" d="100"/>
        </p:scale>
        <p:origin x="-944" y="-96"/>
      </p:cViewPr>
      <p:guideLst>
        <p:guide orient="horz" pos="572"/>
        <p:guide orient="horz" pos="3838"/>
        <p:guide orient="horz"/>
        <p:guide orient="horz" pos="890"/>
        <p:guide pos="6023"/>
        <p:guide pos="308"/>
        <p:guide pos="5796"/>
        <p:guide pos="21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67" d="100"/>
        <a:sy n="67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3402" y="-96"/>
      </p:cViewPr>
      <p:guideLst>
        <p:guide orient="horz" pos="3128"/>
        <p:guide pos="2141"/>
      </p:guideLst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gs" Target="tags/tag1.xml"/><Relationship Id="rId21" Type="http://schemas.openxmlformats.org/officeDocument/2006/relationships/commentAuthors" Target="commentAuthors.xml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1" y="3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>
            <a:lvl1pPr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48158" y="3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>
            <a:lvl1pPr algn="r"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C65DB725-3F53-423B-B263-9F51CF8FAAF6}" type="datetimeFigureOut">
              <a:rPr lang="en-US"/>
              <a:pPr>
                <a:defRPr/>
              </a:pPr>
              <a:t>16/5/31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1" y="9431740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b" anchorCtr="0" compatLnSpc="1">
            <a:prstTxWarp prst="textNoShape">
              <a:avLst/>
            </a:prstTxWarp>
          </a:bodyPr>
          <a:lstStyle>
            <a:lvl1pPr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48158" y="9431740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b" anchorCtr="0" compatLnSpc="1">
            <a:prstTxWarp prst="textNoShape">
              <a:avLst/>
            </a:prstTxWarp>
          </a:bodyPr>
          <a:lstStyle>
            <a:lvl1pPr algn="r"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54AC8908-A1FB-4505-B212-4B2A7EC61A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2496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1" y="3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>
            <a:lvl1pPr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48158" y="3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>
            <a:lvl1pPr algn="r"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72848AB1-372C-417D-B58B-3446A2DC6E62}" type="datetimeFigureOut">
              <a:rPr lang="en-US"/>
              <a:pPr>
                <a:defRPr/>
              </a:pPr>
              <a:t>16/5/31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7713"/>
            <a:ext cx="5373688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765" tIns="49881" rIns="99765" bIns="49881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79928" y="4719044"/>
            <a:ext cx="5434648" cy="4468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1" y="9431740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b" anchorCtr="0" compatLnSpc="1">
            <a:prstTxWarp prst="textNoShape">
              <a:avLst/>
            </a:prstTxWarp>
          </a:bodyPr>
          <a:lstStyle>
            <a:lvl1pPr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48158" y="9431740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b" anchorCtr="0" compatLnSpc="1">
            <a:prstTxWarp prst="textNoShape">
              <a:avLst/>
            </a:prstTxWarp>
          </a:bodyPr>
          <a:lstStyle>
            <a:lvl1pPr algn="r"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B9DF5CB4-1F12-4B4C-891B-F676007582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3229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it-IT" sz="1000" dirty="0"/>
          </a:p>
        </p:txBody>
      </p:sp>
    </p:spTree>
    <p:extLst>
      <p:ext uri="{BB962C8B-B14F-4D97-AF65-F5344CB8AC3E}">
        <p14:creationId xmlns:p14="http://schemas.microsoft.com/office/powerpoint/2010/main" val="1984408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4" Type="http://schemas.openxmlformats.org/officeDocument/2006/relationships/tags" Target="../tags/tag4.xml"/><Relationship Id="rId5" Type="http://schemas.openxmlformats.org/officeDocument/2006/relationships/tags" Target="../tags/tag5.xml"/><Relationship Id="rId6" Type="http://schemas.openxmlformats.org/officeDocument/2006/relationships/slideMaster" Target="../slideMasters/slideMaster1.xml"/><Relationship Id="rId7" Type="http://schemas.openxmlformats.org/officeDocument/2006/relationships/oleObject" Target="../embeddings/oleObject1.bin"/><Relationship Id="rId1" Type="http://schemas.openxmlformats.org/officeDocument/2006/relationships/vmlDrawing" Target="../drawings/vmlDrawing1.vml"/><Relationship Id="rId2" Type="http://schemas.openxmlformats.org/officeDocument/2006/relationships/tags" Target="../tags/tag2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3896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0" name="AutoShape 105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 userDrawn="1">
            <p:custDataLst>
              <p:tags r:id="rId3"/>
            </p:custDataLst>
          </p:nvPr>
        </p:nvSpPr>
        <p:spPr>
          <a:xfrm>
            <a:off x="200340" y="116540"/>
            <a:ext cx="9433310" cy="671844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latin typeface="Optane" pitchFamily="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  <p:custDataLst>
              <p:tags r:id="rId4"/>
            </p:custDataLst>
          </p:nvPr>
        </p:nvSpPr>
        <p:spPr>
          <a:xfrm>
            <a:off x="742950" y="2130436"/>
            <a:ext cx="8420100" cy="1470025"/>
          </a:xfr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5"/>
            </p:custDataLst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Optane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6" name="Rectangle 9"/>
          <p:cNvSpPr>
            <a:spLocks noChangeArrowheads="1"/>
          </p:cNvSpPr>
          <p:nvPr userDrawn="1"/>
        </p:nvSpPr>
        <p:spPr bwMode="auto">
          <a:xfrm>
            <a:off x="3048468" y="476590"/>
            <a:ext cx="3766036" cy="32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800" b="1" i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cs typeface="Arial" charset="0"/>
              </a:rPr>
              <a:t>BOZZA</a:t>
            </a:r>
            <a:r>
              <a:rPr lang="en-US" sz="1800" b="1" i="1" u="sng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cs typeface="Arial" charset="0"/>
              </a:rPr>
              <a:t> PER DISCUSSIONE</a:t>
            </a:r>
            <a:endParaRPr lang="en-US" sz="1400" b="1" i="1" u="sng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Optane" pitchFamily="2" charset="0"/>
              </a:defRPr>
            </a:lvl1pPr>
            <a:lvl2pPr>
              <a:defRPr>
                <a:latin typeface="Optane" pitchFamily="2" charset="0"/>
              </a:defRPr>
            </a:lvl2pPr>
            <a:lvl3pPr>
              <a:defRPr>
                <a:latin typeface="Optane" pitchFamily="2" charset="0"/>
              </a:defRPr>
            </a:lvl3pPr>
            <a:lvl4pPr>
              <a:defRPr>
                <a:latin typeface="Optane" pitchFamily="2" charset="0"/>
              </a:defRPr>
            </a:lvl4pPr>
            <a:lvl5pPr>
              <a:defRPr>
                <a:latin typeface="Optane" pitchFamily="2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16/5/31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 smtClean="0"/>
              <a:t>EY_IDEA MANAGEMENT_V0.5.PPTX</a:t>
            </a: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80337" y="274643"/>
            <a:ext cx="2414588" cy="5851525"/>
          </a:xfrm>
        </p:spPr>
        <p:txBody>
          <a:bodyPr vert="eaVert"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6578" y="274643"/>
            <a:ext cx="7078663" cy="5851525"/>
          </a:xfrm>
        </p:spPr>
        <p:txBody>
          <a:bodyPr vert="eaVert"/>
          <a:lstStyle>
            <a:lvl1pPr>
              <a:defRPr>
                <a:latin typeface="Optane" pitchFamily="2" charset="0"/>
              </a:defRPr>
            </a:lvl1pPr>
            <a:lvl2pPr>
              <a:defRPr>
                <a:latin typeface="Optane" pitchFamily="2" charset="0"/>
              </a:defRPr>
            </a:lvl2pPr>
            <a:lvl3pPr>
              <a:defRPr>
                <a:latin typeface="Optane" pitchFamily="2" charset="0"/>
              </a:defRPr>
            </a:lvl3pPr>
            <a:lvl4pPr>
              <a:defRPr>
                <a:latin typeface="Optane" pitchFamily="2" charset="0"/>
              </a:defRPr>
            </a:lvl4pPr>
            <a:lvl5pPr>
              <a:defRPr>
                <a:latin typeface="Optane" pitchFamily="2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16/5/31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 smtClean="0"/>
              <a:t>EY_IDEA MANAGEMENT_V0.5.PPTX</a:t>
            </a: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8201"/>
          <a:stretch/>
        </p:blipFill>
        <p:spPr bwMode="auto">
          <a:xfrm>
            <a:off x="3296770" y="172916"/>
            <a:ext cx="2930597" cy="2272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8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603"/>
          <a:stretch/>
        </p:blipFill>
        <p:spPr bwMode="auto">
          <a:xfrm>
            <a:off x="2504660" y="2001376"/>
            <a:ext cx="4983180" cy="179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083494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  <a:lvl2pPr>
              <a:defRPr>
                <a:latin typeface="Optane" pitchFamily="2" charset="0"/>
              </a:defRPr>
            </a:lvl2pPr>
            <a:lvl3pPr>
              <a:defRPr>
                <a:latin typeface="Optane" pitchFamily="2" charset="0"/>
              </a:defRPr>
            </a:lvl3pPr>
            <a:lvl4pPr>
              <a:defRPr>
                <a:latin typeface="Optane" pitchFamily="2" charset="0"/>
              </a:defRPr>
            </a:lvl4pPr>
            <a:lvl5pPr>
              <a:defRPr>
                <a:latin typeface="Optane" pitchFamily="2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16/5/31</a:t>
            </a:fld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11"/>
            <a:ext cx="8420100" cy="1362075"/>
          </a:xfrm>
        </p:spPr>
        <p:txBody>
          <a:bodyPr anchor="t"/>
          <a:lstStyle>
            <a:lvl1pPr algn="l">
              <a:defRPr sz="4000" b="1" cap="all">
                <a:latin typeface="Optane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Optane" pitchFamily="2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16/5/31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 smtClean="0"/>
              <a:t>EY_IDEA MANAGEMENT_V0.5.PPTX</a:t>
            </a: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575" y="1600206"/>
            <a:ext cx="4746625" cy="4525963"/>
          </a:xfrm>
        </p:spPr>
        <p:txBody>
          <a:bodyPr/>
          <a:lstStyle>
            <a:lvl1pPr>
              <a:defRPr sz="2800">
                <a:latin typeface="Optane" pitchFamily="2" charset="0"/>
              </a:defRPr>
            </a:lvl1pPr>
            <a:lvl2pPr>
              <a:defRPr sz="2400">
                <a:latin typeface="Optane" pitchFamily="2" charset="0"/>
              </a:defRPr>
            </a:lvl2pPr>
            <a:lvl3pPr>
              <a:defRPr sz="2000">
                <a:latin typeface="Optane" pitchFamily="2" charset="0"/>
              </a:defRPr>
            </a:lvl3pPr>
            <a:lvl4pPr>
              <a:defRPr sz="1800">
                <a:latin typeface="Optane" pitchFamily="2" charset="0"/>
              </a:defRPr>
            </a:lvl4pPr>
            <a:lvl5pPr>
              <a:defRPr sz="1800">
                <a:latin typeface="Optane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48300" y="1600206"/>
            <a:ext cx="4746625" cy="4525963"/>
          </a:xfrm>
        </p:spPr>
        <p:txBody>
          <a:bodyPr/>
          <a:lstStyle>
            <a:lvl1pPr>
              <a:defRPr sz="2800">
                <a:latin typeface="Optane" pitchFamily="2" charset="0"/>
              </a:defRPr>
            </a:lvl1pPr>
            <a:lvl2pPr>
              <a:defRPr sz="2400">
                <a:latin typeface="Optane" pitchFamily="2" charset="0"/>
              </a:defRPr>
            </a:lvl2pPr>
            <a:lvl3pPr>
              <a:defRPr sz="2000">
                <a:latin typeface="Optane" pitchFamily="2" charset="0"/>
              </a:defRPr>
            </a:lvl3pPr>
            <a:lvl4pPr>
              <a:defRPr sz="1800">
                <a:latin typeface="Optane" pitchFamily="2" charset="0"/>
              </a:defRPr>
            </a:lvl4pPr>
            <a:lvl5pPr>
              <a:defRPr sz="1800">
                <a:latin typeface="Optane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16/5/31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 smtClean="0"/>
              <a:t>EY_IDEA MANAGEMENT_V0.5.PPTX</a:t>
            </a:r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>
                <a:latin typeface="Optane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>
                <a:latin typeface="Optane" pitchFamily="2" charset="0"/>
              </a:defRPr>
            </a:lvl1pPr>
            <a:lvl2pPr>
              <a:defRPr sz="2000">
                <a:latin typeface="Optane" pitchFamily="2" charset="0"/>
              </a:defRPr>
            </a:lvl2pPr>
            <a:lvl3pPr>
              <a:defRPr sz="1800">
                <a:latin typeface="Optane" pitchFamily="2" charset="0"/>
              </a:defRPr>
            </a:lvl3pPr>
            <a:lvl4pPr>
              <a:defRPr sz="1600">
                <a:latin typeface="Optane" pitchFamily="2" charset="0"/>
              </a:defRPr>
            </a:lvl4pPr>
            <a:lvl5pPr>
              <a:defRPr sz="1600">
                <a:latin typeface="Optane" pitchFamily="2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5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>
                <a:latin typeface="Optane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5" y="2174875"/>
            <a:ext cx="4378590" cy="3951288"/>
          </a:xfrm>
        </p:spPr>
        <p:txBody>
          <a:bodyPr/>
          <a:lstStyle>
            <a:lvl1pPr>
              <a:defRPr sz="2400">
                <a:latin typeface="Optane" pitchFamily="2" charset="0"/>
              </a:defRPr>
            </a:lvl1pPr>
            <a:lvl2pPr>
              <a:defRPr sz="2000">
                <a:latin typeface="Optane" pitchFamily="2" charset="0"/>
              </a:defRPr>
            </a:lvl2pPr>
            <a:lvl3pPr>
              <a:defRPr sz="1800">
                <a:latin typeface="Optane" pitchFamily="2" charset="0"/>
              </a:defRPr>
            </a:lvl3pPr>
            <a:lvl4pPr>
              <a:defRPr sz="1600">
                <a:latin typeface="Optane" pitchFamily="2" charset="0"/>
              </a:defRPr>
            </a:lvl4pPr>
            <a:lvl5pPr>
              <a:defRPr sz="1600">
                <a:latin typeface="Optane" pitchFamily="2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16/5/31</a:t>
            </a:fld>
            <a:endParaRPr lang="it-I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 smtClean="0"/>
              <a:t>EY_IDEA MANAGEMENT_V0.5.PPTX</a:t>
            </a:r>
            <a:endParaRPr lang="it-IT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16/5/31</a:t>
            </a:fld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 smtClean="0"/>
              <a:t>EY_IDEA MANAGEMENT_V0.5.PPTX</a:t>
            </a:r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142332" y="6356361"/>
            <a:ext cx="2311400" cy="365125"/>
          </a:xfr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16/5/31</a:t>
            </a:fld>
            <a:endParaRPr lang="it-IT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 smtClean="0"/>
              <a:t>EY_IDEA MANAGEMENT_V0.5.PPTX</a:t>
            </a:r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>
                <a:latin typeface="Optane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6"/>
            <a:ext cx="5537729" cy="5853113"/>
          </a:xfrm>
        </p:spPr>
        <p:txBody>
          <a:bodyPr/>
          <a:lstStyle>
            <a:lvl1pPr>
              <a:defRPr sz="3200">
                <a:latin typeface="Optane" pitchFamily="2" charset="0"/>
              </a:defRPr>
            </a:lvl1pPr>
            <a:lvl2pPr>
              <a:defRPr sz="2800">
                <a:latin typeface="Optane" pitchFamily="2" charset="0"/>
              </a:defRPr>
            </a:lvl2pPr>
            <a:lvl3pPr>
              <a:defRPr sz="2400">
                <a:latin typeface="Optane" pitchFamily="2" charset="0"/>
              </a:defRPr>
            </a:lvl3pPr>
            <a:lvl4pPr>
              <a:defRPr sz="2000">
                <a:latin typeface="Optane" pitchFamily="2" charset="0"/>
              </a:defRPr>
            </a:lvl4pPr>
            <a:lvl5pPr>
              <a:defRPr sz="2000">
                <a:latin typeface="Optane" pitchFamily="2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>
                <a:latin typeface="Optane" pitchFamily="2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16/5/31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 smtClean="0"/>
              <a:t>EY_IDEA MANAGEMENT_V0.5.PPTX</a:t>
            </a:r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>
                <a:latin typeface="Optane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>
                <a:latin typeface="Optane" pitchFamily="2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>
                <a:latin typeface="Optane" pitchFamily="2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16/5/31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 smtClean="0"/>
              <a:t>EY_IDEA MANAGEMENT_V0.5.PPTX</a:t>
            </a:r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4364" y="80970"/>
            <a:ext cx="9066340" cy="648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6370" y="980661"/>
            <a:ext cx="8994330" cy="51455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6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16/5/31</a:t>
            </a:fld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6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344360" y="6381410"/>
            <a:ext cx="9217280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Line 10"/>
          <p:cNvSpPr>
            <a:spLocks noChangeShapeType="1"/>
          </p:cNvSpPr>
          <p:nvPr/>
        </p:nvSpPr>
        <p:spPr bwMode="auto">
          <a:xfrm>
            <a:off x="344364" y="811928"/>
            <a:ext cx="9201590" cy="0"/>
          </a:xfrm>
          <a:prstGeom prst="line">
            <a:avLst/>
          </a:prstGeom>
          <a:noFill/>
          <a:ln w="19050">
            <a:solidFill>
              <a:schemeClr val="tx2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646464"/>
              </a:solidFill>
              <a:latin typeface="Optane" pitchFamily="2" charset="0"/>
            </a:endParaRPr>
          </a:p>
        </p:txBody>
      </p:sp>
      <p:sp>
        <p:nvSpPr>
          <p:cNvPr id="35" name="Rectangle 9"/>
          <p:cNvSpPr>
            <a:spLocks noChangeArrowheads="1"/>
          </p:cNvSpPr>
          <p:nvPr/>
        </p:nvSpPr>
        <p:spPr bwMode="auto">
          <a:xfrm>
            <a:off x="339635" y="6530579"/>
            <a:ext cx="663575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100" dirty="0" smtClean="0">
                <a:solidFill>
                  <a:srgbClr val="000000"/>
                </a:solidFill>
                <a:latin typeface="Optane" pitchFamily="2" charset="0"/>
                <a:cs typeface="Arial" charset="0"/>
              </a:rPr>
              <a:t>Page </a:t>
            </a:r>
            <a:fld id="{176C9665-13A1-4E4A-84AC-67452C24411B}" type="slidenum">
              <a:rPr lang="en-US" sz="1100" smtClean="0">
                <a:solidFill>
                  <a:srgbClr val="000000"/>
                </a:solidFill>
                <a:latin typeface="Optane" pitchFamily="2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100" dirty="0">
              <a:solidFill>
                <a:srgbClr val="000000"/>
              </a:solidFill>
              <a:latin typeface="Optane" pitchFamily="2" charset="0"/>
              <a:cs typeface="Arial" charset="0"/>
            </a:endParaRPr>
          </a:p>
        </p:txBody>
      </p:sp>
      <p:pic>
        <p:nvPicPr>
          <p:cNvPr id="10" name="Picture 8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6399" y="63737"/>
            <a:ext cx="2190906" cy="540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2000" b="1" kern="1200">
          <a:solidFill>
            <a:schemeClr val="tx1"/>
          </a:solidFill>
          <a:latin typeface="Optane" pitchFamily="2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FFC000"/>
        </a:buClr>
        <a:buSzPct val="75000"/>
        <a:buFont typeface="Arial" pitchFamily="34" charset="0"/>
        <a:buChar char="►"/>
        <a:defRPr sz="3200" kern="1200">
          <a:solidFill>
            <a:schemeClr val="tx1"/>
          </a:solidFill>
          <a:latin typeface="Optane" pitchFamily="2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–"/>
        <a:defRPr sz="2800" kern="1200">
          <a:solidFill>
            <a:schemeClr val="tx1"/>
          </a:solidFill>
          <a:latin typeface="Optane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•"/>
        <a:defRPr sz="2400" kern="1200">
          <a:solidFill>
            <a:schemeClr val="tx1"/>
          </a:solidFill>
          <a:latin typeface="Optane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–"/>
        <a:defRPr sz="2000" kern="1200">
          <a:solidFill>
            <a:schemeClr val="tx1"/>
          </a:solidFill>
          <a:latin typeface="Optane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»"/>
        <a:defRPr sz="2000" kern="1200">
          <a:solidFill>
            <a:schemeClr val="tx1"/>
          </a:solidFill>
          <a:latin typeface="Optane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png"/><Relationship Id="rId3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emf"/><Relationship Id="rId3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5"/>
          <p:cNvSpPr txBox="1">
            <a:spLocks noChangeArrowheads="1"/>
          </p:cNvSpPr>
          <p:nvPr/>
        </p:nvSpPr>
        <p:spPr>
          <a:xfrm>
            <a:off x="488380" y="3573020"/>
            <a:ext cx="8929240" cy="3062377"/>
          </a:xfrm>
          <a:prstGeom prst="rect">
            <a:avLst/>
          </a:prstGeom>
        </p:spPr>
        <p:txBody>
          <a:bodyPr wrap="square" lIns="36000" tIns="0" rIns="36000" bIns="0">
            <a:spAutoFit/>
          </a:bodyPr>
          <a:lstStyle/>
          <a:p>
            <a:pPr algn="ctr" defTabSz="457200" eaLnBrk="0" fontAlgn="auto" hangingPunct="0">
              <a:spcBef>
                <a:spcPts val="0"/>
              </a:spcBef>
              <a:spcAft>
                <a:spcPts val="1200"/>
              </a:spcAft>
              <a:buClr>
                <a:srgbClr val="FFC000"/>
              </a:buClr>
              <a:buSzPct val="85000"/>
              <a:defRPr/>
            </a:pPr>
            <a:r>
              <a:rPr lang="en-GB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</a:rPr>
              <a:t>Session </a:t>
            </a:r>
            <a:r>
              <a:rPr lang="en-GB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</a:rPr>
              <a:t>2</a:t>
            </a:r>
            <a:r>
              <a:rPr lang="zh-CN" altLang="en-U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</a:rPr>
              <a:t> 第二场</a:t>
            </a:r>
            <a:endParaRPr lang="en-GB" sz="2000" b="1" dirty="0" smtClean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</a:endParaRPr>
          </a:p>
          <a:p>
            <a:pPr algn="ctr" defTabSz="457200" eaLnBrk="0" fontAlgn="auto" hangingPunct="0">
              <a:spcBef>
                <a:spcPts val="0"/>
              </a:spcBef>
              <a:spcAft>
                <a:spcPts val="1200"/>
              </a:spcAft>
              <a:buClr>
                <a:srgbClr val="FFC000"/>
              </a:buClr>
              <a:buSzPct val="85000"/>
              <a:defRPr/>
            </a:pPr>
            <a:r>
              <a:rPr lang="en-GB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</a:rPr>
              <a:t>Demographic </a:t>
            </a:r>
            <a:r>
              <a:rPr lang="en-GB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</a:rPr>
              <a:t>evolution of populations and their impact on pension systems within the </a:t>
            </a:r>
            <a:r>
              <a:rPr lang="en-GB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</a:rPr>
              <a:t>UE</a:t>
            </a:r>
          </a:p>
          <a:p>
            <a:pPr algn="ctr" defTabSz="457200" eaLnBrk="0" fontAlgn="auto" hangingPunct="0">
              <a:spcBef>
                <a:spcPts val="0"/>
              </a:spcBef>
              <a:spcAft>
                <a:spcPts val="1200"/>
              </a:spcAft>
              <a:buClr>
                <a:srgbClr val="FFC000"/>
              </a:buClr>
              <a:buSzPct val="85000"/>
              <a:defRPr/>
            </a:pPr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</a:rPr>
              <a:t>人口变动及其对欧盟养老金</a:t>
            </a:r>
            <a:r>
              <a:rPr lang="zh-CN" altLang="en-U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</a:rPr>
              <a:t>体系的影响</a:t>
            </a:r>
            <a:endParaRPr lang="en-GB" sz="2000" b="1" dirty="0" smtClean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</a:endParaRPr>
          </a:p>
          <a:p>
            <a:pPr algn="ctr" defTabSz="457200" eaLnBrk="0" fontAlgn="auto" hangingPunct="0">
              <a:spcBef>
                <a:spcPts val="0"/>
              </a:spcBef>
              <a:spcAft>
                <a:spcPts val="1200"/>
              </a:spcAft>
              <a:buClr>
                <a:srgbClr val="FFC000"/>
              </a:buClr>
              <a:buSzPct val="85000"/>
              <a:defRPr/>
            </a:pPr>
            <a:r>
              <a:rPr lang="en-GB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</a:rPr>
              <a:t>Antonio Argüeso (National Statistics Institute, Spain</a:t>
            </a:r>
            <a:r>
              <a:rPr lang="en-GB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</a:rPr>
              <a:t>)</a:t>
            </a:r>
          </a:p>
          <a:p>
            <a:pPr algn="ctr" defTabSz="457200" eaLnBrk="0" fontAlgn="auto" hangingPunct="0">
              <a:spcBef>
                <a:spcPts val="0"/>
              </a:spcBef>
              <a:spcAft>
                <a:spcPts val="1200"/>
              </a:spcAft>
              <a:buClr>
                <a:srgbClr val="FFC000"/>
              </a:buClr>
              <a:buSzPct val="85000"/>
              <a:defRPr/>
            </a:pPr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</a:rPr>
              <a:t>安东尼奥</a:t>
            </a:r>
            <a:r>
              <a:rPr lang="en-US" altLang="zh-CN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</a:rPr>
              <a:t>·</a:t>
            </a:r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</a:rPr>
              <a:t>阿尔厥索</a:t>
            </a:r>
            <a:r>
              <a:rPr lang="zh-CN" altLang="zh-CN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</a:rPr>
              <a:t> </a:t>
            </a:r>
            <a:r>
              <a:rPr lang="en-GB" altLang="zh-CN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</a:rPr>
              <a:t>(</a:t>
            </a:r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</a:rPr>
              <a:t>西班牙国家统计局</a:t>
            </a:r>
            <a:r>
              <a:rPr lang="en-GB" altLang="zh-CN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</a:rPr>
              <a:t>)</a:t>
            </a:r>
            <a:endParaRPr lang="en-GB" sz="2000" b="1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</a:endParaRPr>
          </a:p>
          <a:p>
            <a:pPr algn="ctr" defTabSz="457200" eaLnBrk="0" fontAlgn="auto" hangingPunct="0">
              <a:spcBef>
                <a:spcPts val="0"/>
              </a:spcBef>
              <a:spcAft>
                <a:spcPts val="1200"/>
              </a:spcAft>
              <a:buClr>
                <a:srgbClr val="FFC000"/>
              </a:buClr>
              <a:buSzPct val="85000"/>
              <a:defRPr/>
            </a:pPr>
            <a:endParaRPr lang="it-IT" sz="500" b="1" noProof="1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</a:endParaRPr>
          </a:p>
          <a:p>
            <a:pPr algn="ctr" defTabSz="457200" eaLnBrk="0" fontAlgn="auto" hangingPunct="0">
              <a:spcBef>
                <a:spcPts val="0"/>
              </a:spcBef>
              <a:spcAft>
                <a:spcPts val="1200"/>
              </a:spcAft>
              <a:buClr>
                <a:srgbClr val="FFC000"/>
              </a:buClr>
              <a:buSzPct val="85000"/>
              <a:defRPr/>
            </a:pPr>
            <a:r>
              <a:rPr lang="en-US" altLang="zh-CN" sz="1400" i="1" kern="0" noProof="1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2016</a:t>
            </a:r>
            <a:r>
              <a:rPr lang="zh-CN" altLang="en-US" sz="1400" i="1" kern="0" noProof="1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年</a:t>
            </a:r>
            <a:r>
              <a:rPr lang="zh-CN" altLang="zh-CN" sz="1400" i="1" kern="0" noProof="1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6</a:t>
            </a:r>
            <a:r>
              <a:rPr lang="zh-CN" altLang="en-US" sz="1400" i="1" kern="0" noProof="1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月</a:t>
            </a:r>
            <a:r>
              <a:rPr lang="en-US" altLang="zh-CN" sz="1400" i="1" kern="0" noProof="1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20</a:t>
            </a:r>
            <a:r>
              <a:rPr lang="zh-CN" altLang="en-US" sz="1400" i="1" kern="0" noProof="1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日，</a:t>
            </a:r>
            <a:r>
              <a:rPr lang="zh-CN" altLang="en-US" sz="1400" i="1" kern="0" noProof="1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马德里 </a:t>
            </a:r>
            <a:r>
              <a:rPr lang="it-IT" sz="1400" i="1" kern="0" noProof="1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Madrid</a:t>
            </a:r>
            <a:r>
              <a:rPr lang="it-IT" sz="1400" i="1" kern="0" noProof="1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, 20 June 2016</a:t>
            </a:r>
            <a:endParaRPr lang="it-IT" sz="1400" i="1" kern="0" noProof="1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1724847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690" y="1844780"/>
            <a:ext cx="7040946" cy="4320600"/>
          </a:xfrm>
          <a:prstGeom prst="rect">
            <a:avLst/>
          </a:prstGeom>
        </p:spPr>
      </p:pic>
      <p:sp>
        <p:nvSpPr>
          <p:cNvPr id="7" name="Rectángulo 6"/>
          <p:cNvSpPr/>
          <p:nvPr/>
        </p:nvSpPr>
        <p:spPr>
          <a:xfrm>
            <a:off x="416370" y="869763"/>
            <a:ext cx="880091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tx2"/>
              </a:buClr>
              <a:buSzPct val="103000"/>
            </a:pPr>
            <a:r>
              <a:rPr lang="it-IT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The impact of immigration 1999-2009 was also </a:t>
            </a:r>
            <a:r>
              <a:rPr lang="it-IT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very</a:t>
            </a:r>
            <a:r>
              <a:rPr lang="it-IT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strong</a:t>
            </a:r>
          </a:p>
          <a:p>
            <a:pPr algn="just">
              <a:buClr>
                <a:schemeClr val="tx2"/>
              </a:buClr>
              <a:buSzPct val="103000"/>
            </a:pPr>
            <a:r>
              <a:rPr lang="en-US" altLang="zh-CN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1999</a:t>
            </a:r>
            <a:r>
              <a:rPr lang="zh-CN" alt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-</a:t>
            </a:r>
            <a:r>
              <a:rPr lang="en-US" altLang="zh-CN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2009</a:t>
            </a:r>
            <a:r>
              <a:rPr lang="zh-CN" alt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年的移民潮影响也很巨大</a:t>
            </a:r>
            <a:endParaRPr lang="it-IT" sz="2400" b="1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7023469" y="1772770"/>
            <a:ext cx="2394151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tx2"/>
              </a:buClr>
              <a:buSzPct val="103000"/>
            </a:pPr>
            <a:r>
              <a:rPr lang="it-IT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Spain is today first in % of foreign population among big european countries (9,6% foreign citizens, </a:t>
            </a:r>
          </a:p>
          <a:p>
            <a:pPr>
              <a:buClr>
                <a:schemeClr val="tx2"/>
              </a:buClr>
              <a:buSzPct val="103000"/>
            </a:pPr>
            <a:r>
              <a:rPr lang="it-IT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13% </a:t>
            </a:r>
            <a:r>
              <a:rPr lang="it-IT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foreign-born</a:t>
            </a:r>
            <a:r>
              <a:rPr lang="it-IT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)</a:t>
            </a:r>
          </a:p>
          <a:p>
            <a:pPr>
              <a:buClr>
                <a:schemeClr val="tx2"/>
              </a:buClr>
              <a:buSzPct val="103000"/>
            </a:pPr>
            <a:endParaRPr lang="it-IT" sz="2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>
              <a:buClr>
                <a:schemeClr val="tx2"/>
              </a:buClr>
              <a:buSzPct val="103000"/>
            </a:pPr>
            <a:r>
              <a:rPr lang="zh-CN" alt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西班牙是欧盟大国中外国人口比例最高的国家（外国公民占</a:t>
            </a:r>
            <a:r>
              <a:rPr lang="en-US" altLang="zh-CN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9</a:t>
            </a:r>
            <a:r>
              <a:rPr lang="zh-CN" alt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.</a:t>
            </a:r>
            <a:r>
              <a:rPr lang="en-US" altLang="zh-CN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6</a:t>
            </a:r>
            <a:r>
              <a:rPr lang="en-US" altLang="zh-CN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%</a:t>
            </a:r>
            <a:r>
              <a:rPr lang="zh-CN" alt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；外国出生人口占</a:t>
            </a:r>
            <a:r>
              <a:rPr lang="en-US" altLang="zh-CN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13</a:t>
            </a:r>
            <a:r>
              <a:rPr lang="en-US" altLang="zh-CN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%</a:t>
            </a:r>
            <a:r>
              <a:rPr lang="zh-CN" alt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）</a:t>
            </a:r>
            <a:endParaRPr lang="it-IT" sz="2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Rectángulo 3"/>
          <p:cNvSpPr/>
          <p:nvPr/>
        </p:nvSpPr>
        <p:spPr>
          <a:xfrm>
            <a:off x="372626" y="-99490"/>
            <a:ext cx="5660524" cy="90024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Recent evolution in fertility, mortality and </a:t>
            </a:r>
            <a:r>
              <a:rPr lang="it-IT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migration</a:t>
            </a:r>
            <a:endParaRPr lang="it-IT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近年出生率、死亡率和移民变动</a:t>
            </a: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28059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344360" y="0"/>
            <a:ext cx="712899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3060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it-IT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Spain and the EU: </a:t>
            </a:r>
            <a:r>
              <a:rPr lang="it-IT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Ageing</a:t>
            </a:r>
            <a:r>
              <a:rPr lang="it-IT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societies</a:t>
            </a:r>
          </a:p>
          <a:p>
            <a:pPr indent="-3060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zh-CN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西班牙和欧盟：老龄化社会</a:t>
            </a:r>
            <a:endParaRPr lang="it-IT" sz="24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4346271" y="776844"/>
            <a:ext cx="478330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tx2"/>
              </a:buClr>
              <a:buSzPct val="103000"/>
            </a:pPr>
            <a:r>
              <a:rPr lang="it-IT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Effects on the population </a:t>
            </a:r>
            <a:r>
              <a:rPr lang="it-IT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structure</a:t>
            </a:r>
            <a:r>
              <a:rPr lang="it-IT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:</a:t>
            </a:r>
          </a:p>
          <a:p>
            <a:pPr algn="just">
              <a:buClr>
                <a:schemeClr val="tx2"/>
              </a:buClr>
              <a:buSzPct val="103000"/>
            </a:pPr>
            <a:r>
              <a:rPr lang="zh-CN" alt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对人口结构的影响：</a:t>
            </a:r>
            <a:endParaRPr lang="it-IT" sz="2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129" y="923780"/>
            <a:ext cx="3303120" cy="2304320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09249" y="1556740"/>
            <a:ext cx="4229100" cy="3924300"/>
          </a:xfrm>
          <a:prstGeom prst="rect">
            <a:avLst/>
          </a:prstGeom>
        </p:spPr>
      </p:pic>
      <p:sp>
        <p:nvSpPr>
          <p:cNvPr id="11" name="Rectángulo 10"/>
          <p:cNvSpPr/>
          <p:nvPr/>
        </p:nvSpPr>
        <p:spPr>
          <a:xfrm>
            <a:off x="344361" y="3284980"/>
            <a:ext cx="36005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tx2"/>
              </a:buClr>
              <a:buSzPct val="103000"/>
            </a:pPr>
            <a:r>
              <a:rPr lang="it-IT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The largest generations in 1970 (people born in the 60’s and 70’s) are still the largest ones today (people aged 35-50 </a:t>
            </a:r>
            <a:r>
              <a:rPr lang="it-IT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today</a:t>
            </a:r>
            <a:r>
              <a:rPr lang="it-IT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)</a:t>
            </a:r>
          </a:p>
          <a:p>
            <a:pPr algn="just">
              <a:buClr>
                <a:schemeClr val="tx2"/>
              </a:buClr>
              <a:buSzPct val="103000"/>
            </a:pPr>
            <a:endParaRPr lang="it-IT" sz="2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algn="just">
              <a:buClr>
                <a:schemeClr val="tx2"/>
              </a:buClr>
              <a:buSzPct val="103000"/>
            </a:pPr>
            <a:r>
              <a:rPr lang="en-US" altLang="zh-CN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1970</a:t>
            </a:r>
            <a:r>
              <a:rPr lang="zh-CN" alt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年人口最多的一代人（出生于六七十年代）今日仍然是人口最多的一代人（现金</a:t>
            </a:r>
            <a:r>
              <a:rPr lang="en-US" altLang="zh-CN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35-50</a:t>
            </a:r>
            <a:r>
              <a:rPr lang="zh-CN" alt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岁）</a:t>
            </a:r>
            <a:endParaRPr lang="it-IT" sz="2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Flecha curvada hacia arriba 11"/>
          <p:cNvSpPr/>
          <p:nvPr/>
        </p:nvSpPr>
        <p:spPr>
          <a:xfrm rot="15529018">
            <a:off x="3566126" y="3030043"/>
            <a:ext cx="1115427" cy="560711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3" name="Flecha derecha 12"/>
          <p:cNvSpPr/>
          <p:nvPr/>
        </p:nvSpPr>
        <p:spPr>
          <a:xfrm rot="20158180">
            <a:off x="3941137" y="3953688"/>
            <a:ext cx="1325069" cy="3600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文本框 1"/>
          <p:cNvSpPr txBox="1"/>
          <p:nvPr/>
        </p:nvSpPr>
        <p:spPr>
          <a:xfrm>
            <a:off x="5457070" y="5373270"/>
            <a:ext cx="10801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1200" dirty="0" smtClean="0"/>
              <a:t>西班牙公民</a:t>
            </a:r>
            <a:endParaRPr kumimoji="1" lang="zh-CN" altLang="en-US" sz="1200" dirty="0"/>
          </a:p>
        </p:txBody>
      </p:sp>
      <p:sp>
        <p:nvSpPr>
          <p:cNvPr id="14" name="文本框 13"/>
          <p:cNvSpPr txBox="1"/>
          <p:nvPr/>
        </p:nvSpPr>
        <p:spPr>
          <a:xfrm>
            <a:off x="6681240" y="5373270"/>
            <a:ext cx="10801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1200" dirty="0" smtClean="0"/>
              <a:t>外国国民</a:t>
            </a:r>
            <a:endParaRPr kumimoji="1" lang="zh-CN" altLang="en-US" sz="1200" dirty="0"/>
          </a:p>
        </p:txBody>
      </p:sp>
      <p:sp>
        <p:nvSpPr>
          <p:cNvPr id="4" name="文本框 3"/>
          <p:cNvSpPr txBox="1"/>
          <p:nvPr/>
        </p:nvSpPr>
        <p:spPr>
          <a:xfrm>
            <a:off x="8409480" y="1916790"/>
            <a:ext cx="400110" cy="32404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zh-CN" altLang="en-US" sz="1400" dirty="0" smtClean="0"/>
              <a:t>二</a:t>
            </a:r>
            <a:r>
              <a:rPr kumimoji="1" lang="en-US" altLang="zh-CN" sz="1400" dirty="0" smtClean="0"/>
              <a:t>〇</a:t>
            </a:r>
            <a:r>
              <a:rPr kumimoji="1" lang="zh-CN" altLang="en-US" sz="1400" dirty="0" smtClean="0"/>
              <a:t>一四年一月一日西班牙人口金字塔</a:t>
            </a:r>
            <a:endParaRPr kumimoji="1"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3084550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344360" y="830997"/>
            <a:ext cx="478330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tx2"/>
              </a:buClr>
              <a:buSzPct val="103000"/>
            </a:pPr>
            <a:r>
              <a:rPr lang="it-IT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Evolution of the </a:t>
            </a:r>
            <a:r>
              <a:rPr lang="it-IT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old-age-dependency</a:t>
            </a:r>
            <a:r>
              <a:rPr lang="it-IT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rate:</a:t>
            </a:r>
          </a:p>
          <a:p>
            <a:pPr algn="just">
              <a:buClr>
                <a:schemeClr val="tx2"/>
              </a:buClr>
              <a:buSzPct val="103000"/>
            </a:pPr>
            <a:r>
              <a:rPr lang="zh-CN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老龄人口赡养比变化</a:t>
            </a:r>
            <a:endParaRPr lang="it-IT" b="1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5169031" y="764630"/>
            <a:ext cx="3168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tx2"/>
              </a:buClr>
              <a:buSzPct val="103000"/>
            </a:pPr>
            <a:r>
              <a:rPr lang="it-IT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People aged 65 and </a:t>
            </a:r>
            <a:r>
              <a:rPr lang="it-IT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over</a:t>
            </a:r>
          </a:p>
          <a:p>
            <a:pPr algn="just">
              <a:buClr>
                <a:schemeClr val="tx2"/>
              </a:buClr>
              <a:buSzPct val="103000"/>
            </a:pPr>
            <a:r>
              <a:rPr lang="en-US" altLang="zh-CN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65</a:t>
            </a:r>
            <a:r>
              <a:rPr lang="zh-CN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岁及以上人口</a:t>
            </a:r>
            <a:endParaRPr lang="it-IT" sz="1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8" name="Conector recto 7"/>
          <p:cNvCxnSpPr/>
          <p:nvPr/>
        </p:nvCxnSpPr>
        <p:spPr>
          <a:xfrm>
            <a:off x="5001795" y="1268700"/>
            <a:ext cx="247155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ángulo 8"/>
          <p:cNvSpPr/>
          <p:nvPr/>
        </p:nvSpPr>
        <p:spPr>
          <a:xfrm>
            <a:off x="5169030" y="1340710"/>
            <a:ext cx="204692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tx2"/>
              </a:buClr>
              <a:buSzPct val="103000"/>
            </a:pPr>
            <a:r>
              <a:rPr lang="it-IT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People aged 15-</a:t>
            </a:r>
            <a:r>
              <a:rPr lang="it-IT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64</a:t>
            </a:r>
          </a:p>
          <a:p>
            <a:pPr algn="just">
              <a:buClr>
                <a:schemeClr val="tx2"/>
              </a:buClr>
              <a:buSzPct val="103000"/>
            </a:pPr>
            <a:r>
              <a:rPr lang="en-US" altLang="zh-CN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15-64</a:t>
            </a:r>
            <a:r>
              <a:rPr lang="zh-CN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岁人口</a:t>
            </a:r>
            <a:endParaRPr lang="it-IT" sz="1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7618879" y="1035046"/>
            <a:ext cx="18969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(In </a:t>
            </a:r>
            <a:r>
              <a:rPr lang="es-E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%</a:t>
            </a:r>
            <a:r>
              <a:rPr lang="zh-CN" alt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zh-CN" alt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百分比</a:t>
            </a:r>
            <a:r>
              <a:rPr lang="es-E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)</a:t>
            </a:r>
            <a:endParaRPr lang="es-ES" sz="2400" b="1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834" y="1869464"/>
            <a:ext cx="5899911" cy="3542832"/>
          </a:xfrm>
          <a:prstGeom prst="rect">
            <a:avLst/>
          </a:prstGeom>
        </p:spPr>
      </p:pic>
      <p:sp>
        <p:nvSpPr>
          <p:cNvPr id="15" name="CuadroTexto 14"/>
          <p:cNvSpPr txBox="1"/>
          <p:nvPr/>
        </p:nvSpPr>
        <p:spPr>
          <a:xfrm>
            <a:off x="6442423" y="1926533"/>
            <a:ext cx="9589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(28,3 %)</a:t>
            </a:r>
            <a:endParaRPr lang="es-ES" sz="2400" b="1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6" name="Rectángulo 15"/>
          <p:cNvSpPr/>
          <p:nvPr/>
        </p:nvSpPr>
        <p:spPr>
          <a:xfrm>
            <a:off x="6519126" y="2746085"/>
            <a:ext cx="2970504" cy="28366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Another indicator: Proportion of people aged 65 and over: </a:t>
            </a:r>
            <a:r>
              <a:rPr lang="it-IT" sz="2000" b="1" dirty="0" smtClean="0">
                <a:solidFill>
                  <a:srgbClr val="FF0000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18,5 % in </a:t>
            </a:r>
            <a:r>
              <a:rPr lang="it-IT" sz="2000" b="1" dirty="0" smtClean="0">
                <a:solidFill>
                  <a:srgbClr val="FF0000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2015</a:t>
            </a:r>
          </a:p>
          <a:p>
            <a:pPr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zh-CN" altLang="en-US" sz="2000" b="1" dirty="0" smtClean="0">
                <a:latin typeface="Optane" pitchFamily="2" charset="0"/>
                <a:ea typeface="Verdana" pitchFamily="34" charset="0"/>
                <a:cs typeface="Verdana" pitchFamily="34" charset="0"/>
              </a:rPr>
              <a:t>另一指标：</a:t>
            </a:r>
            <a:r>
              <a:rPr lang="en-US" altLang="zh-CN" sz="2000" b="1" dirty="0" smtClean="0">
                <a:latin typeface="Optane" pitchFamily="2" charset="0"/>
                <a:ea typeface="Verdana" pitchFamily="34" charset="0"/>
                <a:cs typeface="Verdana" pitchFamily="34" charset="0"/>
              </a:rPr>
              <a:t>2015</a:t>
            </a:r>
            <a:r>
              <a:rPr lang="zh-CN" altLang="en-US" sz="2000" b="1" dirty="0" smtClean="0">
                <a:latin typeface="Optane" pitchFamily="2" charset="0"/>
                <a:ea typeface="Verdana" pitchFamily="34" charset="0"/>
                <a:cs typeface="Verdana" pitchFamily="34" charset="0"/>
              </a:rPr>
              <a:t>年</a:t>
            </a:r>
            <a:r>
              <a:rPr lang="en-US" altLang="zh-CN" sz="2000" b="1" dirty="0" smtClean="0">
                <a:latin typeface="Optane" pitchFamily="2" charset="0"/>
                <a:ea typeface="Verdana" pitchFamily="34" charset="0"/>
                <a:cs typeface="Verdana" pitchFamily="34" charset="0"/>
              </a:rPr>
              <a:t>65</a:t>
            </a:r>
            <a:r>
              <a:rPr lang="zh-CN" altLang="en-US" sz="2000" b="1" dirty="0" smtClean="0">
                <a:latin typeface="Optane" pitchFamily="2" charset="0"/>
                <a:ea typeface="Verdana" pitchFamily="34" charset="0"/>
                <a:cs typeface="Verdana" pitchFamily="34" charset="0"/>
              </a:rPr>
              <a:t>岁及以上人口达</a:t>
            </a:r>
            <a:r>
              <a:rPr lang="en-US" altLang="zh-CN" sz="2000" b="1" dirty="0" smtClean="0">
                <a:solidFill>
                  <a:srgbClr val="FF0000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18.5%</a:t>
            </a:r>
            <a:endParaRPr lang="it-IT" sz="2000" b="1" dirty="0" smtClean="0">
              <a:solidFill>
                <a:srgbClr val="FF0000"/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7" name="Rectángulo 4"/>
          <p:cNvSpPr/>
          <p:nvPr/>
        </p:nvSpPr>
        <p:spPr>
          <a:xfrm>
            <a:off x="344360" y="0"/>
            <a:ext cx="712899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3060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it-IT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Spain and the EU: </a:t>
            </a:r>
            <a:r>
              <a:rPr lang="it-IT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Ageing</a:t>
            </a:r>
            <a:r>
              <a:rPr lang="it-IT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societies</a:t>
            </a:r>
          </a:p>
          <a:p>
            <a:pPr indent="-3060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zh-CN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西班牙和欧盟：老龄化社会</a:t>
            </a:r>
            <a:endParaRPr lang="it-IT" sz="24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4160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478850" y="914788"/>
            <a:ext cx="69945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tx2"/>
              </a:buClr>
              <a:buSzPct val="103000"/>
            </a:pPr>
            <a:r>
              <a:rPr lang="it-IT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The current effect of ageing in </a:t>
            </a:r>
            <a:r>
              <a:rPr lang="it-IT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active</a:t>
            </a:r>
            <a:r>
              <a:rPr lang="it-IT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population</a:t>
            </a:r>
            <a:r>
              <a:rPr lang="zh-CN" alt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endParaRPr lang="en-US" altLang="zh-CN" sz="2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>
              <a:buClr>
                <a:schemeClr val="tx2"/>
              </a:buClr>
              <a:buSzPct val="103000"/>
            </a:pPr>
            <a:r>
              <a:rPr lang="zh-CN" alt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老龄化对当前在职人口的影响</a:t>
            </a:r>
            <a:endParaRPr lang="it-IT" sz="2000" b="1" dirty="0" smtClean="0">
              <a:solidFill>
                <a:srgbClr val="FF0000"/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360" y="2564880"/>
            <a:ext cx="6112481" cy="3672510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488380" y="1556740"/>
            <a:ext cx="568879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tx2"/>
              </a:buClr>
              <a:buSzPct val="103000"/>
            </a:pPr>
            <a:r>
              <a:rPr lang="it-IT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Proportion of people aged 16-64 to total population is decreasing every </a:t>
            </a:r>
            <a:r>
              <a:rPr lang="it-IT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quarter</a:t>
            </a:r>
            <a:r>
              <a:rPr lang="it-IT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:</a:t>
            </a:r>
          </a:p>
          <a:p>
            <a:pPr>
              <a:buClr>
                <a:schemeClr val="tx2"/>
              </a:buClr>
              <a:buSzPct val="103000"/>
            </a:pPr>
            <a:r>
              <a:rPr lang="zh-CN" alt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每一季度</a:t>
            </a:r>
            <a:r>
              <a:rPr lang="en-US" altLang="zh-CN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16-64</a:t>
            </a:r>
            <a:r>
              <a:rPr lang="zh-CN" alt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岁人口占总人口比例均在减少</a:t>
            </a:r>
            <a:endParaRPr lang="it-IT" sz="2000" b="1" dirty="0" smtClean="0">
              <a:solidFill>
                <a:srgbClr val="FF0000"/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6969280" y="980660"/>
            <a:ext cx="247783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tx2"/>
              </a:buClr>
              <a:buSzPct val="103000"/>
            </a:pPr>
            <a:r>
              <a:rPr lang="it-IT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Today in Spain the total population is almost stable but the number of people aged 16-64 is descending in around </a:t>
            </a:r>
            <a:r>
              <a:rPr lang="it-IT" sz="2000" b="1" dirty="0" smtClean="0">
                <a:solidFill>
                  <a:srgbClr val="FF0000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30,000</a:t>
            </a:r>
            <a:r>
              <a:rPr lang="it-IT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people every quarter because of </a:t>
            </a:r>
            <a:r>
              <a:rPr lang="it-IT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ageing</a:t>
            </a:r>
            <a:r>
              <a:rPr lang="it-IT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>
              <a:buClr>
                <a:schemeClr val="tx2"/>
              </a:buClr>
              <a:buSzPct val="103000"/>
            </a:pPr>
            <a:endParaRPr lang="it-IT" sz="2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>
              <a:buClr>
                <a:schemeClr val="tx2"/>
              </a:buClr>
              <a:buSzPct val="103000"/>
            </a:pPr>
            <a:r>
              <a:rPr lang="zh-CN" alt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当前西班牙总人口趋于稳定，每一季度</a:t>
            </a:r>
            <a:r>
              <a:rPr lang="en-US" altLang="zh-CN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16-64</a:t>
            </a:r>
            <a:r>
              <a:rPr lang="zh-CN" alt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岁人口因老龄化而减少</a:t>
            </a:r>
            <a:r>
              <a:rPr lang="en-US" altLang="zh-CN" sz="2000" b="1" dirty="0" smtClean="0">
                <a:solidFill>
                  <a:srgbClr val="FF0000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30000</a:t>
            </a:r>
            <a:r>
              <a:rPr lang="zh-CN" alt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左右</a:t>
            </a:r>
            <a:endParaRPr lang="it-IT" sz="2000" b="1" dirty="0" smtClean="0">
              <a:solidFill>
                <a:srgbClr val="FF0000"/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1064460" y="4005080"/>
            <a:ext cx="424022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tx2"/>
              </a:buClr>
              <a:buSzPct val="103000"/>
            </a:pPr>
            <a:r>
              <a:rPr lang="it-IT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People aged 16-64 as % of total population in Spain 2013-</a:t>
            </a:r>
            <a:r>
              <a:rPr lang="it-IT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2016</a:t>
            </a:r>
          </a:p>
          <a:p>
            <a:pPr>
              <a:buClr>
                <a:schemeClr val="tx2"/>
              </a:buClr>
              <a:buSzPct val="103000"/>
            </a:pPr>
            <a:r>
              <a:rPr lang="en-US" altLang="zh-CN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2013</a:t>
            </a:r>
            <a:r>
              <a:rPr lang="zh-CN" alt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-</a:t>
            </a:r>
            <a:r>
              <a:rPr lang="en-US" altLang="zh-CN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2016</a:t>
            </a:r>
            <a:r>
              <a:rPr lang="zh-CN" alt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年西班牙</a:t>
            </a:r>
            <a:r>
              <a:rPr lang="en-US" altLang="zh-CN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16-64</a:t>
            </a:r>
            <a:r>
              <a:rPr lang="zh-CN" alt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岁人口占总人口百分比</a:t>
            </a:r>
            <a:endParaRPr lang="it-IT" sz="2000" b="1" dirty="0" smtClean="0">
              <a:solidFill>
                <a:srgbClr val="FF0000"/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Rectángulo 4"/>
          <p:cNvSpPr/>
          <p:nvPr/>
        </p:nvSpPr>
        <p:spPr>
          <a:xfrm>
            <a:off x="344360" y="0"/>
            <a:ext cx="712899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3060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it-IT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Spain and the EU: </a:t>
            </a:r>
            <a:r>
              <a:rPr lang="it-IT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Ageing</a:t>
            </a:r>
            <a:r>
              <a:rPr lang="it-IT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societies</a:t>
            </a:r>
          </a:p>
          <a:p>
            <a:pPr indent="-3060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zh-CN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西班牙和欧盟：老龄化社会</a:t>
            </a:r>
            <a:endParaRPr lang="it-IT" sz="24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23427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2482" y="2207170"/>
            <a:ext cx="7172325" cy="3886200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344360" y="830997"/>
            <a:ext cx="813713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tx2"/>
              </a:buClr>
              <a:buSzPct val="103000"/>
            </a:pPr>
            <a:r>
              <a:rPr lang="it-IT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Spain is not an exception but a very normal case within the EU-</a:t>
            </a:r>
            <a:r>
              <a:rPr lang="it-IT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28</a:t>
            </a:r>
            <a:r>
              <a:rPr lang="zh-CN" alt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           </a:t>
            </a:r>
            <a:r>
              <a:rPr lang="zh-CN" alt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西班牙属于欧盟常例，并非例外</a:t>
            </a:r>
            <a:endParaRPr lang="it-IT" sz="2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2072600" y="1631682"/>
            <a:ext cx="756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chemeClr val="tx2"/>
              </a:buClr>
              <a:buSzPct val="103000"/>
            </a:pPr>
            <a:r>
              <a:rPr lang="it-IT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Median age of population in 2004 and 2014 in EU </a:t>
            </a:r>
            <a:r>
              <a:rPr lang="it-IT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countries</a:t>
            </a:r>
            <a:r>
              <a:rPr lang="it-IT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:</a:t>
            </a:r>
          </a:p>
          <a:p>
            <a:pPr algn="ctr">
              <a:buClr>
                <a:schemeClr val="tx2"/>
              </a:buClr>
              <a:buSzPct val="103000"/>
            </a:pPr>
            <a:r>
              <a:rPr lang="en-US" altLang="zh-CN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2004</a:t>
            </a:r>
            <a:r>
              <a:rPr lang="zh-CN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和</a:t>
            </a:r>
            <a:r>
              <a:rPr lang="en-US" altLang="zh-CN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2014</a:t>
            </a:r>
            <a:r>
              <a:rPr lang="zh-CN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年欧盟国家人口年龄中数</a:t>
            </a:r>
            <a:endParaRPr lang="it-IT" b="1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Flecha abajo 5"/>
          <p:cNvSpPr/>
          <p:nvPr/>
        </p:nvSpPr>
        <p:spPr>
          <a:xfrm>
            <a:off x="5529080" y="2276840"/>
            <a:ext cx="288040" cy="3600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Rectángulo 6"/>
          <p:cNvSpPr/>
          <p:nvPr/>
        </p:nvSpPr>
        <p:spPr>
          <a:xfrm>
            <a:off x="344360" y="1988800"/>
            <a:ext cx="165623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tx2"/>
              </a:buClr>
              <a:buSzPct val="103000"/>
            </a:pPr>
            <a:r>
              <a:rPr lang="it-IT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Proportion of people aged 65 and over in EU-28: </a:t>
            </a:r>
            <a:r>
              <a:rPr lang="it-IT" b="1" dirty="0" smtClean="0">
                <a:solidFill>
                  <a:srgbClr val="FF0000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18,5 % in 2014 (the same as in </a:t>
            </a:r>
            <a:r>
              <a:rPr lang="it-IT" b="1" dirty="0" err="1" smtClean="0">
                <a:solidFill>
                  <a:srgbClr val="FF0000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Spain</a:t>
            </a:r>
            <a:r>
              <a:rPr lang="it-IT" b="1" dirty="0" smtClean="0">
                <a:solidFill>
                  <a:srgbClr val="FF0000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)</a:t>
            </a:r>
          </a:p>
          <a:p>
            <a:pPr algn="just">
              <a:buClr>
                <a:schemeClr val="tx2"/>
              </a:buClr>
              <a:buSzPct val="103000"/>
            </a:pPr>
            <a:endParaRPr lang="it-IT" b="1" dirty="0" smtClean="0">
              <a:solidFill>
                <a:srgbClr val="FF0000"/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algn="just">
              <a:buClr>
                <a:schemeClr val="tx2"/>
              </a:buClr>
              <a:buSzPct val="103000"/>
            </a:pPr>
            <a:r>
              <a:rPr lang="zh-CN" altLang="en-US" b="1" dirty="0" smtClean="0">
                <a:latin typeface="Optane" pitchFamily="2" charset="0"/>
                <a:ea typeface="Verdana" pitchFamily="34" charset="0"/>
                <a:cs typeface="Verdana" pitchFamily="34" charset="0"/>
              </a:rPr>
              <a:t>欧盟</a:t>
            </a:r>
            <a:r>
              <a:rPr lang="en-US" altLang="zh-CN" b="1" dirty="0" smtClean="0">
                <a:latin typeface="Optane" pitchFamily="2" charset="0"/>
                <a:ea typeface="Verdana" pitchFamily="34" charset="0"/>
                <a:cs typeface="Verdana" pitchFamily="34" charset="0"/>
              </a:rPr>
              <a:t>65</a:t>
            </a:r>
            <a:r>
              <a:rPr lang="zh-CN" altLang="en-US" b="1" dirty="0" smtClean="0">
                <a:latin typeface="Optane" pitchFamily="2" charset="0"/>
                <a:ea typeface="Verdana" pitchFamily="34" charset="0"/>
                <a:cs typeface="Verdana" pitchFamily="34" charset="0"/>
              </a:rPr>
              <a:t>岁及以上人口比例</a:t>
            </a:r>
            <a:r>
              <a:rPr lang="zh-CN" altLang="zh-CN" b="1" dirty="0" smtClean="0">
                <a:solidFill>
                  <a:srgbClr val="FF0000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：</a:t>
            </a:r>
            <a:r>
              <a:rPr lang="en-US" altLang="zh-CN" b="1" dirty="0" smtClean="0">
                <a:solidFill>
                  <a:srgbClr val="FF0000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2014</a:t>
            </a:r>
            <a:r>
              <a:rPr lang="zh-CN" altLang="en-US" b="1" dirty="0" smtClean="0">
                <a:solidFill>
                  <a:srgbClr val="FF0000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年为</a:t>
            </a:r>
            <a:r>
              <a:rPr lang="en-US" altLang="zh-CN" b="1" dirty="0" smtClean="0">
                <a:solidFill>
                  <a:srgbClr val="FF0000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18.5%</a:t>
            </a:r>
            <a:r>
              <a:rPr lang="zh-CN" altLang="en-US" b="1" dirty="0" smtClean="0">
                <a:solidFill>
                  <a:srgbClr val="FF0000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（与西班牙一致）</a:t>
            </a:r>
            <a:endParaRPr lang="it-IT" altLang="zh-CN" b="1" dirty="0">
              <a:solidFill>
                <a:srgbClr val="FF0000"/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Rectángulo 4"/>
          <p:cNvSpPr/>
          <p:nvPr/>
        </p:nvSpPr>
        <p:spPr>
          <a:xfrm>
            <a:off x="344360" y="0"/>
            <a:ext cx="712899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3060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it-IT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Spain and the EU: </a:t>
            </a:r>
            <a:r>
              <a:rPr lang="it-IT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Ageing</a:t>
            </a:r>
            <a:r>
              <a:rPr lang="it-IT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societies</a:t>
            </a:r>
          </a:p>
          <a:p>
            <a:pPr indent="-3060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zh-CN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西班牙和欧盟：老龄化社会</a:t>
            </a:r>
            <a:endParaRPr lang="it-IT" sz="24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216620" y="3573020"/>
            <a:ext cx="7107074" cy="122417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kumimoji="1" lang="zh-CN" altLang="en-US" sz="1400" dirty="0" smtClean="0"/>
              <a:t>爱尔兰</a:t>
            </a:r>
            <a:endParaRPr kumimoji="1" lang="en-US" altLang="zh-CN" sz="1400" dirty="0" smtClean="0"/>
          </a:p>
          <a:p>
            <a:pPr>
              <a:lnSpc>
                <a:spcPts val="1800"/>
              </a:lnSpc>
            </a:pPr>
            <a:r>
              <a:rPr kumimoji="1" lang="zh-CN" altLang="en-US" sz="1400" dirty="0" smtClean="0"/>
              <a:t>塞浦路斯</a:t>
            </a:r>
            <a:endParaRPr kumimoji="1" lang="en-US" altLang="zh-CN" sz="1400" dirty="0" smtClean="0"/>
          </a:p>
          <a:p>
            <a:pPr>
              <a:lnSpc>
                <a:spcPts val="1800"/>
              </a:lnSpc>
            </a:pPr>
            <a:r>
              <a:rPr kumimoji="1" lang="zh-CN" altLang="en-US" sz="1400" dirty="0" smtClean="0"/>
              <a:t>斯洛伐克</a:t>
            </a:r>
            <a:endParaRPr kumimoji="1" lang="en-US" altLang="zh-CN" sz="1400" dirty="0" smtClean="0"/>
          </a:p>
          <a:p>
            <a:pPr>
              <a:lnSpc>
                <a:spcPts val="1800"/>
              </a:lnSpc>
            </a:pPr>
            <a:r>
              <a:rPr kumimoji="1" lang="zh-CN" altLang="en-US" sz="1400" dirty="0" smtClean="0"/>
              <a:t>波兰</a:t>
            </a:r>
            <a:endParaRPr kumimoji="1" lang="en-US" altLang="zh-CN" sz="1400" dirty="0" smtClean="0"/>
          </a:p>
          <a:p>
            <a:pPr>
              <a:lnSpc>
                <a:spcPts val="1800"/>
              </a:lnSpc>
            </a:pPr>
            <a:r>
              <a:rPr kumimoji="1" lang="zh-CN" altLang="en-US" sz="1400" dirty="0" smtClean="0"/>
              <a:t>卢森堡</a:t>
            </a:r>
            <a:endParaRPr kumimoji="1" lang="en-US" altLang="zh-CN" sz="1400" dirty="0" smtClean="0"/>
          </a:p>
          <a:p>
            <a:pPr>
              <a:lnSpc>
                <a:spcPts val="1800"/>
              </a:lnSpc>
            </a:pPr>
            <a:r>
              <a:rPr kumimoji="1" lang="zh-CN" altLang="en-US" sz="1400" dirty="0" smtClean="0"/>
              <a:t>英国</a:t>
            </a:r>
            <a:endParaRPr kumimoji="1" lang="en-US" altLang="zh-CN" sz="1400" dirty="0" smtClean="0"/>
          </a:p>
          <a:p>
            <a:pPr>
              <a:lnSpc>
                <a:spcPts val="1800"/>
              </a:lnSpc>
            </a:pPr>
            <a:r>
              <a:rPr kumimoji="1" lang="zh-CN" altLang="en-US" sz="1400" dirty="0" smtClean="0"/>
              <a:t>马耳他</a:t>
            </a:r>
            <a:endParaRPr kumimoji="1" lang="en-US" altLang="zh-CN" sz="1400" dirty="0" smtClean="0"/>
          </a:p>
          <a:p>
            <a:pPr>
              <a:lnSpc>
                <a:spcPts val="1800"/>
              </a:lnSpc>
            </a:pPr>
            <a:r>
              <a:rPr kumimoji="1" lang="zh-CN" altLang="en-US" sz="1400" dirty="0" smtClean="0"/>
              <a:t>罗马尼亚</a:t>
            </a:r>
            <a:endParaRPr kumimoji="1" lang="en-US" altLang="zh-CN" sz="1400" dirty="0" smtClean="0"/>
          </a:p>
          <a:p>
            <a:pPr>
              <a:lnSpc>
                <a:spcPts val="1800"/>
              </a:lnSpc>
            </a:pPr>
            <a:r>
              <a:rPr kumimoji="1" lang="zh-CN" altLang="en-US" sz="1400" dirty="0" smtClean="0"/>
              <a:t>法国</a:t>
            </a:r>
            <a:endParaRPr kumimoji="1" lang="en-US" altLang="zh-CN" sz="1400" dirty="0" smtClean="0"/>
          </a:p>
          <a:p>
            <a:pPr>
              <a:lnSpc>
                <a:spcPts val="1800"/>
              </a:lnSpc>
            </a:pPr>
            <a:r>
              <a:rPr kumimoji="1" lang="zh-CN" altLang="en-US" sz="1400" dirty="0" smtClean="0"/>
              <a:t>捷克</a:t>
            </a:r>
            <a:endParaRPr kumimoji="1" lang="en-US" altLang="zh-CN" sz="1400" dirty="0" smtClean="0"/>
          </a:p>
          <a:p>
            <a:pPr>
              <a:lnSpc>
                <a:spcPts val="1800"/>
              </a:lnSpc>
            </a:pPr>
            <a:r>
              <a:rPr kumimoji="1" lang="zh-CN" altLang="en-US" sz="1400" dirty="0" smtClean="0"/>
              <a:t>瑞典</a:t>
            </a:r>
            <a:endParaRPr kumimoji="1" lang="en-US" altLang="zh-CN" sz="1400" dirty="0" smtClean="0"/>
          </a:p>
          <a:p>
            <a:pPr>
              <a:lnSpc>
                <a:spcPts val="1800"/>
              </a:lnSpc>
            </a:pPr>
            <a:r>
              <a:rPr kumimoji="1" lang="zh-CN" altLang="en-US" sz="1400" dirty="0" smtClean="0"/>
              <a:t>比利时</a:t>
            </a:r>
            <a:endParaRPr kumimoji="1" lang="en-US" altLang="zh-CN" sz="1400" dirty="0" smtClean="0"/>
          </a:p>
          <a:p>
            <a:pPr>
              <a:lnSpc>
                <a:spcPts val="1800"/>
              </a:lnSpc>
            </a:pPr>
            <a:r>
              <a:rPr kumimoji="1" lang="zh-CN" altLang="en-US" sz="1400" dirty="0" smtClean="0"/>
              <a:t>匈牙利</a:t>
            </a:r>
            <a:endParaRPr kumimoji="1" lang="en-US" altLang="zh-CN" sz="1400" dirty="0" smtClean="0"/>
          </a:p>
          <a:p>
            <a:pPr>
              <a:lnSpc>
                <a:spcPts val="1800"/>
              </a:lnSpc>
            </a:pPr>
            <a:r>
              <a:rPr kumimoji="1" lang="zh-CN" altLang="en-US" sz="1400" dirty="0" smtClean="0"/>
              <a:t>爱沙尼亚</a:t>
            </a:r>
            <a:endParaRPr kumimoji="1" lang="en-US" altLang="zh-CN" sz="1400" dirty="0" smtClean="0"/>
          </a:p>
          <a:p>
            <a:pPr>
              <a:lnSpc>
                <a:spcPts val="1800"/>
              </a:lnSpc>
            </a:pPr>
            <a:r>
              <a:rPr kumimoji="1" lang="zh-CN" altLang="en-US" sz="1400" dirty="0" smtClean="0"/>
              <a:t>丹麦</a:t>
            </a:r>
            <a:endParaRPr kumimoji="1" lang="en-US" altLang="zh-CN" sz="1400" dirty="0" smtClean="0"/>
          </a:p>
          <a:p>
            <a:pPr>
              <a:lnSpc>
                <a:spcPts val="1800"/>
              </a:lnSpc>
            </a:pPr>
            <a:r>
              <a:rPr kumimoji="1" lang="zh-CN" altLang="en-US" sz="1400" dirty="0" smtClean="0"/>
              <a:t>西班牙</a:t>
            </a:r>
            <a:endParaRPr kumimoji="1" lang="en-US" altLang="zh-CN" sz="1400" dirty="0" smtClean="0"/>
          </a:p>
          <a:p>
            <a:pPr>
              <a:lnSpc>
                <a:spcPts val="1800"/>
              </a:lnSpc>
            </a:pPr>
            <a:r>
              <a:rPr kumimoji="1" lang="zh-CN" altLang="en-US" sz="1400" dirty="0" smtClean="0"/>
              <a:t>荷兰</a:t>
            </a:r>
            <a:endParaRPr kumimoji="1" lang="en-US" altLang="zh-CN" sz="1400" dirty="0" smtClean="0"/>
          </a:p>
          <a:p>
            <a:pPr>
              <a:lnSpc>
                <a:spcPts val="1800"/>
              </a:lnSpc>
            </a:pPr>
            <a:r>
              <a:rPr kumimoji="1" lang="zh-CN" altLang="en-US" sz="1400" dirty="0" smtClean="0"/>
              <a:t>芬兰</a:t>
            </a:r>
            <a:endParaRPr kumimoji="1" lang="en-US" altLang="zh-CN" sz="1400" dirty="0" smtClean="0"/>
          </a:p>
          <a:p>
            <a:pPr>
              <a:lnSpc>
                <a:spcPts val="1800"/>
              </a:lnSpc>
            </a:pPr>
            <a:r>
              <a:rPr kumimoji="1" lang="zh-CN" altLang="en-US" sz="1400" dirty="0" smtClean="0"/>
              <a:t>立陶宛</a:t>
            </a:r>
            <a:endParaRPr kumimoji="1" lang="en-US" altLang="zh-CN" sz="1400" dirty="0" smtClean="0"/>
          </a:p>
          <a:p>
            <a:pPr>
              <a:lnSpc>
                <a:spcPts val="1800"/>
              </a:lnSpc>
            </a:pPr>
            <a:r>
              <a:rPr kumimoji="1" lang="zh-CN" altLang="en-US" sz="1400" dirty="0" smtClean="0"/>
              <a:t>拉脱维亚</a:t>
            </a:r>
            <a:endParaRPr kumimoji="1" lang="en-US" altLang="zh-CN" sz="1400" dirty="0" smtClean="0"/>
          </a:p>
          <a:p>
            <a:pPr>
              <a:lnSpc>
                <a:spcPts val="1800"/>
              </a:lnSpc>
            </a:pPr>
            <a:r>
              <a:rPr kumimoji="1" lang="zh-CN" altLang="en-US" sz="1400" dirty="0" smtClean="0"/>
              <a:t>斯洛文尼亚</a:t>
            </a:r>
            <a:endParaRPr kumimoji="1" lang="en-US" altLang="zh-CN" sz="1400" dirty="0" smtClean="0"/>
          </a:p>
          <a:p>
            <a:pPr>
              <a:lnSpc>
                <a:spcPts val="1800"/>
              </a:lnSpc>
            </a:pPr>
            <a:r>
              <a:rPr kumimoji="1" lang="zh-CN" altLang="en-US" sz="1400" dirty="0" smtClean="0"/>
              <a:t>克罗地亚</a:t>
            </a:r>
            <a:endParaRPr kumimoji="1" lang="en-US" altLang="zh-CN" sz="1400" dirty="0" smtClean="0"/>
          </a:p>
          <a:p>
            <a:pPr>
              <a:lnSpc>
                <a:spcPts val="1800"/>
              </a:lnSpc>
            </a:pPr>
            <a:r>
              <a:rPr kumimoji="1" lang="zh-CN" altLang="en-US" sz="1400" dirty="0" smtClean="0"/>
              <a:t>奥地利</a:t>
            </a:r>
            <a:endParaRPr kumimoji="1" lang="en-US" altLang="zh-CN" sz="1400" dirty="0" smtClean="0"/>
          </a:p>
          <a:p>
            <a:pPr>
              <a:lnSpc>
                <a:spcPts val="1800"/>
              </a:lnSpc>
            </a:pPr>
            <a:r>
              <a:rPr kumimoji="1" lang="zh-CN" altLang="en-US" sz="1400" dirty="0" smtClean="0"/>
              <a:t>希腊</a:t>
            </a:r>
            <a:endParaRPr kumimoji="1" lang="en-US" altLang="zh-CN" sz="1400" dirty="0" smtClean="0"/>
          </a:p>
          <a:p>
            <a:pPr>
              <a:lnSpc>
                <a:spcPts val="1800"/>
              </a:lnSpc>
            </a:pPr>
            <a:r>
              <a:rPr kumimoji="1" lang="zh-CN" altLang="en-US" sz="1400" dirty="0" smtClean="0"/>
              <a:t>葡萄牙</a:t>
            </a:r>
            <a:endParaRPr kumimoji="1" lang="en-US" altLang="zh-CN" sz="1400" dirty="0" smtClean="0"/>
          </a:p>
          <a:p>
            <a:pPr>
              <a:lnSpc>
                <a:spcPts val="1800"/>
              </a:lnSpc>
            </a:pPr>
            <a:r>
              <a:rPr kumimoji="1" lang="zh-CN" altLang="en-US" sz="1400" dirty="0" smtClean="0"/>
              <a:t>保加利亚</a:t>
            </a:r>
            <a:endParaRPr kumimoji="1" lang="en-US" altLang="zh-CN" sz="1400" dirty="0" smtClean="0"/>
          </a:p>
          <a:p>
            <a:pPr>
              <a:lnSpc>
                <a:spcPts val="1800"/>
              </a:lnSpc>
            </a:pPr>
            <a:r>
              <a:rPr kumimoji="1" lang="zh-CN" altLang="en-US" sz="1400" dirty="0" smtClean="0"/>
              <a:t>意大利</a:t>
            </a:r>
            <a:endParaRPr kumimoji="1" lang="en-US" altLang="zh-CN" sz="1400" dirty="0" smtClean="0"/>
          </a:p>
          <a:p>
            <a:pPr>
              <a:lnSpc>
                <a:spcPts val="1800"/>
              </a:lnSpc>
            </a:pPr>
            <a:r>
              <a:rPr kumimoji="1" lang="zh-CN" altLang="en-US" sz="1400" dirty="0" smtClean="0"/>
              <a:t>德国</a:t>
            </a:r>
            <a:endParaRPr kumimoji="1" lang="en-US" altLang="zh-CN" sz="1400" dirty="0" smtClean="0"/>
          </a:p>
          <a:p>
            <a:pPr>
              <a:lnSpc>
                <a:spcPts val="1800"/>
              </a:lnSpc>
            </a:pPr>
            <a:endParaRPr kumimoji="1" lang="en-US" altLang="zh-CN" sz="1400" dirty="0"/>
          </a:p>
          <a:p>
            <a:pPr>
              <a:lnSpc>
                <a:spcPts val="1800"/>
              </a:lnSpc>
            </a:pPr>
            <a:r>
              <a:rPr kumimoji="1" lang="zh-CN" altLang="en-US" sz="1400" dirty="0" smtClean="0"/>
              <a:t>欧盟</a:t>
            </a:r>
            <a:r>
              <a:rPr kumimoji="1" lang="en-US" altLang="zh-CN" sz="1400" dirty="0" smtClean="0"/>
              <a:t>28</a:t>
            </a:r>
            <a:r>
              <a:rPr kumimoji="1" lang="zh-CN" altLang="en-US" sz="1400" dirty="0" smtClean="0"/>
              <a:t>国</a:t>
            </a:r>
            <a:endParaRPr kumimoji="1" lang="en-US" altLang="zh-CN" sz="1400" dirty="0" smtClean="0"/>
          </a:p>
        </p:txBody>
      </p:sp>
    </p:spTree>
    <p:extLst>
      <p:ext uri="{BB962C8B-B14F-4D97-AF65-F5344CB8AC3E}">
        <p14:creationId xmlns:p14="http://schemas.microsoft.com/office/powerpoint/2010/main" val="2257820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344360" y="830997"/>
            <a:ext cx="8785220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tx2"/>
              </a:buClr>
              <a:buSzPct val="103000"/>
            </a:pPr>
            <a:r>
              <a:rPr lang="it-IT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Evolution of the old-age-dependency rate in European Union and five main countries 1990-2014</a:t>
            </a:r>
            <a:r>
              <a:rPr lang="it-IT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:</a:t>
            </a:r>
          </a:p>
          <a:p>
            <a:pPr algn="just">
              <a:buClr>
                <a:schemeClr val="tx2"/>
              </a:buClr>
              <a:buSzPct val="103000"/>
            </a:pPr>
            <a:r>
              <a:rPr lang="en-US" altLang="zh-CN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1990-2014</a:t>
            </a:r>
            <a:r>
              <a:rPr lang="zh-CN" alt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年欧盟五大国老年人赡养率变化：</a:t>
            </a:r>
            <a:endParaRPr lang="it-IT" sz="2400" b="1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350" y="2031326"/>
            <a:ext cx="7017108" cy="3918024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7257320" y="2710367"/>
            <a:ext cx="1080150" cy="17987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240"/>
              </a:lnSpc>
            </a:pPr>
            <a:r>
              <a:rPr kumimoji="1" lang="zh-CN" altLang="en-US" sz="1200" dirty="0" smtClean="0"/>
              <a:t>欧盟</a:t>
            </a:r>
            <a:r>
              <a:rPr kumimoji="1" lang="en-US" altLang="zh-CN" sz="1200" dirty="0" smtClean="0"/>
              <a:t>28</a:t>
            </a:r>
            <a:r>
              <a:rPr kumimoji="1" lang="zh-CN" altLang="en-US" sz="1200" dirty="0" smtClean="0"/>
              <a:t>国</a:t>
            </a:r>
            <a:endParaRPr kumimoji="1" lang="en-US" altLang="zh-CN" sz="1200" dirty="0" smtClean="0"/>
          </a:p>
          <a:p>
            <a:pPr>
              <a:lnSpc>
                <a:spcPts val="2240"/>
              </a:lnSpc>
            </a:pPr>
            <a:r>
              <a:rPr kumimoji="1" lang="zh-CN" altLang="en-US" sz="1200" dirty="0" smtClean="0"/>
              <a:t>德国</a:t>
            </a:r>
            <a:endParaRPr kumimoji="1" lang="en-US" altLang="zh-CN" sz="1200" dirty="0" smtClean="0"/>
          </a:p>
          <a:p>
            <a:pPr>
              <a:lnSpc>
                <a:spcPts val="2240"/>
              </a:lnSpc>
            </a:pPr>
            <a:r>
              <a:rPr kumimoji="1" lang="zh-CN" altLang="en-US" sz="1200" dirty="0" smtClean="0"/>
              <a:t>西班牙</a:t>
            </a:r>
            <a:endParaRPr kumimoji="1" lang="en-US" altLang="zh-CN" sz="1200" dirty="0" smtClean="0"/>
          </a:p>
          <a:p>
            <a:pPr>
              <a:lnSpc>
                <a:spcPts val="2240"/>
              </a:lnSpc>
            </a:pPr>
            <a:r>
              <a:rPr kumimoji="1" lang="zh-CN" altLang="en-US" sz="1200" dirty="0" smtClean="0"/>
              <a:t>法国</a:t>
            </a:r>
            <a:endParaRPr kumimoji="1" lang="en-US" altLang="zh-CN" sz="1200" dirty="0" smtClean="0"/>
          </a:p>
          <a:p>
            <a:pPr>
              <a:lnSpc>
                <a:spcPts val="2240"/>
              </a:lnSpc>
            </a:pPr>
            <a:r>
              <a:rPr kumimoji="1" lang="zh-CN" altLang="en-US" sz="1200" dirty="0" smtClean="0"/>
              <a:t>意大利</a:t>
            </a:r>
            <a:endParaRPr kumimoji="1" lang="en-US" altLang="zh-CN" sz="1200" dirty="0" smtClean="0"/>
          </a:p>
          <a:p>
            <a:pPr>
              <a:lnSpc>
                <a:spcPts val="2240"/>
              </a:lnSpc>
            </a:pPr>
            <a:r>
              <a:rPr kumimoji="1" lang="zh-CN" altLang="en-US" sz="1200" dirty="0" smtClean="0"/>
              <a:t>英国</a:t>
            </a:r>
            <a:endParaRPr kumimoji="1" lang="en-US" altLang="zh-CN" sz="1200" dirty="0" smtClean="0"/>
          </a:p>
        </p:txBody>
      </p:sp>
    </p:spTree>
    <p:extLst>
      <p:ext uri="{BB962C8B-B14F-4D97-AF65-F5344CB8AC3E}">
        <p14:creationId xmlns:p14="http://schemas.microsoft.com/office/powerpoint/2010/main" val="32749522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44364" y="1196690"/>
            <a:ext cx="9001246" cy="2641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it-IT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Spain and the EU: Population today</a:t>
            </a:r>
          </a:p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it-IT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Recent evolution in fertility, mortality and migration</a:t>
            </a:r>
          </a:p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it-IT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Spain and the EU: </a:t>
            </a:r>
            <a:r>
              <a:rPr lang="it-IT" sz="28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Ageing</a:t>
            </a:r>
            <a:r>
              <a:rPr lang="it-IT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societies</a:t>
            </a:r>
            <a:endParaRPr lang="it-IT" sz="2800" b="1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44364" y="175566"/>
            <a:ext cx="6912956" cy="6480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en-US" altLang="it-IT" dirty="0" smtClean="0"/>
              <a:t>Index</a:t>
            </a:r>
            <a:r>
              <a:rPr lang="zh-CN" altLang="en-US" dirty="0" smtClean="0"/>
              <a:t> 目录</a:t>
            </a:r>
            <a:endParaRPr lang="it-IT" dirty="0"/>
          </a:p>
        </p:txBody>
      </p:sp>
      <p:sp>
        <p:nvSpPr>
          <p:cNvPr id="4" name="Rectangle 4"/>
          <p:cNvSpPr/>
          <p:nvPr/>
        </p:nvSpPr>
        <p:spPr>
          <a:xfrm>
            <a:off x="416370" y="4241972"/>
            <a:ext cx="9073260" cy="1995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zh-CN" alt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西班牙和欧盟</a:t>
            </a:r>
            <a:r>
              <a:rPr lang="it-IT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: </a:t>
            </a:r>
            <a:r>
              <a:rPr lang="zh-CN" alt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今日人口</a:t>
            </a:r>
            <a:endParaRPr lang="en-US" altLang="zh-CN" sz="2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zh-CN" alt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近年出生率、死亡率和移民动向</a:t>
            </a:r>
            <a:endParaRPr lang="it-IT" sz="2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zh-CN" alt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西班牙和欧盟</a:t>
            </a:r>
            <a:r>
              <a:rPr lang="it-IT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: </a:t>
            </a:r>
            <a:r>
              <a:rPr lang="zh-CN" alt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老龄化社会</a:t>
            </a:r>
            <a:endParaRPr lang="it-IT" sz="2800" b="1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01919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44360" y="116540"/>
            <a:ext cx="93613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Spain and the EU: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Population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today</a:t>
            </a:r>
            <a:endParaRPr lang="it-IT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zh-CN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西班牙和欧盟：今日人口</a:t>
            </a:r>
            <a:endParaRPr lang="it-IT" sz="20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350" y="1412720"/>
            <a:ext cx="5217657" cy="3672510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90007" y="1700760"/>
            <a:ext cx="3139206" cy="3744520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209262" y="5238002"/>
            <a:ext cx="9262046" cy="9900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Spain </a:t>
            </a:r>
            <a:r>
              <a:rPr lang="it-IT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is the 5ft most populated country in the EU (46,4 million </a:t>
            </a:r>
            <a:r>
              <a:rPr lang="it-IT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inhabitants</a:t>
            </a:r>
            <a:r>
              <a:rPr lang="it-IT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)</a:t>
            </a:r>
          </a:p>
          <a:p>
            <a:pPr algn="just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zh-CN" alt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西班牙是欧盟第五位人口大国（</a:t>
            </a:r>
            <a:r>
              <a:rPr lang="en-US" altLang="zh-CN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4640</a:t>
            </a:r>
            <a:r>
              <a:rPr lang="zh-CN" alt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万居民）</a:t>
            </a:r>
            <a:endParaRPr lang="it-IT" sz="2000" b="1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008730" y="1700760"/>
            <a:ext cx="1440200" cy="3350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20"/>
              </a:lnSpc>
              <a:spcAft>
                <a:spcPts val="0"/>
              </a:spcAft>
            </a:pPr>
            <a:r>
              <a:rPr kumimoji="1" lang="zh-CN" altLang="en-US" sz="1600" dirty="0" smtClean="0"/>
              <a:t>欧盟</a:t>
            </a:r>
            <a:r>
              <a:rPr kumimoji="1" lang="en-US" altLang="zh-CN" sz="1600" dirty="0" smtClean="0"/>
              <a:t>28</a:t>
            </a:r>
            <a:r>
              <a:rPr kumimoji="1" lang="zh-CN" altLang="en-US" sz="1600" dirty="0" smtClean="0"/>
              <a:t>国</a:t>
            </a:r>
            <a:endParaRPr kumimoji="1" lang="en-US" altLang="zh-CN" sz="1600" dirty="0" smtClean="0"/>
          </a:p>
          <a:p>
            <a:pPr>
              <a:lnSpc>
                <a:spcPts val="2120"/>
              </a:lnSpc>
              <a:spcAft>
                <a:spcPts val="0"/>
              </a:spcAft>
            </a:pPr>
            <a:r>
              <a:rPr kumimoji="1" lang="zh-CN" altLang="en-US" sz="1600" dirty="0" smtClean="0"/>
              <a:t>前</a:t>
            </a:r>
            <a:r>
              <a:rPr kumimoji="1" lang="en-US" altLang="zh-CN" sz="1600" dirty="0" smtClean="0"/>
              <a:t>10</a:t>
            </a:r>
            <a:r>
              <a:rPr kumimoji="1" lang="zh-CN" altLang="en-US" sz="1600" dirty="0" smtClean="0"/>
              <a:t>人口大国</a:t>
            </a:r>
            <a:endParaRPr kumimoji="1" lang="en-US" altLang="zh-CN" sz="1600" dirty="0" smtClean="0"/>
          </a:p>
          <a:p>
            <a:pPr>
              <a:lnSpc>
                <a:spcPts val="2120"/>
              </a:lnSpc>
              <a:spcAft>
                <a:spcPts val="0"/>
              </a:spcAft>
            </a:pPr>
            <a:r>
              <a:rPr kumimoji="1" lang="zh-CN" altLang="zh-CN" sz="1600" dirty="0" smtClean="0"/>
              <a:t>1</a:t>
            </a:r>
            <a:r>
              <a:rPr kumimoji="1" lang="zh-CN" altLang="en-US" sz="1600" dirty="0"/>
              <a:t> </a:t>
            </a:r>
            <a:r>
              <a:rPr kumimoji="1" lang="zh-CN" altLang="en-US" sz="1600" dirty="0" smtClean="0"/>
              <a:t>德国</a:t>
            </a:r>
            <a:endParaRPr kumimoji="1" lang="en-US" altLang="zh-CN" sz="1600" dirty="0" smtClean="0"/>
          </a:p>
          <a:p>
            <a:pPr>
              <a:lnSpc>
                <a:spcPts val="2120"/>
              </a:lnSpc>
              <a:spcAft>
                <a:spcPts val="0"/>
              </a:spcAft>
            </a:pPr>
            <a:r>
              <a:rPr kumimoji="1" lang="zh-CN" altLang="zh-CN" sz="1600" dirty="0" smtClean="0"/>
              <a:t>2</a:t>
            </a:r>
            <a:r>
              <a:rPr kumimoji="1" lang="zh-CN" altLang="en-US" sz="1600" dirty="0" smtClean="0"/>
              <a:t> 法国</a:t>
            </a:r>
            <a:endParaRPr kumimoji="1" lang="en-US" altLang="zh-CN" sz="1600" dirty="0" smtClean="0"/>
          </a:p>
          <a:p>
            <a:pPr>
              <a:lnSpc>
                <a:spcPts val="2120"/>
              </a:lnSpc>
              <a:spcAft>
                <a:spcPts val="0"/>
              </a:spcAft>
            </a:pPr>
            <a:r>
              <a:rPr kumimoji="1" lang="zh-CN" altLang="zh-CN" sz="1600" dirty="0" smtClean="0"/>
              <a:t>3</a:t>
            </a:r>
            <a:r>
              <a:rPr kumimoji="1" lang="zh-CN" altLang="en-US" sz="1600" dirty="0" smtClean="0"/>
              <a:t> 英国</a:t>
            </a:r>
            <a:endParaRPr kumimoji="1" lang="en-US" altLang="zh-CN" sz="1600" dirty="0" smtClean="0"/>
          </a:p>
          <a:p>
            <a:pPr>
              <a:lnSpc>
                <a:spcPts val="2120"/>
              </a:lnSpc>
              <a:spcAft>
                <a:spcPts val="0"/>
              </a:spcAft>
            </a:pPr>
            <a:r>
              <a:rPr kumimoji="1" lang="zh-CN" altLang="zh-CN" sz="1600" dirty="0" smtClean="0"/>
              <a:t>4</a:t>
            </a:r>
            <a:r>
              <a:rPr kumimoji="1" lang="zh-CN" altLang="en-US" sz="1600" dirty="0" smtClean="0"/>
              <a:t> 意大利</a:t>
            </a:r>
            <a:endParaRPr kumimoji="1" lang="en-US" altLang="zh-CN" sz="1600" dirty="0" smtClean="0"/>
          </a:p>
          <a:p>
            <a:pPr>
              <a:lnSpc>
                <a:spcPts val="2120"/>
              </a:lnSpc>
              <a:spcAft>
                <a:spcPts val="0"/>
              </a:spcAft>
            </a:pPr>
            <a:r>
              <a:rPr kumimoji="1" lang="zh-CN" altLang="zh-CN" sz="1600" dirty="0" smtClean="0"/>
              <a:t>5</a:t>
            </a:r>
            <a:r>
              <a:rPr kumimoji="1" lang="zh-CN" altLang="en-US" sz="1600" dirty="0" smtClean="0"/>
              <a:t> 西班牙</a:t>
            </a:r>
            <a:endParaRPr kumimoji="1" lang="en-US" altLang="zh-CN" sz="1600" dirty="0" smtClean="0"/>
          </a:p>
          <a:p>
            <a:pPr>
              <a:lnSpc>
                <a:spcPts val="2120"/>
              </a:lnSpc>
              <a:spcAft>
                <a:spcPts val="0"/>
              </a:spcAft>
            </a:pPr>
            <a:r>
              <a:rPr kumimoji="1" lang="zh-CN" altLang="zh-CN" sz="1600" dirty="0" smtClean="0"/>
              <a:t>6</a:t>
            </a:r>
            <a:r>
              <a:rPr kumimoji="1" lang="zh-CN" altLang="en-US" sz="1600" dirty="0" smtClean="0"/>
              <a:t> 波兰</a:t>
            </a:r>
            <a:endParaRPr kumimoji="1" lang="en-US" altLang="zh-CN" sz="1600" dirty="0" smtClean="0"/>
          </a:p>
          <a:p>
            <a:pPr>
              <a:lnSpc>
                <a:spcPts val="2120"/>
              </a:lnSpc>
              <a:spcAft>
                <a:spcPts val="0"/>
              </a:spcAft>
            </a:pPr>
            <a:r>
              <a:rPr kumimoji="1" lang="zh-CN" altLang="zh-CN" sz="1600" dirty="0" smtClean="0"/>
              <a:t>7</a:t>
            </a:r>
            <a:r>
              <a:rPr kumimoji="1" lang="zh-CN" altLang="en-US" sz="1600" dirty="0" smtClean="0"/>
              <a:t> 罗马尼亚</a:t>
            </a:r>
            <a:endParaRPr kumimoji="1" lang="en-US" altLang="zh-CN" sz="1600" dirty="0" smtClean="0"/>
          </a:p>
          <a:p>
            <a:pPr>
              <a:lnSpc>
                <a:spcPts val="2120"/>
              </a:lnSpc>
              <a:spcAft>
                <a:spcPts val="0"/>
              </a:spcAft>
            </a:pPr>
            <a:r>
              <a:rPr kumimoji="1" lang="zh-CN" altLang="zh-CN" sz="1600" dirty="0" smtClean="0"/>
              <a:t>8</a:t>
            </a:r>
            <a:r>
              <a:rPr kumimoji="1" lang="zh-CN" altLang="en-US" sz="1600" dirty="0" smtClean="0"/>
              <a:t> 荷兰</a:t>
            </a:r>
            <a:endParaRPr kumimoji="1" lang="en-US" altLang="zh-CN" sz="1600" dirty="0" smtClean="0"/>
          </a:p>
          <a:p>
            <a:pPr>
              <a:lnSpc>
                <a:spcPts val="2120"/>
              </a:lnSpc>
              <a:spcAft>
                <a:spcPts val="0"/>
              </a:spcAft>
            </a:pPr>
            <a:r>
              <a:rPr kumimoji="1" lang="zh-CN" altLang="zh-CN" sz="1600" dirty="0" smtClean="0"/>
              <a:t>9</a:t>
            </a:r>
            <a:r>
              <a:rPr kumimoji="1" lang="zh-CN" altLang="en-US" sz="1600" dirty="0" smtClean="0"/>
              <a:t> 比利时</a:t>
            </a:r>
            <a:endParaRPr kumimoji="1" lang="en-US" altLang="zh-CN" sz="1600" dirty="0" smtClean="0"/>
          </a:p>
          <a:p>
            <a:pPr>
              <a:lnSpc>
                <a:spcPts val="2120"/>
              </a:lnSpc>
              <a:spcAft>
                <a:spcPts val="0"/>
              </a:spcAft>
            </a:pPr>
            <a:r>
              <a:rPr kumimoji="1" lang="zh-CN" altLang="zh-CN" sz="1600" dirty="0" smtClean="0"/>
              <a:t>1</a:t>
            </a:r>
            <a:r>
              <a:rPr kumimoji="1" lang="en-US" altLang="zh-CN" sz="1600" dirty="0" smtClean="0"/>
              <a:t>0</a:t>
            </a:r>
            <a:r>
              <a:rPr kumimoji="1" lang="zh-CN" altLang="en-US" sz="1600" dirty="0" smtClean="0"/>
              <a:t> 希腊</a:t>
            </a:r>
            <a:endParaRPr kumimoji="1" lang="zh-CN" altLang="en-US" sz="1600" dirty="0"/>
          </a:p>
        </p:txBody>
      </p:sp>
      <p:sp>
        <p:nvSpPr>
          <p:cNvPr id="7" name="文本框 6"/>
          <p:cNvSpPr txBox="1"/>
          <p:nvPr/>
        </p:nvSpPr>
        <p:spPr>
          <a:xfrm>
            <a:off x="344360" y="1052670"/>
            <a:ext cx="5040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1600" dirty="0" smtClean="0"/>
              <a:t>欧盟人口状况（单位：百万）     </a:t>
            </a:r>
            <a:r>
              <a:rPr kumimoji="1" lang="zh-CN" altLang="zh-CN" sz="1600" dirty="0" smtClean="0"/>
              <a:t>2</a:t>
            </a:r>
            <a:r>
              <a:rPr kumimoji="1" lang="en-US" altLang="zh-CN" sz="1600" dirty="0" smtClean="0"/>
              <a:t>015</a:t>
            </a:r>
            <a:r>
              <a:rPr kumimoji="1" lang="zh-CN" altLang="en-US" sz="1600" dirty="0" smtClean="0"/>
              <a:t>年</a:t>
            </a:r>
            <a:r>
              <a:rPr kumimoji="1" lang="en-US" altLang="zh-CN" sz="1600" dirty="0" smtClean="0"/>
              <a:t>1</a:t>
            </a:r>
            <a:r>
              <a:rPr kumimoji="1" lang="zh-CN" altLang="en-US" sz="1600" dirty="0" smtClean="0"/>
              <a:t>月</a:t>
            </a:r>
            <a:r>
              <a:rPr kumimoji="1" lang="en-US" altLang="zh-CN" sz="1600" dirty="0" smtClean="0"/>
              <a:t>1</a:t>
            </a:r>
            <a:r>
              <a:rPr kumimoji="1" lang="zh-CN" altLang="en-US" sz="1600" dirty="0" smtClean="0"/>
              <a:t>日数据</a:t>
            </a:r>
            <a:endParaRPr kumimoji="1"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2777594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350" y="1520935"/>
            <a:ext cx="7345020" cy="4264797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1496520" y="2420860"/>
            <a:ext cx="3744520" cy="2808390"/>
          </a:xfrm>
          <a:prstGeom prst="rect">
            <a:avLst/>
          </a:prstGeom>
          <a:solidFill>
            <a:schemeClr val="accent1">
              <a:alpha val="2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 smtClean="0"/>
          </a:p>
          <a:p>
            <a:pPr algn="ctr"/>
            <a:endParaRPr lang="es-ES" dirty="0"/>
          </a:p>
          <a:p>
            <a:pPr algn="ctr"/>
            <a:r>
              <a:rPr lang="es-ES" dirty="0" err="1" smtClean="0">
                <a:solidFill>
                  <a:schemeClr val="tx1"/>
                </a:solidFill>
              </a:rPr>
              <a:t>Sustained</a:t>
            </a:r>
            <a:r>
              <a:rPr lang="es-ES" dirty="0" smtClean="0">
                <a:solidFill>
                  <a:schemeClr val="tx1"/>
                </a:solidFill>
              </a:rPr>
              <a:t> </a:t>
            </a:r>
            <a:r>
              <a:rPr lang="es-ES" dirty="0" err="1" smtClean="0">
                <a:solidFill>
                  <a:schemeClr val="tx1"/>
                </a:solidFill>
              </a:rPr>
              <a:t>growth</a:t>
            </a:r>
            <a:r>
              <a:rPr lang="zh-CN" altLang="en-US" dirty="0" smtClean="0">
                <a:solidFill>
                  <a:schemeClr val="tx1"/>
                </a:solidFill>
              </a:rPr>
              <a:t> 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 algn="ctr"/>
            <a:r>
              <a:rPr lang="zh-CN" altLang="en-US" dirty="0" smtClean="0">
                <a:solidFill>
                  <a:schemeClr val="tx1"/>
                </a:solidFill>
              </a:rPr>
              <a:t>可持续增长</a:t>
            </a:r>
            <a:endParaRPr lang="es-ES" dirty="0" smtClean="0">
              <a:solidFill>
                <a:schemeClr val="tx1"/>
              </a:solidFill>
            </a:endParaRPr>
          </a:p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1</a:t>
            </a:r>
            <a:r>
              <a:rPr lang="es-ES" dirty="0" smtClean="0">
                <a:solidFill>
                  <a:schemeClr val="tx1"/>
                </a:solidFill>
              </a:rPr>
              <a:t>970</a:t>
            </a:r>
            <a:r>
              <a:rPr lang="es-ES" dirty="0" smtClean="0">
                <a:solidFill>
                  <a:schemeClr val="tx1"/>
                </a:solidFill>
              </a:rPr>
              <a:t>-2000</a:t>
            </a:r>
          </a:p>
          <a:p>
            <a:pPr algn="ctr"/>
            <a:endParaRPr lang="es-ES" dirty="0">
              <a:solidFill>
                <a:schemeClr val="tx1"/>
              </a:solidFill>
            </a:endParaRPr>
          </a:p>
          <a:p>
            <a:pPr algn="ctr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5248568" y="2132820"/>
            <a:ext cx="1224170" cy="3096430"/>
          </a:xfrm>
          <a:prstGeom prst="rect">
            <a:avLst/>
          </a:prstGeom>
          <a:solidFill>
            <a:schemeClr val="accent1">
              <a:alpha val="2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 smtClean="0"/>
          </a:p>
          <a:p>
            <a:pPr algn="ctr"/>
            <a:endParaRPr lang="es-ES" dirty="0"/>
          </a:p>
          <a:p>
            <a:pPr algn="ctr"/>
            <a:r>
              <a:rPr lang="es-ES" dirty="0" smtClean="0">
                <a:solidFill>
                  <a:schemeClr val="tx1"/>
                </a:solidFill>
              </a:rPr>
              <a:t>intense </a:t>
            </a:r>
          </a:p>
          <a:p>
            <a:pPr algn="ctr"/>
            <a:r>
              <a:rPr lang="es-ES" dirty="0" err="1" smtClean="0">
                <a:solidFill>
                  <a:schemeClr val="tx1"/>
                </a:solidFill>
              </a:rPr>
              <a:t>growth</a:t>
            </a:r>
            <a:endParaRPr lang="es-ES" dirty="0" smtClean="0">
              <a:solidFill>
                <a:schemeClr val="tx1"/>
              </a:solidFill>
            </a:endParaRPr>
          </a:p>
          <a:p>
            <a:pPr algn="ctr"/>
            <a:r>
              <a:rPr lang="es-ES" dirty="0" smtClean="0">
                <a:solidFill>
                  <a:schemeClr val="tx1"/>
                </a:solidFill>
              </a:rPr>
              <a:t>(</a:t>
            </a:r>
            <a:r>
              <a:rPr lang="es-ES" dirty="0" err="1" smtClean="0">
                <a:solidFill>
                  <a:schemeClr val="tx1"/>
                </a:solidFill>
              </a:rPr>
              <a:t>immigration</a:t>
            </a:r>
            <a:r>
              <a:rPr lang="es-ES" dirty="0" smtClean="0">
                <a:solidFill>
                  <a:schemeClr val="tx1"/>
                </a:solidFill>
              </a:rPr>
              <a:t>)</a:t>
            </a:r>
          </a:p>
          <a:p>
            <a:pPr algn="ctr"/>
            <a:r>
              <a:rPr lang="zh-CN" altLang="en-US" dirty="0" smtClean="0">
                <a:solidFill>
                  <a:schemeClr val="tx1"/>
                </a:solidFill>
              </a:rPr>
              <a:t>密集增长（移民）</a:t>
            </a:r>
            <a:endParaRPr lang="es-ES" dirty="0" smtClean="0">
              <a:solidFill>
                <a:schemeClr val="tx1"/>
              </a:solidFill>
            </a:endParaRPr>
          </a:p>
          <a:p>
            <a:pPr algn="ctr"/>
            <a:r>
              <a:rPr lang="es-ES" dirty="0" smtClean="0">
                <a:solidFill>
                  <a:schemeClr val="tx1"/>
                </a:solidFill>
              </a:rPr>
              <a:t>2000-2009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6465210" y="1737978"/>
            <a:ext cx="1152160" cy="3491272"/>
          </a:xfrm>
          <a:prstGeom prst="rect">
            <a:avLst/>
          </a:prstGeom>
          <a:solidFill>
            <a:schemeClr val="accent1">
              <a:alpha val="2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 smtClean="0"/>
          </a:p>
          <a:p>
            <a:pPr algn="ctr"/>
            <a:endParaRPr lang="es-ES" dirty="0"/>
          </a:p>
          <a:p>
            <a:pPr algn="ctr"/>
            <a:r>
              <a:rPr lang="es-ES" dirty="0" err="1" smtClean="0">
                <a:solidFill>
                  <a:schemeClr val="tx1"/>
                </a:solidFill>
              </a:rPr>
              <a:t>Economic</a:t>
            </a:r>
            <a:r>
              <a:rPr lang="es-ES" dirty="0" smtClean="0">
                <a:solidFill>
                  <a:schemeClr val="tx1"/>
                </a:solidFill>
              </a:rPr>
              <a:t> </a:t>
            </a:r>
            <a:r>
              <a:rPr lang="es-ES" dirty="0" smtClean="0">
                <a:solidFill>
                  <a:schemeClr val="tx1"/>
                </a:solidFill>
              </a:rPr>
              <a:t>crisis</a:t>
            </a:r>
          </a:p>
          <a:p>
            <a:pPr algn="ctr"/>
            <a:r>
              <a:rPr lang="zh-CN" altLang="en-US" dirty="0" smtClean="0">
                <a:solidFill>
                  <a:schemeClr val="tx1"/>
                </a:solidFill>
              </a:rPr>
              <a:t>经济危机</a:t>
            </a:r>
            <a:endParaRPr lang="es-ES" dirty="0" smtClean="0">
              <a:solidFill>
                <a:schemeClr val="tx1"/>
              </a:solidFill>
            </a:endParaRPr>
          </a:p>
          <a:p>
            <a:pPr algn="ctr"/>
            <a:r>
              <a:rPr lang="es-ES" dirty="0" smtClean="0">
                <a:solidFill>
                  <a:schemeClr val="tx1"/>
                </a:solidFill>
              </a:rPr>
              <a:t>2009-2015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8" name="Rectángulo 1"/>
          <p:cNvSpPr/>
          <p:nvPr/>
        </p:nvSpPr>
        <p:spPr>
          <a:xfrm>
            <a:off x="344360" y="116540"/>
            <a:ext cx="93613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Spain and the EU: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Population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today</a:t>
            </a:r>
            <a:endParaRPr lang="it-IT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zh-CN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西班牙和欧盟：今日人口</a:t>
            </a:r>
            <a:endParaRPr lang="it-IT" sz="20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Rectángulo 4"/>
          <p:cNvSpPr/>
          <p:nvPr/>
        </p:nvSpPr>
        <p:spPr>
          <a:xfrm>
            <a:off x="200340" y="875715"/>
            <a:ext cx="9217280" cy="810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Evolution of the Population of </a:t>
            </a:r>
            <a:r>
              <a:rPr lang="it-IT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Spain</a:t>
            </a:r>
            <a:r>
              <a:rPr lang="it-IT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since</a:t>
            </a:r>
            <a:r>
              <a:rPr lang="zh-CN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altLang="zh-CN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1970</a:t>
            </a:r>
            <a:endParaRPr lang="it-IT" sz="1600" b="1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en-US" altLang="zh-CN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1970</a:t>
            </a:r>
            <a:r>
              <a:rPr lang="zh-CN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年以来西班牙人口变化史</a:t>
            </a:r>
            <a:endParaRPr lang="it-IT" sz="1600" b="1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66393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4410" y="1381839"/>
            <a:ext cx="7486401" cy="4495501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200340" y="782755"/>
            <a:ext cx="7993110" cy="990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Evolution of the Population of EU-28 during the last 40 </a:t>
            </a:r>
            <a:r>
              <a:rPr lang="it-IT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years</a:t>
            </a:r>
            <a:endParaRPr lang="it-IT" sz="2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algn="r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zh-CN" alt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过往</a:t>
            </a:r>
            <a:r>
              <a:rPr lang="en-US" altLang="zh-CN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40</a:t>
            </a:r>
            <a:r>
              <a:rPr lang="zh-CN" alt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年欧盟</a:t>
            </a:r>
            <a:r>
              <a:rPr lang="en-US" altLang="zh-CN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28</a:t>
            </a:r>
            <a:r>
              <a:rPr lang="zh-CN" alt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国人口变化</a:t>
            </a:r>
            <a:endParaRPr lang="it-IT" sz="2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2216620" y="2844759"/>
            <a:ext cx="6192860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 very smooth and constant increase: </a:t>
            </a:r>
          </a:p>
          <a:p>
            <a:pPr algn="ctr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Only 12% increase in 40 </a:t>
            </a:r>
            <a:r>
              <a:rPr lang="it-IT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years</a:t>
            </a:r>
            <a:endParaRPr lang="it-IT" sz="2400" b="1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zh-CN" alt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缓慢而持续地增长：</a:t>
            </a:r>
            <a:r>
              <a:rPr lang="en-US" altLang="zh-CN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40</a:t>
            </a:r>
            <a:r>
              <a:rPr lang="zh-CN" alt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年来增幅仅为</a:t>
            </a:r>
            <a:r>
              <a:rPr lang="en-US" altLang="zh-CN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12%</a:t>
            </a:r>
            <a:endParaRPr lang="it-IT" sz="2400" b="1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Rectángulo 1"/>
          <p:cNvSpPr/>
          <p:nvPr/>
        </p:nvSpPr>
        <p:spPr>
          <a:xfrm>
            <a:off x="344360" y="116540"/>
            <a:ext cx="93613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Spain and the EU: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Population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today</a:t>
            </a:r>
            <a:endParaRPr lang="it-IT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zh-CN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西班牙和欧盟：今日人口</a:t>
            </a:r>
            <a:endParaRPr lang="it-IT" sz="20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62093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1528566"/>
              </p:ext>
            </p:extLst>
          </p:nvPr>
        </p:nvGraphicFramePr>
        <p:xfrm>
          <a:off x="488380" y="1268700"/>
          <a:ext cx="8857229" cy="3245096"/>
        </p:xfrm>
        <a:graphic>
          <a:graphicData uri="http://schemas.openxmlformats.org/drawingml/2006/table">
            <a:tbl>
              <a:tblPr/>
              <a:tblGrid>
                <a:gridCol w="2029578"/>
                <a:gridCol w="1941866"/>
                <a:gridCol w="2177888"/>
                <a:gridCol w="2707897"/>
              </a:tblGrid>
              <a:tr h="480362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effectLst/>
                          <a:latin typeface="Optane"/>
                        </a:rPr>
                        <a:t>Evolution of the Population (in million</a:t>
                      </a:r>
                      <a:r>
                        <a:rPr lang="en-US" sz="2400" b="0" i="0" u="none" strike="noStrike" dirty="0" smtClean="0">
                          <a:effectLst/>
                          <a:latin typeface="Optane"/>
                        </a:rPr>
                        <a:t>)</a:t>
                      </a:r>
                    </a:p>
                    <a:p>
                      <a:pPr algn="l" fontAlgn="b"/>
                      <a:r>
                        <a:rPr lang="zh-CN" altLang="en-US" sz="2400" b="0" i="0" u="none" strike="noStrike" dirty="0" smtClean="0">
                          <a:effectLst/>
                          <a:latin typeface="Optane"/>
                        </a:rPr>
                        <a:t>人口变化（单位：百万）</a:t>
                      </a:r>
                      <a:endParaRPr lang="en-US" sz="2400" b="0" i="0" u="none" strike="noStrike" dirty="0">
                        <a:effectLst/>
                        <a:latin typeface="Optane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940710"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b="1" i="0" u="none" strike="noStrike" dirty="0">
                          <a:effectLst/>
                          <a:latin typeface="Optane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1" i="0" u="none" strike="noStrike" dirty="0">
                          <a:effectLst/>
                          <a:latin typeface="Optane"/>
                        </a:rPr>
                        <a:t>1975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1" i="0" u="none" strike="noStrike" dirty="0">
                          <a:effectLst/>
                          <a:latin typeface="Optane"/>
                        </a:rPr>
                        <a:t>2015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1" i="0" u="none" strike="noStrike" dirty="0" err="1">
                          <a:effectLst/>
                          <a:latin typeface="Optane"/>
                        </a:rPr>
                        <a:t>Increase</a:t>
                      </a:r>
                      <a:r>
                        <a:rPr lang="es-ES" sz="2400" b="1" i="0" u="none" strike="noStrike" dirty="0">
                          <a:effectLst/>
                          <a:latin typeface="Optane"/>
                        </a:rPr>
                        <a:t> in </a:t>
                      </a:r>
                      <a:endParaRPr lang="es-ES" sz="2400" b="1" i="0" u="none" strike="noStrike" dirty="0" smtClean="0">
                        <a:effectLst/>
                        <a:latin typeface="Optane"/>
                      </a:endParaRPr>
                    </a:p>
                    <a:p>
                      <a:pPr algn="ctr" fontAlgn="b"/>
                      <a:r>
                        <a:rPr lang="es-ES" sz="2400" b="1" i="0" u="none" strike="noStrike" dirty="0" smtClean="0">
                          <a:effectLst/>
                          <a:latin typeface="Optane"/>
                        </a:rPr>
                        <a:t>40 </a:t>
                      </a:r>
                      <a:r>
                        <a:rPr lang="es-ES" sz="2400" b="1" i="0" u="none" strike="noStrike" dirty="0" err="1">
                          <a:effectLst/>
                          <a:latin typeface="Optane"/>
                        </a:rPr>
                        <a:t>years</a:t>
                      </a:r>
                      <a:r>
                        <a:rPr lang="es-ES" sz="2400" b="1" i="0" u="none" strike="noStrike" dirty="0">
                          <a:effectLst/>
                          <a:latin typeface="Optane"/>
                        </a:rPr>
                        <a:t> (%</a:t>
                      </a:r>
                      <a:r>
                        <a:rPr lang="es-ES" sz="2400" b="1" i="0" u="none" strike="noStrike" dirty="0" smtClean="0">
                          <a:effectLst/>
                          <a:latin typeface="Optane"/>
                        </a:rPr>
                        <a:t>)</a:t>
                      </a:r>
                    </a:p>
                    <a:p>
                      <a:pPr algn="ctr" fontAlgn="b"/>
                      <a:r>
                        <a:rPr lang="en-US" altLang="zh-CN" sz="2400" b="1" i="0" u="none" strike="noStrike" dirty="0" smtClean="0">
                          <a:effectLst/>
                          <a:latin typeface="Optane"/>
                        </a:rPr>
                        <a:t>40</a:t>
                      </a:r>
                      <a:r>
                        <a:rPr lang="zh-CN" altLang="en-US" sz="2400" b="1" i="0" u="none" strike="noStrike" dirty="0" smtClean="0">
                          <a:effectLst/>
                          <a:latin typeface="Optane"/>
                        </a:rPr>
                        <a:t>年内增幅</a:t>
                      </a:r>
                      <a:endParaRPr lang="es-ES" sz="2400" b="1" i="0" u="none" strike="noStrike" dirty="0">
                        <a:effectLst/>
                        <a:latin typeface="Optane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</a:tr>
              <a:tr h="460347"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b="1" i="0" u="none" strike="noStrike" dirty="0" err="1" smtClean="0">
                          <a:effectLst/>
                          <a:latin typeface="Optane"/>
                        </a:rPr>
                        <a:t>World</a:t>
                      </a:r>
                      <a:r>
                        <a:rPr lang="zh-CN" altLang="en-US" sz="2400" b="1" i="0" u="none" strike="noStrike" dirty="0" smtClean="0">
                          <a:effectLst/>
                          <a:latin typeface="Optane"/>
                        </a:rPr>
                        <a:t> 全球</a:t>
                      </a:r>
                      <a:endParaRPr lang="es-ES" sz="2400" b="1" i="0" u="none" strike="noStrike" dirty="0">
                        <a:effectLst/>
                        <a:latin typeface="Optane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1" i="0" u="none" strike="noStrike" dirty="0">
                          <a:effectLst/>
                          <a:latin typeface="Optane"/>
                        </a:rPr>
                        <a:t>4.068,1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1" i="0" u="none" strike="noStrike">
                          <a:effectLst/>
                          <a:latin typeface="Optane"/>
                        </a:rPr>
                        <a:t>7.376,5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1" i="0" u="none" strike="noStrike">
                          <a:effectLst/>
                          <a:latin typeface="Optane"/>
                        </a:rPr>
                        <a:t>81,3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60347"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b="1" i="0" u="none" strike="noStrike" dirty="0">
                          <a:effectLst/>
                          <a:latin typeface="Optane"/>
                        </a:rPr>
                        <a:t>EU-</a:t>
                      </a:r>
                      <a:r>
                        <a:rPr lang="es-ES" sz="2400" b="1" i="0" u="none" strike="noStrike" dirty="0" smtClean="0">
                          <a:effectLst/>
                          <a:latin typeface="Optane"/>
                        </a:rPr>
                        <a:t>28</a:t>
                      </a:r>
                      <a:r>
                        <a:rPr lang="zh-CN" altLang="en-US" sz="2400" b="1" i="0" u="none" strike="noStrike" dirty="0" smtClean="0">
                          <a:effectLst/>
                          <a:latin typeface="Optane"/>
                        </a:rPr>
                        <a:t> 欧盟</a:t>
                      </a:r>
                      <a:endParaRPr lang="es-ES" sz="2400" b="1" i="0" u="none" strike="noStrike" dirty="0">
                        <a:effectLst/>
                        <a:latin typeface="Optane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1" i="0" u="none" strike="noStrike" dirty="0">
                          <a:effectLst/>
                          <a:latin typeface="Optane"/>
                        </a:rPr>
                        <a:t>451,8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1" i="0" u="none" strike="noStrike">
                          <a:effectLst/>
                          <a:latin typeface="Optane"/>
                        </a:rPr>
                        <a:t>508,5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1" i="0" u="none" strike="noStrike">
                          <a:effectLst/>
                          <a:latin typeface="Optane"/>
                        </a:rPr>
                        <a:t>12,5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80362"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b="1" i="0" u="none" strike="noStrike" dirty="0" err="1" smtClean="0">
                          <a:effectLst/>
                          <a:latin typeface="Optane"/>
                        </a:rPr>
                        <a:t>Spain</a:t>
                      </a:r>
                      <a:r>
                        <a:rPr lang="zh-CN" altLang="en-US" sz="2400" b="1" i="0" u="none" strike="noStrike" dirty="0" smtClean="0">
                          <a:effectLst/>
                          <a:latin typeface="Optane"/>
                        </a:rPr>
                        <a:t> 西班牙</a:t>
                      </a:r>
                      <a:endParaRPr lang="es-ES" sz="2400" b="1" i="0" u="none" strike="noStrike" dirty="0">
                        <a:effectLst/>
                        <a:latin typeface="Optane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1" i="0" u="none" strike="noStrike" dirty="0">
                          <a:effectLst/>
                          <a:latin typeface="Optane"/>
                        </a:rPr>
                        <a:t>35,56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1" i="0" u="none" strike="noStrike" dirty="0">
                          <a:effectLst/>
                          <a:latin typeface="Optane"/>
                        </a:rPr>
                        <a:t>46,45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1" i="0" u="none" strike="noStrike" dirty="0" smtClean="0">
                          <a:effectLst/>
                          <a:latin typeface="Optane"/>
                        </a:rPr>
                        <a:t>30,6</a:t>
                      </a:r>
                      <a:endParaRPr lang="es-ES" sz="2400" b="1" i="0" u="none" strike="noStrike" dirty="0">
                        <a:effectLst/>
                        <a:latin typeface="Optane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" name="Rectángulo 1"/>
          <p:cNvSpPr/>
          <p:nvPr/>
        </p:nvSpPr>
        <p:spPr>
          <a:xfrm>
            <a:off x="344360" y="116540"/>
            <a:ext cx="93613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Spain and the EU: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Population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today</a:t>
            </a:r>
            <a:endParaRPr lang="it-IT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zh-CN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西班牙和欧盟：今日人口</a:t>
            </a:r>
            <a:endParaRPr lang="it-IT" sz="20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59782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360" y="2234160"/>
            <a:ext cx="7554892" cy="4536630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372626" y="-99490"/>
            <a:ext cx="5660524" cy="90024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Recent evolution in fertility, mortality and </a:t>
            </a:r>
            <a:r>
              <a:rPr lang="it-IT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migration</a:t>
            </a:r>
            <a:endParaRPr lang="it-IT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近年出生率、死亡率和移民变动</a:t>
            </a: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344360" y="856194"/>
            <a:ext cx="921728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tx2"/>
              </a:buClr>
              <a:buSzPct val="103000"/>
            </a:pPr>
            <a:r>
              <a:rPr lang="it-IT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Evolution of fertility and mortality in Spain </a:t>
            </a:r>
            <a:r>
              <a:rPr lang="it-IT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(crude fertility and mortality rates in number of births/deaths per 1,000 inhabitants) </a:t>
            </a:r>
            <a:endParaRPr lang="it-IT" sz="2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algn="just">
              <a:buClr>
                <a:schemeClr val="tx2"/>
              </a:buClr>
              <a:buSzPct val="103000"/>
            </a:pPr>
            <a:r>
              <a:rPr lang="zh-CN" alt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西班牙出生率和死亡率变动（按每</a:t>
            </a:r>
            <a:r>
              <a:rPr lang="en-US" altLang="zh-CN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1000</a:t>
            </a:r>
            <a:r>
              <a:rPr lang="zh-CN" alt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人粗算之出生率与死亡率）</a:t>
            </a:r>
            <a:endParaRPr lang="it-IT" sz="2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296770" y="6525430"/>
            <a:ext cx="7201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1400" dirty="0" smtClean="0"/>
              <a:t>出生率</a:t>
            </a:r>
            <a:endParaRPr kumimoji="1" lang="zh-CN" altLang="en-US" sz="1400" dirty="0"/>
          </a:p>
        </p:txBody>
      </p:sp>
      <p:sp>
        <p:nvSpPr>
          <p:cNvPr id="6" name="文本框 5"/>
          <p:cNvSpPr txBox="1"/>
          <p:nvPr/>
        </p:nvSpPr>
        <p:spPr>
          <a:xfrm>
            <a:off x="4592950" y="6525430"/>
            <a:ext cx="7201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1400" dirty="0" smtClean="0"/>
              <a:t>死亡率</a:t>
            </a:r>
            <a:endParaRPr kumimoji="1"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9654242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72350" y="778936"/>
            <a:ext cx="568879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tx2"/>
              </a:buClr>
              <a:buSzPct val="103000"/>
            </a:pPr>
            <a:r>
              <a:rPr lang="it-IT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fertility in Spain today is </a:t>
            </a:r>
            <a:r>
              <a:rPr lang="it-IT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very</a:t>
            </a:r>
            <a:r>
              <a:rPr lang="it-IT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low</a:t>
            </a:r>
            <a:endParaRPr lang="it-IT" sz="2400" b="1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algn="just">
              <a:buClr>
                <a:schemeClr val="tx2"/>
              </a:buClr>
              <a:buSzPct val="103000"/>
            </a:pPr>
            <a:r>
              <a:rPr lang="zh-CN" alt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现今西班牙出生率很低</a:t>
            </a:r>
            <a:endParaRPr lang="it-IT" sz="2400" b="1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330" y="1772770"/>
            <a:ext cx="6146641" cy="3660321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2144610" y="1844780"/>
            <a:ext cx="381653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tx2"/>
              </a:buClr>
              <a:buSzPct val="103000"/>
            </a:pPr>
            <a:r>
              <a:rPr lang="it-IT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Average Number of children per woman 1975-</a:t>
            </a:r>
            <a:r>
              <a:rPr lang="it-IT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2014</a:t>
            </a:r>
          </a:p>
          <a:p>
            <a:pPr algn="just">
              <a:buClr>
                <a:schemeClr val="tx2"/>
              </a:buClr>
              <a:buSzPct val="103000"/>
            </a:pPr>
            <a:r>
              <a:rPr lang="en-US" altLang="zh-CN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1975</a:t>
            </a:r>
            <a:r>
              <a:rPr lang="zh-CN" alt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年</a:t>
            </a:r>
            <a:r>
              <a:rPr lang="en-US" altLang="zh-CN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-2014</a:t>
            </a:r>
            <a:r>
              <a:rPr lang="zh-CN" alt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年间</a:t>
            </a:r>
            <a:endParaRPr lang="en-US" altLang="zh-CN" sz="2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algn="just">
              <a:buClr>
                <a:schemeClr val="tx2"/>
              </a:buClr>
              <a:buSzPct val="103000"/>
            </a:pPr>
            <a:r>
              <a:rPr lang="zh-CN" alt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单个妇女平均育儿数</a:t>
            </a:r>
            <a:endParaRPr lang="it-IT" sz="2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83282" y="832306"/>
            <a:ext cx="3696700" cy="3455335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09072" y="4409263"/>
            <a:ext cx="3670910" cy="1684145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272350" y="5601514"/>
            <a:ext cx="655291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tx2"/>
              </a:buClr>
              <a:buSzPct val="103000"/>
            </a:pPr>
            <a:r>
              <a:rPr lang="it-IT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Spain ranks second last in fertility in the </a:t>
            </a:r>
            <a:r>
              <a:rPr lang="it-IT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EU</a:t>
            </a:r>
            <a:r>
              <a:rPr lang="zh-CN" alt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endParaRPr lang="en-US" altLang="zh-CN" sz="2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algn="just">
              <a:buClr>
                <a:schemeClr val="tx2"/>
              </a:buClr>
              <a:buSzPct val="103000"/>
            </a:pPr>
            <a:r>
              <a:rPr lang="zh-CN" alt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西班牙生育率列欧盟倒数第二</a:t>
            </a:r>
            <a:endParaRPr lang="it-IT" sz="2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Rectángulo 3"/>
          <p:cNvSpPr/>
          <p:nvPr/>
        </p:nvSpPr>
        <p:spPr>
          <a:xfrm>
            <a:off x="372626" y="-99490"/>
            <a:ext cx="5660524" cy="90024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Recent evolution in fertility, mortality and </a:t>
            </a:r>
            <a:r>
              <a:rPr lang="it-IT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migration</a:t>
            </a:r>
            <a:endParaRPr lang="it-IT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近年出生率、死亡率和移民变动</a:t>
            </a: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8121440" y="1340710"/>
            <a:ext cx="1080150" cy="43306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40"/>
              </a:lnSpc>
            </a:pPr>
            <a:r>
              <a:rPr kumimoji="1" lang="zh-CN" altLang="en-US" sz="1400" dirty="0" smtClean="0"/>
              <a:t>法国</a:t>
            </a:r>
            <a:endParaRPr kumimoji="1" lang="en-US" altLang="zh-CN" sz="1400" dirty="0" smtClean="0"/>
          </a:p>
          <a:p>
            <a:pPr>
              <a:lnSpc>
                <a:spcPts val="1740"/>
              </a:lnSpc>
            </a:pPr>
            <a:r>
              <a:rPr kumimoji="1" lang="zh-CN" altLang="en-US" sz="1400" dirty="0" smtClean="0"/>
              <a:t>爱尔兰</a:t>
            </a:r>
            <a:endParaRPr kumimoji="1" lang="en-US" altLang="zh-CN" sz="1400" dirty="0" smtClean="0"/>
          </a:p>
          <a:p>
            <a:pPr>
              <a:lnSpc>
                <a:spcPts val="1740"/>
              </a:lnSpc>
            </a:pPr>
            <a:r>
              <a:rPr kumimoji="1" lang="zh-CN" altLang="en-US" sz="1400" dirty="0" smtClean="0"/>
              <a:t>瑞典</a:t>
            </a:r>
            <a:endParaRPr kumimoji="1" lang="en-US" altLang="zh-CN" sz="1400" dirty="0" smtClean="0"/>
          </a:p>
          <a:p>
            <a:pPr>
              <a:lnSpc>
                <a:spcPts val="1740"/>
              </a:lnSpc>
            </a:pPr>
            <a:r>
              <a:rPr kumimoji="1" lang="zh-CN" altLang="en-US" sz="1400" dirty="0" smtClean="0"/>
              <a:t>英国</a:t>
            </a:r>
            <a:endParaRPr kumimoji="1" lang="en-US" altLang="zh-CN" sz="1400" dirty="0" smtClean="0"/>
          </a:p>
          <a:p>
            <a:pPr>
              <a:lnSpc>
                <a:spcPts val="1740"/>
              </a:lnSpc>
            </a:pPr>
            <a:r>
              <a:rPr kumimoji="1" lang="zh-CN" altLang="en-US" sz="1400" dirty="0" smtClean="0"/>
              <a:t>比利时</a:t>
            </a:r>
            <a:endParaRPr kumimoji="1" lang="en-US" altLang="zh-CN" sz="1400" dirty="0" smtClean="0"/>
          </a:p>
          <a:p>
            <a:pPr>
              <a:lnSpc>
                <a:spcPts val="1740"/>
              </a:lnSpc>
            </a:pPr>
            <a:r>
              <a:rPr kumimoji="1" lang="zh-CN" altLang="en-US" sz="1400" dirty="0" smtClean="0"/>
              <a:t>芬兰</a:t>
            </a:r>
            <a:endParaRPr kumimoji="1" lang="en-US" altLang="zh-CN" sz="1400" dirty="0" smtClean="0"/>
          </a:p>
          <a:p>
            <a:pPr>
              <a:lnSpc>
                <a:spcPts val="1740"/>
              </a:lnSpc>
            </a:pPr>
            <a:r>
              <a:rPr kumimoji="1" lang="zh-CN" altLang="en-US" sz="1400" dirty="0" smtClean="0"/>
              <a:t>荷兰</a:t>
            </a:r>
            <a:endParaRPr kumimoji="1" lang="en-US" altLang="zh-CN" sz="1400" dirty="0" smtClean="0"/>
          </a:p>
          <a:p>
            <a:pPr>
              <a:lnSpc>
                <a:spcPts val="1740"/>
              </a:lnSpc>
            </a:pPr>
            <a:r>
              <a:rPr kumimoji="1" lang="zh-CN" altLang="en-US" sz="1400" dirty="0" smtClean="0"/>
              <a:t>丹麦</a:t>
            </a:r>
            <a:endParaRPr kumimoji="1" lang="en-US" altLang="zh-CN" sz="1400" dirty="0" smtClean="0"/>
          </a:p>
          <a:p>
            <a:pPr>
              <a:lnSpc>
                <a:spcPts val="1740"/>
              </a:lnSpc>
            </a:pPr>
            <a:r>
              <a:rPr kumimoji="1" lang="zh-CN" altLang="en-US" sz="1400" dirty="0" smtClean="0"/>
              <a:t>立陶宛</a:t>
            </a:r>
            <a:endParaRPr kumimoji="1" lang="en-US" altLang="zh-CN" sz="1400" dirty="0" smtClean="0"/>
          </a:p>
          <a:p>
            <a:pPr>
              <a:lnSpc>
                <a:spcPts val="1740"/>
              </a:lnSpc>
            </a:pPr>
            <a:r>
              <a:rPr kumimoji="1" lang="zh-CN" altLang="en-US" sz="1400" b="1" dirty="0" smtClean="0"/>
              <a:t>欧盟</a:t>
            </a:r>
            <a:endParaRPr kumimoji="1" lang="en-US" altLang="zh-CN" sz="1400" b="1" dirty="0" smtClean="0"/>
          </a:p>
          <a:p>
            <a:pPr>
              <a:lnSpc>
                <a:spcPts val="1740"/>
              </a:lnSpc>
            </a:pPr>
            <a:r>
              <a:rPr kumimoji="1" lang="zh-CN" altLang="en-US" sz="1400" dirty="0" smtClean="0"/>
              <a:t>卢森堡</a:t>
            </a:r>
            <a:endParaRPr kumimoji="1" lang="en-US" altLang="zh-CN" sz="1400" dirty="0" smtClean="0"/>
          </a:p>
          <a:p>
            <a:pPr>
              <a:lnSpc>
                <a:spcPts val="1740"/>
              </a:lnSpc>
            </a:pPr>
            <a:r>
              <a:rPr kumimoji="1" lang="zh-CN" altLang="en-US" sz="1400" dirty="0" smtClean="0"/>
              <a:t>斯洛文尼亚</a:t>
            </a:r>
            <a:endParaRPr kumimoji="1" lang="en-US" altLang="zh-CN" sz="1400" dirty="0" smtClean="0"/>
          </a:p>
          <a:p>
            <a:pPr>
              <a:lnSpc>
                <a:spcPts val="1740"/>
              </a:lnSpc>
            </a:pPr>
            <a:r>
              <a:rPr kumimoji="1" lang="zh-CN" altLang="en-US" sz="1400" dirty="0" smtClean="0"/>
              <a:t>爱沙尼亚</a:t>
            </a:r>
            <a:endParaRPr kumimoji="1" lang="en-US" altLang="zh-CN" sz="1400" dirty="0" smtClean="0"/>
          </a:p>
          <a:p>
            <a:pPr>
              <a:lnSpc>
                <a:spcPts val="1740"/>
              </a:lnSpc>
            </a:pPr>
            <a:endParaRPr kumimoji="1" lang="en-US" altLang="zh-CN" sz="1400" dirty="0" smtClean="0"/>
          </a:p>
          <a:p>
            <a:pPr>
              <a:lnSpc>
                <a:spcPts val="1740"/>
              </a:lnSpc>
            </a:pPr>
            <a:r>
              <a:rPr kumimoji="1" lang="zh-CN" altLang="en-US" sz="1400" dirty="0" smtClean="0"/>
              <a:t>希腊</a:t>
            </a:r>
            <a:endParaRPr kumimoji="1" lang="en-US" altLang="zh-CN" sz="1400" dirty="0" smtClean="0"/>
          </a:p>
          <a:p>
            <a:pPr>
              <a:lnSpc>
                <a:spcPts val="1740"/>
              </a:lnSpc>
            </a:pPr>
            <a:r>
              <a:rPr kumimoji="1" lang="zh-CN" altLang="en-US" sz="1400" dirty="0" smtClean="0"/>
              <a:t>塞浦路斯</a:t>
            </a:r>
            <a:endParaRPr kumimoji="1" lang="en-US" altLang="zh-CN" sz="1400" dirty="0" smtClean="0"/>
          </a:p>
          <a:p>
            <a:pPr>
              <a:lnSpc>
                <a:spcPts val="1740"/>
              </a:lnSpc>
            </a:pPr>
            <a:r>
              <a:rPr kumimoji="1" lang="zh-CN" altLang="en-US" sz="1400" dirty="0" smtClean="0"/>
              <a:t>波兰</a:t>
            </a:r>
            <a:endParaRPr kumimoji="1" lang="en-US" altLang="zh-CN" sz="1400" dirty="0" smtClean="0"/>
          </a:p>
          <a:p>
            <a:pPr>
              <a:lnSpc>
                <a:spcPts val="1740"/>
              </a:lnSpc>
            </a:pPr>
            <a:r>
              <a:rPr kumimoji="1" lang="zh-CN" altLang="en-US" sz="1400" dirty="0" smtClean="0"/>
              <a:t>西班牙</a:t>
            </a:r>
            <a:endParaRPr kumimoji="1" lang="en-US" altLang="zh-CN" sz="1400" dirty="0" smtClean="0"/>
          </a:p>
          <a:p>
            <a:pPr>
              <a:lnSpc>
                <a:spcPts val="1740"/>
              </a:lnSpc>
            </a:pPr>
            <a:r>
              <a:rPr kumimoji="1" lang="zh-CN" altLang="en-US" sz="1400" dirty="0" smtClean="0"/>
              <a:t>葡萄牙</a:t>
            </a:r>
            <a:endParaRPr kumimoji="1" lang="en-US" altLang="zh-CN" sz="1400" dirty="0" smtClean="0"/>
          </a:p>
        </p:txBody>
      </p:sp>
      <p:sp>
        <p:nvSpPr>
          <p:cNvPr id="11" name="文本框 10"/>
          <p:cNvSpPr txBox="1"/>
          <p:nvPr/>
        </p:nvSpPr>
        <p:spPr>
          <a:xfrm>
            <a:off x="6321190" y="548600"/>
            <a:ext cx="32404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400" b="1" dirty="0" smtClean="0"/>
              <a:t>2013</a:t>
            </a:r>
            <a:r>
              <a:rPr kumimoji="1" lang="zh-CN" altLang="en-US" sz="1400" b="1" dirty="0" smtClean="0"/>
              <a:t>年总体生育率</a:t>
            </a:r>
            <a:r>
              <a:rPr kumimoji="1" lang="zh-CN" altLang="zh-CN" sz="1400" b="1" dirty="0"/>
              <a:t>：</a:t>
            </a:r>
            <a:r>
              <a:rPr kumimoji="1" lang="zh-CN" altLang="en-US" sz="1400" dirty="0" smtClean="0"/>
              <a:t>单个妇女育儿数</a:t>
            </a:r>
            <a:endParaRPr kumimoji="1" lang="zh-CN" altLang="en-US" sz="1400" dirty="0"/>
          </a:p>
        </p:txBody>
      </p:sp>
      <p:sp>
        <p:nvSpPr>
          <p:cNvPr id="12" name="文本框 11"/>
          <p:cNvSpPr txBox="1"/>
          <p:nvPr/>
        </p:nvSpPr>
        <p:spPr>
          <a:xfrm>
            <a:off x="8497180" y="6104411"/>
            <a:ext cx="15685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1200" b="1" dirty="0" smtClean="0"/>
              <a:t>来源</a:t>
            </a:r>
            <a:r>
              <a:rPr kumimoji="1" lang="zh-CN" altLang="en-US" sz="1200" dirty="0" smtClean="0"/>
              <a:t>：欧盟统计局</a:t>
            </a:r>
            <a:endParaRPr kumimoji="1" lang="zh-CN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9295884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272350" y="721769"/>
            <a:ext cx="92172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tx2"/>
              </a:buClr>
              <a:buSzPct val="103000"/>
            </a:pPr>
            <a:r>
              <a:rPr lang="it-IT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But also mortality is </a:t>
            </a:r>
            <a:r>
              <a:rPr lang="it-IT" sz="3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very</a:t>
            </a:r>
            <a:r>
              <a:rPr lang="it-IT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3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low</a:t>
            </a:r>
            <a:endParaRPr lang="it-IT" sz="3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algn="just">
              <a:buClr>
                <a:schemeClr val="tx2"/>
              </a:buClr>
              <a:buSzPct val="103000"/>
            </a:pPr>
            <a:r>
              <a:rPr lang="zh-CN" alt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但死亡率也非常低</a:t>
            </a:r>
            <a:endParaRPr lang="it-IT" sz="3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67672" y="840159"/>
            <a:ext cx="3438328" cy="5478403"/>
          </a:xfrm>
          <a:prstGeom prst="rect">
            <a:avLst/>
          </a:prstGeom>
        </p:spPr>
      </p:pic>
      <p:sp>
        <p:nvSpPr>
          <p:cNvPr id="7" name="Rectángulo 6"/>
          <p:cNvSpPr/>
          <p:nvPr/>
        </p:nvSpPr>
        <p:spPr>
          <a:xfrm>
            <a:off x="272350" y="1844780"/>
            <a:ext cx="586123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tx2"/>
              </a:buClr>
              <a:buSzPct val="103000"/>
            </a:pPr>
            <a:r>
              <a:rPr lang="it-IT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Spain ranks first in life expectancy at birth in EU-28 </a:t>
            </a:r>
          </a:p>
          <a:p>
            <a:pPr algn="just">
              <a:buClr>
                <a:schemeClr val="tx2"/>
              </a:buClr>
              <a:buSzPct val="103000"/>
            </a:pPr>
            <a:r>
              <a:rPr lang="it-IT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and second in the world </a:t>
            </a:r>
            <a:r>
              <a:rPr lang="it-IT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after</a:t>
            </a:r>
            <a:r>
              <a:rPr lang="it-IT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Japan</a:t>
            </a:r>
          </a:p>
          <a:p>
            <a:pPr algn="just">
              <a:buClr>
                <a:schemeClr val="tx2"/>
              </a:buClr>
              <a:buSzPct val="103000"/>
            </a:pPr>
            <a:r>
              <a:rPr lang="zh-CN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西班牙预期寿命列欧盟第一</a:t>
            </a:r>
            <a:endParaRPr lang="en-US" altLang="zh-CN" sz="1600" b="1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algn="just">
              <a:buClr>
                <a:schemeClr val="tx2"/>
              </a:buClr>
              <a:buSzPct val="103000"/>
            </a:pPr>
            <a:r>
              <a:rPr lang="zh-CN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在世界上列第二，仅次于日本</a:t>
            </a:r>
            <a:endParaRPr lang="en-US" altLang="zh-CN" sz="1600" b="1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60" y="3276244"/>
            <a:ext cx="6388812" cy="3033582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1496520" y="4181253"/>
            <a:ext cx="1008140" cy="21281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70"/>
              </a:lnSpc>
            </a:pPr>
            <a:r>
              <a:rPr kumimoji="1" lang="zh-CN" altLang="en-US" sz="1200" b="1" dirty="0" smtClean="0">
                <a:solidFill>
                  <a:srgbClr val="3366FF"/>
                </a:solidFill>
              </a:rPr>
              <a:t>日本</a:t>
            </a:r>
            <a:endParaRPr kumimoji="1" lang="en-US" altLang="zh-CN" sz="1200" b="1" dirty="0" smtClean="0">
              <a:solidFill>
                <a:srgbClr val="3366FF"/>
              </a:solidFill>
            </a:endParaRPr>
          </a:p>
          <a:p>
            <a:pPr>
              <a:lnSpc>
                <a:spcPts val="1770"/>
              </a:lnSpc>
            </a:pPr>
            <a:r>
              <a:rPr kumimoji="1" lang="zh-CN" altLang="en-US" sz="1200" b="1" dirty="0" smtClean="0">
                <a:solidFill>
                  <a:srgbClr val="3366FF"/>
                </a:solidFill>
              </a:rPr>
              <a:t>西班牙</a:t>
            </a:r>
            <a:endParaRPr kumimoji="1" lang="en-US" altLang="zh-CN" sz="1200" b="1" dirty="0" smtClean="0">
              <a:solidFill>
                <a:srgbClr val="3366FF"/>
              </a:solidFill>
            </a:endParaRPr>
          </a:p>
          <a:p>
            <a:pPr>
              <a:lnSpc>
                <a:spcPts val="1770"/>
              </a:lnSpc>
            </a:pPr>
            <a:r>
              <a:rPr kumimoji="1" lang="zh-CN" altLang="en-US" sz="1200" b="1" dirty="0" smtClean="0">
                <a:solidFill>
                  <a:srgbClr val="3366FF"/>
                </a:solidFill>
              </a:rPr>
              <a:t>安道尔</a:t>
            </a:r>
            <a:endParaRPr kumimoji="1" lang="en-US" altLang="zh-CN" sz="1200" b="1" dirty="0" smtClean="0">
              <a:solidFill>
                <a:srgbClr val="3366FF"/>
              </a:solidFill>
            </a:endParaRPr>
          </a:p>
          <a:p>
            <a:pPr>
              <a:lnSpc>
                <a:spcPts val="1770"/>
              </a:lnSpc>
            </a:pPr>
            <a:r>
              <a:rPr kumimoji="1" lang="zh-CN" altLang="en-US" sz="1200" b="1" dirty="0" smtClean="0">
                <a:solidFill>
                  <a:srgbClr val="3366FF"/>
                </a:solidFill>
              </a:rPr>
              <a:t>新加坡</a:t>
            </a:r>
            <a:endParaRPr kumimoji="1" lang="en-US" altLang="zh-CN" sz="1200" b="1" dirty="0" smtClean="0">
              <a:solidFill>
                <a:srgbClr val="3366FF"/>
              </a:solidFill>
            </a:endParaRPr>
          </a:p>
          <a:p>
            <a:pPr>
              <a:lnSpc>
                <a:spcPts val="1770"/>
              </a:lnSpc>
            </a:pPr>
            <a:r>
              <a:rPr kumimoji="1" lang="zh-CN" altLang="en-US" sz="1200" b="1" dirty="0" smtClean="0">
                <a:solidFill>
                  <a:srgbClr val="3366FF"/>
                </a:solidFill>
              </a:rPr>
              <a:t>瑞士</a:t>
            </a:r>
            <a:endParaRPr kumimoji="1" lang="en-US" altLang="zh-CN" sz="1200" b="1" dirty="0" smtClean="0">
              <a:solidFill>
                <a:srgbClr val="3366FF"/>
              </a:solidFill>
            </a:endParaRPr>
          </a:p>
          <a:p>
            <a:pPr>
              <a:lnSpc>
                <a:spcPts val="1770"/>
              </a:lnSpc>
            </a:pPr>
            <a:r>
              <a:rPr kumimoji="1" lang="zh-CN" altLang="en-US" sz="1200" b="1" dirty="0" smtClean="0">
                <a:solidFill>
                  <a:srgbClr val="3366FF"/>
                </a:solidFill>
              </a:rPr>
              <a:t>澳大利亚</a:t>
            </a:r>
            <a:endParaRPr kumimoji="1" lang="en-US" altLang="zh-CN" sz="1200" b="1" dirty="0" smtClean="0">
              <a:solidFill>
                <a:srgbClr val="3366FF"/>
              </a:solidFill>
            </a:endParaRPr>
          </a:p>
          <a:p>
            <a:pPr>
              <a:lnSpc>
                <a:spcPts val="1770"/>
              </a:lnSpc>
            </a:pPr>
            <a:r>
              <a:rPr kumimoji="1" lang="zh-CN" altLang="en-US" sz="1200" b="1" dirty="0" smtClean="0">
                <a:solidFill>
                  <a:srgbClr val="3366FF"/>
                </a:solidFill>
              </a:rPr>
              <a:t>意大利</a:t>
            </a:r>
            <a:endParaRPr kumimoji="1" lang="en-US" altLang="zh-CN" sz="1200" b="1" dirty="0" smtClean="0">
              <a:solidFill>
                <a:srgbClr val="3366FF"/>
              </a:solidFill>
            </a:endParaRPr>
          </a:p>
          <a:p>
            <a:pPr>
              <a:lnSpc>
                <a:spcPts val="1770"/>
              </a:lnSpc>
            </a:pPr>
            <a:r>
              <a:rPr kumimoji="1" lang="zh-CN" altLang="en-US" sz="1200" b="1" dirty="0" smtClean="0">
                <a:solidFill>
                  <a:srgbClr val="3366FF"/>
                </a:solidFill>
              </a:rPr>
              <a:t>圣马力诺</a:t>
            </a:r>
            <a:endParaRPr kumimoji="1" lang="en-US" altLang="zh-CN" sz="1200" b="1" dirty="0" smtClean="0">
              <a:solidFill>
                <a:srgbClr val="3366FF"/>
              </a:solidFill>
            </a:endParaRPr>
          </a:p>
          <a:p>
            <a:pPr>
              <a:lnSpc>
                <a:spcPts val="1770"/>
              </a:lnSpc>
            </a:pPr>
            <a:r>
              <a:rPr kumimoji="1" lang="zh-CN" altLang="en-US" sz="1200" b="1" dirty="0" smtClean="0">
                <a:solidFill>
                  <a:srgbClr val="3366FF"/>
                </a:solidFill>
              </a:rPr>
              <a:t>法国</a:t>
            </a:r>
            <a:endParaRPr kumimoji="1" lang="zh-CN" altLang="en-US" sz="1200" b="1" dirty="0">
              <a:solidFill>
                <a:srgbClr val="3366FF"/>
              </a:solidFill>
            </a:endParaRPr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8200960"/>
              </p:ext>
            </p:extLst>
          </p:nvPr>
        </p:nvGraphicFramePr>
        <p:xfrm>
          <a:off x="344360" y="6309400"/>
          <a:ext cx="6048840" cy="45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44270"/>
                <a:gridCol w="576080"/>
                <a:gridCol w="792110"/>
                <a:gridCol w="648090"/>
                <a:gridCol w="792110"/>
                <a:gridCol w="504070"/>
                <a:gridCol w="79211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b="0" dirty="0" smtClean="0">
                          <a:latin typeface="黑体"/>
                          <a:ea typeface="黑体"/>
                          <a:cs typeface="黑体"/>
                        </a:rPr>
                        <a:t>国家</a:t>
                      </a:r>
                      <a:endParaRPr lang="zh-CN" altLang="en-US" sz="1200" b="0" dirty="0">
                        <a:latin typeface="黑体"/>
                        <a:ea typeface="黑体"/>
                        <a:cs typeface="黑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b="0" dirty="0" smtClean="0">
                          <a:latin typeface="黑体"/>
                          <a:ea typeface="黑体"/>
                          <a:cs typeface="黑体"/>
                        </a:rPr>
                        <a:t>总排名</a:t>
                      </a:r>
                      <a:endParaRPr lang="zh-CN" altLang="en-US" sz="1200" b="0" dirty="0">
                        <a:latin typeface="黑体"/>
                        <a:ea typeface="黑体"/>
                        <a:cs typeface="黑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b="0" dirty="0" smtClean="0">
                          <a:latin typeface="黑体"/>
                          <a:ea typeface="黑体"/>
                          <a:cs typeface="黑体"/>
                        </a:rPr>
                        <a:t>总预期</a:t>
                      </a:r>
                      <a:endParaRPr lang="en-US" altLang="zh-CN" sz="1200" b="0" dirty="0" smtClean="0">
                        <a:latin typeface="黑体"/>
                        <a:ea typeface="黑体"/>
                        <a:cs typeface="黑体"/>
                      </a:endParaRPr>
                    </a:p>
                    <a:p>
                      <a:pPr algn="ctr"/>
                      <a:r>
                        <a:rPr lang="zh-CN" altLang="en-US" sz="1200" b="0" dirty="0" smtClean="0">
                          <a:latin typeface="黑体"/>
                          <a:ea typeface="黑体"/>
                          <a:cs typeface="黑体"/>
                        </a:rPr>
                        <a:t>寿命</a:t>
                      </a:r>
                      <a:endParaRPr lang="zh-CN" altLang="en-US" sz="1200" b="0" dirty="0">
                        <a:latin typeface="黑体"/>
                        <a:ea typeface="黑体"/>
                        <a:cs typeface="黑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b="0" dirty="0" smtClean="0">
                          <a:latin typeface="黑体"/>
                          <a:ea typeface="黑体"/>
                          <a:cs typeface="黑体"/>
                        </a:rPr>
                        <a:t>女性排名</a:t>
                      </a:r>
                      <a:endParaRPr lang="zh-CN" altLang="en-US" sz="1200" b="0" dirty="0">
                        <a:latin typeface="黑体"/>
                        <a:ea typeface="黑体"/>
                        <a:cs typeface="黑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b="0" dirty="0" smtClean="0">
                          <a:latin typeface="黑体"/>
                          <a:ea typeface="黑体"/>
                          <a:cs typeface="黑体"/>
                        </a:rPr>
                        <a:t>女性预期寿命</a:t>
                      </a:r>
                      <a:endParaRPr lang="zh-CN" altLang="en-US" sz="1200" b="0" dirty="0">
                        <a:latin typeface="黑体"/>
                        <a:ea typeface="黑体"/>
                        <a:cs typeface="黑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b="0" dirty="0" smtClean="0">
                          <a:latin typeface="黑体"/>
                          <a:ea typeface="黑体"/>
                          <a:cs typeface="黑体"/>
                        </a:rPr>
                        <a:t>男性排名</a:t>
                      </a:r>
                      <a:endParaRPr lang="zh-CN" altLang="en-US" sz="1200" b="0" dirty="0">
                        <a:latin typeface="黑体"/>
                        <a:ea typeface="黑体"/>
                        <a:cs typeface="黑体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b="0" dirty="0" smtClean="0">
                          <a:latin typeface="黑体"/>
                          <a:ea typeface="黑体"/>
                          <a:cs typeface="黑体"/>
                        </a:rPr>
                        <a:t>男性预期寿命</a:t>
                      </a:r>
                      <a:endParaRPr lang="zh-CN" altLang="en-US" sz="1200" b="0" dirty="0">
                        <a:latin typeface="黑体"/>
                        <a:ea typeface="黑体"/>
                        <a:cs typeface="黑体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文本框 9"/>
          <p:cNvSpPr txBox="1"/>
          <p:nvPr/>
        </p:nvSpPr>
        <p:spPr>
          <a:xfrm>
            <a:off x="3872850" y="3140960"/>
            <a:ext cx="367251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1400" b="1" dirty="0" smtClean="0"/>
              <a:t>世卫组织排名（</a:t>
            </a:r>
            <a:r>
              <a:rPr kumimoji="1" lang="en-US" altLang="zh-CN" sz="1400" b="1" dirty="0" smtClean="0"/>
              <a:t>2013</a:t>
            </a:r>
            <a:r>
              <a:rPr kumimoji="1" lang="zh-CN" altLang="en-US" sz="1400" b="1" dirty="0" smtClean="0"/>
              <a:t>）</a:t>
            </a:r>
            <a:endParaRPr kumimoji="1" lang="en-US" altLang="zh-CN" sz="1400" b="1" dirty="0" smtClean="0"/>
          </a:p>
          <a:p>
            <a:pPr>
              <a:lnSpc>
                <a:spcPct val="150000"/>
              </a:lnSpc>
            </a:pPr>
            <a:r>
              <a:rPr kumimoji="1" lang="zh-CN" altLang="en-US" sz="1200" dirty="0" smtClean="0"/>
              <a:t>2</a:t>
            </a:r>
            <a:r>
              <a:rPr kumimoji="1" lang="en-US" altLang="zh-CN" sz="1200" dirty="0" smtClean="0"/>
              <a:t>015</a:t>
            </a:r>
            <a:r>
              <a:rPr kumimoji="1" lang="zh-CN" altLang="en-US" sz="1200" dirty="0" smtClean="0"/>
              <a:t>年公布，</a:t>
            </a:r>
            <a:r>
              <a:rPr kumimoji="1" lang="en-US" altLang="zh-CN" sz="1200" dirty="0" smtClean="0"/>
              <a:t>2016</a:t>
            </a:r>
            <a:r>
              <a:rPr kumimoji="1" lang="zh-CN" altLang="en-US" sz="1200" dirty="0" smtClean="0"/>
              <a:t>年</a:t>
            </a:r>
            <a:r>
              <a:rPr kumimoji="1" lang="en-US" altLang="zh-CN" sz="1200" dirty="0" smtClean="0"/>
              <a:t>2</a:t>
            </a:r>
            <a:r>
              <a:rPr kumimoji="1" lang="zh-CN" altLang="en-US" sz="1200" dirty="0" smtClean="0"/>
              <a:t>月</a:t>
            </a:r>
            <a:r>
              <a:rPr kumimoji="1" lang="en-US" altLang="zh-CN" sz="1200" dirty="0" smtClean="0"/>
              <a:t>11</a:t>
            </a:r>
            <a:r>
              <a:rPr kumimoji="1" lang="zh-CN" altLang="en-US" sz="1200" dirty="0" smtClean="0"/>
              <a:t>日撤回</a:t>
            </a:r>
            <a:endParaRPr kumimoji="1" lang="zh-CN" altLang="en-US" sz="1200" dirty="0"/>
          </a:p>
        </p:txBody>
      </p:sp>
      <p:sp>
        <p:nvSpPr>
          <p:cNvPr id="11" name="文本框 10"/>
          <p:cNvSpPr txBox="1"/>
          <p:nvPr/>
        </p:nvSpPr>
        <p:spPr>
          <a:xfrm>
            <a:off x="8121440" y="1196690"/>
            <a:ext cx="1512210" cy="51375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90"/>
              </a:lnSpc>
            </a:pPr>
            <a:r>
              <a:rPr kumimoji="1" lang="zh-CN" altLang="en-US" sz="1300" dirty="0" smtClean="0"/>
              <a:t>年数</a:t>
            </a:r>
            <a:endParaRPr kumimoji="1" lang="en-US" altLang="zh-CN" sz="1300" dirty="0" smtClean="0"/>
          </a:p>
          <a:p>
            <a:pPr>
              <a:lnSpc>
                <a:spcPts val="1790"/>
              </a:lnSpc>
            </a:pPr>
            <a:r>
              <a:rPr kumimoji="1" lang="zh-CN" altLang="en-US" sz="1300" dirty="0" smtClean="0"/>
              <a:t>西班牙</a:t>
            </a:r>
            <a:endParaRPr kumimoji="1" lang="en-US" altLang="zh-CN" sz="1300" dirty="0" smtClean="0"/>
          </a:p>
          <a:p>
            <a:pPr>
              <a:lnSpc>
                <a:spcPts val="1790"/>
              </a:lnSpc>
            </a:pPr>
            <a:r>
              <a:rPr kumimoji="1" lang="zh-CN" altLang="en-US" sz="1300" dirty="0" smtClean="0"/>
              <a:t>意大利</a:t>
            </a:r>
            <a:endParaRPr kumimoji="1" lang="en-US" altLang="zh-CN" sz="1300" dirty="0" smtClean="0"/>
          </a:p>
          <a:p>
            <a:pPr>
              <a:lnSpc>
                <a:spcPts val="1790"/>
              </a:lnSpc>
            </a:pPr>
            <a:r>
              <a:rPr kumimoji="1" lang="zh-CN" altLang="en-US" sz="1300" dirty="0" smtClean="0"/>
              <a:t>塞浦路斯</a:t>
            </a:r>
            <a:endParaRPr kumimoji="1" lang="en-US" altLang="zh-CN" sz="1300" dirty="0" smtClean="0"/>
          </a:p>
          <a:p>
            <a:pPr>
              <a:lnSpc>
                <a:spcPts val="1790"/>
              </a:lnSpc>
            </a:pPr>
            <a:r>
              <a:rPr kumimoji="1" lang="zh-CN" altLang="en-US" sz="1300" dirty="0" smtClean="0"/>
              <a:t>法国</a:t>
            </a:r>
            <a:endParaRPr kumimoji="1" lang="en-US" altLang="zh-CN" sz="1300" dirty="0" smtClean="0"/>
          </a:p>
          <a:p>
            <a:pPr>
              <a:lnSpc>
                <a:spcPts val="1790"/>
              </a:lnSpc>
            </a:pPr>
            <a:r>
              <a:rPr kumimoji="1" lang="zh-CN" altLang="en-US" sz="1300" dirty="0" smtClean="0"/>
              <a:t>瑞典</a:t>
            </a:r>
            <a:endParaRPr kumimoji="1" lang="en-US" altLang="zh-CN" sz="1300" dirty="0" smtClean="0"/>
          </a:p>
          <a:p>
            <a:pPr>
              <a:lnSpc>
                <a:spcPts val="1790"/>
              </a:lnSpc>
            </a:pPr>
            <a:r>
              <a:rPr kumimoji="1" lang="zh-CN" altLang="en-US" sz="1300" dirty="0" smtClean="0"/>
              <a:t>卢森堡</a:t>
            </a:r>
            <a:endParaRPr kumimoji="1" lang="en-US" altLang="zh-CN" sz="1300" dirty="0" smtClean="0"/>
          </a:p>
          <a:p>
            <a:pPr>
              <a:lnSpc>
                <a:spcPts val="1790"/>
              </a:lnSpc>
            </a:pPr>
            <a:r>
              <a:rPr kumimoji="1" lang="zh-CN" altLang="en-US" sz="1300" dirty="0" smtClean="0"/>
              <a:t>马耳他</a:t>
            </a:r>
            <a:endParaRPr kumimoji="1" lang="en-US" altLang="zh-CN" sz="1300" dirty="0" smtClean="0"/>
          </a:p>
          <a:p>
            <a:pPr>
              <a:lnSpc>
                <a:spcPts val="1790"/>
              </a:lnSpc>
            </a:pPr>
            <a:r>
              <a:rPr kumimoji="1" lang="zh-CN" altLang="en-US" sz="1300" dirty="0" smtClean="0"/>
              <a:t>希腊</a:t>
            </a:r>
            <a:endParaRPr kumimoji="1" lang="en-US" altLang="zh-CN" sz="1300" dirty="0" smtClean="0"/>
          </a:p>
          <a:p>
            <a:pPr>
              <a:lnSpc>
                <a:spcPts val="1790"/>
              </a:lnSpc>
            </a:pPr>
            <a:r>
              <a:rPr kumimoji="1" lang="zh-CN" altLang="en-US" sz="1300" dirty="0" smtClean="0"/>
              <a:t>荷兰</a:t>
            </a:r>
            <a:endParaRPr kumimoji="1" lang="en-US" altLang="zh-CN" sz="1300" dirty="0" smtClean="0"/>
          </a:p>
          <a:p>
            <a:pPr>
              <a:lnSpc>
                <a:spcPts val="1790"/>
              </a:lnSpc>
            </a:pPr>
            <a:r>
              <a:rPr kumimoji="1" lang="zh-CN" altLang="en-US" sz="1300" dirty="0" smtClean="0"/>
              <a:t>奥地利</a:t>
            </a:r>
            <a:endParaRPr kumimoji="1" lang="en-US" altLang="zh-CN" sz="1300" dirty="0" smtClean="0"/>
          </a:p>
          <a:p>
            <a:pPr>
              <a:lnSpc>
                <a:spcPts val="1790"/>
              </a:lnSpc>
            </a:pPr>
            <a:r>
              <a:rPr kumimoji="1" lang="zh-CN" altLang="en-US" sz="1300" dirty="0" smtClean="0"/>
              <a:t>爱尔兰</a:t>
            </a:r>
            <a:endParaRPr kumimoji="1" lang="en-US" altLang="zh-CN" sz="1300" dirty="0" smtClean="0"/>
          </a:p>
          <a:p>
            <a:pPr>
              <a:lnSpc>
                <a:spcPts val="1790"/>
              </a:lnSpc>
            </a:pPr>
            <a:r>
              <a:rPr kumimoji="1" lang="zh-CN" altLang="en-US" sz="1300" dirty="0" smtClean="0"/>
              <a:t>芬兰</a:t>
            </a:r>
            <a:endParaRPr kumimoji="1" lang="en-US" altLang="zh-CN" sz="1300" dirty="0" smtClean="0"/>
          </a:p>
          <a:p>
            <a:pPr>
              <a:lnSpc>
                <a:spcPts val="1790"/>
              </a:lnSpc>
            </a:pPr>
            <a:r>
              <a:rPr kumimoji="1" lang="zh-CN" altLang="en-US" sz="1300" dirty="0" smtClean="0"/>
              <a:t>英国</a:t>
            </a:r>
            <a:endParaRPr kumimoji="1" lang="en-US" altLang="zh-CN" sz="1300" dirty="0" smtClean="0"/>
          </a:p>
          <a:p>
            <a:pPr>
              <a:lnSpc>
                <a:spcPts val="1790"/>
              </a:lnSpc>
            </a:pPr>
            <a:r>
              <a:rPr kumimoji="1" lang="zh-CN" altLang="en-US" sz="1300" dirty="0" smtClean="0"/>
              <a:t>德国</a:t>
            </a:r>
            <a:endParaRPr kumimoji="1" lang="en-US" altLang="zh-CN" sz="1300" dirty="0" smtClean="0"/>
          </a:p>
          <a:p>
            <a:pPr>
              <a:lnSpc>
                <a:spcPts val="1790"/>
              </a:lnSpc>
            </a:pPr>
            <a:r>
              <a:rPr kumimoji="1" lang="zh-CN" altLang="en-US" sz="1300" dirty="0" smtClean="0"/>
              <a:t>葡萄牙</a:t>
            </a:r>
            <a:endParaRPr kumimoji="1" lang="en-US" altLang="zh-CN" sz="1300" dirty="0" smtClean="0"/>
          </a:p>
          <a:p>
            <a:pPr>
              <a:lnSpc>
                <a:spcPts val="1790"/>
              </a:lnSpc>
            </a:pPr>
            <a:r>
              <a:rPr kumimoji="1" lang="zh-CN" altLang="en-US" sz="1300" dirty="0" smtClean="0"/>
              <a:t>比利时</a:t>
            </a:r>
            <a:endParaRPr kumimoji="1" lang="en-US" altLang="zh-CN" sz="1300" dirty="0" smtClean="0"/>
          </a:p>
          <a:p>
            <a:pPr>
              <a:lnSpc>
                <a:spcPts val="1790"/>
              </a:lnSpc>
            </a:pPr>
            <a:r>
              <a:rPr kumimoji="1" lang="zh-CN" altLang="en-US" sz="1300" dirty="0" smtClean="0"/>
              <a:t>斯洛文尼亚</a:t>
            </a:r>
            <a:endParaRPr kumimoji="1" lang="en-US" altLang="zh-CN" sz="1300" dirty="0" smtClean="0"/>
          </a:p>
          <a:p>
            <a:pPr>
              <a:lnSpc>
                <a:spcPts val="1790"/>
              </a:lnSpc>
            </a:pPr>
            <a:r>
              <a:rPr kumimoji="1" lang="zh-CN" altLang="en-US" sz="1300" dirty="0" smtClean="0"/>
              <a:t>丹麦</a:t>
            </a:r>
            <a:endParaRPr kumimoji="1" lang="en-US" altLang="zh-CN" sz="1300" dirty="0" smtClean="0"/>
          </a:p>
          <a:p>
            <a:pPr>
              <a:lnSpc>
                <a:spcPts val="1790"/>
              </a:lnSpc>
            </a:pPr>
            <a:r>
              <a:rPr kumimoji="1" lang="zh-CN" altLang="en-US" sz="1300" dirty="0" smtClean="0">
                <a:latin typeface="黑体"/>
                <a:ea typeface="黑体"/>
                <a:cs typeface="黑体"/>
              </a:rPr>
              <a:t>欧洲联盟</a:t>
            </a:r>
            <a:endParaRPr kumimoji="1" lang="en-US" altLang="zh-CN" sz="1300" dirty="0" smtClean="0">
              <a:latin typeface="黑体"/>
              <a:ea typeface="黑体"/>
              <a:cs typeface="黑体"/>
            </a:endParaRPr>
          </a:p>
          <a:p>
            <a:pPr>
              <a:lnSpc>
                <a:spcPts val="1790"/>
              </a:lnSpc>
            </a:pPr>
            <a:r>
              <a:rPr kumimoji="1" lang="zh-CN" altLang="en-US" sz="1300" dirty="0" smtClean="0"/>
              <a:t>捷克</a:t>
            </a:r>
            <a:endParaRPr kumimoji="1" lang="en-US" altLang="zh-CN" sz="1300" dirty="0" smtClean="0"/>
          </a:p>
          <a:p>
            <a:pPr>
              <a:lnSpc>
                <a:spcPts val="1790"/>
              </a:lnSpc>
            </a:pPr>
            <a:r>
              <a:rPr kumimoji="1" lang="zh-CN" altLang="en-US" sz="1300" dirty="0" smtClean="0"/>
              <a:t>克罗地亚</a:t>
            </a:r>
            <a:endParaRPr kumimoji="1" lang="en-US" altLang="zh-CN" sz="1300" dirty="0" smtClean="0"/>
          </a:p>
        </p:txBody>
      </p:sp>
      <p:sp>
        <p:nvSpPr>
          <p:cNvPr id="12" name="Rectángulo 3"/>
          <p:cNvSpPr/>
          <p:nvPr/>
        </p:nvSpPr>
        <p:spPr>
          <a:xfrm>
            <a:off x="372626" y="-99490"/>
            <a:ext cx="5660524" cy="90024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Recent evolution in fertility, mortality and </a:t>
            </a:r>
            <a:r>
              <a:rPr lang="it-IT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migration</a:t>
            </a:r>
            <a:endParaRPr lang="it-IT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近年出生率、死亡率和移民变动</a:t>
            </a: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6681240" y="620610"/>
            <a:ext cx="30964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600" dirty="0" smtClean="0">
                <a:latin typeface="黑体"/>
                <a:ea typeface="黑体"/>
                <a:cs typeface="黑体"/>
              </a:rPr>
              <a:t>2013</a:t>
            </a:r>
            <a:r>
              <a:rPr kumimoji="1" lang="zh-CN" altLang="en-US" sz="1600" dirty="0" smtClean="0">
                <a:latin typeface="黑体"/>
                <a:ea typeface="黑体"/>
                <a:cs typeface="黑体"/>
              </a:rPr>
              <a:t>年出生时预期寿命</a:t>
            </a:r>
            <a:endParaRPr kumimoji="1" lang="zh-CN" altLang="en-US" sz="1600" dirty="0">
              <a:latin typeface="黑体"/>
              <a:ea typeface="黑体"/>
              <a:cs typeface="黑体"/>
            </a:endParaRPr>
          </a:p>
        </p:txBody>
      </p:sp>
    </p:spTree>
    <p:extLst>
      <p:ext uri="{BB962C8B-B14F-4D97-AF65-F5344CB8AC3E}">
        <p14:creationId xmlns:p14="http://schemas.microsoft.com/office/powerpoint/2010/main" val="15862656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16160&quot;&gt;&lt;version val=&quot;17973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mruColor&gt;&lt;m_vecMRU length=&quot;7&quot;&gt;&lt;elem m_fUsage=&quot;1.55610000000000000000E+000&quot;&gt;&lt;m_ppcolschidx val=&quot;0&quot;/&gt;&lt;m_rgb r=&quot;5a&quot; g=&quot;be&quot; b=&quot;a3&quot;/&gt;&lt;/elem&gt;&lt;elem m_fUsage=&quot;1.00000000000000000000E+000&quot;&gt;&lt;m_ppcolschidx val=&quot;0&quot;/&gt;&lt;m_rgb r=&quot;cf&quot; g=&quot;f2&quot; b=&quot;fe&quot;/&gt;&lt;/elem&gt;&lt;elem m_fUsage=&quot;9.08764110000000010000E-001&quot;&gt;&lt;m_ppcolschidx val=&quot;0&quot;/&gt;&lt;m_rgb r=&quot;e7&quot; g=&quot;1e&quot; b=&quot;1&quot;/&gt;&lt;/elem&gt;&lt;elem m_fUsage=&quot;8.10000000000000050000E-001&quot;&gt;&lt;m_ppcolschidx val=&quot;0&quot;/&gt;&lt;m_rgb r=&quot;e3&quot; g=&quot;97&quot; b=&quot;4a&quot;/&gt;&lt;/elem&gt;&lt;elem m_fUsage=&quot;7.29000000000000090000E-001&quot;&gt;&lt;m_ppcolschidx val=&quot;0&quot;/&gt;&lt;m_rgb r=&quot;cd&quot; g=&quot;dd&quot; b=&quot;f8&quot;/&gt;&lt;/elem&gt;&lt;elem m_fUsage=&quot;5.90490000000000180000E-001&quot;&gt;&lt;m_ppcolschidx val=&quot;0&quot;/&gt;&lt;m_rgb r=&quot;0&quot; g=&quot;70&quot; b=&quot;c0&quot;/&gt;&lt;/elem&gt;&lt;elem m_fUsage=&quot;5.31441000000000160000E-001&quot;&gt;&lt;m_ppcolschidx val=&quot;0&quot;/&gt;&lt;m_rgb r=&quot;2d&quot; g=&quot;d2&quot; b=&quot;28&quot;/&gt;&lt;/elem&gt;&lt;/m_vecMRU&gt;&lt;/m_mruColor&gt;&lt;m_agendatheme&gt;&lt;m_aagendaitemprops&gt;&lt;elem&gt;&lt;m_bVisible val=&quot;1&quot;/&gt;&lt;m_font&gt;&lt;m_bBold val=&quot;1&quot;/&gt;&lt;/m_font&gt;&lt;m_colFont&gt;&lt;m_ppcolschidx val=&quot;2&quot;/&gt;&lt;/m_colFont&gt;&lt;m_fill&gt;&lt;m_bVisible val=&quot;0&quot;/&gt;&lt;/m_fill&gt;&lt;m_linestyle&gt;&lt;m_bVisible val=&quot;1&quot;/&gt;&lt;m_nWeight val=&quot;6&quot;/&gt;&lt;m_col&gt;&lt;m_ppcolschidx val=&quot;2&quot;/&gt;&lt;/m_col&gt;&lt;m_msolinedashstyle val=&quot;1&quot;/&gt;&lt;m_msoarrowheadstyleBegin val=&quot;1&quot;/&gt;&lt;m_msoarrowheadstyleEnd val=&quot;1&quot;/&gt;&lt;/m_linestyle&gt;&lt;/elem&gt;&lt;elem&gt;&lt;m_bVisible val=&quot;1&quot;/&gt;&lt;m_font&gt;&lt;m_bBold val=&quot;1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1&quot;/&gt;&lt;/m_font&gt;&lt;m_colFont&gt;&lt;m_ppcolschidx val=&quot;2&quot;/&gt;&lt;/m_colFont&gt;&lt;m_fill&gt;&lt;m_bVisible val=&quot;0&quot;/&gt;&lt;/m_fill&gt;&lt;m_linestyle&gt;&lt;m_bVisible val=&quot;1&quot;/&gt;&lt;m_nWeight val=&quot;6&quot;/&gt;&lt;m_col&gt;&lt;m_ppcolschidx val=&quot;2&quot;/&gt;&lt;/m_col&gt;&lt;m_msolinedashstyle val=&quot;1&quot;/&gt;&lt;m_msoarrowheadstyleBegin val=&quot;1&quot;/&gt;&lt;m_msoarrowheadstyleEnd val=&quot;1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0&quot;/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0&quot;/&gt;&lt;/elem&gt;&lt;/m_aagendaitemprops&gt;&lt;m_linestyleTopBottomLine&gt;&lt;m_bVisible val=&quot;0&quot;/&gt;&lt;/m_linestyleTopBottomLine&gt;&lt;/m_agendatheme&gt;&lt;m_mapectfillschemeMRU/&gt;&lt;m_eweekdayFirstOfWeek val=&quot;1&quot;/&gt;&lt;m_eweekdayFirstOfWorkweek val=&quot;2&quot;/&gt;&lt;m_eweekdayFirstOfWeekend val=&quot;7&quot;/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&gt;.&lt;/m_chDecimalSymbol&gt;&lt;m_nGroupingDigits val=&quot;3&quot;/&gt;&lt;m_chGroupingSymbol&gt;,&lt;/m_chGroupingSymbol&gt;&lt;m_chMinusSymbol&gt;-&lt;/m_chMinusSymbol&gt;&lt;m_chDecimalSymbol17909&gt;.&lt;/m_chDecimalSymbol17909&gt;&lt;m_nGroupingDigits17909 val=&quot;3&quot;/&gt;&lt;m_chGroupingSymbol17909&gt;,&lt;/m_chGroupingSymbol17909&gt;&lt;/m_precDefault&gt;&lt;/CDefaultPrec&gt;&lt;/root&gt;"/>
  <p:tag name="THINKCELLUNDODONOTDELETE" val="51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3_ib8Pk6k6Ufdjr8CiE.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uj1_z0EmEi1ZermGN_6s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eHNUFTl0Uu77cVj3gD6Vw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54997</TotalTime>
  <Words>1093</Words>
  <Application>Microsoft Macintosh PowerPoint</Application>
  <PresentationFormat>A4 纸张(210x297 毫米)</PresentationFormat>
  <Paragraphs>254</Paragraphs>
  <Slides>15</Slides>
  <Notes>1</Notes>
  <HiddenSlides>0</HiddenSlides>
  <MMClips>0</MMClips>
  <ScaleCrop>false</ScaleCrop>
  <HeadingPairs>
    <vt:vector size="8" baseType="variant">
      <vt:variant>
        <vt:lpstr>主题</vt:lpstr>
      </vt:variant>
      <vt:variant>
        <vt:i4>1</vt:i4>
      </vt:variant>
      <vt:variant>
        <vt:lpstr>嵌入的 OLE 服务器</vt:lpstr>
      </vt:variant>
      <vt:variant>
        <vt:i4>1</vt:i4>
      </vt:variant>
      <vt:variant>
        <vt:lpstr>幻灯片标题</vt:lpstr>
      </vt:variant>
      <vt:variant>
        <vt:i4>15</vt:i4>
      </vt:variant>
      <vt:variant>
        <vt:lpstr>自定义放映</vt:lpstr>
      </vt:variant>
      <vt:variant>
        <vt:i4>1</vt:i4>
      </vt:variant>
    </vt:vector>
  </HeadingPairs>
  <TitlesOfParts>
    <vt:vector size="18" baseType="lpstr">
      <vt:lpstr>Office Theme</vt:lpstr>
      <vt:lpstr>think-cell Slide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Custom Show 1</vt:lpstr>
    </vt:vector>
  </TitlesOfParts>
  <Company>Capgemini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Capgemini NA PowerPoint Template</dc:title>
  <dc:creator>Capgemini</dc:creator>
  <cp:lastModifiedBy>林</cp:lastModifiedBy>
  <cp:revision>4246</cp:revision>
  <cp:lastPrinted>2015-01-26T19:32:44Z</cp:lastPrinted>
  <dcterms:created xsi:type="dcterms:W3CDTF">2009-02-10T04:14:03Z</dcterms:created>
  <dcterms:modified xsi:type="dcterms:W3CDTF">2016-05-31T06:59:45Z</dcterms:modified>
</cp:coreProperties>
</file>