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24"/>
  </p:notesMasterIdLst>
  <p:handoutMasterIdLst>
    <p:handoutMasterId r:id="rId25"/>
  </p:handoutMasterIdLst>
  <p:sldIdLst>
    <p:sldId id="1229" r:id="rId2"/>
    <p:sldId id="1322" r:id="rId3"/>
    <p:sldId id="1345" r:id="rId4"/>
    <p:sldId id="1327" r:id="rId5"/>
    <p:sldId id="1323" r:id="rId6"/>
    <p:sldId id="1333" r:id="rId7"/>
    <p:sldId id="1341" r:id="rId8"/>
    <p:sldId id="1342" r:id="rId9"/>
    <p:sldId id="1337" r:id="rId10"/>
    <p:sldId id="1346" r:id="rId11"/>
    <p:sldId id="1338" r:id="rId12"/>
    <p:sldId id="1339" r:id="rId13"/>
    <p:sldId id="1340" r:id="rId14"/>
    <p:sldId id="1328" r:id="rId15"/>
    <p:sldId id="1326" r:id="rId16"/>
    <p:sldId id="1329" r:id="rId17"/>
    <p:sldId id="1344" r:id="rId18"/>
    <p:sldId id="1332" r:id="rId19"/>
    <p:sldId id="1347" r:id="rId20"/>
    <p:sldId id="1330" r:id="rId21"/>
    <p:sldId id="1343" r:id="rId22"/>
    <p:sldId id="1348" r:id="rId23"/>
  </p:sldIdLst>
  <p:sldSz cx="9906000" cy="6858000" type="A4"/>
  <p:notesSz cx="6794500" cy="9931400"/>
  <p:custShowLst>
    <p:custShow name="Custom Show 1" id="0">
      <p:sldLst/>
    </p:custShow>
  </p:custShowLst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0000"/>
    <a:srgbClr val="FFDA65"/>
    <a:srgbClr val="FFFFFF"/>
    <a:srgbClr val="FFCC00"/>
    <a:srgbClr val="E39913"/>
    <a:srgbClr val="F2F2F2"/>
    <a:srgbClr val="FFFF99"/>
    <a:srgbClr val="FFFFCC"/>
    <a:srgbClr val="D8D8D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11" autoAdjust="0"/>
    <p:restoredTop sz="95252" autoAdjust="0"/>
  </p:normalViewPr>
  <p:slideViewPr>
    <p:cSldViewPr>
      <p:cViewPr varScale="1">
        <p:scale>
          <a:sx n="85" d="100"/>
          <a:sy n="85" d="100"/>
        </p:scale>
        <p:origin x="-870" y="-96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402" y="-96"/>
      </p:cViewPr>
      <p:guideLst>
        <p:guide orient="horz" pos="3128"/>
        <p:guide pos="2141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6/17/2016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6/17/2016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928" y="4719044"/>
            <a:ext cx="5434648" cy="446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="" xmlns:p14="http://schemas.microsoft.com/office/powerpoint/2010/main" val="1984408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713868" name="think-cell Slide" r:id="rId6" imgW="0" imgH="0" progId="">
              <p:embed/>
            </p:oleObj>
          </a:graphicData>
        </a:graphic>
      </p:graphicFrame>
      <p:sp>
        <p:nvSpPr>
          <p:cNvPr id="7" name="Rectangle 6"/>
          <p:cNvSpPr/>
          <p:nvPr userDrawn="1">
            <p:custDataLst>
              <p:tags r:id="rId2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17/06/2016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17/06/2016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68201"/>
          <a:stretch/>
        </p:blipFill>
        <p:spPr bwMode="auto">
          <a:xfrm>
            <a:off x="3296770" y="172916"/>
            <a:ext cx="2930597" cy="227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1603"/>
          <a:stretch/>
        </p:blipFill>
        <p:spPr bwMode="auto">
          <a:xfrm>
            <a:off x="2504660" y="2001376"/>
            <a:ext cx="4983180" cy="179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08349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17/06/2016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17/06/2016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17/06/2016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17/06/2016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17/06/2016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17/06/2016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17/06/2016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17/06/2016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17/06/2016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811928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399" y="63737"/>
            <a:ext cx="2190906" cy="540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88380" y="4021399"/>
            <a:ext cx="9001249" cy="2062103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GB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Protection of work-related accidents and diseases for elderly </a:t>
            </a:r>
            <a:r>
              <a:rPr lang="en-GB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worker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zh-CN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老年员工工作相关事故和疾病保障</a:t>
            </a: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it-IT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Valladolid, </a:t>
            </a:r>
            <a:r>
              <a:rPr lang="it-IT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27 June </a:t>
            </a:r>
            <a:r>
              <a:rPr lang="it-IT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2016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zh-CN" altLang="en-US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巴利亚多利德，</a:t>
            </a:r>
            <a:r>
              <a:rPr lang="en-US" altLang="zh-CN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2016</a:t>
            </a:r>
            <a:r>
              <a:rPr lang="zh-CN" altLang="en-US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年</a:t>
            </a:r>
            <a:r>
              <a:rPr lang="en-US" altLang="zh-CN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6</a:t>
            </a:r>
            <a:r>
              <a:rPr lang="zh-CN" altLang="en-US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月</a:t>
            </a:r>
            <a:r>
              <a:rPr lang="en-US" altLang="zh-CN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27</a:t>
            </a:r>
            <a:r>
              <a:rPr lang="zh-CN" altLang="en-US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日</a:t>
            </a:r>
            <a:endParaRPr lang="it-IT" sz="2000" i="1" kern="0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72484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Principles of the current EU OSHA Campaign </a:t>
            </a:r>
            <a:r>
              <a:rPr lang="en-GB" dirty="0" smtClean="0"/>
              <a:t>2016-2017</a:t>
            </a:r>
            <a:br>
              <a:rPr lang="en-GB" dirty="0" smtClean="0"/>
            </a:br>
            <a:r>
              <a:rPr lang="zh-CN" altLang="en-US" dirty="0" smtClean="0"/>
              <a:t>当前欧盟</a:t>
            </a:r>
            <a:r>
              <a:rPr lang="en-US" altLang="zh-CN" dirty="0" smtClean="0"/>
              <a:t>OSHA</a:t>
            </a:r>
            <a:r>
              <a:rPr lang="zh-CN" altLang="en-US" dirty="0" smtClean="0"/>
              <a:t>运动（</a:t>
            </a:r>
            <a:r>
              <a:rPr lang="en-US" altLang="zh-CN" dirty="0" smtClean="0"/>
              <a:t>2016-2017</a:t>
            </a:r>
            <a:r>
              <a:rPr lang="zh-CN" altLang="en-US" dirty="0" smtClean="0"/>
              <a:t>）的原则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A holistic approach </a:t>
            </a:r>
            <a:r>
              <a:rPr lang="en-GB" dirty="0" smtClean="0"/>
              <a:t>which</a:t>
            </a:r>
            <a:r>
              <a:rPr lang="en-GB" b="1" dirty="0" smtClean="0"/>
              <a:t> </a:t>
            </a:r>
            <a:r>
              <a:rPr lang="en-GB" dirty="0" smtClean="0"/>
              <a:t>should include</a:t>
            </a:r>
            <a:r>
              <a:rPr lang="en-GB" dirty="0" smtClean="0"/>
              <a:t>:</a:t>
            </a:r>
          </a:p>
          <a:p>
            <a:r>
              <a:rPr lang="zh-CN" altLang="en-US" dirty="0" smtClean="0"/>
              <a:t>全面的方法，具体包括：</a:t>
            </a:r>
            <a:endParaRPr lang="en-GB" dirty="0" smtClean="0"/>
          </a:p>
          <a:p>
            <a:pPr lvl="1"/>
            <a:r>
              <a:rPr lang="en-GB" dirty="0" smtClean="0"/>
              <a:t>Occupational Health and Safety management </a:t>
            </a:r>
            <a:endParaRPr lang="en-GB" dirty="0" smtClean="0"/>
          </a:p>
          <a:p>
            <a:pPr lvl="1"/>
            <a:r>
              <a:rPr lang="zh-CN" altLang="en-US" dirty="0" smtClean="0"/>
              <a:t>职业健康和安全管理</a:t>
            </a:r>
            <a:endParaRPr lang="en-GB" dirty="0" smtClean="0"/>
          </a:p>
          <a:p>
            <a:pPr lvl="1"/>
            <a:r>
              <a:rPr lang="en-GB" dirty="0" smtClean="0"/>
              <a:t>Human Resources management on work–life balance, training and lifelong learning, career development, motivation and </a:t>
            </a:r>
            <a:r>
              <a:rPr lang="en-GB" dirty="0" smtClean="0"/>
              <a:t>leadership</a:t>
            </a:r>
          </a:p>
          <a:p>
            <a:pPr lvl="1"/>
            <a:r>
              <a:rPr lang="zh-CN" altLang="en-US" dirty="0" smtClean="0"/>
              <a:t>人力资源</a:t>
            </a:r>
            <a:r>
              <a:rPr lang="zh-CN" altLang="en-US" dirty="0" smtClean="0"/>
              <a:t>管理关注</a:t>
            </a:r>
            <a:r>
              <a:rPr lang="zh-CN" altLang="en-US" dirty="0" smtClean="0"/>
              <a:t>工作生活平衡、培训和终身学习、职业发展、动机和领导力</a:t>
            </a:r>
            <a:endParaRPr lang="en-GB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General principles of EU OSHA Campaign </a:t>
            </a:r>
            <a:r>
              <a:rPr lang="en-GB" dirty="0" smtClean="0"/>
              <a:t>2016-2017</a:t>
            </a:r>
            <a:br>
              <a:rPr lang="en-GB" dirty="0" smtClean="0"/>
            </a:br>
            <a:r>
              <a:rPr lang="zh-CN" altLang="en-US" dirty="0" smtClean="0"/>
              <a:t>当前欧盟</a:t>
            </a:r>
            <a:r>
              <a:rPr lang="en-US" altLang="zh-CN" dirty="0" smtClean="0"/>
              <a:t>OSHA</a:t>
            </a:r>
            <a:r>
              <a:rPr lang="zh-CN" altLang="en-US" dirty="0" smtClean="0"/>
              <a:t>运动（</a:t>
            </a:r>
            <a:r>
              <a:rPr lang="en-US" altLang="zh-CN" dirty="0" smtClean="0"/>
              <a:t>2016-2017</a:t>
            </a:r>
            <a:r>
              <a:rPr lang="zh-CN" altLang="en-US" dirty="0" smtClean="0"/>
              <a:t>）</a:t>
            </a:r>
            <a:r>
              <a:rPr lang="zh-CN" altLang="en-US" dirty="0" smtClean="0"/>
              <a:t>的一般原则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Older workers should not be treated equally, differences between individuals should be taken into account </a:t>
            </a:r>
            <a:endParaRPr lang="en-US" dirty="0" smtClean="0"/>
          </a:p>
          <a:p>
            <a:r>
              <a:rPr lang="zh-CN" altLang="en-US" dirty="0" smtClean="0"/>
              <a:t>区别对待老年员工，考虑不同个体之间的差异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GB" dirty="0" smtClean="0"/>
              <a:t>Differences in functional capacity and health between individuals increase with </a:t>
            </a:r>
            <a:r>
              <a:rPr lang="en-GB" dirty="0" smtClean="0"/>
              <a:t>age</a:t>
            </a:r>
          </a:p>
          <a:p>
            <a:pPr lvl="1"/>
            <a:r>
              <a:rPr lang="zh-CN" altLang="en-US" dirty="0" smtClean="0"/>
              <a:t>不同个体在能力和健康方面的差异随着年龄的增长而增大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Prevention of </a:t>
            </a:r>
            <a:r>
              <a:rPr lang="en-GB" dirty="0" err="1" smtClean="0"/>
              <a:t>Musculo</a:t>
            </a:r>
            <a:r>
              <a:rPr lang="en-GB" dirty="0" smtClean="0"/>
              <a:t>-Skeletal </a:t>
            </a:r>
            <a:r>
              <a:rPr lang="en-GB" dirty="0" smtClean="0"/>
              <a:t>Disorders</a:t>
            </a:r>
            <a:br>
              <a:rPr lang="en-GB" dirty="0" smtClean="0"/>
            </a:br>
            <a:r>
              <a:rPr lang="zh-CN" altLang="en-US" dirty="0" smtClean="0"/>
              <a:t>预防肌肉骨骼疾病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Reducing physical workload </a:t>
            </a:r>
            <a:endParaRPr lang="en-GB" dirty="0" smtClean="0"/>
          </a:p>
          <a:p>
            <a:r>
              <a:rPr lang="zh-CN" altLang="en-US" dirty="0" smtClean="0"/>
              <a:t>减少体力工作量</a:t>
            </a:r>
            <a:endParaRPr lang="en-GB" dirty="0" smtClean="0"/>
          </a:p>
          <a:p>
            <a:pPr lvl="1"/>
            <a:r>
              <a:rPr lang="en-GB" dirty="0" smtClean="0"/>
              <a:t>Use of equipment and other assistive technologies instead of physical effort on heavy lifting and physically demanding </a:t>
            </a:r>
            <a:r>
              <a:rPr lang="en-GB" dirty="0" smtClean="0"/>
              <a:t>tasks</a:t>
            </a:r>
          </a:p>
          <a:p>
            <a:pPr lvl="1"/>
            <a:r>
              <a:rPr lang="zh-CN" altLang="en-US" dirty="0" smtClean="0"/>
              <a:t>对于繁重和体力要求高的工作，使用机器设备和其他辅助技术，而不是人力</a:t>
            </a:r>
            <a:endParaRPr lang="en-GB" dirty="0" smtClean="0"/>
          </a:p>
          <a:p>
            <a:pPr lvl="1"/>
            <a:r>
              <a:rPr lang="en-GB" dirty="0" smtClean="0"/>
              <a:t>A good ergonomic design of tools, equipment and </a:t>
            </a:r>
            <a:r>
              <a:rPr lang="en-GB" dirty="0" smtClean="0"/>
              <a:t>furniture</a:t>
            </a:r>
          </a:p>
          <a:p>
            <a:pPr lvl="1"/>
            <a:r>
              <a:rPr lang="zh-CN" altLang="en-US" dirty="0" smtClean="0"/>
              <a:t>根据人体工程学设计工具、设备和家具</a:t>
            </a:r>
            <a:endParaRPr lang="en-GB" dirty="0" smtClean="0"/>
          </a:p>
          <a:p>
            <a:pPr lvl="1"/>
            <a:r>
              <a:rPr lang="en-GB" dirty="0" smtClean="0"/>
              <a:t>Job re-design and job rotation in order to reduce manual handling, strain and </a:t>
            </a:r>
            <a:r>
              <a:rPr lang="en-GB" dirty="0" smtClean="0"/>
              <a:t>repetition</a:t>
            </a:r>
          </a:p>
          <a:p>
            <a:pPr lvl="1"/>
            <a:r>
              <a:rPr lang="zh-CN" altLang="en-US" dirty="0" smtClean="0"/>
              <a:t>重新设计工作、实行工作轮换，减少手动操作、压力和重复</a:t>
            </a:r>
            <a:endParaRPr lang="en-GB" dirty="0" smtClean="0"/>
          </a:p>
          <a:p>
            <a:pPr lvl="1"/>
            <a:endParaRPr lang="en-GB" dirty="0" smtClean="0"/>
          </a:p>
          <a:p>
            <a:endParaRPr lang="en-US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Prevention of </a:t>
            </a:r>
            <a:r>
              <a:rPr lang="en-GB" dirty="0" err="1" smtClean="0"/>
              <a:t>Musculo</a:t>
            </a:r>
            <a:r>
              <a:rPr lang="en-GB" dirty="0" smtClean="0"/>
              <a:t>-Skeletal </a:t>
            </a:r>
            <a:r>
              <a:rPr lang="en-GB" dirty="0" smtClean="0"/>
              <a:t>Disorders</a:t>
            </a:r>
            <a:br>
              <a:rPr lang="en-GB" dirty="0" smtClean="0"/>
            </a:br>
            <a:r>
              <a:rPr lang="zh-CN" altLang="en-US" dirty="0" smtClean="0"/>
              <a:t>预防肌肉骨骼疾病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Other organizational </a:t>
            </a:r>
            <a:r>
              <a:rPr lang="en-GB" dirty="0" smtClean="0"/>
              <a:t>measures</a:t>
            </a:r>
          </a:p>
          <a:p>
            <a:r>
              <a:rPr lang="zh-CN" altLang="en-US" dirty="0" smtClean="0"/>
              <a:t>其他组织措施</a:t>
            </a:r>
            <a:endParaRPr lang="en-GB" dirty="0" smtClean="0"/>
          </a:p>
          <a:p>
            <a:pPr lvl="1"/>
            <a:r>
              <a:rPr lang="en-GB" dirty="0" smtClean="0"/>
              <a:t>Good workplace design to minimise the likelihood of </a:t>
            </a:r>
            <a:r>
              <a:rPr lang="en-GB" dirty="0" smtClean="0"/>
              <a:t>falls</a:t>
            </a:r>
          </a:p>
          <a:p>
            <a:pPr lvl="1"/>
            <a:r>
              <a:rPr lang="zh-CN" altLang="en-US" dirty="0" smtClean="0"/>
              <a:t>合理设计工作场所，将跌倒的可能性降至最低</a:t>
            </a:r>
            <a:endParaRPr lang="en-GB" dirty="0" smtClean="0"/>
          </a:p>
          <a:p>
            <a:pPr lvl="1"/>
            <a:r>
              <a:rPr lang="en-GB" dirty="0" smtClean="0"/>
              <a:t>Allowance for recovery through shorter and more frequent </a:t>
            </a:r>
            <a:r>
              <a:rPr lang="en-GB" dirty="0" smtClean="0"/>
              <a:t>breaks</a:t>
            </a:r>
          </a:p>
          <a:p>
            <a:pPr lvl="1"/>
            <a:r>
              <a:rPr lang="zh-CN" altLang="en-US" dirty="0" smtClean="0"/>
              <a:t>缩短休假时间、增加休假频率，促进恢复</a:t>
            </a:r>
            <a:endParaRPr lang="en-GB" dirty="0" smtClean="0"/>
          </a:p>
          <a:p>
            <a:pPr lvl="1"/>
            <a:r>
              <a:rPr lang="en-GB" dirty="0" smtClean="0"/>
              <a:t>Training in appropriate lifting and carrying </a:t>
            </a:r>
            <a:r>
              <a:rPr lang="en-GB" dirty="0" smtClean="0"/>
              <a:t>techniques</a:t>
            </a:r>
          </a:p>
          <a:p>
            <a:pPr lvl="1"/>
            <a:r>
              <a:rPr lang="zh-CN" altLang="en-US" dirty="0" smtClean="0"/>
              <a:t>提供恰当的提升和携带技术培训</a:t>
            </a:r>
            <a:endParaRPr lang="en-GB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Organisation of working </a:t>
            </a:r>
            <a:r>
              <a:rPr lang="en-GB" dirty="0" smtClean="0"/>
              <a:t>time</a:t>
            </a:r>
            <a:br>
              <a:rPr lang="en-GB" dirty="0" smtClean="0"/>
            </a:br>
            <a:r>
              <a:rPr lang="zh-CN" altLang="en-US" dirty="0" smtClean="0"/>
              <a:t>管理工作时间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Avoiding night work and shift work for workers older than </a:t>
            </a:r>
            <a:r>
              <a:rPr lang="en-GB" dirty="0" smtClean="0"/>
              <a:t>45</a:t>
            </a:r>
          </a:p>
          <a:p>
            <a:r>
              <a:rPr lang="zh-CN" altLang="en-US" dirty="0" smtClean="0"/>
              <a:t>避免让</a:t>
            </a:r>
            <a:r>
              <a:rPr lang="en-US" altLang="zh-CN" dirty="0" smtClean="0"/>
              <a:t>45</a:t>
            </a:r>
            <a:r>
              <a:rPr lang="zh-CN" altLang="en-US" dirty="0" smtClean="0"/>
              <a:t>岁以上员工值夜班</a:t>
            </a:r>
            <a:r>
              <a:rPr lang="en-GB" dirty="0" smtClean="0"/>
              <a:t> </a:t>
            </a:r>
            <a:endParaRPr lang="en-GB" dirty="0" smtClean="0"/>
          </a:p>
          <a:p>
            <a:pPr lvl="1"/>
            <a:r>
              <a:rPr lang="en-GB" dirty="0" smtClean="0"/>
              <a:t>Adaptability to schedule changes is usually reduced in elderly </a:t>
            </a:r>
            <a:r>
              <a:rPr lang="en-GB" dirty="0" smtClean="0"/>
              <a:t>workers</a:t>
            </a:r>
          </a:p>
          <a:p>
            <a:pPr lvl="1"/>
            <a:r>
              <a:rPr lang="zh-CN" altLang="en-US" dirty="0" smtClean="0"/>
              <a:t>老年</a:t>
            </a:r>
            <a:r>
              <a:rPr lang="zh-CN" altLang="en-US" dirty="0" smtClean="0"/>
              <a:t>员工对于安排变化的适应能力通常都有所削弱</a:t>
            </a: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Introducing flexible working time for improvements in employees’ work–life </a:t>
            </a:r>
            <a:r>
              <a:rPr lang="en-GB" dirty="0" smtClean="0"/>
              <a:t>balance</a:t>
            </a:r>
          </a:p>
          <a:p>
            <a:r>
              <a:rPr lang="zh-CN" altLang="en-US" dirty="0" smtClean="0"/>
              <a:t>灵活安排工作时间，改善员工工作生活平衡</a:t>
            </a:r>
            <a:endParaRPr lang="en-GB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Stress management: demand and </a:t>
            </a:r>
            <a:r>
              <a:rPr lang="en-GB" dirty="0" smtClean="0"/>
              <a:t>control</a:t>
            </a:r>
            <a:br>
              <a:rPr lang="en-GB" dirty="0" smtClean="0"/>
            </a:br>
            <a:r>
              <a:rPr lang="zh-CN" altLang="en-US" dirty="0" smtClean="0"/>
              <a:t>压力</a:t>
            </a:r>
            <a:r>
              <a:rPr lang="zh-CN" altLang="en-US" dirty="0" smtClean="0"/>
              <a:t>管理：需求和控制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Workload should be adapted to </a:t>
            </a:r>
            <a:r>
              <a:rPr lang="en-GB" dirty="0" smtClean="0"/>
              <a:t>individuals</a:t>
            </a:r>
          </a:p>
          <a:p>
            <a:r>
              <a:rPr lang="zh-CN" altLang="en-US" dirty="0" smtClean="0"/>
              <a:t>根据个人调整工作量</a:t>
            </a:r>
            <a:endParaRPr lang="en-GB" dirty="0" smtClean="0"/>
          </a:p>
          <a:p>
            <a:pPr lvl="1"/>
            <a:r>
              <a:rPr lang="en-GB" dirty="0" smtClean="0"/>
              <a:t>Companies can apply internal mobility such as changes in job roles and </a:t>
            </a:r>
            <a:r>
              <a:rPr lang="en-GB" dirty="0" smtClean="0"/>
              <a:t>descriptions</a:t>
            </a:r>
          </a:p>
          <a:p>
            <a:pPr lvl="1"/>
            <a:r>
              <a:rPr lang="zh-CN" altLang="en-US" dirty="0" smtClean="0"/>
              <a:t>公司可以实行内部流动，例如改变工作角色和描述</a:t>
            </a:r>
            <a:endParaRPr lang="en-GB" dirty="0" smtClean="0"/>
          </a:p>
          <a:p>
            <a:endParaRPr lang="en-GB" dirty="0" smtClean="0"/>
          </a:p>
          <a:p>
            <a:pPr marL="342900" lvl="1" indent="-342900">
              <a:buSzPct val="75000"/>
              <a:buFont typeface="Arial" pitchFamily="34" charset="0"/>
              <a:buChar char="►"/>
            </a:pPr>
            <a:r>
              <a:rPr lang="en-GB" sz="3200" dirty="0" smtClean="0"/>
              <a:t>Professional experience of elderly workers should be appreciated by the </a:t>
            </a:r>
            <a:r>
              <a:rPr lang="en-GB" sz="3200" dirty="0" smtClean="0"/>
              <a:t>company</a:t>
            </a:r>
          </a:p>
          <a:p>
            <a:pPr marL="342900" lvl="1" indent="-342900">
              <a:buSzPct val="75000"/>
              <a:buFont typeface="Arial" pitchFamily="34" charset="0"/>
              <a:buChar char="►"/>
            </a:pPr>
            <a:r>
              <a:rPr lang="zh-CN" altLang="en-US" sz="3200" dirty="0" smtClean="0"/>
              <a:t>公司尊重老年员工的职业经验</a:t>
            </a:r>
            <a:endParaRPr lang="en-GB" sz="3200" dirty="0" smtClean="0"/>
          </a:p>
          <a:p>
            <a:pPr lvl="1"/>
            <a:r>
              <a:rPr lang="en-GB" dirty="0" smtClean="0"/>
              <a:t>More control and autonomy to carry out their tasks should be recognised </a:t>
            </a:r>
            <a:endParaRPr lang="en-GB" dirty="0" smtClean="0"/>
          </a:p>
          <a:p>
            <a:pPr lvl="1"/>
            <a:r>
              <a:rPr lang="zh-CN" altLang="en-US" dirty="0" smtClean="0"/>
              <a:t>赋予老年员工更多工作控制权和自主权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Participation, Relationships and Social </a:t>
            </a:r>
            <a:r>
              <a:rPr lang="en-GB" dirty="0" smtClean="0"/>
              <a:t>Support</a:t>
            </a:r>
            <a:br>
              <a:rPr lang="en-GB" dirty="0" smtClean="0"/>
            </a:br>
            <a:r>
              <a:rPr lang="zh-CN" altLang="en-US" dirty="0" smtClean="0"/>
              <a:t>参与、人际关系和社会支持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Measures to ensure the older workers’ wellbeing and their willingness to stay at work </a:t>
            </a:r>
            <a:endParaRPr lang="en-GB" dirty="0" smtClean="0"/>
          </a:p>
          <a:p>
            <a:r>
              <a:rPr lang="zh-CN" altLang="en-US" dirty="0" smtClean="0"/>
              <a:t>采取措施保证老年员工的福祉及继续工作的意愿</a:t>
            </a:r>
            <a:endParaRPr lang="en-GB" dirty="0" smtClean="0"/>
          </a:p>
          <a:p>
            <a:pPr lvl="1"/>
            <a:r>
              <a:rPr lang="en-GB" dirty="0" smtClean="0"/>
              <a:t>Establishing regular communication channels between workers and management  </a:t>
            </a:r>
            <a:endParaRPr lang="en-GB" dirty="0" smtClean="0"/>
          </a:p>
          <a:p>
            <a:pPr lvl="1"/>
            <a:r>
              <a:rPr lang="zh-CN" altLang="en-US" dirty="0" smtClean="0"/>
              <a:t>在员工和管理层之间建立常规化的沟通渠道</a:t>
            </a:r>
            <a:endParaRPr lang="en-GB" dirty="0" smtClean="0"/>
          </a:p>
          <a:p>
            <a:pPr lvl="1"/>
            <a:r>
              <a:rPr lang="en-GB" dirty="0" smtClean="0"/>
              <a:t>Facilitating transfer of experiences and knowledge to workers from other </a:t>
            </a:r>
            <a:r>
              <a:rPr lang="en-GB" dirty="0" smtClean="0"/>
              <a:t>generations</a:t>
            </a:r>
          </a:p>
          <a:p>
            <a:pPr lvl="1"/>
            <a:r>
              <a:rPr lang="zh-CN" altLang="en-US" dirty="0" smtClean="0"/>
              <a:t>促进不同代际员工之间经验和知识的转移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Preventing age-related harassment and </a:t>
            </a:r>
            <a:r>
              <a:rPr lang="en-GB" dirty="0" smtClean="0"/>
              <a:t>discrimination</a:t>
            </a:r>
            <a:br>
              <a:rPr lang="en-GB" dirty="0" smtClean="0"/>
            </a:br>
            <a:r>
              <a:rPr lang="zh-CN" altLang="en-US" dirty="0" smtClean="0"/>
              <a:t>预防与年龄相关的骚扰和歧视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Older workers should not be ostracised to unproductive tasks or unfair </a:t>
            </a:r>
            <a:r>
              <a:rPr lang="en-GB" dirty="0" smtClean="0"/>
              <a:t>treatment</a:t>
            </a:r>
          </a:p>
          <a:p>
            <a:r>
              <a:rPr lang="zh-CN" altLang="en-US" dirty="0" smtClean="0"/>
              <a:t>不</a:t>
            </a:r>
            <a:r>
              <a:rPr lang="zh-CN" altLang="en-US" dirty="0" smtClean="0"/>
              <a:t>应排挤老年员工，让其从事非生产性工作或不公正对待老年员工</a:t>
            </a:r>
            <a:endParaRPr lang="en-GB" dirty="0" smtClean="0"/>
          </a:p>
          <a:p>
            <a:pPr lvl="1"/>
            <a:r>
              <a:rPr lang="en-GB" dirty="0" smtClean="0"/>
              <a:t>Professional training should be provided until the end of their professional career </a:t>
            </a:r>
            <a:endParaRPr lang="en-GB" dirty="0" smtClean="0"/>
          </a:p>
          <a:p>
            <a:pPr lvl="1"/>
            <a:r>
              <a:rPr lang="zh-CN" altLang="en-US" dirty="0" smtClean="0"/>
              <a:t>提供职业培训，直至职业生涯结束</a:t>
            </a:r>
            <a:endParaRPr lang="en-GB" dirty="0" smtClean="0"/>
          </a:p>
          <a:p>
            <a:pPr lvl="1"/>
            <a:r>
              <a:rPr lang="en-GB" dirty="0" smtClean="0"/>
              <a:t>They should not be excluded from decision-making </a:t>
            </a:r>
            <a:r>
              <a:rPr lang="en-GB" dirty="0" smtClean="0"/>
              <a:t>processes</a:t>
            </a:r>
          </a:p>
          <a:p>
            <a:pPr lvl="1"/>
            <a:r>
              <a:rPr lang="zh-CN" altLang="en-US" dirty="0" smtClean="0"/>
              <a:t>决策过程中不应排除老年员工</a:t>
            </a:r>
            <a:endParaRPr lang="en-GB" dirty="0" smtClean="0"/>
          </a:p>
          <a:p>
            <a:pPr lvl="1"/>
            <a:r>
              <a:rPr lang="en-GB" dirty="0" smtClean="0"/>
              <a:t>Complaints procedures on harassment should be put in </a:t>
            </a:r>
            <a:r>
              <a:rPr lang="en-GB" dirty="0" smtClean="0"/>
              <a:t>place</a:t>
            </a:r>
          </a:p>
          <a:p>
            <a:pPr lvl="1"/>
            <a:r>
              <a:rPr lang="zh-CN" altLang="en-US" dirty="0" smtClean="0"/>
              <a:t>设置骚扰投诉程序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Health </a:t>
            </a:r>
            <a:r>
              <a:rPr lang="en-GB" dirty="0" smtClean="0"/>
              <a:t>surveillance</a:t>
            </a:r>
            <a:br>
              <a:rPr lang="en-GB" dirty="0" smtClean="0"/>
            </a:br>
            <a:r>
              <a:rPr lang="zh-CN" altLang="en-US" dirty="0" smtClean="0"/>
              <a:t>健康监控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Older workers are usually more subjected to chronic </a:t>
            </a:r>
            <a:r>
              <a:rPr lang="en-US" dirty="0" smtClean="0"/>
              <a:t>diseases</a:t>
            </a:r>
          </a:p>
          <a:p>
            <a:r>
              <a:rPr lang="zh-CN" altLang="en-US" dirty="0" smtClean="0"/>
              <a:t>老年</a:t>
            </a:r>
            <a:r>
              <a:rPr lang="zh-CN" altLang="en-US" dirty="0" smtClean="0"/>
              <a:t>员工通常更易患上慢性疾病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Companies should increase the offer of periodic medical examinations for elderly </a:t>
            </a:r>
            <a:r>
              <a:rPr lang="en-US" dirty="0" smtClean="0"/>
              <a:t>workers</a:t>
            </a:r>
          </a:p>
          <a:p>
            <a:r>
              <a:rPr lang="zh-CN" altLang="en-US" dirty="0" smtClean="0"/>
              <a:t>公司应该想老年员工提供更多定期体检</a:t>
            </a: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Return to work </a:t>
            </a:r>
            <a:r>
              <a:rPr lang="en-GB" dirty="0" smtClean="0"/>
              <a:t>policies</a:t>
            </a:r>
            <a:br>
              <a:rPr lang="en-GB" dirty="0" smtClean="0"/>
            </a:br>
            <a:r>
              <a:rPr lang="zh-CN" altLang="en-US" dirty="0" smtClean="0"/>
              <a:t>恢复工作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Concern about long-term sick </a:t>
            </a:r>
            <a:r>
              <a:rPr lang="en-GB" dirty="0" smtClean="0"/>
              <a:t>leave</a:t>
            </a:r>
          </a:p>
          <a:p>
            <a:r>
              <a:rPr lang="zh-CN" altLang="en-US" dirty="0" smtClean="0"/>
              <a:t>长期</a:t>
            </a:r>
            <a:r>
              <a:rPr lang="zh-CN" altLang="en-US" dirty="0" smtClean="0"/>
              <a:t>病假的担忧</a:t>
            </a:r>
            <a:r>
              <a:rPr lang="en-GB" dirty="0" smtClean="0"/>
              <a:t> </a:t>
            </a:r>
            <a:endParaRPr lang="en-GB" dirty="0" smtClean="0"/>
          </a:p>
          <a:p>
            <a:pPr lvl="1"/>
            <a:r>
              <a:rPr lang="en-GB" dirty="0" smtClean="0"/>
              <a:t>It increases the risk of not returning to </a:t>
            </a:r>
            <a:r>
              <a:rPr lang="en-GB" dirty="0" smtClean="0"/>
              <a:t>work</a:t>
            </a:r>
          </a:p>
          <a:p>
            <a:pPr lvl="1"/>
            <a:r>
              <a:rPr lang="zh-CN" altLang="en-US" dirty="0" smtClean="0"/>
              <a:t>不回到工作</a:t>
            </a:r>
            <a:r>
              <a:rPr lang="zh-CN" altLang="en-US" dirty="0" smtClean="0"/>
              <a:t>岗位的风险增加</a:t>
            </a:r>
            <a:endParaRPr lang="en-GB" dirty="0" smtClean="0"/>
          </a:p>
          <a:p>
            <a:pPr lvl="1"/>
            <a:r>
              <a:rPr lang="en-GB" dirty="0" smtClean="0"/>
              <a:t>It can lead to mental health issues, isolation, social exclusion and early exit from the labour market </a:t>
            </a:r>
            <a:endParaRPr lang="en-GB" dirty="0" smtClean="0"/>
          </a:p>
          <a:p>
            <a:pPr lvl="1"/>
            <a:r>
              <a:rPr lang="zh-CN" altLang="en-US" dirty="0" smtClean="0"/>
              <a:t>可能</a:t>
            </a:r>
            <a:r>
              <a:rPr lang="zh-CN" altLang="en-US" dirty="0" smtClean="0"/>
              <a:t>会引发心理健康问题、鼓励、社会排斥和提前退出劳动力市场</a:t>
            </a:r>
            <a:endParaRPr lang="en-GB" dirty="0" smtClean="0"/>
          </a:p>
          <a:p>
            <a:pPr lvl="1"/>
            <a:r>
              <a:rPr lang="en-GB" dirty="0" smtClean="0"/>
              <a:t>Companies should implement rehabilitation and incentive measures to return to work </a:t>
            </a:r>
            <a:endParaRPr lang="en-GB" dirty="0" smtClean="0"/>
          </a:p>
          <a:p>
            <a:pPr lvl="1"/>
            <a:r>
              <a:rPr lang="zh-CN" altLang="en-US" dirty="0" smtClean="0"/>
              <a:t>公司</a:t>
            </a:r>
            <a:r>
              <a:rPr lang="zh-CN" altLang="en-US" dirty="0" smtClean="0"/>
              <a:t>应该采取康复和激励措施，鼓励老年员工恢复工作</a:t>
            </a:r>
            <a:endParaRPr lang="en-GB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692620"/>
            <a:ext cx="9200197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Data on work-related accidents for elderly 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workers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老年员工工作相关事故数据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Main professional diseases for elderly workers  </a:t>
            </a: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老年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员工主要职业疾病</a:t>
            </a: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 fit for people: prevention policies for older workers based on the management of ergonomics and psychosocial 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aspects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适宜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工作：根据人体工程学和心理因素管理，出台老年员工保障措施</a:t>
            </a: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Index </a:t>
            </a:r>
            <a:r>
              <a:rPr lang="zh-CN" altLang="en-US" dirty="0" smtClean="0"/>
              <a:t>概览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760191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Gradual and flexible </a:t>
            </a:r>
            <a:r>
              <a:rPr lang="en-GB" dirty="0" smtClean="0"/>
              <a:t>retirement</a:t>
            </a:r>
            <a:br>
              <a:rPr lang="en-GB" dirty="0" smtClean="0"/>
            </a:br>
            <a:r>
              <a:rPr lang="zh-CN" altLang="en-US" dirty="0" smtClean="0"/>
              <a:t>逐步灵活退休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Implementing public schemes on part-time work for </a:t>
            </a:r>
            <a:r>
              <a:rPr lang="en-GB" dirty="0" smtClean="0"/>
              <a:t>pensioners</a:t>
            </a:r>
          </a:p>
          <a:p>
            <a:r>
              <a:rPr lang="zh-CN" altLang="en-US" dirty="0" smtClean="0"/>
              <a:t>开展为退休人士创造兼职的公共项目</a:t>
            </a:r>
            <a:endParaRPr lang="en-GB" dirty="0" smtClean="0"/>
          </a:p>
          <a:p>
            <a:pPr lvl="1"/>
            <a:r>
              <a:rPr lang="en-GB" dirty="0" smtClean="0"/>
              <a:t>Better if combined with replacement by young </a:t>
            </a:r>
            <a:r>
              <a:rPr lang="en-GB" dirty="0" smtClean="0"/>
              <a:t>workers</a:t>
            </a:r>
          </a:p>
          <a:p>
            <a:pPr lvl="1"/>
            <a:r>
              <a:rPr lang="zh-CN" altLang="en-US" dirty="0" smtClean="0"/>
              <a:t>如果可以和年轻员工替代老年员工项目结合则更佳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Public schemes of compatibility of work and pensions can also be adopted </a:t>
            </a:r>
            <a:endParaRPr lang="en-GB" dirty="0" smtClean="0"/>
          </a:p>
          <a:p>
            <a:r>
              <a:rPr lang="zh-CN" altLang="en-US" dirty="0" smtClean="0"/>
              <a:t>开展关于工作</a:t>
            </a:r>
            <a:r>
              <a:rPr lang="zh-CN" altLang="en-US" dirty="0" smtClean="0"/>
              <a:t>和</a:t>
            </a:r>
            <a:r>
              <a:rPr lang="zh-CN" altLang="en-US" dirty="0" smtClean="0"/>
              <a:t>养老金兼容性的公共项目</a:t>
            </a:r>
            <a:endParaRPr lang="en-GB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Health Promotion at </a:t>
            </a:r>
            <a:r>
              <a:rPr lang="en-GB" dirty="0" smtClean="0"/>
              <a:t>Work</a:t>
            </a:r>
            <a:br>
              <a:rPr lang="en-GB" dirty="0" smtClean="0"/>
            </a:br>
            <a:r>
              <a:rPr lang="zh-CN" altLang="en-US" dirty="0" smtClean="0"/>
              <a:t>工作</a:t>
            </a:r>
            <a:r>
              <a:rPr lang="zh-CN" altLang="en-US" dirty="0" smtClean="0"/>
              <a:t>期间健康改善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Workplace health promotion is the combined efforts of employers, employees and society for improving the health and well-being of people at </a:t>
            </a:r>
            <a:r>
              <a:rPr lang="en-GB" dirty="0" smtClean="0"/>
              <a:t>work</a:t>
            </a:r>
          </a:p>
          <a:p>
            <a:r>
              <a:rPr lang="zh-CN" altLang="en-US" dirty="0" smtClean="0"/>
              <a:t>工作</a:t>
            </a:r>
            <a:r>
              <a:rPr lang="zh-CN" altLang="en-US" dirty="0" smtClean="0"/>
              <a:t>场所健康改善工作要求雇主、雇员和社会通力合作，提高人们工作期间的健康和福祉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Concern about the improvement of workers living conditions and a healthy way of </a:t>
            </a:r>
            <a:r>
              <a:rPr lang="en-GB" dirty="0" smtClean="0"/>
              <a:t>life</a:t>
            </a:r>
          </a:p>
          <a:p>
            <a:r>
              <a:rPr lang="zh-CN" altLang="en-US" dirty="0" smtClean="0"/>
              <a:t>改善员工居住条件，推动健康生活方式</a:t>
            </a:r>
            <a:endParaRPr lang="en-GB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Health Promotion at </a:t>
            </a:r>
            <a:r>
              <a:rPr lang="en-GB" dirty="0" smtClean="0"/>
              <a:t>Work</a:t>
            </a:r>
            <a:br>
              <a:rPr lang="en-GB" dirty="0" smtClean="0"/>
            </a:br>
            <a:r>
              <a:rPr lang="zh-CN" altLang="en-US" dirty="0" smtClean="0"/>
              <a:t>工作</a:t>
            </a:r>
            <a:r>
              <a:rPr lang="zh-CN" altLang="en-US" dirty="0" smtClean="0"/>
              <a:t>期间健康改善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should be a voluntary activity for every worker </a:t>
            </a:r>
            <a:endParaRPr lang="en-GB" dirty="0" smtClean="0"/>
          </a:p>
          <a:p>
            <a:r>
              <a:rPr lang="zh-CN" altLang="en-US" dirty="0" smtClean="0"/>
              <a:t>每个</a:t>
            </a:r>
            <a:r>
              <a:rPr lang="zh-CN" altLang="en-US" dirty="0" smtClean="0"/>
              <a:t>员工自愿参加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It can be successful if combined with tackling broader issues of work environment and organisation by the </a:t>
            </a:r>
            <a:r>
              <a:rPr lang="en-GB" dirty="0" smtClean="0"/>
              <a:t>company</a:t>
            </a:r>
          </a:p>
          <a:p>
            <a:r>
              <a:rPr lang="zh-CN" altLang="en-US" smtClean="0"/>
              <a:t>公司如果将其与解决工作环境和组织问题等更广泛的问题相结合，改善员工健康的措施可能会很成功</a:t>
            </a:r>
            <a:endParaRPr lang="en-GB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Index on Prevention </a:t>
            </a:r>
            <a:r>
              <a:rPr lang="en-GB" dirty="0" smtClean="0"/>
              <a:t>Policies </a:t>
            </a:r>
            <a:r>
              <a:rPr lang="zh-CN" altLang="en-US" dirty="0" smtClean="0"/>
              <a:t>保障措施概览</a:t>
            </a:r>
            <a:endParaRPr lang="en-GB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General </a:t>
            </a:r>
            <a:r>
              <a:rPr lang="en-GB" sz="2400" dirty="0" smtClean="0"/>
              <a:t>Principles </a:t>
            </a:r>
            <a:r>
              <a:rPr lang="zh-CN" altLang="en-US" sz="2400" dirty="0" smtClean="0"/>
              <a:t>基本</a:t>
            </a:r>
            <a:r>
              <a:rPr lang="zh-CN" altLang="en-US" sz="2400" dirty="0" smtClean="0"/>
              <a:t>原则</a:t>
            </a:r>
            <a:endParaRPr lang="en-GB" sz="2400" dirty="0" smtClean="0"/>
          </a:p>
          <a:p>
            <a:r>
              <a:rPr lang="en-GB" sz="2400" dirty="0" smtClean="0">
                <a:ea typeface="Verdana" pitchFamily="34" charset="0"/>
                <a:cs typeface="Verdana" pitchFamily="34" charset="0"/>
              </a:rPr>
              <a:t>Musculo – Skeletal </a:t>
            </a:r>
            <a:r>
              <a:rPr lang="en-GB" sz="2400" dirty="0" smtClean="0">
                <a:ea typeface="Verdana" pitchFamily="34" charset="0"/>
                <a:cs typeface="Verdana" pitchFamily="34" charset="0"/>
              </a:rPr>
              <a:t>Disorders </a:t>
            </a:r>
            <a:r>
              <a:rPr lang="zh-CN" altLang="en-US" sz="2400" dirty="0" smtClean="0">
                <a:ea typeface="Verdana" pitchFamily="34" charset="0"/>
                <a:cs typeface="Verdana" pitchFamily="34" charset="0"/>
              </a:rPr>
              <a:t>肌肉骨骼疾病</a:t>
            </a:r>
            <a:endParaRPr lang="en-GB" sz="2400" dirty="0" smtClean="0">
              <a:ea typeface="Verdana" pitchFamily="34" charset="0"/>
              <a:cs typeface="Verdana" pitchFamily="34" charset="0"/>
            </a:endParaRPr>
          </a:p>
          <a:p>
            <a:r>
              <a:rPr lang="en-GB" sz="2400" dirty="0" smtClean="0">
                <a:ea typeface="Verdana" pitchFamily="34" charset="0"/>
                <a:cs typeface="Verdana" pitchFamily="34" charset="0"/>
              </a:rPr>
              <a:t>Sleep </a:t>
            </a:r>
            <a:r>
              <a:rPr lang="en-GB" sz="2400" dirty="0" smtClean="0">
                <a:ea typeface="Verdana" pitchFamily="34" charset="0"/>
                <a:cs typeface="Verdana" pitchFamily="34" charset="0"/>
              </a:rPr>
              <a:t>Disorders </a:t>
            </a:r>
            <a:r>
              <a:rPr lang="zh-CN" altLang="en-US" sz="2400" dirty="0" smtClean="0">
                <a:ea typeface="Verdana" pitchFamily="34" charset="0"/>
                <a:cs typeface="Verdana" pitchFamily="34" charset="0"/>
              </a:rPr>
              <a:t>睡眠障碍</a:t>
            </a:r>
            <a:endParaRPr lang="en-GB" sz="2400" dirty="0" smtClean="0">
              <a:ea typeface="Verdana" pitchFamily="34" charset="0"/>
              <a:cs typeface="Verdana" pitchFamily="34" charset="0"/>
            </a:endParaRPr>
          </a:p>
          <a:p>
            <a:r>
              <a:rPr lang="en-GB" sz="2400" dirty="0" smtClean="0">
                <a:ea typeface="Verdana" pitchFamily="34" charset="0"/>
                <a:cs typeface="Verdana" pitchFamily="34" charset="0"/>
              </a:rPr>
              <a:t>Stress management: </a:t>
            </a:r>
            <a:r>
              <a:rPr lang="zh-CN" altLang="en-US" sz="2400" dirty="0" smtClean="0">
                <a:ea typeface="Verdana" pitchFamily="34" charset="0"/>
                <a:cs typeface="Verdana" pitchFamily="34" charset="0"/>
              </a:rPr>
              <a:t>压力管理</a:t>
            </a:r>
            <a:endParaRPr lang="en-GB" sz="2400" dirty="0" smtClean="0">
              <a:ea typeface="Verdana" pitchFamily="34" charset="0"/>
              <a:cs typeface="Verdana" pitchFamily="34" charset="0"/>
            </a:endParaRPr>
          </a:p>
          <a:p>
            <a:pPr lvl="1"/>
            <a:r>
              <a:rPr lang="en-GB" sz="2000" dirty="0" smtClean="0">
                <a:ea typeface="Verdana" pitchFamily="34" charset="0"/>
                <a:cs typeface="Verdana" pitchFamily="34" charset="0"/>
              </a:rPr>
              <a:t>Demand and </a:t>
            </a:r>
            <a:r>
              <a:rPr lang="en-GB" sz="2000" dirty="0" smtClean="0">
                <a:ea typeface="Verdana" pitchFamily="34" charset="0"/>
                <a:cs typeface="Verdana" pitchFamily="34" charset="0"/>
              </a:rPr>
              <a:t>Control </a:t>
            </a:r>
            <a:r>
              <a:rPr lang="zh-CN" altLang="en-US" sz="2000" dirty="0" smtClean="0">
                <a:ea typeface="Verdana" pitchFamily="34" charset="0"/>
                <a:cs typeface="Verdana" pitchFamily="34" charset="0"/>
              </a:rPr>
              <a:t>需求和控制</a:t>
            </a:r>
            <a:endParaRPr lang="en-GB" sz="2000" dirty="0" smtClean="0">
              <a:ea typeface="Verdana" pitchFamily="34" charset="0"/>
              <a:cs typeface="Verdana" pitchFamily="34" charset="0"/>
            </a:endParaRPr>
          </a:p>
          <a:p>
            <a:pPr lvl="1"/>
            <a:r>
              <a:rPr lang="en-GB" sz="2000" dirty="0" smtClean="0">
                <a:ea typeface="Verdana" pitchFamily="34" charset="0"/>
                <a:cs typeface="Verdana" pitchFamily="34" charset="0"/>
              </a:rPr>
              <a:t>Participation, Relationships and Social </a:t>
            </a:r>
            <a:r>
              <a:rPr lang="en-GB" sz="2000" dirty="0" smtClean="0">
                <a:ea typeface="Verdana" pitchFamily="34" charset="0"/>
                <a:cs typeface="Verdana" pitchFamily="34" charset="0"/>
              </a:rPr>
              <a:t>Support </a:t>
            </a:r>
            <a:r>
              <a:rPr lang="zh-CN" altLang="en-US" sz="2000" dirty="0" smtClean="0">
                <a:ea typeface="Verdana" pitchFamily="34" charset="0"/>
                <a:cs typeface="Verdana" pitchFamily="34" charset="0"/>
              </a:rPr>
              <a:t>参与、人际关系和社会支持</a:t>
            </a:r>
            <a:endParaRPr lang="en-GB" sz="2000" dirty="0" smtClean="0">
              <a:ea typeface="Verdana" pitchFamily="34" charset="0"/>
              <a:cs typeface="Verdana" pitchFamily="34" charset="0"/>
            </a:endParaRPr>
          </a:p>
          <a:p>
            <a:pPr lvl="1"/>
            <a:r>
              <a:rPr lang="en-GB" sz="2000" dirty="0" smtClean="0"/>
              <a:t>Preventing age-related harassment and </a:t>
            </a:r>
            <a:r>
              <a:rPr lang="en-GB" sz="2000" dirty="0" smtClean="0"/>
              <a:t>discrimination </a:t>
            </a:r>
            <a:r>
              <a:rPr lang="zh-CN" altLang="en-US" sz="2000" dirty="0" smtClean="0"/>
              <a:t>预防与年龄相关的骚扰和歧视</a:t>
            </a:r>
            <a:endParaRPr lang="en-GB" sz="2000" dirty="0" smtClean="0">
              <a:ea typeface="Verdana" pitchFamily="34" charset="0"/>
              <a:cs typeface="Verdana" pitchFamily="34" charset="0"/>
            </a:endParaRPr>
          </a:p>
          <a:p>
            <a:r>
              <a:rPr lang="en-GB" sz="2400" dirty="0" smtClean="0">
                <a:ea typeface="Verdana" pitchFamily="34" charset="0"/>
                <a:cs typeface="Verdana" pitchFamily="34" charset="0"/>
              </a:rPr>
              <a:t>Health Surveillance and Return to </a:t>
            </a:r>
            <a:r>
              <a:rPr lang="en-GB" sz="2400" dirty="0" smtClean="0">
                <a:ea typeface="Verdana" pitchFamily="34" charset="0"/>
                <a:cs typeface="Verdana" pitchFamily="34" charset="0"/>
              </a:rPr>
              <a:t>Work </a:t>
            </a:r>
            <a:r>
              <a:rPr lang="zh-CN" altLang="en-US" sz="2400" dirty="0" smtClean="0">
                <a:ea typeface="Verdana" pitchFamily="34" charset="0"/>
                <a:cs typeface="Verdana" pitchFamily="34" charset="0"/>
              </a:rPr>
              <a:t>监督</a:t>
            </a:r>
            <a:r>
              <a:rPr lang="zh-CN" altLang="en-US" sz="2400" dirty="0" smtClean="0">
                <a:ea typeface="Verdana" pitchFamily="34" charset="0"/>
                <a:cs typeface="Verdana" pitchFamily="34" charset="0"/>
              </a:rPr>
              <a:t>健康和恢复工作</a:t>
            </a:r>
            <a:endParaRPr lang="en-GB" sz="2400" dirty="0" smtClean="0">
              <a:ea typeface="Verdana" pitchFamily="34" charset="0"/>
              <a:cs typeface="Verdana" pitchFamily="34" charset="0"/>
            </a:endParaRPr>
          </a:p>
          <a:p>
            <a:r>
              <a:rPr lang="en-GB" sz="2400" dirty="0" smtClean="0">
                <a:ea typeface="Verdana" pitchFamily="34" charset="0"/>
                <a:cs typeface="Verdana" pitchFamily="34" charset="0"/>
              </a:rPr>
              <a:t>Gradual and flexible </a:t>
            </a:r>
            <a:r>
              <a:rPr lang="en-GB" sz="2400" dirty="0" smtClean="0">
                <a:ea typeface="Verdana" pitchFamily="34" charset="0"/>
                <a:cs typeface="Verdana" pitchFamily="34" charset="0"/>
              </a:rPr>
              <a:t>retirement </a:t>
            </a:r>
            <a:r>
              <a:rPr lang="zh-CN" altLang="en-US" sz="2400" dirty="0" smtClean="0">
                <a:ea typeface="Verdana" pitchFamily="34" charset="0"/>
                <a:cs typeface="Verdana" pitchFamily="34" charset="0"/>
              </a:rPr>
              <a:t>逐步</a:t>
            </a:r>
            <a:r>
              <a:rPr lang="zh-CN" altLang="en-US" sz="2400" dirty="0" smtClean="0">
                <a:ea typeface="Verdana" pitchFamily="34" charset="0"/>
                <a:cs typeface="Verdana" pitchFamily="34" charset="0"/>
              </a:rPr>
              <a:t>灵活退休</a:t>
            </a:r>
            <a:endParaRPr lang="en-GB" sz="2400" dirty="0" smtClean="0">
              <a:ea typeface="Verdana" pitchFamily="34" charset="0"/>
              <a:cs typeface="Verdana" pitchFamily="34" charset="0"/>
            </a:endParaRPr>
          </a:p>
          <a:p>
            <a:r>
              <a:rPr lang="en-GB" sz="2400" dirty="0" smtClean="0">
                <a:ea typeface="Verdana" pitchFamily="34" charset="0"/>
                <a:cs typeface="Verdana" pitchFamily="34" charset="0"/>
              </a:rPr>
              <a:t>Health Promotion at </a:t>
            </a:r>
            <a:r>
              <a:rPr lang="en-GB" sz="2400" dirty="0" smtClean="0">
                <a:ea typeface="Verdana" pitchFamily="34" charset="0"/>
                <a:cs typeface="Verdana" pitchFamily="34" charset="0"/>
              </a:rPr>
              <a:t>Work </a:t>
            </a:r>
            <a:r>
              <a:rPr lang="zh-CN" altLang="en-US" sz="2400" dirty="0" smtClean="0">
                <a:ea typeface="Verdana" pitchFamily="34" charset="0"/>
                <a:cs typeface="Verdana" pitchFamily="34" charset="0"/>
              </a:rPr>
              <a:t>工作期间健康改善</a:t>
            </a:r>
            <a:endParaRPr lang="en-GB" sz="2400" dirty="0" smtClean="0">
              <a:ea typeface="Verdana" pitchFamily="34" charset="0"/>
              <a:cs typeface="Verdana" pitchFamily="34" charset="0"/>
            </a:endParaRPr>
          </a:p>
          <a:p>
            <a:endParaRPr lang="es-ES_trad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Data on work-related accidents of elderly workers in </a:t>
            </a:r>
            <a:r>
              <a:rPr lang="en-GB" dirty="0" smtClean="0"/>
              <a:t>Spain</a:t>
            </a:r>
            <a:br>
              <a:rPr lang="en-GB" dirty="0" smtClean="0"/>
            </a:br>
            <a:r>
              <a:rPr lang="zh-CN" altLang="en-US" dirty="0" smtClean="0"/>
              <a:t>西班牙老年员工工作相关事故数据</a:t>
            </a:r>
            <a:endParaRPr lang="en-GB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Elderly workers (+55) have less work-related accidents (1,2% inferior</a:t>
            </a:r>
            <a:r>
              <a:rPr lang="en-GB" dirty="0" smtClean="0"/>
              <a:t>)</a:t>
            </a:r>
          </a:p>
          <a:p>
            <a:r>
              <a:rPr lang="zh-CN" altLang="en-US" dirty="0" smtClean="0"/>
              <a:t>老年员工（</a:t>
            </a:r>
            <a:r>
              <a:rPr lang="en-US" altLang="zh-CN" dirty="0" smtClean="0"/>
              <a:t>55</a:t>
            </a:r>
            <a:r>
              <a:rPr lang="zh-CN" altLang="en-US" dirty="0" smtClean="0"/>
              <a:t>岁以上）工作相关事故较少（少</a:t>
            </a:r>
            <a:r>
              <a:rPr lang="en-US" altLang="zh-CN" dirty="0" smtClean="0"/>
              <a:t>1.2%</a:t>
            </a:r>
            <a:r>
              <a:rPr lang="zh-CN" altLang="en-US" dirty="0" smtClean="0"/>
              <a:t>）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Injures and ill-health derived from work-related accidents are more serious for older workers (fatal accidents are 1,5% superior) </a:t>
            </a:r>
            <a:endParaRPr lang="en-GB" dirty="0" smtClean="0"/>
          </a:p>
          <a:p>
            <a:r>
              <a:rPr lang="zh-CN" altLang="en-US" dirty="0" smtClean="0"/>
              <a:t>老年员工因工作相关事故引发的伤害及健康问题更加严重（致命事故高了</a:t>
            </a:r>
            <a:r>
              <a:rPr lang="en-US" altLang="zh-CN" dirty="0" smtClean="0"/>
              <a:t>1.5%</a:t>
            </a:r>
            <a:r>
              <a:rPr lang="zh-CN" altLang="en-US" dirty="0" smtClean="0"/>
              <a:t>）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Sick leave period is slightly higher: return to work is more </a:t>
            </a:r>
            <a:r>
              <a:rPr lang="en-GB" dirty="0" smtClean="0"/>
              <a:t>difficult</a:t>
            </a:r>
          </a:p>
          <a:p>
            <a:r>
              <a:rPr lang="zh-CN" altLang="en-US" dirty="0" smtClean="0"/>
              <a:t>病假较长：恢复工作更难</a:t>
            </a:r>
            <a:endParaRPr lang="en-GB" dirty="0" smtClean="0"/>
          </a:p>
          <a:p>
            <a:pPr lvl="1"/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work-related diseases for elderly </a:t>
            </a:r>
            <a:r>
              <a:rPr lang="en-GB" dirty="0" smtClean="0"/>
              <a:t>workers </a:t>
            </a:r>
            <a:r>
              <a:rPr lang="zh-CN" altLang="en-US" dirty="0" smtClean="0"/>
              <a:t>老年</a:t>
            </a:r>
            <a:r>
              <a:rPr lang="zh-CN" altLang="en-US" dirty="0" smtClean="0"/>
              <a:t>员工与工作相关的主要疾病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Higher musculoskeletal </a:t>
            </a:r>
            <a:r>
              <a:rPr lang="en-GB" dirty="0" smtClean="0"/>
              <a:t>disorders</a:t>
            </a:r>
            <a:r>
              <a:rPr lang="zh-CN" altLang="en-US" dirty="0" smtClean="0"/>
              <a:t> </a:t>
            </a:r>
            <a:r>
              <a:rPr lang="zh-CN" altLang="en-US" dirty="0" smtClean="0"/>
              <a:t>肌肉骨骼疾病较多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In works with high physical </a:t>
            </a:r>
            <a:r>
              <a:rPr lang="en-GB" dirty="0" smtClean="0"/>
              <a:t>demand </a:t>
            </a:r>
            <a:r>
              <a:rPr lang="zh-CN" altLang="en-US" dirty="0" smtClean="0"/>
              <a:t>体力要求更</a:t>
            </a:r>
            <a:r>
              <a:rPr lang="zh-CN" altLang="en-US" dirty="0" smtClean="0"/>
              <a:t>高的工作</a:t>
            </a: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Higher visual and hearing </a:t>
            </a:r>
            <a:r>
              <a:rPr lang="en-GB" dirty="0" smtClean="0"/>
              <a:t>disorders </a:t>
            </a:r>
            <a:r>
              <a:rPr lang="zh-CN" altLang="en-US" dirty="0" smtClean="0"/>
              <a:t>视觉和听觉障碍较多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In precision and mobility tasks </a:t>
            </a:r>
            <a:r>
              <a:rPr lang="zh-CN" altLang="en-US" dirty="0" smtClean="0"/>
              <a:t>精确度和流动性要求更高的工作</a:t>
            </a:r>
            <a:endParaRPr lang="en-GB" dirty="0" smtClean="0"/>
          </a:p>
          <a:p>
            <a:endParaRPr lang="en-GB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work-related diseases for elderly workers </a:t>
            </a:r>
            <a:r>
              <a:rPr lang="en-GB" dirty="0" smtClean="0"/>
              <a:t> </a:t>
            </a:r>
            <a:r>
              <a:rPr lang="zh-CN" altLang="en-US" dirty="0" smtClean="0"/>
              <a:t>老年员工与工作相关的主要疾病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Higher sleep disorders and </a:t>
            </a:r>
            <a:r>
              <a:rPr lang="en-GB" dirty="0" smtClean="0"/>
              <a:t>fatigue </a:t>
            </a:r>
            <a:r>
              <a:rPr lang="zh-CN" altLang="en-US" dirty="0" smtClean="0"/>
              <a:t>睡眠障碍和疲劳更多</a:t>
            </a:r>
            <a:r>
              <a:rPr lang="en-GB" dirty="0" smtClean="0"/>
              <a:t> 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In night and shift works and in longer working </a:t>
            </a:r>
            <a:r>
              <a:rPr lang="en-GB" dirty="0" smtClean="0"/>
              <a:t>time </a:t>
            </a:r>
            <a:r>
              <a:rPr lang="zh-CN" altLang="en-US" dirty="0" smtClean="0"/>
              <a:t>晚上轮流上班，工作时间较长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Mental </a:t>
            </a:r>
            <a:r>
              <a:rPr lang="en-GB" dirty="0" smtClean="0"/>
              <a:t>disorders </a:t>
            </a:r>
            <a:r>
              <a:rPr lang="zh-CN" altLang="en-US" dirty="0" smtClean="0"/>
              <a:t>心理障碍</a:t>
            </a:r>
            <a:endParaRPr lang="en-GB" dirty="0" smtClean="0"/>
          </a:p>
          <a:p>
            <a:pPr lvl="1"/>
            <a:r>
              <a:rPr lang="en-GB" dirty="0" smtClean="0"/>
              <a:t>Specially on service sector (ESENER 2 Survey): </a:t>
            </a:r>
            <a:r>
              <a:rPr lang="en-US" dirty="0" smtClean="0"/>
              <a:t>having to deal with difficult customers or experiencing time </a:t>
            </a:r>
            <a:r>
              <a:rPr lang="en-US" dirty="0" smtClean="0"/>
              <a:t>pressure </a:t>
            </a:r>
            <a:r>
              <a:rPr lang="zh-CN" altLang="en-US" dirty="0" smtClean="0"/>
              <a:t>尤其是服务行业（</a:t>
            </a:r>
            <a:r>
              <a:rPr lang="en-GB" altLang="zh-CN" dirty="0" smtClean="0"/>
              <a:t> ESENER </a:t>
            </a:r>
            <a:r>
              <a:rPr lang="en-GB" altLang="zh-CN" dirty="0" smtClean="0"/>
              <a:t>2</a:t>
            </a:r>
            <a:r>
              <a:rPr lang="zh-CN" altLang="en-US" dirty="0" smtClean="0"/>
              <a:t>调查</a:t>
            </a:r>
            <a:r>
              <a:rPr lang="zh-CN" altLang="en-US" dirty="0" smtClean="0"/>
              <a:t>）：必须应对刁难的顾客或时间压力</a:t>
            </a:r>
            <a:endParaRPr lang="en-GB" dirty="0" smtClean="0"/>
          </a:p>
          <a:p>
            <a:pPr lvl="1"/>
            <a:endParaRPr lang="en-GB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Causes of disability retirement in the European </a:t>
            </a:r>
            <a:r>
              <a:rPr lang="en-GB" dirty="0" smtClean="0"/>
              <a:t>Union </a:t>
            </a:r>
            <a:r>
              <a:rPr lang="zh-CN" altLang="en-US" dirty="0" smtClean="0"/>
              <a:t>欧盟因残退休的原因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OECD Report on sickness, disability and work (2010) states that </a:t>
            </a:r>
            <a:r>
              <a:rPr lang="en-GB" dirty="0" smtClean="0"/>
              <a:t>musculoskeletal disorders and mental ill health are the primary causes of disability </a:t>
            </a:r>
            <a:r>
              <a:rPr lang="en-GB" dirty="0" smtClean="0"/>
              <a:t>retirement</a:t>
            </a:r>
          </a:p>
          <a:p>
            <a:r>
              <a:rPr lang="en-GB" dirty="0" smtClean="0"/>
              <a:t>OECD</a:t>
            </a:r>
            <a:r>
              <a:rPr lang="zh-CN" altLang="en-US" dirty="0" smtClean="0"/>
              <a:t>一份关于疾病、残疾和工作的报告（</a:t>
            </a:r>
            <a:r>
              <a:rPr lang="en-US" altLang="zh-CN" dirty="0" smtClean="0"/>
              <a:t>2010</a:t>
            </a:r>
            <a:r>
              <a:rPr lang="zh-CN" altLang="en-US" dirty="0" smtClean="0"/>
              <a:t>）指出，因残退休的主要原因是肌肉骨骼疾病和心理健康问题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Prevention policies should be therefore focused in both </a:t>
            </a:r>
            <a:r>
              <a:rPr lang="en-GB" dirty="0" smtClean="0"/>
              <a:t>issues</a:t>
            </a:r>
          </a:p>
          <a:p>
            <a:r>
              <a:rPr lang="zh-CN" altLang="en-US" dirty="0" smtClean="0"/>
              <a:t>因此要针对这两个问题出台预防政策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Prevention policies for elderly </a:t>
            </a:r>
            <a:r>
              <a:rPr lang="en-GB" dirty="0" smtClean="0"/>
              <a:t>workers </a:t>
            </a:r>
            <a:r>
              <a:rPr lang="zh-CN" altLang="en-US" dirty="0" smtClean="0"/>
              <a:t>老年员工预防政策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Ergonomics:</a:t>
            </a:r>
            <a:r>
              <a:rPr lang="en-GB" dirty="0" smtClean="0"/>
              <a:t> to adapt work demands to </a:t>
            </a:r>
            <a:r>
              <a:rPr lang="en-GB" dirty="0" smtClean="0"/>
              <a:t>people</a:t>
            </a:r>
          </a:p>
          <a:p>
            <a:r>
              <a:rPr lang="zh-CN" altLang="en-US" b="1" dirty="0" smtClean="0"/>
              <a:t>人体</a:t>
            </a:r>
            <a:r>
              <a:rPr lang="zh-CN" altLang="en-US" b="1" dirty="0" smtClean="0"/>
              <a:t>工程学</a:t>
            </a:r>
            <a:r>
              <a:rPr lang="zh-CN" altLang="en-US" dirty="0" smtClean="0"/>
              <a:t>：根据人调整工作需求</a:t>
            </a:r>
            <a:endParaRPr lang="en-GB" dirty="0" smtClean="0"/>
          </a:p>
          <a:p>
            <a:pPr lvl="1"/>
            <a:r>
              <a:rPr lang="en-GB" dirty="0" smtClean="0"/>
              <a:t>Contributing to avoid musculoskeletal </a:t>
            </a:r>
            <a:r>
              <a:rPr lang="en-GB" dirty="0" smtClean="0"/>
              <a:t>disorders</a:t>
            </a:r>
          </a:p>
          <a:p>
            <a:pPr lvl="1"/>
            <a:r>
              <a:rPr lang="zh-CN" altLang="en-US" dirty="0" smtClean="0"/>
              <a:t>避免肌肉骨骼疾病</a:t>
            </a:r>
            <a:endParaRPr lang="en-GB" dirty="0" smtClean="0"/>
          </a:p>
          <a:p>
            <a:endParaRPr lang="en-GB" b="1" dirty="0" smtClean="0"/>
          </a:p>
          <a:p>
            <a:r>
              <a:rPr lang="en-GB" b="1" dirty="0" smtClean="0"/>
              <a:t>Psychosocial aspects:</a:t>
            </a:r>
            <a:r>
              <a:rPr lang="en-GB" dirty="0" smtClean="0"/>
              <a:t> to achieve workers’ wellbeing and motivate their permanence at </a:t>
            </a:r>
            <a:r>
              <a:rPr lang="en-GB" dirty="0" smtClean="0"/>
              <a:t>work</a:t>
            </a:r>
          </a:p>
          <a:p>
            <a:r>
              <a:rPr lang="zh-CN" altLang="en-US" dirty="0" smtClean="0"/>
              <a:t>心理</a:t>
            </a:r>
            <a:r>
              <a:rPr lang="zh-CN" altLang="en-US" dirty="0" smtClean="0"/>
              <a:t>因素：保障员工福祉，提高工作表现</a:t>
            </a:r>
            <a:endParaRPr lang="en-GB" dirty="0" smtClean="0"/>
          </a:p>
          <a:p>
            <a:pPr lvl="1"/>
            <a:r>
              <a:rPr lang="en-GB" dirty="0" smtClean="0"/>
              <a:t>Management of psychosocial risk factors at work can prevent mental </a:t>
            </a:r>
            <a:r>
              <a:rPr lang="en-GB" dirty="0" smtClean="0"/>
              <a:t>ill-health</a:t>
            </a:r>
          </a:p>
          <a:p>
            <a:pPr lvl="1"/>
            <a:r>
              <a:rPr lang="zh-CN" altLang="en-US" dirty="0" smtClean="0"/>
              <a:t>管理因工作产生的心理风险因素，预防心理疾病</a:t>
            </a:r>
            <a:endParaRPr lang="en-GB" dirty="0" smtClean="0"/>
          </a:p>
          <a:p>
            <a:pPr lvl="1"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Principles of the current EU OSHA Campaign </a:t>
            </a:r>
            <a:r>
              <a:rPr lang="en-GB" dirty="0" smtClean="0"/>
              <a:t>2016-2017</a:t>
            </a:r>
            <a:br>
              <a:rPr lang="en-GB" dirty="0" smtClean="0"/>
            </a:br>
            <a:r>
              <a:rPr lang="zh-CN" altLang="en-US" dirty="0" smtClean="0"/>
              <a:t>当前欧盟</a:t>
            </a:r>
            <a:r>
              <a:rPr lang="en-US" altLang="zh-CN" dirty="0" smtClean="0"/>
              <a:t>OSHA</a:t>
            </a:r>
            <a:r>
              <a:rPr lang="zh-CN" altLang="en-US" dirty="0" smtClean="0"/>
              <a:t>运动（</a:t>
            </a:r>
            <a:r>
              <a:rPr lang="en-US" altLang="zh-CN" dirty="0" smtClean="0"/>
              <a:t>2016-2017</a:t>
            </a:r>
            <a:r>
              <a:rPr lang="zh-CN" altLang="en-US" dirty="0" smtClean="0"/>
              <a:t>）的原则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Prevention throughout the working life: 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zh-CN" altLang="en-US" dirty="0" smtClean="0"/>
              <a:t>贯穿工作生涯的预防措施：</a:t>
            </a:r>
            <a:endParaRPr lang="en-GB" dirty="0" smtClean="0"/>
          </a:p>
          <a:p>
            <a:pPr lvl="1"/>
            <a:r>
              <a:rPr lang="en-GB" dirty="0" smtClean="0"/>
              <a:t>People’s health in later life is affected by working conditions in earlier </a:t>
            </a:r>
            <a:r>
              <a:rPr lang="en-GB" dirty="0" smtClean="0"/>
              <a:t>life</a:t>
            </a:r>
          </a:p>
          <a:p>
            <a:pPr lvl="1"/>
            <a:r>
              <a:rPr lang="zh-CN" altLang="en-US" dirty="0" smtClean="0"/>
              <a:t>人们晚期的健康受到早期工作条件的影响</a:t>
            </a:r>
            <a:endParaRPr lang="en-GB" dirty="0" smtClean="0"/>
          </a:p>
          <a:p>
            <a:pPr lvl="1"/>
            <a:r>
              <a:rPr lang="en-GB" dirty="0" smtClean="0"/>
              <a:t>Prevention measures can be therefore implemented since the beginning of working life and not at the end </a:t>
            </a:r>
            <a:endParaRPr lang="en-GB" dirty="0" smtClean="0"/>
          </a:p>
          <a:p>
            <a:pPr lvl="1"/>
            <a:r>
              <a:rPr lang="zh-CN" altLang="en-US" dirty="0" smtClean="0"/>
              <a:t>因此要在工作伊始，而不是工作末期采取预防措施</a:t>
            </a:r>
            <a:endParaRPr lang="en-GB" dirty="0" smtClean="0"/>
          </a:p>
          <a:p>
            <a:endParaRPr lang="en-GB" dirty="0" smtClean="0"/>
          </a:p>
          <a:p>
            <a:endParaRPr lang="en-US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54797</TotalTime>
  <Words>1568</Words>
  <Application>Microsoft Office PowerPoint</Application>
  <PresentationFormat>A4 纸张(210x297 毫米)</PresentationFormat>
  <Paragraphs>178</Paragraphs>
  <Slides>22</Slides>
  <Notes>1</Notes>
  <HiddenSlides>0</HiddenSlides>
  <MMClips>0</MMClips>
  <ScaleCrop>false</ScaleCrop>
  <HeadingPairs>
    <vt:vector size="8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  <vt:variant>
        <vt:lpstr>自定义放映</vt:lpstr>
      </vt:variant>
      <vt:variant>
        <vt:i4>1</vt:i4>
      </vt:variant>
    </vt:vector>
  </HeadingPairs>
  <TitlesOfParts>
    <vt:vector size="25" baseType="lpstr">
      <vt:lpstr>Office Theme</vt:lpstr>
      <vt:lpstr>think-cell Slide</vt:lpstr>
      <vt:lpstr>幻灯片 1</vt:lpstr>
      <vt:lpstr>幻灯片 2</vt:lpstr>
      <vt:lpstr>Index on Prevention Policies 保障措施概览</vt:lpstr>
      <vt:lpstr>Data on work-related accidents of elderly workers in Spain 西班牙老年员工工作相关事故数据</vt:lpstr>
      <vt:lpstr>Main work-related diseases for elderly workers 老年员工与工作相关的主要疾病 </vt:lpstr>
      <vt:lpstr>Main work-related diseases for elderly workers  老年员工与工作相关的主要疾病</vt:lpstr>
      <vt:lpstr>Causes of disability retirement in the European Union 欧盟因残退休的原因</vt:lpstr>
      <vt:lpstr>Prevention policies for elderly workers 老年员工预防政策 </vt:lpstr>
      <vt:lpstr>Principles of the current EU OSHA Campaign 2016-2017 当前欧盟OSHA运动（2016-2017）的原则</vt:lpstr>
      <vt:lpstr>Principles of the current EU OSHA Campaign 2016-2017 当前欧盟OSHA运动（2016-2017）的原则</vt:lpstr>
      <vt:lpstr>General principles of EU OSHA Campaign 2016-2017 当前欧盟OSHA运动（2016-2017）的一般原则</vt:lpstr>
      <vt:lpstr>Prevention of Musculo-Skeletal Disorders 预防肌肉骨骼疾病</vt:lpstr>
      <vt:lpstr>Prevention of Musculo-Skeletal Disorders 预防肌肉骨骼疾病</vt:lpstr>
      <vt:lpstr>Organisation of working time 管理工作时间</vt:lpstr>
      <vt:lpstr>Stress management: demand and control 压力管理：需求和控制</vt:lpstr>
      <vt:lpstr>Participation, Relationships and Social Support 参与、人际关系和社会支持</vt:lpstr>
      <vt:lpstr>Preventing age-related harassment and discrimination 预防与年龄相关的骚扰和歧视</vt:lpstr>
      <vt:lpstr>Health surveillance 健康监控 </vt:lpstr>
      <vt:lpstr>Return to work policies 恢复工作</vt:lpstr>
      <vt:lpstr>Gradual and flexible retirement 逐步灵活退休</vt:lpstr>
      <vt:lpstr>Health Promotion at Work 工作期间健康改善</vt:lpstr>
      <vt:lpstr>Health Promotion at Work 工作期间健康改善</vt:lpstr>
      <vt:lpstr>Custom Show 1</vt:lpstr>
    </vt:vector>
  </TitlesOfParts>
  <Company>Capgemini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Capgemini NA PowerPoint Template</dc:title>
  <dc:creator>Capgemini</dc:creator>
  <cp:lastModifiedBy>邹静</cp:lastModifiedBy>
  <cp:revision>4280</cp:revision>
  <cp:lastPrinted>2015-01-26T19:32:44Z</cp:lastPrinted>
  <dcterms:created xsi:type="dcterms:W3CDTF">2009-02-10T04:14:03Z</dcterms:created>
  <dcterms:modified xsi:type="dcterms:W3CDTF">2016-06-17T01:48:25Z</dcterms:modified>
</cp:coreProperties>
</file>