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Lst>
  <p:notesMasterIdLst>
    <p:notesMasterId r:id="rId24"/>
  </p:notesMasterIdLst>
  <p:handoutMasterIdLst>
    <p:handoutMasterId r:id="rId25"/>
  </p:handoutMasterIdLst>
  <p:sldIdLst>
    <p:sldId id="1229" r:id="rId2"/>
    <p:sldId id="1342" r:id="rId3"/>
    <p:sldId id="1321" r:id="rId4"/>
    <p:sldId id="1323" r:id="rId5"/>
    <p:sldId id="1324" r:id="rId6"/>
    <p:sldId id="1325" r:id="rId7"/>
    <p:sldId id="1326" r:id="rId8"/>
    <p:sldId id="1344" r:id="rId9"/>
    <p:sldId id="1345" r:id="rId10"/>
    <p:sldId id="1329" r:id="rId11"/>
    <p:sldId id="1343" r:id="rId12"/>
    <p:sldId id="1331" r:id="rId13"/>
    <p:sldId id="1332" r:id="rId14"/>
    <p:sldId id="1333" r:id="rId15"/>
    <p:sldId id="1334" r:id="rId16"/>
    <p:sldId id="1335" r:id="rId17"/>
    <p:sldId id="1336" r:id="rId18"/>
    <p:sldId id="1337" r:id="rId19"/>
    <p:sldId id="1338" r:id="rId20"/>
    <p:sldId id="1339" r:id="rId21"/>
    <p:sldId id="1340" r:id="rId22"/>
    <p:sldId id="1341" r:id="rId23"/>
  </p:sldIdLst>
  <p:sldSz cx="9906000" cy="6858000" type="A4"/>
  <p:notesSz cx="6794500" cy="9931400"/>
  <p:custShowLst>
    <p:custShow name="Custom Show 1" id="0">
      <p:sldLst/>
    </p:custShow>
  </p:custShowLst>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DA65"/>
    <a:srgbClr val="0000FF"/>
    <a:srgbClr val="000000"/>
    <a:srgbClr val="FFFFFF"/>
    <a:srgbClr val="E39913"/>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1" autoAdjust="0"/>
    <p:restoredTop sz="99467" autoAdjust="0"/>
  </p:normalViewPr>
  <p:slideViewPr>
    <p:cSldViewPr>
      <p:cViewPr varScale="1">
        <p:scale>
          <a:sx n="74" d="100"/>
          <a:sy n="74" d="100"/>
        </p:scale>
        <p:origin x="1470" y="72"/>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8"/>
        <p:guide pos="2141"/>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51729-4E9A-494D-9509-4353AE6821A3}" type="doc">
      <dgm:prSet loTypeId="urn:microsoft.com/office/officeart/2005/8/layout/pyramid1" loCatId="pyramid" qsTypeId="urn:microsoft.com/office/officeart/2005/8/quickstyle/simple1" qsCatId="simple" csTypeId="urn:microsoft.com/office/officeart/2005/8/colors/accent1_2" csCatId="accent1" phldr="1"/>
      <dgm:spPr/>
    </dgm:pt>
    <dgm:pt modelId="{FA6A176D-CA4E-4281-BE93-71470CBE7CE3}">
      <dgm:prSet phldrT="[Texto]" custT="1"/>
      <dgm:spPr>
        <a:solidFill>
          <a:srgbClr val="92D050"/>
        </a:solidFill>
      </dgm:spPr>
      <dgm:t>
        <a:bodyPr/>
        <a:lstStyle/>
        <a:p>
          <a:r>
            <a:rPr lang="es-ES" sz="1600" dirty="0" smtClean="0"/>
            <a:t>Junta de Castilla y León (</a:t>
          </a:r>
          <a:r>
            <a:rPr lang="es-ES" sz="1600" dirty="0" err="1" smtClean="0"/>
            <a:t>abandonment</a:t>
          </a:r>
          <a:r>
            <a:rPr lang="es-ES" sz="1600" dirty="0" smtClean="0"/>
            <a:t> and </a:t>
          </a:r>
          <a:r>
            <a:rPr lang="es-ES" sz="1600" dirty="0" err="1" smtClean="0"/>
            <a:t>seriour</a:t>
          </a:r>
          <a:r>
            <a:rPr lang="es-ES" sz="1600" dirty="0" smtClean="0"/>
            <a:t> </a:t>
          </a:r>
          <a:r>
            <a:rPr lang="es-ES" sz="1600" dirty="0" err="1" smtClean="0"/>
            <a:t>risk</a:t>
          </a:r>
          <a:r>
            <a:rPr lang="es-ES" sz="1600" dirty="0" smtClean="0"/>
            <a:t>) - Junta de Castilla y León (</a:t>
          </a:r>
          <a:r>
            <a:rPr lang="zh-CN" altLang="en-US" sz="1600" dirty="0" smtClean="0"/>
            <a:t>遭受遗弃和严重风险</a:t>
          </a:r>
          <a:r>
            <a:rPr lang="es-ES" sz="1600" dirty="0" smtClean="0"/>
            <a:t> )</a:t>
          </a:r>
          <a:endParaRPr lang="es-ES" sz="1600" dirty="0"/>
        </a:p>
      </dgm:t>
    </dgm:pt>
    <dgm:pt modelId="{BE34993D-D8BD-4B25-8F01-30AD193CE009}" type="parTrans" cxnId="{64297CFA-7C80-4257-853B-B6F6CCF78764}">
      <dgm:prSet/>
      <dgm:spPr/>
      <dgm:t>
        <a:bodyPr/>
        <a:lstStyle/>
        <a:p>
          <a:endParaRPr lang="es-ES"/>
        </a:p>
      </dgm:t>
    </dgm:pt>
    <dgm:pt modelId="{9F0FAFE8-78D6-4E19-B6FB-F38AE8841850}" type="sibTrans" cxnId="{64297CFA-7C80-4257-853B-B6F6CCF78764}">
      <dgm:prSet/>
      <dgm:spPr/>
      <dgm:t>
        <a:bodyPr/>
        <a:lstStyle/>
        <a:p>
          <a:endParaRPr lang="es-ES"/>
        </a:p>
      </dgm:t>
    </dgm:pt>
    <dgm:pt modelId="{693CBF4D-4883-4538-B400-D37F017435DC}">
      <dgm:prSet phldrT="[Texto]" custT="1"/>
      <dgm:spPr>
        <a:solidFill>
          <a:srgbClr val="FFC000"/>
        </a:solidFill>
      </dgm:spPr>
      <dgm:t>
        <a:bodyPr/>
        <a:lstStyle/>
        <a:p>
          <a:r>
            <a:rPr lang="es-ES" sz="1800" b="1" dirty="0" err="1" smtClean="0"/>
            <a:t>Prevention</a:t>
          </a:r>
          <a:r>
            <a:rPr lang="es-ES" sz="1800" b="1" dirty="0" smtClean="0"/>
            <a:t> –</a:t>
          </a:r>
          <a:r>
            <a:rPr lang="zh-CN" altLang="en-US" sz="1800" b="1" dirty="0" smtClean="0"/>
            <a:t> 预防</a:t>
          </a:r>
          <a:r>
            <a:rPr lang="es-ES" sz="1800" b="1" dirty="0" smtClean="0"/>
            <a:t>  </a:t>
          </a:r>
          <a:endParaRPr lang="es-ES" sz="1800" b="1" dirty="0"/>
        </a:p>
      </dgm:t>
    </dgm:pt>
    <dgm:pt modelId="{AA3969CA-0E7F-400D-920E-F147E59EBFC0}" type="parTrans" cxnId="{2E4804B2-EE00-4D4E-B703-FBB3352F6C75}">
      <dgm:prSet/>
      <dgm:spPr/>
      <dgm:t>
        <a:bodyPr/>
        <a:lstStyle/>
        <a:p>
          <a:endParaRPr lang="es-ES"/>
        </a:p>
      </dgm:t>
    </dgm:pt>
    <dgm:pt modelId="{725DCDC7-14EA-411E-8A4A-FE0955AEA43D}" type="sibTrans" cxnId="{2E4804B2-EE00-4D4E-B703-FBB3352F6C75}">
      <dgm:prSet/>
      <dgm:spPr/>
      <dgm:t>
        <a:bodyPr/>
        <a:lstStyle/>
        <a:p>
          <a:endParaRPr lang="es-ES"/>
        </a:p>
      </dgm:t>
    </dgm:pt>
    <dgm:pt modelId="{E9A2BFB7-13C3-4DFC-AA2F-0727D4240860}">
      <dgm:prSet phldrT="[Texto]" custT="1"/>
      <dgm:spPr/>
      <dgm:t>
        <a:bodyPr/>
        <a:lstStyle/>
        <a:p>
          <a:r>
            <a:rPr lang="en-US" sz="1800" b="1" dirty="0" smtClean="0">
              <a:solidFill>
                <a:srgbClr val="FFFF00"/>
              </a:solidFill>
            </a:rPr>
            <a:t>Promotion and protection of rights –</a:t>
          </a:r>
          <a:r>
            <a:rPr lang="zh-CN" altLang="en-US" sz="1800" b="1" dirty="0" smtClean="0">
              <a:solidFill>
                <a:srgbClr val="FFFF00"/>
              </a:solidFill>
            </a:rPr>
            <a:t> 推进与保障权益</a:t>
          </a:r>
          <a:r>
            <a:rPr lang="en-US" sz="1800" b="1" dirty="0" smtClean="0">
              <a:solidFill>
                <a:srgbClr val="FFFF00"/>
              </a:solidFill>
            </a:rPr>
            <a:t> </a:t>
          </a:r>
          <a:r>
            <a:rPr lang="es-ES" sz="1800" b="1" dirty="0" smtClean="0">
              <a:solidFill>
                <a:srgbClr val="FFFF00"/>
              </a:solidFill>
            </a:rPr>
            <a:t> </a:t>
          </a:r>
          <a:endParaRPr lang="es-ES" sz="1800" b="1" dirty="0">
            <a:solidFill>
              <a:srgbClr val="FFFF00"/>
            </a:solidFill>
          </a:endParaRPr>
        </a:p>
      </dgm:t>
    </dgm:pt>
    <dgm:pt modelId="{CB048855-F36C-4763-974B-4F620D8FB58D}" type="parTrans" cxnId="{3446A9E5-6F15-4BA4-BE49-46DCCFB4873B}">
      <dgm:prSet/>
      <dgm:spPr/>
      <dgm:t>
        <a:bodyPr/>
        <a:lstStyle/>
        <a:p>
          <a:endParaRPr lang="es-ES"/>
        </a:p>
      </dgm:t>
    </dgm:pt>
    <dgm:pt modelId="{B9011BBD-2081-47C7-9DB3-05D62C584D58}" type="sibTrans" cxnId="{3446A9E5-6F15-4BA4-BE49-46DCCFB4873B}">
      <dgm:prSet/>
      <dgm:spPr/>
      <dgm:t>
        <a:bodyPr/>
        <a:lstStyle/>
        <a:p>
          <a:endParaRPr lang="es-ES"/>
        </a:p>
      </dgm:t>
    </dgm:pt>
    <dgm:pt modelId="{B01237F6-3F28-421A-801D-9BA2F5A00441}">
      <dgm:prSet/>
      <dgm:spPr>
        <a:solidFill>
          <a:srgbClr val="00B050"/>
        </a:solidFill>
      </dgm:spPr>
      <dgm:t>
        <a:bodyPr/>
        <a:lstStyle/>
        <a:p>
          <a:r>
            <a:rPr lang="es-ES" b="1" dirty="0" err="1" smtClean="0"/>
            <a:t>Abandonment</a:t>
          </a:r>
          <a:r>
            <a:rPr lang="es-ES" b="1" dirty="0" smtClean="0"/>
            <a:t> – </a:t>
          </a:r>
          <a:r>
            <a:rPr lang="zh-CN" altLang="en-US" b="1" dirty="0" smtClean="0"/>
            <a:t>遗弃</a:t>
          </a:r>
          <a:r>
            <a:rPr lang="es-ES" b="1" dirty="0" smtClean="0"/>
            <a:t> </a:t>
          </a:r>
          <a:endParaRPr lang="es-ES" b="1" dirty="0"/>
        </a:p>
      </dgm:t>
    </dgm:pt>
    <dgm:pt modelId="{720AC005-E012-42E9-9F97-BFEF8AF638B1}" type="parTrans" cxnId="{04619860-6931-498F-A3BC-D91E4BDAF0C4}">
      <dgm:prSet/>
      <dgm:spPr/>
      <dgm:t>
        <a:bodyPr/>
        <a:lstStyle/>
        <a:p>
          <a:endParaRPr lang="es-ES"/>
        </a:p>
      </dgm:t>
    </dgm:pt>
    <dgm:pt modelId="{88275837-7808-4563-B905-7818B469B56D}" type="sibTrans" cxnId="{04619860-6931-498F-A3BC-D91E4BDAF0C4}">
      <dgm:prSet/>
      <dgm:spPr/>
      <dgm:t>
        <a:bodyPr/>
        <a:lstStyle/>
        <a:p>
          <a:endParaRPr lang="es-ES"/>
        </a:p>
      </dgm:t>
    </dgm:pt>
    <dgm:pt modelId="{440AE717-0600-4655-B686-6E49B55D9A22}">
      <dgm:prSet/>
      <dgm:spPr>
        <a:solidFill>
          <a:schemeClr val="accent6">
            <a:lumMod val="75000"/>
          </a:schemeClr>
        </a:solidFill>
      </dgm:spPr>
      <dgm:t>
        <a:bodyPr/>
        <a:lstStyle/>
        <a:p>
          <a:r>
            <a:rPr lang="es-ES" b="1" dirty="0" err="1" smtClean="0"/>
            <a:t>Risk</a:t>
          </a:r>
          <a:r>
            <a:rPr lang="es-ES" b="1" dirty="0" smtClean="0"/>
            <a:t> –</a:t>
          </a:r>
          <a:r>
            <a:rPr lang="zh-CN" altLang="en-US" b="1" dirty="0" smtClean="0"/>
            <a:t> 风险</a:t>
          </a:r>
          <a:r>
            <a:rPr lang="es-ES" b="1" dirty="0" smtClean="0"/>
            <a:t>  </a:t>
          </a:r>
          <a:endParaRPr lang="es-ES" b="1" dirty="0"/>
        </a:p>
      </dgm:t>
    </dgm:pt>
    <dgm:pt modelId="{4A3F8CA1-F858-4379-A0C3-4ADB5282C6F7}" type="parTrans" cxnId="{0E837D8F-FE00-4C02-8535-136F3BFD48DA}">
      <dgm:prSet/>
      <dgm:spPr/>
      <dgm:t>
        <a:bodyPr/>
        <a:lstStyle/>
        <a:p>
          <a:endParaRPr lang="es-ES"/>
        </a:p>
      </dgm:t>
    </dgm:pt>
    <dgm:pt modelId="{EAEBA7D3-8B12-4BD3-B7B5-47B9A566D5F5}" type="sibTrans" cxnId="{0E837D8F-FE00-4C02-8535-136F3BFD48DA}">
      <dgm:prSet/>
      <dgm:spPr/>
      <dgm:t>
        <a:bodyPr/>
        <a:lstStyle/>
        <a:p>
          <a:endParaRPr lang="es-ES"/>
        </a:p>
      </dgm:t>
    </dgm:pt>
    <dgm:pt modelId="{579F79B7-4AD7-466D-8120-AB6645CDCCA4}">
      <dgm:prSet phldrT="[Texto]" custT="1"/>
      <dgm:spPr>
        <a:solidFill>
          <a:schemeClr val="accent6">
            <a:lumMod val="40000"/>
            <a:lumOff val="60000"/>
          </a:schemeClr>
        </a:solidFill>
      </dgm:spPr>
      <dgm:t>
        <a:bodyPr/>
        <a:lstStyle/>
        <a:p>
          <a:r>
            <a:rPr lang="es-ES" sz="1600" dirty="0" smtClean="0"/>
            <a:t>Local </a:t>
          </a:r>
          <a:r>
            <a:rPr lang="es-ES" sz="1600" dirty="0" err="1" smtClean="0"/>
            <a:t>entitites</a:t>
          </a:r>
          <a:r>
            <a:rPr lang="es-ES" sz="1600" dirty="0" smtClean="0"/>
            <a:t> – </a:t>
          </a:r>
          <a:endParaRPr lang="es-ES" sz="1600" dirty="0"/>
        </a:p>
      </dgm:t>
    </dgm:pt>
    <dgm:pt modelId="{7631D5F9-AEB2-4A07-A131-49CF03C667C6}" type="parTrans" cxnId="{2D091A60-7455-4A35-8B71-5026112FE93C}">
      <dgm:prSet/>
      <dgm:spPr/>
      <dgm:t>
        <a:bodyPr/>
        <a:lstStyle/>
        <a:p>
          <a:endParaRPr lang="es-ES"/>
        </a:p>
      </dgm:t>
    </dgm:pt>
    <dgm:pt modelId="{7FB9CC8E-785C-46CA-83B4-C55C03BC4757}" type="sibTrans" cxnId="{2D091A60-7455-4A35-8B71-5026112FE93C}">
      <dgm:prSet/>
      <dgm:spPr/>
      <dgm:t>
        <a:bodyPr/>
        <a:lstStyle/>
        <a:p>
          <a:endParaRPr lang="es-ES"/>
        </a:p>
      </dgm:t>
    </dgm:pt>
    <dgm:pt modelId="{D27A36CE-7797-41DB-96AC-4E65319896A4}">
      <dgm:prSet phldrT="[Texto]" custT="1"/>
      <dgm:spPr>
        <a:solidFill>
          <a:schemeClr val="accent6">
            <a:lumMod val="40000"/>
            <a:lumOff val="60000"/>
          </a:schemeClr>
        </a:solidFill>
      </dgm:spPr>
      <dgm:t>
        <a:bodyPr/>
        <a:lstStyle/>
        <a:p>
          <a:r>
            <a:rPr lang="es-ES" sz="1600" dirty="0" err="1" smtClean="0"/>
            <a:t>Private</a:t>
          </a:r>
          <a:r>
            <a:rPr lang="es-ES" sz="1600" dirty="0" smtClean="0"/>
            <a:t> </a:t>
          </a:r>
          <a:r>
            <a:rPr lang="es-ES" sz="1600" dirty="0" err="1" smtClean="0"/>
            <a:t>children</a:t>
          </a:r>
          <a:r>
            <a:rPr lang="es-ES" sz="1600" dirty="0" smtClean="0"/>
            <a:t> </a:t>
          </a:r>
          <a:r>
            <a:rPr lang="es-ES" sz="1600" dirty="0" err="1" smtClean="0"/>
            <a:t>protection</a:t>
          </a:r>
          <a:r>
            <a:rPr lang="es-ES" sz="1600" dirty="0" smtClean="0"/>
            <a:t> </a:t>
          </a:r>
          <a:r>
            <a:rPr lang="es-ES" sz="1600" dirty="0" err="1" smtClean="0"/>
            <a:t>entities</a:t>
          </a:r>
          <a:r>
            <a:rPr lang="es-ES" sz="1600" dirty="0" smtClean="0"/>
            <a:t> -</a:t>
          </a:r>
          <a:endParaRPr lang="es-ES" sz="1600" dirty="0"/>
        </a:p>
      </dgm:t>
    </dgm:pt>
    <dgm:pt modelId="{77133746-D921-4688-A06E-E3FCF8D390F0}" type="parTrans" cxnId="{C04C52E3-77C4-4CB3-88EC-646A2A9BE62F}">
      <dgm:prSet/>
      <dgm:spPr/>
      <dgm:t>
        <a:bodyPr/>
        <a:lstStyle/>
        <a:p>
          <a:endParaRPr lang="es-ES"/>
        </a:p>
      </dgm:t>
    </dgm:pt>
    <dgm:pt modelId="{C6CB44DF-F007-4A10-84DE-5A11A3BEEBB2}" type="sibTrans" cxnId="{C04C52E3-77C4-4CB3-88EC-646A2A9BE62F}">
      <dgm:prSet/>
      <dgm:spPr/>
      <dgm:t>
        <a:bodyPr/>
        <a:lstStyle/>
        <a:p>
          <a:endParaRPr lang="es-ES"/>
        </a:p>
      </dgm:t>
    </dgm:pt>
    <dgm:pt modelId="{FA9C43AD-8791-47D7-A5DA-D2E70C0C3E8C}">
      <dgm:prSet phldrT="[Texto]" custT="1"/>
      <dgm:spPr>
        <a:solidFill>
          <a:srgbClr val="92D050"/>
        </a:solidFill>
      </dgm:spPr>
      <dgm:t>
        <a:bodyPr/>
        <a:lstStyle/>
        <a:p>
          <a:r>
            <a:rPr lang="es-ES" sz="1600" dirty="0" smtClean="0"/>
            <a:t>Local </a:t>
          </a:r>
          <a:r>
            <a:rPr lang="es-ES" sz="1600" dirty="0" err="1" smtClean="0"/>
            <a:t>entities</a:t>
          </a:r>
          <a:r>
            <a:rPr lang="es-ES" sz="1600" dirty="0" smtClean="0"/>
            <a:t> (</a:t>
          </a:r>
          <a:r>
            <a:rPr lang="es-ES" sz="1600" dirty="0" err="1" smtClean="0"/>
            <a:t>slight</a:t>
          </a:r>
          <a:r>
            <a:rPr lang="es-ES" sz="1600" dirty="0" smtClean="0"/>
            <a:t> </a:t>
          </a:r>
          <a:r>
            <a:rPr lang="es-ES" sz="1600" dirty="0" err="1" smtClean="0"/>
            <a:t>risk</a:t>
          </a:r>
          <a:r>
            <a:rPr lang="es-ES" sz="1600" dirty="0" smtClean="0"/>
            <a:t>) -</a:t>
          </a:r>
          <a:endParaRPr lang="es-ES" sz="1600" dirty="0"/>
        </a:p>
      </dgm:t>
    </dgm:pt>
    <dgm:pt modelId="{6C11A3CF-DCEC-41E1-A20D-71360FBC239A}" type="parTrans" cxnId="{587C7F22-8D9C-4820-843A-FB4A51BC807C}">
      <dgm:prSet/>
      <dgm:spPr/>
      <dgm:t>
        <a:bodyPr/>
        <a:lstStyle/>
        <a:p>
          <a:endParaRPr lang="es-ES"/>
        </a:p>
      </dgm:t>
    </dgm:pt>
    <dgm:pt modelId="{1ACA70AA-1E3A-46BF-B005-17F876DC2EC7}" type="sibTrans" cxnId="{587C7F22-8D9C-4820-843A-FB4A51BC807C}">
      <dgm:prSet/>
      <dgm:spPr/>
      <dgm:t>
        <a:bodyPr/>
        <a:lstStyle/>
        <a:p>
          <a:endParaRPr lang="es-ES"/>
        </a:p>
      </dgm:t>
    </dgm:pt>
    <dgm:pt modelId="{C601686C-0D54-C942-9370-F3061300D553}">
      <dgm:prSet phldrT="[Texto]" custT="1"/>
      <dgm:spPr>
        <a:solidFill>
          <a:schemeClr val="accent6">
            <a:lumMod val="40000"/>
            <a:lumOff val="60000"/>
          </a:schemeClr>
        </a:solidFill>
      </dgm:spPr>
      <dgm:t>
        <a:bodyPr/>
        <a:lstStyle/>
        <a:p>
          <a:r>
            <a:rPr lang="zh-CN" altLang="en-US" sz="1600" dirty="0" smtClean="0"/>
            <a:t>当地机关</a:t>
          </a:r>
          <a:r>
            <a:rPr lang="es-ES" sz="1600" dirty="0" smtClean="0"/>
            <a:t> </a:t>
          </a:r>
          <a:endParaRPr lang="es-ES" sz="1600" dirty="0"/>
        </a:p>
      </dgm:t>
    </dgm:pt>
    <dgm:pt modelId="{3131B264-21A0-914A-AE3D-6A9E7ECDBA96}" type="parTrans" cxnId="{CCFDCB1F-5ADD-3340-8F71-D1D006B3981E}">
      <dgm:prSet/>
      <dgm:spPr/>
      <dgm:t>
        <a:bodyPr/>
        <a:lstStyle/>
        <a:p>
          <a:endParaRPr lang="zh-CN" altLang="en-US"/>
        </a:p>
      </dgm:t>
    </dgm:pt>
    <dgm:pt modelId="{1A5AC6A1-61F1-C740-B378-9C4B84149C59}" type="sibTrans" cxnId="{CCFDCB1F-5ADD-3340-8F71-D1D006B3981E}">
      <dgm:prSet/>
      <dgm:spPr/>
      <dgm:t>
        <a:bodyPr/>
        <a:lstStyle/>
        <a:p>
          <a:endParaRPr lang="zh-CN" altLang="en-US"/>
        </a:p>
      </dgm:t>
    </dgm:pt>
    <dgm:pt modelId="{DCB762FB-09DB-3A45-B3B0-34AA8802F185}">
      <dgm:prSet phldrT="[Texto]" custT="1"/>
      <dgm:spPr>
        <a:solidFill>
          <a:schemeClr val="accent6">
            <a:lumMod val="40000"/>
            <a:lumOff val="60000"/>
          </a:schemeClr>
        </a:solidFill>
      </dgm:spPr>
      <dgm:t>
        <a:bodyPr/>
        <a:lstStyle/>
        <a:p>
          <a:r>
            <a:rPr lang="zh-CN" altLang="en-US" sz="1600" dirty="0" smtClean="0"/>
            <a:t>私营儿童保障机构</a:t>
          </a:r>
          <a:endParaRPr lang="es-ES" sz="1600" dirty="0"/>
        </a:p>
      </dgm:t>
    </dgm:pt>
    <dgm:pt modelId="{4BE8814A-87D5-FD48-B631-BE81F360D796}" type="parTrans" cxnId="{F5E69EAA-706C-9146-885A-B2F5C7F3D91D}">
      <dgm:prSet/>
      <dgm:spPr/>
      <dgm:t>
        <a:bodyPr/>
        <a:lstStyle/>
        <a:p>
          <a:endParaRPr lang="zh-CN" altLang="en-US"/>
        </a:p>
      </dgm:t>
    </dgm:pt>
    <dgm:pt modelId="{7A06D77B-FB01-0342-92C4-86E7D7A788BE}" type="sibTrans" cxnId="{F5E69EAA-706C-9146-885A-B2F5C7F3D91D}">
      <dgm:prSet/>
      <dgm:spPr/>
      <dgm:t>
        <a:bodyPr/>
        <a:lstStyle/>
        <a:p>
          <a:endParaRPr lang="zh-CN" altLang="en-US"/>
        </a:p>
      </dgm:t>
    </dgm:pt>
    <dgm:pt modelId="{ABA11BAE-E185-B741-8323-4D82BE6C311A}">
      <dgm:prSet phldrT="[Texto]" custT="1"/>
      <dgm:spPr>
        <a:solidFill>
          <a:srgbClr val="92D050"/>
        </a:solidFill>
      </dgm:spPr>
      <dgm:t>
        <a:bodyPr/>
        <a:lstStyle/>
        <a:p>
          <a:r>
            <a:rPr lang="zh-CN" altLang="en-US" sz="1600" dirty="0" smtClean="0"/>
            <a:t>当地机构</a:t>
          </a:r>
          <a:r>
            <a:rPr lang="es-ES" sz="1600" dirty="0" smtClean="0"/>
            <a:t> (</a:t>
          </a:r>
          <a:r>
            <a:rPr lang="zh-CN" altLang="en-US" sz="1600" dirty="0" smtClean="0"/>
            <a:t>轻微风险</a:t>
          </a:r>
          <a:r>
            <a:rPr lang="es-ES" sz="1600" dirty="0" smtClean="0"/>
            <a:t>)</a:t>
          </a:r>
          <a:endParaRPr lang="es-ES" sz="1600" dirty="0"/>
        </a:p>
      </dgm:t>
    </dgm:pt>
    <dgm:pt modelId="{91091C35-B864-434A-BF91-1ACF44581321}" type="parTrans" cxnId="{962505B8-730D-554D-AFBE-870B6BA9C3FD}">
      <dgm:prSet/>
      <dgm:spPr/>
      <dgm:t>
        <a:bodyPr/>
        <a:lstStyle/>
        <a:p>
          <a:endParaRPr lang="zh-CN" altLang="en-US"/>
        </a:p>
      </dgm:t>
    </dgm:pt>
    <dgm:pt modelId="{602BEE5D-A0C9-F046-AB64-1C855B4579C8}" type="sibTrans" cxnId="{962505B8-730D-554D-AFBE-870B6BA9C3FD}">
      <dgm:prSet/>
      <dgm:spPr/>
      <dgm:t>
        <a:bodyPr/>
        <a:lstStyle/>
        <a:p>
          <a:endParaRPr lang="zh-CN" altLang="en-US"/>
        </a:p>
      </dgm:t>
    </dgm:pt>
    <dgm:pt modelId="{3AC48B08-6754-4A86-8358-79F683A50867}" type="pres">
      <dgm:prSet presAssocID="{09551729-4E9A-494D-9509-4353AE6821A3}" presName="Name0" presStyleCnt="0">
        <dgm:presLayoutVars>
          <dgm:dir/>
          <dgm:animLvl val="lvl"/>
          <dgm:resizeHandles val="exact"/>
        </dgm:presLayoutVars>
      </dgm:prSet>
      <dgm:spPr/>
    </dgm:pt>
    <dgm:pt modelId="{7E00964E-A381-43D7-A1D7-04714E55D57E}" type="pres">
      <dgm:prSet presAssocID="{B01237F6-3F28-421A-801D-9BA2F5A00441}" presName="Name8" presStyleCnt="0"/>
      <dgm:spPr/>
    </dgm:pt>
    <dgm:pt modelId="{A19B7C49-64B7-4AD7-A4A0-FDC1DA028D7D}" type="pres">
      <dgm:prSet presAssocID="{B01237F6-3F28-421A-801D-9BA2F5A00441}" presName="level" presStyleLbl="node1" presStyleIdx="0" presStyleCnt="4" custLinFactNeighborX="2418" custLinFactNeighborY="0">
        <dgm:presLayoutVars>
          <dgm:chMax val="1"/>
          <dgm:bulletEnabled val="1"/>
        </dgm:presLayoutVars>
      </dgm:prSet>
      <dgm:spPr/>
      <dgm:t>
        <a:bodyPr/>
        <a:lstStyle/>
        <a:p>
          <a:endParaRPr lang="es-ES"/>
        </a:p>
      </dgm:t>
    </dgm:pt>
    <dgm:pt modelId="{E28E24EE-AF38-4ED9-94B4-06BA5358D2F0}" type="pres">
      <dgm:prSet presAssocID="{B01237F6-3F28-421A-801D-9BA2F5A00441}" presName="levelTx" presStyleLbl="revTx" presStyleIdx="0" presStyleCnt="0">
        <dgm:presLayoutVars>
          <dgm:chMax val="1"/>
          <dgm:bulletEnabled val="1"/>
        </dgm:presLayoutVars>
      </dgm:prSet>
      <dgm:spPr/>
      <dgm:t>
        <a:bodyPr/>
        <a:lstStyle/>
        <a:p>
          <a:endParaRPr lang="es-ES"/>
        </a:p>
      </dgm:t>
    </dgm:pt>
    <dgm:pt modelId="{6AB1A472-37A3-4AB2-95AC-76CF50230849}" type="pres">
      <dgm:prSet presAssocID="{440AE717-0600-4655-B686-6E49B55D9A22}" presName="Name8" presStyleCnt="0"/>
      <dgm:spPr/>
    </dgm:pt>
    <dgm:pt modelId="{51B399F4-B4F5-4489-848B-E812D12C9447}" type="pres">
      <dgm:prSet presAssocID="{440AE717-0600-4655-B686-6E49B55D9A22}" presName="acctBkgd" presStyleLbl="alignAcc1" presStyleIdx="0" presStyleCnt="2" custScaleX="95036" custScaleY="154093" custLinFactNeighborX="3269" custLinFactNeighborY="-49424"/>
      <dgm:spPr/>
      <dgm:t>
        <a:bodyPr/>
        <a:lstStyle/>
        <a:p>
          <a:endParaRPr lang="es-ES"/>
        </a:p>
      </dgm:t>
    </dgm:pt>
    <dgm:pt modelId="{9EC06BB0-9502-4F6D-819E-36902808C214}" type="pres">
      <dgm:prSet presAssocID="{440AE717-0600-4655-B686-6E49B55D9A22}" presName="acctTx" presStyleLbl="alignAcc1" presStyleIdx="0" presStyleCnt="2">
        <dgm:presLayoutVars>
          <dgm:bulletEnabled val="1"/>
        </dgm:presLayoutVars>
      </dgm:prSet>
      <dgm:spPr/>
      <dgm:t>
        <a:bodyPr/>
        <a:lstStyle/>
        <a:p>
          <a:endParaRPr lang="es-ES"/>
        </a:p>
      </dgm:t>
    </dgm:pt>
    <dgm:pt modelId="{3DA98A40-CEB1-4652-946C-9B9996DDA616}" type="pres">
      <dgm:prSet presAssocID="{440AE717-0600-4655-B686-6E49B55D9A22}" presName="level" presStyleLbl="node1" presStyleIdx="1" presStyleCnt="4">
        <dgm:presLayoutVars>
          <dgm:chMax val="1"/>
          <dgm:bulletEnabled val="1"/>
        </dgm:presLayoutVars>
      </dgm:prSet>
      <dgm:spPr/>
      <dgm:t>
        <a:bodyPr/>
        <a:lstStyle/>
        <a:p>
          <a:endParaRPr lang="es-ES"/>
        </a:p>
      </dgm:t>
    </dgm:pt>
    <dgm:pt modelId="{201DC68C-DDB8-42D2-BA1D-A790781CA24D}" type="pres">
      <dgm:prSet presAssocID="{440AE717-0600-4655-B686-6E49B55D9A22}" presName="levelTx" presStyleLbl="revTx" presStyleIdx="0" presStyleCnt="0">
        <dgm:presLayoutVars>
          <dgm:chMax val="1"/>
          <dgm:bulletEnabled val="1"/>
        </dgm:presLayoutVars>
      </dgm:prSet>
      <dgm:spPr/>
      <dgm:t>
        <a:bodyPr/>
        <a:lstStyle/>
        <a:p>
          <a:endParaRPr lang="es-ES"/>
        </a:p>
      </dgm:t>
    </dgm:pt>
    <dgm:pt modelId="{9D7063CE-099A-4F43-85BF-9D9CD9397E70}" type="pres">
      <dgm:prSet presAssocID="{693CBF4D-4883-4538-B400-D37F017435DC}" presName="Name8" presStyleCnt="0"/>
      <dgm:spPr/>
    </dgm:pt>
    <dgm:pt modelId="{A3C4DBE6-2936-4DD3-82AD-82C424F3D662}" type="pres">
      <dgm:prSet presAssocID="{693CBF4D-4883-4538-B400-D37F017435DC}" presName="acctBkgd" presStyleLbl="alignAcc1" presStyleIdx="1" presStyleCnt="2" custScaleX="79917" custScaleY="181597" custLinFactNeighborX="7914" custLinFactNeighborY="48143"/>
      <dgm:spPr/>
      <dgm:t>
        <a:bodyPr/>
        <a:lstStyle/>
        <a:p>
          <a:endParaRPr lang="es-ES"/>
        </a:p>
      </dgm:t>
    </dgm:pt>
    <dgm:pt modelId="{0B2A2ECA-AE83-4F35-B06D-86DF2C3AAD85}" type="pres">
      <dgm:prSet presAssocID="{693CBF4D-4883-4538-B400-D37F017435DC}" presName="acctTx" presStyleLbl="alignAcc1" presStyleIdx="1" presStyleCnt="2">
        <dgm:presLayoutVars>
          <dgm:bulletEnabled val="1"/>
        </dgm:presLayoutVars>
      </dgm:prSet>
      <dgm:spPr/>
      <dgm:t>
        <a:bodyPr/>
        <a:lstStyle/>
        <a:p>
          <a:endParaRPr lang="es-ES"/>
        </a:p>
      </dgm:t>
    </dgm:pt>
    <dgm:pt modelId="{662D3789-4F5E-4665-B57F-47C092A06037}" type="pres">
      <dgm:prSet presAssocID="{693CBF4D-4883-4538-B400-D37F017435DC}" presName="level" presStyleLbl="node1" presStyleIdx="2" presStyleCnt="4">
        <dgm:presLayoutVars>
          <dgm:chMax val="1"/>
          <dgm:bulletEnabled val="1"/>
        </dgm:presLayoutVars>
      </dgm:prSet>
      <dgm:spPr/>
      <dgm:t>
        <a:bodyPr/>
        <a:lstStyle/>
        <a:p>
          <a:endParaRPr lang="es-ES"/>
        </a:p>
      </dgm:t>
    </dgm:pt>
    <dgm:pt modelId="{0D3C6661-6B3B-4C98-BA90-2C85B6EA7889}" type="pres">
      <dgm:prSet presAssocID="{693CBF4D-4883-4538-B400-D37F017435DC}" presName="levelTx" presStyleLbl="revTx" presStyleIdx="0" presStyleCnt="0">
        <dgm:presLayoutVars>
          <dgm:chMax val="1"/>
          <dgm:bulletEnabled val="1"/>
        </dgm:presLayoutVars>
      </dgm:prSet>
      <dgm:spPr/>
      <dgm:t>
        <a:bodyPr/>
        <a:lstStyle/>
        <a:p>
          <a:endParaRPr lang="es-ES"/>
        </a:p>
      </dgm:t>
    </dgm:pt>
    <dgm:pt modelId="{5272FAC4-7EFF-43A0-9472-F7DA198B5C90}" type="pres">
      <dgm:prSet presAssocID="{E9A2BFB7-13C3-4DFC-AA2F-0727D4240860}" presName="Name8" presStyleCnt="0"/>
      <dgm:spPr/>
    </dgm:pt>
    <dgm:pt modelId="{8B3F8474-7B2D-4003-A0B8-F01991642782}" type="pres">
      <dgm:prSet presAssocID="{E9A2BFB7-13C3-4DFC-AA2F-0727D4240860}" presName="level" presStyleLbl="node1" presStyleIdx="3" presStyleCnt="4">
        <dgm:presLayoutVars>
          <dgm:chMax val="1"/>
          <dgm:bulletEnabled val="1"/>
        </dgm:presLayoutVars>
      </dgm:prSet>
      <dgm:spPr/>
      <dgm:t>
        <a:bodyPr/>
        <a:lstStyle/>
        <a:p>
          <a:endParaRPr lang="es-ES"/>
        </a:p>
      </dgm:t>
    </dgm:pt>
    <dgm:pt modelId="{30A9DC1A-0ABF-4E22-B0F2-89F206AAF2FF}" type="pres">
      <dgm:prSet presAssocID="{E9A2BFB7-13C3-4DFC-AA2F-0727D4240860}" presName="levelTx" presStyleLbl="revTx" presStyleIdx="0" presStyleCnt="0">
        <dgm:presLayoutVars>
          <dgm:chMax val="1"/>
          <dgm:bulletEnabled val="1"/>
        </dgm:presLayoutVars>
      </dgm:prSet>
      <dgm:spPr/>
      <dgm:t>
        <a:bodyPr/>
        <a:lstStyle/>
        <a:p>
          <a:endParaRPr lang="es-ES"/>
        </a:p>
      </dgm:t>
    </dgm:pt>
  </dgm:ptLst>
  <dgm:cxnLst>
    <dgm:cxn modelId="{D70CE12A-A0E2-440D-AA14-0F60FE0240C0}" type="presOf" srcId="{09551729-4E9A-494D-9509-4353AE6821A3}" destId="{3AC48B08-6754-4A86-8358-79F683A50867}" srcOrd="0" destOrd="0" presId="urn:microsoft.com/office/officeart/2005/8/layout/pyramid1"/>
    <dgm:cxn modelId="{3446A9E5-6F15-4BA4-BE49-46DCCFB4873B}" srcId="{09551729-4E9A-494D-9509-4353AE6821A3}" destId="{E9A2BFB7-13C3-4DFC-AA2F-0727D4240860}" srcOrd="3" destOrd="0" parTransId="{CB048855-F36C-4763-974B-4F620D8FB58D}" sibTransId="{B9011BBD-2081-47C7-9DB3-05D62C584D58}"/>
    <dgm:cxn modelId="{64297CFA-7C80-4257-853B-B6F6CCF78764}" srcId="{440AE717-0600-4655-B686-6E49B55D9A22}" destId="{FA6A176D-CA4E-4281-BE93-71470CBE7CE3}" srcOrd="0" destOrd="0" parTransId="{BE34993D-D8BD-4B25-8F01-30AD193CE009}" sibTransId="{9F0FAFE8-78D6-4E19-B6FB-F38AE8841850}"/>
    <dgm:cxn modelId="{A06F8C8F-7EAB-44AB-9CA6-6C18AC6C6A4D}" type="presOf" srcId="{579F79B7-4AD7-466D-8120-AB6645CDCCA4}" destId="{A3C4DBE6-2936-4DD3-82AD-82C424F3D662}" srcOrd="0" destOrd="0" presId="urn:microsoft.com/office/officeart/2005/8/layout/pyramid1"/>
    <dgm:cxn modelId="{2C76AFA2-74E6-47CF-B3A3-5E08D8BF0EE7}" type="presOf" srcId="{D27A36CE-7797-41DB-96AC-4E65319896A4}" destId="{0B2A2ECA-AE83-4F35-B06D-86DF2C3AAD85}" srcOrd="1" destOrd="2" presId="urn:microsoft.com/office/officeart/2005/8/layout/pyramid1"/>
    <dgm:cxn modelId="{1433F634-E35D-4D21-88E4-D2C18C69BFB9}" type="presOf" srcId="{FA6A176D-CA4E-4281-BE93-71470CBE7CE3}" destId="{51B399F4-B4F5-4489-848B-E812D12C9447}" srcOrd="0" destOrd="0" presId="urn:microsoft.com/office/officeart/2005/8/layout/pyramid1"/>
    <dgm:cxn modelId="{2D091A60-7455-4A35-8B71-5026112FE93C}" srcId="{693CBF4D-4883-4538-B400-D37F017435DC}" destId="{579F79B7-4AD7-466D-8120-AB6645CDCCA4}" srcOrd="0" destOrd="0" parTransId="{7631D5F9-AEB2-4A07-A131-49CF03C667C6}" sibTransId="{7FB9CC8E-785C-46CA-83B4-C55C03BC4757}"/>
    <dgm:cxn modelId="{4C43D139-2725-E942-8543-DF2B904F7AAF}" type="presOf" srcId="{DCB762FB-09DB-3A45-B3B0-34AA8802F185}" destId="{A3C4DBE6-2936-4DD3-82AD-82C424F3D662}" srcOrd="0" destOrd="3" presId="urn:microsoft.com/office/officeart/2005/8/layout/pyramid1"/>
    <dgm:cxn modelId="{0C3CE869-F353-9E48-9FAF-F3DC1E045EC8}" type="presOf" srcId="{DCB762FB-09DB-3A45-B3B0-34AA8802F185}" destId="{0B2A2ECA-AE83-4F35-B06D-86DF2C3AAD85}" srcOrd="1" destOrd="3" presId="urn:microsoft.com/office/officeart/2005/8/layout/pyramid1"/>
    <dgm:cxn modelId="{6C9C2A94-8BA7-604C-8AFE-D1677DC20475}" type="presOf" srcId="{ABA11BAE-E185-B741-8323-4D82BE6C311A}" destId="{9EC06BB0-9502-4F6D-819E-36902808C214}" srcOrd="1" destOrd="2" presId="urn:microsoft.com/office/officeart/2005/8/layout/pyramid1"/>
    <dgm:cxn modelId="{F16CBDAD-154D-4F15-ADD2-0E6EEA0A5CED}" type="presOf" srcId="{E9A2BFB7-13C3-4DFC-AA2F-0727D4240860}" destId="{30A9DC1A-0ABF-4E22-B0F2-89F206AAF2FF}" srcOrd="1" destOrd="0" presId="urn:microsoft.com/office/officeart/2005/8/layout/pyramid1"/>
    <dgm:cxn modelId="{0432C223-1F57-44FF-99C5-7AE572255E3A}" type="presOf" srcId="{440AE717-0600-4655-B686-6E49B55D9A22}" destId="{201DC68C-DDB8-42D2-BA1D-A790781CA24D}" srcOrd="1" destOrd="0" presId="urn:microsoft.com/office/officeart/2005/8/layout/pyramid1"/>
    <dgm:cxn modelId="{4129FF0A-AF94-4C58-B106-2ABDD4795DAB}" type="presOf" srcId="{E9A2BFB7-13C3-4DFC-AA2F-0727D4240860}" destId="{8B3F8474-7B2D-4003-A0B8-F01991642782}" srcOrd="0" destOrd="0" presId="urn:microsoft.com/office/officeart/2005/8/layout/pyramid1"/>
    <dgm:cxn modelId="{1FF83D77-3EAB-4925-831D-3C3CEA077BC3}" type="presOf" srcId="{579F79B7-4AD7-466D-8120-AB6645CDCCA4}" destId="{0B2A2ECA-AE83-4F35-B06D-86DF2C3AAD85}" srcOrd="1" destOrd="0" presId="urn:microsoft.com/office/officeart/2005/8/layout/pyramid1"/>
    <dgm:cxn modelId="{29A82F62-980C-418F-9B6D-112E57B5E71D}" type="presOf" srcId="{FA6A176D-CA4E-4281-BE93-71470CBE7CE3}" destId="{9EC06BB0-9502-4F6D-819E-36902808C214}" srcOrd="1" destOrd="0" presId="urn:microsoft.com/office/officeart/2005/8/layout/pyramid1"/>
    <dgm:cxn modelId="{0837D21D-BC61-3543-8871-8ACCBF817B6E}" type="presOf" srcId="{C601686C-0D54-C942-9370-F3061300D553}" destId="{0B2A2ECA-AE83-4F35-B06D-86DF2C3AAD85}" srcOrd="1" destOrd="1" presId="urn:microsoft.com/office/officeart/2005/8/layout/pyramid1"/>
    <dgm:cxn modelId="{587C7F22-8D9C-4820-843A-FB4A51BC807C}" srcId="{440AE717-0600-4655-B686-6E49B55D9A22}" destId="{FA9C43AD-8791-47D7-A5DA-D2E70C0C3E8C}" srcOrd="1" destOrd="0" parTransId="{6C11A3CF-DCEC-41E1-A20D-71360FBC239A}" sibTransId="{1ACA70AA-1E3A-46BF-B005-17F876DC2EC7}"/>
    <dgm:cxn modelId="{2E4804B2-EE00-4D4E-B703-FBB3352F6C75}" srcId="{09551729-4E9A-494D-9509-4353AE6821A3}" destId="{693CBF4D-4883-4538-B400-D37F017435DC}" srcOrd="2" destOrd="0" parTransId="{AA3969CA-0E7F-400D-920E-F147E59EBFC0}" sibTransId="{725DCDC7-14EA-411E-8A4A-FE0955AEA43D}"/>
    <dgm:cxn modelId="{21CFE2D5-9718-418F-9725-23E97383BF81}" type="presOf" srcId="{FA9C43AD-8791-47D7-A5DA-D2E70C0C3E8C}" destId="{51B399F4-B4F5-4489-848B-E812D12C9447}" srcOrd="0" destOrd="1" presId="urn:microsoft.com/office/officeart/2005/8/layout/pyramid1"/>
    <dgm:cxn modelId="{DE37315B-30F2-4F2E-A926-BA7DC133F7F2}" type="presOf" srcId="{693CBF4D-4883-4538-B400-D37F017435DC}" destId="{662D3789-4F5E-4665-B57F-47C092A06037}" srcOrd="0" destOrd="0" presId="urn:microsoft.com/office/officeart/2005/8/layout/pyramid1"/>
    <dgm:cxn modelId="{0E837D8F-FE00-4C02-8535-136F3BFD48DA}" srcId="{09551729-4E9A-494D-9509-4353AE6821A3}" destId="{440AE717-0600-4655-B686-6E49B55D9A22}" srcOrd="1" destOrd="0" parTransId="{4A3F8CA1-F858-4379-A0C3-4ADB5282C6F7}" sibTransId="{EAEBA7D3-8B12-4BD3-B7B5-47B9A566D5F5}"/>
    <dgm:cxn modelId="{DB50E343-A863-4BA4-9D33-A51C93CB7BFE}" type="presOf" srcId="{440AE717-0600-4655-B686-6E49B55D9A22}" destId="{3DA98A40-CEB1-4652-946C-9B9996DDA616}" srcOrd="0" destOrd="0" presId="urn:microsoft.com/office/officeart/2005/8/layout/pyramid1"/>
    <dgm:cxn modelId="{962505B8-730D-554D-AFBE-870B6BA9C3FD}" srcId="{440AE717-0600-4655-B686-6E49B55D9A22}" destId="{ABA11BAE-E185-B741-8323-4D82BE6C311A}" srcOrd="2" destOrd="0" parTransId="{91091C35-B864-434A-BF91-1ACF44581321}" sibTransId="{602BEE5D-A0C9-F046-AB64-1C855B4579C8}"/>
    <dgm:cxn modelId="{CCFDCB1F-5ADD-3340-8F71-D1D006B3981E}" srcId="{693CBF4D-4883-4538-B400-D37F017435DC}" destId="{C601686C-0D54-C942-9370-F3061300D553}" srcOrd="1" destOrd="0" parTransId="{3131B264-21A0-914A-AE3D-6A9E7ECDBA96}" sibTransId="{1A5AC6A1-61F1-C740-B378-9C4B84149C59}"/>
    <dgm:cxn modelId="{0892A431-252A-4DEB-8D98-707C4AA73F14}" type="presOf" srcId="{693CBF4D-4883-4538-B400-D37F017435DC}" destId="{0D3C6661-6B3B-4C98-BA90-2C85B6EA7889}" srcOrd="1" destOrd="0" presId="urn:microsoft.com/office/officeart/2005/8/layout/pyramid1"/>
    <dgm:cxn modelId="{DB322019-05D0-AE47-8993-7A016F00C3CC}" type="presOf" srcId="{ABA11BAE-E185-B741-8323-4D82BE6C311A}" destId="{51B399F4-B4F5-4489-848B-E812D12C9447}" srcOrd="0" destOrd="2" presId="urn:microsoft.com/office/officeart/2005/8/layout/pyramid1"/>
    <dgm:cxn modelId="{04619860-6931-498F-A3BC-D91E4BDAF0C4}" srcId="{09551729-4E9A-494D-9509-4353AE6821A3}" destId="{B01237F6-3F28-421A-801D-9BA2F5A00441}" srcOrd="0" destOrd="0" parTransId="{720AC005-E012-42E9-9F97-BFEF8AF638B1}" sibTransId="{88275837-7808-4563-B905-7818B469B56D}"/>
    <dgm:cxn modelId="{F60DEF26-EFE3-4E8E-9BB9-75E47EEB855A}" type="presOf" srcId="{B01237F6-3F28-421A-801D-9BA2F5A00441}" destId="{A19B7C49-64B7-4AD7-A4A0-FDC1DA028D7D}" srcOrd="0" destOrd="0" presId="urn:microsoft.com/office/officeart/2005/8/layout/pyramid1"/>
    <dgm:cxn modelId="{21A51627-6FA4-0C44-AC9C-164A68B9C49B}" type="presOf" srcId="{C601686C-0D54-C942-9370-F3061300D553}" destId="{A3C4DBE6-2936-4DD3-82AD-82C424F3D662}" srcOrd="0" destOrd="1" presId="urn:microsoft.com/office/officeart/2005/8/layout/pyramid1"/>
    <dgm:cxn modelId="{4E0C3A25-1472-4EEE-B484-3CB620B7E659}" type="presOf" srcId="{FA9C43AD-8791-47D7-A5DA-D2E70C0C3E8C}" destId="{9EC06BB0-9502-4F6D-819E-36902808C214}" srcOrd="1" destOrd="1" presId="urn:microsoft.com/office/officeart/2005/8/layout/pyramid1"/>
    <dgm:cxn modelId="{7C3D20BD-BF9B-44A3-8ED8-C7FA475AA411}" type="presOf" srcId="{D27A36CE-7797-41DB-96AC-4E65319896A4}" destId="{A3C4DBE6-2936-4DD3-82AD-82C424F3D662}" srcOrd="0" destOrd="2" presId="urn:microsoft.com/office/officeart/2005/8/layout/pyramid1"/>
    <dgm:cxn modelId="{C04C52E3-77C4-4CB3-88EC-646A2A9BE62F}" srcId="{693CBF4D-4883-4538-B400-D37F017435DC}" destId="{D27A36CE-7797-41DB-96AC-4E65319896A4}" srcOrd="2" destOrd="0" parTransId="{77133746-D921-4688-A06E-E3FCF8D390F0}" sibTransId="{C6CB44DF-F007-4A10-84DE-5A11A3BEEBB2}"/>
    <dgm:cxn modelId="{156A2087-FF4D-4352-A73D-179336303F3D}" type="presOf" srcId="{B01237F6-3F28-421A-801D-9BA2F5A00441}" destId="{E28E24EE-AF38-4ED9-94B4-06BA5358D2F0}" srcOrd="1" destOrd="0" presId="urn:microsoft.com/office/officeart/2005/8/layout/pyramid1"/>
    <dgm:cxn modelId="{F5E69EAA-706C-9146-885A-B2F5C7F3D91D}" srcId="{693CBF4D-4883-4538-B400-D37F017435DC}" destId="{DCB762FB-09DB-3A45-B3B0-34AA8802F185}" srcOrd="3" destOrd="0" parTransId="{4BE8814A-87D5-FD48-B631-BE81F360D796}" sibTransId="{7A06D77B-FB01-0342-92C4-86E7D7A788BE}"/>
    <dgm:cxn modelId="{C6C13BC4-5DEC-42E7-9198-265C4B0A986F}" type="presParOf" srcId="{3AC48B08-6754-4A86-8358-79F683A50867}" destId="{7E00964E-A381-43D7-A1D7-04714E55D57E}" srcOrd="0" destOrd="0" presId="urn:microsoft.com/office/officeart/2005/8/layout/pyramid1"/>
    <dgm:cxn modelId="{EACE6A1B-5B24-4805-87FD-B08DE2ADE164}" type="presParOf" srcId="{7E00964E-A381-43D7-A1D7-04714E55D57E}" destId="{A19B7C49-64B7-4AD7-A4A0-FDC1DA028D7D}" srcOrd="0" destOrd="0" presId="urn:microsoft.com/office/officeart/2005/8/layout/pyramid1"/>
    <dgm:cxn modelId="{E9AED9E5-09A5-4CAB-A401-FC3CBB81AEFD}" type="presParOf" srcId="{7E00964E-A381-43D7-A1D7-04714E55D57E}" destId="{E28E24EE-AF38-4ED9-94B4-06BA5358D2F0}" srcOrd="1" destOrd="0" presId="urn:microsoft.com/office/officeart/2005/8/layout/pyramid1"/>
    <dgm:cxn modelId="{023B59BD-1A8F-4499-B9A9-CE021B0BF601}" type="presParOf" srcId="{3AC48B08-6754-4A86-8358-79F683A50867}" destId="{6AB1A472-37A3-4AB2-95AC-76CF50230849}" srcOrd="1" destOrd="0" presId="urn:microsoft.com/office/officeart/2005/8/layout/pyramid1"/>
    <dgm:cxn modelId="{FA885006-7B1A-4EE8-B5A6-FFD93028B194}" type="presParOf" srcId="{6AB1A472-37A3-4AB2-95AC-76CF50230849}" destId="{51B399F4-B4F5-4489-848B-E812D12C9447}" srcOrd="0" destOrd="0" presId="urn:microsoft.com/office/officeart/2005/8/layout/pyramid1"/>
    <dgm:cxn modelId="{B8B73D91-2A1A-4F15-80E5-867814884E99}" type="presParOf" srcId="{6AB1A472-37A3-4AB2-95AC-76CF50230849}" destId="{9EC06BB0-9502-4F6D-819E-36902808C214}" srcOrd="1" destOrd="0" presId="urn:microsoft.com/office/officeart/2005/8/layout/pyramid1"/>
    <dgm:cxn modelId="{E7A4AAF4-8F8B-482D-BC6C-DF1D3A3FCBD5}" type="presParOf" srcId="{6AB1A472-37A3-4AB2-95AC-76CF50230849}" destId="{3DA98A40-CEB1-4652-946C-9B9996DDA616}" srcOrd="2" destOrd="0" presId="urn:microsoft.com/office/officeart/2005/8/layout/pyramid1"/>
    <dgm:cxn modelId="{763F192C-C752-4A33-BD47-329FD45BD837}" type="presParOf" srcId="{6AB1A472-37A3-4AB2-95AC-76CF50230849}" destId="{201DC68C-DDB8-42D2-BA1D-A790781CA24D}" srcOrd="3" destOrd="0" presId="urn:microsoft.com/office/officeart/2005/8/layout/pyramid1"/>
    <dgm:cxn modelId="{23F98126-489D-45D7-90AA-D58A649FA67A}" type="presParOf" srcId="{3AC48B08-6754-4A86-8358-79F683A50867}" destId="{9D7063CE-099A-4F43-85BF-9D9CD9397E70}" srcOrd="2" destOrd="0" presId="urn:microsoft.com/office/officeart/2005/8/layout/pyramid1"/>
    <dgm:cxn modelId="{8EEE6C47-3BC6-4131-8918-CC438D416D0C}" type="presParOf" srcId="{9D7063CE-099A-4F43-85BF-9D9CD9397E70}" destId="{A3C4DBE6-2936-4DD3-82AD-82C424F3D662}" srcOrd="0" destOrd="0" presId="urn:microsoft.com/office/officeart/2005/8/layout/pyramid1"/>
    <dgm:cxn modelId="{12E44C2F-B167-4980-AEB4-B2299047BEB3}" type="presParOf" srcId="{9D7063CE-099A-4F43-85BF-9D9CD9397E70}" destId="{0B2A2ECA-AE83-4F35-B06D-86DF2C3AAD85}" srcOrd="1" destOrd="0" presId="urn:microsoft.com/office/officeart/2005/8/layout/pyramid1"/>
    <dgm:cxn modelId="{1DF34652-2CAC-40CF-AEBD-98DF5BA95F01}" type="presParOf" srcId="{9D7063CE-099A-4F43-85BF-9D9CD9397E70}" destId="{662D3789-4F5E-4665-B57F-47C092A06037}" srcOrd="2" destOrd="0" presId="urn:microsoft.com/office/officeart/2005/8/layout/pyramid1"/>
    <dgm:cxn modelId="{78194DCC-13A4-4DAA-BD21-0A4240C8AEC1}" type="presParOf" srcId="{9D7063CE-099A-4F43-85BF-9D9CD9397E70}" destId="{0D3C6661-6B3B-4C98-BA90-2C85B6EA7889}" srcOrd="3" destOrd="0" presId="urn:microsoft.com/office/officeart/2005/8/layout/pyramid1"/>
    <dgm:cxn modelId="{488C350F-AC45-4C2B-A45C-833C8242D93D}" type="presParOf" srcId="{3AC48B08-6754-4A86-8358-79F683A50867}" destId="{5272FAC4-7EFF-43A0-9472-F7DA198B5C90}" srcOrd="3" destOrd="0" presId="urn:microsoft.com/office/officeart/2005/8/layout/pyramid1"/>
    <dgm:cxn modelId="{2804C8D6-9B5F-4B2C-AEEC-BF9CBB604545}" type="presParOf" srcId="{5272FAC4-7EFF-43A0-9472-F7DA198B5C90}" destId="{8B3F8474-7B2D-4003-A0B8-F01991642782}" srcOrd="0" destOrd="0" presId="urn:microsoft.com/office/officeart/2005/8/layout/pyramid1"/>
    <dgm:cxn modelId="{5169E0B4-4D9F-41F0-A4C0-D300259E3741}" type="presParOf" srcId="{5272FAC4-7EFF-43A0-9472-F7DA198B5C90}" destId="{30A9DC1A-0ABF-4E22-B0F2-89F206AAF2F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02-Jun-16</a:t>
            </a:fld>
            <a:endParaRPr lang="en-US" dirty="0"/>
          </a:p>
        </p:txBody>
      </p:sp>
      <p:sp>
        <p:nvSpPr>
          <p:cNvPr id="4" name="Footer Placeholder 3"/>
          <p:cNvSpPr>
            <a:spLocks noGrp="1"/>
          </p:cNvSpPr>
          <p:nvPr>
            <p:ph type="ftr" sz="quarter" idx="2"/>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‹N°›</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02-Jun-16</a:t>
            </a:fld>
            <a:endParaRPr lang="en-US" dirty="0"/>
          </a:p>
        </p:txBody>
      </p:sp>
      <p:sp>
        <p:nvSpPr>
          <p:cNvPr id="4" name="Slide Image Placeholder 3"/>
          <p:cNvSpPr>
            <a:spLocks noGrp="1" noRot="1" noChangeAspect="1"/>
          </p:cNvSpPr>
          <p:nvPr>
            <p:ph type="sldImg" idx="2"/>
          </p:nvPr>
        </p:nvSpPr>
        <p:spPr>
          <a:xfrm>
            <a:off x="711200" y="747713"/>
            <a:ext cx="5373688" cy="3721100"/>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79928" y="4719044"/>
            <a:ext cx="5434648" cy="446841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‹N°›</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a:t>
            </a:fld>
            <a:endParaRPr lang="en-US"/>
          </a:p>
        </p:txBody>
      </p:sp>
    </p:spTree>
    <p:extLst>
      <p:ext uri="{BB962C8B-B14F-4D97-AF65-F5344CB8AC3E}">
        <p14:creationId xmlns:p14="http://schemas.microsoft.com/office/powerpoint/2010/main" val="428837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3</a:t>
            </a:fld>
            <a:endParaRPr lang="en-US"/>
          </a:p>
        </p:txBody>
      </p:sp>
    </p:spTree>
    <p:extLst>
      <p:ext uri="{BB962C8B-B14F-4D97-AF65-F5344CB8AC3E}">
        <p14:creationId xmlns:p14="http://schemas.microsoft.com/office/powerpoint/2010/main" val="428837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7713"/>
            <a:ext cx="5373688" cy="37211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4288376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3933" name="think-cell Slide" r:id="rId7" imgW="0" imgH="0" progId="">
                  <p:embed/>
                </p:oleObj>
              </mc:Choice>
              <mc:Fallback>
                <p:oleObj name="think-cell Slide" r:id="rId7" imgW="0" imgH="0" progId="">
                  <p:embed/>
                  <p:pic>
                    <p:nvPicPr>
                      <p:cNvPr id="0" name="AutoShape 75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smtClean="0">
                <a:solidFill>
                  <a:schemeClr val="tx1">
                    <a:lumMod val="75000"/>
                    <a:lumOff val="25000"/>
                  </a:schemeClr>
                </a:solidFill>
                <a:latin typeface="Optane" pitchFamily="2" charset="0"/>
                <a:cs typeface="Arial" charset="0"/>
              </a:rPr>
              <a:t>BOZZA</a:t>
            </a:r>
            <a:r>
              <a:rPr lang="en-US" sz="1800" b="1" i="1" u="sng" baseline="0" dirty="0" smtClean="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02/06/2016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02/06/2016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49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02/06/2016</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02/06/2016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02/06/2016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02/06/2016</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02/06/2016</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02/06/2016</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02/06/2016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02/06/2016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‹N°›</a:t>
            </a:fld>
            <a:endParaRPr lang="it-IT"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02/06/2016</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‹N°›</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‹N°›</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488380" y="4021399"/>
            <a:ext cx="9001249" cy="1415772"/>
          </a:xfrm>
          <a:prstGeom prst="rect">
            <a:avLst/>
          </a:prstGeom>
        </p:spPr>
        <p:txBody>
          <a:bodyPr wrap="square" lIns="36000" tIns="0" rIns="36000" bIns="0">
            <a:spAutoFit/>
          </a:bodyPr>
          <a:lstStyle/>
          <a:p>
            <a:pPr algn="ctr" defTabSz="457200" eaLnBrk="0" fontAlgn="auto" hangingPunct="0">
              <a:spcBef>
                <a:spcPts val="0"/>
              </a:spcBef>
              <a:spcAft>
                <a:spcPts val="1200"/>
              </a:spcAft>
              <a:buClr>
                <a:srgbClr val="FFC000"/>
              </a:buClr>
              <a:buSzPct val="85000"/>
              <a:defRPr/>
            </a:pPr>
            <a:r>
              <a:rPr lang="es-ES" sz="3200" b="1" dirty="0" smtClean="0">
                <a:solidFill>
                  <a:schemeClr val="tx1">
                    <a:lumMod val="85000"/>
                    <a:lumOff val="15000"/>
                  </a:schemeClr>
                </a:solidFill>
                <a:latin typeface="Optane" pitchFamily="2" charset="0"/>
              </a:rPr>
              <a:t> </a:t>
            </a:r>
            <a:endParaRPr lang="it-IT" sz="800" b="1" noProof="1" smtClean="0">
              <a:solidFill>
                <a:schemeClr val="tx1">
                  <a:lumMod val="85000"/>
                  <a:lumOff val="15000"/>
                </a:schemeClr>
              </a:solidFill>
              <a:latin typeface="Optane" pitchFamily="2" charset="0"/>
            </a:endParaRPr>
          </a:p>
          <a:p>
            <a:pPr algn="ctr" defTabSz="457200" eaLnBrk="0" hangingPunct="0">
              <a:spcAft>
                <a:spcPts val="1200"/>
              </a:spcAft>
              <a:buClr>
                <a:srgbClr val="FFC000"/>
              </a:buClr>
              <a:buSzPct val="85000"/>
            </a:pPr>
            <a:r>
              <a:rPr lang="es-ES" sz="2000" i="1" dirty="0" smtClean="0">
                <a:solidFill>
                  <a:srgbClr val="262626"/>
                </a:solidFill>
                <a:latin typeface="Optane" pitchFamily="2" charset="0"/>
              </a:rPr>
              <a:t>Valladolid</a:t>
            </a:r>
            <a:r>
              <a:rPr lang="es-ES" sz="2000" i="1" noProof="1" smtClean="0">
                <a:solidFill>
                  <a:srgbClr val="262626"/>
                </a:solidFill>
                <a:latin typeface="Optane" pitchFamily="2" charset="0"/>
              </a:rPr>
              <a:t>, 28</a:t>
            </a:r>
            <a:r>
              <a:rPr lang="es-ES" sz="2000" i="1" dirty="0" err="1" smtClean="0">
                <a:solidFill>
                  <a:srgbClr val="262626"/>
                </a:solidFill>
                <a:latin typeface="Optane" pitchFamily="2" charset="0"/>
              </a:rPr>
              <a:t>th</a:t>
            </a:r>
            <a:r>
              <a:rPr lang="es-ES" sz="2000" i="1" dirty="0" smtClean="0">
                <a:solidFill>
                  <a:srgbClr val="262626"/>
                </a:solidFill>
                <a:latin typeface="Optane" pitchFamily="2" charset="0"/>
              </a:rPr>
              <a:t> June 2016</a:t>
            </a:r>
            <a:r>
              <a:rPr lang="zh-CN" altLang="en-US" sz="2000" i="1" dirty="0">
                <a:solidFill>
                  <a:srgbClr val="262626"/>
                </a:solidFill>
                <a:latin typeface="Optane" pitchFamily="2" charset="0"/>
              </a:rPr>
              <a:t> </a:t>
            </a:r>
            <a:endParaRPr lang="en-US" altLang="zh-CN" sz="2000" i="1" dirty="0" smtClean="0">
              <a:solidFill>
                <a:srgbClr val="262626"/>
              </a:solidFill>
              <a:latin typeface="Optane" pitchFamily="2" charset="0"/>
            </a:endParaRPr>
          </a:p>
          <a:p>
            <a:pPr algn="ctr" defTabSz="457200" eaLnBrk="0" hangingPunct="0">
              <a:spcAft>
                <a:spcPts val="1200"/>
              </a:spcAft>
              <a:buClr>
                <a:srgbClr val="FFC000"/>
              </a:buClr>
              <a:buSzPct val="85000"/>
            </a:pPr>
            <a:r>
              <a:rPr lang="zh-CN" altLang="en-US" sz="2000" i="1" dirty="0" smtClean="0">
                <a:solidFill>
                  <a:srgbClr val="262626"/>
                </a:solidFill>
                <a:latin typeface="Optane" pitchFamily="2" charset="0"/>
              </a:rPr>
              <a:t>巴拉多利德，</a:t>
            </a:r>
            <a:r>
              <a:rPr lang="en-US" altLang="zh-CN" sz="2000" i="1" dirty="0" smtClean="0">
                <a:solidFill>
                  <a:srgbClr val="262626"/>
                </a:solidFill>
                <a:latin typeface="Optane" pitchFamily="2" charset="0"/>
              </a:rPr>
              <a:t>2016</a:t>
            </a:r>
            <a:r>
              <a:rPr lang="zh-CN" altLang="en-US" sz="2000" i="1" dirty="0" smtClean="0">
                <a:solidFill>
                  <a:srgbClr val="262626"/>
                </a:solidFill>
                <a:latin typeface="Optane" pitchFamily="2" charset="0"/>
              </a:rPr>
              <a:t>年</a:t>
            </a:r>
            <a:r>
              <a:rPr lang="en-US" altLang="zh-CN" sz="2000" i="1" dirty="0" smtClean="0">
                <a:solidFill>
                  <a:srgbClr val="262626"/>
                </a:solidFill>
                <a:latin typeface="Optane" pitchFamily="2" charset="0"/>
              </a:rPr>
              <a:t>6</a:t>
            </a:r>
            <a:r>
              <a:rPr lang="zh-CN" altLang="en-US" sz="2000" i="1" dirty="0" smtClean="0">
                <a:solidFill>
                  <a:srgbClr val="262626"/>
                </a:solidFill>
                <a:latin typeface="Optane" pitchFamily="2" charset="0"/>
              </a:rPr>
              <a:t>月</a:t>
            </a:r>
            <a:r>
              <a:rPr lang="en-US" altLang="zh-CN" sz="2000" i="1" dirty="0" smtClean="0">
                <a:solidFill>
                  <a:srgbClr val="262626"/>
                </a:solidFill>
                <a:latin typeface="Optane" pitchFamily="2" charset="0"/>
              </a:rPr>
              <a:t>28</a:t>
            </a:r>
            <a:r>
              <a:rPr lang="zh-CN" altLang="en-US" sz="2000" i="1" dirty="0" smtClean="0">
                <a:solidFill>
                  <a:srgbClr val="262626"/>
                </a:solidFill>
                <a:latin typeface="Optane" pitchFamily="2" charset="0"/>
              </a:rPr>
              <a:t>日</a:t>
            </a:r>
            <a:endParaRPr lang="es-ES" sz="2000" i="1" dirty="0" smtClean="0">
              <a:solidFill>
                <a:srgbClr val="262626"/>
              </a:solidFill>
              <a:latin typeface="Optane" pitchFamily="2" charset="0"/>
            </a:endParaRPr>
          </a:p>
        </p:txBody>
      </p:sp>
    </p:spTree>
    <p:extLst>
      <p:ext uri="{BB962C8B-B14F-4D97-AF65-F5344CB8AC3E}">
        <p14:creationId xmlns:p14="http://schemas.microsoft.com/office/powerpoint/2010/main" val="13172484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err="1" smtClean="0"/>
              <a:t>Territory</a:t>
            </a:r>
            <a:r>
              <a:rPr lang="es-ES" dirty="0" smtClean="0"/>
              <a:t> </a:t>
            </a:r>
            <a:r>
              <a:rPr lang="es-ES" dirty="0" err="1" smtClean="0"/>
              <a:t>organisation</a:t>
            </a:r>
            <a:r>
              <a:rPr lang="es-ES" dirty="0" smtClean="0"/>
              <a:t> –</a:t>
            </a:r>
            <a:r>
              <a:rPr lang="zh-CN" altLang="en-US" dirty="0" smtClean="0"/>
              <a:t> 辖区内组织工作</a:t>
            </a:r>
            <a:r>
              <a:rPr lang="es-ES" dirty="0" smtClean="0"/>
              <a:t>  </a:t>
            </a:r>
            <a:endParaRPr lang="it-IT" dirty="0">
              <a:solidFill>
                <a:prstClr val="black">
                  <a:lumMod val="85000"/>
                  <a:lumOff val="15000"/>
                </a:prstClr>
              </a:solidFill>
            </a:endParaRPr>
          </a:p>
        </p:txBody>
      </p:sp>
      <p:pic>
        <p:nvPicPr>
          <p:cNvPr id="6" name="5 Imagen" descr="Presentacion pdf paneles_Página_03_1"/>
          <p:cNvPicPr/>
          <p:nvPr/>
        </p:nvPicPr>
        <p:blipFill>
          <a:blip r:embed="rId3" cstate="print"/>
          <a:srcRect t="30249" r="21409"/>
          <a:stretch>
            <a:fillRect/>
          </a:stretch>
        </p:blipFill>
        <p:spPr bwMode="auto">
          <a:xfrm>
            <a:off x="336244" y="908650"/>
            <a:ext cx="9225396" cy="5400750"/>
          </a:xfrm>
          <a:prstGeom prst="rect">
            <a:avLst/>
          </a:prstGeom>
          <a:solidFill>
            <a:schemeClr val="accent5"/>
          </a:solidFill>
        </p:spPr>
      </p:pic>
      <p:sp>
        <p:nvSpPr>
          <p:cNvPr id="9" name="8 CuadroTexto"/>
          <p:cNvSpPr txBox="1"/>
          <p:nvPr/>
        </p:nvSpPr>
        <p:spPr>
          <a:xfrm>
            <a:off x="920440" y="2492870"/>
            <a:ext cx="1986467" cy="530915"/>
          </a:xfrm>
          <a:prstGeom prst="rect">
            <a:avLst/>
          </a:prstGeom>
          <a:noFill/>
          <a:ln>
            <a:solidFill>
              <a:srgbClr val="00B0F0"/>
            </a:solidFill>
          </a:ln>
        </p:spPr>
        <p:txBody>
          <a:bodyPr wrap="square" rtlCol="0">
            <a:spAutoFit/>
          </a:bodyPr>
          <a:lstStyle/>
          <a:p>
            <a:r>
              <a:rPr lang="zh-CN" altLang="en-US" sz="1600" b="1" dirty="0" smtClean="0">
                <a:solidFill>
                  <a:srgbClr val="FFFFFF"/>
                </a:solidFill>
                <a:latin typeface="黑体"/>
                <a:ea typeface="黑体"/>
                <a:cs typeface="黑体"/>
              </a:rPr>
              <a:t>社会工作领域</a:t>
            </a:r>
            <a:endParaRPr lang="es-ES" sz="1600" b="1" dirty="0" smtClean="0">
              <a:solidFill>
                <a:srgbClr val="FFFFFF"/>
              </a:solidFill>
              <a:latin typeface="黑体"/>
              <a:ea typeface="黑体"/>
              <a:cs typeface="黑体"/>
            </a:endParaRPr>
          </a:p>
          <a:p>
            <a:r>
              <a:rPr lang="es-ES" sz="1250" b="1" dirty="0" smtClean="0">
                <a:solidFill>
                  <a:schemeClr val="bg1"/>
                </a:solidFill>
              </a:rPr>
              <a:t>SOCIAL </a:t>
            </a:r>
            <a:r>
              <a:rPr lang="es-ES" sz="1250" b="1" dirty="0">
                <a:solidFill>
                  <a:schemeClr val="bg1"/>
                </a:solidFill>
              </a:rPr>
              <a:t>ACTION </a:t>
            </a:r>
            <a:r>
              <a:rPr lang="es-ES" sz="1250" b="1" dirty="0" smtClean="0">
                <a:solidFill>
                  <a:schemeClr val="bg1"/>
                </a:solidFill>
              </a:rPr>
              <a:t>AREA</a:t>
            </a:r>
            <a:endParaRPr lang="es-ES" sz="1250" dirty="0">
              <a:solidFill>
                <a:schemeClr val="bg1"/>
              </a:solidFill>
            </a:endParaRPr>
          </a:p>
        </p:txBody>
      </p:sp>
      <p:sp>
        <p:nvSpPr>
          <p:cNvPr id="7" name="CuadroTexto 6"/>
          <p:cNvSpPr txBox="1"/>
          <p:nvPr/>
        </p:nvSpPr>
        <p:spPr>
          <a:xfrm>
            <a:off x="548762" y="1533864"/>
            <a:ext cx="4032560" cy="369332"/>
          </a:xfrm>
          <a:prstGeom prst="rect">
            <a:avLst/>
          </a:prstGeom>
          <a:solidFill>
            <a:srgbClr val="558ED5"/>
          </a:solidFill>
        </p:spPr>
        <p:txBody>
          <a:bodyPr wrap="square" rtlCol="0">
            <a:spAutoFit/>
          </a:bodyPr>
          <a:lstStyle/>
          <a:p>
            <a:endParaRPr lang="es-ES" dirty="0"/>
          </a:p>
        </p:txBody>
      </p:sp>
      <p:sp>
        <p:nvSpPr>
          <p:cNvPr id="12" name="CuadroTexto 11"/>
          <p:cNvSpPr txBox="1"/>
          <p:nvPr/>
        </p:nvSpPr>
        <p:spPr>
          <a:xfrm>
            <a:off x="5097020" y="1533864"/>
            <a:ext cx="4392610" cy="369332"/>
          </a:xfrm>
          <a:prstGeom prst="rect">
            <a:avLst/>
          </a:prstGeom>
          <a:solidFill>
            <a:srgbClr val="558ED5"/>
          </a:solidFill>
        </p:spPr>
        <p:txBody>
          <a:bodyPr wrap="square" rtlCol="0">
            <a:spAutoFit/>
          </a:bodyPr>
          <a:lstStyle/>
          <a:p>
            <a:endParaRPr lang="es-ES" dirty="0"/>
          </a:p>
        </p:txBody>
      </p:sp>
      <p:sp>
        <p:nvSpPr>
          <p:cNvPr id="13" name="CuadroTexto 12"/>
          <p:cNvSpPr txBox="1"/>
          <p:nvPr/>
        </p:nvSpPr>
        <p:spPr>
          <a:xfrm>
            <a:off x="1027569" y="3140960"/>
            <a:ext cx="1047419" cy="369332"/>
          </a:xfrm>
          <a:prstGeom prst="rect">
            <a:avLst/>
          </a:prstGeom>
          <a:solidFill>
            <a:srgbClr val="558ED5"/>
          </a:solidFill>
        </p:spPr>
        <p:txBody>
          <a:bodyPr wrap="square" rtlCol="0">
            <a:spAutoFit/>
          </a:bodyPr>
          <a:lstStyle/>
          <a:p>
            <a:endParaRPr lang="es-ES" dirty="0"/>
          </a:p>
        </p:txBody>
      </p:sp>
      <p:sp>
        <p:nvSpPr>
          <p:cNvPr id="14" name="CuadroTexto 13"/>
          <p:cNvSpPr txBox="1"/>
          <p:nvPr/>
        </p:nvSpPr>
        <p:spPr>
          <a:xfrm>
            <a:off x="2190742" y="3250463"/>
            <a:ext cx="1080150" cy="357075"/>
          </a:xfrm>
          <a:prstGeom prst="rect">
            <a:avLst/>
          </a:prstGeom>
          <a:solidFill>
            <a:srgbClr val="558ED5"/>
          </a:solidFill>
        </p:spPr>
        <p:txBody>
          <a:bodyPr wrap="square" rtlCol="0">
            <a:spAutoFit/>
          </a:bodyPr>
          <a:lstStyle/>
          <a:p>
            <a:endParaRPr lang="es-ES" dirty="0"/>
          </a:p>
        </p:txBody>
      </p:sp>
      <p:sp>
        <p:nvSpPr>
          <p:cNvPr id="15" name="CuadroTexto 14"/>
          <p:cNvSpPr txBox="1"/>
          <p:nvPr/>
        </p:nvSpPr>
        <p:spPr>
          <a:xfrm>
            <a:off x="1317996" y="4168890"/>
            <a:ext cx="1008140" cy="335757"/>
          </a:xfrm>
          <a:prstGeom prst="rect">
            <a:avLst/>
          </a:prstGeom>
          <a:solidFill>
            <a:schemeClr val="tx2">
              <a:lumMod val="60000"/>
              <a:lumOff val="40000"/>
            </a:schemeClr>
          </a:solidFill>
        </p:spPr>
        <p:txBody>
          <a:bodyPr wrap="square" rtlCol="0">
            <a:spAutoFit/>
          </a:bodyPr>
          <a:lstStyle/>
          <a:p>
            <a:endParaRPr lang="es-ES" dirty="0"/>
          </a:p>
        </p:txBody>
      </p:sp>
      <p:sp>
        <p:nvSpPr>
          <p:cNvPr id="16" name="CuadroTexto 15"/>
          <p:cNvSpPr txBox="1"/>
          <p:nvPr/>
        </p:nvSpPr>
        <p:spPr>
          <a:xfrm>
            <a:off x="7591492" y="2751316"/>
            <a:ext cx="1080150" cy="403963"/>
          </a:xfrm>
          <a:prstGeom prst="rect">
            <a:avLst/>
          </a:prstGeom>
          <a:solidFill>
            <a:srgbClr val="F79646"/>
          </a:solidFill>
        </p:spPr>
        <p:txBody>
          <a:bodyPr wrap="square" rtlCol="0">
            <a:spAutoFit/>
          </a:bodyPr>
          <a:lstStyle/>
          <a:p>
            <a:endParaRPr lang="es-ES" dirty="0"/>
          </a:p>
        </p:txBody>
      </p:sp>
      <p:sp>
        <p:nvSpPr>
          <p:cNvPr id="17" name="CuadroTexto 16"/>
          <p:cNvSpPr txBox="1"/>
          <p:nvPr/>
        </p:nvSpPr>
        <p:spPr>
          <a:xfrm>
            <a:off x="6439332" y="3394496"/>
            <a:ext cx="1008140" cy="369332"/>
          </a:xfrm>
          <a:prstGeom prst="rect">
            <a:avLst/>
          </a:prstGeom>
          <a:solidFill>
            <a:srgbClr val="F79646"/>
          </a:solidFill>
        </p:spPr>
        <p:txBody>
          <a:bodyPr wrap="square" rtlCol="0">
            <a:spAutoFit/>
          </a:bodyPr>
          <a:lstStyle/>
          <a:p>
            <a:endParaRPr lang="es-ES" dirty="0"/>
          </a:p>
        </p:txBody>
      </p:sp>
      <p:sp>
        <p:nvSpPr>
          <p:cNvPr id="19" name="CuadroTexto 18"/>
          <p:cNvSpPr txBox="1"/>
          <p:nvPr/>
        </p:nvSpPr>
        <p:spPr>
          <a:xfrm>
            <a:off x="6218679" y="4168890"/>
            <a:ext cx="1008140" cy="369332"/>
          </a:xfrm>
          <a:prstGeom prst="rect">
            <a:avLst/>
          </a:prstGeom>
          <a:solidFill>
            <a:srgbClr val="F79646"/>
          </a:solidFill>
        </p:spPr>
        <p:txBody>
          <a:bodyPr wrap="square" rtlCol="0">
            <a:spAutoFit/>
          </a:bodyPr>
          <a:lstStyle/>
          <a:p>
            <a:endParaRPr lang="es-ES" dirty="0"/>
          </a:p>
        </p:txBody>
      </p:sp>
      <p:sp>
        <p:nvSpPr>
          <p:cNvPr id="20" name="CuadroTexto 19"/>
          <p:cNvSpPr txBox="1"/>
          <p:nvPr/>
        </p:nvSpPr>
        <p:spPr>
          <a:xfrm>
            <a:off x="7758388" y="4168890"/>
            <a:ext cx="1008140" cy="369332"/>
          </a:xfrm>
          <a:prstGeom prst="rect">
            <a:avLst/>
          </a:prstGeom>
          <a:solidFill>
            <a:srgbClr val="F79646"/>
          </a:solidFill>
        </p:spPr>
        <p:txBody>
          <a:bodyPr wrap="square" rtlCol="0">
            <a:spAutoFit/>
          </a:bodyPr>
          <a:lstStyle/>
          <a:p>
            <a:endParaRPr lang="es-ES" dirty="0"/>
          </a:p>
        </p:txBody>
      </p:sp>
      <p:sp>
        <p:nvSpPr>
          <p:cNvPr id="21" name="CuadroTexto 20"/>
          <p:cNvSpPr txBox="1"/>
          <p:nvPr/>
        </p:nvSpPr>
        <p:spPr>
          <a:xfrm>
            <a:off x="7072672" y="4788835"/>
            <a:ext cx="1008140" cy="369332"/>
          </a:xfrm>
          <a:prstGeom prst="rect">
            <a:avLst/>
          </a:prstGeom>
          <a:solidFill>
            <a:srgbClr val="F79646"/>
          </a:solidFill>
        </p:spPr>
        <p:txBody>
          <a:bodyPr wrap="square" rtlCol="0">
            <a:spAutoFit/>
          </a:bodyPr>
          <a:lstStyle/>
          <a:p>
            <a:endParaRPr lang="es-ES" dirty="0"/>
          </a:p>
        </p:txBody>
      </p:sp>
      <p:sp>
        <p:nvSpPr>
          <p:cNvPr id="22" name="CuadroTexto 21"/>
          <p:cNvSpPr txBox="1"/>
          <p:nvPr/>
        </p:nvSpPr>
        <p:spPr>
          <a:xfrm rot="20046468">
            <a:off x="7570699" y="3418528"/>
            <a:ext cx="1476017" cy="252259"/>
          </a:xfrm>
          <a:prstGeom prst="rect">
            <a:avLst/>
          </a:prstGeom>
          <a:solidFill>
            <a:srgbClr val="F79646"/>
          </a:solidFill>
        </p:spPr>
        <p:txBody>
          <a:bodyPr wrap="square" rtlCol="0">
            <a:spAutoFit/>
          </a:bodyPr>
          <a:lstStyle/>
          <a:p>
            <a:endParaRPr lang="es-ES" dirty="0"/>
          </a:p>
        </p:txBody>
      </p:sp>
      <p:sp>
        <p:nvSpPr>
          <p:cNvPr id="25" name="Arco de bloque 24"/>
          <p:cNvSpPr/>
          <p:nvPr/>
        </p:nvSpPr>
        <p:spPr>
          <a:xfrm rot="18495608">
            <a:off x="7608153" y="4915590"/>
            <a:ext cx="1798411" cy="609440"/>
          </a:xfrm>
          <a:custGeom>
            <a:avLst/>
            <a:gdLst>
              <a:gd name="connsiteX0" fmla="*/ 627389 w 2249326"/>
              <a:gd name="connsiteY0" fmla="*/ 94114 h 1826381"/>
              <a:gd name="connsiteX1" fmla="*/ 1570399 w 2249326"/>
              <a:gd name="connsiteY1" fmla="*/ 74782 h 1826381"/>
              <a:gd name="connsiteX2" fmla="*/ 2247373 w 2249326"/>
              <a:gd name="connsiteY2" fmla="*/ 859396 h 1826381"/>
              <a:gd name="connsiteX3" fmla="*/ 1958423 w 2249326"/>
              <a:gd name="connsiteY3" fmla="*/ 873241 h 1826381"/>
              <a:gd name="connsiteX4" fmla="*/ 1432992 w 2249326"/>
              <a:gd name="connsiteY4" fmla="*/ 333237 h 1826381"/>
              <a:gd name="connsiteX5" fmla="*/ 779636 w 2249326"/>
              <a:gd name="connsiteY5" fmla="*/ 344885 h 1826381"/>
              <a:gd name="connsiteX6" fmla="*/ 627389 w 2249326"/>
              <a:gd name="connsiteY6" fmla="*/ 94114 h 1826381"/>
              <a:gd name="connsiteX0" fmla="*/ 0 w 1875228"/>
              <a:gd name="connsiteY0" fmla="*/ 233672 h 1012799"/>
              <a:gd name="connsiteX1" fmla="*/ 943010 w 1875228"/>
              <a:gd name="connsiteY1" fmla="*/ 214340 h 1012799"/>
              <a:gd name="connsiteX2" fmla="*/ 1875228 w 1875228"/>
              <a:gd name="connsiteY2" fmla="*/ 138493 h 1012799"/>
              <a:gd name="connsiteX3" fmla="*/ 1331034 w 1875228"/>
              <a:gd name="connsiteY3" fmla="*/ 1012799 h 1012799"/>
              <a:gd name="connsiteX4" fmla="*/ 805603 w 1875228"/>
              <a:gd name="connsiteY4" fmla="*/ 472795 h 1012799"/>
              <a:gd name="connsiteX5" fmla="*/ 152247 w 1875228"/>
              <a:gd name="connsiteY5" fmla="*/ 484443 h 1012799"/>
              <a:gd name="connsiteX6" fmla="*/ 0 w 1875228"/>
              <a:gd name="connsiteY6" fmla="*/ 233672 h 1012799"/>
              <a:gd name="connsiteX0" fmla="*/ 0 w 1875228"/>
              <a:gd name="connsiteY0" fmla="*/ 233672 h 486607"/>
              <a:gd name="connsiteX1" fmla="*/ 943010 w 1875228"/>
              <a:gd name="connsiteY1" fmla="*/ 214340 h 486607"/>
              <a:gd name="connsiteX2" fmla="*/ 1875228 w 1875228"/>
              <a:gd name="connsiteY2" fmla="*/ 138493 h 486607"/>
              <a:gd name="connsiteX3" fmla="*/ 1535890 w 1875228"/>
              <a:gd name="connsiteY3" fmla="*/ 422784 h 486607"/>
              <a:gd name="connsiteX4" fmla="*/ 805603 w 1875228"/>
              <a:gd name="connsiteY4" fmla="*/ 472795 h 486607"/>
              <a:gd name="connsiteX5" fmla="*/ 152247 w 1875228"/>
              <a:gd name="connsiteY5" fmla="*/ 484443 h 486607"/>
              <a:gd name="connsiteX6" fmla="*/ 0 w 1875228"/>
              <a:gd name="connsiteY6" fmla="*/ 233672 h 486607"/>
              <a:gd name="connsiteX0" fmla="*/ 0 w 1656491"/>
              <a:gd name="connsiteY0" fmla="*/ 338480 h 591415"/>
              <a:gd name="connsiteX1" fmla="*/ 943010 w 1656491"/>
              <a:gd name="connsiteY1" fmla="*/ 319148 h 591415"/>
              <a:gd name="connsiteX2" fmla="*/ 1656491 w 1656491"/>
              <a:gd name="connsiteY2" fmla="*/ 119175 h 591415"/>
              <a:gd name="connsiteX3" fmla="*/ 1535890 w 1656491"/>
              <a:gd name="connsiteY3" fmla="*/ 527592 h 591415"/>
              <a:gd name="connsiteX4" fmla="*/ 805603 w 1656491"/>
              <a:gd name="connsiteY4" fmla="*/ 577603 h 591415"/>
              <a:gd name="connsiteX5" fmla="*/ 152247 w 1656491"/>
              <a:gd name="connsiteY5" fmla="*/ 589251 h 591415"/>
              <a:gd name="connsiteX6" fmla="*/ 0 w 1656491"/>
              <a:gd name="connsiteY6" fmla="*/ 338480 h 591415"/>
              <a:gd name="connsiteX0" fmla="*/ 0 w 1696962"/>
              <a:gd name="connsiteY0" fmla="*/ 338480 h 589251"/>
              <a:gd name="connsiteX1" fmla="*/ 943010 w 1696962"/>
              <a:gd name="connsiteY1" fmla="*/ 319148 h 589251"/>
              <a:gd name="connsiteX2" fmla="*/ 1656491 w 1696962"/>
              <a:gd name="connsiteY2" fmla="*/ 119175 h 589251"/>
              <a:gd name="connsiteX3" fmla="*/ 1670699 w 1696962"/>
              <a:gd name="connsiteY3" fmla="*/ 322403 h 589251"/>
              <a:gd name="connsiteX4" fmla="*/ 805603 w 1696962"/>
              <a:gd name="connsiteY4" fmla="*/ 577603 h 589251"/>
              <a:gd name="connsiteX5" fmla="*/ 152247 w 1696962"/>
              <a:gd name="connsiteY5" fmla="*/ 589251 h 589251"/>
              <a:gd name="connsiteX6" fmla="*/ 0 w 1696962"/>
              <a:gd name="connsiteY6" fmla="*/ 338480 h 589251"/>
              <a:gd name="connsiteX0" fmla="*/ 0 w 1696326"/>
              <a:gd name="connsiteY0" fmla="*/ 382056 h 632827"/>
              <a:gd name="connsiteX1" fmla="*/ 943010 w 1696326"/>
              <a:gd name="connsiteY1" fmla="*/ 362724 h 632827"/>
              <a:gd name="connsiteX2" fmla="*/ 1650103 w 1696326"/>
              <a:gd name="connsiteY2" fmla="*/ 112858 h 632827"/>
              <a:gd name="connsiteX3" fmla="*/ 1670699 w 1696326"/>
              <a:gd name="connsiteY3" fmla="*/ 365979 h 632827"/>
              <a:gd name="connsiteX4" fmla="*/ 805603 w 1696326"/>
              <a:gd name="connsiteY4" fmla="*/ 621179 h 632827"/>
              <a:gd name="connsiteX5" fmla="*/ 152247 w 1696326"/>
              <a:gd name="connsiteY5" fmla="*/ 632827 h 632827"/>
              <a:gd name="connsiteX6" fmla="*/ 0 w 1696326"/>
              <a:gd name="connsiteY6" fmla="*/ 382056 h 632827"/>
              <a:gd name="connsiteX0" fmla="*/ 0 w 1704110"/>
              <a:gd name="connsiteY0" fmla="*/ 382056 h 632827"/>
              <a:gd name="connsiteX1" fmla="*/ 943010 w 1704110"/>
              <a:gd name="connsiteY1" fmla="*/ 362724 h 632827"/>
              <a:gd name="connsiteX2" fmla="*/ 1650103 w 1704110"/>
              <a:gd name="connsiteY2" fmla="*/ 112858 h 632827"/>
              <a:gd name="connsiteX3" fmla="*/ 1679290 w 1704110"/>
              <a:gd name="connsiteY3" fmla="*/ 293288 h 632827"/>
              <a:gd name="connsiteX4" fmla="*/ 805603 w 1704110"/>
              <a:gd name="connsiteY4" fmla="*/ 621179 h 632827"/>
              <a:gd name="connsiteX5" fmla="*/ 152247 w 1704110"/>
              <a:gd name="connsiteY5" fmla="*/ 632827 h 632827"/>
              <a:gd name="connsiteX6" fmla="*/ 0 w 1704110"/>
              <a:gd name="connsiteY6" fmla="*/ 382056 h 632827"/>
              <a:gd name="connsiteX0" fmla="*/ 0 w 1704110"/>
              <a:gd name="connsiteY0" fmla="*/ 382056 h 659145"/>
              <a:gd name="connsiteX1" fmla="*/ 943010 w 1704110"/>
              <a:gd name="connsiteY1" fmla="*/ 362724 h 659145"/>
              <a:gd name="connsiteX2" fmla="*/ 1650103 w 1704110"/>
              <a:gd name="connsiteY2" fmla="*/ 112858 h 659145"/>
              <a:gd name="connsiteX3" fmla="*/ 1679290 w 1704110"/>
              <a:gd name="connsiteY3" fmla="*/ 293288 h 659145"/>
              <a:gd name="connsiteX4" fmla="*/ 851201 w 1704110"/>
              <a:gd name="connsiteY4" fmla="*/ 651137 h 659145"/>
              <a:gd name="connsiteX5" fmla="*/ 152247 w 1704110"/>
              <a:gd name="connsiteY5" fmla="*/ 632827 h 659145"/>
              <a:gd name="connsiteX6" fmla="*/ 0 w 1704110"/>
              <a:gd name="connsiteY6" fmla="*/ 382056 h 659145"/>
              <a:gd name="connsiteX0" fmla="*/ 62522 w 1551863"/>
              <a:gd name="connsiteY0" fmla="*/ 17136 h 760223"/>
              <a:gd name="connsiteX1" fmla="*/ 790763 w 1551863"/>
              <a:gd name="connsiteY1" fmla="*/ 463802 h 760223"/>
              <a:gd name="connsiteX2" fmla="*/ 1497856 w 1551863"/>
              <a:gd name="connsiteY2" fmla="*/ 213936 h 760223"/>
              <a:gd name="connsiteX3" fmla="*/ 1527043 w 1551863"/>
              <a:gd name="connsiteY3" fmla="*/ 394366 h 760223"/>
              <a:gd name="connsiteX4" fmla="*/ 698954 w 1551863"/>
              <a:gd name="connsiteY4" fmla="*/ 752215 h 760223"/>
              <a:gd name="connsiteX5" fmla="*/ 0 w 1551863"/>
              <a:gd name="connsiteY5" fmla="*/ 733905 h 760223"/>
              <a:gd name="connsiteX6" fmla="*/ 62522 w 1551863"/>
              <a:gd name="connsiteY6" fmla="*/ 17136 h 760223"/>
              <a:gd name="connsiteX0" fmla="*/ 0 w 1489341"/>
              <a:gd name="connsiteY0" fmla="*/ 17136 h 760223"/>
              <a:gd name="connsiteX1" fmla="*/ 728241 w 1489341"/>
              <a:gd name="connsiteY1" fmla="*/ 463802 h 760223"/>
              <a:gd name="connsiteX2" fmla="*/ 1435334 w 1489341"/>
              <a:gd name="connsiteY2" fmla="*/ 213936 h 760223"/>
              <a:gd name="connsiteX3" fmla="*/ 1464521 w 1489341"/>
              <a:gd name="connsiteY3" fmla="*/ 394366 h 760223"/>
              <a:gd name="connsiteX4" fmla="*/ 636432 w 1489341"/>
              <a:gd name="connsiteY4" fmla="*/ 752215 h 760223"/>
              <a:gd name="connsiteX5" fmla="*/ 44917 w 1489341"/>
              <a:gd name="connsiteY5" fmla="*/ 396494 h 760223"/>
              <a:gd name="connsiteX6" fmla="*/ 0 w 1489341"/>
              <a:gd name="connsiteY6" fmla="*/ 17136 h 760223"/>
              <a:gd name="connsiteX0" fmla="*/ 0 w 1486066"/>
              <a:gd name="connsiteY0" fmla="*/ 17087 h 760174"/>
              <a:gd name="connsiteX1" fmla="*/ 728241 w 1486066"/>
              <a:gd name="connsiteY1" fmla="*/ 463753 h 760174"/>
              <a:gd name="connsiteX2" fmla="*/ 1393646 w 1486066"/>
              <a:gd name="connsiteY2" fmla="*/ 202819 h 760174"/>
              <a:gd name="connsiteX3" fmla="*/ 1464521 w 1486066"/>
              <a:gd name="connsiteY3" fmla="*/ 394317 h 760174"/>
              <a:gd name="connsiteX4" fmla="*/ 636432 w 1486066"/>
              <a:gd name="connsiteY4" fmla="*/ 752166 h 760174"/>
              <a:gd name="connsiteX5" fmla="*/ 44917 w 1486066"/>
              <a:gd name="connsiteY5" fmla="*/ 396445 h 760174"/>
              <a:gd name="connsiteX6" fmla="*/ 0 w 1486066"/>
              <a:gd name="connsiteY6" fmla="*/ 17087 h 760174"/>
              <a:gd name="connsiteX0" fmla="*/ 0 w 1532306"/>
              <a:gd name="connsiteY0" fmla="*/ 17087 h 761493"/>
              <a:gd name="connsiteX1" fmla="*/ 728241 w 1532306"/>
              <a:gd name="connsiteY1" fmla="*/ 463753 h 761493"/>
              <a:gd name="connsiteX2" fmla="*/ 1393646 w 1532306"/>
              <a:gd name="connsiteY2" fmla="*/ 202819 h 761493"/>
              <a:gd name="connsiteX3" fmla="*/ 1513643 w 1532306"/>
              <a:gd name="connsiteY3" fmla="*/ 498397 h 761493"/>
              <a:gd name="connsiteX4" fmla="*/ 636432 w 1532306"/>
              <a:gd name="connsiteY4" fmla="*/ 752166 h 761493"/>
              <a:gd name="connsiteX5" fmla="*/ 44917 w 1532306"/>
              <a:gd name="connsiteY5" fmla="*/ 396445 h 761493"/>
              <a:gd name="connsiteX6" fmla="*/ 0 w 1532306"/>
              <a:gd name="connsiteY6" fmla="*/ 17087 h 761493"/>
              <a:gd name="connsiteX0" fmla="*/ 0 w 1536636"/>
              <a:gd name="connsiteY0" fmla="*/ 17748 h 762154"/>
              <a:gd name="connsiteX1" fmla="*/ 728241 w 1536636"/>
              <a:gd name="connsiteY1" fmla="*/ 464414 h 762154"/>
              <a:gd name="connsiteX2" fmla="*/ 1462704 w 1536636"/>
              <a:gd name="connsiteY2" fmla="*/ 346770 h 762154"/>
              <a:gd name="connsiteX3" fmla="*/ 1513643 w 1536636"/>
              <a:gd name="connsiteY3" fmla="*/ 499058 h 762154"/>
              <a:gd name="connsiteX4" fmla="*/ 636432 w 1536636"/>
              <a:gd name="connsiteY4" fmla="*/ 752827 h 762154"/>
              <a:gd name="connsiteX5" fmla="*/ 44917 w 1536636"/>
              <a:gd name="connsiteY5" fmla="*/ 397106 h 762154"/>
              <a:gd name="connsiteX6" fmla="*/ 0 w 1536636"/>
              <a:gd name="connsiteY6" fmla="*/ 17748 h 762154"/>
              <a:gd name="connsiteX0" fmla="*/ 3929 w 1540565"/>
              <a:gd name="connsiteY0" fmla="*/ 17748 h 762154"/>
              <a:gd name="connsiteX1" fmla="*/ 732170 w 1540565"/>
              <a:gd name="connsiteY1" fmla="*/ 464414 h 762154"/>
              <a:gd name="connsiteX2" fmla="*/ 1466633 w 1540565"/>
              <a:gd name="connsiteY2" fmla="*/ 346770 h 762154"/>
              <a:gd name="connsiteX3" fmla="*/ 1517572 w 1540565"/>
              <a:gd name="connsiteY3" fmla="*/ 499058 h 762154"/>
              <a:gd name="connsiteX4" fmla="*/ 640361 w 1540565"/>
              <a:gd name="connsiteY4" fmla="*/ 752827 h 762154"/>
              <a:gd name="connsiteX5" fmla="*/ 0 w 1540565"/>
              <a:gd name="connsiteY5" fmla="*/ 446613 h 762154"/>
              <a:gd name="connsiteX6" fmla="*/ 3929 w 1540565"/>
              <a:gd name="connsiteY6" fmla="*/ 17748 h 762154"/>
              <a:gd name="connsiteX0" fmla="*/ 6 w 1747282"/>
              <a:gd name="connsiteY0" fmla="*/ 19611 h 696777"/>
              <a:gd name="connsiteX1" fmla="*/ 938887 w 1747282"/>
              <a:gd name="connsiteY1" fmla="*/ 399037 h 696777"/>
              <a:gd name="connsiteX2" fmla="*/ 1673350 w 1747282"/>
              <a:gd name="connsiteY2" fmla="*/ 281393 h 696777"/>
              <a:gd name="connsiteX3" fmla="*/ 1724289 w 1747282"/>
              <a:gd name="connsiteY3" fmla="*/ 433681 h 696777"/>
              <a:gd name="connsiteX4" fmla="*/ 847078 w 1747282"/>
              <a:gd name="connsiteY4" fmla="*/ 687450 h 696777"/>
              <a:gd name="connsiteX5" fmla="*/ 206717 w 1747282"/>
              <a:gd name="connsiteY5" fmla="*/ 381236 h 696777"/>
              <a:gd name="connsiteX6" fmla="*/ 6 w 1747282"/>
              <a:gd name="connsiteY6" fmla="*/ 19611 h 696777"/>
              <a:gd name="connsiteX0" fmla="*/ 5 w 1774375"/>
              <a:gd name="connsiteY0" fmla="*/ 20287 h 676086"/>
              <a:gd name="connsiteX1" fmla="*/ 965980 w 1774375"/>
              <a:gd name="connsiteY1" fmla="*/ 378346 h 676086"/>
              <a:gd name="connsiteX2" fmla="*/ 1700443 w 1774375"/>
              <a:gd name="connsiteY2" fmla="*/ 260702 h 676086"/>
              <a:gd name="connsiteX3" fmla="*/ 1751382 w 1774375"/>
              <a:gd name="connsiteY3" fmla="*/ 412990 h 676086"/>
              <a:gd name="connsiteX4" fmla="*/ 874171 w 1774375"/>
              <a:gd name="connsiteY4" fmla="*/ 666759 h 676086"/>
              <a:gd name="connsiteX5" fmla="*/ 233810 w 1774375"/>
              <a:gd name="connsiteY5" fmla="*/ 360545 h 676086"/>
              <a:gd name="connsiteX6" fmla="*/ 5 w 1774375"/>
              <a:gd name="connsiteY6" fmla="*/ 20287 h 676086"/>
              <a:gd name="connsiteX0" fmla="*/ 5 w 1774375"/>
              <a:gd name="connsiteY0" fmla="*/ 23858 h 679657"/>
              <a:gd name="connsiteX1" fmla="*/ 981344 w 1774375"/>
              <a:gd name="connsiteY1" fmla="*/ 303883 h 679657"/>
              <a:gd name="connsiteX2" fmla="*/ 1700443 w 1774375"/>
              <a:gd name="connsiteY2" fmla="*/ 264273 h 679657"/>
              <a:gd name="connsiteX3" fmla="*/ 1751382 w 1774375"/>
              <a:gd name="connsiteY3" fmla="*/ 416561 h 679657"/>
              <a:gd name="connsiteX4" fmla="*/ 874171 w 1774375"/>
              <a:gd name="connsiteY4" fmla="*/ 670330 h 679657"/>
              <a:gd name="connsiteX5" fmla="*/ 233810 w 1774375"/>
              <a:gd name="connsiteY5" fmla="*/ 364116 h 679657"/>
              <a:gd name="connsiteX6" fmla="*/ 5 w 1774375"/>
              <a:gd name="connsiteY6" fmla="*/ 23858 h 679657"/>
              <a:gd name="connsiteX0" fmla="*/ 5 w 1784011"/>
              <a:gd name="connsiteY0" fmla="*/ 25278 h 651504"/>
              <a:gd name="connsiteX1" fmla="*/ 990980 w 1784011"/>
              <a:gd name="connsiteY1" fmla="*/ 275730 h 651504"/>
              <a:gd name="connsiteX2" fmla="*/ 1710079 w 1784011"/>
              <a:gd name="connsiteY2" fmla="*/ 236120 h 651504"/>
              <a:gd name="connsiteX3" fmla="*/ 1761018 w 1784011"/>
              <a:gd name="connsiteY3" fmla="*/ 388408 h 651504"/>
              <a:gd name="connsiteX4" fmla="*/ 883807 w 1784011"/>
              <a:gd name="connsiteY4" fmla="*/ 642177 h 651504"/>
              <a:gd name="connsiteX5" fmla="*/ 243446 w 1784011"/>
              <a:gd name="connsiteY5" fmla="*/ 335963 h 651504"/>
              <a:gd name="connsiteX6" fmla="*/ 5 w 1784011"/>
              <a:gd name="connsiteY6" fmla="*/ 25278 h 651504"/>
              <a:gd name="connsiteX0" fmla="*/ 5 w 1784011"/>
              <a:gd name="connsiteY0" fmla="*/ 25278 h 604199"/>
              <a:gd name="connsiteX1" fmla="*/ 990980 w 1784011"/>
              <a:gd name="connsiteY1" fmla="*/ 275730 h 604199"/>
              <a:gd name="connsiteX2" fmla="*/ 1710079 w 1784011"/>
              <a:gd name="connsiteY2" fmla="*/ 236120 h 604199"/>
              <a:gd name="connsiteX3" fmla="*/ 1761018 w 1784011"/>
              <a:gd name="connsiteY3" fmla="*/ 388408 h 604199"/>
              <a:gd name="connsiteX4" fmla="*/ 944769 w 1784011"/>
              <a:gd name="connsiteY4" fmla="*/ 594101 h 604199"/>
              <a:gd name="connsiteX5" fmla="*/ 243446 w 1784011"/>
              <a:gd name="connsiteY5" fmla="*/ 335963 h 604199"/>
              <a:gd name="connsiteX6" fmla="*/ 5 w 1784011"/>
              <a:gd name="connsiteY6" fmla="*/ 25278 h 604199"/>
              <a:gd name="connsiteX0" fmla="*/ 5 w 1784011"/>
              <a:gd name="connsiteY0" fmla="*/ 25278 h 604199"/>
              <a:gd name="connsiteX1" fmla="*/ 990980 w 1784011"/>
              <a:gd name="connsiteY1" fmla="*/ 275730 h 604199"/>
              <a:gd name="connsiteX2" fmla="*/ 1710079 w 1784011"/>
              <a:gd name="connsiteY2" fmla="*/ 236120 h 604199"/>
              <a:gd name="connsiteX3" fmla="*/ 1761018 w 1784011"/>
              <a:gd name="connsiteY3" fmla="*/ 388408 h 604199"/>
              <a:gd name="connsiteX4" fmla="*/ 944769 w 1784011"/>
              <a:gd name="connsiteY4" fmla="*/ 594101 h 604199"/>
              <a:gd name="connsiteX5" fmla="*/ 272634 w 1784011"/>
              <a:gd name="connsiteY5" fmla="*/ 400834 h 604199"/>
              <a:gd name="connsiteX6" fmla="*/ 5 w 1784011"/>
              <a:gd name="connsiteY6" fmla="*/ 25278 h 604199"/>
              <a:gd name="connsiteX0" fmla="*/ 5 w 1720698"/>
              <a:gd name="connsiteY0" fmla="*/ 25278 h 605757"/>
              <a:gd name="connsiteX1" fmla="*/ 990980 w 1720698"/>
              <a:gd name="connsiteY1" fmla="*/ 275730 h 605757"/>
              <a:gd name="connsiteX2" fmla="*/ 1710079 w 1720698"/>
              <a:gd name="connsiteY2" fmla="*/ 236120 h 605757"/>
              <a:gd name="connsiteX3" fmla="*/ 1690419 w 1720698"/>
              <a:gd name="connsiteY3" fmla="*/ 466056 h 605757"/>
              <a:gd name="connsiteX4" fmla="*/ 944769 w 1720698"/>
              <a:gd name="connsiteY4" fmla="*/ 594101 h 605757"/>
              <a:gd name="connsiteX5" fmla="*/ 272634 w 1720698"/>
              <a:gd name="connsiteY5" fmla="*/ 400834 h 605757"/>
              <a:gd name="connsiteX6" fmla="*/ 5 w 1720698"/>
              <a:gd name="connsiteY6" fmla="*/ 25278 h 605757"/>
              <a:gd name="connsiteX0" fmla="*/ 5 w 1720698"/>
              <a:gd name="connsiteY0" fmla="*/ 27961 h 608440"/>
              <a:gd name="connsiteX1" fmla="*/ 1014165 w 1720698"/>
              <a:gd name="connsiteY1" fmla="*/ 238157 h 608440"/>
              <a:gd name="connsiteX2" fmla="*/ 1710079 w 1720698"/>
              <a:gd name="connsiteY2" fmla="*/ 238803 h 608440"/>
              <a:gd name="connsiteX3" fmla="*/ 1690419 w 1720698"/>
              <a:gd name="connsiteY3" fmla="*/ 468739 h 608440"/>
              <a:gd name="connsiteX4" fmla="*/ 944769 w 1720698"/>
              <a:gd name="connsiteY4" fmla="*/ 596784 h 608440"/>
              <a:gd name="connsiteX5" fmla="*/ 272634 w 1720698"/>
              <a:gd name="connsiteY5" fmla="*/ 403517 h 608440"/>
              <a:gd name="connsiteX6" fmla="*/ 5 w 1720698"/>
              <a:gd name="connsiteY6" fmla="*/ 27961 h 608440"/>
              <a:gd name="connsiteX0" fmla="*/ 5 w 1798411"/>
              <a:gd name="connsiteY0" fmla="*/ 28961 h 609440"/>
              <a:gd name="connsiteX1" fmla="*/ 1014165 w 1798411"/>
              <a:gd name="connsiteY1" fmla="*/ 239157 h 609440"/>
              <a:gd name="connsiteX2" fmla="*/ 1798411 w 1798411"/>
              <a:gd name="connsiteY2" fmla="*/ 323949 h 609440"/>
              <a:gd name="connsiteX3" fmla="*/ 1690419 w 1798411"/>
              <a:gd name="connsiteY3" fmla="*/ 469739 h 609440"/>
              <a:gd name="connsiteX4" fmla="*/ 944769 w 1798411"/>
              <a:gd name="connsiteY4" fmla="*/ 597784 h 609440"/>
              <a:gd name="connsiteX5" fmla="*/ 272634 w 1798411"/>
              <a:gd name="connsiteY5" fmla="*/ 404517 h 609440"/>
              <a:gd name="connsiteX6" fmla="*/ 5 w 1798411"/>
              <a:gd name="connsiteY6" fmla="*/ 28961 h 60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411" h="609440">
                <a:moveTo>
                  <a:pt x="5" y="28961"/>
                </a:moveTo>
                <a:cubicBezTo>
                  <a:pt x="295664" y="-89381"/>
                  <a:pt x="714431" y="189992"/>
                  <a:pt x="1014165" y="239157"/>
                </a:cubicBezTo>
                <a:cubicBezTo>
                  <a:pt x="1313899" y="288322"/>
                  <a:pt x="1773384" y="-20419"/>
                  <a:pt x="1798411" y="323949"/>
                </a:cubicBezTo>
                <a:cubicBezTo>
                  <a:pt x="1702094" y="328564"/>
                  <a:pt x="1786736" y="465124"/>
                  <a:pt x="1690419" y="469739"/>
                </a:cubicBezTo>
                <a:cubicBezTo>
                  <a:pt x="1669742" y="229017"/>
                  <a:pt x="1244936" y="686805"/>
                  <a:pt x="944769" y="597784"/>
                </a:cubicBezTo>
                <a:cubicBezTo>
                  <a:pt x="733900" y="535247"/>
                  <a:pt x="479268" y="334537"/>
                  <a:pt x="272634" y="404517"/>
                </a:cubicBezTo>
                <a:cubicBezTo>
                  <a:pt x="273944" y="261562"/>
                  <a:pt x="-1305" y="171916"/>
                  <a:pt x="5" y="28961"/>
                </a:cubicBezTo>
                <a:close/>
              </a:path>
            </a:pathLst>
          </a:cu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es-ES" dirty="0">
              <a:solidFill>
                <a:schemeClr val="tx1"/>
              </a:solidFill>
            </a:endParaRPr>
          </a:p>
        </p:txBody>
      </p:sp>
      <p:sp>
        <p:nvSpPr>
          <p:cNvPr id="5" name="4 CuadroTexto"/>
          <p:cNvSpPr txBox="1"/>
          <p:nvPr/>
        </p:nvSpPr>
        <p:spPr>
          <a:xfrm>
            <a:off x="2000590" y="3140960"/>
            <a:ext cx="2520350" cy="530915"/>
          </a:xfrm>
          <a:prstGeom prst="rect">
            <a:avLst/>
          </a:prstGeom>
          <a:noFill/>
          <a:ln>
            <a:solidFill>
              <a:srgbClr val="00B0F0"/>
            </a:solidFill>
          </a:ln>
        </p:spPr>
        <p:txBody>
          <a:bodyPr wrap="square" rtlCol="0">
            <a:spAutoFit/>
          </a:bodyPr>
          <a:lstStyle/>
          <a:p>
            <a:r>
              <a:rPr lang="zh-CN" altLang="en-US" sz="1600" b="1" dirty="0" smtClean="0">
                <a:solidFill>
                  <a:srgbClr val="FFFFFF"/>
                </a:solidFill>
                <a:latin typeface="黑体"/>
                <a:ea typeface="黑体"/>
                <a:cs typeface="黑体"/>
              </a:rPr>
              <a:t>社会工作基础团队</a:t>
            </a:r>
            <a:endParaRPr lang="es-ES" sz="1600" b="1" dirty="0" smtClean="0">
              <a:solidFill>
                <a:srgbClr val="FFFFFF"/>
              </a:solidFill>
              <a:latin typeface="黑体"/>
              <a:ea typeface="黑体"/>
              <a:cs typeface="黑体"/>
            </a:endParaRPr>
          </a:p>
          <a:p>
            <a:r>
              <a:rPr lang="es-ES" sz="1250" b="1" dirty="0" smtClean="0">
                <a:solidFill>
                  <a:schemeClr val="bg1"/>
                </a:solidFill>
              </a:rPr>
              <a:t>BASIC </a:t>
            </a:r>
            <a:r>
              <a:rPr lang="es-ES" sz="1250" b="1" dirty="0">
                <a:solidFill>
                  <a:schemeClr val="bg1"/>
                </a:solidFill>
              </a:rPr>
              <a:t>SOCIAL ACTION TEAM</a:t>
            </a:r>
            <a:endParaRPr lang="es-ES" sz="1250" dirty="0">
              <a:solidFill>
                <a:schemeClr val="bg1"/>
              </a:solidFill>
            </a:endParaRPr>
          </a:p>
        </p:txBody>
      </p:sp>
      <p:sp>
        <p:nvSpPr>
          <p:cNvPr id="10" name="9 CuadroTexto"/>
          <p:cNvSpPr txBox="1"/>
          <p:nvPr/>
        </p:nvSpPr>
        <p:spPr>
          <a:xfrm>
            <a:off x="632400" y="1484730"/>
            <a:ext cx="4104570" cy="707886"/>
          </a:xfrm>
          <a:prstGeom prst="rect">
            <a:avLst/>
          </a:prstGeom>
          <a:noFill/>
        </p:spPr>
        <p:txBody>
          <a:bodyPr wrap="square" rtlCol="0">
            <a:spAutoFit/>
          </a:bodyPr>
          <a:lstStyle/>
          <a:p>
            <a:pPr algn="ctr"/>
            <a:r>
              <a:rPr lang="zh-CN" altLang="en-US" sz="2400" b="1" dirty="0" smtClean="0">
                <a:solidFill>
                  <a:schemeClr val="bg1"/>
                </a:solidFill>
                <a:latin typeface="黑体"/>
                <a:ea typeface="黑体"/>
                <a:cs typeface="黑体"/>
              </a:rPr>
              <a:t>相互独立的社会工作领域</a:t>
            </a:r>
            <a:endParaRPr lang="en-US" altLang="zh-CN" sz="2400" b="1" dirty="0" smtClean="0">
              <a:solidFill>
                <a:schemeClr val="bg1"/>
              </a:solidFill>
              <a:latin typeface="黑体"/>
              <a:ea typeface="黑体"/>
              <a:cs typeface="黑体"/>
            </a:endParaRPr>
          </a:p>
          <a:p>
            <a:r>
              <a:rPr lang="es-ES" sz="1600" b="1" dirty="0" smtClean="0">
                <a:solidFill>
                  <a:schemeClr val="bg1"/>
                </a:solidFill>
              </a:rPr>
              <a:t>INDEPENDENT </a:t>
            </a:r>
            <a:r>
              <a:rPr lang="es-ES" sz="1600" b="1" dirty="0">
                <a:solidFill>
                  <a:schemeClr val="bg1"/>
                </a:solidFill>
              </a:rPr>
              <a:t>SOCIAL ACTION </a:t>
            </a:r>
            <a:r>
              <a:rPr lang="es-ES" sz="1600" b="1" dirty="0" smtClean="0">
                <a:solidFill>
                  <a:schemeClr val="bg1"/>
                </a:solidFill>
              </a:rPr>
              <a:t>AREAS</a:t>
            </a:r>
            <a:endParaRPr lang="es-ES" sz="1600" b="1" dirty="0">
              <a:solidFill>
                <a:schemeClr val="bg1"/>
              </a:solidFill>
            </a:endParaRPr>
          </a:p>
        </p:txBody>
      </p:sp>
      <p:sp>
        <p:nvSpPr>
          <p:cNvPr id="11" name="10 CuadroTexto"/>
          <p:cNvSpPr txBox="1"/>
          <p:nvPr/>
        </p:nvSpPr>
        <p:spPr>
          <a:xfrm>
            <a:off x="5097020" y="1512333"/>
            <a:ext cx="4858197" cy="692497"/>
          </a:xfrm>
          <a:prstGeom prst="rect">
            <a:avLst/>
          </a:prstGeom>
          <a:noFill/>
        </p:spPr>
        <p:txBody>
          <a:bodyPr wrap="square" rtlCol="0">
            <a:spAutoFit/>
          </a:bodyPr>
          <a:lstStyle/>
          <a:p>
            <a:pPr algn="ctr"/>
            <a:r>
              <a:rPr lang="zh-CN" altLang="en-US" sz="2400" b="1" dirty="0" smtClean="0">
                <a:solidFill>
                  <a:schemeClr val="bg1"/>
                </a:solidFill>
                <a:latin typeface="黑体"/>
                <a:ea typeface="黑体"/>
                <a:cs typeface="黑体"/>
              </a:rPr>
              <a:t>社会工作领域整合</a:t>
            </a:r>
            <a:endParaRPr lang="en-US" sz="2400" b="1" dirty="0" smtClean="0">
              <a:solidFill>
                <a:schemeClr val="bg1"/>
              </a:solidFill>
              <a:latin typeface="黑体"/>
              <a:ea typeface="黑体"/>
              <a:cs typeface="黑体"/>
            </a:endParaRPr>
          </a:p>
          <a:p>
            <a:r>
              <a:rPr lang="en-US" sz="1500" b="1" dirty="0" smtClean="0">
                <a:solidFill>
                  <a:schemeClr val="bg1"/>
                </a:solidFill>
              </a:rPr>
              <a:t>GROUPED AREAS IN SOCIAL ACTION AREAS</a:t>
            </a:r>
            <a:endParaRPr lang="es-ES" sz="1500" b="1" dirty="0">
              <a:solidFill>
                <a:schemeClr val="bg1"/>
              </a:solidFill>
            </a:endParaRPr>
          </a:p>
        </p:txBody>
      </p:sp>
      <p:sp>
        <p:nvSpPr>
          <p:cNvPr id="8" name="7 CuadroTexto"/>
          <p:cNvSpPr txBox="1"/>
          <p:nvPr/>
        </p:nvSpPr>
        <p:spPr>
          <a:xfrm rot="21193735">
            <a:off x="6436338" y="3658142"/>
            <a:ext cx="2718235" cy="892552"/>
          </a:xfrm>
          <a:prstGeom prst="rect">
            <a:avLst/>
          </a:prstGeom>
          <a:noFill/>
        </p:spPr>
        <p:txBody>
          <a:bodyPr wrap="square" rtlCol="0">
            <a:spAutoFit/>
          </a:bodyPr>
          <a:lstStyle/>
          <a:p>
            <a:pPr algn="ctr"/>
            <a:r>
              <a:rPr lang="zh-CN" altLang="en-US" sz="2400" b="1" dirty="0" smtClean="0">
                <a:solidFill>
                  <a:srgbClr val="FFFFFF"/>
                </a:solidFill>
                <a:latin typeface="黑体"/>
                <a:ea typeface="黑体"/>
                <a:cs typeface="黑体"/>
              </a:rPr>
              <a:t>专项问题多边团队</a:t>
            </a:r>
            <a:endParaRPr lang="es-ES" sz="2400" b="1" dirty="0" smtClean="0">
              <a:solidFill>
                <a:srgbClr val="FFFFFF"/>
              </a:solidFill>
              <a:latin typeface="黑体"/>
              <a:ea typeface="黑体"/>
              <a:cs typeface="黑体"/>
            </a:endParaRPr>
          </a:p>
          <a:p>
            <a:pPr algn="ctr"/>
            <a:r>
              <a:rPr lang="es-ES" sz="1400" b="1" dirty="0" smtClean="0">
                <a:solidFill>
                  <a:schemeClr val="bg1"/>
                </a:solidFill>
              </a:rPr>
              <a:t>SPECIFIC MULTIDISCIPLINARY TEAM</a:t>
            </a:r>
            <a:endParaRPr lang="es-ES" sz="1400" dirty="0">
              <a:solidFill>
                <a:schemeClr val="bg1"/>
              </a:solidFill>
            </a:endParaRPr>
          </a:p>
        </p:txBody>
      </p:sp>
    </p:spTree>
    <p:extLst>
      <p:ext uri="{BB962C8B-B14F-4D97-AF65-F5344CB8AC3E}">
        <p14:creationId xmlns:p14="http://schemas.microsoft.com/office/powerpoint/2010/main" val="3339492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err="1" smtClean="0"/>
              <a:t>Unified</a:t>
            </a:r>
            <a:r>
              <a:rPr lang="es-ES" dirty="0" smtClean="0"/>
              <a:t> </a:t>
            </a:r>
            <a:r>
              <a:rPr lang="es-ES" dirty="0" err="1" smtClean="0"/>
              <a:t>system</a:t>
            </a:r>
            <a:r>
              <a:rPr lang="es-ES" dirty="0" smtClean="0"/>
              <a:t> – </a:t>
            </a:r>
            <a:r>
              <a:rPr lang="zh-CN" altLang="en-US" dirty="0" smtClean="0"/>
              <a:t>统合体系</a:t>
            </a:r>
            <a:r>
              <a:rPr lang="es-ES" dirty="0" smtClean="0"/>
              <a:t> </a:t>
            </a:r>
            <a:endParaRPr lang="it-IT" dirty="0">
              <a:solidFill>
                <a:prstClr val="black">
                  <a:lumMod val="85000"/>
                  <a:lumOff val="15000"/>
                </a:prstClr>
              </a:solidFill>
            </a:endParaRPr>
          </a:p>
        </p:txBody>
      </p:sp>
      <p:pic>
        <p:nvPicPr>
          <p:cNvPr id="8" name="7 Imagen" descr="Presentacion pdf paneles_Página_04_1"/>
          <p:cNvPicPr/>
          <p:nvPr/>
        </p:nvPicPr>
        <p:blipFill>
          <a:blip r:embed="rId3" cstate="print"/>
          <a:srcRect l="4049" t="50329" r="64769" b="3170"/>
          <a:stretch>
            <a:fillRect/>
          </a:stretch>
        </p:blipFill>
        <p:spPr bwMode="auto">
          <a:xfrm>
            <a:off x="392511" y="1375140"/>
            <a:ext cx="4108997" cy="4553784"/>
          </a:xfrm>
          <a:prstGeom prst="rect">
            <a:avLst/>
          </a:prstGeom>
          <a:noFill/>
        </p:spPr>
      </p:pic>
      <p:pic>
        <p:nvPicPr>
          <p:cNvPr id="9" name="8 Imagen" descr="Presentacion pdf paneles_Página_04_1"/>
          <p:cNvPicPr/>
          <p:nvPr/>
        </p:nvPicPr>
        <p:blipFill>
          <a:blip r:embed="rId3" cstate="print"/>
          <a:srcRect l="47704" t="45045" r="20807" b="4227"/>
          <a:stretch>
            <a:fillRect/>
          </a:stretch>
        </p:blipFill>
        <p:spPr bwMode="auto">
          <a:xfrm>
            <a:off x="4501509" y="1375140"/>
            <a:ext cx="5220072" cy="4536504"/>
          </a:xfrm>
          <a:prstGeom prst="rect">
            <a:avLst/>
          </a:prstGeom>
          <a:noFill/>
        </p:spPr>
      </p:pic>
      <p:sp>
        <p:nvSpPr>
          <p:cNvPr id="10" name="9 Cheurón"/>
          <p:cNvSpPr/>
          <p:nvPr/>
        </p:nvSpPr>
        <p:spPr>
          <a:xfrm>
            <a:off x="3872850" y="2836011"/>
            <a:ext cx="864120" cy="1296144"/>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5 CuadroTexto"/>
          <p:cNvSpPr txBox="1"/>
          <p:nvPr/>
        </p:nvSpPr>
        <p:spPr>
          <a:xfrm>
            <a:off x="1177486" y="2636890"/>
            <a:ext cx="2377400" cy="2246769"/>
          </a:xfrm>
          <a:prstGeom prst="rect">
            <a:avLst/>
          </a:prstGeom>
          <a:noFill/>
        </p:spPr>
        <p:txBody>
          <a:bodyPr wrap="square" rtlCol="0">
            <a:spAutoFit/>
          </a:bodyPr>
          <a:lstStyle/>
          <a:p>
            <a:pPr algn="ctr"/>
            <a:r>
              <a:rPr lang="es-ES" sz="2800" b="1" dirty="0" err="1" smtClean="0">
                <a:solidFill>
                  <a:schemeClr val="bg1"/>
                </a:solidFill>
              </a:rPr>
              <a:t>Fragmented</a:t>
            </a:r>
            <a:r>
              <a:rPr lang="es-ES" sz="2800" b="1" dirty="0" smtClean="0">
                <a:solidFill>
                  <a:schemeClr val="bg1"/>
                </a:solidFill>
              </a:rPr>
              <a:t> </a:t>
            </a:r>
            <a:r>
              <a:rPr lang="es-ES" sz="2800" b="1" dirty="0" err="1" smtClean="0">
                <a:solidFill>
                  <a:schemeClr val="bg1"/>
                </a:solidFill>
              </a:rPr>
              <a:t>vision</a:t>
            </a:r>
            <a:r>
              <a:rPr lang="es-ES" sz="2800" b="1" dirty="0" smtClean="0">
                <a:solidFill>
                  <a:schemeClr val="bg1"/>
                </a:solidFill>
              </a:rPr>
              <a:t> </a:t>
            </a:r>
          </a:p>
          <a:p>
            <a:pPr algn="ctr"/>
            <a:r>
              <a:rPr lang="zh-CN" altLang="en-US" sz="2800" b="1" dirty="0" smtClean="0">
                <a:solidFill>
                  <a:schemeClr val="bg1"/>
                </a:solidFill>
                <a:latin typeface="黑体"/>
                <a:ea typeface="黑体"/>
                <a:cs typeface="黑体"/>
              </a:rPr>
              <a:t>支离体系</a:t>
            </a:r>
            <a:endParaRPr lang="es-ES" sz="2800" b="1" dirty="0" smtClean="0">
              <a:solidFill>
                <a:schemeClr val="bg1"/>
              </a:solidFill>
              <a:latin typeface="黑体"/>
              <a:ea typeface="黑体"/>
              <a:cs typeface="黑体"/>
            </a:endParaRPr>
          </a:p>
          <a:p>
            <a:pPr algn="ctr"/>
            <a:endParaRPr lang="es-ES" sz="2800" b="1" dirty="0">
              <a:solidFill>
                <a:schemeClr val="bg1"/>
              </a:solidFill>
            </a:endParaRPr>
          </a:p>
          <a:p>
            <a:pPr algn="ctr"/>
            <a:endParaRPr lang="es-ES" sz="2800" b="1" dirty="0" smtClean="0">
              <a:solidFill>
                <a:schemeClr val="bg1"/>
              </a:solidFill>
            </a:endParaRPr>
          </a:p>
        </p:txBody>
      </p:sp>
      <p:sp>
        <p:nvSpPr>
          <p:cNvPr id="11" name="10 CuadroTexto"/>
          <p:cNvSpPr txBox="1"/>
          <p:nvPr/>
        </p:nvSpPr>
        <p:spPr>
          <a:xfrm>
            <a:off x="4969676" y="1484730"/>
            <a:ext cx="3960440" cy="954107"/>
          </a:xfrm>
          <a:prstGeom prst="rect">
            <a:avLst/>
          </a:prstGeom>
          <a:noFill/>
        </p:spPr>
        <p:txBody>
          <a:bodyPr wrap="square" rtlCol="0">
            <a:spAutoFit/>
          </a:bodyPr>
          <a:lstStyle/>
          <a:p>
            <a:pPr algn="ctr"/>
            <a:r>
              <a:rPr lang="es-ES" sz="2800" b="1" dirty="0" err="1" smtClean="0">
                <a:solidFill>
                  <a:schemeClr val="bg1"/>
                </a:solidFill>
              </a:rPr>
              <a:t>Unified</a:t>
            </a:r>
            <a:r>
              <a:rPr lang="es-ES" sz="2800" b="1" dirty="0" smtClean="0">
                <a:solidFill>
                  <a:schemeClr val="bg1"/>
                </a:solidFill>
              </a:rPr>
              <a:t> visión</a:t>
            </a:r>
          </a:p>
          <a:p>
            <a:pPr algn="ctr"/>
            <a:r>
              <a:rPr lang="zh-CN" altLang="en-US" sz="2800" b="1" dirty="0" smtClean="0">
                <a:solidFill>
                  <a:schemeClr val="bg1"/>
                </a:solidFill>
                <a:latin typeface="黑体"/>
                <a:ea typeface="黑体"/>
                <a:cs typeface="黑体"/>
              </a:rPr>
              <a:t>统合体系</a:t>
            </a:r>
            <a:endParaRPr lang="es-ES" sz="2800" b="1" dirty="0" smtClean="0">
              <a:solidFill>
                <a:schemeClr val="bg1"/>
              </a:solidFill>
              <a:latin typeface="黑体"/>
              <a:ea typeface="黑体"/>
              <a:cs typeface="黑体"/>
            </a:endParaRPr>
          </a:p>
        </p:txBody>
      </p:sp>
      <p:sp>
        <p:nvSpPr>
          <p:cNvPr id="12" name="11 CuadroTexto"/>
          <p:cNvSpPr txBox="1"/>
          <p:nvPr/>
        </p:nvSpPr>
        <p:spPr>
          <a:xfrm>
            <a:off x="6033150" y="2704896"/>
            <a:ext cx="2088290"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200" b="1" dirty="0" smtClean="0">
                <a:solidFill>
                  <a:schemeClr val="bg1"/>
                </a:solidFill>
              </a:rPr>
              <a:t>• UNIFIED </a:t>
            </a:r>
            <a:r>
              <a:rPr lang="en-US" sz="1200" b="1" dirty="0">
                <a:solidFill>
                  <a:schemeClr val="bg1"/>
                </a:solidFill>
              </a:rPr>
              <a:t>INFORMATION </a:t>
            </a:r>
            <a:r>
              <a:rPr lang="en-US" sz="1200" b="1" dirty="0" smtClean="0">
                <a:solidFill>
                  <a:schemeClr val="bg1"/>
                </a:solidFill>
              </a:rPr>
              <a:t>SYSTEM</a:t>
            </a:r>
          </a:p>
          <a:p>
            <a:pPr algn="ctr"/>
            <a:r>
              <a:rPr lang="zh-CN" altLang="en-US" sz="1200" b="1" dirty="0" smtClean="0">
                <a:solidFill>
                  <a:schemeClr val="bg1"/>
                </a:solidFill>
                <a:latin typeface="黑体"/>
                <a:ea typeface="黑体"/>
                <a:cs typeface="黑体"/>
              </a:rPr>
              <a:t>统一信息系统</a:t>
            </a:r>
            <a:endParaRPr lang="en-US" sz="1200" b="1" dirty="0" smtClean="0">
              <a:solidFill>
                <a:schemeClr val="bg1"/>
              </a:solidFill>
              <a:latin typeface="黑体"/>
              <a:ea typeface="黑体"/>
              <a:cs typeface="黑体"/>
            </a:endParaRPr>
          </a:p>
          <a:p>
            <a:pPr algn="ctr"/>
            <a:r>
              <a:rPr lang="en-US" sz="1200" b="1" dirty="0" smtClean="0">
                <a:solidFill>
                  <a:schemeClr val="bg1"/>
                </a:solidFill>
              </a:rPr>
              <a:t>• UNIFIED </a:t>
            </a:r>
            <a:r>
              <a:rPr lang="en-US" sz="1200" b="1" dirty="0">
                <a:solidFill>
                  <a:schemeClr val="bg1"/>
                </a:solidFill>
              </a:rPr>
              <a:t>ACCESS </a:t>
            </a:r>
            <a:r>
              <a:rPr lang="en-US" sz="1200" b="1" dirty="0" smtClean="0">
                <a:solidFill>
                  <a:schemeClr val="bg1"/>
                </a:solidFill>
              </a:rPr>
              <a:t>SYSTEM</a:t>
            </a:r>
          </a:p>
          <a:p>
            <a:pPr algn="ctr"/>
            <a:r>
              <a:rPr lang="zh-CN" altLang="en-US" sz="1200" b="1" dirty="0" smtClean="0">
                <a:solidFill>
                  <a:schemeClr val="bg1"/>
                </a:solidFill>
                <a:latin typeface="黑体"/>
                <a:ea typeface="黑体"/>
                <a:cs typeface="黑体"/>
              </a:rPr>
              <a:t>统一获取系统</a:t>
            </a:r>
            <a:endParaRPr lang="en-US" sz="1200" b="1" dirty="0">
              <a:solidFill>
                <a:schemeClr val="bg1"/>
              </a:solidFill>
              <a:latin typeface="黑体"/>
              <a:ea typeface="黑体"/>
              <a:cs typeface="黑体"/>
            </a:endParaRPr>
          </a:p>
          <a:p>
            <a:pPr algn="ctr"/>
            <a:r>
              <a:rPr lang="en-US" sz="1200" b="1" dirty="0" smtClean="0">
                <a:solidFill>
                  <a:schemeClr val="bg1"/>
                </a:solidFill>
              </a:rPr>
              <a:t>• INTEGRATED </a:t>
            </a:r>
            <a:r>
              <a:rPr lang="en-US" sz="1200" b="1" dirty="0">
                <a:solidFill>
                  <a:schemeClr val="bg1"/>
                </a:solidFill>
              </a:rPr>
              <a:t>RESOURCE </a:t>
            </a:r>
            <a:r>
              <a:rPr lang="en-US" sz="1200" b="1" dirty="0" smtClean="0">
                <a:solidFill>
                  <a:schemeClr val="bg1"/>
                </a:solidFill>
              </a:rPr>
              <a:t>MANAGEMENT</a:t>
            </a:r>
          </a:p>
          <a:p>
            <a:pPr algn="ctr"/>
            <a:r>
              <a:rPr lang="zh-CN" altLang="en-US" sz="1200" b="1" dirty="0" smtClean="0">
                <a:solidFill>
                  <a:schemeClr val="bg1"/>
                </a:solidFill>
                <a:latin typeface="黑体"/>
                <a:ea typeface="黑体"/>
                <a:cs typeface="黑体"/>
              </a:rPr>
              <a:t>整合型资源管理</a:t>
            </a:r>
            <a:endParaRPr lang="en-US" sz="1200" b="1" dirty="0">
              <a:solidFill>
                <a:schemeClr val="bg1"/>
              </a:solidFill>
              <a:latin typeface="黑体"/>
              <a:ea typeface="黑体"/>
              <a:cs typeface="黑体"/>
            </a:endParaRPr>
          </a:p>
          <a:p>
            <a:pPr algn="ctr"/>
            <a:r>
              <a:rPr lang="en-US" sz="1200" b="1" dirty="0" smtClean="0">
                <a:solidFill>
                  <a:schemeClr val="bg1"/>
                </a:solidFill>
              </a:rPr>
              <a:t>• CASE COORDINATOR</a:t>
            </a:r>
          </a:p>
          <a:p>
            <a:pPr algn="ctr"/>
            <a:r>
              <a:rPr lang="zh-CN" altLang="en-US" sz="1200" b="1" dirty="0" smtClean="0">
                <a:solidFill>
                  <a:schemeClr val="bg1"/>
                </a:solidFill>
                <a:latin typeface="黑体"/>
                <a:ea typeface="黑体"/>
                <a:cs typeface="黑体"/>
              </a:rPr>
              <a:t>个案协调员</a:t>
            </a:r>
            <a:endParaRPr lang="en-US" sz="1200" b="1" dirty="0">
              <a:solidFill>
                <a:schemeClr val="bg1"/>
              </a:solidFill>
              <a:latin typeface="黑体"/>
              <a:ea typeface="黑体"/>
              <a:cs typeface="黑体"/>
            </a:endParaRPr>
          </a:p>
          <a:p>
            <a:pPr algn="ctr"/>
            <a:r>
              <a:rPr lang="en-US" sz="1200" b="1" dirty="0" smtClean="0">
                <a:solidFill>
                  <a:schemeClr val="bg1"/>
                </a:solidFill>
              </a:rPr>
              <a:t>• UNIQUE </a:t>
            </a:r>
            <a:r>
              <a:rPr lang="en-US" sz="1200" b="1" dirty="0">
                <a:solidFill>
                  <a:schemeClr val="bg1"/>
                </a:solidFill>
              </a:rPr>
              <a:t>SOCIAL </a:t>
            </a:r>
            <a:r>
              <a:rPr lang="en-US" sz="1200" b="1" dirty="0" smtClean="0">
                <a:solidFill>
                  <a:schemeClr val="bg1"/>
                </a:solidFill>
              </a:rPr>
              <a:t>HISTORY</a:t>
            </a:r>
          </a:p>
          <a:p>
            <a:pPr algn="ctr"/>
            <a:r>
              <a:rPr lang="zh-CN" altLang="en-US" sz="1200" b="1" dirty="0" smtClean="0">
                <a:solidFill>
                  <a:schemeClr val="bg1"/>
                </a:solidFill>
                <a:latin typeface="黑体"/>
                <a:ea typeface="黑体"/>
                <a:cs typeface="黑体"/>
              </a:rPr>
              <a:t>统一社会史</a:t>
            </a:r>
            <a:endParaRPr lang="en-US" sz="1200" b="1" dirty="0">
              <a:solidFill>
                <a:schemeClr val="bg1"/>
              </a:solidFill>
              <a:latin typeface="黑体"/>
              <a:ea typeface="黑体"/>
              <a:cs typeface="黑体"/>
            </a:endParaRPr>
          </a:p>
        </p:txBody>
      </p:sp>
    </p:spTree>
    <p:extLst>
      <p:ext uri="{BB962C8B-B14F-4D97-AF65-F5344CB8AC3E}">
        <p14:creationId xmlns:p14="http://schemas.microsoft.com/office/powerpoint/2010/main" val="244854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err="1" smtClean="0"/>
              <a:t>Computer</a:t>
            </a:r>
            <a:r>
              <a:rPr lang="es-ES" dirty="0" smtClean="0"/>
              <a:t> </a:t>
            </a:r>
            <a:r>
              <a:rPr lang="es-ES" dirty="0" err="1" smtClean="0"/>
              <a:t>application</a:t>
            </a:r>
            <a:r>
              <a:rPr lang="es-ES" dirty="0" smtClean="0"/>
              <a:t> -  </a:t>
            </a:r>
            <a:r>
              <a:rPr lang="zh-CN" altLang="en-US" dirty="0" smtClean="0"/>
              <a:t>电脑应用</a:t>
            </a:r>
            <a:endParaRPr lang="it-IT" dirty="0">
              <a:solidFill>
                <a:prstClr val="black">
                  <a:lumMod val="85000"/>
                  <a:lumOff val="15000"/>
                </a:prstClr>
              </a:solidFill>
            </a:endParaRPr>
          </a:p>
        </p:txBody>
      </p:sp>
      <p:sp>
        <p:nvSpPr>
          <p:cNvPr id="5" name="3 Marcador de contenido"/>
          <p:cNvSpPr>
            <a:spLocks noGrp="1"/>
          </p:cNvSpPr>
          <p:nvPr>
            <p:ph sz="half" idx="1"/>
          </p:nvPr>
        </p:nvSpPr>
        <p:spPr>
          <a:xfrm>
            <a:off x="330754" y="1196690"/>
            <a:ext cx="4640566" cy="4896548"/>
          </a:xfrm>
          <a:solidFill>
            <a:srgbClr val="118ED5"/>
          </a:solidFill>
        </p:spPr>
        <p:txBody>
          <a:bodyPr>
            <a:normAutofit fontScale="55000" lnSpcReduction="20000"/>
          </a:bodyPr>
          <a:lstStyle/>
          <a:p>
            <a:pPr>
              <a:lnSpc>
                <a:spcPct val="120000"/>
              </a:lnSpc>
              <a:spcAft>
                <a:spcPts val="300"/>
              </a:spcAft>
              <a:buNone/>
            </a:pPr>
            <a:r>
              <a:rPr lang="es-ES" b="1" dirty="0" smtClean="0">
                <a:solidFill>
                  <a:schemeClr val="bg1"/>
                </a:solidFill>
              </a:rPr>
              <a:t>SAUSS – </a:t>
            </a:r>
            <a:r>
              <a:rPr lang="en-US" sz="3100" b="1" dirty="0" smtClean="0">
                <a:solidFill>
                  <a:schemeClr val="bg1"/>
                </a:solidFill>
              </a:rPr>
              <a:t>UNIFIED ACCESS SYSTEM TO SOCIAL SERVICES</a:t>
            </a:r>
            <a:endParaRPr lang="es-ES" sz="3100" b="1" dirty="0">
              <a:solidFill>
                <a:schemeClr val="bg1"/>
              </a:solidFill>
            </a:endParaRPr>
          </a:p>
          <a:p>
            <a:pPr>
              <a:lnSpc>
                <a:spcPct val="120000"/>
              </a:lnSpc>
              <a:spcAft>
                <a:spcPts val="300"/>
              </a:spcAft>
              <a:buFont typeface="Wingdings" pitchFamily="2" charset="2"/>
              <a:buChar char="q"/>
            </a:pPr>
            <a:r>
              <a:rPr lang="es-ES" dirty="0" err="1" smtClean="0">
                <a:solidFill>
                  <a:schemeClr val="bg1"/>
                </a:solidFill>
              </a:rPr>
              <a:t>Process</a:t>
            </a:r>
            <a:r>
              <a:rPr lang="es-ES" dirty="0" smtClean="0">
                <a:solidFill>
                  <a:schemeClr val="bg1"/>
                </a:solidFill>
              </a:rPr>
              <a:t> </a:t>
            </a:r>
            <a:r>
              <a:rPr lang="es-ES" dirty="0" err="1" smtClean="0">
                <a:solidFill>
                  <a:schemeClr val="bg1"/>
                </a:solidFill>
              </a:rPr>
              <a:t>management</a:t>
            </a:r>
            <a:r>
              <a:rPr lang="es-ES" dirty="0" smtClean="0">
                <a:solidFill>
                  <a:schemeClr val="bg1"/>
                </a:solidFill>
              </a:rPr>
              <a:t> - Gestión por procesos</a:t>
            </a:r>
          </a:p>
          <a:p>
            <a:pPr>
              <a:lnSpc>
                <a:spcPct val="120000"/>
              </a:lnSpc>
              <a:spcAft>
                <a:spcPts val="300"/>
              </a:spcAft>
              <a:buFont typeface="Wingdings" pitchFamily="2" charset="2"/>
              <a:buChar char="q"/>
            </a:pPr>
            <a:r>
              <a:rPr lang="en-US" sz="3100" dirty="0" smtClean="0">
                <a:solidFill>
                  <a:schemeClr val="bg1"/>
                </a:solidFill>
              </a:rPr>
              <a:t>Web </a:t>
            </a:r>
            <a:r>
              <a:rPr lang="en-US" sz="3100" dirty="0">
                <a:solidFill>
                  <a:schemeClr val="bg1"/>
                </a:solidFill>
              </a:rPr>
              <a:t>access by all professionals of the system</a:t>
            </a:r>
            <a:r>
              <a:rPr lang="en-US" dirty="0" smtClean="0">
                <a:solidFill>
                  <a:schemeClr val="bg1"/>
                </a:solidFill>
              </a:rPr>
              <a:t>; </a:t>
            </a:r>
            <a:r>
              <a:rPr lang="es-ES" dirty="0" err="1" smtClean="0">
                <a:solidFill>
                  <a:schemeClr val="bg1"/>
                </a:solidFill>
              </a:rPr>
              <a:t>working</a:t>
            </a:r>
            <a:r>
              <a:rPr lang="es-ES" dirty="0" smtClean="0">
                <a:solidFill>
                  <a:schemeClr val="bg1"/>
                </a:solidFill>
              </a:rPr>
              <a:t> </a:t>
            </a:r>
            <a:r>
              <a:rPr lang="es-ES" dirty="0" err="1" smtClean="0">
                <a:solidFill>
                  <a:schemeClr val="bg1"/>
                </a:solidFill>
              </a:rPr>
              <a:t>by</a:t>
            </a:r>
            <a:r>
              <a:rPr lang="es-ES" dirty="0" smtClean="0">
                <a:solidFill>
                  <a:schemeClr val="bg1"/>
                </a:solidFill>
              </a:rPr>
              <a:t> </a:t>
            </a:r>
            <a:r>
              <a:rPr lang="es-ES" dirty="0" err="1" smtClean="0">
                <a:solidFill>
                  <a:schemeClr val="bg1"/>
                </a:solidFill>
              </a:rPr>
              <a:t>tasks</a:t>
            </a:r>
            <a:endParaRPr lang="es-ES" dirty="0" smtClean="0">
              <a:solidFill>
                <a:schemeClr val="bg1"/>
              </a:solidFill>
            </a:endParaRPr>
          </a:p>
          <a:p>
            <a:pPr>
              <a:lnSpc>
                <a:spcPct val="120000"/>
              </a:lnSpc>
              <a:spcAft>
                <a:spcPts val="300"/>
              </a:spcAft>
              <a:buFont typeface="Wingdings" pitchFamily="2" charset="2"/>
              <a:buChar char="q"/>
            </a:pPr>
            <a:r>
              <a:rPr lang="es-ES" dirty="0" smtClean="0">
                <a:solidFill>
                  <a:schemeClr val="bg1"/>
                </a:solidFill>
              </a:rPr>
              <a:t>P</a:t>
            </a:r>
            <a:r>
              <a:rPr lang="en-US" sz="3100" dirty="0" err="1" smtClean="0">
                <a:solidFill>
                  <a:schemeClr val="bg1"/>
                </a:solidFill>
              </a:rPr>
              <a:t>rovides</a:t>
            </a:r>
            <a:r>
              <a:rPr lang="en-US" sz="3100" dirty="0" smtClean="0">
                <a:solidFill>
                  <a:schemeClr val="bg1"/>
                </a:solidFill>
              </a:rPr>
              <a:t> </a:t>
            </a:r>
            <a:r>
              <a:rPr lang="en-US" sz="3100" dirty="0">
                <a:solidFill>
                  <a:schemeClr val="bg1"/>
                </a:solidFill>
              </a:rPr>
              <a:t>updated information of each record and </a:t>
            </a:r>
            <a:r>
              <a:rPr lang="en-US" sz="3100" dirty="0" smtClean="0">
                <a:solidFill>
                  <a:schemeClr val="bg1"/>
                </a:solidFill>
              </a:rPr>
              <a:t>procedure</a:t>
            </a:r>
          </a:p>
          <a:p>
            <a:pPr>
              <a:lnSpc>
                <a:spcPct val="120000"/>
              </a:lnSpc>
              <a:spcAft>
                <a:spcPts val="300"/>
              </a:spcAft>
              <a:buFont typeface="Wingdings" pitchFamily="2" charset="2"/>
              <a:buChar char="q"/>
            </a:pPr>
            <a:r>
              <a:rPr lang="es-ES" sz="3100" dirty="0" err="1" smtClean="0">
                <a:solidFill>
                  <a:schemeClr val="bg1"/>
                </a:solidFill>
              </a:rPr>
              <a:t>Guarantees</a:t>
            </a:r>
            <a:r>
              <a:rPr lang="es-ES" sz="3100" dirty="0" smtClean="0">
                <a:solidFill>
                  <a:schemeClr val="bg1"/>
                </a:solidFill>
              </a:rPr>
              <a:t> </a:t>
            </a:r>
            <a:r>
              <a:rPr lang="en-US" sz="3100" dirty="0" smtClean="0">
                <a:solidFill>
                  <a:schemeClr val="bg1"/>
                </a:solidFill>
              </a:rPr>
              <a:t>control, </a:t>
            </a:r>
            <a:r>
              <a:rPr lang="en-US" sz="3100" dirty="0">
                <a:solidFill>
                  <a:schemeClr val="bg1"/>
                </a:solidFill>
              </a:rPr>
              <a:t>speed and efficiency</a:t>
            </a:r>
            <a:endParaRPr lang="es-ES" sz="3100" dirty="0">
              <a:solidFill>
                <a:schemeClr val="bg1"/>
              </a:solidFill>
            </a:endParaRPr>
          </a:p>
          <a:p>
            <a:pPr>
              <a:lnSpc>
                <a:spcPct val="120000"/>
              </a:lnSpc>
              <a:spcAft>
                <a:spcPts val="300"/>
              </a:spcAft>
              <a:buFont typeface="Wingdings" pitchFamily="2" charset="2"/>
              <a:buChar char="q"/>
            </a:pPr>
            <a:r>
              <a:rPr lang="es-ES" dirty="0" err="1" smtClean="0">
                <a:solidFill>
                  <a:schemeClr val="bg1"/>
                </a:solidFill>
              </a:rPr>
              <a:t>Electronic</a:t>
            </a:r>
            <a:r>
              <a:rPr lang="es-ES" dirty="0" smtClean="0">
                <a:solidFill>
                  <a:schemeClr val="bg1"/>
                </a:solidFill>
              </a:rPr>
              <a:t> medical record </a:t>
            </a:r>
          </a:p>
          <a:p>
            <a:pPr>
              <a:lnSpc>
                <a:spcPct val="120000"/>
              </a:lnSpc>
              <a:spcAft>
                <a:spcPts val="300"/>
              </a:spcAft>
              <a:buFont typeface="Wingdings" pitchFamily="2" charset="2"/>
              <a:buChar char="q"/>
            </a:pPr>
            <a:r>
              <a:rPr lang="es-ES" sz="3100" dirty="0" err="1">
                <a:solidFill>
                  <a:schemeClr val="bg1"/>
                </a:solidFill>
              </a:rPr>
              <a:t>Connecting</a:t>
            </a:r>
            <a:r>
              <a:rPr lang="es-ES" sz="3100" dirty="0">
                <a:solidFill>
                  <a:schemeClr val="bg1"/>
                </a:solidFill>
              </a:rPr>
              <a:t> to </a:t>
            </a:r>
            <a:r>
              <a:rPr lang="es-ES" sz="3100" dirty="0" err="1">
                <a:solidFill>
                  <a:schemeClr val="bg1"/>
                </a:solidFill>
              </a:rPr>
              <a:t>other</a:t>
            </a:r>
            <a:r>
              <a:rPr lang="es-ES" sz="3100" dirty="0">
                <a:solidFill>
                  <a:schemeClr val="bg1"/>
                </a:solidFill>
              </a:rPr>
              <a:t> </a:t>
            </a:r>
            <a:r>
              <a:rPr lang="es-ES" sz="3100" dirty="0" err="1">
                <a:solidFill>
                  <a:schemeClr val="bg1"/>
                </a:solidFill>
              </a:rPr>
              <a:t>databases</a:t>
            </a:r>
            <a:endParaRPr lang="es-ES" sz="3100" dirty="0">
              <a:solidFill>
                <a:schemeClr val="bg1"/>
              </a:solidFill>
            </a:endParaRPr>
          </a:p>
          <a:p>
            <a:pPr>
              <a:lnSpc>
                <a:spcPct val="120000"/>
              </a:lnSpc>
              <a:spcAft>
                <a:spcPts val="300"/>
              </a:spcAft>
              <a:buFont typeface="Wingdings" pitchFamily="2" charset="2"/>
              <a:buChar char="q"/>
            </a:pPr>
            <a:r>
              <a:rPr lang="es-ES" dirty="0" err="1" smtClean="0">
                <a:solidFill>
                  <a:schemeClr val="bg1"/>
                </a:solidFill>
              </a:rPr>
              <a:t>Electronic</a:t>
            </a:r>
            <a:r>
              <a:rPr lang="es-ES" dirty="0" smtClean="0">
                <a:solidFill>
                  <a:schemeClr val="bg1"/>
                </a:solidFill>
              </a:rPr>
              <a:t> </a:t>
            </a:r>
            <a:r>
              <a:rPr lang="es-ES" dirty="0" err="1" smtClean="0">
                <a:solidFill>
                  <a:schemeClr val="bg1"/>
                </a:solidFill>
              </a:rPr>
              <a:t>signature</a:t>
            </a:r>
            <a:r>
              <a:rPr lang="es-ES" dirty="0" smtClean="0">
                <a:solidFill>
                  <a:schemeClr val="bg1"/>
                </a:solidFill>
              </a:rPr>
              <a:t> (“</a:t>
            </a:r>
            <a:r>
              <a:rPr lang="es-ES" dirty="0" err="1" smtClean="0">
                <a:solidFill>
                  <a:schemeClr val="bg1"/>
                </a:solidFill>
              </a:rPr>
              <a:t>Paperless</a:t>
            </a:r>
            <a:r>
              <a:rPr lang="es-ES" dirty="0" smtClean="0">
                <a:solidFill>
                  <a:schemeClr val="bg1"/>
                </a:solidFill>
              </a:rPr>
              <a:t> office”)</a:t>
            </a:r>
          </a:p>
        </p:txBody>
      </p:sp>
      <p:sp>
        <p:nvSpPr>
          <p:cNvPr id="6" name="3 Marcador de contenido"/>
          <p:cNvSpPr txBox="1">
            <a:spLocks/>
          </p:cNvSpPr>
          <p:nvPr/>
        </p:nvSpPr>
        <p:spPr>
          <a:xfrm>
            <a:off x="4880990" y="1196690"/>
            <a:ext cx="4680650" cy="4896680"/>
          </a:xfrm>
          <a:prstGeom prst="rect">
            <a:avLst/>
          </a:prstGeom>
          <a:solidFill>
            <a:srgbClr val="118ED5"/>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Aft>
                <a:spcPts val="300"/>
              </a:spcAft>
              <a:buFont typeface="Arial" pitchFamily="34" charset="0"/>
              <a:buNone/>
            </a:pPr>
            <a:r>
              <a:rPr lang="es-ES" sz="2800" b="1" dirty="0" smtClean="0">
                <a:solidFill>
                  <a:schemeClr val="bg1"/>
                </a:solidFill>
              </a:rPr>
              <a:t>  </a:t>
            </a:r>
            <a:r>
              <a:rPr lang="es-ES" sz="2800" b="1" dirty="0" smtClean="0">
                <a:solidFill>
                  <a:schemeClr val="bg1"/>
                </a:solidFill>
                <a:latin typeface="黑体"/>
                <a:ea typeface="黑体"/>
                <a:cs typeface="黑体"/>
              </a:rPr>
              <a:t>SAUSS–</a:t>
            </a:r>
            <a:r>
              <a:rPr lang="zh-CN" altLang="en-US" sz="2800" b="1" dirty="0" smtClean="0">
                <a:solidFill>
                  <a:schemeClr val="bg1"/>
                </a:solidFill>
                <a:latin typeface="黑体"/>
                <a:ea typeface="黑体"/>
                <a:cs typeface="黑体"/>
              </a:rPr>
              <a:t>社会服务统一获取通道系统</a:t>
            </a:r>
            <a:endParaRPr lang="en-US" altLang="zh-CN" sz="2800" b="1" dirty="0" smtClean="0">
              <a:solidFill>
                <a:schemeClr val="bg1"/>
              </a:solidFill>
              <a:latin typeface="黑体"/>
              <a:ea typeface="黑体"/>
              <a:cs typeface="黑体"/>
            </a:endParaRPr>
          </a:p>
          <a:p>
            <a:pPr fontAlgn="auto">
              <a:lnSpc>
                <a:spcPct val="120000"/>
              </a:lnSpc>
              <a:spcAft>
                <a:spcPts val="300"/>
              </a:spcAft>
              <a:buFont typeface="Arial" pitchFamily="34" charset="0"/>
              <a:buNone/>
            </a:pPr>
            <a:r>
              <a:rPr lang="es-ES" sz="2800" b="1" dirty="0" smtClean="0">
                <a:solidFill>
                  <a:schemeClr val="bg1"/>
                </a:solidFill>
                <a:latin typeface="黑体"/>
                <a:ea typeface="黑体"/>
                <a:cs typeface="黑体"/>
              </a:rPr>
              <a:t>  </a:t>
            </a:r>
          </a:p>
          <a:p>
            <a:pPr fontAlgn="auto">
              <a:lnSpc>
                <a:spcPct val="120000"/>
              </a:lnSpc>
              <a:spcAft>
                <a:spcPts val="300"/>
              </a:spcAft>
              <a:buFont typeface="Wingdings" pitchFamily="2" charset="2"/>
              <a:buChar char="q"/>
            </a:pPr>
            <a:r>
              <a:rPr lang="zh-CN" altLang="en-US" sz="2600" dirty="0" smtClean="0">
                <a:solidFill>
                  <a:schemeClr val="bg1"/>
                </a:solidFill>
              </a:rPr>
              <a:t>过程管理</a:t>
            </a:r>
            <a:r>
              <a:rPr lang="en-US" altLang="zh-CN" sz="2600" dirty="0" smtClean="0">
                <a:solidFill>
                  <a:schemeClr val="bg1"/>
                </a:solidFill>
              </a:rPr>
              <a:t>-</a:t>
            </a:r>
            <a:r>
              <a:rPr lang="es-ES" altLang="zh-CN" sz="2600" dirty="0">
                <a:solidFill>
                  <a:schemeClr val="bg1"/>
                </a:solidFill>
              </a:rPr>
              <a:t>Gestión por </a:t>
            </a:r>
            <a:r>
              <a:rPr lang="es-ES" altLang="zh-CN" sz="2600" dirty="0" smtClean="0">
                <a:solidFill>
                  <a:schemeClr val="bg1"/>
                </a:solidFill>
              </a:rPr>
              <a:t>procesos</a:t>
            </a:r>
            <a:r>
              <a:rPr lang="es-ES" sz="2600" dirty="0" smtClean="0">
                <a:solidFill>
                  <a:schemeClr val="bg1"/>
                </a:solidFill>
              </a:rPr>
              <a:t> </a:t>
            </a:r>
          </a:p>
          <a:p>
            <a:pPr fontAlgn="auto">
              <a:lnSpc>
                <a:spcPct val="120000"/>
              </a:lnSpc>
              <a:spcAft>
                <a:spcPts val="300"/>
              </a:spcAft>
              <a:buFont typeface="Wingdings" pitchFamily="2" charset="2"/>
              <a:buChar char="q"/>
            </a:pPr>
            <a:r>
              <a:rPr lang="es-ES" sz="2600" dirty="0" smtClean="0">
                <a:solidFill>
                  <a:schemeClr val="bg1"/>
                </a:solidFill>
              </a:rPr>
              <a:t> </a:t>
            </a:r>
            <a:r>
              <a:rPr lang="zh-CN" altLang="en-US" sz="2600" dirty="0" smtClean="0">
                <a:solidFill>
                  <a:schemeClr val="bg1"/>
                </a:solidFill>
              </a:rPr>
              <a:t>全体专业人员网络通道</a:t>
            </a:r>
            <a:r>
              <a:rPr lang="zh-CN" altLang="zh-CN" sz="2600" dirty="0" smtClean="0">
                <a:solidFill>
                  <a:schemeClr val="bg1"/>
                </a:solidFill>
              </a:rPr>
              <a:t>;</a:t>
            </a:r>
            <a:r>
              <a:rPr lang="zh-CN" altLang="en-US" sz="2600" dirty="0" smtClean="0">
                <a:solidFill>
                  <a:schemeClr val="bg1"/>
                </a:solidFill>
              </a:rPr>
              <a:t>按任务工作</a:t>
            </a:r>
            <a:endParaRPr lang="es-ES" sz="2600" dirty="0" smtClean="0">
              <a:solidFill>
                <a:schemeClr val="bg1"/>
              </a:solidFill>
            </a:endParaRPr>
          </a:p>
          <a:p>
            <a:pPr fontAlgn="auto">
              <a:lnSpc>
                <a:spcPct val="120000"/>
              </a:lnSpc>
              <a:spcAft>
                <a:spcPts val="300"/>
              </a:spcAft>
              <a:buFont typeface="Wingdings" pitchFamily="2" charset="2"/>
              <a:buChar char="q"/>
            </a:pPr>
            <a:r>
              <a:rPr lang="es-ES" sz="2600" dirty="0" smtClean="0">
                <a:solidFill>
                  <a:schemeClr val="bg1"/>
                </a:solidFill>
              </a:rPr>
              <a:t> </a:t>
            </a:r>
            <a:r>
              <a:rPr lang="zh-CN" altLang="en-US" sz="2600" dirty="0" smtClean="0">
                <a:solidFill>
                  <a:schemeClr val="bg1"/>
                </a:solidFill>
              </a:rPr>
              <a:t>提供每一项记录和程序的最新信息</a:t>
            </a:r>
            <a:endParaRPr lang="es-ES" sz="2600" dirty="0" smtClean="0">
              <a:solidFill>
                <a:schemeClr val="bg1"/>
              </a:solidFill>
            </a:endParaRPr>
          </a:p>
          <a:p>
            <a:pPr fontAlgn="auto">
              <a:lnSpc>
                <a:spcPct val="120000"/>
              </a:lnSpc>
              <a:spcAft>
                <a:spcPts val="300"/>
              </a:spcAft>
              <a:buFont typeface="Wingdings" pitchFamily="2" charset="2"/>
              <a:buChar char="q"/>
            </a:pPr>
            <a:r>
              <a:rPr lang="es-ES" sz="2600" dirty="0" smtClean="0">
                <a:solidFill>
                  <a:schemeClr val="bg1"/>
                </a:solidFill>
              </a:rPr>
              <a:t> </a:t>
            </a:r>
            <a:r>
              <a:rPr lang="zh-CN" altLang="en-US" sz="2600" dirty="0" smtClean="0">
                <a:solidFill>
                  <a:schemeClr val="bg1"/>
                </a:solidFill>
              </a:rPr>
              <a:t>保证监管力度、信息速度和信息效度；</a:t>
            </a:r>
            <a:endParaRPr lang="es-ES" sz="2600" dirty="0" smtClean="0">
              <a:solidFill>
                <a:schemeClr val="bg1"/>
              </a:solidFill>
            </a:endParaRPr>
          </a:p>
          <a:p>
            <a:pPr fontAlgn="auto">
              <a:lnSpc>
                <a:spcPct val="120000"/>
              </a:lnSpc>
              <a:spcAft>
                <a:spcPts val="300"/>
              </a:spcAft>
              <a:buFont typeface="Wingdings" pitchFamily="2" charset="2"/>
              <a:buChar char="q"/>
            </a:pPr>
            <a:r>
              <a:rPr lang="es-ES" sz="2600" dirty="0" smtClean="0">
                <a:solidFill>
                  <a:schemeClr val="bg1"/>
                </a:solidFill>
              </a:rPr>
              <a:t> </a:t>
            </a:r>
            <a:r>
              <a:rPr lang="zh-CN" altLang="en-US" sz="2600" dirty="0" smtClean="0">
                <a:solidFill>
                  <a:schemeClr val="bg1"/>
                </a:solidFill>
              </a:rPr>
              <a:t>电子医疗记录</a:t>
            </a:r>
            <a:endParaRPr lang="es-ES" sz="2600" dirty="0" smtClean="0">
              <a:solidFill>
                <a:schemeClr val="bg1"/>
              </a:solidFill>
            </a:endParaRPr>
          </a:p>
          <a:p>
            <a:pPr fontAlgn="auto">
              <a:lnSpc>
                <a:spcPct val="120000"/>
              </a:lnSpc>
              <a:spcAft>
                <a:spcPts val="300"/>
              </a:spcAft>
              <a:buFont typeface="Wingdings" pitchFamily="2" charset="2"/>
              <a:buChar char="q"/>
            </a:pPr>
            <a:r>
              <a:rPr lang="es-ES" sz="2600" dirty="0" smtClean="0">
                <a:solidFill>
                  <a:schemeClr val="bg1"/>
                </a:solidFill>
              </a:rPr>
              <a:t> </a:t>
            </a:r>
            <a:r>
              <a:rPr lang="zh-CN" altLang="en-US" sz="2600" dirty="0" smtClean="0">
                <a:solidFill>
                  <a:schemeClr val="bg1"/>
                </a:solidFill>
              </a:rPr>
              <a:t>链接其他数据库</a:t>
            </a:r>
            <a:endParaRPr lang="es-ES" sz="2600" dirty="0" smtClean="0">
              <a:solidFill>
                <a:schemeClr val="bg1"/>
              </a:solidFill>
            </a:endParaRPr>
          </a:p>
          <a:p>
            <a:pPr fontAlgn="auto">
              <a:lnSpc>
                <a:spcPct val="120000"/>
              </a:lnSpc>
              <a:spcAft>
                <a:spcPts val="300"/>
              </a:spcAft>
              <a:buFont typeface="Wingdings" pitchFamily="2" charset="2"/>
              <a:buChar char="q"/>
            </a:pPr>
            <a:r>
              <a:rPr lang="es-ES" sz="2600" dirty="0" smtClean="0">
                <a:solidFill>
                  <a:schemeClr val="bg1"/>
                </a:solidFill>
              </a:rPr>
              <a:t> </a:t>
            </a:r>
            <a:r>
              <a:rPr lang="zh-CN" altLang="en-US" sz="2600" dirty="0" smtClean="0">
                <a:solidFill>
                  <a:schemeClr val="bg1"/>
                </a:solidFill>
              </a:rPr>
              <a:t>电子签名（“无纸办公”）</a:t>
            </a:r>
            <a:endParaRPr lang="es-ES" sz="2600" dirty="0" smtClean="0">
              <a:solidFill>
                <a:schemeClr val="bg1"/>
              </a:solidFill>
            </a:endParaRPr>
          </a:p>
        </p:txBody>
      </p:sp>
    </p:spTree>
    <p:extLst>
      <p:ext uri="{BB962C8B-B14F-4D97-AF65-F5344CB8AC3E}">
        <p14:creationId xmlns:p14="http://schemas.microsoft.com/office/powerpoint/2010/main" val="1690430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dirty="0" smtClean="0"/>
              <a:t>Distribution </a:t>
            </a:r>
            <a:r>
              <a:rPr lang="en-US" dirty="0"/>
              <a:t>of responsibilities </a:t>
            </a:r>
            <a:r>
              <a:rPr lang="en-US" dirty="0" smtClean="0"/>
              <a:t>–</a:t>
            </a:r>
            <a:r>
              <a:rPr lang="zh-CN" altLang="en-US" dirty="0" smtClean="0"/>
              <a:t> 责任划分</a:t>
            </a:r>
            <a:r>
              <a:rPr lang="en-US" dirty="0" smtClean="0"/>
              <a:t> </a:t>
            </a:r>
            <a:r>
              <a:rPr lang="es-ES" dirty="0" smtClean="0"/>
              <a:t> </a:t>
            </a:r>
            <a:endParaRPr lang="it-IT" dirty="0">
              <a:solidFill>
                <a:prstClr val="black">
                  <a:lumMod val="85000"/>
                  <a:lumOff val="15000"/>
                </a:prstClr>
              </a:solidFill>
            </a:endParaRPr>
          </a:p>
        </p:txBody>
      </p:sp>
      <p:sp>
        <p:nvSpPr>
          <p:cNvPr id="5" name="3 Marcador de contenido"/>
          <p:cNvSpPr>
            <a:spLocks noGrp="1"/>
          </p:cNvSpPr>
          <p:nvPr>
            <p:ph sz="half" idx="1"/>
          </p:nvPr>
        </p:nvSpPr>
        <p:spPr>
          <a:xfrm>
            <a:off x="380124" y="1196690"/>
            <a:ext cx="4591196" cy="4752528"/>
          </a:xfrm>
          <a:solidFill>
            <a:srgbClr val="118ED5"/>
          </a:solidFill>
        </p:spPr>
        <p:txBody>
          <a:bodyPr>
            <a:normAutofit fontScale="62500" lnSpcReduction="20000"/>
          </a:bodyPr>
          <a:lstStyle/>
          <a:p>
            <a:pPr>
              <a:spcAft>
                <a:spcPts val="300"/>
              </a:spcAft>
              <a:buFont typeface="Wingdings" pitchFamily="2" charset="2"/>
              <a:buChar char="q"/>
            </a:pPr>
            <a:r>
              <a:rPr lang="es-ES" b="1" dirty="0" smtClean="0">
                <a:solidFill>
                  <a:schemeClr val="bg1"/>
                </a:solidFill>
              </a:rPr>
              <a:t>Regional </a:t>
            </a:r>
            <a:r>
              <a:rPr lang="es-ES" b="1" dirty="0" err="1" smtClean="0">
                <a:solidFill>
                  <a:schemeClr val="bg1"/>
                </a:solidFill>
              </a:rPr>
              <a:t>government</a:t>
            </a:r>
            <a:endParaRPr lang="es-ES" b="1" dirty="0" smtClean="0">
              <a:solidFill>
                <a:schemeClr val="bg1"/>
              </a:solidFill>
            </a:endParaRPr>
          </a:p>
          <a:p>
            <a:pPr lvl="1">
              <a:spcAft>
                <a:spcPts val="300"/>
              </a:spcAft>
              <a:buFont typeface="Wingdings" pitchFamily="2" charset="2"/>
              <a:buChar char="ü"/>
            </a:pPr>
            <a:r>
              <a:rPr lang="en-US" sz="2900" dirty="0" smtClean="0">
                <a:solidFill>
                  <a:schemeClr val="bg1"/>
                </a:solidFill>
              </a:rPr>
              <a:t>Basic </a:t>
            </a:r>
            <a:r>
              <a:rPr lang="en-US" sz="2900" dirty="0">
                <a:solidFill>
                  <a:schemeClr val="bg1"/>
                </a:solidFill>
              </a:rPr>
              <a:t>normative regulation, planning and development of social policy</a:t>
            </a:r>
            <a:endParaRPr lang="es-ES" sz="2900" dirty="0">
              <a:solidFill>
                <a:schemeClr val="bg1"/>
              </a:solidFill>
            </a:endParaRPr>
          </a:p>
          <a:p>
            <a:pPr lvl="1">
              <a:spcAft>
                <a:spcPts val="300"/>
              </a:spcAft>
              <a:buFont typeface="Wingdings" pitchFamily="2" charset="2"/>
              <a:buChar char="ü"/>
            </a:pPr>
            <a:r>
              <a:rPr lang="en-US" dirty="0" smtClean="0">
                <a:solidFill>
                  <a:schemeClr val="bg1"/>
                </a:solidFill>
              </a:rPr>
              <a:t>Management </a:t>
            </a:r>
            <a:r>
              <a:rPr lang="en-US" dirty="0">
                <a:solidFill>
                  <a:schemeClr val="bg1"/>
                </a:solidFill>
              </a:rPr>
              <a:t>of a unified information system </a:t>
            </a:r>
            <a:r>
              <a:rPr lang="es-ES" dirty="0">
                <a:solidFill>
                  <a:schemeClr val="bg1"/>
                </a:solidFill>
              </a:rPr>
              <a:t> </a:t>
            </a:r>
            <a:r>
              <a:rPr lang="es-ES" dirty="0" smtClean="0">
                <a:solidFill>
                  <a:schemeClr val="bg1"/>
                </a:solidFill>
              </a:rPr>
              <a:t>(SAUSS)</a:t>
            </a:r>
          </a:p>
          <a:p>
            <a:pPr lvl="1">
              <a:spcAft>
                <a:spcPts val="300"/>
              </a:spcAft>
              <a:buFont typeface="Wingdings" pitchFamily="2" charset="2"/>
              <a:buChar char="ü"/>
            </a:pPr>
            <a:r>
              <a:rPr lang="en-US" sz="2900" dirty="0" smtClean="0">
                <a:solidFill>
                  <a:schemeClr val="bg1"/>
                </a:solidFill>
              </a:rPr>
              <a:t>Management </a:t>
            </a:r>
            <a:r>
              <a:rPr lang="en-US" sz="2900" dirty="0">
                <a:solidFill>
                  <a:schemeClr val="bg1"/>
                </a:solidFill>
              </a:rPr>
              <a:t>of </a:t>
            </a:r>
            <a:r>
              <a:rPr lang="en-US" sz="2900" dirty="0" err="1">
                <a:solidFill>
                  <a:schemeClr val="bg1"/>
                </a:solidFill>
              </a:rPr>
              <a:t>programmes</a:t>
            </a:r>
            <a:r>
              <a:rPr lang="en-US" sz="2900" dirty="0">
                <a:solidFill>
                  <a:schemeClr val="bg1"/>
                </a:solidFill>
              </a:rPr>
              <a:t>, services and centers</a:t>
            </a:r>
            <a:endParaRPr lang="es-ES" sz="2900" dirty="0">
              <a:solidFill>
                <a:schemeClr val="bg1"/>
              </a:solidFill>
            </a:endParaRPr>
          </a:p>
          <a:p>
            <a:pPr lvl="1">
              <a:spcAft>
                <a:spcPts val="300"/>
              </a:spcAft>
              <a:buFont typeface="Wingdings" pitchFamily="2" charset="2"/>
              <a:buChar char="ü"/>
            </a:pPr>
            <a:r>
              <a:rPr lang="en-US" sz="2900" dirty="0" smtClean="0">
                <a:solidFill>
                  <a:schemeClr val="bg1"/>
                </a:solidFill>
              </a:rPr>
              <a:t>Approval </a:t>
            </a:r>
            <a:r>
              <a:rPr lang="en-US" sz="2900" dirty="0">
                <a:solidFill>
                  <a:schemeClr val="bg1"/>
                </a:solidFill>
              </a:rPr>
              <a:t>of technical tools and protocols of assessment, determination of access requirements, recognition of benefits and granting, and the development of intervention and care of cases</a:t>
            </a:r>
            <a:endParaRPr lang="es-ES" sz="2900" dirty="0">
              <a:solidFill>
                <a:schemeClr val="bg1"/>
              </a:solidFill>
            </a:endParaRPr>
          </a:p>
          <a:p>
            <a:pPr lvl="1">
              <a:spcAft>
                <a:spcPts val="300"/>
              </a:spcAft>
              <a:buFont typeface="Wingdings" pitchFamily="2" charset="2"/>
              <a:buChar char="ü"/>
            </a:pPr>
            <a:r>
              <a:rPr lang="en-US" sz="2700" dirty="0" smtClean="0">
                <a:solidFill>
                  <a:schemeClr val="bg1"/>
                </a:solidFill>
              </a:rPr>
              <a:t>Ensuring </a:t>
            </a:r>
            <a:r>
              <a:rPr lang="en-US" sz="2700" dirty="0">
                <a:solidFill>
                  <a:schemeClr val="bg1"/>
                </a:solidFill>
              </a:rPr>
              <a:t>the integrated, unified and coordinated operation of the </a:t>
            </a:r>
            <a:r>
              <a:rPr lang="en-US" sz="2700" dirty="0" smtClean="0">
                <a:solidFill>
                  <a:schemeClr val="bg1"/>
                </a:solidFill>
              </a:rPr>
              <a:t>system</a:t>
            </a:r>
            <a:endParaRPr lang="es-ES" dirty="0"/>
          </a:p>
          <a:p>
            <a:pPr marL="457200" lvl="1" indent="0">
              <a:spcAft>
                <a:spcPts val="300"/>
              </a:spcAft>
              <a:buNone/>
            </a:pPr>
            <a:endParaRPr lang="es-ES" dirty="0" smtClean="0">
              <a:solidFill>
                <a:schemeClr val="bg1"/>
              </a:solidFill>
            </a:endParaRPr>
          </a:p>
          <a:p>
            <a:endParaRPr lang="es-ES" dirty="0"/>
          </a:p>
        </p:txBody>
      </p:sp>
      <p:sp>
        <p:nvSpPr>
          <p:cNvPr id="6" name="3 Marcador de contenido"/>
          <p:cNvSpPr txBox="1">
            <a:spLocks/>
          </p:cNvSpPr>
          <p:nvPr/>
        </p:nvSpPr>
        <p:spPr>
          <a:xfrm>
            <a:off x="4971320" y="1196690"/>
            <a:ext cx="4572000" cy="4752528"/>
          </a:xfrm>
          <a:prstGeom prst="rect">
            <a:avLst/>
          </a:prstGeom>
          <a:solidFill>
            <a:srgbClr val="118ED5"/>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300"/>
              </a:spcAft>
              <a:buFont typeface="Wingdings" pitchFamily="2" charset="2"/>
              <a:buChar char="q"/>
            </a:pPr>
            <a:r>
              <a:rPr lang="zh-CN" altLang="en-US" b="1" dirty="0" smtClean="0">
                <a:solidFill>
                  <a:schemeClr val="bg1"/>
                </a:solidFill>
              </a:rPr>
              <a:t> 大区政府</a:t>
            </a:r>
            <a:r>
              <a:rPr lang="es-ES" b="1" dirty="0" smtClean="0">
                <a:solidFill>
                  <a:schemeClr val="bg1"/>
                </a:solidFill>
              </a:rPr>
              <a:t> </a:t>
            </a: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基本法规、社会政策规划与制定</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统一信息系统（</a:t>
            </a:r>
            <a:r>
              <a:rPr lang="en-US" altLang="zh-CN" dirty="0" smtClean="0">
                <a:solidFill>
                  <a:schemeClr val="bg1"/>
                </a:solidFill>
              </a:rPr>
              <a:t>SAUSS</a:t>
            </a:r>
            <a:r>
              <a:rPr lang="zh-CN" altLang="en-US" dirty="0" smtClean="0">
                <a:solidFill>
                  <a:schemeClr val="bg1"/>
                </a:solidFill>
              </a:rPr>
              <a:t>）管理</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各类项目、服务和照料中心管理</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批准技术工具和评估协议，确定准入条件，确认福利与给付款项，发展干预措施和个案照料工作</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保障体系运营的整体性、统一性和协作性</a:t>
            </a:r>
            <a:endParaRPr lang="es-ES" dirty="0" smtClean="0">
              <a:solidFill>
                <a:schemeClr val="bg1"/>
              </a:solidFill>
            </a:endParaRPr>
          </a:p>
          <a:p>
            <a:pPr fontAlgn="auto">
              <a:spcAft>
                <a:spcPts val="0"/>
              </a:spcAft>
            </a:pPr>
            <a:endParaRPr lang="es-ES" dirty="0"/>
          </a:p>
        </p:txBody>
      </p:sp>
    </p:spTree>
    <p:extLst>
      <p:ext uri="{BB962C8B-B14F-4D97-AF65-F5344CB8AC3E}">
        <p14:creationId xmlns:p14="http://schemas.microsoft.com/office/powerpoint/2010/main" val="1699697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err="1" smtClean="0"/>
              <a:t>Distribution</a:t>
            </a:r>
            <a:r>
              <a:rPr lang="es-ES" dirty="0" smtClean="0"/>
              <a:t> of </a:t>
            </a:r>
            <a:r>
              <a:rPr lang="es-ES" dirty="0" err="1" smtClean="0"/>
              <a:t>responsibilities</a:t>
            </a:r>
            <a:r>
              <a:rPr lang="es-ES" dirty="0" smtClean="0"/>
              <a:t> – </a:t>
            </a:r>
            <a:r>
              <a:rPr lang="es-ES" dirty="0" err="1" smtClean="0"/>
              <a:t>责任划分</a:t>
            </a:r>
            <a:r>
              <a:rPr lang="es-ES" dirty="0" smtClean="0"/>
              <a:t> </a:t>
            </a:r>
            <a:endParaRPr lang="it-IT" dirty="0">
              <a:solidFill>
                <a:prstClr val="black">
                  <a:lumMod val="85000"/>
                  <a:lumOff val="15000"/>
                </a:prstClr>
              </a:solidFill>
            </a:endParaRPr>
          </a:p>
        </p:txBody>
      </p:sp>
      <p:sp>
        <p:nvSpPr>
          <p:cNvPr id="3" name="3 Marcador de contenido"/>
          <p:cNvSpPr>
            <a:spLocks noGrp="1"/>
          </p:cNvSpPr>
          <p:nvPr>
            <p:ph sz="half" idx="1"/>
          </p:nvPr>
        </p:nvSpPr>
        <p:spPr>
          <a:xfrm>
            <a:off x="322634" y="1271720"/>
            <a:ext cx="4648686" cy="4821650"/>
          </a:xfrm>
          <a:solidFill>
            <a:srgbClr val="118ED5"/>
          </a:solidFill>
        </p:spPr>
        <p:txBody>
          <a:bodyPr>
            <a:normAutofit fontScale="62500" lnSpcReduction="20000"/>
          </a:bodyPr>
          <a:lstStyle/>
          <a:p>
            <a:pPr>
              <a:spcAft>
                <a:spcPts val="300"/>
              </a:spcAft>
              <a:buFont typeface="Wingdings" pitchFamily="2" charset="2"/>
              <a:buChar char="q"/>
            </a:pPr>
            <a:r>
              <a:rPr lang="es-ES" b="1" dirty="0" smtClean="0">
                <a:solidFill>
                  <a:schemeClr val="bg1"/>
                </a:solidFill>
              </a:rPr>
              <a:t>Local </a:t>
            </a:r>
            <a:r>
              <a:rPr lang="es-ES" b="1" dirty="0" err="1" smtClean="0">
                <a:solidFill>
                  <a:schemeClr val="bg1"/>
                </a:solidFill>
              </a:rPr>
              <a:t>entities</a:t>
            </a:r>
            <a:r>
              <a:rPr lang="es-ES" b="1" dirty="0" smtClean="0">
                <a:solidFill>
                  <a:schemeClr val="bg1"/>
                </a:solidFill>
              </a:rPr>
              <a:t> </a:t>
            </a:r>
          </a:p>
          <a:p>
            <a:pPr lvl="1">
              <a:spcAft>
                <a:spcPts val="300"/>
              </a:spcAft>
              <a:buFont typeface="Wingdings" pitchFamily="2" charset="2"/>
              <a:buChar char="ü"/>
            </a:pPr>
            <a:r>
              <a:rPr lang="en-US" sz="2900" dirty="0">
                <a:solidFill>
                  <a:schemeClr val="bg1"/>
                </a:solidFill>
              </a:rPr>
              <a:t>Normative regulation and planning in their </a:t>
            </a:r>
            <a:r>
              <a:rPr lang="es-ES" sz="2900" dirty="0" err="1">
                <a:solidFill>
                  <a:schemeClr val="bg1"/>
                </a:solidFill>
              </a:rPr>
              <a:t>geographic</a:t>
            </a:r>
            <a:r>
              <a:rPr lang="es-ES" sz="2900" dirty="0">
                <a:solidFill>
                  <a:schemeClr val="bg1"/>
                </a:solidFill>
              </a:rPr>
              <a:t> </a:t>
            </a:r>
            <a:r>
              <a:rPr lang="es-ES" sz="2900" dirty="0" err="1">
                <a:solidFill>
                  <a:schemeClr val="bg1"/>
                </a:solidFill>
              </a:rPr>
              <a:t>scope</a:t>
            </a:r>
            <a:endParaRPr lang="es-ES" sz="2900" dirty="0">
              <a:solidFill>
                <a:schemeClr val="bg1"/>
              </a:solidFill>
            </a:endParaRPr>
          </a:p>
          <a:p>
            <a:pPr lvl="1">
              <a:spcAft>
                <a:spcPts val="300"/>
              </a:spcAft>
              <a:buFont typeface="Wingdings" pitchFamily="2" charset="2"/>
              <a:buChar char="ü"/>
            </a:pPr>
            <a:r>
              <a:rPr lang="es-ES" sz="2900" dirty="0" err="1">
                <a:solidFill>
                  <a:schemeClr val="bg1"/>
                </a:solidFill>
              </a:rPr>
              <a:t>Organisation</a:t>
            </a:r>
            <a:r>
              <a:rPr lang="es-ES" sz="2900" dirty="0">
                <a:solidFill>
                  <a:schemeClr val="bg1"/>
                </a:solidFill>
              </a:rPr>
              <a:t> and </a:t>
            </a:r>
            <a:r>
              <a:rPr lang="es-ES" sz="2900" dirty="0" err="1">
                <a:solidFill>
                  <a:schemeClr val="bg1"/>
                </a:solidFill>
              </a:rPr>
              <a:t>management</a:t>
            </a:r>
            <a:r>
              <a:rPr lang="es-ES" sz="2900" dirty="0">
                <a:solidFill>
                  <a:schemeClr val="bg1"/>
                </a:solidFill>
              </a:rPr>
              <a:t> of Basic Social </a:t>
            </a:r>
            <a:r>
              <a:rPr lang="es-ES" sz="2900" dirty="0" err="1">
                <a:solidFill>
                  <a:schemeClr val="bg1"/>
                </a:solidFill>
              </a:rPr>
              <a:t>Action</a:t>
            </a:r>
            <a:r>
              <a:rPr lang="es-ES" sz="2900" dirty="0">
                <a:solidFill>
                  <a:schemeClr val="bg1"/>
                </a:solidFill>
              </a:rPr>
              <a:t> </a:t>
            </a:r>
            <a:r>
              <a:rPr lang="es-ES" sz="2900" dirty="0" err="1">
                <a:solidFill>
                  <a:schemeClr val="bg1"/>
                </a:solidFill>
              </a:rPr>
              <a:t>Teams</a:t>
            </a:r>
            <a:r>
              <a:rPr lang="es-ES" sz="2900" dirty="0">
                <a:solidFill>
                  <a:schemeClr val="bg1"/>
                </a:solidFill>
              </a:rPr>
              <a:t> </a:t>
            </a:r>
          </a:p>
          <a:p>
            <a:pPr lvl="1">
              <a:spcAft>
                <a:spcPts val="300"/>
              </a:spcAft>
              <a:buFont typeface="Wingdings" pitchFamily="2" charset="2"/>
              <a:buChar char="ü"/>
            </a:pPr>
            <a:r>
              <a:rPr lang="es-ES" sz="2900" dirty="0" err="1">
                <a:solidFill>
                  <a:schemeClr val="bg1"/>
                </a:solidFill>
              </a:rPr>
              <a:t>P</a:t>
            </a:r>
            <a:r>
              <a:rPr lang="es-ES" sz="2900" dirty="0" err="1" smtClean="0">
                <a:solidFill>
                  <a:schemeClr val="bg1"/>
                </a:solidFill>
              </a:rPr>
              <a:t>rogrammes</a:t>
            </a:r>
            <a:r>
              <a:rPr lang="es-ES" sz="2900" dirty="0">
                <a:solidFill>
                  <a:schemeClr val="bg1"/>
                </a:solidFill>
              </a:rPr>
              <a:t>, </a:t>
            </a:r>
            <a:r>
              <a:rPr lang="es-ES" sz="2900" dirty="0" err="1">
                <a:solidFill>
                  <a:schemeClr val="bg1"/>
                </a:solidFill>
              </a:rPr>
              <a:t>services</a:t>
            </a:r>
            <a:r>
              <a:rPr lang="es-ES" sz="2900" dirty="0">
                <a:solidFill>
                  <a:schemeClr val="bg1"/>
                </a:solidFill>
              </a:rPr>
              <a:t> and </a:t>
            </a:r>
            <a:r>
              <a:rPr lang="es-ES" sz="2900" dirty="0" err="1">
                <a:solidFill>
                  <a:schemeClr val="bg1"/>
                </a:solidFill>
              </a:rPr>
              <a:t>facilities</a:t>
            </a:r>
            <a:r>
              <a:rPr lang="es-ES" sz="2900" dirty="0">
                <a:solidFill>
                  <a:schemeClr val="bg1"/>
                </a:solidFill>
              </a:rPr>
              <a:t> </a:t>
            </a:r>
            <a:r>
              <a:rPr lang="es-ES" sz="2900" dirty="0" err="1" smtClean="0">
                <a:solidFill>
                  <a:schemeClr val="bg1"/>
                </a:solidFill>
              </a:rPr>
              <a:t>management</a:t>
            </a:r>
            <a:endParaRPr lang="es-ES" sz="2900" dirty="0" smtClean="0">
              <a:solidFill>
                <a:schemeClr val="bg1"/>
              </a:solidFill>
            </a:endParaRPr>
          </a:p>
          <a:p>
            <a:pPr lvl="1">
              <a:spcAft>
                <a:spcPts val="300"/>
              </a:spcAft>
              <a:buFont typeface="Wingdings" pitchFamily="2" charset="2"/>
              <a:buChar char="ü"/>
            </a:pPr>
            <a:r>
              <a:rPr lang="en-US" sz="2900" dirty="0" smtClean="0">
                <a:solidFill>
                  <a:schemeClr val="bg1"/>
                </a:solidFill>
              </a:rPr>
              <a:t>Management </a:t>
            </a:r>
            <a:r>
              <a:rPr lang="en-US" sz="2900" dirty="0">
                <a:solidFill>
                  <a:schemeClr val="bg1"/>
                </a:solidFill>
              </a:rPr>
              <a:t>of services</a:t>
            </a:r>
            <a:r>
              <a:rPr lang="es-ES" dirty="0" smtClean="0">
                <a:solidFill>
                  <a:schemeClr val="bg1"/>
                </a:solidFill>
              </a:rPr>
              <a:t>:</a:t>
            </a:r>
          </a:p>
          <a:p>
            <a:pPr lvl="2">
              <a:spcAft>
                <a:spcPts val="300"/>
              </a:spcAft>
              <a:buFont typeface="Wingdings" pitchFamily="2" charset="2"/>
              <a:buChar char="§"/>
            </a:pPr>
            <a:r>
              <a:rPr lang="en-US" dirty="0" smtClean="0">
                <a:solidFill>
                  <a:schemeClr val="bg1"/>
                </a:solidFill>
              </a:rPr>
              <a:t>Typical </a:t>
            </a:r>
            <a:r>
              <a:rPr lang="en-US" dirty="0">
                <a:solidFill>
                  <a:schemeClr val="bg1"/>
                </a:solidFill>
              </a:rPr>
              <a:t>of the Basic Social Action Teams</a:t>
            </a:r>
          </a:p>
          <a:p>
            <a:pPr lvl="2">
              <a:spcAft>
                <a:spcPts val="300"/>
              </a:spcAft>
              <a:buFont typeface="Wingdings" pitchFamily="2" charset="2"/>
              <a:buChar char="§"/>
            </a:pPr>
            <a:r>
              <a:rPr lang="en-US" dirty="0">
                <a:solidFill>
                  <a:schemeClr val="bg1"/>
                </a:solidFill>
              </a:rPr>
              <a:t>Emergency assistance </a:t>
            </a:r>
          </a:p>
          <a:p>
            <a:pPr lvl="2">
              <a:spcAft>
                <a:spcPts val="300"/>
              </a:spcAft>
              <a:buFont typeface="Wingdings" pitchFamily="2" charset="2"/>
              <a:buChar char="§"/>
            </a:pPr>
            <a:r>
              <a:rPr lang="en-US" dirty="0">
                <a:solidFill>
                  <a:schemeClr val="bg1"/>
                </a:solidFill>
              </a:rPr>
              <a:t>emergency shelter</a:t>
            </a:r>
          </a:p>
          <a:p>
            <a:pPr lvl="2">
              <a:spcAft>
                <a:spcPts val="300"/>
              </a:spcAft>
              <a:buFont typeface="Wingdings" pitchFamily="2" charset="2"/>
              <a:buChar char="§"/>
            </a:pPr>
            <a:r>
              <a:rPr lang="en-US" dirty="0" smtClean="0">
                <a:solidFill>
                  <a:schemeClr val="bg1"/>
                </a:solidFill>
              </a:rPr>
              <a:t>Intervention </a:t>
            </a:r>
            <a:r>
              <a:rPr lang="en-US" dirty="0">
                <a:solidFill>
                  <a:schemeClr val="bg1"/>
                </a:solidFill>
              </a:rPr>
              <a:t>and professional care for social integration </a:t>
            </a:r>
            <a:endParaRPr lang="es-ES" dirty="0">
              <a:solidFill>
                <a:schemeClr val="bg1"/>
              </a:solidFill>
            </a:endParaRPr>
          </a:p>
          <a:p>
            <a:pPr lvl="2">
              <a:spcAft>
                <a:spcPts val="300"/>
              </a:spcAft>
              <a:buFont typeface="Wingdings" pitchFamily="2" charset="2"/>
              <a:buChar char="§"/>
            </a:pPr>
            <a:r>
              <a:rPr lang="en-US" dirty="0" smtClean="0">
                <a:solidFill>
                  <a:schemeClr val="bg1"/>
                </a:solidFill>
              </a:rPr>
              <a:t>Family </a:t>
            </a:r>
            <a:r>
              <a:rPr lang="en-US" dirty="0">
                <a:solidFill>
                  <a:schemeClr val="bg1"/>
                </a:solidFill>
              </a:rPr>
              <a:t>intervention </a:t>
            </a:r>
            <a:r>
              <a:rPr lang="es-ES" dirty="0">
                <a:solidFill>
                  <a:schemeClr val="bg1"/>
                </a:solidFill>
              </a:rPr>
              <a:t> </a:t>
            </a:r>
            <a:r>
              <a:rPr lang="es-ES" dirty="0" smtClean="0">
                <a:solidFill>
                  <a:schemeClr val="bg1"/>
                </a:solidFill>
              </a:rPr>
              <a:t>(</a:t>
            </a:r>
            <a:r>
              <a:rPr lang="es-ES" dirty="0" err="1" smtClean="0">
                <a:solidFill>
                  <a:schemeClr val="bg1"/>
                </a:solidFill>
              </a:rPr>
              <a:t>children</a:t>
            </a:r>
            <a:r>
              <a:rPr lang="es-ES" dirty="0" smtClean="0">
                <a:solidFill>
                  <a:schemeClr val="bg1"/>
                </a:solidFill>
              </a:rPr>
              <a:t>)</a:t>
            </a:r>
          </a:p>
          <a:p>
            <a:pPr lvl="2">
              <a:spcAft>
                <a:spcPts val="300"/>
              </a:spcAft>
              <a:buFont typeface="Wingdings" pitchFamily="2" charset="2"/>
              <a:buChar char="§"/>
            </a:pPr>
            <a:r>
              <a:rPr lang="en-US" dirty="0" smtClean="0">
                <a:solidFill>
                  <a:schemeClr val="bg1"/>
                </a:solidFill>
              </a:rPr>
              <a:t>Home </a:t>
            </a:r>
            <a:r>
              <a:rPr lang="en-US" dirty="0">
                <a:solidFill>
                  <a:schemeClr val="bg1"/>
                </a:solidFill>
              </a:rPr>
              <a:t>help service </a:t>
            </a:r>
          </a:p>
          <a:p>
            <a:pPr lvl="2">
              <a:spcAft>
                <a:spcPts val="300"/>
              </a:spcAft>
              <a:buFont typeface="Wingdings" pitchFamily="2" charset="2"/>
              <a:buChar char="§"/>
            </a:pPr>
            <a:r>
              <a:rPr lang="es-ES" dirty="0" err="1" smtClean="0">
                <a:solidFill>
                  <a:schemeClr val="bg1"/>
                </a:solidFill>
              </a:rPr>
              <a:t>Telecare</a:t>
            </a:r>
            <a:endParaRPr lang="es-ES" dirty="0" smtClean="0">
              <a:solidFill>
                <a:schemeClr val="bg1"/>
              </a:solidFill>
            </a:endParaRPr>
          </a:p>
          <a:p>
            <a:endParaRPr lang="es-ES" dirty="0"/>
          </a:p>
        </p:txBody>
      </p:sp>
      <p:sp>
        <p:nvSpPr>
          <p:cNvPr id="5" name="3 Marcador de contenido"/>
          <p:cNvSpPr txBox="1">
            <a:spLocks/>
          </p:cNvSpPr>
          <p:nvPr/>
        </p:nvSpPr>
        <p:spPr>
          <a:xfrm>
            <a:off x="4971320" y="1268700"/>
            <a:ext cx="4572000" cy="4824670"/>
          </a:xfrm>
          <a:prstGeom prst="rect">
            <a:avLst/>
          </a:prstGeom>
          <a:solidFill>
            <a:srgbClr val="118ED5"/>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300"/>
              </a:spcAft>
              <a:buFont typeface="Wingdings" pitchFamily="2" charset="2"/>
              <a:buChar char="q"/>
            </a:pPr>
            <a:r>
              <a:rPr lang="zh-CN" altLang="en-US" b="1" dirty="0" smtClean="0">
                <a:solidFill>
                  <a:schemeClr val="bg1"/>
                </a:solidFill>
              </a:rPr>
              <a:t>地方机关</a:t>
            </a:r>
            <a:r>
              <a:rPr lang="es-ES" b="1" dirty="0" smtClean="0">
                <a:solidFill>
                  <a:schemeClr val="bg1"/>
                </a:solidFill>
              </a:rPr>
              <a:t> </a:t>
            </a: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制定法规并在辖区内规划工作</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组织并管理社会工作基础团队</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管理各类项目、服务和设施</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管理服务：</a:t>
            </a:r>
            <a:endParaRPr lang="es-ES" dirty="0" smtClean="0">
              <a:solidFill>
                <a:schemeClr val="bg1"/>
              </a:solidFill>
            </a:endParaRPr>
          </a:p>
          <a:p>
            <a:pPr lvl="2" fontAlgn="auto">
              <a:spcAft>
                <a:spcPts val="300"/>
              </a:spcAft>
              <a:buFont typeface="Wingdings" pitchFamily="2" charset="2"/>
              <a:buChar char="§"/>
            </a:pPr>
            <a:r>
              <a:rPr lang="es-ES" dirty="0" smtClean="0">
                <a:solidFill>
                  <a:schemeClr val="bg1"/>
                </a:solidFill>
              </a:rPr>
              <a:t> </a:t>
            </a:r>
            <a:r>
              <a:rPr lang="zh-CN" altLang="en-US" dirty="0" smtClean="0">
                <a:solidFill>
                  <a:schemeClr val="bg1"/>
                </a:solidFill>
              </a:rPr>
              <a:t>社会工作基础团队常规工作</a:t>
            </a:r>
            <a:endParaRPr lang="es-ES" dirty="0" smtClean="0">
              <a:solidFill>
                <a:schemeClr val="bg1"/>
              </a:solidFill>
            </a:endParaRPr>
          </a:p>
          <a:p>
            <a:pPr lvl="2" fontAlgn="auto">
              <a:spcAft>
                <a:spcPts val="300"/>
              </a:spcAft>
              <a:buFont typeface="Wingdings" pitchFamily="2" charset="2"/>
              <a:buChar char="§"/>
            </a:pPr>
            <a:r>
              <a:rPr lang="es-ES" dirty="0" smtClean="0">
                <a:solidFill>
                  <a:schemeClr val="bg1"/>
                </a:solidFill>
              </a:rPr>
              <a:t> </a:t>
            </a:r>
            <a:r>
              <a:rPr lang="zh-CN" altLang="en-US" dirty="0" smtClean="0">
                <a:solidFill>
                  <a:schemeClr val="bg1"/>
                </a:solidFill>
              </a:rPr>
              <a:t>应急救助</a:t>
            </a:r>
            <a:endParaRPr lang="es-ES" dirty="0" smtClean="0">
              <a:solidFill>
                <a:schemeClr val="bg1"/>
              </a:solidFill>
            </a:endParaRPr>
          </a:p>
          <a:p>
            <a:pPr lvl="2" fontAlgn="auto">
              <a:spcAft>
                <a:spcPts val="300"/>
              </a:spcAft>
              <a:buFont typeface="Wingdings" pitchFamily="2" charset="2"/>
              <a:buChar char="§"/>
            </a:pPr>
            <a:r>
              <a:rPr lang="es-ES" dirty="0" smtClean="0">
                <a:solidFill>
                  <a:schemeClr val="bg1"/>
                </a:solidFill>
              </a:rPr>
              <a:t> </a:t>
            </a:r>
            <a:r>
              <a:rPr lang="zh-CN" altLang="en-US" dirty="0" smtClean="0">
                <a:solidFill>
                  <a:schemeClr val="bg1"/>
                </a:solidFill>
              </a:rPr>
              <a:t>应急避难场所</a:t>
            </a:r>
            <a:endParaRPr lang="es-ES" dirty="0" smtClean="0">
              <a:solidFill>
                <a:schemeClr val="bg1"/>
              </a:solidFill>
            </a:endParaRPr>
          </a:p>
          <a:p>
            <a:pPr lvl="2" fontAlgn="auto">
              <a:spcAft>
                <a:spcPts val="300"/>
              </a:spcAft>
              <a:buFont typeface="Wingdings" pitchFamily="2" charset="2"/>
              <a:buChar char="§"/>
            </a:pPr>
            <a:r>
              <a:rPr lang="es-ES" dirty="0" smtClean="0">
                <a:solidFill>
                  <a:schemeClr val="bg1"/>
                </a:solidFill>
              </a:rPr>
              <a:t> </a:t>
            </a:r>
            <a:r>
              <a:rPr lang="zh-CN" altLang="en-US" dirty="0" smtClean="0">
                <a:solidFill>
                  <a:schemeClr val="bg1"/>
                </a:solidFill>
              </a:rPr>
              <a:t>社会融入干预措施与专业照料</a:t>
            </a:r>
            <a:endParaRPr lang="es-ES" dirty="0" smtClean="0">
              <a:solidFill>
                <a:schemeClr val="bg1"/>
              </a:solidFill>
            </a:endParaRPr>
          </a:p>
          <a:p>
            <a:pPr lvl="2" fontAlgn="auto">
              <a:spcAft>
                <a:spcPts val="300"/>
              </a:spcAft>
              <a:buFont typeface="Wingdings" pitchFamily="2" charset="2"/>
              <a:buChar char="§"/>
            </a:pPr>
            <a:r>
              <a:rPr lang="es-ES" dirty="0" smtClean="0">
                <a:solidFill>
                  <a:schemeClr val="bg1"/>
                </a:solidFill>
              </a:rPr>
              <a:t> </a:t>
            </a:r>
            <a:r>
              <a:rPr lang="zh-CN" altLang="en-US" dirty="0" smtClean="0">
                <a:solidFill>
                  <a:schemeClr val="bg1"/>
                </a:solidFill>
              </a:rPr>
              <a:t>家庭干预措施（保障儿童）</a:t>
            </a:r>
            <a:endParaRPr lang="es-ES" dirty="0" smtClean="0">
              <a:solidFill>
                <a:schemeClr val="bg1"/>
              </a:solidFill>
            </a:endParaRPr>
          </a:p>
          <a:p>
            <a:pPr lvl="2" fontAlgn="auto">
              <a:spcAft>
                <a:spcPts val="300"/>
              </a:spcAft>
              <a:buFont typeface="Wingdings" pitchFamily="2" charset="2"/>
              <a:buChar char="§"/>
            </a:pPr>
            <a:r>
              <a:rPr lang="es-ES" dirty="0" smtClean="0">
                <a:solidFill>
                  <a:schemeClr val="bg1"/>
                </a:solidFill>
              </a:rPr>
              <a:t> </a:t>
            </a:r>
            <a:r>
              <a:rPr lang="zh-CN" altLang="en-US" dirty="0" smtClean="0">
                <a:solidFill>
                  <a:schemeClr val="bg1"/>
                </a:solidFill>
              </a:rPr>
              <a:t>入户帮扶服务</a:t>
            </a:r>
            <a:endParaRPr lang="es-ES" dirty="0" smtClean="0">
              <a:solidFill>
                <a:schemeClr val="bg1"/>
              </a:solidFill>
            </a:endParaRPr>
          </a:p>
          <a:p>
            <a:pPr lvl="2" fontAlgn="auto">
              <a:spcAft>
                <a:spcPts val="300"/>
              </a:spcAft>
              <a:buFont typeface="Wingdings" pitchFamily="2" charset="2"/>
              <a:buChar char="§"/>
            </a:pPr>
            <a:r>
              <a:rPr lang="es-ES" dirty="0" smtClean="0">
                <a:solidFill>
                  <a:schemeClr val="bg1"/>
                </a:solidFill>
              </a:rPr>
              <a:t> </a:t>
            </a:r>
            <a:r>
              <a:rPr lang="zh-CN" altLang="en-US" dirty="0" smtClean="0">
                <a:solidFill>
                  <a:schemeClr val="bg1"/>
                </a:solidFill>
              </a:rPr>
              <a:t>远程照料</a:t>
            </a:r>
            <a:endParaRPr lang="es-ES" dirty="0" smtClean="0">
              <a:solidFill>
                <a:schemeClr val="bg1"/>
              </a:solidFill>
            </a:endParaRPr>
          </a:p>
          <a:p>
            <a:pPr fontAlgn="auto">
              <a:spcAft>
                <a:spcPts val="0"/>
              </a:spcAft>
            </a:pPr>
            <a:endParaRPr lang="es-ES" dirty="0"/>
          </a:p>
        </p:txBody>
      </p:sp>
    </p:spTree>
    <p:extLst>
      <p:ext uri="{BB962C8B-B14F-4D97-AF65-F5344CB8AC3E}">
        <p14:creationId xmlns:p14="http://schemas.microsoft.com/office/powerpoint/2010/main" val="1699697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dirty="0" smtClean="0"/>
              <a:t>Coordination between administrations –</a:t>
            </a:r>
            <a:r>
              <a:rPr lang="zh-CN" altLang="en-US" dirty="0" smtClean="0"/>
              <a:t> </a:t>
            </a:r>
            <a:endParaRPr lang="en-US" altLang="zh-CN" dirty="0" smtClean="0"/>
          </a:p>
          <a:p>
            <a:r>
              <a:rPr lang="zh-CN" altLang="en-US" dirty="0" smtClean="0"/>
              <a:t>行政部分协调合作</a:t>
            </a:r>
            <a:r>
              <a:rPr lang="en-US" dirty="0" smtClean="0"/>
              <a:t> </a:t>
            </a:r>
            <a:r>
              <a:rPr lang="es-ES" dirty="0" smtClean="0"/>
              <a:t> </a:t>
            </a:r>
            <a:endParaRPr lang="it-IT" dirty="0">
              <a:solidFill>
                <a:prstClr val="black">
                  <a:lumMod val="85000"/>
                  <a:lumOff val="15000"/>
                </a:prstClr>
              </a:solidFill>
            </a:endParaRPr>
          </a:p>
        </p:txBody>
      </p:sp>
      <p:sp>
        <p:nvSpPr>
          <p:cNvPr id="3" name="3 Marcador de contenido"/>
          <p:cNvSpPr>
            <a:spLocks noGrp="1"/>
          </p:cNvSpPr>
          <p:nvPr>
            <p:ph sz="half" idx="1"/>
          </p:nvPr>
        </p:nvSpPr>
        <p:spPr>
          <a:xfrm>
            <a:off x="317794" y="1340710"/>
            <a:ext cx="4707216" cy="4824670"/>
          </a:xfrm>
          <a:solidFill>
            <a:srgbClr val="118ED5"/>
          </a:solidFill>
        </p:spPr>
        <p:txBody>
          <a:bodyPr>
            <a:normAutofit fontScale="77500" lnSpcReduction="20000"/>
          </a:bodyPr>
          <a:lstStyle/>
          <a:p>
            <a:pPr>
              <a:spcAft>
                <a:spcPts val="300"/>
              </a:spcAft>
              <a:buFont typeface="Wingdings" pitchFamily="2" charset="2"/>
              <a:buChar char="q"/>
            </a:pPr>
            <a:r>
              <a:rPr lang="es-ES" b="1" dirty="0" smtClean="0">
                <a:solidFill>
                  <a:schemeClr val="bg1"/>
                </a:solidFill>
              </a:rPr>
              <a:t>C</a:t>
            </a:r>
            <a:r>
              <a:rPr lang="en-US" sz="3500" b="1" dirty="0" err="1">
                <a:solidFill>
                  <a:schemeClr val="bg1"/>
                </a:solidFill>
              </a:rPr>
              <a:t>oordination</a:t>
            </a:r>
            <a:r>
              <a:rPr lang="en-US" sz="3500" b="1" dirty="0">
                <a:solidFill>
                  <a:schemeClr val="bg1"/>
                </a:solidFill>
              </a:rPr>
              <a:t> with other administrative departments</a:t>
            </a:r>
            <a:endParaRPr lang="es-ES" sz="3500" b="1" dirty="0">
              <a:solidFill>
                <a:schemeClr val="bg1"/>
              </a:solidFill>
            </a:endParaRPr>
          </a:p>
          <a:p>
            <a:pPr lvl="1">
              <a:spcAft>
                <a:spcPts val="300"/>
              </a:spcAft>
              <a:buFont typeface="Wingdings" pitchFamily="2" charset="2"/>
              <a:buChar char="ü"/>
            </a:pPr>
            <a:r>
              <a:rPr lang="es-ES" dirty="0" err="1" smtClean="0">
                <a:solidFill>
                  <a:schemeClr val="bg1"/>
                </a:solidFill>
              </a:rPr>
              <a:t>Health</a:t>
            </a:r>
            <a:endParaRPr lang="es-ES" dirty="0" smtClean="0">
              <a:solidFill>
                <a:schemeClr val="bg1"/>
              </a:solidFill>
            </a:endParaRPr>
          </a:p>
          <a:p>
            <a:pPr lvl="1">
              <a:spcAft>
                <a:spcPts val="300"/>
              </a:spcAft>
              <a:buFont typeface="Wingdings" pitchFamily="2" charset="2"/>
              <a:buChar char="ü"/>
            </a:pPr>
            <a:r>
              <a:rPr lang="en-US" dirty="0" smtClean="0">
                <a:solidFill>
                  <a:schemeClr val="bg1"/>
                </a:solidFill>
              </a:rPr>
              <a:t>Education</a:t>
            </a:r>
            <a:endParaRPr lang="es-ES" dirty="0">
              <a:solidFill>
                <a:schemeClr val="bg1"/>
              </a:solidFill>
            </a:endParaRPr>
          </a:p>
          <a:p>
            <a:pPr lvl="1">
              <a:spcAft>
                <a:spcPts val="300"/>
              </a:spcAft>
              <a:buFont typeface="Wingdings" pitchFamily="2" charset="2"/>
              <a:buChar char="ü"/>
            </a:pPr>
            <a:r>
              <a:rPr lang="en-US" dirty="0">
                <a:solidFill>
                  <a:schemeClr val="bg1"/>
                </a:solidFill>
              </a:rPr>
              <a:t>E</a:t>
            </a:r>
            <a:r>
              <a:rPr lang="en-US" dirty="0" smtClean="0">
                <a:solidFill>
                  <a:schemeClr val="bg1"/>
                </a:solidFill>
              </a:rPr>
              <a:t>mployment</a:t>
            </a:r>
            <a:endParaRPr lang="es-ES" dirty="0">
              <a:solidFill>
                <a:schemeClr val="bg1"/>
              </a:solidFill>
            </a:endParaRPr>
          </a:p>
          <a:p>
            <a:pPr lvl="1">
              <a:spcAft>
                <a:spcPts val="300"/>
              </a:spcAft>
              <a:buFont typeface="Wingdings" pitchFamily="2" charset="2"/>
              <a:buChar char="ü"/>
            </a:pPr>
            <a:r>
              <a:rPr lang="en-US" dirty="0">
                <a:solidFill>
                  <a:schemeClr val="bg1"/>
                </a:solidFill>
              </a:rPr>
              <a:t>J</a:t>
            </a:r>
            <a:r>
              <a:rPr lang="en-US" dirty="0" smtClean="0">
                <a:solidFill>
                  <a:schemeClr val="bg1"/>
                </a:solidFill>
              </a:rPr>
              <a:t>ustice</a:t>
            </a:r>
            <a:endParaRPr lang="es-ES" dirty="0">
              <a:solidFill>
                <a:schemeClr val="bg1"/>
              </a:solidFill>
            </a:endParaRPr>
          </a:p>
          <a:p>
            <a:pPr lvl="1">
              <a:spcAft>
                <a:spcPts val="300"/>
              </a:spcAft>
              <a:buFont typeface="Wingdings" pitchFamily="2" charset="2"/>
              <a:buChar char="ü"/>
            </a:pPr>
            <a:r>
              <a:rPr lang="en-US" dirty="0">
                <a:solidFill>
                  <a:schemeClr val="bg1"/>
                </a:solidFill>
              </a:rPr>
              <a:t>H</a:t>
            </a:r>
            <a:r>
              <a:rPr lang="en-US" dirty="0" smtClean="0">
                <a:solidFill>
                  <a:schemeClr val="bg1"/>
                </a:solidFill>
              </a:rPr>
              <a:t>ousing</a:t>
            </a:r>
            <a:r>
              <a:rPr lang="en-US" dirty="0" smtClean="0"/>
              <a:t> </a:t>
            </a:r>
          </a:p>
          <a:p>
            <a:pPr lvl="1">
              <a:spcAft>
                <a:spcPts val="300"/>
              </a:spcAft>
              <a:buFont typeface="Wingdings" pitchFamily="2" charset="2"/>
              <a:buChar char="ü"/>
            </a:pPr>
            <a:r>
              <a:rPr lang="en-US" dirty="0">
                <a:solidFill>
                  <a:schemeClr val="bg1"/>
                </a:solidFill>
              </a:rPr>
              <a:t>Culture</a:t>
            </a:r>
            <a:endParaRPr lang="es-ES" dirty="0">
              <a:solidFill>
                <a:schemeClr val="bg1"/>
              </a:solidFill>
            </a:endParaRPr>
          </a:p>
          <a:p>
            <a:pPr>
              <a:spcAft>
                <a:spcPts val="300"/>
              </a:spcAft>
              <a:buFont typeface="Wingdings" pitchFamily="2" charset="2"/>
              <a:buChar char="q"/>
            </a:pPr>
            <a:r>
              <a:rPr lang="es-ES" b="1" dirty="0" err="1">
                <a:solidFill>
                  <a:schemeClr val="bg1"/>
                </a:solidFill>
              </a:rPr>
              <a:t>Coordination</a:t>
            </a:r>
            <a:r>
              <a:rPr lang="es-ES" b="1" dirty="0">
                <a:solidFill>
                  <a:schemeClr val="bg1"/>
                </a:solidFill>
              </a:rPr>
              <a:t> </a:t>
            </a:r>
            <a:r>
              <a:rPr lang="es-ES" b="1" dirty="0" err="1">
                <a:solidFill>
                  <a:schemeClr val="bg1"/>
                </a:solidFill>
              </a:rPr>
              <a:t>structures</a:t>
            </a:r>
            <a:endParaRPr lang="es-ES" b="1" dirty="0">
              <a:solidFill>
                <a:schemeClr val="bg1"/>
              </a:solidFill>
            </a:endParaRPr>
          </a:p>
          <a:p>
            <a:pPr>
              <a:spcAft>
                <a:spcPts val="300"/>
              </a:spcAft>
              <a:buFont typeface="Wingdings" pitchFamily="2" charset="2"/>
              <a:buChar char="q"/>
            </a:pPr>
            <a:r>
              <a:rPr lang="es-ES" b="1" dirty="0" err="1" smtClean="0">
                <a:solidFill>
                  <a:schemeClr val="bg1"/>
                </a:solidFill>
              </a:rPr>
              <a:t>Sharing</a:t>
            </a:r>
            <a:r>
              <a:rPr lang="es-ES" b="1" dirty="0" smtClean="0">
                <a:solidFill>
                  <a:schemeClr val="bg1"/>
                </a:solidFill>
              </a:rPr>
              <a:t> </a:t>
            </a:r>
            <a:r>
              <a:rPr lang="en-US" b="1" dirty="0" smtClean="0">
                <a:solidFill>
                  <a:schemeClr val="bg1"/>
                </a:solidFill>
              </a:rPr>
              <a:t>of </a:t>
            </a:r>
            <a:r>
              <a:rPr lang="en-US" b="1" dirty="0">
                <a:solidFill>
                  <a:schemeClr val="bg1"/>
                </a:solidFill>
              </a:rPr>
              <a:t>information, protocols and devices</a:t>
            </a:r>
            <a:endParaRPr lang="es-ES" b="1" dirty="0">
              <a:solidFill>
                <a:schemeClr val="bg1"/>
              </a:solidFill>
            </a:endParaRPr>
          </a:p>
          <a:p>
            <a:pPr>
              <a:buNone/>
            </a:pPr>
            <a:endParaRPr lang="es-ES" dirty="0"/>
          </a:p>
        </p:txBody>
      </p:sp>
      <p:sp>
        <p:nvSpPr>
          <p:cNvPr id="5" name="3 Marcador de contenido"/>
          <p:cNvSpPr txBox="1">
            <a:spLocks/>
          </p:cNvSpPr>
          <p:nvPr/>
        </p:nvSpPr>
        <p:spPr>
          <a:xfrm>
            <a:off x="5008250" y="1340710"/>
            <a:ext cx="4680650" cy="4824670"/>
          </a:xfrm>
          <a:prstGeom prst="rect">
            <a:avLst/>
          </a:prstGeom>
          <a:solidFill>
            <a:srgbClr val="118ED5"/>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300"/>
              </a:spcAft>
              <a:buFont typeface="Wingdings" pitchFamily="2" charset="2"/>
              <a:buChar char="q"/>
            </a:pPr>
            <a:r>
              <a:rPr lang="es-ES" b="1" dirty="0" smtClean="0">
                <a:solidFill>
                  <a:schemeClr val="bg1"/>
                </a:solidFill>
              </a:rPr>
              <a:t> </a:t>
            </a:r>
            <a:r>
              <a:rPr lang="es-ES" b="1" dirty="0" err="1" smtClean="0">
                <a:solidFill>
                  <a:schemeClr val="bg1"/>
                </a:solidFill>
              </a:rPr>
              <a:t>与其他行政部门协调合作</a:t>
            </a:r>
            <a:endParaRPr lang="es-ES" b="1" dirty="0" smtClean="0">
              <a:solidFill>
                <a:schemeClr val="bg1"/>
              </a:solidFill>
            </a:endParaRPr>
          </a:p>
          <a:p>
            <a:pPr lvl="1" fontAlgn="auto">
              <a:spcAft>
                <a:spcPts val="300"/>
              </a:spcAft>
              <a:buFont typeface="Wingdings" pitchFamily="2" charset="2"/>
              <a:buChar char="ü"/>
            </a:pPr>
            <a:r>
              <a:rPr lang="zh-CN" altLang="en-US" dirty="0" smtClean="0">
                <a:solidFill>
                  <a:schemeClr val="bg1"/>
                </a:solidFill>
              </a:rPr>
              <a:t>卫生</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教育</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就业</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法务</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住房</a:t>
            </a:r>
            <a:endParaRPr lang="es-ES" dirty="0" smtClean="0">
              <a:solidFill>
                <a:schemeClr val="bg1"/>
              </a:solidFill>
            </a:endParaRPr>
          </a:p>
          <a:p>
            <a:pPr lvl="1" fontAlgn="auto">
              <a:spcAft>
                <a:spcPts val="300"/>
              </a:spcAft>
              <a:buFont typeface="Wingdings" pitchFamily="2" charset="2"/>
              <a:buChar char="ü"/>
            </a:pPr>
            <a:r>
              <a:rPr lang="es-ES" dirty="0" smtClean="0">
                <a:solidFill>
                  <a:schemeClr val="bg1"/>
                </a:solidFill>
              </a:rPr>
              <a:t> </a:t>
            </a:r>
            <a:r>
              <a:rPr lang="zh-CN" altLang="en-US" dirty="0" smtClean="0">
                <a:solidFill>
                  <a:schemeClr val="bg1"/>
                </a:solidFill>
              </a:rPr>
              <a:t>文化</a:t>
            </a:r>
            <a:endParaRPr lang="es-ES" dirty="0" smtClean="0">
              <a:solidFill>
                <a:schemeClr val="bg1"/>
              </a:solidFill>
            </a:endParaRPr>
          </a:p>
          <a:p>
            <a:pPr fontAlgn="auto">
              <a:spcAft>
                <a:spcPts val="300"/>
              </a:spcAft>
              <a:buFont typeface="Wingdings" pitchFamily="2" charset="2"/>
              <a:buChar char="q"/>
            </a:pPr>
            <a:r>
              <a:rPr lang="es-ES" b="1" dirty="0" smtClean="0">
                <a:solidFill>
                  <a:schemeClr val="bg1"/>
                </a:solidFill>
              </a:rPr>
              <a:t> </a:t>
            </a:r>
            <a:r>
              <a:rPr lang="zh-CN" altLang="en-US" b="1" dirty="0" smtClean="0">
                <a:solidFill>
                  <a:schemeClr val="bg1"/>
                </a:solidFill>
              </a:rPr>
              <a:t>合作框架</a:t>
            </a:r>
            <a:endParaRPr lang="es-ES" b="1" dirty="0" smtClean="0">
              <a:solidFill>
                <a:schemeClr val="bg1"/>
              </a:solidFill>
            </a:endParaRPr>
          </a:p>
          <a:p>
            <a:pPr fontAlgn="auto">
              <a:spcAft>
                <a:spcPts val="300"/>
              </a:spcAft>
              <a:buFont typeface="Wingdings" pitchFamily="2" charset="2"/>
              <a:buChar char="q"/>
            </a:pPr>
            <a:r>
              <a:rPr lang="es-ES" b="1" dirty="0" smtClean="0">
                <a:solidFill>
                  <a:schemeClr val="bg1"/>
                </a:solidFill>
              </a:rPr>
              <a:t> </a:t>
            </a:r>
            <a:r>
              <a:rPr lang="zh-CN" altLang="en-US" b="1" dirty="0" smtClean="0">
                <a:solidFill>
                  <a:schemeClr val="bg1"/>
                </a:solidFill>
              </a:rPr>
              <a:t>信息共享、协议与设施</a:t>
            </a:r>
            <a:endParaRPr lang="es-ES" dirty="0" smtClean="0">
              <a:solidFill>
                <a:schemeClr val="bg1"/>
              </a:solidFill>
            </a:endParaRPr>
          </a:p>
          <a:p>
            <a:pPr fontAlgn="auto">
              <a:spcAft>
                <a:spcPts val="0"/>
              </a:spcAft>
              <a:buFont typeface="Arial" pitchFamily="34" charset="0"/>
              <a:buNone/>
            </a:pPr>
            <a:endParaRPr lang="es-ES" dirty="0"/>
          </a:p>
        </p:txBody>
      </p:sp>
    </p:spTree>
    <p:extLst>
      <p:ext uri="{BB962C8B-B14F-4D97-AF65-F5344CB8AC3E}">
        <p14:creationId xmlns:p14="http://schemas.microsoft.com/office/powerpoint/2010/main" val="1699697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727300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dirty="0" smtClean="0"/>
              <a:t>Protection and care of children  -</a:t>
            </a:r>
            <a:r>
              <a:rPr lang="zh-CN" altLang="en-US" dirty="0" smtClean="0"/>
              <a:t> 儿童保护与照顾</a:t>
            </a:r>
            <a:r>
              <a:rPr lang="en-US" dirty="0" smtClean="0"/>
              <a:t> </a:t>
            </a:r>
            <a:r>
              <a:rPr lang="es-ES" dirty="0" smtClean="0"/>
              <a:t> </a:t>
            </a:r>
            <a:endParaRPr lang="it-IT" dirty="0">
              <a:solidFill>
                <a:prstClr val="black">
                  <a:lumMod val="85000"/>
                  <a:lumOff val="15000"/>
                </a:prstClr>
              </a:solidFill>
            </a:endParaRPr>
          </a:p>
        </p:txBody>
      </p:sp>
      <p:sp>
        <p:nvSpPr>
          <p:cNvPr id="6" name="2 Marcador de contenido"/>
          <p:cNvSpPr txBox="1">
            <a:spLocks/>
          </p:cNvSpPr>
          <p:nvPr/>
        </p:nvSpPr>
        <p:spPr>
          <a:xfrm>
            <a:off x="344364" y="877775"/>
            <a:ext cx="9069714" cy="894996"/>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rgbClr val="FFC000"/>
              </a:buClr>
              <a:buSzPct val="75000"/>
              <a:buFont typeface="Arial" pitchFamily="34" charset="0"/>
              <a:buNone/>
              <a:defRPr sz="2000" kern="1200">
                <a:solidFill>
                  <a:schemeClr val="tx1">
                    <a:tint val="75000"/>
                  </a:schemeClr>
                </a:solidFill>
                <a:latin typeface="Optane" pitchFamily="2" charset="0"/>
                <a:ea typeface="+mn-ea"/>
                <a:cs typeface="+mn-cs"/>
              </a:defRPr>
            </a:lvl1pPr>
            <a:lvl2pPr marL="457200" indent="0" algn="l" defTabSz="914400" rtl="0" eaLnBrk="1" latinLnBrk="0" hangingPunct="1">
              <a:spcBef>
                <a:spcPct val="20000"/>
              </a:spcBef>
              <a:buClr>
                <a:srgbClr val="FFC000"/>
              </a:buClr>
              <a:buFont typeface="Arial" pitchFamily="34" charset="0"/>
              <a:buNone/>
              <a:defRPr sz="1800" kern="1200">
                <a:solidFill>
                  <a:schemeClr val="tx1">
                    <a:tint val="75000"/>
                  </a:schemeClr>
                </a:solidFill>
                <a:latin typeface="Optane" pitchFamily="2" charset="0"/>
                <a:ea typeface="+mn-ea"/>
                <a:cs typeface="+mn-cs"/>
              </a:defRPr>
            </a:lvl2pPr>
            <a:lvl3pPr marL="914400" indent="0" algn="l" defTabSz="914400" rtl="0" eaLnBrk="1" latinLnBrk="0" hangingPunct="1">
              <a:spcBef>
                <a:spcPct val="20000"/>
              </a:spcBef>
              <a:buClr>
                <a:srgbClr val="FFC000"/>
              </a:buClr>
              <a:buFont typeface="Arial" pitchFamily="34" charset="0"/>
              <a:buNone/>
              <a:defRPr sz="1600" kern="1200">
                <a:solidFill>
                  <a:schemeClr val="tx1">
                    <a:tint val="75000"/>
                  </a:schemeClr>
                </a:solidFill>
                <a:latin typeface="Optane" pitchFamily="2" charset="0"/>
                <a:ea typeface="+mn-ea"/>
                <a:cs typeface="+mn-cs"/>
              </a:defRPr>
            </a:lvl3pPr>
            <a:lvl4pPr marL="1371600" indent="0" algn="l" defTabSz="914400" rtl="0" eaLnBrk="1" latinLnBrk="0" hangingPunct="1">
              <a:spcBef>
                <a:spcPct val="20000"/>
              </a:spcBef>
              <a:buClr>
                <a:srgbClr val="FFC000"/>
              </a:buClr>
              <a:buFont typeface="Arial" pitchFamily="34" charset="0"/>
              <a:buNone/>
              <a:defRPr sz="1400" kern="1200">
                <a:solidFill>
                  <a:schemeClr val="tx1">
                    <a:tint val="75000"/>
                  </a:schemeClr>
                </a:solidFill>
                <a:latin typeface="Optane" pitchFamily="2" charset="0"/>
                <a:ea typeface="+mn-ea"/>
                <a:cs typeface="+mn-cs"/>
              </a:defRPr>
            </a:lvl4pPr>
            <a:lvl5pPr marL="1828800" indent="0" algn="l" defTabSz="914400" rtl="0" eaLnBrk="1" latinLnBrk="0" hangingPunct="1">
              <a:spcBef>
                <a:spcPct val="20000"/>
              </a:spcBef>
              <a:buClr>
                <a:srgbClr val="FFC000"/>
              </a:buClr>
              <a:buFont typeface="Arial" pitchFamily="34" charset="0"/>
              <a:buNone/>
              <a:defRPr sz="1400" kern="1200">
                <a:solidFill>
                  <a:schemeClr val="tx1">
                    <a:tint val="75000"/>
                  </a:schemeClr>
                </a:solidFill>
                <a:latin typeface="Optane" pitchFamily="2"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fontAlgn="auto">
              <a:spcAft>
                <a:spcPts val="0"/>
              </a:spcAft>
            </a:pPr>
            <a:r>
              <a:rPr lang="es-ES" sz="1800" b="1" dirty="0" err="1" smtClean="0">
                <a:solidFill>
                  <a:schemeClr val="tx2"/>
                </a:solidFill>
              </a:rPr>
              <a:t>Purpose</a:t>
            </a:r>
            <a:r>
              <a:rPr lang="es-ES" sz="1800" b="1" dirty="0" smtClean="0">
                <a:solidFill>
                  <a:schemeClr val="tx2"/>
                </a:solidFill>
              </a:rPr>
              <a:t>: </a:t>
            </a:r>
            <a:r>
              <a:rPr lang="en-US" sz="1800" dirty="0">
                <a:solidFill>
                  <a:schemeClr val="tx1"/>
                </a:solidFill>
              </a:rPr>
              <a:t>ensuring the integration of the child in their natural living groups under enough conditions to enable their participation in family, economic, social and cultural life and their development as a </a:t>
            </a:r>
            <a:r>
              <a:rPr lang="en-US" sz="1800" dirty="0" smtClean="0">
                <a:solidFill>
                  <a:schemeClr val="tx1"/>
                </a:solidFill>
              </a:rPr>
              <a:t>person</a:t>
            </a:r>
          </a:p>
        </p:txBody>
      </p:sp>
      <p:graphicFrame>
        <p:nvGraphicFramePr>
          <p:cNvPr id="7" name="6 Diagrama"/>
          <p:cNvGraphicFramePr/>
          <p:nvPr>
            <p:extLst>
              <p:ext uri="{D42A27DB-BD31-4B8C-83A1-F6EECF244321}">
                <p14:modId xmlns:p14="http://schemas.microsoft.com/office/powerpoint/2010/main" val="1466359451"/>
              </p:ext>
            </p:extLst>
          </p:nvPr>
        </p:nvGraphicFramePr>
        <p:xfrm>
          <a:off x="560390" y="2564880"/>
          <a:ext cx="8673659" cy="3672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contenido"/>
          <p:cNvSpPr txBox="1">
            <a:spLocks/>
          </p:cNvSpPr>
          <p:nvPr/>
        </p:nvSpPr>
        <p:spPr>
          <a:xfrm>
            <a:off x="344364" y="1659625"/>
            <a:ext cx="9069714" cy="78185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rgbClr val="FFC000"/>
              </a:buClr>
              <a:buSzPct val="75000"/>
              <a:buFont typeface="Arial" pitchFamily="34" charset="0"/>
              <a:buNone/>
              <a:defRPr sz="2000" kern="1200">
                <a:solidFill>
                  <a:schemeClr val="tx1">
                    <a:tint val="75000"/>
                  </a:schemeClr>
                </a:solidFill>
                <a:latin typeface="Optane" pitchFamily="2" charset="0"/>
                <a:ea typeface="+mn-ea"/>
                <a:cs typeface="+mn-cs"/>
              </a:defRPr>
            </a:lvl1pPr>
            <a:lvl2pPr marL="457200" indent="0" algn="l" defTabSz="914400" rtl="0" eaLnBrk="1" latinLnBrk="0" hangingPunct="1">
              <a:spcBef>
                <a:spcPct val="20000"/>
              </a:spcBef>
              <a:buClr>
                <a:srgbClr val="FFC000"/>
              </a:buClr>
              <a:buFont typeface="Arial" pitchFamily="34" charset="0"/>
              <a:buNone/>
              <a:defRPr sz="1800" kern="1200">
                <a:solidFill>
                  <a:schemeClr val="tx1">
                    <a:tint val="75000"/>
                  </a:schemeClr>
                </a:solidFill>
                <a:latin typeface="Optane" pitchFamily="2" charset="0"/>
                <a:ea typeface="+mn-ea"/>
                <a:cs typeface="+mn-cs"/>
              </a:defRPr>
            </a:lvl2pPr>
            <a:lvl3pPr marL="914400" indent="0" algn="l" defTabSz="914400" rtl="0" eaLnBrk="1" latinLnBrk="0" hangingPunct="1">
              <a:spcBef>
                <a:spcPct val="20000"/>
              </a:spcBef>
              <a:buClr>
                <a:srgbClr val="FFC000"/>
              </a:buClr>
              <a:buFont typeface="Arial" pitchFamily="34" charset="0"/>
              <a:buNone/>
              <a:defRPr sz="1600" kern="1200">
                <a:solidFill>
                  <a:schemeClr val="tx1">
                    <a:tint val="75000"/>
                  </a:schemeClr>
                </a:solidFill>
                <a:latin typeface="Optane" pitchFamily="2" charset="0"/>
                <a:ea typeface="+mn-ea"/>
                <a:cs typeface="+mn-cs"/>
              </a:defRPr>
            </a:lvl3pPr>
            <a:lvl4pPr marL="1371600" indent="0" algn="l" defTabSz="914400" rtl="0" eaLnBrk="1" latinLnBrk="0" hangingPunct="1">
              <a:spcBef>
                <a:spcPct val="20000"/>
              </a:spcBef>
              <a:buClr>
                <a:srgbClr val="FFC000"/>
              </a:buClr>
              <a:buFont typeface="Arial" pitchFamily="34" charset="0"/>
              <a:buNone/>
              <a:defRPr sz="1400" kern="1200">
                <a:solidFill>
                  <a:schemeClr val="tx1">
                    <a:tint val="75000"/>
                  </a:schemeClr>
                </a:solidFill>
                <a:latin typeface="Optane" pitchFamily="2" charset="0"/>
                <a:ea typeface="+mn-ea"/>
                <a:cs typeface="+mn-cs"/>
              </a:defRPr>
            </a:lvl4pPr>
            <a:lvl5pPr marL="1828800" indent="0" algn="l" defTabSz="914400" rtl="0" eaLnBrk="1" latinLnBrk="0" hangingPunct="1">
              <a:spcBef>
                <a:spcPct val="20000"/>
              </a:spcBef>
              <a:buClr>
                <a:srgbClr val="FFC000"/>
              </a:buClr>
              <a:buFont typeface="Arial" pitchFamily="34" charset="0"/>
              <a:buNone/>
              <a:defRPr sz="1400" kern="1200">
                <a:solidFill>
                  <a:schemeClr val="tx1">
                    <a:tint val="75000"/>
                  </a:schemeClr>
                </a:solidFill>
                <a:latin typeface="Optane" pitchFamily="2"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fontAlgn="auto">
              <a:spcAft>
                <a:spcPts val="0"/>
              </a:spcAft>
            </a:pPr>
            <a:r>
              <a:rPr lang="zh-CN" altLang="en-US" sz="1800" b="1" dirty="0" smtClean="0">
                <a:solidFill>
                  <a:schemeClr val="tx2"/>
                </a:solidFill>
              </a:rPr>
              <a:t>目的</a:t>
            </a:r>
            <a:r>
              <a:rPr lang="es-ES" sz="1800" b="1" dirty="0" smtClean="0">
                <a:solidFill>
                  <a:schemeClr val="tx2"/>
                </a:solidFill>
              </a:rPr>
              <a:t>:</a:t>
            </a:r>
            <a:r>
              <a:rPr lang="zh-CN" altLang="en-US" sz="1800" b="1" dirty="0" smtClean="0">
                <a:solidFill>
                  <a:schemeClr val="tx2"/>
                </a:solidFill>
              </a:rPr>
              <a:t>保障儿童在足够的条件下融入其自然生活群体；使其参与家庭、经济、社会和文化生活，将之发展为完整的人。</a:t>
            </a:r>
            <a:r>
              <a:rPr lang="es-ES" sz="1800" b="1" dirty="0" smtClean="0">
                <a:solidFill>
                  <a:schemeClr val="tx2"/>
                </a:solidFill>
              </a:rPr>
              <a:t> </a:t>
            </a:r>
            <a:r>
              <a:rPr lang="es-ES" sz="1800" dirty="0" smtClean="0">
                <a:solidFill>
                  <a:schemeClr val="tx1"/>
                </a:solidFill>
              </a:rPr>
              <a:t> </a:t>
            </a:r>
            <a:endParaRPr lang="es-ES" sz="1800" dirty="0">
              <a:solidFill>
                <a:schemeClr val="tx1"/>
              </a:solidFill>
            </a:endParaRPr>
          </a:p>
        </p:txBody>
      </p:sp>
    </p:spTree>
    <p:extLst>
      <p:ext uri="{BB962C8B-B14F-4D97-AF65-F5344CB8AC3E}">
        <p14:creationId xmlns:p14="http://schemas.microsoft.com/office/powerpoint/2010/main" val="1699697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741702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dirty="0"/>
              <a:t>Protection and care of children </a:t>
            </a:r>
            <a:r>
              <a:rPr lang="en-US" dirty="0" smtClean="0"/>
              <a:t>– 儿童保护与照顾 </a:t>
            </a:r>
            <a:r>
              <a:rPr lang="es-ES" dirty="0" smtClean="0"/>
              <a:t> </a:t>
            </a:r>
            <a:endParaRPr lang="it-IT" dirty="0">
              <a:solidFill>
                <a:prstClr val="black">
                  <a:lumMod val="85000"/>
                  <a:lumOff val="15000"/>
                </a:prstClr>
              </a:solidFill>
            </a:endParaRPr>
          </a:p>
        </p:txBody>
      </p:sp>
      <p:graphicFrame>
        <p:nvGraphicFramePr>
          <p:cNvPr id="3" name="6 Marcador de contenido"/>
          <p:cNvGraphicFramePr>
            <a:graphicFrameLocks noGrp="1"/>
          </p:cNvGraphicFramePr>
          <p:nvPr>
            <p:ph sz="half" idx="1"/>
            <p:extLst>
              <p:ext uri="{D42A27DB-BD31-4B8C-83A1-F6EECF244321}">
                <p14:modId xmlns:p14="http://schemas.microsoft.com/office/powerpoint/2010/main" val="69382466"/>
              </p:ext>
            </p:extLst>
          </p:nvPr>
        </p:nvGraphicFramePr>
        <p:xfrm>
          <a:off x="1064460" y="980660"/>
          <a:ext cx="7417030" cy="2664368"/>
        </p:xfrm>
        <a:graphic>
          <a:graphicData uri="http://schemas.openxmlformats.org/drawingml/2006/table">
            <a:tbl>
              <a:tblPr firstRow="1" bandRow="1">
                <a:tableStyleId>{5C22544A-7EE6-4342-B048-85BDC9FD1C3A}</a:tableStyleId>
              </a:tblPr>
              <a:tblGrid>
                <a:gridCol w="5300980"/>
                <a:gridCol w="2116050"/>
              </a:tblGrid>
              <a:tr h="455353">
                <a:tc>
                  <a:txBody>
                    <a:bodyPr/>
                    <a:lstStyle/>
                    <a:p>
                      <a:r>
                        <a:rPr lang="es-ES" sz="1600" dirty="0" err="1" smtClean="0"/>
                        <a:t>Programmes</a:t>
                      </a:r>
                      <a:r>
                        <a:rPr lang="es-ES" sz="1600" dirty="0" smtClean="0"/>
                        <a:t> –</a:t>
                      </a:r>
                      <a:r>
                        <a:rPr lang="zh-CN" altLang="en-US" sz="1600" dirty="0" smtClean="0"/>
                        <a:t> 项目措施</a:t>
                      </a:r>
                      <a:r>
                        <a:rPr lang="es-ES" sz="1600" dirty="0" smtClean="0"/>
                        <a:t>  </a:t>
                      </a:r>
                      <a:endParaRPr lang="es-E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err="1" smtClean="0"/>
                        <a:t>Users</a:t>
                      </a:r>
                      <a:r>
                        <a:rPr lang="es-ES" sz="2000" dirty="0" smtClean="0"/>
                        <a:t> 2015</a:t>
                      </a:r>
                    </a:p>
                  </a:txBody>
                  <a:tcPr>
                    <a:solidFill>
                      <a:schemeClr val="accent6">
                        <a:lumMod val="75000"/>
                      </a:schemeClr>
                    </a:solidFill>
                  </a:tcPr>
                </a:tc>
              </a:tr>
              <a:tr h="441803">
                <a:tc>
                  <a:txBody>
                    <a:bodyPr/>
                    <a:lstStyle/>
                    <a:p>
                      <a:pPr algn="l"/>
                      <a:r>
                        <a:rPr lang="es-ES" sz="1600" dirty="0" err="1" smtClean="0"/>
                        <a:t>Promotion</a:t>
                      </a:r>
                      <a:r>
                        <a:rPr lang="es-ES" sz="1600" dirty="0" smtClean="0"/>
                        <a:t> –</a:t>
                      </a:r>
                      <a:r>
                        <a:rPr lang="zh-CN" altLang="en-US" sz="1600" dirty="0" smtClean="0"/>
                        <a:t> 权益推进</a:t>
                      </a:r>
                      <a:r>
                        <a:rPr lang="es-ES" sz="1600" dirty="0" smtClean="0"/>
                        <a:t>  </a:t>
                      </a:r>
                      <a:endParaRPr lang="es-E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19,509</a:t>
                      </a:r>
                      <a:endParaRPr lang="es-ES" sz="1600" dirty="0"/>
                    </a:p>
                  </a:txBody>
                  <a:tcPr anchor="ctr">
                    <a:solidFill>
                      <a:schemeClr val="accent6">
                        <a:lumMod val="60000"/>
                        <a:lumOff val="40000"/>
                      </a:schemeClr>
                    </a:solidFill>
                  </a:tcPr>
                </a:tc>
              </a:tr>
              <a:tr h="441803">
                <a:tc>
                  <a:txBody>
                    <a:bodyPr/>
                    <a:lstStyle/>
                    <a:p>
                      <a:pPr algn="l"/>
                      <a:r>
                        <a:rPr lang="es-ES" sz="1600" dirty="0" err="1" smtClean="0"/>
                        <a:t>Care</a:t>
                      </a:r>
                      <a:r>
                        <a:rPr lang="es-ES" sz="1600" dirty="0" smtClean="0"/>
                        <a:t> –</a:t>
                      </a:r>
                      <a:r>
                        <a:rPr lang="zh-CN" altLang="en-US" sz="1600" dirty="0" smtClean="0"/>
                        <a:t> 照顾</a:t>
                      </a:r>
                      <a:r>
                        <a:rPr lang="es-ES" sz="1600" dirty="0" smtClean="0"/>
                        <a:t>  </a:t>
                      </a:r>
                      <a:endParaRPr lang="es-E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19,708</a:t>
                      </a:r>
                    </a:p>
                  </a:txBody>
                  <a:tcPr anchor="ctr">
                    <a:solidFill>
                      <a:schemeClr val="accent6">
                        <a:lumMod val="40000"/>
                        <a:lumOff val="60000"/>
                      </a:schemeClr>
                    </a:solidFill>
                  </a:tcPr>
                </a:tc>
              </a:tr>
              <a:tr h="441803">
                <a:tc>
                  <a:txBody>
                    <a:bodyPr/>
                    <a:lstStyle/>
                    <a:p>
                      <a:pPr algn="l"/>
                      <a:r>
                        <a:rPr lang="es-ES" sz="1600" dirty="0" err="1" smtClean="0"/>
                        <a:t>Prevention</a:t>
                      </a:r>
                      <a:r>
                        <a:rPr lang="es-ES" sz="1600" dirty="0" smtClean="0"/>
                        <a:t> –</a:t>
                      </a:r>
                      <a:r>
                        <a:rPr lang="zh-CN" altLang="en-US" sz="1600" dirty="0" smtClean="0"/>
                        <a:t> 风险预防</a:t>
                      </a:r>
                      <a:r>
                        <a:rPr lang="es-ES" sz="1600" dirty="0" smtClean="0"/>
                        <a:t>  </a:t>
                      </a:r>
                      <a:endParaRPr lang="es-ES" sz="1600" dirty="0"/>
                    </a:p>
                  </a:txBody>
                  <a:tcPr anchor="ctr"/>
                </a:tc>
                <a:tc>
                  <a:txBody>
                    <a:bodyPr/>
                    <a:lstStyle/>
                    <a:p>
                      <a:pPr algn="ctr"/>
                      <a:r>
                        <a:rPr lang="es-ES" sz="1600" dirty="0" smtClean="0"/>
                        <a:t>11,386</a:t>
                      </a:r>
                      <a:endParaRPr lang="es-ES" sz="1600" dirty="0"/>
                    </a:p>
                  </a:txBody>
                  <a:tcPr anchor="ctr">
                    <a:solidFill>
                      <a:schemeClr val="accent6">
                        <a:lumMod val="60000"/>
                        <a:lumOff val="40000"/>
                      </a:schemeClr>
                    </a:solidFill>
                  </a:tcPr>
                </a:tc>
              </a:tr>
              <a:tr h="441803">
                <a:tc>
                  <a:txBody>
                    <a:bodyPr/>
                    <a:lstStyle/>
                    <a:p>
                      <a:pPr algn="l"/>
                      <a:r>
                        <a:rPr lang="es-ES" sz="1600" dirty="0" err="1" smtClean="0"/>
                        <a:t>Protection</a:t>
                      </a:r>
                      <a:r>
                        <a:rPr lang="es-ES" sz="1600" dirty="0" smtClean="0"/>
                        <a:t> –</a:t>
                      </a:r>
                      <a:r>
                        <a:rPr lang="zh-CN" altLang="en-US" sz="1600" dirty="0" smtClean="0"/>
                        <a:t> 保护保障</a:t>
                      </a:r>
                      <a:r>
                        <a:rPr lang="es-ES" sz="1600" dirty="0" smtClean="0"/>
                        <a:t>  </a:t>
                      </a:r>
                      <a:endParaRPr lang="es-ES" sz="1600" dirty="0"/>
                    </a:p>
                  </a:txBody>
                  <a:tcPr anchor="ctr"/>
                </a:tc>
                <a:tc>
                  <a:txBody>
                    <a:bodyPr/>
                    <a:lstStyle/>
                    <a:p>
                      <a:pPr algn="ctr"/>
                      <a:r>
                        <a:rPr lang="es-ES" sz="1600" dirty="0" smtClean="0"/>
                        <a:t>8,322</a:t>
                      </a:r>
                      <a:endParaRPr lang="es-ES" sz="1600" dirty="0"/>
                    </a:p>
                  </a:txBody>
                  <a:tcPr anchor="ctr">
                    <a:solidFill>
                      <a:schemeClr val="accent6">
                        <a:lumMod val="40000"/>
                        <a:lumOff val="60000"/>
                      </a:schemeClr>
                    </a:solidFill>
                  </a:tcPr>
                </a:tc>
              </a:tr>
              <a:tr h="441803">
                <a:tc>
                  <a:txBody>
                    <a:bodyPr/>
                    <a:lstStyle/>
                    <a:p>
                      <a:pPr algn="l"/>
                      <a:r>
                        <a:rPr lang="en-US" sz="1600" kern="1200" dirty="0" smtClean="0">
                          <a:solidFill>
                            <a:schemeClr val="dk1"/>
                          </a:solidFill>
                          <a:effectLst/>
                          <a:latin typeface="+mn-lt"/>
                          <a:ea typeface="+mn-ea"/>
                          <a:cs typeface="+mn-cs"/>
                        </a:rPr>
                        <a:t>Families</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support –</a:t>
                      </a:r>
                      <a:r>
                        <a:rPr lang="zh-CN" altLang="en-US" sz="1600" kern="1200" dirty="0" smtClean="0">
                          <a:solidFill>
                            <a:schemeClr val="dk1"/>
                          </a:solidFill>
                          <a:effectLst/>
                          <a:latin typeface="+mn-lt"/>
                          <a:ea typeface="+mn-ea"/>
                          <a:cs typeface="+mn-cs"/>
                        </a:rPr>
                        <a:t> 家庭援助</a:t>
                      </a:r>
                      <a:r>
                        <a:rPr lang="en-US" sz="1600" kern="1200" dirty="0" smtClean="0">
                          <a:solidFill>
                            <a:schemeClr val="dk1"/>
                          </a:solidFill>
                          <a:effectLst/>
                          <a:latin typeface="+mn-lt"/>
                          <a:ea typeface="+mn-ea"/>
                          <a:cs typeface="+mn-cs"/>
                        </a:rPr>
                        <a:t> </a:t>
                      </a:r>
                      <a:r>
                        <a:rPr lang="es-ES" sz="1600" dirty="0" smtClean="0"/>
                        <a:t> </a:t>
                      </a:r>
                      <a:endParaRPr lang="es-ES" sz="1600" dirty="0"/>
                    </a:p>
                  </a:txBody>
                  <a:tcPr anchor="ctr"/>
                </a:tc>
                <a:tc>
                  <a:txBody>
                    <a:bodyPr/>
                    <a:lstStyle/>
                    <a:p>
                      <a:pPr algn="ctr"/>
                      <a:r>
                        <a:rPr lang="es-ES" sz="1600" dirty="0" smtClean="0"/>
                        <a:t>6,305</a:t>
                      </a:r>
                      <a:endParaRPr lang="es-ES" sz="1600" dirty="0"/>
                    </a:p>
                  </a:txBody>
                  <a:tcPr anchor="ctr">
                    <a:solidFill>
                      <a:schemeClr val="accent6">
                        <a:lumMod val="40000"/>
                        <a:lumOff val="60000"/>
                      </a:schemeClr>
                    </a:solidFill>
                  </a:tcPr>
                </a:tc>
              </a:tr>
            </a:tbl>
          </a:graphicData>
        </a:graphic>
      </p:graphicFrame>
      <p:graphicFrame>
        <p:nvGraphicFramePr>
          <p:cNvPr id="5" name="6 Marcador de contenido"/>
          <p:cNvGraphicFramePr>
            <a:graphicFrameLocks/>
          </p:cNvGraphicFramePr>
          <p:nvPr>
            <p:extLst>
              <p:ext uri="{D42A27DB-BD31-4B8C-83A1-F6EECF244321}">
                <p14:modId xmlns:p14="http://schemas.microsoft.com/office/powerpoint/2010/main" val="486796786"/>
              </p:ext>
            </p:extLst>
          </p:nvPr>
        </p:nvGraphicFramePr>
        <p:xfrm>
          <a:off x="1064460" y="3933070"/>
          <a:ext cx="7417030" cy="2376327"/>
        </p:xfrm>
        <a:graphic>
          <a:graphicData uri="http://schemas.openxmlformats.org/drawingml/2006/table">
            <a:tbl>
              <a:tblPr firstRow="1" bandRow="1">
                <a:tableStyleId>{5C22544A-7EE6-4342-B048-85BDC9FD1C3A}</a:tableStyleId>
              </a:tblPr>
              <a:tblGrid>
                <a:gridCol w="5328740"/>
                <a:gridCol w="2088290"/>
              </a:tblGrid>
              <a:tr h="486855">
                <a:tc>
                  <a:txBody>
                    <a:bodyPr/>
                    <a:lstStyle/>
                    <a:p>
                      <a:r>
                        <a:rPr lang="es-ES" sz="1600" dirty="0" err="1" smtClean="0"/>
                        <a:t>Protection</a:t>
                      </a:r>
                      <a:r>
                        <a:rPr lang="es-ES" sz="1600" dirty="0" smtClean="0"/>
                        <a:t> records-  </a:t>
                      </a:r>
                      <a:r>
                        <a:rPr lang="zh-CN" altLang="en-US" sz="1600" dirty="0" smtClean="0"/>
                        <a:t> 保护保障记录</a:t>
                      </a:r>
                      <a:endParaRPr lang="es-ES" sz="1600" dirty="0"/>
                    </a:p>
                  </a:txBody>
                  <a:tcPr/>
                </a:tc>
                <a:tc>
                  <a:txBody>
                    <a:bodyPr/>
                    <a:lstStyle/>
                    <a:p>
                      <a:pPr algn="ctr"/>
                      <a:r>
                        <a:rPr lang="es-ES" sz="2000" dirty="0" smtClean="0"/>
                        <a:t>2015</a:t>
                      </a:r>
                      <a:endParaRPr lang="es-ES" sz="2000" dirty="0"/>
                    </a:p>
                  </a:txBody>
                  <a:tcPr>
                    <a:solidFill>
                      <a:schemeClr val="accent6">
                        <a:lumMod val="75000"/>
                      </a:schemeClr>
                    </a:solidFill>
                  </a:tcPr>
                </a:tc>
              </a:tr>
              <a:tr h="472368">
                <a:tc>
                  <a:txBody>
                    <a:bodyPr/>
                    <a:lstStyle/>
                    <a:p>
                      <a:pPr algn="l"/>
                      <a:r>
                        <a:rPr lang="es-ES" sz="1600" dirty="0" err="1" smtClean="0"/>
                        <a:t>Child</a:t>
                      </a:r>
                      <a:r>
                        <a:rPr lang="es-ES" sz="1600" dirty="0" smtClean="0"/>
                        <a:t> </a:t>
                      </a:r>
                      <a:r>
                        <a:rPr lang="es-ES" sz="1600" dirty="0" err="1" smtClean="0"/>
                        <a:t>protection</a:t>
                      </a:r>
                      <a:r>
                        <a:rPr lang="es-ES" sz="1600" baseline="0" dirty="0" smtClean="0"/>
                        <a:t> –</a:t>
                      </a:r>
                      <a:r>
                        <a:rPr lang="zh-CN" altLang="en-US" sz="1600" baseline="0" dirty="0" smtClean="0"/>
                        <a:t> 儿童保护保障</a:t>
                      </a:r>
                      <a:r>
                        <a:rPr lang="es-ES" sz="1600" baseline="0" dirty="0" smtClean="0"/>
                        <a:t> </a:t>
                      </a:r>
                      <a:r>
                        <a:rPr lang="es-ES" sz="1600" dirty="0" smtClean="0"/>
                        <a:t> </a:t>
                      </a:r>
                      <a:endParaRPr lang="es-E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2,017</a:t>
                      </a:r>
                      <a:endParaRPr lang="es-ES" sz="1600" dirty="0"/>
                    </a:p>
                  </a:txBody>
                  <a:tcPr anchor="ctr">
                    <a:solidFill>
                      <a:schemeClr val="accent6">
                        <a:lumMod val="60000"/>
                        <a:lumOff val="40000"/>
                      </a:schemeClr>
                    </a:solidFill>
                  </a:tcPr>
                </a:tc>
              </a:tr>
              <a:tr h="472368">
                <a:tc>
                  <a:txBody>
                    <a:bodyPr/>
                    <a:lstStyle/>
                    <a:p>
                      <a:pPr algn="l"/>
                      <a:r>
                        <a:rPr lang="es-ES" sz="1600" dirty="0" err="1" smtClean="0">
                          <a:effectLst/>
                        </a:rPr>
                        <a:t>Family</a:t>
                      </a:r>
                      <a:r>
                        <a:rPr lang="es-ES" sz="1600" dirty="0" smtClean="0">
                          <a:effectLst/>
                        </a:rPr>
                        <a:t> </a:t>
                      </a:r>
                      <a:r>
                        <a:rPr lang="es-ES" sz="1600" dirty="0" err="1" smtClean="0">
                          <a:effectLst/>
                        </a:rPr>
                        <a:t>foster</a:t>
                      </a:r>
                      <a:r>
                        <a:rPr lang="es-ES" sz="1600" dirty="0" smtClean="0">
                          <a:effectLst/>
                        </a:rPr>
                        <a:t> </a:t>
                      </a:r>
                      <a:r>
                        <a:rPr lang="es-ES" sz="1600" dirty="0" err="1" smtClean="0">
                          <a:effectLst/>
                        </a:rPr>
                        <a:t>care</a:t>
                      </a:r>
                      <a:r>
                        <a:rPr lang="es-ES" sz="1600" dirty="0" smtClean="0">
                          <a:effectLst/>
                        </a:rPr>
                        <a:t> –</a:t>
                      </a:r>
                      <a:r>
                        <a:rPr lang="zh-CN" altLang="en-US" sz="1600" dirty="0" smtClean="0">
                          <a:effectLst/>
                        </a:rPr>
                        <a:t> 家庭养育照顾</a:t>
                      </a:r>
                      <a:r>
                        <a:rPr lang="es-ES" sz="1600" dirty="0" smtClean="0">
                          <a:effectLst/>
                        </a:rPr>
                        <a:t> </a:t>
                      </a:r>
                      <a:r>
                        <a:rPr lang="es-ES" sz="1600" dirty="0" smtClean="0"/>
                        <a:t> </a:t>
                      </a:r>
                      <a:endParaRPr lang="es-E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1,105</a:t>
                      </a:r>
                    </a:p>
                  </a:txBody>
                  <a:tcPr anchor="ctr">
                    <a:solidFill>
                      <a:schemeClr val="accent6">
                        <a:lumMod val="40000"/>
                        <a:lumOff val="60000"/>
                      </a:schemeClr>
                    </a:solidFill>
                  </a:tcPr>
                </a:tc>
              </a:tr>
              <a:tr h="472368">
                <a:tc>
                  <a:txBody>
                    <a:bodyPr/>
                    <a:lstStyle/>
                    <a:p>
                      <a:pPr algn="l"/>
                      <a:r>
                        <a:rPr lang="es-ES" sz="1600" dirty="0" smtClean="0"/>
                        <a:t>Residencial </a:t>
                      </a:r>
                      <a:r>
                        <a:rPr lang="es-ES" sz="1600" dirty="0" err="1" smtClean="0"/>
                        <a:t>foster</a:t>
                      </a:r>
                      <a:r>
                        <a:rPr lang="es-ES" sz="1600" dirty="0" smtClean="0"/>
                        <a:t> </a:t>
                      </a:r>
                      <a:r>
                        <a:rPr lang="es-ES" sz="1600" dirty="0" err="1" smtClean="0"/>
                        <a:t>care</a:t>
                      </a:r>
                      <a:r>
                        <a:rPr lang="es-ES" sz="1600" dirty="0" smtClean="0"/>
                        <a:t> –</a:t>
                      </a:r>
                      <a:r>
                        <a:rPr lang="zh-CN" altLang="en-US" sz="1600" dirty="0" smtClean="0"/>
                        <a:t> 住院养育照顾 </a:t>
                      </a:r>
                      <a:r>
                        <a:rPr lang="es-ES" sz="1600" dirty="0" smtClean="0"/>
                        <a:t>  </a:t>
                      </a:r>
                      <a:endParaRPr lang="es-E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1,008</a:t>
                      </a:r>
                      <a:endParaRPr lang="es-ES" sz="1600" dirty="0"/>
                    </a:p>
                  </a:txBody>
                  <a:tcPr anchor="ctr">
                    <a:solidFill>
                      <a:schemeClr val="accent6">
                        <a:lumMod val="60000"/>
                        <a:lumOff val="40000"/>
                      </a:schemeClr>
                    </a:solidFill>
                  </a:tcPr>
                </a:tc>
              </a:tr>
              <a:tr h="472368">
                <a:tc>
                  <a:txBody>
                    <a:bodyPr/>
                    <a:lstStyle/>
                    <a:p>
                      <a:pPr algn="l"/>
                      <a:r>
                        <a:rPr lang="es-ES" sz="1600" dirty="0" err="1" smtClean="0"/>
                        <a:t>Family</a:t>
                      </a:r>
                      <a:r>
                        <a:rPr lang="es-ES" sz="1600" dirty="0" smtClean="0"/>
                        <a:t> </a:t>
                      </a:r>
                      <a:r>
                        <a:rPr lang="es-ES" sz="1600" dirty="0" err="1" smtClean="0"/>
                        <a:t>care</a:t>
                      </a:r>
                      <a:r>
                        <a:rPr lang="es-ES" sz="1600" dirty="0" smtClean="0"/>
                        <a:t> –</a:t>
                      </a:r>
                      <a:r>
                        <a:rPr lang="zh-CN" altLang="en-US" sz="1600" dirty="0" smtClean="0"/>
                        <a:t>家庭照顾</a:t>
                      </a:r>
                      <a:r>
                        <a:rPr lang="es-ES" sz="1600" dirty="0" smtClean="0"/>
                        <a:t>  </a:t>
                      </a:r>
                      <a:endParaRPr lang="es-ES" sz="1600" dirty="0"/>
                    </a:p>
                  </a:txBody>
                  <a:tcPr anchor="ctr"/>
                </a:tc>
                <a:tc>
                  <a:txBody>
                    <a:bodyPr/>
                    <a:lstStyle/>
                    <a:p>
                      <a:pPr algn="ctr"/>
                      <a:r>
                        <a:rPr lang="es-ES" sz="1600" dirty="0" smtClean="0"/>
                        <a:t>815</a:t>
                      </a:r>
                      <a:endParaRPr lang="es-ES" sz="1600" dirty="0"/>
                    </a:p>
                  </a:txBody>
                  <a:tcPr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1699697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err="1"/>
              <a:t>Care</a:t>
            </a:r>
            <a:r>
              <a:rPr lang="es-ES" dirty="0"/>
              <a:t> </a:t>
            </a:r>
            <a:r>
              <a:rPr lang="es-ES" dirty="0" err="1"/>
              <a:t>for</a:t>
            </a:r>
            <a:r>
              <a:rPr lang="es-ES" dirty="0"/>
              <a:t> </a:t>
            </a:r>
            <a:r>
              <a:rPr lang="es-ES" dirty="0" err="1"/>
              <a:t>people</a:t>
            </a:r>
            <a:r>
              <a:rPr lang="es-ES" dirty="0"/>
              <a:t> </a:t>
            </a:r>
            <a:r>
              <a:rPr lang="es-ES" dirty="0" err="1"/>
              <a:t>with</a:t>
            </a:r>
            <a:r>
              <a:rPr lang="es-ES" dirty="0"/>
              <a:t> </a:t>
            </a:r>
            <a:r>
              <a:rPr lang="es-ES" dirty="0" err="1" smtClean="0"/>
              <a:t>disabilities</a:t>
            </a:r>
            <a:r>
              <a:rPr lang="es-ES" dirty="0" smtClean="0"/>
              <a:t> -  </a:t>
            </a:r>
            <a:r>
              <a:rPr lang="zh-CN" altLang="en-US" dirty="0" smtClean="0"/>
              <a:t>残疾人照顾</a:t>
            </a:r>
            <a:endParaRPr lang="it-IT" dirty="0">
              <a:solidFill>
                <a:prstClr val="black">
                  <a:lumMod val="85000"/>
                  <a:lumOff val="15000"/>
                </a:prstClr>
              </a:solidFill>
            </a:endParaRPr>
          </a:p>
        </p:txBody>
      </p:sp>
      <p:graphicFrame>
        <p:nvGraphicFramePr>
          <p:cNvPr id="3" name="6 Marcador de contenido"/>
          <p:cNvGraphicFramePr>
            <a:graphicFrameLocks noGrp="1"/>
          </p:cNvGraphicFramePr>
          <p:nvPr>
            <p:ph sz="half" idx="1"/>
            <p:extLst>
              <p:ext uri="{D42A27DB-BD31-4B8C-83A1-F6EECF244321}">
                <p14:modId xmlns:p14="http://schemas.microsoft.com/office/powerpoint/2010/main" val="2119155448"/>
              </p:ext>
            </p:extLst>
          </p:nvPr>
        </p:nvGraphicFramePr>
        <p:xfrm>
          <a:off x="344364" y="823656"/>
          <a:ext cx="9073260" cy="2397905"/>
        </p:xfrm>
        <a:graphic>
          <a:graphicData uri="http://schemas.openxmlformats.org/drawingml/2006/table">
            <a:tbl>
              <a:tblPr firstRow="1" bandRow="1">
                <a:tableStyleId>{5C22544A-7EE6-4342-B048-85BDC9FD1C3A}</a:tableStyleId>
              </a:tblPr>
              <a:tblGrid>
                <a:gridCol w="4824666"/>
                <a:gridCol w="1728240"/>
                <a:gridCol w="2520354"/>
              </a:tblGrid>
              <a:tr h="386226">
                <a:tc>
                  <a:txBody>
                    <a:bodyPr/>
                    <a:lstStyle/>
                    <a:p>
                      <a:endParaRPr lang="es-ES" sz="1400" dirty="0"/>
                    </a:p>
                  </a:txBody>
                  <a:tcPr/>
                </a:tc>
                <a:tc>
                  <a:txBody>
                    <a:bodyPr/>
                    <a:lstStyle/>
                    <a:p>
                      <a:pPr algn="ctr"/>
                      <a:r>
                        <a:rPr lang="es-ES" sz="1800" dirty="0" smtClean="0"/>
                        <a:t>1996</a:t>
                      </a:r>
                      <a:endParaRPr lang="es-ES" sz="1800" dirty="0"/>
                    </a:p>
                  </a:txBody>
                  <a:tcPr/>
                </a:tc>
                <a:tc>
                  <a:txBody>
                    <a:bodyPr/>
                    <a:lstStyle/>
                    <a:p>
                      <a:pPr algn="ctr"/>
                      <a:r>
                        <a:rPr lang="es-ES" sz="1800" dirty="0" smtClean="0"/>
                        <a:t>2015</a:t>
                      </a:r>
                      <a:endParaRPr lang="es-ES" sz="1800" dirty="0"/>
                    </a:p>
                  </a:txBody>
                  <a:tcPr>
                    <a:solidFill>
                      <a:schemeClr val="accent6">
                        <a:lumMod val="75000"/>
                      </a:schemeClr>
                    </a:solidFill>
                  </a:tcPr>
                </a:tc>
              </a:tr>
              <a:tr h="573908">
                <a:tc>
                  <a:txBody>
                    <a:bodyPr/>
                    <a:lstStyle/>
                    <a:p>
                      <a:pPr algn="l"/>
                      <a:r>
                        <a:rPr lang="es-ES" sz="1400" dirty="0" err="1" smtClean="0"/>
                        <a:t>Early</a:t>
                      </a:r>
                      <a:r>
                        <a:rPr lang="es-ES" sz="1400" dirty="0" smtClean="0"/>
                        <a:t> </a:t>
                      </a:r>
                      <a:r>
                        <a:rPr lang="es-ES" sz="1400" dirty="0" err="1" smtClean="0"/>
                        <a:t>care</a:t>
                      </a:r>
                      <a:r>
                        <a:rPr lang="es-ES" sz="1400" baseline="0" dirty="0" smtClean="0"/>
                        <a:t> - </a:t>
                      </a:r>
                      <a:r>
                        <a:rPr lang="es-ES" sz="1400" dirty="0" smtClean="0"/>
                        <a:t> </a:t>
                      </a:r>
                      <a:r>
                        <a:rPr lang="zh-CN" altLang="en-US" sz="1400" dirty="0" smtClean="0"/>
                        <a:t>早期照顾</a:t>
                      </a:r>
                      <a:endParaRPr lang="es-ES" sz="1400" dirty="0"/>
                    </a:p>
                  </a:txBody>
                  <a:tcPr anchor="ctr"/>
                </a:tc>
                <a:tc>
                  <a:txBody>
                    <a:bodyPr/>
                    <a:lstStyle/>
                    <a:p>
                      <a:pPr algn="ctr"/>
                      <a:r>
                        <a:rPr lang="es-ES" sz="1200" dirty="0" smtClean="0"/>
                        <a:t>1,115 </a:t>
                      </a:r>
                      <a:r>
                        <a:rPr lang="es-ES" sz="1200" dirty="0" err="1" smtClean="0"/>
                        <a:t>users</a:t>
                      </a:r>
                      <a:r>
                        <a:rPr lang="zh-CN" altLang="en-US" sz="1200" dirty="0" smtClean="0"/>
                        <a:t>（受用人）</a:t>
                      </a:r>
                      <a:endParaRPr lang="es-ES" sz="1200" dirty="0" smtClean="0"/>
                    </a:p>
                    <a:p>
                      <a:pPr algn="ctr"/>
                      <a:r>
                        <a:rPr lang="es-ES" sz="1200" dirty="0" smtClean="0"/>
                        <a:t>51 </a:t>
                      </a:r>
                      <a:r>
                        <a:rPr lang="es-ES" sz="1200" dirty="0" err="1" smtClean="0"/>
                        <a:t>professionals</a:t>
                      </a:r>
                      <a:r>
                        <a:rPr lang="zh-CN" altLang="en-US" sz="1200" dirty="0" smtClean="0"/>
                        <a:t>（专业人员）</a:t>
                      </a:r>
                      <a:endParaRPr lang="es-ES" sz="1200" dirty="0" smtClean="0"/>
                    </a:p>
                  </a:txBody>
                  <a:tcPr anchor="ctr"/>
                </a:tc>
                <a:tc>
                  <a:txBody>
                    <a:bodyPr/>
                    <a:lstStyle/>
                    <a:p>
                      <a:pPr algn="ctr"/>
                      <a:r>
                        <a:rPr lang="es-ES" sz="1200" dirty="0" smtClean="0"/>
                        <a:t>2,974 </a:t>
                      </a:r>
                      <a:r>
                        <a:rPr lang="es-ES" sz="1200" dirty="0" err="1" smtClean="0"/>
                        <a:t>users</a:t>
                      </a:r>
                      <a:r>
                        <a:rPr lang="zh-CN" altLang="en-US" sz="1200" dirty="0" smtClean="0"/>
                        <a:t> （受用人）</a:t>
                      </a:r>
                      <a:endParaRPr lang="es-ES" sz="1200" dirty="0" smtClean="0"/>
                    </a:p>
                    <a:p>
                      <a:pPr algn="ctr"/>
                      <a:r>
                        <a:rPr lang="es-ES" sz="1200" dirty="0" smtClean="0"/>
                        <a:t>134 </a:t>
                      </a:r>
                      <a:r>
                        <a:rPr lang="es-ES" sz="1200" dirty="0" err="1" smtClean="0"/>
                        <a:t>professionals</a:t>
                      </a:r>
                      <a:r>
                        <a:rPr lang="zh-CN" altLang="en-US" sz="1200" dirty="0" smtClean="0"/>
                        <a:t> （专业人员）</a:t>
                      </a:r>
                      <a:endParaRPr lang="es-ES" sz="1200" dirty="0" smtClean="0"/>
                    </a:p>
                  </a:txBody>
                  <a:tcPr anchor="ctr">
                    <a:solidFill>
                      <a:schemeClr val="accent6">
                        <a:lumMod val="60000"/>
                        <a:lumOff val="40000"/>
                      </a:schemeClr>
                    </a:solidFill>
                  </a:tcPr>
                </a:tc>
              </a:tr>
              <a:tr h="573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Personal </a:t>
                      </a:r>
                      <a:r>
                        <a:rPr lang="es-ES" sz="1400" kern="1200" dirty="0" err="1" smtClean="0">
                          <a:solidFill>
                            <a:schemeClr val="dk1"/>
                          </a:solidFill>
                          <a:latin typeface="+mn-lt"/>
                          <a:ea typeface="+mn-ea"/>
                          <a:cs typeface="+mn-cs"/>
                        </a:rPr>
                        <a:t>autonomy</a:t>
                      </a:r>
                      <a:r>
                        <a:rPr lang="es-ES" sz="1400" kern="1200" dirty="0" smtClean="0">
                          <a:solidFill>
                            <a:schemeClr val="dk1"/>
                          </a:solidFill>
                          <a:latin typeface="+mn-lt"/>
                          <a:ea typeface="+mn-ea"/>
                          <a:cs typeface="+mn-cs"/>
                        </a:rPr>
                        <a:t> </a:t>
                      </a:r>
                      <a:r>
                        <a:rPr lang="es-ES" sz="1400" kern="1200" dirty="0" err="1" smtClean="0">
                          <a:solidFill>
                            <a:schemeClr val="dk1"/>
                          </a:solidFill>
                          <a:latin typeface="+mn-lt"/>
                          <a:ea typeface="+mn-ea"/>
                          <a:cs typeface="+mn-cs"/>
                        </a:rPr>
                        <a:t>promotion</a:t>
                      </a:r>
                      <a:r>
                        <a:rPr lang="es-ES" sz="1400" kern="1200" dirty="0" smtClean="0">
                          <a:solidFill>
                            <a:schemeClr val="dk1"/>
                          </a:solidFill>
                          <a:latin typeface="+mn-lt"/>
                          <a:ea typeface="+mn-ea"/>
                          <a:cs typeface="+mn-cs"/>
                        </a:rPr>
                        <a:t> </a:t>
                      </a:r>
                      <a:r>
                        <a:rPr lang="es-ES" sz="1400" kern="1200" dirty="0" err="1" smtClean="0">
                          <a:solidFill>
                            <a:schemeClr val="dk1"/>
                          </a:solidFill>
                          <a:latin typeface="+mn-lt"/>
                          <a:ea typeface="+mn-ea"/>
                          <a:cs typeface="+mn-cs"/>
                        </a:rPr>
                        <a:t>services</a:t>
                      </a:r>
                      <a:r>
                        <a:rPr lang="es-ES" sz="1400" kern="1200" dirty="0" smtClean="0">
                          <a:solidFill>
                            <a:schemeClr val="dk1"/>
                          </a:solidFill>
                          <a:latin typeface="+mn-lt"/>
                          <a:ea typeface="+mn-ea"/>
                          <a:cs typeface="+mn-cs"/>
                        </a:rPr>
                        <a:t> - </a:t>
                      </a:r>
                      <a:r>
                        <a:rPr lang="zh-CN" altLang="en-US" sz="1400" kern="1200" dirty="0" smtClean="0">
                          <a:solidFill>
                            <a:schemeClr val="dk1"/>
                          </a:solidFill>
                          <a:latin typeface="+mn-lt"/>
                          <a:ea typeface="+mn-ea"/>
                          <a:cs typeface="+mn-cs"/>
                        </a:rPr>
                        <a:t> </a:t>
                      </a:r>
                      <a:endParaRPr lang="en-US" altLang="zh-CN" sz="1400"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mn-lt"/>
                          <a:ea typeface="+mn-ea"/>
                          <a:cs typeface="+mn-cs"/>
                        </a:rPr>
                        <a:t>个人自主能力提高服务</a:t>
                      </a:r>
                      <a:endParaRPr lang="es-ES" sz="1400" kern="1200" dirty="0" smtClean="0">
                        <a:solidFill>
                          <a:schemeClr val="dk1"/>
                        </a:solidFill>
                        <a:latin typeface="+mn-lt"/>
                        <a:ea typeface="+mn-ea"/>
                        <a:cs typeface="+mn-cs"/>
                      </a:endParaRPr>
                    </a:p>
                    <a:p>
                      <a:pPr algn="l"/>
                      <a:r>
                        <a:rPr lang="es-ES" sz="1400" dirty="0" smtClean="0"/>
                        <a:t> </a:t>
                      </a:r>
                      <a:endParaRPr lang="es-ES" sz="1400" dirty="0"/>
                    </a:p>
                  </a:txBody>
                  <a:tcPr anchor="ctr"/>
                </a:tc>
                <a:tc>
                  <a:txBody>
                    <a:bodyPr/>
                    <a:lstStyle/>
                    <a:p>
                      <a:pPr algn="ctr"/>
                      <a:r>
                        <a:rPr lang="es-ES" sz="1400" dirty="0" smtClean="0"/>
                        <a:t>-</a:t>
                      </a:r>
                      <a:endParaRPr lang="es-ES" sz="1400" dirty="0"/>
                    </a:p>
                  </a:txBody>
                  <a:tcPr anchor="ctr"/>
                </a:tc>
                <a:tc>
                  <a:txBody>
                    <a:bodyPr/>
                    <a:lstStyle/>
                    <a:p>
                      <a:pPr algn="ctr"/>
                      <a:r>
                        <a:rPr lang="es-ES" sz="1200" dirty="0" smtClean="0"/>
                        <a:t>2,019 </a:t>
                      </a:r>
                      <a:r>
                        <a:rPr lang="es-ES" sz="1200" dirty="0" err="1" smtClean="0"/>
                        <a:t>users</a:t>
                      </a:r>
                      <a:r>
                        <a:rPr lang="zh-CN" altLang="en-US" sz="1200" dirty="0" smtClean="0"/>
                        <a:t> （受用人）</a:t>
                      </a:r>
                      <a:endParaRPr lang="es-ES" sz="1200" dirty="0" smtClean="0"/>
                    </a:p>
                    <a:p>
                      <a:pPr algn="ctr"/>
                      <a:r>
                        <a:rPr lang="es-ES" sz="1200" dirty="0" smtClean="0"/>
                        <a:t>61 </a:t>
                      </a:r>
                      <a:r>
                        <a:rPr lang="es-ES" sz="1200" dirty="0" err="1" smtClean="0"/>
                        <a:t>entities</a:t>
                      </a:r>
                      <a:r>
                        <a:rPr lang="zh-CN" altLang="en-US" sz="1200" dirty="0" smtClean="0"/>
                        <a:t> （机构）</a:t>
                      </a:r>
                      <a:endParaRPr lang="es-ES" sz="1200" dirty="0" smtClean="0"/>
                    </a:p>
                  </a:txBody>
                  <a:tcPr anchor="ctr">
                    <a:solidFill>
                      <a:schemeClr val="accent6">
                        <a:lumMod val="40000"/>
                        <a:lumOff val="60000"/>
                      </a:schemeClr>
                    </a:solidFill>
                  </a:tcPr>
                </a:tc>
              </a:tr>
              <a:tr h="573908">
                <a:tc>
                  <a:txBody>
                    <a:bodyPr/>
                    <a:lstStyle/>
                    <a:p>
                      <a:pPr algn="l"/>
                      <a:r>
                        <a:rPr lang="en-US" sz="1400" kern="1200" dirty="0" smtClean="0">
                          <a:solidFill>
                            <a:schemeClr val="dk1"/>
                          </a:solidFill>
                          <a:latin typeface="+mn-lt"/>
                          <a:ea typeface="+mn-ea"/>
                          <a:cs typeface="+mn-cs"/>
                        </a:rPr>
                        <a:t>Itineraries for social and </a:t>
                      </a:r>
                      <a:r>
                        <a:rPr lang="en-US" sz="1400" kern="1200" dirty="0" err="1" smtClean="0">
                          <a:solidFill>
                            <a:schemeClr val="dk1"/>
                          </a:solidFill>
                          <a:latin typeface="+mn-lt"/>
                          <a:ea typeface="+mn-ea"/>
                          <a:cs typeface="+mn-cs"/>
                        </a:rPr>
                        <a:t>labour</a:t>
                      </a:r>
                      <a:r>
                        <a:rPr lang="en-US" sz="1400" kern="1200" dirty="0" smtClean="0">
                          <a:solidFill>
                            <a:schemeClr val="dk1"/>
                          </a:solidFill>
                          <a:latin typeface="+mn-lt"/>
                          <a:ea typeface="+mn-ea"/>
                          <a:cs typeface="+mn-cs"/>
                        </a:rPr>
                        <a:t> integration - </a:t>
                      </a:r>
                      <a:r>
                        <a:rPr lang="es-ES" sz="1400" dirty="0" smtClean="0"/>
                        <a:t> </a:t>
                      </a:r>
                    </a:p>
                    <a:p>
                      <a:pPr algn="l"/>
                      <a:r>
                        <a:rPr lang="zh-CN" altLang="en-US" sz="1400" dirty="0" smtClean="0"/>
                        <a:t>社会与劳动融入引导计划</a:t>
                      </a:r>
                      <a:endParaRPr lang="es-ES" sz="1400" dirty="0"/>
                    </a:p>
                  </a:txBody>
                  <a:tcPr anchor="ctr"/>
                </a:tc>
                <a:tc>
                  <a:txBody>
                    <a:bodyPr/>
                    <a:lstStyle/>
                    <a:p>
                      <a:pPr algn="ctr"/>
                      <a:r>
                        <a:rPr lang="es-ES" sz="1400" dirty="0" smtClean="0"/>
                        <a:t>-</a:t>
                      </a:r>
                      <a:endParaRPr lang="es-ES" sz="1400" dirty="0"/>
                    </a:p>
                  </a:txBody>
                  <a:tcPr anchor="ctr"/>
                </a:tc>
                <a:tc>
                  <a:txBody>
                    <a:bodyPr/>
                    <a:lstStyle/>
                    <a:p>
                      <a:pPr algn="ctr"/>
                      <a:r>
                        <a:rPr lang="es-ES" sz="1200" dirty="0" smtClean="0"/>
                        <a:t>2.584  -</a:t>
                      </a:r>
                      <a:r>
                        <a:rPr lang="es-ES" sz="1200" dirty="0" err="1" smtClean="0"/>
                        <a:t>users</a:t>
                      </a:r>
                      <a:r>
                        <a:rPr lang="zh-CN" altLang="en-US" sz="1200" dirty="0" smtClean="0"/>
                        <a:t> </a:t>
                      </a:r>
                      <a:r>
                        <a:rPr lang="zh-CN" altLang="zh-CN" sz="1200" dirty="0" smtClean="0"/>
                        <a:t>（</a:t>
                      </a:r>
                      <a:r>
                        <a:rPr lang="zh-CN" altLang="en-US" sz="1200" dirty="0" smtClean="0"/>
                        <a:t>受用人）</a:t>
                      </a:r>
                      <a:endParaRPr lang="es-ES" sz="1200" dirty="0" smtClean="0"/>
                    </a:p>
                    <a:p>
                      <a:pPr algn="ctr"/>
                      <a:r>
                        <a:rPr lang="es-ES" sz="1200" dirty="0" smtClean="0"/>
                        <a:t>820  - </a:t>
                      </a:r>
                      <a:r>
                        <a:rPr lang="es-ES" sz="1200" dirty="0" err="1" smtClean="0"/>
                        <a:t>employed</a:t>
                      </a:r>
                      <a:r>
                        <a:rPr lang="zh-CN" altLang="en-US" sz="1200" dirty="0" smtClean="0"/>
                        <a:t> （受雇者）</a:t>
                      </a:r>
                      <a:endParaRPr lang="es-ES" sz="1200" dirty="0"/>
                    </a:p>
                    <a:p>
                      <a:pPr algn="ctr"/>
                      <a:r>
                        <a:rPr lang="es-ES" sz="1200" dirty="0" smtClean="0"/>
                        <a:t>190</a:t>
                      </a:r>
                      <a:r>
                        <a:rPr lang="es-ES" sz="1200" baseline="0" dirty="0" smtClean="0"/>
                        <a:t>  -</a:t>
                      </a:r>
                      <a:r>
                        <a:rPr lang="es-ES" sz="1200" baseline="0" dirty="0" err="1" smtClean="0"/>
                        <a:t>professionals</a:t>
                      </a:r>
                      <a:r>
                        <a:rPr lang="zh-CN" altLang="en-US" sz="1200" baseline="0" dirty="0" smtClean="0"/>
                        <a:t> （专业人员）</a:t>
                      </a:r>
                      <a:endParaRPr lang="es-ES" sz="1200" dirty="0"/>
                    </a:p>
                  </a:txBody>
                  <a:tcPr anchor="ctr">
                    <a:solidFill>
                      <a:schemeClr val="accent6">
                        <a:lumMod val="60000"/>
                        <a:lumOff val="40000"/>
                      </a:schemeClr>
                    </a:solidFill>
                  </a:tcPr>
                </a:tc>
              </a:tr>
            </a:tbl>
          </a:graphicData>
        </a:graphic>
      </p:graphicFrame>
      <p:graphicFrame>
        <p:nvGraphicFramePr>
          <p:cNvPr id="5" name="6 Marcador de contenido"/>
          <p:cNvGraphicFramePr>
            <a:graphicFrameLocks/>
          </p:cNvGraphicFramePr>
          <p:nvPr>
            <p:extLst>
              <p:ext uri="{D42A27DB-BD31-4B8C-83A1-F6EECF244321}">
                <p14:modId xmlns:p14="http://schemas.microsoft.com/office/powerpoint/2010/main" val="832918679"/>
              </p:ext>
            </p:extLst>
          </p:nvPr>
        </p:nvGraphicFramePr>
        <p:xfrm>
          <a:off x="344364" y="3501010"/>
          <a:ext cx="9073260" cy="1440200"/>
        </p:xfrm>
        <a:graphic>
          <a:graphicData uri="http://schemas.openxmlformats.org/drawingml/2006/table">
            <a:tbl>
              <a:tblPr firstRow="1" bandRow="1">
                <a:tableStyleId>{5C22544A-7EE6-4342-B048-85BDC9FD1C3A}</a:tableStyleId>
              </a:tblPr>
              <a:tblGrid>
                <a:gridCol w="6024696"/>
                <a:gridCol w="1542910"/>
                <a:gridCol w="1505654"/>
              </a:tblGrid>
              <a:tr h="424242">
                <a:tc>
                  <a:txBody>
                    <a:bodyPr/>
                    <a:lstStyle/>
                    <a:p>
                      <a:r>
                        <a:rPr lang="es-ES" sz="1400" dirty="0" smtClean="0"/>
                        <a:t>Places in: - Plazas en:</a:t>
                      </a:r>
                      <a:endParaRPr lang="es-ES" sz="1400" dirty="0"/>
                    </a:p>
                  </a:txBody>
                  <a:tcPr/>
                </a:tc>
                <a:tc>
                  <a:txBody>
                    <a:bodyPr/>
                    <a:lstStyle/>
                    <a:p>
                      <a:pPr algn="ctr"/>
                      <a:r>
                        <a:rPr lang="es-ES" sz="1800" dirty="0" smtClean="0"/>
                        <a:t>1996</a:t>
                      </a:r>
                      <a:endParaRPr lang="es-ES" sz="1800" dirty="0"/>
                    </a:p>
                  </a:txBody>
                  <a:tcPr/>
                </a:tc>
                <a:tc>
                  <a:txBody>
                    <a:bodyPr/>
                    <a:lstStyle/>
                    <a:p>
                      <a:pPr algn="ctr"/>
                      <a:r>
                        <a:rPr lang="es-ES" sz="1800" dirty="0" smtClean="0"/>
                        <a:t>2015</a:t>
                      </a:r>
                      <a:endParaRPr lang="es-ES" sz="1800" dirty="0"/>
                    </a:p>
                  </a:txBody>
                  <a:tcPr>
                    <a:solidFill>
                      <a:schemeClr val="accent6">
                        <a:lumMod val="75000"/>
                      </a:schemeClr>
                    </a:solidFill>
                  </a:tcPr>
                </a:tc>
              </a:tr>
              <a:tr h="507979">
                <a:tc>
                  <a:txBody>
                    <a:bodyPr/>
                    <a:lstStyle/>
                    <a:p>
                      <a:pPr algn="l"/>
                      <a:r>
                        <a:rPr lang="es-ES" sz="1400" dirty="0" err="1" smtClean="0"/>
                        <a:t>Daytime</a:t>
                      </a:r>
                      <a:r>
                        <a:rPr lang="es-ES" sz="1400" baseline="0" dirty="0" smtClean="0"/>
                        <a:t> centres </a:t>
                      </a:r>
                      <a:r>
                        <a:rPr lang="es-ES" sz="1400" baseline="0" dirty="0" err="1" smtClean="0"/>
                        <a:t>for</a:t>
                      </a:r>
                      <a:r>
                        <a:rPr lang="es-ES" sz="1400" baseline="0" dirty="0" smtClean="0"/>
                        <a:t> </a:t>
                      </a:r>
                      <a:r>
                        <a:rPr lang="es-ES" sz="1400" baseline="0" dirty="0" err="1" smtClean="0"/>
                        <a:t>people</a:t>
                      </a:r>
                      <a:r>
                        <a:rPr lang="es-ES" sz="1400" baseline="0" dirty="0" smtClean="0"/>
                        <a:t> </a:t>
                      </a:r>
                      <a:r>
                        <a:rPr lang="es-ES" sz="1400" baseline="0" dirty="0" err="1" smtClean="0"/>
                        <a:t>with</a:t>
                      </a:r>
                      <a:r>
                        <a:rPr lang="es-ES" sz="1400" baseline="0" dirty="0" smtClean="0"/>
                        <a:t> </a:t>
                      </a:r>
                      <a:r>
                        <a:rPr lang="es-ES" sz="1400" baseline="0" dirty="0" err="1" smtClean="0"/>
                        <a:t>disabilities</a:t>
                      </a:r>
                      <a:r>
                        <a:rPr lang="es-ES" sz="1400" baseline="0" dirty="0" smtClean="0"/>
                        <a:t> - </a:t>
                      </a:r>
                      <a:r>
                        <a:rPr lang="es-ES" sz="1400" dirty="0" smtClean="0"/>
                        <a:t> </a:t>
                      </a:r>
                      <a:r>
                        <a:rPr lang="zh-CN" altLang="en-US" sz="1400" dirty="0" smtClean="0"/>
                        <a:t>残疾人日理中心</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2,812</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9,477</a:t>
                      </a:r>
                      <a:endParaRPr lang="es-ES" sz="1400" dirty="0"/>
                    </a:p>
                  </a:txBody>
                  <a:tcPr anchor="ctr">
                    <a:solidFill>
                      <a:schemeClr val="accent6">
                        <a:lumMod val="60000"/>
                        <a:lumOff val="40000"/>
                      </a:schemeClr>
                    </a:solidFill>
                  </a:tcPr>
                </a:tc>
              </a:tr>
              <a:tr h="507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t>Residential</a:t>
                      </a:r>
                      <a:r>
                        <a:rPr lang="es-ES" sz="1400" dirty="0" smtClean="0"/>
                        <a:t> </a:t>
                      </a:r>
                      <a:r>
                        <a:rPr lang="es-ES" sz="1400" dirty="0" err="1" smtClean="0"/>
                        <a:t>care</a:t>
                      </a:r>
                      <a:r>
                        <a:rPr lang="es-ES" sz="1400" dirty="0" smtClean="0"/>
                        <a:t> </a:t>
                      </a:r>
                      <a:r>
                        <a:rPr lang="es-ES" sz="1400" dirty="0" err="1" smtClean="0"/>
                        <a:t>for</a:t>
                      </a:r>
                      <a:r>
                        <a:rPr lang="es-ES" sz="1400" dirty="0" smtClean="0"/>
                        <a:t> </a:t>
                      </a:r>
                      <a:r>
                        <a:rPr lang="es-ES" sz="1400" dirty="0" err="1" smtClean="0"/>
                        <a:t>people</a:t>
                      </a:r>
                      <a:r>
                        <a:rPr lang="es-ES" sz="1400" dirty="0" smtClean="0"/>
                        <a:t> </a:t>
                      </a:r>
                      <a:r>
                        <a:rPr lang="es-ES" sz="1400" dirty="0" err="1" smtClean="0"/>
                        <a:t>with</a:t>
                      </a:r>
                      <a:r>
                        <a:rPr lang="es-ES" sz="1400" dirty="0" smtClean="0"/>
                        <a:t> </a:t>
                      </a:r>
                      <a:r>
                        <a:rPr lang="es-ES" sz="1400" dirty="0" err="1" smtClean="0"/>
                        <a:t>disabilities</a:t>
                      </a:r>
                      <a:r>
                        <a:rPr lang="es-ES" sz="1400" dirty="0" smtClean="0"/>
                        <a:t> -  </a:t>
                      </a:r>
                      <a:r>
                        <a:rPr lang="zh-CN" altLang="en-US" sz="1400" dirty="0" smtClean="0"/>
                        <a:t>残疾人住院照料</a:t>
                      </a:r>
                      <a:endParaRPr lang="es-ES" sz="1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2,232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6,650</a:t>
                      </a:r>
                      <a:endParaRPr lang="es-ES" sz="1400" dirty="0"/>
                    </a:p>
                  </a:txBody>
                  <a:tcPr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1699697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44530"/>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dirty="0"/>
              <a:t>Prevention of aging and </a:t>
            </a:r>
            <a:r>
              <a:rPr lang="en-US" dirty="0" smtClean="0"/>
              <a:t>eldercare – </a:t>
            </a:r>
          </a:p>
          <a:p>
            <a:r>
              <a:rPr lang="en-US" dirty="0" smtClean="0"/>
              <a:t>预防老龄化和老人照料 </a:t>
            </a:r>
            <a:r>
              <a:rPr lang="es-ES" dirty="0" smtClean="0"/>
              <a:t> </a:t>
            </a:r>
            <a:endParaRPr lang="it-IT" dirty="0">
              <a:solidFill>
                <a:prstClr val="black">
                  <a:lumMod val="85000"/>
                  <a:lumOff val="15000"/>
                </a:prstClr>
              </a:solidFill>
            </a:endParaRPr>
          </a:p>
        </p:txBody>
      </p:sp>
      <p:graphicFrame>
        <p:nvGraphicFramePr>
          <p:cNvPr id="3" name="6 Marcador de contenido"/>
          <p:cNvGraphicFramePr>
            <a:graphicFrameLocks noGrp="1"/>
          </p:cNvGraphicFramePr>
          <p:nvPr>
            <p:ph sz="half" idx="1"/>
            <p:extLst>
              <p:ext uri="{D42A27DB-BD31-4B8C-83A1-F6EECF244321}">
                <p14:modId xmlns:p14="http://schemas.microsoft.com/office/powerpoint/2010/main" val="443468206"/>
              </p:ext>
            </p:extLst>
          </p:nvPr>
        </p:nvGraphicFramePr>
        <p:xfrm>
          <a:off x="632400" y="980660"/>
          <a:ext cx="8569190" cy="3228461"/>
        </p:xfrm>
        <a:graphic>
          <a:graphicData uri="http://schemas.openxmlformats.org/drawingml/2006/table">
            <a:tbl>
              <a:tblPr firstRow="1" bandRow="1">
                <a:tableStyleId>{5C22544A-7EE6-4342-B048-85BDC9FD1C3A}</a:tableStyleId>
              </a:tblPr>
              <a:tblGrid>
                <a:gridCol w="5839294"/>
                <a:gridCol w="2729896"/>
              </a:tblGrid>
              <a:tr h="394670">
                <a:tc>
                  <a:txBody>
                    <a:bodyPr/>
                    <a:lstStyle/>
                    <a:p>
                      <a:endParaRPr lang="es-ES" sz="1400" dirty="0"/>
                    </a:p>
                  </a:txBody>
                  <a:tcPr/>
                </a:tc>
                <a:tc>
                  <a:txBody>
                    <a:bodyPr/>
                    <a:lstStyle/>
                    <a:p>
                      <a:pPr algn="ctr"/>
                      <a:r>
                        <a:rPr lang="es-ES" sz="1800" dirty="0" smtClean="0"/>
                        <a:t>2015</a:t>
                      </a:r>
                      <a:endParaRPr lang="es-ES" sz="1800" dirty="0"/>
                    </a:p>
                  </a:txBody>
                  <a:tcPr>
                    <a:solidFill>
                      <a:schemeClr val="accent6">
                        <a:lumMod val="75000"/>
                      </a:schemeClr>
                    </a:solidFill>
                  </a:tcPr>
                </a:tc>
              </a:tr>
              <a:tr h="3662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err="1" smtClean="0">
                          <a:solidFill>
                            <a:schemeClr val="dk1"/>
                          </a:solidFill>
                          <a:latin typeface="+mn-lt"/>
                          <a:ea typeface="+mn-ea"/>
                          <a:cs typeface="+mn-cs"/>
                        </a:rPr>
                        <a:t>Associationism</a:t>
                      </a:r>
                      <a:r>
                        <a:rPr lang="es-ES" sz="1400" dirty="0" smtClean="0"/>
                        <a:t> – </a:t>
                      </a:r>
                      <a:r>
                        <a:rPr lang="zh-CN" altLang="en-US" sz="1400" dirty="0" smtClean="0"/>
                        <a:t>参与协会</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1,585 </a:t>
                      </a:r>
                      <a:r>
                        <a:rPr lang="es-ES" sz="1400" kern="1200" dirty="0" err="1" smtClean="0">
                          <a:solidFill>
                            <a:schemeClr val="dk1"/>
                          </a:solidFill>
                          <a:latin typeface="+mn-lt"/>
                          <a:ea typeface="+mn-ea"/>
                          <a:cs typeface="+mn-cs"/>
                        </a:rPr>
                        <a:t>associations</a:t>
                      </a:r>
                      <a:r>
                        <a:rPr lang="es-ES" sz="1400" kern="1200" dirty="0" smtClean="0">
                          <a:solidFill>
                            <a:schemeClr val="dk1"/>
                          </a:solidFill>
                          <a:latin typeface="+mn-lt"/>
                          <a:ea typeface="+mn-ea"/>
                          <a:cs typeface="+mn-cs"/>
                        </a:rPr>
                        <a:t> </a:t>
                      </a:r>
                      <a:r>
                        <a:rPr lang="zh-CN" altLang="en-US" sz="1400" kern="1200" dirty="0" smtClean="0">
                          <a:solidFill>
                            <a:schemeClr val="dk1"/>
                          </a:solidFill>
                          <a:latin typeface="+mn-lt"/>
                          <a:ea typeface="+mn-ea"/>
                          <a:cs typeface="+mn-cs"/>
                        </a:rPr>
                        <a:t>（协会）</a:t>
                      </a:r>
                      <a:r>
                        <a:rPr lang="es-ES" sz="1400" kern="1200" dirty="0" smtClean="0">
                          <a:solidFill>
                            <a:schemeClr val="dk1"/>
                          </a:solidFill>
                          <a:latin typeface="+mn-lt"/>
                          <a:ea typeface="+mn-ea"/>
                          <a:cs typeface="+mn-cs"/>
                        </a:rPr>
                        <a:t> </a:t>
                      </a:r>
                      <a:endParaRPr lang="es-ES" sz="1400" kern="1200" dirty="0">
                        <a:solidFill>
                          <a:schemeClr val="dk1"/>
                        </a:solidFill>
                        <a:latin typeface="+mn-lt"/>
                        <a:ea typeface="+mn-ea"/>
                        <a:cs typeface="+mn-cs"/>
                      </a:endParaRPr>
                    </a:p>
                  </a:txBody>
                  <a:tcPr anchor="ctr">
                    <a:solidFill>
                      <a:schemeClr val="accent6">
                        <a:lumMod val="40000"/>
                        <a:lumOff val="60000"/>
                      </a:schemeClr>
                    </a:solidFill>
                  </a:tcPr>
                </a:tc>
              </a:tr>
              <a:tr h="366202">
                <a:tc>
                  <a:txBody>
                    <a:bodyPr/>
                    <a:lstStyle/>
                    <a:p>
                      <a:pPr algn="l"/>
                      <a:r>
                        <a:rPr lang="es-ES" sz="1400" dirty="0" err="1" smtClean="0"/>
                        <a:t>Lifelong</a:t>
                      </a:r>
                      <a:r>
                        <a:rPr lang="es-ES" sz="1400" dirty="0" smtClean="0"/>
                        <a:t> </a:t>
                      </a:r>
                      <a:r>
                        <a:rPr lang="es-ES" sz="1400" dirty="0" err="1" smtClean="0"/>
                        <a:t>learning</a:t>
                      </a:r>
                      <a:r>
                        <a:rPr lang="es-ES" sz="1400" dirty="0" smtClean="0"/>
                        <a:t> </a:t>
                      </a:r>
                      <a:r>
                        <a:rPr lang="es-ES" sz="1400" dirty="0" err="1" smtClean="0"/>
                        <a:t>university</a:t>
                      </a:r>
                      <a:r>
                        <a:rPr lang="es-ES" sz="1400" dirty="0" smtClean="0"/>
                        <a:t> -  </a:t>
                      </a:r>
                      <a:r>
                        <a:rPr lang="zh-CN" altLang="en-US" sz="1400" dirty="0" smtClean="0"/>
                        <a:t>终身学习</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4,457 </a:t>
                      </a:r>
                      <a:r>
                        <a:rPr lang="es-ES" sz="1400" dirty="0" err="1" smtClean="0"/>
                        <a:t>students</a:t>
                      </a:r>
                      <a:r>
                        <a:rPr lang="es-ES" sz="1400" dirty="0" smtClean="0"/>
                        <a:t> </a:t>
                      </a:r>
                      <a:r>
                        <a:rPr lang="zh-CN" altLang="en-US" sz="1400" dirty="0" smtClean="0"/>
                        <a:t>（学生）</a:t>
                      </a:r>
                      <a:endParaRPr lang="es-ES" sz="1400" dirty="0"/>
                    </a:p>
                  </a:txBody>
                  <a:tcPr anchor="ctr">
                    <a:solidFill>
                      <a:schemeClr val="accent6">
                        <a:lumMod val="60000"/>
                        <a:lumOff val="40000"/>
                      </a:schemeClr>
                    </a:solidFill>
                  </a:tcPr>
                </a:tc>
              </a:tr>
              <a:tr h="366202">
                <a:tc>
                  <a:txBody>
                    <a:bodyPr/>
                    <a:lstStyle/>
                    <a:p>
                      <a:pPr algn="l"/>
                      <a:r>
                        <a:rPr lang="es-ES" sz="1400" dirty="0" err="1" smtClean="0"/>
                        <a:t>Trips</a:t>
                      </a:r>
                      <a:r>
                        <a:rPr lang="es-ES" sz="1400" dirty="0" smtClean="0"/>
                        <a:t> –</a:t>
                      </a:r>
                      <a:r>
                        <a:rPr lang="zh-CN" altLang="en-US" sz="1400" dirty="0" smtClean="0"/>
                        <a:t> 旅游</a:t>
                      </a:r>
                      <a:r>
                        <a:rPr lang="es-ES" sz="1400" dirty="0" smtClean="0"/>
                        <a:t>  </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28,068</a:t>
                      </a:r>
                      <a:r>
                        <a:rPr lang="es-ES" sz="1400" baseline="0" dirty="0" smtClean="0"/>
                        <a:t> places </a:t>
                      </a:r>
                      <a:r>
                        <a:rPr lang="zh-CN" altLang="en-US" sz="1400" baseline="0" dirty="0" smtClean="0"/>
                        <a:t> （场所）</a:t>
                      </a:r>
                      <a:endParaRPr lang="es-ES" sz="14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400" baseline="0" dirty="0" smtClean="0"/>
                        <a:t>38 </a:t>
                      </a:r>
                      <a:r>
                        <a:rPr lang="es-ES" sz="1400" baseline="0" dirty="0" err="1" smtClean="0"/>
                        <a:t>destinies</a:t>
                      </a:r>
                      <a:r>
                        <a:rPr lang="es-ES" sz="1400" baseline="0" dirty="0" smtClean="0"/>
                        <a:t> </a:t>
                      </a:r>
                      <a:r>
                        <a:rPr lang="zh-CN" altLang="en-US" sz="1400" baseline="0" dirty="0" smtClean="0"/>
                        <a:t> （目的地）</a:t>
                      </a:r>
                      <a:r>
                        <a:rPr lang="es-ES" sz="1400" baseline="0" dirty="0" smtClean="0"/>
                        <a:t>  </a:t>
                      </a:r>
                      <a:endParaRPr lang="es-ES" sz="1400" dirty="0" smtClean="0"/>
                    </a:p>
                  </a:txBody>
                  <a:tcPr anchor="ctr">
                    <a:solidFill>
                      <a:schemeClr val="accent6">
                        <a:lumMod val="60000"/>
                        <a:lumOff val="40000"/>
                      </a:schemeClr>
                    </a:solidFill>
                  </a:tcPr>
                </a:tc>
              </a:tr>
              <a:tr h="366202">
                <a:tc>
                  <a:txBody>
                    <a:bodyPr/>
                    <a:lstStyle/>
                    <a:p>
                      <a:pPr marL="0" algn="l" defTabSz="914400" rtl="0" eaLnBrk="1" latinLnBrk="0" hangingPunct="1"/>
                      <a:r>
                        <a:rPr lang="es-ES" sz="1400" dirty="0" err="1" smtClean="0">
                          <a:effectLst/>
                        </a:rPr>
                        <a:t>Balneotherapy</a:t>
                      </a:r>
                      <a:r>
                        <a:rPr lang="es-ES" sz="1400" baseline="0" dirty="0" smtClean="0">
                          <a:effectLst/>
                        </a:rPr>
                        <a:t> - </a:t>
                      </a:r>
                      <a:r>
                        <a:rPr lang="zh-CN" altLang="en-US" sz="1400" kern="1200" baseline="0" dirty="0" smtClean="0">
                          <a:solidFill>
                            <a:schemeClr val="dk1"/>
                          </a:solidFill>
                          <a:effectLst/>
                          <a:latin typeface="+mn-lt"/>
                          <a:ea typeface="+mn-ea"/>
                          <a:cs typeface="+mn-cs"/>
                        </a:rPr>
                        <a:t> 浴疗</a:t>
                      </a:r>
                      <a:endParaRPr lang="es-ES" sz="14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1,517 places</a:t>
                      </a:r>
                      <a:r>
                        <a:rPr lang="es-ES" sz="1400" kern="1200" baseline="0" dirty="0" smtClean="0">
                          <a:solidFill>
                            <a:schemeClr val="dk1"/>
                          </a:solidFill>
                          <a:latin typeface="+mn-lt"/>
                          <a:ea typeface="+mn-ea"/>
                          <a:cs typeface="+mn-cs"/>
                        </a:rPr>
                        <a:t> </a:t>
                      </a:r>
                      <a:r>
                        <a:rPr lang="zh-CN" altLang="en-US" sz="1400" kern="1200" baseline="0" dirty="0" smtClean="0">
                          <a:solidFill>
                            <a:schemeClr val="dk1"/>
                          </a:solidFill>
                          <a:latin typeface="+mn-lt"/>
                          <a:ea typeface="+mn-ea"/>
                          <a:cs typeface="+mn-cs"/>
                        </a:rPr>
                        <a:t>（场所）</a:t>
                      </a:r>
                      <a:endParaRPr lang="es-ES" sz="1400" kern="1200" dirty="0">
                        <a:solidFill>
                          <a:schemeClr val="dk1"/>
                        </a:solidFill>
                        <a:latin typeface="+mn-lt"/>
                        <a:ea typeface="+mn-ea"/>
                        <a:cs typeface="+mn-cs"/>
                      </a:endParaRPr>
                    </a:p>
                  </a:txBody>
                  <a:tcPr anchor="ctr">
                    <a:solidFill>
                      <a:schemeClr val="accent6">
                        <a:lumMod val="60000"/>
                        <a:lumOff val="40000"/>
                      </a:schemeClr>
                    </a:solidFill>
                  </a:tcPr>
                </a:tc>
              </a:tr>
              <a:tr h="546466">
                <a:tc>
                  <a:txBody>
                    <a:bodyPr/>
                    <a:lstStyle/>
                    <a:p>
                      <a:pPr marL="0" algn="l" defTabSz="914400" rtl="0" eaLnBrk="1" latinLnBrk="0" hangingPunct="1"/>
                      <a:r>
                        <a:rPr lang="es-ES" sz="1400" kern="1200" dirty="0" smtClean="0">
                          <a:solidFill>
                            <a:schemeClr val="dk1"/>
                          </a:solidFill>
                          <a:latin typeface="+mn-lt"/>
                          <a:ea typeface="+mn-ea"/>
                          <a:cs typeface="+mn-cs"/>
                        </a:rPr>
                        <a:t>Club of </a:t>
                      </a:r>
                      <a:r>
                        <a:rPr lang="es-ES" sz="1400" kern="1200" dirty="0" err="1" smtClean="0">
                          <a:solidFill>
                            <a:schemeClr val="dk1"/>
                          </a:solidFill>
                          <a:latin typeface="+mn-lt"/>
                          <a:ea typeface="+mn-ea"/>
                          <a:cs typeface="+mn-cs"/>
                        </a:rPr>
                        <a:t>over</a:t>
                      </a:r>
                      <a:r>
                        <a:rPr lang="es-ES" sz="1400" kern="1200" dirty="0" smtClean="0">
                          <a:solidFill>
                            <a:schemeClr val="dk1"/>
                          </a:solidFill>
                          <a:latin typeface="+mn-lt"/>
                          <a:ea typeface="+mn-ea"/>
                          <a:cs typeface="+mn-cs"/>
                        </a:rPr>
                        <a:t> 60s -  </a:t>
                      </a:r>
                      <a:r>
                        <a:rPr lang="zh-CN" altLang="en-US" sz="1400" kern="1200" dirty="0" smtClean="0">
                          <a:solidFill>
                            <a:schemeClr val="dk1"/>
                          </a:solidFill>
                          <a:latin typeface="+mn-lt"/>
                          <a:ea typeface="+mn-ea"/>
                          <a:cs typeface="+mn-cs"/>
                        </a:rPr>
                        <a:t>6</a:t>
                      </a:r>
                      <a:r>
                        <a:rPr lang="en-US" altLang="zh-CN" sz="1400" kern="1200" dirty="0" smtClean="0">
                          <a:solidFill>
                            <a:schemeClr val="dk1"/>
                          </a:solidFill>
                          <a:latin typeface="+mn-lt"/>
                          <a:ea typeface="+mn-ea"/>
                          <a:cs typeface="+mn-cs"/>
                        </a:rPr>
                        <a:t>0</a:t>
                      </a:r>
                      <a:r>
                        <a:rPr lang="zh-CN" altLang="en-US" sz="1400" kern="1200" dirty="0" smtClean="0">
                          <a:solidFill>
                            <a:schemeClr val="dk1"/>
                          </a:solidFill>
                          <a:latin typeface="+mn-lt"/>
                          <a:ea typeface="+mn-ea"/>
                          <a:cs typeface="+mn-cs"/>
                        </a:rPr>
                        <a:t>岁以上老人俱乐部</a:t>
                      </a:r>
                      <a:endParaRPr lang="es-ES" sz="14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312,706 </a:t>
                      </a:r>
                      <a:r>
                        <a:rPr lang="es-ES" sz="1400" kern="1200" dirty="0" err="1" smtClean="0">
                          <a:solidFill>
                            <a:schemeClr val="dk1"/>
                          </a:solidFill>
                          <a:latin typeface="+mn-lt"/>
                          <a:ea typeface="+mn-ea"/>
                          <a:cs typeface="+mn-cs"/>
                        </a:rPr>
                        <a:t>members</a:t>
                      </a:r>
                      <a:r>
                        <a:rPr lang="es-ES" sz="1400" kern="1200" dirty="0" smtClean="0">
                          <a:solidFill>
                            <a:schemeClr val="dk1"/>
                          </a:solidFill>
                          <a:latin typeface="+mn-lt"/>
                          <a:ea typeface="+mn-ea"/>
                          <a:cs typeface="+mn-cs"/>
                        </a:rPr>
                        <a:t> </a:t>
                      </a:r>
                      <a:r>
                        <a:rPr lang="zh-CN" altLang="en-US" sz="1400" kern="1200" baseline="0" dirty="0" smtClean="0">
                          <a:solidFill>
                            <a:schemeClr val="dk1"/>
                          </a:solidFill>
                          <a:latin typeface="+mn-lt"/>
                          <a:ea typeface="+mn-ea"/>
                          <a:cs typeface="+mn-cs"/>
                        </a:rPr>
                        <a:t>（成员）</a:t>
                      </a:r>
                      <a:r>
                        <a:rPr lang="es-ES" sz="1400" kern="1200" baseline="0" dirty="0" smtClean="0">
                          <a:solidFill>
                            <a:schemeClr val="dk1"/>
                          </a:solidFill>
                          <a:latin typeface="+mn-lt"/>
                          <a:ea typeface="+mn-ea"/>
                          <a:cs typeface="+mn-cs"/>
                        </a:rPr>
                        <a:t> </a:t>
                      </a:r>
                      <a:r>
                        <a:rPr lang="es-ES" sz="1400" kern="1200" dirty="0" smtClean="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latin typeface="+mn-lt"/>
                          <a:ea typeface="+mn-ea"/>
                          <a:cs typeface="+mn-cs"/>
                        </a:rPr>
                        <a:t>(42% </a:t>
                      </a:r>
                      <a:r>
                        <a:rPr lang="es-ES" sz="1200" kern="1200" dirty="0" err="1" smtClean="0">
                          <a:solidFill>
                            <a:schemeClr val="dk1"/>
                          </a:solidFill>
                          <a:latin typeface="+mn-lt"/>
                          <a:ea typeface="+mn-ea"/>
                          <a:cs typeface="+mn-cs"/>
                        </a:rPr>
                        <a:t>people</a:t>
                      </a:r>
                      <a:r>
                        <a:rPr lang="es-ES" sz="1200" kern="1200" baseline="0" dirty="0" smtClean="0">
                          <a:solidFill>
                            <a:schemeClr val="dk1"/>
                          </a:solidFill>
                          <a:latin typeface="+mn-lt"/>
                          <a:ea typeface="+mn-ea"/>
                          <a:cs typeface="+mn-cs"/>
                        </a:rPr>
                        <a:t> </a:t>
                      </a:r>
                      <a:r>
                        <a:rPr lang="zh-CN" altLang="en-US" sz="1200" kern="1200" baseline="0" dirty="0" smtClean="0">
                          <a:solidFill>
                            <a:schemeClr val="dk1"/>
                          </a:solidFill>
                          <a:latin typeface="+mn-lt"/>
                          <a:ea typeface="+mn-ea"/>
                          <a:cs typeface="+mn-cs"/>
                        </a:rPr>
                        <a:t>（人员）</a:t>
                      </a:r>
                      <a:endParaRPr lang="en-US" altLang="zh-CN" sz="12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dk1"/>
                          </a:solidFill>
                          <a:latin typeface="+mn-lt"/>
                          <a:ea typeface="+mn-ea"/>
                          <a:cs typeface="+mn-cs"/>
                        </a:rPr>
                        <a:t>≥60 </a:t>
                      </a:r>
                      <a:r>
                        <a:rPr lang="es-ES" sz="1200" kern="1200" baseline="0" dirty="0" err="1" smtClean="0">
                          <a:solidFill>
                            <a:schemeClr val="dk1"/>
                          </a:solidFill>
                          <a:latin typeface="+mn-lt"/>
                          <a:ea typeface="+mn-ea"/>
                          <a:cs typeface="+mn-cs"/>
                        </a:rPr>
                        <a:t>years</a:t>
                      </a:r>
                      <a:r>
                        <a:rPr lang="zh-CN" altLang="en-US" sz="1200" kern="1200" baseline="0" dirty="0" smtClean="0">
                          <a:solidFill>
                            <a:schemeClr val="dk1"/>
                          </a:solidFill>
                          <a:latin typeface="+mn-lt"/>
                          <a:ea typeface="+mn-ea"/>
                          <a:cs typeface="+mn-cs"/>
                        </a:rPr>
                        <a:t> （岁）</a:t>
                      </a:r>
                      <a:r>
                        <a:rPr lang="es-ES" sz="1200" kern="1200" baseline="0" dirty="0" smtClean="0">
                          <a:solidFill>
                            <a:schemeClr val="dk1"/>
                          </a:solidFill>
                          <a:latin typeface="+mn-lt"/>
                          <a:ea typeface="+mn-ea"/>
                          <a:cs typeface="+mn-cs"/>
                        </a:rPr>
                        <a:t> )</a:t>
                      </a:r>
                      <a:endParaRPr lang="es-ES" sz="1200" kern="1200" dirty="0">
                        <a:solidFill>
                          <a:schemeClr val="dk1"/>
                        </a:solidFill>
                        <a:latin typeface="+mn-lt"/>
                        <a:ea typeface="+mn-ea"/>
                        <a:cs typeface="+mn-cs"/>
                      </a:endParaRPr>
                    </a:p>
                  </a:txBody>
                  <a:tcPr anchor="ctr">
                    <a:solidFill>
                      <a:schemeClr val="accent6">
                        <a:lumMod val="60000"/>
                        <a:lumOff val="40000"/>
                      </a:schemeClr>
                    </a:solidFill>
                  </a:tcPr>
                </a:tc>
              </a:tr>
              <a:tr h="546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Personal </a:t>
                      </a:r>
                      <a:r>
                        <a:rPr lang="es-ES" sz="1400" kern="1200" dirty="0" err="1" smtClean="0">
                          <a:solidFill>
                            <a:schemeClr val="dk1"/>
                          </a:solidFill>
                          <a:latin typeface="+mn-lt"/>
                          <a:ea typeface="+mn-ea"/>
                          <a:cs typeface="+mn-cs"/>
                        </a:rPr>
                        <a:t>autonomy</a:t>
                      </a:r>
                      <a:r>
                        <a:rPr lang="es-ES" sz="1400" kern="1200" dirty="0" smtClean="0">
                          <a:solidFill>
                            <a:schemeClr val="dk1"/>
                          </a:solidFill>
                          <a:latin typeface="+mn-lt"/>
                          <a:ea typeface="+mn-ea"/>
                          <a:cs typeface="+mn-cs"/>
                        </a:rPr>
                        <a:t> </a:t>
                      </a:r>
                      <a:r>
                        <a:rPr lang="es-ES" sz="1400" kern="1200" dirty="0" err="1" smtClean="0">
                          <a:solidFill>
                            <a:schemeClr val="dk1"/>
                          </a:solidFill>
                          <a:latin typeface="+mn-lt"/>
                          <a:ea typeface="+mn-ea"/>
                          <a:cs typeface="+mn-cs"/>
                        </a:rPr>
                        <a:t>promotion</a:t>
                      </a:r>
                      <a:r>
                        <a:rPr lang="es-ES" sz="1400" kern="1200" dirty="0" smtClean="0">
                          <a:solidFill>
                            <a:schemeClr val="dk1"/>
                          </a:solidFill>
                          <a:latin typeface="+mn-lt"/>
                          <a:ea typeface="+mn-ea"/>
                          <a:cs typeface="+mn-cs"/>
                        </a:rPr>
                        <a:t> </a:t>
                      </a:r>
                      <a:r>
                        <a:rPr lang="es-ES" sz="1400" kern="1200" dirty="0" err="1" smtClean="0">
                          <a:solidFill>
                            <a:schemeClr val="dk1"/>
                          </a:solidFill>
                          <a:latin typeface="+mn-lt"/>
                          <a:ea typeface="+mn-ea"/>
                          <a:cs typeface="+mn-cs"/>
                        </a:rPr>
                        <a:t>services</a:t>
                      </a:r>
                      <a:r>
                        <a:rPr lang="zh-CN" altLang="en-US" sz="1400" kern="1200" dirty="0" smtClean="0">
                          <a:solidFill>
                            <a:schemeClr val="dk1"/>
                          </a:solidFill>
                          <a:latin typeface="+mn-lt"/>
                          <a:ea typeface="+mn-ea"/>
                          <a:cs typeface="+mn-cs"/>
                        </a:rPr>
                        <a:t> </a:t>
                      </a:r>
                      <a:r>
                        <a:rPr lang="en-US" altLang="zh-CN" sz="1400" kern="1200" dirty="0" smtClean="0">
                          <a:solidFill>
                            <a:schemeClr val="dk1"/>
                          </a:solidFill>
                          <a:latin typeface="+mn-lt"/>
                          <a:ea typeface="+mn-ea"/>
                          <a:cs typeface="+mn-cs"/>
                        </a:rPr>
                        <a:t>-</a:t>
                      </a:r>
                      <a:r>
                        <a:rPr lang="es-ES" sz="1400" kern="1200" dirty="0" smtClean="0">
                          <a:solidFill>
                            <a:schemeClr val="dk1"/>
                          </a:solidFill>
                          <a:latin typeface="+mn-lt"/>
                          <a:ea typeface="+mn-ea"/>
                          <a:cs typeface="+mn-cs"/>
                        </a:rPr>
                        <a:t> </a:t>
                      </a:r>
                      <a:r>
                        <a:rPr lang="zh-CN" altLang="en-US" sz="1400" kern="1200" dirty="0" smtClean="0">
                          <a:solidFill>
                            <a:schemeClr val="dk1"/>
                          </a:solidFill>
                          <a:latin typeface="+mn-lt"/>
                          <a:ea typeface="+mn-ea"/>
                          <a:cs typeface="+mn-cs"/>
                        </a:rPr>
                        <a:t>个人自主能力提高服务</a:t>
                      </a:r>
                      <a:r>
                        <a:rPr lang="es-ES" sz="1400" kern="1200" dirty="0" smtClean="0">
                          <a:solidFill>
                            <a:schemeClr val="dk1"/>
                          </a:solidFill>
                          <a:latin typeface="+mn-lt"/>
                          <a:ea typeface="+mn-ea"/>
                          <a:cs typeface="+mn-cs"/>
                        </a:rPr>
                        <a:t> </a:t>
                      </a:r>
                      <a:endParaRPr lang="es-ES" sz="14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1,346 </a:t>
                      </a:r>
                      <a:r>
                        <a:rPr lang="es-ES" sz="1400" kern="1200" dirty="0" err="1" smtClean="0">
                          <a:solidFill>
                            <a:schemeClr val="dk1"/>
                          </a:solidFill>
                          <a:latin typeface="+mn-lt"/>
                          <a:ea typeface="+mn-ea"/>
                          <a:cs typeface="+mn-cs"/>
                        </a:rPr>
                        <a:t>users</a:t>
                      </a:r>
                      <a:r>
                        <a:rPr lang="es-ES" sz="1400" kern="1200" dirty="0" smtClean="0">
                          <a:solidFill>
                            <a:schemeClr val="dk1"/>
                          </a:solidFill>
                          <a:latin typeface="+mn-lt"/>
                          <a:ea typeface="+mn-ea"/>
                          <a:cs typeface="+mn-cs"/>
                        </a:rPr>
                        <a:t> </a:t>
                      </a:r>
                      <a:r>
                        <a:rPr lang="zh-CN" altLang="en-US" sz="1400" kern="1200" dirty="0" smtClean="0">
                          <a:solidFill>
                            <a:schemeClr val="dk1"/>
                          </a:solidFill>
                          <a:latin typeface="+mn-lt"/>
                          <a:ea typeface="+mn-ea"/>
                          <a:cs typeface="+mn-cs"/>
                        </a:rPr>
                        <a:t>（受用人）</a:t>
                      </a:r>
                      <a:endParaRPr lang="es-ES" sz="140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26 </a:t>
                      </a:r>
                      <a:r>
                        <a:rPr lang="es-ES" sz="1400" kern="1200" dirty="0" err="1" smtClean="0">
                          <a:solidFill>
                            <a:schemeClr val="dk1"/>
                          </a:solidFill>
                          <a:latin typeface="+mn-lt"/>
                          <a:ea typeface="+mn-ea"/>
                          <a:cs typeface="+mn-cs"/>
                        </a:rPr>
                        <a:t>entities</a:t>
                      </a:r>
                      <a:r>
                        <a:rPr lang="es-ES" sz="1400" kern="1200" dirty="0" smtClean="0">
                          <a:solidFill>
                            <a:schemeClr val="dk1"/>
                          </a:solidFill>
                          <a:latin typeface="+mn-lt"/>
                          <a:ea typeface="+mn-ea"/>
                          <a:cs typeface="+mn-cs"/>
                        </a:rPr>
                        <a:t> </a:t>
                      </a:r>
                      <a:r>
                        <a:rPr lang="zh-CN" altLang="en-US" sz="1400" kern="1200" dirty="0" smtClean="0">
                          <a:solidFill>
                            <a:schemeClr val="dk1"/>
                          </a:solidFill>
                          <a:latin typeface="+mn-lt"/>
                          <a:ea typeface="+mn-ea"/>
                          <a:cs typeface="+mn-cs"/>
                        </a:rPr>
                        <a:t>（机构）</a:t>
                      </a:r>
                      <a:endParaRPr lang="es-ES" sz="1400" kern="1200" dirty="0" smtClean="0">
                        <a:solidFill>
                          <a:schemeClr val="dk1"/>
                        </a:solidFill>
                        <a:latin typeface="+mn-lt"/>
                        <a:ea typeface="+mn-ea"/>
                        <a:cs typeface="+mn-cs"/>
                      </a:endParaRPr>
                    </a:p>
                  </a:txBody>
                  <a:tcPr anchor="ctr">
                    <a:solidFill>
                      <a:schemeClr val="accent6">
                        <a:lumMod val="60000"/>
                        <a:lumOff val="40000"/>
                      </a:schemeClr>
                    </a:solidFill>
                  </a:tcPr>
                </a:tc>
              </a:tr>
            </a:tbl>
          </a:graphicData>
        </a:graphic>
      </p:graphicFrame>
      <p:graphicFrame>
        <p:nvGraphicFramePr>
          <p:cNvPr id="5" name="6 Marcador de contenido"/>
          <p:cNvGraphicFramePr>
            <a:graphicFrameLocks/>
          </p:cNvGraphicFramePr>
          <p:nvPr>
            <p:extLst>
              <p:ext uri="{D42A27DB-BD31-4B8C-83A1-F6EECF244321}">
                <p14:modId xmlns:p14="http://schemas.microsoft.com/office/powerpoint/2010/main" val="4211300701"/>
              </p:ext>
            </p:extLst>
          </p:nvPr>
        </p:nvGraphicFramePr>
        <p:xfrm>
          <a:off x="632400" y="4221110"/>
          <a:ext cx="8569190" cy="2147398"/>
        </p:xfrm>
        <a:graphic>
          <a:graphicData uri="http://schemas.openxmlformats.org/drawingml/2006/table">
            <a:tbl>
              <a:tblPr firstRow="1" bandRow="1">
                <a:tableStyleId>{5C22544A-7EE6-4342-B048-85BDC9FD1C3A}</a:tableStyleId>
              </a:tblPr>
              <a:tblGrid>
                <a:gridCol w="5812146"/>
                <a:gridCol w="2757044"/>
              </a:tblGrid>
              <a:tr h="404582">
                <a:tc>
                  <a:txBody>
                    <a:bodyPr/>
                    <a:lstStyle/>
                    <a:p>
                      <a:r>
                        <a:rPr lang="es-ES" sz="1400" baseline="0" dirty="0" err="1" smtClean="0"/>
                        <a:t>Caring</a:t>
                      </a:r>
                      <a:r>
                        <a:rPr lang="es-ES" sz="1400" baseline="0" dirty="0" smtClean="0"/>
                        <a:t> c</a:t>
                      </a:r>
                      <a:r>
                        <a:rPr lang="es-ES" sz="1400" dirty="0" smtClean="0"/>
                        <a:t>enters</a:t>
                      </a:r>
                      <a:r>
                        <a:rPr lang="es-ES" sz="1400" baseline="0" dirty="0" smtClean="0"/>
                        <a:t> - </a:t>
                      </a:r>
                      <a:r>
                        <a:rPr lang="es-ES" sz="1400" dirty="0" smtClean="0"/>
                        <a:t>Atención en centros</a:t>
                      </a:r>
                      <a:r>
                        <a:rPr lang="zh-CN" altLang="en-US" sz="1400" dirty="0" smtClean="0"/>
                        <a:t> 照料中心</a:t>
                      </a:r>
                      <a:endParaRPr lang="es-ES" sz="1400" dirty="0"/>
                    </a:p>
                  </a:txBody>
                  <a:tcPr/>
                </a:tc>
                <a:tc>
                  <a:txBody>
                    <a:bodyPr/>
                    <a:lstStyle/>
                    <a:p>
                      <a:pPr algn="ctr"/>
                      <a:r>
                        <a:rPr lang="es-ES" sz="1800" dirty="0" smtClean="0"/>
                        <a:t>2015</a:t>
                      </a:r>
                      <a:endParaRPr lang="es-ES" sz="1800" dirty="0"/>
                    </a:p>
                  </a:txBody>
                  <a:tcPr>
                    <a:solidFill>
                      <a:schemeClr val="accent6">
                        <a:lumMod val="75000"/>
                      </a:schemeClr>
                    </a:solidFill>
                  </a:tcPr>
                </a:tc>
              </a:tr>
              <a:tr h="536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err="1" smtClean="0"/>
                        <a:t>Daytime</a:t>
                      </a:r>
                      <a:r>
                        <a:rPr lang="es-ES" sz="1400" baseline="0" dirty="0" smtClean="0"/>
                        <a:t> centers </a:t>
                      </a:r>
                      <a:r>
                        <a:rPr lang="es-ES" sz="1400" baseline="0" dirty="0" err="1" smtClean="0"/>
                        <a:t>for</a:t>
                      </a:r>
                      <a:r>
                        <a:rPr lang="es-ES" sz="1400" baseline="0" dirty="0" smtClean="0"/>
                        <a:t> no </a:t>
                      </a:r>
                      <a:r>
                        <a:rPr lang="es-ES" sz="1400" baseline="0" dirty="0" err="1" smtClean="0"/>
                        <a:t>dependents</a:t>
                      </a:r>
                      <a:r>
                        <a:rPr lang="es-ES" sz="1400" baseline="0" dirty="0" smtClean="0"/>
                        <a:t> – </a:t>
                      </a:r>
                      <a:r>
                        <a:rPr lang="zh-CN" altLang="en-US" sz="1400" baseline="0" dirty="0" smtClean="0"/>
                        <a:t>生活无依靠人员日理中心</a:t>
                      </a:r>
                      <a:endParaRPr lang="es-ES" sz="1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208 centers </a:t>
                      </a:r>
                      <a:r>
                        <a:rPr lang="zh-CN" altLang="en-US" sz="1400" dirty="0" smtClean="0"/>
                        <a:t>（中心）</a:t>
                      </a: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265,547 </a:t>
                      </a:r>
                      <a:r>
                        <a:rPr lang="es-ES" sz="1400" dirty="0" err="1" smtClean="0"/>
                        <a:t>members</a:t>
                      </a:r>
                      <a:r>
                        <a:rPr lang="es-ES" sz="1400" dirty="0" smtClean="0"/>
                        <a:t> </a:t>
                      </a:r>
                      <a:r>
                        <a:rPr lang="zh-CN" altLang="en-US" sz="1400" dirty="0" smtClean="0"/>
                        <a:t>（成员）</a:t>
                      </a:r>
                      <a:r>
                        <a:rPr lang="es-ES" sz="1400" baseline="0" dirty="0" smtClean="0"/>
                        <a:t> </a:t>
                      </a:r>
                      <a:r>
                        <a:rPr lang="es-ES" sz="1400" dirty="0" smtClean="0"/>
                        <a:t> </a:t>
                      </a:r>
                    </a:p>
                  </a:txBody>
                  <a:tcPr anchor="ctr">
                    <a:solidFill>
                      <a:schemeClr val="accent6">
                        <a:lumMod val="60000"/>
                        <a:lumOff val="40000"/>
                      </a:schemeClr>
                    </a:solidFill>
                  </a:tcPr>
                </a:tc>
              </a:tr>
              <a:tr h="536128">
                <a:tc>
                  <a:txBody>
                    <a:bodyPr/>
                    <a:lstStyle/>
                    <a:p>
                      <a:pPr algn="l"/>
                      <a:r>
                        <a:rPr lang="es-ES" sz="1400" baseline="0" dirty="0" err="1" smtClean="0"/>
                        <a:t>Daytime</a:t>
                      </a:r>
                      <a:r>
                        <a:rPr lang="es-ES" sz="1400" baseline="0" dirty="0" smtClean="0"/>
                        <a:t> centers </a:t>
                      </a:r>
                      <a:r>
                        <a:rPr lang="es-ES" sz="1400" baseline="0" dirty="0" err="1" smtClean="0"/>
                        <a:t>for</a:t>
                      </a:r>
                      <a:r>
                        <a:rPr lang="es-ES" sz="1400" baseline="0" dirty="0" smtClean="0"/>
                        <a:t> </a:t>
                      </a:r>
                      <a:r>
                        <a:rPr lang="es-ES" sz="1400" baseline="0" dirty="0" err="1" smtClean="0"/>
                        <a:t>dependents</a:t>
                      </a:r>
                      <a:r>
                        <a:rPr lang="es-ES" sz="1400" baseline="0" dirty="0" smtClean="0"/>
                        <a:t> - </a:t>
                      </a:r>
                      <a:r>
                        <a:rPr lang="zh-CN" altLang="en-US" sz="1400" baseline="0" dirty="0" smtClean="0"/>
                        <a:t> 生活非自理人员日理中心</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5,261 places </a:t>
                      </a:r>
                      <a:r>
                        <a:rPr lang="zh-CN" altLang="en-US" sz="1400" dirty="0" smtClean="0"/>
                        <a:t>（场所）</a:t>
                      </a:r>
                      <a:r>
                        <a:rPr lang="es-ES" sz="1400" dirty="0" smtClean="0"/>
                        <a:t> </a:t>
                      </a:r>
                      <a:endParaRPr lang="es-ES" sz="1400" dirty="0"/>
                    </a:p>
                  </a:txBody>
                  <a:tcPr anchor="ctr">
                    <a:solidFill>
                      <a:schemeClr val="accent6">
                        <a:lumMod val="40000"/>
                        <a:lumOff val="60000"/>
                      </a:schemeClr>
                    </a:solidFill>
                  </a:tcPr>
                </a:tc>
              </a:tr>
              <a:tr h="539443">
                <a:tc>
                  <a:txBody>
                    <a:bodyPr/>
                    <a:lstStyle/>
                    <a:p>
                      <a:pPr algn="l"/>
                      <a:r>
                        <a:rPr lang="es-ES" sz="1400" dirty="0" err="1" smtClean="0"/>
                        <a:t>Residential</a:t>
                      </a:r>
                      <a:r>
                        <a:rPr lang="es-ES" sz="1400" baseline="0" dirty="0" smtClean="0"/>
                        <a:t> </a:t>
                      </a:r>
                      <a:r>
                        <a:rPr lang="es-ES" sz="1400" baseline="0" dirty="0" err="1" smtClean="0"/>
                        <a:t>care</a:t>
                      </a:r>
                      <a:r>
                        <a:rPr lang="es-ES" sz="1400" baseline="0" dirty="0" smtClean="0"/>
                        <a:t> </a:t>
                      </a:r>
                      <a:r>
                        <a:rPr lang="es-ES" altLang="zh-CN" sz="1400" baseline="0" dirty="0" smtClean="0"/>
                        <a:t>–</a:t>
                      </a:r>
                      <a:r>
                        <a:rPr lang="zh-CN" altLang="en-US" sz="1400" baseline="0" dirty="0" smtClean="0"/>
                        <a:t> 住院照料</a:t>
                      </a:r>
                      <a:r>
                        <a:rPr lang="es-ES" sz="1400" dirty="0" smtClean="0"/>
                        <a:t> </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45,783 places </a:t>
                      </a:r>
                      <a:r>
                        <a:rPr lang="zh-CN" altLang="en-US" sz="1400" dirty="0" smtClean="0"/>
                        <a:t>（场所）</a:t>
                      </a:r>
                      <a:r>
                        <a:rPr lang="es-ES" sz="1400" dirty="0" smtClean="0"/>
                        <a:t> </a:t>
                      </a:r>
                      <a:endParaRPr lang="es-ES"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t>(7.7% of </a:t>
                      </a:r>
                      <a:r>
                        <a:rPr lang="es-ES" sz="1200" dirty="0" err="1" smtClean="0"/>
                        <a:t>people</a:t>
                      </a:r>
                      <a:r>
                        <a:rPr lang="zh-CN" altLang="en-US" sz="1200" dirty="0" smtClean="0"/>
                        <a:t> （人员）</a:t>
                      </a:r>
                      <a:r>
                        <a:rPr lang="es-ES" sz="12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t>≥ 65 </a:t>
                      </a:r>
                      <a:r>
                        <a:rPr lang="es-ES" sz="1200" dirty="0" err="1" smtClean="0"/>
                        <a:t>years</a:t>
                      </a:r>
                      <a:r>
                        <a:rPr lang="es-ES" sz="1200" dirty="0" smtClean="0"/>
                        <a:t> </a:t>
                      </a:r>
                      <a:r>
                        <a:rPr lang="zh-CN" altLang="en-US" sz="1200" dirty="0" smtClean="0"/>
                        <a:t>（岁）</a:t>
                      </a:r>
                      <a:r>
                        <a:rPr lang="es-ES" sz="1200" baseline="0" dirty="0" smtClean="0"/>
                        <a:t> </a:t>
                      </a:r>
                      <a:r>
                        <a:rPr lang="es-ES" sz="1200" dirty="0" smtClean="0"/>
                        <a:t>)</a:t>
                      </a:r>
                      <a:endParaRPr lang="es-ES" sz="1200" dirty="0"/>
                    </a:p>
                  </a:txBody>
                  <a:tcPr anchor="ctr">
                    <a:solidFill>
                      <a:schemeClr val="accent6">
                        <a:lumMod val="60000"/>
                        <a:lumOff val="40000"/>
                      </a:schemeClr>
                    </a:solidFill>
                  </a:tcPr>
                </a:tc>
              </a:tr>
            </a:tbl>
          </a:graphicData>
        </a:graphic>
      </p:graphicFrame>
    </p:spTree>
    <p:extLst>
      <p:ext uri="{BB962C8B-B14F-4D97-AF65-F5344CB8AC3E}">
        <p14:creationId xmlns:p14="http://schemas.microsoft.com/office/powerpoint/2010/main" val="1699697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a:t>Socio-</a:t>
            </a:r>
            <a:r>
              <a:rPr lang="es-ES" dirty="0" err="1"/>
              <a:t>demographic</a:t>
            </a:r>
            <a:r>
              <a:rPr lang="es-ES" dirty="0"/>
              <a:t> </a:t>
            </a:r>
            <a:r>
              <a:rPr lang="es-ES" dirty="0" err="1" smtClean="0"/>
              <a:t>Context</a:t>
            </a:r>
            <a:r>
              <a:rPr lang="es-ES" dirty="0" smtClean="0"/>
              <a:t> – </a:t>
            </a:r>
            <a:r>
              <a:rPr lang="zh-CN" altLang="en-US" dirty="0" smtClean="0"/>
              <a:t>社会人口背景</a:t>
            </a:r>
            <a:endParaRPr lang="it-IT" dirty="0"/>
          </a:p>
        </p:txBody>
      </p:sp>
      <p:sp>
        <p:nvSpPr>
          <p:cNvPr id="7" name="2 Marcador de contenido"/>
          <p:cNvSpPr>
            <a:spLocks noGrp="1"/>
          </p:cNvSpPr>
          <p:nvPr>
            <p:ph sz="half" idx="1"/>
          </p:nvPr>
        </p:nvSpPr>
        <p:spPr>
          <a:xfrm>
            <a:off x="335334" y="764630"/>
            <a:ext cx="6129875" cy="1368190"/>
          </a:xfrm>
        </p:spPr>
        <p:txBody>
          <a:bodyPr>
            <a:noAutofit/>
          </a:bodyPr>
          <a:lstStyle/>
          <a:p>
            <a:pPr>
              <a:buNone/>
            </a:pPr>
            <a:r>
              <a:rPr lang="en-US" sz="1600" b="1" dirty="0">
                <a:solidFill>
                  <a:schemeClr val="tx2"/>
                </a:solidFill>
              </a:rPr>
              <a:t>Purpose</a:t>
            </a:r>
            <a:r>
              <a:rPr lang="en-US" sz="1400" dirty="0"/>
              <a:t>: 1. To protect people when they cannot fend for themselves, to provide adequate coverage of their basic and social needs, and promote their autonomy and welfare. 2. </a:t>
            </a:r>
            <a:r>
              <a:rPr lang="es-ES" sz="1400" dirty="0" err="1"/>
              <a:t>Preventing</a:t>
            </a:r>
            <a:r>
              <a:rPr lang="es-ES" sz="1400" dirty="0"/>
              <a:t> </a:t>
            </a:r>
            <a:r>
              <a:rPr lang="es-ES" sz="1400" dirty="0" err="1"/>
              <a:t>exclusion</a:t>
            </a:r>
            <a:r>
              <a:rPr lang="es-ES" sz="1400" dirty="0"/>
              <a:t> and </a:t>
            </a:r>
            <a:r>
              <a:rPr lang="es-ES" sz="1400" dirty="0" err="1" smtClean="0"/>
              <a:t>dependence</a:t>
            </a:r>
            <a:r>
              <a:rPr lang="es-ES" sz="1600" b="1" dirty="0" smtClean="0">
                <a:solidFill>
                  <a:schemeClr val="tx2"/>
                </a:solidFill>
              </a:rPr>
              <a:t> </a:t>
            </a:r>
            <a:r>
              <a:rPr lang="es-ES" sz="1400" dirty="0" smtClean="0"/>
              <a:t>:</a:t>
            </a:r>
          </a:p>
          <a:p>
            <a:pPr>
              <a:buNone/>
            </a:pPr>
            <a:r>
              <a:rPr lang="zh-CN" altLang="en-US" sz="1400" b="1" dirty="0" smtClean="0">
                <a:solidFill>
                  <a:schemeClr val="tx2"/>
                </a:solidFill>
              </a:rPr>
              <a:t>目的</a:t>
            </a:r>
            <a:r>
              <a:rPr lang="zh-CN" altLang="en-US" sz="1400" dirty="0" smtClean="0"/>
              <a:t>：</a:t>
            </a:r>
            <a:r>
              <a:rPr lang="en-US" altLang="zh-CN" sz="1400" dirty="0" smtClean="0"/>
              <a:t>1.</a:t>
            </a:r>
            <a:r>
              <a:rPr lang="zh-CN" altLang="en-US" sz="1400" dirty="0" smtClean="0"/>
              <a:t>在民众无法自保时，向其提供保障，充分覆盖其基本和社会需求，推进其生活自主能力和福祉；</a:t>
            </a:r>
            <a:r>
              <a:rPr lang="en-US" altLang="zh-CN" sz="1400" dirty="0" smtClean="0"/>
              <a:t>2</a:t>
            </a:r>
            <a:r>
              <a:rPr lang="zh-CN" altLang="en-US" sz="1400" dirty="0" smtClean="0"/>
              <a:t>，防止游离于社会之外、依赖他人生存。</a:t>
            </a:r>
            <a:r>
              <a:rPr lang="es-ES" sz="1400" dirty="0" smtClean="0"/>
              <a:t>  </a:t>
            </a:r>
          </a:p>
        </p:txBody>
      </p:sp>
      <p:pic>
        <p:nvPicPr>
          <p:cNvPr id="8" name="7 Imagen" descr="europa.jpg"/>
          <p:cNvPicPr>
            <a:picLocks noChangeAspect="1"/>
          </p:cNvPicPr>
          <p:nvPr/>
        </p:nvPicPr>
        <p:blipFill>
          <a:blip r:embed="rId3" cstate="print"/>
          <a:srcRect l="2751" t="3263" r="19288" b="3262"/>
          <a:stretch>
            <a:fillRect/>
          </a:stretch>
        </p:blipFill>
        <p:spPr>
          <a:xfrm>
            <a:off x="6537220" y="836640"/>
            <a:ext cx="2764595" cy="2345717"/>
          </a:xfrm>
          <a:prstGeom prst="rect">
            <a:avLst/>
          </a:prstGeom>
        </p:spPr>
      </p:pic>
      <p:pic>
        <p:nvPicPr>
          <p:cNvPr id="9" name="8 Imagen" descr="castilleleon66.jpg"/>
          <p:cNvPicPr>
            <a:picLocks noChangeAspect="1"/>
          </p:cNvPicPr>
          <p:nvPr/>
        </p:nvPicPr>
        <p:blipFill>
          <a:blip r:embed="rId4" cstate="print"/>
          <a:stretch>
            <a:fillRect/>
          </a:stretch>
        </p:blipFill>
        <p:spPr>
          <a:xfrm>
            <a:off x="683576" y="2276840"/>
            <a:ext cx="4125404" cy="3274852"/>
          </a:xfrm>
          <a:prstGeom prst="rect">
            <a:avLst/>
          </a:prstGeom>
        </p:spPr>
      </p:pic>
      <p:sp>
        <p:nvSpPr>
          <p:cNvPr id="11" name="10 CuadroTexto"/>
          <p:cNvSpPr txBox="1"/>
          <p:nvPr/>
        </p:nvSpPr>
        <p:spPr>
          <a:xfrm>
            <a:off x="5961140" y="3140960"/>
            <a:ext cx="3888540" cy="2339102"/>
          </a:xfrm>
          <a:prstGeom prst="rect">
            <a:avLst/>
          </a:prstGeom>
          <a:noFill/>
        </p:spPr>
        <p:txBody>
          <a:bodyPr wrap="square" rtlCol="0">
            <a:spAutoFit/>
          </a:bodyPr>
          <a:lstStyle/>
          <a:p>
            <a:r>
              <a:rPr lang="es-ES" b="1" dirty="0" err="1" smtClean="0">
                <a:solidFill>
                  <a:schemeClr val="tx2"/>
                </a:solidFill>
              </a:rPr>
              <a:t>Responsible</a:t>
            </a:r>
            <a:r>
              <a:rPr lang="es-ES" b="1" dirty="0" smtClean="0">
                <a:solidFill>
                  <a:schemeClr val="tx2"/>
                </a:solidFill>
              </a:rPr>
              <a:t> </a:t>
            </a:r>
            <a:r>
              <a:rPr lang="es-ES" b="1" dirty="0" err="1" smtClean="0">
                <a:solidFill>
                  <a:schemeClr val="tx2"/>
                </a:solidFill>
              </a:rPr>
              <a:t>Authorities</a:t>
            </a:r>
            <a:r>
              <a:rPr lang="es-ES" b="1" dirty="0" smtClean="0">
                <a:solidFill>
                  <a:schemeClr val="tx2"/>
                </a:solidFill>
              </a:rPr>
              <a:t>:</a:t>
            </a:r>
            <a:r>
              <a:rPr lang="zh-CN" altLang="en-US" b="1" dirty="0" smtClean="0">
                <a:solidFill>
                  <a:schemeClr val="tx2"/>
                </a:solidFill>
              </a:rPr>
              <a:t>负责机关</a:t>
            </a:r>
            <a:endParaRPr lang="es-ES" b="1" dirty="0" smtClean="0">
              <a:solidFill>
                <a:schemeClr val="tx2"/>
              </a:solidFill>
            </a:endParaRPr>
          </a:p>
          <a:p>
            <a:pPr>
              <a:buFontTx/>
              <a:buChar char="-"/>
            </a:pPr>
            <a:r>
              <a:rPr lang="es-ES" sz="1600" dirty="0" smtClean="0"/>
              <a:t> </a:t>
            </a:r>
            <a:r>
              <a:rPr lang="es-ES" sz="1600" dirty="0" err="1" smtClean="0"/>
              <a:t>Autonomous</a:t>
            </a:r>
            <a:r>
              <a:rPr lang="es-ES" sz="1600" dirty="0" smtClean="0"/>
              <a:t> </a:t>
            </a:r>
            <a:r>
              <a:rPr lang="es-ES" sz="1600" dirty="0" err="1" smtClean="0"/>
              <a:t>Community</a:t>
            </a:r>
            <a:r>
              <a:rPr lang="es-ES" sz="1600" dirty="0" smtClean="0"/>
              <a:t>/ Regional </a:t>
            </a:r>
            <a:r>
              <a:rPr lang="es-ES" sz="1600" dirty="0" err="1" smtClean="0"/>
              <a:t>Governemnt</a:t>
            </a:r>
            <a:r>
              <a:rPr lang="zh-CN" altLang="en-US" sz="1600" dirty="0" smtClean="0"/>
              <a:t> 自治区</a:t>
            </a:r>
            <a:r>
              <a:rPr lang="en-US" altLang="zh-CN" sz="1600" dirty="0" smtClean="0"/>
              <a:t>/</a:t>
            </a:r>
            <a:r>
              <a:rPr lang="zh-CN" altLang="en-US" sz="1600" dirty="0" smtClean="0"/>
              <a:t>大区政府</a:t>
            </a:r>
            <a:endParaRPr lang="es-ES" sz="1600" dirty="0" smtClean="0"/>
          </a:p>
          <a:p>
            <a:pPr>
              <a:buFontTx/>
              <a:buChar char="-"/>
            </a:pPr>
            <a:r>
              <a:rPr lang="es-ES" sz="1600" dirty="0"/>
              <a:t> </a:t>
            </a:r>
            <a:r>
              <a:rPr lang="es-ES" sz="2400" dirty="0" smtClean="0"/>
              <a:t>15 </a:t>
            </a:r>
            <a:r>
              <a:rPr lang="es-ES" sz="1600" dirty="0" err="1" smtClean="0"/>
              <a:t>cities</a:t>
            </a:r>
            <a:r>
              <a:rPr lang="es-ES" sz="1600" dirty="0" smtClean="0"/>
              <a:t>/local </a:t>
            </a:r>
            <a:r>
              <a:rPr lang="es-ES" sz="1600" dirty="0" err="1" smtClean="0"/>
              <a:t>governments</a:t>
            </a:r>
            <a:endParaRPr lang="es-ES" sz="1600" dirty="0" smtClean="0"/>
          </a:p>
          <a:p>
            <a:r>
              <a:rPr lang="es-ES" sz="1600" dirty="0" smtClean="0"/>
              <a:t>(&gt; 20.000 </a:t>
            </a:r>
            <a:r>
              <a:rPr lang="es-ES" sz="1600" dirty="0" err="1" smtClean="0"/>
              <a:t>inhab</a:t>
            </a:r>
            <a:r>
              <a:rPr lang="es-ES" sz="1600" dirty="0" smtClean="0"/>
              <a:t>.)</a:t>
            </a:r>
            <a:r>
              <a:rPr lang="zh-CN" altLang="en-US" sz="1600" dirty="0" smtClean="0"/>
              <a:t> </a:t>
            </a:r>
            <a:endParaRPr lang="en-US" altLang="zh-CN" sz="1600" dirty="0" smtClean="0"/>
          </a:p>
          <a:p>
            <a:r>
              <a:rPr lang="zh-CN" altLang="zh-CN" sz="1600" dirty="0"/>
              <a:t> </a:t>
            </a:r>
            <a:r>
              <a:rPr lang="zh-CN" altLang="en-US" sz="1600" dirty="0" smtClean="0"/>
              <a:t>  </a:t>
            </a:r>
            <a:r>
              <a:rPr lang="en-US" altLang="zh-CN" sz="1600" dirty="0" smtClean="0"/>
              <a:t>15</a:t>
            </a:r>
            <a:r>
              <a:rPr lang="zh-CN" altLang="en-US" sz="1600" dirty="0" smtClean="0"/>
              <a:t>个城市</a:t>
            </a:r>
            <a:r>
              <a:rPr lang="en-US" altLang="zh-CN" sz="1600" dirty="0" smtClean="0"/>
              <a:t>/</a:t>
            </a:r>
            <a:r>
              <a:rPr lang="zh-CN" altLang="en-US" sz="1600" dirty="0" smtClean="0"/>
              <a:t>基层政府（</a:t>
            </a:r>
            <a:r>
              <a:rPr lang="en-US" altLang="zh-CN" sz="1600" dirty="0" smtClean="0"/>
              <a:t>2</a:t>
            </a:r>
            <a:r>
              <a:rPr lang="zh-CN" altLang="en-US" sz="1600" dirty="0" smtClean="0"/>
              <a:t>万居民以上）</a:t>
            </a:r>
            <a:endParaRPr lang="es-ES" sz="1600" dirty="0" smtClean="0"/>
          </a:p>
          <a:p>
            <a:pPr>
              <a:buFontTx/>
              <a:buChar char="-"/>
            </a:pPr>
            <a:r>
              <a:rPr lang="es-ES" sz="1600" dirty="0"/>
              <a:t> </a:t>
            </a:r>
            <a:r>
              <a:rPr lang="es-ES" sz="2400" dirty="0" smtClean="0"/>
              <a:t>9 </a:t>
            </a:r>
            <a:r>
              <a:rPr lang="es-ES" sz="1600" dirty="0" smtClean="0"/>
              <a:t>Provincial </a:t>
            </a:r>
            <a:r>
              <a:rPr lang="es-ES" sz="1600" dirty="0" err="1" smtClean="0"/>
              <a:t>Governments</a:t>
            </a:r>
            <a:r>
              <a:rPr lang="zh-CN" altLang="en-US" sz="1600" dirty="0" smtClean="0"/>
              <a:t> </a:t>
            </a:r>
            <a:endParaRPr lang="en-US" altLang="zh-CN" sz="1600" dirty="0" smtClean="0"/>
          </a:p>
          <a:p>
            <a:r>
              <a:rPr lang="zh-CN" altLang="en-US" sz="1600" dirty="0" smtClean="0"/>
              <a:t>  </a:t>
            </a:r>
            <a:r>
              <a:rPr lang="en-US" altLang="zh-CN" sz="1600" dirty="0" smtClean="0"/>
              <a:t>9</a:t>
            </a:r>
            <a:r>
              <a:rPr lang="zh-CN" altLang="en-US" sz="1600" dirty="0" smtClean="0"/>
              <a:t>个省政府（相当于中国地区级）</a:t>
            </a:r>
            <a:endParaRPr lang="es-ES" sz="1600" dirty="0" smtClean="0"/>
          </a:p>
        </p:txBody>
      </p:sp>
      <p:sp>
        <p:nvSpPr>
          <p:cNvPr id="12" name="2 Marcador de contenido"/>
          <p:cNvSpPr txBox="1">
            <a:spLocks/>
          </p:cNvSpPr>
          <p:nvPr/>
        </p:nvSpPr>
        <p:spPr>
          <a:xfrm>
            <a:off x="611564" y="5517290"/>
            <a:ext cx="4629476" cy="87167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s-ES" sz="1800" b="1" dirty="0" err="1" smtClean="0">
                <a:solidFill>
                  <a:schemeClr val="tx2"/>
                </a:solidFill>
              </a:rPr>
              <a:t>Current</a:t>
            </a:r>
            <a:r>
              <a:rPr lang="es-ES" sz="1800" b="1" dirty="0" smtClean="0">
                <a:solidFill>
                  <a:schemeClr val="tx2"/>
                </a:solidFill>
              </a:rPr>
              <a:t> Social </a:t>
            </a:r>
            <a:r>
              <a:rPr lang="es-ES" sz="1800" b="1" dirty="0" err="1" smtClean="0">
                <a:solidFill>
                  <a:schemeClr val="tx2"/>
                </a:solidFill>
              </a:rPr>
              <a:t>Services</a:t>
            </a:r>
            <a:r>
              <a:rPr lang="es-ES" sz="1800" b="1" dirty="0" smtClean="0">
                <a:solidFill>
                  <a:schemeClr val="tx2"/>
                </a:solidFill>
              </a:rPr>
              <a:t> in Castilla y León</a:t>
            </a:r>
            <a:r>
              <a:rPr lang="es-ES" sz="1800" dirty="0" smtClean="0"/>
              <a:t>:</a:t>
            </a:r>
            <a:r>
              <a:rPr lang="zh-CN" altLang="en-US" sz="1800" dirty="0" smtClean="0"/>
              <a:t> </a:t>
            </a:r>
            <a:endParaRPr lang="en-US" altLang="zh-CN" sz="1800" dirty="0" smtClean="0"/>
          </a:p>
          <a:p>
            <a:pPr fontAlgn="auto">
              <a:spcAft>
                <a:spcPts val="0"/>
              </a:spcAft>
              <a:buFont typeface="Arial" pitchFamily="34" charset="0"/>
              <a:buNone/>
            </a:pPr>
            <a:r>
              <a:rPr lang="es-ES" sz="1600" dirty="0" err="1" smtClean="0"/>
              <a:t>Professionals</a:t>
            </a:r>
            <a:r>
              <a:rPr lang="es-ES" sz="1600" dirty="0" smtClean="0"/>
              <a:t>: 35,000 (1/70 </a:t>
            </a:r>
            <a:r>
              <a:rPr lang="es-ES" sz="1600" dirty="0" err="1" smtClean="0"/>
              <a:t>inhab</a:t>
            </a:r>
            <a:r>
              <a:rPr lang="es-ES" sz="1600" dirty="0" smtClean="0"/>
              <a:t>.)</a:t>
            </a:r>
            <a:r>
              <a:rPr lang="zh-CN" altLang="en-US" sz="1600" dirty="0" smtClean="0"/>
              <a:t> </a:t>
            </a:r>
            <a:endParaRPr lang="en-US" altLang="zh-CN" sz="1600" dirty="0" smtClean="0"/>
          </a:p>
          <a:p>
            <a:pPr fontAlgn="auto">
              <a:spcAft>
                <a:spcPts val="0"/>
              </a:spcAft>
              <a:buFont typeface="Arial" pitchFamily="34" charset="0"/>
              <a:buNone/>
            </a:pPr>
            <a:r>
              <a:rPr lang="es-ES" sz="1600" dirty="0" err="1" smtClean="0"/>
              <a:t>Públic</a:t>
            </a:r>
            <a:r>
              <a:rPr lang="es-ES" sz="1600" dirty="0" smtClean="0"/>
              <a:t> and </a:t>
            </a:r>
            <a:r>
              <a:rPr lang="es-ES" sz="1600" dirty="0" err="1" smtClean="0"/>
              <a:t>private</a:t>
            </a:r>
            <a:r>
              <a:rPr lang="es-ES" sz="1600" dirty="0" smtClean="0"/>
              <a:t> </a:t>
            </a:r>
            <a:r>
              <a:rPr lang="es-ES" sz="1600" dirty="0" err="1" smtClean="0"/>
              <a:t>entities</a:t>
            </a:r>
            <a:r>
              <a:rPr lang="es-ES" sz="1600" dirty="0" smtClean="0"/>
              <a:t>:  4,500</a:t>
            </a:r>
            <a:r>
              <a:rPr lang="zh-CN" altLang="en-US" sz="1600" dirty="0" smtClean="0"/>
              <a:t>  </a:t>
            </a:r>
            <a:endParaRPr lang="es-ES" sz="1600" dirty="0" smtClean="0"/>
          </a:p>
        </p:txBody>
      </p:sp>
      <p:sp>
        <p:nvSpPr>
          <p:cNvPr id="10" name="9 Triángulo isósceles"/>
          <p:cNvSpPr/>
          <p:nvPr/>
        </p:nvSpPr>
        <p:spPr>
          <a:xfrm rot="4537698">
            <a:off x="5009084" y="1678875"/>
            <a:ext cx="1071559" cy="2434126"/>
          </a:xfrm>
          <a:prstGeom prst="triangle">
            <a:avLst>
              <a:gd name="adj" fmla="val 50405"/>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文本框 1"/>
          <p:cNvSpPr txBox="1"/>
          <p:nvPr/>
        </p:nvSpPr>
        <p:spPr>
          <a:xfrm>
            <a:off x="5097020" y="5519636"/>
            <a:ext cx="4248590" cy="861774"/>
          </a:xfrm>
          <a:prstGeom prst="rect">
            <a:avLst/>
          </a:prstGeom>
          <a:noFill/>
        </p:spPr>
        <p:txBody>
          <a:bodyPr wrap="square" rtlCol="0">
            <a:spAutoFit/>
          </a:bodyPr>
          <a:lstStyle/>
          <a:p>
            <a:r>
              <a:rPr lang="zh-CN" altLang="en-US" b="1" dirty="0">
                <a:solidFill>
                  <a:srgbClr val="1F497D"/>
                </a:solidFill>
              </a:rPr>
              <a:t>卡斯提利亚和莱</a:t>
            </a:r>
            <a:r>
              <a:rPr lang="zh-CN" altLang="en-US" b="1" dirty="0" smtClean="0">
                <a:solidFill>
                  <a:srgbClr val="1F497D"/>
                </a:solidFill>
              </a:rPr>
              <a:t>昂大区社会服务现状：</a:t>
            </a:r>
            <a:endParaRPr lang="en-US" altLang="zh-CN" b="1" dirty="0" smtClean="0"/>
          </a:p>
          <a:p>
            <a:r>
              <a:rPr lang="zh-CN" altLang="en-US" sz="1600" dirty="0" smtClean="0"/>
              <a:t>专业人员：</a:t>
            </a:r>
            <a:r>
              <a:rPr lang="zh-CN" altLang="zh-CN" sz="1600" dirty="0" smtClean="0"/>
              <a:t>3</a:t>
            </a:r>
            <a:r>
              <a:rPr lang="zh-CN" altLang="en-US" sz="1600" dirty="0" smtClean="0"/>
              <a:t>万</a:t>
            </a:r>
            <a:r>
              <a:rPr lang="en-US" altLang="zh-CN" sz="1600" dirty="0" smtClean="0"/>
              <a:t>5</a:t>
            </a:r>
            <a:r>
              <a:rPr lang="zh-CN" altLang="en-US" sz="1600" dirty="0" smtClean="0"/>
              <a:t>千（</a:t>
            </a:r>
            <a:r>
              <a:rPr lang="en-US" altLang="zh-CN" sz="1600" dirty="0"/>
              <a:t>1</a:t>
            </a:r>
            <a:r>
              <a:rPr lang="zh-CN" altLang="en-US" sz="1600" dirty="0"/>
              <a:t>/</a:t>
            </a:r>
            <a:r>
              <a:rPr lang="en-US" altLang="zh-CN" sz="1600" dirty="0"/>
              <a:t>70</a:t>
            </a:r>
            <a:r>
              <a:rPr lang="zh-CN" altLang="en-US" sz="1600" dirty="0"/>
              <a:t>位居民）</a:t>
            </a:r>
            <a:endParaRPr lang="es-ES" altLang="zh-CN" sz="1600" dirty="0"/>
          </a:p>
          <a:p>
            <a:r>
              <a:rPr kumimoji="1" lang="zh-CN" altLang="en-US" sz="1600" dirty="0" smtClean="0"/>
              <a:t>公私机构：</a:t>
            </a:r>
            <a:r>
              <a:rPr kumimoji="1" lang="en-US" altLang="zh-CN" sz="1600" dirty="0" smtClean="0"/>
              <a:t>4500</a:t>
            </a:r>
            <a:r>
              <a:rPr kumimoji="1" lang="zh-CN" altLang="en-US" sz="1600" dirty="0" smtClean="0"/>
              <a:t>家</a:t>
            </a:r>
            <a:endParaRPr kumimoji="1" lang="zh-CN" altLang="en-US" sz="1600" dirty="0"/>
          </a:p>
        </p:txBody>
      </p:sp>
    </p:spTree>
    <p:extLst>
      <p:ext uri="{BB962C8B-B14F-4D97-AF65-F5344CB8AC3E}">
        <p14:creationId xmlns:p14="http://schemas.microsoft.com/office/powerpoint/2010/main" val="27347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err="1"/>
              <a:t>Actions</a:t>
            </a:r>
            <a:r>
              <a:rPr lang="es-ES" dirty="0"/>
              <a:t> </a:t>
            </a:r>
            <a:r>
              <a:rPr lang="es-ES" dirty="0" err="1"/>
              <a:t>for</a:t>
            </a:r>
            <a:r>
              <a:rPr lang="es-ES" dirty="0"/>
              <a:t> social </a:t>
            </a:r>
            <a:r>
              <a:rPr lang="es-ES" dirty="0" err="1" smtClean="0"/>
              <a:t>inclusion</a:t>
            </a:r>
            <a:r>
              <a:rPr lang="es-ES" dirty="0" smtClean="0"/>
              <a:t> –</a:t>
            </a:r>
            <a:r>
              <a:rPr lang="zh-CN" altLang="en-US" dirty="0" smtClean="0"/>
              <a:t> 社会融合措施</a:t>
            </a:r>
            <a:r>
              <a:rPr lang="es-ES" dirty="0" smtClean="0"/>
              <a:t>  </a:t>
            </a:r>
            <a:endParaRPr lang="it-IT" dirty="0">
              <a:solidFill>
                <a:prstClr val="black">
                  <a:lumMod val="85000"/>
                  <a:lumOff val="15000"/>
                </a:prstClr>
              </a:solidFill>
            </a:endParaRPr>
          </a:p>
        </p:txBody>
      </p:sp>
      <p:graphicFrame>
        <p:nvGraphicFramePr>
          <p:cNvPr id="3" name="6 Marcador de contenido"/>
          <p:cNvGraphicFramePr>
            <a:graphicFrameLocks noGrp="1"/>
          </p:cNvGraphicFramePr>
          <p:nvPr>
            <p:ph sz="half" idx="1"/>
            <p:extLst>
              <p:ext uri="{D42A27DB-BD31-4B8C-83A1-F6EECF244321}">
                <p14:modId xmlns:p14="http://schemas.microsoft.com/office/powerpoint/2010/main" val="2951893435"/>
              </p:ext>
            </p:extLst>
          </p:nvPr>
        </p:nvGraphicFramePr>
        <p:xfrm>
          <a:off x="704410" y="980660"/>
          <a:ext cx="8497180" cy="2481683"/>
        </p:xfrm>
        <a:graphic>
          <a:graphicData uri="http://schemas.openxmlformats.org/drawingml/2006/table">
            <a:tbl>
              <a:tblPr firstRow="1" bandRow="1">
                <a:tableStyleId>{5C22544A-7EE6-4342-B048-85BDC9FD1C3A}</a:tableStyleId>
              </a:tblPr>
              <a:tblGrid>
                <a:gridCol w="6006627"/>
                <a:gridCol w="2490553"/>
              </a:tblGrid>
              <a:tr h="392476">
                <a:tc>
                  <a:txBody>
                    <a:bodyPr/>
                    <a:lstStyle/>
                    <a:p>
                      <a:r>
                        <a:rPr lang="es-ES" sz="1400" dirty="0" err="1" smtClean="0"/>
                        <a:t>Programs</a:t>
                      </a:r>
                      <a:r>
                        <a:rPr lang="es-ES" sz="1400" dirty="0" smtClean="0"/>
                        <a:t> – Programas </a:t>
                      </a:r>
                      <a:r>
                        <a:rPr lang="es-ES" sz="1400" dirty="0" err="1" smtClean="0"/>
                        <a:t>项目措施</a:t>
                      </a:r>
                      <a:endParaRPr lang="es-ES" sz="1400" dirty="0"/>
                    </a:p>
                  </a:txBody>
                  <a:tcPr/>
                </a:tc>
                <a:tc>
                  <a:txBody>
                    <a:bodyPr/>
                    <a:lstStyle/>
                    <a:p>
                      <a:pPr algn="ctr"/>
                      <a:r>
                        <a:rPr lang="es-ES" sz="1800" dirty="0" smtClean="0"/>
                        <a:t>2015</a:t>
                      </a:r>
                      <a:endParaRPr lang="es-ES" sz="1800" dirty="0"/>
                    </a:p>
                  </a:txBody>
                  <a:tcPr>
                    <a:solidFill>
                      <a:schemeClr val="accent6">
                        <a:lumMod val="75000"/>
                      </a:schemeClr>
                    </a:solidFill>
                  </a:tcPr>
                </a:tc>
              </a:tr>
              <a:tr h="556008">
                <a:tc>
                  <a:txBody>
                    <a:bodyPr/>
                    <a:lstStyle/>
                    <a:p>
                      <a:pPr algn="l"/>
                      <a:r>
                        <a:rPr lang="es-ES" sz="1400" b="0" kern="1200" dirty="0" err="1" smtClean="0">
                          <a:solidFill>
                            <a:schemeClr val="dk1"/>
                          </a:solidFill>
                          <a:latin typeface="+mn-lt"/>
                          <a:ea typeface="+mn-ea"/>
                          <a:cs typeface="+mn-cs"/>
                        </a:rPr>
                        <a:t>Guaranteed</a:t>
                      </a:r>
                      <a:r>
                        <a:rPr lang="es-ES" sz="1400" b="0" kern="1200" dirty="0" smtClean="0">
                          <a:solidFill>
                            <a:schemeClr val="dk1"/>
                          </a:solidFill>
                          <a:latin typeface="+mn-lt"/>
                          <a:ea typeface="+mn-ea"/>
                          <a:cs typeface="+mn-cs"/>
                        </a:rPr>
                        <a:t> </a:t>
                      </a:r>
                      <a:r>
                        <a:rPr lang="es-ES" sz="1400" b="0" kern="1200" dirty="0" err="1" smtClean="0">
                          <a:solidFill>
                            <a:schemeClr val="dk1"/>
                          </a:solidFill>
                          <a:latin typeface="+mn-lt"/>
                          <a:ea typeface="+mn-ea"/>
                          <a:cs typeface="+mn-cs"/>
                        </a:rPr>
                        <a:t>Minimum</a:t>
                      </a:r>
                      <a:r>
                        <a:rPr lang="es-ES" sz="1400" b="0" kern="1200" dirty="0" smtClean="0">
                          <a:solidFill>
                            <a:schemeClr val="dk1"/>
                          </a:solidFill>
                          <a:latin typeface="+mn-lt"/>
                          <a:ea typeface="+mn-ea"/>
                          <a:cs typeface="+mn-cs"/>
                        </a:rPr>
                        <a:t> </a:t>
                      </a:r>
                      <a:r>
                        <a:rPr lang="es-ES" sz="1400" b="0" kern="1200" dirty="0" err="1" smtClean="0">
                          <a:solidFill>
                            <a:schemeClr val="dk1"/>
                          </a:solidFill>
                          <a:latin typeface="+mn-lt"/>
                          <a:ea typeface="+mn-ea"/>
                          <a:cs typeface="+mn-cs"/>
                        </a:rPr>
                        <a:t>Income</a:t>
                      </a:r>
                      <a:r>
                        <a:rPr lang="es-ES" sz="1400" b="0" kern="1200" dirty="0" smtClean="0">
                          <a:solidFill>
                            <a:schemeClr val="dk1"/>
                          </a:solidFill>
                          <a:latin typeface="+mn-lt"/>
                          <a:ea typeface="+mn-ea"/>
                          <a:cs typeface="+mn-cs"/>
                        </a:rPr>
                        <a:t> </a:t>
                      </a:r>
                      <a:r>
                        <a:rPr lang="es-ES" sz="1800" kern="1200" dirty="0" smtClean="0">
                          <a:solidFill>
                            <a:schemeClr val="dk1"/>
                          </a:solidFill>
                          <a:effectLst/>
                          <a:latin typeface="+mn-lt"/>
                          <a:ea typeface="+mn-ea"/>
                          <a:cs typeface="+mn-cs"/>
                        </a:rPr>
                        <a:t>- </a:t>
                      </a:r>
                      <a:r>
                        <a:rPr lang="es-ES" sz="1400" b="0" dirty="0" smtClean="0"/>
                        <a:t> </a:t>
                      </a:r>
                      <a:r>
                        <a:rPr lang="zh-CN" altLang="en-US" sz="1400" b="0" dirty="0" smtClean="0"/>
                        <a:t>最低收入保障</a:t>
                      </a:r>
                      <a:endParaRPr lang="es-ES" sz="1400" b="0" dirty="0"/>
                    </a:p>
                  </a:txBody>
                  <a:tcPr anchor="ctr"/>
                </a:tc>
                <a:tc>
                  <a:txBody>
                    <a:bodyPr/>
                    <a:lstStyle/>
                    <a:p>
                      <a:pPr algn="ctr"/>
                      <a:r>
                        <a:rPr lang="es-ES" sz="1200" dirty="0" smtClean="0"/>
                        <a:t>15,351 </a:t>
                      </a:r>
                      <a:r>
                        <a:rPr lang="es-ES" sz="1200" dirty="0" err="1" smtClean="0"/>
                        <a:t>families</a:t>
                      </a:r>
                      <a:r>
                        <a:rPr lang="es-ES" sz="1200" dirty="0" smtClean="0"/>
                        <a:t> </a:t>
                      </a:r>
                      <a:r>
                        <a:rPr lang="zh-CN" altLang="en-US" sz="1200" dirty="0" smtClean="0"/>
                        <a:t>（家庭）</a:t>
                      </a:r>
                      <a:endParaRPr lang="es-ES" sz="1200" dirty="0" smtClean="0"/>
                    </a:p>
                    <a:p>
                      <a:pPr algn="ctr"/>
                      <a:r>
                        <a:rPr lang="es-ES" sz="1200" dirty="0" smtClean="0"/>
                        <a:t>37,529 </a:t>
                      </a:r>
                      <a:r>
                        <a:rPr lang="es-ES" sz="1200" dirty="0" err="1" smtClean="0"/>
                        <a:t>people</a:t>
                      </a:r>
                      <a:r>
                        <a:rPr lang="es-ES" sz="1200" dirty="0" smtClean="0"/>
                        <a:t> </a:t>
                      </a:r>
                      <a:r>
                        <a:rPr lang="zh-CN" altLang="en-US" sz="1200" dirty="0" smtClean="0"/>
                        <a:t> （人）</a:t>
                      </a:r>
                      <a:endParaRPr lang="es-ES" sz="1200" dirty="0" smtClean="0"/>
                    </a:p>
                    <a:p>
                      <a:pPr algn="ctr"/>
                      <a:r>
                        <a:rPr lang="es-ES" sz="1200" baseline="0" dirty="0" smtClean="0"/>
                        <a:t>(</a:t>
                      </a:r>
                      <a:r>
                        <a:rPr lang="es-ES" sz="1200" dirty="0" smtClean="0"/>
                        <a:t>73 M€</a:t>
                      </a:r>
                      <a:r>
                        <a:rPr lang="zh-CN" altLang="en-US" sz="1200" dirty="0" smtClean="0"/>
                        <a:t>， </a:t>
                      </a:r>
                      <a:r>
                        <a:rPr lang="en-US" altLang="zh-CN" sz="1200" dirty="0" smtClean="0"/>
                        <a:t>730</a:t>
                      </a:r>
                      <a:r>
                        <a:rPr lang="zh-CN" altLang="en-US" sz="1200" dirty="0" smtClean="0"/>
                        <a:t>0万欧元</a:t>
                      </a:r>
                      <a:r>
                        <a:rPr lang="es-ES" sz="1200" dirty="0" smtClean="0"/>
                        <a:t>)</a:t>
                      </a:r>
                      <a:endParaRPr lang="es-ES" sz="1200" dirty="0"/>
                    </a:p>
                  </a:txBody>
                  <a:tcPr anchor="ctr">
                    <a:solidFill>
                      <a:schemeClr val="accent6">
                        <a:lumMod val="60000"/>
                        <a:lumOff val="40000"/>
                      </a:schemeClr>
                    </a:solidFill>
                  </a:tcPr>
                </a:tc>
              </a:tr>
              <a:tr h="435919">
                <a:tc>
                  <a:txBody>
                    <a:bodyPr/>
                    <a:lstStyle/>
                    <a:p>
                      <a:pPr algn="l"/>
                      <a:r>
                        <a:rPr lang="es-ES" sz="1400" dirty="0" smtClean="0">
                          <a:effectLst/>
                        </a:rPr>
                        <a:t>Social</a:t>
                      </a:r>
                      <a:r>
                        <a:rPr lang="es-ES" sz="1400" baseline="0" dirty="0" smtClean="0">
                          <a:effectLst/>
                        </a:rPr>
                        <a:t> </a:t>
                      </a:r>
                      <a:r>
                        <a:rPr lang="es-ES" sz="1400" baseline="0" dirty="0" err="1" smtClean="0">
                          <a:effectLst/>
                        </a:rPr>
                        <a:t>e</a:t>
                      </a:r>
                      <a:r>
                        <a:rPr lang="es-ES" sz="1400" dirty="0" err="1" smtClean="0">
                          <a:effectLst/>
                        </a:rPr>
                        <a:t>mergency</a:t>
                      </a:r>
                      <a:r>
                        <a:rPr lang="es-ES" sz="1400" dirty="0" smtClean="0">
                          <a:effectLst/>
                        </a:rPr>
                        <a:t> </a:t>
                      </a:r>
                      <a:r>
                        <a:rPr lang="es-ES" sz="1400" baseline="0" dirty="0" err="1" smtClean="0">
                          <a:effectLst/>
                        </a:rPr>
                        <a:t>benefits</a:t>
                      </a:r>
                      <a:r>
                        <a:rPr lang="es-ES" sz="1400" dirty="0" smtClean="0">
                          <a:effectLst/>
                        </a:rPr>
                        <a:t> - </a:t>
                      </a:r>
                      <a:r>
                        <a:rPr lang="es-ES" sz="1400" b="0" dirty="0" smtClean="0"/>
                        <a:t> </a:t>
                      </a:r>
                      <a:r>
                        <a:rPr lang="zh-CN" altLang="en-US" sz="1400" b="0" dirty="0" smtClean="0"/>
                        <a:t>社会应急福利</a:t>
                      </a:r>
                      <a:endParaRPr lang="es-ES" sz="14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t>10,527 </a:t>
                      </a:r>
                      <a:r>
                        <a:rPr lang="es-ES" sz="1200" dirty="0" err="1" smtClean="0"/>
                        <a:t>benefits</a:t>
                      </a:r>
                      <a:r>
                        <a:rPr lang="es-ES" sz="1200" baseline="0" dirty="0" smtClean="0"/>
                        <a:t> </a:t>
                      </a:r>
                      <a:r>
                        <a:rPr lang="es-ES" altLang="zh-CN" sz="1200" baseline="0" dirty="0" smtClean="0"/>
                        <a:t>–</a:t>
                      </a:r>
                      <a:r>
                        <a:rPr lang="zh-CN" altLang="en-US" sz="1200" baseline="0" dirty="0" smtClean="0"/>
                        <a:t> </a:t>
                      </a:r>
                      <a:r>
                        <a:rPr lang="en-US" altLang="zh-CN" sz="1200" baseline="0" dirty="0" smtClean="0"/>
                        <a:t>10527</a:t>
                      </a:r>
                      <a:r>
                        <a:rPr lang="zh-CN" altLang="en-US" sz="1200" baseline="0" dirty="0" smtClean="0"/>
                        <a:t>份福利</a:t>
                      </a:r>
                      <a:r>
                        <a:rPr lang="es-ES" sz="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200" baseline="0" dirty="0" smtClean="0"/>
                        <a:t>(4.6 M€</a:t>
                      </a:r>
                      <a:r>
                        <a:rPr lang="zh-CN" altLang="en-US" sz="1200" baseline="0" dirty="0" smtClean="0"/>
                        <a:t>，</a:t>
                      </a:r>
                      <a:r>
                        <a:rPr lang="en-US" altLang="zh-CN" sz="1200" baseline="0" dirty="0" smtClean="0"/>
                        <a:t>460</a:t>
                      </a:r>
                      <a:r>
                        <a:rPr lang="zh-CN" altLang="en-US" sz="1200" baseline="0" dirty="0" smtClean="0"/>
                        <a:t>万欧元）</a:t>
                      </a:r>
                      <a:endParaRPr lang="es-ES" sz="1200" dirty="0" smtClean="0"/>
                    </a:p>
                  </a:txBody>
                  <a:tcPr anchor="ctr">
                    <a:solidFill>
                      <a:schemeClr val="accent6">
                        <a:lumMod val="40000"/>
                        <a:lumOff val="60000"/>
                      </a:schemeClr>
                    </a:solidFill>
                  </a:tcPr>
                </a:tc>
              </a:tr>
              <a:tr h="435919">
                <a:tc>
                  <a:txBody>
                    <a:bodyPr/>
                    <a:lstStyle/>
                    <a:p>
                      <a:pPr algn="l"/>
                      <a:r>
                        <a:rPr lang="es-ES" sz="1400" dirty="0" err="1" smtClean="0">
                          <a:effectLst/>
                        </a:rPr>
                        <a:t>Food</a:t>
                      </a:r>
                      <a:r>
                        <a:rPr lang="es-ES" sz="1400" dirty="0" smtClean="0">
                          <a:effectLst/>
                        </a:rPr>
                        <a:t> </a:t>
                      </a:r>
                      <a:r>
                        <a:rPr lang="es-ES" sz="1400" dirty="0" err="1" smtClean="0">
                          <a:effectLst/>
                        </a:rPr>
                        <a:t>Delivery</a:t>
                      </a:r>
                      <a:r>
                        <a:rPr lang="es-ES" sz="1400" dirty="0" smtClean="0">
                          <a:effectLst/>
                        </a:rPr>
                        <a:t> </a:t>
                      </a:r>
                      <a:r>
                        <a:rPr lang="es-ES" sz="1400" dirty="0" err="1" smtClean="0">
                          <a:effectLst/>
                        </a:rPr>
                        <a:t>Service</a:t>
                      </a:r>
                      <a:r>
                        <a:rPr lang="es-ES" sz="1400" dirty="0" smtClean="0">
                          <a:effectLst/>
                        </a:rPr>
                        <a:t> - </a:t>
                      </a:r>
                      <a:r>
                        <a:rPr lang="es-ES" sz="1400" b="0" dirty="0" smtClean="0"/>
                        <a:t> </a:t>
                      </a:r>
                      <a:r>
                        <a:rPr lang="zh-CN" altLang="en-US" sz="1400" b="0" dirty="0" smtClean="0"/>
                        <a:t>饮食供养服务</a:t>
                      </a:r>
                      <a:endParaRPr lang="es-ES" sz="14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smtClean="0"/>
                        <a:t>22,988 </a:t>
                      </a:r>
                      <a:r>
                        <a:rPr lang="es-ES" sz="1200" dirty="0" err="1" smtClean="0"/>
                        <a:t>people</a:t>
                      </a:r>
                      <a:r>
                        <a:rPr lang="es-ES" sz="1200" dirty="0" smtClean="0"/>
                        <a:t> </a:t>
                      </a:r>
                      <a:r>
                        <a:rPr lang="zh-CN" altLang="en-US" sz="1200" dirty="0" smtClean="0"/>
                        <a:t>（人）</a:t>
                      </a:r>
                      <a:r>
                        <a:rPr lang="es-ES" sz="1200" dirty="0" smtClean="0"/>
                        <a:t>  </a:t>
                      </a:r>
                      <a:endParaRPr lang="es-ES" sz="1200" dirty="0"/>
                    </a:p>
                  </a:txBody>
                  <a:tcPr anchor="ctr">
                    <a:solidFill>
                      <a:schemeClr val="accent6">
                        <a:lumMod val="60000"/>
                        <a:lumOff val="40000"/>
                      </a:schemeClr>
                    </a:solidFill>
                  </a:tcPr>
                </a:tc>
              </a:tr>
              <a:tr h="556008">
                <a:tc>
                  <a:txBody>
                    <a:bodyPr/>
                    <a:lstStyle/>
                    <a:p>
                      <a:pPr algn="l"/>
                      <a:r>
                        <a:rPr lang="en-US" sz="1400" dirty="0" smtClean="0">
                          <a:effectLst/>
                        </a:rPr>
                        <a:t>Comprehensive service support for families at risk of eviction - </a:t>
                      </a:r>
                      <a:r>
                        <a:rPr lang="es-ES" sz="1400" b="0" dirty="0" smtClean="0"/>
                        <a:t> </a:t>
                      </a:r>
                    </a:p>
                    <a:p>
                      <a:pPr algn="l"/>
                      <a:r>
                        <a:rPr lang="zh-CN" altLang="en-US" sz="1400" b="0" dirty="0" smtClean="0"/>
                        <a:t>困难家庭综合支助服务</a:t>
                      </a:r>
                      <a:endParaRPr lang="es-ES" sz="1400" b="0" dirty="0"/>
                    </a:p>
                  </a:txBody>
                  <a:tcPr anchor="ctr"/>
                </a:tc>
                <a:tc>
                  <a:txBody>
                    <a:bodyPr/>
                    <a:lstStyle/>
                    <a:p>
                      <a:pPr algn="ctr"/>
                      <a:r>
                        <a:rPr lang="es-ES" sz="1200" dirty="0" smtClean="0"/>
                        <a:t>2,172 </a:t>
                      </a:r>
                      <a:r>
                        <a:rPr lang="es-ES" sz="1200" dirty="0" err="1" smtClean="0"/>
                        <a:t>families</a:t>
                      </a:r>
                      <a:r>
                        <a:rPr lang="es-ES" sz="1200" dirty="0" smtClean="0"/>
                        <a:t> </a:t>
                      </a:r>
                      <a:r>
                        <a:rPr lang="zh-CN" altLang="en-US" sz="1200" dirty="0" smtClean="0"/>
                        <a:t>（家庭）</a:t>
                      </a:r>
                      <a:endParaRPr lang="es-ES" sz="1200" dirty="0" smtClean="0"/>
                    </a:p>
                    <a:p>
                      <a:pPr algn="ctr"/>
                      <a:r>
                        <a:rPr lang="es-ES" sz="1200" baseline="0" dirty="0" smtClean="0"/>
                        <a:t>5,856 </a:t>
                      </a:r>
                      <a:r>
                        <a:rPr lang="es-ES" sz="1200" baseline="0" dirty="0" err="1" smtClean="0"/>
                        <a:t>people</a:t>
                      </a:r>
                      <a:r>
                        <a:rPr lang="es-ES" sz="1200" baseline="0" dirty="0" smtClean="0"/>
                        <a:t> </a:t>
                      </a:r>
                      <a:r>
                        <a:rPr lang="zh-CN" altLang="en-US" sz="1200" baseline="0" dirty="0" smtClean="0"/>
                        <a:t>（人）</a:t>
                      </a:r>
                      <a:endParaRPr lang="es-ES" sz="1200" dirty="0"/>
                    </a:p>
                  </a:txBody>
                  <a:tcPr anchor="ctr">
                    <a:solidFill>
                      <a:schemeClr val="accent6">
                        <a:lumMod val="40000"/>
                        <a:lumOff val="60000"/>
                      </a:schemeClr>
                    </a:solidFill>
                  </a:tcPr>
                </a:tc>
              </a:tr>
            </a:tbl>
          </a:graphicData>
        </a:graphic>
      </p:graphicFrame>
      <p:graphicFrame>
        <p:nvGraphicFramePr>
          <p:cNvPr id="5" name="6 Marcador de contenido"/>
          <p:cNvGraphicFramePr>
            <a:graphicFrameLocks/>
          </p:cNvGraphicFramePr>
          <p:nvPr>
            <p:extLst>
              <p:ext uri="{D42A27DB-BD31-4B8C-83A1-F6EECF244321}">
                <p14:modId xmlns:p14="http://schemas.microsoft.com/office/powerpoint/2010/main" val="2350794926"/>
              </p:ext>
            </p:extLst>
          </p:nvPr>
        </p:nvGraphicFramePr>
        <p:xfrm>
          <a:off x="704410" y="3501010"/>
          <a:ext cx="8497180" cy="2701260"/>
        </p:xfrm>
        <a:graphic>
          <a:graphicData uri="http://schemas.openxmlformats.org/drawingml/2006/table">
            <a:tbl>
              <a:tblPr firstRow="1" bandRow="1">
                <a:tableStyleId>{5C22544A-7EE6-4342-B048-85BDC9FD1C3A}</a:tableStyleId>
              </a:tblPr>
              <a:tblGrid>
                <a:gridCol w="6006627"/>
                <a:gridCol w="2490553"/>
              </a:tblGrid>
              <a:tr h="381829">
                <a:tc>
                  <a:txBody>
                    <a:bodyPr/>
                    <a:lstStyle/>
                    <a:p>
                      <a:r>
                        <a:rPr lang="es-ES" sz="1400" dirty="0" smtClean="0">
                          <a:effectLst/>
                        </a:rPr>
                        <a:t>Social </a:t>
                      </a:r>
                      <a:r>
                        <a:rPr lang="es-ES" sz="1400" dirty="0" err="1" smtClean="0">
                          <a:effectLst/>
                        </a:rPr>
                        <a:t>Emergency</a:t>
                      </a:r>
                      <a:r>
                        <a:rPr lang="es-ES" sz="1400" dirty="0" smtClean="0">
                          <a:effectLst/>
                        </a:rPr>
                        <a:t> </a:t>
                      </a:r>
                      <a:r>
                        <a:rPr lang="es-ES" sz="1400" dirty="0" err="1" smtClean="0">
                          <a:effectLst/>
                        </a:rPr>
                        <a:t>benefits</a:t>
                      </a:r>
                      <a:r>
                        <a:rPr lang="es-ES" sz="1400" baseline="0" dirty="0" smtClean="0">
                          <a:effectLst/>
                        </a:rPr>
                        <a:t>  - </a:t>
                      </a:r>
                      <a:r>
                        <a:rPr lang="es-ES" sz="1400" dirty="0" smtClean="0"/>
                        <a:t>Ayudas de emergencia social</a:t>
                      </a:r>
                      <a:r>
                        <a:rPr lang="zh-CN" altLang="en-US" sz="1400" dirty="0" smtClean="0"/>
                        <a:t> 社会应急福利</a:t>
                      </a:r>
                      <a:endParaRPr lang="es-E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err="1" smtClean="0"/>
                        <a:t>Beneficiaries</a:t>
                      </a:r>
                      <a:r>
                        <a:rPr lang="zh-CN" altLang="en-US" sz="1200" dirty="0" smtClean="0"/>
                        <a:t> （受益人）</a:t>
                      </a:r>
                      <a:r>
                        <a:rPr lang="es-ES" sz="1200" dirty="0" smtClean="0"/>
                        <a:t> -  2015</a:t>
                      </a:r>
                      <a:endParaRPr lang="es-ES" sz="1200" dirty="0"/>
                    </a:p>
                  </a:txBody>
                  <a:tcPr>
                    <a:solidFill>
                      <a:schemeClr val="accent6">
                        <a:lumMod val="75000"/>
                      </a:schemeClr>
                    </a:solidFill>
                  </a:tcPr>
                </a:tc>
              </a:tr>
              <a:tr h="427704">
                <a:tc>
                  <a:txBody>
                    <a:bodyPr/>
                    <a:lstStyle/>
                    <a:p>
                      <a:pPr algn="l"/>
                      <a:r>
                        <a:rPr lang="es-ES" sz="1400" dirty="0" err="1" smtClean="0">
                          <a:effectLst/>
                        </a:rPr>
                        <a:t>Food</a:t>
                      </a:r>
                      <a:r>
                        <a:rPr lang="es-ES" sz="1400" dirty="0" smtClean="0">
                          <a:effectLst/>
                        </a:rPr>
                        <a:t> </a:t>
                      </a:r>
                      <a:r>
                        <a:rPr lang="es-ES" sz="1400" dirty="0" err="1" smtClean="0">
                          <a:effectLst/>
                        </a:rPr>
                        <a:t>benefits</a:t>
                      </a:r>
                      <a:r>
                        <a:rPr lang="es-ES" sz="1400" dirty="0" smtClean="0">
                          <a:effectLst/>
                        </a:rPr>
                        <a:t> - </a:t>
                      </a:r>
                      <a:r>
                        <a:rPr lang="es-ES" sz="1400" dirty="0" smtClean="0"/>
                        <a:t> </a:t>
                      </a:r>
                      <a:r>
                        <a:rPr lang="zh-CN" altLang="en-US" sz="1400" dirty="0" smtClean="0"/>
                        <a:t>饮食福利</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5,971</a:t>
                      </a:r>
                      <a:endParaRPr lang="es-ES" sz="1400" dirty="0"/>
                    </a:p>
                  </a:txBody>
                  <a:tcPr anchor="ctr">
                    <a:solidFill>
                      <a:schemeClr val="accent6">
                        <a:lumMod val="60000"/>
                        <a:lumOff val="40000"/>
                      </a:schemeClr>
                    </a:solidFill>
                  </a:tcPr>
                </a:tc>
              </a:tr>
              <a:tr h="427704">
                <a:tc>
                  <a:txBody>
                    <a:bodyPr/>
                    <a:lstStyle/>
                    <a:p>
                      <a:pPr algn="l"/>
                      <a:r>
                        <a:rPr lang="en-US" sz="1400" dirty="0" smtClean="0">
                          <a:effectLst/>
                        </a:rPr>
                        <a:t>Basic housing needs benefits (electricity, water ...) - </a:t>
                      </a:r>
                      <a:r>
                        <a:rPr lang="es-ES" sz="1400" dirty="0" smtClean="0"/>
                        <a:t> </a:t>
                      </a:r>
                    </a:p>
                    <a:p>
                      <a:pPr algn="l"/>
                      <a:r>
                        <a:rPr lang="zh-CN" altLang="en-US" sz="1400" dirty="0" smtClean="0"/>
                        <a:t>基本住房需求福利（水电等）</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7,960</a:t>
                      </a:r>
                      <a:endParaRPr lang="es-ES" sz="1400" dirty="0"/>
                    </a:p>
                  </a:txBody>
                  <a:tcPr anchor="ctr">
                    <a:solidFill>
                      <a:schemeClr val="accent6">
                        <a:lumMod val="40000"/>
                        <a:lumOff val="60000"/>
                      </a:schemeClr>
                    </a:solidFill>
                  </a:tcPr>
                </a:tc>
              </a:tr>
              <a:tr h="427704">
                <a:tc>
                  <a:txBody>
                    <a:bodyPr/>
                    <a:lstStyle/>
                    <a:p>
                      <a:pPr algn="l"/>
                      <a:r>
                        <a:rPr lang="es-ES" sz="1400" baseline="0" dirty="0" err="1" smtClean="0"/>
                        <a:t>Benefits</a:t>
                      </a:r>
                      <a:r>
                        <a:rPr lang="es-ES" sz="1400" baseline="0" dirty="0" smtClean="0"/>
                        <a:t> </a:t>
                      </a:r>
                      <a:r>
                        <a:rPr lang="es-ES" sz="1400" baseline="0" dirty="0" err="1" smtClean="0"/>
                        <a:t>for</a:t>
                      </a:r>
                      <a:r>
                        <a:rPr lang="es-ES" sz="1400" baseline="0" dirty="0" smtClean="0"/>
                        <a:t> </a:t>
                      </a:r>
                      <a:r>
                        <a:rPr lang="es-ES" sz="1400" baseline="0" dirty="0" err="1" smtClean="0"/>
                        <a:t>rental</a:t>
                      </a:r>
                      <a:r>
                        <a:rPr lang="es-ES" sz="1400" baseline="0" dirty="0" smtClean="0"/>
                        <a:t> </a:t>
                      </a:r>
                      <a:r>
                        <a:rPr lang="es-ES" sz="1400" baseline="0" dirty="0" err="1" smtClean="0"/>
                        <a:t>payment</a:t>
                      </a:r>
                      <a:r>
                        <a:rPr lang="es-ES" sz="1400" baseline="0" dirty="0" smtClean="0"/>
                        <a:t>  -  </a:t>
                      </a:r>
                      <a:r>
                        <a:rPr lang="zh-CN" altLang="en-US" sz="1400" baseline="0" dirty="0" smtClean="0"/>
                        <a:t>租房福利</a:t>
                      </a:r>
                      <a:endParaRPr lang="es-ES" sz="1400" dirty="0"/>
                    </a:p>
                  </a:txBody>
                  <a:tcPr anchor="ctr"/>
                </a:tc>
                <a:tc>
                  <a:txBody>
                    <a:bodyPr/>
                    <a:lstStyle/>
                    <a:p>
                      <a:pPr algn="ctr"/>
                      <a:r>
                        <a:rPr lang="es-ES" sz="1400" dirty="0" smtClean="0"/>
                        <a:t>10,231</a:t>
                      </a:r>
                      <a:endParaRPr lang="es-ES" sz="1400" dirty="0"/>
                    </a:p>
                  </a:txBody>
                  <a:tcPr anchor="ctr">
                    <a:solidFill>
                      <a:schemeClr val="accent6">
                        <a:lumMod val="60000"/>
                        <a:lumOff val="40000"/>
                      </a:schemeClr>
                    </a:solidFill>
                  </a:tcPr>
                </a:tc>
              </a:tr>
              <a:tr h="427704">
                <a:tc>
                  <a:txBody>
                    <a:bodyPr/>
                    <a:lstStyle/>
                    <a:p>
                      <a:pPr algn="l"/>
                      <a:r>
                        <a:rPr lang="es-ES" sz="1400" dirty="0" err="1" smtClean="0"/>
                        <a:t>Benefits</a:t>
                      </a:r>
                      <a:r>
                        <a:rPr lang="es-ES" sz="1400" dirty="0" smtClean="0"/>
                        <a:t> to </a:t>
                      </a:r>
                      <a:r>
                        <a:rPr lang="es-ES" sz="1400" dirty="0" err="1" smtClean="0"/>
                        <a:t>meet</a:t>
                      </a:r>
                      <a:r>
                        <a:rPr lang="es-ES" sz="1400" dirty="0" smtClean="0"/>
                        <a:t> </a:t>
                      </a:r>
                      <a:r>
                        <a:rPr lang="es-ES" sz="1400" dirty="0" err="1" smtClean="0"/>
                        <a:t>the</a:t>
                      </a:r>
                      <a:r>
                        <a:rPr lang="es-ES" sz="1400" dirty="0" smtClean="0"/>
                        <a:t> </a:t>
                      </a:r>
                      <a:r>
                        <a:rPr lang="es-ES" sz="1400" dirty="0" err="1" smtClean="0"/>
                        <a:t>mortgage</a:t>
                      </a:r>
                      <a:r>
                        <a:rPr lang="es-ES" sz="1400" dirty="0" smtClean="0"/>
                        <a:t> </a:t>
                      </a:r>
                      <a:r>
                        <a:rPr lang="es-ES" sz="1400" dirty="0" err="1" smtClean="0"/>
                        <a:t>payments</a:t>
                      </a:r>
                      <a:r>
                        <a:rPr lang="es-ES" sz="1400" dirty="0" smtClean="0"/>
                        <a:t> -  </a:t>
                      </a:r>
                      <a:r>
                        <a:rPr lang="zh-CN" altLang="en-US" sz="1400" dirty="0" smtClean="0"/>
                        <a:t>按揭福利</a:t>
                      </a:r>
                      <a:endParaRPr lang="es-ES" sz="1400" dirty="0"/>
                    </a:p>
                  </a:txBody>
                  <a:tcPr anchor="ctr"/>
                </a:tc>
                <a:tc>
                  <a:txBody>
                    <a:bodyPr/>
                    <a:lstStyle/>
                    <a:p>
                      <a:pPr algn="ctr"/>
                      <a:r>
                        <a:rPr lang="es-ES" sz="1400" dirty="0" smtClean="0"/>
                        <a:t>1,610</a:t>
                      </a:r>
                      <a:endParaRPr lang="es-ES" sz="1400" dirty="0"/>
                    </a:p>
                  </a:txBody>
                  <a:tcPr anchor="ctr">
                    <a:solidFill>
                      <a:schemeClr val="accent6">
                        <a:lumMod val="40000"/>
                        <a:lumOff val="60000"/>
                      </a:schemeClr>
                    </a:solidFill>
                  </a:tcPr>
                </a:tc>
              </a:tr>
              <a:tr h="427704">
                <a:tc>
                  <a:txBody>
                    <a:bodyPr/>
                    <a:lstStyle/>
                    <a:p>
                      <a:pPr algn="l"/>
                      <a:r>
                        <a:rPr lang="es-ES" sz="1400" dirty="0" err="1" smtClean="0"/>
                        <a:t>Other</a:t>
                      </a:r>
                      <a:r>
                        <a:rPr lang="es-ES" sz="1400" baseline="0" dirty="0" smtClean="0"/>
                        <a:t> </a:t>
                      </a:r>
                      <a:r>
                        <a:rPr lang="es-ES" sz="1400" baseline="0" dirty="0" err="1" smtClean="0"/>
                        <a:t>benefits</a:t>
                      </a:r>
                      <a:r>
                        <a:rPr lang="es-ES" sz="1400" baseline="0" dirty="0" smtClean="0"/>
                        <a:t> (</a:t>
                      </a:r>
                      <a:r>
                        <a:rPr lang="es-ES" sz="1400" dirty="0" err="1" smtClean="0"/>
                        <a:t>house</a:t>
                      </a:r>
                      <a:r>
                        <a:rPr lang="es-ES" sz="1400" dirty="0" smtClean="0"/>
                        <a:t> </a:t>
                      </a:r>
                      <a:r>
                        <a:rPr lang="es-ES" sz="1400" dirty="0" err="1" smtClean="0"/>
                        <a:t>conditioning</a:t>
                      </a:r>
                      <a:r>
                        <a:rPr lang="es-ES" sz="1400" dirty="0" smtClean="0"/>
                        <a:t>, </a:t>
                      </a:r>
                      <a:r>
                        <a:rPr lang="es-ES" sz="1400" dirty="0" err="1" smtClean="0"/>
                        <a:t>appliances</a:t>
                      </a:r>
                      <a:r>
                        <a:rPr lang="es-ES" sz="1400" dirty="0" smtClean="0"/>
                        <a:t>, </a:t>
                      </a:r>
                      <a:r>
                        <a:rPr lang="es-ES" sz="1400" baseline="0" dirty="0" err="1" smtClean="0"/>
                        <a:t>etc</a:t>
                      </a:r>
                      <a:r>
                        <a:rPr lang="es-ES" sz="1400" baseline="0" dirty="0" smtClean="0"/>
                        <a:t>) - </a:t>
                      </a:r>
                      <a:r>
                        <a:rPr lang="es-ES" sz="1400" dirty="0" smtClean="0"/>
                        <a:t> </a:t>
                      </a:r>
                    </a:p>
                    <a:p>
                      <a:pPr algn="l"/>
                      <a:r>
                        <a:rPr lang="zh-CN" altLang="en-US" sz="1400" dirty="0" smtClean="0"/>
                        <a:t>其他福利（房屋环境修护、设施配备等）</a:t>
                      </a:r>
                      <a:endParaRPr lang="es-ES" sz="1400" dirty="0"/>
                    </a:p>
                  </a:txBody>
                  <a:tcPr anchor="ctr"/>
                </a:tc>
                <a:tc>
                  <a:txBody>
                    <a:bodyPr/>
                    <a:lstStyle/>
                    <a:p>
                      <a:pPr algn="ctr"/>
                      <a:r>
                        <a:rPr lang="es-ES" sz="1400" dirty="0" smtClean="0"/>
                        <a:t>4,565</a:t>
                      </a:r>
                      <a:endParaRPr lang="es-ES" sz="1400" dirty="0"/>
                    </a:p>
                  </a:txBody>
                  <a:tcPr anchor="ctr">
                    <a:solidFill>
                      <a:schemeClr val="accent6">
                        <a:lumMod val="60000"/>
                        <a:lumOff val="40000"/>
                      </a:schemeClr>
                    </a:solidFill>
                  </a:tcPr>
                </a:tc>
              </a:tr>
            </a:tbl>
          </a:graphicData>
        </a:graphic>
      </p:graphicFrame>
    </p:spTree>
    <p:extLst>
      <p:ext uri="{BB962C8B-B14F-4D97-AF65-F5344CB8AC3E}">
        <p14:creationId xmlns:p14="http://schemas.microsoft.com/office/powerpoint/2010/main" val="1699697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smtClean="0"/>
              <a:t>Social </a:t>
            </a:r>
            <a:r>
              <a:rPr lang="es-ES" dirty="0" err="1" smtClean="0"/>
              <a:t>Services</a:t>
            </a:r>
            <a:r>
              <a:rPr lang="es-ES" dirty="0" smtClean="0"/>
              <a:t> </a:t>
            </a:r>
            <a:r>
              <a:rPr lang="es-ES" dirty="0" err="1" smtClean="0"/>
              <a:t>Expenditure</a:t>
            </a:r>
            <a:r>
              <a:rPr lang="es-ES" dirty="0" smtClean="0"/>
              <a:t> –</a:t>
            </a:r>
            <a:r>
              <a:rPr lang="zh-CN" altLang="en-US" dirty="0" smtClean="0"/>
              <a:t> 社会福利支出</a:t>
            </a:r>
            <a:r>
              <a:rPr lang="es-ES" dirty="0" smtClean="0"/>
              <a:t>  </a:t>
            </a:r>
            <a:endParaRPr lang="it-IT" dirty="0">
              <a:solidFill>
                <a:prstClr val="black">
                  <a:lumMod val="85000"/>
                  <a:lumOff val="15000"/>
                </a:prstClr>
              </a:solidFill>
            </a:endParaRPr>
          </a:p>
        </p:txBody>
      </p:sp>
      <p:sp>
        <p:nvSpPr>
          <p:cNvPr id="3" name="3 Marcador de contenido"/>
          <p:cNvSpPr>
            <a:spLocks noGrp="1"/>
          </p:cNvSpPr>
          <p:nvPr>
            <p:ph sz="half" idx="1"/>
          </p:nvPr>
        </p:nvSpPr>
        <p:spPr>
          <a:xfrm>
            <a:off x="259524" y="1196690"/>
            <a:ext cx="4707216" cy="5040700"/>
          </a:xfrm>
          <a:solidFill>
            <a:srgbClr val="118ED5"/>
          </a:solidFill>
        </p:spPr>
        <p:txBody>
          <a:bodyPr>
            <a:normAutofit fontScale="92500" lnSpcReduction="20000"/>
          </a:bodyPr>
          <a:lstStyle/>
          <a:p>
            <a:pPr>
              <a:spcAft>
                <a:spcPts val="300"/>
              </a:spcAft>
              <a:buFont typeface="Wingdings" pitchFamily="2" charset="2"/>
              <a:buChar char="q"/>
            </a:pPr>
            <a:r>
              <a:rPr lang="es-ES" dirty="0" err="1">
                <a:solidFill>
                  <a:schemeClr val="bg1"/>
                </a:solidFill>
              </a:rPr>
              <a:t>Public</a:t>
            </a:r>
            <a:r>
              <a:rPr lang="es-ES" dirty="0">
                <a:solidFill>
                  <a:schemeClr val="bg1"/>
                </a:solidFill>
              </a:rPr>
              <a:t> </a:t>
            </a:r>
            <a:r>
              <a:rPr lang="es-ES" dirty="0" err="1">
                <a:solidFill>
                  <a:schemeClr val="bg1"/>
                </a:solidFill>
              </a:rPr>
              <a:t>expenditure</a:t>
            </a:r>
            <a:r>
              <a:rPr lang="es-ES" dirty="0">
                <a:solidFill>
                  <a:schemeClr val="bg1"/>
                </a:solidFill>
              </a:rPr>
              <a:t> </a:t>
            </a:r>
            <a:r>
              <a:rPr lang="es-ES" dirty="0" err="1">
                <a:solidFill>
                  <a:schemeClr val="bg1"/>
                </a:solidFill>
              </a:rPr>
              <a:t>on</a:t>
            </a:r>
            <a:r>
              <a:rPr lang="es-ES" dirty="0">
                <a:solidFill>
                  <a:schemeClr val="bg1"/>
                </a:solidFill>
              </a:rPr>
              <a:t> Social </a:t>
            </a:r>
            <a:r>
              <a:rPr lang="es-ES" dirty="0" err="1">
                <a:solidFill>
                  <a:schemeClr val="bg1"/>
                </a:solidFill>
              </a:rPr>
              <a:t>Services</a:t>
            </a:r>
            <a:r>
              <a:rPr lang="es-ES" dirty="0">
                <a:solidFill>
                  <a:schemeClr val="bg1"/>
                </a:solidFill>
              </a:rPr>
              <a:t> in Castilla y León </a:t>
            </a:r>
            <a:r>
              <a:rPr lang="es-ES" dirty="0" smtClean="0">
                <a:solidFill>
                  <a:schemeClr val="bg1"/>
                </a:solidFill>
              </a:rPr>
              <a:t>2014:  906 M€</a:t>
            </a:r>
          </a:p>
          <a:p>
            <a:pPr>
              <a:spcAft>
                <a:spcPts val="300"/>
              </a:spcAft>
              <a:buFont typeface="Wingdings" pitchFamily="2" charset="2"/>
              <a:buChar char="q"/>
            </a:pPr>
            <a:r>
              <a:rPr lang="es-ES" dirty="0" err="1">
                <a:solidFill>
                  <a:schemeClr val="bg1"/>
                </a:solidFill>
              </a:rPr>
              <a:t>Expenditure</a:t>
            </a:r>
            <a:r>
              <a:rPr lang="es-ES" dirty="0">
                <a:solidFill>
                  <a:schemeClr val="bg1"/>
                </a:solidFill>
              </a:rPr>
              <a:t> per </a:t>
            </a:r>
            <a:r>
              <a:rPr lang="es-ES" dirty="0" err="1">
                <a:solidFill>
                  <a:schemeClr val="bg1"/>
                </a:solidFill>
              </a:rPr>
              <a:t>inhabitant</a:t>
            </a:r>
            <a:r>
              <a:rPr lang="es-ES" dirty="0" smtClean="0">
                <a:solidFill>
                  <a:schemeClr val="bg1"/>
                </a:solidFill>
              </a:rPr>
              <a:t>: 363 €</a:t>
            </a:r>
          </a:p>
          <a:p>
            <a:pPr>
              <a:spcAft>
                <a:spcPts val="300"/>
              </a:spcAft>
              <a:buFont typeface="Wingdings" pitchFamily="2" charset="2"/>
              <a:buChar char="q"/>
            </a:pPr>
            <a:r>
              <a:rPr lang="es-ES" dirty="0">
                <a:solidFill>
                  <a:schemeClr val="bg1"/>
                </a:solidFill>
              </a:rPr>
              <a:t>Regional GDP 1.7%</a:t>
            </a:r>
          </a:p>
          <a:p>
            <a:pPr>
              <a:spcAft>
                <a:spcPts val="300"/>
              </a:spcAft>
              <a:buFont typeface="Wingdings" pitchFamily="2" charset="2"/>
              <a:buChar char="q"/>
            </a:pPr>
            <a:r>
              <a:rPr lang="en-US" dirty="0">
                <a:solidFill>
                  <a:schemeClr val="bg1"/>
                </a:solidFill>
              </a:rPr>
              <a:t>Within the social protection expenditure (excluding pensions and unemployment), social services </a:t>
            </a:r>
            <a:r>
              <a:rPr lang="en-US" dirty="0" smtClean="0">
                <a:solidFill>
                  <a:schemeClr val="bg1"/>
                </a:solidFill>
              </a:rPr>
              <a:t>mean a </a:t>
            </a:r>
            <a:r>
              <a:rPr lang="en-US" dirty="0">
                <a:solidFill>
                  <a:schemeClr val="bg1"/>
                </a:solidFill>
              </a:rPr>
              <a:t>9%</a:t>
            </a:r>
            <a:endParaRPr lang="es-ES" dirty="0">
              <a:solidFill>
                <a:schemeClr val="bg1"/>
              </a:solidFill>
            </a:endParaRPr>
          </a:p>
        </p:txBody>
      </p:sp>
      <p:sp>
        <p:nvSpPr>
          <p:cNvPr id="5" name="3 Marcador de contenido"/>
          <p:cNvSpPr txBox="1">
            <a:spLocks/>
          </p:cNvSpPr>
          <p:nvPr/>
        </p:nvSpPr>
        <p:spPr>
          <a:xfrm>
            <a:off x="4971320" y="1196690"/>
            <a:ext cx="4734340" cy="5040700"/>
          </a:xfrm>
          <a:prstGeom prst="rect">
            <a:avLst/>
          </a:prstGeom>
          <a:solidFill>
            <a:srgbClr val="118ED5"/>
          </a:solidFill>
        </p:spPr>
        <p:txBody>
          <a:bodyPr vert="horz" lIns="91440" tIns="45720" rIns="91440" bIns="45720" rtlCol="0">
            <a:norm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300"/>
              </a:spcAft>
              <a:buFont typeface="Wingdings" pitchFamily="2" charset="2"/>
              <a:buChar char="q"/>
            </a:pPr>
            <a:r>
              <a:rPr lang="zh-CN" altLang="en-US" dirty="0" smtClean="0">
                <a:solidFill>
                  <a:schemeClr val="bg1"/>
                </a:solidFill>
              </a:rPr>
              <a:t>卡</a:t>
            </a:r>
            <a:r>
              <a:rPr lang="en-US" altLang="zh-CN" dirty="0" smtClean="0">
                <a:solidFill>
                  <a:schemeClr val="bg1"/>
                </a:solidFill>
              </a:rPr>
              <a:t>·</a:t>
            </a:r>
            <a:r>
              <a:rPr lang="zh-CN" altLang="en-US" dirty="0" smtClean="0">
                <a:solidFill>
                  <a:schemeClr val="bg1"/>
                </a:solidFill>
              </a:rPr>
              <a:t>莱大区</a:t>
            </a:r>
            <a:r>
              <a:rPr lang="en-US" altLang="zh-CN" dirty="0" smtClean="0">
                <a:solidFill>
                  <a:schemeClr val="bg1"/>
                </a:solidFill>
              </a:rPr>
              <a:t>2014</a:t>
            </a:r>
            <a:r>
              <a:rPr lang="zh-CN" altLang="en-US" dirty="0" smtClean="0">
                <a:solidFill>
                  <a:schemeClr val="bg1"/>
                </a:solidFill>
              </a:rPr>
              <a:t>年社会服务公共支出为：</a:t>
            </a:r>
            <a:r>
              <a:rPr lang="en-US" altLang="zh-CN" dirty="0" smtClean="0">
                <a:solidFill>
                  <a:schemeClr val="bg1"/>
                </a:solidFill>
              </a:rPr>
              <a:t>9</a:t>
            </a:r>
            <a:r>
              <a:rPr lang="zh-CN" altLang="en-US" dirty="0" smtClean="0">
                <a:solidFill>
                  <a:schemeClr val="bg1"/>
                </a:solidFill>
              </a:rPr>
              <a:t>亿</a:t>
            </a:r>
            <a:r>
              <a:rPr lang="zh-CN" altLang="zh-CN" dirty="0" smtClean="0">
                <a:solidFill>
                  <a:schemeClr val="bg1"/>
                </a:solidFill>
              </a:rPr>
              <a:t>6</a:t>
            </a:r>
            <a:r>
              <a:rPr lang="en-US" altLang="zh-CN" dirty="0" smtClean="0">
                <a:solidFill>
                  <a:schemeClr val="bg1"/>
                </a:solidFill>
              </a:rPr>
              <a:t>00</a:t>
            </a:r>
            <a:r>
              <a:rPr lang="zh-CN" altLang="en-US" dirty="0" smtClean="0">
                <a:solidFill>
                  <a:schemeClr val="bg1"/>
                </a:solidFill>
              </a:rPr>
              <a:t>万欧元</a:t>
            </a:r>
            <a:r>
              <a:rPr lang="es-ES" dirty="0" smtClean="0">
                <a:solidFill>
                  <a:schemeClr val="bg1"/>
                </a:solidFill>
              </a:rPr>
              <a:t> </a:t>
            </a:r>
          </a:p>
          <a:p>
            <a:pPr fontAlgn="auto">
              <a:spcAft>
                <a:spcPts val="300"/>
              </a:spcAft>
              <a:buFont typeface="Wingdings" pitchFamily="2" charset="2"/>
              <a:buChar char="q"/>
            </a:pPr>
            <a:r>
              <a:rPr lang="es-ES" dirty="0" smtClean="0">
                <a:solidFill>
                  <a:schemeClr val="bg1"/>
                </a:solidFill>
              </a:rPr>
              <a:t> </a:t>
            </a:r>
            <a:r>
              <a:rPr lang="zh-CN" altLang="en-US" dirty="0" smtClean="0">
                <a:solidFill>
                  <a:schemeClr val="bg1"/>
                </a:solidFill>
              </a:rPr>
              <a:t>平均每一居民：</a:t>
            </a:r>
            <a:r>
              <a:rPr lang="en-US" altLang="zh-CN" dirty="0" smtClean="0">
                <a:solidFill>
                  <a:schemeClr val="bg1"/>
                </a:solidFill>
              </a:rPr>
              <a:t>363</a:t>
            </a:r>
            <a:r>
              <a:rPr lang="zh-CN" altLang="en-US" dirty="0" smtClean="0">
                <a:solidFill>
                  <a:schemeClr val="bg1"/>
                </a:solidFill>
              </a:rPr>
              <a:t>欧元</a:t>
            </a:r>
            <a:endParaRPr lang="es-ES" dirty="0" smtClean="0">
              <a:solidFill>
                <a:schemeClr val="bg1"/>
              </a:solidFill>
            </a:endParaRPr>
          </a:p>
          <a:p>
            <a:pPr fontAlgn="auto">
              <a:spcAft>
                <a:spcPts val="300"/>
              </a:spcAft>
              <a:buFont typeface="Wingdings" pitchFamily="2" charset="2"/>
              <a:buChar char="q"/>
            </a:pPr>
            <a:r>
              <a:rPr lang="es-ES" dirty="0" smtClean="0">
                <a:solidFill>
                  <a:schemeClr val="bg1"/>
                </a:solidFill>
              </a:rPr>
              <a:t> </a:t>
            </a:r>
            <a:r>
              <a:rPr lang="zh-CN" altLang="en-US" dirty="0" smtClean="0">
                <a:solidFill>
                  <a:schemeClr val="bg1"/>
                </a:solidFill>
              </a:rPr>
              <a:t>占大区</a:t>
            </a:r>
            <a:r>
              <a:rPr lang="en-US" altLang="zh-CN" dirty="0" smtClean="0">
                <a:solidFill>
                  <a:schemeClr val="bg1"/>
                </a:solidFill>
              </a:rPr>
              <a:t>GDP1.7%</a:t>
            </a:r>
            <a:endParaRPr lang="es-ES" dirty="0" smtClean="0">
              <a:solidFill>
                <a:schemeClr val="bg1"/>
              </a:solidFill>
            </a:endParaRPr>
          </a:p>
          <a:p>
            <a:pPr fontAlgn="auto">
              <a:spcAft>
                <a:spcPts val="300"/>
              </a:spcAft>
              <a:buFont typeface="Wingdings" pitchFamily="2" charset="2"/>
              <a:buChar char="q"/>
            </a:pPr>
            <a:r>
              <a:rPr lang="es-ES" dirty="0" smtClean="0">
                <a:solidFill>
                  <a:schemeClr val="bg1"/>
                </a:solidFill>
              </a:rPr>
              <a:t> </a:t>
            </a:r>
            <a:r>
              <a:rPr lang="zh-CN" altLang="en-US" dirty="0" smtClean="0">
                <a:solidFill>
                  <a:schemeClr val="bg1"/>
                </a:solidFill>
              </a:rPr>
              <a:t>占社会保障支出（除养老金和失业金外），社会服务支出占</a:t>
            </a:r>
            <a:r>
              <a:rPr lang="en-US" altLang="zh-CN" dirty="0" smtClean="0">
                <a:solidFill>
                  <a:schemeClr val="bg1"/>
                </a:solidFill>
              </a:rPr>
              <a:t>9%</a:t>
            </a:r>
            <a:endParaRPr lang="es-ES" dirty="0">
              <a:solidFill>
                <a:schemeClr val="bg1"/>
              </a:solidFill>
            </a:endParaRPr>
          </a:p>
        </p:txBody>
      </p:sp>
    </p:spTree>
    <p:extLst>
      <p:ext uri="{BB962C8B-B14F-4D97-AF65-F5344CB8AC3E}">
        <p14:creationId xmlns:p14="http://schemas.microsoft.com/office/powerpoint/2010/main" val="1699697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err="1"/>
              <a:t>Vision</a:t>
            </a:r>
            <a:r>
              <a:rPr lang="es-ES" dirty="0"/>
              <a:t> of social </a:t>
            </a:r>
            <a:r>
              <a:rPr lang="es-ES" dirty="0" err="1" smtClean="0"/>
              <a:t>services</a:t>
            </a:r>
            <a:r>
              <a:rPr lang="es-ES" dirty="0" smtClean="0"/>
              <a:t> – </a:t>
            </a:r>
            <a:r>
              <a:rPr lang="zh-CN" altLang="en-US" dirty="0" smtClean="0"/>
              <a:t>社会服务预想</a:t>
            </a:r>
            <a:r>
              <a:rPr lang="es-ES" dirty="0" smtClean="0"/>
              <a:t> </a:t>
            </a:r>
            <a:endParaRPr lang="it-IT" dirty="0">
              <a:solidFill>
                <a:prstClr val="black">
                  <a:lumMod val="85000"/>
                  <a:lumOff val="15000"/>
                </a:prstClr>
              </a:solidFill>
            </a:endParaRPr>
          </a:p>
        </p:txBody>
      </p:sp>
      <p:sp>
        <p:nvSpPr>
          <p:cNvPr id="3" name="3 Marcador de contenido"/>
          <p:cNvSpPr>
            <a:spLocks noGrp="1"/>
          </p:cNvSpPr>
          <p:nvPr>
            <p:ph sz="half" idx="1"/>
          </p:nvPr>
        </p:nvSpPr>
        <p:spPr>
          <a:xfrm>
            <a:off x="272499" y="1196690"/>
            <a:ext cx="4653266" cy="4824670"/>
          </a:xfrm>
          <a:solidFill>
            <a:srgbClr val="118ED5"/>
          </a:solidFill>
        </p:spPr>
        <p:txBody>
          <a:bodyPr>
            <a:normAutofit fontScale="92500" lnSpcReduction="20000"/>
          </a:bodyPr>
          <a:lstStyle/>
          <a:p>
            <a:pPr>
              <a:spcAft>
                <a:spcPts val="300"/>
              </a:spcAft>
              <a:buFont typeface="Wingdings" pitchFamily="2" charset="2"/>
              <a:buChar char="q"/>
            </a:pPr>
            <a:r>
              <a:rPr lang="en-US" dirty="0">
                <a:solidFill>
                  <a:schemeClr val="bg1"/>
                </a:solidFill>
              </a:rPr>
              <a:t>Security against possible situations of need</a:t>
            </a:r>
          </a:p>
          <a:p>
            <a:pPr>
              <a:spcAft>
                <a:spcPts val="300"/>
              </a:spcAft>
              <a:buFont typeface="Wingdings" pitchFamily="2" charset="2"/>
              <a:buChar char="q"/>
            </a:pPr>
            <a:r>
              <a:rPr lang="en-US" dirty="0">
                <a:solidFill>
                  <a:schemeClr val="bg1"/>
                </a:solidFill>
              </a:rPr>
              <a:t>Reduction of labor market expulsion factors </a:t>
            </a:r>
          </a:p>
          <a:p>
            <a:pPr>
              <a:spcAft>
                <a:spcPts val="300"/>
              </a:spcAft>
              <a:buFont typeface="Wingdings" pitchFamily="2" charset="2"/>
              <a:buChar char="q"/>
            </a:pPr>
            <a:r>
              <a:rPr lang="es-ES" dirty="0" err="1" smtClean="0">
                <a:solidFill>
                  <a:schemeClr val="bg1"/>
                </a:solidFill>
              </a:rPr>
              <a:t>D</a:t>
            </a:r>
            <a:r>
              <a:rPr lang="es-ES" smtClean="0">
                <a:solidFill>
                  <a:schemeClr val="bg1"/>
                </a:solidFill>
              </a:rPr>
              <a:t>irect</a:t>
            </a:r>
            <a:r>
              <a:rPr lang="es-ES" dirty="0" smtClean="0">
                <a:solidFill>
                  <a:schemeClr val="bg1"/>
                </a:solidFill>
              </a:rPr>
              <a:t> </a:t>
            </a:r>
            <a:r>
              <a:rPr lang="es-ES" dirty="0" err="1">
                <a:solidFill>
                  <a:schemeClr val="bg1"/>
                </a:solidFill>
              </a:rPr>
              <a:t>source</a:t>
            </a:r>
            <a:r>
              <a:rPr lang="es-ES" dirty="0">
                <a:solidFill>
                  <a:schemeClr val="bg1"/>
                </a:solidFill>
              </a:rPr>
              <a:t> of </a:t>
            </a:r>
            <a:r>
              <a:rPr lang="es-ES" dirty="0" err="1">
                <a:solidFill>
                  <a:schemeClr val="bg1"/>
                </a:solidFill>
              </a:rPr>
              <a:t>employment</a:t>
            </a:r>
            <a:r>
              <a:rPr lang="es-ES" dirty="0" smtClean="0"/>
              <a:t> </a:t>
            </a:r>
            <a:r>
              <a:rPr lang="es-ES" dirty="0" smtClean="0">
                <a:solidFill>
                  <a:schemeClr val="bg1"/>
                </a:solidFill>
              </a:rPr>
              <a:t>(25 </a:t>
            </a:r>
            <a:r>
              <a:rPr lang="es-ES" dirty="0" err="1" smtClean="0">
                <a:solidFill>
                  <a:schemeClr val="bg1"/>
                </a:solidFill>
              </a:rPr>
              <a:t>jobs</a:t>
            </a:r>
            <a:r>
              <a:rPr lang="es-ES" dirty="0" smtClean="0">
                <a:solidFill>
                  <a:schemeClr val="bg1"/>
                </a:solidFill>
              </a:rPr>
              <a:t> per M€)</a:t>
            </a:r>
          </a:p>
          <a:p>
            <a:pPr>
              <a:spcAft>
                <a:spcPts val="300"/>
              </a:spcAft>
              <a:buFont typeface="Wingdings" pitchFamily="2" charset="2"/>
              <a:buChar char="q"/>
            </a:pPr>
            <a:r>
              <a:rPr lang="es-ES" dirty="0" err="1" smtClean="0">
                <a:solidFill>
                  <a:schemeClr val="bg1"/>
                </a:solidFill>
              </a:rPr>
              <a:t>Significant</a:t>
            </a:r>
            <a:r>
              <a:rPr lang="es-ES" dirty="0" smtClean="0">
                <a:solidFill>
                  <a:schemeClr val="bg1"/>
                </a:solidFill>
              </a:rPr>
              <a:t> </a:t>
            </a:r>
            <a:r>
              <a:rPr lang="es-ES" dirty="0" err="1">
                <a:solidFill>
                  <a:schemeClr val="bg1"/>
                </a:solidFill>
              </a:rPr>
              <a:t>economic</a:t>
            </a:r>
            <a:r>
              <a:rPr lang="es-ES" dirty="0">
                <a:solidFill>
                  <a:schemeClr val="bg1"/>
                </a:solidFill>
              </a:rPr>
              <a:t> </a:t>
            </a:r>
            <a:r>
              <a:rPr lang="es-ES" dirty="0" err="1">
                <a:solidFill>
                  <a:schemeClr val="bg1"/>
                </a:solidFill>
              </a:rPr>
              <a:t>returns</a:t>
            </a:r>
            <a:r>
              <a:rPr lang="es-ES" dirty="0">
                <a:solidFill>
                  <a:schemeClr val="bg1"/>
                </a:solidFill>
              </a:rPr>
              <a:t> (44 cents per €)</a:t>
            </a:r>
          </a:p>
          <a:p>
            <a:pPr>
              <a:spcAft>
                <a:spcPts val="300"/>
              </a:spcAft>
              <a:buFont typeface="Wingdings" pitchFamily="2" charset="2"/>
              <a:buChar char="q"/>
            </a:pPr>
            <a:r>
              <a:rPr lang="es-ES" dirty="0" err="1">
                <a:solidFill>
                  <a:schemeClr val="bg1"/>
                </a:solidFill>
              </a:rPr>
              <a:t>Wellness</a:t>
            </a:r>
            <a:r>
              <a:rPr lang="es-ES" dirty="0">
                <a:solidFill>
                  <a:schemeClr val="bg1"/>
                </a:solidFill>
              </a:rPr>
              <a:t> </a:t>
            </a:r>
            <a:r>
              <a:rPr lang="es-ES" dirty="0" err="1">
                <a:solidFill>
                  <a:schemeClr val="bg1"/>
                </a:solidFill>
              </a:rPr>
              <a:t>warranty</a:t>
            </a:r>
            <a:endParaRPr lang="es-ES" dirty="0">
              <a:solidFill>
                <a:schemeClr val="bg1"/>
              </a:solidFill>
            </a:endParaRPr>
          </a:p>
        </p:txBody>
      </p:sp>
      <p:sp>
        <p:nvSpPr>
          <p:cNvPr id="5" name="3 Marcador de contenido"/>
          <p:cNvSpPr txBox="1">
            <a:spLocks/>
          </p:cNvSpPr>
          <p:nvPr/>
        </p:nvSpPr>
        <p:spPr>
          <a:xfrm>
            <a:off x="4905725" y="1196690"/>
            <a:ext cx="4662330" cy="4824670"/>
          </a:xfrm>
          <a:prstGeom prst="rect">
            <a:avLst/>
          </a:prstGeom>
          <a:solidFill>
            <a:srgbClr val="118ED5"/>
          </a:solidFill>
        </p:spPr>
        <p:txBody>
          <a:bodyPr vert="horz" lIns="91440" tIns="45720" rIns="91440" bIns="45720" rtlCol="0">
            <a:normAutofit lnSpcReduction="1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300"/>
              </a:spcAft>
              <a:buFont typeface="Wingdings" pitchFamily="2" charset="2"/>
              <a:buChar char="q"/>
            </a:pPr>
            <a:r>
              <a:rPr lang="zh-CN" altLang="en-US" dirty="0" smtClean="0">
                <a:solidFill>
                  <a:schemeClr val="bg1"/>
                </a:solidFill>
              </a:rPr>
              <a:t>为可能需求提供保障</a:t>
            </a:r>
            <a:r>
              <a:rPr lang="es-ES" dirty="0" smtClean="0">
                <a:solidFill>
                  <a:schemeClr val="bg1"/>
                </a:solidFill>
              </a:rPr>
              <a:t> </a:t>
            </a:r>
          </a:p>
          <a:p>
            <a:pPr fontAlgn="auto">
              <a:spcAft>
                <a:spcPts val="300"/>
              </a:spcAft>
              <a:buFont typeface="Wingdings" pitchFamily="2" charset="2"/>
              <a:buChar char="q"/>
            </a:pPr>
            <a:r>
              <a:rPr lang="es-ES" dirty="0" smtClean="0">
                <a:solidFill>
                  <a:schemeClr val="bg1"/>
                </a:solidFill>
              </a:rPr>
              <a:t> </a:t>
            </a:r>
            <a:r>
              <a:rPr lang="zh-CN" altLang="en-US" dirty="0" smtClean="0">
                <a:solidFill>
                  <a:schemeClr val="bg1"/>
                </a:solidFill>
              </a:rPr>
              <a:t>减少劳动力市场对困难人员的排斥因素</a:t>
            </a:r>
            <a:endParaRPr lang="es-ES" dirty="0" smtClean="0">
              <a:solidFill>
                <a:schemeClr val="bg1"/>
              </a:solidFill>
            </a:endParaRPr>
          </a:p>
          <a:p>
            <a:pPr fontAlgn="auto">
              <a:spcAft>
                <a:spcPts val="300"/>
              </a:spcAft>
              <a:buFont typeface="Wingdings" pitchFamily="2" charset="2"/>
              <a:buChar char="q"/>
            </a:pPr>
            <a:r>
              <a:rPr lang="es-ES" dirty="0" smtClean="0">
                <a:solidFill>
                  <a:schemeClr val="bg1"/>
                </a:solidFill>
              </a:rPr>
              <a:t> </a:t>
            </a:r>
            <a:r>
              <a:rPr lang="zh-CN" altLang="en-US" dirty="0" smtClean="0">
                <a:solidFill>
                  <a:schemeClr val="bg1"/>
                </a:solidFill>
              </a:rPr>
              <a:t>直接就业资源（每</a:t>
            </a:r>
            <a:r>
              <a:rPr lang="en-US" altLang="zh-CN" dirty="0" smtClean="0">
                <a:solidFill>
                  <a:schemeClr val="bg1"/>
                </a:solidFill>
              </a:rPr>
              <a:t>100</a:t>
            </a:r>
            <a:r>
              <a:rPr lang="zh-CN" altLang="en-US" dirty="0" smtClean="0">
                <a:solidFill>
                  <a:schemeClr val="bg1"/>
                </a:solidFill>
              </a:rPr>
              <a:t>万欧元可提供</a:t>
            </a:r>
            <a:r>
              <a:rPr lang="en-US" altLang="zh-CN" dirty="0" smtClean="0">
                <a:solidFill>
                  <a:schemeClr val="bg1"/>
                </a:solidFill>
              </a:rPr>
              <a:t>25</a:t>
            </a:r>
            <a:r>
              <a:rPr lang="zh-CN" altLang="en-US" dirty="0" smtClean="0">
                <a:solidFill>
                  <a:schemeClr val="bg1"/>
                </a:solidFill>
              </a:rPr>
              <a:t>个工作岗位）</a:t>
            </a:r>
            <a:endParaRPr lang="es-ES" dirty="0" smtClean="0">
              <a:solidFill>
                <a:schemeClr val="bg1"/>
              </a:solidFill>
            </a:endParaRPr>
          </a:p>
          <a:p>
            <a:pPr fontAlgn="auto">
              <a:spcAft>
                <a:spcPts val="300"/>
              </a:spcAft>
              <a:buFont typeface="Wingdings" pitchFamily="2" charset="2"/>
              <a:buChar char="q"/>
            </a:pPr>
            <a:r>
              <a:rPr lang="es-ES" dirty="0" smtClean="0">
                <a:solidFill>
                  <a:schemeClr val="bg1"/>
                </a:solidFill>
              </a:rPr>
              <a:t> </a:t>
            </a:r>
            <a:r>
              <a:rPr lang="zh-CN" altLang="en-US" dirty="0" smtClean="0">
                <a:solidFill>
                  <a:schemeClr val="bg1"/>
                </a:solidFill>
              </a:rPr>
              <a:t>大额经济回报（每欧元收回</a:t>
            </a:r>
            <a:r>
              <a:rPr lang="en-US" altLang="zh-CN" dirty="0" smtClean="0">
                <a:solidFill>
                  <a:schemeClr val="bg1"/>
                </a:solidFill>
              </a:rPr>
              <a:t>44</a:t>
            </a:r>
            <a:r>
              <a:rPr lang="zh-CN" altLang="en-US" dirty="0" smtClean="0">
                <a:solidFill>
                  <a:schemeClr val="bg1"/>
                </a:solidFill>
              </a:rPr>
              <a:t>欧分）</a:t>
            </a:r>
            <a:endParaRPr lang="es-ES" dirty="0" smtClean="0">
              <a:solidFill>
                <a:schemeClr val="bg1"/>
              </a:solidFill>
            </a:endParaRPr>
          </a:p>
          <a:p>
            <a:pPr fontAlgn="auto">
              <a:spcAft>
                <a:spcPts val="300"/>
              </a:spcAft>
              <a:buFont typeface="Wingdings" pitchFamily="2" charset="2"/>
              <a:buChar char="q"/>
            </a:pPr>
            <a:r>
              <a:rPr lang="es-ES" dirty="0" smtClean="0">
                <a:solidFill>
                  <a:schemeClr val="bg1"/>
                </a:solidFill>
              </a:rPr>
              <a:t> </a:t>
            </a:r>
            <a:r>
              <a:rPr lang="zh-CN" altLang="en-US" dirty="0" smtClean="0">
                <a:solidFill>
                  <a:schemeClr val="bg1"/>
                </a:solidFill>
              </a:rPr>
              <a:t>健康保证</a:t>
            </a:r>
            <a:endParaRPr lang="es-ES" dirty="0" smtClean="0">
              <a:solidFill>
                <a:schemeClr val="bg1"/>
              </a:solidFill>
            </a:endParaRPr>
          </a:p>
        </p:txBody>
      </p:sp>
    </p:spTree>
    <p:extLst>
      <p:ext uri="{BB962C8B-B14F-4D97-AF65-F5344CB8AC3E}">
        <p14:creationId xmlns:p14="http://schemas.microsoft.com/office/powerpoint/2010/main" val="1699697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a:t>Socio-</a:t>
            </a:r>
            <a:r>
              <a:rPr lang="es-ES" dirty="0" err="1"/>
              <a:t>demographic</a:t>
            </a:r>
            <a:r>
              <a:rPr lang="es-ES" dirty="0"/>
              <a:t> </a:t>
            </a:r>
            <a:r>
              <a:rPr lang="es-ES" dirty="0" err="1" smtClean="0"/>
              <a:t>Context</a:t>
            </a:r>
            <a:r>
              <a:rPr lang="es-ES" dirty="0" smtClean="0"/>
              <a:t> – </a:t>
            </a:r>
            <a:r>
              <a:rPr lang="es-ES" dirty="0" err="1" smtClean="0"/>
              <a:t>社会人口背景</a:t>
            </a:r>
            <a:r>
              <a:rPr lang="es-ES" dirty="0" smtClean="0"/>
              <a:t>  </a:t>
            </a:r>
            <a:endParaRPr lang="it-IT" dirty="0"/>
          </a:p>
        </p:txBody>
      </p:sp>
      <p:pic>
        <p:nvPicPr>
          <p:cNvPr id="3" name="9 Marcador de contenido" descr="r07-dens-2009p.png"/>
          <p:cNvPicPr>
            <a:picLocks noGrp="1" noChangeAspect="1"/>
          </p:cNvPicPr>
          <p:nvPr>
            <p:ph idx="1"/>
          </p:nvPr>
        </p:nvPicPr>
        <p:blipFill>
          <a:blip r:embed="rId3" cstate="print"/>
          <a:srcRect l="9246" t="3475" r="8572" b="3755"/>
          <a:stretch>
            <a:fillRect/>
          </a:stretch>
        </p:blipFill>
        <p:spPr>
          <a:xfrm>
            <a:off x="596486" y="1052670"/>
            <a:ext cx="6408712" cy="5126970"/>
          </a:xfrm>
          <a:ln>
            <a:solidFill>
              <a:schemeClr val="accent1"/>
            </a:solidFill>
          </a:ln>
        </p:spPr>
      </p:pic>
      <p:sp>
        <p:nvSpPr>
          <p:cNvPr id="6" name="12 Marcador de contenido"/>
          <p:cNvSpPr txBox="1">
            <a:spLocks/>
          </p:cNvSpPr>
          <p:nvPr/>
        </p:nvSpPr>
        <p:spPr>
          <a:xfrm>
            <a:off x="7031022" y="1052670"/>
            <a:ext cx="2746648" cy="367251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 sz="3200" b="1" i="0" u="none" strike="noStrike" kern="1200" cap="none" spc="0" normalizeH="0" baseline="0" noProof="0" dirty="0" smtClean="0">
                <a:ln>
                  <a:noFill/>
                </a:ln>
                <a:solidFill>
                  <a:schemeClr val="bg1"/>
                </a:solidFill>
                <a:effectLst/>
                <a:uLnTx/>
                <a:uFillTx/>
                <a:latin typeface="+mn-lt"/>
                <a:ea typeface="+mn-ea"/>
                <a:cs typeface="+mn-cs"/>
              </a:rPr>
              <a:t>CASTILLA</a:t>
            </a:r>
            <a:r>
              <a:rPr kumimoji="0" lang="es-ES" sz="3200" b="1" i="0" u="none" strike="noStrike" kern="1200" cap="none" spc="0" normalizeH="0" noProof="0" dirty="0" smtClean="0">
                <a:ln>
                  <a:noFill/>
                </a:ln>
                <a:solidFill>
                  <a:schemeClr val="bg1"/>
                </a:solidFill>
                <a:effectLst/>
                <a:uLnTx/>
                <a:uFillTx/>
                <a:latin typeface="+mn-lt"/>
                <a:ea typeface="+mn-ea"/>
                <a:cs typeface="+mn-cs"/>
              </a:rPr>
              <a:t> Y LEÓN</a:t>
            </a:r>
            <a:endParaRPr kumimoji="0" lang="es-ES" sz="32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sz="3200" b="0" i="0" u="none" strike="noStrike" kern="1200" cap="none" spc="0" normalizeH="0" baseline="0" noProof="0" dirty="0" smtClean="0">
                <a:ln>
                  <a:noFill/>
                </a:ln>
                <a:solidFill>
                  <a:schemeClr val="bg1"/>
                </a:solidFill>
                <a:effectLst/>
                <a:uLnTx/>
                <a:uFillTx/>
                <a:latin typeface="+mn-lt"/>
                <a:ea typeface="+mn-ea"/>
                <a:cs typeface="+mn-cs"/>
              </a:rPr>
              <a:t>94,230 km</a:t>
            </a:r>
            <a:r>
              <a:rPr kumimoji="0" lang="es-ES" sz="3200" b="0" i="0" u="none" strike="noStrike" kern="1200" cap="none" spc="0" normalizeH="0" baseline="30000" noProof="0" dirty="0" smtClean="0">
                <a:ln>
                  <a:noFill/>
                </a:ln>
                <a:solidFill>
                  <a:schemeClr val="bg1"/>
                </a:solidFill>
                <a:effectLst/>
                <a:uLnTx/>
                <a:uFillTx/>
                <a:latin typeface="+mn-lt"/>
                <a:ea typeface="+mn-ea"/>
                <a:cs typeface="+mn-cs"/>
              </a:rPr>
              <a:t>2</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sz="3200" b="0" i="0" u="none" strike="noStrike" kern="1200" cap="none" spc="0" normalizeH="0" baseline="0" noProof="0" dirty="0" smtClean="0">
                <a:ln>
                  <a:noFill/>
                </a:ln>
                <a:solidFill>
                  <a:schemeClr val="bg1"/>
                </a:solidFill>
                <a:effectLst/>
                <a:uLnTx/>
                <a:uFillTx/>
                <a:latin typeface="+mn-lt"/>
                <a:ea typeface="+mn-ea"/>
                <a:cs typeface="+mn-cs"/>
              </a:rPr>
              <a:t>2,478,079 </a:t>
            </a:r>
            <a:r>
              <a:rPr kumimoji="0" lang="es-ES" sz="3200" b="0" i="0" u="none" strike="noStrike" kern="1200" cap="none" spc="0" normalizeH="0" baseline="0" noProof="0" dirty="0" err="1" smtClean="0">
                <a:ln>
                  <a:noFill/>
                </a:ln>
                <a:solidFill>
                  <a:schemeClr val="bg1"/>
                </a:solidFill>
                <a:effectLst/>
                <a:uLnTx/>
                <a:uFillTx/>
                <a:latin typeface="+mn-lt"/>
                <a:ea typeface="+mn-ea"/>
                <a:cs typeface="+mn-cs"/>
              </a:rPr>
              <a:t>inhab</a:t>
            </a:r>
            <a:r>
              <a:rPr kumimoji="0" lang="es-ES" sz="3200" b="0" i="0" u="none" strike="noStrike" kern="1200" cap="none" spc="0" normalizeH="0" baseline="0" noProof="0" dirty="0" smtClean="0">
                <a:ln>
                  <a:noFill/>
                </a:ln>
                <a:solidFill>
                  <a:schemeClr val="bg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sz="3200" b="0" i="0" u="none" strike="noStrike" kern="1200" cap="none" spc="0" normalizeH="0" baseline="0" noProof="0" dirty="0" smtClean="0">
                <a:ln>
                  <a:noFill/>
                </a:ln>
                <a:solidFill>
                  <a:schemeClr val="bg1"/>
                </a:solidFill>
                <a:effectLst/>
                <a:uLnTx/>
                <a:uFillTx/>
                <a:latin typeface="+mn-lt"/>
                <a:ea typeface="+mn-ea"/>
                <a:cs typeface="+mn-cs"/>
              </a:rPr>
              <a:t>26.2 </a:t>
            </a:r>
            <a:r>
              <a:rPr kumimoji="0" lang="es-ES" sz="3200" b="0" i="0" u="none" strike="noStrike" kern="1200" cap="none" spc="0" normalizeH="0" baseline="0" noProof="0" dirty="0" err="1" smtClean="0">
                <a:ln>
                  <a:noFill/>
                </a:ln>
                <a:solidFill>
                  <a:schemeClr val="bg1"/>
                </a:solidFill>
                <a:effectLst/>
                <a:uLnTx/>
                <a:uFillTx/>
                <a:latin typeface="+mn-lt"/>
                <a:ea typeface="+mn-ea"/>
                <a:cs typeface="+mn-cs"/>
              </a:rPr>
              <a:t>inhab</a:t>
            </a:r>
            <a:r>
              <a:rPr kumimoji="0" lang="es-ES" sz="3200" b="0" i="0" u="none" strike="noStrike" kern="1200" cap="none" spc="0" normalizeH="0" baseline="0" noProof="0" dirty="0" smtClean="0">
                <a:ln>
                  <a:noFill/>
                </a:ln>
                <a:solidFill>
                  <a:schemeClr val="bg1"/>
                </a:solidFill>
                <a:effectLst/>
                <a:uLnTx/>
                <a:uFillTx/>
                <a:latin typeface="+mn-lt"/>
                <a:ea typeface="+mn-ea"/>
                <a:cs typeface="+mn-cs"/>
              </a:rPr>
              <a:t>/km</a:t>
            </a:r>
            <a:r>
              <a:rPr kumimoji="0" lang="es-ES" sz="3200" b="0" i="0" u="none" strike="noStrike" kern="1200" cap="none" spc="0" normalizeH="0" baseline="30000" noProof="0" dirty="0" smtClean="0">
                <a:ln>
                  <a:noFill/>
                </a:ln>
                <a:solidFill>
                  <a:schemeClr val="bg1"/>
                </a:solidFill>
                <a:effectLst/>
                <a:uLnTx/>
                <a:uFillTx/>
                <a:latin typeface="+mn-lt"/>
                <a:ea typeface="+mn-ea"/>
                <a:cs typeface="+mn-cs"/>
              </a:rPr>
              <a:t>2</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s-ES" sz="3200" b="0" i="0" u="none" strike="noStrike" kern="1200" cap="none" spc="0" normalizeH="0" baseline="0" noProof="0" dirty="0" smtClean="0">
                <a:ln>
                  <a:noFill/>
                </a:ln>
                <a:solidFill>
                  <a:schemeClr val="bg1"/>
                </a:solidFill>
                <a:effectLst/>
                <a:uLnTx/>
                <a:uFillTx/>
                <a:latin typeface="+mn-lt"/>
                <a:ea typeface="+mn-ea"/>
                <a:cs typeface="+mn-cs"/>
              </a:rPr>
              <a:t>51% in </a:t>
            </a:r>
            <a:r>
              <a:rPr kumimoji="0" lang="es-ES" sz="3200" b="0" i="0" u="none" strike="noStrike" kern="1200" cap="none" spc="0" normalizeH="0" baseline="0" noProof="0" dirty="0" err="1" smtClean="0">
                <a:ln>
                  <a:noFill/>
                </a:ln>
                <a:solidFill>
                  <a:schemeClr val="bg1"/>
                </a:solidFill>
                <a:effectLst/>
                <a:uLnTx/>
                <a:uFillTx/>
                <a:latin typeface="+mn-lt"/>
                <a:ea typeface="+mn-ea"/>
                <a:cs typeface="+mn-cs"/>
              </a:rPr>
              <a:t>cities</a:t>
            </a:r>
            <a:endParaRPr lang="es-ES" sz="3200" dirty="0">
              <a:solidFill>
                <a:schemeClr val="bg1"/>
              </a:solidFill>
            </a:endParaRPr>
          </a:p>
          <a:p>
            <a:pPr marR="0" lvl="0" algn="l" defTabSz="914400" rtl="0" eaLnBrk="1" fontAlgn="auto" latinLnBrk="0" hangingPunct="1">
              <a:lnSpc>
                <a:spcPct val="100000"/>
              </a:lnSpc>
              <a:spcBef>
                <a:spcPct val="20000"/>
              </a:spcBef>
              <a:spcAft>
                <a:spcPts val="0"/>
              </a:spcAft>
              <a:buClrTx/>
              <a:buSzTx/>
              <a:tabLst/>
              <a:defRPr/>
            </a:pPr>
            <a:endParaRPr kumimoji="0" lang="en-US" altLang="zh-CN" sz="3200" b="0" i="0" u="none" strike="noStrike" kern="1200" cap="none" spc="0" normalizeH="0" baseline="0" noProof="0" dirty="0" smtClean="0">
              <a:ln>
                <a:noFill/>
              </a:ln>
              <a:solidFill>
                <a:schemeClr val="bg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tabLst/>
              <a:defRPr/>
            </a:pPr>
            <a:r>
              <a:rPr kumimoji="0" lang="zh-CN" altLang="en-US" sz="3200" b="1" i="0" u="none" strike="noStrike" kern="1200" cap="none" spc="0" normalizeH="0" baseline="0" noProof="0" dirty="0" smtClean="0">
                <a:ln>
                  <a:noFill/>
                </a:ln>
                <a:solidFill>
                  <a:schemeClr val="bg1"/>
                </a:solidFill>
                <a:effectLst/>
                <a:uLnTx/>
                <a:uFillTx/>
                <a:latin typeface="黑体"/>
                <a:ea typeface="黑体"/>
                <a:cs typeface="黑体"/>
              </a:rPr>
              <a:t>卡</a:t>
            </a:r>
            <a:r>
              <a:rPr kumimoji="0" lang="en-US" altLang="zh-CN" sz="3200" b="1" i="0" u="none" strike="noStrike" kern="1200" cap="none" spc="0" normalizeH="0" baseline="0" noProof="0" dirty="0" smtClean="0">
                <a:ln>
                  <a:noFill/>
                </a:ln>
                <a:solidFill>
                  <a:schemeClr val="bg1"/>
                </a:solidFill>
                <a:effectLst/>
                <a:uLnTx/>
                <a:uFillTx/>
                <a:latin typeface="黑体"/>
                <a:ea typeface="黑体"/>
                <a:cs typeface="黑体"/>
              </a:rPr>
              <a:t>·</a:t>
            </a:r>
            <a:r>
              <a:rPr kumimoji="0" lang="zh-CN" altLang="en-US" sz="3200" b="1" i="0" u="none" strike="noStrike" kern="1200" cap="none" spc="0" normalizeH="0" baseline="0" noProof="0" dirty="0" smtClean="0">
                <a:ln>
                  <a:noFill/>
                </a:ln>
                <a:solidFill>
                  <a:schemeClr val="bg1"/>
                </a:solidFill>
                <a:effectLst/>
                <a:uLnTx/>
                <a:uFillTx/>
                <a:latin typeface="黑体"/>
                <a:ea typeface="黑体"/>
                <a:cs typeface="黑体"/>
              </a:rPr>
              <a:t>莱</a:t>
            </a:r>
            <a:r>
              <a:rPr lang="zh-CN" altLang="en-US" sz="3200" b="1" dirty="0" smtClean="0">
                <a:solidFill>
                  <a:schemeClr val="bg1"/>
                </a:solidFill>
                <a:latin typeface="黑体"/>
                <a:ea typeface="黑体"/>
                <a:cs typeface="黑体"/>
              </a:rPr>
              <a:t>大区</a:t>
            </a:r>
            <a:endParaRPr kumimoji="0" lang="en-US" altLang="zh-CN" sz="3200" b="1" i="0" u="none" strike="noStrike" kern="1200" cap="none" spc="0" normalizeH="0" baseline="0" noProof="0" dirty="0" smtClean="0">
              <a:ln>
                <a:noFill/>
              </a:ln>
              <a:solidFill>
                <a:schemeClr val="bg1"/>
              </a:solidFill>
              <a:effectLst/>
              <a:uLnTx/>
              <a:uFillTx/>
              <a:latin typeface="黑体"/>
              <a:ea typeface="黑体"/>
              <a:cs typeface="黑体"/>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zh-CN" altLang="zh-CN" sz="2900" dirty="0" smtClean="0">
                <a:solidFill>
                  <a:schemeClr val="bg1"/>
                </a:solidFill>
              </a:rPr>
              <a:t>9</a:t>
            </a:r>
            <a:r>
              <a:rPr lang="en-US" altLang="zh-CN" sz="2900" dirty="0" smtClean="0">
                <a:solidFill>
                  <a:schemeClr val="bg1"/>
                </a:solidFill>
              </a:rPr>
              <a:t>4</a:t>
            </a:r>
            <a:r>
              <a:rPr lang="zh-CN" altLang="en-US" sz="2900" dirty="0" smtClean="0">
                <a:solidFill>
                  <a:schemeClr val="bg1"/>
                </a:solidFill>
              </a:rPr>
              <a:t>，</a:t>
            </a:r>
            <a:r>
              <a:rPr lang="en-US" altLang="zh-CN" sz="2900" dirty="0" smtClean="0">
                <a:solidFill>
                  <a:schemeClr val="bg1"/>
                </a:solidFill>
              </a:rPr>
              <a:t>230</a:t>
            </a:r>
            <a:r>
              <a:rPr lang="zh-CN" altLang="en-US" sz="2900" dirty="0" smtClean="0">
                <a:solidFill>
                  <a:schemeClr val="bg1"/>
                </a:solidFill>
              </a:rPr>
              <a:t>平方公里</a:t>
            </a:r>
            <a:endParaRPr lang="en-US" altLang="zh-CN" sz="29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zh-CN" altLang="zh-CN" sz="2900" b="0" i="0" u="none" strike="noStrike" kern="1200" cap="none" spc="0" normalizeH="0" baseline="0" noProof="0" dirty="0" smtClean="0">
                <a:ln>
                  <a:noFill/>
                </a:ln>
                <a:solidFill>
                  <a:schemeClr val="bg1"/>
                </a:solidFill>
                <a:effectLst/>
                <a:uLnTx/>
                <a:uFillTx/>
              </a:rPr>
              <a:t>2</a:t>
            </a:r>
            <a:r>
              <a:rPr kumimoji="0" lang="en-US" altLang="zh-CN" sz="2900" b="0" i="0" u="none" strike="noStrike" kern="1200" cap="none" spc="0" normalizeH="0" baseline="0" noProof="0" dirty="0" smtClean="0">
                <a:ln>
                  <a:noFill/>
                </a:ln>
                <a:solidFill>
                  <a:schemeClr val="bg1"/>
                </a:solidFill>
                <a:effectLst/>
                <a:uLnTx/>
                <a:uFillTx/>
              </a:rPr>
              <a:t>,478,079</a:t>
            </a:r>
            <a:r>
              <a:rPr kumimoji="0" lang="zh-CN" altLang="en-US" sz="2900" b="0" i="0" u="none" strike="noStrike" kern="1200" cap="none" spc="0" normalizeH="0" baseline="0" noProof="0" dirty="0" smtClean="0">
                <a:ln>
                  <a:noFill/>
                </a:ln>
                <a:solidFill>
                  <a:schemeClr val="bg1"/>
                </a:solidFill>
                <a:effectLst/>
                <a:uLnTx/>
                <a:uFillTx/>
              </a:rPr>
              <a:t>居民</a:t>
            </a:r>
            <a:endParaRPr kumimoji="0" lang="en-US" altLang="zh-CN" sz="2900" b="0" i="0" u="none" strike="noStrike" kern="1200" cap="none" spc="0" normalizeH="0" baseline="0" noProof="0" dirty="0" smtClean="0">
              <a:ln>
                <a:noFill/>
              </a:ln>
              <a:solidFill>
                <a:schemeClr val="bg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zh-CN" altLang="zh-CN" sz="2900" dirty="0" smtClean="0">
                <a:solidFill>
                  <a:schemeClr val="bg1"/>
                </a:solidFill>
              </a:rPr>
              <a:t>2</a:t>
            </a:r>
            <a:r>
              <a:rPr lang="en-US" altLang="zh-CN" sz="2900" dirty="0" smtClean="0">
                <a:solidFill>
                  <a:schemeClr val="bg1"/>
                </a:solidFill>
              </a:rPr>
              <a:t>6.2</a:t>
            </a:r>
            <a:r>
              <a:rPr lang="zh-CN" altLang="en-US" sz="2900" dirty="0" smtClean="0">
                <a:solidFill>
                  <a:schemeClr val="bg1"/>
                </a:solidFill>
              </a:rPr>
              <a:t>居民</a:t>
            </a:r>
            <a:r>
              <a:rPr lang="en-US" altLang="zh-CN" sz="2900" dirty="0" smtClean="0">
                <a:solidFill>
                  <a:schemeClr val="bg1"/>
                </a:solidFill>
              </a:rPr>
              <a:t>/</a:t>
            </a:r>
            <a:r>
              <a:rPr lang="zh-CN" altLang="en-US" sz="2900" dirty="0" smtClean="0">
                <a:solidFill>
                  <a:schemeClr val="bg1"/>
                </a:solidFill>
              </a:rPr>
              <a:t>平方公里</a:t>
            </a:r>
            <a:endParaRPr lang="en-US" altLang="zh-CN" sz="29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zh-CN" altLang="zh-CN" sz="2900" b="0" i="0" u="none" strike="noStrike" kern="1200" cap="none" spc="0" normalizeH="0" baseline="0" noProof="0" dirty="0" smtClean="0">
                <a:ln>
                  <a:noFill/>
                </a:ln>
                <a:solidFill>
                  <a:schemeClr val="bg1"/>
                </a:solidFill>
                <a:effectLst/>
                <a:uLnTx/>
                <a:uFillTx/>
              </a:rPr>
              <a:t>5</a:t>
            </a:r>
            <a:r>
              <a:rPr kumimoji="0" lang="en-US" altLang="zh-CN" sz="2900" b="0" i="0" u="none" strike="noStrike" kern="1200" cap="none" spc="0" normalizeH="0" baseline="0" noProof="0" dirty="0" smtClean="0">
                <a:ln>
                  <a:noFill/>
                </a:ln>
                <a:solidFill>
                  <a:schemeClr val="bg1"/>
                </a:solidFill>
                <a:effectLst/>
                <a:uLnTx/>
                <a:uFillTx/>
              </a:rPr>
              <a:t>1%</a:t>
            </a:r>
            <a:r>
              <a:rPr kumimoji="0" lang="zh-CN" altLang="en-US" sz="2900" b="0" i="0" u="none" strike="noStrike" kern="1200" cap="none" spc="0" normalizeH="0" baseline="0" noProof="0" dirty="0" smtClean="0">
                <a:ln>
                  <a:noFill/>
                </a:ln>
                <a:solidFill>
                  <a:schemeClr val="bg1"/>
                </a:solidFill>
                <a:effectLst/>
                <a:uLnTx/>
                <a:uFillTx/>
              </a:rPr>
              <a:t>居住在城市</a:t>
            </a:r>
            <a:endParaRPr kumimoji="0" lang="en-US" altLang="zh-CN" sz="2900" b="0" i="0" u="none" strike="noStrike" kern="1200" cap="none" spc="0" normalizeH="0" baseline="0" noProof="0" dirty="0" smtClean="0">
              <a:ln>
                <a:noFill/>
              </a:ln>
              <a:solidFill>
                <a:schemeClr val="bg1"/>
              </a:solidFill>
              <a:effectLst/>
              <a:uLnTx/>
              <a:uFillTx/>
            </a:endParaRPr>
          </a:p>
        </p:txBody>
      </p:sp>
      <p:sp>
        <p:nvSpPr>
          <p:cNvPr id="7" name="6 CuadroTexto"/>
          <p:cNvSpPr txBox="1"/>
          <p:nvPr/>
        </p:nvSpPr>
        <p:spPr>
          <a:xfrm>
            <a:off x="4331480" y="5256592"/>
            <a:ext cx="2592288"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 dirty="0" err="1"/>
              <a:t>Population</a:t>
            </a:r>
            <a:r>
              <a:rPr lang="es-ES" dirty="0"/>
              <a:t> </a:t>
            </a:r>
            <a:r>
              <a:rPr lang="es-ES" dirty="0" err="1" smtClean="0"/>
              <a:t>density</a:t>
            </a:r>
            <a:endParaRPr lang="es-ES" dirty="0" smtClean="0"/>
          </a:p>
          <a:p>
            <a:pPr algn="ctr"/>
            <a:r>
              <a:rPr lang="zh-CN" altLang="en-US" dirty="0" smtClean="0"/>
              <a:t>人口密度</a:t>
            </a:r>
            <a:endParaRPr lang="es-ES" dirty="0"/>
          </a:p>
        </p:txBody>
      </p:sp>
    </p:spTree>
    <p:extLst>
      <p:ext uri="{BB962C8B-B14F-4D97-AF65-F5344CB8AC3E}">
        <p14:creationId xmlns:p14="http://schemas.microsoft.com/office/powerpoint/2010/main" val="331300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a:t>Socio-</a:t>
            </a:r>
            <a:r>
              <a:rPr lang="es-ES" dirty="0" err="1"/>
              <a:t>demographic</a:t>
            </a:r>
            <a:r>
              <a:rPr lang="es-ES" dirty="0"/>
              <a:t> </a:t>
            </a:r>
            <a:r>
              <a:rPr lang="es-ES" dirty="0" err="1" smtClean="0"/>
              <a:t>Context</a:t>
            </a:r>
            <a:r>
              <a:rPr lang="es-ES" dirty="0" smtClean="0"/>
              <a:t> –</a:t>
            </a:r>
            <a:r>
              <a:rPr lang="zh-CN" altLang="en-US" dirty="0" smtClean="0"/>
              <a:t> 社会人口背景</a:t>
            </a:r>
            <a:r>
              <a:rPr lang="es-ES" dirty="0" smtClean="0"/>
              <a:t>  </a:t>
            </a:r>
            <a:endParaRPr lang="it-IT" dirty="0">
              <a:solidFill>
                <a:prstClr val="black">
                  <a:lumMod val="85000"/>
                  <a:lumOff val="15000"/>
                </a:prstClr>
              </a:solidFill>
            </a:endParaRPr>
          </a:p>
        </p:txBody>
      </p:sp>
      <p:pic>
        <p:nvPicPr>
          <p:cNvPr id="7" name="Picture 8"/>
          <p:cNvPicPr>
            <a:picLocks noGrp="1" noChangeAspect="1" noChangeArrowheads="1"/>
          </p:cNvPicPr>
          <p:nvPr>
            <p:ph idx="1"/>
          </p:nvPr>
        </p:nvPicPr>
        <p:blipFill>
          <a:blip r:embed="rId3" cstate="print"/>
          <a:srcRect/>
          <a:stretch>
            <a:fillRect/>
          </a:stretch>
        </p:blipFill>
        <p:spPr bwMode="auto">
          <a:xfrm>
            <a:off x="200340" y="903992"/>
            <a:ext cx="3144428" cy="2669028"/>
          </a:xfrm>
          <a:prstGeom prst="rect">
            <a:avLst/>
          </a:prstGeom>
          <a:noFill/>
          <a:ln w="9525">
            <a:noFill/>
            <a:miter lim="800000"/>
            <a:headEnd/>
            <a:tailEnd/>
          </a:ln>
          <a:effectLst/>
        </p:spPr>
      </p:pic>
      <p:pic>
        <p:nvPicPr>
          <p:cNvPr id="8" name="Picture 9"/>
          <p:cNvPicPr>
            <a:picLocks noChangeAspect="1" noChangeArrowheads="1"/>
          </p:cNvPicPr>
          <p:nvPr/>
        </p:nvPicPr>
        <p:blipFill>
          <a:blip r:embed="rId4" cstate="print"/>
          <a:srcRect/>
          <a:stretch>
            <a:fillRect/>
          </a:stretch>
        </p:blipFill>
        <p:spPr bwMode="auto">
          <a:xfrm>
            <a:off x="3385931" y="903992"/>
            <a:ext cx="3145639" cy="2669028"/>
          </a:xfrm>
          <a:prstGeom prst="rect">
            <a:avLst/>
          </a:prstGeom>
          <a:noFill/>
          <a:ln w="9525">
            <a:noFill/>
            <a:miter lim="800000"/>
            <a:headEnd/>
            <a:tailEnd/>
          </a:ln>
          <a:effectLst/>
        </p:spPr>
      </p:pic>
      <p:graphicFrame>
        <p:nvGraphicFramePr>
          <p:cNvPr id="10" name="9 Tabla"/>
          <p:cNvGraphicFramePr>
            <a:graphicFrameLocks noGrp="1"/>
          </p:cNvGraphicFramePr>
          <p:nvPr>
            <p:extLst>
              <p:ext uri="{D42A27DB-BD31-4B8C-83A1-F6EECF244321}">
                <p14:modId xmlns:p14="http://schemas.microsoft.com/office/powerpoint/2010/main" val="682820248"/>
              </p:ext>
            </p:extLst>
          </p:nvPr>
        </p:nvGraphicFramePr>
        <p:xfrm>
          <a:off x="179512" y="3861061"/>
          <a:ext cx="9387532" cy="2273934"/>
        </p:xfrm>
        <a:graphic>
          <a:graphicData uri="http://schemas.openxmlformats.org/drawingml/2006/table">
            <a:tbl>
              <a:tblPr firstRow="1" bandRow="1">
                <a:tableStyleId>{5C22544A-7EE6-4342-B048-85BDC9FD1C3A}</a:tableStyleId>
              </a:tblPr>
              <a:tblGrid>
                <a:gridCol w="5663554"/>
                <a:gridCol w="620663"/>
                <a:gridCol w="620663"/>
                <a:gridCol w="698246"/>
                <a:gridCol w="698246"/>
                <a:gridCol w="1086160"/>
              </a:tblGrid>
              <a:tr h="343493">
                <a:tc>
                  <a:txBody>
                    <a:bodyPr/>
                    <a:lstStyle/>
                    <a:p>
                      <a:pPr algn="l"/>
                      <a:r>
                        <a:rPr lang="es-ES" sz="1600" dirty="0" smtClean="0"/>
                        <a:t>INDICATORS – CASTILLA Y LEÓN</a:t>
                      </a:r>
                      <a:r>
                        <a:rPr lang="zh-CN" altLang="en-US" sz="1600" dirty="0" smtClean="0"/>
                        <a:t> 卡</a:t>
                      </a:r>
                      <a:r>
                        <a:rPr lang="en-US" altLang="zh-CN" sz="1600" dirty="0" smtClean="0"/>
                        <a:t>·</a:t>
                      </a:r>
                      <a:r>
                        <a:rPr lang="zh-CN" altLang="en-US" sz="1600" dirty="0" smtClean="0"/>
                        <a:t>莱大区各项指标</a:t>
                      </a:r>
                      <a:endParaRPr lang="es-ES" sz="1600" dirty="0"/>
                    </a:p>
                  </a:txBody>
                  <a:tcPr/>
                </a:tc>
                <a:tc>
                  <a:txBody>
                    <a:bodyPr/>
                    <a:lstStyle/>
                    <a:p>
                      <a:pPr algn="ctr"/>
                      <a:r>
                        <a:rPr lang="es-ES" sz="1200" dirty="0" smtClean="0"/>
                        <a:t>1991</a:t>
                      </a:r>
                      <a:endParaRPr lang="es-ES" sz="1200" dirty="0"/>
                    </a:p>
                  </a:txBody>
                  <a:tcPr/>
                </a:tc>
                <a:tc>
                  <a:txBody>
                    <a:bodyPr/>
                    <a:lstStyle/>
                    <a:p>
                      <a:pPr algn="ctr"/>
                      <a:r>
                        <a:rPr lang="es-ES" sz="1200" dirty="0" smtClean="0"/>
                        <a:t>2001</a:t>
                      </a:r>
                      <a:endParaRPr lang="es-ES" sz="1200" dirty="0"/>
                    </a:p>
                  </a:txBody>
                  <a:tcPr/>
                </a:tc>
                <a:tc>
                  <a:txBody>
                    <a:bodyPr/>
                    <a:lstStyle/>
                    <a:p>
                      <a:pPr algn="ctr"/>
                      <a:r>
                        <a:rPr lang="es-ES" sz="1200" dirty="0" smtClean="0"/>
                        <a:t>2011</a:t>
                      </a:r>
                      <a:endParaRPr lang="es-ES" sz="1200" dirty="0"/>
                    </a:p>
                  </a:txBody>
                  <a:tcPr/>
                </a:tc>
                <a:tc>
                  <a:txBody>
                    <a:bodyPr/>
                    <a:lstStyle/>
                    <a:p>
                      <a:pPr algn="ctr"/>
                      <a:r>
                        <a:rPr lang="es-ES" sz="1200" dirty="0" smtClean="0"/>
                        <a:t>2015</a:t>
                      </a:r>
                      <a:endParaRPr lang="es-ES" sz="1200" dirty="0"/>
                    </a:p>
                  </a:txBody>
                  <a:tcPr/>
                </a:tc>
                <a:tc>
                  <a:txBody>
                    <a:bodyPr/>
                    <a:lstStyle/>
                    <a:p>
                      <a:pPr algn="ctr"/>
                      <a:r>
                        <a:rPr lang="es-ES" sz="1200" dirty="0" err="1" smtClean="0"/>
                        <a:t>Forecast</a:t>
                      </a:r>
                      <a:r>
                        <a:rPr lang="es-ES" sz="1200" dirty="0" smtClean="0"/>
                        <a:t> 2029</a:t>
                      </a:r>
                    </a:p>
                    <a:p>
                      <a:pPr algn="ctr"/>
                      <a:r>
                        <a:rPr lang="zh-CN" altLang="zh-CN" sz="1200" dirty="0" smtClean="0"/>
                        <a:t>2</a:t>
                      </a:r>
                      <a:r>
                        <a:rPr lang="en-US" altLang="zh-CN" sz="1200" dirty="0" smtClean="0"/>
                        <a:t>029</a:t>
                      </a:r>
                      <a:r>
                        <a:rPr lang="zh-CN" altLang="en-US" sz="1200" dirty="0" smtClean="0"/>
                        <a:t>预测值</a:t>
                      </a:r>
                      <a:endParaRPr lang="es-ES" sz="1200" dirty="0"/>
                    </a:p>
                  </a:txBody>
                  <a:tcPr/>
                </a:tc>
              </a:tr>
              <a:tr h="302789">
                <a:tc>
                  <a:txBody>
                    <a:bodyPr/>
                    <a:lstStyle/>
                    <a:p>
                      <a:pPr algn="l"/>
                      <a:r>
                        <a:rPr lang="es-ES" sz="1200" b="1" dirty="0" err="1" smtClean="0"/>
                        <a:t>Number</a:t>
                      </a:r>
                      <a:r>
                        <a:rPr lang="es-ES" sz="1200" b="1" dirty="0" smtClean="0"/>
                        <a:t> of </a:t>
                      </a:r>
                      <a:r>
                        <a:rPr lang="es-ES" sz="1200" b="1" dirty="0" err="1" smtClean="0"/>
                        <a:t>children</a:t>
                      </a:r>
                      <a:r>
                        <a:rPr lang="es-ES" sz="1200" b="1" dirty="0" smtClean="0"/>
                        <a:t> per </a:t>
                      </a:r>
                      <a:r>
                        <a:rPr lang="es-ES" sz="1200" b="1" dirty="0" err="1" smtClean="0"/>
                        <a:t>woman</a:t>
                      </a:r>
                      <a:r>
                        <a:rPr lang="es-ES" sz="1200" b="1" dirty="0" smtClean="0"/>
                        <a:t> </a:t>
                      </a:r>
                      <a:r>
                        <a:rPr lang="es-ES" sz="1200" b="1" baseline="0" dirty="0" smtClean="0"/>
                        <a:t>–   </a:t>
                      </a:r>
                      <a:r>
                        <a:rPr lang="es-ES" sz="1200" b="1" baseline="0" dirty="0" err="1" smtClean="0"/>
                        <a:t>单个妇女育儿数量</a:t>
                      </a:r>
                      <a:endParaRPr lang="es-ES" sz="1200" b="1" dirty="0"/>
                    </a:p>
                  </a:txBody>
                  <a:tcPr/>
                </a:tc>
                <a:tc>
                  <a:txBody>
                    <a:bodyPr/>
                    <a:lstStyle/>
                    <a:p>
                      <a:pPr algn="ctr"/>
                      <a:r>
                        <a:rPr lang="es-ES" sz="1200" dirty="0" smtClean="0"/>
                        <a:t>1.13</a:t>
                      </a:r>
                      <a:endParaRPr lang="es-ES" sz="1200" dirty="0"/>
                    </a:p>
                  </a:txBody>
                  <a:tcPr/>
                </a:tc>
                <a:tc>
                  <a:txBody>
                    <a:bodyPr/>
                    <a:lstStyle/>
                    <a:p>
                      <a:pPr algn="ctr"/>
                      <a:r>
                        <a:rPr lang="es-ES" sz="1200" dirty="0" smtClean="0"/>
                        <a:t>0.99</a:t>
                      </a:r>
                      <a:endParaRPr lang="es-ES" sz="1200" dirty="0"/>
                    </a:p>
                  </a:txBody>
                  <a:tcPr/>
                </a:tc>
                <a:tc>
                  <a:txBody>
                    <a:bodyPr/>
                    <a:lstStyle/>
                    <a:p>
                      <a:pPr algn="ctr"/>
                      <a:r>
                        <a:rPr lang="es-ES" sz="1200" dirty="0" smtClean="0"/>
                        <a:t>1.19</a:t>
                      </a:r>
                      <a:endParaRPr lang="es-ES" sz="1200" dirty="0"/>
                    </a:p>
                  </a:txBody>
                  <a:tcPr/>
                </a:tc>
                <a:tc>
                  <a:txBody>
                    <a:bodyPr/>
                    <a:lstStyle/>
                    <a:p>
                      <a:pPr algn="ctr"/>
                      <a:r>
                        <a:rPr lang="es-ES" sz="1200" dirty="0" smtClean="0"/>
                        <a:t>1.17</a:t>
                      </a:r>
                      <a:endParaRPr lang="es-ES" sz="1200" dirty="0"/>
                    </a:p>
                  </a:txBody>
                  <a:tcPr/>
                </a:tc>
                <a:tc>
                  <a:txBody>
                    <a:bodyPr/>
                    <a:lstStyle/>
                    <a:p>
                      <a:pPr algn="ctr"/>
                      <a:endParaRPr lang="es-ES" sz="1200" dirty="0"/>
                    </a:p>
                  </a:txBody>
                  <a:tcPr/>
                </a:tc>
              </a:tr>
              <a:tr h="302789">
                <a:tc>
                  <a:txBody>
                    <a:bodyPr/>
                    <a:lstStyle/>
                    <a:p>
                      <a:pPr algn="l"/>
                      <a:r>
                        <a:rPr lang="es-ES" sz="1200" b="1" kern="1200" dirty="0" err="1" smtClean="0">
                          <a:solidFill>
                            <a:schemeClr val="dk1"/>
                          </a:solidFill>
                          <a:latin typeface="+mn-lt"/>
                          <a:ea typeface="+mn-ea"/>
                          <a:cs typeface="+mn-cs"/>
                        </a:rPr>
                        <a:t>Average</a:t>
                      </a:r>
                      <a:r>
                        <a:rPr lang="es-ES" sz="1200" b="1" kern="1200" dirty="0" smtClean="0">
                          <a:solidFill>
                            <a:schemeClr val="dk1"/>
                          </a:solidFill>
                          <a:latin typeface="+mn-lt"/>
                          <a:ea typeface="+mn-ea"/>
                          <a:cs typeface="+mn-cs"/>
                        </a:rPr>
                        <a:t> </a:t>
                      </a:r>
                      <a:r>
                        <a:rPr lang="es-ES" sz="1200" b="1" kern="1200" dirty="0" err="1" smtClean="0">
                          <a:solidFill>
                            <a:schemeClr val="dk1"/>
                          </a:solidFill>
                          <a:latin typeface="+mn-lt"/>
                          <a:ea typeface="+mn-ea"/>
                          <a:cs typeface="+mn-cs"/>
                        </a:rPr>
                        <a:t>household</a:t>
                      </a:r>
                      <a:r>
                        <a:rPr lang="es-ES" sz="1200" b="1" kern="1200" dirty="0" smtClean="0">
                          <a:solidFill>
                            <a:schemeClr val="dk1"/>
                          </a:solidFill>
                          <a:latin typeface="+mn-lt"/>
                          <a:ea typeface="+mn-ea"/>
                          <a:cs typeface="+mn-cs"/>
                        </a:rPr>
                        <a:t> </a:t>
                      </a:r>
                      <a:r>
                        <a:rPr lang="es-ES" sz="1200" b="1" kern="1200" dirty="0" err="1" smtClean="0">
                          <a:solidFill>
                            <a:schemeClr val="dk1"/>
                          </a:solidFill>
                          <a:latin typeface="+mn-lt"/>
                          <a:ea typeface="+mn-ea"/>
                          <a:cs typeface="+mn-cs"/>
                        </a:rPr>
                        <a:t>size</a:t>
                      </a:r>
                      <a:r>
                        <a:rPr lang="es-ES" sz="1200" b="1" kern="1200" dirty="0" smtClean="0">
                          <a:solidFill>
                            <a:schemeClr val="dk1"/>
                          </a:solidFill>
                          <a:latin typeface="+mn-lt"/>
                          <a:ea typeface="+mn-ea"/>
                          <a:cs typeface="+mn-cs"/>
                        </a:rPr>
                        <a:t> –  </a:t>
                      </a:r>
                      <a:r>
                        <a:rPr lang="zh-CN" altLang="en-US" sz="1200" b="1" kern="1200" dirty="0" smtClean="0">
                          <a:solidFill>
                            <a:schemeClr val="dk1"/>
                          </a:solidFill>
                          <a:latin typeface="+mn-lt"/>
                          <a:ea typeface="+mn-ea"/>
                          <a:cs typeface="+mn-cs"/>
                        </a:rPr>
                        <a:t>家庭平均规模</a:t>
                      </a:r>
                      <a:endParaRPr lang="es-ES" sz="1200" b="1" kern="1200" dirty="0">
                        <a:solidFill>
                          <a:schemeClr val="dk1"/>
                        </a:solidFill>
                        <a:latin typeface="+mn-lt"/>
                        <a:ea typeface="+mn-ea"/>
                        <a:cs typeface="+mn-cs"/>
                      </a:endParaRPr>
                    </a:p>
                  </a:txBody>
                  <a:tcPr/>
                </a:tc>
                <a:tc>
                  <a:txBody>
                    <a:bodyPr/>
                    <a:lstStyle/>
                    <a:p>
                      <a:pPr algn="ctr"/>
                      <a:r>
                        <a:rPr lang="es-ES" sz="1200" dirty="0" smtClean="0"/>
                        <a:t>3.11</a:t>
                      </a:r>
                      <a:endParaRPr lang="es-ES" sz="1200" dirty="0"/>
                    </a:p>
                  </a:txBody>
                  <a:tcPr/>
                </a:tc>
                <a:tc>
                  <a:txBody>
                    <a:bodyPr/>
                    <a:lstStyle/>
                    <a:p>
                      <a:pPr algn="ctr"/>
                      <a:r>
                        <a:rPr lang="es-ES" sz="1200" dirty="0" smtClean="0"/>
                        <a:t>2.73</a:t>
                      </a:r>
                      <a:endParaRPr lang="es-ES" sz="1200" dirty="0"/>
                    </a:p>
                  </a:txBody>
                  <a:tcPr/>
                </a:tc>
                <a:tc>
                  <a:txBody>
                    <a:bodyPr/>
                    <a:lstStyle/>
                    <a:p>
                      <a:pPr algn="ctr"/>
                      <a:r>
                        <a:rPr lang="es-ES" sz="1200" dirty="0" smtClean="0"/>
                        <a:t>2.42</a:t>
                      </a:r>
                      <a:endParaRPr lang="es-ES" sz="1200" dirty="0"/>
                    </a:p>
                  </a:txBody>
                  <a:tcPr/>
                </a:tc>
                <a:tc>
                  <a:txBody>
                    <a:bodyPr/>
                    <a:lstStyle/>
                    <a:p>
                      <a:pPr algn="ctr"/>
                      <a:r>
                        <a:rPr lang="es-ES" sz="1200" dirty="0" smtClean="0"/>
                        <a:t>2.35</a:t>
                      </a:r>
                      <a:endParaRPr lang="es-ES" sz="1200" dirty="0"/>
                    </a:p>
                  </a:txBody>
                  <a:tcPr/>
                </a:tc>
                <a:tc>
                  <a:txBody>
                    <a:bodyPr/>
                    <a:lstStyle/>
                    <a:p>
                      <a:pPr algn="ctr"/>
                      <a:r>
                        <a:rPr lang="es-ES" sz="1200" dirty="0" smtClean="0"/>
                        <a:t>2.19</a:t>
                      </a:r>
                      <a:endParaRPr lang="es-ES" sz="1200" dirty="0"/>
                    </a:p>
                  </a:txBody>
                  <a:tcPr/>
                </a:tc>
              </a:tr>
              <a:tr h="302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err="1" smtClean="0"/>
                        <a:t>People</a:t>
                      </a:r>
                      <a:r>
                        <a:rPr lang="es-ES" sz="1200" b="1" baseline="0" dirty="0" smtClean="0"/>
                        <a:t> living </a:t>
                      </a:r>
                      <a:r>
                        <a:rPr lang="es-ES" sz="1200" b="1" baseline="0" dirty="0" err="1" smtClean="0"/>
                        <a:t>alone</a:t>
                      </a:r>
                      <a:r>
                        <a:rPr lang="es-ES" sz="1200" b="1" baseline="0" dirty="0" smtClean="0"/>
                        <a:t> - </a:t>
                      </a:r>
                      <a:r>
                        <a:rPr lang="es-ES" sz="1200" b="1" dirty="0" smtClean="0"/>
                        <a:t> </a:t>
                      </a:r>
                      <a:r>
                        <a:rPr lang="zh-CN" altLang="en-US" sz="1200" b="1" dirty="0" smtClean="0"/>
                        <a:t>独居人口</a:t>
                      </a:r>
                      <a:endParaRPr lang="es-ES" sz="1200" b="1" dirty="0" smtClean="0"/>
                    </a:p>
                  </a:txBody>
                  <a:tcPr/>
                </a:tc>
                <a:tc>
                  <a:txBody>
                    <a:bodyPr/>
                    <a:lstStyle/>
                    <a:p>
                      <a:pPr algn="ctr"/>
                      <a:r>
                        <a:rPr lang="es-ES" sz="1200" dirty="0" smtClean="0"/>
                        <a:t>5.0%</a:t>
                      </a:r>
                      <a:endParaRPr lang="es-ES" sz="1200" dirty="0"/>
                    </a:p>
                  </a:txBody>
                  <a:tcPr/>
                </a:tc>
                <a:tc>
                  <a:txBody>
                    <a:bodyPr/>
                    <a:lstStyle/>
                    <a:p>
                      <a:pPr algn="ctr"/>
                      <a:r>
                        <a:rPr lang="es-ES" sz="1200" dirty="0" smtClean="0"/>
                        <a:t>8.4%</a:t>
                      </a:r>
                      <a:endParaRPr lang="es-ES" sz="1200" dirty="0"/>
                    </a:p>
                  </a:txBody>
                  <a:tcPr/>
                </a:tc>
                <a:tc>
                  <a:txBody>
                    <a:bodyPr/>
                    <a:lstStyle/>
                    <a:p>
                      <a:pPr algn="ctr"/>
                      <a:r>
                        <a:rPr lang="es-ES" sz="1200" dirty="0" smtClean="0"/>
                        <a:t>10.7%</a:t>
                      </a:r>
                      <a:endParaRPr lang="es-ES" sz="1200" dirty="0"/>
                    </a:p>
                  </a:txBody>
                  <a:tcPr/>
                </a:tc>
                <a:tc>
                  <a:txBody>
                    <a:bodyPr/>
                    <a:lstStyle/>
                    <a:p>
                      <a:pPr algn="ctr"/>
                      <a:r>
                        <a:rPr lang="es-ES" sz="1200" dirty="0" smtClean="0"/>
                        <a:t>11.8%</a:t>
                      </a:r>
                      <a:endParaRPr lang="es-ES" sz="1200" dirty="0"/>
                    </a:p>
                  </a:txBody>
                  <a:tcPr/>
                </a:tc>
                <a:tc>
                  <a:txBody>
                    <a:bodyPr/>
                    <a:lstStyle/>
                    <a:p>
                      <a:pPr algn="ctr"/>
                      <a:r>
                        <a:rPr lang="es-ES" sz="1200" dirty="0" smtClean="0"/>
                        <a:t>14.6%</a:t>
                      </a:r>
                      <a:endParaRPr lang="es-ES" sz="1200" dirty="0"/>
                    </a:p>
                  </a:txBody>
                  <a:tcPr/>
                </a:tc>
              </a:tr>
              <a:tr h="302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smtClean="0"/>
                        <a:t>≥ 65 </a:t>
                      </a:r>
                      <a:r>
                        <a:rPr lang="es-ES" sz="1200" b="1" dirty="0" err="1" smtClean="0"/>
                        <a:t>aged</a:t>
                      </a:r>
                      <a:r>
                        <a:rPr lang="es-ES" sz="1200" b="1" dirty="0" smtClean="0"/>
                        <a:t> living </a:t>
                      </a:r>
                      <a:r>
                        <a:rPr lang="es-ES" sz="1200" b="1" dirty="0" err="1" smtClean="0"/>
                        <a:t>alone</a:t>
                      </a:r>
                      <a:r>
                        <a:rPr lang="es-ES" sz="1200" b="1" dirty="0" smtClean="0"/>
                        <a:t> -  </a:t>
                      </a:r>
                      <a:r>
                        <a:rPr lang="en-US" altLang="zh-CN" sz="1200" b="1" dirty="0" smtClean="0"/>
                        <a:t>65</a:t>
                      </a:r>
                      <a:r>
                        <a:rPr lang="zh-CN" altLang="en-US" sz="1200" b="1" dirty="0" smtClean="0"/>
                        <a:t>岁以上独居人口</a:t>
                      </a:r>
                      <a:endParaRPr lang="es-ES" sz="1200" b="1" dirty="0"/>
                    </a:p>
                  </a:txBody>
                  <a:tcPr/>
                </a:tc>
                <a:tc>
                  <a:txBody>
                    <a:bodyPr/>
                    <a:lstStyle/>
                    <a:p>
                      <a:pPr algn="ctr"/>
                      <a:r>
                        <a:rPr lang="es-ES" sz="1200" dirty="0" smtClean="0"/>
                        <a:t>17.3%</a:t>
                      </a:r>
                      <a:endParaRPr lang="es-ES" sz="1200" dirty="0"/>
                    </a:p>
                  </a:txBody>
                  <a:tcPr/>
                </a:tc>
                <a:tc>
                  <a:txBody>
                    <a:bodyPr/>
                    <a:lstStyle/>
                    <a:p>
                      <a:pPr algn="ctr"/>
                      <a:r>
                        <a:rPr lang="es-ES" sz="1200" dirty="0" smtClean="0"/>
                        <a:t>20.8%</a:t>
                      </a:r>
                      <a:endParaRPr lang="es-ES" sz="1200" dirty="0"/>
                    </a:p>
                  </a:txBody>
                  <a:tcPr/>
                </a:tc>
                <a:tc>
                  <a:txBody>
                    <a:bodyPr/>
                    <a:lstStyle/>
                    <a:p>
                      <a:pPr algn="ctr"/>
                      <a:r>
                        <a:rPr lang="es-ES" sz="1200" dirty="0" smtClean="0"/>
                        <a:t>21.5%</a:t>
                      </a:r>
                      <a:endParaRPr lang="es-ES" sz="1200" dirty="0"/>
                    </a:p>
                  </a:txBody>
                  <a:tcPr/>
                </a:tc>
                <a:tc>
                  <a:txBody>
                    <a:bodyPr/>
                    <a:lstStyle/>
                    <a:p>
                      <a:pPr algn="ctr"/>
                      <a:r>
                        <a:rPr lang="es-ES" sz="1200" dirty="0" smtClean="0"/>
                        <a:t>22.9%</a:t>
                      </a:r>
                      <a:endParaRPr lang="es-ES" sz="1200" dirty="0"/>
                    </a:p>
                  </a:txBody>
                  <a:tcPr/>
                </a:tc>
                <a:tc>
                  <a:txBody>
                    <a:bodyPr/>
                    <a:lstStyle/>
                    <a:p>
                      <a:pPr algn="ctr"/>
                      <a:endParaRPr lang="es-ES" sz="1200" dirty="0"/>
                    </a:p>
                  </a:txBody>
                  <a:tcPr/>
                </a:tc>
              </a:tr>
              <a:tr h="302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err="1" smtClean="0"/>
                        <a:t>Life</a:t>
                      </a:r>
                      <a:r>
                        <a:rPr lang="es-ES" sz="1200" b="1" dirty="0" smtClean="0"/>
                        <a:t> </a:t>
                      </a:r>
                      <a:r>
                        <a:rPr lang="es-ES" sz="1200" b="1" dirty="0" err="1" smtClean="0"/>
                        <a:t>expectancy</a:t>
                      </a:r>
                      <a:r>
                        <a:rPr lang="es-ES" sz="1200" b="1" dirty="0" smtClean="0"/>
                        <a:t> at </a:t>
                      </a:r>
                      <a:r>
                        <a:rPr lang="es-ES" sz="1200" b="1" dirty="0" err="1" smtClean="0"/>
                        <a:t>birth</a:t>
                      </a:r>
                      <a:r>
                        <a:rPr lang="es-ES" sz="1200" b="1" dirty="0" smtClean="0"/>
                        <a:t> (</a:t>
                      </a:r>
                      <a:r>
                        <a:rPr lang="es-ES" sz="1200" b="1" dirty="0" err="1" smtClean="0"/>
                        <a:t>men</a:t>
                      </a:r>
                      <a:r>
                        <a:rPr lang="es-ES" sz="1200" b="1" dirty="0" smtClean="0"/>
                        <a:t>) -  </a:t>
                      </a:r>
                      <a:r>
                        <a:rPr lang="zh-CN" altLang="en-US" sz="1200" b="1" dirty="0" smtClean="0"/>
                        <a:t>出生时寿命预期值（男性）</a:t>
                      </a:r>
                      <a:endParaRPr lang="es-ES" sz="1200" b="1" dirty="0" smtClean="0"/>
                    </a:p>
                  </a:txBody>
                  <a:tcPr/>
                </a:tc>
                <a:tc>
                  <a:txBody>
                    <a:bodyPr/>
                    <a:lstStyle/>
                    <a:p>
                      <a:pPr algn="ctr"/>
                      <a:r>
                        <a:rPr lang="es-ES" sz="1200" dirty="0" smtClean="0"/>
                        <a:t>75.2</a:t>
                      </a:r>
                      <a:endParaRPr lang="es-ES" sz="1200" dirty="0"/>
                    </a:p>
                  </a:txBody>
                  <a:tcPr/>
                </a:tc>
                <a:tc>
                  <a:txBody>
                    <a:bodyPr/>
                    <a:lstStyle/>
                    <a:p>
                      <a:pPr algn="ctr"/>
                      <a:r>
                        <a:rPr lang="es-ES" sz="1200" dirty="0" smtClean="0"/>
                        <a:t>77.8</a:t>
                      </a:r>
                      <a:endParaRPr lang="es-ES" sz="1200" dirty="0"/>
                    </a:p>
                  </a:txBody>
                  <a:tcPr/>
                </a:tc>
                <a:tc>
                  <a:txBody>
                    <a:bodyPr/>
                    <a:lstStyle/>
                    <a:p>
                      <a:pPr algn="ctr"/>
                      <a:r>
                        <a:rPr lang="es-ES" sz="1200" dirty="0" smtClean="0"/>
                        <a:t>80.3</a:t>
                      </a:r>
                      <a:endParaRPr lang="es-ES" sz="1200" dirty="0"/>
                    </a:p>
                  </a:txBody>
                  <a:tcPr/>
                </a:tc>
                <a:tc>
                  <a:txBody>
                    <a:bodyPr/>
                    <a:lstStyle/>
                    <a:p>
                      <a:pPr algn="ctr"/>
                      <a:r>
                        <a:rPr lang="es-ES" sz="1200" dirty="0" smtClean="0"/>
                        <a:t>81.1</a:t>
                      </a:r>
                      <a:endParaRPr lang="es-ES" sz="1200" dirty="0"/>
                    </a:p>
                  </a:txBody>
                  <a:tcPr/>
                </a:tc>
                <a:tc>
                  <a:txBody>
                    <a:bodyPr/>
                    <a:lstStyle/>
                    <a:p>
                      <a:pPr algn="ctr"/>
                      <a:r>
                        <a:rPr lang="es-ES" sz="1200" dirty="0" smtClean="0"/>
                        <a:t>84.3</a:t>
                      </a:r>
                      <a:endParaRPr lang="es-ES" sz="1200" dirty="0"/>
                    </a:p>
                  </a:txBody>
                  <a:tcPr/>
                </a:tc>
              </a:tr>
              <a:tr h="302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err="1" smtClean="0"/>
                        <a:t>Life</a:t>
                      </a:r>
                      <a:r>
                        <a:rPr lang="es-ES" sz="1200" b="1" dirty="0" smtClean="0"/>
                        <a:t> </a:t>
                      </a:r>
                      <a:r>
                        <a:rPr lang="es-ES" sz="1200" b="1" dirty="0" err="1" smtClean="0"/>
                        <a:t>expectancy</a:t>
                      </a:r>
                      <a:r>
                        <a:rPr lang="es-ES" sz="1200" b="1" dirty="0" smtClean="0"/>
                        <a:t> at </a:t>
                      </a:r>
                      <a:r>
                        <a:rPr lang="es-ES" sz="1200" b="1" dirty="0" err="1" smtClean="0"/>
                        <a:t>birth</a:t>
                      </a:r>
                      <a:r>
                        <a:rPr lang="es-ES" sz="1200" b="1" dirty="0" smtClean="0"/>
                        <a:t> (</a:t>
                      </a:r>
                      <a:r>
                        <a:rPr lang="es-ES" sz="1200" b="1" dirty="0" err="1" smtClean="0"/>
                        <a:t>women</a:t>
                      </a:r>
                      <a:r>
                        <a:rPr lang="es-ES" sz="1200" b="1" dirty="0" smtClean="0"/>
                        <a:t>) -  </a:t>
                      </a:r>
                      <a:r>
                        <a:rPr lang="zh-CN" altLang="en-US" sz="1200" b="1" dirty="0" smtClean="0"/>
                        <a:t>出生时寿命预期值（女性）</a:t>
                      </a:r>
                      <a:endParaRPr lang="es-ES" sz="1200" b="1" dirty="0" smtClean="0"/>
                    </a:p>
                  </a:txBody>
                  <a:tcPr/>
                </a:tc>
                <a:tc>
                  <a:txBody>
                    <a:bodyPr/>
                    <a:lstStyle/>
                    <a:p>
                      <a:pPr algn="ctr"/>
                      <a:r>
                        <a:rPr lang="es-ES" sz="1200" dirty="0" smtClean="0"/>
                        <a:t>81.8</a:t>
                      </a:r>
                      <a:endParaRPr lang="es-ES" sz="1200" dirty="0"/>
                    </a:p>
                  </a:txBody>
                  <a:tcPr/>
                </a:tc>
                <a:tc>
                  <a:txBody>
                    <a:bodyPr/>
                    <a:lstStyle/>
                    <a:p>
                      <a:pPr algn="ctr"/>
                      <a:r>
                        <a:rPr lang="es-ES" sz="1200" dirty="0" smtClean="0"/>
                        <a:t>84.5</a:t>
                      </a:r>
                      <a:endParaRPr lang="es-ES" sz="1200" dirty="0"/>
                    </a:p>
                  </a:txBody>
                  <a:tcPr/>
                </a:tc>
                <a:tc>
                  <a:txBody>
                    <a:bodyPr/>
                    <a:lstStyle/>
                    <a:p>
                      <a:pPr algn="ctr"/>
                      <a:r>
                        <a:rPr lang="es-ES" sz="1200" dirty="0" smtClean="0"/>
                        <a:t>86.1</a:t>
                      </a:r>
                      <a:endParaRPr lang="es-ES" sz="1200" dirty="0"/>
                    </a:p>
                  </a:txBody>
                  <a:tcPr/>
                </a:tc>
                <a:tc>
                  <a:txBody>
                    <a:bodyPr/>
                    <a:lstStyle/>
                    <a:p>
                      <a:pPr algn="ctr"/>
                      <a:r>
                        <a:rPr lang="es-ES" sz="1200" dirty="0" smtClean="0"/>
                        <a:t>86.7</a:t>
                      </a:r>
                      <a:endParaRPr lang="es-ES" sz="1200" dirty="0"/>
                    </a:p>
                  </a:txBody>
                  <a:tcPr/>
                </a:tc>
                <a:tc>
                  <a:txBody>
                    <a:bodyPr/>
                    <a:lstStyle/>
                    <a:p>
                      <a:pPr algn="ctr"/>
                      <a:r>
                        <a:rPr lang="es-ES" sz="1200" dirty="0" smtClean="0"/>
                        <a:t>89.2</a:t>
                      </a:r>
                      <a:endParaRPr lang="es-ES" sz="1200" dirty="0"/>
                    </a:p>
                  </a:txBody>
                  <a:tcPr/>
                </a:tc>
              </a:tr>
            </a:tbl>
          </a:graphicData>
        </a:graphic>
      </p:graphicFrame>
      <p:pic>
        <p:nvPicPr>
          <p:cNvPr id="11" name="Picture 3"/>
          <p:cNvPicPr>
            <a:picLocks noChangeAspect="1" noChangeArrowheads="1"/>
          </p:cNvPicPr>
          <p:nvPr/>
        </p:nvPicPr>
        <p:blipFill>
          <a:blip r:embed="rId5" cstate="print"/>
          <a:srcRect/>
          <a:stretch>
            <a:fillRect/>
          </a:stretch>
        </p:blipFill>
        <p:spPr bwMode="auto">
          <a:xfrm>
            <a:off x="6560875" y="912634"/>
            <a:ext cx="3145641" cy="2669028"/>
          </a:xfrm>
          <a:prstGeom prst="rect">
            <a:avLst/>
          </a:prstGeom>
          <a:noFill/>
          <a:ln w="9525">
            <a:noFill/>
            <a:miter lim="800000"/>
            <a:headEnd/>
            <a:tailEnd/>
          </a:ln>
          <a:effectLst/>
        </p:spPr>
      </p:pic>
      <p:sp>
        <p:nvSpPr>
          <p:cNvPr id="2" name="文本框 1"/>
          <p:cNvSpPr txBox="1"/>
          <p:nvPr/>
        </p:nvSpPr>
        <p:spPr>
          <a:xfrm>
            <a:off x="2720690" y="980660"/>
            <a:ext cx="432060" cy="307777"/>
          </a:xfrm>
          <a:prstGeom prst="rect">
            <a:avLst/>
          </a:prstGeom>
          <a:noFill/>
        </p:spPr>
        <p:txBody>
          <a:bodyPr wrap="square" rtlCol="0">
            <a:spAutoFit/>
          </a:bodyPr>
          <a:lstStyle/>
          <a:p>
            <a:r>
              <a:rPr kumimoji="1" lang="zh-CN" altLang="en-US" sz="700" dirty="0" smtClean="0">
                <a:solidFill>
                  <a:schemeClr val="bg1"/>
                </a:solidFill>
                <a:latin typeface="黑体"/>
                <a:ea typeface="黑体"/>
                <a:cs typeface="黑体"/>
              </a:rPr>
              <a:t>（岁）</a:t>
            </a:r>
            <a:endParaRPr kumimoji="1" lang="en-US" altLang="zh-CN" sz="700" dirty="0" smtClean="0">
              <a:solidFill>
                <a:schemeClr val="bg1"/>
              </a:solidFill>
              <a:latin typeface="黑体"/>
              <a:ea typeface="黑体"/>
              <a:cs typeface="黑体"/>
            </a:endParaRPr>
          </a:p>
          <a:p>
            <a:r>
              <a:rPr kumimoji="1" lang="zh-CN" altLang="en-US" sz="700" dirty="0" smtClean="0">
                <a:solidFill>
                  <a:schemeClr val="bg1"/>
                </a:solidFill>
                <a:latin typeface="黑体"/>
                <a:ea typeface="黑体"/>
                <a:cs typeface="黑体"/>
              </a:rPr>
              <a:t>（岁）</a:t>
            </a:r>
            <a:endParaRPr kumimoji="1" lang="zh-CN" altLang="en-US" sz="700" dirty="0">
              <a:solidFill>
                <a:schemeClr val="bg1"/>
              </a:solidFill>
              <a:latin typeface="黑体"/>
              <a:ea typeface="黑体"/>
              <a:cs typeface="黑体"/>
            </a:endParaRPr>
          </a:p>
        </p:txBody>
      </p:sp>
      <p:sp>
        <p:nvSpPr>
          <p:cNvPr id="9" name="文本框 8"/>
          <p:cNvSpPr txBox="1"/>
          <p:nvPr/>
        </p:nvSpPr>
        <p:spPr>
          <a:xfrm>
            <a:off x="5961140" y="980660"/>
            <a:ext cx="432060" cy="307777"/>
          </a:xfrm>
          <a:prstGeom prst="rect">
            <a:avLst/>
          </a:prstGeom>
          <a:noFill/>
        </p:spPr>
        <p:txBody>
          <a:bodyPr wrap="square" rtlCol="0">
            <a:spAutoFit/>
          </a:bodyPr>
          <a:lstStyle/>
          <a:p>
            <a:r>
              <a:rPr kumimoji="1" lang="zh-CN" altLang="en-US" sz="700" dirty="0" smtClean="0">
                <a:solidFill>
                  <a:schemeClr val="bg1"/>
                </a:solidFill>
                <a:latin typeface="黑体"/>
                <a:ea typeface="黑体"/>
                <a:cs typeface="黑体"/>
              </a:rPr>
              <a:t>（岁）</a:t>
            </a:r>
            <a:endParaRPr kumimoji="1" lang="en-US" altLang="zh-CN" sz="700" dirty="0" smtClean="0">
              <a:solidFill>
                <a:schemeClr val="bg1"/>
              </a:solidFill>
              <a:latin typeface="黑体"/>
              <a:ea typeface="黑体"/>
              <a:cs typeface="黑体"/>
            </a:endParaRPr>
          </a:p>
          <a:p>
            <a:r>
              <a:rPr kumimoji="1" lang="zh-CN" altLang="en-US" sz="700" dirty="0" smtClean="0">
                <a:solidFill>
                  <a:schemeClr val="bg1"/>
                </a:solidFill>
                <a:latin typeface="黑体"/>
                <a:ea typeface="黑体"/>
                <a:cs typeface="黑体"/>
              </a:rPr>
              <a:t>（岁）</a:t>
            </a:r>
            <a:endParaRPr kumimoji="1" lang="zh-CN" altLang="en-US" sz="700" dirty="0">
              <a:solidFill>
                <a:schemeClr val="bg1"/>
              </a:solidFill>
              <a:latin typeface="黑体"/>
              <a:ea typeface="黑体"/>
              <a:cs typeface="黑体"/>
            </a:endParaRPr>
          </a:p>
        </p:txBody>
      </p:sp>
      <p:sp>
        <p:nvSpPr>
          <p:cNvPr id="12" name="文本框 11"/>
          <p:cNvSpPr txBox="1"/>
          <p:nvPr/>
        </p:nvSpPr>
        <p:spPr>
          <a:xfrm>
            <a:off x="9201590" y="980660"/>
            <a:ext cx="432060" cy="307777"/>
          </a:xfrm>
          <a:prstGeom prst="rect">
            <a:avLst/>
          </a:prstGeom>
          <a:noFill/>
        </p:spPr>
        <p:txBody>
          <a:bodyPr wrap="square" rtlCol="0">
            <a:spAutoFit/>
          </a:bodyPr>
          <a:lstStyle/>
          <a:p>
            <a:r>
              <a:rPr kumimoji="1" lang="zh-CN" altLang="en-US" sz="700" dirty="0" smtClean="0">
                <a:solidFill>
                  <a:schemeClr val="bg1"/>
                </a:solidFill>
                <a:latin typeface="黑体"/>
                <a:ea typeface="黑体"/>
                <a:cs typeface="黑体"/>
              </a:rPr>
              <a:t>（岁）</a:t>
            </a:r>
            <a:endParaRPr kumimoji="1" lang="en-US" altLang="zh-CN" sz="700" dirty="0" smtClean="0">
              <a:solidFill>
                <a:schemeClr val="bg1"/>
              </a:solidFill>
              <a:latin typeface="黑体"/>
              <a:ea typeface="黑体"/>
              <a:cs typeface="黑体"/>
            </a:endParaRPr>
          </a:p>
          <a:p>
            <a:r>
              <a:rPr kumimoji="1" lang="zh-CN" altLang="en-US" sz="700" dirty="0" smtClean="0">
                <a:solidFill>
                  <a:schemeClr val="bg1"/>
                </a:solidFill>
                <a:latin typeface="黑体"/>
                <a:ea typeface="黑体"/>
                <a:cs typeface="黑体"/>
              </a:rPr>
              <a:t>（岁）</a:t>
            </a:r>
            <a:endParaRPr kumimoji="1" lang="zh-CN" altLang="en-US" sz="700" dirty="0">
              <a:solidFill>
                <a:schemeClr val="bg1"/>
              </a:solidFill>
              <a:latin typeface="黑体"/>
              <a:ea typeface="黑体"/>
              <a:cs typeface="黑体"/>
            </a:endParaRPr>
          </a:p>
        </p:txBody>
      </p:sp>
      <p:sp>
        <p:nvSpPr>
          <p:cNvPr id="3" name="文本框 2"/>
          <p:cNvSpPr txBox="1"/>
          <p:nvPr/>
        </p:nvSpPr>
        <p:spPr>
          <a:xfrm>
            <a:off x="6897270" y="1176953"/>
            <a:ext cx="576080" cy="307777"/>
          </a:xfrm>
          <a:prstGeom prst="rect">
            <a:avLst/>
          </a:prstGeom>
          <a:noFill/>
        </p:spPr>
        <p:txBody>
          <a:bodyPr wrap="square" rtlCol="0">
            <a:spAutoFit/>
          </a:bodyPr>
          <a:lstStyle/>
          <a:p>
            <a:r>
              <a:rPr kumimoji="1" lang="zh-CN" altLang="en-US" sz="1400" dirty="0" smtClean="0">
                <a:latin typeface="黑体"/>
                <a:ea typeface="黑体"/>
                <a:cs typeface="黑体"/>
              </a:rPr>
              <a:t>预测</a:t>
            </a:r>
            <a:endParaRPr kumimoji="1" lang="zh-CN" altLang="en-US" sz="1400" dirty="0">
              <a:latin typeface="黑体"/>
              <a:ea typeface="黑体"/>
              <a:cs typeface="黑体"/>
            </a:endParaRPr>
          </a:p>
        </p:txBody>
      </p:sp>
    </p:spTree>
    <p:extLst>
      <p:ext uri="{BB962C8B-B14F-4D97-AF65-F5344CB8AC3E}">
        <p14:creationId xmlns:p14="http://schemas.microsoft.com/office/powerpoint/2010/main" val="3056469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err="1" smtClean="0"/>
              <a:t>Priorities</a:t>
            </a:r>
            <a:r>
              <a:rPr lang="es-ES" dirty="0" smtClean="0"/>
              <a:t> -  </a:t>
            </a:r>
            <a:r>
              <a:rPr lang="zh-CN" altLang="en-US" dirty="0" smtClean="0"/>
              <a:t>优先工作</a:t>
            </a:r>
            <a:endParaRPr lang="it-IT" dirty="0">
              <a:solidFill>
                <a:prstClr val="black">
                  <a:lumMod val="85000"/>
                  <a:lumOff val="15000"/>
                </a:prstClr>
              </a:solidFill>
            </a:endParaRPr>
          </a:p>
        </p:txBody>
      </p:sp>
      <p:sp>
        <p:nvSpPr>
          <p:cNvPr id="8" name="3 Marcador de contenido"/>
          <p:cNvSpPr txBox="1">
            <a:spLocks/>
          </p:cNvSpPr>
          <p:nvPr/>
        </p:nvSpPr>
        <p:spPr>
          <a:xfrm>
            <a:off x="344364" y="1075210"/>
            <a:ext cx="4608636" cy="5256730"/>
          </a:xfrm>
          <a:prstGeom prst="rect">
            <a:avLst/>
          </a:prstGeom>
          <a:solidFill>
            <a:srgbClr val="118ED5"/>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10000"/>
              </a:lnSpc>
              <a:spcAft>
                <a:spcPts val="0"/>
              </a:spcAft>
              <a:buNone/>
            </a:pPr>
            <a:r>
              <a:rPr lang="en-US" dirty="0" smtClean="0">
                <a:solidFill>
                  <a:schemeClr val="bg1"/>
                </a:solidFill>
              </a:rPr>
              <a:t>These </a:t>
            </a:r>
            <a:r>
              <a:rPr lang="en-US" dirty="0">
                <a:solidFill>
                  <a:schemeClr val="bg1"/>
                </a:solidFill>
              </a:rPr>
              <a:t>phenomena have forced </a:t>
            </a:r>
            <a:r>
              <a:rPr lang="en-US" dirty="0" smtClean="0">
                <a:solidFill>
                  <a:schemeClr val="bg1"/>
                </a:solidFill>
              </a:rPr>
              <a:t>strengthening </a:t>
            </a:r>
            <a:r>
              <a:rPr lang="en-US" dirty="0">
                <a:solidFill>
                  <a:schemeClr val="bg1"/>
                </a:solidFill>
              </a:rPr>
              <a:t>the </a:t>
            </a:r>
            <a:r>
              <a:rPr lang="en-US" b="1" dirty="0">
                <a:solidFill>
                  <a:schemeClr val="bg1"/>
                </a:solidFill>
              </a:rPr>
              <a:t>capacity of attention </a:t>
            </a:r>
            <a:r>
              <a:rPr lang="en-US" dirty="0">
                <a:solidFill>
                  <a:schemeClr val="bg1"/>
                </a:solidFill>
              </a:rPr>
              <a:t>in several directions </a:t>
            </a:r>
            <a:r>
              <a:rPr lang="es-ES" dirty="0" smtClean="0">
                <a:solidFill>
                  <a:schemeClr val="bg1"/>
                </a:solidFill>
              </a:rPr>
              <a:t>:</a:t>
            </a:r>
          </a:p>
          <a:p>
            <a:pPr fontAlgn="auto">
              <a:lnSpc>
                <a:spcPct val="110000"/>
              </a:lnSpc>
              <a:spcAft>
                <a:spcPts val="0"/>
              </a:spcAft>
              <a:buFont typeface="Wingdings"/>
              <a:buChar char="à"/>
            </a:pPr>
            <a:r>
              <a:rPr lang="en-US" sz="3000" dirty="0">
                <a:solidFill>
                  <a:schemeClr val="bg1"/>
                </a:solidFill>
              </a:rPr>
              <a:t>Prevention of </a:t>
            </a:r>
            <a:r>
              <a:rPr lang="en-US" sz="3000" dirty="0" smtClean="0">
                <a:solidFill>
                  <a:schemeClr val="bg1"/>
                </a:solidFill>
              </a:rPr>
              <a:t>dependence </a:t>
            </a:r>
            <a:r>
              <a:rPr lang="en-US" sz="3000" dirty="0">
                <a:solidFill>
                  <a:schemeClr val="bg1"/>
                </a:solidFill>
              </a:rPr>
              <a:t>and promotion of personal autonomy </a:t>
            </a:r>
          </a:p>
          <a:p>
            <a:pPr fontAlgn="auto">
              <a:lnSpc>
                <a:spcPct val="110000"/>
              </a:lnSpc>
              <a:spcAft>
                <a:spcPts val="0"/>
              </a:spcAft>
              <a:buFont typeface="Wingdings"/>
              <a:buChar char="à"/>
            </a:pPr>
            <a:r>
              <a:rPr lang="en-US" sz="3000" dirty="0">
                <a:solidFill>
                  <a:schemeClr val="bg1"/>
                </a:solidFill>
              </a:rPr>
              <a:t>Personal and comprehensive care </a:t>
            </a:r>
          </a:p>
          <a:p>
            <a:pPr fontAlgn="auto">
              <a:lnSpc>
                <a:spcPct val="110000"/>
              </a:lnSpc>
              <a:spcAft>
                <a:spcPts val="0"/>
              </a:spcAft>
              <a:buFont typeface="Wingdings"/>
              <a:buChar char="à"/>
            </a:pPr>
            <a:r>
              <a:rPr lang="en-US" dirty="0" smtClean="0">
                <a:solidFill>
                  <a:schemeClr val="bg1"/>
                </a:solidFill>
              </a:rPr>
              <a:t>Encourage </a:t>
            </a:r>
            <a:r>
              <a:rPr lang="en-US" dirty="0">
                <a:solidFill>
                  <a:schemeClr val="bg1"/>
                </a:solidFill>
              </a:rPr>
              <a:t>the permanence in the usual environment </a:t>
            </a:r>
            <a:r>
              <a:rPr lang="en-US" dirty="0" smtClean="0">
                <a:solidFill>
                  <a:schemeClr val="bg1"/>
                </a:solidFill>
              </a:rPr>
              <a:t>and </a:t>
            </a:r>
            <a:r>
              <a:rPr lang="en-US" dirty="0">
                <a:solidFill>
                  <a:schemeClr val="bg1"/>
                </a:solidFill>
              </a:rPr>
              <a:t>active integration </a:t>
            </a:r>
            <a:endParaRPr lang="es-ES" dirty="0">
              <a:solidFill>
                <a:schemeClr val="bg1"/>
              </a:solidFill>
              <a:sym typeface="Wingdings" pitchFamily="2" charset="2"/>
            </a:endParaRPr>
          </a:p>
        </p:txBody>
      </p:sp>
      <p:sp>
        <p:nvSpPr>
          <p:cNvPr id="12" name="3 Marcador de contenido"/>
          <p:cNvSpPr txBox="1">
            <a:spLocks/>
          </p:cNvSpPr>
          <p:nvPr/>
        </p:nvSpPr>
        <p:spPr>
          <a:xfrm>
            <a:off x="4953002" y="1075210"/>
            <a:ext cx="4608636" cy="5256730"/>
          </a:xfrm>
          <a:prstGeom prst="rect">
            <a:avLst/>
          </a:prstGeom>
          <a:solidFill>
            <a:srgbClr val="118ED5"/>
          </a:solidFill>
        </p:spPr>
        <p:txBody>
          <a:bodyPr vert="horz" lIns="91440" tIns="45720" rIns="91440" bIns="45720" rtlCol="0">
            <a:norm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10000"/>
              </a:lnSpc>
              <a:spcAft>
                <a:spcPts val="0"/>
              </a:spcAft>
              <a:buFont typeface="Arial" pitchFamily="34" charset="0"/>
              <a:buNone/>
            </a:pPr>
            <a:r>
              <a:rPr lang="es-ES" dirty="0" smtClean="0">
                <a:solidFill>
                  <a:schemeClr val="bg1"/>
                </a:solidFill>
              </a:rPr>
              <a:t> </a:t>
            </a:r>
            <a:r>
              <a:rPr lang="zh-CN" altLang="en-US" dirty="0" smtClean="0">
                <a:solidFill>
                  <a:schemeClr val="bg1"/>
                </a:solidFill>
              </a:rPr>
              <a:t>这些现象使我们必须提高对下列方面的注意</a:t>
            </a:r>
            <a:r>
              <a:rPr lang="es-ES" dirty="0" smtClean="0">
                <a:solidFill>
                  <a:schemeClr val="bg1"/>
                </a:solidFill>
              </a:rPr>
              <a:t>:</a:t>
            </a:r>
          </a:p>
          <a:p>
            <a:pPr fontAlgn="auto">
              <a:lnSpc>
                <a:spcPct val="110000"/>
              </a:lnSpc>
              <a:spcAft>
                <a:spcPts val="0"/>
              </a:spcAft>
              <a:buFont typeface="Wingdings"/>
              <a:buChar char="à"/>
            </a:pPr>
            <a:r>
              <a:rPr lang="es-ES" sz="2600" dirty="0" smtClean="0">
                <a:solidFill>
                  <a:schemeClr val="bg1"/>
                </a:solidFill>
                <a:sym typeface="Wingdings" pitchFamily="2" charset="2"/>
              </a:rPr>
              <a:t> </a:t>
            </a:r>
            <a:r>
              <a:rPr lang="zh-CN" altLang="en-US" sz="2600" dirty="0" smtClean="0">
                <a:solidFill>
                  <a:schemeClr val="bg1"/>
                </a:solidFill>
                <a:sym typeface="Wingdings" pitchFamily="2" charset="2"/>
              </a:rPr>
              <a:t>预防生存依赖现象，促进个人自力更生；</a:t>
            </a:r>
            <a:endParaRPr lang="es-ES" sz="2600" dirty="0" smtClean="0">
              <a:solidFill>
                <a:schemeClr val="bg1"/>
              </a:solidFill>
              <a:sym typeface="Wingdings" pitchFamily="2" charset="2"/>
            </a:endParaRPr>
          </a:p>
          <a:p>
            <a:pPr fontAlgn="auto">
              <a:lnSpc>
                <a:spcPct val="110000"/>
              </a:lnSpc>
              <a:spcAft>
                <a:spcPts val="0"/>
              </a:spcAft>
              <a:buFont typeface="Wingdings"/>
              <a:buChar char="à"/>
            </a:pPr>
            <a:r>
              <a:rPr lang="es-ES" sz="2600" dirty="0" smtClean="0">
                <a:solidFill>
                  <a:schemeClr val="bg1"/>
                </a:solidFill>
                <a:sym typeface="Wingdings" pitchFamily="2" charset="2"/>
              </a:rPr>
              <a:t> </a:t>
            </a:r>
            <a:r>
              <a:rPr lang="zh-CN" altLang="en-US" sz="2600" dirty="0" smtClean="0">
                <a:solidFill>
                  <a:schemeClr val="bg1"/>
                </a:solidFill>
                <a:sym typeface="Wingdings" pitchFamily="2" charset="2"/>
              </a:rPr>
              <a:t>加强个人性与综合性照料；</a:t>
            </a:r>
            <a:endParaRPr lang="es-ES" sz="2600" dirty="0" smtClean="0">
              <a:solidFill>
                <a:schemeClr val="bg1"/>
              </a:solidFill>
              <a:sym typeface="Wingdings" pitchFamily="2" charset="2"/>
            </a:endParaRPr>
          </a:p>
          <a:p>
            <a:pPr fontAlgn="auto">
              <a:lnSpc>
                <a:spcPct val="110000"/>
              </a:lnSpc>
              <a:spcAft>
                <a:spcPts val="0"/>
              </a:spcAft>
              <a:buFont typeface="Wingdings"/>
              <a:buChar char="à"/>
            </a:pPr>
            <a:r>
              <a:rPr lang="es-ES" sz="2600" dirty="0" smtClean="0">
                <a:solidFill>
                  <a:schemeClr val="bg1"/>
                </a:solidFill>
                <a:sym typeface="Wingdings" pitchFamily="2" charset="2"/>
              </a:rPr>
              <a:t> </a:t>
            </a:r>
            <a:r>
              <a:rPr lang="zh-CN" altLang="en-US" sz="2600" dirty="0" smtClean="0">
                <a:solidFill>
                  <a:schemeClr val="bg1"/>
                </a:solidFill>
                <a:sym typeface="Wingdings" pitchFamily="2" charset="2"/>
              </a:rPr>
              <a:t>带动人民居于生活“常轨”，以主动工作融入社会。</a:t>
            </a:r>
            <a:endParaRPr lang="es-ES" sz="2600" dirty="0" smtClean="0">
              <a:solidFill>
                <a:schemeClr val="bg1"/>
              </a:solidFill>
              <a:sym typeface="Wingdings" pitchFamily="2" charset="2"/>
            </a:endParaRPr>
          </a:p>
        </p:txBody>
      </p:sp>
    </p:spTree>
    <p:extLst>
      <p:ext uri="{BB962C8B-B14F-4D97-AF65-F5344CB8AC3E}">
        <p14:creationId xmlns:p14="http://schemas.microsoft.com/office/powerpoint/2010/main" val="948352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err="1" smtClean="0"/>
              <a:t>System</a:t>
            </a:r>
            <a:r>
              <a:rPr lang="es-ES" dirty="0" smtClean="0"/>
              <a:t> </a:t>
            </a:r>
            <a:r>
              <a:rPr lang="es-ES" dirty="0" err="1" smtClean="0"/>
              <a:t>development</a:t>
            </a:r>
            <a:r>
              <a:rPr lang="es-ES" dirty="0" smtClean="0"/>
              <a:t> – </a:t>
            </a:r>
            <a:r>
              <a:rPr lang="es-ES" dirty="0" err="1" smtClean="0"/>
              <a:t>体系发展</a:t>
            </a:r>
            <a:r>
              <a:rPr lang="es-ES" dirty="0" smtClean="0"/>
              <a:t>  </a:t>
            </a:r>
            <a:endParaRPr lang="it-IT" dirty="0">
              <a:solidFill>
                <a:prstClr val="black">
                  <a:lumMod val="85000"/>
                  <a:lumOff val="15000"/>
                </a:prstClr>
              </a:solidFill>
            </a:endParaRPr>
          </a:p>
        </p:txBody>
      </p:sp>
      <p:sp>
        <p:nvSpPr>
          <p:cNvPr id="6" name="3 Marcador de contenido"/>
          <p:cNvSpPr txBox="1">
            <a:spLocks/>
          </p:cNvSpPr>
          <p:nvPr/>
        </p:nvSpPr>
        <p:spPr>
          <a:xfrm>
            <a:off x="344364" y="980660"/>
            <a:ext cx="9144000" cy="5328740"/>
          </a:xfrm>
          <a:prstGeom prst="rect">
            <a:avLst/>
          </a:prstGeom>
          <a:solidFill>
            <a:srgbClr val="118ED5"/>
          </a:solidFill>
        </p:spPr>
        <p:txBody>
          <a:bodyPr vert="horz" lIns="91440" tIns="45720" rIns="91440" bIns="45720" rtlCol="0">
            <a:normAutofit fontScale="92500" lnSpcReduction="10000"/>
          </a:bodyPr>
          <a:lstStyle/>
          <a:p>
            <a:pPr>
              <a:buFont typeface="Wingdings" pitchFamily="2" charset="2"/>
              <a:buChar char="q"/>
            </a:pPr>
            <a:r>
              <a:rPr lang="es-ES" sz="2400" b="1" dirty="0" smtClean="0">
                <a:solidFill>
                  <a:schemeClr val="bg1"/>
                </a:solidFill>
                <a:sym typeface="Wingdings" pitchFamily="2" charset="2"/>
              </a:rPr>
              <a:t>C</a:t>
            </a:r>
            <a:r>
              <a:rPr lang="en-US" sz="2400" b="1" dirty="0" err="1" smtClean="0">
                <a:solidFill>
                  <a:schemeClr val="bg1"/>
                </a:solidFill>
              </a:rPr>
              <a:t>oordination</a:t>
            </a:r>
            <a:r>
              <a:rPr lang="en-US" sz="2400" b="1" dirty="0" smtClean="0">
                <a:solidFill>
                  <a:schemeClr val="bg1"/>
                </a:solidFill>
              </a:rPr>
              <a:t> </a:t>
            </a:r>
            <a:r>
              <a:rPr lang="en-US" sz="2400" b="1" dirty="0">
                <a:solidFill>
                  <a:schemeClr val="bg1"/>
                </a:solidFill>
              </a:rPr>
              <a:t>between the regional administration and </a:t>
            </a:r>
            <a:r>
              <a:rPr lang="en-US" sz="2400" b="1" dirty="0" smtClean="0">
                <a:solidFill>
                  <a:schemeClr val="bg1"/>
                </a:solidFill>
              </a:rPr>
              <a:t>the </a:t>
            </a:r>
            <a:r>
              <a:rPr lang="en-US" sz="2400" b="1" dirty="0">
                <a:solidFill>
                  <a:schemeClr val="bg1"/>
                </a:solidFill>
              </a:rPr>
              <a:t>local </a:t>
            </a:r>
            <a:r>
              <a:rPr lang="en-US" sz="2400" b="1" dirty="0" smtClean="0">
                <a:solidFill>
                  <a:schemeClr val="bg1"/>
                </a:solidFill>
              </a:rPr>
              <a:t>authorities</a:t>
            </a:r>
            <a:r>
              <a:rPr lang="zh-CN" altLang="en-US" sz="2400" b="1" dirty="0" smtClean="0">
                <a:solidFill>
                  <a:schemeClr val="bg1"/>
                </a:solidFill>
              </a:rPr>
              <a:t> 大区行政部门与基层权力机关的协调合作</a:t>
            </a:r>
            <a:r>
              <a:rPr lang="en-US" sz="2400" b="1" dirty="0" smtClean="0">
                <a:solidFill>
                  <a:schemeClr val="bg1"/>
                </a:solidFill>
              </a:rPr>
              <a:t> </a:t>
            </a:r>
            <a:endParaRPr lang="es-ES" sz="2400" b="1" dirty="0">
              <a:solidFill>
                <a:schemeClr val="bg1"/>
              </a:solidFill>
              <a:sym typeface="Wingdings" pitchFamily="2" charset="2"/>
            </a:endParaRPr>
          </a:p>
          <a:p>
            <a:r>
              <a:rPr lang="es-ES" sz="2400" b="1" dirty="0" smtClean="0">
                <a:solidFill>
                  <a:schemeClr val="bg1"/>
                </a:solidFill>
                <a:sym typeface="Wingdings" pitchFamily="2" charset="2"/>
              </a:rPr>
              <a:t>      </a:t>
            </a:r>
          </a:p>
          <a:p>
            <a:endParaRPr lang="es-ES" sz="2400" b="1" dirty="0" smtClean="0">
              <a:solidFill>
                <a:schemeClr val="bg1"/>
              </a:solidFill>
              <a:sym typeface="Wingdings" pitchFamily="2" charset="2"/>
            </a:endParaRPr>
          </a:p>
          <a:p>
            <a:pPr marL="2967038" lvl="1">
              <a:buFont typeface="Wingdings" pitchFamily="2" charset="2"/>
              <a:buChar char="ü"/>
            </a:pPr>
            <a:r>
              <a:rPr lang="es-ES" sz="2000" dirty="0" smtClean="0">
                <a:solidFill>
                  <a:schemeClr val="bg1"/>
                </a:solidFill>
                <a:sym typeface="Wingdings" pitchFamily="2" charset="2"/>
              </a:rPr>
              <a:t> </a:t>
            </a:r>
            <a:r>
              <a:rPr lang="es-ES" sz="2000" dirty="0" err="1" smtClean="0">
                <a:solidFill>
                  <a:schemeClr val="bg1"/>
                </a:solidFill>
                <a:sym typeface="Wingdings" pitchFamily="2" charset="2"/>
              </a:rPr>
              <a:t>Constitution</a:t>
            </a:r>
            <a:r>
              <a:rPr lang="es-ES" sz="2000" dirty="0" smtClean="0">
                <a:solidFill>
                  <a:schemeClr val="bg1"/>
                </a:solidFill>
                <a:sym typeface="Wingdings" pitchFamily="2" charset="2"/>
              </a:rPr>
              <a:t> of </a:t>
            </a:r>
            <a:r>
              <a:rPr lang="en-US" sz="2000" dirty="0" smtClean="0">
                <a:solidFill>
                  <a:schemeClr val="bg1"/>
                </a:solidFill>
                <a:sym typeface="Wingdings" pitchFamily="2" charset="2"/>
              </a:rPr>
              <a:t>p</a:t>
            </a:r>
            <a:r>
              <a:rPr lang="en-US" sz="2000" dirty="0" smtClean="0">
                <a:solidFill>
                  <a:schemeClr val="bg1"/>
                </a:solidFill>
              </a:rPr>
              <a:t>rofessional </a:t>
            </a:r>
            <a:r>
              <a:rPr lang="en-US" sz="2000" dirty="0">
                <a:solidFill>
                  <a:schemeClr val="bg1"/>
                </a:solidFill>
              </a:rPr>
              <a:t>basic </a:t>
            </a:r>
            <a:r>
              <a:rPr lang="en-US" sz="2000" dirty="0" smtClean="0">
                <a:solidFill>
                  <a:schemeClr val="bg1"/>
                </a:solidFill>
              </a:rPr>
              <a:t>teams</a:t>
            </a:r>
            <a:r>
              <a:rPr lang="zh-CN" altLang="en-US" sz="2000" dirty="0" smtClean="0">
                <a:solidFill>
                  <a:schemeClr val="bg1"/>
                </a:solidFill>
              </a:rPr>
              <a:t> </a:t>
            </a:r>
            <a:endParaRPr lang="en-US" altLang="zh-CN" sz="2000" dirty="0" smtClean="0">
              <a:solidFill>
                <a:schemeClr val="bg1"/>
              </a:solidFill>
            </a:endParaRPr>
          </a:p>
          <a:p>
            <a:pPr marL="2967038" lvl="1">
              <a:buFont typeface="Wingdings" pitchFamily="2" charset="2"/>
              <a:buChar char="ü"/>
            </a:pPr>
            <a:r>
              <a:rPr lang="zh-CN" altLang="en-US" sz="2000" dirty="0" smtClean="0">
                <a:solidFill>
                  <a:schemeClr val="bg1"/>
                </a:solidFill>
              </a:rPr>
              <a:t>构建专业性基础团队</a:t>
            </a:r>
            <a:endParaRPr lang="es-ES" sz="2000" dirty="0">
              <a:solidFill>
                <a:schemeClr val="bg1"/>
              </a:solidFill>
              <a:sym typeface="Wingdings" pitchFamily="2" charset="2"/>
            </a:endParaRPr>
          </a:p>
          <a:p>
            <a:pPr marL="3238500" lvl="1"/>
            <a:r>
              <a:rPr lang="es-ES" sz="2000" dirty="0" smtClean="0">
                <a:solidFill>
                  <a:schemeClr val="bg1"/>
                </a:solidFill>
                <a:sym typeface="Wingdings" pitchFamily="2" charset="2"/>
              </a:rPr>
              <a:t> </a:t>
            </a:r>
          </a:p>
          <a:p>
            <a:pPr marL="3233738" lvl="1" indent="-266700">
              <a:buFont typeface="Wingdings" pitchFamily="2" charset="2"/>
              <a:buChar char="ü"/>
            </a:pPr>
            <a:r>
              <a:rPr lang="en-US" sz="2000" dirty="0">
                <a:solidFill>
                  <a:schemeClr val="bg1"/>
                </a:solidFill>
              </a:rPr>
              <a:t>Proximity care </a:t>
            </a:r>
            <a:r>
              <a:rPr lang="en-US" sz="2000" dirty="0" err="1">
                <a:solidFill>
                  <a:schemeClr val="bg1"/>
                </a:solidFill>
              </a:rPr>
              <a:t>programmes</a:t>
            </a:r>
            <a:r>
              <a:rPr lang="en-US" sz="2000" dirty="0">
                <a:solidFill>
                  <a:schemeClr val="bg1"/>
                </a:solidFill>
              </a:rPr>
              <a:t> development</a:t>
            </a:r>
            <a:r>
              <a:rPr lang="es-ES" sz="2000" dirty="0">
                <a:solidFill>
                  <a:schemeClr val="bg1"/>
                </a:solidFill>
                <a:sym typeface="Wingdings" pitchFamily="2" charset="2"/>
              </a:rPr>
              <a:t> (</a:t>
            </a:r>
            <a:r>
              <a:rPr lang="en-US" sz="2000" dirty="0">
                <a:solidFill>
                  <a:schemeClr val="bg1"/>
                </a:solidFill>
              </a:rPr>
              <a:t>home care service </a:t>
            </a:r>
            <a:r>
              <a:rPr lang="es-ES" sz="2000" dirty="0" smtClean="0">
                <a:solidFill>
                  <a:schemeClr val="bg1"/>
                </a:solidFill>
                <a:sym typeface="Wingdings" pitchFamily="2" charset="2"/>
              </a:rPr>
              <a:t>)</a:t>
            </a:r>
          </a:p>
          <a:p>
            <a:pPr marL="3233738" lvl="1" indent="-266700">
              <a:buFont typeface="Wingdings" pitchFamily="2" charset="2"/>
              <a:buChar char="ü"/>
            </a:pPr>
            <a:r>
              <a:rPr lang="zh-CN" altLang="en-US" sz="2000" dirty="0" smtClean="0">
                <a:solidFill>
                  <a:schemeClr val="bg1"/>
                </a:solidFill>
                <a:sym typeface="Wingdings" pitchFamily="2" charset="2"/>
              </a:rPr>
              <a:t>发展就近照料项目（入户照料服务）</a:t>
            </a:r>
            <a:endParaRPr lang="es-ES" sz="2000" dirty="0" smtClean="0">
              <a:solidFill>
                <a:schemeClr val="bg1"/>
              </a:solidFill>
              <a:sym typeface="Wingdings" pitchFamily="2" charset="2"/>
            </a:endParaRPr>
          </a:p>
          <a:p>
            <a:pPr marL="3238500" lvl="1"/>
            <a:endParaRPr lang="es-ES" sz="2000" dirty="0" smtClean="0">
              <a:solidFill>
                <a:schemeClr val="bg1"/>
              </a:solidFill>
              <a:sym typeface="Wingdings" pitchFamily="2" charset="2"/>
            </a:endParaRPr>
          </a:p>
          <a:p>
            <a:pPr marL="3233738" lvl="1" indent="-266700">
              <a:buFont typeface="Wingdings" pitchFamily="2" charset="2"/>
              <a:buChar char="ü"/>
            </a:pPr>
            <a:r>
              <a:rPr lang="en-US" sz="2000" dirty="0" smtClean="0">
                <a:solidFill>
                  <a:schemeClr val="bg1"/>
                </a:solidFill>
              </a:rPr>
              <a:t>Development </a:t>
            </a:r>
            <a:r>
              <a:rPr lang="en-US" sz="2000" dirty="0">
                <a:solidFill>
                  <a:schemeClr val="bg1"/>
                </a:solidFill>
              </a:rPr>
              <a:t>of assistive devices </a:t>
            </a:r>
            <a:r>
              <a:rPr lang="es-ES" sz="2000" dirty="0">
                <a:solidFill>
                  <a:schemeClr val="bg1"/>
                </a:solidFill>
                <a:sym typeface="Wingdings" pitchFamily="2" charset="2"/>
              </a:rPr>
              <a:t>(</a:t>
            </a:r>
            <a:r>
              <a:rPr lang="en-US" sz="2000" dirty="0">
                <a:solidFill>
                  <a:schemeClr val="bg1"/>
                </a:solidFill>
              </a:rPr>
              <a:t>nursing homes and day centers</a:t>
            </a:r>
            <a:r>
              <a:rPr lang="es-ES" sz="2000" dirty="0" smtClean="0">
                <a:solidFill>
                  <a:schemeClr val="bg1"/>
                </a:solidFill>
                <a:sym typeface="Wingdings" pitchFamily="2" charset="2"/>
              </a:rPr>
              <a:t>)</a:t>
            </a:r>
          </a:p>
          <a:p>
            <a:pPr marL="3233738" lvl="1" indent="-266700">
              <a:buFont typeface="Wingdings" pitchFamily="2" charset="2"/>
              <a:buChar char="ü"/>
            </a:pPr>
            <a:r>
              <a:rPr lang="zh-CN" altLang="en-US" sz="2000" dirty="0" smtClean="0">
                <a:solidFill>
                  <a:schemeClr val="bg1"/>
                </a:solidFill>
                <a:sym typeface="Wingdings" pitchFamily="2" charset="2"/>
              </a:rPr>
              <a:t>发展辅助设施（护理院所、日理中心）</a:t>
            </a:r>
            <a:endParaRPr lang="es-ES" sz="2000" dirty="0" smtClean="0">
              <a:solidFill>
                <a:schemeClr val="bg1"/>
              </a:solidFill>
              <a:sym typeface="Wingdings" pitchFamily="2" charset="2"/>
            </a:endParaRPr>
          </a:p>
          <a:p>
            <a:pPr marL="3238500" lvl="1"/>
            <a:endParaRPr lang="es-ES" sz="2000" dirty="0" smtClean="0">
              <a:solidFill>
                <a:schemeClr val="bg1"/>
              </a:solidFill>
              <a:sym typeface="Wingdings" pitchFamily="2" charset="2"/>
            </a:endParaRPr>
          </a:p>
          <a:p>
            <a:pPr marL="273050">
              <a:buFont typeface="Wingdings"/>
              <a:buChar char="à"/>
            </a:pPr>
            <a:r>
              <a:rPr lang="es-ES" sz="2600" dirty="0" err="1" smtClean="0">
                <a:solidFill>
                  <a:schemeClr val="bg1"/>
                </a:solidFill>
                <a:sym typeface="Wingdings" pitchFamily="2" charset="2"/>
              </a:rPr>
              <a:t>Services</a:t>
            </a:r>
            <a:r>
              <a:rPr lang="es-ES" sz="2600" dirty="0" smtClean="0">
                <a:solidFill>
                  <a:schemeClr val="bg1"/>
                </a:solidFill>
                <a:sym typeface="Wingdings" pitchFamily="2" charset="2"/>
              </a:rPr>
              <a:t> </a:t>
            </a:r>
            <a:r>
              <a:rPr lang="es-ES" sz="2600" dirty="0" err="1" smtClean="0">
                <a:solidFill>
                  <a:schemeClr val="bg1"/>
                </a:solidFill>
                <a:sym typeface="Wingdings" pitchFamily="2" charset="2"/>
              </a:rPr>
              <a:t>network</a:t>
            </a:r>
            <a:r>
              <a:rPr lang="es-ES" sz="2600" dirty="0" smtClean="0">
                <a:solidFill>
                  <a:schemeClr val="bg1"/>
                </a:solidFill>
                <a:sym typeface="Wingdings" pitchFamily="2" charset="2"/>
              </a:rPr>
              <a:t>;</a:t>
            </a:r>
            <a:r>
              <a:rPr lang="en-US" sz="2800" dirty="0" smtClean="0"/>
              <a:t> </a:t>
            </a:r>
            <a:r>
              <a:rPr lang="en-US" sz="2600" dirty="0">
                <a:solidFill>
                  <a:schemeClr val="bg1"/>
                </a:solidFill>
              </a:rPr>
              <a:t>system of public </a:t>
            </a:r>
            <a:r>
              <a:rPr lang="en-US" sz="2600" dirty="0" smtClean="0">
                <a:solidFill>
                  <a:schemeClr val="bg1"/>
                </a:solidFill>
              </a:rPr>
              <a:t>accountability</a:t>
            </a:r>
          </a:p>
          <a:p>
            <a:pPr marL="273050">
              <a:buFont typeface="Wingdings"/>
              <a:buChar char="à"/>
            </a:pPr>
            <a:r>
              <a:rPr lang="zh-CN" altLang="en-US" sz="2600" dirty="0" smtClean="0">
                <a:solidFill>
                  <a:schemeClr val="bg1"/>
                </a:solidFill>
                <a:sym typeface="Wingdings" pitchFamily="2" charset="2"/>
              </a:rPr>
              <a:t>服务网；公共问责体系</a:t>
            </a:r>
            <a:endParaRPr lang="es-ES" sz="2600" dirty="0">
              <a:solidFill>
                <a:schemeClr val="bg1"/>
              </a:solidFill>
              <a:sym typeface="Wingdings" pitchFamily="2" charset="2"/>
            </a:endParaRPr>
          </a:p>
        </p:txBody>
      </p:sp>
      <p:pic>
        <p:nvPicPr>
          <p:cNvPr id="7" name="5 Marcador de contenido" descr="Cyl_ZAS.bmp"/>
          <p:cNvPicPr>
            <a:picLocks noGrp="1" noChangeAspect="1"/>
          </p:cNvPicPr>
          <p:nvPr>
            <p:ph sz="half" idx="4294967295"/>
          </p:nvPr>
        </p:nvPicPr>
        <p:blipFill>
          <a:blip r:embed="rId3" cstate="print"/>
          <a:stretch>
            <a:fillRect/>
          </a:stretch>
        </p:blipFill>
        <p:spPr>
          <a:xfrm>
            <a:off x="360084" y="2420860"/>
            <a:ext cx="2952328" cy="2678965"/>
          </a:xfrm>
          <a:prstGeom prst="rect">
            <a:avLst/>
          </a:prstGeom>
        </p:spPr>
      </p:pic>
    </p:spTree>
    <p:extLst>
      <p:ext uri="{BB962C8B-B14F-4D97-AF65-F5344CB8AC3E}">
        <p14:creationId xmlns:p14="http://schemas.microsoft.com/office/powerpoint/2010/main" val="3339492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smtClean="0"/>
              <a:t>Basic social </a:t>
            </a:r>
            <a:r>
              <a:rPr lang="es-ES" dirty="0" err="1" smtClean="0"/>
              <a:t>action</a:t>
            </a:r>
            <a:r>
              <a:rPr lang="es-ES" dirty="0" smtClean="0"/>
              <a:t> – </a:t>
            </a:r>
            <a:r>
              <a:rPr lang="es-ES" dirty="0" err="1" smtClean="0"/>
              <a:t>基础社会</a:t>
            </a:r>
            <a:r>
              <a:rPr lang="zh-CN" altLang="en-US" dirty="0" smtClean="0"/>
              <a:t>工作</a:t>
            </a:r>
            <a:r>
              <a:rPr lang="es-ES" dirty="0" smtClean="0"/>
              <a:t> </a:t>
            </a:r>
            <a:endParaRPr lang="it-IT" dirty="0">
              <a:solidFill>
                <a:prstClr val="black">
                  <a:lumMod val="85000"/>
                  <a:lumOff val="15000"/>
                </a:prstClr>
              </a:solidFill>
            </a:endParaRPr>
          </a:p>
        </p:txBody>
      </p:sp>
      <p:graphicFrame>
        <p:nvGraphicFramePr>
          <p:cNvPr id="6" name="6 Marcador de contenido"/>
          <p:cNvGraphicFramePr>
            <a:graphicFrameLocks noGrp="1"/>
          </p:cNvGraphicFramePr>
          <p:nvPr>
            <p:ph sz="half" idx="1"/>
            <p:extLst>
              <p:ext uri="{D42A27DB-BD31-4B8C-83A1-F6EECF244321}">
                <p14:modId xmlns:p14="http://schemas.microsoft.com/office/powerpoint/2010/main" val="2712755318"/>
              </p:ext>
            </p:extLst>
          </p:nvPr>
        </p:nvGraphicFramePr>
        <p:xfrm>
          <a:off x="344364" y="908650"/>
          <a:ext cx="9217276" cy="3497476"/>
        </p:xfrm>
        <a:graphic>
          <a:graphicData uri="http://schemas.openxmlformats.org/drawingml/2006/table">
            <a:tbl>
              <a:tblPr firstRow="1" bandRow="1">
                <a:tableStyleId>{5C22544A-7EE6-4342-B048-85BDC9FD1C3A}</a:tableStyleId>
              </a:tblPr>
              <a:tblGrid>
                <a:gridCol w="3744516"/>
                <a:gridCol w="2592360"/>
                <a:gridCol w="2880400"/>
              </a:tblGrid>
              <a:tr h="365877">
                <a:tc>
                  <a:txBody>
                    <a:bodyPr/>
                    <a:lstStyle/>
                    <a:p>
                      <a:endParaRPr lang="es-ES" sz="1600" dirty="0"/>
                    </a:p>
                  </a:txBody>
                  <a:tcPr/>
                </a:tc>
                <a:tc>
                  <a:txBody>
                    <a:bodyPr/>
                    <a:lstStyle/>
                    <a:p>
                      <a:pPr algn="ctr"/>
                      <a:r>
                        <a:rPr lang="es-ES" sz="2000" dirty="0" smtClean="0"/>
                        <a:t>1996</a:t>
                      </a:r>
                      <a:endParaRPr lang="es-ES" sz="2000" dirty="0"/>
                    </a:p>
                  </a:txBody>
                  <a:tcPr/>
                </a:tc>
                <a:tc>
                  <a:txBody>
                    <a:bodyPr/>
                    <a:lstStyle/>
                    <a:p>
                      <a:pPr algn="ctr"/>
                      <a:r>
                        <a:rPr lang="es-ES" sz="2000" dirty="0" smtClean="0"/>
                        <a:t>2015</a:t>
                      </a:r>
                      <a:endParaRPr lang="es-ES" sz="2000" dirty="0"/>
                    </a:p>
                  </a:txBody>
                  <a:tcPr>
                    <a:solidFill>
                      <a:schemeClr val="accent6">
                        <a:lumMod val="75000"/>
                      </a:schemeClr>
                    </a:solidFill>
                  </a:tcPr>
                </a:tc>
              </a:tr>
              <a:tr h="843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Professional basic teams </a:t>
                      </a:r>
                      <a:r>
                        <a:rPr lang="es-ES" sz="1400" dirty="0" smtClean="0"/>
                        <a:t>of social </a:t>
                      </a:r>
                      <a:r>
                        <a:rPr lang="es-ES" sz="1400" dirty="0" err="1" smtClean="0"/>
                        <a:t>action</a:t>
                      </a:r>
                      <a:r>
                        <a:rPr lang="es-ES" sz="1400" dirty="0" smtClean="0"/>
                        <a:t> -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t>专业社会工作基础团队</a:t>
                      </a:r>
                      <a:endParaRPr lang="es-E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450 senior and </a:t>
                      </a:r>
                      <a:r>
                        <a:rPr lang="es-ES" sz="1400" dirty="0" err="1" smtClean="0"/>
                        <a:t>associate</a:t>
                      </a:r>
                      <a:r>
                        <a:rPr lang="es-ES" sz="1400" dirty="0" smtClean="0"/>
                        <a:t> </a:t>
                      </a:r>
                      <a:r>
                        <a:rPr lang="es-ES" sz="1400" dirty="0" err="1" smtClean="0"/>
                        <a:t>degree</a:t>
                      </a:r>
                      <a:r>
                        <a:rPr lang="es-ES" sz="1400" dirty="0" smtClean="0"/>
                        <a:t> </a:t>
                      </a:r>
                      <a:r>
                        <a:rPr lang="es-ES" sz="1400" dirty="0" err="1" smtClean="0"/>
                        <a:t>technitians</a:t>
                      </a:r>
                      <a:r>
                        <a:rPr lang="es-ES" sz="1400" dirty="0" smtClean="0"/>
                        <a:t> -  450名资深与辅助</a:t>
                      </a:r>
                      <a:r>
                        <a:rPr lang="zh-CN" altLang="en-US" sz="1400" dirty="0" smtClean="0"/>
                        <a:t>专业技能人员</a:t>
                      </a: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txBody>
                  <a:tcPr anchor="ctr"/>
                </a:tc>
                <a:tc>
                  <a:txBody>
                    <a:bodyPr/>
                    <a:lstStyle/>
                    <a:p>
                      <a:pPr algn="ctr"/>
                      <a:r>
                        <a:rPr lang="es-ES" sz="1400" dirty="0" smtClean="0"/>
                        <a:t>762 senior and </a:t>
                      </a:r>
                      <a:r>
                        <a:rPr lang="es-ES" sz="1400" dirty="0" err="1" smtClean="0"/>
                        <a:t>associate</a:t>
                      </a:r>
                      <a:r>
                        <a:rPr lang="es-ES" sz="1400" dirty="0" smtClean="0"/>
                        <a:t> </a:t>
                      </a:r>
                      <a:r>
                        <a:rPr lang="es-ES" sz="1400" dirty="0" err="1" smtClean="0"/>
                        <a:t>degree</a:t>
                      </a:r>
                      <a:r>
                        <a:rPr lang="es-ES" sz="1400" dirty="0" smtClean="0"/>
                        <a:t> </a:t>
                      </a:r>
                      <a:r>
                        <a:rPr lang="es-ES" sz="1400" dirty="0" err="1" smtClean="0"/>
                        <a:t>technitians</a:t>
                      </a:r>
                      <a:r>
                        <a:rPr lang="es-ES" sz="1400" dirty="0" smtClean="0"/>
                        <a:t> –  </a:t>
                      </a:r>
                      <a:r>
                        <a:rPr lang="en-US" altLang="zh-CN" sz="1400" dirty="0" smtClean="0"/>
                        <a:t>762</a:t>
                      </a:r>
                      <a:r>
                        <a:rPr lang="zh-CN" altLang="en-US" sz="1400" dirty="0" smtClean="0"/>
                        <a:t>名资深与辅助专业技能人员</a:t>
                      </a:r>
                      <a:endParaRPr lang="es-ES" sz="1400" dirty="0" smtClean="0"/>
                    </a:p>
                    <a:p>
                      <a:pPr algn="ctr"/>
                      <a:endParaRPr lang="es-ES" sz="1400" dirty="0"/>
                    </a:p>
                  </a:txBody>
                  <a:tcPr anchor="ctr">
                    <a:solidFill>
                      <a:schemeClr val="accent6">
                        <a:lumMod val="60000"/>
                        <a:lumOff val="40000"/>
                      </a:schemeClr>
                    </a:solidFill>
                  </a:tcPr>
                </a:tc>
              </a:tr>
              <a:tr h="675465">
                <a:tc>
                  <a:txBody>
                    <a:bodyPr/>
                    <a:lstStyle/>
                    <a:p>
                      <a:pPr algn="l"/>
                      <a:r>
                        <a:rPr lang="es-ES" sz="1400" dirty="0" err="1" smtClean="0">
                          <a:effectLst/>
                        </a:rPr>
                        <a:t>Professionals</a:t>
                      </a:r>
                      <a:r>
                        <a:rPr lang="es-ES" sz="1400" dirty="0" smtClean="0">
                          <a:effectLst/>
                        </a:rPr>
                        <a:t> of </a:t>
                      </a:r>
                      <a:r>
                        <a:rPr lang="es-ES" sz="1400" dirty="0" err="1" smtClean="0">
                          <a:effectLst/>
                        </a:rPr>
                        <a:t>specific</a:t>
                      </a:r>
                      <a:r>
                        <a:rPr lang="es-ES" sz="1400" dirty="0" smtClean="0">
                          <a:effectLst/>
                        </a:rPr>
                        <a:t> </a:t>
                      </a:r>
                      <a:r>
                        <a:rPr lang="es-ES" sz="1400" dirty="0" err="1" smtClean="0">
                          <a:effectLst/>
                        </a:rPr>
                        <a:t>teams</a:t>
                      </a:r>
                      <a:r>
                        <a:rPr lang="es-ES" sz="1400" dirty="0" smtClean="0">
                          <a:effectLst/>
                        </a:rPr>
                        <a:t> - </a:t>
                      </a:r>
                      <a:r>
                        <a:rPr lang="es-ES" sz="1400" dirty="0" smtClean="0"/>
                        <a:t> </a:t>
                      </a:r>
                    </a:p>
                    <a:p>
                      <a:pPr algn="l"/>
                      <a:r>
                        <a:rPr lang="zh-CN" altLang="en-US" sz="1400" dirty="0" smtClean="0"/>
                        <a:t>专业特别团队</a:t>
                      </a:r>
                      <a:endParaRPr lang="es-ES" sz="1400" dirty="0" smtClean="0"/>
                    </a:p>
                    <a:p>
                      <a:pPr algn="l"/>
                      <a:endParaRPr lang="es-ES" sz="1400" dirty="0"/>
                    </a:p>
                  </a:txBody>
                  <a:tcPr anchor="ctr"/>
                </a:tc>
                <a:tc>
                  <a:txBody>
                    <a:bodyPr/>
                    <a:lstStyle/>
                    <a:p>
                      <a:pPr algn="ctr"/>
                      <a:r>
                        <a:rPr lang="es-ES" sz="1400" dirty="0" smtClean="0"/>
                        <a:t>-</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366 senior and </a:t>
                      </a:r>
                      <a:r>
                        <a:rPr lang="es-ES" sz="1400" dirty="0" err="1" smtClean="0"/>
                        <a:t>associate</a:t>
                      </a:r>
                      <a:r>
                        <a:rPr lang="es-ES" sz="1400" dirty="0" smtClean="0"/>
                        <a:t> </a:t>
                      </a:r>
                      <a:r>
                        <a:rPr lang="es-ES" sz="1400" dirty="0" err="1" smtClean="0"/>
                        <a:t>degree</a:t>
                      </a:r>
                      <a:r>
                        <a:rPr lang="es-ES" sz="1400" dirty="0" smtClean="0"/>
                        <a:t> </a:t>
                      </a:r>
                      <a:r>
                        <a:rPr lang="es-ES" sz="1400" dirty="0" err="1" smtClean="0"/>
                        <a:t>technitians</a:t>
                      </a:r>
                      <a:r>
                        <a:rPr lang="es-ES" sz="1400" dirty="0" smtClean="0"/>
                        <a:t> –</a:t>
                      </a:r>
                      <a:r>
                        <a:rPr lang="es-ES" sz="1400" baseline="0" dirty="0" smtClean="0"/>
                        <a:t> </a:t>
                      </a:r>
                      <a:r>
                        <a:rPr lang="es-ES" sz="140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366</a:t>
                      </a:r>
                      <a:r>
                        <a:rPr lang="zh-CN" altLang="en-US" sz="1400" dirty="0" smtClean="0"/>
                        <a:t>名资深与辅助专业技能人员</a:t>
                      </a: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txBody>
                  <a:tcPr anchor="ctr">
                    <a:solidFill>
                      <a:schemeClr val="accent6">
                        <a:lumMod val="40000"/>
                        <a:lumOff val="60000"/>
                      </a:schemeClr>
                    </a:solidFill>
                  </a:tcPr>
                </a:tc>
              </a:tr>
              <a:tr h="632708">
                <a:tc>
                  <a:txBody>
                    <a:bodyPr/>
                    <a:lstStyle/>
                    <a:p>
                      <a:pPr algn="l"/>
                      <a:r>
                        <a:rPr lang="es-ES" sz="1400" dirty="0" err="1" smtClean="0">
                          <a:effectLst/>
                        </a:rPr>
                        <a:t>Professionals</a:t>
                      </a:r>
                      <a:r>
                        <a:rPr lang="es-ES" sz="1400" dirty="0" smtClean="0">
                          <a:effectLst/>
                        </a:rPr>
                        <a:t> </a:t>
                      </a:r>
                      <a:r>
                        <a:rPr lang="es-ES" sz="1400" dirty="0" err="1" smtClean="0">
                          <a:effectLst/>
                        </a:rPr>
                        <a:t>funding</a:t>
                      </a:r>
                      <a:r>
                        <a:rPr lang="es-ES" sz="1400" dirty="0" smtClean="0">
                          <a:effectLst/>
                        </a:rPr>
                        <a:t> to local </a:t>
                      </a:r>
                      <a:r>
                        <a:rPr lang="es-ES" sz="1400" dirty="0" err="1" smtClean="0">
                          <a:effectLst/>
                        </a:rPr>
                        <a:t>entities</a:t>
                      </a:r>
                      <a:r>
                        <a:rPr lang="es-ES" sz="1400" dirty="0" smtClean="0"/>
                        <a:t>-  </a:t>
                      </a:r>
                    </a:p>
                    <a:p>
                      <a:pPr algn="l"/>
                      <a:r>
                        <a:rPr lang="zh-CN" altLang="en-US" sz="1400" dirty="0" smtClean="0"/>
                        <a:t>地方机关对专业人员的财政支持</a:t>
                      </a:r>
                      <a:endParaRPr lang="es-ES" sz="1400" dirty="0" smtClean="0"/>
                    </a:p>
                  </a:txBody>
                  <a:tcPr anchor="ctr"/>
                </a:tc>
                <a:tc>
                  <a:txBody>
                    <a:bodyPr/>
                    <a:lstStyle/>
                    <a:p>
                      <a:pPr algn="ctr"/>
                      <a:r>
                        <a:rPr lang="es-ES" sz="1400" dirty="0" smtClean="0"/>
                        <a:t>8,8 M€</a:t>
                      </a:r>
                    </a:p>
                    <a:p>
                      <a:pPr algn="ctr"/>
                      <a:r>
                        <a:rPr lang="zh-CN" altLang="zh-CN" sz="1400" dirty="0" smtClean="0"/>
                        <a:t>8</a:t>
                      </a:r>
                      <a:r>
                        <a:rPr lang="en-US" altLang="zh-CN" sz="1400" dirty="0" smtClean="0"/>
                        <a:t>800</a:t>
                      </a:r>
                      <a:r>
                        <a:rPr lang="zh-CN" altLang="en-US" sz="1400" dirty="0" smtClean="0"/>
                        <a:t>万欧元</a:t>
                      </a:r>
                      <a:endParaRPr lang="es-ES" sz="1400" dirty="0"/>
                    </a:p>
                  </a:txBody>
                  <a:tcPr anchor="ctr"/>
                </a:tc>
                <a:tc>
                  <a:txBody>
                    <a:bodyPr/>
                    <a:lstStyle/>
                    <a:p>
                      <a:pPr algn="ctr"/>
                      <a:r>
                        <a:rPr lang="es-ES" sz="1400" dirty="0" smtClean="0"/>
                        <a:t>22 M€</a:t>
                      </a:r>
                    </a:p>
                    <a:p>
                      <a:pPr algn="ctr"/>
                      <a:r>
                        <a:rPr lang="en-US" altLang="zh-CN" sz="1400" dirty="0" smtClean="0"/>
                        <a:t>2200</a:t>
                      </a:r>
                      <a:r>
                        <a:rPr lang="zh-CN" altLang="en-US" sz="1400" dirty="0" smtClean="0"/>
                        <a:t>万欧元</a:t>
                      </a:r>
                      <a:endParaRPr lang="es-ES" sz="1400" dirty="0"/>
                    </a:p>
                  </a:txBody>
                  <a:tcPr anchor="ctr">
                    <a:solidFill>
                      <a:schemeClr val="accent6">
                        <a:lumMod val="60000"/>
                        <a:lumOff val="40000"/>
                      </a:schemeClr>
                    </a:solidFill>
                  </a:tcPr>
                </a:tc>
              </a:tr>
              <a:tr h="578769">
                <a:tc>
                  <a:txBody>
                    <a:bodyPr/>
                    <a:lstStyle/>
                    <a:p>
                      <a:pPr algn="l"/>
                      <a:r>
                        <a:rPr lang="en-US" sz="1400" dirty="0" smtClean="0">
                          <a:effectLst/>
                        </a:rPr>
                        <a:t>Users of basic social services- </a:t>
                      </a:r>
                    </a:p>
                    <a:p>
                      <a:pPr algn="l"/>
                      <a:r>
                        <a:rPr lang="zh-CN" altLang="en-US" sz="1400" dirty="0" smtClean="0">
                          <a:effectLst/>
                        </a:rPr>
                        <a:t>基本社会服务受用人</a:t>
                      </a:r>
                      <a:r>
                        <a:rPr lang="es-ES" sz="1400" dirty="0" smtClean="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73,579 (2001) </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331,503 (13.4%  of </a:t>
                      </a:r>
                      <a:r>
                        <a:rPr lang="es-ES" sz="1400" dirty="0" err="1" smtClean="0"/>
                        <a:t>population</a:t>
                      </a:r>
                      <a:r>
                        <a:rPr lang="es-ES" sz="14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t>（占总人口</a:t>
                      </a:r>
                      <a:r>
                        <a:rPr lang="en-US" altLang="zh-CN" sz="1400" dirty="0" smtClean="0"/>
                        <a:t>13.4%</a:t>
                      </a:r>
                      <a:r>
                        <a:rPr lang="zh-CN" altLang="en-US" sz="1400" dirty="0" smtClean="0"/>
                        <a:t>）</a:t>
                      </a:r>
                      <a:endParaRPr lang="es-ES" sz="1400" dirty="0" smtClean="0"/>
                    </a:p>
                  </a:txBody>
                  <a:tcPr anchor="ctr">
                    <a:solidFill>
                      <a:schemeClr val="accent6">
                        <a:lumMod val="40000"/>
                        <a:lumOff val="60000"/>
                      </a:schemeClr>
                    </a:solidFill>
                  </a:tcPr>
                </a:tc>
              </a:tr>
            </a:tbl>
          </a:graphicData>
        </a:graphic>
      </p:graphicFrame>
      <p:graphicFrame>
        <p:nvGraphicFramePr>
          <p:cNvPr id="7" name="6 Marcador de contenido"/>
          <p:cNvGraphicFramePr>
            <a:graphicFrameLocks/>
          </p:cNvGraphicFramePr>
          <p:nvPr>
            <p:extLst>
              <p:ext uri="{D42A27DB-BD31-4B8C-83A1-F6EECF244321}">
                <p14:modId xmlns:p14="http://schemas.microsoft.com/office/powerpoint/2010/main" val="2226762405"/>
              </p:ext>
            </p:extLst>
          </p:nvPr>
        </p:nvGraphicFramePr>
        <p:xfrm>
          <a:off x="416374" y="4576392"/>
          <a:ext cx="9217276" cy="1660998"/>
        </p:xfrm>
        <a:graphic>
          <a:graphicData uri="http://schemas.openxmlformats.org/drawingml/2006/table">
            <a:tbl>
              <a:tblPr firstRow="1" bandRow="1">
                <a:tableStyleId>{5C22544A-7EE6-4342-B048-85BDC9FD1C3A}</a:tableStyleId>
              </a:tblPr>
              <a:tblGrid>
                <a:gridCol w="3174440"/>
                <a:gridCol w="2709674"/>
                <a:gridCol w="1893264"/>
                <a:gridCol w="1439898"/>
              </a:tblGrid>
              <a:tr h="391473">
                <a:tc>
                  <a:txBody>
                    <a:bodyPr/>
                    <a:lstStyle/>
                    <a:p>
                      <a:endParaRPr lang="es-ES" sz="1600" dirty="0"/>
                    </a:p>
                  </a:txBody>
                  <a:tcPr/>
                </a:tc>
                <a:tc>
                  <a:txBody>
                    <a:bodyPr/>
                    <a:lstStyle/>
                    <a:p>
                      <a:pPr algn="ctr"/>
                      <a:r>
                        <a:rPr lang="es-ES" sz="2000" dirty="0" smtClean="0"/>
                        <a:t>1996</a:t>
                      </a:r>
                      <a:endParaRPr lang="es-ES" sz="2000" dirty="0"/>
                    </a:p>
                  </a:txBody>
                  <a:tcPr/>
                </a:tc>
                <a:tc gridSpan="2">
                  <a:txBody>
                    <a:bodyPr/>
                    <a:lstStyle/>
                    <a:p>
                      <a:pPr algn="ctr"/>
                      <a:r>
                        <a:rPr lang="es-ES" sz="2000" dirty="0" smtClean="0"/>
                        <a:t>2015</a:t>
                      </a:r>
                      <a:endParaRPr lang="es-ES" sz="2000" dirty="0"/>
                    </a:p>
                  </a:txBody>
                  <a:tcPr>
                    <a:solidFill>
                      <a:schemeClr val="accent6">
                        <a:lumMod val="75000"/>
                      </a:schemeClr>
                    </a:solidFill>
                  </a:tcPr>
                </a:tc>
                <a:tc hMerge="1">
                  <a:txBody>
                    <a:bodyPr/>
                    <a:lstStyle/>
                    <a:p>
                      <a:endParaRPr lang="es-ES" dirty="0"/>
                    </a:p>
                  </a:txBody>
                  <a:tcPr/>
                </a:tc>
              </a:tr>
              <a:tr h="632379">
                <a:tc>
                  <a:txBody>
                    <a:bodyPr/>
                    <a:lstStyle/>
                    <a:p>
                      <a:pPr algn="l"/>
                      <a:r>
                        <a:rPr lang="es-ES" sz="1400" dirty="0" err="1" smtClean="0"/>
                        <a:t>Telecare</a:t>
                      </a:r>
                      <a:r>
                        <a:rPr lang="es-ES" sz="1400" baseline="0" dirty="0" smtClean="0"/>
                        <a:t> - </a:t>
                      </a:r>
                      <a:r>
                        <a:rPr lang="es-ES" sz="1400" dirty="0" smtClean="0"/>
                        <a:t> </a:t>
                      </a:r>
                      <a:r>
                        <a:rPr lang="zh-CN" altLang="en-US" sz="1400" dirty="0" smtClean="0"/>
                        <a:t>远程照料</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4,427 </a:t>
                      </a:r>
                      <a:r>
                        <a:rPr lang="es-ES" sz="1400" dirty="0" err="1" smtClean="0"/>
                        <a:t>users</a:t>
                      </a:r>
                      <a:r>
                        <a:rPr lang="es-ES" sz="1400" dirty="0" smtClean="0"/>
                        <a:t> </a:t>
                      </a:r>
                      <a:r>
                        <a:rPr lang="zh-CN" altLang="en-US" sz="1400" dirty="0" smtClean="0"/>
                        <a:t> （受用人）</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21,888 </a:t>
                      </a:r>
                      <a:r>
                        <a:rPr lang="es-ES" sz="1400" dirty="0" err="1" smtClean="0"/>
                        <a:t>users</a:t>
                      </a:r>
                      <a:r>
                        <a:rPr lang="es-ES" sz="1400" dirty="0" smtClean="0"/>
                        <a:t> </a:t>
                      </a:r>
                      <a:r>
                        <a:rPr lang="zh-CN" altLang="en-US" sz="1400" dirty="0" smtClean="0"/>
                        <a:t>（受用人）</a:t>
                      </a:r>
                      <a:r>
                        <a:rPr lang="es-ES" sz="1400" dirty="0" smtClean="0"/>
                        <a:t> </a:t>
                      </a:r>
                    </a:p>
                    <a:p>
                      <a:pPr algn="ctr"/>
                      <a:r>
                        <a:rPr lang="es-ES" sz="1400" dirty="0" smtClean="0"/>
                        <a:t> </a:t>
                      </a:r>
                      <a:endParaRPr lang="es-ES" sz="1400" dirty="0"/>
                    </a:p>
                  </a:txBody>
                  <a:tcPr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latin typeface="+mn-lt"/>
                          <a:ea typeface="+mn-ea"/>
                          <a:cs typeface="+mn-cs"/>
                        </a:rPr>
                        <a:t>3.2 M€</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3200</a:t>
                      </a:r>
                      <a:r>
                        <a:rPr lang="zh-CN" altLang="en-US" sz="1400" kern="1200" dirty="0" smtClean="0">
                          <a:solidFill>
                            <a:schemeClr val="dk1"/>
                          </a:solidFill>
                          <a:latin typeface="+mn-lt"/>
                          <a:ea typeface="+mn-ea"/>
                          <a:cs typeface="+mn-cs"/>
                        </a:rPr>
                        <a:t>万欧元</a:t>
                      </a:r>
                      <a:endParaRPr lang="es-ES" sz="1400" kern="1200" dirty="0" smtClean="0">
                        <a:solidFill>
                          <a:schemeClr val="dk1"/>
                        </a:solidFill>
                        <a:latin typeface="+mn-lt"/>
                        <a:ea typeface="+mn-ea"/>
                        <a:cs typeface="+mn-cs"/>
                      </a:endParaRPr>
                    </a:p>
                  </a:txBody>
                  <a:tcPr anchor="ctr">
                    <a:solidFill>
                      <a:schemeClr val="accent6">
                        <a:lumMod val="60000"/>
                        <a:lumOff val="40000"/>
                      </a:schemeClr>
                    </a:solidFill>
                  </a:tcPr>
                </a:tc>
              </a:tr>
              <a:tr h="632379">
                <a:tc>
                  <a:txBody>
                    <a:bodyPr/>
                    <a:lstStyle/>
                    <a:p>
                      <a:pPr algn="l"/>
                      <a:r>
                        <a:rPr lang="es-ES" sz="1400" dirty="0" smtClean="0"/>
                        <a:t>Home</a:t>
                      </a:r>
                      <a:r>
                        <a:rPr lang="es-ES" sz="1400" baseline="0" dirty="0" smtClean="0"/>
                        <a:t> </a:t>
                      </a:r>
                      <a:r>
                        <a:rPr lang="es-ES" sz="1400" baseline="0" dirty="0" err="1" smtClean="0"/>
                        <a:t>care</a:t>
                      </a:r>
                      <a:r>
                        <a:rPr lang="es-ES" sz="1400" baseline="0" dirty="0" smtClean="0"/>
                        <a:t> </a:t>
                      </a:r>
                      <a:r>
                        <a:rPr lang="es-ES" sz="1400" baseline="0" dirty="0" err="1" smtClean="0"/>
                        <a:t>service</a:t>
                      </a:r>
                      <a:r>
                        <a:rPr lang="es-ES" sz="1400" baseline="0" dirty="0" smtClean="0"/>
                        <a:t> - </a:t>
                      </a:r>
                      <a:r>
                        <a:rPr lang="es-ES" sz="1400" dirty="0" smtClean="0"/>
                        <a:t> </a:t>
                      </a:r>
                      <a:r>
                        <a:rPr lang="zh-CN" altLang="en-US" sz="1400" dirty="0" smtClean="0"/>
                        <a:t>入户照料服务</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9,180 </a:t>
                      </a:r>
                      <a:r>
                        <a:rPr lang="es-ES" sz="1400" dirty="0" err="1" smtClean="0"/>
                        <a:t>users</a:t>
                      </a:r>
                      <a:r>
                        <a:rPr lang="es-ES" sz="1400" dirty="0" smtClean="0"/>
                        <a:t> </a:t>
                      </a:r>
                      <a:r>
                        <a:rPr lang="zh-CN" altLang="en-US" sz="1400" dirty="0" smtClean="0"/>
                        <a:t> （受用人）</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25,432 </a:t>
                      </a:r>
                      <a:r>
                        <a:rPr lang="es-ES" sz="1400" dirty="0" err="1" smtClean="0"/>
                        <a:t>users</a:t>
                      </a:r>
                      <a:r>
                        <a:rPr lang="zh-CN" altLang="en-US" sz="1400" dirty="0" smtClean="0"/>
                        <a:t>（受用人）</a:t>
                      </a:r>
                      <a:r>
                        <a:rPr lang="es-ES" sz="1400" dirty="0" smtClean="0"/>
                        <a:t> </a:t>
                      </a:r>
                    </a:p>
                    <a:p>
                      <a:pPr algn="ctr"/>
                      <a:r>
                        <a:rPr lang="es-ES" sz="1400" dirty="0" smtClean="0"/>
                        <a:t> </a:t>
                      </a:r>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71.1 M€</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7110</a:t>
                      </a:r>
                      <a:r>
                        <a:rPr lang="zh-CN" altLang="en-US" sz="1400" dirty="0" smtClean="0"/>
                        <a:t>万欧元</a:t>
                      </a:r>
                      <a:endParaRPr lang="es-ES" sz="1400" dirty="0" smtClean="0"/>
                    </a:p>
                  </a:txBody>
                  <a:tcPr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3339492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s-ES" dirty="0" err="1"/>
              <a:t>Development</a:t>
            </a:r>
            <a:r>
              <a:rPr lang="es-ES" dirty="0"/>
              <a:t> of </a:t>
            </a:r>
            <a:r>
              <a:rPr lang="es-ES" dirty="0" err="1" smtClean="0"/>
              <a:t>the</a:t>
            </a:r>
            <a:r>
              <a:rPr lang="es-ES" dirty="0" smtClean="0"/>
              <a:t> </a:t>
            </a:r>
            <a:r>
              <a:rPr lang="es-ES" dirty="0" err="1" smtClean="0"/>
              <a:t>system</a:t>
            </a:r>
            <a:r>
              <a:rPr lang="es-ES" dirty="0" smtClean="0"/>
              <a:t> – </a:t>
            </a:r>
            <a:r>
              <a:rPr lang="es-ES" dirty="0" err="1" smtClean="0"/>
              <a:t>体系发展</a:t>
            </a:r>
            <a:r>
              <a:rPr lang="es-ES" dirty="0" smtClean="0"/>
              <a:t>  </a:t>
            </a:r>
            <a:endParaRPr lang="it-IT" dirty="0">
              <a:solidFill>
                <a:prstClr val="black">
                  <a:lumMod val="85000"/>
                  <a:lumOff val="15000"/>
                </a:prstClr>
              </a:solidFill>
            </a:endParaRPr>
          </a:p>
        </p:txBody>
      </p:sp>
      <p:pic>
        <p:nvPicPr>
          <p:cNvPr id="6" name="5 Imagen" descr="Presentacion pdf paneles_Página_02_1"/>
          <p:cNvPicPr/>
          <p:nvPr/>
        </p:nvPicPr>
        <p:blipFill>
          <a:blip r:embed="rId3" cstate="print"/>
          <a:srcRect l="2091" t="30249" r="23667"/>
          <a:stretch>
            <a:fillRect/>
          </a:stretch>
        </p:blipFill>
        <p:spPr bwMode="auto">
          <a:xfrm>
            <a:off x="344364" y="980660"/>
            <a:ext cx="9217276" cy="5328740"/>
          </a:xfrm>
          <a:prstGeom prst="rect">
            <a:avLst/>
          </a:prstGeom>
          <a:solidFill>
            <a:schemeClr val="tx2"/>
          </a:solidFill>
        </p:spPr>
      </p:pic>
      <p:sp>
        <p:nvSpPr>
          <p:cNvPr id="19" name="CuadroTexto 18"/>
          <p:cNvSpPr txBox="1"/>
          <p:nvPr/>
        </p:nvSpPr>
        <p:spPr>
          <a:xfrm>
            <a:off x="426469" y="1624597"/>
            <a:ext cx="4108214" cy="514873"/>
          </a:xfrm>
          <a:prstGeom prst="rect">
            <a:avLst/>
          </a:prstGeom>
          <a:solidFill>
            <a:schemeClr val="accent1"/>
          </a:solidFill>
        </p:spPr>
        <p:txBody>
          <a:bodyPr wrap="square" rtlCol="0">
            <a:spAutoFit/>
          </a:bodyPr>
          <a:lstStyle/>
          <a:p>
            <a:endParaRPr lang="es-ES" dirty="0"/>
          </a:p>
        </p:txBody>
      </p:sp>
      <p:sp>
        <p:nvSpPr>
          <p:cNvPr id="25" name="CuadroTexto 24"/>
          <p:cNvSpPr txBox="1"/>
          <p:nvPr/>
        </p:nvSpPr>
        <p:spPr>
          <a:xfrm>
            <a:off x="6025199" y="1644742"/>
            <a:ext cx="3168440" cy="488078"/>
          </a:xfrm>
          <a:prstGeom prst="rect">
            <a:avLst/>
          </a:prstGeom>
          <a:solidFill>
            <a:schemeClr val="accent1"/>
          </a:solidFill>
        </p:spPr>
        <p:txBody>
          <a:bodyPr wrap="square" rtlCol="0">
            <a:spAutoFit/>
          </a:bodyPr>
          <a:lstStyle/>
          <a:p>
            <a:endParaRPr lang="es-ES" dirty="0"/>
          </a:p>
        </p:txBody>
      </p:sp>
      <p:sp>
        <p:nvSpPr>
          <p:cNvPr id="27" name="CuadroTexto 26"/>
          <p:cNvSpPr txBox="1"/>
          <p:nvPr/>
        </p:nvSpPr>
        <p:spPr>
          <a:xfrm>
            <a:off x="5823619" y="4106227"/>
            <a:ext cx="1579185" cy="619732"/>
          </a:xfrm>
          <a:prstGeom prst="rect">
            <a:avLst/>
          </a:prstGeom>
          <a:solidFill>
            <a:srgbClr val="E39913"/>
          </a:solidFill>
        </p:spPr>
        <p:txBody>
          <a:bodyPr wrap="square" rtlCol="0">
            <a:spAutoFit/>
          </a:bodyPr>
          <a:lstStyle/>
          <a:p>
            <a:endParaRPr lang="es-ES" dirty="0"/>
          </a:p>
        </p:txBody>
      </p:sp>
      <p:sp>
        <p:nvSpPr>
          <p:cNvPr id="5" name="4 CuadroTexto"/>
          <p:cNvSpPr txBox="1"/>
          <p:nvPr/>
        </p:nvSpPr>
        <p:spPr>
          <a:xfrm>
            <a:off x="6177170" y="1486489"/>
            <a:ext cx="3024420" cy="646331"/>
          </a:xfrm>
          <a:prstGeom prst="rect">
            <a:avLst/>
          </a:prstGeom>
          <a:noFill/>
        </p:spPr>
        <p:txBody>
          <a:bodyPr wrap="square" rtlCol="0">
            <a:spAutoFit/>
          </a:bodyPr>
          <a:lstStyle/>
          <a:p>
            <a:pPr algn="ctr"/>
            <a:r>
              <a:rPr lang="es-ES" b="1" dirty="0" err="1">
                <a:solidFill>
                  <a:schemeClr val="bg1"/>
                </a:solidFill>
                <a:latin typeface="Verdana" panose="020B0604030504040204" pitchFamily="34" charset="0"/>
                <a:ea typeface="Verdana" panose="020B0604030504040204" pitchFamily="34" charset="0"/>
                <a:cs typeface="Verdana" panose="020B0604030504040204" pitchFamily="34" charset="0"/>
              </a:rPr>
              <a:t>Integrated</a:t>
            </a:r>
            <a:r>
              <a:rPr lang="es-ES"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ES"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system</a:t>
            </a:r>
            <a:endParaRPr lang="es-ES"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zh-CN" alt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整合型体系</a:t>
            </a:r>
            <a:endParaRPr lang="es-E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1 CuadroTexto"/>
          <p:cNvSpPr txBox="1"/>
          <p:nvPr/>
        </p:nvSpPr>
        <p:spPr>
          <a:xfrm>
            <a:off x="523414" y="1484730"/>
            <a:ext cx="3493456" cy="707886"/>
          </a:xfrm>
          <a:prstGeom prst="rect">
            <a:avLst/>
          </a:prstGeom>
          <a:noFill/>
        </p:spPr>
        <p:txBody>
          <a:bodyPr wrap="square" rtlCol="0">
            <a:spAutoFit/>
          </a:bodyPr>
          <a:lstStyle/>
          <a:p>
            <a:pPr algn="ctr"/>
            <a:r>
              <a:rPr lang="es-ES" b="1" dirty="0" err="1">
                <a:solidFill>
                  <a:schemeClr val="bg1"/>
                </a:solidFill>
                <a:latin typeface="Verdana" panose="020B0604030504040204" pitchFamily="34" charset="0"/>
                <a:ea typeface="Verdana" panose="020B0604030504040204" pitchFamily="34" charset="0"/>
                <a:cs typeface="Verdana" panose="020B0604030504040204" pitchFamily="34" charset="0"/>
              </a:rPr>
              <a:t>Independent</a:t>
            </a:r>
            <a:r>
              <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ES"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systems</a:t>
            </a:r>
            <a:endParaRPr lang="es-E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zh-CN" alt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相互独立的各体系</a:t>
            </a:r>
            <a:endParaRPr lang="es-E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矩形 33"/>
          <p:cNvSpPr/>
          <p:nvPr/>
        </p:nvSpPr>
        <p:spPr>
          <a:xfrm>
            <a:off x="6681240" y="5013220"/>
            <a:ext cx="720100" cy="720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17 CuadroTexto"/>
          <p:cNvSpPr txBox="1"/>
          <p:nvPr/>
        </p:nvSpPr>
        <p:spPr>
          <a:xfrm>
            <a:off x="5601092" y="4077090"/>
            <a:ext cx="2016278" cy="692497"/>
          </a:xfrm>
          <a:prstGeom prst="rect">
            <a:avLst/>
          </a:prstGeom>
          <a:noFill/>
        </p:spPr>
        <p:txBody>
          <a:bodyPr wrap="square" rtlCol="0">
            <a:spAutoFit/>
          </a:bodyPr>
          <a:lstStyle/>
          <a:p>
            <a:pPr algn="ctr"/>
            <a:r>
              <a:rPr lang="es-ES" sz="1300" b="1" dirty="0">
                <a:solidFill>
                  <a:schemeClr val="bg1"/>
                </a:solidFill>
                <a:latin typeface="Verdana" panose="020B0604030504040204" pitchFamily="34" charset="0"/>
                <a:ea typeface="Verdana" panose="020B0604030504040204" pitchFamily="34" charset="0"/>
                <a:cs typeface="Verdana" panose="020B0604030504040204" pitchFamily="34" charset="0"/>
              </a:rPr>
              <a:t>SYSTEM OF PUBLIC </a:t>
            </a:r>
            <a:r>
              <a:rPr lang="es-ES" sz="13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ACCOUNTABILITY</a:t>
            </a:r>
          </a:p>
          <a:p>
            <a:pPr algn="ctr"/>
            <a:r>
              <a:rPr lang="zh-CN" altLang="en-US" sz="13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公共问责体系</a:t>
            </a:r>
            <a:endParaRPr lang="es-ES" sz="13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等腰三角形 2"/>
          <p:cNvSpPr/>
          <p:nvPr/>
        </p:nvSpPr>
        <p:spPr>
          <a:xfrm>
            <a:off x="7329330" y="4077090"/>
            <a:ext cx="1008140" cy="79211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dirty="0">
              <a:solidFill>
                <a:srgbClr val="FFFFFF"/>
              </a:solidFill>
              <a:latin typeface="黑体"/>
              <a:ea typeface="黑体"/>
              <a:cs typeface="黑体"/>
            </a:endParaRPr>
          </a:p>
        </p:txBody>
      </p:sp>
      <p:sp>
        <p:nvSpPr>
          <p:cNvPr id="15" name="14 CuadroTexto"/>
          <p:cNvSpPr txBox="1"/>
          <p:nvPr/>
        </p:nvSpPr>
        <p:spPr>
          <a:xfrm>
            <a:off x="7329330" y="4365130"/>
            <a:ext cx="1027385" cy="523220"/>
          </a:xfrm>
          <a:prstGeom prst="rect">
            <a:avLst/>
          </a:prstGeom>
          <a:noFill/>
        </p:spPr>
        <p:txBody>
          <a:bodyPr wrap="square" rtlCol="0">
            <a:spAutoFit/>
          </a:bodyPr>
          <a:lstStyle/>
          <a:p>
            <a:pPr algn="ctr"/>
            <a:r>
              <a:rPr lang="zh-CN" altLang="en-US"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大区政府</a:t>
            </a:r>
            <a:endParaRPr lang="es-ES"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E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REGIONAL </a:t>
            </a:r>
            <a:r>
              <a:rPr lang="es-ES" sz="800" b="1" dirty="0">
                <a:solidFill>
                  <a:schemeClr val="bg1"/>
                </a:solidFill>
                <a:latin typeface="Verdana" panose="020B0604030504040204" pitchFamily="34" charset="0"/>
                <a:ea typeface="Verdana" panose="020B0604030504040204" pitchFamily="34" charset="0"/>
                <a:cs typeface="Verdana" panose="020B0604030504040204" pitchFamily="34" charset="0"/>
              </a:rPr>
              <a:t>GOVERNMENT</a:t>
            </a:r>
          </a:p>
        </p:txBody>
      </p:sp>
      <p:sp>
        <p:nvSpPr>
          <p:cNvPr id="16" name="15 CuadroTexto"/>
          <p:cNvSpPr txBox="1"/>
          <p:nvPr/>
        </p:nvSpPr>
        <p:spPr>
          <a:xfrm>
            <a:off x="6465210" y="5085230"/>
            <a:ext cx="1080150" cy="507831"/>
          </a:xfrm>
          <a:prstGeom prst="rect">
            <a:avLst/>
          </a:prstGeom>
          <a:noFill/>
        </p:spPr>
        <p:txBody>
          <a:bodyPr wrap="square" rtlCol="0">
            <a:spAutoFit/>
          </a:bodyPr>
          <a:lstStyle/>
          <a:p>
            <a:pPr algn="ctr"/>
            <a:r>
              <a:rPr lang="zh-CN" altLang="en-US"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各省政府</a:t>
            </a:r>
            <a:endParaRPr lang="es-ES"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E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PROVINCIAL </a:t>
            </a:r>
            <a:r>
              <a:rPr lang="es-ES" sz="800" b="1" dirty="0">
                <a:solidFill>
                  <a:schemeClr val="bg1"/>
                </a:solidFill>
                <a:latin typeface="Verdana" panose="020B0604030504040204" pitchFamily="34" charset="0"/>
                <a:ea typeface="Verdana" panose="020B0604030504040204" pitchFamily="34" charset="0"/>
                <a:cs typeface="Verdana" panose="020B0604030504040204" pitchFamily="34" charset="0"/>
              </a:rPr>
              <a:t>GOVERNMENTS</a:t>
            </a:r>
          </a:p>
        </p:txBody>
      </p:sp>
      <p:sp>
        <p:nvSpPr>
          <p:cNvPr id="35" name="椭圆 34"/>
          <p:cNvSpPr/>
          <p:nvPr/>
        </p:nvSpPr>
        <p:spPr>
          <a:xfrm>
            <a:off x="8337470" y="3861060"/>
            <a:ext cx="792110" cy="792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13 CuadroTexto"/>
          <p:cNvSpPr txBox="1"/>
          <p:nvPr/>
        </p:nvSpPr>
        <p:spPr>
          <a:xfrm>
            <a:off x="8121440" y="4052419"/>
            <a:ext cx="1224170" cy="384721"/>
          </a:xfrm>
          <a:prstGeom prst="rect">
            <a:avLst/>
          </a:prstGeom>
          <a:noFill/>
        </p:spPr>
        <p:txBody>
          <a:bodyPr wrap="square" rtlCol="0">
            <a:spAutoFit/>
          </a:bodyPr>
          <a:lstStyle/>
          <a:p>
            <a:pPr algn="ctr"/>
            <a:r>
              <a:rPr lang="zh-CN" altLang="en-US"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各种协会</a:t>
            </a:r>
            <a:endParaRPr lang="es-ES"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E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ASSOCIATIONS</a:t>
            </a:r>
            <a:endParaRPr lang="es-ES" sz="9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椭圆 35"/>
          <p:cNvSpPr/>
          <p:nvPr/>
        </p:nvSpPr>
        <p:spPr>
          <a:xfrm>
            <a:off x="848430" y="4077090"/>
            <a:ext cx="792110" cy="7921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13 CuadroTexto"/>
          <p:cNvSpPr txBox="1"/>
          <p:nvPr/>
        </p:nvSpPr>
        <p:spPr>
          <a:xfrm>
            <a:off x="632400" y="4268449"/>
            <a:ext cx="1224170" cy="384721"/>
          </a:xfrm>
          <a:prstGeom prst="rect">
            <a:avLst/>
          </a:prstGeom>
          <a:noFill/>
        </p:spPr>
        <p:txBody>
          <a:bodyPr wrap="square" rtlCol="0">
            <a:spAutoFit/>
          </a:bodyPr>
          <a:lstStyle/>
          <a:p>
            <a:pPr algn="ctr"/>
            <a:r>
              <a:rPr lang="zh-CN" altLang="en-US"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各种协会</a:t>
            </a:r>
            <a:endParaRPr lang="es-ES"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E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ASSOCIATIONS</a:t>
            </a:r>
            <a:endParaRPr lang="es-ES" sz="9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矩形 37"/>
          <p:cNvSpPr/>
          <p:nvPr/>
        </p:nvSpPr>
        <p:spPr>
          <a:xfrm>
            <a:off x="1928580" y="3717040"/>
            <a:ext cx="720100" cy="720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15 CuadroTexto"/>
          <p:cNvSpPr txBox="1"/>
          <p:nvPr/>
        </p:nvSpPr>
        <p:spPr>
          <a:xfrm>
            <a:off x="1712550" y="3789050"/>
            <a:ext cx="1224170" cy="553998"/>
          </a:xfrm>
          <a:prstGeom prst="rect">
            <a:avLst/>
          </a:prstGeom>
          <a:noFill/>
        </p:spPr>
        <p:txBody>
          <a:bodyPr wrap="square" rtlCol="0">
            <a:spAutoFit/>
          </a:bodyPr>
          <a:lstStyle/>
          <a:p>
            <a:pPr algn="ctr"/>
            <a:r>
              <a:rPr lang="zh-CN" altLang="en-US"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各省政府</a:t>
            </a:r>
            <a:endParaRPr lang="es-ES"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ES" sz="9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PROVINCIAL </a:t>
            </a:r>
            <a:r>
              <a:rPr lang="es-ES" sz="900" b="1" dirty="0">
                <a:solidFill>
                  <a:schemeClr val="bg1"/>
                </a:solidFill>
                <a:latin typeface="Verdana" panose="020B0604030504040204" pitchFamily="34" charset="0"/>
                <a:ea typeface="Verdana" panose="020B0604030504040204" pitchFamily="34" charset="0"/>
                <a:cs typeface="Verdana" panose="020B0604030504040204" pitchFamily="34" charset="0"/>
              </a:rPr>
              <a:t>GOVERNMENTS</a:t>
            </a:r>
          </a:p>
        </p:txBody>
      </p:sp>
      <p:sp>
        <p:nvSpPr>
          <p:cNvPr id="40" name="等腰三角形 39"/>
          <p:cNvSpPr/>
          <p:nvPr/>
        </p:nvSpPr>
        <p:spPr>
          <a:xfrm>
            <a:off x="2432650" y="4509150"/>
            <a:ext cx="1008140" cy="79211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400" dirty="0">
              <a:solidFill>
                <a:srgbClr val="FFFFFF"/>
              </a:solidFill>
              <a:latin typeface="黑体"/>
              <a:ea typeface="黑体"/>
              <a:cs typeface="黑体"/>
            </a:endParaRPr>
          </a:p>
        </p:txBody>
      </p:sp>
      <p:sp>
        <p:nvSpPr>
          <p:cNvPr id="41" name="14 CuadroTexto"/>
          <p:cNvSpPr txBox="1"/>
          <p:nvPr/>
        </p:nvSpPr>
        <p:spPr>
          <a:xfrm>
            <a:off x="2432650" y="4797190"/>
            <a:ext cx="1027385" cy="523220"/>
          </a:xfrm>
          <a:prstGeom prst="rect">
            <a:avLst/>
          </a:prstGeom>
          <a:noFill/>
        </p:spPr>
        <p:txBody>
          <a:bodyPr wrap="square" rtlCol="0">
            <a:spAutoFit/>
          </a:bodyPr>
          <a:lstStyle/>
          <a:p>
            <a:pPr algn="ctr"/>
            <a:r>
              <a:rPr lang="zh-CN" altLang="en-US"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大区政府</a:t>
            </a:r>
            <a:endParaRPr lang="es-ES"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E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REGIONAL </a:t>
            </a:r>
            <a:r>
              <a:rPr lang="es-ES" sz="800" b="1" dirty="0">
                <a:solidFill>
                  <a:schemeClr val="bg1"/>
                </a:solidFill>
                <a:latin typeface="Verdana" panose="020B0604030504040204" pitchFamily="34" charset="0"/>
                <a:ea typeface="Verdana" panose="020B0604030504040204" pitchFamily="34" charset="0"/>
                <a:cs typeface="Verdana" panose="020B0604030504040204" pitchFamily="34" charset="0"/>
              </a:rPr>
              <a:t>GOVERNMENT</a:t>
            </a:r>
          </a:p>
        </p:txBody>
      </p:sp>
      <p:sp>
        <p:nvSpPr>
          <p:cNvPr id="42" name="正五边形 41"/>
          <p:cNvSpPr/>
          <p:nvPr/>
        </p:nvSpPr>
        <p:spPr>
          <a:xfrm>
            <a:off x="992450" y="2852920"/>
            <a:ext cx="864120" cy="79211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6 CuadroTexto"/>
          <p:cNvSpPr txBox="1"/>
          <p:nvPr/>
        </p:nvSpPr>
        <p:spPr>
          <a:xfrm>
            <a:off x="920440" y="3072883"/>
            <a:ext cx="936130" cy="500137"/>
          </a:xfrm>
          <a:prstGeom prst="rect">
            <a:avLst/>
          </a:prstGeom>
          <a:noFill/>
        </p:spPr>
        <p:txBody>
          <a:bodyPr wrap="square" rtlCol="0">
            <a:spAutoFit/>
          </a:bodyPr>
          <a:lstStyle/>
          <a:p>
            <a:pPr algn="ctr"/>
            <a:r>
              <a:rPr lang="zh-CN" altLang="en-US" sz="10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民营企业</a:t>
            </a:r>
            <a:endParaRPr lang="es-ES" sz="105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E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PRIVATE COMPANIES</a:t>
            </a:r>
            <a:endParaRPr lang="es-ES"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矩形 42"/>
          <p:cNvSpPr/>
          <p:nvPr/>
        </p:nvSpPr>
        <p:spPr>
          <a:xfrm>
            <a:off x="2432650" y="2996940"/>
            <a:ext cx="936130" cy="5040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10 CuadroTexto"/>
          <p:cNvSpPr txBox="1"/>
          <p:nvPr/>
        </p:nvSpPr>
        <p:spPr>
          <a:xfrm>
            <a:off x="2144610" y="3068950"/>
            <a:ext cx="1471040" cy="377026"/>
          </a:xfrm>
          <a:prstGeom prst="rect">
            <a:avLst/>
          </a:prstGeom>
          <a:noFill/>
        </p:spPr>
        <p:txBody>
          <a:bodyPr wrap="square" rtlCol="0">
            <a:spAutoFit/>
          </a:bodyPr>
          <a:lstStyle/>
          <a:p>
            <a:pPr algn="ctr"/>
            <a:r>
              <a:rPr lang="zh-CN" altLang="en-US" sz="10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各基层政府</a:t>
            </a:r>
            <a:endParaRPr lang="es-ES" sz="105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s-E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LOCAL </a:t>
            </a:r>
            <a:r>
              <a:rPr lang="es-ES" sz="800" b="1" dirty="0">
                <a:solidFill>
                  <a:schemeClr val="bg1"/>
                </a:solidFill>
                <a:latin typeface="Verdana" panose="020B0604030504040204" pitchFamily="34" charset="0"/>
                <a:ea typeface="Verdana" panose="020B0604030504040204" pitchFamily="34" charset="0"/>
                <a:cs typeface="Verdana" panose="020B0604030504040204" pitchFamily="34" charset="0"/>
              </a:rPr>
              <a:t>GOVERNMENTS</a:t>
            </a:r>
          </a:p>
        </p:txBody>
      </p:sp>
      <p:sp>
        <p:nvSpPr>
          <p:cNvPr id="44" name="矩形 43"/>
          <p:cNvSpPr/>
          <p:nvPr/>
        </p:nvSpPr>
        <p:spPr>
          <a:xfrm>
            <a:off x="6249180" y="3356990"/>
            <a:ext cx="936130" cy="5040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10 CuadroTexto"/>
          <p:cNvSpPr txBox="1"/>
          <p:nvPr/>
        </p:nvSpPr>
        <p:spPr>
          <a:xfrm>
            <a:off x="5961140" y="3429000"/>
            <a:ext cx="1471040" cy="377026"/>
          </a:xfrm>
          <a:prstGeom prst="rect">
            <a:avLst/>
          </a:prstGeom>
          <a:noFill/>
        </p:spPr>
        <p:txBody>
          <a:bodyPr wrap="square" rtlCol="0">
            <a:spAutoFit/>
          </a:bodyPr>
          <a:lstStyle/>
          <a:p>
            <a:pPr algn="ctr"/>
            <a:r>
              <a:rPr lang="zh-CN" altLang="en-US" sz="10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各基层政府</a:t>
            </a:r>
            <a:endParaRPr lang="es-ES" sz="105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s-E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LOCAL </a:t>
            </a:r>
            <a:r>
              <a:rPr lang="es-ES" sz="800" b="1" dirty="0">
                <a:solidFill>
                  <a:schemeClr val="bg1"/>
                </a:solidFill>
                <a:latin typeface="Verdana" panose="020B0604030504040204" pitchFamily="34" charset="0"/>
                <a:ea typeface="Verdana" panose="020B0604030504040204" pitchFamily="34" charset="0"/>
                <a:cs typeface="Verdana" panose="020B0604030504040204" pitchFamily="34" charset="0"/>
              </a:rPr>
              <a:t>GOVERNMENTS</a:t>
            </a:r>
          </a:p>
        </p:txBody>
      </p:sp>
      <p:sp>
        <p:nvSpPr>
          <p:cNvPr id="48" name="椭圆 47"/>
          <p:cNvSpPr/>
          <p:nvPr/>
        </p:nvSpPr>
        <p:spPr>
          <a:xfrm>
            <a:off x="6393200" y="2276840"/>
            <a:ext cx="2088290" cy="720100"/>
          </a:xfrm>
          <a:prstGeom prst="ellipse">
            <a:avLst/>
          </a:prstGeom>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CN" altLang="en-US"/>
          </a:p>
        </p:txBody>
      </p:sp>
      <p:sp>
        <p:nvSpPr>
          <p:cNvPr id="46" name="正五边形 45"/>
          <p:cNvSpPr/>
          <p:nvPr/>
        </p:nvSpPr>
        <p:spPr>
          <a:xfrm>
            <a:off x="7545360" y="2848987"/>
            <a:ext cx="864120" cy="79211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6 CuadroTexto"/>
          <p:cNvSpPr txBox="1"/>
          <p:nvPr/>
        </p:nvSpPr>
        <p:spPr>
          <a:xfrm>
            <a:off x="7473350" y="3068950"/>
            <a:ext cx="936130" cy="500137"/>
          </a:xfrm>
          <a:prstGeom prst="rect">
            <a:avLst/>
          </a:prstGeom>
          <a:noFill/>
        </p:spPr>
        <p:txBody>
          <a:bodyPr wrap="square" rtlCol="0">
            <a:spAutoFit/>
          </a:bodyPr>
          <a:lstStyle/>
          <a:p>
            <a:pPr algn="ctr"/>
            <a:r>
              <a:rPr lang="zh-CN" altLang="en-US" sz="10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民营企业</a:t>
            </a:r>
            <a:endParaRPr lang="es-ES" sz="105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E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PRIVATE COMPANIES</a:t>
            </a:r>
            <a:endParaRPr lang="es-ES"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16 CuadroTexto"/>
          <p:cNvSpPr txBox="1"/>
          <p:nvPr/>
        </p:nvSpPr>
        <p:spPr>
          <a:xfrm>
            <a:off x="5817120" y="2420860"/>
            <a:ext cx="3395216" cy="492443"/>
          </a:xfrm>
          <a:prstGeom prst="rect">
            <a:avLst/>
          </a:prstGeom>
          <a:noFill/>
        </p:spPr>
        <p:txBody>
          <a:bodyPr wrap="square" rtlCol="0">
            <a:spAutoFit/>
          </a:bodyPr>
          <a:lstStyle/>
          <a:p>
            <a:pPr algn="ctr"/>
            <a:r>
              <a:rPr lang="zh-CN" altLang="en-US" sz="13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社会服务体系</a:t>
            </a:r>
            <a:endParaRPr lang="es-ES" sz="13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s-ES" sz="13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SOCIAL </a:t>
            </a:r>
            <a:r>
              <a:rPr lang="es-ES" sz="1300" b="1" dirty="0">
                <a:solidFill>
                  <a:schemeClr val="bg1"/>
                </a:solidFill>
                <a:latin typeface="Verdana" panose="020B0604030504040204" pitchFamily="34" charset="0"/>
                <a:ea typeface="Verdana" panose="020B0604030504040204" pitchFamily="34" charset="0"/>
                <a:cs typeface="Verdana" panose="020B0604030504040204" pitchFamily="34" charset="0"/>
              </a:rPr>
              <a:t>SERVICES SYSTEM</a:t>
            </a:r>
          </a:p>
        </p:txBody>
      </p:sp>
    </p:spTree>
    <p:extLst>
      <p:ext uri="{BB962C8B-B14F-4D97-AF65-F5344CB8AC3E}">
        <p14:creationId xmlns:p14="http://schemas.microsoft.com/office/powerpoint/2010/main" val="2593389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5"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smtClean="0">
                <a:solidFill>
                  <a:prstClr val="black">
                    <a:lumMod val="85000"/>
                    <a:lumOff val="15000"/>
                  </a:prstClr>
                </a:solidFill>
              </a:rPr>
              <a:t>Current system – 现行体系  </a:t>
            </a:r>
            <a:endParaRPr lang="it-IT" dirty="0">
              <a:solidFill>
                <a:prstClr val="black">
                  <a:lumMod val="85000"/>
                  <a:lumOff val="15000"/>
                </a:prstClr>
              </a:solidFill>
            </a:endParaRPr>
          </a:p>
        </p:txBody>
      </p:sp>
      <p:sp>
        <p:nvSpPr>
          <p:cNvPr id="5" name="3 Marcador de contenido"/>
          <p:cNvSpPr>
            <a:spLocks noGrp="1"/>
          </p:cNvSpPr>
          <p:nvPr>
            <p:ph sz="half" idx="1"/>
          </p:nvPr>
        </p:nvSpPr>
        <p:spPr>
          <a:xfrm>
            <a:off x="330754" y="908650"/>
            <a:ext cx="4478226" cy="5400750"/>
          </a:xfrm>
          <a:solidFill>
            <a:srgbClr val="118ED5"/>
          </a:solidFill>
        </p:spPr>
        <p:txBody>
          <a:bodyPr>
            <a:noAutofit/>
          </a:bodyPr>
          <a:lstStyle/>
          <a:p>
            <a:pPr>
              <a:lnSpc>
                <a:spcPct val="120000"/>
              </a:lnSpc>
              <a:spcAft>
                <a:spcPts val="300"/>
              </a:spcAft>
              <a:buNone/>
            </a:pPr>
            <a:r>
              <a:rPr lang="es-ES" sz="1600" b="1" dirty="0" smtClean="0">
                <a:solidFill>
                  <a:schemeClr val="bg1"/>
                </a:solidFill>
              </a:rPr>
              <a:t>ESSENCIALS BENEFITS</a:t>
            </a:r>
            <a:endParaRPr lang="es-ES" sz="1600" b="1" dirty="0">
              <a:solidFill>
                <a:schemeClr val="bg1"/>
              </a:solidFill>
            </a:endParaRPr>
          </a:p>
          <a:p>
            <a:pPr lvl="0"/>
            <a:r>
              <a:rPr lang="en-US" sz="1200" dirty="0" smtClean="0">
                <a:solidFill>
                  <a:schemeClr val="bg1"/>
                </a:solidFill>
              </a:rPr>
              <a:t>Information, guidance and </a:t>
            </a:r>
            <a:r>
              <a:rPr lang="en-US" sz="1200" dirty="0" err="1" smtClean="0">
                <a:solidFill>
                  <a:schemeClr val="bg1"/>
                </a:solidFill>
              </a:rPr>
              <a:t>counselling</a:t>
            </a:r>
            <a:endParaRPr lang="es-ES" sz="1200" dirty="0" smtClean="0">
              <a:solidFill>
                <a:schemeClr val="bg1"/>
              </a:solidFill>
            </a:endParaRPr>
          </a:p>
          <a:p>
            <a:pPr lvl="0"/>
            <a:r>
              <a:rPr lang="en-US" sz="1200" dirty="0" smtClean="0">
                <a:solidFill>
                  <a:schemeClr val="bg1"/>
                </a:solidFill>
              </a:rPr>
              <a:t>Assessment, case planning and monitoring. </a:t>
            </a:r>
            <a:endParaRPr lang="es-ES" sz="1200" dirty="0" smtClean="0">
              <a:solidFill>
                <a:schemeClr val="bg1"/>
              </a:solidFill>
            </a:endParaRPr>
          </a:p>
          <a:p>
            <a:pPr lvl="0"/>
            <a:r>
              <a:rPr lang="en-US" sz="1200" dirty="0" smtClean="0">
                <a:solidFill>
                  <a:schemeClr val="bg1"/>
                </a:solidFill>
              </a:rPr>
              <a:t>Guaranteed Minimum Income (GMI)</a:t>
            </a:r>
            <a:endParaRPr lang="es-ES" sz="1200" dirty="0" smtClean="0">
              <a:solidFill>
                <a:schemeClr val="bg1"/>
              </a:solidFill>
            </a:endParaRPr>
          </a:p>
          <a:p>
            <a:pPr lvl="0"/>
            <a:r>
              <a:rPr lang="en-US" sz="1200" dirty="0" smtClean="0">
                <a:solidFill>
                  <a:schemeClr val="bg1"/>
                </a:solidFill>
              </a:rPr>
              <a:t>Benefits for basic needs subsistence attendance</a:t>
            </a:r>
            <a:endParaRPr lang="es-ES" sz="1200" dirty="0" smtClean="0">
              <a:solidFill>
                <a:schemeClr val="bg1"/>
              </a:solidFill>
            </a:endParaRPr>
          </a:p>
          <a:p>
            <a:pPr lvl="0"/>
            <a:r>
              <a:rPr lang="en-US" sz="1200" dirty="0" smtClean="0">
                <a:solidFill>
                  <a:schemeClr val="bg1"/>
                </a:solidFill>
              </a:rPr>
              <a:t>Measures for the protection of minors at risky situation or abandonment </a:t>
            </a:r>
            <a:endParaRPr lang="es-ES" sz="1200" dirty="0" smtClean="0">
              <a:solidFill>
                <a:schemeClr val="bg1"/>
              </a:solidFill>
            </a:endParaRPr>
          </a:p>
          <a:p>
            <a:pPr lvl="0"/>
            <a:r>
              <a:rPr lang="en-US" sz="1200" dirty="0" smtClean="0">
                <a:solidFill>
                  <a:schemeClr val="bg1"/>
                </a:solidFill>
              </a:rPr>
              <a:t>Early care to children with disabilities or at risk.</a:t>
            </a:r>
            <a:endParaRPr lang="es-ES" sz="1200" dirty="0" smtClean="0">
              <a:solidFill>
                <a:schemeClr val="bg1"/>
              </a:solidFill>
            </a:endParaRPr>
          </a:p>
          <a:p>
            <a:pPr lvl="0"/>
            <a:r>
              <a:rPr lang="en-US" sz="1200" dirty="0" err="1" smtClean="0">
                <a:solidFill>
                  <a:schemeClr val="bg1"/>
                </a:solidFill>
              </a:rPr>
              <a:t>Telecare</a:t>
            </a:r>
            <a:endParaRPr lang="es-ES" sz="1200" dirty="0" smtClean="0">
              <a:solidFill>
                <a:schemeClr val="bg1"/>
              </a:solidFill>
            </a:endParaRPr>
          </a:p>
          <a:p>
            <a:pPr lvl="0"/>
            <a:r>
              <a:rPr lang="en-US" sz="1200" dirty="0" smtClean="0">
                <a:solidFill>
                  <a:schemeClr val="bg1"/>
                </a:solidFill>
              </a:rPr>
              <a:t>Home care service</a:t>
            </a:r>
            <a:endParaRPr lang="es-ES" sz="1200" dirty="0" smtClean="0">
              <a:solidFill>
                <a:schemeClr val="bg1"/>
              </a:solidFill>
            </a:endParaRPr>
          </a:p>
          <a:p>
            <a:pPr lvl="0"/>
            <a:r>
              <a:rPr lang="en-US" sz="1200" dirty="0" smtClean="0">
                <a:solidFill>
                  <a:schemeClr val="bg1"/>
                </a:solidFill>
              </a:rPr>
              <a:t>Daycare and night care </a:t>
            </a:r>
            <a:endParaRPr lang="es-ES" sz="1200" dirty="0" smtClean="0">
              <a:solidFill>
                <a:schemeClr val="bg1"/>
              </a:solidFill>
            </a:endParaRPr>
          </a:p>
          <a:p>
            <a:pPr lvl="0"/>
            <a:r>
              <a:rPr lang="en-US" sz="1200" dirty="0" err="1" smtClean="0">
                <a:solidFill>
                  <a:schemeClr val="bg1"/>
                </a:solidFill>
              </a:rPr>
              <a:t>Residencial</a:t>
            </a:r>
            <a:r>
              <a:rPr lang="en-US" sz="1200" dirty="0" smtClean="0">
                <a:solidFill>
                  <a:schemeClr val="bg1"/>
                </a:solidFill>
              </a:rPr>
              <a:t> care</a:t>
            </a:r>
            <a:endParaRPr lang="es-ES" sz="1200" dirty="0" smtClean="0">
              <a:solidFill>
                <a:schemeClr val="bg1"/>
              </a:solidFill>
            </a:endParaRPr>
          </a:p>
          <a:p>
            <a:pPr lvl="0"/>
            <a:r>
              <a:rPr lang="en-US" sz="1200" dirty="0" smtClean="0">
                <a:solidFill>
                  <a:schemeClr val="bg1"/>
                </a:solidFill>
              </a:rPr>
              <a:t>The financial benefit for care in the family setting and support for non-professional caregivers</a:t>
            </a:r>
            <a:endParaRPr lang="es-ES" sz="1200" dirty="0" smtClean="0">
              <a:solidFill>
                <a:schemeClr val="bg1"/>
              </a:solidFill>
            </a:endParaRPr>
          </a:p>
          <a:p>
            <a:pPr lvl="0"/>
            <a:r>
              <a:rPr lang="en-US" sz="1200" dirty="0" smtClean="0">
                <a:solidFill>
                  <a:schemeClr val="bg1"/>
                </a:solidFill>
              </a:rPr>
              <a:t>The financial benefit for personal assistance</a:t>
            </a:r>
            <a:endParaRPr lang="es-ES" sz="1200" dirty="0" smtClean="0">
              <a:solidFill>
                <a:schemeClr val="bg1"/>
              </a:solidFill>
            </a:endParaRPr>
          </a:p>
          <a:p>
            <a:pPr lvl="0"/>
            <a:r>
              <a:rPr lang="en-US" sz="1200" dirty="0" smtClean="0">
                <a:solidFill>
                  <a:schemeClr val="bg1"/>
                </a:solidFill>
              </a:rPr>
              <a:t>Dependency situations prevention services.</a:t>
            </a:r>
            <a:endParaRPr lang="es-ES" sz="1200" dirty="0" smtClean="0">
              <a:solidFill>
                <a:schemeClr val="bg1"/>
              </a:solidFill>
            </a:endParaRPr>
          </a:p>
          <a:p>
            <a:pPr lvl="0"/>
            <a:r>
              <a:rPr lang="en-US" sz="1200" dirty="0" smtClean="0">
                <a:solidFill>
                  <a:schemeClr val="bg1"/>
                </a:solidFill>
              </a:rPr>
              <a:t>Personal autonomy promotion services </a:t>
            </a:r>
            <a:endParaRPr lang="es-ES" sz="1200" dirty="0" smtClean="0">
              <a:solidFill>
                <a:schemeClr val="bg1"/>
              </a:solidFill>
            </a:endParaRPr>
          </a:p>
          <a:p>
            <a:pPr lvl="0"/>
            <a:r>
              <a:rPr lang="en-US" sz="1200" dirty="0" smtClean="0">
                <a:solidFill>
                  <a:schemeClr val="bg1"/>
                </a:solidFill>
              </a:rPr>
              <a:t>The financial benefit when it is not possible to access a public service</a:t>
            </a:r>
            <a:endParaRPr lang="es-ES" sz="1200" dirty="0" smtClean="0">
              <a:solidFill>
                <a:schemeClr val="bg1"/>
              </a:solidFill>
            </a:endParaRPr>
          </a:p>
          <a:p>
            <a:pPr lvl="0"/>
            <a:r>
              <a:rPr lang="en-US" sz="1200" dirty="0" smtClean="0">
                <a:solidFill>
                  <a:schemeClr val="bg1"/>
                </a:solidFill>
              </a:rPr>
              <a:t>The legal protection and guardianship of legally disabled persons and under distress</a:t>
            </a:r>
            <a:endParaRPr lang="es-ES" sz="1200" dirty="0" smtClean="0">
              <a:solidFill>
                <a:schemeClr val="bg1"/>
              </a:solidFill>
            </a:endParaRPr>
          </a:p>
          <a:p>
            <a:r>
              <a:rPr lang="en-US" sz="1200" dirty="0" smtClean="0">
                <a:solidFill>
                  <a:schemeClr val="bg1"/>
                </a:solidFill>
              </a:rPr>
              <a:t>The daycare center to ensure, as continuity to the education system, the process of social and </a:t>
            </a:r>
            <a:r>
              <a:rPr lang="en-US" sz="1200" dirty="0" err="1" smtClean="0">
                <a:solidFill>
                  <a:schemeClr val="bg1"/>
                </a:solidFill>
              </a:rPr>
              <a:t>labour</a:t>
            </a:r>
            <a:r>
              <a:rPr lang="en-US" sz="1200" dirty="0" smtClean="0">
                <a:solidFill>
                  <a:schemeClr val="bg1"/>
                </a:solidFill>
              </a:rPr>
              <a:t> integration of people with disabilities once finished educational cycles that they can access</a:t>
            </a:r>
            <a:endParaRPr lang="es-ES" sz="1200" dirty="0" smtClean="0">
              <a:solidFill>
                <a:schemeClr val="bg1"/>
              </a:solidFill>
            </a:endParaRPr>
          </a:p>
        </p:txBody>
      </p:sp>
      <p:sp>
        <p:nvSpPr>
          <p:cNvPr id="6" name="3 Marcador de contenido"/>
          <p:cNvSpPr txBox="1">
            <a:spLocks/>
          </p:cNvSpPr>
          <p:nvPr/>
        </p:nvSpPr>
        <p:spPr>
          <a:xfrm>
            <a:off x="4808980" y="908650"/>
            <a:ext cx="4896680" cy="5400750"/>
          </a:xfrm>
          <a:prstGeom prst="rect">
            <a:avLst/>
          </a:prstGeom>
          <a:solidFill>
            <a:srgbClr val="118ED5"/>
          </a:solidFill>
        </p:spPr>
        <p:txBody>
          <a:bodyPr vert="horz" lIns="91440" tIns="45720" rIns="91440" bIns="45720" rtlCol="0">
            <a:noAutofit/>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Aft>
                <a:spcPts val="300"/>
              </a:spcAft>
              <a:buNone/>
            </a:pPr>
            <a:r>
              <a:rPr lang="es-ES" sz="2400" b="1" dirty="0" smtClean="0">
                <a:solidFill>
                  <a:schemeClr val="bg1"/>
                </a:solidFill>
              </a:rPr>
              <a:t> </a:t>
            </a:r>
            <a:r>
              <a:rPr lang="zh-CN" altLang="en-US" sz="2400" b="1" dirty="0" smtClean="0">
                <a:solidFill>
                  <a:schemeClr val="bg1"/>
                </a:solidFill>
              </a:rPr>
              <a:t>核心福利</a:t>
            </a:r>
            <a:endParaRPr lang="es-ES" sz="2400" dirty="0" smtClean="0">
              <a:solidFill>
                <a:schemeClr val="bg1"/>
              </a:solidFill>
            </a:endParaRPr>
          </a:p>
          <a:p>
            <a:pPr lvl="0">
              <a:spcBef>
                <a:spcPts val="200"/>
              </a:spcBef>
              <a:spcAft>
                <a:spcPts val="0"/>
              </a:spcAft>
            </a:pPr>
            <a:r>
              <a:rPr lang="zh-CN" altLang="en-US" sz="1600" dirty="0" smtClean="0">
                <a:solidFill>
                  <a:schemeClr val="bg1"/>
                </a:solidFill>
              </a:rPr>
              <a:t>信息、指导服务、咨询</a:t>
            </a:r>
            <a:r>
              <a:rPr lang="es-ES" sz="1600" dirty="0" smtClean="0">
                <a:solidFill>
                  <a:schemeClr val="bg1"/>
                </a:solidFill>
              </a:rPr>
              <a:t> </a:t>
            </a:r>
          </a:p>
          <a:p>
            <a:pPr lvl="0">
              <a:spcBef>
                <a:spcPts val="200"/>
              </a:spcBef>
              <a:spcAft>
                <a:spcPts val="0"/>
              </a:spcAft>
            </a:pPr>
            <a:r>
              <a:rPr lang="zh-CN" altLang="en-US" sz="1600" dirty="0" smtClean="0">
                <a:solidFill>
                  <a:schemeClr val="bg1"/>
                </a:solidFill>
              </a:rPr>
              <a:t>评估、</a:t>
            </a:r>
            <a:r>
              <a:rPr lang="es-ES" sz="1600" dirty="0" smtClean="0">
                <a:solidFill>
                  <a:schemeClr val="bg1"/>
                </a:solidFill>
              </a:rPr>
              <a:t> </a:t>
            </a:r>
            <a:r>
              <a:rPr lang="zh-CN" altLang="en-US" sz="1600" dirty="0" smtClean="0">
                <a:solidFill>
                  <a:schemeClr val="bg1"/>
                </a:solidFill>
              </a:rPr>
              <a:t>个案规划、监测</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最低收入保障（</a:t>
            </a:r>
            <a:r>
              <a:rPr lang="en-US" altLang="zh-CN" sz="1600" dirty="0" smtClean="0">
                <a:solidFill>
                  <a:schemeClr val="bg1"/>
                </a:solidFill>
              </a:rPr>
              <a:t>GMI</a:t>
            </a:r>
            <a:r>
              <a:rPr lang="zh-CN" altLang="en-US" sz="1600" dirty="0" smtClean="0">
                <a:solidFill>
                  <a:schemeClr val="bg1"/>
                </a:solidFill>
              </a:rPr>
              <a:t>）</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基本需求供养福利</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困难或遭弃儿童保障措施</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困难或残障儿童早期照顾</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远程照料</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入户照料服务</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日间照料和夜间照料</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住院照料</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en-US" sz="1600" dirty="0" smtClean="0">
                <a:solidFill>
                  <a:schemeClr val="bg1"/>
                </a:solidFill>
              </a:rPr>
              <a:t>家庭设施</a:t>
            </a:r>
            <a:r>
              <a:rPr lang="zh-CN" altLang="en-US" sz="1600" dirty="0" smtClean="0">
                <a:solidFill>
                  <a:schemeClr val="bg1"/>
                </a:solidFill>
              </a:rPr>
              <a:t>照料福利金和非专业照料人员补助</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人工助理员福利金</a:t>
            </a:r>
            <a:endParaRPr lang="en-US" altLang="zh-CN" sz="1600" dirty="0" smtClean="0">
              <a:solidFill>
                <a:schemeClr val="bg1"/>
              </a:solidFill>
            </a:endParaRPr>
          </a:p>
          <a:p>
            <a:pPr lvl="0">
              <a:spcBef>
                <a:spcPts val="200"/>
              </a:spcBef>
              <a:spcAft>
                <a:spcPts val="0"/>
              </a:spcAft>
            </a:pPr>
            <a:r>
              <a:rPr lang="zh-CN" altLang="en-US" sz="1600" dirty="0" smtClean="0">
                <a:solidFill>
                  <a:schemeClr val="bg1"/>
                </a:solidFill>
              </a:rPr>
              <a:t>生活无法自理预防服务</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个人自理能力提高服务</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无法获取公共福利之补救金</a:t>
            </a:r>
            <a:endParaRPr lang="es-ES" sz="1600" dirty="0" smtClean="0">
              <a:solidFill>
                <a:schemeClr val="bg1"/>
              </a:solidFill>
            </a:endParaRPr>
          </a:p>
          <a:p>
            <a:pPr lvl="0">
              <a:spcBef>
                <a:spcPts val="200"/>
              </a:spcBef>
              <a:spcAft>
                <a:spcPts val="0"/>
              </a:spcAft>
            </a:pPr>
            <a:r>
              <a:rPr lang="zh-CN" altLang="en-US" sz="1600" dirty="0" smtClean="0">
                <a:solidFill>
                  <a:schemeClr val="bg1"/>
                </a:solidFill>
              </a:rPr>
              <a:t>合法残疾与困难人员法律保护与监护</a:t>
            </a:r>
            <a:endParaRPr lang="es-ES" sz="1600" dirty="0" smtClean="0">
              <a:solidFill>
                <a:schemeClr val="bg1"/>
              </a:solidFill>
            </a:endParaRPr>
          </a:p>
          <a:p>
            <a:pPr lvl="0">
              <a:spcBef>
                <a:spcPts val="200"/>
              </a:spcBef>
              <a:spcAft>
                <a:spcPts val="0"/>
              </a:spcAft>
            </a:pPr>
            <a:r>
              <a:rPr lang="es-ES" sz="1600" dirty="0" smtClean="0">
                <a:solidFill>
                  <a:schemeClr val="bg1"/>
                </a:solidFill>
              </a:rPr>
              <a:t> </a:t>
            </a:r>
            <a:r>
              <a:rPr lang="zh-CN" altLang="en-US" sz="1600" dirty="0" smtClean="0">
                <a:solidFill>
                  <a:schemeClr val="bg1"/>
                </a:solidFill>
              </a:rPr>
              <a:t>残疾人继续教育日理中心：为该类残疾人在正式教育结束后融入社会和到动力市场而保障其继续教育</a:t>
            </a:r>
            <a:r>
              <a:rPr lang="es-ES" sz="1600" dirty="0" smtClean="0">
                <a:solidFill>
                  <a:schemeClr val="bg1"/>
                </a:solidFill>
              </a:rPr>
              <a:t> </a:t>
            </a:r>
            <a:endParaRPr lang="es-ES" sz="1600" b="1" dirty="0" smtClean="0">
              <a:solidFill>
                <a:schemeClr val="bg1"/>
              </a:solidFill>
            </a:endParaRPr>
          </a:p>
        </p:txBody>
      </p:sp>
    </p:spTree>
    <p:extLst>
      <p:ext uri="{BB962C8B-B14F-4D97-AF65-F5344CB8AC3E}">
        <p14:creationId xmlns:p14="http://schemas.microsoft.com/office/powerpoint/2010/main" val="40113895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55032</TotalTime>
  <Words>3294</Words>
  <Application>Microsoft Office PowerPoint</Application>
  <PresentationFormat>Format A4 (210 x 297 mm)</PresentationFormat>
  <Paragraphs>478</Paragraphs>
  <Slides>22</Slides>
  <Notes>22</Notes>
  <HiddenSlides>0</HiddenSlides>
  <MMClips>0</MMClips>
  <ScaleCrop>false</ScaleCrop>
  <HeadingPairs>
    <vt:vector size="10"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22</vt:i4>
      </vt:variant>
      <vt:variant>
        <vt:lpstr>Diaporamas personnalisés</vt:lpstr>
      </vt:variant>
      <vt:variant>
        <vt:i4>1</vt:i4>
      </vt:variant>
    </vt:vector>
  </HeadingPairs>
  <TitlesOfParts>
    <vt:vector size="32" baseType="lpstr">
      <vt:lpstr>Optane</vt:lpstr>
      <vt:lpstr>宋体</vt:lpstr>
      <vt:lpstr>黑体</vt:lpstr>
      <vt:lpstr>Arial</vt:lpstr>
      <vt:lpstr>Calibri</vt:lpstr>
      <vt:lpstr>Verdana</vt:lpstr>
      <vt:lpstr>Wingdings</vt:lpstr>
      <vt:lpstr>Office Theme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Custom Show 1</vt:lpstr>
    </vt:vector>
  </TitlesOfParts>
  <Company>Capgemini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Jean-Victor Gruat</dc:creator>
  <cp:lastModifiedBy>Jean-Victor Gruat</cp:lastModifiedBy>
  <cp:revision>4291</cp:revision>
  <cp:lastPrinted>2015-01-26T19:32:44Z</cp:lastPrinted>
  <dcterms:created xsi:type="dcterms:W3CDTF">2009-02-10T04:14:03Z</dcterms:created>
  <dcterms:modified xsi:type="dcterms:W3CDTF">2016-06-02T05:11:26Z</dcterms:modified>
</cp:coreProperties>
</file>