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27"/>
  </p:notesMasterIdLst>
  <p:handoutMasterIdLst>
    <p:handoutMasterId r:id="rId28"/>
  </p:handoutMasterIdLst>
  <p:sldIdLst>
    <p:sldId id="1229" r:id="rId2"/>
    <p:sldId id="1322" r:id="rId3"/>
    <p:sldId id="1362" r:id="rId4"/>
    <p:sldId id="1359" r:id="rId5"/>
    <p:sldId id="1327" r:id="rId6"/>
    <p:sldId id="1333" r:id="rId7"/>
    <p:sldId id="1334" r:id="rId8"/>
    <p:sldId id="1335" r:id="rId9"/>
    <p:sldId id="1337" r:id="rId10"/>
    <p:sldId id="1338" r:id="rId11"/>
    <p:sldId id="1339" r:id="rId12"/>
    <p:sldId id="1340" r:id="rId13"/>
    <p:sldId id="1343" r:id="rId14"/>
    <p:sldId id="1344" r:id="rId15"/>
    <p:sldId id="1348" r:id="rId16"/>
    <p:sldId id="1349" r:id="rId17"/>
    <p:sldId id="1350" r:id="rId18"/>
    <p:sldId id="1351" r:id="rId19"/>
    <p:sldId id="1352" r:id="rId20"/>
    <p:sldId id="1353" r:id="rId21"/>
    <p:sldId id="1366" r:id="rId22"/>
    <p:sldId id="1355" r:id="rId23"/>
    <p:sldId id="1356" r:id="rId24"/>
    <p:sldId id="1363" r:id="rId25"/>
    <p:sldId id="1357" r:id="rId26"/>
  </p:sldIdLst>
  <p:sldSz cx="9906000" cy="6858000" type="A4"/>
  <p:notesSz cx="6794500" cy="9931400"/>
  <p:custShowLst>
    <p:custShow name="Custom Show 1" id="0">
      <p:sldLst/>
    </p:custShow>
  </p:custShowLst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9913"/>
    <a:srgbClr val="000000"/>
    <a:srgbClr val="FFDA65"/>
    <a:srgbClr val="FFFFFF"/>
    <a:srgbClr val="FFCC00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5252" autoAdjust="0"/>
  </p:normalViewPr>
  <p:slideViewPr>
    <p:cSldViewPr>
      <p:cViewPr varScale="1">
        <p:scale>
          <a:sx n="70" d="100"/>
          <a:sy n="70" d="100"/>
        </p:scale>
        <p:origin x="1602" y="7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7044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8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48B595-AE69-4FC9-836C-AADBC464FB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0A96227-BE6F-47BD-88AE-F04DC43FDFA5}">
      <dgm:prSet phldrT="[Texto]" custT="1"/>
      <dgm:spPr/>
      <dgm:t>
        <a:bodyPr/>
        <a:lstStyle/>
        <a:p>
          <a:r>
            <a:rPr lang="zh-CN" altLang="en-US" sz="3200" dirty="0" smtClean="0">
              <a:latin typeface="Optane"/>
            </a:rPr>
            <a:t>申请</a:t>
          </a:r>
          <a:endParaRPr lang="es-ES" sz="3200" dirty="0">
            <a:latin typeface="Optane"/>
          </a:endParaRPr>
        </a:p>
      </dgm:t>
    </dgm:pt>
    <dgm:pt modelId="{B6EF0742-208A-44AE-B105-2B3BBA48714C}" type="parTrans" cxnId="{4BC08F90-F03E-40D6-8AE0-663093C1C0D7}">
      <dgm:prSet/>
      <dgm:spPr/>
      <dgm:t>
        <a:bodyPr/>
        <a:lstStyle/>
        <a:p>
          <a:endParaRPr lang="es-ES"/>
        </a:p>
      </dgm:t>
    </dgm:pt>
    <dgm:pt modelId="{B4888ADF-8848-4C9A-9D26-00F22F093D54}" type="sibTrans" cxnId="{4BC08F90-F03E-40D6-8AE0-663093C1C0D7}">
      <dgm:prSet/>
      <dgm:spPr/>
      <dgm:t>
        <a:bodyPr/>
        <a:lstStyle/>
        <a:p>
          <a:endParaRPr lang="es-ES"/>
        </a:p>
      </dgm:t>
    </dgm:pt>
    <dgm:pt modelId="{24B564B3-A099-4CA3-AD1D-187D669B28B4}">
      <dgm:prSet phldrT="[Texto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CN" altLang="en-US" sz="2800" dirty="0" smtClean="0">
              <a:latin typeface="Optane"/>
            </a:rPr>
            <a:t>确立个性化照料方案（</a:t>
          </a:r>
          <a:r>
            <a:rPr lang="en-US" altLang="zh-CN" sz="2800" dirty="0" smtClean="0">
              <a:latin typeface="Optane"/>
            </a:rPr>
            <a:t>PIA</a:t>
          </a:r>
          <a:r>
            <a:rPr lang="zh-CN" altLang="en-US" sz="2800" dirty="0" smtClean="0">
              <a:latin typeface="Optane"/>
            </a:rPr>
            <a:t>）</a:t>
          </a:r>
          <a:endParaRPr lang="es-ES" sz="2800" dirty="0">
            <a:latin typeface="Optane"/>
          </a:endParaRPr>
        </a:p>
      </dgm:t>
    </dgm:pt>
    <dgm:pt modelId="{39399DB8-6CE4-447F-B150-069DBFFB8C2C}" type="parTrans" cxnId="{D5E4B7C5-2899-4FD5-88BE-1394DD698298}">
      <dgm:prSet/>
      <dgm:spPr/>
      <dgm:t>
        <a:bodyPr/>
        <a:lstStyle/>
        <a:p>
          <a:endParaRPr lang="es-ES"/>
        </a:p>
      </dgm:t>
    </dgm:pt>
    <dgm:pt modelId="{7379B20C-74C7-4483-94FB-E74D4456BC77}" type="sibTrans" cxnId="{D5E4B7C5-2899-4FD5-88BE-1394DD698298}">
      <dgm:prSet/>
      <dgm:spPr/>
      <dgm:t>
        <a:bodyPr/>
        <a:lstStyle/>
        <a:p>
          <a:endParaRPr lang="es-ES"/>
        </a:p>
      </dgm:t>
    </dgm:pt>
    <dgm:pt modelId="{17CA335A-7D7D-4C62-9574-AE75DD7FE317}">
      <dgm:prSet phldrT="[Texto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CN" altLang="en-US" sz="2400" dirty="0" smtClean="0">
              <a:latin typeface="Optane"/>
            </a:rPr>
            <a:t>认定生活依靠程度和服务</a:t>
          </a:r>
          <a:r>
            <a:rPr lang="en-US" altLang="zh-CN" sz="2400" dirty="0" smtClean="0">
              <a:latin typeface="Optane"/>
            </a:rPr>
            <a:t>/</a:t>
          </a:r>
          <a:r>
            <a:rPr lang="zh-CN" altLang="en-US" sz="2400" dirty="0" smtClean="0">
              <a:latin typeface="Optane"/>
            </a:rPr>
            <a:t>福利水平</a:t>
          </a:r>
          <a:endParaRPr lang="es-ES" sz="2400" dirty="0">
            <a:latin typeface="Optane"/>
          </a:endParaRPr>
        </a:p>
      </dgm:t>
    </dgm:pt>
    <dgm:pt modelId="{97694ECE-775D-4FEF-9FB7-16AADD5D81C6}" type="parTrans" cxnId="{1DC6BE27-17F5-4078-BBC8-32837620A713}">
      <dgm:prSet/>
      <dgm:spPr/>
      <dgm:t>
        <a:bodyPr/>
        <a:lstStyle/>
        <a:p>
          <a:endParaRPr lang="es-ES"/>
        </a:p>
      </dgm:t>
    </dgm:pt>
    <dgm:pt modelId="{71A3126C-AA00-4A48-8D33-F48AB2D9F33F}" type="sibTrans" cxnId="{1DC6BE27-17F5-4078-BBC8-32837620A713}">
      <dgm:prSet/>
      <dgm:spPr/>
      <dgm:t>
        <a:bodyPr/>
        <a:lstStyle/>
        <a:p>
          <a:endParaRPr lang="es-ES"/>
        </a:p>
      </dgm:t>
    </dgm:pt>
    <dgm:pt modelId="{B4BB2D9B-94A5-4310-9E61-F83129303041}">
      <dgm:prSet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CN" altLang="en-US" sz="2800" dirty="0" smtClean="0">
              <a:latin typeface="Optane"/>
            </a:rPr>
            <a:t>功能评定（社会经济状况评定）</a:t>
          </a:r>
          <a:endParaRPr lang="es-ES" sz="2800" dirty="0">
            <a:latin typeface="Optane"/>
          </a:endParaRPr>
        </a:p>
      </dgm:t>
    </dgm:pt>
    <dgm:pt modelId="{96C35B86-2BA1-4BA4-8A9E-2D5C55C58986}" type="parTrans" cxnId="{33A7C0C6-088F-4306-8E2F-DE7E9BFD1445}">
      <dgm:prSet/>
      <dgm:spPr/>
      <dgm:t>
        <a:bodyPr/>
        <a:lstStyle/>
        <a:p>
          <a:endParaRPr lang="es-ES"/>
        </a:p>
      </dgm:t>
    </dgm:pt>
    <dgm:pt modelId="{22F849A9-E6CB-4DB0-8988-D3BDC2222FF1}" type="sibTrans" cxnId="{33A7C0C6-088F-4306-8E2F-DE7E9BFD1445}">
      <dgm:prSet/>
      <dgm:spPr/>
      <dgm:t>
        <a:bodyPr/>
        <a:lstStyle/>
        <a:p>
          <a:endParaRPr lang="es-ES"/>
        </a:p>
      </dgm:t>
    </dgm:pt>
    <dgm:pt modelId="{1CAAF784-0A80-4804-940B-C34760DF4BA1}" type="pres">
      <dgm:prSet presAssocID="{B648B595-AE69-4FC9-836C-AADBC464FB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1482197-ABDD-4EA1-B39D-0803BFCD8638}" type="pres">
      <dgm:prSet presAssocID="{B648B595-AE69-4FC9-836C-AADBC464FB92}" presName="dummyMaxCanvas" presStyleCnt="0">
        <dgm:presLayoutVars/>
      </dgm:prSet>
      <dgm:spPr/>
    </dgm:pt>
    <dgm:pt modelId="{B700493E-343E-4753-9E7D-3D4D2920BC29}" type="pres">
      <dgm:prSet presAssocID="{B648B595-AE69-4FC9-836C-AADBC464FB9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9298BB-129E-4C17-A952-D2A9311314DD}" type="pres">
      <dgm:prSet presAssocID="{B648B595-AE69-4FC9-836C-AADBC464FB9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EE7202-8560-4174-864F-4578AC9768AC}" type="pres">
      <dgm:prSet presAssocID="{B648B595-AE69-4FC9-836C-AADBC464FB9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9BCCAD-D6B5-44D9-90F2-36DEEECABDFF}" type="pres">
      <dgm:prSet presAssocID="{B648B595-AE69-4FC9-836C-AADBC464FB9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1E348C-CBC4-4F0B-8465-204A076D50E1}" type="pres">
      <dgm:prSet presAssocID="{B648B595-AE69-4FC9-836C-AADBC464FB9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4FD52A-26DF-409A-A673-D3FA601A6B77}" type="pres">
      <dgm:prSet presAssocID="{B648B595-AE69-4FC9-836C-AADBC464FB9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6F668B-0983-4024-A16B-2D77B9CA1EA3}" type="pres">
      <dgm:prSet presAssocID="{B648B595-AE69-4FC9-836C-AADBC464FB9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A75422-CFB6-40FC-A8BE-C32DB520B36E}" type="pres">
      <dgm:prSet presAssocID="{B648B595-AE69-4FC9-836C-AADBC464FB9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D72613-0A32-4583-BAFA-E27168B06BD6}" type="pres">
      <dgm:prSet presAssocID="{B648B595-AE69-4FC9-836C-AADBC464FB9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5C0EA5-9DB2-43E6-B20E-5436F04200F8}" type="pres">
      <dgm:prSet presAssocID="{B648B595-AE69-4FC9-836C-AADBC464FB9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59B039-B8BB-4A9B-AB16-8EEA66973837}" type="pres">
      <dgm:prSet presAssocID="{B648B595-AE69-4FC9-836C-AADBC464FB9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6F526C6-37C7-4DDD-8E7A-CB807E27C369}" type="presOf" srcId="{B648B595-AE69-4FC9-836C-AADBC464FB92}" destId="{1CAAF784-0A80-4804-940B-C34760DF4BA1}" srcOrd="0" destOrd="0" presId="urn:microsoft.com/office/officeart/2005/8/layout/vProcess5"/>
    <dgm:cxn modelId="{CF87A42B-6A55-4BF4-922F-E23944E90324}" type="presOf" srcId="{D0A96227-BE6F-47BD-88AE-F04DC43FDFA5}" destId="{B700493E-343E-4753-9E7D-3D4D2920BC29}" srcOrd="0" destOrd="0" presId="urn:microsoft.com/office/officeart/2005/8/layout/vProcess5"/>
    <dgm:cxn modelId="{F749540A-FD8B-494F-BE95-96B564EEF79A}" type="presOf" srcId="{24B564B3-A099-4CA3-AD1D-187D669B28B4}" destId="{F9EE7202-8560-4174-864F-4578AC9768AC}" srcOrd="0" destOrd="0" presId="urn:microsoft.com/office/officeart/2005/8/layout/vProcess5"/>
    <dgm:cxn modelId="{E0B3EE38-0C35-480B-8A4B-901C2F221500}" type="presOf" srcId="{D0A96227-BE6F-47BD-88AE-F04DC43FDFA5}" destId="{7DA75422-CFB6-40FC-A8BE-C32DB520B36E}" srcOrd="1" destOrd="0" presId="urn:microsoft.com/office/officeart/2005/8/layout/vProcess5"/>
    <dgm:cxn modelId="{1DC6BE27-17F5-4078-BBC8-32837620A713}" srcId="{B648B595-AE69-4FC9-836C-AADBC464FB92}" destId="{17CA335A-7D7D-4C62-9574-AE75DD7FE317}" srcOrd="3" destOrd="0" parTransId="{97694ECE-775D-4FEF-9FB7-16AADD5D81C6}" sibTransId="{71A3126C-AA00-4A48-8D33-F48AB2D9F33F}"/>
    <dgm:cxn modelId="{4BC08F90-F03E-40D6-8AE0-663093C1C0D7}" srcId="{B648B595-AE69-4FC9-836C-AADBC464FB92}" destId="{D0A96227-BE6F-47BD-88AE-F04DC43FDFA5}" srcOrd="0" destOrd="0" parTransId="{B6EF0742-208A-44AE-B105-2B3BBA48714C}" sibTransId="{B4888ADF-8848-4C9A-9D26-00F22F093D54}"/>
    <dgm:cxn modelId="{D5E4B7C5-2899-4FD5-88BE-1394DD698298}" srcId="{B648B595-AE69-4FC9-836C-AADBC464FB92}" destId="{24B564B3-A099-4CA3-AD1D-187D669B28B4}" srcOrd="2" destOrd="0" parTransId="{39399DB8-6CE4-447F-B150-069DBFFB8C2C}" sibTransId="{7379B20C-74C7-4483-94FB-E74D4456BC77}"/>
    <dgm:cxn modelId="{8A3AA280-1C9A-4FEB-A2E6-617533687C19}" type="presOf" srcId="{24B564B3-A099-4CA3-AD1D-187D669B28B4}" destId="{895C0EA5-9DB2-43E6-B20E-5436F04200F8}" srcOrd="1" destOrd="0" presId="urn:microsoft.com/office/officeart/2005/8/layout/vProcess5"/>
    <dgm:cxn modelId="{E6B63AC6-3613-43DE-861D-C712067F67D2}" type="presOf" srcId="{B4BB2D9B-94A5-4310-9E61-F83129303041}" destId="{739298BB-129E-4C17-A952-D2A9311314DD}" srcOrd="0" destOrd="0" presId="urn:microsoft.com/office/officeart/2005/8/layout/vProcess5"/>
    <dgm:cxn modelId="{0E812D5B-FD6B-4046-8B07-1A47B6FFC0C7}" type="presOf" srcId="{7379B20C-74C7-4483-94FB-E74D4456BC77}" destId="{006F668B-0983-4024-A16B-2D77B9CA1EA3}" srcOrd="0" destOrd="0" presId="urn:microsoft.com/office/officeart/2005/8/layout/vProcess5"/>
    <dgm:cxn modelId="{DA373825-A65E-4234-9476-CC322853C129}" type="presOf" srcId="{17CA335A-7D7D-4C62-9574-AE75DD7FE317}" destId="{DC9BCCAD-D6B5-44D9-90F2-36DEEECABDFF}" srcOrd="0" destOrd="0" presId="urn:microsoft.com/office/officeart/2005/8/layout/vProcess5"/>
    <dgm:cxn modelId="{EBE4E028-5CF9-4290-9308-1A6C9D5E7E9D}" type="presOf" srcId="{22F849A9-E6CB-4DB0-8988-D3BDC2222FF1}" destId="{984FD52A-26DF-409A-A673-D3FA601A6B77}" srcOrd="0" destOrd="0" presId="urn:microsoft.com/office/officeart/2005/8/layout/vProcess5"/>
    <dgm:cxn modelId="{953C86B2-98CF-43D4-AEF4-D3826FFFBB9E}" type="presOf" srcId="{B4BB2D9B-94A5-4310-9E61-F83129303041}" destId="{CBD72613-0A32-4583-BAFA-E27168B06BD6}" srcOrd="1" destOrd="0" presId="urn:microsoft.com/office/officeart/2005/8/layout/vProcess5"/>
    <dgm:cxn modelId="{33A7C0C6-088F-4306-8E2F-DE7E9BFD1445}" srcId="{B648B595-AE69-4FC9-836C-AADBC464FB92}" destId="{B4BB2D9B-94A5-4310-9E61-F83129303041}" srcOrd="1" destOrd="0" parTransId="{96C35B86-2BA1-4BA4-8A9E-2D5C55C58986}" sibTransId="{22F849A9-E6CB-4DB0-8988-D3BDC2222FF1}"/>
    <dgm:cxn modelId="{1CC55054-8082-4279-A794-BF1078D0361E}" type="presOf" srcId="{B4888ADF-8848-4C9A-9D26-00F22F093D54}" destId="{D11E348C-CBC4-4F0B-8465-204A076D50E1}" srcOrd="0" destOrd="0" presId="urn:microsoft.com/office/officeart/2005/8/layout/vProcess5"/>
    <dgm:cxn modelId="{3E63EA0A-599C-4BFD-98E2-B37AB25D5778}" type="presOf" srcId="{17CA335A-7D7D-4C62-9574-AE75DD7FE317}" destId="{BC59B039-B8BB-4A9B-AB16-8EEA66973837}" srcOrd="1" destOrd="0" presId="urn:microsoft.com/office/officeart/2005/8/layout/vProcess5"/>
    <dgm:cxn modelId="{64A1B561-F98B-4FF2-B717-87C7F14D03B9}" type="presParOf" srcId="{1CAAF784-0A80-4804-940B-C34760DF4BA1}" destId="{01482197-ABDD-4EA1-B39D-0803BFCD8638}" srcOrd="0" destOrd="0" presId="urn:microsoft.com/office/officeart/2005/8/layout/vProcess5"/>
    <dgm:cxn modelId="{4BF6A097-3792-4548-8044-46ECB68EE795}" type="presParOf" srcId="{1CAAF784-0A80-4804-940B-C34760DF4BA1}" destId="{B700493E-343E-4753-9E7D-3D4D2920BC29}" srcOrd="1" destOrd="0" presId="urn:microsoft.com/office/officeart/2005/8/layout/vProcess5"/>
    <dgm:cxn modelId="{8C59A2DA-133F-41E2-B043-05BDFBCA0FBF}" type="presParOf" srcId="{1CAAF784-0A80-4804-940B-C34760DF4BA1}" destId="{739298BB-129E-4C17-A952-D2A9311314DD}" srcOrd="2" destOrd="0" presId="urn:microsoft.com/office/officeart/2005/8/layout/vProcess5"/>
    <dgm:cxn modelId="{180C9863-40F8-4286-9C65-2D206678500C}" type="presParOf" srcId="{1CAAF784-0A80-4804-940B-C34760DF4BA1}" destId="{F9EE7202-8560-4174-864F-4578AC9768AC}" srcOrd="3" destOrd="0" presId="urn:microsoft.com/office/officeart/2005/8/layout/vProcess5"/>
    <dgm:cxn modelId="{79FD5CD6-B32E-4987-B894-7E35372D558C}" type="presParOf" srcId="{1CAAF784-0A80-4804-940B-C34760DF4BA1}" destId="{DC9BCCAD-D6B5-44D9-90F2-36DEEECABDFF}" srcOrd="4" destOrd="0" presId="urn:microsoft.com/office/officeart/2005/8/layout/vProcess5"/>
    <dgm:cxn modelId="{898278B5-C2DD-4831-A076-BB84A92DA845}" type="presParOf" srcId="{1CAAF784-0A80-4804-940B-C34760DF4BA1}" destId="{D11E348C-CBC4-4F0B-8465-204A076D50E1}" srcOrd="5" destOrd="0" presId="urn:microsoft.com/office/officeart/2005/8/layout/vProcess5"/>
    <dgm:cxn modelId="{93AE4595-CF22-4B01-9428-797B3464765C}" type="presParOf" srcId="{1CAAF784-0A80-4804-940B-C34760DF4BA1}" destId="{984FD52A-26DF-409A-A673-D3FA601A6B77}" srcOrd="6" destOrd="0" presId="urn:microsoft.com/office/officeart/2005/8/layout/vProcess5"/>
    <dgm:cxn modelId="{443A0914-9F53-44D0-9265-D50D145A9AAD}" type="presParOf" srcId="{1CAAF784-0A80-4804-940B-C34760DF4BA1}" destId="{006F668B-0983-4024-A16B-2D77B9CA1EA3}" srcOrd="7" destOrd="0" presId="urn:microsoft.com/office/officeart/2005/8/layout/vProcess5"/>
    <dgm:cxn modelId="{4991EF2B-1089-45E0-AA43-244F1DF99364}" type="presParOf" srcId="{1CAAF784-0A80-4804-940B-C34760DF4BA1}" destId="{7DA75422-CFB6-40FC-A8BE-C32DB520B36E}" srcOrd="8" destOrd="0" presId="urn:microsoft.com/office/officeart/2005/8/layout/vProcess5"/>
    <dgm:cxn modelId="{4654362C-ABDF-40E1-8C83-A94CB0AA215A}" type="presParOf" srcId="{1CAAF784-0A80-4804-940B-C34760DF4BA1}" destId="{CBD72613-0A32-4583-BAFA-E27168B06BD6}" srcOrd="9" destOrd="0" presId="urn:microsoft.com/office/officeart/2005/8/layout/vProcess5"/>
    <dgm:cxn modelId="{C3A278B5-D612-4BDD-91AC-F9A06B83972B}" type="presParOf" srcId="{1CAAF784-0A80-4804-940B-C34760DF4BA1}" destId="{895C0EA5-9DB2-43E6-B20E-5436F04200F8}" srcOrd="10" destOrd="0" presId="urn:microsoft.com/office/officeart/2005/8/layout/vProcess5"/>
    <dgm:cxn modelId="{0063148F-9F76-49C3-8988-954FE1E5BCED}" type="presParOf" srcId="{1CAAF784-0A80-4804-940B-C34760DF4BA1}" destId="{BC59B039-B8BB-4A9B-AB16-8EEA6697383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48B595-AE69-4FC9-836C-AADBC464FB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0A96227-BE6F-47BD-88AE-F04DC43FDFA5}">
      <dgm:prSet phldrT="[Texto]" custT="1"/>
      <dgm:spPr/>
      <dgm:t>
        <a:bodyPr/>
        <a:lstStyle/>
        <a:p>
          <a:r>
            <a:rPr lang="es-ES" sz="3200" dirty="0" err="1" smtClean="0">
              <a:latin typeface="Optane"/>
            </a:rPr>
            <a:t>Application</a:t>
          </a:r>
          <a:endParaRPr lang="es-ES" sz="3200" dirty="0">
            <a:latin typeface="Optane"/>
          </a:endParaRPr>
        </a:p>
      </dgm:t>
    </dgm:pt>
    <dgm:pt modelId="{B6EF0742-208A-44AE-B105-2B3BBA48714C}" type="parTrans" cxnId="{4BC08F90-F03E-40D6-8AE0-663093C1C0D7}">
      <dgm:prSet/>
      <dgm:spPr/>
      <dgm:t>
        <a:bodyPr/>
        <a:lstStyle/>
        <a:p>
          <a:endParaRPr lang="es-ES"/>
        </a:p>
      </dgm:t>
    </dgm:pt>
    <dgm:pt modelId="{B4888ADF-8848-4C9A-9D26-00F22F093D54}" type="sibTrans" cxnId="{4BC08F90-F03E-40D6-8AE0-663093C1C0D7}">
      <dgm:prSet/>
      <dgm:spPr/>
      <dgm:t>
        <a:bodyPr/>
        <a:lstStyle/>
        <a:p>
          <a:endParaRPr lang="es-ES"/>
        </a:p>
      </dgm:t>
    </dgm:pt>
    <dgm:pt modelId="{24B564B3-A099-4CA3-AD1D-187D669B28B4}">
      <dgm:prSet phldrT="[Texto]" custT="1"/>
      <dgm:spPr/>
      <dgm:t>
        <a:bodyPr/>
        <a:lstStyle/>
        <a:p>
          <a:pPr>
            <a:lnSpc>
              <a:spcPts val="2260"/>
            </a:lnSpc>
            <a:spcAft>
              <a:spcPts val="0"/>
            </a:spcAft>
          </a:pPr>
          <a:r>
            <a:rPr lang="en-US" sz="2400" dirty="0" smtClean="0">
              <a:latin typeface="Optane"/>
            </a:rPr>
            <a:t>Establishment of </a:t>
          </a:r>
          <a:r>
            <a:rPr lang="en-US" sz="2400" dirty="0" err="1" smtClean="0">
              <a:latin typeface="Optane"/>
            </a:rPr>
            <a:t>individualised</a:t>
          </a:r>
          <a:r>
            <a:rPr lang="en-US" sz="2400" dirty="0" smtClean="0">
              <a:latin typeface="Optane"/>
            </a:rPr>
            <a:t> care </a:t>
          </a:r>
          <a:r>
            <a:rPr lang="en-US" sz="2400" dirty="0" err="1" smtClean="0">
              <a:latin typeface="Optane"/>
            </a:rPr>
            <a:t>programme</a:t>
          </a:r>
          <a:r>
            <a:rPr lang="es-ES" sz="2400" dirty="0" smtClean="0">
              <a:latin typeface="Optane"/>
            </a:rPr>
            <a:t> (PIA)</a:t>
          </a:r>
          <a:endParaRPr lang="es-ES" sz="2400" dirty="0">
            <a:latin typeface="Optane"/>
          </a:endParaRPr>
        </a:p>
      </dgm:t>
    </dgm:pt>
    <dgm:pt modelId="{39399DB8-6CE4-447F-B150-069DBFFB8C2C}" type="parTrans" cxnId="{D5E4B7C5-2899-4FD5-88BE-1394DD698298}">
      <dgm:prSet/>
      <dgm:spPr/>
      <dgm:t>
        <a:bodyPr/>
        <a:lstStyle/>
        <a:p>
          <a:endParaRPr lang="es-ES"/>
        </a:p>
      </dgm:t>
    </dgm:pt>
    <dgm:pt modelId="{7379B20C-74C7-4483-94FB-E74D4456BC77}" type="sibTrans" cxnId="{D5E4B7C5-2899-4FD5-88BE-1394DD698298}">
      <dgm:prSet/>
      <dgm:spPr/>
      <dgm:t>
        <a:bodyPr/>
        <a:lstStyle/>
        <a:p>
          <a:endParaRPr lang="es-ES"/>
        </a:p>
      </dgm:t>
    </dgm:pt>
    <dgm:pt modelId="{17CA335A-7D7D-4C62-9574-AE75DD7FE317}">
      <dgm:prSet phldrT="[Texto]" custT="1"/>
      <dgm:spPr/>
      <dgm:t>
        <a:bodyPr/>
        <a:lstStyle/>
        <a:p>
          <a:pPr>
            <a:lnSpc>
              <a:spcPts val="2260"/>
            </a:lnSpc>
            <a:spcAft>
              <a:spcPts val="0"/>
            </a:spcAft>
          </a:pPr>
          <a:r>
            <a:rPr lang="en-US" sz="2000" dirty="0" smtClean="0">
              <a:latin typeface="Optane"/>
            </a:rPr>
            <a:t>Recognition of the degree of dependence and service/benefit</a:t>
          </a:r>
          <a:endParaRPr lang="es-ES" sz="2000" dirty="0">
            <a:latin typeface="Optane"/>
          </a:endParaRPr>
        </a:p>
      </dgm:t>
    </dgm:pt>
    <dgm:pt modelId="{97694ECE-775D-4FEF-9FB7-16AADD5D81C6}" type="parTrans" cxnId="{1DC6BE27-17F5-4078-BBC8-32837620A713}">
      <dgm:prSet/>
      <dgm:spPr/>
      <dgm:t>
        <a:bodyPr/>
        <a:lstStyle/>
        <a:p>
          <a:endParaRPr lang="es-ES"/>
        </a:p>
      </dgm:t>
    </dgm:pt>
    <dgm:pt modelId="{71A3126C-AA00-4A48-8D33-F48AB2D9F33F}" type="sibTrans" cxnId="{1DC6BE27-17F5-4078-BBC8-32837620A713}">
      <dgm:prSet/>
      <dgm:spPr/>
      <dgm:t>
        <a:bodyPr/>
        <a:lstStyle/>
        <a:p>
          <a:endParaRPr lang="es-ES"/>
        </a:p>
      </dgm:t>
    </dgm:pt>
    <dgm:pt modelId="{B4BB2D9B-94A5-4310-9E61-F83129303041}">
      <dgm:prSet custT="1"/>
      <dgm:spPr/>
      <dgm:t>
        <a:bodyPr/>
        <a:lstStyle/>
        <a:p>
          <a:pPr>
            <a:lnSpc>
              <a:spcPts val="2280"/>
            </a:lnSpc>
            <a:spcAft>
              <a:spcPts val="0"/>
            </a:spcAft>
          </a:pPr>
          <a:r>
            <a:rPr lang="en-US" sz="2400" dirty="0" smtClean="0">
              <a:latin typeface="Optane"/>
            </a:rPr>
            <a:t>Functional (social and economic assessment</a:t>
          </a:r>
          <a:r>
            <a:rPr lang="es-ES" sz="2400" dirty="0" smtClean="0">
              <a:latin typeface="Optane"/>
            </a:rPr>
            <a:t>)</a:t>
          </a:r>
          <a:endParaRPr lang="es-ES" sz="2400" dirty="0">
            <a:latin typeface="Optane"/>
          </a:endParaRPr>
        </a:p>
      </dgm:t>
    </dgm:pt>
    <dgm:pt modelId="{96C35B86-2BA1-4BA4-8A9E-2D5C55C58986}" type="parTrans" cxnId="{33A7C0C6-088F-4306-8E2F-DE7E9BFD1445}">
      <dgm:prSet/>
      <dgm:spPr/>
      <dgm:t>
        <a:bodyPr/>
        <a:lstStyle/>
        <a:p>
          <a:endParaRPr lang="es-ES"/>
        </a:p>
      </dgm:t>
    </dgm:pt>
    <dgm:pt modelId="{22F849A9-E6CB-4DB0-8988-D3BDC2222FF1}" type="sibTrans" cxnId="{33A7C0C6-088F-4306-8E2F-DE7E9BFD1445}">
      <dgm:prSet/>
      <dgm:spPr/>
      <dgm:t>
        <a:bodyPr/>
        <a:lstStyle/>
        <a:p>
          <a:endParaRPr lang="es-ES"/>
        </a:p>
      </dgm:t>
    </dgm:pt>
    <dgm:pt modelId="{1CAAF784-0A80-4804-940B-C34760DF4BA1}" type="pres">
      <dgm:prSet presAssocID="{B648B595-AE69-4FC9-836C-AADBC464FB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1482197-ABDD-4EA1-B39D-0803BFCD8638}" type="pres">
      <dgm:prSet presAssocID="{B648B595-AE69-4FC9-836C-AADBC464FB92}" presName="dummyMaxCanvas" presStyleCnt="0">
        <dgm:presLayoutVars/>
      </dgm:prSet>
      <dgm:spPr/>
    </dgm:pt>
    <dgm:pt modelId="{B700493E-343E-4753-9E7D-3D4D2920BC29}" type="pres">
      <dgm:prSet presAssocID="{B648B595-AE69-4FC9-836C-AADBC464FB9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9298BB-129E-4C17-A952-D2A9311314DD}" type="pres">
      <dgm:prSet presAssocID="{B648B595-AE69-4FC9-836C-AADBC464FB9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EE7202-8560-4174-864F-4578AC9768AC}" type="pres">
      <dgm:prSet presAssocID="{B648B595-AE69-4FC9-836C-AADBC464FB9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9BCCAD-D6B5-44D9-90F2-36DEEECABDFF}" type="pres">
      <dgm:prSet presAssocID="{B648B595-AE69-4FC9-836C-AADBC464FB9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1E348C-CBC4-4F0B-8465-204A076D50E1}" type="pres">
      <dgm:prSet presAssocID="{B648B595-AE69-4FC9-836C-AADBC464FB9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4FD52A-26DF-409A-A673-D3FA601A6B77}" type="pres">
      <dgm:prSet presAssocID="{B648B595-AE69-4FC9-836C-AADBC464FB9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6F668B-0983-4024-A16B-2D77B9CA1EA3}" type="pres">
      <dgm:prSet presAssocID="{B648B595-AE69-4FC9-836C-AADBC464FB9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A75422-CFB6-40FC-A8BE-C32DB520B36E}" type="pres">
      <dgm:prSet presAssocID="{B648B595-AE69-4FC9-836C-AADBC464FB9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D72613-0A32-4583-BAFA-E27168B06BD6}" type="pres">
      <dgm:prSet presAssocID="{B648B595-AE69-4FC9-836C-AADBC464FB9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5C0EA5-9DB2-43E6-B20E-5436F04200F8}" type="pres">
      <dgm:prSet presAssocID="{B648B595-AE69-4FC9-836C-AADBC464FB9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59B039-B8BB-4A9B-AB16-8EEA66973837}" type="pres">
      <dgm:prSet presAssocID="{B648B595-AE69-4FC9-836C-AADBC464FB9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337A80D-C4AA-4028-ABA7-90CFE3D0BFD4}" type="presOf" srcId="{17CA335A-7D7D-4C62-9574-AE75DD7FE317}" destId="{DC9BCCAD-D6B5-44D9-90F2-36DEEECABDFF}" srcOrd="0" destOrd="0" presId="urn:microsoft.com/office/officeart/2005/8/layout/vProcess5"/>
    <dgm:cxn modelId="{1DC6BE27-17F5-4078-BBC8-32837620A713}" srcId="{B648B595-AE69-4FC9-836C-AADBC464FB92}" destId="{17CA335A-7D7D-4C62-9574-AE75DD7FE317}" srcOrd="3" destOrd="0" parTransId="{97694ECE-775D-4FEF-9FB7-16AADD5D81C6}" sibTransId="{71A3126C-AA00-4A48-8D33-F48AB2D9F33F}"/>
    <dgm:cxn modelId="{12CD2B98-7D47-40E0-B4A8-2B33328C277B}" type="presOf" srcId="{D0A96227-BE6F-47BD-88AE-F04DC43FDFA5}" destId="{7DA75422-CFB6-40FC-A8BE-C32DB520B36E}" srcOrd="1" destOrd="0" presId="urn:microsoft.com/office/officeart/2005/8/layout/vProcess5"/>
    <dgm:cxn modelId="{06ABB8B0-B78C-49D8-9BA3-46E1184CF61B}" type="presOf" srcId="{7379B20C-74C7-4483-94FB-E74D4456BC77}" destId="{006F668B-0983-4024-A16B-2D77B9CA1EA3}" srcOrd="0" destOrd="0" presId="urn:microsoft.com/office/officeart/2005/8/layout/vProcess5"/>
    <dgm:cxn modelId="{F966A3FA-C5FE-4DB6-87E4-8974F11ED678}" type="presOf" srcId="{B4BB2D9B-94A5-4310-9E61-F83129303041}" destId="{CBD72613-0A32-4583-BAFA-E27168B06BD6}" srcOrd="1" destOrd="0" presId="urn:microsoft.com/office/officeart/2005/8/layout/vProcess5"/>
    <dgm:cxn modelId="{4BC08F90-F03E-40D6-8AE0-663093C1C0D7}" srcId="{B648B595-AE69-4FC9-836C-AADBC464FB92}" destId="{D0A96227-BE6F-47BD-88AE-F04DC43FDFA5}" srcOrd="0" destOrd="0" parTransId="{B6EF0742-208A-44AE-B105-2B3BBA48714C}" sibTransId="{B4888ADF-8848-4C9A-9D26-00F22F093D54}"/>
    <dgm:cxn modelId="{7F1985DB-5059-4E9C-83BD-83943FBC4E20}" type="presOf" srcId="{24B564B3-A099-4CA3-AD1D-187D669B28B4}" destId="{F9EE7202-8560-4174-864F-4578AC9768AC}" srcOrd="0" destOrd="0" presId="urn:microsoft.com/office/officeart/2005/8/layout/vProcess5"/>
    <dgm:cxn modelId="{608F3648-B379-4410-B40F-3A2B5A4704A2}" type="presOf" srcId="{D0A96227-BE6F-47BD-88AE-F04DC43FDFA5}" destId="{B700493E-343E-4753-9E7D-3D4D2920BC29}" srcOrd="0" destOrd="0" presId="urn:microsoft.com/office/officeart/2005/8/layout/vProcess5"/>
    <dgm:cxn modelId="{D5E4B7C5-2899-4FD5-88BE-1394DD698298}" srcId="{B648B595-AE69-4FC9-836C-AADBC464FB92}" destId="{24B564B3-A099-4CA3-AD1D-187D669B28B4}" srcOrd="2" destOrd="0" parTransId="{39399DB8-6CE4-447F-B150-069DBFFB8C2C}" sibTransId="{7379B20C-74C7-4483-94FB-E74D4456BC77}"/>
    <dgm:cxn modelId="{AAC9092D-2881-43E7-AFD6-BA6EF471A847}" type="presOf" srcId="{17CA335A-7D7D-4C62-9574-AE75DD7FE317}" destId="{BC59B039-B8BB-4A9B-AB16-8EEA66973837}" srcOrd="1" destOrd="0" presId="urn:microsoft.com/office/officeart/2005/8/layout/vProcess5"/>
    <dgm:cxn modelId="{33A7C0C6-088F-4306-8E2F-DE7E9BFD1445}" srcId="{B648B595-AE69-4FC9-836C-AADBC464FB92}" destId="{B4BB2D9B-94A5-4310-9E61-F83129303041}" srcOrd="1" destOrd="0" parTransId="{96C35B86-2BA1-4BA4-8A9E-2D5C55C58986}" sibTransId="{22F849A9-E6CB-4DB0-8988-D3BDC2222FF1}"/>
    <dgm:cxn modelId="{0451BDCE-6DCA-4EEA-9C52-9A256E018A7E}" type="presOf" srcId="{B648B595-AE69-4FC9-836C-AADBC464FB92}" destId="{1CAAF784-0A80-4804-940B-C34760DF4BA1}" srcOrd="0" destOrd="0" presId="urn:microsoft.com/office/officeart/2005/8/layout/vProcess5"/>
    <dgm:cxn modelId="{E62BCB59-CE1E-4DE3-9516-A99D949C9944}" type="presOf" srcId="{B4888ADF-8848-4C9A-9D26-00F22F093D54}" destId="{D11E348C-CBC4-4F0B-8465-204A076D50E1}" srcOrd="0" destOrd="0" presId="urn:microsoft.com/office/officeart/2005/8/layout/vProcess5"/>
    <dgm:cxn modelId="{E97B3182-0A3F-48D7-8DEE-B3EE8AD9D4C8}" type="presOf" srcId="{22F849A9-E6CB-4DB0-8988-D3BDC2222FF1}" destId="{984FD52A-26DF-409A-A673-D3FA601A6B77}" srcOrd="0" destOrd="0" presId="urn:microsoft.com/office/officeart/2005/8/layout/vProcess5"/>
    <dgm:cxn modelId="{D0B9724B-E150-4AB8-B406-9ABF3B29DEAA}" type="presOf" srcId="{B4BB2D9B-94A5-4310-9E61-F83129303041}" destId="{739298BB-129E-4C17-A952-D2A9311314DD}" srcOrd="0" destOrd="0" presId="urn:microsoft.com/office/officeart/2005/8/layout/vProcess5"/>
    <dgm:cxn modelId="{9A1A87C0-EF2F-4ED5-9249-C72534317046}" type="presOf" srcId="{24B564B3-A099-4CA3-AD1D-187D669B28B4}" destId="{895C0EA5-9DB2-43E6-B20E-5436F04200F8}" srcOrd="1" destOrd="0" presId="urn:microsoft.com/office/officeart/2005/8/layout/vProcess5"/>
    <dgm:cxn modelId="{0A1DF381-0A89-49AC-A20B-63D9EE037C3A}" type="presParOf" srcId="{1CAAF784-0A80-4804-940B-C34760DF4BA1}" destId="{01482197-ABDD-4EA1-B39D-0803BFCD8638}" srcOrd="0" destOrd="0" presId="urn:microsoft.com/office/officeart/2005/8/layout/vProcess5"/>
    <dgm:cxn modelId="{46B9B6C0-1523-4FA2-8CD4-FF6C66CAD426}" type="presParOf" srcId="{1CAAF784-0A80-4804-940B-C34760DF4BA1}" destId="{B700493E-343E-4753-9E7D-3D4D2920BC29}" srcOrd="1" destOrd="0" presId="urn:microsoft.com/office/officeart/2005/8/layout/vProcess5"/>
    <dgm:cxn modelId="{DF725F0B-AE18-45B6-86D3-4F8CE70CEF20}" type="presParOf" srcId="{1CAAF784-0A80-4804-940B-C34760DF4BA1}" destId="{739298BB-129E-4C17-A952-D2A9311314DD}" srcOrd="2" destOrd="0" presId="urn:microsoft.com/office/officeart/2005/8/layout/vProcess5"/>
    <dgm:cxn modelId="{117F3263-A6DF-442C-AD9A-36B5DB2E6CE7}" type="presParOf" srcId="{1CAAF784-0A80-4804-940B-C34760DF4BA1}" destId="{F9EE7202-8560-4174-864F-4578AC9768AC}" srcOrd="3" destOrd="0" presId="urn:microsoft.com/office/officeart/2005/8/layout/vProcess5"/>
    <dgm:cxn modelId="{C37A8576-409A-4F5B-B640-11874DBF7BD9}" type="presParOf" srcId="{1CAAF784-0A80-4804-940B-C34760DF4BA1}" destId="{DC9BCCAD-D6B5-44D9-90F2-36DEEECABDFF}" srcOrd="4" destOrd="0" presId="urn:microsoft.com/office/officeart/2005/8/layout/vProcess5"/>
    <dgm:cxn modelId="{8ACDB6CE-A804-4ACD-8178-C3D08F13A31D}" type="presParOf" srcId="{1CAAF784-0A80-4804-940B-C34760DF4BA1}" destId="{D11E348C-CBC4-4F0B-8465-204A076D50E1}" srcOrd="5" destOrd="0" presId="urn:microsoft.com/office/officeart/2005/8/layout/vProcess5"/>
    <dgm:cxn modelId="{B5581B37-D2AE-4F36-9612-661884A895C4}" type="presParOf" srcId="{1CAAF784-0A80-4804-940B-C34760DF4BA1}" destId="{984FD52A-26DF-409A-A673-D3FA601A6B77}" srcOrd="6" destOrd="0" presId="urn:microsoft.com/office/officeart/2005/8/layout/vProcess5"/>
    <dgm:cxn modelId="{D026021A-9A2D-497A-BE5E-33ED17A97791}" type="presParOf" srcId="{1CAAF784-0A80-4804-940B-C34760DF4BA1}" destId="{006F668B-0983-4024-A16B-2D77B9CA1EA3}" srcOrd="7" destOrd="0" presId="urn:microsoft.com/office/officeart/2005/8/layout/vProcess5"/>
    <dgm:cxn modelId="{76E08E02-C95A-4186-8B93-220BA6B06E59}" type="presParOf" srcId="{1CAAF784-0A80-4804-940B-C34760DF4BA1}" destId="{7DA75422-CFB6-40FC-A8BE-C32DB520B36E}" srcOrd="8" destOrd="0" presId="urn:microsoft.com/office/officeart/2005/8/layout/vProcess5"/>
    <dgm:cxn modelId="{BADE2703-2306-4C60-B14A-6450DD25538D}" type="presParOf" srcId="{1CAAF784-0A80-4804-940B-C34760DF4BA1}" destId="{CBD72613-0A32-4583-BAFA-E27168B06BD6}" srcOrd="9" destOrd="0" presId="urn:microsoft.com/office/officeart/2005/8/layout/vProcess5"/>
    <dgm:cxn modelId="{F67AE1D4-4A3D-44D7-A0DA-97A5DBDA4816}" type="presParOf" srcId="{1CAAF784-0A80-4804-940B-C34760DF4BA1}" destId="{895C0EA5-9DB2-43E6-B20E-5436F04200F8}" srcOrd="10" destOrd="0" presId="urn:microsoft.com/office/officeart/2005/8/layout/vProcess5"/>
    <dgm:cxn modelId="{9C112F5E-7B55-46EF-A583-A8CE87BD0C3E}" type="presParOf" srcId="{1CAAF784-0A80-4804-940B-C34760DF4BA1}" destId="{BC59B039-B8BB-4A9B-AB16-8EEA6697383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B0AE91-C973-40AE-B33E-39460E17F2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AAAA79F-6822-439E-BC3E-A20BD08A7E17}">
      <dgm:prSet phldrT="[Texto]" custT="1"/>
      <dgm:spPr/>
      <dgm:t>
        <a:bodyPr/>
        <a:lstStyle/>
        <a:p>
          <a:r>
            <a:rPr lang="es-ES" sz="2000" dirty="0" smtClean="0">
              <a:latin typeface="Optane"/>
            </a:rPr>
            <a:t> </a:t>
          </a:r>
          <a:r>
            <a:rPr lang="zh-CN" altLang="en-US" sz="2000" dirty="0" smtClean="0">
              <a:latin typeface="Optane"/>
            </a:rPr>
            <a:t>居家生活</a:t>
          </a:r>
          <a:endParaRPr lang="es-ES" sz="2000" dirty="0">
            <a:latin typeface="Optane"/>
          </a:endParaRPr>
        </a:p>
      </dgm:t>
    </dgm:pt>
    <dgm:pt modelId="{961FFC07-781C-42FD-A9C5-B3DACC7C6BBD}" type="parTrans" cxnId="{5A39650F-F54D-4BEA-9656-A60673F3FF0E}">
      <dgm:prSet/>
      <dgm:spPr/>
      <dgm:t>
        <a:bodyPr/>
        <a:lstStyle/>
        <a:p>
          <a:endParaRPr lang="es-ES"/>
        </a:p>
      </dgm:t>
    </dgm:pt>
    <dgm:pt modelId="{A85AAAC4-36D9-4D7B-AD82-52F6AA9E42ED}" type="sibTrans" cxnId="{5A39650F-F54D-4BEA-9656-A60673F3FF0E}">
      <dgm:prSet/>
      <dgm:spPr/>
      <dgm:t>
        <a:bodyPr/>
        <a:lstStyle/>
        <a:p>
          <a:endParaRPr lang="es-ES"/>
        </a:p>
      </dgm:t>
    </dgm:pt>
    <dgm:pt modelId="{D3D659DB-522C-4F82-B3DF-667270040CF5}">
      <dgm:prSet phldrT="[Texto]" custT="1"/>
      <dgm:spPr/>
      <dgm:t>
        <a:bodyPr/>
        <a:lstStyle/>
        <a:p>
          <a:r>
            <a:rPr lang="es-ES" sz="2400" dirty="0" smtClean="0">
              <a:latin typeface="Optane"/>
            </a:rPr>
            <a:t> </a:t>
          </a:r>
          <a:r>
            <a:rPr lang="en-US" altLang="zh-CN" sz="2400" dirty="0" smtClean="0">
              <a:latin typeface="Optane"/>
            </a:rPr>
            <a:t>3</a:t>
          </a:r>
          <a:r>
            <a:rPr lang="zh-CN" altLang="en-US" sz="2400" dirty="0" smtClean="0">
              <a:latin typeface="Optane"/>
            </a:rPr>
            <a:t>周岁以下儿童</a:t>
          </a:r>
          <a:endParaRPr lang="es-ES" sz="2400" dirty="0">
            <a:latin typeface="Optane"/>
          </a:endParaRPr>
        </a:p>
      </dgm:t>
    </dgm:pt>
    <dgm:pt modelId="{5F8A01DD-0588-4FE3-82B9-5294928AE92C}" type="parTrans" cxnId="{07AA9449-1F30-4A65-8C62-88DC46C76501}">
      <dgm:prSet/>
      <dgm:spPr/>
      <dgm:t>
        <a:bodyPr/>
        <a:lstStyle/>
        <a:p>
          <a:endParaRPr lang="es-ES"/>
        </a:p>
      </dgm:t>
    </dgm:pt>
    <dgm:pt modelId="{FB15C889-C99F-4BCF-8010-837294B402DC}" type="sibTrans" cxnId="{07AA9449-1F30-4A65-8C62-88DC46C76501}">
      <dgm:prSet/>
      <dgm:spPr/>
      <dgm:t>
        <a:bodyPr/>
        <a:lstStyle/>
        <a:p>
          <a:endParaRPr lang="es-ES"/>
        </a:p>
      </dgm:t>
    </dgm:pt>
    <dgm:pt modelId="{7E089AF0-CD93-4EF1-8341-1128BEB21D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000" dirty="0" smtClean="0">
              <a:latin typeface="Optane"/>
            </a:rPr>
            <a:t> </a:t>
          </a:r>
          <a:r>
            <a:rPr lang="zh-CN" altLang="en-US" sz="2000" dirty="0" smtClean="0">
              <a:latin typeface="Optane"/>
            </a:rPr>
            <a:t>社会工作基础团队，由当地机关（地方政府）决定</a:t>
          </a:r>
          <a:endParaRPr lang="es-ES" sz="2000" dirty="0">
            <a:latin typeface="Optane"/>
          </a:endParaRPr>
        </a:p>
      </dgm:t>
    </dgm:pt>
    <dgm:pt modelId="{42EE3912-D1ED-444B-9BFA-B4549EA1CA11}" type="parTrans" cxnId="{EC3C447F-AAC9-425F-B554-02769789F3A3}">
      <dgm:prSet/>
      <dgm:spPr/>
      <dgm:t>
        <a:bodyPr/>
        <a:lstStyle/>
        <a:p>
          <a:endParaRPr lang="es-ES"/>
        </a:p>
      </dgm:t>
    </dgm:pt>
    <dgm:pt modelId="{458EFF62-9A46-4893-B4C5-012EBDFEC24A}" type="sibTrans" cxnId="{EC3C447F-AAC9-425F-B554-02769789F3A3}">
      <dgm:prSet/>
      <dgm:spPr/>
      <dgm:t>
        <a:bodyPr/>
        <a:lstStyle/>
        <a:p>
          <a:endParaRPr lang="es-ES"/>
        </a:p>
      </dgm:t>
    </dgm:pt>
    <dgm:pt modelId="{4080EE4E-CD5A-4171-ABB3-D47E56EB4203}">
      <dgm:prSet custT="1"/>
      <dgm:spPr/>
      <dgm:t>
        <a:bodyPr/>
        <a:lstStyle/>
        <a:p>
          <a:r>
            <a:rPr lang="es-ES" sz="2000" dirty="0" smtClean="0">
              <a:latin typeface="Optane"/>
            </a:rPr>
            <a:t> </a:t>
          </a:r>
          <a:r>
            <a:rPr lang="zh-CN" altLang="en-US" sz="2000" dirty="0" smtClean="0">
              <a:latin typeface="Optane"/>
            </a:rPr>
            <a:t>居住福利院</a:t>
          </a:r>
          <a:endParaRPr lang="es-ES" sz="2000" dirty="0">
            <a:latin typeface="Optane"/>
          </a:endParaRPr>
        </a:p>
      </dgm:t>
    </dgm:pt>
    <dgm:pt modelId="{67F02A4C-2858-40DF-932F-DC36A0FEF2EC}" type="parTrans" cxnId="{DB3E7DFD-849E-4390-A513-78E38C448608}">
      <dgm:prSet/>
      <dgm:spPr/>
      <dgm:t>
        <a:bodyPr/>
        <a:lstStyle/>
        <a:p>
          <a:endParaRPr lang="es-ES"/>
        </a:p>
      </dgm:t>
    </dgm:pt>
    <dgm:pt modelId="{8CAE3147-BF9B-4623-A9BC-0B81E40A2C43}" type="sibTrans" cxnId="{DB3E7DFD-849E-4390-A513-78E38C448608}">
      <dgm:prSet/>
      <dgm:spPr/>
      <dgm:t>
        <a:bodyPr/>
        <a:lstStyle/>
        <a:p>
          <a:endParaRPr lang="es-ES"/>
        </a:p>
      </dgm:t>
    </dgm:pt>
    <dgm:pt modelId="{2557DB38-8244-48DB-8061-5DD807C3B7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zh-CN" altLang="en-US" sz="2000" dirty="0" smtClean="0">
              <a:latin typeface="Optane"/>
            </a:rPr>
            <a:t>省社会救助管理办公室专业人员（大区行政机关）</a:t>
          </a:r>
          <a:r>
            <a:rPr lang="es-ES" sz="2000" dirty="0" smtClean="0">
              <a:latin typeface="Optane"/>
            </a:rPr>
            <a:t> </a:t>
          </a:r>
          <a:endParaRPr lang="es-ES" sz="2000" dirty="0">
            <a:latin typeface="Optane"/>
          </a:endParaRPr>
        </a:p>
      </dgm:t>
    </dgm:pt>
    <dgm:pt modelId="{C47E0574-5DBB-4AE9-87CD-9B9DF3597B15}" type="parTrans" cxnId="{045BBC9C-9FF5-4327-B582-62C0BC83ABF1}">
      <dgm:prSet/>
      <dgm:spPr/>
      <dgm:t>
        <a:bodyPr/>
        <a:lstStyle/>
        <a:p>
          <a:endParaRPr lang="es-ES"/>
        </a:p>
      </dgm:t>
    </dgm:pt>
    <dgm:pt modelId="{8AB98F45-2D1C-4AB5-8574-1EA3E42B1775}" type="sibTrans" cxnId="{045BBC9C-9FF5-4327-B582-62C0BC83ABF1}">
      <dgm:prSet/>
      <dgm:spPr/>
      <dgm:t>
        <a:bodyPr/>
        <a:lstStyle/>
        <a:p>
          <a:endParaRPr lang="es-ES"/>
        </a:p>
      </dgm:t>
    </dgm:pt>
    <dgm:pt modelId="{5088771C-CF92-44B7-859C-BBF2CB82F4F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000" dirty="0" smtClean="0">
              <a:latin typeface="Optane"/>
            </a:rPr>
            <a:t> </a:t>
          </a:r>
          <a:r>
            <a:rPr lang="zh-CN" altLang="en-US" sz="2000" dirty="0" smtClean="0">
              <a:latin typeface="Optane"/>
            </a:rPr>
            <a:t>早期照顾团队（大区行政机关）</a:t>
          </a:r>
          <a:endParaRPr lang="es-ES" sz="2000" dirty="0">
            <a:latin typeface="Optane"/>
          </a:endParaRPr>
        </a:p>
      </dgm:t>
    </dgm:pt>
    <dgm:pt modelId="{3B319DCF-CDA0-407C-9334-91B69C56EE2B}" type="parTrans" cxnId="{85A6D9D8-C36B-4314-BB62-529CD4EB6DF7}">
      <dgm:prSet/>
      <dgm:spPr/>
      <dgm:t>
        <a:bodyPr/>
        <a:lstStyle/>
        <a:p>
          <a:endParaRPr lang="es-ES"/>
        </a:p>
      </dgm:t>
    </dgm:pt>
    <dgm:pt modelId="{4A638F88-16FF-4459-87BC-8640C0BFA19A}" type="sibTrans" cxnId="{85A6D9D8-C36B-4314-BB62-529CD4EB6DF7}">
      <dgm:prSet/>
      <dgm:spPr/>
      <dgm:t>
        <a:bodyPr/>
        <a:lstStyle/>
        <a:p>
          <a:endParaRPr lang="es-ES"/>
        </a:p>
      </dgm:t>
    </dgm:pt>
    <dgm:pt modelId="{D3B364A3-C3AC-4714-B646-F1EAD28301F5}" type="pres">
      <dgm:prSet presAssocID="{9FB0AE91-C973-40AE-B33E-39460E17F2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5964B7F-4E52-4056-8EB1-9FB7BCB35AE5}" type="pres">
      <dgm:prSet presAssocID="{9AAAA79F-6822-439E-BC3E-A20BD08A7E17}" presName="parentLin" presStyleCnt="0"/>
      <dgm:spPr/>
    </dgm:pt>
    <dgm:pt modelId="{9B222601-19BA-42E1-9D62-1D5BED92389E}" type="pres">
      <dgm:prSet presAssocID="{9AAAA79F-6822-439E-BC3E-A20BD08A7E17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B10552FA-7275-411B-BC6C-739A7A10CF29}" type="pres">
      <dgm:prSet presAssocID="{9AAAA79F-6822-439E-BC3E-A20BD08A7E17}" presName="parentText" presStyleLbl="node1" presStyleIdx="0" presStyleCnt="3" custScaleX="98866" custScaleY="5193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7C67F-36D9-4289-B876-0364888A4F6A}" type="pres">
      <dgm:prSet presAssocID="{9AAAA79F-6822-439E-BC3E-A20BD08A7E17}" presName="negativeSpace" presStyleCnt="0"/>
      <dgm:spPr/>
    </dgm:pt>
    <dgm:pt modelId="{192FE00B-783E-4901-9696-26AFCA92DA00}" type="pres">
      <dgm:prSet presAssocID="{9AAAA79F-6822-439E-BC3E-A20BD08A7E1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C430E1-1A7F-4ABC-BA81-253493AF08FF}" type="pres">
      <dgm:prSet presAssocID="{A85AAAC4-36D9-4D7B-AD82-52F6AA9E42ED}" presName="spaceBetweenRectangles" presStyleCnt="0"/>
      <dgm:spPr/>
    </dgm:pt>
    <dgm:pt modelId="{92F73A31-3E57-4A2E-8CF1-2B5D579D8DCA}" type="pres">
      <dgm:prSet presAssocID="{4080EE4E-CD5A-4171-ABB3-D47E56EB4203}" presName="parentLin" presStyleCnt="0"/>
      <dgm:spPr/>
    </dgm:pt>
    <dgm:pt modelId="{49391E1F-F8CB-4C99-937B-A24CE46D9346}" type="pres">
      <dgm:prSet presAssocID="{4080EE4E-CD5A-4171-ABB3-D47E56EB4203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DFC47EC2-5CE1-4393-BD24-C089D36C3CC4}" type="pres">
      <dgm:prSet presAssocID="{4080EE4E-CD5A-4171-ABB3-D47E56EB4203}" presName="parentText" presStyleLbl="node1" presStyleIdx="1" presStyleCnt="3" custScaleX="98866" custScaleY="6173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060411-88D6-40CD-8D1D-B74218219980}" type="pres">
      <dgm:prSet presAssocID="{4080EE4E-CD5A-4171-ABB3-D47E56EB4203}" presName="negativeSpace" presStyleCnt="0"/>
      <dgm:spPr/>
    </dgm:pt>
    <dgm:pt modelId="{ED3805E4-1EB1-4274-A9A4-7CD18BF9D752}" type="pres">
      <dgm:prSet presAssocID="{4080EE4E-CD5A-4171-ABB3-D47E56EB420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68DB8D-496D-402E-9C19-BD8F7C7066A4}" type="pres">
      <dgm:prSet presAssocID="{8CAE3147-BF9B-4623-A9BC-0B81E40A2C43}" presName="spaceBetweenRectangles" presStyleCnt="0"/>
      <dgm:spPr/>
    </dgm:pt>
    <dgm:pt modelId="{6BF1A522-EED8-4B7A-B71B-C214F657BB3E}" type="pres">
      <dgm:prSet presAssocID="{D3D659DB-522C-4F82-B3DF-667270040CF5}" presName="parentLin" presStyleCnt="0"/>
      <dgm:spPr/>
    </dgm:pt>
    <dgm:pt modelId="{DC0E4AA0-4D0B-49A1-97B6-AFCFE4DDEAB0}" type="pres">
      <dgm:prSet presAssocID="{D3D659DB-522C-4F82-B3DF-667270040CF5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5FD52334-D8E4-4F55-8595-26AD3F183655}" type="pres">
      <dgm:prSet presAssocID="{D3D659DB-522C-4F82-B3DF-667270040CF5}" presName="parentText" presStyleLbl="node1" presStyleIdx="2" presStyleCnt="3" custScaleX="109071" custScaleY="4399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9E4505-78AA-40EF-BA15-612B0E94A24B}" type="pres">
      <dgm:prSet presAssocID="{D3D659DB-522C-4F82-B3DF-667270040CF5}" presName="negativeSpace" presStyleCnt="0"/>
      <dgm:spPr/>
    </dgm:pt>
    <dgm:pt modelId="{61A252A0-66DD-40F3-8AAF-93004739B59C}" type="pres">
      <dgm:prSet presAssocID="{D3D659DB-522C-4F82-B3DF-667270040CF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B3E7DFD-849E-4390-A513-78E38C448608}" srcId="{9FB0AE91-C973-40AE-B33E-39460E17F2AD}" destId="{4080EE4E-CD5A-4171-ABB3-D47E56EB4203}" srcOrd="1" destOrd="0" parTransId="{67F02A4C-2858-40DF-932F-DC36A0FEF2EC}" sibTransId="{8CAE3147-BF9B-4623-A9BC-0B81E40A2C43}"/>
    <dgm:cxn modelId="{840FAB38-7205-4AED-BC97-D752BFD755EA}" type="presOf" srcId="{9AAAA79F-6822-439E-BC3E-A20BD08A7E17}" destId="{B10552FA-7275-411B-BC6C-739A7A10CF29}" srcOrd="1" destOrd="0" presId="urn:microsoft.com/office/officeart/2005/8/layout/list1"/>
    <dgm:cxn modelId="{5A39650F-F54D-4BEA-9656-A60673F3FF0E}" srcId="{9FB0AE91-C973-40AE-B33E-39460E17F2AD}" destId="{9AAAA79F-6822-439E-BC3E-A20BD08A7E17}" srcOrd="0" destOrd="0" parTransId="{961FFC07-781C-42FD-A9C5-B3DACC7C6BBD}" sibTransId="{A85AAAC4-36D9-4D7B-AD82-52F6AA9E42ED}"/>
    <dgm:cxn modelId="{976DB3C6-2E26-4D3F-99F1-630C13D8BC0C}" type="presOf" srcId="{4080EE4E-CD5A-4171-ABB3-D47E56EB4203}" destId="{DFC47EC2-5CE1-4393-BD24-C089D36C3CC4}" srcOrd="1" destOrd="0" presId="urn:microsoft.com/office/officeart/2005/8/layout/list1"/>
    <dgm:cxn modelId="{07AA9449-1F30-4A65-8C62-88DC46C76501}" srcId="{9FB0AE91-C973-40AE-B33E-39460E17F2AD}" destId="{D3D659DB-522C-4F82-B3DF-667270040CF5}" srcOrd="2" destOrd="0" parTransId="{5F8A01DD-0588-4FE3-82B9-5294928AE92C}" sibTransId="{FB15C889-C99F-4BCF-8010-837294B402DC}"/>
    <dgm:cxn modelId="{EC3C447F-AAC9-425F-B554-02769789F3A3}" srcId="{9AAAA79F-6822-439E-BC3E-A20BD08A7E17}" destId="{7E089AF0-CD93-4EF1-8341-1128BEB21D18}" srcOrd="0" destOrd="0" parTransId="{42EE3912-D1ED-444B-9BFA-B4549EA1CA11}" sibTransId="{458EFF62-9A46-4893-B4C5-012EBDFEC24A}"/>
    <dgm:cxn modelId="{566CA4D9-50F7-4ABF-95E8-440F53019986}" type="presOf" srcId="{9AAAA79F-6822-439E-BC3E-A20BD08A7E17}" destId="{9B222601-19BA-42E1-9D62-1D5BED92389E}" srcOrd="0" destOrd="0" presId="urn:microsoft.com/office/officeart/2005/8/layout/list1"/>
    <dgm:cxn modelId="{D9A3E5BC-C373-4EB0-AC98-8AE035AC1F04}" type="presOf" srcId="{7E089AF0-CD93-4EF1-8341-1128BEB21D18}" destId="{192FE00B-783E-4901-9696-26AFCA92DA00}" srcOrd="0" destOrd="0" presId="urn:microsoft.com/office/officeart/2005/8/layout/list1"/>
    <dgm:cxn modelId="{8DB2E147-2DBE-4E6E-BCE2-24BEAFAA0A8C}" type="presOf" srcId="{9FB0AE91-C973-40AE-B33E-39460E17F2AD}" destId="{D3B364A3-C3AC-4714-B646-F1EAD28301F5}" srcOrd="0" destOrd="0" presId="urn:microsoft.com/office/officeart/2005/8/layout/list1"/>
    <dgm:cxn modelId="{78DD1059-97F3-4DDA-8A40-7B7476CC15C2}" type="presOf" srcId="{5088771C-CF92-44B7-859C-BBF2CB82F4FD}" destId="{61A252A0-66DD-40F3-8AAF-93004739B59C}" srcOrd="0" destOrd="0" presId="urn:microsoft.com/office/officeart/2005/8/layout/list1"/>
    <dgm:cxn modelId="{045BBC9C-9FF5-4327-B582-62C0BC83ABF1}" srcId="{4080EE4E-CD5A-4171-ABB3-D47E56EB4203}" destId="{2557DB38-8244-48DB-8061-5DD807C3B7B5}" srcOrd="0" destOrd="0" parTransId="{C47E0574-5DBB-4AE9-87CD-9B9DF3597B15}" sibTransId="{8AB98F45-2D1C-4AB5-8574-1EA3E42B1775}"/>
    <dgm:cxn modelId="{85A6D9D8-C36B-4314-BB62-529CD4EB6DF7}" srcId="{D3D659DB-522C-4F82-B3DF-667270040CF5}" destId="{5088771C-CF92-44B7-859C-BBF2CB82F4FD}" srcOrd="0" destOrd="0" parTransId="{3B319DCF-CDA0-407C-9334-91B69C56EE2B}" sibTransId="{4A638F88-16FF-4459-87BC-8640C0BFA19A}"/>
    <dgm:cxn modelId="{2B6FB521-6D0D-497D-951D-C52F166BCF1F}" type="presOf" srcId="{4080EE4E-CD5A-4171-ABB3-D47E56EB4203}" destId="{49391E1F-F8CB-4C99-937B-A24CE46D9346}" srcOrd="0" destOrd="0" presId="urn:microsoft.com/office/officeart/2005/8/layout/list1"/>
    <dgm:cxn modelId="{58554F7E-4CAF-4522-9582-A75DCD1C3859}" type="presOf" srcId="{2557DB38-8244-48DB-8061-5DD807C3B7B5}" destId="{ED3805E4-1EB1-4274-A9A4-7CD18BF9D752}" srcOrd="0" destOrd="0" presId="urn:microsoft.com/office/officeart/2005/8/layout/list1"/>
    <dgm:cxn modelId="{7CA0CB42-0757-4002-B529-D42AB739FA79}" type="presOf" srcId="{D3D659DB-522C-4F82-B3DF-667270040CF5}" destId="{DC0E4AA0-4D0B-49A1-97B6-AFCFE4DDEAB0}" srcOrd="0" destOrd="0" presId="urn:microsoft.com/office/officeart/2005/8/layout/list1"/>
    <dgm:cxn modelId="{FDA3B2B3-52DF-4AC5-BF41-2A9BAC16711D}" type="presOf" srcId="{D3D659DB-522C-4F82-B3DF-667270040CF5}" destId="{5FD52334-D8E4-4F55-8595-26AD3F183655}" srcOrd="1" destOrd="0" presId="urn:microsoft.com/office/officeart/2005/8/layout/list1"/>
    <dgm:cxn modelId="{0BE0A8FD-D625-4AA2-9FE7-EC6B6B087337}" type="presParOf" srcId="{D3B364A3-C3AC-4714-B646-F1EAD28301F5}" destId="{45964B7F-4E52-4056-8EB1-9FB7BCB35AE5}" srcOrd="0" destOrd="0" presId="urn:microsoft.com/office/officeart/2005/8/layout/list1"/>
    <dgm:cxn modelId="{316DD6BA-052E-4254-A8F0-53E4A86C8DDA}" type="presParOf" srcId="{45964B7F-4E52-4056-8EB1-9FB7BCB35AE5}" destId="{9B222601-19BA-42E1-9D62-1D5BED92389E}" srcOrd="0" destOrd="0" presId="urn:microsoft.com/office/officeart/2005/8/layout/list1"/>
    <dgm:cxn modelId="{D5124167-48C5-45F0-A7A2-7821D4D08462}" type="presParOf" srcId="{45964B7F-4E52-4056-8EB1-9FB7BCB35AE5}" destId="{B10552FA-7275-411B-BC6C-739A7A10CF29}" srcOrd="1" destOrd="0" presId="urn:microsoft.com/office/officeart/2005/8/layout/list1"/>
    <dgm:cxn modelId="{8C4C03AC-AA76-47E8-98E2-0F8205FB4A04}" type="presParOf" srcId="{D3B364A3-C3AC-4714-B646-F1EAD28301F5}" destId="{72B7C67F-36D9-4289-B876-0364888A4F6A}" srcOrd="1" destOrd="0" presId="urn:microsoft.com/office/officeart/2005/8/layout/list1"/>
    <dgm:cxn modelId="{8446991A-034A-47C7-AFBB-DB6F780C465D}" type="presParOf" srcId="{D3B364A3-C3AC-4714-B646-F1EAD28301F5}" destId="{192FE00B-783E-4901-9696-26AFCA92DA00}" srcOrd="2" destOrd="0" presId="urn:microsoft.com/office/officeart/2005/8/layout/list1"/>
    <dgm:cxn modelId="{0C75DA38-8531-4BD5-8088-69FC9CCC7F5A}" type="presParOf" srcId="{D3B364A3-C3AC-4714-B646-F1EAD28301F5}" destId="{3FC430E1-1A7F-4ABC-BA81-253493AF08FF}" srcOrd="3" destOrd="0" presId="urn:microsoft.com/office/officeart/2005/8/layout/list1"/>
    <dgm:cxn modelId="{A936D6AD-6DB2-464A-B8CC-C36DE66F1A33}" type="presParOf" srcId="{D3B364A3-C3AC-4714-B646-F1EAD28301F5}" destId="{92F73A31-3E57-4A2E-8CF1-2B5D579D8DCA}" srcOrd="4" destOrd="0" presId="urn:microsoft.com/office/officeart/2005/8/layout/list1"/>
    <dgm:cxn modelId="{14BB6A65-5E3B-4A42-80C6-F3330AC59DA2}" type="presParOf" srcId="{92F73A31-3E57-4A2E-8CF1-2B5D579D8DCA}" destId="{49391E1F-F8CB-4C99-937B-A24CE46D9346}" srcOrd="0" destOrd="0" presId="urn:microsoft.com/office/officeart/2005/8/layout/list1"/>
    <dgm:cxn modelId="{11DD5CCA-7F4F-49F9-9C40-972439A15BEE}" type="presParOf" srcId="{92F73A31-3E57-4A2E-8CF1-2B5D579D8DCA}" destId="{DFC47EC2-5CE1-4393-BD24-C089D36C3CC4}" srcOrd="1" destOrd="0" presId="urn:microsoft.com/office/officeart/2005/8/layout/list1"/>
    <dgm:cxn modelId="{98B8ACFF-1DD2-4A3E-A796-0D3F8E6696C7}" type="presParOf" srcId="{D3B364A3-C3AC-4714-B646-F1EAD28301F5}" destId="{66060411-88D6-40CD-8D1D-B74218219980}" srcOrd="5" destOrd="0" presId="urn:microsoft.com/office/officeart/2005/8/layout/list1"/>
    <dgm:cxn modelId="{56999A7A-3446-4BD2-A947-EF3C579AC1B0}" type="presParOf" srcId="{D3B364A3-C3AC-4714-B646-F1EAD28301F5}" destId="{ED3805E4-1EB1-4274-A9A4-7CD18BF9D752}" srcOrd="6" destOrd="0" presId="urn:microsoft.com/office/officeart/2005/8/layout/list1"/>
    <dgm:cxn modelId="{EDAA76E1-0975-4E5E-9AA7-383CBE72C778}" type="presParOf" srcId="{D3B364A3-C3AC-4714-B646-F1EAD28301F5}" destId="{F468DB8D-496D-402E-9C19-BD8F7C7066A4}" srcOrd="7" destOrd="0" presId="urn:microsoft.com/office/officeart/2005/8/layout/list1"/>
    <dgm:cxn modelId="{6667C621-2AE2-4A02-BE39-105DEC38B5DA}" type="presParOf" srcId="{D3B364A3-C3AC-4714-B646-F1EAD28301F5}" destId="{6BF1A522-EED8-4B7A-B71B-C214F657BB3E}" srcOrd="8" destOrd="0" presId="urn:microsoft.com/office/officeart/2005/8/layout/list1"/>
    <dgm:cxn modelId="{1E5C05E6-D9FC-4753-89F3-93F5E23730A8}" type="presParOf" srcId="{6BF1A522-EED8-4B7A-B71B-C214F657BB3E}" destId="{DC0E4AA0-4D0B-49A1-97B6-AFCFE4DDEAB0}" srcOrd="0" destOrd="0" presId="urn:microsoft.com/office/officeart/2005/8/layout/list1"/>
    <dgm:cxn modelId="{A051DB58-BD88-4D3B-9E5F-2C4700B82299}" type="presParOf" srcId="{6BF1A522-EED8-4B7A-B71B-C214F657BB3E}" destId="{5FD52334-D8E4-4F55-8595-26AD3F183655}" srcOrd="1" destOrd="0" presId="urn:microsoft.com/office/officeart/2005/8/layout/list1"/>
    <dgm:cxn modelId="{FD140D2F-8703-49D5-B5AF-36EAFB1CA22B}" type="presParOf" srcId="{D3B364A3-C3AC-4714-B646-F1EAD28301F5}" destId="{5E9E4505-78AA-40EF-BA15-612B0E94A24B}" srcOrd="9" destOrd="0" presId="urn:microsoft.com/office/officeart/2005/8/layout/list1"/>
    <dgm:cxn modelId="{534B0AD8-9EE7-4A24-8D63-AE7A73BF5B7B}" type="presParOf" srcId="{D3B364A3-C3AC-4714-B646-F1EAD28301F5}" destId="{61A252A0-66DD-40F3-8AAF-93004739B5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B0AE91-C973-40AE-B33E-39460E17F2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AAAA79F-6822-439E-BC3E-A20BD08A7E17}">
      <dgm:prSet phldrT="[Texto]" custT="1"/>
      <dgm:spPr/>
      <dgm:t>
        <a:bodyPr/>
        <a:lstStyle/>
        <a:p>
          <a:r>
            <a:rPr lang="es-ES" sz="2000" dirty="0" smtClean="0">
              <a:latin typeface="Optane"/>
            </a:rPr>
            <a:t>Living at home</a:t>
          </a:r>
          <a:endParaRPr lang="es-ES" sz="2000" dirty="0">
            <a:latin typeface="Optane"/>
          </a:endParaRPr>
        </a:p>
      </dgm:t>
    </dgm:pt>
    <dgm:pt modelId="{961FFC07-781C-42FD-A9C5-B3DACC7C6BBD}" type="parTrans" cxnId="{5A39650F-F54D-4BEA-9656-A60673F3FF0E}">
      <dgm:prSet/>
      <dgm:spPr/>
      <dgm:t>
        <a:bodyPr/>
        <a:lstStyle/>
        <a:p>
          <a:endParaRPr lang="es-ES"/>
        </a:p>
      </dgm:t>
    </dgm:pt>
    <dgm:pt modelId="{A85AAAC4-36D9-4D7B-AD82-52F6AA9E42ED}" type="sibTrans" cxnId="{5A39650F-F54D-4BEA-9656-A60673F3FF0E}">
      <dgm:prSet/>
      <dgm:spPr/>
      <dgm:t>
        <a:bodyPr/>
        <a:lstStyle/>
        <a:p>
          <a:endParaRPr lang="es-ES"/>
        </a:p>
      </dgm:t>
    </dgm:pt>
    <dgm:pt modelId="{D3D659DB-522C-4F82-B3DF-667270040CF5}">
      <dgm:prSet phldrT="[Texto]" custT="1"/>
      <dgm:spPr/>
      <dgm:t>
        <a:bodyPr/>
        <a:lstStyle/>
        <a:p>
          <a:r>
            <a:rPr lang="es-ES" sz="2000" dirty="0" err="1" smtClean="0">
              <a:latin typeface="Optane"/>
            </a:rPr>
            <a:t>Children</a:t>
          </a:r>
          <a:r>
            <a:rPr lang="es-ES" sz="2000" dirty="0" smtClean="0">
              <a:latin typeface="Optane"/>
            </a:rPr>
            <a:t> </a:t>
          </a:r>
          <a:r>
            <a:rPr lang="es-ES" sz="2000" dirty="0" err="1" smtClean="0">
              <a:latin typeface="Optane"/>
            </a:rPr>
            <a:t>aged</a:t>
          </a:r>
          <a:r>
            <a:rPr lang="es-ES" sz="2000" dirty="0" smtClean="0">
              <a:latin typeface="Optane"/>
            </a:rPr>
            <a:t> </a:t>
          </a:r>
          <a:r>
            <a:rPr lang="es-ES" sz="2000" dirty="0" err="1" smtClean="0">
              <a:latin typeface="Optane"/>
            </a:rPr>
            <a:t>under</a:t>
          </a:r>
          <a:r>
            <a:rPr lang="es-ES" sz="2000" dirty="0" smtClean="0">
              <a:latin typeface="Optane"/>
            </a:rPr>
            <a:t> 3</a:t>
          </a:r>
          <a:endParaRPr lang="es-ES" sz="2000" dirty="0">
            <a:latin typeface="Optane"/>
          </a:endParaRPr>
        </a:p>
      </dgm:t>
    </dgm:pt>
    <dgm:pt modelId="{5F8A01DD-0588-4FE3-82B9-5294928AE92C}" type="parTrans" cxnId="{07AA9449-1F30-4A65-8C62-88DC46C76501}">
      <dgm:prSet/>
      <dgm:spPr/>
      <dgm:t>
        <a:bodyPr/>
        <a:lstStyle/>
        <a:p>
          <a:endParaRPr lang="es-ES"/>
        </a:p>
      </dgm:t>
    </dgm:pt>
    <dgm:pt modelId="{FB15C889-C99F-4BCF-8010-837294B402DC}" type="sibTrans" cxnId="{07AA9449-1F30-4A65-8C62-88DC46C76501}">
      <dgm:prSet/>
      <dgm:spPr/>
      <dgm:t>
        <a:bodyPr/>
        <a:lstStyle/>
        <a:p>
          <a:endParaRPr lang="es-ES"/>
        </a:p>
      </dgm:t>
    </dgm:pt>
    <dgm:pt modelId="{7E089AF0-CD93-4EF1-8341-1128BEB21D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 smtClean="0">
              <a:latin typeface="Optane"/>
            </a:rPr>
            <a:t>Basic social action teams</a:t>
          </a:r>
          <a:r>
            <a:rPr lang="es-ES" sz="1800" dirty="0" smtClean="0">
              <a:latin typeface="Optane"/>
            </a:rPr>
            <a:t>, </a:t>
          </a:r>
          <a:r>
            <a:rPr lang="en-US" sz="1800" dirty="0" smtClean="0">
              <a:latin typeface="Optane"/>
            </a:rPr>
            <a:t>depending on Local Entities (Local Government)</a:t>
          </a:r>
          <a:endParaRPr lang="es-ES" sz="1800" dirty="0">
            <a:latin typeface="Optane"/>
          </a:endParaRPr>
        </a:p>
      </dgm:t>
    </dgm:pt>
    <dgm:pt modelId="{42EE3912-D1ED-444B-9BFA-B4549EA1CA11}" type="parTrans" cxnId="{EC3C447F-AAC9-425F-B554-02769789F3A3}">
      <dgm:prSet/>
      <dgm:spPr/>
      <dgm:t>
        <a:bodyPr/>
        <a:lstStyle/>
        <a:p>
          <a:endParaRPr lang="es-ES"/>
        </a:p>
      </dgm:t>
    </dgm:pt>
    <dgm:pt modelId="{458EFF62-9A46-4893-B4C5-012EBDFEC24A}" type="sibTrans" cxnId="{EC3C447F-AAC9-425F-B554-02769789F3A3}">
      <dgm:prSet/>
      <dgm:spPr/>
      <dgm:t>
        <a:bodyPr/>
        <a:lstStyle/>
        <a:p>
          <a:endParaRPr lang="es-ES"/>
        </a:p>
      </dgm:t>
    </dgm:pt>
    <dgm:pt modelId="{4080EE4E-CD5A-4171-ABB3-D47E56EB4203}">
      <dgm:prSet custT="1"/>
      <dgm:spPr/>
      <dgm:t>
        <a:bodyPr/>
        <a:lstStyle/>
        <a:p>
          <a:r>
            <a:rPr lang="es-ES" sz="2000" dirty="0" smtClean="0">
              <a:latin typeface="Optane"/>
            </a:rPr>
            <a:t>Living in </a:t>
          </a:r>
          <a:r>
            <a:rPr lang="es-ES" sz="2000" dirty="0" err="1" smtClean="0">
              <a:latin typeface="Optane"/>
            </a:rPr>
            <a:t>nursing</a:t>
          </a:r>
          <a:r>
            <a:rPr lang="es-ES" sz="2000" dirty="0" smtClean="0">
              <a:latin typeface="Optane"/>
            </a:rPr>
            <a:t> </a:t>
          </a:r>
          <a:r>
            <a:rPr lang="es-ES" sz="2000" dirty="0" err="1" smtClean="0">
              <a:latin typeface="Optane"/>
            </a:rPr>
            <a:t>homes</a:t>
          </a:r>
          <a:endParaRPr lang="es-ES" sz="2000" dirty="0">
            <a:latin typeface="Optane"/>
          </a:endParaRPr>
        </a:p>
      </dgm:t>
    </dgm:pt>
    <dgm:pt modelId="{67F02A4C-2858-40DF-932F-DC36A0FEF2EC}" type="parTrans" cxnId="{DB3E7DFD-849E-4390-A513-78E38C448608}">
      <dgm:prSet/>
      <dgm:spPr/>
      <dgm:t>
        <a:bodyPr/>
        <a:lstStyle/>
        <a:p>
          <a:endParaRPr lang="es-ES"/>
        </a:p>
      </dgm:t>
    </dgm:pt>
    <dgm:pt modelId="{8CAE3147-BF9B-4623-A9BC-0B81E40A2C43}" type="sibTrans" cxnId="{DB3E7DFD-849E-4390-A513-78E38C448608}">
      <dgm:prSet/>
      <dgm:spPr/>
      <dgm:t>
        <a:bodyPr/>
        <a:lstStyle/>
        <a:p>
          <a:endParaRPr lang="es-ES"/>
        </a:p>
      </dgm:t>
    </dgm:pt>
    <dgm:pt modelId="{2557DB38-8244-48DB-8061-5DD807C3B7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1800" dirty="0" err="1" smtClean="0">
              <a:latin typeface="Optane"/>
            </a:rPr>
            <a:t>Professionals</a:t>
          </a:r>
          <a:r>
            <a:rPr lang="es-ES" sz="1800" dirty="0" smtClean="0">
              <a:latin typeface="Optane"/>
            </a:rPr>
            <a:t> of </a:t>
          </a:r>
          <a:r>
            <a:rPr lang="es-ES" sz="1800" dirty="0" err="1" smtClean="0">
              <a:latin typeface="Optane"/>
            </a:rPr>
            <a:t>the</a:t>
          </a:r>
          <a:r>
            <a:rPr lang="es-ES" sz="1800" dirty="0" smtClean="0">
              <a:latin typeface="Optane"/>
            </a:rPr>
            <a:t> Provincial Management Office of Social </a:t>
          </a:r>
          <a:r>
            <a:rPr lang="es-ES" sz="1800" dirty="0" err="1" smtClean="0">
              <a:latin typeface="Optane"/>
            </a:rPr>
            <a:t>Services</a:t>
          </a:r>
          <a:r>
            <a:rPr lang="es-ES" sz="1800" dirty="0" smtClean="0">
              <a:latin typeface="Optane"/>
            </a:rPr>
            <a:t> (Regional </a:t>
          </a:r>
          <a:r>
            <a:rPr lang="es-ES" sz="1800" dirty="0" err="1" smtClean="0">
              <a:latin typeface="Optane"/>
            </a:rPr>
            <a:t>Administration</a:t>
          </a:r>
          <a:r>
            <a:rPr lang="es-ES" sz="1800" dirty="0" smtClean="0">
              <a:latin typeface="Optane"/>
            </a:rPr>
            <a:t>)</a:t>
          </a:r>
          <a:endParaRPr lang="es-ES" sz="1800" dirty="0">
            <a:latin typeface="Optane"/>
          </a:endParaRPr>
        </a:p>
      </dgm:t>
    </dgm:pt>
    <dgm:pt modelId="{C47E0574-5DBB-4AE9-87CD-9B9DF3597B15}" type="parTrans" cxnId="{045BBC9C-9FF5-4327-B582-62C0BC83ABF1}">
      <dgm:prSet/>
      <dgm:spPr/>
      <dgm:t>
        <a:bodyPr/>
        <a:lstStyle/>
        <a:p>
          <a:endParaRPr lang="es-ES"/>
        </a:p>
      </dgm:t>
    </dgm:pt>
    <dgm:pt modelId="{8AB98F45-2D1C-4AB5-8574-1EA3E42B1775}" type="sibTrans" cxnId="{045BBC9C-9FF5-4327-B582-62C0BC83ABF1}">
      <dgm:prSet/>
      <dgm:spPr/>
      <dgm:t>
        <a:bodyPr/>
        <a:lstStyle/>
        <a:p>
          <a:endParaRPr lang="es-ES"/>
        </a:p>
      </dgm:t>
    </dgm:pt>
    <dgm:pt modelId="{5088771C-CF92-44B7-859C-BBF2CB82F4F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 smtClean="0">
              <a:latin typeface="Optane"/>
            </a:rPr>
            <a:t>Early care teams (</a:t>
          </a:r>
          <a:r>
            <a:rPr lang="es-ES" sz="1800" dirty="0" smtClean="0">
              <a:latin typeface="Optane"/>
            </a:rPr>
            <a:t>Regional </a:t>
          </a:r>
          <a:r>
            <a:rPr lang="es-ES" sz="1800" dirty="0" err="1" smtClean="0">
              <a:latin typeface="Optane"/>
            </a:rPr>
            <a:t>Administration</a:t>
          </a:r>
          <a:r>
            <a:rPr lang="es-ES" sz="1800" dirty="0" smtClean="0">
              <a:latin typeface="Optane"/>
            </a:rPr>
            <a:t>)</a:t>
          </a:r>
          <a:endParaRPr lang="es-ES" sz="1800" dirty="0">
            <a:latin typeface="Optane"/>
          </a:endParaRPr>
        </a:p>
      </dgm:t>
    </dgm:pt>
    <dgm:pt modelId="{3B319DCF-CDA0-407C-9334-91B69C56EE2B}" type="parTrans" cxnId="{85A6D9D8-C36B-4314-BB62-529CD4EB6DF7}">
      <dgm:prSet/>
      <dgm:spPr/>
      <dgm:t>
        <a:bodyPr/>
        <a:lstStyle/>
        <a:p>
          <a:endParaRPr lang="es-ES"/>
        </a:p>
      </dgm:t>
    </dgm:pt>
    <dgm:pt modelId="{4A638F88-16FF-4459-87BC-8640C0BFA19A}" type="sibTrans" cxnId="{85A6D9D8-C36B-4314-BB62-529CD4EB6DF7}">
      <dgm:prSet/>
      <dgm:spPr/>
      <dgm:t>
        <a:bodyPr/>
        <a:lstStyle/>
        <a:p>
          <a:endParaRPr lang="es-ES"/>
        </a:p>
      </dgm:t>
    </dgm:pt>
    <dgm:pt modelId="{D3B364A3-C3AC-4714-B646-F1EAD28301F5}" type="pres">
      <dgm:prSet presAssocID="{9FB0AE91-C973-40AE-B33E-39460E17F2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5964B7F-4E52-4056-8EB1-9FB7BCB35AE5}" type="pres">
      <dgm:prSet presAssocID="{9AAAA79F-6822-439E-BC3E-A20BD08A7E17}" presName="parentLin" presStyleCnt="0"/>
      <dgm:spPr/>
    </dgm:pt>
    <dgm:pt modelId="{9B222601-19BA-42E1-9D62-1D5BED92389E}" type="pres">
      <dgm:prSet presAssocID="{9AAAA79F-6822-439E-BC3E-A20BD08A7E17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B10552FA-7275-411B-BC6C-739A7A10CF29}" type="pres">
      <dgm:prSet presAssocID="{9AAAA79F-6822-439E-BC3E-A20BD08A7E17}" presName="parentText" presStyleLbl="node1" presStyleIdx="0" presStyleCnt="3" custScaleX="94331" custScaleY="13735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7C67F-36D9-4289-B876-0364888A4F6A}" type="pres">
      <dgm:prSet presAssocID="{9AAAA79F-6822-439E-BC3E-A20BD08A7E17}" presName="negativeSpace" presStyleCnt="0"/>
      <dgm:spPr/>
    </dgm:pt>
    <dgm:pt modelId="{192FE00B-783E-4901-9696-26AFCA92DA00}" type="pres">
      <dgm:prSet presAssocID="{9AAAA79F-6822-439E-BC3E-A20BD08A7E1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C430E1-1A7F-4ABC-BA81-253493AF08FF}" type="pres">
      <dgm:prSet presAssocID="{A85AAAC4-36D9-4D7B-AD82-52F6AA9E42ED}" presName="spaceBetweenRectangles" presStyleCnt="0"/>
      <dgm:spPr/>
    </dgm:pt>
    <dgm:pt modelId="{92F73A31-3E57-4A2E-8CF1-2B5D579D8DCA}" type="pres">
      <dgm:prSet presAssocID="{4080EE4E-CD5A-4171-ABB3-D47E56EB4203}" presName="parentLin" presStyleCnt="0"/>
      <dgm:spPr/>
    </dgm:pt>
    <dgm:pt modelId="{49391E1F-F8CB-4C99-937B-A24CE46D9346}" type="pres">
      <dgm:prSet presAssocID="{4080EE4E-CD5A-4171-ABB3-D47E56EB4203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DFC47EC2-5CE1-4393-BD24-C089D36C3CC4}" type="pres">
      <dgm:prSet presAssocID="{4080EE4E-CD5A-4171-ABB3-D47E56EB4203}" presName="parentText" presStyleLbl="node1" presStyleIdx="1" presStyleCnt="3" custScaleX="113605" custScaleY="16929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060411-88D6-40CD-8D1D-B74218219980}" type="pres">
      <dgm:prSet presAssocID="{4080EE4E-CD5A-4171-ABB3-D47E56EB4203}" presName="negativeSpace" presStyleCnt="0"/>
      <dgm:spPr/>
    </dgm:pt>
    <dgm:pt modelId="{ED3805E4-1EB1-4274-A9A4-7CD18BF9D752}" type="pres">
      <dgm:prSet presAssocID="{4080EE4E-CD5A-4171-ABB3-D47E56EB420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68DB8D-496D-402E-9C19-BD8F7C7066A4}" type="pres">
      <dgm:prSet presAssocID="{8CAE3147-BF9B-4623-A9BC-0B81E40A2C43}" presName="spaceBetweenRectangles" presStyleCnt="0"/>
      <dgm:spPr/>
    </dgm:pt>
    <dgm:pt modelId="{6BF1A522-EED8-4B7A-B71B-C214F657BB3E}" type="pres">
      <dgm:prSet presAssocID="{D3D659DB-522C-4F82-B3DF-667270040CF5}" presName="parentLin" presStyleCnt="0"/>
      <dgm:spPr/>
    </dgm:pt>
    <dgm:pt modelId="{DC0E4AA0-4D0B-49A1-97B6-AFCFE4DDEAB0}" type="pres">
      <dgm:prSet presAssocID="{D3D659DB-522C-4F82-B3DF-667270040CF5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5FD52334-D8E4-4F55-8595-26AD3F183655}" type="pres">
      <dgm:prSet presAssocID="{D3D659DB-522C-4F82-B3DF-667270040CF5}" presName="parentText" presStyleLbl="node1" presStyleIdx="2" presStyleCnt="3" custScaleX="98866" custScaleY="15866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9E4505-78AA-40EF-BA15-612B0E94A24B}" type="pres">
      <dgm:prSet presAssocID="{D3D659DB-522C-4F82-B3DF-667270040CF5}" presName="negativeSpace" presStyleCnt="0"/>
      <dgm:spPr/>
    </dgm:pt>
    <dgm:pt modelId="{61A252A0-66DD-40F3-8AAF-93004739B59C}" type="pres">
      <dgm:prSet presAssocID="{D3D659DB-522C-4F82-B3DF-667270040CF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DCCA37F-E046-4221-BC38-0521E71E32CA}" type="presOf" srcId="{D3D659DB-522C-4F82-B3DF-667270040CF5}" destId="{5FD52334-D8E4-4F55-8595-26AD3F183655}" srcOrd="1" destOrd="0" presId="urn:microsoft.com/office/officeart/2005/8/layout/list1"/>
    <dgm:cxn modelId="{DB3E7DFD-849E-4390-A513-78E38C448608}" srcId="{9FB0AE91-C973-40AE-B33E-39460E17F2AD}" destId="{4080EE4E-CD5A-4171-ABB3-D47E56EB4203}" srcOrd="1" destOrd="0" parTransId="{67F02A4C-2858-40DF-932F-DC36A0FEF2EC}" sibTransId="{8CAE3147-BF9B-4623-A9BC-0B81E40A2C43}"/>
    <dgm:cxn modelId="{DB59DC50-A4E7-4B30-B4CB-50120F53AAAF}" type="presOf" srcId="{7E089AF0-CD93-4EF1-8341-1128BEB21D18}" destId="{192FE00B-783E-4901-9696-26AFCA92DA00}" srcOrd="0" destOrd="0" presId="urn:microsoft.com/office/officeart/2005/8/layout/list1"/>
    <dgm:cxn modelId="{AB6671F8-273F-4114-92C6-B0E77809633F}" type="presOf" srcId="{9AAAA79F-6822-439E-BC3E-A20BD08A7E17}" destId="{B10552FA-7275-411B-BC6C-739A7A10CF29}" srcOrd="1" destOrd="0" presId="urn:microsoft.com/office/officeart/2005/8/layout/list1"/>
    <dgm:cxn modelId="{5A39650F-F54D-4BEA-9656-A60673F3FF0E}" srcId="{9FB0AE91-C973-40AE-B33E-39460E17F2AD}" destId="{9AAAA79F-6822-439E-BC3E-A20BD08A7E17}" srcOrd="0" destOrd="0" parTransId="{961FFC07-781C-42FD-A9C5-B3DACC7C6BBD}" sibTransId="{A85AAAC4-36D9-4D7B-AD82-52F6AA9E42ED}"/>
    <dgm:cxn modelId="{07AA9449-1F30-4A65-8C62-88DC46C76501}" srcId="{9FB0AE91-C973-40AE-B33E-39460E17F2AD}" destId="{D3D659DB-522C-4F82-B3DF-667270040CF5}" srcOrd="2" destOrd="0" parTransId="{5F8A01DD-0588-4FE3-82B9-5294928AE92C}" sibTransId="{FB15C889-C99F-4BCF-8010-837294B402DC}"/>
    <dgm:cxn modelId="{693F9529-9652-4148-B382-6B35691320E7}" type="presOf" srcId="{5088771C-CF92-44B7-859C-BBF2CB82F4FD}" destId="{61A252A0-66DD-40F3-8AAF-93004739B59C}" srcOrd="0" destOrd="0" presId="urn:microsoft.com/office/officeart/2005/8/layout/list1"/>
    <dgm:cxn modelId="{BFDD61FC-2545-41D9-916C-8A47548AA683}" type="presOf" srcId="{4080EE4E-CD5A-4171-ABB3-D47E56EB4203}" destId="{DFC47EC2-5CE1-4393-BD24-C089D36C3CC4}" srcOrd="1" destOrd="0" presId="urn:microsoft.com/office/officeart/2005/8/layout/list1"/>
    <dgm:cxn modelId="{4AF84E49-B767-4875-80A6-4B1BAE4CBE54}" type="presOf" srcId="{4080EE4E-CD5A-4171-ABB3-D47E56EB4203}" destId="{49391E1F-F8CB-4C99-937B-A24CE46D9346}" srcOrd="0" destOrd="0" presId="urn:microsoft.com/office/officeart/2005/8/layout/list1"/>
    <dgm:cxn modelId="{BF137E57-08DE-42DA-B089-97135F91D645}" type="presOf" srcId="{D3D659DB-522C-4F82-B3DF-667270040CF5}" destId="{DC0E4AA0-4D0B-49A1-97B6-AFCFE4DDEAB0}" srcOrd="0" destOrd="0" presId="urn:microsoft.com/office/officeart/2005/8/layout/list1"/>
    <dgm:cxn modelId="{155A8608-22B2-433D-985E-8F031B7C9636}" type="presOf" srcId="{2557DB38-8244-48DB-8061-5DD807C3B7B5}" destId="{ED3805E4-1EB1-4274-A9A4-7CD18BF9D752}" srcOrd="0" destOrd="0" presId="urn:microsoft.com/office/officeart/2005/8/layout/list1"/>
    <dgm:cxn modelId="{EC3C447F-AAC9-425F-B554-02769789F3A3}" srcId="{9AAAA79F-6822-439E-BC3E-A20BD08A7E17}" destId="{7E089AF0-CD93-4EF1-8341-1128BEB21D18}" srcOrd="0" destOrd="0" parTransId="{42EE3912-D1ED-444B-9BFA-B4549EA1CA11}" sibTransId="{458EFF62-9A46-4893-B4C5-012EBDFEC24A}"/>
    <dgm:cxn modelId="{045BBC9C-9FF5-4327-B582-62C0BC83ABF1}" srcId="{4080EE4E-CD5A-4171-ABB3-D47E56EB4203}" destId="{2557DB38-8244-48DB-8061-5DD807C3B7B5}" srcOrd="0" destOrd="0" parTransId="{C47E0574-5DBB-4AE9-87CD-9B9DF3597B15}" sibTransId="{8AB98F45-2D1C-4AB5-8574-1EA3E42B1775}"/>
    <dgm:cxn modelId="{85A6D9D8-C36B-4314-BB62-529CD4EB6DF7}" srcId="{D3D659DB-522C-4F82-B3DF-667270040CF5}" destId="{5088771C-CF92-44B7-859C-BBF2CB82F4FD}" srcOrd="0" destOrd="0" parTransId="{3B319DCF-CDA0-407C-9334-91B69C56EE2B}" sibTransId="{4A638F88-16FF-4459-87BC-8640C0BFA19A}"/>
    <dgm:cxn modelId="{7DB880A2-3FA0-44D7-8C28-9C999F0CC303}" type="presOf" srcId="{9AAAA79F-6822-439E-BC3E-A20BD08A7E17}" destId="{9B222601-19BA-42E1-9D62-1D5BED92389E}" srcOrd="0" destOrd="0" presId="urn:microsoft.com/office/officeart/2005/8/layout/list1"/>
    <dgm:cxn modelId="{BF03247B-E422-41C6-BFC2-CABFE33B59B2}" type="presOf" srcId="{9FB0AE91-C973-40AE-B33E-39460E17F2AD}" destId="{D3B364A3-C3AC-4714-B646-F1EAD28301F5}" srcOrd="0" destOrd="0" presId="urn:microsoft.com/office/officeart/2005/8/layout/list1"/>
    <dgm:cxn modelId="{664A6A01-C17F-4D13-905C-E43ECC22626D}" type="presParOf" srcId="{D3B364A3-C3AC-4714-B646-F1EAD28301F5}" destId="{45964B7F-4E52-4056-8EB1-9FB7BCB35AE5}" srcOrd="0" destOrd="0" presId="urn:microsoft.com/office/officeart/2005/8/layout/list1"/>
    <dgm:cxn modelId="{5232CD04-67BD-4519-B680-ABFB15EF3018}" type="presParOf" srcId="{45964B7F-4E52-4056-8EB1-9FB7BCB35AE5}" destId="{9B222601-19BA-42E1-9D62-1D5BED92389E}" srcOrd="0" destOrd="0" presId="urn:microsoft.com/office/officeart/2005/8/layout/list1"/>
    <dgm:cxn modelId="{A8DFFE8F-9B3B-4BD5-8727-1D89A4AB32DC}" type="presParOf" srcId="{45964B7F-4E52-4056-8EB1-9FB7BCB35AE5}" destId="{B10552FA-7275-411B-BC6C-739A7A10CF29}" srcOrd="1" destOrd="0" presId="urn:microsoft.com/office/officeart/2005/8/layout/list1"/>
    <dgm:cxn modelId="{BB03374A-F361-4953-B72F-3170A263C407}" type="presParOf" srcId="{D3B364A3-C3AC-4714-B646-F1EAD28301F5}" destId="{72B7C67F-36D9-4289-B876-0364888A4F6A}" srcOrd="1" destOrd="0" presId="urn:microsoft.com/office/officeart/2005/8/layout/list1"/>
    <dgm:cxn modelId="{8A3895A2-7CAF-421C-93A3-E5C0F35FB2ED}" type="presParOf" srcId="{D3B364A3-C3AC-4714-B646-F1EAD28301F5}" destId="{192FE00B-783E-4901-9696-26AFCA92DA00}" srcOrd="2" destOrd="0" presId="urn:microsoft.com/office/officeart/2005/8/layout/list1"/>
    <dgm:cxn modelId="{0720ECC2-A779-4D97-830B-E7A299003BDB}" type="presParOf" srcId="{D3B364A3-C3AC-4714-B646-F1EAD28301F5}" destId="{3FC430E1-1A7F-4ABC-BA81-253493AF08FF}" srcOrd="3" destOrd="0" presId="urn:microsoft.com/office/officeart/2005/8/layout/list1"/>
    <dgm:cxn modelId="{7A238C4A-E9BE-4AF2-9500-B8F0104215CB}" type="presParOf" srcId="{D3B364A3-C3AC-4714-B646-F1EAD28301F5}" destId="{92F73A31-3E57-4A2E-8CF1-2B5D579D8DCA}" srcOrd="4" destOrd="0" presId="urn:microsoft.com/office/officeart/2005/8/layout/list1"/>
    <dgm:cxn modelId="{66E0BC45-A42D-4898-882E-D92C615DA791}" type="presParOf" srcId="{92F73A31-3E57-4A2E-8CF1-2B5D579D8DCA}" destId="{49391E1F-F8CB-4C99-937B-A24CE46D9346}" srcOrd="0" destOrd="0" presId="urn:microsoft.com/office/officeart/2005/8/layout/list1"/>
    <dgm:cxn modelId="{ED478B8E-03CB-4284-9F0B-FEE7C734436B}" type="presParOf" srcId="{92F73A31-3E57-4A2E-8CF1-2B5D579D8DCA}" destId="{DFC47EC2-5CE1-4393-BD24-C089D36C3CC4}" srcOrd="1" destOrd="0" presId="urn:microsoft.com/office/officeart/2005/8/layout/list1"/>
    <dgm:cxn modelId="{13CF57C9-F5F4-4262-AA18-863AE3F1EA66}" type="presParOf" srcId="{D3B364A3-C3AC-4714-B646-F1EAD28301F5}" destId="{66060411-88D6-40CD-8D1D-B74218219980}" srcOrd="5" destOrd="0" presId="urn:microsoft.com/office/officeart/2005/8/layout/list1"/>
    <dgm:cxn modelId="{C806E95A-C26A-43A3-B204-7DD558CD5460}" type="presParOf" srcId="{D3B364A3-C3AC-4714-B646-F1EAD28301F5}" destId="{ED3805E4-1EB1-4274-A9A4-7CD18BF9D752}" srcOrd="6" destOrd="0" presId="urn:microsoft.com/office/officeart/2005/8/layout/list1"/>
    <dgm:cxn modelId="{9500484E-DEFA-4CE9-8991-B5FC0D1C1D83}" type="presParOf" srcId="{D3B364A3-C3AC-4714-B646-F1EAD28301F5}" destId="{F468DB8D-496D-402E-9C19-BD8F7C7066A4}" srcOrd="7" destOrd="0" presId="urn:microsoft.com/office/officeart/2005/8/layout/list1"/>
    <dgm:cxn modelId="{8CD8AFF7-4F50-4A08-BCCF-0FE123F1DD52}" type="presParOf" srcId="{D3B364A3-C3AC-4714-B646-F1EAD28301F5}" destId="{6BF1A522-EED8-4B7A-B71B-C214F657BB3E}" srcOrd="8" destOrd="0" presId="urn:microsoft.com/office/officeart/2005/8/layout/list1"/>
    <dgm:cxn modelId="{1A9C3C51-BF04-4C9E-9FB3-3BACFA3D656E}" type="presParOf" srcId="{6BF1A522-EED8-4B7A-B71B-C214F657BB3E}" destId="{DC0E4AA0-4D0B-49A1-97B6-AFCFE4DDEAB0}" srcOrd="0" destOrd="0" presId="urn:microsoft.com/office/officeart/2005/8/layout/list1"/>
    <dgm:cxn modelId="{43B7C4A5-8679-4853-9A28-04935BD25C21}" type="presParOf" srcId="{6BF1A522-EED8-4B7A-B71B-C214F657BB3E}" destId="{5FD52334-D8E4-4F55-8595-26AD3F183655}" srcOrd="1" destOrd="0" presId="urn:microsoft.com/office/officeart/2005/8/layout/list1"/>
    <dgm:cxn modelId="{5FF3E4EC-F3B5-4C6B-916F-86E0DDF06755}" type="presParOf" srcId="{D3B364A3-C3AC-4714-B646-F1EAD28301F5}" destId="{5E9E4505-78AA-40EF-BA15-612B0E94A24B}" srcOrd="9" destOrd="0" presId="urn:microsoft.com/office/officeart/2005/8/layout/list1"/>
    <dgm:cxn modelId="{7AC4F077-7F5B-4B78-9EB3-49C232454BCE}" type="presParOf" srcId="{D3B364A3-C3AC-4714-B646-F1EAD28301F5}" destId="{61A252A0-66DD-40F3-8AAF-93004739B5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02-Jun-16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02-Jun-16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51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77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/>
        </p:blipFill>
        <p:spPr bwMode="auto">
          <a:xfrm>
            <a:off x="3296770" y="172916"/>
            <a:ext cx="2930597" cy="22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3"/>
          <a:stretch/>
        </p:blipFill>
        <p:spPr bwMode="auto">
          <a:xfrm>
            <a:off x="2504660" y="2001376"/>
            <a:ext cx="4983180" cy="179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02/06/2016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811928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99" y="63737"/>
            <a:ext cx="2190906" cy="54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4021399"/>
            <a:ext cx="9001249" cy="1877437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THE SPANISH DEPENDENCE CARE 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SYSTEM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西班牙生活依靠人群照料体系</a:t>
            </a:r>
            <a:endParaRPr lang="en-GB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Valladolid, 28th June 2016 巴利阿多利德， 2016年6月28日</a:t>
            </a:r>
            <a:endParaRPr lang="it-IT" sz="20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196690"/>
            <a:ext cx="4746625" cy="4929479"/>
          </a:xfrm>
        </p:spPr>
        <p:txBody>
          <a:bodyPr>
            <a:normAutofit fontScale="92500" lnSpcReduction="10000"/>
          </a:bodyPr>
          <a:lstStyle/>
          <a:p>
            <a:r>
              <a:rPr lang="es-ES" dirty="0" err="1" smtClean="0"/>
              <a:t>Services</a:t>
            </a:r>
            <a:r>
              <a:rPr lang="es-ES" dirty="0" smtClean="0"/>
              <a:t> and </a:t>
            </a:r>
            <a:r>
              <a:rPr lang="es-ES" dirty="0" err="1"/>
              <a:t>e</a:t>
            </a:r>
            <a:r>
              <a:rPr lang="es-ES" dirty="0" err="1" smtClean="0"/>
              <a:t>conomic</a:t>
            </a:r>
            <a:r>
              <a:rPr lang="es-ES" dirty="0" smtClean="0"/>
              <a:t> </a:t>
            </a:r>
            <a:r>
              <a:rPr lang="es-ES" dirty="0" err="1"/>
              <a:t>b</a:t>
            </a:r>
            <a:r>
              <a:rPr lang="es-ES" dirty="0" err="1" smtClean="0"/>
              <a:t>enefits</a:t>
            </a:r>
            <a:r>
              <a:rPr lang="es-ES" dirty="0" smtClean="0"/>
              <a:t>:</a:t>
            </a:r>
          </a:p>
          <a:p>
            <a:pPr lvl="1"/>
            <a:r>
              <a:rPr lang="en-US" dirty="0"/>
              <a:t>Situations of need are </a:t>
            </a:r>
            <a:r>
              <a:rPr lang="en-US" dirty="0" smtClean="0"/>
              <a:t>assisted through services </a:t>
            </a:r>
            <a:r>
              <a:rPr lang="en-US" dirty="0"/>
              <a:t>that traditionally were provided through the public system of Social Services and the private offerings</a:t>
            </a:r>
            <a:r>
              <a:rPr lang="es-ES" dirty="0" smtClean="0"/>
              <a:t>:</a:t>
            </a:r>
          </a:p>
          <a:p>
            <a:pPr lvl="2"/>
            <a:r>
              <a:rPr lang="en-US" dirty="0"/>
              <a:t>Promotion of personal autonomy </a:t>
            </a:r>
            <a:endParaRPr lang="en-US" dirty="0" smtClean="0"/>
          </a:p>
          <a:p>
            <a:pPr lvl="2"/>
            <a:r>
              <a:rPr lang="es-ES" dirty="0" err="1" smtClean="0"/>
              <a:t>Telecare</a:t>
            </a:r>
            <a:endParaRPr lang="es-ES" dirty="0" smtClean="0"/>
          </a:p>
          <a:p>
            <a:pPr lvl="2"/>
            <a:r>
              <a:rPr lang="es-ES" dirty="0"/>
              <a:t>Home </a:t>
            </a:r>
            <a:r>
              <a:rPr lang="es-ES" dirty="0" err="1"/>
              <a:t>help</a:t>
            </a:r>
            <a:r>
              <a:rPr lang="es-ES" dirty="0"/>
              <a:t> </a:t>
            </a:r>
            <a:endParaRPr lang="es-ES" dirty="0" smtClean="0"/>
          </a:p>
          <a:p>
            <a:pPr lvl="2"/>
            <a:r>
              <a:rPr lang="es-ES" dirty="0" err="1"/>
              <a:t>Daytime</a:t>
            </a:r>
            <a:r>
              <a:rPr lang="es-ES" dirty="0"/>
              <a:t> and </a:t>
            </a:r>
            <a:r>
              <a:rPr lang="es-ES" dirty="0" err="1"/>
              <a:t>night</a:t>
            </a:r>
            <a:r>
              <a:rPr lang="es-ES" dirty="0"/>
              <a:t>-time centres </a:t>
            </a:r>
            <a:endParaRPr lang="es-ES" dirty="0" smtClean="0"/>
          </a:p>
          <a:p>
            <a:pPr lvl="2"/>
            <a:r>
              <a:rPr lang="es-ES" dirty="0"/>
              <a:t>Residencial </a:t>
            </a:r>
            <a:r>
              <a:rPr lang="es-ES" dirty="0" err="1"/>
              <a:t>care</a:t>
            </a:r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1" y="1196690"/>
            <a:ext cx="4320600" cy="4929479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各项服务和经济福利</a:t>
            </a:r>
            <a:endParaRPr lang="en-US" altLang="zh-CN" dirty="0" smtClean="0"/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需求人群可通过服务扶助其生活；这些服务传统上通过公、私社会服务系统提供；包括：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个人自理提高服务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远地照料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入户帮扶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日间和夜间照料中心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住院照料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3204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196690"/>
            <a:ext cx="4746625" cy="492947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Service of personal autonomy promotion</a:t>
            </a:r>
            <a:r>
              <a:rPr lang="es-ES" dirty="0" smtClean="0"/>
              <a:t>: </a:t>
            </a:r>
            <a:r>
              <a:rPr lang="en-US" dirty="0" smtClean="0"/>
              <a:t>activities </a:t>
            </a:r>
            <a:r>
              <a:rPr lang="en-US" dirty="0"/>
              <a:t>of guidance, counseling, support, </a:t>
            </a:r>
            <a:r>
              <a:rPr lang="en-US" dirty="0" smtClean="0"/>
              <a:t>etc. helping </a:t>
            </a:r>
            <a:r>
              <a:rPr lang="en-US" dirty="0"/>
              <a:t>the accomplishment of the basic activities of daily </a:t>
            </a:r>
            <a:r>
              <a:rPr lang="en-US" dirty="0" smtClean="0"/>
              <a:t>living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/>
              <a:t>Enabling</a:t>
            </a:r>
            <a:r>
              <a:rPr lang="es-ES" dirty="0"/>
              <a:t> and </a:t>
            </a:r>
            <a:r>
              <a:rPr lang="es-ES" dirty="0" err="1"/>
              <a:t>occupational</a:t>
            </a:r>
            <a:r>
              <a:rPr lang="es-ES" dirty="0"/>
              <a:t> </a:t>
            </a:r>
            <a:r>
              <a:rPr lang="es-ES" dirty="0" err="1"/>
              <a:t>therapy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n-US" dirty="0"/>
              <a:t>Early care for children aged 0 to 6 years </a:t>
            </a:r>
            <a:endParaRPr lang="en-US" dirty="0" smtClean="0"/>
          </a:p>
          <a:p>
            <a:pPr lvl="1"/>
            <a:r>
              <a:rPr lang="es-ES" dirty="0" err="1"/>
              <a:t>Cognitive</a:t>
            </a:r>
            <a:r>
              <a:rPr lang="es-ES" dirty="0"/>
              <a:t> </a:t>
            </a:r>
            <a:r>
              <a:rPr lang="es-ES" dirty="0" err="1"/>
              <a:t>stimulation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s-ES" dirty="0" err="1" smtClean="0"/>
              <a:t>Promotion</a:t>
            </a:r>
            <a:r>
              <a:rPr lang="es-ES" dirty="0"/>
              <a:t>, </a:t>
            </a:r>
            <a:r>
              <a:rPr lang="es-ES" dirty="0" err="1"/>
              <a:t>maintenance</a:t>
            </a:r>
            <a:r>
              <a:rPr lang="es-ES" dirty="0"/>
              <a:t> and </a:t>
            </a:r>
            <a:r>
              <a:rPr lang="es-ES" dirty="0" err="1"/>
              <a:t>recovery</a:t>
            </a:r>
            <a:r>
              <a:rPr lang="es-ES" dirty="0"/>
              <a:t> of </a:t>
            </a:r>
            <a:r>
              <a:rPr lang="es-ES" dirty="0" err="1"/>
              <a:t>functional</a:t>
            </a:r>
            <a:r>
              <a:rPr lang="es-ES" dirty="0"/>
              <a:t> </a:t>
            </a:r>
            <a:r>
              <a:rPr lang="es-ES" dirty="0" err="1"/>
              <a:t>autonomy</a:t>
            </a:r>
            <a:endParaRPr lang="es-ES" dirty="0"/>
          </a:p>
          <a:p>
            <a:pPr lvl="1"/>
            <a:r>
              <a:rPr lang="en-US" dirty="0" smtClean="0"/>
              <a:t>Psychosocial </a:t>
            </a:r>
            <a:r>
              <a:rPr lang="en-US" dirty="0"/>
              <a:t>enabling for people with mental disease or intellectual </a:t>
            </a:r>
            <a:r>
              <a:rPr lang="en-US" dirty="0" smtClean="0"/>
              <a:t>disability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1" y="1196690"/>
            <a:ext cx="4248590" cy="4929479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个人自理提高服务：引导、抚慰、扶助等工作，帮助受益人完成日常生活的基本活动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能力提高和职业疗养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en-US" altLang="zh-CN" dirty="0" smtClean="0"/>
              <a:t>0-6</a:t>
            </a:r>
            <a:r>
              <a:rPr lang="zh-CN" altLang="en-US" dirty="0" smtClean="0"/>
              <a:t>岁儿童早期照顾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认知激发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恢复、保持和提高自理功能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精神病或智障患者社会心理能力提高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836641"/>
            <a:ext cx="4752660" cy="547275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Telecare </a:t>
            </a:r>
            <a:r>
              <a:rPr lang="en-US" sz="2400" dirty="0" smtClean="0"/>
              <a:t>Service</a:t>
            </a:r>
            <a:endParaRPr lang="es-ES" sz="2400" dirty="0" smtClean="0"/>
          </a:p>
          <a:p>
            <a:pPr lvl="1"/>
            <a:r>
              <a:rPr lang="en-US" sz="2000" dirty="0" smtClean="0"/>
              <a:t>Care through </a:t>
            </a:r>
            <a:r>
              <a:rPr lang="en-US" sz="2000" dirty="0"/>
              <a:t>the use of communication and information technologies, with the support of </a:t>
            </a:r>
            <a:r>
              <a:rPr lang="en-US" sz="2000" dirty="0" smtClean="0"/>
              <a:t>personal means. Immediate answer to emergency situations</a:t>
            </a:r>
            <a:endParaRPr lang="es-ES" sz="2000" dirty="0" smtClean="0"/>
          </a:p>
          <a:p>
            <a:r>
              <a:rPr lang="en-US" sz="2400" dirty="0" smtClean="0"/>
              <a:t>Home </a:t>
            </a:r>
            <a:r>
              <a:rPr lang="en-US" sz="2400" dirty="0"/>
              <a:t>help service </a:t>
            </a:r>
            <a:endParaRPr lang="es-ES" sz="2400" dirty="0"/>
          </a:p>
          <a:p>
            <a:pPr lvl="1"/>
            <a:r>
              <a:rPr lang="en-US" sz="2000" dirty="0" smtClean="0"/>
              <a:t>Actions </a:t>
            </a:r>
            <a:r>
              <a:rPr lang="en-US" sz="2000" dirty="0"/>
              <a:t>carried out at </a:t>
            </a:r>
            <a:r>
              <a:rPr lang="en-US" sz="2000" dirty="0" smtClean="0"/>
              <a:t>home, </a:t>
            </a:r>
            <a:r>
              <a:rPr lang="en-US" sz="2000" dirty="0"/>
              <a:t>related to personal care in performing the activities of daily </a:t>
            </a:r>
            <a:r>
              <a:rPr lang="en-US" sz="2000" dirty="0" smtClean="0"/>
              <a:t>living and with </a:t>
            </a:r>
            <a:r>
              <a:rPr lang="en-US" sz="2000" dirty="0"/>
              <a:t>domestic or household </a:t>
            </a:r>
            <a:r>
              <a:rPr lang="en-US" sz="2000" dirty="0" smtClean="0"/>
              <a:t>needs. The service is provided </a:t>
            </a:r>
            <a:r>
              <a:rPr lang="en-US" sz="2000" dirty="0"/>
              <a:t>by </a:t>
            </a:r>
            <a:r>
              <a:rPr lang="en-US" sz="2000" dirty="0" err="1"/>
              <a:t>authorised</a:t>
            </a:r>
            <a:r>
              <a:rPr lang="en-US" sz="2000" dirty="0"/>
              <a:t> entities </a:t>
            </a:r>
            <a:r>
              <a:rPr lang="en-US" sz="2000" dirty="0" smtClean="0"/>
              <a:t>or companies</a:t>
            </a:r>
          </a:p>
          <a:p>
            <a:pPr fontAlgn="auto">
              <a:spcAft>
                <a:spcPts val="0"/>
              </a:spcAft>
            </a:pPr>
            <a:r>
              <a:rPr lang="es-ES" sz="2400" dirty="0" smtClean="0"/>
              <a:t>D</a:t>
            </a:r>
            <a:r>
              <a:rPr lang="en-US" sz="2400" dirty="0" err="1" smtClean="0"/>
              <a:t>aytime</a:t>
            </a:r>
            <a:r>
              <a:rPr lang="en-US" sz="2400" dirty="0" smtClean="0"/>
              <a:t> center, night-time center and residential care services </a:t>
            </a:r>
            <a:endParaRPr lang="es-ES" sz="2400" dirty="0" smtClean="0"/>
          </a:p>
          <a:p>
            <a:pPr lvl="1" fontAlgn="auto">
              <a:spcAft>
                <a:spcPts val="0"/>
              </a:spcAft>
            </a:pPr>
            <a:r>
              <a:rPr lang="en-US" sz="2000" dirty="0" smtClean="0"/>
              <a:t>Offer comprehensive care for dependent person during the day-time, night or both</a:t>
            </a:r>
            <a:endParaRPr lang="es-ES" sz="2000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0" y="836640"/>
            <a:ext cx="4104570" cy="5400750"/>
          </a:xfrm>
        </p:spPr>
        <p:txBody>
          <a:bodyPr>
            <a:normAutofit fontScale="92500" lnSpcReduction="10000"/>
          </a:bodyPr>
          <a:lstStyle/>
          <a:p>
            <a:r>
              <a:rPr lang="es-ES" sz="2400" dirty="0" smtClean="0"/>
              <a:t> </a:t>
            </a:r>
            <a:r>
              <a:rPr lang="zh-CN" altLang="en-US" sz="2400" dirty="0" smtClean="0"/>
              <a:t>远程服务</a:t>
            </a:r>
            <a:endParaRPr lang="es-ES" dirty="0" smtClean="0"/>
          </a:p>
          <a:p>
            <a:pPr lvl="1"/>
            <a:r>
              <a:rPr lang="es-ES" sz="2000" dirty="0" smtClean="0"/>
              <a:t> </a:t>
            </a:r>
            <a:r>
              <a:rPr lang="zh-CN" altLang="en-US" sz="2000" dirty="0" smtClean="0"/>
              <a:t>通过信息和沟通技术，通过个人设备，直接回答应急问题。</a:t>
            </a:r>
            <a:endParaRPr lang="en-US" altLang="zh-CN" sz="2000" dirty="0" smtClean="0"/>
          </a:p>
          <a:p>
            <a:pPr lvl="1"/>
            <a:endParaRPr lang="es-ES" sz="2000" dirty="0" smtClean="0"/>
          </a:p>
          <a:p>
            <a:r>
              <a:rPr lang="es-ES" sz="2400" dirty="0" smtClean="0"/>
              <a:t> </a:t>
            </a:r>
            <a:r>
              <a:rPr lang="zh-CN" altLang="en-US" sz="2400" dirty="0" smtClean="0"/>
              <a:t>入户帮扶服务</a:t>
            </a:r>
            <a:endParaRPr lang="es-ES" sz="2400" dirty="0" smtClean="0"/>
          </a:p>
          <a:p>
            <a:pPr lvl="1"/>
            <a:r>
              <a:rPr lang="es-ES" sz="2000" dirty="0" smtClean="0"/>
              <a:t>  </a:t>
            </a:r>
            <a:r>
              <a:rPr lang="zh-CN" altLang="en-US" sz="2000" dirty="0" smtClean="0"/>
              <a:t>入户进行的工作，帮助受益人根据居家需要，进行日常活动。该类服务由获得授权的机构或企业提供。</a:t>
            </a:r>
            <a:endParaRPr lang="en-US" altLang="zh-CN" sz="2000" dirty="0" smtClean="0"/>
          </a:p>
          <a:p>
            <a:pPr lvl="1"/>
            <a:endParaRPr lang="es-ES" sz="2000" dirty="0" smtClean="0"/>
          </a:p>
          <a:p>
            <a:pPr fontAlgn="auto">
              <a:spcAft>
                <a:spcPts val="0"/>
              </a:spcAft>
            </a:pPr>
            <a:r>
              <a:rPr lang="es-ES" sz="2400" dirty="0" smtClean="0"/>
              <a:t> </a:t>
            </a:r>
            <a:r>
              <a:rPr lang="zh-CN" altLang="en-US" sz="2400" dirty="0" smtClean="0"/>
              <a:t>日理中心、夜理中心和住院照料服务</a:t>
            </a:r>
            <a:endParaRPr lang="es-ES" sz="2400" dirty="0" smtClean="0"/>
          </a:p>
          <a:p>
            <a:pPr lvl="1" fontAlgn="auto">
              <a:spcAft>
                <a:spcPts val="0"/>
              </a:spcAft>
            </a:pPr>
            <a:r>
              <a:rPr lang="es-ES" sz="2000" dirty="0" smtClean="0"/>
              <a:t> </a:t>
            </a:r>
            <a:r>
              <a:rPr lang="zh-CN" altLang="en-US" sz="2000" dirty="0" smtClean="0"/>
              <a:t>在日间、夜间或日夜为生活依靠人群提供全面综合的照料。</a:t>
            </a:r>
            <a:endParaRPr lang="es-E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zh-CN" altLang="en-US" baseline="30000" dirty="0" smtClean="0"/>
              <a:t>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268700"/>
            <a:ext cx="4746625" cy="48574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Economic benefits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finance </a:t>
            </a:r>
            <a:r>
              <a:rPr lang="en-US" dirty="0" err="1" smtClean="0"/>
              <a:t>authorised</a:t>
            </a:r>
            <a:r>
              <a:rPr lang="en-US" dirty="0" smtClean="0"/>
              <a:t> private services</a:t>
            </a:r>
            <a:r>
              <a:rPr lang="es-ES" dirty="0" smtClean="0"/>
              <a:t>:</a:t>
            </a:r>
          </a:p>
          <a:p>
            <a:pPr lvl="2"/>
            <a:r>
              <a:rPr lang="en-US" sz="2400" dirty="0"/>
              <a:t>Promotion of personal autonomy</a:t>
            </a:r>
            <a:r>
              <a:rPr lang="es-ES" sz="2400" dirty="0" smtClean="0"/>
              <a:t>, </a:t>
            </a:r>
            <a:r>
              <a:rPr lang="es-ES" sz="2400" dirty="0" err="1" smtClean="0"/>
              <a:t>Telecare</a:t>
            </a:r>
            <a:r>
              <a:rPr lang="es-ES" sz="2400" dirty="0" smtClean="0"/>
              <a:t>, </a:t>
            </a:r>
            <a:r>
              <a:rPr lang="es-ES" sz="2400" dirty="0"/>
              <a:t>Home </a:t>
            </a:r>
            <a:r>
              <a:rPr lang="es-ES" sz="2400" dirty="0" err="1" smtClean="0"/>
              <a:t>help</a:t>
            </a:r>
            <a:r>
              <a:rPr lang="es-ES" sz="2400" dirty="0" smtClean="0"/>
              <a:t>, </a:t>
            </a:r>
            <a:r>
              <a:rPr lang="es-ES" sz="2400" dirty="0" err="1"/>
              <a:t>d</a:t>
            </a:r>
            <a:r>
              <a:rPr lang="es-ES" sz="2400" dirty="0" err="1" smtClean="0"/>
              <a:t>aytime</a:t>
            </a:r>
            <a:r>
              <a:rPr lang="es-ES" sz="2400" dirty="0" smtClean="0"/>
              <a:t> </a:t>
            </a:r>
            <a:r>
              <a:rPr lang="es-ES" sz="2400" dirty="0"/>
              <a:t>and </a:t>
            </a:r>
            <a:r>
              <a:rPr lang="es-ES" sz="2400" dirty="0" err="1"/>
              <a:t>night</a:t>
            </a:r>
            <a:r>
              <a:rPr lang="es-ES" sz="2400" dirty="0"/>
              <a:t>-time </a:t>
            </a:r>
            <a:r>
              <a:rPr lang="es-ES" sz="2400" dirty="0" smtClean="0"/>
              <a:t>centres, </a:t>
            </a:r>
            <a:r>
              <a:rPr lang="es-ES" sz="2400" dirty="0"/>
              <a:t>Residencial </a:t>
            </a:r>
            <a:r>
              <a:rPr lang="es-ES" sz="2400" dirty="0" err="1"/>
              <a:t>care</a:t>
            </a:r>
            <a:r>
              <a:rPr lang="es-ES" sz="2400" dirty="0" smtClean="0"/>
              <a:t>.</a:t>
            </a:r>
          </a:p>
          <a:p>
            <a:pPr lvl="2"/>
            <a:r>
              <a:rPr lang="es-ES" sz="2400" dirty="0" smtClean="0"/>
              <a:t>Personal </a:t>
            </a:r>
            <a:r>
              <a:rPr lang="es-ES" sz="2400" dirty="0" err="1" smtClean="0"/>
              <a:t>assistance</a:t>
            </a:r>
            <a:endParaRPr lang="es-ES" dirty="0" smtClean="0"/>
          </a:p>
          <a:p>
            <a:pPr lvl="1"/>
            <a:r>
              <a:rPr lang="en-US" dirty="0" smtClean="0"/>
              <a:t>Economic </a:t>
            </a:r>
            <a:r>
              <a:rPr lang="en-US" dirty="0"/>
              <a:t>benefit for care of family setting</a:t>
            </a:r>
            <a:r>
              <a:rPr lang="es-ES" dirty="0" smtClean="0"/>
              <a:t>. A</a:t>
            </a:r>
            <a:r>
              <a:rPr lang="en-US" dirty="0" smtClean="0"/>
              <a:t> </a:t>
            </a:r>
            <a:r>
              <a:rPr lang="en-US" dirty="0"/>
              <a:t>spending </a:t>
            </a:r>
            <a:r>
              <a:rPr lang="en-US" dirty="0" smtClean="0"/>
              <a:t>proof is not required. Lower amount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0" y="1268700"/>
            <a:ext cx="4746625" cy="4857469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经济福利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用于资助获得授权认证的民办服务</a:t>
            </a:r>
            <a:endParaRPr lang="es-ES" dirty="0" smtClean="0"/>
          </a:p>
          <a:p>
            <a:pPr lvl="2"/>
            <a:r>
              <a:rPr lang="zh-CN" altLang="en-US" sz="2400" dirty="0" smtClean="0"/>
              <a:t>个人自理提高服务，远程照料，入户帮扶，日夜照料中心、住院服务</a:t>
            </a:r>
            <a:r>
              <a:rPr lang="es-ES" sz="2400" dirty="0" smtClean="0"/>
              <a:t> </a:t>
            </a:r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个人扶助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家庭设施照料福利金；无需开销证明；额度较低。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zh-CN" altLang="en-US" baseline="30000" dirty="0" smtClean="0"/>
              <a:t>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196690"/>
            <a:ext cx="4746625" cy="4929479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FUNDING OF THE </a:t>
            </a:r>
            <a:r>
              <a:rPr lang="es-ES" dirty="0" smtClean="0"/>
              <a:t>SYSTEM:</a:t>
            </a:r>
          </a:p>
          <a:p>
            <a:pPr lvl="1"/>
            <a:r>
              <a:rPr lang="en-US" dirty="0"/>
              <a:t>State </a:t>
            </a:r>
            <a:r>
              <a:rPr lang="en-US" dirty="0" smtClean="0"/>
              <a:t>funding</a:t>
            </a:r>
            <a:r>
              <a:rPr lang="es-ES" dirty="0" smtClean="0"/>
              <a:t>: </a:t>
            </a:r>
          </a:p>
          <a:p>
            <a:pPr lvl="2"/>
            <a:r>
              <a:rPr lang="en-US" dirty="0" smtClean="0"/>
              <a:t>Minimum </a:t>
            </a:r>
            <a:r>
              <a:rPr lang="en-US" dirty="0"/>
              <a:t>level </a:t>
            </a:r>
            <a:r>
              <a:rPr lang="en-US" dirty="0" smtClean="0"/>
              <a:t>of protection</a:t>
            </a:r>
            <a:r>
              <a:rPr lang="es-ES" dirty="0" smtClean="0"/>
              <a:t>: </a:t>
            </a:r>
            <a:r>
              <a:rPr lang="en-US" dirty="0"/>
              <a:t>amount per </a:t>
            </a:r>
            <a:r>
              <a:rPr lang="en-US" dirty="0" smtClean="0"/>
              <a:t>beneficiary, </a:t>
            </a:r>
            <a:r>
              <a:rPr lang="en-US" dirty="0"/>
              <a:t>depending on their degree </a:t>
            </a:r>
            <a:r>
              <a:rPr lang="en-US" dirty="0" smtClean="0"/>
              <a:t>and type </a:t>
            </a:r>
            <a:r>
              <a:rPr lang="en-US" dirty="0"/>
              <a:t>of </a:t>
            </a:r>
            <a:r>
              <a:rPr lang="en-US" dirty="0" smtClean="0"/>
              <a:t>service/benefit</a:t>
            </a:r>
            <a:endParaRPr lang="es-ES" dirty="0" smtClean="0"/>
          </a:p>
          <a:p>
            <a:pPr lvl="2"/>
            <a:r>
              <a:rPr lang="en-US" dirty="0" smtClean="0"/>
              <a:t>Agreed level with the Regional </a:t>
            </a:r>
            <a:r>
              <a:rPr lang="en-US" dirty="0" err="1" smtClean="0"/>
              <a:t>Communitites</a:t>
            </a:r>
            <a:r>
              <a:rPr lang="en-US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according</a:t>
            </a:r>
            <a:r>
              <a:rPr lang="es-ES" dirty="0" smtClean="0"/>
              <a:t> to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affected </a:t>
            </a:r>
            <a:r>
              <a:rPr lang="en-US" dirty="0"/>
              <a:t>population, size, geographical </a:t>
            </a:r>
            <a:r>
              <a:rPr lang="en-US" dirty="0" smtClean="0"/>
              <a:t>dispersion…)</a:t>
            </a:r>
            <a:endParaRPr lang="es-ES" dirty="0" smtClean="0"/>
          </a:p>
          <a:p>
            <a:pPr lvl="1"/>
            <a:r>
              <a:rPr lang="en-US" dirty="0"/>
              <a:t>Regional </a:t>
            </a:r>
            <a:r>
              <a:rPr lang="en-US" dirty="0" smtClean="0"/>
              <a:t>funding</a:t>
            </a:r>
            <a:r>
              <a:rPr lang="es-ES" dirty="0" smtClean="0"/>
              <a:t>:</a:t>
            </a:r>
            <a:endParaRPr lang="es-ES" dirty="0"/>
          </a:p>
          <a:p>
            <a:pPr lvl="2"/>
            <a:r>
              <a:rPr lang="en-US" dirty="0"/>
              <a:t>Agreed level with the </a:t>
            </a:r>
            <a:r>
              <a:rPr lang="en-US" dirty="0" smtClean="0"/>
              <a:t>S</a:t>
            </a:r>
            <a:r>
              <a:rPr lang="es-ES" dirty="0" err="1" smtClean="0"/>
              <a:t>tate</a:t>
            </a:r>
            <a:endParaRPr lang="es-ES" dirty="0"/>
          </a:p>
          <a:p>
            <a:pPr lvl="2"/>
            <a:r>
              <a:rPr lang="es-ES" dirty="0" err="1" smtClean="0"/>
              <a:t>Aditional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r>
              <a:rPr lang="es-ES" dirty="0" smtClean="0"/>
              <a:t>: </a:t>
            </a:r>
            <a:r>
              <a:rPr lang="en-US" dirty="0"/>
              <a:t>in practice it is the highest level of funding</a:t>
            </a:r>
            <a:endParaRPr lang="es-ES" dirty="0"/>
          </a:p>
          <a:p>
            <a:pPr lvl="1"/>
            <a:r>
              <a:rPr lang="es-ES" dirty="0" err="1" smtClean="0"/>
              <a:t>Beneficiaries</a:t>
            </a:r>
            <a:r>
              <a:rPr lang="es-ES" dirty="0" smtClean="0"/>
              <a:t> </a:t>
            </a:r>
            <a:r>
              <a:rPr lang="es-ES" dirty="0" err="1" smtClean="0"/>
              <a:t>funding</a:t>
            </a:r>
            <a:r>
              <a:rPr lang="es-ES" dirty="0" smtClean="0"/>
              <a:t>: </a:t>
            </a:r>
            <a:endParaRPr lang="es-ES" dirty="0"/>
          </a:p>
          <a:p>
            <a:pPr lvl="2"/>
            <a:r>
              <a:rPr lang="es-ES" dirty="0" err="1" smtClean="0"/>
              <a:t>According</a:t>
            </a:r>
            <a:r>
              <a:rPr lang="es-ES" dirty="0" smtClean="0"/>
              <a:t> to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economic</a:t>
            </a:r>
            <a:r>
              <a:rPr lang="es-ES" dirty="0" smtClean="0"/>
              <a:t> </a:t>
            </a:r>
            <a:r>
              <a:rPr lang="es-ES" dirty="0" err="1" smtClean="0"/>
              <a:t>capacity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(SISAAD)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1" y="1196690"/>
            <a:ext cx="4320600" cy="4929479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体系筹资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国家拨款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最低保障水平：根据每一受益人评定级别、所受服务</a:t>
            </a:r>
            <a:r>
              <a:rPr lang="en-US" altLang="zh-CN" dirty="0" smtClean="0"/>
              <a:t>/</a:t>
            </a:r>
            <a:r>
              <a:rPr lang="zh-CN" altLang="en-US" dirty="0" smtClean="0"/>
              <a:t>福利类型提供不同金额</a:t>
            </a:r>
            <a:endParaRPr lang="es-ES" dirty="0" smtClean="0"/>
          </a:p>
          <a:p>
            <a:pPr lvl="2"/>
            <a:r>
              <a:rPr lang="zh-CN" altLang="en-US" dirty="0" smtClean="0"/>
              <a:t>与大区政府协议确定福利拨款水平（根据该区人口、规模、地理分布状况等</a:t>
            </a:r>
            <a:r>
              <a:rPr lang="is-IS" altLang="zh-CN" dirty="0" smtClean="0"/>
              <a:t>…</a:t>
            </a:r>
            <a:r>
              <a:rPr lang="zh-CN" altLang="en-US" dirty="0" smtClean="0"/>
              <a:t>）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大区拨款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与国家协议确定的拨款水平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增补拨款水平：在实际操作中术语最高水平拨款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受益人缴费</a:t>
            </a:r>
            <a:endParaRPr lang="es-ES" dirty="0" smtClean="0"/>
          </a:p>
          <a:p>
            <a:pPr lvl="2"/>
            <a:r>
              <a:rPr lang="es-ES" dirty="0" smtClean="0"/>
              <a:t> </a:t>
            </a:r>
            <a:r>
              <a:rPr lang="zh-CN" altLang="en-US" dirty="0" smtClean="0"/>
              <a:t>根据其受益人经济能力缴纳</a:t>
            </a:r>
            <a:endParaRPr lang="en-US" altLang="zh-CN" dirty="0" smtClean="0"/>
          </a:p>
          <a:p>
            <a:pPr lvl="2"/>
            <a:endParaRPr lang="es-ES" dirty="0" smtClean="0"/>
          </a:p>
          <a:p>
            <a:r>
              <a:rPr lang="es-ES" dirty="0" smtClean="0"/>
              <a:t> </a:t>
            </a:r>
            <a:r>
              <a:rPr lang="zh-CN" altLang="en-US" dirty="0" smtClean="0"/>
              <a:t>信息系统（</a:t>
            </a:r>
            <a:r>
              <a:rPr lang="en-US" altLang="zh-CN" dirty="0" smtClean="0"/>
              <a:t>SISAAD</a:t>
            </a:r>
            <a:r>
              <a:rPr lang="zh-CN" altLang="en-US" dirty="0" smtClean="0"/>
              <a:t>）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en-US" altLang="en-US" dirty="0" err="1" smtClean="0"/>
              <a:t>申请程序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268700"/>
            <a:ext cx="4746625" cy="485746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Application </a:t>
            </a:r>
            <a:r>
              <a:rPr lang="en-US" dirty="0"/>
              <a:t>of the 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integration of </a:t>
            </a:r>
            <a:r>
              <a:rPr lang="en-US" dirty="0" smtClean="0"/>
              <a:t>dependence system care with traditional </a:t>
            </a:r>
            <a:r>
              <a:rPr lang="en-US" dirty="0"/>
              <a:t>social services</a:t>
            </a:r>
            <a:endParaRPr lang="es-ES" dirty="0" smtClean="0"/>
          </a:p>
          <a:p>
            <a:r>
              <a:rPr lang="es-ES" dirty="0" smtClean="0"/>
              <a:t>Objetives:</a:t>
            </a:r>
          </a:p>
          <a:p>
            <a:pPr lvl="1"/>
            <a:r>
              <a:rPr lang="en-US" dirty="0" smtClean="0"/>
              <a:t>Achieve </a:t>
            </a:r>
            <a:r>
              <a:rPr lang="en-US" dirty="0"/>
              <a:t>the greatest </a:t>
            </a:r>
            <a:r>
              <a:rPr lang="en-US" dirty="0" err="1"/>
              <a:t>rationalisation</a:t>
            </a:r>
            <a:r>
              <a:rPr lang="en-US" dirty="0"/>
              <a:t> and </a:t>
            </a:r>
            <a:r>
              <a:rPr lang="en-US" dirty="0" smtClean="0"/>
              <a:t>efficiency of the comprehensive </a:t>
            </a:r>
            <a:r>
              <a:rPr lang="en-US" dirty="0"/>
              <a:t>care of the person</a:t>
            </a:r>
            <a:endParaRPr lang="es-E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void </a:t>
            </a:r>
            <a:r>
              <a:rPr lang="en-US" dirty="0"/>
              <a:t>duplication of effort</a:t>
            </a:r>
            <a:r>
              <a:rPr lang="es-ES" dirty="0" smtClean="0"/>
              <a:t>, </a:t>
            </a:r>
          </a:p>
          <a:p>
            <a:pPr lvl="1"/>
            <a:r>
              <a:rPr lang="en-US" dirty="0" smtClean="0"/>
              <a:t>Get </a:t>
            </a:r>
            <a:r>
              <a:rPr lang="en-US" dirty="0"/>
              <a:t>better speed and quality</a:t>
            </a:r>
            <a:r>
              <a:rPr lang="es-ES" dirty="0" smtClean="0"/>
              <a:t>, and</a:t>
            </a:r>
          </a:p>
          <a:p>
            <a:pPr lvl="1"/>
            <a:r>
              <a:rPr lang="en-US" dirty="0" smtClean="0"/>
              <a:t>Get </a:t>
            </a:r>
            <a:r>
              <a:rPr lang="en-US" dirty="0"/>
              <a:t>the best efficiency as possible in the use of available resources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0" y="1268700"/>
            <a:ext cx="4746625" cy="4857469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b="1" dirty="0" smtClean="0"/>
              <a:t>卡</a:t>
            </a:r>
            <a:r>
              <a:rPr lang="en-US" altLang="zh-CN" b="1" dirty="0" smtClean="0"/>
              <a:t>·</a:t>
            </a:r>
            <a:r>
              <a:rPr lang="zh-CN" altLang="en-US" b="1" dirty="0" smtClean="0"/>
              <a:t>莱大区体系申请程序</a:t>
            </a:r>
            <a:endParaRPr lang="es-ES" b="1" dirty="0" smtClean="0"/>
          </a:p>
          <a:p>
            <a:pPr lvl="1"/>
            <a:r>
              <a:rPr lang="zh-CN" altLang="en-US" dirty="0" smtClean="0"/>
              <a:t>生活依靠人群照料体系构建完整，并包含各项传统社会服务项目</a:t>
            </a:r>
            <a:r>
              <a:rPr lang="es-ES" dirty="0" smtClean="0"/>
              <a:t> </a:t>
            </a:r>
          </a:p>
          <a:p>
            <a:pPr lvl="1"/>
            <a:endParaRPr lang="es-ES" dirty="0" smtClean="0"/>
          </a:p>
          <a:p>
            <a:r>
              <a:rPr lang="es-ES" b="1" dirty="0" smtClean="0"/>
              <a:t> </a:t>
            </a:r>
            <a:r>
              <a:rPr lang="zh-CN" altLang="en-US" b="1" dirty="0" smtClean="0"/>
              <a:t>目标：</a:t>
            </a:r>
            <a:endParaRPr lang="es-ES" b="1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以最合理、最有效的方式，实现对受益人的全面综合照料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避免重复工作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提高速度与质量，并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运用可控资源，尽可能取得最效益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575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adroTexto 147"/>
          <p:cNvSpPr txBox="1"/>
          <p:nvPr/>
        </p:nvSpPr>
        <p:spPr>
          <a:xfrm>
            <a:off x="262530" y="940653"/>
            <a:ext cx="9422852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>
                <a:solidFill>
                  <a:schemeClr val="tx2">
                    <a:lumMod val="60000"/>
                    <a:lumOff val="40000"/>
                  </a:schemeClr>
                </a:solidFill>
                <a:latin typeface="Optane"/>
              </a:rPr>
              <a:t>LOCAL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Optane"/>
              </a:rPr>
              <a:t>ENTITIES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Optane"/>
              </a:rPr>
              <a:t>地方机构</a:t>
            </a:r>
            <a:endParaRPr lang="es-ES" b="1" dirty="0" smtClean="0">
              <a:solidFill>
                <a:schemeClr val="tx2">
                  <a:lumMod val="60000"/>
                  <a:lumOff val="40000"/>
                </a:schemeClr>
              </a:solidFill>
              <a:latin typeface="Optane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9" name="CuadroTexto 148"/>
          <p:cNvSpPr txBox="1"/>
          <p:nvPr/>
        </p:nvSpPr>
        <p:spPr>
          <a:xfrm>
            <a:off x="280606" y="3431160"/>
            <a:ext cx="9378000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s-ES" b="1" dirty="0">
                <a:solidFill>
                  <a:schemeClr val="accent3">
                    <a:lumMod val="75000"/>
                  </a:schemeClr>
                </a:solidFill>
                <a:latin typeface="Optane"/>
              </a:rPr>
              <a:t>REGIONAL GOVERNMENT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 smtClean="0">
                <a:solidFill>
                  <a:schemeClr val="accent3">
                    <a:lumMod val="75000"/>
                  </a:schemeClr>
                </a:solidFill>
                <a:latin typeface="Optane"/>
              </a:rPr>
              <a:t>大区政府</a:t>
            </a:r>
            <a:endParaRPr lang="es-ES" b="1" dirty="0">
              <a:solidFill>
                <a:schemeClr val="accent3">
                  <a:lumMod val="75000"/>
                </a:schemeClr>
              </a:solidFill>
              <a:latin typeface="Optane"/>
            </a:endParaRPr>
          </a:p>
        </p:txBody>
      </p:sp>
      <p:cxnSp>
        <p:nvCxnSpPr>
          <p:cNvPr id="173" name="81 Conector angular"/>
          <p:cNvCxnSpPr/>
          <p:nvPr/>
        </p:nvCxnSpPr>
        <p:spPr>
          <a:xfrm rot="16200000" flipH="1">
            <a:off x="2525279" y="1561079"/>
            <a:ext cx="731073" cy="536318"/>
          </a:xfrm>
          <a:prstGeom prst="bentConnector3">
            <a:avLst>
              <a:gd name="adj1" fmla="val -1247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188" name="130 Grupo"/>
          <p:cNvGrpSpPr/>
          <p:nvPr/>
        </p:nvGrpSpPr>
        <p:grpSpPr>
          <a:xfrm>
            <a:off x="3808775" y="2633008"/>
            <a:ext cx="3441126" cy="1509664"/>
            <a:chOff x="4976806" y="2591508"/>
            <a:chExt cx="3525052" cy="1496982"/>
          </a:xfrm>
        </p:grpSpPr>
        <p:sp>
          <p:nvSpPr>
            <p:cNvPr id="189" name="CuadroTexto 188"/>
            <p:cNvSpPr txBox="1"/>
            <p:nvPr/>
          </p:nvSpPr>
          <p:spPr>
            <a:xfrm>
              <a:off x="5217619" y="3602047"/>
              <a:ext cx="879059" cy="465416"/>
            </a:xfrm>
            <a:prstGeom prst="rect">
              <a:avLst/>
            </a:prstGeom>
            <a:noFill/>
            <a:ln w="285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050" b="1" kern="0" dirty="0" smtClean="0">
                  <a:solidFill>
                    <a:prstClr val="black"/>
                  </a:solidFill>
                  <a:latin typeface="Optane"/>
                </a:rPr>
                <a:t>ENQUIRY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400" b="1" kern="0" dirty="0" smtClean="0">
                  <a:solidFill>
                    <a:prstClr val="black"/>
                  </a:solidFill>
                  <a:latin typeface="Optane"/>
                </a:rPr>
                <a:t>询问</a:t>
              </a:r>
              <a:endParaRPr lang="es-ES" sz="1400" b="1" kern="0" dirty="0">
                <a:solidFill>
                  <a:prstClr val="black"/>
                </a:solidFill>
                <a:latin typeface="Optane"/>
              </a:endParaRPr>
            </a:p>
          </p:txBody>
        </p:sp>
        <p:sp>
          <p:nvSpPr>
            <p:cNvPr id="190" name="CuadroTexto 189"/>
            <p:cNvSpPr txBox="1"/>
            <p:nvPr/>
          </p:nvSpPr>
          <p:spPr>
            <a:xfrm>
              <a:off x="6356903" y="3630703"/>
              <a:ext cx="861893" cy="457787"/>
            </a:xfrm>
            <a:prstGeom prst="rect">
              <a:avLst/>
            </a:prstGeom>
            <a:noFill/>
            <a:ln w="285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000" b="1" kern="0" dirty="0" smtClean="0">
                  <a:solidFill>
                    <a:prstClr val="black"/>
                  </a:solidFill>
                  <a:latin typeface="Optane"/>
                </a:rPr>
                <a:t>DECISION</a:t>
              </a:r>
              <a:r>
                <a:rPr lang="zh-CN" altLang="en-US" sz="1000" b="1" kern="0" dirty="0" smtClean="0">
                  <a:solidFill>
                    <a:prstClr val="black"/>
                  </a:solidFill>
                  <a:latin typeface="Optane"/>
                </a:rPr>
                <a:t> </a:t>
              </a:r>
              <a:endParaRPr lang="en-US" altLang="zh-CN" sz="1000" b="1" kern="0" dirty="0" smtClean="0">
                <a:solidFill>
                  <a:prstClr val="black"/>
                </a:solidFill>
                <a:latin typeface="Optane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400" b="1" kern="0" dirty="0" smtClean="0">
                  <a:solidFill>
                    <a:prstClr val="black"/>
                  </a:solidFill>
                  <a:latin typeface="Optane"/>
                </a:rPr>
                <a:t>决定</a:t>
              </a:r>
              <a:endParaRPr lang="es-ES" sz="1400" b="1" kern="0" dirty="0">
                <a:solidFill>
                  <a:prstClr val="black"/>
                </a:solidFill>
                <a:latin typeface="Optane"/>
              </a:endParaRPr>
            </a:p>
          </p:txBody>
        </p:sp>
        <p:sp>
          <p:nvSpPr>
            <p:cNvPr id="191" name="CuadroTexto 190"/>
            <p:cNvSpPr txBox="1"/>
            <p:nvPr/>
          </p:nvSpPr>
          <p:spPr>
            <a:xfrm>
              <a:off x="7439325" y="3630703"/>
              <a:ext cx="1062533" cy="442527"/>
            </a:xfrm>
            <a:prstGeom prst="rect">
              <a:avLst/>
            </a:prstGeom>
            <a:noFill/>
            <a:ln w="285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900" b="1" kern="0" dirty="0" smtClean="0">
                  <a:solidFill>
                    <a:prstClr val="black"/>
                  </a:solidFill>
                  <a:latin typeface="Optane"/>
                </a:rPr>
                <a:t>RESOLUTION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400" b="1" kern="0" dirty="0" smtClean="0">
                  <a:solidFill>
                    <a:prstClr val="black"/>
                  </a:solidFill>
                  <a:latin typeface="Optane"/>
                </a:rPr>
                <a:t>解决方式</a:t>
              </a:r>
              <a:endParaRPr lang="es-ES" sz="1400" b="1" kern="0" dirty="0" smtClean="0">
                <a:solidFill>
                  <a:prstClr val="black"/>
                </a:solidFill>
                <a:latin typeface="Optane"/>
              </a:endParaRPr>
            </a:p>
          </p:txBody>
        </p:sp>
        <p:sp>
          <p:nvSpPr>
            <p:cNvPr id="192" name="CuadroTexto 191"/>
            <p:cNvSpPr txBox="1"/>
            <p:nvPr/>
          </p:nvSpPr>
          <p:spPr>
            <a:xfrm>
              <a:off x="5666108" y="2591508"/>
              <a:ext cx="1126950" cy="518825"/>
            </a:xfrm>
            <a:prstGeom prst="rect">
              <a:avLst/>
            </a:prstGeom>
            <a:noFill/>
            <a:ln w="285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tane"/>
                </a:rPr>
                <a:t>GUIDANCE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600" b="1" kern="0" dirty="0" smtClean="0">
                  <a:solidFill>
                    <a:prstClr val="black"/>
                  </a:solidFill>
                  <a:latin typeface="Optane"/>
                </a:rPr>
                <a:t>引导</a:t>
              </a:r>
              <a:endParaRPr kumimoji="0" lang="es-E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tane"/>
              </a:endParaRPr>
            </a:p>
          </p:txBody>
        </p:sp>
        <p:cxnSp>
          <p:nvCxnSpPr>
            <p:cNvPr id="193" name="101 Conector recto de flecha"/>
            <p:cNvCxnSpPr/>
            <p:nvPr/>
          </p:nvCxnSpPr>
          <p:spPr>
            <a:xfrm>
              <a:off x="4976806" y="3873702"/>
              <a:ext cx="220529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4" name="104 Conector recto de flecha"/>
            <p:cNvCxnSpPr/>
            <p:nvPr/>
          </p:nvCxnSpPr>
          <p:spPr>
            <a:xfrm flipV="1">
              <a:off x="5683347" y="3135611"/>
              <a:ext cx="0" cy="425337"/>
            </a:xfrm>
            <a:prstGeom prst="straightConnector1">
              <a:avLst/>
            </a:pr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5" name="107 Conector recto de flecha"/>
            <p:cNvCxnSpPr/>
            <p:nvPr/>
          </p:nvCxnSpPr>
          <p:spPr>
            <a:xfrm>
              <a:off x="6122212" y="3890116"/>
              <a:ext cx="220529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6" name="108 Conector recto de flecha"/>
            <p:cNvCxnSpPr/>
            <p:nvPr/>
          </p:nvCxnSpPr>
          <p:spPr>
            <a:xfrm>
              <a:off x="7218796" y="3888332"/>
              <a:ext cx="220529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97" name="109 Conector recto de flecha"/>
            <p:cNvCxnSpPr/>
            <p:nvPr/>
          </p:nvCxnSpPr>
          <p:spPr>
            <a:xfrm>
              <a:off x="6659703" y="3135611"/>
              <a:ext cx="0" cy="425337"/>
            </a:xfrm>
            <a:prstGeom prst="straightConnector1">
              <a:avLst/>
            </a:pr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199" name="CuadroTexto 198"/>
          <p:cNvSpPr txBox="1"/>
          <p:nvPr/>
        </p:nvSpPr>
        <p:spPr>
          <a:xfrm>
            <a:off x="7521389" y="1558949"/>
            <a:ext cx="2059048" cy="43794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tane"/>
              </a:rPr>
              <a:t>Home care service</a:t>
            </a:r>
          </a:p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tane"/>
              </a:rPr>
              <a:t>入户照料服务</a:t>
            </a: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tane"/>
            </a:endParaRPr>
          </a:p>
        </p:txBody>
      </p:sp>
      <p:sp>
        <p:nvSpPr>
          <p:cNvPr id="204" name="59 Combinar"/>
          <p:cNvSpPr/>
          <p:nvPr/>
        </p:nvSpPr>
        <p:spPr>
          <a:xfrm>
            <a:off x="7190683" y="1041401"/>
            <a:ext cx="2220021" cy="480370"/>
          </a:xfrm>
          <a:prstGeom prst="flowChartMerge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tane"/>
              </a:rPr>
              <a:t>Monitoring</a:t>
            </a: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kern="0" dirty="0" smtClean="0">
                <a:solidFill>
                  <a:prstClr val="white"/>
                </a:solidFill>
                <a:latin typeface="Optane"/>
              </a:rPr>
              <a:t>监测</a:t>
            </a:r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tane"/>
            </a:endParaRPr>
          </a:p>
        </p:txBody>
      </p:sp>
      <p:grpSp>
        <p:nvGrpSpPr>
          <p:cNvPr id="231" name="Grupo 230"/>
          <p:cNvGrpSpPr/>
          <p:nvPr/>
        </p:nvGrpSpPr>
        <p:grpSpPr>
          <a:xfrm>
            <a:off x="340492" y="1240668"/>
            <a:ext cx="4158000" cy="4416537"/>
            <a:chOff x="340703" y="1240668"/>
            <a:chExt cx="4120014" cy="4416537"/>
          </a:xfrm>
        </p:grpSpPr>
        <p:sp>
          <p:nvSpPr>
            <p:cNvPr id="163" name="CuadroTexto 162"/>
            <p:cNvSpPr txBox="1"/>
            <p:nvPr/>
          </p:nvSpPr>
          <p:spPr>
            <a:xfrm>
              <a:off x="340703" y="2033316"/>
              <a:ext cx="1002762" cy="553998"/>
            </a:xfrm>
            <a:prstGeom prst="rect">
              <a:avLst/>
            </a:prstGeom>
            <a:noFill/>
            <a:ln cmpd="sng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tane"/>
                </a:rPr>
                <a:t>INFORMATION</a:t>
              </a:r>
              <a:r>
                <a: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tane"/>
                </a:rPr>
                <a:t> </a:t>
              </a:r>
              <a:r>
                <a:rPr kumimoji="0" lang="zh-CN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tane"/>
                </a:rPr>
                <a:t>信息</a:t>
              </a:r>
              <a:endParaRPr kumimoji="0" lang="es-E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tane"/>
              </a:endParaRPr>
            </a:p>
          </p:txBody>
        </p:sp>
        <p:sp>
          <p:nvSpPr>
            <p:cNvPr id="164" name="CuadroTexto 163"/>
            <p:cNvSpPr txBox="1"/>
            <p:nvPr/>
          </p:nvSpPr>
          <p:spPr>
            <a:xfrm>
              <a:off x="2913213" y="2276840"/>
              <a:ext cx="820426" cy="1723549"/>
            </a:xfrm>
            <a:prstGeom prst="rect">
              <a:avLst/>
            </a:prstGeom>
            <a:noFill/>
            <a:ln w="28575">
              <a:solidFill>
                <a:srgbClr val="70AD47">
                  <a:lumMod val="75000"/>
                </a:srgb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Optane"/>
                </a:rPr>
                <a:t>TECHNICAL DECISION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600" b="1" kern="0" dirty="0" smtClean="0">
                  <a:solidFill>
                    <a:srgbClr val="70AD47">
                      <a:lumMod val="50000"/>
                    </a:srgbClr>
                  </a:solidFill>
                  <a:latin typeface="Optane"/>
                </a:rPr>
                <a:t>技术性决策</a:t>
              </a:r>
              <a:endParaRPr kumimoji="0" lang="es-E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Optane"/>
              </a:endParaRPr>
            </a:p>
          </p:txBody>
        </p:sp>
        <p:cxnSp>
          <p:nvCxnSpPr>
            <p:cNvPr id="165" name="49 Conector recto de flecha"/>
            <p:cNvCxnSpPr/>
            <p:nvPr/>
          </p:nvCxnSpPr>
          <p:spPr>
            <a:xfrm>
              <a:off x="770915" y="2639885"/>
              <a:ext cx="1734" cy="501075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66" name="CuadroTexto 165"/>
            <p:cNvSpPr txBox="1"/>
            <p:nvPr/>
          </p:nvSpPr>
          <p:spPr>
            <a:xfrm>
              <a:off x="1572274" y="1240668"/>
              <a:ext cx="1015544" cy="1292662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FF0000"/>
                  </a:solidFill>
                  <a:latin typeface="Optane"/>
                </a:rPr>
                <a:t>SOCIAL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FF0000"/>
                  </a:solidFill>
                  <a:latin typeface="Optane"/>
                </a:rPr>
                <a:t>ASSESSMENT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dirty="0" smtClean="0">
                  <a:solidFill>
                    <a:srgbClr val="FF0000"/>
                  </a:solidFill>
                  <a:latin typeface="Optane"/>
                </a:rPr>
                <a:t>社会境况评定</a:t>
              </a:r>
              <a:endParaRPr lang="es-ES" dirty="0">
                <a:solidFill>
                  <a:srgbClr val="FF0000"/>
                </a:solidFill>
                <a:latin typeface="Optane"/>
              </a:endParaRPr>
            </a:p>
          </p:txBody>
        </p:sp>
        <p:sp>
          <p:nvSpPr>
            <p:cNvPr id="167" name="CuadroTexto 166"/>
            <p:cNvSpPr txBox="1"/>
            <p:nvPr/>
          </p:nvSpPr>
          <p:spPr>
            <a:xfrm>
              <a:off x="1611364" y="2660732"/>
              <a:ext cx="1058045" cy="120032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FF0000"/>
                  </a:solidFill>
                  <a:latin typeface="Optane"/>
                </a:rPr>
                <a:t>FUNCTIONAL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FF0000"/>
                  </a:solidFill>
                  <a:latin typeface="Optane"/>
                </a:rPr>
                <a:t>ASSESSMENT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600" dirty="0" smtClean="0">
                  <a:solidFill>
                    <a:srgbClr val="FF0000"/>
                  </a:solidFill>
                  <a:latin typeface="Optane"/>
                </a:rPr>
                <a:t>功能评级</a:t>
              </a:r>
              <a:endParaRPr lang="es-ES" sz="1600" dirty="0">
                <a:solidFill>
                  <a:srgbClr val="FF0000"/>
                </a:solidFill>
                <a:latin typeface="Optane"/>
              </a:endParaRPr>
            </a:p>
          </p:txBody>
        </p:sp>
        <p:sp>
          <p:nvSpPr>
            <p:cNvPr id="168" name="CuadroTexto 167"/>
            <p:cNvSpPr txBox="1"/>
            <p:nvPr/>
          </p:nvSpPr>
          <p:spPr>
            <a:xfrm>
              <a:off x="1621206" y="4149100"/>
              <a:ext cx="1006598" cy="150810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FF0000"/>
                  </a:solidFill>
                  <a:latin typeface="Optane"/>
                </a:rPr>
                <a:t>ECONOMIC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ES" sz="1400" dirty="0" smtClean="0">
                  <a:solidFill>
                    <a:srgbClr val="FF0000"/>
                  </a:solidFill>
                  <a:latin typeface="Optane"/>
                </a:rPr>
                <a:t>ASSESSMENT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dirty="0" smtClean="0">
                  <a:solidFill>
                    <a:srgbClr val="FF0000"/>
                  </a:solidFill>
                  <a:latin typeface="Optane"/>
                </a:rPr>
                <a:t>经济状况评定</a:t>
              </a:r>
              <a:endParaRPr lang="es-ES" dirty="0" smtClean="0">
                <a:solidFill>
                  <a:srgbClr val="FF0000"/>
                </a:solidFill>
                <a:latin typeface="Optane"/>
              </a:endParaRPr>
            </a:p>
          </p:txBody>
        </p:sp>
        <p:cxnSp>
          <p:nvCxnSpPr>
            <p:cNvPr id="169" name="48 Conector recto"/>
            <p:cNvCxnSpPr/>
            <p:nvPr/>
          </p:nvCxnSpPr>
          <p:spPr>
            <a:xfrm>
              <a:off x="1392876" y="1482784"/>
              <a:ext cx="19308" cy="3440793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none"/>
            </a:ln>
            <a:effectLst/>
          </p:spPr>
        </p:cxnSp>
        <p:cxnSp>
          <p:nvCxnSpPr>
            <p:cNvPr id="170" name="67 Conector recto de flecha"/>
            <p:cNvCxnSpPr/>
            <p:nvPr/>
          </p:nvCxnSpPr>
          <p:spPr>
            <a:xfrm>
              <a:off x="1394889" y="3063956"/>
              <a:ext cx="209708" cy="499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72" name="75 Conector recto de flecha"/>
            <p:cNvCxnSpPr/>
            <p:nvPr/>
          </p:nvCxnSpPr>
          <p:spPr>
            <a:xfrm>
              <a:off x="2686971" y="3132442"/>
              <a:ext cx="181618" cy="851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74" name="46 Documento"/>
            <p:cNvSpPr/>
            <p:nvPr/>
          </p:nvSpPr>
          <p:spPr>
            <a:xfrm>
              <a:off x="363459" y="3245634"/>
              <a:ext cx="914412" cy="903465"/>
            </a:xfrm>
            <a:prstGeom prst="flowChartDocumen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tane"/>
                </a:rPr>
                <a:t>Application</a:t>
              </a:r>
              <a:endParaRPr kumimoji="0" lang="es-ES" sz="160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tane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600" kern="0" dirty="0" smtClean="0">
                  <a:solidFill>
                    <a:prstClr val="white"/>
                  </a:solidFill>
                  <a:latin typeface="Optane"/>
                </a:rPr>
                <a:t>申请</a:t>
              </a:r>
              <a:endParaRPr kumimoji="0" lang="es-ES" sz="160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tane"/>
              </a:endParaRPr>
            </a:p>
          </p:txBody>
        </p:sp>
        <p:cxnSp>
          <p:nvCxnSpPr>
            <p:cNvPr id="176" name="67 Conector recto de flecha"/>
            <p:cNvCxnSpPr/>
            <p:nvPr/>
          </p:nvCxnSpPr>
          <p:spPr>
            <a:xfrm>
              <a:off x="1380729" y="1484730"/>
              <a:ext cx="202067" cy="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77" name="67 Conector recto de flecha"/>
            <p:cNvCxnSpPr/>
            <p:nvPr/>
          </p:nvCxnSpPr>
          <p:spPr>
            <a:xfrm flipV="1">
              <a:off x="1413115" y="4918520"/>
              <a:ext cx="162014" cy="5058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13" name="88 Conector angular"/>
            <p:cNvCxnSpPr/>
            <p:nvPr/>
          </p:nvCxnSpPr>
          <p:spPr>
            <a:xfrm flipV="1">
              <a:off x="2648680" y="4204227"/>
              <a:ext cx="1812037" cy="732530"/>
            </a:xfrm>
            <a:prstGeom prst="bentConnector3">
              <a:avLst>
                <a:gd name="adj1" fmla="val 100795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ector recto 222"/>
            <p:cNvCxnSpPr/>
            <p:nvPr/>
          </p:nvCxnSpPr>
          <p:spPr>
            <a:xfrm>
              <a:off x="1277871" y="3539728"/>
              <a:ext cx="11930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0" name="CuadroTexto 199"/>
          <p:cNvSpPr txBox="1"/>
          <p:nvPr/>
        </p:nvSpPr>
        <p:spPr>
          <a:xfrm>
            <a:off x="7528437" y="1975085"/>
            <a:ext cx="2052000" cy="48603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kern="0" dirty="0" err="1" smtClean="0">
                <a:solidFill>
                  <a:prstClr val="black"/>
                </a:solidFill>
                <a:latin typeface="Optane"/>
              </a:rPr>
              <a:t>Telecare</a:t>
            </a:r>
            <a:endParaRPr lang="es-ES" sz="1600" kern="0" dirty="0">
              <a:solidFill>
                <a:prstClr val="black"/>
              </a:solidFill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kern="0" dirty="0" smtClean="0">
                <a:solidFill>
                  <a:prstClr val="black"/>
                </a:solidFill>
                <a:latin typeface="Optane"/>
              </a:rPr>
              <a:t>远程照料</a:t>
            </a:r>
            <a:endParaRPr lang="es-ES" sz="1600" kern="0" dirty="0" err="1">
              <a:solidFill>
                <a:prstClr val="black"/>
              </a:solidFill>
              <a:latin typeface="Optane"/>
            </a:endParaRPr>
          </a:p>
        </p:txBody>
      </p:sp>
      <p:sp>
        <p:nvSpPr>
          <p:cNvPr id="201" name="CuadroTexto 200"/>
          <p:cNvSpPr txBox="1"/>
          <p:nvPr/>
        </p:nvSpPr>
        <p:spPr>
          <a:xfrm>
            <a:off x="7538766" y="2420860"/>
            <a:ext cx="2052000" cy="153033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8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s-ES" sz="1400" kern="0" dirty="0" err="1" smtClean="0">
                <a:solidFill>
                  <a:prstClr val="black"/>
                </a:solidFill>
                <a:latin typeface="Optane"/>
              </a:rPr>
              <a:t>Daytime</a:t>
            </a:r>
            <a:r>
              <a:rPr lang="es-ES" sz="1400" kern="0" dirty="0" smtClean="0">
                <a:solidFill>
                  <a:prstClr val="black"/>
                </a:solidFill>
                <a:latin typeface="Optane"/>
              </a:rPr>
              <a:t> </a:t>
            </a:r>
            <a:r>
              <a:rPr lang="es-ES" sz="1400" kern="0" dirty="0">
                <a:solidFill>
                  <a:prstClr val="black"/>
                </a:solidFill>
                <a:latin typeface="Optane"/>
              </a:rPr>
              <a:t>center </a:t>
            </a:r>
            <a:r>
              <a:rPr lang="es-ES" sz="1400" kern="0" dirty="0" smtClean="0">
                <a:solidFill>
                  <a:prstClr val="black"/>
                </a:solidFill>
                <a:latin typeface="Optane"/>
              </a:rPr>
              <a:t>/</a:t>
            </a:r>
            <a:r>
              <a:rPr lang="zh-CN" altLang="en-US" sz="1400" kern="0" dirty="0" smtClean="0">
                <a:solidFill>
                  <a:prstClr val="black"/>
                </a:solidFill>
                <a:latin typeface="Optane"/>
              </a:rPr>
              <a:t>日间护理中心</a:t>
            </a:r>
            <a:endParaRPr lang="es-ES" sz="1400" kern="0" dirty="0" smtClean="0">
              <a:solidFill>
                <a:prstClr val="black"/>
              </a:solidFill>
              <a:latin typeface="Optane"/>
            </a:endParaRPr>
          </a:p>
          <a:p>
            <a:pPr marR="0" lvl="0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8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s-E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0" dirty="0" smtClean="0">
                <a:solidFill>
                  <a:prstClr val="black"/>
                </a:solidFill>
                <a:latin typeface="Optane"/>
              </a:rPr>
              <a:t>Promotion </a:t>
            </a:r>
            <a:r>
              <a:rPr lang="en-US" sz="1400" kern="0" dirty="0">
                <a:solidFill>
                  <a:prstClr val="black"/>
                </a:solidFill>
                <a:latin typeface="Optane"/>
              </a:rPr>
              <a:t>of personal autonomy s</a:t>
            </a:r>
            <a:r>
              <a:rPr lang="es-ES" sz="1400" kern="0" dirty="0" err="1">
                <a:solidFill>
                  <a:prstClr val="black"/>
                </a:solidFill>
                <a:latin typeface="Optane"/>
              </a:rPr>
              <a:t>ervice</a:t>
            </a:r>
            <a:r>
              <a:rPr lang="es-ES" sz="1400" kern="0" dirty="0">
                <a:solidFill>
                  <a:prstClr val="black"/>
                </a:solidFill>
                <a:latin typeface="Optane"/>
              </a:rPr>
              <a:t> / </a:t>
            </a:r>
            <a:r>
              <a:rPr lang="zh-CN" altLang="en-US" sz="1400" kern="0" dirty="0" smtClean="0">
                <a:solidFill>
                  <a:prstClr val="black"/>
                </a:solidFill>
                <a:latin typeface="Optane"/>
              </a:rPr>
              <a:t>个人自理提高服务</a:t>
            </a:r>
            <a:endParaRPr lang="es-ES" sz="1400" kern="0" dirty="0" smtClean="0">
              <a:solidFill>
                <a:prstClr val="black"/>
              </a:solidFill>
              <a:latin typeface="Optane"/>
            </a:endParaRPr>
          </a:p>
          <a:p>
            <a:pPr marR="0" lvl="0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8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s-E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kern="0" dirty="0" err="1" smtClean="0">
                <a:solidFill>
                  <a:prstClr val="black"/>
                </a:solidFill>
                <a:latin typeface="Optane"/>
              </a:rPr>
              <a:t>Residential</a:t>
            </a:r>
            <a:r>
              <a:rPr lang="es-ES" sz="1400" kern="0" dirty="0" smtClean="0">
                <a:solidFill>
                  <a:prstClr val="black"/>
                </a:solidFill>
                <a:latin typeface="Optane"/>
              </a:rPr>
              <a:t> </a:t>
            </a:r>
            <a:r>
              <a:rPr lang="es-ES" sz="1400" kern="0" dirty="0">
                <a:solidFill>
                  <a:prstClr val="black"/>
                </a:solidFill>
                <a:latin typeface="Optane"/>
              </a:rPr>
              <a:t>center / </a:t>
            </a:r>
            <a:r>
              <a:rPr lang="zh-CN" altLang="en-US" sz="1400" kern="0" dirty="0" smtClean="0">
                <a:solidFill>
                  <a:prstClr val="black"/>
                </a:solidFill>
                <a:latin typeface="Optane"/>
              </a:rPr>
              <a:t>住院场所</a:t>
            </a:r>
            <a:endParaRPr lang="es-ES" sz="1400" kern="0" dirty="0">
              <a:solidFill>
                <a:prstClr val="black"/>
              </a:solidFill>
              <a:latin typeface="Optane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7538766" y="3934410"/>
            <a:ext cx="2046626" cy="91478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Optane"/>
              </a:rPr>
              <a:t>Financial benefit for care in the family setting </a:t>
            </a:r>
            <a:endParaRPr lang="en-US" sz="1400" kern="0" dirty="0" smtClean="0">
              <a:solidFill>
                <a:prstClr val="black"/>
              </a:solidFill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kern="0" dirty="0" smtClean="0">
                <a:solidFill>
                  <a:prstClr val="black"/>
                </a:solidFill>
                <a:latin typeface="Optane"/>
              </a:rPr>
              <a:t>家庭场所照料福利金</a:t>
            </a:r>
            <a:endParaRPr lang="en-US" sz="1400" kern="0" dirty="0">
              <a:solidFill>
                <a:prstClr val="black"/>
              </a:solidFill>
              <a:latin typeface="Optane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7528437" y="4831023"/>
            <a:ext cx="2052000" cy="70959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Optane"/>
              </a:rPr>
              <a:t>Financial benefit linked to the service </a:t>
            </a:r>
            <a:endParaRPr lang="en-US" sz="1400" kern="0" dirty="0" smtClean="0">
              <a:solidFill>
                <a:prstClr val="black"/>
              </a:solidFill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kern="0" dirty="0" smtClean="0">
                <a:solidFill>
                  <a:prstClr val="black"/>
                </a:solidFill>
                <a:latin typeface="Optane"/>
              </a:rPr>
              <a:t>服务关联福利金</a:t>
            </a:r>
            <a:endParaRPr lang="es-ES" sz="1400" kern="0" dirty="0">
              <a:solidFill>
                <a:prstClr val="black"/>
              </a:solidFill>
              <a:latin typeface="Optane"/>
            </a:endParaRPr>
          </a:p>
        </p:txBody>
      </p:sp>
      <p:cxnSp>
        <p:nvCxnSpPr>
          <p:cNvPr id="205" name="114 Conector recto"/>
          <p:cNvCxnSpPr/>
          <p:nvPr/>
        </p:nvCxnSpPr>
        <p:spPr>
          <a:xfrm>
            <a:off x="7349891" y="1738949"/>
            <a:ext cx="20601" cy="3726722"/>
          </a:xfrm>
          <a:prstGeom prst="line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</p:cxnSp>
      <p:cxnSp>
        <p:nvCxnSpPr>
          <p:cNvPr id="206" name="116 Conector recto"/>
          <p:cNvCxnSpPr/>
          <p:nvPr/>
        </p:nvCxnSpPr>
        <p:spPr>
          <a:xfrm>
            <a:off x="7249901" y="3837609"/>
            <a:ext cx="108000" cy="217"/>
          </a:xfrm>
          <a:prstGeom prst="line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</p:cxnSp>
      <p:cxnSp>
        <p:nvCxnSpPr>
          <p:cNvPr id="207" name="118 Conector recto de flecha"/>
          <p:cNvCxnSpPr>
            <a:endCxn id="199" idx="1"/>
          </p:cNvCxnSpPr>
          <p:nvPr/>
        </p:nvCxnSpPr>
        <p:spPr>
          <a:xfrm>
            <a:off x="7346987" y="1733364"/>
            <a:ext cx="174402" cy="44555"/>
          </a:xfrm>
          <a:prstGeom prst="straightConnector1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39" name="120 Conector recto de flecha"/>
          <p:cNvCxnSpPr/>
          <p:nvPr/>
        </p:nvCxnSpPr>
        <p:spPr>
          <a:xfrm flipV="1">
            <a:off x="7358120" y="3400565"/>
            <a:ext cx="161171" cy="1721"/>
          </a:xfrm>
          <a:prstGeom prst="straightConnector1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40" name="120 Conector recto de flecha"/>
          <p:cNvCxnSpPr>
            <a:endCxn id="202" idx="1"/>
          </p:cNvCxnSpPr>
          <p:nvPr/>
        </p:nvCxnSpPr>
        <p:spPr>
          <a:xfrm>
            <a:off x="7367265" y="4346515"/>
            <a:ext cx="171501" cy="45285"/>
          </a:xfrm>
          <a:prstGeom prst="straightConnector1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41" name="120 Conector recto de flecha"/>
          <p:cNvCxnSpPr/>
          <p:nvPr/>
        </p:nvCxnSpPr>
        <p:spPr>
          <a:xfrm>
            <a:off x="7367266" y="5465671"/>
            <a:ext cx="161171" cy="0"/>
          </a:xfrm>
          <a:prstGeom prst="straightConnector1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55" name="125 Triángulo isósceles"/>
          <p:cNvSpPr/>
          <p:nvPr/>
        </p:nvSpPr>
        <p:spPr>
          <a:xfrm>
            <a:off x="7287921" y="5694616"/>
            <a:ext cx="2224777" cy="573547"/>
          </a:xfrm>
          <a:prstGeom prst="triangle">
            <a:avLst/>
          </a:prstGeom>
          <a:solidFill>
            <a:srgbClr val="70AD47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kern="0" dirty="0" err="1" smtClean="0">
                <a:solidFill>
                  <a:prstClr val="white"/>
                </a:solidFill>
                <a:latin typeface="Optane"/>
              </a:rPr>
              <a:t>Monitoring</a:t>
            </a:r>
            <a:endParaRPr lang="es-ES" sz="1400" kern="0" dirty="0" smtClean="0">
              <a:solidFill>
                <a:prstClr val="white"/>
              </a:solidFill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kern="0" dirty="0" smtClean="0">
                <a:solidFill>
                  <a:prstClr val="white"/>
                </a:solidFill>
                <a:latin typeface="Optane"/>
              </a:rPr>
              <a:t>监测</a:t>
            </a:r>
            <a:endParaRPr lang="es-ES" sz="1400" kern="0" dirty="0">
              <a:solidFill>
                <a:prstClr val="white"/>
              </a:solidFill>
              <a:latin typeface="Optane"/>
            </a:endParaRPr>
          </a:p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400" kern="0" dirty="0">
              <a:solidFill>
                <a:prstClr val="white"/>
              </a:solidFill>
              <a:latin typeface="Optane"/>
            </a:endParaRPr>
          </a:p>
        </p:txBody>
      </p:sp>
      <p:cxnSp>
        <p:nvCxnSpPr>
          <p:cNvPr id="259" name="118 Conector recto de flecha"/>
          <p:cNvCxnSpPr/>
          <p:nvPr/>
        </p:nvCxnSpPr>
        <p:spPr>
          <a:xfrm flipV="1">
            <a:off x="7360544" y="2179432"/>
            <a:ext cx="155718" cy="5997"/>
          </a:xfrm>
          <a:prstGeom prst="straightConnector1">
            <a:avLst/>
          </a:prstGeom>
          <a:noFill/>
          <a:ln w="1270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1 Título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3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8330" y="1600206"/>
            <a:ext cx="4746625" cy="4525963"/>
          </a:xfrm>
        </p:spPr>
        <p:txBody>
          <a:bodyPr/>
          <a:lstStyle/>
          <a:p>
            <a:r>
              <a:rPr lang="en-US" dirty="0"/>
              <a:t>UNIFIED APPLICATION</a:t>
            </a:r>
            <a:endParaRPr lang="es-ES" dirty="0"/>
          </a:p>
          <a:p>
            <a:r>
              <a:rPr lang="en-US" dirty="0" err="1"/>
              <a:t>Standardised</a:t>
            </a:r>
            <a:r>
              <a:rPr lang="en-US" dirty="0"/>
              <a:t> application form for requesting:</a:t>
            </a:r>
            <a:endParaRPr lang="es-ES" dirty="0" smtClean="0"/>
          </a:p>
          <a:p>
            <a:pPr lvl="1"/>
            <a:r>
              <a:rPr lang="en-US" dirty="0" smtClean="0"/>
              <a:t>Assessment</a:t>
            </a:r>
            <a:endParaRPr lang="en-US" dirty="0"/>
          </a:p>
          <a:p>
            <a:pPr lvl="1"/>
            <a:r>
              <a:rPr lang="en-US" dirty="0" smtClean="0"/>
              <a:t>Financial </a:t>
            </a:r>
            <a:r>
              <a:rPr lang="en-US" dirty="0"/>
              <a:t>benefits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Services</a:t>
            </a:r>
          </a:p>
          <a:p>
            <a:pPr marL="457200" lvl="1" indent="0">
              <a:buNone/>
            </a:pPr>
            <a:r>
              <a:rPr lang="en-US" dirty="0"/>
              <a:t>Previous applications for accessing to different resources have been unified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1" y="1600206"/>
            <a:ext cx="4032560" cy="4525963"/>
          </a:xfrm>
        </p:spPr>
        <p:txBody>
          <a:bodyPr/>
          <a:lstStyle/>
          <a:p>
            <a:r>
              <a:rPr lang="zh-CN" altLang="en-US" dirty="0" smtClean="0"/>
              <a:t>统一申请程序</a:t>
            </a:r>
            <a:r>
              <a:rPr lang="es-ES" dirty="0" smtClean="0"/>
              <a:t> </a:t>
            </a:r>
          </a:p>
          <a:p>
            <a:r>
              <a:rPr lang="es-ES" dirty="0" smtClean="0"/>
              <a:t>  </a:t>
            </a:r>
            <a:r>
              <a:rPr lang="zh-CN" altLang="en-US" dirty="0" smtClean="0"/>
              <a:t>标准化申请形式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评定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福利金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公共服务</a:t>
            </a:r>
            <a:endParaRPr lang="es-ES" dirty="0" smtClean="0"/>
          </a:p>
          <a:p>
            <a:pPr marL="457200" lvl="1" indent="0">
              <a:buNone/>
            </a:pPr>
            <a:r>
              <a:rPr lang="es-ES" dirty="0" smtClean="0"/>
              <a:t> </a:t>
            </a:r>
            <a:r>
              <a:rPr lang="zh-CN" altLang="en-US" dirty="0" smtClean="0"/>
              <a:t>过去面向不同资源的申请途径现已统一</a:t>
            </a:r>
            <a:endParaRPr lang="es-ES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6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8330" y="1600206"/>
            <a:ext cx="4746625" cy="4525963"/>
          </a:xfrm>
        </p:spPr>
        <p:txBody>
          <a:bodyPr>
            <a:normAutofit fontScale="85000" lnSpcReduction="20000"/>
          </a:bodyPr>
          <a:lstStyle/>
          <a:p>
            <a:r>
              <a:rPr lang="es-ES" dirty="0" err="1" smtClean="0"/>
              <a:t>Functional</a:t>
            </a:r>
            <a:r>
              <a:rPr lang="es-ES" dirty="0" smtClean="0"/>
              <a:t> </a:t>
            </a:r>
            <a:r>
              <a:rPr lang="es-ES" dirty="0"/>
              <a:t>and social </a:t>
            </a:r>
            <a:r>
              <a:rPr lang="es-ES" dirty="0" err="1" smtClean="0"/>
              <a:t>assessment</a:t>
            </a:r>
            <a:r>
              <a:rPr lang="es-ES" dirty="0" smtClean="0"/>
              <a:t> (I)</a:t>
            </a:r>
          </a:p>
          <a:p>
            <a:pPr lvl="1"/>
            <a:r>
              <a:rPr lang="es-ES" dirty="0" err="1" smtClean="0"/>
              <a:t>Standardisation</a:t>
            </a:r>
            <a:r>
              <a:rPr lang="es-ES" dirty="0" smtClean="0"/>
              <a:t> of </a:t>
            </a:r>
            <a:r>
              <a:rPr lang="es-ES" dirty="0" err="1" smtClean="0"/>
              <a:t>scales</a:t>
            </a:r>
            <a:r>
              <a:rPr lang="es-ES" dirty="0" smtClean="0"/>
              <a:t>.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scale </a:t>
            </a:r>
            <a:r>
              <a:rPr lang="en-US" dirty="0"/>
              <a:t>that values dependence (BVD) </a:t>
            </a:r>
            <a:r>
              <a:rPr lang="en-US" dirty="0" smtClean="0"/>
              <a:t>is useful for</a:t>
            </a:r>
            <a:endParaRPr lang="es-ES" dirty="0" smtClean="0"/>
          </a:p>
          <a:p>
            <a:pPr lvl="2"/>
            <a:r>
              <a:rPr lang="es-ES" sz="2400" dirty="0" err="1" smtClean="0"/>
              <a:t>Assessing</a:t>
            </a:r>
            <a:r>
              <a:rPr lang="es-ES" sz="2400" dirty="0" smtClean="0"/>
              <a:t> </a:t>
            </a:r>
            <a:r>
              <a:rPr lang="es-ES" sz="2400" dirty="0" err="1" smtClean="0"/>
              <a:t>dependence</a:t>
            </a:r>
            <a:endParaRPr lang="es-ES" sz="2400" dirty="0" smtClean="0"/>
          </a:p>
          <a:p>
            <a:pPr lvl="2"/>
            <a:r>
              <a:rPr lang="en-US" sz="2400" dirty="0" smtClean="0"/>
              <a:t>Ordering </a:t>
            </a:r>
            <a:r>
              <a:rPr lang="en-US" sz="2400" dirty="0"/>
              <a:t>dependents access to the </a:t>
            </a:r>
            <a:r>
              <a:rPr lang="en-US" sz="2400" dirty="0" smtClean="0"/>
              <a:t>services</a:t>
            </a:r>
            <a:endParaRPr lang="es-ES" sz="2400" dirty="0" smtClean="0"/>
          </a:p>
          <a:p>
            <a:pPr lvl="2"/>
            <a:r>
              <a:rPr lang="es-ES" sz="2400" dirty="0" err="1" smtClean="0"/>
              <a:t>Ordering</a:t>
            </a:r>
            <a:r>
              <a:rPr lang="es-ES" sz="2400" dirty="0" smtClean="0"/>
              <a:t> </a:t>
            </a:r>
            <a:r>
              <a:rPr lang="en-US" sz="2400" dirty="0" smtClean="0"/>
              <a:t>access </a:t>
            </a:r>
            <a:r>
              <a:rPr lang="en-US" sz="2400" dirty="0"/>
              <a:t>to the </a:t>
            </a:r>
            <a:r>
              <a:rPr lang="en-US" sz="2400" dirty="0" smtClean="0"/>
              <a:t>services of </a:t>
            </a:r>
            <a:r>
              <a:rPr lang="en-US" sz="2400" dirty="0"/>
              <a:t>people with no degree of dependence</a:t>
            </a:r>
            <a:endParaRPr lang="es-ES" sz="2400" dirty="0" smtClean="0"/>
          </a:p>
          <a:p>
            <a:pPr lvl="1"/>
            <a:r>
              <a:rPr lang="es-ES" dirty="0" err="1" smtClean="0"/>
              <a:t>Standardised</a:t>
            </a:r>
            <a:r>
              <a:rPr lang="es-ES" dirty="0" smtClean="0"/>
              <a:t> social </a:t>
            </a:r>
            <a:r>
              <a:rPr lang="es-ES" dirty="0" err="1" smtClean="0"/>
              <a:t>report</a:t>
            </a:r>
            <a:r>
              <a:rPr lang="es-ES" dirty="0" smtClean="0"/>
              <a:t>: f</a:t>
            </a:r>
            <a:r>
              <a:rPr lang="en-US" dirty="0" smtClean="0"/>
              <a:t>or all </a:t>
            </a:r>
            <a:r>
              <a:rPr lang="en-US" dirty="0"/>
              <a:t>social benefits access </a:t>
            </a:r>
            <a:r>
              <a:rPr lang="en-US" dirty="0" smtClean="0"/>
              <a:t>arising from </a:t>
            </a:r>
            <a:r>
              <a:rPr lang="en-US" dirty="0"/>
              <a:t>the lack of personal autonomy</a:t>
            </a:r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1" y="1600206"/>
            <a:ext cx="4104570" cy="4525963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功能评级与社会境况评定（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等级标准化；对应于生活依靠程度的等级（</a:t>
            </a:r>
            <a:r>
              <a:rPr lang="en-US" altLang="zh-CN" dirty="0" smtClean="0"/>
              <a:t>BVD</a:t>
            </a:r>
            <a:r>
              <a:rPr lang="zh-CN" altLang="en-US" dirty="0" smtClean="0"/>
              <a:t>）运用于：</a:t>
            </a:r>
            <a:endParaRPr lang="es-ES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评定生活依靠程度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安排生活依靠人员接轨不同服务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安排无生活依靠等级的人员接轨不同服务</a:t>
            </a:r>
            <a:endParaRPr lang="en-US" altLang="zh-CN" sz="2400" dirty="0" smtClean="0"/>
          </a:p>
          <a:p>
            <a:pPr lvl="2"/>
            <a:endParaRPr lang="es-ES" sz="2400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标准化社会境况报告：所有无生活自理能力人员申请社会福利时作出</a:t>
            </a:r>
            <a:endParaRPr lang="es-ES" dirty="0" smtClean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91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0" y="908650"/>
            <a:ext cx="4746625" cy="4525963"/>
          </a:xfrm>
        </p:spPr>
        <p:txBody>
          <a:bodyPr>
            <a:normAutofit/>
          </a:bodyPr>
          <a:lstStyle/>
          <a:p>
            <a:r>
              <a:rPr lang="es-ES" sz="2000" dirty="0" smtClean="0"/>
              <a:t> </a:t>
            </a:r>
            <a:r>
              <a:rPr lang="zh-CN" altLang="en-US" sz="2000" dirty="0" smtClean="0"/>
              <a:t>功能状况与社会境况评定（</a:t>
            </a:r>
            <a:r>
              <a:rPr lang="zh-CN" altLang="zh-CN" sz="2000" dirty="0"/>
              <a:t>2</a:t>
            </a:r>
            <a:r>
              <a:rPr lang="zh-CN" altLang="en-US" sz="2000" dirty="0" smtClean="0"/>
              <a:t>）</a:t>
            </a:r>
            <a:endParaRPr lang="es-ES" sz="2000" dirty="0" smtClean="0"/>
          </a:p>
          <a:p>
            <a:pPr lvl="1"/>
            <a:r>
              <a:rPr lang="es-ES" sz="2000" dirty="0" smtClean="0"/>
              <a:t> </a:t>
            </a:r>
            <a:r>
              <a:rPr lang="zh-CN" altLang="en-US" sz="2000" dirty="0" smtClean="0"/>
              <a:t>评定工作由距离最近的专业人士和对受益人了解更多的人士作出</a:t>
            </a:r>
            <a:endParaRPr lang="es-ES" sz="2000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908650"/>
            <a:ext cx="4746625" cy="5688790"/>
          </a:xfrm>
        </p:spPr>
        <p:txBody>
          <a:bodyPr>
            <a:normAutofit/>
          </a:bodyPr>
          <a:lstStyle/>
          <a:p>
            <a:r>
              <a:rPr lang="es-ES" sz="2000" dirty="0" err="1" smtClean="0"/>
              <a:t>Functional</a:t>
            </a:r>
            <a:r>
              <a:rPr lang="es-ES" sz="2000" dirty="0" smtClean="0"/>
              <a:t> and social </a:t>
            </a:r>
            <a:r>
              <a:rPr lang="es-ES" sz="2000" dirty="0" err="1" smtClean="0"/>
              <a:t>assessment</a:t>
            </a:r>
            <a:r>
              <a:rPr lang="es-ES" sz="2000" dirty="0" smtClean="0"/>
              <a:t> (II)</a:t>
            </a:r>
          </a:p>
          <a:p>
            <a:pPr lvl="1"/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n-US" sz="2000" dirty="0" smtClean="0"/>
              <a:t>assessment is performed by the nearest professional and with better knowledge of the person:</a:t>
            </a:r>
            <a:endParaRPr lang="es-ES" sz="2000" dirty="0" smtClean="0"/>
          </a:p>
        </p:txBody>
      </p:sp>
      <p:graphicFrame>
        <p:nvGraphicFramePr>
          <p:cNvPr id="5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886672"/>
              </p:ext>
            </p:extLst>
          </p:nvPr>
        </p:nvGraphicFramePr>
        <p:xfrm>
          <a:off x="5169030" y="2132820"/>
          <a:ext cx="4536630" cy="4221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445768"/>
              </p:ext>
            </p:extLst>
          </p:nvPr>
        </p:nvGraphicFramePr>
        <p:xfrm>
          <a:off x="488380" y="2276840"/>
          <a:ext cx="4536630" cy="4248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90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052670"/>
            <a:ext cx="46025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q"/>
            </a:pPr>
            <a:r>
              <a:rPr lang="en-U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THE SPANISH DEPENDENCE CARE SYSTEM</a:t>
            </a:r>
          </a:p>
          <a:p>
            <a:pPr marL="800100" lvl="1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PRELIMINARY </a:t>
            </a:r>
            <a:r>
              <a:rPr lang="es-ES" sz="20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ISSUES</a:t>
            </a:r>
          </a:p>
          <a:p>
            <a:pPr marL="800100" lvl="1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LAW </a:t>
            </a: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39/2006 of </a:t>
            </a:r>
            <a:r>
              <a:rPr lang="es-ES" sz="2000" dirty="0" err="1">
                <a:latin typeface="Optane" pitchFamily="2" charset="0"/>
                <a:ea typeface="Verdana" pitchFamily="34" charset="0"/>
                <a:cs typeface="Verdana" pitchFamily="34" charset="0"/>
              </a:rPr>
              <a:t>December</a:t>
            </a: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 14th </a:t>
            </a: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BENEFICIARIES</a:t>
            </a:r>
            <a:endParaRPr lang="it-IT" sz="20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SERVICES AND ECONOMIC BENEFITS</a:t>
            </a: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FUNDING OF THE SYSTEM </a:t>
            </a: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es-E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INFORMATION SYSTEM </a:t>
            </a:r>
            <a:endParaRPr lang="it-IT" sz="20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q"/>
            </a:pPr>
            <a:r>
              <a:rPr lang="en-US" sz="2000" dirty="0">
                <a:latin typeface="Optane" pitchFamily="2" charset="0"/>
                <a:ea typeface="Verdana" pitchFamily="34" charset="0"/>
                <a:cs typeface="Verdana" pitchFamily="34" charset="0"/>
              </a:rPr>
              <a:t>APPLICATION IN CASTILLA Y LEÓN</a:t>
            </a:r>
            <a:endParaRPr lang="it-IT" sz="2000" dirty="0"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Index 目录</a:t>
            </a:r>
            <a:endParaRPr lang="it-IT" dirty="0"/>
          </a:p>
        </p:txBody>
      </p:sp>
      <p:sp>
        <p:nvSpPr>
          <p:cNvPr id="4" name="Rectangle 4"/>
          <p:cNvSpPr/>
          <p:nvPr/>
        </p:nvSpPr>
        <p:spPr>
          <a:xfrm>
            <a:off x="5175095" y="1052670"/>
            <a:ext cx="4242525" cy="514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西班牙生活依靠人群照料体系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前提问题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《2006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12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月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14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日第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39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号法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》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受益人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服务和经济福利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体系筹资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信息系统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lnSpc>
                <a:spcPct val="150000"/>
              </a:lnSpc>
              <a:buClr>
                <a:schemeClr val="tx2"/>
              </a:buClr>
              <a:buSzPct val="103000"/>
              <a:buFont typeface="Courier New" panose="02070309020205020404" pitchFamily="49" charset="0"/>
              <a:buChar char="o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q"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卡斯提利亚和莱昂大区的体系实践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8330" y="1052670"/>
            <a:ext cx="4746625" cy="5073499"/>
          </a:xfrm>
        </p:spPr>
        <p:txBody>
          <a:bodyPr>
            <a:normAutofit fontScale="62500" lnSpcReduction="20000"/>
          </a:bodyPr>
          <a:lstStyle/>
          <a:p>
            <a:r>
              <a:rPr lang="es-ES" sz="3400" dirty="0" err="1"/>
              <a:t>Functional</a:t>
            </a:r>
            <a:r>
              <a:rPr lang="es-ES" sz="3400" dirty="0"/>
              <a:t> and social </a:t>
            </a:r>
            <a:r>
              <a:rPr lang="es-ES" sz="3400" dirty="0" err="1"/>
              <a:t>assessment</a:t>
            </a:r>
            <a:r>
              <a:rPr lang="es-ES" sz="3400" dirty="0"/>
              <a:t> </a:t>
            </a:r>
            <a:r>
              <a:rPr lang="es-ES" sz="3400" dirty="0" smtClean="0"/>
              <a:t>(III)</a:t>
            </a:r>
          </a:p>
          <a:p>
            <a:pPr lvl="1"/>
            <a:r>
              <a:rPr lang="en-US" sz="3100" dirty="0"/>
              <a:t>Professional of Reference or case </a:t>
            </a:r>
            <a:r>
              <a:rPr lang="en-US" sz="3100" dirty="0" smtClean="0"/>
              <a:t>manager</a:t>
            </a:r>
            <a:r>
              <a:rPr lang="es-ES" sz="3100" dirty="0" smtClean="0"/>
              <a:t>: </a:t>
            </a:r>
            <a:r>
              <a:rPr lang="en-US" sz="3100" dirty="0" smtClean="0"/>
              <a:t>For </a:t>
            </a:r>
            <a:r>
              <a:rPr lang="en-US" sz="3100" dirty="0"/>
              <a:t>people living in private homes, they are professionals of the basic social action teams (Local Government) who, besides assessing, provide benefits </a:t>
            </a:r>
            <a:r>
              <a:rPr lang="en-US" sz="3100" dirty="0" smtClean="0"/>
              <a:t>information</a:t>
            </a:r>
            <a:r>
              <a:rPr lang="en-US" sz="3100" dirty="0"/>
              <a:t>, guidance and </a:t>
            </a:r>
            <a:r>
              <a:rPr lang="en-US" sz="3100" dirty="0" smtClean="0"/>
              <a:t>follow </a:t>
            </a:r>
            <a:r>
              <a:rPr lang="en-US" sz="3100" dirty="0"/>
              <a:t>up</a:t>
            </a:r>
            <a:endParaRPr lang="es-ES" sz="3100" dirty="0"/>
          </a:p>
          <a:p>
            <a:pPr lvl="1"/>
            <a:r>
              <a:rPr lang="en-US" sz="3100" dirty="0"/>
              <a:t>It is the gateway to the system, for both dependents and no dependents</a:t>
            </a:r>
            <a:endParaRPr lang="es-ES" sz="3100" dirty="0"/>
          </a:p>
          <a:p>
            <a:r>
              <a:rPr lang="es-ES" sz="3400" dirty="0" err="1" smtClean="0"/>
              <a:t>Economic</a:t>
            </a:r>
            <a:r>
              <a:rPr lang="es-ES" sz="3400" dirty="0" smtClean="0"/>
              <a:t> </a:t>
            </a:r>
            <a:r>
              <a:rPr lang="es-ES" sz="3400" dirty="0" err="1" smtClean="0"/>
              <a:t>assessment</a:t>
            </a:r>
            <a:r>
              <a:rPr lang="es-ES" sz="3400" dirty="0" smtClean="0"/>
              <a:t>:</a:t>
            </a:r>
            <a:endParaRPr lang="es-ES" sz="3400" dirty="0"/>
          </a:p>
          <a:p>
            <a:pPr marL="0" indent="0">
              <a:buNone/>
            </a:pPr>
            <a:r>
              <a:rPr lang="en-US" sz="3300" dirty="0" smtClean="0"/>
              <a:t>It is </a:t>
            </a:r>
            <a:r>
              <a:rPr lang="en-US" sz="3300" dirty="0" err="1"/>
              <a:t>centralised</a:t>
            </a:r>
            <a:r>
              <a:rPr lang="en-US" sz="3300" dirty="0"/>
              <a:t> in the </a:t>
            </a:r>
            <a:r>
              <a:rPr lang="en-US" sz="3300" dirty="0" smtClean="0"/>
              <a:t>Regional Administration, </a:t>
            </a:r>
            <a:r>
              <a:rPr lang="en-US" sz="3300" dirty="0"/>
              <a:t>and is valid for all financial benefits and public </a:t>
            </a:r>
            <a:r>
              <a:rPr lang="en-US" sz="3300" dirty="0" smtClean="0"/>
              <a:t>services, </a:t>
            </a:r>
            <a:r>
              <a:rPr lang="en-US" sz="3300" dirty="0"/>
              <a:t>regardless of who provides them</a:t>
            </a:r>
            <a:endParaRPr lang="es-ES" sz="33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0" y="1052670"/>
            <a:ext cx="4746625" cy="507349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 smtClean="0"/>
              <a:t>功能状况和社会状况评定（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）</a:t>
            </a:r>
            <a:r>
              <a:rPr lang="es-ES" sz="2000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s-ES" sz="1800" dirty="0" smtClean="0"/>
              <a:t> </a:t>
            </a:r>
            <a:r>
              <a:rPr lang="zh-CN" altLang="en-US" sz="1800" dirty="0" smtClean="0"/>
              <a:t>专业参考人员或个案管理人：对居家受益人，提供社会工作基础团队的专业人员（地方政府）；专业人员在评定工作之外，还提供福利信息、引导和跟进工作</a:t>
            </a:r>
            <a:endParaRPr lang="es-ES" sz="1800" dirty="0" smtClean="0"/>
          </a:p>
          <a:p>
            <a:pPr lvl="1">
              <a:lnSpc>
                <a:spcPct val="120000"/>
              </a:lnSpc>
            </a:pPr>
            <a:r>
              <a:rPr lang="es-ES" sz="1800" dirty="0" smtClean="0"/>
              <a:t> </a:t>
            </a:r>
            <a:r>
              <a:rPr lang="zh-CN" altLang="en-US" sz="1800" dirty="0" smtClean="0"/>
              <a:t>这是所有生活依靠人员和非依靠人员的体系入口</a:t>
            </a:r>
            <a:endParaRPr lang="en-US" altLang="zh-CN" sz="1800" dirty="0" smtClean="0"/>
          </a:p>
          <a:p>
            <a:pPr lvl="1">
              <a:lnSpc>
                <a:spcPct val="120000"/>
              </a:lnSpc>
            </a:pPr>
            <a:endParaRPr lang="es-ES" sz="1800" dirty="0" smtClean="0"/>
          </a:p>
          <a:p>
            <a:pPr>
              <a:lnSpc>
                <a:spcPct val="120000"/>
              </a:lnSpc>
            </a:pPr>
            <a:r>
              <a:rPr lang="es-ES" sz="2000" dirty="0" smtClean="0"/>
              <a:t> </a:t>
            </a:r>
            <a:r>
              <a:rPr lang="zh-CN" altLang="en-US" sz="2000" dirty="0" smtClean="0"/>
              <a:t>经济状况评定：</a:t>
            </a:r>
            <a:endParaRPr lang="en-US" altLang="zh-CN" sz="2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 smtClean="0"/>
              <a:t>由大区行政机关统一组织，涵盖所有福利金和公共服务，而无论其由何种资源提供。</a:t>
            </a:r>
            <a:endParaRPr lang="es-ES" sz="2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s-ES" sz="2000" dirty="0" smtClean="0"/>
              <a:t> </a:t>
            </a:r>
            <a:endParaRPr lang="es-ES" sz="2000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351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6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1983273"/>
              </p:ext>
            </p:extLst>
          </p:nvPr>
        </p:nvGraphicFramePr>
        <p:xfrm>
          <a:off x="344360" y="2708900"/>
          <a:ext cx="612085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620"/>
                <a:gridCol w="1656230"/>
              </a:tblGrid>
              <a:tr h="576080">
                <a:tc>
                  <a:txBody>
                    <a:bodyPr/>
                    <a:lstStyle/>
                    <a:p>
                      <a:r>
                        <a:rPr lang="es-ES" sz="1800" dirty="0" err="1" smtClean="0"/>
                        <a:t>Degree</a:t>
                      </a:r>
                      <a:r>
                        <a:rPr lang="es-ES" sz="1800" dirty="0" smtClean="0"/>
                        <a:t> of </a:t>
                      </a:r>
                      <a:r>
                        <a:rPr lang="es-ES" sz="1800" dirty="0" err="1" smtClean="0"/>
                        <a:t>dependence</a:t>
                      </a:r>
                      <a:endParaRPr lang="es-ES" sz="1800" dirty="0" smtClean="0"/>
                    </a:p>
                    <a:p>
                      <a:r>
                        <a:rPr lang="es-ES" sz="1800" dirty="0" smtClean="0"/>
                        <a:t> </a:t>
                      </a:r>
                      <a:r>
                        <a:rPr lang="zh-CN" altLang="en-US" sz="1800" dirty="0" smtClean="0"/>
                        <a:t>生活依靠程度（等级）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30/04/2016</a:t>
                      </a:r>
                      <a:endParaRPr lang="es-ES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32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III (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dependence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级（重度依靠）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27.618</a:t>
                      </a:r>
                      <a:r>
                        <a:rPr lang="zh-CN" altLang="en-US" sz="1600" dirty="0" smtClean="0"/>
                        <a:t> （人）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80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II (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severe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dependence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级（高度依靠）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28.842</a:t>
                      </a:r>
                      <a:r>
                        <a:rPr lang="zh-CN" altLang="en-US" sz="1600" dirty="0" smtClean="0"/>
                        <a:t> （人）</a:t>
                      </a:r>
                      <a:endParaRPr lang="es-ES" sz="1600" dirty="0" smtClean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55705">
                <a:tc>
                  <a:txBody>
                    <a:bodyPr/>
                    <a:lstStyle/>
                    <a:p>
                      <a:pPr algn="l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 I (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moderate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dependence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l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级（重度依靠）</a:t>
                      </a:r>
                      <a:endParaRPr lang="es-E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25.137</a:t>
                      </a:r>
                      <a:r>
                        <a:rPr lang="zh-CN" altLang="en-US" sz="1600" dirty="0" smtClean="0"/>
                        <a:t> （人）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4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s-ES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dependents</a:t>
                      </a:r>
                      <a:endParaRPr lang="es-E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/>
                        <a:t> </a:t>
                      </a:r>
                      <a:r>
                        <a:rPr lang="zh-CN" altLang="en-US" sz="1600" b="1" dirty="0" smtClean="0"/>
                        <a:t>生活依靠人员总数</a:t>
                      </a:r>
                      <a:endParaRPr lang="es-ES" sz="1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81.597</a:t>
                      </a:r>
                      <a:r>
                        <a:rPr lang="zh-CN" altLang="en-US" sz="1600" b="1" dirty="0" smtClean="0"/>
                        <a:t> （人）</a:t>
                      </a:r>
                      <a:endParaRPr lang="es-ES" sz="16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4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assessed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no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dependents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评定为无须依靠人员总数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25.539</a:t>
                      </a:r>
                      <a:r>
                        <a:rPr lang="zh-CN" altLang="en-US" sz="1600" dirty="0" smtClean="0"/>
                        <a:t> （人）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6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014656"/>
              </p:ext>
            </p:extLst>
          </p:nvPr>
        </p:nvGraphicFramePr>
        <p:xfrm>
          <a:off x="344360" y="908650"/>
          <a:ext cx="6048840" cy="1656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620"/>
                <a:gridCol w="1584220"/>
              </a:tblGrid>
              <a:tr h="423508">
                <a:tc>
                  <a:txBody>
                    <a:bodyPr/>
                    <a:lstStyle/>
                    <a:p>
                      <a:r>
                        <a:rPr lang="es-ES" sz="1600" dirty="0" err="1" smtClean="0">
                          <a:solidFill>
                            <a:schemeClr val="bg1"/>
                          </a:solidFill>
                        </a:rPr>
                        <a:t>Procedures</a:t>
                      </a:r>
                      <a:r>
                        <a:rPr lang="es-ES" sz="1600" dirty="0" smtClean="0">
                          <a:solidFill>
                            <a:schemeClr val="bg1"/>
                          </a:solidFill>
                        </a:rPr>
                        <a:t> （</a:t>
                      </a: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</a:rPr>
                        <a:t>各项</a:t>
                      </a:r>
                      <a:r>
                        <a:rPr lang="es-ES" sz="1600" dirty="0" err="1" smtClean="0">
                          <a:solidFill>
                            <a:schemeClr val="bg1"/>
                          </a:solidFill>
                        </a:rPr>
                        <a:t>程序</a:t>
                      </a:r>
                      <a:r>
                        <a:rPr lang="es-ES" sz="1600" dirty="0" smtClean="0">
                          <a:solidFill>
                            <a:schemeClr val="bg1"/>
                          </a:solidFill>
                        </a:rPr>
                        <a:t>）</a:t>
                      </a:r>
                      <a:r>
                        <a:rPr lang="es-ES" sz="1600" dirty="0" smtClean="0"/>
                        <a:t>   2007 – 30/04/2016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30/04/2016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10907">
                <a:tc>
                  <a:txBody>
                    <a:bodyPr/>
                    <a:lstStyle/>
                    <a:p>
                      <a:pPr algn="l"/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Initial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 </a:t>
                      </a:r>
                      <a:r>
                        <a:rPr lang="zh-CN" alt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初步申请</a:t>
                      </a:r>
                      <a:endParaRPr lang="es-E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218.954</a:t>
                      </a:r>
                      <a:r>
                        <a:rPr lang="zh-CN" altLang="en-US" sz="1400" dirty="0" smtClean="0"/>
                        <a:t> （例）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0907">
                <a:tc>
                  <a:txBody>
                    <a:bodyPr/>
                    <a:lstStyle/>
                    <a:p>
                      <a:pPr algn="l"/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Revisions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amendments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 </a:t>
                      </a:r>
                      <a:r>
                        <a:rPr lang="zh-CN" alt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复查与修订</a:t>
                      </a:r>
                      <a:endParaRPr lang="es-E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118.488</a:t>
                      </a:r>
                      <a:r>
                        <a:rPr lang="zh-CN" altLang="en-US" sz="1400" dirty="0" smtClean="0"/>
                        <a:t> （例）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0907">
                <a:tc>
                  <a:txBody>
                    <a:bodyPr/>
                    <a:lstStyle/>
                    <a:p>
                      <a:pPr algn="l"/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s-ES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procedures</a:t>
                      </a:r>
                      <a:r>
                        <a:rPr lang="es-E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s-ES" sz="1400" b="1" baseline="0" dirty="0" smtClean="0"/>
                        <a:t> </a:t>
                      </a:r>
                      <a:r>
                        <a:rPr lang="zh-CN" altLang="en-US" sz="1400" b="1" baseline="0" dirty="0" smtClean="0"/>
                        <a:t>申请案例总数</a:t>
                      </a:r>
                      <a:endParaRPr lang="es-E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337.442</a:t>
                      </a:r>
                      <a:r>
                        <a:rPr lang="zh-CN" altLang="en-US" sz="1400" b="1" dirty="0" smtClean="0"/>
                        <a:t> （例）</a:t>
                      </a:r>
                      <a:endParaRPr lang="es-ES" sz="1400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7220" y="3284980"/>
            <a:ext cx="3260344" cy="29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6825260" y="2689163"/>
            <a:ext cx="266437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 smtClean="0"/>
              <a:t>Female</a:t>
            </a:r>
            <a:r>
              <a:rPr lang="zh-CN" altLang="en-US" sz="1400" dirty="0" smtClean="0"/>
              <a:t> （女性）</a:t>
            </a:r>
            <a:r>
              <a:rPr lang="es-ES" sz="1400" dirty="0" smtClean="0"/>
              <a:t>   65%    </a:t>
            </a:r>
            <a:endParaRPr lang="es-ES" sz="1400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575985"/>
              </p:ext>
            </p:extLst>
          </p:nvPr>
        </p:nvGraphicFramePr>
        <p:xfrm>
          <a:off x="6454589" y="1083170"/>
          <a:ext cx="3395091" cy="1554480"/>
        </p:xfrm>
        <a:graphic>
          <a:graphicData uri="http://schemas.openxmlformats.org/drawingml/2006/table">
            <a:tbl>
              <a:tblPr/>
              <a:tblGrid>
                <a:gridCol w="1162781"/>
                <a:gridCol w="576080"/>
                <a:gridCol w="432060"/>
                <a:gridCol w="1224170"/>
              </a:tblGrid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</a:t>
                      </a:r>
                      <a:r>
                        <a:rPr lang="es-E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groups</a:t>
                      </a:r>
                      <a:r>
                        <a:rPr lang="zh-CN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（数）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年龄层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18 </a:t>
                      </a:r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years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周岁以下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18 to 39 </a:t>
                      </a:r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years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18-39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周岁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40 to 64 </a:t>
                      </a:r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years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40-64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周岁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 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79 </a:t>
                      </a:r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years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65-79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周岁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 </a:t>
                      </a:r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years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rtl="0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s-E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50.259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周岁及以上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81.610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总数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  <p:sp>
        <p:nvSpPr>
          <p:cNvPr id="7" name="文本框 6"/>
          <p:cNvSpPr txBox="1"/>
          <p:nvPr/>
        </p:nvSpPr>
        <p:spPr>
          <a:xfrm>
            <a:off x="8553500" y="5713583"/>
            <a:ext cx="144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1400" dirty="0" smtClean="0"/>
              <a:t>生活依靠人员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7519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196690"/>
            <a:ext cx="4746625" cy="4929479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Services</a:t>
            </a:r>
            <a:r>
              <a:rPr lang="es-ES" dirty="0" smtClean="0"/>
              <a:t>/</a:t>
            </a:r>
            <a:r>
              <a:rPr lang="es-ES" dirty="0" err="1" smtClean="0"/>
              <a:t>Benefits</a:t>
            </a:r>
            <a:r>
              <a:rPr lang="es-ES" dirty="0" smtClean="0"/>
              <a:t> (I):</a:t>
            </a:r>
          </a:p>
          <a:p>
            <a:pPr lvl="1"/>
            <a:r>
              <a:rPr lang="en-US" dirty="0" smtClean="0"/>
              <a:t>Priority </a:t>
            </a:r>
            <a:r>
              <a:rPr lang="en-US" dirty="0"/>
              <a:t>services </a:t>
            </a:r>
            <a:r>
              <a:rPr lang="en-US" dirty="0" smtClean="0"/>
              <a:t>vs the economic </a:t>
            </a:r>
            <a:r>
              <a:rPr lang="en-US" dirty="0"/>
              <a:t>benefit for care of family setting </a:t>
            </a:r>
            <a:endParaRPr lang="es-ES" dirty="0" smtClean="0"/>
          </a:p>
          <a:p>
            <a:pPr lvl="1"/>
            <a:r>
              <a:rPr lang="es-ES" dirty="0" err="1" smtClean="0"/>
              <a:t>Benefit</a:t>
            </a:r>
            <a:r>
              <a:rPr lang="es-ES" dirty="0" smtClean="0"/>
              <a:t> </a:t>
            </a:r>
            <a:r>
              <a:rPr lang="es-ES" dirty="0" err="1" smtClean="0"/>
              <a:t>linked</a:t>
            </a:r>
            <a:r>
              <a:rPr lang="es-ES" dirty="0" smtClean="0"/>
              <a:t> to </a:t>
            </a:r>
            <a:r>
              <a:rPr lang="es-ES" dirty="0" err="1" smtClean="0"/>
              <a:t>services</a:t>
            </a:r>
            <a:r>
              <a:rPr lang="es-ES" dirty="0" smtClean="0"/>
              <a:t> (I):</a:t>
            </a:r>
          </a:p>
          <a:p>
            <a:pPr lvl="2"/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acts</a:t>
            </a:r>
            <a:r>
              <a:rPr lang="es-ES" sz="2400" dirty="0" smtClean="0"/>
              <a:t> w</a:t>
            </a:r>
            <a:r>
              <a:rPr lang="en-US" sz="2400" dirty="0" smtClean="0"/>
              <a:t>hen </a:t>
            </a:r>
            <a:r>
              <a:rPr lang="en-US" sz="2400" dirty="0"/>
              <a:t>the public service is not available or is not adjusted to the needs of the individual.</a:t>
            </a:r>
            <a:endParaRPr lang="es-ES" sz="2400" dirty="0" smtClean="0"/>
          </a:p>
          <a:p>
            <a:pPr lvl="2"/>
            <a:r>
              <a:rPr lang="en-US" sz="2400" dirty="0" smtClean="0"/>
              <a:t>Flexibility</a:t>
            </a:r>
            <a:r>
              <a:rPr lang="en-US" sz="2400" dirty="0"/>
              <a:t>: </a:t>
            </a:r>
            <a:r>
              <a:rPr lang="en-US" sz="2400" dirty="0" smtClean="0"/>
              <a:t>it can </a:t>
            </a:r>
            <a:r>
              <a:rPr lang="en-US" sz="2400" dirty="0"/>
              <a:t>be used for one or more services simultaneously or successively without </a:t>
            </a:r>
            <a:r>
              <a:rPr lang="en-US" sz="2400" dirty="0" smtClean="0"/>
              <a:t>submitting </a:t>
            </a:r>
            <a:r>
              <a:rPr lang="en-US" sz="2400" dirty="0"/>
              <a:t>new applications</a:t>
            </a:r>
            <a:r>
              <a:rPr lang="en-US" sz="2400" dirty="0" smtClean="0"/>
              <a:t>.</a:t>
            </a:r>
            <a:endParaRPr lang="es-ES" sz="2400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1045" y="1196690"/>
            <a:ext cx="4170545" cy="4929479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各项服务</a:t>
            </a:r>
            <a:r>
              <a:rPr lang="es-ES" dirty="0" smtClean="0"/>
              <a:t>/福利（1） 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es-ES" dirty="0" err="1" smtClean="0"/>
              <a:t>优先服务项目</a:t>
            </a:r>
            <a:r>
              <a:rPr lang="es-ES" dirty="0" smtClean="0"/>
              <a:t> vs </a:t>
            </a:r>
            <a:r>
              <a:rPr lang="es-ES" dirty="0" err="1" smtClean="0"/>
              <a:t>家庭</a:t>
            </a:r>
            <a:r>
              <a:rPr lang="zh-CN" altLang="en-US" dirty="0" smtClean="0"/>
              <a:t>设施</a:t>
            </a:r>
            <a:r>
              <a:rPr lang="es-ES" dirty="0" err="1" smtClean="0"/>
              <a:t>照料福利金</a:t>
            </a:r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 服务补助金（1）</a:t>
            </a:r>
          </a:p>
          <a:p>
            <a:pPr lvl="2"/>
            <a:r>
              <a:rPr lang="es-ES" sz="2400" dirty="0" smtClean="0"/>
              <a:t> </a:t>
            </a:r>
            <a:r>
              <a:rPr lang="es-ES" sz="2400" dirty="0" err="1" smtClean="0"/>
              <a:t>当公共服务无法获得实施时，或无法满足个人需要时，提供该福利金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es-ES" sz="2400" dirty="0" err="1" smtClean="0"/>
              <a:t>灵活性：可以同时发放给一项或多项服务，而不需提交新的申请</a:t>
            </a:r>
            <a:r>
              <a:rPr lang="es-ES" sz="2400" dirty="0" smtClean="0"/>
              <a:t>。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3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8330" y="1196690"/>
            <a:ext cx="4746625" cy="4929479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Services</a:t>
            </a:r>
            <a:r>
              <a:rPr lang="es-ES" dirty="0" smtClean="0"/>
              <a:t>/</a:t>
            </a:r>
            <a:r>
              <a:rPr lang="es-ES" dirty="0" err="1" smtClean="0"/>
              <a:t>Benefits</a:t>
            </a:r>
            <a:r>
              <a:rPr lang="es-ES" dirty="0" smtClean="0"/>
              <a:t> (</a:t>
            </a:r>
            <a:r>
              <a:rPr lang="es-ES" dirty="0"/>
              <a:t>II</a:t>
            </a:r>
            <a:r>
              <a:rPr lang="es-ES" dirty="0" smtClean="0"/>
              <a:t>):</a:t>
            </a:r>
          </a:p>
          <a:p>
            <a:pPr lvl="1"/>
            <a:r>
              <a:rPr lang="es-ES" dirty="0" err="1"/>
              <a:t>Benefit</a:t>
            </a:r>
            <a:r>
              <a:rPr lang="es-ES" dirty="0"/>
              <a:t> </a:t>
            </a:r>
            <a:r>
              <a:rPr lang="es-ES" dirty="0" err="1"/>
              <a:t>linked</a:t>
            </a:r>
            <a:r>
              <a:rPr lang="es-ES" dirty="0"/>
              <a:t> to </a:t>
            </a:r>
            <a:r>
              <a:rPr lang="es-ES" dirty="0" err="1" smtClean="0"/>
              <a:t>services</a:t>
            </a:r>
            <a:r>
              <a:rPr lang="es-ES" dirty="0" smtClean="0"/>
              <a:t> (</a:t>
            </a:r>
            <a:r>
              <a:rPr lang="es-ES" dirty="0"/>
              <a:t>II</a:t>
            </a:r>
            <a:r>
              <a:rPr lang="es-ES" dirty="0" smtClean="0"/>
              <a:t>):</a:t>
            </a:r>
          </a:p>
          <a:p>
            <a:pPr lvl="2"/>
            <a:r>
              <a:rPr lang="en-US" sz="2400" dirty="0" smtClean="0"/>
              <a:t>Justification of expenses with invoices </a:t>
            </a:r>
            <a:r>
              <a:rPr lang="en-US" sz="2400" dirty="0"/>
              <a:t>or certificates to </a:t>
            </a:r>
            <a:r>
              <a:rPr lang="en-US" sz="2400" dirty="0" smtClean="0"/>
              <a:t>make the payment</a:t>
            </a:r>
            <a:endParaRPr lang="es-ES" sz="2400" dirty="0" smtClean="0"/>
          </a:p>
          <a:p>
            <a:pPr lvl="2"/>
            <a:r>
              <a:rPr lang="en-US" sz="2400" dirty="0" smtClean="0"/>
              <a:t>The </a:t>
            </a:r>
            <a:r>
              <a:rPr lang="en-US" sz="2400" dirty="0"/>
              <a:t>amounts are much higher than </a:t>
            </a:r>
            <a:r>
              <a:rPr lang="en-US" sz="2400" dirty="0" smtClean="0"/>
              <a:t>those </a:t>
            </a:r>
            <a:r>
              <a:rPr lang="en-US" sz="2400" dirty="0"/>
              <a:t>for caring in family setting </a:t>
            </a:r>
            <a:endParaRPr lang="es-ES" sz="2400" dirty="0" smtClean="0"/>
          </a:p>
          <a:p>
            <a:pPr lvl="2"/>
            <a:r>
              <a:rPr lang="en-US" sz="2400" dirty="0" smtClean="0"/>
              <a:t>They </a:t>
            </a:r>
            <a:r>
              <a:rPr lang="en-US" sz="2400" dirty="0"/>
              <a:t>are also higher than the maximum amounts set by the State</a:t>
            </a:r>
            <a:endParaRPr lang="es-ES" sz="2400" dirty="0" smtClean="0"/>
          </a:p>
          <a:p>
            <a:pPr lvl="2"/>
            <a:r>
              <a:rPr lang="en-US" sz="2400" dirty="0"/>
              <a:t>Maximum price agreements with representatives of </a:t>
            </a:r>
            <a:r>
              <a:rPr lang="en-US" sz="2400" dirty="0" smtClean="0"/>
              <a:t>nursing homes </a:t>
            </a:r>
            <a:endParaRPr lang="es-ES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1" y="1196690"/>
            <a:ext cx="3888540" cy="4929479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各项服务</a:t>
            </a:r>
            <a:r>
              <a:rPr lang="es-ES" dirty="0" smtClean="0"/>
              <a:t>/福利（2） </a:t>
            </a:r>
          </a:p>
          <a:p>
            <a:pPr lvl="1"/>
            <a:r>
              <a:rPr lang="es-ES" dirty="0" smtClean="0"/>
              <a:t> 服务补助金（2）</a:t>
            </a:r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通过</a:t>
            </a:r>
            <a:r>
              <a:rPr lang="es-ES" sz="2400" dirty="0" err="1" smtClean="0"/>
              <a:t>发票或支付</a:t>
            </a:r>
            <a:r>
              <a:rPr lang="zh-CN" altLang="en-US" sz="2400" dirty="0" smtClean="0"/>
              <a:t>凭据</a:t>
            </a:r>
            <a:r>
              <a:rPr lang="es-ES" sz="2400" dirty="0" err="1" smtClean="0"/>
              <a:t>验证开销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其金额比家庭设施照料金额高很多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比国家拨款的最低福利金额也要高很多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与福利场所代表协商一致的最低价格</a:t>
            </a:r>
            <a:endParaRPr lang="es-ES" sz="2400" dirty="0" smtClean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50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1306887"/>
              </p:ext>
            </p:extLst>
          </p:nvPr>
        </p:nvGraphicFramePr>
        <p:xfrm>
          <a:off x="416370" y="1052670"/>
          <a:ext cx="9073260" cy="518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880"/>
                <a:gridCol w="2736380"/>
              </a:tblGrid>
              <a:tr h="462671">
                <a:tc>
                  <a:txBody>
                    <a:bodyPr/>
                    <a:lstStyle/>
                    <a:p>
                      <a:r>
                        <a:rPr lang="es-ES" sz="2000" dirty="0" err="1" smtClean="0"/>
                        <a:t>Benefits</a:t>
                      </a:r>
                      <a:r>
                        <a:rPr lang="es-ES" sz="2000" dirty="0" smtClean="0"/>
                        <a:t>-  </a:t>
                      </a:r>
                      <a:r>
                        <a:rPr lang="es-ES" sz="2000" dirty="0" err="1" smtClean="0"/>
                        <a:t>各项福利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30/04/2016</a:t>
                      </a:r>
                      <a:endParaRPr lang="es-ES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4890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/>
                        <a:t>Home </a:t>
                      </a:r>
                      <a:r>
                        <a:rPr lang="es-ES" sz="1600" dirty="0" err="1" smtClean="0"/>
                        <a:t>care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service</a:t>
                      </a:r>
                      <a:r>
                        <a:rPr lang="es-ES" sz="1600" dirty="0" smtClean="0"/>
                        <a:t> – </a:t>
                      </a:r>
                      <a:r>
                        <a:rPr lang="es-ES" sz="1600" dirty="0" err="1" smtClean="0"/>
                        <a:t>入户照料服务</a:t>
                      </a:r>
                      <a:r>
                        <a:rPr lang="es-ES" sz="1600" dirty="0" smtClean="0"/>
                        <a:t> 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18.832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890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 smtClean="0"/>
                        <a:t>Telecare</a:t>
                      </a:r>
                      <a:r>
                        <a:rPr lang="es-ES" sz="1600" dirty="0" smtClean="0"/>
                        <a:t> – </a:t>
                      </a:r>
                      <a:r>
                        <a:rPr lang="es-ES" sz="1600" dirty="0" err="1" smtClean="0"/>
                        <a:t>远程照料</a:t>
                      </a:r>
                      <a:r>
                        <a:rPr lang="es-ES" sz="1600" dirty="0" smtClean="0"/>
                        <a:t> 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6.111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762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Promotion of personal autonomy service </a:t>
                      </a:r>
                    </a:p>
                    <a:p>
                      <a:pPr algn="l"/>
                      <a:r>
                        <a:rPr lang="zh-CN" altLang="en-US" sz="1600" dirty="0" smtClean="0"/>
                        <a:t>个人自理提高服务</a:t>
                      </a:r>
                      <a:r>
                        <a:rPr lang="es-ES" sz="1600" dirty="0" smtClean="0"/>
                        <a:t>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12.127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890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 smtClean="0"/>
                        <a:t>Daytime</a:t>
                      </a:r>
                      <a:r>
                        <a:rPr lang="es-ES" sz="1600" dirty="0" smtClean="0"/>
                        <a:t> center –</a:t>
                      </a:r>
                      <a:r>
                        <a:rPr lang="zh-CN" altLang="en-US" sz="1600" dirty="0" smtClean="0"/>
                        <a:t> 日理中心</a:t>
                      </a:r>
                      <a:r>
                        <a:rPr lang="es-ES" sz="1600" dirty="0" smtClean="0"/>
                        <a:t> 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8.035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890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err="1" smtClean="0"/>
                        <a:t>Residential</a:t>
                      </a:r>
                      <a:r>
                        <a:rPr lang="es-ES" sz="1600" dirty="0" smtClean="0"/>
                        <a:t> center –</a:t>
                      </a:r>
                      <a:r>
                        <a:rPr lang="zh-CN" altLang="en-US" sz="1600" dirty="0" smtClean="0"/>
                        <a:t> 入住照料中心</a:t>
                      </a:r>
                      <a:r>
                        <a:rPr lang="es-ES" sz="1600" dirty="0" smtClean="0"/>
                        <a:t> 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7.420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76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Financial benefit for care in the family setting </a:t>
                      </a:r>
                    </a:p>
                    <a:p>
                      <a:pPr algn="l"/>
                      <a:r>
                        <a:rPr lang="es-ES" sz="1600" dirty="0" smtClean="0"/>
                        <a:t> </a:t>
                      </a:r>
                      <a:r>
                        <a:rPr lang="zh-CN" altLang="en-US" sz="1600" dirty="0" smtClean="0"/>
                        <a:t>家庭设施照料福利金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22.408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762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Financial benefit linked to the service </a:t>
                      </a:r>
                    </a:p>
                    <a:p>
                      <a:pPr algn="l"/>
                      <a:r>
                        <a:rPr lang="es-ES" sz="1600" dirty="0" smtClean="0"/>
                        <a:t> </a:t>
                      </a:r>
                      <a:r>
                        <a:rPr lang="zh-CN" altLang="en-US" sz="1600" dirty="0" smtClean="0"/>
                        <a:t>服务补助金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23.449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8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s-ES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benefits</a:t>
                      </a:r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dirty="0" smtClean="0"/>
                        <a:t>–</a:t>
                      </a:r>
                      <a:r>
                        <a:rPr lang="zh-CN" altLang="en-US" sz="1600" b="1" dirty="0" smtClean="0"/>
                        <a:t> 福利总数</a:t>
                      </a:r>
                      <a:r>
                        <a:rPr lang="es-ES" sz="1600" b="1" dirty="0" smtClean="0"/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98.382</a:t>
                      </a:r>
                      <a:r>
                        <a:rPr lang="zh-CN" altLang="en-US" sz="1600" b="1" dirty="0" smtClean="0"/>
                        <a:t> </a:t>
                      </a:r>
                      <a:endParaRPr lang="es-ES" sz="1600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8903">
                <a:tc>
                  <a:txBody>
                    <a:bodyPr/>
                    <a:lstStyle/>
                    <a:p>
                      <a:pPr algn="l"/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s-ES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beneficiaries</a:t>
                      </a:r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dirty="0" smtClean="0"/>
                        <a:t>–</a:t>
                      </a:r>
                      <a:r>
                        <a:rPr lang="zh-CN" altLang="en-US" sz="1600" b="1" dirty="0" smtClean="0"/>
                        <a:t> 受益人总数</a:t>
                      </a:r>
                      <a:r>
                        <a:rPr lang="es-ES" sz="1600" b="1" dirty="0" smtClean="0"/>
                        <a:t>  </a:t>
                      </a:r>
                      <a:endParaRPr lang="es-E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77.253</a:t>
                      </a:r>
                      <a:endParaRPr lang="es-ES" sz="1600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56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16370" y="908651"/>
            <a:ext cx="4746625" cy="2520350"/>
          </a:xfrm>
        </p:spPr>
        <p:txBody>
          <a:bodyPr>
            <a:normAutofit/>
          </a:bodyPr>
          <a:lstStyle/>
          <a:p>
            <a:r>
              <a:rPr lang="es-ES" sz="2400" dirty="0" smtClean="0"/>
              <a:t>SAUSS</a:t>
            </a:r>
          </a:p>
          <a:p>
            <a:pPr marL="0" indent="0">
              <a:buNone/>
            </a:pPr>
            <a:r>
              <a:rPr lang="en-US" sz="2000" dirty="0" smtClean="0"/>
              <a:t>Software </a:t>
            </a:r>
            <a:r>
              <a:rPr lang="en-US" sz="2000" dirty="0"/>
              <a:t>application that supports the entire procedure </a:t>
            </a:r>
            <a:r>
              <a:rPr lang="en-US" sz="2000" dirty="0" smtClean="0"/>
              <a:t>and accessible </a:t>
            </a:r>
            <a:r>
              <a:rPr lang="en-US" sz="2000" dirty="0"/>
              <a:t>in real time for all professionals involved in </a:t>
            </a:r>
            <a:r>
              <a:rPr lang="en-US" sz="2000" dirty="0" smtClean="0"/>
              <a:t> it (from the </a:t>
            </a:r>
            <a:r>
              <a:rPr lang="en-US" sz="2000" dirty="0"/>
              <a:t>Regional </a:t>
            </a:r>
            <a:r>
              <a:rPr lang="en-US" sz="2000" dirty="0" smtClean="0"/>
              <a:t>and </a:t>
            </a:r>
            <a:r>
              <a:rPr lang="en-US" sz="2000" dirty="0"/>
              <a:t>Local Administration</a:t>
            </a:r>
            <a:r>
              <a:rPr lang="en-US" sz="2000" dirty="0" smtClean="0"/>
              <a:t>)</a:t>
            </a:r>
          </a:p>
          <a:p>
            <a:r>
              <a:rPr lang="es-ES" sz="2400" dirty="0" smtClean="0"/>
              <a:t>STATISTICS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0" y="980660"/>
            <a:ext cx="4746625" cy="4525963"/>
          </a:xfrm>
        </p:spPr>
        <p:txBody>
          <a:bodyPr>
            <a:normAutofit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 </a:t>
            </a:r>
            <a:r>
              <a:rPr lang="en-US" altLang="zh-CN" dirty="0" smtClean="0"/>
              <a:t>SAUSS</a:t>
            </a:r>
            <a:r>
              <a:rPr lang="zh-CN" altLang="en-US" dirty="0" smtClean="0"/>
              <a:t>：整体程序支持应用软件，由全体专业工作人员实时接入（大区和基层行政机关）</a:t>
            </a:r>
            <a:endParaRPr lang="es-ES" sz="2400" dirty="0" smtClean="0"/>
          </a:p>
          <a:p>
            <a:r>
              <a:rPr lang="es-ES" dirty="0" smtClean="0"/>
              <a:t> </a:t>
            </a:r>
            <a:r>
              <a:rPr lang="zh-CN" altLang="en-US" dirty="0" smtClean="0"/>
              <a:t>各项统计数据</a:t>
            </a: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/>
          </a:p>
        </p:txBody>
      </p:sp>
      <p:graphicFrame>
        <p:nvGraphicFramePr>
          <p:cNvPr id="5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52132"/>
              </p:ext>
            </p:extLst>
          </p:nvPr>
        </p:nvGraphicFramePr>
        <p:xfrm>
          <a:off x="416370" y="3861060"/>
          <a:ext cx="9022086" cy="258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3970"/>
                <a:gridCol w="1381842"/>
                <a:gridCol w="1756274"/>
              </a:tblGrid>
              <a:tr h="537093">
                <a:tc>
                  <a:txBody>
                    <a:bodyPr/>
                    <a:lstStyle/>
                    <a:p>
                      <a:r>
                        <a:rPr lang="es-ES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Estatistics</a:t>
                      </a:r>
                      <a:r>
                        <a:rPr lang="es-E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s-ES" sz="1600" dirty="0" smtClean="0"/>
                        <a:t> 31/03/2016</a:t>
                      </a:r>
                    </a:p>
                    <a:p>
                      <a:r>
                        <a:rPr lang="zh-CN" altLang="en-US" sz="1600" dirty="0" smtClean="0"/>
                        <a:t>统计数据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España</a:t>
                      </a:r>
                    </a:p>
                    <a:p>
                      <a:pPr algn="ctr"/>
                      <a:r>
                        <a:rPr lang="zh-CN" altLang="en-US" sz="2000" dirty="0" smtClean="0"/>
                        <a:t>西班牙</a:t>
                      </a:r>
                      <a:endParaRPr lang="es-ES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Castilla y León</a:t>
                      </a:r>
                    </a:p>
                    <a:p>
                      <a:pPr algn="ctr"/>
                      <a:r>
                        <a:rPr lang="zh-CN" altLang="en-US" sz="2000" dirty="0" smtClean="0"/>
                        <a:t>卡</a:t>
                      </a:r>
                      <a:r>
                        <a:rPr lang="en-US" altLang="zh-CN" sz="2000" dirty="0" smtClean="0"/>
                        <a:t>·</a:t>
                      </a:r>
                      <a:r>
                        <a:rPr lang="zh-CN" altLang="en-US" sz="2000" dirty="0" smtClean="0"/>
                        <a:t>莱大区</a:t>
                      </a:r>
                      <a:endParaRPr lang="es-ES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53488">
                <a:tc>
                  <a:txBody>
                    <a:bodyPr/>
                    <a:lstStyle/>
                    <a:p>
                      <a:pPr algn="l"/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 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申请案例</a:t>
                      </a:r>
                      <a:endParaRPr lang="es-E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1.611.196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115.266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1076">
                <a:tc>
                  <a:txBody>
                    <a:bodyPr/>
                    <a:lstStyle/>
                    <a:p>
                      <a:pPr algn="l"/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assessed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获评人员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E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1.511.147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106.502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5291">
                <a:tc>
                  <a:txBody>
                    <a:bodyPr/>
                    <a:lstStyle/>
                    <a:p>
                      <a:pPr algn="l"/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entitled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benefits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获得福利资格人员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E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1.202.427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81.134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1076">
                <a:tc>
                  <a:txBody>
                    <a:bodyPr/>
                    <a:lstStyle/>
                    <a:p>
                      <a:pPr algn="l"/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benefits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获取福利人员 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E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802.269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75.551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5547">
                <a:tc>
                  <a:txBody>
                    <a:bodyPr/>
                    <a:lstStyle/>
                    <a:p>
                      <a:pPr algn="l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s-E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benefits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 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福利总数</a:t>
                      </a:r>
                      <a:endParaRPr lang="es-E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987.205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96.426</a:t>
                      </a:r>
                      <a:endParaRPr lang="es-E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the dependence </a:t>
            </a:r>
            <a:r>
              <a:rPr lang="en-US" dirty="0"/>
              <a:t>system in </a:t>
            </a:r>
            <a:r>
              <a:rPr lang="en-US" dirty="0" err="1"/>
              <a:t>Castilla</a:t>
            </a:r>
            <a:r>
              <a:rPr lang="en-US" dirty="0"/>
              <a:t> y </a:t>
            </a:r>
            <a:r>
              <a:rPr lang="en-US" dirty="0" smtClean="0"/>
              <a:t>León</a:t>
            </a:r>
            <a:br>
              <a:rPr lang="en-US" dirty="0" smtClean="0"/>
            </a:br>
            <a:r>
              <a:rPr lang="en-US" dirty="0" err="1" smtClean="0"/>
              <a:t>卡·莱大区生活依靠人群照料体系</a:t>
            </a:r>
            <a:r>
              <a:rPr lang="zh-CN" altLang="en-US" dirty="0" smtClean="0"/>
              <a:t>申请程序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88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Distribution</a:t>
            </a:r>
            <a:r>
              <a:rPr lang="es-ES" dirty="0" smtClean="0"/>
              <a:t> of </a:t>
            </a:r>
            <a:r>
              <a:rPr lang="es-ES" dirty="0" err="1" smtClean="0"/>
              <a:t>competences</a:t>
            </a:r>
            <a:r>
              <a:rPr lang="zh-CN" altLang="en-US" dirty="0" smtClean="0"/>
              <a:t> 职权划分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8330" y="1600206"/>
            <a:ext cx="4746625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AUTONOMOUS COMMUNITIES 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Social </a:t>
            </a:r>
            <a:r>
              <a:rPr lang="es-ES" dirty="0" err="1" smtClean="0"/>
              <a:t>Services</a:t>
            </a:r>
            <a:r>
              <a:rPr lang="es-ES" dirty="0" smtClean="0"/>
              <a:t> </a:t>
            </a:r>
            <a:r>
              <a:rPr lang="en-US" dirty="0"/>
              <a:t>sole competence </a:t>
            </a:r>
            <a:endParaRPr lang="es-ES" dirty="0" smtClean="0"/>
          </a:p>
          <a:p>
            <a:r>
              <a:rPr lang="es-ES" dirty="0" smtClean="0"/>
              <a:t>STATE:</a:t>
            </a:r>
          </a:p>
          <a:p>
            <a:pPr lvl="1" algn="just"/>
            <a:r>
              <a:rPr lang="en-US" dirty="0" smtClean="0"/>
              <a:t>competence </a:t>
            </a:r>
            <a:r>
              <a:rPr lang="en-US" dirty="0"/>
              <a:t>to regulate the basic conditions that guarantee equal opportunities for all Spaniards in the exercise of </a:t>
            </a:r>
            <a:r>
              <a:rPr lang="en-US" dirty="0" smtClean="0"/>
              <a:t>rights</a:t>
            </a:r>
            <a:endParaRPr lang="es-ES" dirty="0" smtClean="0"/>
          </a:p>
          <a:p>
            <a:pPr lvl="1" algn="just"/>
            <a:r>
              <a:rPr lang="en-US" dirty="0"/>
              <a:t>Law 39/2006 of December 14</a:t>
            </a:r>
            <a:r>
              <a:rPr lang="en-US" baseline="30000" dirty="0"/>
              <a:t>th</a:t>
            </a:r>
            <a:r>
              <a:rPr lang="en-US" dirty="0"/>
              <a:t> about Promotion of Personal Autonomy and Care for people in situation of dependence </a:t>
            </a:r>
            <a:endParaRPr lang="es-ES" dirty="0" smtClean="0"/>
          </a:p>
          <a:p>
            <a:pPr marL="0" lvl="0" indent="0">
              <a:buNone/>
            </a:pP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0" y="1600206"/>
            <a:ext cx="4746625" cy="452596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各自治区：</a:t>
            </a:r>
            <a:endParaRPr lang="es-ES" dirty="0" smtClean="0"/>
          </a:p>
          <a:p>
            <a:pPr lvl="1"/>
            <a:r>
              <a:rPr lang="zh-CN" altLang="en-US" dirty="0" smtClean="0"/>
              <a:t>社会服务独立职权</a:t>
            </a:r>
            <a:r>
              <a:rPr lang="es-ES" dirty="0" smtClean="0"/>
              <a:t> 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 </a:t>
            </a:r>
            <a:r>
              <a:rPr lang="zh-CN" altLang="en-US" dirty="0" smtClean="0"/>
              <a:t>国家：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其职权系规范基础条件，以保障西班牙公民行使权力时机会均等；</a:t>
            </a:r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zh-CN" dirty="0" smtClean="0"/>
              <a:t>《</a:t>
            </a:r>
            <a:r>
              <a:rPr lang="en-US" altLang="zh-CN" dirty="0" smtClean="0"/>
              <a:t>2006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14</a:t>
            </a:r>
            <a:r>
              <a:rPr lang="zh-CN" altLang="en-US" dirty="0" smtClean="0"/>
              <a:t>日第</a:t>
            </a:r>
            <a:r>
              <a:rPr lang="en-US" altLang="zh-CN" dirty="0" smtClean="0"/>
              <a:t>39</a:t>
            </a:r>
            <a:r>
              <a:rPr lang="zh-CN" altLang="en-US" dirty="0" smtClean="0"/>
              <a:t>号推进生活依靠人群个人自理和照料法</a:t>
            </a:r>
            <a:r>
              <a:rPr lang="en-US" altLang="zh-CN" dirty="0" smtClean="0"/>
              <a:t>》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3296770" y="4509150"/>
            <a:ext cx="144020" cy="216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abajo"/>
          <p:cNvSpPr/>
          <p:nvPr/>
        </p:nvSpPr>
        <p:spPr>
          <a:xfrm>
            <a:off x="7761390" y="3861060"/>
            <a:ext cx="144020" cy="216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18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dirty="0" smtClean="0"/>
              <a:t>《</a:t>
            </a:r>
            <a:r>
              <a:rPr lang="en-US" altLang="zh-CN" dirty="0" smtClean="0"/>
              <a:t>2006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14</a:t>
            </a:r>
            <a:r>
              <a:rPr lang="zh-CN" altLang="en-US" dirty="0" smtClean="0"/>
              <a:t>日第</a:t>
            </a:r>
            <a:r>
              <a:rPr lang="en-US" altLang="zh-CN" dirty="0" smtClean="0"/>
              <a:t>39</a:t>
            </a:r>
            <a:r>
              <a:rPr lang="zh-CN" altLang="en-US" dirty="0" smtClean="0"/>
              <a:t>号法</a:t>
            </a:r>
            <a:r>
              <a:rPr lang="en-US" dirty="0" smtClean="0"/>
              <a:t>》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600206"/>
            <a:ext cx="4746625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Caring in situations </a:t>
            </a:r>
            <a:r>
              <a:rPr lang="en-US" dirty="0"/>
              <a:t>of dependence </a:t>
            </a:r>
            <a:r>
              <a:rPr lang="en-US" dirty="0" smtClean="0"/>
              <a:t>before 2006 Law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Pension scheme</a:t>
            </a:r>
          </a:p>
          <a:p>
            <a:pPr lvl="2"/>
            <a:r>
              <a:rPr lang="es-ES" sz="2400" dirty="0" smtClean="0"/>
              <a:t>Small </a:t>
            </a:r>
            <a:r>
              <a:rPr lang="es-ES" sz="2400" dirty="0" err="1" smtClean="0"/>
              <a:t>amounts</a:t>
            </a:r>
            <a:endParaRPr lang="es-ES" sz="2400" dirty="0"/>
          </a:p>
          <a:p>
            <a:pPr lvl="2"/>
            <a:r>
              <a:rPr lang="es-ES" sz="2400" dirty="0" smtClean="0"/>
              <a:t>Small </a:t>
            </a:r>
            <a:r>
              <a:rPr lang="es-ES" sz="2400" dirty="0" err="1" smtClean="0"/>
              <a:t>segment</a:t>
            </a:r>
            <a:r>
              <a:rPr lang="es-ES" sz="2400" dirty="0" smtClean="0"/>
              <a:t> of </a:t>
            </a:r>
            <a:r>
              <a:rPr lang="es-ES" sz="2400" dirty="0" err="1" smtClean="0"/>
              <a:t>population</a:t>
            </a:r>
            <a:endParaRPr lang="es-ES" sz="2400" dirty="0"/>
          </a:p>
          <a:p>
            <a:pPr lvl="1"/>
            <a:r>
              <a:rPr lang="es-ES" dirty="0" smtClean="0"/>
              <a:t>P</a:t>
            </a:r>
            <a:r>
              <a:rPr lang="en-US" dirty="0" err="1" smtClean="0"/>
              <a:t>ublic</a:t>
            </a:r>
            <a:r>
              <a:rPr lang="en-US" dirty="0" smtClean="0"/>
              <a:t> and </a:t>
            </a:r>
            <a:r>
              <a:rPr lang="en-US" dirty="0"/>
              <a:t>private </a:t>
            </a:r>
            <a:r>
              <a:rPr lang="en-US" dirty="0" smtClean="0"/>
              <a:t>social </a:t>
            </a:r>
            <a:r>
              <a:rPr lang="en-US" dirty="0"/>
              <a:t>services </a:t>
            </a:r>
            <a:r>
              <a:rPr lang="en-US" dirty="0" smtClean="0"/>
              <a:t>with </a:t>
            </a:r>
            <a:r>
              <a:rPr lang="en-US" dirty="0"/>
              <a:t>public funding</a:t>
            </a:r>
            <a:endParaRPr lang="es-ES" dirty="0"/>
          </a:p>
          <a:p>
            <a:pPr lvl="2"/>
            <a:r>
              <a:rPr lang="en-US" sz="2400" dirty="0" smtClean="0"/>
              <a:t>With limited means</a:t>
            </a:r>
          </a:p>
          <a:p>
            <a:pPr lvl="0"/>
            <a:r>
              <a:rPr lang="es-ES" dirty="0" err="1">
                <a:solidFill>
                  <a:prstClr val="black"/>
                </a:solidFill>
              </a:rPr>
              <a:t>Other</a:t>
            </a:r>
            <a:r>
              <a:rPr lang="es-ES" dirty="0">
                <a:solidFill>
                  <a:prstClr val="black"/>
                </a:solidFill>
              </a:rPr>
              <a:t> </a:t>
            </a:r>
            <a:r>
              <a:rPr lang="es-ES" dirty="0" err="1">
                <a:solidFill>
                  <a:prstClr val="black"/>
                </a:solidFill>
              </a:rPr>
              <a:t>systems</a:t>
            </a:r>
            <a:r>
              <a:rPr lang="es-ES" dirty="0">
                <a:solidFill>
                  <a:prstClr val="black"/>
                </a:solidFill>
              </a:rPr>
              <a:t> in </a:t>
            </a:r>
            <a:r>
              <a:rPr lang="es-ES" dirty="0" err="1">
                <a:solidFill>
                  <a:prstClr val="black"/>
                </a:solidFill>
              </a:rPr>
              <a:t>the</a:t>
            </a:r>
            <a:r>
              <a:rPr lang="es-ES" dirty="0">
                <a:solidFill>
                  <a:prstClr val="black"/>
                </a:solidFill>
              </a:rPr>
              <a:t> EU</a:t>
            </a:r>
          </a:p>
          <a:p>
            <a:pPr lvl="2"/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5010" y="1600206"/>
            <a:ext cx="4746625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 </a:t>
            </a:r>
            <a:r>
              <a:rPr lang="zh-CN" altLang="en-US" dirty="0"/>
              <a:t>《</a:t>
            </a:r>
            <a:r>
              <a:rPr lang="zh-CN" altLang="zh-CN" dirty="0" smtClean="0"/>
              <a:t>2</a:t>
            </a:r>
            <a:r>
              <a:rPr lang="en-US" altLang="zh-CN" dirty="0" smtClean="0"/>
              <a:t>006</a:t>
            </a:r>
            <a:r>
              <a:rPr lang="zh-CN" altLang="en-US" dirty="0" smtClean="0"/>
              <a:t>年法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之前的生活依靠人群照料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养老金制度</a:t>
            </a:r>
            <a:endParaRPr lang="es-ES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小额</a:t>
            </a:r>
            <a:endParaRPr lang="es-ES" sz="2400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少数人群</a:t>
            </a:r>
            <a:endParaRPr lang="es-ES" sz="2400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公、私社会服务，均为公共财政支撑</a:t>
            </a:r>
            <a:endParaRPr lang="es-ES" dirty="0" smtClean="0"/>
          </a:p>
          <a:p>
            <a:pPr lvl="2"/>
            <a:r>
              <a:rPr lang="es-ES" sz="2400" dirty="0" smtClean="0"/>
              <a:t> </a:t>
            </a:r>
            <a:r>
              <a:rPr lang="zh-CN" altLang="en-US" sz="2400" dirty="0" smtClean="0"/>
              <a:t>照料手段有限</a:t>
            </a:r>
            <a:endParaRPr lang="en-US" altLang="zh-CN" sz="2400" dirty="0" smtClean="0"/>
          </a:p>
          <a:p>
            <a:pPr lvl="2"/>
            <a:endParaRPr lang="es-ES" sz="2400" dirty="0" smtClean="0"/>
          </a:p>
          <a:p>
            <a:r>
              <a:rPr lang="es-ES" dirty="0" smtClean="0"/>
              <a:t> </a:t>
            </a:r>
            <a:r>
              <a:rPr lang="zh-CN" altLang="en-US" dirty="0" smtClean="0"/>
              <a:t>欧盟其他体系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8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8330" y="1052670"/>
            <a:ext cx="4968690" cy="5328740"/>
          </a:xfrm>
        </p:spPr>
        <p:txBody>
          <a:bodyPr>
            <a:normAutofit fontScale="77500" lnSpcReduction="20000"/>
          </a:bodyPr>
          <a:lstStyle/>
          <a:p>
            <a:r>
              <a:rPr lang="es-ES" sz="2400" dirty="0" smtClean="0"/>
              <a:t>LAW </a:t>
            </a:r>
            <a:r>
              <a:rPr lang="es-ES" sz="2400" dirty="0"/>
              <a:t>39/2006 of </a:t>
            </a:r>
            <a:r>
              <a:rPr lang="es-ES" sz="2400" dirty="0" err="1"/>
              <a:t>December</a:t>
            </a:r>
            <a:r>
              <a:rPr lang="es-ES" sz="2400" dirty="0"/>
              <a:t> </a:t>
            </a:r>
            <a:r>
              <a:rPr lang="en-US" sz="2400" dirty="0" smtClean="0"/>
              <a:t>guarantees the care to </a:t>
            </a:r>
            <a:r>
              <a:rPr lang="en-US" sz="2400" dirty="0"/>
              <a:t>situations of </a:t>
            </a:r>
            <a:r>
              <a:rPr lang="en-US" sz="2400" dirty="0" smtClean="0"/>
              <a:t>dependence needs, as </a:t>
            </a:r>
            <a:r>
              <a:rPr lang="en-US" sz="2400" dirty="0"/>
              <a:t>a </a:t>
            </a:r>
            <a:r>
              <a:rPr lang="en-US" sz="2400" b="1" dirty="0"/>
              <a:t>subjective right </a:t>
            </a:r>
            <a:endParaRPr lang="es-ES" sz="2400" b="1" dirty="0" smtClean="0"/>
          </a:p>
          <a:p>
            <a:r>
              <a:rPr lang="en-US" sz="2400" dirty="0" smtClean="0"/>
              <a:t>Principles</a:t>
            </a:r>
            <a:r>
              <a:rPr lang="es-ES" sz="2400" dirty="0" smtClean="0"/>
              <a:t>:</a:t>
            </a:r>
            <a:endParaRPr lang="es-ES" sz="2400" dirty="0"/>
          </a:p>
          <a:p>
            <a:pPr lvl="1"/>
            <a:r>
              <a:rPr lang="en-US" sz="2100" dirty="0"/>
              <a:t>Universal access of all people in situation of </a:t>
            </a:r>
            <a:r>
              <a:rPr lang="en-US" sz="2100" dirty="0" smtClean="0"/>
              <a:t>dependence</a:t>
            </a:r>
            <a:endParaRPr lang="es-ES" sz="2100" dirty="0"/>
          </a:p>
          <a:p>
            <a:pPr lvl="1"/>
            <a:r>
              <a:rPr lang="es-ES" sz="2100" dirty="0" smtClean="0"/>
              <a:t>C</a:t>
            </a:r>
            <a:r>
              <a:rPr lang="en-US" sz="2100" dirty="0" err="1" smtClean="0"/>
              <a:t>omprehensive</a:t>
            </a:r>
            <a:r>
              <a:rPr lang="en-US" sz="2100" dirty="0"/>
              <a:t>, integrated and </a:t>
            </a:r>
            <a:r>
              <a:rPr lang="en-US" sz="2100" dirty="0" err="1"/>
              <a:t>customised</a:t>
            </a:r>
            <a:r>
              <a:rPr lang="en-US" sz="2100" dirty="0"/>
              <a:t> </a:t>
            </a:r>
            <a:r>
              <a:rPr lang="en-US" sz="2100" dirty="0" smtClean="0"/>
              <a:t>care</a:t>
            </a:r>
            <a:endParaRPr lang="es-ES" sz="2100" dirty="0"/>
          </a:p>
          <a:p>
            <a:pPr lvl="1"/>
            <a:r>
              <a:rPr lang="es-ES" sz="2100" dirty="0" err="1" smtClean="0"/>
              <a:t>Permanence</a:t>
            </a:r>
            <a:r>
              <a:rPr lang="es-ES" sz="2100" dirty="0" smtClean="0"/>
              <a:t> in </a:t>
            </a:r>
            <a:r>
              <a:rPr lang="es-ES" sz="2100" dirty="0" err="1" smtClean="0"/>
              <a:t>the</a:t>
            </a:r>
            <a:r>
              <a:rPr lang="es-ES" sz="2100" dirty="0" smtClean="0"/>
              <a:t> </a:t>
            </a:r>
            <a:r>
              <a:rPr lang="es-ES" sz="2100" dirty="0" err="1" smtClean="0"/>
              <a:t>environment</a:t>
            </a:r>
            <a:endParaRPr lang="es-ES" sz="2100" dirty="0"/>
          </a:p>
          <a:p>
            <a:pPr lvl="1"/>
            <a:r>
              <a:rPr lang="en-US" sz="2100" dirty="0" smtClean="0"/>
              <a:t>Participation </a:t>
            </a:r>
            <a:r>
              <a:rPr lang="en-US" sz="2100" dirty="0"/>
              <a:t>of </a:t>
            </a:r>
            <a:r>
              <a:rPr lang="en-US" sz="2100" dirty="0" smtClean="0"/>
              <a:t>person </a:t>
            </a:r>
            <a:r>
              <a:rPr lang="en-US" sz="2100" dirty="0"/>
              <a:t>in situation of dependence </a:t>
            </a:r>
            <a:r>
              <a:rPr lang="en-US" sz="2100" dirty="0" smtClean="0"/>
              <a:t>and their family</a:t>
            </a:r>
            <a:endParaRPr lang="es-ES" sz="2100" dirty="0"/>
          </a:p>
          <a:p>
            <a:pPr lvl="1"/>
            <a:r>
              <a:rPr lang="en-US" sz="2100" dirty="0" smtClean="0"/>
              <a:t>Inter-administrative cooperation</a:t>
            </a:r>
            <a:r>
              <a:rPr lang="es-ES" sz="2100" dirty="0" smtClean="0"/>
              <a:t>…</a:t>
            </a:r>
          </a:p>
          <a:p>
            <a:pPr fontAlgn="auto">
              <a:spcAft>
                <a:spcPts val="0"/>
              </a:spcAft>
            </a:pPr>
            <a:r>
              <a:rPr lang="en-US" sz="2400" dirty="0" smtClean="0"/>
              <a:t>Public Administrations involved</a:t>
            </a:r>
            <a:r>
              <a:rPr lang="es-ES" sz="2400" dirty="0" smtClean="0"/>
              <a:t>:</a:t>
            </a:r>
          </a:p>
          <a:p>
            <a:pPr lvl="1" fontAlgn="auto">
              <a:spcAft>
                <a:spcPts val="0"/>
              </a:spcAft>
            </a:pPr>
            <a:r>
              <a:rPr lang="es-ES" sz="2100" dirty="0" err="1" smtClean="0"/>
              <a:t>The</a:t>
            </a:r>
            <a:r>
              <a:rPr lang="es-ES" sz="2100" dirty="0" smtClean="0"/>
              <a:t> </a:t>
            </a:r>
            <a:r>
              <a:rPr lang="es-ES" sz="2100" dirty="0" err="1" smtClean="0"/>
              <a:t>State</a:t>
            </a:r>
            <a:endParaRPr lang="es-ES" sz="2100" dirty="0" smtClean="0"/>
          </a:p>
          <a:p>
            <a:pPr lvl="1" fontAlgn="auto">
              <a:spcAft>
                <a:spcPts val="0"/>
              </a:spcAft>
            </a:pPr>
            <a:r>
              <a:rPr lang="es-ES" sz="2100" dirty="0" err="1" smtClean="0"/>
              <a:t>Autonomous</a:t>
            </a:r>
            <a:r>
              <a:rPr lang="es-ES" sz="2100" dirty="0" smtClean="0"/>
              <a:t> </a:t>
            </a:r>
            <a:r>
              <a:rPr lang="es-ES" sz="2100" dirty="0" err="1" smtClean="0"/>
              <a:t>Communities</a:t>
            </a:r>
            <a:r>
              <a:rPr lang="es-ES" sz="2100" dirty="0" smtClean="0"/>
              <a:t> </a:t>
            </a:r>
          </a:p>
          <a:p>
            <a:pPr lvl="1" fontAlgn="auto">
              <a:spcAft>
                <a:spcPts val="0"/>
              </a:spcAft>
            </a:pPr>
            <a:r>
              <a:rPr lang="es-ES" sz="2100" dirty="0" smtClean="0"/>
              <a:t>Local </a:t>
            </a:r>
            <a:r>
              <a:rPr lang="es-ES" sz="2100" dirty="0" err="1" smtClean="0"/>
              <a:t>Entities</a:t>
            </a:r>
            <a:r>
              <a:rPr lang="es-ES" sz="2100" dirty="0" smtClean="0"/>
              <a:t> (</a:t>
            </a:r>
            <a:r>
              <a:rPr lang="es-ES" sz="2100" dirty="0" err="1" smtClean="0"/>
              <a:t>muncipalities</a:t>
            </a:r>
            <a:r>
              <a:rPr lang="es-ES" sz="2100" dirty="0" smtClean="0"/>
              <a:t> and  </a:t>
            </a:r>
            <a:r>
              <a:rPr lang="es-ES" sz="2100" dirty="0" err="1" smtClean="0"/>
              <a:t>provinces</a:t>
            </a:r>
            <a:r>
              <a:rPr lang="es-ES" sz="2100" dirty="0" smtClean="0"/>
              <a:t>)</a:t>
            </a:r>
          </a:p>
          <a:p>
            <a:pPr marL="450850" lvl="1" indent="6350">
              <a:spcBef>
                <a:spcPts val="1800"/>
              </a:spcBef>
              <a:buNone/>
            </a:pPr>
            <a:r>
              <a:rPr lang="en-US" sz="2100" dirty="0" smtClean="0"/>
              <a:t>Territorial Council of Social Services and the System for autonomy and dependence care</a:t>
            </a:r>
            <a:r>
              <a:rPr lang="es-ES" sz="2100" dirty="0" smtClean="0"/>
              <a:t> (</a:t>
            </a:r>
            <a:r>
              <a:rPr lang="es-ES" sz="2100" dirty="0" err="1" smtClean="0"/>
              <a:t>establishes</a:t>
            </a:r>
            <a:r>
              <a:rPr lang="es-ES" sz="2100" dirty="0" smtClean="0"/>
              <a:t> </a:t>
            </a:r>
            <a:r>
              <a:rPr lang="es-ES" sz="2100" dirty="0" err="1" smtClean="0"/>
              <a:t>common</a:t>
            </a:r>
            <a:r>
              <a:rPr lang="es-ES" sz="2100" dirty="0" smtClean="0"/>
              <a:t> </a:t>
            </a:r>
            <a:r>
              <a:rPr lang="es-ES" sz="2100" dirty="0" err="1" smtClean="0"/>
              <a:t>criteria</a:t>
            </a:r>
            <a:r>
              <a:rPr lang="es-ES" sz="2100" dirty="0" smtClean="0"/>
              <a:t>: </a:t>
            </a:r>
            <a:r>
              <a:rPr lang="en-US" sz="2100" dirty="0" smtClean="0"/>
              <a:t>scale of assessing, intensity of services…)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75315" y="1052670"/>
            <a:ext cx="4674615" cy="51847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is-IS" sz="2400" dirty="0"/>
              <a:t>《2006年12月14日第39号法》 </a:t>
            </a:r>
            <a:r>
              <a:rPr lang="zh-CN" altLang="en-US" sz="2400" dirty="0" smtClean="0"/>
              <a:t>保障生活依靠人群照料需求，视之为</a:t>
            </a:r>
            <a:r>
              <a:rPr lang="zh-CN" altLang="en-US" sz="2400" b="1" dirty="0" smtClean="0"/>
              <a:t>主人翁权利</a:t>
            </a:r>
            <a:r>
              <a:rPr lang="es-ES" sz="2400" b="1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s-ES" sz="2400" dirty="0" smtClean="0"/>
              <a:t> </a:t>
            </a:r>
            <a:r>
              <a:rPr lang="zh-CN" altLang="en-US" sz="2400" dirty="0" smtClean="0"/>
              <a:t>原则：</a:t>
            </a:r>
            <a:endParaRPr lang="es-ES" sz="2400" dirty="0" smtClean="0"/>
          </a:p>
          <a:p>
            <a:pPr lvl="1">
              <a:lnSpc>
                <a:spcPct val="120000"/>
              </a:lnSpc>
            </a:pPr>
            <a:r>
              <a:rPr lang="es-ES" sz="2000" dirty="0" smtClean="0"/>
              <a:t> </a:t>
            </a:r>
            <a:r>
              <a:rPr lang="zh-CN" altLang="en-US" sz="2000" dirty="0" smtClean="0"/>
              <a:t>生活依靠人群照料获取统一轨道</a:t>
            </a:r>
            <a:endParaRPr lang="es-ES" sz="2000" dirty="0" smtClean="0"/>
          </a:p>
          <a:p>
            <a:pPr lvl="1">
              <a:lnSpc>
                <a:spcPct val="120000"/>
              </a:lnSpc>
            </a:pPr>
            <a:r>
              <a:rPr lang="es-ES" sz="2000" dirty="0" smtClean="0"/>
              <a:t> </a:t>
            </a:r>
            <a:r>
              <a:rPr lang="zh-CN" altLang="en-US" sz="2000" dirty="0" smtClean="0"/>
              <a:t>综合的、整体的、遵从实际条件的照料</a:t>
            </a:r>
            <a:endParaRPr lang="es-ES" sz="2000" dirty="0" smtClean="0"/>
          </a:p>
          <a:p>
            <a:pPr lvl="1">
              <a:lnSpc>
                <a:spcPct val="120000"/>
              </a:lnSpc>
            </a:pPr>
            <a:r>
              <a:rPr lang="es-ES" sz="2000" dirty="0" smtClean="0"/>
              <a:t> </a:t>
            </a:r>
            <a:r>
              <a:rPr lang="zh-CN" altLang="en-US" sz="2000" dirty="0" smtClean="0"/>
              <a:t>使受照料人能长期居于其生活环境</a:t>
            </a:r>
            <a:endParaRPr lang="es-ES" sz="2000" dirty="0" smtClean="0"/>
          </a:p>
          <a:p>
            <a:pPr lvl="1">
              <a:lnSpc>
                <a:spcPct val="120000"/>
              </a:lnSpc>
            </a:pPr>
            <a:r>
              <a:rPr lang="es-ES" sz="2000" dirty="0" smtClean="0"/>
              <a:t> </a:t>
            </a:r>
            <a:r>
              <a:rPr lang="zh-CN" altLang="en-US" sz="2000" dirty="0" smtClean="0"/>
              <a:t>生活依靠人群及其家庭参与过程</a:t>
            </a:r>
            <a:endParaRPr lang="es-ES" sz="2000" dirty="0" smtClean="0"/>
          </a:p>
          <a:p>
            <a:pPr lvl="1">
              <a:lnSpc>
                <a:spcPct val="120000"/>
              </a:lnSpc>
            </a:pPr>
            <a:r>
              <a:rPr lang="es-ES" sz="2000" dirty="0" smtClean="0"/>
              <a:t> </a:t>
            </a:r>
            <a:r>
              <a:rPr lang="zh-CN" altLang="en-US" sz="2000" dirty="0" smtClean="0"/>
              <a:t>行政部门间合作</a:t>
            </a:r>
            <a:endParaRPr lang="es-ES" sz="2000" dirty="0" smtClean="0"/>
          </a:p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" sz="2400" dirty="0" smtClean="0"/>
              <a:t> </a:t>
            </a:r>
            <a:r>
              <a:rPr lang="zh-CN" altLang="en-US" sz="2400" dirty="0" smtClean="0"/>
              <a:t>相关公共行政机关</a:t>
            </a:r>
            <a:endParaRPr lang="es-ES" sz="2400" dirty="0" smtClean="0"/>
          </a:p>
          <a:p>
            <a:pPr lvl="1"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 sz="2100" dirty="0" smtClean="0"/>
              <a:t>国家</a:t>
            </a:r>
            <a:r>
              <a:rPr lang="es-ES" sz="2100" dirty="0" smtClean="0"/>
              <a:t> 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</a:pPr>
            <a:r>
              <a:rPr lang="es-ES" sz="2100" dirty="0" smtClean="0"/>
              <a:t> </a:t>
            </a:r>
            <a:r>
              <a:rPr lang="zh-CN" altLang="en-US" sz="2100" dirty="0" smtClean="0"/>
              <a:t>自治区</a:t>
            </a:r>
            <a:endParaRPr lang="es-ES" sz="2100" dirty="0" smtClean="0"/>
          </a:p>
          <a:p>
            <a:pPr lvl="1" fontAlgn="auto">
              <a:lnSpc>
                <a:spcPct val="120000"/>
              </a:lnSpc>
              <a:spcAft>
                <a:spcPts val="0"/>
              </a:spcAft>
            </a:pPr>
            <a:r>
              <a:rPr lang="es-ES" sz="2100" dirty="0" smtClean="0"/>
              <a:t> </a:t>
            </a:r>
            <a:r>
              <a:rPr lang="zh-CN" altLang="en-US" sz="2100" dirty="0" smtClean="0"/>
              <a:t>地方机关（市政府或省政府）</a:t>
            </a:r>
            <a:endParaRPr lang="en-US" altLang="zh-CN" sz="2100" dirty="0"/>
          </a:p>
          <a:p>
            <a:pPr marL="457200" lvl="1" indent="0" fontAlgn="auto">
              <a:lnSpc>
                <a:spcPct val="120000"/>
              </a:lnSpc>
              <a:spcAft>
                <a:spcPts val="0"/>
              </a:spcAft>
              <a:buNone/>
            </a:pPr>
            <a:endParaRPr lang="en-US" altLang="zh-CN" sz="2100" dirty="0" smtClean="0"/>
          </a:p>
          <a:p>
            <a:pPr marL="457200" lvl="1" indent="0" fontAlgn="auto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2100" dirty="0" smtClean="0"/>
              <a:t>社会服务地方委员会和生活依靠人群自理和照料体系（建立共同标准、评定级别、服务频次）</a:t>
            </a:r>
            <a:r>
              <a:rPr lang="es-ES" sz="2100" dirty="0" smtClean="0"/>
              <a:t> 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7257320" y="4797190"/>
            <a:ext cx="216030" cy="216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bajo"/>
          <p:cNvSpPr/>
          <p:nvPr/>
        </p:nvSpPr>
        <p:spPr>
          <a:xfrm>
            <a:off x="2288630" y="4941210"/>
            <a:ext cx="216030" cy="216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7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zh-CN" altLang="en-US" baseline="30000" dirty="0" smtClean="0"/>
              <a:t>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412720"/>
            <a:ext cx="4746625" cy="4713449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Beneficiaries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People requiring </a:t>
            </a:r>
            <a:r>
              <a:rPr lang="en-US" dirty="0"/>
              <a:t>other people care to perform basic activities of daily life</a:t>
            </a:r>
            <a:r>
              <a:rPr lang="es-ES" dirty="0" smtClean="0"/>
              <a:t> (ABVD),</a:t>
            </a:r>
            <a:r>
              <a:rPr lang="en-US" dirty="0" smtClean="0"/>
              <a:t> </a:t>
            </a:r>
            <a:r>
              <a:rPr lang="en-US" dirty="0"/>
              <a:t>due to age, illness or disability</a:t>
            </a:r>
            <a:endParaRPr lang="es-ES" dirty="0" smtClean="0"/>
          </a:p>
          <a:p>
            <a:pPr lvl="1"/>
            <a:r>
              <a:rPr lang="es-ES" dirty="0" err="1" smtClean="0"/>
              <a:t>Requirements</a:t>
            </a:r>
            <a:r>
              <a:rPr lang="es-ES" dirty="0" smtClean="0"/>
              <a:t>:</a:t>
            </a:r>
          </a:p>
          <a:p>
            <a:pPr lvl="2"/>
            <a:r>
              <a:rPr lang="es-ES" sz="2200" dirty="0" smtClean="0"/>
              <a:t>To </a:t>
            </a:r>
            <a:r>
              <a:rPr lang="es-ES" sz="2200" dirty="0" err="1" smtClean="0"/>
              <a:t>have</a:t>
            </a:r>
            <a:r>
              <a:rPr lang="es-ES" sz="2200" dirty="0" smtClean="0"/>
              <a:t> a </a:t>
            </a:r>
            <a:r>
              <a:rPr lang="es-ES" sz="2200" dirty="0" err="1" smtClean="0"/>
              <a:t>recognised</a:t>
            </a:r>
            <a:r>
              <a:rPr lang="es-ES" sz="2200" dirty="0" smtClean="0"/>
              <a:t> </a:t>
            </a:r>
            <a:r>
              <a:rPr lang="en-US" sz="2400" dirty="0"/>
              <a:t>degree of dependence</a:t>
            </a:r>
            <a:endParaRPr lang="es-ES" sz="2200" dirty="0" smtClean="0"/>
          </a:p>
          <a:p>
            <a:pPr lvl="2"/>
            <a:r>
              <a:rPr lang="en-US" sz="2400" dirty="0" smtClean="0"/>
              <a:t>Living </a:t>
            </a:r>
            <a:r>
              <a:rPr lang="en-US" sz="2400" dirty="0"/>
              <a:t>in Spanish territory and having lived for </a:t>
            </a:r>
            <a:r>
              <a:rPr lang="en-US" sz="2400" dirty="0" smtClean="0"/>
              <a:t>a </a:t>
            </a:r>
            <a:r>
              <a:rPr lang="en-US" sz="2400" dirty="0"/>
              <a:t>five </a:t>
            </a:r>
            <a:r>
              <a:rPr lang="en-US" sz="2400" dirty="0" smtClean="0"/>
              <a:t>years period, being two consecutive and </a:t>
            </a:r>
            <a:r>
              <a:rPr lang="en-US" sz="2400" dirty="0"/>
              <a:t>immediately preceding to the filing date of the application</a:t>
            </a:r>
            <a:endParaRPr lang="es-ES" sz="2200" dirty="0" smtClean="0"/>
          </a:p>
          <a:p>
            <a:pPr marL="450850" lvl="1" indent="6350">
              <a:buNone/>
            </a:pPr>
            <a:endParaRPr lang="es-ES" dirty="0" smtClean="0"/>
          </a:p>
          <a:p>
            <a:pPr marL="450850" lvl="1" indent="6350">
              <a:buNone/>
            </a:pP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1" y="1412720"/>
            <a:ext cx="4392610" cy="4713449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受益人</a:t>
            </a:r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因年老、疾病或残障等原因，要求他人提供照料以进行日常生活基本活动的人（</a:t>
            </a:r>
            <a:r>
              <a:rPr lang="en-US" altLang="zh-CN" dirty="0" smtClean="0"/>
              <a:t>ABVD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条件要求</a:t>
            </a:r>
            <a:endParaRPr lang="es-ES" dirty="0" smtClean="0"/>
          </a:p>
          <a:p>
            <a:pPr lvl="2"/>
            <a:r>
              <a:rPr lang="es-ES" sz="2200" dirty="0" smtClean="0"/>
              <a:t> </a:t>
            </a:r>
            <a:r>
              <a:rPr lang="zh-CN" altLang="en-US" sz="2200" dirty="0" smtClean="0"/>
              <a:t>须有生活依靠程度认证</a:t>
            </a:r>
            <a:endParaRPr lang="es-ES" sz="2200" dirty="0" smtClean="0"/>
          </a:p>
          <a:p>
            <a:pPr lvl="2"/>
            <a:r>
              <a:rPr lang="es-ES" sz="2200" dirty="0" smtClean="0"/>
              <a:t> </a:t>
            </a:r>
            <a:r>
              <a:rPr lang="zh-CN" altLang="en-US" sz="2200" dirty="0" smtClean="0"/>
              <a:t>居住在西班牙境内</a:t>
            </a:r>
            <a:r>
              <a:rPr lang="zh-CN" altLang="zh-CN" sz="2200" dirty="0" smtClean="0"/>
              <a:t>，</a:t>
            </a:r>
            <a:r>
              <a:rPr lang="zh-CN" altLang="en-US" sz="2200" dirty="0" smtClean="0"/>
              <a:t>并总体超过</a:t>
            </a:r>
            <a:r>
              <a:rPr lang="en-US" altLang="zh-CN" sz="2200" dirty="0" smtClean="0"/>
              <a:t>5</a:t>
            </a:r>
            <a:r>
              <a:rPr lang="zh-CN" altLang="en-US" sz="2200" dirty="0" smtClean="0"/>
              <a:t>年以上；在递交申请日期之前连续</a:t>
            </a:r>
            <a:r>
              <a:rPr lang="en-US" altLang="zh-CN" sz="2200" dirty="0" smtClean="0"/>
              <a:t>2</a:t>
            </a:r>
            <a:r>
              <a:rPr lang="zh-CN" altLang="en-US" sz="2200" dirty="0" smtClean="0"/>
              <a:t>年居住于西班牙。</a:t>
            </a: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23204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dirty="0" smtClean="0"/>
              <a:t>Procedure</a:t>
            </a:r>
            <a:br>
              <a:rPr lang="en-US" dirty="0" smtClean="0"/>
            </a:br>
            <a:r>
              <a:rPr lang="en-US" dirty="0" smtClean="0"/>
              <a:t>《2006年12月14日第39号法》 规定之程序 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019632"/>
              </p:ext>
            </p:extLst>
          </p:nvPr>
        </p:nvGraphicFramePr>
        <p:xfrm>
          <a:off x="4953000" y="1340710"/>
          <a:ext cx="474662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68104"/>
              </p:ext>
            </p:extLst>
          </p:nvPr>
        </p:nvGraphicFramePr>
        <p:xfrm>
          <a:off x="344360" y="1340710"/>
          <a:ext cx="474662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204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124680"/>
            <a:ext cx="4746625" cy="50014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Functional assessment </a:t>
            </a:r>
            <a:r>
              <a:rPr lang="es-ES" dirty="0" smtClean="0"/>
              <a:t> (I):</a:t>
            </a:r>
          </a:p>
          <a:p>
            <a:pPr lvl="1"/>
            <a:r>
              <a:rPr lang="es-ES" dirty="0" err="1" smtClean="0"/>
              <a:t>Scale</a:t>
            </a:r>
            <a:r>
              <a:rPr lang="es-ES" dirty="0" smtClean="0"/>
              <a:t> of </a:t>
            </a:r>
            <a:r>
              <a:rPr lang="es-ES" dirty="0" err="1" smtClean="0"/>
              <a:t>dependence</a:t>
            </a:r>
            <a:r>
              <a:rPr lang="es-ES" dirty="0" smtClean="0"/>
              <a:t> </a:t>
            </a:r>
            <a:r>
              <a:rPr lang="es-ES" dirty="0" err="1" smtClean="0"/>
              <a:t>assessment</a:t>
            </a:r>
            <a:r>
              <a:rPr lang="es-ES" dirty="0" smtClean="0"/>
              <a:t> (BVD).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aged</a:t>
            </a:r>
            <a:r>
              <a:rPr lang="es-ES" dirty="0" smtClean="0"/>
              <a:t> 3. A</a:t>
            </a:r>
            <a:r>
              <a:rPr lang="en-US" dirty="0" err="1" smtClean="0"/>
              <a:t>ssesses</a:t>
            </a:r>
            <a:r>
              <a:rPr lang="en-US" dirty="0" smtClean="0"/>
              <a:t> </a:t>
            </a:r>
            <a:r>
              <a:rPr lang="en-US" dirty="0"/>
              <a:t>the ability of the person to perform by </a:t>
            </a:r>
            <a:r>
              <a:rPr lang="en-US" dirty="0" err="1" smtClean="0"/>
              <a:t>theirself</a:t>
            </a:r>
            <a:r>
              <a:rPr lang="en-US" dirty="0" smtClean="0"/>
              <a:t> </a:t>
            </a:r>
            <a:r>
              <a:rPr lang="en-US" dirty="0"/>
              <a:t>certain </a:t>
            </a:r>
            <a:r>
              <a:rPr lang="en-US" dirty="0" smtClean="0"/>
              <a:t>tasks:</a:t>
            </a:r>
            <a:r>
              <a:rPr lang="es-ES" dirty="0" smtClean="0"/>
              <a:t> </a:t>
            </a:r>
            <a:r>
              <a:rPr lang="en-US" dirty="0" smtClean="0"/>
              <a:t>eating </a:t>
            </a:r>
            <a:r>
              <a:rPr lang="en-US" dirty="0"/>
              <a:t>and drinking, personal hygiene, health maintenance</a:t>
            </a:r>
            <a:r>
              <a:rPr lang="en-US" dirty="0" smtClean="0"/>
              <a:t>, travel, </a:t>
            </a:r>
            <a:r>
              <a:rPr lang="en-US" dirty="0"/>
              <a:t>taking </a:t>
            </a:r>
            <a:r>
              <a:rPr lang="en-US" dirty="0" smtClean="0"/>
              <a:t>decisions… </a:t>
            </a:r>
            <a:endParaRPr lang="es-ES" dirty="0" smtClean="0"/>
          </a:p>
          <a:p>
            <a:pPr lvl="2"/>
            <a:r>
              <a:rPr lang="es-ES" sz="2200" dirty="0"/>
              <a:t>0-24 </a:t>
            </a:r>
            <a:r>
              <a:rPr lang="es-ES" sz="2200" dirty="0" err="1" smtClean="0"/>
              <a:t>points</a:t>
            </a:r>
            <a:r>
              <a:rPr lang="es-ES" sz="2200" dirty="0"/>
              <a:t>: </a:t>
            </a:r>
            <a:r>
              <a:rPr lang="en-US" sz="2400" dirty="0"/>
              <a:t>No dependence</a:t>
            </a:r>
            <a:endParaRPr lang="es-ES" sz="2200" dirty="0"/>
          </a:p>
          <a:p>
            <a:pPr lvl="2"/>
            <a:r>
              <a:rPr lang="es-ES" sz="2200" dirty="0"/>
              <a:t>25 – 49 </a:t>
            </a:r>
            <a:r>
              <a:rPr lang="es-ES" sz="2200" dirty="0" err="1"/>
              <a:t>points</a:t>
            </a:r>
            <a:r>
              <a:rPr lang="es-ES" sz="2200" dirty="0"/>
              <a:t> : </a:t>
            </a:r>
            <a:r>
              <a:rPr lang="es-ES" sz="2200" dirty="0" smtClean="0"/>
              <a:t>Grade </a:t>
            </a:r>
            <a:r>
              <a:rPr lang="es-ES" sz="2200" dirty="0"/>
              <a:t>I</a:t>
            </a:r>
          </a:p>
          <a:p>
            <a:pPr lvl="2"/>
            <a:r>
              <a:rPr lang="es-ES" sz="2200" dirty="0"/>
              <a:t>50 – 74 </a:t>
            </a:r>
            <a:r>
              <a:rPr lang="es-ES" sz="2200" dirty="0" err="1"/>
              <a:t>points</a:t>
            </a:r>
            <a:r>
              <a:rPr lang="es-ES" sz="2200" dirty="0"/>
              <a:t> : </a:t>
            </a:r>
            <a:r>
              <a:rPr lang="es-ES" sz="2200" dirty="0" smtClean="0"/>
              <a:t>Grade </a:t>
            </a:r>
            <a:r>
              <a:rPr lang="es-ES" sz="2200" dirty="0"/>
              <a:t>II</a:t>
            </a:r>
          </a:p>
          <a:p>
            <a:pPr lvl="2"/>
            <a:r>
              <a:rPr lang="es-ES" sz="2200" dirty="0"/>
              <a:t>75 – 100 </a:t>
            </a:r>
            <a:r>
              <a:rPr lang="es-ES" sz="2200" dirty="0" err="1"/>
              <a:t>points</a:t>
            </a:r>
            <a:r>
              <a:rPr lang="es-ES" sz="2200" dirty="0"/>
              <a:t> : </a:t>
            </a:r>
            <a:r>
              <a:rPr lang="es-ES" sz="2200" dirty="0" smtClean="0"/>
              <a:t>Grade III</a:t>
            </a:r>
            <a:endParaRPr lang="es-ES" dirty="0" smtClean="0"/>
          </a:p>
          <a:p>
            <a:pPr lvl="1"/>
            <a:r>
              <a:rPr lang="es-ES" dirty="0" err="1" smtClean="0"/>
              <a:t>From</a:t>
            </a:r>
            <a:r>
              <a:rPr lang="es-ES" dirty="0" smtClean="0"/>
              <a:t> 0 to </a:t>
            </a:r>
            <a:r>
              <a:rPr lang="es-ES" dirty="0"/>
              <a:t>3 </a:t>
            </a:r>
            <a:r>
              <a:rPr lang="es-ES" dirty="0" err="1" smtClean="0"/>
              <a:t>year</a:t>
            </a:r>
            <a:r>
              <a:rPr lang="es-ES" dirty="0" smtClean="0"/>
              <a:t>: </a:t>
            </a:r>
            <a:r>
              <a:rPr lang="en-US" dirty="0" smtClean="0"/>
              <a:t>specific assessment </a:t>
            </a:r>
            <a:r>
              <a:rPr lang="en-US" dirty="0"/>
              <a:t>scale </a:t>
            </a:r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0" y="1124680"/>
            <a:ext cx="4746625" cy="5001489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 </a:t>
            </a:r>
            <a:r>
              <a:rPr lang="zh-CN" altLang="en-US" dirty="0" smtClean="0"/>
              <a:t>功能评定（</a:t>
            </a:r>
            <a:r>
              <a:rPr lang="zh-CN" altLang="zh-CN" dirty="0"/>
              <a:t>1</a:t>
            </a:r>
            <a:r>
              <a:rPr lang="zh-CN" altLang="en-US" dirty="0" smtClean="0"/>
              <a:t>）</a:t>
            </a:r>
            <a:endParaRPr lang="es-ES" dirty="0" smtClean="0"/>
          </a:p>
          <a:p>
            <a:pPr lvl="1"/>
            <a:r>
              <a:rPr lang="zh-CN" altLang="en-US" dirty="0" smtClean="0"/>
              <a:t>生活依靠程度级别（</a:t>
            </a:r>
            <a:r>
              <a:rPr lang="en-US" altLang="zh-CN" dirty="0" smtClean="0"/>
              <a:t>BVD</a:t>
            </a:r>
            <a:r>
              <a:rPr lang="zh-CN" altLang="en-US" dirty="0" smtClean="0"/>
              <a:t>）：年满</a:t>
            </a:r>
            <a:r>
              <a:rPr lang="en-US" altLang="zh-CN" dirty="0" smtClean="0"/>
              <a:t>3</a:t>
            </a:r>
            <a:r>
              <a:rPr lang="zh-CN" altLang="en-US" dirty="0" smtClean="0"/>
              <a:t>周岁以后，评定自力完成确定的数项任务之能力，包括：食物饮水、个人卫生、健康保持、外出旅行、自我决断</a:t>
            </a:r>
            <a:r>
              <a:rPr lang="is-IS" altLang="zh-CN" dirty="0" smtClean="0"/>
              <a:t>…</a:t>
            </a:r>
            <a:endParaRPr lang="es-ES" dirty="0" smtClean="0"/>
          </a:p>
          <a:p>
            <a:pPr lvl="2"/>
            <a:r>
              <a:rPr lang="es-ES" sz="2200" dirty="0" smtClean="0"/>
              <a:t> </a:t>
            </a:r>
            <a:r>
              <a:rPr lang="en-US" altLang="zh-CN" sz="2200" dirty="0" smtClean="0"/>
              <a:t>0-24</a:t>
            </a:r>
            <a:r>
              <a:rPr lang="zh-CN" altLang="en-US" sz="2200" dirty="0" smtClean="0"/>
              <a:t>分：无需依靠他人</a:t>
            </a:r>
            <a:endParaRPr lang="es-ES" sz="2200" dirty="0" smtClean="0"/>
          </a:p>
          <a:p>
            <a:pPr lvl="2"/>
            <a:r>
              <a:rPr lang="es-ES" sz="2200" dirty="0" smtClean="0"/>
              <a:t> </a:t>
            </a:r>
            <a:r>
              <a:rPr lang="en-US" altLang="zh-CN" sz="2200" dirty="0" smtClean="0"/>
              <a:t>25-49</a:t>
            </a:r>
            <a:r>
              <a:rPr lang="zh-CN" altLang="en-US" sz="2200" dirty="0" smtClean="0"/>
              <a:t>分：</a:t>
            </a:r>
            <a:r>
              <a:rPr lang="en-US" altLang="zh-CN" sz="2200" dirty="0" smtClean="0"/>
              <a:t>1</a:t>
            </a:r>
            <a:r>
              <a:rPr lang="zh-CN" altLang="en-US" sz="2200" dirty="0" smtClean="0"/>
              <a:t>级</a:t>
            </a:r>
            <a:endParaRPr lang="es-ES" sz="2200" dirty="0" smtClean="0"/>
          </a:p>
          <a:p>
            <a:pPr lvl="2"/>
            <a:r>
              <a:rPr lang="es-ES" sz="2200" dirty="0" smtClean="0"/>
              <a:t> </a:t>
            </a:r>
            <a:r>
              <a:rPr lang="en-US" altLang="zh-CN" sz="2200" dirty="0" smtClean="0"/>
              <a:t>50-74</a:t>
            </a:r>
            <a:r>
              <a:rPr lang="zh-CN" altLang="en-US" sz="2200" dirty="0" smtClean="0"/>
              <a:t>分：</a:t>
            </a:r>
            <a:r>
              <a:rPr lang="en-US" altLang="zh-CN" sz="2200" dirty="0" smtClean="0"/>
              <a:t>2</a:t>
            </a:r>
            <a:r>
              <a:rPr lang="zh-CN" altLang="en-US" sz="2200" dirty="0" smtClean="0"/>
              <a:t>级</a:t>
            </a:r>
            <a:endParaRPr lang="es-ES" sz="2200" dirty="0" smtClean="0"/>
          </a:p>
          <a:p>
            <a:pPr lvl="2"/>
            <a:r>
              <a:rPr lang="es-ES" sz="2200" dirty="0" smtClean="0"/>
              <a:t> </a:t>
            </a:r>
            <a:r>
              <a:rPr lang="en-US" altLang="zh-CN" sz="2200" dirty="0" smtClean="0"/>
              <a:t>75-100</a:t>
            </a:r>
            <a:r>
              <a:rPr lang="zh-CN" altLang="en-US" sz="2200" dirty="0" smtClean="0"/>
              <a:t>分：</a:t>
            </a:r>
            <a:r>
              <a:rPr lang="en-US" altLang="zh-CN" sz="2200" dirty="0" smtClean="0"/>
              <a:t>3</a:t>
            </a:r>
            <a:r>
              <a:rPr lang="zh-CN" altLang="en-US" sz="2200" dirty="0" smtClean="0"/>
              <a:t>级</a:t>
            </a:r>
            <a:endParaRPr lang="en-US" altLang="zh-CN" sz="2200" dirty="0" smtClean="0"/>
          </a:p>
          <a:p>
            <a:pPr lvl="2"/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en-US" altLang="zh-CN" dirty="0" smtClean="0"/>
              <a:t>0-3</a:t>
            </a:r>
            <a:r>
              <a:rPr lang="zh-CN" altLang="en-US" dirty="0" smtClean="0"/>
              <a:t>周岁：有另外专门评定级别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04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39/2006 of December </a:t>
            </a:r>
            <a:r>
              <a:rPr lang="en-US" dirty="0" smtClean="0"/>
              <a:t>14</a:t>
            </a:r>
            <a:r>
              <a:rPr lang="en-US" baseline="30000" dirty="0" smtClean="0"/>
              <a:t>th </a:t>
            </a:r>
            <a:r>
              <a:rPr lang="en-US" altLang="zh-CN" dirty="0"/>
              <a:t>《2006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日第</a:t>
            </a:r>
            <a:r>
              <a:rPr lang="en-US" altLang="zh-CN" dirty="0"/>
              <a:t>39</a:t>
            </a:r>
            <a:r>
              <a:rPr lang="zh-CN" altLang="en-US" dirty="0"/>
              <a:t>号法</a:t>
            </a:r>
            <a:r>
              <a:rPr lang="en-US" altLang="zh-CN" dirty="0"/>
              <a:t>》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00340" y="1600206"/>
            <a:ext cx="4746625" cy="4525963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ocial </a:t>
            </a:r>
            <a:r>
              <a:rPr lang="en-US" dirty="0"/>
              <a:t>assessment 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Intends </a:t>
            </a:r>
            <a:r>
              <a:rPr lang="en-US" dirty="0"/>
              <a:t>to identify the most appropriate benefits </a:t>
            </a:r>
            <a:r>
              <a:rPr lang="en-US" dirty="0" smtClean="0"/>
              <a:t>for the person</a:t>
            </a:r>
            <a:endParaRPr lang="es-ES" dirty="0" smtClean="0"/>
          </a:p>
          <a:p>
            <a:r>
              <a:rPr lang="es-ES" dirty="0" err="1" smtClean="0"/>
              <a:t>Economic</a:t>
            </a:r>
            <a:r>
              <a:rPr lang="en-US" dirty="0" smtClean="0"/>
              <a:t> assessment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Carried </a:t>
            </a:r>
            <a:r>
              <a:rPr lang="en-US" dirty="0"/>
              <a:t>out to establish the specific amount of economic benefits or the contribution of the beneficiary to the cost </a:t>
            </a:r>
            <a:r>
              <a:rPr lang="en-US" dirty="0" smtClean="0"/>
              <a:t>of public </a:t>
            </a:r>
            <a:r>
              <a:rPr lang="en-US" dirty="0"/>
              <a:t>services.</a:t>
            </a:r>
            <a:endParaRPr lang="es-ES" dirty="0"/>
          </a:p>
          <a:p>
            <a:pPr lvl="1"/>
            <a:endParaRPr lang="es-ES" dirty="0" smtClean="0"/>
          </a:p>
          <a:p>
            <a:pPr marL="450850" lvl="1" indent="6350">
              <a:buNone/>
            </a:pPr>
            <a:endParaRPr lang="es-ES" dirty="0" smtClean="0"/>
          </a:p>
          <a:p>
            <a:pPr marL="450850" lvl="1" indent="6350">
              <a:buNone/>
            </a:pP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7021" y="1600206"/>
            <a:ext cx="4032560" cy="452596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社会评定：</a:t>
            </a:r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 </a:t>
            </a:r>
            <a:r>
              <a:rPr lang="zh-CN" altLang="en-US" dirty="0" smtClean="0"/>
              <a:t>旨在确认受益人最宜福利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r>
              <a:rPr lang="zh-CN" altLang="en-US" dirty="0" smtClean="0"/>
              <a:t>经济评定</a:t>
            </a:r>
            <a:endParaRPr lang="es-ES" dirty="0" smtClean="0"/>
          </a:p>
          <a:p>
            <a:pPr lvl="1"/>
            <a:r>
              <a:rPr lang="zh-CN" altLang="en-US" dirty="0" smtClean="0"/>
              <a:t>旨在确定经济福利额度或确定受益人为公共服务成本而缴纳之费用</a:t>
            </a:r>
            <a:r>
              <a:rPr lang="es-E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04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56004</TotalTime>
  <Words>3921</Words>
  <Application>Microsoft Office PowerPoint</Application>
  <PresentationFormat>Format A4 (210 x 297 mm)</PresentationFormat>
  <Paragraphs>470</Paragraphs>
  <Slides>25</Slides>
  <Notes>1</Notes>
  <HiddenSlides>0</HiddenSlides>
  <MMClips>0</MMClips>
  <ScaleCrop>false</ScaleCrop>
  <HeadingPairs>
    <vt:vector size="10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  <vt:variant>
        <vt:lpstr>Diaporamas personnalisés</vt:lpstr>
      </vt:variant>
      <vt:variant>
        <vt:i4>1</vt:i4>
      </vt:variant>
    </vt:vector>
  </HeadingPairs>
  <TitlesOfParts>
    <vt:vector size="36" baseType="lpstr">
      <vt:lpstr>Optane</vt:lpstr>
      <vt:lpstr>宋体</vt:lpstr>
      <vt:lpstr>Arial</vt:lpstr>
      <vt:lpstr>Calibri</vt:lpstr>
      <vt:lpstr>Courier New</vt:lpstr>
      <vt:lpstr>Times New Roman</vt:lpstr>
      <vt:lpstr>Verdana</vt:lpstr>
      <vt:lpstr>Wingdings</vt:lpstr>
      <vt:lpstr>Office Theme</vt:lpstr>
      <vt:lpstr>think-cell Slide</vt:lpstr>
      <vt:lpstr>Présentation PowerPoint</vt:lpstr>
      <vt:lpstr>Présentation PowerPoint</vt:lpstr>
      <vt:lpstr>Distribution of competences 职权划分</vt:lpstr>
      <vt:lpstr>Law 39/2006 of December 14th 《2006年12月14日第39号法》 </vt:lpstr>
      <vt:lpstr>Law 39/2006 of December 14th 《2006年12月14日第39号法》  </vt:lpstr>
      <vt:lpstr>Law 39/2006 of December 14th 《2006年12月14日第39号法》  </vt:lpstr>
      <vt:lpstr>Law 39/2006 of December 14th Procedure 《2006年12月14日第39号法》 规定之程序 </vt:lpstr>
      <vt:lpstr>Law 39/2006 of December 14th 《2006年12月14日第39号法》  </vt:lpstr>
      <vt:lpstr>Law 39/2006 of December 14th 《2006年12月14日第39号法》 </vt:lpstr>
      <vt:lpstr>Law 39/2006 of December 14th 《2006年12月14日第39号法》  </vt:lpstr>
      <vt:lpstr>Law 39/2006 of December 14th 《2006年12月14日第39号法》  </vt:lpstr>
      <vt:lpstr>Law 39/2006 of December 14th 《2006年12月14日第39号法》  </vt:lpstr>
      <vt:lpstr>Law 39/2006 of December 14th 《2006年12月14日第39号法》  </vt:lpstr>
      <vt:lpstr>Law 39/2006 of December 14th 《2006年12月14日第39号法》  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Application of the dependence system in Castilla y León 卡·莱大区生活依靠人群照料体系申请程序</vt:lpstr>
      <vt:lpstr>Custom Show 1</vt:lpstr>
    </vt:vector>
  </TitlesOfParts>
  <Company>Capgemini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Jean-Victor Gruat</dc:creator>
  <cp:lastModifiedBy>Jean-Victor Gruat</cp:lastModifiedBy>
  <cp:revision>4338</cp:revision>
  <cp:lastPrinted>2015-01-26T19:32:44Z</cp:lastPrinted>
  <dcterms:created xsi:type="dcterms:W3CDTF">2009-02-10T04:14:03Z</dcterms:created>
  <dcterms:modified xsi:type="dcterms:W3CDTF">2016-06-02T05:12:05Z</dcterms:modified>
</cp:coreProperties>
</file>