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embeddings/oleObject1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28"/>
  </p:notesMasterIdLst>
  <p:handoutMasterIdLst>
    <p:handoutMasterId r:id="rId29"/>
  </p:handoutMasterIdLst>
  <p:sldIdLst>
    <p:sldId id="1229" r:id="rId2"/>
    <p:sldId id="1322" r:id="rId3"/>
    <p:sldId id="1346" r:id="rId4"/>
    <p:sldId id="1348" r:id="rId5"/>
    <p:sldId id="1347" r:id="rId6"/>
    <p:sldId id="1363" r:id="rId7"/>
    <p:sldId id="1323" r:id="rId8"/>
    <p:sldId id="1350" r:id="rId9"/>
    <p:sldId id="1364" r:id="rId10"/>
    <p:sldId id="1365" r:id="rId11"/>
    <p:sldId id="1349" r:id="rId12"/>
    <p:sldId id="1351" r:id="rId13"/>
    <p:sldId id="1352" r:id="rId14"/>
    <p:sldId id="1353" r:id="rId15"/>
    <p:sldId id="1367" r:id="rId16"/>
    <p:sldId id="1368" r:id="rId17"/>
    <p:sldId id="1354" r:id="rId18"/>
    <p:sldId id="1366" r:id="rId19"/>
    <p:sldId id="1369" r:id="rId20"/>
    <p:sldId id="1370" r:id="rId21"/>
    <p:sldId id="1374" r:id="rId22"/>
    <p:sldId id="1359" r:id="rId23"/>
    <p:sldId id="1371" r:id="rId24"/>
    <p:sldId id="1331" r:id="rId25"/>
    <p:sldId id="1373" r:id="rId26"/>
    <p:sldId id="1345" r:id="rId27"/>
  </p:sldIdLst>
  <p:sldSz cx="9906000" cy="6858000" type="A4"/>
  <p:notesSz cx="6794500" cy="9931400"/>
  <p:custShowLst>
    <p:custShow name="Custom Show 1" id="0">
      <p:sldLst/>
    </p:custShow>
  </p:custShowLst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9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39913"/>
    <a:srgbClr val="FFCC00"/>
    <a:srgbClr val="0000FF"/>
    <a:srgbClr val="FFDA65"/>
    <a:srgbClr val="FFFFFF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11" autoAdjust="0"/>
    <p:restoredTop sz="89860" autoAdjust="0"/>
  </p:normalViewPr>
  <p:slideViewPr>
    <p:cSldViewPr>
      <p:cViewPr varScale="1">
        <p:scale>
          <a:sx n="72" d="100"/>
          <a:sy n="72" d="100"/>
        </p:scale>
        <p:origin x="-1824" y="-96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402" y="-96"/>
      </p:cViewPr>
      <p:guideLst>
        <p:guide orient="horz" pos="3129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tags" Target="tags/tag1.xml"/><Relationship Id="rId32" Type="http://schemas.openxmlformats.org/officeDocument/2006/relationships/commentAuthors" Target="commentAuthor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B99EFFS011\DATOS\PRIVADO\USUARIOS\99YU1752\Varios\Chinos\Peso%20relativo%20S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B99EFFS011\DATOS\PRIVADO\USUARIOS\99YU1752\Varios\Chinos\Peso%20relativo%20S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B99EFFS011\DATOS\PRIVADO\USUARIOS\99YU1752\Varios\Chinos\Peso%20relativo%20S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B99EFFS011\DATOS\PRIVADO\USUARIOS\99YU1752\Varios\Chinos\Peso%20relativo%20S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B99EFFS011\DATOS\PRIVADO\USUARIOS\99YU1752\Varios\Chinos\Peso%20relativo%20S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B99EFFS011\DATOS\PRIVADO\USUARIOS\99YU1752\Varios\Chinos\Peso%20relativo%20S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305555555555556"/>
          <c:y val="0.107962213225371"/>
          <c:w val="0.712681977252844"/>
          <c:h val="0.881241565452092"/>
        </c:manualLayout>
      </c:layout>
      <c:pie3DChart>
        <c:varyColors val="1"/>
        <c:ser>
          <c:idx val="0"/>
          <c:order val="0"/>
          <c:explosion val="25"/>
          <c:cat>
            <c:strRef>
              <c:f>Hoja1!$B$12:$C$12</c:f>
              <c:strCache>
                <c:ptCount val="2"/>
                <c:pt idx="0">
                  <c:v>State</c:v>
                </c:pt>
                <c:pt idx="1">
                  <c:v>Social Security</c:v>
                </c:pt>
              </c:strCache>
            </c:strRef>
          </c:cat>
          <c:val>
            <c:numRef>
              <c:f>Hoja1!$B$13:$C$13</c:f>
              <c:numCache>
                <c:formatCode>0%</c:formatCode>
                <c:ptCount val="2"/>
                <c:pt idx="0">
                  <c:v>0.680000000000001</c:v>
                </c:pt>
                <c:pt idx="1">
                  <c:v>0.32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100" b="1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100" b="1"/>
            </a:pPr>
            <a:endParaRPr lang="en-US"/>
          </a:p>
        </c:txPr>
      </c:legendEntry>
      <c:layout/>
      <c:overlay val="0"/>
    </c:legend>
    <c:plotVisOnly val="1"/>
    <c:dispBlanksAs val="zero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0207317843910223"/>
          <c:y val="0.101851851851852"/>
          <c:w val="0.6909875328084"/>
          <c:h val="0.898148148148148"/>
        </c:manualLayout>
      </c:layout>
      <c:pie3DChart>
        <c:varyColors val="1"/>
        <c:ser>
          <c:idx val="0"/>
          <c:order val="0"/>
          <c:explosion val="25"/>
          <c:cat>
            <c:strRef>
              <c:f>Hoja1!$B$16:$C$16</c:f>
              <c:strCache>
                <c:ptCount val="2"/>
                <c:pt idx="0">
                  <c:v>Regular benefits</c:v>
                </c:pt>
                <c:pt idx="1">
                  <c:v>Subsistence benefits</c:v>
                </c:pt>
              </c:strCache>
            </c:strRef>
          </c:cat>
          <c:val>
            <c:numRef>
              <c:f>Hoja1!$B$17:$C$17</c:f>
              <c:numCache>
                <c:formatCode>General</c:formatCode>
                <c:ptCount val="2"/>
                <c:pt idx="0">
                  <c:v>90.5</c:v>
                </c:pt>
                <c:pt idx="1">
                  <c:v>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73654760593596"/>
          <c:y val="0.246380574088978"/>
          <c:w val="0.292935541750548"/>
          <c:h val="0.582439486730825"/>
        </c:manualLayout>
      </c:layout>
      <c:overlay val="0"/>
      <c:txPr>
        <a:bodyPr/>
        <a:lstStyle/>
        <a:p>
          <a:pPr>
            <a:defRPr sz="1200">
              <a:latin typeface="Optane"/>
            </a:defRPr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C00000"/>
              </a:solidFill>
            </c:spPr>
          </c:dPt>
          <c:dPt>
            <c:idx val="3"/>
            <c:bubble3D val="0"/>
            <c:spPr>
              <a:solidFill>
                <a:srgbClr val="E39913"/>
              </a:solidFill>
            </c:spPr>
          </c:dPt>
          <c:val>
            <c:numRef>
              <c:f>Hoja1!$B$31:$B$34</c:f>
              <c:numCache>
                <c:formatCode>General</c:formatCode>
                <c:ptCount val="4"/>
                <c:pt idx="0">
                  <c:v>87.71000000000002</c:v>
                </c:pt>
                <c:pt idx="1">
                  <c:v>2.94</c:v>
                </c:pt>
                <c:pt idx="2">
                  <c:v>2.71</c:v>
                </c:pt>
                <c:pt idx="3">
                  <c:v>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"/>
          <c:y val="0.0787037037037037"/>
          <c:w val="0.575434796576761"/>
          <c:h val="0.870370370370371"/>
        </c:manualLayout>
      </c:layout>
      <c:pie3DChart>
        <c:varyColors val="1"/>
        <c:ser>
          <c:idx val="0"/>
          <c:order val="0"/>
          <c:explosion val="25"/>
          <c:cat>
            <c:strRef>
              <c:f>Hoja1!$B$70:$B$73</c:f>
              <c:strCache>
                <c:ptCount val="4"/>
                <c:pt idx="0">
                  <c:v>Economic benefits</c:v>
                </c:pt>
                <c:pt idx="1">
                  <c:v>Health services</c:v>
                </c:pt>
                <c:pt idx="2">
                  <c:v>Social services</c:v>
                </c:pt>
                <c:pt idx="3">
                  <c:v>Treasury, computing and other services</c:v>
                </c:pt>
              </c:strCache>
            </c:strRef>
          </c:cat>
          <c:val>
            <c:numRef>
              <c:f>Hoja1!$C$70:$C$73</c:f>
              <c:numCache>
                <c:formatCode>General</c:formatCode>
                <c:ptCount val="4"/>
                <c:pt idx="0">
                  <c:v>93.77</c:v>
                </c:pt>
                <c:pt idx="1">
                  <c:v>1.09</c:v>
                </c:pt>
                <c:pt idx="2">
                  <c:v>1.06</c:v>
                </c:pt>
                <c:pt idx="3">
                  <c:v>1.149999999999999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535368222075292"/>
          <c:y val="0.220686789151356"/>
          <c:w val="0.432171112221147"/>
          <c:h val="0.558626421697288"/>
        </c:manualLayout>
      </c:layout>
      <c:overlay val="0"/>
      <c:txPr>
        <a:bodyPr/>
        <a:lstStyle/>
        <a:p>
          <a:pPr>
            <a:defRPr sz="1100">
              <a:latin typeface="Optane"/>
            </a:defRPr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cat>
            <c:strRef>
              <c:f>Hoja1!$E$60:$E$63</c:f>
              <c:strCache>
                <c:ptCount val="4"/>
                <c:pt idx="0">
                  <c:v>Current transfers</c:v>
                </c:pt>
                <c:pt idx="1">
                  <c:v>Other current operations</c:v>
                </c:pt>
                <c:pt idx="2">
                  <c:v>Capital operations</c:v>
                </c:pt>
                <c:pt idx="3">
                  <c:v>Financial operations</c:v>
                </c:pt>
              </c:strCache>
            </c:strRef>
          </c:cat>
          <c:val>
            <c:numRef>
              <c:f>Hoja1!$F$60:$F$63</c:f>
              <c:numCache>
                <c:formatCode>0.00</c:formatCode>
                <c:ptCount val="4"/>
                <c:pt idx="0">
                  <c:v>93.7393289647381</c:v>
                </c:pt>
                <c:pt idx="1">
                  <c:v>2.649348111264563</c:v>
                </c:pt>
                <c:pt idx="2">
                  <c:v>0.7775646240506</c:v>
                </c:pt>
                <c:pt idx="3">
                  <c:v>2.833758299946753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07383426684565"/>
          <c:y val="0.224775294619042"/>
          <c:w val="0.33872745297721"/>
          <c:h val="0.604854184893555"/>
        </c:manualLayout>
      </c:layout>
      <c:overlay val="0"/>
      <c:txPr>
        <a:bodyPr/>
        <a:lstStyle/>
        <a:p>
          <a:pPr>
            <a:defRPr sz="1100">
              <a:latin typeface="Optane"/>
            </a:defRPr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"/>
          <c:y val="0.101851851851852"/>
          <c:w val="0.849931977252844"/>
          <c:h val="0.898148148148148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E39913"/>
              </a:solidFill>
            </c:spPr>
          </c:dPt>
          <c:cat>
            <c:strRef>
              <c:f>Hoja1!$B$21:$C$21</c:f>
              <c:strCache>
                <c:ptCount val="2"/>
                <c:pt idx="0">
                  <c:v>         </c:v>
                </c:pt>
                <c:pt idx="1">
                  <c:v>           </c:v>
                </c:pt>
              </c:strCache>
            </c:strRef>
          </c:cat>
          <c:val>
            <c:numRef>
              <c:f>Hoja1!$B$22:$C$22</c:f>
              <c:numCache>
                <c:formatCode>General</c:formatCode>
                <c:ptCount val="2"/>
                <c:pt idx="0">
                  <c:v>93.81</c:v>
                </c:pt>
                <c:pt idx="1">
                  <c:v>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305555555555556"/>
          <c:y val="0.0923436559737073"/>
          <c:w val="0.56140974784098"/>
          <c:h val="0.861517970988878"/>
        </c:manualLayout>
      </c:layout>
      <c:pie3DChart>
        <c:varyColors val="1"/>
        <c:ser>
          <c:idx val="0"/>
          <c:order val="0"/>
          <c:explosion val="25"/>
          <c:cat>
            <c:strRef>
              <c:f>Hoja1!$E$51:$E$54</c:f>
              <c:strCache>
                <c:ptCount val="4"/>
                <c:pt idx="0">
                  <c:v>Social Security contributions</c:v>
                </c:pt>
                <c:pt idx="1">
                  <c:v>Other current operations</c:v>
                </c:pt>
                <c:pt idx="2">
                  <c:v>Capital operations</c:v>
                </c:pt>
                <c:pt idx="3">
                  <c:v>Financial operations</c:v>
                </c:pt>
              </c:strCache>
            </c:strRef>
          </c:cat>
          <c:val>
            <c:numRef>
              <c:f>Hoja1!$F$51:$F$54</c:f>
              <c:numCache>
                <c:formatCode>0.00</c:formatCode>
                <c:ptCount val="4"/>
                <c:pt idx="0">
                  <c:v>80.64229777688524</c:v>
                </c:pt>
                <c:pt idx="1">
                  <c:v>13.31241299204013</c:v>
                </c:pt>
                <c:pt idx="2">
                  <c:v>0.635927018588557</c:v>
                </c:pt>
                <c:pt idx="3">
                  <c:v>5.40936221248606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07997681481437"/>
          <c:y val="0.154391435532944"/>
          <c:w val="0.376666284272112"/>
          <c:h val="0.691217128934113"/>
        </c:manualLayout>
      </c:layout>
      <c:overlay val="0"/>
      <c:txPr>
        <a:bodyPr/>
        <a:lstStyle/>
        <a:p>
          <a:pPr>
            <a:defRPr sz="1100">
              <a:latin typeface="Optane"/>
            </a:defRPr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0.14835</cdr:x>
      <cdr:y>0.01718</cdr:y>
    </cdr:from>
    <cdr:to>
      <cdr:x>0.92335</cdr:x>
      <cdr:y>0.15954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694389" y="50800"/>
          <a:ext cx="3627504" cy="4210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800" b="1" dirty="0">
              <a:latin typeface="Optane"/>
            </a:rPr>
            <a:t>GENERAL STATE </a:t>
          </a:r>
          <a:r>
            <a:rPr lang="es-ES" sz="1800" b="1" dirty="0" smtClean="0">
              <a:latin typeface="Optane"/>
            </a:rPr>
            <a:t>BUDGET</a:t>
          </a:r>
        </a:p>
        <a:p xmlns:a="http://schemas.openxmlformats.org/drawingml/2006/main">
          <a:pPr algn="ctr"/>
          <a:r>
            <a:rPr lang="zh-CN" altLang="en-US" sz="1800" b="1" dirty="0" smtClean="0">
              <a:latin typeface="Optane"/>
            </a:rPr>
            <a:t>国家总体预算</a:t>
          </a:r>
          <a:endParaRPr lang="es-ES" sz="1800" b="1" dirty="0">
            <a:latin typeface="Optane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4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58" y="4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04/06/16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4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58" y="4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04/06/16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928" y="4719045"/>
            <a:ext cx="5434648" cy="446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84408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67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200" baseline="0" dirty="0" smtClean="0">
              <a:latin typeface="Optan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378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782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887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87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slideMaster" Target="../slideMasters/slideMaster1.xml"/><Relationship Id="rId7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920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729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04/06/16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04/06/16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201"/>
          <a:stretch/>
        </p:blipFill>
        <p:spPr bwMode="auto">
          <a:xfrm>
            <a:off x="3296770" y="172916"/>
            <a:ext cx="2930597" cy="227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03"/>
          <a:stretch/>
        </p:blipFill>
        <p:spPr bwMode="auto">
          <a:xfrm>
            <a:off x="2504660" y="2001376"/>
            <a:ext cx="4983180" cy="179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04/06/16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04/06/16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04/06/16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04/06/16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04/06/16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04/06/16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04/06/16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04/06/16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04/06/16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811928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399" y="63737"/>
            <a:ext cx="2190906" cy="540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jpeg"/><Relationship Id="rId7" Type="http://schemas.openxmlformats.org/officeDocument/2006/relationships/image" Target="../media/image8.jpeg"/><Relationship Id="rId8" Type="http://schemas.openxmlformats.org/officeDocument/2006/relationships/image" Target="../media/image9.jpeg"/><Relationship Id="rId9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jpeg"/><Relationship Id="rId7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8" Type="http://schemas.openxmlformats.org/officeDocument/2006/relationships/image" Target="../media/image8.jpeg"/><Relationship Id="rId9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88380" y="4021399"/>
            <a:ext cx="9001249" cy="2554546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SOCIAL SECURITY BUDGETARY </a:t>
            </a:r>
            <a:r>
              <a:rPr lang="en-US" altLang="zh-CN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TECHNIQUES</a:t>
            </a:r>
            <a:endParaRPr lang="en-US" altLang="zh-CN" sz="3200" b="1" noProof="1" smtClean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zh-CN" altLang="en-US" sz="3200" b="1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社会保障预算编制方法</a:t>
            </a:r>
            <a:endParaRPr lang="en-US" altLang="zh-CN" sz="3200" b="1" noProof="1" smtClean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US" altLang="zh-CN" sz="2000" i="1" kern="0" noProof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Valladolid,</a:t>
            </a:r>
            <a:r>
              <a:rPr lang="en-US" altLang="zh-CN" sz="2000" i="1" noProof="1">
                <a:solidFill>
                  <a:srgbClr val="262626"/>
                </a:solidFill>
                <a:latin typeface="Optane" pitchFamily="2" charset="0"/>
              </a:rPr>
              <a:t> </a:t>
            </a:r>
            <a:r>
              <a:rPr lang="en-US" altLang="zh-CN" sz="2000" i="1" dirty="0">
                <a:solidFill>
                  <a:srgbClr val="262626"/>
                </a:solidFill>
                <a:latin typeface="Optane" pitchFamily="2" charset="0"/>
              </a:rPr>
              <a:t>28th June </a:t>
            </a:r>
            <a:r>
              <a:rPr lang="en-US" altLang="zh-CN" sz="2000" i="1" dirty="0" smtClean="0">
                <a:solidFill>
                  <a:srgbClr val="262626"/>
                </a:solidFill>
                <a:latin typeface="Optane" pitchFamily="2" charset="0"/>
              </a:rPr>
              <a:t>2016</a:t>
            </a:r>
            <a:endParaRPr lang="en-US" sz="2000" b="1" noProof="1" smtClean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US" sz="2000" i="1" dirty="0" smtClean="0">
                <a:solidFill>
                  <a:srgbClr val="262626"/>
                </a:solidFill>
                <a:latin typeface="Optane" pitchFamily="2" charset="0"/>
              </a:rPr>
              <a:t>2016</a:t>
            </a:r>
            <a:r>
              <a:rPr lang="zh-CN" altLang="en-US" sz="2000" i="1" dirty="0" smtClean="0">
                <a:solidFill>
                  <a:srgbClr val="262626"/>
                </a:solidFill>
                <a:latin typeface="Optane" pitchFamily="2" charset="0"/>
              </a:rPr>
              <a:t>年</a:t>
            </a:r>
            <a:r>
              <a:rPr lang="en-US" altLang="zh-CN" sz="2000" i="1" dirty="0" smtClean="0">
                <a:solidFill>
                  <a:srgbClr val="262626"/>
                </a:solidFill>
                <a:latin typeface="Optane" pitchFamily="2" charset="0"/>
              </a:rPr>
              <a:t>6</a:t>
            </a:r>
            <a:r>
              <a:rPr lang="zh-CN" altLang="en-US" sz="2000" i="1" dirty="0" smtClean="0">
                <a:solidFill>
                  <a:srgbClr val="262626"/>
                </a:solidFill>
                <a:latin typeface="Optane" pitchFamily="2" charset="0"/>
              </a:rPr>
              <a:t>月</a:t>
            </a:r>
            <a:r>
              <a:rPr lang="en-US" altLang="zh-CN" sz="2000" i="1" dirty="0" smtClean="0">
                <a:solidFill>
                  <a:srgbClr val="262626"/>
                </a:solidFill>
                <a:latin typeface="Optane" pitchFamily="2" charset="0"/>
              </a:rPr>
              <a:t>28</a:t>
            </a:r>
            <a:r>
              <a:rPr lang="zh-CN" altLang="en-US" sz="2000" i="1" dirty="0" smtClean="0">
                <a:solidFill>
                  <a:srgbClr val="262626"/>
                </a:solidFill>
                <a:latin typeface="Optane" pitchFamily="2" charset="0"/>
              </a:rPr>
              <a:t>日</a:t>
            </a:r>
            <a:r>
              <a:rPr lang="en-US" altLang="zh-CN" sz="2000" i="1" kern="0" noProof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,</a:t>
            </a:r>
            <a:r>
              <a:rPr lang="en-US" altLang="zh-CN" sz="2000" i="1" noProof="1">
                <a:solidFill>
                  <a:srgbClr val="262626"/>
                </a:solidFill>
                <a:latin typeface="Optane" pitchFamily="2" charset="0"/>
              </a:rPr>
              <a:t> </a:t>
            </a:r>
            <a:r>
              <a:rPr lang="zh-CN" altLang="en-US" sz="20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巴利阿多利德</a:t>
            </a:r>
            <a:endParaRPr lang="en-US" sz="2000" i="1" kern="0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72484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6370" y="4077090"/>
            <a:ext cx="9066340" cy="2232310"/>
          </a:xfrm>
        </p:spPr>
        <p:txBody>
          <a:bodyPr>
            <a:normAutofit/>
          </a:bodyPr>
          <a:lstStyle/>
          <a:p>
            <a:pPr marL="342900" lvl="2" indent="-342900" algn="r">
              <a:buSzPct val="75000"/>
              <a:buNone/>
            </a:pPr>
            <a:endParaRPr lang="en-US" sz="1000" b="1" dirty="0" smtClean="0"/>
          </a:p>
          <a:p>
            <a:pPr marL="342900" lvl="2" indent="-342900" algn="r">
              <a:buSzPct val="75000"/>
              <a:buNone/>
            </a:pPr>
            <a:r>
              <a:rPr lang="zh-CN" altLang="en-US" sz="2000" b="1" dirty="0" smtClean="0"/>
              <a:t>预算修正</a:t>
            </a:r>
            <a:endParaRPr lang="en-US" sz="2000" b="1" dirty="0" smtClean="0"/>
          </a:p>
          <a:p>
            <a:pPr marL="144000" lvl="2" indent="-342900">
              <a:spcBef>
                <a:spcPts val="0"/>
              </a:spcBef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zh-CN" altLang="en-US" sz="2000" b="1" u="sng" dirty="0" smtClean="0"/>
              <a:t>年度调整</a:t>
            </a:r>
            <a:r>
              <a:rPr lang="en-US" sz="2000" b="1" u="sng" dirty="0" smtClean="0"/>
              <a:t>:</a:t>
            </a:r>
          </a:p>
          <a:p>
            <a:pPr marL="800100" lvl="3" indent="-342900">
              <a:buClr>
                <a:srgbClr val="0070C0"/>
              </a:buClr>
              <a:buSzPct val="75000"/>
              <a:buFont typeface="Wingdings" pitchFamily="2" charset="2"/>
              <a:buChar char="§"/>
            </a:pPr>
            <a:r>
              <a:rPr lang="zh-CN" altLang="en-US" dirty="0" smtClean="0"/>
              <a:t>上一年度意外和紧急支出未在年底结算</a:t>
            </a:r>
            <a:r>
              <a:rPr lang="en-US" dirty="0" smtClean="0"/>
              <a:t>.</a:t>
            </a:r>
          </a:p>
          <a:p>
            <a:pPr marL="800100" lvl="3" indent="-342900" algn="just">
              <a:buClr>
                <a:srgbClr val="0070C0"/>
              </a:buClr>
              <a:buSzPct val="75000"/>
              <a:buFont typeface="Wingdings" pitchFamily="2" charset="2"/>
              <a:buChar char="§"/>
            </a:pPr>
            <a:r>
              <a:rPr lang="zh-CN" altLang="en-US" dirty="0" smtClean="0"/>
              <a:t>上一年度</a:t>
            </a:r>
            <a:r>
              <a:rPr lang="en-US" dirty="0" smtClean="0"/>
              <a:t>: </a:t>
            </a:r>
            <a:r>
              <a:rPr lang="zh-CN" altLang="en-US" dirty="0" smtClean="0"/>
              <a:t>第三方支付的支出</a:t>
            </a:r>
            <a:r>
              <a:rPr lang="en-US" dirty="0" smtClean="0"/>
              <a:t>+ </a:t>
            </a:r>
            <a:r>
              <a:rPr lang="zh-CN" altLang="en-US" dirty="0" smtClean="0"/>
              <a:t>意外收入或高于预期的收入</a:t>
            </a:r>
            <a:endParaRPr lang="en-US" dirty="0" smtClean="0"/>
          </a:p>
          <a:p>
            <a:pPr marL="1257300" lvl="4" indent="-342900">
              <a:buClr>
                <a:srgbClr val="0070C0"/>
              </a:buClr>
              <a:buSzPct val="75000"/>
              <a:buFont typeface="Wingdings" panose="05000000000000000000" pitchFamily="2" charset="2"/>
              <a:buChar char="Ø"/>
            </a:pPr>
            <a:r>
              <a:rPr lang="zh-CN" altLang="en-US" dirty="0" smtClean="0"/>
              <a:t>下一年度</a:t>
            </a:r>
            <a:r>
              <a:rPr lang="en-US" dirty="0" smtClean="0"/>
              <a:t>: </a:t>
            </a:r>
            <a:r>
              <a:rPr lang="zh-CN" altLang="en-US" dirty="0" smtClean="0"/>
              <a:t>支出未结算</a:t>
            </a:r>
            <a:endParaRPr lang="en-US" sz="3000" dirty="0" smtClean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23290" y="548600"/>
            <a:ext cx="9066340" cy="3312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SzPct val="75000"/>
              <a:buFont typeface="Arial" pitchFamily="34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r">
              <a:buSzPct val="75000"/>
              <a:buFont typeface="Arial" pitchFamily="34" charset="0"/>
              <a:buNone/>
            </a:pPr>
            <a:endParaRPr lang="en-US" sz="1000" b="1" dirty="0" smtClean="0"/>
          </a:p>
          <a:p>
            <a:pPr marL="342900" lvl="2" indent="-342900" algn="r">
              <a:buSzPct val="75000"/>
              <a:buFont typeface="Arial" pitchFamily="34" charset="0"/>
              <a:buNone/>
            </a:pPr>
            <a:r>
              <a:rPr lang="en-US" sz="2000" b="1" dirty="0" smtClean="0"/>
              <a:t>BUDGET MODIFICATION</a:t>
            </a:r>
          </a:p>
          <a:p>
            <a:pPr marL="342900" lvl="2" indent="-342900" algn="r">
              <a:buSzPct val="75000"/>
              <a:buFont typeface="Arial" pitchFamily="34" charset="0"/>
              <a:buNone/>
            </a:pPr>
            <a:endParaRPr lang="en-US" sz="2000" b="1" dirty="0" smtClean="0"/>
          </a:p>
          <a:p>
            <a:pPr marL="144000" lvl="2" indent="-342900">
              <a:spcBef>
                <a:spcPts val="0"/>
              </a:spcBef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en-US" sz="2000" b="1" u="sng" dirty="0" smtClean="0"/>
              <a:t>Year change:</a:t>
            </a:r>
          </a:p>
          <a:p>
            <a:pPr marL="800100" lvl="3" indent="-342900">
              <a:buClr>
                <a:srgbClr val="0070C0"/>
              </a:buClr>
              <a:buSzPct val="75000"/>
              <a:buFont typeface="Wingdings" pitchFamily="2" charset="2"/>
              <a:buChar char="§"/>
            </a:pPr>
            <a:r>
              <a:rPr lang="en-US" dirty="0" smtClean="0"/>
              <a:t>Previous year unexpected and urgent expenditures not concluded at the end of that year.</a:t>
            </a:r>
          </a:p>
          <a:p>
            <a:pPr marL="800100" lvl="3" indent="-342900" algn="just">
              <a:buClr>
                <a:srgbClr val="0070C0"/>
              </a:buClr>
              <a:buSzPct val="75000"/>
              <a:buFont typeface="Wingdings" pitchFamily="2" charset="2"/>
              <a:buChar char="§"/>
            </a:pPr>
            <a:r>
              <a:rPr lang="en-US" dirty="0" smtClean="0"/>
              <a:t>Previous year: expenditure funded by third parties + revenue not expected or higher than expected</a:t>
            </a:r>
          </a:p>
          <a:p>
            <a:pPr marL="1257300" lvl="4" indent="-342900">
              <a:buClr>
                <a:srgbClr val="0070C0"/>
              </a:buClr>
              <a:buSzPct val="75000"/>
              <a:buFont typeface="Wingdings" panose="05000000000000000000" pitchFamily="2" charset="2"/>
              <a:buChar char="Ø"/>
            </a:pPr>
            <a:r>
              <a:rPr lang="en-US" dirty="0" smtClean="0"/>
              <a:t>Next year: expenditure not concluded</a:t>
            </a:r>
            <a:endParaRPr lang="en-US" sz="3000" dirty="0" smtClean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it-IT" altLang="zh-CN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THE BUDGET </a:t>
            </a:r>
            <a:r>
              <a:rPr lang="it-IT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COMMITMENT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预算工作任务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529080" y="908650"/>
            <a:ext cx="43769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360000" lvl="8" indent="-342900">
              <a:buClr>
                <a:srgbClr val="0070C0"/>
              </a:buClr>
              <a:buSzPct val="75000"/>
            </a:pPr>
            <a:r>
              <a:rPr lang="en-US" sz="3000" b="1" dirty="0" smtClean="0">
                <a:latin typeface="Optane" pitchFamily="2" charset="0"/>
              </a:rPr>
              <a:t>			</a:t>
            </a:r>
            <a:endParaRPr lang="en-US" altLang="zh-CN" b="1" dirty="0" smtClean="0">
              <a:latin typeface="Optane" pitchFamily="2" charset="0"/>
            </a:endParaRPr>
          </a:p>
          <a:p>
            <a:pPr marL="360000" lvl="8" indent="-342900">
              <a:buClr>
                <a:srgbClr val="0070C0"/>
              </a:buClr>
              <a:buSzPct val="75000"/>
            </a:pPr>
            <a:endParaRPr lang="en-US" b="1" dirty="0">
              <a:latin typeface="Optane" pitchFamily="2" charset="0"/>
            </a:endParaRPr>
          </a:p>
          <a:p>
            <a:pPr marL="360000" lvl="8" indent="-342900">
              <a:buClr>
                <a:srgbClr val="0070C0"/>
              </a:buClr>
              <a:buSzPct val="75000"/>
              <a:buFont typeface="Arial" pitchFamily="34" charset="0"/>
              <a:buChar char="►"/>
            </a:pPr>
            <a:endParaRPr lang="en-US" sz="1000" b="1" dirty="0" smtClean="0">
              <a:latin typeface="Optane" pitchFamily="2" charset="0"/>
            </a:endParaRPr>
          </a:p>
          <a:p>
            <a:pPr marL="1440000" lvl="8" indent="-342900">
              <a:buClr>
                <a:srgbClr val="0070C0"/>
              </a:buClr>
              <a:buSzPct val="75000"/>
              <a:buFont typeface="Arial" pitchFamily="34" charset="0"/>
              <a:buChar char="►"/>
            </a:pPr>
            <a:endParaRPr lang="en-US" dirty="0" smtClean="0">
              <a:latin typeface="Optane" pitchFamily="2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4 Elipse"/>
          <p:cNvSpPr/>
          <p:nvPr/>
        </p:nvSpPr>
        <p:spPr>
          <a:xfrm>
            <a:off x="3512800" y="2348850"/>
            <a:ext cx="2952410" cy="12961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5 CuadroTexto"/>
          <p:cNvSpPr txBox="1"/>
          <p:nvPr/>
        </p:nvSpPr>
        <p:spPr>
          <a:xfrm>
            <a:off x="4016870" y="2564880"/>
            <a:ext cx="21603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</a:rPr>
              <a:t>COMPTROLLER</a:t>
            </a:r>
          </a:p>
          <a:p>
            <a:pPr algn="ctr"/>
            <a:r>
              <a:rPr lang="zh-CN" altLang="en-US" sz="2400" b="1" dirty="0" smtClean="0">
                <a:solidFill>
                  <a:schemeClr val="bg1"/>
                </a:solidFill>
              </a:rPr>
              <a:t>审计员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-87700" y="1293370"/>
            <a:ext cx="4232900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lvl="8" indent="-342900">
              <a:buClr>
                <a:srgbClr val="0070C0"/>
              </a:buClr>
              <a:buSzPct val="75000"/>
            </a:pPr>
            <a:r>
              <a:rPr lang="en-US" b="1" dirty="0" smtClean="0">
                <a:latin typeface="Optane" pitchFamily="2" charset="0"/>
              </a:rPr>
              <a:t>		</a:t>
            </a:r>
            <a:r>
              <a:rPr lang="en-US" altLang="zh-CN" b="1" dirty="0" smtClean="0">
                <a:latin typeface="Optane" pitchFamily="2" charset="0"/>
              </a:rPr>
              <a:t>BEFORE</a:t>
            </a:r>
            <a:r>
              <a:rPr lang="zh-CN" altLang="en-US" b="1" dirty="0" smtClean="0">
                <a:latin typeface="Optane" pitchFamily="2" charset="0"/>
              </a:rPr>
              <a:t> 之前</a:t>
            </a:r>
            <a:endParaRPr lang="en-US" b="1" dirty="0" smtClean="0">
              <a:latin typeface="Optane" pitchFamily="2" charset="0"/>
            </a:endParaRPr>
          </a:p>
          <a:p>
            <a:endParaRPr lang="en-US" dirty="0" smtClean="0"/>
          </a:p>
          <a:p>
            <a:pPr marL="540000" lvl="8" indent="-342900"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en-US" altLang="zh-CN" dirty="0">
                <a:latin typeface="Optane" pitchFamily="2" charset="0"/>
              </a:rPr>
              <a:t>Control on each file:</a:t>
            </a:r>
          </a:p>
          <a:p>
            <a:pPr marL="540000" lvl="8" indent="-342900"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zh-CN" altLang="en-US" dirty="0" smtClean="0">
                <a:latin typeface="Optane" pitchFamily="2" charset="0"/>
              </a:rPr>
              <a:t>每份申请的</a:t>
            </a:r>
            <a:r>
              <a:rPr lang="zh-CN" altLang="en-US" dirty="0">
                <a:latin typeface="Optane" pitchFamily="2" charset="0"/>
              </a:rPr>
              <a:t>控制</a:t>
            </a:r>
            <a:r>
              <a:rPr lang="en-US" dirty="0" smtClean="0">
                <a:latin typeface="Optane" pitchFamily="2" charset="0"/>
              </a:rPr>
              <a:t>:</a:t>
            </a:r>
          </a:p>
          <a:p>
            <a:pPr marL="360000" lvl="8" indent="-342900">
              <a:buClr>
                <a:srgbClr val="0070C0"/>
              </a:buClr>
              <a:buSzPct val="75000"/>
            </a:pPr>
            <a:endParaRPr lang="en-US" dirty="0" smtClean="0">
              <a:latin typeface="Optane" pitchFamily="2" charset="0"/>
            </a:endParaRPr>
          </a:p>
          <a:p>
            <a:pPr marL="792000" lvl="8" indent="-360000">
              <a:buClr>
                <a:srgbClr val="0070C0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Optane" pitchFamily="2" charset="0"/>
              </a:rPr>
              <a:t>Expenses</a:t>
            </a:r>
            <a:r>
              <a:rPr lang="zh-CN" altLang="en-US" dirty="0" smtClean="0">
                <a:latin typeface="Optane" pitchFamily="2" charset="0"/>
              </a:rPr>
              <a:t> 费用</a:t>
            </a:r>
            <a:endParaRPr lang="en-US" altLang="zh-CN" dirty="0" smtClean="0">
              <a:latin typeface="Optane" pitchFamily="2" charset="0"/>
            </a:endParaRPr>
          </a:p>
          <a:p>
            <a:pPr marL="792000" lvl="8" indent="-360000">
              <a:buClr>
                <a:srgbClr val="0070C0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zh-CN" dirty="0">
                <a:latin typeface="Optane" pitchFamily="2" charset="0"/>
              </a:rPr>
              <a:t>Benefit acknowledgement</a:t>
            </a:r>
          </a:p>
          <a:p>
            <a:pPr marL="792000" lvl="8" indent="-360000">
              <a:buClr>
                <a:srgbClr val="0070C0"/>
              </a:buClr>
              <a:buSzPct val="75000"/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Optane" pitchFamily="2" charset="0"/>
              </a:rPr>
              <a:t>收益确认</a:t>
            </a:r>
            <a:endParaRPr lang="en-US" altLang="zh-CN" dirty="0" smtClean="0">
              <a:latin typeface="Optane" pitchFamily="2" charset="0"/>
            </a:endParaRPr>
          </a:p>
          <a:p>
            <a:pPr marL="792000" lvl="8" indent="-360000">
              <a:buClr>
                <a:srgbClr val="0070C0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zh-CN" dirty="0">
                <a:latin typeface="Optane" pitchFamily="2" charset="0"/>
              </a:rPr>
              <a:t>Payments and incomes</a:t>
            </a:r>
          </a:p>
          <a:p>
            <a:pPr marL="792000" lvl="8" indent="-360000">
              <a:buClr>
                <a:srgbClr val="0070C0"/>
              </a:buClr>
              <a:buSzPct val="75000"/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Optane" pitchFamily="2" charset="0"/>
              </a:rPr>
              <a:t>支出和收入</a:t>
            </a:r>
            <a:endParaRPr lang="en-US" dirty="0" smtClean="0">
              <a:latin typeface="Optane" pitchFamily="2" charset="0"/>
            </a:endParaRPr>
          </a:p>
          <a:p>
            <a:pPr marL="792000" lvl="8" indent="-360000">
              <a:buClr>
                <a:srgbClr val="0070C0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altLang="zh-CN" dirty="0">
                <a:latin typeface="Optane" pitchFamily="2" charset="0"/>
              </a:rPr>
              <a:t>Investments</a:t>
            </a:r>
          </a:p>
          <a:p>
            <a:pPr marL="792000" lvl="8" indent="-360000">
              <a:buClr>
                <a:srgbClr val="0070C0"/>
              </a:buClr>
              <a:buSzPct val="75000"/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Optane" pitchFamily="2" charset="0"/>
              </a:rPr>
              <a:t>投资</a:t>
            </a:r>
            <a:endParaRPr lang="en-US" dirty="0" smtClean="0">
              <a:latin typeface="Optane" pitchFamily="2" charset="0"/>
            </a:endParaRPr>
          </a:p>
          <a:p>
            <a:pPr marL="360000" lvl="8" indent="-342900">
              <a:buClr>
                <a:srgbClr val="0070C0"/>
              </a:buClr>
              <a:buSzPct val="75000"/>
              <a:buFont typeface="Arial" panose="020B0604020202020204" pitchFamily="34" charset="0"/>
              <a:buChar char="•"/>
            </a:pPr>
            <a:endParaRPr lang="en-US" dirty="0" smtClean="0">
              <a:latin typeface="Optane" pitchFamily="2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008730" y="4509150"/>
            <a:ext cx="47526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sz="1600" b="1" dirty="0" smtClean="0">
                <a:latin typeface="Optane"/>
              </a:rPr>
              <a:t> </a:t>
            </a:r>
            <a:r>
              <a:rPr lang="en-US" altLang="zh-CN" sz="1600" b="1" dirty="0">
                <a:latin typeface="Optane"/>
              </a:rPr>
              <a:t>Adequate and sufficient expenditure authorization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zh-CN" altLang="en-US" sz="1600" b="1" dirty="0" smtClean="0">
                <a:latin typeface="Optane"/>
              </a:rPr>
              <a:t>适当和充分支出授权</a:t>
            </a:r>
            <a:endParaRPr lang="en-US" sz="1600" b="1" dirty="0" smtClean="0">
              <a:latin typeface="Optane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sz="1600" b="1" dirty="0" smtClean="0">
                <a:latin typeface="Optane"/>
              </a:rPr>
              <a:t> </a:t>
            </a:r>
            <a:r>
              <a:rPr lang="en-US" altLang="zh-CN" sz="1600" b="1" dirty="0">
                <a:latin typeface="Optane"/>
              </a:rPr>
              <a:t>Correct accounting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zh-CN" altLang="en-US" sz="1600" b="1" dirty="0" smtClean="0">
                <a:latin typeface="Optane"/>
              </a:rPr>
              <a:t>正确会计</a:t>
            </a:r>
            <a:endParaRPr lang="en-US" altLang="zh-CN" sz="1600" b="1" dirty="0" smtClean="0">
              <a:latin typeface="Optane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sz="1600" b="1" dirty="0" smtClean="0">
                <a:latin typeface="Optane"/>
              </a:rPr>
              <a:t> </a:t>
            </a:r>
            <a:r>
              <a:rPr lang="en-US" altLang="zh-CN" sz="1600" b="1" dirty="0">
                <a:latin typeface="Optane"/>
              </a:rPr>
              <a:t>Legal aspects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zh-CN" altLang="en-US" sz="1600" b="1" dirty="0" smtClean="0">
                <a:latin typeface="Optane"/>
              </a:rPr>
              <a:t>法律因素</a:t>
            </a:r>
            <a:endParaRPr lang="en-US" sz="1600" b="1" dirty="0">
              <a:latin typeface="Optane"/>
            </a:endParaRPr>
          </a:p>
        </p:txBody>
      </p:sp>
      <p:pic>
        <p:nvPicPr>
          <p:cNvPr id="9" name="8 Imagen" descr="IG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30728" y="1052670"/>
            <a:ext cx="886277" cy="1047418"/>
          </a:xfrm>
          <a:prstGeom prst="rect">
            <a:avLst/>
          </a:prstGeom>
        </p:spPr>
      </p:pic>
      <p:sp>
        <p:nvSpPr>
          <p:cNvPr id="10" name="3 CuadroTexto"/>
          <p:cNvSpPr txBox="1"/>
          <p:nvPr/>
        </p:nvSpPr>
        <p:spPr>
          <a:xfrm>
            <a:off x="5400750" y="1484730"/>
            <a:ext cx="48089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0" lvl="8" indent="-342900" algn="ctr">
              <a:buClr>
                <a:srgbClr val="0070C0"/>
              </a:buClr>
              <a:buSzPct val="75000"/>
            </a:pPr>
            <a:r>
              <a:rPr lang="en-US" sz="2000" b="1" dirty="0" smtClean="0">
                <a:latin typeface="Optane" pitchFamily="2" charset="0"/>
              </a:rPr>
              <a:t>AFTER</a:t>
            </a:r>
            <a:r>
              <a:rPr lang="zh-CN" altLang="zh-CN" sz="2000" b="1" dirty="0">
                <a:latin typeface="Optane" pitchFamily="2" charset="0"/>
              </a:rPr>
              <a:t> </a:t>
            </a:r>
            <a:r>
              <a:rPr lang="zh-CN" altLang="en-US" sz="2000" b="1" dirty="0" smtClean="0">
                <a:latin typeface="Optane" pitchFamily="2" charset="0"/>
              </a:rPr>
              <a:t>之后</a:t>
            </a:r>
            <a:endParaRPr lang="en-US" sz="3000" b="1" dirty="0" smtClean="0">
              <a:latin typeface="Optane" pitchFamily="2" charset="0"/>
            </a:endParaRPr>
          </a:p>
          <a:p>
            <a:pPr marL="360000" lvl="8" indent="-342900">
              <a:buClr>
                <a:srgbClr val="0070C0"/>
              </a:buClr>
              <a:buSzPct val="75000"/>
              <a:buFont typeface="Arial" pitchFamily="34" charset="0"/>
              <a:buChar char="►"/>
            </a:pPr>
            <a:endParaRPr lang="en-US" sz="1000" b="1" dirty="0" smtClean="0">
              <a:latin typeface="Optane" pitchFamily="2" charset="0"/>
            </a:endParaRPr>
          </a:p>
          <a:p>
            <a:pPr marL="1440000" lvl="8" indent="-342900"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en-US" dirty="0" smtClean="0">
                <a:latin typeface="Optane" pitchFamily="2" charset="0"/>
              </a:rPr>
              <a:t>Supervising the quality of accounting</a:t>
            </a:r>
          </a:p>
          <a:p>
            <a:pPr marL="1440000" lvl="8" indent="-342900"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zh-CN" altLang="en-US" dirty="0" smtClean="0">
                <a:latin typeface="Optane" pitchFamily="2" charset="0"/>
              </a:rPr>
              <a:t>监督会计信息质量</a:t>
            </a:r>
            <a:endParaRPr lang="en-US" dirty="0" smtClean="0">
              <a:latin typeface="Optane" pitchFamily="2" charset="0"/>
            </a:endParaRPr>
          </a:p>
          <a:p>
            <a:pPr marL="1440000" lvl="8" indent="-342900">
              <a:buClr>
                <a:srgbClr val="0070C0"/>
              </a:buClr>
              <a:buSzPct val="75000"/>
              <a:buFont typeface="Arial" pitchFamily="34" charset="0"/>
              <a:buChar char="►"/>
            </a:pPr>
            <a:endParaRPr lang="en-US" dirty="0" smtClean="0">
              <a:latin typeface="Optane" pitchFamily="2" charset="0"/>
            </a:endParaRPr>
          </a:p>
          <a:p>
            <a:pPr marL="1440000" lvl="8" indent="-342900"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en-US" dirty="0" smtClean="0">
                <a:latin typeface="Optane" pitchFamily="2" charset="0"/>
              </a:rPr>
              <a:t>Process and file analysis</a:t>
            </a:r>
            <a:endParaRPr lang="en-US" dirty="0"/>
          </a:p>
          <a:p>
            <a:pPr marL="1440000" lvl="8" indent="-342900"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zh-CN" altLang="en-US" dirty="0">
                <a:latin typeface="Optane" pitchFamily="2" charset="0"/>
              </a:rPr>
              <a:t>过程和申请</a:t>
            </a:r>
            <a:r>
              <a:rPr lang="zh-CN" altLang="en-US" dirty="0" smtClean="0">
                <a:latin typeface="Optane" pitchFamily="2" charset="0"/>
              </a:rPr>
              <a:t>分析</a:t>
            </a:r>
            <a:endParaRPr lang="en-US" altLang="zh-CN" dirty="0">
              <a:latin typeface="Optane" pitchFamily="2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it-IT" altLang="zh-CN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THE BUDGET </a:t>
            </a:r>
            <a:r>
              <a:rPr lang="it-IT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COMMITMENT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预算工作任务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29080" y="1628750"/>
            <a:ext cx="4097650" cy="331246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en-US" altLang="zh-CN" sz="2000" b="1" dirty="0"/>
              <a:t>Payment </a:t>
            </a:r>
            <a:r>
              <a:rPr lang="en-US" altLang="zh-CN" sz="2000" b="1" dirty="0" smtClean="0"/>
              <a:t>calendar</a:t>
            </a:r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zh-CN" altLang="en-US" sz="2000" b="1" dirty="0" smtClean="0"/>
              <a:t>付款计划</a:t>
            </a:r>
            <a:endParaRPr lang="en-US" altLang="zh-CN" sz="2000" b="1" dirty="0" smtClean="0"/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en-US" altLang="zh-CN" sz="2000" b="1" dirty="0"/>
              <a:t>Monthly budget settlement</a:t>
            </a:r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zh-CN" altLang="en-US" sz="2000" b="1" dirty="0" smtClean="0"/>
              <a:t>月度预决算</a:t>
            </a:r>
            <a:endParaRPr lang="en-US" altLang="zh-CN" sz="2000" b="1" dirty="0" smtClean="0"/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en-US" altLang="zh-CN" sz="2000" b="1" dirty="0" err="1"/>
              <a:t>eviations</a:t>
            </a:r>
            <a:endParaRPr lang="en-US" altLang="zh-CN" sz="2000" b="1" dirty="0"/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zh-CN" altLang="en-US" sz="2000" b="1" dirty="0" smtClean="0"/>
              <a:t>偏差</a:t>
            </a:r>
            <a:endParaRPr lang="en-US" altLang="zh-CN" sz="2000" b="1" dirty="0" smtClean="0"/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en-US" altLang="zh-CN" sz="2000" b="1" dirty="0"/>
              <a:t>Settlement forecast</a:t>
            </a:r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zh-CN" altLang="en-US" sz="2000" b="1" dirty="0" smtClean="0"/>
              <a:t>决算预测</a:t>
            </a:r>
            <a:endParaRPr lang="en-US" sz="2000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3 Rectángulo redondeado"/>
          <p:cNvSpPr/>
          <p:nvPr/>
        </p:nvSpPr>
        <p:spPr>
          <a:xfrm>
            <a:off x="704410" y="1844780"/>
            <a:ext cx="4032560" cy="1080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4 CuadroTexto"/>
          <p:cNvSpPr txBox="1"/>
          <p:nvPr/>
        </p:nvSpPr>
        <p:spPr>
          <a:xfrm>
            <a:off x="1280490" y="2132820"/>
            <a:ext cx="3528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</a:rPr>
              <a:t>BUDGET  MONITORING</a:t>
            </a:r>
          </a:p>
          <a:p>
            <a:r>
              <a:rPr lang="zh-CN" altLang="en-US" b="1" dirty="0" smtClean="0">
                <a:solidFill>
                  <a:schemeClr val="bg1"/>
                </a:solidFill>
              </a:rPr>
              <a:t>预算监控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it-IT" altLang="zh-CN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THE BUDGET </a:t>
            </a:r>
            <a:r>
              <a:rPr lang="it-IT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COMMITMENT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预算工作任务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STRUCTURE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结构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6370" y="1340709"/>
            <a:ext cx="8994330" cy="4785457"/>
          </a:xfrm>
        </p:spPr>
        <p:txBody>
          <a:bodyPr/>
          <a:lstStyle/>
          <a:p>
            <a:pPr>
              <a:buNone/>
            </a:pPr>
            <a:r>
              <a:rPr lang="zh-CN" altLang="en-US" sz="2000" b="1" dirty="0" smtClean="0"/>
              <a:t>支出</a:t>
            </a:r>
            <a:endParaRPr lang="en-US" sz="2000" b="1" dirty="0" smtClean="0"/>
          </a:p>
          <a:p>
            <a:pPr>
              <a:spcBef>
                <a:spcPts val="1200"/>
              </a:spcBef>
              <a:buClr>
                <a:srgbClr val="0070C0"/>
              </a:buClr>
            </a:pPr>
            <a:r>
              <a:rPr lang="en-US" sz="2000" b="1" dirty="0" smtClean="0"/>
              <a:t> </a:t>
            </a:r>
            <a:r>
              <a:rPr lang="zh-CN" altLang="en-US" sz="2000" dirty="0" smtClean="0"/>
              <a:t>组织</a:t>
            </a:r>
            <a:r>
              <a:rPr lang="zh-CN" altLang="en-US" sz="2000" dirty="0"/>
              <a:t>分类</a:t>
            </a:r>
            <a:endParaRPr lang="en-US" sz="2000" dirty="0" smtClean="0"/>
          </a:p>
          <a:p>
            <a:pPr>
              <a:spcBef>
                <a:spcPts val="1200"/>
              </a:spcBef>
              <a:buClr>
                <a:srgbClr val="0070C0"/>
              </a:buClr>
            </a:pPr>
            <a:r>
              <a:rPr lang="en-US" sz="2000" dirty="0" smtClean="0"/>
              <a:t> </a:t>
            </a:r>
            <a:r>
              <a:rPr lang="zh-CN" altLang="en-US" sz="2000" dirty="0" smtClean="0"/>
              <a:t>项目</a:t>
            </a:r>
            <a:r>
              <a:rPr lang="zh-CN" altLang="en-US" sz="2000" dirty="0"/>
              <a:t>分类</a:t>
            </a:r>
            <a:endParaRPr lang="en-US" sz="2000" dirty="0" smtClean="0"/>
          </a:p>
          <a:p>
            <a:pPr>
              <a:spcBef>
                <a:spcPts val="1200"/>
              </a:spcBef>
              <a:buClr>
                <a:srgbClr val="0070C0"/>
              </a:buClr>
            </a:pPr>
            <a:r>
              <a:rPr lang="en-US" sz="2000" dirty="0" smtClean="0"/>
              <a:t> </a:t>
            </a:r>
            <a:r>
              <a:rPr lang="zh-CN" altLang="en-US" sz="2000" dirty="0" smtClean="0"/>
              <a:t>经济</a:t>
            </a:r>
            <a:r>
              <a:rPr lang="zh-CN" altLang="en-US" sz="2000" dirty="0"/>
              <a:t>分类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736970" y="1484730"/>
            <a:ext cx="4168200" cy="4785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SzPct val="75000"/>
              <a:buFont typeface="Arial" pitchFamily="34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000" b="1" smtClean="0"/>
              <a:t>EXPENDITURES</a:t>
            </a:r>
          </a:p>
          <a:p>
            <a:pPr>
              <a:spcBef>
                <a:spcPts val="1200"/>
              </a:spcBef>
              <a:buClr>
                <a:srgbClr val="0070C0"/>
              </a:buClr>
            </a:pPr>
            <a:r>
              <a:rPr lang="en-US" sz="2000" b="1" smtClean="0"/>
              <a:t> </a:t>
            </a:r>
            <a:r>
              <a:rPr lang="en-US" sz="2000" smtClean="0"/>
              <a:t>Organic classification</a:t>
            </a:r>
          </a:p>
          <a:p>
            <a:pPr>
              <a:spcBef>
                <a:spcPts val="1200"/>
              </a:spcBef>
              <a:buClr>
                <a:srgbClr val="0070C0"/>
              </a:buClr>
            </a:pPr>
            <a:r>
              <a:rPr lang="en-US" sz="2000" smtClean="0"/>
              <a:t> Program classification</a:t>
            </a:r>
          </a:p>
          <a:p>
            <a:pPr>
              <a:spcBef>
                <a:spcPts val="1200"/>
              </a:spcBef>
              <a:buClr>
                <a:srgbClr val="0070C0"/>
              </a:buClr>
            </a:pPr>
            <a:r>
              <a:rPr lang="en-US" sz="2000" smtClean="0"/>
              <a:t> Economic classification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STRUCTURE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：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EXPENDITURES</a:t>
            </a: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结构</a:t>
            </a: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支出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6370" y="908650"/>
            <a:ext cx="8994330" cy="5001487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en-US" altLang="zh-CN" sz="2000" b="1" dirty="0"/>
              <a:t>ORGANIC CLASSIFICATION</a:t>
            </a:r>
          </a:p>
          <a:p>
            <a:pPr>
              <a:buClr>
                <a:srgbClr val="0070C0"/>
              </a:buClr>
            </a:pPr>
            <a:r>
              <a:rPr lang="zh-CN" altLang="en-US" sz="2000" b="1" dirty="0" smtClean="0"/>
              <a:t>组织分类</a:t>
            </a:r>
            <a:endParaRPr lang="en-US" sz="2000" b="1" dirty="0" smtClean="0"/>
          </a:p>
          <a:p>
            <a:pPr>
              <a:buNone/>
            </a:pPr>
            <a:r>
              <a:rPr lang="en-US" altLang="zh-CN" sz="1800" b="1" dirty="0" smtClean="0"/>
              <a:t>The </a:t>
            </a:r>
            <a:r>
              <a:rPr lang="en-US" altLang="zh-CN" sz="1800" b="1" dirty="0"/>
              <a:t>budget managed by each of the entities</a:t>
            </a:r>
          </a:p>
          <a:p>
            <a:pPr>
              <a:buNone/>
            </a:pPr>
            <a:r>
              <a:rPr lang="zh-CN" altLang="en-US" sz="1800" b="1" dirty="0" smtClean="0"/>
              <a:t>预算由下列各机关管理</a:t>
            </a:r>
            <a:endParaRPr lang="en-US" dirty="0"/>
          </a:p>
        </p:txBody>
      </p:sp>
      <p:pic>
        <p:nvPicPr>
          <p:cNvPr id="5" name="4 Imagen" descr="IN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92910" y="4718100"/>
            <a:ext cx="928446" cy="1008140"/>
          </a:xfrm>
          <a:prstGeom prst="rect">
            <a:avLst/>
          </a:prstGeom>
        </p:spPr>
      </p:pic>
      <p:pic>
        <p:nvPicPr>
          <p:cNvPr id="6" name="5 Imagen" descr="I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083" y="2705828"/>
            <a:ext cx="936130" cy="650644"/>
          </a:xfrm>
          <a:prstGeom prst="rect">
            <a:avLst/>
          </a:prstGeom>
        </p:spPr>
      </p:pic>
      <p:pic>
        <p:nvPicPr>
          <p:cNvPr id="7" name="6 Imagen" descr="IMSERS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658" y="4073550"/>
            <a:ext cx="1053511" cy="970651"/>
          </a:xfrm>
          <a:prstGeom prst="rect">
            <a:avLst/>
          </a:prstGeom>
        </p:spPr>
      </p:pic>
      <p:pic>
        <p:nvPicPr>
          <p:cNvPr id="8" name="7 Imagen" descr="TGS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80285" y="2772301"/>
            <a:ext cx="720100" cy="737383"/>
          </a:xfrm>
          <a:prstGeom prst="rect">
            <a:avLst/>
          </a:prstGeom>
        </p:spPr>
      </p:pic>
      <p:pic>
        <p:nvPicPr>
          <p:cNvPr id="9" name="8 Imagen" descr="INGES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852295" y="4061192"/>
            <a:ext cx="1296180" cy="983009"/>
          </a:xfrm>
          <a:prstGeom prst="rect">
            <a:avLst/>
          </a:prstGeom>
        </p:spPr>
      </p:pic>
      <p:pic>
        <p:nvPicPr>
          <p:cNvPr id="10" name="9 Imagen" descr="IGS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6740" y="2688647"/>
            <a:ext cx="886277" cy="1047418"/>
          </a:xfrm>
          <a:prstGeom prst="rect">
            <a:avLst/>
          </a:prstGeom>
        </p:spPr>
      </p:pic>
      <p:pic>
        <p:nvPicPr>
          <p:cNvPr id="11" name="10 Imagen" descr="AMAT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953000" y="2688647"/>
            <a:ext cx="1105077" cy="1080150"/>
          </a:xfrm>
          <a:prstGeom prst="rect">
            <a:avLst/>
          </a:prstGeom>
        </p:spPr>
      </p:pic>
      <p:graphicFrame>
        <p:nvGraphicFramePr>
          <p:cNvPr id="12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2291846"/>
              </p:ext>
            </p:extLst>
          </p:nvPr>
        </p:nvGraphicFramePr>
        <p:xfrm>
          <a:off x="2586012" y="352474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4" name="3 Más"/>
          <p:cNvSpPr/>
          <p:nvPr/>
        </p:nvSpPr>
        <p:spPr>
          <a:xfrm>
            <a:off x="1595169" y="4437140"/>
            <a:ext cx="242669" cy="28096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12 Más"/>
          <p:cNvSpPr/>
          <p:nvPr/>
        </p:nvSpPr>
        <p:spPr>
          <a:xfrm>
            <a:off x="1450682" y="2957143"/>
            <a:ext cx="242669" cy="280960"/>
          </a:xfrm>
          <a:prstGeom prst="mathPlus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14 Más"/>
          <p:cNvSpPr/>
          <p:nvPr/>
        </p:nvSpPr>
        <p:spPr>
          <a:xfrm>
            <a:off x="2625994" y="2957143"/>
            <a:ext cx="242669" cy="280960"/>
          </a:xfrm>
          <a:prstGeom prst="mathPlus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6370" y="3612233"/>
            <a:ext cx="8994330" cy="2913197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zh-CN" altLang="en-US" sz="2000" b="1" dirty="0" smtClean="0">
                <a:latin typeface="黑体"/>
                <a:ea typeface="黑体"/>
                <a:cs typeface="黑体"/>
              </a:rPr>
              <a:t>项目</a:t>
            </a:r>
            <a:r>
              <a:rPr lang="zh-CN" altLang="en-US" sz="2000" b="1" dirty="0">
                <a:latin typeface="黑体"/>
                <a:ea typeface="黑体"/>
                <a:cs typeface="黑体"/>
              </a:rPr>
              <a:t>分类</a:t>
            </a:r>
            <a:endParaRPr lang="en-US" sz="2000" b="1" dirty="0" smtClean="0">
              <a:latin typeface="黑体"/>
              <a:ea typeface="黑体"/>
              <a:cs typeface="黑体"/>
            </a:endParaRPr>
          </a:p>
          <a:p>
            <a:pPr>
              <a:spcBef>
                <a:spcPts val="400"/>
              </a:spcBef>
              <a:spcAft>
                <a:spcPts val="1200"/>
              </a:spcAft>
              <a:buNone/>
            </a:pPr>
            <a:r>
              <a:rPr lang="en-US" dirty="0" smtClean="0"/>
              <a:t>	</a:t>
            </a:r>
            <a:r>
              <a:rPr lang="zh-CN" altLang="en-US" sz="1800" b="1" dirty="0" smtClean="0"/>
              <a:t>按职能（领域）归类支出</a:t>
            </a:r>
            <a:endParaRPr lang="en-US" sz="1800" b="1" dirty="0" smtClean="0"/>
          </a:p>
          <a:p>
            <a:pPr lvl="1">
              <a:spcBef>
                <a:spcPts val="200"/>
              </a:spcBef>
              <a:spcAft>
                <a:spcPts val="600"/>
              </a:spcAft>
              <a:buClr>
                <a:srgbClr val="0070C0"/>
              </a:buClr>
            </a:pPr>
            <a:r>
              <a:rPr lang="zh-CN" altLang="en-US" sz="1800" dirty="0" smtClean="0"/>
              <a:t>经济</a:t>
            </a:r>
            <a:r>
              <a:rPr lang="zh-CN" altLang="en-US" sz="1800" dirty="0"/>
              <a:t>福利</a:t>
            </a:r>
            <a:endParaRPr lang="en-US" sz="1800" dirty="0" smtClean="0"/>
          </a:p>
          <a:p>
            <a:pPr lvl="1">
              <a:spcBef>
                <a:spcPts val="200"/>
              </a:spcBef>
              <a:spcAft>
                <a:spcPts val="600"/>
              </a:spcAft>
              <a:buClr>
                <a:srgbClr val="0070C0"/>
              </a:buClr>
            </a:pPr>
            <a:r>
              <a:rPr lang="zh-CN" altLang="en-US" sz="1800" dirty="0" smtClean="0"/>
              <a:t>健康</a:t>
            </a:r>
            <a:r>
              <a:rPr lang="zh-CN" altLang="en-US" sz="1800" dirty="0"/>
              <a:t>服务</a:t>
            </a:r>
            <a:endParaRPr lang="en-US" sz="1800" dirty="0" smtClean="0"/>
          </a:p>
          <a:p>
            <a:pPr lvl="1">
              <a:spcBef>
                <a:spcPts val="200"/>
              </a:spcBef>
              <a:spcAft>
                <a:spcPts val="600"/>
              </a:spcAft>
              <a:buClr>
                <a:srgbClr val="0070C0"/>
              </a:buClr>
            </a:pPr>
            <a:r>
              <a:rPr lang="zh-CN" altLang="en-US" sz="1800" dirty="0" smtClean="0"/>
              <a:t>社会</a:t>
            </a:r>
            <a:r>
              <a:rPr lang="zh-CN" altLang="en-US" sz="1800" dirty="0"/>
              <a:t>服务</a:t>
            </a:r>
            <a:endParaRPr lang="en-US" sz="1800" dirty="0" smtClean="0"/>
          </a:p>
          <a:p>
            <a:pPr lvl="1">
              <a:spcBef>
                <a:spcPts val="200"/>
              </a:spcBef>
              <a:spcAft>
                <a:spcPts val="600"/>
              </a:spcAft>
              <a:buClr>
                <a:srgbClr val="0070C0"/>
              </a:buClr>
            </a:pPr>
            <a:r>
              <a:rPr lang="zh-CN" altLang="en-US" sz="1800" dirty="0" smtClean="0"/>
              <a:t>国库</a:t>
            </a:r>
            <a:r>
              <a:rPr lang="en-US" sz="1800" dirty="0" smtClean="0"/>
              <a:t>, </a:t>
            </a:r>
            <a:r>
              <a:rPr lang="zh-CN" altLang="en-US" sz="1800" dirty="0"/>
              <a:t>估</a:t>
            </a:r>
            <a:r>
              <a:rPr lang="zh-CN" altLang="en-US" sz="1800" dirty="0" smtClean="0"/>
              <a:t>算和其他服务</a:t>
            </a:r>
            <a:endParaRPr lang="en-US" sz="1800" dirty="0"/>
          </a:p>
        </p:txBody>
      </p:sp>
      <p:graphicFrame>
        <p:nvGraphicFramePr>
          <p:cNvPr id="4" name="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3421059"/>
              </p:ext>
            </p:extLst>
          </p:nvPr>
        </p:nvGraphicFramePr>
        <p:xfrm>
          <a:off x="4953000" y="1412720"/>
          <a:ext cx="482467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矩形 5"/>
          <p:cNvSpPr/>
          <p:nvPr/>
        </p:nvSpPr>
        <p:spPr>
          <a:xfrm>
            <a:off x="7689380" y="2276840"/>
            <a:ext cx="1296180" cy="144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000" dirty="0" smtClean="0">
                <a:solidFill>
                  <a:srgbClr val="000000"/>
                </a:solidFill>
              </a:rPr>
              <a:t>经济福利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689380" y="2535355"/>
            <a:ext cx="1296180" cy="2455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000" dirty="0" smtClean="0">
                <a:solidFill>
                  <a:srgbClr val="000000"/>
                </a:solidFill>
              </a:rPr>
              <a:t>健康</a:t>
            </a:r>
            <a:r>
              <a:rPr lang="zh-CN" altLang="en-US" sz="1000" dirty="0">
                <a:solidFill>
                  <a:srgbClr val="000000"/>
                </a:solidFill>
              </a:rPr>
              <a:t>服务</a:t>
            </a:r>
          </a:p>
        </p:txBody>
      </p:sp>
      <p:sp>
        <p:nvSpPr>
          <p:cNvPr id="8" name="矩形 7"/>
          <p:cNvSpPr/>
          <p:nvPr/>
        </p:nvSpPr>
        <p:spPr>
          <a:xfrm>
            <a:off x="7689380" y="2924930"/>
            <a:ext cx="1296180" cy="2455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000" dirty="0" smtClean="0">
                <a:solidFill>
                  <a:srgbClr val="000000"/>
                </a:solidFill>
              </a:rPr>
              <a:t>社会</a:t>
            </a:r>
            <a:r>
              <a:rPr lang="zh-CN" altLang="en-US" sz="1000" dirty="0">
                <a:solidFill>
                  <a:srgbClr val="000000"/>
                </a:solidFill>
              </a:rPr>
              <a:t>服务</a:t>
            </a:r>
          </a:p>
        </p:txBody>
      </p:sp>
      <p:sp>
        <p:nvSpPr>
          <p:cNvPr id="9" name="矩形 8"/>
          <p:cNvSpPr/>
          <p:nvPr/>
        </p:nvSpPr>
        <p:spPr>
          <a:xfrm>
            <a:off x="7617370" y="3497161"/>
            <a:ext cx="1872260" cy="3638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000" dirty="0" smtClean="0">
                <a:solidFill>
                  <a:srgbClr val="000000"/>
                </a:solidFill>
              </a:rPr>
              <a:t>国库，计算和其他服务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416370" y="980661"/>
            <a:ext cx="8994330" cy="23043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SzPct val="75000"/>
              <a:buFont typeface="Arial" pitchFamily="34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</a:pPr>
            <a:r>
              <a:rPr lang="en-US" sz="2000" b="1" dirty="0" smtClean="0"/>
              <a:t>PROGRAM CLASSIFICATION</a:t>
            </a:r>
          </a:p>
          <a:p>
            <a:pPr>
              <a:spcBef>
                <a:spcPts val="400"/>
              </a:spcBef>
              <a:spcAft>
                <a:spcPts val="1200"/>
              </a:spcAft>
              <a:buFont typeface="Arial" pitchFamily="34" charset="0"/>
              <a:buNone/>
            </a:pPr>
            <a:r>
              <a:rPr lang="en-US" dirty="0" smtClean="0"/>
              <a:t>	</a:t>
            </a:r>
            <a:r>
              <a:rPr lang="en-US" sz="1800" b="1" dirty="0" smtClean="0"/>
              <a:t>Expenditures are grouped by its function (areas)</a:t>
            </a:r>
          </a:p>
          <a:p>
            <a:pPr lvl="1">
              <a:spcBef>
                <a:spcPts val="2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 smtClean="0"/>
              <a:t>Economic benefits</a:t>
            </a:r>
          </a:p>
          <a:p>
            <a:pPr lvl="1">
              <a:spcBef>
                <a:spcPts val="2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 smtClean="0"/>
              <a:t>Health services</a:t>
            </a:r>
          </a:p>
          <a:p>
            <a:pPr lvl="1">
              <a:spcBef>
                <a:spcPts val="2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 smtClean="0"/>
              <a:t>Social services</a:t>
            </a:r>
          </a:p>
          <a:p>
            <a:pPr lvl="1">
              <a:spcBef>
                <a:spcPts val="2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 smtClean="0"/>
              <a:t>Treasury, computing and other services</a:t>
            </a:r>
            <a:endParaRPr lang="en-US" sz="1800" dirty="0"/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STRUCTURE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：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EXPENDITURES</a:t>
            </a: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结构</a:t>
            </a: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支出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6370" y="980661"/>
            <a:ext cx="6768940" cy="2376329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zh-CN" altLang="en-US" sz="2100" b="1" dirty="0" smtClean="0"/>
              <a:t>项目分类</a:t>
            </a:r>
            <a:endParaRPr lang="en-US" sz="2100" b="1" dirty="0" smtClean="0"/>
          </a:p>
          <a:p>
            <a:pPr>
              <a:spcBef>
                <a:spcPts val="400"/>
              </a:spcBef>
              <a:buNone/>
            </a:pPr>
            <a:r>
              <a:rPr lang="en-US" sz="2100" dirty="0" smtClean="0"/>
              <a:t>	</a:t>
            </a:r>
          </a:p>
          <a:p>
            <a:pPr>
              <a:spcBef>
                <a:spcPts val="400"/>
              </a:spcBef>
              <a:buNone/>
            </a:pPr>
            <a:r>
              <a:rPr lang="en-US" sz="2100" dirty="0" smtClean="0"/>
              <a:t>						</a:t>
            </a:r>
          </a:p>
          <a:p>
            <a:pPr>
              <a:spcBef>
                <a:spcPts val="400"/>
              </a:spcBef>
              <a:buNone/>
            </a:pP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7257320" y="1340710"/>
            <a:ext cx="208829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b="1" dirty="0" smtClean="0">
                <a:latin typeface="Optane"/>
              </a:rPr>
              <a:t>  </a:t>
            </a:r>
            <a:r>
              <a:rPr lang="zh-CN" altLang="en-US" sz="2000" b="1" dirty="0" smtClean="0">
                <a:latin typeface="Optane"/>
              </a:rPr>
              <a:t>目标</a:t>
            </a:r>
            <a:endParaRPr lang="en-US" altLang="zh-CN" sz="2000" b="1" dirty="0" smtClean="0">
              <a:latin typeface="Optane"/>
            </a:endParaRP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b="1" dirty="0" smtClean="0">
                <a:latin typeface="Optane"/>
              </a:rPr>
              <a:t>  </a:t>
            </a:r>
            <a:r>
              <a:rPr lang="zh-CN" altLang="en-US" sz="2000" b="1" dirty="0" smtClean="0">
                <a:latin typeface="Optane"/>
              </a:rPr>
              <a:t>人员</a:t>
            </a:r>
            <a:endParaRPr lang="en-US" altLang="zh-CN" sz="2000" b="1" dirty="0" smtClean="0">
              <a:latin typeface="Optane"/>
            </a:endParaRP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b="1" dirty="0" smtClean="0">
                <a:latin typeface="Optane"/>
              </a:rPr>
              <a:t>  </a:t>
            </a:r>
            <a:r>
              <a:rPr lang="zh-CN" altLang="en-US" sz="2000" b="1" dirty="0" smtClean="0">
                <a:latin typeface="Optane"/>
              </a:rPr>
              <a:t>资金</a:t>
            </a:r>
            <a:endParaRPr lang="en-US" altLang="zh-CN" sz="2000" b="1" dirty="0" smtClean="0">
              <a:latin typeface="Optane"/>
            </a:endParaRP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b="1" dirty="0" smtClean="0">
                <a:latin typeface="Optane"/>
              </a:rPr>
              <a:t>  </a:t>
            </a:r>
            <a:r>
              <a:rPr lang="zh-CN" altLang="en-US" sz="2000" b="1" dirty="0" smtClean="0">
                <a:latin typeface="Optane"/>
              </a:rPr>
              <a:t>指标</a:t>
            </a:r>
            <a:endParaRPr lang="en-US" sz="2000" b="1" dirty="0">
              <a:latin typeface="Optane"/>
            </a:endParaRPr>
          </a:p>
        </p:txBody>
      </p:sp>
      <p:sp>
        <p:nvSpPr>
          <p:cNvPr id="5" name="4 Flecha derecha"/>
          <p:cNvSpPr/>
          <p:nvPr/>
        </p:nvSpPr>
        <p:spPr>
          <a:xfrm>
            <a:off x="2095790" y="2009892"/>
            <a:ext cx="576080" cy="288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5 Flecha derecha"/>
          <p:cNvSpPr/>
          <p:nvPr/>
        </p:nvSpPr>
        <p:spPr>
          <a:xfrm>
            <a:off x="4264080" y="2009892"/>
            <a:ext cx="576080" cy="288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6 Abrir llave"/>
          <p:cNvSpPr/>
          <p:nvPr/>
        </p:nvSpPr>
        <p:spPr>
          <a:xfrm>
            <a:off x="6897270" y="1196690"/>
            <a:ext cx="216030" cy="1944270"/>
          </a:xfrm>
          <a:prstGeom prst="leftBrac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899000" y="1933180"/>
            <a:ext cx="100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Optane"/>
              </a:rPr>
              <a:t>领域</a:t>
            </a:r>
            <a:endParaRPr lang="en-US" dirty="0">
              <a:latin typeface="Optane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5260" y="1794680"/>
            <a:ext cx="1368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latin typeface="Optane"/>
              </a:rPr>
              <a:t>项目</a:t>
            </a:r>
            <a:endParaRPr lang="en-US" altLang="zh-CN" dirty="0" smtClean="0">
              <a:latin typeface="Optane"/>
            </a:endParaRPr>
          </a:p>
          <a:p>
            <a:pPr algn="ctr"/>
            <a:r>
              <a:rPr lang="zh-CN" altLang="en-US" dirty="0" smtClean="0">
                <a:latin typeface="Optane"/>
              </a:rPr>
              <a:t>类别</a:t>
            </a:r>
            <a:endParaRPr lang="en-US" dirty="0">
              <a:latin typeface="Optane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48200" y="1928600"/>
            <a:ext cx="144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Optane"/>
              </a:rPr>
              <a:t>项目</a:t>
            </a:r>
            <a:endParaRPr lang="en-US" dirty="0">
              <a:latin typeface="Optane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>
          <a:xfrm>
            <a:off x="416370" y="3501011"/>
            <a:ext cx="6768940" cy="2376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SzPct val="75000"/>
              <a:buFont typeface="Arial" pitchFamily="34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</a:pPr>
            <a:r>
              <a:rPr lang="en-US" sz="2000" b="1" smtClean="0"/>
              <a:t>PROGRAM CLASSIFICATION</a:t>
            </a:r>
          </a:p>
          <a:p>
            <a:pPr>
              <a:buClr>
                <a:srgbClr val="0070C0"/>
              </a:buClr>
            </a:pPr>
            <a:endParaRPr lang="en-US" sz="2100" b="1" smtClean="0"/>
          </a:p>
          <a:p>
            <a:pPr>
              <a:spcBef>
                <a:spcPts val="400"/>
              </a:spcBef>
              <a:buFont typeface="Arial" pitchFamily="34" charset="0"/>
              <a:buNone/>
            </a:pPr>
            <a:r>
              <a:rPr lang="en-US" sz="2100" smtClean="0"/>
              <a:t>	</a:t>
            </a:r>
          </a:p>
          <a:p>
            <a:pPr>
              <a:spcBef>
                <a:spcPts val="400"/>
              </a:spcBef>
              <a:buFont typeface="Arial" pitchFamily="34" charset="0"/>
              <a:buNone/>
            </a:pPr>
            <a:r>
              <a:rPr lang="en-US" sz="2100" smtClean="0"/>
              <a:t>						</a:t>
            </a:r>
          </a:p>
          <a:p>
            <a:pPr>
              <a:spcBef>
                <a:spcPts val="400"/>
              </a:spcBef>
              <a:buFont typeface="Arial" pitchFamily="34" charset="0"/>
              <a:buNone/>
            </a:pPr>
            <a:endParaRPr lang="en-US" dirty="0"/>
          </a:p>
        </p:txBody>
      </p:sp>
      <p:sp>
        <p:nvSpPr>
          <p:cNvPr id="12" name="3 CuadroTexto"/>
          <p:cNvSpPr txBox="1"/>
          <p:nvPr/>
        </p:nvSpPr>
        <p:spPr>
          <a:xfrm>
            <a:off x="7257320" y="3861060"/>
            <a:ext cx="208829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b="1" dirty="0" smtClean="0">
                <a:latin typeface="Optane"/>
              </a:rPr>
              <a:t>  Objectives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b="1" dirty="0" smtClean="0">
                <a:latin typeface="Optane"/>
              </a:rPr>
              <a:t>  Personnel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b="1" dirty="0" smtClean="0">
                <a:latin typeface="Optane"/>
              </a:rPr>
              <a:t>  Funds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b="1" dirty="0" smtClean="0">
                <a:latin typeface="Optane"/>
              </a:rPr>
              <a:t>  Indicators</a:t>
            </a:r>
            <a:endParaRPr lang="en-US" sz="2000" b="1" dirty="0">
              <a:latin typeface="Optane"/>
            </a:endParaRPr>
          </a:p>
        </p:txBody>
      </p:sp>
      <p:sp>
        <p:nvSpPr>
          <p:cNvPr id="13" name="4 Flecha derecha"/>
          <p:cNvSpPr/>
          <p:nvPr/>
        </p:nvSpPr>
        <p:spPr>
          <a:xfrm>
            <a:off x="2095790" y="4530242"/>
            <a:ext cx="576080" cy="288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5 Flecha derecha"/>
          <p:cNvSpPr/>
          <p:nvPr/>
        </p:nvSpPr>
        <p:spPr>
          <a:xfrm>
            <a:off x="4264080" y="4530242"/>
            <a:ext cx="576080" cy="28804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6 Abrir llave"/>
          <p:cNvSpPr/>
          <p:nvPr/>
        </p:nvSpPr>
        <p:spPr>
          <a:xfrm>
            <a:off x="6897270" y="3717040"/>
            <a:ext cx="216030" cy="1944270"/>
          </a:xfrm>
          <a:prstGeom prst="leftBrac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7 CuadroTexto"/>
          <p:cNvSpPr txBox="1"/>
          <p:nvPr/>
        </p:nvSpPr>
        <p:spPr>
          <a:xfrm>
            <a:off x="899000" y="4453530"/>
            <a:ext cx="100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Optane"/>
              </a:rPr>
              <a:t>Areas</a:t>
            </a:r>
            <a:endParaRPr lang="en-US" dirty="0">
              <a:latin typeface="Optane"/>
            </a:endParaRPr>
          </a:p>
        </p:txBody>
      </p:sp>
      <p:sp>
        <p:nvSpPr>
          <p:cNvPr id="17" name="8 CuadroTexto"/>
          <p:cNvSpPr txBox="1"/>
          <p:nvPr/>
        </p:nvSpPr>
        <p:spPr>
          <a:xfrm>
            <a:off x="2865260" y="4315030"/>
            <a:ext cx="1368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Optane"/>
              </a:rPr>
              <a:t>Program</a:t>
            </a:r>
          </a:p>
          <a:p>
            <a:pPr algn="ctr"/>
            <a:r>
              <a:rPr lang="en-US" dirty="0" smtClean="0">
                <a:latin typeface="Optane"/>
              </a:rPr>
              <a:t>groups</a:t>
            </a:r>
            <a:endParaRPr lang="en-US" dirty="0">
              <a:latin typeface="Optane"/>
            </a:endParaRPr>
          </a:p>
        </p:txBody>
      </p:sp>
      <p:sp>
        <p:nvSpPr>
          <p:cNvPr id="18" name="9 CuadroTexto"/>
          <p:cNvSpPr txBox="1"/>
          <p:nvPr/>
        </p:nvSpPr>
        <p:spPr>
          <a:xfrm>
            <a:off x="5048200" y="4448950"/>
            <a:ext cx="144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Optane"/>
              </a:rPr>
              <a:t>Programs</a:t>
            </a:r>
            <a:endParaRPr lang="en-US" dirty="0">
              <a:latin typeface="Optane"/>
            </a:endParaRPr>
          </a:p>
        </p:txBody>
      </p:sp>
      <p:sp>
        <p:nvSpPr>
          <p:cNvPr id="20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STRUCTURE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：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EXPENDITURES</a:t>
            </a: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结构</a:t>
            </a: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支出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3852418"/>
              </p:ext>
            </p:extLst>
          </p:nvPr>
        </p:nvGraphicFramePr>
        <p:xfrm>
          <a:off x="4304910" y="1484730"/>
          <a:ext cx="5184720" cy="4176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 rot="16200000">
            <a:off x="206447" y="2715007"/>
            <a:ext cx="144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altLang="zh-CN" sz="1200" b="1" dirty="0">
                <a:latin typeface="Optane"/>
              </a:rPr>
              <a:t>CURRENT OPERATIONS</a:t>
            </a:r>
          </a:p>
          <a:p>
            <a:pPr algn="ctr"/>
            <a:r>
              <a:rPr lang="zh-CN" altLang="en-US" sz="1600" b="1" dirty="0" smtClean="0">
                <a:latin typeface="Optane"/>
              </a:rPr>
              <a:t>本期运作</a:t>
            </a:r>
            <a:endParaRPr lang="es-ES" sz="1600" b="1" dirty="0">
              <a:latin typeface="Optane"/>
            </a:endParaRPr>
          </a:p>
        </p:txBody>
      </p:sp>
      <p:sp>
        <p:nvSpPr>
          <p:cNvPr id="6" name="5 CuadroTexto"/>
          <p:cNvSpPr txBox="1"/>
          <p:nvPr/>
        </p:nvSpPr>
        <p:spPr>
          <a:xfrm rot="16200000">
            <a:off x="165214" y="4227217"/>
            <a:ext cx="144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altLang="zh-CN" sz="1200" b="1" dirty="0">
                <a:latin typeface="Optane"/>
              </a:rPr>
              <a:t>CAPITAL </a:t>
            </a:r>
            <a:r>
              <a:rPr lang="es-ES" altLang="zh-CN" sz="1200" b="1" dirty="0" smtClean="0">
                <a:latin typeface="Optane"/>
              </a:rPr>
              <a:t>OPERATION</a:t>
            </a:r>
          </a:p>
          <a:p>
            <a:pPr algn="ctr"/>
            <a:r>
              <a:rPr lang="zh-CN" altLang="en-US" sz="1600" b="1" dirty="0" smtClean="0">
                <a:latin typeface="Optane"/>
              </a:rPr>
              <a:t>资本运作</a:t>
            </a:r>
            <a:endParaRPr lang="es-ES" sz="1600" b="1" dirty="0">
              <a:latin typeface="Optane"/>
            </a:endParaRP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163456" y="5451387"/>
            <a:ext cx="144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altLang="zh-CN" sz="1200" b="1" dirty="0">
                <a:latin typeface="Optane"/>
              </a:rPr>
              <a:t>FINANCIAL OPERATIONS</a:t>
            </a:r>
          </a:p>
          <a:p>
            <a:pPr algn="ctr"/>
            <a:r>
              <a:rPr lang="zh-CN" altLang="en-US" sz="1600" b="1" dirty="0" smtClean="0">
                <a:latin typeface="Optane"/>
              </a:rPr>
              <a:t>财务运作</a:t>
            </a:r>
            <a:endParaRPr lang="es-ES" sz="1600" b="1" dirty="0">
              <a:latin typeface="Optane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689380" y="2924930"/>
            <a:ext cx="1296180" cy="144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>
                <a:solidFill>
                  <a:srgbClr val="000000"/>
                </a:solidFill>
              </a:rPr>
              <a:t>当</a:t>
            </a:r>
            <a:r>
              <a:rPr lang="zh-CN" altLang="en-US" sz="1400" dirty="0" smtClean="0">
                <a:solidFill>
                  <a:srgbClr val="000000"/>
                </a:solidFill>
              </a:rPr>
              <a:t>期</a:t>
            </a:r>
            <a:r>
              <a:rPr lang="zh-CN" altLang="en-US" sz="1400" dirty="0">
                <a:solidFill>
                  <a:srgbClr val="000000"/>
                </a:solidFill>
              </a:rPr>
              <a:t>转账</a:t>
            </a:r>
          </a:p>
        </p:txBody>
      </p:sp>
      <p:sp>
        <p:nvSpPr>
          <p:cNvPr id="10" name="矩形 9"/>
          <p:cNvSpPr/>
          <p:nvPr/>
        </p:nvSpPr>
        <p:spPr>
          <a:xfrm>
            <a:off x="7617370" y="3573020"/>
            <a:ext cx="1565836" cy="1440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rgbClr val="000000"/>
                </a:solidFill>
              </a:rPr>
              <a:t>其他</a:t>
            </a:r>
            <a:r>
              <a:rPr lang="zh-CN" altLang="en-US" sz="1400" dirty="0">
                <a:solidFill>
                  <a:srgbClr val="000000"/>
                </a:solidFill>
              </a:rPr>
              <a:t>当</a:t>
            </a:r>
            <a:r>
              <a:rPr lang="zh-CN" altLang="en-US" sz="1400" dirty="0" smtClean="0">
                <a:solidFill>
                  <a:srgbClr val="000000"/>
                </a:solidFill>
              </a:rPr>
              <a:t>期</a:t>
            </a:r>
            <a:r>
              <a:rPr lang="zh-CN" altLang="en-US" sz="1400" dirty="0">
                <a:solidFill>
                  <a:srgbClr val="000000"/>
                </a:solidFill>
              </a:rPr>
              <a:t>运作</a:t>
            </a:r>
          </a:p>
        </p:txBody>
      </p:sp>
      <p:sp>
        <p:nvSpPr>
          <p:cNvPr id="13" name="矩形 12"/>
          <p:cNvSpPr/>
          <p:nvPr/>
        </p:nvSpPr>
        <p:spPr>
          <a:xfrm>
            <a:off x="7689380" y="4149100"/>
            <a:ext cx="1565836" cy="1645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rgbClr val="000000"/>
                </a:solidFill>
              </a:rPr>
              <a:t>资本</a:t>
            </a:r>
            <a:r>
              <a:rPr lang="zh-CN" altLang="en-US" sz="1400" dirty="0">
                <a:solidFill>
                  <a:srgbClr val="000000"/>
                </a:solidFill>
              </a:rPr>
              <a:t>运作</a:t>
            </a:r>
          </a:p>
        </p:txBody>
      </p:sp>
      <p:sp>
        <p:nvSpPr>
          <p:cNvPr id="14" name="矩形 13"/>
          <p:cNvSpPr/>
          <p:nvPr/>
        </p:nvSpPr>
        <p:spPr>
          <a:xfrm>
            <a:off x="7617370" y="4797190"/>
            <a:ext cx="1594925" cy="185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dirty="0" smtClean="0">
                <a:solidFill>
                  <a:srgbClr val="000000"/>
                </a:solidFill>
              </a:rPr>
              <a:t>财务</a:t>
            </a:r>
            <a:r>
              <a:rPr lang="zh-CN" altLang="en-US" sz="1400" dirty="0">
                <a:solidFill>
                  <a:srgbClr val="000000"/>
                </a:solidFill>
              </a:rPr>
              <a:t>运作</a:t>
            </a:r>
          </a:p>
        </p:txBody>
      </p:sp>
      <p:sp>
        <p:nvSpPr>
          <p:cNvPr id="16" name="2 Marcador de contenido"/>
          <p:cNvSpPr txBox="1">
            <a:spLocks/>
          </p:cNvSpPr>
          <p:nvPr/>
        </p:nvSpPr>
        <p:spPr>
          <a:xfrm>
            <a:off x="848430" y="836640"/>
            <a:ext cx="5328740" cy="5616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SzPct val="75000"/>
              <a:buFont typeface="Arial" pitchFamily="34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</a:pPr>
            <a:r>
              <a:rPr lang="en-US" sz="2000" b="1" dirty="0" smtClean="0"/>
              <a:t>ECONOMIC CLASSIFICATION</a:t>
            </a:r>
            <a:r>
              <a:rPr lang="zh-CN" altLang="en-US" sz="2000" b="1" dirty="0" smtClean="0"/>
              <a:t> 经济分类</a:t>
            </a:r>
            <a:endParaRPr lang="en-US" sz="2000" b="1" dirty="0" smtClean="0"/>
          </a:p>
          <a:p>
            <a:pPr>
              <a:spcBef>
                <a:spcPts val="300"/>
              </a:spcBef>
              <a:buClr>
                <a:srgbClr val="0070C0"/>
              </a:buClr>
              <a:buNone/>
            </a:pPr>
            <a:r>
              <a:rPr lang="en-US" dirty="0" smtClean="0"/>
              <a:t>	</a:t>
            </a:r>
            <a:r>
              <a:rPr lang="en-US" sz="1900" b="1" dirty="0" smtClean="0"/>
              <a:t>Expenses are classified by its nature (chapters)</a:t>
            </a:r>
            <a:r>
              <a:rPr lang="zh-CN" altLang="en-US" sz="1900" b="1" dirty="0"/>
              <a:t>支出按其性质</a:t>
            </a:r>
            <a:r>
              <a:rPr lang="en-US" altLang="zh-CN" sz="1900" b="1" dirty="0"/>
              <a:t>(</a:t>
            </a:r>
            <a:r>
              <a:rPr lang="zh-CN" altLang="en-US" sz="1900" b="1" dirty="0"/>
              <a:t>时期</a:t>
            </a:r>
            <a:r>
              <a:rPr lang="en-US" altLang="zh-CN" sz="1900" b="1" dirty="0"/>
              <a:t>)</a:t>
            </a:r>
            <a:r>
              <a:rPr lang="zh-CN" altLang="en-US" sz="1900" b="1" dirty="0" smtClean="0"/>
              <a:t>分类</a:t>
            </a:r>
            <a:endParaRPr lang="en-US" sz="1900" b="1" dirty="0" smtClean="0"/>
          </a:p>
          <a:p>
            <a:pPr>
              <a:spcBef>
                <a:spcPts val="300"/>
              </a:spcBef>
              <a:buClr>
                <a:srgbClr val="0070C0"/>
              </a:buClr>
              <a:buFont typeface="Arial" pitchFamily="34" charset="0"/>
              <a:buNone/>
            </a:pPr>
            <a:endParaRPr lang="en-US" sz="1000" b="1" dirty="0" smtClean="0"/>
          </a:p>
          <a:p>
            <a:pPr marL="792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900" dirty="0" smtClean="0"/>
              <a:t>Personnel expenses</a:t>
            </a:r>
            <a:r>
              <a:rPr lang="zh-CN" altLang="en-US" sz="1900" dirty="0" smtClean="0"/>
              <a:t> 人员费用</a:t>
            </a:r>
            <a:endParaRPr lang="en-US" sz="1900" dirty="0" smtClean="0"/>
          </a:p>
          <a:p>
            <a:pPr marL="792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900" dirty="0" smtClean="0"/>
              <a:t>Running costs</a:t>
            </a:r>
            <a:r>
              <a:rPr lang="zh-CN" altLang="en-US" sz="1900" dirty="0" smtClean="0"/>
              <a:t> 经营成本</a:t>
            </a:r>
            <a:endParaRPr lang="en-US" sz="1900" dirty="0" smtClean="0"/>
          </a:p>
          <a:p>
            <a:pPr marL="792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900" dirty="0" smtClean="0"/>
              <a:t>Financial costs</a:t>
            </a:r>
            <a:r>
              <a:rPr lang="zh-CN" altLang="en-US" sz="1900" dirty="0" smtClean="0"/>
              <a:t> 财务成本</a:t>
            </a:r>
            <a:endParaRPr lang="en-US" sz="1900" dirty="0" smtClean="0"/>
          </a:p>
          <a:p>
            <a:pPr marL="792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900" dirty="0" smtClean="0"/>
              <a:t>Current transfers</a:t>
            </a:r>
            <a:r>
              <a:rPr lang="zh-CN" altLang="en-US" sz="1900" dirty="0"/>
              <a:t> </a:t>
            </a:r>
            <a:r>
              <a:rPr lang="zh-CN" altLang="en-US" sz="1900" dirty="0" smtClean="0"/>
              <a:t>当期转账</a:t>
            </a:r>
            <a:endParaRPr lang="en-US" sz="1900" dirty="0" smtClean="0"/>
          </a:p>
          <a:p>
            <a:pPr marL="792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endParaRPr lang="en-US" sz="1900" dirty="0" smtClean="0"/>
          </a:p>
          <a:p>
            <a:pPr marL="792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900" dirty="0" smtClean="0"/>
              <a:t>Investments</a:t>
            </a:r>
            <a:r>
              <a:rPr lang="zh-CN" altLang="en-US" sz="1900" dirty="0" smtClean="0"/>
              <a:t> 投资</a:t>
            </a:r>
            <a:endParaRPr lang="en-US" sz="1900" dirty="0" smtClean="0"/>
          </a:p>
          <a:p>
            <a:pPr marL="792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900" dirty="0" smtClean="0"/>
              <a:t>Capital transfers</a:t>
            </a:r>
            <a:r>
              <a:rPr lang="zh-CN" altLang="en-US" sz="1900" dirty="0" smtClean="0"/>
              <a:t> 资本转账</a:t>
            </a:r>
            <a:endParaRPr lang="en-US" sz="1900" dirty="0" smtClean="0"/>
          </a:p>
          <a:p>
            <a:pPr marL="792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endParaRPr lang="en-US" sz="1900" dirty="0" smtClean="0"/>
          </a:p>
          <a:p>
            <a:pPr marL="792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900" dirty="0" smtClean="0"/>
              <a:t>Financial assets</a:t>
            </a:r>
            <a:r>
              <a:rPr lang="zh-CN" altLang="en-US" sz="1900" dirty="0" smtClean="0"/>
              <a:t> 财务资产</a:t>
            </a:r>
            <a:endParaRPr lang="en-US" sz="1900" dirty="0" smtClean="0"/>
          </a:p>
          <a:p>
            <a:pPr marL="792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900" dirty="0" smtClean="0"/>
              <a:t>Financial liability</a:t>
            </a:r>
            <a:r>
              <a:rPr lang="zh-CN" altLang="en-US" sz="1900" dirty="0" smtClean="0"/>
              <a:t> 财务负债</a:t>
            </a:r>
            <a:endParaRPr lang="en-US" sz="1900" dirty="0" smtClean="0"/>
          </a:p>
          <a:p>
            <a:pPr marL="514350" indent="-514350">
              <a:buFont typeface="Arial" pitchFamily="34" charset="0"/>
              <a:buAutoNum type="romanUcPeriod"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18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STRUCTURE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：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EXPENDITURES</a:t>
            </a: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结构</a:t>
            </a: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支出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000" b="1" dirty="0" smtClean="0"/>
              <a:t>收</a:t>
            </a:r>
            <a:r>
              <a:rPr lang="zh-CN" altLang="en-US" sz="2000" b="1" dirty="0"/>
              <a:t>入</a:t>
            </a: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spcAft>
                <a:spcPts val="1200"/>
              </a:spcAft>
              <a:buClr>
                <a:srgbClr val="0070C0"/>
              </a:buClr>
            </a:pPr>
            <a:r>
              <a:rPr lang="en-US" sz="2000" b="1" dirty="0" smtClean="0"/>
              <a:t> </a:t>
            </a:r>
            <a:r>
              <a:rPr lang="zh-CN" altLang="en-US" sz="2000" dirty="0" smtClean="0"/>
              <a:t>组织分类</a:t>
            </a:r>
            <a:endParaRPr lang="en-US" sz="2000" dirty="0" smtClean="0"/>
          </a:p>
          <a:p>
            <a:pPr>
              <a:spcAft>
                <a:spcPts val="1200"/>
              </a:spcAft>
              <a:buClr>
                <a:srgbClr val="0070C0"/>
              </a:buClr>
            </a:pPr>
            <a:r>
              <a:rPr lang="en-US" sz="2000" dirty="0" smtClean="0"/>
              <a:t> </a:t>
            </a:r>
            <a:r>
              <a:rPr lang="zh-CN" altLang="en-US" sz="2000" dirty="0" smtClean="0"/>
              <a:t>经济分类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736970" y="1052670"/>
            <a:ext cx="48261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SzPct val="75000"/>
              <a:buFont typeface="Arial" pitchFamily="34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000" b="1" smtClean="0"/>
              <a:t>REVENUES</a:t>
            </a:r>
          </a:p>
          <a:p>
            <a:pPr>
              <a:buFont typeface="Arial" pitchFamily="34" charset="0"/>
              <a:buNone/>
            </a:pPr>
            <a:endParaRPr lang="en-US" sz="2000" b="1" smtClean="0"/>
          </a:p>
          <a:p>
            <a:pPr>
              <a:spcAft>
                <a:spcPts val="1200"/>
              </a:spcAft>
              <a:buClr>
                <a:srgbClr val="0070C0"/>
              </a:buClr>
            </a:pPr>
            <a:r>
              <a:rPr lang="en-US" sz="2000" b="1" smtClean="0"/>
              <a:t> </a:t>
            </a:r>
            <a:r>
              <a:rPr lang="en-US" sz="2000" smtClean="0"/>
              <a:t>Organic classification</a:t>
            </a:r>
          </a:p>
          <a:p>
            <a:pPr>
              <a:spcAft>
                <a:spcPts val="1200"/>
              </a:spcAft>
              <a:buClr>
                <a:srgbClr val="0070C0"/>
              </a:buClr>
            </a:pPr>
            <a:r>
              <a:rPr lang="en-US" sz="2000" smtClean="0"/>
              <a:t> Economic classification</a:t>
            </a:r>
          </a:p>
          <a:p>
            <a:endParaRPr lang="en-U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STRUCTURE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结构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6370" y="1124679"/>
            <a:ext cx="8994330" cy="5001487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zh-CN" altLang="en-US" sz="2000" b="1" dirty="0" smtClean="0"/>
              <a:t>组织分</a:t>
            </a:r>
            <a:r>
              <a:rPr lang="zh-CN" altLang="en-US" sz="2000" b="1" dirty="0"/>
              <a:t>类</a:t>
            </a:r>
            <a:endParaRPr lang="en-US" sz="2000" b="1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zh-CN" altLang="en-US" sz="1800" b="1" dirty="0" smtClean="0"/>
              <a:t>收入由各机关收集</a:t>
            </a:r>
            <a:endParaRPr lang="en-US" dirty="0"/>
          </a:p>
        </p:txBody>
      </p:sp>
      <p:pic>
        <p:nvPicPr>
          <p:cNvPr id="8" name="7 Imagen" descr="TG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93200" y="4077090"/>
            <a:ext cx="720100" cy="737383"/>
          </a:xfrm>
          <a:prstGeom prst="rect">
            <a:avLst/>
          </a:prstGeom>
        </p:spPr>
      </p:pic>
      <p:pic>
        <p:nvPicPr>
          <p:cNvPr id="11" name="10 Imagen" descr="AMA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68320" y="2276840"/>
            <a:ext cx="1105077" cy="1080150"/>
          </a:xfrm>
          <a:prstGeom prst="rect">
            <a:avLst/>
          </a:prstGeom>
        </p:spPr>
      </p:pic>
      <p:graphicFrame>
        <p:nvGraphicFramePr>
          <p:cNvPr id="6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6871994"/>
              </p:ext>
            </p:extLst>
          </p:nvPr>
        </p:nvGraphicFramePr>
        <p:xfrm>
          <a:off x="2562900" y="243668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2 Marcador de contenido"/>
          <p:cNvSpPr txBox="1">
            <a:spLocks/>
          </p:cNvSpPr>
          <p:nvPr/>
        </p:nvSpPr>
        <p:spPr>
          <a:xfrm>
            <a:off x="4592950" y="1124680"/>
            <a:ext cx="4970150" cy="5001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SzPct val="75000"/>
              <a:buFont typeface="Arial" pitchFamily="34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</a:pPr>
            <a:r>
              <a:rPr lang="en-US" sz="2000" b="1" smtClean="0"/>
              <a:t>ORGANIC CLASSIFICATION</a:t>
            </a:r>
          </a:p>
          <a:p>
            <a:pPr>
              <a:buFont typeface="Arial" pitchFamily="34" charset="0"/>
              <a:buNone/>
            </a:pPr>
            <a:r>
              <a:rPr lang="en-US" smtClean="0"/>
              <a:t>	</a:t>
            </a:r>
            <a:r>
              <a:rPr lang="en-US" sz="1800" b="1" smtClean="0"/>
              <a:t>Revenues collected by each of the entities</a:t>
            </a:r>
          </a:p>
          <a:p>
            <a:endParaRPr lang="en-US" dirty="0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STRUCTURE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：</a:t>
            </a: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REVENUES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结构</a:t>
            </a: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收入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908650"/>
            <a:ext cx="92001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特</a:t>
            </a:r>
            <a:r>
              <a:rPr lang="zh-CN" alt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点</a:t>
            </a:r>
            <a:endParaRPr lang="it-IT" sz="2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预算承诺</a:t>
            </a:r>
            <a:endParaRPr lang="it-IT" sz="2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结构</a:t>
            </a:r>
            <a:endParaRPr lang="it-IT" sz="2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流程</a:t>
            </a:r>
            <a:endParaRPr lang="it-IT" sz="2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Index</a:t>
            </a:r>
            <a:r>
              <a:rPr lang="zh-CN" altLang="en-US" dirty="0" smtClean="0"/>
              <a:t>目录</a:t>
            </a:r>
            <a:endParaRPr lang="it-IT" dirty="0"/>
          </a:p>
        </p:txBody>
      </p:sp>
      <p:sp>
        <p:nvSpPr>
          <p:cNvPr id="4" name="Rectangle 4"/>
          <p:cNvSpPr/>
          <p:nvPr/>
        </p:nvSpPr>
        <p:spPr>
          <a:xfrm>
            <a:off x="4088880" y="1052670"/>
            <a:ext cx="517027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CHARACTERISTICS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BUDGET COMMITMENT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STRUCTURE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PROCESSING</a:t>
            </a:r>
          </a:p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191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STRUCTURE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：</a:t>
            </a: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REVENUES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结构</a:t>
            </a:r>
            <a:r>
              <a:rPr lang="en-US" alt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收入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08480" y="908650"/>
            <a:ext cx="7056980" cy="540075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  <a:buClr>
                <a:srgbClr val="0070C0"/>
              </a:buClr>
            </a:pPr>
            <a:r>
              <a:rPr lang="en-US" altLang="zh-CN" sz="2000" b="1" dirty="0"/>
              <a:t>ECONOMIC </a:t>
            </a:r>
            <a:r>
              <a:rPr lang="en-US" altLang="zh-CN" sz="2000" b="1" dirty="0" smtClean="0"/>
              <a:t>CLASSIFICATION</a:t>
            </a:r>
            <a:r>
              <a:rPr lang="zh-CN" altLang="en-US" sz="2000" b="1" dirty="0" smtClean="0"/>
              <a:t> 经济分类</a:t>
            </a:r>
            <a:endParaRPr lang="en-US" sz="2000" b="1" dirty="0" smtClean="0"/>
          </a:p>
          <a:p>
            <a:pPr>
              <a:spcAft>
                <a:spcPts val="1200"/>
              </a:spcAft>
              <a:buClr>
                <a:srgbClr val="0070C0"/>
              </a:buClr>
              <a:buNone/>
            </a:pPr>
            <a:r>
              <a:rPr lang="en-US" sz="2000" dirty="0" smtClean="0"/>
              <a:t>	</a:t>
            </a:r>
            <a:r>
              <a:rPr lang="en-US" altLang="zh-CN" sz="1900" b="1" dirty="0"/>
              <a:t>Revenues are classified by its nature (chapters</a:t>
            </a:r>
            <a:r>
              <a:rPr lang="en-US" altLang="zh-CN" sz="1900" b="1" dirty="0" smtClean="0"/>
              <a:t>)</a:t>
            </a:r>
          </a:p>
          <a:p>
            <a:pPr>
              <a:spcAft>
                <a:spcPts val="1200"/>
              </a:spcAft>
              <a:buClr>
                <a:srgbClr val="0070C0"/>
              </a:buClr>
              <a:buNone/>
            </a:pPr>
            <a:r>
              <a:rPr lang="zh-CN" altLang="zh-CN" sz="1900" b="1" dirty="0"/>
              <a:t> </a:t>
            </a:r>
            <a:r>
              <a:rPr lang="zh-CN" altLang="en-US" sz="1900" b="1" dirty="0" smtClean="0"/>
              <a:t>   收入按其性质（时期）分类</a:t>
            </a:r>
            <a:endParaRPr lang="en-US" sz="1900" b="1" dirty="0" smtClean="0"/>
          </a:p>
          <a:p>
            <a:pPr marL="828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altLang="zh-CN" sz="1800" dirty="0"/>
              <a:t>Social Security </a:t>
            </a:r>
            <a:r>
              <a:rPr lang="en-US" altLang="zh-CN" sz="1800" dirty="0" smtClean="0"/>
              <a:t>contributions</a:t>
            </a:r>
            <a:r>
              <a:rPr lang="zh-CN" altLang="en-US" sz="1800" dirty="0" smtClean="0"/>
              <a:t> 社会保险缴款</a:t>
            </a:r>
            <a:endParaRPr lang="en-US" altLang="zh-CN" sz="1800" dirty="0" smtClean="0"/>
          </a:p>
          <a:p>
            <a:pPr marL="828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altLang="zh-CN" sz="1800" dirty="0"/>
              <a:t>Taxes and other </a:t>
            </a:r>
            <a:r>
              <a:rPr lang="en-US" altLang="zh-CN" sz="1800" dirty="0" smtClean="0"/>
              <a:t>revenues</a:t>
            </a:r>
            <a:r>
              <a:rPr lang="zh-CN" altLang="en-US" sz="1800" dirty="0" smtClean="0"/>
              <a:t> 税收和其他收</a:t>
            </a:r>
            <a:r>
              <a:rPr lang="zh-CN" altLang="en-US" sz="1800" dirty="0"/>
              <a:t>入</a:t>
            </a:r>
            <a:endParaRPr lang="en-US" sz="1800" dirty="0" smtClean="0"/>
          </a:p>
          <a:p>
            <a:pPr marL="828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altLang="zh-CN" sz="1800" dirty="0"/>
              <a:t>Current </a:t>
            </a:r>
            <a:r>
              <a:rPr lang="en-US" altLang="zh-CN" sz="1800" dirty="0" smtClean="0"/>
              <a:t>transfers</a:t>
            </a:r>
            <a:r>
              <a:rPr lang="zh-CN" altLang="en-US" sz="1800" dirty="0" smtClean="0"/>
              <a:t> 当期转账</a:t>
            </a:r>
            <a:endParaRPr lang="en-US" sz="1800" dirty="0" smtClean="0"/>
          </a:p>
          <a:p>
            <a:pPr marL="828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altLang="zh-CN" sz="1800" dirty="0"/>
              <a:t>Patrimonial </a:t>
            </a:r>
            <a:r>
              <a:rPr lang="en-US" altLang="zh-CN" sz="1800" dirty="0" smtClean="0"/>
              <a:t>revenues</a:t>
            </a:r>
            <a:r>
              <a:rPr lang="zh-CN" altLang="en-US" sz="1800" dirty="0" smtClean="0"/>
              <a:t> 继承收入</a:t>
            </a:r>
            <a:endParaRPr lang="en-US" altLang="zh-CN" sz="1800" dirty="0" smtClean="0"/>
          </a:p>
          <a:p>
            <a:pPr marL="828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endParaRPr lang="en-US" sz="1800" dirty="0"/>
          </a:p>
          <a:p>
            <a:pPr marL="828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altLang="zh-CN" sz="1800" dirty="0"/>
              <a:t>Investment </a:t>
            </a:r>
            <a:r>
              <a:rPr lang="en-US" altLang="zh-CN" sz="1800" dirty="0" smtClean="0"/>
              <a:t>sales</a:t>
            </a:r>
            <a:r>
              <a:rPr lang="zh-CN" altLang="en-US" sz="1800" dirty="0" smtClean="0"/>
              <a:t> 投资销售</a:t>
            </a:r>
            <a:endParaRPr lang="en-US" altLang="zh-CN" sz="1800" dirty="0" smtClean="0"/>
          </a:p>
          <a:p>
            <a:pPr marL="828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altLang="zh-CN" sz="1800" dirty="0"/>
              <a:t>Capital </a:t>
            </a:r>
            <a:r>
              <a:rPr lang="en-US" altLang="zh-CN" sz="1800" dirty="0" smtClean="0"/>
              <a:t>transfers</a:t>
            </a:r>
            <a:r>
              <a:rPr lang="zh-CN" altLang="en-US" sz="1800" dirty="0" smtClean="0"/>
              <a:t> 资本转账</a:t>
            </a:r>
            <a:endParaRPr lang="en-US" altLang="zh-CN" sz="1800" dirty="0" smtClean="0"/>
          </a:p>
          <a:p>
            <a:pPr marL="828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endParaRPr lang="en-US" sz="1800" dirty="0"/>
          </a:p>
          <a:p>
            <a:pPr marL="828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endParaRPr lang="en-US" sz="1800" dirty="0" smtClean="0"/>
          </a:p>
          <a:p>
            <a:pPr marL="828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altLang="zh-CN" sz="1800" dirty="0"/>
              <a:t>Financial </a:t>
            </a:r>
            <a:r>
              <a:rPr lang="en-US" altLang="zh-CN" sz="1800" dirty="0" smtClean="0"/>
              <a:t>assets</a:t>
            </a:r>
            <a:r>
              <a:rPr lang="zh-CN" altLang="en-US" sz="1800" dirty="0" smtClean="0"/>
              <a:t> 财务资产</a:t>
            </a:r>
            <a:endParaRPr lang="en-US" altLang="zh-CN" sz="1800" dirty="0" smtClean="0"/>
          </a:p>
          <a:p>
            <a:pPr marL="828000" lvl="1" indent="-360000"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n-US" altLang="zh-CN" sz="1800" dirty="0"/>
              <a:t>Financial </a:t>
            </a:r>
            <a:r>
              <a:rPr lang="en-US" altLang="zh-CN" sz="1800" dirty="0" smtClean="0"/>
              <a:t>liability</a:t>
            </a:r>
            <a:r>
              <a:rPr lang="zh-CN" altLang="en-US" sz="1800" dirty="0" smtClean="0"/>
              <a:t> 财务负债</a:t>
            </a:r>
            <a:endParaRPr lang="en-US" sz="1800" dirty="0" smtClean="0"/>
          </a:p>
          <a:p>
            <a:pPr marL="514350" indent="-514350">
              <a:buAutoNum type="romanUcPeriod"/>
            </a:pPr>
            <a:endParaRPr lang="en-US" b="1" dirty="0" smtClean="0"/>
          </a:p>
          <a:p>
            <a:endParaRPr lang="en-US" dirty="0"/>
          </a:p>
        </p:txBody>
      </p:sp>
      <p:graphicFrame>
        <p:nvGraphicFramePr>
          <p:cNvPr id="7" name="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6031590"/>
              </p:ext>
            </p:extLst>
          </p:nvPr>
        </p:nvGraphicFramePr>
        <p:xfrm>
          <a:off x="4448930" y="4005080"/>
          <a:ext cx="5169030" cy="2376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6 CuadroTexto"/>
          <p:cNvSpPr txBox="1"/>
          <p:nvPr/>
        </p:nvSpPr>
        <p:spPr>
          <a:xfrm rot="16200000">
            <a:off x="435813" y="5425836"/>
            <a:ext cx="1656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altLang="zh-CN" sz="1600" b="1" dirty="0">
                <a:latin typeface="Optane"/>
              </a:rPr>
              <a:t>FINANCIAL OPERATIONS</a:t>
            </a:r>
          </a:p>
          <a:p>
            <a:pPr algn="ctr"/>
            <a:r>
              <a:rPr lang="zh-CN" altLang="en-US" sz="1600" b="1" dirty="0" smtClean="0">
                <a:latin typeface="Optane"/>
              </a:rPr>
              <a:t>财务运作</a:t>
            </a:r>
            <a:endParaRPr lang="es-ES" sz="1600" b="1" dirty="0">
              <a:latin typeface="Optane"/>
            </a:endParaRPr>
          </a:p>
        </p:txBody>
      </p:sp>
      <p:sp>
        <p:nvSpPr>
          <p:cNvPr id="9" name="5 CuadroTexto"/>
          <p:cNvSpPr txBox="1"/>
          <p:nvPr/>
        </p:nvSpPr>
        <p:spPr>
          <a:xfrm rot="16200000">
            <a:off x="460823" y="3888618"/>
            <a:ext cx="16062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altLang="zh-CN" sz="1600" b="1" dirty="0">
                <a:latin typeface="Optane"/>
              </a:rPr>
              <a:t>CAPITAL OPERATIONS</a:t>
            </a:r>
          </a:p>
          <a:p>
            <a:pPr algn="ctr"/>
            <a:r>
              <a:rPr lang="zh-CN" altLang="en-US" sz="1600" b="1" dirty="0" smtClean="0">
                <a:latin typeface="Optane"/>
              </a:rPr>
              <a:t>资本运作</a:t>
            </a:r>
            <a:endParaRPr lang="es-ES" sz="1600" b="1" dirty="0">
              <a:latin typeface="Optane"/>
            </a:endParaRPr>
          </a:p>
        </p:txBody>
      </p:sp>
      <p:sp>
        <p:nvSpPr>
          <p:cNvPr id="10" name="4 CuadroTexto"/>
          <p:cNvSpPr txBox="1"/>
          <p:nvPr/>
        </p:nvSpPr>
        <p:spPr>
          <a:xfrm rot="16200000">
            <a:off x="435813" y="2257397"/>
            <a:ext cx="1656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altLang="zh-CN" sz="1600" b="1" dirty="0">
                <a:latin typeface="Optane"/>
              </a:rPr>
              <a:t>CURRENT OPERATIONS</a:t>
            </a:r>
          </a:p>
          <a:p>
            <a:pPr algn="ctr"/>
            <a:r>
              <a:rPr lang="zh-CN" altLang="en-US" sz="1600" b="1" dirty="0" smtClean="0">
                <a:latin typeface="Optane"/>
              </a:rPr>
              <a:t>本期运作</a:t>
            </a:r>
            <a:endParaRPr lang="es-ES" sz="1600" b="1" dirty="0">
              <a:latin typeface="Optane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617370" y="4675421"/>
            <a:ext cx="1800250" cy="216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050" dirty="0" smtClean="0">
                <a:solidFill>
                  <a:srgbClr val="000000"/>
                </a:solidFill>
              </a:rPr>
              <a:t>社会保险</a:t>
            </a:r>
            <a:r>
              <a:rPr lang="zh-CN" altLang="en-US" sz="1050" dirty="0">
                <a:solidFill>
                  <a:srgbClr val="000000"/>
                </a:solidFill>
              </a:rPr>
              <a:t>缴款</a:t>
            </a:r>
          </a:p>
        </p:txBody>
      </p:sp>
      <p:sp>
        <p:nvSpPr>
          <p:cNvPr id="12" name="矩形 11"/>
          <p:cNvSpPr/>
          <p:nvPr/>
        </p:nvSpPr>
        <p:spPr>
          <a:xfrm>
            <a:off x="7593010" y="5081654"/>
            <a:ext cx="1565836" cy="1940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050" dirty="0" smtClean="0">
                <a:solidFill>
                  <a:srgbClr val="000000"/>
                </a:solidFill>
              </a:rPr>
              <a:t>其他</a:t>
            </a:r>
            <a:r>
              <a:rPr lang="zh-CN" altLang="en-US" sz="1050" dirty="0">
                <a:solidFill>
                  <a:srgbClr val="000000"/>
                </a:solidFill>
              </a:rPr>
              <a:t>当</a:t>
            </a:r>
            <a:r>
              <a:rPr lang="zh-CN" altLang="en-US" sz="1050" dirty="0" smtClean="0">
                <a:solidFill>
                  <a:srgbClr val="000000"/>
                </a:solidFill>
              </a:rPr>
              <a:t>期</a:t>
            </a:r>
            <a:r>
              <a:rPr lang="zh-CN" altLang="en-US" sz="1050" dirty="0">
                <a:solidFill>
                  <a:srgbClr val="000000"/>
                </a:solidFill>
              </a:rPr>
              <a:t>运作</a:t>
            </a:r>
          </a:p>
        </p:txBody>
      </p:sp>
      <p:sp>
        <p:nvSpPr>
          <p:cNvPr id="13" name="矩形 12"/>
          <p:cNvSpPr/>
          <p:nvPr/>
        </p:nvSpPr>
        <p:spPr>
          <a:xfrm>
            <a:off x="7617370" y="5476275"/>
            <a:ext cx="1565836" cy="231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050" dirty="0" smtClean="0">
                <a:solidFill>
                  <a:srgbClr val="000000"/>
                </a:solidFill>
              </a:rPr>
              <a:t>资本</a:t>
            </a:r>
            <a:r>
              <a:rPr lang="zh-CN" altLang="en-US" sz="1050" dirty="0">
                <a:solidFill>
                  <a:srgbClr val="000000"/>
                </a:solidFill>
              </a:rPr>
              <a:t>运作</a:t>
            </a:r>
          </a:p>
        </p:txBody>
      </p:sp>
      <p:sp>
        <p:nvSpPr>
          <p:cNvPr id="14" name="矩形 13"/>
          <p:cNvSpPr/>
          <p:nvPr/>
        </p:nvSpPr>
        <p:spPr>
          <a:xfrm>
            <a:off x="7625949" y="5908334"/>
            <a:ext cx="1594925" cy="185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050" dirty="0" smtClean="0">
                <a:solidFill>
                  <a:srgbClr val="000000"/>
                </a:solidFill>
              </a:rPr>
              <a:t>财务</a:t>
            </a:r>
            <a:r>
              <a:rPr lang="zh-CN" altLang="en-US" sz="1050" dirty="0">
                <a:solidFill>
                  <a:srgbClr val="000000"/>
                </a:solidFill>
              </a:rPr>
              <a:t>运作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4359" y="908650"/>
            <a:ext cx="9001251" cy="5616780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Clr>
                <a:srgbClr val="0070C0"/>
              </a:buClr>
              <a:buNone/>
            </a:pPr>
            <a:r>
              <a:rPr lang="en-US" altLang="zh-CN" sz="2000" b="1" dirty="0"/>
              <a:t>SOCIAL SECURITY </a:t>
            </a:r>
            <a:r>
              <a:rPr lang="en-US" altLang="zh-CN" sz="2000" b="1" dirty="0" smtClean="0"/>
              <a:t>BUDGET</a:t>
            </a:r>
            <a:r>
              <a:rPr lang="zh-CN" altLang="en-US" sz="2000" b="1" dirty="0" smtClean="0"/>
              <a:t> 社会保障预算</a:t>
            </a:r>
            <a:endParaRPr lang="en-US" sz="2000" b="1" dirty="0" smtClean="0"/>
          </a:p>
          <a:p>
            <a:pPr>
              <a:spcBef>
                <a:spcPts val="1800"/>
              </a:spcBef>
              <a:buClr>
                <a:srgbClr val="0070C0"/>
              </a:buClr>
            </a:pPr>
            <a:r>
              <a:rPr lang="en-US" altLang="zh-CN" sz="1800" b="1" dirty="0"/>
              <a:t>GREEN SERIES: Every revenue and </a:t>
            </a:r>
            <a:r>
              <a:rPr lang="en-US" altLang="zh-CN" sz="1800" b="1" dirty="0" smtClean="0"/>
              <a:t>expenditure</a:t>
            </a:r>
            <a:r>
              <a:rPr lang="zh-CN" altLang="en-US" sz="1800" b="1" dirty="0" smtClean="0"/>
              <a:t> 绿色</a:t>
            </a:r>
            <a:r>
              <a:rPr lang="zh-CN" altLang="en-US" sz="1800" b="1" dirty="0"/>
              <a:t>系</a:t>
            </a:r>
            <a:r>
              <a:rPr lang="en-US" sz="1800" b="1" dirty="0" smtClean="0"/>
              <a:t>: </a:t>
            </a:r>
            <a:r>
              <a:rPr lang="zh-CN" altLang="en-US" sz="1800" b="1" dirty="0" smtClean="0"/>
              <a:t>每项收入和支出</a:t>
            </a:r>
            <a:endParaRPr lang="en-US" sz="1800" b="1" dirty="0" smtClean="0"/>
          </a:p>
          <a:p>
            <a:pPr marL="800100" lvl="1" indent="-400050">
              <a:spcBef>
                <a:spcPts val="1800"/>
              </a:spcBef>
              <a:buClr>
                <a:srgbClr val="0070C0"/>
              </a:buClr>
              <a:buFont typeface="+mj-lt"/>
              <a:buAutoNum type="romanUcPeriod"/>
            </a:pPr>
            <a:r>
              <a:rPr lang="en-US" altLang="zh-CN" sz="1800" dirty="0"/>
              <a:t>System Aggregated </a:t>
            </a:r>
            <a:r>
              <a:rPr lang="en-US" altLang="zh-CN" sz="1800" dirty="0" smtClean="0"/>
              <a:t>Budget </a:t>
            </a:r>
            <a:r>
              <a:rPr lang="zh-CN" altLang="en-US" sz="1800" dirty="0" smtClean="0"/>
              <a:t>体系预算合计</a:t>
            </a:r>
            <a:endParaRPr lang="en-US" altLang="zh-CN" sz="1800" dirty="0" smtClean="0"/>
          </a:p>
          <a:p>
            <a:pPr marL="800100" lvl="1" indent="-400050">
              <a:spcBef>
                <a:spcPts val="1800"/>
              </a:spcBef>
              <a:buClr>
                <a:srgbClr val="0070C0"/>
              </a:buClr>
              <a:buFont typeface="+mj-lt"/>
              <a:buAutoNum type="romanUcPeriod"/>
            </a:pPr>
            <a:r>
              <a:rPr lang="en-US" sz="1800" dirty="0"/>
              <a:t> </a:t>
            </a:r>
            <a:r>
              <a:rPr lang="en-US" sz="1800" dirty="0" smtClean="0"/>
              <a:t>                            </a:t>
            </a:r>
            <a:r>
              <a:rPr lang="en-US" altLang="zh-CN" sz="1800" dirty="0"/>
              <a:t>Aggregated </a:t>
            </a:r>
            <a:r>
              <a:rPr lang="en-US" altLang="zh-CN" sz="1800" dirty="0" smtClean="0"/>
              <a:t>Budget</a:t>
            </a:r>
            <a:r>
              <a:rPr lang="zh-CN" altLang="en-US" sz="1800" dirty="0" smtClean="0"/>
              <a:t> 预算合计</a:t>
            </a:r>
            <a:endParaRPr lang="en-US" sz="1800" dirty="0" smtClean="0"/>
          </a:p>
          <a:p>
            <a:pPr marL="800100" lvl="1" indent="-400050">
              <a:spcBef>
                <a:spcPts val="1800"/>
              </a:spcBef>
              <a:buClr>
                <a:srgbClr val="0070C0"/>
              </a:buClr>
              <a:buFont typeface="+mj-lt"/>
              <a:buAutoNum type="romanUcPeriod"/>
            </a:pPr>
            <a:r>
              <a:rPr lang="en-US" sz="1800" dirty="0" smtClean="0"/>
              <a:t>       </a:t>
            </a:r>
            <a:r>
              <a:rPr lang="en-US" altLang="zh-CN" sz="1800" dirty="0"/>
              <a:t>Aggregated </a:t>
            </a:r>
            <a:r>
              <a:rPr lang="en-US" altLang="zh-CN" sz="1800" dirty="0" smtClean="0"/>
              <a:t>Budget</a:t>
            </a:r>
            <a:r>
              <a:rPr lang="zh-CN" altLang="en-US" sz="1800" dirty="0" smtClean="0"/>
              <a:t> 预算合计</a:t>
            </a:r>
            <a:endParaRPr lang="en-US" sz="1800" dirty="0" smtClean="0"/>
          </a:p>
          <a:p>
            <a:pPr marL="800100" lvl="1" indent="-400050">
              <a:spcBef>
                <a:spcPts val="1800"/>
              </a:spcBef>
              <a:buClr>
                <a:srgbClr val="0070C0"/>
              </a:buClr>
              <a:buFont typeface="+mj-lt"/>
              <a:buAutoNum type="romanUcPeriod"/>
            </a:pPr>
            <a:r>
              <a:rPr lang="en-US" sz="1800" dirty="0" smtClean="0"/>
              <a:t> 			</a:t>
            </a:r>
            <a:r>
              <a:rPr lang="en-US" altLang="zh-CN" sz="1800" dirty="0" smtClean="0"/>
              <a:t>Budget</a:t>
            </a:r>
            <a:r>
              <a:rPr lang="zh-CN" altLang="en-US" sz="1800" dirty="0" smtClean="0"/>
              <a:t> 预算</a:t>
            </a:r>
            <a:endParaRPr lang="en-US" sz="1800" dirty="0" smtClean="0"/>
          </a:p>
          <a:p>
            <a:pPr>
              <a:spcBef>
                <a:spcPts val="1800"/>
              </a:spcBef>
              <a:buClr>
                <a:srgbClr val="0070C0"/>
              </a:buClr>
            </a:pPr>
            <a:r>
              <a:rPr lang="en-US" altLang="zh-CN" sz="1800" b="1" dirty="0"/>
              <a:t>RED SERIES: Authorization level of </a:t>
            </a:r>
            <a:r>
              <a:rPr lang="en-US" altLang="zh-CN" sz="1800" b="1" dirty="0" smtClean="0"/>
              <a:t>expenditures</a:t>
            </a:r>
            <a:r>
              <a:rPr lang="zh-CN" altLang="en-US" sz="1800" b="1" dirty="0" smtClean="0"/>
              <a:t> 红色系</a:t>
            </a:r>
            <a:r>
              <a:rPr lang="en-US" sz="1800" b="1" dirty="0" smtClean="0"/>
              <a:t>: </a:t>
            </a:r>
            <a:r>
              <a:rPr lang="zh-CN" altLang="en-US" sz="1800" b="1" dirty="0" smtClean="0"/>
              <a:t>支出授权水平</a:t>
            </a:r>
            <a:endParaRPr lang="en-US" sz="1800" b="1" dirty="0" smtClean="0"/>
          </a:p>
          <a:p>
            <a:pPr marL="800100" lvl="1" indent="-400050">
              <a:spcBef>
                <a:spcPts val="1800"/>
              </a:spcBef>
              <a:buClr>
                <a:srgbClr val="0070C0"/>
              </a:buClr>
              <a:buFont typeface="+mj-lt"/>
              <a:buAutoNum type="romanUcPeriod"/>
            </a:pPr>
            <a:r>
              <a:rPr lang="en-US" sz="1800" dirty="0" smtClean="0"/>
              <a:t> </a:t>
            </a:r>
            <a:endParaRPr lang="en-US" sz="1800" dirty="0"/>
          </a:p>
          <a:p>
            <a:pPr marL="800100" lvl="1" indent="-400050">
              <a:spcBef>
                <a:spcPts val="1800"/>
              </a:spcBef>
              <a:buClr>
                <a:srgbClr val="0070C0"/>
              </a:buClr>
              <a:buFont typeface="+mj-lt"/>
              <a:buAutoNum type="romanUcPeriod"/>
            </a:pPr>
            <a:r>
              <a:rPr lang="en-US" altLang="zh-CN" sz="1800" dirty="0"/>
              <a:t>Each</a:t>
            </a:r>
            <a:r>
              <a:rPr lang="zh-CN" altLang="en-US" sz="1800" dirty="0" smtClean="0"/>
              <a:t>每</a:t>
            </a:r>
            <a:r>
              <a:rPr lang="en-US" sz="1800" dirty="0" smtClean="0"/>
              <a:t> </a:t>
            </a:r>
            <a:r>
              <a:rPr lang="en-US" sz="1800" dirty="0"/>
              <a:t>			</a:t>
            </a:r>
            <a:endParaRPr lang="en-US" sz="1800" b="1" dirty="0" smtClean="0"/>
          </a:p>
          <a:p>
            <a:pPr>
              <a:spcBef>
                <a:spcPts val="1800"/>
              </a:spcBef>
              <a:buClr>
                <a:srgbClr val="0070C0"/>
              </a:buClr>
            </a:pPr>
            <a:r>
              <a:rPr lang="en-US" altLang="zh-CN" sz="1800" b="1" dirty="0"/>
              <a:t>FACTS AND FIGURES </a:t>
            </a:r>
            <a:r>
              <a:rPr lang="en-US" altLang="zh-CN" sz="1800" b="1" dirty="0" smtClean="0"/>
              <a:t>VOLUME</a:t>
            </a:r>
            <a:r>
              <a:rPr lang="zh-CN" altLang="en-US" sz="1800" b="1" dirty="0" smtClean="0"/>
              <a:t> 事实和数据量</a:t>
            </a:r>
            <a:endParaRPr lang="en-US" sz="1800" b="1" dirty="0" smtClean="0"/>
          </a:p>
        </p:txBody>
      </p:sp>
      <p:pic>
        <p:nvPicPr>
          <p:cNvPr id="4" name="3 Imagen" descr="IN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7276" y="2420859"/>
            <a:ext cx="331588" cy="360050"/>
          </a:xfrm>
          <a:prstGeom prst="rect">
            <a:avLst/>
          </a:prstGeom>
        </p:spPr>
      </p:pic>
      <p:pic>
        <p:nvPicPr>
          <p:cNvPr id="5" name="4 Imagen" descr="I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78657" y="2491593"/>
            <a:ext cx="314493" cy="218584"/>
          </a:xfrm>
          <a:prstGeom prst="rect">
            <a:avLst/>
          </a:prstGeom>
        </p:spPr>
      </p:pic>
      <p:pic>
        <p:nvPicPr>
          <p:cNvPr id="6" name="5 Imagen" descr="IMSERS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19987" y="2458349"/>
            <a:ext cx="350097" cy="322561"/>
          </a:xfrm>
          <a:prstGeom prst="rect">
            <a:avLst/>
          </a:prstGeom>
        </p:spPr>
      </p:pic>
      <p:pic>
        <p:nvPicPr>
          <p:cNvPr id="7" name="6 Imagen" descr="TGS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87094" y="2485506"/>
            <a:ext cx="219405" cy="224671"/>
          </a:xfrm>
          <a:prstGeom prst="rect">
            <a:avLst/>
          </a:prstGeom>
        </p:spPr>
      </p:pic>
      <p:pic>
        <p:nvPicPr>
          <p:cNvPr id="8" name="7 Imagen" descr="INGES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79186" y="2469430"/>
            <a:ext cx="346668" cy="262909"/>
          </a:xfrm>
          <a:prstGeom prst="rect">
            <a:avLst/>
          </a:prstGeom>
        </p:spPr>
      </p:pic>
      <p:pic>
        <p:nvPicPr>
          <p:cNvPr id="10" name="9 Imagen" descr="AMA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267540" y="2928178"/>
            <a:ext cx="288040" cy="281543"/>
          </a:xfrm>
          <a:prstGeom prst="rect">
            <a:avLst/>
          </a:prstGeom>
        </p:spPr>
      </p:pic>
      <p:pic>
        <p:nvPicPr>
          <p:cNvPr id="17" name="16 Imagen" descr="IN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03882" y="3415083"/>
            <a:ext cx="331588" cy="360050"/>
          </a:xfrm>
          <a:prstGeom prst="rect">
            <a:avLst/>
          </a:prstGeom>
        </p:spPr>
      </p:pic>
      <p:pic>
        <p:nvPicPr>
          <p:cNvPr id="18" name="17 Imagen" descr="I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65263" y="3485817"/>
            <a:ext cx="314493" cy="218584"/>
          </a:xfrm>
          <a:prstGeom prst="rect">
            <a:avLst/>
          </a:prstGeom>
        </p:spPr>
      </p:pic>
      <p:pic>
        <p:nvPicPr>
          <p:cNvPr id="19" name="18 Imagen" descr="IMSERS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06593" y="3452574"/>
            <a:ext cx="350097" cy="322560"/>
          </a:xfrm>
          <a:prstGeom prst="rect">
            <a:avLst/>
          </a:prstGeom>
        </p:spPr>
      </p:pic>
      <p:pic>
        <p:nvPicPr>
          <p:cNvPr id="20" name="19 Imagen" descr="TGS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73700" y="3479731"/>
            <a:ext cx="219405" cy="224670"/>
          </a:xfrm>
          <a:prstGeom prst="rect">
            <a:avLst/>
          </a:prstGeom>
        </p:spPr>
      </p:pic>
      <p:pic>
        <p:nvPicPr>
          <p:cNvPr id="21" name="20 Imagen" descr="INGES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65792" y="3463655"/>
            <a:ext cx="346668" cy="262908"/>
          </a:xfrm>
          <a:prstGeom prst="rect">
            <a:avLst/>
          </a:prstGeom>
        </p:spPr>
      </p:pic>
      <p:pic>
        <p:nvPicPr>
          <p:cNvPr id="22" name="21 Imagen" descr="IN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79902" y="4460579"/>
            <a:ext cx="331588" cy="360050"/>
          </a:xfrm>
          <a:prstGeom prst="rect">
            <a:avLst/>
          </a:prstGeom>
        </p:spPr>
      </p:pic>
      <p:pic>
        <p:nvPicPr>
          <p:cNvPr id="23" name="22 Imagen" descr="I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1283" y="4531313"/>
            <a:ext cx="314493" cy="218584"/>
          </a:xfrm>
          <a:prstGeom prst="rect">
            <a:avLst/>
          </a:prstGeom>
        </p:spPr>
      </p:pic>
      <p:pic>
        <p:nvPicPr>
          <p:cNvPr id="24" name="23 Imagen" descr="IMSERS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82613" y="4498069"/>
            <a:ext cx="350097" cy="322561"/>
          </a:xfrm>
          <a:prstGeom prst="rect">
            <a:avLst/>
          </a:prstGeom>
        </p:spPr>
      </p:pic>
      <p:pic>
        <p:nvPicPr>
          <p:cNvPr id="25" name="24 Imagen" descr="TGS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49720" y="4525226"/>
            <a:ext cx="219405" cy="224671"/>
          </a:xfrm>
          <a:prstGeom prst="rect">
            <a:avLst/>
          </a:prstGeom>
        </p:spPr>
      </p:pic>
      <p:pic>
        <p:nvPicPr>
          <p:cNvPr id="26" name="25 Imagen" descr="INGES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41812" y="4509150"/>
            <a:ext cx="346668" cy="262909"/>
          </a:xfrm>
          <a:prstGeom prst="rect">
            <a:avLst/>
          </a:prstGeom>
        </p:spPr>
      </p:pic>
      <p:pic>
        <p:nvPicPr>
          <p:cNvPr id="27" name="26 Imagen" descr="AMA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44610" y="5013219"/>
            <a:ext cx="288040" cy="281543"/>
          </a:xfrm>
          <a:prstGeom prst="rect">
            <a:avLst/>
          </a:prstGeom>
        </p:spPr>
      </p:pic>
      <p:sp>
        <p:nvSpPr>
          <p:cNvPr id="29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STRUCTURE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结构</a:t>
            </a: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580970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PROCESSING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流程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3 Pentágono"/>
          <p:cNvSpPr/>
          <p:nvPr/>
        </p:nvSpPr>
        <p:spPr>
          <a:xfrm>
            <a:off x="560390" y="2852920"/>
            <a:ext cx="9073260" cy="360050"/>
          </a:xfrm>
          <a:prstGeom prst="homePlat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5 Cerrar corchete"/>
          <p:cNvSpPr/>
          <p:nvPr/>
        </p:nvSpPr>
        <p:spPr>
          <a:xfrm rot="5400000">
            <a:off x="2828705" y="2168825"/>
            <a:ext cx="504070" cy="403256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6 Cerrar corchete"/>
          <p:cNvSpPr/>
          <p:nvPr/>
        </p:nvSpPr>
        <p:spPr>
          <a:xfrm rot="5400000">
            <a:off x="6937465" y="2236645"/>
            <a:ext cx="504070" cy="389692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920440" y="4653170"/>
            <a:ext cx="4104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Optane"/>
              </a:rPr>
              <a:t>ADMINISTRATIVE PROCEDURE</a:t>
            </a:r>
          </a:p>
          <a:p>
            <a:pPr algn="ctr"/>
            <a:r>
              <a:rPr lang="zh-CN" altLang="en-US" b="1" dirty="0" smtClean="0">
                <a:latin typeface="Optane"/>
              </a:rPr>
              <a:t>行政程序</a:t>
            </a:r>
            <a:endParaRPr lang="en-US" b="1" dirty="0">
              <a:latin typeface="Optane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241040" y="4653170"/>
            <a:ext cx="403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Optane"/>
              </a:rPr>
              <a:t>PARLIAMENTARY PROCEDURE</a:t>
            </a:r>
          </a:p>
          <a:p>
            <a:pPr algn="ctr"/>
            <a:r>
              <a:rPr lang="zh-CN" altLang="en-US" b="1" dirty="0" smtClean="0">
                <a:latin typeface="Optane"/>
              </a:rPr>
              <a:t>议会程序</a:t>
            </a:r>
            <a:endParaRPr lang="en-US" b="1" dirty="0">
              <a:latin typeface="Optane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496520" y="3429000"/>
            <a:ext cx="3240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Optane"/>
              </a:rPr>
              <a:t>Proposed Bill by entities</a:t>
            </a:r>
          </a:p>
          <a:p>
            <a:pPr algn="ctr"/>
            <a:r>
              <a:rPr lang="zh-CN" altLang="en-US" b="1" dirty="0" smtClean="0">
                <a:latin typeface="Optane"/>
              </a:rPr>
              <a:t>由各机关提出法案</a:t>
            </a:r>
            <a:endParaRPr lang="en-US" b="1" dirty="0">
              <a:latin typeface="Optane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568530" y="1268700"/>
            <a:ext cx="72730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latin typeface="Optane"/>
              </a:rPr>
              <a:t>The Government submits the Budget Bill to the Parliament</a:t>
            </a:r>
          </a:p>
          <a:p>
            <a:pPr algn="ctr"/>
            <a:r>
              <a:rPr lang="zh-CN" altLang="en-US" sz="2000" b="1" dirty="0" smtClean="0">
                <a:latin typeface="Optane"/>
              </a:rPr>
              <a:t>政府向议会提交预算法案</a:t>
            </a:r>
            <a:endParaRPr lang="en-US" sz="2000" b="1" dirty="0">
              <a:latin typeface="Optane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169030" y="3429000"/>
            <a:ext cx="403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Optane"/>
              </a:rPr>
              <a:t>The Budget is approved as a Law</a:t>
            </a:r>
          </a:p>
          <a:p>
            <a:pPr algn="ctr"/>
            <a:r>
              <a:rPr lang="zh-CN" altLang="en-US" b="1" dirty="0" smtClean="0">
                <a:latin typeface="Optane"/>
              </a:rPr>
              <a:t>预算批准成为法律</a:t>
            </a:r>
            <a:endParaRPr lang="en-US" b="1" dirty="0">
              <a:latin typeface="Optane"/>
            </a:endParaRPr>
          </a:p>
        </p:txBody>
      </p:sp>
      <p:sp>
        <p:nvSpPr>
          <p:cNvPr id="16" name="15 Flecha izquierda"/>
          <p:cNvSpPr/>
          <p:nvPr/>
        </p:nvSpPr>
        <p:spPr>
          <a:xfrm rot="16548582">
            <a:off x="4990584" y="2301169"/>
            <a:ext cx="572924" cy="3113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PROCESSING</a:t>
            </a:r>
            <a:r>
              <a:rPr lang="en-US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ADMINISTRATIVE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PROCEDURE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流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程</a:t>
            </a: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行政程序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4360" y="908650"/>
            <a:ext cx="4536630" cy="561678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Clr>
                <a:srgbClr val="0070C0"/>
              </a:buClr>
            </a:pPr>
            <a:r>
              <a:rPr lang="zh-CN" altLang="en-US" sz="1800" b="1" dirty="0" smtClean="0"/>
              <a:t>预算</a:t>
            </a:r>
            <a:r>
              <a:rPr lang="zh-CN" altLang="en-US" sz="1800" b="1" dirty="0"/>
              <a:t>标准</a:t>
            </a:r>
            <a:endParaRPr lang="en-US" sz="1800" b="1" dirty="0" smtClean="0"/>
          </a:p>
          <a:p>
            <a:pPr lvl="1">
              <a:spcBef>
                <a:spcPts val="1200"/>
              </a:spcBef>
              <a:buClr>
                <a:srgbClr val="0070C0"/>
              </a:buClr>
            </a:pPr>
            <a:r>
              <a:rPr lang="zh-CN" altLang="en-US" sz="1800" dirty="0" smtClean="0"/>
              <a:t>基本</a:t>
            </a:r>
            <a:r>
              <a:rPr lang="zh-CN" altLang="en-US" sz="1800" dirty="0"/>
              <a:t>法规</a:t>
            </a:r>
            <a:endParaRPr lang="en-US" sz="1800" dirty="0" smtClean="0"/>
          </a:p>
          <a:p>
            <a:pPr lvl="1">
              <a:spcBef>
                <a:spcPts val="1800"/>
              </a:spcBef>
              <a:buClr>
                <a:srgbClr val="0070C0"/>
              </a:buClr>
            </a:pPr>
            <a:r>
              <a:rPr lang="zh-CN" altLang="en-US" sz="1800" dirty="0" smtClean="0"/>
              <a:t>年度</a:t>
            </a:r>
            <a:r>
              <a:rPr lang="zh-CN" altLang="en-US" sz="1800" dirty="0"/>
              <a:t>说明</a:t>
            </a:r>
            <a:endParaRPr lang="en-US" sz="1800" dirty="0" smtClean="0"/>
          </a:p>
          <a:p>
            <a:pPr lvl="1">
              <a:spcBef>
                <a:spcPts val="1800"/>
              </a:spcBef>
              <a:buClr>
                <a:srgbClr val="0070C0"/>
              </a:buClr>
            </a:pPr>
            <a:r>
              <a:rPr lang="zh-CN" altLang="en-US" sz="1800" dirty="0" smtClean="0"/>
              <a:t>年度</a:t>
            </a:r>
            <a:r>
              <a:rPr lang="zh-CN" altLang="en-US" sz="1800" dirty="0"/>
              <a:t>模型</a:t>
            </a:r>
            <a:endParaRPr lang="en-US" sz="1800" dirty="0" smtClean="0"/>
          </a:p>
          <a:p>
            <a:pPr marL="342900" lvl="1" indent="-342900">
              <a:spcBef>
                <a:spcPts val="1800"/>
              </a:spcBef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zh-CN" altLang="en-US" sz="1800" b="1" dirty="0" smtClean="0"/>
              <a:t>拟议</a:t>
            </a:r>
            <a:r>
              <a:rPr lang="zh-CN" altLang="en-US" sz="1800" b="1" dirty="0"/>
              <a:t>预算</a:t>
            </a:r>
            <a:endParaRPr lang="en-US" sz="1800" b="1" dirty="0" smtClean="0"/>
          </a:p>
          <a:p>
            <a:pPr lvl="1">
              <a:spcBef>
                <a:spcPts val="1200"/>
              </a:spcBef>
              <a:buClr>
                <a:srgbClr val="0070C0"/>
              </a:buClr>
            </a:pPr>
            <a:r>
              <a:rPr lang="zh-CN" altLang="en-US" sz="1800" dirty="0" smtClean="0"/>
              <a:t>各机关提交各自拟议预算</a:t>
            </a:r>
            <a:endParaRPr lang="en-US" sz="1800" dirty="0" smtClean="0"/>
          </a:p>
          <a:p>
            <a:pPr lvl="1">
              <a:spcBef>
                <a:spcPts val="1800"/>
              </a:spcBef>
              <a:buClr>
                <a:srgbClr val="0070C0"/>
              </a:buClr>
            </a:pPr>
            <a:r>
              <a:rPr lang="zh-CN" altLang="en-US" sz="1800" dirty="0" smtClean="0"/>
              <a:t>分析和调整拟议预算</a:t>
            </a:r>
            <a:endParaRPr lang="en-US" sz="1800" dirty="0" smtClean="0"/>
          </a:p>
          <a:p>
            <a:pPr lvl="1">
              <a:spcBef>
                <a:spcPts val="1800"/>
              </a:spcBef>
              <a:buClr>
                <a:srgbClr val="0070C0"/>
              </a:buClr>
            </a:pPr>
            <a:r>
              <a:rPr lang="zh-CN" altLang="en-US" sz="1800" dirty="0" smtClean="0"/>
              <a:t>合并调整预算</a:t>
            </a:r>
            <a:endParaRPr lang="en-US" sz="1800" dirty="0" smtClean="0"/>
          </a:p>
          <a:p>
            <a:pPr marL="342900" lvl="1" indent="-342900">
              <a:spcBef>
                <a:spcPts val="1800"/>
              </a:spcBef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zh-CN" altLang="en-US" sz="1800" b="1" dirty="0" smtClean="0"/>
              <a:t>政府批准拟议预算法案</a:t>
            </a:r>
            <a:endParaRPr lang="en-US" sz="1800" b="1" dirty="0" smtClean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808980" y="764630"/>
            <a:ext cx="4536630" cy="5616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SzPct val="75000"/>
              <a:buFont typeface="Arial" pitchFamily="34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  <a:buClr>
                <a:srgbClr val="0070C0"/>
              </a:buClr>
            </a:pPr>
            <a:r>
              <a:rPr lang="en-US" sz="1800" b="1" smtClean="0"/>
              <a:t>Standards for budgeting</a:t>
            </a:r>
          </a:p>
          <a:p>
            <a:pPr lvl="1">
              <a:spcBef>
                <a:spcPts val="1200"/>
              </a:spcBef>
              <a:buClr>
                <a:srgbClr val="0070C0"/>
              </a:buClr>
            </a:pPr>
            <a:r>
              <a:rPr lang="en-US" sz="1800" smtClean="0"/>
              <a:t>Basic regulation</a:t>
            </a:r>
          </a:p>
          <a:p>
            <a:pPr lvl="1">
              <a:spcBef>
                <a:spcPts val="1800"/>
              </a:spcBef>
              <a:buClr>
                <a:srgbClr val="0070C0"/>
              </a:buClr>
            </a:pPr>
            <a:r>
              <a:rPr lang="en-US" sz="1800" smtClean="0"/>
              <a:t>Annual instructions</a:t>
            </a:r>
          </a:p>
          <a:p>
            <a:pPr lvl="1">
              <a:spcBef>
                <a:spcPts val="1800"/>
              </a:spcBef>
              <a:buClr>
                <a:srgbClr val="0070C0"/>
              </a:buClr>
            </a:pPr>
            <a:r>
              <a:rPr lang="en-US" sz="1800" smtClean="0"/>
              <a:t>Annual models</a:t>
            </a:r>
          </a:p>
          <a:p>
            <a:pPr marL="342900" lvl="1" indent="-342900">
              <a:spcBef>
                <a:spcPts val="1800"/>
              </a:spcBef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en-US" sz="1800" b="1" smtClean="0"/>
              <a:t>Proposed Budget</a:t>
            </a:r>
          </a:p>
          <a:p>
            <a:pPr lvl="1">
              <a:spcBef>
                <a:spcPts val="1200"/>
              </a:spcBef>
              <a:buClr>
                <a:srgbClr val="0070C0"/>
              </a:buClr>
            </a:pPr>
            <a:r>
              <a:rPr lang="en-US" sz="1800" smtClean="0"/>
              <a:t>Entities send their proposed budgets</a:t>
            </a:r>
          </a:p>
          <a:p>
            <a:pPr lvl="1">
              <a:spcBef>
                <a:spcPts val="1800"/>
              </a:spcBef>
              <a:buClr>
                <a:srgbClr val="0070C0"/>
              </a:buClr>
            </a:pPr>
            <a:r>
              <a:rPr lang="en-US" sz="1800" smtClean="0"/>
              <a:t>Proposed budgets are analyzed and adjusted</a:t>
            </a:r>
          </a:p>
          <a:p>
            <a:pPr lvl="1">
              <a:spcBef>
                <a:spcPts val="1800"/>
              </a:spcBef>
              <a:buClr>
                <a:srgbClr val="0070C0"/>
              </a:buClr>
            </a:pPr>
            <a:r>
              <a:rPr lang="en-US" sz="1800" smtClean="0"/>
              <a:t>Adjusted budgets are aggregated and consolidated </a:t>
            </a:r>
          </a:p>
          <a:p>
            <a:pPr marL="342900" lvl="1" indent="-342900">
              <a:spcBef>
                <a:spcPts val="1800"/>
              </a:spcBef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en-US" sz="1800" b="1" smtClean="0"/>
              <a:t>The Government approves the Proposed Budget Bill</a:t>
            </a:r>
            <a:endParaRPr lang="en-US" sz="1800" b="1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PROCESSING: PARLIAMENTARY PROCEDURE </a:t>
            </a:r>
            <a:b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流程</a:t>
            </a: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议会程序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340" y="908650"/>
            <a:ext cx="4896680" cy="5760800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zh-CN" altLang="en-US" sz="3200" b="1" dirty="0" smtClean="0"/>
              <a:t>政府向议会提交预算法案</a:t>
            </a:r>
            <a:endParaRPr lang="en-US" sz="3200" b="1" dirty="0"/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75000"/>
              <a:buNone/>
            </a:pPr>
            <a:r>
              <a:rPr lang="en-US" sz="3200" b="1" dirty="0" smtClean="0"/>
              <a:t>     </a:t>
            </a:r>
            <a:r>
              <a:rPr lang="en-US" sz="2900" dirty="0" smtClean="0"/>
              <a:t>10</a:t>
            </a:r>
            <a:r>
              <a:rPr lang="zh-CN" altLang="en-US" sz="2900" dirty="0" smtClean="0"/>
              <a:t>月</a:t>
            </a:r>
            <a:r>
              <a:rPr lang="en-US" altLang="zh-CN" sz="2900" dirty="0" smtClean="0"/>
              <a:t>1</a:t>
            </a:r>
            <a:r>
              <a:rPr lang="zh-CN" altLang="en-US" sz="2900" dirty="0" smtClean="0"/>
              <a:t>日之前</a:t>
            </a:r>
            <a:endParaRPr lang="en-US" sz="2900" dirty="0" smtClean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zh-CN" altLang="en-US" b="1" dirty="0" smtClean="0"/>
              <a:t>议</a:t>
            </a:r>
            <a:r>
              <a:rPr lang="zh-CN" altLang="en-US" b="1" dirty="0"/>
              <a:t>会</a:t>
            </a:r>
            <a:endParaRPr lang="en-US" b="1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zh-CN" altLang="en-US" sz="2900" dirty="0" smtClean="0"/>
              <a:t>讨论和分析</a:t>
            </a:r>
            <a:r>
              <a:rPr lang="zh-CN" altLang="en-US" sz="2900" dirty="0"/>
              <a:t>预算</a:t>
            </a:r>
            <a:endParaRPr lang="en-US" sz="29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zh-CN" altLang="en-US" sz="2900" dirty="0" smtClean="0"/>
              <a:t>批准修正</a:t>
            </a:r>
            <a:r>
              <a:rPr lang="zh-CN" altLang="en-US" sz="2900" dirty="0"/>
              <a:t>案</a:t>
            </a:r>
            <a:r>
              <a:rPr lang="en-US" sz="2900" dirty="0" smtClean="0"/>
              <a:t>: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zh-CN" altLang="en-US" sz="2900" dirty="0" smtClean="0"/>
              <a:t>条款</a:t>
            </a:r>
            <a:endParaRPr lang="en-US" sz="2900" dirty="0" smtClean="0"/>
          </a:p>
          <a:p>
            <a:pPr lvl="2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zh-CN" altLang="en-US" sz="2900" dirty="0" smtClean="0"/>
              <a:t>支出</a:t>
            </a:r>
            <a:r>
              <a:rPr lang="en-US" sz="2900" dirty="0" smtClean="0"/>
              <a:t>: </a:t>
            </a:r>
          </a:p>
          <a:p>
            <a:pPr lvl="3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zh-CN" altLang="en-US" sz="2900" dirty="0" smtClean="0"/>
              <a:t>如何筹资</a:t>
            </a:r>
            <a:r>
              <a:rPr lang="en-US" sz="2900" dirty="0" smtClean="0"/>
              <a:t>?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zh-CN" altLang="en-US" sz="2900" dirty="0" smtClean="0"/>
              <a:t>议会批准预算</a:t>
            </a:r>
            <a:r>
              <a:rPr lang="zh-CN" altLang="en-US" sz="2900" dirty="0"/>
              <a:t>法</a:t>
            </a:r>
            <a:endParaRPr lang="en-US" sz="2900" dirty="0" smtClean="0"/>
          </a:p>
          <a:p>
            <a:pPr marL="342900" lvl="3" indent="-3429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zh-CN" altLang="en-US" sz="3200" b="1" dirty="0" smtClean="0"/>
              <a:t>预算</a:t>
            </a:r>
            <a:r>
              <a:rPr lang="zh-CN" altLang="en-US" sz="3200" b="1" dirty="0"/>
              <a:t>法</a:t>
            </a:r>
            <a:endParaRPr lang="en-US" sz="3200" b="1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zh-CN" altLang="en-US" sz="2900" dirty="0" smtClean="0"/>
              <a:t>官方公布预算法并在</a:t>
            </a:r>
            <a:r>
              <a:rPr lang="en-US" altLang="zh-CN" sz="2900" dirty="0" smtClean="0"/>
              <a:t>1</a:t>
            </a:r>
            <a:r>
              <a:rPr lang="zh-CN" altLang="en-US" sz="2900" dirty="0" smtClean="0"/>
              <a:t>月</a:t>
            </a:r>
            <a:r>
              <a:rPr lang="en-US" altLang="zh-CN" sz="2900" dirty="0" smtClean="0"/>
              <a:t>1</a:t>
            </a:r>
            <a:r>
              <a:rPr lang="zh-CN" altLang="en-US" sz="2900" dirty="0" smtClean="0"/>
              <a:t>日生效</a:t>
            </a:r>
            <a:endParaRPr lang="en-US" sz="29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zh-CN" altLang="en-US" sz="2900" dirty="0" smtClean="0"/>
              <a:t>如</a:t>
            </a:r>
            <a:r>
              <a:rPr lang="en-US" altLang="zh-CN" sz="2900" dirty="0" smtClean="0"/>
              <a:t>1</a:t>
            </a:r>
            <a:r>
              <a:rPr lang="zh-CN" altLang="en-US" sz="2900" dirty="0" smtClean="0"/>
              <a:t>月</a:t>
            </a:r>
            <a:r>
              <a:rPr lang="en-US" altLang="zh-CN" sz="2900" dirty="0" smtClean="0"/>
              <a:t>1</a:t>
            </a:r>
            <a:r>
              <a:rPr lang="zh-CN" altLang="en-US" sz="2900" dirty="0" smtClean="0"/>
              <a:t>日仍未批准预算法，则上年度预算法延期</a:t>
            </a:r>
            <a:endParaRPr lang="en-US" sz="2900" dirty="0" smtClean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808980" y="908650"/>
            <a:ext cx="4896680" cy="5760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SzPct val="75000"/>
              <a:buFont typeface="Arial" pitchFamily="34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en-US" sz="3200" b="1" smtClean="0"/>
              <a:t>The Government submits the Budget Bill to the Parliament     </a:t>
            </a:r>
            <a:r>
              <a:rPr lang="en-US" sz="2900" smtClean="0"/>
              <a:t>before 1st October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b="1" smtClean="0"/>
              <a:t>The Parliament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900" smtClean="0"/>
              <a:t>Budget Bill is analyzed and discussed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900" smtClean="0"/>
              <a:t>Amendments are approved: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900" smtClean="0"/>
              <a:t>To the articles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900" smtClean="0"/>
              <a:t>To the expenses: </a:t>
            </a:r>
          </a:p>
          <a:p>
            <a:pPr lvl="3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900" smtClean="0"/>
              <a:t>How to finance?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900" smtClean="0"/>
              <a:t>The Parliament approves the Budget Law</a:t>
            </a:r>
          </a:p>
          <a:p>
            <a:pPr marL="342900" lvl="3" indent="-34290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en-US" sz="3200" b="1" smtClean="0"/>
              <a:t>The Budget Law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900" smtClean="0"/>
              <a:t>The Budget Law is officially published and comes into force 1st January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900" smtClean="0"/>
              <a:t>If the Budget Law is not approved by the 1st January, last year Budget Law is prorogated/renewed.</a:t>
            </a:r>
            <a:endParaRPr lang="en-US" sz="29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PROCESSING: PARLIAMENT PROCEDURE</a:t>
            </a:r>
            <a:b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流程</a:t>
            </a:r>
            <a:r>
              <a:rPr lang="en-US" alt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议会程序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448491" y="2608877"/>
            <a:ext cx="2556355" cy="12961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5 CuadroTexto"/>
          <p:cNvSpPr txBox="1"/>
          <p:nvPr/>
        </p:nvSpPr>
        <p:spPr>
          <a:xfrm>
            <a:off x="723541" y="2780910"/>
            <a:ext cx="2160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altLang="zh-CN" b="1" dirty="0">
                <a:solidFill>
                  <a:schemeClr val="bg1"/>
                </a:solidFill>
              </a:rPr>
              <a:t> </a:t>
            </a:r>
            <a:r>
              <a:rPr lang="en-US" altLang="zh-CN" b="1" dirty="0">
                <a:solidFill>
                  <a:schemeClr val="bg1"/>
                </a:solidFill>
                <a:latin typeface="Optane"/>
              </a:rPr>
              <a:t>GOVERNMENT</a:t>
            </a:r>
          </a:p>
          <a:p>
            <a:pPr algn="ctr"/>
            <a:r>
              <a:rPr lang="en-US" altLang="zh-CN" b="1" dirty="0">
                <a:solidFill>
                  <a:schemeClr val="bg1"/>
                </a:solidFill>
                <a:latin typeface="Optane"/>
              </a:rPr>
              <a:t>COMPTROLLER</a:t>
            </a:r>
          </a:p>
          <a:p>
            <a:pPr algn="ctr"/>
            <a:r>
              <a:rPr lang="zh-CN" altLang="en-US" b="1" dirty="0" smtClean="0">
                <a:solidFill>
                  <a:schemeClr val="bg1"/>
                </a:solidFill>
                <a:latin typeface="Optane"/>
              </a:rPr>
              <a:t>政府审计员</a:t>
            </a:r>
            <a:endParaRPr lang="en-US" b="1" dirty="0" smtClean="0">
              <a:solidFill>
                <a:schemeClr val="bg1"/>
              </a:solidFill>
              <a:latin typeface="Optane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5472125" y="2466565"/>
            <a:ext cx="2376330" cy="12961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675599" y="2922034"/>
            <a:ext cx="2085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Optane"/>
              </a:rPr>
              <a:t>PARLIAMENT</a:t>
            </a:r>
          </a:p>
          <a:p>
            <a:pPr algn="ctr"/>
            <a:r>
              <a:rPr lang="zh-CN" altLang="en-US" b="1" dirty="0" smtClean="0">
                <a:solidFill>
                  <a:schemeClr val="bg1"/>
                </a:solidFill>
              </a:rPr>
              <a:t>议会</a:t>
            </a:r>
            <a:endParaRPr lang="en-US" b="1" dirty="0">
              <a:solidFill>
                <a:schemeClr val="bg1"/>
              </a:solidFill>
              <a:latin typeface="Optane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3995920" y="4880300"/>
            <a:ext cx="2664370" cy="718456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995921" y="4941210"/>
            <a:ext cx="2664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Optane"/>
              </a:rPr>
              <a:t>COURT OF </a:t>
            </a:r>
            <a:r>
              <a:rPr lang="en-US" altLang="zh-CN" b="1" dirty="0" smtClean="0">
                <a:solidFill>
                  <a:schemeClr val="bg1"/>
                </a:solidFill>
                <a:latin typeface="Optane"/>
              </a:rPr>
              <a:t>AUDITORS</a:t>
            </a:r>
          </a:p>
          <a:p>
            <a:pPr algn="ctr"/>
            <a:r>
              <a:rPr lang="zh-CN" altLang="en-US" b="1" dirty="0" smtClean="0">
                <a:solidFill>
                  <a:schemeClr val="bg1"/>
                </a:solidFill>
                <a:latin typeface="Optane"/>
              </a:rPr>
              <a:t>审计院</a:t>
            </a:r>
            <a:endParaRPr lang="en-US" b="1" dirty="0">
              <a:solidFill>
                <a:schemeClr val="bg1"/>
              </a:solidFill>
              <a:latin typeface="Optane"/>
            </a:endParaRPr>
          </a:p>
        </p:txBody>
      </p:sp>
      <p:sp>
        <p:nvSpPr>
          <p:cNvPr id="15" name="14 Flecha derecha"/>
          <p:cNvSpPr/>
          <p:nvPr/>
        </p:nvSpPr>
        <p:spPr>
          <a:xfrm>
            <a:off x="3282799" y="3075918"/>
            <a:ext cx="1944270" cy="184666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282799" y="3771938"/>
            <a:ext cx="2448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Optane"/>
              </a:rPr>
              <a:t>B</a:t>
            </a:r>
            <a:r>
              <a:rPr lang="en-US" altLang="zh-CN" dirty="0" smtClean="0">
                <a:latin typeface="Optane"/>
              </a:rPr>
              <a:t>efore</a:t>
            </a:r>
            <a:r>
              <a:rPr lang="zh-CN" altLang="en-US" dirty="0" smtClean="0">
                <a:latin typeface="Optane"/>
              </a:rPr>
              <a:t> </a:t>
            </a:r>
            <a:r>
              <a:rPr lang="en-US" altLang="zh-CN" dirty="0" smtClean="0">
                <a:latin typeface="Optane"/>
              </a:rPr>
              <a:t>31</a:t>
            </a:r>
            <a:r>
              <a:rPr lang="en-US" altLang="zh-CN" baseline="30000" dirty="0" smtClean="0">
                <a:latin typeface="Optane"/>
              </a:rPr>
              <a:t>st</a:t>
            </a:r>
            <a:r>
              <a:rPr lang="zh-CN" altLang="en-US" dirty="0" smtClean="0">
                <a:latin typeface="Optane"/>
              </a:rPr>
              <a:t> </a:t>
            </a:r>
            <a:r>
              <a:rPr lang="en-US" altLang="zh-CN" dirty="0" smtClean="0">
                <a:latin typeface="Optane"/>
              </a:rPr>
              <a:t>October</a:t>
            </a:r>
            <a:r>
              <a:rPr lang="zh-CN" altLang="en-US" dirty="0" smtClean="0">
                <a:latin typeface="Optane"/>
              </a:rPr>
              <a:t> </a:t>
            </a:r>
            <a:endParaRPr lang="en-US" dirty="0" smtClean="0">
              <a:latin typeface="Optane"/>
            </a:endParaRPr>
          </a:p>
          <a:p>
            <a:r>
              <a:rPr lang="en-US" dirty="0" smtClean="0">
                <a:latin typeface="Optane"/>
              </a:rPr>
              <a:t>10</a:t>
            </a:r>
            <a:r>
              <a:rPr lang="zh-CN" altLang="en-US" dirty="0" smtClean="0">
                <a:latin typeface="Optane"/>
              </a:rPr>
              <a:t>月</a:t>
            </a:r>
            <a:r>
              <a:rPr lang="en-US" altLang="zh-CN" dirty="0" smtClean="0">
                <a:latin typeface="Optane"/>
              </a:rPr>
              <a:t>31</a:t>
            </a:r>
            <a:r>
              <a:rPr lang="zh-CN" altLang="en-US" dirty="0" smtClean="0">
                <a:latin typeface="Optane"/>
              </a:rPr>
              <a:t>日之前</a:t>
            </a:r>
            <a:endParaRPr lang="en-US" dirty="0">
              <a:latin typeface="Optane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32114" y="998146"/>
            <a:ext cx="3168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Optane"/>
              </a:rPr>
              <a:t>THE FOLLOWING </a:t>
            </a:r>
            <a:r>
              <a:rPr lang="en-US" altLang="zh-CN" dirty="0" smtClean="0">
                <a:latin typeface="Optane"/>
              </a:rPr>
              <a:t>YEAR</a:t>
            </a:r>
          </a:p>
          <a:p>
            <a:r>
              <a:rPr lang="zh-CN" altLang="en-US" dirty="0" smtClean="0">
                <a:latin typeface="Optane"/>
              </a:rPr>
              <a:t>下一</a:t>
            </a:r>
            <a:r>
              <a:rPr lang="zh-CN" altLang="en-US" dirty="0">
                <a:latin typeface="Optane"/>
              </a:rPr>
              <a:t>年度</a:t>
            </a:r>
            <a:endParaRPr lang="en-US" dirty="0" smtClean="0">
              <a:latin typeface="Optane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255774" y="1364551"/>
            <a:ext cx="4577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Optane"/>
              </a:rPr>
              <a:t>STATE GENERAL ACCOUNT</a:t>
            </a:r>
          </a:p>
          <a:p>
            <a:r>
              <a:rPr lang="zh-CN" altLang="en-US" dirty="0" smtClean="0">
                <a:latin typeface="Optane"/>
              </a:rPr>
              <a:t>国家会计总署</a:t>
            </a:r>
            <a:endParaRPr lang="en-US" altLang="zh-CN" dirty="0" smtClean="0">
              <a:latin typeface="Optane"/>
            </a:endParaRPr>
          </a:p>
          <a:p>
            <a:r>
              <a:rPr lang="en-US" altLang="zh-CN" dirty="0">
                <a:latin typeface="Optane"/>
              </a:rPr>
              <a:t>SOCIAL SECURITY GENERAL </a:t>
            </a:r>
            <a:r>
              <a:rPr lang="en-US" altLang="zh-CN" dirty="0" smtClean="0">
                <a:latin typeface="Optane"/>
              </a:rPr>
              <a:t>ACCOUNT</a:t>
            </a:r>
            <a:endParaRPr lang="en-US" dirty="0" smtClean="0">
              <a:latin typeface="Optane"/>
            </a:endParaRPr>
          </a:p>
          <a:p>
            <a:r>
              <a:rPr lang="zh-CN" altLang="en-US" dirty="0" smtClean="0">
                <a:latin typeface="Optane"/>
              </a:rPr>
              <a:t>社会保障会计总局</a:t>
            </a:r>
            <a:endParaRPr lang="en-US" dirty="0">
              <a:latin typeface="Optane"/>
            </a:endParaRPr>
          </a:p>
        </p:txBody>
      </p:sp>
      <p:sp>
        <p:nvSpPr>
          <p:cNvPr id="19" name="18 Flecha en U"/>
          <p:cNvSpPr/>
          <p:nvPr/>
        </p:nvSpPr>
        <p:spPr>
          <a:xfrm rot="17842792" flipV="1">
            <a:off x="6654217" y="4104193"/>
            <a:ext cx="1598160" cy="575352"/>
          </a:xfrm>
          <a:prstGeom prst="utur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7905410" y="3789050"/>
            <a:ext cx="17794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Optane"/>
              </a:rPr>
              <a:t>STATEMENT</a:t>
            </a:r>
          </a:p>
          <a:p>
            <a:pPr algn="ctr"/>
            <a:r>
              <a:rPr lang="en-US" altLang="zh-CN" dirty="0">
                <a:latin typeface="Optane"/>
              </a:rPr>
              <a:t>assessment and </a:t>
            </a:r>
            <a:r>
              <a:rPr lang="en-US" altLang="zh-CN" dirty="0" smtClean="0">
                <a:latin typeface="Optane"/>
              </a:rPr>
              <a:t>proposals</a:t>
            </a:r>
          </a:p>
          <a:p>
            <a:pPr algn="ctr"/>
            <a:r>
              <a:rPr lang="zh-CN" altLang="en-US" dirty="0" smtClean="0">
                <a:latin typeface="Optane"/>
              </a:rPr>
              <a:t>报告</a:t>
            </a:r>
            <a:endParaRPr lang="en-US" altLang="zh-CN" dirty="0" smtClean="0">
              <a:latin typeface="Optane"/>
            </a:endParaRPr>
          </a:p>
          <a:p>
            <a:pPr algn="ctr"/>
            <a:r>
              <a:rPr lang="zh-CN" altLang="en-US" dirty="0" smtClean="0">
                <a:latin typeface="Optane"/>
              </a:rPr>
              <a:t>评估和建议</a:t>
            </a:r>
            <a:endParaRPr lang="en-US" dirty="0">
              <a:latin typeface="Optane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961140" y="3789050"/>
            <a:ext cx="1512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latin typeface="Optane"/>
              </a:rPr>
              <a:t>6</a:t>
            </a:r>
            <a:r>
              <a:rPr lang="zh-CN" altLang="en-US" dirty="0" smtClean="0">
                <a:latin typeface="Optane"/>
              </a:rPr>
              <a:t> </a:t>
            </a:r>
            <a:r>
              <a:rPr lang="en-US" altLang="zh-CN" dirty="0" smtClean="0">
                <a:latin typeface="Optane"/>
              </a:rPr>
              <a:t>months</a:t>
            </a:r>
          </a:p>
          <a:p>
            <a:pPr algn="ctr"/>
            <a:r>
              <a:rPr lang="en-US" altLang="zh-CN" dirty="0" smtClean="0">
                <a:latin typeface="Optane"/>
              </a:rPr>
              <a:t>6</a:t>
            </a:r>
            <a:r>
              <a:rPr lang="zh-CN" altLang="en-US" dirty="0" smtClean="0">
                <a:latin typeface="Optane"/>
              </a:rPr>
              <a:t>个</a:t>
            </a:r>
            <a:r>
              <a:rPr lang="zh-CN" altLang="en-US" dirty="0">
                <a:latin typeface="Optane"/>
              </a:rPr>
              <a:t>月</a:t>
            </a:r>
            <a:endParaRPr lang="en-US" dirty="0">
              <a:latin typeface="Optane"/>
            </a:endParaRPr>
          </a:p>
        </p:txBody>
      </p:sp>
    </p:spTree>
    <p:extLst>
      <p:ext uri="{BB962C8B-B14F-4D97-AF65-F5344CB8AC3E}">
        <p14:creationId xmlns:p14="http://schemas.microsoft.com/office/powerpoint/2010/main" val="9402836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01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dirty="0" smtClean="0"/>
          </a:p>
        </p:txBody>
      </p:sp>
      <p:sp>
        <p:nvSpPr>
          <p:cNvPr id="20101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s-ES" dirty="0" smtClean="0"/>
          </a:p>
          <a:p>
            <a:pPr eaLnBrk="1" hangingPunct="1">
              <a:buFont typeface="Arial" charset="0"/>
              <a:buNone/>
            </a:pPr>
            <a:endParaRPr lang="es-ES" dirty="0" smtClean="0"/>
          </a:p>
          <a:p>
            <a:pPr eaLnBrk="1" hangingPunct="1">
              <a:buFont typeface="Arial" charset="0"/>
              <a:buNone/>
            </a:pPr>
            <a:endParaRPr lang="es-ES" dirty="0" smtClean="0"/>
          </a:p>
          <a:p>
            <a:pPr algn="ctr" eaLnBrk="1" hangingPunct="1">
              <a:buFont typeface="Arial" charset="0"/>
              <a:buNone/>
            </a:pPr>
            <a:r>
              <a:rPr lang="es-ES" b="1" dirty="0" smtClean="0"/>
              <a:t>THANK YOU FOR YOUR ATTENTION</a:t>
            </a:r>
          </a:p>
          <a:p>
            <a:pPr algn="ctr" eaLnBrk="1" hangingPunct="1">
              <a:buFont typeface="Arial" charset="0"/>
              <a:buNone/>
            </a:pPr>
            <a:r>
              <a:rPr lang="zh-CN" altLang="en-US" b="1" dirty="0" smtClean="0"/>
              <a:t>谢谢大家！</a:t>
            </a:r>
            <a:endParaRPr lang="es-ES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sz="2000" dirty="0" smtClean="0"/>
              <a:t>CHARACTERISTICS</a:t>
            </a:r>
            <a:r>
              <a:rPr lang="zh-CN" altLang="en-US" sz="2000" dirty="0" smtClean="0"/>
              <a:t> 特点</a:t>
            </a:r>
            <a:endParaRPr lang="en-US" altLang="it-IT" sz="2000" dirty="0"/>
          </a:p>
        </p:txBody>
      </p:sp>
      <p:sp>
        <p:nvSpPr>
          <p:cNvPr id="3" name="Rectangle 4"/>
          <p:cNvSpPr/>
          <p:nvPr/>
        </p:nvSpPr>
        <p:spPr>
          <a:xfrm>
            <a:off x="200341" y="908649"/>
            <a:ext cx="9352920" cy="4893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altLang="zh-CN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ANNUAL:</a:t>
            </a:r>
          </a:p>
          <a:p>
            <a:pPr lvl="1" algn="just">
              <a:spcBef>
                <a:spcPts val="1200"/>
              </a:spcBef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Social Security Administration produces a new Budget every calendar year based on the needs communicated by each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manager</a:t>
            </a:r>
            <a:endParaRPr lang="en-US" altLang="zh-CN" sz="2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Aft>
                <a:spcPts val="60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年度预算</a:t>
            </a:r>
            <a:endParaRPr lang="en-US" sz="2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lvl="1" algn="just">
              <a:spcBef>
                <a:spcPts val="1200"/>
              </a:spcBef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社会保障局根据各经理沟通过的需求，每个日历年编制一份新的预算</a:t>
            </a:r>
            <a:endParaRPr lang="en-US" sz="3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</a:b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</a:b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			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	          		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4 Imagen" descr="INS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4410" y="4119251"/>
            <a:ext cx="928446" cy="1008140"/>
          </a:xfrm>
          <a:prstGeom prst="rect">
            <a:avLst/>
          </a:prstGeom>
        </p:spPr>
      </p:pic>
      <p:pic>
        <p:nvPicPr>
          <p:cNvPr id="6" name="5 Imagen" descr="IS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84560" y="4335281"/>
            <a:ext cx="936130" cy="650644"/>
          </a:xfrm>
          <a:prstGeom prst="rect">
            <a:avLst/>
          </a:prstGeom>
        </p:spPr>
      </p:pic>
      <p:pic>
        <p:nvPicPr>
          <p:cNvPr id="7" name="6 Imagen" descr="IMSERS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69280" y="4119251"/>
            <a:ext cx="1053511" cy="970651"/>
          </a:xfrm>
          <a:prstGeom prst="rect">
            <a:avLst/>
          </a:prstGeom>
        </p:spPr>
      </p:pic>
      <p:pic>
        <p:nvPicPr>
          <p:cNvPr id="8" name="7 Imagen" descr="TGS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44741" y="4254629"/>
            <a:ext cx="720100" cy="737383"/>
          </a:xfrm>
          <a:prstGeom prst="rect">
            <a:avLst/>
          </a:prstGeom>
        </p:spPr>
      </p:pic>
      <p:pic>
        <p:nvPicPr>
          <p:cNvPr id="9" name="8 Imagen" descr="INGES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049430" y="4119251"/>
            <a:ext cx="1296180" cy="983009"/>
          </a:xfrm>
          <a:prstGeom prst="rect">
            <a:avLst/>
          </a:prstGeom>
        </p:spPr>
      </p:pic>
      <p:pic>
        <p:nvPicPr>
          <p:cNvPr id="10" name="9 Imagen" descr="IGSS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93724" y="4181832"/>
            <a:ext cx="886277" cy="1047418"/>
          </a:xfrm>
          <a:prstGeom prst="rect">
            <a:avLst/>
          </a:prstGeom>
        </p:spPr>
      </p:pic>
      <p:pic>
        <p:nvPicPr>
          <p:cNvPr id="11" name="10 Imagen" descr="AMAT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936720" y="4102885"/>
            <a:ext cx="1105077" cy="108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009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sz="2000" dirty="0" smtClean="0"/>
              <a:t>CHARACTERISTICS</a:t>
            </a:r>
            <a:r>
              <a:rPr lang="zh-CN" altLang="en-US" sz="2000" dirty="0" smtClean="0"/>
              <a:t> 特点</a:t>
            </a:r>
            <a:endParaRPr lang="en-US" altLang="it-IT" sz="2000" dirty="0"/>
          </a:p>
        </p:txBody>
      </p:sp>
      <p:sp>
        <p:nvSpPr>
          <p:cNvPr id="3" name="Rectangle 4"/>
          <p:cNvSpPr/>
          <p:nvPr/>
        </p:nvSpPr>
        <p:spPr>
          <a:xfrm>
            <a:off x="350425" y="764630"/>
            <a:ext cx="4674585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zh-CN" alt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区别</a:t>
            </a:r>
            <a:r>
              <a:rPr lang="en-US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SzPct val="103000"/>
              <a:buFont typeface="Wingdings" pitchFamily="2" charset="2"/>
              <a:buChar char="§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社会保障预算和国家总预算的区别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SzPct val="103000"/>
              <a:buFont typeface="Wingdings" pitchFamily="2" charset="2"/>
              <a:buChar char="§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社会保障预算确定后，包括在国家总预算内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3 Gráfico"/>
          <p:cNvGraphicFramePr/>
          <p:nvPr>
            <p:extLst>
              <p:ext uri="{D42A27DB-BD31-4B8C-83A1-F6EECF244321}">
                <p14:modId xmlns:p14="http://schemas.microsoft.com/office/powerpoint/2010/main" val="3040358950"/>
              </p:ext>
            </p:extLst>
          </p:nvPr>
        </p:nvGraphicFramePr>
        <p:xfrm>
          <a:off x="632400" y="3356990"/>
          <a:ext cx="4680650" cy="2957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5025010" y="764630"/>
            <a:ext cx="4674585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DIFFERENCIATED: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SzPct val="103000"/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Social Security Budget is differentiated from General State Budget.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Once Social Security Budget is concluded, it is included in General State Budget.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160890" y="4345393"/>
            <a:ext cx="15122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 smtClean="0"/>
              <a:t>国家预算</a:t>
            </a:r>
            <a:endParaRPr kumimoji="1" lang="zh-CN" altLang="en-US" sz="1400" dirty="0"/>
          </a:p>
        </p:txBody>
      </p:sp>
      <p:sp>
        <p:nvSpPr>
          <p:cNvPr id="7" name="文本框 6"/>
          <p:cNvSpPr txBox="1"/>
          <p:nvPr/>
        </p:nvSpPr>
        <p:spPr>
          <a:xfrm>
            <a:off x="4232900" y="5013220"/>
            <a:ext cx="15122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 smtClean="0"/>
              <a:t>社保预算</a:t>
            </a:r>
            <a:endParaRPr kumimoji="1"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13009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sz="2000" dirty="0" smtClean="0"/>
              <a:t>CHARACTERISTICS</a:t>
            </a:r>
            <a:r>
              <a:rPr lang="zh-CN" altLang="en-US" sz="2000" dirty="0" smtClean="0"/>
              <a:t> 特点</a:t>
            </a:r>
            <a:endParaRPr lang="en-US" altLang="it-IT" sz="2000" dirty="0"/>
          </a:p>
        </p:txBody>
      </p:sp>
      <p:sp>
        <p:nvSpPr>
          <p:cNvPr id="3" name="Rectangle 4"/>
          <p:cNvSpPr/>
          <p:nvPr/>
        </p:nvSpPr>
        <p:spPr>
          <a:xfrm>
            <a:off x="200341" y="908650"/>
            <a:ext cx="6480899" cy="563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REGULATORY:</a:t>
            </a:r>
          </a:p>
          <a:p>
            <a:pPr lvl="1" algn="just"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103000"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General State Budget is approved by the Parliament as a Law.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altLang="zh-CN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BALANCED:</a:t>
            </a:r>
          </a:p>
          <a:p>
            <a:pPr marL="800100" lvl="1" indent="-34290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ACCOUNTING BALANCE: 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Revenues have to cover all expenditures</a:t>
            </a:r>
          </a:p>
          <a:p>
            <a:pPr marL="800100" lvl="1" indent="-34290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ECONOMIC BALANCE: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Sustainability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法定性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lvl="1" algn="just"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103000"/>
            </a:pP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国家总预算经议会批准成为法律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平衡</a:t>
            </a: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性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800100" lvl="1" indent="-34290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会计平衡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收入必须涵盖所有支出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经济平衡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可持续性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4 Imagen" descr="La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81240" y="1340710"/>
            <a:ext cx="3024420" cy="1873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009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sz="2000" dirty="0" smtClean="0"/>
              <a:t>CHARACTERISTICS</a:t>
            </a:r>
            <a:r>
              <a:rPr lang="zh-CN" altLang="en-US" sz="2000" dirty="0" smtClean="0"/>
              <a:t> 特点</a:t>
            </a:r>
            <a:endParaRPr lang="en-US" altLang="it-IT" sz="2000" dirty="0"/>
          </a:p>
        </p:txBody>
      </p:sp>
      <p:sp>
        <p:nvSpPr>
          <p:cNvPr id="3" name="Rectangle 4"/>
          <p:cNvSpPr/>
          <p:nvPr/>
        </p:nvSpPr>
        <p:spPr>
          <a:xfrm>
            <a:off x="350425" y="764631"/>
            <a:ext cx="7482975" cy="542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ECONOMIC BALANCE: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itchFamily="2" charset="2"/>
              <a:buChar char="ü"/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Solidarity System: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current revenues fund current benefits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itchFamily="2" charset="2"/>
              <a:buChar char="ü"/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Guarantee Sustainability: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Social Security Reserve Fund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itchFamily="2" charset="2"/>
              <a:buChar char="ü"/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Separation of funding sources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 </a:t>
            </a:r>
          </a:p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itchFamily="2" charset="2"/>
              <a:buChar char="§"/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Subsistence benefits are funded by general state sources</a:t>
            </a:r>
          </a:p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itchFamily="2" charset="2"/>
              <a:buChar char="§"/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Regular benefits are funded by Social Security System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经济平衡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itchFamily="2" charset="2"/>
              <a:buChar char="ü"/>
            </a:pP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一致性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制度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 </a:t>
            </a: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当期收入计入当期收益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itchFamily="2" charset="2"/>
              <a:buChar char="ü"/>
            </a:pP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保证可持续性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 </a:t>
            </a: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社会保障准备金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itchFamily="2" charset="2"/>
              <a:buChar char="ü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资金来源分离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 </a:t>
            </a:r>
          </a:p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itchFamily="2" charset="2"/>
              <a:buChar char="§"/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生活福利由一般国家资金投入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itchFamily="2" charset="2"/>
              <a:buChar char="§"/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普通福利由社会保障体系投入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723723284"/>
              </p:ext>
            </p:extLst>
          </p:nvPr>
        </p:nvGraphicFramePr>
        <p:xfrm>
          <a:off x="6105160" y="3933070"/>
          <a:ext cx="3472170" cy="2304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矩形 1"/>
          <p:cNvSpPr/>
          <p:nvPr/>
        </p:nvSpPr>
        <p:spPr>
          <a:xfrm>
            <a:off x="8409480" y="5589300"/>
            <a:ext cx="864120" cy="36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dirty="0" smtClean="0">
                <a:solidFill>
                  <a:srgbClr val="000000"/>
                </a:solidFill>
              </a:rPr>
              <a:t>生活福利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8409480" y="4941210"/>
            <a:ext cx="864120" cy="36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dirty="0" smtClean="0">
                <a:solidFill>
                  <a:srgbClr val="000000"/>
                </a:solidFill>
              </a:rPr>
              <a:t>普通福利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" name="1 CuadroTexto"/>
          <p:cNvSpPr txBox="1"/>
          <p:nvPr/>
        </p:nvSpPr>
        <p:spPr>
          <a:xfrm>
            <a:off x="6249192" y="3718307"/>
            <a:ext cx="3240438" cy="43079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600" b="1" dirty="0" smtClean="0">
                <a:latin typeface="Optane"/>
              </a:rPr>
              <a:t>Social</a:t>
            </a:r>
            <a:r>
              <a:rPr lang="zh-CN" altLang="en-US" sz="1600" b="1" dirty="0" smtClean="0">
                <a:latin typeface="Optane"/>
              </a:rPr>
              <a:t> </a:t>
            </a:r>
            <a:r>
              <a:rPr lang="en-US" altLang="zh-CN" sz="1600" b="1" dirty="0" smtClean="0">
                <a:latin typeface="Optane"/>
              </a:rPr>
              <a:t>Security</a:t>
            </a:r>
            <a:r>
              <a:rPr lang="zh-CN" altLang="en-US" sz="1600" b="1" dirty="0" smtClean="0">
                <a:latin typeface="Optane"/>
              </a:rPr>
              <a:t> </a:t>
            </a:r>
            <a:r>
              <a:rPr lang="en-US" altLang="zh-CN" sz="1600" b="1" dirty="0" smtClean="0">
                <a:latin typeface="Optane"/>
              </a:rPr>
              <a:t>Benefits</a:t>
            </a:r>
          </a:p>
          <a:p>
            <a:pPr algn="ctr"/>
            <a:r>
              <a:rPr lang="zh-CN" altLang="en-US" sz="1600" b="1" dirty="0" smtClean="0">
                <a:latin typeface="Optane"/>
              </a:rPr>
              <a:t>社会保障福利</a:t>
            </a:r>
            <a:endParaRPr lang="es-ES" sz="1600" b="1" dirty="0">
              <a:latin typeface="Optane"/>
            </a:endParaRPr>
          </a:p>
        </p:txBody>
      </p:sp>
    </p:spTree>
    <p:extLst>
      <p:ext uri="{BB962C8B-B14F-4D97-AF65-F5344CB8AC3E}">
        <p14:creationId xmlns:p14="http://schemas.microsoft.com/office/powerpoint/2010/main" val="3313009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it-IT" altLang="zh-CN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THE BUDGET </a:t>
            </a:r>
            <a:r>
              <a:rPr lang="it-IT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COMMITMENT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预算工作任务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704410" y="1052670"/>
            <a:ext cx="3528490" cy="2304319"/>
          </a:xfrm>
        </p:spPr>
        <p:txBody>
          <a:bodyPr numCol="1">
            <a:normAutofit/>
          </a:bodyPr>
          <a:lstStyle/>
          <a:p>
            <a:pPr>
              <a:buNone/>
            </a:pPr>
            <a:r>
              <a:rPr lang="en-US" sz="3000" b="1" dirty="0" smtClean="0"/>
              <a:t>     </a:t>
            </a:r>
            <a:r>
              <a:rPr lang="zh-CN" altLang="en-US" sz="3000" b="1" dirty="0" smtClean="0"/>
              <a:t>收入</a:t>
            </a:r>
            <a:endParaRPr lang="en-US" altLang="zh-CN" sz="3000" b="1" dirty="0" smtClean="0"/>
          </a:p>
          <a:p>
            <a:pPr>
              <a:buNone/>
            </a:pPr>
            <a:r>
              <a:rPr lang="en-US" sz="2000" dirty="0"/>
              <a:t>	</a:t>
            </a:r>
            <a:r>
              <a:rPr lang="zh-CN" altLang="en-US" sz="2000" dirty="0"/>
              <a:t>预测</a:t>
            </a:r>
            <a:r>
              <a:rPr lang="en-US" sz="3000" b="1" dirty="0" smtClean="0"/>
              <a:t>	</a:t>
            </a:r>
          </a:p>
          <a:p>
            <a:pPr marL="342900" lvl="2" indent="-342900">
              <a:buSzPct val="75000"/>
              <a:buNone/>
            </a:pPr>
            <a:endParaRPr lang="en-US" sz="3000" b="1" dirty="0" smtClean="0"/>
          </a:p>
          <a:p>
            <a:pPr marL="342900" lvl="2" indent="-342900">
              <a:buSzPct val="75000"/>
              <a:buNone/>
            </a:pPr>
            <a:endParaRPr lang="en-US" sz="3000" b="1" dirty="0" smtClean="0"/>
          </a:p>
          <a:p>
            <a:pPr marL="342900" lvl="2" indent="-342900">
              <a:buSzPct val="75000"/>
              <a:buNone/>
            </a:pPr>
            <a:endParaRPr lang="en-US" sz="3000" b="1" dirty="0" smtClean="0"/>
          </a:p>
          <a:p>
            <a:pPr marL="342900" lvl="2" indent="-342900">
              <a:buSzPct val="75000"/>
              <a:buNone/>
            </a:pPr>
            <a:endParaRPr lang="en-US" sz="3000" b="1" dirty="0" smtClean="0"/>
          </a:p>
          <a:p>
            <a:pPr marL="342900" lvl="2" indent="-342900">
              <a:buSzPct val="75000"/>
              <a:buFont typeface="Arial" pitchFamily="34" charset="0"/>
              <a:buChar char="►"/>
            </a:pPr>
            <a:endParaRPr lang="en-US" sz="3000" dirty="0" smtClean="0"/>
          </a:p>
          <a:p>
            <a:pPr lvl="2"/>
            <a:endParaRPr lang="en-US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3440790" y="692620"/>
            <a:ext cx="6120850" cy="3240449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tane" pitchFamily="2" charset="0"/>
              </a:rPr>
              <a:t>	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tane" pitchFamily="2" charset="0"/>
              </a:rPr>
              <a:t>    </a:t>
            </a: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tane" pitchFamily="2" charset="0"/>
              </a:rPr>
              <a:t>支出</a:t>
            </a:r>
            <a:endParaRPr kumimoji="0" lang="en-US" altLang="zh-CN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tane" pitchFamily="2" charset="0"/>
            </a:endParaRP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tabLst/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tane" pitchFamily="2" charset="0"/>
              </a:rPr>
              <a:t>   </a:t>
            </a:r>
            <a:r>
              <a:rPr kumimoji="0" lang="zh-CN" alt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tane" pitchFamily="2" charset="0"/>
              </a:rPr>
              <a:t>授 权</a:t>
            </a: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tane" pitchFamily="2" charset="0"/>
              </a:rPr>
              <a:t> 	   	             </a:t>
            </a:r>
            <a:r>
              <a:rPr kumimoji="0" lang="zh-CN" alt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tane" pitchFamily="2" charset="0"/>
              </a:rPr>
              <a:t>特别原则</a:t>
            </a:r>
            <a:endParaRPr kumimoji="0" lang="en-US" sz="2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tane" pitchFamily="2" charset="0"/>
            </a:endParaRPr>
          </a:p>
          <a:p>
            <a:pPr marL="3600000" lvl="8" indent="-342900">
              <a:spcBef>
                <a:spcPct val="20000"/>
              </a:spcBef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zh-CN" altLang="en-US" sz="2000" dirty="0" smtClean="0">
                <a:latin typeface="Optane" pitchFamily="2" charset="0"/>
              </a:rPr>
              <a:t>目的</a:t>
            </a:r>
            <a:endParaRPr lang="en-US" altLang="zh-CN" sz="2000" dirty="0" smtClean="0">
              <a:latin typeface="Optane" pitchFamily="2" charset="0"/>
            </a:endParaRPr>
          </a:p>
          <a:p>
            <a:pPr marL="3600000" lvl="8" indent="-342900">
              <a:spcBef>
                <a:spcPct val="20000"/>
              </a:spcBef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zh-CN" altLang="en-US" sz="2000" dirty="0" smtClean="0">
                <a:latin typeface="Optane" pitchFamily="2" charset="0"/>
              </a:rPr>
              <a:t>数额</a:t>
            </a:r>
            <a:endParaRPr lang="en-US" altLang="zh-CN" sz="2000" dirty="0" smtClean="0">
              <a:latin typeface="Optane" pitchFamily="2" charset="0"/>
            </a:endParaRPr>
          </a:p>
          <a:p>
            <a:pPr marL="3600000" lvl="8" indent="-342900">
              <a:spcBef>
                <a:spcPct val="20000"/>
              </a:spcBef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zh-CN" altLang="en-US" sz="2000" dirty="0" smtClean="0">
                <a:latin typeface="Optane" pitchFamily="2" charset="0"/>
              </a:rPr>
              <a:t>年度</a:t>
            </a:r>
            <a:endParaRPr lang="en-US" sz="2000" dirty="0" smtClean="0">
              <a:latin typeface="Optane" pitchFamily="2" charset="0"/>
            </a:endParaRP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tane" pitchFamily="2" charset="0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tane" pitchFamily="2" charset="0"/>
            </a:endParaRPr>
          </a:p>
        </p:txBody>
      </p:sp>
      <p:sp>
        <p:nvSpPr>
          <p:cNvPr id="8" name="7 Flecha derecha"/>
          <p:cNvSpPr/>
          <p:nvPr/>
        </p:nvSpPr>
        <p:spPr>
          <a:xfrm>
            <a:off x="5745110" y="2780910"/>
            <a:ext cx="504070" cy="21603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5 Flecha derecha"/>
          <p:cNvSpPr/>
          <p:nvPr/>
        </p:nvSpPr>
        <p:spPr>
          <a:xfrm>
            <a:off x="2648680" y="2348850"/>
            <a:ext cx="504070" cy="21603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>
          <a:xfrm>
            <a:off x="560390" y="2708901"/>
            <a:ext cx="3528490" cy="2304319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SzPct val="75000"/>
              <a:buFont typeface="Arial" pitchFamily="34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3000" b="1" smtClean="0"/>
              <a:t>  </a:t>
            </a:r>
            <a:r>
              <a:rPr lang="en-US" sz="2000" b="1" smtClean="0"/>
              <a:t>REVENUES</a:t>
            </a:r>
          </a:p>
          <a:p>
            <a:pPr>
              <a:spcAft>
                <a:spcPts val="1200"/>
              </a:spcAft>
              <a:buFont typeface="Arial" pitchFamily="34" charset="0"/>
              <a:buNone/>
            </a:pPr>
            <a:r>
              <a:rPr lang="en-US" sz="2000" b="1" smtClean="0"/>
              <a:t>	</a:t>
            </a:r>
            <a:r>
              <a:rPr lang="en-US" sz="2000" smtClean="0"/>
              <a:t>Forecast</a:t>
            </a:r>
          </a:p>
          <a:p>
            <a:pPr marL="342900" lvl="2" indent="-342900">
              <a:buSzPct val="75000"/>
              <a:buFont typeface="Arial" pitchFamily="34" charset="0"/>
              <a:buNone/>
            </a:pPr>
            <a:r>
              <a:rPr lang="en-US" sz="3000" b="1" smtClean="0"/>
              <a:t>	</a:t>
            </a:r>
          </a:p>
          <a:p>
            <a:pPr marL="342900" lvl="2" indent="-342900">
              <a:buSzPct val="75000"/>
              <a:buFont typeface="Arial" pitchFamily="34" charset="0"/>
              <a:buNone/>
            </a:pPr>
            <a:endParaRPr lang="en-US" sz="3000" b="1" smtClean="0"/>
          </a:p>
          <a:p>
            <a:pPr marL="342900" lvl="2" indent="-342900">
              <a:buSzPct val="75000"/>
              <a:buFont typeface="Arial" pitchFamily="34" charset="0"/>
              <a:buNone/>
            </a:pPr>
            <a:endParaRPr lang="en-US" sz="3000" b="1" smtClean="0"/>
          </a:p>
          <a:p>
            <a:pPr marL="342900" lvl="2" indent="-342900">
              <a:buSzPct val="75000"/>
              <a:buFont typeface="Arial" pitchFamily="34" charset="0"/>
              <a:buNone/>
            </a:pPr>
            <a:endParaRPr lang="en-US" sz="3000" b="1" smtClean="0"/>
          </a:p>
          <a:p>
            <a:pPr marL="342900" lvl="2" indent="-342900">
              <a:buSzPct val="75000"/>
              <a:buFont typeface="Arial" pitchFamily="34" charset="0"/>
              <a:buNone/>
            </a:pPr>
            <a:endParaRPr lang="en-US" sz="3000" b="1" smtClean="0"/>
          </a:p>
          <a:p>
            <a:pPr marL="342900" lvl="2" indent="-342900">
              <a:buSzPct val="75000"/>
              <a:buFont typeface="Arial" pitchFamily="34" charset="0"/>
              <a:buChar char="►"/>
            </a:pPr>
            <a:endParaRPr lang="en-US" sz="3000" smtClean="0"/>
          </a:p>
          <a:p>
            <a:pPr lvl="2"/>
            <a:endParaRPr lang="en-US" dirty="0"/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3296770" y="2348851"/>
            <a:ext cx="6120850" cy="3240449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tane" pitchFamily="2" charset="0"/>
              </a:rPr>
              <a:t>	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tane" pitchFamily="2" charset="0"/>
              </a:rPr>
              <a:t> EXPENDITURES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tane" pitchFamily="2" charset="0"/>
              </a:rPr>
              <a:t>   Authorization 		   Specification principle</a:t>
            </a:r>
          </a:p>
          <a:p>
            <a:pPr marL="3600000" lvl="8" indent="-342900">
              <a:spcBef>
                <a:spcPct val="20000"/>
              </a:spcBef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tane" pitchFamily="2" charset="0"/>
              </a:rPr>
              <a:t>Purpose</a:t>
            </a:r>
          </a:p>
          <a:p>
            <a:pPr marL="3600000" lvl="8" indent="-342900">
              <a:spcBef>
                <a:spcPct val="20000"/>
              </a:spcBef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en-US" sz="2000" dirty="0" smtClean="0">
                <a:latin typeface="Optane" pitchFamily="2" charset="0"/>
              </a:rPr>
              <a:t>Quantity</a:t>
            </a:r>
          </a:p>
          <a:p>
            <a:pPr marL="3600000" lvl="8" indent="-342900">
              <a:spcBef>
                <a:spcPct val="20000"/>
              </a:spcBef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en-US" sz="2000" dirty="0" smtClean="0">
                <a:latin typeface="Optane" pitchFamily="2" charset="0"/>
              </a:rPr>
              <a:t>Year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75000"/>
              <a:buFont typeface="Arial" pitchFamily="34" charset="0"/>
              <a:buChar char="►"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tane" pitchFamily="2" charset="0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tane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416370" y="1196690"/>
            <a:ext cx="8994330" cy="5112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SzPct val="75000"/>
              <a:buFont typeface="Arial" pitchFamily="34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r">
              <a:spcAft>
                <a:spcPts val="1200"/>
              </a:spcAft>
              <a:buSzPct val="75000"/>
              <a:buFont typeface="Arial" pitchFamily="34" charset="0"/>
              <a:buNone/>
            </a:pPr>
            <a:endParaRPr lang="en-US" sz="1000" b="1" dirty="0" smtClean="0"/>
          </a:p>
          <a:p>
            <a:pPr marL="342900" lvl="2" indent="-342900" algn="r">
              <a:spcAft>
                <a:spcPts val="1200"/>
              </a:spcAft>
              <a:buSzPct val="75000"/>
              <a:buFont typeface="Arial" pitchFamily="34" charset="0"/>
              <a:buNone/>
            </a:pPr>
            <a:r>
              <a:rPr lang="en-US" sz="2000" b="1" dirty="0" smtClean="0"/>
              <a:t>… but sometimes flexibility is needed:	BUDGET MODIFICATION</a:t>
            </a:r>
          </a:p>
          <a:p>
            <a:pPr marL="342900" lvl="2" indent="-342900" algn="ctr">
              <a:spcAft>
                <a:spcPts val="1200"/>
              </a:spcAft>
              <a:buSzPct val="75000"/>
              <a:buNone/>
            </a:pPr>
            <a:r>
              <a:rPr lang="en-US" altLang="zh-CN" sz="2000" b="1" dirty="0"/>
              <a:t>… </a:t>
            </a:r>
            <a:r>
              <a:rPr lang="zh-CN" altLang="en-US" sz="2000" b="1" dirty="0"/>
              <a:t>但是有时需要灵</a:t>
            </a:r>
            <a:r>
              <a:rPr lang="zh-CN" altLang="en-US" sz="2000" b="1" dirty="0" smtClean="0"/>
              <a:t>活性</a:t>
            </a:r>
            <a:r>
              <a:rPr lang="en-US" altLang="zh-CN" sz="2000" b="1" dirty="0" smtClean="0"/>
              <a:t>:</a:t>
            </a:r>
            <a:r>
              <a:rPr lang="zh-CN" altLang="en-US" sz="2000" b="1" dirty="0" smtClean="0"/>
              <a:t>                 预算修正 </a:t>
            </a:r>
            <a:endParaRPr lang="en-US" sz="2000" b="1" dirty="0" smtClean="0"/>
          </a:p>
          <a:p>
            <a:pPr marL="342900" lvl="2" indent="-342900">
              <a:spcAft>
                <a:spcPts val="1200"/>
              </a:spcAft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en-US" sz="2000" b="1" u="sng" dirty="0" smtClean="0"/>
              <a:t>Change of purpose:</a:t>
            </a:r>
          </a:p>
          <a:p>
            <a:pPr marL="342900" lvl="2" indent="-342900">
              <a:spcAft>
                <a:spcPts val="1200"/>
              </a:spcAft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zh-CN" altLang="en-US" sz="2000" b="1" u="sng" dirty="0"/>
              <a:t>预算调整的目的</a:t>
            </a:r>
            <a:r>
              <a:rPr lang="en-US" altLang="zh-CN" sz="2000" b="1" u="sng" dirty="0" smtClean="0"/>
              <a:t>:</a:t>
            </a:r>
            <a:endParaRPr lang="en-US" sz="2000" b="1" u="sng" dirty="0" smtClean="0"/>
          </a:p>
          <a:p>
            <a:pPr marL="1257300" lvl="4" indent="-342900">
              <a:buClr>
                <a:srgbClr val="0070C0"/>
              </a:buClr>
              <a:buSzPct val="75000"/>
              <a:buFont typeface="Wingdings" pitchFamily="2" charset="2"/>
              <a:buChar char="§"/>
            </a:pPr>
            <a:r>
              <a:rPr lang="en-US" dirty="0" smtClean="0"/>
              <a:t>Credit transfer</a:t>
            </a:r>
          </a:p>
          <a:p>
            <a:pPr marL="1257300" lvl="4" indent="-342900">
              <a:buClr>
                <a:srgbClr val="0070C0"/>
              </a:buClr>
              <a:buSzPct val="75000"/>
              <a:buFont typeface="Wingdings" pitchFamily="2" charset="2"/>
              <a:buChar char="§"/>
            </a:pPr>
            <a:r>
              <a:rPr lang="zh-CN" altLang="en-US" dirty="0" smtClean="0"/>
              <a:t>贷记转账</a:t>
            </a:r>
            <a:endParaRPr lang="en-US" dirty="0" smtClean="0"/>
          </a:p>
          <a:p>
            <a:pPr marL="342900" lvl="2" indent="-342900">
              <a:buSzPct val="75000"/>
              <a:buFont typeface="Arial" pitchFamily="34" charset="0"/>
              <a:buChar char="►"/>
            </a:pPr>
            <a:endParaRPr lang="en-US" sz="3000" dirty="0" smtClean="0"/>
          </a:p>
          <a:p>
            <a:pPr marL="342900" lvl="2" indent="-342900">
              <a:buSzPct val="75000"/>
              <a:buFont typeface="Arial" pitchFamily="34" charset="0"/>
              <a:buChar char="►"/>
            </a:pPr>
            <a:endParaRPr lang="en-US" sz="3000" dirty="0" smtClean="0"/>
          </a:p>
          <a:p>
            <a:pPr marL="342900" lvl="2" indent="-342900">
              <a:buSzPct val="75000"/>
              <a:buFont typeface="Arial" pitchFamily="34" charset="0"/>
              <a:buChar char="►"/>
            </a:pPr>
            <a:endParaRPr lang="en-US" sz="3000" dirty="0" smtClean="0"/>
          </a:p>
          <a:p>
            <a:pPr marL="342900" lvl="2" indent="-342900">
              <a:buSzPct val="75000"/>
              <a:buFont typeface="Arial" pitchFamily="34" charset="0"/>
              <a:buChar char="►"/>
            </a:pPr>
            <a:endParaRPr lang="en-US" sz="3000" dirty="0" smtClean="0"/>
          </a:p>
          <a:p>
            <a:endParaRPr lang="en-US" dirty="0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it-IT" altLang="zh-CN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THE BUDGET </a:t>
            </a:r>
            <a:r>
              <a:rPr lang="it-IT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COMMITMENT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预算工作任务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04410" y="3861060"/>
            <a:ext cx="8641200" cy="2769177"/>
          </a:xfrm>
        </p:spPr>
        <p:txBody>
          <a:bodyPr>
            <a:normAutofit/>
          </a:bodyPr>
          <a:lstStyle/>
          <a:p>
            <a:pPr marL="342900" lvl="2" indent="-342900" algn="r">
              <a:buSzPct val="75000"/>
              <a:buNone/>
            </a:pPr>
            <a:r>
              <a:rPr lang="zh-CN" altLang="en-US" sz="2000" b="1" dirty="0" smtClean="0">
                <a:latin typeface="黑体"/>
                <a:ea typeface="黑体"/>
                <a:cs typeface="黑体"/>
              </a:rPr>
              <a:t>预算修正</a:t>
            </a:r>
            <a:endParaRPr lang="en-US" sz="2000" b="1" dirty="0" smtClean="0">
              <a:latin typeface="黑体"/>
              <a:ea typeface="黑体"/>
              <a:cs typeface="黑体"/>
            </a:endParaRPr>
          </a:p>
          <a:p>
            <a:pPr marL="342900" lvl="2" indent="-342900"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zh-CN" altLang="en-US" sz="2000" b="1" u="sng" dirty="0"/>
              <a:t>调整</a:t>
            </a:r>
            <a:r>
              <a:rPr lang="zh-CN" altLang="en-US" sz="2000" b="1" u="sng" dirty="0" smtClean="0"/>
              <a:t>数额</a:t>
            </a:r>
            <a:endParaRPr lang="en-US" sz="2000" b="1" u="sng" dirty="0" smtClean="0"/>
          </a:p>
          <a:p>
            <a:pPr marL="342900" lvl="2" indent="-342900">
              <a:buClr>
                <a:srgbClr val="0070C0"/>
              </a:buClr>
              <a:buSzPct val="75000"/>
              <a:buFont typeface="Arial" pitchFamily="34" charset="0"/>
              <a:buChar char="►"/>
            </a:pPr>
            <a:endParaRPr lang="en-US" sz="500" b="1" u="sng" dirty="0" smtClean="0"/>
          </a:p>
          <a:p>
            <a:pPr marL="800100" lvl="3" indent="-342900">
              <a:buClr>
                <a:srgbClr val="0070C0"/>
              </a:buClr>
              <a:buSzPct val="75000"/>
              <a:buFont typeface="Wingdings" pitchFamily="2" charset="2"/>
              <a:buChar char="§"/>
            </a:pPr>
            <a:r>
              <a:rPr lang="zh-CN" altLang="en-US" dirty="0" smtClean="0"/>
              <a:t>收入高于预期可以允许新的（或更高）的支出</a:t>
            </a:r>
            <a:endParaRPr lang="en-US" dirty="0" smtClean="0"/>
          </a:p>
          <a:p>
            <a:pPr marL="800100" lvl="3" indent="-342900">
              <a:buClr>
                <a:srgbClr val="0070C0"/>
              </a:buClr>
              <a:buSzPct val="75000"/>
              <a:buFont typeface="Wingdings" pitchFamily="2" charset="2"/>
              <a:buChar char="§"/>
            </a:pPr>
            <a:r>
              <a:rPr lang="zh-CN" altLang="en-US" dirty="0" smtClean="0"/>
              <a:t>应支付法律确认数额的经济福利</a:t>
            </a:r>
            <a:endParaRPr lang="en-US" dirty="0" smtClean="0"/>
          </a:p>
          <a:p>
            <a:pPr marL="800100" lvl="3" indent="-342900">
              <a:buClr>
                <a:srgbClr val="0070C0"/>
              </a:buClr>
              <a:buSzPct val="75000"/>
              <a:buFont typeface="Wingdings" pitchFamily="2" charset="2"/>
              <a:buChar char="§"/>
            </a:pPr>
            <a:r>
              <a:rPr lang="zh-CN" altLang="en-US" dirty="0" smtClean="0"/>
              <a:t>意外和紧急支出</a:t>
            </a:r>
            <a:endParaRPr lang="en-US" dirty="0" smtClean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16370" y="836640"/>
            <a:ext cx="9073260" cy="324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SzPct val="75000"/>
              <a:buFont typeface="Arial" pitchFamily="34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r">
              <a:buSzPct val="75000"/>
              <a:buFont typeface="Arial" pitchFamily="34" charset="0"/>
              <a:buNone/>
            </a:pPr>
            <a:endParaRPr lang="en-US" sz="1000" b="1" dirty="0" smtClean="0"/>
          </a:p>
          <a:p>
            <a:pPr marL="342900" lvl="2" indent="-342900" algn="r">
              <a:buSzPct val="75000"/>
              <a:buFont typeface="Arial" pitchFamily="34" charset="0"/>
              <a:buNone/>
            </a:pPr>
            <a:r>
              <a:rPr lang="en-US" sz="2000" b="1" dirty="0" smtClean="0"/>
              <a:t>BUDGET MODIFICATION	</a:t>
            </a:r>
          </a:p>
          <a:p>
            <a:pPr marL="342900" lvl="2" indent="-342900">
              <a:buClr>
                <a:srgbClr val="0070C0"/>
              </a:buClr>
              <a:buSzPct val="75000"/>
              <a:buFont typeface="Arial" pitchFamily="34" charset="0"/>
              <a:buChar char="►"/>
            </a:pPr>
            <a:r>
              <a:rPr lang="en-US" sz="2000" b="1" u="sng" dirty="0" smtClean="0"/>
              <a:t>Change of quantity</a:t>
            </a:r>
          </a:p>
          <a:p>
            <a:pPr marL="342900" lvl="2" indent="-342900">
              <a:buClr>
                <a:srgbClr val="0070C0"/>
              </a:buClr>
              <a:buSzPct val="75000"/>
              <a:buFont typeface="Arial" pitchFamily="34" charset="0"/>
              <a:buChar char="►"/>
            </a:pPr>
            <a:endParaRPr lang="en-US" sz="500" b="1" u="sng" dirty="0" smtClean="0"/>
          </a:p>
          <a:p>
            <a:pPr marL="800100" lvl="3" indent="-342900">
              <a:buClr>
                <a:srgbClr val="0070C0"/>
              </a:buClr>
              <a:buSzPct val="75000"/>
              <a:buFont typeface="Wingdings" pitchFamily="2" charset="2"/>
              <a:buChar char="§"/>
            </a:pPr>
            <a:r>
              <a:rPr lang="en-US" dirty="0" smtClean="0"/>
              <a:t>Higher revenues than expected may allow new (or higher) expenditures.</a:t>
            </a:r>
          </a:p>
          <a:p>
            <a:pPr marL="800100" lvl="3" indent="-342900">
              <a:buClr>
                <a:srgbClr val="0070C0"/>
              </a:buClr>
              <a:buSzPct val="75000"/>
              <a:buFont typeface="Wingdings" pitchFamily="2" charset="2"/>
              <a:buChar char="§"/>
            </a:pPr>
            <a:r>
              <a:rPr lang="en-US" dirty="0" smtClean="0"/>
              <a:t>Economic benefits have to be paid for the amount recognized by the Law</a:t>
            </a:r>
          </a:p>
          <a:p>
            <a:pPr marL="800100" lvl="3" indent="-342900">
              <a:buClr>
                <a:srgbClr val="0070C0"/>
              </a:buClr>
              <a:buSzPct val="75000"/>
              <a:buFont typeface="Wingdings" pitchFamily="2" charset="2"/>
              <a:buChar char="§"/>
            </a:pPr>
            <a:r>
              <a:rPr lang="en-US" dirty="0" smtClean="0"/>
              <a:t>Unexpected and urgent expenditures.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it-IT" altLang="zh-CN" dirty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THE BUDGET </a:t>
            </a:r>
            <a:r>
              <a:rPr lang="it-IT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COMMITMENT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预算工作任务</a:t>
            </a:r>
            <a:endParaRPr lang="en-US" altLang="it-I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58018</TotalTime>
  <Words>866</Words>
  <Application>Microsoft Macintosh PowerPoint</Application>
  <PresentationFormat>A4 Paper (210x297 mm)</PresentationFormat>
  <Paragraphs>400</Paragraphs>
  <Slides>26</Slides>
  <Notes>10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  <vt:variant>
        <vt:lpstr>Custom Shows</vt:lpstr>
      </vt:variant>
      <vt:variant>
        <vt:i4>1</vt:i4>
      </vt:variant>
    </vt:vector>
  </HeadingPairs>
  <TitlesOfParts>
    <vt:vector size="29" baseType="lpstr">
      <vt:lpstr>Office Theme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BUDGET COMMITMENT 预算工作任务</vt:lpstr>
      <vt:lpstr>THE BUDGET COMMITMENT 预算工作任务</vt:lpstr>
      <vt:lpstr>THE BUDGET COMMITMENT 预算工作任务</vt:lpstr>
      <vt:lpstr>THE BUDGET COMMITMENT 预算工作任务</vt:lpstr>
      <vt:lpstr>THE BUDGET COMMITMENT 预算工作任务</vt:lpstr>
      <vt:lpstr>THE BUDGET COMMITMENT 预算工作任务</vt:lpstr>
      <vt:lpstr>STRUCTURE 结构</vt:lpstr>
      <vt:lpstr>STRUCTURE：EXPENDITURES 结构: 支出</vt:lpstr>
      <vt:lpstr>STRUCTURE：EXPENDITURES 结构: 支出</vt:lpstr>
      <vt:lpstr>STRUCTURE：EXPENDITURES 结构: 支出</vt:lpstr>
      <vt:lpstr>STRUCTURE：EXPENDITURES 结构: 支出</vt:lpstr>
      <vt:lpstr>STRUCTURE 结构</vt:lpstr>
      <vt:lpstr>STRUCTURE： REVENUES 结构: 收入</vt:lpstr>
      <vt:lpstr>STRUCTURE： REVENUES 结构: 收入</vt:lpstr>
      <vt:lpstr>STRUCTURE 结构:</vt:lpstr>
      <vt:lpstr>PROCESSING 流程</vt:lpstr>
      <vt:lpstr>PROCESSING: ADMINISTRATIVE PROCEDURE  流程:行政程序</vt:lpstr>
      <vt:lpstr>PROCESSING: PARLIAMENTARY PROCEDURE  流程:议会程序</vt:lpstr>
      <vt:lpstr>PROCESSING: PARLIAMENT PROCEDURE 流程: 议会程序</vt:lpstr>
      <vt:lpstr>PowerPoint Presentation</vt:lpstr>
      <vt:lpstr>Custom Show 1</vt:lpstr>
    </vt:vector>
  </TitlesOfParts>
  <Company>Capgemini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Capgemini NA PowerPoint Template</dc:title>
  <dc:creator>Capgemini</dc:creator>
  <cp:lastModifiedBy>JVG</cp:lastModifiedBy>
  <cp:revision>4507</cp:revision>
  <cp:lastPrinted>2016-05-20T07:45:07Z</cp:lastPrinted>
  <dcterms:created xsi:type="dcterms:W3CDTF">2009-02-10T04:14:03Z</dcterms:created>
  <dcterms:modified xsi:type="dcterms:W3CDTF">2016-06-03T16:14:54Z</dcterms:modified>
</cp:coreProperties>
</file>