
<file path=[Content_Types].xml><?xml version="1.0" encoding="utf-8"?>
<Types xmlns="http://schemas.openxmlformats.org/package/2006/content-types">
  <Default Extension="xml" ContentType="application/xml"/>
  <Default Extension="wmf" ContentType="image/x-wmf"/>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embeddings/oleObject1.bin" ContentType="application/vnd.openxmlformats-officedocument.oleObject"/>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embeddings/oleObject13.bin" ContentType="application/vnd.openxmlformats-officedocument.oleObject"/>
  <Override PartName="/ppt/embeddings/oleObject14.bin" ContentType="application/vnd.openxmlformats-officedocument.oleObject"/>
  <Override PartName="/ppt/embeddings/oleObject15.bin" ContentType="application/vnd.openxmlformats-officedocument.oleObject"/>
  <Override PartName="/ppt/embeddings/oleObject16.bin" ContentType="application/vnd.openxmlformats-officedocument.oleObject"/>
  <Override PartName="/ppt/embeddings/oleObject17.bin" ContentType="application/vnd.openxmlformats-officedocument.oleObject"/>
  <Override PartName="/ppt/embeddings/oleObject18.bin" ContentType="application/vnd.openxmlformats-officedocument.oleObject"/>
  <Override PartName="/ppt/embeddings/oleObject19.bin" ContentType="application/vnd.openxmlformats-officedocument.oleObject"/>
  <Override PartName="/ppt/embeddings/oleObject20.bin" ContentType="application/vnd.openxmlformats-officedocument.oleObject"/>
  <Override PartName="/ppt/embeddings/oleObject21.bin" ContentType="application/vnd.openxmlformats-officedocument.oleObject"/>
  <Override PartName="/ppt/embeddings/oleObject22.bin" ContentType="application/vnd.openxmlformats-officedocument.oleObject"/>
  <Override PartName="/ppt/embeddings/oleObject23.bin" ContentType="application/vnd.openxmlformats-officedocument.oleObject"/>
  <Override PartName="/ppt/embeddings/Microsoft___1.bin" ContentType="application/vnd.openxmlformats-officedocument.oleObject"/>
  <Override PartName="/ppt/embeddings/oleObject24.bin" ContentType="application/vnd.openxmlformats-officedocument.oleObject"/>
  <Override PartName="/ppt/embeddings/oleObject25.bin" ContentType="application/vnd.openxmlformats-officedocument.oleObject"/>
  <Override PartName="/ppt/embeddings/oleObject26.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0" r:id="rId1"/>
  </p:sldMasterIdLst>
  <p:notesMasterIdLst>
    <p:notesMasterId r:id="rId31"/>
  </p:notesMasterIdLst>
  <p:handoutMasterIdLst>
    <p:handoutMasterId r:id="rId32"/>
  </p:handoutMasterIdLst>
  <p:sldIdLst>
    <p:sldId id="1229" r:id="rId2"/>
    <p:sldId id="1324" r:id="rId3"/>
    <p:sldId id="1325" r:id="rId4"/>
    <p:sldId id="1327" r:id="rId5"/>
    <p:sldId id="1329" r:id="rId6"/>
    <p:sldId id="1330" r:id="rId7"/>
    <p:sldId id="1331" r:id="rId8"/>
    <p:sldId id="1332" r:id="rId9"/>
    <p:sldId id="1333" r:id="rId10"/>
    <p:sldId id="1354" r:id="rId11"/>
    <p:sldId id="1353" r:id="rId12"/>
    <p:sldId id="1338" r:id="rId13"/>
    <p:sldId id="1339" r:id="rId14"/>
    <p:sldId id="1340" r:id="rId15"/>
    <p:sldId id="1341" r:id="rId16"/>
    <p:sldId id="1342" r:id="rId17"/>
    <p:sldId id="1351" r:id="rId18"/>
    <p:sldId id="1352" r:id="rId19"/>
    <p:sldId id="1345" r:id="rId20"/>
    <p:sldId id="1346" r:id="rId21"/>
    <p:sldId id="1334" r:id="rId22"/>
    <p:sldId id="1347" r:id="rId23"/>
    <p:sldId id="1355" r:id="rId24"/>
    <p:sldId id="1349" r:id="rId25"/>
    <p:sldId id="1350" r:id="rId26"/>
    <p:sldId id="1323" r:id="rId27"/>
    <p:sldId id="1356" r:id="rId28"/>
    <p:sldId id="1357" r:id="rId29"/>
    <p:sldId id="1359" r:id="rId30"/>
  </p:sldIdLst>
  <p:sldSz cx="9906000" cy="6858000" type="A4"/>
  <p:notesSz cx="6794500" cy="9931400"/>
  <p:custShowLst>
    <p:custShow name="Custom Show 1" id="0">
      <p:sldLst/>
    </p:custShow>
  </p:custShowLst>
  <p:custDataLst>
    <p:tags r:id="rId34"/>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572">
          <p15:clr>
            <a:srgbClr val="A4A3A4"/>
          </p15:clr>
        </p15:guide>
        <p15:guide id="2" orient="horz" pos="3838">
          <p15:clr>
            <a:srgbClr val="A4A3A4"/>
          </p15:clr>
        </p15:guide>
        <p15:guide id="3" orient="horz">
          <p15:clr>
            <a:srgbClr val="A4A3A4"/>
          </p15:clr>
        </p15:guide>
        <p15:guide id="4" orient="horz" pos="890">
          <p15:clr>
            <a:srgbClr val="A4A3A4"/>
          </p15:clr>
        </p15:guide>
        <p15:guide id="5" pos="6023">
          <p15:clr>
            <a:srgbClr val="A4A3A4"/>
          </p15:clr>
        </p15:guide>
        <p15:guide id="6" pos="308">
          <p15:clr>
            <a:srgbClr val="A4A3A4"/>
          </p15:clr>
        </p15:guide>
        <p15:guide id="7" pos="5796">
          <p15:clr>
            <a:srgbClr val="A4A3A4"/>
          </p15:clr>
        </p15:guide>
        <p15:guide id="8" pos="217">
          <p15:clr>
            <a:srgbClr val="A4A3A4"/>
          </p15:clr>
        </p15:guide>
      </p15:sldGuideLst>
    </p:ext>
    <p:ext uri="{2D200454-40CA-4A62-9FC3-DE9A4176ACB9}">
      <p15:notesGuideLst xmlns:p15="http://schemas.microsoft.com/office/powerpoint/2012/main" xmlns="">
        <p15:guide id="1" orient="horz" pos="3128">
          <p15:clr>
            <a:srgbClr val="A4A3A4"/>
          </p15:clr>
        </p15:guide>
        <p15:guide id="2" pos="214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ristina Zanetti" initials="CZ" lastIdx="1" clrIdx="0"/>
  <p:cmAuthor id="1" name="af" initials=""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0000"/>
    <a:srgbClr val="FFDA65"/>
    <a:srgbClr val="FFFFFF"/>
    <a:srgbClr val="FFCC00"/>
    <a:srgbClr val="E39913"/>
    <a:srgbClr val="F2F2F2"/>
    <a:srgbClr val="FFFF99"/>
    <a:srgbClr val="FFFFCC"/>
    <a:srgbClr val="D8D8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68D230F3-CF80-4859-8CE7-A43EE81993B5}" styleName="Stile chiaro 1 - Colore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16D9F66E-5EB9-4882-86FB-DCBF35E3C3E4}" styleName="Stile medio 4 - Color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A488322-F2BA-4B5B-9748-0D474271808F}" styleName="Stile medio 3 - Colore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Stile scuro 2 - Colore 5/Colore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11" autoAdjust="0"/>
    <p:restoredTop sz="95252" autoAdjust="0"/>
  </p:normalViewPr>
  <p:slideViewPr>
    <p:cSldViewPr>
      <p:cViewPr varScale="1">
        <p:scale>
          <a:sx n="101" d="100"/>
          <a:sy n="101" d="100"/>
        </p:scale>
        <p:origin x="-1872" y="-112"/>
      </p:cViewPr>
      <p:guideLst>
        <p:guide orient="horz" pos="572"/>
        <p:guide orient="horz" pos="3838"/>
        <p:guide orient="horz"/>
        <p:guide orient="horz" pos="890"/>
        <p:guide pos="6023"/>
        <p:guide pos="308"/>
        <p:guide pos="5796"/>
        <p:guide pos="217"/>
      </p:guideLst>
    </p:cSldViewPr>
  </p:slideViewPr>
  <p:outlineViewPr>
    <p:cViewPr>
      <p:scale>
        <a:sx n="33" d="100"/>
        <a:sy n="33" d="100"/>
      </p:scale>
      <p:origin x="0" y="0"/>
    </p:cViewPr>
  </p:outlineViewPr>
  <p:notesTextViewPr>
    <p:cViewPr>
      <p:scale>
        <a:sx n="200" d="100"/>
        <a:sy n="200" d="100"/>
      </p:scale>
      <p:origin x="0" y="0"/>
    </p:cViewPr>
  </p:notesTextViewPr>
  <p:sorterViewPr>
    <p:cViewPr>
      <p:scale>
        <a:sx n="67" d="100"/>
        <a:sy n="67" d="100"/>
      </p:scale>
      <p:origin x="0" y="0"/>
    </p:cViewPr>
  </p:sorterViewPr>
  <p:notesViewPr>
    <p:cSldViewPr>
      <p:cViewPr varScale="1">
        <p:scale>
          <a:sx n="61" d="100"/>
          <a:sy n="61" d="100"/>
        </p:scale>
        <p:origin x="-3402" y="-96"/>
      </p:cViewPr>
      <p:guideLst>
        <p:guide orient="horz" pos="3128"/>
        <p:guide pos="2141"/>
      </p:guideLst>
    </p:cSldViewPr>
  </p:notesViewPr>
  <p:gridSpacing cx="72010" cy="7201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handoutMaster" Target="handoutMasters/handout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tags" Target="tags/tag1.xml"/><Relationship Id="rId35" Type="http://schemas.openxmlformats.org/officeDocument/2006/relationships/commentAuthors" Target="commentAuthors.xml"/><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NULL"/></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5.wmf"/><Relationship Id="rId4" Type="http://schemas.openxmlformats.org/officeDocument/2006/relationships/image" Target="../media/image6.wmf"/><Relationship Id="rId5" Type="http://schemas.openxmlformats.org/officeDocument/2006/relationships/image" Target="../media/image7.wmf"/><Relationship Id="rId6" Type="http://schemas.openxmlformats.org/officeDocument/2006/relationships/image" Target="../media/image8.wmf"/><Relationship Id="rId7" Type="http://schemas.openxmlformats.org/officeDocument/2006/relationships/image" Target="../media/image9.wmf"/><Relationship Id="rId1" Type="http://schemas.openxmlformats.org/officeDocument/2006/relationships/image" Target="../media/image3.wmf"/><Relationship Id="rId2"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wmf"/><Relationship Id="rId2" Type="http://schemas.openxmlformats.org/officeDocument/2006/relationships/image" Target="../media/image10.wmf"/><Relationship Id="rId3" Type="http://schemas.openxmlformats.org/officeDocument/2006/relationships/image" Target="../media/image1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2.wmf"/><Relationship Id="rId2"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wmf"/><Relationship Id="rId2" Type="http://schemas.openxmlformats.org/officeDocument/2006/relationships/image" Target="../media/image12.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4.emf"/><Relationship Id="rId2" Type="http://schemas.openxmlformats.org/officeDocument/2006/relationships/image" Target="../media/image15.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3"/>
            <a:ext cx="2944758" cy="498077"/>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defTabSz="897484">
              <a:defRPr sz="1300">
                <a:latin typeface="Calibri" pitchFamily="34" charset="0"/>
              </a:defRPr>
            </a:lvl1pPr>
          </a:lstStyle>
          <a:p>
            <a:pPr>
              <a:defRPr/>
            </a:pPr>
            <a:endParaRPr lang="it-IT" dirty="0"/>
          </a:p>
        </p:txBody>
      </p:sp>
      <p:sp>
        <p:nvSpPr>
          <p:cNvPr id="3" name="Date Placeholder 2"/>
          <p:cNvSpPr>
            <a:spLocks noGrp="1"/>
          </p:cNvSpPr>
          <p:nvPr>
            <p:ph type="dt" sz="quarter" idx="1"/>
          </p:nvPr>
        </p:nvSpPr>
        <p:spPr bwMode="auto">
          <a:xfrm>
            <a:off x="3848158" y="3"/>
            <a:ext cx="2944758" cy="498077"/>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algn="r" defTabSz="897484">
              <a:defRPr sz="1300">
                <a:latin typeface="Calibri" pitchFamily="34" charset="0"/>
              </a:defRPr>
            </a:lvl1pPr>
          </a:lstStyle>
          <a:p>
            <a:pPr>
              <a:defRPr/>
            </a:pPr>
            <a:fld id="{C65DB725-3F53-423B-B263-9F51CF8FAAF6}" type="datetimeFigureOut">
              <a:rPr lang="en-US"/>
              <a:pPr>
                <a:defRPr/>
              </a:pPr>
              <a:t>16/6/7</a:t>
            </a:fld>
            <a:endParaRPr lang="en-US" dirty="0"/>
          </a:p>
        </p:txBody>
      </p:sp>
      <p:sp>
        <p:nvSpPr>
          <p:cNvPr id="4" name="Footer Placeholder 3"/>
          <p:cNvSpPr>
            <a:spLocks noGrp="1"/>
          </p:cNvSpPr>
          <p:nvPr>
            <p:ph type="ftr" sz="quarter" idx="2"/>
          </p:nvPr>
        </p:nvSpPr>
        <p:spPr bwMode="auto">
          <a:xfrm>
            <a:off x="1" y="9431740"/>
            <a:ext cx="2944758" cy="498077"/>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defTabSz="897484">
              <a:defRPr sz="1300">
                <a:latin typeface="Calibri" pitchFamily="34" charset="0"/>
              </a:defRPr>
            </a:lvl1pPr>
          </a:lstStyle>
          <a:p>
            <a:pPr>
              <a:defRPr/>
            </a:pPr>
            <a:endParaRPr lang="it-IT" dirty="0"/>
          </a:p>
        </p:txBody>
      </p:sp>
      <p:sp>
        <p:nvSpPr>
          <p:cNvPr id="5" name="Slide Number Placeholder 4"/>
          <p:cNvSpPr>
            <a:spLocks noGrp="1"/>
          </p:cNvSpPr>
          <p:nvPr>
            <p:ph type="sldNum" sz="quarter" idx="3"/>
          </p:nvPr>
        </p:nvSpPr>
        <p:spPr bwMode="auto">
          <a:xfrm>
            <a:off x="3848158" y="9431740"/>
            <a:ext cx="2944758" cy="498077"/>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algn="r" defTabSz="897484">
              <a:defRPr sz="1300">
                <a:latin typeface="Calibri" pitchFamily="34" charset="0"/>
              </a:defRPr>
            </a:lvl1pPr>
          </a:lstStyle>
          <a:p>
            <a:pPr>
              <a:defRPr/>
            </a:pPr>
            <a:fld id="{54AC8908-A1FB-4505-B212-4B2A7EC61AD6}" type="slidenum">
              <a:rPr lang="en-US"/>
              <a:pPr>
                <a:defRPr/>
              </a:pPr>
              <a:t>‹#›</a:t>
            </a:fld>
            <a:endParaRPr lang="en-US" dirty="0"/>
          </a:p>
        </p:txBody>
      </p:sp>
    </p:spTree>
    <p:extLst>
      <p:ext uri="{BB962C8B-B14F-4D97-AF65-F5344CB8AC3E}">
        <p14:creationId xmlns:p14="http://schemas.microsoft.com/office/powerpoint/2010/main" val="7502496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1" y="3"/>
            <a:ext cx="2944758" cy="498077"/>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defTabSz="897484">
              <a:defRPr sz="1300">
                <a:latin typeface="Calibri" pitchFamily="34" charset="0"/>
              </a:defRPr>
            </a:lvl1pPr>
          </a:lstStyle>
          <a:p>
            <a:pPr>
              <a:defRPr/>
            </a:pPr>
            <a:endParaRPr lang="it-IT" dirty="0"/>
          </a:p>
        </p:txBody>
      </p:sp>
      <p:sp>
        <p:nvSpPr>
          <p:cNvPr id="3" name="Date Placeholder 2"/>
          <p:cNvSpPr>
            <a:spLocks noGrp="1"/>
          </p:cNvSpPr>
          <p:nvPr>
            <p:ph type="dt" idx="1"/>
          </p:nvPr>
        </p:nvSpPr>
        <p:spPr bwMode="auto">
          <a:xfrm>
            <a:off x="3848158" y="3"/>
            <a:ext cx="2944758" cy="498077"/>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lvl1pPr algn="r" defTabSz="897484">
              <a:defRPr sz="1300">
                <a:latin typeface="Calibri" pitchFamily="34" charset="0"/>
              </a:defRPr>
            </a:lvl1pPr>
          </a:lstStyle>
          <a:p>
            <a:pPr>
              <a:defRPr/>
            </a:pPr>
            <a:fld id="{72848AB1-372C-417D-B58B-3446A2DC6E62}" type="datetimeFigureOut">
              <a:rPr lang="en-US"/>
              <a:pPr>
                <a:defRPr/>
              </a:pPr>
              <a:t>16/6/7</a:t>
            </a:fld>
            <a:endParaRPr lang="en-US" dirty="0"/>
          </a:p>
        </p:txBody>
      </p:sp>
      <p:sp>
        <p:nvSpPr>
          <p:cNvPr id="4" name="Slide Image Placeholder 3"/>
          <p:cNvSpPr>
            <a:spLocks noGrp="1" noRot="1" noChangeAspect="1"/>
          </p:cNvSpPr>
          <p:nvPr>
            <p:ph type="sldImg" idx="2"/>
          </p:nvPr>
        </p:nvSpPr>
        <p:spPr>
          <a:xfrm>
            <a:off x="711200" y="747713"/>
            <a:ext cx="5373688" cy="3721100"/>
          </a:xfrm>
          <a:prstGeom prst="rect">
            <a:avLst/>
          </a:prstGeom>
          <a:noFill/>
          <a:ln w="12700">
            <a:solidFill>
              <a:prstClr val="black"/>
            </a:solidFill>
          </a:ln>
        </p:spPr>
        <p:txBody>
          <a:bodyPr vert="horz" lIns="99765" tIns="49881" rIns="99765" bIns="49881" rtlCol="0" anchor="ctr"/>
          <a:lstStyle/>
          <a:p>
            <a:pPr lvl="0"/>
            <a:endParaRPr lang="en-US" noProof="0" dirty="0"/>
          </a:p>
        </p:txBody>
      </p:sp>
      <p:sp>
        <p:nvSpPr>
          <p:cNvPr id="5" name="Notes Placeholder 4"/>
          <p:cNvSpPr>
            <a:spLocks noGrp="1"/>
          </p:cNvSpPr>
          <p:nvPr>
            <p:ph type="body" sz="quarter" idx="3"/>
          </p:nvPr>
        </p:nvSpPr>
        <p:spPr bwMode="auto">
          <a:xfrm>
            <a:off x="679928" y="4719044"/>
            <a:ext cx="5434648" cy="4468415"/>
          </a:xfrm>
          <a:prstGeom prst="rect">
            <a:avLst/>
          </a:prstGeom>
          <a:noFill/>
          <a:ln w="9525">
            <a:noFill/>
            <a:miter lim="800000"/>
            <a:headEnd/>
            <a:tailEnd/>
          </a:ln>
        </p:spPr>
        <p:txBody>
          <a:bodyPr vert="horz" wrap="square" lIns="96370" tIns="48186" rIns="96370" bIns="481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bwMode="auto">
          <a:xfrm>
            <a:off x="1" y="9431740"/>
            <a:ext cx="2944758" cy="498077"/>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defTabSz="897484">
              <a:defRPr sz="1300">
                <a:latin typeface="Calibri" pitchFamily="34" charset="0"/>
              </a:defRPr>
            </a:lvl1pPr>
          </a:lstStyle>
          <a:p>
            <a:pPr>
              <a:defRPr/>
            </a:pPr>
            <a:endParaRPr lang="it-IT" dirty="0"/>
          </a:p>
        </p:txBody>
      </p:sp>
      <p:sp>
        <p:nvSpPr>
          <p:cNvPr id="7" name="Slide Number Placeholder 6"/>
          <p:cNvSpPr>
            <a:spLocks noGrp="1"/>
          </p:cNvSpPr>
          <p:nvPr>
            <p:ph type="sldNum" sz="quarter" idx="5"/>
          </p:nvPr>
        </p:nvSpPr>
        <p:spPr bwMode="auto">
          <a:xfrm>
            <a:off x="3848158" y="9431740"/>
            <a:ext cx="2944758" cy="498077"/>
          </a:xfrm>
          <a:prstGeom prst="rect">
            <a:avLst/>
          </a:prstGeom>
          <a:noFill/>
          <a:ln w="9525">
            <a:noFill/>
            <a:miter lim="800000"/>
            <a:headEnd/>
            <a:tailEnd/>
          </a:ln>
        </p:spPr>
        <p:txBody>
          <a:bodyPr vert="horz" wrap="square" lIns="96370" tIns="48186" rIns="96370" bIns="48186" numCol="1" anchor="b" anchorCtr="0" compatLnSpc="1">
            <a:prstTxWarp prst="textNoShape">
              <a:avLst/>
            </a:prstTxWarp>
          </a:bodyPr>
          <a:lstStyle>
            <a:lvl1pPr algn="r" defTabSz="897484">
              <a:defRPr sz="1300">
                <a:latin typeface="Calibri" pitchFamily="34" charset="0"/>
              </a:defRPr>
            </a:lvl1pPr>
          </a:lstStyle>
          <a:p>
            <a:pPr>
              <a:defRPr/>
            </a:pPr>
            <a:fld id="{B9DF5CB4-1F12-4B4C-891B-F676007582BC}" type="slidenum">
              <a:rPr lang="en-US"/>
              <a:pPr>
                <a:defRPr/>
              </a:pPr>
              <a:t>‹#›</a:t>
            </a:fld>
            <a:endParaRPr lang="en-US" dirty="0"/>
          </a:p>
        </p:txBody>
      </p:sp>
    </p:spTree>
    <p:extLst>
      <p:ext uri="{BB962C8B-B14F-4D97-AF65-F5344CB8AC3E}">
        <p14:creationId xmlns:p14="http://schemas.microsoft.com/office/powerpoint/2010/main" val="9713229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a:noFill/>
          <a:ln/>
        </p:spPr>
        <p:txBody>
          <a:bodyPr/>
          <a:lstStyle/>
          <a:p>
            <a:pPr eaLnBrk="1" hangingPunct="1">
              <a:lnSpc>
                <a:spcPct val="90000"/>
              </a:lnSpc>
            </a:pPr>
            <a:endParaRPr lang="it-IT" sz="1000" dirty="0"/>
          </a:p>
        </p:txBody>
      </p:sp>
    </p:spTree>
    <p:extLst>
      <p:ext uri="{BB962C8B-B14F-4D97-AF65-F5344CB8AC3E}">
        <p14:creationId xmlns:p14="http://schemas.microsoft.com/office/powerpoint/2010/main" val="198440846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3.xml"/><Relationship Id="rId4" Type="http://schemas.openxmlformats.org/officeDocument/2006/relationships/tags" Target="../tags/tag4.xml"/><Relationship Id="rId5" Type="http://schemas.openxmlformats.org/officeDocument/2006/relationships/tags" Target="../tags/tag5.xml"/><Relationship Id="rId6" Type="http://schemas.openxmlformats.org/officeDocument/2006/relationships/slideMaster" Target="../slideMasters/slideMaster1.xml"/><Relationship Id="rId7" Type="http://schemas.openxmlformats.org/officeDocument/2006/relationships/oleObject" Target="../embeddings/oleObject1.bin"/><Relationship Id="rId1" Type="http://schemas.openxmlformats.org/officeDocument/2006/relationships/vmlDrawing" Target="../drawings/vmlDrawing1.vml"/><Relationship Id="rId2"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aphicFrame>
        <p:nvGraphicFramePr>
          <p:cNvPr id="8" name="Object 7" hidden="1"/>
          <p:cNvGraphicFramePr>
            <a:graphicFrameLocks/>
          </p:cNvGraphicFramePr>
          <p:nvPr>
            <p:custDataLst>
              <p:tags r:id="rId2"/>
            </p:custDataLst>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714038" name="think-cell Slide" r:id="rId7" imgW="0" imgH="0" progId="">
                  <p:embed/>
                </p:oleObj>
              </mc:Choice>
              <mc:Fallback>
                <p:oleObj name="think-cell Slide" r:id="rId7" imgW="0" imgH="0" progId="">
                  <p:embed/>
                  <p:pic>
                    <p:nvPicPr>
                      <p:cNvPr id="0" name="AutoShape 105"/>
                      <p:cNvPicPr>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Rectangle 6"/>
          <p:cNvSpPr/>
          <p:nvPr userDrawn="1">
            <p:custDataLst>
              <p:tags r:id="rId3"/>
            </p:custDataLst>
          </p:nvPr>
        </p:nvSpPr>
        <p:spPr>
          <a:xfrm>
            <a:off x="200340" y="116540"/>
            <a:ext cx="9433310" cy="671844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latin typeface="Optane" pitchFamily="2" charset="0"/>
            </a:endParaRPr>
          </a:p>
        </p:txBody>
      </p:sp>
      <p:sp>
        <p:nvSpPr>
          <p:cNvPr id="2" name="Title 1"/>
          <p:cNvSpPr>
            <a:spLocks noGrp="1"/>
          </p:cNvSpPr>
          <p:nvPr>
            <p:ph type="ctrTitle"/>
            <p:custDataLst>
              <p:tags r:id="rId4"/>
            </p:custDataLst>
          </p:nvPr>
        </p:nvSpPr>
        <p:spPr>
          <a:xfrm>
            <a:off x="742950" y="2130436"/>
            <a:ext cx="8420100" cy="1470025"/>
          </a:xfrm>
        </p:spPr>
        <p:txBody>
          <a:bodyPr/>
          <a:lstStyle>
            <a:lvl1pPr>
              <a:defRPr>
                <a:latin typeface="Optane" pitchFamily="2" charset="0"/>
              </a:defRPr>
            </a:lvl1pPr>
          </a:lstStyle>
          <a:p>
            <a:r>
              <a:rPr lang="en-US" smtClean="0"/>
              <a:t>Click to edit Master title style</a:t>
            </a:r>
            <a:endParaRPr lang="it-IT"/>
          </a:p>
        </p:txBody>
      </p:sp>
      <p:sp>
        <p:nvSpPr>
          <p:cNvPr id="3" name="Subtitle 2"/>
          <p:cNvSpPr>
            <a:spLocks noGrp="1"/>
          </p:cNvSpPr>
          <p:nvPr>
            <p:ph type="subTitle" idx="1"/>
            <p:custDataLst>
              <p:tags r:id="rId5"/>
            </p:custDataLst>
          </p:nvPr>
        </p:nvSpPr>
        <p:spPr>
          <a:xfrm>
            <a:off x="1485900" y="3886200"/>
            <a:ext cx="6934200" cy="1752600"/>
          </a:xfrm>
        </p:spPr>
        <p:txBody>
          <a:bodyPr/>
          <a:lstStyle>
            <a:lvl1pPr marL="0" indent="0" algn="ctr">
              <a:buNone/>
              <a:defRPr>
                <a:solidFill>
                  <a:schemeClr val="tx1">
                    <a:tint val="75000"/>
                  </a:schemeClr>
                </a:solidFill>
                <a:latin typeface="Optane"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t-IT"/>
          </a:p>
        </p:txBody>
      </p:sp>
      <p:sp>
        <p:nvSpPr>
          <p:cNvPr id="6" name="Rectangle 9"/>
          <p:cNvSpPr>
            <a:spLocks noChangeArrowheads="1"/>
          </p:cNvSpPr>
          <p:nvPr userDrawn="1"/>
        </p:nvSpPr>
        <p:spPr bwMode="auto">
          <a:xfrm>
            <a:off x="3048468" y="476590"/>
            <a:ext cx="3766036" cy="321812"/>
          </a:xfrm>
          <a:prstGeom prst="rect">
            <a:avLst/>
          </a:prstGeom>
          <a:noFill/>
          <a:ln w="9525">
            <a:noFill/>
            <a:miter lim="800000"/>
            <a:headEnd/>
            <a:tailEnd/>
          </a:ln>
          <a:effectLst/>
        </p:spPr>
        <p:txBody>
          <a:bodyPr lIns="0" tIns="0" rIns="0" bIns="0"/>
          <a:lstStyle/>
          <a:p>
            <a:pPr algn="ctr" fontAlgn="base">
              <a:spcBef>
                <a:spcPct val="0"/>
              </a:spcBef>
              <a:spcAft>
                <a:spcPct val="0"/>
              </a:spcAft>
            </a:pPr>
            <a:r>
              <a:rPr lang="en-US" sz="1800" b="1" i="1" u="sng" dirty="0" smtClean="0">
                <a:solidFill>
                  <a:schemeClr val="tx1">
                    <a:lumMod val="75000"/>
                    <a:lumOff val="25000"/>
                  </a:schemeClr>
                </a:solidFill>
                <a:latin typeface="Optane" pitchFamily="2" charset="0"/>
                <a:cs typeface="Arial" charset="0"/>
              </a:rPr>
              <a:t>BOZZA</a:t>
            </a:r>
            <a:r>
              <a:rPr lang="en-US" sz="1800" b="1" i="1" u="sng" baseline="0" dirty="0" smtClean="0">
                <a:solidFill>
                  <a:schemeClr val="tx1">
                    <a:lumMod val="75000"/>
                    <a:lumOff val="25000"/>
                  </a:schemeClr>
                </a:solidFill>
                <a:latin typeface="Optane" pitchFamily="2" charset="0"/>
                <a:cs typeface="Arial" charset="0"/>
              </a:rPr>
              <a:t> PER DISCUSSIONE</a:t>
            </a:r>
            <a:endParaRPr lang="en-US" sz="1400" b="1" i="1" u="sng" dirty="0">
              <a:solidFill>
                <a:schemeClr val="tx1">
                  <a:lumMod val="75000"/>
                  <a:lumOff val="25000"/>
                </a:schemeClr>
              </a:solidFill>
              <a:latin typeface="Optane" pitchFamily="2" charset="0"/>
              <a:cs typeface="Arial" charset="0"/>
            </a:endParaRPr>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smtClean="0"/>
              <a:t>Click to edit Master title style</a:t>
            </a:r>
            <a:endParaRPr lang="it-IT"/>
          </a:p>
        </p:txBody>
      </p:sp>
      <p:sp>
        <p:nvSpPr>
          <p:cNvPr id="3" name="Vertical Text Placeholder 2"/>
          <p:cNvSpPr>
            <a:spLocks noGrp="1"/>
          </p:cNvSpPr>
          <p:nvPr>
            <p:ph type="body" orient="vert" idx="1"/>
          </p:nvPr>
        </p:nvSpPr>
        <p:spPr/>
        <p:txBody>
          <a:bodyPr vert="eaVert"/>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16/6/7</a:t>
            </a:fld>
            <a:endParaRPr lang="it-IT" dirty="0"/>
          </a:p>
        </p:txBody>
      </p:sp>
      <p:sp>
        <p:nvSpPr>
          <p:cNvPr id="5" name="Footer Placeholder 4"/>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43"/>
            <a:ext cx="2414588" cy="5851525"/>
          </a:xfrm>
        </p:spPr>
        <p:txBody>
          <a:bodyPr vert="eaVert"/>
          <a:lstStyle>
            <a:lvl1pPr>
              <a:defRPr>
                <a:latin typeface="Optane" pitchFamily="2" charset="0"/>
              </a:defRPr>
            </a:lvl1pPr>
          </a:lstStyle>
          <a:p>
            <a:r>
              <a:rPr lang="en-US" smtClean="0"/>
              <a:t>Click to edit Master title style</a:t>
            </a:r>
            <a:endParaRPr lang="it-IT"/>
          </a:p>
        </p:txBody>
      </p:sp>
      <p:sp>
        <p:nvSpPr>
          <p:cNvPr id="3" name="Vertical Text Placeholder 2"/>
          <p:cNvSpPr>
            <a:spLocks noGrp="1"/>
          </p:cNvSpPr>
          <p:nvPr>
            <p:ph type="body" orient="vert" idx="1"/>
          </p:nvPr>
        </p:nvSpPr>
        <p:spPr>
          <a:xfrm>
            <a:off x="536578" y="274643"/>
            <a:ext cx="7078663" cy="5851525"/>
          </a:xfrm>
        </p:spPr>
        <p:txBody>
          <a:bodyPr vert="eaVert"/>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16/6/7</a:t>
            </a:fld>
            <a:endParaRPr lang="it-IT" dirty="0"/>
          </a:p>
        </p:txBody>
      </p:sp>
      <p:sp>
        <p:nvSpPr>
          <p:cNvPr id="5" name="Footer Placeholder 4"/>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bg>
      <p:bgPr>
        <a:solidFill>
          <a:schemeClr val="bg1"/>
        </a:solidFill>
        <a:effectLst/>
      </p:bgPr>
    </p:bg>
    <p:spTree>
      <p:nvGrpSpPr>
        <p:cNvPr id="1" name=""/>
        <p:cNvGrpSpPr/>
        <p:nvPr/>
      </p:nvGrpSpPr>
      <p:grpSpPr>
        <a:xfrm>
          <a:off x="0" y="0"/>
          <a:ext cx="0" cy="0"/>
          <a:chOff x="0" y="0"/>
          <a:chExt cx="0" cy="0"/>
        </a:xfrm>
      </p:grpSpPr>
      <p:pic>
        <p:nvPicPr>
          <p:cNvPr id="5" name="Picture 8"/>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r="68201"/>
          <a:stretch/>
        </p:blipFill>
        <p:spPr bwMode="auto">
          <a:xfrm>
            <a:off x="3296770" y="172916"/>
            <a:ext cx="2930597" cy="22720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8"/>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31603"/>
          <a:stretch/>
        </p:blipFill>
        <p:spPr bwMode="auto">
          <a:xfrm>
            <a:off x="2504660" y="2001376"/>
            <a:ext cx="4983180" cy="1796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08349464"/>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smtClean="0"/>
              <a:t>Click to edit Master title style</a:t>
            </a:r>
            <a:endParaRPr lang="it-IT"/>
          </a:p>
        </p:txBody>
      </p:sp>
      <p:sp>
        <p:nvSpPr>
          <p:cNvPr id="3" name="Content Placeholder 2"/>
          <p:cNvSpPr>
            <a:spLocks noGrp="1"/>
          </p:cNvSpPr>
          <p:nvPr>
            <p:ph idx="1"/>
          </p:nvPr>
        </p:nvSpPr>
        <p:spPr/>
        <p:txBody>
          <a:bodyPr/>
          <a:lstStyle>
            <a:lvl1pPr>
              <a:defRPr>
                <a:latin typeface="Optane" pitchFamily="2" charset="0"/>
              </a:defRPr>
            </a:lvl1pPr>
            <a:lvl2pPr>
              <a:defRPr>
                <a:latin typeface="Optane" pitchFamily="2" charset="0"/>
              </a:defRPr>
            </a:lvl2pPr>
            <a:lvl3pPr>
              <a:defRPr>
                <a:latin typeface="Optane" pitchFamily="2" charset="0"/>
              </a:defRPr>
            </a:lvl3pPr>
            <a:lvl4pPr>
              <a:defRPr>
                <a:latin typeface="Optane" pitchFamily="2" charset="0"/>
              </a:defRPr>
            </a:lvl4pPr>
            <a:lvl5pPr>
              <a:defRPr>
                <a:latin typeface="Optane" pitchFamily="2"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16/6/7</a:t>
            </a:fld>
            <a:endParaRPr lang="it-IT" dirty="0"/>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11"/>
            <a:ext cx="8420100" cy="1362075"/>
          </a:xfrm>
        </p:spPr>
        <p:txBody>
          <a:bodyPr anchor="t"/>
          <a:lstStyle>
            <a:lvl1pPr algn="l">
              <a:defRPr sz="4000" b="1" cap="all">
                <a:latin typeface="Optane" pitchFamily="2" charset="0"/>
              </a:defRPr>
            </a:lvl1pPr>
          </a:lstStyle>
          <a:p>
            <a:r>
              <a:rPr lang="en-US" smtClean="0"/>
              <a:t>Click to edit Master title style</a:t>
            </a:r>
            <a:endParaRPr lang="it-IT"/>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latin typeface="Optane" pitchFamily="2"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16/6/7</a:t>
            </a:fld>
            <a:endParaRPr lang="it-IT" dirty="0"/>
          </a:p>
        </p:txBody>
      </p:sp>
      <p:sp>
        <p:nvSpPr>
          <p:cNvPr id="5" name="Footer Placeholder 4"/>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6" name="Slide Number Placeholder 5"/>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smtClean="0"/>
              <a:t>Click to edit Master title style</a:t>
            </a:r>
            <a:endParaRPr lang="it-IT"/>
          </a:p>
        </p:txBody>
      </p:sp>
      <p:sp>
        <p:nvSpPr>
          <p:cNvPr id="3" name="Content Placeholder 2"/>
          <p:cNvSpPr>
            <a:spLocks noGrp="1"/>
          </p:cNvSpPr>
          <p:nvPr>
            <p:ph sz="half" idx="1"/>
          </p:nvPr>
        </p:nvSpPr>
        <p:spPr>
          <a:xfrm>
            <a:off x="536575" y="1600206"/>
            <a:ext cx="4746625" cy="4525963"/>
          </a:xfrm>
        </p:spPr>
        <p:txBody>
          <a:bodyPr/>
          <a:lstStyle>
            <a:lvl1pPr>
              <a:defRPr sz="2800">
                <a:latin typeface="Optane" pitchFamily="2" charset="0"/>
              </a:defRPr>
            </a:lvl1pPr>
            <a:lvl2pPr>
              <a:defRPr sz="2400">
                <a:latin typeface="Optane" pitchFamily="2" charset="0"/>
              </a:defRPr>
            </a:lvl2pPr>
            <a:lvl3pPr>
              <a:defRPr sz="2000">
                <a:latin typeface="Optane" pitchFamily="2" charset="0"/>
              </a:defRPr>
            </a:lvl3pPr>
            <a:lvl4pPr>
              <a:defRPr sz="1800">
                <a:latin typeface="Optane" pitchFamily="2" charset="0"/>
              </a:defRPr>
            </a:lvl4pPr>
            <a:lvl5pPr>
              <a:defRPr sz="1800">
                <a:latin typeface="Optane" pitchFamily="2"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Content Placeholder 3"/>
          <p:cNvSpPr>
            <a:spLocks noGrp="1"/>
          </p:cNvSpPr>
          <p:nvPr>
            <p:ph sz="half" idx="2"/>
          </p:nvPr>
        </p:nvSpPr>
        <p:spPr>
          <a:xfrm>
            <a:off x="5448300" y="1600206"/>
            <a:ext cx="4746625" cy="4525963"/>
          </a:xfrm>
        </p:spPr>
        <p:txBody>
          <a:bodyPr/>
          <a:lstStyle>
            <a:lvl1pPr>
              <a:defRPr sz="2800">
                <a:latin typeface="Optane" pitchFamily="2" charset="0"/>
              </a:defRPr>
            </a:lvl1pPr>
            <a:lvl2pPr>
              <a:defRPr sz="2400">
                <a:latin typeface="Optane" pitchFamily="2" charset="0"/>
              </a:defRPr>
            </a:lvl2pPr>
            <a:lvl3pPr>
              <a:defRPr sz="2000">
                <a:latin typeface="Optane" pitchFamily="2" charset="0"/>
              </a:defRPr>
            </a:lvl3pPr>
            <a:lvl4pPr>
              <a:defRPr sz="1800">
                <a:latin typeface="Optane" pitchFamily="2" charset="0"/>
              </a:defRPr>
            </a:lvl4pPr>
            <a:lvl5pPr>
              <a:defRPr sz="1800">
                <a:latin typeface="Optane" pitchFamily="2"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Date Placeholder 4"/>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16/6/7</a:t>
            </a:fld>
            <a:endParaRPr lang="it-IT" dirty="0"/>
          </a:p>
        </p:txBody>
      </p:sp>
      <p:sp>
        <p:nvSpPr>
          <p:cNvPr id="6" name="Footer Placeholder 5"/>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7" name="Slide Number Placeholder 6"/>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atin typeface="Optane" pitchFamily="2" charset="0"/>
              </a:defRPr>
            </a:lvl1pPr>
          </a:lstStyle>
          <a:p>
            <a:r>
              <a:rPr lang="en-US" smtClean="0"/>
              <a:t>Click to edit Master title style</a:t>
            </a:r>
            <a:endParaRPr lang="it-IT"/>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atin typeface="Optane"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atin typeface="Optane" pitchFamily="2" charset="0"/>
              </a:defRPr>
            </a:lvl1pPr>
            <a:lvl2pPr>
              <a:defRPr sz="2000">
                <a:latin typeface="Optane" pitchFamily="2" charset="0"/>
              </a:defRPr>
            </a:lvl2pPr>
            <a:lvl3pPr>
              <a:defRPr sz="1800">
                <a:latin typeface="Optane" pitchFamily="2" charset="0"/>
              </a:defRPr>
            </a:lvl3pPr>
            <a:lvl4pPr>
              <a:defRPr sz="1600">
                <a:latin typeface="Optane" pitchFamily="2" charset="0"/>
              </a:defRPr>
            </a:lvl4pPr>
            <a:lvl5pPr>
              <a:defRPr sz="1600">
                <a:latin typeface="Optane" pitchFamily="2"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5" name="Text Placeholder 4"/>
          <p:cNvSpPr>
            <a:spLocks noGrp="1"/>
          </p:cNvSpPr>
          <p:nvPr>
            <p:ph type="body" sz="quarter" idx="3"/>
          </p:nvPr>
        </p:nvSpPr>
        <p:spPr>
          <a:xfrm>
            <a:off x="5032115" y="1535113"/>
            <a:ext cx="4378590" cy="639762"/>
          </a:xfrm>
        </p:spPr>
        <p:txBody>
          <a:bodyPr anchor="b"/>
          <a:lstStyle>
            <a:lvl1pPr marL="0" indent="0">
              <a:buNone/>
              <a:defRPr sz="2400" b="1">
                <a:latin typeface="Optane" pitchFamily="2"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115" y="2174875"/>
            <a:ext cx="4378590" cy="3951288"/>
          </a:xfrm>
        </p:spPr>
        <p:txBody>
          <a:bodyPr/>
          <a:lstStyle>
            <a:lvl1pPr>
              <a:defRPr sz="2400">
                <a:latin typeface="Optane" pitchFamily="2" charset="0"/>
              </a:defRPr>
            </a:lvl1pPr>
            <a:lvl2pPr>
              <a:defRPr sz="2000">
                <a:latin typeface="Optane" pitchFamily="2" charset="0"/>
              </a:defRPr>
            </a:lvl2pPr>
            <a:lvl3pPr>
              <a:defRPr sz="1800">
                <a:latin typeface="Optane" pitchFamily="2" charset="0"/>
              </a:defRPr>
            </a:lvl3pPr>
            <a:lvl4pPr>
              <a:defRPr sz="1600">
                <a:latin typeface="Optane" pitchFamily="2" charset="0"/>
              </a:defRPr>
            </a:lvl4pPr>
            <a:lvl5pPr>
              <a:defRPr sz="1600">
                <a:latin typeface="Optane" pitchFamily="2"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7" name="Date Placeholder 6"/>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16/6/7</a:t>
            </a:fld>
            <a:endParaRPr lang="it-IT" dirty="0"/>
          </a:p>
        </p:txBody>
      </p:sp>
      <p:sp>
        <p:nvSpPr>
          <p:cNvPr id="8" name="Footer Placeholder 7"/>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9" name="Slide Number Placeholder 8"/>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Optane" pitchFamily="2" charset="0"/>
              </a:defRPr>
            </a:lvl1pPr>
          </a:lstStyle>
          <a:p>
            <a:r>
              <a:rPr lang="en-US" smtClean="0"/>
              <a:t>Click to edit Master title style</a:t>
            </a:r>
            <a:endParaRPr lang="it-IT"/>
          </a:p>
        </p:txBody>
      </p:sp>
      <p:sp>
        <p:nvSpPr>
          <p:cNvPr id="3" name="Date Placeholder 2"/>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16/6/7</a:t>
            </a:fld>
            <a:endParaRPr lang="it-IT" dirty="0"/>
          </a:p>
        </p:txBody>
      </p:sp>
      <p:sp>
        <p:nvSpPr>
          <p:cNvPr id="4" name="Footer Placeholder 3"/>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5" name="Slide Number Placeholder 4"/>
          <p:cNvSpPr>
            <a:spLocks noGrp="1"/>
          </p:cNvSpPr>
          <p:nvPr>
            <p:ph type="sldNum" sz="quarter" idx="12"/>
          </p:nvPr>
        </p:nvSpPr>
        <p:spPr>
          <a:xfrm>
            <a:off x="7142332" y="6356361"/>
            <a:ext cx="2311400" cy="365125"/>
          </a:xfrm>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16/6/7</a:t>
            </a:fld>
            <a:endParaRPr lang="it-IT" dirty="0"/>
          </a:p>
        </p:txBody>
      </p:sp>
      <p:sp>
        <p:nvSpPr>
          <p:cNvPr id="3" name="Footer Placeholder 2"/>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4" name="Slide Number Placeholder 3"/>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atin typeface="Optane" pitchFamily="2" charset="0"/>
              </a:defRPr>
            </a:lvl1pPr>
          </a:lstStyle>
          <a:p>
            <a:r>
              <a:rPr lang="en-US" smtClean="0"/>
              <a:t>Click to edit Master title style</a:t>
            </a:r>
            <a:endParaRPr lang="it-IT"/>
          </a:p>
        </p:txBody>
      </p:sp>
      <p:sp>
        <p:nvSpPr>
          <p:cNvPr id="3" name="Content Placeholder 2"/>
          <p:cNvSpPr>
            <a:spLocks noGrp="1"/>
          </p:cNvSpPr>
          <p:nvPr>
            <p:ph idx="1"/>
          </p:nvPr>
        </p:nvSpPr>
        <p:spPr>
          <a:xfrm>
            <a:off x="3872972" y="273056"/>
            <a:ext cx="5537729" cy="5853113"/>
          </a:xfrm>
        </p:spPr>
        <p:txBody>
          <a:bodyPr/>
          <a:lstStyle>
            <a:lvl1pPr>
              <a:defRPr sz="3200">
                <a:latin typeface="Optane" pitchFamily="2" charset="0"/>
              </a:defRPr>
            </a:lvl1pPr>
            <a:lvl2pPr>
              <a:defRPr sz="2800">
                <a:latin typeface="Optane" pitchFamily="2" charset="0"/>
              </a:defRPr>
            </a:lvl2pPr>
            <a:lvl3pPr>
              <a:defRPr sz="2400">
                <a:latin typeface="Optane" pitchFamily="2" charset="0"/>
              </a:defRPr>
            </a:lvl3pPr>
            <a:lvl4pPr>
              <a:defRPr sz="2000">
                <a:latin typeface="Optane" pitchFamily="2" charset="0"/>
              </a:defRPr>
            </a:lvl4pPr>
            <a:lvl5pPr>
              <a:defRPr sz="2000">
                <a:latin typeface="Optane" pitchFamily="2"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t-IT"/>
          </a:p>
        </p:txBody>
      </p:sp>
      <p:sp>
        <p:nvSpPr>
          <p:cNvPr id="4" name="Text Placeholder 3"/>
          <p:cNvSpPr>
            <a:spLocks noGrp="1"/>
          </p:cNvSpPr>
          <p:nvPr>
            <p:ph type="body" sz="half" idx="2"/>
          </p:nvPr>
        </p:nvSpPr>
        <p:spPr>
          <a:xfrm>
            <a:off x="495300" y="1435103"/>
            <a:ext cx="3259006" cy="4691063"/>
          </a:xfrm>
        </p:spPr>
        <p:txBody>
          <a:bodyPr/>
          <a:lstStyle>
            <a:lvl1pPr marL="0" indent="0">
              <a:buNone/>
              <a:defRPr sz="1400">
                <a:latin typeface="Optane"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16/6/7</a:t>
            </a:fld>
            <a:endParaRPr lang="it-IT" dirty="0"/>
          </a:p>
        </p:txBody>
      </p:sp>
      <p:sp>
        <p:nvSpPr>
          <p:cNvPr id="6" name="Footer Placeholder 5"/>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7" name="Slide Number Placeholder 6"/>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atin typeface="Optane" pitchFamily="2" charset="0"/>
              </a:defRPr>
            </a:lvl1pPr>
          </a:lstStyle>
          <a:p>
            <a:r>
              <a:rPr lang="en-US" smtClean="0"/>
              <a:t>Click to edit Master title style</a:t>
            </a:r>
            <a:endParaRPr lang="it-IT"/>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atin typeface="Optane" pitchFamily="2"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dirty="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atin typeface="Optane" pitchFamily="2"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atin typeface="Optane" pitchFamily="2" charset="0"/>
              </a:defRPr>
            </a:lvl1pPr>
          </a:lstStyle>
          <a:p>
            <a:fld id="{04800856-2FB0-4830-8C60-1A6F6FE5BDA0}" type="datetimeFigureOut">
              <a:rPr lang="it-IT" smtClean="0"/>
              <a:pPr/>
              <a:t>16/6/7</a:t>
            </a:fld>
            <a:endParaRPr lang="it-IT" dirty="0"/>
          </a:p>
        </p:txBody>
      </p:sp>
      <p:sp>
        <p:nvSpPr>
          <p:cNvPr id="6" name="Footer Placeholder 5"/>
          <p:cNvSpPr>
            <a:spLocks noGrp="1"/>
          </p:cNvSpPr>
          <p:nvPr>
            <p:ph type="ftr" sz="quarter" idx="11"/>
          </p:nvPr>
        </p:nvSpPr>
        <p:spPr>
          <a:xfrm>
            <a:off x="3384550" y="6356361"/>
            <a:ext cx="3136900" cy="365125"/>
          </a:xfrm>
          <a:prstGeom prst="rect">
            <a:avLst/>
          </a:prstGeom>
        </p:spPr>
        <p:txBody>
          <a:bodyPr/>
          <a:lstStyle>
            <a:lvl1pPr>
              <a:defRPr>
                <a:latin typeface="Optane" pitchFamily="2" charset="0"/>
              </a:defRPr>
            </a:lvl1pPr>
          </a:lstStyle>
          <a:p>
            <a:r>
              <a:rPr lang="it-IT" dirty="0" smtClean="0"/>
              <a:t>EY_IDEA MANAGEMENT_V0.5.PPTX</a:t>
            </a:r>
            <a:endParaRPr lang="it-IT" dirty="0"/>
          </a:p>
        </p:txBody>
      </p:sp>
      <p:sp>
        <p:nvSpPr>
          <p:cNvPr id="7" name="Slide Number Placeholder 6"/>
          <p:cNvSpPr>
            <a:spLocks noGrp="1"/>
          </p:cNvSpPr>
          <p:nvPr>
            <p:ph type="sldNum" sz="quarter" idx="12"/>
          </p:nvPr>
        </p:nvSpPr>
        <p:spPr/>
        <p:txBody>
          <a:bodyPr/>
          <a:lstStyle>
            <a:lvl1pPr>
              <a:defRPr>
                <a:latin typeface="Optane" pitchFamily="2" charset="0"/>
              </a:defRPr>
            </a:lvl1pPr>
          </a:lstStyle>
          <a:p>
            <a:fld id="{48D807C0-2D41-4638-AE7B-EAF76F0B0F71}" type="slidenum">
              <a:rPr lang="it-IT" smtClean="0"/>
              <a:pPr/>
              <a:t>‹#›</a:t>
            </a:fld>
            <a:endParaRPr lang="it-IT" dirty="0"/>
          </a:p>
        </p:txBody>
      </p:sp>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4364" y="80970"/>
            <a:ext cx="9066340" cy="648090"/>
          </a:xfrm>
          <a:prstGeom prst="rect">
            <a:avLst/>
          </a:prstGeom>
        </p:spPr>
        <p:txBody>
          <a:bodyPr vert="horz" lIns="91440" tIns="45720" rIns="91440" bIns="45720" rtlCol="0" anchor="ctr">
            <a:normAutofit/>
          </a:bodyPr>
          <a:lstStyle/>
          <a:p>
            <a:r>
              <a:rPr lang="en-US" smtClean="0"/>
              <a:t>Click to edit Master title style</a:t>
            </a:r>
            <a:endParaRPr lang="it-IT"/>
          </a:p>
        </p:txBody>
      </p:sp>
      <p:sp>
        <p:nvSpPr>
          <p:cNvPr id="3" name="Text Placeholder 2"/>
          <p:cNvSpPr>
            <a:spLocks noGrp="1"/>
          </p:cNvSpPr>
          <p:nvPr>
            <p:ph type="body" idx="1"/>
          </p:nvPr>
        </p:nvSpPr>
        <p:spPr>
          <a:xfrm>
            <a:off x="416370" y="980661"/>
            <a:ext cx="8994330" cy="514550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it-IT" dirty="0"/>
          </a:p>
        </p:txBody>
      </p:sp>
      <p:sp>
        <p:nvSpPr>
          <p:cNvPr id="4" name="Date Placeholder 3"/>
          <p:cNvSpPr>
            <a:spLocks noGrp="1"/>
          </p:cNvSpPr>
          <p:nvPr>
            <p:ph type="dt" sz="half" idx="2"/>
          </p:nvPr>
        </p:nvSpPr>
        <p:spPr>
          <a:xfrm>
            <a:off x="495300" y="6356361"/>
            <a:ext cx="2311400" cy="365125"/>
          </a:xfrm>
          <a:prstGeom prst="rect">
            <a:avLst/>
          </a:prstGeom>
        </p:spPr>
        <p:txBody>
          <a:bodyPr vert="horz" lIns="91440" tIns="45720" rIns="91440" bIns="45720" rtlCol="0" anchor="ctr"/>
          <a:lstStyle>
            <a:lvl1pPr algn="l">
              <a:defRPr sz="1200">
                <a:solidFill>
                  <a:schemeClr val="tx1">
                    <a:tint val="75000"/>
                  </a:schemeClr>
                </a:solidFill>
                <a:latin typeface="Optane" pitchFamily="2" charset="0"/>
              </a:defRPr>
            </a:lvl1pPr>
          </a:lstStyle>
          <a:p>
            <a:fld id="{04800856-2FB0-4830-8C60-1A6F6FE5BDA0}" type="datetimeFigureOut">
              <a:rPr lang="it-IT" smtClean="0"/>
              <a:pPr/>
              <a:t>16/6/7</a:t>
            </a:fld>
            <a:endParaRPr lang="it-IT" dirty="0"/>
          </a:p>
        </p:txBody>
      </p:sp>
      <p:sp>
        <p:nvSpPr>
          <p:cNvPr id="6" name="Slide Number Placeholder 5"/>
          <p:cNvSpPr>
            <a:spLocks noGrp="1"/>
          </p:cNvSpPr>
          <p:nvPr>
            <p:ph type="sldNum" sz="quarter" idx="4"/>
          </p:nvPr>
        </p:nvSpPr>
        <p:spPr>
          <a:xfrm>
            <a:off x="7099300" y="6356361"/>
            <a:ext cx="2311400" cy="365125"/>
          </a:xfrm>
          <a:prstGeom prst="rect">
            <a:avLst/>
          </a:prstGeom>
        </p:spPr>
        <p:txBody>
          <a:bodyPr vert="horz" lIns="91440" tIns="45720" rIns="91440" bIns="45720" rtlCol="0" anchor="ctr"/>
          <a:lstStyle>
            <a:lvl1pPr algn="r">
              <a:defRPr sz="1200">
                <a:solidFill>
                  <a:schemeClr val="tx1">
                    <a:tint val="75000"/>
                  </a:schemeClr>
                </a:solidFill>
                <a:latin typeface="Optane" pitchFamily="2" charset="0"/>
              </a:defRPr>
            </a:lvl1pPr>
          </a:lstStyle>
          <a:p>
            <a:fld id="{48D807C0-2D41-4638-AE7B-EAF76F0B0F71}" type="slidenum">
              <a:rPr lang="it-IT" smtClean="0"/>
              <a:pPr/>
              <a:t>‹#›</a:t>
            </a:fld>
            <a:endParaRPr lang="it-IT" dirty="0"/>
          </a:p>
        </p:txBody>
      </p:sp>
      <p:cxnSp>
        <p:nvCxnSpPr>
          <p:cNvPr id="7" name="Straight Connector 6"/>
          <p:cNvCxnSpPr/>
          <p:nvPr/>
        </p:nvCxnSpPr>
        <p:spPr>
          <a:xfrm>
            <a:off x="344360" y="6381410"/>
            <a:ext cx="9217280" cy="0"/>
          </a:xfrm>
          <a:prstGeom prst="line">
            <a:avLst/>
          </a:prstGeom>
          <a:ln w="12700">
            <a:solidFill>
              <a:srgbClr val="C00000"/>
            </a:solidFill>
          </a:ln>
        </p:spPr>
        <p:style>
          <a:lnRef idx="1">
            <a:schemeClr val="accent2"/>
          </a:lnRef>
          <a:fillRef idx="0">
            <a:schemeClr val="accent2"/>
          </a:fillRef>
          <a:effectRef idx="0">
            <a:schemeClr val="accent2"/>
          </a:effectRef>
          <a:fontRef idx="minor">
            <a:schemeClr val="tx1"/>
          </a:fontRef>
        </p:style>
      </p:cxnSp>
      <p:sp>
        <p:nvSpPr>
          <p:cNvPr id="8" name="Line 10"/>
          <p:cNvSpPr>
            <a:spLocks noChangeShapeType="1"/>
          </p:cNvSpPr>
          <p:nvPr/>
        </p:nvSpPr>
        <p:spPr bwMode="auto">
          <a:xfrm>
            <a:off x="344364" y="811928"/>
            <a:ext cx="9201590" cy="0"/>
          </a:xfrm>
          <a:prstGeom prst="line">
            <a:avLst/>
          </a:prstGeom>
          <a:noFill/>
          <a:ln w="19050">
            <a:solidFill>
              <a:schemeClr val="tx2">
                <a:lumMod val="40000"/>
                <a:lumOff val="60000"/>
              </a:schemeClr>
            </a:solidFill>
            <a:round/>
            <a:headEnd/>
            <a:tailEnd/>
          </a:ln>
          <a:effectLst/>
        </p:spPr>
        <p:txBody>
          <a:bodyPr wrap="none" anchor="ctr"/>
          <a:lstStyle/>
          <a:p>
            <a:pPr fontAlgn="base">
              <a:spcBef>
                <a:spcPct val="0"/>
              </a:spcBef>
              <a:spcAft>
                <a:spcPct val="0"/>
              </a:spcAft>
            </a:pPr>
            <a:endParaRPr lang="en-US" dirty="0">
              <a:solidFill>
                <a:srgbClr val="646464"/>
              </a:solidFill>
              <a:latin typeface="Optane" pitchFamily="2" charset="0"/>
            </a:endParaRPr>
          </a:p>
        </p:txBody>
      </p:sp>
      <p:sp>
        <p:nvSpPr>
          <p:cNvPr id="35" name="Rectangle 9"/>
          <p:cNvSpPr>
            <a:spLocks noChangeArrowheads="1"/>
          </p:cNvSpPr>
          <p:nvPr/>
        </p:nvSpPr>
        <p:spPr bwMode="auto">
          <a:xfrm>
            <a:off x="339635" y="6530579"/>
            <a:ext cx="663575" cy="196850"/>
          </a:xfrm>
          <a:prstGeom prst="rect">
            <a:avLst/>
          </a:prstGeom>
          <a:noFill/>
          <a:ln w="9525">
            <a:noFill/>
            <a:miter lim="800000"/>
            <a:headEnd/>
            <a:tailEnd/>
          </a:ln>
          <a:effectLst/>
        </p:spPr>
        <p:txBody>
          <a:bodyPr lIns="0" tIns="0" rIns="0" bIns="0"/>
          <a:lstStyle/>
          <a:p>
            <a:pPr fontAlgn="base">
              <a:spcBef>
                <a:spcPct val="0"/>
              </a:spcBef>
              <a:spcAft>
                <a:spcPct val="0"/>
              </a:spcAft>
            </a:pPr>
            <a:r>
              <a:rPr lang="en-US" sz="1100" dirty="0" smtClean="0">
                <a:solidFill>
                  <a:srgbClr val="000000"/>
                </a:solidFill>
                <a:latin typeface="Optane" pitchFamily="2" charset="0"/>
                <a:cs typeface="Arial" charset="0"/>
              </a:rPr>
              <a:t>Page </a:t>
            </a:r>
            <a:fld id="{176C9665-13A1-4E4A-84AC-67452C24411B}" type="slidenum">
              <a:rPr lang="en-US" sz="1100" smtClean="0">
                <a:solidFill>
                  <a:srgbClr val="000000"/>
                </a:solidFill>
                <a:latin typeface="Optane" pitchFamily="2" charset="0"/>
                <a:cs typeface="Arial" charset="0"/>
              </a:rPr>
              <a:pPr fontAlgn="base">
                <a:spcBef>
                  <a:spcPct val="0"/>
                </a:spcBef>
                <a:spcAft>
                  <a:spcPct val="0"/>
                </a:spcAft>
              </a:pPr>
              <a:t>‹#›</a:t>
            </a:fld>
            <a:endParaRPr lang="en-US" sz="1100" dirty="0">
              <a:solidFill>
                <a:srgbClr val="000000"/>
              </a:solidFill>
              <a:latin typeface="Optane" pitchFamily="2" charset="0"/>
              <a:cs typeface="Arial" charset="0"/>
            </a:endParaRPr>
          </a:p>
        </p:txBody>
      </p:sp>
      <p:pic>
        <p:nvPicPr>
          <p:cNvPr id="10" name="Picture 8"/>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7356399" y="63737"/>
            <a:ext cx="2190906" cy="540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Lst>
  <p:timing>
    <p:tnLst>
      <p:par>
        <p:cTn xmlns:p14="http://schemas.microsoft.com/office/powerpoint/2010/main" id="1" dur="indefinite" restart="never" nodeType="tmRoot"/>
      </p:par>
    </p:tnLst>
  </p:timing>
  <p:txStyles>
    <p:titleStyle>
      <a:lvl1pPr algn="l" defTabSz="914400" rtl="0" eaLnBrk="1" latinLnBrk="0" hangingPunct="1">
        <a:spcBef>
          <a:spcPct val="0"/>
        </a:spcBef>
        <a:buNone/>
        <a:defRPr sz="2000" b="1" kern="1200">
          <a:solidFill>
            <a:schemeClr val="tx1"/>
          </a:solidFill>
          <a:latin typeface="Optane" pitchFamily="2" charset="0"/>
          <a:ea typeface="+mj-ea"/>
          <a:cs typeface="+mj-cs"/>
        </a:defRPr>
      </a:lvl1pPr>
    </p:titleStyle>
    <p:bodyStyle>
      <a:lvl1pPr marL="342900" indent="-342900" algn="l" defTabSz="914400" rtl="0" eaLnBrk="1" latinLnBrk="0" hangingPunct="1">
        <a:spcBef>
          <a:spcPct val="20000"/>
        </a:spcBef>
        <a:buClr>
          <a:srgbClr val="FFC000"/>
        </a:buClr>
        <a:buSzPct val="75000"/>
        <a:buFont typeface="Arial" pitchFamily="34" charset="0"/>
        <a:buChar char="►"/>
        <a:defRPr sz="3200" kern="1200">
          <a:solidFill>
            <a:schemeClr val="tx1"/>
          </a:solidFill>
          <a:latin typeface="Optane" pitchFamily="2" charset="0"/>
          <a:ea typeface="+mn-ea"/>
          <a:cs typeface="+mn-cs"/>
        </a:defRPr>
      </a:lvl1pPr>
      <a:lvl2pPr marL="742950" indent="-285750" algn="l" defTabSz="914400" rtl="0" eaLnBrk="1" latinLnBrk="0" hangingPunct="1">
        <a:spcBef>
          <a:spcPct val="20000"/>
        </a:spcBef>
        <a:buClr>
          <a:srgbClr val="FFC000"/>
        </a:buClr>
        <a:buFont typeface="Arial" pitchFamily="34" charset="0"/>
        <a:buChar char="–"/>
        <a:defRPr sz="2800" kern="1200">
          <a:solidFill>
            <a:schemeClr val="tx1"/>
          </a:solidFill>
          <a:latin typeface="Optane" pitchFamily="2" charset="0"/>
          <a:ea typeface="+mn-ea"/>
          <a:cs typeface="+mn-cs"/>
        </a:defRPr>
      </a:lvl2pPr>
      <a:lvl3pPr marL="1143000" indent="-228600" algn="l" defTabSz="914400" rtl="0" eaLnBrk="1" latinLnBrk="0" hangingPunct="1">
        <a:spcBef>
          <a:spcPct val="20000"/>
        </a:spcBef>
        <a:buClr>
          <a:srgbClr val="FFC000"/>
        </a:buClr>
        <a:buFont typeface="Arial" pitchFamily="34" charset="0"/>
        <a:buChar char="•"/>
        <a:defRPr sz="2400" kern="1200">
          <a:solidFill>
            <a:schemeClr val="tx1"/>
          </a:solidFill>
          <a:latin typeface="Optane" pitchFamily="2" charset="0"/>
          <a:ea typeface="+mn-ea"/>
          <a:cs typeface="+mn-cs"/>
        </a:defRPr>
      </a:lvl3pPr>
      <a:lvl4pPr marL="16002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4pPr>
      <a:lvl5pPr marL="2057400" indent="-228600" algn="l" defTabSz="914400" rtl="0" eaLnBrk="1" latinLnBrk="0" hangingPunct="1">
        <a:spcBef>
          <a:spcPct val="20000"/>
        </a:spcBef>
        <a:buClr>
          <a:srgbClr val="FFC000"/>
        </a:buClr>
        <a:buFont typeface="Arial" pitchFamily="34" charset="0"/>
        <a:buChar char="»"/>
        <a:defRPr sz="2000" kern="1200">
          <a:solidFill>
            <a:schemeClr val="tx1"/>
          </a:solidFill>
          <a:latin typeface="Optane" pitchFamily="2"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2.bin"/><Relationship Id="rId4" Type="http://schemas.openxmlformats.org/officeDocument/2006/relationships/image" Target="../media/image3.wmf"/><Relationship Id="rId5" Type="http://schemas.openxmlformats.org/officeDocument/2006/relationships/oleObject" Target="../embeddings/oleObject3.bin"/><Relationship Id="rId1" Type="http://schemas.openxmlformats.org/officeDocument/2006/relationships/vmlDrawing" Target="../drawings/vmlDrawing2.vml"/><Relationship Id="rId2"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1" Type="http://schemas.openxmlformats.org/officeDocument/2006/relationships/oleObject" Target="../embeddings/oleObject8.bin"/><Relationship Id="rId12" Type="http://schemas.openxmlformats.org/officeDocument/2006/relationships/image" Target="../media/image7.wmf"/><Relationship Id="rId13" Type="http://schemas.openxmlformats.org/officeDocument/2006/relationships/oleObject" Target="../embeddings/oleObject9.bin"/><Relationship Id="rId14" Type="http://schemas.openxmlformats.org/officeDocument/2006/relationships/image" Target="../media/image8.wmf"/><Relationship Id="rId15" Type="http://schemas.openxmlformats.org/officeDocument/2006/relationships/oleObject" Target="../embeddings/oleObject10.bin"/><Relationship Id="rId16" Type="http://schemas.openxmlformats.org/officeDocument/2006/relationships/image" Target="../media/image9.wmf"/><Relationship Id="rId17" Type="http://schemas.openxmlformats.org/officeDocument/2006/relationships/oleObject" Target="../embeddings/oleObject11.bin"/><Relationship Id="rId1" Type="http://schemas.openxmlformats.org/officeDocument/2006/relationships/vmlDrawing" Target="../drawings/vmlDrawing3.vml"/><Relationship Id="rId2" Type="http://schemas.openxmlformats.org/officeDocument/2006/relationships/slideLayout" Target="../slideLayouts/slideLayout4.xml"/><Relationship Id="rId3" Type="http://schemas.openxmlformats.org/officeDocument/2006/relationships/oleObject" Target="../embeddings/oleObject4.bin"/><Relationship Id="rId4" Type="http://schemas.openxmlformats.org/officeDocument/2006/relationships/image" Target="../media/image3.wmf"/><Relationship Id="rId5" Type="http://schemas.openxmlformats.org/officeDocument/2006/relationships/oleObject" Target="../embeddings/oleObject5.bin"/><Relationship Id="rId6" Type="http://schemas.openxmlformats.org/officeDocument/2006/relationships/image" Target="../media/image4.wmf"/><Relationship Id="rId7" Type="http://schemas.openxmlformats.org/officeDocument/2006/relationships/oleObject" Target="../embeddings/oleObject6.bin"/><Relationship Id="rId8" Type="http://schemas.openxmlformats.org/officeDocument/2006/relationships/image" Target="../media/image5.wmf"/><Relationship Id="rId9" Type="http://schemas.openxmlformats.org/officeDocument/2006/relationships/oleObject" Target="../embeddings/oleObject7.bin"/><Relationship Id="rId10" Type="http://schemas.openxmlformats.org/officeDocument/2006/relationships/image" Target="../media/image6.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2.bin"/><Relationship Id="rId4" Type="http://schemas.openxmlformats.org/officeDocument/2006/relationships/image" Target="../media/image3.wmf"/><Relationship Id="rId5" Type="http://schemas.openxmlformats.org/officeDocument/2006/relationships/oleObject" Target="../embeddings/oleObject13.bin"/><Relationship Id="rId6" Type="http://schemas.openxmlformats.org/officeDocument/2006/relationships/image" Target="../media/image10.wmf"/><Relationship Id="rId7" Type="http://schemas.openxmlformats.org/officeDocument/2006/relationships/oleObject" Target="../embeddings/oleObject14.bin"/><Relationship Id="rId8" Type="http://schemas.openxmlformats.org/officeDocument/2006/relationships/image" Target="../media/image11.wmf"/><Relationship Id="rId9" Type="http://schemas.openxmlformats.org/officeDocument/2006/relationships/oleObject" Target="../embeddings/oleObject15.bin"/><Relationship Id="rId10" Type="http://schemas.openxmlformats.org/officeDocument/2006/relationships/oleObject" Target="../embeddings/oleObject16.bin"/><Relationship Id="rId1" Type="http://schemas.openxmlformats.org/officeDocument/2006/relationships/vmlDrawing" Target="../drawings/vmlDrawing4.vml"/><Relationship Id="rId2"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7.bin"/><Relationship Id="rId4" Type="http://schemas.openxmlformats.org/officeDocument/2006/relationships/image" Target="../media/image12.wmf"/><Relationship Id="rId5" Type="http://schemas.openxmlformats.org/officeDocument/2006/relationships/oleObject" Target="../embeddings/oleObject18.bin"/><Relationship Id="rId6" Type="http://schemas.openxmlformats.org/officeDocument/2006/relationships/image" Target="../media/image13.wmf"/><Relationship Id="rId7" Type="http://schemas.openxmlformats.org/officeDocument/2006/relationships/oleObject" Target="../embeddings/oleObject19.bin"/><Relationship Id="rId8" Type="http://schemas.openxmlformats.org/officeDocument/2006/relationships/oleObject" Target="../embeddings/oleObject20.bin"/><Relationship Id="rId1" Type="http://schemas.openxmlformats.org/officeDocument/2006/relationships/vmlDrawing" Target="../drawings/vmlDrawing5.vml"/><Relationship Id="rId2"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1.bin"/><Relationship Id="rId4" Type="http://schemas.openxmlformats.org/officeDocument/2006/relationships/image" Target="../media/image6.wmf"/><Relationship Id="rId5" Type="http://schemas.openxmlformats.org/officeDocument/2006/relationships/oleObject" Target="../embeddings/oleObject22.bin"/><Relationship Id="rId6" Type="http://schemas.openxmlformats.org/officeDocument/2006/relationships/image" Target="../media/image12.wmf"/><Relationship Id="rId7" Type="http://schemas.openxmlformats.org/officeDocument/2006/relationships/oleObject" Target="../embeddings/oleObject23.bin"/><Relationship Id="rId1" Type="http://schemas.openxmlformats.org/officeDocument/2006/relationships/vmlDrawing" Target="../drawings/vmlDrawing6.vml"/><Relationship Id="rId2"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Microsoft___1.bin"/><Relationship Id="rId4" Type="http://schemas.openxmlformats.org/officeDocument/2006/relationships/image" Target="../media/image14.emf"/><Relationship Id="rId5" Type="http://schemas.openxmlformats.org/officeDocument/2006/relationships/oleObject" Target="../embeddings/oleObject24.bin"/><Relationship Id="rId6" Type="http://schemas.openxmlformats.org/officeDocument/2006/relationships/image" Target="../media/image15.wmf"/><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ec.europa.eu/economy_finance/publications/eeip/pdf/ip018_en.pdf"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25.bin"/><Relationship Id="rId4" Type="http://schemas.openxmlformats.org/officeDocument/2006/relationships/image" Target="../media/image16.wmf"/><Relationship Id="rId5" Type="http://schemas.openxmlformats.org/officeDocument/2006/relationships/oleObject" Target="../embeddings/oleObject26.bin"/><Relationship Id="rId1" Type="http://schemas.openxmlformats.org/officeDocument/2006/relationships/vmlDrawing" Target="../drawings/vmlDrawing8.vml"/><Relationship Id="rId2"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europa.eu/epc/pdf/ageing_report_2015_en.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5"/>
          <p:cNvSpPr txBox="1">
            <a:spLocks noChangeArrowheads="1"/>
          </p:cNvSpPr>
          <p:nvPr/>
        </p:nvSpPr>
        <p:spPr>
          <a:xfrm>
            <a:off x="488380" y="4021399"/>
            <a:ext cx="9001249" cy="2369879"/>
          </a:xfrm>
          <a:prstGeom prst="rect">
            <a:avLst/>
          </a:prstGeom>
        </p:spPr>
        <p:txBody>
          <a:bodyPr wrap="square" lIns="36000" tIns="0" rIns="36000" bIns="0">
            <a:spAutoFit/>
          </a:bodyPr>
          <a:lstStyle/>
          <a:p>
            <a:pPr algn="ctr" defTabSz="457200" eaLnBrk="0" fontAlgn="auto" hangingPunct="0">
              <a:spcBef>
                <a:spcPts val="0"/>
              </a:spcBef>
              <a:spcAft>
                <a:spcPts val="1200"/>
              </a:spcAft>
              <a:buClr>
                <a:srgbClr val="FFC000"/>
              </a:buClr>
              <a:buSzPct val="85000"/>
              <a:defRPr/>
            </a:pPr>
            <a:r>
              <a:rPr lang="en-GB" altLang="es-ES" sz="2800" b="1" dirty="0">
                <a:solidFill>
                  <a:schemeClr val="tx1">
                    <a:lumMod val="85000"/>
                    <a:lumOff val="15000"/>
                  </a:schemeClr>
                </a:solidFill>
                <a:latin typeface="Optane" pitchFamily="2" charset="0"/>
              </a:rPr>
              <a:t>Public pension projections and fiscal sustainability in the European </a:t>
            </a:r>
            <a:r>
              <a:rPr lang="en-GB" altLang="es-ES" sz="2800" b="1" dirty="0" smtClean="0">
                <a:solidFill>
                  <a:schemeClr val="tx1">
                    <a:lumMod val="85000"/>
                    <a:lumOff val="15000"/>
                  </a:schemeClr>
                </a:solidFill>
                <a:latin typeface="Optane" pitchFamily="2" charset="0"/>
              </a:rPr>
              <a:t>Union</a:t>
            </a:r>
            <a:r>
              <a:rPr lang="zh-CN" altLang="en-US" sz="2800" b="1" dirty="0" smtClean="0">
                <a:solidFill>
                  <a:schemeClr val="tx1">
                    <a:lumMod val="85000"/>
                    <a:lumOff val="15000"/>
                  </a:schemeClr>
                </a:solidFill>
                <a:latin typeface="Optane" pitchFamily="2" charset="0"/>
              </a:rPr>
              <a:t> </a:t>
            </a:r>
            <a:endParaRPr lang="en-US" altLang="zh-CN" sz="2800" b="1" dirty="0" smtClean="0">
              <a:solidFill>
                <a:schemeClr val="tx1">
                  <a:lumMod val="85000"/>
                  <a:lumOff val="15000"/>
                </a:schemeClr>
              </a:solidFill>
              <a:latin typeface="Optane" pitchFamily="2" charset="0"/>
            </a:endParaRPr>
          </a:p>
          <a:p>
            <a:pPr algn="ctr" defTabSz="457200" eaLnBrk="0" fontAlgn="auto" hangingPunct="0">
              <a:spcBef>
                <a:spcPts val="0"/>
              </a:spcBef>
              <a:spcAft>
                <a:spcPts val="1200"/>
              </a:spcAft>
              <a:buClr>
                <a:srgbClr val="FFC000"/>
              </a:buClr>
              <a:buSzPct val="85000"/>
              <a:defRPr/>
            </a:pPr>
            <a:r>
              <a:rPr lang="zh-CN" altLang="en-US" sz="2800" b="1" dirty="0" smtClean="0">
                <a:solidFill>
                  <a:schemeClr val="tx1">
                    <a:lumMod val="85000"/>
                    <a:lumOff val="15000"/>
                  </a:schemeClr>
                </a:solidFill>
                <a:latin typeface="Optane" pitchFamily="2" charset="0"/>
              </a:rPr>
              <a:t>欧盟公共养老金预测和财政可持续性</a:t>
            </a:r>
            <a:endParaRPr lang="en-GB" sz="2800" b="1" dirty="0">
              <a:solidFill>
                <a:schemeClr val="tx1">
                  <a:lumMod val="85000"/>
                  <a:lumOff val="15000"/>
                </a:schemeClr>
              </a:solidFill>
              <a:latin typeface="Optane" pitchFamily="2" charset="0"/>
            </a:endParaRPr>
          </a:p>
          <a:p>
            <a:pPr algn="ctr" defTabSz="457200" eaLnBrk="0" fontAlgn="auto" hangingPunct="0">
              <a:spcBef>
                <a:spcPts val="0"/>
              </a:spcBef>
              <a:spcAft>
                <a:spcPts val="1200"/>
              </a:spcAft>
              <a:buClr>
                <a:srgbClr val="FFC000"/>
              </a:buClr>
              <a:buSzPct val="85000"/>
              <a:defRPr/>
            </a:pPr>
            <a:r>
              <a:rPr lang="it-IT" sz="2000" b="1" noProof="1" smtClean="0">
                <a:solidFill>
                  <a:schemeClr val="tx1">
                    <a:lumMod val="85000"/>
                    <a:lumOff val="15000"/>
                  </a:schemeClr>
                </a:solidFill>
                <a:latin typeface="Optane" pitchFamily="2" charset="0"/>
              </a:rPr>
              <a:t>Juan Varela Donoso</a:t>
            </a:r>
            <a:r>
              <a:rPr lang="zh-CN" altLang="en-US" sz="2000" b="1" noProof="1" smtClean="0">
                <a:solidFill>
                  <a:schemeClr val="tx1">
                    <a:lumMod val="85000"/>
                    <a:lumOff val="15000"/>
                  </a:schemeClr>
                </a:solidFill>
                <a:latin typeface="Optane" pitchFamily="2" charset="0"/>
              </a:rPr>
              <a:t> 胡安</a:t>
            </a:r>
            <a:r>
              <a:rPr lang="en-US" altLang="zh-CN" sz="2000" b="1" noProof="1" smtClean="0">
                <a:solidFill>
                  <a:schemeClr val="tx1">
                    <a:lumMod val="85000"/>
                    <a:lumOff val="15000"/>
                  </a:schemeClr>
                </a:solidFill>
                <a:latin typeface="Optane" pitchFamily="2" charset="0"/>
              </a:rPr>
              <a:t>·</a:t>
            </a:r>
            <a:r>
              <a:rPr lang="zh-CN" altLang="en-US" sz="2000" b="1" noProof="1" smtClean="0">
                <a:solidFill>
                  <a:schemeClr val="tx1">
                    <a:lumMod val="85000"/>
                    <a:lumOff val="15000"/>
                  </a:schemeClr>
                </a:solidFill>
                <a:latin typeface="Optane" pitchFamily="2" charset="0"/>
              </a:rPr>
              <a:t>巴热拉</a:t>
            </a:r>
            <a:r>
              <a:rPr lang="en-US" altLang="zh-CN" sz="2000" b="1" noProof="1" smtClean="0">
                <a:solidFill>
                  <a:schemeClr val="tx1">
                    <a:lumMod val="85000"/>
                    <a:lumOff val="15000"/>
                  </a:schemeClr>
                </a:solidFill>
                <a:latin typeface="Optane" pitchFamily="2" charset="0"/>
              </a:rPr>
              <a:t>·</a:t>
            </a:r>
            <a:r>
              <a:rPr lang="zh-CN" altLang="en-US" sz="2000" b="1" noProof="1" smtClean="0">
                <a:solidFill>
                  <a:schemeClr val="tx1">
                    <a:lumMod val="85000"/>
                    <a:lumOff val="15000"/>
                  </a:schemeClr>
                </a:solidFill>
                <a:latin typeface="Optane" pitchFamily="2" charset="0"/>
              </a:rPr>
              <a:t>多诺所</a:t>
            </a:r>
            <a:endParaRPr lang="it-IT" sz="2000" b="1" noProof="1">
              <a:solidFill>
                <a:schemeClr val="tx1">
                  <a:lumMod val="85000"/>
                  <a:lumOff val="15000"/>
                </a:schemeClr>
              </a:solidFill>
              <a:latin typeface="Optane" pitchFamily="2" charset="0"/>
            </a:endParaRPr>
          </a:p>
          <a:p>
            <a:pPr algn="ctr" defTabSz="457200" eaLnBrk="0" fontAlgn="auto" hangingPunct="0">
              <a:spcBef>
                <a:spcPts val="0"/>
              </a:spcBef>
              <a:spcAft>
                <a:spcPts val="1200"/>
              </a:spcAft>
              <a:buClr>
                <a:srgbClr val="FFC000"/>
              </a:buClr>
              <a:buSzPct val="85000"/>
              <a:defRPr/>
            </a:pPr>
            <a:r>
              <a:rPr lang="it-IT" sz="2000" i="1" kern="0" noProof="1" smtClean="0">
                <a:solidFill>
                  <a:schemeClr val="tx1">
                    <a:lumMod val="85000"/>
                    <a:lumOff val="15000"/>
                  </a:schemeClr>
                </a:solidFill>
                <a:latin typeface="Optane" pitchFamily="2" charset="0"/>
                <a:ea typeface="+mj-ea"/>
                <a:cs typeface="+mj-cs"/>
              </a:rPr>
              <a:t>Valladolid, 29th of June 2016</a:t>
            </a:r>
            <a:r>
              <a:rPr lang="zh-CN" altLang="en-US" sz="2000" i="1" kern="0" noProof="1" smtClean="0">
                <a:solidFill>
                  <a:schemeClr val="tx1">
                    <a:lumMod val="85000"/>
                    <a:lumOff val="15000"/>
                  </a:schemeClr>
                </a:solidFill>
                <a:latin typeface="Optane" pitchFamily="2" charset="0"/>
                <a:ea typeface="+mj-ea"/>
                <a:cs typeface="+mj-cs"/>
              </a:rPr>
              <a:t> 巴利阿多利德，</a:t>
            </a:r>
            <a:r>
              <a:rPr lang="en-US" altLang="zh-CN" sz="2000" i="1" kern="0" noProof="1" smtClean="0">
                <a:solidFill>
                  <a:schemeClr val="tx1">
                    <a:lumMod val="85000"/>
                    <a:lumOff val="15000"/>
                  </a:schemeClr>
                </a:solidFill>
                <a:latin typeface="Optane" pitchFamily="2" charset="0"/>
                <a:ea typeface="+mj-ea"/>
                <a:cs typeface="+mj-cs"/>
              </a:rPr>
              <a:t>2016</a:t>
            </a:r>
            <a:r>
              <a:rPr lang="zh-CN" altLang="en-US" sz="2000" i="1" kern="0" noProof="1" smtClean="0">
                <a:solidFill>
                  <a:schemeClr val="tx1">
                    <a:lumMod val="85000"/>
                    <a:lumOff val="15000"/>
                  </a:schemeClr>
                </a:solidFill>
                <a:latin typeface="Optane" pitchFamily="2" charset="0"/>
                <a:ea typeface="+mj-ea"/>
                <a:cs typeface="+mj-cs"/>
              </a:rPr>
              <a:t>年</a:t>
            </a:r>
            <a:r>
              <a:rPr lang="en-US" altLang="zh-CN" sz="2000" i="1" kern="0" noProof="1" smtClean="0">
                <a:solidFill>
                  <a:schemeClr val="tx1">
                    <a:lumMod val="85000"/>
                    <a:lumOff val="15000"/>
                  </a:schemeClr>
                </a:solidFill>
                <a:latin typeface="Optane" pitchFamily="2" charset="0"/>
                <a:ea typeface="+mj-ea"/>
                <a:cs typeface="+mj-cs"/>
              </a:rPr>
              <a:t>6</a:t>
            </a:r>
            <a:r>
              <a:rPr lang="zh-CN" altLang="en-US" sz="2000" i="1" kern="0" noProof="1" smtClean="0">
                <a:solidFill>
                  <a:schemeClr val="tx1">
                    <a:lumMod val="85000"/>
                    <a:lumOff val="15000"/>
                  </a:schemeClr>
                </a:solidFill>
                <a:latin typeface="Optane" pitchFamily="2" charset="0"/>
                <a:ea typeface="+mj-ea"/>
                <a:cs typeface="+mj-cs"/>
              </a:rPr>
              <a:t>月</a:t>
            </a:r>
            <a:r>
              <a:rPr lang="en-US" altLang="zh-CN" sz="2000" i="1" kern="0" noProof="1" smtClean="0">
                <a:solidFill>
                  <a:schemeClr val="tx1">
                    <a:lumMod val="85000"/>
                    <a:lumOff val="15000"/>
                  </a:schemeClr>
                </a:solidFill>
                <a:latin typeface="Optane" pitchFamily="2" charset="0"/>
                <a:ea typeface="+mj-ea"/>
                <a:cs typeface="+mj-cs"/>
              </a:rPr>
              <a:t>29</a:t>
            </a:r>
            <a:r>
              <a:rPr lang="zh-CN" altLang="en-US" sz="2000" i="1" kern="0" noProof="1" smtClean="0">
                <a:solidFill>
                  <a:schemeClr val="tx1">
                    <a:lumMod val="85000"/>
                    <a:lumOff val="15000"/>
                  </a:schemeClr>
                </a:solidFill>
                <a:latin typeface="Optane" pitchFamily="2" charset="0"/>
                <a:ea typeface="+mj-ea"/>
                <a:cs typeface="+mj-cs"/>
              </a:rPr>
              <a:t>日</a:t>
            </a:r>
            <a:endParaRPr lang="it-IT" sz="2000" i="1" kern="0" noProof="1">
              <a:solidFill>
                <a:schemeClr val="tx1">
                  <a:lumMod val="85000"/>
                  <a:lumOff val="15000"/>
                </a:schemeClr>
              </a:solidFill>
              <a:latin typeface="Optane" pitchFamily="2" charset="0"/>
              <a:ea typeface="+mj-ea"/>
              <a:cs typeface="+mj-cs"/>
            </a:endParaRPr>
          </a:p>
        </p:txBody>
      </p:sp>
    </p:spTree>
    <p:extLst>
      <p:ext uri="{BB962C8B-B14F-4D97-AF65-F5344CB8AC3E}">
        <p14:creationId xmlns:p14="http://schemas.microsoft.com/office/powerpoint/2010/main" val="1317248471"/>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1"/>
          </p:nvPr>
        </p:nvSpPr>
        <p:spPr/>
        <p:txBody>
          <a:bodyPr>
            <a:normAutofit fontScale="92500" lnSpcReduction="10000"/>
          </a:bodyPr>
          <a:lstStyle/>
          <a:p>
            <a:r>
              <a:rPr lang="en-GB" b="1" dirty="0">
                <a:solidFill>
                  <a:srgbClr val="FF0000"/>
                </a:solidFill>
              </a:rPr>
              <a:t>The aggregate production function</a:t>
            </a:r>
            <a:endParaRPr lang="en-GB" dirty="0"/>
          </a:p>
          <a:p>
            <a:pPr marL="0" indent="0" algn="just">
              <a:buNone/>
            </a:pPr>
            <a:r>
              <a:rPr lang="en-GB" dirty="0"/>
              <a:t>Although the assumptions for the period until T+10 and for the period T+11 until 2060 are of different nature, both adopt the </a:t>
            </a:r>
            <a:r>
              <a:rPr lang="en-GB" u="sng" dirty="0"/>
              <a:t>aggregate production function approach</a:t>
            </a:r>
          </a:p>
          <a:p>
            <a:pPr marL="0" indent="0" algn="just">
              <a:buNone/>
            </a:pPr>
            <a:r>
              <a:rPr lang="en-GB" dirty="0"/>
              <a:t>For every country (potential) gross domestic product is given by the following function:</a:t>
            </a:r>
          </a:p>
          <a:p>
            <a:pPr marL="0" indent="0">
              <a:buNone/>
            </a:pPr>
            <a:endParaRPr lang="en-GB" dirty="0"/>
          </a:p>
        </p:txBody>
      </p:sp>
      <p:sp>
        <p:nvSpPr>
          <p:cNvPr id="4" name="Marcador de contenido 3"/>
          <p:cNvSpPr>
            <a:spLocks noGrp="1"/>
          </p:cNvSpPr>
          <p:nvPr>
            <p:ph sz="half" idx="2"/>
          </p:nvPr>
        </p:nvSpPr>
        <p:spPr>
          <a:xfrm>
            <a:off x="5448301" y="1600206"/>
            <a:ext cx="4113339" cy="4683617"/>
          </a:xfrm>
        </p:spPr>
        <p:txBody>
          <a:bodyPr>
            <a:normAutofit fontScale="92500" lnSpcReduction="10000"/>
          </a:bodyPr>
          <a:lstStyle/>
          <a:p>
            <a:r>
              <a:rPr lang="zh-CN" altLang="en-US" sz="3500" dirty="0" smtClean="0">
                <a:solidFill>
                  <a:srgbClr val="FF0000"/>
                </a:solidFill>
                <a:latin typeface="黑体"/>
                <a:ea typeface="黑体"/>
                <a:cs typeface="黑体"/>
              </a:rPr>
              <a:t>总产值函数</a:t>
            </a:r>
            <a:endParaRPr lang="en-US" altLang="zh-CN" sz="3500" dirty="0" smtClean="0">
              <a:solidFill>
                <a:srgbClr val="FF0000"/>
              </a:solidFill>
              <a:latin typeface="黑体"/>
              <a:ea typeface="黑体"/>
              <a:cs typeface="黑体"/>
            </a:endParaRPr>
          </a:p>
          <a:p>
            <a:endParaRPr lang="en-US" altLang="zh-CN" dirty="0" smtClean="0"/>
          </a:p>
          <a:p>
            <a:r>
              <a:rPr lang="zh-CN" altLang="en-US" dirty="0" smtClean="0"/>
              <a:t>虽然</a:t>
            </a:r>
            <a:r>
              <a:rPr lang="en-US" altLang="zh-CN" dirty="0" smtClean="0"/>
              <a:t>T</a:t>
            </a:r>
            <a:r>
              <a:rPr lang="zh-CN" altLang="en-US" dirty="0" smtClean="0"/>
              <a:t>年至</a:t>
            </a:r>
            <a:r>
              <a:rPr lang="en-US" altLang="zh-CN" dirty="0" smtClean="0"/>
              <a:t>T+10</a:t>
            </a:r>
            <a:r>
              <a:rPr lang="zh-CN" altLang="en-US" dirty="0" smtClean="0"/>
              <a:t>年的预测假设和</a:t>
            </a:r>
            <a:r>
              <a:rPr lang="en-US" altLang="zh-CN" dirty="0" smtClean="0"/>
              <a:t>T+11</a:t>
            </a:r>
            <a:r>
              <a:rPr lang="zh-CN" altLang="en-US" dirty="0" smtClean="0"/>
              <a:t>年至</a:t>
            </a:r>
            <a:r>
              <a:rPr lang="en-US" altLang="zh-CN" dirty="0" smtClean="0"/>
              <a:t>2060</a:t>
            </a:r>
            <a:r>
              <a:rPr lang="zh-CN" altLang="en-US" dirty="0" smtClean="0"/>
              <a:t>年的预测假设性质不同，但两类假设都采用</a:t>
            </a:r>
            <a:r>
              <a:rPr lang="zh-CN" altLang="en-US" u="sng" dirty="0" smtClean="0"/>
              <a:t>总产值函数法</a:t>
            </a:r>
            <a:r>
              <a:rPr lang="zh-CN" altLang="en-US" dirty="0" smtClean="0"/>
              <a:t>进行。</a:t>
            </a:r>
            <a:endParaRPr lang="en-US" altLang="zh-CN" dirty="0" smtClean="0"/>
          </a:p>
          <a:p>
            <a:r>
              <a:rPr lang="zh-CN" altLang="en-US" dirty="0" smtClean="0"/>
              <a:t>每一国家（潜在）</a:t>
            </a:r>
            <a:r>
              <a:rPr lang="en-US" altLang="zh-CN" dirty="0" smtClean="0"/>
              <a:t>GDP</a:t>
            </a:r>
            <a:r>
              <a:rPr lang="zh-CN" altLang="en-US" dirty="0" smtClean="0"/>
              <a:t>根据下列函数式得出：</a:t>
            </a:r>
            <a:endParaRPr lang="en-US" altLang="zh-CN" dirty="0" smtClean="0"/>
          </a:p>
          <a:p>
            <a:endParaRPr lang="en-US" altLang="zh-CN" dirty="0" smtClean="0"/>
          </a:p>
          <a:p>
            <a:endParaRPr lang="en-GB" dirty="0"/>
          </a:p>
        </p:txBody>
      </p:sp>
      <p:graphicFrame>
        <p:nvGraphicFramePr>
          <p:cNvPr id="5" name="Marcador de contenido 4"/>
          <p:cNvGraphicFramePr>
            <a:graphicFrameLocks noChangeAspect="1"/>
          </p:cNvGraphicFramePr>
          <p:nvPr>
            <p:extLst>
              <p:ext uri="{D42A27DB-BD31-4B8C-83A1-F6EECF244321}">
                <p14:modId xmlns:p14="http://schemas.microsoft.com/office/powerpoint/2010/main" val="4226482199"/>
              </p:ext>
            </p:extLst>
          </p:nvPr>
        </p:nvGraphicFramePr>
        <p:xfrm>
          <a:off x="1352500" y="5661310"/>
          <a:ext cx="2592361" cy="622513"/>
        </p:xfrm>
        <a:graphic>
          <a:graphicData uri="http://schemas.openxmlformats.org/presentationml/2006/ole">
            <mc:AlternateContent xmlns:mc="http://schemas.openxmlformats.org/markup-compatibility/2006">
              <mc:Choice xmlns:v="urn:schemas-microsoft-com:vml" Requires="v">
                <p:oleObj spid="_x0000_s1724542" name="Ecuación" r:id="rId3" imgW="952200" imgH="228600" progId="Equation.3">
                  <p:embed/>
                </p:oleObj>
              </mc:Choice>
              <mc:Fallback>
                <p:oleObj name="Ecuación" r:id="rId3" imgW="952200" imgH="228600" progId="Equation.3">
                  <p:embed/>
                  <p:pic>
                    <p:nvPicPr>
                      <p:cNvPr id="0" name=""/>
                      <p:cNvPicPr/>
                      <p:nvPr/>
                    </p:nvPicPr>
                    <p:blipFill>
                      <a:blip r:embed="rId4"/>
                      <a:stretch>
                        <a:fillRect/>
                      </a:stretch>
                    </p:blipFill>
                    <p:spPr>
                      <a:xfrm>
                        <a:off x="1352500" y="5661310"/>
                        <a:ext cx="2592361" cy="622513"/>
                      </a:xfrm>
                      <a:prstGeom prst="rect">
                        <a:avLst/>
                      </a:prstGeom>
                    </p:spPr>
                  </p:pic>
                </p:oleObj>
              </mc:Fallback>
            </mc:AlternateContent>
          </a:graphicData>
        </a:graphic>
      </p:graphicFrame>
      <p:sp>
        <p:nvSpPr>
          <p:cNvPr id="6" name="Título 1"/>
          <p:cNvSpPr>
            <a:spLocks noGrp="1"/>
          </p:cNvSpPr>
          <p:nvPr>
            <p:ph type="title"/>
          </p:nvPr>
        </p:nvSpPr>
        <p:spPr>
          <a:xfrm>
            <a:off x="344364" y="332570"/>
            <a:ext cx="9066340" cy="648090"/>
          </a:xfrm>
        </p:spPr>
        <p:txBody>
          <a:bodyPr>
            <a:noAutofit/>
          </a:bodyPr>
          <a:lstStyle/>
          <a:p>
            <a:r>
              <a:rPr lang="en-GB" altLang="es-ES" sz="2800" dirty="0" smtClean="0"/>
              <a:t>Macroeconomic projections</a:t>
            </a:r>
            <a:br>
              <a:rPr lang="en-GB" altLang="es-ES" sz="2800" dirty="0" smtClean="0"/>
            </a:br>
            <a:r>
              <a:rPr lang="zh-CN" altLang="en-US" sz="2800" dirty="0" smtClean="0">
                <a:latin typeface="黑体"/>
                <a:ea typeface="黑体"/>
                <a:cs typeface="黑体"/>
              </a:rPr>
              <a:t>宏观经济预测</a:t>
            </a:r>
            <a:r>
              <a:rPr lang="en-GB" altLang="es-ES" sz="1400" dirty="0"/>
              <a:t/>
            </a:r>
            <a:br>
              <a:rPr lang="en-GB" altLang="es-ES" sz="1400" dirty="0"/>
            </a:br>
            <a:endParaRPr lang="en-GB" sz="1400" dirty="0"/>
          </a:p>
        </p:txBody>
      </p:sp>
      <p:graphicFrame>
        <p:nvGraphicFramePr>
          <p:cNvPr id="7" name="Marcador de contenido 4"/>
          <p:cNvGraphicFramePr>
            <a:graphicFrameLocks noChangeAspect="1"/>
          </p:cNvGraphicFramePr>
          <p:nvPr>
            <p:extLst>
              <p:ext uri="{D42A27DB-BD31-4B8C-83A1-F6EECF244321}">
                <p14:modId xmlns:p14="http://schemas.microsoft.com/office/powerpoint/2010/main" val="2500357448"/>
              </p:ext>
            </p:extLst>
          </p:nvPr>
        </p:nvGraphicFramePr>
        <p:xfrm>
          <a:off x="6099125" y="5661310"/>
          <a:ext cx="2592361" cy="622513"/>
        </p:xfrm>
        <a:graphic>
          <a:graphicData uri="http://schemas.openxmlformats.org/presentationml/2006/ole">
            <mc:AlternateContent xmlns:mc="http://schemas.openxmlformats.org/markup-compatibility/2006">
              <mc:Choice xmlns:v="urn:schemas-microsoft-com:vml" Requires="v">
                <p:oleObj spid="_x0000_s1724543" name="Ecuación" r:id="rId5" imgW="952200" imgH="228600" progId="Equation.3">
                  <p:embed/>
                </p:oleObj>
              </mc:Choice>
              <mc:Fallback>
                <p:oleObj name="Ecuación" r:id="rId5" imgW="952200" imgH="228600" progId="Equation.3">
                  <p:embed/>
                  <p:pic>
                    <p:nvPicPr>
                      <p:cNvPr id="0" name=""/>
                      <p:cNvPicPr/>
                      <p:nvPr/>
                    </p:nvPicPr>
                    <p:blipFill>
                      <a:blip r:embed="rId4"/>
                      <a:stretch>
                        <a:fillRect/>
                      </a:stretch>
                    </p:blipFill>
                    <p:spPr>
                      <a:xfrm>
                        <a:off x="6099125" y="5661310"/>
                        <a:ext cx="2592361" cy="622513"/>
                      </a:xfrm>
                      <a:prstGeom prst="rect">
                        <a:avLst/>
                      </a:prstGeom>
                    </p:spPr>
                  </p:pic>
                </p:oleObj>
              </mc:Fallback>
            </mc:AlternateContent>
          </a:graphicData>
        </a:graphic>
      </p:graphicFrame>
    </p:spTree>
    <p:extLst>
      <p:ext uri="{BB962C8B-B14F-4D97-AF65-F5344CB8AC3E}">
        <p14:creationId xmlns:p14="http://schemas.microsoft.com/office/powerpoint/2010/main" val="3539075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1"/>
          </p:nvPr>
        </p:nvSpPr>
        <p:spPr/>
        <p:txBody>
          <a:bodyPr>
            <a:normAutofit fontScale="85000" lnSpcReduction="20000"/>
          </a:bodyPr>
          <a:lstStyle/>
          <a:p>
            <a:pPr marL="0" indent="0">
              <a:buNone/>
            </a:pPr>
            <a:r>
              <a:rPr lang="en-GB" dirty="0" smtClean="0"/>
              <a:t>The aggregate production function:</a:t>
            </a:r>
          </a:p>
          <a:p>
            <a:pPr marL="0" indent="0">
              <a:buNone/>
            </a:pPr>
            <a:endParaRPr lang="en-GB" dirty="0"/>
          </a:p>
          <a:p>
            <a:pPr marL="0" indent="0">
              <a:buNone/>
            </a:pPr>
            <a:endParaRPr lang="en-GB" dirty="0"/>
          </a:p>
          <a:p>
            <a:pPr marL="0" indent="0" algn="just">
              <a:buNone/>
            </a:pPr>
            <a:r>
              <a:rPr lang="en-GB" dirty="0"/>
              <a:t>     = Gross Domestic </a:t>
            </a:r>
            <a:r>
              <a:rPr lang="en-GB" dirty="0" smtClean="0"/>
              <a:t>Product (GDP)</a:t>
            </a:r>
            <a:endParaRPr lang="en-GB" dirty="0"/>
          </a:p>
          <a:p>
            <a:pPr marL="0" indent="0" algn="just">
              <a:buNone/>
            </a:pPr>
            <a:r>
              <a:rPr lang="en-GB" dirty="0"/>
              <a:t> </a:t>
            </a:r>
            <a:r>
              <a:rPr lang="en-GB" dirty="0" smtClean="0"/>
              <a:t>   =  Aggregate </a:t>
            </a:r>
            <a:r>
              <a:rPr lang="en-GB" dirty="0"/>
              <a:t>Labour (total hours worked)</a:t>
            </a:r>
          </a:p>
          <a:p>
            <a:pPr marL="0" indent="0" algn="just">
              <a:buNone/>
            </a:pPr>
            <a:r>
              <a:rPr lang="en-GB" dirty="0"/>
              <a:t>      = Aggregate Capital</a:t>
            </a:r>
          </a:p>
          <a:p>
            <a:pPr marL="0" indent="0" algn="just">
              <a:buNone/>
            </a:pPr>
            <a:r>
              <a:rPr lang="en-GB" dirty="0"/>
              <a:t>     = Labour Efficiency</a:t>
            </a:r>
          </a:p>
          <a:p>
            <a:pPr marL="0" indent="0" algn="just">
              <a:buNone/>
            </a:pPr>
            <a:r>
              <a:rPr lang="en-GB" dirty="0"/>
              <a:t> </a:t>
            </a:r>
            <a:r>
              <a:rPr lang="en-GB" dirty="0" smtClean="0"/>
              <a:t> </a:t>
            </a:r>
            <a:r>
              <a:rPr lang="zh-CN" altLang="en-US" dirty="0"/>
              <a:t> </a:t>
            </a:r>
            <a:r>
              <a:rPr lang="zh-CN" altLang="en-US" dirty="0" smtClean="0"/>
              <a:t>    </a:t>
            </a:r>
            <a:r>
              <a:rPr lang="en-GB" dirty="0" smtClean="0"/>
              <a:t>=   Total </a:t>
            </a:r>
            <a:r>
              <a:rPr lang="en-GB" dirty="0"/>
              <a:t>Factor Productivity (</a:t>
            </a:r>
            <a:r>
              <a:rPr lang="en-GB" i="1" dirty="0"/>
              <a:t>TFP</a:t>
            </a:r>
            <a:r>
              <a:rPr lang="en-GB" dirty="0"/>
              <a:t>)</a:t>
            </a:r>
          </a:p>
          <a:p>
            <a:pPr marL="0" indent="0" algn="just">
              <a:buNone/>
            </a:pPr>
            <a:r>
              <a:rPr lang="en-GB" dirty="0"/>
              <a:t>     = 0,65</a:t>
            </a:r>
          </a:p>
          <a:p>
            <a:pPr marL="0" indent="0">
              <a:buNone/>
            </a:pPr>
            <a:endParaRPr lang="en-GB" dirty="0"/>
          </a:p>
        </p:txBody>
      </p:sp>
      <p:sp>
        <p:nvSpPr>
          <p:cNvPr id="4" name="Marcador de contenido 3"/>
          <p:cNvSpPr>
            <a:spLocks noGrp="1"/>
          </p:cNvSpPr>
          <p:nvPr>
            <p:ph sz="half" idx="2"/>
          </p:nvPr>
        </p:nvSpPr>
        <p:spPr>
          <a:xfrm>
            <a:off x="5448301" y="1600206"/>
            <a:ext cx="4401380" cy="4525963"/>
          </a:xfrm>
        </p:spPr>
        <p:txBody>
          <a:bodyPr>
            <a:normAutofit fontScale="85000" lnSpcReduction="20000"/>
          </a:bodyPr>
          <a:lstStyle/>
          <a:p>
            <a:r>
              <a:rPr lang="en-GB" dirty="0" err="1" smtClean="0"/>
              <a:t>总产值</a:t>
            </a:r>
            <a:r>
              <a:rPr lang="zh-CN" altLang="en-US" dirty="0" smtClean="0"/>
              <a:t>函数式</a:t>
            </a:r>
            <a:endParaRPr lang="en-GB" dirty="0" smtClean="0"/>
          </a:p>
          <a:p>
            <a:endParaRPr lang="en-GB" dirty="0"/>
          </a:p>
          <a:p>
            <a:endParaRPr lang="en-GB" dirty="0" smtClean="0"/>
          </a:p>
          <a:p>
            <a:endParaRPr lang="en-GB" dirty="0"/>
          </a:p>
          <a:p>
            <a:r>
              <a:rPr lang="en-GB" i="1" dirty="0" smtClean="0"/>
              <a:t>Y</a:t>
            </a:r>
            <a:r>
              <a:rPr lang="en-US" altLang="zh-CN" dirty="0" smtClean="0"/>
              <a:t>=GDP</a:t>
            </a:r>
          </a:p>
          <a:p>
            <a:r>
              <a:rPr lang="en-US" altLang="zh-CN" i="1" dirty="0" smtClean="0"/>
              <a:t>L=</a:t>
            </a:r>
            <a:r>
              <a:rPr lang="zh-CN" altLang="en-US" dirty="0" smtClean="0"/>
              <a:t>总劳动量（总体工作时长）</a:t>
            </a:r>
            <a:endParaRPr lang="en-US" altLang="zh-CN" dirty="0" smtClean="0"/>
          </a:p>
          <a:p>
            <a:r>
              <a:rPr lang="en-US" i="1" dirty="0" smtClean="0"/>
              <a:t>K</a:t>
            </a:r>
            <a:r>
              <a:rPr lang="en-US" altLang="zh-CN" dirty="0" smtClean="0"/>
              <a:t>=</a:t>
            </a:r>
            <a:r>
              <a:rPr lang="zh-CN" altLang="en-US" dirty="0" smtClean="0"/>
              <a:t>总资本</a:t>
            </a:r>
            <a:endParaRPr lang="en-US" altLang="zh-CN" dirty="0" smtClean="0"/>
          </a:p>
          <a:p>
            <a:r>
              <a:rPr lang="en-US" i="1" dirty="0" smtClean="0"/>
              <a:t>E</a:t>
            </a:r>
            <a:r>
              <a:rPr lang="en-US" altLang="zh-CN" dirty="0" smtClean="0"/>
              <a:t>=</a:t>
            </a:r>
            <a:r>
              <a:rPr lang="zh-CN" altLang="en-US" dirty="0" smtClean="0"/>
              <a:t>劳动效率 </a:t>
            </a:r>
            <a:r>
              <a:rPr lang="es-ES" altLang="zh-CN" dirty="0" smtClean="0"/>
              <a:t>(</a:t>
            </a:r>
            <a:r>
              <a:rPr lang="es-ES" altLang="zh-CN" i="1" dirty="0" smtClean="0"/>
              <a:t>TFP</a:t>
            </a:r>
            <a:r>
              <a:rPr lang="es-ES" altLang="zh-CN" dirty="0" smtClean="0"/>
              <a:t>)</a:t>
            </a:r>
            <a:endParaRPr lang="en-US" altLang="zh-CN" dirty="0" smtClean="0"/>
          </a:p>
          <a:p>
            <a:r>
              <a:rPr lang="en-US" i="1" dirty="0" smtClean="0"/>
              <a:t>E</a:t>
            </a:r>
            <a:r>
              <a:rPr lang="en-US" altLang="zh-CN" i="1" baseline="30000" dirty="0" smtClean="0"/>
              <a:t>β</a:t>
            </a:r>
            <a:r>
              <a:rPr lang="en-US" altLang="zh-CN" dirty="0" smtClean="0"/>
              <a:t>=</a:t>
            </a:r>
            <a:r>
              <a:rPr lang="zh-CN" altLang="en-US" dirty="0" smtClean="0"/>
              <a:t>全要素生产率</a:t>
            </a:r>
            <a:endParaRPr lang="en-US" altLang="zh-CN" dirty="0" smtClean="0"/>
          </a:p>
          <a:p>
            <a:r>
              <a:rPr lang="en-US" altLang="zh-CN" i="1" dirty="0" smtClean="0"/>
              <a:t>β</a:t>
            </a:r>
            <a:r>
              <a:rPr lang="en-US" altLang="zh-CN" dirty="0" smtClean="0"/>
              <a:t>=</a:t>
            </a:r>
            <a:r>
              <a:rPr lang="zh-CN" altLang="en-US" dirty="0" smtClean="0"/>
              <a:t>0</a:t>
            </a:r>
            <a:r>
              <a:rPr lang="en-US" altLang="zh-CN" dirty="0" smtClean="0"/>
              <a:t>.65</a:t>
            </a:r>
          </a:p>
          <a:p>
            <a:endParaRPr lang="en-GB" dirty="0" smtClean="0"/>
          </a:p>
          <a:p>
            <a:endParaRPr lang="en-GB" dirty="0"/>
          </a:p>
        </p:txBody>
      </p:sp>
      <p:graphicFrame>
        <p:nvGraphicFramePr>
          <p:cNvPr id="5" name="Marcador de contenido 4"/>
          <p:cNvGraphicFramePr>
            <a:graphicFrameLocks noChangeAspect="1"/>
          </p:cNvGraphicFramePr>
          <p:nvPr>
            <p:extLst>
              <p:ext uri="{D42A27DB-BD31-4B8C-83A1-F6EECF244321}">
                <p14:modId xmlns:p14="http://schemas.microsoft.com/office/powerpoint/2010/main" val="3856938804"/>
              </p:ext>
            </p:extLst>
          </p:nvPr>
        </p:nvGraphicFramePr>
        <p:xfrm>
          <a:off x="1280490" y="2132820"/>
          <a:ext cx="2592361" cy="622513"/>
        </p:xfrm>
        <a:graphic>
          <a:graphicData uri="http://schemas.openxmlformats.org/presentationml/2006/ole">
            <mc:AlternateContent xmlns:mc="http://schemas.openxmlformats.org/markup-compatibility/2006">
              <mc:Choice xmlns:v="urn:schemas-microsoft-com:vml" Requires="v">
                <p:oleObj spid="_x0000_s1724046" name="Ecuación" r:id="rId3" imgW="952200" imgH="228600" progId="Equation.3">
                  <p:embed/>
                </p:oleObj>
              </mc:Choice>
              <mc:Fallback>
                <p:oleObj name="Ecuación" r:id="rId3" imgW="952200" imgH="228600" progId="Equation.3">
                  <p:embed/>
                  <p:pic>
                    <p:nvPicPr>
                      <p:cNvPr id="0" name=""/>
                      <p:cNvPicPr/>
                      <p:nvPr/>
                    </p:nvPicPr>
                    <p:blipFill>
                      <a:blip r:embed="rId4"/>
                      <a:stretch>
                        <a:fillRect/>
                      </a:stretch>
                    </p:blipFill>
                    <p:spPr>
                      <a:xfrm>
                        <a:off x="1280490" y="2132820"/>
                        <a:ext cx="2592361" cy="622513"/>
                      </a:xfrm>
                      <a:prstGeom prst="rect">
                        <a:avLst/>
                      </a:prstGeom>
                    </p:spPr>
                  </p:pic>
                </p:oleObj>
              </mc:Fallback>
            </mc:AlternateContent>
          </a:graphicData>
        </a:graphic>
      </p:graphicFrame>
      <p:graphicFrame>
        <p:nvGraphicFramePr>
          <p:cNvPr id="6" name="Marcador de contenido 5"/>
          <p:cNvGraphicFramePr>
            <a:graphicFrameLocks noChangeAspect="1"/>
          </p:cNvGraphicFramePr>
          <p:nvPr>
            <p:extLst>
              <p:ext uri="{D42A27DB-BD31-4B8C-83A1-F6EECF244321}">
                <p14:modId xmlns:p14="http://schemas.microsoft.com/office/powerpoint/2010/main" val="1156658267"/>
              </p:ext>
            </p:extLst>
          </p:nvPr>
        </p:nvGraphicFramePr>
        <p:xfrm>
          <a:off x="626199" y="2810969"/>
          <a:ext cx="220596" cy="260704"/>
        </p:xfrm>
        <a:graphic>
          <a:graphicData uri="http://schemas.openxmlformats.org/presentationml/2006/ole">
            <mc:AlternateContent xmlns:mc="http://schemas.openxmlformats.org/markup-compatibility/2006">
              <mc:Choice xmlns:v="urn:schemas-microsoft-com:vml" Requires="v">
                <p:oleObj spid="_x0000_s1724047" name="Ecuación" r:id="rId5" imgW="139680" imgH="164880" progId="Equation.3">
                  <p:embed/>
                </p:oleObj>
              </mc:Choice>
              <mc:Fallback>
                <p:oleObj name="Ecuación" r:id="rId5" imgW="139680" imgH="164880" progId="Equation.3">
                  <p:embed/>
                  <p:pic>
                    <p:nvPicPr>
                      <p:cNvPr id="0" name=""/>
                      <p:cNvPicPr/>
                      <p:nvPr/>
                    </p:nvPicPr>
                    <p:blipFill>
                      <a:blip r:embed="rId6"/>
                      <a:stretch>
                        <a:fillRect/>
                      </a:stretch>
                    </p:blipFill>
                    <p:spPr>
                      <a:xfrm>
                        <a:off x="626199" y="2810969"/>
                        <a:ext cx="220596" cy="260704"/>
                      </a:xfrm>
                      <a:prstGeom prst="rect">
                        <a:avLst/>
                      </a:prstGeom>
                    </p:spPr>
                  </p:pic>
                </p:oleObj>
              </mc:Fallback>
            </mc:AlternateContent>
          </a:graphicData>
        </a:graphic>
      </p:graphicFrame>
      <p:graphicFrame>
        <p:nvGraphicFramePr>
          <p:cNvPr id="7" name="Objeto 6"/>
          <p:cNvGraphicFramePr>
            <a:graphicFrameLocks noChangeAspect="1"/>
          </p:cNvGraphicFramePr>
          <p:nvPr>
            <p:extLst>
              <p:ext uri="{D42A27DB-BD31-4B8C-83A1-F6EECF244321}">
                <p14:modId xmlns:p14="http://schemas.microsoft.com/office/powerpoint/2010/main" val="2346715450"/>
              </p:ext>
            </p:extLst>
          </p:nvPr>
        </p:nvGraphicFramePr>
        <p:xfrm>
          <a:off x="587026" y="3177786"/>
          <a:ext cx="245526" cy="290167"/>
        </p:xfrm>
        <a:graphic>
          <a:graphicData uri="http://schemas.openxmlformats.org/presentationml/2006/ole">
            <mc:AlternateContent xmlns:mc="http://schemas.openxmlformats.org/markup-compatibility/2006">
              <mc:Choice xmlns:v="urn:schemas-microsoft-com:vml" Requires="v">
                <p:oleObj spid="_x0000_s1724048" name="Ecuación" r:id="rId7" imgW="139680" imgH="164880" progId="Equation.3">
                  <p:embed/>
                </p:oleObj>
              </mc:Choice>
              <mc:Fallback>
                <p:oleObj name="Ecuación" r:id="rId7" imgW="139680" imgH="164880" progId="Equation.3">
                  <p:embed/>
                  <p:pic>
                    <p:nvPicPr>
                      <p:cNvPr id="0" name=""/>
                      <p:cNvPicPr/>
                      <p:nvPr/>
                    </p:nvPicPr>
                    <p:blipFill>
                      <a:blip r:embed="rId8"/>
                      <a:stretch>
                        <a:fillRect/>
                      </a:stretch>
                    </p:blipFill>
                    <p:spPr>
                      <a:xfrm>
                        <a:off x="587026" y="3177786"/>
                        <a:ext cx="245526" cy="290167"/>
                      </a:xfrm>
                      <a:prstGeom prst="rect">
                        <a:avLst/>
                      </a:prstGeom>
                    </p:spPr>
                  </p:pic>
                </p:oleObj>
              </mc:Fallback>
            </mc:AlternateContent>
          </a:graphicData>
        </a:graphic>
      </p:graphicFrame>
      <p:graphicFrame>
        <p:nvGraphicFramePr>
          <p:cNvPr id="8" name="Objeto 7"/>
          <p:cNvGraphicFramePr>
            <a:graphicFrameLocks noChangeAspect="1"/>
          </p:cNvGraphicFramePr>
          <p:nvPr>
            <p:extLst>
              <p:ext uri="{D42A27DB-BD31-4B8C-83A1-F6EECF244321}">
                <p14:modId xmlns:p14="http://schemas.microsoft.com/office/powerpoint/2010/main" val="1555728068"/>
              </p:ext>
            </p:extLst>
          </p:nvPr>
        </p:nvGraphicFramePr>
        <p:xfrm>
          <a:off x="644438" y="3587240"/>
          <a:ext cx="275947" cy="275947"/>
        </p:xfrm>
        <a:graphic>
          <a:graphicData uri="http://schemas.openxmlformats.org/presentationml/2006/ole">
            <mc:AlternateContent xmlns:mc="http://schemas.openxmlformats.org/markup-compatibility/2006">
              <mc:Choice xmlns:v="urn:schemas-microsoft-com:vml" Requires="v">
                <p:oleObj spid="_x0000_s1724049" name="Ecuación" r:id="rId9" imgW="164880" imgH="164880" progId="Equation.3">
                  <p:embed/>
                </p:oleObj>
              </mc:Choice>
              <mc:Fallback>
                <p:oleObj name="Ecuación" r:id="rId9" imgW="164880" imgH="164880" progId="Equation.3">
                  <p:embed/>
                  <p:pic>
                    <p:nvPicPr>
                      <p:cNvPr id="0" name=""/>
                      <p:cNvPicPr/>
                      <p:nvPr/>
                    </p:nvPicPr>
                    <p:blipFill>
                      <a:blip r:embed="rId10"/>
                      <a:stretch>
                        <a:fillRect/>
                      </a:stretch>
                    </p:blipFill>
                    <p:spPr>
                      <a:xfrm>
                        <a:off x="644438" y="3587240"/>
                        <a:ext cx="275947" cy="275947"/>
                      </a:xfrm>
                      <a:prstGeom prst="rect">
                        <a:avLst/>
                      </a:prstGeom>
                    </p:spPr>
                  </p:pic>
                </p:oleObj>
              </mc:Fallback>
            </mc:AlternateContent>
          </a:graphicData>
        </a:graphic>
      </p:graphicFrame>
      <p:graphicFrame>
        <p:nvGraphicFramePr>
          <p:cNvPr id="9" name="Objeto 8"/>
          <p:cNvGraphicFramePr>
            <a:graphicFrameLocks noChangeAspect="1"/>
          </p:cNvGraphicFramePr>
          <p:nvPr>
            <p:extLst>
              <p:ext uri="{D42A27DB-BD31-4B8C-83A1-F6EECF244321}">
                <p14:modId xmlns:p14="http://schemas.microsoft.com/office/powerpoint/2010/main" val="3654484794"/>
              </p:ext>
            </p:extLst>
          </p:nvPr>
        </p:nvGraphicFramePr>
        <p:xfrm>
          <a:off x="615448" y="4000208"/>
          <a:ext cx="290374" cy="314573"/>
        </p:xfrm>
        <a:graphic>
          <a:graphicData uri="http://schemas.openxmlformats.org/presentationml/2006/ole">
            <mc:AlternateContent xmlns:mc="http://schemas.openxmlformats.org/markup-compatibility/2006">
              <mc:Choice xmlns:v="urn:schemas-microsoft-com:vml" Requires="v">
                <p:oleObj spid="_x0000_s1724050" name="Ecuación" r:id="rId11" imgW="152280" imgH="164880" progId="Equation.3">
                  <p:embed/>
                </p:oleObj>
              </mc:Choice>
              <mc:Fallback>
                <p:oleObj name="Ecuación" r:id="rId11" imgW="152280" imgH="164880" progId="Equation.3">
                  <p:embed/>
                  <p:pic>
                    <p:nvPicPr>
                      <p:cNvPr id="0" name=""/>
                      <p:cNvPicPr/>
                      <p:nvPr/>
                    </p:nvPicPr>
                    <p:blipFill>
                      <a:blip r:embed="rId12"/>
                      <a:stretch>
                        <a:fillRect/>
                      </a:stretch>
                    </p:blipFill>
                    <p:spPr>
                      <a:xfrm>
                        <a:off x="615448" y="4000208"/>
                        <a:ext cx="290374" cy="314573"/>
                      </a:xfrm>
                      <a:prstGeom prst="rect">
                        <a:avLst/>
                      </a:prstGeom>
                    </p:spPr>
                  </p:pic>
                </p:oleObj>
              </mc:Fallback>
            </mc:AlternateContent>
          </a:graphicData>
        </a:graphic>
      </p:graphicFrame>
      <p:graphicFrame>
        <p:nvGraphicFramePr>
          <p:cNvPr id="10" name="Objeto 9"/>
          <p:cNvGraphicFramePr>
            <a:graphicFrameLocks noChangeAspect="1"/>
          </p:cNvGraphicFramePr>
          <p:nvPr>
            <p:extLst>
              <p:ext uri="{D42A27DB-BD31-4B8C-83A1-F6EECF244321}">
                <p14:modId xmlns:p14="http://schemas.microsoft.com/office/powerpoint/2010/main" val="928562193"/>
              </p:ext>
            </p:extLst>
          </p:nvPr>
        </p:nvGraphicFramePr>
        <p:xfrm>
          <a:off x="602194" y="4361618"/>
          <a:ext cx="360434" cy="300361"/>
        </p:xfrm>
        <a:graphic>
          <a:graphicData uri="http://schemas.openxmlformats.org/presentationml/2006/ole">
            <mc:AlternateContent xmlns:mc="http://schemas.openxmlformats.org/markup-compatibility/2006">
              <mc:Choice xmlns:v="urn:schemas-microsoft-com:vml" Requires="v">
                <p:oleObj spid="_x0000_s1724051" name="Ecuación" r:id="rId13" imgW="228600" imgH="190440" progId="Equation.3">
                  <p:embed/>
                </p:oleObj>
              </mc:Choice>
              <mc:Fallback>
                <p:oleObj name="Ecuación" r:id="rId13" imgW="228600" imgH="190440" progId="Equation.3">
                  <p:embed/>
                  <p:pic>
                    <p:nvPicPr>
                      <p:cNvPr id="0" name=""/>
                      <p:cNvPicPr/>
                      <p:nvPr/>
                    </p:nvPicPr>
                    <p:blipFill>
                      <a:blip r:embed="rId14"/>
                      <a:stretch>
                        <a:fillRect/>
                      </a:stretch>
                    </p:blipFill>
                    <p:spPr>
                      <a:xfrm>
                        <a:off x="602194" y="4361618"/>
                        <a:ext cx="360434" cy="300361"/>
                      </a:xfrm>
                      <a:prstGeom prst="rect">
                        <a:avLst/>
                      </a:prstGeom>
                    </p:spPr>
                  </p:pic>
                </p:oleObj>
              </mc:Fallback>
            </mc:AlternateContent>
          </a:graphicData>
        </a:graphic>
      </p:graphicFrame>
      <p:graphicFrame>
        <p:nvGraphicFramePr>
          <p:cNvPr id="11" name="Objeto 10"/>
          <p:cNvGraphicFramePr>
            <a:graphicFrameLocks noChangeAspect="1"/>
          </p:cNvGraphicFramePr>
          <p:nvPr>
            <p:extLst>
              <p:ext uri="{D42A27DB-BD31-4B8C-83A1-F6EECF244321}">
                <p14:modId xmlns:p14="http://schemas.microsoft.com/office/powerpoint/2010/main" val="2555785550"/>
              </p:ext>
            </p:extLst>
          </p:nvPr>
        </p:nvGraphicFramePr>
        <p:xfrm>
          <a:off x="605218" y="4759289"/>
          <a:ext cx="262557" cy="350076"/>
        </p:xfrm>
        <a:graphic>
          <a:graphicData uri="http://schemas.openxmlformats.org/presentationml/2006/ole">
            <mc:AlternateContent xmlns:mc="http://schemas.openxmlformats.org/markup-compatibility/2006">
              <mc:Choice xmlns:v="urn:schemas-microsoft-com:vml" Requires="v">
                <p:oleObj spid="_x0000_s1724052" name="Ecuación" r:id="rId15" imgW="152280" imgH="203040" progId="Equation.3">
                  <p:embed/>
                </p:oleObj>
              </mc:Choice>
              <mc:Fallback>
                <p:oleObj name="Ecuación" r:id="rId15" imgW="152280" imgH="203040" progId="Equation.3">
                  <p:embed/>
                  <p:pic>
                    <p:nvPicPr>
                      <p:cNvPr id="0" name=""/>
                      <p:cNvPicPr/>
                      <p:nvPr/>
                    </p:nvPicPr>
                    <p:blipFill>
                      <a:blip r:embed="rId16"/>
                      <a:stretch>
                        <a:fillRect/>
                      </a:stretch>
                    </p:blipFill>
                    <p:spPr>
                      <a:xfrm>
                        <a:off x="605218" y="4759289"/>
                        <a:ext cx="262557" cy="350076"/>
                      </a:xfrm>
                      <a:prstGeom prst="rect">
                        <a:avLst/>
                      </a:prstGeom>
                    </p:spPr>
                  </p:pic>
                </p:oleObj>
              </mc:Fallback>
            </mc:AlternateContent>
          </a:graphicData>
        </a:graphic>
      </p:graphicFrame>
      <p:sp>
        <p:nvSpPr>
          <p:cNvPr id="12" name="Título 1"/>
          <p:cNvSpPr>
            <a:spLocks noGrp="1"/>
          </p:cNvSpPr>
          <p:nvPr>
            <p:ph type="title"/>
          </p:nvPr>
        </p:nvSpPr>
        <p:spPr>
          <a:xfrm>
            <a:off x="344364" y="332570"/>
            <a:ext cx="9066340" cy="648090"/>
          </a:xfrm>
        </p:spPr>
        <p:txBody>
          <a:bodyPr>
            <a:noAutofit/>
          </a:bodyPr>
          <a:lstStyle/>
          <a:p>
            <a:r>
              <a:rPr lang="en-GB" altLang="es-ES" sz="2800" dirty="0" smtClean="0"/>
              <a:t>Macroeconomic projections</a:t>
            </a:r>
            <a:br>
              <a:rPr lang="en-GB" altLang="es-ES" sz="2800" dirty="0" smtClean="0"/>
            </a:br>
            <a:r>
              <a:rPr lang="zh-CN" altLang="en-US" sz="2800" dirty="0" smtClean="0">
                <a:latin typeface="黑体"/>
                <a:ea typeface="黑体"/>
                <a:cs typeface="黑体"/>
              </a:rPr>
              <a:t>宏观经济预测</a:t>
            </a:r>
            <a:r>
              <a:rPr lang="en-GB" altLang="es-ES" sz="1400" dirty="0"/>
              <a:t/>
            </a:r>
            <a:br>
              <a:rPr lang="en-GB" altLang="es-ES" sz="1400" dirty="0"/>
            </a:br>
            <a:endParaRPr lang="en-GB" sz="1400" dirty="0"/>
          </a:p>
        </p:txBody>
      </p:sp>
      <p:graphicFrame>
        <p:nvGraphicFramePr>
          <p:cNvPr id="13" name="Marcador de contenido 4"/>
          <p:cNvGraphicFramePr>
            <a:graphicFrameLocks noChangeAspect="1"/>
          </p:cNvGraphicFramePr>
          <p:nvPr>
            <p:extLst>
              <p:ext uri="{D42A27DB-BD31-4B8C-83A1-F6EECF244321}">
                <p14:modId xmlns:p14="http://schemas.microsoft.com/office/powerpoint/2010/main" val="3248317477"/>
              </p:ext>
            </p:extLst>
          </p:nvPr>
        </p:nvGraphicFramePr>
        <p:xfrm>
          <a:off x="5961140" y="2204830"/>
          <a:ext cx="2592361" cy="622513"/>
        </p:xfrm>
        <a:graphic>
          <a:graphicData uri="http://schemas.openxmlformats.org/presentationml/2006/ole">
            <mc:AlternateContent xmlns:mc="http://schemas.openxmlformats.org/markup-compatibility/2006">
              <mc:Choice xmlns:v="urn:schemas-microsoft-com:vml" Requires="v">
                <p:oleObj spid="_x0000_s1724053" name="Ecuación" r:id="rId17" imgW="952200" imgH="228600" progId="Equation.3">
                  <p:embed/>
                </p:oleObj>
              </mc:Choice>
              <mc:Fallback>
                <p:oleObj name="Ecuación" r:id="rId17" imgW="952200" imgH="228600" progId="Equation.3">
                  <p:embed/>
                  <p:pic>
                    <p:nvPicPr>
                      <p:cNvPr id="0" name=""/>
                      <p:cNvPicPr/>
                      <p:nvPr/>
                    </p:nvPicPr>
                    <p:blipFill>
                      <a:blip r:embed="rId4"/>
                      <a:stretch>
                        <a:fillRect/>
                      </a:stretch>
                    </p:blipFill>
                    <p:spPr>
                      <a:xfrm>
                        <a:off x="5961140" y="2204830"/>
                        <a:ext cx="2592361" cy="622513"/>
                      </a:xfrm>
                      <a:prstGeom prst="rect">
                        <a:avLst/>
                      </a:prstGeom>
                    </p:spPr>
                  </p:pic>
                </p:oleObj>
              </mc:Fallback>
            </mc:AlternateContent>
          </a:graphicData>
        </a:graphic>
      </p:graphicFrame>
    </p:spTree>
    <p:extLst>
      <p:ext uri="{BB962C8B-B14F-4D97-AF65-F5344CB8AC3E}">
        <p14:creationId xmlns:p14="http://schemas.microsoft.com/office/powerpoint/2010/main" val="26197664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1"/>
          </p:nvPr>
        </p:nvSpPr>
        <p:spPr/>
        <p:txBody>
          <a:bodyPr>
            <a:normAutofit fontScale="70000" lnSpcReduction="20000"/>
          </a:bodyPr>
          <a:lstStyle/>
          <a:p>
            <a:r>
              <a:rPr lang="en-GB" b="1" dirty="0" smtClean="0">
                <a:solidFill>
                  <a:srgbClr val="FF0000"/>
                </a:solidFill>
              </a:rPr>
              <a:t>Variables to be projected</a:t>
            </a:r>
            <a:endParaRPr lang="en-GB" dirty="0"/>
          </a:p>
          <a:p>
            <a:pPr marL="0" indent="0" algn="just">
              <a:buNone/>
            </a:pPr>
            <a:r>
              <a:rPr lang="en-GB" dirty="0" smtClean="0"/>
              <a:t>Therefore, making macroeconomic projections entail making projections on:</a:t>
            </a:r>
          </a:p>
          <a:p>
            <a:pPr marL="0" indent="0" algn="just">
              <a:buNone/>
            </a:pPr>
            <a:r>
              <a:rPr lang="en-GB" dirty="0"/>
              <a:t> </a:t>
            </a:r>
            <a:r>
              <a:rPr lang="en-GB" dirty="0" smtClean="0"/>
              <a:t> - Labour (employment)</a:t>
            </a:r>
          </a:p>
          <a:p>
            <a:pPr marL="0" indent="0" algn="just">
              <a:buNone/>
            </a:pPr>
            <a:r>
              <a:rPr lang="en-GB" dirty="0"/>
              <a:t> </a:t>
            </a:r>
            <a:r>
              <a:rPr lang="en-GB" dirty="0" smtClean="0"/>
              <a:t>       * Participation rates (by age and gender)</a:t>
            </a:r>
          </a:p>
          <a:p>
            <a:pPr marL="0" indent="0" algn="just">
              <a:buNone/>
            </a:pPr>
            <a:r>
              <a:rPr lang="en-GB" dirty="0"/>
              <a:t> </a:t>
            </a:r>
            <a:r>
              <a:rPr lang="en-GB" dirty="0" smtClean="0"/>
              <a:t>       * Hours worked (part-time and full-time)</a:t>
            </a:r>
          </a:p>
          <a:p>
            <a:pPr marL="0" indent="0" algn="just">
              <a:buNone/>
            </a:pPr>
            <a:r>
              <a:rPr lang="en-GB" dirty="0"/>
              <a:t> </a:t>
            </a:r>
            <a:r>
              <a:rPr lang="en-GB" dirty="0" smtClean="0"/>
              <a:t>       * Unemployment rate</a:t>
            </a:r>
          </a:p>
          <a:p>
            <a:pPr marL="0" indent="0" algn="just">
              <a:buNone/>
            </a:pPr>
            <a:r>
              <a:rPr lang="en-GB" dirty="0"/>
              <a:t> </a:t>
            </a:r>
            <a:r>
              <a:rPr lang="en-GB" dirty="0" smtClean="0"/>
              <a:t> - Capital</a:t>
            </a:r>
          </a:p>
          <a:p>
            <a:pPr marL="0" indent="0" algn="just">
              <a:buNone/>
            </a:pPr>
            <a:r>
              <a:rPr lang="en-GB" dirty="0"/>
              <a:t> </a:t>
            </a:r>
            <a:r>
              <a:rPr lang="en-GB" dirty="0" smtClean="0"/>
              <a:t>         * Investment rate</a:t>
            </a:r>
          </a:p>
          <a:p>
            <a:pPr marL="0" indent="0" algn="just">
              <a:buNone/>
            </a:pPr>
            <a:r>
              <a:rPr lang="en-GB" dirty="0"/>
              <a:t> </a:t>
            </a:r>
            <a:r>
              <a:rPr lang="en-GB" dirty="0" smtClean="0"/>
              <a:t> - Total factor productivity</a:t>
            </a:r>
          </a:p>
          <a:p>
            <a:pPr marL="0" indent="0">
              <a:buNone/>
            </a:pPr>
            <a:r>
              <a:rPr lang="en-GB" dirty="0"/>
              <a:t> </a:t>
            </a:r>
            <a:r>
              <a:rPr lang="en-GB" dirty="0" smtClean="0"/>
              <a:t>      </a:t>
            </a:r>
          </a:p>
          <a:p>
            <a:pPr marL="0" indent="0">
              <a:buNone/>
            </a:pPr>
            <a:endParaRPr lang="en-GB" dirty="0"/>
          </a:p>
        </p:txBody>
      </p:sp>
      <p:sp>
        <p:nvSpPr>
          <p:cNvPr id="4" name="Marcador de contenido 3"/>
          <p:cNvSpPr>
            <a:spLocks noGrp="1"/>
          </p:cNvSpPr>
          <p:nvPr>
            <p:ph sz="half" idx="2"/>
          </p:nvPr>
        </p:nvSpPr>
        <p:spPr>
          <a:xfrm>
            <a:off x="5448301" y="1600206"/>
            <a:ext cx="4041329" cy="4525963"/>
          </a:xfrm>
        </p:spPr>
        <p:txBody>
          <a:bodyPr>
            <a:normAutofit fontScale="70000" lnSpcReduction="20000"/>
          </a:bodyPr>
          <a:lstStyle/>
          <a:p>
            <a:r>
              <a:rPr lang="en-GB" dirty="0" err="1" smtClean="0"/>
              <a:t>预测变量</a:t>
            </a:r>
            <a:endParaRPr lang="en-GB" dirty="0" smtClean="0"/>
          </a:p>
          <a:p>
            <a:r>
              <a:rPr lang="en-GB" dirty="0" err="1" smtClean="0"/>
              <a:t>因此进行宏观经济预测就要进行下列方面的预测</a:t>
            </a:r>
            <a:r>
              <a:rPr lang="en-GB" dirty="0" smtClean="0"/>
              <a:t>：</a:t>
            </a:r>
          </a:p>
          <a:p>
            <a:endParaRPr lang="en-GB" dirty="0" smtClean="0"/>
          </a:p>
          <a:p>
            <a:r>
              <a:rPr lang="en-GB" dirty="0" smtClean="0"/>
              <a:t>- </a:t>
            </a:r>
            <a:r>
              <a:rPr lang="en-GB" dirty="0" err="1" smtClean="0"/>
              <a:t>劳动（就业</a:t>
            </a:r>
            <a:r>
              <a:rPr lang="en-GB" dirty="0" smtClean="0"/>
              <a:t>）</a:t>
            </a:r>
          </a:p>
          <a:p>
            <a:pPr>
              <a:buFontTx/>
              <a:buChar char="•"/>
            </a:pPr>
            <a:r>
              <a:rPr lang="en-GB" altLang="zh-CN" dirty="0" smtClean="0"/>
              <a:t>* </a:t>
            </a:r>
            <a:r>
              <a:rPr lang="zh-CN" altLang="en-US" dirty="0" smtClean="0"/>
              <a:t>劳动参与率（分年龄与性别）</a:t>
            </a:r>
            <a:endParaRPr lang="en-US" altLang="zh-CN" dirty="0" smtClean="0"/>
          </a:p>
          <a:p>
            <a:pPr>
              <a:buFontTx/>
              <a:buChar char="•"/>
            </a:pPr>
            <a:r>
              <a:rPr lang="en-GB" altLang="zh-CN" dirty="0" smtClean="0"/>
              <a:t>* </a:t>
            </a:r>
            <a:r>
              <a:rPr lang="zh-CN" altLang="en-GB" dirty="0" smtClean="0"/>
              <a:t>工作</a:t>
            </a:r>
            <a:r>
              <a:rPr lang="en-US" altLang="en-US" dirty="0" smtClean="0"/>
              <a:t>时数 （兼职与全职）</a:t>
            </a:r>
          </a:p>
          <a:p>
            <a:pPr>
              <a:buFontTx/>
              <a:buChar char="•"/>
            </a:pPr>
            <a:r>
              <a:rPr lang="en-GB" altLang="zh-CN" dirty="0" smtClean="0"/>
              <a:t>* </a:t>
            </a:r>
            <a:r>
              <a:rPr lang="zh-CN" altLang="en-GB" dirty="0" smtClean="0"/>
              <a:t>失业率</a:t>
            </a:r>
            <a:endParaRPr lang="en-US" altLang="zh-CN" dirty="0" smtClean="0"/>
          </a:p>
          <a:p>
            <a:pPr>
              <a:buFontTx/>
              <a:buChar char="•"/>
            </a:pPr>
            <a:endParaRPr lang="en-GB" dirty="0" smtClean="0"/>
          </a:p>
          <a:p>
            <a:r>
              <a:rPr lang="en-GB" dirty="0" smtClean="0"/>
              <a:t>- </a:t>
            </a:r>
            <a:r>
              <a:rPr lang="en-GB" dirty="0" err="1" smtClean="0"/>
              <a:t>资本</a:t>
            </a:r>
            <a:endParaRPr lang="en-GB" dirty="0" smtClean="0"/>
          </a:p>
          <a:p>
            <a:r>
              <a:rPr lang="en-GB" altLang="zh-CN" dirty="0" smtClean="0"/>
              <a:t>* </a:t>
            </a:r>
            <a:r>
              <a:rPr lang="en-US" altLang="en-GB" dirty="0" smtClean="0"/>
              <a:t>投资率</a:t>
            </a:r>
          </a:p>
          <a:p>
            <a:endParaRPr lang="en-GB" dirty="0" smtClean="0"/>
          </a:p>
          <a:p>
            <a:r>
              <a:rPr lang="en-GB" dirty="0" smtClean="0"/>
              <a:t>- </a:t>
            </a:r>
            <a:r>
              <a:rPr lang="en-GB" dirty="0" err="1" smtClean="0"/>
              <a:t>全要素生产率</a:t>
            </a:r>
            <a:endParaRPr lang="en-GB" dirty="0"/>
          </a:p>
        </p:txBody>
      </p:sp>
      <p:sp>
        <p:nvSpPr>
          <p:cNvPr id="5" name="Título 1"/>
          <p:cNvSpPr>
            <a:spLocks noGrp="1"/>
          </p:cNvSpPr>
          <p:nvPr>
            <p:ph type="title"/>
          </p:nvPr>
        </p:nvSpPr>
        <p:spPr>
          <a:xfrm>
            <a:off x="344364" y="332570"/>
            <a:ext cx="9066340" cy="648090"/>
          </a:xfrm>
        </p:spPr>
        <p:txBody>
          <a:bodyPr>
            <a:noAutofit/>
          </a:bodyPr>
          <a:lstStyle/>
          <a:p>
            <a:r>
              <a:rPr lang="en-GB" altLang="es-ES" sz="2800" dirty="0" smtClean="0"/>
              <a:t>Macroeconomic projections</a:t>
            </a:r>
            <a:br>
              <a:rPr lang="en-GB" altLang="es-ES" sz="2800" dirty="0" smtClean="0"/>
            </a:br>
            <a:r>
              <a:rPr lang="zh-CN" altLang="en-US" sz="2800" dirty="0" smtClean="0">
                <a:latin typeface="黑体"/>
                <a:ea typeface="黑体"/>
                <a:cs typeface="黑体"/>
              </a:rPr>
              <a:t>宏观经济预测</a:t>
            </a:r>
            <a:r>
              <a:rPr lang="en-GB" altLang="es-ES" sz="1400" dirty="0"/>
              <a:t/>
            </a:r>
            <a:br>
              <a:rPr lang="en-GB" altLang="es-ES" sz="1400" dirty="0"/>
            </a:br>
            <a:endParaRPr lang="en-GB" sz="1400" dirty="0"/>
          </a:p>
        </p:txBody>
      </p:sp>
    </p:spTree>
    <p:extLst>
      <p:ext uri="{BB962C8B-B14F-4D97-AF65-F5344CB8AC3E}">
        <p14:creationId xmlns:p14="http://schemas.microsoft.com/office/powerpoint/2010/main" val="32370382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1"/>
          </p:nvPr>
        </p:nvSpPr>
        <p:spPr>
          <a:xfrm>
            <a:off x="200341" y="1600206"/>
            <a:ext cx="4968689" cy="4525963"/>
          </a:xfrm>
        </p:spPr>
        <p:txBody>
          <a:bodyPr>
            <a:normAutofit fontScale="70000" lnSpcReduction="20000"/>
          </a:bodyPr>
          <a:lstStyle/>
          <a:p>
            <a:r>
              <a:rPr lang="en-GB" b="1" dirty="0" smtClean="0">
                <a:solidFill>
                  <a:srgbClr val="FF0000"/>
                </a:solidFill>
              </a:rPr>
              <a:t>Participation rates</a:t>
            </a:r>
            <a:endParaRPr lang="en-GB" u="sng" dirty="0" smtClean="0"/>
          </a:p>
          <a:p>
            <a:pPr marL="0" indent="0" algn="just">
              <a:buNone/>
            </a:pPr>
            <a:r>
              <a:rPr lang="en-GB" dirty="0" smtClean="0"/>
              <a:t>The procedure used is </a:t>
            </a:r>
            <a:r>
              <a:rPr lang="en-GB" u="sng" dirty="0" smtClean="0"/>
              <a:t>the cohort methodology </a:t>
            </a:r>
            <a:r>
              <a:rPr lang="en-GB" dirty="0" smtClean="0"/>
              <a:t>developed by the Organization for Economic Cooperation and Development (OECD)</a:t>
            </a:r>
          </a:p>
          <a:p>
            <a:pPr marL="0" indent="0" algn="just">
              <a:buNone/>
            </a:pPr>
            <a:r>
              <a:rPr lang="en-GB" dirty="0" smtClean="0"/>
              <a:t>This methodology uses the participation profiles of each age cohort, that is, the probabilities  of entry and exit of the labour market. These probabilities are kept constant</a:t>
            </a:r>
          </a:p>
          <a:p>
            <a:pPr marL="0" indent="0" algn="just">
              <a:buNone/>
            </a:pPr>
            <a:r>
              <a:rPr lang="en-GB" dirty="0" smtClean="0"/>
              <a:t>Only if the government adopts a measure that could affect the participation rates, are the probabilities adapted for the coming years</a:t>
            </a:r>
            <a:endParaRPr lang="en-GB" dirty="0"/>
          </a:p>
        </p:txBody>
      </p:sp>
      <p:sp>
        <p:nvSpPr>
          <p:cNvPr id="4" name="Marcador de contenido 3"/>
          <p:cNvSpPr>
            <a:spLocks noGrp="1"/>
          </p:cNvSpPr>
          <p:nvPr>
            <p:ph sz="half" idx="2"/>
          </p:nvPr>
        </p:nvSpPr>
        <p:spPr>
          <a:xfrm>
            <a:off x="5241041" y="1600206"/>
            <a:ext cx="3816529" cy="4525963"/>
          </a:xfrm>
        </p:spPr>
        <p:txBody>
          <a:bodyPr>
            <a:noAutofit/>
          </a:bodyPr>
          <a:lstStyle/>
          <a:p>
            <a:r>
              <a:rPr lang="en-GB" sz="2200" dirty="0" err="1" smtClean="0">
                <a:solidFill>
                  <a:srgbClr val="FF0000"/>
                </a:solidFill>
              </a:rPr>
              <a:t>劳动参与率</a:t>
            </a:r>
            <a:endParaRPr lang="en-GB" sz="2200" dirty="0" smtClean="0">
              <a:solidFill>
                <a:srgbClr val="FF0000"/>
              </a:solidFill>
            </a:endParaRPr>
          </a:p>
          <a:p>
            <a:r>
              <a:rPr lang="zh-CN" altLang="en-US" sz="2200" dirty="0" smtClean="0"/>
              <a:t>所运用程式是经合组织（</a:t>
            </a:r>
            <a:r>
              <a:rPr lang="en-US" altLang="zh-CN" sz="2200" dirty="0" smtClean="0"/>
              <a:t>OECD</a:t>
            </a:r>
            <a:r>
              <a:rPr lang="zh-CN" altLang="en-US" sz="2200" dirty="0" smtClean="0"/>
              <a:t>）研发的组群方法。</a:t>
            </a:r>
            <a:endParaRPr lang="en-US" altLang="zh-CN" sz="2200" dirty="0" smtClean="0"/>
          </a:p>
          <a:p>
            <a:r>
              <a:rPr lang="zh-CN" altLang="en-US" sz="2200" dirty="0" smtClean="0"/>
              <a:t>该法运用每一年龄人群（组群）的劳动参与状况（亦即劳动力市场出入概率）进行测算。所用概率保持恒定。</a:t>
            </a:r>
            <a:endParaRPr lang="en-US" altLang="zh-CN" sz="2200" dirty="0" smtClean="0"/>
          </a:p>
          <a:p>
            <a:r>
              <a:rPr lang="zh-CN" altLang="en-US" sz="2200" dirty="0" smtClean="0"/>
              <a:t>只有当政府采取所持影响劳动参与率时，才会将概率调整于后续年份的计算中。</a:t>
            </a:r>
            <a:endParaRPr lang="en-US" altLang="zh-CN" sz="2200" dirty="0" smtClean="0"/>
          </a:p>
        </p:txBody>
      </p:sp>
      <p:sp>
        <p:nvSpPr>
          <p:cNvPr id="5" name="Título 1"/>
          <p:cNvSpPr>
            <a:spLocks noGrp="1"/>
          </p:cNvSpPr>
          <p:nvPr>
            <p:ph type="title"/>
          </p:nvPr>
        </p:nvSpPr>
        <p:spPr>
          <a:xfrm>
            <a:off x="344364" y="260560"/>
            <a:ext cx="9066340" cy="648090"/>
          </a:xfrm>
        </p:spPr>
        <p:txBody>
          <a:bodyPr>
            <a:noAutofit/>
          </a:bodyPr>
          <a:lstStyle/>
          <a:p>
            <a:r>
              <a:rPr lang="en-GB" altLang="es-ES" sz="2800" dirty="0" smtClean="0"/>
              <a:t>Macroeconomic projections</a:t>
            </a:r>
            <a:br>
              <a:rPr lang="en-GB" altLang="es-ES" sz="2800" dirty="0" smtClean="0"/>
            </a:br>
            <a:r>
              <a:rPr lang="zh-CN" altLang="en-US" sz="2800" dirty="0" smtClean="0">
                <a:latin typeface="黑体"/>
                <a:ea typeface="黑体"/>
                <a:cs typeface="黑体"/>
              </a:rPr>
              <a:t>宏观经济预测</a:t>
            </a:r>
            <a:r>
              <a:rPr lang="en-GB" altLang="es-ES" sz="1400" dirty="0"/>
              <a:t/>
            </a:r>
            <a:br>
              <a:rPr lang="en-GB" altLang="es-ES" sz="1400" dirty="0"/>
            </a:br>
            <a:endParaRPr lang="en-GB" sz="1400" dirty="0"/>
          </a:p>
        </p:txBody>
      </p:sp>
    </p:spTree>
    <p:extLst>
      <p:ext uri="{BB962C8B-B14F-4D97-AF65-F5344CB8AC3E}">
        <p14:creationId xmlns:p14="http://schemas.microsoft.com/office/powerpoint/2010/main" val="13994808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1"/>
          </p:nvPr>
        </p:nvSpPr>
        <p:spPr/>
        <p:txBody>
          <a:bodyPr>
            <a:normAutofit fontScale="92500" lnSpcReduction="20000"/>
          </a:bodyPr>
          <a:lstStyle/>
          <a:p>
            <a:r>
              <a:rPr lang="en-GB" b="1" dirty="0" smtClean="0">
                <a:solidFill>
                  <a:srgbClr val="FF0000"/>
                </a:solidFill>
              </a:rPr>
              <a:t>Hours worked</a:t>
            </a:r>
            <a:endParaRPr lang="en-GB" u="sng" dirty="0" smtClean="0"/>
          </a:p>
          <a:p>
            <a:pPr marL="0" indent="0" algn="just">
              <a:buNone/>
            </a:pPr>
            <a:r>
              <a:rPr lang="en-GB" dirty="0" smtClean="0"/>
              <a:t>The labour force is split into full-time and part-time work for four age groupings and the corresponding proportions are kept fixed at the average values of the base year</a:t>
            </a:r>
          </a:p>
          <a:p>
            <a:pPr marL="0" indent="0" algn="just">
              <a:buNone/>
            </a:pPr>
            <a:r>
              <a:rPr lang="en-GB" dirty="0" smtClean="0"/>
              <a:t>Likewise, the corresponding weekly hours of work per worker are also kept fixed at the average values of the base year</a:t>
            </a:r>
            <a:endParaRPr lang="en-GB" dirty="0"/>
          </a:p>
        </p:txBody>
      </p:sp>
      <p:sp>
        <p:nvSpPr>
          <p:cNvPr id="4" name="Marcador de contenido 3"/>
          <p:cNvSpPr>
            <a:spLocks noGrp="1"/>
          </p:cNvSpPr>
          <p:nvPr>
            <p:ph sz="half" idx="2"/>
          </p:nvPr>
        </p:nvSpPr>
        <p:spPr>
          <a:xfrm>
            <a:off x="5448301" y="1600206"/>
            <a:ext cx="3609269" cy="4525963"/>
          </a:xfrm>
        </p:spPr>
        <p:txBody>
          <a:bodyPr>
            <a:normAutofit fontScale="92500" lnSpcReduction="20000"/>
          </a:bodyPr>
          <a:lstStyle/>
          <a:p>
            <a:r>
              <a:rPr lang="zh-CN" altLang="en-US" sz="3000" dirty="0" smtClean="0">
                <a:solidFill>
                  <a:srgbClr val="FF0000"/>
                </a:solidFill>
                <a:latin typeface="黑体"/>
                <a:ea typeface="黑体"/>
                <a:cs typeface="黑体"/>
              </a:rPr>
              <a:t>工作时长</a:t>
            </a:r>
            <a:endParaRPr lang="en-US" altLang="zh-CN" sz="3000" dirty="0" smtClean="0">
              <a:solidFill>
                <a:srgbClr val="FF0000"/>
              </a:solidFill>
              <a:latin typeface="黑体"/>
              <a:ea typeface="黑体"/>
              <a:cs typeface="黑体"/>
            </a:endParaRPr>
          </a:p>
          <a:p>
            <a:endParaRPr lang="en-US" altLang="zh-CN" dirty="0" smtClean="0"/>
          </a:p>
          <a:p>
            <a:r>
              <a:rPr lang="zh-CN" altLang="en-US" dirty="0" smtClean="0"/>
              <a:t>劳动力根据年龄分为全职与兼职两类。其相应的占比则保持恒定，作为基数年份的平均值。</a:t>
            </a:r>
            <a:endParaRPr lang="en-US" altLang="zh-CN" dirty="0" smtClean="0"/>
          </a:p>
          <a:p>
            <a:endParaRPr lang="en-US" altLang="zh-CN" dirty="0" smtClean="0"/>
          </a:p>
          <a:p>
            <a:r>
              <a:rPr lang="zh-CN" altLang="en-US" dirty="0" smtClean="0"/>
              <a:t>同理，两类工作相应的每人每周工作时长也保持恒定，作为基数年份的平均值。</a:t>
            </a:r>
            <a:endParaRPr lang="en-GB" dirty="0"/>
          </a:p>
        </p:txBody>
      </p:sp>
      <p:sp>
        <p:nvSpPr>
          <p:cNvPr id="5" name="Título 1"/>
          <p:cNvSpPr>
            <a:spLocks noGrp="1"/>
          </p:cNvSpPr>
          <p:nvPr>
            <p:ph type="title"/>
          </p:nvPr>
        </p:nvSpPr>
        <p:spPr>
          <a:xfrm>
            <a:off x="344364" y="260560"/>
            <a:ext cx="9066340" cy="648090"/>
          </a:xfrm>
        </p:spPr>
        <p:txBody>
          <a:bodyPr>
            <a:noAutofit/>
          </a:bodyPr>
          <a:lstStyle/>
          <a:p>
            <a:r>
              <a:rPr lang="en-GB" altLang="es-ES" sz="2800" dirty="0" smtClean="0"/>
              <a:t>Macroeconomic projections</a:t>
            </a:r>
            <a:br>
              <a:rPr lang="en-GB" altLang="es-ES" sz="2800" dirty="0" smtClean="0"/>
            </a:br>
            <a:r>
              <a:rPr lang="zh-CN" altLang="en-US" sz="2800" dirty="0" smtClean="0">
                <a:latin typeface="黑体"/>
                <a:ea typeface="黑体"/>
                <a:cs typeface="黑体"/>
              </a:rPr>
              <a:t>宏观经济预测</a:t>
            </a:r>
            <a:r>
              <a:rPr lang="en-GB" altLang="es-ES" sz="1400" dirty="0"/>
              <a:t/>
            </a:r>
            <a:br>
              <a:rPr lang="en-GB" altLang="es-ES" sz="1400" dirty="0"/>
            </a:br>
            <a:endParaRPr lang="en-GB" sz="1400" dirty="0"/>
          </a:p>
        </p:txBody>
      </p:sp>
    </p:spTree>
    <p:extLst>
      <p:ext uri="{BB962C8B-B14F-4D97-AF65-F5344CB8AC3E}">
        <p14:creationId xmlns:p14="http://schemas.microsoft.com/office/powerpoint/2010/main" val="412524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1"/>
          </p:nvPr>
        </p:nvSpPr>
        <p:spPr/>
        <p:txBody>
          <a:bodyPr>
            <a:normAutofit fontScale="92500" lnSpcReduction="20000"/>
          </a:bodyPr>
          <a:lstStyle/>
          <a:p>
            <a:r>
              <a:rPr lang="en-GB" b="1" dirty="0" smtClean="0">
                <a:solidFill>
                  <a:srgbClr val="FF0000"/>
                </a:solidFill>
              </a:rPr>
              <a:t>Unemployment rate</a:t>
            </a:r>
            <a:endParaRPr lang="en-GB" u="sng" dirty="0"/>
          </a:p>
          <a:p>
            <a:pPr marL="0" indent="0" algn="just">
              <a:buNone/>
            </a:pPr>
            <a:r>
              <a:rPr lang="en-GB" dirty="0" smtClean="0"/>
              <a:t>Once we know how many people are willing to work (that is, the working-age population and the participation rate) we need to know how many are going to be employed (and how many unemployed)</a:t>
            </a:r>
          </a:p>
          <a:p>
            <a:pPr marL="0" indent="0" algn="just">
              <a:buNone/>
            </a:pPr>
            <a:r>
              <a:rPr lang="en-GB" dirty="0" smtClean="0"/>
              <a:t>As a general rule, actual unemployment rates are assumed to converge to the </a:t>
            </a:r>
            <a:r>
              <a:rPr lang="en-GB" u="sng" dirty="0" smtClean="0"/>
              <a:t>structural rate of unemployment</a:t>
            </a:r>
            <a:endParaRPr lang="en-GB" u="sng" dirty="0"/>
          </a:p>
        </p:txBody>
      </p:sp>
      <p:sp>
        <p:nvSpPr>
          <p:cNvPr id="4" name="Marcador de contenido 3"/>
          <p:cNvSpPr>
            <a:spLocks noGrp="1"/>
          </p:cNvSpPr>
          <p:nvPr>
            <p:ph sz="half" idx="2"/>
          </p:nvPr>
        </p:nvSpPr>
        <p:spPr>
          <a:xfrm>
            <a:off x="5448301" y="1600206"/>
            <a:ext cx="3753289" cy="4525963"/>
          </a:xfrm>
        </p:spPr>
        <p:txBody>
          <a:bodyPr>
            <a:normAutofit fontScale="92500" lnSpcReduction="20000"/>
          </a:bodyPr>
          <a:lstStyle/>
          <a:p>
            <a:r>
              <a:rPr lang="en-GB" sz="3000" dirty="0" err="1" smtClean="0">
                <a:solidFill>
                  <a:srgbClr val="FF0000"/>
                </a:solidFill>
              </a:rPr>
              <a:t>失业率</a:t>
            </a:r>
            <a:endParaRPr lang="en-GB" sz="3000" dirty="0" smtClean="0">
              <a:solidFill>
                <a:srgbClr val="FF0000"/>
              </a:solidFill>
            </a:endParaRPr>
          </a:p>
          <a:p>
            <a:r>
              <a:rPr lang="en-GB" dirty="0" err="1" smtClean="0"/>
              <a:t>在知晓有意工作的人数（即工作年龄段人数和劳动参与率）之后，就需知晓</a:t>
            </a:r>
            <a:r>
              <a:rPr lang="zh-CN" altLang="en-US" dirty="0" smtClean="0"/>
              <a:t>将被聘用的人数（以及将被解聘的人数）。</a:t>
            </a:r>
            <a:endParaRPr lang="en-US" altLang="zh-CN" dirty="0" smtClean="0"/>
          </a:p>
          <a:p>
            <a:endParaRPr lang="en-US" altLang="zh-CN" dirty="0" smtClean="0"/>
          </a:p>
          <a:p>
            <a:r>
              <a:rPr lang="zh-CN" altLang="en-US" dirty="0" smtClean="0"/>
              <a:t>实际失业率被归并于</a:t>
            </a:r>
            <a:r>
              <a:rPr lang="zh-CN" altLang="en-US" u="sng" dirty="0" smtClean="0"/>
              <a:t>结构失业率</a:t>
            </a:r>
            <a:r>
              <a:rPr lang="zh-CN" altLang="en-US" dirty="0" smtClean="0"/>
              <a:t>，此为大体规则。</a:t>
            </a:r>
            <a:endParaRPr lang="en-GB" dirty="0"/>
          </a:p>
        </p:txBody>
      </p:sp>
      <p:sp>
        <p:nvSpPr>
          <p:cNvPr id="6" name="Título 1"/>
          <p:cNvSpPr>
            <a:spLocks noGrp="1"/>
          </p:cNvSpPr>
          <p:nvPr>
            <p:ph type="title"/>
          </p:nvPr>
        </p:nvSpPr>
        <p:spPr>
          <a:xfrm>
            <a:off x="344364" y="332570"/>
            <a:ext cx="9066340" cy="648090"/>
          </a:xfrm>
        </p:spPr>
        <p:txBody>
          <a:bodyPr>
            <a:noAutofit/>
          </a:bodyPr>
          <a:lstStyle/>
          <a:p>
            <a:r>
              <a:rPr lang="en-GB" altLang="es-ES" sz="2800" dirty="0" smtClean="0"/>
              <a:t>Macroeconomic projections</a:t>
            </a:r>
            <a:br>
              <a:rPr lang="en-GB" altLang="es-ES" sz="2800" dirty="0" smtClean="0"/>
            </a:br>
            <a:r>
              <a:rPr lang="zh-CN" altLang="en-US" sz="2800" dirty="0" smtClean="0">
                <a:latin typeface="黑体"/>
                <a:ea typeface="黑体"/>
                <a:cs typeface="黑体"/>
              </a:rPr>
              <a:t>宏观经济预测</a:t>
            </a:r>
            <a:r>
              <a:rPr lang="en-GB" altLang="es-ES" sz="1400" dirty="0"/>
              <a:t/>
            </a:r>
            <a:br>
              <a:rPr lang="en-GB" altLang="es-ES" sz="1400" dirty="0"/>
            </a:br>
            <a:endParaRPr lang="en-GB" sz="1400" dirty="0"/>
          </a:p>
        </p:txBody>
      </p:sp>
    </p:spTree>
    <p:extLst>
      <p:ext uri="{BB962C8B-B14F-4D97-AF65-F5344CB8AC3E}">
        <p14:creationId xmlns:p14="http://schemas.microsoft.com/office/powerpoint/2010/main" val="22093273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1"/>
          </p:nvPr>
        </p:nvSpPr>
        <p:spPr>
          <a:xfrm>
            <a:off x="128331" y="1600206"/>
            <a:ext cx="4896679" cy="4525963"/>
          </a:xfrm>
        </p:spPr>
        <p:txBody>
          <a:bodyPr>
            <a:normAutofit fontScale="85000" lnSpcReduction="20000"/>
          </a:bodyPr>
          <a:lstStyle/>
          <a:p>
            <a:r>
              <a:rPr lang="en-GB" b="1" dirty="0" smtClean="0">
                <a:solidFill>
                  <a:srgbClr val="FF0000"/>
                </a:solidFill>
              </a:rPr>
              <a:t>Unemployment rate</a:t>
            </a:r>
            <a:endParaRPr lang="en-GB" b="1" dirty="0">
              <a:solidFill>
                <a:srgbClr val="FF0000"/>
              </a:solidFill>
            </a:endParaRPr>
          </a:p>
          <a:p>
            <a:pPr marL="0" indent="0" algn="just">
              <a:buNone/>
            </a:pPr>
            <a:r>
              <a:rPr lang="en-GB" dirty="0" smtClean="0"/>
              <a:t>The </a:t>
            </a:r>
            <a:r>
              <a:rPr lang="en-GB" u="sng" dirty="0" smtClean="0"/>
              <a:t>Non </a:t>
            </a:r>
            <a:r>
              <a:rPr lang="en-GB" u="sng" dirty="0"/>
              <a:t>Accelerating Wage Rate of </a:t>
            </a:r>
            <a:r>
              <a:rPr lang="en-GB" u="sng" dirty="0" smtClean="0"/>
              <a:t>Unemployment</a:t>
            </a:r>
            <a:r>
              <a:rPr lang="en-GB" dirty="0" smtClean="0"/>
              <a:t> (NAWRU) is used as a proxy of the structural rate of unemployment</a:t>
            </a:r>
          </a:p>
          <a:p>
            <a:pPr marL="0" indent="0" algn="just">
              <a:buNone/>
            </a:pPr>
            <a:r>
              <a:rPr lang="en-GB" dirty="0" smtClean="0"/>
              <a:t>The NAWRU is not observable. It is a concept of macroeconomic theory. It has to be estimated through econometric methods.</a:t>
            </a:r>
          </a:p>
          <a:p>
            <a:pPr marL="0" indent="0" algn="just">
              <a:buNone/>
            </a:pPr>
            <a:r>
              <a:rPr lang="en-GB" dirty="0" smtClean="0"/>
              <a:t>Additionally, there is the concept of the “Anchor of the NAWRU”, to which the national NAWRUs are also supposed to converge</a:t>
            </a:r>
            <a:endParaRPr lang="en-GB" dirty="0"/>
          </a:p>
        </p:txBody>
      </p:sp>
      <p:sp>
        <p:nvSpPr>
          <p:cNvPr id="4" name="Marcador de contenido 3"/>
          <p:cNvSpPr>
            <a:spLocks noGrp="1"/>
          </p:cNvSpPr>
          <p:nvPr>
            <p:ph sz="half" idx="2"/>
          </p:nvPr>
        </p:nvSpPr>
        <p:spPr>
          <a:xfrm>
            <a:off x="5025011" y="1600206"/>
            <a:ext cx="3816529" cy="4525963"/>
          </a:xfrm>
        </p:spPr>
        <p:txBody>
          <a:bodyPr>
            <a:normAutofit fontScale="85000" lnSpcReduction="20000"/>
          </a:bodyPr>
          <a:lstStyle/>
          <a:p>
            <a:r>
              <a:rPr lang="en-GB" dirty="0" err="1" smtClean="0"/>
              <a:t>失业率</a:t>
            </a:r>
            <a:endParaRPr lang="en-GB" dirty="0" smtClean="0"/>
          </a:p>
          <a:p>
            <a:r>
              <a:rPr lang="zh-CN" altLang="en-US" dirty="0" smtClean="0"/>
              <a:t>非加速工资失业率（</a:t>
            </a:r>
            <a:r>
              <a:rPr lang="en-US" altLang="zh-CN" dirty="0" smtClean="0"/>
              <a:t>NAWRU</a:t>
            </a:r>
            <a:r>
              <a:rPr lang="zh-CN" altLang="en-US" dirty="0" smtClean="0"/>
              <a:t>）被用作结构失业率的近似值。</a:t>
            </a:r>
            <a:endParaRPr lang="en-US" altLang="zh-CN" dirty="0" smtClean="0"/>
          </a:p>
          <a:p>
            <a:r>
              <a:rPr lang="zh-CN" altLang="en-US" dirty="0" smtClean="0"/>
              <a:t>非加速工资失业率不可观测，只是宏观经济学理论中的一个概念，可通过计量经济方法估算得出。</a:t>
            </a:r>
            <a:endParaRPr lang="en-US" altLang="zh-CN" dirty="0" smtClean="0"/>
          </a:p>
          <a:p>
            <a:r>
              <a:rPr lang="zh-CN" altLang="en-US" dirty="0" smtClean="0"/>
              <a:t>此外，还有“非加速工资失业率锚值”的概念，用于算出该失业率的数值。</a:t>
            </a:r>
            <a:endParaRPr lang="en-GB" dirty="0"/>
          </a:p>
        </p:txBody>
      </p:sp>
      <p:sp>
        <p:nvSpPr>
          <p:cNvPr id="5" name="Título 1"/>
          <p:cNvSpPr>
            <a:spLocks noGrp="1"/>
          </p:cNvSpPr>
          <p:nvPr>
            <p:ph type="title"/>
          </p:nvPr>
        </p:nvSpPr>
        <p:spPr>
          <a:xfrm>
            <a:off x="344364" y="260560"/>
            <a:ext cx="9066340" cy="648090"/>
          </a:xfrm>
        </p:spPr>
        <p:txBody>
          <a:bodyPr>
            <a:noAutofit/>
          </a:bodyPr>
          <a:lstStyle/>
          <a:p>
            <a:r>
              <a:rPr lang="en-GB" altLang="es-ES" sz="2800" dirty="0" smtClean="0"/>
              <a:t>Macroeconomic projections</a:t>
            </a:r>
            <a:br>
              <a:rPr lang="en-GB" altLang="es-ES" sz="2800" dirty="0" smtClean="0"/>
            </a:br>
            <a:r>
              <a:rPr lang="zh-CN" altLang="en-US" sz="2800" dirty="0" smtClean="0">
                <a:latin typeface="黑体"/>
                <a:ea typeface="黑体"/>
                <a:cs typeface="黑体"/>
              </a:rPr>
              <a:t>宏观经济预测</a:t>
            </a:r>
            <a:r>
              <a:rPr lang="en-GB" altLang="es-ES" sz="1400" dirty="0"/>
              <a:t/>
            </a:r>
            <a:br>
              <a:rPr lang="en-GB" altLang="es-ES" sz="1400" dirty="0"/>
            </a:br>
            <a:endParaRPr lang="en-GB" sz="1400" dirty="0"/>
          </a:p>
        </p:txBody>
      </p:sp>
    </p:spTree>
    <p:extLst>
      <p:ext uri="{BB962C8B-B14F-4D97-AF65-F5344CB8AC3E}">
        <p14:creationId xmlns:p14="http://schemas.microsoft.com/office/powerpoint/2010/main" val="41673879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1"/>
          </p:nvPr>
        </p:nvSpPr>
        <p:spPr/>
        <p:txBody>
          <a:bodyPr>
            <a:normAutofit fontScale="77500" lnSpcReduction="20000"/>
          </a:bodyPr>
          <a:lstStyle/>
          <a:p>
            <a:r>
              <a:rPr lang="en-GB" b="1" dirty="0">
                <a:solidFill>
                  <a:srgbClr val="FF0000"/>
                </a:solidFill>
              </a:rPr>
              <a:t>Productivity</a:t>
            </a:r>
            <a:endParaRPr lang="en-GB" sz="2400" u="sng" dirty="0"/>
          </a:p>
          <a:p>
            <a:pPr marL="0" indent="0">
              <a:buNone/>
            </a:pPr>
            <a:r>
              <a:rPr lang="en-GB" dirty="0"/>
              <a:t>Given the aggregate production function:</a:t>
            </a:r>
          </a:p>
          <a:p>
            <a:pPr marL="0" indent="0">
              <a:buNone/>
            </a:pPr>
            <a:endParaRPr lang="en-GB" dirty="0"/>
          </a:p>
          <a:p>
            <a:pPr marL="0" indent="0">
              <a:buNone/>
            </a:pPr>
            <a:r>
              <a:rPr lang="en-GB" dirty="0"/>
              <a:t>Labour productivity is given by:</a:t>
            </a:r>
          </a:p>
          <a:p>
            <a:pPr marL="0" indent="0">
              <a:buNone/>
            </a:pPr>
            <a:endParaRPr lang="en-GB" dirty="0"/>
          </a:p>
          <a:p>
            <a:pPr marL="0" indent="0">
              <a:buNone/>
            </a:pPr>
            <a:endParaRPr lang="en-GB" dirty="0"/>
          </a:p>
          <a:p>
            <a:pPr marL="0" indent="0">
              <a:buNone/>
            </a:pPr>
            <a:r>
              <a:rPr lang="en-GB" dirty="0"/>
              <a:t>And labour productivity growth is given by</a:t>
            </a:r>
            <a:r>
              <a:rPr lang="en-GB" dirty="0" smtClean="0"/>
              <a:t>:</a:t>
            </a:r>
            <a:endParaRPr lang="en-GB" dirty="0"/>
          </a:p>
          <a:p>
            <a:pPr marL="0" indent="0">
              <a:buNone/>
            </a:pPr>
            <a:endParaRPr lang="en-GB" dirty="0"/>
          </a:p>
          <a:p>
            <a:pPr marL="0" indent="0">
              <a:buNone/>
            </a:pPr>
            <a:endParaRPr lang="en-GB" dirty="0" smtClean="0"/>
          </a:p>
          <a:p>
            <a:pPr marL="0" indent="0">
              <a:buNone/>
            </a:pPr>
            <a:r>
              <a:rPr lang="en-GB" dirty="0" smtClean="0"/>
              <a:t>Where </a:t>
            </a:r>
            <a:r>
              <a:rPr lang="en-GB" dirty="0"/>
              <a:t>the upper dots denote growth rates</a:t>
            </a:r>
          </a:p>
          <a:p>
            <a:pPr marL="0" indent="0">
              <a:buNone/>
            </a:pPr>
            <a:endParaRPr lang="en-GB" dirty="0"/>
          </a:p>
          <a:p>
            <a:pPr marL="0" indent="0">
              <a:buNone/>
            </a:pPr>
            <a:endParaRPr lang="en-GB" dirty="0"/>
          </a:p>
        </p:txBody>
      </p:sp>
      <p:sp>
        <p:nvSpPr>
          <p:cNvPr id="4" name="Marcador de contenido 3"/>
          <p:cNvSpPr>
            <a:spLocks noGrp="1"/>
          </p:cNvSpPr>
          <p:nvPr>
            <p:ph sz="half" idx="2"/>
          </p:nvPr>
        </p:nvSpPr>
        <p:spPr>
          <a:xfrm>
            <a:off x="5448301" y="1600206"/>
            <a:ext cx="3681279" cy="4525963"/>
          </a:xfrm>
        </p:spPr>
        <p:txBody>
          <a:bodyPr>
            <a:normAutofit fontScale="77500" lnSpcReduction="20000"/>
          </a:bodyPr>
          <a:lstStyle/>
          <a:p>
            <a:r>
              <a:rPr lang="zh-CN" altLang="en-US" b="1" dirty="0" smtClean="0">
                <a:solidFill>
                  <a:srgbClr val="FF0000"/>
                </a:solidFill>
                <a:latin typeface="黑体"/>
                <a:ea typeface="黑体"/>
                <a:cs typeface="黑体"/>
              </a:rPr>
              <a:t>生产力</a:t>
            </a:r>
            <a:r>
              <a:rPr lang="zh-CN" altLang="en-US" b="1" dirty="0">
                <a:solidFill>
                  <a:srgbClr val="FF0000"/>
                </a:solidFill>
                <a:latin typeface="黑体"/>
                <a:ea typeface="黑体"/>
                <a:cs typeface="黑体"/>
              </a:rPr>
              <a:t>（</a:t>
            </a:r>
            <a:r>
              <a:rPr lang="en-GB" b="1" dirty="0" err="1" smtClean="0">
                <a:solidFill>
                  <a:srgbClr val="FF0000"/>
                </a:solidFill>
                <a:latin typeface="黑体"/>
                <a:ea typeface="黑体"/>
                <a:cs typeface="黑体"/>
              </a:rPr>
              <a:t>产值</a:t>
            </a:r>
            <a:r>
              <a:rPr lang="zh-CN" altLang="zh-CN" b="1" dirty="0" smtClean="0">
                <a:solidFill>
                  <a:srgbClr val="FF0000"/>
                </a:solidFill>
                <a:latin typeface="黑体"/>
                <a:ea typeface="黑体"/>
                <a:cs typeface="黑体"/>
              </a:rPr>
              <a:t>）</a:t>
            </a:r>
            <a:endParaRPr lang="en-US" altLang="zh-CN" b="1" dirty="0" smtClean="0">
              <a:solidFill>
                <a:srgbClr val="FF0000"/>
              </a:solidFill>
              <a:latin typeface="黑体"/>
              <a:ea typeface="黑体"/>
              <a:cs typeface="黑体"/>
            </a:endParaRPr>
          </a:p>
          <a:p>
            <a:pPr marL="0" indent="0">
              <a:buNone/>
            </a:pPr>
            <a:r>
              <a:rPr lang="zh-CN" altLang="en-US" dirty="0" smtClean="0"/>
              <a:t>总产值函数式：</a:t>
            </a:r>
            <a:endParaRPr lang="en-US" altLang="zh-CN" dirty="0" smtClean="0"/>
          </a:p>
          <a:p>
            <a:pPr marL="0" indent="0" algn="ctr">
              <a:buNone/>
            </a:pPr>
            <a:r>
              <a:rPr lang="en-US" i="1" dirty="0" smtClean="0"/>
              <a:t>Y</a:t>
            </a:r>
            <a:r>
              <a:rPr lang="en-US" altLang="zh-CN" i="1" dirty="0" smtClean="0"/>
              <a:t>=</a:t>
            </a:r>
            <a:r>
              <a:rPr lang="zh-CN" altLang="en-US" i="1" dirty="0" smtClean="0"/>
              <a:t>（</a:t>
            </a:r>
            <a:r>
              <a:rPr lang="en-US" altLang="zh-CN" i="1" dirty="0" smtClean="0"/>
              <a:t>EL)</a:t>
            </a:r>
            <a:r>
              <a:rPr lang="zh-CN" altLang="es-ES" i="1" dirty="0" smtClean="0"/>
              <a:t> </a:t>
            </a:r>
            <a:r>
              <a:rPr lang="en-US" altLang="zh-CN" i="1" baseline="30000" dirty="0" smtClean="0"/>
              <a:t>β</a:t>
            </a:r>
            <a:r>
              <a:rPr lang="en-US" altLang="zh-CN" i="1" dirty="0" smtClean="0"/>
              <a:t>k</a:t>
            </a:r>
            <a:r>
              <a:rPr lang="en-US" altLang="zh-CN" i="1" baseline="30000" dirty="0" smtClean="0"/>
              <a:t>1-β</a:t>
            </a:r>
          </a:p>
          <a:p>
            <a:pPr marL="0" indent="0">
              <a:buNone/>
            </a:pPr>
            <a:r>
              <a:rPr lang="zh-CN" altLang="en-US" dirty="0" smtClean="0"/>
              <a:t>劳动生产力（产值）函数式：</a:t>
            </a:r>
            <a:endParaRPr lang="en-US" altLang="zh-CN" dirty="0" smtClean="0"/>
          </a:p>
          <a:p>
            <a:pPr marL="0" indent="0">
              <a:buNone/>
            </a:pPr>
            <a:endParaRPr lang="en-US" dirty="0"/>
          </a:p>
          <a:p>
            <a:pPr marL="0" indent="0">
              <a:buNone/>
            </a:pPr>
            <a:endParaRPr lang="en-US" dirty="0" smtClean="0"/>
          </a:p>
          <a:p>
            <a:pPr marL="0" indent="0">
              <a:buNone/>
            </a:pPr>
            <a:endParaRPr lang="en-US" dirty="0"/>
          </a:p>
          <a:p>
            <a:pPr marL="0" indent="0">
              <a:buNone/>
            </a:pPr>
            <a:r>
              <a:rPr lang="zh-CN" altLang="en-US" dirty="0" smtClean="0"/>
              <a:t>劳动生产力增长值函数式：</a:t>
            </a:r>
            <a:endParaRPr lang="en-US" altLang="zh-CN" dirty="0" smtClean="0"/>
          </a:p>
          <a:p>
            <a:pPr marL="0" indent="0">
              <a:buNone/>
            </a:pPr>
            <a:endParaRPr lang="en-US" dirty="0"/>
          </a:p>
          <a:p>
            <a:pPr marL="0" indent="0">
              <a:buNone/>
            </a:pPr>
            <a:endParaRPr lang="en-US" dirty="0" smtClean="0"/>
          </a:p>
          <a:p>
            <a:pPr marL="0" indent="0">
              <a:buNone/>
            </a:pPr>
            <a:endParaRPr lang="en-US" dirty="0"/>
          </a:p>
          <a:p>
            <a:pPr marL="0" indent="0">
              <a:buNone/>
            </a:pPr>
            <a:r>
              <a:rPr lang="zh-CN" altLang="en-US" dirty="0" smtClean="0"/>
              <a:t>其中上加点（</a:t>
            </a:r>
            <a:r>
              <a:rPr lang="en-US" altLang="zh-CN" dirty="0" smtClean="0"/>
              <a:t>·</a:t>
            </a:r>
            <a:r>
              <a:rPr lang="zh-CN" altLang="en-US" dirty="0" smtClean="0"/>
              <a:t>）号表示增长率</a:t>
            </a:r>
            <a:endParaRPr lang="en-GB" dirty="0"/>
          </a:p>
        </p:txBody>
      </p:sp>
      <p:graphicFrame>
        <p:nvGraphicFramePr>
          <p:cNvPr id="5" name="Marcador de contenido 4"/>
          <p:cNvGraphicFramePr>
            <a:graphicFrameLocks noChangeAspect="1"/>
          </p:cNvGraphicFramePr>
          <p:nvPr>
            <p:extLst>
              <p:ext uri="{D42A27DB-BD31-4B8C-83A1-F6EECF244321}">
                <p14:modId xmlns:p14="http://schemas.microsoft.com/office/powerpoint/2010/main" val="1317616105"/>
              </p:ext>
            </p:extLst>
          </p:nvPr>
        </p:nvGraphicFramePr>
        <p:xfrm>
          <a:off x="1352500" y="2298432"/>
          <a:ext cx="1728240" cy="367002"/>
        </p:xfrm>
        <a:graphic>
          <a:graphicData uri="http://schemas.openxmlformats.org/presentationml/2006/ole">
            <mc:AlternateContent xmlns:mc="http://schemas.openxmlformats.org/markup-compatibility/2006">
              <mc:Choice xmlns:v="urn:schemas-microsoft-com:vml" Requires="v">
                <p:oleObj spid="_x0000_s1721680" name="Ecuación" r:id="rId3" imgW="952200" imgH="228600" progId="Equation.3">
                  <p:embed/>
                </p:oleObj>
              </mc:Choice>
              <mc:Fallback>
                <p:oleObj name="Ecuación" r:id="rId3" imgW="952200" imgH="228600" progId="Equation.3">
                  <p:embed/>
                  <p:pic>
                    <p:nvPicPr>
                      <p:cNvPr id="0" name=""/>
                      <p:cNvPicPr/>
                      <p:nvPr/>
                    </p:nvPicPr>
                    <p:blipFill>
                      <a:blip r:embed="rId4"/>
                      <a:stretch>
                        <a:fillRect/>
                      </a:stretch>
                    </p:blipFill>
                    <p:spPr>
                      <a:xfrm>
                        <a:off x="1352500" y="2298432"/>
                        <a:ext cx="1728240" cy="367002"/>
                      </a:xfrm>
                      <a:prstGeom prst="rect">
                        <a:avLst/>
                      </a:prstGeom>
                    </p:spPr>
                  </p:pic>
                </p:oleObj>
              </mc:Fallback>
            </mc:AlternateContent>
          </a:graphicData>
        </a:graphic>
      </p:graphicFrame>
      <p:graphicFrame>
        <p:nvGraphicFramePr>
          <p:cNvPr id="6" name="Marcador de contenido 5"/>
          <p:cNvGraphicFramePr>
            <a:graphicFrameLocks noChangeAspect="1"/>
          </p:cNvGraphicFramePr>
          <p:nvPr>
            <p:extLst>
              <p:ext uri="{D42A27DB-BD31-4B8C-83A1-F6EECF244321}">
                <p14:modId xmlns:p14="http://schemas.microsoft.com/office/powerpoint/2010/main" val="2453246865"/>
              </p:ext>
            </p:extLst>
          </p:nvPr>
        </p:nvGraphicFramePr>
        <p:xfrm>
          <a:off x="1303001" y="3036966"/>
          <a:ext cx="1535870" cy="653388"/>
        </p:xfrm>
        <a:graphic>
          <a:graphicData uri="http://schemas.openxmlformats.org/presentationml/2006/ole">
            <mc:AlternateContent xmlns:mc="http://schemas.openxmlformats.org/markup-compatibility/2006">
              <mc:Choice xmlns:v="urn:schemas-microsoft-com:vml" Requires="v">
                <p:oleObj spid="_x0000_s1721681" name="Ecuación" r:id="rId5" imgW="1104840" imgH="469800" progId="Equation.3">
                  <p:embed/>
                </p:oleObj>
              </mc:Choice>
              <mc:Fallback>
                <p:oleObj name="Ecuación" r:id="rId5" imgW="1104840" imgH="469800" progId="Equation.3">
                  <p:embed/>
                  <p:pic>
                    <p:nvPicPr>
                      <p:cNvPr id="0" name=""/>
                      <p:cNvPicPr/>
                      <p:nvPr/>
                    </p:nvPicPr>
                    <p:blipFill>
                      <a:blip r:embed="rId6"/>
                      <a:stretch>
                        <a:fillRect/>
                      </a:stretch>
                    </p:blipFill>
                    <p:spPr>
                      <a:xfrm>
                        <a:off x="1303001" y="3036966"/>
                        <a:ext cx="1535870" cy="653388"/>
                      </a:xfrm>
                      <a:prstGeom prst="rect">
                        <a:avLst/>
                      </a:prstGeom>
                    </p:spPr>
                  </p:pic>
                </p:oleObj>
              </mc:Fallback>
            </mc:AlternateContent>
          </a:graphicData>
        </a:graphic>
      </p:graphicFrame>
      <p:graphicFrame>
        <p:nvGraphicFramePr>
          <p:cNvPr id="7" name="Objeto 6"/>
          <p:cNvGraphicFramePr>
            <a:graphicFrameLocks noChangeAspect="1"/>
          </p:cNvGraphicFramePr>
          <p:nvPr>
            <p:extLst>
              <p:ext uri="{D42A27DB-BD31-4B8C-83A1-F6EECF244321}">
                <p14:modId xmlns:p14="http://schemas.microsoft.com/office/powerpoint/2010/main" val="2248913547"/>
              </p:ext>
            </p:extLst>
          </p:nvPr>
        </p:nvGraphicFramePr>
        <p:xfrm>
          <a:off x="1206815" y="4026884"/>
          <a:ext cx="1728241" cy="595444"/>
        </p:xfrm>
        <a:graphic>
          <a:graphicData uri="http://schemas.openxmlformats.org/presentationml/2006/ole">
            <mc:AlternateContent xmlns:mc="http://schemas.openxmlformats.org/markup-compatibility/2006">
              <mc:Choice xmlns:v="urn:schemas-microsoft-com:vml" Requires="v">
                <p:oleObj spid="_x0000_s1721682" name="Ecuación" r:id="rId7" imgW="1511280" imgH="520560" progId="Equation.3">
                  <p:embed/>
                </p:oleObj>
              </mc:Choice>
              <mc:Fallback>
                <p:oleObj name="Ecuación" r:id="rId7" imgW="1511280" imgH="520560" progId="Equation.3">
                  <p:embed/>
                  <p:pic>
                    <p:nvPicPr>
                      <p:cNvPr id="0" name=""/>
                      <p:cNvPicPr/>
                      <p:nvPr/>
                    </p:nvPicPr>
                    <p:blipFill>
                      <a:blip r:embed="rId8"/>
                      <a:stretch>
                        <a:fillRect/>
                      </a:stretch>
                    </p:blipFill>
                    <p:spPr>
                      <a:xfrm>
                        <a:off x="1206815" y="4026884"/>
                        <a:ext cx="1728241" cy="595444"/>
                      </a:xfrm>
                      <a:prstGeom prst="rect">
                        <a:avLst/>
                      </a:prstGeom>
                    </p:spPr>
                  </p:pic>
                </p:oleObj>
              </mc:Fallback>
            </mc:AlternateContent>
          </a:graphicData>
        </a:graphic>
      </p:graphicFrame>
      <p:sp>
        <p:nvSpPr>
          <p:cNvPr id="8" name="Título 1"/>
          <p:cNvSpPr>
            <a:spLocks noGrp="1"/>
          </p:cNvSpPr>
          <p:nvPr>
            <p:ph type="title"/>
          </p:nvPr>
        </p:nvSpPr>
        <p:spPr>
          <a:xfrm>
            <a:off x="344364" y="332570"/>
            <a:ext cx="9066340" cy="648090"/>
          </a:xfrm>
        </p:spPr>
        <p:txBody>
          <a:bodyPr>
            <a:noAutofit/>
          </a:bodyPr>
          <a:lstStyle/>
          <a:p>
            <a:r>
              <a:rPr lang="en-GB" altLang="es-ES" sz="2800" dirty="0" smtClean="0"/>
              <a:t>Macroeconomic projections</a:t>
            </a:r>
            <a:br>
              <a:rPr lang="en-GB" altLang="es-ES" sz="2800" dirty="0" smtClean="0"/>
            </a:br>
            <a:r>
              <a:rPr lang="zh-CN" altLang="en-US" sz="2800" dirty="0" smtClean="0">
                <a:latin typeface="黑体"/>
                <a:ea typeface="黑体"/>
                <a:cs typeface="黑体"/>
              </a:rPr>
              <a:t>宏观经济预测</a:t>
            </a:r>
            <a:r>
              <a:rPr lang="en-GB" altLang="es-ES" sz="1400" dirty="0"/>
              <a:t/>
            </a:r>
            <a:br>
              <a:rPr lang="en-GB" altLang="es-ES" sz="1400" dirty="0"/>
            </a:br>
            <a:endParaRPr lang="en-GB" sz="1400" dirty="0"/>
          </a:p>
        </p:txBody>
      </p:sp>
      <p:graphicFrame>
        <p:nvGraphicFramePr>
          <p:cNvPr id="9" name="Marcador de contenido 5"/>
          <p:cNvGraphicFramePr>
            <a:graphicFrameLocks noChangeAspect="1"/>
          </p:cNvGraphicFramePr>
          <p:nvPr>
            <p:extLst>
              <p:ext uri="{D42A27DB-BD31-4B8C-83A1-F6EECF244321}">
                <p14:modId xmlns:p14="http://schemas.microsoft.com/office/powerpoint/2010/main" val="1723667348"/>
              </p:ext>
            </p:extLst>
          </p:nvPr>
        </p:nvGraphicFramePr>
        <p:xfrm>
          <a:off x="6465210" y="3068950"/>
          <a:ext cx="1535870" cy="653388"/>
        </p:xfrm>
        <a:graphic>
          <a:graphicData uri="http://schemas.openxmlformats.org/presentationml/2006/ole">
            <mc:AlternateContent xmlns:mc="http://schemas.openxmlformats.org/markup-compatibility/2006">
              <mc:Choice xmlns:v="urn:schemas-microsoft-com:vml" Requires="v">
                <p:oleObj spid="_x0000_s1721683" name="Ecuación" r:id="rId9" imgW="1104840" imgH="469800" progId="Equation.3">
                  <p:embed/>
                </p:oleObj>
              </mc:Choice>
              <mc:Fallback>
                <p:oleObj name="Ecuación" r:id="rId9" imgW="1104840" imgH="469800" progId="Equation.3">
                  <p:embed/>
                  <p:pic>
                    <p:nvPicPr>
                      <p:cNvPr id="0" name=""/>
                      <p:cNvPicPr/>
                      <p:nvPr/>
                    </p:nvPicPr>
                    <p:blipFill>
                      <a:blip r:embed="rId6"/>
                      <a:stretch>
                        <a:fillRect/>
                      </a:stretch>
                    </p:blipFill>
                    <p:spPr>
                      <a:xfrm>
                        <a:off x="6465210" y="3068950"/>
                        <a:ext cx="1535870" cy="653388"/>
                      </a:xfrm>
                      <a:prstGeom prst="rect">
                        <a:avLst/>
                      </a:prstGeom>
                    </p:spPr>
                  </p:pic>
                </p:oleObj>
              </mc:Fallback>
            </mc:AlternateContent>
          </a:graphicData>
        </a:graphic>
      </p:graphicFrame>
      <p:graphicFrame>
        <p:nvGraphicFramePr>
          <p:cNvPr id="10" name="Objeto 6"/>
          <p:cNvGraphicFramePr>
            <a:graphicFrameLocks noChangeAspect="1"/>
          </p:cNvGraphicFramePr>
          <p:nvPr>
            <p:extLst>
              <p:ext uri="{D42A27DB-BD31-4B8C-83A1-F6EECF244321}">
                <p14:modId xmlns:p14="http://schemas.microsoft.com/office/powerpoint/2010/main" val="2188315928"/>
              </p:ext>
            </p:extLst>
          </p:nvPr>
        </p:nvGraphicFramePr>
        <p:xfrm>
          <a:off x="6249180" y="4437140"/>
          <a:ext cx="1728241" cy="595444"/>
        </p:xfrm>
        <a:graphic>
          <a:graphicData uri="http://schemas.openxmlformats.org/presentationml/2006/ole">
            <mc:AlternateContent xmlns:mc="http://schemas.openxmlformats.org/markup-compatibility/2006">
              <mc:Choice xmlns:v="urn:schemas-microsoft-com:vml" Requires="v">
                <p:oleObj spid="_x0000_s1721684" name="Ecuación" r:id="rId10" imgW="1511280" imgH="520560" progId="Equation.3">
                  <p:embed/>
                </p:oleObj>
              </mc:Choice>
              <mc:Fallback>
                <p:oleObj name="Ecuación" r:id="rId10" imgW="1511280" imgH="520560" progId="Equation.3">
                  <p:embed/>
                  <p:pic>
                    <p:nvPicPr>
                      <p:cNvPr id="0" name=""/>
                      <p:cNvPicPr/>
                      <p:nvPr/>
                    </p:nvPicPr>
                    <p:blipFill>
                      <a:blip r:embed="rId8"/>
                      <a:stretch>
                        <a:fillRect/>
                      </a:stretch>
                    </p:blipFill>
                    <p:spPr>
                      <a:xfrm>
                        <a:off x="6249180" y="4437140"/>
                        <a:ext cx="1728241" cy="595444"/>
                      </a:xfrm>
                      <a:prstGeom prst="rect">
                        <a:avLst/>
                      </a:prstGeom>
                    </p:spPr>
                  </p:pic>
                </p:oleObj>
              </mc:Fallback>
            </mc:AlternateContent>
          </a:graphicData>
        </a:graphic>
      </p:graphicFrame>
    </p:spTree>
    <p:extLst>
      <p:ext uri="{BB962C8B-B14F-4D97-AF65-F5344CB8AC3E}">
        <p14:creationId xmlns:p14="http://schemas.microsoft.com/office/powerpoint/2010/main" val="40105235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1"/>
          </p:nvPr>
        </p:nvSpPr>
        <p:spPr>
          <a:xfrm>
            <a:off x="488380" y="1592994"/>
            <a:ext cx="4746625" cy="4525963"/>
          </a:xfrm>
        </p:spPr>
        <p:txBody>
          <a:bodyPr>
            <a:normAutofit lnSpcReduction="10000"/>
          </a:bodyPr>
          <a:lstStyle/>
          <a:p>
            <a:r>
              <a:rPr lang="en-GB" b="1" dirty="0" smtClean="0">
                <a:solidFill>
                  <a:srgbClr val="FF0000"/>
                </a:solidFill>
              </a:rPr>
              <a:t>Productivity</a:t>
            </a:r>
          </a:p>
          <a:p>
            <a:pPr marL="0" indent="0" algn="just">
              <a:buNone/>
            </a:pPr>
            <a:r>
              <a:rPr lang="en-GB" sz="2400" dirty="0"/>
              <a:t>According to the Neoclassical Growth Model (the, so called, Solow’s </a:t>
            </a:r>
            <a:r>
              <a:rPr lang="en-GB" sz="2400" dirty="0" smtClean="0"/>
              <a:t>Growth </a:t>
            </a:r>
            <a:r>
              <a:rPr lang="en-GB" sz="2400" dirty="0"/>
              <a:t>M</a:t>
            </a:r>
            <a:r>
              <a:rPr lang="en-GB" sz="2400" dirty="0" smtClean="0"/>
              <a:t>odel</a:t>
            </a:r>
            <a:r>
              <a:rPr lang="en-GB" sz="2400" dirty="0"/>
              <a:t>), in the long run the economy will reach a steady state (or balanced-growth path) in which  the capital-labour ratio, in efficiency terms, stays constant throughout time. That is, in the steady state:</a:t>
            </a:r>
          </a:p>
          <a:p>
            <a:pPr marL="0" indent="0" algn="just">
              <a:buNone/>
            </a:pPr>
            <a:endParaRPr lang="en-GB" sz="2400" dirty="0"/>
          </a:p>
          <a:p>
            <a:pPr marL="0" indent="0" algn="just">
              <a:buNone/>
            </a:pPr>
            <a:r>
              <a:rPr lang="en-GB" sz="2400" dirty="0" smtClean="0"/>
              <a:t>Therefore:</a:t>
            </a:r>
          </a:p>
          <a:p>
            <a:pPr marL="0" indent="0" algn="just">
              <a:buNone/>
            </a:pPr>
            <a:endParaRPr lang="en-GB" sz="2400" dirty="0"/>
          </a:p>
          <a:p>
            <a:pPr marL="0" indent="0" algn="just">
              <a:buNone/>
            </a:pPr>
            <a:endParaRPr lang="en-GB" sz="2400" dirty="0"/>
          </a:p>
          <a:p>
            <a:pPr marL="0" indent="0" algn="just">
              <a:buNone/>
            </a:pPr>
            <a:endParaRPr lang="en-GB" dirty="0"/>
          </a:p>
          <a:p>
            <a:pPr marL="0" indent="0">
              <a:buNone/>
            </a:pPr>
            <a:endParaRPr lang="en-GB" b="1" dirty="0">
              <a:solidFill>
                <a:srgbClr val="FF0000"/>
              </a:solidFill>
            </a:endParaRPr>
          </a:p>
          <a:p>
            <a:endParaRPr lang="en-GB" dirty="0"/>
          </a:p>
        </p:txBody>
      </p:sp>
      <p:sp>
        <p:nvSpPr>
          <p:cNvPr id="4" name="Marcador de contenido 3"/>
          <p:cNvSpPr>
            <a:spLocks noGrp="1"/>
          </p:cNvSpPr>
          <p:nvPr>
            <p:ph sz="half" idx="2"/>
          </p:nvPr>
        </p:nvSpPr>
        <p:spPr>
          <a:xfrm>
            <a:off x="5448301" y="1600206"/>
            <a:ext cx="4401380" cy="4525963"/>
          </a:xfrm>
        </p:spPr>
        <p:txBody>
          <a:bodyPr>
            <a:normAutofit lnSpcReduction="10000"/>
          </a:bodyPr>
          <a:lstStyle/>
          <a:p>
            <a:r>
              <a:rPr lang="en-GB" sz="2400" dirty="0" err="1" smtClean="0"/>
              <a:t>生产力（产值</a:t>
            </a:r>
            <a:r>
              <a:rPr lang="en-GB" sz="2400" dirty="0" smtClean="0"/>
              <a:t>）</a:t>
            </a:r>
          </a:p>
          <a:p>
            <a:r>
              <a:rPr lang="en-GB" sz="2400" dirty="0" err="1" smtClean="0"/>
              <a:t>根据新古典增长模型（即所谓的</a:t>
            </a:r>
            <a:r>
              <a:rPr lang="en-GB" sz="2400" dirty="0" smtClean="0"/>
              <a:t>”</a:t>
            </a:r>
            <a:r>
              <a:rPr lang="zh-CN" altLang="en-US" sz="2400" dirty="0" smtClean="0"/>
              <a:t>索罗经济增长模型</a:t>
            </a:r>
            <a:r>
              <a:rPr lang="en-GB" sz="2400" dirty="0" smtClean="0"/>
              <a:t>”）</a:t>
            </a:r>
            <a:r>
              <a:rPr lang="zh-CN" altLang="en-US" sz="2400" dirty="0" smtClean="0"/>
              <a:t>，经济在长期内将达到稳定状态（或平衡增长），此时资本</a:t>
            </a:r>
            <a:r>
              <a:rPr lang="en-US" altLang="zh-CN" sz="2400" dirty="0" smtClean="0"/>
              <a:t>-</a:t>
            </a:r>
            <a:r>
              <a:rPr lang="zh-CN" altLang="en-US" sz="2400" dirty="0" smtClean="0"/>
              <a:t>劳动比率在效率条件下一直保持恒定。亦即，在稳定状态下：</a:t>
            </a:r>
            <a:endParaRPr lang="en-US" altLang="zh-CN" sz="2400" dirty="0" smtClean="0"/>
          </a:p>
          <a:p>
            <a:endParaRPr lang="en-US" altLang="zh-CN" sz="2400" dirty="0"/>
          </a:p>
          <a:p>
            <a:endParaRPr lang="en-US" altLang="zh-CN" sz="2400" dirty="0" smtClean="0"/>
          </a:p>
          <a:p>
            <a:r>
              <a:rPr lang="zh-CN" altLang="en-US" sz="2400" dirty="0" smtClean="0"/>
              <a:t>因此：</a:t>
            </a:r>
            <a:endParaRPr lang="en-GB" sz="2400" dirty="0"/>
          </a:p>
        </p:txBody>
      </p:sp>
      <p:graphicFrame>
        <p:nvGraphicFramePr>
          <p:cNvPr id="5" name="Marcador de contenido 4"/>
          <p:cNvGraphicFramePr>
            <a:graphicFrameLocks noChangeAspect="1"/>
          </p:cNvGraphicFramePr>
          <p:nvPr>
            <p:extLst>
              <p:ext uri="{D42A27DB-BD31-4B8C-83A1-F6EECF244321}">
                <p14:modId xmlns:p14="http://schemas.microsoft.com/office/powerpoint/2010/main" val="2296980455"/>
              </p:ext>
            </p:extLst>
          </p:nvPr>
        </p:nvGraphicFramePr>
        <p:xfrm>
          <a:off x="2288630" y="4343522"/>
          <a:ext cx="720100" cy="602359"/>
        </p:xfrm>
        <a:graphic>
          <a:graphicData uri="http://schemas.openxmlformats.org/presentationml/2006/ole">
            <mc:AlternateContent xmlns:mc="http://schemas.openxmlformats.org/markup-compatibility/2006">
              <mc:Choice xmlns:v="urn:schemas-microsoft-com:vml" Requires="v">
                <p:oleObj spid="_x0000_s1722608" name="Ecuación" r:id="rId3" imgW="622080" imgH="520560" progId="Equation.3">
                  <p:embed/>
                </p:oleObj>
              </mc:Choice>
              <mc:Fallback>
                <p:oleObj name="Ecuación" r:id="rId3" imgW="622080" imgH="520560" progId="Equation.3">
                  <p:embed/>
                  <p:pic>
                    <p:nvPicPr>
                      <p:cNvPr id="0" name=""/>
                      <p:cNvPicPr/>
                      <p:nvPr/>
                    </p:nvPicPr>
                    <p:blipFill>
                      <a:blip r:embed="rId4"/>
                      <a:stretch>
                        <a:fillRect/>
                      </a:stretch>
                    </p:blipFill>
                    <p:spPr>
                      <a:xfrm>
                        <a:off x="2288630" y="4343522"/>
                        <a:ext cx="720100" cy="602359"/>
                      </a:xfrm>
                      <a:prstGeom prst="rect">
                        <a:avLst/>
                      </a:prstGeom>
                    </p:spPr>
                  </p:pic>
                </p:oleObj>
              </mc:Fallback>
            </mc:AlternateContent>
          </a:graphicData>
        </a:graphic>
      </p:graphicFrame>
      <p:graphicFrame>
        <p:nvGraphicFramePr>
          <p:cNvPr id="6" name="Object 4"/>
          <p:cNvGraphicFramePr>
            <a:graphicFrameLocks noChangeAspect="1"/>
          </p:cNvGraphicFramePr>
          <p:nvPr>
            <p:extLst>
              <p:ext uri="{D42A27DB-BD31-4B8C-83A1-F6EECF244321}">
                <p14:modId xmlns:p14="http://schemas.microsoft.com/office/powerpoint/2010/main" val="1492279899"/>
              </p:ext>
            </p:extLst>
          </p:nvPr>
        </p:nvGraphicFramePr>
        <p:xfrm>
          <a:off x="2432650" y="5517290"/>
          <a:ext cx="1733820" cy="619221"/>
        </p:xfrm>
        <a:graphic>
          <a:graphicData uri="http://schemas.openxmlformats.org/presentationml/2006/ole">
            <mc:AlternateContent xmlns:mc="http://schemas.openxmlformats.org/markup-compatibility/2006">
              <mc:Choice xmlns:v="urn:schemas-microsoft-com:vml" Requires="v">
                <p:oleObj spid="_x0000_s1722609" name="Ecuación" r:id="rId5" imgW="1460160" imgH="520560" progId="Equation.3">
                  <p:embed/>
                </p:oleObj>
              </mc:Choice>
              <mc:Fallback>
                <p:oleObj name="Ecuación" r:id="rId5" imgW="1460160" imgH="520560" progId="Equation.3">
                  <p:embed/>
                  <p:pic>
                    <p:nvPicPr>
                      <p:cNvPr id="0" name=""/>
                      <p:cNvPicPr>
                        <a:picLocks noChangeAspect="1" noChangeArrowheads="1"/>
                      </p:cNvPicPr>
                      <p:nvPr/>
                    </p:nvPicPr>
                    <p:blipFill>
                      <a:blip r:embed="rId6"/>
                      <a:srcRect/>
                      <a:stretch>
                        <a:fillRect/>
                      </a:stretch>
                    </p:blipFill>
                    <p:spPr bwMode="auto">
                      <a:xfrm>
                        <a:off x="2432650" y="5517290"/>
                        <a:ext cx="1733820" cy="619221"/>
                      </a:xfrm>
                      <a:prstGeom prst="rect">
                        <a:avLst/>
                      </a:prstGeom>
                      <a:noFill/>
                      <a:ln>
                        <a:noFill/>
                      </a:ln>
                      <a:effectLst/>
                    </p:spPr>
                  </p:pic>
                </p:oleObj>
              </mc:Fallback>
            </mc:AlternateContent>
          </a:graphicData>
        </a:graphic>
      </p:graphicFrame>
      <p:sp>
        <p:nvSpPr>
          <p:cNvPr id="7" name="Título 1"/>
          <p:cNvSpPr>
            <a:spLocks noGrp="1"/>
          </p:cNvSpPr>
          <p:nvPr>
            <p:ph type="title"/>
          </p:nvPr>
        </p:nvSpPr>
        <p:spPr>
          <a:xfrm>
            <a:off x="344364" y="332570"/>
            <a:ext cx="9066340" cy="648090"/>
          </a:xfrm>
        </p:spPr>
        <p:txBody>
          <a:bodyPr>
            <a:noAutofit/>
          </a:bodyPr>
          <a:lstStyle/>
          <a:p>
            <a:r>
              <a:rPr lang="en-GB" altLang="es-ES" sz="2800" dirty="0" smtClean="0"/>
              <a:t>Macroeconomic projections</a:t>
            </a:r>
            <a:br>
              <a:rPr lang="en-GB" altLang="es-ES" sz="2800" dirty="0" smtClean="0"/>
            </a:br>
            <a:r>
              <a:rPr lang="zh-CN" altLang="en-US" sz="2800" dirty="0" smtClean="0">
                <a:latin typeface="黑体"/>
                <a:ea typeface="黑体"/>
                <a:cs typeface="黑体"/>
              </a:rPr>
              <a:t>宏观经济预测</a:t>
            </a:r>
            <a:r>
              <a:rPr lang="en-GB" altLang="es-ES" sz="1400" dirty="0"/>
              <a:t/>
            </a:r>
            <a:br>
              <a:rPr lang="en-GB" altLang="es-ES" sz="1400" dirty="0"/>
            </a:br>
            <a:endParaRPr lang="en-GB" sz="1400" dirty="0"/>
          </a:p>
        </p:txBody>
      </p:sp>
      <p:graphicFrame>
        <p:nvGraphicFramePr>
          <p:cNvPr id="8" name="Marcador de contenido 4"/>
          <p:cNvGraphicFramePr>
            <a:graphicFrameLocks noChangeAspect="1"/>
          </p:cNvGraphicFramePr>
          <p:nvPr>
            <p:extLst>
              <p:ext uri="{D42A27DB-BD31-4B8C-83A1-F6EECF244321}">
                <p14:modId xmlns:p14="http://schemas.microsoft.com/office/powerpoint/2010/main" val="2364485138"/>
              </p:ext>
            </p:extLst>
          </p:nvPr>
        </p:nvGraphicFramePr>
        <p:xfrm>
          <a:off x="7329330" y="4365130"/>
          <a:ext cx="720100" cy="602359"/>
        </p:xfrm>
        <a:graphic>
          <a:graphicData uri="http://schemas.openxmlformats.org/presentationml/2006/ole">
            <mc:AlternateContent xmlns:mc="http://schemas.openxmlformats.org/markup-compatibility/2006">
              <mc:Choice xmlns:v="urn:schemas-microsoft-com:vml" Requires="v">
                <p:oleObj spid="_x0000_s1722610" name="Ecuación" r:id="rId7" imgW="622080" imgH="520560" progId="Equation.3">
                  <p:embed/>
                </p:oleObj>
              </mc:Choice>
              <mc:Fallback>
                <p:oleObj name="Ecuación" r:id="rId7" imgW="622080" imgH="520560" progId="Equation.3">
                  <p:embed/>
                  <p:pic>
                    <p:nvPicPr>
                      <p:cNvPr id="0" name=""/>
                      <p:cNvPicPr/>
                      <p:nvPr/>
                    </p:nvPicPr>
                    <p:blipFill>
                      <a:blip r:embed="rId4"/>
                      <a:stretch>
                        <a:fillRect/>
                      </a:stretch>
                    </p:blipFill>
                    <p:spPr>
                      <a:xfrm>
                        <a:off x="7329330" y="4365130"/>
                        <a:ext cx="720100" cy="602359"/>
                      </a:xfrm>
                      <a:prstGeom prst="rect">
                        <a:avLst/>
                      </a:prstGeom>
                    </p:spPr>
                  </p:pic>
                </p:oleObj>
              </mc:Fallback>
            </mc:AlternateContent>
          </a:graphicData>
        </a:graphic>
      </p:graphicFrame>
      <p:graphicFrame>
        <p:nvGraphicFramePr>
          <p:cNvPr id="9" name="Object 4"/>
          <p:cNvGraphicFramePr>
            <a:graphicFrameLocks noChangeAspect="1"/>
          </p:cNvGraphicFramePr>
          <p:nvPr>
            <p:extLst>
              <p:ext uri="{D42A27DB-BD31-4B8C-83A1-F6EECF244321}">
                <p14:modId xmlns:p14="http://schemas.microsoft.com/office/powerpoint/2010/main" val="2341657172"/>
              </p:ext>
            </p:extLst>
          </p:nvPr>
        </p:nvGraphicFramePr>
        <p:xfrm>
          <a:off x="6825260" y="5301260"/>
          <a:ext cx="1733820" cy="619221"/>
        </p:xfrm>
        <a:graphic>
          <a:graphicData uri="http://schemas.openxmlformats.org/presentationml/2006/ole">
            <mc:AlternateContent xmlns:mc="http://schemas.openxmlformats.org/markup-compatibility/2006">
              <mc:Choice xmlns:v="urn:schemas-microsoft-com:vml" Requires="v">
                <p:oleObj spid="_x0000_s1722611" name="Ecuación" r:id="rId8" imgW="1460160" imgH="520560" progId="Equation.3">
                  <p:embed/>
                </p:oleObj>
              </mc:Choice>
              <mc:Fallback>
                <p:oleObj name="Ecuación" r:id="rId8" imgW="1460160" imgH="520560" progId="Equation.3">
                  <p:embed/>
                  <p:pic>
                    <p:nvPicPr>
                      <p:cNvPr id="0" name=""/>
                      <p:cNvPicPr>
                        <a:picLocks noChangeAspect="1" noChangeArrowheads="1"/>
                      </p:cNvPicPr>
                      <p:nvPr/>
                    </p:nvPicPr>
                    <p:blipFill>
                      <a:blip r:embed="rId6"/>
                      <a:srcRect/>
                      <a:stretch>
                        <a:fillRect/>
                      </a:stretch>
                    </p:blipFill>
                    <p:spPr bwMode="auto">
                      <a:xfrm>
                        <a:off x="6825260" y="5301260"/>
                        <a:ext cx="1733820" cy="619221"/>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6030850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1"/>
          </p:nvPr>
        </p:nvSpPr>
        <p:spPr>
          <a:xfrm>
            <a:off x="200340" y="1600206"/>
            <a:ext cx="4824669" cy="4525963"/>
          </a:xfrm>
        </p:spPr>
        <p:txBody>
          <a:bodyPr>
            <a:normAutofit fontScale="77500" lnSpcReduction="20000"/>
          </a:bodyPr>
          <a:lstStyle/>
          <a:p>
            <a:r>
              <a:rPr lang="en-GB" b="1" dirty="0" smtClean="0">
                <a:solidFill>
                  <a:srgbClr val="FF0000"/>
                </a:solidFill>
              </a:rPr>
              <a:t>Productivity</a:t>
            </a:r>
            <a:endParaRPr lang="en-GB" b="1" dirty="0">
              <a:solidFill>
                <a:srgbClr val="FF0000"/>
              </a:solidFill>
            </a:endParaRPr>
          </a:p>
          <a:p>
            <a:pPr marL="0" indent="0" algn="just">
              <a:buNone/>
            </a:pPr>
            <a:r>
              <a:rPr lang="en-GB" dirty="0" smtClean="0"/>
              <a:t>Therefore, in the long run total factor productivity growth (or labour efficiency) is the only driver of labour productivity</a:t>
            </a:r>
          </a:p>
          <a:p>
            <a:pPr marL="0" indent="0" algn="just">
              <a:buNone/>
            </a:pPr>
            <a:r>
              <a:rPr lang="en-GB" dirty="0" smtClean="0"/>
              <a:t>What can we say about the future growth of </a:t>
            </a:r>
            <a:r>
              <a:rPr lang="en-GB" i="1" dirty="0" smtClean="0"/>
              <a:t>TFP </a:t>
            </a:r>
            <a:r>
              <a:rPr lang="en-GB" dirty="0" smtClean="0"/>
              <a:t>?</a:t>
            </a:r>
          </a:p>
          <a:p>
            <a:pPr marL="0" indent="0" algn="just">
              <a:buNone/>
            </a:pPr>
            <a:r>
              <a:rPr lang="en-GB" dirty="0" smtClean="0"/>
              <a:t>The assumption is that </a:t>
            </a:r>
            <a:r>
              <a:rPr lang="en-GB" i="1" dirty="0" smtClean="0"/>
              <a:t>TFP</a:t>
            </a:r>
            <a:r>
              <a:rPr lang="en-GB" dirty="0" smtClean="0"/>
              <a:t> growth rates will converge to 1% (which is the growth rate in the United States)</a:t>
            </a:r>
          </a:p>
          <a:p>
            <a:pPr marL="0" indent="0" algn="just">
              <a:buNone/>
            </a:pPr>
            <a:r>
              <a:rPr lang="en-GB" dirty="0" smtClean="0"/>
              <a:t>The poorer countries are given a transitory higher growth in their </a:t>
            </a:r>
            <a:r>
              <a:rPr lang="en-GB" i="1" dirty="0" smtClean="0"/>
              <a:t>TFP</a:t>
            </a:r>
            <a:r>
              <a:rPr lang="en-GB" dirty="0" smtClean="0"/>
              <a:t> to allow for economic convergence</a:t>
            </a:r>
          </a:p>
          <a:p>
            <a:pPr marL="0" indent="0" algn="just">
              <a:buNone/>
            </a:pPr>
            <a:endParaRPr lang="en-GB" dirty="0"/>
          </a:p>
        </p:txBody>
      </p:sp>
      <p:sp>
        <p:nvSpPr>
          <p:cNvPr id="4" name="Marcador de contenido 3"/>
          <p:cNvSpPr>
            <a:spLocks noGrp="1"/>
          </p:cNvSpPr>
          <p:nvPr>
            <p:ph sz="half" idx="2"/>
          </p:nvPr>
        </p:nvSpPr>
        <p:spPr>
          <a:xfrm>
            <a:off x="5448301" y="1600206"/>
            <a:ext cx="3681279" cy="4525963"/>
          </a:xfrm>
        </p:spPr>
        <p:txBody>
          <a:bodyPr>
            <a:normAutofit fontScale="77500" lnSpcReduction="20000"/>
          </a:bodyPr>
          <a:lstStyle/>
          <a:p>
            <a:r>
              <a:rPr lang="en-GB" dirty="0" err="1" smtClean="0">
                <a:solidFill>
                  <a:srgbClr val="FF0000"/>
                </a:solidFill>
              </a:rPr>
              <a:t>生产力（产值</a:t>
            </a:r>
            <a:r>
              <a:rPr lang="en-GB" dirty="0" smtClean="0">
                <a:solidFill>
                  <a:srgbClr val="FF0000"/>
                </a:solidFill>
              </a:rPr>
              <a:t>）</a:t>
            </a:r>
          </a:p>
          <a:p>
            <a:r>
              <a:rPr lang="en-GB" dirty="0" err="1" smtClean="0"/>
              <a:t>因此在长期内，全要素生产</a:t>
            </a:r>
            <a:r>
              <a:rPr lang="zh-CN" altLang="en-US" dirty="0" smtClean="0"/>
              <a:t>值率</a:t>
            </a:r>
            <a:r>
              <a:rPr lang="en-GB" dirty="0" err="1" smtClean="0"/>
              <a:t>增长</a:t>
            </a:r>
            <a:r>
              <a:rPr lang="zh-CN" altLang="en-US" dirty="0" smtClean="0"/>
              <a:t>值</a:t>
            </a:r>
            <a:r>
              <a:rPr lang="en-GB" dirty="0" smtClean="0"/>
              <a:t>（</a:t>
            </a:r>
            <a:r>
              <a:rPr lang="en-GB" dirty="0" err="1" smtClean="0"/>
              <a:t>或说劳动效率）就是劳动生产力的唯一驱动因素</a:t>
            </a:r>
            <a:r>
              <a:rPr lang="en-GB" dirty="0" smtClean="0"/>
              <a:t>。</a:t>
            </a:r>
          </a:p>
          <a:p>
            <a:r>
              <a:rPr lang="en-GB" dirty="0" err="1" smtClean="0"/>
              <a:t>那么我们如何知晓全要素</a:t>
            </a:r>
            <a:r>
              <a:rPr lang="zh-CN" altLang="en-US" dirty="0" smtClean="0"/>
              <a:t>生产率</a:t>
            </a:r>
            <a:r>
              <a:rPr lang="en-GB" dirty="0" err="1" smtClean="0"/>
              <a:t>的未来增长</a:t>
            </a:r>
            <a:r>
              <a:rPr lang="zh-CN" altLang="en-US" dirty="0" smtClean="0"/>
              <a:t>值？</a:t>
            </a:r>
            <a:endParaRPr lang="en-US" altLang="zh-CN" dirty="0" smtClean="0"/>
          </a:p>
          <a:p>
            <a:r>
              <a:rPr lang="zh-CN" altLang="en-US" dirty="0" smtClean="0"/>
              <a:t>预测假设是全要素生产率的增长率趋近于</a:t>
            </a:r>
            <a:r>
              <a:rPr lang="en-US" altLang="zh-CN" dirty="0" smtClean="0"/>
              <a:t>1%</a:t>
            </a:r>
            <a:r>
              <a:rPr lang="zh-CN" altLang="en-US" dirty="0" smtClean="0"/>
              <a:t>（此为美国增长率）。而较贫穷国家为使经济增长，其全要素生产率会有过渡性较高增长率。</a:t>
            </a:r>
            <a:endParaRPr lang="en-GB" dirty="0"/>
          </a:p>
        </p:txBody>
      </p:sp>
      <p:sp>
        <p:nvSpPr>
          <p:cNvPr id="5" name="Título 1"/>
          <p:cNvSpPr>
            <a:spLocks noGrp="1"/>
          </p:cNvSpPr>
          <p:nvPr>
            <p:ph type="title"/>
          </p:nvPr>
        </p:nvSpPr>
        <p:spPr>
          <a:xfrm>
            <a:off x="344364" y="260560"/>
            <a:ext cx="9066340" cy="648090"/>
          </a:xfrm>
        </p:spPr>
        <p:txBody>
          <a:bodyPr>
            <a:noAutofit/>
          </a:bodyPr>
          <a:lstStyle/>
          <a:p>
            <a:r>
              <a:rPr lang="en-GB" altLang="es-ES" sz="2800" dirty="0" smtClean="0"/>
              <a:t>Macroeconomic projections</a:t>
            </a:r>
            <a:br>
              <a:rPr lang="en-GB" altLang="es-ES" sz="2800" dirty="0" smtClean="0"/>
            </a:br>
            <a:r>
              <a:rPr lang="zh-CN" altLang="en-US" sz="2800" dirty="0" smtClean="0">
                <a:latin typeface="黑体"/>
                <a:ea typeface="黑体"/>
                <a:cs typeface="黑体"/>
              </a:rPr>
              <a:t>宏观经济预测</a:t>
            </a:r>
            <a:r>
              <a:rPr lang="en-GB" altLang="es-ES" sz="1400" dirty="0"/>
              <a:t/>
            </a:r>
            <a:br>
              <a:rPr lang="en-GB" altLang="es-ES" sz="1400" dirty="0"/>
            </a:br>
            <a:endParaRPr lang="en-GB" sz="1400" dirty="0"/>
          </a:p>
        </p:txBody>
      </p:sp>
    </p:spTree>
    <p:extLst>
      <p:ext uri="{BB962C8B-B14F-4D97-AF65-F5344CB8AC3E}">
        <p14:creationId xmlns:p14="http://schemas.microsoft.com/office/powerpoint/2010/main" val="5151163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n-US" altLang="it-IT" sz="2700" dirty="0" err="1" smtClean="0"/>
              <a:t>Index目录</a:t>
            </a:r>
            <a:r>
              <a:rPr lang="it-IT" dirty="0"/>
              <a:t/>
            </a:r>
            <a:br>
              <a:rPr lang="it-IT" dirty="0"/>
            </a:br>
            <a:endParaRPr lang="en-GB" dirty="0"/>
          </a:p>
        </p:txBody>
      </p:sp>
      <p:sp>
        <p:nvSpPr>
          <p:cNvPr id="3" name="Marcador de contenido 2"/>
          <p:cNvSpPr>
            <a:spLocks noGrp="1"/>
          </p:cNvSpPr>
          <p:nvPr>
            <p:ph sz="half" idx="1"/>
          </p:nvPr>
        </p:nvSpPr>
        <p:spPr>
          <a:xfrm>
            <a:off x="272351" y="1600206"/>
            <a:ext cx="5010850" cy="4525963"/>
          </a:xfrm>
        </p:spPr>
        <p:txBody>
          <a:bodyPr>
            <a:normAutofit fontScale="70000" lnSpcReduction="20000"/>
          </a:bodyPr>
          <a:lstStyle/>
          <a:p>
            <a:pPr algn="just">
              <a:lnSpc>
                <a:spcPct val="150000"/>
              </a:lnSpc>
              <a:buClr>
                <a:schemeClr val="tx2"/>
              </a:buClr>
              <a:buSzPct val="103000"/>
            </a:pPr>
            <a:r>
              <a:rPr lang="en-GB" altLang="es-ES" dirty="0"/>
              <a:t>1. Fiscal sustainability surveillance in the European Union. Why?</a:t>
            </a:r>
          </a:p>
          <a:p>
            <a:pPr algn="just">
              <a:lnSpc>
                <a:spcPct val="150000"/>
              </a:lnSpc>
              <a:buClr>
                <a:schemeClr val="tx2"/>
              </a:buClr>
              <a:buSzPct val="103000"/>
            </a:pPr>
            <a:r>
              <a:rPr lang="en-GB" altLang="es-ES" dirty="0"/>
              <a:t>2. Institutional framework of the long term pension projection exercise in the European Union</a:t>
            </a:r>
          </a:p>
          <a:p>
            <a:pPr algn="just">
              <a:lnSpc>
                <a:spcPct val="150000"/>
              </a:lnSpc>
              <a:buClr>
                <a:schemeClr val="tx2"/>
              </a:buClr>
              <a:buSzPct val="103000"/>
            </a:pPr>
            <a:r>
              <a:rPr lang="en-GB" altLang="es-ES" dirty="0"/>
              <a:t>3. </a:t>
            </a:r>
            <a:r>
              <a:rPr lang="en-GB" altLang="es-ES" dirty="0" smtClean="0"/>
              <a:t>Macroeconomic projections</a:t>
            </a:r>
          </a:p>
          <a:p>
            <a:pPr algn="just">
              <a:lnSpc>
                <a:spcPct val="150000"/>
              </a:lnSpc>
              <a:buClr>
                <a:schemeClr val="tx2"/>
              </a:buClr>
              <a:buSzPct val="103000"/>
            </a:pPr>
            <a:r>
              <a:rPr lang="en-GB" altLang="es-ES" dirty="0" smtClean="0"/>
              <a:t>4. Pension projections</a:t>
            </a:r>
            <a:endParaRPr lang="en-GB" altLang="es-ES" dirty="0"/>
          </a:p>
          <a:p>
            <a:pPr algn="just">
              <a:lnSpc>
                <a:spcPct val="150000"/>
              </a:lnSpc>
              <a:buClr>
                <a:schemeClr val="tx2"/>
              </a:buClr>
              <a:buSzPct val="103000"/>
            </a:pPr>
            <a:r>
              <a:rPr lang="en-GB" altLang="es-ES" dirty="0"/>
              <a:t>5</a:t>
            </a:r>
            <a:r>
              <a:rPr lang="en-GB" altLang="es-ES" dirty="0" smtClean="0"/>
              <a:t>. </a:t>
            </a:r>
            <a:r>
              <a:rPr lang="en-GB" altLang="es-ES" dirty="0"/>
              <a:t>Pension projections and fiscal sustainability: The sustainability indicators</a:t>
            </a:r>
          </a:p>
          <a:p>
            <a:pPr marL="0" indent="0">
              <a:buNone/>
            </a:pPr>
            <a:endParaRPr lang="en-GB" dirty="0"/>
          </a:p>
        </p:txBody>
      </p:sp>
      <p:sp>
        <p:nvSpPr>
          <p:cNvPr id="4" name="Marcador de contenido 3"/>
          <p:cNvSpPr>
            <a:spLocks noGrp="1"/>
          </p:cNvSpPr>
          <p:nvPr>
            <p:ph sz="half" idx="2"/>
          </p:nvPr>
        </p:nvSpPr>
        <p:spPr>
          <a:xfrm>
            <a:off x="5448301" y="1600206"/>
            <a:ext cx="3609269" cy="4525963"/>
          </a:xfrm>
        </p:spPr>
        <p:txBody>
          <a:bodyPr>
            <a:noAutofit/>
          </a:bodyPr>
          <a:lstStyle/>
          <a:p>
            <a:r>
              <a:rPr lang="en-US" altLang="zh-CN" sz="2000" dirty="0" smtClean="0">
                <a:latin typeface="黑体"/>
                <a:ea typeface="黑体"/>
                <a:cs typeface="黑体"/>
              </a:rPr>
              <a:t>1</a:t>
            </a:r>
            <a:r>
              <a:rPr lang="zh-CN" altLang="en-US" sz="2000" dirty="0" smtClean="0">
                <a:latin typeface="黑体"/>
                <a:ea typeface="黑体"/>
                <a:cs typeface="黑体"/>
              </a:rPr>
              <a:t>，欧盟财政可持续性监察及其缘由</a:t>
            </a:r>
            <a:endParaRPr lang="en-US" altLang="zh-CN" sz="2000" dirty="0" smtClean="0">
              <a:latin typeface="黑体"/>
              <a:ea typeface="黑体"/>
              <a:cs typeface="黑体"/>
            </a:endParaRPr>
          </a:p>
          <a:p>
            <a:endParaRPr lang="en-US" altLang="zh-CN" sz="2000" dirty="0" smtClean="0">
              <a:latin typeface="黑体"/>
              <a:ea typeface="黑体"/>
              <a:cs typeface="黑体"/>
            </a:endParaRPr>
          </a:p>
          <a:p>
            <a:r>
              <a:rPr lang="en-US" altLang="zh-CN" sz="2000" dirty="0" smtClean="0">
                <a:latin typeface="黑体"/>
                <a:ea typeface="黑体"/>
                <a:cs typeface="黑体"/>
              </a:rPr>
              <a:t>2</a:t>
            </a:r>
            <a:r>
              <a:rPr lang="zh-CN" altLang="en-US" sz="2000" dirty="0" smtClean="0">
                <a:latin typeface="黑体"/>
                <a:ea typeface="黑体"/>
                <a:cs typeface="黑体"/>
              </a:rPr>
              <a:t>，欧盟养老金长期预测制度框架</a:t>
            </a:r>
            <a:endParaRPr lang="en-US" altLang="zh-CN" sz="2000" dirty="0" smtClean="0">
              <a:latin typeface="黑体"/>
              <a:ea typeface="黑体"/>
              <a:cs typeface="黑体"/>
            </a:endParaRPr>
          </a:p>
          <a:p>
            <a:endParaRPr lang="en-US" altLang="zh-CN" sz="2000" dirty="0" smtClean="0">
              <a:latin typeface="黑体"/>
              <a:ea typeface="黑体"/>
              <a:cs typeface="黑体"/>
            </a:endParaRPr>
          </a:p>
          <a:p>
            <a:r>
              <a:rPr lang="zh-CN" altLang="zh-CN" sz="2000" dirty="0" smtClean="0">
                <a:latin typeface="黑体"/>
                <a:ea typeface="黑体"/>
                <a:cs typeface="黑体"/>
              </a:rPr>
              <a:t>3，</a:t>
            </a:r>
            <a:r>
              <a:rPr lang="zh-CN" altLang="en-US" sz="2000" dirty="0" smtClean="0">
                <a:latin typeface="黑体"/>
                <a:ea typeface="黑体"/>
                <a:cs typeface="黑体"/>
              </a:rPr>
              <a:t>宏观经济预测</a:t>
            </a:r>
            <a:endParaRPr lang="en-US" altLang="zh-CN" sz="2000" dirty="0" smtClean="0">
              <a:latin typeface="黑体"/>
              <a:ea typeface="黑体"/>
              <a:cs typeface="黑体"/>
            </a:endParaRPr>
          </a:p>
          <a:p>
            <a:endParaRPr lang="en-US" altLang="zh-CN" sz="2000" dirty="0" smtClean="0">
              <a:latin typeface="黑体"/>
              <a:ea typeface="黑体"/>
              <a:cs typeface="黑体"/>
            </a:endParaRPr>
          </a:p>
          <a:p>
            <a:r>
              <a:rPr lang="zh-CN" altLang="zh-CN" sz="2000" dirty="0" smtClean="0">
                <a:latin typeface="黑体"/>
                <a:ea typeface="黑体"/>
                <a:cs typeface="黑体"/>
              </a:rPr>
              <a:t>4</a:t>
            </a:r>
            <a:r>
              <a:rPr lang="zh-CN" altLang="en-US" sz="2000" dirty="0" smtClean="0">
                <a:latin typeface="黑体"/>
                <a:ea typeface="黑体"/>
                <a:cs typeface="黑体"/>
              </a:rPr>
              <a:t>，养老金预测</a:t>
            </a:r>
            <a:endParaRPr lang="en-US" altLang="zh-CN" sz="2000" dirty="0" smtClean="0">
              <a:latin typeface="黑体"/>
              <a:ea typeface="黑体"/>
              <a:cs typeface="黑体"/>
            </a:endParaRPr>
          </a:p>
          <a:p>
            <a:endParaRPr lang="en-US" altLang="zh-CN" sz="2000" dirty="0" smtClean="0">
              <a:latin typeface="黑体"/>
              <a:ea typeface="黑体"/>
              <a:cs typeface="黑体"/>
            </a:endParaRPr>
          </a:p>
          <a:p>
            <a:r>
              <a:rPr lang="zh-CN" altLang="zh-CN" sz="2000" dirty="0" smtClean="0">
                <a:latin typeface="黑体"/>
                <a:ea typeface="黑体"/>
                <a:cs typeface="黑体"/>
              </a:rPr>
              <a:t>5</a:t>
            </a:r>
            <a:r>
              <a:rPr lang="zh-CN" altLang="en-US" sz="2000" dirty="0" smtClean="0">
                <a:latin typeface="黑体"/>
                <a:ea typeface="黑体"/>
                <a:cs typeface="黑体"/>
              </a:rPr>
              <a:t>，养老金预测和财政可持续性：可持续性指标</a:t>
            </a:r>
            <a:endParaRPr lang="en-GB" sz="2000" dirty="0">
              <a:latin typeface="黑体"/>
              <a:ea typeface="黑体"/>
              <a:cs typeface="黑体"/>
            </a:endParaRPr>
          </a:p>
        </p:txBody>
      </p:sp>
    </p:spTree>
    <p:extLst>
      <p:ext uri="{BB962C8B-B14F-4D97-AF65-F5344CB8AC3E}">
        <p14:creationId xmlns:p14="http://schemas.microsoft.com/office/powerpoint/2010/main" val="35488337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1"/>
          </p:nvPr>
        </p:nvSpPr>
        <p:spPr>
          <a:xfrm>
            <a:off x="200340" y="1600206"/>
            <a:ext cx="5112709" cy="4525963"/>
          </a:xfrm>
        </p:spPr>
        <p:txBody>
          <a:bodyPr>
            <a:normAutofit fontScale="92500" lnSpcReduction="10000"/>
          </a:bodyPr>
          <a:lstStyle/>
          <a:p>
            <a:pPr algn="just"/>
            <a:r>
              <a:rPr lang="en-GB" sz="2400" b="1" dirty="0" smtClean="0">
                <a:solidFill>
                  <a:srgbClr val="FF0000"/>
                </a:solidFill>
              </a:rPr>
              <a:t>Aggregate capital and other variables</a:t>
            </a:r>
            <a:endParaRPr lang="en-GB" sz="2400" b="1" dirty="0">
              <a:solidFill>
                <a:srgbClr val="FF0000"/>
              </a:solidFill>
            </a:endParaRPr>
          </a:p>
          <a:p>
            <a:pPr marL="0" indent="0" algn="just">
              <a:buNone/>
            </a:pPr>
            <a:r>
              <a:rPr lang="en-GB" dirty="0" smtClean="0"/>
              <a:t>Finally, </a:t>
            </a:r>
            <a:r>
              <a:rPr lang="en-GB" u="sng" dirty="0" smtClean="0"/>
              <a:t>aggregate capital,    , </a:t>
            </a:r>
            <a:r>
              <a:rPr lang="en-GB" dirty="0" smtClean="0"/>
              <a:t>is supposed to evolve in the long run such that:</a:t>
            </a:r>
          </a:p>
          <a:p>
            <a:pPr marL="0" indent="0" algn="just">
              <a:buNone/>
            </a:pPr>
            <a:r>
              <a:rPr lang="en-GB" dirty="0" smtClean="0"/>
              <a:t>Like for the other variables, there is a convergence period  until 2030.</a:t>
            </a:r>
          </a:p>
          <a:p>
            <a:pPr marL="0" indent="0" algn="just">
              <a:buNone/>
            </a:pPr>
            <a:r>
              <a:rPr lang="en-GB" u="sng" dirty="0" smtClean="0"/>
              <a:t>Other macroeconomic variables</a:t>
            </a:r>
            <a:r>
              <a:rPr lang="en-GB" dirty="0" smtClean="0"/>
              <a:t>:</a:t>
            </a:r>
          </a:p>
          <a:p>
            <a:pPr marL="0" indent="0" algn="just">
              <a:buNone/>
            </a:pPr>
            <a:r>
              <a:rPr lang="en-GB" dirty="0" smtClean="0"/>
              <a:t>Long run inflation rate: 2%</a:t>
            </a:r>
          </a:p>
          <a:p>
            <a:pPr marL="0" indent="0" algn="just">
              <a:buNone/>
            </a:pPr>
            <a:r>
              <a:rPr lang="en-GB" dirty="0" smtClean="0"/>
              <a:t>Long run real interest rate: 3%</a:t>
            </a:r>
            <a:endParaRPr lang="en-GB" dirty="0"/>
          </a:p>
        </p:txBody>
      </p:sp>
      <p:sp>
        <p:nvSpPr>
          <p:cNvPr id="4" name="Marcador de contenido 3"/>
          <p:cNvSpPr>
            <a:spLocks noGrp="1"/>
          </p:cNvSpPr>
          <p:nvPr>
            <p:ph sz="half" idx="2"/>
          </p:nvPr>
        </p:nvSpPr>
        <p:spPr>
          <a:xfrm>
            <a:off x="5241041" y="1600206"/>
            <a:ext cx="4664960" cy="4525963"/>
          </a:xfrm>
        </p:spPr>
        <p:txBody>
          <a:bodyPr>
            <a:normAutofit fontScale="92500" lnSpcReduction="10000"/>
          </a:bodyPr>
          <a:lstStyle/>
          <a:p>
            <a:r>
              <a:rPr lang="en-GB" dirty="0" err="1" smtClean="0">
                <a:solidFill>
                  <a:srgbClr val="FF0000"/>
                </a:solidFill>
              </a:rPr>
              <a:t>总资本和其他变量</a:t>
            </a:r>
            <a:endParaRPr lang="en-GB" dirty="0" smtClean="0">
              <a:solidFill>
                <a:srgbClr val="FF0000"/>
              </a:solidFill>
            </a:endParaRPr>
          </a:p>
          <a:p>
            <a:r>
              <a:rPr lang="zh-CN" altLang="en-US" dirty="0" smtClean="0"/>
              <a:t>最后，</a:t>
            </a:r>
            <a:r>
              <a:rPr lang="zh-CN" altLang="en-US" u="sng" dirty="0" smtClean="0"/>
              <a:t>总资本</a:t>
            </a:r>
            <a:r>
              <a:rPr lang="en-US" altLang="zh-CN" u="sng" dirty="0" smtClean="0"/>
              <a:t>K</a:t>
            </a:r>
            <a:r>
              <a:rPr lang="zh-CN" altLang="en-US" dirty="0" smtClean="0"/>
              <a:t>预设在长期时段内变化，其中：</a:t>
            </a:r>
            <a:endParaRPr lang="en-US" altLang="zh-CN" dirty="0" smtClean="0"/>
          </a:p>
          <a:p>
            <a:endParaRPr lang="en-US" dirty="0"/>
          </a:p>
          <a:p>
            <a:endParaRPr lang="en-GB" dirty="0" smtClean="0"/>
          </a:p>
          <a:p>
            <a:r>
              <a:rPr lang="zh-CN" altLang="en-US" dirty="0" smtClean="0"/>
              <a:t>其他变量亦如此，按</a:t>
            </a:r>
            <a:r>
              <a:rPr lang="en-US" altLang="zh-CN" dirty="0" smtClean="0"/>
              <a:t>2030</a:t>
            </a:r>
            <a:r>
              <a:rPr lang="zh-CN" altLang="en-US" dirty="0" smtClean="0"/>
              <a:t>以前时段预测</a:t>
            </a:r>
            <a:endParaRPr lang="en-US" altLang="zh-CN" dirty="0" smtClean="0"/>
          </a:p>
          <a:p>
            <a:r>
              <a:rPr lang="zh-CN" altLang="en-US" dirty="0" smtClean="0"/>
              <a:t>其他</a:t>
            </a:r>
            <a:r>
              <a:rPr lang="zh-CN" altLang="en-US" u="sng" dirty="0" smtClean="0"/>
              <a:t>宏观经济变量</a:t>
            </a:r>
            <a:r>
              <a:rPr lang="zh-CN" altLang="en-US" dirty="0" smtClean="0"/>
              <a:t>为：</a:t>
            </a:r>
            <a:endParaRPr lang="en-US" altLang="zh-CN" dirty="0" smtClean="0"/>
          </a:p>
          <a:p>
            <a:r>
              <a:rPr lang="zh-CN" altLang="en-US" dirty="0" smtClean="0"/>
              <a:t>长期通胀率：</a:t>
            </a:r>
            <a:r>
              <a:rPr lang="zh-CN" altLang="zh-CN" dirty="0" smtClean="0"/>
              <a:t>2</a:t>
            </a:r>
            <a:r>
              <a:rPr lang="en-US" altLang="zh-CN" dirty="0" smtClean="0"/>
              <a:t>%</a:t>
            </a:r>
          </a:p>
          <a:p>
            <a:r>
              <a:rPr lang="zh-CN" altLang="en-US" dirty="0" smtClean="0"/>
              <a:t>长期实际利率：</a:t>
            </a:r>
            <a:r>
              <a:rPr lang="en-US" altLang="zh-CN" dirty="0" smtClean="0"/>
              <a:t>3%</a:t>
            </a:r>
            <a:endParaRPr lang="en-GB" dirty="0"/>
          </a:p>
        </p:txBody>
      </p:sp>
      <p:graphicFrame>
        <p:nvGraphicFramePr>
          <p:cNvPr id="5" name="Objeto 4"/>
          <p:cNvGraphicFramePr>
            <a:graphicFrameLocks noChangeAspect="1"/>
          </p:cNvGraphicFramePr>
          <p:nvPr>
            <p:extLst>
              <p:ext uri="{D42A27DB-BD31-4B8C-83A1-F6EECF244321}">
                <p14:modId xmlns:p14="http://schemas.microsoft.com/office/powerpoint/2010/main" val="321452551"/>
              </p:ext>
            </p:extLst>
          </p:nvPr>
        </p:nvGraphicFramePr>
        <p:xfrm>
          <a:off x="3080740" y="2023390"/>
          <a:ext cx="275947" cy="275947"/>
        </p:xfrm>
        <a:graphic>
          <a:graphicData uri="http://schemas.openxmlformats.org/presentationml/2006/ole">
            <mc:AlternateContent xmlns:mc="http://schemas.openxmlformats.org/markup-compatibility/2006">
              <mc:Choice xmlns:v="urn:schemas-microsoft-com:vml" Requires="v">
                <p:oleObj spid="_x0000_s1718542" name="Ecuación" r:id="rId3" imgW="164880" imgH="164880" progId="Equation.3">
                  <p:embed/>
                </p:oleObj>
              </mc:Choice>
              <mc:Fallback>
                <p:oleObj name="Ecuación" r:id="rId3" imgW="164880" imgH="164880" progId="Equation.3">
                  <p:embed/>
                  <p:pic>
                    <p:nvPicPr>
                      <p:cNvPr id="0" name=""/>
                      <p:cNvPicPr/>
                      <p:nvPr/>
                    </p:nvPicPr>
                    <p:blipFill>
                      <a:blip r:embed="rId4"/>
                      <a:stretch>
                        <a:fillRect/>
                      </a:stretch>
                    </p:blipFill>
                    <p:spPr>
                      <a:xfrm>
                        <a:off x="3080740" y="2023390"/>
                        <a:ext cx="275947" cy="275947"/>
                      </a:xfrm>
                      <a:prstGeom prst="rect">
                        <a:avLst/>
                      </a:prstGeom>
                    </p:spPr>
                  </p:pic>
                </p:oleObj>
              </mc:Fallback>
            </mc:AlternateContent>
          </a:graphicData>
        </a:graphic>
      </p:graphicFrame>
      <p:graphicFrame>
        <p:nvGraphicFramePr>
          <p:cNvPr id="6" name="Marcador de contenido 4"/>
          <p:cNvGraphicFramePr>
            <a:graphicFrameLocks noChangeAspect="1"/>
          </p:cNvGraphicFramePr>
          <p:nvPr>
            <p:extLst>
              <p:ext uri="{D42A27DB-BD31-4B8C-83A1-F6EECF244321}">
                <p14:modId xmlns:p14="http://schemas.microsoft.com/office/powerpoint/2010/main" val="2721326846"/>
              </p:ext>
            </p:extLst>
          </p:nvPr>
        </p:nvGraphicFramePr>
        <p:xfrm>
          <a:off x="3578764" y="2224282"/>
          <a:ext cx="720100" cy="602359"/>
        </p:xfrm>
        <a:graphic>
          <a:graphicData uri="http://schemas.openxmlformats.org/presentationml/2006/ole">
            <mc:AlternateContent xmlns:mc="http://schemas.openxmlformats.org/markup-compatibility/2006">
              <mc:Choice xmlns:v="urn:schemas-microsoft-com:vml" Requires="v">
                <p:oleObj spid="_x0000_s1718543" name="Ecuación" r:id="rId5" imgW="622080" imgH="520560" progId="Equation.3">
                  <p:embed/>
                </p:oleObj>
              </mc:Choice>
              <mc:Fallback>
                <p:oleObj name="Ecuación" r:id="rId5" imgW="622080" imgH="520560" progId="Equation.3">
                  <p:embed/>
                  <p:pic>
                    <p:nvPicPr>
                      <p:cNvPr id="0" name=""/>
                      <p:cNvPicPr/>
                      <p:nvPr/>
                    </p:nvPicPr>
                    <p:blipFill>
                      <a:blip r:embed="rId6"/>
                      <a:stretch>
                        <a:fillRect/>
                      </a:stretch>
                    </p:blipFill>
                    <p:spPr>
                      <a:xfrm>
                        <a:off x="3578764" y="2224282"/>
                        <a:ext cx="720100" cy="602359"/>
                      </a:xfrm>
                      <a:prstGeom prst="rect">
                        <a:avLst/>
                      </a:prstGeom>
                    </p:spPr>
                  </p:pic>
                </p:oleObj>
              </mc:Fallback>
            </mc:AlternateContent>
          </a:graphicData>
        </a:graphic>
      </p:graphicFrame>
      <p:sp>
        <p:nvSpPr>
          <p:cNvPr id="7" name="Título 1"/>
          <p:cNvSpPr>
            <a:spLocks noGrp="1"/>
          </p:cNvSpPr>
          <p:nvPr>
            <p:ph type="title"/>
          </p:nvPr>
        </p:nvSpPr>
        <p:spPr>
          <a:xfrm>
            <a:off x="344364" y="260560"/>
            <a:ext cx="9066340" cy="648090"/>
          </a:xfrm>
        </p:spPr>
        <p:txBody>
          <a:bodyPr>
            <a:noAutofit/>
          </a:bodyPr>
          <a:lstStyle/>
          <a:p>
            <a:r>
              <a:rPr lang="en-GB" altLang="es-ES" sz="2800" dirty="0" smtClean="0"/>
              <a:t>Macroeconomic projections</a:t>
            </a:r>
            <a:br>
              <a:rPr lang="en-GB" altLang="es-ES" sz="2800" dirty="0" smtClean="0"/>
            </a:br>
            <a:r>
              <a:rPr lang="zh-CN" altLang="en-US" sz="2800" dirty="0" smtClean="0">
                <a:latin typeface="黑体"/>
                <a:ea typeface="黑体"/>
                <a:cs typeface="黑体"/>
              </a:rPr>
              <a:t>宏观经济预测</a:t>
            </a:r>
            <a:r>
              <a:rPr lang="en-GB" altLang="es-ES" sz="1400" dirty="0"/>
              <a:t/>
            </a:r>
            <a:br>
              <a:rPr lang="en-GB" altLang="es-ES" sz="1400" dirty="0"/>
            </a:br>
            <a:endParaRPr lang="en-GB" sz="1400" dirty="0"/>
          </a:p>
        </p:txBody>
      </p:sp>
      <p:graphicFrame>
        <p:nvGraphicFramePr>
          <p:cNvPr id="8" name="Marcador de contenido 4"/>
          <p:cNvGraphicFramePr>
            <a:graphicFrameLocks noChangeAspect="1"/>
          </p:cNvGraphicFramePr>
          <p:nvPr>
            <p:extLst>
              <p:ext uri="{D42A27DB-BD31-4B8C-83A1-F6EECF244321}">
                <p14:modId xmlns:p14="http://schemas.microsoft.com/office/powerpoint/2010/main" val="2367900917"/>
              </p:ext>
            </p:extLst>
          </p:nvPr>
        </p:nvGraphicFramePr>
        <p:xfrm>
          <a:off x="7113300" y="2826641"/>
          <a:ext cx="720100" cy="602359"/>
        </p:xfrm>
        <a:graphic>
          <a:graphicData uri="http://schemas.openxmlformats.org/presentationml/2006/ole">
            <mc:AlternateContent xmlns:mc="http://schemas.openxmlformats.org/markup-compatibility/2006">
              <mc:Choice xmlns:v="urn:schemas-microsoft-com:vml" Requires="v">
                <p:oleObj spid="_x0000_s1718544" name="Ecuación" r:id="rId7" imgW="622080" imgH="520560" progId="Equation.3">
                  <p:embed/>
                </p:oleObj>
              </mc:Choice>
              <mc:Fallback>
                <p:oleObj name="Ecuación" r:id="rId7" imgW="622080" imgH="520560" progId="Equation.3">
                  <p:embed/>
                  <p:pic>
                    <p:nvPicPr>
                      <p:cNvPr id="0" name=""/>
                      <p:cNvPicPr/>
                      <p:nvPr/>
                    </p:nvPicPr>
                    <p:blipFill>
                      <a:blip r:embed="rId6"/>
                      <a:stretch>
                        <a:fillRect/>
                      </a:stretch>
                    </p:blipFill>
                    <p:spPr>
                      <a:xfrm>
                        <a:off x="7113300" y="2826641"/>
                        <a:ext cx="720100" cy="602359"/>
                      </a:xfrm>
                      <a:prstGeom prst="rect">
                        <a:avLst/>
                      </a:prstGeom>
                    </p:spPr>
                  </p:pic>
                </p:oleObj>
              </mc:Fallback>
            </mc:AlternateContent>
          </a:graphicData>
        </a:graphic>
      </p:graphicFrame>
    </p:spTree>
    <p:extLst>
      <p:ext uri="{BB962C8B-B14F-4D97-AF65-F5344CB8AC3E}">
        <p14:creationId xmlns:p14="http://schemas.microsoft.com/office/powerpoint/2010/main" val="15338049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44364" y="116540"/>
            <a:ext cx="9066340" cy="648090"/>
          </a:xfrm>
        </p:spPr>
        <p:txBody>
          <a:bodyPr>
            <a:normAutofit fontScale="90000"/>
          </a:bodyPr>
          <a:lstStyle/>
          <a:p>
            <a:r>
              <a:rPr lang="en-GB" altLang="es-ES" sz="3600" dirty="0" smtClean="0"/>
              <a:t>Pension projections</a:t>
            </a:r>
            <a:br>
              <a:rPr lang="en-GB" altLang="es-ES" sz="3600" dirty="0" smtClean="0"/>
            </a:br>
            <a:r>
              <a:rPr lang="zh-CN" altLang="en-US" sz="3600" dirty="0" smtClean="0">
                <a:latin typeface="黑体"/>
                <a:ea typeface="黑体"/>
                <a:cs typeface="黑体"/>
              </a:rPr>
              <a:t>养老金预测</a:t>
            </a:r>
            <a:endParaRPr lang="en-GB" sz="3600" dirty="0">
              <a:latin typeface="黑体"/>
              <a:ea typeface="黑体"/>
              <a:cs typeface="黑体"/>
            </a:endParaRPr>
          </a:p>
        </p:txBody>
      </p:sp>
      <p:sp>
        <p:nvSpPr>
          <p:cNvPr id="3" name="Marcador de contenido 2"/>
          <p:cNvSpPr>
            <a:spLocks noGrp="1"/>
          </p:cNvSpPr>
          <p:nvPr>
            <p:ph sz="half" idx="1"/>
          </p:nvPr>
        </p:nvSpPr>
        <p:spPr>
          <a:xfrm>
            <a:off x="272351" y="1600206"/>
            <a:ext cx="4752659" cy="4525963"/>
          </a:xfrm>
        </p:spPr>
        <p:txBody>
          <a:bodyPr>
            <a:normAutofit fontScale="77500" lnSpcReduction="20000"/>
          </a:bodyPr>
          <a:lstStyle/>
          <a:p>
            <a:r>
              <a:rPr lang="en-GB" b="1" dirty="0" smtClean="0">
                <a:solidFill>
                  <a:srgbClr val="FF0000"/>
                </a:solidFill>
              </a:rPr>
              <a:t>Coverage</a:t>
            </a:r>
          </a:p>
          <a:p>
            <a:pPr marL="0" indent="0" algn="just">
              <a:buNone/>
            </a:pPr>
            <a:r>
              <a:rPr lang="en-GB" dirty="0" smtClean="0"/>
              <a:t>Projections include the </a:t>
            </a:r>
            <a:r>
              <a:rPr lang="en-GB" u="sng" dirty="0" smtClean="0"/>
              <a:t>government expenditure</a:t>
            </a:r>
            <a:r>
              <a:rPr lang="en-GB" dirty="0" smtClean="0"/>
              <a:t> on pensions for both the private and public sectors.</a:t>
            </a:r>
          </a:p>
          <a:p>
            <a:pPr marL="0" indent="0" algn="just">
              <a:buNone/>
            </a:pPr>
            <a:endParaRPr lang="en-GB" dirty="0" smtClean="0"/>
          </a:p>
          <a:p>
            <a:pPr marL="0" indent="0" algn="just">
              <a:buNone/>
            </a:pPr>
            <a:r>
              <a:rPr lang="en-GB" dirty="0" smtClean="0"/>
              <a:t>Pensions to be projected are: </a:t>
            </a:r>
            <a:r>
              <a:rPr lang="en-GB" u="sng" dirty="0" smtClean="0"/>
              <a:t>old-age and early retirement, disability, survivors and other pensions</a:t>
            </a:r>
            <a:r>
              <a:rPr lang="en-GB" dirty="0" smtClean="0"/>
              <a:t>. In all cases, both earnings- related and non-earnings related</a:t>
            </a:r>
          </a:p>
          <a:p>
            <a:pPr marL="0" indent="0" algn="just">
              <a:buNone/>
            </a:pPr>
            <a:endParaRPr lang="en-GB" dirty="0"/>
          </a:p>
          <a:p>
            <a:pPr marL="0" indent="0" algn="just">
              <a:buNone/>
            </a:pPr>
            <a:r>
              <a:rPr lang="en-GB" dirty="0" smtClean="0"/>
              <a:t>On a voluntary basis, member states can make projections on private occupational and private individual pension schemes</a:t>
            </a:r>
            <a:endParaRPr lang="en-GB" dirty="0"/>
          </a:p>
        </p:txBody>
      </p:sp>
      <p:sp>
        <p:nvSpPr>
          <p:cNvPr id="4" name="Marcador de contenido 3"/>
          <p:cNvSpPr>
            <a:spLocks noGrp="1"/>
          </p:cNvSpPr>
          <p:nvPr>
            <p:ph sz="half" idx="2"/>
          </p:nvPr>
        </p:nvSpPr>
        <p:spPr>
          <a:xfrm>
            <a:off x="5448301" y="1600206"/>
            <a:ext cx="3609269" cy="4525963"/>
          </a:xfrm>
        </p:spPr>
        <p:txBody>
          <a:bodyPr>
            <a:normAutofit fontScale="77500" lnSpcReduction="20000"/>
          </a:bodyPr>
          <a:lstStyle/>
          <a:p>
            <a:r>
              <a:rPr lang="zh-CN" altLang="en-US" dirty="0" smtClean="0">
                <a:solidFill>
                  <a:srgbClr val="FF0000"/>
                </a:solidFill>
                <a:latin typeface="黑体"/>
                <a:ea typeface="黑体"/>
                <a:cs typeface="黑体"/>
              </a:rPr>
              <a:t>覆盖率</a:t>
            </a:r>
            <a:endParaRPr lang="en-US" altLang="zh-CN" dirty="0" smtClean="0">
              <a:solidFill>
                <a:srgbClr val="FF0000"/>
              </a:solidFill>
              <a:latin typeface="黑体"/>
              <a:ea typeface="黑体"/>
              <a:cs typeface="黑体"/>
            </a:endParaRPr>
          </a:p>
          <a:p>
            <a:r>
              <a:rPr lang="zh-CN" altLang="en-US" dirty="0" smtClean="0"/>
              <a:t>养老金预测包括政府在公私两部门的养老金支出。</a:t>
            </a:r>
            <a:endParaRPr lang="en-US" altLang="zh-CN" dirty="0" smtClean="0"/>
          </a:p>
          <a:p>
            <a:r>
              <a:rPr lang="zh-CN" altLang="en-US" dirty="0" smtClean="0"/>
              <a:t>预测养老金为：退休与早退养老金；残疾人养老金；遗属养老金和其他类型养老金。且包含“收入挂钩”养老金和“非收入挂钩”养老金。</a:t>
            </a:r>
            <a:endParaRPr lang="en-US" altLang="zh-CN" dirty="0" smtClean="0"/>
          </a:p>
          <a:p>
            <a:r>
              <a:rPr lang="zh-CN" altLang="en-US" dirty="0" smtClean="0"/>
              <a:t>成员国可自愿就私营部门职业养老金计划和私营部门个人养老金计划进行预测。</a:t>
            </a:r>
            <a:endParaRPr lang="en-GB" dirty="0"/>
          </a:p>
        </p:txBody>
      </p:sp>
    </p:spTree>
    <p:extLst>
      <p:ext uri="{BB962C8B-B14F-4D97-AF65-F5344CB8AC3E}">
        <p14:creationId xmlns:p14="http://schemas.microsoft.com/office/powerpoint/2010/main" val="232803685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1"/>
          </p:nvPr>
        </p:nvSpPr>
        <p:spPr/>
        <p:txBody>
          <a:bodyPr>
            <a:normAutofit fontScale="85000" lnSpcReduction="10000"/>
          </a:bodyPr>
          <a:lstStyle/>
          <a:p>
            <a:r>
              <a:rPr lang="en-GB" b="1" dirty="0" smtClean="0">
                <a:solidFill>
                  <a:srgbClr val="FF0000"/>
                </a:solidFill>
              </a:rPr>
              <a:t>Content</a:t>
            </a:r>
            <a:endParaRPr lang="en-GB" b="1" dirty="0">
              <a:solidFill>
                <a:srgbClr val="FF0000"/>
              </a:solidFill>
            </a:endParaRPr>
          </a:p>
          <a:p>
            <a:pPr marL="0" indent="0" algn="just">
              <a:buNone/>
            </a:pPr>
            <a:r>
              <a:rPr lang="en-GB" dirty="0" smtClean="0"/>
              <a:t>Projections must include annual data on:</a:t>
            </a:r>
          </a:p>
          <a:p>
            <a:pPr marL="0" indent="0" algn="just">
              <a:buNone/>
            </a:pPr>
            <a:r>
              <a:rPr lang="en-GB" dirty="0"/>
              <a:t> </a:t>
            </a:r>
            <a:r>
              <a:rPr lang="en-GB" dirty="0" smtClean="0"/>
              <a:t> * Gross pension expenditure</a:t>
            </a:r>
          </a:p>
          <a:p>
            <a:pPr marL="0" indent="0" algn="just">
              <a:buNone/>
            </a:pPr>
            <a:r>
              <a:rPr lang="en-GB" dirty="0"/>
              <a:t> </a:t>
            </a:r>
            <a:r>
              <a:rPr lang="en-GB" dirty="0" smtClean="0"/>
              <a:t> * Benefit ratio and gross average replacement rates</a:t>
            </a:r>
          </a:p>
          <a:p>
            <a:pPr marL="0" indent="0" algn="just">
              <a:buNone/>
            </a:pPr>
            <a:r>
              <a:rPr lang="en-GB" dirty="0"/>
              <a:t> </a:t>
            </a:r>
            <a:r>
              <a:rPr lang="en-GB" dirty="0" smtClean="0"/>
              <a:t> * Number of pensions and pensioners</a:t>
            </a:r>
          </a:p>
          <a:p>
            <a:pPr marL="0" indent="0" algn="just">
              <a:buNone/>
            </a:pPr>
            <a:r>
              <a:rPr lang="en-GB" dirty="0"/>
              <a:t> </a:t>
            </a:r>
            <a:r>
              <a:rPr lang="en-GB" dirty="0" smtClean="0"/>
              <a:t> * Revenues from contributions and number of contributors</a:t>
            </a:r>
          </a:p>
          <a:p>
            <a:pPr marL="0" indent="0" algn="just">
              <a:buNone/>
            </a:pPr>
            <a:r>
              <a:rPr lang="en-GB" dirty="0"/>
              <a:t> </a:t>
            </a:r>
            <a:r>
              <a:rPr lang="en-GB" dirty="0" smtClean="0"/>
              <a:t> * Decomposition of new pension expenditure (earnings-related)</a:t>
            </a:r>
            <a:endParaRPr lang="en-GB" dirty="0"/>
          </a:p>
        </p:txBody>
      </p:sp>
      <p:sp>
        <p:nvSpPr>
          <p:cNvPr id="4" name="Marcador de contenido 3"/>
          <p:cNvSpPr>
            <a:spLocks noGrp="1"/>
          </p:cNvSpPr>
          <p:nvPr>
            <p:ph sz="half" idx="2"/>
          </p:nvPr>
        </p:nvSpPr>
        <p:spPr>
          <a:xfrm>
            <a:off x="5448301" y="1600206"/>
            <a:ext cx="3825299" cy="4525963"/>
          </a:xfrm>
        </p:spPr>
        <p:txBody>
          <a:bodyPr>
            <a:normAutofit fontScale="85000" lnSpcReduction="10000"/>
          </a:bodyPr>
          <a:lstStyle/>
          <a:p>
            <a:r>
              <a:rPr lang="zh-CN" altLang="en-US" dirty="0" smtClean="0"/>
              <a:t>内容</a:t>
            </a:r>
            <a:endParaRPr lang="en-US" altLang="zh-CN" dirty="0" smtClean="0"/>
          </a:p>
          <a:p>
            <a:r>
              <a:rPr lang="zh-CN" altLang="en-US" dirty="0" smtClean="0"/>
              <a:t>养老金预测须包含下列方面的年度数据：</a:t>
            </a:r>
            <a:endParaRPr lang="en-US" altLang="zh-CN" dirty="0" smtClean="0"/>
          </a:p>
          <a:p>
            <a:r>
              <a:rPr lang="en-GB" altLang="zh-CN" dirty="0"/>
              <a:t>* </a:t>
            </a:r>
            <a:r>
              <a:rPr lang="zh-CN" altLang="en-US" dirty="0" smtClean="0"/>
              <a:t>养老金总支出</a:t>
            </a:r>
            <a:endParaRPr lang="en-US" altLang="zh-CN" dirty="0" smtClean="0"/>
          </a:p>
          <a:p>
            <a:r>
              <a:rPr lang="en-GB" altLang="zh-CN" dirty="0"/>
              <a:t>* </a:t>
            </a:r>
            <a:r>
              <a:rPr lang="zh-CN" altLang="en-US" dirty="0" smtClean="0"/>
              <a:t>福利比率和总体平均替代率</a:t>
            </a:r>
            <a:endParaRPr lang="en-US" altLang="zh-CN" dirty="0" smtClean="0"/>
          </a:p>
          <a:p>
            <a:r>
              <a:rPr lang="en-GB" altLang="zh-CN" dirty="0"/>
              <a:t>* </a:t>
            </a:r>
            <a:r>
              <a:rPr lang="zh-CN" altLang="en-US" dirty="0" smtClean="0"/>
              <a:t>养老金领取份数和领取人数</a:t>
            </a:r>
            <a:endParaRPr lang="en-US" altLang="zh-CN" dirty="0" smtClean="0"/>
          </a:p>
          <a:p>
            <a:r>
              <a:rPr lang="en-GB" altLang="zh-CN" dirty="0"/>
              <a:t>* </a:t>
            </a:r>
            <a:r>
              <a:rPr lang="zh-CN" altLang="en-US" dirty="0" smtClean="0"/>
              <a:t>缴费收入和缴费人数</a:t>
            </a:r>
            <a:endParaRPr lang="en-US" altLang="zh-CN" dirty="0" smtClean="0"/>
          </a:p>
          <a:p>
            <a:r>
              <a:rPr lang="en-GB" altLang="zh-CN" dirty="0"/>
              <a:t>* </a:t>
            </a:r>
            <a:r>
              <a:rPr lang="zh-CN" altLang="en-US" dirty="0" smtClean="0"/>
              <a:t>新型养老金（收入挂钩）支出解析数据</a:t>
            </a:r>
            <a:endParaRPr lang="en-GB" dirty="0"/>
          </a:p>
        </p:txBody>
      </p:sp>
      <p:sp>
        <p:nvSpPr>
          <p:cNvPr id="5" name="Título 1"/>
          <p:cNvSpPr>
            <a:spLocks noGrp="1"/>
          </p:cNvSpPr>
          <p:nvPr>
            <p:ph type="title"/>
          </p:nvPr>
        </p:nvSpPr>
        <p:spPr>
          <a:xfrm>
            <a:off x="344364" y="188550"/>
            <a:ext cx="9066340" cy="648090"/>
          </a:xfrm>
        </p:spPr>
        <p:txBody>
          <a:bodyPr>
            <a:normAutofit fontScale="90000"/>
          </a:bodyPr>
          <a:lstStyle/>
          <a:p>
            <a:r>
              <a:rPr lang="en-GB" altLang="es-ES" sz="3600" dirty="0" smtClean="0"/>
              <a:t>Pension projections</a:t>
            </a:r>
            <a:br>
              <a:rPr lang="en-GB" altLang="es-ES" sz="3600" dirty="0" smtClean="0"/>
            </a:br>
            <a:r>
              <a:rPr lang="zh-CN" altLang="en-US" sz="3600" dirty="0" smtClean="0">
                <a:latin typeface="黑体"/>
                <a:ea typeface="黑体"/>
                <a:cs typeface="黑体"/>
              </a:rPr>
              <a:t>养老金预测</a:t>
            </a:r>
            <a:endParaRPr lang="en-GB" sz="3600" dirty="0">
              <a:latin typeface="黑体"/>
              <a:ea typeface="黑体"/>
              <a:cs typeface="黑体"/>
            </a:endParaRPr>
          </a:p>
        </p:txBody>
      </p:sp>
    </p:spTree>
    <p:extLst>
      <p:ext uri="{BB962C8B-B14F-4D97-AF65-F5344CB8AC3E}">
        <p14:creationId xmlns:p14="http://schemas.microsoft.com/office/powerpoint/2010/main" val="19643452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1"/>
          </p:nvPr>
        </p:nvSpPr>
        <p:spPr/>
        <p:txBody>
          <a:bodyPr>
            <a:normAutofit fontScale="85000" lnSpcReduction="20000"/>
          </a:bodyPr>
          <a:lstStyle/>
          <a:p>
            <a:r>
              <a:rPr lang="en-GB" b="1" dirty="0">
                <a:solidFill>
                  <a:srgbClr val="FF0000"/>
                </a:solidFill>
              </a:rPr>
              <a:t>Content of the projection exercise</a:t>
            </a:r>
            <a:endParaRPr lang="en-GB" dirty="0"/>
          </a:p>
          <a:p>
            <a:pPr marL="0" indent="0" algn="just">
              <a:buNone/>
            </a:pPr>
            <a:r>
              <a:rPr lang="en-GB" dirty="0"/>
              <a:t>In order for the Council and the Commission  to have full understanding of the driving forces behind the dynamics of pension expenditure, member states must submit a country fiche explaining the details and results of the projection</a:t>
            </a:r>
          </a:p>
          <a:p>
            <a:pPr marL="0" indent="0" algn="just">
              <a:buNone/>
            </a:pPr>
            <a:r>
              <a:rPr lang="en-GB" dirty="0"/>
              <a:t>In particular, they have to decompose pension expenditure according to the following equation:</a:t>
            </a:r>
          </a:p>
          <a:p>
            <a:endParaRPr lang="en-GB" dirty="0"/>
          </a:p>
        </p:txBody>
      </p:sp>
      <p:sp>
        <p:nvSpPr>
          <p:cNvPr id="4" name="Marcador de contenido 3"/>
          <p:cNvSpPr>
            <a:spLocks noGrp="1"/>
          </p:cNvSpPr>
          <p:nvPr>
            <p:ph sz="half" idx="2"/>
          </p:nvPr>
        </p:nvSpPr>
        <p:spPr>
          <a:xfrm>
            <a:off x="5448301" y="1600206"/>
            <a:ext cx="4457700" cy="4525963"/>
          </a:xfrm>
        </p:spPr>
        <p:txBody>
          <a:bodyPr>
            <a:normAutofit fontScale="85000" lnSpcReduction="20000"/>
          </a:bodyPr>
          <a:lstStyle/>
          <a:p>
            <a:pPr>
              <a:lnSpc>
                <a:spcPct val="120000"/>
              </a:lnSpc>
            </a:pPr>
            <a:r>
              <a:rPr lang="en-GB" dirty="0" err="1" smtClean="0"/>
              <a:t>预测工作内容</a:t>
            </a:r>
            <a:endParaRPr lang="en-GB" dirty="0" smtClean="0"/>
          </a:p>
          <a:p>
            <a:pPr>
              <a:lnSpc>
                <a:spcPct val="120000"/>
              </a:lnSpc>
            </a:pPr>
            <a:r>
              <a:rPr lang="zh-CN" altLang="en-US" dirty="0" smtClean="0"/>
              <a:t>为使欧洲理事会和欧盟为会员透彻了解养老金支出变动背后的驱动因素，成员国须提交国别报告，解释预测细节和结果。</a:t>
            </a:r>
            <a:endParaRPr lang="en-US" altLang="zh-CN" dirty="0" smtClean="0"/>
          </a:p>
          <a:p>
            <a:pPr>
              <a:lnSpc>
                <a:spcPct val="120000"/>
              </a:lnSpc>
            </a:pPr>
            <a:r>
              <a:rPr lang="zh-CN" altLang="en-US" dirty="0" smtClean="0"/>
              <a:t>具体而言，各国须按照下列公式解析其养老金支出：</a:t>
            </a:r>
            <a:endParaRPr lang="en-GB" dirty="0"/>
          </a:p>
        </p:txBody>
      </p:sp>
      <p:sp>
        <p:nvSpPr>
          <p:cNvPr id="5" name="Título 1"/>
          <p:cNvSpPr>
            <a:spLocks noGrp="1"/>
          </p:cNvSpPr>
          <p:nvPr>
            <p:ph type="title"/>
          </p:nvPr>
        </p:nvSpPr>
        <p:spPr>
          <a:xfrm>
            <a:off x="344364" y="260560"/>
            <a:ext cx="9066340" cy="648090"/>
          </a:xfrm>
        </p:spPr>
        <p:txBody>
          <a:bodyPr>
            <a:normAutofit fontScale="90000"/>
          </a:bodyPr>
          <a:lstStyle/>
          <a:p>
            <a:r>
              <a:rPr lang="en-GB" altLang="es-ES" sz="3600" dirty="0" smtClean="0"/>
              <a:t>Pension projections</a:t>
            </a:r>
            <a:br>
              <a:rPr lang="en-GB" altLang="es-ES" sz="3600" dirty="0" smtClean="0"/>
            </a:br>
            <a:r>
              <a:rPr lang="zh-CN" altLang="en-US" sz="3600" dirty="0" smtClean="0">
                <a:latin typeface="黑体"/>
                <a:ea typeface="黑体"/>
                <a:cs typeface="黑体"/>
              </a:rPr>
              <a:t>养老金预测</a:t>
            </a:r>
            <a:endParaRPr lang="en-GB" sz="3600" dirty="0">
              <a:latin typeface="黑体"/>
              <a:ea typeface="黑体"/>
              <a:cs typeface="黑体"/>
            </a:endParaRPr>
          </a:p>
        </p:txBody>
      </p:sp>
    </p:spTree>
    <p:extLst>
      <p:ext uri="{BB962C8B-B14F-4D97-AF65-F5344CB8AC3E}">
        <p14:creationId xmlns:p14="http://schemas.microsoft.com/office/powerpoint/2010/main" val="26138622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4"/>
          <p:cNvSpPr>
            <a:spLocks noGrp="1"/>
          </p:cNvSpPr>
          <p:nvPr>
            <p:ph idx="1"/>
          </p:nvPr>
        </p:nvSpPr>
        <p:spPr>
          <a:xfrm>
            <a:off x="416370" y="2996939"/>
            <a:ext cx="8994330" cy="1224171"/>
          </a:xfrm>
        </p:spPr>
        <p:txBody>
          <a:bodyPr/>
          <a:lstStyle/>
          <a:p>
            <a:pPr marL="0" indent="0">
              <a:buNone/>
            </a:pPr>
            <a:r>
              <a:rPr lang="en-GB" dirty="0" smtClean="0"/>
              <a:t>The </a:t>
            </a:r>
            <a:r>
              <a:rPr lang="en-GB" dirty="0" smtClean="0"/>
              <a:t>terms of this equation have the following meaning </a:t>
            </a:r>
            <a:r>
              <a:rPr lang="en-GB" dirty="0" err="1" smtClean="0"/>
              <a:t>上述公式</a:t>
            </a:r>
            <a:r>
              <a:rPr lang="zh-CN" altLang="en-US" dirty="0" smtClean="0"/>
              <a:t>各元素</a:t>
            </a:r>
            <a:r>
              <a:rPr lang="en-GB" dirty="0" err="1" smtClean="0"/>
              <a:t>有下列含义</a:t>
            </a:r>
            <a:r>
              <a:rPr lang="en-GB" dirty="0" smtClean="0"/>
              <a:t>:</a:t>
            </a:r>
            <a:endParaRPr lang="en-GB" dirty="0" smtClean="0"/>
          </a:p>
        </p:txBody>
      </p:sp>
      <p:graphicFrame>
        <p:nvGraphicFramePr>
          <p:cNvPr id="6" name="Marcador de contenido 3"/>
          <p:cNvGraphicFramePr>
            <a:graphicFrameLocks noChangeAspect="1"/>
          </p:cNvGraphicFramePr>
          <p:nvPr>
            <p:extLst>
              <p:ext uri="{D42A27DB-BD31-4B8C-83A1-F6EECF244321}">
                <p14:modId xmlns:p14="http://schemas.microsoft.com/office/powerpoint/2010/main" val="3655241840"/>
              </p:ext>
            </p:extLst>
          </p:nvPr>
        </p:nvGraphicFramePr>
        <p:xfrm>
          <a:off x="315597" y="1844780"/>
          <a:ext cx="9390063" cy="571500"/>
        </p:xfrm>
        <a:graphic>
          <a:graphicData uri="http://schemas.openxmlformats.org/presentationml/2006/ole">
            <mc:AlternateContent xmlns:mc="http://schemas.openxmlformats.org/markup-compatibility/2006">
              <mc:Choice xmlns:v="urn:schemas-microsoft-com:vml" Requires="v">
                <p:oleObj spid="_x0000_s1720534" name="公式" r:id="rId3" imgW="7112000" imgH="431800" progId="Equation.3">
                  <p:embed/>
                </p:oleObj>
              </mc:Choice>
              <mc:Fallback>
                <p:oleObj name="公式" r:id="rId3" imgW="7112000" imgH="431800" progId="Equation.3">
                  <p:embed/>
                  <p:pic>
                    <p:nvPicPr>
                      <p:cNvPr id="0" name=""/>
                      <p:cNvPicPr/>
                      <p:nvPr/>
                    </p:nvPicPr>
                    <p:blipFill>
                      <a:blip r:embed="rId4"/>
                      <a:stretch>
                        <a:fillRect/>
                      </a:stretch>
                    </p:blipFill>
                    <p:spPr>
                      <a:xfrm>
                        <a:off x="315597" y="1844780"/>
                        <a:ext cx="9390063" cy="571500"/>
                      </a:xfrm>
                      <a:prstGeom prst="rect">
                        <a:avLst/>
                      </a:prstGeom>
                    </p:spPr>
                  </p:pic>
                </p:oleObj>
              </mc:Fallback>
            </mc:AlternateContent>
          </a:graphicData>
        </a:graphic>
      </p:graphicFrame>
      <p:sp>
        <p:nvSpPr>
          <p:cNvPr id="8" name="Título 1"/>
          <p:cNvSpPr>
            <a:spLocks noGrp="1"/>
          </p:cNvSpPr>
          <p:nvPr>
            <p:ph type="title"/>
          </p:nvPr>
        </p:nvSpPr>
        <p:spPr>
          <a:xfrm>
            <a:off x="344364" y="260560"/>
            <a:ext cx="9066340" cy="648090"/>
          </a:xfrm>
        </p:spPr>
        <p:txBody>
          <a:bodyPr>
            <a:noAutofit/>
          </a:bodyPr>
          <a:lstStyle/>
          <a:p>
            <a:r>
              <a:rPr lang="en-GB" altLang="es-ES" sz="2800" dirty="0" smtClean="0"/>
              <a:t>Pension </a:t>
            </a:r>
            <a:r>
              <a:rPr lang="en-GB" altLang="es-ES" sz="2800" dirty="0" smtClean="0"/>
              <a:t>projections</a:t>
            </a:r>
            <a:r>
              <a:rPr lang="zh-CN" altLang="en-US" sz="2800" dirty="0" smtClean="0"/>
              <a:t> </a:t>
            </a:r>
            <a:r>
              <a:rPr lang="zh-CN" altLang="en-US" sz="2800" dirty="0" smtClean="0">
                <a:latin typeface="黑体"/>
                <a:ea typeface="黑体"/>
                <a:cs typeface="黑体"/>
              </a:rPr>
              <a:t>养</a:t>
            </a:r>
            <a:r>
              <a:rPr lang="zh-CN" altLang="en-US" sz="2800" dirty="0" smtClean="0">
                <a:latin typeface="黑体"/>
                <a:ea typeface="黑体"/>
                <a:cs typeface="黑体"/>
              </a:rPr>
              <a:t>老金预测</a:t>
            </a:r>
            <a:endParaRPr lang="en-GB" sz="2800" dirty="0">
              <a:latin typeface="黑体"/>
              <a:ea typeface="黑体"/>
              <a:cs typeface="黑体"/>
            </a:endParaRPr>
          </a:p>
        </p:txBody>
      </p:sp>
      <p:graphicFrame>
        <p:nvGraphicFramePr>
          <p:cNvPr id="10" name="Marcador de contenido 3"/>
          <p:cNvGraphicFramePr>
            <a:graphicFrameLocks noChangeAspect="1"/>
          </p:cNvGraphicFramePr>
          <p:nvPr>
            <p:extLst>
              <p:ext uri="{D42A27DB-BD31-4B8C-83A1-F6EECF244321}">
                <p14:modId xmlns:p14="http://schemas.microsoft.com/office/powerpoint/2010/main" val="208639581"/>
              </p:ext>
            </p:extLst>
          </p:nvPr>
        </p:nvGraphicFramePr>
        <p:xfrm>
          <a:off x="784959" y="4636540"/>
          <a:ext cx="8185150" cy="520700"/>
        </p:xfrm>
        <a:graphic>
          <a:graphicData uri="http://schemas.openxmlformats.org/presentationml/2006/ole">
            <mc:AlternateContent xmlns:mc="http://schemas.openxmlformats.org/markup-compatibility/2006">
              <mc:Choice xmlns:v="urn:schemas-microsoft-com:vml" Requires="v">
                <p:oleObj spid="_x0000_s1720535" name="Ecuación" r:id="rId5" imgW="6197400" imgH="393480" progId="Equation.3">
                  <p:embed/>
                </p:oleObj>
              </mc:Choice>
              <mc:Fallback>
                <p:oleObj name="Ecuación" r:id="rId5" imgW="6197400" imgH="393480" progId="Equation.3">
                  <p:embed/>
                  <p:pic>
                    <p:nvPicPr>
                      <p:cNvPr id="0" name=""/>
                      <p:cNvPicPr/>
                      <p:nvPr/>
                    </p:nvPicPr>
                    <p:blipFill>
                      <a:blip r:embed="rId6"/>
                      <a:stretch>
                        <a:fillRect/>
                      </a:stretch>
                    </p:blipFill>
                    <p:spPr>
                      <a:xfrm>
                        <a:off x="784959" y="4636540"/>
                        <a:ext cx="8185150" cy="520700"/>
                      </a:xfrm>
                      <a:prstGeom prst="rect">
                        <a:avLst/>
                      </a:prstGeom>
                    </p:spPr>
                  </p:pic>
                </p:oleObj>
              </mc:Fallback>
            </mc:AlternateContent>
          </a:graphicData>
        </a:graphic>
      </p:graphicFrame>
      <p:sp>
        <p:nvSpPr>
          <p:cNvPr id="2" name="文本框 1"/>
          <p:cNvSpPr txBox="1"/>
          <p:nvPr/>
        </p:nvSpPr>
        <p:spPr>
          <a:xfrm>
            <a:off x="416370" y="1506226"/>
            <a:ext cx="1656230" cy="338554"/>
          </a:xfrm>
          <a:prstGeom prst="rect">
            <a:avLst/>
          </a:prstGeom>
          <a:noFill/>
        </p:spPr>
        <p:txBody>
          <a:bodyPr wrap="square" rtlCol="0">
            <a:spAutoFit/>
          </a:bodyPr>
          <a:lstStyle/>
          <a:p>
            <a:pPr algn="ctr"/>
            <a:r>
              <a:rPr kumimoji="1" lang="zh-CN" altLang="en-US" sz="1600" dirty="0" smtClean="0">
                <a:latin typeface="宋体"/>
                <a:ea typeface="宋体"/>
                <a:cs typeface="宋体"/>
              </a:rPr>
              <a:t>养老金支出</a:t>
            </a:r>
            <a:endParaRPr kumimoji="1" lang="zh-CN" altLang="en-US" sz="1600" dirty="0">
              <a:latin typeface="宋体"/>
              <a:ea typeface="宋体"/>
              <a:cs typeface="宋体"/>
            </a:endParaRPr>
          </a:p>
        </p:txBody>
      </p:sp>
      <p:sp>
        <p:nvSpPr>
          <p:cNvPr id="11" name="文本框 10"/>
          <p:cNvSpPr txBox="1"/>
          <p:nvPr/>
        </p:nvSpPr>
        <p:spPr>
          <a:xfrm>
            <a:off x="2144610" y="1556740"/>
            <a:ext cx="1656230" cy="338554"/>
          </a:xfrm>
          <a:prstGeom prst="rect">
            <a:avLst/>
          </a:prstGeom>
          <a:noFill/>
        </p:spPr>
        <p:txBody>
          <a:bodyPr wrap="square" rtlCol="0">
            <a:spAutoFit/>
          </a:bodyPr>
          <a:lstStyle/>
          <a:p>
            <a:pPr algn="ctr"/>
            <a:r>
              <a:rPr kumimoji="1" lang="zh-CN" altLang="en-US" sz="1600" dirty="0" smtClean="0">
                <a:latin typeface="宋体"/>
                <a:ea typeface="宋体"/>
                <a:cs typeface="宋体"/>
              </a:rPr>
              <a:t>6</a:t>
            </a:r>
            <a:r>
              <a:rPr kumimoji="1" lang="en-US" altLang="zh-CN" sz="1600" dirty="0" smtClean="0">
                <a:latin typeface="宋体"/>
                <a:ea typeface="宋体"/>
                <a:cs typeface="宋体"/>
              </a:rPr>
              <a:t>5</a:t>
            </a:r>
            <a:r>
              <a:rPr kumimoji="1" lang="zh-CN" altLang="en-US" sz="1600" dirty="0" smtClean="0">
                <a:latin typeface="宋体"/>
                <a:ea typeface="宋体"/>
                <a:cs typeface="宋体"/>
              </a:rPr>
              <a:t>岁及以上人口</a:t>
            </a:r>
            <a:endParaRPr kumimoji="1" lang="zh-CN" altLang="en-US" sz="1600" dirty="0">
              <a:latin typeface="宋体"/>
              <a:ea typeface="宋体"/>
              <a:cs typeface="宋体"/>
            </a:endParaRPr>
          </a:p>
        </p:txBody>
      </p:sp>
      <p:sp>
        <p:nvSpPr>
          <p:cNvPr id="12" name="文本框 11"/>
          <p:cNvSpPr txBox="1"/>
          <p:nvPr/>
        </p:nvSpPr>
        <p:spPr>
          <a:xfrm>
            <a:off x="2072600" y="2298336"/>
            <a:ext cx="1656230" cy="338554"/>
          </a:xfrm>
          <a:prstGeom prst="rect">
            <a:avLst/>
          </a:prstGeom>
          <a:noFill/>
        </p:spPr>
        <p:txBody>
          <a:bodyPr wrap="square" rtlCol="0">
            <a:spAutoFit/>
          </a:bodyPr>
          <a:lstStyle/>
          <a:p>
            <a:pPr algn="ctr"/>
            <a:r>
              <a:rPr kumimoji="1" lang="zh-CN" altLang="en-US" sz="1600" dirty="0" smtClean="0">
                <a:latin typeface="宋体"/>
                <a:ea typeface="宋体"/>
                <a:cs typeface="宋体"/>
              </a:rPr>
              <a:t>2</a:t>
            </a:r>
            <a:r>
              <a:rPr kumimoji="1" lang="en-US" altLang="zh-CN" sz="1600" dirty="0" smtClean="0">
                <a:latin typeface="宋体"/>
                <a:ea typeface="宋体"/>
                <a:cs typeface="宋体"/>
              </a:rPr>
              <a:t>0-64</a:t>
            </a:r>
            <a:r>
              <a:rPr kumimoji="1" lang="zh-CN" altLang="en-US" sz="1600" dirty="0" smtClean="0">
                <a:latin typeface="宋体"/>
                <a:ea typeface="宋体"/>
                <a:cs typeface="宋体"/>
              </a:rPr>
              <a:t>岁人口</a:t>
            </a:r>
            <a:endParaRPr kumimoji="1" lang="zh-CN" altLang="en-US" sz="1600" dirty="0">
              <a:latin typeface="宋体"/>
              <a:ea typeface="宋体"/>
              <a:cs typeface="宋体"/>
            </a:endParaRPr>
          </a:p>
        </p:txBody>
      </p:sp>
      <p:sp>
        <p:nvSpPr>
          <p:cNvPr id="13" name="文本框 12"/>
          <p:cNvSpPr txBox="1"/>
          <p:nvPr/>
        </p:nvSpPr>
        <p:spPr>
          <a:xfrm>
            <a:off x="3872850" y="1578236"/>
            <a:ext cx="1656230" cy="338554"/>
          </a:xfrm>
          <a:prstGeom prst="rect">
            <a:avLst/>
          </a:prstGeom>
          <a:noFill/>
        </p:spPr>
        <p:txBody>
          <a:bodyPr wrap="square" rtlCol="0">
            <a:spAutoFit/>
          </a:bodyPr>
          <a:lstStyle/>
          <a:p>
            <a:pPr algn="ctr"/>
            <a:r>
              <a:rPr kumimoji="1" lang="zh-CN" altLang="en-US" sz="1600" dirty="0" smtClean="0">
                <a:latin typeface="宋体"/>
                <a:ea typeface="宋体"/>
                <a:cs typeface="宋体"/>
              </a:rPr>
              <a:t>养老金份数</a:t>
            </a:r>
            <a:endParaRPr kumimoji="1" lang="zh-CN" altLang="en-US" sz="1600" dirty="0">
              <a:latin typeface="宋体"/>
              <a:ea typeface="宋体"/>
              <a:cs typeface="宋体"/>
            </a:endParaRPr>
          </a:p>
        </p:txBody>
      </p:sp>
      <p:sp>
        <p:nvSpPr>
          <p:cNvPr id="14" name="文本框 13"/>
          <p:cNvSpPr txBox="1"/>
          <p:nvPr/>
        </p:nvSpPr>
        <p:spPr>
          <a:xfrm>
            <a:off x="3872850" y="2298336"/>
            <a:ext cx="1656230" cy="338554"/>
          </a:xfrm>
          <a:prstGeom prst="rect">
            <a:avLst/>
          </a:prstGeom>
          <a:noFill/>
        </p:spPr>
        <p:txBody>
          <a:bodyPr wrap="square" rtlCol="0">
            <a:spAutoFit/>
          </a:bodyPr>
          <a:lstStyle/>
          <a:p>
            <a:pPr algn="ctr"/>
            <a:r>
              <a:rPr kumimoji="1" lang="zh-CN" altLang="en-US" sz="1600" dirty="0" smtClean="0">
                <a:latin typeface="宋体"/>
                <a:ea typeface="宋体"/>
                <a:cs typeface="宋体"/>
              </a:rPr>
              <a:t>6</a:t>
            </a:r>
            <a:r>
              <a:rPr kumimoji="1" lang="en-US" altLang="zh-CN" sz="1600" dirty="0" smtClean="0">
                <a:latin typeface="宋体"/>
                <a:ea typeface="宋体"/>
                <a:cs typeface="宋体"/>
              </a:rPr>
              <a:t>5</a:t>
            </a:r>
            <a:r>
              <a:rPr kumimoji="1" lang="zh-CN" altLang="en-US" sz="1600" dirty="0" smtClean="0">
                <a:latin typeface="宋体"/>
                <a:ea typeface="宋体"/>
                <a:cs typeface="宋体"/>
              </a:rPr>
              <a:t>岁及以上人口</a:t>
            </a:r>
            <a:endParaRPr kumimoji="1" lang="zh-CN" altLang="en-US" sz="1600" dirty="0">
              <a:latin typeface="宋体"/>
              <a:ea typeface="宋体"/>
              <a:cs typeface="宋体"/>
            </a:endParaRPr>
          </a:p>
        </p:txBody>
      </p:sp>
      <p:sp>
        <p:nvSpPr>
          <p:cNvPr id="15" name="文本框 14"/>
          <p:cNvSpPr txBox="1"/>
          <p:nvPr/>
        </p:nvSpPr>
        <p:spPr>
          <a:xfrm>
            <a:off x="5529080" y="2298336"/>
            <a:ext cx="1656230" cy="338554"/>
          </a:xfrm>
          <a:prstGeom prst="rect">
            <a:avLst/>
          </a:prstGeom>
          <a:noFill/>
        </p:spPr>
        <p:txBody>
          <a:bodyPr wrap="square" rtlCol="0">
            <a:spAutoFit/>
          </a:bodyPr>
          <a:lstStyle/>
          <a:p>
            <a:pPr algn="ctr"/>
            <a:r>
              <a:rPr kumimoji="1" lang="en-US" altLang="zh-CN" sz="1600" dirty="0" smtClean="0">
                <a:latin typeface="宋体"/>
                <a:ea typeface="宋体"/>
                <a:cs typeface="宋体"/>
              </a:rPr>
              <a:t>Y/</a:t>
            </a:r>
            <a:r>
              <a:rPr kumimoji="1" lang="zh-CN" altLang="en-US" sz="1600" dirty="0" smtClean="0">
                <a:latin typeface="宋体"/>
                <a:ea typeface="宋体"/>
                <a:cs typeface="宋体"/>
              </a:rPr>
              <a:t>工作时长</a:t>
            </a:r>
            <a:endParaRPr kumimoji="1" lang="zh-CN" altLang="en-US" sz="1600" dirty="0">
              <a:latin typeface="宋体"/>
              <a:ea typeface="宋体"/>
              <a:cs typeface="宋体"/>
            </a:endParaRPr>
          </a:p>
        </p:txBody>
      </p:sp>
      <p:sp>
        <p:nvSpPr>
          <p:cNvPr id="16" name="文本框 15"/>
          <p:cNvSpPr txBox="1"/>
          <p:nvPr/>
        </p:nvSpPr>
        <p:spPr>
          <a:xfrm>
            <a:off x="5529080" y="1578236"/>
            <a:ext cx="1656230" cy="338554"/>
          </a:xfrm>
          <a:prstGeom prst="rect">
            <a:avLst/>
          </a:prstGeom>
          <a:noFill/>
        </p:spPr>
        <p:txBody>
          <a:bodyPr wrap="square" rtlCol="0">
            <a:spAutoFit/>
          </a:bodyPr>
          <a:lstStyle/>
          <a:p>
            <a:pPr algn="ctr"/>
            <a:r>
              <a:rPr kumimoji="1" lang="zh-CN" altLang="en-US" sz="1600" dirty="0" smtClean="0">
                <a:latin typeface="宋体"/>
                <a:ea typeface="宋体"/>
                <a:cs typeface="宋体"/>
              </a:rPr>
              <a:t>平均养老金</a:t>
            </a:r>
            <a:endParaRPr kumimoji="1" lang="zh-CN" altLang="en-US" sz="1600" dirty="0">
              <a:latin typeface="宋体"/>
              <a:ea typeface="宋体"/>
              <a:cs typeface="宋体"/>
            </a:endParaRPr>
          </a:p>
        </p:txBody>
      </p:sp>
      <p:sp>
        <p:nvSpPr>
          <p:cNvPr id="17" name="文本框 16"/>
          <p:cNvSpPr txBox="1"/>
          <p:nvPr/>
        </p:nvSpPr>
        <p:spPr>
          <a:xfrm>
            <a:off x="7185310" y="1578236"/>
            <a:ext cx="1656230" cy="338554"/>
          </a:xfrm>
          <a:prstGeom prst="rect">
            <a:avLst/>
          </a:prstGeom>
          <a:noFill/>
        </p:spPr>
        <p:txBody>
          <a:bodyPr wrap="square" rtlCol="0">
            <a:spAutoFit/>
          </a:bodyPr>
          <a:lstStyle/>
          <a:p>
            <a:pPr algn="ctr"/>
            <a:r>
              <a:rPr kumimoji="1" lang="zh-CN" altLang="en-US" sz="1600" dirty="0" smtClean="0">
                <a:latin typeface="宋体"/>
                <a:ea typeface="宋体"/>
                <a:cs typeface="宋体"/>
              </a:rPr>
              <a:t>2</a:t>
            </a:r>
            <a:r>
              <a:rPr kumimoji="1" lang="en-US" altLang="zh-CN" sz="1600" dirty="0" smtClean="0">
                <a:latin typeface="宋体"/>
                <a:ea typeface="宋体"/>
                <a:cs typeface="宋体"/>
              </a:rPr>
              <a:t>0-64</a:t>
            </a:r>
            <a:r>
              <a:rPr kumimoji="1" lang="zh-CN" altLang="en-US" sz="1600" dirty="0" smtClean="0">
                <a:latin typeface="宋体"/>
                <a:ea typeface="宋体"/>
                <a:cs typeface="宋体"/>
              </a:rPr>
              <a:t>岁人口</a:t>
            </a:r>
            <a:endParaRPr kumimoji="1" lang="zh-CN" altLang="en-US" sz="1600" dirty="0">
              <a:latin typeface="宋体"/>
              <a:ea typeface="宋体"/>
              <a:cs typeface="宋体"/>
            </a:endParaRPr>
          </a:p>
        </p:txBody>
      </p:sp>
      <p:sp>
        <p:nvSpPr>
          <p:cNvPr id="18" name="文本框 17"/>
          <p:cNvSpPr txBox="1"/>
          <p:nvPr/>
        </p:nvSpPr>
        <p:spPr>
          <a:xfrm>
            <a:off x="7113300" y="2348850"/>
            <a:ext cx="1656230" cy="338554"/>
          </a:xfrm>
          <a:prstGeom prst="rect">
            <a:avLst/>
          </a:prstGeom>
          <a:noFill/>
        </p:spPr>
        <p:txBody>
          <a:bodyPr wrap="square" rtlCol="0">
            <a:spAutoFit/>
          </a:bodyPr>
          <a:lstStyle/>
          <a:p>
            <a:pPr algn="ctr"/>
            <a:r>
              <a:rPr kumimoji="1" lang="zh-CN" altLang="en-US" sz="1600" dirty="0" smtClean="0">
                <a:latin typeface="宋体"/>
                <a:ea typeface="宋体"/>
                <a:cs typeface="宋体"/>
              </a:rPr>
              <a:t>工作时长</a:t>
            </a:r>
            <a:endParaRPr kumimoji="1" lang="zh-CN" altLang="en-US" sz="1600" dirty="0">
              <a:latin typeface="宋体"/>
              <a:ea typeface="宋体"/>
              <a:cs typeface="宋体"/>
            </a:endParaRPr>
          </a:p>
        </p:txBody>
      </p:sp>
      <p:sp>
        <p:nvSpPr>
          <p:cNvPr id="19" name="文本框 18"/>
          <p:cNvSpPr txBox="1"/>
          <p:nvPr/>
        </p:nvSpPr>
        <p:spPr>
          <a:xfrm>
            <a:off x="8841540" y="2204830"/>
            <a:ext cx="864120" cy="338554"/>
          </a:xfrm>
          <a:prstGeom prst="rect">
            <a:avLst/>
          </a:prstGeom>
          <a:noFill/>
        </p:spPr>
        <p:txBody>
          <a:bodyPr wrap="square" rtlCol="0">
            <a:spAutoFit/>
          </a:bodyPr>
          <a:lstStyle/>
          <a:p>
            <a:pPr algn="ctr"/>
            <a:r>
              <a:rPr kumimoji="1" lang="zh-CN" altLang="en-US" sz="1600" dirty="0" smtClean="0">
                <a:latin typeface="宋体"/>
                <a:ea typeface="宋体"/>
                <a:cs typeface="宋体"/>
              </a:rPr>
              <a:t>剩余</a:t>
            </a:r>
            <a:endParaRPr kumimoji="1" lang="zh-CN" altLang="en-US" sz="1600" dirty="0">
              <a:latin typeface="宋体"/>
              <a:ea typeface="宋体"/>
              <a:cs typeface="宋体"/>
            </a:endParaRPr>
          </a:p>
        </p:txBody>
      </p:sp>
      <p:sp>
        <p:nvSpPr>
          <p:cNvPr id="20" name="文本框 19"/>
          <p:cNvSpPr txBox="1"/>
          <p:nvPr/>
        </p:nvSpPr>
        <p:spPr>
          <a:xfrm>
            <a:off x="8121440" y="4941210"/>
            <a:ext cx="864120" cy="338554"/>
          </a:xfrm>
          <a:prstGeom prst="rect">
            <a:avLst/>
          </a:prstGeom>
          <a:noFill/>
        </p:spPr>
        <p:txBody>
          <a:bodyPr wrap="square" rtlCol="0">
            <a:spAutoFit/>
          </a:bodyPr>
          <a:lstStyle/>
          <a:p>
            <a:pPr algn="ctr"/>
            <a:r>
              <a:rPr kumimoji="1" lang="zh-CN" altLang="en-US" sz="1600" dirty="0" smtClean="0">
                <a:latin typeface="宋体"/>
                <a:ea typeface="宋体"/>
                <a:cs typeface="宋体"/>
              </a:rPr>
              <a:t>剩余</a:t>
            </a:r>
            <a:endParaRPr kumimoji="1" lang="zh-CN" altLang="en-US" sz="1600" dirty="0">
              <a:latin typeface="宋体"/>
              <a:ea typeface="宋体"/>
              <a:cs typeface="宋体"/>
            </a:endParaRPr>
          </a:p>
        </p:txBody>
      </p:sp>
      <p:sp>
        <p:nvSpPr>
          <p:cNvPr id="21" name="文本框 20"/>
          <p:cNvSpPr txBox="1"/>
          <p:nvPr/>
        </p:nvSpPr>
        <p:spPr>
          <a:xfrm>
            <a:off x="6825260" y="4941210"/>
            <a:ext cx="1224170" cy="338554"/>
          </a:xfrm>
          <a:prstGeom prst="rect">
            <a:avLst/>
          </a:prstGeom>
          <a:noFill/>
        </p:spPr>
        <p:txBody>
          <a:bodyPr wrap="square" rtlCol="0">
            <a:spAutoFit/>
          </a:bodyPr>
          <a:lstStyle/>
          <a:p>
            <a:pPr algn="ctr"/>
            <a:r>
              <a:rPr kumimoji="1" lang="zh-CN" altLang="en-US" sz="1600" dirty="0" smtClean="0">
                <a:latin typeface="宋体"/>
                <a:ea typeface="宋体"/>
                <a:cs typeface="宋体"/>
              </a:rPr>
              <a:t>劳动力市场</a:t>
            </a:r>
            <a:endParaRPr kumimoji="1" lang="zh-CN" altLang="en-US" sz="1600" dirty="0">
              <a:latin typeface="宋体"/>
              <a:ea typeface="宋体"/>
              <a:cs typeface="宋体"/>
            </a:endParaRPr>
          </a:p>
        </p:txBody>
      </p:sp>
      <p:sp>
        <p:nvSpPr>
          <p:cNvPr id="22" name="文本框 21"/>
          <p:cNvSpPr txBox="1"/>
          <p:nvPr/>
        </p:nvSpPr>
        <p:spPr>
          <a:xfrm>
            <a:off x="5601090" y="4941210"/>
            <a:ext cx="1224170" cy="338554"/>
          </a:xfrm>
          <a:prstGeom prst="rect">
            <a:avLst/>
          </a:prstGeom>
          <a:noFill/>
        </p:spPr>
        <p:txBody>
          <a:bodyPr wrap="square" rtlCol="0">
            <a:spAutoFit/>
          </a:bodyPr>
          <a:lstStyle/>
          <a:p>
            <a:pPr algn="ctr"/>
            <a:r>
              <a:rPr kumimoji="1" lang="zh-CN" altLang="en-US" sz="1600" dirty="0" smtClean="0">
                <a:latin typeface="宋体"/>
                <a:ea typeface="宋体"/>
                <a:cs typeface="宋体"/>
              </a:rPr>
              <a:t>福利率</a:t>
            </a:r>
            <a:endParaRPr kumimoji="1" lang="zh-CN" altLang="en-US" sz="1600" dirty="0">
              <a:latin typeface="宋体"/>
              <a:ea typeface="宋体"/>
              <a:cs typeface="宋体"/>
            </a:endParaRPr>
          </a:p>
        </p:txBody>
      </p:sp>
      <p:sp>
        <p:nvSpPr>
          <p:cNvPr id="23" name="文本框 22"/>
          <p:cNvSpPr txBox="1"/>
          <p:nvPr/>
        </p:nvSpPr>
        <p:spPr>
          <a:xfrm>
            <a:off x="4304910" y="4941210"/>
            <a:ext cx="1224170" cy="338554"/>
          </a:xfrm>
          <a:prstGeom prst="rect">
            <a:avLst/>
          </a:prstGeom>
          <a:noFill/>
        </p:spPr>
        <p:txBody>
          <a:bodyPr wrap="square" rtlCol="0">
            <a:spAutoFit/>
          </a:bodyPr>
          <a:lstStyle/>
          <a:p>
            <a:pPr algn="ctr"/>
            <a:r>
              <a:rPr kumimoji="1" lang="zh-CN" altLang="en-US" sz="1600" dirty="0" smtClean="0">
                <a:latin typeface="宋体"/>
                <a:ea typeface="宋体"/>
                <a:cs typeface="宋体"/>
              </a:rPr>
              <a:t>覆盖率</a:t>
            </a:r>
            <a:endParaRPr kumimoji="1" lang="zh-CN" altLang="en-US" sz="1600" dirty="0">
              <a:latin typeface="宋体"/>
              <a:ea typeface="宋体"/>
              <a:cs typeface="宋体"/>
            </a:endParaRPr>
          </a:p>
        </p:txBody>
      </p:sp>
      <p:sp>
        <p:nvSpPr>
          <p:cNvPr id="24" name="文本框 23"/>
          <p:cNvSpPr txBox="1"/>
          <p:nvPr/>
        </p:nvSpPr>
        <p:spPr>
          <a:xfrm>
            <a:off x="2792700" y="4941210"/>
            <a:ext cx="1224170" cy="338554"/>
          </a:xfrm>
          <a:prstGeom prst="rect">
            <a:avLst/>
          </a:prstGeom>
          <a:noFill/>
        </p:spPr>
        <p:txBody>
          <a:bodyPr wrap="square" rtlCol="0">
            <a:spAutoFit/>
          </a:bodyPr>
          <a:lstStyle/>
          <a:p>
            <a:pPr algn="ctr"/>
            <a:r>
              <a:rPr kumimoji="1" lang="zh-CN" altLang="en-US" sz="1600" dirty="0" smtClean="0">
                <a:latin typeface="宋体"/>
                <a:ea typeface="宋体"/>
                <a:cs typeface="宋体"/>
              </a:rPr>
              <a:t>赡养比</a:t>
            </a:r>
            <a:endParaRPr kumimoji="1" lang="zh-CN" altLang="en-US" sz="1600" dirty="0">
              <a:latin typeface="宋体"/>
              <a:ea typeface="宋体"/>
              <a:cs typeface="宋体"/>
            </a:endParaRPr>
          </a:p>
        </p:txBody>
      </p:sp>
      <p:sp>
        <p:nvSpPr>
          <p:cNvPr id="25" name="文本框 24"/>
          <p:cNvSpPr txBox="1"/>
          <p:nvPr/>
        </p:nvSpPr>
        <p:spPr>
          <a:xfrm>
            <a:off x="848430" y="4386626"/>
            <a:ext cx="1656230" cy="338554"/>
          </a:xfrm>
          <a:prstGeom prst="rect">
            <a:avLst/>
          </a:prstGeom>
          <a:noFill/>
        </p:spPr>
        <p:txBody>
          <a:bodyPr wrap="square" rtlCol="0">
            <a:spAutoFit/>
          </a:bodyPr>
          <a:lstStyle/>
          <a:p>
            <a:pPr algn="ctr"/>
            <a:r>
              <a:rPr kumimoji="1" lang="zh-CN" altLang="en-US" sz="1600" dirty="0" smtClean="0">
                <a:latin typeface="宋体"/>
                <a:ea typeface="宋体"/>
                <a:cs typeface="宋体"/>
              </a:rPr>
              <a:t>养老金支出</a:t>
            </a:r>
            <a:endParaRPr kumimoji="1" lang="zh-CN" altLang="en-US" sz="1600" dirty="0">
              <a:latin typeface="宋体"/>
              <a:ea typeface="宋体"/>
              <a:cs typeface="宋体"/>
            </a:endParaRPr>
          </a:p>
        </p:txBody>
      </p:sp>
    </p:spTree>
    <p:extLst>
      <p:ext uri="{BB962C8B-B14F-4D97-AF65-F5344CB8AC3E}">
        <p14:creationId xmlns:p14="http://schemas.microsoft.com/office/powerpoint/2010/main" val="15969034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1"/>
          </p:nvPr>
        </p:nvSpPr>
        <p:spPr/>
        <p:txBody>
          <a:bodyPr>
            <a:normAutofit lnSpcReduction="10000"/>
          </a:bodyPr>
          <a:lstStyle/>
          <a:p>
            <a:pPr algn="just"/>
            <a:r>
              <a:rPr lang="en-GB" dirty="0" smtClean="0"/>
              <a:t>The previous equation is important because governments may try to control pension expenditure reducing the size of future pensions, that is, reducing the benefit ratio (the generosity of the system). This strategy would not be politically credible</a:t>
            </a:r>
            <a:endParaRPr lang="en-GB" dirty="0"/>
          </a:p>
        </p:txBody>
      </p:sp>
      <p:sp>
        <p:nvSpPr>
          <p:cNvPr id="4" name="Marcador de contenido 3"/>
          <p:cNvSpPr>
            <a:spLocks noGrp="1"/>
          </p:cNvSpPr>
          <p:nvPr>
            <p:ph sz="half" idx="2"/>
          </p:nvPr>
        </p:nvSpPr>
        <p:spPr>
          <a:xfrm>
            <a:off x="5448301" y="1600206"/>
            <a:ext cx="3681279" cy="4525963"/>
          </a:xfrm>
        </p:spPr>
        <p:txBody>
          <a:bodyPr>
            <a:normAutofit lnSpcReduction="10000"/>
          </a:bodyPr>
          <a:lstStyle/>
          <a:p>
            <a:r>
              <a:rPr lang="zh-CN" altLang="en-US" dirty="0" smtClean="0"/>
              <a:t>上述公式非常重要，因为各国政府可能试图通过削减未来养老金的办法来管控养老金支出，也就是说，减少福利比重（即养老金体系的慷慨度）。这一策略在政治上会得不到信任。</a:t>
            </a:r>
            <a:endParaRPr lang="en-GB" dirty="0"/>
          </a:p>
        </p:txBody>
      </p:sp>
      <p:sp>
        <p:nvSpPr>
          <p:cNvPr id="6" name="Título 1"/>
          <p:cNvSpPr>
            <a:spLocks noGrp="1"/>
          </p:cNvSpPr>
          <p:nvPr>
            <p:ph type="title"/>
          </p:nvPr>
        </p:nvSpPr>
        <p:spPr>
          <a:xfrm>
            <a:off x="344364" y="260560"/>
            <a:ext cx="9066340" cy="648090"/>
          </a:xfrm>
        </p:spPr>
        <p:txBody>
          <a:bodyPr>
            <a:normAutofit fontScale="90000"/>
          </a:bodyPr>
          <a:lstStyle/>
          <a:p>
            <a:r>
              <a:rPr lang="en-GB" altLang="es-ES" sz="3600" dirty="0" smtClean="0"/>
              <a:t>Pension projections</a:t>
            </a:r>
            <a:br>
              <a:rPr lang="en-GB" altLang="es-ES" sz="3600" dirty="0" smtClean="0"/>
            </a:br>
            <a:r>
              <a:rPr lang="zh-CN" altLang="en-US" sz="3600" dirty="0" smtClean="0">
                <a:latin typeface="黑体"/>
                <a:ea typeface="黑体"/>
                <a:cs typeface="黑体"/>
              </a:rPr>
              <a:t>养老金预测</a:t>
            </a:r>
            <a:endParaRPr lang="en-GB" sz="3600" dirty="0">
              <a:latin typeface="黑体"/>
              <a:ea typeface="黑体"/>
              <a:cs typeface="黑体"/>
            </a:endParaRPr>
          </a:p>
        </p:txBody>
      </p:sp>
    </p:spTree>
    <p:extLst>
      <p:ext uri="{BB962C8B-B14F-4D97-AF65-F5344CB8AC3E}">
        <p14:creationId xmlns:p14="http://schemas.microsoft.com/office/powerpoint/2010/main" val="20084635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44364" y="260560"/>
            <a:ext cx="9066340" cy="648090"/>
          </a:xfrm>
        </p:spPr>
        <p:txBody>
          <a:bodyPr>
            <a:normAutofit fontScale="90000"/>
          </a:bodyPr>
          <a:lstStyle/>
          <a:p>
            <a:r>
              <a:rPr lang="en-GB" sz="3600" dirty="0" smtClean="0"/>
              <a:t>The sustainability indicators</a:t>
            </a:r>
            <a:br>
              <a:rPr lang="en-GB" sz="3600" dirty="0" smtClean="0"/>
            </a:br>
            <a:r>
              <a:rPr lang="zh-CN" altLang="en-US" sz="3600" dirty="0" smtClean="0">
                <a:latin typeface="黑体"/>
                <a:ea typeface="黑体"/>
                <a:cs typeface="黑体"/>
              </a:rPr>
              <a:t>可持续性指标</a:t>
            </a:r>
            <a:endParaRPr lang="en-GB" sz="3600" dirty="0">
              <a:latin typeface="黑体"/>
              <a:ea typeface="黑体"/>
              <a:cs typeface="黑体"/>
            </a:endParaRPr>
          </a:p>
        </p:txBody>
      </p:sp>
      <p:sp>
        <p:nvSpPr>
          <p:cNvPr id="3" name="Marcador de contenido 2"/>
          <p:cNvSpPr>
            <a:spLocks noGrp="1"/>
          </p:cNvSpPr>
          <p:nvPr>
            <p:ph sz="half" idx="1"/>
          </p:nvPr>
        </p:nvSpPr>
        <p:spPr/>
        <p:txBody>
          <a:bodyPr>
            <a:normAutofit fontScale="77500" lnSpcReduction="20000"/>
          </a:bodyPr>
          <a:lstStyle/>
          <a:p>
            <a:pPr marL="0" indent="0" algn="just">
              <a:buNone/>
            </a:pPr>
            <a:r>
              <a:rPr lang="en-GB" sz="2400" dirty="0" smtClean="0"/>
              <a:t>The European Commission uses the following three indicators (S0, S1 and S2) to gauge the sustainability of national public finances:</a:t>
            </a:r>
          </a:p>
          <a:p>
            <a:pPr marL="0" indent="0" algn="just">
              <a:buNone/>
            </a:pPr>
            <a:r>
              <a:rPr lang="en-GB" sz="2400" b="1" dirty="0" smtClean="0"/>
              <a:t>S0:</a:t>
            </a:r>
            <a:r>
              <a:rPr lang="en-GB" sz="2400" dirty="0" smtClean="0"/>
              <a:t> for </a:t>
            </a:r>
            <a:r>
              <a:rPr lang="en-GB" sz="2400" u="sng" dirty="0" smtClean="0"/>
              <a:t>short-term risks </a:t>
            </a:r>
            <a:r>
              <a:rPr lang="en-GB" sz="2400" dirty="0" smtClean="0"/>
              <a:t>(early detection of fiscal stress)</a:t>
            </a:r>
          </a:p>
          <a:p>
            <a:pPr marL="0" indent="0" algn="just">
              <a:buNone/>
            </a:pPr>
            <a:r>
              <a:rPr lang="en-GB" sz="2400" b="1" dirty="0" smtClean="0"/>
              <a:t>S1</a:t>
            </a:r>
            <a:r>
              <a:rPr lang="en-GB" sz="2400" dirty="0" smtClean="0"/>
              <a:t>: for </a:t>
            </a:r>
            <a:r>
              <a:rPr lang="en-GB" sz="2400" u="sng" dirty="0" smtClean="0"/>
              <a:t>medium-term risks </a:t>
            </a:r>
            <a:r>
              <a:rPr lang="en-GB" sz="2400" dirty="0" smtClean="0"/>
              <a:t>(risks of non-compliance of the debt limit)</a:t>
            </a:r>
          </a:p>
          <a:p>
            <a:pPr marL="0" indent="0" algn="just">
              <a:buNone/>
            </a:pPr>
            <a:r>
              <a:rPr lang="en-GB" sz="2400" b="1" dirty="0" smtClean="0"/>
              <a:t>S2</a:t>
            </a:r>
            <a:r>
              <a:rPr lang="en-GB" sz="2400" dirty="0" smtClean="0"/>
              <a:t>: for </a:t>
            </a:r>
            <a:r>
              <a:rPr lang="en-GB" sz="2400" u="sng" dirty="0" smtClean="0"/>
              <a:t>long-term risks </a:t>
            </a:r>
            <a:r>
              <a:rPr lang="en-GB" sz="2400" dirty="0" smtClean="0"/>
              <a:t>(risks derived from the budgetary cost of ageing populations)</a:t>
            </a:r>
          </a:p>
          <a:p>
            <a:pPr marL="0" indent="0" algn="just">
              <a:buNone/>
            </a:pPr>
            <a:r>
              <a:rPr lang="en-GB" sz="2400" dirty="0" smtClean="0"/>
              <a:t>The methodology and the results for 2015 have been published in the Fiscal Sustainability Report 2015 (European Economy)</a:t>
            </a:r>
          </a:p>
          <a:p>
            <a:pPr marL="0" indent="0" algn="just">
              <a:buNone/>
            </a:pPr>
            <a:r>
              <a:rPr lang="es-ES" sz="2400" dirty="0" smtClean="0">
                <a:hlinkClick r:id="rId2"/>
              </a:rPr>
              <a:t>http</a:t>
            </a:r>
            <a:r>
              <a:rPr lang="es-ES" sz="2400" dirty="0">
                <a:hlinkClick r:id="rId2"/>
              </a:rPr>
              <a:t>://</a:t>
            </a:r>
            <a:r>
              <a:rPr lang="es-ES" sz="2400" dirty="0" smtClean="0">
                <a:hlinkClick r:id="rId2"/>
              </a:rPr>
              <a:t>ec.europa.eu/economy_finance/publications/eeip/pdf/ip018_en.pdf</a:t>
            </a:r>
            <a:endParaRPr lang="es-ES" sz="2400" dirty="0" smtClean="0"/>
          </a:p>
          <a:p>
            <a:pPr marL="0" indent="0" algn="just">
              <a:buNone/>
            </a:pPr>
            <a:endParaRPr lang="es-ES" sz="2400" dirty="0"/>
          </a:p>
          <a:p>
            <a:pPr marL="0" indent="0" algn="just">
              <a:buNone/>
            </a:pPr>
            <a:endParaRPr lang="en-GB" sz="2400" dirty="0"/>
          </a:p>
        </p:txBody>
      </p:sp>
      <p:sp>
        <p:nvSpPr>
          <p:cNvPr id="4" name="Marcador de contenido 3"/>
          <p:cNvSpPr>
            <a:spLocks noGrp="1"/>
          </p:cNvSpPr>
          <p:nvPr>
            <p:ph sz="half" idx="2"/>
          </p:nvPr>
        </p:nvSpPr>
        <p:spPr>
          <a:xfrm>
            <a:off x="5448301" y="1600206"/>
            <a:ext cx="4401380" cy="4525963"/>
          </a:xfrm>
        </p:spPr>
        <p:txBody>
          <a:bodyPr>
            <a:normAutofit fontScale="77500" lnSpcReduction="20000"/>
          </a:bodyPr>
          <a:lstStyle/>
          <a:p>
            <a:r>
              <a:rPr lang="zh-CN" altLang="en-US" dirty="0" smtClean="0"/>
              <a:t>欧盟委员会运用下列三项指标（</a:t>
            </a:r>
            <a:r>
              <a:rPr lang="en-US" altLang="zh-CN" dirty="0" smtClean="0"/>
              <a:t>S0,S1</a:t>
            </a:r>
            <a:r>
              <a:rPr lang="zh-CN" altLang="en-US" dirty="0" smtClean="0"/>
              <a:t>和</a:t>
            </a:r>
            <a:r>
              <a:rPr lang="en-US" altLang="zh-CN" dirty="0" smtClean="0"/>
              <a:t>S2</a:t>
            </a:r>
            <a:r>
              <a:rPr lang="zh-CN" altLang="en-US" dirty="0" smtClean="0"/>
              <a:t>）来估测各国公共财政的可持续性：</a:t>
            </a:r>
            <a:endParaRPr lang="en-US" altLang="zh-CN" dirty="0" smtClean="0"/>
          </a:p>
          <a:p>
            <a:r>
              <a:rPr lang="en-US" dirty="0" smtClean="0"/>
              <a:t>S</a:t>
            </a:r>
            <a:r>
              <a:rPr lang="en-US" altLang="zh-CN" dirty="0" smtClean="0"/>
              <a:t>0:</a:t>
            </a:r>
            <a:r>
              <a:rPr lang="zh-CN" altLang="en-US" dirty="0" smtClean="0"/>
              <a:t> 用于短期风险（提早发现财政压力）</a:t>
            </a:r>
            <a:endParaRPr lang="en-US" altLang="zh-CN" dirty="0" smtClean="0"/>
          </a:p>
          <a:p>
            <a:r>
              <a:rPr lang="en-US" dirty="0" smtClean="0"/>
              <a:t>S</a:t>
            </a:r>
            <a:r>
              <a:rPr lang="en-US" altLang="zh-CN" dirty="0" smtClean="0"/>
              <a:t>1</a:t>
            </a:r>
            <a:r>
              <a:rPr lang="zh-CN" altLang="en-US" dirty="0" smtClean="0"/>
              <a:t>：用于中期风险（负债超出限度的风险）</a:t>
            </a:r>
            <a:endParaRPr lang="en-US" altLang="zh-CN" dirty="0" smtClean="0"/>
          </a:p>
          <a:p>
            <a:r>
              <a:rPr lang="en-US" dirty="0" smtClean="0"/>
              <a:t>S</a:t>
            </a:r>
            <a:r>
              <a:rPr lang="en-US" altLang="zh-CN" dirty="0" smtClean="0"/>
              <a:t>2</a:t>
            </a:r>
            <a:r>
              <a:rPr lang="zh-CN" altLang="en-US" dirty="0" smtClean="0"/>
              <a:t>：用于长期风险（由于老龄化人口预算成本而产生的风险）</a:t>
            </a:r>
            <a:endParaRPr lang="en-US" altLang="zh-CN" dirty="0" smtClean="0"/>
          </a:p>
          <a:p>
            <a:r>
              <a:rPr lang="zh-CN" altLang="zh-CN" dirty="0" smtClean="0"/>
              <a:t>2</a:t>
            </a:r>
            <a:r>
              <a:rPr lang="en-US" altLang="zh-CN" dirty="0" smtClean="0"/>
              <a:t>015</a:t>
            </a:r>
            <a:r>
              <a:rPr lang="zh-CN" altLang="en-US" dirty="0" smtClean="0"/>
              <a:t>年预测所运用的方法及预测结果已经公布于</a:t>
            </a:r>
            <a:r>
              <a:rPr lang="en-US" altLang="zh-CN" dirty="0" smtClean="0"/>
              <a:t>《2015</a:t>
            </a:r>
            <a:r>
              <a:rPr lang="zh-CN" altLang="en-US" dirty="0" smtClean="0"/>
              <a:t>年财政可持续性报告</a:t>
            </a:r>
            <a:r>
              <a:rPr lang="en-US" altLang="zh-CN" dirty="0" smtClean="0"/>
              <a:t>》</a:t>
            </a:r>
            <a:r>
              <a:rPr lang="zh-CN" altLang="en-US" dirty="0" smtClean="0"/>
              <a:t>（</a:t>
            </a:r>
            <a:r>
              <a:rPr lang="en-US" altLang="zh-CN" dirty="0" smtClean="0"/>
              <a:t>《</a:t>
            </a:r>
            <a:r>
              <a:rPr lang="zh-CN" altLang="en-US" dirty="0" smtClean="0"/>
              <a:t>欧洲经济</a:t>
            </a:r>
            <a:r>
              <a:rPr lang="en-US" altLang="zh-CN" dirty="0" smtClean="0"/>
              <a:t>》</a:t>
            </a:r>
            <a:r>
              <a:rPr lang="zh-CN" altLang="en-US" dirty="0" smtClean="0"/>
              <a:t>）</a:t>
            </a:r>
            <a:endParaRPr lang="en-US" altLang="zh-CN" dirty="0" smtClean="0"/>
          </a:p>
          <a:p>
            <a:r>
              <a:rPr lang="zh-CN" altLang="zh-CN" dirty="0" smtClean="0">
                <a:solidFill>
                  <a:srgbClr val="0000FF"/>
                </a:solidFill>
              </a:rPr>
              <a:t>（</a:t>
            </a:r>
            <a:r>
              <a:rPr lang="zh-CN" altLang="en-US" dirty="0" smtClean="0">
                <a:solidFill>
                  <a:srgbClr val="0000FF"/>
                </a:solidFill>
              </a:rPr>
              <a:t>见左侧链接）</a:t>
            </a:r>
            <a:endParaRPr lang="en-GB" dirty="0">
              <a:solidFill>
                <a:srgbClr val="0000FF"/>
              </a:solidFill>
            </a:endParaRPr>
          </a:p>
        </p:txBody>
      </p:sp>
    </p:spTree>
    <p:extLst>
      <p:ext uri="{BB962C8B-B14F-4D97-AF65-F5344CB8AC3E}">
        <p14:creationId xmlns:p14="http://schemas.microsoft.com/office/powerpoint/2010/main" val="34981819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1"/>
          </p:nvPr>
        </p:nvSpPr>
        <p:spPr/>
        <p:txBody>
          <a:bodyPr>
            <a:normAutofit fontScale="62500" lnSpcReduction="20000"/>
          </a:bodyPr>
          <a:lstStyle/>
          <a:p>
            <a:pPr algn="just"/>
            <a:r>
              <a:rPr lang="en-GB" dirty="0" smtClean="0"/>
              <a:t>The S0 indicator is based on current data. It aggregates fiscal and macro-financial variables that have proved to be good predictors of future fiscal stress</a:t>
            </a:r>
          </a:p>
          <a:p>
            <a:pPr algn="just"/>
            <a:r>
              <a:rPr lang="en-GB" dirty="0" smtClean="0"/>
              <a:t>It </a:t>
            </a:r>
            <a:r>
              <a:rPr lang="en-GB" dirty="0"/>
              <a:t>uses the “signals’ approach” methodology, which is based on the endogenous determination </a:t>
            </a:r>
            <a:r>
              <a:rPr lang="en-GB" dirty="0" smtClean="0"/>
              <a:t>of thresholds </a:t>
            </a:r>
            <a:r>
              <a:rPr lang="en-GB" dirty="0"/>
              <a:t>of </a:t>
            </a:r>
            <a:r>
              <a:rPr lang="en-GB" dirty="0" smtClean="0"/>
              <a:t>fiscal risk </a:t>
            </a:r>
          </a:p>
          <a:p>
            <a:pPr algn="just"/>
            <a:r>
              <a:rPr lang="en-GB" dirty="0" smtClean="0"/>
              <a:t>This methodology was introduced by: G. Kaminski, S. </a:t>
            </a:r>
            <a:r>
              <a:rPr lang="en-GB" dirty="0" err="1" smtClean="0"/>
              <a:t>Lizondo</a:t>
            </a:r>
            <a:r>
              <a:rPr lang="en-GB" dirty="0" smtClean="0"/>
              <a:t> and C. M. Reinhart (1998) “Leading indicators of currency </a:t>
            </a:r>
            <a:r>
              <a:rPr lang="en-GB" dirty="0"/>
              <a:t>c</a:t>
            </a:r>
            <a:r>
              <a:rPr lang="en-GB" dirty="0" smtClean="0"/>
              <a:t>rises”, </a:t>
            </a:r>
            <a:r>
              <a:rPr lang="en-GB" i="1" dirty="0" smtClean="0"/>
              <a:t>IMF Staff Papers. </a:t>
            </a:r>
          </a:p>
          <a:p>
            <a:pPr marL="0" indent="0" algn="just">
              <a:buNone/>
            </a:pPr>
            <a:r>
              <a:rPr lang="en-GB" dirty="0"/>
              <a:t> </a:t>
            </a:r>
            <a:r>
              <a:rPr lang="en-GB" dirty="0" smtClean="0"/>
              <a:t>      And by: G.L</a:t>
            </a:r>
            <a:r>
              <a:rPr lang="en-GB" dirty="0"/>
              <a:t>. Kaminski and C.M. Reinhart (1999) “The twin crises: The causes of banking and balance-of-payments problems”, </a:t>
            </a:r>
            <a:r>
              <a:rPr lang="en-GB" i="1" dirty="0"/>
              <a:t>American Economic Review</a:t>
            </a:r>
            <a:r>
              <a:rPr lang="en-GB" dirty="0"/>
              <a:t>.</a:t>
            </a:r>
          </a:p>
          <a:p>
            <a:pPr algn="just"/>
            <a:endParaRPr lang="en-GB" dirty="0" smtClean="0"/>
          </a:p>
          <a:p>
            <a:pPr marL="0" indent="0" algn="just">
              <a:buNone/>
            </a:pPr>
            <a:endParaRPr lang="en-GB" dirty="0"/>
          </a:p>
        </p:txBody>
      </p:sp>
      <p:sp>
        <p:nvSpPr>
          <p:cNvPr id="4" name="Marcador de contenido 3"/>
          <p:cNvSpPr>
            <a:spLocks noGrp="1"/>
          </p:cNvSpPr>
          <p:nvPr>
            <p:ph sz="half" idx="2"/>
          </p:nvPr>
        </p:nvSpPr>
        <p:spPr>
          <a:xfrm>
            <a:off x="5448301" y="1600206"/>
            <a:ext cx="4041329" cy="4525963"/>
          </a:xfrm>
        </p:spPr>
        <p:txBody>
          <a:bodyPr>
            <a:normAutofit fontScale="62500" lnSpcReduction="20000"/>
          </a:bodyPr>
          <a:lstStyle/>
          <a:p>
            <a:pPr>
              <a:lnSpc>
                <a:spcPct val="120000"/>
              </a:lnSpc>
            </a:pPr>
            <a:r>
              <a:rPr lang="en-GB" altLang="zh-CN" dirty="0"/>
              <a:t>S0</a:t>
            </a:r>
            <a:r>
              <a:rPr lang="en-GB" dirty="0" smtClean="0"/>
              <a:t>指标以</a:t>
            </a:r>
            <a:r>
              <a:rPr lang="en-GB" dirty="0" smtClean="0"/>
              <a:t>当前数据为基础，总合了</a:t>
            </a:r>
            <a:r>
              <a:rPr lang="zh-CN" altLang="en-US" dirty="0" smtClean="0"/>
              <a:t>财政</a:t>
            </a:r>
            <a:r>
              <a:rPr lang="en-GB" dirty="0" err="1" smtClean="0"/>
              <a:t>和宏观</a:t>
            </a:r>
            <a:r>
              <a:rPr lang="zh-CN" altLang="en-US" dirty="0" smtClean="0"/>
              <a:t>财务</a:t>
            </a:r>
            <a:r>
              <a:rPr lang="en-GB" dirty="0" err="1" smtClean="0"/>
              <a:t>变量</a:t>
            </a:r>
            <a:r>
              <a:rPr lang="zh-CN" altLang="en-US" dirty="0"/>
              <a:t>。</a:t>
            </a:r>
            <a:r>
              <a:rPr lang="zh-CN" altLang="en-US" dirty="0" smtClean="0"/>
              <a:t>通过这两项内容已证明是可以有力预测未来财政压力。</a:t>
            </a:r>
            <a:endParaRPr lang="en-US" altLang="zh-CN" dirty="0" smtClean="0"/>
          </a:p>
          <a:p>
            <a:pPr>
              <a:lnSpc>
                <a:spcPct val="120000"/>
              </a:lnSpc>
            </a:pPr>
            <a:r>
              <a:rPr lang="zh-CN" altLang="en-US" dirty="0" smtClean="0"/>
              <a:t>该指标运用了“信号法</a:t>
            </a:r>
            <a:r>
              <a:rPr lang="zh-CN" altLang="en-US" dirty="0" smtClean="0"/>
              <a:t>”</a:t>
            </a:r>
            <a:r>
              <a:rPr lang="zh-CN" altLang="en-US" dirty="0" smtClean="0"/>
              <a:t>，</a:t>
            </a:r>
            <a:r>
              <a:rPr lang="zh-CN" altLang="en-US" dirty="0" smtClean="0"/>
              <a:t>基于财政风险</a:t>
            </a:r>
            <a:r>
              <a:rPr lang="zh-CN" altLang="en-US" dirty="0" smtClean="0"/>
              <a:t>门槛</a:t>
            </a:r>
            <a:r>
              <a:rPr lang="zh-CN" altLang="en-US" dirty="0" smtClean="0"/>
              <a:t>的</a:t>
            </a:r>
            <a:r>
              <a:rPr lang="zh-CN" altLang="en-US" dirty="0" smtClean="0"/>
              <a:t>内源性确定过程</a:t>
            </a:r>
            <a:r>
              <a:rPr lang="zh-CN" altLang="en-US" dirty="0" smtClean="0"/>
              <a:t>。</a:t>
            </a:r>
            <a:endParaRPr lang="en-US" altLang="zh-CN" dirty="0" smtClean="0"/>
          </a:p>
          <a:p>
            <a:pPr>
              <a:lnSpc>
                <a:spcPct val="120000"/>
              </a:lnSpc>
            </a:pPr>
            <a:r>
              <a:rPr lang="zh-CN" altLang="en-US" dirty="0" smtClean="0"/>
              <a:t>这一方法由</a:t>
            </a:r>
            <a:r>
              <a:rPr lang="en-GB" altLang="zh-CN" dirty="0"/>
              <a:t>G. </a:t>
            </a:r>
            <a:r>
              <a:rPr lang="en-GB" altLang="zh-CN" dirty="0" err="1" smtClean="0"/>
              <a:t>Kaminsk</a:t>
            </a:r>
            <a:r>
              <a:rPr lang="en-US" altLang="zh-CN" dirty="0" err="1" smtClean="0"/>
              <a:t>i</a:t>
            </a:r>
            <a:r>
              <a:rPr lang="zh-CN" altLang="en-US" dirty="0" smtClean="0"/>
              <a:t>,</a:t>
            </a:r>
            <a:r>
              <a:rPr lang="en-US" altLang="zh-CN" dirty="0" smtClean="0"/>
              <a:t>S</a:t>
            </a:r>
            <a:r>
              <a:rPr lang="zh-CN" altLang="en-US" dirty="0" smtClean="0"/>
              <a:t>.</a:t>
            </a:r>
            <a:r>
              <a:rPr lang="en-US" altLang="zh-CN" dirty="0" err="1" smtClean="0"/>
              <a:t>Lizondo</a:t>
            </a:r>
            <a:r>
              <a:rPr lang="zh-CN" altLang="en-US" dirty="0" smtClean="0"/>
              <a:t>和</a:t>
            </a:r>
            <a:r>
              <a:rPr lang="en-US" altLang="zh-CN" dirty="0" smtClean="0"/>
              <a:t>C.</a:t>
            </a:r>
            <a:r>
              <a:rPr lang="zh-CN" altLang="en-US" dirty="0" smtClean="0"/>
              <a:t> </a:t>
            </a:r>
            <a:r>
              <a:rPr lang="en-US" altLang="zh-CN" dirty="0" smtClean="0"/>
              <a:t>M.</a:t>
            </a:r>
            <a:r>
              <a:rPr lang="zh-CN" altLang="en-US" dirty="0" smtClean="0"/>
              <a:t> </a:t>
            </a:r>
            <a:r>
              <a:rPr lang="en-US" altLang="zh-CN" dirty="0" smtClean="0"/>
              <a:t>Reinhart</a:t>
            </a:r>
            <a:r>
              <a:rPr lang="zh-CN" altLang="en-US" dirty="0" smtClean="0"/>
              <a:t>的</a:t>
            </a:r>
            <a:r>
              <a:rPr lang="en-US" altLang="zh-CN" dirty="0" smtClean="0"/>
              <a:t>《</a:t>
            </a:r>
            <a:r>
              <a:rPr lang="zh-CN" altLang="en-US" dirty="0" smtClean="0"/>
              <a:t>货币危机主要指标</a:t>
            </a:r>
            <a:r>
              <a:rPr lang="en-US" altLang="zh-CN" dirty="0" smtClean="0"/>
              <a:t>》</a:t>
            </a:r>
            <a:r>
              <a:rPr lang="zh-CN" altLang="en-US" dirty="0" smtClean="0"/>
              <a:t>（</a:t>
            </a:r>
            <a:r>
              <a:rPr lang="en-US" altLang="zh-CN" dirty="0"/>
              <a:t>《</a:t>
            </a:r>
            <a:r>
              <a:rPr lang="zh-CN" altLang="en-US" dirty="0"/>
              <a:t>国际货币基金论文</a:t>
            </a:r>
            <a:r>
              <a:rPr lang="en-US" altLang="zh-CN" dirty="0" smtClean="0"/>
              <a:t>》</a:t>
            </a:r>
            <a:r>
              <a:rPr lang="zh-CN" altLang="en-US" dirty="0" smtClean="0"/>
              <a:t>，</a:t>
            </a:r>
            <a:r>
              <a:rPr lang="en-US" altLang="zh-CN" dirty="0" smtClean="0"/>
              <a:t>1998</a:t>
            </a:r>
            <a:r>
              <a:rPr lang="zh-CN" altLang="en-US" dirty="0" smtClean="0"/>
              <a:t>年</a:t>
            </a:r>
            <a:r>
              <a:rPr lang="zh-CN" altLang="en-US" dirty="0" smtClean="0"/>
              <a:t>）</a:t>
            </a:r>
            <a:r>
              <a:rPr lang="zh-CN" altLang="en-US" dirty="0" smtClean="0"/>
              <a:t>和</a:t>
            </a:r>
            <a:r>
              <a:rPr lang="en-GB" altLang="zh-CN" dirty="0" smtClean="0"/>
              <a:t>G</a:t>
            </a:r>
            <a:r>
              <a:rPr lang="en-GB" altLang="zh-CN" dirty="0"/>
              <a:t>.L. Kaminski </a:t>
            </a:r>
            <a:r>
              <a:rPr lang="zh-CN" altLang="en-US" dirty="0" smtClean="0"/>
              <a:t>和</a:t>
            </a:r>
            <a:r>
              <a:rPr lang="en-GB" altLang="zh-CN" dirty="0" smtClean="0"/>
              <a:t> </a:t>
            </a:r>
            <a:r>
              <a:rPr lang="en-GB" altLang="zh-CN" dirty="0"/>
              <a:t>C.M. </a:t>
            </a:r>
            <a:r>
              <a:rPr lang="en-GB" altLang="zh-CN" dirty="0" smtClean="0"/>
              <a:t>Reinhart</a:t>
            </a:r>
            <a:r>
              <a:rPr lang="zh-CN" altLang="en-US" dirty="0" smtClean="0"/>
              <a:t>的</a:t>
            </a:r>
            <a:r>
              <a:rPr lang="en-US" altLang="zh-CN" dirty="0" smtClean="0"/>
              <a:t>《</a:t>
            </a:r>
            <a:r>
              <a:rPr lang="zh-CN" altLang="en-US" dirty="0" smtClean="0"/>
              <a:t>双生危机：银行业和支付平衡问题的起因</a:t>
            </a:r>
            <a:r>
              <a:rPr lang="en-US" altLang="zh-CN" dirty="0" smtClean="0"/>
              <a:t>》</a:t>
            </a:r>
            <a:r>
              <a:rPr lang="en-US" altLang="zh-CN" dirty="0" smtClean="0"/>
              <a:t>(</a:t>
            </a:r>
            <a:r>
              <a:rPr lang="en-US" altLang="zh-CN" dirty="0" smtClean="0"/>
              <a:t>《</a:t>
            </a:r>
            <a:r>
              <a:rPr lang="zh-CN" altLang="en-US" dirty="0"/>
              <a:t>美国经济评论</a:t>
            </a:r>
            <a:r>
              <a:rPr lang="en-US" altLang="zh-CN" dirty="0" smtClean="0"/>
              <a:t>》</a:t>
            </a:r>
            <a:r>
              <a:rPr lang="zh-CN" altLang="en-US" dirty="0" smtClean="0"/>
              <a:t>，</a:t>
            </a:r>
            <a:r>
              <a:rPr lang="en-US" altLang="zh-CN" dirty="0" smtClean="0"/>
              <a:t>1999</a:t>
            </a:r>
            <a:r>
              <a:rPr lang="zh-CN" altLang="en-US" dirty="0" smtClean="0"/>
              <a:t>年</a:t>
            </a:r>
            <a:r>
              <a:rPr lang="en-US" altLang="zh-CN" dirty="0" smtClean="0"/>
              <a:t>)</a:t>
            </a:r>
            <a:endParaRPr lang="en-GB" dirty="0"/>
          </a:p>
        </p:txBody>
      </p:sp>
      <p:sp>
        <p:nvSpPr>
          <p:cNvPr id="5" name="Título 1"/>
          <p:cNvSpPr>
            <a:spLocks noGrp="1"/>
          </p:cNvSpPr>
          <p:nvPr>
            <p:ph type="title"/>
          </p:nvPr>
        </p:nvSpPr>
        <p:spPr>
          <a:xfrm>
            <a:off x="344364" y="188550"/>
            <a:ext cx="9066340" cy="648090"/>
          </a:xfrm>
        </p:spPr>
        <p:txBody>
          <a:bodyPr>
            <a:normAutofit fontScale="90000"/>
          </a:bodyPr>
          <a:lstStyle/>
          <a:p>
            <a:r>
              <a:rPr lang="en-GB" sz="3600" dirty="0" smtClean="0"/>
              <a:t>The sustainability indicators</a:t>
            </a:r>
            <a:br>
              <a:rPr lang="en-GB" sz="3600" dirty="0" smtClean="0"/>
            </a:br>
            <a:r>
              <a:rPr lang="zh-CN" altLang="en-US" sz="3600" dirty="0" smtClean="0">
                <a:latin typeface="黑体"/>
                <a:ea typeface="黑体"/>
                <a:cs typeface="黑体"/>
              </a:rPr>
              <a:t>可持续性指标</a:t>
            </a:r>
            <a:endParaRPr lang="en-GB" sz="3600" dirty="0">
              <a:latin typeface="黑体"/>
              <a:ea typeface="黑体"/>
              <a:cs typeface="黑体"/>
            </a:endParaRPr>
          </a:p>
        </p:txBody>
      </p:sp>
    </p:spTree>
    <p:extLst>
      <p:ext uri="{BB962C8B-B14F-4D97-AF65-F5344CB8AC3E}">
        <p14:creationId xmlns:p14="http://schemas.microsoft.com/office/powerpoint/2010/main" val="19719968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1"/>
          </p:nvPr>
        </p:nvSpPr>
        <p:spPr/>
        <p:txBody>
          <a:bodyPr>
            <a:normAutofit fontScale="62500" lnSpcReduction="20000"/>
          </a:bodyPr>
          <a:lstStyle/>
          <a:p>
            <a:pPr algn="just"/>
            <a:r>
              <a:rPr lang="en-GB" b="1" dirty="0" smtClean="0">
                <a:cs typeface="Arial" panose="020B0604020202020204" pitchFamily="34" charset="0"/>
              </a:rPr>
              <a:t>The S1</a:t>
            </a:r>
            <a:r>
              <a:rPr lang="en-GB" dirty="0" smtClean="0">
                <a:cs typeface="Arial" panose="020B0604020202020204" pitchFamily="34" charset="0"/>
              </a:rPr>
              <a:t> indicator shows the adjustment required, in terms of the sustained improvement of the structural primary balance over 5 years, and keeping it constant until 2030, in order to reduce the debt-to-Gross Domestic Product (GDP) ratio to 60% in 2030</a:t>
            </a:r>
          </a:p>
          <a:p>
            <a:pPr algn="just"/>
            <a:r>
              <a:rPr lang="en-GB" b="1" dirty="0" smtClean="0">
                <a:cs typeface="Arial" panose="020B0604020202020204" pitchFamily="34" charset="0"/>
              </a:rPr>
              <a:t>S1 </a:t>
            </a:r>
            <a:r>
              <a:rPr lang="en-GB" dirty="0" smtClean="0">
                <a:cs typeface="Arial" panose="020B0604020202020204" pitchFamily="34" charset="0"/>
              </a:rPr>
              <a:t>can be decomposed in 4 terms</a:t>
            </a:r>
          </a:p>
          <a:p>
            <a:pPr marL="0" indent="0" algn="just">
              <a:buNone/>
            </a:pPr>
            <a:r>
              <a:rPr lang="en-GB" b="1" dirty="0" smtClean="0">
                <a:cs typeface="Arial" panose="020B0604020202020204" pitchFamily="34" charset="0"/>
              </a:rPr>
              <a:t>S1= A + B + C+ D</a:t>
            </a:r>
          </a:p>
          <a:p>
            <a:pPr marL="0" indent="0" algn="just">
              <a:buNone/>
            </a:pPr>
            <a:r>
              <a:rPr lang="en-GB" b="1" dirty="0" smtClean="0">
                <a:cs typeface="Arial" panose="020B0604020202020204" pitchFamily="34" charset="0"/>
              </a:rPr>
              <a:t>A</a:t>
            </a:r>
            <a:r>
              <a:rPr lang="en-GB" dirty="0" smtClean="0">
                <a:cs typeface="Arial" panose="020B0604020202020204" pitchFamily="34" charset="0"/>
              </a:rPr>
              <a:t> is the Initial Budgetary Position, that is, the gap that has to be closed in order to stabilise the debt-to-GDP ratio</a:t>
            </a:r>
          </a:p>
          <a:p>
            <a:pPr marL="0" indent="0" algn="just">
              <a:buNone/>
            </a:pPr>
            <a:r>
              <a:rPr lang="en-GB" b="1" dirty="0" smtClean="0">
                <a:cs typeface="Arial" panose="020B0604020202020204" pitchFamily="34" charset="0"/>
              </a:rPr>
              <a:t>B</a:t>
            </a:r>
            <a:r>
              <a:rPr lang="en-GB" dirty="0" smtClean="0">
                <a:cs typeface="Arial" panose="020B0604020202020204" pitchFamily="34" charset="0"/>
              </a:rPr>
              <a:t> is the cost of postponing the adjustment</a:t>
            </a:r>
          </a:p>
          <a:p>
            <a:pPr marL="0" indent="0" algn="just">
              <a:buNone/>
            </a:pPr>
            <a:r>
              <a:rPr lang="en-GB" b="1" dirty="0" smtClean="0">
                <a:cs typeface="Arial" panose="020B0604020202020204" pitchFamily="34" charset="0"/>
              </a:rPr>
              <a:t>C </a:t>
            </a:r>
            <a:r>
              <a:rPr lang="en-GB" dirty="0" smtClean="0">
                <a:cs typeface="Arial" panose="020B0604020202020204" pitchFamily="34" charset="0"/>
              </a:rPr>
              <a:t>is the additional adjustment required given the debt target (which is 60% od GDP)</a:t>
            </a:r>
          </a:p>
          <a:p>
            <a:pPr marL="0" indent="0" algn="just">
              <a:buNone/>
            </a:pPr>
            <a:r>
              <a:rPr lang="en-GB" b="1" dirty="0" smtClean="0">
                <a:cs typeface="Arial" panose="020B0604020202020204" pitchFamily="34" charset="0"/>
              </a:rPr>
              <a:t>D</a:t>
            </a:r>
            <a:r>
              <a:rPr lang="en-GB" dirty="0" smtClean="0">
                <a:cs typeface="Arial" panose="020B0604020202020204" pitchFamily="34" charset="0"/>
              </a:rPr>
              <a:t> is the additional adjustment required due to the cost of ageing population </a:t>
            </a:r>
            <a:endParaRPr lang="en-GB" dirty="0"/>
          </a:p>
        </p:txBody>
      </p:sp>
      <p:sp>
        <p:nvSpPr>
          <p:cNvPr id="4" name="Marcador de contenido 3"/>
          <p:cNvSpPr>
            <a:spLocks noGrp="1"/>
          </p:cNvSpPr>
          <p:nvPr>
            <p:ph sz="half" idx="2"/>
          </p:nvPr>
        </p:nvSpPr>
        <p:spPr>
          <a:xfrm>
            <a:off x="5448301" y="1600206"/>
            <a:ext cx="3825299" cy="4525963"/>
          </a:xfrm>
        </p:spPr>
        <p:txBody>
          <a:bodyPr>
            <a:noAutofit/>
          </a:bodyPr>
          <a:lstStyle/>
          <a:p>
            <a:r>
              <a:rPr lang="en-GB" altLang="zh-CN" sz="1800" dirty="0"/>
              <a:t>S1</a:t>
            </a:r>
            <a:r>
              <a:rPr lang="en-GB" sz="1800" dirty="0" smtClean="0"/>
              <a:t>指标表示</a:t>
            </a:r>
            <a:r>
              <a:rPr lang="en-GB" sz="1800" dirty="0" smtClean="0"/>
              <a:t>的是</a:t>
            </a:r>
            <a:r>
              <a:rPr lang="zh-CN" altLang="en-US" sz="1800" dirty="0" smtClean="0"/>
              <a:t>为达到</a:t>
            </a:r>
            <a:r>
              <a:rPr lang="en-GB" sz="1800" dirty="0" smtClean="0"/>
              <a:t>5年间结构性</a:t>
            </a:r>
            <a:r>
              <a:rPr lang="zh-CN" altLang="en-US" sz="1800" dirty="0" smtClean="0"/>
              <a:t>基本收支的改善而需要采取的预算调整，并将此预算调整保持恒定至</a:t>
            </a:r>
            <a:r>
              <a:rPr lang="en-US" altLang="zh-CN" sz="1800" dirty="0" smtClean="0"/>
              <a:t>2030</a:t>
            </a:r>
            <a:r>
              <a:rPr lang="zh-CN" altLang="en-US" sz="1800" dirty="0" smtClean="0"/>
              <a:t>年，以便到</a:t>
            </a:r>
            <a:r>
              <a:rPr lang="en-US" altLang="zh-CN" sz="1800" dirty="0" smtClean="0"/>
              <a:t>2030</a:t>
            </a:r>
            <a:r>
              <a:rPr lang="zh-CN" altLang="en-US" sz="1800" dirty="0" smtClean="0"/>
              <a:t>年将</a:t>
            </a:r>
            <a:r>
              <a:rPr lang="en-US" altLang="zh-CN" sz="1800" dirty="0" smtClean="0"/>
              <a:t>GDP</a:t>
            </a:r>
            <a:r>
              <a:rPr lang="zh-CN" altLang="en-US" sz="1800" dirty="0" smtClean="0"/>
              <a:t>的负债率削减到</a:t>
            </a:r>
            <a:r>
              <a:rPr lang="en-US" altLang="zh-CN" sz="1800" dirty="0" smtClean="0"/>
              <a:t>60%</a:t>
            </a:r>
            <a:r>
              <a:rPr lang="zh-CN" altLang="en-US" sz="1800" dirty="0" smtClean="0"/>
              <a:t>。</a:t>
            </a:r>
            <a:endParaRPr lang="en-US" altLang="zh-CN" sz="1800" dirty="0" smtClean="0"/>
          </a:p>
          <a:p>
            <a:r>
              <a:rPr lang="en-US" sz="1800" dirty="0" smtClean="0"/>
              <a:t>S</a:t>
            </a:r>
            <a:r>
              <a:rPr lang="en-US" altLang="zh-CN" sz="1800" dirty="0" smtClean="0"/>
              <a:t>1</a:t>
            </a:r>
            <a:r>
              <a:rPr lang="zh-CN" altLang="en-US" sz="1800" dirty="0" smtClean="0"/>
              <a:t>可解析为</a:t>
            </a:r>
            <a:r>
              <a:rPr lang="en-US" altLang="zh-CN" sz="1800" dirty="0" smtClean="0"/>
              <a:t>4</a:t>
            </a:r>
            <a:r>
              <a:rPr lang="zh-CN" altLang="en-US" sz="1800" dirty="0" smtClean="0"/>
              <a:t>项元</a:t>
            </a:r>
            <a:endParaRPr lang="en-US" altLang="zh-CN" sz="1800" dirty="0" smtClean="0"/>
          </a:p>
          <a:p>
            <a:r>
              <a:rPr lang="en-US" sz="1800" dirty="0" smtClean="0"/>
              <a:t>S</a:t>
            </a:r>
            <a:r>
              <a:rPr lang="en-US" altLang="zh-CN" sz="1800" dirty="0" smtClean="0"/>
              <a:t>1=A+B+C+D</a:t>
            </a:r>
          </a:p>
          <a:p>
            <a:r>
              <a:rPr lang="en-US" sz="1800" dirty="0" smtClean="0"/>
              <a:t>A</a:t>
            </a:r>
            <a:r>
              <a:rPr lang="zh-CN" altLang="en-US" sz="1800" dirty="0" smtClean="0"/>
              <a:t>是初始预算状况，即为稳定</a:t>
            </a:r>
            <a:r>
              <a:rPr lang="en-US" altLang="zh-CN" sz="1800" dirty="0" smtClean="0"/>
              <a:t>GDP</a:t>
            </a:r>
            <a:r>
              <a:rPr lang="zh-CN" altLang="en-US" sz="1800" dirty="0" smtClean="0"/>
              <a:t>负债率而必须填补的缺口</a:t>
            </a:r>
            <a:endParaRPr lang="en-US" altLang="zh-CN" sz="1800" dirty="0" smtClean="0"/>
          </a:p>
          <a:p>
            <a:r>
              <a:rPr lang="en-US" sz="1800" dirty="0" smtClean="0"/>
              <a:t>B</a:t>
            </a:r>
            <a:r>
              <a:rPr lang="zh-CN" altLang="en-US" sz="1800" dirty="0" smtClean="0"/>
              <a:t>是推迟预算调整的成本</a:t>
            </a:r>
            <a:endParaRPr lang="en-US" altLang="zh-CN" sz="1800" dirty="0" smtClean="0"/>
          </a:p>
          <a:p>
            <a:r>
              <a:rPr lang="en-US" sz="1800" dirty="0" smtClean="0"/>
              <a:t>C</a:t>
            </a:r>
            <a:r>
              <a:rPr lang="zh-CN" altLang="en-US" sz="1800" dirty="0" smtClean="0"/>
              <a:t>是在既定减债目标（</a:t>
            </a:r>
            <a:r>
              <a:rPr lang="en-US" altLang="zh-CN" sz="1800" dirty="0" smtClean="0"/>
              <a:t>GDP</a:t>
            </a:r>
            <a:r>
              <a:rPr lang="zh-CN" altLang="en-US" sz="1800" dirty="0" smtClean="0"/>
              <a:t>的</a:t>
            </a:r>
            <a:r>
              <a:rPr lang="en-US" altLang="zh-CN" sz="1800" dirty="0" smtClean="0"/>
              <a:t>60%</a:t>
            </a:r>
            <a:r>
              <a:rPr lang="zh-CN" altLang="en-US" sz="1800" dirty="0" smtClean="0"/>
              <a:t>）下所需的附加预算调整</a:t>
            </a:r>
            <a:endParaRPr lang="en-US" altLang="zh-CN" sz="1800" dirty="0" smtClean="0"/>
          </a:p>
          <a:p>
            <a:r>
              <a:rPr lang="en-US" sz="1800" dirty="0" smtClean="0"/>
              <a:t>D</a:t>
            </a:r>
            <a:r>
              <a:rPr lang="zh-CN" altLang="en-US" sz="1800" dirty="0" smtClean="0"/>
              <a:t>是因老龄化人口成本而需要作出的预算调整</a:t>
            </a:r>
            <a:endParaRPr lang="en-GB" sz="1800" dirty="0"/>
          </a:p>
        </p:txBody>
      </p:sp>
      <p:sp>
        <p:nvSpPr>
          <p:cNvPr id="5" name="Título 1"/>
          <p:cNvSpPr>
            <a:spLocks noGrp="1"/>
          </p:cNvSpPr>
          <p:nvPr>
            <p:ph type="title"/>
          </p:nvPr>
        </p:nvSpPr>
        <p:spPr>
          <a:xfrm>
            <a:off x="344364" y="260560"/>
            <a:ext cx="9066340" cy="648090"/>
          </a:xfrm>
        </p:spPr>
        <p:txBody>
          <a:bodyPr>
            <a:normAutofit fontScale="90000"/>
          </a:bodyPr>
          <a:lstStyle/>
          <a:p>
            <a:r>
              <a:rPr lang="en-GB" sz="3600" dirty="0" smtClean="0"/>
              <a:t>The sustainability indicators</a:t>
            </a:r>
            <a:br>
              <a:rPr lang="en-GB" sz="3600" dirty="0" smtClean="0"/>
            </a:br>
            <a:r>
              <a:rPr lang="zh-CN" altLang="en-US" sz="3600" dirty="0" smtClean="0">
                <a:latin typeface="黑体"/>
                <a:ea typeface="黑体"/>
                <a:cs typeface="黑体"/>
              </a:rPr>
              <a:t>可持续性指标</a:t>
            </a:r>
            <a:endParaRPr lang="en-GB" sz="3600" dirty="0">
              <a:latin typeface="黑体"/>
              <a:ea typeface="黑体"/>
              <a:cs typeface="黑体"/>
            </a:endParaRPr>
          </a:p>
        </p:txBody>
      </p:sp>
    </p:spTree>
    <p:extLst>
      <p:ext uri="{BB962C8B-B14F-4D97-AF65-F5344CB8AC3E}">
        <p14:creationId xmlns:p14="http://schemas.microsoft.com/office/powerpoint/2010/main" val="10269905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1"/>
          </p:nvPr>
        </p:nvSpPr>
        <p:spPr>
          <a:xfrm>
            <a:off x="536575" y="1600206"/>
            <a:ext cx="4632455" cy="4525963"/>
          </a:xfrm>
        </p:spPr>
        <p:txBody>
          <a:bodyPr>
            <a:noAutofit/>
          </a:bodyPr>
          <a:lstStyle/>
          <a:p>
            <a:pPr lvl="0" algn="just"/>
            <a:r>
              <a:rPr lang="en-GB" sz="1800" b="1" dirty="0" smtClean="0">
                <a:cs typeface="Arial" panose="020B0604020202020204" pitchFamily="34" charset="0"/>
              </a:rPr>
              <a:t>The S2</a:t>
            </a:r>
            <a:r>
              <a:rPr lang="en-GB" sz="1800" dirty="0" smtClean="0">
                <a:cs typeface="Arial" panose="020B0604020202020204" pitchFamily="34" charset="0"/>
              </a:rPr>
              <a:t> indicator shows </a:t>
            </a:r>
            <a:r>
              <a:rPr lang="en-GB" sz="1800" dirty="0">
                <a:cs typeface="Arial" panose="020B0604020202020204" pitchFamily="34" charset="0"/>
              </a:rPr>
              <a:t>the </a:t>
            </a:r>
            <a:r>
              <a:rPr lang="en-GB" sz="1800" dirty="0" smtClean="0">
                <a:cs typeface="Arial" panose="020B0604020202020204" pitchFamily="34" charset="0"/>
              </a:rPr>
              <a:t>immediate adjustment </a:t>
            </a:r>
            <a:r>
              <a:rPr lang="en-GB" sz="1800" dirty="0">
                <a:cs typeface="Arial" panose="020B0604020202020204" pitchFamily="34" charset="0"/>
              </a:rPr>
              <a:t>in the primary structural balance required to fulfil the intertemporal Budget constraint of the government. It may lead to high levels for public debt stabilisation</a:t>
            </a:r>
          </a:p>
          <a:p>
            <a:pPr lvl="0" algn="just"/>
            <a:r>
              <a:rPr lang="en-GB" sz="1800" dirty="0" smtClean="0">
                <a:cs typeface="Arial" panose="020B0604020202020204" pitchFamily="34" charset="0"/>
              </a:rPr>
              <a:t>Mathematically (only for a constant discounting factor </a:t>
            </a:r>
            <a:r>
              <a:rPr lang="en-GB" sz="1800" i="1" dirty="0" smtClean="0">
                <a:latin typeface="Times New Roman" panose="02020603050405020304" pitchFamily="18" charset="0"/>
                <a:cs typeface="Times New Roman" panose="02020603050405020304" pitchFamily="18" charset="0"/>
              </a:rPr>
              <a:t>r</a:t>
            </a:r>
            <a:r>
              <a:rPr lang="en-GB" sz="1800" i="1" dirty="0" smtClean="0">
                <a:cs typeface="Arial" panose="020B0604020202020204" pitchFamily="34" charset="0"/>
              </a:rPr>
              <a:t> </a:t>
            </a:r>
            <a:r>
              <a:rPr lang="en-GB" sz="1800" dirty="0" smtClean="0">
                <a:cs typeface="Arial" panose="020B0604020202020204" pitchFamily="34" charset="0"/>
              </a:rPr>
              <a:t>):</a:t>
            </a:r>
            <a:endParaRPr lang="en-GB" sz="1800" dirty="0">
              <a:cs typeface="Arial" panose="020B0604020202020204" pitchFamily="34" charset="0"/>
            </a:endParaRPr>
          </a:p>
          <a:p>
            <a:pPr lvl="0" algn="just"/>
            <a:endParaRPr lang="en-GB" sz="1800" dirty="0">
              <a:cs typeface="Arial" panose="020B0604020202020204" pitchFamily="34" charset="0"/>
            </a:endParaRPr>
          </a:p>
          <a:p>
            <a:pPr lvl="0" algn="just"/>
            <a:endParaRPr lang="en-GB" sz="1800" dirty="0">
              <a:cs typeface="Arial" panose="020B0604020202020204" pitchFamily="34" charset="0"/>
            </a:endParaRPr>
          </a:p>
          <a:p>
            <a:pPr lvl="0" algn="just"/>
            <a:endParaRPr lang="en-GB" sz="1800" dirty="0">
              <a:cs typeface="Arial" panose="020B0604020202020204" pitchFamily="34" charset="0"/>
            </a:endParaRPr>
          </a:p>
          <a:p>
            <a:pPr marL="0" lvl="0" indent="0" algn="just">
              <a:buNone/>
            </a:pPr>
            <a:r>
              <a:rPr lang="en-GB" sz="1800" b="1" i="1" dirty="0">
                <a:cs typeface="Arial" panose="020B0604020202020204" pitchFamily="34" charset="0"/>
              </a:rPr>
              <a:t>A</a:t>
            </a:r>
            <a:r>
              <a:rPr lang="en-GB" sz="1800" dirty="0">
                <a:cs typeface="Arial" panose="020B0604020202020204" pitchFamily="34" charset="0"/>
              </a:rPr>
              <a:t> is the Initial Budgetary Position, that is, the primary structural balance gap that stabilises the debt-to-GDP ratio</a:t>
            </a:r>
          </a:p>
          <a:p>
            <a:pPr marL="0" lvl="0" indent="0" algn="just">
              <a:buNone/>
            </a:pPr>
            <a:r>
              <a:rPr lang="en-GB" sz="1800" b="1" i="1" dirty="0">
                <a:cs typeface="Arial" panose="020B0604020202020204" pitchFamily="34" charset="0"/>
              </a:rPr>
              <a:t>B</a:t>
            </a:r>
            <a:r>
              <a:rPr lang="en-GB" sz="1800" dirty="0">
                <a:cs typeface="Arial" panose="020B0604020202020204" pitchFamily="34" charset="0"/>
              </a:rPr>
              <a:t> is the initial budgetary adjustment needed to cope with the cost of </a:t>
            </a:r>
            <a:r>
              <a:rPr lang="en-GB" sz="1800" dirty="0" smtClean="0">
                <a:cs typeface="Arial" panose="020B0604020202020204" pitchFamily="34" charset="0"/>
              </a:rPr>
              <a:t>ageing</a:t>
            </a:r>
            <a:endParaRPr lang="en-GB" sz="1800" dirty="0">
              <a:cs typeface="Arial" panose="020B0604020202020204" pitchFamily="34" charset="0"/>
            </a:endParaRPr>
          </a:p>
        </p:txBody>
      </p:sp>
      <p:sp>
        <p:nvSpPr>
          <p:cNvPr id="4" name="Marcador de contenido 3"/>
          <p:cNvSpPr>
            <a:spLocks noGrp="1"/>
          </p:cNvSpPr>
          <p:nvPr>
            <p:ph sz="half" idx="2"/>
          </p:nvPr>
        </p:nvSpPr>
        <p:spPr>
          <a:xfrm>
            <a:off x="5448301" y="1600206"/>
            <a:ext cx="3825299" cy="4525963"/>
          </a:xfrm>
        </p:spPr>
        <p:txBody>
          <a:bodyPr>
            <a:noAutofit/>
          </a:bodyPr>
          <a:lstStyle/>
          <a:p>
            <a:pPr>
              <a:lnSpc>
                <a:spcPct val="120000"/>
              </a:lnSpc>
            </a:pPr>
            <a:r>
              <a:rPr lang="en-GB" altLang="zh-CN" sz="1800" dirty="0"/>
              <a:t>S2</a:t>
            </a:r>
            <a:r>
              <a:rPr lang="en-GB" sz="1800" dirty="0" smtClean="0"/>
              <a:t>指标表示</a:t>
            </a:r>
            <a:r>
              <a:rPr lang="en-GB" sz="1800" dirty="0" smtClean="0"/>
              <a:t>结构性基本收支</a:t>
            </a:r>
            <a:r>
              <a:rPr lang="zh-CN" altLang="en-US" sz="1800" dirty="0" smtClean="0"/>
              <a:t>为弥补跨时期政府财政紧张而直接预算</a:t>
            </a:r>
            <a:r>
              <a:rPr lang="en-GB" sz="1800" dirty="0" err="1" smtClean="0"/>
              <a:t>调整</a:t>
            </a:r>
            <a:r>
              <a:rPr lang="zh-CN" altLang="en-US" sz="1800" dirty="0" smtClean="0"/>
              <a:t>。这可使公共债务在高水平稳定下来。</a:t>
            </a:r>
            <a:endParaRPr lang="en-US" altLang="zh-CN" sz="1800" dirty="0" smtClean="0"/>
          </a:p>
          <a:p>
            <a:pPr>
              <a:lnSpc>
                <a:spcPct val="120000"/>
              </a:lnSpc>
            </a:pPr>
            <a:r>
              <a:rPr lang="zh-CN" altLang="en-US" sz="1800" dirty="0" smtClean="0"/>
              <a:t>其数学表达方式为（只需一折旧因数</a:t>
            </a:r>
            <a:r>
              <a:rPr lang="en-US" altLang="zh-CN" sz="1800" dirty="0" smtClean="0"/>
              <a:t>r</a:t>
            </a:r>
            <a:r>
              <a:rPr lang="zh-CN" altLang="en-US" sz="1800" dirty="0" smtClean="0"/>
              <a:t>）</a:t>
            </a:r>
            <a:endParaRPr lang="en-US" sz="1800" dirty="0" smtClean="0"/>
          </a:p>
          <a:p>
            <a:pPr>
              <a:lnSpc>
                <a:spcPct val="120000"/>
              </a:lnSpc>
            </a:pPr>
            <a:endParaRPr lang="en-US" sz="1800" dirty="0"/>
          </a:p>
          <a:p>
            <a:pPr>
              <a:lnSpc>
                <a:spcPct val="120000"/>
              </a:lnSpc>
            </a:pPr>
            <a:endParaRPr lang="en-GB" sz="1800" dirty="0" smtClean="0"/>
          </a:p>
          <a:p>
            <a:pPr>
              <a:lnSpc>
                <a:spcPct val="120000"/>
              </a:lnSpc>
            </a:pPr>
            <a:endParaRPr lang="en-US" altLang="zh-CN" sz="1800" dirty="0" smtClean="0"/>
          </a:p>
          <a:p>
            <a:pPr>
              <a:lnSpc>
                <a:spcPct val="120000"/>
              </a:lnSpc>
            </a:pPr>
            <a:r>
              <a:rPr lang="en-US" altLang="zh-CN" sz="1800" dirty="0" smtClean="0"/>
              <a:t>A</a:t>
            </a:r>
            <a:r>
              <a:rPr lang="zh-CN" altLang="en-US" sz="1800" dirty="0"/>
              <a:t>是初始预算状况，即为稳定</a:t>
            </a:r>
            <a:r>
              <a:rPr lang="en-US" altLang="zh-CN" sz="1800" dirty="0"/>
              <a:t>GDP</a:t>
            </a:r>
            <a:r>
              <a:rPr lang="zh-CN" altLang="en-US" sz="1800" dirty="0"/>
              <a:t>负债率而必须填补的缺</a:t>
            </a:r>
            <a:r>
              <a:rPr lang="zh-CN" altLang="en-US" sz="1800" dirty="0" smtClean="0"/>
              <a:t>口</a:t>
            </a:r>
            <a:endParaRPr lang="en-US" altLang="zh-CN" sz="1800" dirty="0" smtClean="0"/>
          </a:p>
          <a:p>
            <a:pPr>
              <a:lnSpc>
                <a:spcPct val="120000"/>
              </a:lnSpc>
            </a:pPr>
            <a:r>
              <a:rPr lang="en-US" altLang="zh-CN" sz="1800" dirty="0" smtClean="0"/>
              <a:t>B</a:t>
            </a:r>
            <a:r>
              <a:rPr lang="zh-CN" altLang="en-US" sz="1800" dirty="0" smtClean="0"/>
              <a:t>是为应对老龄化人口成本而进行的初始预算调整</a:t>
            </a:r>
            <a:endParaRPr lang="en-US" altLang="zh-CN" sz="1800" dirty="0"/>
          </a:p>
        </p:txBody>
      </p:sp>
      <p:graphicFrame>
        <p:nvGraphicFramePr>
          <p:cNvPr id="5" name="Marcador de contenido 4"/>
          <p:cNvGraphicFramePr>
            <a:graphicFrameLocks noChangeAspect="1"/>
          </p:cNvGraphicFramePr>
          <p:nvPr>
            <p:extLst>
              <p:ext uri="{D42A27DB-BD31-4B8C-83A1-F6EECF244321}">
                <p14:modId xmlns:p14="http://schemas.microsoft.com/office/powerpoint/2010/main" val="2058395811"/>
              </p:ext>
            </p:extLst>
          </p:nvPr>
        </p:nvGraphicFramePr>
        <p:xfrm>
          <a:off x="1171639" y="3748425"/>
          <a:ext cx="3362325" cy="1120775"/>
        </p:xfrm>
        <a:graphic>
          <a:graphicData uri="http://schemas.openxmlformats.org/presentationml/2006/ole">
            <mc:AlternateContent xmlns:mc="http://schemas.openxmlformats.org/markup-compatibility/2006">
              <mc:Choice xmlns:v="urn:schemas-microsoft-com:vml" Requires="v">
                <p:oleObj spid="_x0000_s1726550" name="Ecuación" r:id="rId3" imgW="2057400" imgH="685800" progId="Equation.3">
                  <p:embed/>
                </p:oleObj>
              </mc:Choice>
              <mc:Fallback>
                <p:oleObj name="Ecuación" r:id="rId3" imgW="2057400" imgH="685800" progId="Equation.3">
                  <p:embed/>
                  <p:pic>
                    <p:nvPicPr>
                      <p:cNvPr id="0" name=""/>
                      <p:cNvPicPr/>
                      <p:nvPr/>
                    </p:nvPicPr>
                    <p:blipFill>
                      <a:blip r:embed="rId4"/>
                      <a:stretch>
                        <a:fillRect/>
                      </a:stretch>
                    </p:blipFill>
                    <p:spPr>
                      <a:xfrm>
                        <a:off x="1171639" y="3748425"/>
                        <a:ext cx="3362325" cy="1120775"/>
                      </a:xfrm>
                      <a:prstGeom prst="rect">
                        <a:avLst/>
                      </a:prstGeom>
                    </p:spPr>
                  </p:pic>
                </p:oleObj>
              </mc:Fallback>
            </mc:AlternateContent>
          </a:graphicData>
        </a:graphic>
      </p:graphicFrame>
      <p:sp>
        <p:nvSpPr>
          <p:cNvPr id="6" name="Título 1"/>
          <p:cNvSpPr>
            <a:spLocks noGrp="1"/>
          </p:cNvSpPr>
          <p:nvPr>
            <p:ph type="title"/>
          </p:nvPr>
        </p:nvSpPr>
        <p:spPr>
          <a:xfrm>
            <a:off x="344364" y="260560"/>
            <a:ext cx="9066340" cy="648090"/>
          </a:xfrm>
        </p:spPr>
        <p:txBody>
          <a:bodyPr>
            <a:normAutofit fontScale="90000"/>
          </a:bodyPr>
          <a:lstStyle/>
          <a:p>
            <a:r>
              <a:rPr lang="en-GB" sz="3600" dirty="0" smtClean="0"/>
              <a:t>The sustainability indicators</a:t>
            </a:r>
            <a:br>
              <a:rPr lang="en-GB" sz="3600" dirty="0" smtClean="0"/>
            </a:br>
            <a:r>
              <a:rPr lang="zh-CN" altLang="en-US" sz="3600" dirty="0" smtClean="0">
                <a:latin typeface="黑体"/>
                <a:ea typeface="黑体"/>
                <a:cs typeface="黑体"/>
              </a:rPr>
              <a:t>可持续性指标</a:t>
            </a:r>
            <a:endParaRPr lang="en-GB" sz="3600" dirty="0">
              <a:latin typeface="黑体"/>
              <a:ea typeface="黑体"/>
              <a:cs typeface="黑体"/>
            </a:endParaRPr>
          </a:p>
        </p:txBody>
      </p:sp>
      <p:graphicFrame>
        <p:nvGraphicFramePr>
          <p:cNvPr id="7" name="Marcador de contenido 4"/>
          <p:cNvGraphicFramePr>
            <a:graphicFrameLocks noChangeAspect="1"/>
          </p:cNvGraphicFramePr>
          <p:nvPr>
            <p:extLst>
              <p:ext uri="{D42A27DB-BD31-4B8C-83A1-F6EECF244321}">
                <p14:modId xmlns:p14="http://schemas.microsoft.com/office/powerpoint/2010/main" val="3874564456"/>
              </p:ext>
            </p:extLst>
          </p:nvPr>
        </p:nvGraphicFramePr>
        <p:xfrm>
          <a:off x="5745110" y="3676415"/>
          <a:ext cx="3362325" cy="1120775"/>
        </p:xfrm>
        <a:graphic>
          <a:graphicData uri="http://schemas.openxmlformats.org/presentationml/2006/ole">
            <mc:AlternateContent xmlns:mc="http://schemas.openxmlformats.org/markup-compatibility/2006">
              <mc:Choice xmlns:v="urn:schemas-microsoft-com:vml" Requires="v">
                <p:oleObj spid="_x0000_s1726551" name="Ecuación" r:id="rId5" imgW="2057400" imgH="685800" progId="Equation.3">
                  <p:embed/>
                </p:oleObj>
              </mc:Choice>
              <mc:Fallback>
                <p:oleObj name="Ecuación" r:id="rId5" imgW="2057400" imgH="685800" progId="Equation.3">
                  <p:embed/>
                  <p:pic>
                    <p:nvPicPr>
                      <p:cNvPr id="0" name=""/>
                      <p:cNvPicPr/>
                      <p:nvPr/>
                    </p:nvPicPr>
                    <p:blipFill>
                      <a:blip r:embed="rId4"/>
                      <a:stretch>
                        <a:fillRect/>
                      </a:stretch>
                    </p:blipFill>
                    <p:spPr>
                      <a:xfrm>
                        <a:off x="5745110" y="3676415"/>
                        <a:ext cx="3362325" cy="1120775"/>
                      </a:xfrm>
                      <a:prstGeom prst="rect">
                        <a:avLst/>
                      </a:prstGeom>
                    </p:spPr>
                  </p:pic>
                </p:oleObj>
              </mc:Fallback>
            </mc:AlternateContent>
          </a:graphicData>
        </a:graphic>
      </p:graphicFrame>
    </p:spTree>
    <p:extLst>
      <p:ext uri="{BB962C8B-B14F-4D97-AF65-F5344CB8AC3E}">
        <p14:creationId xmlns:p14="http://schemas.microsoft.com/office/powerpoint/2010/main" val="3523380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72350" y="260560"/>
            <a:ext cx="7849086" cy="648090"/>
          </a:xfrm>
        </p:spPr>
        <p:txBody>
          <a:bodyPr>
            <a:noAutofit/>
          </a:bodyPr>
          <a:lstStyle/>
          <a:p>
            <a:r>
              <a:rPr lang="en-GB" altLang="es-ES" dirty="0"/>
              <a:t>Fiscal sustainability surveillance in the European Union. Why</a:t>
            </a:r>
            <a:r>
              <a:rPr lang="en-GB" altLang="es-ES" dirty="0" smtClean="0"/>
              <a:t>?</a:t>
            </a:r>
            <a:br>
              <a:rPr lang="en-GB" altLang="es-ES" dirty="0" smtClean="0"/>
            </a:br>
            <a:r>
              <a:rPr lang="zh-CN" altLang="en-US" sz="2400" dirty="0" smtClean="0">
                <a:latin typeface="黑体"/>
                <a:ea typeface="黑体"/>
                <a:cs typeface="黑体"/>
              </a:rPr>
              <a:t>欧盟财政可持续</a:t>
            </a:r>
            <a:r>
              <a:rPr lang="zh-CN" altLang="en-US" sz="2400" dirty="0">
                <a:latin typeface="黑体"/>
                <a:ea typeface="黑体"/>
                <a:cs typeface="黑体"/>
              </a:rPr>
              <a:t>性监察及其缘</a:t>
            </a:r>
            <a:r>
              <a:rPr lang="zh-CN" altLang="en-US" sz="2400" dirty="0" smtClean="0">
                <a:latin typeface="黑体"/>
                <a:ea typeface="黑体"/>
                <a:cs typeface="黑体"/>
              </a:rPr>
              <a:t>由</a:t>
            </a:r>
            <a:r>
              <a:rPr lang="en-GB" altLang="es-ES" sz="1400" dirty="0"/>
              <a:t/>
            </a:r>
            <a:br>
              <a:rPr lang="en-GB" altLang="es-ES" sz="1400" dirty="0"/>
            </a:br>
            <a:endParaRPr lang="en-GB" sz="1400" dirty="0"/>
          </a:p>
        </p:txBody>
      </p:sp>
      <p:sp>
        <p:nvSpPr>
          <p:cNvPr id="3" name="Marcador de contenido 2"/>
          <p:cNvSpPr>
            <a:spLocks noGrp="1"/>
          </p:cNvSpPr>
          <p:nvPr>
            <p:ph sz="half" idx="1"/>
          </p:nvPr>
        </p:nvSpPr>
        <p:spPr/>
        <p:txBody>
          <a:bodyPr>
            <a:normAutofit fontScale="92500" lnSpcReduction="20000"/>
          </a:bodyPr>
          <a:lstStyle/>
          <a:p>
            <a:pPr algn="just"/>
            <a:r>
              <a:rPr lang="en-GB" dirty="0" smtClean="0"/>
              <a:t>Article 121.1 of the Treaty on the Functioning of the European Union (hereinafter “the Treaty”) foresees that “Member states shall regard their economic policies as a matter of economic concern and shall coordinate them within the Council…”</a:t>
            </a:r>
          </a:p>
          <a:p>
            <a:pPr algn="just"/>
            <a:r>
              <a:rPr lang="en-GB" dirty="0" smtClean="0"/>
              <a:t>Article 126.1 of the Treaty states that “Member states shall avoid excessive government deficits”</a:t>
            </a:r>
            <a:endParaRPr lang="en-GB" dirty="0"/>
          </a:p>
        </p:txBody>
      </p:sp>
      <p:sp>
        <p:nvSpPr>
          <p:cNvPr id="4" name="Marcador de contenido 3"/>
          <p:cNvSpPr>
            <a:spLocks noGrp="1"/>
          </p:cNvSpPr>
          <p:nvPr>
            <p:ph sz="half" idx="2"/>
          </p:nvPr>
        </p:nvSpPr>
        <p:spPr>
          <a:xfrm>
            <a:off x="5448301" y="1600206"/>
            <a:ext cx="3465250" cy="4525963"/>
          </a:xfrm>
        </p:spPr>
        <p:txBody>
          <a:bodyPr>
            <a:normAutofit fontScale="92500" lnSpcReduction="20000"/>
          </a:bodyPr>
          <a:lstStyle/>
          <a:p>
            <a:r>
              <a:rPr lang="en-GB" dirty="0" smtClean="0"/>
              <a:t>《</a:t>
            </a:r>
            <a:r>
              <a:rPr lang="en-GB" dirty="0" err="1" smtClean="0"/>
              <a:t>欧盟运作条约</a:t>
            </a:r>
            <a:r>
              <a:rPr lang="en-GB" dirty="0" smtClean="0"/>
              <a:t>》（后称“条约”）第121.1条规定：“各成员国应将其经济政策视为经济之所关切，并应就此</a:t>
            </a:r>
            <a:r>
              <a:rPr lang="zh-CN" altLang="en-US" dirty="0" smtClean="0"/>
              <a:t>在欧洲</a:t>
            </a:r>
            <a:r>
              <a:rPr lang="en-GB" dirty="0" err="1" smtClean="0"/>
              <a:t>理事会内互相协调</a:t>
            </a:r>
            <a:r>
              <a:rPr lang="is-IS" dirty="0" smtClean="0"/>
              <a:t>…</a:t>
            </a:r>
            <a:r>
              <a:rPr lang="en-GB" dirty="0" smtClean="0"/>
              <a:t>”</a:t>
            </a:r>
          </a:p>
          <a:p>
            <a:endParaRPr lang="en-GB" dirty="0" smtClean="0"/>
          </a:p>
          <a:p>
            <a:r>
              <a:rPr lang="en-GB" dirty="0" smtClean="0"/>
              <a:t>条约第126.1条：“成员国应避免过度政府赤字。”</a:t>
            </a:r>
            <a:endParaRPr lang="en-GB" dirty="0"/>
          </a:p>
        </p:txBody>
      </p:sp>
    </p:spTree>
    <p:extLst>
      <p:ext uri="{BB962C8B-B14F-4D97-AF65-F5344CB8AC3E}">
        <p14:creationId xmlns:p14="http://schemas.microsoft.com/office/powerpoint/2010/main" val="328958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1"/>
          </p:nvPr>
        </p:nvSpPr>
        <p:spPr/>
        <p:txBody>
          <a:bodyPr>
            <a:normAutofit fontScale="85000" lnSpcReduction="20000"/>
          </a:bodyPr>
          <a:lstStyle/>
          <a:p>
            <a:pPr algn="just"/>
            <a:r>
              <a:rPr lang="en-GB" dirty="0" smtClean="0"/>
              <a:t>Article 3 of the Treaty on Stability, Coordination and Governance in the Economic and Monetary Union (whose Title III is the Fiscal Compact) establishes that “the budgetary positions of the general government shall be balanced or in surplus”. This provision will be fulfilled if the member states are at their </a:t>
            </a:r>
            <a:r>
              <a:rPr lang="en-GB" u="sng" dirty="0" smtClean="0"/>
              <a:t>“country-specific medium-term objective”</a:t>
            </a:r>
            <a:r>
              <a:rPr lang="en-GB" dirty="0" smtClean="0"/>
              <a:t> (which takes into account the long-term evolution of the cost of ageing)</a:t>
            </a:r>
            <a:endParaRPr lang="en-GB" u="sng" dirty="0"/>
          </a:p>
        </p:txBody>
      </p:sp>
      <p:sp>
        <p:nvSpPr>
          <p:cNvPr id="4" name="Marcador de contenido 3"/>
          <p:cNvSpPr>
            <a:spLocks noGrp="1"/>
          </p:cNvSpPr>
          <p:nvPr>
            <p:ph sz="half" idx="2"/>
          </p:nvPr>
        </p:nvSpPr>
        <p:spPr>
          <a:xfrm>
            <a:off x="5448301" y="1600206"/>
            <a:ext cx="3681279" cy="4525963"/>
          </a:xfrm>
        </p:spPr>
        <p:txBody>
          <a:bodyPr>
            <a:normAutofit fontScale="85000" lnSpcReduction="20000"/>
          </a:bodyPr>
          <a:lstStyle/>
          <a:p>
            <a:r>
              <a:rPr lang="zh-CN" altLang="en-US" dirty="0" smtClean="0"/>
              <a:t>《经济和货币联盟稳定、协作和治理条约</a:t>
            </a:r>
            <a:r>
              <a:rPr lang="en-US" altLang="zh-CN" dirty="0" smtClean="0"/>
              <a:t>》</a:t>
            </a:r>
            <a:r>
              <a:rPr lang="zh-CN" altLang="en-US" dirty="0" smtClean="0"/>
              <a:t>（其第三章称“财政规约”）规定：“各国政府财政预算应保持平衡或有结余”。此条款由各成员国通过“国家中长期目标”实现（此目标人口老龄化成本中长期变动纳入了考量）。</a:t>
            </a:r>
            <a:endParaRPr lang="en-GB" dirty="0"/>
          </a:p>
        </p:txBody>
      </p:sp>
      <p:sp>
        <p:nvSpPr>
          <p:cNvPr id="6" name="Título 1"/>
          <p:cNvSpPr>
            <a:spLocks noGrp="1"/>
          </p:cNvSpPr>
          <p:nvPr>
            <p:ph type="title"/>
          </p:nvPr>
        </p:nvSpPr>
        <p:spPr>
          <a:xfrm>
            <a:off x="344364" y="260560"/>
            <a:ext cx="7849086" cy="648090"/>
          </a:xfrm>
        </p:spPr>
        <p:txBody>
          <a:bodyPr>
            <a:noAutofit/>
          </a:bodyPr>
          <a:lstStyle/>
          <a:p>
            <a:r>
              <a:rPr lang="en-GB" altLang="es-ES" dirty="0"/>
              <a:t>Fiscal sustainability surveillance in the European Union. Why</a:t>
            </a:r>
            <a:r>
              <a:rPr lang="en-GB" altLang="es-ES" dirty="0" smtClean="0"/>
              <a:t>?</a:t>
            </a:r>
            <a:br>
              <a:rPr lang="en-GB" altLang="es-ES" dirty="0" smtClean="0"/>
            </a:br>
            <a:r>
              <a:rPr lang="zh-CN" altLang="en-US" sz="2400" dirty="0" smtClean="0">
                <a:latin typeface="黑体"/>
                <a:ea typeface="黑体"/>
                <a:cs typeface="黑体"/>
              </a:rPr>
              <a:t>欧盟财政可持续</a:t>
            </a:r>
            <a:r>
              <a:rPr lang="zh-CN" altLang="en-US" sz="2400" dirty="0">
                <a:latin typeface="黑体"/>
                <a:ea typeface="黑体"/>
                <a:cs typeface="黑体"/>
              </a:rPr>
              <a:t>性监察及其缘</a:t>
            </a:r>
            <a:r>
              <a:rPr lang="zh-CN" altLang="en-US" sz="2400" dirty="0" smtClean="0">
                <a:latin typeface="黑体"/>
                <a:ea typeface="黑体"/>
                <a:cs typeface="黑体"/>
              </a:rPr>
              <a:t>由</a:t>
            </a:r>
            <a:r>
              <a:rPr lang="en-GB" altLang="es-ES" sz="1400" dirty="0"/>
              <a:t/>
            </a:r>
            <a:br>
              <a:rPr lang="en-GB" altLang="es-ES" sz="1400" dirty="0"/>
            </a:br>
            <a:endParaRPr lang="en-GB" sz="1400" dirty="0"/>
          </a:p>
        </p:txBody>
      </p:sp>
    </p:spTree>
    <p:extLst>
      <p:ext uri="{BB962C8B-B14F-4D97-AF65-F5344CB8AC3E}">
        <p14:creationId xmlns:p14="http://schemas.microsoft.com/office/powerpoint/2010/main" val="3589280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en-GB" altLang="es-ES" dirty="0"/>
              <a:t>Institutional framework of the long term pension projection exercise in the European </a:t>
            </a:r>
            <a:r>
              <a:rPr lang="en-GB" altLang="es-ES" dirty="0" smtClean="0"/>
              <a:t>Union</a:t>
            </a:r>
            <a:r>
              <a:rPr lang="zh-CN" altLang="en-US" dirty="0">
                <a:latin typeface="黑体"/>
                <a:ea typeface="黑体"/>
                <a:cs typeface="黑体"/>
              </a:rPr>
              <a:t>欧盟养</a:t>
            </a:r>
            <a:r>
              <a:rPr lang="zh-CN" altLang="en-US" dirty="0" smtClean="0">
                <a:latin typeface="黑体"/>
                <a:ea typeface="黑体"/>
                <a:cs typeface="黑体"/>
              </a:rPr>
              <a:t>老金长期预测制度框架</a:t>
            </a:r>
            <a:endParaRPr lang="en-GB" dirty="0"/>
          </a:p>
        </p:txBody>
      </p:sp>
      <p:sp>
        <p:nvSpPr>
          <p:cNvPr id="3" name="Marcador de contenido 2"/>
          <p:cNvSpPr>
            <a:spLocks noGrp="1"/>
          </p:cNvSpPr>
          <p:nvPr>
            <p:ph sz="half" idx="1"/>
          </p:nvPr>
        </p:nvSpPr>
        <p:spPr/>
        <p:txBody>
          <a:bodyPr>
            <a:normAutofit fontScale="77500" lnSpcReduction="20000"/>
          </a:bodyPr>
          <a:lstStyle/>
          <a:p>
            <a:pPr algn="just"/>
            <a:r>
              <a:rPr lang="en-GB" dirty="0" smtClean="0"/>
              <a:t>Due to population ageing, public expenditure in pensions, health and long-term care will increase strongly in Europe</a:t>
            </a:r>
          </a:p>
          <a:p>
            <a:pPr algn="just"/>
            <a:r>
              <a:rPr lang="en-GB" dirty="0" smtClean="0"/>
              <a:t>In order to gauge this challenge, age-related public expenditure exercises are carried out every three years</a:t>
            </a:r>
          </a:p>
          <a:p>
            <a:pPr algn="just"/>
            <a:r>
              <a:rPr lang="en-GB" dirty="0" smtClean="0"/>
              <a:t>Last time it was concluded in 2015. It was published in </a:t>
            </a:r>
            <a:r>
              <a:rPr lang="en-GB" dirty="0"/>
              <a:t>European Economy 3/2015 </a:t>
            </a:r>
            <a:r>
              <a:rPr lang="en-GB" dirty="0">
                <a:hlinkClick r:id="rId2"/>
              </a:rPr>
              <a:t>http://</a:t>
            </a:r>
            <a:r>
              <a:rPr lang="en-GB" dirty="0" smtClean="0">
                <a:hlinkClick r:id="rId2"/>
              </a:rPr>
              <a:t>europa.eu/epc/pdf/ageing_report_2015_en.pdf</a:t>
            </a:r>
            <a:endParaRPr lang="en-GB" dirty="0" smtClean="0"/>
          </a:p>
          <a:p>
            <a:pPr algn="just"/>
            <a:r>
              <a:rPr lang="en-GB" dirty="0" smtClean="0"/>
              <a:t>Next time it will be concluded in 2018</a:t>
            </a:r>
            <a:endParaRPr lang="en-GB" dirty="0"/>
          </a:p>
        </p:txBody>
      </p:sp>
      <p:sp>
        <p:nvSpPr>
          <p:cNvPr id="4" name="Marcador de contenido 3"/>
          <p:cNvSpPr>
            <a:spLocks noGrp="1"/>
          </p:cNvSpPr>
          <p:nvPr>
            <p:ph sz="half" idx="2"/>
          </p:nvPr>
        </p:nvSpPr>
        <p:spPr>
          <a:xfrm>
            <a:off x="5448301" y="1600206"/>
            <a:ext cx="3825299" cy="4525963"/>
          </a:xfrm>
        </p:spPr>
        <p:txBody>
          <a:bodyPr>
            <a:normAutofit fontScale="77500" lnSpcReduction="20000"/>
          </a:bodyPr>
          <a:lstStyle/>
          <a:p>
            <a:r>
              <a:rPr lang="en-GB" dirty="0" err="1" smtClean="0"/>
              <a:t>缘于人口老龄化</a:t>
            </a:r>
            <a:r>
              <a:rPr lang="en-GB" dirty="0" smtClean="0"/>
              <a:t>，</a:t>
            </a:r>
            <a:r>
              <a:rPr lang="zh-CN" altLang="en-US" dirty="0" smtClean="0"/>
              <a:t>欧盟境内</a:t>
            </a:r>
            <a:r>
              <a:rPr lang="en-GB" dirty="0" err="1" smtClean="0"/>
              <a:t>公共财政在养老金、卫生医疗和长期护理方面的</a:t>
            </a:r>
            <a:r>
              <a:rPr lang="zh-CN" altLang="en-US" dirty="0" smtClean="0"/>
              <a:t>支出</a:t>
            </a:r>
            <a:r>
              <a:rPr lang="en-GB" dirty="0" err="1" smtClean="0"/>
              <a:t>大大提高</a:t>
            </a:r>
            <a:r>
              <a:rPr lang="en-GB" dirty="0" smtClean="0"/>
              <a:t>。</a:t>
            </a:r>
          </a:p>
          <a:p>
            <a:r>
              <a:rPr lang="zh-CN" altLang="en-US" dirty="0" smtClean="0"/>
              <a:t>为预估一挑战，欧盟每三年进行一次老龄化相关的财政支出预测。</a:t>
            </a:r>
            <a:endParaRPr lang="en-US" altLang="zh-CN" dirty="0" smtClean="0"/>
          </a:p>
          <a:p>
            <a:r>
              <a:rPr lang="zh-CN" altLang="en-US" dirty="0" smtClean="0"/>
              <a:t>上一次预测结束于</a:t>
            </a:r>
            <a:r>
              <a:rPr lang="en-US" altLang="zh-CN" dirty="0" smtClean="0"/>
              <a:t>2015</a:t>
            </a:r>
            <a:r>
              <a:rPr lang="zh-CN" altLang="en-US" dirty="0" smtClean="0"/>
              <a:t>年。其过程公布于</a:t>
            </a:r>
            <a:r>
              <a:rPr lang="en-US" altLang="zh-CN" dirty="0" smtClean="0"/>
              <a:t>2015</a:t>
            </a:r>
            <a:r>
              <a:rPr lang="zh-CN" altLang="en-US" dirty="0" smtClean="0"/>
              <a:t>年第</a:t>
            </a:r>
            <a:r>
              <a:rPr lang="en-US" altLang="zh-CN" dirty="0" smtClean="0"/>
              <a:t>3</a:t>
            </a:r>
            <a:r>
              <a:rPr lang="zh-CN" altLang="en-US" dirty="0" smtClean="0"/>
              <a:t>期</a:t>
            </a:r>
            <a:r>
              <a:rPr lang="en-US" altLang="zh-CN" dirty="0" smtClean="0"/>
              <a:t>《</a:t>
            </a:r>
            <a:r>
              <a:rPr lang="zh-CN" altLang="en-US" dirty="0" smtClean="0"/>
              <a:t>欧洲经济</a:t>
            </a:r>
            <a:r>
              <a:rPr lang="en-US" altLang="zh-CN" dirty="0" smtClean="0"/>
              <a:t>》</a:t>
            </a:r>
            <a:r>
              <a:rPr lang="zh-CN" altLang="en-US" dirty="0" smtClean="0"/>
              <a:t>（见左侧链接）</a:t>
            </a:r>
            <a:endParaRPr lang="en-US" altLang="zh-CN" dirty="0" smtClean="0"/>
          </a:p>
          <a:p>
            <a:r>
              <a:rPr lang="zh-CN" altLang="en-US" dirty="0" smtClean="0"/>
              <a:t>下一次预测将于</a:t>
            </a:r>
            <a:r>
              <a:rPr lang="en-US" altLang="zh-CN" dirty="0" smtClean="0"/>
              <a:t>2018</a:t>
            </a:r>
            <a:r>
              <a:rPr lang="zh-CN" altLang="en-US" dirty="0" smtClean="0"/>
              <a:t>年结束。</a:t>
            </a:r>
            <a:endParaRPr lang="en-GB" dirty="0"/>
          </a:p>
        </p:txBody>
      </p:sp>
    </p:spTree>
    <p:extLst>
      <p:ext uri="{BB962C8B-B14F-4D97-AF65-F5344CB8AC3E}">
        <p14:creationId xmlns:p14="http://schemas.microsoft.com/office/powerpoint/2010/main" val="311604757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1"/>
          </p:nvPr>
        </p:nvSpPr>
        <p:spPr/>
        <p:txBody>
          <a:bodyPr>
            <a:normAutofit fontScale="92500" lnSpcReduction="20000"/>
          </a:bodyPr>
          <a:lstStyle/>
          <a:p>
            <a:pPr algn="just"/>
            <a:r>
              <a:rPr lang="en-GB" dirty="0" smtClean="0"/>
              <a:t>The projections are carried out by Working Group on Ageing Populations and Sustainability of the Economic Policy Committee </a:t>
            </a:r>
          </a:p>
          <a:p>
            <a:pPr algn="just"/>
            <a:r>
              <a:rPr lang="en-GB" dirty="0" smtClean="0"/>
              <a:t>The guiding principles of the projections are:</a:t>
            </a:r>
          </a:p>
          <a:p>
            <a:pPr marL="0" indent="0" algn="just">
              <a:buNone/>
            </a:pPr>
            <a:r>
              <a:rPr lang="en-GB" dirty="0"/>
              <a:t>	</a:t>
            </a:r>
            <a:r>
              <a:rPr lang="en-GB" dirty="0" smtClean="0"/>
              <a:t>- Simplicity</a:t>
            </a:r>
          </a:p>
          <a:p>
            <a:pPr marL="0" indent="0" algn="just">
              <a:buNone/>
            </a:pPr>
            <a:r>
              <a:rPr lang="en-GB" dirty="0"/>
              <a:t>	</a:t>
            </a:r>
            <a:r>
              <a:rPr lang="en-GB" dirty="0" smtClean="0"/>
              <a:t>- Comparability</a:t>
            </a:r>
          </a:p>
          <a:p>
            <a:pPr marL="0" indent="0" algn="just">
              <a:buNone/>
            </a:pPr>
            <a:r>
              <a:rPr lang="en-GB" dirty="0"/>
              <a:t>	</a:t>
            </a:r>
            <a:r>
              <a:rPr lang="en-GB" dirty="0" smtClean="0"/>
              <a:t>- Consistency</a:t>
            </a:r>
          </a:p>
          <a:p>
            <a:pPr marL="0" indent="0" algn="just">
              <a:buNone/>
            </a:pPr>
            <a:r>
              <a:rPr lang="en-GB" dirty="0"/>
              <a:t>	</a:t>
            </a:r>
            <a:r>
              <a:rPr lang="en-GB" dirty="0" smtClean="0"/>
              <a:t>- Prudence</a:t>
            </a:r>
          </a:p>
          <a:p>
            <a:pPr marL="0" indent="0" algn="just">
              <a:buNone/>
            </a:pPr>
            <a:r>
              <a:rPr lang="en-GB" dirty="0"/>
              <a:t>	</a:t>
            </a:r>
            <a:r>
              <a:rPr lang="en-GB" dirty="0" smtClean="0"/>
              <a:t>- Transparency</a:t>
            </a:r>
            <a:endParaRPr lang="en-GB" dirty="0"/>
          </a:p>
        </p:txBody>
      </p:sp>
      <p:sp>
        <p:nvSpPr>
          <p:cNvPr id="4" name="Marcador de contenido 3"/>
          <p:cNvSpPr>
            <a:spLocks noGrp="1"/>
          </p:cNvSpPr>
          <p:nvPr>
            <p:ph sz="half" idx="2"/>
          </p:nvPr>
        </p:nvSpPr>
        <p:spPr>
          <a:xfrm>
            <a:off x="5448301" y="1600206"/>
            <a:ext cx="4457700" cy="4525963"/>
          </a:xfrm>
        </p:spPr>
        <p:txBody>
          <a:bodyPr>
            <a:normAutofit fontScale="92500" lnSpcReduction="20000"/>
          </a:bodyPr>
          <a:lstStyle/>
          <a:p>
            <a:r>
              <a:rPr lang="zh-CN" altLang="en-US" dirty="0" smtClean="0"/>
              <a:t>经济政策委员会下属的</a:t>
            </a:r>
            <a:r>
              <a:rPr lang="en-GB" dirty="0" err="1" smtClean="0"/>
              <a:t>老龄化和可持续性工作组</a:t>
            </a:r>
            <a:r>
              <a:rPr lang="zh-CN" altLang="en-US" dirty="0" smtClean="0"/>
              <a:t>负责进行预测。</a:t>
            </a:r>
            <a:endParaRPr lang="en-US" altLang="zh-CN" dirty="0" smtClean="0"/>
          </a:p>
          <a:p>
            <a:r>
              <a:rPr lang="zh-CN" altLang="en-US" dirty="0" smtClean="0"/>
              <a:t>预测指导原则为：</a:t>
            </a:r>
            <a:endParaRPr lang="en-US" altLang="zh-CN" dirty="0" smtClean="0"/>
          </a:p>
          <a:p>
            <a:pPr marL="0" indent="961200">
              <a:buNone/>
            </a:pPr>
            <a:r>
              <a:rPr lang="zh-CN" altLang="zh-CN" dirty="0"/>
              <a:t>-</a:t>
            </a:r>
            <a:r>
              <a:rPr lang="zh-CN" altLang="en-US" dirty="0" smtClean="0"/>
              <a:t>简明</a:t>
            </a:r>
            <a:endParaRPr lang="en-US" altLang="zh-CN" dirty="0" smtClean="0"/>
          </a:p>
          <a:p>
            <a:pPr marL="0" indent="961200">
              <a:buNone/>
            </a:pPr>
            <a:r>
              <a:rPr lang="zh-CN" altLang="zh-CN" dirty="0"/>
              <a:t>-</a:t>
            </a:r>
            <a:r>
              <a:rPr lang="zh-CN" altLang="en-US" dirty="0" smtClean="0"/>
              <a:t>比较</a:t>
            </a:r>
            <a:endParaRPr lang="en-US" altLang="zh-CN" dirty="0" smtClean="0"/>
          </a:p>
          <a:p>
            <a:pPr marL="0" indent="961200">
              <a:buNone/>
            </a:pPr>
            <a:r>
              <a:rPr lang="zh-CN" altLang="zh-CN" dirty="0" smtClean="0"/>
              <a:t>-</a:t>
            </a:r>
            <a:r>
              <a:rPr lang="zh-CN" altLang="en-US" dirty="0" smtClean="0"/>
              <a:t>连贯</a:t>
            </a:r>
            <a:endParaRPr lang="en-US" altLang="zh-CN" dirty="0" smtClean="0"/>
          </a:p>
          <a:p>
            <a:pPr marL="0" indent="961200">
              <a:buNone/>
            </a:pPr>
            <a:r>
              <a:rPr lang="zh-CN" altLang="zh-CN" dirty="0" smtClean="0"/>
              <a:t>-</a:t>
            </a:r>
            <a:r>
              <a:rPr lang="zh-CN" altLang="en-US" dirty="0" smtClean="0"/>
              <a:t>审慎</a:t>
            </a:r>
            <a:endParaRPr lang="en-US" altLang="zh-CN" dirty="0" smtClean="0"/>
          </a:p>
          <a:p>
            <a:pPr marL="0" indent="961200">
              <a:buNone/>
            </a:pPr>
            <a:r>
              <a:rPr lang="zh-CN" altLang="zh-CN" dirty="0" smtClean="0"/>
              <a:t>-</a:t>
            </a:r>
            <a:r>
              <a:rPr lang="zh-CN" altLang="en-US" dirty="0" smtClean="0"/>
              <a:t>透明</a:t>
            </a:r>
            <a:endParaRPr lang="en-GB" dirty="0"/>
          </a:p>
        </p:txBody>
      </p:sp>
      <p:sp>
        <p:nvSpPr>
          <p:cNvPr id="6" name="Título 1"/>
          <p:cNvSpPr>
            <a:spLocks noGrp="1"/>
          </p:cNvSpPr>
          <p:nvPr>
            <p:ph type="title"/>
          </p:nvPr>
        </p:nvSpPr>
        <p:spPr/>
        <p:txBody>
          <a:bodyPr>
            <a:normAutofit fontScale="90000"/>
          </a:bodyPr>
          <a:lstStyle/>
          <a:p>
            <a:r>
              <a:rPr lang="en-GB" altLang="es-ES" dirty="0"/>
              <a:t>Institutional framework of the long term pension projection exercise in the European </a:t>
            </a:r>
            <a:r>
              <a:rPr lang="en-GB" altLang="es-ES" dirty="0" smtClean="0"/>
              <a:t>Union</a:t>
            </a:r>
            <a:r>
              <a:rPr lang="zh-CN" altLang="en-US" dirty="0">
                <a:latin typeface="黑体"/>
                <a:ea typeface="黑体"/>
                <a:cs typeface="黑体"/>
              </a:rPr>
              <a:t>欧盟养</a:t>
            </a:r>
            <a:r>
              <a:rPr lang="zh-CN" altLang="en-US" dirty="0" smtClean="0">
                <a:latin typeface="黑体"/>
                <a:ea typeface="黑体"/>
                <a:cs typeface="黑体"/>
              </a:rPr>
              <a:t>老金长期预测制度框架</a:t>
            </a:r>
            <a:endParaRPr lang="en-GB" dirty="0"/>
          </a:p>
        </p:txBody>
      </p:sp>
    </p:spTree>
    <p:extLst>
      <p:ext uri="{BB962C8B-B14F-4D97-AF65-F5344CB8AC3E}">
        <p14:creationId xmlns:p14="http://schemas.microsoft.com/office/powerpoint/2010/main" val="408305634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44364" y="260560"/>
            <a:ext cx="9066340" cy="648090"/>
          </a:xfrm>
        </p:spPr>
        <p:txBody>
          <a:bodyPr>
            <a:noAutofit/>
          </a:bodyPr>
          <a:lstStyle/>
          <a:p>
            <a:r>
              <a:rPr lang="en-GB" altLang="es-ES" sz="2800" dirty="0" smtClean="0"/>
              <a:t>Macroeconomic projections</a:t>
            </a:r>
            <a:br>
              <a:rPr lang="en-GB" altLang="es-ES" sz="2800" dirty="0" smtClean="0"/>
            </a:br>
            <a:r>
              <a:rPr lang="zh-CN" altLang="en-US" sz="2800" dirty="0" smtClean="0">
                <a:latin typeface="黑体"/>
                <a:ea typeface="黑体"/>
                <a:cs typeface="黑体"/>
              </a:rPr>
              <a:t>宏观经济预测</a:t>
            </a:r>
            <a:r>
              <a:rPr lang="en-GB" altLang="es-ES" sz="1400" dirty="0"/>
              <a:t/>
            </a:r>
            <a:br>
              <a:rPr lang="en-GB" altLang="es-ES" sz="1400" dirty="0"/>
            </a:br>
            <a:endParaRPr lang="en-GB" sz="1400" dirty="0"/>
          </a:p>
        </p:txBody>
      </p:sp>
      <p:sp>
        <p:nvSpPr>
          <p:cNvPr id="3" name="Marcador de contenido 2"/>
          <p:cNvSpPr>
            <a:spLocks noGrp="1"/>
          </p:cNvSpPr>
          <p:nvPr>
            <p:ph sz="half" idx="1"/>
          </p:nvPr>
        </p:nvSpPr>
        <p:spPr/>
        <p:txBody>
          <a:bodyPr>
            <a:normAutofit fontScale="62500" lnSpcReduction="20000"/>
          </a:bodyPr>
          <a:lstStyle/>
          <a:p>
            <a:pPr algn="just"/>
            <a:r>
              <a:rPr lang="en-GB" dirty="0" smtClean="0"/>
              <a:t>The steps of the projections are the following:</a:t>
            </a:r>
          </a:p>
          <a:p>
            <a:pPr marL="0" indent="0" algn="just">
              <a:buNone/>
            </a:pPr>
            <a:r>
              <a:rPr lang="en-GB" dirty="0" smtClean="0"/>
              <a:t>           1 Preparation by EUROSTAT (the statistical office if the European Union) of common demographic projections until 2060</a:t>
            </a:r>
          </a:p>
          <a:p>
            <a:pPr marL="0" indent="0" algn="just">
              <a:buNone/>
            </a:pPr>
            <a:r>
              <a:rPr lang="en-GB" dirty="0" smtClean="0"/>
              <a:t>           2 Agreement on a set of macroeconomic assumptions regarding:</a:t>
            </a:r>
          </a:p>
          <a:p>
            <a:pPr marL="0" indent="0" algn="just">
              <a:buNone/>
            </a:pPr>
            <a:r>
              <a:rPr lang="en-GB" dirty="0" smtClean="0"/>
              <a:t>              * </a:t>
            </a:r>
            <a:r>
              <a:rPr lang="en-GB" dirty="0"/>
              <a:t>L</a:t>
            </a:r>
            <a:r>
              <a:rPr lang="en-GB" dirty="0" smtClean="0"/>
              <a:t>abour force</a:t>
            </a:r>
          </a:p>
          <a:p>
            <a:pPr marL="0" indent="0" algn="just">
              <a:buNone/>
            </a:pPr>
            <a:r>
              <a:rPr lang="en-GB" dirty="0" smtClean="0"/>
              <a:t>              * Labour productivity</a:t>
            </a:r>
          </a:p>
          <a:p>
            <a:pPr marL="0" indent="0" algn="just">
              <a:buNone/>
            </a:pPr>
            <a:r>
              <a:rPr lang="en-GB" dirty="0" smtClean="0"/>
              <a:t>              * Real interest rate</a:t>
            </a:r>
          </a:p>
          <a:p>
            <a:pPr marL="0" indent="0" algn="just">
              <a:buNone/>
            </a:pPr>
            <a:r>
              <a:rPr lang="en-GB" dirty="0" smtClean="0"/>
              <a:t>          3  Preparation of expenditure projections</a:t>
            </a:r>
          </a:p>
          <a:p>
            <a:pPr marL="0" indent="0" algn="just">
              <a:buNone/>
            </a:pPr>
            <a:r>
              <a:rPr lang="en-GB" dirty="0"/>
              <a:t> </a:t>
            </a:r>
            <a:r>
              <a:rPr lang="en-GB" dirty="0" smtClean="0"/>
              <a:t>              * Pension expenditures are projected by the national experts</a:t>
            </a:r>
          </a:p>
          <a:p>
            <a:pPr marL="0" indent="0" algn="just">
              <a:buNone/>
            </a:pPr>
            <a:r>
              <a:rPr lang="en-GB" dirty="0"/>
              <a:t> </a:t>
            </a:r>
            <a:r>
              <a:rPr lang="en-GB" dirty="0" smtClean="0"/>
              <a:t>              * The other expenditures are projected by the Commission on the basis of national data and models that include common methodologies</a:t>
            </a:r>
            <a:endParaRPr lang="en-GB" dirty="0"/>
          </a:p>
        </p:txBody>
      </p:sp>
      <p:sp>
        <p:nvSpPr>
          <p:cNvPr id="4" name="Marcador de contenido 3"/>
          <p:cNvSpPr>
            <a:spLocks noGrp="1"/>
          </p:cNvSpPr>
          <p:nvPr>
            <p:ph sz="half" idx="2"/>
          </p:nvPr>
        </p:nvSpPr>
        <p:spPr>
          <a:xfrm>
            <a:off x="5448301" y="1600206"/>
            <a:ext cx="3753289" cy="4525963"/>
          </a:xfrm>
        </p:spPr>
        <p:txBody>
          <a:bodyPr>
            <a:normAutofit fontScale="62500" lnSpcReduction="20000"/>
          </a:bodyPr>
          <a:lstStyle/>
          <a:p>
            <a:r>
              <a:rPr lang="zh-CN" altLang="en-US" dirty="0" smtClean="0"/>
              <a:t>预测步骤如下：</a:t>
            </a:r>
            <a:endParaRPr lang="en-US" altLang="zh-CN" dirty="0" smtClean="0"/>
          </a:p>
          <a:p>
            <a:pPr marL="0" indent="0">
              <a:buNone/>
            </a:pPr>
            <a:endParaRPr lang="en-US" altLang="zh-CN" dirty="0" smtClean="0"/>
          </a:p>
          <a:p>
            <a:pPr marL="0" indent="0">
              <a:buNone/>
            </a:pPr>
            <a:r>
              <a:rPr lang="zh-CN" altLang="zh-CN" dirty="0" smtClean="0"/>
              <a:t>1</a:t>
            </a:r>
            <a:r>
              <a:rPr lang="en-US" altLang="zh-CN" dirty="0" smtClean="0"/>
              <a:t>.EUROSTAT</a:t>
            </a:r>
            <a:r>
              <a:rPr lang="zh-CN" altLang="en-US" dirty="0" smtClean="0"/>
              <a:t>（欧盟统计局）准备</a:t>
            </a:r>
            <a:r>
              <a:rPr lang="en-US" altLang="zh-CN" dirty="0" smtClean="0"/>
              <a:t>2060</a:t>
            </a:r>
            <a:r>
              <a:rPr lang="zh-CN" altLang="en-US" dirty="0" smtClean="0"/>
              <a:t>年以前欧盟人口预测</a:t>
            </a:r>
            <a:endParaRPr lang="en-US" altLang="zh-CN" dirty="0" smtClean="0"/>
          </a:p>
          <a:p>
            <a:pPr marL="0" indent="0">
              <a:buNone/>
            </a:pPr>
            <a:r>
              <a:rPr lang="zh-CN" altLang="zh-CN" dirty="0" smtClean="0"/>
              <a:t>2</a:t>
            </a:r>
            <a:r>
              <a:rPr lang="en-US" altLang="zh-CN" dirty="0" smtClean="0"/>
              <a:t>.</a:t>
            </a:r>
            <a:r>
              <a:rPr lang="zh-CN" altLang="en-US" dirty="0" smtClean="0"/>
              <a:t>一致采取一整套宏观经济假设，涉及领域为：</a:t>
            </a:r>
            <a:endParaRPr lang="en-US" altLang="zh-CN" dirty="0" smtClean="0"/>
          </a:p>
          <a:p>
            <a:pPr marL="0" indent="0">
              <a:buNone/>
            </a:pPr>
            <a:r>
              <a:rPr lang="zh-CN" altLang="en-US" dirty="0" smtClean="0"/>
              <a:t>      </a:t>
            </a:r>
            <a:r>
              <a:rPr lang="en-GB" altLang="zh-CN" dirty="0" smtClean="0"/>
              <a:t>*</a:t>
            </a:r>
            <a:r>
              <a:rPr lang="zh-CN" altLang="en-US" dirty="0" smtClean="0"/>
              <a:t> 劳动力</a:t>
            </a:r>
            <a:endParaRPr lang="en-US" altLang="zh-CN" dirty="0" smtClean="0"/>
          </a:p>
          <a:p>
            <a:pPr marL="0" indent="0">
              <a:buNone/>
            </a:pPr>
            <a:r>
              <a:rPr lang="zh-CN" altLang="en-US" dirty="0" smtClean="0"/>
              <a:t>      </a:t>
            </a:r>
            <a:r>
              <a:rPr lang="en-GB" altLang="zh-CN" dirty="0" smtClean="0"/>
              <a:t>*</a:t>
            </a:r>
            <a:r>
              <a:rPr lang="zh-CN" altLang="en-US" dirty="0" smtClean="0"/>
              <a:t> 劳动生产力（产值）</a:t>
            </a:r>
            <a:endParaRPr lang="en-US" altLang="zh-CN" dirty="0" smtClean="0"/>
          </a:p>
          <a:p>
            <a:pPr marL="0" indent="0">
              <a:buNone/>
            </a:pPr>
            <a:r>
              <a:rPr lang="zh-CN" altLang="en-US" dirty="0" smtClean="0"/>
              <a:t>      </a:t>
            </a:r>
            <a:r>
              <a:rPr lang="en-GB" altLang="zh-CN" dirty="0" smtClean="0"/>
              <a:t>*</a:t>
            </a:r>
            <a:r>
              <a:rPr lang="zh-CN" altLang="en-US" dirty="0" smtClean="0"/>
              <a:t> 实际利率</a:t>
            </a:r>
            <a:endParaRPr lang="en-US" altLang="zh-CN" dirty="0" smtClean="0"/>
          </a:p>
          <a:p>
            <a:endParaRPr lang="en-US" altLang="zh-CN" dirty="0" smtClean="0"/>
          </a:p>
          <a:p>
            <a:pPr marL="0" indent="0">
              <a:buNone/>
            </a:pPr>
            <a:r>
              <a:rPr lang="zh-CN" altLang="zh-CN" dirty="0" smtClean="0"/>
              <a:t>3</a:t>
            </a:r>
            <a:r>
              <a:rPr lang="en-US" altLang="zh-CN" dirty="0" smtClean="0"/>
              <a:t>.</a:t>
            </a:r>
            <a:r>
              <a:rPr lang="zh-CN" altLang="en-US" dirty="0" smtClean="0"/>
              <a:t> 准备支出预测</a:t>
            </a:r>
            <a:endParaRPr lang="en-US" altLang="zh-CN" dirty="0" smtClean="0"/>
          </a:p>
          <a:p>
            <a:pPr marL="0" indent="0">
              <a:buNone/>
            </a:pPr>
            <a:r>
              <a:rPr lang="zh-CN" altLang="en-US" dirty="0" smtClean="0"/>
              <a:t>      </a:t>
            </a:r>
            <a:r>
              <a:rPr lang="en-GB" altLang="zh-CN" dirty="0" smtClean="0"/>
              <a:t>*</a:t>
            </a:r>
            <a:r>
              <a:rPr lang="zh-CN" altLang="en-US" dirty="0" smtClean="0"/>
              <a:t> 养老金支出预测由各国专家进行</a:t>
            </a:r>
            <a:endParaRPr lang="en-US" altLang="zh-CN" dirty="0" smtClean="0"/>
          </a:p>
          <a:p>
            <a:pPr marL="0" indent="0">
              <a:buNone/>
            </a:pPr>
            <a:r>
              <a:rPr lang="zh-CN" altLang="en-US" dirty="0" smtClean="0"/>
              <a:t>      </a:t>
            </a:r>
            <a:r>
              <a:rPr lang="en-GB" altLang="zh-CN" dirty="0" smtClean="0"/>
              <a:t>*</a:t>
            </a:r>
            <a:r>
              <a:rPr lang="zh-CN" altLang="en-US" dirty="0" smtClean="0"/>
              <a:t> 其他支出预测由欧盟委员会根据各国数据、采取具有共同方法的模型进行</a:t>
            </a:r>
            <a:endParaRPr lang="en-GB" dirty="0"/>
          </a:p>
        </p:txBody>
      </p:sp>
    </p:spTree>
    <p:extLst>
      <p:ext uri="{BB962C8B-B14F-4D97-AF65-F5344CB8AC3E}">
        <p14:creationId xmlns:p14="http://schemas.microsoft.com/office/powerpoint/2010/main" val="183863364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1"/>
          </p:nvPr>
        </p:nvSpPr>
        <p:spPr/>
        <p:txBody>
          <a:bodyPr>
            <a:normAutofit fontScale="62500" lnSpcReduction="20000"/>
          </a:bodyPr>
          <a:lstStyle/>
          <a:p>
            <a:r>
              <a:rPr lang="en-GB" b="1" dirty="0" smtClean="0">
                <a:solidFill>
                  <a:srgbClr val="FF0000"/>
                </a:solidFill>
              </a:rPr>
              <a:t>Demographic projections</a:t>
            </a:r>
            <a:endParaRPr lang="en-GB" dirty="0" smtClean="0">
              <a:solidFill>
                <a:srgbClr val="FF0000"/>
              </a:solidFill>
            </a:endParaRPr>
          </a:p>
          <a:p>
            <a:pPr marL="0" indent="0" algn="just">
              <a:buNone/>
            </a:pPr>
            <a:r>
              <a:rPr lang="en-GB" dirty="0" smtClean="0"/>
              <a:t>- They </a:t>
            </a:r>
            <a:r>
              <a:rPr lang="en-GB" dirty="0"/>
              <a:t>are carried out by EUROSTAT in order to ensure common assumptions and comparability</a:t>
            </a:r>
          </a:p>
          <a:p>
            <a:pPr marL="0" indent="0" algn="just">
              <a:buNone/>
            </a:pPr>
            <a:r>
              <a:rPr lang="en-GB" dirty="0" smtClean="0"/>
              <a:t>- They </a:t>
            </a:r>
            <a:r>
              <a:rPr lang="en-GB" dirty="0"/>
              <a:t>result in demographic scenarios with population by </a:t>
            </a:r>
            <a:r>
              <a:rPr lang="en-GB" dirty="0" smtClean="0"/>
              <a:t>single age </a:t>
            </a:r>
            <a:r>
              <a:rPr lang="en-GB" dirty="0"/>
              <a:t>and gender for each year until 2060</a:t>
            </a:r>
          </a:p>
          <a:p>
            <a:pPr marL="0" indent="0" algn="just">
              <a:buNone/>
            </a:pPr>
            <a:r>
              <a:rPr lang="en-GB" dirty="0" smtClean="0"/>
              <a:t>-Assumptions </a:t>
            </a:r>
            <a:r>
              <a:rPr lang="en-GB" dirty="0"/>
              <a:t>to be made include:</a:t>
            </a:r>
          </a:p>
          <a:p>
            <a:pPr marL="457200" lvl="1" indent="0" algn="just">
              <a:buNone/>
            </a:pPr>
            <a:r>
              <a:rPr lang="en-GB" dirty="0" smtClean="0"/>
              <a:t>*Fertility rates</a:t>
            </a:r>
          </a:p>
          <a:p>
            <a:pPr marL="457200" lvl="1" indent="0" algn="just">
              <a:buNone/>
            </a:pPr>
            <a:r>
              <a:rPr lang="en-GB" dirty="0" smtClean="0"/>
              <a:t>*Life expectancy by age and gender</a:t>
            </a:r>
          </a:p>
          <a:p>
            <a:pPr marL="457200" lvl="1" indent="0" algn="just">
              <a:buNone/>
            </a:pPr>
            <a:r>
              <a:rPr lang="en-GB" dirty="0" smtClean="0"/>
              <a:t>*Migration flows</a:t>
            </a:r>
          </a:p>
          <a:p>
            <a:pPr marL="0" lvl="1" indent="0" algn="just">
              <a:buSzPct val="75000"/>
              <a:buNone/>
            </a:pPr>
            <a:r>
              <a:rPr lang="en-GB" sz="2800" dirty="0"/>
              <a:t>- </a:t>
            </a:r>
            <a:r>
              <a:rPr lang="en-GB" sz="2800" dirty="0" smtClean="0"/>
              <a:t>Since fertility rates and life expectancy evolve very smoothly, migration flows are crucial in these projections</a:t>
            </a:r>
            <a:r>
              <a:rPr lang="zh-CN" altLang="en-US" sz="2800" dirty="0"/>
              <a:t>。</a:t>
            </a:r>
            <a:endParaRPr lang="en-GB" sz="2800" dirty="0"/>
          </a:p>
        </p:txBody>
      </p:sp>
      <p:sp>
        <p:nvSpPr>
          <p:cNvPr id="4" name="Marcador de contenido 3"/>
          <p:cNvSpPr>
            <a:spLocks noGrp="1"/>
          </p:cNvSpPr>
          <p:nvPr>
            <p:ph sz="half" idx="2"/>
          </p:nvPr>
        </p:nvSpPr>
        <p:spPr>
          <a:xfrm>
            <a:off x="5448301" y="1600206"/>
            <a:ext cx="3897309" cy="4525963"/>
          </a:xfrm>
        </p:spPr>
        <p:txBody>
          <a:bodyPr>
            <a:normAutofit fontScale="62500" lnSpcReduction="20000"/>
          </a:bodyPr>
          <a:lstStyle/>
          <a:p>
            <a:r>
              <a:rPr lang="en-GB" b="1" dirty="0" err="1" smtClean="0">
                <a:solidFill>
                  <a:srgbClr val="FF0000"/>
                </a:solidFill>
              </a:rPr>
              <a:t>人口预测</a:t>
            </a:r>
            <a:endParaRPr lang="en-GB" b="1" dirty="0" smtClean="0">
              <a:solidFill>
                <a:srgbClr val="FF0000"/>
              </a:solidFill>
            </a:endParaRPr>
          </a:p>
          <a:p>
            <a:pPr>
              <a:buFontTx/>
              <a:buChar char="-"/>
            </a:pPr>
            <a:r>
              <a:rPr lang="en-GB" dirty="0" err="1" smtClean="0"/>
              <a:t>由欧统局进行，以保证</a:t>
            </a:r>
            <a:r>
              <a:rPr lang="zh-CN" altLang="en-US" dirty="0" smtClean="0"/>
              <a:t>得出共同内容假设</a:t>
            </a:r>
            <a:r>
              <a:rPr lang="en-GB" dirty="0" err="1" smtClean="0"/>
              <a:t>和</a:t>
            </a:r>
            <a:r>
              <a:rPr lang="zh-CN" altLang="en-US" dirty="0" smtClean="0"/>
              <a:t>互相</a:t>
            </a:r>
            <a:r>
              <a:rPr lang="en-GB" dirty="0" err="1" smtClean="0"/>
              <a:t>比较</a:t>
            </a:r>
            <a:endParaRPr lang="en-GB" dirty="0" smtClean="0"/>
          </a:p>
          <a:p>
            <a:pPr>
              <a:buFontTx/>
              <a:buChar char="-"/>
            </a:pPr>
            <a:endParaRPr lang="en-GB" dirty="0" smtClean="0"/>
          </a:p>
          <a:p>
            <a:pPr>
              <a:buFontTx/>
              <a:buChar char="-"/>
            </a:pPr>
            <a:r>
              <a:rPr lang="en-GB" dirty="0" smtClean="0"/>
              <a:t>预测结果为2060年以前、</a:t>
            </a:r>
            <a:r>
              <a:rPr lang="zh-CN" altLang="en-US" dirty="0" smtClean="0"/>
              <a:t>分</a:t>
            </a:r>
            <a:r>
              <a:rPr lang="en-GB" dirty="0" err="1" smtClean="0"/>
              <a:t>年龄</a:t>
            </a:r>
            <a:r>
              <a:rPr lang="en-GB" dirty="0" smtClean="0"/>
              <a:t>、</a:t>
            </a:r>
            <a:r>
              <a:rPr lang="zh-CN" altLang="en-US" dirty="0" smtClean="0"/>
              <a:t>分</a:t>
            </a:r>
            <a:r>
              <a:rPr lang="en-GB" dirty="0" err="1" smtClean="0"/>
              <a:t>性别展示的人口预期变动</a:t>
            </a:r>
            <a:endParaRPr lang="en-GB" dirty="0" smtClean="0"/>
          </a:p>
          <a:p>
            <a:pPr>
              <a:buFontTx/>
              <a:buChar char="-"/>
            </a:pPr>
            <a:endParaRPr lang="en-GB" dirty="0" smtClean="0"/>
          </a:p>
          <a:p>
            <a:pPr>
              <a:buFontTx/>
              <a:buChar char="-"/>
            </a:pPr>
            <a:r>
              <a:rPr lang="zh-CN" altLang="en-US" dirty="0" smtClean="0"/>
              <a:t>假设内容</a:t>
            </a:r>
            <a:r>
              <a:rPr lang="en-GB" dirty="0" err="1" smtClean="0"/>
              <a:t>包括</a:t>
            </a:r>
            <a:r>
              <a:rPr lang="en-GB" dirty="0" smtClean="0"/>
              <a:t>：</a:t>
            </a:r>
          </a:p>
          <a:p>
            <a:pPr>
              <a:buFontTx/>
              <a:buChar char="-"/>
            </a:pPr>
            <a:r>
              <a:rPr lang="en-GB" altLang="zh-CN" dirty="0" smtClean="0"/>
              <a:t>* </a:t>
            </a:r>
            <a:r>
              <a:rPr lang="en-US" altLang="en-GB" dirty="0" smtClean="0"/>
              <a:t>出生率</a:t>
            </a:r>
          </a:p>
          <a:p>
            <a:pPr>
              <a:buFontTx/>
              <a:buChar char="-"/>
            </a:pPr>
            <a:r>
              <a:rPr lang="en-GB" altLang="zh-CN" dirty="0" smtClean="0"/>
              <a:t>* </a:t>
            </a:r>
            <a:r>
              <a:rPr lang="zh-CN" altLang="en-US" dirty="0" smtClean="0"/>
              <a:t>分年龄、分性别的寿命预期</a:t>
            </a:r>
            <a:endParaRPr lang="en-US" altLang="zh-CN" dirty="0" smtClean="0"/>
          </a:p>
          <a:p>
            <a:pPr>
              <a:buFontTx/>
              <a:buChar char="-"/>
            </a:pPr>
            <a:r>
              <a:rPr lang="en-GB" altLang="zh-CN" dirty="0" smtClean="0"/>
              <a:t>* </a:t>
            </a:r>
            <a:r>
              <a:rPr lang="zh-CN" altLang="en-GB" dirty="0" smtClean="0"/>
              <a:t>人口</a:t>
            </a:r>
            <a:r>
              <a:rPr lang="en-US" altLang="en-US" dirty="0" smtClean="0"/>
              <a:t>流动趋向</a:t>
            </a:r>
          </a:p>
          <a:p>
            <a:pPr>
              <a:buFontTx/>
              <a:buChar char="-"/>
            </a:pPr>
            <a:endParaRPr lang="en-US" altLang="en-US" dirty="0" smtClean="0"/>
          </a:p>
          <a:p>
            <a:pPr>
              <a:buFontTx/>
              <a:buChar char="-"/>
            </a:pPr>
            <a:r>
              <a:rPr lang="en-US" altLang="en-US" dirty="0" smtClean="0"/>
              <a:t>鉴于出生率和</a:t>
            </a:r>
            <a:r>
              <a:rPr lang="zh-CN" altLang="en-US" dirty="0" smtClean="0"/>
              <a:t>寿命预期变动非常缓慢，人口流动趋向在各项预测中变得非常关键</a:t>
            </a:r>
            <a:endParaRPr lang="en-US" altLang="en-US" dirty="0" smtClean="0"/>
          </a:p>
        </p:txBody>
      </p:sp>
      <p:sp>
        <p:nvSpPr>
          <p:cNvPr id="7" name="Título 1"/>
          <p:cNvSpPr>
            <a:spLocks noGrp="1"/>
          </p:cNvSpPr>
          <p:nvPr>
            <p:ph type="title"/>
          </p:nvPr>
        </p:nvSpPr>
        <p:spPr>
          <a:xfrm>
            <a:off x="344364" y="260560"/>
            <a:ext cx="9066340" cy="648090"/>
          </a:xfrm>
        </p:spPr>
        <p:txBody>
          <a:bodyPr>
            <a:noAutofit/>
          </a:bodyPr>
          <a:lstStyle/>
          <a:p>
            <a:r>
              <a:rPr lang="en-GB" altLang="es-ES" sz="2800" dirty="0" smtClean="0"/>
              <a:t>Macroeconomic projections</a:t>
            </a:r>
            <a:br>
              <a:rPr lang="en-GB" altLang="es-ES" sz="2800" dirty="0" smtClean="0"/>
            </a:br>
            <a:r>
              <a:rPr lang="zh-CN" altLang="en-US" sz="2800" dirty="0" smtClean="0">
                <a:latin typeface="黑体"/>
                <a:ea typeface="黑体"/>
                <a:cs typeface="黑体"/>
              </a:rPr>
              <a:t>宏观经济预测</a:t>
            </a:r>
            <a:r>
              <a:rPr lang="en-GB" altLang="es-ES" sz="1400" dirty="0"/>
              <a:t/>
            </a:r>
            <a:br>
              <a:rPr lang="en-GB" altLang="es-ES" sz="1400" dirty="0"/>
            </a:br>
            <a:endParaRPr lang="en-GB" sz="1400" dirty="0"/>
          </a:p>
        </p:txBody>
      </p:sp>
    </p:spTree>
    <p:extLst>
      <p:ext uri="{BB962C8B-B14F-4D97-AF65-F5344CB8AC3E}">
        <p14:creationId xmlns:p14="http://schemas.microsoft.com/office/powerpoint/2010/main" val="40184895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1"/>
          </p:nvPr>
        </p:nvSpPr>
        <p:spPr/>
        <p:txBody>
          <a:bodyPr>
            <a:normAutofit fontScale="62500" lnSpcReduction="20000"/>
          </a:bodyPr>
          <a:lstStyle/>
          <a:p>
            <a:r>
              <a:rPr lang="en-GB" b="1" dirty="0" smtClean="0">
                <a:solidFill>
                  <a:srgbClr val="FF0000"/>
                </a:solidFill>
              </a:rPr>
              <a:t>Short-term and medium-term</a:t>
            </a:r>
            <a:endParaRPr lang="en-GB" dirty="0" smtClean="0"/>
          </a:p>
          <a:p>
            <a:pPr marL="0" indent="0" algn="just">
              <a:buNone/>
            </a:pPr>
            <a:r>
              <a:rPr lang="en-GB" dirty="0" smtClean="0"/>
              <a:t>Projections are divided in </a:t>
            </a:r>
            <a:r>
              <a:rPr lang="en-GB" u="sng" dirty="0" smtClean="0"/>
              <a:t>two</a:t>
            </a:r>
            <a:r>
              <a:rPr lang="en-GB" dirty="0" smtClean="0"/>
              <a:t> time horizons:</a:t>
            </a:r>
          </a:p>
          <a:p>
            <a:pPr marL="0" indent="0" algn="just">
              <a:buNone/>
            </a:pPr>
            <a:r>
              <a:rPr lang="en-GB" dirty="0" smtClean="0"/>
              <a:t>  * </a:t>
            </a:r>
            <a:r>
              <a:rPr lang="en-GB" u="sng" dirty="0" smtClean="0"/>
              <a:t>Short and medium-term projections</a:t>
            </a:r>
          </a:p>
          <a:p>
            <a:pPr marL="0" indent="0" algn="just">
              <a:buNone/>
            </a:pPr>
            <a:r>
              <a:rPr lang="en-GB" dirty="0" smtClean="0"/>
              <a:t>They cover from the base year until year T+10</a:t>
            </a:r>
          </a:p>
          <a:p>
            <a:pPr marL="0" indent="0" algn="just">
              <a:buNone/>
            </a:pPr>
            <a:r>
              <a:rPr lang="en-GB" dirty="0" smtClean="0"/>
              <a:t>They are provided by the Output Gap Working Group of the Economic Policy Committee</a:t>
            </a:r>
          </a:p>
          <a:p>
            <a:pPr marL="0" indent="0" algn="just">
              <a:buNone/>
            </a:pPr>
            <a:r>
              <a:rPr lang="en-GB" dirty="0"/>
              <a:t> </a:t>
            </a:r>
            <a:r>
              <a:rPr lang="en-GB" dirty="0" smtClean="0"/>
              <a:t> * </a:t>
            </a:r>
            <a:r>
              <a:rPr lang="en-GB" u="sng" dirty="0" smtClean="0"/>
              <a:t>Long-term projections</a:t>
            </a:r>
          </a:p>
          <a:p>
            <a:pPr marL="0" indent="0" algn="just">
              <a:buNone/>
            </a:pPr>
            <a:r>
              <a:rPr lang="en-GB" dirty="0" smtClean="0"/>
              <a:t>They cover from T+11 until 2060</a:t>
            </a:r>
          </a:p>
          <a:p>
            <a:pPr marL="0" indent="0" algn="just">
              <a:buNone/>
            </a:pPr>
            <a:r>
              <a:rPr lang="en-GB" u="sng" dirty="0"/>
              <a:t>The main output of these projections is Gross Domestic </a:t>
            </a:r>
            <a:r>
              <a:rPr lang="en-GB" u="sng" dirty="0" smtClean="0"/>
              <a:t>Product (GDP)</a:t>
            </a:r>
            <a:r>
              <a:rPr lang="en-GB" dirty="0" smtClean="0"/>
              <a:t>. </a:t>
            </a:r>
            <a:r>
              <a:rPr lang="en-GB" dirty="0"/>
              <a:t>Bear in mind that the relevant magnitudes for fiscal sustainability are revenues and expenditures as a percentage of Gross Domestic Product.</a:t>
            </a:r>
          </a:p>
          <a:p>
            <a:pPr marL="0" indent="0" algn="just">
              <a:buNone/>
            </a:pPr>
            <a:endParaRPr lang="en-GB" dirty="0" smtClean="0"/>
          </a:p>
          <a:p>
            <a:pPr marL="0" indent="0">
              <a:buNone/>
            </a:pPr>
            <a:endParaRPr lang="en-GB" dirty="0"/>
          </a:p>
        </p:txBody>
      </p:sp>
      <p:sp>
        <p:nvSpPr>
          <p:cNvPr id="4" name="Marcador de contenido 3"/>
          <p:cNvSpPr>
            <a:spLocks noGrp="1"/>
          </p:cNvSpPr>
          <p:nvPr>
            <p:ph sz="half" idx="2"/>
          </p:nvPr>
        </p:nvSpPr>
        <p:spPr>
          <a:xfrm>
            <a:off x="5448301" y="1600206"/>
            <a:ext cx="3681279" cy="4525963"/>
          </a:xfrm>
        </p:spPr>
        <p:txBody>
          <a:bodyPr>
            <a:noAutofit/>
          </a:bodyPr>
          <a:lstStyle/>
          <a:p>
            <a:pPr>
              <a:spcBef>
                <a:spcPts val="0"/>
              </a:spcBef>
            </a:pPr>
            <a:r>
              <a:rPr lang="en-GB" sz="1600" dirty="0" err="1" smtClean="0">
                <a:solidFill>
                  <a:srgbClr val="FF0000"/>
                </a:solidFill>
              </a:rPr>
              <a:t>短期与中期预测</a:t>
            </a:r>
            <a:endParaRPr lang="en-GB" sz="1600" dirty="0" smtClean="0">
              <a:solidFill>
                <a:srgbClr val="FF0000"/>
              </a:solidFill>
            </a:endParaRPr>
          </a:p>
          <a:p>
            <a:pPr>
              <a:spcBef>
                <a:spcPts val="0"/>
              </a:spcBef>
            </a:pPr>
            <a:r>
              <a:rPr lang="en-GB" sz="1600" dirty="0" err="1" smtClean="0"/>
              <a:t>各项预测以时间维度划分为两类</a:t>
            </a:r>
            <a:r>
              <a:rPr lang="en-GB" sz="1600" dirty="0" smtClean="0"/>
              <a:t>：</a:t>
            </a:r>
          </a:p>
          <a:p>
            <a:pPr>
              <a:spcBef>
                <a:spcPts val="0"/>
              </a:spcBef>
            </a:pPr>
            <a:endParaRPr lang="en-GB" sz="1600" dirty="0" smtClean="0"/>
          </a:p>
          <a:p>
            <a:pPr>
              <a:spcBef>
                <a:spcPts val="0"/>
              </a:spcBef>
            </a:pPr>
            <a:r>
              <a:rPr lang="en-GB" altLang="zh-CN" sz="1600" dirty="0" smtClean="0"/>
              <a:t>* </a:t>
            </a:r>
            <a:r>
              <a:rPr lang="zh-CN" altLang="en-US" sz="1600" dirty="0" smtClean="0"/>
              <a:t>中短期预测</a:t>
            </a:r>
            <a:endParaRPr lang="en-US" altLang="zh-CN" sz="1600" dirty="0" smtClean="0"/>
          </a:p>
          <a:p>
            <a:pPr>
              <a:spcBef>
                <a:spcPts val="0"/>
              </a:spcBef>
            </a:pPr>
            <a:r>
              <a:rPr lang="zh-CN" altLang="en-US" sz="1600" dirty="0" smtClean="0"/>
              <a:t>此类预测涵盖基数年份</a:t>
            </a:r>
            <a:r>
              <a:rPr lang="en-US" altLang="zh-CN" sz="1600" dirty="0" smtClean="0"/>
              <a:t>T</a:t>
            </a:r>
            <a:r>
              <a:rPr lang="zh-CN" altLang="en-US" sz="1600" dirty="0" smtClean="0"/>
              <a:t>至</a:t>
            </a:r>
            <a:r>
              <a:rPr lang="en-US" altLang="zh-CN" sz="1600" dirty="0" smtClean="0"/>
              <a:t>T+10</a:t>
            </a:r>
            <a:r>
              <a:rPr lang="zh-CN" altLang="en-US" sz="1600" dirty="0" smtClean="0"/>
              <a:t>年</a:t>
            </a:r>
            <a:endParaRPr lang="en-US" altLang="zh-CN" sz="1600" dirty="0" smtClean="0"/>
          </a:p>
          <a:p>
            <a:pPr>
              <a:spcBef>
                <a:spcPts val="0"/>
              </a:spcBef>
            </a:pPr>
            <a:r>
              <a:rPr lang="zh-CN" altLang="en-US" sz="1600" dirty="0" smtClean="0"/>
              <a:t>此类预测由经济政策委员会国内生产总值（</a:t>
            </a:r>
            <a:r>
              <a:rPr lang="en-US" altLang="zh-CN" sz="1600" dirty="0" smtClean="0"/>
              <a:t>GDP</a:t>
            </a:r>
            <a:r>
              <a:rPr lang="zh-CN" altLang="en-US" sz="1600" dirty="0" smtClean="0"/>
              <a:t>）缺口工作组提供</a:t>
            </a:r>
            <a:endParaRPr lang="en-US" altLang="zh-CN" sz="1600" dirty="0" smtClean="0"/>
          </a:p>
          <a:p>
            <a:pPr>
              <a:spcBef>
                <a:spcPts val="0"/>
              </a:spcBef>
            </a:pPr>
            <a:endParaRPr lang="en-US" sz="1600" dirty="0"/>
          </a:p>
          <a:p>
            <a:pPr>
              <a:spcBef>
                <a:spcPts val="0"/>
              </a:spcBef>
            </a:pPr>
            <a:r>
              <a:rPr lang="en-GB" altLang="zh-CN" sz="1600" dirty="0"/>
              <a:t>* </a:t>
            </a:r>
            <a:r>
              <a:rPr lang="zh-CN" altLang="en-US" sz="1600" dirty="0" smtClean="0"/>
              <a:t>长期预测</a:t>
            </a:r>
            <a:endParaRPr lang="en-US" altLang="zh-CN" sz="1600" dirty="0" smtClean="0"/>
          </a:p>
          <a:p>
            <a:pPr>
              <a:spcBef>
                <a:spcPts val="0"/>
              </a:spcBef>
            </a:pPr>
            <a:r>
              <a:rPr lang="zh-CN" altLang="en-US" sz="1600" dirty="0" smtClean="0"/>
              <a:t>此类预测涵盖</a:t>
            </a:r>
            <a:r>
              <a:rPr lang="en-US" altLang="zh-CN" sz="1600" dirty="0" smtClean="0"/>
              <a:t>T+11</a:t>
            </a:r>
            <a:r>
              <a:rPr lang="zh-CN" altLang="en-US" sz="1600" dirty="0" smtClean="0"/>
              <a:t>年至</a:t>
            </a:r>
            <a:r>
              <a:rPr lang="en-US" altLang="zh-CN" sz="1600" dirty="0" smtClean="0"/>
              <a:t>2060</a:t>
            </a:r>
            <a:r>
              <a:rPr lang="zh-CN" altLang="en-US" sz="1600" dirty="0" smtClean="0"/>
              <a:t>年</a:t>
            </a:r>
            <a:endParaRPr lang="en-US" altLang="zh-CN" sz="1600" dirty="0" smtClean="0"/>
          </a:p>
          <a:p>
            <a:pPr>
              <a:spcBef>
                <a:spcPts val="0"/>
              </a:spcBef>
            </a:pPr>
            <a:r>
              <a:rPr lang="zh-CN" altLang="en-US" sz="1600" u="sng" dirty="0" smtClean="0"/>
              <a:t>此类预测主要成果为国内生产总值（</a:t>
            </a:r>
            <a:r>
              <a:rPr lang="en-US" altLang="zh-CN" sz="1600" u="sng" dirty="0" smtClean="0"/>
              <a:t>GDP</a:t>
            </a:r>
            <a:r>
              <a:rPr lang="zh-CN" altLang="en-US" sz="1600" u="sng" dirty="0" smtClean="0"/>
              <a:t>）预测</a:t>
            </a:r>
            <a:r>
              <a:rPr lang="zh-CN" altLang="en-US" sz="1600" dirty="0" smtClean="0"/>
              <a:t>。谨记：财政可持续性相关级别通过测算收入与支出占</a:t>
            </a:r>
            <a:r>
              <a:rPr lang="en-US" altLang="zh-CN" sz="1600" dirty="0" smtClean="0"/>
              <a:t>GDP</a:t>
            </a:r>
            <a:r>
              <a:rPr lang="zh-CN" altLang="en-US" sz="1600" dirty="0" smtClean="0"/>
              <a:t>百分比来获得。</a:t>
            </a:r>
            <a:endParaRPr lang="en-US" altLang="zh-CN" sz="1600" dirty="0" smtClean="0"/>
          </a:p>
        </p:txBody>
      </p:sp>
      <p:sp>
        <p:nvSpPr>
          <p:cNvPr id="6" name="Título 1"/>
          <p:cNvSpPr>
            <a:spLocks noGrp="1"/>
          </p:cNvSpPr>
          <p:nvPr>
            <p:ph type="title"/>
          </p:nvPr>
        </p:nvSpPr>
        <p:spPr>
          <a:xfrm>
            <a:off x="344364" y="332570"/>
            <a:ext cx="9066340" cy="648090"/>
          </a:xfrm>
        </p:spPr>
        <p:txBody>
          <a:bodyPr>
            <a:noAutofit/>
          </a:bodyPr>
          <a:lstStyle/>
          <a:p>
            <a:r>
              <a:rPr lang="en-GB" altLang="es-ES" sz="2800" dirty="0" smtClean="0"/>
              <a:t>Macroeconomic projections</a:t>
            </a:r>
            <a:br>
              <a:rPr lang="en-GB" altLang="es-ES" sz="2800" dirty="0" smtClean="0"/>
            </a:br>
            <a:r>
              <a:rPr lang="zh-CN" altLang="en-US" sz="2800" dirty="0" smtClean="0">
                <a:latin typeface="黑体"/>
                <a:ea typeface="黑体"/>
                <a:cs typeface="黑体"/>
              </a:rPr>
              <a:t>宏观经济预测</a:t>
            </a:r>
            <a:r>
              <a:rPr lang="en-GB" altLang="es-ES" sz="1400" dirty="0"/>
              <a:t/>
            </a:r>
            <a:br>
              <a:rPr lang="en-GB" altLang="es-ES" sz="1400" dirty="0"/>
            </a:br>
            <a:endParaRPr lang="en-GB" sz="1400" dirty="0"/>
          </a:p>
        </p:txBody>
      </p:sp>
    </p:spTree>
    <p:extLst>
      <p:ext uri="{BB962C8B-B14F-4D97-AF65-F5344CB8AC3E}">
        <p14:creationId xmlns:p14="http://schemas.microsoft.com/office/powerpoint/2010/main" val="2324424779"/>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16160&quot;&gt;&lt;version val=&quot;17973&quot;/&gt;&lt;CPresentation id=&quot;1&quot;&gt;&lt;m_defprecNumber idref=&quot;2&quot;/&gt;&lt;m_defprecPercent idref=&quot;3&quot;/&gt;&lt;m_defprecDate idref=&quot;4&quot;/&gt;&lt;m_defprecYear idref=&quot;5&quot;/&gt;&lt;m_defprecQuarter idref=&quot;6&quot;/&gt;&lt;m_defprecMonth idref=&quot;7&quot;/&gt;&lt;m_defprecWeek idref=&quot;8&quot;/&gt;&lt;m_defprecDay idref=&quot;9&quot;/&gt;&lt;m_mruColor&gt;&lt;m_vecMRU length=&quot;7&quot;&gt;&lt;elem m_fUsage=&quot;1.55610000000000000000E+000&quot;&gt;&lt;m_ppcolschidx val=&quot;0&quot;/&gt;&lt;m_rgb r=&quot;5a&quot; g=&quot;be&quot; b=&quot;a3&quot;/&gt;&lt;/elem&gt;&lt;elem m_fUsage=&quot;1.00000000000000000000E+000&quot;&gt;&lt;m_ppcolschidx val=&quot;0&quot;/&gt;&lt;m_rgb r=&quot;cf&quot; g=&quot;f2&quot; b=&quot;fe&quot;/&gt;&lt;/elem&gt;&lt;elem m_fUsage=&quot;9.08764110000000010000E-001&quot;&gt;&lt;m_ppcolschidx val=&quot;0&quot;/&gt;&lt;m_rgb r=&quot;e7&quot; g=&quot;1e&quot; b=&quot;1&quot;/&gt;&lt;/elem&gt;&lt;elem m_fUsage=&quot;8.10000000000000050000E-001&quot;&gt;&lt;m_ppcolschidx val=&quot;0&quot;/&gt;&lt;m_rgb r=&quot;e3&quot; g=&quot;97&quot; b=&quot;4a&quot;/&gt;&lt;/elem&gt;&lt;elem m_fUsage=&quot;7.29000000000000090000E-001&quot;&gt;&lt;m_ppcolschidx val=&quot;0&quot;/&gt;&lt;m_rgb r=&quot;cd&quot; g=&quot;dd&quot; b=&quot;f8&quot;/&gt;&lt;/elem&gt;&lt;elem m_fUsage=&quot;5.90490000000000180000E-001&quot;&gt;&lt;m_ppcolschidx val=&quot;0&quot;/&gt;&lt;m_rgb r=&quot;0&quot; g=&quot;70&quot; b=&quot;c0&quot;/&gt;&lt;/elem&gt;&lt;elem m_fUsage=&quot;5.31441000000000160000E-001&quot;&gt;&lt;m_ppcolschidx val=&quot;0&quot;/&gt;&lt;m_rgb r=&quot;2d&quot; g=&quot;d2&quot; b=&quot;28&quot;/&gt;&lt;/elem&gt;&lt;/m_vecMRU&gt;&lt;/m_mruColor&gt;&lt;m_agendatheme&gt;&lt;m_aagendaitemprops&gt;&lt;elem&gt;&lt;m_bVisible val=&quot;1&quot;/&gt;&lt;m_font&gt;&lt;m_bBold val=&quot;1&quot;/&gt;&lt;/m_font&gt;&lt;m_colFont&gt;&lt;m_ppcolschidx val=&quot;2&quot;/&gt;&lt;/m_colFont&gt;&lt;m_fill&gt;&lt;m_bVisible val=&quot;0&quot;/&gt;&lt;/m_fill&gt;&lt;m_linestyle&gt;&lt;m_bVisible val=&quot;1&quot;/&gt;&lt;m_nWeight val=&quot;6&quot;/&gt;&lt;m_col&gt;&lt;m_ppcolschidx val=&quot;2&quot;/&gt;&lt;/m_col&gt;&lt;m_msolinedashstyle val=&quot;1&quot;/&gt;&lt;m_msoarrowheadstyleBegin val=&quot;1&quot;/&gt;&lt;m_msoarrowheadstyleEnd val=&quot;1&quot;/&gt;&lt;/m_linestyle&gt;&lt;/elem&gt;&lt;elem&gt;&lt;m_bVisible val=&quot;1&quot;/&gt;&lt;m_font&gt;&lt;m_bBold val=&quot;1&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1&quot;/&gt;&lt;/m_font&gt;&lt;m_colFont&gt;&lt;m_ppcolschidx val=&quot;2&quot;/&gt;&lt;/m_colFont&gt;&lt;m_fill&gt;&lt;m_bVisible val=&quot;0&quot;/&gt;&lt;/m_fill&gt;&lt;m_linestyle&gt;&lt;m_bVisible val=&quot;1&quot;/&gt;&lt;m_nWeight val=&quot;6&quot;/&gt;&lt;m_col&gt;&lt;m_ppcolschidx val=&quot;2&quot;/&gt;&lt;/m_col&gt;&lt;m_msolinedashstyle val=&quot;1&quot;/&gt;&lt;m_msoarrowheadstyleBegin val=&quot;1&quot;/&gt;&lt;m_msoarrowheadstyleEnd val=&quot;1&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0&quot;/&gt;&lt;/elem&gt;&lt;elem&gt;&lt;m_bVisible val=&quot;1&quot;/&gt;&lt;m_font&gt;&lt;m_bBold val=&quot;0&quot;/&gt;&lt;/m_font&gt;&lt;m_colFont&gt;&lt;m_ppcolschidx val=&quot;2&quot;/&gt;&lt;/m_colFont&gt;&lt;m_fill&gt;&lt;m_bVisible val=&quot;0&quot;/&gt;&lt;/m_fill&gt;&lt;m_linestyle&gt;&lt;m_bVisible val=&quot;0&quot;/&gt;&lt;/m_linestyle&gt;&lt;/elem&gt;&lt;elem&gt;&lt;m_bVisible val=&quot;0&quot;/&gt;&lt;/elem&gt;&lt;/m_aagendaitemprops&gt;&lt;m_linestyleTopBottomLine&gt;&lt;m_bVisible val=&quot;0&quot;/&gt;&lt;/m_linestyleTopBottomLine&gt;&lt;/m_agendatheme&gt;&lt;m_mapectfillschemeMRU/&gt;&lt;m_eweekdayFirstOfWeek val=&quot;1&quot;/&gt;&lt;m_eweekdayFirstOfWorkweek val=&quot;2&quot;/&gt;&lt;m_eweekdayFirstOfWeekend val=&quot;7&quot;/&gt;&lt;/CPresentation&gt;&lt;CDefaultPrec id=&quot;9&quot;&gt;&lt;m_precDefault/&gt;&lt;/CDefaultPrec&gt;&lt;CDefaultPrec id=&quot;8&quot;&gt;&lt;m_precDefault/&gt;&lt;/CDefaultPrec&gt;&lt;CDefaultPrec id=&quot;7&quot;&gt;&lt;m_precDefault/&gt;&lt;/CDefaultPrec&gt;&lt;CDefaultPrec id=&quot;6&quot;&gt;&lt;m_precDefault/&gt;&lt;/CDefaultPrec&gt;&lt;CDefaultPrec id=&quot;5&quot;&gt;&lt;m_precDefault/&gt;&lt;/CDefaultPrec&gt;&lt;CDefaultPrec id=&quot;4&quot;&gt;&lt;m_precDefault/&gt;&lt;/CDefaultPrec&gt;&lt;CDefaultPrec id=&quot;3&quot;&gt;&lt;m_precDefault/&gt;&lt;/CDefaultPrec&gt;&lt;CDefaultPrec id=&quot;2&quot;&gt;&lt;m_precDefault&gt;&lt;m_chDecimalSymbol&gt;.&lt;/m_chDecimalSymbol&gt;&lt;m_nGroupingDigits val=&quot;3&quot;/&gt;&lt;m_chGroupingSymbol&gt;,&lt;/m_chGroupingSymbol&gt;&lt;m_chMinusSymbol&gt;-&lt;/m_chMinusSymbol&gt;&lt;m_chDecimalSymbol17909&gt;.&lt;/m_chDecimalSymbol17909&gt;&lt;m_nGroupingDigits17909 val=&quot;3&quot;/&gt;&lt;m_chGroupingSymbol17909&gt;,&lt;/m_chGroupingSymbol17909&gt;&lt;/m_precDefault&gt;&lt;/CDefaultPrec&gt;&lt;/root&gt;"/>
  <p:tag name="THINKCELLUNDODONOTDELETE" val="513"/>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C3_ib8Pk6k6Ufdjr8CiE.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luj1_z0EmEi1ZermGN_6sg"/>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oeHNUFTl0Uu77cVj3gD6Vw"/>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57351</TotalTime>
  <Words>3169</Words>
  <Application>Microsoft Macintosh PowerPoint</Application>
  <PresentationFormat>A4 纸张(210x297 毫米)</PresentationFormat>
  <Paragraphs>364</Paragraphs>
  <Slides>29</Slides>
  <Notes>1</Notes>
  <HiddenSlides>0</HiddenSlides>
  <MMClips>0</MMClips>
  <ScaleCrop>false</ScaleCrop>
  <HeadingPairs>
    <vt:vector size="8" baseType="variant">
      <vt:variant>
        <vt:lpstr>主题</vt:lpstr>
      </vt:variant>
      <vt:variant>
        <vt:i4>1</vt:i4>
      </vt:variant>
      <vt:variant>
        <vt:lpstr>嵌入的 OLE 服务器</vt:lpstr>
      </vt:variant>
      <vt:variant>
        <vt:i4>3</vt:i4>
      </vt:variant>
      <vt:variant>
        <vt:lpstr>幻灯片标题</vt:lpstr>
      </vt:variant>
      <vt:variant>
        <vt:i4>29</vt:i4>
      </vt:variant>
      <vt:variant>
        <vt:lpstr>自定义放映</vt:lpstr>
      </vt:variant>
      <vt:variant>
        <vt:i4>1</vt:i4>
      </vt:variant>
    </vt:vector>
  </HeadingPairs>
  <TitlesOfParts>
    <vt:vector size="34" baseType="lpstr">
      <vt:lpstr>Office Theme</vt:lpstr>
      <vt:lpstr>think-cell Slide</vt:lpstr>
      <vt:lpstr>Ecuación</vt:lpstr>
      <vt:lpstr>Microsoft 公式</vt:lpstr>
      <vt:lpstr>PowerPoint 演示文稿</vt:lpstr>
      <vt:lpstr>Index目录 </vt:lpstr>
      <vt:lpstr>Fiscal sustainability surveillance in the European Union. Why? 欧盟财政可持续性监察及其缘由 </vt:lpstr>
      <vt:lpstr>Fiscal sustainability surveillance in the European Union. Why? 欧盟财政可持续性监察及其缘由 </vt:lpstr>
      <vt:lpstr>Institutional framework of the long term pension projection exercise in the European Union欧盟养老金长期预测制度框架</vt:lpstr>
      <vt:lpstr>Institutional framework of the long term pension projection exercise in the European Union欧盟养老金长期预测制度框架</vt:lpstr>
      <vt:lpstr>Macroeconomic projections 宏观经济预测 </vt:lpstr>
      <vt:lpstr>Macroeconomic projections 宏观经济预测 </vt:lpstr>
      <vt:lpstr>Macroeconomic projections 宏观经济预测 </vt:lpstr>
      <vt:lpstr>Macroeconomic projections 宏观经济预测 </vt:lpstr>
      <vt:lpstr>Macroeconomic projections 宏观经济预测 </vt:lpstr>
      <vt:lpstr>Macroeconomic projections 宏观经济预测 </vt:lpstr>
      <vt:lpstr>Macroeconomic projections 宏观经济预测 </vt:lpstr>
      <vt:lpstr>Macroeconomic projections 宏观经济预测 </vt:lpstr>
      <vt:lpstr>Macroeconomic projections 宏观经济预测 </vt:lpstr>
      <vt:lpstr>Macroeconomic projections 宏观经济预测 </vt:lpstr>
      <vt:lpstr>Macroeconomic projections 宏观经济预测 </vt:lpstr>
      <vt:lpstr>Macroeconomic projections 宏观经济预测 </vt:lpstr>
      <vt:lpstr>Macroeconomic projections 宏观经济预测 </vt:lpstr>
      <vt:lpstr>Macroeconomic projections 宏观经济预测 </vt:lpstr>
      <vt:lpstr>Pension projections 养老金预测</vt:lpstr>
      <vt:lpstr>Pension projections 养老金预测</vt:lpstr>
      <vt:lpstr>Pension projections 养老金预测</vt:lpstr>
      <vt:lpstr>Pension projections 养老金预测</vt:lpstr>
      <vt:lpstr>Pension projections 养老金预测</vt:lpstr>
      <vt:lpstr>The sustainability indicators 可持续性指标</vt:lpstr>
      <vt:lpstr>The sustainability indicators 可持续性指标</vt:lpstr>
      <vt:lpstr>The sustainability indicators 可持续性指标</vt:lpstr>
      <vt:lpstr>The sustainability indicators 可持续性指标</vt:lpstr>
      <vt:lpstr>Custom Show 1</vt:lpstr>
    </vt:vector>
  </TitlesOfParts>
  <Company>Capgemini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Capgemini NA PowerPoint Template</dc:title>
  <dc:creator>Capgemini</dc:creator>
  <cp:lastModifiedBy>林</cp:lastModifiedBy>
  <cp:revision>4380</cp:revision>
  <cp:lastPrinted>2015-01-26T19:32:44Z</cp:lastPrinted>
  <dcterms:created xsi:type="dcterms:W3CDTF">2009-02-10T04:14:03Z</dcterms:created>
  <dcterms:modified xsi:type="dcterms:W3CDTF">2016-06-07T01:23:20Z</dcterms:modified>
</cp:coreProperties>
</file>