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embeddings/oleObject2.bin" ContentType="application/vnd.openxmlformats-officedocument.oleObject"/>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9"/>
  </p:notesMasterIdLst>
  <p:handoutMasterIdLst>
    <p:handoutMasterId r:id="rId30"/>
  </p:handoutMasterIdLst>
  <p:sldIdLst>
    <p:sldId id="1229" r:id="rId2"/>
    <p:sldId id="1364" r:id="rId3"/>
    <p:sldId id="1349" r:id="rId4"/>
    <p:sldId id="1365" r:id="rId5"/>
    <p:sldId id="1389" r:id="rId6"/>
    <p:sldId id="1366" r:id="rId7"/>
    <p:sldId id="1367" r:id="rId8"/>
    <p:sldId id="1368" r:id="rId9"/>
    <p:sldId id="1392" r:id="rId10"/>
    <p:sldId id="1369" r:id="rId11"/>
    <p:sldId id="1370" r:id="rId12"/>
    <p:sldId id="1371" r:id="rId13"/>
    <p:sldId id="1386" r:id="rId14"/>
    <p:sldId id="1372" r:id="rId15"/>
    <p:sldId id="1373" r:id="rId16"/>
    <p:sldId id="1374" r:id="rId17"/>
    <p:sldId id="1376" r:id="rId18"/>
    <p:sldId id="1377" r:id="rId19"/>
    <p:sldId id="1378" r:id="rId20"/>
    <p:sldId id="1379" r:id="rId21"/>
    <p:sldId id="1380" r:id="rId22"/>
    <p:sldId id="1381" r:id="rId23"/>
    <p:sldId id="1387" r:id="rId24"/>
    <p:sldId id="1391" r:id="rId25"/>
    <p:sldId id="1388" r:id="rId26"/>
    <p:sldId id="1390" r:id="rId27"/>
    <p:sldId id="1393" r:id="rId28"/>
  </p:sldIdLst>
  <p:sldSz cx="9906000" cy="6858000" type="A4"/>
  <p:notesSz cx="6797675" cy="9926638"/>
  <p:custShowLst>
    <p:custShow name="Custom Show 1" id="0">
      <p:sldLst/>
    </p:custShow>
  </p:custShowLst>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 id="2" name="Clara Isabel Barraca Goicoechea" initials="CB" lastIdx="1" clrIdx="2"/>
  <p:cmAuthor id="3" name="María Paz Velazquez López" initials="MV"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4" autoAdjust="0"/>
    <p:restoredTop sz="94937" autoAdjust="0"/>
  </p:normalViewPr>
  <p:slideViewPr>
    <p:cSldViewPr>
      <p:cViewPr varScale="1">
        <p:scale>
          <a:sx n="80" d="100"/>
          <a:sy n="80" d="100"/>
        </p:scale>
        <p:origin x="-1576" y="-112"/>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7"/>
        <p:guide pos="2142"/>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dor\Mis%20documentos\Downloads\lfsi_dwl_a.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2.bin"/><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err="1"/>
              <a:t>Pension</a:t>
            </a:r>
            <a:r>
              <a:rPr lang="es-ES" dirty="0"/>
              <a:t> </a:t>
            </a:r>
            <a:r>
              <a:rPr lang="es-ES" dirty="0" err="1"/>
              <a:t>expenditure</a:t>
            </a:r>
            <a:r>
              <a:rPr lang="es-ES" dirty="0"/>
              <a:t> % GDP </a:t>
            </a:r>
            <a:r>
              <a:rPr lang="es-ES" dirty="0" smtClean="0"/>
              <a:t>2013</a:t>
            </a:r>
          </a:p>
          <a:p>
            <a:pPr>
              <a:defRPr/>
            </a:pPr>
            <a:r>
              <a:rPr lang="en-US" altLang="zh-CN" dirty="0" smtClean="0"/>
              <a:t>2013</a:t>
            </a:r>
            <a:r>
              <a:rPr lang="zh-CN" altLang="en-US" dirty="0" smtClean="0"/>
              <a:t>年养老金支出占</a:t>
            </a:r>
            <a:r>
              <a:rPr lang="en-US" altLang="zh-CN" dirty="0" smtClean="0"/>
              <a:t>GDP</a:t>
            </a:r>
            <a:r>
              <a:rPr lang="zh-CN" altLang="en-US" dirty="0" smtClean="0"/>
              <a:t>百分比</a:t>
            </a:r>
            <a:endParaRPr lang="es-ES" dirty="0"/>
          </a:p>
        </c:rich>
      </c:tx>
      <c:layout/>
      <c:overlay val="0"/>
    </c:title>
    <c:autoTitleDeleted val="0"/>
    <c:plotArea>
      <c:layout/>
      <c:barChart>
        <c:barDir val="col"/>
        <c:grouping val="clustered"/>
        <c:varyColors val="0"/>
        <c:ser>
          <c:idx val="0"/>
          <c:order val="0"/>
          <c:tx>
            <c:strRef>
              <c:f>'[lfsi_dwl_a.xls]Pension Expeden'!$B$11</c:f>
              <c:strCache>
                <c:ptCount val="1"/>
                <c:pt idx="0">
                  <c:v>2013</c:v>
                </c:pt>
              </c:strCache>
            </c:strRef>
          </c:tx>
          <c:invertIfNegative val="0"/>
          <c:cat>
            <c:strRef>
              <c:f>'[lfsi_dwl_a.xls]Pension Expeden'!$A$12:$A$37</c:f>
              <c:strCache>
                <c:ptCount val="26"/>
                <c:pt idx="0">
                  <c:v>Ireland</c:v>
                </c:pt>
                <c:pt idx="1">
                  <c:v>Lithuania</c:v>
                </c:pt>
                <c:pt idx="2">
                  <c:v>Estonia</c:v>
                </c:pt>
                <c:pt idx="3">
                  <c:v>Latvia</c:v>
                </c:pt>
                <c:pt idx="4">
                  <c:v>Romania</c:v>
                </c:pt>
                <c:pt idx="5">
                  <c:v>Slovakia</c:v>
                </c:pt>
                <c:pt idx="6">
                  <c:v>Bulgaria</c:v>
                </c:pt>
                <c:pt idx="7">
                  <c:v>Malta</c:v>
                </c:pt>
                <c:pt idx="8">
                  <c:v>Czech Republic</c:v>
                </c:pt>
                <c:pt idx="9">
                  <c:v>Hungary</c:v>
                </c:pt>
                <c:pt idx="10">
                  <c:v>Luxembourg</c:v>
                </c:pt>
                <c:pt idx="11">
                  <c:v>Cyprus</c:v>
                </c:pt>
                <c:pt idx="12">
                  <c:v>Croatia</c:v>
                </c:pt>
                <c:pt idx="13">
                  <c:v>United Kingdom</c:v>
                </c:pt>
                <c:pt idx="14">
                  <c:v>Slovenia</c:v>
                </c:pt>
                <c:pt idx="15">
                  <c:v>Germany </c:v>
                </c:pt>
                <c:pt idx="16">
                  <c:v>Sweden</c:v>
                </c:pt>
                <c:pt idx="17">
                  <c:v>Belgium</c:v>
                </c:pt>
                <c:pt idx="18">
                  <c:v>Spain</c:v>
                </c:pt>
                <c:pt idx="19">
                  <c:v>Finland</c:v>
                </c:pt>
                <c:pt idx="20">
                  <c:v>Netherlands</c:v>
                </c:pt>
                <c:pt idx="21">
                  <c:v>Denmark</c:v>
                </c:pt>
                <c:pt idx="22">
                  <c:v>Austria</c:v>
                </c:pt>
                <c:pt idx="23">
                  <c:v>France</c:v>
                </c:pt>
                <c:pt idx="24">
                  <c:v>Portugal</c:v>
                </c:pt>
                <c:pt idx="25">
                  <c:v>Italy</c:v>
                </c:pt>
              </c:strCache>
            </c:strRef>
          </c:cat>
          <c:val>
            <c:numRef>
              <c:f>'[lfsi_dwl_a.xls]Pension Expeden'!$B$12:$B$37</c:f>
              <c:numCache>
                <c:formatCode>#,##0.0</c:formatCode>
                <c:ptCount val="26"/>
                <c:pt idx="0">
                  <c:v>6.8</c:v>
                </c:pt>
                <c:pt idx="1">
                  <c:v>7.2</c:v>
                </c:pt>
                <c:pt idx="2">
                  <c:v>7.5</c:v>
                </c:pt>
                <c:pt idx="3">
                  <c:v>8.200000000000001</c:v>
                </c:pt>
                <c:pt idx="4">
                  <c:v>8.3</c:v>
                </c:pt>
                <c:pt idx="5">
                  <c:v>8.5</c:v>
                </c:pt>
                <c:pt idx="6">
                  <c:v>8.6</c:v>
                </c:pt>
                <c:pt idx="7">
                  <c:v>8.9</c:v>
                </c:pt>
                <c:pt idx="8">
                  <c:v>9.3</c:v>
                </c:pt>
                <c:pt idx="9">
                  <c:v>9.4</c:v>
                </c:pt>
                <c:pt idx="10">
                  <c:v>9.6</c:v>
                </c:pt>
                <c:pt idx="11">
                  <c:v>9.8</c:v>
                </c:pt>
                <c:pt idx="12">
                  <c:v>10.9</c:v>
                </c:pt>
                <c:pt idx="13">
                  <c:v>11.3</c:v>
                </c:pt>
                <c:pt idx="14">
                  <c:v>11.7</c:v>
                </c:pt>
                <c:pt idx="15">
                  <c:v>11.9</c:v>
                </c:pt>
                <c:pt idx="16">
                  <c:v>11.9</c:v>
                </c:pt>
                <c:pt idx="17">
                  <c:v>12.4</c:v>
                </c:pt>
                <c:pt idx="18">
                  <c:v>12.6</c:v>
                </c:pt>
                <c:pt idx="19">
                  <c:v>13.0</c:v>
                </c:pt>
                <c:pt idx="20">
                  <c:v>13.3</c:v>
                </c:pt>
                <c:pt idx="21">
                  <c:v>13.6</c:v>
                </c:pt>
                <c:pt idx="22">
                  <c:v>14.8</c:v>
                </c:pt>
                <c:pt idx="23">
                  <c:v>15.0</c:v>
                </c:pt>
                <c:pt idx="24">
                  <c:v>15.7</c:v>
                </c:pt>
                <c:pt idx="25">
                  <c:v>16.5</c:v>
                </c:pt>
              </c:numCache>
            </c:numRef>
          </c:val>
        </c:ser>
        <c:dLbls>
          <c:showLegendKey val="0"/>
          <c:showVal val="0"/>
          <c:showCatName val="0"/>
          <c:showSerName val="0"/>
          <c:showPercent val="0"/>
          <c:showBubbleSize val="0"/>
        </c:dLbls>
        <c:gapWidth val="150"/>
        <c:axId val="2110038296"/>
        <c:axId val="2110023704"/>
      </c:barChart>
      <c:catAx>
        <c:axId val="2110038296"/>
        <c:scaling>
          <c:orientation val="minMax"/>
        </c:scaling>
        <c:delete val="0"/>
        <c:axPos val="b"/>
        <c:majorTickMark val="out"/>
        <c:minorTickMark val="none"/>
        <c:tickLblPos val="nextTo"/>
        <c:crossAx val="2110023704"/>
        <c:crosses val="autoZero"/>
        <c:auto val="1"/>
        <c:lblAlgn val="ctr"/>
        <c:lblOffset val="100"/>
        <c:noMultiLvlLbl val="0"/>
      </c:catAx>
      <c:valAx>
        <c:axId val="2110023704"/>
        <c:scaling>
          <c:orientation val="minMax"/>
        </c:scaling>
        <c:delete val="0"/>
        <c:axPos val="l"/>
        <c:majorGridlines/>
        <c:numFmt formatCode="#,##0.0" sourceLinked="1"/>
        <c:majorTickMark val="out"/>
        <c:minorTickMark val="none"/>
        <c:tickLblPos val="nextTo"/>
        <c:crossAx val="21100382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47647446085163"/>
          <c:y val="0.333749453420642"/>
          <c:w val="0.935639211632129"/>
          <c:h val="0.438844112867963"/>
        </c:manualLayout>
      </c:layout>
      <c:barChart>
        <c:barDir val="col"/>
        <c:grouping val="clustered"/>
        <c:varyColors val="0"/>
        <c:ser>
          <c:idx val="1"/>
          <c:order val="1"/>
          <c:tx>
            <c:strRef>
              <c:f>[lfsi_dwl_a.xls]Data!$C$9</c:f>
              <c:strCache>
                <c:ptCount val="1"/>
                <c:pt idx="0">
                  <c:v>Males</c:v>
                </c:pt>
              </c:strCache>
            </c:strRef>
          </c:tx>
          <c:invertIfNegative val="0"/>
          <c:cat>
            <c:strRef>
              <c:f>[lfsi_dwl_a.xls]Data!$A$10:$A$38</c:f>
              <c:strCache>
                <c:ptCount val="29"/>
                <c:pt idx="0">
                  <c:v>Italy</c:v>
                </c:pt>
                <c:pt idx="1">
                  <c:v>Hungary</c:v>
                </c:pt>
                <c:pt idx="2">
                  <c:v>Bulgaria</c:v>
                </c:pt>
                <c:pt idx="3">
                  <c:v>Greece</c:v>
                </c:pt>
                <c:pt idx="4">
                  <c:v>Croatia</c:v>
                </c:pt>
                <c:pt idx="5">
                  <c:v>Belgium</c:v>
                </c:pt>
                <c:pt idx="6">
                  <c:v>Poland</c:v>
                </c:pt>
                <c:pt idx="7">
                  <c:v>Romania</c:v>
                </c:pt>
                <c:pt idx="8">
                  <c:v>Malta</c:v>
                </c:pt>
                <c:pt idx="9">
                  <c:v>Slovakia</c:v>
                </c:pt>
                <c:pt idx="10">
                  <c:v>Luxembourg</c:v>
                </c:pt>
                <c:pt idx="11">
                  <c:v>Slovenia</c:v>
                </c:pt>
                <c:pt idx="12">
                  <c:v>Latvia</c:v>
                </c:pt>
                <c:pt idx="13">
                  <c:v>Ireland</c:v>
                </c:pt>
                <c:pt idx="14">
                  <c:v>Spain</c:v>
                </c:pt>
                <c:pt idx="15">
                  <c:v>France</c:v>
                </c:pt>
                <c:pt idx="16">
                  <c:v>Lithuania</c:v>
                </c:pt>
                <c:pt idx="17">
                  <c:v>Czech Republic</c:v>
                </c:pt>
                <c:pt idx="18">
                  <c:v>EU27</c:v>
                </c:pt>
                <c:pt idx="19">
                  <c:v>Estonia</c:v>
                </c:pt>
                <c:pt idx="20">
                  <c:v>Austria</c:v>
                </c:pt>
                <c:pt idx="21">
                  <c:v>Portugal</c:v>
                </c:pt>
                <c:pt idx="22">
                  <c:v>Cyprus</c:v>
                </c:pt>
                <c:pt idx="23">
                  <c:v>Finland</c:v>
                </c:pt>
                <c:pt idx="24">
                  <c:v>Germany</c:v>
                </c:pt>
                <c:pt idx="25">
                  <c:v>United Kingdom</c:v>
                </c:pt>
                <c:pt idx="26">
                  <c:v>Denmark</c:v>
                </c:pt>
                <c:pt idx="27">
                  <c:v>Netherlands</c:v>
                </c:pt>
                <c:pt idx="28">
                  <c:v>Sweden</c:v>
                </c:pt>
              </c:strCache>
            </c:strRef>
          </c:cat>
          <c:val>
            <c:numRef>
              <c:f>[lfsi_dwl_a.xls]Data!$C$10:$C$38</c:f>
              <c:numCache>
                <c:formatCode>#,##0.0</c:formatCode>
                <c:ptCount val="29"/>
                <c:pt idx="0">
                  <c:v>35.2</c:v>
                </c:pt>
                <c:pt idx="1">
                  <c:v>34.2</c:v>
                </c:pt>
                <c:pt idx="2">
                  <c:v>33.3</c:v>
                </c:pt>
                <c:pt idx="3">
                  <c:v>35.7</c:v>
                </c:pt>
                <c:pt idx="4">
                  <c:v>34.2</c:v>
                </c:pt>
                <c:pt idx="5">
                  <c:v>34.7</c:v>
                </c:pt>
                <c:pt idx="6">
                  <c:v>35.1</c:v>
                </c:pt>
                <c:pt idx="7">
                  <c:v>35.7</c:v>
                </c:pt>
                <c:pt idx="8">
                  <c:v>39.7</c:v>
                </c:pt>
                <c:pt idx="9">
                  <c:v>35.9</c:v>
                </c:pt>
                <c:pt idx="10">
                  <c:v>36.2</c:v>
                </c:pt>
                <c:pt idx="11">
                  <c:v>35.6</c:v>
                </c:pt>
                <c:pt idx="12">
                  <c:v>35.0</c:v>
                </c:pt>
                <c:pt idx="13">
                  <c:v>38.6</c:v>
                </c:pt>
                <c:pt idx="14">
                  <c:v>37.1</c:v>
                </c:pt>
                <c:pt idx="15">
                  <c:v>36.5</c:v>
                </c:pt>
                <c:pt idx="16">
                  <c:v>34.7</c:v>
                </c:pt>
                <c:pt idx="17">
                  <c:v>38.1</c:v>
                </c:pt>
                <c:pt idx="18">
                  <c:v>37.9</c:v>
                </c:pt>
                <c:pt idx="19">
                  <c:v>37.3</c:v>
                </c:pt>
                <c:pt idx="20">
                  <c:v>38.7</c:v>
                </c:pt>
                <c:pt idx="21">
                  <c:v>38.3</c:v>
                </c:pt>
                <c:pt idx="22">
                  <c:v>40.0</c:v>
                </c:pt>
                <c:pt idx="23">
                  <c:v>37.9</c:v>
                </c:pt>
                <c:pt idx="24">
                  <c:v>40.2</c:v>
                </c:pt>
                <c:pt idx="25">
                  <c:v>41.1</c:v>
                </c:pt>
                <c:pt idx="26">
                  <c:v>40.6</c:v>
                </c:pt>
                <c:pt idx="27">
                  <c:v>42.4</c:v>
                </c:pt>
                <c:pt idx="28">
                  <c:v>42.3</c:v>
                </c:pt>
              </c:numCache>
            </c:numRef>
          </c:val>
        </c:ser>
        <c:ser>
          <c:idx val="2"/>
          <c:order val="2"/>
          <c:tx>
            <c:strRef>
              <c:f>[lfsi_dwl_a.xls]Data!$D$9</c:f>
              <c:strCache>
                <c:ptCount val="1"/>
                <c:pt idx="0">
                  <c:v>Females</c:v>
                </c:pt>
              </c:strCache>
            </c:strRef>
          </c:tx>
          <c:invertIfNegative val="0"/>
          <c:cat>
            <c:strRef>
              <c:f>[lfsi_dwl_a.xls]Data!$A$10:$A$38</c:f>
              <c:strCache>
                <c:ptCount val="29"/>
                <c:pt idx="0">
                  <c:v>Italy</c:v>
                </c:pt>
                <c:pt idx="1">
                  <c:v>Hungary</c:v>
                </c:pt>
                <c:pt idx="2">
                  <c:v>Bulgaria</c:v>
                </c:pt>
                <c:pt idx="3">
                  <c:v>Greece</c:v>
                </c:pt>
                <c:pt idx="4">
                  <c:v>Croatia</c:v>
                </c:pt>
                <c:pt idx="5">
                  <c:v>Belgium</c:v>
                </c:pt>
                <c:pt idx="6">
                  <c:v>Poland</c:v>
                </c:pt>
                <c:pt idx="7">
                  <c:v>Romania</c:v>
                </c:pt>
                <c:pt idx="8">
                  <c:v>Malta</c:v>
                </c:pt>
                <c:pt idx="9">
                  <c:v>Slovakia</c:v>
                </c:pt>
                <c:pt idx="10">
                  <c:v>Luxembourg</c:v>
                </c:pt>
                <c:pt idx="11">
                  <c:v>Slovenia</c:v>
                </c:pt>
                <c:pt idx="12">
                  <c:v>Latvia</c:v>
                </c:pt>
                <c:pt idx="13">
                  <c:v>Ireland</c:v>
                </c:pt>
                <c:pt idx="14">
                  <c:v>Spain</c:v>
                </c:pt>
                <c:pt idx="15">
                  <c:v>France</c:v>
                </c:pt>
                <c:pt idx="16">
                  <c:v>Lithuania</c:v>
                </c:pt>
                <c:pt idx="17">
                  <c:v>Czech Republic</c:v>
                </c:pt>
                <c:pt idx="18">
                  <c:v>EU27</c:v>
                </c:pt>
                <c:pt idx="19">
                  <c:v>Estonia</c:v>
                </c:pt>
                <c:pt idx="20">
                  <c:v>Austria</c:v>
                </c:pt>
                <c:pt idx="21">
                  <c:v>Portugal</c:v>
                </c:pt>
                <c:pt idx="22">
                  <c:v>Cyprus</c:v>
                </c:pt>
                <c:pt idx="23">
                  <c:v>Finland</c:v>
                </c:pt>
                <c:pt idx="24">
                  <c:v>Germany</c:v>
                </c:pt>
                <c:pt idx="25">
                  <c:v>United Kingdom</c:v>
                </c:pt>
                <c:pt idx="26">
                  <c:v>Denmark</c:v>
                </c:pt>
                <c:pt idx="27">
                  <c:v>Netherlands</c:v>
                </c:pt>
                <c:pt idx="28">
                  <c:v>Sweden</c:v>
                </c:pt>
              </c:strCache>
            </c:strRef>
          </c:cat>
          <c:val>
            <c:numRef>
              <c:f>[lfsi_dwl_a.xls]Data!$D$10:$D$38</c:f>
              <c:numCache>
                <c:formatCode>#,##0.0</c:formatCode>
                <c:ptCount val="29"/>
                <c:pt idx="0">
                  <c:v>25.9</c:v>
                </c:pt>
                <c:pt idx="1">
                  <c:v>29.4</c:v>
                </c:pt>
                <c:pt idx="2">
                  <c:v>30.7</c:v>
                </c:pt>
                <c:pt idx="3">
                  <c:v>28.3</c:v>
                </c:pt>
                <c:pt idx="4">
                  <c:v>30.3</c:v>
                </c:pt>
                <c:pt idx="5">
                  <c:v>30.4</c:v>
                </c:pt>
                <c:pt idx="6">
                  <c:v>29.9</c:v>
                </c:pt>
                <c:pt idx="7">
                  <c:v>29.7</c:v>
                </c:pt>
                <c:pt idx="8">
                  <c:v>26.0</c:v>
                </c:pt>
                <c:pt idx="9">
                  <c:v>30.3</c:v>
                </c:pt>
                <c:pt idx="10">
                  <c:v>30.2</c:v>
                </c:pt>
                <c:pt idx="11">
                  <c:v>32.7</c:v>
                </c:pt>
                <c:pt idx="12">
                  <c:v>34.2</c:v>
                </c:pt>
                <c:pt idx="13">
                  <c:v>30.6</c:v>
                </c:pt>
                <c:pt idx="14">
                  <c:v>32.3</c:v>
                </c:pt>
                <c:pt idx="15">
                  <c:v>32.9</c:v>
                </c:pt>
                <c:pt idx="16">
                  <c:v>34.8</c:v>
                </c:pt>
                <c:pt idx="17">
                  <c:v>31.6</c:v>
                </c:pt>
                <c:pt idx="18">
                  <c:v>32.7</c:v>
                </c:pt>
                <c:pt idx="19">
                  <c:v>35.3</c:v>
                </c:pt>
                <c:pt idx="20">
                  <c:v>34.4</c:v>
                </c:pt>
                <c:pt idx="21">
                  <c:v>35.0</c:v>
                </c:pt>
                <c:pt idx="22">
                  <c:v>33.4</c:v>
                </c:pt>
                <c:pt idx="23">
                  <c:v>36.9</c:v>
                </c:pt>
                <c:pt idx="24">
                  <c:v>35.6</c:v>
                </c:pt>
                <c:pt idx="25">
                  <c:v>35.7</c:v>
                </c:pt>
                <c:pt idx="26">
                  <c:v>37.4</c:v>
                </c:pt>
                <c:pt idx="27">
                  <c:v>36.7</c:v>
                </c:pt>
                <c:pt idx="28">
                  <c:v>39.8</c:v>
                </c:pt>
              </c:numCache>
            </c:numRef>
          </c:val>
        </c:ser>
        <c:dLbls>
          <c:showLegendKey val="0"/>
          <c:showVal val="0"/>
          <c:showCatName val="0"/>
          <c:showSerName val="0"/>
          <c:showPercent val="0"/>
          <c:showBubbleSize val="0"/>
        </c:dLbls>
        <c:gapWidth val="75"/>
        <c:overlap val="-25"/>
        <c:axId val="-2098057496"/>
        <c:axId val="-2097865848"/>
      </c:barChart>
      <c:lineChart>
        <c:grouping val="standard"/>
        <c:varyColors val="0"/>
        <c:ser>
          <c:idx val="0"/>
          <c:order val="0"/>
          <c:tx>
            <c:strRef>
              <c:f>[lfsi_dwl_a.xls]Data!$B$9</c:f>
              <c:strCache>
                <c:ptCount val="1"/>
                <c:pt idx="0">
                  <c:v>Total</c:v>
                </c:pt>
              </c:strCache>
            </c:strRef>
          </c:tx>
          <c:spPr>
            <a:ln>
              <a:noFill/>
            </a:ln>
          </c:spPr>
          <c:marker>
            <c:symbol val="dash"/>
            <c:size val="11"/>
            <c:spPr>
              <a:solidFill>
                <a:schemeClr val="accent1">
                  <a:lumMod val="60000"/>
                  <a:lumOff val="40000"/>
                </a:schemeClr>
              </a:solidFill>
            </c:spPr>
          </c:marker>
          <c:cat>
            <c:strRef>
              <c:f>[lfsi_dwl_a.xls]Data!$A$10:$A$38</c:f>
              <c:strCache>
                <c:ptCount val="29"/>
                <c:pt idx="0">
                  <c:v>Italy</c:v>
                </c:pt>
                <c:pt idx="1">
                  <c:v>Hungary</c:v>
                </c:pt>
                <c:pt idx="2">
                  <c:v>Bulgaria</c:v>
                </c:pt>
                <c:pt idx="3">
                  <c:v>Greece</c:v>
                </c:pt>
                <c:pt idx="4">
                  <c:v>Croatia</c:v>
                </c:pt>
                <c:pt idx="5">
                  <c:v>Belgium</c:v>
                </c:pt>
                <c:pt idx="6">
                  <c:v>Poland</c:v>
                </c:pt>
                <c:pt idx="7">
                  <c:v>Romania</c:v>
                </c:pt>
                <c:pt idx="8">
                  <c:v>Malta</c:v>
                </c:pt>
                <c:pt idx="9">
                  <c:v>Slovakia</c:v>
                </c:pt>
                <c:pt idx="10">
                  <c:v>Luxembourg</c:v>
                </c:pt>
                <c:pt idx="11">
                  <c:v>Slovenia</c:v>
                </c:pt>
                <c:pt idx="12">
                  <c:v>Latvia</c:v>
                </c:pt>
                <c:pt idx="13">
                  <c:v>Ireland</c:v>
                </c:pt>
                <c:pt idx="14">
                  <c:v>Spain</c:v>
                </c:pt>
                <c:pt idx="15">
                  <c:v>France</c:v>
                </c:pt>
                <c:pt idx="16">
                  <c:v>Lithuania</c:v>
                </c:pt>
                <c:pt idx="17">
                  <c:v>Czech Republic</c:v>
                </c:pt>
                <c:pt idx="18">
                  <c:v>EU27</c:v>
                </c:pt>
                <c:pt idx="19">
                  <c:v>Estonia</c:v>
                </c:pt>
                <c:pt idx="20">
                  <c:v>Austria</c:v>
                </c:pt>
                <c:pt idx="21">
                  <c:v>Portugal</c:v>
                </c:pt>
                <c:pt idx="22">
                  <c:v>Cyprus</c:v>
                </c:pt>
                <c:pt idx="23">
                  <c:v>Finland</c:v>
                </c:pt>
                <c:pt idx="24">
                  <c:v>Germany</c:v>
                </c:pt>
                <c:pt idx="25">
                  <c:v>United Kingdom</c:v>
                </c:pt>
                <c:pt idx="26">
                  <c:v>Denmark</c:v>
                </c:pt>
                <c:pt idx="27">
                  <c:v>Netherlands</c:v>
                </c:pt>
                <c:pt idx="28">
                  <c:v>Sweden</c:v>
                </c:pt>
              </c:strCache>
            </c:strRef>
          </c:cat>
          <c:val>
            <c:numRef>
              <c:f>[lfsi_dwl_a.xls]Data!$B$10:$B$38</c:f>
              <c:numCache>
                <c:formatCode>#,##0.0</c:formatCode>
                <c:ptCount val="29"/>
                <c:pt idx="0">
                  <c:v>30.7</c:v>
                </c:pt>
                <c:pt idx="1">
                  <c:v>31.8</c:v>
                </c:pt>
                <c:pt idx="2">
                  <c:v>32.0</c:v>
                </c:pt>
                <c:pt idx="3">
                  <c:v>32.1</c:v>
                </c:pt>
                <c:pt idx="4">
                  <c:v>32.3</c:v>
                </c:pt>
                <c:pt idx="5">
                  <c:v>32.6</c:v>
                </c:pt>
                <c:pt idx="6">
                  <c:v>32.6</c:v>
                </c:pt>
                <c:pt idx="7">
                  <c:v>32.8</c:v>
                </c:pt>
                <c:pt idx="8">
                  <c:v>33.0</c:v>
                </c:pt>
                <c:pt idx="9">
                  <c:v>33.2</c:v>
                </c:pt>
                <c:pt idx="10">
                  <c:v>33.3</c:v>
                </c:pt>
                <c:pt idx="11">
                  <c:v>34.2</c:v>
                </c:pt>
                <c:pt idx="12">
                  <c:v>34.6</c:v>
                </c:pt>
                <c:pt idx="13">
                  <c:v>34.7</c:v>
                </c:pt>
                <c:pt idx="14">
                  <c:v>34.8</c:v>
                </c:pt>
                <c:pt idx="15">
                  <c:v>34.8</c:v>
                </c:pt>
                <c:pt idx="16">
                  <c:v>34.8</c:v>
                </c:pt>
                <c:pt idx="17">
                  <c:v>34.9</c:v>
                </c:pt>
                <c:pt idx="18">
                  <c:v>35.4</c:v>
                </c:pt>
                <c:pt idx="19">
                  <c:v>36.4</c:v>
                </c:pt>
                <c:pt idx="20">
                  <c:v>36.6</c:v>
                </c:pt>
                <c:pt idx="21">
                  <c:v>36.7</c:v>
                </c:pt>
                <c:pt idx="22">
                  <c:v>36.8</c:v>
                </c:pt>
                <c:pt idx="23">
                  <c:v>37.4</c:v>
                </c:pt>
                <c:pt idx="24">
                  <c:v>38.0</c:v>
                </c:pt>
                <c:pt idx="25">
                  <c:v>38.5</c:v>
                </c:pt>
                <c:pt idx="26">
                  <c:v>39.0</c:v>
                </c:pt>
                <c:pt idx="27">
                  <c:v>39.6</c:v>
                </c:pt>
                <c:pt idx="28">
                  <c:v>41.1</c:v>
                </c:pt>
              </c:numCache>
            </c:numRef>
          </c:val>
          <c:smooth val="0"/>
        </c:ser>
        <c:dLbls>
          <c:showLegendKey val="0"/>
          <c:showVal val="0"/>
          <c:showCatName val="0"/>
          <c:showSerName val="0"/>
          <c:showPercent val="0"/>
          <c:showBubbleSize val="0"/>
        </c:dLbls>
        <c:marker val="1"/>
        <c:smooth val="0"/>
        <c:axId val="-2098057496"/>
        <c:axId val="-2097865848"/>
      </c:lineChart>
      <c:catAx>
        <c:axId val="-2098057496"/>
        <c:scaling>
          <c:orientation val="minMax"/>
        </c:scaling>
        <c:delete val="0"/>
        <c:axPos val="b"/>
        <c:majorTickMark val="none"/>
        <c:minorTickMark val="none"/>
        <c:tickLblPos val="nextTo"/>
        <c:crossAx val="-2097865848"/>
        <c:crosses val="autoZero"/>
        <c:auto val="1"/>
        <c:lblAlgn val="ctr"/>
        <c:lblOffset val="100"/>
        <c:noMultiLvlLbl val="0"/>
      </c:catAx>
      <c:valAx>
        <c:axId val="-2097865848"/>
        <c:scaling>
          <c:orientation val="minMax"/>
          <c:min val="20.0"/>
        </c:scaling>
        <c:delete val="0"/>
        <c:axPos val="l"/>
        <c:majorGridlines/>
        <c:numFmt formatCode="#,##0" sourceLinked="0"/>
        <c:majorTickMark val="none"/>
        <c:minorTickMark val="none"/>
        <c:tickLblPos val="nextTo"/>
        <c:spPr>
          <a:ln w="9525">
            <a:noFill/>
          </a:ln>
        </c:spPr>
        <c:crossAx val="-2098057496"/>
        <c:crosses val="autoZero"/>
        <c:crossBetween val="between"/>
      </c:valAx>
    </c:plotArea>
    <c:legend>
      <c:legendPos val="b"/>
      <c:layout>
        <c:manualLayout>
          <c:xMode val="edge"/>
          <c:yMode val="edge"/>
          <c:x val="0.359640636331374"/>
          <c:y val="0.931157182727552"/>
          <c:w val="0.218664588765964"/>
          <c:h val="0.0688428172724475"/>
        </c:manualLayout>
      </c:layout>
      <c:overlay val="0"/>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0.17593</cdr:x>
      <cdr:y>0.01786</cdr:y>
    </cdr:from>
    <cdr:to>
      <cdr:x>0.80556</cdr:x>
      <cdr:y>0.14286</cdr:y>
    </cdr:to>
    <cdr:sp macro="" textlink="">
      <cdr:nvSpPr>
        <cdr:cNvPr id="3" name="文本框 2"/>
        <cdr:cNvSpPr txBox="1"/>
      </cdr:nvSpPr>
      <cdr:spPr>
        <a:xfrm xmlns:a="http://schemas.openxmlformats.org/drawingml/2006/main">
          <a:off x="1368190" y="72010"/>
          <a:ext cx="4896680" cy="504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600" dirty="0" smtClean="0">
              <a:solidFill>
                <a:srgbClr val="000000"/>
              </a:solidFill>
              <a:latin typeface="黑体"/>
              <a:ea typeface="黑体"/>
              <a:cs typeface="黑体"/>
            </a:rPr>
            <a:t>2014</a:t>
          </a:r>
          <a:r>
            <a:rPr lang="zh-CN" altLang="en-US" sz="1600" dirty="0" smtClean="0">
              <a:solidFill>
                <a:srgbClr val="000000"/>
              </a:solidFill>
              <a:latin typeface="黑体"/>
              <a:ea typeface="黑体"/>
              <a:cs typeface="黑体"/>
            </a:rPr>
            <a:t>年度工龄长度 </a:t>
          </a:r>
          <a:r>
            <a:rPr lang="en-US" altLang="zh-CN" sz="1600" b="1" dirty="0" smtClean="0">
              <a:solidFill>
                <a:srgbClr val="000000"/>
              </a:solidFill>
              <a:latin typeface="Optima"/>
              <a:ea typeface="黑体"/>
              <a:cs typeface="Optima"/>
            </a:rPr>
            <a:t>Duration</a:t>
          </a:r>
          <a:r>
            <a:rPr lang="zh-CN" altLang="en-US" sz="1600" b="1" dirty="0" smtClean="0">
              <a:solidFill>
                <a:srgbClr val="000000"/>
              </a:solidFill>
              <a:latin typeface="Optima"/>
              <a:ea typeface="黑体"/>
              <a:cs typeface="Optima"/>
            </a:rPr>
            <a:t> </a:t>
          </a:r>
          <a:r>
            <a:rPr lang="en-US" altLang="zh-CN" sz="1600" b="1" dirty="0" smtClean="0">
              <a:solidFill>
                <a:srgbClr val="000000"/>
              </a:solidFill>
              <a:latin typeface="Optima"/>
              <a:ea typeface="黑体"/>
              <a:cs typeface="Optima"/>
            </a:rPr>
            <a:t>of</a:t>
          </a:r>
          <a:r>
            <a:rPr lang="zh-CN" altLang="en-US" sz="1600" b="1" dirty="0" smtClean="0">
              <a:solidFill>
                <a:srgbClr val="000000"/>
              </a:solidFill>
              <a:latin typeface="Optima"/>
              <a:ea typeface="黑体"/>
              <a:cs typeface="Optima"/>
            </a:rPr>
            <a:t> </a:t>
          </a:r>
          <a:r>
            <a:rPr lang="en-US" altLang="zh-CN" sz="1600" b="1" dirty="0" smtClean="0">
              <a:solidFill>
                <a:srgbClr val="000000"/>
              </a:solidFill>
              <a:latin typeface="Optima"/>
              <a:ea typeface="黑体"/>
              <a:cs typeface="Optima"/>
            </a:rPr>
            <a:t>Working</a:t>
          </a:r>
          <a:r>
            <a:rPr lang="zh-CN" altLang="en-US" sz="1600" b="1" dirty="0" smtClean="0">
              <a:solidFill>
                <a:srgbClr val="000000"/>
              </a:solidFill>
              <a:latin typeface="Optima"/>
              <a:ea typeface="黑体"/>
              <a:cs typeface="Optima"/>
            </a:rPr>
            <a:t> </a:t>
          </a:r>
          <a:r>
            <a:rPr lang="en-US" altLang="zh-CN" sz="1600" b="1" dirty="0" smtClean="0">
              <a:solidFill>
                <a:srgbClr val="000000"/>
              </a:solidFill>
              <a:latin typeface="Optima"/>
              <a:ea typeface="黑体"/>
              <a:cs typeface="Optima"/>
            </a:rPr>
            <a:t>Life</a:t>
          </a:r>
          <a:r>
            <a:rPr lang="zh-CN" altLang="en-US" sz="1600" b="1" dirty="0" smtClean="0">
              <a:solidFill>
                <a:srgbClr val="000000"/>
              </a:solidFill>
              <a:latin typeface="Optima"/>
              <a:ea typeface="黑体"/>
              <a:cs typeface="Optima"/>
            </a:rPr>
            <a:t> </a:t>
          </a:r>
          <a:r>
            <a:rPr lang="en-US" altLang="zh-CN" sz="1600" b="1" dirty="0" smtClean="0">
              <a:solidFill>
                <a:srgbClr val="000000"/>
              </a:solidFill>
              <a:latin typeface="Optima"/>
              <a:ea typeface="黑体"/>
              <a:cs typeface="Optima"/>
            </a:rPr>
            <a:t>2014</a:t>
          </a:r>
          <a:endParaRPr lang="zh-CN" altLang="en-US" sz="1600" b="1" dirty="0">
            <a:solidFill>
              <a:srgbClr val="000000"/>
            </a:solidFill>
            <a:latin typeface="Optima"/>
            <a:ea typeface="黑体"/>
            <a:cs typeface="Optim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9956" y="3"/>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04/06/16</a:t>
            </a:fld>
            <a:endParaRPr lang="en-US" dirty="0"/>
          </a:p>
        </p:txBody>
      </p:sp>
      <p:sp>
        <p:nvSpPr>
          <p:cNvPr id="4" name="Footer Placeholder 3"/>
          <p:cNvSpPr>
            <a:spLocks noGrp="1"/>
          </p:cNvSpPr>
          <p:nvPr>
            <p:ph type="ftr" sz="quarter" idx="2"/>
          </p:nvPr>
        </p:nvSpPr>
        <p:spPr bwMode="auto">
          <a:xfrm>
            <a:off x="1"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9956"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9956" y="3"/>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04/06/16</a:t>
            </a:fld>
            <a:endParaRPr lang="en-US" dirty="0"/>
          </a:p>
        </p:txBody>
      </p:sp>
      <p:sp>
        <p:nvSpPr>
          <p:cNvPr id="4" name="Slide Image Placeholder 3"/>
          <p:cNvSpPr>
            <a:spLocks noGrp="1" noRot="1" noChangeAspect="1"/>
          </p:cNvSpPr>
          <p:nvPr>
            <p:ph type="sldImg" idx="2"/>
          </p:nvPr>
        </p:nvSpPr>
        <p:spPr>
          <a:xfrm>
            <a:off x="712788" y="747713"/>
            <a:ext cx="5373687" cy="3719512"/>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80246" y="4716782"/>
            <a:ext cx="5437188" cy="4466272"/>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9956"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9DF5CB4-1F12-4B4C-891B-F676007582BC}" type="slidenum">
              <a:rPr lang="en-US" smtClean="0"/>
              <a:pPr>
                <a:defRPr/>
              </a:pPr>
              <a:t>2</a:t>
            </a:fld>
            <a:endParaRPr lang="en-US" dirty="0"/>
          </a:p>
        </p:txBody>
      </p:sp>
    </p:spTree>
    <p:extLst>
      <p:ext uri="{BB962C8B-B14F-4D97-AF65-F5344CB8AC3E}">
        <p14:creationId xmlns:p14="http://schemas.microsoft.com/office/powerpoint/2010/main" val="331641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800" dirty="0"/>
          </a:p>
        </p:txBody>
      </p:sp>
      <p:sp>
        <p:nvSpPr>
          <p:cNvPr id="4" name="3 Marcador de número de diapositiva"/>
          <p:cNvSpPr>
            <a:spLocks noGrp="1"/>
          </p:cNvSpPr>
          <p:nvPr>
            <p:ph type="sldNum" sz="quarter" idx="10"/>
          </p:nvPr>
        </p:nvSpPr>
        <p:spPr/>
        <p:txBody>
          <a:bodyPr/>
          <a:lstStyle/>
          <a:p>
            <a:pPr>
              <a:defRPr/>
            </a:pPr>
            <a:fld id="{B9DF5CB4-1F12-4B4C-891B-F676007582BC}" type="slidenum">
              <a:rPr lang="en-US" smtClean="0"/>
              <a:pPr>
                <a:defRPr/>
              </a:pPr>
              <a:t>10</a:t>
            </a:fld>
            <a:endParaRPr lang="en-US" dirty="0"/>
          </a:p>
        </p:txBody>
      </p:sp>
    </p:spTree>
    <p:extLst>
      <p:ext uri="{BB962C8B-B14F-4D97-AF65-F5344CB8AC3E}">
        <p14:creationId xmlns:p14="http://schemas.microsoft.com/office/powerpoint/2010/main" val="1876809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4005"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04/06/16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04/06/16</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eurostat/web/employment-and-social-inclusion-indicators/social-protection-and-inclusion/pension" TargetMode="External"/><Relationship Id="rId3" Type="http://schemas.openxmlformats.org/officeDocument/2006/relationships/hyperlink" Target="http://ec.europa.eu/eurostat/web/europe-2020-indicators/europe-2020-strategy/headline-indicators-scoreboar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272350" y="3429000"/>
            <a:ext cx="9361300" cy="3447098"/>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US" sz="2800" b="1" dirty="0">
                <a:solidFill>
                  <a:schemeClr val="tx1">
                    <a:lumMod val="85000"/>
                    <a:lumOff val="15000"/>
                  </a:schemeClr>
                </a:solidFill>
                <a:latin typeface="Optane" pitchFamily="2" charset="0"/>
              </a:rPr>
              <a:t>Training session 26. Pension systems indicators. </a:t>
            </a:r>
            <a:endParaRPr lang="en-US" sz="28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zh-CN" altLang="en-US" sz="2800" b="1" dirty="0" smtClean="0">
                <a:solidFill>
                  <a:schemeClr val="tx1">
                    <a:lumMod val="85000"/>
                    <a:lumOff val="15000"/>
                  </a:schemeClr>
                </a:solidFill>
                <a:latin typeface="Optane" pitchFamily="2" charset="0"/>
              </a:rPr>
              <a:t>培训第</a:t>
            </a:r>
            <a:r>
              <a:rPr lang="en-US" altLang="zh-CN" sz="2800" b="1" dirty="0" smtClean="0">
                <a:solidFill>
                  <a:schemeClr val="tx1">
                    <a:lumMod val="85000"/>
                    <a:lumOff val="15000"/>
                  </a:schemeClr>
                </a:solidFill>
                <a:latin typeface="Optane" pitchFamily="2" charset="0"/>
              </a:rPr>
              <a:t>26</a:t>
            </a:r>
            <a:r>
              <a:rPr lang="zh-CN" altLang="en-US" sz="2800" b="1" dirty="0" smtClean="0">
                <a:solidFill>
                  <a:schemeClr val="tx1">
                    <a:lumMod val="85000"/>
                    <a:lumOff val="15000"/>
                  </a:schemeClr>
                </a:solidFill>
                <a:latin typeface="Optane" pitchFamily="2" charset="0"/>
              </a:rPr>
              <a:t>场：养老金制度各项指标</a:t>
            </a:r>
            <a:endParaRPr lang="en-US" sz="28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en-GB" i="1" kern="0" dirty="0" smtClean="0">
                <a:solidFill>
                  <a:schemeClr val="tx1">
                    <a:lumMod val="85000"/>
                    <a:lumOff val="15000"/>
                  </a:schemeClr>
                </a:solidFill>
                <a:latin typeface="Optane" pitchFamily="2" charset="0"/>
                <a:ea typeface="+mj-ea"/>
                <a:cs typeface="+mj-cs"/>
              </a:rPr>
              <a:t>Lecturer: Antonio </a:t>
            </a:r>
            <a:r>
              <a:rPr lang="en-GB" i="1" kern="0" dirty="0" err="1" smtClean="0">
                <a:solidFill>
                  <a:schemeClr val="tx1">
                    <a:lumMod val="85000"/>
                    <a:lumOff val="15000"/>
                  </a:schemeClr>
                </a:solidFill>
                <a:latin typeface="Optane" pitchFamily="2" charset="0"/>
                <a:ea typeface="+mj-ea"/>
                <a:cs typeface="+mj-cs"/>
              </a:rPr>
              <a:t>Blázquez</a:t>
            </a:r>
            <a:r>
              <a:rPr lang="en-GB" i="1" kern="0" dirty="0" smtClean="0">
                <a:solidFill>
                  <a:schemeClr val="tx1">
                    <a:lumMod val="85000"/>
                    <a:lumOff val="15000"/>
                  </a:schemeClr>
                </a:solidFill>
                <a:latin typeface="Optane" pitchFamily="2" charset="0"/>
                <a:ea typeface="+mj-ea"/>
                <a:cs typeface="+mj-cs"/>
              </a:rPr>
              <a:t> Murillo. </a:t>
            </a:r>
            <a:r>
              <a:rPr lang="zh-CN" altLang="en-US" i="1" kern="0" dirty="0" smtClean="0">
                <a:solidFill>
                  <a:schemeClr val="tx1">
                    <a:lumMod val="85000"/>
                    <a:lumOff val="15000"/>
                  </a:schemeClr>
                </a:solidFill>
                <a:latin typeface="Optane" pitchFamily="2" charset="0"/>
                <a:ea typeface="+mj-ea"/>
                <a:cs typeface="+mj-cs"/>
              </a:rPr>
              <a:t>主讲人：安东尼奥</a:t>
            </a:r>
            <a:r>
              <a:rPr lang="en-US" altLang="zh-CN" i="1" kern="0" dirty="0" smtClean="0">
                <a:solidFill>
                  <a:schemeClr val="tx1">
                    <a:lumMod val="85000"/>
                    <a:lumOff val="15000"/>
                  </a:schemeClr>
                </a:solidFill>
                <a:latin typeface="Optane" pitchFamily="2" charset="0"/>
                <a:ea typeface="+mj-ea"/>
                <a:cs typeface="+mj-cs"/>
              </a:rPr>
              <a:t>·</a:t>
            </a:r>
            <a:r>
              <a:rPr lang="zh-CN" altLang="en-US" i="1" kern="0" dirty="0" smtClean="0">
                <a:solidFill>
                  <a:schemeClr val="tx1">
                    <a:lumMod val="85000"/>
                    <a:lumOff val="15000"/>
                  </a:schemeClr>
                </a:solidFill>
                <a:latin typeface="Optane" pitchFamily="2" charset="0"/>
                <a:ea typeface="+mj-ea"/>
                <a:cs typeface="+mj-cs"/>
              </a:rPr>
              <a:t>布拉子奎</a:t>
            </a:r>
            <a:r>
              <a:rPr lang="en-US" altLang="zh-CN" i="1" kern="0" dirty="0" smtClean="0">
                <a:solidFill>
                  <a:schemeClr val="tx1">
                    <a:lumMod val="85000"/>
                    <a:lumOff val="15000"/>
                  </a:schemeClr>
                </a:solidFill>
                <a:latin typeface="Optane" pitchFamily="2" charset="0"/>
                <a:ea typeface="+mj-ea"/>
                <a:cs typeface="+mj-cs"/>
              </a:rPr>
              <a:t>·</a:t>
            </a:r>
            <a:r>
              <a:rPr lang="zh-CN" altLang="en-US" i="1" kern="0" dirty="0" smtClean="0">
                <a:solidFill>
                  <a:schemeClr val="tx1">
                    <a:lumMod val="85000"/>
                    <a:lumOff val="15000"/>
                  </a:schemeClr>
                </a:solidFill>
                <a:latin typeface="Optane" pitchFamily="2" charset="0"/>
                <a:ea typeface="+mj-ea"/>
                <a:cs typeface="+mj-cs"/>
              </a:rPr>
              <a:t>穆黎洛</a:t>
            </a:r>
            <a:endParaRPr lang="en-GB" i="1" kern="0" dirty="0" smtClean="0">
              <a:solidFill>
                <a:schemeClr val="tx1">
                  <a:lumMod val="85000"/>
                  <a:lumOff val="15000"/>
                </a:schemeClr>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r>
              <a:rPr lang="en-GB" i="1" kern="0" dirty="0" smtClean="0">
                <a:solidFill>
                  <a:schemeClr val="tx1">
                    <a:lumMod val="85000"/>
                    <a:lumOff val="15000"/>
                  </a:schemeClr>
                </a:solidFill>
                <a:latin typeface="Optane" pitchFamily="2" charset="0"/>
                <a:ea typeface="+mj-ea"/>
                <a:cs typeface="+mj-cs"/>
              </a:rPr>
              <a:t>Vocal Advisor for the </a:t>
            </a:r>
            <a:r>
              <a:rPr lang="en-US" i="1" kern="0" dirty="0" smtClean="0">
                <a:solidFill>
                  <a:schemeClr val="tx1">
                    <a:lumMod val="85000"/>
                    <a:lumOff val="15000"/>
                  </a:schemeClr>
                </a:solidFill>
                <a:latin typeface="Optane" pitchFamily="2" charset="0"/>
                <a:ea typeface="+mj-ea"/>
                <a:cs typeface="+mj-cs"/>
              </a:rPr>
              <a:t>Deputy Directorate of Planning and Financial Economic Analysis of Social </a:t>
            </a:r>
            <a:r>
              <a:rPr lang="en-US" i="1" kern="0" dirty="0">
                <a:solidFill>
                  <a:schemeClr val="tx1">
                    <a:lumMod val="85000"/>
                    <a:lumOff val="15000"/>
                  </a:schemeClr>
                </a:solidFill>
                <a:latin typeface="Optane" pitchFamily="2" charset="0"/>
                <a:ea typeface="+mj-ea"/>
                <a:cs typeface="+mj-cs"/>
              </a:rPr>
              <a:t>Security. </a:t>
            </a:r>
            <a:r>
              <a:rPr lang="zh-CN" altLang="en-US" i="1" kern="0" dirty="0" smtClean="0">
                <a:solidFill>
                  <a:schemeClr val="tx1">
                    <a:lumMod val="85000"/>
                    <a:lumOff val="15000"/>
                  </a:schemeClr>
                </a:solidFill>
                <a:latin typeface="Optane" pitchFamily="2" charset="0"/>
                <a:ea typeface="+mj-ea"/>
                <a:cs typeface="+mj-cs"/>
              </a:rPr>
              <a:t>社保计划和财经分析副司顾问</a:t>
            </a:r>
            <a:endParaRPr lang="en-US" i="1" kern="0" dirty="0" smtClean="0">
              <a:solidFill>
                <a:schemeClr val="tx1">
                  <a:lumMod val="85000"/>
                  <a:lumOff val="15000"/>
                </a:schemeClr>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r>
              <a:rPr lang="en-US" i="1" kern="0" dirty="0" smtClean="0">
                <a:solidFill>
                  <a:schemeClr val="tx1">
                    <a:lumMod val="85000"/>
                    <a:lumOff val="15000"/>
                  </a:schemeClr>
                </a:solidFill>
                <a:latin typeface="Optane" pitchFamily="2" charset="0"/>
                <a:ea typeface="+mj-ea"/>
                <a:cs typeface="+mj-cs"/>
              </a:rPr>
              <a:t>General </a:t>
            </a:r>
            <a:r>
              <a:rPr lang="en-US" i="1" kern="0" dirty="0">
                <a:solidFill>
                  <a:schemeClr val="tx1">
                    <a:lumMod val="85000"/>
                    <a:lumOff val="15000"/>
                  </a:schemeClr>
                </a:solidFill>
                <a:latin typeface="Optane" pitchFamily="2" charset="0"/>
                <a:ea typeface="+mj-ea"/>
                <a:cs typeface="+mj-cs"/>
              </a:rPr>
              <a:t>Directorate for the regulation of </a:t>
            </a:r>
            <a:r>
              <a:rPr lang="en-US" i="1" kern="0" dirty="0" smtClean="0">
                <a:solidFill>
                  <a:schemeClr val="tx1">
                    <a:lumMod val="85000"/>
                    <a:lumOff val="15000"/>
                  </a:schemeClr>
                </a:solidFill>
                <a:latin typeface="Optane" pitchFamily="2" charset="0"/>
                <a:ea typeface="+mj-ea"/>
                <a:cs typeface="+mj-cs"/>
              </a:rPr>
              <a:t>Social Security</a:t>
            </a:r>
            <a:r>
              <a:rPr lang="en-US" i="1" kern="0" dirty="0">
                <a:solidFill>
                  <a:schemeClr val="tx1">
                    <a:lumMod val="85000"/>
                    <a:lumOff val="15000"/>
                  </a:schemeClr>
                </a:solidFill>
                <a:latin typeface="Optane" pitchFamily="2" charset="0"/>
                <a:ea typeface="+mj-ea"/>
                <a:cs typeface="+mj-cs"/>
              </a:rPr>
              <a:t>. </a:t>
            </a:r>
            <a:r>
              <a:rPr lang="zh-CN" altLang="en-US" i="1" kern="0" dirty="0" smtClean="0">
                <a:solidFill>
                  <a:schemeClr val="tx1">
                    <a:lumMod val="85000"/>
                    <a:lumOff val="15000"/>
                  </a:schemeClr>
                </a:solidFill>
                <a:latin typeface="Optane" pitchFamily="2" charset="0"/>
                <a:ea typeface="+mj-ea"/>
                <a:cs typeface="+mj-cs"/>
              </a:rPr>
              <a:t>社保管理总司</a:t>
            </a:r>
            <a:endParaRPr lang="it-IT" i="1" kern="0" noProof="1" smtClean="0">
              <a:solidFill>
                <a:schemeClr val="tx1">
                  <a:lumMod val="85000"/>
                  <a:lumOff val="15000"/>
                </a:schemeClr>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r>
              <a:rPr lang="it-IT" i="1" kern="0" noProof="1" smtClean="0">
                <a:solidFill>
                  <a:schemeClr val="tx1">
                    <a:lumMod val="85000"/>
                    <a:lumOff val="15000"/>
                  </a:schemeClr>
                </a:solidFill>
                <a:latin typeface="Optane" pitchFamily="2" charset="0"/>
                <a:ea typeface="+mj-ea"/>
                <a:cs typeface="+mj-cs"/>
              </a:rPr>
              <a:t>Madrid (Ministry of Employment and Social Security), </a:t>
            </a:r>
            <a:r>
              <a:rPr lang="en-GB" i="1" kern="0" dirty="0" smtClean="0">
                <a:solidFill>
                  <a:schemeClr val="tx1">
                    <a:lumMod val="85000"/>
                    <a:lumOff val="15000"/>
                  </a:schemeClr>
                </a:solidFill>
                <a:latin typeface="Optane" pitchFamily="2" charset="0"/>
                <a:ea typeface="+mj-ea"/>
                <a:cs typeface="+mj-cs"/>
              </a:rPr>
              <a:t>29 </a:t>
            </a:r>
            <a:r>
              <a:rPr lang="en-GB" i="1" kern="0" dirty="0">
                <a:solidFill>
                  <a:schemeClr val="tx1">
                    <a:lumMod val="85000"/>
                    <a:lumOff val="15000"/>
                  </a:schemeClr>
                </a:solidFill>
                <a:latin typeface="Optane" pitchFamily="2" charset="0"/>
                <a:ea typeface="+mj-ea"/>
                <a:cs typeface="+mj-cs"/>
              </a:rPr>
              <a:t>June, </a:t>
            </a:r>
            <a:r>
              <a:rPr lang="en-GB" i="1" kern="0" dirty="0" smtClean="0">
                <a:solidFill>
                  <a:schemeClr val="tx1">
                    <a:lumMod val="85000"/>
                    <a:lumOff val="15000"/>
                  </a:schemeClr>
                </a:solidFill>
                <a:latin typeface="Optane" pitchFamily="2" charset="0"/>
                <a:ea typeface="+mj-ea"/>
                <a:cs typeface="+mj-cs"/>
              </a:rPr>
              <a:t>2016</a:t>
            </a:r>
            <a:r>
              <a:rPr lang="zh-CN" altLang="en-US" i="1" kern="0" dirty="0" smtClean="0">
                <a:solidFill>
                  <a:schemeClr val="tx1">
                    <a:lumMod val="85000"/>
                    <a:lumOff val="15000"/>
                  </a:schemeClr>
                </a:solidFill>
                <a:latin typeface="Optane" pitchFamily="2" charset="0"/>
                <a:ea typeface="+mj-ea"/>
                <a:cs typeface="+mj-cs"/>
              </a:rPr>
              <a:t> </a:t>
            </a:r>
            <a:endParaRPr lang="en-US" altLang="zh-CN" i="1" kern="0" dirty="0" smtClean="0">
              <a:solidFill>
                <a:schemeClr val="tx1">
                  <a:lumMod val="85000"/>
                  <a:lumOff val="15000"/>
                </a:schemeClr>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r>
              <a:rPr lang="zh-CN" altLang="zh-CN" i="1" kern="0" dirty="0" smtClean="0">
                <a:solidFill>
                  <a:schemeClr val="tx1">
                    <a:lumMod val="85000"/>
                    <a:lumOff val="15000"/>
                  </a:schemeClr>
                </a:solidFill>
                <a:latin typeface="Optane" pitchFamily="2" charset="0"/>
                <a:ea typeface="+mj-ea"/>
                <a:cs typeface="+mj-cs"/>
              </a:rPr>
              <a:t>3</a:t>
            </a:r>
            <a:r>
              <a:rPr lang="en-US" altLang="zh-CN" i="1" kern="0" dirty="0" smtClean="0">
                <a:solidFill>
                  <a:schemeClr val="tx1">
                    <a:lumMod val="85000"/>
                    <a:lumOff val="15000"/>
                  </a:schemeClr>
                </a:solidFill>
                <a:latin typeface="Optane" pitchFamily="2" charset="0"/>
                <a:ea typeface="+mj-ea"/>
                <a:cs typeface="+mj-cs"/>
              </a:rPr>
              <a:t>016</a:t>
            </a:r>
            <a:r>
              <a:rPr lang="zh-CN" altLang="en-US" i="1" kern="0" dirty="0" smtClean="0">
                <a:solidFill>
                  <a:schemeClr val="tx1">
                    <a:lumMod val="85000"/>
                    <a:lumOff val="15000"/>
                  </a:schemeClr>
                </a:solidFill>
                <a:latin typeface="Optane" pitchFamily="2" charset="0"/>
                <a:ea typeface="+mj-ea"/>
                <a:cs typeface="+mj-cs"/>
              </a:rPr>
              <a:t>年</a:t>
            </a:r>
            <a:r>
              <a:rPr lang="en-US" altLang="zh-CN" i="1" kern="0" dirty="0" smtClean="0">
                <a:solidFill>
                  <a:schemeClr val="tx1">
                    <a:lumMod val="85000"/>
                    <a:lumOff val="15000"/>
                  </a:schemeClr>
                </a:solidFill>
                <a:latin typeface="Optane" pitchFamily="2" charset="0"/>
                <a:ea typeface="+mj-ea"/>
                <a:cs typeface="+mj-cs"/>
              </a:rPr>
              <a:t>6</a:t>
            </a:r>
            <a:r>
              <a:rPr lang="zh-CN" altLang="en-US" i="1" kern="0" dirty="0" smtClean="0">
                <a:solidFill>
                  <a:schemeClr val="tx1">
                    <a:lumMod val="85000"/>
                    <a:lumOff val="15000"/>
                  </a:schemeClr>
                </a:solidFill>
                <a:latin typeface="Optane" pitchFamily="2" charset="0"/>
                <a:ea typeface="+mj-ea"/>
                <a:cs typeface="+mj-cs"/>
              </a:rPr>
              <a:t>月</a:t>
            </a:r>
            <a:r>
              <a:rPr lang="en-US" altLang="zh-CN" i="1" kern="0" dirty="0" smtClean="0">
                <a:solidFill>
                  <a:schemeClr val="tx1">
                    <a:lumMod val="85000"/>
                    <a:lumOff val="15000"/>
                  </a:schemeClr>
                </a:solidFill>
                <a:latin typeface="Optane" pitchFamily="2" charset="0"/>
                <a:ea typeface="+mj-ea"/>
                <a:cs typeface="+mj-cs"/>
              </a:rPr>
              <a:t>29</a:t>
            </a:r>
            <a:r>
              <a:rPr lang="zh-CN" altLang="en-US" i="1" kern="0" dirty="0" smtClean="0">
                <a:solidFill>
                  <a:schemeClr val="tx1">
                    <a:lumMod val="85000"/>
                    <a:lumOff val="15000"/>
                  </a:schemeClr>
                </a:solidFill>
                <a:latin typeface="Optane" pitchFamily="2" charset="0"/>
                <a:ea typeface="+mj-ea"/>
                <a:cs typeface="+mj-cs"/>
              </a:rPr>
              <a:t>日马德里（就业社保部）</a:t>
            </a:r>
            <a:endParaRPr lang="en-GB" i="1" kern="0" dirty="0">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3.1 </a:t>
            </a:r>
            <a:r>
              <a:rPr lang="en-US" sz="1800" dirty="0"/>
              <a:t>First streamlined objective – adequate </a:t>
            </a:r>
            <a:r>
              <a:rPr lang="en-US" sz="1800" dirty="0" smtClean="0"/>
              <a:t>pensions</a:t>
            </a:r>
            <a:br>
              <a:rPr lang="en-US" sz="1800" dirty="0" smtClean="0"/>
            </a:br>
            <a:r>
              <a:rPr lang="zh-CN" altLang="en-US" sz="1800" dirty="0" smtClean="0"/>
              <a:t>第一大目标：养老金充足</a:t>
            </a:r>
            <a:endParaRPr lang="es-ES" sz="1600" dirty="0"/>
          </a:p>
        </p:txBody>
      </p:sp>
      <p:sp>
        <p:nvSpPr>
          <p:cNvPr id="3" name="2 Marcador de contenido"/>
          <p:cNvSpPr>
            <a:spLocks noGrp="1"/>
          </p:cNvSpPr>
          <p:nvPr>
            <p:ph idx="1"/>
          </p:nvPr>
        </p:nvSpPr>
        <p:spPr>
          <a:xfrm>
            <a:off x="416370" y="764630"/>
            <a:ext cx="7777080" cy="1008139"/>
          </a:xfrm>
        </p:spPr>
        <p:txBody>
          <a:bodyPr>
            <a:normAutofit/>
          </a:bodyPr>
          <a:lstStyle/>
          <a:p>
            <a:pPr marL="0" indent="0">
              <a:buNone/>
            </a:pPr>
            <a:r>
              <a:rPr lang="en-US" sz="1800" dirty="0" smtClean="0"/>
              <a:t>B) </a:t>
            </a:r>
            <a:r>
              <a:rPr lang="en-US" sz="1800" b="1" dirty="0"/>
              <a:t>Median relative income of elderly people (</a:t>
            </a:r>
            <a:r>
              <a:rPr lang="en-US" sz="1800" b="1" dirty="0" smtClean="0"/>
              <a:t>65+): </a:t>
            </a:r>
            <a:r>
              <a:rPr lang="en-US" sz="1800" dirty="0"/>
              <a:t>This indicator informs on the overall adequacy of income of older </a:t>
            </a:r>
            <a:r>
              <a:rPr lang="en-US" sz="1800" dirty="0" smtClean="0"/>
              <a:t>people.</a:t>
            </a:r>
            <a:r>
              <a:rPr lang="zh-CN" altLang="en-US" sz="1800" dirty="0" smtClean="0"/>
              <a:t> </a:t>
            </a:r>
            <a:endParaRPr lang="en-US" altLang="zh-CN" sz="1800" dirty="0" smtClean="0"/>
          </a:p>
          <a:p>
            <a:pPr marL="0" indent="0">
              <a:buNone/>
            </a:pPr>
            <a:r>
              <a:rPr lang="en-US" sz="1800" dirty="0" smtClean="0"/>
              <a:t>B</a:t>
            </a:r>
            <a:r>
              <a:rPr lang="en-US" altLang="zh-CN" sz="1800" dirty="0" smtClean="0"/>
              <a:t>)(65</a:t>
            </a:r>
            <a:r>
              <a:rPr lang="zh-CN" altLang="en-US" sz="1800" dirty="0" smtClean="0"/>
              <a:t>岁以上</a:t>
            </a:r>
            <a:r>
              <a:rPr lang="en-US" altLang="zh-CN" sz="1800" dirty="0" smtClean="0"/>
              <a:t>)</a:t>
            </a:r>
            <a:r>
              <a:rPr lang="zh-CN" altLang="en-US" sz="1800" dirty="0" smtClean="0"/>
              <a:t>老人相对收入中位数：该指标表示总体老人收入的充足性</a:t>
            </a:r>
            <a:endParaRPr lang="en-US" sz="2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80" y="2982783"/>
            <a:ext cx="6696930" cy="339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9"/>
          <p:cNvSpPr txBox="1"/>
          <p:nvPr/>
        </p:nvSpPr>
        <p:spPr>
          <a:xfrm>
            <a:off x="2360640" y="5877340"/>
            <a:ext cx="360050" cy="261610"/>
          </a:xfrm>
          <a:prstGeom prst="rect">
            <a:avLst/>
          </a:prstGeom>
          <a:noFill/>
        </p:spPr>
        <p:txBody>
          <a:bodyPr wrap="square" rtlCol="0">
            <a:spAutoFit/>
          </a:bodyPr>
          <a:lstStyle/>
          <a:p>
            <a:r>
              <a:rPr kumimoji="1" lang="zh-CN" altLang="en-US" sz="1050" dirty="0" smtClean="0">
                <a:latin typeface="黑体"/>
                <a:ea typeface="黑体"/>
                <a:cs typeface="黑体"/>
              </a:rPr>
              <a:t>女</a:t>
            </a:r>
            <a:endParaRPr kumimoji="1" lang="zh-CN" altLang="en-US" sz="1050" dirty="0">
              <a:latin typeface="黑体"/>
              <a:ea typeface="黑体"/>
              <a:cs typeface="黑体"/>
            </a:endParaRPr>
          </a:p>
        </p:txBody>
      </p:sp>
      <p:sp>
        <p:nvSpPr>
          <p:cNvPr id="11" name="文本框 10"/>
          <p:cNvSpPr txBox="1"/>
          <p:nvPr/>
        </p:nvSpPr>
        <p:spPr>
          <a:xfrm>
            <a:off x="3440790" y="5877340"/>
            <a:ext cx="360050" cy="253916"/>
          </a:xfrm>
          <a:prstGeom prst="rect">
            <a:avLst/>
          </a:prstGeom>
          <a:noFill/>
        </p:spPr>
        <p:txBody>
          <a:bodyPr wrap="square" rtlCol="0">
            <a:spAutoFit/>
          </a:bodyPr>
          <a:lstStyle/>
          <a:p>
            <a:r>
              <a:rPr kumimoji="1" lang="zh-CN" altLang="en-US" sz="1050" dirty="0" smtClean="0">
                <a:latin typeface="黑体"/>
                <a:ea typeface="黑体"/>
                <a:cs typeface="黑体"/>
              </a:rPr>
              <a:t>男</a:t>
            </a:r>
            <a:endParaRPr kumimoji="1" lang="zh-CN" altLang="en-US" sz="1050" dirty="0">
              <a:latin typeface="黑体"/>
              <a:ea typeface="黑体"/>
              <a:cs typeface="黑体"/>
            </a:endParaRPr>
          </a:p>
        </p:txBody>
      </p:sp>
      <p:sp>
        <p:nvSpPr>
          <p:cNvPr id="12" name="文本框 11"/>
          <p:cNvSpPr txBox="1"/>
          <p:nvPr/>
        </p:nvSpPr>
        <p:spPr>
          <a:xfrm>
            <a:off x="4304910" y="5877340"/>
            <a:ext cx="360050" cy="253916"/>
          </a:xfrm>
          <a:prstGeom prst="rect">
            <a:avLst/>
          </a:prstGeom>
          <a:noFill/>
        </p:spPr>
        <p:txBody>
          <a:bodyPr wrap="square" rtlCol="0">
            <a:spAutoFit/>
          </a:bodyPr>
          <a:lstStyle/>
          <a:p>
            <a:r>
              <a:rPr kumimoji="1" lang="zh-CN" altLang="en-US" sz="1050" dirty="0" smtClean="0">
                <a:latin typeface="黑体"/>
                <a:ea typeface="黑体"/>
                <a:cs typeface="黑体"/>
              </a:rPr>
              <a:t>总</a:t>
            </a:r>
            <a:endParaRPr kumimoji="1" lang="zh-CN" altLang="en-US" sz="1050" dirty="0">
              <a:latin typeface="黑体"/>
              <a:ea typeface="黑体"/>
              <a:cs typeface="黑体"/>
            </a:endParaRPr>
          </a:p>
        </p:txBody>
      </p:sp>
      <p:sp>
        <p:nvSpPr>
          <p:cNvPr id="13" name="文本框 12"/>
          <p:cNvSpPr txBox="1"/>
          <p:nvPr/>
        </p:nvSpPr>
        <p:spPr>
          <a:xfrm>
            <a:off x="1712550" y="6381410"/>
            <a:ext cx="5040700" cy="276999"/>
          </a:xfrm>
          <a:prstGeom prst="rect">
            <a:avLst/>
          </a:prstGeom>
          <a:noFill/>
        </p:spPr>
        <p:txBody>
          <a:bodyPr wrap="square" rtlCol="0">
            <a:spAutoFit/>
          </a:bodyPr>
          <a:lstStyle/>
          <a:p>
            <a:r>
              <a:rPr kumimoji="1" lang="zh-CN" altLang="en-US" sz="1200" dirty="0" smtClean="0"/>
              <a:t>来源：欧统局 注：基于</a:t>
            </a:r>
            <a:r>
              <a:rPr kumimoji="1" lang="en-US" altLang="zh-CN" sz="1200" dirty="0" smtClean="0"/>
              <a:t>2013</a:t>
            </a:r>
            <a:r>
              <a:rPr kumimoji="1" lang="zh-CN" altLang="en-US" sz="1200" dirty="0" smtClean="0"/>
              <a:t>年欧盟</a:t>
            </a:r>
            <a:r>
              <a:rPr kumimoji="1" lang="en-US" altLang="zh-CN" sz="1200" dirty="0" smtClean="0"/>
              <a:t>SIEC</a:t>
            </a:r>
            <a:r>
              <a:rPr kumimoji="1" lang="zh-CN" altLang="en-US" sz="1200" dirty="0" smtClean="0"/>
              <a:t>统计，收入年份</a:t>
            </a:r>
            <a:r>
              <a:rPr kumimoji="1" lang="en-US" altLang="zh-CN" sz="1200" dirty="0" smtClean="0"/>
              <a:t>2012</a:t>
            </a:r>
            <a:endParaRPr kumimoji="1" lang="zh-CN" altLang="en-US" sz="1200" dirty="0"/>
          </a:p>
        </p:txBody>
      </p:sp>
      <p:sp>
        <p:nvSpPr>
          <p:cNvPr id="14" name="文本框 13"/>
          <p:cNvSpPr txBox="1"/>
          <p:nvPr/>
        </p:nvSpPr>
        <p:spPr>
          <a:xfrm>
            <a:off x="7977420" y="908650"/>
            <a:ext cx="1512210" cy="5447644"/>
          </a:xfrm>
          <a:prstGeom prst="rect">
            <a:avLst/>
          </a:prstGeom>
          <a:noFill/>
        </p:spPr>
        <p:txBody>
          <a:bodyPr wrap="square" rtlCol="0">
            <a:spAutoFit/>
          </a:bodyPr>
          <a:lstStyle/>
          <a:p>
            <a:r>
              <a:rPr kumimoji="1" lang="en-US" altLang="zh-CN" sz="1200" dirty="0" smtClean="0">
                <a:solidFill>
                  <a:srgbClr val="3366FF"/>
                </a:solidFill>
                <a:latin typeface="黑体"/>
                <a:ea typeface="黑体"/>
                <a:cs typeface="黑体"/>
              </a:rPr>
              <a:t>AT</a:t>
            </a:r>
            <a:r>
              <a:rPr kumimoji="1" lang="zh-CN" altLang="en-US" sz="1200" dirty="0" smtClean="0">
                <a:solidFill>
                  <a:srgbClr val="3366FF"/>
                </a:solidFill>
                <a:latin typeface="黑体"/>
                <a:ea typeface="黑体"/>
                <a:cs typeface="黑体"/>
              </a:rPr>
              <a:t> 奥地利</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BE</a:t>
            </a:r>
            <a:r>
              <a:rPr kumimoji="1" lang="zh-CN" altLang="en-US" sz="1200" dirty="0" smtClean="0">
                <a:solidFill>
                  <a:srgbClr val="3366FF"/>
                </a:solidFill>
                <a:latin typeface="黑体"/>
                <a:ea typeface="黑体"/>
                <a:cs typeface="黑体"/>
              </a:rPr>
              <a:t> 比利时</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BG</a:t>
            </a:r>
            <a:r>
              <a:rPr kumimoji="1" lang="zh-CN" altLang="en-US" sz="1200" dirty="0" smtClean="0">
                <a:solidFill>
                  <a:srgbClr val="3366FF"/>
                </a:solidFill>
                <a:latin typeface="黑体"/>
                <a:ea typeface="黑体"/>
                <a:cs typeface="黑体"/>
              </a:rPr>
              <a:t> 保加利亚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CY</a:t>
            </a:r>
            <a:r>
              <a:rPr kumimoji="1" lang="zh-CN" altLang="en-US" sz="1200" dirty="0" smtClean="0">
                <a:solidFill>
                  <a:srgbClr val="3366FF"/>
                </a:solidFill>
                <a:latin typeface="黑体"/>
                <a:ea typeface="黑体"/>
                <a:cs typeface="黑体"/>
              </a:rPr>
              <a:t> 塞浦路斯</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CZ</a:t>
            </a:r>
            <a:r>
              <a:rPr kumimoji="1" lang="zh-CN" altLang="en-US" sz="1200" dirty="0" smtClean="0">
                <a:solidFill>
                  <a:srgbClr val="3366FF"/>
                </a:solidFill>
                <a:latin typeface="黑体"/>
                <a:ea typeface="黑体"/>
                <a:cs typeface="黑体"/>
              </a:rPr>
              <a:t> 捷克</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DE</a:t>
            </a:r>
            <a:r>
              <a:rPr kumimoji="1" lang="zh-CN" altLang="en-US" sz="1200" dirty="0" smtClean="0">
                <a:solidFill>
                  <a:srgbClr val="3366FF"/>
                </a:solidFill>
                <a:latin typeface="黑体"/>
                <a:ea typeface="黑体"/>
                <a:cs typeface="黑体"/>
              </a:rPr>
              <a:t> 德国</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DK</a:t>
            </a:r>
            <a:r>
              <a:rPr kumimoji="1" lang="zh-CN" altLang="en-US" sz="1200" dirty="0" smtClean="0">
                <a:solidFill>
                  <a:srgbClr val="3366FF"/>
                </a:solidFill>
                <a:latin typeface="黑体"/>
                <a:ea typeface="黑体"/>
                <a:cs typeface="黑体"/>
              </a:rPr>
              <a:t> 丹麦</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EE</a:t>
            </a:r>
            <a:r>
              <a:rPr kumimoji="1" lang="zh-CN" altLang="en-US" sz="1200" dirty="0" smtClean="0">
                <a:solidFill>
                  <a:srgbClr val="3366FF"/>
                </a:solidFill>
                <a:latin typeface="黑体"/>
                <a:ea typeface="黑体"/>
                <a:cs typeface="黑体"/>
              </a:rPr>
              <a:t> 爱沙尼亚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EL</a:t>
            </a:r>
            <a:r>
              <a:rPr kumimoji="1" lang="zh-CN" altLang="en-US" sz="1200" dirty="0" smtClean="0">
                <a:solidFill>
                  <a:srgbClr val="3366FF"/>
                </a:solidFill>
                <a:latin typeface="黑体"/>
                <a:ea typeface="黑体"/>
                <a:cs typeface="黑体"/>
              </a:rPr>
              <a:t> 希腊</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ES</a:t>
            </a:r>
            <a:r>
              <a:rPr kumimoji="1" lang="zh-CN" altLang="en-US" sz="1200" dirty="0" smtClean="0">
                <a:solidFill>
                  <a:srgbClr val="3366FF"/>
                </a:solidFill>
                <a:latin typeface="黑体"/>
                <a:ea typeface="黑体"/>
                <a:cs typeface="黑体"/>
              </a:rPr>
              <a:t> 西班牙</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EU</a:t>
            </a:r>
            <a:r>
              <a:rPr kumimoji="1" lang="zh-CN" altLang="en-US" sz="1200" dirty="0" smtClean="0">
                <a:solidFill>
                  <a:srgbClr val="3366FF"/>
                </a:solidFill>
                <a:latin typeface="黑体"/>
                <a:ea typeface="黑体"/>
                <a:cs typeface="黑体"/>
              </a:rPr>
              <a:t> 欧盟</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FI</a:t>
            </a:r>
            <a:r>
              <a:rPr kumimoji="1" lang="zh-CN" altLang="en-US" sz="1200" dirty="0" smtClean="0">
                <a:solidFill>
                  <a:srgbClr val="3366FF"/>
                </a:solidFill>
                <a:latin typeface="黑体"/>
                <a:ea typeface="黑体"/>
                <a:cs typeface="黑体"/>
              </a:rPr>
              <a:t> 芬兰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FR</a:t>
            </a:r>
            <a:r>
              <a:rPr kumimoji="1" lang="zh-CN" altLang="en-US" sz="1200" dirty="0" smtClean="0">
                <a:solidFill>
                  <a:srgbClr val="3366FF"/>
                </a:solidFill>
                <a:latin typeface="黑体"/>
                <a:ea typeface="黑体"/>
                <a:cs typeface="黑体"/>
              </a:rPr>
              <a:t> 法国</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HR</a:t>
            </a:r>
            <a:r>
              <a:rPr kumimoji="1" lang="zh-CN" altLang="en-US" sz="1200" dirty="0" smtClean="0">
                <a:solidFill>
                  <a:srgbClr val="3366FF"/>
                </a:solidFill>
                <a:latin typeface="黑体"/>
                <a:ea typeface="黑体"/>
                <a:cs typeface="黑体"/>
              </a:rPr>
              <a:t> 克罗地亚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HU</a:t>
            </a:r>
            <a:r>
              <a:rPr kumimoji="1" lang="zh-CN" altLang="en-US" sz="1200" dirty="0" smtClean="0">
                <a:solidFill>
                  <a:srgbClr val="3366FF"/>
                </a:solidFill>
                <a:latin typeface="黑体"/>
                <a:ea typeface="黑体"/>
                <a:cs typeface="黑体"/>
              </a:rPr>
              <a:t> 匈牙利</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IE</a:t>
            </a:r>
            <a:r>
              <a:rPr kumimoji="1" lang="zh-CN" altLang="en-US" sz="1200" dirty="0" smtClean="0">
                <a:solidFill>
                  <a:srgbClr val="3366FF"/>
                </a:solidFill>
                <a:latin typeface="黑体"/>
                <a:ea typeface="黑体"/>
                <a:cs typeface="黑体"/>
              </a:rPr>
              <a:t> 爱尔兰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IT</a:t>
            </a:r>
            <a:r>
              <a:rPr kumimoji="1" lang="zh-CN" altLang="en-US" sz="1200" dirty="0" smtClean="0">
                <a:solidFill>
                  <a:srgbClr val="3366FF"/>
                </a:solidFill>
                <a:latin typeface="黑体"/>
                <a:ea typeface="黑体"/>
                <a:cs typeface="黑体"/>
              </a:rPr>
              <a:t> 意大利</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LT</a:t>
            </a:r>
            <a:r>
              <a:rPr kumimoji="1" lang="zh-CN" altLang="en-US" sz="1200" dirty="0" smtClean="0">
                <a:solidFill>
                  <a:srgbClr val="3366FF"/>
                </a:solidFill>
                <a:latin typeface="黑体"/>
                <a:ea typeface="黑体"/>
                <a:cs typeface="黑体"/>
              </a:rPr>
              <a:t> 立陶宛</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LU</a:t>
            </a:r>
            <a:r>
              <a:rPr kumimoji="1" lang="zh-CN" altLang="en-US" sz="1200" dirty="0" smtClean="0">
                <a:solidFill>
                  <a:srgbClr val="3366FF"/>
                </a:solidFill>
                <a:latin typeface="黑体"/>
                <a:ea typeface="黑体"/>
                <a:cs typeface="黑体"/>
              </a:rPr>
              <a:t> 卢森堡</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LV</a:t>
            </a:r>
            <a:r>
              <a:rPr kumimoji="1" lang="zh-CN" altLang="en-US" sz="1200" dirty="0" smtClean="0">
                <a:solidFill>
                  <a:srgbClr val="3366FF"/>
                </a:solidFill>
                <a:latin typeface="黑体"/>
                <a:ea typeface="黑体"/>
                <a:cs typeface="黑体"/>
              </a:rPr>
              <a:t> 拉脱维亚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MT</a:t>
            </a:r>
            <a:r>
              <a:rPr kumimoji="1" lang="zh-CN" altLang="en-US" sz="1200" dirty="0" smtClean="0">
                <a:solidFill>
                  <a:srgbClr val="3366FF"/>
                </a:solidFill>
                <a:latin typeface="黑体"/>
                <a:ea typeface="黑体"/>
                <a:cs typeface="黑体"/>
              </a:rPr>
              <a:t> 马耳他</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NL</a:t>
            </a:r>
            <a:r>
              <a:rPr kumimoji="1" lang="zh-CN" altLang="en-US" sz="1200" dirty="0" smtClean="0">
                <a:solidFill>
                  <a:srgbClr val="3366FF"/>
                </a:solidFill>
                <a:latin typeface="黑体"/>
                <a:ea typeface="黑体"/>
                <a:cs typeface="黑体"/>
              </a:rPr>
              <a:t> 荷兰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PL</a:t>
            </a:r>
            <a:r>
              <a:rPr kumimoji="1" lang="zh-CN" altLang="en-US" sz="1200" dirty="0" smtClean="0">
                <a:solidFill>
                  <a:srgbClr val="3366FF"/>
                </a:solidFill>
                <a:latin typeface="黑体"/>
                <a:ea typeface="黑体"/>
                <a:cs typeface="黑体"/>
              </a:rPr>
              <a:t> 波兰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PT</a:t>
            </a:r>
            <a:r>
              <a:rPr kumimoji="1" lang="zh-CN" altLang="en-US" sz="1200" dirty="0" smtClean="0">
                <a:solidFill>
                  <a:srgbClr val="3366FF"/>
                </a:solidFill>
                <a:latin typeface="黑体"/>
                <a:ea typeface="黑体"/>
                <a:cs typeface="黑体"/>
              </a:rPr>
              <a:t> 葡萄牙</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RO</a:t>
            </a:r>
            <a:r>
              <a:rPr kumimoji="1" lang="zh-CN" altLang="en-US" sz="1200" dirty="0" smtClean="0">
                <a:solidFill>
                  <a:srgbClr val="3366FF"/>
                </a:solidFill>
                <a:latin typeface="黑体"/>
                <a:ea typeface="黑体"/>
                <a:cs typeface="黑体"/>
              </a:rPr>
              <a:t> 罗马尼亚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SE</a:t>
            </a:r>
            <a:r>
              <a:rPr kumimoji="1" lang="zh-CN" altLang="en-US" sz="1200" dirty="0" smtClean="0">
                <a:solidFill>
                  <a:srgbClr val="3366FF"/>
                </a:solidFill>
                <a:latin typeface="黑体"/>
                <a:ea typeface="黑体"/>
                <a:cs typeface="黑体"/>
              </a:rPr>
              <a:t> 瑞典</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SI</a:t>
            </a:r>
            <a:r>
              <a:rPr kumimoji="1" lang="zh-CN" altLang="en-US" sz="1200" dirty="0" smtClean="0">
                <a:solidFill>
                  <a:srgbClr val="3366FF"/>
                </a:solidFill>
                <a:latin typeface="黑体"/>
                <a:ea typeface="黑体"/>
                <a:cs typeface="黑体"/>
              </a:rPr>
              <a:t> 斯洛文尼亚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SK</a:t>
            </a:r>
            <a:r>
              <a:rPr kumimoji="1" lang="zh-CN" altLang="en-US" sz="1200" dirty="0" smtClean="0">
                <a:solidFill>
                  <a:srgbClr val="3366FF"/>
                </a:solidFill>
                <a:latin typeface="黑体"/>
                <a:ea typeface="黑体"/>
                <a:cs typeface="黑体"/>
              </a:rPr>
              <a:t> 斯洛伐克</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UK</a:t>
            </a:r>
            <a:r>
              <a:rPr kumimoji="1" lang="zh-CN" altLang="en-US" sz="1200" dirty="0" smtClean="0">
                <a:solidFill>
                  <a:srgbClr val="3366FF"/>
                </a:solidFill>
                <a:latin typeface="黑体"/>
                <a:ea typeface="黑体"/>
                <a:cs typeface="黑体"/>
              </a:rPr>
              <a:t> 英国</a:t>
            </a:r>
            <a:endParaRPr kumimoji="1" lang="zh-CN" altLang="en-US" sz="1200" dirty="0">
              <a:solidFill>
                <a:srgbClr val="3366FF"/>
              </a:solidFill>
              <a:latin typeface="黑体"/>
              <a:ea typeface="黑体"/>
              <a:cs typeface="黑体"/>
            </a:endParaRPr>
          </a:p>
        </p:txBody>
      </p:sp>
      <p:sp>
        <p:nvSpPr>
          <p:cNvPr id="5" name="4 Rectángulo"/>
          <p:cNvSpPr/>
          <p:nvPr/>
        </p:nvSpPr>
        <p:spPr>
          <a:xfrm>
            <a:off x="560390" y="1772770"/>
            <a:ext cx="6624920" cy="1224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文本框 3"/>
          <p:cNvSpPr txBox="1"/>
          <p:nvPr/>
        </p:nvSpPr>
        <p:spPr>
          <a:xfrm>
            <a:off x="560390" y="1772770"/>
            <a:ext cx="6624920" cy="1200329"/>
          </a:xfrm>
          <a:prstGeom prst="rect">
            <a:avLst/>
          </a:prstGeom>
          <a:noFill/>
        </p:spPr>
        <p:txBody>
          <a:bodyPr wrap="square" rtlCol="0">
            <a:spAutoFit/>
          </a:bodyPr>
          <a:lstStyle/>
          <a:p>
            <a:pPr algn="ctr"/>
            <a:r>
              <a:rPr kumimoji="1" lang="en-US" altLang="zh-CN" dirty="0" smtClean="0"/>
              <a:t>Median</a:t>
            </a:r>
            <a:r>
              <a:rPr kumimoji="1" lang="zh-CN" altLang="en-US" dirty="0" smtClean="0"/>
              <a:t> </a:t>
            </a:r>
            <a:r>
              <a:rPr kumimoji="1" lang="en-US" altLang="zh-CN" dirty="0" err="1" smtClean="0"/>
              <a:t>equivalised</a:t>
            </a:r>
            <a:r>
              <a:rPr kumimoji="1" lang="zh-CN" altLang="en-US" dirty="0" smtClean="0"/>
              <a:t> </a:t>
            </a:r>
            <a:r>
              <a:rPr kumimoji="1" lang="en-US" altLang="zh-CN" dirty="0" smtClean="0"/>
              <a:t>disposable</a:t>
            </a:r>
            <a:r>
              <a:rPr kumimoji="1" lang="zh-CN" altLang="en-US" dirty="0" smtClean="0"/>
              <a:t> </a:t>
            </a:r>
            <a:r>
              <a:rPr kumimoji="1" lang="en-US" altLang="zh-CN" dirty="0" smtClean="0"/>
              <a:t>income</a:t>
            </a:r>
            <a:r>
              <a:rPr kumimoji="1" lang="zh-CN" altLang="en-US" dirty="0" smtClean="0"/>
              <a:t> </a:t>
            </a:r>
            <a:r>
              <a:rPr kumimoji="1" lang="en-US" altLang="zh-CN" dirty="0" smtClean="0"/>
              <a:t>of</a:t>
            </a:r>
            <a:r>
              <a:rPr kumimoji="1" lang="zh-CN" altLang="en-US" dirty="0" smtClean="0"/>
              <a:t> </a:t>
            </a:r>
            <a:r>
              <a:rPr kumimoji="1" lang="en-US" altLang="zh-CN" dirty="0" smtClean="0"/>
              <a:t>people</a:t>
            </a:r>
            <a:r>
              <a:rPr kumimoji="1" lang="zh-CN" altLang="en-US" dirty="0" smtClean="0"/>
              <a:t> </a:t>
            </a:r>
            <a:r>
              <a:rPr kumimoji="1" lang="en-US" altLang="zh-CN" dirty="0" smtClean="0"/>
              <a:t>aged</a:t>
            </a:r>
            <a:r>
              <a:rPr kumimoji="1" lang="zh-CN" altLang="en-US" dirty="0" smtClean="0"/>
              <a:t> </a:t>
            </a:r>
            <a:r>
              <a:rPr kumimoji="1" lang="en-US" altLang="zh-CN" dirty="0" smtClean="0"/>
              <a:t>65+/Median</a:t>
            </a:r>
            <a:r>
              <a:rPr kumimoji="1" lang="zh-CN" altLang="en-US" dirty="0" smtClean="0"/>
              <a:t> </a:t>
            </a:r>
            <a:r>
              <a:rPr kumimoji="1" lang="en-US" altLang="zh-CN" dirty="0" err="1" smtClean="0"/>
              <a:t>equivalised</a:t>
            </a:r>
            <a:r>
              <a:rPr kumimoji="1" lang="zh-CN" altLang="en-US" dirty="0" smtClean="0"/>
              <a:t> </a:t>
            </a:r>
            <a:r>
              <a:rPr kumimoji="1" lang="en-US" altLang="zh-CN" dirty="0" smtClean="0"/>
              <a:t>disposable</a:t>
            </a:r>
            <a:r>
              <a:rPr kumimoji="1" lang="zh-CN" altLang="en-US" dirty="0" smtClean="0"/>
              <a:t> </a:t>
            </a:r>
            <a:r>
              <a:rPr kumimoji="1" lang="en-US" altLang="zh-CN" dirty="0" smtClean="0"/>
              <a:t>income</a:t>
            </a:r>
            <a:r>
              <a:rPr kumimoji="1" lang="zh-CN" altLang="en-US" dirty="0" smtClean="0"/>
              <a:t> </a:t>
            </a:r>
            <a:r>
              <a:rPr kumimoji="1" lang="en-US" altLang="zh-CN" dirty="0" smtClean="0"/>
              <a:t>of</a:t>
            </a:r>
            <a:r>
              <a:rPr kumimoji="1" lang="zh-CN" altLang="en-US" dirty="0" smtClean="0"/>
              <a:t> </a:t>
            </a:r>
            <a:r>
              <a:rPr kumimoji="1" lang="en-US" altLang="zh-CN" dirty="0" smtClean="0"/>
              <a:t>people</a:t>
            </a:r>
            <a:r>
              <a:rPr kumimoji="1" lang="zh-CN" altLang="en-US" dirty="0" smtClean="0"/>
              <a:t> </a:t>
            </a:r>
            <a:r>
              <a:rPr kumimoji="1" lang="en-US" altLang="zh-CN" dirty="0" smtClean="0"/>
              <a:t>aged</a:t>
            </a:r>
            <a:r>
              <a:rPr kumimoji="1" lang="zh-CN" altLang="en-US" dirty="0" smtClean="0"/>
              <a:t> </a:t>
            </a:r>
            <a:r>
              <a:rPr kumimoji="1" lang="en-US" altLang="zh-CN" dirty="0" smtClean="0"/>
              <a:t>0-64</a:t>
            </a:r>
          </a:p>
          <a:p>
            <a:pPr algn="ctr"/>
            <a:r>
              <a:rPr kumimoji="1" lang="zh-CN" altLang="zh-CN" dirty="0" smtClean="0"/>
              <a:t>6</a:t>
            </a:r>
            <a:r>
              <a:rPr kumimoji="1" lang="en-US" altLang="zh-CN" dirty="0" smtClean="0"/>
              <a:t>5</a:t>
            </a:r>
            <a:r>
              <a:rPr kumimoji="1" lang="zh-CN" altLang="en-US" dirty="0" smtClean="0"/>
              <a:t>岁以上人口等比可支配收入中位数</a:t>
            </a:r>
            <a:r>
              <a:rPr kumimoji="1" lang="en-US" altLang="zh-CN" dirty="0" smtClean="0"/>
              <a:t>/</a:t>
            </a:r>
          </a:p>
          <a:p>
            <a:pPr algn="ctr"/>
            <a:r>
              <a:rPr kumimoji="1" lang="en-US" altLang="zh-CN" dirty="0" smtClean="0"/>
              <a:t>0-64</a:t>
            </a:r>
            <a:r>
              <a:rPr kumimoji="1" lang="zh-CN" altLang="en-US" dirty="0" smtClean="0"/>
              <a:t>岁人口等比可支配收入中位数</a:t>
            </a:r>
            <a:endParaRPr kumimoji="1" lang="zh-CN" altLang="en-US" dirty="0"/>
          </a:p>
        </p:txBody>
      </p:sp>
    </p:spTree>
    <p:extLst>
      <p:ext uri="{BB962C8B-B14F-4D97-AF65-F5344CB8AC3E}">
        <p14:creationId xmlns:p14="http://schemas.microsoft.com/office/powerpoint/2010/main" val="24921165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3.1 </a:t>
            </a:r>
            <a:r>
              <a:rPr lang="en-US" sz="1800" dirty="0"/>
              <a:t>First streamlined objective – adequate </a:t>
            </a:r>
            <a:r>
              <a:rPr lang="en-US" sz="1800" dirty="0" smtClean="0"/>
              <a:t>pensions</a:t>
            </a:r>
            <a:br>
              <a:rPr lang="en-US" sz="1800" dirty="0" smtClean="0"/>
            </a:br>
            <a:r>
              <a:rPr lang="zh-CN" altLang="en-US" sz="1800" dirty="0" smtClean="0"/>
              <a:t>第一大目标：养老金充足</a:t>
            </a:r>
            <a:endParaRPr lang="es-ES" sz="1600" dirty="0"/>
          </a:p>
        </p:txBody>
      </p:sp>
      <p:sp>
        <p:nvSpPr>
          <p:cNvPr id="4" name="3 Rectángulo"/>
          <p:cNvSpPr/>
          <p:nvPr/>
        </p:nvSpPr>
        <p:spPr>
          <a:xfrm>
            <a:off x="416370" y="2348850"/>
            <a:ext cx="3456480" cy="2016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0127"/>
          <a:stretch/>
        </p:blipFill>
        <p:spPr bwMode="auto">
          <a:xfrm>
            <a:off x="3944860" y="2564880"/>
            <a:ext cx="5904820" cy="41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088880" y="2204830"/>
            <a:ext cx="5472760" cy="338554"/>
          </a:xfrm>
          <a:prstGeom prst="rect">
            <a:avLst/>
          </a:prstGeom>
        </p:spPr>
        <p:txBody>
          <a:bodyPr wrap="square">
            <a:spAutoFit/>
          </a:bodyPr>
          <a:lstStyle/>
          <a:p>
            <a:pPr algn="ctr"/>
            <a:r>
              <a:rPr lang="en-US" altLang="zh-CN" sz="1600" u="sng" dirty="0" smtClean="0">
                <a:solidFill>
                  <a:srgbClr val="3366FF"/>
                </a:solidFill>
                <a:latin typeface="Optane" pitchFamily="2" charset="0"/>
                <a:ea typeface="+mj-ea"/>
                <a:cs typeface="+mj-cs"/>
              </a:rPr>
              <a:t>2014</a:t>
            </a:r>
            <a:r>
              <a:rPr lang="zh-CN" altLang="en-US" sz="1600" u="sng" dirty="0" smtClean="0">
                <a:solidFill>
                  <a:srgbClr val="3366FF"/>
                </a:solidFill>
                <a:latin typeface="Optane" pitchFamily="2" charset="0"/>
                <a:ea typeface="+mj-ea"/>
                <a:cs typeface="+mj-cs"/>
              </a:rPr>
              <a:t>年总替代率 </a:t>
            </a:r>
            <a:r>
              <a:rPr lang="en-US" sz="1600" u="sng" dirty="0" smtClean="0">
                <a:solidFill>
                  <a:srgbClr val="3366FF"/>
                </a:solidFill>
                <a:latin typeface="Optane" pitchFamily="2" charset="0"/>
                <a:ea typeface="+mj-ea"/>
                <a:cs typeface="+mj-cs"/>
              </a:rPr>
              <a:t>Aggregate </a:t>
            </a:r>
            <a:r>
              <a:rPr lang="en-US" sz="1600" u="sng" dirty="0">
                <a:solidFill>
                  <a:srgbClr val="3366FF"/>
                </a:solidFill>
                <a:latin typeface="Optane" pitchFamily="2" charset="0"/>
                <a:ea typeface="+mj-ea"/>
                <a:cs typeface="+mj-cs"/>
              </a:rPr>
              <a:t>replacement ratio, </a:t>
            </a:r>
            <a:r>
              <a:rPr lang="en-US" sz="1600" u="sng" dirty="0" smtClean="0">
                <a:solidFill>
                  <a:srgbClr val="3366FF"/>
                </a:solidFill>
                <a:latin typeface="Optane" pitchFamily="2" charset="0"/>
                <a:ea typeface="+mj-ea"/>
                <a:cs typeface="+mj-cs"/>
              </a:rPr>
              <a:t>2014</a:t>
            </a:r>
            <a:r>
              <a:rPr lang="zh-CN" altLang="en-US" sz="1600" u="sng" dirty="0" smtClean="0">
                <a:solidFill>
                  <a:srgbClr val="3366FF"/>
                </a:solidFill>
                <a:latin typeface="Optane" pitchFamily="2" charset="0"/>
                <a:ea typeface="+mj-ea"/>
                <a:cs typeface="+mj-cs"/>
              </a:rPr>
              <a:t> </a:t>
            </a:r>
            <a:endParaRPr lang="es-ES" sz="1600" u="sng" dirty="0">
              <a:solidFill>
                <a:srgbClr val="3366FF"/>
              </a:solidFill>
              <a:latin typeface="Optane" pitchFamily="2" charset="0"/>
              <a:ea typeface="+mj-ea"/>
              <a:cs typeface="+mj-cs"/>
            </a:endParaRPr>
          </a:p>
        </p:txBody>
      </p:sp>
      <p:sp>
        <p:nvSpPr>
          <p:cNvPr id="7" name="内容占位符 6"/>
          <p:cNvSpPr>
            <a:spLocks noGrp="1"/>
          </p:cNvSpPr>
          <p:nvPr>
            <p:ph idx="1"/>
          </p:nvPr>
        </p:nvSpPr>
        <p:spPr>
          <a:xfrm>
            <a:off x="416370" y="764631"/>
            <a:ext cx="9145270" cy="1512209"/>
          </a:xfrm>
        </p:spPr>
        <p:txBody>
          <a:bodyPr>
            <a:noAutofit/>
          </a:bodyPr>
          <a:lstStyle/>
          <a:p>
            <a:pPr marL="0" indent="0">
              <a:spcBef>
                <a:spcPts val="0"/>
              </a:spcBef>
              <a:buNone/>
            </a:pPr>
            <a:r>
              <a:rPr kumimoji="1" lang="en-US" altLang="zh-CN" sz="2000" dirty="0" smtClean="0"/>
              <a:t>c)</a:t>
            </a:r>
            <a:r>
              <a:rPr kumimoji="1" lang="zh-CN" altLang="en-US" sz="2000" dirty="0" smtClean="0"/>
              <a:t> </a:t>
            </a:r>
            <a:r>
              <a:rPr kumimoji="1" lang="en-US" altLang="zh-CN" sz="2000" b="1" dirty="0" smtClean="0"/>
              <a:t>Aggregate</a:t>
            </a:r>
            <a:r>
              <a:rPr kumimoji="1" lang="zh-CN" altLang="en-US" sz="2000" b="1" dirty="0" smtClean="0"/>
              <a:t> </a:t>
            </a:r>
            <a:r>
              <a:rPr kumimoji="1" lang="en-US" altLang="zh-CN" sz="2000" b="1" dirty="0" smtClean="0"/>
              <a:t>replacement</a:t>
            </a:r>
            <a:r>
              <a:rPr kumimoji="1" lang="zh-CN" altLang="en-US" sz="2000" b="1" dirty="0" smtClean="0"/>
              <a:t> </a:t>
            </a:r>
            <a:r>
              <a:rPr kumimoji="1" lang="en-US" altLang="zh-CN" sz="2000" b="1" dirty="0" smtClean="0"/>
              <a:t>ratio</a:t>
            </a:r>
            <a:r>
              <a:rPr kumimoji="1" lang="en-US" altLang="zh-CN" sz="2000" dirty="0" smtClean="0"/>
              <a:t>:</a:t>
            </a:r>
            <a:r>
              <a:rPr kumimoji="1" lang="zh-CN" altLang="en-US" sz="2000" dirty="0" smtClean="0"/>
              <a:t> </a:t>
            </a:r>
            <a:r>
              <a:rPr kumimoji="1" lang="en-US" altLang="zh-CN" sz="2000" dirty="0" smtClean="0"/>
              <a:t>This</a:t>
            </a:r>
            <a:r>
              <a:rPr kumimoji="1" lang="zh-CN" altLang="en-US" sz="2000" dirty="0" smtClean="0"/>
              <a:t> </a:t>
            </a:r>
            <a:r>
              <a:rPr kumimoji="1" lang="en-US" altLang="zh-CN" sz="2000" dirty="0" smtClean="0"/>
              <a:t>indicator</a:t>
            </a:r>
            <a:r>
              <a:rPr kumimoji="1" lang="zh-CN" altLang="en-US" sz="2000" dirty="0" smtClean="0"/>
              <a:t> </a:t>
            </a:r>
            <a:r>
              <a:rPr kumimoji="1" lang="en-US" altLang="zh-CN" sz="2000" dirty="0" smtClean="0"/>
              <a:t>informs</a:t>
            </a:r>
            <a:r>
              <a:rPr kumimoji="1" lang="zh-CN" altLang="en-US" sz="2000" dirty="0" smtClean="0"/>
              <a:t> </a:t>
            </a:r>
            <a:r>
              <a:rPr kumimoji="1" lang="en-US" altLang="zh-CN" sz="2000" dirty="0" smtClean="0"/>
              <a:t>on</a:t>
            </a:r>
            <a:r>
              <a:rPr kumimoji="1" lang="zh-CN" altLang="en-US" sz="2000" dirty="0" smtClean="0"/>
              <a:t>  </a:t>
            </a:r>
            <a:r>
              <a:rPr kumimoji="1" lang="en-US" altLang="zh-CN" sz="2000" dirty="0" smtClean="0"/>
              <a:t>the</a:t>
            </a:r>
            <a:r>
              <a:rPr kumimoji="1" lang="zh-CN" altLang="en-US" sz="2000" dirty="0" smtClean="0"/>
              <a:t> </a:t>
            </a:r>
            <a:r>
              <a:rPr kumimoji="1" lang="en-US" altLang="zh-CN" sz="2000" dirty="0" smtClean="0"/>
              <a:t>overall</a:t>
            </a:r>
            <a:r>
              <a:rPr kumimoji="1" lang="zh-CN" altLang="en-US" sz="2000" dirty="0" smtClean="0"/>
              <a:t> </a:t>
            </a:r>
            <a:r>
              <a:rPr kumimoji="1" lang="en-US" altLang="zh-CN" sz="2000" dirty="0" smtClean="0"/>
              <a:t>adequacy</a:t>
            </a:r>
            <a:r>
              <a:rPr kumimoji="1" lang="zh-CN" altLang="en-US" sz="2000" dirty="0" smtClean="0"/>
              <a:t> </a:t>
            </a:r>
            <a:r>
              <a:rPr kumimoji="1" lang="en-US" altLang="zh-CN" sz="2000" dirty="0" smtClean="0"/>
              <a:t>of</a:t>
            </a:r>
            <a:r>
              <a:rPr kumimoji="1" lang="zh-CN" altLang="en-US" sz="2000" dirty="0" smtClean="0"/>
              <a:t> </a:t>
            </a:r>
            <a:r>
              <a:rPr kumimoji="1" lang="en-US" altLang="zh-CN" sz="2000" dirty="0" smtClean="0"/>
              <a:t>income</a:t>
            </a:r>
            <a:r>
              <a:rPr kumimoji="1" lang="zh-CN" altLang="en-US" sz="2000" dirty="0" smtClean="0"/>
              <a:t> </a:t>
            </a:r>
            <a:r>
              <a:rPr kumimoji="1" lang="en-US" altLang="zh-CN" sz="2000" dirty="0" smtClean="0"/>
              <a:t>of</a:t>
            </a:r>
            <a:r>
              <a:rPr kumimoji="1" lang="zh-CN" altLang="en-US" sz="2000" dirty="0" smtClean="0"/>
              <a:t> </a:t>
            </a:r>
            <a:r>
              <a:rPr kumimoji="1" lang="en-US" altLang="zh-CN" sz="2000" dirty="0" smtClean="0"/>
              <a:t>pensioners,</a:t>
            </a:r>
            <a:r>
              <a:rPr kumimoji="1" lang="zh-CN" altLang="en-US" sz="2000" dirty="0" smtClean="0"/>
              <a:t> </a:t>
            </a:r>
            <a:r>
              <a:rPr kumimoji="1" lang="en-US" altLang="zh-CN" sz="2000" dirty="0" smtClean="0"/>
              <a:t>in</a:t>
            </a:r>
            <a:r>
              <a:rPr kumimoji="1" lang="zh-CN" altLang="en-US" sz="2000" dirty="0" smtClean="0"/>
              <a:t> </a:t>
            </a:r>
            <a:r>
              <a:rPr kumimoji="1" lang="en-US" altLang="zh-CN" sz="2000" dirty="0" smtClean="0"/>
              <a:t>relation</a:t>
            </a:r>
            <a:r>
              <a:rPr kumimoji="1" lang="zh-CN" altLang="en-US" sz="2000" dirty="0" smtClean="0"/>
              <a:t> </a:t>
            </a:r>
            <a:r>
              <a:rPr kumimoji="1" lang="en-US" altLang="zh-CN" sz="2000" dirty="0" smtClean="0"/>
              <a:t>to</a:t>
            </a:r>
            <a:r>
              <a:rPr kumimoji="1" lang="zh-CN" altLang="en-US" sz="2000" dirty="0" smtClean="0"/>
              <a:t> </a:t>
            </a:r>
            <a:r>
              <a:rPr kumimoji="1" lang="en-US" altLang="zh-CN" sz="2000" dirty="0" smtClean="0"/>
              <a:t>older</a:t>
            </a:r>
            <a:r>
              <a:rPr kumimoji="1" lang="zh-CN" altLang="en-US" sz="2000" dirty="0" smtClean="0"/>
              <a:t> </a:t>
            </a:r>
            <a:r>
              <a:rPr kumimoji="1" lang="en-US" altLang="zh-CN" sz="2000" dirty="0" smtClean="0"/>
              <a:t>workers.</a:t>
            </a:r>
            <a:r>
              <a:rPr kumimoji="1" lang="zh-CN" altLang="en-US" sz="2000" dirty="0" smtClean="0"/>
              <a:t> </a:t>
            </a:r>
            <a:r>
              <a:rPr kumimoji="1" lang="en-US" altLang="zh-CN" sz="2000" dirty="0" smtClean="0"/>
              <a:t>Other</a:t>
            </a:r>
            <a:r>
              <a:rPr kumimoji="1" lang="zh-CN" altLang="en-US" sz="2000" dirty="0" smtClean="0"/>
              <a:t> </a:t>
            </a:r>
            <a:r>
              <a:rPr kumimoji="1" lang="en-US" altLang="zh-CN" sz="2000" dirty="0" smtClean="0"/>
              <a:t>social</a:t>
            </a:r>
            <a:r>
              <a:rPr kumimoji="1" lang="zh-CN" altLang="en-US" sz="2000" dirty="0"/>
              <a:t> </a:t>
            </a:r>
            <a:r>
              <a:rPr kumimoji="1" lang="en-US" altLang="zh-CN" sz="2000" dirty="0" smtClean="0"/>
              <a:t>benefits</a:t>
            </a:r>
            <a:r>
              <a:rPr kumimoji="1" lang="zh-CN" altLang="en-US" sz="2000" dirty="0" smtClean="0"/>
              <a:t> </a:t>
            </a:r>
            <a:r>
              <a:rPr kumimoji="1" lang="en-US" altLang="zh-CN" sz="2000" dirty="0" smtClean="0"/>
              <a:t>are</a:t>
            </a:r>
            <a:r>
              <a:rPr kumimoji="1" lang="zh-CN" altLang="en-US" sz="2000" dirty="0" smtClean="0"/>
              <a:t> </a:t>
            </a:r>
            <a:r>
              <a:rPr kumimoji="1" lang="en-US" altLang="zh-CN" sz="2000" dirty="0" smtClean="0"/>
              <a:t>excluded</a:t>
            </a:r>
            <a:r>
              <a:rPr kumimoji="1" lang="en-US" altLang="zh-CN" dirty="0" smtClean="0"/>
              <a:t>.</a:t>
            </a:r>
            <a:r>
              <a:rPr kumimoji="1" lang="zh-CN" altLang="en-US" dirty="0" smtClean="0"/>
              <a:t> </a:t>
            </a:r>
            <a:r>
              <a:rPr kumimoji="1" lang="en-US" altLang="zh-CN" sz="2000" dirty="0" smtClean="0"/>
              <a:t>C)</a:t>
            </a:r>
            <a:r>
              <a:rPr kumimoji="1" lang="zh-CN" altLang="en-US" sz="2000" dirty="0" smtClean="0"/>
              <a:t>总替代率：该指标表示养老金领取人（老年退休工人）收入充分性，其他社会福利排除在外</a:t>
            </a:r>
            <a:endParaRPr kumimoji="1" lang="zh-CN" altLang="en-US" sz="2000" dirty="0"/>
          </a:p>
        </p:txBody>
      </p:sp>
      <p:sp>
        <p:nvSpPr>
          <p:cNvPr id="9" name="文本框 8"/>
          <p:cNvSpPr txBox="1"/>
          <p:nvPr/>
        </p:nvSpPr>
        <p:spPr>
          <a:xfrm>
            <a:off x="416370" y="2492870"/>
            <a:ext cx="3383661" cy="1754327"/>
          </a:xfrm>
          <a:prstGeom prst="rect">
            <a:avLst/>
          </a:prstGeom>
          <a:noFill/>
        </p:spPr>
        <p:txBody>
          <a:bodyPr wrap="square" rtlCol="0">
            <a:spAutoFit/>
          </a:bodyPr>
          <a:lstStyle/>
          <a:p>
            <a:r>
              <a:rPr kumimoji="1" lang="en-US" altLang="zh-CN" dirty="0" smtClean="0"/>
              <a:t>Median</a:t>
            </a:r>
            <a:r>
              <a:rPr kumimoji="1" lang="zh-CN" altLang="en-US" dirty="0" smtClean="0"/>
              <a:t> </a:t>
            </a:r>
            <a:r>
              <a:rPr kumimoji="1" lang="en-US" altLang="zh-CN" dirty="0" smtClean="0"/>
              <a:t>individual</a:t>
            </a:r>
            <a:r>
              <a:rPr kumimoji="1" lang="zh-CN" altLang="en-US" dirty="0" smtClean="0"/>
              <a:t> </a:t>
            </a:r>
            <a:r>
              <a:rPr kumimoji="1" lang="en-US" altLang="zh-CN" dirty="0" smtClean="0"/>
              <a:t>pensions</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zh-CN" altLang="zh-CN" dirty="0" smtClean="0"/>
              <a:t>6</a:t>
            </a:r>
            <a:r>
              <a:rPr kumimoji="1" lang="en-US" altLang="zh-CN" dirty="0" smtClean="0"/>
              <a:t>5-74</a:t>
            </a:r>
            <a:r>
              <a:rPr kumimoji="1" lang="zh-CN" altLang="en-US" dirty="0" smtClean="0"/>
              <a:t> </a:t>
            </a:r>
            <a:r>
              <a:rPr kumimoji="1" lang="en-US" altLang="zh-CN" dirty="0" smtClean="0"/>
              <a:t>age</a:t>
            </a:r>
            <a:r>
              <a:rPr kumimoji="1" lang="zh-CN" altLang="en-US" dirty="0" smtClean="0"/>
              <a:t> </a:t>
            </a:r>
            <a:r>
              <a:rPr kumimoji="1" lang="en-US" altLang="zh-CN" dirty="0" smtClean="0"/>
              <a:t>group</a:t>
            </a:r>
            <a:r>
              <a:rPr kumimoji="1" lang="zh-CN" altLang="en-US" dirty="0" smtClean="0"/>
              <a:t> </a:t>
            </a:r>
            <a:r>
              <a:rPr kumimoji="1" lang="en-US" altLang="zh-CN" dirty="0" smtClean="0"/>
              <a:t>/</a:t>
            </a:r>
          </a:p>
          <a:p>
            <a:r>
              <a:rPr kumimoji="1" lang="zh-CN" altLang="en-US" dirty="0" smtClean="0"/>
              <a:t> </a:t>
            </a:r>
            <a:r>
              <a:rPr kumimoji="1" lang="en-US" altLang="zh-CN" dirty="0" smtClean="0"/>
              <a:t>Median</a:t>
            </a:r>
            <a:r>
              <a:rPr kumimoji="1" lang="zh-CN" altLang="en-US" dirty="0" smtClean="0"/>
              <a:t> </a:t>
            </a:r>
            <a:r>
              <a:rPr kumimoji="1" lang="en-US" altLang="zh-CN" dirty="0" smtClean="0"/>
              <a:t>individual</a:t>
            </a:r>
            <a:r>
              <a:rPr kumimoji="1" lang="zh-CN" altLang="en-US" dirty="0" smtClean="0"/>
              <a:t> </a:t>
            </a:r>
            <a:r>
              <a:rPr kumimoji="1" lang="en-US" altLang="zh-CN" dirty="0" smtClean="0"/>
              <a:t>earnings</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50-59</a:t>
            </a:r>
            <a:r>
              <a:rPr kumimoji="1" lang="zh-CN" altLang="en-US" dirty="0" smtClean="0"/>
              <a:t> </a:t>
            </a:r>
            <a:r>
              <a:rPr kumimoji="1" lang="en-US" altLang="zh-CN" dirty="0" smtClean="0"/>
              <a:t>age</a:t>
            </a:r>
            <a:r>
              <a:rPr kumimoji="1" lang="zh-CN" altLang="en-US" dirty="0" smtClean="0"/>
              <a:t> </a:t>
            </a:r>
            <a:r>
              <a:rPr kumimoji="1" lang="en-US" altLang="zh-CN" dirty="0" smtClean="0"/>
              <a:t>group</a:t>
            </a:r>
          </a:p>
          <a:p>
            <a:r>
              <a:rPr kumimoji="1" lang="zh-CN" altLang="zh-CN" dirty="0" smtClean="0"/>
              <a:t>6</a:t>
            </a:r>
            <a:r>
              <a:rPr kumimoji="1" lang="en-US" altLang="zh-CN" dirty="0" smtClean="0"/>
              <a:t>5-74</a:t>
            </a:r>
            <a:r>
              <a:rPr kumimoji="1" lang="zh-CN" altLang="en-US" dirty="0" smtClean="0"/>
              <a:t>岁人群个人养老金中位数</a:t>
            </a:r>
            <a:r>
              <a:rPr kumimoji="1" lang="en-US" altLang="zh-CN" dirty="0" smtClean="0"/>
              <a:t>/</a:t>
            </a:r>
          </a:p>
          <a:p>
            <a:r>
              <a:rPr kumimoji="1" lang="zh-CN" altLang="zh-CN" dirty="0" smtClean="0"/>
              <a:t>5</a:t>
            </a:r>
            <a:r>
              <a:rPr kumimoji="1" lang="en-US" altLang="zh-CN" dirty="0" smtClean="0"/>
              <a:t>0-59</a:t>
            </a:r>
            <a:r>
              <a:rPr kumimoji="1" lang="zh-CN" altLang="en-US" dirty="0" smtClean="0"/>
              <a:t>岁人群个人养老金中位数</a:t>
            </a:r>
            <a:endParaRPr kumimoji="1" lang="zh-CN" altLang="en-US" dirty="0"/>
          </a:p>
        </p:txBody>
      </p:sp>
      <p:sp>
        <p:nvSpPr>
          <p:cNvPr id="10" name="矩形 9"/>
          <p:cNvSpPr/>
          <p:nvPr/>
        </p:nvSpPr>
        <p:spPr>
          <a:xfrm>
            <a:off x="5961140" y="6381410"/>
            <a:ext cx="1415772" cy="276999"/>
          </a:xfrm>
          <a:prstGeom prst="rect">
            <a:avLst/>
          </a:prstGeom>
        </p:spPr>
        <p:txBody>
          <a:bodyPr wrap="none">
            <a:spAutoFit/>
          </a:bodyPr>
          <a:lstStyle/>
          <a:p>
            <a:pPr marL="400050" lvl="1" indent="0" algn="ctr">
              <a:buNone/>
            </a:pPr>
            <a:r>
              <a:rPr lang="zh-CN" altLang="en-US" sz="1200" dirty="0"/>
              <a:t>数据来源：欧统局</a:t>
            </a:r>
            <a:endParaRPr lang="en-US" altLang="zh-CN" sz="2400" dirty="0"/>
          </a:p>
        </p:txBody>
      </p:sp>
    </p:spTree>
    <p:extLst>
      <p:ext uri="{BB962C8B-B14F-4D97-AF65-F5344CB8AC3E}">
        <p14:creationId xmlns:p14="http://schemas.microsoft.com/office/powerpoint/2010/main" val="2251695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3.1 </a:t>
            </a:r>
            <a:r>
              <a:rPr lang="en-US" sz="1800" dirty="0"/>
              <a:t>First streamlined objective – adequate </a:t>
            </a:r>
            <a:r>
              <a:rPr lang="en-US" sz="1800" dirty="0" smtClean="0"/>
              <a:t>pensions</a:t>
            </a:r>
            <a:br>
              <a:rPr lang="en-US" sz="1800" dirty="0" smtClean="0"/>
            </a:br>
            <a:r>
              <a:rPr lang="zh-CN" altLang="en-US" sz="1800" dirty="0" smtClean="0"/>
              <a:t>第一大目标：养老金充足</a:t>
            </a:r>
            <a:endParaRPr lang="es-ES" sz="16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16370" y="980661"/>
                <a:ext cx="4680650" cy="5145506"/>
              </a:xfrm>
            </p:spPr>
            <p:txBody>
              <a:bodyPr>
                <a:normAutofit/>
              </a:bodyPr>
              <a:lstStyle/>
              <a:p>
                <a:pPr marL="0" indent="0">
                  <a:buNone/>
                </a:pPr>
                <a:r>
                  <a:rPr lang="en-US" sz="1600" b="1" dirty="0" smtClean="0"/>
                  <a:t>D)  </a:t>
                </a:r>
                <a:r>
                  <a:rPr lang="en-US" sz="1600" b="1" dirty="0"/>
                  <a:t>Change in projected theoretical replacement </a:t>
                </a:r>
                <a:r>
                  <a:rPr lang="en-US" sz="1600" b="1" dirty="0" smtClean="0"/>
                  <a:t>ratio (TRRs): </a:t>
                </a:r>
              </a:p>
              <a:p>
                <a:pPr marL="0" indent="0">
                  <a:buNone/>
                </a:pPr>
                <a:endParaRPr lang="en-US" sz="1600" dirty="0" smtClean="0"/>
              </a:p>
              <a:p>
                <a:pPr marL="0" indent="0">
                  <a:buNone/>
                </a:pPr>
                <a:r>
                  <a:rPr lang="en-US" sz="1600" dirty="0" smtClean="0"/>
                  <a:t>		Change in TRR= TRR(2046)-TRR(2006)</a:t>
                </a:r>
              </a:p>
              <a:p>
                <a:pPr marL="0" indent="0">
                  <a:buNone/>
                </a:pPr>
                <a:endParaRPr lang="en-US" sz="1600" dirty="0" smtClean="0"/>
              </a:p>
              <a:p>
                <a:r>
                  <a:rPr lang="en-US" sz="1600" dirty="0" smtClean="0"/>
                  <a:t>Definition of TRR=</a:t>
                </a:r>
                <a:endParaRPr lang="en-US" sz="1600" dirty="0"/>
              </a:p>
              <a:p>
                <a:endParaRPr lang="en-US" sz="1600" dirty="0" smtClean="0"/>
              </a:p>
              <a:p>
                <a:r>
                  <a:rPr lang="en-US" sz="1600" dirty="0" smtClean="0"/>
                  <a:t>Information </a:t>
                </a:r>
                <a:r>
                  <a:rPr lang="en-US" sz="1600" dirty="0"/>
                  <a:t>on the development of future adequacy has to be complemented by information on future sustainability (projections of pension expenditures). </a:t>
                </a:r>
              </a:p>
              <a:p>
                <a:pPr marL="0" indent="0">
                  <a:buNone/>
                </a:pPr>
                <a:r>
                  <a:rPr lang="en-US" sz="1600" dirty="0"/>
                  <a:t>	</a:t>
                </a:r>
              </a:p>
              <a:p>
                <a:pPr marL="457200" lvl="1" indent="0">
                  <a:buNone/>
                </a:pPr>
                <a:r>
                  <a:rPr lang="en-US" sz="1400" dirty="0"/>
                  <a:t>	</a:t>
                </a:r>
              </a:p>
              <a:p>
                <a:pPr marL="457200" lvl="1" indent="0">
                  <a:buNone/>
                </a:pPr>
                <a:r>
                  <a:rPr lang="en-US" sz="1400" dirty="0"/>
                  <a:t>	</a:t>
                </a:r>
              </a:p>
              <a:p>
                <a:pPr marL="0" indent="0">
                  <a:buNone/>
                </a:pPr>
                <a:r>
                  <a:rPr lang="en-US" sz="1600" dirty="0"/>
                  <a:t>	</a:t>
                </a:r>
              </a:p>
              <a:p>
                <a:endParaRPr lang="es-ES" sz="1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16370" y="980661"/>
                <a:ext cx="4680650" cy="5145506"/>
              </a:xfrm>
              <a:blipFill rotWithShape="1">
                <a:blip r:embed="rId2"/>
                <a:stretch>
                  <a:fillRect/>
                </a:stretch>
              </a:blipFill>
            </p:spPr>
            <p:txBody>
              <a:bodyPr/>
              <a:lstStyle/>
              <a:p>
                <a:r>
                  <a:rPr lang="zh-CN" altLang="en-US">
                    <a:noFill/>
                  </a:rPr>
                  <a:t> </a:t>
                </a:r>
              </a:p>
            </p:txBody>
          </p:sp>
        </mc:Fallback>
      </mc:AlternateContent>
      <p:sp>
        <p:nvSpPr>
          <p:cNvPr id="4" name="文本框 3"/>
          <p:cNvSpPr txBox="1"/>
          <p:nvPr/>
        </p:nvSpPr>
        <p:spPr>
          <a:xfrm>
            <a:off x="5313050" y="1052670"/>
            <a:ext cx="4176580" cy="3877985"/>
          </a:xfrm>
          <a:prstGeom prst="rect">
            <a:avLst/>
          </a:prstGeom>
          <a:noFill/>
        </p:spPr>
        <p:txBody>
          <a:bodyPr wrap="square" rtlCol="0">
            <a:spAutoFit/>
          </a:bodyPr>
          <a:lstStyle/>
          <a:p>
            <a:r>
              <a:rPr kumimoji="1" lang="en-US" altLang="zh-CN" dirty="0" smtClean="0">
                <a:latin typeface="黑体"/>
                <a:ea typeface="黑体"/>
                <a:cs typeface="黑体"/>
              </a:rPr>
              <a:t>D)</a:t>
            </a:r>
            <a:r>
              <a:rPr kumimoji="1" lang="zh-CN" altLang="en-US" dirty="0" smtClean="0">
                <a:latin typeface="黑体"/>
                <a:ea typeface="黑体"/>
                <a:cs typeface="黑体"/>
              </a:rPr>
              <a:t>理论替代率（</a:t>
            </a:r>
            <a:r>
              <a:rPr kumimoji="1" lang="en-US" altLang="zh-CN" dirty="0" smtClean="0">
                <a:latin typeface="黑体"/>
                <a:ea typeface="黑体"/>
                <a:cs typeface="黑体"/>
              </a:rPr>
              <a:t>TRR</a:t>
            </a:r>
            <a:r>
              <a:rPr kumimoji="1" lang="zh-CN" altLang="en-US" dirty="0" smtClean="0">
                <a:latin typeface="黑体"/>
                <a:ea typeface="黑体"/>
                <a:cs typeface="黑体"/>
              </a:rPr>
              <a:t>）预测变化</a:t>
            </a:r>
            <a:endParaRPr kumimoji="1" lang="en-US" altLang="zh-CN" dirty="0" smtClean="0">
              <a:latin typeface="黑体"/>
              <a:ea typeface="黑体"/>
              <a:cs typeface="黑体"/>
            </a:endParaRPr>
          </a:p>
          <a:p>
            <a:endParaRPr kumimoji="1" lang="en-US" altLang="zh-CN" dirty="0" smtClean="0"/>
          </a:p>
          <a:p>
            <a:r>
              <a:rPr kumimoji="1" lang="en-US" altLang="zh-CN" dirty="0" smtClean="0"/>
              <a:t>TRR</a:t>
            </a:r>
            <a:r>
              <a:rPr kumimoji="1" lang="zh-CN" altLang="en-US" dirty="0" smtClean="0"/>
              <a:t>变化</a:t>
            </a:r>
            <a:r>
              <a:rPr kumimoji="1" lang="en-US" altLang="zh-CN" dirty="0" smtClean="0"/>
              <a:t>=TRR(2046</a:t>
            </a:r>
            <a:r>
              <a:rPr kumimoji="1" lang="zh-CN" altLang="en-US" dirty="0" smtClean="0"/>
              <a:t>年</a:t>
            </a:r>
            <a:r>
              <a:rPr kumimoji="1" lang="en-US" altLang="zh-CN" dirty="0" smtClean="0"/>
              <a:t>)-TRR</a:t>
            </a:r>
            <a:r>
              <a:rPr kumimoji="1" lang="zh-CN" altLang="en-US" dirty="0" smtClean="0"/>
              <a:t>（</a:t>
            </a:r>
            <a:r>
              <a:rPr kumimoji="1" lang="en-US" altLang="zh-CN" dirty="0" smtClean="0"/>
              <a:t>2006</a:t>
            </a:r>
            <a:r>
              <a:rPr kumimoji="1" lang="zh-CN" altLang="en-US" dirty="0" smtClean="0"/>
              <a:t>年）</a:t>
            </a:r>
            <a:endParaRPr kumimoji="1" lang="en-US" altLang="zh-CN" dirty="0" smtClean="0"/>
          </a:p>
          <a:p>
            <a:endParaRPr kumimoji="1" lang="en-US" altLang="zh-CN" dirty="0"/>
          </a:p>
          <a:p>
            <a:pPr algn="ctr"/>
            <a:r>
              <a:rPr kumimoji="1" lang="zh-CN" altLang="en-US" dirty="0" smtClean="0"/>
              <a:t>理论替代率（</a:t>
            </a:r>
            <a:r>
              <a:rPr kumimoji="1" lang="en-US" altLang="zh-CN" dirty="0" smtClean="0"/>
              <a:t>TRR</a:t>
            </a:r>
            <a:r>
              <a:rPr kumimoji="1" lang="zh-CN" altLang="en-US" dirty="0" smtClean="0"/>
              <a:t>）</a:t>
            </a:r>
            <a:r>
              <a:rPr kumimoji="1" lang="en-US" altLang="zh-CN" dirty="0" smtClean="0"/>
              <a:t>=</a:t>
            </a:r>
          </a:p>
          <a:p>
            <a:pPr algn="ctr"/>
            <a:r>
              <a:rPr kumimoji="1" lang="zh-CN" altLang="en-US" sz="2400" dirty="0" smtClean="0">
                <a:latin typeface="黑体"/>
                <a:ea typeface="黑体"/>
                <a:cs typeface="黑体"/>
              </a:rPr>
              <a:t>领取养老金时收入 </a:t>
            </a:r>
            <a:r>
              <a:rPr kumimoji="1" lang="en-US" altLang="zh-CN" sz="2400" dirty="0" smtClean="0">
                <a:latin typeface="黑体"/>
                <a:ea typeface="黑体"/>
                <a:cs typeface="黑体"/>
              </a:rPr>
              <a:t>/</a:t>
            </a:r>
          </a:p>
          <a:p>
            <a:pPr algn="ctr"/>
            <a:r>
              <a:rPr kumimoji="1" lang="zh-CN" altLang="en-US" sz="2400" dirty="0" smtClean="0">
                <a:latin typeface="黑体"/>
                <a:ea typeface="黑体"/>
                <a:cs typeface="黑体"/>
              </a:rPr>
              <a:t>退休前一年工作收入</a:t>
            </a:r>
            <a:endParaRPr kumimoji="1" lang="en-US" altLang="zh-CN" sz="2400" dirty="0" smtClean="0">
              <a:latin typeface="黑体"/>
              <a:ea typeface="黑体"/>
              <a:cs typeface="黑体"/>
            </a:endParaRPr>
          </a:p>
          <a:p>
            <a:endParaRPr kumimoji="1" lang="en-US" altLang="zh-CN" dirty="0"/>
          </a:p>
          <a:p>
            <a:r>
              <a:rPr kumimoji="1" lang="zh-CN" altLang="en-US" dirty="0" smtClean="0"/>
              <a:t>未来充足性发展相关信息可参考未来可持续性相关信息（养老金支出预测）补充理解</a:t>
            </a:r>
            <a:endParaRPr kumimoji="1" lang="en-US" altLang="zh-CN" dirty="0" smtClean="0"/>
          </a:p>
          <a:p>
            <a:endParaRPr kumimoji="1" lang="en-US" altLang="zh-CN" dirty="0"/>
          </a:p>
          <a:p>
            <a:endParaRPr kumimoji="1" lang="zh-CN" altLang="en-US" dirty="0"/>
          </a:p>
        </p:txBody>
      </p:sp>
    </p:spTree>
    <p:extLst>
      <p:ext uri="{BB962C8B-B14F-4D97-AF65-F5344CB8AC3E}">
        <p14:creationId xmlns:p14="http://schemas.microsoft.com/office/powerpoint/2010/main" val="37118351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3.1 </a:t>
            </a:r>
            <a:r>
              <a:rPr lang="en-US" sz="1800" dirty="0"/>
              <a:t>First streamlined objective – adequate </a:t>
            </a:r>
            <a:r>
              <a:rPr lang="en-US" sz="1800" dirty="0" smtClean="0"/>
              <a:t>pensions</a:t>
            </a:r>
            <a:br>
              <a:rPr lang="en-US" sz="1800" dirty="0" smtClean="0"/>
            </a:br>
            <a:r>
              <a:rPr lang="zh-CN" altLang="en-US" sz="1800" dirty="0" smtClean="0"/>
              <a:t>第一大目标：养老金充足</a:t>
            </a:r>
            <a:endParaRPr lang="es-ES" sz="1600" dirty="0"/>
          </a:p>
        </p:txBody>
      </p:sp>
      <p:sp>
        <p:nvSpPr>
          <p:cNvPr id="3" name="2 Marcador de contenido"/>
          <p:cNvSpPr>
            <a:spLocks noGrp="1"/>
          </p:cNvSpPr>
          <p:nvPr>
            <p:ph idx="1"/>
          </p:nvPr>
        </p:nvSpPr>
        <p:spPr/>
        <p:txBody>
          <a:bodyPr>
            <a:normAutofit lnSpcReduction="10000"/>
          </a:bodyPr>
          <a:lstStyle/>
          <a:p>
            <a:pPr marL="0" indent="0">
              <a:buNone/>
            </a:pPr>
            <a:r>
              <a:rPr lang="en-US" sz="2000" b="1" dirty="0"/>
              <a:t>E</a:t>
            </a:r>
            <a:r>
              <a:rPr lang="en-US" sz="2000" b="1" dirty="0" smtClean="0"/>
              <a:t>) </a:t>
            </a:r>
            <a:r>
              <a:rPr lang="en-US" sz="2000" b="1" dirty="0"/>
              <a:t>Income inequality among population aged 65+: </a:t>
            </a:r>
            <a:endParaRPr lang="en-US" sz="2000" b="1" dirty="0" smtClean="0"/>
          </a:p>
          <a:p>
            <a:pPr marL="0" indent="0">
              <a:buNone/>
            </a:pPr>
            <a:endParaRPr lang="en-US" sz="2000" dirty="0" smtClean="0"/>
          </a:p>
          <a:p>
            <a:pPr marL="0" indent="0">
              <a:buNone/>
            </a:pPr>
            <a:r>
              <a:rPr lang="en-US" sz="2000" dirty="0" smtClean="0"/>
              <a:t>	 The </a:t>
            </a:r>
            <a:r>
              <a:rPr lang="en-US" sz="2000" dirty="0"/>
              <a:t>income quintile ratio (S80/S20) describes the ratio of the total income received by the 20 </a:t>
            </a:r>
            <a:r>
              <a:rPr lang="en-US" sz="2000" dirty="0" smtClean="0"/>
              <a:t>percent of </a:t>
            </a:r>
            <a:r>
              <a:rPr lang="en-US" sz="2000" dirty="0"/>
              <a:t>the elderly population with the highest income (the top quintile) to the total income received by </a:t>
            </a:r>
            <a:r>
              <a:rPr lang="en-US" sz="2000" dirty="0" smtClean="0"/>
              <a:t>the20 </a:t>
            </a:r>
            <a:r>
              <a:rPr lang="en-US" sz="2000" dirty="0"/>
              <a:t>percent of the elderly population with the lowest income (the lowest quintile). </a:t>
            </a:r>
            <a:endParaRPr lang="en-US" sz="2000" dirty="0" smtClean="0"/>
          </a:p>
          <a:p>
            <a:pPr marL="0" indent="0">
              <a:buNone/>
            </a:pPr>
            <a:endParaRPr lang="en-US" sz="2000" dirty="0"/>
          </a:p>
          <a:p>
            <a:pPr marL="0" indent="0">
              <a:buNone/>
            </a:pPr>
            <a:r>
              <a:rPr lang="en-US" sz="2000" b="1" dirty="0" smtClean="0">
                <a:latin typeface="黑体"/>
                <a:ea typeface="黑体"/>
                <a:cs typeface="黑体"/>
              </a:rPr>
              <a:t>E</a:t>
            </a:r>
            <a:r>
              <a:rPr lang="en-US" altLang="zh-CN" sz="2000" b="1" dirty="0" smtClean="0">
                <a:latin typeface="黑体"/>
                <a:ea typeface="黑体"/>
                <a:cs typeface="黑体"/>
              </a:rPr>
              <a:t>)</a:t>
            </a:r>
            <a:r>
              <a:rPr lang="zh-CN" altLang="en-US" sz="2000" b="1" dirty="0" smtClean="0">
                <a:latin typeface="黑体"/>
                <a:ea typeface="黑体"/>
                <a:cs typeface="黑体"/>
              </a:rPr>
              <a:t> </a:t>
            </a:r>
            <a:r>
              <a:rPr lang="en-US" altLang="zh-CN" sz="2000" b="1" dirty="0" smtClean="0">
                <a:latin typeface="黑体"/>
                <a:ea typeface="黑体"/>
                <a:cs typeface="黑体"/>
              </a:rPr>
              <a:t>65</a:t>
            </a:r>
            <a:r>
              <a:rPr lang="zh-CN" altLang="en-US" sz="2000" b="1" dirty="0" smtClean="0">
                <a:latin typeface="黑体"/>
                <a:ea typeface="黑体"/>
                <a:cs typeface="黑体"/>
              </a:rPr>
              <a:t>岁以上人口收入不平等问题</a:t>
            </a:r>
            <a:endParaRPr lang="en-US" altLang="zh-CN" sz="2000" b="1" dirty="0" smtClean="0">
              <a:latin typeface="黑体"/>
              <a:ea typeface="黑体"/>
              <a:cs typeface="黑体"/>
            </a:endParaRPr>
          </a:p>
          <a:p>
            <a:pPr marL="0" indent="0">
              <a:buNone/>
            </a:pPr>
            <a:endParaRPr lang="en-US" altLang="zh-CN" sz="2000" b="1" dirty="0" smtClean="0">
              <a:latin typeface="黑体"/>
              <a:ea typeface="黑体"/>
              <a:cs typeface="黑体"/>
            </a:endParaRPr>
          </a:p>
          <a:p>
            <a:pPr marL="0" indent="0">
              <a:buNone/>
            </a:pPr>
            <a:r>
              <a:rPr lang="zh-CN" altLang="en-US" sz="2000" dirty="0" smtClean="0"/>
              <a:t>收入五分率（</a:t>
            </a:r>
            <a:r>
              <a:rPr lang="en-US" altLang="zh-CN" sz="2000" dirty="0" smtClean="0"/>
              <a:t>S80/S20</a:t>
            </a:r>
            <a:r>
              <a:rPr lang="zh-CN" altLang="en-US" sz="2000" dirty="0" smtClean="0"/>
              <a:t>）表述了老龄人口中的</a:t>
            </a:r>
            <a:r>
              <a:rPr lang="en-US" altLang="zh-CN" sz="2000" dirty="0" smtClean="0"/>
              <a:t>20%</a:t>
            </a:r>
            <a:r>
              <a:rPr lang="zh-CN" altLang="en-US" sz="2000" dirty="0" smtClean="0"/>
              <a:t>获得最高的收入（五分顶层），同时</a:t>
            </a:r>
            <a:r>
              <a:rPr lang="en-US" altLang="zh-CN" sz="2000" dirty="0" smtClean="0"/>
              <a:t>20%</a:t>
            </a:r>
            <a:r>
              <a:rPr lang="zh-CN" altLang="en-US" sz="2000" dirty="0" smtClean="0"/>
              <a:t>获得最低的收入（五分底层）</a:t>
            </a:r>
            <a:endParaRPr lang="en-US" sz="2000" dirty="0"/>
          </a:p>
          <a:p>
            <a:endParaRPr lang="en-US" sz="2000" dirty="0" smtClean="0"/>
          </a:p>
          <a:p>
            <a:pPr marL="457200" lvl="1" indent="0">
              <a:buNone/>
            </a:pPr>
            <a:r>
              <a:rPr lang="en-US" sz="1800" dirty="0"/>
              <a:t>	</a:t>
            </a:r>
          </a:p>
          <a:p>
            <a:pPr marL="457200" lvl="1" indent="0">
              <a:buNone/>
            </a:pPr>
            <a:r>
              <a:rPr lang="en-US" sz="1800" dirty="0"/>
              <a:t>	</a:t>
            </a:r>
          </a:p>
          <a:p>
            <a:pPr marL="0" indent="0">
              <a:buNone/>
            </a:pPr>
            <a:r>
              <a:rPr lang="en-US" sz="2000" dirty="0"/>
              <a:t>	</a:t>
            </a:r>
          </a:p>
          <a:p>
            <a:endParaRPr lang="es-ES" sz="2000" dirty="0"/>
          </a:p>
        </p:txBody>
      </p:sp>
    </p:spTree>
    <p:extLst>
      <p:ext uri="{BB962C8B-B14F-4D97-AF65-F5344CB8AC3E}">
        <p14:creationId xmlns:p14="http://schemas.microsoft.com/office/powerpoint/2010/main" val="18462444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3.1 </a:t>
            </a:r>
            <a:r>
              <a:rPr lang="en-US" sz="1800" dirty="0"/>
              <a:t>First streamlined objective – adequate </a:t>
            </a:r>
            <a:r>
              <a:rPr lang="en-US" sz="1800" dirty="0" smtClean="0"/>
              <a:t>pensions</a:t>
            </a:r>
            <a:br>
              <a:rPr lang="en-US" sz="1800" dirty="0" smtClean="0"/>
            </a:br>
            <a:r>
              <a:rPr lang="zh-CN" altLang="en-US" sz="1800" dirty="0" smtClean="0"/>
              <a:t>第一大目标：养老金充足</a:t>
            </a:r>
            <a:endParaRPr lang="es-ES" sz="1600" dirty="0"/>
          </a:p>
        </p:txBody>
      </p:sp>
      <p:pic>
        <p:nvPicPr>
          <p:cNvPr id="1717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20" y="3631290"/>
            <a:ext cx="7128990" cy="298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7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84" y="822900"/>
            <a:ext cx="7061489" cy="280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8049430" y="908651"/>
            <a:ext cx="1440200" cy="5447644"/>
          </a:xfrm>
          <a:prstGeom prst="rect">
            <a:avLst/>
          </a:prstGeom>
          <a:noFill/>
        </p:spPr>
        <p:txBody>
          <a:bodyPr wrap="square" rtlCol="0">
            <a:spAutoFit/>
          </a:bodyPr>
          <a:lstStyle/>
          <a:p>
            <a:r>
              <a:rPr kumimoji="1" lang="en-US" altLang="zh-CN" sz="1200" dirty="0" smtClean="0">
                <a:solidFill>
                  <a:srgbClr val="3366FF"/>
                </a:solidFill>
                <a:latin typeface="黑体"/>
                <a:ea typeface="黑体"/>
                <a:cs typeface="黑体"/>
              </a:rPr>
              <a:t>AT</a:t>
            </a:r>
            <a:r>
              <a:rPr kumimoji="1" lang="zh-CN" altLang="en-US" sz="1200" dirty="0" smtClean="0">
                <a:solidFill>
                  <a:srgbClr val="3366FF"/>
                </a:solidFill>
                <a:latin typeface="黑体"/>
                <a:ea typeface="黑体"/>
                <a:cs typeface="黑体"/>
              </a:rPr>
              <a:t> 奥地利</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BE</a:t>
            </a:r>
            <a:r>
              <a:rPr kumimoji="1" lang="zh-CN" altLang="en-US" sz="1200" dirty="0" smtClean="0">
                <a:solidFill>
                  <a:srgbClr val="3366FF"/>
                </a:solidFill>
                <a:latin typeface="黑体"/>
                <a:ea typeface="黑体"/>
                <a:cs typeface="黑体"/>
              </a:rPr>
              <a:t> 比利时</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BG</a:t>
            </a:r>
            <a:r>
              <a:rPr kumimoji="1" lang="zh-CN" altLang="en-US" sz="1200" dirty="0" smtClean="0">
                <a:solidFill>
                  <a:srgbClr val="3366FF"/>
                </a:solidFill>
                <a:latin typeface="黑体"/>
                <a:ea typeface="黑体"/>
                <a:cs typeface="黑体"/>
              </a:rPr>
              <a:t> 保加利亚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CY</a:t>
            </a:r>
            <a:r>
              <a:rPr kumimoji="1" lang="zh-CN" altLang="en-US" sz="1200" dirty="0" smtClean="0">
                <a:solidFill>
                  <a:srgbClr val="3366FF"/>
                </a:solidFill>
                <a:latin typeface="黑体"/>
                <a:ea typeface="黑体"/>
                <a:cs typeface="黑体"/>
              </a:rPr>
              <a:t> 塞浦路斯</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CZ</a:t>
            </a:r>
            <a:r>
              <a:rPr kumimoji="1" lang="zh-CN" altLang="en-US" sz="1200" dirty="0" smtClean="0">
                <a:solidFill>
                  <a:srgbClr val="3366FF"/>
                </a:solidFill>
                <a:latin typeface="黑体"/>
                <a:ea typeface="黑体"/>
                <a:cs typeface="黑体"/>
              </a:rPr>
              <a:t> 捷克</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DE</a:t>
            </a:r>
            <a:r>
              <a:rPr kumimoji="1" lang="zh-CN" altLang="en-US" sz="1200" dirty="0" smtClean="0">
                <a:solidFill>
                  <a:srgbClr val="3366FF"/>
                </a:solidFill>
                <a:latin typeface="黑体"/>
                <a:ea typeface="黑体"/>
                <a:cs typeface="黑体"/>
              </a:rPr>
              <a:t> 德国</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DK</a:t>
            </a:r>
            <a:r>
              <a:rPr kumimoji="1" lang="zh-CN" altLang="en-US" sz="1200" dirty="0" smtClean="0">
                <a:solidFill>
                  <a:srgbClr val="3366FF"/>
                </a:solidFill>
                <a:latin typeface="黑体"/>
                <a:ea typeface="黑体"/>
                <a:cs typeface="黑体"/>
              </a:rPr>
              <a:t> 丹麦</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EE</a:t>
            </a:r>
            <a:r>
              <a:rPr kumimoji="1" lang="zh-CN" altLang="en-US" sz="1200" dirty="0" smtClean="0">
                <a:solidFill>
                  <a:srgbClr val="3366FF"/>
                </a:solidFill>
                <a:latin typeface="黑体"/>
                <a:ea typeface="黑体"/>
                <a:cs typeface="黑体"/>
              </a:rPr>
              <a:t> 爱沙尼亚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EL</a:t>
            </a:r>
            <a:r>
              <a:rPr kumimoji="1" lang="zh-CN" altLang="en-US" sz="1200" dirty="0" smtClean="0">
                <a:solidFill>
                  <a:srgbClr val="3366FF"/>
                </a:solidFill>
                <a:latin typeface="黑体"/>
                <a:ea typeface="黑体"/>
                <a:cs typeface="黑体"/>
              </a:rPr>
              <a:t> 希腊</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ES</a:t>
            </a:r>
            <a:r>
              <a:rPr kumimoji="1" lang="zh-CN" altLang="en-US" sz="1200" dirty="0" smtClean="0">
                <a:solidFill>
                  <a:srgbClr val="3366FF"/>
                </a:solidFill>
                <a:latin typeface="黑体"/>
                <a:ea typeface="黑体"/>
                <a:cs typeface="黑体"/>
              </a:rPr>
              <a:t> 西班牙</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EU</a:t>
            </a:r>
            <a:r>
              <a:rPr kumimoji="1" lang="zh-CN" altLang="en-US" sz="1200" dirty="0" smtClean="0">
                <a:solidFill>
                  <a:srgbClr val="3366FF"/>
                </a:solidFill>
                <a:latin typeface="黑体"/>
                <a:ea typeface="黑体"/>
                <a:cs typeface="黑体"/>
              </a:rPr>
              <a:t> 欧盟</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FI</a:t>
            </a:r>
            <a:r>
              <a:rPr kumimoji="1" lang="zh-CN" altLang="en-US" sz="1200" dirty="0" smtClean="0">
                <a:solidFill>
                  <a:srgbClr val="3366FF"/>
                </a:solidFill>
                <a:latin typeface="黑体"/>
                <a:ea typeface="黑体"/>
                <a:cs typeface="黑体"/>
              </a:rPr>
              <a:t> 芬兰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FR</a:t>
            </a:r>
            <a:r>
              <a:rPr kumimoji="1" lang="zh-CN" altLang="en-US" sz="1200" dirty="0" smtClean="0">
                <a:solidFill>
                  <a:srgbClr val="3366FF"/>
                </a:solidFill>
                <a:latin typeface="黑体"/>
                <a:ea typeface="黑体"/>
                <a:cs typeface="黑体"/>
              </a:rPr>
              <a:t> 法国</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HR</a:t>
            </a:r>
            <a:r>
              <a:rPr kumimoji="1" lang="zh-CN" altLang="en-US" sz="1200" dirty="0" smtClean="0">
                <a:solidFill>
                  <a:srgbClr val="3366FF"/>
                </a:solidFill>
                <a:latin typeface="黑体"/>
                <a:ea typeface="黑体"/>
                <a:cs typeface="黑体"/>
              </a:rPr>
              <a:t> 克罗地亚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HU</a:t>
            </a:r>
            <a:r>
              <a:rPr kumimoji="1" lang="zh-CN" altLang="en-US" sz="1200" dirty="0" smtClean="0">
                <a:solidFill>
                  <a:srgbClr val="3366FF"/>
                </a:solidFill>
                <a:latin typeface="黑体"/>
                <a:ea typeface="黑体"/>
                <a:cs typeface="黑体"/>
              </a:rPr>
              <a:t> 匈牙利</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IE</a:t>
            </a:r>
            <a:r>
              <a:rPr kumimoji="1" lang="zh-CN" altLang="en-US" sz="1200" dirty="0" smtClean="0">
                <a:solidFill>
                  <a:srgbClr val="3366FF"/>
                </a:solidFill>
                <a:latin typeface="黑体"/>
                <a:ea typeface="黑体"/>
                <a:cs typeface="黑体"/>
              </a:rPr>
              <a:t> 爱尔兰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IT</a:t>
            </a:r>
            <a:r>
              <a:rPr kumimoji="1" lang="zh-CN" altLang="en-US" sz="1200" dirty="0" smtClean="0">
                <a:solidFill>
                  <a:srgbClr val="3366FF"/>
                </a:solidFill>
                <a:latin typeface="黑体"/>
                <a:ea typeface="黑体"/>
                <a:cs typeface="黑体"/>
              </a:rPr>
              <a:t> 意大利</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LT</a:t>
            </a:r>
            <a:r>
              <a:rPr kumimoji="1" lang="zh-CN" altLang="en-US" sz="1200" dirty="0" smtClean="0">
                <a:solidFill>
                  <a:srgbClr val="3366FF"/>
                </a:solidFill>
                <a:latin typeface="黑体"/>
                <a:ea typeface="黑体"/>
                <a:cs typeface="黑体"/>
              </a:rPr>
              <a:t> 立陶宛</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LU</a:t>
            </a:r>
            <a:r>
              <a:rPr kumimoji="1" lang="zh-CN" altLang="en-US" sz="1200" dirty="0" smtClean="0">
                <a:solidFill>
                  <a:srgbClr val="3366FF"/>
                </a:solidFill>
                <a:latin typeface="黑体"/>
                <a:ea typeface="黑体"/>
                <a:cs typeface="黑体"/>
              </a:rPr>
              <a:t> 卢森堡</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LV</a:t>
            </a:r>
            <a:r>
              <a:rPr kumimoji="1" lang="zh-CN" altLang="en-US" sz="1200" dirty="0" smtClean="0">
                <a:solidFill>
                  <a:srgbClr val="3366FF"/>
                </a:solidFill>
                <a:latin typeface="黑体"/>
                <a:ea typeface="黑体"/>
                <a:cs typeface="黑体"/>
              </a:rPr>
              <a:t> 拉脱维亚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MT</a:t>
            </a:r>
            <a:r>
              <a:rPr kumimoji="1" lang="zh-CN" altLang="en-US" sz="1200" dirty="0" smtClean="0">
                <a:solidFill>
                  <a:srgbClr val="3366FF"/>
                </a:solidFill>
                <a:latin typeface="黑体"/>
                <a:ea typeface="黑体"/>
                <a:cs typeface="黑体"/>
              </a:rPr>
              <a:t> 马耳他</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NL</a:t>
            </a:r>
            <a:r>
              <a:rPr kumimoji="1" lang="zh-CN" altLang="en-US" sz="1200" dirty="0" smtClean="0">
                <a:solidFill>
                  <a:srgbClr val="3366FF"/>
                </a:solidFill>
                <a:latin typeface="黑体"/>
                <a:ea typeface="黑体"/>
                <a:cs typeface="黑体"/>
              </a:rPr>
              <a:t> 荷兰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PL</a:t>
            </a:r>
            <a:r>
              <a:rPr kumimoji="1" lang="zh-CN" altLang="en-US" sz="1200" dirty="0" smtClean="0">
                <a:solidFill>
                  <a:srgbClr val="3366FF"/>
                </a:solidFill>
                <a:latin typeface="黑体"/>
                <a:ea typeface="黑体"/>
                <a:cs typeface="黑体"/>
              </a:rPr>
              <a:t> 波兰</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PT</a:t>
            </a:r>
            <a:r>
              <a:rPr kumimoji="1" lang="zh-CN" altLang="en-US" sz="1200" dirty="0" smtClean="0">
                <a:solidFill>
                  <a:srgbClr val="3366FF"/>
                </a:solidFill>
                <a:latin typeface="黑体"/>
                <a:ea typeface="黑体"/>
                <a:cs typeface="黑体"/>
              </a:rPr>
              <a:t> 葡萄牙</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RO</a:t>
            </a:r>
            <a:r>
              <a:rPr kumimoji="1" lang="zh-CN" altLang="en-US" sz="1200" dirty="0" smtClean="0">
                <a:solidFill>
                  <a:srgbClr val="3366FF"/>
                </a:solidFill>
                <a:latin typeface="黑体"/>
                <a:ea typeface="黑体"/>
                <a:cs typeface="黑体"/>
              </a:rPr>
              <a:t> 罗马尼亚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SE</a:t>
            </a:r>
            <a:r>
              <a:rPr kumimoji="1" lang="zh-CN" altLang="en-US" sz="1200" dirty="0" smtClean="0">
                <a:solidFill>
                  <a:srgbClr val="3366FF"/>
                </a:solidFill>
                <a:latin typeface="黑体"/>
                <a:ea typeface="黑体"/>
                <a:cs typeface="黑体"/>
              </a:rPr>
              <a:t> 瑞典</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SI</a:t>
            </a:r>
            <a:r>
              <a:rPr kumimoji="1" lang="zh-CN" altLang="en-US" sz="1200" dirty="0" smtClean="0">
                <a:solidFill>
                  <a:srgbClr val="3366FF"/>
                </a:solidFill>
                <a:latin typeface="黑体"/>
                <a:ea typeface="黑体"/>
                <a:cs typeface="黑体"/>
              </a:rPr>
              <a:t> 斯洛文尼亚</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SK</a:t>
            </a:r>
            <a:r>
              <a:rPr kumimoji="1" lang="zh-CN" altLang="en-US" sz="1200" dirty="0" smtClean="0">
                <a:solidFill>
                  <a:srgbClr val="3366FF"/>
                </a:solidFill>
                <a:latin typeface="黑体"/>
                <a:ea typeface="黑体"/>
                <a:cs typeface="黑体"/>
              </a:rPr>
              <a:t> 斯洛伐克</a:t>
            </a:r>
            <a:endParaRPr kumimoji="1" lang="en-US" altLang="zh-CN" sz="1200" dirty="0" smtClean="0">
              <a:solidFill>
                <a:srgbClr val="3366FF"/>
              </a:solidFill>
              <a:latin typeface="黑体"/>
              <a:ea typeface="黑体"/>
              <a:cs typeface="黑体"/>
            </a:endParaRPr>
          </a:p>
          <a:p>
            <a:r>
              <a:rPr kumimoji="1" lang="en-US" altLang="zh-CN" sz="1200" dirty="0" smtClean="0">
                <a:solidFill>
                  <a:srgbClr val="3366FF"/>
                </a:solidFill>
                <a:latin typeface="黑体"/>
                <a:ea typeface="黑体"/>
                <a:cs typeface="黑体"/>
              </a:rPr>
              <a:t>UK</a:t>
            </a:r>
            <a:r>
              <a:rPr kumimoji="1" lang="zh-CN" altLang="en-US" sz="1200" dirty="0" smtClean="0">
                <a:solidFill>
                  <a:srgbClr val="3366FF"/>
                </a:solidFill>
                <a:latin typeface="黑体"/>
                <a:ea typeface="黑体"/>
                <a:cs typeface="黑体"/>
              </a:rPr>
              <a:t> 英国</a:t>
            </a:r>
            <a:endParaRPr kumimoji="1" lang="zh-CN" altLang="en-US" sz="1200" dirty="0">
              <a:solidFill>
                <a:srgbClr val="3366FF"/>
              </a:solidFill>
              <a:latin typeface="黑体"/>
              <a:ea typeface="黑体"/>
              <a:cs typeface="黑体"/>
            </a:endParaRPr>
          </a:p>
        </p:txBody>
      </p:sp>
    </p:spTree>
    <p:extLst>
      <p:ext uri="{BB962C8B-B14F-4D97-AF65-F5344CB8AC3E}">
        <p14:creationId xmlns:p14="http://schemas.microsoft.com/office/powerpoint/2010/main" val="31355292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3.2 </a:t>
            </a:r>
            <a:r>
              <a:rPr lang="en-US" sz="1800" dirty="0" smtClean="0"/>
              <a:t>Second </a:t>
            </a:r>
            <a:r>
              <a:rPr lang="en-US" sz="1800" dirty="0"/>
              <a:t>streamlined objective – sustainable </a:t>
            </a:r>
            <a:r>
              <a:rPr lang="en-US" sz="1800" dirty="0" smtClean="0"/>
              <a:t>pensions</a:t>
            </a:r>
            <a:br>
              <a:rPr lang="en-US" sz="1800" dirty="0" smtClean="0"/>
            </a:br>
            <a:r>
              <a:rPr lang="zh-CN" altLang="en-US" sz="1600" dirty="0"/>
              <a:t>第二大目标：养老金可持续</a:t>
            </a:r>
            <a:endParaRPr lang="es-ES" sz="1600" dirty="0"/>
          </a:p>
        </p:txBody>
      </p:sp>
      <p:sp>
        <p:nvSpPr>
          <p:cNvPr id="3" name="2 Marcador de contenido"/>
          <p:cNvSpPr>
            <a:spLocks noGrp="1"/>
          </p:cNvSpPr>
          <p:nvPr>
            <p:ph idx="1"/>
          </p:nvPr>
        </p:nvSpPr>
        <p:spPr>
          <a:xfrm>
            <a:off x="416370" y="980661"/>
            <a:ext cx="9073260" cy="5145506"/>
          </a:xfrm>
        </p:spPr>
        <p:txBody>
          <a:bodyPr>
            <a:noAutofit/>
          </a:bodyPr>
          <a:lstStyle/>
          <a:p>
            <a:pPr marL="0" indent="0">
              <a:buNone/>
            </a:pPr>
            <a:r>
              <a:rPr lang="en-US" sz="1800" b="1" dirty="0" smtClean="0"/>
              <a:t>A</a:t>
            </a:r>
            <a:r>
              <a:rPr lang="en-US" sz="1800" b="1" dirty="0"/>
              <a:t>) Total current pension expenditure (% of GDP</a:t>
            </a:r>
            <a:r>
              <a:rPr lang="en-US" sz="1800" b="1" dirty="0" smtClean="0"/>
              <a:t>) </a:t>
            </a:r>
            <a:r>
              <a:rPr lang="en-US" sz="1800" b="1" dirty="0" err="1" smtClean="0"/>
              <a:t>当前养老金支出（占GDP</a:t>
            </a:r>
            <a:r>
              <a:rPr lang="en-US" sz="1800" b="1" dirty="0" smtClean="0"/>
              <a:t>）</a:t>
            </a:r>
          </a:p>
          <a:p>
            <a:r>
              <a:rPr lang="en-US" sz="1600" dirty="0" smtClean="0"/>
              <a:t>	 </a:t>
            </a:r>
            <a:r>
              <a:rPr lang="en-US" sz="1600" dirty="0"/>
              <a:t>“Pension expenditure” is the sum of seven different categories of </a:t>
            </a:r>
            <a:r>
              <a:rPr lang="en-US" sz="1600" dirty="0" smtClean="0"/>
              <a:t>benefits: disability </a:t>
            </a:r>
            <a:r>
              <a:rPr lang="en-US" sz="1600" dirty="0"/>
              <a:t>pension, early retirement benefit due to reduced capacity to work, old-age pension, anticipated old-age pension, partial pension, </a:t>
            </a:r>
            <a:r>
              <a:rPr lang="en-US" sz="1600" dirty="0" smtClean="0"/>
              <a:t>survivors‘ </a:t>
            </a:r>
            <a:r>
              <a:rPr lang="en-US" sz="1600" dirty="0"/>
              <a:t>pension and early retirement benefit for </a:t>
            </a:r>
            <a:r>
              <a:rPr lang="en-US" sz="1600" dirty="0" err="1"/>
              <a:t>labour</a:t>
            </a:r>
            <a:r>
              <a:rPr lang="en-US" sz="1600" dirty="0"/>
              <a:t> market reasons. </a:t>
            </a:r>
            <a:r>
              <a:rPr lang="zh-CN" altLang="en-US" sz="1600" dirty="0" smtClean="0"/>
              <a:t>“养老金支出”是</a:t>
            </a:r>
            <a:r>
              <a:rPr lang="en-US" altLang="zh-CN" sz="1600" dirty="0" smtClean="0"/>
              <a:t>7</a:t>
            </a:r>
            <a:r>
              <a:rPr lang="zh-CN" altLang="en-US" sz="1600" dirty="0" smtClean="0"/>
              <a:t>大类福利总合，即：残疾养老金、因工作能力降低而早退的养老金、退休养老金、早退养老金、部分性养老金、遗属养老金和因劳动力市场原因早退的福利。</a:t>
            </a:r>
            <a:r>
              <a:rPr lang="en-US" sz="1400" dirty="0"/>
              <a:t>	</a:t>
            </a:r>
          </a:p>
          <a:p>
            <a:pPr marL="0" indent="0">
              <a:buNone/>
            </a:pPr>
            <a:r>
              <a:rPr lang="en-US" sz="1600" dirty="0"/>
              <a:t>	</a:t>
            </a:r>
          </a:p>
          <a:p>
            <a:endParaRPr lang="es-ES" sz="1600" dirty="0"/>
          </a:p>
        </p:txBody>
      </p:sp>
      <p:graphicFrame>
        <p:nvGraphicFramePr>
          <p:cNvPr id="6" name="1 Gráfico"/>
          <p:cNvGraphicFramePr>
            <a:graphicFrameLocks/>
          </p:cNvGraphicFramePr>
          <p:nvPr>
            <p:extLst>
              <p:ext uri="{D42A27DB-BD31-4B8C-83A1-F6EECF244321}">
                <p14:modId xmlns:p14="http://schemas.microsoft.com/office/powerpoint/2010/main" val="2635509949"/>
              </p:ext>
            </p:extLst>
          </p:nvPr>
        </p:nvGraphicFramePr>
        <p:xfrm>
          <a:off x="488380" y="2636890"/>
          <a:ext cx="6120850" cy="3376795"/>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753250" y="3262412"/>
            <a:ext cx="1872260" cy="3046988"/>
          </a:xfrm>
          <a:prstGeom prst="rect">
            <a:avLst/>
          </a:prstGeom>
          <a:noFill/>
        </p:spPr>
        <p:txBody>
          <a:bodyPr wrap="square" rtlCol="0">
            <a:spAutoFit/>
          </a:bodyPr>
          <a:lstStyle/>
          <a:p>
            <a:r>
              <a:rPr lang="en-US" sz="1400" dirty="0">
                <a:solidFill>
                  <a:schemeClr val="tx2"/>
                </a:solidFill>
                <a:latin typeface="Optane" pitchFamily="2" charset="0"/>
              </a:rPr>
              <a:t>This indicator </a:t>
            </a:r>
            <a:r>
              <a:rPr lang="en-US" sz="1400" dirty="0" smtClean="0">
                <a:solidFill>
                  <a:schemeClr val="tx2"/>
                </a:solidFill>
                <a:latin typeface="Optane" pitchFamily="2" charset="0"/>
              </a:rPr>
              <a:t>can be </a:t>
            </a:r>
            <a:r>
              <a:rPr lang="en-US" sz="1400" dirty="0">
                <a:solidFill>
                  <a:schemeClr val="tx2"/>
                </a:solidFill>
                <a:latin typeface="Optane" pitchFamily="2" charset="0"/>
              </a:rPr>
              <a:t>complemented with the Total social protection expenditures indicator(% of GDP): Total expenditure on social protection (as % of GDP</a:t>
            </a:r>
            <a:r>
              <a:rPr lang="en-US" sz="1400" dirty="0" smtClean="0">
                <a:solidFill>
                  <a:schemeClr val="tx2"/>
                </a:solidFill>
                <a:latin typeface="Optane" pitchFamily="2" charset="0"/>
              </a:rPr>
              <a:t>)</a:t>
            </a:r>
          </a:p>
          <a:p>
            <a:r>
              <a:rPr lang="zh-CN" altLang="en-US" sz="1400" dirty="0" smtClean="0">
                <a:solidFill>
                  <a:schemeClr val="tx2"/>
                </a:solidFill>
                <a:latin typeface="Optane" pitchFamily="2" charset="0"/>
              </a:rPr>
              <a:t>这一指标可参考社会保障总支出（占</a:t>
            </a:r>
            <a:r>
              <a:rPr lang="en-US" altLang="zh-CN" sz="1400" dirty="0" smtClean="0">
                <a:solidFill>
                  <a:schemeClr val="tx2"/>
                </a:solidFill>
                <a:latin typeface="Optane" pitchFamily="2" charset="0"/>
              </a:rPr>
              <a:t>GDP</a:t>
            </a:r>
            <a:r>
              <a:rPr lang="zh-CN" altLang="en-US" sz="1400" dirty="0" smtClean="0">
                <a:solidFill>
                  <a:schemeClr val="tx2"/>
                </a:solidFill>
                <a:latin typeface="Optane" pitchFamily="2" charset="0"/>
              </a:rPr>
              <a:t>百分比），补充理解</a:t>
            </a:r>
            <a:endParaRPr lang="en-US" sz="1400" dirty="0">
              <a:solidFill>
                <a:schemeClr val="tx2"/>
              </a:solidFill>
              <a:latin typeface="Optane" pitchFamily="2" charset="0"/>
            </a:endParaRPr>
          </a:p>
          <a:p>
            <a:pPr marL="0" indent="0">
              <a:buNone/>
            </a:pPr>
            <a:r>
              <a:rPr lang="en-US" sz="1200" dirty="0"/>
              <a:t>	</a:t>
            </a:r>
          </a:p>
          <a:p>
            <a:endParaRPr lang="es-ES" sz="1200" dirty="0"/>
          </a:p>
        </p:txBody>
      </p:sp>
      <p:sp>
        <p:nvSpPr>
          <p:cNvPr id="4" name="文本框 3"/>
          <p:cNvSpPr txBox="1"/>
          <p:nvPr/>
        </p:nvSpPr>
        <p:spPr>
          <a:xfrm>
            <a:off x="760139" y="5445280"/>
            <a:ext cx="5808855" cy="936130"/>
          </a:xfrm>
          <a:prstGeom prst="rect">
            <a:avLst/>
          </a:prstGeom>
          <a:noFill/>
        </p:spPr>
        <p:txBody>
          <a:bodyPr vert="eaVert" wrap="square" rtlCol="0">
            <a:spAutoFit/>
          </a:bodyPr>
          <a:lstStyle/>
          <a:p>
            <a:pPr algn="r">
              <a:lnSpc>
                <a:spcPts val="1640"/>
              </a:lnSpc>
            </a:pPr>
            <a:r>
              <a:rPr kumimoji="1" lang="zh-CN" altLang="en-US" sz="1200" dirty="0" smtClean="0"/>
              <a:t>意大利</a:t>
            </a:r>
            <a:endParaRPr kumimoji="1" lang="en-US" altLang="zh-CN" sz="1200" dirty="0" smtClean="0"/>
          </a:p>
          <a:p>
            <a:pPr algn="r">
              <a:lnSpc>
                <a:spcPts val="1640"/>
              </a:lnSpc>
            </a:pPr>
            <a:r>
              <a:rPr kumimoji="1" lang="zh-CN" altLang="en-US" sz="1200" dirty="0" smtClean="0"/>
              <a:t>葡萄牙</a:t>
            </a:r>
            <a:endParaRPr kumimoji="1" lang="en-US" altLang="zh-CN" sz="1200" dirty="0" smtClean="0"/>
          </a:p>
          <a:p>
            <a:pPr algn="r">
              <a:lnSpc>
                <a:spcPts val="1640"/>
              </a:lnSpc>
            </a:pPr>
            <a:r>
              <a:rPr kumimoji="1" lang="zh-CN" altLang="en-US" sz="1200" dirty="0" smtClean="0"/>
              <a:t>法国</a:t>
            </a:r>
            <a:endParaRPr kumimoji="1" lang="en-US" altLang="zh-CN" sz="1200" dirty="0" smtClean="0"/>
          </a:p>
          <a:p>
            <a:pPr algn="r">
              <a:lnSpc>
                <a:spcPts val="1640"/>
              </a:lnSpc>
            </a:pPr>
            <a:r>
              <a:rPr kumimoji="1" lang="zh-CN" altLang="en-US" sz="1200" dirty="0" smtClean="0"/>
              <a:t>奥地利</a:t>
            </a:r>
            <a:endParaRPr kumimoji="1" lang="en-US" altLang="zh-CN" sz="1200" dirty="0" smtClean="0"/>
          </a:p>
          <a:p>
            <a:pPr algn="r">
              <a:lnSpc>
                <a:spcPts val="1640"/>
              </a:lnSpc>
            </a:pPr>
            <a:r>
              <a:rPr kumimoji="1" lang="zh-CN" altLang="en-US" sz="1200" dirty="0" smtClean="0"/>
              <a:t>丹麦</a:t>
            </a:r>
            <a:endParaRPr kumimoji="1" lang="en-US" altLang="zh-CN" sz="1200" dirty="0" smtClean="0"/>
          </a:p>
          <a:p>
            <a:pPr algn="r">
              <a:lnSpc>
                <a:spcPts val="1700"/>
              </a:lnSpc>
            </a:pPr>
            <a:r>
              <a:rPr kumimoji="1" lang="zh-CN" altLang="en-US" sz="1200" dirty="0" smtClean="0"/>
              <a:t>荷兰</a:t>
            </a:r>
            <a:endParaRPr kumimoji="1" lang="en-US" altLang="zh-CN" sz="1200" dirty="0" smtClean="0"/>
          </a:p>
          <a:p>
            <a:pPr algn="r">
              <a:lnSpc>
                <a:spcPts val="1700"/>
              </a:lnSpc>
            </a:pPr>
            <a:r>
              <a:rPr kumimoji="1" lang="zh-CN" altLang="en-US" sz="1200" dirty="0" smtClean="0"/>
              <a:t>芬兰</a:t>
            </a:r>
            <a:endParaRPr kumimoji="1" lang="en-US" altLang="zh-CN" sz="1200" dirty="0" smtClean="0"/>
          </a:p>
          <a:p>
            <a:pPr algn="r">
              <a:lnSpc>
                <a:spcPts val="1700"/>
              </a:lnSpc>
            </a:pPr>
            <a:r>
              <a:rPr kumimoji="1" lang="zh-CN" altLang="en-US" sz="1200" dirty="0" smtClean="0"/>
              <a:t>西班牙</a:t>
            </a:r>
            <a:endParaRPr kumimoji="1" lang="en-US" altLang="zh-CN" sz="1200" dirty="0" smtClean="0"/>
          </a:p>
          <a:p>
            <a:pPr algn="r">
              <a:lnSpc>
                <a:spcPts val="1700"/>
              </a:lnSpc>
            </a:pPr>
            <a:r>
              <a:rPr kumimoji="1" lang="zh-CN" altLang="en-US" sz="1200" dirty="0" smtClean="0"/>
              <a:t>比利时</a:t>
            </a:r>
            <a:endParaRPr kumimoji="1" lang="en-US" altLang="zh-CN" sz="1200" dirty="0" smtClean="0"/>
          </a:p>
          <a:p>
            <a:pPr algn="r">
              <a:lnSpc>
                <a:spcPts val="1700"/>
              </a:lnSpc>
            </a:pPr>
            <a:r>
              <a:rPr kumimoji="1" lang="zh-CN" altLang="en-US" sz="1200" dirty="0" smtClean="0"/>
              <a:t>瑞典</a:t>
            </a:r>
            <a:endParaRPr kumimoji="1" lang="en-US" altLang="zh-CN" sz="1200" dirty="0" smtClean="0"/>
          </a:p>
          <a:p>
            <a:pPr algn="r">
              <a:lnSpc>
                <a:spcPts val="1700"/>
              </a:lnSpc>
            </a:pPr>
            <a:r>
              <a:rPr kumimoji="1" lang="zh-CN" altLang="en-US" sz="1200" dirty="0" smtClean="0"/>
              <a:t>德国</a:t>
            </a:r>
            <a:endParaRPr kumimoji="1" lang="en-US" altLang="zh-CN" sz="1200" dirty="0" smtClean="0"/>
          </a:p>
          <a:p>
            <a:pPr algn="r">
              <a:lnSpc>
                <a:spcPts val="1700"/>
              </a:lnSpc>
            </a:pPr>
            <a:r>
              <a:rPr kumimoji="1" lang="zh-CN" altLang="en-US" sz="1200" dirty="0" smtClean="0"/>
              <a:t>斯洛文尼亚</a:t>
            </a:r>
            <a:endParaRPr kumimoji="1" lang="en-US" altLang="zh-CN" sz="1200" dirty="0" smtClean="0"/>
          </a:p>
          <a:p>
            <a:pPr algn="r">
              <a:lnSpc>
                <a:spcPts val="1700"/>
              </a:lnSpc>
            </a:pPr>
            <a:r>
              <a:rPr kumimoji="1" lang="zh-CN" altLang="en-US" sz="1200" dirty="0" smtClean="0"/>
              <a:t>英国</a:t>
            </a:r>
            <a:endParaRPr kumimoji="1" lang="en-US" altLang="zh-CN" sz="1200" dirty="0" smtClean="0"/>
          </a:p>
          <a:p>
            <a:pPr algn="r">
              <a:lnSpc>
                <a:spcPts val="1700"/>
              </a:lnSpc>
            </a:pPr>
            <a:r>
              <a:rPr kumimoji="1" lang="zh-CN" altLang="en-US" sz="1200" dirty="0" smtClean="0"/>
              <a:t>克罗地亚</a:t>
            </a:r>
            <a:endParaRPr kumimoji="1" lang="en-US" altLang="zh-CN" sz="1200" dirty="0" smtClean="0"/>
          </a:p>
          <a:p>
            <a:pPr algn="r">
              <a:lnSpc>
                <a:spcPts val="1700"/>
              </a:lnSpc>
            </a:pPr>
            <a:r>
              <a:rPr kumimoji="1" lang="zh-CN" altLang="en-US" sz="1200" dirty="0" smtClean="0"/>
              <a:t>塞浦路斯</a:t>
            </a:r>
            <a:endParaRPr kumimoji="1" lang="en-US" altLang="zh-CN" sz="1200" dirty="0" smtClean="0"/>
          </a:p>
          <a:p>
            <a:pPr algn="r">
              <a:lnSpc>
                <a:spcPts val="1700"/>
              </a:lnSpc>
            </a:pPr>
            <a:r>
              <a:rPr kumimoji="1" lang="zh-CN" altLang="en-US" sz="1200" dirty="0" smtClean="0"/>
              <a:t>卢森堡</a:t>
            </a:r>
            <a:endParaRPr kumimoji="1" lang="en-US" altLang="zh-CN" sz="1200" dirty="0" smtClean="0"/>
          </a:p>
          <a:p>
            <a:pPr algn="r">
              <a:lnSpc>
                <a:spcPts val="1700"/>
              </a:lnSpc>
            </a:pPr>
            <a:r>
              <a:rPr kumimoji="1" lang="zh-CN" altLang="en-US" sz="1200" dirty="0" smtClean="0"/>
              <a:t>匈牙利</a:t>
            </a:r>
            <a:endParaRPr kumimoji="1" lang="en-US" altLang="zh-CN" sz="1200" dirty="0" smtClean="0"/>
          </a:p>
          <a:p>
            <a:pPr algn="r">
              <a:lnSpc>
                <a:spcPts val="1700"/>
              </a:lnSpc>
            </a:pPr>
            <a:r>
              <a:rPr kumimoji="1" lang="zh-CN" altLang="en-US" sz="1200" dirty="0" smtClean="0"/>
              <a:t>捷克</a:t>
            </a:r>
            <a:endParaRPr kumimoji="1" lang="en-US" altLang="zh-CN" sz="1200" dirty="0" smtClean="0"/>
          </a:p>
          <a:p>
            <a:pPr algn="r">
              <a:lnSpc>
                <a:spcPts val="1700"/>
              </a:lnSpc>
            </a:pPr>
            <a:r>
              <a:rPr kumimoji="1" lang="zh-CN" altLang="en-US" sz="1200" dirty="0" smtClean="0"/>
              <a:t>马耳他</a:t>
            </a:r>
            <a:endParaRPr kumimoji="1" lang="en-US" altLang="zh-CN" sz="1200" dirty="0" smtClean="0"/>
          </a:p>
          <a:p>
            <a:pPr algn="r">
              <a:lnSpc>
                <a:spcPts val="1700"/>
              </a:lnSpc>
            </a:pPr>
            <a:r>
              <a:rPr kumimoji="1" lang="zh-CN" altLang="en-US" sz="1200" dirty="0" smtClean="0"/>
              <a:t>保加利亚</a:t>
            </a:r>
            <a:endParaRPr kumimoji="1" lang="en-US" altLang="zh-CN" sz="1200" dirty="0" smtClean="0"/>
          </a:p>
          <a:p>
            <a:pPr algn="r">
              <a:lnSpc>
                <a:spcPts val="1700"/>
              </a:lnSpc>
            </a:pPr>
            <a:r>
              <a:rPr kumimoji="1" lang="zh-CN" altLang="en-US" sz="1200" dirty="0" smtClean="0"/>
              <a:t>斯洛伐克</a:t>
            </a:r>
            <a:endParaRPr kumimoji="1" lang="en-US" altLang="zh-CN" sz="1200" dirty="0" smtClean="0"/>
          </a:p>
          <a:p>
            <a:pPr algn="r">
              <a:lnSpc>
                <a:spcPts val="1700"/>
              </a:lnSpc>
            </a:pPr>
            <a:r>
              <a:rPr kumimoji="1" lang="zh-CN" altLang="en-US" sz="1200" dirty="0" smtClean="0"/>
              <a:t>罗马尼亚</a:t>
            </a:r>
            <a:endParaRPr kumimoji="1" lang="en-US" altLang="zh-CN" sz="1200" dirty="0" smtClean="0"/>
          </a:p>
          <a:p>
            <a:pPr algn="r">
              <a:lnSpc>
                <a:spcPts val="1700"/>
              </a:lnSpc>
            </a:pPr>
            <a:r>
              <a:rPr kumimoji="1" lang="zh-CN" altLang="en-US" sz="1200" dirty="0" smtClean="0"/>
              <a:t>拉脱维亚</a:t>
            </a:r>
            <a:endParaRPr kumimoji="1" lang="en-US" altLang="zh-CN" sz="1200" dirty="0" smtClean="0"/>
          </a:p>
          <a:p>
            <a:pPr algn="r">
              <a:lnSpc>
                <a:spcPts val="1700"/>
              </a:lnSpc>
            </a:pPr>
            <a:r>
              <a:rPr kumimoji="1" lang="zh-CN" altLang="en-US" sz="1200" dirty="0" smtClean="0"/>
              <a:t>爱沙尼亚</a:t>
            </a:r>
            <a:endParaRPr kumimoji="1" lang="en-US" altLang="zh-CN" sz="1200" dirty="0" smtClean="0"/>
          </a:p>
          <a:p>
            <a:pPr algn="r">
              <a:lnSpc>
                <a:spcPts val="1700"/>
              </a:lnSpc>
            </a:pPr>
            <a:r>
              <a:rPr kumimoji="1" lang="zh-CN" altLang="en-US" sz="1200" dirty="0" smtClean="0"/>
              <a:t>立陶宛</a:t>
            </a:r>
            <a:endParaRPr kumimoji="1" lang="en-US" altLang="zh-CN" sz="1200" dirty="0" smtClean="0"/>
          </a:p>
          <a:p>
            <a:pPr algn="r">
              <a:lnSpc>
                <a:spcPts val="1700"/>
              </a:lnSpc>
            </a:pPr>
            <a:r>
              <a:rPr kumimoji="1" lang="zh-CN" altLang="en-US" sz="1200" dirty="0" smtClean="0"/>
              <a:t>爱尔兰 </a:t>
            </a:r>
            <a:endParaRPr kumimoji="1" lang="en-US" altLang="zh-CN" sz="1200" dirty="0" smtClean="0"/>
          </a:p>
        </p:txBody>
      </p:sp>
    </p:spTree>
    <p:extLst>
      <p:ext uri="{BB962C8B-B14F-4D97-AF65-F5344CB8AC3E}">
        <p14:creationId xmlns:p14="http://schemas.microsoft.com/office/powerpoint/2010/main" val="1125715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3.2 </a:t>
            </a:r>
            <a:r>
              <a:rPr lang="en-US" sz="1800" dirty="0" smtClean="0"/>
              <a:t>Second </a:t>
            </a:r>
            <a:r>
              <a:rPr lang="en-US" sz="1800" dirty="0"/>
              <a:t>streamlined objective – sustainable </a:t>
            </a:r>
            <a:r>
              <a:rPr lang="en-US" sz="1800" dirty="0" smtClean="0"/>
              <a:t>pensions</a:t>
            </a:r>
            <a:br>
              <a:rPr lang="en-US" sz="1800" dirty="0" smtClean="0"/>
            </a:br>
            <a:r>
              <a:rPr lang="zh-CN" altLang="en-US" sz="1800" dirty="0" smtClean="0"/>
              <a:t>第二大目标：养老金可持续</a:t>
            </a:r>
            <a:endParaRPr lang="es-ES" sz="1600" dirty="0"/>
          </a:p>
        </p:txBody>
      </p:sp>
      <p:sp>
        <p:nvSpPr>
          <p:cNvPr id="3" name="2 Marcador de contenido"/>
          <p:cNvSpPr>
            <a:spLocks noGrp="1"/>
          </p:cNvSpPr>
          <p:nvPr>
            <p:ph idx="1"/>
          </p:nvPr>
        </p:nvSpPr>
        <p:spPr>
          <a:xfrm>
            <a:off x="416370" y="836640"/>
            <a:ext cx="8065120" cy="5760799"/>
          </a:xfrm>
        </p:spPr>
        <p:txBody>
          <a:bodyPr>
            <a:normAutofit lnSpcReduction="10000"/>
          </a:bodyPr>
          <a:lstStyle/>
          <a:p>
            <a:pPr marL="0" indent="0">
              <a:buNone/>
            </a:pPr>
            <a:r>
              <a:rPr lang="es-ES_tradnl" sz="1600" b="1" dirty="0" smtClean="0"/>
              <a:t>B</a:t>
            </a:r>
            <a:r>
              <a:rPr lang="en-US" sz="1600" b="1" dirty="0" smtClean="0"/>
              <a:t>) </a:t>
            </a:r>
            <a:r>
              <a:rPr lang="en-US" sz="1600" b="1" dirty="0"/>
              <a:t>Employment </a:t>
            </a:r>
            <a:r>
              <a:rPr lang="en-US" sz="1600" b="1" dirty="0" smtClean="0"/>
              <a:t>rate: </a:t>
            </a:r>
            <a:r>
              <a:rPr lang="en-US" sz="1600" dirty="0" smtClean="0"/>
              <a:t>% </a:t>
            </a:r>
            <a:r>
              <a:rPr lang="en-US" sz="1600" dirty="0"/>
              <a:t>of persons employed in relation to the total number of people in a given age group. </a:t>
            </a:r>
            <a:endParaRPr lang="en-US" sz="1600" dirty="0" smtClean="0"/>
          </a:p>
          <a:p>
            <a:pPr marL="0" indent="0">
              <a:buNone/>
            </a:pPr>
            <a:r>
              <a:rPr lang="en-US" sz="1600" dirty="0" smtClean="0"/>
              <a:t>B</a:t>
            </a:r>
            <a:r>
              <a:rPr lang="en-US" altLang="zh-CN" sz="1600" dirty="0" smtClean="0"/>
              <a:t>)</a:t>
            </a:r>
            <a:r>
              <a:rPr lang="zh-CN" altLang="en-US" sz="1600" dirty="0" smtClean="0"/>
              <a:t> </a:t>
            </a:r>
            <a:r>
              <a:rPr lang="zh-CN" altLang="en-US" sz="1600" b="1" dirty="0" smtClean="0">
                <a:latin typeface="黑体"/>
                <a:ea typeface="黑体"/>
                <a:cs typeface="黑体"/>
              </a:rPr>
              <a:t>就业率</a:t>
            </a:r>
            <a:r>
              <a:rPr lang="zh-CN" altLang="en-US" sz="1600" dirty="0" smtClean="0"/>
              <a:t>：就业人口占总人口百分比</a:t>
            </a:r>
            <a:endParaRPr lang="en-US" sz="1600" dirty="0" smtClean="0"/>
          </a:p>
          <a:p>
            <a:r>
              <a:rPr lang="en-US" sz="1600" dirty="0"/>
              <a:t>Employment rate of 55-64 people is an essential aspect of sustainability. </a:t>
            </a:r>
            <a:endParaRPr lang="en-US" sz="1600" dirty="0" smtClean="0"/>
          </a:p>
          <a:p>
            <a:r>
              <a:rPr lang="en-US" altLang="zh-CN" sz="1600" dirty="0" smtClean="0"/>
              <a:t>55-64</a:t>
            </a:r>
            <a:r>
              <a:rPr lang="zh-CN" altLang="en-US" sz="1600" dirty="0" smtClean="0"/>
              <a:t>岁人口的就业率是可持续性的核心方面</a:t>
            </a:r>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pPr marL="1371600" lvl="3" indent="0">
              <a:buNone/>
            </a:pPr>
            <a:endParaRPr lang="en-US" sz="400" dirty="0" smtClean="0"/>
          </a:p>
          <a:p>
            <a:pPr marL="1371600" lvl="3" indent="0">
              <a:buNone/>
            </a:pPr>
            <a:endParaRPr lang="en-US" sz="400" dirty="0"/>
          </a:p>
          <a:p>
            <a:pPr marL="1371600" lvl="3" indent="0">
              <a:buNone/>
            </a:pPr>
            <a:endParaRPr lang="en-US" sz="400" dirty="0" smtClean="0"/>
          </a:p>
          <a:p>
            <a:pPr marL="1371600" lvl="3" indent="0">
              <a:buNone/>
            </a:pPr>
            <a:endParaRPr lang="en-US" sz="400" dirty="0"/>
          </a:p>
          <a:p>
            <a:pPr marL="1371600" lvl="3" indent="0">
              <a:buNone/>
            </a:pPr>
            <a:endParaRPr lang="en-US" sz="400" dirty="0" smtClean="0"/>
          </a:p>
          <a:p>
            <a:r>
              <a:rPr lang="en-US" sz="1600" dirty="0" smtClean="0"/>
              <a:t>These </a:t>
            </a:r>
            <a:r>
              <a:rPr lang="en-US" sz="1600" dirty="0"/>
              <a:t>breakdowns are essential to </a:t>
            </a:r>
            <a:r>
              <a:rPr lang="en-US" sz="1600" dirty="0" err="1"/>
              <a:t>analyse</a:t>
            </a:r>
            <a:r>
              <a:rPr lang="en-US" sz="1600" dirty="0"/>
              <a:t> more in detail the change in employment rates with age brackets and paths of early exit from the </a:t>
            </a:r>
            <a:r>
              <a:rPr lang="en-US" sz="1600" dirty="0" err="1"/>
              <a:t>labour</a:t>
            </a:r>
            <a:r>
              <a:rPr lang="en-US" sz="1600" dirty="0"/>
              <a:t> market. Gender breakdowns also enable to isolate the structural effect of the trend of the increase in women’s employment rates</a:t>
            </a:r>
            <a:r>
              <a:rPr lang="en-US" sz="1600" dirty="0" smtClean="0"/>
              <a:t>.</a:t>
            </a:r>
            <a:r>
              <a:rPr lang="zh-CN" altLang="en-US" sz="1600" dirty="0" smtClean="0"/>
              <a:t> </a:t>
            </a:r>
            <a:endParaRPr lang="en-US" altLang="zh-CN" sz="1600" dirty="0" smtClean="0"/>
          </a:p>
          <a:p>
            <a:r>
              <a:rPr lang="zh-CN" altLang="en-US" sz="1600" dirty="0" smtClean="0"/>
              <a:t>通过这些纵轴即可分析不同年龄段的就业率变化细节以及提早退出劳动力市场人员的状况，性别纵轴也可使我们单独看出女性就业率增长所带来的结构性影响</a:t>
            </a:r>
            <a:endParaRPr lang="es-E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530" y="2143542"/>
            <a:ext cx="5873515" cy="272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977420" y="2636890"/>
            <a:ext cx="184731" cy="369332"/>
          </a:xfrm>
          <a:prstGeom prst="rect">
            <a:avLst/>
          </a:prstGeom>
          <a:noFill/>
        </p:spPr>
        <p:txBody>
          <a:bodyPr wrap="none" rtlCol="0">
            <a:spAutoFit/>
          </a:bodyPr>
          <a:lstStyle/>
          <a:p>
            <a:endParaRPr lang="es-ES" dirty="0"/>
          </a:p>
        </p:txBody>
      </p:sp>
      <p:sp>
        <p:nvSpPr>
          <p:cNvPr id="6" name="文本框 5"/>
          <p:cNvSpPr txBox="1"/>
          <p:nvPr/>
        </p:nvSpPr>
        <p:spPr>
          <a:xfrm>
            <a:off x="8481490" y="1052670"/>
            <a:ext cx="1152160" cy="5170647"/>
          </a:xfrm>
          <a:prstGeom prst="rect">
            <a:avLst/>
          </a:prstGeom>
          <a:noFill/>
        </p:spPr>
        <p:txBody>
          <a:bodyPr wrap="square" rtlCol="0">
            <a:spAutoFit/>
          </a:bodyPr>
          <a:lstStyle/>
          <a:p>
            <a:r>
              <a:rPr kumimoji="1" lang="en-US" altLang="zh-CN" sz="1100" dirty="0" smtClean="0">
                <a:solidFill>
                  <a:srgbClr val="3366FF"/>
                </a:solidFill>
                <a:latin typeface="黑体"/>
                <a:ea typeface="黑体"/>
                <a:cs typeface="黑体"/>
              </a:rPr>
              <a:t>AT</a:t>
            </a:r>
            <a:r>
              <a:rPr kumimoji="1" lang="zh-CN" altLang="en-US" sz="1100" dirty="0" smtClean="0">
                <a:solidFill>
                  <a:srgbClr val="3366FF"/>
                </a:solidFill>
                <a:latin typeface="黑体"/>
                <a:ea typeface="黑体"/>
                <a:cs typeface="黑体"/>
              </a:rPr>
              <a:t> 奥地利</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BE</a:t>
            </a:r>
            <a:r>
              <a:rPr kumimoji="1" lang="zh-CN" altLang="en-US" sz="1100" dirty="0" smtClean="0">
                <a:solidFill>
                  <a:srgbClr val="3366FF"/>
                </a:solidFill>
                <a:latin typeface="黑体"/>
                <a:ea typeface="黑体"/>
                <a:cs typeface="黑体"/>
              </a:rPr>
              <a:t> 比利时</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BG</a:t>
            </a:r>
            <a:r>
              <a:rPr kumimoji="1" lang="zh-CN" altLang="en-US" sz="1100" dirty="0" smtClean="0">
                <a:solidFill>
                  <a:srgbClr val="3366FF"/>
                </a:solidFill>
                <a:latin typeface="黑体"/>
                <a:ea typeface="黑体"/>
                <a:cs typeface="黑体"/>
              </a:rPr>
              <a:t> 保加利亚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CY</a:t>
            </a:r>
            <a:r>
              <a:rPr kumimoji="1" lang="zh-CN" altLang="en-US" sz="1100" dirty="0" smtClean="0">
                <a:solidFill>
                  <a:srgbClr val="3366FF"/>
                </a:solidFill>
                <a:latin typeface="黑体"/>
                <a:ea typeface="黑体"/>
                <a:cs typeface="黑体"/>
              </a:rPr>
              <a:t> 塞浦路斯</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CZ</a:t>
            </a:r>
            <a:r>
              <a:rPr kumimoji="1" lang="zh-CN" altLang="en-US" sz="1100" dirty="0" smtClean="0">
                <a:solidFill>
                  <a:srgbClr val="3366FF"/>
                </a:solidFill>
                <a:latin typeface="黑体"/>
                <a:ea typeface="黑体"/>
                <a:cs typeface="黑体"/>
              </a:rPr>
              <a:t> 捷克</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DE</a:t>
            </a:r>
            <a:r>
              <a:rPr kumimoji="1" lang="zh-CN" altLang="en-US" sz="1100" dirty="0" smtClean="0">
                <a:solidFill>
                  <a:srgbClr val="3366FF"/>
                </a:solidFill>
                <a:latin typeface="黑体"/>
                <a:ea typeface="黑体"/>
                <a:cs typeface="黑体"/>
              </a:rPr>
              <a:t> 德国</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DK</a:t>
            </a:r>
            <a:r>
              <a:rPr kumimoji="1" lang="zh-CN" altLang="en-US" sz="1100" dirty="0" smtClean="0">
                <a:solidFill>
                  <a:srgbClr val="3366FF"/>
                </a:solidFill>
                <a:latin typeface="黑体"/>
                <a:ea typeface="黑体"/>
                <a:cs typeface="黑体"/>
              </a:rPr>
              <a:t> 丹麦</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EE</a:t>
            </a:r>
            <a:r>
              <a:rPr kumimoji="1" lang="zh-CN" altLang="en-US" sz="1100" dirty="0" smtClean="0">
                <a:solidFill>
                  <a:srgbClr val="3366FF"/>
                </a:solidFill>
                <a:latin typeface="黑体"/>
                <a:ea typeface="黑体"/>
                <a:cs typeface="黑体"/>
              </a:rPr>
              <a:t> 爱沙尼亚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EL</a:t>
            </a:r>
            <a:r>
              <a:rPr kumimoji="1" lang="zh-CN" altLang="en-US" sz="1100" dirty="0" smtClean="0">
                <a:solidFill>
                  <a:srgbClr val="3366FF"/>
                </a:solidFill>
                <a:latin typeface="黑体"/>
                <a:ea typeface="黑体"/>
                <a:cs typeface="黑体"/>
              </a:rPr>
              <a:t> 希腊</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ES</a:t>
            </a:r>
            <a:r>
              <a:rPr kumimoji="1" lang="zh-CN" altLang="en-US" sz="1100" dirty="0" smtClean="0">
                <a:solidFill>
                  <a:srgbClr val="3366FF"/>
                </a:solidFill>
                <a:latin typeface="黑体"/>
                <a:ea typeface="黑体"/>
                <a:cs typeface="黑体"/>
              </a:rPr>
              <a:t> 西班牙</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EU</a:t>
            </a:r>
            <a:r>
              <a:rPr kumimoji="1" lang="zh-CN" altLang="en-US" sz="1100" dirty="0" smtClean="0">
                <a:solidFill>
                  <a:srgbClr val="3366FF"/>
                </a:solidFill>
                <a:latin typeface="黑体"/>
                <a:ea typeface="黑体"/>
                <a:cs typeface="黑体"/>
              </a:rPr>
              <a:t> 欧盟</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FI</a:t>
            </a:r>
            <a:r>
              <a:rPr kumimoji="1" lang="zh-CN" altLang="en-US" sz="1100" dirty="0" smtClean="0">
                <a:solidFill>
                  <a:srgbClr val="3366FF"/>
                </a:solidFill>
                <a:latin typeface="黑体"/>
                <a:ea typeface="黑体"/>
                <a:cs typeface="黑体"/>
              </a:rPr>
              <a:t> 芬兰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FR</a:t>
            </a:r>
            <a:r>
              <a:rPr kumimoji="1" lang="zh-CN" altLang="en-US" sz="1100" dirty="0" smtClean="0">
                <a:solidFill>
                  <a:srgbClr val="3366FF"/>
                </a:solidFill>
                <a:latin typeface="黑体"/>
                <a:ea typeface="黑体"/>
                <a:cs typeface="黑体"/>
              </a:rPr>
              <a:t> 法国</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HR</a:t>
            </a:r>
            <a:r>
              <a:rPr kumimoji="1" lang="zh-CN" altLang="en-US" sz="1100" dirty="0" smtClean="0">
                <a:solidFill>
                  <a:srgbClr val="3366FF"/>
                </a:solidFill>
                <a:latin typeface="黑体"/>
                <a:ea typeface="黑体"/>
                <a:cs typeface="黑体"/>
              </a:rPr>
              <a:t> 克罗地亚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HU</a:t>
            </a:r>
            <a:r>
              <a:rPr kumimoji="1" lang="zh-CN" altLang="en-US" sz="1100" dirty="0" smtClean="0">
                <a:solidFill>
                  <a:srgbClr val="3366FF"/>
                </a:solidFill>
                <a:latin typeface="黑体"/>
                <a:ea typeface="黑体"/>
                <a:cs typeface="黑体"/>
              </a:rPr>
              <a:t> 匈牙利</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IE</a:t>
            </a:r>
            <a:r>
              <a:rPr kumimoji="1" lang="zh-CN" altLang="en-US" sz="1100" dirty="0" smtClean="0">
                <a:solidFill>
                  <a:srgbClr val="3366FF"/>
                </a:solidFill>
                <a:latin typeface="黑体"/>
                <a:ea typeface="黑体"/>
                <a:cs typeface="黑体"/>
              </a:rPr>
              <a:t> 爱尔兰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IT</a:t>
            </a:r>
            <a:r>
              <a:rPr kumimoji="1" lang="zh-CN" altLang="en-US" sz="1100" dirty="0" smtClean="0">
                <a:solidFill>
                  <a:srgbClr val="3366FF"/>
                </a:solidFill>
                <a:latin typeface="黑体"/>
                <a:ea typeface="黑体"/>
                <a:cs typeface="黑体"/>
              </a:rPr>
              <a:t> 意大利</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LT</a:t>
            </a:r>
            <a:r>
              <a:rPr kumimoji="1" lang="zh-CN" altLang="en-US" sz="1100" dirty="0" smtClean="0">
                <a:solidFill>
                  <a:srgbClr val="3366FF"/>
                </a:solidFill>
                <a:latin typeface="黑体"/>
                <a:ea typeface="黑体"/>
                <a:cs typeface="黑体"/>
              </a:rPr>
              <a:t> 立陶宛</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LU</a:t>
            </a:r>
            <a:r>
              <a:rPr kumimoji="1" lang="zh-CN" altLang="en-US" sz="1100" dirty="0" smtClean="0">
                <a:solidFill>
                  <a:srgbClr val="3366FF"/>
                </a:solidFill>
                <a:latin typeface="黑体"/>
                <a:ea typeface="黑体"/>
                <a:cs typeface="黑体"/>
              </a:rPr>
              <a:t> 卢森堡</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LV</a:t>
            </a:r>
            <a:r>
              <a:rPr kumimoji="1" lang="zh-CN" altLang="en-US" sz="1100" dirty="0" smtClean="0">
                <a:solidFill>
                  <a:srgbClr val="3366FF"/>
                </a:solidFill>
                <a:latin typeface="黑体"/>
                <a:ea typeface="黑体"/>
                <a:cs typeface="黑体"/>
              </a:rPr>
              <a:t> 拉脱维亚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MT</a:t>
            </a:r>
            <a:r>
              <a:rPr kumimoji="1" lang="zh-CN" altLang="en-US" sz="1100" dirty="0" smtClean="0">
                <a:solidFill>
                  <a:srgbClr val="3366FF"/>
                </a:solidFill>
                <a:latin typeface="黑体"/>
                <a:ea typeface="黑体"/>
                <a:cs typeface="黑体"/>
              </a:rPr>
              <a:t> 马耳他</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NL</a:t>
            </a:r>
            <a:r>
              <a:rPr kumimoji="1" lang="zh-CN" altLang="en-US" sz="1100" dirty="0" smtClean="0">
                <a:solidFill>
                  <a:srgbClr val="3366FF"/>
                </a:solidFill>
                <a:latin typeface="黑体"/>
                <a:ea typeface="黑体"/>
                <a:cs typeface="黑体"/>
              </a:rPr>
              <a:t> 荷兰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PL</a:t>
            </a:r>
            <a:r>
              <a:rPr kumimoji="1" lang="zh-CN" altLang="en-US" sz="1100" dirty="0" smtClean="0">
                <a:solidFill>
                  <a:srgbClr val="3366FF"/>
                </a:solidFill>
                <a:latin typeface="黑体"/>
                <a:ea typeface="黑体"/>
                <a:cs typeface="黑体"/>
              </a:rPr>
              <a:t> 波兰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PT</a:t>
            </a:r>
            <a:r>
              <a:rPr kumimoji="1" lang="zh-CN" altLang="en-US" sz="1100" dirty="0" smtClean="0">
                <a:solidFill>
                  <a:srgbClr val="3366FF"/>
                </a:solidFill>
                <a:latin typeface="黑体"/>
                <a:ea typeface="黑体"/>
                <a:cs typeface="黑体"/>
              </a:rPr>
              <a:t> 葡萄牙</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RO</a:t>
            </a:r>
            <a:r>
              <a:rPr kumimoji="1" lang="zh-CN" altLang="en-US" sz="1100" dirty="0" smtClean="0">
                <a:solidFill>
                  <a:srgbClr val="3366FF"/>
                </a:solidFill>
                <a:latin typeface="黑体"/>
                <a:ea typeface="黑体"/>
                <a:cs typeface="黑体"/>
              </a:rPr>
              <a:t> 罗马尼亚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SE</a:t>
            </a:r>
            <a:r>
              <a:rPr kumimoji="1" lang="zh-CN" altLang="en-US" sz="1100" dirty="0" smtClean="0">
                <a:solidFill>
                  <a:srgbClr val="3366FF"/>
                </a:solidFill>
                <a:latin typeface="黑体"/>
                <a:ea typeface="黑体"/>
                <a:cs typeface="黑体"/>
              </a:rPr>
              <a:t> 瑞典</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SI</a:t>
            </a:r>
            <a:r>
              <a:rPr kumimoji="1" lang="zh-CN" altLang="en-US" sz="1100" dirty="0" smtClean="0">
                <a:solidFill>
                  <a:srgbClr val="3366FF"/>
                </a:solidFill>
                <a:latin typeface="黑体"/>
                <a:ea typeface="黑体"/>
                <a:cs typeface="黑体"/>
              </a:rPr>
              <a:t> 斯洛文尼亚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SK</a:t>
            </a:r>
            <a:r>
              <a:rPr kumimoji="1" lang="zh-CN" altLang="en-US" sz="1100" dirty="0" smtClean="0">
                <a:solidFill>
                  <a:srgbClr val="3366FF"/>
                </a:solidFill>
                <a:latin typeface="黑体"/>
                <a:ea typeface="黑体"/>
                <a:cs typeface="黑体"/>
              </a:rPr>
              <a:t> 斯洛伐克</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UK</a:t>
            </a:r>
            <a:r>
              <a:rPr kumimoji="1" lang="zh-CN" altLang="en-US" sz="1100" dirty="0" smtClean="0">
                <a:solidFill>
                  <a:srgbClr val="3366FF"/>
                </a:solidFill>
                <a:latin typeface="黑体"/>
                <a:ea typeface="黑体"/>
                <a:cs typeface="黑体"/>
              </a:rPr>
              <a:t> 英国</a:t>
            </a:r>
            <a:endParaRPr kumimoji="1" lang="zh-CN" altLang="en-US" sz="1100" dirty="0">
              <a:solidFill>
                <a:srgbClr val="3366FF"/>
              </a:solidFill>
              <a:latin typeface="黑体"/>
              <a:ea typeface="黑体"/>
              <a:cs typeface="黑体"/>
            </a:endParaRPr>
          </a:p>
        </p:txBody>
      </p:sp>
      <p:sp>
        <p:nvSpPr>
          <p:cNvPr id="7" name="文本框 6"/>
          <p:cNvSpPr txBox="1"/>
          <p:nvPr/>
        </p:nvSpPr>
        <p:spPr>
          <a:xfrm>
            <a:off x="3296770" y="4520191"/>
            <a:ext cx="432060" cy="276999"/>
          </a:xfrm>
          <a:prstGeom prst="rect">
            <a:avLst/>
          </a:prstGeom>
          <a:noFill/>
        </p:spPr>
        <p:txBody>
          <a:bodyPr wrap="square" rtlCol="0">
            <a:spAutoFit/>
          </a:bodyPr>
          <a:lstStyle/>
          <a:p>
            <a:r>
              <a:rPr kumimoji="1" lang="zh-CN" altLang="en-US" sz="1200" dirty="0" smtClean="0"/>
              <a:t>男</a:t>
            </a:r>
            <a:endParaRPr kumimoji="1" lang="zh-CN" altLang="en-US" sz="1200" dirty="0"/>
          </a:p>
        </p:txBody>
      </p:sp>
      <p:sp>
        <p:nvSpPr>
          <p:cNvPr id="8" name="文本框 7"/>
          <p:cNvSpPr txBox="1"/>
          <p:nvPr/>
        </p:nvSpPr>
        <p:spPr>
          <a:xfrm>
            <a:off x="4016870" y="4520191"/>
            <a:ext cx="432060" cy="276999"/>
          </a:xfrm>
          <a:prstGeom prst="rect">
            <a:avLst/>
          </a:prstGeom>
          <a:noFill/>
        </p:spPr>
        <p:txBody>
          <a:bodyPr wrap="square" rtlCol="0">
            <a:spAutoFit/>
          </a:bodyPr>
          <a:lstStyle/>
          <a:p>
            <a:r>
              <a:rPr kumimoji="1" lang="zh-CN" altLang="en-US" sz="1200" dirty="0" smtClean="0"/>
              <a:t>女</a:t>
            </a:r>
            <a:endParaRPr kumimoji="1" lang="zh-CN" altLang="en-US" sz="1200" dirty="0"/>
          </a:p>
        </p:txBody>
      </p:sp>
      <p:sp>
        <p:nvSpPr>
          <p:cNvPr id="9" name="文本框 8"/>
          <p:cNvSpPr txBox="1"/>
          <p:nvPr/>
        </p:nvSpPr>
        <p:spPr>
          <a:xfrm>
            <a:off x="4880990" y="4520191"/>
            <a:ext cx="432060" cy="276999"/>
          </a:xfrm>
          <a:prstGeom prst="rect">
            <a:avLst/>
          </a:prstGeom>
          <a:noFill/>
        </p:spPr>
        <p:txBody>
          <a:bodyPr wrap="square" rtlCol="0">
            <a:spAutoFit/>
          </a:bodyPr>
          <a:lstStyle/>
          <a:p>
            <a:r>
              <a:rPr kumimoji="1" lang="zh-CN" altLang="en-US" sz="1200" dirty="0" smtClean="0"/>
              <a:t>总</a:t>
            </a:r>
            <a:endParaRPr kumimoji="1" lang="zh-CN" altLang="en-US" sz="1200" dirty="0"/>
          </a:p>
        </p:txBody>
      </p:sp>
      <p:sp>
        <p:nvSpPr>
          <p:cNvPr id="10" name="矩形 9"/>
          <p:cNvSpPr/>
          <p:nvPr/>
        </p:nvSpPr>
        <p:spPr>
          <a:xfrm>
            <a:off x="5673100" y="2204830"/>
            <a:ext cx="1753817" cy="461665"/>
          </a:xfrm>
          <a:prstGeom prst="rect">
            <a:avLst/>
          </a:prstGeom>
        </p:spPr>
        <p:txBody>
          <a:bodyPr wrap="none">
            <a:spAutoFit/>
          </a:bodyPr>
          <a:lstStyle/>
          <a:p>
            <a:r>
              <a:rPr lang="es-ES" altLang="zh-CN" sz="1200" i="1" dirty="0"/>
              <a:t> Data </a:t>
            </a:r>
            <a:r>
              <a:rPr lang="es-ES" altLang="zh-CN" sz="1200" i="1" dirty="0" err="1"/>
              <a:t>source</a:t>
            </a:r>
            <a:r>
              <a:rPr lang="es-ES" altLang="zh-CN" sz="1200" i="1" dirty="0"/>
              <a:t>: </a:t>
            </a:r>
            <a:r>
              <a:rPr lang="es-ES" altLang="zh-CN" sz="1200" i="1" dirty="0" err="1" smtClean="0"/>
              <a:t>Eurostat</a:t>
            </a:r>
            <a:r>
              <a:rPr lang="zh-CN" altLang="en-US" sz="1200" i="1" dirty="0" smtClean="0"/>
              <a:t> </a:t>
            </a:r>
            <a:endParaRPr lang="en-US" altLang="zh-CN" sz="1200" i="1" dirty="0" smtClean="0"/>
          </a:p>
          <a:p>
            <a:r>
              <a:rPr lang="zh-CN" altLang="en-US" sz="1200" i="1" dirty="0" smtClean="0"/>
              <a:t>来源：欧统局</a:t>
            </a:r>
            <a:endParaRPr lang="zh-CN" altLang="en-US" sz="1200" dirty="0"/>
          </a:p>
        </p:txBody>
      </p:sp>
    </p:spTree>
    <p:extLst>
      <p:ext uri="{BB962C8B-B14F-4D97-AF65-F5344CB8AC3E}">
        <p14:creationId xmlns:p14="http://schemas.microsoft.com/office/powerpoint/2010/main" val="30915909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3.2 </a:t>
            </a:r>
            <a:r>
              <a:rPr lang="en-US" sz="1800" dirty="0" smtClean="0"/>
              <a:t>Second </a:t>
            </a:r>
            <a:r>
              <a:rPr lang="en-US" sz="1800" dirty="0"/>
              <a:t>streamlined objective – sustainable </a:t>
            </a:r>
            <a:r>
              <a:rPr lang="en-US" sz="1800" dirty="0" smtClean="0"/>
              <a:t>pensions</a:t>
            </a:r>
            <a:br>
              <a:rPr lang="en-US" sz="1800" dirty="0" smtClean="0"/>
            </a:br>
            <a:r>
              <a:rPr lang="zh-CN" altLang="en-US" sz="1600" dirty="0"/>
              <a:t>第二大目标：养老金可持续</a:t>
            </a:r>
            <a:endParaRPr lang="es-ES" sz="1600" dirty="0"/>
          </a:p>
        </p:txBody>
      </p:sp>
      <p:sp>
        <p:nvSpPr>
          <p:cNvPr id="3" name="2 Marcador de contenido"/>
          <p:cNvSpPr>
            <a:spLocks noGrp="1"/>
          </p:cNvSpPr>
          <p:nvPr>
            <p:ph idx="1"/>
          </p:nvPr>
        </p:nvSpPr>
        <p:spPr/>
        <p:txBody>
          <a:bodyPr>
            <a:normAutofit/>
          </a:bodyPr>
          <a:lstStyle/>
          <a:p>
            <a:pPr marL="0" indent="0">
              <a:buNone/>
            </a:pPr>
            <a:r>
              <a:rPr lang="es-ES_tradnl" sz="1800" b="1" dirty="0" smtClean="0"/>
              <a:t>C</a:t>
            </a:r>
            <a:r>
              <a:rPr lang="en-US" sz="1800" b="1" dirty="0"/>
              <a:t>) Duration of working </a:t>
            </a:r>
            <a:r>
              <a:rPr lang="en-US" sz="1800" b="1" dirty="0" smtClean="0"/>
              <a:t>life: </a:t>
            </a:r>
            <a:r>
              <a:rPr lang="en-US" sz="1800" dirty="0" smtClean="0"/>
              <a:t>The </a:t>
            </a:r>
            <a:r>
              <a:rPr lang="en-US" sz="1800" dirty="0"/>
              <a:t>duration of working life indicator measures the number of years a person at a given age is expected to be active in the </a:t>
            </a:r>
            <a:r>
              <a:rPr lang="en-US" sz="1800" dirty="0" err="1"/>
              <a:t>labour</a:t>
            </a:r>
            <a:r>
              <a:rPr lang="en-US" sz="1800" dirty="0"/>
              <a:t> </a:t>
            </a:r>
            <a:r>
              <a:rPr lang="en-US" sz="1800" dirty="0" smtClean="0"/>
              <a:t>market.</a:t>
            </a:r>
          </a:p>
          <a:p>
            <a:pPr marL="0" indent="0">
              <a:buNone/>
            </a:pPr>
            <a:r>
              <a:rPr lang="en-US" altLang="zh-CN" sz="1800" dirty="0" smtClean="0"/>
              <a:t>c)</a:t>
            </a:r>
            <a:r>
              <a:rPr lang="zh-CN" altLang="en-US" sz="1800" dirty="0" smtClean="0"/>
              <a:t> 工龄：工龄指标计量个人在一定预期年龄在劳动力市场中就业的年数</a:t>
            </a:r>
            <a:r>
              <a:rPr lang="en-US" sz="2400" dirty="0"/>
              <a:t>	</a:t>
            </a:r>
          </a:p>
          <a:p>
            <a:endParaRPr lang="en-US" sz="2400" dirty="0"/>
          </a:p>
          <a:p>
            <a:pPr marL="0" indent="0">
              <a:buNone/>
            </a:pPr>
            <a:r>
              <a:rPr lang="en-US" sz="2400" dirty="0"/>
              <a:t>	</a:t>
            </a:r>
          </a:p>
          <a:p>
            <a:endParaRPr lang="es-ES" sz="2400" dirty="0"/>
          </a:p>
        </p:txBody>
      </p:sp>
      <p:graphicFrame>
        <p:nvGraphicFramePr>
          <p:cNvPr id="4" name="1 Gráfico"/>
          <p:cNvGraphicFramePr>
            <a:graphicFrameLocks/>
          </p:cNvGraphicFramePr>
          <p:nvPr>
            <p:extLst>
              <p:ext uri="{D42A27DB-BD31-4B8C-83A1-F6EECF244321}">
                <p14:modId xmlns:p14="http://schemas.microsoft.com/office/powerpoint/2010/main" val="1242494058"/>
              </p:ext>
            </p:extLst>
          </p:nvPr>
        </p:nvGraphicFramePr>
        <p:xfrm>
          <a:off x="1064460" y="2132820"/>
          <a:ext cx="7777080" cy="4032560"/>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4016870" y="6119800"/>
            <a:ext cx="1584220" cy="261610"/>
          </a:xfrm>
          <a:prstGeom prst="rect">
            <a:avLst/>
          </a:prstGeom>
          <a:noFill/>
        </p:spPr>
        <p:txBody>
          <a:bodyPr wrap="square" rtlCol="0">
            <a:spAutoFit/>
          </a:bodyPr>
          <a:lstStyle/>
          <a:p>
            <a:r>
              <a:rPr kumimoji="1" lang="zh-CN" altLang="en-US" sz="1100" dirty="0" smtClean="0"/>
              <a:t>男      女      总</a:t>
            </a:r>
            <a:endParaRPr kumimoji="1" lang="zh-CN" altLang="en-US" sz="1100" dirty="0"/>
          </a:p>
        </p:txBody>
      </p:sp>
      <p:sp>
        <p:nvSpPr>
          <p:cNvPr id="7" name="文本框 6"/>
          <p:cNvSpPr txBox="1"/>
          <p:nvPr/>
        </p:nvSpPr>
        <p:spPr>
          <a:xfrm>
            <a:off x="1232852" y="2564880"/>
            <a:ext cx="7536678" cy="936130"/>
          </a:xfrm>
          <a:prstGeom prst="rect">
            <a:avLst/>
          </a:prstGeom>
          <a:noFill/>
        </p:spPr>
        <p:txBody>
          <a:bodyPr vert="eaVert" wrap="square" rtlCol="0">
            <a:spAutoFit/>
          </a:bodyPr>
          <a:lstStyle/>
          <a:p>
            <a:pPr algn="r">
              <a:lnSpc>
                <a:spcPts val="1980"/>
              </a:lnSpc>
            </a:pPr>
            <a:r>
              <a:rPr kumimoji="1" lang="zh-CN" altLang="en-US" sz="1200" dirty="0" smtClean="0">
                <a:latin typeface="宋体"/>
                <a:ea typeface="宋体"/>
                <a:cs typeface="宋体"/>
              </a:rPr>
              <a:t>瑞典</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荷兰</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丹麦</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英国</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德国</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芬兰</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塞浦路斯</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葡萄牙</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奥地利</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爱沙尼亚</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欧盟</a:t>
            </a:r>
            <a:r>
              <a:rPr kumimoji="1" lang="en-US" altLang="zh-CN" sz="1200" dirty="0" smtClean="0">
                <a:latin typeface="宋体"/>
                <a:ea typeface="宋体"/>
                <a:cs typeface="宋体"/>
              </a:rPr>
              <a:t>27</a:t>
            </a:r>
            <a:r>
              <a:rPr kumimoji="1" lang="zh-CN" altLang="en-US" sz="1200" dirty="0" smtClean="0">
                <a:latin typeface="宋体"/>
                <a:ea typeface="宋体"/>
                <a:cs typeface="宋体"/>
              </a:rPr>
              <a:t>国</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捷克</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立陶宛</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法国</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西班牙</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爱尔兰</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拉脱维亚</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斯洛文尼亚</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卢森堡</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斯洛伐克</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马耳他</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罗马尼亚</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波兰</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比利时</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克罗地亚</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希腊</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保加利亚</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匈牙利</a:t>
            </a:r>
            <a:endParaRPr kumimoji="1" lang="en-US" altLang="zh-CN" sz="1200" dirty="0" smtClean="0">
              <a:latin typeface="宋体"/>
              <a:ea typeface="宋体"/>
              <a:cs typeface="宋体"/>
            </a:endParaRPr>
          </a:p>
          <a:p>
            <a:pPr algn="r">
              <a:lnSpc>
                <a:spcPts val="1980"/>
              </a:lnSpc>
            </a:pPr>
            <a:r>
              <a:rPr kumimoji="1" lang="zh-CN" altLang="en-US" sz="1200" dirty="0" smtClean="0">
                <a:latin typeface="宋体"/>
                <a:ea typeface="宋体"/>
                <a:cs typeface="宋体"/>
              </a:rPr>
              <a:t>意大利</a:t>
            </a:r>
            <a:endParaRPr kumimoji="1" lang="en-US" altLang="zh-CN" sz="1200" dirty="0" smtClean="0">
              <a:latin typeface="宋体"/>
              <a:ea typeface="宋体"/>
              <a:cs typeface="宋体"/>
            </a:endParaRPr>
          </a:p>
        </p:txBody>
      </p:sp>
    </p:spTree>
    <p:extLst>
      <p:ext uri="{BB962C8B-B14F-4D97-AF65-F5344CB8AC3E}">
        <p14:creationId xmlns:p14="http://schemas.microsoft.com/office/powerpoint/2010/main" val="2245006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3.2 </a:t>
            </a:r>
            <a:r>
              <a:rPr lang="en-US" sz="1800" dirty="0" smtClean="0"/>
              <a:t>Second </a:t>
            </a:r>
            <a:r>
              <a:rPr lang="en-US" sz="1800" dirty="0"/>
              <a:t>streamlined objective – sustainable </a:t>
            </a:r>
            <a:r>
              <a:rPr lang="en-US" sz="1800" dirty="0" smtClean="0"/>
              <a:t>pensions</a:t>
            </a:r>
            <a:br>
              <a:rPr lang="en-US" sz="1800" dirty="0" smtClean="0"/>
            </a:br>
            <a:r>
              <a:rPr lang="zh-CN" altLang="en-US" sz="1600" dirty="0"/>
              <a:t>第二大目标：养老金可持续</a:t>
            </a:r>
            <a:endParaRPr lang="es-ES" sz="1600" dirty="0"/>
          </a:p>
        </p:txBody>
      </p:sp>
      <p:sp>
        <p:nvSpPr>
          <p:cNvPr id="3" name="2 Marcador de contenido"/>
          <p:cNvSpPr>
            <a:spLocks noGrp="1"/>
          </p:cNvSpPr>
          <p:nvPr>
            <p:ph idx="1"/>
          </p:nvPr>
        </p:nvSpPr>
        <p:spPr>
          <a:xfrm>
            <a:off x="416370" y="980661"/>
            <a:ext cx="3888540" cy="5145506"/>
          </a:xfrm>
        </p:spPr>
        <p:txBody>
          <a:bodyPr>
            <a:normAutofit lnSpcReduction="10000"/>
          </a:bodyPr>
          <a:lstStyle/>
          <a:p>
            <a:pPr marL="0" indent="0">
              <a:buNone/>
            </a:pPr>
            <a:r>
              <a:rPr lang="es-ES_tradnl" sz="1800" b="1" dirty="0" smtClean="0"/>
              <a:t>D</a:t>
            </a:r>
            <a:r>
              <a:rPr lang="en-US" sz="1800" b="1" dirty="0" smtClean="0"/>
              <a:t>) </a:t>
            </a:r>
            <a:r>
              <a:rPr lang="en-US" sz="1800" b="1" dirty="0"/>
              <a:t>Projections of pension expenditure, public and total, </a:t>
            </a:r>
            <a:r>
              <a:rPr lang="en-US" sz="1800" b="1" dirty="0" smtClean="0"/>
              <a:t>(% </a:t>
            </a:r>
            <a:r>
              <a:rPr lang="en-US" sz="1800" b="1" dirty="0"/>
              <a:t>of GDP</a:t>
            </a:r>
            <a:r>
              <a:rPr lang="en-US" sz="1800" b="1" dirty="0" smtClean="0"/>
              <a:t>)</a:t>
            </a:r>
          </a:p>
          <a:p>
            <a:r>
              <a:rPr lang="en-US" sz="1800" dirty="0"/>
              <a:t>Specific assumptions agreed in the</a:t>
            </a:r>
            <a:r>
              <a:rPr lang="en-US" sz="1800" dirty="0">
                <a:solidFill>
                  <a:srgbClr val="000000"/>
                </a:solidFill>
              </a:rPr>
              <a:t> </a:t>
            </a:r>
            <a:r>
              <a:rPr lang="en-US" sz="1800" dirty="0" smtClean="0">
                <a:solidFill>
                  <a:srgbClr val="000000"/>
                </a:solidFill>
              </a:rPr>
              <a:t>AWG</a:t>
            </a:r>
            <a:r>
              <a:rPr lang="en-US" sz="1800" dirty="0" smtClean="0"/>
              <a:t>. Projections </a:t>
            </a:r>
            <a:r>
              <a:rPr lang="en-US" sz="1800" dirty="0"/>
              <a:t>of pension expenditures also reflect assumptions made on economic trends (notably evolution of employment rates, in particular for older workers). </a:t>
            </a:r>
            <a:endParaRPr lang="en-US" sz="1800" dirty="0" smtClean="0"/>
          </a:p>
          <a:p>
            <a:endParaRPr lang="en-US" sz="1800" dirty="0"/>
          </a:p>
          <a:p>
            <a:pPr marL="0" indent="0">
              <a:buNone/>
            </a:pPr>
            <a:r>
              <a:rPr lang="en-US" sz="1800" dirty="0" smtClean="0">
                <a:latin typeface="黑体"/>
                <a:ea typeface="黑体"/>
                <a:cs typeface="黑体"/>
              </a:rPr>
              <a:t>D</a:t>
            </a:r>
            <a:r>
              <a:rPr lang="zh-CN" altLang="en-US" sz="1800" dirty="0" smtClean="0">
                <a:latin typeface="黑体"/>
                <a:ea typeface="黑体"/>
                <a:cs typeface="黑体"/>
              </a:rPr>
              <a:t>）养老金支出预测，公共制度支出和总体支出（占</a:t>
            </a:r>
            <a:r>
              <a:rPr lang="en-US" altLang="zh-CN" sz="1800" dirty="0" smtClean="0">
                <a:latin typeface="黑体"/>
                <a:ea typeface="黑体"/>
                <a:cs typeface="黑体"/>
              </a:rPr>
              <a:t>GDP</a:t>
            </a:r>
            <a:r>
              <a:rPr lang="zh-CN" altLang="en-US" sz="1800" dirty="0" smtClean="0">
                <a:latin typeface="黑体"/>
                <a:ea typeface="黑体"/>
                <a:cs typeface="黑体"/>
              </a:rPr>
              <a:t>百分比）</a:t>
            </a:r>
            <a:endParaRPr lang="en-US" sz="1800" dirty="0" smtClean="0">
              <a:latin typeface="黑体"/>
              <a:ea typeface="黑体"/>
              <a:cs typeface="黑体"/>
            </a:endParaRPr>
          </a:p>
          <a:p>
            <a:r>
              <a:rPr lang="zh-CN" altLang="en-US" sz="1800" dirty="0" smtClean="0">
                <a:solidFill>
                  <a:srgbClr val="FF0000"/>
                </a:solidFill>
              </a:rPr>
              <a:t>欧盟经济政策委员会下设老龄工作组</a:t>
            </a:r>
            <a:r>
              <a:rPr lang="zh-CN" altLang="en-US" sz="1800" dirty="0" smtClean="0"/>
              <a:t>有专门的预测假设。养老金支出的预测也反映了对经济趋势的假设（特别是就业率变化，其中特别包括老年工作者就业率的变化）</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850" y="1556740"/>
            <a:ext cx="3695700" cy="511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376920" y="836640"/>
            <a:ext cx="5256730" cy="692497"/>
          </a:xfrm>
          <a:prstGeom prst="rect">
            <a:avLst/>
          </a:prstGeom>
        </p:spPr>
        <p:txBody>
          <a:bodyPr wrap="square">
            <a:spAutoFit/>
          </a:bodyPr>
          <a:lstStyle/>
          <a:p>
            <a:pPr algn="ctr"/>
            <a:r>
              <a:rPr lang="es-ES" sz="1300" u="sng" dirty="0" err="1">
                <a:latin typeface="Optane" pitchFamily="2" charset="0"/>
              </a:rPr>
              <a:t>Change</a:t>
            </a:r>
            <a:r>
              <a:rPr lang="es-ES" sz="1300" u="sng" dirty="0">
                <a:latin typeface="Optane" pitchFamily="2" charset="0"/>
              </a:rPr>
              <a:t> in </a:t>
            </a:r>
            <a:r>
              <a:rPr lang="es-ES" sz="1300" u="sng" dirty="0" err="1">
                <a:latin typeface="Optane" pitchFamily="2" charset="0"/>
              </a:rPr>
              <a:t>gross</a:t>
            </a:r>
            <a:r>
              <a:rPr lang="es-ES" sz="1300" u="sng" dirty="0">
                <a:latin typeface="Optane" pitchFamily="2" charset="0"/>
              </a:rPr>
              <a:t> </a:t>
            </a:r>
            <a:r>
              <a:rPr lang="es-ES" sz="1300" u="sng" dirty="0" err="1">
                <a:latin typeface="Optane" pitchFamily="2" charset="0"/>
              </a:rPr>
              <a:t>public</a:t>
            </a:r>
            <a:r>
              <a:rPr lang="es-ES" sz="1300" u="sng" dirty="0">
                <a:latin typeface="Optane" pitchFamily="2" charset="0"/>
              </a:rPr>
              <a:t> </a:t>
            </a:r>
            <a:r>
              <a:rPr lang="es-ES" sz="1300" u="sng" dirty="0" err="1">
                <a:latin typeface="Optane" pitchFamily="2" charset="0"/>
              </a:rPr>
              <a:t>pension</a:t>
            </a:r>
            <a:r>
              <a:rPr lang="es-ES" sz="1300" u="sng" dirty="0">
                <a:latin typeface="Optane" pitchFamily="2" charset="0"/>
              </a:rPr>
              <a:t> </a:t>
            </a:r>
            <a:r>
              <a:rPr lang="es-ES" sz="1300" u="sng" dirty="0" err="1" smtClean="0">
                <a:latin typeface="Optane" pitchFamily="2" charset="0"/>
              </a:rPr>
              <a:t>expenditure</a:t>
            </a:r>
            <a:r>
              <a:rPr lang="es-ES" sz="1300" u="sng" dirty="0" smtClean="0">
                <a:latin typeface="Optane" pitchFamily="2" charset="0"/>
              </a:rPr>
              <a:t> </a:t>
            </a:r>
            <a:r>
              <a:rPr lang="en-US" sz="1300" u="sng" dirty="0" smtClean="0">
                <a:latin typeface="Optane" pitchFamily="2" charset="0"/>
              </a:rPr>
              <a:t>between </a:t>
            </a:r>
            <a:r>
              <a:rPr lang="en-US" sz="1300" u="sng" dirty="0">
                <a:latin typeface="Optane" pitchFamily="2" charset="0"/>
              </a:rPr>
              <a:t>2013 and 2060 in the baseline scenario (</a:t>
            </a:r>
            <a:r>
              <a:rPr lang="en-US" sz="1300" u="sng" dirty="0" smtClean="0">
                <a:latin typeface="Optane" pitchFamily="2" charset="0"/>
              </a:rPr>
              <a:t>in </a:t>
            </a:r>
            <a:r>
              <a:rPr lang="es-ES" sz="1300" u="sng" dirty="0" smtClean="0">
                <a:latin typeface="Optane" pitchFamily="2" charset="0"/>
              </a:rPr>
              <a:t>p.p</a:t>
            </a:r>
            <a:r>
              <a:rPr lang="es-ES" sz="1300" u="sng" dirty="0">
                <a:latin typeface="Optane" pitchFamily="2" charset="0"/>
              </a:rPr>
              <a:t>. of GDP</a:t>
            </a:r>
            <a:r>
              <a:rPr lang="es-ES" sz="1300" u="sng" dirty="0" smtClean="0">
                <a:latin typeface="Optane" pitchFamily="2" charset="0"/>
              </a:rPr>
              <a:t>)</a:t>
            </a:r>
          </a:p>
          <a:p>
            <a:pPr algn="ctr"/>
            <a:r>
              <a:rPr lang="en-US" altLang="zh-CN" sz="1300" u="sng" dirty="0" smtClean="0">
                <a:latin typeface="Optane" pitchFamily="2" charset="0"/>
              </a:rPr>
              <a:t>2013-2060</a:t>
            </a:r>
            <a:r>
              <a:rPr lang="zh-CN" altLang="en-US" sz="1300" u="sng" dirty="0" smtClean="0">
                <a:latin typeface="Optane" pitchFamily="2" charset="0"/>
              </a:rPr>
              <a:t>公共养老金总支出在基线情境预测中之变化（占</a:t>
            </a:r>
            <a:r>
              <a:rPr lang="en-US" altLang="zh-CN" sz="1300" u="sng" dirty="0" smtClean="0">
                <a:latin typeface="Optane" pitchFamily="2" charset="0"/>
              </a:rPr>
              <a:t>GDP</a:t>
            </a:r>
            <a:r>
              <a:rPr lang="zh-CN" altLang="en-US" sz="1300" u="sng" dirty="0" smtClean="0">
                <a:latin typeface="Optane" pitchFamily="2" charset="0"/>
              </a:rPr>
              <a:t>比）</a:t>
            </a:r>
            <a:endParaRPr lang="es-ES" sz="1300" u="sng" dirty="0">
              <a:latin typeface="Optane" pitchFamily="2" charset="0"/>
            </a:endParaRPr>
          </a:p>
        </p:txBody>
      </p:sp>
      <p:sp>
        <p:nvSpPr>
          <p:cNvPr id="6" name="文本框 5"/>
          <p:cNvSpPr txBox="1"/>
          <p:nvPr/>
        </p:nvSpPr>
        <p:spPr>
          <a:xfrm>
            <a:off x="7162120" y="3717040"/>
            <a:ext cx="1512210" cy="2708434"/>
          </a:xfrm>
          <a:prstGeom prst="rect">
            <a:avLst/>
          </a:prstGeom>
          <a:noFill/>
        </p:spPr>
        <p:txBody>
          <a:bodyPr wrap="square" rtlCol="0">
            <a:spAutoFit/>
          </a:bodyPr>
          <a:lstStyle/>
          <a:p>
            <a:r>
              <a:rPr kumimoji="1" lang="zh-CN" altLang="en-US" sz="1000" dirty="0" smtClean="0"/>
              <a:t>休达</a:t>
            </a:r>
            <a:r>
              <a:rPr kumimoji="1" lang="zh-CN" altLang="zh-CN" sz="1000" dirty="0"/>
              <a:t>/</a:t>
            </a:r>
            <a:r>
              <a:rPr kumimoji="1" lang="zh-CN" altLang="en-US" sz="1000" dirty="0" smtClean="0"/>
              <a:t>梅利利亚自治市</a:t>
            </a:r>
            <a:endParaRPr kumimoji="1" lang="en-US" altLang="zh-CN" sz="1000" dirty="0" smtClean="0"/>
          </a:p>
          <a:p>
            <a:r>
              <a:rPr kumimoji="1" lang="zh-CN" altLang="en-US" sz="1000" dirty="0" smtClean="0"/>
              <a:t>匈牙利</a:t>
            </a:r>
            <a:endParaRPr kumimoji="1" lang="en-US" altLang="zh-CN" sz="1000" dirty="0" smtClean="0"/>
          </a:p>
          <a:p>
            <a:r>
              <a:rPr kumimoji="1" lang="zh-CN" altLang="en-US" sz="1000" dirty="0" smtClean="0"/>
              <a:t>塞浦路斯</a:t>
            </a:r>
            <a:endParaRPr kumimoji="1" lang="en-US" altLang="zh-CN" sz="1000" dirty="0" smtClean="0"/>
          </a:p>
          <a:p>
            <a:r>
              <a:rPr kumimoji="1" lang="zh-CN" altLang="en-US" sz="1000" dirty="0" smtClean="0"/>
              <a:t>罗马尼亚</a:t>
            </a:r>
            <a:endParaRPr kumimoji="1" lang="en-US" altLang="zh-CN" sz="1000" dirty="0" smtClean="0"/>
          </a:p>
          <a:p>
            <a:r>
              <a:rPr kumimoji="1" lang="zh-CN" altLang="en-US" sz="1000" dirty="0" smtClean="0">
                <a:solidFill>
                  <a:srgbClr val="0000FF"/>
                </a:solidFill>
              </a:rPr>
              <a:t>欧盟</a:t>
            </a:r>
            <a:endParaRPr kumimoji="1" lang="en-US" altLang="zh-CN" sz="1000" dirty="0" smtClean="0">
              <a:solidFill>
                <a:srgbClr val="0000FF"/>
              </a:solidFill>
            </a:endParaRPr>
          </a:p>
          <a:p>
            <a:r>
              <a:rPr kumimoji="1" lang="zh-CN" altLang="en-US" sz="1000" dirty="0" smtClean="0"/>
              <a:t>保加利亚</a:t>
            </a:r>
            <a:endParaRPr kumimoji="1" lang="en-US" altLang="zh-CN" sz="1000" dirty="0" smtClean="0"/>
          </a:p>
          <a:p>
            <a:r>
              <a:rPr kumimoji="1" lang="zh-CN" altLang="en-US" sz="1000" dirty="0" smtClean="0"/>
              <a:t>波兰</a:t>
            </a:r>
            <a:endParaRPr kumimoji="1" lang="en-US" altLang="zh-CN" sz="1000" dirty="0" smtClean="0"/>
          </a:p>
          <a:p>
            <a:r>
              <a:rPr kumimoji="1" lang="zh-CN" altLang="en-US" sz="1000" dirty="0" smtClean="0"/>
              <a:t>葡萄牙</a:t>
            </a:r>
            <a:endParaRPr kumimoji="1" lang="en-US" altLang="zh-CN" sz="1000" dirty="0" smtClean="0"/>
          </a:p>
          <a:p>
            <a:r>
              <a:rPr kumimoji="1" lang="zh-CN" altLang="en-US" sz="1000" dirty="0" smtClean="0"/>
              <a:t>西班牙</a:t>
            </a:r>
            <a:endParaRPr kumimoji="1" lang="en-US" altLang="zh-CN" sz="1000" dirty="0" smtClean="0"/>
          </a:p>
          <a:p>
            <a:r>
              <a:rPr kumimoji="1" lang="zh-CN" altLang="en-US" sz="1000" dirty="0" smtClean="0"/>
              <a:t>爱沙尼亚</a:t>
            </a:r>
            <a:endParaRPr kumimoji="1" lang="en-US" altLang="zh-CN" sz="1000" dirty="0" smtClean="0"/>
          </a:p>
          <a:p>
            <a:r>
              <a:rPr kumimoji="1" lang="zh-CN" altLang="en-US" sz="1000" dirty="0" smtClean="0"/>
              <a:t>瑞典</a:t>
            </a:r>
            <a:endParaRPr kumimoji="1" lang="en-US" altLang="zh-CN" sz="1000" dirty="0" smtClean="0"/>
          </a:p>
          <a:p>
            <a:r>
              <a:rPr kumimoji="1" lang="zh-CN" altLang="en-US" sz="1000" dirty="0" smtClean="0"/>
              <a:t>希腊</a:t>
            </a:r>
            <a:endParaRPr kumimoji="1" lang="en-US" altLang="zh-CN" sz="1000" dirty="0" smtClean="0"/>
          </a:p>
          <a:p>
            <a:r>
              <a:rPr kumimoji="1" lang="zh-CN" altLang="en-US" sz="1000" dirty="0" smtClean="0"/>
              <a:t>意大利</a:t>
            </a:r>
            <a:endParaRPr kumimoji="1" lang="en-US" altLang="zh-CN" sz="1000" dirty="0" smtClean="0"/>
          </a:p>
          <a:p>
            <a:r>
              <a:rPr kumimoji="1" lang="zh-CN" altLang="en-US" sz="1000" dirty="0" smtClean="0"/>
              <a:t>法国</a:t>
            </a:r>
            <a:endParaRPr kumimoji="1" lang="en-US" altLang="zh-CN" sz="1000" dirty="0" smtClean="0"/>
          </a:p>
          <a:p>
            <a:r>
              <a:rPr kumimoji="1" lang="zh-CN" altLang="en-US" sz="1000" dirty="0" smtClean="0"/>
              <a:t>拉脱维亚</a:t>
            </a:r>
            <a:endParaRPr kumimoji="1" lang="en-US" altLang="zh-CN" sz="1000" dirty="0" smtClean="0"/>
          </a:p>
          <a:p>
            <a:r>
              <a:rPr kumimoji="1" lang="zh-CN" altLang="en-US" sz="1000" dirty="0" smtClean="0"/>
              <a:t>丹麦</a:t>
            </a:r>
            <a:endParaRPr kumimoji="1" lang="en-US" altLang="zh-CN" sz="1000" dirty="0" smtClean="0"/>
          </a:p>
          <a:p>
            <a:r>
              <a:rPr kumimoji="1" lang="zh-CN" altLang="en-US" sz="1000" dirty="0" smtClean="0"/>
              <a:t>克罗地亚</a:t>
            </a:r>
            <a:endParaRPr kumimoji="1" lang="en-US" altLang="zh-CN" sz="1000" dirty="0" smtClean="0"/>
          </a:p>
        </p:txBody>
      </p:sp>
      <p:sp>
        <p:nvSpPr>
          <p:cNvPr id="8" name="文本框 7"/>
          <p:cNvSpPr txBox="1"/>
          <p:nvPr/>
        </p:nvSpPr>
        <p:spPr>
          <a:xfrm>
            <a:off x="6153980" y="1556740"/>
            <a:ext cx="864120" cy="2246769"/>
          </a:xfrm>
          <a:prstGeom prst="rect">
            <a:avLst/>
          </a:prstGeom>
          <a:noFill/>
        </p:spPr>
        <p:txBody>
          <a:bodyPr wrap="square" rtlCol="0">
            <a:spAutoFit/>
          </a:bodyPr>
          <a:lstStyle/>
          <a:p>
            <a:pPr algn="r"/>
            <a:r>
              <a:rPr kumimoji="1" lang="zh-CN" altLang="en-US" sz="1000" dirty="0" smtClean="0"/>
              <a:t>卢森堡</a:t>
            </a:r>
            <a:endParaRPr kumimoji="1" lang="en-US" altLang="zh-CN" sz="1000" dirty="0" smtClean="0"/>
          </a:p>
          <a:p>
            <a:pPr algn="r"/>
            <a:r>
              <a:rPr kumimoji="1" lang="zh-CN" altLang="en-US" sz="1000" dirty="0" smtClean="0"/>
              <a:t>斯洛文尼亚</a:t>
            </a:r>
            <a:endParaRPr kumimoji="1" lang="en-US" altLang="zh-CN" sz="1000" dirty="0" smtClean="0"/>
          </a:p>
          <a:p>
            <a:pPr algn="r"/>
            <a:r>
              <a:rPr kumimoji="1" lang="zh-CN" altLang="en-US" sz="1000" dirty="0" smtClean="0"/>
              <a:t>比利时</a:t>
            </a:r>
            <a:endParaRPr kumimoji="1" lang="en-US" altLang="zh-CN" sz="1000" dirty="0" smtClean="0"/>
          </a:p>
          <a:p>
            <a:pPr algn="r"/>
            <a:r>
              <a:rPr kumimoji="1" lang="zh-CN" altLang="en-US" sz="1000" dirty="0" smtClean="0"/>
              <a:t>马耳他</a:t>
            </a:r>
            <a:endParaRPr kumimoji="1" lang="en-US" altLang="zh-CN" sz="1000" dirty="0" smtClean="0"/>
          </a:p>
          <a:p>
            <a:pPr algn="r"/>
            <a:r>
              <a:rPr kumimoji="1" lang="zh-CN" altLang="en-US" sz="1000" dirty="0" smtClean="0"/>
              <a:t>德国</a:t>
            </a:r>
            <a:endParaRPr kumimoji="1" lang="en-US" altLang="zh-CN" sz="1000" dirty="0" smtClean="0"/>
          </a:p>
          <a:p>
            <a:pPr algn="r"/>
            <a:r>
              <a:rPr kumimoji="1" lang="zh-CN" altLang="en-US" sz="1000" dirty="0" smtClean="0"/>
              <a:t>挪威</a:t>
            </a:r>
            <a:endParaRPr kumimoji="1" lang="en-US" altLang="zh-CN" sz="1000" dirty="0" smtClean="0"/>
          </a:p>
          <a:p>
            <a:pPr algn="r"/>
            <a:r>
              <a:rPr kumimoji="1" lang="zh-CN" altLang="en-US" sz="1000" dirty="0" smtClean="0"/>
              <a:t>斯洛伐克</a:t>
            </a:r>
            <a:endParaRPr kumimoji="1" lang="en-US" altLang="zh-CN" sz="1000" dirty="0" smtClean="0"/>
          </a:p>
          <a:p>
            <a:pPr algn="r"/>
            <a:r>
              <a:rPr kumimoji="1" lang="zh-CN" altLang="en-US" sz="1000" dirty="0" smtClean="0"/>
              <a:t>爱尔兰</a:t>
            </a:r>
            <a:endParaRPr kumimoji="1" lang="en-US" altLang="zh-CN" sz="1000" dirty="0" smtClean="0"/>
          </a:p>
          <a:p>
            <a:pPr algn="r"/>
            <a:r>
              <a:rPr kumimoji="1" lang="zh-CN" altLang="en-US" sz="1000" dirty="0" smtClean="0"/>
              <a:t>荷兰</a:t>
            </a:r>
            <a:endParaRPr kumimoji="1" lang="en-US" altLang="zh-CN" sz="1000" dirty="0" smtClean="0"/>
          </a:p>
          <a:p>
            <a:pPr algn="r"/>
            <a:r>
              <a:rPr kumimoji="1" lang="zh-CN" altLang="en-US" sz="1000" dirty="0" smtClean="0"/>
              <a:t>捷克</a:t>
            </a:r>
            <a:endParaRPr kumimoji="1" lang="en-US" altLang="zh-CN" sz="1000" dirty="0" smtClean="0"/>
          </a:p>
          <a:p>
            <a:pPr algn="r"/>
            <a:r>
              <a:rPr kumimoji="1" lang="zh-CN" altLang="en-US" sz="1000" dirty="0" smtClean="0"/>
              <a:t>英国</a:t>
            </a:r>
            <a:endParaRPr kumimoji="1" lang="en-US" altLang="zh-CN" sz="1000" dirty="0" smtClean="0"/>
          </a:p>
          <a:p>
            <a:pPr algn="r"/>
            <a:r>
              <a:rPr kumimoji="1" lang="zh-CN" altLang="en-US" sz="1000" dirty="0" smtClean="0"/>
              <a:t>奥地利</a:t>
            </a:r>
            <a:endParaRPr kumimoji="1" lang="en-US" altLang="zh-CN" sz="1000" dirty="0" smtClean="0"/>
          </a:p>
          <a:p>
            <a:pPr algn="r"/>
            <a:r>
              <a:rPr kumimoji="1" lang="zh-CN" altLang="en-US" sz="1000" dirty="0" smtClean="0"/>
              <a:t>立陶宛</a:t>
            </a:r>
            <a:endParaRPr kumimoji="1" lang="en-US" altLang="zh-CN" sz="1000" dirty="0" smtClean="0"/>
          </a:p>
          <a:p>
            <a:pPr algn="r"/>
            <a:r>
              <a:rPr kumimoji="1" lang="zh-CN" altLang="en-US" sz="1000" dirty="0" smtClean="0"/>
              <a:t>芬兰</a:t>
            </a:r>
            <a:endParaRPr kumimoji="1" lang="zh-CN" altLang="en-US" sz="1000" dirty="0"/>
          </a:p>
        </p:txBody>
      </p:sp>
    </p:spTree>
    <p:extLst>
      <p:ext uri="{BB962C8B-B14F-4D97-AF65-F5344CB8AC3E}">
        <p14:creationId xmlns:p14="http://schemas.microsoft.com/office/powerpoint/2010/main" val="6110505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3.2 </a:t>
            </a:r>
            <a:r>
              <a:rPr lang="en-US" sz="1800" dirty="0" smtClean="0"/>
              <a:t>Second </a:t>
            </a:r>
            <a:r>
              <a:rPr lang="en-US" sz="1800" dirty="0"/>
              <a:t>streamlined objective – sustainable </a:t>
            </a:r>
            <a:r>
              <a:rPr lang="en-US" sz="1800" dirty="0" smtClean="0"/>
              <a:t>pensions</a:t>
            </a:r>
            <a:br>
              <a:rPr lang="en-US" sz="1800" dirty="0" smtClean="0"/>
            </a:br>
            <a:r>
              <a:rPr lang="zh-CN" altLang="en-US" sz="1800" dirty="0" smtClean="0"/>
              <a:t>第二大目标：养老金可持续</a:t>
            </a:r>
            <a:endParaRPr lang="es-ES" sz="1600" dirty="0"/>
          </a:p>
        </p:txBody>
      </p:sp>
      <p:sp>
        <p:nvSpPr>
          <p:cNvPr id="3" name="2 Marcador de contenido"/>
          <p:cNvSpPr>
            <a:spLocks noGrp="1"/>
          </p:cNvSpPr>
          <p:nvPr>
            <p:ph idx="1"/>
          </p:nvPr>
        </p:nvSpPr>
        <p:spPr>
          <a:xfrm>
            <a:off x="416370" y="764630"/>
            <a:ext cx="8994330" cy="792110"/>
          </a:xfrm>
        </p:spPr>
        <p:txBody>
          <a:bodyPr>
            <a:normAutofit/>
          </a:bodyPr>
          <a:lstStyle/>
          <a:p>
            <a:pPr marL="0" indent="0">
              <a:buNone/>
            </a:pPr>
            <a:r>
              <a:rPr lang="es-ES_tradnl" sz="1800" b="1" dirty="0" smtClean="0"/>
              <a:t>E</a:t>
            </a:r>
            <a:r>
              <a:rPr lang="en-US" sz="1800" b="1" dirty="0"/>
              <a:t>) Decomposition of the projected increase in public pension </a:t>
            </a:r>
            <a:r>
              <a:rPr lang="en-US" sz="1800" b="1" dirty="0" smtClean="0"/>
              <a:t>expenditure.</a:t>
            </a:r>
          </a:p>
          <a:p>
            <a:pPr marL="0" indent="0">
              <a:buNone/>
            </a:pPr>
            <a:r>
              <a:rPr lang="en-US" sz="1800" b="1" dirty="0" smtClean="0"/>
              <a:t>E</a:t>
            </a:r>
            <a:r>
              <a:rPr lang="zh-CN" altLang="en-US" sz="1800" b="1" dirty="0" smtClean="0"/>
              <a:t>）公共养老金支出预测增加部分之构成解析</a:t>
            </a:r>
            <a:r>
              <a:rPr lang="en-US" sz="1800" dirty="0"/>
              <a:t>	</a:t>
            </a:r>
          </a:p>
          <a:p>
            <a:endParaRPr lang="es-ES" sz="1800" dirty="0"/>
          </a:p>
        </p:txBody>
      </p:sp>
      <p:pic>
        <p:nvPicPr>
          <p:cNvPr id="1719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90" y="1708100"/>
            <a:ext cx="6768940" cy="488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761390" y="1792021"/>
            <a:ext cx="1800250" cy="3293209"/>
          </a:xfrm>
          <a:prstGeom prst="rect">
            <a:avLst/>
          </a:prstGeom>
          <a:noFill/>
        </p:spPr>
        <p:txBody>
          <a:bodyPr wrap="square" rtlCol="0">
            <a:spAutoFit/>
          </a:bodyPr>
          <a:lstStyle/>
          <a:p>
            <a:r>
              <a:rPr lang="en-US" sz="1600" dirty="0">
                <a:latin typeface="Optane" pitchFamily="2" charset="0"/>
              </a:rPr>
              <a:t>Decomposition with the old age dependency ratio, the employment effect</a:t>
            </a:r>
            <a:r>
              <a:rPr lang="en-US" sz="1600" dirty="0">
                <a:solidFill>
                  <a:srgbClr val="000000"/>
                </a:solidFill>
                <a:latin typeface="Optane" pitchFamily="2" charset="0"/>
              </a:rPr>
              <a:t>, the take-up ratio </a:t>
            </a:r>
            <a:r>
              <a:rPr lang="en-US" sz="1600" dirty="0">
                <a:latin typeface="Optane" pitchFamily="2" charset="0"/>
              </a:rPr>
              <a:t>and the benefit ratio</a:t>
            </a:r>
            <a:r>
              <a:rPr lang="en-US" sz="1600" dirty="0" smtClean="0">
                <a:latin typeface="Optane" pitchFamily="2" charset="0"/>
              </a:rPr>
              <a:t>.</a:t>
            </a:r>
          </a:p>
          <a:p>
            <a:endParaRPr lang="en-US" sz="1600" dirty="0">
              <a:latin typeface="Optane" pitchFamily="2" charset="0"/>
            </a:endParaRPr>
          </a:p>
          <a:p>
            <a:r>
              <a:rPr lang="zh-CN" altLang="en-US" sz="1600" dirty="0" smtClean="0">
                <a:latin typeface="Optane" pitchFamily="2" charset="0"/>
              </a:rPr>
              <a:t>其构成包括老人赡养比、就业效</a:t>
            </a:r>
            <a:r>
              <a:rPr lang="zh-CN" altLang="en-US" sz="1600" dirty="0" smtClean="0">
                <a:solidFill>
                  <a:srgbClr val="000000"/>
                </a:solidFill>
                <a:latin typeface="Optane" pitchFamily="2" charset="0"/>
              </a:rPr>
              <a:t>应、领取率</a:t>
            </a:r>
            <a:r>
              <a:rPr lang="zh-CN" altLang="en-US" sz="1600" dirty="0" smtClean="0">
                <a:latin typeface="Optane" pitchFamily="2" charset="0"/>
              </a:rPr>
              <a:t>、福利比。</a:t>
            </a:r>
            <a:endParaRPr lang="en-US" sz="1600" dirty="0" smtClean="0">
              <a:latin typeface="Optane" pitchFamily="2" charset="0"/>
            </a:endParaRPr>
          </a:p>
          <a:p>
            <a:endParaRPr lang="es-ES" sz="1600" dirty="0">
              <a:latin typeface="Optane" pitchFamily="2" charset="0"/>
            </a:endParaRPr>
          </a:p>
        </p:txBody>
      </p:sp>
      <p:sp>
        <p:nvSpPr>
          <p:cNvPr id="5" name="文本框 4"/>
          <p:cNvSpPr txBox="1"/>
          <p:nvPr/>
        </p:nvSpPr>
        <p:spPr>
          <a:xfrm>
            <a:off x="416370" y="5338035"/>
            <a:ext cx="1584220" cy="755335"/>
          </a:xfrm>
          <a:prstGeom prst="rect">
            <a:avLst/>
          </a:prstGeom>
          <a:noFill/>
        </p:spPr>
        <p:txBody>
          <a:bodyPr wrap="square" rtlCol="0">
            <a:spAutoFit/>
          </a:bodyPr>
          <a:lstStyle/>
          <a:p>
            <a:pPr algn="r">
              <a:lnSpc>
                <a:spcPts val="1740"/>
              </a:lnSpc>
            </a:pPr>
            <a:r>
              <a:rPr kumimoji="1" lang="zh-CN" altLang="en-US" sz="1200" dirty="0" smtClean="0"/>
              <a:t>赡养比</a:t>
            </a:r>
            <a:endParaRPr kumimoji="1" lang="en-US" altLang="zh-CN" sz="1200" dirty="0" smtClean="0"/>
          </a:p>
          <a:p>
            <a:pPr algn="r">
              <a:lnSpc>
                <a:spcPts val="1740"/>
              </a:lnSpc>
            </a:pPr>
            <a:r>
              <a:rPr kumimoji="1" lang="zh-CN" altLang="en-US" sz="1200" dirty="0" smtClean="0"/>
              <a:t>福利比</a:t>
            </a:r>
            <a:endParaRPr kumimoji="1" lang="en-US" altLang="zh-CN" sz="1200" dirty="0" smtClean="0"/>
          </a:p>
          <a:p>
            <a:pPr algn="r">
              <a:lnSpc>
                <a:spcPts val="1740"/>
              </a:lnSpc>
            </a:pPr>
            <a:r>
              <a:rPr kumimoji="1" lang="zh-CN" altLang="en-US" sz="1200" dirty="0" smtClean="0"/>
              <a:t>交互效应</a:t>
            </a:r>
            <a:endParaRPr kumimoji="1" lang="en-US" altLang="zh-CN" sz="1200" dirty="0" smtClean="0"/>
          </a:p>
        </p:txBody>
      </p:sp>
      <p:sp>
        <p:nvSpPr>
          <p:cNvPr id="6" name="文本框 5"/>
          <p:cNvSpPr txBox="1"/>
          <p:nvPr/>
        </p:nvSpPr>
        <p:spPr>
          <a:xfrm>
            <a:off x="5961140" y="5301260"/>
            <a:ext cx="2592360" cy="791670"/>
          </a:xfrm>
          <a:prstGeom prst="rect">
            <a:avLst/>
          </a:prstGeom>
          <a:noFill/>
        </p:spPr>
        <p:txBody>
          <a:bodyPr wrap="square" rtlCol="0">
            <a:spAutoFit/>
          </a:bodyPr>
          <a:lstStyle/>
          <a:p>
            <a:pPr>
              <a:lnSpc>
                <a:spcPts val="1840"/>
              </a:lnSpc>
            </a:pPr>
            <a:r>
              <a:rPr kumimoji="1" lang="zh-CN" altLang="en-US" sz="1200" dirty="0" smtClean="0"/>
              <a:t>覆盖率</a:t>
            </a:r>
            <a:endParaRPr kumimoji="1" lang="en-US" altLang="zh-CN" sz="1200" dirty="0" smtClean="0"/>
          </a:p>
          <a:p>
            <a:pPr>
              <a:lnSpc>
                <a:spcPts val="1840"/>
              </a:lnSpc>
            </a:pPr>
            <a:r>
              <a:rPr kumimoji="1" lang="zh-CN" altLang="en-US" sz="1200" dirty="0" smtClean="0"/>
              <a:t>劳动力市场效应</a:t>
            </a:r>
            <a:endParaRPr kumimoji="1" lang="en-US" altLang="zh-CN" sz="1200" dirty="0" smtClean="0"/>
          </a:p>
          <a:p>
            <a:pPr>
              <a:lnSpc>
                <a:spcPts val="1840"/>
              </a:lnSpc>
            </a:pPr>
            <a:r>
              <a:rPr kumimoji="1" lang="zh-CN" altLang="zh-CN" sz="1200" dirty="0" smtClean="0"/>
              <a:t>2</a:t>
            </a:r>
            <a:r>
              <a:rPr kumimoji="1" lang="en-US" altLang="zh-CN" sz="1200" dirty="0" smtClean="0"/>
              <a:t>014-2060</a:t>
            </a:r>
            <a:r>
              <a:rPr kumimoji="1" lang="zh-CN" altLang="en-US" sz="1200" dirty="0" smtClean="0"/>
              <a:t>年间变化</a:t>
            </a:r>
            <a:endParaRPr kumimoji="1" lang="zh-CN" altLang="en-US" sz="1200" dirty="0"/>
          </a:p>
        </p:txBody>
      </p:sp>
      <p:sp>
        <p:nvSpPr>
          <p:cNvPr id="7" name="文本框 6"/>
          <p:cNvSpPr txBox="1"/>
          <p:nvPr/>
        </p:nvSpPr>
        <p:spPr>
          <a:xfrm>
            <a:off x="4016870" y="6217653"/>
            <a:ext cx="2520350" cy="307777"/>
          </a:xfrm>
          <a:prstGeom prst="rect">
            <a:avLst/>
          </a:prstGeom>
          <a:noFill/>
        </p:spPr>
        <p:txBody>
          <a:bodyPr wrap="square" rtlCol="0">
            <a:spAutoFit/>
          </a:bodyPr>
          <a:lstStyle/>
          <a:p>
            <a:r>
              <a:rPr kumimoji="1" lang="zh-CN" altLang="en-US" sz="1400" dirty="0" smtClean="0"/>
              <a:t>来源：经济政策委员会</a:t>
            </a:r>
            <a:endParaRPr kumimoji="1" lang="zh-CN" altLang="en-US" sz="1400" dirty="0"/>
          </a:p>
        </p:txBody>
      </p:sp>
      <p:sp>
        <p:nvSpPr>
          <p:cNvPr id="8" name="文本框 7"/>
          <p:cNvSpPr txBox="1"/>
          <p:nvPr/>
        </p:nvSpPr>
        <p:spPr>
          <a:xfrm>
            <a:off x="848430" y="1628750"/>
            <a:ext cx="6304716" cy="1512210"/>
          </a:xfrm>
          <a:prstGeom prst="rect">
            <a:avLst/>
          </a:prstGeom>
          <a:noFill/>
        </p:spPr>
        <p:txBody>
          <a:bodyPr vert="eaVert" wrap="square" rtlCol="0">
            <a:spAutoFit/>
          </a:bodyPr>
          <a:lstStyle/>
          <a:p>
            <a:pPr>
              <a:lnSpc>
                <a:spcPts val="1540"/>
              </a:lnSpc>
            </a:pPr>
            <a:r>
              <a:rPr kumimoji="1" lang="zh-CN" altLang="en-US" sz="1200" dirty="0" smtClean="0"/>
              <a:t>卢森堡</a:t>
            </a:r>
            <a:endParaRPr kumimoji="1" lang="en-US" altLang="zh-CN" sz="1200" dirty="0" smtClean="0"/>
          </a:p>
          <a:p>
            <a:pPr>
              <a:lnSpc>
                <a:spcPts val="1540"/>
              </a:lnSpc>
            </a:pPr>
            <a:r>
              <a:rPr kumimoji="1" lang="zh-CN" altLang="en-US" sz="1200" dirty="0" smtClean="0"/>
              <a:t>斯洛文尼亚</a:t>
            </a:r>
            <a:endParaRPr kumimoji="1" lang="en-US" altLang="zh-CN" sz="1200" dirty="0" smtClean="0"/>
          </a:p>
          <a:p>
            <a:pPr>
              <a:lnSpc>
                <a:spcPts val="1540"/>
              </a:lnSpc>
            </a:pPr>
            <a:r>
              <a:rPr kumimoji="1" lang="zh-CN" altLang="en-US" sz="1200" dirty="0" smtClean="0"/>
              <a:t>比利时</a:t>
            </a:r>
            <a:endParaRPr kumimoji="1" lang="en-US" altLang="zh-CN" sz="1200" dirty="0" smtClean="0"/>
          </a:p>
          <a:p>
            <a:pPr>
              <a:lnSpc>
                <a:spcPts val="1540"/>
              </a:lnSpc>
            </a:pPr>
            <a:r>
              <a:rPr kumimoji="1" lang="zh-CN" altLang="en-US" sz="1200" dirty="0" smtClean="0"/>
              <a:t>马耳他</a:t>
            </a:r>
            <a:endParaRPr kumimoji="1" lang="en-US" altLang="zh-CN" sz="1200" dirty="0" smtClean="0"/>
          </a:p>
          <a:p>
            <a:pPr>
              <a:lnSpc>
                <a:spcPts val="1540"/>
              </a:lnSpc>
            </a:pPr>
            <a:r>
              <a:rPr kumimoji="1" lang="zh-CN" altLang="en-US" sz="1200" dirty="0" smtClean="0"/>
              <a:t>德国</a:t>
            </a:r>
            <a:endParaRPr kumimoji="1" lang="en-US" altLang="zh-CN" sz="1200" dirty="0" smtClean="0"/>
          </a:p>
          <a:p>
            <a:pPr>
              <a:lnSpc>
                <a:spcPts val="1540"/>
              </a:lnSpc>
            </a:pPr>
            <a:r>
              <a:rPr kumimoji="1" lang="zh-CN" altLang="en-US" sz="1200" dirty="0" smtClean="0"/>
              <a:t>挪威</a:t>
            </a:r>
            <a:endParaRPr kumimoji="1" lang="en-US" altLang="zh-CN" sz="1200" dirty="0" smtClean="0"/>
          </a:p>
          <a:p>
            <a:pPr>
              <a:lnSpc>
                <a:spcPts val="1540"/>
              </a:lnSpc>
            </a:pPr>
            <a:r>
              <a:rPr kumimoji="1" lang="zh-CN" altLang="en-US" sz="1200" dirty="0" smtClean="0"/>
              <a:t>斯洛伐克</a:t>
            </a:r>
            <a:endParaRPr kumimoji="1" lang="en-US" altLang="zh-CN" sz="1200" dirty="0" smtClean="0"/>
          </a:p>
          <a:p>
            <a:pPr>
              <a:lnSpc>
                <a:spcPts val="1540"/>
              </a:lnSpc>
            </a:pPr>
            <a:r>
              <a:rPr kumimoji="1" lang="zh-CN" altLang="en-US" sz="1200" dirty="0" smtClean="0"/>
              <a:t>爱尔兰</a:t>
            </a:r>
            <a:endParaRPr kumimoji="1" lang="en-US" altLang="zh-CN" sz="1200" dirty="0" smtClean="0"/>
          </a:p>
          <a:p>
            <a:pPr>
              <a:lnSpc>
                <a:spcPts val="1540"/>
              </a:lnSpc>
            </a:pPr>
            <a:r>
              <a:rPr kumimoji="1" lang="zh-CN" altLang="en-US" sz="1200" dirty="0" smtClean="0"/>
              <a:t>荷兰</a:t>
            </a:r>
            <a:endParaRPr kumimoji="1" lang="en-US" altLang="zh-CN" sz="1200" dirty="0" smtClean="0"/>
          </a:p>
          <a:p>
            <a:pPr>
              <a:lnSpc>
                <a:spcPts val="1540"/>
              </a:lnSpc>
            </a:pPr>
            <a:r>
              <a:rPr kumimoji="1" lang="zh-CN" altLang="en-US" sz="1200" dirty="0" smtClean="0"/>
              <a:t>捷克</a:t>
            </a:r>
            <a:endParaRPr kumimoji="1" lang="en-US" altLang="zh-CN" sz="1200" dirty="0" smtClean="0"/>
          </a:p>
          <a:p>
            <a:pPr>
              <a:lnSpc>
                <a:spcPts val="1540"/>
              </a:lnSpc>
            </a:pPr>
            <a:r>
              <a:rPr kumimoji="1" lang="zh-CN" altLang="en-US" sz="1200" dirty="0" smtClean="0"/>
              <a:t>英国</a:t>
            </a:r>
            <a:endParaRPr kumimoji="1" lang="en-US" altLang="zh-CN" sz="1200" dirty="0" smtClean="0"/>
          </a:p>
          <a:p>
            <a:pPr>
              <a:lnSpc>
                <a:spcPts val="1540"/>
              </a:lnSpc>
            </a:pPr>
            <a:r>
              <a:rPr kumimoji="1" lang="zh-CN" altLang="en-US" sz="1200" dirty="0" smtClean="0"/>
              <a:t>奥地利</a:t>
            </a:r>
            <a:endParaRPr kumimoji="1" lang="en-US" altLang="zh-CN" sz="1200" dirty="0" smtClean="0"/>
          </a:p>
          <a:p>
            <a:pPr>
              <a:lnSpc>
                <a:spcPts val="1540"/>
              </a:lnSpc>
            </a:pPr>
            <a:r>
              <a:rPr kumimoji="1" lang="zh-CN" altLang="en-US" sz="1200" dirty="0" smtClean="0"/>
              <a:t>立陶宛</a:t>
            </a:r>
            <a:endParaRPr kumimoji="1" lang="en-US" altLang="zh-CN" sz="1200" dirty="0" smtClean="0"/>
          </a:p>
          <a:p>
            <a:pPr>
              <a:lnSpc>
                <a:spcPts val="1540"/>
              </a:lnSpc>
            </a:pPr>
            <a:r>
              <a:rPr kumimoji="1" lang="zh-CN" altLang="en-US" sz="1200" dirty="0" smtClean="0"/>
              <a:t>芬兰</a:t>
            </a:r>
            <a:endParaRPr kumimoji="1" lang="en-US" altLang="zh-CN" sz="1200" dirty="0" smtClean="0"/>
          </a:p>
          <a:p>
            <a:pPr>
              <a:lnSpc>
                <a:spcPts val="1540"/>
              </a:lnSpc>
            </a:pPr>
            <a:r>
              <a:rPr kumimoji="1" lang="zh-CN" altLang="en-US" sz="1200" dirty="0" smtClean="0"/>
              <a:t>休达</a:t>
            </a:r>
            <a:r>
              <a:rPr kumimoji="1" lang="en-US" altLang="zh-CN" sz="1200" dirty="0" smtClean="0"/>
              <a:t>·</a:t>
            </a:r>
            <a:r>
              <a:rPr kumimoji="1" lang="zh-CN" altLang="en-US" sz="1200" dirty="0" smtClean="0"/>
              <a:t>梅利利亚自治市</a:t>
            </a:r>
            <a:endParaRPr kumimoji="1" lang="en-US" altLang="zh-CN" sz="1200" dirty="0" smtClean="0"/>
          </a:p>
          <a:p>
            <a:pPr>
              <a:lnSpc>
                <a:spcPts val="1540"/>
              </a:lnSpc>
            </a:pPr>
            <a:r>
              <a:rPr kumimoji="1" lang="zh-CN" altLang="en-US" sz="1200" dirty="0" smtClean="0"/>
              <a:t>匈牙利</a:t>
            </a:r>
            <a:endParaRPr kumimoji="1" lang="en-US" altLang="zh-CN" sz="1200" dirty="0" smtClean="0"/>
          </a:p>
          <a:p>
            <a:pPr>
              <a:lnSpc>
                <a:spcPts val="1540"/>
              </a:lnSpc>
            </a:pPr>
            <a:r>
              <a:rPr kumimoji="1" lang="zh-CN" altLang="en-US" sz="1200" dirty="0" smtClean="0"/>
              <a:t>塞浦路斯</a:t>
            </a:r>
            <a:endParaRPr kumimoji="1" lang="en-US" altLang="zh-CN" sz="1200" dirty="0" smtClean="0"/>
          </a:p>
          <a:p>
            <a:pPr>
              <a:lnSpc>
                <a:spcPts val="1540"/>
              </a:lnSpc>
            </a:pPr>
            <a:r>
              <a:rPr kumimoji="1" lang="zh-CN" altLang="en-US" sz="1200" dirty="0" smtClean="0"/>
              <a:t>罗马尼亚</a:t>
            </a:r>
            <a:endParaRPr kumimoji="1" lang="en-US" altLang="zh-CN" sz="1200" dirty="0" smtClean="0"/>
          </a:p>
          <a:p>
            <a:pPr>
              <a:lnSpc>
                <a:spcPts val="1540"/>
              </a:lnSpc>
            </a:pPr>
            <a:r>
              <a:rPr kumimoji="1" lang="zh-CN" altLang="en-US" sz="1200" dirty="0" smtClean="0"/>
              <a:t>欧盟</a:t>
            </a:r>
            <a:endParaRPr kumimoji="1" lang="en-US" altLang="zh-CN" sz="1200" dirty="0" smtClean="0"/>
          </a:p>
          <a:p>
            <a:pPr>
              <a:lnSpc>
                <a:spcPts val="1540"/>
              </a:lnSpc>
            </a:pPr>
            <a:r>
              <a:rPr kumimoji="1" lang="zh-CN" altLang="en-US" sz="1200" dirty="0" smtClean="0"/>
              <a:t>保加利亚</a:t>
            </a:r>
            <a:endParaRPr kumimoji="1" lang="en-US" altLang="zh-CN" sz="1200" dirty="0" smtClean="0"/>
          </a:p>
          <a:p>
            <a:pPr>
              <a:lnSpc>
                <a:spcPts val="1540"/>
              </a:lnSpc>
            </a:pPr>
            <a:r>
              <a:rPr kumimoji="1" lang="zh-CN" altLang="en-US" sz="1200" dirty="0" smtClean="0"/>
              <a:t>波兰</a:t>
            </a:r>
            <a:endParaRPr kumimoji="1" lang="en-US" altLang="zh-CN" sz="1200" dirty="0" smtClean="0"/>
          </a:p>
          <a:p>
            <a:pPr>
              <a:lnSpc>
                <a:spcPts val="1540"/>
              </a:lnSpc>
            </a:pPr>
            <a:r>
              <a:rPr kumimoji="1" lang="zh-CN" altLang="en-US" sz="1200" dirty="0" smtClean="0"/>
              <a:t>葡萄牙</a:t>
            </a:r>
            <a:endParaRPr kumimoji="1" lang="en-US" altLang="zh-CN" sz="1200" dirty="0" smtClean="0"/>
          </a:p>
          <a:p>
            <a:pPr>
              <a:lnSpc>
                <a:spcPts val="1540"/>
              </a:lnSpc>
            </a:pPr>
            <a:r>
              <a:rPr kumimoji="1" lang="zh-CN" altLang="en-US" sz="1200" dirty="0" smtClean="0"/>
              <a:t>西班牙</a:t>
            </a:r>
            <a:endParaRPr kumimoji="1" lang="en-US" altLang="zh-CN" sz="1200" dirty="0" smtClean="0"/>
          </a:p>
          <a:p>
            <a:pPr>
              <a:lnSpc>
                <a:spcPts val="1540"/>
              </a:lnSpc>
            </a:pPr>
            <a:r>
              <a:rPr kumimoji="1" lang="zh-CN" altLang="en-US" sz="1200" dirty="0" smtClean="0"/>
              <a:t>爱沙尼亚</a:t>
            </a:r>
            <a:endParaRPr kumimoji="1" lang="en-US" altLang="zh-CN" sz="1200" dirty="0" smtClean="0"/>
          </a:p>
          <a:p>
            <a:pPr>
              <a:lnSpc>
                <a:spcPts val="1540"/>
              </a:lnSpc>
            </a:pPr>
            <a:r>
              <a:rPr kumimoji="1" lang="zh-CN" altLang="en-US" sz="1200" dirty="0" smtClean="0"/>
              <a:t>瑞典</a:t>
            </a:r>
            <a:endParaRPr kumimoji="1" lang="en-US" altLang="zh-CN" sz="1200" dirty="0" smtClean="0"/>
          </a:p>
          <a:p>
            <a:pPr>
              <a:lnSpc>
                <a:spcPts val="1540"/>
              </a:lnSpc>
            </a:pPr>
            <a:r>
              <a:rPr kumimoji="1" lang="zh-CN" altLang="en-US" sz="1200" dirty="0" smtClean="0"/>
              <a:t>希腊</a:t>
            </a:r>
            <a:endParaRPr kumimoji="1" lang="en-US" altLang="zh-CN" sz="1200" dirty="0" smtClean="0"/>
          </a:p>
          <a:p>
            <a:pPr>
              <a:lnSpc>
                <a:spcPts val="1540"/>
              </a:lnSpc>
            </a:pPr>
            <a:r>
              <a:rPr kumimoji="1" lang="zh-CN" altLang="en-US" sz="1200" dirty="0" smtClean="0"/>
              <a:t>意大利</a:t>
            </a:r>
            <a:endParaRPr kumimoji="1" lang="en-US" altLang="zh-CN" sz="1200" dirty="0" smtClean="0"/>
          </a:p>
          <a:p>
            <a:pPr>
              <a:lnSpc>
                <a:spcPts val="1540"/>
              </a:lnSpc>
            </a:pPr>
            <a:r>
              <a:rPr kumimoji="1" lang="zh-CN" altLang="en-US" sz="1200" dirty="0" smtClean="0"/>
              <a:t>法国</a:t>
            </a:r>
            <a:endParaRPr kumimoji="1" lang="en-US" altLang="zh-CN" sz="1200" dirty="0" smtClean="0"/>
          </a:p>
          <a:p>
            <a:pPr>
              <a:lnSpc>
                <a:spcPts val="1540"/>
              </a:lnSpc>
            </a:pPr>
            <a:r>
              <a:rPr kumimoji="1" lang="zh-CN" altLang="en-US" sz="1200" dirty="0" smtClean="0"/>
              <a:t>拉脱维亚</a:t>
            </a:r>
            <a:endParaRPr kumimoji="1" lang="en-US" altLang="zh-CN" sz="1200" dirty="0" smtClean="0"/>
          </a:p>
          <a:p>
            <a:pPr>
              <a:lnSpc>
                <a:spcPts val="1540"/>
              </a:lnSpc>
            </a:pPr>
            <a:r>
              <a:rPr kumimoji="1" lang="zh-CN" altLang="en-US" sz="1200" dirty="0" smtClean="0"/>
              <a:t>丹麦</a:t>
            </a:r>
            <a:endParaRPr kumimoji="1" lang="en-US" altLang="zh-CN" sz="1200" dirty="0" smtClean="0"/>
          </a:p>
          <a:p>
            <a:pPr>
              <a:lnSpc>
                <a:spcPts val="1540"/>
              </a:lnSpc>
            </a:pPr>
            <a:r>
              <a:rPr kumimoji="1" lang="zh-CN" altLang="en-US" sz="1200" dirty="0" smtClean="0"/>
              <a:t>克罗地亚</a:t>
            </a:r>
            <a:endParaRPr kumimoji="1" lang="en-US" altLang="zh-CN" sz="1200" dirty="0" smtClean="0"/>
          </a:p>
        </p:txBody>
      </p:sp>
    </p:spTree>
    <p:extLst>
      <p:ext uri="{BB962C8B-B14F-4D97-AF65-F5344CB8AC3E}">
        <p14:creationId xmlns:p14="http://schemas.microsoft.com/office/powerpoint/2010/main" val="11697735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smtClean="0"/>
              <a:t>Contents</a:t>
            </a:r>
            <a:r>
              <a:rPr lang="zh-CN" altLang="en-US" sz="2400" dirty="0" smtClean="0"/>
              <a:t> 目录</a:t>
            </a:r>
            <a:endParaRPr lang="en-GB" sz="2400" dirty="0"/>
          </a:p>
        </p:txBody>
      </p:sp>
      <p:sp>
        <p:nvSpPr>
          <p:cNvPr id="3" name="2 Marcador de contenido"/>
          <p:cNvSpPr>
            <a:spLocks noGrp="1"/>
          </p:cNvSpPr>
          <p:nvPr>
            <p:ph idx="1"/>
          </p:nvPr>
        </p:nvSpPr>
        <p:spPr>
          <a:xfrm>
            <a:off x="416370" y="980661"/>
            <a:ext cx="4968690" cy="5145506"/>
          </a:xfrm>
        </p:spPr>
        <p:txBody>
          <a:bodyPr>
            <a:normAutofit/>
          </a:bodyPr>
          <a:lstStyle/>
          <a:p>
            <a:pPr marL="0" indent="0">
              <a:buNone/>
            </a:pPr>
            <a:r>
              <a:rPr lang="es-ES" sz="2400" dirty="0"/>
              <a:t>1. </a:t>
            </a:r>
            <a:r>
              <a:rPr lang="es-ES" sz="2400" dirty="0" err="1"/>
              <a:t>Policy</a:t>
            </a:r>
            <a:r>
              <a:rPr lang="es-ES" sz="2400" dirty="0"/>
              <a:t> </a:t>
            </a:r>
            <a:r>
              <a:rPr lang="es-ES" sz="2400" dirty="0" err="1"/>
              <a:t>framework</a:t>
            </a:r>
            <a:endParaRPr lang="es-ES" sz="2400" dirty="0"/>
          </a:p>
          <a:p>
            <a:pPr marL="0" indent="0">
              <a:buNone/>
            </a:pPr>
            <a:r>
              <a:rPr lang="en-US" sz="2400" dirty="0"/>
              <a:t>2. Guiding Principles for the Selection of indicators and </a:t>
            </a:r>
            <a:r>
              <a:rPr lang="en-US" sz="2400" dirty="0" smtClean="0"/>
              <a:t>Statistics</a:t>
            </a:r>
          </a:p>
          <a:p>
            <a:pPr marL="0" indent="0">
              <a:buNone/>
            </a:pPr>
            <a:r>
              <a:rPr lang="es-ES_tradnl" sz="2400" dirty="0" smtClean="0"/>
              <a:t>3. </a:t>
            </a:r>
            <a:r>
              <a:rPr lang="es-ES_tradnl" sz="2400" dirty="0" err="1" smtClean="0"/>
              <a:t>Pensions</a:t>
            </a:r>
            <a:r>
              <a:rPr lang="es-ES_tradnl" sz="2400" dirty="0" smtClean="0"/>
              <a:t> </a:t>
            </a:r>
            <a:r>
              <a:rPr lang="es-ES_tradnl" sz="2400" dirty="0" err="1" smtClean="0"/>
              <a:t>indicators</a:t>
            </a:r>
            <a:endParaRPr lang="es-ES_tradnl" sz="2400" dirty="0" smtClean="0"/>
          </a:p>
          <a:p>
            <a:pPr marL="400050" lvl="1" indent="0">
              <a:buNone/>
            </a:pPr>
            <a:r>
              <a:rPr lang="es-ES_tradnl" sz="2000" dirty="0"/>
              <a:t>3.1 </a:t>
            </a:r>
            <a:r>
              <a:rPr lang="en-US" sz="2000" dirty="0"/>
              <a:t>First streamlined objective – adequate pensions</a:t>
            </a:r>
          </a:p>
          <a:p>
            <a:pPr marL="400050" lvl="1" indent="0">
              <a:buNone/>
            </a:pPr>
            <a:r>
              <a:rPr lang="es-ES_tradnl" sz="2000" dirty="0"/>
              <a:t>3.2 </a:t>
            </a:r>
            <a:r>
              <a:rPr lang="en-US" sz="2000" dirty="0"/>
              <a:t>Second streamlined objective – sustainable pensions</a:t>
            </a:r>
          </a:p>
          <a:p>
            <a:pPr marL="400050" lvl="1" indent="0">
              <a:buNone/>
            </a:pPr>
            <a:r>
              <a:rPr lang="es-ES_tradnl" sz="2000" dirty="0"/>
              <a:t>3.3 </a:t>
            </a:r>
            <a:r>
              <a:rPr lang="en-US" sz="2000" dirty="0"/>
              <a:t>Third streamlined objective – </a:t>
            </a:r>
            <a:r>
              <a:rPr lang="en-US" sz="2000" dirty="0" err="1"/>
              <a:t>modernised</a:t>
            </a:r>
            <a:r>
              <a:rPr lang="en-US" sz="2000" dirty="0"/>
              <a:t> pensions</a:t>
            </a:r>
          </a:p>
          <a:p>
            <a:pPr marL="0" indent="0">
              <a:buNone/>
            </a:pPr>
            <a:r>
              <a:rPr lang="es-ES_tradnl" sz="2400" dirty="0" smtClean="0"/>
              <a:t>4. </a:t>
            </a:r>
            <a:r>
              <a:rPr lang="es-ES_tradnl" sz="2400" dirty="0" err="1"/>
              <a:t>Comparability</a:t>
            </a:r>
            <a:r>
              <a:rPr lang="es-ES_tradnl" sz="2400" dirty="0"/>
              <a:t> </a:t>
            </a:r>
            <a:r>
              <a:rPr lang="es-ES_tradnl" sz="2400" dirty="0" err="1" smtClean="0"/>
              <a:t>example</a:t>
            </a:r>
            <a:endParaRPr lang="es-ES_tradnl" sz="2400" dirty="0"/>
          </a:p>
          <a:p>
            <a:pPr marL="0" indent="0">
              <a:buNone/>
            </a:pPr>
            <a:r>
              <a:rPr lang="en-US" sz="2400" dirty="0"/>
              <a:t>5. The use of EU social indicators </a:t>
            </a:r>
            <a:endParaRPr lang="es-ES_tradnl" sz="2400" dirty="0" smtClean="0"/>
          </a:p>
          <a:p>
            <a:pPr marL="400050" lvl="1" indent="0">
              <a:buNone/>
            </a:pPr>
            <a:endParaRPr lang="es-ES_tradnl" sz="2000" dirty="0" smtClean="0"/>
          </a:p>
          <a:p>
            <a:pPr marL="914400" lvl="1" indent="-514350">
              <a:buFont typeface="+mj-lt"/>
              <a:buAutoNum type="arabicPeriod"/>
            </a:pPr>
            <a:endParaRPr lang="en-GB" sz="2000" dirty="0" smtClean="0"/>
          </a:p>
          <a:p>
            <a:pPr marL="514350" indent="-514350">
              <a:buFont typeface="+mj-lt"/>
              <a:buAutoNum type="arabicPeriod"/>
            </a:pPr>
            <a:endParaRPr lang="es-ES" sz="2400" dirty="0" smtClean="0"/>
          </a:p>
          <a:p>
            <a:endParaRPr lang="es-ES" sz="2400" dirty="0"/>
          </a:p>
        </p:txBody>
      </p:sp>
      <p:sp>
        <p:nvSpPr>
          <p:cNvPr id="4" name="2 Marcador de contenido"/>
          <p:cNvSpPr txBox="1">
            <a:spLocks/>
          </p:cNvSpPr>
          <p:nvPr/>
        </p:nvSpPr>
        <p:spPr>
          <a:xfrm>
            <a:off x="5457070" y="980660"/>
            <a:ext cx="4176580" cy="51455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dirty="0" smtClean="0"/>
              <a:t>1. </a:t>
            </a:r>
            <a:r>
              <a:rPr lang="zh-CN" altLang="en-US" sz="2400" dirty="0" smtClean="0"/>
              <a:t>政策框架</a:t>
            </a:r>
            <a:endParaRPr lang="en-US" altLang="zh-CN" sz="2400" dirty="0" smtClean="0"/>
          </a:p>
          <a:p>
            <a:pPr marL="0" indent="0">
              <a:buFont typeface="Arial" pitchFamily="34" charset="0"/>
              <a:buNone/>
            </a:pPr>
            <a:r>
              <a:rPr lang="en-US" sz="2400" dirty="0" smtClean="0"/>
              <a:t>2. </a:t>
            </a:r>
            <a:r>
              <a:rPr lang="zh-CN" altLang="en-US" sz="2400" dirty="0" smtClean="0"/>
              <a:t>统计和指标选取指导原则</a:t>
            </a:r>
            <a:endParaRPr lang="en-US" sz="2400" dirty="0" smtClean="0"/>
          </a:p>
          <a:p>
            <a:pPr marL="0" indent="0">
              <a:buFont typeface="Arial" pitchFamily="34" charset="0"/>
              <a:buNone/>
            </a:pPr>
            <a:r>
              <a:rPr lang="es-ES_tradnl" sz="2400" dirty="0" smtClean="0"/>
              <a:t>3. </a:t>
            </a:r>
            <a:r>
              <a:rPr lang="zh-CN" altLang="en-US" sz="2400" dirty="0" smtClean="0"/>
              <a:t>养老金各项指标</a:t>
            </a:r>
            <a:endParaRPr lang="es-ES_tradnl" sz="2400" dirty="0" smtClean="0"/>
          </a:p>
          <a:p>
            <a:pPr marL="400050" lvl="1" indent="0">
              <a:buFont typeface="Arial" pitchFamily="34" charset="0"/>
              <a:buNone/>
            </a:pPr>
            <a:r>
              <a:rPr lang="es-ES_tradnl" sz="2000" dirty="0" smtClean="0"/>
              <a:t>3.1 </a:t>
            </a:r>
            <a:r>
              <a:rPr lang="zh-CN" altLang="en-US" sz="2000" dirty="0" smtClean="0"/>
              <a:t>第一大目标：养老金充足</a:t>
            </a:r>
            <a:endParaRPr lang="en-US" sz="2000" dirty="0" smtClean="0"/>
          </a:p>
          <a:p>
            <a:pPr marL="400050" lvl="1" indent="0">
              <a:buFont typeface="Arial" pitchFamily="34" charset="0"/>
              <a:buNone/>
            </a:pPr>
            <a:r>
              <a:rPr lang="es-ES_tradnl" sz="2000" dirty="0" smtClean="0"/>
              <a:t>3.2 </a:t>
            </a:r>
            <a:r>
              <a:rPr lang="zh-CN" altLang="en-US" sz="2000" dirty="0" smtClean="0"/>
              <a:t>第二大目标：养老金可持续</a:t>
            </a:r>
            <a:endParaRPr lang="en-US" sz="2000" dirty="0" smtClean="0"/>
          </a:p>
          <a:p>
            <a:pPr marL="400050" lvl="1" indent="0">
              <a:buFont typeface="Arial" pitchFamily="34" charset="0"/>
              <a:buNone/>
            </a:pPr>
            <a:r>
              <a:rPr lang="es-ES_tradnl" sz="2000" dirty="0" smtClean="0"/>
              <a:t>3.3 </a:t>
            </a:r>
            <a:r>
              <a:rPr lang="zh-CN" altLang="en-US" sz="2000" dirty="0" smtClean="0"/>
              <a:t>第三大目标：养老金现代化</a:t>
            </a:r>
            <a:endParaRPr lang="en-US" sz="2000" dirty="0" smtClean="0"/>
          </a:p>
          <a:p>
            <a:pPr marL="0" indent="0">
              <a:buFont typeface="Arial" pitchFamily="34" charset="0"/>
              <a:buNone/>
            </a:pPr>
            <a:r>
              <a:rPr lang="es-ES_tradnl" sz="2400" dirty="0" smtClean="0"/>
              <a:t>4. </a:t>
            </a:r>
            <a:r>
              <a:rPr lang="zh-CN" altLang="en-US" sz="2400" dirty="0" smtClean="0"/>
              <a:t>比较案例</a:t>
            </a:r>
            <a:endParaRPr lang="es-ES_tradnl" sz="2400" dirty="0" smtClean="0"/>
          </a:p>
          <a:p>
            <a:pPr marL="0" indent="0">
              <a:buFont typeface="Arial" pitchFamily="34" charset="0"/>
              <a:buNone/>
            </a:pPr>
            <a:r>
              <a:rPr lang="en-US" sz="2400" dirty="0" smtClean="0"/>
              <a:t>5. </a:t>
            </a:r>
            <a:r>
              <a:rPr lang="zh-CN" altLang="en-US" sz="2400" dirty="0" smtClean="0"/>
              <a:t>欧盟社会保障指标运用</a:t>
            </a:r>
            <a:r>
              <a:rPr lang="en-US" sz="2400" dirty="0" smtClean="0"/>
              <a:t> </a:t>
            </a:r>
            <a:endParaRPr lang="es-ES_tradnl" sz="2400" dirty="0" smtClean="0"/>
          </a:p>
          <a:p>
            <a:pPr marL="400050" lvl="1" indent="0">
              <a:buFont typeface="Arial" pitchFamily="34" charset="0"/>
              <a:buNone/>
            </a:pPr>
            <a:endParaRPr lang="es-ES_tradnl" sz="2000" dirty="0" smtClean="0"/>
          </a:p>
          <a:p>
            <a:pPr marL="914400" lvl="1" indent="-514350">
              <a:buFont typeface="+mj-lt"/>
              <a:buAutoNum type="arabicPeriod"/>
            </a:pPr>
            <a:endParaRPr lang="en-GB" sz="2000" dirty="0" smtClean="0"/>
          </a:p>
          <a:p>
            <a:pPr marL="514350" indent="-514350">
              <a:buFont typeface="+mj-lt"/>
              <a:buAutoNum type="arabicPeriod"/>
            </a:pPr>
            <a:endParaRPr lang="es-ES" sz="2400" dirty="0" smtClean="0"/>
          </a:p>
          <a:p>
            <a:endParaRPr lang="es-ES" sz="2400" dirty="0"/>
          </a:p>
        </p:txBody>
      </p:sp>
    </p:spTree>
    <p:extLst>
      <p:ext uri="{BB962C8B-B14F-4D97-AF65-F5344CB8AC3E}">
        <p14:creationId xmlns:p14="http://schemas.microsoft.com/office/powerpoint/2010/main" val="26876093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3.3 </a:t>
            </a:r>
            <a:r>
              <a:rPr lang="en-US" sz="1800" dirty="0"/>
              <a:t>Third streamlined objective – </a:t>
            </a:r>
            <a:r>
              <a:rPr lang="en-US" sz="1800" dirty="0" err="1"/>
              <a:t>modernised</a:t>
            </a:r>
            <a:r>
              <a:rPr lang="en-US" sz="1800" dirty="0"/>
              <a:t> </a:t>
            </a:r>
            <a:r>
              <a:rPr lang="en-US" sz="1800" dirty="0" smtClean="0"/>
              <a:t>pensions</a:t>
            </a:r>
            <a:br>
              <a:rPr lang="en-US" sz="1800" dirty="0" smtClean="0"/>
            </a:br>
            <a:r>
              <a:rPr lang="zh-CN" altLang="en-US" sz="1600" dirty="0"/>
              <a:t>第三大目标</a:t>
            </a:r>
            <a:r>
              <a:rPr lang="zh-CN" altLang="zh-CN" sz="1600" dirty="0"/>
              <a:t>：</a:t>
            </a:r>
            <a:r>
              <a:rPr lang="zh-CN" altLang="en-US" sz="1600" dirty="0"/>
              <a:t>养老金现代化</a:t>
            </a:r>
            <a:endParaRPr lang="es-ES" sz="1600" dirty="0"/>
          </a:p>
        </p:txBody>
      </p:sp>
      <p:sp>
        <p:nvSpPr>
          <p:cNvPr id="3" name="2 Marcador de contenido"/>
          <p:cNvSpPr>
            <a:spLocks noGrp="1"/>
          </p:cNvSpPr>
          <p:nvPr>
            <p:ph idx="1"/>
          </p:nvPr>
        </p:nvSpPr>
        <p:spPr>
          <a:xfrm>
            <a:off x="416370" y="836640"/>
            <a:ext cx="8994330" cy="5145506"/>
          </a:xfrm>
        </p:spPr>
        <p:txBody>
          <a:bodyPr>
            <a:normAutofit/>
          </a:bodyPr>
          <a:lstStyle/>
          <a:p>
            <a:pPr marL="0" indent="0">
              <a:buNone/>
            </a:pPr>
            <a:r>
              <a:rPr lang="en-US" sz="1800" b="1" dirty="0" smtClean="0"/>
              <a:t>A) Gender </a:t>
            </a:r>
            <a:r>
              <a:rPr lang="en-US" sz="1800" b="1" dirty="0"/>
              <a:t>differences in the risk of </a:t>
            </a:r>
            <a:r>
              <a:rPr lang="en-US" sz="1800" b="1" dirty="0" smtClean="0"/>
              <a:t>poverty: </a:t>
            </a:r>
            <a:r>
              <a:rPr lang="en-US" sz="1800" dirty="0" smtClean="0"/>
              <a:t>The </a:t>
            </a:r>
            <a:r>
              <a:rPr lang="en-US" sz="1800" dirty="0"/>
              <a:t>absolute difference between males and females in the at-risk-of-poverty rate for single-person </a:t>
            </a:r>
            <a:r>
              <a:rPr lang="en-US" sz="1800" dirty="0" smtClean="0"/>
              <a:t>households.</a:t>
            </a:r>
          </a:p>
          <a:p>
            <a:pPr marL="0" indent="0">
              <a:buNone/>
            </a:pPr>
            <a:r>
              <a:rPr lang="en-US" sz="1800" dirty="0" smtClean="0"/>
              <a:t>A</a:t>
            </a:r>
            <a:r>
              <a:rPr lang="zh-CN" altLang="zh-CN" sz="1800" dirty="0" smtClean="0"/>
              <a:t>）</a:t>
            </a:r>
            <a:r>
              <a:rPr lang="zh-CN" altLang="en-US" sz="1800" dirty="0" smtClean="0">
                <a:latin typeface="黑体"/>
                <a:ea typeface="黑体"/>
                <a:cs typeface="黑体"/>
              </a:rPr>
              <a:t>贫困风险男女差异</a:t>
            </a:r>
            <a:r>
              <a:rPr lang="zh-CN" altLang="en-US" sz="1800" dirty="0" smtClean="0"/>
              <a:t>：单人家庭男女贫困风险绝对差异</a:t>
            </a:r>
            <a:r>
              <a:rPr lang="en-US" sz="1800" dirty="0"/>
              <a:t>	</a:t>
            </a:r>
          </a:p>
          <a:p>
            <a:pPr marL="514350" indent="-514350">
              <a:buAutoNum type="alphaUcParenR"/>
            </a:pPr>
            <a:endParaRPr lang="en-US" sz="2400" dirty="0" smtClean="0"/>
          </a:p>
          <a:p>
            <a:pPr marL="514350" indent="-514350">
              <a:buAutoNum type="alphaUcParenR"/>
            </a:pPr>
            <a:endParaRPr lang="en-US" sz="2400" dirty="0"/>
          </a:p>
          <a:p>
            <a:pPr marL="0" indent="0">
              <a:buNone/>
            </a:pPr>
            <a:r>
              <a:rPr lang="en-US" sz="2400" dirty="0"/>
              <a:t>	</a:t>
            </a:r>
          </a:p>
          <a:p>
            <a:endParaRPr lang="es-ES" sz="2400" dirty="0"/>
          </a:p>
        </p:txBody>
      </p:sp>
      <p:pic>
        <p:nvPicPr>
          <p:cNvPr id="1714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27" y="1988800"/>
            <a:ext cx="8565383" cy="446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136470" y="2276840"/>
            <a:ext cx="7948541" cy="1152160"/>
          </a:xfrm>
          <a:prstGeom prst="rect">
            <a:avLst/>
          </a:prstGeom>
          <a:noFill/>
        </p:spPr>
        <p:txBody>
          <a:bodyPr vert="eaVert" wrap="square" rtlCol="0">
            <a:spAutoFit/>
          </a:bodyPr>
          <a:lstStyle/>
          <a:p>
            <a:pPr>
              <a:lnSpc>
                <a:spcPts val="2090"/>
              </a:lnSpc>
            </a:pPr>
            <a:r>
              <a:rPr kumimoji="1" lang="zh-CN" altLang="en-US" sz="1400" dirty="0" smtClean="0"/>
              <a:t>立陶宛</a:t>
            </a:r>
            <a:endParaRPr kumimoji="1" lang="en-US" altLang="zh-CN" sz="1400" dirty="0" smtClean="0"/>
          </a:p>
          <a:p>
            <a:pPr>
              <a:lnSpc>
                <a:spcPts val="2090"/>
              </a:lnSpc>
            </a:pPr>
            <a:r>
              <a:rPr kumimoji="1" lang="zh-CN" altLang="en-US" sz="1400" dirty="0" smtClean="0"/>
              <a:t>希腊</a:t>
            </a:r>
            <a:endParaRPr kumimoji="1" lang="en-US" altLang="zh-CN" sz="1400" dirty="0" smtClean="0"/>
          </a:p>
          <a:p>
            <a:pPr>
              <a:lnSpc>
                <a:spcPts val="2090"/>
              </a:lnSpc>
            </a:pPr>
            <a:r>
              <a:rPr kumimoji="1" lang="zh-CN" altLang="en-US" sz="1400" dirty="0" smtClean="0"/>
              <a:t>德国</a:t>
            </a:r>
            <a:endParaRPr kumimoji="1" lang="en-US" altLang="zh-CN" sz="1400" dirty="0" smtClean="0"/>
          </a:p>
          <a:p>
            <a:pPr>
              <a:lnSpc>
                <a:spcPts val="2090"/>
              </a:lnSpc>
            </a:pPr>
            <a:r>
              <a:rPr kumimoji="1" lang="zh-CN" altLang="en-US" sz="1400" dirty="0" smtClean="0"/>
              <a:t>荷兰</a:t>
            </a:r>
            <a:endParaRPr kumimoji="1" lang="en-US" altLang="zh-CN" sz="1400" dirty="0" smtClean="0"/>
          </a:p>
          <a:p>
            <a:pPr>
              <a:lnSpc>
                <a:spcPts val="2090"/>
              </a:lnSpc>
            </a:pPr>
            <a:r>
              <a:rPr kumimoji="1" lang="zh-CN" altLang="en-US" sz="1400" dirty="0" smtClean="0"/>
              <a:t>捷克</a:t>
            </a:r>
            <a:endParaRPr kumimoji="1" lang="en-US" altLang="zh-CN" sz="1400" dirty="0" smtClean="0"/>
          </a:p>
          <a:p>
            <a:pPr>
              <a:lnSpc>
                <a:spcPts val="2090"/>
              </a:lnSpc>
            </a:pPr>
            <a:r>
              <a:rPr kumimoji="1" lang="zh-CN" altLang="en-US" sz="1400" dirty="0" smtClean="0"/>
              <a:t>奥地利</a:t>
            </a:r>
            <a:endParaRPr kumimoji="1" lang="en-US" altLang="zh-CN" sz="1400" dirty="0" smtClean="0"/>
          </a:p>
          <a:p>
            <a:pPr>
              <a:lnSpc>
                <a:spcPts val="2090"/>
              </a:lnSpc>
            </a:pPr>
            <a:r>
              <a:rPr kumimoji="1" lang="zh-CN" altLang="en-US" sz="1400" dirty="0" smtClean="0"/>
              <a:t>意大利</a:t>
            </a:r>
            <a:endParaRPr kumimoji="1" lang="en-US" altLang="zh-CN" sz="1400" dirty="0" smtClean="0"/>
          </a:p>
          <a:p>
            <a:pPr>
              <a:lnSpc>
                <a:spcPts val="2090"/>
              </a:lnSpc>
            </a:pPr>
            <a:r>
              <a:rPr kumimoji="1" lang="zh-CN" altLang="en-US" sz="1400" dirty="0" smtClean="0"/>
              <a:t>英国</a:t>
            </a:r>
            <a:endParaRPr kumimoji="1" lang="en-US" altLang="zh-CN" sz="1400" dirty="0" smtClean="0"/>
          </a:p>
          <a:p>
            <a:pPr>
              <a:lnSpc>
                <a:spcPts val="2090"/>
              </a:lnSpc>
            </a:pPr>
            <a:r>
              <a:rPr kumimoji="1" lang="zh-CN" altLang="en-US" sz="1400" dirty="0" smtClean="0"/>
              <a:t>马耳他</a:t>
            </a:r>
            <a:endParaRPr kumimoji="1" lang="en-US" altLang="zh-CN" sz="1400" dirty="0" smtClean="0"/>
          </a:p>
          <a:p>
            <a:pPr>
              <a:lnSpc>
                <a:spcPts val="2090"/>
              </a:lnSpc>
            </a:pPr>
            <a:r>
              <a:rPr kumimoji="1" lang="zh-CN" altLang="en-US" sz="1400" dirty="0" smtClean="0"/>
              <a:t>法国</a:t>
            </a:r>
            <a:endParaRPr kumimoji="1" lang="en-US" altLang="zh-CN" sz="1400" dirty="0" smtClean="0"/>
          </a:p>
          <a:p>
            <a:pPr>
              <a:lnSpc>
                <a:spcPts val="2090"/>
              </a:lnSpc>
            </a:pPr>
            <a:r>
              <a:rPr kumimoji="1" lang="zh-CN" altLang="en-US" sz="1400" dirty="0" smtClean="0"/>
              <a:t>爱尔兰</a:t>
            </a:r>
            <a:endParaRPr kumimoji="1" lang="en-US" altLang="zh-CN" sz="1400" dirty="0" smtClean="0"/>
          </a:p>
          <a:p>
            <a:pPr>
              <a:lnSpc>
                <a:spcPts val="2090"/>
              </a:lnSpc>
            </a:pPr>
            <a:r>
              <a:rPr kumimoji="1" lang="zh-CN" altLang="en-US" sz="1400" dirty="0" smtClean="0"/>
              <a:t>欧盟2</a:t>
            </a:r>
            <a:r>
              <a:rPr kumimoji="1" lang="en-US" altLang="zh-CN" sz="1400" dirty="0" smtClean="0"/>
              <a:t>8</a:t>
            </a:r>
            <a:r>
              <a:rPr kumimoji="1" lang="zh-CN" altLang="en-US" sz="1400" dirty="0" smtClean="0"/>
              <a:t>国</a:t>
            </a:r>
            <a:endParaRPr kumimoji="1" lang="en-US" altLang="zh-CN" sz="1400" dirty="0" smtClean="0"/>
          </a:p>
          <a:p>
            <a:pPr>
              <a:lnSpc>
                <a:spcPts val="2090"/>
              </a:lnSpc>
            </a:pPr>
            <a:r>
              <a:rPr kumimoji="1" lang="zh-CN" altLang="en-US" sz="1400" dirty="0" smtClean="0"/>
              <a:t>卢森堡</a:t>
            </a:r>
            <a:endParaRPr kumimoji="1" lang="en-US" altLang="zh-CN" sz="1400" dirty="0" smtClean="0"/>
          </a:p>
          <a:p>
            <a:pPr>
              <a:lnSpc>
                <a:spcPts val="2090"/>
              </a:lnSpc>
            </a:pPr>
            <a:r>
              <a:rPr kumimoji="1" lang="zh-CN" altLang="en-US" sz="1400" dirty="0" smtClean="0"/>
              <a:t>塞浦路斯</a:t>
            </a:r>
            <a:endParaRPr kumimoji="1" lang="en-US" altLang="zh-CN" sz="1400" dirty="0" smtClean="0"/>
          </a:p>
          <a:p>
            <a:pPr>
              <a:lnSpc>
                <a:spcPts val="2090"/>
              </a:lnSpc>
            </a:pPr>
            <a:r>
              <a:rPr kumimoji="1" lang="zh-CN" altLang="en-US" sz="1400" dirty="0" smtClean="0"/>
              <a:t>匈牙利</a:t>
            </a:r>
            <a:endParaRPr kumimoji="1" lang="en-US" altLang="zh-CN" sz="1400" dirty="0" smtClean="0"/>
          </a:p>
          <a:p>
            <a:pPr>
              <a:lnSpc>
                <a:spcPts val="2090"/>
              </a:lnSpc>
            </a:pPr>
            <a:r>
              <a:rPr kumimoji="1" lang="zh-CN" altLang="en-US" sz="1400" dirty="0" smtClean="0"/>
              <a:t>罗马尼亚</a:t>
            </a:r>
            <a:endParaRPr kumimoji="1" lang="en-US" altLang="zh-CN" sz="1400" dirty="0" smtClean="0"/>
          </a:p>
          <a:p>
            <a:pPr>
              <a:lnSpc>
                <a:spcPts val="2090"/>
              </a:lnSpc>
            </a:pPr>
            <a:r>
              <a:rPr kumimoji="1" lang="zh-CN" altLang="en-US" sz="1400" dirty="0" smtClean="0"/>
              <a:t>斯洛伐克</a:t>
            </a:r>
            <a:endParaRPr kumimoji="1" lang="en-US" altLang="zh-CN" sz="1400" dirty="0" smtClean="0"/>
          </a:p>
          <a:p>
            <a:pPr>
              <a:lnSpc>
                <a:spcPts val="2090"/>
              </a:lnSpc>
            </a:pPr>
            <a:r>
              <a:rPr kumimoji="1" lang="zh-CN" altLang="en-US" sz="1400" dirty="0" smtClean="0"/>
              <a:t>瑞典</a:t>
            </a:r>
            <a:endParaRPr kumimoji="1" lang="en-US" altLang="zh-CN" sz="1400" dirty="0" smtClean="0"/>
          </a:p>
          <a:p>
            <a:pPr>
              <a:lnSpc>
                <a:spcPts val="2090"/>
              </a:lnSpc>
            </a:pPr>
            <a:r>
              <a:rPr kumimoji="1" lang="zh-CN" altLang="en-US" sz="1400" dirty="0" smtClean="0"/>
              <a:t>比利时</a:t>
            </a:r>
            <a:endParaRPr kumimoji="1" lang="en-US" altLang="zh-CN" sz="1400" dirty="0" smtClean="0"/>
          </a:p>
          <a:p>
            <a:pPr>
              <a:lnSpc>
                <a:spcPts val="2090"/>
              </a:lnSpc>
            </a:pPr>
            <a:r>
              <a:rPr kumimoji="1" lang="zh-CN" altLang="en-US" sz="1400" dirty="0" smtClean="0"/>
              <a:t>斯洛文尼亚</a:t>
            </a:r>
            <a:endParaRPr kumimoji="1" lang="en-US" altLang="zh-CN" sz="1400" dirty="0" smtClean="0"/>
          </a:p>
          <a:p>
            <a:pPr>
              <a:lnSpc>
                <a:spcPts val="2090"/>
              </a:lnSpc>
            </a:pPr>
            <a:r>
              <a:rPr kumimoji="1" lang="zh-CN" altLang="en-US" sz="1400" dirty="0" smtClean="0"/>
              <a:t>波兰</a:t>
            </a:r>
            <a:endParaRPr kumimoji="1" lang="en-US" altLang="zh-CN" sz="1400" dirty="0" smtClean="0"/>
          </a:p>
          <a:p>
            <a:pPr>
              <a:lnSpc>
                <a:spcPts val="2090"/>
              </a:lnSpc>
            </a:pPr>
            <a:r>
              <a:rPr kumimoji="1" lang="zh-CN" altLang="en-US" sz="1400" dirty="0" smtClean="0"/>
              <a:t>保加利亚</a:t>
            </a:r>
            <a:endParaRPr kumimoji="1" lang="en-US" altLang="zh-CN" sz="1400" dirty="0" smtClean="0"/>
          </a:p>
          <a:p>
            <a:pPr>
              <a:lnSpc>
                <a:spcPts val="2090"/>
              </a:lnSpc>
            </a:pPr>
            <a:r>
              <a:rPr kumimoji="1" lang="zh-CN" altLang="en-US" sz="1400" dirty="0" smtClean="0"/>
              <a:t>丹麦</a:t>
            </a:r>
            <a:endParaRPr kumimoji="1" lang="en-US" altLang="zh-CN" sz="1400" dirty="0" smtClean="0"/>
          </a:p>
          <a:p>
            <a:pPr>
              <a:lnSpc>
                <a:spcPts val="2090"/>
              </a:lnSpc>
            </a:pPr>
            <a:r>
              <a:rPr kumimoji="1" lang="zh-CN" altLang="en-US" sz="1400" dirty="0" smtClean="0"/>
              <a:t>葡萄牙</a:t>
            </a:r>
            <a:endParaRPr kumimoji="1" lang="en-US" altLang="zh-CN" sz="1400" dirty="0" smtClean="0"/>
          </a:p>
          <a:p>
            <a:pPr>
              <a:lnSpc>
                <a:spcPts val="2090"/>
              </a:lnSpc>
            </a:pPr>
            <a:r>
              <a:rPr kumimoji="1" lang="zh-CN" altLang="en-US" sz="1400" dirty="0" smtClean="0"/>
              <a:t>拉脱维亚</a:t>
            </a:r>
            <a:endParaRPr kumimoji="1" lang="en-US" altLang="zh-CN" sz="1400" dirty="0" smtClean="0"/>
          </a:p>
          <a:p>
            <a:pPr>
              <a:lnSpc>
                <a:spcPts val="2090"/>
              </a:lnSpc>
            </a:pPr>
            <a:r>
              <a:rPr kumimoji="1" lang="zh-CN" altLang="en-US" sz="1400" dirty="0" smtClean="0"/>
              <a:t>西班牙</a:t>
            </a:r>
            <a:endParaRPr kumimoji="1" lang="en-US" altLang="zh-CN" sz="1400" dirty="0" smtClean="0"/>
          </a:p>
          <a:p>
            <a:pPr>
              <a:lnSpc>
                <a:spcPts val="2090"/>
              </a:lnSpc>
            </a:pPr>
            <a:r>
              <a:rPr kumimoji="1" lang="zh-CN" altLang="en-US" sz="1400" dirty="0" smtClean="0"/>
              <a:t>克罗地亚</a:t>
            </a:r>
            <a:endParaRPr kumimoji="1" lang="en-US" altLang="zh-CN" sz="1400" dirty="0" smtClean="0"/>
          </a:p>
          <a:p>
            <a:pPr>
              <a:lnSpc>
                <a:spcPts val="2090"/>
              </a:lnSpc>
            </a:pPr>
            <a:r>
              <a:rPr kumimoji="1" lang="zh-CN" altLang="en-US" sz="1400" dirty="0" smtClean="0"/>
              <a:t>爱沙尼亚</a:t>
            </a:r>
            <a:endParaRPr kumimoji="1" lang="en-US" altLang="zh-CN" sz="1400" dirty="0" smtClean="0"/>
          </a:p>
          <a:p>
            <a:pPr>
              <a:lnSpc>
                <a:spcPts val="2090"/>
              </a:lnSpc>
            </a:pPr>
            <a:r>
              <a:rPr kumimoji="1" lang="zh-CN" altLang="en-US" sz="1400" dirty="0" smtClean="0"/>
              <a:t>芬兰</a:t>
            </a:r>
            <a:endParaRPr kumimoji="1" lang="en-US" altLang="zh-CN" sz="1400" dirty="0" smtClean="0"/>
          </a:p>
        </p:txBody>
      </p:sp>
      <p:sp>
        <p:nvSpPr>
          <p:cNvPr id="5" name="文本框 4"/>
          <p:cNvSpPr txBox="1"/>
          <p:nvPr/>
        </p:nvSpPr>
        <p:spPr>
          <a:xfrm>
            <a:off x="1496520" y="1927831"/>
            <a:ext cx="720100" cy="276999"/>
          </a:xfrm>
          <a:prstGeom prst="rect">
            <a:avLst/>
          </a:prstGeom>
          <a:noFill/>
        </p:spPr>
        <p:txBody>
          <a:bodyPr wrap="square" rtlCol="0">
            <a:spAutoFit/>
          </a:bodyPr>
          <a:lstStyle/>
          <a:p>
            <a:pPr algn="ctr"/>
            <a:r>
              <a:rPr kumimoji="1" lang="zh-CN" altLang="en-US" sz="1200" b="1" dirty="0" smtClean="0"/>
              <a:t>百分点</a:t>
            </a:r>
            <a:endParaRPr kumimoji="1" lang="zh-CN" altLang="en-US" sz="1200" b="1" dirty="0"/>
          </a:p>
        </p:txBody>
      </p:sp>
      <p:sp>
        <p:nvSpPr>
          <p:cNvPr id="6" name="文本框 5"/>
          <p:cNvSpPr txBox="1"/>
          <p:nvPr/>
        </p:nvSpPr>
        <p:spPr>
          <a:xfrm>
            <a:off x="848430" y="6381410"/>
            <a:ext cx="5040700" cy="276999"/>
          </a:xfrm>
          <a:prstGeom prst="rect">
            <a:avLst/>
          </a:prstGeom>
          <a:noFill/>
        </p:spPr>
        <p:txBody>
          <a:bodyPr wrap="square" rtlCol="0">
            <a:spAutoFit/>
          </a:bodyPr>
          <a:lstStyle/>
          <a:p>
            <a:r>
              <a:rPr kumimoji="1" lang="zh-CN" altLang="en-US" sz="1200" dirty="0" smtClean="0"/>
              <a:t>来源：欧统局 注：</a:t>
            </a:r>
            <a:r>
              <a:rPr kumimoji="1" lang="en-US" altLang="zh-CN" sz="1200" dirty="0" smtClean="0"/>
              <a:t>0-64</a:t>
            </a:r>
            <a:r>
              <a:rPr kumimoji="1" lang="zh-CN" altLang="en-US" sz="1200" dirty="0" smtClean="0"/>
              <a:t>岁面临贫困与社会排斥风险人群，按性别划分</a:t>
            </a:r>
            <a:endParaRPr kumimoji="1" lang="zh-CN" altLang="en-US" sz="1200" dirty="0"/>
          </a:p>
        </p:txBody>
      </p:sp>
    </p:spTree>
    <p:extLst>
      <p:ext uri="{BB962C8B-B14F-4D97-AF65-F5344CB8AC3E}">
        <p14:creationId xmlns:p14="http://schemas.microsoft.com/office/powerpoint/2010/main" val="36356327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3.3 </a:t>
            </a:r>
            <a:r>
              <a:rPr lang="en-US" sz="1800" dirty="0"/>
              <a:t>Third streamlined objective – </a:t>
            </a:r>
            <a:r>
              <a:rPr lang="en-US" sz="1800" dirty="0" err="1"/>
              <a:t>modernised</a:t>
            </a:r>
            <a:r>
              <a:rPr lang="en-US" sz="1800" dirty="0"/>
              <a:t> </a:t>
            </a:r>
            <a:r>
              <a:rPr lang="en-US" sz="1800" dirty="0" smtClean="0"/>
              <a:t>pensions</a:t>
            </a:r>
            <a:br>
              <a:rPr lang="en-US" sz="1800" dirty="0" smtClean="0"/>
            </a:br>
            <a:r>
              <a:rPr lang="zh-CN" altLang="en-US" sz="1600" dirty="0"/>
              <a:t>第三大目标</a:t>
            </a:r>
            <a:r>
              <a:rPr lang="zh-CN" altLang="zh-CN" sz="1600" dirty="0"/>
              <a:t>：</a:t>
            </a:r>
            <a:r>
              <a:rPr lang="zh-CN" altLang="en-US" sz="1600" dirty="0"/>
              <a:t>养老金现代化</a:t>
            </a:r>
            <a:endParaRPr lang="es-ES" sz="1600" dirty="0"/>
          </a:p>
        </p:txBody>
      </p:sp>
      <p:sp>
        <p:nvSpPr>
          <p:cNvPr id="3" name="2 Marcador de contenido"/>
          <p:cNvSpPr>
            <a:spLocks noGrp="1"/>
          </p:cNvSpPr>
          <p:nvPr>
            <p:ph idx="1"/>
          </p:nvPr>
        </p:nvSpPr>
        <p:spPr>
          <a:xfrm>
            <a:off x="416370" y="980660"/>
            <a:ext cx="3384470" cy="5472759"/>
          </a:xfrm>
        </p:spPr>
        <p:txBody>
          <a:bodyPr>
            <a:normAutofit/>
          </a:bodyPr>
          <a:lstStyle/>
          <a:p>
            <a:pPr marL="0" indent="0">
              <a:buNone/>
            </a:pPr>
            <a:r>
              <a:rPr lang="en-US" sz="1800" b="1" dirty="0" smtClean="0"/>
              <a:t>B</a:t>
            </a:r>
            <a:r>
              <a:rPr lang="en-US" sz="1800" b="1" dirty="0"/>
              <a:t>) Gender differences in the relative income of older </a:t>
            </a:r>
            <a:r>
              <a:rPr lang="en-US" sz="1800" b="1" dirty="0" smtClean="0"/>
              <a:t>people: </a:t>
            </a:r>
            <a:r>
              <a:rPr lang="en-US" sz="1800" dirty="0" smtClean="0"/>
              <a:t>The </a:t>
            </a:r>
            <a:r>
              <a:rPr lang="en-US" sz="1800" dirty="0"/>
              <a:t>absolute difference between males and females in the relative income of elderly people (65 and more) for single-person households. </a:t>
            </a:r>
            <a:endParaRPr lang="en-US" sz="1800" dirty="0" smtClean="0"/>
          </a:p>
          <a:p>
            <a:pPr marL="0" indent="0">
              <a:buNone/>
            </a:pPr>
            <a:endParaRPr lang="en-US" sz="1800" dirty="0" smtClean="0"/>
          </a:p>
          <a:p>
            <a:pPr marL="0" indent="0">
              <a:buNone/>
            </a:pPr>
            <a:r>
              <a:rPr lang="en-US" sz="1800" dirty="0" smtClean="0"/>
              <a:t>B</a:t>
            </a:r>
            <a:r>
              <a:rPr lang="en-US" altLang="zh-CN" sz="1800" dirty="0" smtClean="0"/>
              <a:t>)</a:t>
            </a:r>
            <a:r>
              <a:rPr lang="zh-CN" altLang="en-US" sz="1800" dirty="0" smtClean="0"/>
              <a:t> </a:t>
            </a:r>
            <a:r>
              <a:rPr lang="zh-CN" altLang="en-US" sz="1800" dirty="0" smtClean="0">
                <a:latin typeface="黑体"/>
                <a:ea typeface="黑体"/>
                <a:cs typeface="黑体"/>
              </a:rPr>
              <a:t>老人相对收入性别差异</a:t>
            </a:r>
            <a:r>
              <a:rPr lang="zh-CN" altLang="en-US" sz="1800" dirty="0" smtClean="0"/>
              <a:t>：单人家庭老人（</a:t>
            </a:r>
            <a:r>
              <a:rPr lang="en-US" altLang="zh-CN" sz="1800" dirty="0" smtClean="0"/>
              <a:t>65</a:t>
            </a:r>
            <a:r>
              <a:rPr lang="zh-CN" altLang="en-US" sz="1800" dirty="0" smtClean="0"/>
              <a:t>岁及以上）相对收入男女性别绝对差异</a:t>
            </a:r>
            <a:r>
              <a:rPr lang="en-US" sz="1800" dirty="0"/>
              <a:t>	</a:t>
            </a:r>
            <a:endParaRPr lang="en-US" sz="2400" dirty="0"/>
          </a:p>
        </p:txBody>
      </p:sp>
      <p:pic>
        <p:nvPicPr>
          <p:cNvPr id="1715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880" y="1111201"/>
            <a:ext cx="5618989" cy="49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1851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3.3 </a:t>
            </a:r>
            <a:r>
              <a:rPr lang="en-US" sz="1800" dirty="0"/>
              <a:t>Third streamlined objective – </a:t>
            </a:r>
            <a:r>
              <a:rPr lang="en-US" sz="1800" dirty="0" err="1"/>
              <a:t>modernised</a:t>
            </a:r>
            <a:r>
              <a:rPr lang="en-US" sz="1800" dirty="0"/>
              <a:t> </a:t>
            </a:r>
            <a:r>
              <a:rPr lang="en-US" sz="1800" dirty="0" smtClean="0"/>
              <a:t>pensions</a:t>
            </a:r>
            <a:br>
              <a:rPr lang="en-US" sz="1800" dirty="0" smtClean="0"/>
            </a:br>
            <a:r>
              <a:rPr lang="zh-CN" altLang="en-US" sz="1600" dirty="0"/>
              <a:t>第三大目标</a:t>
            </a:r>
            <a:r>
              <a:rPr lang="zh-CN" altLang="zh-CN" sz="1600" dirty="0"/>
              <a:t>：</a:t>
            </a:r>
            <a:r>
              <a:rPr lang="zh-CN" altLang="en-US" sz="1600" dirty="0"/>
              <a:t>养老金现代化</a:t>
            </a:r>
            <a:endParaRPr lang="es-ES" sz="1600" dirty="0"/>
          </a:p>
        </p:txBody>
      </p:sp>
      <p:sp>
        <p:nvSpPr>
          <p:cNvPr id="3" name="2 Marcador de contenido"/>
          <p:cNvSpPr>
            <a:spLocks noGrp="1"/>
          </p:cNvSpPr>
          <p:nvPr>
            <p:ph idx="1"/>
          </p:nvPr>
        </p:nvSpPr>
        <p:spPr/>
        <p:txBody>
          <a:bodyPr>
            <a:normAutofit/>
          </a:bodyPr>
          <a:lstStyle/>
          <a:p>
            <a:pPr marL="0" indent="0">
              <a:buNone/>
            </a:pPr>
            <a:r>
              <a:rPr lang="en-US" sz="2000" b="1" dirty="0"/>
              <a:t>C</a:t>
            </a:r>
            <a:r>
              <a:rPr lang="en-US" sz="2000" b="1" dirty="0" smtClean="0"/>
              <a:t>) </a:t>
            </a:r>
            <a:r>
              <a:rPr lang="en-US" sz="2000" b="1" dirty="0"/>
              <a:t>Gender differences in aggregate replacement ratio:</a:t>
            </a:r>
            <a:endParaRPr lang="en-US" sz="2000" b="1" dirty="0" smtClean="0"/>
          </a:p>
          <a:p>
            <a:pPr marL="0" indent="0">
              <a:buNone/>
            </a:pPr>
            <a:r>
              <a:rPr lang="en-US" sz="2000" dirty="0"/>
              <a:t>The absolute difference between males and females in the aggregate replacement ratio. The aggregate replacement ratio is defined as the ratio of the median individual gross pensions of 65-74 age category relative to median individual gross earnings of 50-59 age category, excluding other social benefits</a:t>
            </a:r>
            <a:r>
              <a:rPr lang="en-US" sz="2000" dirty="0" smtClean="0"/>
              <a:t>.</a:t>
            </a:r>
          </a:p>
          <a:p>
            <a:pPr marL="0" indent="0">
              <a:buNone/>
            </a:pPr>
            <a:endParaRPr lang="en-US" sz="2000" dirty="0"/>
          </a:p>
          <a:p>
            <a:pPr marL="0" indent="0">
              <a:buNone/>
            </a:pPr>
            <a:r>
              <a:rPr lang="en-US" sz="2000" dirty="0" smtClean="0">
                <a:latin typeface="黑体"/>
                <a:ea typeface="黑体"/>
                <a:cs typeface="黑体"/>
              </a:rPr>
              <a:t>C</a:t>
            </a:r>
            <a:r>
              <a:rPr lang="en-US" altLang="zh-CN" sz="2000" dirty="0" smtClean="0">
                <a:latin typeface="黑体"/>
                <a:ea typeface="黑体"/>
                <a:cs typeface="黑体"/>
              </a:rPr>
              <a:t>)</a:t>
            </a:r>
            <a:r>
              <a:rPr lang="zh-CN" altLang="en-US" sz="2000" dirty="0" smtClean="0">
                <a:latin typeface="黑体"/>
                <a:ea typeface="黑体"/>
                <a:cs typeface="黑体"/>
              </a:rPr>
              <a:t>总替代率性别差异</a:t>
            </a:r>
            <a:r>
              <a:rPr lang="zh-CN" altLang="zh-CN" sz="2000" dirty="0" smtClean="0"/>
              <a:t>：</a:t>
            </a:r>
            <a:endParaRPr lang="en-US" altLang="zh-CN" sz="2000" dirty="0" smtClean="0"/>
          </a:p>
          <a:p>
            <a:pPr marL="0" indent="0">
              <a:buNone/>
            </a:pPr>
            <a:r>
              <a:rPr lang="zh-CN" altLang="en-US" sz="2000" dirty="0" smtClean="0"/>
              <a:t>总替代率男女性别绝对差异。总替代率定义为：</a:t>
            </a:r>
            <a:r>
              <a:rPr lang="en-US" altLang="zh-CN" sz="2000" dirty="0" smtClean="0"/>
              <a:t>65-74</a:t>
            </a:r>
            <a:r>
              <a:rPr lang="zh-CN" altLang="en-US" sz="2000" dirty="0" smtClean="0"/>
              <a:t>岁人群个人养老金总额中数与</a:t>
            </a:r>
            <a:r>
              <a:rPr lang="en-US" altLang="zh-CN" sz="2000" dirty="0" smtClean="0"/>
              <a:t>50-59</a:t>
            </a:r>
            <a:r>
              <a:rPr lang="zh-CN" altLang="en-US" sz="2000" dirty="0" smtClean="0"/>
              <a:t>岁人群个人总收入之比，排除其他社会福利。</a:t>
            </a:r>
            <a:endParaRPr lang="en-US" sz="2000" dirty="0"/>
          </a:p>
          <a:p>
            <a:pPr marL="0" indent="0">
              <a:buNone/>
            </a:pPr>
            <a:r>
              <a:rPr lang="en-US" sz="2000" dirty="0" smtClean="0"/>
              <a:t>	</a:t>
            </a:r>
          </a:p>
          <a:p>
            <a:pPr marL="514350" indent="-514350">
              <a:buAutoNum type="alphaUcParenR"/>
            </a:pPr>
            <a:endParaRPr lang="en-US" sz="2000" dirty="0" smtClean="0"/>
          </a:p>
          <a:p>
            <a:pPr marL="514350" indent="-514350">
              <a:buAutoNum type="alphaUcParenR"/>
            </a:pPr>
            <a:endParaRPr lang="en-US" sz="2000" dirty="0"/>
          </a:p>
          <a:p>
            <a:pPr marL="0" indent="0">
              <a:buNone/>
            </a:pPr>
            <a:r>
              <a:rPr lang="en-US" sz="2000" dirty="0"/>
              <a:t>	</a:t>
            </a:r>
          </a:p>
          <a:p>
            <a:endParaRPr lang="es-ES" sz="2000" dirty="0"/>
          </a:p>
        </p:txBody>
      </p:sp>
    </p:spTree>
    <p:extLst>
      <p:ext uri="{BB962C8B-B14F-4D97-AF65-F5344CB8AC3E}">
        <p14:creationId xmlns:p14="http://schemas.microsoft.com/office/powerpoint/2010/main" val="29661950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3.3 </a:t>
            </a:r>
            <a:r>
              <a:rPr lang="en-US" sz="1800" dirty="0"/>
              <a:t>Third streamlined objective – </a:t>
            </a:r>
            <a:r>
              <a:rPr lang="en-US" sz="1800" dirty="0" err="1"/>
              <a:t>modernised</a:t>
            </a:r>
            <a:r>
              <a:rPr lang="en-US" sz="1800" dirty="0"/>
              <a:t> </a:t>
            </a:r>
            <a:r>
              <a:rPr lang="en-US" sz="1800" dirty="0" smtClean="0"/>
              <a:t>pensions</a:t>
            </a:r>
            <a:br>
              <a:rPr lang="en-US" sz="1800" dirty="0" smtClean="0"/>
            </a:br>
            <a:r>
              <a:rPr lang="zh-CN" altLang="en-US" sz="1800" dirty="0"/>
              <a:t>第三大目标</a:t>
            </a:r>
            <a:r>
              <a:rPr lang="zh-CN" altLang="zh-CN" sz="1800" dirty="0"/>
              <a:t>：</a:t>
            </a:r>
            <a:r>
              <a:rPr lang="zh-CN" altLang="en-US" sz="1800" dirty="0"/>
              <a:t>养老金现代化</a:t>
            </a:r>
            <a:endParaRPr lang="es-ES" sz="1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370" y="1556741"/>
            <a:ext cx="8065120" cy="468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96520" y="908650"/>
            <a:ext cx="5832810" cy="646331"/>
          </a:xfrm>
          <a:prstGeom prst="rect">
            <a:avLst/>
          </a:prstGeom>
          <a:noFill/>
        </p:spPr>
        <p:txBody>
          <a:bodyPr wrap="square" rtlCol="0">
            <a:spAutoFit/>
          </a:bodyPr>
          <a:lstStyle/>
          <a:p>
            <a:pPr algn="ctr"/>
            <a:r>
              <a:rPr lang="en-US" u="sng" dirty="0">
                <a:latin typeface="Optane" pitchFamily="2" charset="0"/>
                <a:ea typeface="+mj-ea"/>
                <a:cs typeface="+mj-cs"/>
              </a:rPr>
              <a:t>Aggregate replacement ratio, total and by gender, </a:t>
            </a:r>
            <a:r>
              <a:rPr lang="en-US" u="sng" dirty="0" smtClean="0">
                <a:latin typeface="Optane" pitchFamily="2" charset="0"/>
                <a:ea typeface="+mj-ea"/>
                <a:cs typeface="+mj-cs"/>
              </a:rPr>
              <a:t>2013</a:t>
            </a:r>
          </a:p>
          <a:p>
            <a:pPr algn="ctr"/>
            <a:r>
              <a:rPr lang="en-US" altLang="zh-CN" u="sng" dirty="0" smtClean="0">
                <a:latin typeface="Optane" pitchFamily="2" charset="0"/>
                <a:ea typeface="+mj-ea"/>
                <a:cs typeface="+mj-cs"/>
              </a:rPr>
              <a:t>2013</a:t>
            </a:r>
            <a:r>
              <a:rPr lang="zh-CN" altLang="en-US" u="sng" dirty="0" smtClean="0">
                <a:latin typeface="Optane" pitchFamily="2" charset="0"/>
                <a:ea typeface="+mj-ea"/>
                <a:cs typeface="+mj-cs"/>
              </a:rPr>
              <a:t>年总替代率：总体及分性别</a:t>
            </a:r>
            <a:endParaRPr lang="es-ES" u="sng" dirty="0">
              <a:latin typeface="Optane" pitchFamily="2" charset="0"/>
              <a:ea typeface="+mj-ea"/>
              <a:cs typeface="+mj-cs"/>
            </a:endParaRPr>
          </a:p>
        </p:txBody>
      </p:sp>
      <p:sp>
        <p:nvSpPr>
          <p:cNvPr id="3" name="文本框 2"/>
          <p:cNvSpPr txBox="1"/>
          <p:nvPr/>
        </p:nvSpPr>
        <p:spPr>
          <a:xfrm>
            <a:off x="8481490" y="4226388"/>
            <a:ext cx="1224170" cy="1938992"/>
          </a:xfrm>
          <a:prstGeom prst="rect">
            <a:avLst/>
          </a:prstGeom>
          <a:noFill/>
        </p:spPr>
        <p:txBody>
          <a:bodyPr wrap="square" rtlCol="0">
            <a:spAutoFit/>
          </a:bodyPr>
          <a:lstStyle/>
          <a:p>
            <a:r>
              <a:rPr kumimoji="1" lang="zh-CN" altLang="en-US" sz="1200" dirty="0" smtClean="0"/>
              <a:t>来源：欧统局 </a:t>
            </a:r>
            <a:endParaRPr kumimoji="1" lang="en-US" altLang="zh-CN" sz="1200" dirty="0" smtClean="0"/>
          </a:p>
          <a:p>
            <a:r>
              <a:rPr kumimoji="1" lang="zh-CN" altLang="en-US" sz="1200" dirty="0" smtClean="0"/>
              <a:t>注：</a:t>
            </a:r>
            <a:r>
              <a:rPr kumimoji="1" lang="en-US" altLang="zh-CN" sz="1200" dirty="0" smtClean="0"/>
              <a:t>65-74</a:t>
            </a:r>
            <a:r>
              <a:rPr kumimoji="1" lang="zh-CN" altLang="en-US" sz="1200" dirty="0" smtClean="0"/>
              <a:t>岁人口养老金收入和</a:t>
            </a:r>
            <a:r>
              <a:rPr kumimoji="1" lang="en-US" altLang="zh-CN" sz="1200" dirty="0" smtClean="0"/>
              <a:t>50-59</a:t>
            </a:r>
            <a:r>
              <a:rPr kumimoji="1" lang="zh-CN" altLang="en-US" sz="1200" dirty="0" smtClean="0"/>
              <a:t>岁工作人口收入；总替代率；数据来自欧盟收入与生活状况统计，</a:t>
            </a:r>
            <a:r>
              <a:rPr kumimoji="1" lang="en-US" altLang="zh-CN" sz="1200" dirty="0" smtClean="0"/>
              <a:t>2012</a:t>
            </a:r>
            <a:r>
              <a:rPr kumimoji="1" lang="zh-CN" altLang="en-US" sz="1200" dirty="0" smtClean="0"/>
              <a:t>年收入信息</a:t>
            </a:r>
            <a:endParaRPr kumimoji="1" lang="zh-CN" altLang="en-US" sz="1200" dirty="0"/>
          </a:p>
        </p:txBody>
      </p:sp>
      <p:sp>
        <p:nvSpPr>
          <p:cNvPr id="6" name="文本框 5"/>
          <p:cNvSpPr txBox="1"/>
          <p:nvPr/>
        </p:nvSpPr>
        <p:spPr>
          <a:xfrm>
            <a:off x="723654" y="1628750"/>
            <a:ext cx="7541806" cy="1080150"/>
          </a:xfrm>
          <a:prstGeom prst="rect">
            <a:avLst/>
          </a:prstGeom>
          <a:noFill/>
        </p:spPr>
        <p:txBody>
          <a:bodyPr vert="eaVert" wrap="square" rtlCol="0">
            <a:spAutoFit/>
          </a:bodyPr>
          <a:lstStyle/>
          <a:p>
            <a:pPr>
              <a:lnSpc>
                <a:spcPts val="1980"/>
              </a:lnSpc>
            </a:pPr>
            <a:r>
              <a:rPr kumimoji="1" lang="zh-CN" altLang="en-US" sz="1400" dirty="0" smtClean="0"/>
              <a:t>克罗地亚</a:t>
            </a:r>
            <a:endParaRPr kumimoji="1" lang="en-US" altLang="zh-CN" sz="1400" dirty="0" smtClean="0"/>
          </a:p>
          <a:p>
            <a:pPr>
              <a:lnSpc>
                <a:spcPts val="1980"/>
              </a:lnSpc>
            </a:pPr>
            <a:r>
              <a:rPr kumimoji="1" lang="zh-CN" altLang="en-US" sz="1400" dirty="0" smtClean="0"/>
              <a:t>爱尔兰</a:t>
            </a:r>
            <a:endParaRPr kumimoji="1" lang="en-US" altLang="zh-CN" sz="1400" dirty="0" smtClean="0"/>
          </a:p>
          <a:p>
            <a:pPr>
              <a:lnSpc>
                <a:spcPts val="1980"/>
              </a:lnSpc>
            </a:pPr>
            <a:r>
              <a:rPr kumimoji="1" lang="zh-CN" altLang="en-US" sz="1400" dirty="0" smtClean="0"/>
              <a:t>保加利亚</a:t>
            </a:r>
            <a:endParaRPr kumimoji="1" lang="en-US" altLang="zh-CN" sz="1400" dirty="0" smtClean="0"/>
          </a:p>
          <a:p>
            <a:pPr>
              <a:lnSpc>
                <a:spcPts val="1980"/>
              </a:lnSpc>
            </a:pPr>
            <a:r>
              <a:rPr kumimoji="1" lang="zh-CN" altLang="en-US" sz="1400" dirty="0" smtClean="0"/>
              <a:t>塞浦路斯</a:t>
            </a:r>
            <a:endParaRPr kumimoji="1" lang="en-US" altLang="zh-CN" sz="1400" dirty="0" smtClean="0"/>
          </a:p>
          <a:p>
            <a:pPr>
              <a:lnSpc>
                <a:spcPts val="1980"/>
              </a:lnSpc>
            </a:pPr>
            <a:r>
              <a:rPr kumimoji="1" lang="zh-CN" altLang="en-US" sz="1400" dirty="0" smtClean="0"/>
              <a:t>丹麦</a:t>
            </a:r>
            <a:endParaRPr kumimoji="1" lang="en-US" altLang="zh-CN" sz="1400" dirty="0" smtClean="0"/>
          </a:p>
          <a:p>
            <a:pPr>
              <a:lnSpc>
                <a:spcPts val="1980"/>
              </a:lnSpc>
            </a:pPr>
            <a:r>
              <a:rPr kumimoji="1" lang="zh-CN" altLang="en-US" sz="1400" dirty="0" smtClean="0"/>
              <a:t>斯洛文尼亚</a:t>
            </a:r>
            <a:endParaRPr kumimoji="1" lang="en-US" altLang="zh-CN" sz="1400" dirty="0" smtClean="0"/>
          </a:p>
          <a:p>
            <a:pPr>
              <a:lnSpc>
                <a:spcPts val="1980"/>
              </a:lnSpc>
            </a:pPr>
            <a:r>
              <a:rPr kumimoji="1" lang="zh-CN" altLang="en-US" sz="1400" dirty="0" smtClean="0"/>
              <a:t>荷兰</a:t>
            </a:r>
            <a:endParaRPr kumimoji="1" lang="en-US" altLang="zh-CN" sz="1400" dirty="0" smtClean="0"/>
          </a:p>
          <a:p>
            <a:pPr>
              <a:lnSpc>
                <a:spcPts val="1980"/>
              </a:lnSpc>
            </a:pPr>
            <a:r>
              <a:rPr kumimoji="1" lang="zh-CN" altLang="en-US" sz="1400" dirty="0" smtClean="0"/>
              <a:t>拉脱维亚</a:t>
            </a:r>
            <a:endParaRPr kumimoji="1" lang="en-US" altLang="zh-CN" sz="1400" dirty="0" smtClean="0"/>
          </a:p>
          <a:p>
            <a:pPr>
              <a:lnSpc>
                <a:spcPts val="1980"/>
              </a:lnSpc>
            </a:pPr>
            <a:r>
              <a:rPr kumimoji="1" lang="zh-CN" altLang="en-US" sz="1400" dirty="0" smtClean="0"/>
              <a:t>德国</a:t>
            </a:r>
            <a:endParaRPr kumimoji="1" lang="en-US" altLang="zh-CN" sz="1400" dirty="0" smtClean="0"/>
          </a:p>
          <a:p>
            <a:pPr>
              <a:lnSpc>
                <a:spcPts val="1980"/>
              </a:lnSpc>
            </a:pPr>
            <a:r>
              <a:rPr kumimoji="1" lang="zh-CN" altLang="en-US" sz="1400" dirty="0" smtClean="0"/>
              <a:t>比利时</a:t>
            </a:r>
            <a:endParaRPr kumimoji="1" lang="en-US" altLang="zh-CN" sz="1400" dirty="0" smtClean="0"/>
          </a:p>
          <a:p>
            <a:pPr>
              <a:lnSpc>
                <a:spcPts val="1980"/>
              </a:lnSpc>
            </a:pPr>
            <a:r>
              <a:rPr kumimoji="1" lang="zh-CN" altLang="en-US" sz="1400" dirty="0" smtClean="0"/>
              <a:t>立陶宛</a:t>
            </a:r>
            <a:endParaRPr kumimoji="1" lang="en-US" altLang="zh-CN" sz="1400" dirty="0" smtClean="0"/>
          </a:p>
          <a:p>
            <a:pPr>
              <a:lnSpc>
                <a:spcPts val="1980"/>
              </a:lnSpc>
            </a:pPr>
            <a:r>
              <a:rPr kumimoji="1" lang="zh-CN" altLang="en-US" sz="1400" dirty="0" smtClean="0"/>
              <a:t>芬兰</a:t>
            </a:r>
            <a:endParaRPr kumimoji="1" lang="en-US" altLang="zh-CN" sz="1400" dirty="0" smtClean="0"/>
          </a:p>
          <a:p>
            <a:pPr>
              <a:lnSpc>
                <a:spcPts val="1980"/>
              </a:lnSpc>
            </a:pPr>
            <a:r>
              <a:rPr kumimoji="1" lang="zh-CN" altLang="en-US" sz="1400" dirty="0" smtClean="0"/>
              <a:t>爱沙尼亚</a:t>
            </a:r>
            <a:endParaRPr kumimoji="1" lang="en-US" altLang="zh-CN" sz="1400" dirty="0" smtClean="0"/>
          </a:p>
          <a:p>
            <a:pPr>
              <a:lnSpc>
                <a:spcPts val="1980"/>
              </a:lnSpc>
            </a:pPr>
            <a:r>
              <a:rPr kumimoji="1" lang="zh-CN" altLang="en-US" sz="1400" dirty="0" smtClean="0"/>
              <a:t>英国</a:t>
            </a:r>
            <a:endParaRPr kumimoji="1" lang="en-US" altLang="zh-CN" sz="1400" dirty="0" smtClean="0"/>
          </a:p>
          <a:p>
            <a:pPr>
              <a:lnSpc>
                <a:spcPts val="1980"/>
              </a:lnSpc>
            </a:pPr>
            <a:r>
              <a:rPr kumimoji="1" lang="zh-CN" altLang="en-US" sz="1400" dirty="0" smtClean="0"/>
              <a:t>欧盟</a:t>
            </a:r>
            <a:r>
              <a:rPr kumimoji="1" lang="en-US" altLang="zh-CN" sz="1400" dirty="0" smtClean="0"/>
              <a:t>28</a:t>
            </a:r>
            <a:r>
              <a:rPr kumimoji="1" lang="zh-CN" altLang="en-US" sz="1400" dirty="0" smtClean="0"/>
              <a:t>国</a:t>
            </a:r>
            <a:endParaRPr kumimoji="1" lang="en-US" altLang="zh-CN" sz="1400" dirty="0" smtClean="0"/>
          </a:p>
          <a:p>
            <a:pPr>
              <a:lnSpc>
                <a:spcPts val="1980"/>
              </a:lnSpc>
            </a:pPr>
            <a:r>
              <a:rPr kumimoji="1" lang="zh-CN" altLang="en-US" sz="1400" dirty="0" smtClean="0"/>
              <a:t>马耳他</a:t>
            </a:r>
            <a:endParaRPr kumimoji="1" lang="en-US" altLang="zh-CN" sz="1400" dirty="0" smtClean="0"/>
          </a:p>
          <a:p>
            <a:pPr>
              <a:lnSpc>
                <a:spcPts val="1980"/>
              </a:lnSpc>
            </a:pPr>
            <a:r>
              <a:rPr kumimoji="1" lang="zh-CN" altLang="en-US" sz="1400" dirty="0" smtClean="0"/>
              <a:t>捷克</a:t>
            </a:r>
            <a:endParaRPr kumimoji="1" lang="en-US" altLang="zh-CN" sz="1400" dirty="0" smtClean="0"/>
          </a:p>
          <a:p>
            <a:pPr>
              <a:lnSpc>
                <a:spcPts val="1980"/>
              </a:lnSpc>
            </a:pPr>
            <a:r>
              <a:rPr kumimoji="1" lang="zh-CN" altLang="en-US" sz="1400" dirty="0" smtClean="0"/>
              <a:t>瑞典</a:t>
            </a:r>
            <a:endParaRPr kumimoji="1" lang="en-US" altLang="zh-CN" sz="1400" dirty="0" smtClean="0"/>
          </a:p>
          <a:p>
            <a:pPr>
              <a:lnSpc>
                <a:spcPts val="1980"/>
              </a:lnSpc>
            </a:pPr>
            <a:r>
              <a:rPr kumimoji="1" lang="zh-CN" altLang="en-US" sz="1400" dirty="0" smtClean="0"/>
              <a:t>葡萄牙</a:t>
            </a:r>
            <a:endParaRPr kumimoji="1" lang="en-US" altLang="zh-CN" sz="1400" dirty="0" smtClean="0"/>
          </a:p>
          <a:p>
            <a:pPr>
              <a:lnSpc>
                <a:spcPts val="1980"/>
              </a:lnSpc>
            </a:pPr>
            <a:r>
              <a:rPr kumimoji="1" lang="zh-CN" altLang="en-US" sz="1400" dirty="0" smtClean="0"/>
              <a:t>奥地利</a:t>
            </a:r>
            <a:endParaRPr kumimoji="1" lang="en-US" altLang="zh-CN" sz="1400" dirty="0" smtClean="0"/>
          </a:p>
          <a:p>
            <a:pPr>
              <a:lnSpc>
                <a:spcPts val="1980"/>
              </a:lnSpc>
            </a:pPr>
            <a:r>
              <a:rPr kumimoji="1" lang="zh-CN" altLang="en-US" sz="1400" dirty="0" smtClean="0"/>
              <a:t>波兰</a:t>
            </a:r>
            <a:endParaRPr kumimoji="1" lang="en-US" altLang="zh-CN" sz="1400" dirty="0" smtClean="0"/>
          </a:p>
          <a:p>
            <a:pPr>
              <a:lnSpc>
                <a:spcPts val="1980"/>
              </a:lnSpc>
            </a:pPr>
            <a:r>
              <a:rPr kumimoji="1" lang="zh-CN" altLang="en-US" sz="1400" dirty="0" smtClean="0"/>
              <a:t>西班牙</a:t>
            </a:r>
            <a:endParaRPr kumimoji="1" lang="en-US" altLang="zh-CN" sz="1400" dirty="0" smtClean="0"/>
          </a:p>
          <a:p>
            <a:pPr>
              <a:lnSpc>
                <a:spcPts val="1980"/>
              </a:lnSpc>
            </a:pPr>
            <a:r>
              <a:rPr kumimoji="1" lang="zh-CN" altLang="en-US" sz="1400" dirty="0" smtClean="0"/>
              <a:t>希腊</a:t>
            </a:r>
            <a:endParaRPr kumimoji="1" lang="en-US" altLang="zh-CN" sz="1400" dirty="0" smtClean="0"/>
          </a:p>
          <a:p>
            <a:pPr>
              <a:lnSpc>
                <a:spcPts val="1980"/>
              </a:lnSpc>
            </a:pPr>
            <a:r>
              <a:rPr kumimoji="1" lang="zh-CN" altLang="en-US" sz="1400" dirty="0" smtClean="0"/>
              <a:t>斯洛伐克</a:t>
            </a:r>
            <a:endParaRPr kumimoji="1" lang="en-US" altLang="zh-CN" sz="1400" dirty="0" smtClean="0"/>
          </a:p>
          <a:p>
            <a:pPr>
              <a:lnSpc>
                <a:spcPts val="1980"/>
              </a:lnSpc>
            </a:pPr>
            <a:r>
              <a:rPr kumimoji="1" lang="zh-CN" altLang="en-US" sz="1400" dirty="0" smtClean="0"/>
              <a:t>匈牙利</a:t>
            </a:r>
            <a:endParaRPr kumimoji="1" lang="en-US" altLang="zh-CN" sz="1400" dirty="0" smtClean="0"/>
          </a:p>
          <a:p>
            <a:pPr>
              <a:lnSpc>
                <a:spcPts val="1980"/>
              </a:lnSpc>
            </a:pPr>
            <a:r>
              <a:rPr kumimoji="1" lang="zh-CN" altLang="en-US" sz="1400" dirty="0" smtClean="0"/>
              <a:t>意大利</a:t>
            </a:r>
            <a:endParaRPr kumimoji="1" lang="en-US" altLang="zh-CN" sz="1400" dirty="0" smtClean="0"/>
          </a:p>
          <a:p>
            <a:pPr>
              <a:lnSpc>
                <a:spcPts val="1980"/>
              </a:lnSpc>
            </a:pPr>
            <a:r>
              <a:rPr kumimoji="1" lang="zh-CN" altLang="en-US" sz="1400" dirty="0" smtClean="0"/>
              <a:t>法国</a:t>
            </a:r>
            <a:endParaRPr kumimoji="1" lang="en-US" altLang="zh-CN" sz="1400" dirty="0" smtClean="0"/>
          </a:p>
          <a:p>
            <a:pPr>
              <a:lnSpc>
                <a:spcPts val="1980"/>
              </a:lnSpc>
            </a:pPr>
            <a:r>
              <a:rPr kumimoji="1" lang="zh-CN" altLang="en-US" sz="1400" dirty="0" smtClean="0"/>
              <a:t>罗马尼亚</a:t>
            </a:r>
            <a:endParaRPr kumimoji="1" lang="en-US" altLang="zh-CN" sz="1400" dirty="0" smtClean="0"/>
          </a:p>
          <a:p>
            <a:pPr>
              <a:lnSpc>
                <a:spcPts val="1980"/>
              </a:lnSpc>
            </a:pPr>
            <a:r>
              <a:rPr kumimoji="1" lang="zh-CN" altLang="en-US" sz="1400" dirty="0" smtClean="0"/>
              <a:t>卢森堡</a:t>
            </a:r>
            <a:endParaRPr kumimoji="1" lang="zh-CN" altLang="en-US" sz="1400" dirty="0"/>
          </a:p>
        </p:txBody>
      </p:sp>
    </p:spTree>
    <p:extLst>
      <p:ext uri="{BB962C8B-B14F-4D97-AF65-F5344CB8AC3E}">
        <p14:creationId xmlns:p14="http://schemas.microsoft.com/office/powerpoint/2010/main" val="14342693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a:t>3.3 </a:t>
            </a:r>
            <a:r>
              <a:rPr lang="en-US" sz="1800" dirty="0"/>
              <a:t>Third streamlined objective – </a:t>
            </a:r>
            <a:r>
              <a:rPr lang="en-US" sz="1800" dirty="0" err="1"/>
              <a:t>modernised</a:t>
            </a:r>
            <a:r>
              <a:rPr lang="en-US" sz="1800" dirty="0"/>
              <a:t> </a:t>
            </a:r>
            <a:r>
              <a:rPr lang="en-US" sz="1800" dirty="0" smtClean="0"/>
              <a:t>pensions</a:t>
            </a:r>
            <a:br>
              <a:rPr lang="en-US" sz="1800" dirty="0" smtClean="0"/>
            </a:br>
            <a:r>
              <a:rPr lang="zh-CN" altLang="en-US" sz="1800" dirty="0" smtClean="0"/>
              <a:t>第三大目标</a:t>
            </a:r>
            <a:r>
              <a:rPr lang="zh-CN" altLang="zh-CN" sz="1800" dirty="0"/>
              <a:t>：</a:t>
            </a:r>
            <a:r>
              <a:rPr lang="zh-CN" altLang="en-US" sz="1800" dirty="0" smtClean="0"/>
              <a:t>养老金现代化</a:t>
            </a:r>
            <a:endParaRPr lang="es-ES" sz="1800" dirty="0"/>
          </a:p>
        </p:txBody>
      </p:sp>
      <p:pic>
        <p:nvPicPr>
          <p:cNvPr id="1715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380" y="1916790"/>
            <a:ext cx="8877923" cy="446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44360" y="980660"/>
            <a:ext cx="8857230" cy="646331"/>
          </a:xfrm>
          <a:prstGeom prst="rect">
            <a:avLst/>
          </a:prstGeom>
          <a:noFill/>
        </p:spPr>
        <p:txBody>
          <a:bodyPr wrap="square" rtlCol="0">
            <a:spAutoFit/>
          </a:bodyPr>
          <a:lstStyle/>
          <a:p>
            <a:r>
              <a:rPr lang="en-US" b="1" dirty="0">
                <a:latin typeface="Optane" pitchFamily="2" charset="0"/>
              </a:rPr>
              <a:t>D) Gender Gap in Pensions (%): </a:t>
            </a:r>
            <a:r>
              <a:rPr lang="en-US" dirty="0">
                <a:latin typeface="Optane" pitchFamily="2" charset="0"/>
              </a:rPr>
              <a:t>Difference between men’s </a:t>
            </a:r>
            <a:r>
              <a:rPr lang="es-ES" dirty="0" err="1">
                <a:latin typeface="Optane" pitchFamily="2" charset="0"/>
              </a:rPr>
              <a:t>average</a:t>
            </a:r>
            <a:r>
              <a:rPr lang="es-ES" dirty="0">
                <a:latin typeface="Optane" pitchFamily="2" charset="0"/>
              </a:rPr>
              <a:t> </a:t>
            </a:r>
            <a:r>
              <a:rPr lang="es-ES" dirty="0" err="1">
                <a:latin typeface="Optane" pitchFamily="2" charset="0"/>
              </a:rPr>
              <a:t>pension</a:t>
            </a:r>
            <a:r>
              <a:rPr lang="es-ES" dirty="0">
                <a:latin typeface="Optane" pitchFamily="2" charset="0"/>
              </a:rPr>
              <a:t> </a:t>
            </a:r>
            <a:r>
              <a:rPr lang="es-ES_tradnl" dirty="0">
                <a:latin typeface="Optane" pitchFamily="2" charset="0"/>
              </a:rPr>
              <a:t>and </a:t>
            </a:r>
            <a:r>
              <a:rPr lang="es-ES_tradnl" dirty="0" err="1">
                <a:latin typeface="Optane" pitchFamily="2" charset="0"/>
              </a:rPr>
              <a:t>women’s</a:t>
            </a:r>
            <a:r>
              <a:rPr lang="es-ES_tradnl" dirty="0">
                <a:latin typeface="Optane" pitchFamily="2" charset="0"/>
              </a:rPr>
              <a:t> </a:t>
            </a:r>
            <a:r>
              <a:rPr lang="es-ES_tradnl" dirty="0" err="1">
                <a:latin typeface="Optane" pitchFamily="2" charset="0"/>
              </a:rPr>
              <a:t>average</a:t>
            </a:r>
            <a:r>
              <a:rPr lang="es-ES_tradnl" dirty="0">
                <a:latin typeface="Optane" pitchFamily="2" charset="0"/>
              </a:rPr>
              <a:t> </a:t>
            </a:r>
            <a:r>
              <a:rPr lang="es-ES_tradnl" dirty="0" err="1" smtClean="0">
                <a:latin typeface="Optane" pitchFamily="2" charset="0"/>
              </a:rPr>
              <a:t>pension</a:t>
            </a:r>
            <a:r>
              <a:rPr lang="zh-CN" altLang="en-US" dirty="0">
                <a:latin typeface="Optane" pitchFamily="2" charset="0"/>
              </a:rPr>
              <a:t> </a:t>
            </a:r>
            <a:r>
              <a:rPr lang="es-ES_tradnl" dirty="0" smtClean="0">
                <a:latin typeface="Optane" pitchFamily="2" charset="0"/>
              </a:rPr>
              <a:t>D) </a:t>
            </a:r>
            <a:r>
              <a:rPr lang="es-ES_tradnl" dirty="0" err="1" smtClean="0">
                <a:latin typeface="Optane" pitchFamily="2" charset="0"/>
              </a:rPr>
              <a:t>养老金性别差</a:t>
            </a:r>
            <a:r>
              <a:rPr lang="es-ES_tradnl" dirty="0" smtClean="0">
                <a:latin typeface="Optane" pitchFamily="2" charset="0"/>
              </a:rPr>
              <a:t>（%）：</a:t>
            </a:r>
            <a:r>
              <a:rPr lang="es-ES_tradnl" dirty="0" err="1" smtClean="0">
                <a:latin typeface="Optane" pitchFamily="2" charset="0"/>
              </a:rPr>
              <a:t>男性女性平均养老金之差</a:t>
            </a:r>
            <a:endParaRPr lang="en-US" sz="2400" b="1" dirty="0">
              <a:latin typeface="Optane" pitchFamily="2" charset="0"/>
            </a:endParaRPr>
          </a:p>
        </p:txBody>
      </p:sp>
      <p:sp>
        <p:nvSpPr>
          <p:cNvPr id="3" name="文本框 2"/>
          <p:cNvSpPr txBox="1"/>
          <p:nvPr/>
        </p:nvSpPr>
        <p:spPr>
          <a:xfrm>
            <a:off x="2864710" y="6021360"/>
            <a:ext cx="6624920" cy="523220"/>
          </a:xfrm>
          <a:prstGeom prst="rect">
            <a:avLst/>
          </a:prstGeom>
          <a:solidFill>
            <a:schemeClr val="bg1"/>
          </a:solidFill>
        </p:spPr>
        <p:txBody>
          <a:bodyPr wrap="square" rtlCol="0">
            <a:spAutoFit/>
          </a:bodyPr>
          <a:lstStyle/>
          <a:p>
            <a:r>
              <a:rPr kumimoji="1" lang="zh-CN" altLang="en-US" sz="1400" dirty="0" smtClean="0"/>
              <a:t>注：数据表明了</a:t>
            </a:r>
            <a:r>
              <a:rPr kumimoji="1" lang="en-US" altLang="zh-CN" sz="1400" dirty="0" smtClean="0"/>
              <a:t>65-79</a:t>
            </a:r>
            <a:r>
              <a:rPr kumimoji="1" lang="zh-CN" altLang="en-US" sz="1400" dirty="0" smtClean="0"/>
              <a:t>岁人口养老金之差。来源：欧盟收入与生活状况统计，</a:t>
            </a:r>
            <a:r>
              <a:rPr kumimoji="1" lang="en-US" altLang="zh-CN" sz="1400" dirty="0" smtClean="0"/>
              <a:t>2012</a:t>
            </a:r>
            <a:r>
              <a:rPr kumimoji="1" lang="zh-CN" altLang="en-US" sz="1400" dirty="0" smtClean="0"/>
              <a:t>年。作者自行计算。比利时和爱尔兰数据基于</a:t>
            </a:r>
            <a:r>
              <a:rPr kumimoji="1" lang="en-US" altLang="zh-CN" sz="1400" dirty="0" smtClean="0"/>
              <a:t>2011</a:t>
            </a:r>
            <a:r>
              <a:rPr kumimoji="1" lang="zh-CN" altLang="en-US" sz="1400" dirty="0" smtClean="0"/>
              <a:t>年数据。</a:t>
            </a:r>
            <a:endParaRPr kumimoji="1" lang="zh-CN" altLang="en-US" sz="1400" dirty="0"/>
          </a:p>
        </p:txBody>
      </p:sp>
      <p:sp>
        <p:nvSpPr>
          <p:cNvPr id="4" name="文本框 3"/>
          <p:cNvSpPr txBox="1"/>
          <p:nvPr/>
        </p:nvSpPr>
        <p:spPr>
          <a:xfrm>
            <a:off x="1280490" y="5373270"/>
            <a:ext cx="1152160" cy="430887"/>
          </a:xfrm>
          <a:prstGeom prst="rect">
            <a:avLst/>
          </a:prstGeom>
          <a:noFill/>
        </p:spPr>
        <p:txBody>
          <a:bodyPr wrap="square" rtlCol="0">
            <a:spAutoFit/>
          </a:bodyPr>
          <a:lstStyle/>
          <a:p>
            <a:pPr algn="r"/>
            <a:r>
              <a:rPr kumimoji="1" lang="en-US" altLang="zh-CN" sz="1100" dirty="0" smtClean="0"/>
              <a:t>65-79</a:t>
            </a:r>
            <a:r>
              <a:rPr kumimoji="1" lang="zh-CN" altLang="en-US" sz="1100" dirty="0" smtClean="0"/>
              <a:t>岁养老金领取人群</a:t>
            </a:r>
            <a:endParaRPr kumimoji="1" lang="zh-CN" altLang="en-US" sz="1100" dirty="0"/>
          </a:p>
        </p:txBody>
      </p:sp>
      <p:sp>
        <p:nvSpPr>
          <p:cNvPr id="7" name="文本框 6"/>
          <p:cNvSpPr txBox="1"/>
          <p:nvPr/>
        </p:nvSpPr>
        <p:spPr>
          <a:xfrm>
            <a:off x="7617370" y="5373270"/>
            <a:ext cx="1224170" cy="430887"/>
          </a:xfrm>
          <a:prstGeom prst="rect">
            <a:avLst/>
          </a:prstGeom>
          <a:noFill/>
        </p:spPr>
        <p:txBody>
          <a:bodyPr wrap="square" rtlCol="0">
            <a:spAutoFit/>
          </a:bodyPr>
          <a:lstStyle/>
          <a:p>
            <a:r>
              <a:rPr kumimoji="1" lang="en-US" altLang="zh-CN" sz="1100" dirty="0" smtClean="0"/>
              <a:t>65</a:t>
            </a:r>
            <a:r>
              <a:rPr kumimoji="1" lang="zh-CN" altLang="en-US" sz="1100" dirty="0" smtClean="0"/>
              <a:t>岁以上养老金领取人群</a:t>
            </a:r>
            <a:endParaRPr kumimoji="1" lang="zh-CN" altLang="en-US" sz="1100" dirty="0"/>
          </a:p>
        </p:txBody>
      </p:sp>
      <p:sp>
        <p:nvSpPr>
          <p:cNvPr id="8" name="文本框 7"/>
          <p:cNvSpPr txBox="1"/>
          <p:nvPr/>
        </p:nvSpPr>
        <p:spPr>
          <a:xfrm>
            <a:off x="848430" y="2276840"/>
            <a:ext cx="8318300" cy="1512210"/>
          </a:xfrm>
          <a:prstGeom prst="rect">
            <a:avLst/>
          </a:prstGeom>
          <a:noFill/>
        </p:spPr>
        <p:txBody>
          <a:bodyPr vert="eaVert" wrap="square" rtlCol="0">
            <a:spAutoFit/>
          </a:bodyPr>
          <a:lstStyle/>
          <a:p>
            <a:pPr>
              <a:lnSpc>
                <a:spcPts val="2190"/>
              </a:lnSpc>
            </a:pPr>
            <a:r>
              <a:rPr kumimoji="1" lang="zh-CN" altLang="en-US" sz="1400" dirty="0" smtClean="0">
                <a:latin typeface="宋体"/>
                <a:ea typeface="宋体"/>
                <a:cs typeface="宋体"/>
              </a:rPr>
              <a:t>荷兰</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卢森堡</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德国</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英国</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奥地利</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爱尔兰</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欧盟</a:t>
            </a:r>
            <a:r>
              <a:rPr kumimoji="1" lang="en-US" altLang="zh-CN" sz="1400" dirty="0" smtClean="0">
                <a:latin typeface="宋体"/>
                <a:ea typeface="宋体"/>
                <a:cs typeface="宋体"/>
              </a:rPr>
              <a:t>27</a:t>
            </a:r>
            <a:r>
              <a:rPr kumimoji="1" lang="zh-CN" altLang="en-US" sz="1400" dirty="0" smtClean="0">
                <a:latin typeface="宋体"/>
                <a:ea typeface="宋体"/>
                <a:cs typeface="宋体"/>
              </a:rPr>
              <a:t>国</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塞浦路斯</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法国</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保加利亚</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意大利</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葡萄牙</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西班牙</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瑞典</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罗马尼亚</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比利时</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芬兰</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波兰</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克罗地亚</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希腊</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斯洛文尼亚</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马耳他</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拉脱维亚</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匈牙利</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捷克</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立陶宛</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斯洛伐克</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丹麦</a:t>
            </a:r>
            <a:endParaRPr kumimoji="1" lang="en-US" altLang="zh-CN" sz="1400" dirty="0" smtClean="0">
              <a:latin typeface="宋体"/>
              <a:ea typeface="宋体"/>
              <a:cs typeface="宋体"/>
            </a:endParaRPr>
          </a:p>
          <a:p>
            <a:pPr>
              <a:lnSpc>
                <a:spcPts val="2190"/>
              </a:lnSpc>
            </a:pPr>
            <a:r>
              <a:rPr kumimoji="1" lang="zh-CN" altLang="en-US" sz="1400" dirty="0" smtClean="0">
                <a:latin typeface="宋体"/>
                <a:ea typeface="宋体"/>
                <a:cs typeface="宋体"/>
              </a:rPr>
              <a:t>爱沙尼亚</a:t>
            </a:r>
            <a:endParaRPr kumimoji="1" lang="zh-CN" altLang="en-US" sz="1400" dirty="0">
              <a:latin typeface="宋体"/>
              <a:ea typeface="宋体"/>
              <a:cs typeface="宋体"/>
            </a:endParaRPr>
          </a:p>
        </p:txBody>
      </p:sp>
    </p:spTree>
    <p:extLst>
      <p:ext uri="{BB962C8B-B14F-4D97-AF65-F5344CB8AC3E}">
        <p14:creationId xmlns:p14="http://schemas.microsoft.com/office/powerpoint/2010/main" val="33700074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smtClean="0"/>
              <a:t>4. </a:t>
            </a:r>
            <a:r>
              <a:rPr lang="es-ES_tradnl" dirty="0" err="1" smtClean="0"/>
              <a:t>Comparability</a:t>
            </a:r>
            <a:r>
              <a:rPr lang="es-ES_tradnl" dirty="0" smtClean="0"/>
              <a:t> </a:t>
            </a:r>
            <a:r>
              <a:rPr lang="es-ES_tradnl" dirty="0" err="1" smtClean="0"/>
              <a:t>example</a:t>
            </a:r>
            <a:r>
              <a:rPr lang="zh-CN" altLang="en-US" dirty="0" smtClean="0"/>
              <a:t> 比较案例</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41738018"/>
              </p:ext>
            </p:extLst>
          </p:nvPr>
        </p:nvGraphicFramePr>
        <p:xfrm>
          <a:off x="415924" y="836636"/>
          <a:ext cx="8994778" cy="5597903"/>
        </p:xfrm>
        <a:graphic>
          <a:graphicData uri="http://schemas.openxmlformats.org/drawingml/2006/table">
            <a:tbl>
              <a:tblPr/>
              <a:tblGrid>
                <a:gridCol w="1125333"/>
                <a:gridCol w="631028"/>
                <a:gridCol w="631028"/>
                <a:gridCol w="631028"/>
                <a:gridCol w="631028"/>
                <a:gridCol w="631028"/>
                <a:gridCol w="149869"/>
                <a:gridCol w="631028"/>
                <a:gridCol w="631028"/>
                <a:gridCol w="631028"/>
                <a:gridCol w="631028"/>
                <a:gridCol w="147240"/>
                <a:gridCol w="631028"/>
                <a:gridCol w="631028"/>
                <a:gridCol w="631028"/>
              </a:tblGrid>
              <a:tr h="154644">
                <a:tc>
                  <a:txBody>
                    <a:bodyPr/>
                    <a:lstStyle/>
                    <a:p>
                      <a:pPr algn="l" fontAlgn="b"/>
                      <a:endParaRPr lang="es-ES" sz="800" b="0" i="0" u="none" strike="noStrike" dirty="0">
                        <a:effectLst/>
                        <a:latin typeface="Arial"/>
                      </a:endParaRPr>
                    </a:p>
                  </a:txBody>
                  <a:tcPr marL="7890" marR="7890" marT="7890"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s-ES" sz="1000" b="0" i="0" u="none" strike="noStrike" dirty="0" err="1">
                          <a:effectLst/>
                          <a:latin typeface="Arial"/>
                        </a:rPr>
                        <a:t>Adequacy</a:t>
                      </a:r>
                      <a:r>
                        <a:rPr lang="es-ES" sz="1000" b="0" i="0" u="none" strike="noStrike" dirty="0">
                          <a:effectLst/>
                          <a:latin typeface="Arial"/>
                        </a:rPr>
                        <a:t> </a:t>
                      </a:r>
                      <a:r>
                        <a:rPr lang="es-ES" sz="1000" b="0" i="0" u="none" strike="noStrike" dirty="0" err="1" smtClean="0">
                          <a:effectLst/>
                          <a:latin typeface="Arial"/>
                        </a:rPr>
                        <a:t>Indicators</a:t>
                      </a:r>
                      <a:endParaRPr lang="es-ES" sz="1000" b="0" i="0" u="none" strike="noStrike" dirty="0" smtClean="0">
                        <a:effectLst/>
                        <a:latin typeface="Arial"/>
                      </a:endParaRPr>
                    </a:p>
                    <a:p>
                      <a:pPr algn="ctr" fontAlgn="b"/>
                      <a:r>
                        <a:rPr lang="zh-CN" altLang="en-US" sz="1000" b="0" i="0" u="none" strike="noStrike" dirty="0" smtClean="0">
                          <a:effectLst/>
                          <a:latin typeface="黑体"/>
                          <a:ea typeface="黑体"/>
                          <a:cs typeface="黑体"/>
                        </a:rPr>
                        <a:t>充足性指标</a:t>
                      </a:r>
                      <a:endParaRPr lang="es-ES" sz="1000" b="0" i="0" u="none" strike="noStrike" dirty="0">
                        <a:effectLst/>
                        <a:latin typeface="黑体"/>
                        <a:ea typeface="黑体"/>
                        <a:cs typeface="黑体"/>
                      </a:endParaRP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1000" b="1" i="0" u="none" strike="noStrike">
                          <a:effectLst/>
                          <a:latin typeface="Arial"/>
                        </a:rPr>
                        <a:t> </a:t>
                      </a: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gridSpan="4">
                  <a:txBody>
                    <a:bodyPr/>
                    <a:lstStyle/>
                    <a:p>
                      <a:pPr algn="ctr" fontAlgn="b"/>
                      <a:r>
                        <a:rPr lang="es-ES" sz="1000" b="0" i="0" u="none" strike="noStrike" dirty="0" err="1">
                          <a:effectLst/>
                          <a:latin typeface="Arial"/>
                        </a:rPr>
                        <a:t>Sustainability</a:t>
                      </a:r>
                      <a:r>
                        <a:rPr lang="es-ES" sz="1000" b="0" i="0" u="none" strike="noStrike" dirty="0">
                          <a:effectLst/>
                          <a:latin typeface="Arial"/>
                        </a:rPr>
                        <a:t> </a:t>
                      </a:r>
                      <a:r>
                        <a:rPr lang="es-ES" sz="1000" b="0" i="0" u="none" strike="noStrike" dirty="0" err="1" smtClean="0">
                          <a:effectLst/>
                          <a:latin typeface="Arial"/>
                        </a:rPr>
                        <a:t>Indicators</a:t>
                      </a:r>
                      <a:endParaRPr lang="es-ES" sz="1000" b="0" i="0" u="none" strike="noStrike" dirty="0" smtClean="0">
                        <a:effectLst/>
                        <a:latin typeface="Arial"/>
                      </a:endParaRPr>
                    </a:p>
                    <a:p>
                      <a:pPr algn="ctr" fontAlgn="b"/>
                      <a:r>
                        <a:rPr lang="zh-CN" altLang="en-US" sz="1000" b="0" i="0" u="none" strike="noStrike" dirty="0" smtClean="0">
                          <a:effectLst/>
                          <a:latin typeface="黑体"/>
                          <a:ea typeface="黑体"/>
                          <a:cs typeface="黑体"/>
                        </a:rPr>
                        <a:t>可持续性指标</a:t>
                      </a:r>
                      <a:endParaRPr lang="es-ES" sz="1000" b="0" i="0" u="none" strike="noStrike" dirty="0">
                        <a:effectLst/>
                        <a:latin typeface="黑体"/>
                        <a:ea typeface="黑体"/>
                        <a:cs typeface="黑体"/>
                      </a:endParaRP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1000" b="1" i="0" u="none" strike="noStrike">
                          <a:effectLst/>
                          <a:latin typeface="Arial"/>
                        </a:rPr>
                        <a:t> </a:t>
                      </a: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b"/>
                      <a:r>
                        <a:rPr lang="es-ES" sz="1000" b="0" i="0" u="none" strike="noStrike" dirty="0" err="1">
                          <a:effectLst/>
                          <a:latin typeface="Arial"/>
                        </a:rPr>
                        <a:t>Gender</a:t>
                      </a:r>
                      <a:r>
                        <a:rPr lang="es-ES" sz="1000" b="0" i="0" u="none" strike="noStrike" dirty="0">
                          <a:effectLst/>
                          <a:latin typeface="Arial"/>
                        </a:rPr>
                        <a:t> </a:t>
                      </a:r>
                      <a:r>
                        <a:rPr lang="es-ES" sz="1000" b="0" i="0" u="none" strike="noStrike" dirty="0" err="1" smtClean="0">
                          <a:effectLst/>
                          <a:latin typeface="Arial"/>
                        </a:rPr>
                        <a:t>Indicators</a:t>
                      </a:r>
                      <a:endParaRPr lang="es-ES" sz="1000" b="0" i="0" u="none" strike="noStrike" dirty="0" smtClean="0">
                        <a:effectLst/>
                        <a:latin typeface="Arial"/>
                      </a:endParaRPr>
                    </a:p>
                    <a:p>
                      <a:pPr algn="ctr" fontAlgn="b"/>
                      <a:r>
                        <a:rPr lang="zh-CN" altLang="en-US" sz="1000" b="0" i="0" u="none" strike="noStrike" dirty="0" smtClean="0">
                          <a:effectLst/>
                          <a:latin typeface="黑体"/>
                          <a:ea typeface="黑体"/>
                          <a:cs typeface="黑体"/>
                        </a:rPr>
                        <a:t>性别指标</a:t>
                      </a:r>
                      <a:endParaRPr lang="es-ES" sz="1000" b="0" i="0" u="none" strike="noStrike" dirty="0">
                        <a:effectLst/>
                        <a:latin typeface="黑体"/>
                        <a:ea typeface="黑体"/>
                        <a:cs typeface="黑体"/>
                      </a:endParaRP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s-ES"/>
                    </a:p>
                  </a:txBody>
                  <a:tcPr/>
                </a:tc>
                <a:tc hMerge="1">
                  <a:txBody>
                    <a:bodyPr/>
                    <a:lstStyle/>
                    <a:p>
                      <a:endParaRPr lang="es-ES"/>
                    </a:p>
                  </a:txBody>
                  <a:tcPr/>
                </a:tc>
              </a:tr>
              <a:tr h="1274169">
                <a:tc>
                  <a:txBody>
                    <a:bodyPr/>
                    <a:lstStyle/>
                    <a:p>
                      <a:pPr algn="l" fontAlgn="b"/>
                      <a:endParaRPr lang="es-ES" sz="800" b="0" i="0" u="none" strike="noStrike" dirty="0">
                        <a:effectLst/>
                        <a:latin typeface="Arial"/>
                      </a:endParaRPr>
                    </a:p>
                  </a:txBody>
                  <a:tcPr marL="7890" marR="7890" marT="789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a:rPr>
                        <a:t>At-risk-of-poverty rate of older </a:t>
                      </a:r>
                      <a:r>
                        <a:rPr lang="en-US" sz="1100" b="0" i="0" u="none" strike="noStrike" dirty="0" smtClean="0">
                          <a:effectLst/>
                          <a:latin typeface="Arial"/>
                        </a:rPr>
                        <a:t>people</a:t>
                      </a:r>
                    </a:p>
                    <a:p>
                      <a:pPr algn="ctr" fontAlgn="b"/>
                      <a:r>
                        <a:rPr lang="zh-CN" altLang="en-US" sz="1100" b="0" i="0" u="none" strike="noStrike" dirty="0" smtClean="0">
                          <a:effectLst/>
                          <a:latin typeface="黑体"/>
                          <a:ea typeface="黑体"/>
                          <a:cs typeface="黑体"/>
                        </a:rPr>
                        <a:t>贫困风险人群</a:t>
                      </a:r>
                      <a:endParaRPr lang="en-US" sz="1100" b="0" i="0" u="none" strike="noStrike" dirty="0">
                        <a:effectLst/>
                        <a:latin typeface="黑体"/>
                        <a:ea typeface="黑体"/>
                        <a:cs typeface="黑体"/>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a:rPr>
                        <a:t>Median relative income of elderly </a:t>
                      </a:r>
                      <a:r>
                        <a:rPr lang="en-US" sz="1100" b="0" i="0" u="none" strike="noStrike" dirty="0" smtClean="0">
                          <a:effectLst/>
                          <a:latin typeface="Arial"/>
                        </a:rPr>
                        <a:t>people</a:t>
                      </a:r>
                    </a:p>
                    <a:p>
                      <a:pPr algn="ctr" fontAlgn="b"/>
                      <a:r>
                        <a:rPr lang="zh-CN" altLang="en-US" sz="1100" b="0" i="0" u="none" strike="noStrike" dirty="0" smtClean="0">
                          <a:effectLst/>
                          <a:latin typeface="黑体"/>
                          <a:ea typeface="黑体"/>
                          <a:cs typeface="黑体"/>
                        </a:rPr>
                        <a:t>老人相对收入中数</a:t>
                      </a:r>
                      <a:endParaRPr lang="en-US" sz="110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err="1">
                          <a:effectLst/>
                          <a:latin typeface="Arial"/>
                        </a:rPr>
                        <a:t>Aggregate</a:t>
                      </a:r>
                      <a:r>
                        <a:rPr lang="es-ES" sz="1100" b="0" i="0" u="none" strike="noStrike" dirty="0">
                          <a:effectLst/>
                          <a:latin typeface="Arial"/>
                        </a:rPr>
                        <a:t> </a:t>
                      </a:r>
                      <a:r>
                        <a:rPr lang="es-ES" sz="1100" b="0" i="0" u="none" strike="noStrike" dirty="0" err="1">
                          <a:effectLst/>
                          <a:latin typeface="Arial"/>
                        </a:rPr>
                        <a:t>replacement</a:t>
                      </a:r>
                      <a:r>
                        <a:rPr lang="es-ES" sz="1100" b="0" i="0" u="none" strike="noStrike" dirty="0">
                          <a:effectLst/>
                          <a:latin typeface="Arial"/>
                        </a:rPr>
                        <a:t> </a:t>
                      </a:r>
                      <a:r>
                        <a:rPr lang="es-ES" sz="1100" b="0" i="0" u="none" strike="noStrike" dirty="0" smtClean="0">
                          <a:effectLst/>
                          <a:latin typeface="Arial"/>
                        </a:rPr>
                        <a:t>ratio</a:t>
                      </a:r>
                    </a:p>
                    <a:p>
                      <a:pPr algn="ctr" fontAlgn="b"/>
                      <a:r>
                        <a:rPr lang="zh-CN" altLang="en-US" sz="1100" b="0" i="0" u="none" strike="noStrike" dirty="0" smtClean="0">
                          <a:effectLst/>
                          <a:latin typeface="黑体"/>
                          <a:ea typeface="黑体"/>
                          <a:cs typeface="黑体"/>
                        </a:rPr>
                        <a:t>总替代率</a:t>
                      </a:r>
                      <a:endParaRPr lang="es-ES" sz="110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a:rPr>
                        <a:t>Change in projected theoretical replacement ratio for base </a:t>
                      </a:r>
                      <a:r>
                        <a:rPr lang="en-US" sz="1000" b="0" i="0" u="none" strike="noStrike" dirty="0" smtClean="0">
                          <a:effectLst/>
                          <a:latin typeface="Arial"/>
                        </a:rPr>
                        <a:t>case</a:t>
                      </a:r>
                    </a:p>
                    <a:p>
                      <a:pPr algn="ctr" fontAlgn="b"/>
                      <a:r>
                        <a:rPr lang="zh-CN" altLang="en-US" sz="1000" b="0" i="0" u="none" strike="noStrike" dirty="0" smtClean="0">
                          <a:effectLst/>
                          <a:latin typeface="黑体"/>
                          <a:ea typeface="黑体"/>
                          <a:cs typeface="黑体"/>
                        </a:rPr>
                        <a:t>理论替代率基线情境预测变化</a:t>
                      </a:r>
                      <a:endParaRPr lang="en-US" sz="100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a:rPr>
                        <a:t>Income inequality among population aged 65</a:t>
                      </a:r>
                      <a:r>
                        <a:rPr lang="en-US" sz="1000" b="0" i="0" u="none" strike="noStrike" dirty="0" smtClean="0">
                          <a:effectLst/>
                          <a:latin typeface="Arial"/>
                        </a:rPr>
                        <a:t>+</a:t>
                      </a:r>
                    </a:p>
                    <a:p>
                      <a:pPr algn="ctr" fontAlgn="b"/>
                      <a:r>
                        <a:rPr lang="en-US" altLang="zh-CN" sz="1000" b="0" i="0" u="none" strike="noStrike" dirty="0" smtClean="0">
                          <a:effectLst/>
                          <a:latin typeface="黑体"/>
                          <a:ea typeface="黑体"/>
                          <a:cs typeface="黑体"/>
                        </a:rPr>
                        <a:t>65</a:t>
                      </a:r>
                      <a:r>
                        <a:rPr lang="zh-CN" altLang="en-US" sz="1000" b="0" i="0" u="none" strike="noStrike" dirty="0" smtClean="0">
                          <a:effectLst/>
                          <a:latin typeface="黑体"/>
                          <a:ea typeface="黑体"/>
                          <a:cs typeface="黑体"/>
                        </a:rPr>
                        <a:t>岁以上人口收入不均状况</a:t>
                      </a:r>
                      <a:endParaRPr lang="en-US" sz="100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a:effectLst/>
                          <a:latin typeface="Arial"/>
                        </a:rPr>
                        <a:t> </a:t>
                      </a: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effectLst/>
                          <a:latin typeface="Arial"/>
                        </a:rPr>
                        <a:t>Total current pension expenditure (% of GDP</a:t>
                      </a:r>
                      <a:r>
                        <a:rPr lang="en-US" sz="1000" b="0" i="0" u="none" strike="noStrike" dirty="0" smtClean="0">
                          <a:effectLst/>
                          <a:latin typeface="Arial"/>
                        </a:rPr>
                        <a:t>)</a:t>
                      </a:r>
                    </a:p>
                    <a:p>
                      <a:pPr algn="ctr" fontAlgn="b"/>
                      <a:r>
                        <a:rPr lang="zh-CN" altLang="en-US" sz="1000" b="0" i="0" u="none" strike="noStrike" dirty="0" smtClean="0">
                          <a:effectLst/>
                          <a:latin typeface="黑体"/>
                          <a:ea typeface="黑体"/>
                          <a:cs typeface="黑体"/>
                        </a:rPr>
                        <a:t>当前养老金总支出占</a:t>
                      </a:r>
                      <a:r>
                        <a:rPr lang="en-US" altLang="zh-CN" sz="1000" b="0" i="0" u="none" strike="noStrike" dirty="0" smtClean="0">
                          <a:effectLst/>
                          <a:latin typeface="黑体"/>
                          <a:ea typeface="黑体"/>
                          <a:cs typeface="黑体"/>
                        </a:rPr>
                        <a:t>GDP</a:t>
                      </a:r>
                      <a:r>
                        <a:rPr lang="zh-CN" altLang="en-US" sz="1000" b="0" i="0" u="none" strike="noStrike" dirty="0" smtClean="0">
                          <a:effectLst/>
                          <a:latin typeface="黑体"/>
                          <a:ea typeface="黑体"/>
                          <a:cs typeface="黑体"/>
                        </a:rPr>
                        <a:t>比</a:t>
                      </a:r>
                      <a:endParaRPr lang="en-US" sz="1000" b="0" i="0" u="none" strike="noStrike" dirty="0">
                        <a:effectLst/>
                        <a:latin typeface="黑体"/>
                        <a:ea typeface="黑体"/>
                        <a:cs typeface="黑体"/>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err="1">
                          <a:effectLst/>
                          <a:latin typeface="Arial"/>
                        </a:rPr>
                        <a:t>Duration</a:t>
                      </a:r>
                      <a:r>
                        <a:rPr lang="es-ES" sz="1100" b="0" i="0" u="none" strike="noStrike" dirty="0">
                          <a:effectLst/>
                          <a:latin typeface="Arial"/>
                        </a:rPr>
                        <a:t> of </a:t>
                      </a:r>
                      <a:r>
                        <a:rPr lang="es-ES" sz="1100" b="0" i="0" u="none" strike="noStrike" dirty="0" err="1">
                          <a:effectLst/>
                          <a:latin typeface="Arial"/>
                        </a:rPr>
                        <a:t>working</a:t>
                      </a:r>
                      <a:r>
                        <a:rPr lang="es-ES" sz="1100" b="0" i="0" u="none" strike="noStrike" dirty="0">
                          <a:effectLst/>
                          <a:latin typeface="Arial"/>
                        </a:rPr>
                        <a:t> </a:t>
                      </a:r>
                      <a:r>
                        <a:rPr lang="es-ES" sz="1100" b="0" i="0" u="none" strike="noStrike" dirty="0" err="1" smtClean="0">
                          <a:effectLst/>
                          <a:latin typeface="Arial"/>
                        </a:rPr>
                        <a:t>life</a:t>
                      </a:r>
                      <a:endParaRPr lang="es-ES" sz="1100" b="0" i="0" u="none" strike="noStrike" dirty="0" smtClean="0">
                        <a:effectLst/>
                        <a:latin typeface="Arial"/>
                      </a:endParaRPr>
                    </a:p>
                    <a:p>
                      <a:pPr algn="ctr" fontAlgn="b"/>
                      <a:r>
                        <a:rPr lang="zh-CN" altLang="en-US" sz="1100" b="0" i="0" u="none" strike="noStrike" dirty="0" smtClean="0">
                          <a:effectLst/>
                          <a:latin typeface="黑体"/>
                          <a:ea typeface="黑体"/>
                          <a:cs typeface="黑体"/>
                        </a:rPr>
                        <a:t>工龄</a:t>
                      </a:r>
                      <a:endParaRPr lang="es-ES" sz="110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err="1">
                          <a:effectLst/>
                          <a:latin typeface="Arial"/>
                        </a:rPr>
                        <a:t>Employment</a:t>
                      </a:r>
                      <a:r>
                        <a:rPr lang="es-ES" sz="1100" b="0" i="0" u="none" strike="noStrike" dirty="0">
                          <a:effectLst/>
                          <a:latin typeface="Arial"/>
                        </a:rPr>
                        <a:t> </a:t>
                      </a:r>
                      <a:r>
                        <a:rPr lang="es-ES" sz="1100" b="0" i="0" u="none" strike="noStrike" dirty="0" err="1" smtClean="0">
                          <a:effectLst/>
                          <a:latin typeface="Arial"/>
                        </a:rPr>
                        <a:t>rate</a:t>
                      </a:r>
                      <a:endParaRPr lang="es-ES" sz="1100" b="0" i="0" u="none" strike="noStrike" dirty="0" smtClean="0">
                        <a:effectLst/>
                        <a:latin typeface="Arial"/>
                      </a:endParaRPr>
                    </a:p>
                    <a:p>
                      <a:pPr algn="ctr" fontAlgn="b"/>
                      <a:r>
                        <a:rPr lang="zh-CN" altLang="en-US" sz="1100" b="0" i="0" u="none" strike="noStrike" dirty="0" smtClean="0">
                          <a:effectLst/>
                          <a:latin typeface="黑体"/>
                          <a:ea typeface="黑体"/>
                          <a:cs typeface="黑体"/>
                        </a:rPr>
                        <a:t>就业率</a:t>
                      </a:r>
                      <a:endParaRPr lang="es-ES" sz="110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a:rPr>
                        <a:t>Projections of pension expenditure, public and total, 2013-2060 (% of GDP</a:t>
                      </a:r>
                      <a:r>
                        <a:rPr lang="en-US" sz="900" b="0" i="0" u="none" strike="noStrike" dirty="0" smtClean="0">
                          <a:effectLst/>
                          <a:latin typeface="Arial"/>
                        </a:rPr>
                        <a:t>)</a:t>
                      </a:r>
                    </a:p>
                    <a:p>
                      <a:pPr algn="ctr" fontAlgn="b"/>
                      <a:r>
                        <a:rPr lang="en-US" altLang="zh-CN" sz="900" b="0" i="0" u="none" strike="noStrike" dirty="0" smtClean="0">
                          <a:effectLst/>
                          <a:latin typeface="Arial"/>
                        </a:rPr>
                        <a:t>2013-2060</a:t>
                      </a:r>
                      <a:r>
                        <a:rPr lang="zh-CN" altLang="en-US" sz="900" b="1" i="0" u="none" strike="noStrike" dirty="0" smtClean="0">
                          <a:effectLst/>
                          <a:latin typeface="Arial"/>
                        </a:rPr>
                        <a:t>公共与总体养老金支出占</a:t>
                      </a:r>
                      <a:r>
                        <a:rPr lang="en-US" altLang="zh-CN" sz="900" b="1" i="0" u="none" strike="noStrike" dirty="0" smtClean="0">
                          <a:effectLst/>
                          <a:latin typeface="Arial"/>
                        </a:rPr>
                        <a:t>GDP</a:t>
                      </a:r>
                      <a:r>
                        <a:rPr lang="zh-CN" altLang="en-US" sz="900" b="1" i="0" u="none" strike="noStrike" dirty="0" smtClean="0">
                          <a:effectLst/>
                          <a:latin typeface="Arial"/>
                        </a:rPr>
                        <a:t>比</a:t>
                      </a:r>
                      <a:endParaRPr lang="en-US" sz="900" b="1" i="0" u="none" strike="noStrike" dirty="0">
                        <a:effectLst/>
                        <a:latin typeface="Arial"/>
                      </a:endParaRP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a:effectLst/>
                          <a:latin typeface="Arial"/>
                        </a:rPr>
                        <a:t> </a:t>
                      </a:r>
                    </a:p>
                  </a:txBody>
                  <a:tcPr marL="7890" marR="7890" marT="7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effectLst/>
                          <a:latin typeface="Arial"/>
                        </a:rPr>
                        <a:t>Gender differences in the relative income of older </a:t>
                      </a:r>
                      <a:r>
                        <a:rPr lang="en-US" sz="1000" b="0" i="0" u="none" strike="noStrike" dirty="0" smtClean="0">
                          <a:effectLst/>
                          <a:latin typeface="Arial"/>
                        </a:rPr>
                        <a:t>people</a:t>
                      </a:r>
                    </a:p>
                    <a:p>
                      <a:pPr algn="ctr" fontAlgn="b"/>
                      <a:r>
                        <a:rPr lang="zh-CN" altLang="en-US" sz="1000" b="0" i="0" u="none" strike="noStrike" dirty="0" smtClean="0">
                          <a:effectLst/>
                          <a:latin typeface="黑体"/>
                          <a:ea typeface="黑体"/>
                          <a:cs typeface="黑体"/>
                        </a:rPr>
                        <a:t>老人相对收入性别差异</a:t>
                      </a:r>
                      <a:endParaRPr lang="en-US" sz="1000" b="0" i="0" u="none" strike="noStrike" dirty="0">
                        <a:effectLst/>
                        <a:latin typeface="黑体"/>
                        <a:ea typeface="黑体"/>
                        <a:cs typeface="黑体"/>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effectLst/>
                          <a:latin typeface="Arial"/>
                        </a:rPr>
                        <a:t>Gender differences in aggregate replacement </a:t>
                      </a:r>
                      <a:r>
                        <a:rPr lang="en-US" sz="1050" b="0" i="0" u="none" strike="noStrike" dirty="0" smtClean="0">
                          <a:effectLst/>
                          <a:latin typeface="Arial"/>
                        </a:rPr>
                        <a:t>ratio</a:t>
                      </a:r>
                    </a:p>
                    <a:p>
                      <a:pPr algn="ctr" fontAlgn="b"/>
                      <a:r>
                        <a:rPr lang="zh-CN" altLang="en-US" sz="1050" b="0" i="0" u="none" strike="noStrike" dirty="0" smtClean="0">
                          <a:effectLst/>
                          <a:latin typeface="黑体"/>
                          <a:ea typeface="黑体"/>
                          <a:cs typeface="黑体"/>
                        </a:rPr>
                        <a:t>总替代率性别差异</a:t>
                      </a:r>
                      <a:endParaRPr lang="en-US" sz="105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0" i="0" u="none" strike="noStrike" dirty="0" err="1">
                          <a:effectLst/>
                          <a:latin typeface="Arial"/>
                        </a:rPr>
                        <a:t>Gender</a:t>
                      </a:r>
                      <a:r>
                        <a:rPr lang="es-ES" sz="1050" b="0" i="0" u="none" strike="noStrike" dirty="0">
                          <a:effectLst/>
                          <a:latin typeface="Arial"/>
                        </a:rPr>
                        <a:t> </a:t>
                      </a:r>
                      <a:r>
                        <a:rPr lang="es-ES" sz="1050" b="0" i="0" u="none" strike="noStrike" dirty="0" err="1">
                          <a:effectLst/>
                          <a:latin typeface="Arial"/>
                        </a:rPr>
                        <a:t>pension</a:t>
                      </a:r>
                      <a:r>
                        <a:rPr lang="es-ES" sz="1050" b="0" i="0" u="none" strike="noStrike" dirty="0">
                          <a:effectLst/>
                          <a:latin typeface="Arial"/>
                        </a:rPr>
                        <a:t> </a:t>
                      </a:r>
                      <a:r>
                        <a:rPr lang="es-ES" sz="1050" b="0" i="0" u="none" strike="noStrike" dirty="0" smtClean="0">
                          <a:effectLst/>
                          <a:latin typeface="Arial"/>
                        </a:rPr>
                        <a:t>gap</a:t>
                      </a:r>
                    </a:p>
                    <a:p>
                      <a:pPr algn="ctr" fontAlgn="b"/>
                      <a:r>
                        <a:rPr lang="zh-CN" altLang="en-US" sz="1050" b="0" i="0" u="none" strike="noStrike" dirty="0" smtClean="0">
                          <a:effectLst/>
                          <a:latin typeface="黑体"/>
                          <a:ea typeface="黑体"/>
                          <a:cs typeface="黑体"/>
                        </a:rPr>
                        <a:t>养老金性别差额</a:t>
                      </a:r>
                      <a:endParaRPr lang="es-ES" sz="1050" b="0" i="0" u="none" strike="noStrike" dirty="0">
                        <a:effectLst/>
                        <a:latin typeface="黑体"/>
                        <a:ea typeface="黑体"/>
                        <a:cs typeface="黑体"/>
                      </a:endParaRP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48">
                <a:tc>
                  <a:txBody>
                    <a:bodyPr/>
                    <a:lstStyle/>
                    <a:p>
                      <a:pPr algn="l" fontAlgn="b"/>
                      <a:r>
                        <a:rPr lang="es-ES" sz="1100" b="1" i="0" u="none" strike="noStrike" dirty="0" smtClean="0">
                          <a:effectLst/>
                          <a:latin typeface="Arial"/>
                        </a:rPr>
                        <a:t>EU</a:t>
                      </a:r>
                      <a:r>
                        <a:rPr lang="zh-CN" altLang="en-US" sz="1100" b="1" i="0" u="none" strike="noStrike" dirty="0" smtClean="0">
                          <a:effectLst/>
                          <a:latin typeface="Arial"/>
                        </a:rPr>
                        <a:t> </a:t>
                      </a:r>
                      <a:endParaRPr lang="en-US" altLang="zh-CN" sz="1100" b="1" i="0" u="none" strike="noStrike" dirty="0" smtClean="0">
                        <a:effectLst/>
                        <a:latin typeface="Arial"/>
                      </a:endParaRPr>
                    </a:p>
                    <a:p>
                      <a:pPr algn="l" fontAlgn="b"/>
                      <a:r>
                        <a:rPr lang="zh-CN" altLang="en-US" sz="1100" b="1" i="0" u="none" strike="noStrike" dirty="0" smtClean="0">
                          <a:effectLst/>
                          <a:latin typeface="Arial"/>
                        </a:rPr>
                        <a:t>欧盟</a:t>
                      </a:r>
                      <a:endParaRPr lang="es-ES" sz="1100" b="1"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dirty="0">
                          <a:effectLst/>
                          <a:latin typeface="Arial"/>
                        </a:rPr>
                        <a:t>13,8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dirty="0">
                          <a:effectLst/>
                          <a:latin typeface="Arial"/>
                        </a:rPr>
                        <a:t>0,9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-4,8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4,1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s-ES" sz="1200" b="1" i="0" u="none" strike="noStrike" dirty="0">
                          <a:effectLst/>
                          <a:latin typeface="Arial"/>
                        </a:rPr>
                        <a:t>12,5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35,3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51,8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-0,2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s-ES" sz="1200" b="1" i="0" u="none" strike="noStrike">
                          <a:effectLst/>
                          <a:latin typeface="Arial"/>
                        </a:rPr>
                        <a:t>0,1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a:effectLst/>
                          <a:latin typeface="Arial"/>
                        </a:rPr>
                        <a:t>38,5</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45675">
                <a:tc>
                  <a:txBody>
                    <a:bodyPr/>
                    <a:lstStyle/>
                    <a:p>
                      <a:pPr algn="l" fontAlgn="b"/>
                      <a:r>
                        <a:rPr lang="es-ES" sz="1200" b="0" i="0" u="none" strike="noStrike" dirty="0" err="1" smtClean="0">
                          <a:effectLst/>
                          <a:latin typeface="Arial"/>
                        </a:rPr>
                        <a:t>Belgium</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比利时</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16,1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2"/>
                    </a:solidFill>
                  </a:tcPr>
                </a:tc>
                <a:tc>
                  <a:txBody>
                    <a:bodyPr/>
                    <a:lstStyle/>
                    <a:p>
                      <a:pPr algn="ctr" fontAlgn="b"/>
                      <a:r>
                        <a:rPr lang="es-ES" sz="1200" b="0" i="0" u="none" strike="noStrike">
                          <a:effectLst/>
                          <a:latin typeface="Arial"/>
                        </a:rPr>
                        <a:t>0,8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AD78"/>
                    </a:solidFill>
                  </a:tcPr>
                </a:tc>
                <a:tc>
                  <a:txBody>
                    <a:bodyPr/>
                    <a:lstStyle/>
                    <a:p>
                      <a:pPr algn="ctr" fontAlgn="b"/>
                      <a:r>
                        <a:rPr lang="es-ES" sz="1200" b="0" i="0" u="none" strike="noStrike">
                          <a:effectLst/>
                          <a:latin typeface="Arial"/>
                        </a:rPr>
                        <a:t>0,5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484"/>
                    </a:solidFill>
                  </a:tcPr>
                </a:tc>
                <a:tc>
                  <a:txBody>
                    <a:bodyPr/>
                    <a:lstStyle/>
                    <a:p>
                      <a:pPr algn="ctr" fontAlgn="b"/>
                      <a:r>
                        <a:rPr lang="es-ES" sz="1200" b="0" i="0" u="none" strike="noStrike">
                          <a:effectLst/>
                          <a:latin typeface="Arial"/>
                        </a:rPr>
                        <a:t>-3,9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DFA"/>
                    </a:solidFill>
                  </a:tcPr>
                </a:tc>
                <a:tc>
                  <a:txBody>
                    <a:bodyPr/>
                    <a:lstStyle/>
                    <a:p>
                      <a:pPr algn="ctr" fontAlgn="b"/>
                      <a:r>
                        <a:rPr lang="es-ES" sz="1200" b="0" i="0" u="none" strike="noStrike">
                          <a:effectLst/>
                          <a:latin typeface="Arial"/>
                        </a:rPr>
                        <a:t>3,0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CE94"/>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12,0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7EF"/>
                    </a:solidFill>
                  </a:tcPr>
                </a:tc>
                <a:tc>
                  <a:txBody>
                    <a:bodyPr/>
                    <a:lstStyle/>
                    <a:p>
                      <a:pPr algn="ctr" fontAlgn="b"/>
                      <a:r>
                        <a:rPr lang="es-ES" sz="1200" b="0" i="0" u="none" strike="noStrike">
                          <a:effectLst/>
                          <a:latin typeface="Arial"/>
                        </a:rPr>
                        <a:t>32,6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86F"/>
                    </a:solidFill>
                  </a:tcPr>
                </a:tc>
                <a:tc>
                  <a:txBody>
                    <a:bodyPr/>
                    <a:lstStyle/>
                    <a:p>
                      <a:pPr algn="ctr" fontAlgn="b"/>
                      <a:r>
                        <a:rPr lang="es-ES" sz="1200" b="0" i="0" u="none" strike="noStrike">
                          <a:effectLst/>
                          <a:latin typeface="Arial"/>
                        </a:rPr>
                        <a:t>42,7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381"/>
                    </a:solidFill>
                  </a:tcPr>
                </a:tc>
                <a:tc>
                  <a:txBody>
                    <a:bodyPr/>
                    <a:lstStyle/>
                    <a:p>
                      <a:pPr algn="ctr" fontAlgn="b"/>
                      <a:r>
                        <a:rPr lang="es-ES" sz="1200" b="0" i="0" u="none" strike="noStrike">
                          <a:effectLst/>
                          <a:latin typeface="Arial"/>
                        </a:rPr>
                        <a:t>3,3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534"/>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9F5"/>
                    </a:solidFill>
                  </a:tcPr>
                </a:tc>
                <a:tc>
                  <a:txBody>
                    <a:bodyPr/>
                    <a:lstStyle/>
                    <a:p>
                      <a:pPr algn="ctr" fontAlgn="b"/>
                      <a:r>
                        <a:rPr lang="es-ES" sz="1200" b="0" i="0" u="none" strike="noStrike">
                          <a:effectLst/>
                          <a:latin typeface="Arial"/>
                        </a:rPr>
                        <a:t>0,5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3D1"/>
                    </a:solidFill>
                  </a:tcPr>
                </a:tc>
                <a:tc>
                  <a:txBody>
                    <a:bodyPr/>
                    <a:lstStyle/>
                    <a:p>
                      <a:pPr algn="ctr" fontAlgn="b"/>
                      <a:r>
                        <a:rPr lang="es-ES" sz="1200" b="0" i="0" u="none" strike="noStrike">
                          <a:effectLst/>
                          <a:latin typeface="Arial"/>
                        </a:rPr>
                        <a:t>27,5</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E4C5"/>
                    </a:solidFill>
                  </a:tcPr>
                </a:tc>
              </a:tr>
              <a:tr h="345675">
                <a:tc>
                  <a:txBody>
                    <a:bodyPr/>
                    <a:lstStyle/>
                    <a:p>
                      <a:pPr algn="l" fontAlgn="b"/>
                      <a:r>
                        <a:rPr lang="es-ES" sz="1200" b="0" i="0" u="none" strike="noStrike" dirty="0" smtClean="0">
                          <a:effectLst/>
                          <a:latin typeface="Arial"/>
                        </a:rPr>
                        <a:t>Bulgaria</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保加利亚</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22,6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A8D"/>
                    </a:solidFill>
                  </a:tcPr>
                </a:tc>
                <a:tc>
                  <a:txBody>
                    <a:bodyPr/>
                    <a:lstStyle/>
                    <a:p>
                      <a:pPr algn="ctr" fontAlgn="b"/>
                      <a:r>
                        <a:rPr lang="es-ES" sz="1200" b="0" i="0" u="none" strike="noStrike">
                          <a:effectLst/>
                          <a:latin typeface="Arial"/>
                        </a:rPr>
                        <a:t>0,8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5A0"/>
                    </a:solidFill>
                  </a:tcPr>
                </a:tc>
                <a:tc>
                  <a:txBody>
                    <a:bodyPr/>
                    <a:lstStyle/>
                    <a:p>
                      <a:pPr algn="ctr" fontAlgn="b"/>
                      <a:r>
                        <a:rPr lang="es-ES" sz="1200" b="0" i="0" u="none" strike="noStrike">
                          <a:effectLst/>
                          <a:latin typeface="Arial"/>
                        </a:rPr>
                        <a:t>0,4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9C5B"/>
                    </a:solidFill>
                  </a:tcPr>
                </a:tc>
                <a:tc>
                  <a:txBody>
                    <a:bodyPr/>
                    <a:lstStyle/>
                    <a:p>
                      <a:pPr algn="ctr" fontAlgn="b"/>
                      <a:r>
                        <a:rPr lang="es-ES" sz="1200" b="0" i="0" u="none" strike="noStrike">
                          <a:effectLst/>
                          <a:latin typeface="Arial"/>
                        </a:rPr>
                        <a:t>23,7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200" b="0" i="0" u="none" strike="noStrike">
                          <a:effectLst/>
                          <a:latin typeface="Arial"/>
                        </a:rPr>
                        <a:t>4,2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1"/>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8,1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C075"/>
                    </a:solidFill>
                  </a:tcPr>
                </a:tc>
                <a:tc>
                  <a:txBody>
                    <a:bodyPr/>
                    <a:lstStyle/>
                    <a:p>
                      <a:pPr algn="ctr" fontAlgn="b"/>
                      <a:r>
                        <a:rPr lang="es-ES" sz="1200" b="0" i="0" u="none" strike="noStrike">
                          <a:effectLst/>
                          <a:latin typeface="Arial"/>
                        </a:rPr>
                        <a:t>32,0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944F"/>
                    </a:solidFill>
                  </a:tcPr>
                </a:tc>
                <a:tc>
                  <a:txBody>
                    <a:bodyPr/>
                    <a:lstStyle/>
                    <a:p>
                      <a:pPr algn="ctr" fontAlgn="b"/>
                      <a:r>
                        <a:rPr lang="es-ES" sz="1200" b="0" i="0" u="none" strike="noStrike">
                          <a:effectLst/>
                          <a:latin typeface="Arial"/>
                        </a:rPr>
                        <a:t>50,0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6"/>
                    </a:solidFill>
                  </a:tcPr>
                </a:tc>
                <a:tc>
                  <a:txBody>
                    <a:bodyPr/>
                    <a:lstStyle/>
                    <a:p>
                      <a:pPr algn="ctr" fontAlgn="b"/>
                      <a:r>
                        <a:rPr lang="es-ES" sz="1200" b="0" i="0" u="none" strike="noStrike" dirty="0">
                          <a:effectLst/>
                          <a:latin typeface="Arial"/>
                        </a:rPr>
                        <a:t>-0,4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9F3"/>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3EA"/>
                    </a:solidFill>
                  </a:tcPr>
                </a:tc>
                <a:tc>
                  <a:txBody>
                    <a:bodyPr/>
                    <a:lstStyle/>
                    <a:p>
                      <a:pPr algn="ctr" fontAlgn="b"/>
                      <a:r>
                        <a:rPr lang="es-ES" sz="1200" b="0" i="0" u="none" strike="noStrike">
                          <a:effectLst/>
                          <a:latin typeface="Arial"/>
                        </a:rPr>
                        <a:t>0,4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0"/>
                    </a:solidFill>
                  </a:tcPr>
                </a:tc>
                <a:tc>
                  <a:txBody>
                    <a:bodyPr/>
                    <a:lstStyle/>
                    <a:p>
                      <a:pPr algn="ctr" fontAlgn="b"/>
                      <a:r>
                        <a:rPr lang="es-ES" sz="1200" b="0" i="0" u="none" strike="noStrike">
                          <a:effectLst/>
                          <a:latin typeface="Arial"/>
                        </a:rPr>
                        <a:t>35,3</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F7EE"/>
                    </a:solidFill>
                  </a:tcPr>
                </a:tc>
              </a:tr>
              <a:tr h="345675">
                <a:tc>
                  <a:txBody>
                    <a:bodyPr/>
                    <a:lstStyle/>
                    <a:p>
                      <a:pPr algn="l" fontAlgn="b"/>
                      <a:r>
                        <a:rPr lang="es-ES" sz="1200" b="0" i="0" u="none" strike="noStrike" dirty="0" err="1" smtClean="0">
                          <a:effectLst/>
                          <a:latin typeface="Arial"/>
                        </a:rPr>
                        <a:t>Greece</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希腊</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14,9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7F1"/>
                    </a:solidFill>
                  </a:tcPr>
                </a:tc>
                <a:tc>
                  <a:txBody>
                    <a:bodyPr/>
                    <a:lstStyle/>
                    <a:p>
                      <a:pPr algn="ctr" fontAlgn="b"/>
                      <a:r>
                        <a:rPr lang="es-ES" sz="1200" b="0" i="0" u="none" strike="noStrike">
                          <a:effectLst/>
                          <a:latin typeface="Arial"/>
                        </a:rPr>
                        <a:t>1,0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E4C2"/>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5E7"/>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4,1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17,7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s-ES" sz="1200" b="0" i="0" u="none" strike="noStrike">
                          <a:effectLst/>
                          <a:latin typeface="Arial"/>
                        </a:rPr>
                        <a:t>32,1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9854"/>
                    </a:solidFill>
                  </a:tcPr>
                </a:tc>
                <a:tc>
                  <a:txBody>
                    <a:bodyPr/>
                    <a:lstStyle/>
                    <a:p>
                      <a:pPr algn="ctr" fontAlgn="b"/>
                      <a:r>
                        <a:rPr lang="es-ES" sz="1200" b="0" i="0" u="none" strike="noStrike">
                          <a:effectLst/>
                          <a:latin typeface="Arial"/>
                        </a:rPr>
                        <a:t>34,0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s-ES" sz="1200" b="0" i="0" u="none" strike="noStrike" dirty="0">
                          <a:effectLst/>
                          <a:latin typeface="Arial"/>
                        </a:rPr>
                        <a:t>-1,9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DAAD"/>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6D5"/>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A8D"/>
                    </a:solidFill>
                  </a:tcPr>
                </a:tc>
                <a:tc>
                  <a:txBody>
                    <a:bodyPr/>
                    <a:lstStyle/>
                    <a:p>
                      <a:pPr algn="ctr" fontAlgn="b"/>
                      <a:r>
                        <a:rPr lang="es-ES" sz="1200" b="0" i="0" u="none" strike="noStrike">
                          <a:effectLst/>
                          <a:latin typeface="Arial"/>
                        </a:rPr>
                        <a:t>25,1</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FB8"/>
                    </a:solidFill>
                  </a:tcPr>
                </a:tc>
              </a:tr>
              <a:tr h="345675">
                <a:tc>
                  <a:txBody>
                    <a:bodyPr/>
                    <a:lstStyle/>
                    <a:p>
                      <a:pPr algn="l" fontAlgn="b"/>
                      <a:r>
                        <a:rPr lang="es-ES" sz="1200" b="0" i="0" u="none" strike="noStrike" dirty="0" err="1" smtClean="0">
                          <a:effectLst/>
                          <a:latin typeface="Arial"/>
                        </a:rPr>
                        <a:t>Spain</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西班牙</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11,4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AD1"/>
                    </a:solidFill>
                  </a:tcPr>
                </a:tc>
                <a:tc>
                  <a:txBody>
                    <a:bodyPr/>
                    <a:lstStyle/>
                    <a:p>
                      <a:pPr algn="ctr" fontAlgn="b"/>
                      <a:r>
                        <a:rPr lang="es-ES" sz="1200" b="0" i="0" u="none" strike="noStrike">
                          <a:effectLst/>
                          <a:latin typeface="Arial"/>
                        </a:rPr>
                        <a:t>1,0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D6A3"/>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5E7"/>
                    </a:solidFill>
                  </a:tcPr>
                </a:tc>
                <a:tc>
                  <a:txBody>
                    <a:bodyPr/>
                    <a:lstStyle/>
                    <a:p>
                      <a:pPr algn="ctr" fontAlgn="b"/>
                      <a:r>
                        <a:rPr lang="es-ES" sz="1200" b="0" i="0" u="none" strike="noStrike">
                          <a:effectLst/>
                          <a:latin typeface="Arial"/>
                        </a:rPr>
                        <a:t>-9,4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6D6"/>
                    </a:solidFill>
                  </a:tcPr>
                </a:tc>
                <a:tc>
                  <a:txBody>
                    <a:bodyPr/>
                    <a:lstStyle/>
                    <a:p>
                      <a:pPr algn="ctr" fontAlgn="b"/>
                      <a:r>
                        <a:rPr lang="es-ES" sz="1200" b="0" i="0" u="none" strike="noStrike">
                          <a:effectLst/>
                          <a:latin typeface="Arial"/>
                        </a:rPr>
                        <a:t>4,3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DAC2"/>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11,8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E9"/>
                    </a:solidFill>
                  </a:tcPr>
                </a:tc>
                <a:tc>
                  <a:txBody>
                    <a:bodyPr/>
                    <a:lstStyle/>
                    <a:p>
                      <a:pPr algn="ctr" fontAlgn="b"/>
                      <a:r>
                        <a:rPr lang="es-ES" sz="1200" b="0" i="0" u="none" strike="noStrike">
                          <a:effectLst/>
                          <a:latin typeface="Arial"/>
                        </a:rPr>
                        <a:t>34,8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EE4"/>
                    </a:solidFill>
                  </a:tcPr>
                </a:tc>
                <a:tc>
                  <a:txBody>
                    <a:bodyPr/>
                    <a:lstStyle/>
                    <a:p>
                      <a:pPr algn="ctr" fontAlgn="b"/>
                      <a:r>
                        <a:rPr lang="es-ES" sz="1200" b="0" i="0" u="none" strike="noStrike">
                          <a:effectLst/>
                          <a:latin typeface="Arial"/>
                        </a:rPr>
                        <a:t>44,3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097"/>
                    </a:solidFill>
                  </a:tcPr>
                </a:tc>
                <a:tc>
                  <a:txBody>
                    <a:bodyPr/>
                    <a:lstStyle/>
                    <a:p>
                      <a:pPr algn="ctr" fontAlgn="b"/>
                      <a:r>
                        <a:rPr lang="es-ES" sz="1200" b="0" i="0" u="none" strike="noStrike">
                          <a:effectLst/>
                          <a:latin typeface="Arial"/>
                        </a:rPr>
                        <a:t>-0,8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F1E0"/>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8535"/>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A8D"/>
                    </a:solidFill>
                  </a:tcPr>
                </a:tc>
                <a:tc>
                  <a:txBody>
                    <a:bodyPr/>
                    <a:lstStyle/>
                    <a:p>
                      <a:pPr algn="ctr" fontAlgn="b"/>
                      <a:r>
                        <a:rPr lang="es-ES" sz="1200" b="0" i="0" u="none" strike="noStrike">
                          <a:effectLst/>
                          <a:latin typeface="Arial"/>
                        </a:rPr>
                        <a:t>32,2</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F0DD"/>
                    </a:solidFill>
                  </a:tcPr>
                </a:tc>
              </a:tr>
              <a:tr h="345675">
                <a:tc>
                  <a:txBody>
                    <a:bodyPr/>
                    <a:lstStyle/>
                    <a:p>
                      <a:pPr algn="l" fontAlgn="b"/>
                      <a:r>
                        <a:rPr lang="es-ES" sz="1200" b="0" i="0" u="none" strike="noStrike" dirty="0" smtClean="0">
                          <a:effectLst/>
                          <a:latin typeface="Arial"/>
                        </a:rPr>
                        <a:t>France</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法国</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8,6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D29D"/>
                    </a:solidFill>
                  </a:tcPr>
                </a:tc>
                <a:tc>
                  <a:txBody>
                    <a:bodyPr/>
                    <a:lstStyle/>
                    <a:p>
                      <a:pPr algn="ctr" fontAlgn="b"/>
                      <a:r>
                        <a:rPr lang="es-ES" sz="1200" b="0" i="0" u="none" strike="noStrike">
                          <a:effectLst/>
                          <a:latin typeface="Arial"/>
                        </a:rPr>
                        <a:t>1,0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DAAD"/>
                    </a:solidFill>
                  </a:tcPr>
                </a:tc>
                <a:tc>
                  <a:txBody>
                    <a:bodyPr/>
                    <a:lstStyle/>
                    <a:p>
                      <a:pPr algn="ctr" fontAlgn="b"/>
                      <a:r>
                        <a:rPr lang="es-ES" sz="1200" b="0" i="0" u="none" strike="noStrike">
                          <a:effectLst/>
                          <a:latin typeface="Arial"/>
                        </a:rPr>
                        <a:t>0,7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DCB1"/>
                    </a:solidFill>
                  </a:tcPr>
                </a:tc>
                <a:tc>
                  <a:txBody>
                    <a:bodyPr/>
                    <a:lstStyle/>
                    <a:p>
                      <a:pPr algn="ctr" fontAlgn="b"/>
                      <a:r>
                        <a:rPr lang="es-ES" sz="1200" b="0" i="0" u="none" strike="noStrike">
                          <a:effectLst/>
                          <a:latin typeface="Arial"/>
                        </a:rPr>
                        <a:t>-14,2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DAD"/>
                    </a:solidFill>
                  </a:tcPr>
                </a:tc>
                <a:tc>
                  <a:txBody>
                    <a:bodyPr/>
                    <a:lstStyle/>
                    <a:p>
                      <a:pPr algn="ctr" fontAlgn="b"/>
                      <a:r>
                        <a:rPr lang="es-ES" sz="1200" b="0" i="0" u="none" strike="noStrike">
                          <a:effectLst/>
                          <a:latin typeface="Arial"/>
                        </a:rPr>
                        <a:t>4,5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585"/>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14,8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BE93"/>
                    </a:solidFill>
                  </a:tcPr>
                </a:tc>
                <a:tc>
                  <a:txBody>
                    <a:bodyPr/>
                    <a:lstStyle/>
                    <a:p>
                      <a:pPr algn="ctr" fontAlgn="b"/>
                      <a:r>
                        <a:rPr lang="es-ES" sz="1200" b="0" i="0" u="none" strike="noStrike">
                          <a:effectLst/>
                          <a:latin typeface="Arial"/>
                        </a:rPr>
                        <a:t>34,8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EE4"/>
                    </a:solidFill>
                  </a:tcPr>
                </a:tc>
                <a:tc>
                  <a:txBody>
                    <a:bodyPr/>
                    <a:lstStyle/>
                    <a:p>
                      <a:pPr algn="ctr" fontAlgn="b"/>
                      <a:r>
                        <a:rPr lang="es-ES" sz="1200" b="0" i="0" u="none" strike="noStrike">
                          <a:effectLst/>
                          <a:latin typeface="Arial"/>
                        </a:rPr>
                        <a:t>46,9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D6BB"/>
                    </a:solidFill>
                  </a:tcPr>
                </a:tc>
                <a:tc>
                  <a:txBody>
                    <a:bodyPr/>
                    <a:lstStyle/>
                    <a:p>
                      <a:pPr algn="ctr" fontAlgn="b"/>
                      <a:r>
                        <a:rPr lang="es-ES" sz="1200" b="0" i="0" u="none" strike="noStrike">
                          <a:effectLst/>
                          <a:latin typeface="Arial"/>
                        </a:rPr>
                        <a:t>-2,8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C886"/>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dirty="0">
                          <a:effectLst/>
                          <a:latin typeface="Arial"/>
                        </a:rPr>
                        <a:t>0,1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AC75"/>
                    </a:solidFill>
                  </a:tcPr>
                </a:tc>
                <a:tc>
                  <a:txBody>
                    <a:bodyPr/>
                    <a:lstStyle/>
                    <a:p>
                      <a:pPr algn="ctr" fontAlgn="b"/>
                      <a:r>
                        <a:rPr lang="es-ES" sz="1200" b="0" i="0" u="none" strike="noStrike">
                          <a:effectLst/>
                          <a:latin typeface="Arial"/>
                        </a:rPr>
                        <a:t>0,7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9E5E"/>
                    </a:solidFill>
                  </a:tcPr>
                </a:tc>
                <a:tc>
                  <a:txBody>
                    <a:bodyPr/>
                    <a:lstStyle/>
                    <a:p>
                      <a:pPr algn="ctr" fontAlgn="b"/>
                      <a:r>
                        <a:rPr lang="es-ES" sz="1200" b="0" i="0" u="none" strike="noStrike">
                          <a:effectLst/>
                          <a:latin typeface="Arial"/>
                        </a:rPr>
                        <a:t>36,8</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AF6"/>
                    </a:solidFill>
                  </a:tcPr>
                </a:tc>
              </a:tr>
              <a:tr h="345675">
                <a:tc>
                  <a:txBody>
                    <a:bodyPr/>
                    <a:lstStyle/>
                    <a:p>
                      <a:pPr algn="l" fontAlgn="b"/>
                      <a:r>
                        <a:rPr lang="es-ES" sz="1200" b="0" i="0" u="none" strike="noStrike" dirty="0" err="1" smtClean="0">
                          <a:effectLst/>
                          <a:latin typeface="Arial"/>
                        </a:rPr>
                        <a:t>Italy</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意大利</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14,2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CFA"/>
                    </a:solidFill>
                  </a:tcPr>
                </a:tc>
                <a:tc>
                  <a:txBody>
                    <a:bodyPr/>
                    <a:lstStyle/>
                    <a:p>
                      <a:pPr algn="ctr" fontAlgn="b"/>
                      <a:r>
                        <a:rPr lang="es-ES" sz="1200" b="0" i="0" u="none" strike="noStrike">
                          <a:effectLst/>
                          <a:latin typeface="Arial"/>
                        </a:rPr>
                        <a:t>1,0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8CC"/>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EACF"/>
                    </a:solidFill>
                  </a:tcPr>
                </a:tc>
                <a:tc>
                  <a:txBody>
                    <a:bodyPr/>
                    <a:lstStyle/>
                    <a:p>
                      <a:pPr algn="ctr" fontAlgn="b"/>
                      <a:r>
                        <a:rPr lang="es-ES" sz="1200" b="0" i="0" u="none" strike="noStrike">
                          <a:effectLst/>
                          <a:latin typeface="Arial"/>
                        </a:rPr>
                        <a:t>2,2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CD5"/>
                    </a:solidFill>
                  </a:tcPr>
                </a:tc>
                <a:tc>
                  <a:txBody>
                    <a:bodyPr/>
                    <a:lstStyle/>
                    <a:p>
                      <a:pPr algn="ctr" fontAlgn="b"/>
                      <a:r>
                        <a:rPr lang="es-ES" sz="1200" b="0" i="0" u="none" strike="noStrike">
                          <a:effectLst/>
                          <a:latin typeface="Arial"/>
                        </a:rPr>
                        <a:t>4,4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8A4"/>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16,1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9956"/>
                    </a:solidFill>
                  </a:tcPr>
                </a:tc>
                <a:tc>
                  <a:txBody>
                    <a:bodyPr/>
                    <a:lstStyle/>
                    <a:p>
                      <a:pPr algn="ctr" fontAlgn="b"/>
                      <a:r>
                        <a:rPr lang="es-ES" sz="1200" b="0" i="0" u="none" strike="noStrike">
                          <a:effectLst/>
                          <a:latin typeface="Arial"/>
                        </a:rPr>
                        <a:t>30,7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s-ES" sz="1200" b="0" i="0" u="none" strike="noStrike">
                          <a:effectLst/>
                          <a:latin typeface="Arial"/>
                        </a:rPr>
                        <a:t>46,2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0B1"/>
                    </a:solidFill>
                  </a:tcPr>
                </a:tc>
                <a:tc>
                  <a:txBody>
                    <a:bodyPr/>
                    <a:lstStyle/>
                    <a:p>
                      <a:pPr algn="ctr" fontAlgn="b"/>
                      <a:r>
                        <a:rPr lang="es-ES" sz="1200" b="0" i="0" u="none" strike="noStrike">
                          <a:effectLst/>
                          <a:latin typeface="Arial"/>
                        </a:rPr>
                        <a:t>-1,9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DAAD"/>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FCA"/>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AE78"/>
                    </a:solidFill>
                  </a:tcPr>
                </a:tc>
                <a:tc>
                  <a:txBody>
                    <a:bodyPr/>
                    <a:lstStyle/>
                    <a:p>
                      <a:pPr algn="ctr" fontAlgn="b"/>
                      <a:r>
                        <a:rPr lang="es-ES" sz="1200" b="0" i="0" u="none" strike="noStrike">
                          <a:effectLst/>
                          <a:latin typeface="Arial"/>
                        </a:rPr>
                        <a:t>31,3</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DD9"/>
                    </a:solidFill>
                  </a:tcPr>
                </a:tc>
              </a:tr>
              <a:tr h="345675">
                <a:tc>
                  <a:txBody>
                    <a:bodyPr/>
                    <a:lstStyle/>
                    <a:p>
                      <a:pPr algn="l" fontAlgn="b"/>
                      <a:r>
                        <a:rPr lang="es-ES" sz="1200" b="0" i="0" u="none" strike="noStrike" dirty="0" err="1" smtClean="0">
                          <a:effectLst/>
                          <a:latin typeface="Arial"/>
                        </a:rPr>
                        <a:t>Luxembourg</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卢森堡</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6,3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F71"/>
                    </a:solidFill>
                  </a:tcPr>
                </a:tc>
                <a:tc>
                  <a:txBody>
                    <a:bodyPr/>
                    <a:lstStyle/>
                    <a:p>
                      <a:pPr algn="ctr" fontAlgn="b"/>
                      <a:r>
                        <a:rPr lang="es-ES" sz="1200" b="0" i="0" u="none" strike="noStrike">
                          <a:effectLst/>
                          <a:latin typeface="Arial"/>
                        </a:rPr>
                        <a:t>1,1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200" b="0" i="0" u="none" strike="noStrike">
                          <a:effectLst/>
                          <a:latin typeface="Arial"/>
                        </a:rPr>
                        <a:t>0,9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200" b="0" i="0" u="none" strike="noStrike">
                          <a:effectLst/>
                          <a:latin typeface="Arial"/>
                        </a:rPr>
                        <a:t>-11,4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DCC5"/>
                    </a:solidFill>
                  </a:tcPr>
                </a:tc>
                <a:tc>
                  <a:txBody>
                    <a:bodyPr/>
                    <a:lstStyle/>
                    <a:p>
                      <a:pPr algn="ctr" fontAlgn="b"/>
                      <a:r>
                        <a:rPr lang="es-ES" sz="1200" b="0" i="0" u="none" strike="noStrike">
                          <a:effectLst/>
                          <a:latin typeface="Arial"/>
                        </a:rPr>
                        <a:t>3,7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DD8"/>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9,7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D7A7"/>
                    </a:solidFill>
                  </a:tcPr>
                </a:tc>
                <a:tc>
                  <a:txBody>
                    <a:bodyPr/>
                    <a:lstStyle/>
                    <a:p>
                      <a:pPr algn="ctr" fontAlgn="b"/>
                      <a:r>
                        <a:rPr lang="es-ES" sz="1200" b="0" i="0" u="none" strike="noStrike">
                          <a:effectLst/>
                          <a:latin typeface="Arial"/>
                        </a:rPr>
                        <a:t>33,3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E94"/>
                    </a:solidFill>
                  </a:tcPr>
                </a:tc>
                <a:tc>
                  <a:txBody>
                    <a:bodyPr/>
                    <a:lstStyle/>
                    <a:p>
                      <a:pPr algn="ctr" fontAlgn="b"/>
                      <a:r>
                        <a:rPr lang="es-ES" sz="1200" b="0" i="0" u="none" strike="noStrike">
                          <a:effectLst/>
                          <a:latin typeface="Arial"/>
                        </a:rPr>
                        <a:t>42,5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B17E"/>
                    </a:solidFill>
                  </a:tcPr>
                </a:tc>
                <a:tc>
                  <a:txBody>
                    <a:bodyPr/>
                    <a:lstStyle/>
                    <a:p>
                      <a:pPr algn="ctr" fontAlgn="b"/>
                      <a:r>
                        <a:rPr lang="es-ES" sz="1200" b="0" i="0" u="none" strike="noStrike">
                          <a:effectLst/>
                          <a:latin typeface="Arial"/>
                        </a:rPr>
                        <a:t>4,1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9955"/>
                    </a:solidFill>
                  </a:tcPr>
                </a:tc>
                <a:tc>
                  <a:txBody>
                    <a:bodyPr/>
                    <a:lstStyle/>
                    <a:p>
                      <a:pPr algn="ctr" fontAlgn="b"/>
                      <a:r>
                        <a:rPr lang="es-ES" sz="1200" b="0" i="0" u="none" strike="noStrike" dirty="0">
                          <a:effectLst/>
                          <a:latin typeface="Arial"/>
                        </a:rPr>
                        <a:t>0,9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s-ES" sz="1200" b="0" i="0" u="none" strike="noStrike">
                          <a:effectLst/>
                          <a:latin typeface="Arial"/>
                        </a:rPr>
                        <a:t>43,6</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8D42"/>
                    </a:solidFill>
                  </a:tcPr>
                </a:tc>
              </a:tr>
              <a:tr h="346837">
                <a:tc>
                  <a:txBody>
                    <a:bodyPr/>
                    <a:lstStyle/>
                    <a:p>
                      <a:pPr algn="l" fontAlgn="b"/>
                      <a:r>
                        <a:rPr lang="es-ES" sz="1200" b="0" i="0" u="none" strike="noStrike" dirty="0" err="1" smtClean="0">
                          <a:effectLst/>
                          <a:latin typeface="Arial"/>
                        </a:rPr>
                        <a:t>Sweden</a:t>
                      </a:r>
                      <a:r>
                        <a:rPr lang="zh-CN" altLang="en-US" sz="1200" b="0" i="0" u="none" strike="noStrike" dirty="0" smtClean="0">
                          <a:effectLst/>
                          <a:latin typeface="Arial"/>
                        </a:rPr>
                        <a:t> </a:t>
                      </a:r>
                      <a:endParaRPr lang="en-US" altLang="zh-CN" sz="1200" b="0" i="0" u="none" strike="noStrike" dirty="0" smtClean="0">
                        <a:effectLst/>
                        <a:latin typeface="Arial"/>
                      </a:endParaRPr>
                    </a:p>
                    <a:p>
                      <a:pPr algn="l" fontAlgn="b"/>
                      <a:r>
                        <a:rPr lang="zh-CN" altLang="en-US" sz="1200" b="0" i="0" u="none" strike="noStrike" dirty="0" smtClean="0">
                          <a:effectLst/>
                          <a:latin typeface="Arial"/>
                        </a:rPr>
                        <a:t>瑞典</a:t>
                      </a:r>
                      <a:endParaRPr lang="es-ES" sz="120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16,5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DC"/>
                    </a:solidFill>
                  </a:tcPr>
                </a:tc>
                <a:tc>
                  <a:txBody>
                    <a:bodyPr/>
                    <a:lstStyle/>
                    <a:p>
                      <a:pPr algn="ctr" fontAlgn="b"/>
                      <a:r>
                        <a:rPr lang="es-ES" sz="1200" b="0" i="0" u="none" strike="noStrike">
                          <a:effectLst/>
                          <a:latin typeface="Arial"/>
                        </a:rPr>
                        <a:t>0,8</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AA8"/>
                    </a:solidFill>
                  </a:tcPr>
                </a:tc>
                <a:tc>
                  <a:txBody>
                    <a:bodyPr/>
                    <a:lstStyle/>
                    <a:p>
                      <a:pPr algn="ctr" fontAlgn="b"/>
                      <a:r>
                        <a:rPr lang="es-ES" sz="1200" b="0" i="0" u="none" strike="noStrike">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5E7"/>
                    </a:solidFill>
                  </a:tcPr>
                </a:tc>
                <a:tc>
                  <a:txBody>
                    <a:bodyPr/>
                    <a:lstStyle/>
                    <a:p>
                      <a:pPr algn="ctr" fontAlgn="b"/>
                      <a:r>
                        <a:rPr lang="es-ES" sz="1200" b="0" i="0" u="none" strike="noStrike">
                          <a:effectLst/>
                          <a:latin typeface="Arial"/>
                        </a:rPr>
                        <a:t>-14,0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EAE"/>
                    </a:solidFill>
                  </a:tcPr>
                </a:tc>
                <a:tc>
                  <a:txBody>
                    <a:bodyPr/>
                    <a:lstStyle/>
                    <a:p>
                      <a:pPr algn="ctr" fontAlgn="b"/>
                      <a:r>
                        <a:rPr lang="es-ES" sz="1200" b="0" i="0" u="none" strike="noStrike">
                          <a:effectLst/>
                          <a:latin typeface="Arial"/>
                        </a:rPr>
                        <a:t>3,5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E4C4"/>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11,6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2E2"/>
                    </a:solidFill>
                  </a:tcPr>
                </a:tc>
                <a:tc>
                  <a:txBody>
                    <a:bodyPr/>
                    <a:lstStyle/>
                    <a:p>
                      <a:pPr algn="ctr" fontAlgn="b"/>
                      <a:r>
                        <a:rPr lang="es-ES" sz="1200" b="0" i="0" u="none" strike="noStrike">
                          <a:effectLst/>
                          <a:latin typeface="Arial"/>
                        </a:rPr>
                        <a:t>41,1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200" b="0" i="0" u="none" strike="noStrike">
                          <a:effectLst/>
                          <a:latin typeface="Arial"/>
                        </a:rPr>
                        <a:t>74,0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200" b="0" i="0" u="none" strike="noStrike">
                          <a:effectLst/>
                          <a:latin typeface="Arial"/>
                        </a:rPr>
                        <a:t>-1,4</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5C5"/>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s-ES" sz="1200" b="0" i="0" u="none" strike="noStrike">
                          <a:effectLst/>
                          <a:latin typeface="Arial"/>
                        </a:rPr>
                        <a:t>0,1</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D2B5"/>
                    </a:solidFill>
                  </a:tcPr>
                </a:tc>
                <a:tc>
                  <a:txBody>
                    <a:bodyPr/>
                    <a:lstStyle/>
                    <a:p>
                      <a:pPr algn="ctr" fontAlgn="b"/>
                      <a:r>
                        <a:rPr lang="es-ES" sz="1200" b="0" i="0" u="none" strike="noStrike" dirty="0">
                          <a:effectLst/>
                          <a:latin typeface="Arial"/>
                        </a:rPr>
                        <a:t>0,6</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A8D"/>
                    </a:solidFill>
                  </a:tcPr>
                </a:tc>
                <a:tc>
                  <a:txBody>
                    <a:bodyPr/>
                    <a:lstStyle/>
                    <a:p>
                      <a:pPr algn="ctr" fontAlgn="b"/>
                      <a:r>
                        <a:rPr lang="es-ES" sz="1200" b="0" i="0" u="none" strike="noStrike" dirty="0">
                          <a:effectLst/>
                          <a:latin typeface="Arial"/>
                        </a:rPr>
                        <a:t>30,1</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2"/>
                    </a:solidFill>
                  </a:tcPr>
                </a:tc>
              </a:tr>
              <a:tr h="345675">
                <a:tc>
                  <a:txBody>
                    <a:bodyPr/>
                    <a:lstStyle/>
                    <a:p>
                      <a:pPr algn="l" fontAlgn="b"/>
                      <a:r>
                        <a:rPr lang="es-ES" sz="1050" b="0" i="0" u="none" strike="noStrike" dirty="0" err="1">
                          <a:effectLst/>
                          <a:latin typeface="Arial"/>
                        </a:rPr>
                        <a:t>United</a:t>
                      </a:r>
                      <a:r>
                        <a:rPr lang="es-ES" sz="1050" b="0" i="0" u="none" strike="noStrike" dirty="0">
                          <a:effectLst/>
                          <a:latin typeface="Arial"/>
                        </a:rPr>
                        <a:t> </a:t>
                      </a:r>
                      <a:r>
                        <a:rPr lang="es-ES" sz="1050" b="0" i="0" u="none" strike="noStrike" dirty="0" err="1" smtClean="0">
                          <a:effectLst/>
                          <a:latin typeface="Arial"/>
                        </a:rPr>
                        <a:t>Kingdom</a:t>
                      </a:r>
                      <a:endParaRPr lang="es-ES" sz="1050" b="0" i="0" u="none" strike="noStrike" dirty="0" smtClean="0">
                        <a:effectLst/>
                        <a:latin typeface="Arial"/>
                      </a:endParaRPr>
                    </a:p>
                    <a:p>
                      <a:pPr algn="l" fontAlgn="b"/>
                      <a:r>
                        <a:rPr lang="zh-CN" altLang="en-US" sz="1050" b="0" i="0" u="none" strike="noStrike" dirty="0" smtClean="0">
                          <a:effectLst/>
                          <a:latin typeface="Arial"/>
                        </a:rPr>
                        <a:t> 英国</a:t>
                      </a:r>
                      <a:endParaRPr lang="es-ES" sz="1050" b="0" i="0" u="none" strike="noStrike" dirty="0">
                        <a:effectLst/>
                        <a:latin typeface="Arial"/>
                      </a:endParaRPr>
                    </a:p>
                  </a:txBody>
                  <a:tcPr marL="7890" marR="7890" marT="7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effectLst/>
                          <a:latin typeface="Arial"/>
                        </a:rPr>
                        <a:t>17,9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FCA"/>
                    </a:solidFill>
                  </a:tcPr>
                </a:tc>
                <a:tc>
                  <a:txBody>
                    <a:bodyPr/>
                    <a:lstStyle/>
                    <a:p>
                      <a:pPr algn="ctr" fontAlgn="b"/>
                      <a:r>
                        <a:rPr lang="es-ES" sz="1200" b="0" i="0" u="none" strike="noStrike">
                          <a:effectLst/>
                          <a:latin typeface="Arial"/>
                        </a:rPr>
                        <a:t>0,9</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8BF"/>
                    </a:solidFill>
                  </a:tcPr>
                </a:tc>
                <a:tc>
                  <a:txBody>
                    <a:bodyPr/>
                    <a:lstStyle/>
                    <a:p>
                      <a:pPr algn="ctr" fontAlgn="b"/>
                      <a:r>
                        <a:rPr lang="es-ES" sz="1200" b="0" i="0" u="none" strike="noStrike">
                          <a:effectLst/>
                          <a:latin typeface="Arial"/>
                        </a:rPr>
                        <a:t>0,5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DAD"/>
                    </a:solidFill>
                  </a:tcPr>
                </a:tc>
                <a:tc>
                  <a:txBody>
                    <a:bodyPr/>
                    <a:lstStyle/>
                    <a:p>
                      <a:pPr algn="ctr" fontAlgn="b"/>
                      <a:r>
                        <a:rPr lang="es-ES" sz="1200" b="0" i="0" u="none" strike="noStrike">
                          <a:effectLst/>
                          <a:latin typeface="Arial"/>
                        </a:rPr>
                        <a:t>-2,3</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9F0"/>
                    </a:solidFill>
                  </a:tcPr>
                </a:tc>
                <a:tc>
                  <a:txBody>
                    <a:bodyPr/>
                    <a:lstStyle/>
                    <a:p>
                      <a:pPr algn="ctr" fontAlgn="b"/>
                      <a:r>
                        <a:rPr lang="es-ES" sz="1200" b="0" i="0" u="none" strike="noStrike">
                          <a:effectLst/>
                          <a:latin typeface="Arial"/>
                        </a:rPr>
                        <a:t>4,2</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DE1"/>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1200" b="0" i="0" u="none" strike="noStrike">
                          <a:effectLst/>
                          <a:latin typeface="Arial"/>
                        </a:rPr>
                        <a:t>11,5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0DF"/>
                    </a:solidFill>
                  </a:tcPr>
                </a:tc>
                <a:tc>
                  <a:txBody>
                    <a:bodyPr/>
                    <a:lstStyle/>
                    <a:p>
                      <a:pPr algn="ctr" fontAlgn="b"/>
                      <a:r>
                        <a:rPr lang="es-ES" sz="1200" b="0" i="0" u="none" strike="noStrike">
                          <a:effectLst/>
                          <a:latin typeface="Arial"/>
                        </a:rPr>
                        <a:t>38,5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3D49F"/>
                    </a:solidFill>
                  </a:tcPr>
                </a:tc>
                <a:tc>
                  <a:txBody>
                    <a:bodyPr/>
                    <a:lstStyle/>
                    <a:p>
                      <a:pPr algn="ctr" fontAlgn="b"/>
                      <a:r>
                        <a:rPr lang="es-ES" sz="1200" b="0" i="0" u="none" strike="noStrike">
                          <a:effectLst/>
                          <a:latin typeface="Arial"/>
                        </a:rPr>
                        <a:t>61,0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DFB7"/>
                    </a:solidFill>
                  </a:tcPr>
                </a:tc>
                <a:tc>
                  <a:txBody>
                    <a:bodyPr/>
                    <a:lstStyle/>
                    <a:p>
                      <a:pPr algn="ctr" fontAlgn="b"/>
                      <a:r>
                        <a:rPr lang="es-ES" sz="1200" b="0" i="0" u="none" strike="noStrike">
                          <a:effectLst/>
                          <a:latin typeface="Arial"/>
                        </a:rPr>
                        <a:t>0,7</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B"/>
                    </a:solidFill>
                  </a:tcPr>
                </a:tc>
                <a:tc>
                  <a:txBody>
                    <a:bodyPr/>
                    <a:lstStyle/>
                    <a:p>
                      <a:pPr algn="ctr" fontAlgn="b"/>
                      <a:r>
                        <a:rPr lang="es-ES" sz="1200" b="0" i="0" u="none" strike="noStrike">
                          <a:effectLst/>
                          <a:latin typeface="Arial"/>
                        </a:rPr>
                        <a:t> </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1200" b="0" i="0" u="none" strike="noStrike">
                          <a:effectLst/>
                          <a:latin typeface="Arial"/>
                        </a:rPr>
                        <a:t>0,0</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AC1"/>
                    </a:solidFill>
                  </a:tcPr>
                </a:tc>
                <a:tc>
                  <a:txBody>
                    <a:bodyPr/>
                    <a:lstStyle/>
                    <a:p>
                      <a:pPr algn="ctr" fontAlgn="b"/>
                      <a:r>
                        <a:rPr lang="es-ES" sz="1200" b="0" i="0" u="none" strike="noStrike">
                          <a:effectLst/>
                          <a:latin typeface="Arial"/>
                        </a:rPr>
                        <a:t>0,5</a:t>
                      </a:r>
                    </a:p>
                  </a:txBody>
                  <a:tcPr marL="7890" marR="7890" marT="7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AC1"/>
                    </a:solidFill>
                  </a:tcPr>
                </a:tc>
                <a:tc>
                  <a:txBody>
                    <a:bodyPr/>
                    <a:lstStyle/>
                    <a:p>
                      <a:pPr algn="ctr" fontAlgn="b"/>
                      <a:r>
                        <a:rPr lang="es-ES" sz="1200" b="0" i="0" u="none" strike="noStrike" dirty="0">
                          <a:effectLst/>
                          <a:latin typeface="Arial"/>
                        </a:rPr>
                        <a:t>40,9</a:t>
                      </a:r>
                    </a:p>
                  </a:txBody>
                  <a:tcPr marL="7890" marR="7890" marT="7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AA6"/>
                    </a:solidFill>
                  </a:tcPr>
                </a:tc>
              </a:tr>
            </a:tbl>
          </a:graphicData>
        </a:graphic>
      </p:graphicFrame>
    </p:spTree>
    <p:extLst>
      <p:ext uri="{BB962C8B-B14F-4D97-AF65-F5344CB8AC3E}">
        <p14:creationId xmlns:p14="http://schemas.microsoft.com/office/powerpoint/2010/main" val="13496981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5. The </a:t>
            </a:r>
            <a:r>
              <a:rPr lang="en-US" dirty="0"/>
              <a:t>use of EU social indicators </a:t>
            </a:r>
            <a:endParaRPr lang="es-ES" dirty="0"/>
          </a:p>
        </p:txBody>
      </p:sp>
      <p:sp>
        <p:nvSpPr>
          <p:cNvPr id="3" name="2 Marcador de contenido"/>
          <p:cNvSpPr>
            <a:spLocks noGrp="1"/>
          </p:cNvSpPr>
          <p:nvPr>
            <p:ph idx="1"/>
          </p:nvPr>
        </p:nvSpPr>
        <p:spPr>
          <a:xfrm>
            <a:off x="416370" y="980661"/>
            <a:ext cx="5040700" cy="5145506"/>
          </a:xfrm>
        </p:spPr>
        <p:txBody>
          <a:bodyPr>
            <a:normAutofit fontScale="92500"/>
          </a:bodyPr>
          <a:lstStyle/>
          <a:p>
            <a:pPr marL="0" indent="0">
              <a:buNone/>
            </a:pPr>
            <a:r>
              <a:rPr lang="en-US" sz="1800" b="1" dirty="0"/>
              <a:t>EU social indicators are used in various contexts: </a:t>
            </a:r>
          </a:p>
          <a:p>
            <a:r>
              <a:rPr lang="en-US" sz="1400" dirty="0" smtClean="0"/>
              <a:t>monitoring </a:t>
            </a:r>
            <a:r>
              <a:rPr lang="en-US" sz="1400" dirty="0"/>
              <a:t>the </a:t>
            </a:r>
            <a:r>
              <a:rPr lang="en-US" sz="1400" u="sng" dirty="0"/>
              <a:t>Europe 2020 </a:t>
            </a:r>
            <a:r>
              <a:rPr lang="en-US" sz="1400" dirty="0"/>
              <a:t>target on poverty and social exclusion </a:t>
            </a:r>
          </a:p>
          <a:p>
            <a:r>
              <a:rPr lang="en-US" sz="1400" dirty="0" smtClean="0"/>
              <a:t>preparing </a:t>
            </a:r>
            <a:r>
              <a:rPr lang="en-US" sz="1400" dirty="0"/>
              <a:t>the </a:t>
            </a:r>
            <a:r>
              <a:rPr lang="en-US" sz="1400" u="sng" dirty="0"/>
              <a:t>European semester </a:t>
            </a:r>
            <a:r>
              <a:rPr lang="en-US" sz="1400" dirty="0" smtClean="0"/>
              <a:t>and </a:t>
            </a:r>
            <a:r>
              <a:rPr lang="en-US" sz="1400" dirty="0"/>
              <a:t>providing evidence for assessing specific social challenges facing EU </a:t>
            </a:r>
            <a:r>
              <a:rPr lang="en-US" sz="1400" dirty="0" smtClean="0"/>
              <a:t>countries.</a:t>
            </a:r>
            <a:endParaRPr lang="en-US" sz="1400" dirty="0"/>
          </a:p>
          <a:p>
            <a:r>
              <a:rPr lang="en-US" sz="1400" dirty="0" smtClean="0"/>
              <a:t>identifying </a:t>
            </a:r>
            <a:r>
              <a:rPr lang="en-US" sz="1400" dirty="0"/>
              <a:t>the key social trends to watch across the EU through the </a:t>
            </a:r>
            <a:r>
              <a:rPr lang="en-US" sz="1400" u="sng" dirty="0"/>
              <a:t>Social Protection Performance Monitor</a:t>
            </a:r>
            <a:r>
              <a:rPr lang="en-US" sz="1400" dirty="0"/>
              <a:t>, a tool which uses a set of key EU social indicators for monitoring developments in the social situation in the European Union </a:t>
            </a:r>
          </a:p>
          <a:p>
            <a:r>
              <a:rPr lang="en-US" sz="1400" dirty="0" smtClean="0"/>
              <a:t>as </a:t>
            </a:r>
            <a:r>
              <a:rPr lang="en-US" sz="1400" dirty="0"/>
              <a:t>part of EU countries' reporting on social policies in the </a:t>
            </a:r>
            <a:r>
              <a:rPr lang="en-US" sz="1400" u="sng" dirty="0"/>
              <a:t>National Reform </a:t>
            </a:r>
            <a:r>
              <a:rPr lang="en-US" sz="1400" u="sng" dirty="0" err="1"/>
              <a:t>Programmes</a:t>
            </a:r>
            <a:r>
              <a:rPr lang="en-US" sz="1400" dirty="0"/>
              <a:t>, </a:t>
            </a:r>
            <a:r>
              <a:rPr lang="en-US" sz="1400" u="sng" dirty="0"/>
              <a:t>National Social Reports</a:t>
            </a:r>
            <a:r>
              <a:rPr lang="en-US" sz="1400" dirty="0"/>
              <a:t> (in which Member States present their strategies and progress achieved towards the EU objectives for social protection and social inclusion</a:t>
            </a:r>
            <a:r>
              <a:rPr lang="en-US" sz="1400" dirty="0" smtClean="0"/>
              <a:t>)</a:t>
            </a:r>
            <a:endParaRPr lang="en-US" sz="1400" dirty="0"/>
          </a:p>
          <a:p>
            <a:r>
              <a:rPr lang="en-US" sz="1400" dirty="0" smtClean="0"/>
              <a:t>preparing </a:t>
            </a:r>
            <a:r>
              <a:rPr lang="en-US" sz="1400" dirty="0"/>
              <a:t>the </a:t>
            </a:r>
            <a:r>
              <a:rPr lang="en-US" sz="1400" u="sng" dirty="0"/>
              <a:t>Social Protection Committee's annual report </a:t>
            </a:r>
            <a:r>
              <a:rPr lang="en-US" sz="1400" dirty="0"/>
              <a:t>(“</a:t>
            </a:r>
            <a:r>
              <a:rPr lang="en-US" sz="1400" i="1" dirty="0"/>
              <a:t>SPC annual report on the social situation in the EU</a:t>
            </a:r>
            <a:r>
              <a:rPr lang="en-US" sz="1400" dirty="0"/>
              <a:t>”) which assesses progress towards the EU objectives for social protection and social inclusion and the implementation of the social dimension of Europe 2020 </a:t>
            </a:r>
          </a:p>
          <a:p>
            <a:r>
              <a:rPr lang="en-US" sz="1400" dirty="0" smtClean="0"/>
              <a:t>for </a:t>
            </a:r>
            <a:r>
              <a:rPr lang="en-US" sz="1400" dirty="0"/>
              <a:t>thematic reports on relevant topics such as </a:t>
            </a:r>
            <a:r>
              <a:rPr lang="en-US" sz="1400" u="sng" dirty="0"/>
              <a:t>Pensions adequacy </a:t>
            </a:r>
            <a:r>
              <a:rPr lang="en-US" sz="1400" dirty="0"/>
              <a:t>in the EU </a:t>
            </a:r>
            <a:endParaRPr lang="en-US" sz="1400" dirty="0" smtClean="0"/>
          </a:p>
          <a:p>
            <a:r>
              <a:rPr lang="en-US" sz="1400" dirty="0" smtClean="0"/>
              <a:t>for </a:t>
            </a:r>
            <a:r>
              <a:rPr lang="en-US" sz="1400" dirty="0"/>
              <a:t>EU-level analytical work in the field of social policy. </a:t>
            </a:r>
          </a:p>
          <a:p>
            <a:endParaRPr lang="es-ES" sz="1400" dirty="0"/>
          </a:p>
        </p:txBody>
      </p:sp>
      <p:sp>
        <p:nvSpPr>
          <p:cNvPr id="4" name="2 Marcador de contenido"/>
          <p:cNvSpPr txBox="1">
            <a:spLocks/>
          </p:cNvSpPr>
          <p:nvPr/>
        </p:nvSpPr>
        <p:spPr>
          <a:xfrm>
            <a:off x="5457070" y="1019874"/>
            <a:ext cx="3960550" cy="5289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1800" b="1" dirty="0" smtClean="0"/>
              <a:t>欧盟社会领域指标运用于不同情境</a:t>
            </a:r>
            <a:r>
              <a:rPr lang="en-US" sz="1800" b="1" dirty="0" smtClean="0"/>
              <a:t>: </a:t>
            </a:r>
          </a:p>
          <a:p>
            <a:r>
              <a:rPr lang="zh-CN" altLang="en-US" sz="1500" dirty="0" smtClean="0"/>
              <a:t>用于检测欧盟</a:t>
            </a:r>
            <a:r>
              <a:rPr lang="en-US" altLang="zh-CN" sz="1500" u="sng" dirty="0" smtClean="0">
                <a:latin typeface="黑体"/>
                <a:ea typeface="黑体"/>
                <a:cs typeface="黑体"/>
              </a:rPr>
              <a:t>2020</a:t>
            </a:r>
            <a:r>
              <a:rPr lang="zh-CN" altLang="en-US" sz="1500" u="sng" dirty="0" smtClean="0">
                <a:latin typeface="黑体"/>
                <a:ea typeface="黑体"/>
                <a:cs typeface="黑体"/>
              </a:rPr>
              <a:t>战略</a:t>
            </a:r>
            <a:r>
              <a:rPr lang="zh-CN" altLang="en-US" sz="1500" dirty="0" smtClean="0"/>
              <a:t>减少贫困与社会排斥目标达成情况</a:t>
            </a:r>
            <a:endParaRPr lang="en-US" sz="1500" dirty="0" smtClean="0"/>
          </a:p>
          <a:p>
            <a:r>
              <a:rPr lang="zh-CN" altLang="en-US" sz="1500" dirty="0" smtClean="0"/>
              <a:t>用于准备</a:t>
            </a:r>
            <a:r>
              <a:rPr lang="zh-CN" altLang="en-US" sz="1500" u="sng" dirty="0" smtClean="0">
                <a:latin typeface="黑体"/>
                <a:ea typeface="黑体"/>
                <a:cs typeface="黑体"/>
              </a:rPr>
              <a:t>欧盟季度经济检查</a:t>
            </a:r>
            <a:r>
              <a:rPr lang="zh-CN" altLang="en-US" sz="1500" dirty="0" smtClean="0"/>
              <a:t>工作，并为评估欧盟国家所面临的特别挑战提供证据</a:t>
            </a:r>
            <a:endParaRPr lang="en-US" sz="1500" dirty="0" smtClean="0"/>
          </a:p>
          <a:p>
            <a:r>
              <a:rPr lang="zh-CN" altLang="en-US" sz="1500" dirty="0" smtClean="0"/>
              <a:t>通过</a:t>
            </a:r>
            <a:r>
              <a:rPr lang="zh-CN" altLang="en-US" sz="1500" u="sng" dirty="0" smtClean="0">
                <a:latin typeface="黑体"/>
                <a:ea typeface="黑体"/>
                <a:cs typeface="黑体"/>
              </a:rPr>
              <a:t>社会保障长效检测</a:t>
            </a:r>
            <a:r>
              <a:rPr lang="zh-CN" altLang="en-US" sz="1500" dirty="0" smtClean="0"/>
              <a:t>制度确认欧盟境内社会领域主要趋势，该长效检测制度运用一系列欧盟社会领域指标来检测欧盟境内社会状况的发展</a:t>
            </a:r>
            <a:endParaRPr lang="en-US" sz="1500" dirty="0" smtClean="0"/>
          </a:p>
          <a:p>
            <a:r>
              <a:rPr lang="zh-CN" altLang="en-US" sz="1500" dirty="0" smtClean="0"/>
              <a:t>作为欧盟各国</a:t>
            </a:r>
            <a:r>
              <a:rPr lang="en-US" altLang="zh-CN" sz="1500" dirty="0" smtClean="0"/>
              <a:t>《</a:t>
            </a:r>
            <a:r>
              <a:rPr lang="zh-CN" altLang="en-US" sz="1500" u="sng" dirty="0" smtClean="0">
                <a:latin typeface="黑体"/>
                <a:ea typeface="黑体"/>
                <a:cs typeface="黑体"/>
              </a:rPr>
              <a:t>国家社会报告</a:t>
            </a:r>
            <a:r>
              <a:rPr lang="en-US" altLang="zh-CN" sz="1500" u="sng" dirty="0" smtClean="0">
                <a:latin typeface="黑体"/>
                <a:ea typeface="黑体"/>
                <a:cs typeface="黑体"/>
              </a:rPr>
              <a:t>-</a:t>
            </a:r>
            <a:r>
              <a:rPr lang="zh-CN" altLang="en-US" sz="1500" u="sng" dirty="0" smtClean="0">
                <a:latin typeface="黑体"/>
                <a:ea typeface="黑体"/>
                <a:cs typeface="黑体"/>
              </a:rPr>
              <a:t>国家改革方案</a:t>
            </a:r>
            <a:r>
              <a:rPr lang="en-US" altLang="zh-CN" sz="1500" dirty="0" smtClean="0"/>
              <a:t>》</a:t>
            </a:r>
            <a:r>
              <a:rPr lang="zh-CN" altLang="en-US" sz="1500" dirty="0" smtClean="0"/>
              <a:t>中报告社会政策时加入之一部分。该报告由各国介绍其在达成欧盟社会保障和社会融入目标的战略及其进展。</a:t>
            </a:r>
            <a:endParaRPr lang="en-US" sz="1500" dirty="0" smtClean="0"/>
          </a:p>
          <a:p>
            <a:r>
              <a:rPr lang="zh-CN" altLang="en-US" sz="1500" dirty="0" smtClean="0"/>
              <a:t>用于编制</a:t>
            </a:r>
            <a:r>
              <a:rPr lang="zh-CN" altLang="en-US" sz="1500" u="sng" dirty="0" smtClean="0">
                <a:latin typeface="黑体"/>
                <a:ea typeface="黑体"/>
                <a:cs typeface="黑体"/>
              </a:rPr>
              <a:t>社保委员会年度报告</a:t>
            </a:r>
            <a:r>
              <a:rPr lang="zh-CN" altLang="en-US" sz="1500" dirty="0" smtClean="0"/>
              <a:t>（</a:t>
            </a:r>
            <a:r>
              <a:rPr lang="en-US" altLang="zh-CN" sz="1500" dirty="0" smtClean="0"/>
              <a:t>《</a:t>
            </a:r>
            <a:r>
              <a:rPr lang="zh-CN" altLang="en-US" sz="1500" dirty="0" smtClean="0"/>
              <a:t>欧盟社保委员会年度社会状况报告</a:t>
            </a:r>
            <a:r>
              <a:rPr lang="en-US" altLang="zh-CN" sz="1500" dirty="0" smtClean="0"/>
              <a:t>》</a:t>
            </a:r>
            <a:r>
              <a:rPr lang="zh-CN" altLang="en-US" sz="1500" dirty="0" smtClean="0"/>
              <a:t>），其中会评估达到欧盟社会保护和社会融入目标的进度以及欧盟</a:t>
            </a:r>
            <a:r>
              <a:rPr lang="en-US" altLang="zh-CN" sz="1500" dirty="0" smtClean="0"/>
              <a:t>2020</a:t>
            </a:r>
            <a:r>
              <a:rPr lang="zh-CN" altLang="en-US" sz="1500" dirty="0" smtClean="0"/>
              <a:t>战略社会维度目标执行进展</a:t>
            </a:r>
            <a:endParaRPr lang="en-US" sz="1500" dirty="0" smtClean="0"/>
          </a:p>
          <a:p>
            <a:r>
              <a:rPr lang="zh-CN" altLang="en-US" sz="1500" dirty="0" smtClean="0"/>
              <a:t>用于欧盟相关主题专项报告，如</a:t>
            </a:r>
            <a:r>
              <a:rPr lang="en-US" altLang="zh-CN" sz="1500" dirty="0" smtClean="0"/>
              <a:t>《</a:t>
            </a:r>
            <a:r>
              <a:rPr lang="zh-CN" altLang="en-US" sz="1500" u="sng" dirty="0" smtClean="0">
                <a:latin typeface="黑体"/>
                <a:ea typeface="黑体"/>
                <a:cs typeface="黑体"/>
              </a:rPr>
              <a:t>养老金充足性报告</a:t>
            </a:r>
            <a:r>
              <a:rPr lang="en-US" altLang="zh-CN" sz="1500" dirty="0" smtClean="0"/>
              <a:t>》</a:t>
            </a:r>
            <a:endParaRPr lang="en-US" sz="1500" dirty="0" smtClean="0"/>
          </a:p>
          <a:p>
            <a:r>
              <a:rPr lang="zh-CN" altLang="en-US" sz="1500" dirty="0" smtClean="0"/>
              <a:t>用于欧盟层面的社会政策分析工作</a:t>
            </a:r>
            <a:endParaRPr lang="en-US" sz="1500" dirty="0" smtClean="0"/>
          </a:p>
          <a:p>
            <a:endParaRPr lang="es-ES" sz="1500" dirty="0"/>
          </a:p>
        </p:txBody>
      </p:sp>
    </p:spTree>
    <p:extLst>
      <p:ext uri="{BB962C8B-B14F-4D97-AF65-F5344CB8AC3E}">
        <p14:creationId xmlns:p14="http://schemas.microsoft.com/office/powerpoint/2010/main" val="28759180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endParaRPr lang="es-ES" dirty="0" smtClean="0"/>
          </a:p>
          <a:p>
            <a:endParaRPr lang="es-ES" dirty="0"/>
          </a:p>
          <a:p>
            <a:pPr marL="0" indent="0" algn="ctr">
              <a:buNone/>
            </a:pPr>
            <a:r>
              <a:rPr lang="es-ES" sz="4400" dirty="0" err="1" smtClean="0">
                <a:solidFill>
                  <a:schemeClr val="tx2">
                    <a:lumMod val="75000"/>
                  </a:schemeClr>
                </a:solidFill>
              </a:rPr>
              <a:t>Thank</a:t>
            </a:r>
            <a:r>
              <a:rPr lang="es-ES" sz="4400" dirty="0" smtClean="0">
                <a:solidFill>
                  <a:schemeClr val="tx2">
                    <a:lumMod val="75000"/>
                  </a:schemeClr>
                </a:solidFill>
              </a:rPr>
              <a:t> </a:t>
            </a:r>
            <a:r>
              <a:rPr lang="es-ES" sz="4400" dirty="0" err="1" smtClean="0">
                <a:solidFill>
                  <a:schemeClr val="tx2">
                    <a:lumMod val="75000"/>
                  </a:schemeClr>
                </a:solidFill>
              </a:rPr>
              <a:t>you</a:t>
            </a:r>
            <a:r>
              <a:rPr lang="es-ES" sz="4400" dirty="0" smtClean="0">
                <a:solidFill>
                  <a:schemeClr val="tx2">
                    <a:lumMod val="75000"/>
                  </a:schemeClr>
                </a:solidFill>
              </a:rPr>
              <a:t>!!!!!!!!</a:t>
            </a:r>
          </a:p>
          <a:p>
            <a:pPr marL="0" indent="0" algn="ctr">
              <a:buNone/>
            </a:pPr>
            <a:r>
              <a:rPr lang="zh-CN" altLang="en-US" sz="4400" dirty="0" smtClean="0">
                <a:solidFill>
                  <a:schemeClr val="tx2">
                    <a:lumMod val="75000"/>
                  </a:schemeClr>
                </a:solidFill>
              </a:rPr>
              <a:t>谢谢</a:t>
            </a:r>
            <a:endParaRPr lang="es-ES" sz="4400" dirty="0">
              <a:solidFill>
                <a:schemeClr val="tx2">
                  <a:lumMod val="75000"/>
                </a:schemeClr>
              </a:solidFill>
            </a:endParaRPr>
          </a:p>
          <a:p>
            <a:pPr marL="0" indent="0">
              <a:buNone/>
            </a:pPr>
            <a:endParaRPr lang="es-ES" sz="1200" dirty="0" smtClean="0"/>
          </a:p>
          <a:p>
            <a:pPr marL="0" indent="0">
              <a:buNone/>
            </a:pPr>
            <a:endParaRPr lang="es-ES" sz="1200" dirty="0"/>
          </a:p>
          <a:p>
            <a:pPr marL="0" indent="0">
              <a:buNone/>
            </a:pPr>
            <a:endParaRPr lang="es-ES" sz="1200" dirty="0" smtClean="0"/>
          </a:p>
          <a:p>
            <a:pPr marL="0" indent="0">
              <a:buNone/>
            </a:pPr>
            <a:r>
              <a:rPr lang="es-ES" sz="1200" b="1" u="sng" dirty="0" err="1" smtClean="0"/>
              <a:t>Useful</a:t>
            </a:r>
            <a:r>
              <a:rPr lang="es-ES" sz="1200" b="1" u="sng" dirty="0" smtClean="0"/>
              <a:t> links</a:t>
            </a:r>
            <a:r>
              <a:rPr lang="zh-CN" altLang="en-US" sz="1200" b="1" u="sng" dirty="0" smtClean="0"/>
              <a:t> 有用链接</a:t>
            </a:r>
            <a:r>
              <a:rPr lang="es-ES" sz="1200" b="1" u="sng" dirty="0" smtClean="0"/>
              <a:t>:</a:t>
            </a:r>
          </a:p>
          <a:p>
            <a:pPr marL="0" indent="0">
              <a:buNone/>
            </a:pPr>
            <a:endParaRPr lang="es-ES" sz="1200" dirty="0"/>
          </a:p>
          <a:p>
            <a:pPr marL="0" indent="0">
              <a:buNone/>
            </a:pPr>
            <a:r>
              <a:rPr lang="en-US" sz="1200" dirty="0"/>
              <a:t>All EU indicators for </a:t>
            </a:r>
            <a:r>
              <a:rPr lang="en-US" sz="1200" u="sng" dirty="0"/>
              <a:t>social protection and social inclusion </a:t>
            </a:r>
            <a:r>
              <a:rPr lang="en-US" sz="1200" dirty="0"/>
              <a:t>are available on the following Eurostat website</a:t>
            </a:r>
            <a:r>
              <a:rPr lang="en-US" sz="1200" dirty="0" smtClean="0"/>
              <a:t>:</a:t>
            </a:r>
          </a:p>
          <a:p>
            <a:pPr marL="0" indent="0">
              <a:buNone/>
            </a:pPr>
            <a:r>
              <a:rPr lang="zh-CN" altLang="en-US" sz="1200" dirty="0" smtClean="0"/>
              <a:t>欧盟所有社会保障和社会融入指标均可在欧盟统计局网站上看到：</a:t>
            </a:r>
            <a:r>
              <a:rPr lang="en-US" sz="1200" dirty="0" smtClean="0"/>
              <a:t> </a:t>
            </a:r>
            <a:endParaRPr lang="en-US" sz="1200" dirty="0"/>
          </a:p>
          <a:p>
            <a:pPr marL="0" indent="0">
              <a:buNone/>
            </a:pPr>
            <a:r>
              <a:rPr lang="en-US" sz="1200" dirty="0">
                <a:hlinkClick r:id="rId2"/>
              </a:rPr>
              <a:t>http://ec.europa.eu/eurostat/web/employment-and-social-inclusion-indicators/social-protection-and-inclusion/pension</a:t>
            </a:r>
            <a:endParaRPr lang="en-US" sz="1200" dirty="0"/>
          </a:p>
          <a:p>
            <a:endParaRPr lang="es-ES" sz="1200" dirty="0"/>
          </a:p>
          <a:p>
            <a:pPr marL="0" indent="0">
              <a:buNone/>
            </a:pPr>
            <a:r>
              <a:rPr lang="en-US" sz="1200" dirty="0"/>
              <a:t>The data for indicators related to the </a:t>
            </a:r>
            <a:r>
              <a:rPr lang="en-US" sz="1200" u="sng" dirty="0"/>
              <a:t>Europe 2020 </a:t>
            </a:r>
            <a:r>
              <a:rPr lang="en-US" sz="1200" dirty="0"/>
              <a:t>poverty and social exclusion target are available on the following link</a:t>
            </a:r>
            <a:r>
              <a:rPr lang="en-US" sz="1200" dirty="0" smtClean="0"/>
              <a:t>:</a:t>
            </a:r>
          </a:p>
          <a:p>
            <a:pPr marL="0" indent="0">
              <a:buNone/>
            </a:pPr>
            <a:r>
              <a:rPr lang="zh-CN" altLang="en-US" sz="1200" dirty="0" smtClean="0"/>
              <a:t>欧盟</a:t>
            </a:r>
            <a:r>
              <a:rPr lang="en-US" altLang="zh-CN" sz="1200" dirty="0" smtClean="0"/>
              <a:t>2020</a:t>
            </a:r>
            <a:r>
              <a:rPr lang="zh-CN" altLang="en-US" sz="1200" dirty="0" smtClean="0"/>
              <a:t>战略之减少贫困和社会排斥目标的数据在下列网站可以看到：</a:t>
            </a:r>
            <a:r>
              <a:rPr lang="en-US" sz="1200" dirty="0" smtClean="0"/>
              <a:t> </a:t>
            </a:r>
            <a:endParaRPr lang="en-US" sz="1200" dirty="0"/>
          </a:p>
          <a:p>
            <a:pPr marL="0" indent="0">
              <a:buNone/>
            </a:pPr>
            <a:r>
              <a:rPr lang="es-ES" sz="1200" dirty="0" smtClean="0">
                <a:solidFill>
                  <a:schemeClr val="tx2">
                    <a:lumMod val="75000"/>
                  </a:schemeClr>
                </a:solidFill>
                <a:hlinkClick r:id="rId3"/>
              </a:rPr>
              <a:t>http</a:t>
            </a:r>
            <a:r>
              <a:rPr lang="es-ES" sz="1200" dirty="0">
                <a:solidFill>
                  <a:schemeClr val="tx2">
                    <a:lumMod val="75000"/>
                  </a:schemeClr>
                </a:solidFill>
                <a:hlinkClick r:id="rId3"/>
              </a:rPr>
              <a:t>://</a:t>
            </a:r>
            <a:r>
              <a:rPr lang="es-ES" sz="1200" dirty="0" smtClean="0">
                <a:solidFill>
                  <a:schemeClr val="tx2">
                    <a:lumMod val="75000"/>
                  </a:schemeClr>
                </a:solidFill>
                <a:hlinkClick r:id="rId3"/>
              </a:rPr>
              <a:t>ec.europa.eu/eurostat/web/europe-2020-indicators/europe-2020-strategy/headline-indicators-scoreboard</a:t>
            </a:r>
            <a:endParaRPr lang="es-ES" sz="1600" dirty="0">
              <a:solidFill>
                <a:schemeClr val="tx2">
                  <a:lumMod val="75000"/>
                </a:schemeClr>
              </a:solidFill>
            </a:endParaRPr>
          </a:p>
        </p:txBody>
      </p:sp>
    </p:spTree>
    <p:extLst>
      <p:ext uri="{BB962C8B-B14F-4D97-AF65-F5344CB8AC3E}">
        <p14:creationId xmlns:p14="http://schemas.microsoft.com/office/powerpoint/2010/main" val="2071724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smtClean="0">
                <a:solidFill>
                  <a:schemeClr val="tx1">
                    <a:lumMod val="85000"/>
                    <a:lumOff val="15000"/>
                  </a:schemeClr>
                </a:solidFill>
              </a:rPr>
              <a:t>1. </a:t>
            </a:r>
            <a:r>
              <a:rPr lang="es-ES" sz="2400" dirty="0" err="1"/>
              <a:t>Policy</a:t>
            </a:r>
            <a:r>
              <a:rPr lang="es-ES" sz="2400" dirty="0"/>
              <a:t> </a:t>
            </a:r>
            <a:r>
              <a:rPr lang="es-ES" sz="2400" dirty="0" err="1"/>
              <a:t>framework</a:t>
            </a:r>
            <a:r>
              <a:rPr lang="es-ES" sz="2400" dirty="0"/>
              <a:t> </a:t>
            </a:r>
            <a:r>
              <a:rPr lang="en-GB" sz="2400" dirty="0" smtClean="0">
                <a:solidFill>
                  <a:schemeClr val="tx1">
                    <a:lumMod val="85000"/>
                    <a:lumOff val="15000"/>
                  </a:schemeClr>
                </a:solidFill>
              </a:rPr>
              <a:t>(1)</a:t>
            </a:r>
            <a:r>
              <a:rPr lang="zh-CN" altLang="en-US" sz="2400" dirty="0" smtClean="0">
                <a:solidFill>
                  <a:schemeClr val="tx1">
                    <a:lumMod val="85000"/>
                    <a:lumOff val="15000"/>
                  </a:schemeClr>
                </a:solidFill>
              </a:rPr>
              <a:t> 政策框架（</a:t>
            </a:r>
            <a:r>
              <a:rPr lang="en-US" altLang="zh-CN" sz="2400" dirty="0" smtClean="0">
                <a:solidFill>
                  <a:schemeClr val="tx1">
                    <a:lumMod val="85000"/>
                    <a:lumOff val="15000"/>
                  </a:schemeClr>
                </a:solidFill>
              </a:rPr>
              <a:t>1</a:t>
            </a:r>
            <a:r>
              <a:rPr lang="zh-CN" altLang="en-US" sz="2400" dirty="0" smtClean="0">
                <a:solidFill>
                  <a:schemeClr val="tx1">
                    <a:lumMod val="85000"/>
                    <a:lumOff val="15000"/>
                  </a:schemeClr>
                </a:solidFill>
              </a:rPr>
              <a:t>）</a:t>
            </a:r>
            <a:endParaRPr lang="en-GB" sz="2400" dirty="0">
              <a:solidFill>
                <a:schemeClr val="tx1">
                  <a:lumMod val="85000"/>
                  <a:lumOff val="15000"/>
                </a:schemeClr>
              </a:solidFill>
            </a:endParaRPr>
          </a:p>
        </p:txBody>
      </p:sp>
      <p:sp>
        <p:nvSpPr>
          <p:cNvPr id="3" name="2 Marcador de contenido"/>
          <p:cNvSpPr>
            <a:spLocks noGrp="1"/>
          </p:cNvSpPr>
          <p:nvPr>
            <p:ph idx="1"/>
          </p:nvPr>
        </p:nvSpPr>
        <p:spPr>
          <a:xfrm>
            <a:off x="416370" y="980660"/>
            <a:ext cx="5112710" cy="5760799"/>
          </a:xfrm>
        </p:spPr>
        <p:txBody>
          <a:bodyPr>
            <a:normAutofit/>
          </a:bodyPr>
          <a:lstStyle/>
          <a:p>
            <a:r>
              <a:rPr lang="en-US" sz="2000" dirty="0">
                <a:solidFill>
                  <a:prstClr val="black"/>
                </a:solidFill>
              </a:rPr>
              <a:t>Since 2001, the Social Protection Committee and its Indicators </a:t>
            </a:r>
            <a:r>
              <a:rPr lang="en-US" sz="2000" dirty="0" smtClean="0">
                <a:solidFill>
                  <a:prstClr val="black"/>
                </a:solidFill>
              </a:rPr>
              <a:t>Sub-Group, have </a:t>
            </a:r>
            <a:r>
              <a:rPr lang="en-US" sz="2000" dirty="0">
                <a:solidFill>
                  <a:prstClr val="black"/>
                </a:solidFill>
              </a:rPr>
              <a:t>been developing indicators in the fields </a:t>
            </a:r>
            <a:r>
              <a:rPr lang="en-US" sz="2000" dirty="0" smtClean="0">
                <a:solidFill>
                  <a:prstClr val="black"/>
                </a:solidFill>
              </a:rPr>
              <a:t>of: </a:t>
            </a:r>
          </a:p>
          <a:p>
            <a:pPr lvl="2"/>
            <a:r>
              <a:rPr lang="en-US" sz="2000" u="sng" dirty="0">
                <a:solidFill>
                  <a:prstClr val="black"/>
                </a:solidFill>
              </a:rPr>
              <a:t>Social protection: </a:t>
            </a:r>
            <a:r>
              <a:rPr lang="en-US" sz="2000" dirty="0"/>
              <a:t>pensions, healthcare and long-term care</a:t>
            </a:r>
            <a:endParaRPr lang="en-GB" sz="2000" dirty="0">
              <a:solidFill>
                <a:prstClr val="black"/>
              </a:solidFill>
            </a:endParaRPr>
          </a:p>
          <a:p>
            <a:pPr lvl="2"/>
            <a:r>
              <a:rPr lang="es-ES" sz="2000" u="sng" dirty="0"/>
              <a:t>Social </a:t>
            </a:r>
            <a:r>
              <a:rPr lang="es-ES" sz="2000" u="sng" dirty="0" err="1"/>
              <a:t>inclusion</a:t>
            </a:r>
            <a:r>
              <a:rPr lang="es-ES" sz="2000" u="sng" dirty="0" smtClean="0"/>
              <a:t>.</a:t>
            </a:r>
            <a:endParaRPr lang="es-ES_tradnl" sz="2000" u="sng" dirty="0" smtClean="0"/>
          </a:p>
          <a:p>
            <a:endParaRPr lang="en-US" sz="2000" dirty="0" smtClean="0"/>
          </a:p>
          <a:p>
            <a:r>
              <a:rPr lang="en-US" sz="2000" dirty="0" smtClean="0"/>
              <a:t>These </a:t>
            </a:r>
            <a:r>
              <a:rPr lang="en-US" sz="2000" dirty="0"/>
              <a:t>indicators are </a:t>
            </a:r>
            <a:r>
              <a:rPr lang="en-US" sz="2000" dirty="0" smtClean="0"/>
              <a:t>used mainly, to </a:t>
            </a:r>
            <a:r>
              <a:rPr lang="en-US" sz="2000" dirty="0"/>
              <a:t>monitor and assess progress towards </a:t>
            </a:r>
            <a:r>
              <a:rPr lang="en-US" sz="2000" dirty="0" smtClean="0"/>
              <a:t>the:</a:t>
            </a:r>
          </a:p>
          <a:p>
            <a:pPr marL="1314450" lvl="2" indent="-400050">
              <a:buFont typeface="+mj-lt"/>
              <a:buAutoNum type="romanUcPeriod"/>
            </a:pPr>
            <a:r>
              <a:rPr lang="en-US" sz="2000" b="1" u="sng" dirty="0" smtClean="0"/>
              <a:t>EU </a:t>
            </a:r>
            <a:r>
              <a:rPr lang="en-US" sz="2000" b="1" u="sng" dirty="0"/>
              <a:t>social objectives </a:t>
            </a:r>
            <a:r>
              <a:rPr lang="en-US" sz="2000" dirty="0"/>
              <a:t>and </a:t>
            </a:r>
            <a:endParaRPr lang="en-US" sz="2000" dirty="0" smtClean="0"/>
          </a:p>
          <a:p>
            <a:pPr marL="1314450" lvl="2" indent="-400050">
              <a:buFont typeface="+mj-lt"/>
              <a:buAutoNum type="romanUcPeriod"/>
            </a:pPr>
            <a:r>
              <a:rPr lang="en-US" sz="2000" b="1" u="sng" dirty="0" smtClean="0"/>
              <a:t>in </a:t>
            </a:r>
            <a:r>
              <a:rPr lang="en-US" sz="2000" b="1" u="sng" dirty="0"/>
              <a:t>the implementation of the social dimension of the Europe 2020 strategy</a:t>
            </a:r>
            <a:r>
              <a:rPr lang="en-US" sz="2000" dirty="0"/>
              <a:t>. </a:t>
            </a:r>
            <a:endParaRPr lang="es-ES_tradnl" sz="2000" dirty="0"/>
          </a:p>
          <a:p>
            <a:endParaRPr lang="es-ES_tradnl" dirty="0" smtClean="0"/>
          </a:p>
          <a:p>
            <a:endParaRPr lang="en-US" dirty="0">
              <a:solidFill>
                <a:prstClr val="black"/>
              </a:solidFill>
            </a:endParaRPr>
          </a:p>
          <a:p>
            <a:endParaRPr lang="en-US" dirty="0" smtClean="0">
              <a:solidFill>
                <a:prstClr val="black"/>
              </a:solidFill>
            </a:endParaRPr>
          </a:p>
          <a:p>
            <a:pPr marL="914400" lvl="2" indent="0">
              <a:buNone/>
            </a:pPr>
            <a:endParaRPr lang="es-ES" sz="3200" dirty="0"/>
          </a:p>
        </p:txBody>
      </p:sp>
      <p:sp>
        <p:nvSpPr>
          <p:cNvPr id="4" name="2 Marcador de contenido"/>
          <p:cNvSpPr txBox="1">
            <a:spLocks/>
          </p:cNvSpPr>
          <p:nvPr/>
        </p:nvSpPr>
        <p:spPr>
          <a:xfrm>
            <a:off x="5529080" y="908651"/>
            <a:ext cx="3816530" cy="5328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100" dirty="0" smtClean="0">
                <a:solidFill>
                  <a:prstClr val="black"/>
                </a:solidFill>
              </a:rPr>
              <a:t>2001</a:t>
            </a:r>
            <a:r>
              <a:rPr lang="zh-CN" altLang="en-US" sz="2100" dirty="0" smtClean="0">
                <a:solidFill>
                  <a:prstClr val="black"/>
                </a:solidFill>
              </a:rPr>
              <a:t>年以来，社保委员会及其下属的指标工作组已经研发出下列领域的指标系列</a:t>
            </a:r>
            <a:r>
              <a:rPr lang="en-US" sz="2100" dirty="0" smtClean="0">
                <a:solidFill>
                  <a:prstClr val="black"/>
                </a:solidFill>
              </a:rPr>
              <a:t>: </a:t>
            </a:r>
          </a:p>
          <a:p>
            <a:pPr lvl="2"/>
            <a:r>
              <a:rPr lang="zh-CN" altLang="en-US" sz="2100" u="sng" dirty="0" smtClean="0">
                <a:solidFill>
                  <a:prstClr val="black"/>
                </a:solidFill>
              </a:rPr>
              <a:t>社会保护（保障）</a:t>
            </a:r>
            <a:r>
              <a:rPr lang="en-US" sz="2100" u="sng" dirty="0" smtClean="0">
                <a:solidFill>
                  <a:prstClr val="black"/>
                </a:solidFill>
              </a:rPr>
              <a:t>: </a:t>
            </a:r>
            <a:r>
              <a:rPr lang="zh-CN" altLang="en-US" sz="2100" dirty="0" smtClean="0"/>
              <a:t>养老金</a:t>
            </a:r>
            <a:r>
              <a:rPr lang="en-US" sz="2100" dirty="0" smtClean="0"/>
              <a:t>, </a:t>
            </a:r>
            <a:r>
              <a:rPr lang="zh-CN" altLang="en-US" sz="2100" dirty="0" smtClean="0"/>
              <a:t>卫生医疗和长期照料</a:t>
            </a:r>
            <a:endParaRPr lang="en-GB" sz="2100" dirty="0" smtClean="0">
              <a:solidFill>
                <a:prstClr val="black"/>
              </a:solidFill>
            </a:endParaRPr>
          </a:p>
          <a:p>
            <a:pPr lvl="2"/>
            <a:r>
              <a:rPr lang="zh-CN" altLang="en-US" sz="2100" u="sng" dirty="0" smtClean="0"/>
              <a:t>社会融入</a:t>
            </a:r>
            <a:r>
              <a:rPr lang="es-ES" sz="2100" u="sng" dirty="0" smtClean="0"/>
              <a:t>.</a:t>
            </a:r>
            <a:endParaRPr lang="es-ES_tradnl" sz="2100" u="sng" dirty="0" smtClean="0"/>
          </a:p>
          <a:p>
            <a:endParaRPr lang="en-US" sz="2100" dirty="0" smtClean="0"/>
          </a:p>
          <a:p>
            <a:r>
              <a:rPr lang="zh-CN" altLang="en-US" sz="2100" dirty="0" smtClean="0"/>
              <a:t>这些指标主要运用于监测和评估达到下列目标的进度</a:t>
            </a:r>
            <a:r>
              <a:rPr lang="en-US" sz="2100" dirty="0" smtClean="0"/>
              <a:t>:</a:t>
            </a:r>
          </a:p>
          <a:p>
            <a:pPr marL="1314450" lvl="2" indent="-400050">
              <a:buFont typeface="+mj-lt"/>
              <a:buAutoNum type="romanUcPeriod"/>
            </a:pPr>
            <a:r>
              <a:rPr lang="en-US" sz="2100" b="1" u="sng" dirty="0" smtClean="0"/>
              <a:t> </a:t>
            </a:r>
            <a:r>
              <a:rPr lang="zh-CN" altLang="en-US" sz="2100" b="1" u="sng" dirty="0" smtClean="0"/>
              <a:t>欧盟社会领域目标</a:t>
            </a:r>
            <a:r>
              <a:rPr lang="zh-CN" altLang="en-US" sz="2100" dirty="0" smtClean="0"/>
              <a:t>和</a:t>
            </a:r>
            <a:r>
              <a:rPr lang="en-US" sz="2100" dirty="0" smtClean="0"/>
              <a:t> </a:t>
            </a:r>
          </a:p>
          <a:p>
            <a:pPr marL="1314450" lvl="2" indent="-400050">
              <a:buFont typeface="+mj-lt"/>
              <a:buAutoNum type="romanUcPeriod"/>
            </a:pPr>
            <a:r>
              <a:rPr lang="zh-CN" altLang="en-US" sz="2100" b="1" u="sng" dirty="0" smtClean="0"/>
              <a:t>欧盟</a:t>
            </a:r>
            <a:r>
              <a:rPr lang="en-US" altLang="zh-CN" sz="2100" b="1" u="sng" dirty="0" smtClean="0"/>
              <a:t>2020</a:t>
            </a:r>
            <a:r>
              <a:rPr lang="zh-CN" altLang="en-US" sz="2100" b="1" u="sng" dirty="0" smtClean="0"/>
              <a:t>战略社会维度执行工作</a:t>
            </a:r>
            <a:r>
              <a:rPr lang="en-US" sz="2100" dirty="0" smtClean="0"/>
              <a:t>. </a:t>
            </a:r>
            <a:endParaRPr lang="es-ES_tradnl" sz="2100" dirty="0" smtClean="0"/>
          </a:p>
          <a:p>
            <a:endParaRPr lang="es-ES_tradnl" sz="2100" dirty="0" smtClean="0"/>
          </a:p>
          <a:p>
            <a:endParaRPr lang="en-US" sz="2100" dirty="0" smtClean="0">
              <a:solidFill>
                <a:prstClr val="black"/>
              </a:solidFill>
            </a:endParaRPr>
          </a:p>
          <a:p>
            <a:endParaRPr lang="en-US" sz="2100" dirty="0" smtClean="0">
              <a:solidFill>
                <a:prstClr val="black"/>
              </a:solidFill>
            </a:endParaRPr>
          </a:p>
          <a:p>
            <a:pPr marL="914400" lvl="2" indent="0">
              <a:buFont typeface="Arial" pitchFamily="34" charset="0"/>
              <a:buNone/>
            </a:pPr>
            <a:endParaRPr lang="es-ES" sz="2100" dirty="0"/>
          </a:p>
        </p:txBody>
      </p:sp>
    </p:spTree>
    <p:extLst>
      <p:ext uri="{BB962C8B-B14F-4D97-AF65-F5344CB8AC3E}">
        <p14:creationId xmlns:p14="http://schemas.microsoft.com/office/powerpoint/2010/main" val="22195460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a:solidFill>
                  <a:schemeClr val="tx1">
                    <a:lumMod val="85000"/>
                    <a:lumOff val="15000"/>
                  </a:schemeClr>
                </a:solidFill>
              </a:rPr>
              <a:t>1. </a:t>
            </a:r>
            <a:r>
              <a:rPr lang="es-ES" sz="2400" dirty="0" err="1"/>
              <a:t>Policy</a:t>
            </a:r>
            <a:r>
              <a:rPr lang="es-ES" sz="2400" dirty="0"/>
              <a:t> </a:t>
            </a:r>
            <a:r>
              <a:rPr lang="es-ES" sz="2400" dirty="0" err="1"/>
              <a:t>framework</a:t>
            </a:r>
            <a:r>
              <a:rPr lang="es-ES" sz="2400" dirty="0"/>
              <a:t> </a:t>
            </a:r>
            <a:r>
              <a:rPr lang="en-GB" sz="2400" dirty="0" smtClean="0">
                <a:solidFill>
                  <a:schemeClr val="tx1">
                    <a:lumMod val="85000"/>
                    <a:lumOff val="15000"/>
                  </a:schemeClr>
                </a:solidFill>
              </a:rPr>
              <a:t>(2) 政策框架（2）</a:t>
            </a:r>
            <a:endParaRPr lang="es-ES" sz="2400" dirty="0"/>
          </a:p>
        </p:txBody>
      </p:sp>
      <p:sp>
        <p:nvSpPr>
          <p:cNvPr id="3" name="2 Marcador de contenido"/>
          <p:cNvSpPr>
            <a:spLocks noGrp="1"/>
          </p:cNvSpPr>
          <p:nvPr>
            <p:ph idx="1"/>
          </p:nvPr>
        </p:nvSpPr>
        <p:spPr>
          <a:xfrm>
            <a:off x="200340" y="980661"/>
            <a:ext cx="5472760" cy="5145506"/>
          </a:xfrm>
        </p:spPr>
        <p:txBody>
          <a:bodyPr>
            <a:noAutofit/>
          </a:bodyPr>
          <a:lstStyle/>
          <a:p>
            <a:pPr marL="514350" indent="-514350">
              <a:buFont typeface="+mj-lt"/>
              <a:buAutoNum type="romanUcPeriod"/>
            </a:pPr>
            <a:r>
              <a:rPr lang="en-US" sz="1800" b="1" u="sng" dirty="0"/>
              <a:t>EU objectives for social protection </a:t>
            </a:r>
            <a:r>
              <a:rPr lang="en-US" sz="1800" dirty="0" smtClean="0"/>
              <a:t>: The </a:t>
            </a:r>
            <a:r>
              <a:rPr lang="en-US" sz="1800" dirty="0"/>
              <a:t>key purpose of these EU social indicators is to monitor progress towards a set of EU </a:t>
            </a:r>
            <a:r>
              <a:rPr lang="en-US" sz="1800" dirty="0" smtClean="0"/>
              <a:t>objectives:</a:t>
            </a:r>
          </a:p>
          <a:p>
            <a:pPr>
              <a:buFont typeface="Wingdings" charset="2"/>
              <a:buChar char="l"/>
            </a:pPr>
            <a:r>
              <a:rPr lang="en-US" sz="1800" dirty="0" smtClean="0">
                <a:solidFill>
                  <a:prstClr val="black"/>
                </a:solidFill>
              </a:rPr>
              <a:t>Adequate </a:t>
            </a:r>
            <a:r>
              <a:rPr lang="en-US" sz="1800" dirty="0">
                <a:solidFill>
                  <a:prstClr val="black"/>
                </a:solidFill>
              </a:rPr>
              <a:t>and sustainable </a:t>
            </a:r>
            <a:r>
              <a:rPr lang="en-US" sz="1800" b="1" dirty="0">
                <a:solidFill>
                  <a:prstClr val="black"/>
                </a:solidFill>
              </a:rPr>
              <a:t>pensions</a:t>
            </a:r>
            <a:r>
              <a:rPr lang="en-US" sz="1800" dirty="0">
                <a:solidFill>
                  <a:prstClr val="black"/>
                </a:solidFill>
              </a:rPr>
              <a:t> by </a:t>
            </a:r>
            <a:r>
              <a:rPr lang="en-US" sz="1800" dirty="0" smtClean="0">
                <a:solidFill>
                  <a:prstClr val="black"/>
                </a:solidFill>
              </a:rPr>
              <a:t>ensuring:</a:t>
            </a:r>
          </a:p>
          <a:p>
            <a:pPr>
              <a:buFont typeface="Wingdings" charset="2"/>
              <a:buChar char="Ø"/>
            </a:pPr>
            <a:r>
              <a:rPr lang="en-US" sz="1600" u="sng" dirty="0" smtClean="0">
                <a:solidFill>
                  <a:prstClr val="black"/>
                </a:solidFill>
              </a:rPr>
              <a:t>adequate </a:t>
            </a:r>
            <a:r>
              <a:rPr lang="en-US" sz="1600" u="sng" dirty="0">
                <a:solidFill>
                  <a:prstClr val="black"/>
                </a:solidFill>
              </a:rPr>
              <a:t>retirement incomes </a:t>
            </a:r>
            <a:r>
              <a:rPr lang="en-US" sz="1600" dirty="0">
                <a:solidFill>
                  <a:prstClr val="black"/>
                </a:solidFill>
              </a:rPr>
              <a:t>for </a:t>
            </a:r>
            <a:r>
              <a:rPr lang="en-US" sz="1600" dirty="0" smtClean="0">
                <a:solidFill>
                  <a:prstClr val="black"/>
                </a:solidFill>
              </a:rPr>
              <a:t>all</a:t>
            </a:r>
          </a:p>
          <a:p>
            <a:pPr>
              <a:buFont typeface="Wingdings" charset="2"/>
              <a:buChar char="Ø"/>
            </a:pPr>
            <a:r>
              <a:rPr lang="en-US" sz="1600" dirty="0" smtClean="0">
                <a:solidFill>
                  <a:prstClr val="black"/>
                </a:solidFill>
              </a:rPr>
              <a:t>the </a:t>
            </a:r>
            <a:r>
              <a:rPr lang="en-US" sz="1600" u="sng" dirty="0">
                <a:solidFill>
                  <a:prstClr val="black"/>
                </a:solidFill>
              </a:rPr>
              <a:t>financial sustainability </a:t>
            </a:r>
            <a:r>
              <a:rPr lang="en-US" sz="1600" dirty="0">
                <a:solidFill>
                  <a:prstClr val="black"/>
                </a:solidFill>
              </a:rPr>
              <a:t>of public and private pension </a:t>
            </a:r>
            <a:r>
              <a:rPr lang="en-US" sz="1600" dirty="0" smtClean="0">
                <a:solidFill>
                  <a:prstClr val="black"/>
                </a:solidFill>
              </a:rPr>
              <a:t>schemes</a:t>
            </a:r>
          </a:p>
          <a:p>
            <a:pPr>
              <a:buFont typeface="Wingdings" charset="2"/>
              <a:buChar char="Ø"/>
            </a:pPr>
            <a:r>
              <a:rPr lang="en-US" sz="1600" dirty="0" smtClean="0">
                <a:solidFill>
                  <a:prstClr val="black"/>
                </a:solidFill>
              </a:rPr>
              <a:t>that </a:t>
            </a:r>
            <a:r>
              <a:rPr lang="en-US" sz="1600" dirty="0">
                <a:solidFill>
                  <a:prstClr val="black"/>
                </a:solidFill>
              </a:rPr>
              <a:t>pension systems are transparent, </a:t>
            </a:r>
            <a:r>
              <a:rPr lang="en-US" sz="1600" u="sng" dirty="0">
                <a:solidFill>
                  <a:prstClr val="black"/>
                </a:solidFill>
              </a:rPr>
              <a:t>well adapted to the needs of women and </a:t>
            </a:r>
            <a:r>
              <a:rPr lang="en-US" sz="1600" u="sng" dirty="0" smtClean="0">
                <a:solidFill>
                  <a:prstClr val="black"/>
                </a:solidFill>
              </a:rPr>
              <a:t>men</a:t>
            </a:r>
          </a:p>
          <a:p>
            <a:pPr>
              <a:buFont typeface="Wingdings" charset="2"/>
              <a:buChar char="l"/>
            </a:pPr>
            <a:r>
              <a:rPr lang="en-US" sz="1800" dirty="0" smtClean="0">
                <a:solidFill>
                  <a:prstClr val="black"/>
                </a:solidFill>
              </a:rPr>
              <a:t>Accessible</a:t>
            </a:r>
            <a:r>
              <a:rPr lang="en-US" sz="1800" dirty="0">
                <a:solidFill>
                  <a:prstClr val="black"/>
                </a:solidFill>
              </a:rPr>
              <a:t>, high-quality and sustainable </a:t>
            </a:r>
            <a:r>
              <a:rPr lang="en-US" sz="1800" b="1" dirty="0">
                <a:solidFill>
                  <a:prstClr val="black"/>
                </a:solidFill>
              </a:rPr>
              <a:t>healthcare</a:t>
            </a:r>
            <a:r>
              <a:rPr lang="en-US" sz="1800" dirty="0">
                <a:solidFill>
                  <a:prstClr val="black"/>
                </a:solidFill>
              </a:rPr>
              <a:t> and </a:t>
            </a:r>
            <a:r>
              <a:rPr lang="en-US" sz="1800" b="1" dirty="0">
                <a:solidFill>
                  <a:prstClr val="black"/>
                </a:solidFill>
              </a:rPr>
              <a:t>long-term</a:t>
            </a:r>
            <a:r>
              <a:rPr lang="en-US" sz="1800" dirty="0">
                <a:solidFill>
                  <a:prstClr val="black"/>
                </a:solidFill>
              </a:rPr>
              <a:t> care by </a:t>
            </a:r>
            <a:r>
              <a:rPr lang="en-US" sz="1800" dirty="0" smtClean="0">
                <a:solidFill>
                  <a:prstClr val="black"/>
                </a:solidFill>
              </a:rPr>
              <a:t>ensuring:</a:t>
            </a:r>
          </a:p>
          <a:p>
            <a:pPr>
              <a:buFont typeface="Wingdings" charset="2"/>
              <a:buChar char="Ø"/>
            </a:pPr>
            <a:r>
              <a:rPr lang="en-US" sz="1600" dirty="0" smtClean="0">
                <a:solidFill>
                  <a:prstClr val="black"/>
                </a:solidFill>
              </a:rPr>
              <a:t>access </a:t>
            </a:r>
            <a:r>
              <a:rPr lang="en-US" sz="1600" dirty="0">
                <a:solidFill>
                  <a:prstClr val="black"/>
                </a:solidFill>
              </a:rPr>
              <a:t>for all to adequate health and long-term </a:t>
            </a:r>
            <a:r>
              <a:rPr lang="en-US" sz="1600" dirty="0" smtClean="0">
                <a:solidFill>
                  <a:prstClr val="black"/>
                </a:solidFill>
              </a:rPr>
              <a:t>care</a:t>
            </a:r>
          </a:p>
          <a:p>
            <a:pPr>
              <a:buFont typeface="Wingdings" charset="2"/>
              <a:buChar char="Ø"/>
            </a:pPr>
            <a:r>
              <a:rPr lang="en-US" sz="1600" dirty="0" smtClean="0">
                <a:solidFill>
                  <a:prstClr val="black"/>
                </a:solidFill>
              </a:rPr>
              <a:t>quality </a:t>
            </a:r>
            <a:r>
              <a:rPr lang="en-US" sz="1600" dirty="0">
                <a:solidFill>
                  <a:prstClr val="black"/>
                </a:solidFill>
              </a:rPr>
              <a:t>in health and long-term, notably by developing quality standards reflecting best international </a:t>
            </a:r>
            <a:r>
              <a:rPr lang="en-US" sz="1600" dirty="0" smtClean="0">
                <a:solidFill>
                  <a:prstClr val="black"/>
                </a:solidFill>
              </a:rPr>
              <a:t>practice</a:t>
            </a:r>
          </a:p>
          <a:p>
            <a:pPr>
              <a:buFont typeface="Wingdings" charset="2"/>
              <a:buChar char="Ø"/>
            </a:pPr>
            <a:r>
              <a:rPr lang="en-US" sz="1600" dirty="0" smtClean="0">
                <a:solidFill>
                  <a:prstClr val="black"/>
                </a:solidFill>
              </a:rPr>
              <a:t>that </a:t>
            </a:r>
            <a:r>
              <a:rPr lang="en-US" sz="1600" dirty="0">
                <a:solidFill>
                  <a:prstClr val="black"/>
                </a:solidFill>
              </a:rPr>
              <a:t>adequate and high quality health and long-term care remains affordable and financially sustainable</a:t>
            </a:r>
            <a:endParaRPr lang="es-ES_tradnl" dirty="0">
              <a:solidFill>
                <a:prstClr val="black"/>
              </a:solidFill>
            </a:endParaRPr>
          </a:p>
          <a:p>
            <a:pPr lvl="4"/>
            <a:endParaRPr lang="en-US" dirty="0">
              <a:solidFill>
                <a:prstClr val="black"/>
              </a:solidFill>
            </a:endParaRPr>
          </a:p>
          <a:p>
            <a:endParaRPr lang="en-US" sz="2400" dirty="0">
              <a:solidFill>
                <a:prstClr val="black"/>
              </a:solidFill>
            </a:endParaRPr>
          </a:p>
          <a:p>
            <a:endParaRPr lang="es-ES" dirty="0"/>
          </a:p>
        </p:txBody>
      </p:sp>
      <p:sp>
        <p:nvSpPr>
          <p:cNvPr id="4" name="2 Marcador de contenido"/>
          <p:cNvSpPr txBox="1">
            <a:spLocks/>
          </p:cNvSpPr>
          <p:nvPr/>
        </p:nvSpPr>
        <p:spPr>
          <a:xfrm>
            <a:off x="5745110" y="1019874"/>
            <a:ext cx="4032560" cy="51455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romanUcPeriod"/>
            </a:pPr>
            <a:r>
              <a:rPr lang="zh-CN" altLang="en-US" sz="1800" u="sng" dirty="0" smtClean="0">
                <a:latin typeface="黑体"/>
                <a:ea typeface="黑体"/>
                <a:cs typeface="黑体"/>
              </a:rPr>
              <a:t>欧盟社保目标</a:t>
            </a:r>
            <a:r>
              <a:rPr lang="en-US" sz="1800" dirty="0" smtClean="0"/>
              <a:t>: </a:t>
            </a:r>
            <a:r>
              <a:rPr lang="zh-CN" altLang="en-US" sz="1800" dirty="0" smtClean="0"/>
              <a:t>欧盟社保领域指标主要目的在于监测达成欧盟各项目标的进度</a:t>
            </a:r>
            <a:r>
              <a:rPr lang="en-US" sz="1800" dirty="0" smtClean="0"/>
              <a:t>:</a:t>
            </a:r>
          </a:p>
          <a:p>
            <a:pPr>
              <a:buFont typeface="Wingdings" charset="2"/>
              <a:buChar char="l"/>
            </a:pPr>
            <a:r>
              <a:rPr lang="zh-CN" altLang="en-US" sz="1800" dirty="0" smtClean="0">
                <a:solidFill>
                  <a:prstClr val="black"/>
                </a:solidFill>
              </a:rPr>
              <a:t>通过保障下列方面而实现充足而可持续的</a:t>
            </a:r>
            <a:r>
              <a:rPr lang="zh-CN" altLang="en-US" sz="1800" dirty="0" smtClean="0">
                <a:solidFill>
                  <a:prstClr val="black"/>
                </a:solidFill>
                <a:latin typeface="黑体"/>
                <a:ea typeface="黑体"/>
                <a:cs typeface="黑体"/>
              </a:rPr>
              <a:t>养老金</a:t>
            </a:r>
            <a:r>
              <a:rPr lang="zh-CN" altLang="en-US" sz="1800" dirty="0" smtClean="0">
                <a:solidFill>
                  <a:prstClr val="black"/>
                </a:solidFill>
              </a:rPr>
              <a:t>体系</a:t>
            </a:r>
            <a:r>
              <a:rPr lang="en-US" sz="1800" dirty="0" smtClean="0">
                <a:solidFill>
                  <a:prstClr val="black"/>
                </a:solidFill>
              </a:rPr>
              <a:t>:</a:t>
            </a:r>
          </a:p>
          <a:p>
            <a:pPr>
              <a:buFont typeface="Wingdings" charset="2"/>
              <a:buChar char="Ø"/>
            </a:pPr>
            <a:r>
              <a:rPr lang="zh-CN" altLang="en-US" sz="1600" dirty="0" smtClean="0">
                <a:solidFill>
                  <a:prstClr val="black"/>
                </a:solidFill>
              </a:rPr>
              <a:t>全民享有的</a:t>
            </a:r>
            <a:r>
              <a:rPr lang="zh-CN" altLang="en-US" sz="1600" u="sng" dirty="0" smtClean="0">
                <a:solidFill>
                  <a:prstClr val="black"/>
                </a:solidFill>
              </a:rPr>
              <a:t>充足退休收入</a:t>
            </a:r>
            <a:endParaRPr lang="en-US" sz="1600" dirty="0" smtClean="0">
              <a:solidFill>
                <a:prstClr val="black"/>
              </a:solidFill>
            </a:endParaRPr>
          </a:p>
          <a:p>
            <a:pPr>
              <a:buFont typeface="Wingdings" charset="2"/>
              <a:buChar char="Ø"/>
            </a:pPr>
            <a:r>
              <a:rPr lang="zh-CN" altLang="en-US" sz="1600" dirty="0" smtClean="0">
                <a:solidFill>
                  <a:prstClr val="black"/>
                </a:solidFill>
              </a:rPr>
              <a:t>公私养老金计划</a:t>
            </a:r>
            <a:r>
              <a:rPr lang="zh-CN" altLang="en-US" sz="1600" u="sng" dirty="0" smtClean="0">
                <a:solidFill>
                  <a:prstClr val="black"/>
                </a:solidFill>
              </a:rPr>
              <a:t>财务可持续</a:t>
            </a:r>
            <a:endParaRPr lang="en-US" sz="1600" u="sng" dirty="0" smtClean="0">
              <a:solidFill>
                <a:prstClr val="black"/>
              </a:solidFill>
            </a:endParaRPr>
          </a:p>
          <a:p>
            <a:pPr>
              <a:buFont typeface="Wingdings" charset="2"/>
              <a:buChar char="Ø"/>
            </a:pPr>
            <a:r>
              <a:rPr lang="zh-CN" altLang="en-US" sz="1600" dirty="0" smtClean="0">
                <a:solidFill>
                  <a:prstClr val="black"/>
                </a:solidFill>
              </a:rPr>
              <a:t>养老金体系公开透明</a:t>
            </a:r>
            <a:r>
              <a:rPr lang="en-US" sz="1600" dirty="0" smtClean="0">
                <a:solidFill>
                  <a:prstClr val="black"/>
                </a:solidFill>
              </a:rPr>
              <a:t>, </a:t>
            </a:r>
            <a:r>
              <a:rPr lang="zh-CN" altLang="en-US" sz="1600" u="sng" dirty="0" smtClean="0">
                <a:solidFill>
                  <a:prstClr val="black"/>
                </a:solidFill>
              </a:rPr>
              <a:t>良好适应男女需求</a:t>
            </a:r>
            <a:endParaRPr lang="en-US" altLang="zh-CN" sz="1600" u="sng" dirty="0" smtClean="0">
              <a:solidFill>
                <a:prstClr val="black"/>
              </a:solidFill>
            </a:endParaRPr>
          </a:p>
          <a:p>
            <a:pPr>
              <a:buFont typeface="Wingdings" charset="2"/>
              <a:buChar char="l"/>
            </a:pPr>
            <a:r>
              <a:rPr lang="zh-CN" altLang="en-US" sz="1800" dirty="0" smtClean="0">
                <a:solidFill>
                  <a:prstClr val="black"/>
                </a:solidFill>
              </a:rPr>
              <a:t>通过保证下列方面而实现易获得、高质量、可持续的</a:t>
            </a:r>
            <a:r>
              <a:rPr lang="zh-CN" altLang="en-US" sz="1800" dirty="0" smtClean="0">
                <a:solidFill>
                  <a:prstClr val="black"/>
                </a:solidFill>
                <a:latin typeface="黑体"/>
                <a:ea typeface="黑体"/>
                <a:cs typeface="黑体"/>
              </a:rPr>
              <a:t>卫生医疗</a:t>
            </a:r>
            <a:r>
              <a:rPr lang="zh-CN" altLang="en-US" sz="1800" dirty="0" smtClean="0">
                <a:solidFill>
                  <a:prstClr val="black"/>
                </a:solidFill>
              </a:rPr>
              <a:t>和和</a:t>
            </a:r>
            <a:r>
              <a:rPr lang="zh-CN" altLang="en-US" sz="1800" dirty="0" smtClean="0">
                <a:solidFill>
                  <a:prstClr val="black"/>
                </a:solidFill>
                <a:latin typeface="黑体"/>
                <a:ea typeface="黑体"/>
                <a:cs typeface="黑体"/>
              </a:rPr>
              <a:t>长期照料</a:t>
            </a:r>
            <a:r>
              <a:rPr lang="zh-CN" altLang="en-US" sz="1800" dirty="0" smtClean="0">
                <a:solidFill>
                  <a:prstClr val="black"/>
                </a:solidFill>
              </a:rPr>
              <a:t>体系</a:t>
            </a:r>
            <a:r>
              <a:rPr lang="en-US" sz="1800" dirty="0" smtClean="0">
                <a:solidFill>
                  <a:prstClr val="black"/>
                </a:solidFill>
              </a:rPr>
              <a:t>:</a:t>
            </a:r>
          </a:p>
          <a:p>
            <a:pPr>
              <a:buFont typeface="Wingdings" charset="2"/>
              <a:buChar char="Ø"/>
            </a:pPr>
            <a:r>
              <a:rPr lang="zh-CN" altLang="en-US" sz="1600" dirty="0" smtClean="0">
                <a:solidFill>
                  <a:prstClr val="black"/>
                </a:solidFill>
              </a:rPr>
              <a:t>全民易得的充足卫生医疗和长期照料</a:t>
            </a:r>
            <a:endParaRPr lang="en-US" sz="1600" dirty="0" smtClean="0">
              <a:solidFill>
                <a:prstClr val="black"/>
              </a:solidFill>
            </a:endParaRPr>
          </a:p>
          <a:p>
            <a:pPr>
              <a:buFont typeface="Wingdings" charset="2"/>
              <a:buChar char="Ø"/>
            </a:pPr>
            <a:r>
              <a:rPr lang="zh-CN" altLang="en-US" sz="1600" dirty="0" smtClean="0">
                <a:solidFill>
                  <a:prstClr val="black"/>
                </a:solidFill>
              </a:rPr>
              <a:t>高质量卫生医疗和长期照料，特别是发展出反映最佳国际实践经验的质量标准</a:t>
            </a:r>
            <a:endParaRPr lang="en-US" altLang="zh-CN" sz="1600" dirty="0" smtClean="0">
              <a:solidFill>
                <a:prstClr val="black"/>
              </a:solidFill>
            </a:endParaRPr>
          </a:p>
          <a:p>
            <a:pPr>
              <a:buFont typeface="Wingdings" charset="2"/>
              <a:buChar char="Ø"/>
            </a:pPr>
            <a:r>
              <a:rPr lang="zh-CN" altLang="en-US" sz="1600" dirty="0" smtClean="0">
                <a:solidFill>
                  <a:prstClr val="black"/>
                </a:solidFill>
              </a:rPr>
              <a:t>高质量的充足卫生和长期照料体系保持在可承担范围内，财务上可持续</a:t>
            </a:r>
            <a:endParaRPr lang="en-US" dirty="0" smtClean="0">
              <a:solidFill>
                <a:prstClr val="black"/>
              </a:solidFill>
            </a:endParaRPr>
          </a:p>
          <a:p>
            <a:endParaRPr lang="en-US" sz="2400" dirty="0" smtClean="0">
              <a:solidFill>
                <a:prstClr val="black"/>
              </a:solidFill>
            </a:endParaRPr>
          </a:p>
          <a:p>
            <a:endParaRPr lang="es-ES" dirty="0"/>
          </a:p>
        </p:txBody>
      </p:sp>
    </p:spTree>
    <p:extLst>
      <p:ext uri="{BB962C8B-B14F-4D97-AF65-F5344CB8AC3E}">
        <p14:creationId xmlns:p14="http://schemas.microsoft.com/office/powerpoint/2010/main" val="29225281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a:solidFill>
                  <a:schemeClr val="tx1">
                    <a:lumMod val="85000"/>
                    <a:lumOff val="15000"/>
                  </a:schemeClr>
                </a:solidFill>
              </a:rPr>
              <a:t>1. </a:t>
            </a:r>
            <a:r>
              <a:rPr lang="es-ES" sz="2400" dirty="0" err="1"/>
              <a:t>Policy</a:t>
            </a:r>
            <a:r>
              <a:rPr lang="es-ES" sz="2400" dirty="0"/>
              <a:t> </a:t>
            </a:r>
            <a:r>
              <a:rPr lang="es-ES" sz="2400" dirty="0" err="1"/>
              <a:t>framework</a:t>
            </a:r>
            <a:r>
              <a:rPr lang="es-ES" sz="2400" dirty="0"/>
              <a:t> </a:t>
            </a:r>
            <a:r>
              <a:rPr lang="en-GB" sz="2400" dirty="0" smtClean="0">
                <a:solidFill>
                  <a:schemeClr val="tx1">
                    <a:lumMod val="85000"/>
                    <a:lumOff val="15000"/>
                  </a:schemeClr>
                </a:solidFill>
              </a:rPr>
              <a:t>(3)</a:t>
            </a:r>
            <a:r>
              <a:rPr lang="zh-CN" altLang="en-US" sz="2400" dirty="0" smtClean="0">
                <a:solidFill>
                  <a:schemeClr val="tx1">
                    <a:lumMod val="85000"/>
                    <a:lumOff val="15000"/>
                  </a:schemeClr>
                </a:solidFill>
              </a:rPr>
              <a:t> 政策框架</a:t>
            </a:r>
            <a:r>
              <a:rPr lang="zh-CN" altLang="zh-CN" sz="2400" dirty="0" smtClean="0">
                <a:solidFill>
                  <a:schemeClr val="tx1">
                    <a:lumMod val="85000"/>
                    <a:lumOff val="15000"/>
                  </a:schemeClr>
                </a:solidFill>
              </a:rPr>
              <a:t>（</a:t>
            </a:r>
            <a:r>
              <a:rPr lang="en-US" altLang="zh-CN" sz="2400" dirty="0" smtClean="0">
                <a:solidFill>
                  <a:schemeClr val="tx1">
                    <a:lumMod val="85000"/>
                    <a:lumOff val="15000"/>
                  </a:schemeClr>
                </a:solidFill>
              </a:rPr>
              <a:t>3</a:t>
            </a:r>
            <a:r>
              <a:rPr lang="zh-CN" altLang="en-US" sz="2400" dirty="0" smtClean="0">
                <a:solidFill>
                  <a:schemeClr val="tx1">
                    <a:lumMod val="85000"/>
                    <a:lumOff val="15000"/>
                  </a:schemeClr>
                </a:solidFill>
              </a:rPr>
              <a:t>）</a:t>
            </a:r>
            <a:endParaRPr lang="es-ES" sz="2400" dirty="0"/>
          </a:p>
        </p:txBody>
      </p:sp>
      <p:sp>
        <p:nvSpPr>
          <p:cNvPr id="3" name="2 Marcador de contenido"/>
          <p:cNvSpPr>
            <a:spLocks noGrp="1"/>
          </p:cNvSpPr>
          <p:nvPr>
            <p:ph idx="1"/>
          </p:nvPr>
        </p:nvSpPr>
        <p:spPr>
          <a:xfrm>
            <a:off x="416370" y="980661"/>
            <a:ext cx="8994330" cy="1944269"/>
          </a:xfrm>
        </p:spPr>
        <p:txBody>
          <a:bodyPr>
            <a:noAutofit/>
          </a:bodyPr>
          <a:lstStyle/>
          <a:p>
            <a:pPr marL="571500" indent="-571500">
              <a:buFont typeface="+mj-lt"/>
              <a:buAutoNum type="romanUcPeriod" startAt="2"/>
            </a:pPr>
            <a:r>
              <a:rPr lang="en-US" sz="2000" b="1" u="sng" dirty="0" smtClean="0"/>
              <a:t>The </a:t>
            </a:r>
            <a:r>
              <a:rPr lang="en-US" sz="2000" b="1" u="sng" dirty="0"/>
              <a:t>social dimension of the Europe 2020 strategy. </a:t>
            </a:r>
            <a:endParaRPr lang="en-US" sz="2000" b="1" u="sng" dirty="0" smtClean="0"/>
          </a:p>
          <a:p>
            <a:pPr marL="1371600" lvl="2" indent="-571500"/>
            <a:r>
              <a:rPr lang="en-US" sz="2000" dirty="0" smtClean="0">
                <a:solidFill>
                  <a:prstClr val="black"/>
                </a:solidFill>
              </a:rPr>
              <a:t>Since </a:t>
            </a:r>
            <a:r>
              <a:rPr lang="en-US" sz="2000" dirty="0">
                <a:solidFill>
                  <a:prstClr val="black"/>
                </a:solidFill>
              </a:rPr>
              <a:t>June 2010, EU social indicators have gained further importance with the adoption </a:t>
            </a:r>
            <a:r>
              <a:rPr lang="en-US" sz="2000" dirty="0" smtClean="0">
                <a:solidFill>
                  <a:prstClr val="black"/>
                </a:solidFill>
              </a:rPr>
              <a:t>of </a:t>
            </a:r>
            <a:r>
              <a:rPr lang="en-US" sz="2000" dirty="0">
                <a:solidFill>
                  <a:prstClr val="black"/>
                </a:solidFill>
              </a:rPr>
              <a:t>a new EU strategy for “</a:t>
            </a:r>
            <a:r>
              <a:rPr lang="en-US" sz="2000" u="sng" dirty="0">
                <a:solidFill>
                  <a:prstClr val="black"/>
                </a:solidFill>
              </a:rPr>
              <a:t>smart, sustainable and inclusive growth</a:t>
            </a:r>
            <a:r>
              <a:rPr lang="en-US" sz="2000" dirty="0">
                <a:solidFill>
                  <a:prstClr val="black"/>
                </a:solidFill>
              </a:rPr>
              <a:t>”, known as the </a:t>
            </a:r>
            <a:r>
              <a:rPr lang="en-US" sz="2000" u="sng" dirty="0">
                <a:solidFill>
                  <a:prstClr val="black"/>
                </a:solidFill>
              </a:rPr>
              <a:t>Europe 2020 strategy. </a:t>
            </a:r>
            <a:endParaRPr lang="en-US" sz="2000" u="sng" dirty="0" smtClean="0">
              <a:solidFill>
                <a:prstClr val="black"/>
              </a:solidFill>
            </a:endParaRPr>
          </a:p>
          <a:p>
            <a:pPr marL="1371600" lvl="2" indent="-571500"/>
            <a:r>
              <a:rPr lang="en-US" sz="2000" u="sng" dirty="0" smtClean="0"/>
              <a:t>The </a:t>
            </a:r>
            <a:r>
              <a:rPr lang="en-US" sz="2000" u="sng" dirty="0"/>
              <a:t>poverty and social exclusion </a:t>
            </a:r>
            <a:r>
              <a:rPr lang="en-US" sz="2000" u="sng" dirty="0" smtClean="0"/>
              <a:t>target</a:t>
            </a:r>
            <a:r>
              <a:rPr lang="en-US" sz="2000" dirty="0" smtClean="0"/>
              <a:t>: reduce the </a:t>
            </a:r>
            <a:r>
              <a:rPr lang="en-US" sz="2000" dirty="0"/>
              <a:t>population at risk of poverty or social exclusion by at least 20 million by 2020 </a:t>
            </a:r>
            <a:endParaRPr lang="en-US" sz="2000" dirty="0" smtClean="0">
              <a:solidFill>
                <a:prstClr val="black"/>
              </a:solidFill>
            </a:endParaRPr>
          </a:p>
          <a:p>
            <a:pPr marL="1371600" lvl="2" indent="-571500"/>
            <a:endParaRPr lang="es-ES_tradnl" sz="2800" dirty="0">
              <a:solidFill>
                <a:prstClr val="black"/>
              </a:solidFill>
            </a:endParaRPr>
          </a:p>
          <a:p>
            <a:pPr lvl="4"/>
            <a:endParaRPr lang="en-US" sz="2400" dirty="0">
              <a:solidFill>
                <a:prstClr val="black"/>
              </a:solidFill>
            </a:endParaRPr>
          </a:p>
          <a:p>
            <a:endParaRPr lang="en-US" sz="2800" dirty="0">
              <a:solidFill>
                <a:prstClr val="black"/>
              </a:solidFill>
            </a:endParaRPr>
          </a:p>
          <a:p>
            <a:endParaRPr lang="es-ES" sz="3600" dirty="0"/>
          </a:p>
        </p:txBody>
      </p:sp>
      <p:sp>
        <p:nvSpPr>
          <p:cNvPr id="4" name="2 Marcador de contenido"/>
          <p:cNvSpPr txBox="1">
            <a:spLocks/>
          </p:cNvSpPr>
          <p:nvPr/>
        </p:nvSpPr>
        <p:spPr>
          <a:xfrm>
            <a:off x="560390" y="3933071"/>
            <a:ext cx="8994330" cy="19442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mj-lt"/>
              <a:buAutoNum type="romanUcPeriod" startAt="2"/>
            </a:pPr>
            <a:r>
              <a:rPr lang="zh-CN" altLang="en-US" sz="2400" u="sng" dirty="0" smtClean="0">
                <a:latin typeface="黑体"/>
                <a:ea typeface="黑体"/>
                <a:cs typeface="黑体"/>
              </a:rPr>
              <a:t>欧盟</a:t>
            </a:r>
            <a:r>
              <a:rPr lang="en-US" altLang="zh-CN" sz="2400" u="sng" dirty="0" smtClean="0">
                <a:latin typeface="黑体"/>
                <a:ea typeface="黑体"/>
                <a:cs typeface="黑体"/>
              </a:rPr>
              <a:t>2020</a:t>
            </a:r>
            <a:r>
              <a:rPr lang="zh-CN" altLang="en-US" sz="2400" u="sng" dirty="0" smtClean="0">
                <a:latin typeface="黑体"/>
                <a:ea typeface="黑体"/>
                <a:cs typeface="黑体"/>
              </a:rPr>
              <a:t>战略社会维度</a:t>
            </a:r>
            <a:r>
              <a:rPr lang="en-US" sz="2400" u="sng" dirty="0" smtClean="0">
                <a:latin typeface="黑体"/>
                <a:ea typeface="黑体"/>
                <a:cs typeface="黑体"/>
              </a:rPr>
              <a:t> </a:t>
            </a:r>
          </a:p>
          <a:p>
            <a:pPr marL="1371600" lvl="2" indent="-571500"/>
            <a:r>
              <a:rPr lang="en-US" altLang="zh-CN" dirty="0" smtClean="0">
                <a:solidFill>
                  <a:prstClr val="black"/>
                </a:solidFill>
              </a:rPr>
              <a:t>2010</a:t>
            </a:r>
            <a:r>
              <a:rPr lang="zh-CN" altLang="en-US" dirty="0" smtClean="0">
                <a:solidFill>
                  <a:prstClr val="black"/>
                </a:solidFill>
              </a:rPr>
              <a:t>年以来，欧盟</a:t>
            </a:r>
            <a:r>
              <a:rPr lang="zh-CN" altLang="en-US" b="1" u="sng" dirty="0" smtClean="0">
                <a:solidFill>
                  <a:prstClr val="black"/>
                </a:solidFill>
              </a:rPr>
              <a:t>社会领域指标在欧盟</a:t>
            </a:r>
            <a:r>
              <a:rPr lang="zh-CN" altLang="zh-CN" b="1" u="sng" dirty="0" smtClean="0">
                <a:solidFill>
                  <a:prstClr val="black"/>
                </a:solidFill>
              </a:rPr>
              <a:t>“</a:t>
            </a:r>
            <a:r>
              <a:rPr lang="zh-CN" altLang="en-US" b="1" u="sng" dirty="0" smtClean="0">
                <a:solidFill>
                  <a:prstClr val="black"/>
                </a:solidFill>
              </a:rPr>
              <a:t>智能型、可持续、包容式增长”战略</a:t>
            </a:r>
            <a:r>
              <a:rPr lang="zh-CN" altLang="en-US" dirty="0" smtClean="0">
                <a:solidFill>
                  <a:prstClr val="black"/>
                </a:solidFill>
              </a:rPr>
              <a:t>（即</a:t>
            </a:r>
            <a:r>
              <a:rPr lang="zh-CN" altLang="en-US" b="1" u="sng" dirty="0" smtClean="0">
                <a:solidFill>
                  <a:prstClr val="black"/>
                </a:solidFill>
              </a:rPr>
              <a:t>欧盟</a:t>
            </a:r>
            <a:r>
              <a:rPr lang="en-US" altLang="zh-CN" b="1" u="sng" dirty="0" smtClean="0">
                <a:solidFill>
                  <a:prstClr val="black"/>
                </a:solidFill>
              </a:rPr>
              <a:t>2020</a:t>
            </a:r>
            <a:r>
              <a:rPr lang="zh-CN" altLang="en-US" b="1" u="sng" dirty="0" smtClean="0">
                <a:solidFill>
                  <a:prstClr val="black"/>
                </a:solidFill>
              </a:rPr>
              <a:t>战略</a:t>
            </a:r>
            <a:r>
              <a:rPr lang="zh-CN" altLang="en-US" dirty="0" smtClean="0">
                <a:solidFill>
                  <a:prstClr val="black"/>
                </a:solidFill>
              </a:rPr>
              <a:t>）中占有重要位置</a:t>
            </a:r>
            <a:endParaRPr lang="en-US" altLang="zh-CN" dirty="0" smtClean="0">
              <a:solidFill>
                <a:prstClr val="black"/>
              </a:solidFill>
            </a:endParaRPr>
          </a:p>
          <a:p>
            <a:pPr marL="1371600" lvl="2" indent="-571500"/>
            <a:r>
              <a:rPr lang="zh-CN" altLang="en-US" b="1" u="sng" dirty="0" smtClean="0"/>
              <a:t>目标锁定贫困和社会排斥问题</a:t>
            </a:r>
            <a:r>
              <a:rPr lang="en-US" dirty="0" smtClean="0"/>
              <a:t>: </a:t>
            </a:r>
            <a:r>
              <a:rPr lang="zh-CN" altLang="en-US" dirty="0" smtClean="0"/>
              <a:t>到</a:t>
            </a:r>
            <a:r>
              <a:rPr lang="en-US" altLang="zh-CN" dirty="0" smtClean="0"/>
              <a:t>2020</a:t>
            </a:r>
            <a:r>
              <a:rPr lang="zh-CN" altLang="en-US" dirty="0" smtClean="0"/>
              <a:t>年减少</a:t>
            </a:r>
            <a:r>
              <a:rPr lang="en-US" altLang="zh-CN" dirty="0" smtClean="0"/>
              <a:t>2000</a:t>
            </a:r>
            <a:r>
              <a:rPr lang="zh-CN" altLang="en-US" dirty="0" smtClean="0"/>
              <a:t>万面临贫困和社会排斥风险的人群</a:t>
            </a:r>
            <a:endParaRPr lang="en-US" dirty="0" smtClean="0">
              <a:solidFill>
                <a:prstClr val="black"/>
              </a:solidFill>
            </a:endParaRPr>
          </a:p>
          <a:p>
            <a:pPr marL="1371600" lvl="2" indent="-571500"/>
            <a:endParaRPr lang="es-ES_tradnl" sz="3200" dirty="0" smtClean="0">
              <a:solidFill>
                <a:prstClr val="black"/>
              </a:solidFill>
            </a:endParaRPr>
          </a:p>
          <a:p>
            <a:pPr lvl="4"/>
            <a:endParaRPr lang="en-US" sz="2800" dirty="0" smtClean="0">
              <a:solidFill>
                <a:prstClr val="black"/>
              </a:solidFill>
            </a:endParaRPr>
          </a:p>
          <a:p>
            <a:endParaRPr lang="en-US" dirty="0" smtClean="0">
              <a:solidFill>
                <a:prstClr val="black"/>
              </a:solidFill>
            </a:endParaRPr>
          </a:p>
          <a:p>
            <a:endParaRPr lang="es-ES" sz="4000" dirty="0"/>
          </a:p>
        </p:txBody>
      </p:sp>
    </p:spTree>
    <p:extLst>
      <p:ext uri="{BB962C8B-B14F-4D97-AF65-F5344CB8AC3E}">
        <p14:creationId xmlns:p14="http://schemas.microsoft.com/office/powerpoint/2010/main" val="11458598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2. </a:t>
            </a:r>
            <a:r>
              <a:rPr lang="en-US" sz="1800" dirty="0" smtClean="0"/>
              <a:t>Guiding Principles for the Selection of indicators and Statistics</a:t>
            </a:r>
            <a:br>
              <a:rPr lang="en-US" sz="1800" dirty="0" smtClean="0"/>
            </a:br>
            <a:r>
              <a:rPr lang="zh-CN" altLang="en-US" sz="1800" dirty="0" smtClean="0"/>
              <a:t>统计和指标选取指导原则</a:t>
            </a:r>
            <a:endParaRPr lang="es-ES" sz="1800" dirty="0"/>
          </a:p>
        </p:txBody>
      </p:sp>
      <p:sp>
        <p:nvSpPr>
          <p:cNvPr id="3" name="2 Marcador de contenido"/>
          <p:cNvSpPr>
            <a:spLocks noGrp="1"/>
          </p:cNvSpPr>
          <p:nvPr>
            <p:ph idx="1"/>
          </p:nvPr>
        </p:nvSpPr>
        <p:spPr>
          <a:xfrm>
            <a:off x="416370" y="980661"/>
            <a:ext cx="8994330" cy="3168439"/>
          </a:xfrm>
        </p:spPr>
        <p:txBody>
          <a:bodyPr>
            <a:noAutofit/>
          </a:bodyPr>
          <a:lstStyle/>
          <a:p>
            <a:r>
              <a:rPr lang="en-US" sz="2000" dirty="0"/>
              <a:t>The selection of individual indicators should, in principle, be guided by the following minimum set of methodological criteria:</a:t>
            </a:r>
          </a:p>
          <a:p>
            <a:pPr marL="533400" lvl="2" indent="-177800"/>
            <a:r>
              <a:rPr lang="en-US" sz="1600" dirty="0"/>
              <a:t>a) An indicator should capture the essence of the problem and have a clear and accepted normative interpretation;</a:t>
            </a:r>
          </a:p>
          <a:p>
            <a:pPr marL="533400" lvl="2" indent="-177800"/>
            <a:r>
              <a:rPr lang="en-US" sz="1600" dirty="0"/>
              <a:t>b) An indicator should be robust and statistically validated;</a:t>
            </a:r>
          </a:p>
          <a:p>
            <a:pPr marL="533400" lvl="2" indent="-177800"/>
            <a:r>
              <a:rPr lang="en-US" sz="1600" dirty="0"/>
              <a:t>c) An indicator should provide a sufficient level of cross country comparability, as far as practicable with the use of internationally applied definitions and data collection standards;</a:t>
            </a:r>
          </a:p>
          <a:p>
            <a:pPr marL="533400" lvl="2" indent="-177800"/>
            <a:r>
              <a:rPr lang="en-US" sz="1600" dirty="0"/>
              <a:t>d) An indicator should be built on available underlying data, and be timely and susceptible to revision;</a:t>
            </a:r>
          </a:p>
          <a:p>
            <a:pPr marL="533400" lvl="2" indent="-177800"/>
            <a:r>
              <a:rPr lang="en-US" sz="1600" dirty="0"/>
              <a:t>e) An indicator should be responsive to policy interventions but not subject to manipulation.</a:t>
            </a:r>
            <a:endParaRPr lang="es-ES" sz="1600" dirty="0"/>
          </a:p>
        </p:txBody>
      </p:sp>
      <p:sp>
        <p:nvSpPr>
          <p:cNvPr id="4" name="2 Marcador de contenido"/>
          <p:cNvSpPr txBox="1">
            <a:spLocks/>
          </p:cNvSpPr>
          <p:nvPr/>
        </p:nvSpPr>
        <p:spPr>
          <a:xfrm>
            <a:off x="560390" y="4005081"/>
            <a:ext cx="8994330" cy="22323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400" dirty="0" smtClean="0"/>
              <a:t>单项指标的选取原则上依照下列方法论标准的最低设定进行：</a:t>
            </a:r>
            <a:endParaRPr lang="en-US" sz="2400" dirty="0" smtClean="0"/>
          </a:p>
          <a:p>
            <a:pPr marL="533400" lvl="2" indent="-177800"/>
            <a:r>
              <a:rPr lang="en-US" sz="1800" dirty="0" smtClean="0"/>
              <a:t>a) </a:t>
            </a:r>
            <a:r>
              <a:rPr lang="zh-CN" altLang="en-US" sz="1800" dirty="0" smtClean="0"/>
              <a:t>一项指标应代表一项问题的本质，并有清晰、公认的合规阐释</a:t>
            </a:r>
            <a:r>
              <a:rPr lang="en-US" sz="1800" dirty="0" smtClean="0"/>
              <a:t>;</a:t>
            </a:r>
          </a:p>
          <a:p>
            <a:pPr marL="533400" lvl="2" indent="-177800"/>
            <a:r>
              <a:rPr lang="en-US" sz="1800" dirty="0" smtClean="0"/>
              <a:t>b) </a:t>
            </a:r>
            <a:r>
              <a:rPr lang="zh-CN" altLang="en-US" sz="1800" dirty="0" smtClean="0"/>
              <a:t>一项指标应稳定并可进行统计分析</a:t>
            </a:r>
            <a:r>
              <a:rPr lang="en-US" sz="1800" dirty="0" smtClean="0"/>
              <a:t>;</a:t>
            </a:r>
          </a:p>
          <a:p>
            <a:pPr marL="533400" lvl="2" indent="-177800"/>
            <a:r>
              <a:rPr lang="en-US" sz="1800" dirty="0" smtClean="0"/>
              <a:t>c) </a:t>
            </a:r>
            <a:r>
              <a:rPr lang="zh-CN" altLang="en-US" sz="1800" dirty="0" smtClean="0"/>
              <a:t>一项指标应足以进行国别比较，在国际运用中有可应用的定义和数据收集标准</a:t>
            </a:r>
            <a:r>
              <a:rPr lang="en-US" sz="1800" dirty="0" smtClean="0"/>
              <a:t>;</a:t>
            </a:r>
          </a:p>
          <a:p>
            <a:pPr marL="533400" lvl="2" indent="-177800"/>
            <a:r>
              <a:rPr lang="en-US" sz="1800" dirty="0" smtClean="0"/>
              <a:t>d) </a:t>
            </a:r>
            <a:r>
              <a:rPr lang="zh-CN" altLang="en-US" sz="1800" dirty="0" smtClean="0"/>
              <a:t>一项指标应建立于可用的重点数据之上，并须适时，还可以便于调整</a:t>
            </a:r>
            <a:r>
              <a:rPr lang="en-US" sz="1800" dirty="0" smtClean="0"/>
              <a:t>;</a:t>
            </a:r>
          </a:p>
          <a:p>
            <a:pPr marL="533400" lvl="2" indent="-177800"/>
            <a:r>
              <a:rPr lang="en-US" sz="1800" dirty="0" smtClean="0"/>
              <a:t>e) </a:t>
            </a:r>
            <a:r>
              <a:rPr lang="zh-CN" altLang="en-US" sz="1800" dirty="0" smtClean="0"/>
              <a:t>一项指标应反映政策措施，但不受任意操纵</a:t>
            </a:r>
            <a:r>
              <a:rPr lang="zh-CN" altLang="en-US" sz="1800" dirty="0"/>
              <a:t>。</a:t>
            </a:r>
            <a:endParaRPr lang="es-ES" sz="1800" dirty="0"/>
          </a:p>
        </p:txBody>
      </p:sp>
    </p:spTree>
    <p:extLst>
      <p:ext uri="{BB962C8B-B14F-4D97-AF65-F5344CB8AC3E}">
        <p14:creationId xmlns:p14="http://schemas.microsoft.com/office/powerpoint/2010/main" val="9874913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 </a:t>
            </a:r>
            <a:r>
              <a:rPr lang="es-ES_tradnl" dirty="0" err="1" smtClean="0"/>
              <a:t>Pensions</a:t>
            </a:r>
            <a:r>
              <a:rPr lang="es-ES_tradnl" dirty="0" smtClean="0"/>
              <a:t> </a:t>
            </a:r>
            <a:r>
              <a:rPr lang="es-ES_tradnl" dirty="0" err="1" smtClean="0"/>
              <a:t>indicators</a:t>
            </a:r>
            <a:r>
              <a:rPr lang="es-ES_tradnl" dirty="0" smtClean="0"/>
              <a:t> </a:t>
            </a:r>
            <a:r>
              <a:rPr lang="es-ES_tradnl" dirty="0" err="1" smtClean="0"/>
              <a:t>养老金各项指标</a:t>
            </a:r>
            <a:endParaRPr lang="es-ES" sz="1800" dirty="0"/>
          </a:p>
        </p:txBody>
      </p:sp>
      <p:sp>
        <p:nvSpPr>
          <p:cNvPr id="3" name="2 Marcador de contenido"/>
          <p:cNvSpPr>
            <a:spLocks noGrp="1"/>
          </p:cNvSpPr>
          <p:nvPr>
            <p:ph idx="1"/>
          </p:nvPr>
        </p:nvSpPr>
        <p:spPr>
          <a:xfrm>
            <a:off x="416370" y="980661"/>
            <a:ext cx="8994330" cy="3312459"/>
          </a:xfrm>
        </p:spPr>
        <p:txBody>
          <a:bodyPr>
            <a:normAutofit/>
          </a:bodyPr>
          <a:lstStyle/>
          <a:p>
            <a:r>
              <a:rPr lang="en-US" sz="1900" dirty="0"/>
              <a:t>The list of indicators under the pension portfolio reflects the three streamlined objectives as regards pensions: </a:t>
            </a:r>
          </a:p>
          <a:p>
            <a:pPr marL="1371600" lvl="2" indent="-457200">
              <a:buFont typeface="+mj-lt"/>
              <a:buAutoNum type="arabicPeriod"/>
            </a:pPr>
            <a:r>
              <a:rPr lang="en-US" sz="1700" u="sng" dirty="0" smtClean="0"/>
              <a:t>adequate </a:t>
            </a:r>
            <a:r>
              <a:rPr lang="en-US" sz="1700" u="sng" dirty="0"/>
              <a:t>retirement incomes </a:t>
            </a:r>
            <a:r>
              <a:rPr lang="en-US" sz="1700" dirty="0"/>
              <a:t>for all and access to pensions which allow people to maintain, to a reasonable degree, their living standard after retirement, in the spirit of solidarity and fairness between and within generations; </a:t>
            </a:r>
          </a:p>
          <a:p>
            <a:pPr marL="1371600" lvl="2" indent="-457200">
              <a:buFont typeface="+mj-lt"/>
              <a:buAutoNum type="arabicPeriod"/>
            </a:pPr>
            <a:r>
              <a:rPr lang="en-US" sz="1700" u="sng" dirty="0" smtClean="0"/>
              <a:t>the </a:t>
            </a:r>
            <a:r>
              <a:rPr lang="en-US" sz="1700" u="sng" dirty="0"/>
              <a:t>financial sustainability </a:t>
            </a:r>
            <a:r>
              <a:rPr lang="en-US" sz="1700" dirty="0"/>
              <a:t>of public and private pension schemes, bearing in mind pressures on public finances and the ageing of </a:t>
            </a:r>
            <a:r>
              <a:rPr lang="en-US" sz="1700" dirty="0" smtClean="0"/>
              <a:t>populations.</a:t>
            </a:r>
            <a:endParaRPr lang="en-US" sz="1700" dirty="0"/>
          </a:p>
          <a:p>
            <a:pPr marL="1371600" lvl="2" indent="-457200">
              <a:buFont typeface="+mj-lt"/>
              <a:buAutoNum type="arabicPeriod"/>
            </a:pPr>
            <a:r>
              <a:rPr lang="en-US" sz="1700" dirty="0" smtClean="0"/>
              <a:t>that </a:t>
            </a:r>
            <a:r>
              <a:rPr lang="en-US" sz="1700" dirty="0"/>
              <a:t>pension systems are </a:t>
            </a:r>
            <a:r>
              <a:rPr lang="en-US" sz="1700" u="sng" dirty="0"/>
              <a:t>transparent, well adapted</a:t>
            </a:r>
            <a:r>
              <a:rPr lang="en-US" sz="1700" dirty="0"/>
              <a:t> to the needs and aspirations of women and men and the requirements of modern societies, demographic ageing and structural </a:t>
            </a:r>
            <a:r>
              <a:rPr lang="en-US" sz="1700" dirty="0" smtClean="0"/>
              <a:t>change.</a:t>
            </a:r>
            <a:endParaRPr lang="en-US" sz="1700" dirty="0"/>
          </a:p>
          <a:p>
            <a:endParaRPr lang="es-ES" dirty="0"/>
          </a:p>
        </p:txBody>
      </p:sp>
      <p:sp>
        <p:nvSpPr>
          <p:cNvPr id="4" name="2 Marcador de contenido"/>
          <p:cNvSpPr txBox="1">
            <a:spLocks/>
          </p:cNvSpPr>
          <p:nvPr/>
        </p:nvSpPr>
        <p:spPr>
          <a:xfrm>
            <a:off x="560390" y="4221110"/>
            <a:ext cx="8994330" cy="33124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850" dirty="0" smtClean="0"/>
              <a:t>养老金各项指标反映了养老金体系的三大流线目标</a:t>
            </a:r>
            <a:r>
              <a:rPr lang="en-US" sz="1850" dirty="0" smtClean="0"/>
              <a:t>: </a:t>
            </a:r>
          </a:p>
          <a:p>
            <a:pPr marL="1371600" lvl="2" indent="-457200">
              <a:buFont typeface="+mj-lt"/>
              <a:buAutoNum type="arabicPeriod"/>
            </a:pPr>
            <a:r>
              <a:rPr lang="en-US" sz="1850" dirty="0" smtClean="0">
                <a:latin typeface="宋体"/>
                <a:ea typeface="宋体"/>
                <a:cs typeface="宋体"/>
              </a:rPr>
              <a:t>全民</a:t>
            </a:r>
            <a:r>
              <a:rPr lang="zh-CN" altLang="en-US" sz="1850" dirty="0" smtClean="0">
                <a:latin typeface="宋体"/>
                <a:ea typeface="宋体"/>
                <a:cs typeface="宋体"/>
              </a:rPr>
              <a:t>性</a:t>
            </a:r>
            <a:r>
              <a:rPr lang="en-US" sz="1850" u="sng" dirty="0" smtClean="0"/>
              <a:t>充足退休收入 </a:t>
            </a:r>
            <a:r>
              <a:rPr lang="zh-CN" altLang="en-US" sz="1850" dirty="0" smtClean="0"/>
              <a:t>，获取养</a:t>
            </a:r>
            <a:r>
              <a:rPr lang="zh-CN" altLang="en-US" sz="1850" dirty="0"/>
              <a:t>老金的人民可以将其退休后的生活标准推迟在合理水平，同时体现代际团结和公平</a:t>
            </a:r>
            <a:r>
              <a:rPr lang="zh-CN" altLang="en-US" sz="1850" dirty="0" smtClean="0"/>
              <a:t>精神</a:t>
            </a:r>
            <a:r>
              <a:rPr lang="en-US" sz="1850" dirty="0" smtClean="0"/>
              <a:t>; </a:t>
            </a:r>
          </a:p>
          <a:p>
            <a:pPr marL="1371600" lvl="2" indent="-457200">
              <a:buFont typeface="+mj-lt"/>
              <a:buAutoNum type="arabicPeriod"/>
            </a:pPr>
            <a:r>
              <a:rPr lang="zh-CN" altLang="en-US" sz="1850" dirty="0" smtClean="0"/>
              <a:t>公私养老金制度</a:t>
            </a:r>
            <a:r>
              <a:rPr lang="zh-CN" altLang="en-US" sz="1850" u="sng" dirty="0" smtClean="0">
                <a:latin typeface="黑体"/>
                <a:ea typeface="黑体"/>
                <a:cs typeface="黑体"/>
              </a:rPr>
              <a:t>财务可持续</a:t>
            </a:r>
            <a:r>
              <a:rPr lang="en-US" sz="1850" dirty="0" smtClean="0"/>
              <a:t>, </a:t>
            </a:r>
            <a:r>
              <a:rPr lang="zh-CN" altLang="en-US" sz="1850" dirty="0" smtClean="0"/>
              <a:t>在此须考虑人口老龄化对公共财政带来的压力</a:t>
            </a:r>
            <a:r>
              <a:rPr lang="zh-CN" altLang="en-US" sz="1850" dirty="0"/>
              <a:t>；</a:t>
            </a:r>
            <a:endParaRPr lang="en-US" sz="1850" dirty="0" smtClean="0"/>
          </a:p>
          <a:p>
            <a:pPr marL="1371600" lvl="2" indent="-457200">
              <a:buFont typeface="+mj-lt"/>
              <a:buAutoNum type="arabicPeriod"/>
            </a:pPr>
            <a:r>
              <a:rPr lang="zh-CN" altLang="en-US" sz="1850" dirty="0" smtClean="0"/>
              <a:t>养老金体系</a:t>
            </a:r>
            <a:r>
              <a:rPr lang="zh-CN" altLang="en-US" sz="1850" u="sng" dirty="0" smtClean="0">
                <a:latin typeface="黑体"/>
                <a:ea typeface="黑体"/>
                <a:cs typeface="黑体"/>
              </a:rPr>
              <a:t>公开透明，且良好适应</a:t>
            </a:r>
            <a:r>
              <a:rPr lang="zh-CN" altLang="en-US" sz="1850" dirty="0" smtClean="0">
                <a:latin typeface="宋体"/>
                <a:ea typeface="宋体"/>
                <a:cs typeface="宋体"/>
              </a:rPr>
              <a:t>男女需要</a:t>
            </a:r>
            <a:r>
              <a:rPr lang="zh-CN" altLang="en-US" sz="1850" dirty="0" smtClean="0"/>
              <a:t>，符合现代社会、人口老龄化和结构性变革的要求。</a:t>
            </a:r>
            <a:endParaRPr lang="es-ES" sz="1850" dirty="0"/>
          </a:p>
        </p:txBody>
      </p:sp>
    </p:spTree>
    <p:extLst>
      <p:ext uri="{BB962C8B-B14F-4D97-AF65-F5344CB8AC3E}">
        <p14:creationId xmlns:p14="http://schemas.microsoft.com/office/powerpoint/2010/main" val="1587055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3.1 </a:t>
            </a:r>
            <a:r>
              <a:rPr lang="en-US" sz="1800" dirty="0" smtClean="0"/>
              <a:t>First </a:t>
            </a:r>
            <a:r>
              <a:rPr lang="en-US" sz="1800" dirty="0"/>
              <a:t>streamlined </a:t>
            </a:r>
            <a:r>
              <a:rPr lang="en-US" sz="1800" dirty="0" smtClean="0"/>
              <a:t>objective – adequate pensions</a:t>
            </a:r>
            <a:br>
              <a:rPr lang="en-US" sz="1800" dirty="0" smtClean="0"/>
            </a:br>
            <a:r>
              <a:rPr lang="zh-CN" altLang="en-US" sz="1800" dirty="0" smtClean="0"/>
              <a:t>第一大目标：养老金充足</a:t>
            </a:r>
            <a:endParaRPr lang="es-ES" sz="1600" dirty="0"/>
          </a:p>
        </p:txBody>
      </p:sp>
      <p:sp>
        <p:nvSpPr>
          <p:cNvPr id="3" name="2 Marcador de contenido"/>
          <p:cNvSpPr>
            <a:spLocks noGrp="1"/>
          </p:cNvSpPr>
          <p:nvPr>
            <p:ph idx="1"/>
          </p:nvPr>
        </p:nvSpPr>
        <p:spPr>
          <a:xfrm>
            <a:off x="272350" y="836640"/>
            <a:ext cx="8994330" cy="5145506"/>
          </a:xfrm>
        </p:spPr>
        <p:txBody>
          <a:bodyPr>
            <a:normAutofit/>
          </a:bodyPr>
          <a:lstStyle/>
          <a:p>
            <a:pPr marL="0" indent="0">
              <a:spcBef>
                <a:spcPts val="0"/>
              </a:spcBef>
              <a:buNone/>
            </a:pPr>
            <a:r>
              <a:rPr lang="en-US" sz="1600" b="1" dirty="0" smtClean="0"/>
              <a:t>A) At-risk-of-poverty </a:t>
            </a:r>
            <a:r>
              <a:rPr lang="en-US" sz="1600" b="1" dirty="0"/>
              <a:t>rate of older </a:t>
            </a:r>
            <a:r>
              <a:rPr lang="en-US" sz="1600" b="1" dirty="0" smtClean="0"/>
              <a:t>people (65+): </a:t>
            </a:r>
            <a:r>
              <a:rPr lang="en-US" sz="1600" dirty="0" smtClean="0"/>
              <a:t>Poverty </a:t>
            </a:r>
            <a:r>
              <a:rPr lang="en-US" sz="1600" dirty="0"/>
              <a:t>rate of 65+ (at the 60% threshold of </a:t>
            </a:r>
            <a:r>
              <a:rPr lang="en-US" sz="1600" dirty="0" err="1"/>
              <a:t>equivalised</a:t>
            </a:r>
            <a:r>
              <a:rPr lang="en-US" sz="1600" dirty="0"/>
              <a:t> disposable income) provides a key indication of the capacity </a:t>
            </a:r>
            <a:r>
              <a:rPr lang="en-US" sz="1600" dirty="0" smtClean="0"/>
              <a:t>of pension </a:t>
            </a:r>
            <a:r>
              <a:rPr lang="en-US" sz="1600" dirty="0"/>
              <a:t>systems to provide adequate income to older </a:t>
            </a:r>
            <a:r>
              <a:rPr lang="en-US" sz="1600" dirty="0" smtClean="0"/>
              <a:t>people.</a:t>
            </a:r>
            <a:r>
              <a:rPr lang="en-US" sz="1600" dirty="0"/>
              <a:t>	</a:t>
            </a:r>
            <a:r>
              <a:rPr lang="en-US" sz="1600" dirty="0" smtClean="0"/>
              <a:t>A</a:t>
            </a:r>
            <a:r>
              <a:rPr lang="zh-CN" altLang="en-US" sz="1600" dirty="0" smtClean="0"/>
              <a:t>）老人（</a:t>
            </a:r>
            <a:r>
              <a:rPr lang="en-US" altLang="zh-CN" sz="1600" dirty="0" smtClean="0"/>
              <a:t>65</a:t>
            </a:r>
            <a:r>
              <a:rPr lang="zh-CN" altLang="en-US" sz="1600" dirty="0" smtClean="0"/>
              <a:t>岁以上）贫困风险率：</a:t>
            </a:r>
            <a:r>
              <a:rPr lang="zh-CN" altLang="zh-CN" sz="1600" dirty="0" smtClean="0"/>
              <a:t>6</a:t>
            </a:r>
            <a:r>
              <a:rPr lang="en-US" altLang="zh-CN" sz="1600" dirty="0" smtClean="0"/>
              <a:t>5</a:t>
            </a:r>
            <a:r>
              <a:rPr lang="zh-CN" altLang="en-US" sz="1600" dirty="0" smtClean="0"/>
              <a:t>岁以上人口贫困线（等比可支配收入</a:t>
            </a:r>
            <a:r>
              <a:rPr lang="en-US" altLang="zh-CN" sz="1600" dirty="0" smtClean="0"/>
              <a:t>60%</a:t>
            </a:r>
            <a:r>
              <a:rPr lang="zh-CN" altLang="en-US" sz="1600" dirty="0" smtClean="0"/>
              <a:t>）是养老金体系为老人提供充足收入的重要指针。</a:t>
            </a:r>
            <a:endParaRPr lang="en-US" sz="1600" dirty="0"/>
          </a:p>
          <a:p>
            <a:endParaRPr lang="en-US" sz="2000" dirty="0" smtClean="0"/>
          </a:p>
          <a:p>
            <a:endParaRPr lang="en-US" sz="2000" dirty="0"/>
          </a:p>
          <a:p>
            <a:endParaRPr lang="es-E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70" y="1988800"/>
            <a:ext cx="6970764" cy="432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603164" y="2077129"/>
            <a:ext cx="1742446" cy="3754874"/>
          </a:xfrm>
          <a:prstGeom prst="rect">
            <a:avLst/>
          </a:prstGeom>
          <a:noFill/>
        </p:spPr>
        <p:txBody>
          <a:bodyPr wrap="square" rtlCol="0">
            <a:spAutoFit/>
          </a:bodyPr>
          <a:lstStyle/>
          <a:p>
            <a:r>
              <a:rPr lang="en-US" sz="1400" dirty="0" smtClean="0">
                <a:solidFill>
                  <a:schemeClr val="tx2"/>
                </a:solidFill>
                <a:latin typeface="Optane" pitchFamily="2" charset="0"/>
              </a:rPr>
              <a:t>This </a:t>
            </a:r>
            <a:r>
              <a:rPr lang="en-US" sz="1400" dirty="0">
                <a:solidFill>
                  <a:schemeClr val="tx2"/>
                </a:solidFill>
                <a:latin typeface="Optane" pitchFamily="2" charset="0"/>
              </a:rPr>
              <a:t>indicator can be complemented with At-risk-of-poverty gap of elderly people: poverty gap by age brackets (for 65+ and 75+) at the 60% threshold</a:t>
            </a:r>
            <a:r>
              <a:rPr lang="en-US" sz="1400" dirty="0">
                <a:solidFill>
                  <a:schemeClr val="tx2"/>
                </a:solidFill>
              </a:rPr>
              <a:t>.</a:t>
            </a:r>
          </a:p>
          <a:p>
            <a:endParaRPr lang="es-ES" sz="1400" dirty="0" smtClean="0"/>
          </a:p>
          <a:p>
            <a:r>
              <a:rPr lang="zh-CN" altLang="en-US" sz="1400" dirty="0" smtClean="0"/>
              <a:t>该指标可参考“贫困风险老人差额”补充理解，即：年龄段（</a:t>
            </a:r>
            <a:r>
              <a:rPr lang="en-US" altLang="zh-CN" sz="1400" dirty="0" smtClean="0"/>
              <a:t>65</a:t>
            </a:r>
            <a:r>
              <a:rPr lang="zh-CN" altLang="en-US" sz="1400" dirty="0" smtClean="0"/>
              <a:t>岁以上和</a:t>
            </a:r>
            <a:r>
              <a:rPr lang="en-US" altLang="zh-CN" sz="1400" dirty="0" smtClean="0"/>
              <a:t>75</a:t>
            </a:r>
            <a:r>
              <a:rPr lang="zh-CN" altLang="en-US" sz="1400" dirty="0" smtClean="0"/>
              <a:t>岁以上）人口的处于</a:t>
            </a:r>
            <a:r>
              <a:rPr lang="en-US" altLang="zh-CN" sz="1400" dirty="0" smtClean="0"/>
              <a:t>60%</a:t>
            </a:r>
            <a:r>
              <a:rPr lang="zh-CN" altLang="en-US" sz="1400" dirty="0" smtClean="0"/>
              <a:t>线（贫困线）人数之差额</a:t>
            </a:r>
            <a:endParaRPr lang="es-ES" sz="1400" dirty="0"/>
          </a:p>
        </p:txBody>
      </p:sp>
      <p:sp>
        <p:nvSpPr>
          <p:cNvPr id="6" name="文本框 5"/>
          <p:cNvSpPr txBox="1"/>
          <p:nvPr/>
        </p:nvSpPr>
        <p:spPr>
          <a:xfrm>
            <a:off x="1096410" y="5013220"/>
            <a:ext cx="400110" cy="648090"/>
          </a:xfrm>
          <a:prstGeom prst="rect">
            <a:avLst/>
          </a:prstGeom>
          <a:noFill/>
        </p:spPr>
        <p:txBody>
          <a:bodyPr vert="eaVert" wrap="square" rtlCol="0">
            <a:spAutoFit/>
          </a:bodyPr>
          <a:lstStyle/>
          <a:p>
            <a:r>
              <a:rPr kumimoji="1" lang="zh-CN" altLang="en-US" sz="1400" dirty="0" smtClean="0"/>
              <a:t>欧盟</a:t>
            </a:r>
            <a:endParaRPr kumimoji="1" lang="zh-CN" altLang="en-US" sz="1400" dirty="0"/>
          </a:p>
        </p:txBody>
      </p:sp>
      <p:sp>
        <p:nvSpPr>
          <p:cNvPr id="7" name="文本框 6"/>
          <p:cNvSpPr txBox="1"/>
          <p:nvPr/>
        </p:nvSpPr>
        <p:spPr>
          <a:xfrm>
            <a:off x="2136230" y="5013220"/>
            <a:ext cx="400110" cy="584460"/>
          </a:xfrm>
          <a:prstGeom prst="rect">
            <a:avLst/>
          </a:prstGeom>
          <a:noFill/>
        </p:spPr>
        <p:txBody>
          <a:bodyPr vert="eaVert" wrap="square" rtlCol="0">
            <a:spAutoFit/>
          </a:bodyPr>
          <a:lstStyle/>
          <a:p>
            <a:r>
              <a:rPr kumimoji="1" lang="zh-CN" altLang="en-US" sz="1400" dirty="0" smtClean="0"/>
              <a:t>德国</a:t>
            </a:r>
            <a:endParaRPr kumimoji="1" lang="zh-CN" altLang="en-US" sz="1400" dirty="0"/>
          </a:p>
        </p:txBody>
      </p:sp>
      <p:sp>
        <p:nvSpPr>
          <p:cNvPr id="8" name="文本框 7"/>
          <p:cNvSpPr txBox="1"/>
          <p:nvPr/>
        </p:nvSpPr>
        <p:spPr>
          <a:xfrm>
            <a:off x="3112690" y="5013220"/>
            <a:ext cx="400110" cy="584460"/>
          </a:xfrm>
          <a:prstGeom prst="rect">
            <a:avLst/>
          </a:prstGeom>
          <a:noFill/>
        </p:spPr>
        <p:txBody>
          <a:bodyPr vert="eaVert" wrap="square" rtlCol="0">
            <a:spAutoFit/>
          </a:bodyPr>
          <a:lstStyle/>
          <a:p>
            <a:r>
              <a:rPr kumimoji="1" lang="zh-CN" altLang="en-US" sz="1400" dirty="0" smtClean="0"/>
              <a:t>希腊</a:t>
            </a:r>
            <a:endParaRPr kumimoji="1" lang="zh-CN" altLang="en-US" sz="1400" dirty="0"/>
          </a:p>
        </p:txBody>
      </p:sp>
      <p:sp>
        <p:nvSpPr>
          <p:cNvPr id="9" name="文本框 8"/>
          <p:cNvSpPr txBox="1"/>
          <p:nvPr/>
        </p:nvSpPr>
        <p:spPr>
          <a:xfrm>
            <a:off x="4088880" y="5013220"/>
            <a:ext cx="400110" cy="792110"/>
          </a:xfrm>
          <a:prstGeom prst="rect">
            <a:avLst/>
          </a:prstGeom>
          <a:noFill/>
        </p:spPr>
        <p:txBody>
          <a:bodyPr vert="eaVert" wrap="square" rtlCol="0">
            <a:spAutoFit/>
          </a:bodyPr>
          <a:lstStyle/>
          <a:p>
            <a:r>
              <a:rPr kumimoji="1" lang="zh-CN" altLang="en-US" sz="1400" dirty="0" smtClean="0"/>
              <a:t>西班牙</a:t>
            </a:r>
            <a:endParaRPr kumimoji="1" lang="zh-CN" altLang="en-US" sz="1400" dirty="0"/>
          </a:p>
        </p:txBody>
      </p:sp>
      <p:sp>
        <p:nvSpPr>
          <p:cNvPr id="10" name="文本框 9"/>
          <p:cNvSpPr txBox="1"/>
          <p:nvPr/>
        </p:nvSpPr>
        <p:spPr>
          <a:xfrm>
            <a:off x="5097020" y="5013220"/>
            <a:ext cx="400110" cy="792110"/>
          </a:xfrm>
          <a:prstGeom prst="rect">
            <a:avLst/>
          </a:prstGeom>
          <a:noFill/>
        </p:spPr>
        <p:txBody>
          <a:bodyPr vert="eaVert" wrap="square" rtlCol="0">
            <a:spAutoFit/>
          </a:bodyPr>
          <a:lstStyle/>
          <a:p>
            <a:r>
              <a:rPr kumimoji="1" lang="zh-CN" altLang="en-US" sz="1400" dirty="0" smtClean="0"/>
              <a:t>法国</a:t>
            </a:r>
            <a:endParaRPr kumimoji="1" lang="zh-CN" altLang="en-US" sz="1400" dirty="0"/>
          </a:p>
        </p:txBody>
      </p:sp>
      <p:sp>
        <p:nvSpPr>
          <p:cNvPr id="11" name="文本框 10"/>
          <p:cNvSpPr txBox="1"/>
          <p:nvPr/>
        </p:nvSpPr>
        <p:spPr>
          <a:xfrm>
            <a:off x="6065100" y="5013220"/>
            <a:ext cx="400110" cy="792110"/>
          </a:xfrm>
          <a:prstGeom prst="rect">
            <a:avLst/>
          </a:prstGeom>
          <a:noFill/>
        </p:spPr>
        <p:txBody>
          <a:bodyPr vert="eaVert" wrap="square" rtlCol="0">
            <a:spAutoFit/>
          </a:bodyPr>
          <a:lstStyle/>
          <a:p>
            <a:r>
              <a:rPr kumimoji="1" lang="zh-CN" altLang="en-US" sz="1400" dirty="0" smtClean="0"/>
              <a:t>荷兰</a:t>
            </a:r>
            <a:endParaRPr kumimoji="1" lang="zh-CN" altLang="en-US" sz="1400" dirty="0"/>
          </a:p>
        </p:txBody>
      </p:sp>
      <p:sp>
        <p:nvSpPr>
          <p:cNvPr id="12" name="文本框 11"/>
          <p:cNvSpPr txBox="1"/>
          <p:nvPr/>
        </p:nvSpPr>
        <p:spPr>
          <a:xfrm>
            <a:off x="1712550" y="2060810"/>
            <a:ext cx="3744520" cy="338554"/>
          </a:xfrm>
          <a:prstGeom prst="rect">
            <a:avLst/>
          </a:prstGeom>
          <a:noFill/>
        </p:spPr>
        <p:txBody>
          <a:bodyPr wrap="square" rtlCol="0">
            <a:spAutoFit/>
          </a:bodyPr>
          <a:lstStyle/>
          <a:p>
            <a:r>
              <a:rPr kumimoji="1" lang="zh-CN" altLang="en-US" sz="1600" b="1" dirty="0" smtClean="0"/>
              <a:t>6</a:t>
            </a:r>
            <a:r>
              <a:rPr kumimoji="1" lang="en-US" altLang="zh-CN" sz="1600" b="1" dirty="0" smtClean="0"/>
              <a:t>5</a:t>
            </a:r>
            <a:r>
              <a:rPr kumimoji="1" lang="zh-CN" altLang="en-US" sz="1600" b="1" dirty="0" smtClean="0"/>
              <a:t>岁以上老人分年龄段贫困风险率</a:t>
            </a:r>
            <a:endParaRPr kumimoji="1" lang="zh-CN" altLang="en-US" sz="1600" b="1" dirty="0"/>
          </a:p>
        </p:txBody>
      </p:sp>
      <p:sp>
        <p:nvSpPr>
          <p:cNvPr id="13" name="文本框 12"/>
          <p:cNvSpPr txBox="1"/>
          <p:nvPr/>
        </p:nvSpPr>
        <p:spPr>
          <a:xfrm>
            <a:off x="2432650" y="6021360"/>
            <a:ext cx="2448340" cy="338554"/>
          </a:xfrm>
          <a:prstGeom prst="rect">
            <a:avLst/>
          </a:prstGeom>
          <a:noFill/>
        </p:spPr>
        <p:txBody>
          <a:bodyPr wrap="square" rtlCol="0">
            <a:spAutoFit/>
          </a:bodyPr>
          <a:lstStyle/>
          <a:p>
            <a:r>
              <a:rPr kumimoji="1" lang="zh-CN" altLang="en-US" sz="1600" dirty="0" smtClean="0"/>
              <a:t>数据来源：欧统局</a:t>
            </a:r>
            <a:endParaRPr kumimoji="1" lang="zh-CN" altLang="en-US" sz="1600" dirty="0"/>
          </a:p>
        </p:txBody>
      </p:sp>
    </p:spTree>
    <p:extLst>
      <p:ext uri="{BB962C8B-B14F-4D97-AF65-F5344CB8AC3E}">
        <p14:creationId xmlns:p14="http://schemas.microsoft.com/office/powerpoint/2010/main" val="34905935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800" dirty="0" smtClean="0"/>
              <a:t>3.1 </a:t>
            </a:r>
            <a:r>
              <a:rPr lang="en-US" sz="1800" dirty="0" smtClean="0"/>
              <a:t>First </a:t>
            </a:r>
            <a:r>
              <a:rPr lang="en-US" sz="1800" dirty="0"/>
              <a:t>streamlined </a:t>
            </a:r>
            <a:r>
              <a:rPr lang="en-US" sz="1800" dirty="0" smtClean="0"/>
              <a:t>objective – adequate pensions</a:t>
            </a:r>
            <a:br>
              <a:rPr lang="en-US" sz="1800" dirty="0" smtClean="0"/>
            </a:br>
            <a:r>
              <a:rPr lang="zh-CN" altLang="en-US" sz="1800" dirty="0" smtClean="0"/>
              <a:t>第一大目标：养老金充足</a:t>
            </a:r>
            <a:endParaRPr lang="es-ES" sz="1600" dirty="0"/>
          </a:p>
        </p:txBody>
      </p:sp>
      <p:sp>
        <p:nvSpPr>
          <p:cNvPr id="3" name="2 Marcador de contenido"/>
          <p:cNvSpPr>
            <a:spLocks noGrp="1"/>
          </p:cNvSpPr>
          <p:nvPr>
            <p:ph idx="1"/>
          </p:nvPr>
        </p:nvSpPr>
        <p:spPr>
          <a:xfrm>
            <a:off x="272350" y="836640"/>
            <a:ext cx="8569190" cy="5760800"/>
          </a:xfrm>
        </p:spPr>
        <p:txBody>
          <a:bodyPr>
            <a:noAutofit/>
          </a:bodyPr>
          <a:lstStyle/>
          <a:p>
            <a:pPr marL="0" indent="0">
              <a:spcBef>
                <a:spcPts val="0"/>
              </a:spcBef>
              <a:buNone/>
            </a:pPr>
            <a:r>
              <a:rPr lang="en-US" sz="1600" b="1" dirty="0" smtClean="0"/>
              <a:t>A.2) </a:t>
            </a:r>
            <a:r>
              <a:rPr lang="en-US" sz="1600" b="1" dirty="0"/>
              <a:t>Incidence of risk of elderly poverty by housing tenure </a:t>
            </a:r>
            <a:r>
              <a:rPr lang="en-US" sz="1600" b="1" dirty="0" smtClean="0"/>
              <a:t>status: </a:t>
            </a:r>
            <a:r>
              <a:rPr lang="en-US" sz="1600" dirty="0"/>
              <a:t>Incidence of risk of poverty for people belonging to the 60+, 65+ and 75+ age groups by the housing tenure status of their </a:t>
            </a:r>
            <a:r>
              <a:rPr lang="en-US" sz="1600" dirty="0" smtClean="0"/>
              <a:t>households.</a:t>
            </a:r>
            <a:r>
              <a:rPr lang="zh-CN" altLang="en-US" sz="1600" dirty="0" smtClean="0"/>
              <a:t>家庭住房权所致的老人贫困风险事故</a:t>
            </a:r>
            <a:r>
              <a:rPr lang="zh-CN" altLang="zh-CN" sz="1600" dirty="0" smtClean="0"/>
              <a:t>：6</a:t>
            </a:r>
            <a:r>
              <a:rPr lang="en-US" altLang="zh-CN" sz="1600" dirty="0" smtClean="0"/>
              <a:t>5</a:t>
            </a:r>
            <a:r>
              <a:rPr lang="zh-CN" altLang="en-US" sz="1600" dirty="0" smtClean="0"/>
              <a:t>岁以上、</a:t>
            </a:r>
            <a:r>
              <a:rPr lang="en-US" altLang="zh-CN" sz="1600" dirty="0" smtClean="0"/>
              <a:t>65</a:t>
            </a:r>
            <a:r>
              <a:rPr lang="zh-CN" altLang="en-US" sz="1600" dirty="0" smtClean="0"/>
              <a:t>岁以上和</a:t>
            </a:r>
            <a:r>
              <a:rPr lang="en-US" altLang="zh-CN" sz="1600" dirty="0" smtClean="0"/>
              <a:t>75</a:t>
            </a:r>
            <a:r>
              <a:rPr lang="zh-CN" altLang="en-US" sz="1600" dirty="0" smtClean="0"/>
              <a:t>岁以上年龄段老人家庭住房权所导致的贫困风险事故</a:t>
            </a:r>
            <a:endParaRPr lang="en-US" sz="1600" i="1" dirty="0" smtClean="0"/>
          </a:p>
          <a:p>
            <a:pPr marL="0" indent="0" algn="ctr">
              <a:spcBef>
                <a:spcPts val="0"/>
              </a:spcBef>
              <a:buNone/>
            </a:pPr>
            <a:r>
              <a:rPr lang="en-US" sz="1600" u="sng" dirty="0" smtClean="0"/>
              <a:t>At-risk-of-poverty-rate </a:t>
            </a:r>
            <a:r>
              <a:rPr lang="en-US" sz="1600" u="sng" dirty="0"/>
              <a:t>for owners and tenants aged 65+, by gender, </a:t>
            </a:r>
            <a:r>
              <a:rPr lang="en-US" sz="1600" u="sng" dirty="0" smtClean="0"/>
              <a:t>2013</a:t>
            </a:r>
          </a:p>
          <a:p>
            <a:pPr marL="0" indent="0" algn="ctr">
              <a:spcBef>
                <a:spcPts val="0"/>
              </a:spcBef>
              <a:buNone/>
            </a:pPr>
            <a:r>
              <a:rPr lang="en-US" altLang="zh-CN" sz="1600" u="sng" dirty="0" smtClean="0"/>
              <a:t>65</a:t>
            </a:r>
            <a:r>
              <a:rPr lang="zh-CN" altLang="en-US" sz="1600" u="sng" dirty="0" smtClean="0"/>
              <a:t>岁以上房屋拥有人与居住人贫困风险率，分性别，</a:t>
            </a:r>
            <a:r>
              <a:rPr lang="en-US" altLang="zh-CN" sz="1600" u="sng" dirty="0" smtClean="0"/>
              <a:t>2013</a:t>
            </a:r>
            <a:r>
              <a:rPr lang="zh-CN" altLang="en-US" sz="1600" u="sng" dirty="0" smtClean="0"/>
              <a:t>年</a:t>
            </a:r>
            <a:endParaRPr lang="en-US" altLang="zh-CN" sz="1600" u="sng" dirty="0" smtClean="0"/>
          </a:p>
          <a:p>
            <a:pPr marL="0" indent="0" algn="ctr">
              <a:spcBef>
                <a:spcPts val="0"/>
              </a:spcBef>
              <a:buNone/>
            </a:pPr>
            <a:endParaRPr lang="en-US" sz="1600" u="sng" dirty="0" smtClean="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r>
              <a:rPr lang="zh-CN" altLang="en-US" sz="1600" dirty="0"/>
              <a:t> </a:t>
            </a:r>
            <a:endParaRPr lang="en-US" sz="1600" dirty="0"/>
          </a:p>
          <a:p>
            <a:pPr marL="400050" lvl="1" indent="0">
              <a:buNone/>
            </a:pPr>
            <a:r>
              <a:rPr lang="zh-CN" altLang="en-US" sz="1100" dirty="0" smtClean="0"/>
              <a:t>     </a:t>
            </a:r>
            <a:r>
              <a:rPr lang="en-US" sz="1100" dirty="0" smtClean="0"/>
              <a:t>Source: Eurostat</a:t>
            </a:r>
            <a:r>
              <a:rPr lang="zh-CN" altLang="en-US" sz="1100" dirty="0" smtClean="0"/>
              <a:t> </a:t>
            </a:r>
            <a:r>
              <a:rPr lang="zh-CN" altLang="en-US" sz="1200" dirty="0" smtClean="0"/>
              <a:t>数据来源：欧统局</a:t>
            </a:r>
            <a:endParaRPr lang="en-US" sz="2400" dirty="0"/>
          </a:p>
        </p:txBody>
      </p:sp>
      <p:pic>
        <p:nvPicPr>
          <p:cNvPr id="1716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0" y="2348850"/>
            <a:ext cx="8742855" cy="389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2504660" y="2636890"/>
            <a:ext cx="432060" cy="369332"/>
          </a:xfrm>
          <a:prstGeom prst="rect">
            <a:avLst/>
          </a:prstGeom>
          <a:noFill/>
        </p:spPr>
        <p:txBody>
          <a:bodyPr wrap="square" rtlCol="0">
            <a:spAutoFit/>
          </a:bodyPr>
          <a:lstStyle/>
          <a:p>
            <a:r>
              <a:rPr kumimoji="1" lang="zh-CN" altLang="en-US" dirty="0" smtClean="0"/>
              <a:t>男</a:t>
            </a:r>
            <a:endParaRPr kumimoji="1" lang="zh-CN" altLang="en-US" dirty="0"/>
          </a:p>
        </p:txBody>
      </p:sp>
      <p:sp>
        <p:nvSpPr>
          <p:cNvPr id="6" name="文本框 5"/>
          <p:cNvSpPr txBox="1"/>
          <p:nvPr/>
        </p:nvSpPr>
        <p:spPr>
          <a:xfrm>
            <a:off x="6537220" y="2636890"/>
            <a:ext cx="432060" cy="369332"/>
          </a:xfrm>
          <a:prstGeom prst="rect">
            <a:avLst/>
          </a:prstGeom>
          <a:noFill/>
        </p:spPr>
        <p:txBody>
          <a:bodyPr wrap="square" rtlCol="0">
            <a:spAutoFit/>
          </a:bodyPr>
          <a:lstStyle/>
          <a:p>
            <a:r>
              <a:rPr kumimoji="1" lang="zh-CN" altLang="en-US" dirty="0" smtClean="0"/>
              <a:t>女</a:t>
            </a:r>
            <a:endParaRPr kumimoji="1" lang="zh-CN" altLang="en-US" dirty="0"/>
          </a:p>
        </p:txBody>
      </p:sp>
      <p:sp>
        <p:nvSpPr>
          <p:cNvPr id="5" name="文本框 4"/>
          <p:cNvSpPr txBox="1"/>
          <p:nvPr/>
        </p:nvSpPr>
        <p:spPr>
          <a:xfrm>
            <a:off x="8769530" y="1354783"/>
            <a:ext cx="1152160" cy="5170647"/>
          </a:xfrm>
          <a:prstGeom prst="rect">
            <a:avLst/>
          </a:prstGeom>
          <a:noFill/>
        </p:spPr>
        <p:txBody>
          <a:bodyPr wrap="square" rtlCol="0">
            <a:spAutoFit/>
          </a:bodyPr>
          <a:lstStyle/>
          <a:p>
            <a:r>
              <a:rPr kumimoji="1" lang="en-US" altLang="zh-CN" sz="1100" dirty="0" smtClean="0">
                <a:solidFill>
                  <a:srgbClr val="3366FF"/>
                </a:solidFill>
                <a:latin typeface="黑体"/>
                <a:ea typeface="黑体"/>
                <a:cs typeface="黑体"/>
              </a:rPr>
              <a:t>AT</a:t>
            </a:r>
            <a:r>
              <a:rPr kumimoji="1" lang="zh-CN" altLang="en-US" sz="1100" dirty="0" smtClean="0">
                <a:solidFill>
                  <a:srgbClr val="3366FF"/>
                </a:solidFill>
                <a:latin typeface="黑体"/>
                <a:ea typeface="黑体"/>
                <a:cs typeface="黑体"/>
              </a:rPr>
              <a:t> 奥地利</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BE</a:t>
            </a:r>
            <a:r>
              <a:rPr kumimoji="1" lang="zh-CN" altLang="en-US" sz="1100" dirty="0" smtClean="0">
                <a:solidFill>
                  <a:srgbClr val="3366FF"/>
                </a:solidFill>
                <a:latin typeface="黑体"/>
                <a:ea typeface="黑体"/>
                <a:cs typeface="黑体"/>
              </a:rPr>
              <a:t> 比利时</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BG</a:t>
            </a:r>
            <a:r>
              <a:rPr kumimoji="1" lang="zh-CN" altLang="en-US" sz="1100" dirty="0" smtClean="0">
                <a:solidFill>
                  <a:srgbClr val="3366FF"/>
                </a:solidFill>
                <a:latin typeface="黑体"/>
                <a:ea typeface="黑体"/>
                <a:cs typeface="黑体"/>
              </a:rPr>
              <a:t> 保加利亚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CY</a:t>
            </a:r>
            <a:r>
              <a:rPr kumimoji="1" lang="zh-CN" altLang="en-US" sz="1100" dirty="0" smtClean="0">
                <a:solidFill>
                  <a:srgbClr val="3366FF"/>
                </a:solidFill>
                <a:latin typeface="黑体"/>
                <a:ea typeface="黑体"/>
                <a:cs typeface="黑体"/>
              </a:rPr>
              <a:t> 塞浦路斯</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CZ</a:t>
            </a:r>
            <a:r>
              <a:rPr kumimoji="1" lang="zh-CN" altLang="en-US" sz="1100" dirty="0" smtClean="0">
                <a:solidFill>
                  <a:srgbClr val="3366FF"/>
                </a:solidFill>
                <a:latin typeface="黑体"/>
                <a:ea typeface="黑体"/>
                <a:cs typeface="黑体"/>
              </a:rPr>
              <a:t> 捷克</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DE</a:t>
            </a:r>
            <a:r>
              <a:rPr kumimoji="1" lang="zh-CN" altLang="en-US" sz="1100" dirty="0" smtClean="0">
                <a:solidFill>
                  <a:srgbClr val="3366FF"/>
                </a:solidFill>
                <a:latin typeface="黑体"/>
                <a:ea typeface="黑体"/>
                <a:cs typeface="黑体"/>
              </a:rPr>
              <a:t> 德国</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DK</a:t>
            </a:r>
            <a:r>
              <a:rPr kumimoji="1" lang="zh-CN" altLang="en-US" sz="1100" dirty="0" smtClean="0">
                <a:solidFill>
                  <a:srgbClr val="3366FF"/>
                </a:solidFill>
                <a:latin typeface="黑体"/>
                <a:ea typeface="黑体"/>
                <a:cs typeface="黑体"/>
              </a:rPr>
              <a:t> 丹麦</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EE</a:t>
            </a:r>
            <a:r>
              <a:rPr kumimoji="1" lang="zh-CN" altLang="en-US" sz="1100" dirty="0" smtClean="0">
                <a:solidFill>
                  <a:srgbClr val="3366FF"/>
                </a:solidFill>
                <a:latin typeface="黑体"/>
                <a:ea typeface="黑体"/>
                <a:cs typeface="黑体"/>
              </a:rPr>
              <a:t> 爱沙尼亚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EL</a:t>
            </a:r>
            <a:r>
              <a:rPr kumimoji="1" lang="zh-CN" altLang="en-US" sz="1100" dirty="0" smtClean="0">
                <a:solidFill>
                  <a:srgbClr val="3366FF"/>
                </a:solidFill>
                <a:latin typeface="黑体"/>
                <a:ea typeface="黑体"/>
                <a:cs typeface="黑体"/>
              </a:rPr>
              <a:t> 希腊</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ES</a:t>
            </a:r>
            <a:r>
              <a:rPr kumimoji="1" lang="zh-CN" altLang="en-US" sz="1100" dirty="0" smtClean="0">
                <a:solidFill>
                  <a:srgbClr val="3366FF"/>
                </a:solidFill>
                <a:latin typeface="黑体"/>
                <a:ea typeface="黑体"/>
                <a:cs typeface="黑体"/>
              </a:rPr>
              <a:t> 西班牙</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EU</a:t>
            </a:r>
            <a:r>
              <a:rPr kumimoji="1" lang="zh-CN" altLang="en-US" sz="1100" dirty="0" smtClean="0">
                <a:solidFill>
                  <a:srgbClr val="3366FF"/>
                </a:solidFill>
                <a:latin typeface="黑体"/>
                <a:ea typeface="黑体"/>
                <a:cs typeface="黑体"/>
              </a:rPr>
              <a:t> 欧盟</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FI</a:t>
            </a:r>
            <a:r>
              <a:rPr kumimoji="1" lang="zh-CN" altLang="en-US" sz="1100" dirty="0" smtClean="0">
                <a:solidFill>
                  <a:srgbClr val="3366FF"/>
                </a:solidFill>
                <a:latin typeface="黑体"/>
                <a:ea typeface="黑体"/>
                <a:cs typeface="黑体"/>
              </a:rPr>
              <a:t> 芬兰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FR</a:t>
            </a:r>
            <a:r>
              <a:rPr kumimoji="1" lang="zh-CN" altLang="en-US" sz="1100" dirty="0" smtClean="0">
                <a:solidFill>
                  <a:srgbClr val="3366FF"/>
                </a:solidFill>
                <a:latin typeface="黑体"/>
                <a:ea typeface="黑体"/>
                <a:cs typeface="黑体"/>
              </a:rPr>
              <a:t> 法国</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HR</a:t>
            </a:r>
            <a:r>
              <a:rPr kumimoji="1" lang="zh-CN" altLang="en-US" sz="1100" dirty="0" smtClean="0">
                <a:solidFill>
                  <a:srgbClr val="3366FF"/>
                </a:solidFill>
                <a:latin typeface="黑体"/>
                <a:ea typeface="黑体"/>
                <a:cs typeface="黑体"/>
              </a:rPr>
              <a:t> 克罗地亚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HU</a:t>
            </a:r>
            <a:r>
              <a:rPr kumimoji="1" lang="zh-CN" altLang="en-US" sz="1100" dirty="0" smtClean="0">
                <a:solidFill>
                  <a:srgbClr val="3366FF"/>
                </a:solidFill>
                <a:latin typeface="黑体"/>
                <a:ea typeface="黑体"/>
                <a:cs typeface="黑体"/>
              </a:rPr>
              <a:t> 匈牙利</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IE</a:t>
            </a:r>
            <a:r>
              <a:rPr kumimoji="1" lang="zh-CN" altLang="en-US" sz="1100" dirty="0" smtClean="0">
                <a:solidFill>
                  <a:srgbClr val="3366FF"/>
                </a:solidFill>
                <a:latin typeface="黑体"/>
                <a:ea typeface="黑体"/>
                <a:cs typeface="黑体"/>
              </a:rPr>
              <a:t> 爱尔兰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IT</a:t>
            </a:r>
            <a:r>
              <a:rPr kumimoji="1" lang="zh-CN" altLang="en-US" sz="1100" dirty="0" smtClean="0">
                <a:solidFill>
                  <a:srgbClr val="3366FF"/>
                </a:solidFill>
                <a:latin typeface="黑体"/>
                <a:ea typeface="黑体"/>
                <a:cs typeface="黑体"/>
              </a:rPr>
              <a:t> 意大利</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LT</a:t>
            </a:r>
            <a:r>
              <a:rPr kumimoji="1" lang="zh-CN" altLang="en-US" sz="1100" dirty="0" smtClean="0">
                <a:solidFill>
                  <a:srgbClr val="3366FF"/>
                </a:solidFill>
                <a:latin typeface="黑体"/>
                <a:ea typeface="黑体"/>
                <a:cs typeface="黑体"/>
              </a:rPr>
              <a:t> 立陶宛</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LU</a:t>
            </a:r>
            <a:r>
              <a:rPr kumimoji="1" lang="zh-CN" altLang="en-US" sz="1100" dirty="0" smtClean="0">
                <a:solidFill>
                  <a:srgbClr val="3366FF"/>
                </a:solidFill>
                <a:latin typeface="黑体"/>
                <a:ea typeface="黑体"/>
                <a:cs typeface="黑体"/>
              </a:rPr>
              <a:t> 卢森堡</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LV</a:t>
            </a:r>
            <a:r>
              <a:rPr kumimoji="1" lang="zh-CN" altLang="en-US" sz="1100" dirty="0" smtClean="0">
                <a:solidFill>
                  <a:srgbClr val="3366FF"/>
                </a:solidFill>
                <a:latin typeface="黑体"/>
                <a:ea typeface="黑体"/>
                <a:cs typeface="黑体"/>
              </a:rPr>
              <a:t> 拉脱维亚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MT</a:t>
            </a:r>
            <a:r>
              <a:rPr kumimoji="1" lang="zh-CN" altLang="en-US" sz="1100" dirty="0" smtClean="0">
                <a:solidFill>
                  <a:srgbClr val="3366FF"/>
                </a:solidFill>
                <a:latin typeface="黑体"/>
                <a:ea typeface="黑体"/>
                <a:cs typeface="黑体"/>
              </a:rPr>
              <a:t> 马耳他</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NL</a:t>
            </a:r>
            <a:r>
              <a:rPr kumimoji="1" lang="zh-CN" altLang="en-US" sz="1100" dirty="0" smtClean="0">
                <a:solidFill>
                  <a:srgbClr val="3366FF"/>
                </a:solidFill>
                <a:latin typeface="黑体"/>
                <a:ea typeface="黑体"/>
                <a:cs typeface="黑体"/>
              </a:rPr>
              <a:t> 荷兰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PL</a:t>
            </a:r>
            <a:r>
              <a:rPr kumimoji="1" lang="zh-CN" altLang="en-US" sz="1100" dirty="0" smtClean="0">
                <a:solidFill>
                  <a:srgbClr val="3366FF"/>
                </a:solidFill>
                <a:latin typeface="黑体"/>
                <a:ea typeface="黑体"/>
                <a:cs typeface="黑体"/>
              </a:rPr>
              <a:t> 波兰</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PT</a:t>
            </a:r>
            <a:r>
              <a:rPr kumimoji="1" lang="zh-CN" altLang="en-US" sz="1100" dirty="0" smtClean="0">
                <a:solidFill>
                  <a:srgbClr val="3366FF"/>
                </a:solidFill>
                <a:latin typeface="黑体"/>
                <a:ea typeface="黑体"/>
                <a:cs typeface="黑体"/>
              </a:rPr>
              <a:t> 葡萄牙</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RO</a:t>
            </a:r>
            <a:r>
              <a:rPr kumimoji="1" lang="zh-CN" altLang="en-US" sz="1100" dirty="0" smtClean="0">
                <a:solidFill>
                  <a:srgbClr val="3366FF"/>
                </a:solidFill>
                <a:latin typeface="黑体"/>
                <a:ea typeface="黑体"/>
                <a:cs typeface="黑体"/>
              </a:rPr>
              <a:t> 罗马尼亚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SE</a:t>
            </a:r>
            <a:r>
              <a:rPr kumimoji="1" lang="zh-CN" altLang="en-US" sz="1100" dirty="0" smtClean="0">
                <a:solidFill>
                  <a:srgbClr val="3366FF"/>
                </a:solidFill>
                <a:latin typeface="黑体"/>
                <a:ea typeface="黑体"/>
                <a:cs typeface="黑体"/>
              </a:rPr>
              <a:t> 瑞典</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SI</a:t>
            </a:r>
            <a:r>
              <a:rPr kumimoji="1" lang="zh-CN" altLang="en-US" sz="1100" dirty="0" smtClean="0">
                <a:solidFill>
                  <a:srgbClr val="3366FF"/>
                </a:solidFill>
                <a:latin typeface="黑体"/>
                <a:ea typeface="黑体"/>
                <a:cs typeface="黑体"/>
              </a:rPr>
              <a:t> 斯洛文尼亚</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SK</a:t>
            </a:r>
            <a:r>
              <a:rPr kumimoji="1" lang="zh-CN" altLang="en-US" sz="1100" dirty="0" smtClean="0">
                <a:solidFill>
                  <a:srgbClr val="3366FF"/>
                </a:solidFill>
                <a:latin typeface="黑体"/>
                <a:ea typeface="黑体"/>
                <a:cs typeface="黑体"/>
              </a:rPr>
              <a:t> 斯洛伐克</a:t>
            </a:r>
            <a:endParaRPr kumimoji="1" lang="en-US" altLang="zh-CN" sz="1100" dirty="0" smtClean="0">
              <a:solidFill>
                <a:srgbClr val="3366FF"/>
              </a:solidFill>
              <a:latin typeface="黑体"/>
              <a:ea typeface="黑体"/>
              <a:cs typeface="黑体"/>
            </a:endParaRPr>
          </a:p>
          <a:p>
            <a:r>
              <a:rPr kumimoji="1" lang="en-US" altLang="zh-CN" sz="1100" dirty="0" smtClean="0">
                <a:solidFill>
                  <a:srgbClr val="3366FF"/>
                </a:solidFill>
                <a:latin typeface="黑体"/>
                <a:ea typeface="黑体"/>
                <a:cs typeface="黑体"/>
              </a:rPr>
              <a:t>UK</a:t>
            </a:r>
            <a:r>
              <a:rPr kumimoji="1" lang="zh-CN" altLang="en-US" sz="1100" dirty="0" smtClean="0">
                <a:solidFill>
                  <a:srgbClr val="3366FF"/>
                </a:solidFill>
                <a:latin typeface="黑体"/>
                <a:ea typeface="黑体"/>
                <a:cs typeface="黑体"/>
              </a:rPr>
              <a:t> 英国</a:t>
            </a:r>
            <a:endParaRPr kumimoji="1" lang="zh-CN" altLang="en-US" sz="1100" dirty="0">
              <a:solidFill>
                <a:srgbClr val="3366FF"/>
              </a:solidFill>
              <a:latin typeface="黑体"/>
              <a:ea typeface="黑体"/>
              <a:cs typeface="黑体"/>
            </a:endParaRPr>
          </a:p>
        </p:txBody>
      </p:sp>
    </p:spTree>
    <p:extLst>
      <p:ext uri="{BB962C8B-B14F-4D97-AF65-F5344CB8AC3E}">
        <p14:creationId xmlns:p14="http://schemas.microsoft.com/office/powerpoint/2010/main" val="21972521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56331</TotalTime>
  <Words>3603</Words>
  <Application>Microsoft Macintosh PowerPoint</Application>
  <PresentationFormat>A4 Paper (210x297 mm)</PresentationFormat>
  <Paragraphs>834</Paragraphs>
  <Slides>27</Slides>
  <Notes>3</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27</vt:i4>
      </vt:variant>
      <vt:variant>
        <vt:lpstr>Custom Shows</vt:lpstr>
      </vt:variant>
      <vt:variant>
        <vt:i4>1</vt:i4>
      </vt:variant>
    </vt:vector>
  </HeadingPairs>
  <TitlesOfParts>
    <vt:vector size="30" baseType="lpstr">
      <vt:lpstr>Office Theme</vt:lpstr>
      <vt:lpstr>think-cell Slide</vt:lpstr>
      <vt:lpstr>PowerPoint Presentation</vt:lpstr>
      <vt:lpstr>Contents 目录</vt:lpstr>
      <vt:lpstr>1. Policy framework (1) 政策框架（1）</vt:lpstr>
      <vt:lpstr>1. Policy framework (2) 政策框架（2）</vt:lpstr>
      <vt:lpstr>1. Policy framework (3) 政策框架（3）</vt:lpstr>
      <vt:lpstr>2. Guiding Principles for the Selection of indicators and Statistics 统计和指标选取指导原则</vt:lpstr>
      <vt:lpstr>3. Pensions indicators 养老金各项指标</vt:lpstr>
      <vt:lpstr>3.1 First streamlined objective – adequate pensions 第一大目标：养老金充足</vt:lpstr>
      <vt:lpstr>3.1 First streamlined objective – adequate pensions 第一大目标：养老金充足</vt:lpstr>
      <vt:lpstr>3.1 First streamlined objective – adequate pensions 第一大目标：养老金充足</vt:lpstr>
      <vt:lpstr>3.1 First streamlined objective – adequate pensions 第一大目标：养老金充足</vt:lpstr>
      <vt:lpstr>3.1 First streamlined objective – adequate pensions 第一大目标：养老金充足</vt:lpstr>
      <vt:lpstr>3.1 First streamlined objective – adequate pensions 第一大目标：养老金充足</vt:lpstr>
      <vt:lpstr>3.1 First streamlined objective – adequate pensions 第一大目标：养老金充足</vt:lpstr>
      <vt:lpstr>3.2 Second streamlined objective – sustainable pensions 第二大目标：养老金可持续</vt:lpstr>
      <vt:lpstr>3.2 Second streamlined objective – sustainable pensions 第二大目标：养老金可持续</vt:lpstr>
      <vt:lpstr>3.2 Second streamlined objective – sustainable pensions 第二大目标：养老金可持续</vt:lpstr>
      <vt:lpstr>3.2 Second streamlined objective – sustainable pensions 第二大目标：养老金可持续</vt:lpstr>
      <vt:lpstr>3.2 Second streamlined objective – sustainable pensions 第二大目标：养老金可持续</vt:lpstr>
      <vt:lpstr>3.3 Third streamlined objective – modernised pensions 第三大目标：养老金现代化</vt:lpstr>
      <vt:lpstr>3.3 Third streamlined objective – modernised pensions 第三大目标：养老金现代化</vt:lpstr>
      <vt:lpstr>3.3 Third streamlined objective – modernised pensions 第三大目标：养老金现代化</vt:lpstr>
      <vt:lpstr>3.3 Third streamlined objective – modernised pensions 第三大目标：养老金现代化</vt:lpstr>
      <vt:lpstr>3.3 Third streamlined objective – modernised pensions 第三大目标：养老金现代化</vt:lpstr>
      <vt:lpstr>4. Comparability example 比较案例</vt:lpstr>
      <vt:lpstr>5. The use of EU social indicators </vt:lpstr>
      <vt:lpstr>PowerPoint Presentation</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JVG</cp:lastModifiedBy>
  <cp:revision>4386</cp:revision>
  <cp:lastPrinted>2016-05-17T10:12:36Z</cp:lastPrinted>
  <dcterms:created xsi:type="dcterms:W3CDTF">2009-02-10T04:14:03Z</dcterms:created>
  <dcterms:modified xsi:type="dcterms:W3CDTF">2016-06-03T16:24:10Z</dcterms:modified>
</cp:coreProperties>
</file>