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16"/>
  </p:notesMasterIdLst>
  <p:handoutMasterIdLst>
    <p:handoutMasterId r:id="rId17"/>
  </p:handoutMasterIdLst>
  <p:sldIdLst>
    <p:sldId id="1229" r:id="rId2"/>
    <p:sldId id="1322" r:id="rId3"/>
    <p:sldId id="1321" r:id="rId4"/>
    <p:sldId id="1323" r:id="rId5"/>
    <p:sldId id="1324" r:id="rId6"/>
    <p:sldId id="1325" r:id="rId7"/>
    <p:sldId id="1326" r:id="rId8"/>
    <p:sldId id="1328" r:id="rId9"/>
    <p:sldId id="1329" r:id="rId10"/>
    <p:sldId id="1332" r:id="rId11"/>
    <p:sldId id="1330" r:id="rId12"/>
    <p:sldId id="1331" r:id="rId13"/>
    <p:sldId id="1327" r:id="rId14"/>
    <p:sldId id="1333" r:id="rId15"/>
  </p:sldIdLst>
  <p:sldSz cx="9906000" cy="6858000" type="A4"/>
  <p:notesSz cx="6794500" cy="9931400"/>
  <p:custShowLst>
    <p:custShow name="Custom Show 1" id="0">
      <p:sldLst/>
    </p:custShow>
  </p:custShowLst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1" autoAdjust="0"/>
    <p:restoredTop sz="94948" autoAdjust="0"/>
  </p:normalViewPr>
  <p:slideViewPr>
    <p:cSldViewPr>
      <p:cViewPr varScale="1">
        <p:scale>
          <a:sx n="76" d="100"/>
          <a:sy n="76" d="100"/>
        </p:scale>
        <p:origin x="-1704" y="-104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28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31/05/16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31/05/16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79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slideMaster" Target="../slideMasters/slideMaster1.xml"/><Relationship Id="rId7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889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31/05/16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31/05/16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201"/>
          <a:stretch/>
        </p:blipFill>
        <p:spPr bwMode="auto">
          <a:xfrm>
            <a:off x="3296770" y="172916"/>
            <a:ext cx="2930597" cy="227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3"/>
          <a:stretch/>
        </p:blipFill>
        <p:spPr bwMode="auto">
          <a:xfrm>
            <a:off x="2504660" y="2001376"/>
            <a:ext cx="4983180" cy="179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31/05/16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31/05/16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31/05/16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31/05/16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31/05/16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31/05/16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31/05/16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31/05/16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31/05/16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811928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399" y="63737"/>
            <a:ext cx="2190906" cy="540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emf"/><Relationship Id="rId3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380" y="3429000"/>
            <a:ext cx="9001249" cy="3200876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Session 3</a:t>
            </a:r>
            <a:r>
              <a:rPr lang="zh-CN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 第</a:t>
            </a:r>
            <a:r>
              <a:rPr lang="en-US" altLang="zh-C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3</a:t>
            </a:r>
            <a:r>
              <a:rPr lang="zh-CN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场</a:t>
            </a:r>
            <a:endParaRPr lang="en-GB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/>
            <a:r>
              <a:rPr lang="en-GB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Demographic </a:t>
            </a:r>
            <a:r>
              <a:rPr lang="en-GB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Projections. </a:t>
            </a:r>
            <a:r>
              <a:rPr lang="en-GB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Indicators</a:t>
            </a:r>
            <a:r>
              <a:rPr lang="en-GB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.</a:t>
            </a:r>
          </a:p>
          <a:p>
            <a:pPr algn="ctr"/>
            <a:r>
              <a:rPr lang="zh-CN" alt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人口预测和指标</a:t>
            </a:r>
            <a:endParaRPr lang="es-ES" sz="32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Antonio Argüeso (National Statistics Institute, Spain)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安东尼奥</a:t>
            </a:r>
            <a:r>
              <a:rPr lang="en-US" altLang="zh-CN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·</a:t>
            </a: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阿尔厥索（西班牙国家统计局）</a:t>
            </a:r>
            <a:endParaRPr lang="en-GB" sz="20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</a:t>
            </a:r>
            <a:r>
              <a:rPr lang="en-US" altLang="zh-CN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016</a:t>
            </a: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年</a:t>
            </a:r>
            <a:r>
              <a:rPr lang="en-US" altLang="zh-CN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6</a:t>
            </a: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月</a:t>
            </a:r>
            <a:r>
              <a:rPr lang="en-US" altLang="zh-CN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20</a:t>
            </a: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日 马德里 </a:t>
            </a:r>
            <a:r>
              <a:rPr lang="it-IT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Madrid, 20 June 2016</a:t>
            </a:r>
            <a:endParaRPr lang="it-IT" sz="2000" i="1" kern="0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5664" y="1919226"/>
            <a:ext cx="5309996" cy="3166004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60390" y="2038006"/>
            <a:ext cx="3557561" cy="167903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But in terms of population structure, projections are very accurate: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但在人口结构上，人口测算却非常精确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88380" y="4437140"/>
            <a:ext cx="5976830" cy="12241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Old-age dependency rate 1991-2015 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1991-2015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年老人赡养比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Real VS Projected in 1993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      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实际情况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VS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1993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年预测数值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it-IT" sz="20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Projected </a:t>
            </a:r>
            <a:r>
              <a:rPr lang="it-IT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for 2015 (in 1993) </a:t>
            </a:r>
            <a:r>
              <a:rPr lang="it-IT" sz="2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18.8</a:t>
            </a:r>
            <a:r>
              <a:rPr lang="it-IT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</a:t>
            </a:r>
            <a:r>
              <a:rPr lang="it-IT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eal: </a:t>
            </a:r>
            <a:r>
              <a:rPr lang="it-IT" sz="2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18.5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zh-CN" sz="20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1</a:t>
            </a:r>
            <a:r>
              <a:rPr lang="en-US" altLang="zh-CN" sz="20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993</a:t>
            </a:r>
            <a:r>
              <a:rPr lang="zh-CN" altLang="en-US" sz="20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年预测</a:t>
            </a:r>
            <a:r>
              <a:rPr lang="en-US" altLang="zh-CN" sz="20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2015</a:t>
            </a:r>
            <a:r>
              <a:rPr lang="zh-CN" altLang="en-US" sz="20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年数值为</a:t>
            </a:r>
            <a:r>
              <a:rPr lang="en-US" altLang="zh-CN" sz="20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188.8</a:t>
            </a:r>
            <a:r>
              <a:rPr lang="zh-CN" altLang="en-US" sz="20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，实际为</a:t>
            </a:r>
            <a:r>
              <a:rPr lang="en-US" altLang="zh-CN" sz="2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18.5</a:t>
            </a:r>
            <a:endParaRPr lang="it-IT" sz="2000" dirty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8330" y="44530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Population projection for Spain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年西班牙人口预测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 flipH="1">
            <a:off x="6249180" y="4941210"/>
            <a:ext cx="576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实际</a:t>
            </a:r>
            <a:endParaRPr kumimoji="1" lang="zh-CN" altLang="en-US" sz="1400" dirty="0"/>
          </a:p>
        </p:txBody>
      </p:sp>
      <p:sp>
        <p:nvSpPr>
          <p:cNvPr id="10" name="文本框 9"/>
          <p:cNvSpPr txBox="1"/>
          <p:nvPr/>
        </p:nvSpPr>
        <p:spPr>
          <a:xfrm flipH="1">
            <a:off x="7041289" y="4941210"/>
            <a:ext cx="1368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1</a:t>
            </a:r>
            <a:r>
              <a:rPr kumimoji="1" lang="en-US" altLang="zh-CN" sz="1400" dirty="0" smtClean="0"/>
              <a:t>993</a:t>
            </a:r>
            <a:r>
              <a:rPr kumimoji="1" lang="zh-CN" altLang="en-US" sz="1400" dirty="0" smtClean="0"/>
              <a:t>年预测</a:t>
            </a:r>
            <a:endParaRPr kumimoji="1" lang="zh-CN" altLang="en-US" sz="14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88380" y="980660"/>
            <a:ext cx="8857230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But who cares about population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projections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?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  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谁关心人口预测？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  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are always wrong, aren’t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?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    他们一直就搞错了，是吗？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259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30" y="2389252"/>
            <a:ext cx="4814192" cy="291200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2389252"/>
            <a:ext cx="4755750" cy="291200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72350" y="980660"/>
            <a:ext cx="9217280" cy="11521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Another importante indicator: Healthy life expectancy at birth is also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increasing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(this indicators have still some quality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problems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)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另一重要指标：出生时健康寿命预期值也在增长（该指标也有质量问题）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12550" y="2420860"/>
            <a:ext cx="1431820" cy="3600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At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birth</a:t>
            </a: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出生时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33150" y="3501010"/>
            <a:ext cx="2664370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At 65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years</a:t>
            </a: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65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岁时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28330" y="44530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Population projection for Spain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年西班牙人口预测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76420" y="5157241"/>
            <a:ext cx="432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男</a:t>
            </a:r>
            <a:endParaRPr kumimoji="1" lang="zh-CN" altLang="en-US" sz="1400" dirty="0"/>
          </a:p>
        </p:txBody>
      </p:sp>
      <p:sp>
        <p:nvSpPr>
          <p:cNvPr id="10" name="文本框 9"/>
          <p:cNvSpPr txBox="1"/>
          <p:nvPr/>
        </p:nvSpPr>
        <p:spPr>
          <a:xfrm>
            <a:off x="2008970" y="5157240"/>
            <a:ext cx="423680" cy="316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女</a:t>
            </a:r>
            <a:endParaRPr kumimoji="1" lang="zh-CN" altLang="en-US" sz="1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5745110" y="5157240"/>
            <a:ext cx="432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男</a:t>
            </a:r>
            <a:endParaRPr kumimoji="1" lang="zh-CN" altLang="en-US" sz="1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6537220" y="5157240"/>
            <a:ext cx="432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女</a:t>
            </a:r>
            <a:endParaRPr kumimoji="1" lang="zh-CN" altLang="en-US" sz="1400" dirty="0"/>
          </a:p>
        </p:txBody>
      </p:sp>
      <p:sp>
        <p:nvSpPr>
          <p:cNvPr id="13" name="文本框 12"/>
          <p:cNvSpPr txBox="1"/>
          <p:nvPr/>
        </p:nvSpPr>
        <p:spPr>
          <a:xfrm>
            <a:off x="7473350" y="5157240"/>
            <a:ext cx="432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男</a:t>
            </a:r>
            <a:endParaRPr kumimoji="1" lang="zh-CN" altLang="en-US" sz="1400" dirty="0"/>
          </a:p>
        </p:txBody>
      </p:sp>
      <p:sp>
        <p:nvSpPr>
          <p:cNvPr id="14" name="文本框 13"/>
          <p:cNvSpPr txBox="1"/>
          <p:nvPr/>
        </p:nvSpPr>
        <p:spPr>
          <a:xfrm>
            <a:off x="8697520" y="5157240"/>
            <a:ext cx="432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女</a:t>
            </a:r>
            <a:endParaRPr kumimoji="1" lang="zh-CN" altLang="en-US" sz="1400" dirty="0"/>
          </a:p>
        </p:txBody>
      </p:sp>
      <p:sp>
        <p:nvSpPr>
          <p:cNvPr id="15" name="文本框 14"/>
          <p:cNvSpPr txBox="1"/>
          <p:nvPr/>
        </p:nvSpPr>
        <p:spPr>
          <a:xfrm>
            <a:off x="3953240" y="5157240"/>
            <a:ext cx="423680" cy="316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女</a:t>
            </a:r>
            <a:endParaRPr kumimoji="1" lang="zh-CN" altLang="en-US" sz="1400" dirty="0"/>
          </a:p>
        </p:txBody>
      </p:sp>
      <p:sp>
        <p:nvSpPr>
          <p:cNvPr id="16" name="文本框 15"/>
          <p:cNvSpPr txBox="1"/>
          <p:nvPr/>
        </p:nvSpPr>
        <p:spPr>
          <a:xfrm>
            <a:off x="2873090" y="5157240"/>
            <a:ext cx="423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男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71445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8419" y="56744"/>
            <a:ext cx="62247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Population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Projections 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for the </a:t>
            </a:r>
            <a:r>
              <a:rPr lang="it-IT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European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Union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欧盟人口预测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181" y="2806085"/>
            <a:ext cx="6233069" cy="3503315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16370" y="980660"/>
            <a:ext cx="9145270" cy="7921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EUROPOP-2013 projections made by Eurostat show the future trends in the European Union. 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欧盟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2013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年人口预测由欧统局作出，展示未来人口趋势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Overall projected growth for EU-28: from 508 M to 523 M (+ 3% in 35 years) 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欧盟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28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国总体增长预测为：从</a:t>
            </a:r>
            <a:r>
              <a:rPr lang="zh-CN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5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亿</a:t>
            </a:r>
            <a:r>
              <a:rPr lang="zh-CN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8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00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万增长到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5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亿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2300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万（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35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年中每年增幅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3%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）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69280" y="3789050"/>
            <a:ext cx="2304320" cy="1499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40"/>
              </a:lnSpc>
            </a:pPr>
            <a:r>
              <a:rPr kumimoji="1" lang="zh-CN" altLang="en-US" sz="1200" dirty="0" smtClean="0"/>
              <a:t>德国</a:t>
            </a:r>
            <a:endParaRPr kumimoji="1" lang="en-US" altLang="zh-CN" sz="1200" dirty="0" smtClean="0"/>
          </a:p>
          <a:p>
            <a:pPr>
              <a:lnSpc>
                <a:spcPts val="1840"/>
              </a:lnSpc>
            </a:pPr>
            <a:r>
              <a:rPr kumimoji="1" lang="zh-CN" altLang="en-US" sz="1200" dirty="0" smtClean="0"/>
              <a:t>西班牙</a:t>
            </a:r>
            <a:endParaRPr kumimoji="1" lang="en-US" altLang="zh-CN" sz="1200" dirty="0" smtClean="0"/>
          </a:p>
          <a:p>
            <a:pPr>
              <a:lnSpc>
                <a:spcPts val="1840"/>
              </a:lnSpc>
            </a:pPr>
            <a:r>
              <a:rPr kumimoji="1" lang="zh-CN" altLang="en-US" sz="1200" dirty="0" smtClean="0"/>
              <a:t>法国</a:t>
            </a:r>
            <a:endParaRPr kumimoji="1" lang="en-US" altLang="zh-CN" sz="1200" dirty="0" smtClean="0"/>
          </a:p>
          <a:p>
            <a:pPr>
              <a:lnSpc>
                <a:spcPts val="1840"/>
              </a:lnSpc>
            </a:pPr>
            <a:r>
              <a:rPr kumimoji="1" lang="zh-CN" altLang="en-US" sz="1200" dirty="0" smtClean="0"/>
              <a:t>意大利</a:t>
            </a:r>
            <a:endParaRPr kumimoji="1" lang="en-US" altLang="zh-CN" sz="1200" dirty="0" smtClean="0"/>
          </a:p>
          <a:p>
            <a:pPr>
              <a:lnSpc>
                <a:spcPts val="1840"/>
              </a:lnSpc>
            </a:pPr>
            <a:r>
              <a:rPr kumimoji="1" lang="zh-CN" altLang="en-US" sz="1200" dirty="0" smtClean="0"/>
              <a:t>波兰</a:t>
            </a:r>
            <a:endParaRPr kumimoji="1" lang="en-US" altLang="zh-CN" sz="1200" dirty="0" smtClean="0"/>
          </a:p>
          <a:p>
            <a:pPr>
              <a:lnSpc>
                <a:spcPts val="1840"/>
              </a:lnSpc>
            </a:pPr>
            <a:r>
              <a:rPr kumimoji="1" lang="zh-CN" altLang="en-US" sz="1200" dirty="0" smtClean="0"/>
              <a:t>英国</a:t>
            </a:r>
            <a:endParaRPr kumimoji="1"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83119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1066" y="0"/>
            <a:ext cx="48061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Population </a:t>
            </a: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Projections </a:t>
            </a:r>
            <a:r>
              <a: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for the European Union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665550" y="2234310"/>
            <a:ext cx="3040110" cy="37870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Old-age dependency rate in EU: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欧盟老人赡养比：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endParaRPr lang="it-IT" sz="20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Today: 	18,9%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今日：</a:t>
            </a:r>
            <a:r>
              <a:rPr lang="en-US" altLang="zh-CN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18.9%</a:t>
            </a:r>
            <a:endParaRPr lang="it-IT" sz="2000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endParaRPr lang="it-IT" sz="20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Projected for 2030: </a:t>
            </a:r>
            <a:r>
              <a:rPr lang="it-IT" sz="2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23,9%</a:t>
            </a:r>
            <a:r>
              <a:rPr lang="it-IT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预测至</a:t>
            </a:r>
            <a:r>
              <a:rPr lang="en-US" altLang="zh-CN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2030</a:t>
            </a:r>
            <a:r>
              <a:rPr lang="zh-CN" altLang="en-US" sz="20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年：</a:t>
            </a:r>
            <a:r>
              <a:rPr lang="en-US" altLang="zh-CN" sz="2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23.9%</a:t>
            </a:r>
            <a:endParaRPr lang="it-IT" sz="2000" dirty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11397" y="844797"/>
            <a:ext cx="73220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Pojected old-age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dependency rate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 EU- 28 (2015-2050)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欧盟</a:t>
            </a:r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28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国老人赡养比预测（</a:t>
            </a:r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2015-2050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）</a:t>
            </a:r>
            <a:endParaRPr lang="it-IT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(people aged 65 and over as % of total population) 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（</a:t>
            </a:r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65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岁及以上人口占总人口百分比）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95" y="2225333"/>
            <a:ext cx="6448335" cy="3868037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016870" y="2490515"/>
            <a:ext cx="720100" cy="3386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980"/>
              </a:lnSpc>
            </a:pPr>
            <a:r>
              <a:rPr kumimoji="1" lang="zh-CN" altLang="en-US" sz="1400" dirty="0" smtClean="0"/>
              <a:t>欧盟</a:t>
            </a:r>
            <a:endParaRPr kumimoji="1" lang="en-US" altLang="zh-CN" sz="1400" dirty="0" smtClean="0"/>
          </a:p>
          <a:p>
            <a:pPr algn="r">
              <a:lnSpc>
                <a:spcPts val="1980"/>
              </a:lnSpc>
            </a:pPr>
            <a:endParaRPr kumimoji="1" lang="en-US" altLang="zh-CN" sz="1400" dirty="0" smtClean="0"/>
          </a:p>
          <a:p>
            <a:pPr algn="r">
              <a:lnSpc>
                <a:spcPts val="1980"/>
              </a:lnSpc>
            </a:pPr>
            <a:r>
              <a:rPr kumimoji="1" lang="zh-CN" altLang="en-US" sz="1400" dirty="0" smtClean="0"/>
              <a:t>德国</a:t>
            </a:r>
            <a:endParaRPr kumimoji="1" lang="en-US" altLang="zh-CN" sz="1400" dirty="0" smtClean="0"/>
          </a:p>
          <a:p>
            <a:pPr algn="r">
              <a:lnSpc>
                <a:spcPts val="1980"/>
              </a:lnSpc>
            </a:pPr>
            <a:endParaRPr kumimoji="1" lang="en-US" altLang="zh-CN" sz="1400" dirty="0"/>
          </a:p>
          <a:p>
            <a:pPr algn="r">
              <a:lnSpc>
                <a:spcPts val="1980"/>
              </a:lnSpc>
            </a:pPr>
            <a:r>
              <a:rPr kumimoji="1" lang="zh-CN" altLang="en-US" sz="1400" dirty="0" smtClean="0"/>
              <a:t>西班牙</a:t>
            </a:r>
            <a:endParaRPr kumimoji="1" lang="en-US" altLang="zh-CN" sz="1400" dirty="0" smtClean="0"/>
          </a:p>
          <a:p>
            <a:pPr algn="r">
              <a:lnSpc>
                <a:spcPts val="1980"/>
              </a:lnSpc>
            </a:pPr>
            <a:endParaRPr kumimoji="1" lang="en-US" altLang="zh-CN" sz="1400" dirty="0"/>
          </a:p>
          <a:p>
            <a:pPr algn="r">
              <a:lnSpc>
                <a:spcPts val="1980"/>
              </a:lnSpc>
            </a:pPr>
            <a:r>
              <a:rPr kumimoji="1" lang="zh-CN" altLang="en-US" sz="1400" dirty="0" smtClean="0"/>
              <a:t>法国</a:t>
            </a:r>
            <a:endParaRPr kumimoji="1" lang="en-US" altLang="zh-CN" sz="1400" dirty="0" smtClean="0"/>
          </a:p>
          <a:p>
            <a:pPr algn="r">
              <a:lnSpc>
                <a:spcPts val="1980"/>
              </a:lnSpc>
            </a:pPr>
            <a:endParaRPr kumimoji="1" lang="en-US" altLang="zh-CN" sz="1400" dirty="0"/>
          </a:p>
          <a:p>
            <a:pPr algn="r">
              <a:lnSpc>
                <a:spcPts val="1980"/>
              </a:lnSpc>
            </a:pPr>
            <a:r>
              <a:rPr kumimoji="1" lang="zh-CN" altLang="en-US" sz="1400" dirty="0" smtClean="0"/>
              <a:t>意大利</a:t>
            </a:r>
            <a:endParaRPr kumimoji="1" lang="en-US" altLang="zh-CN" sz="1400" dirty="0" smtClean="0"/>
          </a:p>
          <a:p>
            <a:pPr algn="r">
              <a:lnSpc>
                <a:spcPts val="1980"/>
              </a:lnSpc>
            </a:pPr>
            <a:endParaRPr kumimoji="1" lang="en-US" altLang="zh-CN" sz="1400" dirty="0"/>
          </a:p>
          <a:p>
            <a:pPr algn="r">
              <a:lnSpc>
                <a:spcPts val="1980"/>
              </a:lnSpc>
            </a:pPr>
            <a:r>
              <a:rPr kumimoji="1" lang="zh-CN" altLang="en-US" sz="1400" dirty="0" smtClean="0"/>
              <a:t>波兰</a:t>
            </a:r>
            <a:endParaRPr kumimoji="1" lang="en-US" altLang="zh-CN" sz="1400" dirty="0" smtClean="0"/>
          </a:p>
          <a:p>
            <a:pPr algn="r">
              <a:lnSpc>
                <a:spcPts val="1980"/>
              </a:lnSpc>
            </a:pPr>
            <a:endParaRPr kumimoji="1" lang="en-US" altLang="zh-CN" sz="1400" dirty="0"/>
          </a:p>
          <a:p>
            <a:pPr algn="r">
              <a:lnSpc>
                <a:spcPts val="1980"/>
              </a:lnSpc>
            </a:pPr>
            <a:r>
              <a:rPr kumimoji="1" lang="zh-CN" altLang="en-US" sz="1400" dirty="0" smtClean="0"/>
              <a:t>英国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47665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452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364" y="1988314"/>
            <a:ext cx="9200197" cy="3939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Hypothesis</a:t>
            </a: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the projection: Projected evolution of fertility, mortality and migrations in Spain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Population projection for Spain 2015-2064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Population Projection for the European Union 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预测假设：西班牙出生率、死亡率和移民变动预测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2015-2064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年人口预测</a:t>
            </a:r>
            <a:endParaRPr lang="en-US" altLang="zh-CN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欧盟人口预测</a:t>
            </a:r>
            <a:endParaRPr lang="it-IT" sz="24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Index 目录</a:t>
            </a:r>
            <a:endParaRPr lang="it-IT" dirty="0"/>
          </a:p>
        </p:txBody>
      </p:sp>
      <p:sp>
        <p:nvSpPr>
          <p:cNvPr id="2" name="Rectángulo 1"/>
          <p:cNvSpPr/>
          <p:nvPr/>
        </p:nvSpPr>
        <p:spPr>
          <a:xfrm>
            <a:off x="488380" y="908650"/>
            <a:ext cx="82091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Demographic Projections. Indicators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.</a:t>
            </a:r>
          </a:p>
          <a:p>
            <a:pPr algn="ctr"/>
            <a:r>
              <a:rPr lang="zh-CN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人口预测与指标</a:t>
            </a:r>
            <a:endParaRPr lang="es-ES" sz="28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8330" y="188550"/>
            <a:ext cx="7056980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Hypothesis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for the projection: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fertility</a:t>
            </a: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, mortality and migrations in </a:t>
            </a:r>
            <a:r>
              <a:rPr lang="it-IT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Spain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预测假设：西班牙生育率、死亡率和移民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8980" y="1196690"/>
            <a:ext cx="4608640" cy="197834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76420" y="1196690"/>
            <a:ext cx="3672510" cy="18722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Projected evolution of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average number of children per woman slightly decreasing (from current 1,27 to 1,22)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单个妇女平均育儿数变动预测：缓慢下降（从现在的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1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27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将至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1.22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）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165" y="4437140"/>
            <a:ext cx="4495845" cy="239657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4463" y="4365130"/>
            <a:ext cx="4007177" cy="230151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40780" y="3501010"/>
            <a:ext cx="8632820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Projected evolution of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life expectancy at birth and at the age of 65: an almost steady </a:t>
            </a:r>
            <a:r>
              <a:rPr lang="it-IT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growth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出生时与</a:t>
            </a:r>
            <a:r>
              <a:rPr lang="zh-CN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6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5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岁时预期寿命变动预测：几乎稳定的增长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144610" y="6516148"/>
            <a:ext cx="9669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Men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男性</a:t>
            </a:r>
            <a:endParaRPr lang="es-ES" sz="14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001621" y="6369318"/>
            <a:ext cx="9669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Men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男性</a:t>
            </a:r>
            <a:endParaRPr lang="es-ES" sz="14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049430" y="6369318"/>
            <a:ext cx="125013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Women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女性</a:t>
            </a:r>
            <a:endParaRPr lang="es-ES" sz="14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440790" y="6516148"/>
            <a:ext cx="111075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Women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女性</a:t>
            </a:r>
            <a:endParaRPr lang="es-ES" sz="12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807554" y="4581160"/>
            <a:ext cx="2057155" cy="4320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At </a:t>
            </a:r>
            <a:r>
              <a:rPr lang="it-IT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birth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出生时预期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162906" y="4578350"/>
            <a:ext cx="2534614" cy="4348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At the age of 65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65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岁预期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 animBg="1"/>
      <p:bldP spid="10" grpId="0" animBg="1"/>
      <p:bldP spid="11" grpId="0" animBg="1"/>
      <p:bldP spid="12" grpId="0" animBg="1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891" y="1556740"/>
            <a:ext cx="4916159" cy="468065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177170" y="1093331"/>
            <a:ext cx="3312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Number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deaths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increases</a:t>
            </a:r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because</a:t>
            </a:r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ageing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因老龄化导致死亡人数增加</a:t>
            </a:r>
            <a:endParaRPr lang="es-ES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28330" y="853201"/>
            <a:ext cx="5544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Projected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evolution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demographic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phenomena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2014-2064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          </a:t>
            </a:r>
            <a:r>
              <a:rPr lang="zh-CN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014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2064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年人口变动预测</a:t>
            </a: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lecha izquierda 5"/>
          <p:cNvSpPr/>
          <p:nvPr/>
        </p:nvSpPr>
        <p:spPr>
          <a:xfrm rot="19585664">
            <a:off x="5093696" y="1671675"/>
            <a:ext cx="920094" cy="27882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6249181" y="4869200"/>
            <a:ext cx="32404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Number</a:t>
            </a:r>
            <a:r>
              <a:rPr lang="es-E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es-E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births</a:t>
            </a:r>
            <a:r>
              <a:rPr lang="es-E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decreases</a:t>
            </a:r>
            <a:r>
              <a:rPr lang="es-E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because</a:t>
            </a:r>
            <a:r>
              <a:rPr lang="es-E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es-E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low</a:t>
            </a:r>
            <a:r>
              <a:rPr lang="es-E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fertility</a:t>
            </a:r>
            <a:r>
              <a:rPr lang="es-E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</a:t>
            </a:r>
            <a:r>
              <a:rPr lang="es-E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decreasing</a:t>
            </a:r>
            <a:r>
              <a:rPr lang="es-E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number</a:t>
            </a:r>
            <a:r>
              <a:rPr lang="es-E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es-E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mothers</a:t>
            </a:r>
            <a:endParaRPr lang="es-ES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出生人数降低，因出生率低以及生育妇女数量减少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Flecha izquierda 7"/>
          <p:cNvSpPr/>
          <p:nvPr/>
        </p:nvSpPr>
        <p:spPr>
          <a:xfrm rot="1162541">
            <a:off x="5118485" y="4790317"/>
            <a:ext cx="599419" cy="25388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izquierda 8"/>
          <p:cNvSpPr/>
          <p:nvPr/>
        </p:nvSpPr>
        <p:spPr>
          <a:xfrm rot="18278440">
            <a:off x="4871912" y="3164371"/>
            <a:ext cx="1312547" cy="2162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6249180" y="2311015"/>
            <a:ext cx="3456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Hypothesis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constant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immigration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假设：持续入境移民</a:t>
            </a: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229701" y="3356990"/>
            <a:ext cx="35479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Constant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rate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emigration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implies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decreasing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number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emigrants</a:t>
            </a:r>
            <a:endParaRPr lang="es-ES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持续出境移民预示着移出人数减少</a:t>
            </a: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Flecha izquierda 11"/>
          <p:cNvSpPr/>
          <p:nvPr/>
        </p:nvSpPr>
        <p:spPr>
          <a:xfrm rot="20061316">
            <a:off x="5079283" y="4350986"/>
            <a:ext cx="639679" cy="2065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28330" y="188550"/>
            <a:ext cx="7056980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Hypothesis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for the projection: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fertility</a:t>
            </a: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, mortality and migrations in </a:t>
            </a:r>
            <a:r>
              <a:rPr lang="it-IT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Spain</a:t>
            </a: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预测假设：西班牙生育率、死亡率和移民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62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 animBg="1"/>
      <p:bldP spid="9" grpId="0" animBg="1"/>
      <p:bldP spid="10" grpId="0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28330" y="44530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Population projection for Spain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年西班牙人口预测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380" y="1347966"/>
            <a:ext cx="5311980" cy="261097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44360" y="764630"/>
            <a:ext cx="5032320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Population projection for Spain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年西班牙人口预测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80730" y="4293120"/>
            <a:ext cx="9208900" cy="15138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 last Population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projection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were made under demographic conditions of 2013. (Too pesimistic).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最新的人口预测根据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2013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年人口状况得出（过于乐观）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 next projections, to be published in october 2016, will be made under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better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parameters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下一次人口预测将于2016年10月公布，会以更好的参数算出 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961140" y="1023921"/>
            <a:ext cx="3486952" cy="24050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According to projections, the Population of </a:t>
            </a: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Spain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would be decreasing steadily until 2045 and then drop down </a:t>
            </a:r>
            <a:r>
              <a:rPr lang="it-IT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dramatically</a:t>
            </a:r>
            <a:endParaRPr lang="it-IT" sz="18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endParaRPr lang="it-IT" sz="18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根据预测，西班牙人口将稳定减少，至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2045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年开始锐减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7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360" y="764630"/>
            <a:ext cx="6929970" cy="453663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44360" y="5517290"/>
            <a:ext cx="5472760" cy="8641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In 2029, the largest age group will be 50-54 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it-IT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And in 2064 </a:t>
            </a:r>
            <a:r>
              <a:rPr lang="it-IT" altLang="zh-CN" sz="2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it</a:t>
            </a:r>
            <a:r>
              <a:rPr lang="it-IT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altLang="zh-CN" sz="2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will</a:t>
            </a:r>
            <a:r>
              <a:rPr lang="it-IT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be 85 to 89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329330" y="1124680"/>
            <a:ext cx="18722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2029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，是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50-54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岁人口数量最大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endParaRPr lang="it-IT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</a:t>
            </a: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064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年，是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85-89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岁人口数量最大</a:t>
            </a:r>
            <a:endParaRPr lang="it-IT" altLang="zh-CN" sz="24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8330" y="44530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Population projection for Spain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年西班牙人口预测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389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00" y="1916790"/>
            <a:ext cx="5317712" cy="331246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96760" y="836640"/>
            <a:ext cx="5608400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Projected old-age dependency rate 2014-2064: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40% in 2029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年老人赡养比预测：到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2029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年达到</a:t>
            </a:r>
            <a:r>
              <a:rPr lang="zh-CN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4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0%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177170" y="1700760"/>
            <a:ext cx="3384470" cy="33124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 current definition of old-age dependency rate is under debate in demography (why 65 as limit age for «dependency»?) .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老人赡养比的定义目前在人口学界有争议（为何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65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岁被当成接受“赡养”年龄的界限？）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Let’s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make another calculation...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我们要做另外的计算</a:t>
            </a:r>
            <a:r>
              <a:rPr lang="is-I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…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8330" y="44530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Population projection for Spain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年西班牙人口预测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806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40" y="5914476"/>
            <a:ext cx="9145270" cy="46571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344360" y="764630"/>
            <a:ext cx="9145266" cy="7201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Let’s find, for every year, the limit age at which the percentage of people older than this remains constant in its current level (old-age-dependency rate = 18 %) and the remaining life </a:t>
            </a:r>
            <a:r>
              <a:rPr lang="it-IT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expectancy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: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让我们根据现有赡养比（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18%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）找出每年符合该比例的人口年龄，以及该年龄人口的预期寿命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188" y="2133804"/>
            <a:ext cx="9054651" cy="395956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609230" y="2213446"/>
            <a:ext cx="2944602" cy="3816530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37263" y="2191273"/>
            <a:ext cx="8538806" cy="3682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Older people (constant) 18 % of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total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population</a:t>
            </a: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老龄人口（恒定为）总人口的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18%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16370" y="2204830"/>
            <a:ext cx="6200668" cy="3825146"/>
          </a:xfrm>
          <a:prstGeom prst="rect">
            <a:avLst/>
          </a:prstGeom>
          <a:solidFill>
            <a:schemeClr val="accent3">
              <a:lumMod val="40000"/>
              <a:lumOff val="60000"/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28330" y="44530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Population projection for Spain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年西班牙人口预测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97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71545" y="764630"/>
            <a:ext cx="8857230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But who cares about population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projections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?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   谁关心人口预测？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  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are always wrong, aren’t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?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    他们一直就搞错了，是吗？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40" y="2852920"/>
            <a:ext cx="4592950" cy="331246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190149" y="2808766"/>
            <a:ext cx="4587521" cy="22764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According to Population projections published in 1993 Spain would never reach 40 million. The distance between projected and real figures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enormous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根据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1993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年公布的人口测算，西班牙你永远达不到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4000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万人。而测算与现实的数据差距实在巨大。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44360" y="1700760"/>
            <a:ext cx="5760800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algn="just">
              <a:buClr>
                <a:schemeClr val="tx2"/>
              </a:buClr>
              <a:buSzPct val="103000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Population of Spain 1991-2015 Real VS Projected in 1993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1991-2015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西班牙实际人口与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1993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年人口测算的对比</a:t>
            </a:r>
            <a:endParaRPr lang="it-IT" sz="1600" dirty="0" smtClean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lecha arriba y abajo 3"/>
          <p:cNvSpPr/>
          <p:nvPr/>
        </p:nvSpPr>
        <p:spPr>
          <a:xfrm>
            <a:off x="3656820" y="2492870"/>
            <a:ext cx="288040" cy="93613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28330" y="44530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Population projection for Spain </a:t>
            </a:r>
            <a:r>
              <a:rPr lang="it-IT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2014-2064</a:t>
            </a:r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年西班牙人口预测</a:t>
            </a:r>
            <a:endParaRPr lang="it-IT" sz="1800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029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54815</TotalTime>
  <Words>1009</Words>
  <Application>Microsoft Macintosh PowerPoint</Application>
  <PresentationFormat>A4 Paper (210x297 mm)</PresentationFormat>
  <Paragraphs>145</Paragraphs>
  <Slides>14</Slides>
  <Notes>3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  <vt:variant>
        <vt:lpstr>Custom Shows</vt:lpstr>
      </vt:variant>
      <vt:variant>
        <vt:i4>1</vt:i4>
      </vt:variant>
    </vt:vector>
  </HeadingPairs>
  <TitlesOfParts>
    <vt:vector size="17" baseType="lpstr"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Company>Capgemini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Capgemini NA PowerPoint Template</dc:title>
  <dc:creator>Capgemini</dc:creator>
  <cp:lastModifiedBy>JVG</cp:lastModifiedBy>
  <cp:revision>4237</cp:revision>
  <cp:lastPrinted>2015-01-26T19:32:44Z</cp:lastPrinted>
  <dcterms:created xsi:type="dcterms:W3CDTF">2009-02-10T04:14:03Z</dcterms:created>
  <dcterms:modified xsi:type="dcterms:W3CDTF">2016-05-31T15:42:03Z</dcterms:modified>
</cp:coreProperties>
</file>