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embeddings/oleObject1.bin" ContentType="application/vnd.openxmlformats-officedocument.oleObject"/>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70" r:id="rId1"/>
  </p:sldMasterIdLst>
  <p:notesMasterIdLst>
    <p:notesMasterId r:id="rId35"/>
  </p:notesMasterIdLst>
  <p:handoutMasterIdLst>
    <p:handoutMasterId r:id="rId36"/>
  </p:handoutMasterIdLst>
  <p:sldIdLst>
    <p:sldId id="1229" r:id="rId2"/>
    <p:sldId id="1415" r:id="rId3"/>
    <p:sldId id="1425" r:id="rId4"/>
    <p:sldId id="1324" r:id="rId5"/>
    <p:sldId id="1325" r:id="rId6"/>
    <p:sldId id="1326" r:id="rId7"/>
    <p:sldId id="1327" r:id="rId8"/>
    <p:sldId id="1426" r:id="rId9"/>
    <p:sldId id="1328" r:id="rId10"/>
    <p:sldId id="1427" r:id="rId11"/>
    <p:sldId id="1428" r:id="rId12"/>
    <p:sldId id="1429" r:id="rId13"/>
    <p:sldId id="1329" r:id="rId14"/>
    <p:sldId id="1405" r:id="rId15"/>
    <p:sldId id="1374" r:id="rId16"/>
    <p:sldId id="1399" r:id="rId17"/>
    <p:sldId id="1402" r:id="rId18"/>
    <p:sldId id="1430" r:id="rId19"/>
    <p:sldId id="1403" r:id="rId20"/>
    <p:sldId id="1400" r:id="rId21"/>
    <p:sldId id="1406" r:id="rId22"/>
    <p:sldId id="1407" r:id="rId23"/>
    <p:sldId id="1408" r:id="rId24"/>
    <p:sldId id="1409" r:id="rId25"/>
    <p:sldId id="1410" r:id="rId26"/>
    <p:sldId id="1433" r:id="rId27"/>
    <p:sldId id="1431" r:id="rId28"/>
    <p:sldId id="1411" r:id="rId29"/>
    <p:sldId id="1412" r:id="rId30"/>
    <p:sldId id="1330" r:id="rId31"/>
    <p:sldId id="1432" r:id="rId32"/>
    <p:sldId id="1413" r:id="rId33"/>
    <p:sldId id="1352" r:id="rId34"/>
  </p:sldIdLst>
  <p:sldSz cx="9906000" cy="6858000" type="A4"/>
  <p:notesSz cx="6797675" cy="9926638"/>
  <p:custShowLst>
    <p:custShow name="Custom Show 1" id="0">
      <p:sldLst/>
    </p:custShow>
  </p:custShowLst>
  <p:custDataLst>
    <p:tags r:id="rId3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572">
          <p15:clr>
            <a:srgbClr val="A4A3A4"/>
          </p15:clr>
        </p15:guide>
        <p15:guide id="2" orient="horz" pos="3838">
          <p15:clr>
            <a:srgbClr val="A4A3A4"/>
          </p15:clr>
        </p15:guide>
        <p15:guide id="3" orient="horz">
          <p15:clr>
            <a:srgbClr val="A4A3A4"/>
          </p15:clr>
        </p15:guide>
        <p15:guide id="4" orient="horz" pos="890">
          <p15:clr>
            <a:srgbClr val="A4A3A4"/>
          </p15:clr>
        </p15:guide>
        <p15:guide id="5" pos="6023">
          <p15:clr>
            <a:srgbClr val="A4A3A4"/>
          </p15:clr>
        </p15:guide>
        <p15:guide id="6" pos="308">
          <p15:clr>
            <a:srgbClr val="A4A3A4"/>
          </p15:clr>
        </p15:guide>
        <p15:guide id="7" pos="5796">
          <p15:clr>
            <a:srgbClr val="A4A3A4"/>
          </p15:clr>
        </p15:guide>
        <p15:guide id="8" pos="217">
          <p15:clr>
            <a:srgbClr val="A4A3A4"/>
          </p15:clr>
        </p15:guide>
      </p15:sldGuideLst>
    </p:ext>
    <p:ext uri="{2D200454-40CA-4A62-9FC3-DE9A4176ACB9}">
      <p15:notesGuideLst xmlns:p15="http://schemas.microsoft.com/office/powerpoint/2012/main" xmlns="">
        <p15:guide id="1" orient="horz" pos="3128">
          <p15:clr>
            <a:srgbClr val="A4A3A4"/>
          </p15:clr>
        </p15:guide>
        <p15:guide id="2" pos="2141">
          <p15:clr>
            <a:srgbClr val="A4A3A4"/>
          </p15:clr>
        </p15:guide>
        <p15:guide id="3" orient="horz" pos="3127">
          <p15:clr>
            <a:srgbClr val="A4A3A4"/>
          </p15:clr>
        </p15:guide>
        <p15:guide id="4"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ristina Zanetti" initials="CZ" lastIdx="1" clrIdx="0"/>
  <p:cmAuthor id="1" name="af"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DA65"/>
    <a:srgbClr val="FFFFFF"/>
    <a:srgbClr val="FFCC00"/>
    <a:srgbClr val="E39913"/>
    <a:srgbClr val="F2F2F2"/>
    <a:srgbClr val="FFFF99"/>
    <a:srgbClr val="FFFFCC"/>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Stile medio 3 - Color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01" autoAdjust="0"/>
    <p:restoredTop sz="92535" autoAdjust="0"/>
  </p:normalViewPr>
  <p:slideViewPr>
    <p:cSldViewPr>
      <p:cViewPr varScale="1">
        <p:scale>
          <a:sx n="87" d="100"/>
          <a:sy n="87" d="100"/>
        </p:scale>
        <p:origin x="-2312" y="-104"/>
      </p:cViewPr>
      <p:guideLst>
        <p:guide orient="horz" pos="572"/>
        <p:guide orient="horz" pos="3838"/>
        <p:guide orient="horz"/>
        <p:guide orient="horz" pos="890"/>
        <p:guide pos="6023"/>
        <p:guide pos="308"/>
        <p:guide pos="5796"/>
        <p:guide pos="217"/>
      </p:guideLst>
    </p:cSldViewPr>
  </p:slideViewPr>
  <p:outlineViewPr>
    <p:cViewPr>
      <p:scale>
        <a:sx n="33" d="100"/>
        <a:sy n="33" d="100"/>
      </p:scale>
      <p:origin x="0" y="102"/>
    </p:cViewPr>
  </p:outlineViewPr>
  <p:notesTextViewPr>
    <p:cViewPr>
      <p:scale>
        <a:sx n="200" d="100"/>
        <a:sy n="200" d="100"/>
      </p:scale>
      <p:origin x="0" y="0"/>
    </p:cViewPr>
  </p:notesTextViewPr>
  <p:sorterViewPr>
    <p:cViewPr>
      <p:scale>
        <a:sx n="67" d="100"/>
        <a:sy n="67" d="100"/>
      </p:scale>
      <p:origin x="0" y="0"/>
    </p:cViewPr>
  </p:sorterViewPr>
  <p:notesViewPr>
    <p:cSldViewPr>
      <p:cViewPr varScale="1">
        <p:scale>
          <a:sx n="61" d="100"/>
          <a:sy n="61" d="100"/>
        </p:scale>
        <p:origin x="-3402" y="-96"/>
      </p:cViewPr>
      <p:guideLst>
        <p:guide orient="horz" pos="3128"/>
        <p:guide orient="horz" pos="3127"/>
        <p:guide pos="2141"/>
        <p:guide pos="2142"/>
      </p:guideLst>
    </p:cSldViewPr>
  </p:notesViewPr>
  <p:gridSpacing cx="72010" cy="7201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tags" Target="tags/tag1.xml"/><Relationship Id="rId39" Type="http://schemas.openxmlformats.org/officeDocument/2006/relationships/commentAuthors" Target="commentAuthors.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4"/>
            <a:ext cx="2946134" cy="497838"/>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3" name="Date Placeholder 2"/>
          <p:cNvSpPr>
            <a:spLocks noGrp="1"/>
          </p:cNvSpPr>
          <p:nvPr>
            <p:ph type="dt" sz="quarter" idx="1"/>
          </p:nvPr>
        </p:nvSpPr>
        <p:spPr bwMode="auto">
          <a:xfrm>
            <a:off x="3849956" y="4"/>
            <a:ext cx="2946134" cy="497838"/>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algn="r" defTabSz="897484">
              <a:defRPr sz="1300">
                <a:latin typeface="Calibri" pitchFamily="34" charset="0"/>
              </a:defRPr>
            </a:lvl1pPr>
          </a:lstStyle>
          <a:p>
            <a:pPr>
              <a:defRPr/>
            </a:pPr>
            <a:fld id="{C65DB725-3F53-423B-B263-9F51CF8FAAF6}" type="datetimeFigureOut">
              <a:rPr lang="en-US"/>
              <a:pPr>
                <a:defRPr/>
              </a:pPr>
              <a:t>16/6/1</a:t>
            </a:fld>
            <a:endParaRPr lang="en-US" dirty="0"/>
          </a:p>
        </p:txBody>
      </p:sp>
      <p:sp>
        <p:nvSpPr>
          <p:cNvPr id="4" name="Footer Placeholder 3"/>
          <p:cNvSpPr>
            <a:spLocks noGrp="1"/>
          </p:cNvSpPr>
          <p:nvPr>
            <p:ph type="ftr" sz="quarter" idx="2"/>
          </p:nvPr>
        </p:nvSpPr>
        <p:spPr bwMode="auto">
          <a:xfrm>
            <a:off x="1" y="9427218"/>
            <a:ext cx="2946134" cy="497838"/>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5" name="Slide Number Placeholder 4"/>
          <p:cNvSpPr>
            <a:spLocks noGrp="1"/>
          </p:cNvSpPr>
          <p:nvPr>
            <p:ph type="sldNum" sz="quarter" idx="3"/>
          </p:nvPr>
        </p:nvSpPr>
        <p:spPr bwMode="auto">
          <a:xfrm>
            <a:off x="3849956" y="9427218"/>
            <a:ext cx="2946134" cy="497838"/>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algn="r" defTabSz="897484">
              <a:defRPr sz="1300">
                <a:latin typeface="Calibri" pitchFamily="34" charset="0"/>
              </a:defRPr>
            </a:lvl1pPr>
          </a:lstStyle>
          <a:p>
            <a:pPr>
              <a:defRPr/>
            </a:pPr>
            <a:fld id="{54AC8908-A1FB-4505-B212-4B2A7EC61AD6}" type="slidenum">
              <a:rPr lang="en-US"/>
              <a:pPr>
                <a:defRPr/>
              </a:pPr>
              <a:t>‹#›</a:t>
            </a:fld>
            <a:endParaRPr lang="en-US" dirty="0"/>
          </a:p>
        </p:txBody>
      </p:sp>
    </p:spTree>
    <p:extLst>
      <p:ext uri="{BB962C8B-B14F-4D97-AF65-F5344CB8AC3E}">
        <p14:creationId xmlns:p14="http://schemas.microsoft.com/office/powerpoint/2010/main" val="750249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4"/>
            <a:ext cx="2946134" cy="497838"/>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3" name="Date Placeholder 2"/>
          <p:cNvSpPr>
            <a:spLocks noGrp="1"/>
          </p:cNvSpPr>
          <p:nvPr>
            <p:ph type="dt" idx="1"/>
          </p:nvPr>
        </p:nvSpPr>
        <p:spPr bwMode="auto">
          <a:xfrm>
            <a:off x="3849956" y="4"/>
            <a:ext cx="2946134" cy="497838"/>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algn="r" defTabSz="897484">
              <a:defRPr sz="1300">
                <a:latin typeface="Calibri" pitchFamily="34" charset="0"/>
              </a:defRPr>
            </a:lvl1pPr>
          </a:lstStyle>
          <a:p>
            <a:pPr>
              <a:defRPr/>
            </a:pPr>
            <a:fld id="{72848AB1-372C-417D-B58B-3446A2DC6E62}" type="datetimeFigureOut">
              <a:rPr lang="en-US"/>
              <a:pPr>
                <a:defRPr/>
              </a:pPr>
              <a:t>16/6/1</a:t>
            </a:fld>
            <a:endParaRPr lang="en-US" dirty="0"/>
          </a:p>
        </p:txBody>
      </p:sp>
      <p:sp>
        <p:nvSpPr>
          <p:cNvPr id="4" name="Slide Image Placeholder 3"/>
          <p:cNvSpPr>
            <a:spLocks noGrp="1" noRot="1" noChangeAspect="1"/>
          </p:cNvSpPr>
          <p:nvPr>
            <p:ph type="sldImg" idx="2"/>
          </p:nvPr>
        </p:nvSpPr>
        <p:spPr>
          <a:xfrm>
            <a:off x="712788" y="747713"/>
            <a:ext cx="5373687" cy="3719512"/>
          </a:xfrm>
          <a:prstGeom prst="rect">
            <a:avLst/>
          </a:prstGeom>
          <a:noFill/>
          <a:ln w="12700">
            <a:solidFill>
              <a:prstClr val="black"/>
            </a:solidFill>
          </a:ln>
        </p:spPr>
        <p:txBody>
          <a:bodyPr vert="horz" lIns="99765" tIns="49881" rIns="99765" bIns="49881" rtlCol="0" anchor="ctr"/>
          <a:lstStyle/>
          <a:p>
            <a:pPr lvl="0"/>
            <a:endParaRPr lang="en-US" noProof="0" dirty="0"/>
          </a:p>
        </p:txBody>
      </p:sp>
      <p:sp>
        <p:nvSpPr>
          <p:cNvPr id="5" name="Notes Placeholder 4"/>
          <p:cNvSpPr>
            <a:spLocks noGrp="1"/>
          </p:cNvSpPr>
          <p:nvPr>
            <p:ph type="body" sz="quarter" idx="3"/>
          </p:nvPr>
        </p:nvSpPr>
        <p:spPr bwMode="auto">
          <a:xfrm>
            <a:off x="680246" y="4716782"/>
            <a:ext cx="5437188" cy="4466272"/>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1" y="9427218"/>
            <a:ext cx="2946134" cy="497838"/>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7" name="Slide Number Placeholder 6"/>
          <p:cNvSpPr>
            <a:spLocks noGrp="1"/>
          </p:cNvSpPr>
          <p:nvPr>
            <p:ph type="sldNum" sz="quarter" idx="5"/>
          </p:nvPr>
        </p:nvSpPr>
        <p:spPr bwMode="auto">
          <a:xfrm>
            <a:off x="3849956" y="9427218"/>
            <a:ext cx="2946134" cy="497838"/>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algn="r" defTabSz="897484">
              <a:defRPr sz="1300">
                <a:latin typeface="Calibri" pitchFamily="34" charset="0"/>
              </a:defRPr>
            </a:lvl1pPr>
          </a:lstStyle>
          <a:p>
            <a:pPr>
              <a:defRPr/>
            </a:pPr>
            <a:fld id="{B9DF5CB4-1F12-4B4C-891B-F676007582BC}" type="slidenum">
              <a:rPr lang="en-US"/>
              <a:pPr>
                <a:defRPr/>
              </a:pPr>
              <a:t>‹#›</a:t>
            </a:fld>
            <a:endParaRPr lang="en-US" dirty="0"/>
          </a:p>
        </p:txBody>
      </p:sp>
    </p:spTree>
    <p:extLst>
      <p:ext uri="{BB962C8B-B14F-4D97-AF65-F5344CB8AC3E}">
        <p14:creationId xmlns:p14="http://schemas.microsoft.com/office/powerpoint/2010/main" val="9713229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lnSpc>
                <a:spcPct val="90000"/>
              </a:lnSpc>
            </a:pPr>
            <a:endParaRPr lang="it-IT" sz="1000" dirty="0"/>
          </a:p>
        </p:txBody>
      </p:sp>
    </p:spTree>
    <p:extLst>
      <p:ext uri="{BB962C8B-B14F-4D97-AF65-F5344CB8AC3E}">
        <p14:creationId xmlns:p14="http://schemas.microsoft.com/office/powerpoint/2010/main" val="1984408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825" name="Marcador de imagen de diapositiva 1"/>
          <p:cNvSpPr>
            <a:spLocks noGrp="1" noRot="1" noChangeAspect="1"/>
          </p:cNvSpPr>
          <p:nvPr>
            <p:ph type="sldImg"/>
          </p:nvPr>
        </p:nvSpPr>
        <p:spPr bwMode="auto">
          <a:noFill/>
          <a:ln>
            <a:solidFill>
              <a:srgbClr val="000000"/>
            </a:solidFill>
            <a:miter lim="800000"/>
            <a:headEnd/>
            <a:tailEnd/>
          </a:ln>
        </p:spPr>
      </p:sp>
      <p:sp>
        <p:nvSpPr>
          <p:cNvPr id="1741826" name="Marcador de notas 2"/>
          <p:cNvSpPr>
            <a:spLocks noGrp="1"/>
          </p:cNvSpPr>
          <p:nvPr>
            <p:ph type="body" idx="1"/>
          </p:nvPr>
        </p:nvSpPr>
        <p:spPr>
          <a:noFill/>
          <a:ln/>
        </p:spPr>
        <p:txBody>
          <a:bodyPr/>
          <a:lstStyle/>
          <a:p>
            <a:endParaRPr lang="es-ES" dirty="0" smtClean="0"/>
          </a:p>
        </p:txBody>
      </p:sp>
      <p:sp>
        <p:nvSpPr>
          <p:cNvPr id="1741827" name="Marcador de número de diapositiva 3"/>
          <p:cNvSpPr>
            <a:spLocks noGrp="1"/>
          </p:cNvSpPr>
          <p:nvPr>
            <p:ph type="sldNum" sz="quarter" idx="5"/>
          </p:nvPr>
        </p:nvSpPr>
        <p:spPr>
          <a:noFill/>
        </p:spPr>
        <p:txBody>
          <a:bodyPr/>
          <a:lstStyle/>
          <a:p>
            <a:pPr defTabSz="896938"/>
            <a:fld id="{3946CCAE-F5DC-45B5-9F59-625055A04246}" type="slidenum">
              <a:rPr lang="en-US" smtClean="0">
                <a:cs typeface="Arial" charset="0"/>
              </a:rPr>
              <a:pPr defTabSz="896938"/>
              <a:t>23</a:t>
            </a:fld>
            <a:endParaRPr lang="en-US" smtClean="0">
              <a:cs typeface="Arial" charset="0"/>
            </a:endParaRPr>
          </a:p>
        </p:txBody>
      </p:sp>
    </p:spTree>
    <p:extLst>
      <p:ext uri="{BB962C8B-B14F-4D97-AF65-F5344CB8AC3E}">
        <p14:creationId xmlns:p14="http://schemas.microsoft.com/office/powerpoint/2010/main" val="1433734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8119A8D7-1832-4A6F-BD0E-9C0AFB3A6C8B}" type="slidenum">
              <a:rPr lang="es-ES" smtClean="0"/>
              <a:pPr/>
              <a:t>4</a:t>
            </a:fld>
            <a:endParaRPr lang="es-ES"/>
          </a:p>
        </p:txBody>
      </p:sp>
    </p:spTree>
    <p:extLst>
      <p:ext uri="{BB962C8B-B14F-4D97-AF65-F5344CB8AC3E}">
        <p14:creationId xmlns:p14="http://schemas.microsoft.com/office/powerpoint/2010/main" val="3210066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8119A8D7-1832-4A6F-BD0E-9C0AFB3A6C8B}" type="slidenum">
              <a:rPr lang="es-ES" smtClean="0"/>
              <a:pPr/>
              <a:t>5</a:t>
            </a:fld>
            <a:endParaRPr lang="es-ES"/>
          </a:p>
        </p:txBody>
      </p:sp>
    </p:spTree>
    <p:extLst>
      <p:ext uri="{BB962C8B-B14F-4D97-AF65-F5344CB8AC3E}">
        <p14:creationId xmlns:p14="http://schemas.microsoft.com/office/powerpoint/2010/main" val="4105445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8119A8D7-1832-4A6F-BD0E-9C0AFB3A6C8B}" type="slidenum">
              <a:rPr lang="es-ES" smtClean="0"/>
              <a:pPr/>
              <a:t>6</a:t>
            </a:fld>
            <a:endParaRPr lang="es-ES"/>
          </a:p>
        </p:txBody>
      </p:sp>
    </p:spTree>
    <p:extLst>
      <p:ext uri="{BB962C8B-B14F-4D97-AF65-F5344CB8AC3E}">
        <p14:creationId xmlns:p14="http://schemas.microsoft.com/office/powerpoint/2010/main" val="4012121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8119A8D7-1832-4A6F-BD0E-9C0AFB3A6C8B}" type="slidenum">
              <a:rPr lang="es-ES" smtClean="0"/>
              <a:pPr/>
              <a:t>7</a:t>
            </a:fld>
            <a:endParaRPr lang="es-ES"/>
          </a:p>
        </p:txBody>
      </p:sp>
    </p:spTree>
    <p:extLst>
      <p:ext uri="{BB962C8B-B14F-4D97-AF65-F5344CB8AC3E}">
        <p14:creationId xmlns:p14="http://schemas.microsoft.com/office/powerpoint/2010/main" val="669052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8119A8D7-1832-4A6F-BD0E-9C0AFB3A6C8B}" type="slidenum">
              <a:rPr lang="es-ES" smtClean="0"/>
              <a:pPr/>
              <a:t>9</a:t>
            </a:fld>
            <a:endParaRPr lang="es-ES"/>
          </a:p>
        </p:txBody>
      </p:sp>
    </p:spTree>
    <p:extLst>
      <p:ext uri="{BB962C8B-B14F-4D97-AF65-F5344CB8AC3E}">
        <p14:creationId xmlns:p14="http://schemas.microsoft.com/office/powerpoint/2010/main" val="1800868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8119A8D7-1832-4A6F-BD0E-9C0AFB3A6C8B}" type="slidenum">
              <a:rPr lang="es-ES" smtClean="0"/>
              <a:pPr/>
              <a:t>13</a:t>
            </a:fld>
            <a:endParaRPr lang="es-ES"/>
          </a:p>
        </p:txBody>
      </p:sp>
    </p:spTree>
    <p:extLst>
      <p:ext uri="{BB962C8B-B14F-4D97-AF65-F5344CB8AC3E}">
        <p14:creationId xmlns:p14="http://schemas.microsoft.com/office/powerpoint/2010/main" val="801934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8119A8D7-1832-4A6F-BD0E-9C0AFB3A6C8B}" type="slidenum">
              <a:rPr lang="es-ES" smtClean="0"/>
              <a:pPr/>
              <a:t>15</a:t>
            </a:fld>
            <a:endParaRPr lang="es-ES"/>
          </a:p>
        </p:txBody>
      </p:sp>
    </p:spTree>
    <p:extLst>
      <p:ext uri="{BB962C8B-B14F-4D97-AF65-F5344CB8AC3E}">
        <p14:creationId xmlns:p14="http://schemas.microsoft.com/office/powerpoint/2010/main" val="3965462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B9DF5CB4-1F12-4B4C-891B-F676007582BC}" type="slidenum">
              <a:rPr lang="en-US" smtClean="0"/>
              <a:pPr>
                <a:defRPr/>
              </a:pPr>
              <a:t>21</a:t>
            </a:fld>
            <a:endParaRPr lang="en-US" dirty="0"/>
          </a:p>
        </p:txBody>
      </p:sp>
    </p:spTree>
    <p:extLst>
      <p:ext uri="{BB962C8B-B14F-4D97-AF65-F5344CB8AC3E}">
        <p14:creationId xmlns:p14="http://schemas.microsoft.com/office/powerpoint/2010/main" val="15717682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slideMaster" Target="../slideMasters/slideMaster1.xml"/><Relationship Id="rId7"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8" name="Object 7"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14130" name="think-cell Slide" r:id="rId7" imgW="0" imgH="0" progId="">
                  <p:embed/>
                </p:oleObj>
              </mc:Choice>
              <mc:Fallback>
                <p:oleObj name="think-cell Slide" r:id="rId7" imgW="0" imgH="0" progId="">
                  <p:embed/>
                  <p:pic>
                    <p:nvPicPr>
                      <p:cNvPr id="0" name="AutoShape 105"/>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userDrawn="1">
            <p:custDataLst>
              <p:tags r:id="rId3"/>
            </p:custDataLst>
          </p:nvPr>
        </p:nvSpPr>
        <p:spPr>
          <a:xfrm>
            <a:off x="200340" y="116540"/>
            <a:ext cx="9433310" cy="6718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Optane" pitchFamily="2" charset="0"/>
            </a:endParaRPr>
          </a:p>
        </p:txBody>
      </p:sp>
      <p:sp>
        <p:nvSpPr>
          <p:cNvPr id="2" name="Title 1"/>
          <p:cNvSpPr>
            <a:spLocks noGrp="1"/>
          </p:cNvSpPr>
          <p:nvPr>
            <p:ph type="ctrTitle"/>
            <p:custDataLst>
              <p:tags r:id="rId4"/>
            </p:custDataLst>
          </p:nvPr>
        </p:nvSpPr>
        <p:spPr>
          <a:xfrm>
            <a:off x="742950" y="2130436"/>
            <a:ext cx="8420100" cy="1470025"/>
          </a:xfrm>
        </p:spPr>
        <p:txBody>
          <a:bodyPr/>
          <a:lstStyle>
            <a:lvl1pPr>
              <a:defRPr>
                <a:latin typeface="Optane" pitchFamily="2" charset="0"/>
              </a:defRPr>
            </a:lvl1pPr>
          </a:lstStyle>
          <a:p>
            <a:r>
              <a:rPr lang="en-US" smtClean="0"/>
              <a:t>Click to edit Master title style</a:t>
            </a:r>
            <a:endParaRPr lang="it-IT"/>
          </a:p>
        </p:txBody>
      </p:sp>
      <p:sp>
        <p:nvSpPr>
          <p:cNvPr id="3" name="Subtitle 2"/>
          <p:cNvSpPr>
            <a:spLocks noGrp="1"/>
          </p:cNvSpPr>
          <p:nvPr>
            <p:ph type="subTitle" idx="1"/>
            <p:custDataLst>
              <p:tags r:id="rId5"/>
            </p:custDataLst>
          </p:nvPr>
        </p:nvSpPr>
        <p:spPr>
          <a:xfrm>
            <a:off x="1485900" y="3886200"/>
            <a:ext cx="6934200" cy="1752600"/>
          </a:xfrm>
        </p:spPr>
        <p:txBody>
          <a:bodyPr/>
          <a:lstStyle>
            <a:lvl1pPr marL="0" indent="0" algn="ctr">
              <a:buNone/>
              <a:defRPr>
                <a:solidFill>
                  <a:schemeClr val="tx1">
                    <a:tint val="75000"/>
                  </a:schemeClr>
                </a:solidFill>
                <a:latin typeface="Optane"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
        <p:nvSpPr>
          <p:cNvPr id="6" name="Rectangle 9"/>
          <p:cNvSpPr>
            <a:spLocks noChangeArrowheads="1"/>
          </p:cNvSpPr>
          <p:nvPr userDrawn="1"/>
        </p:nvSpPr>
        <p:spPr bwMode="auto">
          <a:xfrm>
            <a:off x="3048468" y="476590"/>
            <a:ext cx="3766036" cy="321812"/>
          </a:xfrm>
          <a:prstGeom prst="rect">
            <a:avLst/>
          </a:prstGeom>
          <a:noFill/>
          <a:ln w="9525">
            <a:noFill/>
            <a:miter lim="800000"/>
            <a:headEnd/>
            <a:tailEnd/>
          </a:ln>
          <a:effectLst/>
        </p:spPr>
        <p:txBody>
          <a:bodyPr lIns="0" tIns="0" rIns="0" bIns="0"/>
          <a:lstStyle/>
          <a:p>
            <a:pPr algn="ctr" fontAlgn="base">
              <a:spcBef>
                <a:spcPct val="0"/>
              </a:spcBef>
              <a:spcAft>
                <a:spcPct val="0"/>
              </a:spcAft>
            </a:pPr>
            <a:r>
              <a:rPr lang="en-US" sz="1800" b="1" i="1" u="sng" dirty="0" smtClean="0">
                <a:solidFill>
                  <a:schemeClr val="tx1">
                    <a:lumMod val="75000"/>
                    <a:lumOff val="25000"/>
                  </a:schemeClr>
                </a:solidFill>
                <a:latin typeface="Optane" pitchFamily="2" charset="0"/>
                <a:cs typeface="Arial" charset="0"/>
              </a:rPr>
              <a:t>BOZZA</a:t>
            </a:r>
            <a:r>
              <a:rPr lang="en-US" sz="1800" b="1" i="1" u="sng" baseline="0" dirty="0" smtClean="0">
                <a:solidFill>
                  <a:schemeClr val="tx1">
                    <a:lumMod val="75000"/>
                    <a:lumOff val="25000"/>
                  </a:schemeClr>
                </a:solidFill>
                <a:latin typeface="Optane" pitchFamily="2" charset="0"/>
                <a:cs typeface="Arial" charset="0"/>
              </a:rPr>
              <a:t> PER DISCUSSIONE</a:t>
            </a:r>
            <a:endParaRPr lang="en-US" sz="1400" b="1" i="1" u="sng" dirty="0">
              <a:solidFill>
                <a:schemeClr val="tx1">
                  <a:lumMod val="75000"/>
                  <a:lumOff val="25000"/>
                </a:schemeClr>
              </a:solidFill>
              <a:latin typeface="Optane" pitchFamily="2" charset="0"/>
              <a:cs typeface="Arial" charset="0"/>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16/6/1</a:t>
            </a:fld>
            <a:endParaRPr lang="it-IT" dirty="0"/>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3"/>
            <a:ext cx="2414588" cy="5851525"/>
          </a:xfrm>
        </p:spPr>
        <p:txBody>
          <a:bodyPr vert="eaVert"/>
          <a:lstStyle>
            <a:lvl1pPr>
              <a:defRPr>
                <a:latin typeface="Optane" pitchFamily="2" charset="0"/>
              </a:defRPr>
            </a:lvl1pPr>
          </a:lstStyle>
          <a:p>
            <a:r>
              <a:rPr lang="en-US" smtClean="0"/>
              <a:t>Click to edit Master title style</a:t>
            </a:r>
            <a:endParaRPr lang="it-IT"/>
          </a:p>
        </p:txBody>
      </p:sp>
      <p:sp>
        <p:nvSpPr>
          <p:cNvPr id="3" name="Vertical Text Placeholder 2"/>
          <p:cNvSpPr>
            <a:spLocks noGrp="1"/>
          </p:cNvSpPr>
          <p:nvPr>
            <p:ph type="body" orient="vert" idx="1"/>
          </p:nvPr>
        </p:nvSpPr>
        <p:spPr>
          <a:xfrm>
            <a:off x="536578" y="274643"/>
            <a:ext cx="7078663" cy="5851525"/>
          </a:xfrm>
        </p:spPr>
        <p:txBody>
          <a:bodyPr vert="eaVert"/>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16/6/1</a:t>
            </a:fld>
            <a:endParaRPr lang="it-IT" dirty="0"/>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8201"/>
          <a:stretch/>
        </p:blipFill>
        <p:spPr bwMode="auto">
          <a:xfrm>
            <a:off x="3296770" y="172916"/>
            <a:ext cx="2930597" cy="2272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1603"/>
          <a:stretch/>
        </p:blipFill>
        <p:spPr bwMode="auto">
          <a:xfrm>
            <a:off x="2504660" y="2001376"/>
            <a:ext cx="4983180" cy="179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34946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Content Placeholder 2"/>
          <p:cNvSpPr>
            <a:spLocks noGrp="1"/>
          </p:cNvSpPr>
          <p:nvPr>
            <p:ph idx="1"/>
          </p:nvPr>
        </p:nvSpPr>
        <p:spPr/>
        <p:txBody>
          <a:bodyPr/>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16/6/1</a:t>
            </a:fld>
            <a:endParaRPr lang="it-IT" dirty="0"/>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11"/>
            <a:ext cx="8420100" cy="1362075"/>
          </a:xfrm>
        </p:spPr>
        <p:txBody>
          <a:bodyPr anchor="t"/>
          <a:lstStyle>
            <a:lvl1pPr algn="l">
              <a:defRPr sz="4000" b="1" cap="all">
                <a:latin typeface="Optane" pitchFamily="2" charset="0"/>
              </a:defRPr>
            </a:lvl1pPr>
          </a:lstStyle>
          <a:p>
            <a:r>
              <a:rPr lang="en-US" smtClean="0"/>
              <a:t>Click to edit Master title style</a:t>
            </a:r>
            <a:endParaRPr lang="it-IT"/>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latin typeface="Optane"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16/6/1</a:t>
            </a:fld>
            <a:endParaRPr lang="it-IT" dirty="0"/>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Content Placeholder 2"/>
          <p:cNvSpPr>
            <a:spLocks noGrp="1"/>
          </p:cNvSpPr>
          <p:nvPr>
            <p:ph sz="half" idx="1"/>
          </p:nvPr>
        </p:nvSpPr>
        <p:spPr>
          <a:xfrm>
            <a:off x="536575" y="1600206"/>
            <a:ext cx="4746625" cy="4525963"/>
          </a:xfrm>
        </p:spPr>
        <p:txBody>
          <a:bodyPr/>
          <a:lstStyle>
            <a:lvl1pPr>
              <a:defRPr sz="2800">
                <a:latin typeface="Optane" pitchFamily="2" charset="0"/>
              </a:defRPr>
            </a:lvl1pPr>
            <a:lvl2pPr>
              <a:defRPr sz="2400">
                <a:latin typeface="Optane" pitchFamily="2" charset="0"/>
              </a:defRPr>
            </a:lvl2pPr>
            <a:lvl3pPr>
              <a:defRPr sz="2000">
                <a:latin typeface="Optane" pitchFamily="2" charset="0"/>
              </a:defRPr>
            </a:lvl3pPr>
            <a:lvl4pPr>
              <a:defRPr sz="1800">
                <a:latin typeface="Optane" pitchFamily="2" charset="0"/>
              </a:defRPr>
            </a:lvl4pPr>
            <a:lvl5pPr>
              <a:defRPr sz="1800">
                <a:latin typeface="Optane"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5448300" y="1600206"/>
            <a:ext cx="4746625" cy="4525963"/>
          </a:xfrm>
        </p:spPr>
        <p:txBody>
          <a:bodyPr/>
          <a:lstStyle>
            <a:lvl1pPr>
              <a:defRPr sz="2800">
                <a:latin typeface="Optane" pitchFamily="2" charset="0"/>
              </a:defRPr>
            </a:lvl1pPr>
            <a:lvl2pPr>
              <a:defRPr sz="2400">
                <a:latin typeface="Optane" pitchFamily="2" charset="0"/>
              </a:defRPr>
            </a:lvl2pPr>
            <a:lvl3pPr>
              <a:defRPr sz="2000">
                <a:latin typeface="Optane" pitchFamily="2" charset="0"/>
              </a:defRPr>
            </a:lvl3pPr>
            <a:lvl4pPr>
              <a:defRPr sz="1800">
                <a:latin typeface="Optane" pitchFamily="2" charset="0"/>
              </a:defRPr>
            </a:lvl4pPr>
            <a:lvl5pPr>
              <a:defRPr sz="1800">
                <a:latin typeface="Optane"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16/6/1</a:t>
            </a:fld>
            <a:endParaRPr lang="it-IT" dirty="0"/>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atin typeface="Optane" pitchFamily="2" charset="0"/>
              </a:defRPr>
            </a:lvl1pPr>
          </a:lstStyle>
          <a:p>
            <a:r>
              <a:rPr lang="en-US" smtClean="0"/>
              <a:t>Click to edit Master title style</a:t>
            </a:r>
            <a:endParaRPr lang="it-IT"/>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atin typeface="Opta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atin typeface="Optane" pitchFamily="2" charset="0"/>
              </a:defRPr>
            </a:lvl1pPr>
            <a:lvl2pPr>
              <a:defRPr sz="2000">
                <a:latin typeface="Optane" pitchFamily="2" charset="0"/>
              </a:defRPr>
            </a:lvl2pPr>
            <a:lvl3pPr>
              <a:defRPr sz="1800">
                <a:latin typeface="Optane" pitchFamily="2" charset="0"/>
              </a:defRPr>
            </a:lvl3pPr>
            <a:lvl4pPr>
              <a:defRPr sz="1600">
                <a:latin typeface="Optane" pitchFamily="2" charset="0"/>
              </a:defRPr>
            </a:lvl4pPr>
            <a:lvl5pPr>
              <a:defRPr sz="1600">
                <a:latin typeface="Optane" pitchFamily="2"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atin typeface="Opta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atin typeface="Optane" pitchFamily="2" charset="0"/>
              </a:defRPr>
            </a:lvl1pPr>
            <a:lvl2pPr>
              <a:defRPr sz="2000">
                <a:latin typeface="Optane" pitchFamily="2" charset="0"/>
              </a:defRPr>
            </a:lvl2pPr>
            <a:lvl3pPr>
              <a:defRPr sz="1800">
                <a:latin typeface="Optane" pitchFamily="2" charset="0"/>
              </a:defRPr>
            </a:lvl3pPr>
            <a:lvl4pPr>
              <a:defRPr sz="1600">
                <a:latin typeface="Optane" pitchFamily="2" charset="0"/>
              </a:defRPr>
            </a:lvl4pPr>
            <a:lvl5pPr>
              <a:defRPr sz="1600">
                <a:latin typeface="Optane" pitchFamily="2"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16/6/1</a:t>
            </a:fld>
            <a:endParaRPr lang="it-IT" dirty="0"/>
          </a:p>
        </p:txBody>
      </p:sp>
      <p:sp>
        <p:nvSpPr>
          <p:cNvPr id="8" name="Footer Placeholder 7"/>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9" name="Slide Number Placeholder 8"/>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Date Placeholder 2"/>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16/6/1</a:t>
            </a:fld>
            <a:endParaRPr lang="it-IT" dirty="0"/>
          </a:p>
        </p:txBody>
      </p:sp>
      <p:sp>
        <p:nvSpPr>
          <p:cNvPr id="4" name="Footer Placeholder 3"/>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5" name="Slide Number Placeholder 4"/>
          <p:cNvSpPr>
            <a:spLocks noGrp="1"/>
          </p:cNvSpPr>
          <p:nvPr>
            <p:ph type="sldNum" sz="quarter" idx="12"/>
          </p:nvPr>
        </p:nvSpPr>
        <p:spPr>
          <a:xfrm>
            <a:off x="7142332" y="6356361"/>
            <a:ext cx="2311400" cy="365125"/>
          </a:xfrm>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16/6/1</a:t>
            </a:fld>
            <a:endParaRPr lang="it-IT" dirty="0"/>
          </a:p>
        </p:txBody>
      </p:sp>
      <p:sp>
        <p:nvSpPr>
          <p:cNvPr id="3" name="Footer Placeholder 2"/>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4" name="Slide Number Placeholder 3"/>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atin typeface="Optane" pitchFamily="2" charset="0"/>
              </a:defRPr>
            </a:lvl1pPr>
          </a:lstStyle>
          <a:p>
            <a:r>
              <a:rPr lang="en-US" smtClean="0"/>
              <a:t>Click to edit Master title style</a:t>
            </a:r>
            <a:endParaRPr lang="it-IT"/>
          </a:p>
        </p:txBody>
      </p:sp>
      <p:sp>
        <p:nvSpPr>
          <p:cNvPr id="3" name="Content Placeholder 2"/>
          <p:cNvSpPr>
            <a:spLocks noGrp="1"/>
          </p:cNvSpPr>
          <p:nvPr>
            <p:ph idx="1"/>
          </p:nvPr>
        </p:nvSpPr>
        <p:spPr>
          <a:xfrm>
            <a:off x="3872972" y="273056"/>
            <a:ext cx="5537729" cy="5853113"/>
          </a:xfrm>
        </p:spPr>
        <p:txBody>
          <a:bodyPr/>
          <a:lstStyle>
            <a:lvl1pPr>
              <a:defRPr sz="3200">
                <a:latin typeface="Optane" pitchFamily="2" charset="0"/>
              </a:defRPr>
            </a:lvl1pPr>
            <a:lvl2pPr>
              <a:defRPr sz="2800">
                <a:latin typeface="Optane" pitchFamily="2" charset="0"/>
              </a:defRPr>
            </a:lvl2pPr>
            <a:lvl3pPr>
              <a:defRPr sz="2400">
                <a:latin typeface="Optane" pitchFamily="2" charset="0"/>
              </a:defRPr>
            </a:lvl3pPr>
            <a:lvl4pPr>
              <a:defRPr sz="2000">
                <a:latin typeface="Optane" pitchFamily="2" charset="0"/>
              </a:defRPr>
            </a:lvl4pPr>
            <a:lvl5pPr>
              <a:defRPr sz="2000">
                <a:latin typeface="Optane" pitchFamily="2"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atin typeface="Optane"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16/6/1</a:t>
            </a:fld>
            <a:endParaRPr lang="it-IT" dirty="0"/>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atin typeface="Optane" pitchFamily="2" charset="0"/>
              </a:defRPr>
            </a:lvl1pPr>
          </a:lstStyle>
          <a:p>
            <a:r>
              <a:rPr lang="en-US" smtClean="0"/>
              <a:t>Click to edit Master title style</a:t>
            </a:r>
            <a:endParaRPr lang="it-IT"/>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atin typeface="Optane"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atin typeface="Optane"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16/6/1</a:t>
            </a:fld>
            <a:endParaRPr lang="it-IT" dirty="0"/>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4364" y="80970"/>
            <a:ext cx="9066340" cy="648090"/>
          </a:xfrm>
          <a:prstGeom prst="rect">
            <a:avLst/>
          </a:prstGeom>
        </p:spPr>
        <p:txBody>
          <a:bodyPr vert="horz" lIns="91440" tIns="45720" rIns="91440" bIns="45720" rtlCol="0" anchor="ctr">
            <a:normAutofit/>
          </a:bodyPr>
          <a:lstStyle/>
          <a:p>
            <a:r>
              <a:rPr lang="en-US" smtClean="0"/>
              <a:t>Click to edit Master title style</a:t>
            </a:r>
            <a:endParaRPr lang="it-IT"/>
          </a:p>
        </p:txBody>
      </p:sp>
      <p:sp>
        <p:nvSpPr>
          <p:cNvPr id="3" name="Text Placeholder 2"/>
          <p:cNvSpPr>
            <a:spLocks noGrp="1"/>
          </p:cNvSpPr>
          <p:nvPr>
            <p:ph type="body" idx="1"/>
          </p:nvPr>
        </p:nvSpPr>
        <p:spPr>
          <a:xfrm>
            <a:off x="416370" y="980661"/>
            <a:ext cx="8994330" cy="514550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t-IT" dirty="0"/>
          </a:p>
        </p:txBody>
      </p:sp>
      <p:sp>
        <p:nvSpPr>
          <p:cNvPr id="4" name="Date Placeholder 3"/>
          <p:cNvSpPr>
            <a:spLocks noGrp="1"/>
          </p:cNvSpPr>
          <p:nvPr>
            <p:ph type="dt" sz="half" idx="2"/>
          </p:nvPr>
        </p:nvSpPr>
        <p:spPr>
          <a:xfrm>
            <a:off x="495300" y="6356361"/>
            <a:ext cx="2311400" cy="365125"/>
          </a:xfrm>
          <a:prstGeom prst="rect">
            <a:avLst/>
          </a:prstGeom>
        </p:spPr>
        <p:txBody>
          <a:bodyPr vert="horz" lIns="91440" tIns="45720" rIns="91440" bIns="45720" rtlCol="0" anchor="ctr"/>
          <a:lstStyle>
            <a:lvl1pPr algn="l">
              <a:defRPr sz="1200">
                <a:solidFill>
                  <a:schemeClr val="tx1">
                    <a:tint val="75000"/>
                  </a:schemeClr>
                </a:solidFill>
                <a:latin typeface="Optane" pitchFamily="2" charset="0"/>
              </a:defRPr>
            </a:lvl1pPr>
          </a:lstStyle>
          <a:p>
            <a:fld id="{04800856-2FB0-4830-8C60-1A6F6FE5BDA0}" type="datetimeFigureOut">
              <a:rPr lang="it-IT" smtClean="0"/>
              <a:pPr/>
              <a:t>16/6/1</a:t>
            </a:fld>
            <a:endParaRPr lang="it-IT" dirty="0"/>
          </a:p>
        </p:txBody>
      </p:sp>
      <p:sp>
        <p:nvSpPr>
          <p:cNvPr id="6" name="Slide Number Placeholder 5"/>
          <p:cNvSpPr>
            <a:spLocks noGrp="1"/>
          </p:cNvSpPr>
          <p:nvPr>
            <p:ph type="sldNum" sz="quarter" idx="4"/>
          </p:nvPr>
        </p:nvSpPr>
        <p:spPr>
          <a:xfrm>
            <a:off x="7099300" y="6356361"/>
            <a:ext cx="2311400" cy="365125"/>
          </a:xfrm>
          <a:prstGeom prst="rect">
            <a:avLst/>
          </a:prstGeom>
        </p:spPr>
        <p:txBody>
          <a:bodyPr vert="horz" lIns="91440" tIns="45720" rIns="91440" bIns="45720" rtlCol="0" anchor="ctr"/>
          <a:lstStyle>
            <a:lvl1pPr algn="r">
              <a:defRPr sz="1200">
                <a:solidFill>
                  <a:schemeClr val="tx1">
                    <a:tint val="75000"/>
                  </a:schemeClr>
                </a:solidFill>
                <a:latin typeface="Optane" pitchFamily="2" charset="0"/>
              </a:defRPr>
            </a:lvl1pPr>
          </a:lstStyle>
          <a:p>
            <a:fld id="{48D807C0-2D41-4638-AE7B-EAF76F0B0F71}" type="slidenum">
              <a:rPr lang="it-IT" smtClean="0"/>
              <a:pPr/>
              <a:t>‹#›</a:t>
            </a:fld>
            <a:endParaRPr lang="it-IT" dirty="0"/>
          </a:p>
        </p:txBody>
      </p:sp>
      <p:cxnSp>
        <p:nvCxnSpPr>
          <p:cNvPr id="7" name="Straight Connector 6"/>
          <p:cNvCxnSpPr/>
          <p:nvPr/>
        </p:nvCxnSpPr>
        <p:spPr>
          <a:xfrm>
            <a:off x="344360" y="6381410"/>
            <a:ext cx="9217280" cy="0"/>
          </a:xfrm>
          <a:prstGeom prst="line">
            <a:avLst/>
          </a:prstGeom>
          <a:ln w="12700">
            <a:solidFill>
              <a:srgbClr val="C00000"/>
            </a:solidFill>
          </a:ln>
        </p:spPr>
        <p:style>
          <a:lnRef idx="1">
            <a:schemeClr val="accent2"/>
          </a:lnRef>
          <a:fillRef idx="0">
            <a:schemeClr val="accent2"/>
          </a:fillRef>
          <a:effectRef idx="0">
            <a:schemeClr val="accent2"/>
          </a:effectRef>
          <a:fontRef idx="minor">
            <a:schemeClr val="tx1"/>
          </a:fontRef>
        </p:style>
      </p:cxnSp>
      <p:sp>
        <p:nvSpPr>
          <p:cNvPr id="8" name="Line 10"/>
          <p:cNvSpPr>
            <a:spLocks noChangeShapeType="1"/>
          </p:cNvSpPr>
          <p:nvPr/>
        </p:nvSpPr>
        <p:spPr bwMode="auto">
          <a:xfrm>
            <a:off x="344364" y="811928"/>
            <a:ext cx="9201590" cy="0"/>
          </a:xfrm>
          <a:prstGeom prst="line">
            <a:avLst/>
          </a:prstGeom>
          <a:noFill/>
          <a:ln w="19050">
            <a:solidFill>
              <a:schemeClr val="tx2">
                <a:lumMod val="40000"/>
                <a:lumOff val="60000"/>
              </a:schemeClr>
            </a:solidFill>
            <a:round/>
            <a:headEnd/>
            <a:tailEnd/>
          </a:ln>
          <a:effectLst/>
        </p:spPr>
        <p:txBody>
          <a:bodyPr wrap="none" anchor="ctr"/>
          <a:lstStyle/>
          <a:p>
            <a:pPr fontAlgn="base">
              <a:spcBef>
                <a:spcPct val="0"/>
              </a:spcBef>
              <a:spcAft>
                <a:spcPct val="0"/>
              </a:spcAft>
            </a:pPr>
            <a:endParaRPr lang="en-US" dirty="0">
              <a:solidFill>
                <a:srgbClr val="646464"/>
              </a:solidFill>
              <a:latin typeface="Optane" pitchFamily="2" charset="0"/>
            </a:endParaRPr>
          </a:p>
        </p:txBody>
      </p:sp>
      <p:sp>
        <p:nvSpPr>
          <p:cNvPr id="35" name="Rectangle 9"/>
          <p:cNvSpPr>
            <a:spLocks noChangeArrowheads="1"/>
          </p:cNvSpPr>
          <p:nvPr/>
        </p:nvSpPr>
        <p:spPr bwMode="auto">
          <a:xfrm>
            <a:off x="339635" y="6530579"/>
            <a:ext cx="663575" cy="196850"/>
          </a:xfrm>
          <a:prstGeom prst="rect">
            <a:avLst/>
          </a:prstGeom>
          <a:noFill/>
          <a:ln w="9525">
            <a:noFill/>
            <a:miter lim="800000"/>
            <a:headEnd/>
            <a:tailEnd/>
          </a:ln>
          <a:effectLst/>
        </p:spPr>
        <p:txBody>
          <a:bodyPr lIns="0" tIns="0" rIns="0" bIns="0"/>
          <a:lstStyle/>
          <a:p>
            <a:pPr fontAlgn="base">
              <a:spcBef>
                <a:spcPct val="0"/>
              </a:spcBef>
              <a:spcAft>
                <a:spcPct val="0"/>
              </a:spcAft>
            </a:pPr>
            <a:r>
              <a:rPr lang="en-US" sz="1100" dirty="0" smtClean="0">
                <a:solidFill>
                  <a:srgbClr val="000000"/>
                </a:solidFill>
                <a:latin typeface="Optane" pitchFamily="2" charset="0"/>
                <a:cs typeface="Arial" charset="0"/>
              </a:rPr>
              <a:t>Page </a:t>
            </a:r>
            <a:fld id="{176C9665-13A1-4E4A-84AC-67452C24411B}" type="slidenum">
              <a:rPr lang="en-US" sz="1100" smtClean="0">
                <a:solidFill>
                  <a:srgbClr val="000000"/>
                </a:solidFill>
                <a:latin typeface="Optane" pitchFamily="2" charset="0"/>
                <a:cs typeface="Arial" charset="0"/>
              </a:rPr>
              <a:pPr fontAlgn="base">
                <a:spcBef>
                  <a:spcPct val="0"/>
                </a:spcBef>
                <a:spcAft>
                  <a:spcPct val="0"/>
                </a:spcAft>
              </a:pPr>
              <a:t>‹#›</a:t>
            </a:fld>
            <a:endParaRPr lang="en-US" sz="1100" dirty="0">
              <a:solidFill>
                <a:srgbClr val="000000"/>
              </a:solidFill>
              <a:latin typeface="Optane" pitchFamily="2" charset="0"/>
              <a:cs typeface="Arial" charset="0"/>
            </a:endParaRPr>
          </a:p>
        </p:txBody>
      </p:sp>
      <p:pic>
        <p:nvPicPr>
          <p:cNvPr id="10" name="Picture 8"/>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356399" y="63737"/>
            <a:ext cx="2190906" cy="540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2000" b="1" kern="1200">
          <a:solidFill>
            <a:schemeClr val="tx1"/>
          </a:solidFill>
          <a:latin typeface="Optane" pitchFamily="2" charset="0"/>
          <a:ea typeface="+mj-ea"/>
          <a:cs typeface="+mj-cs"/>
        </a:defRPr>
      </a:lvl1pPr>
    </p:titleStyle>
    <p:body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png"/><Relationship Id="rId7"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1" Type="http://schemas.openxmlformats.org/officeDocument/2006/relationships/image" Target="../media/image35.jpeg"/><Relationship Id="rId12" Type="http://schemas.openxmlformats.org/officeDocument/2006/relationships/image" Target="../media/image36.png"/><Relationship Id="rId13" Type="http://schemas.openxmlformats.org/officeDocument/2006/relationships/image" Target="../media/image37.jpeg"/><Relationship Id="rId14" Type="http://schemas.openxmlformats.org/officeDocument/2006/relationships/image" Target="../media/image38.jpeg"/><Relationship Id="rId15" Type="http://schemas.openxmlformats.org/officeDocument/2006/relationships/hyperlink" Target="http://icones.pro/es/go.php?http://icdn.pro/images/es/i/m/impresora-icono-6704-128.png" TargetMode="External"/><Relationship Id="rId16" Type="http://schemas.openxmlformats.org/officeDocument/2006/relationships/image" Target="../media/image39.png"/><Relationship Id="rId17" Type="http://schemas.openxmlformats.org/officeDocument/2006/relationships/image" Target="../media/image40.jpeg"/><Relationship Id="rId18" Type="http://schemas.openxmlformats.org/officeDocument/2006/relationships/image" Target="../media/image41.jpeg"/><Relationship Id="rId19"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hyperlink" Target="http://enboliviacom.files.wordpress.com/2013/01/nube_seguridad.jpg" TargetMode="External"/><Relationship Id="rId6" Type="http://schemas.openxmlformats.org/officeDocument/2006/relationships/image" Target="../media/image30.jpeg"/><Relationship Id="rId7" Type="http://schemas.openxmlformats.org/officeDocument/2006/relationships/image" Target="../media/image31.jpeg"/><Relationship Id="rId8" Type="http://schemas.openxmlformats.org/officeDocument/2006/relationships/image" Target="../media/image32.png"/><Relationship Id="rId9" Type="http://schemas.openxmlformats.org/officeDocument/2006/relationships/image" Target="../media/image33.jpeg"/><Relationship Id="rId10"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5" Type="http://schemas.openxmlformats.org/officeDocument/2006/relationships/image" Target="../media/image47.jpeg"/><Relationship Id="rId6" Type="http://schemas.openxmlformats.org/officeDocument/2006/relationships/image" Target="../media/image48.png"/><Relationship Id="rId7" Type="http://schemas.openxmlformats.org/officeDocument/2006/relationships/image" Target="../media/image49.jpeg"/><Relationship Id="rId8" Type="http://schemas.openxmlformats.org/officeDocument/2006/relationships/image" Target="../media/image50.jpeg"/><Relationship Id="rId9"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jpeg"/><Relationship Id="rId5" Type="http://schemas.openxmlformats.org/officeDocument/2006/relationships/image" Target="../media/image54.jpeg"/><Relationship Id="rId6" Type="http://schemas.openxmlformats.org/officeDocument/2006/relationships/image" Target="../media/image48.png"/><Relationship Id="rId7" Type="http://schemas.openxmlformats.org/officeDocument/2006/relationships/image" Target="../media/image55.png"/><Relationship Id="rId8" Type="http://schemas.openxmlformats.org/officeDocument/2006/relationships/image" Target="../media/image49.jpeg"/><Relationship Id="rId9" Type="http://schemas.openxmlformats.org/officeDocument/2006/relationships/image" Target="../media/image56.jpeg"/><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jpeg"/><Relationship Id="rId5" Type="http://schemas.openxmlformats.org/officeDocument/2006/relationships/image" Target="../media/image48.png"/><Relationship Id="rId6" Type="http://schemas.openxmlformats.org/officeDocument/2006/relationships/image" Target="../media/image49.jpeg"/><Relationship Id="rId7" Type="http://schemas.openxmlformats.org/officeDocument/2006/relationships/image" Target="../media/image56.jpeg"/><Relationship Id="rId8" Type="http://schemas.openxmlformats.org/officeDocument/2006/relationships/image" Target="../media/image54.jpeg"/><Relationship Id="rId9"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jpeg"/><Relationship Id="rId5" Type="http://schemas.openxmlformats.org/officeDocument/2006/relationships/image" Target="../media/image54.jpeg"/><Relationship Id="rId6" Type="http://schemas.openxmlformats.org/officeDocument/2006/relationships/image" Target="../media/image48.png"/><Relationship Id="rId7" Type="http://schemas.openxmlformats.org/officeDocument/2006/relationships/image" Target="../media/image49.jpeg"/><Relationship Id="rId8" Type="http://schemas.openxmlformats.org/officeDocument/2006/relationships/image" Target="../media/image56.jpeg"/><Relationship Id="rId9"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jpeg"/><Relationship Id="rId5" Type="http://schemas.openxmlformats.org/officeDocument/2006/relationships/image" Target="../media/image49.jpeg"/><Relationship Id="rId6" Type="http://schemas.openxmlformats.org/officeDocument/2006/relationships/image" Target="../media/image56.jpeg"/><Relationship Id="rId7" Type="http://schemas.openxmlformats.org/officeDocument/2006/relationships/image" Target="../media/image55.png"/><Relationship Id="rId8" Type="http://schemas.openxmlformats.org/officeDocument/2006/relationships/image" Target="../media/image45.jpeg"/><Relationship Id="rId9" Type="http://schemas.openxmlformats.org/officeDocument/2006/relationships/image" Target="../media/image46.jpeg"/><Relationship Id="rId10" Type="http://schemas.openxmlformats.org/officeDocument/2006/relationships/image" Target="../media/image50.jpeg"/><Relationship Id="rId11"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60.png"/><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2.jpg"/><Relationship Id="rId4" Type="http://schemas.openxmlformats.org/officeDocument/2006/relationships/image" Target="../media/image63.png"/><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66.jpeg"/><Relationship Id="rId1" Type="http://schemas.openxmlformats.org/officeDocument/2006/relationships/slideLayout" Target="../slideLayouts/slideLayout7.xml"/><Relationship Id="rId2" Type="http://schemas.openxmlformats.org/officeDocument/2006/relationships/image" Target="../media/image6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microsoft.com/office/2007/relationships/hdphoto" Target="../media/hdphoto1.wdp"/><Relationship Id="rId5" Type="http://schemas.openxmlformats.org/officeDocument/2006/relationships/image" Target="../media/image4.jpeg"/><Relationship Id="rId6" Type="http://schemas.microsoft.com/office/2007/relationships/hdphoto" Target="../media/hdphoto2.wdp"/><Relationship Id="rId7" Type="http://schemas.openxmlformats.org/officeDocument/2006/relationships/image" Target="../media/image5.jp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microsoft.com/office/2007/relationships/hdphoto" Target="../media/hdphoto3.wdp"/><Relationship Id="rId5"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seg-social.es/Internet_1/Masinformacion/SistemaRed/index.htm" TargetMode="External"/><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a:xfrm>
            <a:off x="488380" y="3789050"/>
            <a:ext cx="9001249" cy="1508105"/>
          </a:xfrm>
          <a:prstGeom prst="rect">
            <a:avLst/>
          </a:prstGeom>
        </p:spPr>
        <p:txBody>
          <a:bodyPr wrap="square" lIns="36000" tIns="0" rIns="36000" bIns="0">
            <a:spAutoFit/>
          </a:bodyPr>
          <a:lstStyle/>
          <a:p>
            <a:pPr algn="ctr"/>
            <a:r>
              <a:rPr lang="es-E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Optane"/>
              </a:rPr>
              <a:t>DIRECT PAYMENT SYSTEM </a:t>
            </a:r>
            <a:endParaRPr lang="es-E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Optane"/>
            </a:endParaRPr>
          </a:p>
          <a:p>
            <a:pPr algn="ctr" defTabSz="457200" eaLnBrk="0" fontAlgn="auto" hangingPunct="0">
              <a:spcBef>
                <a:spcPts val="0"/>
              </a:spcBef>
              <a:spcAft>
                <a:spcPts val="1200"/>
              </a:spcAft>
              <a:buClr>
                <a:srgbClr val="FFC000"/>
              </a:buClr>
              <a:buSzPct val="85000"/>
              <a:defRPr/>
            </a:pPr>
            <a:endParaRPr lang="en-GB" sz="3200" b="1" dirty="0" smtClean="0">
              <a:solidFill>
                <a:schemeClr val="tx1">
                  <a:lumMod val="85000"/>
                  <a:lumOff val="15000"/>
                </a:schemeClr>
              </a:solidFill>
              <a:latin typeface="Optane" pitchFamily="2" charset="0"/>
            </a:endParaRPr>
          </a:p>
          <a:p>
            <a:pPr algn="ctr" defTabSz="457200" eaLnBrk="0" fontAlgn="auto" hangingPunct="0">
              <a:spcBef>
                <a:spcPts val="0"/>
              </a:spcBef>
              <a:spcAft>
                <a:spcPts val="1200"/>
              </a:spcAft>
              <a:buClr>
                <a:srgbClr val="FFC000"/>
              </a:buClr>
              <a:buSzPct val="85000"/>
              <a:defRPr/>
            </a:pPr>
            <a:endParaRPr lang="it-IT" sz="800" b="1" noProof="1">
              <a:solidFill>
                <a:schemeClr val="tx1">
                  <a:lumMod val="85000"/>
                  <a:lumOff val="15000"/>
                </a:schemeClr>
              </a:solidFill>
              <a:latin typeface="Optane" pitchFamily="2" charset="0"/>
            </a:endParaRPr>
          </a:p>
        </p:txBody>
      </p:sp>
      <p:sp>
        <p:nvSpPr>
          <p:cNvPr id="2" name="Rectángulo 1"/>
          <p:cNvSpPr/>
          <p:nvPr/>
        </p:nvSpPr>
        <p:spPr>
          <a:xfrm>
            <a:off x="3040394" y="4548163"/>
            <a:ext cx="3897222" cy="830997"/>
          </a:xfrm>
          <a:prstGeom prst="rect">
            <a:avLst/>
          </a:prstGeom>
        </p:spPr>
        <p:txBody>
          <a:bodyPr wrap="none">
            <a:spAutoFit/>
          </a:bodyPr>
          <a:lstStyle/>
          <a:p>
            <a:pPr algn="ctr" defTabSz="457200" eaLnBrk="0" hangingPunct="0">
              <a:spcAft>
                <a:spcPts val="1200"/>
              </a:spcAft>
              <a:buClr>
                <a:srgbClr val="FFC000"/>
              </a:buClr>
              <a:buSzPct val="85000"/>
            </a:pPr>
            <a:r>
              <a:rPr lang="zh-CN" alt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Optane"/>
              </a:rPr>
              <a:t>直接支付系统</a:t>
            </a:r>
            <a:endParaRPr lang="en-GB" sz="4800" b="1" noProof="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Optane"/>
            </a:endParaRPr>
          </a:p>
        </p:txBody>
      </p:sp>
      <p:sp>
        <p:nvSpPr>
          <p:cNvPr id="3" name="Rectángulo 2"/>
          <p:cNvSpPr/>
          <p:nvPr/>
        </p:nvSpPr>
        <p:spPr>
          <a:xfrm>
            <a:off x="6187438" y="5953607"/>
            <a:ext cx="3474685" cy="800219"/>
          </a:xfrm>
          <a:prstGeom prst="rect">
            <a:avLst/>
          </a:prstGeom>
        </p:spPr>
        <p:txBody>
          <a:bodyPr wrap="none">
            <a:spAutoFit/>
          </a:bodyPr>
          <a:lstStyle/>
          <a:p>
            <a:pPr algn="ctr" defTabSz="457200" eaLnBrk="0" fontAlgn="auto" hangingPunct="0">
              <a:spcBef>
                <a:spcPts val="0"/>
              </a:spcBef>
              <a:spcAft>
                <a:spcPts val="1200"/>
              </a:spcAft>
              <a:buClr>
                <a:srgbClr val="FFC000"/>
              </a:buClr>
              <a:buSzPct val="85000"/>
              <a:defRPr/>
            </a:pPr>
            <a:r>
              <a:rPr lang="it-IT" i="1" kern="0" noProof="1">
                <a:solidFill>
                  <a:schemeClr val="tx1">
                    <a:lumMod val="85000"/>
                    <a:lumOff val="15000"/>
                  </a:schemeClr>
                </a:solidFill>
                <a:latin typeface="Optane" pitchFamily="2" charset="0"/>
              </a:rPr>
              <a:t>Valladolid, 30th Jun </a:t>
            </a:r>
            <a:r>
              <a:rPr lang="it-IT" i="1" kern="0" noProof="1" smtClean="0">
                <a:solidFill>
                  <a:schemeClr val="tx1">
                    <a:lumMod val="85000"/>
                    <a:lumOff val="15000"/>
                  </a:schemeClr>
                </a:solidFill>
                <a:latin typeface="Optane" pitchFamily="2" charset="0"/>
              </a:rPr>
              <a:t>2016</a:t>
            </a:r>
          </a:p>
          <a:p>
            <a:pPr algn="ctr" defTabSz="457200" eaLnBrk="0" fontAlgn="auto" hangingPunct="0">
              <a:spcBef>
                <a:spcPts val="0"/>
              </a:spcBef>
              <a:spcAft>
                <a:spcPts val="1200"/>
              </a:spcAft>
              <a:buClr>
                <a:srgbClr val="FFC000"/>
              </a:buClr>
              <a:buSzPct val="85000"/>
              <a:defRPr/>
            </a:pPr>
            <a:r>
              <a:rPr lang="en-US" altLang="zh-CN" i="1" kern="0" noProof="1" smtClean="0">
                <a:solidFill>
                  <a:schemeClr val="tx1">
                    <a:lumMod val="85000"/>
                    <a:lumOff val="15000"/>
                  </a:schemeClr>
                </a:solidFill>
                <a:latin typeface="Optane" pitchFamily="2" charset="0"/>
              </a:rPr>
              <a:t>2016</a:t>
            </a:r>
            <a:r>
              <a:rPr lang="zh-CN" altLang="en-US" i="1" kern="0" noProof="1" smtClean="0">
                <a:solidFill>
                  <a:schemeClr val="tx1">
                    <a:lumMod val="85000"/>
                    <a:lumOff val="15000"/>
                  </a:schemeClr>
                </a:solidFill>
                <a:latin typeface="Optane" pitchFamily="2" charset="0"/>
              </a:rPr>
              <a:t>年</a:t>
            </a:r>
            <a:r>
              <a:rPr lang="en-US" altLang="zh-CN" i="1" kern="0" noProof="1" smtClean="0">
                <a:solidFill>
                  <a:schemeClr val="tx1">
                    <a:lumMod val="85000"/>
                    <a:lumOff val="15000"/>
                  </a:schemeClr>
                </a:solidFill>
                <a:latin typeface="Optane" pitchFamily="2" charset="0"/>
              </a:rPr>
              <a:t>6</a:t>
            </a:r>
            <a:r>
              <a:rPr lang="zh-CN" altLang="en-US" i="1" kern="0" noProof="1" smtClean="0">
                <a:solidFill>
                  <a:schemeClr val="tx1">
                    <a:lumMod val="85000"/>
                    <a:lumOff val="15000"/>
                  </a:schemeClr>
                </a:solidFill>
                <a:latin typeface="Optane" pitchFamily="2" charset="0"/>
              </a:rPr>
              <a:t>月</a:t>
            </a:r>
            <a:r>
              <a:rPr lang="en-US" altLang="zh-CN" i="1" kern="0" noProof="1" smtClean="0">
                <a:solidFill>
                  <a:schemeClr val="tx1">
                    <a:lumMod val="85000"/>
                    <a:lumOff val="15000"/>
                  </a:schemeClr>
                </a:solidFill>
                <a:latin typeface="Optane" pitchFamily="2" charset="0"/>
              </a:rPr>
              <a:t>30</a:t>
            </a:r>
            <a:r>
              <a:rPr lang="zh-CN" altLang="en-US" i="1" kern="0" noProof="1" smtClean="0">
                <a:solidFill>
                  <a:schemeClr val="tx1">
                    <a:lumMod val="85000"/>
                    <a:lumOff val="15000"/>
                  </a:schemeClr>
                </a:solidFill>
                <a:latin typeface="Optane" pitchFamily="2" charset="0"/>
              </a:rPr>
              <a:t>日，巴利阿多利德</a:t>
            </a:r>
            <a:endParaRPr lang="it-IT" i="1" kern="0" noProof="1">
              <a:solidFill>
                <a:schemeClr val="tx1">
                  <a:lumMod val="85000"/>
                  <a:lumOff val="15000"/>
                </a:schemeClr>
              </a:solidFill>
              <a:latin typeface="Optane" pitchFamily="2" charset="0"/>
            </a:endParaRPr>
          </a:p>
        </p:txBody>
      </p:sp>
    </p:spTree>
    <p:extLst>
      <p:ext uri="{BB962C8B-B14F-4D97-AF65-F5344CB8AC3E}">
        <p14:creationId xmlns:p14="http://schemas.microsoft.com/office/powerpoint/2010/main" val="131724847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9537" name="Rectángulo 2"/>
          <p:cNvSpPr>
            <a:spLocks noChangeArrowheads="1"/>
          </p:cNvSpPr>
          <p:nvPr/>
        </p:nvSpPr>
        <p:spPr bwMode="auto">
          <a:xfrm>
            <a:off x="63496" y="849446"/>
            <a:ext cx="2792413" cy="1523494"/>
          </a:xfrm>
          <a:prstGeom prst="rect">
            <a:avLst/>
          </a:prstGeom>
          <a:noFill/>
          <a:ln w="9525">
            <a:noFill/>
            <a:miter lim="800000"/>
            <a:headEnd/>
            <a:tailEnd/>
          </a:ln>
        </p:spPr>
        <p:txBody>
          <a:bodyPr wrap="square">
            <a:spAutoFit/>
          </a:bodyPr>
          <a:lstStyle/>
          <a:p>
            <a:pPr algn="ctr">
              <a:spcBef>
                <a:spcPts val="600"/>
              </a:spcBef>
            </a:pPr>
            <a:r>
              <a:rPr lang="en-GB" sz="4400" b="1" dirty="0" smtClean="0">
                <a:solidFill>
                  <a:srgbClr val="4F81BD"/>
                </a:solidFill>
                <a:latin typeface="Optane" pitchFamily="2" charset="0"/>
              </a:rPr>
              <a:t>Contents</a:t>
            </a:r>
          </a:p>
          <a:p>
            <a:pPr algn="ctr">
              <a:spcBef>
                <a:spcPts val="600"/>
              </a:spcBef>
            </a:pPr>
            <a:r>
              <a:rPr lang="en-GB" sz="4400" b="1" dirty="0" err="1" smtClean="0">
                <a:solidFill>
                  <a:srgbClr val="4F81BD"/>
                </a:solidFill>
                <a:latin typeface="Optane" pitchFamily="2" charset="0"/>
              </a:rPr>
              <a:t>内容</a:t>
            </a:r>
            <a:endParaRPr lang="en-GB" sz="4400" b="1" dirty="0">
              <a:solidFill>
                <a:srgbClr val="4F81BD"/>
              </a:solidFill>
              <a:latin typeface="Optane" pitchFamily="2" charset="0"/>
            </a:endParaRPr>
          </a:p>
        </p:txBody>
      </p:sp>
      <p:cxnSp>
        <p:nvCxnSpPr>
          <p:cNvPr id="1729538" name="6 Conector recto"/>
          <p:cNvCxnSpPr>
            <a:cxnSpLocks noChangeShapeType="1"/>
          </p:cNvCxnSpPr>
          <p:nvPr/>
        </p:nvCxnSpPr>
        <p:spPr bwMode="auto">
          <a:xfrm rot="5400000">
            <a:off x="-528637" y="3429000"/>
            <a:ext cx="6858000" cy="0"/>
          </a:xfrm>
          <a:prstGeom prst="line">
            <a:avLst/>
          </a:prstGeom>
          <a:ln>
            <a:headEnd/>
            <a:tailEnd/>
          </a:ln>
        </p:spPr>
        <p:style>
          <a:lnRef idx="2">
            <a:schemeClr val="accent1"/>
          </a:lnRef>
          <a:fillRef idx="0">
            <a:schemeClr val="accent1"/>
          </a:fillRef>
          <a:effectRef idx="1">
            <a:schemeClr val="accent1"/>
          </a:effectRef>
          <a:fontRef idx="minor">
            <a:schemeClr val="tx1"/>
          </a:fontRef>
        </p:style>
      </p:cxnSp>
      <p:sp>
        <p:nvSpPr>
          <p:cNvPr id="5" name="14 Elipse"/>
          <p:cNvSpPr/>
          <p:nvPr/>
        </p:nvSpPr>
        <p:spPr bwMode="auto">
          <a:xfrm>
            <a:off x="2756695" y="1700760"/>
            <a:ext cx="287337" cy="288925"/>
          </a:xfrm>
          <a:prstGeom prst="ellipse">
            <a:avLst/>
          </a:prstGeom>
          <a:solidFill>
            <a:schemeClr val="bg1">
              <a:lumMod val="85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endParaRPr lang="es-ES" kern="0" dirty="0">
              <a:solidFill>
                <a:prstClr val="white"/>
              </a:solidFill>
              <a:latin typeface="Arial"/>
              <a:cs typeface="+mn-cs"/>
            </a:endParaRPr>
          </a:p>
        </p:txBody>
      </p:sp>
      <p:sp>
        <p:nvSpPr>
          <p:cNvPr id="6" name="16 Elipse"/>
          <p:cNvSpPr/>
          <p:nvPr/>
        </p:nvSpPr>
        <p:spPr bwMode="auto">
          <a:xfrm>
            <a:off x="2756695" y="3470965"/>
            <a:ext cx="287337" cy="287337"/>
          </a:xfrm>
          <a:prstGeom prst="ellipse">
            <a:avLst/>
          </a:prstGeom>
          <a:solidFill>
            <a:schemeClr val="bg1">
              <a:lumMod val="85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endParaRPr lang="es-ES" kern="0" dirty="0">
              <a:solidFill>
                <a:prstClr val="white"/>
              </a:solidFill>
              <a:latin typeface="Arial"/>
              <a:cs typeface="+mn-cs"/>
            </a:endParaRPr>
          </a:p>
        </p:txBody>
      </p:sp>
      <p:sp>
        <p:nvSpPr>
          <p:cNvPr id="3" name="CuadroTexto 2"/>
          <p:cNvSpPr txBox="1"/>
          <p:nvPr/>
        </p:nvSpPr>
        <p:spPr>
          <a:xfrm>
            <a:off x="3073836" y="3453096"/>
            <a:ext cx="5983734" cy="923330"/>
          </a:xfrm>
          <a:prstGeom prst="rect">
            <a:avLst/>
          </a:prstGeom>
          <a:noFill/>
        </p:spPr>
        <p:txBody>
          <a:bodyPr wrap="square" rtlCol="0">
            <a:spAutoFit/>
          </a:bodyPr>
          <a:lstStyle/>
          <a:p>
            <a:r>
              <a:rPr lang="en-GB" b="1" dirty="0" smtClean="0">
                <a:solidFill>
                  <a:schemeClr val="bg1">
                    <a:lumMod val="85000"/>
                  </a:schemeClr>
                </a:solidFill>
                <a:latin typeface="Optane" pitchFamily="2" charset="0"/>
              </a:rPr>
              <a:t>2. PAYMENT SYSTEMS: Classification</a:t>
            </a:r>
          </a:p>
          <a:p>
            <a:r>
              <a:rPr lang="zh-CN" altLang="en-US" i="1" kern="0" noProof="1" smtClean="0">
                <a:solidFill>
                  <a:schemeClr val="bg1">
                    <a:lumMod val="85000"/>
                  </a:schemeClr>
                </a:solidFill>
                <a:latin typeface="Optane" pitchFamily="2" charset="0"/>
              </a:rPr>
              <a:t>支付系统：分类</a:t>
            </a:r>
            <a:r>
              <a:rPr lang="it-IT" i="1" kern="0" noProof="1" smtClean="0">
                <a:solidFill>
                  <a:schemeClr val="bg1">
                    <a:lumMod val="85000"/>
                  </a:schemeClr>
                </a:solidFill>
                <a:latin typeface="Optane" pitchFamily="2" charset="0"/>
              </a:rPr>
              <a:t>t</a:t>
            </a:r>
            <a:endParaRPr lang="it-IT" i="1" kern="0" noProof="1">
              <a:solidFill>
                <a:schemeClr val="bg1">
                  <a:lumMod val="85000"/>
                </a:schemeClr>
              </a:solidFill>
              <a:latin typeface="Optane" pitchFamily="2" charset="0"/>
            </a:endParaRPr>
          </a:p>
          <a:p>
            <a:endParaRPr lang="es-ES" dirty="0"/>
          </a:p>
        </p:txBody>
      </p:sp>
      <p:sp>
        <p:nvSpPr>
          <p:cNvPr id="10" name="38 Elipse"/>
          <p:cNvSpPr/>
          <p:nvPr/>
        </p:nvSpPr>
        <p:spPr bwMode="auto">
          <a:xfrm>
            <a:off x="2756695" y="4770667"/>
            <a:ext cx="287337" cy="287338"/>
          </a:xfrm>
          <a:prstGeom prst="ellipse">
            <a:avLst/>
          </a:prstGeom>
          <a:solidFill>
            <a:schemeClr val="tx2"/>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endParaRPr lang="es-ES" kern="0" dirty="0">
              <a:solidFill>
                <a:prstClr val="white"/>
              </a:solidFill>
              <a:latin typeface="Arial"/>
              <a:cs typeface="+mn-cs"/>
            </a:endParaRPr>
          </a:p>
        </p:txBody>
      </p:sp>
      <p:sp>
        <p:nvSpPr>
          <p:cNvPr id="11" name="Rectángulo 7"/>
          <p:cNvSpPr>
            <a:spLocks noChangeArrowheads="1"/>
          </p:cNvSpPr>
          <p:nvPr/>
        </p:nvSpPr>
        <p:spPr bwMode="auto">
          <a:xfrm>
            <a:off x="3103103" y="4770667"/>
            <a:ext cx="6386528" cy="646331"/>
          </a:xfrm>
          <a:prstGeom prst="rect">
            <a:avLst/>
          </a:prstGeom>
          <a:noFill/>
          <a:ln w="9525">
            <a:noFill/>
            <a:miter lim="800000"/>
            <a:headEnd/>
            <a:tailEnd/>
          </a:ln>
        </p:spPr>
        <p:txBody>
          <a:bodyPr wrap="square">
            <a:spAutoFit/>
          </a:bodyPr>
          <a:lstStyle/>
          <a:p>
            <a:r>
              <a:rPr lang="en-GB" b="1" dirty="0" smtClean="0">
                <a:solidFill>
                  <a:srgbClr val="4F81BD"/>
                </a:solidFill>
                <a:latin typeface="Optane"/>
              </a:rPr>
              <a:t>3. DIRECT </a:t>
            </a:r>
            <a:r>
              <a:rPr lang="en-GB" b="1" dirty="0">
                <a:solidFill>
                  <a:srgbClr val="4F81BD"/>
                </a:solidFill>
                <a:latin typeface="Optane"/>
              </a:rPr>
              <a:t>PAYMENT </a:t>
            </a:r>
            <a:r>
              <a:rPr lang="en-GB" b="1" dirty="0" smtClean="0">
                <a:solidFill>
                  <a:srgbClr val="4F81BD"/>
                </a:solidFill>
                <a:latin typeface="Optane"/>
              </a:rPr>
              <a:t>SYSTEM: Concept and procedure</a:t>
            </a:r>
            <a:endParaRPr lang="en-GB" b="1" dirty="0">
              <a:solidFill>
                <a:srgbClr val="4F81BD"/>
              </a:solidFill>
              <a:latin typeface="Optane"/>
            </a:endParaRPr>
          </a:p>
          <a:p>
            <a:r>
              <a:rPr lang="zh-CN" altLang="en-US" b="1" dirty="0" smtClean="0">
                <a:solidFill>
                  <a:srgbClr val="4F81BD"/>
                </a:solidFill>
                <a:latin typeface="Optane"/>
              </a:rPr>
              <a:t>   </a:t>
            </a:r>
            <a:r>
              <a:rPr lang="zh-CN" altLang="en-US" b="1" dirty="0" smtClean="0">
                <a:solidFill>
                  <a:srgbClr val="4F81BD"/>
                </a:solidFill>
                <a:latin typeface="Optane"/>
              </a:rPr>
              <a:t>直接</a:t>
            </a:r>
            <a:r>
              <a:rPr lang="zh-CN" altLang="en-US" b="1" dirty="0" smtClean="0">
                <a:solidFill>
                  <a:srgbClr val="4F81BD"/>
                </a:solidFill>
                <a:latin typeface="Optane"/>
              </a:rPr>
              <a:t>支付</a:t>
            </a:r>
            <a:r>
              <a:rPr lang="zh-CN" altLang="en-US" b="1" dirty="0" smtClean="0">
                <a:solidFill>
                  <a:srgbClr val="4F81BD"/>
                </a:solidFill>
                <a:latin typeface="Optane"/>
              </a:rPr>
              <a:t>系统</a:t>
            </a:r>
            <a:r>
              <a:rPr lang="zh-CN" altLang="en-US" b="1" dirty="0" smtClean="0">
                <a:solidFill>
                  <a:srgbClr val="4F81BD"/>
                </a:solidFill>
                <a:latin typeface="Optane"/>
              </a:rPr>
              <a:t>：概念与程序</a:t>
            </a:r>
            <a:endParaRPr lang="en-GB" b="1" dirty="0">
              <a:solidFill>
                <a:srgbClr val="4F81BD"/>
              </a:solidFill>
              <a:latin typeface="Optane"/>
            </a:endParaRPr>
          </a:p>
        </p:txBody>
      </p:sp>
      <p:sp>
        <p:nvSpPr>
          <p:cNvPr id="2" name="CuadroTexto 1"/>
          <p:cNvSpPr txBox="1"/>
          <p:nvPr/>
        </p:nvSpPr>
        <p:spPr>
          <a:xfrm>
            <a:off x="3057920" y="1700760"/>
            <a:ext cx="6431711" cy="1200329"/>
          </a:xfrm>
          <a:prstGeom prst="rect">
            <a:avLst/>
          </a:prstGeom>
          <a:noFill/>
        </p:spPr>
        <p:txBody>
          <a:bodyPr wrap="square" rtlCol="0">
            <a:spAutoFit/>
          </a:bodyPr>
          <a:lstStyle/>
          <a:p>
            <a:r>
              <a:rPr lang="en-US" b="1" dirty="0" smtClean="0">
                <a:solidFill>
                  <a:schemeClr val="bg1">
                    <a:lumMod val="85000"/>
                  </a:schemeClr>
                </a:solidFill>
                <a:latin typeface="Optane" pitchFamily="2" charset="0"/>
              </a:rPr>
              <a:t>1. GENERAL </a:t>
            </a:r>
            <a:r>
              <a:rPr lang="en-US" b="1" dirty="0">
                <a:solidFill>
                  <a:schemeClr val="bg1">
                    <a:lumMod val="85000"/>
                  </a:schemeClr>
                </a:solidFill>
                <a:latin typeface="Optane" pitchFamily="2" charset="0"/>
              </a:rPr>
              <a:t>TREASURY OF THE SOCIAL SECURITY </a:t>
            </a:r>
            <a:r>
              <a:rPr lang="en-US" b="1" dirty="0" smtClean="0">
                <a:solidFill>
                  <a:schemeClr val="bg1">
                    <a:lumMod val="85000"/>
                  </a:schemeClr>
                </a:solidFill>
                <a:latin typeface="Optane" pitchFamily="2" charset="0"/>
              </a:rPr>
              <a:t>DEPARTMENT: Mission and </a:t>
            </a:r>
            <a:r>
              <a:rPr lang="en-US" b="1" dirty="0" smtClean="0">
                <a:solidFill>
                  <a:schemeClr val="bg1">
                    <a:lumMod val="85000"/>
                  </a:schemeClr>
                </a:solidFill>
                <a:latin typeface="Optane" pitchFamily="2" charset="0"/>
              </a:rPr>
              <a:t>Competences</a:t>
            </a:r>
          </a:p>
          <a:p>
            <a:r>
              <a:rPr lang="zh-CN" altLang="en-US" b="1" dirty="0" smtClean="0">
                <a:solidFill>
                  <a:schemeClr val="bg1">
                    <a:lumMod val="85000"/>
                  </a:schemeClr>
                </a:solidFill>
                <a:latin typeface="Optane" pitchFamily="2" charset="0"/>
              </a:rPr>
              <a:t>社保基金总会：使命与职权</a:t>
            </a:r>
            <a:endParaRPr lang="es-ES" b="1" dirty="0">
              <a:solidFill>
                <a:schemeClr val="bg1">
                  <a:lumMod val="85000"/>
                </a:schemeClr>
              </a:solidFill>
              <a:latin typeface="Optane" pitchFamily="2" charset="0"/>
            </a:endParaRPr>
          </a:p>
          <a:p>
            <a:endParaRPr lang="es-ES" dirty="0"/>
          </a:p>
        </p:txBody>
      </p:sp>
    </p:spTree>
    <p:extLst>
      <p:ext uri="{BB962C8B-B14F-4D97-AF65-F5344CB8AC3E}">
        <p14:creationId xmlns:p14="http://schemas.microsoft.com/office/powerpoint/2010/main" val="328848527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249"/>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25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75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750"/>
                                        <p:tgtEl>
                                          <p:spTgt spid="3"/>
                                        </p:tgtEl>
                                      </p:cBhvr>
                                    </p:animEffect>
                                  </p:childTnLst>
                                </p:cTn>
                              </p:par>
                            </p:childTnLst>
                          </p:cTn>
                        </p:par>
                        <p:par>
                          <p:cTn id="14" fill="hold">
                            <p:stCondLst>
                              <p:cond delay="1500"/>
                            </p:stCondLst>
                            <p:childTnLst>
                              <p:par>
                                <p:cTn id="15" presetID="1" presetClass="entr" presetSubtype="0" fill="hold" grpId="0" nodeType="afterEffect">
                                  <p:stCondLst>
                                    <p:cond delay="250"/>
                                  </p:stCondLst>
                                  <p:childTnLst>
                                    <p:set>
                                      <p:cBhvr>
                                        <p:cTn id="16" dur="1" fill="hold">
                                          <p:stCondLst>
                                            <p:cond delay="0"/>
                                          </p:stCondLst>
                                        </p:cTn>
                                        <p:tgtEl>
                                          <p:spTgt spid="10"/>
                                        </p:tgtEl>
                                        <p:attrNameLst>
                                          <p:attrName>style.visibility</p:attrName>
                                        </p:attrNameLst>
                                      </p:cBhvr>
                                      <p:to>
                                        <p:strVal val="visible"/>
                                      </p:to>
                                    </p:se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9537" name="Rectángulo 2"/>
          <p:cNvSpPr>
            <a:spLocks noChangeArrowheads="1"/>
          </p:cNvSpPr>
          <p:nvPr/>
        </p:nvSpPr>
        <p:spPr bwMode="auto">
          <a:xfrm>
            <a:off x="63496" y="849446"/>
            <a:ext cx="2792413" cy="1523494"/>
          </a:xfrm>
          <a:prstGeom prst="rect">
            <a:avLst/>
          </a:prstGeom>
          <a:noFill/>
          <a:ln w="9525">
            <a:noFill/>
            <a:miter lim="800000"/>
            <a:headEnd/>
            <a:tailEnd/>
          </a:ln>
        </p:spPr>
        <p:txBody>
          <a:bodyPr wrap="square">
            <a:spAutoFit/>
          </a:bodyPr>
          <a:lstStyle/>
          <a:p>
            <a:pPr algn="ctr">
              <a:spcBef>
                <a:spcPts val="600"/>
              </a:spcBef>
            </a:pPr>
            <a:r>
              <a:rPr lang="en-GB" sz="4400" b="1" dirty="0" smtClean="0">
                <a:solidFill>
                  <a:srgbClr val="4F81BD"/>
                </a:solidFill>
                <a:latin typeface="Optane" pitchFamily="2" charset="0"/>
              </a:rPr>
              <a:t>Contents</a:t>
            </a:r>
          </a:p>
          <a:p>
            <a:pPr algn="ctr">
              <a:spcBef>
                <a:spcPts val="600"/>
              </a:spcBef>
            </a:pPr>
            <a:r>
              <a:rPr lang="en-GB" sz="4400" b="1" dirty="0" err="1" smtClean="0">
                <a:solidFill>
                  <a:srgbClr val="4F81BD"/>
                </a:solidFill>
                <a:latin typeface="Optane" pitchFamily="2" charset="0"/>
              </a:rPr>
              <a:t>内容</a:t>
            </a:r>
            <a:endParaRPr lang="en-GB" sz="4400" b="1" dirty="0">
              <a:solidFill>
                <a:srgbClr val="4F81BD"/>
              </a:solidFill>
              <a:latin typeface="Optane" pitchFamily="2" charset="0"/>
            </a:endParaRPr>
          </a:p>
        </p:txBody>
      </p:sp>
      <p:cxnSp>
        <p:nvCxnSpPr>
          <p:cNvPr id="1729538" name="6 Conector recto"/>
          <p:cNvCxnSpPr>
            <a:cxnSpLocks noChangeShapeType="1"/>
          </p:cNvCxnSpPr>
          <p:nvPr/>
        </p:nvCxnSpPr>
        <p:spPr bwMode="auto">
          <a:xfrm rot="5400000">
            <a:off x="-528637" y="3429000"/>
            <a:ext cx="6858000" cy="0"/>
          </a:xfrm>
          <a:prstGeom prst="line">
            <a:avLst/>
          </a:prstGeom>
          <a:ln>
            <a:headEnd/>
            <a:tailEnd/>
          </a:ln>
        </p:spPr>
        <p:style>
          <a:lnRef idx="2">
            <a:schemeClr val="accent1"/>
          </a:lnRef>
          <a:fillRef idx="0">
            <a:schemeClr val="accent1"/>
          </a:fillRef>
          <a:effectRef idx="1">
            <a:schemeClr val="accent1"/>
          </a:effectRef>
          <a:fontRef idx="minor">
            <a:schemeClr val="tx1"/>
          </a:fontRef>
        </p:style>
      </p:cxnSp>
      <p:sp>
        <p:nvSpPr>
          <p:cNvPr id="5" name="14 Elipse"/>
          <p:cNvSpPr/>
          <p:nvPr/>
        </p:nvSpPr>
        <p:spPr bwMode="auto">
          <a:xfrm>
            <a:off x="2775270" y="1133990"/>
            <a:ext cx="287337" cy="288925"/>
          </a:xfrm>
          <a:prstGeom prst="ellipse">
            <a:avLst/>
          </a:prstGeom>
          <a:solidFill>
            <a:schemeClr val="bg1">
              <a:lumMod val="85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endParaRPr lang="es-ES" kern="0" dirty="0">
              <a:solidFill>
                <a:prstClr val="white"/>
              </a:solidFill>
              <a:latin typeface="Arial"/>
              <a:cs typeface="+mn-cs"/>
            </a:endParaRPr>
          </a:p>
        </p:txBody>
      </p:sp>
      <p:sp>
        <p:nvSpPr>
          <p:cNvPr id="6" name="16 Elipse"/>
          <p:cNvSpPr/>
          <p:nvPr/>
        </p:nvSpPr>
        <p:spPr bwMode="auto">
          <a:xfrm>
            <a:off x="2759354" y="2179258"/>
            <a:ext cx="287337" cy="287337"/>
          </a:xfrm>
          <a:prstGeom prst="ellipse">
            <a:avLst/>
          </a:prstGeom>
          <a:solidFill>
            <a:schemeClr val="bg1">
              <a:lumMod val="85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endParaRPr lang="es-ES" kern="0" dirty="0">
              <a:solidFill>
                <a:prstClr val="white"/>
              </a:solidFill>
              <a:latin typeface="Arial"/>
              <a:cs typeface="+mn-cs"/>
            </a:endParaRPr>
          </a:p>
        </p:txBody>
      </p:sp>
      <p:sp>
        <p:nvSpPr>
          <p:cNvPr id="3" name="CuadroTexto 2"/>
          <p:cNvSpPr txBox="1"/>
          <p:nvPr/>
        </p:nvSpPr>
        <p:spPr>
          <a:xfrm>
            <a:off x="3076495" y="2161389"/>
            <a:ext cx="5983734" cy="923330"/>
          </a:xfrm>
          <a:prstGeom prst="rect">
            <a:avLst/>
          </a:prstGeom>
          <a:noFill/>
        </p:spPr>
        <p:txBody>
          <a:bodyPr wrap="square" rtlCol="0">
            <a:spAutoFit/>
          </a:bodyPr>
          <a:lstStyle/>
          <a:p>
            <a:r>
              <a:rPr lang="en-GB" b="1" dirty="0" smtClean="0">
                <a:solidFill>
                  <a:schemeClr val="bg1">
                    <a:lumMod val="85000"/>
                  </a:schemeClr>
                </a:solidFill>
                <a:latin typeface="Optane" pitchFamily="2" charset="0"/>
              </a:rPr>
              <a:t>2. PAYMENT SYSTEMS: Classification</a:t>
            </a:r>
          </a:p>
          <a:p>
            <a:r>
              <a:rPr lang="zh-CN" altLang="en-US" i="1" kern="0" noProof="1" smtClean="0">
                <a:solidFill>
                  <a:schemeClr val="bg1">
                    <a:lumMod val="85000"/>
                  </a:schemeClr>
                </a:solidFill>
                <a:latin typeface="Optane" pitchFamily="2" charset="0"/>
              </a:rPr>
              <a:t>支付系统：分类</a:t>
            </a:r>
            <a:endParaRPr lang="it-IT" i="1" kern="0" noProof="1">
              <a:solidFill>
                <a:schemeClr val="bg1">
                  <a:lumMod val="85000"/>
                </a:schemeClr>
              </a:solidFill>
              <a:latin typeface="Optane" pitchFamily="2" charset="0"/>
            </a:endParaRPr>
          </a:p>
          <a:p>
            <a:endParaRPr lang="es-ES" dirty="0"/>
          </a:p>
        </p:txBody>
      </p:sp>
      <p:sp>
        <p:nvSpPr>
          <p:cNvPr id="10" name="38 Elipse"/>
          <p:cNvSpPr/>
          <p:nvPr/>
        </p:nvSpPr>
        <p:spPr bwMode="auto">
          <a:xfrm>
            <a:off x="2730087" y="3130986"/>
            <a:ext cx="287337" cy="287338"/>
          </a:xfrm>
          <a:prstGeom prst="ellipse">
            <a:avLst/>
          </a:prstGeom>
          <a:solidFill>
            <a:schemeClr val="tx2"/>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endParaRPr lang="es-ES" kern="0" dirty="0">
              <a:solidFill>
                <a:prstClr val="white"/>
              </a:solidFill>
              <a:latin typeface="Arial"/>
              <a:cs typeface="+mn-cs"/>
            </a:endParaRPr>
          </a:p>
        </p:txBody>
      </p:sp>
      <p:sp>
        <p:nvSpPr>
          <p:cNvPr id="11" name="Rectángulo 7"/>
          <p:cNvSpPr>
            <a:spLocks noChangeArrowheads="1"/>
          </p:cNvSpPr>
          <p:nvPr/>
        </p:nvSpPr>
        <p:spPr bwMode="auto">
          <a:xfrm>
            <a:off x="3076495" y="3130986"/>
            <a:ext cx="6386528" cy="646331"/>
          </a:xfrm>
          <a:prstGeom prst="rect">
            <a:avLst/>
          </a:prstGeom>
          <a:noFill/>
          <a:ln w="9525">
            <a:noFill/>
            <a:miter lim="800000"/>
            <a:headEnd/>
            <a:tailEnd/>
          </a:ln>
        </p:spPr>
        <p:txBody>
          <a:bodyPr wrap="square">
            <a:spAutoFit/>
          </a:bodyPr>
          <a:lstStyle/>
          <a:p>
            <a:r>
              <a:rPr lang="en-GB" b="1" dirty="0" smtClean="0">
                <a:solidFill>
                  <a:srgbClr val="4F81BD"/>
                </a:solidFill>
                <a:latin typeface="Optane"/>
              </a:rPr>
              <a:t>3. DIRECT </a:t>
            </a:r>
            <a:r>
              <a:rPr lang="en-GB" b="1" dirty="0">
                <a:solidFill>
                  <a:srgbClr val="4F81BD"/>
                </a:solidFill>
                <a:latin typeface="Optane"/>
              </a:rPr>
              <a:t>PAYMENT </a:t>
            </a:r>
            <a:r>
              <a:rPr lang="en-GB" b="1" dirty="0" smtClean="0">
                <a:solidFill>
                  <a:srgbClr val="4F81BD"/>
                </a:solidFill>
                <a:latin typeface="Optane"/>
              </a:rPr>
              <a:t>SYSTEM: Concept and procedure</a:t>
            </a:r>
            <a:endParaRPr lang="en-GB" b="1" dirty="0">
              <a:solidFill>
                <a:srgbClr val="4F81BD"/>
              </a:solidFill>
              <a:latin typeface="Optane"/>
            </a:endParaRPr>
          </a:p>
          <a:p>
            <a:r>
              <a:rPr lang="zh-CN" altLang="en-US" b="1" dirty="0" smtClean="0">
                <a:solidFill>
                  <a:srgbClr val="4F81BD"/>
                </a:solidFill>
                <a:latin typeface="Optane"/>
              </a:rPr>
              <a:t>   直接支付系统</a:t>
            </a:r>
            <a:endParaRPr lang="en-GB" b="1" dirty="0">
              <a:solidFill>
                <a:srgbClr val="4F81BD"/>
              </a:solidFill>
              <a:latin typeface="Optane"/>
            </a:endParaRPr>
          </a:p>
        </p:txBody>
      </p:sp>
      <p:sp>
        <p:nvSpPr>
          <p:cNvPr id="2" name="CuadroTexto 1"/>
          <p:cNvSpPr txBox="1"/>
          <p:nvPr/>
        </p:nvSpPr>
        <p:spPr>
          <a:xfrm>
            <a:off x="3076495" y="1133990"/>
            <a:ext cx="6431711" cy="1200329"/>
          </a:xfrm>
          <a:prstGeom prst="rect">
            <a:avLst/>
          </a:prstGeom>
          <a:noFill/>
        </p:spPr>
        <p:txBody>
          <a:bodyPr wrap="square" rtlCol="0">
            <a:spAutoFit/>
          </a:bodyPr>
          <a:lstStyle/>
          <a:p>
            <a:r>
              <a:rPr lang="en-US" b="1" dirty="0" smtClean="0">
                <a:solidFill>
                  <a:schemeClr val="bg1">
                    <a:lumMod val="85000"/>
                  </a:schemeClr>
                </a:solidFill>
                <a:latin typeface="Optane" pitchFamily="2" charset="0"/>
              </a:rPr>
              <a:t>1. GENERAL </a:t>
            </a:r>
            <a:r>
              <a:rPr lang="en-US" b="1" dirty="0">
                <a:solidFill>
                  <a:schemeClr val="bg1">
                    <a:lumMod val="85000"/>
                  </a:schemeClr>
                </a:solidFill>
                <a:latin typeface="Optane" pitchFamily="2" charset="0"/>
              </a:rPr>
              <a:t>TREASURY OF THE SOCIAL SECURITY </a:t>
            </a:r>
            <a:r>
              <a:rPr lang="en-US" b="1" dirty="0" smtClean="0">
                <a:solidFill>
                  <a:schemeClr val="bg1">
                    <a:lumMod val="85000"/>
                  </a:schemeClr>
                </a:solidFill>
                <a:latin typeface="Optane" pitchFamily="2" charset="0"/>
              </a:rPr>
              <a:t>DEPARTMENT: Mission and </a:t>
            </a:r>
            <a:r>
              <a:rPr lang="en-US" b="1" dirty="0" smtClean="0">
                <a:solidFill>
                  <a:schemeClr val="bg1">
                    <a:lumMod val="85000"/>
                  </a:schemeClr>
                </a:solidFill>
                <a:latin typeface="Optane" pitchFamily="2" charset="0"/>
              </a:rPr>
              <a:t>Competences</a:t>
            </a:r>
          </a:p>
          <a:p>
            <a:r>
              <a:rPr lang="zh-CN" altLang="en-US" b="1" dirty="0" smtClean="0">
                <a:solidFill>
                  <a:schemeClr val="bg1">
                    <a:lumMod val="85000"/>
                  </a:schemeClr>
                </a:solidFill>
                <a:latin typeface="Optane" pitchFamily="2" charset="0"/>
              </a:rPr>
              <a:t>社保基金总会：使命和职权</a:t>
            </a:r>
            <a:endParaRPr lang="es-ES" b="1" dirty="0">
              <a:solidFill>
                <a:schemeClr val="bg1">
                  <a:lumMod val="85000"/>
                </a:schemeClr>
              </a:solidFill>
              <a:latin typeface="Optane" pitchFamily="2" charset="0"/>
            </a:endParaRPr>
          </a:p>
          <a:p>
            <a:endParaRPr lang="es-ES" dirty="0"/>
          </a:p>
        </p:txBody>
      </p:sp>
      <p:sp>
        <p:nvSpPr>
          <p:cNvPr id="13" name="Rectángulo 9"/>
          <p:cNvSpPr>
            <a:spLocks noChangeArrowheads="1"/>
          </p:cNvSpPr>
          <p:nvPr/>
        </p:nvSpPr>
        <p:spPr bwMode="auto">
          <a:xfrm>
            <a:off x="3153326" y="3548569"/>
            <a:ext cx="5149676" cy="2646878"/>
          </a:xfrm>
          <a:prstGeom prst="rect">
            <a:avLst/>
          </a:prstGeom>
          <a:noFill/>
          <a:ln w="9525">
            <a:noFill/>
            <a:miter lim="800000"/>
            <a:headEnd/>
            <a:tailEnd/>
          </a:ln>
        </p:spPr>
        <p:txBody>
          <a:bodyPr wrap="square">
            <a:spAutoFit/>
          </a:bodyPr>
          <a:lstStyle/>
          <a:p>
            <a:endParaRPr lang="en-GB" sz="2200" b="1" dirty="0">
              <a:solidFill>
                <a:srgbClr val="4F81BD"/>
              </a:solidFill>
              <a:latin typeface="Optane" pitchFamily="2" charset="0"/>
            </a:endParaRPr>
          </a:p>
          <a:p>
            <a:pPr marL="800100" lvl="1" indent="-342900"/>
            <a:r>
              <a:rPr lang="en-GB" b="1" dirty="0" smtClean="0">
                <a:solidFill>
                  <a:srgbClr val="4F81BD"/>
                </a:solidFill>
                <a:latin typeface="Optane"/>
              </a:rPr>
              <a:t>3.1. Concept</a:t>
            </a:r>
          </a:p>
          <a:p>
            <a:pPr marL="800100" lvl="1" indent="-342900"/>
            <a:r>
              <a:rPr lang="zh-TW" altLang="es-ES" b="1" dirty="0" smtClean="0">
                <a:solidFill>
                  <a:srgbClr val="4F81BD"/>
                </a:solidFill>
                <a:latin typeface="Optane"/>
              </a:rPr>
              <a:t>       概</a:t>
            </a:r>
            <a:r>
              <a:rPr lang="zh-TW" altLang="es-ES" b="1" dirty="0">
                <a:solidFill>
                  <a:srgbClr val="4F81BD"/>
                </a:solidFill>
                <a:latin typeface="Optane"/>
              </a:rPr>
              <a:t>念</a:t>
            </a:r>
            <a:endParaRPr lang="en-GB" b="1" dirty="0" smtClean="0">
              <a:solidFill>
                <a:srgbClr val="4F81BD"/>
              </a:solidFill>
              <a:latin typeface="Optane"/>
            </a:endParaRPr>
          </a:p>
          <a:p>
            <a:pPr marL="800100" lvl="1" indent="-342900"/>
            <a:r>
              <a:rPr lang="en-GB" b="1" dirty="0" smtClean="0">
                <a:solidFill>
                  <a:srgbClr val="4F81BD"/>
                </a:solidFill>
                <a:latin typeface="Optane"/>
              </a:rPr>
              <a:t>3.2. </a:t>
            </a:r>
            <a:r>
              <a:rPr lang="en-GB" b="1" dirty="0">
                <a:solidFill>
                  <a:srgbClr val="4F81BD"/>
                </a:solidFill>
                <a:latin typeface="Optane"/>
              </a:rPr>
              <a:t>Contribution Payment procedure</a:t>
            </a:r>
          </a:p>
          <a:p>
            <a:pPr marL="800100" lvl="1" indent="-342900"/>
            <a:r>
              <a:rPr lang="zh-CN" altLang="en-US" b="1" dirty="0">
                <a:solidFill>
                  <a:srgbClr val="4F81BD"/>
                </a:solidFill>
                <a:latin typeface="Optane"/>
              </a:rPr>
              <a:t>    </a:t>
            </a:r>
            <a:r>
              <a:rPr lang="zh-CN" altLang="en-US" b="1" dirty="0" smtClean="0">
                <a:solidFill>
                  <a:srgbClr val="4F81BD"/>
                </a:solidFill>
                <a:latin typeface="Optane"/>
              </a:rPr>
              <a:t>  </a:t>
            </a:r>
            <a:r>
              <a:rPr lang="zh-CN" altLang="en-US" b="1" dirty="0" smtClean="0">
                <a:solidFill>
                  <a:srgbClr val="4F81BD"/>
                </a:solidFill>
                <a:latin typeface="Optane"/>
              </a:rPr>
              <a:t>缴费支付程序</a:t>
            </a:r>
            <a:endParaRPr lang="en-GB" b="1" dirty="0">
              <a:solidFill>
                <a:srgbClr val="4F81BD"/>
              </a:solidFill>
              <a:latin typeface="Optane"/>
            </a:endParaRPr>
          </a:p>
          <a:p>
            <a:pPr marL="800100" lvl="1" indent="-342900"/>
            <a:r>
              <a:rPr lang="en-GB" b="1" dirty="0" smtClean="0">
                <a:solidFill>
                  <a:srgbClr val="4F81BD"/>
                </a:solidFill>
                <a:latin typeface="Optane"/>
              </a:rPr>
              <a:t>3.3. </a:t>
            </a:r>
            <a:r>
              <a:rPr lang="en-GB" b="1" dirty="0">
                <a:solidFill>
                  <a:srgbClr val="4F81BD"/>
                </a:solidFill>
                <a:latin typeface="Optane"/>
              </a:rPr>
              <a:t>Implementation</a:t>
            </a:r>
            <a:r>
              <a:rPr lang="zh-CN" altLang="en-US" b="1" dirty="0">
                <a:solidFill>
                  <a:srgbClr val="4F81BD"/>
                </a:solidFill>
                <a:latin typeface="Optane"/>
              </a:rPr>
              <a:t> </a:t>
            </a:r>
            <a:endParaRPr lang="it-IT" altLang="zh-CN" b="1" dirty="0">
              <a:solidFill>
                <a:srgbClr val="4F81BD"/>
              </a:solidFill>
              <a:latin typeface="Optane"/>
            </a:endParaRPr>
          </a:p>
          <a:p>
            <a:pPr marL="800100" lvl="1" indent="-342900"/>
            <a:r>
              <a:rPr lang="zh-CN" altLang="zh-CN" b="1" dirty="0">
                <a:solidFill>
                  <a:srgbClr val="4F81BD"/>
                </a:solidFill>
                <a:latin typeface="Optane"/>
              </a:rPr>
              <a:t> </a:t>
            </a:r>
            <a:r>
              <a:rPr lang="zh-CN" altLang="en-US" b="1" dirty="0">
                <a:solidFill>
                  <a:srgbClr val="4F81BD"/>
                </a:solidFill>
                <a:latin typeface="Optane"/>
              </a:rPr>
              <a:t>    </a:t>
            </a:r>
            <a:r>
              <a:rPr lang="zh-CN" altLang="en-US" b="1" dirty="0" smtClean="0">
                <a:solidFill>
                  <a:srgbClr val="4F81BD"/>
                </a:solidFill>
                <a:latin typeface="Optane"/>
              </a:rPr>
              <a:t>运</a:t>
            </a:r>
            <a:r>
              <a:rPr lang="zh-CN" altLang="en-US" b="1" dirty="0">
                <a:solidFill>
                  <a:srgbClr val="4F81BD"/>
                </a:solidFill>
                <a:latin typeface="Optane"/>
              </a:rPr>
              <a:t>行</a:t>
            </a:r>
            <a:endParaRPr lang="en-GB" b="1" dirty="0">
              <a:solidFill>
                <a:srgbClr val="4F81BD"/>
              </a:solidFill>
              <a:latin typeface="Optane"/>
            </a:endParaRPr>
          </a:p>
          <a:p>
            <a:pPr marL="800100" lvl="1" indent="-342900"/>
            <a:r>
              <a:rPr lang="en-GB" b="1" dirty="0" smtClean="0">
                <a:solidFill>
                  <a:srgbClr val="4F81BD"/>
                </a:solidFill>
                <a:latin typeface="Optane"/>
              </a:rPr>
              <a:t>3.4. </a:t>
            </a:r>
            <a:r>
              <a:rPr lang="en-GB" b="1" dirty="0">
                <a:solidFill>
                  <a:srgbClr val="4F81BD"/>
                </a:solidFill>
                <a:latin typeface="Optane"/>
              </a:rPr>
              <a:t>Advantages</a:t>
            </a:r>
          </a:p>
          <a:p>
            <a:pPr marL="800100" lvl="1" indent="-342900"/>
            <a:r>
              <a:rPr lang="zh-CN" altLang="en-US" b="1" dirty="0">
                <a:solidFill>
                  <a:srgbClr val="4F81BD"/>
                </a:solidFill>
                <a:latin typeface="Optane"/>
              </a:rPr>
              <a:t>     </a:t>
            </a:r>
            <a:r>
              <a:rPr lang="zh-CN" altLang="en-US" b="1" dirty="0" smtClean="0">
                <a:solidFill>
                  <a:srgbClr val="4F81BD"/>
                </a:solidFill>
                <a:latin typeface="Optane"/>
              </a:rPr>
              <a:t> </a:t>
            </a:r>
            <a:r>
              <a:rPr lang="zh-CN" altLang="en-US" b="1" dirty="0" smtClean="0">
                <a:solidFill>
                  <a:srgbClr val="4F81BD"/>
                </a:solidFill>
                <a:latin typeface="Optane"/>
              </a:rPr>
              <a:t>优点</a:t>
            </a:r>
            <a:endParaRPr lang="en-GB" b="1" dirty="0">
              <a:solidFill>
                <a:srgbClr val="4F81BD"/>
              </a:solidFill>
              <a:latin typeface="Optane"/>
            </a:endParaRPr>
          </a:p>
        </p:txBody>
      </p:sp>
    </p:spTree>
    <p:extLst>
      <p:ext uri="{BB962C8B-B14F-4D97-AF65-F5344CB8AC3E}">
        <p14:creationId xmlns:p14="http://schemas.microsoft.com/office/powerpoint/2010/main" val="216193544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249"/>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25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75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750"/>
                                        <p:tgtEl>
                                          <p:spTgt spid="3"/>
                                        </p:tgtEl>
                                      </p:cBhvr>
                                    </p:animEffect>
                                  </p:childTnLst>
                                </p:cTn>
                              </p:par>
                            </p:childTnLst>
                          </p:cTn>
                        </p:par>
                        <p:par>
                          <p:cTn id="14" fill="hold">
                            <p:stCondLst>
                              <p:cond delay="1500"/>
                            </p:stCondLst>
                            <p:childTnLst>
                              <p:par>
                                <p:cTn id="15" presetID="1" presetClass="entr" presetSubtype="0" fill="hold" grpId="0" nodeType="afterEffect">
                                  <p:stCondLst>
                                    <p:cond delay="250"/>
                                  </p:stCondLst>
                                  <p:childTnLst>
                                    <p:set>
                                      <p:cBhvr>
                                        <p:cTn id="16" dur="1" fill="hold">
                                          <p:stCondLst>
                                            <p:cond delay="0"/>
                                          </p:stCondLst>
                                        </p:cTn>
                                        <p:tgtEl>
                                          <p:spTgt spid="10"/>
                                        </p:tgtEl>
                                        <p:attrNameLst>
                                          <p:attrName>style.visibility</p:attrName>
                                        </p:attrNameLst>
                                      </p:cBhvr>
                                      <p:to>
                                        <p:strVal val="visible"/>
                                      </p:to>
                                    </p:se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750"/>
                                        <p:tgtEl>
                                          <p:spTgt spid="11"/>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p:bldP spid="10" grpId="0" animBg="1"/>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9537" name="Rectángulo 2"/>
          <p:cNvSpPr>
            <a:spLocks noChangeArrowheads="1"/>
          </p:cNvSpPr>
          <p:nvPr/>
        </p:nvSpPr>
        <p:spPr bwMode="auto">
          <a:xfrm>
            <a:off x="63496" y="849446"/>
            <a:ext cx="2792413" cy="1523494"/>
          </a:xfrm>
          <a:prstGeom prst="rect">
            <a:avLst/>
          </a:prstGeom>
          <a:noFill/>
          <a:ln w="9525">
            <a:noFill/>
            <a:miter lim="800000"/>
            <a:headEnd/>
            <a:tailEnd/>
          </a:ln>
        </p:spPr>
        <p:txBody>
          <a:bodyPr wrap="square">
            <a:spAutoFit/>
          </a:bodyPr>
          <a:lstStyle/>
          <a:p>
            <a:pPr algn="ctr">
              <a:spcBef>
                <a:spcPts val="600"/>
              </a:spcBef>
            </a:pPr>
            <a:r>
              <a:rPr lang="en-GB" sz="4400" b="1" dirty="0" smtClean="0">
                <a:solidFill>
                  <a:srgbClr val="4F81BD"/>
                </a:solidFill>
                <a:latin typeface="Optane" pitchFamily="2" charset="0"/>
              </a:rPr>
              <a:t>Contents</a:t>
            </a:r>
          </a:p>
          <a:p>
            <a:pPr algn="ctr">
              <a:spcBef>
                <a:spcPts val="600"/>
              </a:spcBef>
            </a:pPr>
            <a:r>
              <a:rPr lang="en-GB" sz="4400" b="1" dirty="0" err="1" smtClean="0">
                <a:solidFill>
                  <a:srgbClr val="4F81BD"/>
                </a:solidFill>
                <a:latin typeface="Optane" pitchFamily="2" charset="0"/>
              </a:rPr>
              <a:t>内容</a:t>
            </a:r>
            <a:endParaRPr lang="en-GB" sz="4400" b="1" dirty="0">
              <a:solidFill>
                <a:srgbClr val="4F81BD"/>
              </a:solidFill>
              <a:latin typeface="Optane" pitchFamily="2" charset="0"/>
            </a:endParaRPr>
          </a:p>
        </p:txBody>
      </p:sp>
      <p:cxnSp>
        <p:nvCxnSpPr>
          <p:cNvPr id="1729538" name="6 Conector recto"/>
          <p:cNvCxnSpPr>
            <a:cxnSpLocks noChangeShapeType="1"/>
          </p:cNvCxnSpPr>
          <p:nvPr/>
        </p:nvCxnSpPr>
        <p:spPr bwMode="auto">
          <a:xfrm rot="5400000">
            <a:off x="-528637" y="3429000"/>
            <a:ext cx="6858000" cy="0"/>
          </a:xfrm>
          <a:prstGeom prst="line">
            <a:avLst/>
          </a:prstGeom>
          <a:ln>
            <a:headEnd/>
            <a:tailEnd/>
          </a:ln>
        </p:spPr>
        <p:style>
          <a:lnRef idx="2">
            <a:schemeClr val="accent1"/>
          </a:lnRef>
          <a:fillRef idx="0">
            <a:schemeClr val="accent1"/>
          </a:fillRef>
          <a:effectRef idx="1">
            <a:schemeClr val="accent1"/>
          </a:effectRef>
          <a:fontRef idx="minor">
            <a:schemeClr val="tx1"/>
          </a:fontRef>
        </p:style>
      </p:cxnSp>
      <p:sp>
        <p:nvSpPr>
          <p:cNvPr id="5" name="14 Elipse"/>
          <p:cNvSpPr/>
          <p:nvPr/>
        </p:nvSpPr>
        <p:spPr bwMode="auto">
          <a:xfrm>
            <a:off x="2775270" y="1133990"/>
            <a:ext cx="287337" cy="288925"/>
          </a:xfrm>
          <a:prstGeom prst="ellipse">
            <a:avLst/>
          </a:prstGeom>
          <a:solidFill>
            <a:schemeClr val="bg1">
              <a:lumMod val="85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endParaRPr lang="es-ES" kern="0" dirty="0">
              <a:solidFill>
                <a:prstClr val="white"/>
              </a:solidFill>
              <a:latin typeface="Arial"/>
              <a:cs typeface="+mn-cs"/>
            </a:endParaRPr>
          </a:p>
        </p:txBody>
      </p:sp>
      <p:sp>
        <p:nvSpPr>
          <p:cNvPr id="6" name="16 Elipse"/>
          <p:cNvSpPr/>
          <p:nvPr/>
        </p:nvSpPr>
        <p:spPr bwMode="auto">
          <a:xfrm>
            <a:off x="2759354" y="2179258"/>
            <a:ext cx="287337" cy="287337"/>
          </a:xfrm>
          <a:prstGeom prst="ellipse">
            <a:avLst/>
          </a:prstGeom>
          <a:solidFill>
            <a:schemeClr val="bg1">
              <a:lumMod val="85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endParaRPr lang="es-ES" kern="0" dirty="0">
              <a:solidFill>
                <a:prstClr val="white"/>
              </a:solidFill>
              <a:latin typeface="Arial"/>
              <a:cs typeface="+mn-cs"/>
            </a:endParaRPr>
          </a:p>
        </p:txBody>
      </p:sp>
      <p:sp>
        <p:nvSpPr>
          <p:cNvPr id="3" name="CuadroTexto 2"/>
          <p:cNvSpPr txBox="1"/>
          <p:nvPr/>
        </p:nvSpPr>
        <p:spPr>
          <a:xfrm>
            <a:off x="3076495" y="2161389"/>
            <a:ext cx="5983734" cy="646331"/>
          </a:xfrm>
          <a:prstGeom prst="rect">
            <a:avLst/>
          </a:prstGeom>
          <a:noFill/>
        </p:spPr>
        <p:txBody>
          <a:bodyPr wrap="square" rtlCol="0">
            <a:spAutoFit/>
          </a:bodyPr>
          <a:lstStyle/>
          <a:p>
            <a:r>
              <a:rPr lang="en-GB" b="1" dirty="0" smtClean="0">
                <a:solidFill>
                  <a:schemeClr val="bg1">
                    <a:lumMod val="85000"/>
                  </a:schemeClr>
                </a:solidFill>
                <a:latin typeface="Optane" pitchFamily="2" charset="0"/>
              </a:rPr>
              <a:t>2. PAYMENT SYSTEMS: </a:t>
            </a:r>
            <a:r>
              <a:rPr lang="en-GB" b="1" dirty="0" smtClean="0">
                <a:solidFill>
                  <a:schemeClr val="bg1">
                    <a:lumMod val="85000"/>
                  </a:schemeClr>
                </a:solidFill>
                <a:latin typeface="Optane" pitchFamily="2" charset="0"/>
              </a:rPr>
              <a:t>Classification</a:t>
            </a:r>
            <a:endParaRPr lang="es-ES" dirty="0"/>
          </a:p>
          <a:p>
            <a:r>
              <a:rPr lang="zh-CN" altLang="en-US" b="1" dirty="0" smtClean="0">
                <a:solidFill>
                  <a:schemeClr val="bg1">
                    <a:lumMod val="85000"/>
                  </a:schemeClr>
                </a:solidFill>
                <a:latin typeface="Optane" pitchFamily="2" charset="0"/>
              </a:rPr>
              <a:t>支付系统：分类</a:t>
            </a:r>
            <a:endParaRPr lang="en-GB" b="1" dirty="0" smtClean="0">
              <a:solidFill>
                <a:schemeClr val="bg1">
                  <a:lumMod val="85000"/>
                </a:schemeClr>
              </a:solidFill>
              <a:latin typeface="Optane" pitchFamily="2" charset="0"/>
            </a:endParaRPr>
          </a:p>
        </p:txBody>
      </p:sp>
      <p:sp>
        <p:nvSpPr>
          <p:cNvPr id="10" name="38 Elipse"/>
          <p:cNvSpPr/>
          <p:nvPr/>
        </p:nvSpPr>
        <p:spPr bwMode="auto">
          <a:xfrm>
            <a:off x="2730087" y="3130986"/>
            <a:ext cx="287337" cy="287338"/>
          </a:xfrm>
          <a:prstGeom prst="ellipse">
            <a:avLst/>
          </a:prstGeom>
          <a:solidFill>
            <a:schemeClr val="tx2"/>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endParaRPr lang="es-ES" kern="0" dirty="0">
              <a:solidFill>
                <a:prstClr val="white"/>
              </a:solidFill>
              <a:latin typeface="Arial"/>
              <a:cs typeface="+mn-cs"/>
            </a:endParaRPr>
          </a:p>
        </p:txBody>
      </p:sp>
      <p:sp>
        <p:nvSpPr>
          <p:cNvPr id="11" name="Rectángulo 7"/>
          <p:cNvSpPr>
            <a:spLocks noChangeArrowheads="1"/>
          </p:cNvSpPr>
          <p:nvPr/>
        </p:nvSpPr>
        <p:spPr bwMode="auto">
          <a:xfrm>
            <a:off x="3076495" y="3130986"/>
            <a:ext cx="6386528" cy="646331"/>
          </a:xfrm>
          <a:prstGeom prst="rect">
            <a:avLst/>
          </a:prstGeom>
          <a:noFill/>
          <a:ln w="9525">
            <a:noFill/>
            <a:miter lim="800000"/>
            <a:headEnd/>
            <a:tailEnd/>
          </a:ln>
        </p:spPr>
        <p:txBody>
          <a:bodyPr wrap="square">
            <a:spAutoFit/>
          </a:bodyPr>
          <a:lstStyle/>
          <a:p>
            <a:r>
              <a:rPr lang="en-GB" b="1" dirty="0" smtClean="0">
                <a:solidFill>
                  <a:srgbClr val="4F81BD"/>
                </a:solidFill>
                <a:latin typeface="Optane"/>
              </a:rPr>
              <a:t>3. DIRECT </a:t>
            </a:r>
            <a:r>
              <a:rPr lang="en-GB" b="1" dirty="0">
                <a:solidFill>
                  <a:srgbClr val="4F81BD"/>
                </a:solidFill>
                <a:latin typeface="Optane"/>
              </a:rPr>
              <a:t>PAYMENT </a:t>
            </a:r>
            <a:r>
              <a:rPr lang="en-GB" b="1" dirty="0" smtClean="0">
                <a:solidFill>
                  <a:srgbClr val="4F81BD"/>
                </a:solidFill>
                <a:latin typeface="Optane"/>
              </a:rPr>
              <a:t>SYSTEM: Concept and procedure</a:t>
            </a:r>
            <a:endParaRPr lang="en-GB" b="1" dirty="0">
              <a:solidFill>
                <a:srgbClr val="4F81BD"/>
              </a:solidFill>
              <a:latin typeface="Optane"/>
            </a:endParaRPr>
          </a:p>
          <a:p>
            <a:r>
              <a:rPr lang="zh-CN" altLang="en-US" b="1" dirty="0" smtClean="0">
                <a:solidFill>
                  <a:srgbClr val="4F81BD"/>
                </a:solidFill>
                <a:latin typeface="Optane"/>
              </a:rPr>
              <a:t>   </a:t>
            </a:r>
            <a:r>
              <a:rPr lang="zh-CN" altLang="en-US" b="1" dirty="0" smtClean="0">
                <a:solidFill>
                  <a:srgbClr val="4F81BD"/>
                </a:solidFill>
                <a:latin typeface="Optane"/>
              </a:rPr>
              <a:t>直接支付系统</a:t>
            </a:r>
            <a:r>
              <a:rPr lang="zh-CN" altLang="en-US" b="1" dirty="0" smtClean="0">
                <a:solidFill>
                  <a:srgbClr val="4F81BD"/>
                </a:solidFill>
                <a:latin typeface="Optane"/>
              </a:rPr>
              <a:t>：概念和程序</a:t>
            </a:r>
            <a:endParaRPr lang="en-GB" b="1" dirty="0">
              <a:solidFill>
                <a:srgbClr val="4F81BD"/>
              </a:solidFill>
              <a:latin typeface="Optane"/>
            </a:endParaRPr>
          </a:p>
        </p:txBody>
      </p:sp>
      <p:sp>
        <p:nvSpPr>
          <p:cNvPr id="2" name="CuadroTexto 1"/>
          <p:cNvSpPr txBox="1"/>
          <p:nvPr/>
        </p:nvSpPr>
        <p:spPr>
          <a:xfrm>
            <a:off x="3076495" y="1133990"/>
            <a:ext cx="6431711" cy="1200329"/>
          </a:xfrm>
          <a:prstGeom prst="rect">
            <a:avLst/>
          </a:prstGeom>
          <a:noFill/>
        </p:spPr>
        <p:txBody>
          <a:bodyPr wrap="square" rtlCol="0">
            <a:spAutoFit/>
          </a:bodyPr>
          <a:lstStyle/>
          <a:p>
            <a:r>
              <a:rPr lang="en-US" b="1" dirty="0" smtClean="0">
                <a:solidFill>
                  <a:schemeClr val="bg1">
                    <a:lumMod val="85000"/>
                  </a:schemeClr>
                </a:solidFill>
                <a:latin typeface="Optane" pitchFamily="2" charset="0"/>
              </a:rPr>
              <a:t>1. GENERAL </a:t>
            </a:r>
            <a:r>
              <a:rPr lang="en-US" b="1" dirty="0">
                <a:solidFill>
                  <a:schemeClr val="bg1">
                    <a:lumMod val="85000"/>
                  </a:schemeClr>
                </a:solidFill>
                <a:latin typeface="Optane" pitchFamily="2" charset="0"/>
              </a:rPr>
              <a:t>TREASURY OF THE SOCIAL SECURITY </a:t>
            </a:r>
            <a:r>
              <a:rPr lang="en-US" b="1" dirty="0" smtClean="0">
                <a:solidFill>
                  <a:schemeClr val="bg1">
                    <a:lumMod val="85000"/>
                  </a:schemeClr>
                </a:solidFill>
                <a:latin typeface="Optane" pitchFamily="2" charset="0"/>
              </a:rPr>
              <a:t>DEPARTMENT: Mission and </a:t>
            </a:r>
            <a:r>
              <a:rPr lang="en-US" b="1" dirty="0" smtClean="0">
                <a:solidFill>
                  <a:schemeClr val="bg1">
                    <a:lumMod val="85000"/>
                  </a:schemeClr>
                </a:solidFill>
                <a:latin typeface="Optane" pitchFamily="2" charset="0"/>
              </a:rPr>
              <a:t>Competences</a:t>
            </a:r>
          </a:p>
          <a:p>
            <a:r>
              <a:rPr lang="zh-CN" altLang="en-US" b="1" dirty="0" smtClean="0">
                <a:solidFill>
                  <a:schemeClr val="bg1">
                    <a:lumMod val="85000"/>
                  </a:schemeClr>
                </a:solidFill>
                <a:latin typeface="Optane" pitchFamily="2" charset="0"/>
              </a:rPr>
              <a:t>社保基金总会：使命和职权</a:t>
            </a:r>
            <a:endParaRPr lang="es-ES" b="1" dirty="0">
              <a:solidFill>
                <a:schemeClr val="bg1">
                  <a:lumMod val="85000"/>
                </a:schemeClr>
              </a:solidFill>
              <a:latin typeface="Optane" pitchFamily="2" charset="0"/>
            </a:endParaRPr>
          </a:p>
          <a:p>
            <a:endParaRPr lang="es-ES" dirty="0"/>
          </a:p>
        </p:txBody>
      </p:sp>
      <p:sp>
        <p:nvSpPr>
          <p:cNvPr id="13" name="Rectángulo 9"/>
          <p:cNvSpPr>
            <a:spLocks noChangeArrowheads="1"/>
          </p:cNvSpPr>
          <p:nvPr/>
        </p:nvSpPr>
        <p:spPr bwMode="auto">
          <a:xfrm>
            <a:off x="3153326" y="3548569"/>
            <a:ext cx="5149676" cy="2646878"/>
          </a:xfrm>
          <a:prstGeom prst="rect">
            <a:avLst/>
          </a:prstGeom>
          <a:noFill/>
          <a:ln w="9525">
            <a:noFill/>
            <a:miter lim="800000"/>
            <a:headEnd/>
            <a:tailEnd/>
          </a:ln>
        </p:spPr>
        <p:txBody>
          <a:bodyPr wrap="square">
            <a:spAutoFit/>
          </a:bodyPr>
          <a:lstStyle/>
          <a:p>
            <a:endParaRPr lang="en-GB" sz="2200" b="1" dirty="0">
              <a:solidFill>
                <a:srgbClr val="4F81BD"/>
              </a:solidFill>
              <a:latin typeface="Optane" pitchFamily="2" charset="0"/>
            </a:endParaRPr>
          </a:p>
          <a:p>
            <a:pPr marL="800100" lvl="1" indent="-342900"/>
            <a:r>
              <a:rPr lang="en-GB" b="1" dirty="0" smtClean="0">
                <a:solidFill>
                  <a:srgbClr val="4F81BD"/>
                </a:solidFill>
                <a:latin typeface="Optane"/>
              </a:rPr>
              <a:t>3.1. Concept</a:t>
            </a:r>
          </a:p>
          <a:p>
            <a:pPr marL="800100" lvl="1" indent="-342900"/>
            <a:r>
              <a:rPr lang="zh-TW" altLang="es-ES" b="1" dirty="0" smtClean="0">
                <a:solidFill>
                  <a:srgbClr val="4F81BD"/>
                </a:solidFill>
                <a:latin typeface="Optane"/>
              </a:rPr>
              <a:t>       概</a:t>
            </a:r>
            <a:r>
              <a:rPr lang="zh-TW" altLang="es-ES" b="1" dirty="0">
                <a:solidFill>
                  <a:srgbClr val="4F81BD"/>
                </a:solidFill>
                <a:latin typeface="Optane"/>
              </a:rPr>
              <a:t>念</a:t>
            </a:r>
            <a:endParaRPr lang="en-GB" b="1" dirty="0" smtClean="0">
              <a:solidFill>
                <a:srgbClr val="4F81BD"/>
              </a:solidFill>
              <a:latin typeface="Optane"/>
            </a:endParaRPr>
          </a:p>
          <a:p>
            <a:pPr marL="800100" lvl="1" indent="-342900"/>
            <a:r>
              <a:rPr lang="en-GB" b="1" dirty="0" smtClean="0">
                <a:solidFill>
                  <a:schemeClr val="bg1">
                    <a:lumMod val="85000"/>
                  </a:schemeClr>
                </a:solidFill>
                <a:latin typeface="Optane"/>
              </a:rPr>
              <a:t>3.2. </a:t>
            </a:r>
            <a:r>
              <a:rPr lang="en-GB" b="1" dirty="0">
                <a:solidFill>
                  <a:schemeClr val="bg1">
                    <a:lumMod val="85000"/>
                  </a:schemeClr>
                </a:solidFill>
                <a:latin typeface="Optane"/>
              </a:rPr>
              <a:t>Contribution Payment procedure</a:t>
            </a:r>
          </a:p>
          <a:p>
            <a:pPr marL="800100" lvl="1" indent="-342900"/>
            <a:r>
              <a:rPr lang="zh-CN" altLang="en-US" b="1" dirty="0">
                <a:solidFill>
                  <a:schemeClr val="bg1">
                    <a:lumMod val="85000"/>
                  </a:schemeClr>
                </a:solidFill>
                <a:latin typeface="Optane"/>
              </a:rPr>
              <a:t>    </a:t>
            </a:r>
            <a:r>
              <a:rPr lang="zh-CN" altLang="en-US" b="1" dirty="0" smtClean="0">
                <a:solidFill>
                  <a:schemeClr val="bg1">
                    <a:lumMod val="85000"/>
                  </a:schemeClr>
                </a:solidFill>
                <a:latin typeface="Optane"/>
              </a:rPr>
              <a:t>   缴</a:t>
            </a:r>
            <a:r>
              <a:rPr lang="zh-CN" altLang="en-US" b="1" dirty="0">
                <a:solidFill>
                  <a:schemeClr val="bg1">
                    <a:lumMod val="85000"/>
                  </a:schemeClr>
                </a:solidFill>
                <a:latin typeface="Optane"/>
              </a:rPr>
              <a:t>费支付程序</a:t>
            </a:r>
            <a:endParaRPr lang="en-GB" b="1" dirty="0">
              <a:solidFill>
                <a:schemeClr val="bg1">
                  <a:lumMod val="85000"/>
                </a:schemeClr>
              </a:solidFill>
              <a:latin typeface="Optane"/>
            </a:endParaRPr>
          </a:p>
          <a:p>
            <a:pPr marL="800100" lvl="1" indent="-342900"/>
            <a:r>
              <a:rPr lang="en-GB" b="1" dirty="0" smtClean="0">
                <a:solidFill>
                  <a:schemeClr val="bg1">
                    <a:lumMod val="85000"/>
                  </a:schemeClr>
                </a:solidFill>
                <a:latin typeface="Optane"/>
              </a:rPr>
              <a:t>3.3. </a:t>
            </a:r>
            <a:r>
              <a:rPr lang="en-GB" b="1" dirty="0">
                <a:solidFill>
                  <a:schemeClr val="bg1">
                    <a:lumMod val="85000"/>
                  </a:schemeClr>
                </a:solidFill>
                <a:latin typeface="Optane"/>
              </a:rPr>
              <a:t>Implementation</a:t>
            </a:r>
            <a:r>
              <a:rPr lang="zh-CN" altLang="en-US" b="1" dirty="0">
                <a:solidFill>
                  <a:schemeClr val="bg1">
                    <a:lumMod val="85000"/>
                  </a:schemeClr>
                </a:solidFill>
                <a:latin typeface="Optane"/>
              </a:rPr>
              <a:t> </a:t>
            </a:r>
            <a:endParaRPr lang="it-IT" altLang="zh-CN" b="1" dirty="0">
              <a:solidFill>
                <a:schemeClr val="bg1">
                  <a:lumMod val="85000"/>
                </a:schemeClr>
              </a:solidFill>
              <a:latin typeface="Optane"/>
            </a:endParaRPr>
          </a:p>
          <a:p>
            <a:pPr marL="800100" lvl="1" indent="-342900"/>
            <a:r>
              <a:rPr lang="zh-CN" altLang="zh-CN" b="1" dirty="0">
                <a:solidFill>
                  <a:schemeClr val="bg1">
                    <a:lumMod val="85000"/>
                  </a:schemeClr>
                </a:solidFill>
                <a:latin typeface="Optane"/>
              </a:rPr>
              <a:t> </a:t>
            </a:r>
            <a:r>
              <a:rPr lang="zh-CN" altLang="en-US" b="1" dirty="0">
                <a:solidFill>
                  <a:schemeClr val="bg1">
                    <a:lumMod val="85000"/>
                  </a:schemeClr>
                </a:solidFill>
                <a:latin typeface="Optane"/>
              </a:rPr>
              <a:t>    </a:t>
            </a:r>
            <a:r>
              <a:rPr lang="zh-CN" altLang="en-US" b="1" dirty="0" smtClean="0">
                <a:solidFill>
                  <a:schemeClr val="bg1">
                    <a:lumMod val="85000"/>
                  </a:schemeClr>
                </a:solidFill>
                <a:latin typeface="Optane"/>
              </a:rPr>
              <a:t>  运</a:t>
            </a:r>
            <a:r>
              <a:rPr lang="zh-CN" altLang="en-US" b="1" dirty="0">
                <a:solidFill>
                  <a:schemeClr val="bg1">
                    <a:lumMod val="85000"/>
                  </a:schemeClr>
                </a:solidFill>
                <a:latin typeface="Optane"/>
              </a:rPr>
              <a:t>行</a:t>
            </a:r>
            <a:endParaRPr lang="en-GB" b="1" dirty="0">
              <a:solidFill>
                <a:schemeClr val="bg1">
                  <a:lumMod val="85000"/>
                </a:schemeClr>
              </a:solidFill>
              <a:latin typeface="Optane"/>
            </a:endParaRPr>
          </a:p>
          <a:p>
            <a:pPr marL="800100" lvl="1" indent="-342900"/>
            <a:r>
              <a:rPr lang="en-GB" b="1" dirty="0" smtClean="0">
                <a:solidFill>
                  <a:schemeClr val="bg1">
                    <a:lumMod val="85000"/>
                  </a:schemeClr>
                </a:solidFill>
                <a:latin typeface="Optane"/>
              </a:rPr>
              <a:t>3.4. </a:t>
            </a:r>
            <a:r>
              <a:rPr lang="en-GB" b="1" dirty="0">
                <a:solidFill>
                  <a:schemeClr val="bg1">
                    <a:lumMod val="85000"/>
                  </a:schemeClr>
                </a:solidFill>
                <a:latin typeface="Optane"/>
              </a:rPr>
              <a:t>Advantages</a:t>
            </a:r>
          </a:p>
          <a:p>
            <a:pPr marL="800100" lvl="1" indent="-342900"/>
            <a:r>
              <a:rPr lang="zh-CN" altLang="en-US" b="1" dirty="0">
                <a:solidFill>
                  <a:schemeClr val="bg1">
                    <a:lumMod val="85000"/>
                  </a:schemeClr>
                </a:solidFill>
                <a:latin typeface="Optane"/>
              </a:rPr>
              <a:t>     </a:t>
            </a:r>
            <a:r>
              <a:rPr lang="zh-CN" altLang="en-US" b="1" dirty="0" smtClean="0">
                <a:solidFill>
                  <a:schemeClr val="bg1">
                    <a:lumMod val="85000"/>
                  </a:schemeClr>
                </a:solidFill>
                <a:latin typeface="Optane"/>
              </a:rPr>
              <a:t>  优</a:t>
            </a:r>
            <a:r>
              <a:rPr lang="zh-CN" altLang="en-US" b="1" dirty="0">
                <a:solidFill>
                  <a:schemeClr val="bg1">
                    <a:lumMod val="85000"/>
                  </a:schemeClr>
                </a:solidFill>
                <a:latin typeface="Optane"/>
              </a:rPr>
              <a:t>点</a:t>
            </a:r>
            <a:endParaRPr lang="en-GB" b="1" dirty="0">
              <a:solidFill>
                <a:schemeClr val="bg1">
                  <a:lumMod val="85000"/>
                </a:schemeClr>
              </a:solidFill>
              <a:latin typeface="Optane"/>
            </a:endParaRPr>
          </a:p>
        </p:txBody>
      </p:sp>
    </p:spTree>
    <p:extLst>
      <p:ext uri="{BB962C8B-B14F-4D97-AF65-F5344CB8AC3E}">
        <p14:creationId xmlns:p14="http://schemas.microsoft.com/office/powerpoint/2010/main" val="23421777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249"/>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25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75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750"/>
                                        <p:tgtEl>
                                          <p:spTgt spid="3"/>
                                        </p:tgtEl>
                                      </p:cBhvr>
                                    </p:animEffect>
                                  </p:childTnLst>
                                </p:cTn>
                              </p:par>
                            </p:childTnLst>
                          </p:cTn>
                        </p:par>
                        <p:par>
                          <p:cTn id="14" fill="hold">
                            <p:stCondLst>
                              <p:cond delay="1500"/>
                            </p:stCondLst>
                            <p:childTnLst>
                              <p:par>
                                <p:cTn id="15" presetID="1" presetClass="entr" presetSubtype="0" fill="hold" grpId="0" nodeType="afterEffect">
                                  <p:stCondLst>
                                    <p:cond delay="250"/>
                                  </p:stCondLst>
                                  <p:childTnLst>
                                    <p:set>
                                      <p:cBhvr>
                                        <p:cTn id="16" dur="1" fill="hold">
                                          <p:stCondLst>
                                            <p:cond delay="0"/>
                                          </p:stCondLst>
                                        </p:cTn>
                                        <p:tgtEl>
                                          <p:spTgt spid="10"/>
                                        </p:tgtEl>
                                        <p:attrNameLst>
                                          <p:attrName>style.visibility</p:attrName>
                                        </p:attrNameLst>
                                      </p:cBhvr>
                                      <p:to>
                                        <p:strVal val="visible"/>
                                      </p:to>
                                    </p:se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750"/>
                                        <p:tgtEl>
                                          <p:spTgt spid="11"/>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p:bldP spid="10" grpId="0" animBg="1"/>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AutoShape 3" descr="Light horizontal"/>
          <p:cNvSpPr>
            <a:spLocks noChangeArrowheads="1"/>
          </p:cNvSpPr>
          <p:nvPr/>
        </p:nvSpPr>
        <p:spPr bwMode="auto">
          <a:xfrm>
            <a:off x="200340" y="3776544"/>
            <a:ext cx="9505320" cy="1490656"/>
          </a:xfrm>
          <a:prstGeom prst="flowChartProcess">
            <a:avLst/>
          </a:prstGeom>
          <a:gradFill>
            <a:gsLst>
              <a:gs pos="0">
                <a:schemeClr val="accent1">
                  <a:tint val="66000"/>
                  <a:satMod val="160000"/>
                  <a:alpha val="70000"/>
                </a:schemeClr>
              </a:gs>
              <a:gs pos="50000">
                <a:schemeClr val="accent1">
                  <a:tint val="44500"/>
                  <a:satMod val="160000"/>
                </a:schemeClr>
              </a:gs>
              <a:gs pos="100000">
                <a:schemeClr val="accent1">
                  <a:tint val="23500"/>
                  <a:satMod val="160000"/>
                </a:schemeClr>
              </a:gs>
            </a:gsLst>
            <a:lin ang="5400000" scaled="0"/>
          </a:gradFill>
          <a:ln w="9525" algn="ctr">
            <a:noFill/>
            <a:miter lim="800000"/>
            <a:headEnd/>
            <a:tailEnd/>
          </a:ln>
          <a:effectLst/>
          <a:scene3d>
            <a:camera prst="orthographicFront"/>
            <a:lightRig rig="threePt" dir="t"/>
          </a:scene3d>
          <a:sp3d>
            <a:bevelT w="114300" prst="hardEdge"/>
          </a:sp3d>
        </p:spPr>
        <p:txBody>
          <a:bodyPr wrap="square" lIns="92075" tIns="82800" rIns="92075" bIns="82800" anchor="ctr">
            <a:spAutoFit/>
          </a:bodyPr>
          <a:lstStyle/>
          <a:p>
            <a:r>
              <a:rPr lang="es-ES" sz="3400" b="1" dirty="0" smtClean="0">
                <a:latin typeface="Optane"/>
              </a:rPr>
              <a:t>“</a:t>
            </a:r>
            <a:r>
              <a:rPr lang="en-US" sz="3400" b="1" dirty="0">
                <a:latin typeface="Optane"/>
              </a:rPr>
              <a:t>It represents a historic change in the way </a:t>
            </a:r>
            <a:r>
              <a:rPr lang="en-US" sz="3400" b="1" dirty="0" smtClean="0">
                <a:latin typeface="Optane"/>
              </a:rPr>
              <a:t>of contributing </a:t>
            </a:r>
            <a:r>
              <a:rPr lang="en-US" sz="3400" b="1" dirty="0">
                <a:latin typeface="Optane"/>
              </a:rPr>
              <a:t>to </a:t>
            </a:r>
            <a:r>
              <a:rPr lang="en-US" sz="3400" b="1" dirty="0" smtClean="0">
                <a:latin typeface="Optane"/>
              </a:rPr>
              <a:t>the Social Security System</a:t>
            </a:r>
            <a:r>
              <a:rPr lang="es-ES" sz="3400" b="1" dirty="0" smtClean="0">
                <a:latin typeface="Optane"/>
              </a:rPr>
              <a:t>”</a:t>
            </a:r>
            <a:endParaRPr lang="es-ES" sz="3400" b="1" dirty="0">
              <a:latin typeface="Optane"/>
            </a:endParaRPr>
          </a:p>
          <a:p>
            <a:pPr algn="r"/>
            <a:r>
              <a:rPr lang="es-ES" b="1" i="1" dirty="0" smtClean="0">
                <a:latin typeface="Optane"/>
                <a:ea typeface="Calibri"/>
                <a:cs typeface="Calibri"/>
              </a:rPr>
              <a:t>Madrid, 10/4/2014</a:t>
            </a:r>
            <a:endParaRPr lang="es-ES_tradnl" b="1" i="1" dirty="0" smtClean="0">
              <a:latin typeface="Optane"/>
              <a:ea typeface="Calibri"/>
              <a:cs typeface="Calibri"/>
            </a:endParaRPr>
          </a:p>
        </p:txBody>
      </p:sp>
      <p:grpSp>
        <p:nvGrpSpPr>
          <p:cNvPr id="4" name="3 Grupo"/>
          <p:cNvGrpSpPr/>
          <p:nvPr/>
        </p:nvGrpSpPr>
        <p:grpSpPr>
          <a:xfrm>
            <a:off x="272349" y="1354298"/>
            <a:ext cx="9190087" cy="1275213"/>
            <a:chOff x="272349" y="1354298"/>
            <a:chExt cx="9190087" cy="1275213"/>
          </a:xfrm>
        </p:grpSpPr>
        <p:sp>
          <p:nvSpPr>
            <p:cNvPr id="30" name="AutoShape 3" descr="Light horizontal"/>
            <p:cNvSpPr>
              <a:spLocks noChangeArrowheads="1"/>
            </p:cNvSpPr>
            <p:nvPr/>
          </p:nvSpPr>
          <p:spPr bwMode="auto">
            <a:xfrm>
              <a:off x="272349" y="1354298"/>
              <a:ext cx="9190087" cy="1275213"/>
            </a:xfrm>
            <a:prstGeom prst="flowChartProcess">
              <a:avLst/>
            </a:prstGeom>
            <a:gradFill>
              <a:gsLst>
                <a:gs pos="0">
                  <a:schemeClr val="accent1">
                    <a:tint val="66000"/>
                    <a:satMod val="160000"/>
                    <a:alpha val="70000"/>
                  </a:schemeClr>
                </a:gs>
                <a:gs pos="50000">
                  <a:schemeClr val="accent1">
                    <a:tint val="44500"/>
                    <a:satMod val="160000"/>
                  </a:schemeClr>
                </a:gs>
                <a:gs pos="100000">
                  <a:schemeClr val="accent1">
                    <a:tint val="23500"/>
                    <a:satMod val="160000"/>
                  </a:schemeClr>
                </a:gs>
              </a:gsLst>
              <a:lin ang="5400000" scaled="0"/>
            </a:gradFill>
            <a:ln w="9525" algn="ctr">
              <a:noFill/>
              <a:miter lim="800000"/>
              <a:headEnd/>
              <a:tailEnd/>
            </a:ln>
            <a:effectLst/>
            <a:scene3d>
              <a:camera prst="orthographicFront"/>
              <a:lightRig rig="threePt" dir="t"/>
            </a:scene3d>
            <a:sp3d>
              <a:bevelT w="165100" prst="coolSlant"/>
            </a:sp3d>
          </p:spPr>
          <p:txBody>
            <a:bodyPr wrap="square" lIns="92075" tIns="82800" rIns="92075" bIns="82800" anchor="ctr">
              <a:spAutoFit/>
            </a:bodyPr>
            <a:lstStyle/>
            <a:p>
              <a:pPr algn="ctr"/>
              <a:r>
                <a:rPr lang="es-ES" sz="3600" b="1" dirty="0">
                  <a:latin typeface="Calibri" pitchFamily="34" charset="0"/>
                </a:rPr>
                <a:t>                       </a:t>
              </a:r>
            </a:p>
            <a:p>
              <a:pPr algn="ctr"/>
              <a:r>
                <a:rPr lang="es-ES" sz="3600" b="1" dirty="0">
                  <a:latin typeface="Calibri" pitchFamily="34" charset="0"/>
                </a:rPr>
                <a:t>                                                                         </a:t>
              </a:r>
              <a:endParaRPr lang="es-ES_tradnl" sz="3600" b="1" dirty="0">
                <a:latin typeface="Calibri" pitchFamily="34" charset="0"/>
                <a:ea typeface="Calibri"/>
                <a:cs typeface="Calibri"/>
              </a:endParaRPr>
            </a:p>
          </p:txBody>
        </p:sp>
        <p:pic>
          <p:nvPicPr>
            <p:cNvPr id="12" name="Imagen 11"/>
            <p:cNvPicPr>
              <a:picLocks noChangeAspect="1"/>
            </p:cNvPicPr>
            <p:nvPr/>
          </p:nvPicPr>
          <p:blipFill>
            <a:blip r:embed="rId3"/>
            <a:stretch>
              <a:fillRect/>
            </a:stretch>
          </p:blipFill>
          <p:spPr>
            <a:xfrm>
              <a:off x="6609230" y="1472328"/>
              <a:ext cx="2160239" cy="994462"/>
            </a:xfrm>
            <a:prstGeom prst="rect">
              <a:avLst/>
            </a:prstGeom>
            <a:scene3d>
              <a:camera prst="orthographicFront"/>
              <a:lightRig rig="threePt" dir="t"/>
            </a:scene3d>
            <a:sp3d>
              <a:bevelT w="165100" prst="coolSlant"/>
            </a:sp3d>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0299" y="1448055"/>
              <a:ext cx="1596765" cy="1112897"/>
            </a:xfrm>
            <a:prstGeom prst="rect">
              <a:avLst/>
            </a:prstGeom>
            <a:scene3d>
              <a:camera prst="orthographicFront"/>
              <a:lightRig rig="threePt" dir="t"/>
            </a:scene3d>
            <a:sp3d>
              <a:bevelT w="165100" prst="coolSlant"/>
            </a:sp3d>
          </p:spPr>
        </p:pic>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0144" y="1402004"/>
              <a:ext cx="1648876" cy="1179799"/>
            </a:xfrm>
            <a:prstGeom prst="rect">
              <a:avLst/>
            </a:prstGeom>
            <a:scene3d>
              <a:camera prst="orthographicFront"/>
              <a:lightRig rig="threePt" dir="t"/>
            </a:scene3d>
            <a:sp3d>
              <a:bevelT w="165100" prst="coolSlant"/>
            </a:sp3d>
          </p:spPr>
        </p:pic>
      </p:grpSp>
      <p:sp>
        <p:nvSpPr>
          <p:cNvPr id="13" name="Título 1"/>
          <p:cNvSpPr txBox="1">
            <a:spLocks/>
          </p:cNvSpPr>
          <p:nvPr/>
        </p:nvSpPr>
        <p:spPr>
          <a:xfrm>
            <a:off x="386282" y="143687"/>
            <a:ext cx="6249180" cy="648090"/>
          </a:xfrm>
          <a:prstGeom prst="rect">
            <a:avLst/>
          </a:prstGeom>
        </p:spPr>
        <p:txBody>
          <a:bodyPr>
            <a:normAutofit fontScale="25000" lnSpcReduction="20000"/>
          </a:bodyPr>
          <a:lstStyle>
            <a:lvl1pPr algn="l" defTabSz="914400" rtl="0" eaLnBrk="1" latinLnBrk="0" hangingPunct="1">
              <a:spcBef>
                <a:spcPct val="0"/>
              </a:spcBef>
              <a:buNone/>
              <a:defRPr sz="2000" b="1" kern="1200">
                <a:solidFill>
                  <a:schemeClr val="tx1"/>
                </a:solidFill>
                <a:latin typeface="Optane" pitchFamily="2" charset="0"/>
                <a:ea typeface="+mj-ea"/>
                <a:cs typeface="+mj-cs"/>
              </a:defRPr>
            </a:lvl1pPr>
          </a:lstStyle>
          <a:p>
            <a:pPr marL="342900" indent="-342900" eaLnBrk="0" hangingPunct="0">
              <a:spcBef>
                <a:spcPts val="0"/>
              </a:spcBef>
            </a:pPr>
            <a:r>
              <a:rPr lang="en-US" sz="7200" dirty="0" smtClean="0">
                <a:solidFill>
                  <a:srgbClr val="4F81BD"/>
                </a:solidFill>
              </a:rPr>
              <a:t>3. DIRECT PAYMENT SYSTEM  </a:t>
            </a:r>
            <a:r>
              <a:rPr lang="zh-CN" altLang="en-US" sz="7200" dirty="0" smtClean="0">
                <a:solidFill>
                  <a:srgbClr val="4F81BD"/>
                </a:solidFill>
                <a:latin typeface="Optane"/>
              </a:rPr>
              <a:t>直</a:t>
            </a:r>
            <a:r>
              <a:rPr lang="zh-CN" altLang="en-US" sz="7200" dirty="0">
                <a:solidFill>
                  <a:srgbClr val="4F81BD"/>
                </a:solidFill>
                <a:latin typeface="Optane"/>
              </a:rPr>
              <a:t>接支付系统</a:t>
            </a:r>
            <a:endParaRPr lang="en-US" sz="7200" dirty="0" smtClean="0">
              <a:solidFill>
                <a:srgbClr val="4F81BD"/>
              </a:solidFill>
            </a:endParaRPr>
          </a:p>
          <a:p>
            <a:pPr marL="342900" indent="-342900" eaLnBrk="0" hangingPunct="0">
              <a:spcBef>
                <a:spcPts val="0"/>
              </a:spcBef>
            </a:pPr>
            <a:r>
              <a:rPr lang="en-US" sz="7200" dirty="0" smtClean="0">
                <a:solidFill>
                  <a:srgbClr val="4F81BD"/>
                </a:solidFill>
              </a:rPr>
              <a:t>3.1. Concept  </a:t>
            </a:r>
            <a:r>
              <a:rPr lang="zh-TW" altLang="es-ES" sz="7200" dirty="0" smtClean="0">
                <a:solidFill>
                  <a:srgbClr val="4F81BD"/>
                </a:solidFill>
                <a:latin typeface="Optane"/>
              </a:rPr>
              <a:t>概</a:t>
            </a:r>
            <a:r>
              <a:rPr lang="zh-TW" altLang="es-ES" sz="7200" dirty="0">
                <a:solidFill>
                  <a:srgbClr val="4F81BD"/>
                </a:solidFill>
                <a:latin typeface="Optane"/>
              </a:rPr>
              <a:t>念</a:t>
            </a:r>
            <a:endParaRPr lang="en-US" sz="7200" dirty="0" smtClean="0">
              <a:solidFill>
                <a:srgbClr val="4F81BD"/>
              </a:solidFill>
            </a:endParaRPr>
          </a:p>
          <a:p>
            <a:pPr marL="342900" indent="-342900" algn="ctr" eaLnBrk="0" fontAlgn="base" hangingPunct="0">
              <a:spcBef>
                <a:spcPts val="0"/>
              </a:spcBef>
              <a:spcAft>
                <a:spcPct val="0"/>
              </a:spcAft>
            </a:pPr>
            <a:r>
              <a:rPr lang="en-GB" sz="2700" kern="0" dirty="0" smtClean="0">
                <a:solidFill>
                  <a:srgbClr val="4F81BD"/>
                </a:solidFill>
                <a:latin typeface="Optane"/>
                <a:ea typeface="+mn-ea"/>
                <a:cs typeface="Calibri" pitchFamily="34" charset="0"/>
              </a:rPr>
              <a:t/>
            </a:r>
            <a:br>
              <a:rPr lang="en-GB" sz="2700" kern="0" dirty="0" smtClean="0">
                <a:solidFill>
                  <a:srgbClr val="4F81BD"/>
                </a:solidFill>
                <a:latin typeface="Optane"/>
                <a:ea typeface="+mn-ea"/>
                <a:cs typeface="Calibri" pitchFamily="34" charset="0"/>
              </a:rPr>
            </a:br>
            <a:endParaRPr lang="es-ES" sz="2700" dirty="0">
              <a:latin typeface="Optane"/>
            </a:endParaRPr>
          </a:p>
        </p:txBody>
      </p:sp>
      <p:sp>
        <p:nvSpPr>
          <p:cNvPr id="14" name="AutoShape 3" descr="Light horizontal"/>
          <p:cNvSpPr>
            <a:spLocks noChangeArrowheads="1"/>
          </p:cNvSpPr>
          <p:nvPr/>
        </p:nvSpPr>
        <p:spPr bwMode="auto">
          <a:xfrm>
            <a:off x="272350" y="5445280"/>
            <a:ext cx="9433310" cy="998214"/>
          </a:xfrm>
          <a:prstGeom prst="flowChartProcess">
            <a:avLst/>
          </a:prstGeom>
          <a:gradFill>
            <a:gsLst>
              <a:gs pos="0">
                <a:schemeClr val="accent1">
                  <a:tint val="66000"/>
                  <a:satMod val="160000"/>
                  <a:alpha val="70000"/>
                </a:schemeClr>
              </a:gs>
              <a:gs pos="50000">
                <a:schemeClr val="accent1">
                  <a:tint val="44500"/>
                  <a:satMod val="160000"/>
                </a:schemeClr>
              </a:gs>
              <a:gs pos="100000">
                <a:schemeClr val="accent1">
                  <a:tint val="23500"/>
                  <a:satMod val="160000"/>
                </a:schemeClr>
              </a:gs>
            </a:gsLst>
            <a:lin ang="5400000" scaled="0"/>
          </a:gradFill>
          <a:ln w="9525" algn="ctr">
            <a:noFill/>
            <a:miter lim="800000"/>
            <a:headEnd/>
            <a:tailEnd/>
          </a:ln>
          <a:effectLst/>
          <a:scene3d>
            <a:camera prst="orthographicFront"/>
            <a:lightRig rig="threePt" dir="t"/>
          </a:scene3d>
          <a:sp3d>
            <a:bevelT w="114300" prst="hardEdge"/>
          </a:sp3d>
        </p:spPr>
        <p:txBody>
          <a:bodyPr wrap="square" lIns="92075" tIns="82800" rIns="92075" bIns="82800" anchor="ctr">
            <a:spAutoFit/>
          </a:bodyPr>
          <a:lstStyle/>
          <a:p>
            <a:pPr algn="ctr"/>
            <a:r>
              <a:rPr lang="es-ES" sz="3600" b="1" dirty="0" smtClean="0">
                <a:solidFill>
                  <a:srgbClr val="000000"/>
                </a:solidFill>
                <a:latin typeface="Optane"/>
              </a:rPr>
              <a:t>“</a:t>
            </a:r>
            <a:r>
              <a:rPr lang="zh-CN" altLang="en-US" sz="3600" b="1" dirty="0" smtClean="0">
                <a:solidFill>
                  <a:srgbClr val="000000"/>
                </a:solidFill>
                <a:latin typeface="Optane"/>
              </a:rPr>
              <a:t>这昭示着社保体系缴费方式的历史性变革。</a:t>
            </a:r>
            <a:r>
              <a:rPr lang="es-ES" sz="3600" b="1" dirty="0" smtClean="0">
                <a:solidFill>
                  <a:srgbClr val="000000"/>
                </a:solidFill>
                <a:latin typeface="Optane"/>
              </a:rPr>
              <a:t>”</a:t>
            </a:r>
            <a:endParaRPr lang="es-ES" sz="3600" b="1" dirty="0">
              <a:solidFill>
                <a:srgbClr val="000000"/>
              </a:solidFill>
              <a:latin typeface="Optane"/>
            </a:endParaRPr>
          </a:p>
          <a:p>
            <a:pPr algn="r"/>
            <a:r>
              <a:rPr lang="zh-CN" altLang="en-US" b="1" i="1" dirty="0" smtClean="0">
                <a:latin typeface="Optane"/>
                <a:ea typeface="Calibri"/>
                <a:cs typeface="Calibri"/>
              </a:rPr>
              <a:t>马德里</a:t>
            </a:r>
            <a:r>
              <a:rPr lang="es-ES" b="1" i="1" dirty="0" smtClean="0">
                <a:latin typeface="Optane"/>
                <a:ea typeface="Calibri"/>
                <a:cs typeface="Calibri"/>
              </a:rPr>
              <a:t>, </a:t>
            </a:r>
            <a:r>
              <a:rPr lang="en-US" altLang="zh-CN" b="1" i="1" dirty="0" smtClean="0">
                <a:latin typeface="Optane"/>
                <a:ea typeface="Calibri"/>
                <a:cs typeface="Calibri"/>
              </a:rPr>
              <a:t>2014</a:t>
            </a:r>
            <a:r>
              <a:rPr lang="zh-CN" altLang="en-US" b="1" i="1" dirty="0" smtClean="0">
                <a:latin typeface="Optane"/>
                <a:ea typeface="Calibri"/>
                <a:cs typeface="Calibri"/>
              </a:rPr>
              <a:t>年</a:t>
            </a:r>
            <a:r>
              <a:rPr lang="zh-CN" altLang="zh-CN" b="1" i="1" dirty="0" smtClean="0">
                <a:latin typeface="Optane"/>
                <a:ea typeface="Calibri"/>
                <a:cs typeface="Calibri"/>
              </a:rPr>
              <a:t>4</a:t>
            </a:r>
            <a:r>
              <a:rPr lang="zh-CN" altLang="en-US" b="1" i="1" dirty="0" smtClean="0">
                <a:latin typeface="Optane"/>
                <a:ea typeface="Calibri"/>
                <a:cs typeface="Calibri"/>
              </a:rPr>
              <a:t>月</a:t>
            </a:r>
            <a:r>
              <a:rPr lang="en-US" altLang="zh-CN" b="1" i="1" dirty="0" smtClean="0">
                <a:latin typeface="Optane"/>
                <a:ea typeface="Calibri"/>
                <a:cs typeface="Calibri"/>
              </a:rPr>
              <a:t>10</a:t>
            </a:r>
            <a:r>
              <a:rPr lang="zh-CN" altLang="en-US" b="1" i="1" dirty="0" smtClean="0">
                <a:latin typeface="Optane"/>
                <a:ea typeface="Calibri"/>
                <a:cs typeface="Calibri"/>
              </a:rPr>
              <a:t>日</a:t>
            </a:r>
            <a:endParaRPr lang="es-ES_tradnl" b="1" i="1" dirty="0" smtClean="0">
              <a:latin typeface="Optane"/>
              <a:ea typeface="Calibri"/>
              <a:cs typeface="Calibri"/>
            </a:endParaRPr>
          </a:p>
        </p:txBody>
      </p:sp>
      <p:sp>
        <p:nvSpPr>
          <p:cNvPr id="48" name="3 Marcador de texto"/>
          <p:cNvSpPr txBox="1">
            <a:spLocks/>
          </p:cNvSpPr>
          <p:nvPr/>
        </p:nvSpPr>
        <p:spPr bwMode="auto">
          <a:xfrm>
            <a:off x="1240144" y="2818306"/>
            <a:ext cx="8032189" cy="369332"/>
          </a:xfrm>
          <a:prstGeom prst="rect">
            <a:avLst/>
          </a:prstGeom>
          <a:solidFill>
            <a:schemeClr val="lt1"/>
          </a:solidFill>
          <a:ln w="25400" cap="flat" cmpd="sng" algn="ctr">
            <a:noFill/>
            <a:prstDash val="solid"/>
            <a:headEnd/>
            <a:tailEnd/>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400" b="1" kern="1200" cap="none" spc="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800" dirty="0">
                <a:effectLst/>
                <a:latin typeface="Optane"/>
              </a:rPr>
              <a:t>SECRETARY OF STATE </a:t>
            </a:r>
            <a:r>
              <a:rPr lang="en-US" sz="1800" dirty="0" smtClean="0">
                <a:effectLst/>
                <a:latin typeface="Optane"/>
              </a:rPr>
              <a:t>OF THE SOCIAL SECURITY </a:t>
            </a:r>
            <a:r>
              <a:rPr lang="en-US" sz="1800" dirty="0" smtClean="0">
                <a:effectLst/>
                <a:latin typeface="Optane"/>
              </a:rPr>
              <a:t>DEPARTMENT</a:t>
            </a:r>
          </a:p>
          <a:p>
            <a:r>
              <a:rPr lang="zh-CN" altLang="en-US" sz="2400" dirty="0" smtClean="0">
                <a:effectLst/>
                <a:latin typeface="Optane"/>
              </a:rPr>
              <a:t>社会保障部国务委员</a:t>
            </a:r>
            <a:endParaRPr lang="es-ES" sz="2400" dirty="0">
              <a:latin typeface="Optane"/>
            </a:endParaRPr>
          </a:p>
        </p:txBody>
      </p:sp>
    </p:spTree>
    <p:extLst>
      <p:ext uri="{BB962C8B-B14F-4D97-AF65-F5344CB8AC3E}">
        <p14:creationId xmlns:p14="http://schemas.microsoft.com/office/powerpoint/2010/main" val="17718916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750"/>
                                        <p:tgtEl>
                                          <p:spTgt spid="4"/>
                                        </p:tgtEl>
                                      </p:cBhvr>
                                    </p:animEffect>
                                  </p:childTnLst>
                                </p:cTn>
                              </p:par>
                            </p:childTnLst>
                          </p:cTn>
                        </p:par>
                        <p:par>
                          <p:cTn id="8" fill="hold">
                            <p:stCondLst>
                              <p:cond delay="1750"/>
                            </p:stCondLst>
                            <p:childTnLst>
                              <p:par>
                                <p:cTn id="9" presetID="53" presetClass="entr" presetSubtype="16"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1250" fill="hold"/>
                                        <p:tgtEl>
                                          <p:spTgt spid="46"/>
                                        </p:tgtEl>
                                        <p:attrNameLst>
                                          <p:attrName>ppt_w</p:attrName>
                                        </p:attrNameLst>
                                      </p:cBhvr>
                                      <p:tavLst>
                                        <p:tav tm="0">
                                          <p:val>
                                            <p:fltVal val="0"/>
                                          </p:val>
                                        </p:tav>
                                        <p:tav tm="100000">
                                          <p:val>
                                            <p:strVal val="#ppt_w"/>
                                          </p:val>
                                        </p:tav>
                                      </p:tavLst>
                                    </p:anim>
                                    <p:anim calcmode="lin" valueType="num">
                                      <p:cBhvr>
                                        <p:cTn id="12" dur="1250" fill="hold"/>
                                        <p:tgtEl>
                                          <p:spTgt spid="46"/>
                                        </p:tgtEl>
                                        <p:attrNameLst>
                                          <p:attrName>ppt_h</p:attrName>
                                        </p:attrNameLst>
                                      </p:cBhvr>
                                      <p:tavLst>
                                        <p:tav tm="0">
                                          <p:val>
                                            <p:fltVal val="0"/>
                                          </p:val>
                                        </p:tav>
                                        <p:tav tm="100000">
                                          <p:val>
                                            <p:strVal val="#ppt_h"/>
                                          </p:val>
                                        </p:tav>
                                      </p:tavLst>
                                    </p:anim>
                                    <p:animEffect transition="in" filter="fade">
                                      <p:cBhvr>
                                        <p:cTn id="13" dur="1250"/>
                                        <p:tgtEl>
                                          <p:spTgt spid="4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250" fill="hold"/>
                                        <p:tgtEl>
                                          <p:spTgt spid="14"/>
                                        </p:tgtEl>
                                        <p:attrNameLst>
                                          <p:attrName>ppt_w</p:attrName>
                                        </p:attrNameLst>
                                      </p:cBhvr>
                                      <p:tavLst>
                                        <p:tav tm="0">
                                          <p:val>
                                            <p:fltVal val="0"/>
                                          </p:val>
                                        </p:tav>
                                        <p:tav tm="100000">
                                          <p:val>
                                            <p:strVal val="#ppt_w"/>
                                          </p:val>
                                        </p:tav>
                                      </p:tavLst>
                                    </p:anim>
                                    <p:anim calcmode="lin" valueType="num">
                                      <p:cBhvr>
                                        <p:cTn id="17" dur="1250" fill="hold"/>
                                        <p:tgtEl>
                                          <p:spTgt spid="14"/>
                                        </p:tgtEl>
                                        <p:attrNameLst>
                                          <p:attrName>ppt_h</p:attrName>
                                        </p:attrNameLst>
                                      </p:cBhvr>
                                      <p:tavLst>
                                        <p:tav tm="0">
                                          <p:val>
                                            <p:fltVal val="0"/>
                                          </p:val>
                                        </p:tav>
                                        <p:tav tm="100000">
                                          <p:val>
                                            <p:strVal val="#ppt_h"/>
                                          </p:val>
                                        </p:tav>
                                      </p:tavLst>
                                    </p:anim>
                                    <p:animEffect transition="in" filter="fade">
                                      <p:cBhvr>
                                        <p:cTn id="18"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8"/>
          <p:cNvSpPr>
            <a:spLocks noChangeArrowheads="1"/>
          </p:cNvSpPr>
          <p:nvPr/>
        </p:nvSpPr>
        <p:spPr bwMode="auto">
          <a:xfrm>
            <a:off x="0" y="927288"/>
            <a:ext cx="9810455" cy="369888"/>
          </a:xfrm>
          <a:prstGeom prst="roundRect">
            <a:avLst>
              <a:gd name="adj" fmla="val 8417"/>
            </a:avLst>
          </a:prstGeom>
          <a:solidFill>
            <a:srgbClr val="4F81BD">
              <a:lumMod val="20000"/>
              <a:lumOff val="80000"/>
            </a:srgbClr>
          </a:solidFill>
        </p:spPr>
        <p:txBody>
          <a:bodyPr anchor="ctr"/>
          <a:lstStyle/>
          <a:p>
            <a:pPr marL="449263" eaLnBrk="0" fontAlgn="auto" hangingPunct="0">
              <a:spcBef>
                <a:spcPct val="20000"/>
              </a:spcBef>
              <a:spcAft>
                <a:spcPts val="0"/>
              </a:spcAft>
              <a:defRPr/>
            </a:pPr>
            <a:r>
              <a:rPr lang="en-GB" sz="2400" b="1" kern="0" dirty="0">
                <a:solidFill>
                  <a:prstClr val="black"/>
                </a:solidFill>
                <a:latin typeface="Optane"/>
                <a:cs typeface="+mn-cs"/>
              </a:rPr>
              <a:t>What is SLD (Direct Payment System)</a:t>
            </a:r>
            <a:r>
              <a:rPr lang="en-GB" sz="2400" b="1" kern="0" dirty="0" smtClean="0">
                <a:solidFill>
                  <a:prstClr val="black"/>
                </a:solidFill>
                <a:latin typeface="Optane"/>
                <a:cs typeface="+mn-cs"/>
              </a:rPr>
              <a:t>?</a:t>
            </a:r>
            <a:r>
              <a:rPr lang="zh-CN" altLang="en-US" sz="2400" b="1" kern="0" dirty="0" smtClean="0">
                <a:solidFill>
                  <a:prstClr val="black"/>
                </a:solidFill>
                <a:latin typeface="Optane"/>
                <a:cs typeface="+mn-cs"/>
              </a:rPr>
              <a:t>何谓</a:t>
            </a:r>
            <a:r>
              <a:rPr lang="it-IT" altLang="zh-CN" sz="2400" b="1" kern="0" dirty="0" smtClean="0">
                <a:solidFill>
                  <a:prstClr val="black"/>
                </a:solidFill>
                <a:latin typeface="Optane"/>
                <a:cs typeface="+mn-cs"/>
              </a:rPr>
              <a:t>SLD</a:t>
            </a:r>
            <a:r>
              <a:rPr lang="zh-CN" altLang="en-US" sz="2400" b="1" kern="0" dirty="0" smtClean="0">
                <a:solidFill>
                  <a:prstClr val="black"/>
                </a:solidFill>
                <a:latin typeface="Optane"/>
                <a:cs typeface="+mn-cs"/>
              </a:rPr>
              <a:t>（直接支付系统）</a:t>
            </a:r>
            <a:endParaRPr lang="en-GB" sz="2400" b="1" kern="0" dirty="0">
              <a:solidFill>
                <a:prstClr val="black"/>
              </a:solidFill>
              <a:latin typeface="Optane"/>
              <a:cs typeface="+mn-cs"/>
            </a:endParaRPr>
          </a:p>
        </p:txBody>
      </p:sp>
      <p:pic>
        <p:nvPicPr>
          <p:cNvPr id="1737732" name="0 Imagen" descr="Logo Sistema Liquidación Directa-300ppp.jpg"/>
          <p:cNvPicPr>
            <a:picLocks noChangeAspect="1" noChangeArrowheads="1"/>
          </p:cNvPicPr>
          <p:nvPr/>
        </p:nvPicPr>
        <p:blipFill>
          <a:blip r:embed="rId2"/>
          <a:srcRect/>
          <a:stretch>
            <a:fillRect/>
          </a:stretch>
        </p:blipFill>
        <p:spPr bwMode="auto">
          <a:xfrm>
            <a:off x="250825" y="2708275"/>
            <a:ext cx="2538413" cy="1008063"/>
          </a:xfrm>
          <a:prstGeom prst="rect">
            <a:avLst/>
          </a:prstGeom>
          <a:noFill/>
          <a:ln w="9525">
            <a:noFill/>
            <a:miter lim="800000"/>
            <a:headEnd/>
            <a:tailEnd/>
          </a:ln>
        </p:spPr>
      </p:pic>
      <p:sp>
        <p:nvSpPr>
          <p:cNvPr id="6" name="12 Proceso alternativo"/>
          <p:cNvSpPr/>
          <p:nvPr/>
        </p:nvSpPr>
        <p:spPr>
          <a:xfrm>
            <a:off x="2936720" y="1556792"/>
            <a:ext cx="6552784" cy="4752106"/>
          </a:xfrm>
          <a:prstGeom prst="flowChartAlternateProcess">
            <a:avLst/>
          </a:prstGeom>
          <a:solidFill>
            <a:sysClr val="window" lastClr="FFFFFF"/>
          </a:solidFill>
          <a:ln w="88900" cap="flat" cmpd="sng" algn="ctr">
            <a:solidFill>
              <a:srgbClr val="4F81BD"/>
            </a:solidFill>
            <a:prstDash val="solid"/>
          </a:ln>
          <a:effectLst/>
        </p:spPr>
        <p:txBody>
          <a:bodyPr anchor="ctr"/>
          <a:lstStyle/>
          <a:p>
            <a:pPr marL="180975" indent="-180975" algn="just" fontAlgn="auto">
              <a:spcBef>
                <a:spcPts val="600"/>
              </a:spcBef>
              <a:spcAft>
                <a:spcPts val="600"/>
              </a:spcAft>
              <a:buClr>
                <a:srgbClr val="1F497D"/>
              </a:buClr>
              <a:buFont typeface="Wingdings" pitchFamily="2" charset="2"/>
              <a:buChar char="§"/>
              <a:defRPr/>
            </a:pPr>
            <a:r>
              <a:rPr lang="en-GB" sz="2000" kern="0" dirty="0">
                <a:solidFill>
                  <a:prstClr val="black"/>
                </a:solidFill>
                <a:latin typeface="Optane"/>
                <a:cs typeface="+mn-cs"/>
              </a:rPr>
              <a:t>A new procedure for exchanging information via the Internet, allowing companies and professionals to manage all the information needed for payment of contributions for their workers, </a:t>
            </a:r>
            <a:r>
              <a:rPr lang="en-GB" sz="2000" b="1" kern="0" dirty="0">
                <a:solidFill>
                  <a:prstClr val="black"/>
                </a:solidFill>
                <a:latin typeface="Optane"/>
                <a:cs typeface="+mn-cs"/>
              </a:rPr>
              <a:t>without a limit to the number of workers.</a:t>
            </a:r>
            <a:r>
              <a:rPr lang="en-GB" sz="2000" kern="0" dirty="0">
                <a:solidFill>
                  <a:prstClr val="black"/>
                </a:solidFill>
                <a:latin typeface="Optane"/>
                <a:cs typeface="+mn-cs"/>
              </a:rPr>
              <a:t> </a:t>
            </a:r>
            <a:endParaRPr lang="en-GB" sz="2000" kern="0" dirty="0" smtClean="0">
              <a:solidFill>
                <a:prstClr val="black"/>
              </a:solidFill>
              <a:latin typeface="Optane"/>
              <a:cs typeface="+mn-cs"/>
            </a:endParaRPr>
          </a:p>
          <a:p>
            <a:pPr marL="180975" indent="-180975" algn="just" fontAlgn="auto">
              <a:spcBef>
                <a:spcPts val="600"/>
              </a:spcBef>
              <a:spcAft>
                <a:spcPts val="600"/>
              </a:spcAft>
              <a:buClr>
                <a:srgbClr val="1F497D"/>
              </a:buClr>
              <a:buFont typeface="Wingdings" pitchFamily="2" charset="2"/>
              <a:buChar char="§"/>
              <a:defRPr/>
            </a:pPr>
            <a:r>
              <a:rPr lang="zh-CN" altLang="en-US" sz="2000" kern="0" dirty="0" smtClean="0">
                <a:solidFill>
                  <a:prstClr val="black"/>
                </a:solidFill>
                <a:latin typeface="Optane"/>
                <a:cs typeface="+mn-cs"/>
              </a:rPr>
              <a:t>是通过互联网交换信息的新程序，可让企业与专业机构管理所有与其员工缴费相关的必要信息，而不限制员工数量。</a:t>
            </a:r>
            <a:endParaRPr lang="en-GB" sz="2000" kern="0" dirty="0">
              <a:solidFill>
                <a:prstClr val="black"/>
              </a:solidFill>
              <a:latin typeface="Optane"/>
              <a:cs typeface="+mn-cs"/>
            </a:endParaRPr>
          </a:p>
          <a:p>
            <a:pPr marL="180975" indent="-180975" algn="just" fontAlgn="auto">
              <a:spcBef>
                <a:spcPts val="600"/>
              </a:spcBef>
              <a:spcAft>
                <a:spcPts val="600"/>
              </a:spcAft>
              <a:buClr>
                <a:srgbClr val="1F497D"/>
              </a:buClr>
              <a:buFont typeface="Wingdings" pitchFamily="2" charset="2"/>
              <a:buChar char="§"/>
              <a:defRPr/>
            </a:pPr>
            <a:r>
              <a:rPr lang="en-GB" sz="2000" kern="0" dirty="0">
                <a:solidFill>
                  <a:prstClr val="black"/>
                </a:solidFill>
                <a:latin typeface="Optane"/>
                <a:cs typeface="+mn-cs"/>
              </a:rPr>
              <a:t>An </a:t>
            </a:r>
            <a:r>
              <a:rPr lang="en-GB" sz="2000" b="1" kern="0" dirty="0">
                <a:solidFill>
                  <a:prstClr val="black"/>
                </a:solidFill>
                <a:latin typeface="Optane"/>
                <a:cs typeface="+mn-cs"/>
              </a:rPr>
              <a:t>application adapted to the Direct Payment System</a:t>
            </a:r>
            <a:r>
              <a:rPr lang="en-GB" sz="2000" kern="0" dirty="0">
                <a:solidFill>
                  <a:prstClr val="black"/>
                </a:solidFill>
                <a:latin typeface="Optane"/>
                <a:cs typeface="+mn-cs"/>
              </a:rPr>
              <a:t> is required to send the different files and receive the answers</a:t>
            </a:r>
            <a:r>
              <a:rPr lang="en-GB" sz="2000" kern="0" dirty="0" smtClean="0">
                <a:solidFill>
                  <a:prstClr val="black"/>
                </a:solidFill>
                <a:latin typeface="Optane"/>
                <a:cs typeface="+mn-cs"/>
              </a:rPr>
              <a:t>.</a:t>
            </a:r>
          </a:p>
          <a:p>
            <a:pPr marL="180975" indent="-180975" algn="just" fontAlgn="auto">
              <a:spcBef>
                <a:spcPts val="600"/>
              </a:spcBef>
              <a:spcAft>
                <a:spcPts val="600"/>
              </a:spcAft>
              <a:buClr>
                <a:srgbClr val="1F497D"/>
              </a:buClr>
              <a:buFont typeface="Wingdings" pitchFamily="2" charset="2"/>
              <a:buChar char="§"/>
              <a:defRPr/>
            </a:pPr>
            <a:r>
              <a:rPr lang="zh-CN" altLang="en-US" sz="2000" kern="0" dirty="0" smtClean="0">
                <a:solidFill>
                  <a:prstClr val="black"/>
                </a:solidFill>
                <a:latin typeface="Optane"/>
                <a:cs typeface="+mn-cs"/>
              </a:rPr>
              <a:t>直接支付系统所运用的程序必须能够发送不同文件并接受回应信息。</a:t>
            </a:r>
            <a:endParaRPr lang="en-GB" sz="2000" kern="0" dirty="0">
              <a:solidFill>
                <a:prstClr val="black"/>
              </a:solidFill>
              <a:latin typeface="Optane"/>
              <a:cs typeface="+mn-cs"/>
            </a:endParaRPr>
          </a:p>
        </p:txBody>
      </p:sp>
      <p:sp>
        <p:nvSpPr>
          <p:cNvPr id="8" name="Título 1"/>
          <p:cNvSpPr txBox="1">
            <a:spLocks/>
          </p:cNvSpPr>
          <p:nvPr/>
        </p:nvSpPr>
        <p:spPr>
          <a:xfrm>
            <a:off x="386282" y="143687"/>
            <a:ext cx="6249180" cy="648090"/>
          </a:xfrm>
          <a:prstGeom prst="rect">
            <a:avLst/>
          </a:prstGeom>
        </p:spPr>
        <p:txBody>
          <a:bodyPr>
            <a:normAutofit fontScale="25000" lnSpcReduction="20000"/>
          </a:bodyPr>
          <a:lstStyle>
            <a:lvl1pPr algn="l" defTabSz="914400" rtl="0" eaLnBrk="1" latinLnBrk="0" hangingPunct="1">
              <a:spcBef>
                <a:spcPct val="0"/>
              </a:spcBef>
              <a:buNone/>
              <a:defRPr sz="2000" b="1" kern="1200">
                <a:solidFill>
                  <a:schemeClr val="tx1"/>
                </a:solidFill>
                <a:latin typeface="Optane" pitchFamily="2" charset="0"/>
                <a:ea typeface="+mj-ea"/>
                <a:cs typeface="+mj-cs"/>
              </a:defRPr>
            </a:lvl1pPr>
          </a:lstStyle>
          <a:p>
            <a:pPr marL="342900" indent="-342900" eaLnBrk="0" hangingPunct="0">
              <a:spcBef>
                <a:spcPts val="0"/>
              </a:spcBef>
            </a:pPr>
            <a:r>
              <a:rPr lang="en-US" sz="7200" dirty="0" smtClean="0">
                <a:solidFill>
                  <a:srgbClr val="4F81BD"/>
                </a:solidFill>
              </a:rPr>
              <a:t>3. DIRECT PAYMENT SYSTEM  </a:t>
            </a:r>
            <a:r>
              <a:rPr lang="zh-CN" altLang="en-US" sz="7200" dirty="0" smtClean="0">
                <a:solidFill>
                  <a:srgbClr val="4F81BD"/>
                </a:solidFill>
                <a:latin typeface="Optane"/>
              </a:rPr>
              <a:t>直</a:t>
            </a:r>
            <a:r>
              <a:rPr lang="zh-CN" altLang="en-US" sz="7200" dirty="0">
                <a:solidFill>
                  <a:srgbClr val="4F81BD"/>
                </a:solidFill>
                <a:latin typeface="Optane"/>
              </a:rPr>
              <a:t>接支付系统</a:t>
            </a:r>
            <a:endParaRPr lang="en-US" sz="7200" dirty="0" smtClean="0">
              <a:solidFill>
                <a:srgbClr val="4F81BD"/>
              </a:solidFill>
            </a:endParaRPr>
          </a:p>
          <a:p>
            <a:pPr marL="342900" indent="-342900" eaLnBrk="0" hangingPunct="0">
              <a:spcBef>
                <a:spcPts val="0"/>
              </a:spcBef>
            </a:pPr>
            <a:r>
              <a:rPr lang="en-US" sz="7200" dirty="0" smtClean="0">
                <a:solidFill>
                  <a:srgbClr val="4F81BD"/>
                </a:solidFill>
              </a:rPr>
              <a:t>3.1. Concept  </a:t>
            </a:r>
            <a:r>
              <a:rPr lang="zh-TW" altLang="es-ES" sz="7200" dirty="0" smtClean="0">
                <a:solidFill>
                  <a:srgbClr val="4F81BD"/>
                </a:solidFill>
                <a:latin typeface="Optane"/>
              </a:rPr>
              <a:t>概</a:t>
            </a:r>
            <a:r>
              <a:rPr lang="zh-TW" altLang="es-ES" sz="7200" dirty="0">
                <a:solidFill>
                  <a:srgbClr val="4F81BD"/>
                </a:solidFill>
                <a:latin typeface="Optane"/>
              </a:rPr>
              <a:t>念</a:t>
            </a:r>
            <a:endParaRPr lang="en-US" sz="7200" dirty="0" smtClean="0">
              <a:solidFill>
                <a:srgbClr val="4F81BD"/>
              </a:solidFill>
            </a:endParaRPr>
          </a:p>
          <a:p>
            <a:pPr marL="342900" indent="-342900" algn="ctr" eaLnBrk="0" fontAlgn="base" hangingPunct="0">
              <a:spcBef>
                <a:spcPts val="0"/>
              </a:spcBef>
              <a:spcAft>
                <a:spcPct val="0"/>
              </a:spcAft>
            </a:pPr>
            <a:r>
              <a:rPr lang="en-GB" sz="2700" kern="0" dirty="0" smtClean="0">
                <a:solidFill>
                  <a:srgbClr val="4F81BD"/>
                </a:solidFill>
                <a:latin typeface="Optane"/>
                <a:ea typeface="+mn-ea"/>
                <a:cs typeface="Calibri" pitchFamily="34" charset="0"/>
              </a:rPr>
              <a:t/>
            </a:r>
            <a:br>
              <a:rPr lang="en-GB" sz="2700" kern="0" dirty="0" smtClean="0">
                <a:solidFill>
                  <a:srgbClr val="4F81BD"/>
                </a:solidFill>
                <a:latin typeface="Optane"/>
                <a:ea typeface="+mn-ea"/>
                <a:cs typeface="Calibri" pitchFamily="34" charset="0"/>
              </a:rPr>
            </a:br>
            <a:endParaRPr lang="es-ES" sz="2700" dirty="0">
              <a:latin typeface="Optane"/>
            </a:endParaRPr>
          </a:p>
        </p:txBody>
      </p:sp>
    </p:spTree>
    <p:extLst>
      <p:ext uri="{BB962C8B-B14F-4D97-AF65-F5344CB8AC3E}">
        <p14:creationId xmlns:p14="http://schemas.microsoft.com/office/powerpoint/2010/main" val="24828455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Line 60"/>
          <p:cNvSpPr>
            <a:spLocks noChangeShapeType="1"/>
          </p:cNvSpPr>
          <p:nvPr/>
        </p:nvSpPr>
        <p:spPr bwMode="auto">
          <a:xfrm flipH="1">
            <a:off x="8769424" y="2199729"/>
            <a:ext cx="0" cy="1835150"/>
          </a:xfrm>
          <a:prstGeom prst="line">
            <a:avLst/>
          </a:prstGeom>
          <a:noFill/>
          <a:ln w="19050">
            <a:solidFill>
              <a:schemeClr val="folHlink"/>
            </a:solidFill>
            <a:round/>
            <a:headEnd type="none" w="sm" len="sm"/>
            <a:tailEnd type="none" w="sm" len="sm"/>
          </a:ln>
          <a:effectLst>
            <a:outerShdw dist="107763" dir="18900000" algn="ctr" rotWithShape="0">
              <a:schemeClr val="bg1">
                <a:alpha val="50000"/>
              </a:schemeClr>
            </a:outerShdw>
          </a:effectLst>
        </p:spPr>
        <p:txBody>
          <a:bodyPr/>
          <a:lstStyle/>
          <a:p>
            <a:pPr>
              <a:defRPr/>
            </a:pPr>
            <a:endParaRPr lang="en-US"/>
          </a:p>
        </p:txBody>
      </p:sp>
      <p:sp>
        <p:nvSpPr>
          <p:cNvPr id="39" name="AutoShape 27"/>
          <p:cNvSpPr>
            <a:spLocks noChangeArrowheads="1"/>
          </p:cNvSpPr>
          <p:nvPr/>
        </p:nvSpPr>
        <p:spPr bwMode="auto">
          <a:xfrm>
            <a:off x="848430" y="908650"/>
            <a:ext cx="7345020" cy="504070"/>
          </a:xfrm>
          <a:prstGeom prst="roundRect">
            <a:avLst>
              <a:gd name="adj" fmla="val 8417"/>
            </a:avLst>
          </a:prstGeom>
          <a:solidFill>
            <a:srgbClr val="3366FF"/>
          </a:solidFill>
          <a:ln w="25400" algn="ctr">
            <a:solidFill>
              <a:srgbClr val="3366FF"/>
            </a:solidFill>
            <a:round/>
            <a:headEnd/>
            <a:tailEnd/>
          </a:ln>
          <a:effectLst/>
        </p:spPr>
        <p:txBody>
          <a:bodyPr wrap="none" anchor="ctr"/>
          <a:lstStyle/>
          <a:p>
            <a:pPr algn="ctr" eaLnBrk="1" hangingPunct="1">
              <a:spcBef>
                <a:spcPct val="0"/>
              </a:spcBef>
              <a:buClrTx/>
              <a:buFontTx/>
              <a:buNone/>
              <a:defRPr/>
            </a:pPr>
            <a:r>
              <a:rPr lang="es-ES" sz="32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Optane"/>
              </a:rPr>
              <a:t>Evolution</a:t>
            </a:r>
            <a:r>
              <a:rPr lang="es-ES"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Optane"/>
              </a:rPr>
              <a:t> RED </a:t>
            </a:r>
            <a:r>
              <a:rPr lang="es-ES" sz="32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Optane"/>
              </a:rPr>
              <a:t>System</a:t>
            </a:r>
            <a:r>
              <a:rPr lang="zh-CN" altLang="en-US"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Optane"/>
              </a:rPr>
              <a:t> </a:t>
            </a:r>
            <a:r>
              <a:rPr lang="en-US" altLang="zh-CN"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Optane"/>
              </a:rPr>
              <a:t>RED</a:t>
            </a:r>
            <a:r>
              <a:rPr lang="zh-CN" altLang="en-US"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Optane"/>
              </a:rPr>
              <a:t>系统演变史</a:t>
            </a:r>
            <a:endParaRPr lang="es-ES" sz="32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Optane"/>
            </a:endParaRPr>
          </a:p>
        </p:txBody>
      </p:sp>
      <p:sp>
        <p:nvSpPr>
          <p:cNvPr id="40" name="Line 35"/>
          <p:cNvSpPr>
            <a:spLocks noChangeShapeType="1"/>
          </p:cNvSpPr>
          <p:nvPr/>
        </p:nvSpPr>
        <p:spPr bwMode="auto">
          <a:xfrm>
            <a:off x="891878" y="1555750"/>
            <a:ext cx="0" cy="5113338"/>
          </a:xfrm>
          <a:prstGeom prst="line">
            <a:avLst/>
          </a:prstGeom>
          <a:noFill/>
          <a:ln w="38100">
            <a:solidFill>
              <a:srgbClr val="FFC000"/>
            </a:solidFill>
            <a:round/>
            <a:headEnd/>
            <a:tailEnd type="triangle" w="lg" len="lg"/>
          </a:ln>
        </p:spPr>
        <p:txBody>
          <a:bodyPr anchor="ctr"/>
          <a:lstStyle/>
          <a:p>
            <a:endParaRPr lang="es-ES"/>
          </a:p>
        </p:txBody>
      </p:sp>
      <p:pic>
        <p:nvPicPr>
          <p:cNvPr id="43" name="Picture 48" descr="cotizacion"/>
          <p:cNvPicPr preferRelativeResize="0">
            <a:picLocks noChangeArrowheads="1"/>
          </p:cNvPicPr>
          <p:nvPr/>
        </p:nvPicPr>
        <p:blipFill>
          <a:blip r:embed="rId3" cstate="print"/>
          <a:srcRect/>
          <a:stretch>
            <a:fillRect/>
          </a:stretch>
        </p:blipFill>
        <p:spPr bwMode="auto">
          <a:xfrm>
            <a:off x="3754141" y="1516063"/>
            <a:ext cx="468313" cy="544512"/>
          </a:xfrm>
          <a:prstGeom prst="rect">
            <a:avLst/>
          </a:prstGeom>
          <a:solidFill>
            <a:srgbClr val="000080"/>
          </a:solidFill>
          <a:ln w="9525">
            <a:noFill/>
            <a:miter lim="800000"/>
            <a:headEnd/>
            <a:tailEnd/>
          </a:ln>
        </p:spPr>
      </p:pic>
      <p:pic>
        <p:nvPicPr>
          <p:cNvPr id="44" name="Picture 52" descr="presupuesto"/>
          <p:cNvPicPr>
            <a:picLocks noChangeAspect="1" noChangeArrowheads="1"/>
          </p:cNvPicPr>
          <p:nvPr/>
        </p:nvPicPr>
        <p:blipFill>
          <a:blip r:embed="rId4" cstate="print"/>
          <a:srcRect/>
          <a:stretch>
            <a:fillRect/>
          </a:stretch>
        </p:blipFill>
        <p:spPr bwMode="auto">
          <a:xfrm>
            <a:off x="3656857" y="3645024"/>
            <a:ext cx="523875" cy="519112"/>
          </a:xfrm>
          <a:prstGeom prst="rect">
            <a:avLst/>
          </a:prstGeom>
          <a:noFill/>
          <a:ln w="9525">
            <a:noFill/>
            <a:miter lim="800000"/>
            <a:headEnd/>
            <a:tailEnd/>
          </a:ln>
        </p:spPr>
      </p:pic>
      <p:sp>
        <p:nvSpPr>
          <p:cNvPr id="45" name="Line 57"/>
          <p:cNvSpPr>
            <a:spLocks noChangeShapeType="1"/>
          </p:cNvSpPr>
          <p:nvPr/>
        </p:nvSpPr>
        <p:spPr bwMode="auto">
          <a:xfrm>
            <a:off x="896640" y="1828800"/>
            <a:ext cx="528638" cy="0"/>
          </a:xfrm>
          <a:prstGeom prst="line">
            <a:avLst/>
          </a:prstGeom>
          <a:noFill/>
          <a:ln w="12700">
            <a:solidFill>
              <a:schemeClr val="folHlink"/>
            </a:solidFill>
            <a:round/>
            <a:headEnd/>
            <a:tailEnd/>
          </a:ln>
        </p:spPr>
        <p:txBody>
          <a:bodyPr anchor="ctr"/>
          <a:lstStyle/>
          <a:p>
            <a:endParaRPr lang="es-ES"/>
          </a:p>
        </p:txBody>
      </p:sp>
      <p:sp>
        <p:nvSpPr>
          <p:cNvPr id="46" name="Line 58"/>
          <p:cNvSpPr>
            <a:spLocks noChangeShapeType="1"/>
          </p:cNvSpPr>
          <p:nvPr/>
        </p:nvSpPr>
        <p:spPr bwMode="auto">
          <a:xfrm>
            <a:off x="2587328" y="1830388"/>
            <a:ext cx="863600" cy="0"/>
          </a:xfrm>
          <a:prstGeom prst="line">
            <a:avLst/>
          </a:prstGeom>
          <a:noFill/>
          <a:ln w="12700">
            <a:solidFill>
              <a:schemeClr val="folHlink"/>
            </a:solidFill>
            <a:prstDash val="dash"/>
            <a:round/>
            <a:headEnd/>
            <a:tailEnd type="oval" w="lg" len="lg"/>
          </a:ln>
        </p:spPr>
        <p:txBody>
          <a:bodyPr anchor="ctr"/>
          <a:lstStyle/>
          <a:p>
            <a:endParaRPr lang="es-ES"/>
          </a:p>
        </p:txBody>
      </p:sp>
      <p:sp>
        <p:nvSpPr>
          <p:cNvPr id="47" name="Line 59"/>
          <p:cNvSpPr>
            <a:spLocks noChangeShapeType="1"/>
          </p:cNvSpPr>
          <p:nvPr/>
        </p:nvSpPr>
        <p:spPr bwMode="auto">
          <a:xfrm>
            <a:off x="921645" y="3019992"/>
            <a:ext cx="528637" cy="0"/>
          </a:xfrm>
          <a:prstGeom prst="line">
            <a:avLst/>
          </a:prstGeom>
          <a:noFill/>
          <a:ln w="12700">
            <a:solidFill>
              <a:schemeClr val="folHlink"/>
            </a:solidFill>
            <a:round/>
            <a:headEnd/>
            <a:tailEnd/>
          </a:ln>
        </p:spPr>
        <p:txBody>
          <a:bodyPr anchor="ctr"/>
          <a:lstStyle/>
          <a:p>
            <a:endParaRPr lang="es-ES"/>
          </a:p>
        </p:txBody>
      </p:sp>
      <p:sp>
        <p:nvSpPr>
          <p:cNvPr id="48" name="Line 61"/>
          <p:cNvSpPr>
            <a:spLocks noChangeShapeType="1"/>
          </p:cNvSpPr>
          <p:nvPr/>
        </p:nvSpPr>
        <p:spPr bwMode="auto">
          <a:xfrm>
            <a:off x="872159" y="3898007"/>
            <a:ext cx="528637" cy="0"/>
          </a:xfrm>
          <a:prstGeom prst="line">
            <a:avLst/>
          </a:prstGeom>
          <a:noFill/>
          <a:ln w="12700">
            <a:solidFill>
              <a:schemeClr val="folHlink"/>
            </a:solidFill>
            <a:round/>
            <a:headEnd/>
            <a:tailEnd/>
          </a:ln>
        </p:spPr>
        <p:txBody>
          <a:bodyPr anchor="ctr"/>
          <a:lstStyle/>
          <a:p>
            <a:endParaRPr lang="es-ES"/>
          </a:p>
        </p:txBody>
      </p:sp>
      <p:sp>
        <p:nvSpPr>
          <p:cNvPr id="49" name="Line 62"/>
          <p:cNvSpPr>
            <a:spLocks noChangeShapeType="1"/>
          </p:cNvSpPr>
          <p:nvPr/>
        </p:nvSpPr>
        <p:spPr bwMode="auto">
          <a:xfrm>
            <a:off x="2576736" y="3933056"/>
            <a:ext cx="863600" cy="0"/>
          </a:xfrm>
          <a:prstGeom prst="line">
            <a:avLst/>
          </a:prstGeom>
          <a:noFill/>
          <a:ln w="12700">
            <a:solidFill>
              <a:schemeClr val="folHlink"/>
            </a:solidFill>
            <a:prstDash val="dash"/>
            <a:round/>
            <a:headEnd/>
            <a:tailEnd type="oval" w="lg" len="lg"/>
          </a:ln>
        </p:spPr>
        <p:txBody>
          <a:bodyPr anchor="ctr"/>
          <a:lstStyle/>
          <a:p>
            <a:endParaRPr lang="es-ES"/>
          </a:p>
        </p:txBody>
      </p:sp>
      <p:sp>
        <p:nvSpPr>
          <p:cNvPr id="50" name="Line 63"/>
          <p:cNvSpPr>
            <a:spLocks noChangeShapeType="1"/>
          </p:cNvSpPr>
          <p:nvPr/>
        </p:nvSpPr>
        <p:spPr bwMode="auto">
          <a:xfrm>
            <a:off x="872159" y="4832523"/>
            <a:ext cx="528637" cy="0"/>
          </a:xfrm>
          <a:prstGeom prst="line">
            <a:avLst/>
          </a:prstGeom>
          <a:noFill/>
          <a:ln w="12700">
            <a:solidFill>
              <a:schemeClr val="folHlink"/>
            </a:solidFill>
            <a:round/>
            <a:headEnd/>
            <a:tailEnd/>
          </a:ln>
        </p:spPr>
        <p:txBody>
          <a:bodyPr anchor="ctr"/>
          <a:lstStyle/>
          <a:p>
            <a:endParaRPr lang="es-ES"/>
          </a:p>
        </p:txBody>
      </p:sp>
      <p:sp>
        <p:nvSpPr>
          <p:cNvPr id="51" name="Line 64"/>
          <p:cNvSpPr>
            <a:spLocks noChangeShapeType="1"/>
          </p:cNvSpPr>
          <p:nvPr/>
        </p:nvSpPr>
        <p:spPr bwMode="auto">
          <a:xfrm>
            <a:off x="2576736" y="5805264"/>
            <a:ext cx="863600" cy="0"/>
          </a:xfrm>
          <a:prstGeom prst="line">
            <a:avLst/>
          </a:prstGeom>
          <a:noFill/>
          <a:ln w="12700">
            <a:solidFill>
              <a:schemeClr val="folHlink"/>
            </a:solidFill>
            <a:prstDash val="dash"/>
            <a:round/>
            <a:headEnd/>
            <a:tailEnd type="oval" w="lg" len="lg"/>
          </a:ln>
        </p:spPr>
        <p:txBody>
          <a:bodyPr anchor="ctr"/>
          <a:lstStyle/>
          <a:p>
            <a:endParaRPr lang="es-ES"/>
          </a:p>
        </p:txBody>
      </p:sp>
      <p:sp>
        <p:nvSpPr>
          <p:cNvPr id="52" name="Line 67"/>
          <p:cNvSpPr>
            <a:spLocks noChangeShapeType="1"/>
          </p:cNvSpPr>
          <p:nvPr/>
        </p:nvSpPr>
        <p:spPr bwMode="auto">
          <a:xfrm>
            <a:off x="848446" y="5789220"/>
            <a:ext cx="528637" cy="0"/>
          </a:xfrm>
          <a:prstGeom prst="line">
            <a:avLst/>
          </a:prstGeom>
          <a:noFill/>
          <a:ln w="12700">
            <a:solidFill>
              <a:schemeClr val="folHlink"/>
            </a:solidFill>
            <a:round/>
            <a:headEnd/>
            <a:tailEnd/>
          </a:ln>
        </p:spPr>
        <p:txBody>
          <a:bodyPr anchor="ctr"/>
          <a:lstStyle/>
          <a:p>
            <a:endParaRPr lang="es-ES"/>
          </a:p>
        </p:txBody>
      </p:sp>
      <p:sp>
        <p:nvSpPr>
          <p:cNvPr id="53" name="Text Box 37"/>
          <p:cNvSpPr txBox="1">
            <a:spLocks noChangeArrowheads="1"/>
          </p:cNvSpPr>
          <p:nvPr/>
        </p:nvSpPr>
        <p:spPr bwMode="auto">
          <a:xfrm>
            <a:off x="1449090" y="1628776"/>
            <a:ext cx="1150938" cy="409575"/>
          </a:xfrm>
          <a:prstGeom prst="rect">
            <a:avLst/>
          </a:prstGeom>
          <a:solidFill>
            <a:schemeClr val="bg1"/>
          </a:solidFill>
          <a:ln w="12700" algn="ctr">
            <a:solidFill>
              <a:schemeClr val="folHlink"/>
            </a:solidFill>
            <a:miter lim="800000"/>
            <a:headEnd/>
            <a:tailEnd/>
          </a:ln>
        </p:spPr>
        <p:txBody>
          <a:bodyPr>
            <a:spAutoFit/>
          </a:bodyPr>
          <a:lstStyle/>
          <a:p>
            <a:pPr>
              <a:spcBef>
                <a:spcPct val="50000"/>
              </a:spcBef>
            </a:pPr>
            <a:r>
              <a:rPr lang="es-ES" sz="2000" dirty="0"/>
              <a:t>1995</a:t>
            </a:r>
          </a:p>
        </p:txBody>
      </p:sp>
      <p:sp>
        <p:nvSpPr>
          <p:cNvPr id="54" name="Text Box 41"/>
          <p:cNvSpPr txBox="1">
            <a:spLocks noChangeArrowheads="1"/>
          </p:cNvSpPr>
          <p:nvPr/>
        </p:nvSpPr>
        <p:spPr bwMode="auto">
          <a:xfrm>
            <a:off x="1424609" y="3717033"/>
            <a:ext cx="1150937" cy="409575"/>
          </a:xfrm>
          <a:prstGeom prst="rect">
            <a:avLst/>
          </a:prstGeom>
          <a:solidFill>
            <a:schemeClr val="bg1"/>
          </a:solidFill>
          <a:ln w="12700" algn="ctr">
            <a:solidFill>
              <a:schemeClr val="folHlink"/>
            </a:solidFill>
            <a:miter lim="800000"/>
            <a:headEnd/>
            <a:tailEnd/>
          </a:ln>
        </p:spPr>
        <p:txBody>
          <a:bodyPr>
            <a:spAutoFit/>
          </a:bodyPr>
          <a:lstStyle/>
          <a:p>
            <a:pPr>
              <a:spcBef>
                <a:spcPct val="50000"/>
              </a:spcBef>
            </a:pPr>
            <a:r>
              <a:rPr lang="es-ES" sz="2000" dirty="0"/>
              <a:t>2011</a:t>
            </a:r>
          </a:p>
        </p:txBody>
      </p:sp>
      <p:sp>
        <p:nvSpPr>
          <p:cNvPr id="55" name="Text Box 43"/>
          <p:cNvSpPr txBox="1">
            <a:spLocks noChangeArrowheads="1"/>
          </p:cNvSpPr>
          <p:nvPr/>
        </p:nvSpPr>
        <p:spPr bwMode="auto">
          <a:xfrm>
            <a:off x="1424609" y="4653137"/>
            <a:ext cx="1150937" cy="409575"/>
          </a:xfrm>
          <a:prstGeom prst="rect">
            <a:avLst/>
          </a:prstGeom>
          <a:solidFill>
            <a:schemeClr val="bg1"/>
          </a:solidFill>
          <a:ln w="12700" algn="ctr">
            <a:solidFill>
              <a:schemeClr val="folHlink"/>
            </a:solidFill>
            <a:miter lim="800000"/>
            <a:headEnd/>
            <a:tailEnd/>
          </a:ln>
        </p:spPr>
        <p:txBody>
          <a:bodyPr>
            <a:spAutoFit/>
          </a:bodyPr>
          <a:lstStyle/>
          <a:p>
            <a:pPr>
              <a:spcBef>
                <a:spcPct val="50000"/>
              </a:spcBef>
            </a:pPr>
            <a:r>
              <a:rPr lang="es-ES" sz="2000" dirty="0"/>
              <a:t>2013</a:t>
            </a:r>
          </a:p>
        </p:txBody>
      </p:sp>
      <p:sp>
        <p:nvSpPr>
          <p:cNvPr id="56" name="Text Box 84"/>
          <p:cNvSpPr txBox="1">
            <a:spLocks noChangeArrowheads="1"/>
          </p:cNvSpPr>
          <p:nvPr/>
        </p:nvSpPr>
        <p:spPr bwMode="auto">
          <a:xfrm>
            <a:off x="1424609" y="5589241"/>
            <a:ext cx="1150937" cy="409575"/>
          </a:xfrm>
          <a:prstGeom prst="rect">
            <a:avLst/>
          </a:prstGeom>
          <a:solidFill>
            <a:schemeClr val="bg1"/>
          </a:solidFill>
          <a:ln w="12700" algn="ctr">
            <a:solidFill>
              <a:schemeClr val="folHlink"/>
            </a:solidFill>
            <a:miter lim="800000"/>
            <a:headEnd/>
            <a:tailEnd/>
          </a:ln>
        </p:spPr>
        <p:txBody>
          <a:bodyPr>
            <a:spAutoFit/>
          </a:bodyPr>
          <a:lstStyle/>
          <a:p>
            <a:pPr>
              <a:spcBef>
                <a:spcPct val="50000"/>
              </a:spcBef>
            </a:pPr>
            <a:r>
              <a:rPr lang="es-ES" sz="2000" dirty="0"/>
              <a:t>2015</a:t>
            </a:r>
          </a:p>
        </p:txBody>
      </p:sp>
      <p:pic>
        <p:nvPicPr>
          <p:cNvPr id="69" name="Picture 55" descr="LogoWebGrande_SinNovedad">
            <a:hlinkClick r:id="" action="ppaction://noaction"/>
          </p:cNvPr>
          <p:cNvPicPr>
            <a:picLocks noChangeAspect="1" noChangeArrowheads="1"/>
          </p:cNvPicPr>
          <p:nvPr/>
        </p:nvPicPr>
        <p:blipFill>
          <a:blip r:embed="rId5" cstate="print"/>
          <a:srcRect/>
          <a:stretch>
            <a:fillRect/>
          </a:stretch>
        </p:blipFill>
        <p:spPr bwMode="auto">
          <a:xfrm>
            <a:off x="3666159" y="2543697"/>
            <a:ext cx="504825" cy="549275"/>
          </a:xfrm>
          <a:prstGeom prst="rect">
            <a:avLst/>
          </a:prstGeom>
          <a:noFill/>
          <a:ln w="9525">
            <a:noFill/>
            <a:miter lim="800000"/>
            <a:headEnd/>
            <a:tailEnd/>
          </a:ln>
        </p:spPr>
      </p:pic>
      <p:sp>
        <p:nvSpPr>
          <p:cNvPr id="70" name="Line 68"/>
          <p:cNvSpPr>
            <a:spLocks noChangeShapeType="1"/>
          </p:cNvSpPr>
          <p:nvPr/>
        </p:nvSpPr>
        <p:spPr bwMode="auto">
          <a:xfrm>
            <a:off x="2576736" y="2924944"/>
            <a:ext cx="863600" cy="0"/>
          </a:xfrm>
          <a:prstGeom prst="line">
            <a:avLst/>
          </a:prstGeom>
          <a:noFill/>
          <a:ln w="12700">
            <a:solidFill>
              <a:schemeClr val="folHlink"/>
            </a:solidFill>
            <a:prstDash val="dash"/>
            <a:round/>
            <a:headEnd/>
            <a:tailEnd type="oval" w="lg" len="lg"/>
          </a:ln>
        </p:spPr>
        <p:txBody>
          <a:bodyPr anchor="ctr"/>
          <a:lstStyle/>
          <a:p>
            <a:endParaRPr lang="es-ES"/>
          </a:p>
        </p:txBody>
      </p:sp>
      <p:sp>
        <p:nvSpPr>
          <p:cNvPr id="71" name="Text Box 47"/>
          <p:cNvSpPr txBox="1">
            <a:spLocks noChangeArrowheads="1"/>
          </p:cNvSpPr>
          <p:nvPr/>
        </p:nvSpPr>
        <p:spPr bwMode="auto">
          <a:xfrm>
            <a:off x="1425800" y="2733176"/>
            <a:ext cx="1150937" cy="409575"/>
          </a:xfrm>
          <a:prstGeom prst="rect">
            <a:avLst/>
          </a:prstGeom>
          <a:solidFill>
            <a:schemeClr val="bg1"/>
          </a:solidFill>
          <a:ln w="12700" algn="ctr">
            <a:solidFill>
              <a:schemeClr val="folHlink"/>
            </a:solidFill>
            <a:miter lim="800000"/>
            <a:headEnd/>
            <a:tailEnd/>
          </a:ln>
        </p:spPr>
        <p:txBody>
          <a:bodyPr>
            <a:spAutoFit/>
          </a:bodyPr>
          <a:lstStyle/>
          <a:p>
            <a:pPr>
              <a:spcBef>
                <a:spcPct val="50000"/>
              </a:spcBef>
            </a:pPr>
            <a:r>
              <a:rPr lang="es-ES" sz="2000"/>
              <a:t>2008</a:t>
            </a:r>
          </a:p>
        </p:txBody>
      </p:sp>
      <p:sp>
        <p:nvSpPr>
          <p:cNvPr id="73" name="Line 68"/>
          <p:cNvSpPr>
            <a:spLocks noChangeShapeType="1"/>
          </p:cNvSpPr>
          <p:nvPr/>
        </p:nvSpPr>
        <p:spPr bwMode="auto">
          <a:xfrm>
            <a:off x="2576736" y="4869160"/>
            <a:ext cx="863600" cy="0"/>
          </a:xfrm>
          <a:prstGeom prst="line">
            <a:avLst/>
          </a:prstGeom>
          <a:noFill/>
          <a:ln w="12700">
            <a:solidFill>
              <a:schemeClr val="folHlink"/>
            </a:solidFill>
            <a:prstDash val="dash"/>
            <a:round/>
            <a:headEnd/>
            <a:tailEnd type="oval" w="lg" len="lg"/>
          </a:ln>
        </p:spPr>
        <p:txBody>
          <a:bodyPr anchor="ctr"/>
          <a:lstStyle/>
          <a:p>
            <a:endParaRPr lang="es-ES"/>
          </a:p>
        </p:txBody>
      </p:sp>
      <p:sp>
        <p:nvSpPr>
          <p:cNvPr id="74" name="59 Rectángulo redondeado"/>
          <p:cNvSpPr>
            <a:spLocks noChangeArrowheads="1"/>
          </p:cNvSpPr>
          <p:nvPr/>
        </p:nvSpPr>
        <p:spPr bwMode="auto">
          <a:xfrm>
            <a:off x="4304928" y="3583112"/>
            <a:ext cx="3816512" cy="642937"/>
          </a:xfrm>
          <a:prstGeom prst="roundRect">
            <a:avLst>
              <a:gd name="adj" fmla="val 16667"/>
            </a:avLst>
          </a:prstGeom>
          <a:noFill/>
          <a:ln w="25400" algn="ctr">
            <a:solidFill>
              <a:srgbClr val="FFC000"/>
            </a:solidFill>
            <a:round/>
            <a:headEnd/>
            <a:tailEnd/>
          </a:ln>
        </p:spPr>
        <p:txBody>
          <a:bodyPr anchor="ctr"/>
          <a:lstStyle/>
          <a:p>
            <a:endParaRPr lang="es-ES" sz="2400"/>
          </a:p>
        </p:txBody>
      </p:sp>
      <p:sp>
        <p:nvSpPr>
          <p:cNvPr id="75" name="64 CuadroTexto"/>
          <p:cNvSpPr txBox="1"/>
          <p:nvPr/>
        </p:nvSpPr>
        <p:spPr>
          <a:xfrm>
            <a:off x="4448930" y="3636334"/>
            <a:ext cx="2160292" cy="584776"/>
          </a:xfrm>
          <a:prstGeom prst="rect">
            <a:avLst/>
          </a:prstGeom>
          <a:noFill/>
        </p:spPr>
        <p:txBody>
          <a:bodyPr wrap="square" rtlCol="0">
            <a:spAutoFit/>
          </a:bodyPr>
          <a:lstStyle/>
          <a:p>
            <a:r>
              <a:rPr lang="es-ES" sz="1600" dirty="0" err="1" smtClean="0"/>
              <a:t>Mandatory</a:t>
            </a:r>
            <a:r>
              <a:rPr lang="es-ES" sz="1600" dirty="0" smtClean="0"/>
              <a:t> </a:t>
            </a:r>
            <a:r>
              <a:rPr lang="es-ES" sz="1600" dirty="0" smtClean="0"/>
              <a:t>RED</a:t>
            </a:r>
          </a:p>
          <a:p>
            <a:r>
              <a:rPr lang="zh-CN" altLang="en-US" sz="1600" dirty="0" smtClean="0"/>
              <a:t>法定</a:t>
            </a:r>
            <a:r>
              <a:rPr lang="en-US" altLang="zh-CN" sz="1600" dirty="0" smtClean="0"/>
              <a:t>RED</a:t>
            </a:r>
            <a:r>
              <a:rPr lang="zh-CN" altLang="en-US" sz="1600" dirty="0" smtClean="0"/>
              <a:t>系统实施</a:t>
            </a:r>
            <a:endParaRPr lang="es-ES" sz="1600" dirty="0"/>
          </a:p>
        </p:txBody>
      </p:sp>
      <p:pic>
        <p:nvPicPr>
          <p:cNvPr id="80" name="Imagen 79"/>
          <p:cNvPicPr>
            <a:picLocks noChangeAspect="1"/>
          </p:cNvPicPr>
          <p:nvPr/>
        </p:nvPicPr>
        <p:blipFill>
          <a:blip r:embed="rId6" cstate="print"/>
          <a:stretch>
            <a:fillRect/>
          </a:stretch>
        </p:blipFill>
        <p:spPr>
          <a:xfrm>
            <a:off x="3529590" y="5445224"/>
            <a:ext cx="753452" cy="753452"/>
          </a:xfrm>
          <a:prstGeom prst="rect">
            <a:avLst/>
          </a:prstGeom>
        </p:spPr>
      </p:pic>
      <p:pic>
        <p:nvPicPr>
          <p:cNvPr id="2" name="Imagen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92250" y="4748416"/>
            <a:ext cx="588482" cy="349966"/>
          </a:xfrm>
          <a:prstGeom prst="rect">
            <a:avLst/>
          </a:prstGeom>
        </p:spPr>
      </p:pic>
      <p:grpSp>
        <p:nvGrpSpPr>
          <p:cNvPr id="3" name="2 Grupo"/>
          <p:cNvGrpSpPr/>
          <p:nvPr/>
        </p:nvGrpSpPr>
        <p:grpSpPr>
          <a:xfrm>
            <a:off x="4304928" y="1556740"/>
            <a:ext cx="2000325" cy="642990"/>
            <a:chOff x="4304928" y="1556740"/>
            <a:chExt cx="2000325" cy="642990"/>
          </a:xfrm>
        </p:grpSpPr>
        <p:sp>
          <p:nvSpPr>
            <p:cNvPr id="41" name="Text Box 36"/>
            <p:cNvSpPr txBox="1">
              <a:spLocks noChangeArrowheads="1"/>
            </p:cNvSpPr>
            <p:nvPr/>
          </p:nvSpPr>
          <p:spPr bwMode="auto">
            <a:xfrm>
              <a:off x="4360565" y="1556740"/>
              <a:ext cx="1944688" cy="584776"/>
            </a:xfrm>
            <a:prstGeom prst="rect">
              <a:avLst/>
            </a:prstGeom>
            <a:noFill/>
            <a:ln w="12700" algn="ctr">
              <a:noFill/>
              <a:miter lim="800000"/>
              <a:headEnd/>
              <a:tailEnd/>
            </a:ln>
            <a:effectLst>
              <a:prstShdw prst="shdw18" dist="17961" dir="13500000">
                <a:schemeClr val="accent1">
                  <a:gamma/>
                  <a:shade val="60000"/>
                  <a:invGamma/>
                </a:schemeClr>
              </a:prstShdw>
            </a:effectLst>
          </p:spPr>
          <p:txBody>
            <a:bodyPr>
              <a:spAutoFit/>
            </a:bodyPr>
            <a:lstStyle/>
            <a:p>
              <a:pPr algn="l">
                <a:spcBef>
                  <a:spcPts val="0"/>
                </a:spcBef>
                <a:defRPr/>
              </a:pPr>
              <a:r>
                <a:rPr lang="es-ES" sz="1600" dirty="0" smtClean="0"/>
                <a:t>RED </a:t>
              </a:r>
              <a:r>
                <a:rPr lang="es-ES" sz="1600" dirty="0" smtClean="0"/>
                <a:t>SYSTEM</a:t>
              </a:r>
            </a:p>
            <a:p>
              <a:pPr algn="l">
                <a:spcBef>
                  <a:spcPts val="0"/>
                </a:spcBef>
                <a:defRPr/>
              </a:pPr>
              <a:r>
                <a:rPr lang="es-ES" sz="1600" dirty="0" smtClean="0"/>
                <a:t>RED</a:t>
              </a:r>
              <a:r>
                <a:rPr lang="zh-CN" altLang="en-US" sz="1600" dirty="0" smtClean="0"/>
                <a:t>系统实施</a:t>
              </a:r>
              <a:endParaRPr lang="es-ES" sz="1600" dirty="0"/>
            </a:p>
          </p:txBody>
        </p:sp>
        <p:sp>
          <p:nvSpPr>
            <p:cNvPr id="79" name="59 Rectángulo redondeado"/>
            <p:cNvSpPr>
              <a:spLocks noChangeArrowheads="1"/>
            </p:cNvSpPr>
            <p:nvPr/>
          </p:nvSpPr>
          <p:spPr bwMode="auto">
            <a:xfrm>
              <a:off x="4304928" y="1556793"/>
              <a:ext cx="1728192" cy="642937"/>
            </a:xfrm>
            <a:prstGeom prst="roundRect">
              <a:avLst>
                <a:gd name="adj" fmla="val 16667"/>
              </a:avLst>
            </a:prstGeom>
            <a:noFill/>
            <a:ln w="25400" algn="ctr">
              <a:solidFill>
                <a:srgbClr val="FFC000"/>
              </a:solidFill>
              <a:round/>
              <a:headEnd/>
              <a:tailEnd/>
            </a:ln>
          </p:spPr>
          <p:txBody>
            <a:bodyPr anchor="ctr"/>
            <a:lstStyle/>
            <a:p>
              <a:endParaRPr lang="es-ES" sz="2400"/>
            </a:p>
          </p:txBody>
        </p:sp>
      </p:grpSp>
      <p:sp>
        <p:nvSpPr>
          <p:cNvPr id="72" name="59 Rectángulo redondeado"/>
          <p:cNvSpPr>
            <a:spLocks noChangeArrowheads="1"/>
          </p:cNvSpPr>
          <p:nvPr/>
        </p:nvSpPr>
        <p:spPr bwMode="auto">
          <a:xfrm>
            <a:off x="4304928" y="2420860"/>
            <a:ext cx="3888522" cy="1049065"/>
          </a:xfrm>
          <a:prstGeom prst="roundRect">
            <a:avLst>
              <a:gd name="adj" fmla="val 16667"/>
            </a:avLst>
          </a:prstGeom>
          <a:noFill/>
          <a:ln w="25400" algn="ctr">
            <a:solidFill>
              <a:srgbClr val="FFC000"/>
            </a:solidFill>
            <a:round/>
            <a:headEnd/>
            <a:tailEnd/>
          </a:ln>
        </p:spPr>
        <p:txBody>
          <a:bodyPr anchor="ctr"/>
          <a:lstStyle/>
          <a:p>
            <a:endParaRPr lang="es-ES" sz="2400"/>
          </a:p>
        </p:txBody>
      </p:sp>
      <p:grpSp>
        <p:nvGrpSpPr>
          <p:cNvPr id="5" name="4 Grupo"/>
          <p:cNvGrpSpPr/>
          <p:nvPr/>
        </p:nvGrpSpPr>
        <p:grpSpPr>
          <a:xfrm>
            <a:off x="4232900" y="4437142"/>
            <a:ext cx="4032560" cy="821398"/>
            <a:chOff x="4332646" y="4626550"/>
            <a:chExt cx="3212642" cy="642937"/>
          </a:xfrm>
        </p:grpSpPr>
        <p:sp>
          <p:nvSpPr>
            <p:cNvPr id="87" name="59 Rectángulo redondeado"/>
            <p:cNvSpPr>
              <a:spLocks noChangeArrowheads="1"/>
            </p:cNvSpPr>
            <p:nvPr/>
          </p:nvSpPr>
          <p:spPr bwMode="auto">
            <a:xfrm>
              <a:off x="4332646" y="4626550"/>
              <a:ext cx="3212642" cy="642937"/>
            </a:xfrm>
            <a:prstGeom prst="roundRect">
              <a:avLst>
                <a:gd name="adj" fmla="val 16667"/>
              </a:avLst>
            </a:prstGeom>
            <a:noFill/>
            <a:ln w="25400" algn="ctr">
              <a:solidFill>
                <a:srgbClr val="FFC000"/>
              </a:solidFill>
              <a:round/>
              <a:headEnd/>
              <a:tailEnd/>
            </a:ln>
          </p:spPr>
          <p:txBody>
            <a:bodyPr anchor="ctr"/>
            <a:lstStyle/>
            <a:p>
              <a:endParaRPr lang="es-ES" sz="2400"/>
            </a:p>
          </p:txBody>
        </p:sp>
        <p:sp>
          <p:nvSpPr>
            <p:cNvPr id="88" name="64 CuadroTexto"/>
            <p:cNvSpPr txBox="1"/>
            <p:nvPr/>
          </p:nvSpPr>
          <p:spPr>
            <a:xfrm>
              <a:off x="4517991" y="4682915"/>
              <a:ext cx="2412268" cy="584776"/>
            </a:xfrm>
            <a:prstGeom prst="rect">
              <a:avLst/>
            </a:prstGeom>
            <a:noFill/>
          </p:spPr>
          <p:txBody>
            <a:bodyPr wrap="square" rtlCol="0">
              <a:spAutoFit/>
            </a:bodyPr>
            <a:lstStyle/>
            <a:p>
              <a:r>
                <a:rPr lang="es-ES" sz="1600" dirty="0" err="1" smtClean="0"/>
                <a:t>Mandatory</a:t>
              </a:r>
              <a:r>
                <a:rPr lang="es-ES" sz="1600" dirty="0" smtClean="0"/>
                <a:t> </a:t>
              </a:r>
              <a:r>
                <a:rPr lang="es-ES" sz="1600" dirty="0" smtClean="0"/>
                <a:t>NOTESS</a:t>
              </a:r>
            </a:p>
            <a:p>
              <a:r>
                <a:rPr lang="zh-CN" altLang="en-US" sz="1600" dirty="0" smtClean="0"/>
                <a:t>法定</a:t>
              </a:r>
              <a:r>
                <a:rPr lang="en-US" altLang="zh-CN" sz="1600" dirty="0" smtClean="0"/>
                <a:t>NOTESS</a:t>
              </a:r>
              <a:r>
                <a:rPr lang="zh-CN" altLang="en-US" sz="1600" dirty="0" smtClean="0"/>
                <a:t>系统实施</a:t>
              </a:r>
              <a:endParaRPr lang="es-ES" sz="1600" dirty="0"/>
            </a:p>
          </p:txBody>
        </p:sp>
      </p:grpSp>
      <p:grpSp>
        <p:nvGrpSpPr>
          <p:cNvPr id="6" name="5 Grupo"/>
          <p:cNvGrpSpPr/>
          <p:nvPr/>
        </p:nvGrpSpPr>
        <p:grpSpPr>
          <a:xfrm>
            <a:off x="4304928" y="5445225"/>
            <a:ext cx="3960532" cy="656841"/>
            <a:chOff x="4304928" y="5445225"/>
            <a:chExt cx="3276364" cy="656841"/>
          </a:xfrm>
        </p:grpSpPr>
        <p:sp>
          <p:nvSpPr>
            <p:cNvPr id="77" name="59 Rectángulo redondeado"/>
            <p:cNvSpPr>
              <a:spLocks noChangeArrowheads="1"/>
            </p:cNvSpPr>
            <p:nvPr/>
          </p:nvSpPr>
          <p:spPr bwMode="auto">
            <a:xfrm>
              <a:off x="4304928" y="5445225"/>
              <a:ext cx="3276364" cy="642937"/>
            </a:xfrm>
            <a:prstGeom prst="roundRect">
              <a:avLst>
                <a:gd name="adj" fmla="val 16667"/>
              </a:avLst>
            </a:prstGeom>
            <a:noFill/>
            <a:ln w="25400" algn="ctr">
              <a:solidFill>
                <a:srgbClr val="FFC000"/>
              </a:solidFill>
              <a:round/>
              <a:headEnd/>
              <a:tailEnd/>
            </a:ln>
          </p:spPr>
          <p:txBody>
            <a:bodyPr anchor="ctr"/>
            <a:lstStyle/>
            <a:p>
              <a:endParaRPr lang="es-ES" sz="2400"/>
            </a:p>
          </p:txBody>
        </p:sp>
        <p:sp>
          <p:nvSpPr>
            <p:cNvPr id="78" name="67 CuadroTexto"/>
            <p:cNvSpPr txBox="1"/>
            <p:nvPr/>
          </p:nvSpPr>
          <p:spPr>
            <a:xfrm>
              <a:off x="4376936" y="5517290"/>
              <a:ext cx="3096344" cy="584776"/>
            </a:xfrm>
            <a:prstGeom prst="rect">
              <a:avLst/>
            </a:prstGeom>
            <a:noFill/>
          </p:spPr>
          <p:txBody>
            <a:bodyPr wrap="square" rtlCol="0">
              <a:spAutoFit/>
            </a:bodyPr>
            <a:lstStyle/>
            <a:p>
              <a:r>
                <a:rPr lang="es-ES" sz="1600" dirty="0" smtClean="0"/>
                <a:t>DIRECT PAYMENT </a:t>
              </a:r>
              <a:r>
                <a:rPr lang="es-ES" sz="1600" dirty="0" smtClean="0"/>
                <a:t>SYSTEM</a:t>
              </a:r>
            </a:p>
            <a:p>
              <a:r>
                <a:rPr lang="zh-CN" altLang="en-US" sz="1600" dirty="0" smtClean="0"/>
                <a:t>直接支付系统建立</a:t>
              </a:r>
              <a:endParaRPr lang="es-ES" sz="1600" dirty="0"/>
            </a:p>
          </p:txBody>
        </p:sp>
      </p:grpSp>
      <p:sp>
        <p:nvSpPr>
          <p:cNvPr id="63" name="Título 1"/>
          <p:cNvSpPr txBox="1">
            <a:spLocks/>
          </p:cNvSpPr>
          <p:nvPr/>
        </p:nvSpPr>
        <p:spPr>
          <a:xfrm>
            <a:off x="386282" y="143687"/>
            <a:ext cx="6249180" cy="648090"/>
          </a:xfrm>
          <a:prstGeom prst="rect">
            <a:avLst/>
          </a:prstGeom>
        </p:spPr>
        <p:txBody>
          <a:bodyPr>
            <a:normAutofit fontScale="25000" lnSpcReduction="20000"/>
          </a:bodyPr>
          <a:lstStyle>
            <a:lvl1pPr algn="l" defTabSz="914400" rtl="0" eaLnBrk="1" latinLnBrk="0" hangingPunct="1">
              <a:spcBef>
                <a:spcPct val="0"/>
              </a:spcBef>
              <a:buNone/>
              <a:defRPr sz="2000" b="1" kern="1200">
                <a:solidFill>
                  <a:schemeClr val="tx1"/>
                </a:solidFill>
                <a:latin typeface="Optane" pitchFamily="2" charset="0"/>
                <a:ea typeface="+mj-ea"/>
                <a:cs typeface="+mj-cs"/>
              </a:defRPr>
            </a:lvl1pPr>
          </a:lstStyle>
          <a:p>
            <a:pPr marL="342900" indent="-342900" eaLnBrk="0" hangingPunct="0">
              <a:spcBef>
                <a:spcPts val="0"/>
              </a:spcBef>
            </a:pPr>
            <a:r>
              <a:rPr lang="en-US" sz="7200" dirty="0" smtClean="0">
                <a:solidFill>
                  <a:srgbClr val="4F81BD"/>
                </a:solidFill>
              </a:rPr>
              <a:t>3. DIRECT PAYMENT SYSTEM  </a:t>
            </a:r>
            <a:r>
              <a:rPr lang="zh-CN" altLang="en-US" sz="7200" dirty="0" smtClean="0">
                <a:solidFill>
                  <a:srgbClr val="4F81BD"/>
                </a:solidFill>
                <a:latin typeface="Optane"/>
              </a:rPr>
              <a:t>直</a:t>
            </a:r>
            <a:r>
              <a:rPr lang="zh-CN" altLang="en-US" sz="7200" dirty="0">
                <a:solidFill>
                  <a:srgbClr val="4F81BD"/>
                </a:solidFill>
                <a:latin typeface="Optane"/>
              </a:rPr>
              <a:t>接支付系统</a:t>
            </a:r>
            <a:endParaRPr lang="en-US" sz="7200" dirty="0" smtClean="0">
              <a:solidFill>
                <a:srgbClr val="4F81BD"/>
              </a:solidFill>
            </a:endParaRPr>
          </a:p>
          <a:p>
            <a:pPr marL="342900" indent="-342900" eaLnBrk="0" hangingPunct="0">
              <a:spcBef>
                <a:spcPts val="0"/>
              </a:spcBef>
            </a:pPr>
            <a:r>
              <a:rPr lang="en-US" sz="7200" dirty="0" smtClean="0">
                <a:solidFill>
                  <a:srgbClr val="4F81BD"/>
                </a:solidFill>
              </a:rPr>
              <a:t>3.1. Concept  </a:t>
            </a:r>
            <a:r>
              <a:rPr lang="zh-TW" altLang="es-ES" sz="7200" dirty="0" smtClean="0">
                <a:solidFill>
                  <a:srgbClr val="4F81BD"/>
                </a:solidFill>
                <a:latin typeface="Optane"/>
              </a:rPr>
              <a:t>概</a:t>
            </a:r>
            <a:r>
              <a:rPr lang="zh-TW" altLang="es-ES" sz="7200" dirty="0">
                <a:solidFill>
                  <a:srgbClr val="4F81BD"/>
                </a:solidFill>
                <a:latin typeface="Optane"/>
              </a:rPr>
              <a:t>念</a:t>
            </a:r>
            <a:endParaRPr lang="en-US" sz="7200" dirty="0" smtClean="0">
              <a:solidFill>
                <a:srgbClr val="4F81BD"/>
              </a:solidFill>
            </a:endParaRPr>
          </a:p>
          <a:p>
            <a:pPr marL="342900" indent="-342900" algn="ctr" eaLnBrk="0" fontAlgn="base" hangingPunct="0">
              <a:spcBef>
                <a:spcPts val="0"/>
              </a:spcBef>
              <a:spcAft>
                <a:spcPct val="0"/>
              </a:spcAft>
            </a:pPr>
            <a:r>
              <a:rPr lang="en-GB" sz="2700" kern="0" dirty="0" smtClean="0">
                <a:solidFill>
                  <a:srgbClr val="4F81BD"/>
                </a:solidFill>
                <a:latin typeface="Optane"/>
                <a:ea typeface="+mn-ea"/>
                <a:cs typeface="Calibri" pitchFamily="34" charset="0"/>
              </a:rPr>
              <a:t/>
            </a:r>
            <a:br>
              <a:rPr lang="en-GB" sz="2700" kern="0" dirty="0" smtClean="0">
                <a:solidFill>
                  <a:srgbClr val="4F81BD"/>
                </a:solidFill>
                <a:latin typeface="Optane"/>
                <a:ea typeface="+mn-ea"/>
                <a:cs typeface="Calibri" pitchFamily="34" charset="0"/>
              </a:rPr>
            </a:br>
            <a:endParaRPr lang="es-ES" sz="2700" dirty="0">
              <a:latin typeface="Optane"/>
            </a:endParaRPr>
          </a:p>
        </p:txBody>
      </p:sp>
      <p:sp>
        <p:nvSpPr>
          <p:cNvPr id="64" name="AutoShape 27"/>
          <p:cNvSpPr>
            <a:spLocks noChangeArrowheads="1"/>
          </p:cNvSpPr>
          <p:nvPr/>
        </p:nvSpPr>
        <p:spPr bwMode="auto">
          <a:xfrm>
            <a:off x="6537220" y="1460247"/>
            <a:ext cx="3258480" cy="816593"/>
          </a:xfrm>
          <a:prstGeom prst="roundRect">
            <a:avLst>
              <a:gd name="adj" fmla="val 8417"/>
            </a:avLst>
          </a:prstGeom>
          <a:solidFill>
            <a:schemeClr val="accent5"/>
          </a:solidFill>
          <a:ln w="25400" algn="ctr">
            <a:solidFill>
              <a:schemeClr val="bg1"/>
            </a:solidFill>
            <a:round/>
            <a:headEnd/>
            <a:tailEnd/>
          </a:ln>
          <a:effectLst/>
        </p:spPr>
        <p:txBody>
          <a:bodyPr wrap="none" anchor="ctr"/>
          <a:lstStyle/>
          <a:p>
            <a:pPr algn="ctr" eaLnBrk="1" hangingPunct="1">
              <a:spcBef>
                <a:spcPct val="0"/>
              </a:spcBef>
              <a:buClrTx/>
              <a:buFontTx/>
              <a:buNone/>
              <a:defRPr/>
            </a:pPr>
            <a:r>
              <a:rPr lang="es-E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Optane"/>
              </a:rPr>
              <a:t>CHRONOGRAPHY</a:t>
            </a:r>
          </a:p>
          <a:p>
            <a:pPr algn="ctr" eaLnBrk="1" hangingPunct="1">
              <a:spcBef>
                <a:spcPct val="0"/>
              </a:spcBef>
              <a:buClrTx/>
              <a:buFontTx/>
              <a:buNone/>
              <a:defRPr/>
            </a:pPr>
            <a:r>
              <a:rPr lang="zh-CN" alt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Optane"/>
              </a:rPr>
              <a:t>编年表</a:t>
            </a:r>
            <a:endParaRPr lang="es-ES" sz="2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Optane"/>
            </a:endParaRPr>
          </a:p>
        </p:txBody>
      </p:sp>
      <p:sp>
        <p:nvSpPr>
          <p:cNvPr id="65" name="Text Box 46"/>
          <p:cNvSpPr txBox="1">
            <a:spLocks noChangeArrowheads="1"/>
          </p:cNvSpPr>
          <p:nvPr/>
        </p:nvSpPr>
        <p:spPr bwMode="auto">
          <a:xfrm>
            <a:off x="4376920" y="2492870"/>
            <a:ext cx="3672496" cy="830997"/>
          </a:xfrm>
          <a:prstGeom prst="rect">
            <a:avLst/>
          </a:prstGeom>
          <a:noFill/>
          <a:ln w="12700" algn="ctr">
            <a:noFill/>
            <a:miter lim="800000"/>
            <a:headEnd/>
            <a:tailEnd/>
          </a:ln>
          <a:effectLst>
            <a:prstShdw prst="shdw18" dist="17961" dir="13500000">
              <a:schemeClr val="accent1">
                <a:gamma/>
                <a:shade val="60000"/>
                <a:invGamma/>
              </a:schemeClr>
            </a:prstShdw>
          </a:effectLst>
        </p:spPr>
        <p:txBody>
          <a:bodyPr wrap="square">
            <a:spAutoFit/>
          </a:bodyPr>
          <a:lstStyle/>
          <a:p>
            <a:pPr algn="l">
              <a:spcBef>
                <a:spcPts val="0"/>
              </a:spcBef>
              <a:defRPr/>
            </a:pPr>
            <a:r>
              <a:rPr lang="es-ES" sz="1600" dirty="0" err="1" smtClean="0"/>
              <a:t>Direct</a:t>
            </a:r>
            <a:r>
              <a:rPr lang="es-ES" sz="1600" dirty="0" smtClean="0"/>
              <a:t> RED </a:t>
            </a:r>
            <a:r>
              <a:rPr lang="es-ES" sz="1600" dirty="0"/>
              <a:t>– </a:t>
            </a:r>
            <a:r>
              <a:rPr lang="es-ES" sz="1600" dirty="0" err="1" smtClean="0"/>
              <a:t>Contributions</a:t>
            </a:r>
            <a:endParaRPr lang="es-ES" sz="1600" dirty="0"/>
          </a:p>
          <a:p>
            <a:pPr algn="l">
              <a:spcBef>
                <a:spcPts val="0"/>
              </a:spcBef>
              <a:defRPr/>
            </a:pPr>
            <a:r>
              <a:rPr lang="es-ES" sz="1600" dirty="0" smtClean="0"/>
              <a:t>General </a:t>
            </a:r>
            <a:r>
              <a:rPr lang="es-ES" sz="1600" dirty="0" err="1" smtClean="0"/>
              <a:t>Regime</a:t>
            </a:r>
            <a:r>
              <a:rPr lang="es-ES" sz="1600" dirty="0" smtClean="0"/>
              <a:t> of </a:t>
            </a:r>
            <a:r>
              <a:rPr lang="es-ES" sz="1600" dirty="0" smtClean="0"/>
              <a:t>SS</a:t>
            </a:r>
          </a:p>
          <a:p>
            <a:pPr>
              <a:spcBef>
                <a:spcPts val="0"/>
              </a:spcBef>
              <a:defRPr/>
            </a:pPr>
            <a:r>
              <a:rPr lang="zh-CN" altLang="en-US" sz="1600" dirty="0">
                <a:solidFill>
                  <a:srgbClr val="000000"/>
                </a:solidFill>
              </a:rPr>
              <a:t>直接</a:t>
            </a:r>
            <a:r>
              <a:rPr lang="en-US" altLang="zh-CN" sz="1600" dirty="0">
                <a:solidFill>
                  <a:srgbClr val="000000"/>
                </a:solidFill>
              </a:rPr>
              <a:t>RED</a:t>
            </a:r>
            <a:r>
              <a:rPr lang="zh-CN" altLang="en-US" sz="1600" dirty="0">
                <a:solidFill>
                  <a:srgbClr val="000000"/>
                </a:solidFill>
              </a:rPr>
              <a:t>系统：向普通</a:t>
            </a:r>
            <a:r>
              <a:rPr lang="zh-CN" altLang="en-US" sz="1600" dirty="0" smtClean="0">
                <a:solidFill>
                  <a:srgbClr val="000000"/>
                </a:solidFill>
              </a:rPr>
              <a:t>社保计划缴费</a:t>
            </a:r>
            <a:endParaRPr lang="es-ES" altLang="zh-CN" sz="1600" dirty="0">
              <a:solidFill>
                <a:srgbClr val="000000"/>
              </a:solidFill>
            </a:endParaRPr>
          </a:p>
        </p:txBody>
      </p:sp>
    </p:spTree>
    <p:extLst>
      <p:ext uri="{BB962C8B-B14F-4D97-AF65-F5344CB8AC3E}">
        <p14:creationId xmlns:p14="http://schemas.microsoft.com/office/powerpoint/2010/main" val="23452147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2"/>
          <p:cNvSpPr>
            <a:spLocks noChangeArrowheads="1"/>
          </p:cNvSpPr>
          <p:nvPr/>
        </p:nvSpPr>
        <p:spPr bwMode="auto">
          <a:xfrm>
            <a:off x="2775768" y="3316066"/>
            <a:ext cx="6069672" cy="369887"/>
          </a:xfrm>
          <a:prstGeom prst="roundRect">
            <a:avLst>
              <a:gd name="adj" fmla="val 8417"/>
            </a:avLst>
          </a:prstGeom>
          <a:solidFill>
            <a:srgbClr val="4F81BD">
              <a:lumMod val="20000"/>
              <a:lumOff val="80000"/>
            </a:srgbClr>
          </a:solidFill>
        </p:spPr>
        <p:txBody>
          <a:bodyPr anchor="ctr"/>
          <a:lstStyle/>
          <a:p>
            <a:pPr marL="449263" marR="0" lvl="0" indent="0" algn="ctr" defTabSz="914400" eaLnBrk="0" fontAlgn="auto" latinLnBrk="0" hangingPunct="0">
              <a:lnSpc>
                <a:spcPct val="100000"/>
              </a:lnSpc>
              <a:spcBef>
                <a:spcPct val="2000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Optane"/>
              </a:rPr>
              <a:t>Scope of </a:t>
            </a:r>
            <a:r>
              <a:rPr kumimoji="0" lang="en-GB" sz="2400" b="1" i="0" u="none" strike="noStrike" kern="0" cap="none" spc="0" normalizeH="0" baseline="0" noProof="0" dirty="0" smtClean="0">
                <a:ln>
                  <a:noFill/>
                </a:ln>
                <a:solidFill>
                  <a:prstClr val="black"/>
                </a:solidFill>
                <a:effectLst/>
                <a:uLnTx/>
                <a:uFillTx/>
                <a:latin typeface="Optane"/>
              </a:rPr>
              <a:t>management</a:t>
            </a:r>
            <a:r>
              <a:rPr kumimoji="0" lang="zh-CN" altLang="en-US" sz="2400" b="1" i="0" u="none" strike="noStrike" kern="0" cap="none" spc="0" normalizeH="0" baseline="0" noProof="0" dirty="0" smtClean="0">
                <a:ln>
                  <a:noFill/>
                </a:ln>
                <a:solidFill>
                  <a:prstClr val="black"/>
                </a:solidFill>
                <a:effectLst/>
                <a:uLnTx/>
                <a:uFillTx/>
                <a:latin typeface="Optane"/>
              </a:rPr>
              <a:t> 管理范围</a:t>
            </a:r>
            <a:endParaRPr kumimoji="0" lang="en-GB" sz="2400" b="1" i="0" u="none" strike="noStrike" kern="0" cap="none" spc="0" normalizeH="0" baseline="0" noProof="0" dirty="0">
              <a:ln>
                <a:noFill/>
              </a:ln>
              <a:solidFill>
                <a:prstClr val="black"/>
              </a:solidFill>
              <a:effectLst/>
              <a:uLnTx/>
              <a:uFillTx/>
              <a:latin typeface="Optane"/>
            </a:endParaRPr>
          </a:p>
        </p:txBody>
      </p:sp>
      <p:sp>
        <p:nvSpPr>
          <p:cNvPr id="9" name="25 Marcador de texto"/>
          <p:cNvSpPr txBox="1">
            <a:spLocks/>
          </p:cNvSpPr>
          <p:nvPr/>
        </p:nvSpPr>
        <p:spPr>
          <a:xfrm>
            <a:off x="2699792" y="1484730"/>
            <a:ext cx="6573808" cy="830997"/>
          </a:xfrm>
          <a:prstGeom prst="rect">
            <a:avLst/>
          </a:prstGeom>
          <a:noFill/>
          <a:ln>
            <a:noFill/>
          </a:ln>
        </p:spPr>
        <p:txBody>
          <a:bodyPr wrap="square" rtlCol="0">
            <a:spAutoFit/>
          </a:bodyPr>
          <a:lstStyle>
            <a:lvl1pPr marL="342900" indent="-342900" algn="l" rtl="0" eaLnBrk="0" fontAlgn="base" hangingPunct="0">
              <a:spcBef>
                <a:spcPct val="20000"/>
              </a:spcBef>
              <a:spcAft>
                <a:spcPct val="0"/>
              </a:spcAft>
              <a:buClr>
                <a:srgbClr val="3366CC"/>
              </a:buClr>
              <a:buFont typeface="Wingdings" pitchFamily="2" charset="2"/>
              <a:buChar char="v"/>
              <a:defRPr sz="14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rgbClr val="3366CC"/>
              </a:buClr>
              <a:buFont typeface="Courier New" pitchFamily="49" charset="0"/>
              <a:buChar char="o"/>
              <a:defRPr sz="1400">
                <a:solidFill>
                  <a:schemeClr val="tx1"/>
                </a:solidFill>
                <a:latin typeface="Calibri" pitchFamily="34" charset="0"/>
              </a:defRPr>
            </a:lvl2pPr>
            <a:lvl3pPr marL="1143000" indent="-228600" algn="l" rtl="0" eaLnBrk="0" fontAlgn="base" hangingPunct="0">
              <a:spcBef>
                <a:spcPct val="20000"/>
              </a:spcBef>
              <a:spcAft>
                <a:spcPct val="0"/>
              </a:spcAft>
              <a:buClr>
                <a:srgbClr val="3366CC"/>
              </a:buClr>
              <a:buFont typeface="Wingdings" pitchFamily="2" charset="2"/>
              <a:buChar char="§"/>
              <a:defRPr sz="1400">
                <a:solidFill>
                  <a:schemeClr val="tx1"/>
                </a:solidFill>
                <a:latin typeface="Calibri" pitchFamily="34" charset="0"/>
              </a:defRPr>
            </a:lvl3pPr>
            <a:lvl4pPr marL="1600200" indent="-228600" algn="l" rtl="0" eaLnBrk="0" fontAlgn="base" hangingPunct="0">
              <a:spcBef>
                <a:spcPct val="20000"/>
              </a:spcBef>
              <a:spcAft>
                <a:spcPct val="0"/>
              </a:spcAft>
              <a:buClr>
                <a:srgbClr val="3366CC"/>
              </a:buClr>
              <a:buFont typeface="Wingdings" pitchFamily="2" charset="2"/>
              <a:buChar char="û"/>
              <a:defRPr sz="1400">
                <a:solidFill>
                  <a:schemeClr val="tx1"/>
                </a:solidFill>
                <a:latin typeface="Calibri" pitchFamily="34" charset="0"/>
              </a:defRPr>
            </a:lvl4pPr>
            <a:lvl5pPr marL="2057400" indent="-228600" algn="l" rtl="0" eaLnBrk="0" fontAlgn="base" hangingPunct="0">
              <a:spcBef>
                <a:spcPct val="20000"/>
              </a:spcBef>
              <a:spcAft>
                <a:spcPct val="0"/>
              </a:spcAft>
              <a:buFont typeface="Vrinda" pitchFamily="2" charset="0"/>
              <a:buChar char="»"/>
              <a:defRPr sz="14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just" defTabSz="914400" rtl="0" eaLnBrk="0" fontAlgn="base" latinLnBrk="0" hangingPunct="0">
              <a:lnSpc>
                <a:spcPct val="100000"/>
              </a:lnSpc>
              <a:spcBef>
                <a:spcPct val="0"/>
              </a:spcBef>
              <a:spcAft>
                <a:spcPct val="0"/>
              </a:spcAft>
              <a:buClr>
                <a:srgbClr val="3366CC"/>
              </a:buClr>
              <a:buSzTx/>
              <a:buFont typeface="Wingdings" pitchFamily="2" charset="2"/>
              <a:buNone/>
              <a:tabLst/>
              <a:defRPr/>
            </a:pPr>
            <a:r>
              <a:rPr kumimoji="0" lang="en-GB" sz="1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Optane"/>
              </a:rPr>
              <a:t>ACT 34/2014 OF 26 DECEMBER, ON MEASURES RELATED TO THE PAYMENT AND RECEIPT OF SOCIAL SECURITY PAYMENTS</a:t>
            </a:r>
            <a:r>
              <a:rPr kumimoji="0" lang="zh-CN" altLang="en-US" sz="1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Optane"/>
              </a:rPr>
              <a:t> </a:t>
            </a:r>
            <a:endParaRPr kumimoji="0" lang="it-IT" altLang="zh-CN" sz="1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Optane"/>
            </a:endParaRPr>
          </a:p>
          <a:p>
            <a:pPr marL="0" marR="0" lvl="0" indent="0" algn="just" defTabSz="914400" rtl="0" eaLnBrk="0" fontAlgn="base" latinLnBrk="0" hangingPunct="0">
              <a:lnSpc>
                <a:spcPct val="100000"/>
              </a:lnSpc>
              <a:spcBef>
                <a:spcPct val="0"/>
              </a:spcBef>
              <a:spcAft>
                <a:spcPct val="0"/>
              </a:spcAft>
              <a:buClr>
                <a:srgbClr val="3366CC"/>
              </a:buClr>
              <a:buSzTx/>
              <a:buFont typeface="Wingdings" pitchFamily="2" charset="2"/>
              <a:buNone/>
              <a:tabLst/>
              <a:defRPr/>
            </a:pPr>
            <a:r>
              <a:rPr kumimoji="0" lang="en-US" altLang="zh-CN" sz="1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Optane"/>
              </a:rPr>
              <a:t>2014</a:t>
            </a:r>
            <a:r>
              <a:rPr kumimoji="0" lang="zh-CN" altLang="en-US" sz="1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Optane"/>
              </a:rPr>
              <a:t>年</a:t>
            </a:r>
            <a:r>
              <a:rPr lang="zh-CN" altLang="en-US" sz="16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Optane"/>
              </a:rPr>
              <a:t>第</a:t>
            </a:r>
            <a:r>
              <a:rPr lang="en-US" altLang="zh-CN" sz="16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Optane"/>
              </a:rPr>
              <a:t>34</a:t>
            </a:r>
            <a:r>
              <a:rPr lang="zh-CN" altLang="en-US" sz="16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Optane"/>
              </a:rPr>
              <a:t>号（</a:t>
            </a:r>
            <a:r>
              <a:rPr lang="en-US" altLang="zh-CN" sz="16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Optane"/>
              </a:rPr>
              <a:t>12</a:t>
            </a:r>
            <a:r>
              <a:rPr lang="zh-CN" altLang="en-US" sz="16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Optane"/>
              </a:rPr>
              <a:t>月</a:t>
            </a:r>
            <a:r>
              <a:rPr lang="en-US" altLang="zh-CN" sz="16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Optane"/>
              </a:rPr>
              <a:t>26</a:t>
            </a:r>
            <a:r>
              <a:rPr lang="zh-CN" altLang="en-US" sz="16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Optane"/>
              </a:rPr>
              <a:t>日）社会保障支付款项计算及其收据管理法案</a:t>
            </a:r>
            <a:endParaRPr kumimoji="0" lang="en-GB" sz="1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Optane"/>
            </a:endParaRPr>
          </a:p>
        </p:txBody>
      </p:sp>
      <p:sp>
        <p:nvSpPr>
          <p:cNvPr id="17" name="16 CuadroTexto"/>
          <p:cNvSpPr txBox="1"/>
          <p:nvPr/>
        </p:nvSpPr>
        <p:spPr>
          <a:xfrm>
            <a:off x="2720690" y="2348850"/>
            <a:ext cx="6696930" cy="1152160"/>
          </a:xfrm>
          <a:prstGeom prst="rect">
            <a:avLst/>
          </a:prstGeom>
          <a:noFill/>
        </p:spPr>
        <p:txBody>
          <a:bodyPr wrap="square" rtlCol="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GB" sz="1600" kern="0" dirty="0" smtClean="0">
                <a:solidFill>
                  <a:prstClr val="black">
                    <a:lumMod val="95000"/>
                    <a:lumOff val="5000"/>
                  </a:prstClr>
                </a:solidFill>
                <a:latin typeface="Optane"/>
              </a:rPr>
              <a:t>Social Security contributions payable jointly will be paid in accordance with this Act and in its implementing regulations</a:t>
            </a:r>
            <a:r>
              <a:rPr lang="zh-CN" altLang="en-US" sz="1600" kern="0" dirty="0" smtClean="0">
                <a:solidFill>
                  <a:prstClr val="black">
                    <a:lumMod val="95000"/>
                    <a:lumOff val="5000"/>
                  </a:prstClr>
                </a:solidFill>
                <a:latin typeface="Optane"/>
              </a:rPr>
              <a:t> </a:t>
            </a:r>
            <a:endParaRPr lang="it-IT" altLang="zh-CN" sz="1600" kern="0" dirty="0" smtClean="0">
              <a:solidFill>
                <a:prstClr val="black">
                  <a:lumMod val="95000"/>
                  <a:lumOff val="5000"/>
                </a:prstClr>
              </a:solidFill>
              <a:latin typeface="Optane"/>
            </a:endParaRPr>
          </a:p>
          <a:p>
            <a:pPr marL="0" marR="0" lvl="0" indent="0" algn="just" defTabSz="914400" eaLnBrk="1" fontAlgn="auto" latinLnBrk="0" hangingPunct="1">
              <a:lnSpc>
                <a:spcPct val="100000"/>
              </a:lnSpc>
              <a:spcBef>
                <a:spcPts val="0"/>
              </a:spcBef>
              <a:spcAft>
                <a:spcPts val="0"/>
              </a:spcAft>
              <a:buClrTx/>
              <a:buSzTx/>
              <a:buFontTx/>
              <a:buNone/>
              <a:tabLst/>
              <a:defRPr/>
            </a:pPr>
            <a:r>
              <a:rPr lang="zh-CN" altLang="en-US" sz="1600" kern="0" dirty="0" smtClean="0">
                <a:solidFill>
                  <a:prstClr val="black">
                    <a:lumMod val="95000"/>
                    <a:lumOff val="5000"/>
                  </a:prstClr>
                </a:solidFill>
                <a:latin typeface="Optane"/>
              </a:rPr>
              <a:t>可联合支付的社保缴费应根据该法案及其执行规定</a:t>
            </a:r>
            <a:endParaRPr lang="en-GB" sz="1600" kern="0" dirty="0" smtClean="0">
              <a:solidFill>
                <a:prstClr val="black">
                  <a:lumMod val="95000"/>
                  <a:lumOff val="5000"/>
                </a:prstClr>
              </a:solidFill>
              <a:latin typeface="Optane"/>
            </a:endParaRPr>
          </a:p>
        </p:txBody>
      </p:sp>
      <p:sp>
        <p:nvSpPr>
          <p:cNvPr id="18" name="4 Rectángulo"/>
          <p:cNvSpPr/>
          <p:nvPr/>
        </p:nvSpPr>
        <p:spPr>
          <a:xfrm>
            <a:off x="2685633" y="3981987"/>
            <a:ext cx="7106234" cy="2429725"/>
          </a:xfrm>
          <a:prstGeom prst="rect">
            <a:avLst/>
          </a:prstGeom>
        </p:spPr>
        <p:txBody>
          <a:bodyPr wrap="square">
            <a:spAutoFit/>
          </a:bodyPr>
          <a:lstStyle/>
          <a:p>
            <a:pPr marL="342900" indent="-342900" algn="just">
              <a:lnSpc>
                <a:spcPts val="2600"/>
              </a:lnSpc>
              <a:spcAft>
                <a:spcPts val="900"/>
              </a:spcAft>
              <a:buClr>
                <a:schemeClr val="accent1"/>
              </a:buClr>
              <a:buFont typeface="Wingdings" panose="05000000000000000000" pitchFamily="2" charset="2"/>
              <a:buChar char="q"/>
            </a:pPr>
            <a:r>
              <a:rPr lang="en-US" b="1" dirty="0" smtClean="0">
                <a:latin typeface="Optane"/>
              </a:rPr>
              <a:t>It adapts </a:t>
            </a:r>
            <a:r>
              <a:rPr lang="en-US" b="1" dirty="0">
                <a:latin typeface="Optane"/>
              </a:rPr>
              <a:t>the social security legislation to the new </a:t>
            </a:r>
            <a:r>
              <a:rPr lang="en-US" b="1" dirty="0" smtClean="0">
                <a:latin typeface="Optane"/>
              </a:rPr>
              <a:t>payment </a:t>
            </a:r>
            <a:r>
              <a:rPr lang="en-US" b="1" dirty="0" smtClean="0">
                <a:latin typeface="Optane"/>
              </a:rPr>
              <a:t>system</a:t>
            </a:r>
            <a:r>
              <a:rPr lang="zh-CN" altLang="en-US" b="1" dirty="0" smtClean="0">
                <a:latin typeface="Optane"/>
              </a:rPr>
              <a:t> 社保法律修订并适用于新的缴费支付系统</a:t>
            </a:r>
            <a:endParaRPr lang="en-US" b="1" dirty="0" smtClean="0">
              <a:latin typeface="Optane"/>
            </a:endParaRPr>
          </a:p>
          <a:p>
            <a:pPr algn="just">
              <a:lnSpc>
                <a:spcPts val="2600"/>
              </a:lnSpc>
              <a:spcAft>
                <a:spcPts val="900"/>
              </a:spcAft>
              <a:buClr>
                <a:schemeClr val="accent1"/>
              </a:buClr>
            </a:pPr>
            <a:endParaRPr lang="es-ES" dirty="0">
              <a:solidFill>
                <a:schemeClr val="accent4"/>
              </a:solidFill>
              <a:latin typeface="Arial"/>
            </a:endParaRPr>
          </a:p>
          <a:p>
            <a:pPr marL="342900" indent="-342900" algn="just">
              <a:lnSpc>
                <a:spcPts val="2600"/>
              </a:lnSpc>
              <a:spcAft>
                <a:spcPts val="900"/>
              </a:spcAft>
              <a:buClr>
                <a:schemeClr val="accent1"/>
              </a:buClr>
              <a:buFont typeface="Wingdings" panose="05000000000000000000" pitchFamily="2" charset="2"/>
              <a:buChar char="q"/>
            </a:pPr>
            <a:r>
              <a:rPr lang="en-US" b="1" dirty="0">
                <a:latin typeface="Optane"/>
              </a:rPr>
              <a:t>It regulates the progressive implementation of the Direct Payment </a:t>
            </a:r>
            <a:r>
              <a:rPr lang="en-US" b="1" dirty="0" smtClean="0">
                <a:latin typeface="Optane"/>
              </a:rPr>
              <a:t>System</a:t>
            </a:r>
            <a:r>
              <a:rPr lang="zh-CN" altLang="en-US" b="1" dirty="0" smtClean="0">
                <a:latin typeface="Optane"/>
              </a:rPr>
              <a:t> 规范直接支付系统的进一步运行</a:t>
            </a:r>
            <a:endParaRPr lang="en-US" b="1" dirty="0">
              <a:latin typeface="Optane"/>
            </a:endParaRPr>
          </a:p>
          <a:p>
            <a:pPr marL="342900" indent="-342900" algn="just">
              <a:lnSpc>
                <a:spcPts val="2600"/>
              </a:lnSpc>
              <a:spcAft>
                <a:spcPts val="900"/>
              </a:spcAft>
              <a:buClr>
                <a:schemeClr val="accent1"/>
              </a:buClr>
              <a:buFont typeface="Wingdings" panose="05000000000000000000" pitchFamily="2" charset="2"/>
              <a:buChar char="q"/>
            </a:pPr>
            <a:endParaRPr lang="es-ES" dirty="0">
              <a:solidFill>
                <a:schemeClr val="accent4"/>
              </a:solidFill>
              <a:latin typeface="Arial"/>
            </a:endParaRPr>
          </a:p>
        </p:txBody>
      </p:sp>
      <p:grpSp>
        <p:nvGrpSpPr>
          <p:cNvPr id="3" name="2 Grupo"/>
          <p:cNvGrpSpPr/>
          <p:nvPr/>
        </p:nvGrpSpPr>
        <p:grpSpPr>
          <a:xfrm>
            <a:off x="338774" y="1416332"/>
            <a:ext cx="2376330" cy="4929581"/>
            <a:chOff x="338774" y="1416332"/>
            <a:chExt cx="2376330" cy="4929581"/>
          </a:xfrm>
        </p:grpSpPr>
        <p:sp>
          <p:nvSpPr>
            <p:cNvPr id="6" name="16 Rectángulo redondeado"/>
            <p:cNvSpPr/>
            <p:nvPr/>
          </p:nvSpPr>
          <p:spPr>
            <a:xfrm>
              <a:off x="386281" y="1416332"/>
              <a:ext cx="2299351" cy="3024376"/>
            </a:xfrm>
            <a:prstGeom prst="roundRect">
              <a:avLst/>
            </a:prstGeom>
            <a:noFill/>
            <a:ln w="25400" cap="flat" cmpd="sng" algn="ctr">
              <a:solidFill>
                <a:srgbClr val="E5EB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noFill/>
                </a:ln>
                <a:solidFill>
                  <a:prstClr val="white"/>
                </a:solidFill>
                <a:effectLst/>
                <a:uLnTx/>
                <a:uFillTx/>
                <a:latin typeface="Arial"/>
                <a:ea typeface="+mn-ea"/>
                <a:cs typeface="+mn-cs"/>
              </a:endParaRPr>
            </a:p>
          </p:txBody>
        </p:sp>
        <p:pic>
          <p:nvPicPr>
            <p:cNvPr id="7" name="Picture 25" descr="Contributions"/>
            <p:cNvPicPr preferRelativeResize="0">
              <a:picLocks noChangeArrowheads="1"/>
            </p:cNvPicPr>
            <p:nvPr/>
          </p:nvPicPr>
          <p:blipFill>
            <a:blip r:embed="rId2" cstate="print"/>
            <a:stretch>
              <a:fillRect/>
            </a:stretch>
          </p:blipFill>
          <p:spPr bwMode="auto">
            <a:xfrm>
              <a:off x="1009020" y="1681679"/>
              <a:ext cx="880413" cy="1224136"/>
            </a:xfrm>
            <a:prstGeom prst="rect">
              <a:avLst/>
            </a:prstGeom>
            <a:noFill/>
            <a:ln>
              <a:noFill/>
            </a:ln>
          </p:spPr>
        </p:pic>
        <p:sp>
          <p:nvSpPr>
            <p:cNvPr id="8" name="15 CuadroTexto"/>
            <p:cNvSpPr txBox="1"/>
            <p:nvPr/>
          </p:nvSpPr>
          <p:spPr>
            <a:xfrm>
              <a:off x="343519" y="2887414"/>
              <a:ext cx="2325148" cy="954107"/>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rPr>
                <a:t>CONTRIBUTIONS/</a:t>
              </a:r>
            </a:p>
            <a:p>
              <a:pPr algn="ctr"/>
              <a:r>
                <a:rPr lang="en-GB"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rPr>
                <a:t>COLLECTION</a:t>
              </a:r>
            </a:p>
            <a:p>
              <a:pPr algn="ctr"/>
              <a:r>
                <a:rPr lang="zh-CN" altLang="en-US" sz="20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rPr>
                <a:t>缴费</a:t>
              </a:r>
              <a:r>
                <a:rPr lang="en-US" altLang="zh-CN" sz="20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rPr>
                <a:t>/</a:t>
              </a:r>
              <a:r>
                <a:rPr lang="zh-CN" altLang="en-US" sz="20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rPr>
                <a:t>征缴</a:t>
              </a:r>
              <a:endParaRPr lang="en-GB" sz="20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endParaRPr>
            </a:p>
          </p:txBody>
        </p:sp>
        <p:pic>
          <p:nvPicPr>
            <p:cNvPr id="1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087" t="19237" r="5625" b="40381"/>
            <a:stretch/>
          </p:blipFill>
          <p:spPr bwMode="auto">
            <a:xfrm>
              <a:off x="338774" y="5243431"/>
              <a:ext cx="2376330" cy="1102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Imagen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282" y="3824985"/>
              <a:ext cx="2291170" cy="1524886"/>
            </a:xfrm>
            <a:prstGeom prst="rect">
              <a:avLst/>
            </a:prstGeom>
          </p:spPr>
        </p:pic>
      </p:grpSp>
      <p:sp>
        <p:nvSpPr>
          <p:cNvPr id="22" name="Título 1"/>
          <p:cNvSpPr txBox="1">
            <a:spLocks/>
          </p:cNvSpPr>
          <p:nvPr/>
        </p:nvSpPr>
        <p:spPr>
          <a:xfrm>
            <a:off x="386282" y="143687"/>
            <a:ext cx="6249180" cy="648090"/>
          </a:xfrm>
          <a:prstGeom prst="rect">
            <a:avLst/>
          </a:prstGeom>
        </p:spPr>
        <p:txBody>
          <a:bodyPr>
            <a:normAutofit fontScale="25000" lnSpcReduction="20000"/>
          </a:bodyPr>
          <a:lstStyle>
            <a:lvl1pPr algn="l" defTabSz="914400" rtl="0" eaLnBrk="1" latinLnBrk="0" hangingPunct="1">
              <a:spcBef>
                <a:spcPct val="0"/>
              </a:spcBef>
              <a:buNone/>
              <a:defRPr sz="2000" b="1" kern="1200">
                <a:solidFill>
                  <a:schemeClr val="tx1"/>
                </a:solidFill>
                <a:latin typeface="Optane" pitchFamily="2" charset="0"/>
                <a:ea typeface="+mj-ea"/>
                <a:cs typeface="+mj-cs"/>
              </a:defRPr>
            </a:lvl1pPr>
          </a:lstStyle>
          <a:p>
            <a:pPr marL="342900" indent="-342900" eaLnBrk="0" hangingPunct="0">
              <a:spcBef>
                <a:spcPts val="0"/>
              </a:spcBef>
            </a:pPr>
            <a:r>
              <a:rPr lang="en-US" sz="7200" dirty="0" smtClean="0">
                <a:solidFill>
                  <a:srgbClr val="4F81BD"/>
                </a:solidFill>
              </a:rPr>
              <a:t>3. DIRECT PAYMENT SYSTEM  </a:t>
            </a:r>
            <a:r>
              <a:rPr lang="zh-CN" altLang="en-US" sz="7200" dirty="0" smtClean="0">
                <a:solidFill>
                  <a:srgbClr val="4F81BD"/>
                </a:solidFill>
                <a:latin typeface="Optane"/>
              </a:rPr>
              <a:t>直</a:t>
            </a:r>
            <a:r>
              <a:rPr lang="zh-CN" altLang="en-US" sz="7200" dirty="0">
                <a:solidFill>
                  <a:srgbClr val="4F81BD"/>
                </a:solidFill>
                <a:latin typeface="Optane"/>
              </a:rPr>
              <a:t>接支付系统</a:t>
            </a:r>
            <a:endParaRPr lang="en-US" sz="7200" dirty="0" smtClean="0">
              <a:solidFill>
                <a:srgbClr val="4F81BD"/>
              </a:solidFill>
            </a:endParaRPr>
          </a:p>
          <a:p>
            <a:pPr marL="342900" indent="-342900" eaLnBrk="0" hangingPunct="0">
              <a:spcBef>
                <a:spcPts val="0"/>
              </a:spcBef>
            </a:pPr>
            <a:r>
              <a:rPr lang="en-US" sz="7200" dirty="0" smtClean="0">
                <a:solidFill>
                  <a:srgbClr val="4F81BD"/>
                </a:solidFill>
              </a:rPr>
              <a:t>3.1. Concept  </a:t>
            </a:r>
            <a:r>
              <a:rPr lang="zh-TW" altLang="es-ES" sz="7200" dirty="0" smtClean="0">
                <a:solidFill>
                  <a:srgbClr val="4F81BD"/>
                </a:solidFill>
                <a:latin typeface="Optane"/>
              </a:rPr>
              <a:t>概</a:t>
            </a:r>
            <a:r>
              <a:rPr lang="zh-TW" altLang="es-ES" sz="7200" dirty="0">
                <a:solidFill>
                  <a:srgbClr val="4F81BD"/>
                </a:solidFill>
                <a:latin typeface="Optane"/>
              </a:rPr>
              <a:t>念</a:t>
            </a:r>
            <a:endParaRPr lang="en-US" sz="7200" dirty="0" smtClean="0">
              <a:solidFill>
                <a:srgbClr val="4F81BD"/>
              </a:solidFill>
            </a:endParaRPr>
          </a:p>
          <a:p>
            <a:pPr marL="342900" indent="-342900" algn="ctr" eaLnBrk="0" fontAlgn="base" hangingPunct="0">
              <a:spcBef>
                <a:spcPts val="0"/>
              </a:spcBef>
              <a:spcAft>
                <a:spcPct val="0"/>
              </a:spcAft>
            </a:pPr>
            <a:r>
              <a:rPr lang="en-GB" sz="2700" kern="0" dirty="0" smtClean="0">
                <a:solidFill>
                  <a:srgbClr val="4F81BD"/>
                </a:solidFill>
                <a:latin typeface="Optane"/>
                <a:ea typeface="+mn-ea"/>
                <a:cs typeface="Calibri" pitchFamily="34" charset="0"/>
              </a:rPr>
              <a:t/>
            </a:r>
            <a:br>
              <a:rPr lang="en-GB" sz="2700" kern="0" dirty="0" smtClean="0">
                <a:solidFill>
                  <a:srgbClr val="4F81BD"/>
                </a:solidFill>
                <a:latin typeface="Optane"/>
                <a:ea typeface="+mn-ea"/>
                <a:cs typeface="Calibri" pitchFamily="34" charset="0"/>
              </a:rPr>
            </a:br>
            <a:endParaRPr lang="es-ES" sz="2700" dirty="0">
              <a:latin typeface="Optane"/>
            </a:endParaRPr>
          </a:p>
        </p:txBody>
      </p:sp>
      <p:sp>
        <p:nvSpPr>
          <p:cNvPr id="2" name="1 CuadroTexto"/>
          <p:cNvSpPr txBox="1"/>
          <p:nvPr/>
        </p:nvSpPr>
        <p:spPr>
          <a:xfrm>
            <a:off x="1200333" y="1047000"/>
            <a:ext cx="184731" cy="369332"/>
          </a:xfrm>
          <a:prstGeom prst="rect">
            <a:avLst/>
          </a:prstGeom>
          <a:noFill/>
        </p:spPr>
        <p:txBody>
          <a:bodyPr wrap="none" rtlCol="0">
            <a:spAutoFit/>
          </a:bodyPr>
          <a:lstStyle/>
          <a:p>
            <a:endParaRPr lang="es-ES" dirty="0"/>
          </a:p>
        </p:txBody>
      </p:sp>
      <p:sp>
        <p:nvSpPr>
          <p:cNvPr id="26" name="AutoShape 27"/>
          <p:cNvSpPr>
            <a:spLocks noChangeArrowheads="1"/>
          </p:cNvSpPr>
          <p:nvPr/>
        </p:nvSpPr>
        <p:spPr bwMode="auto">
          <a:xfrm>
            <a:off x="272350" y="836640"/>
            <a:ext cx="9361300" cy="576079"/>
          </a:xfrm>
          <a:prstGeom prst="roundRect">
            <a:avLst>
              <a:gd name="adj" fmla="val 8417"/>
            </a:avLst>
          </a:prstGeom>
          <a:solidFill>
            <a:schemeClr val="accent5">
              <a:lumMod val="60000"/>
              <a:lumOff val="40000"/>
            </a:schemeClr>
          </a:solidFill>
          <a:ln w="25400" algn="ctr">
            <a:solidFill>
              <a:schemeClr val="bg1"/>
            </a:solidFill>
            <a:round/>
            <a:headEnd/>
            <a:tailEnd/>
          </a:ln>
          <a:effectLst/>
        </p:spPr>
        <p:txBody>
          <a:bodyPr wrap="none" anchor="ctr"/>
          <a:lstStyle/>
          <a:p>
            <a:pPr algn="ctr" eaLnBrk="1" hangingPunct="1">
              <a:spcBef>
                <a:spcPct val="0"/>
              </a:spcBef>
              <a:buClrTx/>
              <a:buFontTx/>
              <a:buNone/>
              <a:defRPr/>
            </a:pPr>
            <a:r>
              <a:rPr lang="es-ES" sz="2800" i="1" dirty="0" smtClean="0">
                <a:ln w="18415" cmpd="sng">
                  <a:solidFill>
                    <a:schemeClr val="bg1">
                      <a:lumMod val="95000"/>
                    </a:schemeClr>
                  </a:solidFill>
                  <a:prstDash val="solid"/>
                </a:ln>
                <a:solidFill>
                  <a:srgbClr val="FFFFFF"/>
                </a:solidFill>
                <a:effectLst>
                  <a:outerShdw blurRad="63500" dir="3600000" algn="tl" rotWithShape="0">
                    <a:srgbClr val="000000">
                      <a:alpha val="70000"/>
                    </a:srgbClr>
                  </a:outerShdw>
                </a:effectLst>
                <a:latin typeface="Optane"/>
              </a:rPr>
              <a:t>LAW OF  DIRECT PAYMENT </a:t>
            </a:r>
            <a:r>
              <a:rPr lang="es-ES" sz="2800" i="1" dirty="0" smtClean="0">
                <a:ln w="18415" cmpd="sng">
                  <a:solidFill>
                    <a:schemeClr val="bg1">
                      <a:lumMod val="95000"/>
                    </a:schemeClr>
                  </a:solidFill>
                  <a:prstDash val="solid"/>
                </a:ln>
                <a:solidFill>
                  <a:srgbClr val="FFFFFF"/>
                </a:solidFill>
                <a:effectLst>
                  <a:outerShdw blurRad="63500" dir="3600000" algn="tl" rotWithShape="0">
                    <a:srgbClr val="000000">
                      <a:alpha val="70000"/>
                    </a:srgbClr>
                  </a:outerShdw>
                </a:effectLst>
                <a:latin typeface="Optane"/>
              </a:rPr>
              <a:t>SYSTEM</a:t>
            </a:r>
            <a:r>
              <a:rPr lang="zh-CN" altLang="en-US" sz="2800" i="1" dirty="0" smtClean="0">
                <a:ln w="18415" cmpd="sng">
                  <a:solidFill>
                    <a:schemeClr val="bg1">
                      <a:lumMod val="95000"/>
                    </a:schemeClr>
                  </a:solidFill>
                  <a:prstDash val="solid"/>
                </a:ln>
                <a:solidFill>
                  <a:srgbClr val="FFFFFF"/>
                </a:solidFill>
                <a:effectLst>
                  <a:outerShdw blurRad="63500" dir="3600000" algn="tl" rotWithShape="0">
                    <a:srgbClr val="000000">
                      <a:alpha val="70000"/>
                    </a:srgbClr>
                  </a:outerShdw>
                </a:effectLst>
                <a:latin typeface="Optane"/>
              </a:rPr>
              <a:t> 直接支付系统法律</a:t>
            </a:r>
            <a:endParaRPr lang="es-ES" sz="2800" i="1" dirty="0">
              <a:ln w="18415" cmpd="sng">
                <a:solidFill>
                  <a:schemeClr val="bg1">
                    <a:lumMod val="95000"/>
                  </a:schemeClr>
                </a:solidFill>
                <a:prstDash val="solid"/>
              </a:ln>
              <a:solidFill>
                <a:srgbClr val="FFFFFF"/>
              </a:solidFill>
              <a:effectLst>
                <a:outerShdw blurRad="63500" dir="3600000" algn="tl" rotWithShape="0">
                  <a:srgbClr val="000000">
                    <a:alpha val="70000"/>
                  </a:srgbClr>
                </a:outerShdw>
              </a:effectLst>
              <a:latin typeface="Optane"/>
            </a:endParaRPr>
          </a:p>
        </p:txBody>
      </p:sp>
    </p:spTree>
    <p:extLst>
      <p:ext uri="{BB962C8B-B14F-4D97-AF65-F5344CB8AC3E}">
        <p14:creationId xmlns:p14="http://schemas.microsoft.com/office/powerpoint/2010/main" val="144632564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8"/>
          <p:cNvSpPr>
            <a:spLocks noChangeArrowheads="1"/>
          </p:cNvSpPr>
          <p:nvPr/>
        </p:nvSpPr>
        <p:spPr bwMode="auto">
          <a:xfrm>
            <a:off x="414338" y="981075"/>
            <a:ext cx="8571110" cy="369888"/>
          </a:xfrm>
          <a:prstGeom prst="roundRect">
            <a:avLst>
              <a:gd name="adj" fmla="val 8417"/>
            </a:avLst>
          </a:prstGeom>
          <a:solidFill>
            <a:srgbClr val="4F81BD">
              <a:lumMod val="20000"/>
              <a:lumOff val="80000"/>
            </a:srgbClr>
          </a:solidFill>
        </p:spPr>
        <p:txBody>
          <a:bodyPr anchor="ctr"/>
          <a:lstStyle/>
          <a:p>
            <a:pPr marL="449263" algn="ctr" eaLnBrk="0" fontAlgn="auto" hangingPunct="0">
              <a:spcBef>
                <a:spcPct val="20000"/>
              </a:spcBef>
              <a:spcAft>
                <a:spcPts val="0"/>
              </a:spcAft>
              <a:defRPr/>
            </a:pPr>
            <a:r>
              <a:rPr lang="en-GB" sz="2800" b="1" kern="0" dirty="0">
                <a:solidFill>
                  <a:prstClr val="black"/>
                </a:solidFill>
                <a:latin typeface="Optane"/>
                <a:cs typeface="+mn-cs"/>
              </a:rPr>
              <a:t>What is Direct RED</a:t>
            </a:r>
            <a:r>
              <a:rPr lang="en-GB" sz="2800" b="1" kern="0" dirty="0" smtClean="0">
                <a:solidFill>
                  <a:prstClr val="black"/>
                </a:solidFill>
                <a:latin typeface="Optane"/>
                <a:cs typeface="+mn-cs"/>
              </a:rPr>
              <a:t>?</a:t>
            </a:r>
            <a:r>
              <a:rPr lang="zh-CN" altLang="en-US" sz="2800" b="1" kern="0" dirty="0" smtClean="0">
                <a:solidFill>
                  <a:prstClr val="black"/>
                </a:solidFill>
                <a:latin typeface="Optane"/>
                <a:cs typeface="+mn-cs"/>
              </a:rPr>
              <a:t> 何谓直接</a:t>
            </a:r>
            <a:r>
              <a:rPr lang="it-IT" altLang="zh-CN" sz="2800" b="1" kern="0" dirty="0" smtClean="0">
                <a:solidFill>
                  <a:prstClr val="black"/>
                </a:solidFill>
                <a:latin typeface="Optane"/>
                <a:cs typeface="+mn-cs"/>
              </a:rPr>
              <a:t>RED</a:t>
            </a:r>
            <a:endParaRPr lang="en-GB" sz="2800" b="1" kern="0" dirty="0">
              <a:solidFill>
                <a:prstClr val="black"/>
              </a:solidFill>
              <a:latin typeface="Optane"/>
              <a:cs typeface="+mn-cs"/>
            </a:endParaRPr>
          </a:p>
        </p:txBody>
      </p:sp>
      <p:pic>
        <p:nvPicPr>
          <p:cNvPr id="1734660" name="Picture 5" descr="RD"/>
          <p:cNvPicPr>
            <a:picLocks noChangeAspect="1" noChangeArrowheads="1"/>
          </p:cNvPicPr>
          <p:nvPr/>
        </p:nvPicPr>
        <p:blipFill>
          <a:blip r:embed="rId2"/>
          <a:srcRect/>
          <a:stretch>
            <a:fillRect/>
          </a:stretch>
        </p:blipFill>
        <p:spPr bwMode="auto">
          <a:xfrm>
            <a:off x="468313" y="2852738"/>
            <a:ext cx="1655762" cy="1081087"/>
          </a:xfrm>
          <a:prstGeom prst="rect">
            <a:avLst/>
          </a:prstGeom>
          <a:noFill/>
          <a:ln w="9525">
            <a:noFill/>
            <a:miter lim="800000"/>
            <a:headEnd/>
            <a:tailEnd/>
          </a:ln>
        </p:spPr>
      </p:pic>
      <p:sp>
        <p:nvSpPr>
          <p:cNvPr id="1734661" name="AutoShape 3" descr="Light horizontal"/>
          <p:cNvSpPr>
            <a:spLocks noChangeArrowheads="1"/>
          </p:cNvSpPr>
          <p:nvPr/>
        </p:nvSpPr>
        <p:spPr bwMode="auto">
          <a:xfrm>
            <a:off x="2339975" y="1628800"/>
            <a:ext cx="6264275" cy="3456384"/>
          </a:xfrm>
          <a:prstGeom prst="flowChartProcess">
            <a:avLst/>
          </a:prstGeom>
          <a:pattFill prst="ltHorz">
            <a:fgClr>
              <a:srgbClr val="EAEAEA"/>
            </a:fgClr>
            <a:bgClr>
              <a:srgbClr val="FFFFFF"/>
            </a:bgClr>
          </a:pattFill>
          <a:ln w="9525" algn="ctr">
            <a:noFill/>
            <a:miter lim="800000"/>
            <a:headEnd/>
            <a:tailEnd/>
          </a:ln>
        </p:spPr>
        <p:txBody>
          <a:bodyPr lIns="92075" tIns="82800" rIns="92075" bIns="82800" anchor="ctr"/>
          <a:lstStyle/>
          <a:p>
            <a:pPr marL="177800" indent="-177800" algn="just">
              <a:spcBef>
                <a:spcPts val="600"/>
              </a:spcBef>
              <a:spcAft>
                <a:spcPts val="600"/>
              </a:spcAft>
              <a:buClr>
                <a:srgbClr val="1F497D"/>
              </a:buClr>
              <a:buFont typeface="Wingdings" pitchFamily="2" charset="2"/>
              <a:buChar char="§"/>
            </a:pPr>
            <a:r>
              <a:rPr lang="en-GB" dirty="0">
                <a:solidFill>
                  <a:srgbClr val="000000"/>
                </a:solidFill>
                <a:latin typeface="Optane" pitchFamily="2" charset="0"/>
              </a:rPr>
              <a:t>It is a service that allows small companies to meet their Social Security obligations via a direct Internet connection with the TGSS in real time. </a:t>
            </a:r>
            <a:endParaRPr lang="en-GB" dirty="0" smtClean="0">
              <a:solidFill>
                <a:srgbClr val="000000"/>
              </a:solidFill>
              <a:latin typeface="Optane" pitchFamily="2" charset="0"/>
            </a:endParaRPr>
          </a:p>
          <a:p>
            <a:pPr marL="177800" indent="-177800" algn="just">
              <a:spcBef>
                <a:spcPts val="600"/>
              </a:spcBef>
              <a:spcAft>
                <a:spcPts val="600"/>
              </a:spcAft>
              <a:buClr>
                <a:srgbClr val="1F497D"/>
              </a:buClr>
              <a:buFont typeface="Wingdings" pitchFamily="2" charset="2"/>
              <a:buChar char="§"/>
            </a:pPr>
            <a:r>
              <a:rPr lang="zh-CN" altLang="en-US" dirty="0" smtClean="0">
                <a:solidFill>
                  <a:srgbClr val="000000"/>
                </a:solidFill>
                <a:latin typeface="Optane" pitchFamily="2" charset="0"/>
              </a:rPr>
              <a:t>该服务可让小型企业直接通过互联网与社保基金总会进行实时互动，履行社保义务。</a:t>
            </a:r>
            <a:endParaRPr lang="en-GB" dirty="0">
              <a:solidFill>
                <a:srgbClr val="000000"/>
              </a:solidFill>
              <a:latin typeface="Optane" pitchFamily="2" charset="0"/>
            </a:endParaRPr>
          </a:p>
          <a:p>
            <a:pPr marL="177800" indent="-177800" algn="just">
              <a:spcBef>
                <a:spcPts val="600"/>
              </a:spcBef>
              <a:spcAft>
                <a:spcPts val="600"/>
              </a:spcAft>
              <a:buClr>
                <a:srgbClr val="1F497D"/>
              </a:buClr>
              <a:buFont typeface="Wingdings" pitchFamily="2" charset="2"/>
              <a:buChar char="§"/>
            </a:pPr>
            <a:r>
              <a:rPr lang="en-GB" dirty="0">
                <a:solidFill>
                  <a:srgbClr val="000000"/>
                </a:solidFill>
                <a:latin typeface="Optane" pitchFamily="2" charset="0"/>
              </a:rPr>
              <a:t>Aimed at companies with 15 or fewer workers at the time of requesting the authorisation, although the company may continue to be managed through Direct RED until the CCC includes 25 </a:t>
            </a:r>
            <a:r>
              <a:rPr lang="en-GB" dirty="0" smtClean="0">
                <a:solidFill>
                  <a:srgbClr val="000000"/>
                </a:solidFill>
                <a:latin typeface="Optane" pitchFamily="2" charset="0"/>
              </a:rPr>
              <a:t>workers</a:t>
            </a:r>
          </a:p>
          <a:p>
            <a:pPr marL="177800" indent="-177800" algn="just">
              <a:spcBef>
                <a:spcPts val="600"/>
              </a:spcBef>
              <a:spcAft>
                <a:spcPts val="600"/>
              </a:spcAft>
              <a:buClr>
                <a:srgbClr val="1F497D"/>
              </a:buClr>
              <a:buFont typeface="Wingdings" pitchFamily="2" charset="2"/>
              <a:buChar char="§"/>
            </a:pPr>
            <a:r>
              <a:rPr lang="zh-CN" altLang="en-US" dirty="0" smtClean="0">
                <a:solidFill>
                  <a:srgbClr val="000000"/>
                </a:solidFill>
                <a:latin typeface="Optane" pitchFamily="2" charset="0"/>
              </a:rPr>
              <a:t>目标在于具有</a:t>
            </a:r>
            <a:r>
              <a:rPr lang="en-US" altLang="zh-CN" dirty="0" smtClean="0">
                <a:solidFill>
                  <a:srgbClr val="000000"/>
                </a:solidFill>
                <a:latin typeface="Optane" pitchFamily="2" charset="0"/>
              </a:rPr>
              <a:t>15</a:t>
            </a:r>
            <a:r>
              <a:rPr lang="zh-CN" altLang="en-US" dirty="0" smtClean="0">
                <a:solidFill>
                  <a:srgbClr val="000000"/>
                </a:solidFill>
                <a:latin typeface="Optane" pitchFamily="2" charset="0"/>
              </a:rPr>
              <a:t>名或更少职工的企业，助其完成义务，在其缴费账户号码达到</a:t>
            </a:r>
            <a:r>
              <a:rPr lang="zh-CN" altLang="zh-CN" dirty="0" smtClean="0">
                <a:solidFill>
                  <a:srgbClr val="000000"/>
                </a:solidFill>
                <a:latin typeface="Optane" pitchFamily="2" charset="0"/>
              </a:rPr>
              <a:t>2</a:t>
            </a:r>
            <a:r>
              <a:rPr lang="en-US" altLang="zh-CN" dirty="0" smtClean="0">
                <a:solidFill>
                  <a:srgbClr val="000000"/>
                </a:solidFill>
                <a:latin typeface="Optane" pitchFamily="2" charset="0"/>
              </a:rPr>
              <a:t>5</a:t>
            </a:r>
            <a:r>
              <a:rPr lang="zh-CN" altLang="en-US" dirty="0" smtClean="0">
                <a:solidFill>
                  <a:srgbClr val="000000"/>
                </a:solidFill>
                <a:latin typeface="Optane" pitchFamily="2" charset="0"/>
              </a:rPr>
              <a:t>名员工以前，仍通过直接</a:t>
            </a:r>
            <a:r>
              <a:rPr lang="it-IT" altLang="zh-CN" dirty="0" smtClean="0">
                <a:solidFill>
                  <a:srgbClr val="000000"/>
                </a:solidFill>
                <a:latin typeface="Optane" pitchFamily="2" charset="0"/>
              </a:rPr>
              <a:t>RED</a:t>
            </a:r>
            <a:r>
              <a:rPr lang="zh-CN" altLang="en-US" dirty="0" smtClean="0">
                <a:solidFill>
                  <a:srgbClr val="000000"/>
                </a:solidFill>
                <a:latin typeface="Optane" pitchFamily="2" charset="0"/>
              </a:rPr>
              <a:t>系统处理社保事务。</a:t>
            </a:r>
            <a:endParaRPr lang="en-GB" dirty="0">
              <a:solidFill>
                <a:srgbClr val="000000"/>
              </a:solidFill>
              <a:latin typeface="Optane" pitchFamily="2" charset="0"/>
            </a:endParaRPr>
          </a:p>
        </p:txBody>
      </p:sp>
      <p:sp>
        <p:nvSpPr>
          <p:cNvPr id="1734662" name="13 CuadroTexto"/>
          <p:cNvSpPr txBox="1">
            <a:spLocks noChangeArrowheads="1"/>
          </p:cNvSpPr>
          <p:nvPr/>
        </p:nvSpPr>
        <p:spPr bwMode="auto">
          <a:xfrm>
            <a:off x="2721263" y="5445224"/>
            <a:ext cx="5256212" cy="720080"/>
          </a:xfrm>
          <a:prstGeom prst="rect">
            <a:avLst/>
          </a:prstGeom>
          <a:noFill/>
          <a:ln w="57150" cmpd="dbl">
            <a:solidFill>
              <a:srgbClr val="FFC000"/>
            </a:solidFill>
            <a:miter lim="800000"/>
            <a:headEnd/>
            <a:tailEnd/>
          </a:ln>
        </p:spPr>
        <p:txBody>
          <a:bodyPr anchor="ctr"/>
          <a:lstStyle/>
          <a:p>
            <a:pPr algn="ctr"/>
            <a:r>
              <a:rPr lang="en-GB" sz="2000" dirty="0">
                <a:solidFill>
                  <a:srgbClr val="000000"/>
                </a:solidFill>
                <a:latin typeface="Optane" pitchFamily="2" charset="0"/>
              </a:rPr>
              <a:t>In production since </a:t>
            </a:r>
            <a:r>
              <a:rPr lang="en-GB" sz="2000" b="1" dirty="0">
                <a:solidFill>
                  <a:srgbClr val="000000"/>
                </a:solidFill>
                <a:latin typeface="Optane" pitchFamily="2" charset="0"/>
              </a:rPr>
              <a:t>February </a:t>
            </a:r>
            <a:r>
              <a:rPr lang="en-GB" sz="2000" b="1" dirty="0" smtClean="0">
                <a:solidFill>
                  <a:srgbClr val="000000"/>
                </a:solidFill>
                <a:latin typeface="Optane" pitchFamily="2" charset="0"/>
              </a:rPr>
              <a:t>2008</a:t>
            </a:r>
            <a:r>
              <a:rPr lang="zh-CN" altLang="en-US" sz="2000" b="1" dirty="0" smtClean="0">
                <a:solidFill>
                  <a:srgbClr val="000000"/>
                </a:solidFill>
                <a:latin typeface="Optane" pitchFamily="2" charset="0"/>
              </a:rPr>
              <a:t> </a:t>
            </a:r>
            <a:endParaRPr lang="it-IT" altLang="zh-CN" sz="2000" b="1" dirty="0" smtClean="0">
              <a:solidFill>
                <a:srgbClr val="000000"/>
              </a:solidFill>
              <a:latin typeface="Optane" pitchFamily="2" charset="0"/>
            </a:endParaRPr>
          </a:p>
          <a:p>
            <a:pPr algn="ctr"/>
            <a:r>
              <a:rPr lang="zh-CN" altLang="zh-CN" sz="2000" b="1" dirty="0" smtClean="0">
                <a:solidFill>
                  <a:srgbClr val="000000"/>
                </a:solidFill>
                <a:latin typeface="Optane" pitchFamily="2" charset="0"/>
              </a:rPr>
              <a:t>2</a:t>
            </a:r>
            <a:r>
              <a:rPr lang="en-US" altLang="zh-CN" sz="2000" b="1" dirty="0" smtClean="0">
                <a:solidFill>
                  <a:srgbClr val="000000"/>
                </a:solidFill>
                <a:latin typeface="Optane" pitchFamily="2" charset="0"/>
              </a:rPr>
              <a:t>008</a:t>
            </a:r>
            <a:r>
              <a:rPr lang="zh-CN" altLang="en-US" sz="2000" b="1" dirty="0" smtClean="0">
                <a:solidFill>
                  <a:srgbClr val="000000"/>
                </a:solidFill>
                <a:latin typeface="Optane" pitchFamily="2" charset="0"/>
              </a:rPr>
              <a:t>年</a:t>
            </a:r>
            <a:r>
              <a:rPr lang="en-US" altLang="zh-CN" sz="2000" b="1" dirty="0" smtClean="0">
                <a:solidFill>
                  <a:srgbClr val="000000"/>
                </a:solidFill>
                <a:latin typeface="Optane" pitchFamily="2" charset="0"/>
              </a:rPr>
              <a:t>2</a:t>
            </a:r>
            <a:r>
              <a:rPr lang="zh-CN" altLang="en-US" sz="2000" b="1" dirty="0" smtClean="0">
                <a:solidFill>
                  <a:srgbClr val="000000"/>
                </a:solidFill>
                <a:latin typeface="Optane" pitchFamily="2" charset="0"/>
              </a:rPr>
              <a:t>月开始运行</a:t>
            </a:r>
            <a:endParaRPr lang="en-GB" sz="2000" b="1" dirty="0">
              <a:solidFill>
                <a:srgbClr val="000000"/>
              </a:solidFill>
              <a:latin typeface="Optane" pitchFamily="2" charset="0"/>
            </a:endParaRPr>
          </a:p>
        </p:txBody>
      </p:sp>
      <p:sp>
        <p:nvSpPr>
          <p:cNvPr id="8" name="14 Estrella de 5 puntas"/>
          <p:cNvSpPr/>
          <p:nvPr/>
        </p:nvSpPr>
        <p:spPr>
          <a:xfrm>
            <a:off x="2360900" y="5409084"/>
            <a:ext cx="755650" cy="684212"/>
          </a:xfrm>
          <a:prstGeom prst="star5">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algn="ctr" fontAlgn="auto">
              <a:spcBef>
                <a:spcPts val="0"/>
              </a:spcBef>
              <a:spcAft>
                <a:spcPts val="0"/>
              </a:spcAft>
              <a:defRPr/>
            </a:pPr>
            <a:endParaRPr lang="es-ES" kern="0">
              <a:solidFill>
                <a:prstClr val="white"/>
              </a:solidFill>
              <a:latin typeface="Arial"/>
              <a:cs typeface="+mn-cs"/>
            </a:endParaRPr>
          </a:p>
        </p:txBody>
      </p:sp>
      <p:sp>
        <p:nvSpPr>
          <p:cNvPr id="10" name="Título 1"/>
          <p:cNvSpPr txBox="1">
            <a:spLocks/>
          </p:cNvSpPr>
          <p:nvPr/>
        </p:nvSpPr>
        <p:spPr>
          <a:xfrm>
            <a:off x="386282" y="143687"/>
            <a:ext cx="6249180" cy="648090"/>
          </a:xfrm>
          <a:prstGeom prst="rect">
            <a:avLst/>
          </a:prstGeom>
        </p:spPr>
        <p:txBody>
          <a:bodyPr>
            <a:normAutofit fontScale="25000" lnSpcReduction="20000"/>
          </a:bodyPr>
          <a:lstStyle>
            <a:lvl1pPr algn="l" defTabSz="914400" rtl="0" eaLnBrk="1" latinLnBrk="0" hangingPunct="1">
              <a:spcBef>
                <a:spcPct val="0"/>
              </a:spcBef>
              <a:buNone/>
              <a:defRPr sz="2000" b="1" kern="1200">
                <a:solidFill>
                  <a:schemeClr val="tx1"/>
                </a:solidFill>
                <a:latin typeface="Optane" pitchFamily="2" charset="0"/>
                <a:ea typeface="+mj-ea"/>
                <a:cs typeface="+mj-cs"/>
              </a:defRPr>
            </a:lvl1pPr>
          </a:lstStyle>
          <a:p>
            <a:pPr marL="342900" indent="-342900" eaLnBrk="0" hangingPunct="0">
              <a:spcBef>
                <a:spcPts val="0"/>
              </a:spcBef>
            </a:pPr>
            <a:r>
              <a:rPr lang="en-US" sz="7200" dirty="0" smtClean="0">
                <a:solidFill>
                  <a:srgbClr val="4F81BD"/>
                </a:solidFill>
              </a:rPr>
              <a:t>3. DIRECT PAYMENT SYSTEM  </a:t>
            </a:r>
            <a:r>
              <a:rPr lang="zh-CN" altLang="en-US" sz="7200" dirty="0" smtClean="0">
                <a:solidFill>
                  <a:srgbClr val="4F81BD"/>
                </a:solidFill>
                <a:latin typeface="Optane"/>
              </a:rPr>
              <a:t>直</a:t>
            </a:r>
            <a:r>
              <a:rPr lang="zh-CN" altLang="en-US" sz="7200" dirty="0">
                <a:solidFill>
                  <a:srgbClr val="4F81BD"/>
                </a:solidFill>
                <a:latin typeface="Optane"/>
              </a:rPr>
              <a:t>接支付系统</a:t>
            </a:r>
            <a:endParaRPr lang="en-US" sz="7200" dirty="0" smtClean="0">
              <a:solidFill>
                <a:srgbClr val="4F81BD"/>
              </a:solidFill>
            </a:endParaRPr>
          </a:p>
          <a:p>
            <a:pPr marL="342900" indent="-342900" eaLnBrk="0" hangingPunct="0">
              <a:spcBef>
                <a:spcPts val="0"/>
              </a:spcBef>
            </a:pPr>
            <a:r>
              <a:rPr lang="en-US" sz="7200" dirty="0" smtClean="0">
                <a:solidFill>
                  <a:srgbClr val="4F81BD"/>
                </a:solidFill>
              </a:rPr>
              <a:t>3.1. Concept  </a:t>
            </a:r>
            <a:r>
              <a:rPr lang="zh-TW" altLang="es-ES" sz="7200" dirty="0" smtClean="0">
                <a:solidFill>
                  <a:srgbClr val="4F81BD"/>
                </a:solidFill>
                <a:latin typeface="Optane"/>
              </a:rPr>
              <a:t>概</a:t>
            </a:r>
            <a:r>
              <a:rPr lang="zh-TW" altLang="es-ES" sz="7200" dirty="0">
                <a:solidFill>
                  <a:srgbClr val="4F81BD"/>
                </a:solidFill>
                <a:latin typeface="Optane"/>
              </a:rPr>
              <a:t>念</a:t>
            </a:r>
            <a:endParaRPr lang="en-US" sz="7200" dirty="0" smtClean="0">
              <a:solidFill>
                <a:srgbClr val="4F81BD"/>
              </a:solidFill>
            </a:endParaRPr>
          </a:p>
          <a:p>
            <a:pPr marL="342900" indent="-342900" algn="ctr" eaLnBrk="0" fontAlgn="base" hangingPunct="0">
              <a:spcBef>
                <a:spcPts val="0"/>
              </a:spcBef>
              <a:spcAft>
                <a:spcPct val="0"/>
              </a:spcAft>
            </a:pPr>
            <a:r>
              <a:rPr lang="en-GB" sz="2700" kern="0" dirty="0" smtClean="0">
                <a:solidFill>
                  <a:srgbClr val="4F81BD"/>
                </a:solidFill>
                <a:latin typeface="Optane"/>
                <a:ea typeface="+mn-ea"/>
                <a:cs typeface="Calibri" pitchFamily="34" charset="0"/>
              </a:rPr>
              <a:t/>
            </a:r>
            <a:br>
              <a:rPr lang="en-GB" sz="2700" kern="0" dirty="0" smtClean="0">
                <a:solidFill>
                  <a:srgbClr val="4F81BD"/>
                </a:solidFill>
                <a:latin typeface="Optane"/>
                <a:ea typeface="+mn-ea"/>
                <a:cs typeface="Calibri" pitchFamily="34" charset="0"/>
              </a:rPr>
            </a:br>
            <a:endParaRPr lang="es-ES" sz="2700" dirty="0">
              <a:latin typeface="Optane"/>
            </a:endParaRPr>
          </a:p>
        </p:txBody>
      </p:sp>
    </p:spTree>
    <p:extLst>
      <p:ext uri="{BB962C8B-B14F-4D97-AF65-F5344CB8AC3E}">
        <p14:creationId xmlns:p14="http://schemas.microsoft.com/office/powerpoint/2010/main" val="27882662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9537" name="Rectángulo 2"/>
          <p:cNvSpPr>
            <a:spLocks noChangeArrowheads="1"/>
          </p:cNvSpPr>
          <p:nvPr/>
        </p:nvSpPr>
        <p:spPr bwMode="auto">
          <a:xfrm>
            <a:off x="63496" y="849446"/>
            <a:ext cx="2792413" cy="1523494"/>
          </a:xfrm>
          <a:prstGeom prst="rect">
            <a:avLst/>
          </a:prstGeom>
          <a:noFill/>
          <a:ln w="9525">
            <a:noFill/>
            <a:miter lim="800000"/>
            <a:headEnd/>
            <a:tailEnd/>
          </a:ln>
        </p:spPr>
        <p:txBody>
          <a:bodyPr wrap="square">
            <a:spAutoFit/>
          </a:bodyPr>
          <a:lstStyle/>
          <a:p>
            <a:pPr algn="ctr">
              <a:spcBef>
                <a:spcPts val="600"/>
              </a:spcBef>
            </a:pPr>
            <a:r>
              <a:rPr lang="en-GB" sz="4400" b="1" dirty="0" smtClean="0">
                <a:solidFill>
                  <a:srgbClr val="4F81BD"/>
                </a:solidFill>
                <a:latin typeface="Optane" pitchFamily="2" charset="0"/>
              </a:rPr>
              <a:t>Contents</a:t>
            </a:r>
          </a:p>
          <a:p>
            <a:pPr algn="ctr">
              <a:spcBef>
                <a:spcPts val="600"/>
              </a:spcBef>
            </a:pPr>
            <a:r>
              <a:rPr lang="en-GB" sz="4400" b="1" dirty="0" err="1" smtClean="0">
                <a:solidFill>
                  <a:srgbClr val="4F81BD"/>
                </a:solidFill>
                <a:latin typeface="Optane" pitchFamily="2" charset="0"/>
              </a:rPr>
              <a:t>内容</a:t>
            </a:r>
            <a:endParaRPr lang="en-GB" sz="4400" b="1" dirty="0">
              <a:solidFill>
                <a:srgbClr val="4F81BD"/>
              </a:solidFill>
              <a:latin typeface="Optane" pitchFamily="2" charset="0"/>
            </a:endParaRPr>
          </a:p>
        </p:txBody>
      </p:sp>
      <p:cxnSp>
        <p:nvCxnSpPr>
          <p:cNvPr id="1729538" name="6 Conector recto"/>
          <p:cNvCxnSpPr>
            <a:cxnSpLocks noChangeShapeType="1"/>
          </p:cNvCxnSpPr>
          <p:nvPr/>
        </p:nvCxnSpPr>
        <p:spPr bwMode="auto">
          <a:xfrm rot="5400000">
            <a:off x="-528637" y="3429000"/>
            <a:ext cx="6858000" cy="0"/>
          </a:xfrm>
          <a:prstGeom prst="line">
            <a:avLst/>
          </a:prstGeom>
          <a:ln>
            <a:headEnd/>
            <a:tailEnd/>
          </a:ln>
        </p:spPr>
        <p:style>
          <a:lnRef idx="2">
            <a:schemeClr val="accent1"/>
          </a:lnRef>
          <a:fillRef idx="0">
            <a:schemeClr val="accent1"/>
          </a:fillRef>
          <a:effectRef idx="1">
            <a:schemeClr val="accent1"/>
          </a:effectRef>
          <a:fontRef idx="minor">
            <a:schemeClr val="tx1"/>
          </a:fontRef>
        </p:style>
      </p:cxnSp>
      <p:sp>
        <p:nvSpPr>
          <p:cNvPr id="5" name="14 Elipse"/>
          <p:cNvSpPr/>
          <p:nvPr/>
        </p:nvSpPr>
        <p:spPr bwMode="auto">
          <a:xfrm>
            <a:off x="2775270" y="1133990"/>
            <a:ext cx="287337" cy="288925"/>
          </a:xfrm>
          <a:prstGeom prst="ellipse">
            <a:avLst/>
          </a:prstGeom>
          <a:solidFill>
            <a:schemeClr val="bg1">
              <a:lumMod val="85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endParaRPr lang="es-ES" kern="0" dirty="0">
              <a:solidFill>
                <a:prstClr val="white"/>
              </a:solidFill>
              <a:latin typeface="Arial"/>
              <a:cs typeface="+mn-cs"/>
            </a:endParaRPr>
          </a:p>
        </p:txBody>
      </p:sp>
      <p:sp>
        <p:nvSpPr>
          <p:cNvPr id="6" name="16 Elipse"/>
          <p:cNvSpPr/>
          <p:nvPr/>
        </p:nvSpPr>
        <p:spPr bwMode="auto">
          <a:xfrm>
            <a:off x="2759354" y="2179258"/>
            <a:ext cx="287337" cy="287337"/>
          </a:xfrm>
          <a:prstGeom prst="ellipse">
            <a:avLst/>
          </a:prstGeom>
          <a:solidFill>
            <a:schemeClr val="bg1">
              <a:lumMod val="85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endParaRPr lang="es-ES" kern="0" dirty="0">
              <a:solidFill>
                <a:prstClr val="white"/>
              </a:solidFill>
              <a:latin typeface="Arial"/>
              <a:cs typeface="+mn-cs"/>
            </a:endParaRPr>
          </a:p>
        </p:txBody>
      </p:sp>
      <p:sp>
        <p:nvSpPr>
          <p:cNvPr id="3" name="CuadroTexto 2"/>
          <p:cNvSpPr txBox="1"/>
          <p:nvPr/>
        </p:nvSpPr>
        <p:spPr>
          <a:xfrm>
            <a:off x="3076495" y="2161389"/>
            <a:ext cx="5983734" cy="646331"/>
          </a:xfrm>
          <a:prstGeom prst="rect">
            <a:avLst/>
          </a:prstGeom>
          <a:noFill/>
        </p:spPr>
        <p:txBody>
          <a:bodyPr wrap="square" rtlCol="0">
            <a:spAutoFit/>
          </a:bodyPr>
          <a:lstStyle/>
          <a:p>
            <a:r>
              <a:rPr lang="en-GB" b="1" dirty="0" smtClean="0">
                <a:solidFill>
                  <a:schemeClr val="bg1">
                    <a:lumMod val="85000"/>
                  </a:schemeClr>
                </a:solidFill>
                <a:latin typeface="Optane" pitchFamily="2" charset="0"/>
              </a:rPr>
              <a:t>2. PAYMENT SYSTEMS: </a:t>
            </a:r>
            <a:r>
              <a:rPr lang="en-GB" b="1" dirty="0" err="1" smtClean="0">
                <a:solidFill>
                  <a:schemeClr val="bg1">
                    <a:lumMod val="85000"/>
                  </a:schemeClr>
                </a:solidFill>
                <a:latin typeface="Optane" pitchFamily="2" charset="0"/>
              </a:rPr>
              <a:t>Classificatio</a:t>
            </a:r>
            <a:r>
              <a:rPr lang="en-US" altLang="zh-CN" b="1" dirty="0" smtClean="0">
                <a:solidFill>
                  <a:schemeClr val="bg1">
                    <a:lumMod val="85000"/>
                  </a:schemeClr>
                </a:solidFill>
                <a:latin typeface="Optane" pitchFamily="2" charset="0"/>
              </a:rPr>
              <a:t>n</a:t>
            </a:r>
          </a:p>
          <a:p>
            <a:r>
              <a:rPr lang="zh-CN" altLang="en-US" b="1" dirty="0" smtClean="0">
                <a:solidFill>
                  <a:schemeClr val="bg1">
                    <a:lumMod val="85000"/>
                  </a:schemeClr>
                </a:solidFill>
                <a:latin typeface="Optane" pitchFamily="2" charset="0"/>
              </a:rPr>
              <a:t>支付系统：分类</a:t>
            </a:r>
            <a:endParaRPr lang="en-GB" b="1" dirty="0" smtClean="0">
              <a:solidFill>
                <a:schemeClr val="bg1">
                  <a:lumMod val="85000"/>
                </a:schemeClr>
              </a:solidFill>
              <a:latin typeface="Optane" pitchFamily="2" charset="0"/>
            </a:endParaRPr>
          </a:p>
        </p:txBody>
      </p:sp>
      <p:sp>
        <p:nvSpPr>
          <p:cNvPr id="10" name="38 Elipse"/>
          <p:cNvSpPr/>
          <p:nvPr/>
        </p:nvSpPr>
        <p:spPr bwMode="auto">
          <a:xfrm>
            <a:off x="2730087" y="3130986"/>
            <a:ext cx="287337" cy="287338"/>
          </a:xfrm>
          <a:prstGeom prst="ellipse">
            <a:avLst/>
          </a:prstGeom>
          <a:solidFill>
            <a:schemeClr val="tx2"/>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endParaRPr lang="es-ES" kern="0" dirty="0">
              <a:solidFill>
                <a:prstClr val="white"/>
              </a:solidFill>
              <a:latin typeface="Arial"/>
              <a:cs typeface="+mn-cs"/>
            </a:endParaRPr>
          </a:p>
        </p:txBody>
      </p:sp>
      <p:sp>
        <p:nvSpPr>
          <p:cNvPr id="11" name="Rectángulo 7"/>
          <p:cNvSpPr>
            <a:spLocks noChangeArrowheads="1"/>
          </p:cNvSpPr>
          <p:nvPr/>
        </p:nvSpPr>
        <p:spPr bwMode="auto">
          <a:xfrm>
            <a:off x="3076495" y="3130986"/>
            <a:ext cx="6386528" cy="646331"/>
          </a:xfrm>
          <a:prstGeom prst="rect">
            <a:avLst/>
          </a:prstGeom>
          <a:noFill/>
          <a:ln w="9525">
            <a:noFill/>
            <a:miter lim="800000"/>
            <a:headEnd/>
            <a:tailEnd/>
          </a:ln>
        </p:spPr>
        <p:txBody>
          <a:bodyPr wrap="square">
            <a:spAutoFit/>
          </a:bodyPr>
          <a:lstStyle/>
          <a:p>
            <a:r>
              <a:rPr lang="en-GB" b="1" dirty="0" smtClean="0">
                <a:solidFill>
                  <a:srgbClr val="4F81BD"/>
                </a:solidFill>
                <a:latin typeface="Optane"/>
              </a:rPr>
              <a:t>3. DIRECT </a:t>
            </a:r>
            <a:r>
              <a:rPr lang="en-GB" b="1" dirty="0">
                <a:solidFill>
                  <a:srgbClr val="4F81BD"/>
                </a:solidFill>
                <a:latin typeface="Optane"/>
              </a:rPr>
              <a:t>PAYMENT </a:t>
            </a:r>
            <a:r>
              <a:rPr lang="en-GB" b="1" dirty="0" smtClean="0">
                <a:solidFill>
                  <a:srgbClr val="4F81BD"/>
                </a:solidFill>
                <a:latin typeface="Optane"/>
              </a:rPr>
              <a:t>SYSTEM: Concept and procedure</a:t>
            </a:r>
            <a:endParaRPr lang="en-GB" b="1" dirty="0">
              <a:solidFill>
                <a:srgbClr val="4F81BD"/>
              </a:solidFill>
              <a:latin typeface="Optane"/>
            </a:endParaRPr>
          </a:p>
          <a:p>
            <a:r>
              <a:rPr lang="zh-CN" altLang="en-US" b="1" dirty="0" smtClean="0">
                <a:solidFill>
                  <a:srgbClr val="4F81BD"/>
                </a:solidFill>
                <a:latin typeface="Optane"/>
              </a:rPr>
              <a:t>   </a:t>
            </a:r>
            <a:r>
              <a:rPr lang="zh-CN" altLang="en-US" b="1" dirty="0" smtClean="0">
                <a:solidFill>
                  <a:srgbClr val="4F81BD"/>
                </a:solidFill>
                <a:latin typeface="Optane"/>
              </a:rPr>
              <a:t>直接支付系统</a:t>
            </a:r>
            <a:r>
              <a:rPr lang="zh-CN" altLang="en-US" b="1" dirty="0" smtClean="0">
                <a:solidFill>
                  <a:srgbClr val="4F81BD"/>
                </a:solidFill>
                <a:latin typeface="Optane"/>
              </a:rPr>
              <a:t>：概念和程序</a:t>
            </a:r>
            <a:endParaRPr lang="en-GB" b="1" dirty="0">
              <a:solidFill>
                <a:srgbClr val="4F81BD"/>
              </a:solidFill>
              <a:latin typeface="Optane"/>
            </a:endParaRPr>
          </a:p>
        </p:txBody>
      </p:sp>
      <p:sp>
        <p:nvSpPr>
          <p:cNvPr id="2" name="CuadroTexto 1"/>
          <p:cNvSpPr txBox="1"/>
          <p:nvPr/>
        </p:nvSpPr>
        <p:spPr>
          <a:xfrm>
            <a:off x="3076495" y="1133990"/>
            <a:ext cx="6431711" cy="1200329"/>
          </a:xfrm>
          <a:prstGeom prst="rect">
            <a:avLst/>
          </a:prstGeom>
          <a:noFill/>
        </p:spPr>
        <p:txBody>
          <a:bodyPr wrap="square" rtlCol="0">
            <a:spAutoFit/>
          </a:bodyPr>
          <a:lstStyle/>
          <a:p>
            <a:r>
              <a:rPr lang="en-US" b="1" dirty="0" smtClean="0">
                <a:solidFill>
                  <a:schemeClr val="bg1">
                    <a:lumMod val="85000"/>
                  </a:schemeClr>
                </a:solidFill>
                <a:latin typeface="Optane" pitchFamily="2" charset="0"/>
              </a:rPr>
              <a:t>1. GENERAL </a:t>
            </a:r>
            <a:r>
              <a:rPr lang="en-US" b="1" dirty="0">
                <a:solidFill>
                  <a:schemeClr val="bg1">
                    <a:lumMod val="85000"/>
                  </a:schemeClr>
                </a:solidFill>
                <a:latin typeface="Optane" pitchFamily="2" charset="0"/>
              </a:rPr>
              <a:t>TREASURY OF THE SOCIAL </a:t>
            </a:r>
            <a:r>
              <a:rPr lang="en-US" b="1" dirty="0" smtClean="0">
                <a:solidFill>
                  <a:schemeClr val="bg1">
                    <a:lumMod val="85000"/>
                  </a:schemeClr>
                </a:solidFill>
                <a:latin typeface="Optane" pitchFamily="2" charset="0"/>
              </a:rPr>
              <a:t>SECURITY DEPARTMENT: Mission and </a:t>
            </a:r>
            <a:r>
              <a:rPr lang="en-US" b="1" dirty="0" smtClean="0">
                <a:solidFill>
                  <a:schemeClr val="bg1">
                    <a:lumMod val="85000"/>
                  </a:schemeClr>
                </a:solidFill>
                <a:latin typeface="Optane" pitchFamily="2" charset="0"/>
              </a:rPr>
              <a:t>Competences</a:t>
            </a:r>
          </a:p>
          <a:p>
            <a:r>
              <a:rPr lang="zh-CN" altLang="en-US" b="1" dirty="0" smtClean="0">
                <a:solidFill>
                  <a:schemeClr val="bg1">
                    <a:lumMod val="85000"/>
                  </a:schemeClr>
                </a:solidFill>
                <a:latin typeface="Optane" pitchFamily="2" charset="0"/>
              </a:rPr>
              <a:t>社保基金总会：使命和职权</a:t>
            </a:r>
            <a:endParaRPr lang="es-ES" b="1" dirty="0">
              <a:solidFill>
                <a:schemeClr val="bg1">
                  <a:lumMod val="85000"/>
                </a:schemeClr>
              </a:solidFill>
              <a:latin typeface="Optane" pitchFamily="2" charset="0"/>
            </a:endParaRPr>
          </a:p>
          <a:p>
            <a:endParaRPr lang="es-ES" dirty="0"/>
          </a:p>
        </p:txBody>
      </p:sp>
      <p:sp>
        <p:nvSpPr>
          <p:cNvPr id="13" name="Rectángulo 9"/>
          <p:cNvSpPr>
            <a:spLocks noChangeArrowheads="1"/>
          </p:cNvSpPr>
          <p:nvPr/>
        </p:nvSpPr>
        <p:spPr bwMode="auto">
          <a:xfrm>
            <a:off x="3153326" y="3548569"/>
            <a:ext cx="5149676" cy="2646878"/>
          </a:xfrm>
          <a:prstGeom prst="rect">
            <a:avLst/>
          </a:prstGeom>
          <a:noFill/>
          <a:ln w="9525">
            <a:noFill/>
            <a:miter lim="800000"/>
            <a:headEnd/>
            <a:tailEnd/>
          </a:ln>
        </p:spPr>
        <p:txBody>
          <a:bodyPr wrap="square">
            <a:spAutoFit/>
          </a:bodyPr>
          <a:lstStyle/>
          <a:p>
            <a:endParaRPr lang="en-GB" sz="2200" b="1" dirty="0">
              <a:solidFill>
                <a:srgbClr val="4F81BD"/>
              </a:solidFill>
              <a:latin typeface="Optane" pitchFamily="2" charset="0"/>
            </a:endParaRPr>
          </a:p>
          <a:p>
            <a:pPr marL="800100" lvl="1" indent="-342900"/>
            <a:r>
              <a:rPr lang="en-GB" b="1" dirty="0" smtClean="0">
                <a:solidFill>
                  <a:schemeClr val="bg1">
                    <a:lumMod val="85000"/>
                  </a:schemeClr>
                </a:solidFill>
                <a:latin typeface="Optane"/>
              </a:rPr>
              <a:t>3.1. Concept</a:t>
            </a:r>
          </a:p>
          <a:p>
            <a:pPr marL="800100" lvl="1" indent="-342900"/>
            <a:r>
              <a:rPr lang="zh-TW" altLang="es-ES" b="1" dirty="0" smtClean="0">
                <a:solidFill>
                  <a:schemeClr val="bg1">
                    <a:lumMod val="85000"/>
                  </a:schemeClr>
                </a:solidFill>
                <a:latin typeface="Optane"/>
              </a:rPr>
              <a:t>       概</a:t>
            </a:r>
            <a:r>
              <a:rPr lang="zh-TW" altLang="es-ES" b="1" dirty="0">
                <a:solidFill>
                  <a:schemeClr val="bg1">
                    <a:lumMod val="85000"/>
                  </a:schemeClr>
                </a:solidFill>
                <a:latin typeface="Optane"/>
              </a:rPr>
              <a:t>念</a:t>
            </a:r>
            <a:endParaRPr lang="en-GB" b="1" dirty="0" smtClean="0">
              <a:solidFill>
                <a:schemeClr val="bg1">
                  <a:lumMod val="85000"/>
                </a:schemeClr>
              </a:solidFill>
              <a:latin typeface="Optane"/>
            </a:endParaRPr>
          </a:p>
          <a:p>
            <a:pPr marL="800100" lvl="1" indent="-342900"/>
            <a:r>
              <a:rPr lang="en-GB" b="1" dirty="0" smtClean="0">
                <a:solidFill>
                  <a:schemeClr val="accent1"/>
                </a:solidFill>
                <a:latin typeface="Optane"/>
              </a:rPr>
              <a:t>3.2. </a:t>
            </a:r>
            <a:r>
              <a:rPr lang="en-GB" b="1" dirty="0">
                <a:solidFill>
                  <a:schemeClr val="accent1"/>
                </a:solidFill>
                <a:latin typeface="Optane"/>
              </a:rPr>
              <a:t>Contribution Payment procedure</a:t>
            </a:r>
          </a:p>
          <a:p>
            <a:pPr marL="800100" lvl="1" indent="-342900"/>
            <a:r>
              <a:rPr lang="zh-CN" altLang="en-US" b="1" dirty="0">
                <a:solidFill>
                  <a:schemeClr val="accent1"/>
                </a:solidFill>
                <a:latin typeface="Optane"/>
              </a:rPr>
              <a:t>    </a:t>
            </a:r>
            <a:r>
              <a:rPr lang="zh-CN" altLang="en-US" b="1" dirty="0" smtClean="0">
                <a:solidFill>
                  <a:schemeClr val="accent1"/>
                </a:solidFill>
                <a:latin typeface="Optane"/>
              </a:rPr>
              <a:t>   缴</a:t>
            </a:r>
            <a:r>
              <a:rPr lang="zh-CN" altLang="en-US" b="1" dirty="0">
                <a:solidFill>
                  <a:schemeClr val="accent1"/>
                </a:solidFill>
                <a:latin typeface="Optane"/>
              </a:rPr>
              <a:t>费支付程序</a:t>
            </a:r>
            <a:endParaRPr lang="en-GB" b="1" dirty="0">
              <a:solidFill>
                <a:schemeClr val="accent1"/>
              </a:solidFill>
              <a:latin typeface="Optane"/>
            </a:endParaRPr>
          </a:p>
          <a:p>
            <a:pPr marL="800100" lvl="1" indent="-342900"/>
            <a:r>
              <a:rPr lang="en-GB" b="1" dirty="0" smtClean="0">
                <a:solidFill>
                  <a:schemeClr val="bg1">
                    <a:lumMod val="85000"/>
                  </a:schemeClr>
                </a:solidFill>
                <a:latin typeface="Optane"/>
              </a:rPr>
              <a:t>3.3. </a:t>
            </a:r>
            <a:r>
              <a:rPr lang="en-GB" b="1" dirty="0">
                <a:solidFill>
                  <a:schemeClr val="bg1">
                    <a:lumMod val="85000"/>
                  </a:schemeClr>
                </a:solidFill>
                <a:latin typeface="Optane"/>
              </a:rPr>
              <a:t>Implementation</a:t>
            </a:r>
            <a:r>
              <a:rPr lang="zh-CN" altLang="en-US" b="1" dirty="0">
                <a:solidFill>
                  <a:schemeClr val="bg1">
                    <a:lumMod val="85000"/>
                  </a:schemeClr>
                </a:solidFill>
                <a:latin typeface="Optane"/>
              </a:rPr>
              <a:t> </a:t>
            </a:r>
            <a:endParaRPr lang="it-IT" altLang="zh-CN" b="1" dirty="0">
              <a:solidFill>
                <a:schemeClr val="bg1">
                  <a:lumMod val="85000"/>
                </a:schemeClr>
              </a:solidFill>
              <a:latin typeface="Optane"/>
            </a:endParaRPr>
          </a:p>
          <a:p>
            <a:pPr marL="800100" lvl="1" indent="-342900"/>
            <a:r>
              <a:rPr lang="zh-CN" altLang="zh-CN" b="1" dirty="0">
                <a:solidFill>
                  <a:schemeClr val="bg1">
                    <a:lumMod val="85000"/>
                  </a:schemeClr>
                </a:solidFill>
                <a:latin typeface="Optane"/>
              </a:rPr>
              <a:t> </a:t>
            </a:r>
            <a:r>
              <a:rPr lang="zh-CN" altLang="en-US" b="1" dirty="0">
                <a:solidFill>
                  <a:schemeClr val="bg1">
                    <a:lumMod val="85000"/>
                  </a:schemeClr>
                </a:solidFill>
                <a:latin typeface="Optane"/>
              </a:rPr>
              <a:t>    </a:t>
            </a:r>
            <a:r>
              <a:rPr lang="zh-CN" altLang="en-US" b="1" dirty="0" smtClean="0">
                <a:solidFill>
                  <a:schemeClr val="bg1">
                    <a:lumMod val="85000"/>
                  </a:schemeClr>
                </a:solidFill>
                <a:latin typeface="Optane"/>
              </a:rPr>
              <a:t>  运</a:t>
            </a:r>
            <a:r>
              <a:rPr lang="zh-CN" altLang="en-US" b="1" dirty="0">
                <a:solidFill>
                  <a:schemeClr val="bg1">
                    <a:lumMod val="85000"/>
                  </a:schemeClr>
                </a:solidFill>
                <a:latin typeface="Optane"/>
              </a:rPr>
              <a:t>行</a:t>
            </a:r>
            <a:endParaRPr lang="en-GB" b="1" dirty="0">
              <a:solidFill>
                <a:schemeClr val="bg1">
                  <a:lumMod val="85000"/>
                </a:schemeClr>
              </a:solidFill>
              <a:latin typeface="Optane"/>
            </a:endParaRPr>
          </a:p>
          <a:p>
            <a:pPr marL="800100" lvl="1" indent="-342900"/>
            <a:r>
              <a:rPr lang="en-GB" b="1" dirty="0" smtClean="0">
                <a:solidFill>
                  <a:schemeClr val="bg1">
                    <a:lumMod val="85000"/>
                  </a:schemeClr>
                </a:solidFill>
                <a:latin typeface="Optane"/>
              </a:rPr>
              <a:t>3.4. </a:t>
            </a:r>
            <a:r>
              <a:rPr lang="en-GB" b="1" dirty="0">
                <a:solidFill>
                  <a:schemeClr val="bg1">
                    <a:lumMod val="85000"/>
                  </a:schemeClr>
                </a:solidFill>
                <a:latin typeface="Optane"/>
              </a:rPr>
              <a:t>Advantages</a:t>
            </a:r>
          </a:p>
          <a:p>
            <a:pPr marL="800100" lvl="1" indent="-342900"/>
            <a:r>
              <a:rPr lang="zh-CN" altLang="en-US" b="1" dirty="0">
                <a:solidFill>
                  <a:schemeClr val="bg1">
                    <a:lumMod val="85000"/>
                  </a:schemeClr>
                </a:solidFill>
                <a:latin typeface="Optane"/>
              </a:rPr>
              <a:t>     </a:t>
            </a:r>
            <a:r>
              <a:rPr lang="zh-CN" altLang="en-US" b="1" dirty="0" smtClean="0">
                <a:solidFill>
                  <a:schemeClr val="bg1">
                    <a:lumMod val="85000"/>
                  </a:schemeClr>
                </a:solidFill>
                <a:latin typeface="Optane"/>
              </a:rPr>
              <a:t>  优</a:t>
            </a:r>
            <a:r>
              <a:rPr lang="zh-CN" altLang="en-US" b="1" dirty="0">
                <a:solidFill>
                  <a:schemeClr val="bg1">
                    <a:lumMod val="85000"/>
                  </a:schemeClr>
                </a:solidFill>
                <a:latin typeface="Optane"/>
              </a:rPr>
              <a:t>点</a:t>
            </a:r>
            <a:endParaRPr lang="en-GB" b="1" dirty="0">
              <a:solidFill>
                <a:schemeClr val="bg1">
                  <a:lumMod val="85000"/>
                </a:schemeClr>
              </a:solidFill>
              <a:latin typeface="Optane"/>
            </a:endParaRPr>
          </a:p>
        </p:txBody>
      </p:sp>
    </p:spTree>
    <p:extLst>
      <p:ext uri="{BB962C8B-B14F-4D97-AF65-F5344CB8AC3E}">
        <p14:creationId xmlns:p14="http://schemas.microsoft.com/office/powerpoint/2010/main" val="221803255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249"/>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25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75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750"/>
                                        <p:tgtEl>
                                          <p:spTgt spid="3"/>
                                        </p:tgtEl>
                                      </p:cBhvr>
                                    </p:animEffect>
                                  </p:childTnLst>
                                </p:cTn>
                              </p:par>
                            </p:childTnLst>
                          </p:cTn>
                        </p:par>
                        <p:par>
                          <p:cTn id="14" fill="hold">
                            <p:stCondLst>
                              <p:cond delay="1500"/>
                            </p:stCondLst>
                            <p:childTnLst>
                              <p:par>
                                <p:cTn id="15" presetID="1" presetClass="entr" presetSubtype="0" fill="hold" grpId="0" nodeType="afterEffect">
                                  <p:stCondLst>
                                    <p:cond delay="250"/>
                                  </p:stCondLst>
                                  <p:childTnLst>
                                    <p:set>
                                      <p:cBhvr>
                                        <p:cTn id="16" dur="1" fill="hold">
                                          <p:stCondLst>
                                            <p:cond delay="0"/>
                                          </p:stCondLst>
                                        </p:cTn>
                                        <p:tgtEl>
                                          <p:spTgt spid="10"/>
                                        </p:tgtEl>
                                        <p:attrNameLst>
                                          <p:attrName>style.visibility</p:attrName>
                                        </p:attrNameLst>
                                      </p:cBhvr>
                                      <p:to>
                                        <p:strVal val="visible"/>
                                      </p:to>
                                    </p:se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750"/>
                                        <p:tgtEl>
                                          <p:spTgt spid="11"/>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p:bldP spid="10" grpId="0" animBg="1"/>
      <p:bldP spid="11"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17 Grupo"/>
          <p:cNvGrpSpPr/>
          <p:nvPr/>
        </p:nvGrpSpPr>
        <p:grpSpPr>
          <a:xfrm>
            <a:off x="128330" y="1247584"/>
            <a:ext cx="9649340" cy="5154692"/>
            <a:chOff x="128330" y="1247584"/>
            <a:chExt cx="9649340" cy="5154692"/>
          </a:xfrm>
        </p:grpSpPr>
        <p:sp>
          <p:nvSpPr>
            <p:cNvPr id="6" name="76 Forma libre"/>
            <p:cNvSpPr/>
            <p:nvPr/>
          </p:nvSpPr>
          <p:spPr bwMode="auto">
            <a:xfrm>
              <a:off x="2761274" y="4024564"/>
              <a:ext cx="4440161" cy="572889"/>
            </a:xfrm>
            <a:custGeom>
              <a:avLst/>
              <a:gdLst>
                <a:gd name="connsiteX0" fmla="*/ 3845625 w 3845625"/>
                <a:gd name="connsiteY0" fmla="*/ 5938 h 326571"/>
                <a:gd name="connsiteX1" fmla="*/ 2729345 w 3845625"/>
                <a:gd name="connsiteY1" fmla="*/ 5938 h 326571"/>
                <a:gd name="connsiteX2" fmla="*/ 318654 w 3845625"/>
                <a:gd name="connsiteY2" fmla="*/ 77190 h 326571"/>
                <a:gd name="connsiteX3" fmla="*/ 817418 w 3845625"/>
                <a:gd name="connsiteY3" fmla="*/ 302821 h 326571"/>
                <a:gd name="connsiteX4" fmla="*/ 817418 w 3845625"/>
                <a:gd name="connsiteY4" fmla="*/ 302821 h 326571"/>
                <a:gd name="connsiteX5" fmla="*/ 888669 w 3845625"/>
                <a:gd name="connsiteY5" fmla="*/ 326571 h 32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5625" h="326571">
                  <a:moveTo>
                    <a:pt x="3845625" y="5938"/>
                  </a:moveTo>
                  <a:cubicBezTo>
                    <a:pt x="3581399" y="0"/>
                    <a:pt x="2729345" y="5938"/>
                    <a:pt x="2729345" y="5938"/>
                  </a:cubicBezTo>
                  <a:cubicBezTo>
                    <a:pt x="2141517" y="17813"/>
                    <a:pt x="637309" y="27710"/>
                    <a:pt x="318654" y="77190"/>
                  </a:cubicBezTo>
                  <a:cubicBezTo>
                    <a:pt x="0" y="126671"/>
                    <a:pt x="817418" y="302821"/>
                    <a:pt x="817418" y="302821"/>
                  </a:cubicBezTo>
                  <a:lnTo>
                    <a:pt x="817418" y="302821"/>
                  </a:lnTo>
                  <a:lnTo>
                    <a:pt x="888669" y="326571"/>
                  </a:lnTo>
                </a:path>
              </a:pathLst>
            </a:custGeom>
            <a:noFill/>
            <a:ln w="25400" cap="flat" cmpd="sng" algn="ctr">
              <a:solidFill>
                <a:srgbClr val="C0504D"/>
              </a:solidFill>
              <a:prstDash val="dash"/>
              <a:tailEnd type="triangle" w="lg" len="lg"/>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ES" kern="0">
                <a:solidFill>
                  <a:prstClr val="black"/>
                </a:solidFill>
                <a:latin typeface="Arial"/>
                <a:cs typeface="+mn-cs"/>
              </a:endParaRPr>
            </a:p>
          </p:txBody>
        </p:sp>
        <p:cxnSp>
          <p:nvCxnSpPr>
            <p:cNvPr id="7" name="71 Conector recto de flecha"/>
            <p:cNvCxnSpPr/>
            <p:nvPr/>
          </p:nvCxnSpPr>
          <p:spPr bwMode="auto">
            <a:xfrm flipH="1" flipV="1">
              <a:off x="2841669" y="4820486"/>
              <a:ext cx="4386565" cy="0"/>
            </a:xfrm>
            <a:prstGeom prst="straightConnector1">
              <a:avLst/>
            </a:prstGeom>
            <a:noFill/>
            <a:ln w="25400" cap="flat" cmpd="sng" algn="ctr">
              <a:solidFill>
                <a:srgbClr val="C0504D"/>
              </a:solidFill>
              <a:prstDash val="dash"/>
              <a:tailEnd type="triangle" w="lg" len="lg"/>
            </a:ln>
            <a:effectLst>
              <a:outerShdw blurRad="40000" dist="20000" dir="5400000" rotWithShape="0">
                <a:srgbClr val="000000">
                  <a:alpha val="38000"/>
                </a:srgbClr>
              </a:outerShdw>
            </a:effectLst>
          </p:spPr>
        </p:cxnSp>
        <p:cxnSp>
          <p:nvCxnSpPr>
            <p:cNvPr id="8" name="67 Conector recto de flecha"/>
            <p:cNvCxnSpPr/>
            <p:nvPr/>
          </p:nvCxnSpPr>
          <p:spPr bwMode="auto">
            <a:xfrm flipV="1">
              <a:off x="2841669" y="4619318"/>
              <a:ext cx="4386565" cy="2186"/>
            </a:xfrm>
            <a:prstGeom prst="straightConnector1">
              <a:avLst/>
            </a:prstGeom>
            <a:noFill/>
            <a:ln w="25400" cap="flat" cmpd="sng" algn="ctr">
              <a:solidFill>
                <a:srgbClr val="C0504D"/>
              </a:solidFill>
              <a:prstDash val="solid"/>
              <a:tailEnd type="triangle" w="lg" len="lg"/>
            </a:ln>
            <a:effectLst>
              <a:outerShdw blurRad="40000" dist="20000" dir="5400000" rotWithShape="0">
                <a:srgbClr val="000000">
                  <a:alpha val="38000"/>
                </a:srgbClr>
              </a:outerShdw>
            </a:effectLst>
          </p:spPr>
        </p:cxnSp>
        <p:cxnSp>
          <p:nvCxnSpPr>
            <p:cNvPr id="9" name="66 Conector recto de flecha"/>
            <p:cNvCxnSpPr/>
            <p:nvPr/>
          </p:nvCxnSpPr>
          <p:spPr bwMode="auto">
            <a:xfrm flipH="1" flipV="1">
              <a:off x="2841669" y="3893368"/>
              <a:ext cx="4386565" cy="0"/>
            </a:xfrm>
            <a:prstGeom prst="straightConnector1">
              <a:avLst/>
            </a:prstGeom>
            <a:noFill/>
            <a:ln w="25400" cap="flat" cmpd="sng" algn="ctr">
              <a:solidFill>
                <a:srgbClr val="C0504D"/>
              </a:solidFill>
              <a:prstDash val="solid"/>
              <a:tailEnd type="triangle" w="lg" len="lg"/>
            </a:ln>
            <a:effectLst>
              <a:outerShdw blurRad="40000" dist="20000" dir="5400000" rotWithShape="0">
                <a:srgbClr val="000000">
                  <a:alpha val="38000"/>
                </a:srgbClr>
              </a:outerShdw>
            </a:effectLst>
          </p:spPr>
        </p:cxnSp>
        <p:grpSp>
          <p:nvGrpSpPr>
            <p:cNvPr id="2" name="1 Grupo"/>
            <p:cNvGrpSpPr/>
            <p:nvPr/>
          </p:nvGrpSpPr>
          <p:grpSpPr>
            <a:xfrm>
              <a:off x="380997" y="2024203"/>
              <a:ext cx="2073770" cy="2844132"/>
              <a:chOff x="380997" y="2024203"/>
              <a:chExt cx="2073770" cy="2844132"/>
            </a:xfrm>
          </p:grpSpPr>
          <p:sp>
            <p:nvSpPr>
              <p:cNvPr id="10" name="21 Rectángulo redondeado"/>
              <p:cNvSpPr/>
              <p:nvPr/>
            </p:nvSpPr>
            <p:spPr bwMode="auto">
              <a:xfrm>
                <a:off x="381240" y="2163513"/>
                <a:ext cx="2073527" cy="2704822"/>
              </a:xfrm>
              <a:prstGeom prst="roundRect">
                <a:avLst>
                  <a:gd name="adj" fmla="val 11170"/>
                </a:avLst>
              </a:prstGeom>
              <a:solidFill>
                <a:sysClr val="window" lastClr="FFFFFF"/>
              </a:solidFill>
              <a:ln w="6350" cap="flat" cmpd="sng" algn="ctr">
                <a:solidFill>
                  <a:srgbClr val="C0504D">
                    <a:lumMod val="75000"/>
                  </a:srgbClr>
                </a:solidFill>
                <a:prstDash val="dash"/>
              </a:ln>
              <a:effectLst/>
            </p:spPr>
            <p:txBody>
              <a:bodyPr anchor="ctr"/>
              <a:lstStyle/>
              <a:p>
                <a:pPr algn="ctr" fontAlgn="auto">
                  <a:spcBef>
                    <a:spcPts val="0"/>
                  </a:spcBef>
                  <a:spcAft>
                    <a:spcPts val="0"/>
                  </a:spcAft>
                  <a:defRPr/>
                </a:pPr>
                <a:endParaRPr lang="es-ES" kern="0">
                  <a:solidFill>
                    <a:prstClr val="white"/>
                  </a:solidFill>
                  <a:latin typeface="Arial"/>
                  <a:cs typeface="+mn-cs"/>
                </a:endParaRPr>
              </a:p>
            </p:txBody>
          </p:sp>
          <p:pic>
            <p:nvPicPr>
              <p:cNvPr id="11" name="Picture 2" descr="industria_verde1.png"/>
              <p:cNvPicPr>
                <a:picLocks noChangeAspect="1" noChangeArrowheads="1"/>
              </p:cNvPicPr>
              <p:nvPr/>
            </p:nvPicPr>
            <p:blipFill>
              <a:blip r:embed="rId2" cstate="print">
                <a:duotone>
                  <a:srgbClr val="4F81BD">
                    <a:shade val="45000"/>
                    <a:satMod val="135000"/>
                  </a:srgbClr>
                  <a:prstClr val="white"/>
                </a:duotone>
              </a:blip>
              <a:srcRect/>
              <a:stretch>
                <a:fillRect/>
              </a:stretch>
            </p:blipFill>
            <p:spPr bwMode="auto">
              <a:xfrm>
                <a:off x="380997" y="3082479"/>
                <a:ext cx="797619" cy="1008000"/>
              </a:xfrm>
              <a:prstGeom prst="rect">
                <a:avLst/>
              </a:prstGeom>
              <a:noFill/>
            </p:spPr>
          </p:pic>
          <p:sp>
            <p:nvSpPr>
              <p:cNvPr id="12" name="23 CuadroTexto"/>
              <p:cNvSpPr txBox="1"/>
              <p:nvPr/>
            </p:nvSpPr>
            <p:spPr bwMode="auto">
              <a:xfrm>
                <a:off x="540520" y="2024203"/>
                <a:ext cx="957142" cy="423919"/>
              </a:xfrm>
              <a:prstGeom prst="rect">
                <a:avLst/>
              </a:prstGeom>
              <a:solidFill>
                <a:sysClr val="window" lastClr="FFFFFF"/>
              </a:solid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en-GB" sz="1400" b="1" kern="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Optane"/>
                    <a:cs typeface="+mn-cs"/>
                  </a:rPr>
                  <a:t>USERS</a:t>
                </a:r>
                <a:endParaRPr lang="en-GB" sz="1400" b="1" kern="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Optane"/>
                  <a:cs typeface="Calibri" pitchFamily="34" charset="0"/>
                </a:endParaRPr>
              </a:p>
            </p:txBody>
          </p:sp>
          <p:pic>
            <p:nvPicPr>
              <p:cNvPr id="1735692" name="24 Imagen" descr="MuñecoSentado.jpg"/>
              <p:cNvPicPr>
                <a:picLocks noChangeAspect="1"/>
              </p:cNvPicPr>
              <p:nvPr/>
            </p:nvPicPr>
            <p:blipFill>
              <a:blip r:embed="rId3"/>
              <a:srcRect/>
              <a:stretch>
                <a:fillRect/>
              </a:stretch>
            </p:blipFill>
            <p:spPr bwMode="auto">
              <a:xfrm>
                <a:off x="540520" y="4074288"/>
                <a:ext cx="545179" cy="675480"/>
              </a:xfrm>
              <a:prstGeom prst="rect">
                <a:avLst/>
              </a:prstGeom>
              <a:noFill/>
              <a:ln w="9525">
                <a:noFill/>
                <a:miter lim="800000"/>
                <a:headEnd/>
                <a:tailEnd/>
              </a:ln>
            </p:spPr>
          </p:pic>
          <p:pic>
            <p:nvPicPr>
              <p:cNvPr id="1735693" name="Picture 5" descr="C:\Users\fernando.visa\Desktop\monigote-ejecutivo.jpg"/>
              <p:cNvPicPr>
                <a:picLocks noChangeAspect="1" noChangeArrowheads="1"/>
              </p:cNvPicPr>
              <p:nvPr/>
            </p:nvPicPr>
            <p:blipFill>
              <a:blip r:embed="rId4"/>
              <a:srcRect/>
              <a:stretch>
                <a:fillRect/>
              </a:stretch>
            </p:blipFill>
            <p:spPr bwMode="auto">
              <a:xfrm>
                <a:off x="540520" y="2289033"/>
                <a:ext cx="478571" cy="712675"/>
              </a:xfrm>
              <a:prstGeom prst="rect">
                <a:avLst/>
              </a:prstGeom>
              <a:noFill/>
              <a:ln w="9525">
                <a:noFill/>
                <a:miter lim="800000"/>
                <a:headEnd/>
                <a:tailEnd/>
              </a:ln>
            </p:spPr>
          </p:pic>
          <p:sp>
            <p:nvSpPr>
              <p:cNvPr id="15" name="26 CuadroTexto"/>
              <p:cNvSpPr txBox="1"/>
              <p:nvPr/>
            </p:nvSpPr>
            <p:spPr bwMode="auto">
              <a:xfrm>
                <a:off x="1098098" y="4141146"/>
                <a:ext cx="1197554" cy="461664"/>
              </a:xfrm>
              <a:prstGeom prst="rect">
                <a:avLst/>
              </a:prstGeom>
              <a:solidFill>
                <a:sysClr val="window" lastClr="FFFFFF"/>
              </a:solidFill>
              <a:ln w="6350" cap="flat" cmpd="sng" algn="ctr">
                <a:solidFill>
                  <a:srgbClr val="C0504D">
                    <a:lumMod val="40000"/>
                    <a:lumOff val="60000"/>
                  </a:srgbClr>
                </a:solidFill>
                <a:prstDash val="solid"/>
              </a:ln>
              <a:effectLst/>
            </p:spPr>
            <p:txBody>
              <a:bodyPr anchor="ctr">
                <a:spAutoFit/>
              </a:bodyPr>
              <a:lstStyle/>
              <a:p>
                <a:pPr algn="ctr" fontAlgn="auto">
                  <a:spcBef>
                    <a:spcPts val="0"/>
                  </a:spcBef>
                  <a:spcAft>
                    <a:spcPts val="0"/>
                  </a:spcAft>
                  <a:defRPr/>
                </a:pPr>
                <a:r>
                  <a:rPr lang="en-GB" sz="1200" kern="0" dirty="0" smtClean="0">
                    <a:solidFill>
                      <a:prstClr val="black"/>
                    </a:solidFill>
                    <a:latin typeface="Optane"/>
                    <a:cs typeface="+mn-cs"/>
                  </a:rPr>
                  <a:t>Third Parties</a:t>
                </a:r>
              </a:p>
              <a:p>
                <a:pPr algn="ctr" fontAlgn="auto">
                  <a:spcBef>
                    <a:spcPts val="0"/>
                  </a:spcBef>
                  <a:spcAft>
                    <a:spcPts val="0"/>
                  </a:spcAft>
                  <a:defRPr/>
                </a:pPr>
                <a:r>
                  <a:rPr lang="zh-CN" altLang="en-US" sz="1200" kern="0" dirty="0" smtClean="0">
                    <a:solidFill>
                      <a:prstClr val="black"/>
                    </a:solidFill>
                    <a:latin typeface="Optane"/>
                    <a:cs typeface="+mn-cs"/>
                  </a:rPr>
                  <a:t>第三方</a:t>
                </a:r>
                <a:r>
                  <a:rPr lang="en-GB" sz="1200" kern="0" dirty="0" smtClean="0">
                    <a:solidFill>
                      <a:prstClr val="black"/>
                    </a:solidFill>
                    <a:latin typeface="Optane"/>
                    <a:cs typeface="+mn-cs"/>
                  </a:rPr>
                  <a:t> </a:t>
                </a:r>
                <a:endParaRPr lang="en-GB" sz="1200" kern="0" dirty="0">
                  <a:solidFill>
                    <a:prstClr val="black"/>
                  </a:solidFill>
                  <a:latin typeface="Optane"/>
                  <a:cs typeface="Calibri" pitchFamily="34" charset="0"/>
                </a:endParaRPr>
              </a:p>
            </p:txBody>
          </p:sp>
          <p:sp>
            <p:nvSpPr>
              <p:cNvPr id="16" name="27 CuadroTexto"/>
              <p:cNvSpPr txBox="1"/>
              <p:nvPr/>
            </p:nvSpPr>
            <p:spPr bwMode="auto">
              <a:xfrm>
                <a:off x="1098098" y="2513369"/>
                <a:ext cx="1197554" cy="553998"/>
              </a:xfrm>
              <a:prstGeom prst="rect">
                <a:avLst/>
              </a:prstGeom>
              <a:solidFill>
                <a:sysClr val="window" lastClr="FFFFFF"/>
              </a:solidFill>
              <a:ln w="6350" cap="flat" cmpd="sng" algn="ctr">
                <a:solidFill>
                  <a:srgbClr val="C0504D">
                    <a:lumMod val="40000"/>
                    <a:lumOff val="60000"/>
                  </a:srgbClr>
                </a:solidFill>
                <a:prstDash val="solid"/>
              </a:ln>
              <a:effectLst/>
            </p:spPr>
            <p:txBody>
              <a:bodyPr tIns="0" bIns="0">
                <a:spAutoFit/>
              </a:bodyPr>
              <a:lstStyle/>
              <a:p>
                <a:pPr algn="ctr" fontAlgn="auto">
                  <a:spcBef>
                    <a:spcPts val="0"/>
                  </a:spcBef>
                  <a:spcAft>
                    <a:spcPts val="0"/>
                  </a:spcAft>
                  <a:defRPr/>
                </a:pPr>
                <a:r>
                  <a:rPr lang="en-GB" sz="1200" kern="0" dirty="0" smtClean="0">
                    <a:solidFill>
                      <a:prstClr val="black"/>
                    </a:solidFill>
                    <a:latin typeface="Optane"/>
                    <a:cs typeface="+mn-cs"/>
                  </a:rPr>
                  <a:t>Professionals in Associations</a:t>
                </a:r>
              </a:p>
              <a:p>
                <a:pPr algn="ctr" fontAlgn="auto">
                  <a:spcBef>
                    <a:spcPts val="0"/>
                  </a:spcBef>
                  <a:spcAft>
                    <a:spcPts val="0"/>
                  </a:spcAft>
                  <a:defRPr/>
                </a:pPr>
                <a:r>
                  <a:rPr lang="zh-CN" altLang="en-US" sz="1200" kern="0" dirty="0" smtClean="0">
                    <a:solidFill>
                      <a:prstClr val="black"/>
                    </a:solidFill>
                    <a:latin typeface="Optane"/>
                    <a:cs typeface="+mn-cs"/>
                  </a:rPr>
                  <a:t>协会专业人士</a:t>
                </a:r>
                <a:endParaRPr lang="en-GB" sz="1200" kern="0" dirty="0">
                  <a:solidFill>
                    <a:prstClr val="black"/>
                  </a:solidFill>
                  <a:latin typeface="Optane"/>
                  <a:cs typeface="Calibri" pitchFamily="34" charset="0"/>
                </a:endParaRPr>
              </a:p>
            </p:txBody>
          </p:sp>
          <p:sp>
            <p:nvSpPr>
              <p:cNvPr id="17" name="28 CuadroTexto"/>
              <p:cNvSpPr txBox="1"/>
              <p:nvPr/>
            </p:nvSpPr>
            <p:spPr bwMode="auto">
              <a:xfrm>
                <a:off x="1111498" y="3185602"/>
                <a:ext cx="1195880" cy="461664"/>
              </a:xfrm>
              <a:prstGeom prst="rect">
                <a:avLst/>
              </a:prstGeom>
              <a:solidFill>
                <a:sysClr val="window" lastClr="FFFFFF"/>
              </a:solidFill>
              <a:ln w="6350" cap="flat" cmpd="sng" algn="ctr">
                <a:solidFill>
                  <a:srgbClr val="C0504D">
                    <a:lumMod val="40000"/>
                    <a:lumOff val="60000"/>
                  </a:srgbClr>
                </a:solidFill>
                <a:prstDash val="solid"/>
              </a:ln>
              <a:effectLst/>
            </p:spPr>
            <p:txBody>
              <a:bodyPr anchor="ctr">
                <a:spAutoFit/>
              </a:bodyPr>
              <a:lstStyle/>
              <a:p>
                <a:pPr algn="ctr" fontAlgn="auto">
                  <a:spcBef>
                    <a:spcPts val="0"/>
                  </a:spcBef>
                  <a:spcAft>
                    <a:spcPts val="0"/>
                  </a:spcAft>
                  <a:defRPr/>
                </a:pPr>
                <a:r>
                  <a:rPr lang="en-GB" sz="1200" kern="0" dirty="0" smtClean="0">
                    <a:solidFill>
                      <a:prstClr val="black"/>
                    </a:solidFill>
                    <a:latin typeface="Optane"/>
                    <a:cs typeface="+mn-cs"/>
                  </a:rPr>
                  <a:t>Companies</a:t>
                </a:r>
              </a:p>
              <a:p>
                <a:pPr algn="ctr" fontAlgn="auto">
                  <a:spcBef>
                    <a:spcPts val="0"/>
                  </a:spcBef>
                  <a:spcAft>
                    <a:spcPts val="0"/>
                  </a:spcAft>
                  <a:defRPr/>
                </a:pPr>
                <a:r>
                  <a:rPr lang="zh-CN" altLang="en-US" sz="1200" kern="0" dirty="0" smtClean="0">
                    <a:solidFill>
                      <a:prstClr val="black"/>
                    </a:solidFill>
                    <a:latin typeface="Optane"/>
                    <a:cs typeface="+mn-cs"/>
                  </a:rPr>
                  <a:t>企业</a:t>
                </a:r>
                <a:endParaRPr lang="en-GB" sz="1200" kern="0" dirty="0">
                  <a:solidFill>
                    <a:prstClr val="black"/>
                  </a:solidFill>
                  <a:latin typeface="Optane"/>
                  <a:cs typeface="Calibri" pitchFamily="34" charset="0"/>
                </a:endParaRPr>
              </a:p>
            </p:txBody>
          </p:sp>
        </p:grpSp>
        <p:pic>
          <p:nvPicPr>
            <p:cNvPr id="1735697" name="Picture 4" descr="nube_seguridad">
              <a:hlinkClick r:id="rId5"/>
            </p:cNvPr>
            <p:cNvPicPr>
              <a:picLocks noChangeAspect="1" noChangeArrowheads="1"/>
            </p:cNvPicPr>
            <p:nvPr/>
          </p:nvPicPr>
          <p:blipFill rotWithShape="1">
            <a:blip r:embed="rId6"/>
            <a:srcRect r="806" b="18511"/>
            <a:stretch/>
          </p:blipFill>
          <p:spPr bwMode="auto">
            <a:xfrm>
              <a:off x="294386" y="4969615"/>
              <a:ext cx="1243790" cy="1209788"/>
            </a:xfrm>
            <a:prstGeom prst="rect">
              <a:avLst/>
            </a:prstGeom>
            <a:noFill/>
            <a:ln w="9525">
              <a:noFill/>
              <a:miter lim="800000"/>
              <a:headEnd/>
              <a:tailEnd/>
            </a:ln>
          </p:spPr>
        </p:pic>
        <p:sp>
          <p:nvSpPr>
            <p:cNvPr id="19" name="Text Box 152"/>
            <p:cNvSpPr txBox="1">
              <a:spLocks noChangeArrowheads="1"/>
            </p:cNvSpPr>
            <p:nvPr/>
          </p:nvSpPr>
          <p:spPr bwMode="auto">
            <a:xfrm>
              <a:off x="1230490" y="5014060"/>
              <a:ext cx="1562136" cy="1285721"/>
            </a:xfrm>
            <a:prstGeom prst="rect">
              <a:avLst/>
            </a:prstGeom>
            <a:noFill/>
            <a:ln w="12700" algn="ctr">
              <a:noFill/>
              <a:miter lim="800000"/>
              <a:headEnd/>
              <a:tailEnd/>
            </a:ln>
          </p:spPr>
          <p:txBody>
            <a:bodyPr lIns="90488" tIns="43200" rIns="0" bIns="44450"/>
            <a:lstStyle/>
            <a:p>
              <a:pPr algn="ctr" fontAlgn="auto">
                <a:lnSpc>
                  <a:spcPct val="90000"/>
                </a:lnSpc>
                <a:spcBef>
                  <a:spcPct val="15000"/>
                </a:spcBef>
                <a:spcAft>
                  <a:spcPct val="15000"/>
                </a:spcAft>
                <a:buFont typeface="Wingdings" pitchFamily="2" charset="2"/>
                <a:buNone/>
                <a:defRPr/>
              </a:pPr>
              <a:r>
                <a:rPr lang="en-GB" sz="1400" kern="0" dirty="0">
                  <a:solidFill>
                    <a:prstClr val="black"/>
                  </a:solidFill>
                  <a:latin typeface="Optane"/>
                  <a:cs typeface="+mn-cs"/>
                </a:rPr>
                <a:t>SILCON certificate or electronic DNI (ID</a:t>
              </a:r>
              <a:r>
                <a:rPr lang="en-GB" sz="1400" kern="0" dirty="0" smtClean="0">
                  <a:solidFill>
                    <a:prstClr val="black"/>
                  </a:solidFill>
                  <a:latin typeface="Optane"/>
                  <a:cs typeface="+mn-cs"/>
                </a:rPr>
                <a:t>)</a:t>
              </a:r>
            </a:p>
            <a:p>
              <a:pPr algn="ctr" fontAlgn="auto">
                <a:lnSpc>
                  <a:spcPct val="90000"/>
                </a:lnSpc>
                <a:spcBef>
                  <a:spcPct val="15000"/>
                </a:spcBef>
                <a:spcAft>
                  <a:spcPct val="15000"/>
                </a:spcAft>
                <a:buFont typeface="Wingdings" pitchFamily="2" charset="2"/>
                <a:buNone/>
                <a:defRPr/>
              </a:pPr>
              <a:r>
                <a:rPr lang="en-GB" sz="1400" kern="0" dirty="0" smtClean="0">
                  <a:solidFill>
                    <a:prstClr val="black"/>
                  </a:solidFill>
                  <a:latin typeface="Optane"/>
                  <a:cs typeface="+mn-cs"/>
                </a:rPr>
                <a:t>SILCON</a:t>
              </a:r>
              <a:r>
                <a:rPr lang="zh-CN" altLang="en-US" sz="1400" kern="0" dirty="0" smtClean="0">
                  <a:solidFill>
                    <a:prstClr val="black"/>
                  </a:solidFill>
                  <a:latin typeface="Optane"/>
                  <a:cs typeface="+mn-cs"/>
                </a:rPr>
                <a:t>证书或电子</a:t>
              </a:r>
              <a:r>
                <a:rPr lang="it-IT" altLang="zh-CN" sz="1400" kern="0" dirty="0" smtClean="0">
                  <a:solidFill>
                    <a:prstClr val="black"/>
                  </a:solidFill>
                  <a:latin typeface="Optane"/>
                  <a:cs typeface="+mn-cs"/>
                </a:rPr>
                <a:t>DNI</a:t>
              </a:r>
              <a:r>
                <a:rPr lang="en-US" altLang="zh-CN" sz="1400" kern="0" dirty="0" smtClean="0">
                  <a:solidFill>
                    <a:prstClr val="black"/>
                  </a:solidFill>
                  <a:latin typeface="Optane"/>
                  <a:cs typeface="+mn-cs"/>
                </a:rPr>
                <a:t>(</a:t>
              </a:r>
              <a:r>
                <a:rPr lang="zh-CN" altLang="en-US" sz="1400" kern="0" dirty="0" smtClean="0">
                  <a:solidFill>
                    <a:prstClr val="black"/>
                  </a:solidFill>
                  <a:latin typeface="Optane"/>
                  <a:cs typeface="+mn-cs"/>
                </a:rPr>
                <a:t>身份证</a:t>
              </a:r>
              <a:r>
                <a:rPr lang="en-US" altLang="zh-CN" sz="1400" kern="0" dirty="0" smtClean="0">
                  <a:solidFill>
                    <a:prstClr val="black"/>
                  </a:solidFill>
                  <a:latin typeface="Optane"/>
                  <a:cs typeface="+mn-cs"/>
                </a:rPr>
                <a:t>)</a:t>
              </a:r>
              <a:endParaRPr lang="en-GB" sz="1400" kern="0" dirty="0">
                <a:solidFill>
                  <a:prstClr val="black"/>
                </a:solidFill>
                <a:latin typeface="Optane"/>
                <a:cs typeface="+mn-cs"/>
              </a:endParaRPr>
            </a:p>
          </p:txBody>
        </p:sp>
        <p:grpSp>
          <p:nvGrpSpPr>
            <p:cNvPr id="1735699" name="62 Grupo"/>
            <p:cNvGrpSpPr>
              <a:grpSpLocks/>
            </p:cNvGrpSpPr>
            <p:nvPr/>
          </p:nvGrpSpPr>
          <p:grpSpPr bwMode="auto">
            <a:xfrm>
              <a:off x="5167502" y="1247584"/>
              <a:ext cx="1914944" cy="1586893"/>
              <a:chOff x="4931445" y="3215232"/>
              <a:chExt cx="1728787" cy="1152128"/>
            </a:xfrm>
          </p:grpSpPr>
          <p:pic>
            <p:nvPicPr>
              <p:cNvPr id="52" name="Picture 123" descr="nube"/>
              <p:cNvPicPr>
                <a:picLocks noChangeAspect="1" noChangeArrowheads="1"/>
              </p:cNvPicPr>
              <p:nvPr/>
            </p:nvPicPr>
            <p:blipFill>
              <a:blip r:embed="rId7" cstate="print">
                <a:clrChange>
                  <a:clrFrom>
                    <a:srgbClr val="FFFFFF"/>
                  </a:clrFrom>
                  <a:clrTo>
                    <a:srgbClr val="FFFFFF">
                      <a:alpha val="0"/>
                    </a:srgbClr>
                  </a:clrTo>
                </a:clrChange>
                <a:duotone>
                  <a:srgbClr val="4F81BD">
                    <a:shade val="45000"/>
                    <a:satMod val="135000"/>
                  </a:srgbClr>
                  <a:prstClr val="white"/>
                </a:duotone>
              </a:blip>
              <a:srcRect/>
              <a:stretch>
                <a:fillRect/>
              </a:stretch>
            </p:blipFill>
            <p:spPr bwMode="auto">
              <a:xfrm>
                <a:off x="4931445" y="3215232"/>
                <a:ext cx="1728787" cy="1152128"/>
              </a:xfrm>
              <a:prstGeom prst="rect">
                <a:avLst/>
              </a:prstGeom>
              <a:noFill/>
              <a:ln w="9525">
                <a:noFill/>
                <a:miter lim="800000"/>
                <a:headEnd/>
                <a:tailEnd/>
              </a:ln>
            </p:spPr>
          </p:pic>
          <p:sp>
            <p:nvSpPr>
              <p:cNvPr id="53" name="Text Box 126"/>
              <p:cNvSpPr txBox="1">
                <a:spLocks noChangeArrowheads="1"/>
              </p:cNvSpPr>
              <p:nvPr/>
            </p:nvSpPr>
            <p:spPr bwMode="auto">
              <a:xfrm>
                <a:off x="5285817" y="3815318"/>
                <a:ext cx="1050895" cy="336556"/>
              </a:xfrm>
              <a:prstGeom prst="rect">
                <a:avLst/>
              </a:prstGeom>
              <a:noFill/>
              <a:ln w="12700">
                <a:noFill/>
                <a:miter lim="800000"/>
                <a:headEnd/>
                <a:tailEnd/>
              </a:ln>
            </p:spPr>
            <p:txBody>
              <a:bodyPr lIns="18000" tIns="44450" rIns="18000" bIns="44450" anchor="ctr"/>
              <a:lstStyle/>
              <a:p>
                <a:pPr algn="ctr" fontAlgn="auto">
                  <a:lnSpc>
                    <a:spcPct val="90000"/>
                  </a:lnSpc>
                  <a:spcBef>
                    <a:spcPct val="20000"/>
                  </a:spcBef>
                  <a:spcAft>
                    <a:spcPts val="0"/>
                  </a:spcAft>
                  <a:defRPr/>
                </a:pPr>
                <a:r>
                  <a:rPr lang="en-GB" sz="1400" b="1" kern="0" dirty="0">
                    <a:solidFill>
                      <a:prstClr val="black"/>
                    </a:solidFill>
                    <a:latin typeface="Optane"/>
                    <a:cs typeface="+mn-cs"/>
                  </a:rPr>
                  <a:t>Direct RED </a:t>
                </a:r>
                <a:r>
                  <a:rPr lang="en-GB" sz="1400" b="1" kern="0" dirty="0" smtClean="0">
                    <a:solidFill>
                      <a:prstClr val="black"/>
                    </a:solidFill>
                    <a:latin typeface="Optane"/>
                    <a:cs typeface="+mn-cs"/>
                  </a:rPr>
                  <a:t>Mailbox</a:t>
                </a:r>
                <a:r>
                  <a:rPr lang="zh-CN" altLang="en-US" sz="1400" b="1" kern="0" dirty="0" smtClean="0">
                    <a:solidFill>
                      <a:prstClr val="black"/>
                    </a:solidFill>
                    <a:latin typeface="Optane"/>
                    <a:cs typeface="+mn-cs"/>
                  </a:rPr>
                  <a:t> </a:t>
                </a:r>
                <a:endParaRPr lang="it-IT" altLang="zh-CN" sz="1400" b="1" kern="0" dirty="0">
                  <a:solidFill>
                    <a:prstClr val="black"/>
                  </a:solidFill>
                  <a:latin typeface="Optane"/>
                  <a:cs typeface="+mn-cs"/>
                </a:endParaRPr>
              </a:p>
              <a:p>
                <a:pPr algn="ctr" fontAlgn="auto">
                  <a:lnSpc>
                    <a:spcPct val="90000"/>
                  </a:lnSpc>
                  <a:spcBef>
                    <a:spcPct val="20000"/>
                  </a:spcBef>
                  <a:spcAft>
                    <a:spcPts val="0"/>
                  </a:spcAft>
                  <a:defRPr/>
                </a:pPr>
                <a:r>
                  <a:rPr lang="zh-CN" altLang="en-US" sz="1400" b="1" kern="0" dirty="0" smtClean="0">
                    <a:solidFill>
                      <a:prstClr val="black"/>
                    </a:solidFill>
                    <a:latin typeface="Optane"/>
                    <a:cs typeface="+mn-cs"/>
                  </a:rPr>
                  <a:t>直接</a:t>
                </a:r>
                <a:r>
                  <a:rPr lang="it-IT" altLang="zh-CN" sz="1400" b="1" kern="0" dirty="0" smtClean="0">
                    <a:solidFill>
                      <a:prstClr val="black"/>
                    </a:solidFill>
                    <a:latin typeface="Optane"/>
                    <a:cs typeface="+mn-cs"/>
                  </a:rPr>
                  <a:t>RED</a:t>
                </a:r>
                <a:r>
                  <a:rPr lang="zh-CN" altLang="en-US" sz="1400" b="1" kern="0" dirty="0" smtClean="0">
                    <a:solidFill>
                      <a:prstClr val="black"/>
                    </a:solidFill>
                    <a:latin typeface="Optane"/>
                    <a:cs typeface="+mn-cs"/>
                  </a:rPr>
                  <a:t>邮箱</a:t>
                </a:r>
                <a:endParaRPr lang="en-GB" sz="1400" b="1" kern="0" dirty="0">
                  <a:solidFill>
                    <a:prstClr val="black"/>
                  </a:solidFill>
                  <a:latin typeface="Optane"/>
                  <a:cs typeface="Calibri" pitchFamily="34" charset="0"/>
                </a:endParaRPr>
              </a:p>
            </p:txBody>
          </p:sp>
          <p:pic>
            <p:nvPicPr>
              <p:cNvPr id="1735733" name="Picture 10" descr="sobres3"/>
              <p:cNvPicPr>
                <a:picLocks noChangeAspect="1" noChangeArrowheads="1"/>
              </p:cNvPicPr>
              <p:nvPr/>
            </p:nvPicPr>
            <p:blipFill>
              <a:blip r:embed="rId8"/>
              <a:srcRect/>
              <a:stretch>
                <a:fillRect/>
              </a:stretch>
            </p:blipFill>
            <p:spPr bwMode="auto">
              <a:xfrm>
                <a:off x="5436096" y="3287240"/>
                <a:ext cx="723900" cy="565150"/>
              </a:xfrm>
              <a:prstGeom prst="rect">
                <a:avLst/>
              </a:prstGeom>
              <a:noFill/>
              <a:ln w="9525">
                <a:noFill/>
                <a:miter lim="800000"/>
                <a:headEnd/>
                <a:tailEnd/>
              </a:ln>
            </p:spPr>
          </p:pic>
        </p:grpSp>
        <p:pic>
          <p:nvPicPr>
            <p:cNvPr id="1735700" name="Picture 9" descr="tgss"/>
            <p:cNvPicPr>
              <a:picLocks noChangeAspect="1" noChangeArrowheads="1"/>
            </p:cNvPicPr>
            <p:nvPr/>
          </p:nvPicPr>
          <p:blipFill>
            <a:blip r:embed="rId9"/>
            <a:srcRect/>
            <a:stretch>
              <a:fillRect/>
            </a:stretch>
          </p:blipFill>
          <p:spPr bwMode="auto">
            <a:xfrm>
              <a:off x="7227976" y="3381593"/>
              <a:ext cx="1071810" cy="1289351"/>
            </a:xfrm>
            <a:prstGeom prst="rect">
              <a:avLst/>
            </a:prstGeom>
            <a:noFill/>
            <a:ln w="9525">
              <a:noFill/>
              <a:miter lim="800000"/>
              <a:headEnd/>
              <a:tailEnd/>
            </a:ln>
          </p:spPr>
        </p:pic>
        <p:sp>
          <p:nvSpPr>
            <p:cNvPr id="22" name="36 CuadroTexto"/>
            <p:cNvSpPr txBox="1"/>
            <p:nvPr/>
          </p:nvSpPr>
          <p:spPr bwMode="auto">
            <a:xfrm>
              <a:off x="6946108" y="4509449"/>
              <a:ext cx="1834017" cy="830997"/>
            </a:xfrm>
            <a:prstGeom prst="rect">
              <a:avLst/>
            </a:prstGeom>
            <a:noFill/>
          </p:spPr>
          <p:txBody>
            <a:bodyPr>
              <a:spAutoFit/>
            </a:bodyPr>
            <a:lstStyle/>
            <a:p>
              <a:pPr algn="ctr" fontAlgn="auto">
                <a:spcBef>
                  <a:spcPts val="0"/>
                </a:spcBef>
                <a:spcAft>
                  <a:spcPts val="0"/>
                </a:spcAft>
                <a:defRPr/>
              </a:pPr>
              <a:r>
                <a:rPr lang="en-GB" sz="2800" b="1" kern="0" dirty="0" smtClean="0">
                  <a:solidFill>
                    <a:prstClr val="black"/>
                  </a:solidFill>
                  <a:effectLst>
                    <a:outerShdw blurRad="38100" dist="38100" dir="2700000" algn="tl">
                      <a:srgbClr val="000000">
                        <a:alpha val="43137"/>
                      </a:srgbClr>
                    </a:outerShdw>
                  </a:effectLst>
                  <a:latin typeface="Optane"/>
                  <a:cs typeface="+mn-cs"/>
                </a:rPr>
                <a:t>TGSS</a:t>
              </a:r>
            </a:p>
            <a:p>
              <a:pPr algn="ctr" fontAlgn="auto">
                <a:spcBef>
                  <a:spcPts val="0"/>
                </a:spcBef>
                <a:spcAft>
                  <a:spcPts val="0"/>
                </a:spcAft>
                <a:defRPr/>
              </a:pPr>
              <a:r>
                <a:rPr lang="zh-CN" altLang="en-US" sz="2000" b="1" kern="0" dirty="0" smtClean="0">
                  <a:solidFill>
                    <a:prstClr val="black"/>
                  </a:solidFill>
                  <a:effectLst>
                    <a:outerShdw blurRad="38100" dist="38100" dir="2700000" algn="tl">
                      <a:srgbClr val="000000">
                        <a:alpha val="43137"/>
                      </a:srgbClr>
                    </a:outerShdw>
                  </a:effectLst>
                  <a:latin typeface="Optane"/>
                  <a:cs typeface="+mn-cs"/>
                </a:rPr>
                <a:t>社保基金总会</a:t>
              </a:r>
              <a:endParaRPr lang="en-GB" sz="2000" b="1" kern="0" dirty="0">
                <a:solidFill>
                  <a:prstClr val="black"/>
                </a:solidFill>
                <a:effectLst>
                  <a:outerShdw blurRad="38100" dist="38100" dir="2700000" algn="tl">
                    <a:srgbClr val="000000">
                      <a:alpha val="43137"/>
                    </a:srgbClr>
                  </a:outerShdw>
                </a:effectLst>
                <a:latin typeface="Optane"/>
                <a:cs typeface="Calibri" pitchFamily="34" charset="0"/>
              </a:endParaRPr>
            </a:p>
          </p:txBody>
        </p:sp>
        <p:sp>
          <p:nvSpPr>
            <p:cNvPr id="23" name="37 CuadroTexto"/>
            <p:cNvSpPr txBox="1"/>
            <p:nvPr/>
          </p:nvSpPr>
          <p:spPr bwMode="auto">
            <a:xfrm>
              <a:off x="7201435" y="5340446"/>
              <a:ext cx="1596180" cy="738663"/>
            </a:xfrm>
            <a:prstGeom prst="rect">
              <a:avLst/>
            </a:prstGeom>
            <a:noFill/>
          </p:spPr>
          <p:txBody>
            <a:bodyPr>
              <a:spAutoFit/>
            </a:bodyPr>
            <a:lstStyle/>
            <a:p>
              <a:pPr fontAlgn="auto">
                <a:spcBef>
                  <a:spcPts val="0"/>
                </a:spcBef>
                <a:spcAft>
                  <a:spcPts val="0"/>
                </a:spcAft>
                <a:defRPr/>
              </a:pPr>
              <a:r>
                <a:rPr lang="en-GB" sz="1400" kern="0" dirty="0" smtClean="0">
                  <a:solidFill>
                    <a:prstClr val="black"/>
                  </a:solidFill>
                  <a:latin typeface="Optane"/>
                  <a:cs typeface="+mn-cs"/>
                </a:rPr>
                <a:t>Checks</a:t>
              </a:r>
              <a:r>
                <a:rPr lang="zh-CN" altLang="en-US" sz="1400" kern="0" dirty="0" smtClean="0">
                  <a:solidFill>
                    <a:prstClr val="black"/>
                  </a:solidFill>
                  <a:latin typeface="Optane"/>
                  <a:cs typeface="+mn-cs"/>
                </a:rPr>
                <a:t> 检查</a:t>
              </a:r>
              <a:endParaRPr lang="en-GB" sz="1400" kern="0" dirty="0">
                <a:solidFill>
                  <a:prstClr val="black"/>
                </a:solidFill>
                <a:latin typeface="Optane"/>
                <a:cs typeface="+mn-cs"/>
              </a:endParaRPr>
            </a:p>
            <a:p>
              <a:pPr fontAlgn="auto">
                <a:spcBef>
                  <a:spcPts val="0"/>
                </a:spcBef>
                <a:spcAft>
                  <a:spcPts val="0"/>
                </a:spcAft>
                <a:defRPr/>
              </a:pPr>
              <a:r>
                <a:rPr lang="en-GB" sz="1400" kern="0" dirty="0" smtClean="0">
                  <a:solidFill>
                    <a:prstClr val="black"/>
                  </a:solidFill>
                  <a:latin typeface="Optane"/>
                  <a:cs typeface="+mn-cs"/>
                </a:rPr>
                <a:t>Validations</a:t>
              </a:r>
              <a:r>
                <a:rPr lang="zh-CN" altLang="en-US" sz="1400" kern="0" dirty="0" smtClean="0">
                  <a:solidFill>
                    <a:prstClr val="black"/>
                  </a:solidFill>
                  <a:latin typeface="Optane"/>
                  <a:cs typeface="+mn-cs"/>
                </a:rPr>
                <a:t> 效用</a:t>
              </a:r>
              <a:endParaRPr lang="en-GB" sz="1400" kern="0" dirty="0">
                <a:solidFill>
                  <a:prstClr val="black"/>
                </a:solidFill>
                <a:latin typeface="Optane"/>
                <a:cs typeface="+mn-cs"/>
              </a:endParaRPr>
            </a:p>
            <a:p>
              <a:pPr fontAlgn="auto">
                <a:spcBef>
                  <a:spcPts val="0"/>
                </a:spcBef>
                <a:spcAft>
                  <a:spcPts val="0"/>
                </a:spcAft>
                <a:defRPr/>
              </a:pPr>
              <a:r>
                <a:rPr lang="en-GB" sz="1400" kern="0" dirty="0" smtClean="0">
                  <a:solidFill>
                    <a:prstClr val="black"/>
                  </a:solidFill>
                  <a:latin typeface="Optane"/>
                  <a:cs typeface="+mn-cs"/>
                </a:rPr>
                <a:t>Calculations</a:t>
              </a:r>
              <a:r>
                <a:rPr lang="zh-CN" altLang="en-US" sz="1400" kern="0" dirty="0" smtClean="0">
                  <a:solidFill>
                    <a:prstClr val="black"/>
                  </a:solidFill>
                  <a:latin typeface="Optane"/>
                  <a:cs typeface="+mn-cs"/>
                </a:rPr>
                <a:t> 计算</a:t>
              </a:r>
              <a:endParaRPr lang="en-GB" sz="1400" kern="0" dirty="0">
                <a:solidFill>
                  <a:prstClr val="black"/>
                </a:solidFill>
                <a:latin typeface="Optane"/>
                <a:cs typeface="+mn-cs"/>
              </a:endParaRPr>
            </a:p>
          </p:txBody>
        </p:sp>
        <p:grpSp>
          <p:nvGrpSpPr>
            <p:cNvPr id="13" name="12 Grupo"/>
            <p:cNvGrpSpPr/>
            <p:nvPr/>
          </p:nvGrpSpPr>
          <p:grpSpPr>
            <a:xfrm>
              <a:off x="8540654" y="3587254"/>
              <a:ext cx="1151481" cy="1301827"/>
              <a:chOff x="8540654" y="3587254"/>
              <a:chExt cx="1151481" cy="1301827"/>
            </a:xfrm>
          </p:grpSpPr>
          <p:pic>
            <p:nvPicPr>
              <p:cNvPr id="1735704" name="Picture 119" descr="BASE_DATOS"/>
              <p:cNvPicPr>
                <a:picLocks noChangeAspect="1" noChangeArrowheads="1"/>
              </p:cNvPicPr>
              <p:nvPr/>
            </p:nvPicPr>
            <p:blipFill>
              <a:blip r:embed="rId10"/>
              <a:srcRect l="13570" t="4997" r="15929" b="4997"/>
              <a:stretch>
                <a:fillRect/>
              </a:stretch>
            </p:blipFill>
            <p:spPr bwMode="auto">
              <a:xfrm>
                <a:off x="8540654" y="3587254"/>
                <a:ext cx="1092731" cy="1218743"/>
              </a:xfrm>
              <a:prstGeom prst="rect">
                <a:avLst/>
              </a:prstGeom>
              <a:noFill/>
              <a:ln w="9525">
                <a:noFill/>
                <a:miter lim="800000"/>
                <a:headEnd/>
                <a:tailEnd/>
              </a:ln>
            </p:spPr>
          </p:pic>
          <p:sp>
            <p:nvSpPr>
              <p:cNvPr id="26" name="40 CuadroTexto"/>
              <p:cNvSpPr txBox="1"/>
              <p:nvPr/>
            </p:nvSpPr>
            <p:spPr bwMode="auto">
              <a:xfrm>
                <a:off x="8553400" y="3934974"/>
                <a:ext cx="1138735" cy="954107"/>
              </a:xfrm>
              <a:prstGeom prst="rect">
                <a:avLst/>
              </a:prstGeom>
              <a:noFill/>
            </p:spPr>
            <p:txBody>
              <a:bodyPr wrap="square">
                <a:spAutoFit/>
              </a:bodyPr>
              <a:lstStyle/>
              <a:p>
                <a:pPr algn="ctr" fontAlgn="auto">
                  <a:spcBef>
                    <a:spcPts val="0"/>
                  </a:spcBef>
                  <a:spcAft>
                    <a:spcPts val="0"/>
                  </a:spcAft>
                  <a:defRPr/>
                </a:pPr>
                <a:r>
                  <a:rPr lang="en-GB" sz="2000" b="1" kern="0" dirty="0" smtClean="0">
                    <a:solidFill>
                      <a:prstClr val="black"/>
                    </a:solidFill>
                    <a:latin typeface="Optane"/>
                    <a:cs typeface="+mn-cs"/>
                  </a:rPr>
                  <a:t>FGA</a:t>
                </a:r>
                <a:endParaRPr lang="en-GB" b="1" kern="0" dirty="0">
                  <a:solidFill>
                    <a:prstClr val="black"/>
                  </a:solidFill>
                  <a:latin typeface="Calibri" pitchFamily="34" charset="0"/>
                  <a:cs typeface="+mn-cs"/>
                </a:endParaRPr>
              </a:p>
              <a:p>
                <a:pPr algn="ctr" fontAlgn="auto">
                  <a:spcBef>
                    <a:spcPts val="0"/>
                  </a:spcBef>
                  <a:spcAft>
                    <a:spcPts val="0"/>
                  </a:spcAft>
                  <a:defRPr/>
                </a:pPr>
                <a:r>
                  <a:rPr lang="en-GB" sz="1200" kern="0" dirty="0">
                    <a:solidFill>
                      <a:prstClr val="black"/>
                    </a:solidFill>
                    <a:latin typeface="Optane"/>
                    <a:cs typeface="+mn-cs"/>
                  </a:rPr>
                  <a:t>(Membership file</a:t>
                </a:r>
                <a:r>
                  <a:rPr lang="en-GB" sz="1200" kern="0" dirty="0" smtClean="0">
                    <a:solidFill>
                      <a:prstClr val="black"/>
                    </a:solidFill>
                    <a:latin typeface="Optane"/>
                    <a:cs typeface="+mn-cs"/>
                  </a:rPr>
                  <a:t>)</a:t>
                </a:r>
              </a:p>
              <a:p>
                <a:pPr algn="ctr" fontAlgn="auto">
                  <a:spcBef>
                    <a:spcPts val="0"/>
                  </a:spcBef>
                  <a:spcAft>
                    <a:spcPts val="0"/>
                  </a:spcAft>
                  <a:defRPr/>
                </a:pPr>
                <a:r>
                  <a:rPr lang="zh-CN" altLang="en-US" sz="1200" kern="0" dirty="0" smtClean="0">
                    <a:solidFill>
                      <a:prstClr val="black"/>
                    </a:solidFill>
                    <a:latin typeface="Optane"/>
                    <a:cs typeface="+mn-cs"/>
                  </a:rPr>
                  <a:t>参保成员文件</a:t>
                </a:r>
                <a:endParaRPr lang="en-GB" sz="1200" kern="0" dirty="0">
                  <a:solidFill>
                    <a:prstClr val="black"/>
                  </a:solidFill>
                  <a:latin typeface="Optane"/>
                  <a:cs typeface="+mn-cs"/>
                </a:endParaRPr>
              </a:p>
            </p:txBody>
          </p:sp>
        </p:grpSp>
        <p:grpSp>
          <p:nvGrpSpPr>
            <p:cNvPr id="5" name="4 Grupo"/>
            <p:cNvGrpSpPr/>
            <p:nvPr/>
          </p:nvGrpSpPr>
          <p:grpSpPr>
            <a:xfrm>
              <a:off x="8287013" y="2078830"/>
              <a:ext cx="1346373" cy="1346996"/>
              <a:chOff x="8287013" y="2078830"/>
              <a:chExt cx="1346373" cy="1346996"/>
            </a:xfrm>
          </p:grpSpPr>
          <p:pic>
            <p:nvPicPr>
              <p:cNvPr id="1735703" name="Picture 119" descr="BASE_DATOS"/>
              <p:cNvPicPr>
                <a:picLocks noChangeAspect="1" noChangeArrowheads="1"/>
              </p:cNvPicPr>
              <p:nvPr/>
            </p:nvPicPr>
            <p:blipFill>
              <a:blip r:embed="rId10"/>
              <a:srcRect l="13570" t="4997" r="15929" b="4997"/>
              <a:stretch>
                <a:fillRect/>
              </a:stretch>
            </p:blipFill>
            <p:spPr bwMode="auto">
              <a:xfrm>
                <a:off x="8318595" y="2078830"/>
                <a:ext cx="1199942" cy="1338317"/>
              </a:xfrm>
              <a:prstGeom prst="rect">
                <a:avLst/>
              </a:prstGeom>
              <a:noFill/>
              <a:ln w="9525">
                <a:noFill/>
                <a:miter lim="800000"/>
                <a:headEnd/>
                <a:tailEnd/>
              </a:ln>
            </p:spPr>
          </p:pic>
          <p:sp>
            <p:nvSpPr>
              <p:cNvPr id="27" name="41 CuadroTexto"/>
              <p:cNvSpPr txBox="1"/>
              <p:nvPr/>
            </p:nvSpPr>
            <p:spPr bwMode="auto">
              <a:xfrm>
                <a:off x="8287013" y="2471719"/>
                <a:ext cx="1346373" cy="954107"/>
              </a:xfrm>
              <a:prstGeom prst="rect">
                <a:avLst/>
              </a:prstGeom>
              <a:noFill/>
            </p:spPr>
            <p:txBody>
              <a:bodyPr wrap="square">
                <a:spAutoFit/>
              </a:bodyPr>
              <a:lstStyle/>
              <a:p>
                <a:pPr algn="ctr" fontAlgn="auto">
                  <a:spcBef>
                    <a:spcPts val="0"/>
                  </a:spcBef>
                  <a:spcAft>
                    <a:spcPts val="0"/>
                  </a:spcAft>
                  <a:defRPr/>
                </a:pPr>
                <a:r>
                  <a:rPr lang="en-GB" sz="2000" b="1" kern="0" dirty="0" err="1">
                    <a:solidFill>
                      <a:prstClr val="black"/>
                    </a:solidFill>
                    <a:latin typeface="Optane"/>
                    <a:cs typeface="+mn-cs"/>
                  </a:rPr>
                  <a:t>FGB</a:t>
                </a:r>
                <a:endParaRPr lang="en-GB" sz="2000" b="1" kern="0" dirty="0">
                  <a:solidFill>
                    <a:prstClr val="black"/>
                  </a:solidFill>
                  <a:latin typeface="Optane"/>
                  <a:cs typeface="+mn-cs"/>
                </a:endParaRPr>
              </a:p>
              <a:p>
                <a:pPr algn="ctr" fontAlgn="auto">
                  <a:spcBef>
                    <a:spcPts val="0"/>
                  </a:spcBef>
                  <a:spcAft>
                    <a:spcPts val="0"/>
                  </a:spcAft>
                  <a:defRPr/>
                </a:pPr>
                <a:r>
                  <a:rPr lang="en-GB" sz="1200" kern="0" dirty="0">
                    <a:solidFill>
                      <a:prstClr val="black"/>
                    </a:solidFill>
                    <a:latin typeface="Optane"/>
                    <a:cs typeface="+mn-cs"/>
                  </a:rPr>
                  <a:t>(contribution base file</a:t>
                </a:r>
                <a:r>
                  <a:rPr lang="en-GB" sz="1200" kern="0" dirty="0" smtClean="0">
                    <a:solidFill>
                      <a:prstClr val="black"/>
                    </a:solidFill>
                    <a:latin typeface="Optane"/>
                    <a:cs typeface="+mn-cs"/>
                  </a:rPr>
                  <a:t>)</a:t>
                </a:r>
              </a:p>
              <a:p>
                <a:pPr algn="ctr" fontAlgn="auto">
                  <a:spcBef>
                    <a:spcPts val="0"/>
                  </a:spcBef>
                  <a:spcAft>
                    <a:spcPts val="0"/>
                  </a:spcAft>
                  <a:defRPr/>
                </a:pPr>
                <a:r>
                  <a:rPr lang="zh-CN" altLang="en-US" sz="1200" kern="0" dirty="0" smtClean="0">
                    <a:solidFill>
                      <a:prstClr val="black"/>
                    </a:solidFill>
                    <a:latin typeface="Optane"/>
                    <a:cs typeface="+mn-cs"/>
                  </a:rPr>
                  <a:t>缴费基础文件</a:t>
                </a:r>
                <a:endParaRPr lang="en-GB" sz="1200" kern="0" dirty="0">
                  <a:solidFill>
                    <a:prstClr val="black"/>
                  </a:solidFill>
                  <a:latin typeface="Optane"/>
                  <a:cs typeface="+mn-cs"/>
                </a:endParaRPr>
              </a:p>
            </p:txBody>
          </p:sp>
        </p:grpSp>
        <p:sp>
          <p:nvSpPr>
            <p:cNvPr id="28" name="42 Flecha derecha"/>
            <p:cNvSpPr/>
            <p:nvPr/>
          </p:nvSpPr>
          <p:spPr bwMode="auto">
            <a:xfrm>
              <a:off x="8119282" y="4074856"/>
              <a:ext cx="398627" cy="198981"/>
            </a:xfrm>
            <a:prstGeom prst="right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s-ES" kern="0">
                <a:solidFill>
                  <a:prstClr val="white"/>
                </a:solidFill>
                <a:latin typeface="Arial"/>
                <a:cs typeface="+mn-cs"/>
              </a:endParaRPr>
            </a:p>
          </p:txBody>
        </p:sp>
        <p:sp>
          <p:nvSpPr>
            <p:cNvPr id="29" name="43 Flecha derecha"/>
            <p:cNvSpPr/>
            <p:nvPr/>
          </p:nvSpPr>
          <p:spPr bwMode="auto">
            <a:xfrm flipH="1">
              <a:off x="8105882" y="4284769"/>
              <a:ext cx="398627" cy="198981"/>
            </a:xfrm>
            <a:prstGeom prst="right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s-ES" kern="0">
                <a:solidFill>
                  <a:prstClr val="white"/>
                </a:solidFill>
                <a:latin typeface="Arial"/>
                <a:cs typeface="+mn-cs"/>
              </a:endParaRPr>
            </a:p>
          </p:txBody>
        </p:sp>
        <p:grpSp>
          <p:nvGrpSpPr>
            <p:cNvPr id="1735709" name="52 Grupo"/>
            <p:cNvGrpSpPr>
              <a:grpSpLocks/>
            </p:cNvGrpSpPr>
            <p:nvPr/>
          </p:nvGrpSpPr>
          <p:grpSpPr bwMode="auto">
            <a:xfrm>
              <a:off x="4288919" y="3356395"/>
              <a:ext cx="1595236" cy="1871521"/>
              <a:chOff x="3851920" y="4509120"/>
              <a:chExt cx="1728786" cy="1574800"/>
            </a:xfrm>
          </p:grpSpPr>
          <p:pic>
            <p:nvPicPr>
              <p:cNvPr id="1735728" name="Picture 123" descr="nube"/>
              <p:cNvPicPr>
                <a:picLocks noChangeAspect="1" noChangeArrowheads="1"/>
              </p:cNvPicPr>
              <p:nvPr/>
            </p:nvPicPr>
            <p:blipFill>
              <a:blip r:embed="rId7">
                <a:clrChange>
                  <a:clrFrom>
                    <a:srgbClr val="FFFFFF"/>
                  </a:clrFrom>
                  <a:clrTo>
                    <a:srgbClr val="FFFFFF">
                      <a:alpha val="0"/>
                    </a:srgbClr>
                  </a:clrTo>
                </a:clrChange>
                <a:grayscl/>
              </a:blip>
              <a:srcRect/>
              <a:stretch>
                <a:fillRect/>
              </a:stretch>
            </p:blipFill>
            <p:spPr bwMode="auto">
              <a:xfrm>
                <a:off x="3851920" y="4509120"/>
                <a:ext cx="1728786" cy="1574800"/>
              </a:xfrm>
              <a:prstGeom prst="rect">
                <a:avLst/>
              </a:prstGeom>
              <a:noFill/>
              <a:ln w="9525">
                <a:noFill/>
                <a:miter lim="800000"/>
                <a:headEnd/>
                <a:tailEnd/>
              </a:ln>
            </p:spPr>
          </p:pic>
          <p:sp>
            <p:nvSpPr>
              <p:cNvPr id="50" name="Text Box 126"/>
              <p:cNvSpPr txBox="1">
                <a:spLocks noChangeArrowheads="1"/>
              </p:cNvSpPr>
              <p:nvPr/>
            </p:nvSpPr>
            <p:spPr bwMode="auto">
              <a:xfrm>
                <a:off x="4205719" y="5395511"/>
                <a:ext cx="1101787" cy="336706"/>
              </a:xfrm>
              <a:prstGeom prst="rect">
                <a:avLst/>
              </a:prstGeom>
              <a:noFill/>
              <a:ln w="12700">
                <a:noFill/>
                <a:miter lim="800000"/>
                <a:headEnd/>
                <a:tailEnd/>
              </a:ln>
            </p:spPr>
            <p:txBody>
              <a:bodyPr lIns="18000" tIns="44450" rIns="18000" bIns="44450" anchor="ctr"/>
              <a:lstStyle/>
              <a:p>
                <a:pPr algn="ctr" fontAlgn="auto">
                  <a:lnSpc>
                    <a:spcPct val="90000"/>
                  </a:lnSpc>
                  <a:spcBef>
                    <a:spcPct val="20000"/>
                  </a:spcBef>
                  <a:spcAft>
                    <a:spcPts val="0"/>
                  </a:spcAft>
                  <a:defRPr/>
                </a:pPr>
                <a:r>
                  <a:rPr lang="en-GB" sz="2000" b="1" kern="0" dirty="0" smtClean="0">
                    <a:solidFill>
                      <a:prstClr val="black"/>
                    </a:solidFill>
                    <a:latin typeface="Optane"/>
                    <a:cs typeface="+mn-cs"/>
                  </a:rPr>
                  <a:t>Internet</a:t>
                </a:r>
              </a:p>
              <a:p>
                <a:pPr algn="ctr" fontAlgn="auto">
                  <a:lnSpc>
                    <a:spcPct val="90000"/>
                  </a:lnSpc>
                  <a:spcBef>
                    <a:spcPct val="20000"/>
                  </a:spcBef>
                  <a:spcAft>
                    <a:spcPts val="0"/>
                  </a:spcAft>
                  <a:defRPr/>
                </a:pPr>
                <a:r>
                  <a:rPr lang="zh-CN" altLang="en-US" sz="2000" b="1" kern="0" dirty="0" smtClean="0">
                    <a:solidFill>
                      <a:prstClr val="black"/>
                    </a:solidFill>
                    <a:latin typeface="Optane"/>
                    <a:cs typeface="+mn-cs"/>
                  </a:rPr>
                  <a:t>互联网</a:t>
                </a:r>
                <a:endParaRPr lang="en-GB" sz="2000" b="1" kern="0" dirty="0">
                  <a:solidFill>
                    <a:prstClr val="black"/>
                  </a:solidFill>
                  <a:latin typeface="Optane"/>
                  <a:cs typeface="+mn-cs"/>
                </a:endParaRPr>
              </a:p>
            </p:txBody>
          </p:sp>
          <p:pic>
            <p:nvPicPr>
              <p:cNvPr id="51" name="Picture 124" descr="ARROBA3"/>
              <p:cNvPicPr>
                <a:picLocks noChangeAspect="1" noChangeArrowheads="1"/>
              </p:cNvPicPr>
              <p:nvPr/>
            </p:nvPicPr>
            <p:blipFill>
              <a:blip r:embed="rId11" cstate="print">
                <a:clrChange>
                  <a:clrFrom>
                    <a:srgbClr val="FFFFFF"/>
                  </a:clrFrom>
                  <a:clrTo>
                    <a:srgbClr val="FFFFFF">
                      <a:alpha val="0"/>
                    </a:srgbClr>
                  </a:clrTo>
                </a:clrChange>
                <a:duotone>
                  <a:srgbClr val="C0504D">
                    <a:shade val="45000"/>
                    <a:satMod val="135000"/>
                  </a:srgbClr>
                  <a:prstClr val="white"/>
                </a:duotone>
              </a:blip>
              <a:srcRect/>
              <a:stretch>
                <a:fillRect/>
              </a:stretch>
            </p:blipFill>
            <p:spPr bwMode="auto">
              <a:xfrm>
                <a:off x="4411910" y="4672301"/>
                <a:ext cx="608807" cy="608806"/>
              </a:xfrm>
              <a:prstGeom prst="rect">
                <a:avLst/>
              </a:prstGeom>
              <a:noFill/>
              <a:ln w="9525">
                <a:noFill/>
                <a:miter lim="800000"/>
                <a:headEnd/>
                <a:tailEnd/>
              </a:ln>
            </p:spPr>
          </p:pic>
        </p:grpSp>
        <p:grpSp>
          <p:nvGrpSpPr>
            <p:cNvPr id="1735710" name="13 Grupo"/>
            <p:cNvGrpSpPr>
              <a:grpSpLocks/>
            </p:cNvGrpSpPr>
            <p:nvPr/>
          </p:nvGrpSpPr>
          <p:grpSpPr bwMode="auto">
            <a:xfrm>
              <a:off x="2894528" y="1842669"/>
              <a:ext cx="811023" cy="1437388"/>
              <a:chOff x="6661150" y="2611342"/>
              <a:chExt cx="2035175" cy="2876550"/>
            </a:xfrm>
          </p:grpSpPr>
          <p:pic>
            <p:nvPicPr>
              <p:cNvPr id="47" name="Picture 20"/>
              <p:cNvPicPr>
                <a:picLocks noChangeAspect="1" noChangeArrowheads="1"/>
              </p:cNvPicPr>
              <p:nvPr/>
            </p:nvPicPr>
            <p:blipFill>
              <a:blip r:embed="rId12"/>
              <a:srcRect/>
              <a:stretch>
                <a:fillRect/>
              </a:stretch>
            </p:blipFill>
            <p:spPr bwMode="auto">
              <a:xfrm>
                <a:off x="6663003" y="2610680"/>
                <a:ext cx="2034246" cy="2879340"/>
              </a:xfrm>
              <a:prstGeom prst="rect">
                <a:avLst/>
              </a:prstGeom>
              <a:noFill/>
              <a:ln w="19050" algn="ctr">
                <a:solidFill>
                  <a:sysClr val="window" lastClr="FFFFFF"/>
                </a:solidFill>
                <a:miter lim="800000"/>
                <a:headEnd/>
                <a:tailEnd/>
              </a:ln>
              <a:effectLst>
                <a:outerShdw dist="35921" dir="2700000" algn="ctr" rotWithShape="0">
                  <a:srgbClr val="808080">
                    <a:alpha val="50000"/>
                  </a:srgbClr>
                </a:outerShdw>
              </a:effectLst>
            </p:spPr>
          </p:pic>
          <p:pic>
            <p:nvPicPr>
              <p:cNvPr id="1735727" name="13 Imagen" descr="Escudo y logo ministerio color.jpg"/>
              <p:cNvPicPr>
                <a:picLocks noChangeAspect="1"/>
              </p:cNvPicPr>
              <p:nvPr/>
            </p:nvPicPr>
            <p:blipFill>
              <a:blip r:embed="rId13"/>
              <a:srcRect/>
              <a:stretch>
                <a:fillRect/>
              </a:stretch>
            </p:blipFill>
            <p:spPr bwMode="auto">
              <a:xfrm>
                <a:off x="6716712" y="2674938"/>
                <a:ext cx="427037" cy="149009"/>
              </a:xfrm>
              <a:prstGeom prst="rect">
                <a:avLst/>
              </a:prstGeom>
              <a:noFill/>
              <a:ln w="9525">
                <a:noFill/>
                <a:miter lim="800000"/>
                <a:headEnd/>
                <a:tailEnd/>
              </a:ln>
            </p:spPr>
          </p:pic>
        </p:grpSp>
        <p:pic>
          <p:nvPicPr>
            <p:cNvPr id="1735711" name="Picture 9"/>
            <p:cNvPicPr>
              <a:picLocks noChangeAspect="1" noChangeArrowheads="1"/>
            </p:cNvPicPr>
            <p:nvPr/>
          </p:nvPicPr>
          <p:blipFill>
            <a:blip r:embed="rId14"/>
            <a:srcRect/>
            <a:stretch>
              <a:fillRect/>
            </a:stretch>
          </p:blipFill>
          <p:spPr bwMode="auto">
            <a:xfrm>
              <a:off x="3103630" y="2338573"/>
              <a:ext cx="694586" cy="1189487"/>
            </a:xfrm>
            <a:prstGeom prst="rect">
              <a:avLst/>
            </a:prstGeom>
            <a:noFill/>
            <a:ln w="28575" algn="ctr">
              <a:noFill/>
              <a:miter lim="800000"/>
              <a:headEnd/>
              <a:tailEnd/>
            </a:ln>
          </p:spPr>
        </p:pic>
        <p:pic>
          <p:nvPicPr>
            <p:cNvPr id="1735712" name="Picture 4" descr="Impresora en 128 pixeles">
              <a:hlinkClick r:id="rId15" tooltip="Descargar imagenes Impresora en 128px x 128px"/>
            </p:cNvPr>
            <p:cNvPicPr>
              <a:picLocks noChangeAspect="1" noChangeArrowheads="1"/>
            </p:cNvPicPr>
            <p:nvPr/>
          </p:nvPicPr>
          <p:blipFill>
            <a:blip r:embed="rId16"/>
            <a:srcRect/>
            <a:stretch>
              <a:fillRect/>
            </a:stretch>
          </p:blipFill>
          <p:spPr bwMode="auto">
            <a:xfrm>
              <a:off x="4037282" y="2140211"/>
              <a:ext cx="558333" cy="694267"/>
            </a:xfrm>
            <a:prstGeom prst="rect">
              <a:avLst/>
            </a:prstGeom>
            <a:noFill/>
            <a:ln w="9525">
              <a:noFill/>
              <a:miter lim="800000"/>
              <a:headEnd/>
              <a:tailEnd/>
            </a:ln>
          </p:spPr>
        </p:pic>
        <p:sp>
          <p:nvSpPr>
            <p:cNvPr id="34" name="60 Forma libre"/>
            <p:cNvSpPr/>
            <p:nvPr/>
          </p:nvSpPr>
          <p:spPr bwMode="auto">
            <a:xfrm>
              <a:off x="1280490" y="1730822"/>
              <a:ext cx="4065156" cy="446066"/>
            </a:xfrm>
            <a:custGeom>
              <a:avLst/>
              <a:gdLst>
                <a:gd name="connsiteX0" fmla="*/ 0 w 3135086"/>
                <a:gd name="connsiteY0" fmla="*/ 322612 h 322612"/>
                <a:gd name="connsiteX1" fmla="*/ 807522 w 3135086"/>
                <a:gd name="connsiteY1" fmla="*/ 13854 h 322612"/>
                <a:gd name="connsiteX2" fmla="*/ 3135086 w 3135086"/>
                <a:gd name="connsiteY2" fmla="*/ 239485 h 322612"/>
              </a:gdLst>
              <a:ahLst/>
              <a:cxnLst>
                <a:cxn ang="0">
                  <a:pos x="connsiteX0" y="connsiteY0"/>
                </a:cxn>
                <a:cxn ang="0">
                  <a:pos x="connsiteX1" y="connsiteY1"/>
                </a:cxn>
                <a:cxn ang="0">
                  <a:pos x="connsiteX2" y="connsiteY2"/>
                </a:cxn>
              </a:cxnLst>
              <a:rect l="l" t="t" r="r" b="b"/>
              <a:pathLst>
                <a:path w="3135086" h="322612">
                  <a:moveTo>
                    <a:pt x="0" y="322612"/>
                  </a:moveTo>
                  <a:cubicBezTo>
                    <a:pt x="142504" y="175160"/>
                    <a:pt x="285008" y="27708"/>
                    <a:pt x="807522" y="13854"/>
                  </a:cubicBezTo>
                  <a:cubicBezTo>
                    <a:pt x="1330036" y="0"/>
                    <a:pt x="2232561" y="119742"/>
                    <a:pt x="3135086" y="239485"/>
                  </a:cubicBezTo>
                </a:path>
              </a:pathLst>
            </a:custGeom>
            <a:noFill/>
            <a:ln w="25400" cap="flat" cmpd="sng" algn="ctr">
              <a:solidFill>
                <a:srgbClr val="C0504D"/>
              </a:solidFill>
              <a:prstDash val="solid"/>
              <a:tailEnd type="triangle" w="lg" len="lg"/>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ES" kern="0">
                <a:solidFill>
                  <a:prstClr val="black"/>
                </a:solidFill>
                <a:latin typeface="Arial"/>
                <a:cs typeface="+mn-cs"/>
              </a:endParaRPr>
            </a:p>
          </p:txBody>
        </p:sp>
        <p:sp>
          <p:nvSpPr>
            <p:cNvPr id="35" name="61 Forma libre"/>
            <p:cNvSpPr/>
            <p:nvPr/>
          </p:nvSpPr>
          <p:spPr bwMode="auto">
            <a:xfrm>
              <a:off x="7030597" y="2338696"/>
              <a:ext cx="862574" cy="981784"/>
            </a:xfrm>
            <a:custGeom>
              <a:avLst/>
              <a:gdLst>
                <a:gd name="connsiteX0" fmla="*/ 760021 w 779813"/>
                <a:gd name="connsiteY0" fmla="*/ 712519 h 712519"/>
                <a:gd name="connsiteX1" fmla="*/ 653143 w 779813"/>
                <a:gd name="connsiteY1" fmla="*/ 237506 h 712519"/>
                <a:gd name="connsiteX2" fmla="*/ 0 w 779813"/>
                <a:gd name="connsiteY2" fmla="*/ 0 h 712519"/>
                <a:gd name="connsiteX3" fmla="*/ 0 w 779813"/>
                <a:gd name="connsiteY3" fmla="*/ 0 h 712519"/>
                <a:gd name="connsiteX4" fmla="*/ 0 w 779813"/>
                <a:gd name="connsiteY4" fmla="*/ 0 h 712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813" h="712519">
                  <a:moveTo>
                    <a:pt x="760021" y="712519"/>
                  </a:moveTo>
                  <a:cubicBezTo>
                    <a:pt x="769917" y="534389"/>
                    <a:pt x="779813" y="356259"/>
                    <a:pt x="653143" y="237506"/>
                  </a:cubicBezTo>
                  <a:cubicBezTo>
                    <a:pt x="526473" y="118753"/>
                    <a:pt x="0" y="0"/>
                    <a:pt x="0" y="0"/>
                  </a:cubicBezTo>
                  <a:lnTo>
                    <a:pt x="0" y="0"/>
                  </a:lnTo>
                  <a:lnTo>
                    <a:pt x="0" y="0"/>
                  </a:lnTo>
                </a:path>
              </a:pathLst>
            </a:custGeom>
            <a:noFill/>
            <a:ln w="25400" cap="flat" cmpd="sng" algn="ctr">
              <a:solidFill>
                <a:srgbClr val="C0504D"/>
              </a:solidFill>
              <a:prstDash val="solid"/>
              <a:tailEnd type="triangle" w="lg" len="lg"/>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ES" kern="0">
                <a:solidFill>
                  <a:prstClr val="black"/>
                </a:solidFill>
                <a:latin typeface="Arial"/>
                <a:cs typeface="+mn-cs"/>
              </a:endParaRPr>
            </a:p>
          </p:txBody>
        </p:sp>
        <p:sp>
          <p:nvSpPr>
            <p:cNvPr id="36" name="64 CuadroTexto"/>
            <p:cNvSpPr txBox="1"/>
            <p:nvPr/>
          </p:nvSpPr>
          <p:spPr bwMode="auto">
            <a:xfrm>
              <a:off x="3732716" y="2636074"/>
              <a:ext cx="2444286" cy="954107"/>
            </a:xfrm>
            <a:prstGeom prst="rect">
              <a:avLst/>
            </a:prstGeom>
            <a:noFill/>
          </p:spPr>
          <p:txBody>
            <a:bodyPr wrap="square">
              <a:spAutoFit/>
            </a:bodyPr>
            <a:lstStyle/>
            <a:p>
              <a:pPr fontAlgn="auto">
                <a:spcBef>
                  <a:spcPts val="0"/>
                </a:spcBef>
                <a:spcAft>
                  <a:spcPts val="0"/>
                </a:spcAft>
                <a:defRPr/>
              </a:pPr>
              <a:r>
                <a:rPr lang="en-GB" sz="1400" kern="0" dirty="0" smtClean="0">
                  <a:solidFill>
                    <a:prstClr val="black"/>
                  </a:solidFill>
                  <a:latin typeface="Optane"/>
                  <a:cs typeface="+mn-cs"/>
                </a:rPr>
                <a:t>TC2</a:t>
              </a:r>
              <a:r>
                <a:rPr lang="zh-CN" altLang="en-US" sz="1400" kern="0" dirty="0" smtClean="0">
                  <a:solidFill>
                    <a:prstClr val="black"/>
                  </a:solidFill>
                  <a:latin typeface="Optane"/>
                  <a:cs typeface="+mn-cs"/>
                </a:rPr>
                <a:t> </a:t>
              </a:r>
              <a:endParaRPr lang="it-IT" altLang="zh-CN" sz="1400" kern="0" dirty="0" smtClean="0">
                <a:solidFill>
                  <a:prstClr val="black"/>
                </a:solidFill>
                <a:latin typeface="Optane"/>
                <a:cs typeface="+mn-cs"/>
              </a:endParaRPr>
            </a:p>
            <a:p>
              <a:pPr fontAlgn="auto">
                <a:spcBef>
                  <a:spcPts val="0"/>
                </a:spcBef>
                <a:spcAft>
                  <a:spcPts val="0"/>
                </a:spcAft>
                <a:defRPr/>
              </a:pPr>
              <a:r>
                <a:rPr lang="en-GB" sz="1400" kern="0" dirty="0" smtClean="0">
                  <a:solidFill>
                    <a:prstClr val="black"/>
                  </a:solidFill>
                  <a:latin typeface="Optane"/>
                  <a:cs typeface="+mn-cs"/>
                </a:rPr>
                <a:t>Payment receipt</a:t>
              </a:r>
              <a:r>
                <a:rPr lang="zh-CN" altLang="en-US" sz="1400" kern="0" dirty="0" smtClean="0">
                  <a:solidFill>
                    <a:prstClr val="black"/>
                  </a:solidFill>
                  <a:latin typeface="Optane"/>
                  <a:cs typeface="+mn-cs"/>
                </a:rPr>
                <a:t> 支付收据</a:t>
              </a:r>
              <a:endParaRPr lang="en-GB" sz="1400" kern="0" dirty="0">
                <a:solidFill>
                  <a:prstClr val="black"/>
                </a:solidFill>
                <a:latin typeface="Optane"/>
                <a:cs typeface="+mn-cs"/>
              </a:endParaRPr>
            </a:p>
            <a:p>
              <a:pPr fontAlgn="auto">
                <a:spcBef>
                  <a:spcPts val="0"/>
                </a:spcBef>
                <a:spcAft>
                  <a:spcPts val="0"/>
                </a:spcAft>
                <a:defRPr/>
              </a:pPr>
              <a:r>
                <a:rPr lang="en-GB" sz="1400" kern="0" dirty="0">
                  <a:solidFill>
                    <a:prstClr val="black"/>
                  </a:solidFill>
                  <a:latin typeface="Optane"/>
                  <a:cs typeface="+mn-cs"/>
                </a:rPr>
                <a:t>Decision on </a:t>
              </a:r>
              <a:r>
                <a:rPr lang="en-GB" sz="1400" kern="0" dirty="0" smtClean="0">
                  <a:solidFill>
                    <a:prstClr val="black"/>
                  </a:solidFill>
                  <a:latin typeface="Optane"/>
                  <a:cs typeface="+mn-cs"/>
                </a:rPr>
                <a:t>Membership</a:t>
              </a:r>
              <a:r>
                <a:rPr lang="zh-CN" altLang="en-US" sz="1400" kern="0" dirty="0" smtClean="0">
                  <a:solidFill>
                    <a:prstClr val="black"/>
                  </a:solidFill>
                  <a:latin typeface="Optane"/>
                  <a:cs typeface="+mn-cs"/>
                </a:rPr>
                <a:t> </a:t>
              </a:r>
              <a:endParaRPr lang="it-IT" altLang="zh-CN" sz="1400" kern="0" dirty="0" smtClean="0">
                <a:solidFill>
                  <a:prstClr val="black"/>
                </a:solidFill>
                <a:latin typeface="Optane"/>
                <a:cs typeface="+mn-cs"/>
              </a:endParaRPr>
            </a:p>
            <a:p>
              <a:pPr fontAlgn="auto">
                <a:spcBef>
                  <a:spcPts val="0"/>
                </a:spcBef>
                <a:spcAft>
                  <a:spcPts val="0"/>
                </a:spcAft>
                <a:defRPr/>
              </a:pPr>
              <a:r>
                <a:rPr lang="zh-CN" altLang="en-US" sz="1400" kern="0" dirty="0" smtClean="0">
                  <a:solidFill>
                    <a:prstClr val="black"/>
                  </a:solidFill>
                  <a:latin typeface="Optane"/>
                  <a:cs typeface="+mn-cs"/>
                </a:rPr>
                <a:t>参保成员决定书</a:t>
              </a:r>
              <a:endParaRPr lang="en-GB" sz="1400" kern="0" dirty="0">
                <a:solidFill>
                  <a:prstClr val="black"/>
                </a:solidFill>
                <a:latin typeface="Optane"/>
                <a:cs typeface="+mn-cs"/>
              </a:endParaRPr>
            </a:p>
          </p:txBody>
        </p:sp>
        <p:sp>
          <p:nvSpPr>
            <p:cNvPr id="38" name="70 CuadroTexto"/>
            <p:cNvSpPr txBox="1"/>
            <p:nvPr/>
          </p:nvSpPr>
          <p:spPr bwMode="auto">
            <a:xfrm>
              <a:off x="5443447" y="5046005"/>
              <a:ext cx="1435389" cy="1169551"/>
            </a:xfrm>
            <a:prstGeom prst="rect">
              <a:avLst/>
            </a:prstGeom>
            <a:noFill/>
          </p:spPr>
          <p:txBody>
            <a:bodyPr>
              <a:spAutoFit/>
            </a:bodyPr>
            <a:lstStyle/>
            <a:p>
              <a:pPr fontAlgn="auto">
                <a:spcBef>
                  <a:spcPts val="0"/>
                </a:spcBef>
                <a:spcAft>
                  <a:spcPts val="0"/>
                </a:spcAft>
                <a:defRPr/>
              </a:pPr>
              <a:r>
                <a:rPr lang="en-GB" sz="1400" kern="0" dirty="0">
                  <a:solidFill>
                    <a:prstClr val="black"/>
                  </a:solidFill>
                  <a:latin typeface="Optane"/>
                  <a:cs typeface="+mn-cs"/>
                </a:rPr>
                <a:t>The TGSS requests data from the </a:t>
              </a:r>
              <a:r>
                <a:rPr lang="en-GB" sz="1400" kern="0" dirty="0" smtClean="0">
                  <a:solidFill>
                    <a:prstClr val="black"/>
                  </a:solidFill>
                  <a:latin typeface="Optane"/>
                  <a:cs typeface="+mn-cs"/>
                </a:rPr>
                <a:t>user</a:t>
              </a:r>
            </a:p>
            <a:p>
              <a:pPr fontAlgn="auto">
                <a:spcBef>
                  <a:spcPts val="0"/>
                </a:spcBef>
                <a:spcAft>
                  <a:spcPts val="0"/>
                </a:spcAft>
                <a:defRPr/>
              </a:pPr>
              <a:r>
                <a:rPr lang="zh-CN" altLang="en-US" sz="1400" kern="0" dirty="0" smtClean="0">
                  <a:solidFill>
                    <a:prstClr val="black"/>
                  </a:solidFill>
                  <a:latin typeface="Optane"/>
                  <a:cs typeface="+mn-cs"/>
                </a:rPr>
                <a:t>社保基金总会要求用户提供数据</a:t>
              </a:r>
              <a:endParaRPr lang="en-GB" sz="1400" kern="0" dirty="0">
                <a:solidFill>
                  <a:prstClr val="black"/>
                </a:solidFill>
                <a:latin typeface="Optane"/>
                <a:cs typeface="+mn-cs"/>
              </a:endParaRPr>
            </a:p>
          </p:txBody>
        </p:sp>
        <p:sp>
          <p:nvSpPr>
            <p:cNvPr id="39" name="72 CuadroTexto"/>
            <p:cNvSpPr txBox="1"/>
            <p:nvPr/>
          </p:nvSpPr>
          <p:spPr bwMode="auto">
            <a:xfrm>
              <a:off x="2920388" y="3528205"/>
              <a:ext cx="1368531" cy="307778"/>
            </a:xfrm>
            <a:prstGeom prst="rect">
              <a:avLst/>
            </a:prstGeom>
            <a:noFill/>
          </p:spPr>
          <p:txBody>
            <a:bodyPr wrap="square">
              <a:spAutoFit/>
            </a:bodyPr>
            <a:lstStyle/>
            <a:p>
              <a:pPr fontAlgn="auto">
                <a:spcBef>
                  <a:spcPts val="0"/>
                </a:spcBef>
                <a:spcAft>
                  <a:spcPts val="0"/>
                </a:spcAft>
                <a:defRPr/>
              </a:pPr>
              <a:r>
                <a:rPr lang="en-GB" sz="1400" b="1" kern="0" dirty="0">
                  <a:solidFill>
                    <a:prstClr val="black"/>
                  </a:solidFill>
                  <a:latin typeface="Optane"/>
                  <a:cs typeface="+mn-cs"/>
                </a:rPr>
                <a:t>Consolidation</a:t>
              </a:r>
            </a:p>
          </p:txBody>
        </p:sp>
        <p:sp>
          <p:nvSpPr>
            <p:cNvPr id="40" name="77 CuadroTexto"/>
            <p:cNvSpPr txBox="1"/>
            <p:nvPr/>
          </p:nvSpPr>
          <p:spPr bwMode="auto">
            <a:xfrm>
              <a:off x="2792626" y="4068297"/>
              <a:ext cx="1711749" cy="523220"/>
            </a:xfrm>
            <a:prstGeom prst="rect">
              <a:avLst/>
            </a:prstGeom>
            <a:noFill/>
          </p:spPr>
          <p:txBody>
            <a:bodyPr>
              <a:spAutoFit/>
            </a:bodyPr>
            <a:lstStyle/>
            <a:p>
              <a:pPr fontAlgn="auto">
                <a:spcBef>
                  <a:spcPts val="0"/>
                </a:spcBef>
                <a:spcAft>
                  <a:spcPts val="0"/>
                </a:spcAft>
                <a:defRPr/>
              </a:pPr>
              <a:r>
                <a:rPr lang="en-GB" sz="1400" b="1" kern="0" dirty="0">
                  <a:solidFill>
                    <a:prstClr val="black"/>
                  </a:solidFill>
                  <a:latin typeface="Optane"/>
                  <a:cs typeface="+mn-cs"/>
                </a:rPr>
                <a:t>Incorrect  action/</a:t>
              </a:r>
            </a:p>
            <a:p>
              <a:pPr fontAlgn="auto">
                <a:spcBef>
                  <a:spcPts val="0"/>
                </a:spcBef>
                <a:spcAft>
                  <a:spcPts val="0"/>
                </a:spcAft>
                <a:defRPr/>
              </a:pPr>
              <a:r>
                <a:rPr lang="en-GB" sz="1400" b="1" kern="0" dirty="0" smtClean="0">
                  <a:solidFill>
                    <a:prstClr val="black"/>
                  </a:solidFill>
                  <a:latin typeface="Optane"/>
                  <a:cs typeface="+mn-cs"/>
                </a:rPr>
                <a:t>error</a:t>
              </a:r>
              <a:r>
                <a:rPr lang="zh-CN" altLang="en-US" sz="1400" b="1" kern="0" dirty="0" smtClean="0">
                  <a:solidFill>
                    <a:prstClr val="black"/>
                  </a:solidFill>
                  <a:latin typeface="Optane"/>
                  <a:cs typeface="+mn-cs"/>
                </a:rPr>
                <a:t> 错误</a:t>
              </a:r>
              <a:endParaRPr lang="en-GB" sz="1400" b="1" kern="0" dirty="0">
                <a:solidFill>
                  <a:prstClr val="black"/>
                </a:solidFill>
                <a:latin typeface="Optane"/>
                <a:cs typeface="+mn-cs"/>
              </a:endParaRPr>
            </a:p>
          </p:txBody>
        </p:sp>
        <p:grpSp>
          <p:nvGrpSpPr>
            <p:cNvPr id="3" name="2 Grupo"/>
            <p:cNvGrpSpPr/>
            <p:nvPr/>
          </p:nvGrpSpPr>
          <p:grpSpPr>
            <a:xfrm>
              <a:off x="5842095" y="3185602"/>
              <a:ext cx="1382109" cy="719391"/>
              <a:chOff x="5842095" y="3185602"/>
              <a:chExt cx="1382109" cy="719391"/>
            </a:xfrm>
          </p:grpSpPr>
          <p:sp>
            <p:nvSpPr>
              <p:cNvPr id="37" name="69 CuadroTexto"/>
              <p:cNvSpPr txBox="1"/>
              <p:nvPr/>
            </p:nvSpPr>
            <p:spPr bwMode="auto">
              <a:xfrm>
                <a:off x="6107045" y="3185602"/>
                <a:ext cx="1117159" cy="719391"/>
              </a:xfrm>
              <a:prstGeom prst="rect">
                <a:avLst/>
              </a:prstGeom>
              <a:noFill/>
            </p:spPr>
            <p:txBody>
              <a:bodyPr>
                <a:spAutoFit/>
              </a:bodyPr>
              <a:lstStyle/>
              <a:p>
                <a:pPr fontAlgn="auto">
                  <a:spcBef>
                    <a:spcPts val="0"/>
                  </a:spcBef>
                  <a:spcAft>
                    <a:spcPts val="0"/>
                  </a:spcAft>
                  <a:defRPr/>
                </a:pPr>
                <a:r>
                  <a:rPr lang="en-GB" sz="1400" b="1" kern="0" dirty="0">
                    <a:solidFill>
                      <a:prstClr val="black"/>
                    </a:solidFill>
                    <a:latin typeface="Optane"/>
                    <a:cs typeface="+mn-cs"/>
                  </a:rPr>
                  <a:t>Correct processing</a:t>
                </a:r>
              </a:p>
            </p:txBody>
          </p:sp>
          <p:pic>
            <p:nvPicPr>
              <p:cNvPr id="1735720" name="Picture 36" descr="check-and-cross-icons.jpg"/>
              <p:cNvPicPr>
                <a:picLocks noChangeAspect="1"/>
              </p:cNvPicPr>
              <p:nvPr/>
            </p:nvPicPr>
            <p:blipFill>
              <a:blip r:embed="rId17">
                <a:clrChange>
                  <a:clrFrom>
                    <a:srgbClr val="FFFFFF"/>
                  </a:clrFrom>
                  <a:clrTo>
                    <a:srgbClr val="FFFFFF">
                      <a:alpha val="0"/>
                    </a:srgbClr>
                  </a:clrTo>
                </a:clrChange>
              </a:blip>
              <a:srcRect t="20827" r="44817" b="20045"/>
              <a:stretch>
                <a:fillRect/>
              </a:stretch>
            </p:blipFill>
            <p:spPr bwMode="auto">
              <a:xfrm>
                <a:off x="5842095" y="3316465"/>
                <a:ext cx="319047" cy="319157"/>
              </a:xfrm>
              <a:prstGeom prst="rect">
                <a:avLst/>
              </a:prstGeom>
              <a:noFill/>
              <a:ln w="9525">
                <a:noFill/>
                <a:miter lim="800000"/>
                <a:headEnd/>
                <a:tailEnd/>
              </a:ln>
            </p:spPr>
          </p:pic>
        </p:grpSp>
        <p:pic>
          <p:nvPicPr>
            <p:cNvPr id="42" name="Picture 35" descr="check-and-cross-icons.jpg"/>
            <p:cNvPicPr>
              <a:picLocks noChangeAspect="1"/>
            </p:cNvPicPr>
            <p:nvPr/>
          </p:nvPicPr>
          <p:blipFill>
            <a:blip r:embed="rId18">
              <a:clrChange>
                <a:clrFrom>
                  <a:srgbClr val="FEFFFD"/>
                </a:clrFrom>
                <a:clrTo>
                  <a:srgbClr val="FEFFFD">
                    <a:alpha val="0"/>
                  </a:srgbClr>
                </a:clrTo>
              </a:clrChange>
            </a:blip>
            <a:srcRect l="54244" t="20827" b="20045"/>
            <a:stretch>
              <a:fillRect/>
            </a:stretch>
          </p:blipFill>
          <p:spPr bwMode="auto">
            <a:xfrm>
              <a:off x="3824836" y="4306635"/>
              <a:ext cx="237836" cy="284258"/>
            </a:xfrm>
            <a:prstGeom prst="rect">
              <a:avLst/>
            </a:prstGeom>
            <a:effectLst>
              <a:outerShdw blurRad="50800" dist="50800" dir="5400000" algn="ctr" rotWithShape="0">
                <a:sysClr val="window" lastClr="FFFFFF">
                  <a:lumMod val="95000"/>
                </a:sysClr>
              </a:outerShdw>
            </a:effectLst>
          </p:spPr>
        </p:pic>
        <p:sp>
          <p:nvSpPr>
            <p:cNvPr id="43" name="80 CuadroTexto"/>
            <p:cNvSpPr txBox="1"/>
            <p:nvPr/>
          </p:nvSpPr>
          <p:spPr bwMode="auto">
            <a:xfrm>
              <a:off x="5871565" y="4083016"/>
              <a:ext cx="1395193" cy="467933"/>
            </a:xfrm>
            <a:prstGeom prst="rect">
              <a:avLst/>
            </a:prstGeom>
            <a:solidFill>
              <a:srgbClr val="FFFFCC"/>
            </a:solidFill>
            <a:ln>
              <a:solidFill>
                <a:sysClr val="window" lastClr="FFFFFF">
                  <a:lumMod val="85000"/>
                </a:sysClr>
              </a:solidFill>
            </a:ln>
          </p:spPr>
          <p:txBody>
            <a:bodyPr lIns="0" tIns="0" rIns="0" bIns="0">
              <a:spAutoFit/>
            </a:bodyPr>
            <a:lstStyle/>
            <a:p>
              <a:pPr fontAlgn="auto">
                <a:spcBef>
                  <a:spcPts val="0"/>
                </a:spcBef>
                <a:spcAft>
                  <a:spcPts val="0"/>
                </a:spcAft>
                <a:defRPr/>
              </a:pPr>
              <a:r>
                <a:rPr lang="en-GB" sz="1100" kern="0" dirty="0">
                  <a:solidFill>
                    <a:prstClr val="black"/>
                  </a:solidFill>
                  <a:latin typeface="Calibri" pitchFamily="34" charset="0"/>
                  <a:cs typeface="+mn-cs"/>
                </a:rPr>
                <a:t>Does not allow submission with error</a:t>
              </a:r>
            </a:p>
          </p:txBody>
        </p:sp>
        <p:pic>
          <p:nvPicPr>
            <p:cNvPr id="1735723" name="Picture 4" descr="http://www.tuplaza.es/Imagenes/Iconos/IconoUsuarioGrande.png"/>
            <p:cNvPicPr>
              <a:picLocks noChangeAspect="1" noChangeArrowheads="1"/>
            </p:cNvPicPr>
            <p:nvPr/>
          </p:nvPicPr>
          <p:blipFill>
            <a:blip r:embed="rId19"/>
            <a:srcRect/>
            <a:stretch>
              <a:fillRect/>
            </a:stretch>
          </p:blipFill>
          <p:spPr bwMode="auto">
            <a:xfrm>
              <a:off x="2761274" y="5016455"/>
              <a:ext cx="745054" cy="926443"/>
            </a:xfrm>
            <a:prstGeom prst="rect">
              <a:avLst/>
            </a:prstGeom>
            <a:noFill/>
            <a:ln w="9525">
              <a:noFill/>
              <a:miter lim="800000"/>
              <a:headEnd/>
              <a:tailEnd/>
            </a:ln>
          </p:spPr>
        </p:pic>
        <p:sp>
          <p:nvSpPr>
            <p:cNvPr id="45" name="82 CuadroTexto"/>
            <p:cNvSpPr txBox="1"/>
            <p:nvPr/>
          </p:nvSpPr>
          <p:spPr bwMode="auto">
            <a:xfrm>
              <a:off x="3419279" y="5017280"/>
              <a:ext cx="1739280" cy="1384996"/>
            </a:xfrm>
            <a:prstGeom prst="rect">
              <a:avLst/>
            </a:prstGeom>
            <a:noFill/>
          </p:spPr>
          <p:txBody>
            <a:bodyPr wrap="square">
              <a:spAutoFit/>
            </a:bodyPr>
            <a:lstStyle/>
            <a:p>
              <a:pPr fontAlgn="auto">
                <a:spcBef>
                  <a:spcPts val="0"/>
                </a:spcBef>
                <a:spcAft>
                  <a:spcPts val="0"/>
                </a:spcAft>
                <a:defRPr/>
              </a:pPr>
              <a:r>
                <a:rPr lang="en-GB" sz="1400" kern="0" dirty="0">
                  <a:solidFill>
                    <a:prstClr val="black"/>
                  </a:solidFill>
                  <a:latin typeface="Optane"/>
                  <a:cs typeface="+mn-cs"/>
                </a:rPr>
                <a:t>The user initiates the action of Membership or </a:t>
              </a:r>
              <a:r>
                <a:rPr lang="en-GB" sz="1400" kern="0" dirty="0" smtClean="0">
                  <a:solidFill>
                    <a:prstClr val="black"/>
                  </a:solidFill>
                  <a:latin typeface="Optane"/>
                  <a:cs typeface="+mn-cs"/>
                </a:rPr>
                <a:t>Contributions</a:t>
              </a:r>
            </a:p>
            <a:p>
              <a:pPr fontAlgn="auto">
                <a:spcBef>
                  <a:spcPts val="0"/>
                </a:spcBef>
                <a:spcAft>
                  <a:spcPts val="0"/>
                </a:spcAft>
                <a:defRPr/>
              </a:pPr>
              <a:r>
                <a:rPr lang="zh-CN" altLang="en-US" sz="1400" kern="0" dirty="0" smtClean="0">
                  <a:solidFill>
                    <a:prstClr val="black"/>
                  </a:solidFill>
                  <a:latin typeface="Optane"/>
                  <a:cs typeface="+mn-cs"/>
                </a:rPr>
                <a:t>用户开启参保人员事务或开始缴费</a:t>
              </a:r>
              <a:endParaRPr lang="en-GB" sz="1400" kern="0" dirty="0">
                <a:solidFill>
                  <a:prstClr val="black"/>
                </a:solidFill>
                <a:latin typeface="Optane"/>
                <a:cs typeface="+mn-cs"/>
              </a:endParaRPr>
            </a:p>
          </p:txBody>
        </p:sp>
        <p:sp>
          <p:nvSpPr>
            <p:cNvPr id="46" name="85 Rectángulo redondeado"/>
            <p:cNvSpPr/>
            <p:nvPr/>
          </p:nvSpPr>
          <p:spPr bwMode="auto">
            <a:xfrm>
              <a:off x="128330" y="1346765"/>
              <a:ext cx="9649340" cy="5002964"/>
            </a:xfrm>
            <a:prstGeom prst="roundRect">
              <a:avLst/>
            </a:prstGeom>
            <a:noFill/>
            <a:ln w="25400" cap="flat" cmpd="sng" algn="ctr">
              <a:solidFill>
                <a:sysClr val="window" lastClr="FFFFFF">
                  <a:lumMod val="85000"/>
                </a:sysClr>
              </a:solidFill>
              <a:prstDash val="solid"/>
            </a:ln>
            <a:effectLst/>
          </p:spPr>
          <p:txBody>
            <a:bodyPr anchor="ctr"/>
            <a:lstStyle/>
            <a:p>
              <a:pPr algn="ctr" fontAlgn="auto">
                <a:spcBef>
                  <a:spcPts val="0"/>
                </a:spcBef>
                <a:spcAft>
                  <a:spcPts val="0"/>
                </a:spcAft>
                <a:defRPr/>
              </a:pPr>
              <a:endParaRPr lang="es-ES" kern="0">
                <a:solidFill>
                  <a:prstClr val="white"/>
                </a:solidFill>
                <a:latin typeface="Arial"/>
                <a:cs typeface="+mn-cs"/>
              </a:endParaRPr>
            </a:p>
          </p:txBody>
        </p:sp>
      </p:grpSp>
      <p:sp>
        <p:nvSpPr>
          <p:cNvPr id="4" name="AutoShape 58"/>
          <p:cNvSpPr>
            <a:spLocks noChangeArrowheads="1"/>
          </p:cNvSpPr>
          <p:nvPr/>
        </p:nvSpPr>
        <p:spPr bwMode="auto">
          <a:xfrm>
            <a:off x="317723" y="859525"/>
            <a:ext cx="9200814" cy="369888"/>
          </a:xfrm>
          <a:prstGeom prst="roundRect">
            <a:avLst>
              <a:gd name="adj" fmla="val 8417"/>
            </a:avLst>
          </a:prstGeom>
          <a:solidFill>
            <a:srgbClr val="4F81BD">
              <a:lumMod val="20000"/>
              <a:lumOff val="80000"/>
            </a:srgbClr>
          </a:solidFill>
        </p:spPr>
        <p:txBody>
          <a:bodyPr anchor="ctr"/>
          <a:lstStyle/>
          <a:p>
            <a:pPr marL="449263" eaLnBrk="0" fontAlgn="auto" hangingPunct="0">
              <a:spcBef>
                <a:spcPct val="20000"/>
              </a:spcBef>
              <a:spcAft>
                <a:spcPts val="0"/>
              </a:spcAft>
              <a:defRPr/>
            </a:pPr>
            <a:r>
              <a:rPr lang="en-GB" sz="2800" b="1" kern="0" dirty="0">
                <a:solidFill>
                  <a:prstClr val="black"/>
                </a:solidFill>
                <a:latin typeface="Optane"/>
                <a:cs typeface="+mn-cs"/>
              </a:rPr>
              <a:t>How </a:t>
            </a:r>
            <a:r>
              <a:rPr lang="en-GB" sz="2800" b="1" kern="0" dirty="0" smtClean="0">
                <a:solidFill>
                  <a:prstClr val="black"/>
                </a:solidFill>
                <a:latin typeface="Optane"/>
                <a:cs typeface="+mn-cs"/>
              </a:rPr>
              <a:t>does Direct </a:t>
            </a:r>
            <a:r>
              <a:rPr lang="en-GB" sz="2800" b="1" kern="0" dirty="0">
                <a:solidFill>
                  <a:prstClr val="black"/>
                </a:solidFill>
                <a:latin typeface="Optane"/>
                <a:cs typeface="+mn-cs"/>
              </a:rPr>
              <a:t>RED </a:t>
            </a:r>
            <a:r>
              <a:rPr lang="en-GB" sz="2800" b="1" kern="0" dirty="0" smtClean="0">
                <a:solidFill>
                  <a:prstClr val="black"/>
                </a:solidFill>
                <a:latin typeface="Optane"/>
                <a:cs typeface="+mn-cs"/>
              </a:rPr>
              <a:t>work?</a:t>
            </a:r>
            <a:r>
              <a:rPr lang="zh-CN" altLang="en-US" sz="2800" b="1" kern="0" dirty="0" smtClean="0">
                <a:solidFill>
                  <a:prstClr val="black"/>
                </a:solidFill>
                <a:latin typeface="Optane"/>
                <a:cs typeface="+mn-cs"/>
              </a:rPr>
              <a:t> 直接</a:t>
            </a:r>
            <a:r>
              <a:rPr lang="it-IT" altLang="zh-CN" sz="2800" b="1" kern="0" dirty="0" smtClean="0">
                <a:solidFill>
                  <a:prstClr val="black"/>
                </a:solidFill>
                <a:latin typeface="Optane"/>
                <a:cs typeface="+mn-cs"/>
              </a:rPr>
              <a:t>RED</a:t>
            </a:r>
            <a:r>
              <a:rPr lang="zh-CN" altLang="en-US" sz="2400" b="1" kern="0" dirty="0" smtClean="0">
                <a:solidFill>
                  <a:prstClr val="black"/>
                </a:solidFill>
                <a:latin typeface="Optane"/>
                <a:cs typeface="+mn-cs"/>
              </a:rPr>
              <a:t>系统如何运作</a:t>
            </a:r>
            <a:r>
              <a:rPr lang="es-ES" altLang="zh-CN" sz="2800" b="1" kern="0" dirty="0" smtClean="0">
                <a:solidFill>
                  <a:prstClr val="black"/>
                </a:solidFill>
                <a:latin typeface="Optane"/>
                <a:cs typeface="+mn-cs"/>
              </a:rPr>
              <a:t>?</a:t>
            </a:r>
            <a:endParaRPr lang="en-GB" sz="2800" b="1" kern="0" dirty="0">
              <a:solidFill>
                <a:prstClr val="black"/>
              </a:solidFill>
              <a:latin typeface="Optane"/>
              <a:cs typeface="+mn-cs"/>
            </a:endParaRPr>
          </a:p>
        </p:txBody>
      </p:sp>
      <p:sp>
        <p:nvSpPr>
          <p:cNvPr id="55" name="Título 1"/>
          <p:cNvSpPr txBox="1">
            <a:spLocks/>
          </p:cNvSpPr>
          <p:nvPr/>
        </p:nvSpPr>
        <p:spPr>
          <a:xfrm>
            <a:off x="317723" y="116540"/>
            <a:ext cx="6270325" cy="648090"/>
          </a:xfrm>
          <a:prstGeom prst="rect">
            <a:avLst/>
          </a:prstGeom>
        </p:spPr>
        <p:txBody>
          <a:bodyPr>
            <a:normAutofit fontScale="25000" lnSpcReduction="20000"/>
          </a:bodyPr>
          <a:lstStyle>
            <a:lvl1pPr algn="l" defTabSz="914400" rtl="0" eaLnBrk="1" latinLnBrk="0" hangingPunct="1">
              <a:spcBef>
                <a:spcPct val="0"/>
              </a:spcBef>
              <a:buNone/>
              <a:defRPr sz="2000" b="1" kern="1200">
                <a:solidFill>
                  <a:schemeClr val="tx1"/>
                </a:solidFill>
                <a:latin typeface="Optane" pitchFamily="2" charset="0"/>
                <a:ea typeface="+mj-ea"/>
                <a:cs typeface="+mj-cs"/>
              </a:defRPr>
            </a:lvl1pPr>
          </a:lstStyle>
          <a:p>
            <a:pPr marL="342900" indent="-342900" eaLnBrk="0" hangingPunct="0">
              <a:spcBef>
                <a:spcPts val="0"/>
              </a:spcBef>
            </a:pPr>
            <a:r>
              <a:rPr lang="en-US" sz="7200" dirty="0" smtClean="0">
                <a:solidFill>
                  <a:srgbClr val="4F81BD"/>
                </a:solidFill>
              </a:rPr>
              <a:t>3. DIRECT PAYMENT SYSTEM  </a:t>
            </a:r>
            <a:r>
              <a:rPr lang="zh-CN" altLang="en-US" sz="7200" dirty="0" smtClean="0">
                <a:solidFill>
                  <a:srgbClr val="4F81BD"/>
                </a:solidFill>
                <a:latin typeface="Optane"/>
              </a:rPr>
              <a:t>直</a:t>
            </a:r>
            <a:r>
              <a:rPr lang="zh-CN" altLang="en-US" sz="7200" dirty="0">
                <a:solidFill>
                  <a:srgbClr val="4F81BD"/>
                </a:solidFill>
                <a:latin typeface="Optane"/>
              </a:rPr>
              <a:t>接支付系统</a:t>
            </a:r>
            <a:endParaRPr lang="en-US" sz="7200" dirty="0" smtClean="0">
              <a:solidFill>
                <a:srgbClr val="4F81BD"/>
              </a:solidFill>
            </a:endParaRPr>
          </a:p>
          <a:p>
            <a:pPr marL="342900" indent="-342900" eaLnBrk="0" hangingPunct="0">
              <a:spcBef>
                <a:spcPts val="0"/>
              </a:spcBef>
            </a:pPr>
            <a:r>
              <a:rPr lang="en-GB" sz="7200" b="1" dirty="0" smtClean="0">
                <a:solidFill>
                  <a:srgbClr val="4F81BD"/>
                </a:solidFill>
                <a:latin typeface="Optane"/>
              </a:rPr>
              <a:t>3.2</a:t>
            </a:r>
            <a:r>
              <a:rPr lang="en-GB" sz="7200" b="1" dirty="0">
                <a:solidFill>
                  <a:srgbClr val="4F81BD"/>
                </a:solidFill>
                <a:latin typeface="Optane"/>
              </a:rPr>
              <a:t>. Contribution Payment procedure</a:t>
            </a:r>
          </a:p>
          <a:p>
            <a:pPr marL="800100" lvl="1" indent="-342900"/>
            <a:r>
              <a:rPr lang="zh-CN" altLang="en-US" sz="7200" b="1" dirty="0">
                <a:solidFill>
                  <a:srgbClr val="4F81BD"/>
                </a:solidFill>
                <a:latin typeface="Optane"/>
              </a:rPr>
              <a:t>    缴费支付程</a:t>
            </a:r>
            <a:r>
              <a:rPr lang="zh-CN" altLang="en-US" b="1" dirty="0">
                <a:solidFill>
                  <a:srgbClr val="4F81BD"/>
                </a:solidFill>
                <a:latin typeface="Optane"/>
              </a:rPr>
              <a:t>序</a:t>
            </a:r>
            <a:endParaRPr lang="en-GB" b="1" dirty="0">
              <a:solidFill>
                <a:srgbClr val="4F81BD"/>
              </a:solidFill>
              <a:latin typeface="Optane"/>
            </a:endParaRPr>
          </a:p>
          <a:p>
            <a:pPr marL="342900" indent="-342900" eaLnBrk="0" hangingPunct="0">
              <a:spcBef>
                <a:spcPts val="0"/>
              </a:spcBef>
            </a:pPr>
            <a:endParaRPr lang="es-ES" sz="7200" dirty="0" smtClean="0">
              <a:solidFill>
                <a:srgbClr val="FF0000"/>
              </a:solidFill>
            </a:endParaRPr>
          </a:p>
          <a:p>
            <a:pPr marL="342900" indent="-342900" algn="ctr" eaLnBrk="0" fontAlgn="base" hangingPunct="0">
              <a:spcBef>
                <a:spcPts val="0"/>
              </a:spcBef>
              <a:spcAft>
                <a:spcPct val="0"/>
              </a:spcAft>
            </a:pPr>
            <a:endParaRPr lang="es-ES" sz="2700" dirty="0">
              <a:latin typeface="Optane"/>
            </a:endParaRPr>
          </a:p>
        </p:txBody>
      </p:sp>
    </p:spTree>
    <p:extLst>
      <p:ext uri="{BB962C8B-B14F-4D97-AF65-F5344CB8AC3E}">
        <p14:creationId xmlns:p14="http://schemas.microsoft.com/office/powerpoint/2010/main" val="151467724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9537" name="Rectángulo 2"/>
          <p:cNvSpPr>
            <a:spLocks noChangeArrowheads="1"/>
          </p:cNvSpPr>
          <p:nvPr/>
        </p:nvSpPr>
        <p:spPr bwMode="auto">
          <a:xfrm>
            <a:off x="63496" y="849446"/>
            <a:ext cx="2792413" cy="1523494"/>
          </a:xfrm>
          <a:prstGeom prst="rect">
            <a:avLst/>
          </a:prstGeom>
          <a:noFill/>
          <a:ln w="9525">
            <a:noFill/>
            <a:miter lim="800000"/>
            <a:headEnd/>
            <a:tailEnd/>
          </a:ln>
        </p:spPr>
        <p:txBody>
          <a:bodyPr wrap="square">
            <a:spAutoFit/>
          </a:bodyPr>
          <a:lstStyle/>
          <a:p>
            <a:pPr algn="ctr">
              <a:spcBef>
                <a:spcPts val="600"/>
              </a:spcBef>
            </a:pPr>
            <a:r>
              <a:rPr lang="en-GB" sz="4400" b="1" dirty="0" smtClean="0">
                <a:solidFill>
                  <a:srgbClr val="4F81BD"/>
                </a:solidFill>
                <a:latin typeface="Optane" pitchFamily="2" charset="0"/>
              </a:rPr>
              <a:t>Contents</a:t>
            </a:r>
          </a:p>
          <a:p>
            <a:pPr algn="ctr">
              <a:spcBef>
                <a:spcPts val="600"/>
              </a:spcBef>
            </a:pPr>
            <a:r>
              <a:rPr lang="en-GB" sz="4400" b="1" dirty="0" err="1" smtClean="0">
                <a:solidFill>
                  <a:srgbClr val="4F81BD"/>
                </a:solidFill>
                <a:latin typeface="Optane" pitchFamily="2" charset="0"/>
              </a:rPr>
              <a:t>内容</a:t>
            </a:r>
            <a:endParaRPr lang="en-GB" sz="4400" b="1" dirty="0">
              <a:solidFill>
                <a:srgbClr val="4F81BD"/>
              </a:solidFill>
              <a:latin typeface="Optane" pitchFamily="2" charset="0"/>
            </a:endParaRPr>
          </a:p>
        </p:txBody>
      </p:sp>
      <p:cxnSp>
        <p:nvCxnSpPr>
          <p:cNvPr id="1729538" name="6 Conector recto"/>
          <p:cNvCxnSpPr>
            <a:cxnSpLocks noChangeShapeType="1"/>
          </p:cNvCxnSpPr>
          <p:nvPr/>
        </p:nvCxnSpPr>
        <p:spPr bwMode="auto">
          <a:xfrm rot="5400000">
            <a:off x="-528637" y="3429000"/>
            <a:ext cx="6858000" cy="0"/>
          </a:xfrm>
          <a:prstGeom prst="line">
            <a:avLst/>
          </a:prstGeom>
          <a:ln>
            <a:headEnd/>
            <a:tailEnd/>
          </a:ln>
        </p:spPr>
        <p:style>
          <a:lnRef idx="2">
            <a:schemeClr val="accent1"/>
          </a:lnRef>
          <a:fillRef idx="0">
            <a:schemeClr val="accent1"/>
          </a:fillRef>
          <a:effectRef idx="1">
            <a:schemeClr val="accent1"/>
          </a:effectRef>
          <a:fontRef idx="minor">
            <a:schemeClr val="tx1"/>
          </a:fontRef>
        </p:style>
      </p:cxnSp>
      <p:sp>
        <p:nvSpPr>
          <p:cNvPr id="5" name="14 Elipse"/>
          <p:cNvSpPr/>
          <p:nvPr/>
        </p:nvSpPr>
        <p:spPr bwMode="auto">
          <a:xfrm>
            <a:off x="2756695" y="1700760"/>
            <a:ext cx="287337" cy="288925"/>
          </a:xfrm>
          <a:prstGeom prst="ellipse">
            <a:avLst/>
          </a:prstGeom>
          <a:solidFill>
            <a:schemeClr val="tx2"/>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endParaRPr lang="es-ES" kern="0" dirty="0">
              <a:solidFill>
                <a:prstClr val="white"/>
              </a:solidFill>
              <a:latin typeface="Arial"/>
              <a:cs typeface="+mn-cs"/>
            </a:endParaRPr>
          </a:p>
        </p:txBody>
      </p:sp>
      <p:sp>
        <p:nvSpPr>
          <p:cNvPr id="6" name="16 Elipse"/>
          <p:cNvSpPr/>
          <p:nvPr/>
        </p:nvSpPr>
        <p:spPr bwMode="auto">
          <a:xfrm>
            <a:off x="2756695" y="3470965"/>
            <a:ext cx="287337" cy="287337"/>
          </a:xfrm>
          <a:prstGeom prst="ellipse">
            <a:avLst/>
          </a:prstGeom>
          <a:solidFill>
            <a:schemeClr val="tx2"/>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endParaRPr lang="es-ES" kern="0" dirty="0">
              <a:solidFill>
                <a:prstClr val="white"/>
              </a:solidFill>
              <a:latin typeface="Arial"/>
              <a:cs typeface="+mn-cs"/>
            </a:endParaRPr>
          </a:p>
        </p:txBody>
      </p:sp>
      <p:sp>
        <p:nvSpPr>
          <p:cNvPr id="3" name="CuadroTexto 2"/>
          <p:cNvSpPr txBox="1"/>
          <p:nvPr/>
        </p:nvSpPr>
        <p:spPr>
          <a:xfrm>
            <a:off x="3073836" y="3453096"/>
            <a:ext cx="5983734" cy="646331"/>
          </a:xfrm>
          <a:prstGeom prst="rect">
            <a:avLst/>
          </a:prstGeom>
          <a:noFill/>
        </p:spPr>
        <p:txBody>
          <a:bodyPr wrap="square" rtlCol="0">
            <a:spAutoFit/>
          </a:bodyPr>
          <a:lstStyle/>
          <a:p>
            <a:r>
              <a:rPr lang="en-GB" b="1" dirty="0" smtClean="0">
                <a:solidFill>
                  <a:srgbClr val="4F81BD"/>
                </a:solidFill>
                <a:latin typeface="Optane" pitchFamily="2" charset="0"/>
              </a:rPr>
              <a:t>2. PAYMENT SYSTEMS: </a:t>
            </a:r>
            <a:r>
              <a:rPr lang="en-GB" b="1" dirty="0" smtClean="0">
                <a:solidFill>
                  <a:srgbClr val="4F81BD"/>
                </a:solidFill>
                <a:latin typeface="Optane" pitchFamily="2" charset="0"/>
              </a:rPr>
              <a:t>Classification</a:t>
            </a:r>
          </a:p>
          <a:p>
            <a:r>
              <a:rPr lang="zh-CN" altLang="en-US" b="1" dirty="0" smtClean="0">
                <a:solidFill>
                  <a:srgbClr val="4F81BD"/>
                </a:solidFill>
                <a:latin typeface="Optane" pitchFamily="2" charset="0"/>
              </a:rPr>
              <a:t>支付系统：分类</a:t>
            </a:r>
            <a:endParaRPr lang="es-ES" dirty="0"/>
          </a:p>
        </p:txBody>
      </p:sp>
      <p:sp>
        <p:nvSpPr>
          <p:cNvPr id="10" name="38 Elipse"/>
          <p:cNvSpPr/>
          <p:nvPr/>
        </p:nvSpPr>
        <p:spPr bwMode="auto">
          <a:xfrm>
            <a:off x="2756695" y="4770667"/>
            <a:ext cx="287337" cy="287338"/>
          </a:xfrm>
          <a:prstGeom prst="ellipse">
            <a:avLst/>
          </a:prstGeom>
          <a:solidFill>
            <a:schemeClr val="tx2"/>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endParaRPr lang="es-ES" kern="0" dirty="0">
              <a:solidFill>
                <a:prstClr val="white"/>
              </a:solidFill>
              <a:latin typeface="Arial"/>
              <a:cs typeface="+mn-cs"/>
            </a:endParaRPr>
          </a:p>
        </p:txBody>
      </p:sp>
      <p:sp>
        <p:nvSpPr>
          <p:cNvPr id="11" name="Rectángulo 7"/>
          <p:cNvSpPr>
            <a:spLocks noChangeArrowheads="1"/>
          </p:cNvSpPr>
          <p:nvPr/>
        </p:nvSpPr>
        <p:spPr bwMode="auto">
          <a:xfrm>
            <a:off x="3103103" y="4770667"/>
            <a:ext cx="6386528" cy="646331"/>
          </a:xfrm>
          <a:prstGeom prst="rect">
            <a:avLst/>
          </a:prstGeom>
          <a:noFill/>
          <a:ln w="9525">
            <a:noFill/>
            <a:miter lim="800000"/>
            <a:headEnd/>
            <a:tailEnd/>
          </a:ln>
        </p:spPr>
        <p:txBody>
          <a:bodyPr wrap="square">
            <a:spAutoFit/>
          </a:bodyPr>
          <a:lstStyle/>
          <a:p>
            <a:r>
              <a:rPr lang="en-GB" b="1" dirty="0" smtClean="0">
                <a:solidFill>
                  <a:srgbClr val="4F81BD"/>
                </a:solidFill>
                <a:latin typeface="Optane"/>
              </a:rPr>
              <a:t>3. DIRECT </a:t>
            </a:r>
            <a:r>
              <a:rPr lang="en-GB" b="1" dirty="0">
                <a:solidFill>
                  <a:srgbClr val="4F81BD"/>
                </a:solidFill>
                <a:latin typeface="Optane"/>
              </a:rPr>
              <a:t>PAYMENT </a:t>
            </a:r>
            <a:r>
              <a:rPr lang="en-GB" b="1" dirty="0" smtClean="0">
                <a:solidFill>
                  <a:srgbClr val="4F81BD"/>
                </a:solidFill>
                <a:latin typeface="Optane"/>
              </a:rPr>
              <a:t>SYSTEM: Concept and procedure</a:t>
            </a:r>
            <a:endParaRPr lang="en-GB" b="1" dirty="0">
              <a:solidFill>
                <a:srgbClr val="4F81BD"/>
              </a:solidFill>
              <a:latin typeface="Optane"/>
            </a:endParaRPr>
          </a:p>
          <a:p>
            <a:r>
              <a:rPr lang="zh-CN" altLang="en-US" b="1" dirty="0" smtClean="0">
                <a:solidFill>
                  <a:srgbClr val="4F81BD"/>
                </a:solidFill>
                <a:latin typeface="Optane"/>
              </a:rPr>
              <a:t>   </a:t>
            </a:r>
            <a:r>
              <a:rPr lang="zh-CN" altLang="en-US" b="1" dirty="0" smtClean="0">
                <a:solidFill>
                  <a:srgbClr val="4F81BD"/>
                </a:solidFill>
                <a:latin typeface="Optane"/>
              </a:rPr>
              <a:t>直接支付系统</a:t>
            </a:r>
            <a:r>
              <a:rPr lang="zh-CN" altLang="en-US" b="1" dirty="0" smtClean="0">
                <a:solidFill>
                  <a:srgbClr val="4F81BD"/>
                </a:solidFill>
                <a:latin typeface="Optane"/>
              </a:rPr>
              <a:t>：概念与程序</a:t>
            </a:r>
            <a:endParaRPr lang="en-GB" b="1" dirty="0">
              <a:solidFill>
                <a:srgbClr val="4F81BD"/>
              </a:solidFill>
              <a:latin typeface="Optane"/>
            </a:endParaRPr>
          </a:p>
        </p:txBody>
      </p:sp>
      <p:sp>
        <p:nvSpPr>
          <p:cNvPr id="2" name="CuadroTexto 1"/>
          <p:cNvSpPr txBox="1"/>
          <p:nvPr/>
        </p:nvSpPr>
        <p:spPr>
          <a:xfrm>
            <a:off x="3057920" y="1700760"/>
            <a:ext cx="6431711" cy="1200329"/>
          </a:xfrm>
          <a:prstGeom prst="rect">
            <a:avLst/>
          </a:prstGeom>
          <a:noFill/>
        </p:spPr>
        <p:txBody>
          <a:bodyPr wrap="square" rtlCol="0">
            <a:spAutoFit/>
          </a:bodyPr>
          <a:lstStyle/>
          <a:p>
            <a:r>
              <a:rPr lang="en-US" b="1" dirty="0" smtClean="0">
                <a:solidFill>
                  <a:srgbClr val="4F81BD"/>
                </a:solidFill>
                <a:latin typeface="Optane" pitchFamily="2" charset="0"/>
              </a:rPr>
              <a:t>1. GENERAL </a:t>
            </a:r>
            <a:r>
              <a:rPr lang="en-US" b="1" dirty="0">
                <a:solidFill>
                  <a:srgbClr val="4F81BD"/>
                </a:solidFill>
                <a:latin typeface="Optane" pitchFamily="2" charset="0"/>
              </a:rPr>
              <a:t>TREASURY OF THE SOCIAL SECURITY </a:t>
            </a:r>
            <a:r>
              <a:rPr lang="en-US" b="1" dirty="0" smtClean="0">
                <a:solidFill>
                  <a:srgbClr val="4F81BD"/>
                </a:solidFill>
                <a:latin typeface="Optane" pitchFamily="2" charset="0"/>
              </a:rPr>
              <a:t>DEPARTMENT: Mission and </a:t>
            </a:r>
            <a:r>
              <a:rPr lang="en-US" b="1" dirty="0" smtClean="0">
                <a:solidFill>
                  <a:srgbClr val="4F81BD"/>
                </a:solidFill>
                <a:latin typeface="Optane" pitchFamily="2" charset="0"/>
              </a:rPr>
              <a:t>Competences</a:t>
            </a:r>
          </a:p>
          <a:p>
            <a:r>
              <a:rPr lang="zh-CN" altLang="en-US" b="1" dirty="0" smtClean="0">
                <a:solidFill>
                  <a:srgbClr val="4F81BD"/>
                </a:solidFill>
                <a:latin typeface="Optane" pitchFamily="2" charset="0"/>
              </a:rPr>
              <a:t>社保基金总会：使命与职权</a:t>
            </a:r>
            <a:endParaRPr lang="es-ES" b="1" dirty="0">
              <a:solidFill>
                <a:srgbClr val="4F81BD"/>
              </a:solidFill>
              <a:latin typeface="Optane" pitchFamily="2" charset="0"/>
            </a:endParaRPr>
          </a:p>
          <a:p>
            <a:endParaRPr lang="es-ES" dirty="0"/>
          </a:p>
        </p:txBody>
      </p:sp>
    </p:spTree>
    <p:extLst>
      <p:ext uri="{BB962C8B-B14F-4D97-AF65-F5344CB8AC3E}">
        <p14:creationId xmlns:p14="http://schemas.microsoft.com/office/powerpoint/2010/main" val="385363676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249"/>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25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75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750"/>
                                        <p:tgtEl>
                                          <p:spTgt spid="3"/>
                                        </p:tgtEl>
                                      </p:cBhvr>
                                    </p:animEffect>
                                  </p:childTnLst>
                                </p:cTn>
                              </p:par>
                            </p:childTnLst>
                          </p:cTn>
                        </p:par>
                        <p:par>
                          <p:cTn id="14" fill="hold">
                            <p:stCondLst>
                              <p:cond delay="1500"/>
                            </p:stCondLst>
                            <p:childTnLst>
                              <p:par>
                                <p:cTn id="15" presetID="1" presetClass="entr" presetSubtype="0" fill="hold" grpId="0" nodeType="afterEffect">
                                  <p:stCondLst>
                                    <p:cond delay="250"/>
                                  </p:stCondLst>
                                  <p:childTnLst>
                                    <p:set>
                                      <p:cBhvr>
                                        <p:cTn id="16" dur="1" fill="hold">
                                          <p:stCondLst>
                                            <p:cond delay="0"/>
                                          </p:stCondLst>
                                        </p:cTn>
                                        <p:tgtEl>
                                          <p:spTgt spid="10"/>
                                        </p:tgtEl>
                                        <p:attrNameLst>
                                          <p:attrName>style.visibility</p:attrName>
                                        </p:attrNameLst>
                                      </p:cBhvr>
                                      <p:to>
                                        <p:strVal val="visible"/>
                                      </p:to>
                                    </p:se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p:bldP spid="10" grpId="0" animBg="1"/>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18 Imagen" descr="ave-2011.jpg"/>
          <p:cNvPicPr>
            <a:picLocks noChangeAspect="1"/>
          </p:cNvPicPr>
          <p:nvPr/>
        </p:nvPicPr>
        <p:blipFill>
          <a:blip r:embed="rId2" cstate="print"/>
          <a:srcRect l="12180" t="6527" r="11111"/>
          <a:stretch>
            <a:fillRect/>
          </a:stretch>
        </p:blipFill>
        <p:spPr>
          <a:xfrm rot="20884112">
            <a:off x="4009930" y="2949261"/>
            <a:ext cx="1591864" cy="1454815"/>
          </a:xfrm>
          <a:prstGeom prst="rect">
            <a:avLst/>
          </a:prstGeom>
        </p:spPr>
      </p:pic>
      <p:sp>
        <p:nvSpPr>
          <p:cNvPr id="1732611" name="3 Marcador de texto"/>
          <p:cNvSpPr txBox="1">
            <a:spLocks/>
          </p:cNvSpPr>
          <p:nvPr/>
        </p:nvSpPr>
        <p:spPr bwMode="auto">
          <a:xfrm>
            <a:off x="560390" y="969132"/>
            <a:ext cx="8413377" cy="369887"/>
          </a:xfrm>
          <a:prstGeom prst="rect">
            <a:avLst/>
          </a:prstGeom>
          <a:solidFill>
            <a:srgbClr val="DCE6F2"/>
          </a:solidFill>
          <a:ln w="9525">
            <a:noFill/>
            <a:miter lim="800000"/>
            <a:headEnd/>
            <a:tailEnd/>
          </a:ln>
        </p:spPr>
        <p:txBody>
          <a:bodyPr anchor="ctr"/>
          <a:lstStyle/>
          <a:p>
            <a:pPr marL="449263">
              <a:spcBef>
                <a:spcPct val="20000"/>
              </a:spcBef>
              <a:buClr>
                <a:srgbClr val="FFC000"/>
              </a:buClr>
              <a:buSzPct val="75000"/>
              <a:buFont typeface="Arial" charset="0"/>
              <a:buNone/>
            </a:pPr>
            <a:r>
              <a:rPr lang="en-GB" sz="2200" b="1" dirty="0">
                <a:solidFill>
                  <a:srgbClr val="000000"/>
                </a:solidFill>
                <a:latin typeface="Optane" pitchFamily="2" charset="0"/>
              </a:rPr>
              <a:t>CHARACTERISTICS OF THE NEW </a:t>
            </a:r>
            <a:r>
              <a:rPr lang="en-GB" sz="2200" b="1" dirty="0" smtClean="0">
                <a:solidFill>
                  <a:srgbClr val="000000"/>
                </a:solidFill>
                <a:latin typeface="Optane" pitchFamily="2" charset="0"/>
              </a:rPr>
              <a:t>PROCEDURE</a:t>
            </a:r>
            <a:r>
              <a:rPr lang="zh-CN" altLang="en-US" sz="2200" b="1" dirty="0" smtClean="0">
                <a:solidFill>
                  <a:srgbClr val="000000"/>
                </a:solidFill>
                <a:latin typeface="Optane" pitchFamily="2" charset="0"/>
              </a:rPr>
              <a:t> 新程序特征</a:t>
            </a:r>
            <a:endParaRPr lang="en-GB" sz="2200" b="1" dirty="0">
              <a:solidFill>
                <a:srgbClr val="000000"/>
              </a:solidFill>
              <a:latin typeface="Optane" pitchFamily="2" charset="0"/>
            </a:endParaRPr>
          </a:p>
        </p:txBody>
      </p:sp>
      <p:grpSp>
        <p:nvGrpSpPr>
          <p:cNvPr id="2" name="1 Grupo"/>
          <p:cNvGrpSpPr/>
          <p:nvPr/>
        </p:nvGrpSpPr>
        <p:grpSpPr>
          <a:xfrm>
            <a:off x="673100" y="1556792"/>
            <a:ext cx="3327396" cy="3672408"/>
            <a:chOff x="673100" y="1556792"/>
            <a:chExt cx="3327396" cy="3672408"/>
          </a:xfrm>
        </p:grpSpPr>
        <p:sp>
          <p:nvSpPr>
            <p:cNvPr id="5" name="14 Rectángulo"/>
            <p:cNvSpPr/>
            <p:nvPr/>
          </p:nvSpPr>
          <p:spPr>
            <a:xfrm>
              <a:off x="685801" y="1556792"/>
              <a:ext cx="3314695" cy="792088"/>
            </a:xfrm>
            <a:prstGeom prst="rect">
              <a:avLst/>
            </a:prstGeom>
            <a:solidFill>
              <a:schemeClr val="accent6">
                <a:lumMod val="20000"/>
                <a:lumOff val="80000"/>
              </a:schemeClr>
            </a:solidFill>
            <a:ln>
              <a:noFill/>
              <a:prstDash val="solid"/>
            </a:ln>
            <a:effectLst>
              <a:glow rad="635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1152000" rIns="36000" anchor="ctr"/>
            <a:lstStyle/>
            <a:p>
              <a:pPr>
                <a:lnSpc>
                  <a:spcPct val="90000"/>
                </a:lnSpc>
                <a:spcAft>
                  <a:spcPts val="600"/>
                </a:spcAft>
                <a:buClr>
                  <a:srgbClr val="4F81BD"/>
                </a:buClr>
                <a:buSzPct val="98000"/>
                <a:defRPr/>
              </a:pPr>
              <a:r>
                <a:rPr lang="en-GB" sz="2500" b="1" cap="small" dirty="0" smtClean="0">
                  <a:solidFill>
                    <a:srgbClr val="4F81BD"/>
                  </a:solidFill>
                  <a:latin typeface="Optane"/>
                  <a:cs typeface="+mn-cs"/>
                </a:rPr>
                <a:t>Old model</a:t>
              </a:r>
            </a:p>
            <a:p>
              <a:pPr>
                <a:lnSpc>
                  <a:spcPct val="90000"/>
                </a:lnSpc>
                <a:spcAft>
                  <a:spcPts val="600"/>
                </a:spcAft>
                <a:buClr>
                  <a:srgbClr val="4F81BD"/>
                </a:buClr>
                <a:buSzPct val="98000"/>
                <a:defRPr/>
              </a:pPr>
              <a:r>
                <a:rPr lang="zh-CN" altLang="en-US" b="1" cap="small" dirty="0" smtClean="0">
                  <a:solidFill>
                    <a:srgbClr val="4F81BD"/>
                  </a:solidFill>
                  <a:latin typeface="Optane"/>
                  <a:cs typeface="+mn-cs"/>
                </a:rPr>
                <a:t>现行模式</a:t>
              </a:r>
              <a:endParaRPr lang="en-GB" b="1" cap="small" dirty="0">
                <a:solidFill>
                  <a:srgbClr val="4F81BD"/>
                </a:solidFill>
                <a:latin typeface="Optane"/>
                <a:ea typeface="Calibri"/>
                <a:cs typeface="Calibri"/>
              </a:endParaRPr>
            </a:p>
          </p:txBody>
        </p:sp>
        <p:sp>
          <p:nvSpPr>
            <p:cNvPr id="6" name="Rectangle 7"/>
            <p:cNvSpPr>
              <a:spLocks noChangeArrowheads="1"/>
            </p:cNvSpPr>
            <p:nvPr/>
          </p:nvSpPr>
          <p:spPr bwMode="auto">
            <a:xfrm>
              <a:off x="673100" y="2348880"/>
              <a:ext cx="3327396" cy="2880320"/>
            </a:xfrm>
            <a:prstGeom prst="rect">
              <a:avLst/>
            </a:prstGeom>
            <a:solidFill>
              <a:sysClr val="window" lastClr="FFFFFF"/>
            </a:solidFill>
            <a:ln w="9525" algn="ctr">
              <a:solidFill>
                <a:srgbClr val="A3C9EB"/>
              </a:solidFill>
              <a:prstDash val="dash"/>
              <a:miter lim="800000"/>
              <a:headEnd/>
              <a:tailEnd/>
            </a:ln>
            <a:effectLst/>
          </p:spPr>
          <p:txBody>
            <a:bodyPr lIns="57600" tIns="108000" rIns="57600" bIns="46038"/>
            <a:lstStyle/>
            <a:p>
              <a:pPr marL="182563" indent="-182563" algn="just" fontAlgn="auto">
                <a:spcBef>
                  <a:spcPts val="0"/>
                </a:spcBef>
                <a:spcAft>
                  <a:spcPts val="600"/>
                </a:spcAft>
                <a:buFont typeface="Arial" pitchFamily="34" charset="0"/>
                <a:buChar char="•"/>
                <a:defRPr/>
              </a:pPr>
              <a:r>
                <a:rPr lang="en-GB" kern="0" dirty="0">
                  <a:solidFill>
                    <a:prstClr val="black"/>
                  </a:solidFill>
                  <a:latin typeface="Optane"/>
                  <a:cs typeface="+mn-cs"/>
                </a:rPr>
                <a:t>Calculations made with </a:t>
              </a:r>
              <a:r>
                <a:rPr lang="en-GB" kern="0" dirty="0">
                  <a:solidFill>
                    <a:srgbClr val="1F497D">
                      <a:lumMod val="60000"/>
                      <a:lumOff val="40000"/>
                    </a:srgbClr>
                  </a:solidFill>
                  <a:latin typeface="Optane"/>
                  <a:cs typeface="+mn-cs"/>
                </a:rPr>
                <a:t>information submitted by the company </a:t>
              </a:r>
              <a:r>
                <a:rPr lang="en-GB" kern="0" dirty="0">
                  <a:solidFill>
                    <a:prstClr val="black"/>
                  </a:solidFill>
                  <a:latin typeface="Optane"/>
                  <a:cs typeface="+mn-cs"/>
                </a:rPr>
                <a:t>in the FAN file. </a:t>
              </a:r>
              <a:endParaRPr lang="en-GB" kern="0" dirty="0" smtClean="0">
                <a:solidFill>
                  <a:prstClr val="black"/>
                </a:solidFill>
                <a:latin typeface="Optane"/>
                <a:cs typeface="+mn-cs"/>
              </a:endParaRPr>
            </a:p>
            <a:p>
              <a:pPr marL="182563" indent="-182563" algn="just" fontAlgn="auto">
                <a:spcBef>
                  <a:spcPts val="0"/>
                </a:spcBef>
                <a:spcAft>
                  <a:spcPts val="600"/>
                </a:spcAft>
                <a:buFont typeface="Arial" pitchFamily="34" charset="0"/>
                <a:buChar char="•"/>
                <a:defRPr/>
              </a:pPr>
              <a:r>
                <a:rPr lang="zh-CN" altLang="en-US" kern="0" dirty="0" smtClean="0">
                  <a:solidFill>
                    <a:prstClr val="black"/>
                  </a:solidFill>
                  <a:latin typeface="Optane"/>
                  <a:cs typeface="+mn-cs"/>
                </a:rPr>
                <a:t>根据企业在</a:t>
              </a:r>
              <a:r>
                <a:rPr lang="it-IT" altLang="zh-CN" kern="0" dirty="0" smtClean="0">
                  <a:solidFill>
                    <a:prstClr val="black"/>
                  </a:solidFill>
                  <a:latin typeface="Optane"/>
                  <a:cs typeface="+mn-cs"/>
                </a:rPr>
                <a:t>FAN</a:t>
              </a:r>
              <a:r>
                <a:rPr lang="zh-CN" altLang="en-US" kern="0" dirty="0" smtClean="0">
                  <a:solidFill>
                    <a:prstClr val="black"/>
                  </a:solidFill>
                  <a:latin typeface="Optane"/>
                  <a:cs typeface="+mn-cs"/>
                </a:rPr>
                <a:t>文档中提供的信息进行缴费计算</a:t>
              </a:r>
              <a:endParaRPr lang="en-GB" kern="0" dirty="0">
                <a:solidFill>
                  <a:prstClr val="black"/>
                </a:solidFill>
                <a:latin typeface="Optane"/>
                <a:cs typeface="+mn-cs"/>
              </a:endParaRPr>
            </a:p>
            <a:p>
              <a:pPr marL="182563" indent="-182563" algn="just" fontAlgn="auto">
                <a:spcBef>
                  <a:spcPts val="0"/>
                </a:spcBef>
                <a:spcAft>
                  <a:spcPts val="600"/>
                </a:spcAft>
                <a:buFont typeface="Arial" pitchFamily="34" charset="0"/>
                <a:buChar char="•"/>
                <a:defRPr/>
              </a:pPr>
              <a:r>
                <a:rPr lang="en-GB" kern="0" dirty="0">
                  <a:solidFill>
                    <a:prstClr val="black"/>
                  </a:solidFill>
                  <a:latin typeface="Optane"/>
                  <a:cs typeface="+mn-cs"/>
                </a:rPr>
                <a:t>Calculations </a:t>
              </a:r>
              <a:r>
                <a:rPr lang="en-GB" kern="0" dirty="0">
                  <a:solidFill>
                    <a:srgbClr val="1F497D">
                      <a:lumMod val="60000"/>
                      <a:lumOff val="40000"/>
                    </a:srgbClr>
                  </a:solidFill>
                  <a:latin typeface="Optane"/>
                  <a:cs typeface="+mn-cs"/>
                </a:rPr>
                <a:t>at the level of Contribution Account Code </a:t>
              </a:r>
              <a:r>
                <a:rPr lang="en-GB" kern="0" dirty="0">
                  <a:solidFill>
                    <a:prstClr val="black"/>
                  </a:solidFill>
                  <a:latin typeface="Optane"/>
                  <a:cs typeface="+mn-cs"/>
                </a:rPr>
                <a:t>(CCC</a:t>
              </a:r>
              <a:r>
                <a:rPr lang="en-GB" kern="0" dirty="0" smtClean="0">
                  <a:solidFill>
                    <a:prstClr val="black"/>
                  </a:solidFill>
                  <a:latin typeface="Optane"/>
                  <a:cs typeface="+mn-cs"/>
                </a:rPr>
                <a:t>)</a:t>
              </a:r>
              <a:r>
                <a:rPr lang="zh-CN" altLang="en-US" kern="0" dirty="0" smtClean="0">
                  <a:solidFill>
                    <a:prstClr val="black"/>
                  </a:solidFill>
                  <a:latin typeface="Optane"/>
                  <a:cs typeface="+mn-cs"/>
                </a:rPr>
                <a:t> 通过缴费账户号码中进行缴费计算</a:t>
              </a:r>
              <a:endParaRPr lang="en-GB" kern="0" dirty="0">
                <a:solidFill>
                  <a:prstClr val="black"/>
                </a:solidFill>
                <a:latin typeface="Optane"/>
                <a:cs typeface="+mn-cs"/>
              </a:endParaRPr>
            </a:p>
          </p:txBody>
        </p:sp>
      </p:grpSp>
      <p:sp>
        <p:nvSpPr>
          <p:cNvPr id="7" name="Right Arrow 36"/>
          <p:cNvSpPr/>
          <p:nvPr/>
        </p:nvSpPr>
        <p:spPr>
          <a:xfrm rot="5400000">
            <a:off x="2101056" y="5010025"/>
            <a:ext cx="384175" cy="630238"/>
          </a:xfrm>
          <a:prstGeom prst="rightArrow">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a:scene3d>
            <a:camera prst="orthographicFront"/>
            <a:lightRig rig="threePt" dir="t"/>
          </a:scene3d>
          <a:sp3d>
            <a:bevelT w="165100" prst="coolSlant"/>
          </a:sp3d>
        </p:spPr>
        <p:txBody>
          <a:bodyPr anchor="ctr"/>
          <a:lstStyle/>
          <a:p>
            <a:pPr algn="ctr" fontAlgn="auto">
              <a:spcBef>
                <a:spcPts val="0"/>
              </a:spcBef>
              <a:spcAft>
                <a:spcPts val="0"/>
              </a:spcAft>
              <a:defRPr/>
            </a:pPr>
            <a:endParaRPr lang="es-ES" sz="800" kern="0" dirty="0">
              <a:solidFill>
                <a:prstClr val="black"/>
              </a:solidFill>
              <a:latin typeface="Arial"/>
              <a:cs typeface="+mn-cs"/>
            </a:endParaRPr>
          </a:p>
        </p:txBody>
      </p:sp>
      <p:sp>
        <p:nvSpPr>
          <p:cNvPr id="8" name="33 Rectángulo redondeado"/>
          <p:cNvSpPr/>
          <p:nvPr/>
        </p:nvSpPr>
        <p:spPr>
          <a:xfrm>
            <a:off x="685800" y="5582221"/>
            <a:ext cx="3314696" cy="655091"/>
          </a:xfrm>
          <a:prstGeom prst="roundRect">
            <a:avLst/>
          </a:prstGeom>
          <a:solidFill>
            <a:srgbClr val="4F81BD">
              <a:lumMod val="20000"/>
              <a:lumOff val="80000"/>
            </a:srgbClr>
          </a:solidFill>
          <a:ln w="25400" cap="flat" cmpd="sng" algn="ctr">
            <a:solidFill>
              <a:srgbClr val="4F81BD"/>
            </a:solidFill>
            <a:prstDash val="solid"/>
          </a:ln>
          <a:effectLst>
            <a:outerShdw blurRad="63500" sx="102000" sy="102000" algn="ctr" rotWithShape="0">
              <a:prstClr val="black">
                <a:alpha val="40000"/>
              </a:prstClr>
            </a:outerShdw>
          </a:effectLst>
        </p:spPr>
        <p:txBody>
          <a:bodyPr anchor="ctr"/>
          <a:lstStyle/>
          <a:p>
            <a:pPr algn="ctr" fontAlgn="auto">
              <a:spcBef>
                <a:spcPts val="0"/>
              </a:spcBef>
              <a:spcAft>
                <a:spcPts val="0"/>
              </a:spcAft>
              <a:defRPr/>
            </a:pPr>
            <a:r>
              <a:rPr lang="en-GB" sz="2000" b="1" kern="0" dirty="0">
                <a:solidFill>
                  <a:prstClr val="black"/>
                </a:solidFill>
                <a:latin typeface="Optane"/>
                <a:cs typeface="+mn-cs"/>
              </a:rPr>
              <a:t>SELF-ASSESSMENT </a:t>
            </a:r>
            <a:r>
              <a:rPr lang="en-GB" sz="2000" b="1" kern="0" dirty="0" smtClean="0">
                <a:solidFill>
                  <a:prstClr val="black"/>
                </a:solidFill>
                <a:latin typeface="Optane"/>
                <a:cs typeface="+mn-cs"/>
              </a:rPr>
              <a:t>FORM</a:t>
            </a:r>
          </a:p>
          <a:p>
            <a:pPr algn="ctr" fontAlgn="auto">
              <a:spcBef>
                <a:spcPts val="0"/>
              </a:spcBef>
              <a:spcAft>
                <a:spcPts val="0"/>
              </a:spcAft>
              <a:defRPr/>
            </a:pPr>
            <a:r>
              <a:rPr lang="zh-CN" altLang="en-US" sz="2000" b="1" kern="0" dirty="0" smtClean="0">
                <a:solidFill>
                  <a:prstClr val="black"/>
                </a:solidFill>
                <a:latin typeface="Optane"/>
                <a:cs typeface="+mn-cs"/>
              </a:rPr>
              <a:t>自我评估形式</a:t>
            </a:r>
            <a:endParaRPr lang="en-GB" sz="2000" b="1" kern="0" dirty="0">
              <a:solidFill>
                <a:prstClr val="black"/>
              </a:solidFill>
              <a:latin typeface="Optane"/>
              <a:cs typeface="+mn-cs"/>
            </a:endParaRPr>
          </a:p>
        </p:txBody>
      </p:sp>
      <p:grpSp>
        <p:nvGrpSpPr>
          <p:cNvPr id="3" name="2 Grupo"/>
          <p:cNvGrpSpPr/>
          <p:nvPr/>
        </p:nvGrpSpPr>
        <p:grpSpPr>
          <a:xfrm>
            <a:off x="5576094" y="1556792"/>
            <a:ext cx="3240088" cy="3744416"/>
            <a:chOff x="5260975" y="1556792"/>
            <a:chExt cx="3240088" cy="3744416"/>
          </a:xfrm>
        </p:grpSpPr>
        <p:sp>
          <p:nvSpPr>
            <p:cNvPr id="9" name="12 Rectángulo"/>
            <p:cNvSpPr/>
            <p:nvPr/>
          </p:nvSpPr>
          <p:spPr>
            <a:xfrm>
              <a:off x="5260975" y="1556792"/>
              <a:ext cx="3240088" cy="792088"/>
            </a:xfrm>
            <a:prstGeom prst="rect">
              <a:avLst/>
            </a:prstGeom>
            <a:solidFill>
              <a:schemeClr val="accent6">
                <a:lumMod val="20000"/>
                <a:lumOff val="80000"/>
              </a:schemeClr>
            </a:solidFill>
            <a:ln>
              <a:noFill/>
              <a:prstDash val="solid"/>
            </a:ln>
            <a:effectLst>
              <a:glow rad="635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1152000" rIns="36000" anchor="ctr"/>
            <a:lstStyle/>
            <a:p>
              <a:pPr>
                <a:spcAft>
                  <a:spcPts val="600"/>
                </a:spcAft>
                <a:buClr>
                  <a:srgbClr val="4F81BD"/>
                </a:buClr>
                <a:buSzPct val="98000"/>
                <a:defRPr/>
              </a:pPr>
              <a:r>
                <a:rPr lang="en-GB" sz="2500" b="1" cap="small" dirty="0">
                  <a:solidFill>
                    <a:srgbClr val="4F81BD"/>
                  </a:solidFill>
                  <a:latin typeface="Optane"/>
                  <a:cs typeface="+mn-cs"/>
                </a:rPr>
                <a:t>New </a:t>
              </a:r>
              <a:r>
                <a:rPr lang="en-GB" sz="2500" b="1" cap="small" dirty="0" smtClean="0">
                  <a:solidFill>
                    <a:srgbClr val="4F81BD"/>
                  </a:solidFill>
                  <a:latin typeface="Optane"/>
                  <a:cs typeface="+mn-cs"/>
                </a:rPr>
                <a:t>model</a:t>
              </a:r>
            </a:p>
            <a:p>
              <a:pPr>
                <a:spcAft>
                  <a:spcPts val="600"/>
                </a:spcAft>
                <a:buClr>
                  <a:srgbClr val="4F81BD"/>
                </a:buClr>
                <a:buSzPct val="98000"/>
                <a:defRPr/>
              </a:pPr>
              <a:r>
                <a:rPr lang="zh-CN" altLang="en-US" b="1" cap="small" dirty="0">
                  <a:solidFill>
                    <a:srgbClr val="4F81BD"/>
                  </a:solidFill>
                  <a:latin typeface="Optane"/>
                </a:rPr>
                <a:t>新模式</a:t>
              </a:r>
              <a:endParaRPr lang="en-GB" b="1" cap="small" dirty="0">
                <a:solidFill>
                  <a:srgbClr val="4F81BD"/>
                </a:solidFill>
                <a:latin typeface="Optane"/>
              </a:endParaRPr>
            </a:p>
          </p:txBody>
        </p:sp>
        <p:sp>
          <p:nvSpPr>
            <p:cNvPr id="10" name="Rectangle 7"/>
            <p:cNvSpPr>
              <a:spLocks noChangeArrowheads="1"/>
            </p:cNvSpPr>
            <p:nvPr/>
          </p:nvSpPr>
          <p:spPr bwMode="auto">
            <a:xfrm>
              <a:off x="5260975" y="2348880"/>
              <a:ext cx="3240088" cy="2952328"/>
            </a:xfrm>
            <a:prstGeom prst="rect">
              <a:avLst/>
            </a:prstGeom>
            <a:solidFill>
              <a:sysClr val="window" lastClr="FFFFFF"/>
            </a:solidFill>
            <a:ln w="9525" algn="ctr">
              <a:solidFill>
                <a:srgbClr val="A3C9EB"/>
              </a:solidFill>
              <a:prstDash val="dash"/>
              <a:miter lim="800000"/>
              <a:headEnd/>
              <a:tailEnd/>
            </a:ln>
            <a:effectLst/>
          </p:spPr>
          <p:txBody>
            <a:bodyPr lIns="57600" tIns="108000" rIns="57600" bIns="46038"/>
            <a:lstStyle/>
            <a:p>
              <a:pPr marL="182563" indent="-182563" algn="just" fontAlgn="auto">
                <a:spcBef>
                  <a:spcPts val="0"/>
                </a:spcBef>
                <a:spcAft>
                  <a:spcPts val="600"/>
                </a:spcAft>
                <a:buFont typeface="Arial" pitchFamily="34" charset="0"/>
                <a:buChar char="•"/>
                <a:defRPr/>
              </a:pPr>
              <a:r>
                <a:rPr lang="en-GB" kern="0" dirty="0">
                  <a:solidFill>
                    <a:prstClr val="black"/>
                  </a:solidFill>
                  <a:latin typeface="Optane"/>
                  <a:cs typeface="+mn-cs"/>
                </a:rPr>
                <a:t>Calculations made </a:t>
              </a:r>
              <a:r>
                <a:rPr lang="en-GB" kern="0" dirty="0">
                  <a:solidFill>
                    <a:srgbClr val="1F497D">
                      <a:lumMod val="60000"/>
                      <a:lumOff val="40000"/>
                    </a:srgbClr>
                  </a:solidFill>
                  <a:latin typeface="Optane"/>
                  <a:cs typeface="+mn-cs"/>
                </a:rPr>
                <a:t>based on the information available in our databases and the minimum information submitted by the company</a:t>
              </a:r>
              <a:r>
                <a:rPr lang="en-GB" kern="0" dirty="0" smtClean="0">
                  <a:solidFill>
                    <a:srgbClr val="1F497D">
                      <a:lumMod val="60000"/>
                      <a:lumOff val="40000"/>
                    </a:srgbClr>
                  </a:solidFill>
                  <a:latin typeface="Optane"/>
                  <a:cs typeface="+mn-cs"/>
                </a:rPr>
                <a:t>.</a:t>
              </a:r>
            </a:p>
            <a:p>
              <a:pPr marL="182563" indent="-182563" algn="just" fontAlgn="auto">
                <a:spcBef>
                  <a:spcPts val="0"/>
                </a:spcBef>
                <a:spcAft>
                  <a:spcPts val="600"/>
                </a:spcAft>
                <a:buFont typeface="Arial" pitchFamily="34" charset="0"/>
                <a:buChar char="•"/>
                <a:defRPr/>
              </a:pPr>
              <a:r>
                <a:rPr lang="zh-CN" altLang="en-US" kern="0" dirty="0" smtClean="0">
                  <a:solidFill>
                    <a:srgbClr val="1F497D">
                      <a:lumMod val="60000"/>
                      <a:lumOff val="40000"/>
                    </a:srgbClr>
                  </a:solidFill>
                  <a:latin typeface="Optane"/>
                  <a:cs typeface="+mn-cs"/>
                </a:rPr>
                <a:t>根据数据库与企业提交的最低数据进行缴费计算</a:t>
              </a:r>
              <a:endParaRPr lang="en-GB" kern="0" dirty="0">
                <a:solidFill>
                  <a:srgbClr val="1F497D">
                    <a:lumMod val="60000"/>
                    <a:lumOff val="40000"/>
                  </a:srgbClr>
                </a:solidFill>
                <a:latin typeface="Optane"/>
                <a:cs typeface="+mn-cs"/>
              </a:endParaRPr>
            </a:p>
            <a:p>
              <a:pPr marL="182563" indent="-182563" algn="just" fontAlgn="auto">
                <a:spcBef>
                  <a:spcPts val="0"/>
                </a:spcBef>
                <a:spcAft>
                  <a:spcPts val="600"/>
                </a:spcAft>
                <a:buFont typeface="Arial" pitchFamily="34" charset="0"/>
                <a:buChar char="•"/>
                <a:defRPr/>
              </a:pPr>
              <a:r>
                <a:rPr lang="en-GB" kern="0" dirty="0">
                  <a:solidFill>
                    <a:prstClr val="black"/>
                  </a:solidFill>
                  <a:latin typeface="Optane"/>
                  <a:cs typeface="+mn-cs"/>
                </a:rPr>
                <a:t>Calculations </a:t>
              </a:r>
              <a:r>
                <a:rPr lang="en-GB" kern="0" dirty="0">
                  <a:solidFill>
                    <a:srgbClr val="1F497D">
                      <a:lumMod val="60000"/>
                      <a:lumOff val="40000"/>
                    </a:srgbClr>
                  </a:solidFill>
                  <a:latin typeface="Optane"/>
                  <a:cs typeface="+mn-cs"/>
                </a:rPr>
                <a:t>at the worker level</a:t>
              </a:r>
              <a:r>
                <a:rPr lang="en-GB" sz="1400" kern="0" dirty="0" smtClean="0">
                  <a:solidFill>
                    <a:srgbClr val="1F497D">
                      <a:lumMod val="60000"/>
                      <a:lumOff val="40000"/>
                    </a:srgbClr>
                  </a:solidFill>
                  <a:latin typeface="Calibri" pitchFamily="34" charset="0"/>
                  <a:cs typeface="+mn-cs"/>
                </a:rPr>
                <a:t>.</a:t>
              </a:r>
              <a:r>
                <a:rPr lang="zh-CN" altLang="en-US" sz="1400" kern="0" dirty="0" smtClean="0">
                  <a:solidFill>
                    <a:srgbClr val="1F497D">
                      <a:lumMod val="60000"/>
                      <a:lumOff val="40000"/>
                    </a:srgbClr>
                  </a:solidFill>
                  <a:latin typeface="Calibri" pitchFamily="34" charset="0"/>
                  <a:cs typeface="+mn-cs"/>
                </a:rPr>
                <a:t> </a:t>
              </a:r>
              <a:r>
                <a:rPr lang="zh-CN" altLang="en-US" sz="1600" kern="0" dirty="0" smtClean="0">
                  <a:solidFill>
                    <a:srgbClr val="1F497D">
                      <a:lumMod val="60000"/>
                      <a:lumOff val="40000"/>
                    </a:srgbClr>
                  </a:solidFill>
                  <a:latin typeface="Calibri" pitchFamily="34" charset="0"/>
                  <a:cs typeface="+mn-cs"/>
                </a:rPr>
                <a:t>根据职工个人情况进行计算</a:t>
              </a:r>
              <a:endParaRPr lang="en-GB" sz="1600" kern="0" dirty="0">
                <a:solidFill>
                  <a:srgbClr val="1F497D">
                    <a:lumMod val="60000"/>
                    <a:lumOff val="40000"/>
                  </a:srgbClr>
                </a:solidFill>
                <a:latin typeface="Calibri" pitchFamily="34" charset="0"/>
                <a:cs typeface="+mn-cs"/>
              </a:endParaRPr>
            </a:p>
          </p:txBody>
        </p:sp>
      </p:grpSp>
      <p:sp>
        <p:nvSpPr>
          <p:cNvPr id="11" name="Right Arrow 36"/>
          <p:cNvSpPr/>
          <p:nvPr/>
        </p:nvSpPr>
        <p:spPr>
          <a:xfrm rot="5400000">
            <a:off x="7004050" y="5010025"/>
            <a:ext cx="384175" cy="630238"/>
          </a:xfrm>
          <a:prstGeom prst="rightArrow">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a:scene3d>
            <a:camera prst="orthographicFront"/>
            <a:lightRig rig="threePt" dir="t"/>
          </a:scene3d>
          <a:sp3d>
            <a:bevelT w="165100" prst="coolSlant"/>
          </a:sp3d>
        </p:spPr>
        <p:txBody>
          <a:bodyPr anchor="ctr"/>
          <a:lstStyle/>
          <a:p>
            <a:pPr algn="ctr" fontAlgn="auto">
              <a:spcBef>
                <a:spcPts val="0"/>
              </a:spcBef>
              <a:spcAft>
                <a:spcPts val="0"/>
              </a:spcAft>
              <a:defRPr/>
            </a:pPr>
            <a:endParaRPr lang="es-ES" sz="800" kern="0" dirty="0">
              <a:solidFill>
                <a:prstClr val="black"/>
              </a:solidFill>
              <a:latin typeface="Arial"/>
              <a:cs typeface="+mn-cs"/>
            </a:endParaRPr>
          </a:p>
        </p:txBody>
      </p:sp>
      <p:sp>
        <p:nvSpPr>
          <p:cNvPr id="12" name="38 Rectángulo redondeado"/>
          <p:cNvSpPr/>
          <p:nvPr/>
        </p:nvSpPr>
        <p:spPr>
          <a:xfrm>
            <a:off x="5653831" y="5582221"/>
            <a:ext cx="3214688" cy="727099"/>
          </a:xfrm>
          <a:prstGeom prst="roundRect">
            <a:avLst/>
          </a:prstGeom>
          <a:solidFill>
            <a:srgbClr val="4F81BD">
              <a:lumMod val="20000"/>
              <a:lumOff val="80000"/>
            </a:srgbClr>
          </a:solidFill>
          <a:ln w="25400" cap="flat" cmpd="sng" algn="ctr">
            <a:solidFill>
              <a:srgbClr val="4F81BD"/>
            </a:solidFill>
            <a:prstDash val="solid"/>
          </a:ln>
          <a:effectLst>
            <a:outerShdw blurRad="63500" sx="102000" sy="102000" algn="ctr" rotWithShape="0">
              <a:prstClr val="black">
                <a:alpha val="40000"/>
              </a:prstClr>
            </a:outerShdw>
          </a:effectLst>
        </p:spPr>
        <p:txBody>
          <a:bodyPr anchor="ctr"/>
          <a:lstStyle/>
          <a:p>
            <a:pPr algn="ctr" fontAlgn="auto">
              <a:spcBef>
                <a:spcPts val="0"/>
              </a:spcBef>
              <a:spcAft>
                <a:spcPts val="0"/>
              </a:spcAft>
              <a:defRPr/>
            </a:pPr>
            <a:r>
              <a:rPr lang="en-GB" sz="2000" b="1" kern="0" dirty="0">
                <a:solidFill>
                  <a:prstClr val="black"/>
                </a:solidFill>
                <a:latin typeface="Optane"/>
                <a:cs typeface="+mn-cs"/>
              </a:rPr>
              <a:t>INVOICING </a:t>
            </a:r>
            <a:r>
              <a:rPr lang="en-GB" sz="2000" b="1" kern="0" dirty="0" smtClean="0">
                <a:solidFill>
                  <a:prstClr val="black"/>
                </a:solidFill>
                <a:latin typeface="Optane"/>
                <a:cs typeface="+mn-cs"/>
              </a:rPr>
              <a:t>FORM</a:t>
            </a:r>
          </a:p>
          <a:p>
            <a:pPr algn="ctr" fontAlgn="auto">
              <a:spcBef>
                <a:spcPts val="0"/>
              </a:spcBef>
              <a:spcAft>
                <a:spcPts val="0"/>
              </a:spcAft>
              <a:defRPr/>
            </a:pPr>
            <a:r>
              <a:rPr lang="zh-CN" altLang="en-US" sz="2000" b="1" kern="0" dirty="0" smtClean="0">
                <a:solidFill>
                  <a:prstClr val="black"/>
                </a:solidFill>
                <a:latin typeface="Optane"/>
                <a:cs typeface="+mn-cs"/>
              </a:rPr>
              <a:t>缴费凭据形式</a:t>
            </a:r>
            <a:endParaRPr lang="en-GB" sz="2000" b="1" kern="0" dirty="0">
              <a:solidFill>
                <a:prstClr val="black"/>
              </a:solidFill>
              <a:latin typeface="Optane"/>
              <a:cs typeface="+mn-cs"/>
            </a:endParaRPr>
          </a:p>
        </p:txBody>
      </p:sp>
      <p:sp>
        <p:nvSpPr>
          <p:cNvPr id="14" name="Título 1"/>
          <p:cNvSpPr txBox="1">
            <a:spLocks/>
          </p:cNvSpPr>
          <p:nvPr/>
        </p:nvSpPr>
        <p:spPr>
          <a:xfrm>
            <a:off x="317723" y="116540"/>
            <a:ext cx="6270325" cy="648090"/>
          </a:xfrm>
          <a:prstGeom prst="rect">
            <a:avLst/>
          </a:prstGeom>
        </p:spPr>
        <p:txBody>
          <a:bodyPr>
            <a:normAutofit fontScale="25000" lnSpcReduction="20000"/>
          </a:bodyPr>
          <a:lstStyle>
            <a:lvl1pPr algn="l" defTabSz="914400" rtl="0" eaLnBrk="1" latinLnBrk="0" hangingPunct="1">
              <a:spcBef>
                <a:spcPct val="0"/>
              </a:spcBef>
              <a:buNone/>
              <a:defRPr sz="2000" b="1" kern="1200">
                <a:solidFill>
                  <a:schemeClr val="tx1"/>
                </a:solidFill>
                <a:latin typeface="Optane" pitchFamily="2" charset="0"/>
                <a:ea typeface="+mj-ea"/>
                <a:cs typeface="+mj-cs"/>
              </a:defRPr>
            </a:lvl1pPr>
          </a:lstStyle>
          <a:p>
            <a:pPr marL="342900" indent="-342900" eaLnBrk="0" hangingPunct="0">
              <a:spcBef>
                <a:spcPts val="0"/>
              </a:spcBef>
            </a:pPr>
            <a:r>
              <a:rPr lang="en-US" sz="7200" dirty="0" smtClean="0">
                <a:solidFill>
                  <a:srgbClr val="4F81BD"/>
                </a:solidFill>
              </a:rPr>
              <a:t>3. DIRECT PAYMENT SYSTEM  </a:t>
            </a:r>
            <a:r>
              <a:rPr lang="zh-CN" altLang="en-US" sz="7200" dirty="0" smtClean="0">
                <a:solidFill>
                  <a:srgbClr val="4F81BD"/>
                </a:solidFill>
                <a:latin typeface="Optane"/>
              </a:rPr>
              <a:t>直</a:t>
            </a:r>
            <a:r>
              <a:rPr lang="zh-CN" altLang="en-US" sz="7200" dirty="0">
                <a:solidFill>
                  <a:srgbClr val="4F81BD"/>
                </a:solidFill>
                <a:latin typeface="Optane"/>
              </a:rPr>
              <a:t>接支付系统</a:t>
            </a:r>
            <a:endParaRPr lang="en-US" sz="7200" dirty="0" smtClean="0">
              <a:solidFill>
                <a:srgbClr val="4F81BD"/>
              </a:solidFill>
            </a:endParaRPr>
          </a:p>
          <a:p>
            <a:pPr marL="342900" indent="-342900" eaLnBrk="0" hangingPunct="0">
              <a:spcBef>
                <a:spcPts val="0"/>
              </a:spcBef>
            </a:pPr>
            <a:r>
              <a:rPr lang="en-GB" sz="7200" b="1" dirty="0" smtClean="0">
                <a:solidFill>
                  <a:srgbClr val="4F81BD"/>
                </a:solidFill>
                <a:latin typeface="Optane"/>
              </a:rPr>
              <a:t>3.2</a:t>
            </a:r>
            <a:r>
              <a:rPr lang="en-GB" sz="7200" b="1" dirty="0">
                <a:solidFill>
                  <a:srgbClr val="4F81BD"/>
                </a:solidFill>
                <a:latin typeface="Optane"/>
              </a:rPr>
              <a:t>. Contribution Payment procedure</a:t>
            </a:r>
          </a:p>
          <a:p>
            <a:pPr marL="800100" lvl="1" indent="-342900"/>
            <a:r>
              <a:rPr lang="zh-CN" altLang="en-US" sz="7200" b="1" dirty="0">
                <a:solidFill>
                  <a:srgbClr val="4F81BD"/>
                </a:solidFill>
                <a:latin typeface="Optane"/>
              </a:rPr>
              <a:t>    缴费支付程</a:t>
            </a:r>
            <a:r>
              <a:rPr lang="zh-CN" altLang="en-US" b="1" dirty="0">
                <a:solidFill>
                  <a:srgbClr val="4F81BD"/>
                </a:solidFill>
                <a:latin typeface="Optane"/>
              </a:rPr>
              <a:t>序</a:t>
            </a:r>
            <a:endParaRPr lang="en-GB" b="1" dirty="0">
              <a:solidFill>
                <a:srgbClr val="4F81BD"/>
              </a:solidFill>
              <a:latin typeface="Optane"/>
            </a:endParaRPr>
          </a:p>
          <a:p>
            <a:pPr marL="342900" indent="-342900" eaLnBrk="0" hangingPunct="0">
              <a:spcBef>
                <a:spcPts val="0"/>
              </a:spcBef>
            </a:pPr>
            <a:endParaRPr lang="es-ES" sz="7200" dirty="0" smtClean="0">
              <a:solidFill>
                <a:srgbClr val="FF0000"/>
              </a:solidFill>
            </a:endParaRPr>
          </a:p>
          <a:p>
            <a:pPr marL="342900" indent="-342900" algn="ctr" eaLnBrk="0" fontAlgn="base" hangingPunct="0">
              <a:spcBef>
                <a:spcPts val="0"/>
              </a:spcBef>
              <a:spcAft>
                <a:spcPct val="0"/>
              </a:spcAft>
            </a:pPr>
            <a:r>
              <a:rPr lang="en-GB" sz="2700" kern="0" dirty="0" smtClean="0">
                <a:solidFill>
                  <a:srgbClr val="4F81BD"/>
                </a:solidFill>
                <a:latin typeface="Optane"/>
                <a:ea typeface="+mn-ea"/>
                <a:cs typeface="Calibri" pitchFamily="34" charset="0"/>
              </a:rPr>
              <a:t/>
            </a:r>
            <a:br>
              <a:rPr lang="en-GB" sz="2700" kern="0" dirty="0" smtClean="0">
                <a:solidFill>
                  <a:srgbClr val="4F81BD"/>
                </a:solidFill>
                <a:latin typeface="Optane"/>
                <a:ea typeface="+mn-ea"/>
                <a:cs typeface="Calibri" pitchFamily="34" charset="0"/>
              </a:rPr>
            </a:br>
            <a:endParaRPr lang="es-ES" sz="2700" dirty="0">
              <a:latin typeface="Optane"/>
            </a:endParaRPr>
          </a:p>
        </p:txBody>
      </p:sp>
      <p:pic>
        <p:nvPicPr>
          <p:cNvPr id="17" name="16 Imagen" descr="arroba.png"/>
          <p:cNvPicPr>
            <a:picLocks noChangeAspect="1"/>
          </p:cNvPicPr>
          <p:nvPr/>
        </p:nvPicPr>
        <p:blipFill>
          <a:blip r:embed="rId3" cstate="print"/>
          <a:stretch>
            <a:fillRect/>
          </a:stretch>
        </p:blipFill>
        <p:spPr>
          <a:xfrm>
            <a:off x="194459" y="1468851"/>
            <a:ext cx="1277606" cy="776806"/>
          </a:xfrm>
          <a:prstGeom prst="rect">
            <a:avLst/>
          </a:prstGeom>
        </p:spPr>
      </p:pic>
      <p:pic>
        <p:nvPicPr>
          <p:cNvPr id="20" name="0 Imagen" descr="Logo Sistema Liquidación Directa-300ppp.jpg"/>
          <p:cNvPicPr>
            <a:picLocks noChangeAspect="1" noChangeArrowheads="1"/>
          </p:cNvPicPr>
          <p:nvPr/>
        </p:nvPicPr>
        <p:blipFill>
          <a:blip r:embed="rId4"/>
          <a:srcRect/>
          <a:stretch>
            <a:fillRect/>
          </a:stretch>
        </p:blipFill>
        <p:spPr bwMode="auto">
          <a:xfrm rot="348596">
            <a:off x="4491773" y="1543593"/>
            <a:ext cx="1507104" cy="5992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756963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ppt_x"/>
                                          </p:val>
                                        </p:tav>
                                        <p:tav tm="100000">
                                          <p:val>
                                            <p:strVal val="#ppt_x"/>
                                          </p:val>
                                        </p:tav>
                                      </p:tavLst>
                                    </p:anim>
                                    <p:anim calcmode="lin" valueType="num">
                                      <p:cBhvr additive="base">
                                        <p:cTn id="12"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ppt_x"/>
                                          </p:val>
                                        </p:tav>
                                        <p:tav tm="100000">
                                          <p:val>
                                            <p:strVal val="#ppt_x"/>
                                          </p:val>
                                        </p:tav>
                                      </p:tavLst>
                                    </p:anim>
                                    <p:anim calcmode="lin" valueType="num">
                                      <p:cBhvr additive="base">
                                        <p:cTn id="26"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250" fill="hold"/>
                                        <p:tgtEl>
                                          <p:spTgt spid="19"/>
                                        </p:tgtEl>
                                        <p:attrNameLst>
                                          <p:attrName>ppt_x</p:attrName>
                                        </p:attrNameLst>
                                      </p:cBhvr>
                                      <p:tavLst>
                                        <p:tav tm="0">
                                          <p:val>
                                            <p:strVal val="0-#ppt_w/2"/>
                                          </p:val>
                                        </p:tav>
                                        <p:tav tm="100000">
                                          <p:val>
                                            <p:strVal val="#ppt_x"/>
                                          </p:val>
                                        </p:tav>
                                      </p:tavLst>
                                    </p:anim>
                                    <p:anim calcmode="lin" valueType="num">
                                      <p:cBhvr additive="base">
                                        <p:cTn id="32" dur="125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1000" fill="hold"/>
                                        <p:tgtEl>
                                          <p:spTgt spid="3"/>
                                        </p:tgtEl>
                                        <p:attrNameLst>
                                          <p:attrName>ppt_x</p:attrName>
                                        </p:attrNameLst>
                                      </p:cBhvr>
                                      <p:tavLst>
                                        <p:tav tm="0">
                                          <p:val>
                                            <p:strVal val="#ppt_x"/>
                                          </p:val>
                                        </p:tav>
                                        <p:tav tm="100000">
                                          <p:val>
                                            <p:strVal val="#ppt_x"/>
                                          </p:val>
                                        </p:tav>
                                      </p:tavLst>
                                    </p:anim>
                                    <p:anim calcmode="lin" valueType="num">
                                      <p:cBhvr additive="base">
                                        <p:cTn id="38" dur="1000" fill="hold"/>
                                        <p:tgtEl>
                                          <p:spTgt spid="3"/>
                                        </p:tgtEl>
                                        <p:attrNameLst>
                                          <p:attrName>ppt_y</p:attrName>
                                        </p:attrNameLst>
                                      </p:cBhvr>
                                      <p:tavLst>
                                        <p:tav tm="0">
                                          <p:val>
                                            <p:strVal val="0-#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1000" fill="hold"/>
                                        <p:tgtEl>
                                          <p:spTgt spid="20"/>
                                        </p:tgtEl>
                                        <p:attrNameLst>
                                          <p:attrName>ppt_x</p:attrName>
                                        </p:attrNameLst>
                                      </p:cBhvr>
                                      <p:tavLst>
                                        <p:tav tm="0">
                                          <p:val>
                                            <p:strVal val="#ppt_x"/>
                                          </p:val>
                                        </p:tav>
                                        <p:tav tm="100000">
                                          <p:val>
                                            <p:strVal val="#ppt_x"/>
                                          </p:val>
                                        </p:tav>
                                      </p:tavLst>
                                    </p:anim>
                                    <p:anim calcmode="lin" valueType="num">
                                      <p:cBhvr additive="base">
                                        <p:cTn id="42"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1000" fill="hold"/>
                                        <p:tgtEl>
                                          <p:spTgt spid="12"/>
                                        </p:tgtEl>
                                        <p:attrNameLst>
                                          <p:attrName>ppt_x</p:attrName>
                                        </p:attrNameLst>
                                      </p:cBhvr>
                                      <p:tavLst>
                                        <p:tav tm="0">
                                          <p:val>
                                            <p:strVal val="#ppt_x"/>
                                          </p:val>
                                        </p:tav>
                                        <p:tav tm="100000">
                                          <p:val>
                                            <p:strVal val="#ppt_x"/>
                                          </p:val>
                                        </p:tav>
                                      </p:tavLst>
                                    </p:anim>
                                    <p:anim calcmode="lin" valueType="num">
                                      <p:cBhvr additive="base">
                                        <p:cTn id="56"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3 Rectángulo"/>
          <p:cNvSpPr/>
          <p:nvPr/>
        </p:nvSpPr>
        <p:spPr>
          <a:xfrm>
            <a:off x="365849" y="1013923"/>
            <a:ext cx="8289991" cy="411162"/>
          </a:xfrm>
          <a:prstGeom prst="rect">
            <a:avLst/>
          </a:prstGeom>
          <a:solidFill>
            <a:schemeClr val="accent1">
              <a:lumMod val="20000"/>
              <a:lumOff val="80000"/>
            </a:schemeClr>
          </a:solidFill>
          <a:ln>
            <a:noFill/>
            <a:prstDash val="dash"/>
          </a:ln>
        </p:spPr>
        <p:txBody>
          <a:bodyPr rIns="72000" anchor="ctr"/>
          <a:lstStyle/>
          <a:p>
            <a:pPr algn="ctr" fontAlgn="auto">
              <a:spcBef>
                <a:spcPts val="0"/>
              </a:spcBef>
              <a:spcAft>
                <a:spcPts val="0"/>
              </a:spcAft>
              <a:defRPr/>
            </a:pPr>
            <a:r>
              <a:rPr lang="en-GB" sz="2400" b="1" kern="0" dirty="0">
                <a:solidFill>
                  <a:srgbClr val="0070C0"/>
                </a:solidFill>
                <a:latin typeface="Optane"/>
                <a:cs typeface="+mn-cs"/>
              </a:rPr>
              <a:t>How does the new procedure work</a:t>
            </a:r>
            <a:r>
              <a:rPr lang="en-GB" sz="2400" b="1" kern="0" dirty="0" smtClean="0">
                <a:solidFill>
                  <a:srgbClr val="0070C0"/>
                </a:solidFill>
                <a:latin typeface="Optane"/>
                <a:cs typeface="+mn-cs"/>
              </a:rPr>
              <a:t>?</a:t>
            </a:r>
            <a:r>
              <a:rPr lang="zh-CN" altLang="en-US" sz="2400" b="1" kern="0" dirty="0" smtClean="0">
                <a:solidFill>
                  <a:srgbClr val="0070C0"/>
                </a:solidFill>
                <a:latin typeface="Optane"/>
                <a:cs typeface="+mn-cs"/>
              </a:rPr>
              <a:t> 新程序如何运作？</a:t>
            </a:r>
            <a:endParaRPr lang="en-GB" sz="2400" b="1" kern="0" dirty="0">
              <a:solidFill>
                <a:srgbClr val="0070C0"/>
              </a:solidFill>
              <a:latin typeface="Optane"/>
              <a:cs typeface="+mn-cs"/>
            </a:endParaRPr>
          </a:p>
        </p:txBody>
      </p:sp>
      <p:sp>
        <p:nvSpPr>
          <p:cNvPr id="6" name="Rounded Rectangle 4"/>
          <p:cNvSpPr/>
          <p:nvPr/>
        </p:nvSpPr>
        <p:spPr>
          <a:xfrm>
            <a:off x="488380" y="2060848"/>
            <a:ext cx="4824660" cy="3456384"/>
          </a:xfrm>
          <a:prstGeom prst="roundRect">
            <a:avLst/>
          </a:prstGeom>
          <a:solidFill>
            <a:sysClr val="window" lastClr="FFFFFF"/>
          </a:solidFill>
          <a:ln w="57150" cap="flat" cmpd="sng" algn="ctr">
            <a:solidFill>
              <a:srgbClr val="4F81BD">
                <a:shade val="95000"/>
                <a:satMod val="105000"/>
              </a:srgbClr>
            </a:solidFill>
            <a:prstDash val="solid"/>
          </a:ln>
          <a:effectLst/>
        </p:spPr>
        <p:txBody>
          <a:bodyPr lIns="91404" tIns="45702" rIns="91404" bIns="45702"/>
          <a:lstStyle/>
          <a:p>
            <a:pPr algn="ctr" fontAlgn="auto">
              <a:spcBef>
                <a:spcPts val="0"/>
              </a:spcBef>
              <a:spcAft>
                <a:spcPts val="0"/>
              </a:spcAft>
              <a:defRPr/>
            </a:pPr>
            <a:endParaRPr lang="es-ES" sz="1000" b="1" kern="0" dirty="0">
              <a:solidFill>
                <a:prstClr val="black"/>
              </a:solidFill>
              <a:latin typeface="Arial"/>
              <a:cs typeface="+mn-cs"/>
            </a:endParaRPr>
          </a:p>
        </p:txBody>
      </p:sp>
      <p:pic>
        <p:nvPicPr>
          <p:cNvPr id="7" name="54 Imagen" descr="premisasazul.jpg"/>
          <p:cNvPicPr>
            <a:picLocks noChangeAspect="1"/>
          </p:cNvPicPr>
          <p:nvPr/>
        </p:nvPicPr>
        <p:blipFill>
          <a:blip r:embed="rId3" cstate="print">
            <a:clrChange>
              <a:clrFrom>
                <a:srgbClr val="F8F3FA"/>
              </a:clrFrom>
              <a:clrTo>
                <a:srgbClr val="F8F3FA">
                  <a:alpha val="0"/>
                </a:srgbClr>
              </a:clrTo>
            </a:clrChange>
            <a:duotone>
              <a:prstClr val="black"/>
              <a:srgbClr val="1F497D">
                <a:tint val="45000"/>
                <a:satMod val="400000"/>
              </a:srgbClr>
            </a:duotone>
          </a:blip>
          <a:srcRect r="68559" b="47763"/>
          <a:stretch>
            <a:fillRect/>
          </a:stretch>
        </p:blipFill>
        <p:spPr>
          <a:xfrm>
            <a:off x="950178" y="2348880"/>
            <a:ext cx="571504" cy="659427"/>
          </a:xfrm>
          <a:prstGeom prst="rect">
            <a:avLst/>
          </a:prstGeom>
        </p:spPr>
      </p:pic>
      <p:sp>
        <p:nvSpPr>
          <p:cNvPr id="8" name="Rounded Rectangle 4"/>
          <p:cNvSpPr/>
          <p:nvPr/>
        </p:nvSpPr>
        <p:spPr>
          <a:xfrm>
            <a:off x="632991" y="3140968"/>
            <a:ext cx="2519809" cy="288032"/>
          </a:xfrm>
          <a:prstGeom prst="roundRect">
            <a:avLst/>
          </a:prstGeom>
          <a:noFill/>
          <a:ln w="25400" cap="flat" cmpd="sng" algn="ctr">
            <a:noFill/>
            <a:prstDash val="solid"/>
          </a:ln>
          <a:effectLst/>
        </p:spPr>
        <p:txBody>
          <a:bodyPr lIns="0" tIns="0" rIns="0" bIns="0"/>
          <a:lstStyle/>
          <a:p>
            <a:pPr fontAlgn="auto">
              <a:spcBef>
                <a:spcPts val="0"/>
              </a:spcBef>
              <a:spcAft>
                <a:spcPts val="0"/>
              </a:spcAft>
              <a:defRPr/>
            </a:pPr>
            <a:r>
              <a:rPr lang="en-GB" sz="1400" b="1" kern="0" dirty="0">
                <a:solidFill>
                  <a:srgbClr val="1F497D">
                    <a:lumMod val="75000"/>
                  </a:srgbClr>
                </a:solidFill>
                <a:latin typeface="Optane"/>
                <a:cs typeface="+mn-cs"/>
              </a:rPr>
              <a:t>AUTHORISED </a:t>
            </a:r>
            <a:r>
              <a:rPr lang="en-GB" sz="1400" b="1" kern="0" dirty="0" smtClean="0">
                <a:solidFill>
                  <a:srgbClr val="1F497D">
                    <a:lumMod val="75000"/>
                  </a:srgbClr>
                </a:solidFill>
                <a:latin typeface="Optane"/>
                <a:cs typeface="+mn-cs"/>
              </a:rPr>
              <a:t>PERSON</a:t>
            </a:r>
            <a:r>
              <a:rPr lang="zh-CN" altLang="en-US" sz="1400" b="1" kern="0" dirty="0" smtClean="0">
                <a:solidFill>
                  <a:srgbClr val="1F497D">
                    <a:lumMod val="75000"/>
                  </a:srgbClr>
                </a:solidFill>
                <a:latin typeface="Optane"/>
                <a:cs typeface="+mn-cs"/>
              </a:rPr>
              <a:t> 管理方</a:t>
            </a:r>
            <a:endParaRPr lang="en-GB" sz="1400" b="1" kern="0" dirty="0">
              <a:solidFill>
                <a:srgbClr val="1F497D">
                  <a:lumMod val="75000"/>
                </a:srgbClr>
              </a:solidFill>
              <a:latin typeface="Optane"/>
              <a:cs typeface="+mn-cs"/>
            </a:endParaRPr>
          </a:p>
        </p:txBody>
      </p:sp>
      <p:pic>
        <p:nvPicPr>
          <p:cNvPr id="9" name="Picture 2" descr="C:\Documents and Settings\99TUA696\Escritorio\Doc. Alejandro\Imagenes\tgss.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784648" y="2420888"/>
            <a:ext cx="590550" cy="571500"/>
          </a:xfrm>
          <a:prstGeom prst="rect">
            <a:avLst/>
          </a:prstGeom>
          <a:noFill/>
          <a:ln w="9525">
            <a:noFill/>
            <a:miter lim="800000"/>
            <a:headEnd/>
            <a:tailEnd/>
          </a:ln>
        </p:spPr>
      </p:pic>
      <p:pic>
        <p:nvPicPr>
          <p:cNvPr id="10" name="73 Imagen" descr="SI.jpg"/>
          <p:cNvPicPr>
            <a:picLocks noChangeAspect="1"/>
          </p:cNvPicPr>
          <p:nvPr/>
        </p:nvPicPr>
        <p:blipFill>
          <a:blip r:embed="rId5"/>
          <a:srcRect/>
          <a:stretch>
            <a:fillRect/>
          </a:stretch>
        </p:blipFill>
        <p:spPr bwMode="auto">
          <a:xfrm>
            <a:off x="2720752" y="2492896"/>
            <a:ext cx="360362" cy="415925"/>
          </a:xfrm>
          <a:prstGeom prst="rect">
            <a:avLst/>
          </a:prstGeom>
          <a:noFill/>
          <a:ln w="9525">
            <a:noFill/>
            <a:miter lim="800000"/>
            <a:headEnd/>
            <a:tailEnd/>
          </a:ln>
        </p:spPr>
      </p:pic>
      <p:sp>
        <p:nvSpPr>
          <p:cNvPr id="11" name="Rounded Rectangle 4"/>
          <p:cNvSpPr/>
          <p:nvPr/>
        </p:nvSpPr>
        <p:spPr>
          <a:xfrm>
            <a:off x="3224808" y="2420888"/>
            <a:ext cx="915392" cy="847725"/>
          </a:xfrm>
          <a:prstGeom prst="roundRect">
            <a:avLst/>
          </a:prstGeom>
          <a:solidFill>
            <a:sysClr val="window" lastClr="FFFFFF"/>
          </a:solidFill>
          <a:ln w="25400" cap="flat" cmpd="sng" algn="ctr">
            <a:solidFill>
              <a:srgbClr val="4F81BD"/>
            </a:solidFill>
            <a:prstDash val="solid"/>
          </a:ln>
          <a:effectLst/>
        </p:spPr>
        <p:txBody>
          <a:bodyPr lIns="91404" tIns="45702" rIns="91404" bIns="45702" anchor="ctr"/>
          <a:lstStyle/>
          <a:p>
            <a:pPr algn="ctr" fontAlgn="auto">
              <a:spcBef>
                <a:spcPts val="0"/>
              </a:spcBef>
              <a:spcAft>
                <a:spcPts val="0"/>
              </a:spcAft>
              <a:defRPr/>
            </a:pPr>
            <a:r>
              <a:rPr lang="en-GB" sz="1200" b="1" kern="0" dirty="0">
                <a:solidFill>
                  <a:prstClr val="black"/>
                </a:solidFill>
                <a:latin typeface="Optane"/>
                <a:cs typeface="+mn-cs"/>
              </a:rPr>
              <a:t>TGSS </a:t>
            </a:r>
            <a:r>
              <a:rPr lang="en-GB" sz="1200" b="1" kern="0" dirty="0" smtClean="0">
                <a:solidFill>
                  <a:prstClr val="black"/>
                </a:solidFill>
                <a:latin typeface="Optane"/>
                <a:cs typeface="+mn-cs"/>
              </a:rPr>
              <a:t>INVOICE</a:t>
            </a:r>
          </a:p>
          <a:p>
            <a:pPr algn="ctr" fontAlgn="auto">
              <a:spcBef>
                <a:spcPts val="0"/>
              </a:spcBef>
              <a:spcAft>
                <a:spcPts val="0"/>
              </a:spcAft>
              <a:defRPr/>
            </a:pPr>
            <a:r>
              <a:rPr lang="zh-CN" altLang="en-US" sz="1200" b="1" kern="0" dirty="0" smtClean="0">
                <a:solidFill>
                  <a:prstClr val="black"/>
                </a:solidFill>
                <a:latin typeface="Optane"/>
                <a:cs typeface="+mn-cs"/>
              </a:rPr>
              <a:t>社保发票</a:t>
            </a:r>
            <a:endParaRPr lang="en-GB" sz="1200" b="1" kern="0" dirty="0">
              <a:solidFill>
                <a:prstClr val="black"/>
              </a:solidFill>
              <a:latin typeface="Optane"/>
              <a:cs typeface="+mn-cs"/>
            </a:endParaRPr>
          </a:p>
        </p:txBody>
      </p:sp>
      <p:grpSp>
        <p:nvGrpSpPr>
          <p:cNvPr id="12" name="77 Grupo"/>
          <p:cNvGrpSpPr>
            <a:grpSpLocks/>
          </p:cNvGrpSpPr>
          <p:nvPr/>
        </p:nvGrpSpPr>
        <p:grpSpPr bwMode="auto">
          <a:xfrm>
            <a:off x="4137471" y="2338586"/>
            <a:ext cx="1175569" cy="1090414"/>
            <a:chOff x="-29273" y="4572009"/>
            <a:chExt cx="1008131" cy="602034"/>
          </a:xfrm>
        </p:grpSpPr>
        <p:pic>
          <p:nvPicPr>
            <p:cNvPr id="1738794" name="Picture 6" descr="http://icdn.pro/images/es/d/o/documento-icono-6055-128.png"/>
            <p:cNvPicPr>
              <a:picLocks noChangeAspect="1" noChangeArrowheads="1"/>
            </p:cNvPicPr>
            <p:nvPr/>
          </p:nvPicPr>
          <p:blipFill>
            <a:blip r:embed="rId6"/>
            <a:srcRect/>
            <a:stretch>
              <a:fillRect/>
            </a:stretch>
          </p:blipFill>
          <p:spPr bwMode="auto">
            <a:xfrm>
              <a:off x="-26097" y="4572009"/>
              <a:ext cx="1004955" cy="602034"/>
            </a:xfrm>
            <a:prstGeom prst="rect">
              <a:avLst/>
            </a:prstGeom>
            <a:noFill/>
            <a:ln w="9525">
              <a:noFill/>
              <a:miter lim="800000"/>
              <a:headEnd/>
              <a:tailEnd/>
            </a:ln>
          </p:spPr>
        </p:pic>
        <p:sp>
          <p:nvSpPr>
            <p:cNvPr id="14" name="42 Rectángulo"/>
            <p:cNvSpPr/>
            <p:nvPr/>
          </p:nvSpPr>
          <p:spPr>
            <a:xfrm>
              <a:off x="-29273" y="4643361"/>
              <a:ext cx="949016" cy="431458"/>
            </a:xfrm>
            <a:prstGeom prst="rect">
              <a:avLst/>
            </a:prstGeom>
            <a:noFill/>
            <a:ln w="9525" cap="flat" cmpd="sng" algn="ctr">
              <a:noFill/>
              <a:prstDash val="solid"/>
            </a:ln>
            <a:effectLst/>
          </p:spPr>
          <p:txBody>
            <a:bodyPr lIns="36000" rIns="36000" anchor="ctr"/>
            <a:lstStyle/>
            <a:p>
              <a:pPr algn="ctr" fontAlgn="auto">
                <a:spcBef>
                  <a:spcPts val="0"/>
                </a:spcBef>
                <a:spcAft>
                  <a:spcPts val="0"/>
                </a:spcAft>
                <a:defRPr/>
              </a:pPr>
              <a:r>
                <a:rPr lang="en-GB" sz="1200" b="1" kern="0" dirty="0">
                  <a:solidFill>
                    <a:prstClr val="black"/>
                  </a:solidFill>
                  <a:latin typeface="Optane"/>
                  <a:cs typeface="+mn-cs"/>
                </a:rPr>
                <a:t>TOTAL </a:t>
              </a:r>
              <a:r>
                <a:rPr lang="en-GB" sz="1200" b="1" kern="0" dirty="0" smtClean="0">
                  <a:solidFill>
                    <a:prstClr val="black"/>
                  </a:solidFill>
                  <a:latin typeface="Optane"/>
                  <a:cs typeface="+mn-cs"/>
                </a:rPr>
                <a:t>PAYMENT</a:t>
              </a:r>
            </a:p>
            <a:p>
              <a:pPr algn="ctr" fontAlgn="auto">
                <a:spcBef>
                  <a:spcPts val="0"/>
                </a:spcBef>
                <a:spcAft>
                  <a:spcPts val="0"/>
                </a:spcAft>
                <a:defRPr/>
              </a:pPr>
              <a:r>
                <a:rPr lang="zh-CN" altLang="en-US" sz="1200" b="1" kern="0" dirty="0" smtClean="0">
                  <a:solidFill>
                    <a:prstClr val="black"/>
                  </a:solidFill>
                  <a:latin typeface="Optane"/>
                  <a:cs typeface="+mn-cs"/>
                </a:rPr>
                <a:t>完全总额</a:t>
              </a:r>
              <a:endParaRPr lang="en-GB" sz="1200" b="1" kern="0" dirty="0">
                <a:solidFill>
                  <a:prstClr val="black"/>
                </a:solidFill>
                <a:latin typeface="Optane"/>
                <a:cs typeface="+mn-cs"/>
              </a:endParaRPr>
            </a:p>
          </p:txBody>
        </p:sp>
      </p:grpSp>
      <p:sp>
        <p:nvSpPr>
          <p:cNvPr id="15" name="70 Pentágono"/>
          <p:cNvSpPr/>
          <p:nvPr/>
        </p:nvSpPr>
        <p:spPr>
          <a:xfrm>
            <a:off x="717550" y="3501008"/>
            <a:ext cx="2075210" cy="576064"/>
          </a:xfrm>
          <a:prstGeom prst="homePlate">
            <a:avLst>
              <a:gd name="adj" fmla="val 43341"/>
            </a:avLst>
          </a:prstGeom>
          <a:solidFill>
            <a:sysClr val="window" lastClr="FFFFFF"/>
          </a:solidFill>
          <a:ln w="25400" cap="flat" cmpd="sng" algn="ctr">
            <a:solidFill>
              <a:srgbClr val="4F81BD"/>
            </a:solidFill>
            <a:prstDash val="solid"/>
          </a:ln>
          <a:effectLst/>
        </p:spPr>
        <p:txBody>
          <a:bodyPr lIns="72000" tIns="36000" rIns="72000" bIns="36000"/>
          <a:lstStyle/>
          <a:p>
            <a:pPr algn="ctr" fontAlgn="auto">
              <a:spcBef>
                <a:spcPts val="0"/>
              </a:spcBef>
              <a:spcAft>
                <a:spcPts val="0"/>
              </a:spcAft>
              <a:defRPr/>
            </a:pPr>
            <a:r>
              <a:rPr lang="en-GB" sz="1100" b="1" kern="0" dirty="0">
                <a:solidFill>
                  <a:prstClr val="black"/>
                </a:solidFill>
                <a:latin typeface="Optane"/>
                <a:cs typeface="+mn-cs"/>
              </a:rPr>
              <a:t>AUTHORISED PERSON REQUESTS </a:t>
            </a:r>
            <a:r>
              <a:rPr lang="en-GB" sz="1100" b="1" kern="0" dirty="0" smtClean="0">
                <a:solidFill>
                  <a:prstClr val="black"/>
                </a:solidFill>
                <a:latin typeface="Optane"/>
                <a:cs typeface="+mn-cs"/>
              </a:rPr>
              <a:t>PAYMENT</a:t>
            </a:r>
          </a:p>
          <a:p>
            <a:pPr algn="ctr" fontAlgn="auto">
              <a:spcBef>
                <a:spcPts val="0"/>
              </a:spcBef>
              <a:spcAft>
                <a:spcPts val="0"/>
              </a:spcAft>
              <a:defRPr/>
            </a:pPr>
            <a:r>
              <a:rPr lang="zh-CN" altLang="en-US" sz="1100" b="1" kern="0" dirty="0" smtClean="0">
                <a:solidFill>
                  <a:prstClr val="black"/>
                </a:solidFill>
                <a:latin typeface="Optane"/>
                <a:cs typeface="+mn-cs"/>
              </a:rPr>
              <a:t>管理房要求缴费</a:t>
            </a:r>
            <a:endParaRPr lang="en-GB" sz="1100" b="1" kern="0" dirty="0">
              <a:solidFill>
                <a:prstClr val="black"/>
              </a:solidFill>
              <a:latin typeface="Optane"/>
              <a:cs typeface="+mn-cs"/>
            </a:endParaRPr>
          </a:p>
        </p:txBody>
      </p:sp>
      <p:cxnSp>
        <p:nvCxnSpPr>
          <p:cNvPr id="16" name="67 Forma"/>
          <p:cNvCxnSpPr>
            <a:cxnSpLocks noChangeShapeType="1"/>
          </p:cNvCxnSpPr>
          <p:nvPr/>
        </p:nvCxnSpPr>
        <p:spPr bwMode="auto">
          <a:xfrm rot="16200000" flipH="1">
            <a:off x="896938" y="4646613"/>
            <a:ext cx="323850" cy="215900"/>
          </a:xfrm>
          <a:prstGeom prst="bentConnector2">
            <a:avLst/>
          </a:prstGeom>
          <a:noFill/>
          <a:ln w="9525" algn="ctr">
            <a:solidFill>
              <a:srgbClr val="4A7EBB"/>
            </a:solidFill>
            <a:miter lim="800000"/>
            <a:headEnd/>
            <a:tailEnd type="arrow" w="med" len="med"/>
          </a:ln>
        </p:spPr>
      </p:cxnSp>
      <p:cxnSp>
        <p:nvCxnSpPr>
          <p:cNvPr id="17" name="66 Forma"/>
          <p:cNvCxnSpPr>
            <a:cxnSpLocks noChangeShapeType="1"/>
          </p:cNvCxnSpPr>
          <p:nvPr/>
        </p:nvCxnSpPr>
        <p:spPr bwMode="auto">
          <a:xfrm rot="16200000" flipH="1">
            <a:off x="896144" y="4203849"/>
            <a:ext cx="325437" cy="215900"/>
          </a:xfrm>
          <a:prstGeom prst="bentConnector2">
            <a:avLst/>
          </a:prstGeom>
          <a:noFill/>
          <a:ln w="9525" algn="ctr">
            <a:solidFill>
              <a:srgbClr val="4A7EBB"/>
            </a:solidFill>
            <a:miter lim="800000"/>
            <a:headEnd/>
            <a:tailEnd type="arrow" w="med" len="med"/>
          </a:ln>
        </p:spPr>
      </p:cxnSp>
      <p:sp>
        <p:nvSpPr>
          <p:cNvPr id="18" name="Rounded Rectangle 4"/>
          <p:cNvSpPr/>
          <p:nvPr/>
        </p:nvSpPr>
        <p:spPr>
          <a:xfrm>
            <a:off x="1209674" y="4149080"/>
            <a:ext cx="1943125" cy="504056"/>
          </a:xfrm>
          <a:prstGeom prst="roundRect">
            <a:avLst/>
          </a:prstGeom>
          <a:noFill/>
          <a:ln w="25400" cap="flat" cmpd="sng" algn="ctr">
            <a:noFill/>
            <a:prstDash val="solid"/>
          </a:ln>
          <a:effectLst/>
        </p:spPr>
        <p:txBody>
          <a:bodyPr lIns="0" tIns="0" rIns="0" bIns="0"/>
          <a:lstStyle/>
          <a:p>
            <a:pPr fontAlgn="auto">
              <a:spcBef>
                <a:spcPts val="0"/>
              </a:spcBef>
              <a:spcAft>
                <a:spcPts val="0"/>
              </a:spcAft>
              <a:defRPr/>
            </a:pPr>
            <a:r>
              <a:rPr lang="en-GB" sz="1050" b="1" kern="0" dirty="0">
                <a:solidFill>
                  <a:prstClr val="black"/>
                </a:solidFill>
                <a:latin typeface="Optane"/>
                <a:cs typeface="+mn-cs"/>
              </a:rPr>
              <a:t>COMMUNICATION OF </a:t>
            </a:r>
            <a:r>
              <a:rPr lang="en-GB" sz="1050" b="1" kern="0" dirty="0" smtClean="0">
                <a:solidFill>
                  <a:prstClr val="black"/>
                </a:solidFill>
                <a:latin typeface="Optane"/>
                <a:cs typeface="+mn-cs"/>
              </a:rPr>
              <a:t>DATA</a:t>
            </a:r>
            <a:r>
              <a:rPr lang="zh-CN" altLang="en-US" sz="1050" b="1" kern="0" dirty="0" smtClean="0">
                <a:solidFill>
                  <a:prstClr val="black"/>
                </a:solidFill>
                <a:latin typeface="Optane"/>
                <a:cs typeface="+mn-cs"/>
              </a:rPr>
              <a:t> </a:t>
            </a:r>
            <a:endParaRPr lang="it-IT" altLang="zh-CN" sz="1050" b="1" kern="0" dirty="0" smtClean="0">
              <a:solidFill>
                <a:prstClr val="black"/>
              </a:solidFill>
              <a:latin typeface="Optane"/>
              <a:cs typeface="+mn-cs"/>
            </a:endParaRPr>
          </a:p>
          <a:p>
            <a:pPr fontAlgn="auto">
              <a:spcBef>
                <a:spcPts val="0"/>
              </a:spcBef>
              <a:spcAft>
                <a:spcPts val="0"/>
              </a:spcAft>
              <a:defRPr/>
            </a:pPr>
            <a:r>
              <a:rPr lang="en-GB" altLang="zh-CN" sz="1050" kern="0" dirty="0">
                <a:solidFill>
                  <a:prstClr val="black"/>
                </a:solidFill>
                <a:latin typeface="Optane"/>
              </a:rPr>
              <a:t>(bases, part-time hours...)</a:t>
            </a:r>
          </a:p>
          <a:p>
            <a:pPr fontAlgn="auto">
              <a:spcBef>
                <a:spcPts val="0"/>
              </a:spcBef>
              <a:spcAft>
                <a:spcPts val="0"/>
              </a:spcAft>
              <a:defRPr/>
            </a:pPr>
            <a:r>
              <a:rPr lang="zh-CN" altLang="en-US" sz="1050" b="1" kern="0" dirty="0" smtClean="0">
                <a:solidFill>
                  <a:prstClr val="black"/>
                </a:solidFill>
                <a:latin typeface="Optane"/>
                <a:cs typeface="+mn-cs"/>
              </a:rPr>
              <a:t>信息交换 （基数、兼职、工时</a:t>
            </a:r>
            <a:endParaRPr lang="en-GB" sz="1050" b="1" kern="0" dirty="0">
              <a:solidFill>
                <a:prstClr val="black"/>
              </a:solidFill>
              <a:latin typeface="Optane"/>
              <a:cs typeface="+mn-cs"/>
            </a:endParaRPr>
          </a:p>
        </p:txBody>
      </p:sp>
      <p:sp>
        <p:nvSpPr>
          <p:cNvPr id="19" name="Rounded Rectangle 4"/>
          <p:cNvSpPr/>
          <p:nvPr/>
        </p:nvSpPr>
        <p:spPr>
          <a:xfrm>
            <a:off x="1208584" y="4767113"/>
            <a:ext cx="3001963" cy="678111"/>
          </a:xfrm>
          <a:prstGeom prst="roundRect">
            <a:avLst/>
          </a:prstGeom>
          <a:noFill/>
          <a:ln w="25400" cap="flat" cmpd="sng" algn="ctr">
            <a:noFill/>
            <a:prstDash val="solid"/>
          </a:ln>
          <a:effectLst/>
        </p:spPr>
        <p:txBody>
          <a:bodyPr lIns="0" tIns="0" rIns="0" bIns="0"/>
          <a:lstStyle/>
          <a:p>
            <a:pPr fontAlgn="auto">
              <a:spcBef>
                <a:spcPts val="0"/>
              </a:spcBef>
              <a:spcAft>
                <a:spcPts val="0"/>
              </a:spcAft>
              <a:defRPr/>
            </a:pPr>
            <a:r>
              <a:rPr lang="en-GB" sz="1050" b="1" kern="0" dirty="0">
                <a:solidFill>
                  <a:prstClr val="black"/>
                </a:solidFill>
                <a:latin typeface="Optane"/>
                <a:cs typeface="+mn-cs"/>
              </a:rPr>
              <a:t>ACCEPTS BASES OF THE PREVIOUS MONTH</a:t>
            </a:r>
          </a:p>
          <a:p>
            <a:pPr fontAlgn="auto">
              <a:spcBef>
                <a:spcPts val="0"/>
              </a:spcBef>
              <a:spcAft>
                <a:spcPts val="0"/>
              </a:spcAft>
              <a:defRPr/>
            </a:pPr>
            <a:r>
              <a:rPr lang="en-GB" sz="1050" kern="0" dirty="0">
                <a:solidFill>
                  <a:prstClr val="black"/>
                </a:solidFill>
                <a:latin typeface="Optane"/>
                <a:cs typeface="+mn-cs"/>
              </a:rPr>
              <a:t>(Workers without changes with respect to the previous month</a:t>
            </a:r>
            <a:r>
              <a:rPr lang="en-GB" sz="1050" kern="0" dirty="0" smtClean="0">
                <a:solidFill>
                  <a:prstClr val="black"/>
                </a:solidFill>
                <a:latin typeface="Optane"/>
                <a:cs typeface="+mn-cs"/>
              </a:rPr>
              <a:t>)</a:t>
            </a:r>
            <a:r>
              <a:rPr lang="zh-CN" altLang="en-US" sz="1050" kern="0" dirty="0" smtClean="0">
                <a:solidFill>
                  <a:prstClr val="black"/>
                </a:solidFill>
                <a:latin typeface="Optane"/>
                <a:cs typeface="+mn-cs"/>
              </a:rPr>
              <a:t> </a:t>
            </a:r>
            <a:r>
              <a:rPr lang="zh-CN" altLang="en-US" sz="1200" b="1" kern="0" dirty="0" smtClean="0">
                <a:solidFill>
                  <a:prstClr val="black"/>
                </a:solidFill>
                <a:latin typeface="Optane"/>
                <a:cs typeface="+mn-cs"/>
              </a:rPr>
              <a:t>接受之前月份缴费基数</a:t>
            </a:r>
            <a:endParaRPr lang="en-GB" sz="1200" b="1" kern="0" dirty="0">
              <a:solidFill>
                <a:prstClr val="black"/>
              </a:solidFill>
              <a:latin typeface="Optane"/>
              <a:cs typeface="+mn-cs"/>
            </a:endParaRPr>
          </a:p>
        </p:txBody>
      </p:sp>
      <p:sp>
        <p:nvSpPr>
          <p:cNvPr id="20" name="Rounded Rectangle 4"/>
          <p:cNvSpPr/>
          <p:nvPr/>
        </p:nvSpPr>
        <p:spPr>
          <a:xfrm>
            <a:off x="950178" y="5792361"/>
            <a:ext cx="3140014" cy="538733"/>
          </a:xfrm>
          <a:prstGeom prst="roundRect">
            <a:avLst/>
          </a:prstGeom>
          <a:solidFill>
            <a:sysClr val="window" lastClr="FFFFFF"/>
          </a:solidFill>
          <a:ln w="57150" cap="flat" cmpd="sng" algn="ctr">
            <a:solidFill>
              <a:srgbClr val="4F81BD"/>
            </a:solidFill>
            <a:prstDash val="sysDash"/>
          </a:ln>
          <a:effectLst/>
        </p:spPr>
        <p:txBody>
          <a:bodyPr lIns="91404" tIns="45702" rIns="91404" bIns="45702"/>
          <a:lstStyle/>
          <a:p>
            <a:pPr marL="538163" fontAlgn="auto">
              <a:spcBef>
                <a:spcPts val="0"/>
              </a:spcBef>
              <a:spcAft>
                <a:spcPts val="0"/>
              </a:spcAft>
              <a:defRPr/>
            </a:pPr>
            <a:r>
              <a:rPr lang="en-GB" sz="1300" b="1" kern="0" dirty="0">
                <a:solidFill>
                  <a:prstClr val="black"/>
                </a:solidFill>
                <a:latin typeface="Optane"/>
                <a:cs typeface="+mn-cs"/>
              </a:rPr>
              <a:t>CONSULTATION </a:t>
            </a:r>
            <a:r>
              <a:rPr lang="en-GB" sz="1300" b="1" kern="0" dirty="0" smtClean="0">
                <a:solidFill>
                  <a:prstClr val="black"/>
                </a:solidFill>
                <a:latin typeface="Optane"/>
                <a:cs typeface="+mn-cs"/>
              </a:rPr>
              <a:t>OF</a:t>
            </a:r>
            <a:r>
              <a:rPr lang="zh-CN" altLang="en-US" sz="1300" b="1" kern="0" dirty="0" smtClean="0">
                <a:solidFill>
                  <a:prstClr val="black"/>
                </a:solidFill>
                <a:latin typeface="Optane"/>
                <a:cs typeface="+mn-cs"/>
              </a:rPr>
              <a:t> </a:t>
            </a:r>
            <a:r>
              <a:rPr lang="en-GB" sz="1300" b="1" kern="0" dirty="0" smtClean="0">
                <a:solidFill>
                  <a:prstClr val="black"/>
                </a:solidFill>
                <a:latin typeface="Optane"/>
                <a:cs typeface="+mn-cs"/>
              </a:rPr>
              <a:t>CALCULATIONS</a:t>
            </a:r>
            <a:r>
              <a:rPr lang="zh-CN" altLang="en-US" sz="1300" b="1" kern="0" dirty="0" smtClean="0">
                <a:solidFill>
                  <a:prstClr val="black"/>
                </a:solidFill>
                <a:latin typeface="Optane"/>
                <a:cs typeface="+mn-cs"/>
              </a:rPr>
              <a:t> </a:t>
            </a:r>
            <a:endParaRPr lang="es-ES" altLang="zh-CN" sz="1300" b="1" kern="0" dirty="0" smtClean="0">
              <a:solidFill>
                <a:prstClr val="black"/>
              </a:solidFill>
              <a:latin typeface="Optane"/>
              <a:cs typeface="+mn-cs"/>
            </a:endParaRPr>
          </a:p>
          <a:p>
            <a:pPr marL="538163" fontAlgn="auto">
              <a:spcBef>
                <a:spcPts val="0"/>
              </a:spcBef>
              <a:spcAft>
                <a:spcPts val="0"/>
              </a:spcAft>
              <a:defRPr/>
            </a:pPr>
            <a:r>
              <a:rPr lang="zh-CN" altLang="en-US" sz="1300" b="1" kern="0" dirty="0" smtClean="0">
                <a:solidFill>
                  <a:prstClr val="black"/>
                </a:solidFill>
                <a:latin typeface="Optane"/>
                <a:cs typeface="+mn-cs"/>
              </a:rPr>
              <a:t>计算咨询</a:t>
            </a:r>
            <a:endParaRPr lang="en-GB" sz="1300" b="1" kern="0" dirty="0">
              <a:solidFill>
                <a:prstClr val="black"/>
              </a:solidFill>
              <a:latin typeface="Optane"/>
              <a:cs typeface="+mn-cs"/>
            </a:endParaRPr>
          </a:p>
        </p:txBody>
      </p:sp>
      <p:pic>
        <p:nvPicPr>
          <p:cNvPr id="21" name="Picture 6" descr="http://t3.gstatic.com/images?q=tbn:ANd9GcQGAsEPuz1aeM-3T4zrtfXz3A_LtuxC5Ymzq2RkzzYuux_ZydNmorhhuXEB"/>
          <p:cNvPicPr>
            <a:picLocks noChangeAspect="1" noChangeArrowheads="1"/>
          </p:cNvPicPr>
          <p:nvPr/>
        </p:nvPicPr>
        <p:blipFill>
          <a:blip r:embed="rId7">
            <a:clrChange>
              <a:clrFrom>
                <a:srgbClr val="F9FFFD"/>
              </a:clrFrom>
              <a:clrTo>
                <a:srgbClr val="F9FFFD">
                  <a:alpha val="0"/>
                </a:srgbClr>
              </a:clrTo>
            </a:clrChange>
          </a:blip>
          <a:srcRect/>
          <a:stretch>
            <a:fillRect/>
          </a:stretch>
        </p:blipFill>
        <p:spPr bwMode="auto">
          <a:xfrm>
            <a:off x="3169493" y="4077072"/>
            <a:ext cx="487363" cy="485775"/>
          </a:xfrm>
          <a:prstGeom prst="rect">
            <a:avLst/>
          </a:prstGeom>
          <a:noFill/>
          <a:ln w="9525">
            <a:noFill/>
            <a:miter lim="800000"/>
            <a:headEnd/>
            <a:tailEnd/>
          </a:ln>
        </p:spPr>
      </p:pic>
      <p:cxnSp>
        <p:nvCxnSpPr>
          <p:cNvPr id="22" name="61 Conector recto"/>
          <p:cNvCxnSpPr>
            <a:cxnSpLocks noChangeShapeType="1"/>
          </p:cNvCxnSpPr>
          <p:nvPr/>
        </p:nvCxnSpPr>
        <p:spPr bwMode="auto">
          <a:xfrm flipV="1">
            <a:off x="2951163" y="3717032"/>
            <a:ext cx="2000250" cy="6350"/>
          </a:xfrm>
          <a:prstGeom prst="line">
            <a:avLst/>
          </a:prstGeom>
          <a:noFill/>
          <a:ln w="38100" algn="ctr">
            <a:solidFill>
              <a:srgbClr val="4A7EBB"/>
            </a:solidFill>
            <a:prstDash val="sysDash"/>
            <a:round/>
            <a:headEnd/>
            <a:tailEnd/>
          </a:ln>
        </p:spPr>
      </p:cxnSp>
      <p:sp>
        <p:nvSpPr>
          <p:cNvPr id="23" name="Rounded Rectangle 4"/>
          <p:cNvSpPr/>
          <p:nvPr/>
        </p:nvSpPr>
        <p:spPr>
          <a:xfrm>
            <a:off x="3649662" y="3933056"/>
            <a:ext cx="1374058" cy="724669"/>
          </a:xfrm>
          <a:prstGeom prst="roundRect">
            <a:avLst/>
          </a:prstGeom>
          <a:solidFill>
            <a:sysClr val="window" lastClr="FFFFFF"/>
          </a:solidFill>
          <a:ln w="25400" cap="flat" cmpd="sng" algn="ctr">
            <a:solidFill>
              <a:srgbClr val="4F81BD"/>
            </a:solidFill>
            <a:prstDash val="solid"/>
          </a:ln>
          <a:effectLst/>
        </p:spPr>
        <p:txBody>
          <a:bodyPr lIns="91404" tIns="45702" rIns="91404" bIns="45702"/>
          <a:lstStyle/>
          <a:p>
            <a:pPr algn="ctr" fontAlgn="auto">
              <a:spcBef>
                <a:spcPts val="0"/>
              </a:spcBef>
              <a:spcAft>
                <a:spcPts val="0"/>
              </a:spcAft>
              <a:defRPr/>
            </a:pPr>
            <a:r>
              <a:rPr lang="en-GB" sz="1200" b="1" kern="0" dirty="0">
                <a:solidFill>
                  <a:prstClr val="black"/>
                </a:solidFill>
                <a:latin typeface="Optane"/>
                <a:cs typeface="+mn-cs"/>
              </a:rPr>
              <a:t>NOTIFICATION OF </a:t>
            </a:r>
            <a:r>
              <a:rPr lang="en-GB" sz="1200" b="1" kern="0" dirty="0" smtClean="0">
                <a:solidFill>
                  <a:prstClr val="black"/>
                </a:solidFill>
                <a:latin typeface="Optane"/>
                <a:cs typeface="+mn-cs"/>
              </a:rPr>
              <a:t>ERRORS</a:t>
            </a:r>
          </a:p>
          <a:p>
            <a:pPr algn="ctr" fontAlgn="auto">
              <a:spcBef>
                <a:spcPts val="0"/>
              </a:spcBef>
              <a:spcAft>
                <a:spcPts val="0"/>
              </a:spcAft>
              <a:defRPr/>
            </a:pPr>
            <a:r>
              <a:rPr lang="zh-CN" altLang="en-US" sz="1200" b="1" kern="0" dirty="0" smtClean="0">
                <a:solidFill>
                  <a:prstClr val="black"/>
                </a:solidFill>
                <a:latin typeface="Optane"/>
                <a:cs typeface="+mn-cs"/>
              </a:rPr>
              <a:t>错误通知</a:t>
            </a:r>
            <a:endParaRPr lang="en-GB" sz="1200" b="1" kern="0" dirty="0">
              <a:solidFill>
                <a:prstClr val="black"/>
              </a:solidFill>
              <a:latin typeface="Optane"/>
              <a:cs typeface="+mn-cs"/>
            </a:endParaRPr>
          </a:p>
        </p:txBody>
      </p:sp>
      <p:sp>
        <p:nvSpPr>
          <p:cNvPr id="24" name="29 Triángulo isósceles"/>
          <p:cNvSpPr/>
          <p:nvPr/>
        </p:nvSpPr>
        <p:spPr>
          <a:xfrm rot="2243666">
            <a:off x="4230937" y="4265613"/>
            <a:ext cx="1419225" cy="1741487"/>
          </a:xfrm>
          <a:prstGeom prst="triangle">
            <a:avLst/>
          </a:prstGeom>
          <a:gradFill>
            <a:gsLst>
              <a:gs pos="0">
                <a:srgbClr val="4F81BD">
                  <a:lumMod val="20000"/>
                  <a:lumOff val="80000"/>
                </a:srgbClr>
              </a:gs>
              <a:gs pos="50000">
                <a:srgbClr val="4F81BD">
                  <a:lumMod val="40000"/>
                  <a:lumOff val="60000"/>
                </a:srgbClr>
              </a:gs>
              <a:gs pos="100000">
                <a:srgbClr val="4F81BD">
                  <a:lumMod val="60000"/>
                  <a:lumOff val="40000"/>
                </a:srgbClr>
              </a:gs>
            </a:gsLst>
            <a:lin ang="5400000" scaled="0"/>
          </a:gradFill>
          <a:ln w="25400" cap="flat" cmpd="sng" algn="ctr">
            <a:noFill/>
            <a:prstDash val="solid"/>
          </a:ln>
          <a:effectLst/>
        </p:spPr>
        <p:txBody>
          <a:bodyPr anchor="ctr"/>
          <a:lstStyle/>
          <a:p>
            <a:pPr algn="ctr" fontAlgn="auto">
              <a:spcBef>
                <a:spcPts val="0"/>
              </a:spcBef>
              <a:spcAft>
                <a:spcPts val="0"/>
              </a:spcAft>
              <a:defRPr/>
            </a:pPr>
            <a:endParaRPr lang="es-ES" kern="0" dirty="0">
              <a:solidFill>
                <a:prstClr val="white"/>
              </a:solidFill>
              <a:latin typeface="Arial"/>
              <a:cs typeface="+mn-cs"/>
            </a:endParaRPr>
          </a:p>
        </p:txBody>
      </p:sp>
      <p:sp>
        <p:nvSpPr>
          <p:cNvPr id="25" name="Rounded Rectangle 4"/>
          <p:cNvSpPr/>
          <p:nvPr/>
        </p:nvSpPr>
        <p:spPr>
          <a:xfrm rot="5400000">
            <a:off x="6124963" y="2402342"/>
            <a:ext cx="2986088" cy="4319325"/>
          </a:xfrm>
          <a:prstGeom prst="roundRect">
            <a:avLst/>
          </a:prstGeom>
          <a:solidFill>
            <a:sysClr val="window" lastClr="FFFFFF"/>
          </a:solidFill>
          <a:ln w="57150" cap="flat" cmpd="sng" algn="ctr">
            <a:solidFill>
              <a:srgbClr val="4F81BD">
                <a:shade val="95000"/>
                <a:satMod val="105000"/>
              </a:srgbClr>
            </a:solidFill>
            <a:prstDash val="solid"/>
          </a:ln>
          <a:effectLst/>
        </p:spPr>
        <p:txBody>
          <a:bodyPr lIns="91404" tIns="45702" rIns="91404" bIns="45702"/>
          <a:lstStyle/>
          <a:p>
            <a:pPr algn="ctr" fontAlgn="auto">
              <a:spcBef>
                <a:spcPts val="0"/>
              </a:spcBef>
              <a:spcAft>
                <a:spcPts val="0"/>
              </a:spcAft>
              <a:defRPr/>
            </a:pPr>
            <a:endParaRPr lang="es-ES" sz="1000" b="1" kern="0" dirty="0">
              <a:solidFill>
                <a:prstClr val="black"/>
              </a:solidFill>
              <a:latin typeface="Arial"/>
              <a:cs typeface="+mn-cs"/>
            </a:endParaRPr>
          </a:p>
        </p:txBody>
      </p:sp>
      <p:sp>
        <p:nvSpPr>
          <p:cNvPr id="26" name="65 Flecha derecha"/>
          <p:cNvSpPr/>
          <p:nvPr/>
        </p:nvSpPr>
        <p:spPr>
          <a:xfrm>
            <a:off x="5169024" y="4077072"/>
            <a:ext cx="576064" cy="428625"/>
          </a:xfrm>
          <a:prstGeom prst="rightArrow">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es-ES" kern="0" dirty="0">
              <a:solidFill>
                <a:prstClr val="white"/>
              </a:solidFill>
              <a:latin typeface="Arial"/>
              <a:cs typeface="+mn-cs"/>
            </a:endParaRPr>
          </a:p>
        </p:txBody>
      </p:sp>
      <p:pic>
        <p:nvPicPr>
          <p:cNvPr id="27" name="57 Imagen" descr="premisasazul.jpg"/>
          <p:cNvPicPr>
            <a:picLocks noChangeAspect="1"/>
          </p:cNvPicPr>
          <p:nvPr/>
        </p:nvPicPr>
        <p:blipFill>
          <a:blip r:embed="rId3" cstate="print">
            <a:clrChange>
              <a:clrFrom>
                <a:srgbClr val="F8F3FA"/>
              </a:clrFrom>
              <a:clrTo>
                <a:srgbClr val="F8F3FA">
                  <a:alpha val="0"/>
                </a:srgbClr>
              </a:clrTo>
            </a:clrChange>
            <a:duotone>
              <a:prstClr val="black"/>
              <a:srgbClr val="1F497D">
                <a:tint val="45000"/>
                <a:satMod val="400000"/>
              </a:srgbClr>
            </a:duotone>
          </a:blip>
          <a:srcRect r="68559" b="47763"/>
          <a:stretch>
            <a:fillRect/>
          </a:stretch>
        </p:blipFill>
        <p:spPr>
          <a:xfrm>
            <a:off x="5745088" y="3068960"/>
            <a:ext cx="571504" cy="659427"/>
          </a:xfrm>
          <a:prstGeom prst="rect">
            <a:avLst/>
          </a:prstGeom>
        </p:spPr>
      </p:pic>
      <p:sp>
        <p:nvSpPr>
          <p:cNvPr id="28" name="Rounded Rectangle 4"/>
          <p:cNvSpPr/>
          <p:nvPr/>
        </p:nvSpPr>
        <p:spPr>
          <a:xfrm>
            <a:off x="6393160" y="3140968"/>
            <a:ext cx="2520280" cy="432048"/>
          </a:xfrm>
          <a:prstGeom prst="roundRect">
            <a:avLst/>
          </a:prstGeom>
          <a:noFill/>
          <a:ln w="25400" cap="flat" cmpd="sng" algn="ctr">
            <a:noFill/>
            <a:prstDash val="solid"/>
          </a:ln>
          <a:effectLst/>
        </p:spPr>
        <p:txBody>
          <a:bodyPr lIns="0" tIns="0" rIns="0" bIns="0"/>
          <a:lstStyle/>
          <a:p>
            <a:pPr fontAlgn="auto">
              <a:spcBef>
                <a:spcPts val="0"/>
              </a:spcBef>
              <a:spcAft>
                <a:spcPts val="0"/>
              </a:spcAft>
              <a:defRPr/>
            </a:pPr>
            <a:r>
              <a:rPr lang="en-GB" sz="1400" b="1" kern="0" dirty="0">
                <a:solidFill>
                  <a:srgbClr val="1F497D">
                    <a:lumMod val="75000"/>
                  </a:srgbClr>
                </a:solidFill>
                <a:latin typeface="Optane"/>
                <a:cs typeface="+mn-cs"/>
              </a:rPr>
              <a:t>AUTHORISED </a:t>
            </a:r>
            <a:r>
              <a:rPr lang="en-GB" sz="1400" b="1" kern="0" dirty="0" smtClean="0">
                <a:solidFill>
                  <a:srgbClr val="1F497D">
                    <a:lumMod val="75000"/>
                  </a:srgbClr>
                </a:solidFill>
                <a:latin typeface="Optane"/>
                <a:cs typeface="+mn-cs"/>
              </a:rPr>
              <a:t>PERSON</a:t>
            </a:r>
            <a:r>
              <a:rPr lang="zh-CN" altLang="en-US" sz="1400" b="1" kern="0" dirty="0" smtClean="0">
                <a:solidFill>
                  <a:srgbClr val="1F497D">
                    <a:lumMod val="75000"/>
                  </a:srgbClr>
                </a:solidFill>
                <a:latin typeface="Optane"/>
                <a:cs typeface="+mn-cs"/>
              </a:rPr>
              <a:t> </a:t>
            </a:r>
            <a:endParaRPr lang="it-IT" altLang="zh-CN" sz="1400" b="1" kern="0" dirty="0" smtClean="0">
              <a:solidFill>
                <a:srgbClr val="1F497D">
                  <a:lumMod val="75000"/>
                </a:srgbClr>
              </a:solidFill>
              <a:latin typeface="Optane"/>
              <a:cs typeface="+mn-cs"/>
            </a:endParaRPr>
          </a:p>
          <a:p>
            <a:pPr fontAlgn="auto">
              <a:spcBef>
                <a:spcPts val="0"/>
              </a:spcBef>
              <a:spcAft>
                <a:spcPts val="0"/>
              </a:spcAft>
              <a:defRPr/>
            </a:pPr>
            <a:r>
              <a:rPr lang="zh-CN" altLang="en-US" sz="1400" b="1" kern="0" dirty="0" smtClean="0">
                <a:solidFill>
                  <a:srgbClr val="1F497D">
                    <a:lumMod val="75000"/>
                  </a:srgbClr>
                </a:solidFill>
                <a:latin typeface="Optane"/>
                <a:cs typeface="+mn-cs"/>
              </a:rPr>
              <a:t>管理方</a:t>
            </a:r>
            <a:endParaRPr lang="en-GB" sz="1400" b="1" kern="0" dirty="0">
              <a:solidFill>
                <a:srgbClr val="1F497D">
                  <a:lumMod val="75000"/>
                </a:srgbClr>
              </a:solidFill>
              <a:latin typeface="Optane"/>
              <a:cs typeface="+mn-cs"/>
            </a:endParaRPr>
          </a:p>
        </p:txBody>
      </p:sp>
      <p:sp>
        <p:nvSpPr>
          <p:cNvPr id="29" name="45 Pentágono"/>
          <p:cNvSpPr/>
          <p:nvPr/>
        </p:nvSpPr>
        <p:spPr>
          <a:xfrm>
            <a:off x="5780881" y="4005064"/>
            <a:ext cx="1620391" cy="576064"/>
          </a:xfrm>
          <a:prstGeom prst="homePlate">
            <a:avLst/>
          </a:prstGeom>
          <a:solidFill>
            <a:sysClr val="window" lastClr="FFFFFF"/>
          </a:solidFill>
          <a:ln w="25400" cap="flat" cmpd="sng" algn="ctr">
            <a:solidFill>
              <a:srgbClr val="4F81BD"/>
            </a:solidFill>
            <a:prstDash val="solid"/>
          </a:ln>
          <a:effectLst/>
        </p:spPr>
        <p:txBody>
          <a:bodyPr lIns="72000" tIns="72000" rIns="72000" bIns="0"/>
          <a:lstStyle/>
          <a:p>
            <a:pPr algn="ctr" fontAlgn="auto">
              <a:spcBef>
                <a:spcPts val="0"/>
              </a:spcBef>
              <a:spcAft>
                <a:spcPts val="0"/>
              </a:spcAft>
              <a:defRPr/>
            </a:pPr>
            <a:r>
              <a:rPr lang="en-GB" sz="1100" b="1" kern="0" dirty="0">
                <a:solidFill>
                  <a:prstClr val="black"/>
                </a:solidFill>
                <a:latin typeface="Arial"/>
                <a:cs typeface="+mn-cs"/>
              </a:rPr>
              <a:t>CORRECTION OF </a:t>
            </a:r>
            <a:r>
              <a:rPr lang="en-GB" sz="1100" b="1" kern="0" dirty="0" smtClean="0">
                <a:solidFill>
                  <a:prstClr val="black"/>
                </a:solidFill>
                <a:latin typeface="Arial"/>
                <a:cs typeface="+mn-cs"/>
              </a:rPr>
              <a:t>ERRORS</a:t>
            </a:r>
            <a:r>
              <a:rPr lang="zh-CN" altLang="en-US" sz="1100" b="1" kern="0" dirty="0" smtClean="0">
                <a:solidFill>
                  <a:prstClr val="black"/>
                </a:solidFill>
                <a:latin typeface="Arial"/>
                <a:cs typeface="+mn-cs"/>
              </a:rPr>
              <a:t> 错误修复</a:t>
            </a:r>
            <a:endParaRPr lang="en-GB" sz="1100" b="1" kern="0" dirty="0">
              <a:solidFill>
                <a:prstClr val="black"/>
              </a:solidFill>
              <a:latin typeface="Arial"/>
              <a:cs typeface="+mn-cs"/>
            </a:endParaRPr>
          </a:p>
        </p:txBody>
      </p:sp>
      <p:cxnSp>
        <p:nvCxnSpPr>
          <p:cNvPr id="30" name="69 Forma"/>
          <p:cNvCxnSpPr>
            <a:cxnSpLocks noChangeShapeType="1"/>
          </p:cNvCxnSpPr>
          <p:nvPr/>
        </p:nvCxnSpPr>
        <p:spPr bwMode="auto">
          <a:xfrm rot="16200000" flipH="1">
            <a:off x="5979269" y="5086350"/>
            <a:ext cx="323850" cy="215900"/>
          </a:xfrm>
          <a:prstGeom prst="bentConnector2">
            <a:avLst/>
          </a:prstGeom>
          <a:noFill/>
          <a:ln w="9525" algn="ctr">
            <a:solidFill>
              <a:srgbClr val="4A7EBB"/>
            </a:solidFill>
            <a:miter lim="800000"/>
            <a:headEnd/>
            <a:tailEnd type="arrow" w="med" len="med"/>
          </a:ln>
        </p:spPr>
      </p:cxnSp>
      <p:cxnSp>
        <p:nvCxnSpPr>
          <p:cNvPr id="31" name="68 Forma"/>
          <p:cNvCxnSpPr>
            <a:cxnSpLocks noChangeShapeType="1"/>
          </p:cNvCxnSpPr>
          <p:nvPr/>
        </p:nvCxnSpPr>
        <p:spPr bwMode="auto">
          <a:xfrm rot="16200000" flipH="1">
            <a:off x="5961236" y="4653260"/>
            <a:ext cx="215900" cy="215900"/>
          </a:xfrm>
          <a:prstGeom prst="bentConnector2">
            <a:avLst/>
          </a:prstGeom>
          <a:noFill/>
          <a:ln w="9525" algn="ctr">
            <a:solidFill>
              <a:srgbClr val="4A7EBB"/>
            </a:solidFill>
            <a:miter lim="800000"/>
            <a:headEnd/>
            <a:tailEnd type="arrow" w="med" len="med"/>
          </a:ln>
        </p:spPr>
      </p:cxnSp>
      <p:sp>
        <p:nvSpPr>
          <p:cNvPr id="32" name="Rounded Rectangle 4"/>
          <p:cNvSpPr/>
          <p:nvPr/>
        </p:nvSpPr>
        <p:spPr>
          <a:xfrm>
            <a:off x="6230515" y="4581128"/>
            <a:ext cx="2394893" cy="412750"/>
          </a:xfrm>
          <a:prstGeom prst="roundRect">
            <a:avLst/>
          </a:prstGeom>
          <a:noFill/>
          <a:ln w="25400" cap="flat" cmpd="sng" algn="ctr">
            <a:noFill/>
            <a:prstDash val="solid"/>
          </a:ln>
          <a:effectLst/>
        </p:spPr>
        <p:txBody>
          <a:bodyPr lIns="0" tIns="0" rIns="0" bIns="0"/>
          <a:lstStyle/>
          <a:p>
            <a:pPr fontAlgn="auto">
              <a:spcBef>
                <a:spcPts val="0"/>
              </a:spcBef>
              <a:spcAft>
                <a:spcPts val="0"/>
              </a:spcAft>
              <a:defRPr/>
            </a:pPr>
            <a:r>
              <a:rPr lang="en-GB" sz="1200" kern="0" dirty="0">
                <a:solidFill>
                  <a:prstClr val="black"/>
                </a:solidFill>
                <a:latin typeface="Optane"/>
                <a:cs typeface="+mn-cs"/>
              </a:rPr>
              <a:t>CORRECTION OF TGSS DATABASE </a:t>
            </a:r>
            <a:r>
              <a:rPr lang="en-GB" sz="1200" kern="0" dirty="0" smtClean="0">
                <a:solidFill>
                  <a:prstClr val="black"/>
                </a:solidFill>
                <a:latin typeface="Optane"/>
                <a:cs typeface="+mn-cs"/>
              </a:rPr>
              <a:t>INFORMATION</a:t>
            </a:r>
          </a:p>
          <a:p>
            <a:pPr fontAlgn="auto">
              <a:spcBef>
                <a:spcPts val="0"/>
              </a:spcBef>
              <a:spcAft>
                <a:spcPts val="0"/>
              </a:spcAft>
              <a:defRPr/>
            </a:pPr>
            <a:r>
              <a:rPr lang="zh-CN" altLang="en-US" sz="1200" kern="0" dirty="0" smtClean="0">
                <a:solidFill>
                  <a:prstClr val="black"/>
                </a:solidFill>
                <a:latin typeface="Optane"/>
                <a:cs typeface="+mn-cs"/>
              </a:rPr>
              <a:t>修复社保基金总库数据库信息</a:t>
            </a:r>
            <a:endParaRPr lang="en-GB" sz="1200" kern="0" dirty="0">
              <a:solidFill>
                <a:prstClr val="black"/>
              </a:solidFill>
              <a:latin typeface="Optane"/>
              <a:cs typeface="+mn-cs"/>
            </a:endParaRPr>
          </a:p>
        </p:txBody>
      </p:sp>
      <p:sp>
        <p:nvSpPr>
          <p:cNvPr id="33" name="Rounded Rectangle 4"/>
          <p:cNvSpPr/>
          <p:nvPr/>
        </p:nvSpPr>
        <p:spPr>
          <a:xfrm>
            <a:off x="6302623" y="5157192"/>
            <a:ext cx="2034753" cy="347315"/>
          </a:xfrm>
          <a:prstGeom prst="roundRect">
            <a:avLst/>
          </a:prstGeom>
          <a:noFill/>
          <a:ln w="25400" cap="flat" cmpd="sng" algn="ctr">
            <a:noFill/>
            <a:prstDash val="solid"/>
          </a:ln>
          <a:effectLst/>
        </p:spPr>
        <p:txBody>
          <a:bodyPr lIns="0" tIns="0" rIns="0" bIns="0"/>
          <a:lstStyle/>
          <a:p>
            <a:pPr fontAlgn="auto">
              <a:spcBef>
                <a:spcPts val="0"/>
              </a:spcBef>
              <a:spcAft>
                <a:spcPts val="0"/>
              </a:spcAft>
              <a:defRPr/>
            </a:pPr>
            <a:r>
              <a:rPr lang="en-GB" sz="1200" kern="0" dirty="0">
                <a:solidFill>
                  <a:prstClr val="black"/>
                </a:solidFill>
                <a:latin typeface="Optane"/>
                <a:cs typeface="+mn-cs"/>
              </a:rPr>
              <a:t>NOTIFICATION OF NEW </a:t>
            </a:r>
            <a:r>
              <a:rPr lang="en-GB" sz="1200" kern="0" dirty="0" smtClean="0">
                <a:solidFill>
                  <a:prstClr val="black"/>
                </a:solidFill>
                <a:latin typeface="Optane"/>
                <a:cs typeface="+mn-cs"/>
              </a:rPr>
              <a:t>DATA</a:t>
            </a:r>
            <a:r>
              <a:rPr lang="zh-CN" altLang="en-US" sz="1200" kern="0" dirty="0" smtClean="0">
                <a:solidFill>
                  <a:prstClr val="black"/>
                </a:solidFill>
                <a:latin typeface="Optane"/>
                <a:cs typeface="+mn-cs"/>
              </a:rPr>
              <a:t> 新信息通知</a:t>
            </a:r>
            <a:endParaRPr lang="en-GB" sz="1200" kern="0" dirty="0">
              <a:solidFill>
                <a:prstClr val="black"/>
              </a:solidFill>
              <a:latin typeface="Optane"/>
              <a:cs typeface="+mn-cs"/>
            </a:endParaRPr>
          </a:p>
        </p:txBody>
      </p:sp>
      <p:sp>
        <p:nvSpPr>
          <p:cNvPr id="34" name="46 Pentágono"/>
          <p:cNvSpPr/>
          <p:nvPr/>
        </p:nvSpPr>
        <p:spPr>
          <a:xfrm>
            <a:off x="5793036" y="5589240"/>
            <a:ext cx="2184300" cy="707603"/>
          </a:xfrm>
          <a:prstGeom prst="homePlate">
            <a:avLst>
              <a:gd name="adj" fmla="val 20313"/>
            </a:avLst>
          </a:prstGeom>
          <a:solidFill>
            <a:sysClr val="window" lastClr="FFFFFF"/>
          </a:solidFill>
          <a:ln w="25400" cap="flat" cmpd="sng" algn="ctr">
            <a:solidFill>
              <a:srgbClr val="4F81BD"/>
            </a:solidFill>
            <a:prstDash val="solid"/>
          </a:ln>
          <a:effectLst/>
        </p:spPr>
        <p:txBody>
          <a:bodyPr lIns="0" tIns="72000" rIns="0" bIns="0"/>
          <a:lstStyle/>
          <a:p>
            <a:pPr algn="ctr" fontAlgn="auto">
              <a:spcBef>
                <a:spcPts val="0"/>
              </a:spcBef>
              <a:spcAft>
                <a:spcPts val="0"/>
              </a:spcAft>
              <a:defRPr/>
            </a:pPr>
            <a:r>
              <a:rPr lang="en-GB" sz="1200" b="1" kern="0" dirty="0">
                <a:solidFill>
                  <a:prstClr val="black"/>
                </a:solidFill>
                <a:latin typeface="Optane"/>
                <a:cs typeface="+mn-cs"/>
              </a:rPr>
              <a:t>POSSIBILITY OF RECEIPT FOR CORRECT </a:t>
            </a:r>
            <a:r>
              <a:rPr lang="en-GB" sz="1200" b="1" kern="0" dirty="0" smtClean="0">
                <a:solidFill>
                  <a:prstClr val="black"/>
                </a:solidFill>
                <a:latin typeface="Optane"/>
                <a:cs typeface="+mn-cs"/>
              </a:rPr>
              <a:t>WORKERS</a:t>
            </a:r>
          </a:p>
          <a:p>
            <a:pPr algn="ctr" fontAlgn="auto">
              <a:spcBef>
                <a:spcPts val="0"/>
              </a:spcBef>
              <a:spcAft>
                <a:spcPts val="0"/>
              </a:spcAft>
              <a:defRPr/>
            </a:pPr>
            <a:r>
              <a:rPr lang="zh-CN" altLang="en-US" sz="1200" b="1" kern="0" dirty="0" smtClean="0">
                <a:solidFill>
                  <a:prstClr val="black"/>
                </a:solidFill>
                <a:latin typeface="Optane"/>
                <a:cs typeface="+mn-cs"/>
              </a:rPr>
              <a:t>无误员工可获取收据</a:t>
            </a:r>
            <a:endParaRPr lang="en-GB" sz="1200" b="1" kern="0" dirty="0">
              <a:solidFill>
                <a:prstClr val="black"/>
              </a:solidFill>
              <a:latin typeface="Optane"/>
              <a:cs typeface="+mn-cs"/>
            </a:endParaRPr>
          </a:p>
        </p:txBody>
      </p:sp>
      <p:pic>
        <p:nvPicPr>
          <p:cNvPr id="35" name="Picture 2" descr="C:\Documents and Settings\99TUA696\Escritorio\Doc. Alejandro\Imagenes\tgss.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600652" y="3717032"/>
            <a:ext cx="520700" cy="504825"/>
          </a:xfrm>
          <a:prstGeom prst="rect">
            <a:avLst/>
          </a:prstGeom>
          <a:noFill/>
          <a:ln w="9525">
            <a:noFill/>
            <a:miter lim="800000"/>
            <a:headEnd/>
            <a:tailEnd/>
          </a:ln>
        </p:spPr>
      </p:pic>
      <p:pic>
        <p:nvPicPr>
          <p:cNvPr id="36" name="Picture 2" descr="C:\Documents and Settings\99TUA696\Escritorio\Doc. Alejandro\Imagenes\tgss.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108602" y="5353149"/>
            <a:ext cx="520700" cy="503238"/>
          </a:xfrm>
          <a:prstGeom prst="rect">
            <a:avLst/>
          </a:prstGeom>
          <a:noFill/>
          <a:ln w="9525">
            <a:noFill/>
            <a:miter lim="800000"/>
            <a:headEnd/>
            <a:tailEnd/>
          </a:ln>
        </p:spPr>
      </p:pic>
      <p:pic>
        <p:nvPicPr>
          <p:cNvPr id="37" name="75 Imagen" descr="SI.jpg"/>
          <p:cNvPicPr>
            <a:picLocks noChangeAspect="1"/>
          </p:cNvPicPr>
          <p:nvPr/>
        </p:nvPicPr>
        <p:blipFill>
          <a:blip r:embed="rId8"/>
          <a:srcRect/>
          <a:stretch>
            <a:fillRect/>
          </a:stretch>
        </p:blipFill>
        <p:spPr bwMode="auto">
          <a:xfrm>
            <a:off x="8122046" y="3717032"/>
            <a:ext cx="287338" cy="415925"/>
          </a:xfrm>
          <a:prstGeom prst="rect">
            <a:avLst/>
          </a:prstGeom>
          <a:noFill/>
          <a:ln w="9525">
            <a:noFill/>
            <a:miter lim="800000"/>
            <a:headEnd/>
            <a:tailEnd/>
          </a:ln>
        </p:spPr>
      </p:pic>
      <p:pic>
        <p:nvPicPr>
          <p:cNvPr id="1738789" name="0 Imagen" descr="Logo Sistema Liquidación Directa-300ppp.jpg"/>
          <p:cNvPicPr>
            <a:picLocks noChangeAspect="1" noChangeArrowheads="1"/>
          </p:cNvPicPr>
          <p:nvPr/>
        </p:nvPicPr>
        <p:blipFill>
          <a:blip r:embed="rId9"/>
          <a:srcRect/>
          <a:stretch>
            <a:fillRect/>
          </a:stretch>
        </p:blipFill>
        <p:spPr bwMode="auto">
          <a:xfrm>
            <a:off x="6300788" y="1844780"/>
            <a:ext cx="2355052" cy="936347"/>
          </a:xfrm>
          <a:prstGeom prst="rect">
            <a:avLst/>
          </a:prstGeom>
          <a:noFill/>
          <a:ln w="9525">
            <a:noFill/>
            <a:miter lim="800000"/>
            <a:headEnd/>
            <a:tailEnd/>
          </a:ln>
        </p:spPr>
      </p:pic>
      <p:grpSp>
        <p:nvGrpSpPr>
          <p:cNvPr id="47" name="77 Grupo"/>
          <p:cNvGrpSpPr>
            <a:grpSpLocks/>
          </p:cNvGrpSpPr>
          <p:nvPr/>
        </p:nvGrpSpPr>
        <p:grpSpPr bwMode="auto">
          <a:xfrm>
            <a:off x="8457951" y="3428999"/>
            <a:ext cx="1319719" cy="1228725"/>
            <a:chOff x="-29273" y="4572009"/>
            <a:chExt cx="1008131" cy="602034"/>
          </a:xfrm>
        </p:grpSpPr>
        <p:pic>
          <p:nvPicPr>
            <p:cNvPr id="48" name="Picture 6" descr="http://icdn.pro/images/es/d/o/documento-icono-6055-128.png"/>
            <p:cNvPicPr>
              <a:picLocks noChangeAspect="1" noChangeArrowheads="1"/>
            </p:cNvPicPr>
            <p:nvPr/>
          </p:nvPicPr>
          <p:blipFill>
            <a:blip r:embed="rId6"/>
            <a:srcRect/>
            <a:stretch>
              <a:fillRect/>
            </a:stretch>
          </p:blipFill>
          <p:spPr bwMode="auto">
            <a:xfrm>
              <a:off x="-26097" y="4572009"/>
              <a:ext cx="1004955" cy="602034"/>
            </a:xfrm>
            <a:prstGeom prst="rect">
              <a:avLst/>
            </a:prstGeom>
            <a:noFill/>
            <a:ln w="9525">
              <a:noFill/>
              <a:miter lim="800000"/>
              <a:headEnd/>
              <a:tailEnd/>
            </a:ln>
          </p:spPr>
        </p:pic>
        <p:sp>
          <p:nvSpPr>
            <p:cNvPr id="49" name="42 Rectángulo"/>
            <p:cNvSpPr/>
            <p:nvPr/>
          </p:nvSpPr>
          <p:spPr>
            <a:xfrm>
              <a:off x="-29273" y="4643361"/>
              <a:ext cx="949016" cy="431458"/>
            </a:xfrm>
            <a:prstGeom prst="rect">
              <a:avLst/>
            </a:prstGeom>
            <a:noFill/>
            <a:ln w="9525" cap="flat" cmpd="sng" algn="ctr">
              <a:noFill/>
              <a:prstDash val="solid"/>
            </a:ln>
            <a:effectLst/>
          </p:spPr>
          <p:txBody>
            <a:bodyPr lIns="36000" rIns="36000" anchor="ctr"/>
            <a:lstStyle/>
            <a:p>
              <a:pPr algn="ctr" fontAlgn="auto">
                <a:spcBef>
                  <a:spcPts val="0"/>
                </a:spcBef>
                <a:spcAft>
                  <a:spcPts val="0"/>
                </a:spcAft>
                <a:defRPr/>
              </a:pPr>
              <a:r>
                <a:rPr lang="en-GB" sz="1200" b="1" kern="0" dirty="0">
                  <a:solidFill>
                    <a:prstClr val="black"/>
                  </a:solidFill>
                  <a:latin typeface="Optane"/>
                  <a:cs typeface="+mn-cs"/>
                </a:rPr>
                <a:t>TOTAL </a:t>
              </a:r>
              <a:r>
                <a:rPr lang="en-GB" sz="1200" b="1" kern="0" dirty="0" smtClean="0">
                  <a:solidFill>
                    <a:prstClr val="black"/>
                  </a:solidFill>
                  <a:latin typeface="Optane"/>
                  <a:cs typeface="+mn-cs"/>
                </a:rPr>
                <a:t>PAYMENT</a:t>
              </a:r>
            </a:p>
            <a:p>
              <a:pPr algn="ctr" fontAlgn="auto">
                <a:spcBef>
                  <a:spcPts val="0"/>
                </a:spcBef>
                <a:spcAft>
                  <a:spcPts val="0"/>
                </a:spcAft>
                <a:defRPr/>
              </a:pPr>
              <a:r>
                <a:rPr lang="zh-CN" altLang="en-US" sz="1200" b="1" kern="0" dirty="0" smtClean="0">
                  <a:solidFill>
                    <a:prstClr val="black"/>
                  </a:solidFill>
                  <a:latin typeface="Optane"/>
                  <a:cs typeface="+mn-cs"/>
                </a:rPr>
                <a:t>完全总额</a:t>
              </a:r>
              <a:endParaRPr lang="en-GB" sz="1200" b="1" kern="0" dirty="0">
                <a:solidFill>
                  <a:prstClr val="black"/>
                </a:solidFill>
                <a:latin typeface="Optane"/>
                <a:cs typeface="+mn-cs"/>
              </a:endParaRPr>
            </a:p>
          </p:txBody>
        </p:sp>
      </p:grpSp>
      <p:grpSp>
        <p:nvGrpSpPr>
          <p:cNvPr id="50" name="77 Grupo"/>
          <p:cNvGrpSpPr>
            <a:grpSpLocks/>
          </p:cNvGrpSpPr>
          <p:nvPr/>
        </p:nvGrpSpPr>
        <p:grpSpPr bwMode="auto">
          <a:xfrm>
            <a:off x="8533890" y="4725143"/>
            <a:ext cx="1243780" cy="1217897"/>
            <a:chOff x="-26097" y="4572009"/>
            <a:chExt cx="1004955" cy="602034"/>
          </a:xfrm>
        </p:grpSpPr>
        <p:pic>
          <p:nvPicPr>
            <p:cNvPr id="51" name="Picture 6" descr="http://icdn.pro/images/es/d/o/documento-icono-6055-128.png"/>
            <p:cNvPicPr>
              <a:picLocks noChangeAspect="1" noChangeArrowheads="1"/>
            </p:cNvPicPr>
            <p:nvPr/>
          </p:nvPicPr>
          <p:blipFill>
            <a:blip r:embed="rId6"/>
            <a:srcRect/>
            <a:stretch>
              <a:fillRect/>
            </a:stretch>
          </p:blipFill>
          <p:spPr bwMode="auto">
            <a:xfrm>
              <a:off x="-26097" y="4572009"/>
              <a:ext cx="1004955" cy="602034"/>
            </a:xfrm>
            <a:prstGeom prst="rect">
              <a:avLst/>
            </a:prstGeom>
            <a:noFill/>
            <a:ln w="9525">
              <a:noFill/>
              <a:miter lim="800000"/>
              <a:headEnd/>
              <a:tailEnd/>
            </a:ln>
          </p:spPr>
        </p:pic>
        <p:sp>
          <p:nvSpPr>
            <p:cNvPr id="52" name="42 Rectángulo"/>
            <p:cNvSpPr/>
            <p:nvPr/>
          </p:nvSpPr>
          <p:spPr>
            <a:xfrm>
              <a:off x="29842" y="4643200"/>
              <a:ext cx="949016" cy="431458"/>
            </a:xfrm>
            <a:prstGeom prst="rect">
              <a:avLst/>
            </a:prstGeom>
            <a:noFill/>
            <a:ln w="9525" cap="flat" cmpd="sng" algn="ctr">
              <a:noFill/>
              <a:prstDash val="solid"/>
            </a:ln>
            <a:effectLst/>
          </p:spPr>
          <p:txBody>
            <a:bodyPr lIns="36000" rIns="36000" anchor="ctr"/>
            <a:lstStyle/>
            <a:p>
              <a:pPr algn="ctr" fontAlgn="auto">
                <a:spcBef>
                  <a:spcPts val="0"/>
                </a:spcBef>
                <a:spcAft>
                  <a:spcPts val="0"/>
                </a:spcAft>
                <a:defRPr/>
              </a:pPr>
              <a:r>
                <a:rPr lang="en-GB" sz="1200" b="1" kern="0" dirty="0" smtClean="0">
                  <a:solidFill>
                    <a:prstClr val="black"/>
                  </a:solidFill>
                  <a:latin typeface="Optane"/>
                  <a:cs typeface="+mn-cs"/>
                </a:rPr>
                <a:t>PARTIAL PAYMENT</a:t>
              </a:r>
            </a:p>
            <a:p>
              <a:pPr algn="ctr" fontAlgn="auto">
                <a:spcBef>
                  <a:spcPts val="0"/>
                </a:spcBef>
                <a:spcAft>
                  <a:spcPts val="0"/>
                </a:spcAft>
                <a:defRPr/>
              </a:pPr>
              <a:r>
                <a:rPr lang="zh-CN" altLang="en-US" sz="1200" b="1" kern="0" dirty="0" smtClean="0">
                  <a:solidFill>
                    <a:prstClr val="black"/>
                  </a:solidFill>
                  <a:latin typeface="Optane"/>
                  <a:cs typeface="+mn-cs"/>
                </a:rPr>
                <a:t>部分总额</a:t>
              </a:r>
              <a:endParaRPr lang="en-GB" sz="1200" b="1" kern="0" dirty="0">
                <a:solidFill>
                  <a:prstClr val="black"/>
                </a:solidFill>
                <a:latin typeface="Optane"/>
                <a:cs typeface="+mn-cs"/>
              </a:endParaRPr>
            </a:p>
          </p:txBody>
        </p:sp>
      </p:grpSp>
      <p:sp>
        <p:nvSpPr>
          <p:cNvPr id="43" name="Título 1"/>
          <p:cNvSpPr txBox="1">
            <a:spLocks/>
          </p:cNvSpPr>
          <p:nvPr/>
        </p:nvSpPr>
        <p:spPr>
          <a:xfrm>
            <a:off x="317723" y="116540"/>
            <a:ext cx="6270325" cy="648090"/>
          </a:xfrm>
          <a:prstGeom prst="rect">
            <a:avLst/>
          </a:prstGeom>
        </p:spPr>
        <p:txBody>
          <a:bodyPr>
            <a:normAutofit fontScale="25000" lnSpcReduction="20000"/>
          </a:bodyPr>
          <a:lstStyle>
            <a:lvl1pPr algn="l" defTabSz="914400" rtl="0" eaLnBrk="1" latinLnBrk="0" hangingPunct="1">
              <a:spcBef>
                <a:spcPct val="0"/>
              </a:spcBef>
              <a:buNone/>
              <a:defRPr sz="2000" b="1" kern="1200">
                <a:solidFill>
                  <a:schemeClr val="tx1"/>
                </a:solidFill>
                <a:latin typeface="Optane" pitchFamily="2" charset="0"/>
                <a:ea typeface="+mj-ea"/>
                <a:cs typeface="+mj-cs"/>
              </a:defRPr>
            </a:lvl1pPr>
          </a:lstStyle>
          <a:p>
            <a:pPr marL="342900" indent="-342900" eaLnBrk="0" hangingPunct="0">
              <a:spcBef>
                <a:spcPts val="0"/>
              </a:spcBef>
            </a:pPr>
            <a:r>
              <a:rPr lang="en-US" sz="7200" dirty="0" smtClean="0">
                <a:solidFill>
                  <a:srgbClr val="4F81BD"/>
                </a:solidFill>
              </a:rPr>
              <a:t>3. DIRECT PAYMENT SYSTEM  </a:t>
            </a:r>
            <a:r>
              <a:rPr lang="zh-CN" altLang="en-US" sz="7200" dirty="0" smtClean="0">
                <a:solidFill>
                  <a:srgbClr val="4F81BD"/>
                </a:solidFill>
                <a:latin typeface="Optane"/>
              </a:rPr>
              <a:t>直</a:t>
            </a:r>
            <a:r>
              <a:rPr lang="zh-CN" altLang="en-US" sz="7200" dirty="0">
                <a:solidFill>
                  <a:srgbClr val="4F81BD"/>
                </a:solidFill>
                <a:latin typeface="Optane"/>
              </a:rPr>
              <a:t>接支付系统</a:t>
            </a:r>
            <a:endParaRPr lang="en-US" sz="7200" dirty="0" smtClean="0">
              <a:solidFill>
                <a:srgbClr val="4F81BD"/>
              </a:solidFill>
            </a:endParaRPr>
          </a:p>
          <a:p>
            <a:pPr marL="342900" indent="-342900" eaLnBrk="0" hangingPunct="0">
              <a:spcBef>
                <a:spcPts val="0"/>
              </a:spcBef>
            </a:pPr>
            <a:r>
              <a:rPr lang="en-GB" sz="7200" b="1" dirty="0" smtClean="0">
                <a:solidFill>
                  <a:srgbClr val="4F81BD"/>
                </a:solidFill>
                <a:latin typeface="Optane"/>
              </a:rPr>
              <a:t>3.2</a:t>
            </a:r>
            <a:r>
              <a:rPr lang="en-GB" sz="7200" b="1" dirty="0">
                <a:solidFill>
                  <a:srgbClr val="4F81BD"/>
                </a:solidFill>
                <a:latin typeface="Optane"/>
              </a:rPr>
              <a:t>. Contribution Payment procedure</a:t>
            </a:r>
          </a:p>
          <a:p>
            <a:pPr marL="800100" lvl="1" indent="-342900"/>
            <a:r>
              <a:rPr lang="zh-CN" altLang="en-US" sz="7200" b="1" dirty="0">
                <a:solidFill>
                  <a:srgbClr val="4F81BD"/>
                </a:solidFill>
                <a:latin typeface="Optane"/>
              </a:rPr>
              <a:t>    缴费支付程</a:t>
            </a:r>
            <a:r>
              <a:rPr lang="zh-CN" altLang="en-US" b="1" dirty="0">
                <a:solidFill>
                  <a:srgbClr val="4F81BD"/>
                </a:solidFill>
                <a:latin typeface="Optane"/>
              </a:rPr>
              <a:t>序</a:t>
            </a:r>
            <a:endParaRPr lang="en-GB" b="1" dirty="0">
              <a:solidFill>
                <a:srgbClr val="4F81BD"/>
              </a:solidFill>
              <a:latin typeface="Optane"/>
            </a:endParaRPr>
          </a:p>
          <a:p>
            <a:pPr marL="342900" indent="-342900" eaLnBrk="0" hangingPunct="0">
              <a:spcBef>
                <a:spcPts val="0"/>
              </a:spcBef>
            </a:pPr>
            <a:endParaRPr lang="es-ES" sz="7200" dirty="0" smtClean="0">
              <a:solidFill>
                <a:srgbClr val="FF0000"/>
              </a:solidFill>
            </a:endParaRPr>
          </a:p>
          <a:p>
            <a:pPr marL="342900" indent="-342900" algn="ctr" eaLnBrk="0" fontAlgn="base" hangingPunct="0">
              <a:spcBef>
                <a:spcPts val="0"/>
              </a:spcBef>
              <a:spcAft>
                <a:spcPct val="0"/>
              </a:spcAft>
            </a:pPr>
            <a:r>
              <a:rPr lang="en-GB" sz="2700" kern="0" dirty="0" smtClean="0">
                <a:solidFill>
                  <a:srgbClr val="4F81BD"/>
                </a:solidFill>
                <a:latin typeface="Optane"/>
                <a:ea typeface="+mn-ea"/>
                <a:cs typeface="Calibri" pitchFamily="34" charset="0"/>
              </a:rPr>
              <a:t/>
            </a:r>
            <a:br>
              <a:rPr lang="en-GB" sz="2700" kern="0" dirty="0" smtClean="0">
                <a:solidFill>
                  <a:srgbClr val="4F81BD"/>
                </a:solidFill>
                <a:latin typeface="Optane"/>
                <a:ea typeface="+mn-ea"/>
                <a:cs typeface="Calibri" pitchFamily="34" charset="0"/>
              </a:rPr>
            </a:br>
            <a:endParaRPr lang="es-ES" sz="2700" dirty="0">
              <a:latin typeface="Optane"/>
            </a:endParaRPr>
          </a:p>
        </p:txBody>
      </p:sp>
    </p:spTree>
    <p:extLst>
      <p:ext uri="{BB962C8B-B14F-4D97-AF65-F5344CB8AC3E}">
        <p14:creationId xmlns:p14="http://schemas.microsoft.com/office/powerpoint/2010/main" val="35295338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3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5"/>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37"/>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36"/>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50"/>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20"/>
                                        </p:tgtEl>
                                        <p:attrNameLst>
                                          <p:attrName>style.visibility</p:attrName>
                                        </p:attrNameLst>
                                      </p:cBhvr>
                                      <p:to>
                                        <p:strVal val="visible"/>
                                      </p:to>
                                    </p:set>
                                  </p:childTnLst>
                                </p:cTn>
                              </p:par>
                            </p:childTnLst>
                          </p:cTn>
                        </p:par>
                        <p:par>
                          <p:cTn id="109" fill="hold">
                            <p:stCondLst>
                              <p:cond delay="0"/>
                            </p:stCondLst>
                            <p:childTnLst>
                              <p:par>
                                <p:cTn id="110" presetID="1" presetClass="entr" presetSubtype="0" fill="hold" grpId="0" nodeType="afterEffect">
                                  <p:stCondLst>
                                    <p:cond delay="0"/>
                                  </p:stCondLst>
                                  <p:childTnLst>
                                    <p:set>
                                      <p:cBhvr>
                                        <p:cTn id="111" dur="1" fill="hold">
                                          <p:stCondLst>
                                            <p:cond delay="0"/>
                                          </p:stCondLst>
                                        </p:cTn>
                                        <p:tgtEl>
                                          <p:spTgt spid="24"/>
                                        </p:tgtEl>
                                        <p:attrNameLst>
                                          <p:attrName>style.visibility</p:attrName>
                                        </p:attrNameLst>
                                      </p:cBhvr>
                                      <p:to>
                                        <p:strVal val="visible"/>
                                      </p:to>
                                    </p:set>
                                  </p:childTnLst>
                                </p:cTn>
                              </p:par>
                              <p:par>
                                <p:cTn id="112" presetID="6" presetClass="entr" presetSubtype="16" fill="hold" nodeType="withEffect">
                                  <p:stCondLst>
                                    <p:cond delay="0"/>
                                  </p:stCondLst>
                                  <p:childTnLst>
                                    <p:set>
                                      <p:cBhvr>
                                        <p:cTn id="113" dur="1" fill="hold">
                                          <p:stCondLst>
                                            <p:cond delay="0"/>
                                          </p:stCondLst>
                                        </p:cTn>
                                        <p:tgtEl>
                                          <p:spTgt spid="1738789"/>
                                        </p:tgtEl>
                                        <p:attrNameLst>
                                          <p:attrName>style.visibility</p:attrName>
                                        </p:attrNameLst>
                                      </p:cBhvr>
                                      <p:to>
                                        <p:strVal val="visible"/>
                                      </p:to>
                                    </p:set>
                                    <p:animEffect transition="in" filter="circle(in)">
                                      <p:cBhvr>
                                        <p:cTn id="114" dur="3500"/>
                                        <p:tgtEl>
                                          <p:spTgt spid="17387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1" grpId="0" animBg="1"/>
      <p:bldP spid="15" grpId="0" animBg="1"/>
      <p:bldP spid="18" grpId="0"/>
      <p:bldP spid="19" grpId="0"/>
      <p:bldP spid="20" grpId="0" animBg="1"/>
      <p:bldP spid="23" grpId="0" animBg="1"/>
      <p:bldP spid="24" grpId="0" animBg="1"/>
      <p:bldP spid="25" grpId="0" animBg="1"/>
      <p:bldP spid="26" grpId="0" animBg="1"/>
      <p:bldP spid="28" grpId="0"/>
      <p:bldP spid="29" grpId="0" animBg="1"/>
      <p:bldP spid="32" grpId="0"/>
      <p:bldP spid="33" grpId="0"/>
      <p:bldP spid="3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20129" y="1222971"/>
            <a:ext cx="4305300" cy="2078037"/>
          </a:xfrm>
          <a:prstGeom prst="roundRect">
            <a:avLst/>
          </a:prstGeom>
          <a:solidFill>
            <a:sysClr val="window" lastClr="FFFFFF"/>
          </a:solidFill>
          <a:ln w="57150" cap="flat" cmpd="sng" algn="ctr">
            <a:solidFill>
              <a:srgbClr val="4F81BD">
                <a:shade val="95000"/>
                <a:satMod val="105000"/>
              </a:srgbClr>
            </a:solidFill>
            <a:prstDash val="solid"/>
          </a:ln>
          <a:effectLst/>
        </p:spPr>
        <p:txBody>
          <a:bodyPr lIns="91404" tIns="45702" rIns="91404" bIns="45702" anchor="ctr"/>
          <a:lstStyle/>
          <a:p>
            <a:pPr algn="ctr" fontAlgn="auto">
              <a:spcBef>
                <a:spcPts val="0"/>
              </a:spcBef>
              <a:spcAft>
                <a:spcPts val="0"/>
              </a:spcAft>
              <a:defRPr/>
            </a:pPr>
            <a:endParaRPr lang="es-ES" sz="800" b="1" kern="0" dirty="0">
              <a:solidFill>
                <a:prstClr val="black"/>
              </a:solidFill>
              <a:latin typeface="Arial"/>
              <a:cs typeface="+mn-cs"/>
            </a:endParaRPr>
          </a:p>
        </p:txBody>
      </p:sp>
      <p:cxnSp>
        <p:nvCxnSpPr>
          <p:cNvPr id="7" name="50 Conector angular"/>
          <p:cNvCxnSpPr/>
          <p:nvPr/>
        </p:nvCxnSpPr>
        <p:spPr>
          <a:xfrm rot="10800000" flipH="1" flipV="1">
            <a:off x="702742" y="2559968"/>
            <a:ext cx="577850" cy="2452688"/>
          </a:xfrm>
          <a:prstGeom prst="bentConnector3">
            <a:avLst>
              <a:gd name="adj1" fmla="val -39640"/>
            </a:avLst>
          </a:prstGeom>
          <a:noFill/>
          <a:ln w="57150" cap="flat" cmpd="sng" algn="ctr">
            <a:solidFill>
              <a:srgbClr val="C0504D"/>
            </a:solidFill>
            <a:prstDash val="solid"/>
            <a:headEnd type="none" w="med" len="med"/>
            <a:tailEnd type="triangle" w="med" len="med"/>
          </a:ln>
          <a:effectLst>
            <a:outerShdw blurRad="63500" sx="102000" sy="102000" algn="ctr" rotWithShape="0">
              <a:prstClr val="black">
                <a:alpha val="40000"/>
              </a:prstClr>
            </a:outerShdw>
          </a:effectLst>
        </p:spPr>
      </p:cxnSp>
      <p:sp>
        <p:nvSpPr>
          <p:cNvPr id="8" name="Rounded Rectangle 44"/>
          <p:cNvSpPr/>
          <p:nvPr/>
        </p:nvSpPr>
        <p:spPr>
          <a:xfrm>
            <a:off x="1133474" y="3991188"/>
            <a:ext cx="8572053" cy="2708920"/>
          </a:xfrm>
          <a:prstGeom prst="roundRect">
            <a:avLst/>
          </a:prstGeom>
          <a:solidFill>
            <a:sysClr val="window" lastClr="FFFFFF"/>
          </a:solidFill>
          <a:ln w="57150" cap="flat" cmpd="sng" algn="ctr">
            <a:solidFill>
              <a:srgbClr val="C0504D"/>
            </a:solidFill>
            <a:prstDash val="solid"/>
          </a:ln>
          <a:effectLst>
            <a:outerShdw blurRad="63500" sx="102000" sy="102000" algn="ctr" rotWithShape="0">
              <a:prstClr val="black">
                <a:alpha val="40000"/>
              </a:prstClr>
            </a:outerShdw>
          </a:effectLst>
        </p:spPr>
        <p:txBody>
          <a:bodyPr anchor="ctr"/>
          <a:lstStyle/>
          <a:p>
            <a:pPr marL="177800" indent="-177800" algn="just" fontAlgn="auto">
              <a:spcBef>
                <a:spcPts val="0"/>
              </a:spcBef>
              <a:spcAft>
                <a:spcPts val="0"/>
              </a:spcAft>
              <a:buClr>
                <a:srgbClr val="C0504D"/>
              </a:buClr>
              <a:buSzPct val="100000"/>
              <a:buFont typeface="Arial" pitchFamily="34" charset="0"/>
              <a:buChar char="•"/>
              <a:defRPr/>
            </a:pPr>
            <a:endParaRPr lang="es-ES" sz="1400" kern="0" dirty="0">
              <a:solidFill>
                <a:prstClr val="black"/>
              </a:solidFill>
              <a:latin typeface="Arial"/>
              <a:cs typeface="+mn-cs"/>
            </a:endParaRPr>
          </a:p>
          <a:p>
            <a:pPr marL="177800" indent="-177800" algn="just" fontAlgn="auto">
              <a:spcBef>
                <a:spcPts val="0"/>
              </a:spcBef>
              <a:spcAft>
                <a:spcPts val="0"/>
              </a:spcAft>
              <a:buClr>
                <a:srgbClr val="C0504D"/>
              </a:buClr>
              <a:buSzPct val="100000"/>
              <a:defRPr/>
            </a:pPr>
            <a:endParaRPr lang="es-ES" sz="1400" kern="0" dirty="0">
              <a:solidFill>
                <a:prstClr val="black"/>
              </a:solidFill>
              <a:latin typeface="Arial"/>
              <a:cs typeface="+mn-cs"/>
            </a:endParaRPr>
          </a:p>
        </p:txBody>
      </p:sp>
      <p:pic>
        <p:nvPicPr>
          <p:cNvPr id="10" name="Picture 2" descr="http://www.google.es/url?source=imglanding&amp;ct=img&amp;q=http://4.bp.blogspot.com/_rT-iV8vfEjQ/Spa49j1h7fI/AAAAAAAABIQ/wi7cqZGUEeA/s320/atention.png&amp;sa=X&amp;ei=1ShKUaH1HIfE7AamoIGICA&amp;ved=0CAkQ8wc4IA&amp;usg=AFQjCNG91_dlog7DkizdGhwviCSAygwyRQ"/>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986320" y="3526450"/>
            <a:ext cx="549275" cy="549275"/>
          </a:xfrm>
          <a:prstGeom prst="rect">
            <a:avLst/>
          </a:prstGeom>
          <a:noFill/>
          <a:ln w="9525">
            <a:noFill/>
            <a:miter lim="800000"/>
            <a:headEnd/>
            <a:tailEnd/>
          </a:ln>
        </p:spPr>
      </p:pic>
      <p:sp>
        <p:nvSpPr>
          <p:cNvPr id="11" name="114 Flecha derecha"/>
          <p:cNvSpPr/>
          <p:nvPr/>
        </p:nvSpPr>
        <p:spPr>
          <a:xfrm>
            <a:off x="5085729" y="2232621"/>
            <a:ext cx="420687" cy="336550"/>
          </a:xfrm>
          <a:prstGeom prst="rightArrow">
            <a:avLst/>
          </a:prstGeom>
          <a:solidFill>
            <a:sysClr val="window" lastClr="FFFFFF">
              <a:lumMod val="85000"/>
            </a:sysClr>
          </a:solidFill>
          <a:ln w="25400" cap="flat" cmpd="sng" algn="ctr">
            <a:solidFill>
              <a:sysClr val="window" lastClr="FFFFFF">
                <a:lumMod val="85000"/>
              </a:sysClr>
            </a:solidFill>
            <a:prstDash val="solid"/>
          </a:ln>
          <a:effectLst/>
        </p:spPr>
        <p:txBody>
          <a:bodyPr anchor="ctr"/>
          <a:lstStyle/>
          <a:p>
            <a:pPr algn="ctr" fontAlgn="auto">
              <a:spcBef>
                <a:spcPts val="0"/>
              </a:spcBef>
              <a:spcAft>
                <a:spcPts val="0"/>
              </a:spcAft>
              <a:defRPr/>
            </a:pPr>
            <a:endParaRPr lang="es-ES" sz="1400" kern="0" dirty="0">
              <a:solidFill>
                <a:prstClr val="white">
                  <a:lumMod val="85000"/>
                </a:prstClr>
              </a:solidFill>
              <a:latin typeface="Arial"/>
              <a:cs typeface="+mn-cs"/>
            </a:endParaRPr>
          </a:p>
        </p:txBody>
      </p:sp>
      <p:sp>
        <p:nvSpPr>
          <p:cNvPr id="12" name="Rounded Rectangle 4"/>
          <p:cNvSpPr/>
          <p:nvPr/>
        </p:nvSpPr>
        <p:spPr>
          <a:xfrm rot="5400000">
            <a:off x="5882654" y="1035645"/>
            <a:ext cx="2082800" cy="3114675"/>
          </a:xfrm>
          <a:prstGeom prst="roundRect">
            <a:avLst/>
          </a:prstGeom>
          <a:solidFill>
            <a:sysClr val="window" lastClr="FFFFFF"/>
          </a:solidFill>
          <a:ln w="57150" cap="flat" cmpd="sng" algn="ctr">
            <a:solidFill>
              <a:sysClr val="window" lastClr="FFFFFF">
                <a:lumMod val="85000"/>
              </a:sysClr>
            </a:solidFill>
            <a:prstDash val="solid"/>
          </a:ln>
          <a:effectLst/>
        </p:spPr>
        <p:txBody>
          <a:bodyPr lIns="91404" tIns="45702" rIns="91404" bIns="45702" anchor="ctr"/>
          <a:lstStyle/>
          <a:p>
            <a:pPr algn="ctr" fontAlgn="auto">
              <a:spcBef>
                <a:spcPts val="0"/>
              </a:spcBef>
              <a:spcAft>
                <a:spcPts val="0"/>
              </a:spcAft>
              <a:defRPr/>
            </a:pPr>
            <a:endParaRPr lang="es-ES" sz="800" b="1" kern="0" dirty="0">
              <a:solidFill>
                <a:prstClr val="white">
                  <a:lumMod val="85000"/>
                </a:prstClr>
              </a:solidFill>
              <a:latin typeface="Arial"/>
              <a:cs typeface="+mn-cs"/>
            </a:endParaRPr>
          </a:p>
        </p:txBody>
      </p:sp>
      <p:pic>
        <p:nvPicPr>
          <p:cNvPr id="13" name="101 Imagen" descr="premisasazul.jpg"/>
          <p:cNvPicPr>
            <a:picLocks noChangeAspect="1"/>
          </p:cNvPicPr>
          <p:nvPr/>
        </p:nvPicPr>
        <p:blipFill>
          <a:blip r:embed="rId3" cstate="print">
            <a:clrChange>
              <a:clrFrom>
                <a:srgbClr val="F8F3FA"/>
              </a:clrFrom>
              <a:clrTo>
                <a:srgbClr val="F8F3FA">
                  <a:alpha val="0"/>
                </a:srgbClr>
              </a:clrTo>
            </a:clrChange>
            <a:duotone>
              <a:srgbClr val="EEECE1">
                <a:shade val="45000"/>
                <a:satMod val="135000"/>
              </a:srgbClr>
              <a:prstClr val="white"/>
            </a:duotone>
          </a:blip>
          <a:srcRect r="68559" b="47763"/>
          <a:stretch>
            <a:fillRect/>
          </a:stretch>
        </p:blipFill>
        <p:spPr>
          <a:xfrm>
            <a:off x="5559749" y="1608451"/>
            <a:ext cx="561835" cy="517781"/>
          </a:xfrm>
          <a:prstGeom prst="rect">
            <a:avLst/>
          </a:prstGeom>
        </p:spPr>
      </p:pic>
      <p:sp>
        <p:nvSpPr>
          <p:cNvPr id="14" name="Rounded Rectangle 4"/>
          <p:cNvSpPr/>
          <p:nvPr/>
        </p:nvSpPr>
        <p:spPr>
          <a:xfrm>
            <a:off x="5460379" y="2148484"/>
            <a:ext cx="2067838" cy="146050"/>
          </a:xfrm>
          <a:prstGeom prst="roundRect">
            <a:avLst/>
          </a:prstGeom>
          <a:noFill/>
          <a:ln w="25400" cap="flat" cmpd="sng" algn="ctr">
            <a:noFill/>
            <a:prstDash val="solid"/>
          </a:ln>
          <a:effectLst/>
        </p:spPr>
        <p:txBody>
          <a:bodyPr lIns="0" tIns="0" rIns="0" bIns="0"/>
          <a:lstStyle/>
          <a:p>
            <a:pPr fontAlgn="auto">
              <a:spcBef>
                <a:spcPts val="0"/>
              </a:spcBef>
              <a:spcAft>
                <a:spcPts val="0"/>
              </a:spcAft>
              <a:defRPr/>
            </a:pPr>
            <a:r>
              <a:rPr lang="en-GB" sz="1400" b="1" kern="0" dirty="0">
                <a:solidFill>
                  <a:prstClr val="white">
                    <a:lumMod val="85000"/>
                  </a:prstClr>
                </a:solidFill>
                <a:latin typeface="Optane"/>
                <a:cs typeface="+mn-cs"/>
              </a:rPr>
              <a:t>AUTHORISED PERSON</a:t>
            </a:r>
          </a:p>
        </p:txBody>
      </p:sp>
      <p:sp>
        <p:nvSpPr>
          <p:cNvPr id="15" name="91 Pentágono"/>
          <p:cNvSpPr/>
          <p:nvPr/>
        </p:nvSpPr>
        <p:spPr>
          <a:xfrm>
            <a:off x="5560391" y="2358033"/>
            <a:ext cx="1450975" cy="366713"/>
          </a:xfrm>
          <a:prstGeom prst="homePlate">
            <a:avLst/>
          </a:prstGeom>
          <a:solidFill>
            <a:sysClr val="window" lastClr="FFFFFF"/>
          </a:solidFill>
          <a:ln w="25400" cap="flat" cmpd="sng" algn="ctr">
            <a:solidFill>
              <a:sysClr val="window" lastClr="FFFFFF">
                <a:lumMod val="85000"/>
              </a:sysClr>
            </a:solidFill>
            <a:prstDash val="solid"/>
          </a:ln>
          <a:effectLst/>
        </p:spPr>
        <p:txBody>
          <a:bodyPr lIns="72000" tIns="72000" rIns="72000" bIns="0" anchor="ctr"/>
          <a:lstStyle/>
          <a:p>
            <a:pPr algn="ctr" fontAlgn="auto">
              <a:spcBef>
                <a:spcPts val="0"/>
              </a:spcBef>
              <a:spcAft>
                <a:spcPts val="0"/>
              </a:spcAft>
              <a:defRPr/>
            </a:pPr>
            <a:r>
              <a:rPr lang="en-GB" sz="1200" b="1" kern="0" dirty="0">
                <a:solidFill>
                  <a:prstClr val="white">
                    <a:lumMod val="85000"/>
                  </a:prstClr>
                </a:solidFill>
                <a:latin typeface="Optane"/>
                <a:cs typeface="+mn-cs"/>
              </a:rPr>
              <a:t>CORRECTION OF ERRORS</a:t>
            </a:r>
          </a:p>
        </p:txBody>
      </p:sp>
      <p:sp>
        <p:nvSpPr>
          <p:cNvPr id="16" name="92 Pentágono"/>
          <p:cNvSpPr/>
          <p:nvPr/>
        </p:nvSpPr>
        <p:spPr>
          <a:xfrm>
            <a:off x="5560390" y="2785075"/>
            <a:ext cx="1450975" cy="821085"/>
          </a:xfrm>
          <a:prstGeom prst="homePlate">
            <a:avLst>
              <a:gd name="adj" fmla="val 20313"/>
            </a:avLst>
          </a:prstGeom>
          <a:solidFill>
            <a:sysClr val="window" lastClr="FFFFFF"/>
          </a:solidFill>
          <a:ln w="25400" cap="flat" cmpd="sng" algn="ctr">
            <a:solidFill>
              <a:sysClr val="window" lastClr="FFFFFF">
                <a:lumMod val="85000"/>
              </a:sysClr>
            </a:solidFill>
            <a:prstDash val="solid"/>
          </a:ln>
          <a:effectLst/>
        </p:spPr>
        <p:txBody>
          <a:bodyPr lIns="0" tIns="72000" rIns="0" bIns="0" anchor="ctr"/>
          <a:lstStyle/>
          <a:p>
            <a:pPr algn="ctr" fontAlgn="auto">
              <a:spcBef>
                <a:spcPts val="0"/>
              </a:spcBef>
              <a:spcAft>
                <a:spcPts val="0"/>
              </a:spcAft>
              <a:defRPr/>
            </a:pPr>
            <a:r>
              <a:rPr lang="en-GB" sz="1200" b="1" kern="0" dirty="0">
                <a:solidFill>
                  <a:prstClr val="white">
                    <a:lumMod val="85000"/>
                  </a:prstClr>
                </a:solidFill>
                <a:latin typeface="Optane"/>
                <a:cs typeface="+mn-cs"/>
              </a:rPr>
              <a:t>POSSIBILITY OF RECEIPT FOR CORRECT WORKERS</a:t>
            </a:r>
          </a:p>
        </p:txBody>
      </p:sp>
      <p:pic>
        <p:nvPicPr>
          <p:cNvPr id="17" name="Picture 2" descr="C:\Documents and Settings\99TUA696\Escritorio\Doc. Alejandro\Imagenes\tgss.jpg"/>
          <p:cNvPicPr>
            <a:picLocks noChangeAspect="1" noChangeArrowheads="1"/>
          </p:cNvPicPr>
          <p:nvPr/>
        </p:nvPicPr>
        <p:blipFill>
          <a:blip r:embed="rId4" cstate="print">
            <a:clrChange>
              <a:clrFrom>
                <a:srgbClr val="FFFFFF"/>
              </a:clrFrom>
              <a:clrTo>
                <a:srgbClr val="FFFFFF">
                  <a:alpha val="0"/>
                </a:srgbClr>
              </a:clrTo>
            </a:clrChange>
            <a:duotone>
              <a:srgbClr val="EEECE1">
                <a:shade val="45000"/>
                <a:satMod val="135000"/>
              </a:srgbClr>
              <a:prstClr val="white"/>
            </a:duotone>
          </a:blip>
          <a:srcRect/>
          <a:stretch>
            <a:fillRect/>
          </a:stretch>
        </p:blipFill>
        <p:spPr bwMode="auto">
          <a:xfrm>
            <a:off x="7172177" y="2402983"/>
            <a:ext cx="413884" cy="320176"/>
          </a:xfrm>
          <a:prstGeom prst="rect">
            <a:avLst/>
          </a:prstGeom>
          <a:noFill/>
        </p:spPr>
      </p:pic>
      <p:pic>
        <p:nvPicPr>
          <p:cNvPr id="18" name="Picture 2" descr="C:\Documents and Settings\99TUA696\Escritorio\Doc. Alejandro\Imagenes\tgss.jpg"/>
          <p:cNvPicPr>
            <a:picLocks noChangeAspect="1" noChangeArrowheads="1"/>
          </p:cNvPicPr>
          <p:nvPr/>
        </p:nvPicPr>
        <p:blipFill>
          <a:blip r:embed="rId4" cstate="print">
            <a:clrChange>
              <a:clrFrom>
                <a:srgbClr val="FFFFFF"/>
              </a:clrFrom>
              <a:clrTo>
                <a:srgbClr val="FFFFFF">
                  <a:alpha val="0"/>
                </a:srgbClr>
              </a:clrTo>
            </a:clrChange>
            <a:duotone>
              <a:srgbClr val="EEECE1">
                <a:shade val="45000"/>
                <a:satMod val="135000"/>
              </a:srgbClr>
              <a:prstClr val="white"/>
            </a:duotone>
          </a:blip>
          <a:srcRect/>
          <a:stretch>
            <a:fillRect/>
          </a:stretch>
        </p:blipFill>
        <p:spPr bwMode="auto">
          <a:xfrm>
            <a:off x="7172177" y="3008911"/>
            <a:ext cx="413884" cy="320176"/>
          </a:xfrm>
          <a:prstGeom prst="rect">
            <a:avLst/>
          </a:prstGeom>
          <a:noFill/>
        </p:spPr>
      </p:pic>
      <p:pic>
        <p:nvPicPr>
          <p:cNvPr id="19" name="77 Imagen" descr="SI.jpg"/>
          <p:cNvPicPr>
            <a:picLocks noChangeAspect="1"/>
          </p:cNvPicPr>
          <p:nvPr/>
        </p:nvPicPr>
        <p:blipFill>
          <a:blip r:embed="rId5" cstate="print">
            <a:duotone>
              <a:srgbClr val="EEECE1">
                <a:shade val="45000"/>
                <a:satMod val="135000"/>
              </a:srgbClr>
              <a:prstClr val="white"/>
            </a:duotone>
          </a:blip>
          <a:stretch>
            <a:fillRect/>
          </a:stretch>
        </p:blipFill>
        <p:spPr>
          <a:xfrm>
            <a:off x="7536853" y="2364259"/>
            <a:ext cx="216024" cy="344826"/>
          </a:xfrm>
          <a:prstGeom prst="rect">
            <a:avLst/>
          </a:prstGeom>
        </p:spPr>
      </p:pic>
      <p:grpSp>
        <p:nvGrpSpPr>
          <p:cNvPr id="1739795" name="77 Grupo"/>
          <p:cNvGrpSpPr>
            <a:grpSpLocks/>
          </p:cNvGrpSpPr>
          <p:nvPr/>
        </p:nvGrpSpPr>
        <p:grpSpPr bwMode="auto">
          <a:xfrm>
            <a:off x="7752729" y="2232621"/>
            <a:ext cx="822326" cy="560387"/>
            <a:chOff x="-130651" y="4572009"/>
            <a:chExt cx="1238043" cy="656764"/>
          </a:xfrm>
        </p:grpSpPr>
        <p:pic>
          <p:nvPicPr>
            <p:cNvPr id="1739819" name="Picture 6" descr="http://icdn.pro/images/es/d/o/documento-icono-6055-128.png"/>
            <p:cNvPicPr>
              <a:picLocks noChangeAspect="1" noChangeArrowheads="1"/>
            </p:cNvPicPr>
            <p:nvPr/>
          </p:nvPicPr>
          <p:blipFill>
            <a:blip r:embed="rId6"/>
            <a:srcRect/>
            <a:stretch>
              <a:fillRect/>
            </a:stretch>
          </p:blipFill>
          <p:spPr bwMode="auto">
            <a:xfrm>
              <a:off x="-130651" y="4572009"/>
              <a:ext cx="1054008" cy="656764"/>
            </a:xfrm>
            <a:prstGeom prst="rect">
              <a:avLst/>
            </a:prstGeom>
            <a:noFill/>
            <a:ln w="9525">
              <a:noFill/>
              <a:miter lim="800000"/>
              <a:headEnd/>
              <a:tailEnd/>
            </a:ln>
          </p:spPr>
        </p:pic>
        <p:sp>
          <p:nvSpPr>
            <p:cNvPr id="22" name="42 Rectángulo"/>
            <p:cNvSpPr/>
            <p:nvPr/>
          </p:nvSpPr>
          <p:spPr>
            <a:xfrm>
              <a:off x="-23100" y="4644569"/>
              <a:ext cx="1130492" cy="429781"/>
            </a:xfrm>
            <a:prstGeom prst="rect">
              <a:avLst/>
            </a:prstGeom>
            <a:noFill/>
            <a:ln w="9525" cap="flat" cmpd="sng" algn="ctr">
              <a:noFill/>
              <a:prstDash val="solid"/>
            </a:ln>
            <a:effectLst/>
          </p:spPr>
          <p:txBody>
            <a:bodyPr lIns="36000" rIns="36000" anchor="ctr"/>
            <a:lstStyle/>
            <a:p>
              <a:pPr algn="ctr" fontAlgn="auto">
                <a:spcBef>
                  <a:spcPts val="0"/>
                </a:spcBef>
                <a:spcAft>
                  <a:spcPts val="0"/>
                </a:spcAft>
                <a:defRPr/>
              </a:pPr>
              <a:r>
                <a:rPr lang="en-GB" sz="1100" b="1" kern="0" dirty="0">
                  <a:solidFill>
                    <a:prstClr val="white">
                      <a:lumMod val="85000"/>
                    </a:prstClr>
                  </a:solidFill>
                  <a:latin typeface="Optane"/>
                  <a:cs typeface="+mn-cs"/>
                </a:rPr>
                <a:t>TOTAL PAYMENT</a:t>
              </a:r>
            </a:p>
          </p:txBody>
        </p:sp>
      </p:grpSp>
      <p:grpSp>
        <p:nvGrpSpPr>
          <p:cNvPr id="1739796" name="77 Grupo"/>
          <p:cNvGrpSpPr>
            <a:grpSpLocks/>
          </p:cNvGrpSpPr>
          <p:nvPr/>
        </p:nvGrpSpPr>
        <p:grpSpPr bwMode="auto">
          <a:xfrm>
            <a:off x="7752729" y="2810471"/>
            <a:ext cx="822326" cy="849312"/>
            <a:chOff x="-130651" y="4572009"/>
            <a:chExt cx="1238043" cy="656764"/>
          </a:xfrm>
        </p:grpSpPr>
        <p:pic>
          <p:nvPicPr>
            <p:cNvPr id="1739817" name="Picture 6" descr="http://icdn.pro/images/es/d/o/documento-icono-6055-128.png"/>
            <p:cNvPicPr>
              <a:picLocks noChangeAspect="1" noChangeArrowheads="1"/>
            </p:cNvPicPr>
            <p:nvPr/>
          </p:nvPicPr>
          <p:blipFill>
            <a:blip r:embed="rId6"/>
            <a:srcRect/>
            <a:stretch>
              <a:fillRect/>
            </a:stretch>
          </p:blipFill>
          <p:spPr bwMode="auto">
            <a:xfrm>
              <a:off x="-130651" y="4572009"/>
              <a:ext cx="1054008" cy="656764"/>
            </a:xfrm>
            <a:prstGeom prst="rect">
              <a:avLst/>
            </a:prstGeom>
            <a:noFill/>
            <a:ln w="9525">
              <a:noFill/>
              <a:miter lim="800000"/>
              <a:headEnd/>
              <a:tailEnd/>
            </a:ln>
          </p:spPr>
        </p:pic>
        <p:sp>
          <p:nvSpPr>
            <p:cNvPr id="25" name="42 Rectángulo"/>
            <p:cNvSpPr/>
            <p:nvPr/>
          </p:nvSpPr>
          <p:spPr>
            <a:xfrm>
              <a:off x="-23100" y="4643210"/>
              <a:ext cx="1130492" cy="432114"/>
            </a:xfrm>
            <a:prstGeom prst="rect">
              <a:avLst/>
            </a:prstGeom>
            <a:noFill/>
            <a:ln w="9525" cap="flat" cmpd="sng" algn="ctr">
              <a:noFill/>
              <a:prstDash val="solid"/>
            </a:ln>
            <a:effectLst/>
          </p:spPr>
          <p:txBody>
            <a:bodyPr lIns="36000" rIns="36000" anchor="ctr"/>
            <a:lstStyle/>
            <a:p>
              <a:pPr algn="ctr" fontAlgn="auto">
                <a:spcBef>
                  <a:spcPts val="0"/>
                </a:spcBef>
                <a:spcAft>
                  <a:spcPts val="0"/>
                </a:spcAft>
                <a:defRPr/>
              </a:pPr>
              <a:r>
                <a:rPr lang="en-GB" sz="1100" b="1" kern="0" dirty="0">
                  <a:solidFill>
                    <a:prstClr val="white">
                      <a:lumMod val="85000"/>
                    </a:prstClr>
                  </a:solidFill>
                  <a:latin typeface="Optane"/>
                  <a:cs typeface="+mn-cs"/>
                </a:rPr>
                <a:t>PARTIAL PAYMENT</a:t>
              </a:r>
            </a:p>
          </p:txBody>
        </p:sp>
      </p:grpSp>
      <p:sp>
        <p:nvSpPr>
          <p:cNvPr id="26" name="Rounded Rectangle 4"/>
          <p:cNvSpPr/>
          <p:nvPr/>
        </p:nvSpPr>
        <p:spPr>
          <a:xfrm>
            <a:off x="3052141" y="3437533"/>
            <a:ext cx="2036763" cy="366713"/>
          </a:xfrm>
          <a:prstGeom prst="roundRect">
            <a:avLst/>
          </a:prstGeom>
          <a:solidFill>
            <a:sysClr val="window" lastClr="FFFFFF"/>
          </a:solidFill>
          <a:ln w="57150" cap="flat" cmpd="sng" algn="ctr">
            <a:solidFill>
              <a:sysClr val="window" lastClr="FFFFFF">
                <a:lumMod val="85000"/>
              </a:sysClr>
            </a:solidFill>
            <a:prstDash val="sysDash"/>
          </a:ln>
          <a:effectLst/>
        </p:spPr>
        <p:txBody>
          <a:bodyPr lIns="91404" tIns="45702" rIns="91404" bIns="45702" anchor="ctr"/>
          <a:lstStyle/>
          <a:p>
            <a:pPr marL="538163" algn="ctr" fontAlgn="auto">
              <a:spcBef>
                <a:spcPts val="0"/>
              </a:spcBef>
              <a:spcAft>
                <a:spcPts val="0"/>
              </a:spcAft>
              <a:defRPr/>
            </a:pPr>
            <a:r>
              <a:rPr lang="en-GB" sz="1200" b="1" kern="0" dirty="0">
                <a:solidFill>
                  <a:prstClr val="white">
                    <a:lumMod val="85000"/>
                  </a:prstClr>
                </a:solidFill>
                <a:latin typeface="Optane"/>
                <a:cs typeface="+mn-cs"/>
              </a:rPr>
              <a:t>CONSULTATION OF CALCULATIONS</a:t>
            </a:r>
          </a:p>
        </p:txBody>
      </p:sp>
      <p:pic>
        <p:nvPicPr>
          <p:cNvPr id="1739798" name="Picture 27" descr="questions"/>
          <p:cNvPicPr>
            <a:picLocks noChangeAspect="1" noChangeArrowheads="1"/>
          </p:cNvPicPr>
          <p:nvPr/>
        </p:nvPicPr>
        <p:blipFill>
          <a:blip r:embed="rId7">
            <a:clrChange>
              <a:clrFrom>
                <a:srgbClr val="FDFDFD"/>
              </a:clrFrom>
              <a:clrTo>
                <a:srgbClr val="FDFDFD">
                  <a:alpha val="0"/>
                </a:srgbClr>
              </a:clrTo>
            </a:clrChange>
            <a:grayscl/>
          </a:blip>
          <a:srcRect l="3125" r="5417" b="1666"/>
          <a:stretch>
            <a:fillRect/>
          </a:stretch>
        </p:blipFill>
        <p:spPr bwMode="auto">
          <a:xfrm>
            <a:off x="3142629" y="3475633"/>
            <a:ext cx="381000" cy="257175"/>
          </a:xfrm>
          <a:prstGeom prst="rect">
            <a:avLst/>
          </a:prstGeom>
          <a:noFill/>
          <a:ln w="9525">
            <a:noFill/>
            <a:miter lim="800000"/>
            <a:headEnd/>
            <a:tailEnd/>
          </a:ln>
        </p:spPr>
      </p:pic>
      <p:pic>
        <p:nvPicPr>
          <p:cNvPr id="28" name="96 Imagen" descr="premisasazul.jpg"/>
          <p:cNvPicPr>
            <a:picLocks noChangeAspect="1"/>
          </p:cNvPicPr>
          <p:nvPr/>
        </p:nvPicPr>
        <p:blipFill>
          <a:blip r:embed="rId3" cstate="print">
            <a:clrChange>
              <a:clrFrom>
                <a:srgbClr val="F8F3FA"/>
              </a:clrFrom>
              <a:clrTo>
                <a:srgbClr val="F8F3FA">
                  <a:alpha val="0"/>
                </a:srgbClr>
              </a:clrTo>
            </a:clrChange>
            <a:duotone>
              <a:prstClr val="black"/>
              <a:srgbClr val="1F497D">
                <a:tint val="45000"/>
                <a:satMod val="400000"/>
              </a:srgbClr>
            </a:duotone>
          </a:blip>
          <a:srcRect r="68559" b="47763"/>
          <a:stretch>
            <a:fillRect/>
          </a:stretch>
        </p:blipFill>
        <p:spPr>
          <a:xfrm>
            <a:off x="1077093" y="1386039"/>
            <a:ext cx="561835" cy="533324"/>
          </a:xfrm>
          <a:prstGeom prst="rect">
            <a:avLst/>
          </a:prstGeom>
        </p:spPr>
      </p:pic>
      <p:cxnSp>
        <p:nvCxnSpPr>
          <p:cNvPr id="1739802" name="51 Forma"/>
          <p:cNvCxnSpPr>
            <a:cxnSpLocks noChangeShapeType="1"/>
          </p:cNvCxnSpPr>
          <p:nvPr/>
        </p:nvCxnSpPr>
        <p:spPr bwMode="auto">
          <a:xfrm rot="16200000" flipH="1">
            <a:off x="1022448" y="2525638"/>
            <a:ext cx="325437" cy="215900"/>
          </a:xfrm>
          <a:prstGeom prst="bentConnector2">
            <a:avLst/>
          </a:prstGeom>
          <a:noFill/>
          <a:ln w="9525" algn="ctr">
            <a:solidFill>
              <a:srgbClr val="4A7EBB"/>
            </a:solidFill>
            <a:miter lim="800000"/>
            <a:headEnd/>
            <a:tailEnd type="arrow" w="med" len="med"/>
          </a:ln>
        </p:spPr>
      </p:cxnSp>
      <p:cxnSp>
        <p:nvCxnSpPr>
          <p:cNvPr id="1739803" name="49 Forma"/>
          <p:cNvCxnSpPr>
            <a:cxnSpLocks noChangeShapeType="1"/>
          </p:cNvCxnSpPr>
          <p:nvPr/>
        </p:nvCxnSpPr>
        <p:spPr bwMode="auto">
          <a:xfrm rot="16200000" flipH="1">
            <a:off x="1023242" y="2058194"/>
            <a:ext cx="323850" cy="215900"/>
          </a:xfrm>
          <a:prstGeom prst="bentConnector2">
            <a:avLst/>
          </a:prstGeom>
          <a:noFill/>
          <a:ln w="9525" algn="ctr">
            <a:solidFill>
              <a:srgbClr val="4A7EBB"/>
            </a:solidFill>
            <a:miter lim="800000"/>
            <a:headEnd/>
            <a:tailEnd type="arrow" w="med" len="med"/>
          </a:ln>
        </p:spPr>
      </p:cxnSp>
      <p:pic>
        <p:nvPicPr>
          <p:cNvPr id="35" name="Picture 2" descr="C:\Documents and Settings\99TUA696\Escritorio\Doc. Alejandro\Imagenes\tgss.jpg"/>
          <p:cNvPicPr>
            <a:picLocks noChangeAspect="1" noChangeArrowheads="1"/>
          </p:cNvPicPr>
          <p:nvPr/>
        </p:nvPicPr>
        <p:blipFill>
          <a:blip r:embed="rId4" cstate="print">
            <a:clrChange>
              <a:clrFrom>
                <a:srgbClr val="FFFFFF"/>
              </a:clrFrom>
              <a:clrTo>
                <a:srgbClr val="FFFFFF">
                  <a:alpha val="0"/>
                </a:srgbClr>
              </a:clrTo>
            </a:clrChange>
            <a:duotone>
              <a:srgbClr val="EEECE1">
                <a:shade val="45000"/>
                <a:satMod val="135000"/>
              </a:srgbClr>
              <a:prstClr val="white"/>
            </a:duotone>
          </a:blip>
          <a:srcRect/>
          <a:stretch>
            <a:fillRect/>
          </a:stretch>
        </p:blipFill>
        <p:spPr bwMode="auto">
          <a:xfrm>
            <a:off x="2670910" y="1616644"/>
            <a:ext cx="414557" cy="320697"/>
          </a:xfrm>
          <a:prstGeom prst="rect">
            <a:avLst/>
          </a:prstGeom>
          <a:noFill/>
        </p:spPr>
      </p:pic>
      <p:grpSp>
        <p:nvGrpSpPr>
          <p:cNvPr id="1739807" name="58 Grupo"/>
          <p:cNvGrpSpPr>
            <a:grpSpLocks/>
          </p:cNvGrpSpPr>
          <p:nvPr/>
        </p:nvGrpSpPr>
        <p:grpSpPr bwMode="auto">
          <a:xfrm>
            <a:off x="3072779" y="1356321"/>
            <a:ext cx="2257846" cy="1331912"/>
            <a:chOff x="2861107" y="3085328"/>
            <a:chExt cx="2259060" cy="1655273"/>
          </a:xfrm>
        </p:grpSpPr>
        <p:sp>
          <p:nvSpPr>
            <p:cNvPr id="37" name="Rounded Rectangle 4"/>
            <p:cNvSpPr/>
            <p:nvPr/>
          </p:nvSpPr>
          <p:spPr>
            <a:xfrm>
              <a:off x="3347142" y="3085328"/>
              <a:ext cx="999910" cy="848352"/>
            </a:xfrm>
            <a:prstGeom prst="roundRect">
              <a:avLst/>
            </a:prstGeom>
            <a:solidFill>
              <a:sysClr val="window" lastClr="FFFFFF"/>
            </a:solidFill>
            <a:ln w="25400" cap="flat" cmpd="sng" algn="ctr">
              <a:solidFill>
                <a:sysClr val="window" lastClr="FFFFFF">
                  <a:lumMod val="85000"/>
                </a:sysClr>
              </a:solidFill>
              <a:prstDash val="solid"/>
            </a:ln>
            <a:effectLst/>
          </p:spPr>
          <p:txBody>
            <a:bodyPr lIns="91404" tIns="45702" rIns="91404" bIns="45702" anchor="ctr"/>
            <a:lstStyle/>
            <a:p>
              <a:pPr algn="ctr" fontAlgn="auto">
                <a:spcBef>
                  <a:spcPts val="0"/>
                </a:spcBef>
                <a:spcAft>
                  <a:spcPts val="0"/>
                </a:spcAft>
                <a:defRPr/>
              </a:pPr>
              <a:r>
                <a:rPr lang="en-GB" sz="1400" b="1" kern="0" dirty="0">
                  <a:solidFill>
                    <a:prstClr val="white">
                      <a:lumMod val="85000"/>
                    </a:prstClr>
                  </a:solidFill>
                  <a:latin typeface="Optane"/>
                  <a:cs typeface="+mn-cs"/>
                </a:rPr>
                <a:t>TGSS INVOICE</a:t>
              </a:r>
            </a:p>
          </p:txBody>
        </p:sp>
        <p:sp>
          <p:nvSpPr>
            <p:cNvPr id="38" name="Rounded Rectangle 4"/>
            <p:cNvSpPr/>
            <p:nvPr/>
          </p:nvSpPr>
          <p:spPr>
            <a:xfrm>
              <a:off x="3364615" y="4227644"/>
              <a:ext cx="1510525" cy="467581"/>
            </a:xfrm>
            <a:prstGeom prst="roundRect">
              <a:avLst/>
            </a:prstGeom>
            <a:solidFill>
              <a:sysClr val="window" lastClr="FFFFFF"/>
            </a:solidFill>
            <a:ln w="25400" cap="flat" cmpd="sng" algn="ctr">
              <a:solidFill>
                <a:sysClr val="window" lastClr="FFFFFF">
                  <a:lumMod val="85000"/>
                </a:sysClr>
              </a:solidFill>
              <a:prstDash val="solid"/>
            </a:ln>
            <a:effectLst/>
          </p:spPr>
          <p:txBody>
            <a:bodyPr lIns="91404" tIns="45702" rIns="91404" bIns="45702" anchor="ctr"/>
            <a:lstStyle/>
            <a:p>
              <a:pPr algn="ctr" fontAlgn="auto">
                <a:spcBef>
                  <a:spcPts val="0"/>
                </a:spcBef>
                <a:spcAft>
                  <a:spcPts val="0"/>
                </a:spcAft>
                <a:defRPr/>
              </a:pPr>
              <a:r>
                <a:rPr lang="en-GB" sz="1400" b="1" kern="0" dirty="0">
                  <a:solidFill>
                    <a:prstClr val="white">
                      <a:lumMod val="85000"/>
                    </a:prstClr>
                  </a:solidFill>
                  <a:latin typeface="Optane"/>
                  <a:cs typeface="+mn-cs"/>
                </a:rPr>
                <a:t>NOTIFICATION OF ERRORS</a:t>
              </a:r>
            </a:p>
          </p:txBody>
        </p:sp>
        <p:grpSp>
          <p:nvGrpSpPr>
            <p:cNvPr id="1739811" name="77 Grupo"/>
            <p:cNvGrpSpPr>
              <a:grpSpLocks/>
            </p:cNvGrpSpPr>
            <p:nvPr/>
          </p:nvGrpSpPr>
          <p:grpSpPr bwMode="auto">
            <a:xfrm>
              <a:off x="4295789" y="3118568"/>
              <a:ext cx="824378" cy="857259"/>
              <a:chOff x="155144" y="4595355"/>
              <a:chExt cx="958763" cy="602034"/>
            </a:xfrm>
          </p:grpSpPr>
          <p:pic>
            <p:nvPicPr>
              <p:cNvPr id="1739815" name="Picture 6" descr="http://icdn.pro/images/es/d/o/documento-icono-6055-128.png"/>
              <p:cNvPicPr>
                <a:picLocks noChangeAspect="1" noChangeArrowheads="1"/>
              </p:cNvPicPr>
              <p:nvPr/>
            </p:nvPicPr>
            <p:blipFill>
              <a:blip r:embed="rId6"/>
              <a:srcRect/>
              <a:stretch>
                <a:fillRect/>
              </a:stretch>
            </p:blipFill>
            <p:spPr bwMode="auto">
              <a:xfrm>
                <a:off x="155144" y="4595355"/>
                <a:ext cx="845589" cy="602034"/>
              </a:xfrm>
              <a:prstGeom prst="rect">
                <a:avLst/>
              </a:prstGeom>
              <a:noFill/>
              <a:ln w="9525">
                <a:noFill/>
                <a:miter lim="800000"/>
                <a:headEnd/>
                <a:tailEnd/>
              </a:ln>
            </p:spPr>
          </p:pic>
          <p:sp>
            <p:nvSpPr>
              <p:cNvPr id="44" name="42 Rectángulo"/>
              <p:cNvSpPr/>
              <p:nvPr/>
            </p:nvSpPr>
            <p:spPr>
              <a:xfrm>
                <a:off x="248891" y="4644059"/>
                <a:ext cx="865016" cy="430900"/>
              </a:xfrm>
              <a:prstGeom prst="rect">
                <a:avLst/>
              </a:prstGeom>
              <a:noFill/>
              <a:ln w="9525" cap="flat" cmpd="sng" algn="ctr">
                <a:noFill/>
                <a:prstDash val="solid"/>
              </a:ln>
              <a:effectLst/>
            </p:spPr>
            <p:txBody>
              <a:bodyPr lIns="36000" rIns="36000" anchor="ctr"/>
              <a:lstStyle/>
              <a:p>
                <a:pPr algn="ctr" fontAlgn="auto">
                  <a:spcBef>
                    <a:spcPts val="0"/>
                  </a:spcBef>
                  <a:spcAft>
                    <a:spcPts val="0"/>
                  </a:spcAft>
                  <a:defRPr/>
                </a:pPr>
                <a:r>
                  <a:rPr lang="en-GB" sz="1100" b="1" kern="0" dirty="0">
                    <a:solidFill>
                      <a:prstClr val="white">
                        <a:lumMod val="85000"/>
                      </a:prstClr>
                    </a:solidFill>
                    <a:latin typeface="Optane"/>
                    <a:cs typeface="+mn-cs"/>
                  </a:rPr>
                  <a:t>TOTAL PAYMENT</a:t>
                </a:r>
              </a:p>
            </p:txBody>
          </p:sp>
        </p:grpSp>
        <p:pic>
          <p:nvPicPr>
            <p:cNvPr id="40" name="Picture 6" descr="http://t3.gstatic.com/images?q=tbn:ANd9GcQGAsEPuz1aeM-3T4zrtfXz3A_LtuxC5Ymzq2RkzzYuux_ZydNmorhhuXEB"/>
            <p:cNvPicPr>
              <a:picLocks noChangeAspect="1" noChangeArrowheads="1"/>
            </p:cNvPicPr>
            <p:nvPr/>
          </p:nvPicPr>
          <p:blipFill>
            <a:blip r:embed="rId8" cstate="print">
              <a:clrChange>
                <a:clrFrom>
                  <a:srgbClr val="F9FFFD"/>
                </a:clrFrom>
                <a:clrTo>
                  <a:srgbClr val="F9FFFD">
                    <a:alpha val="0"/>
                  </a:srgbClr>
                </a:clrTo>
              </a:clrChange>
              <a:duotone>
                <a:srgbClr val="EEECE1">
                  <a:shade val="45000"/>
                  <a:satMod val="135000"/>
                </a:srgbClr>
                <a:prstClr val="white"/>
              </a:duotone>
            </a:blip>
            <a:srcRect/>
            <a:stretch>
              <a:fillRect/>
            </a:stretch>
          </p:blipFill>
          <p:spPr bwMode="auto">
            <a:xfrm>
              <a:off x="2861107" y="4209370"/>
              <a:ext cx="486757" cy="531231"/>
            </a:xfrm>
            <a:prstGeom prst="rect">
              <a:avLst/>
            </a:prstGeom>
            <a:noFill/>
          </p:spPr>
        </p:pic>
        <p:cxnSp>
          <p:nvCxnSpPr>
            <p:cNvPr id="1739813" name="63 Conector recto"/>
            <p:cNvCxnSpPr>
              <a:cxnSpLocks noChangeShapeType="1"/>
            </p:cNvCxnSpPr>
            <p:nvPr/>
          </p:nvCxnSpPr>
          <p:spPr bwMode="auto">
            <a:xfrm flipV="1">
              <a:off x="2950442" y="4085460"/>
              <a:ext cx="2000264" cy="6890"/>
            </a:xfrm>
            <a:prstGeom prst="line">
              <a:avLst/>
            </a:prstGeom>
            <a:noFill/>
            <a:ln w="38100" algn="ctr">
              <a:solidFill>
                <a:srgbClr val="D9D9D9"/>
              </a:solidFill>
              <a:prstDash val="sysDash"/>
              <a:round/>
              <a:headEnd/>
              <a:tailEnd/>
            </a:ln>
          </p:spPr>
        </p:cxnSp>
        <p:pic>
          <p:nvPicPr>
            <p:cNvPr id="42" name="64 Imagen" descr="SI.jpg"/>
            <p:cNvPicPr>
              <a:picLocks noChangeAspect="1"/>
            </p:cNvPicPr>
            <p:nvPr/>
          </p:nvPicPr>
          <p:blipFill>
            <a:blip r:embed="rId9" cstate="print">
              <a:duotone>
                <a:srgbClr val="EEECE1">
                  <a:shade val="45000"/>
                  <a:satMod val="135000"/>
                </a:srgbClr>
                <a:prstClr val="white"/>
              </a:duotone>
            </a:blip>
            <a:stretch>
              <a:fillRect/>
            </a:stretch>
          </p:blipFill>
          <p:spPr>
            <a:xfrm>
              <a:off x="2933115" y="3356992"/>
              <a:ext cx="360040" cy="415933"/>
            </a:xfrm>
            <a:prstGeom prst="rect">
              <a:avLst/>
            </a:prstGeom>
          </p:spPr>
        </p:pic>
      </p:grpSp>
      <p:sp>
        <p:nvSpPr>
          <p:cNvPr id="45" name="121 CuadroTexto"/>
          <p:cNvSpPr txBox="1">
            <a:spLocks noChangeArrowheads="1"/>
          </p:cNvSpPr>
          <p:nvPr/>
        </p:nvSpPr>
        <p:spPr bwMode="auto">
          <a:xfrm>
            <a:off x="1208583" y="4090394"/>
            <a:ext cx="8496944" cy="2669962"/>
          </a:xfrm>
          <a:prstGeom prst="rect">
            <a:avLst/>
          </a:prstGeom>
          <a:noFill/>
          <a:ln w="9525">
            <a:noFill/>
            <a:miter lim="800000"/>
            <a:headEnd/>
            <a:tailEnd/>
          </a:ln>
        </p:spPr>
        <p:txBody>
          <a:bodyPr wrap="square">
            <a:spAutoFit/>
          </a:bodyPr>
          <a:lstStyle/>
          <a:p>
            <a:pPr marL="177800" indent="-177800" algn="just">
              <a:spcBef>
                <a:spcPts val="300"/>
              </a:spcBef>
              <a:buClr>
                <a:srgbClr val="C0504D"/>
              </a:buClr>
              <a:buSzPct val="100000"/>
              <a:buFont typeface="Arial" charset="0"/>
              <a:buChar char="•"/>
            </a:pPr>
            <a:r>
              <a:rPr lang="en-GB" sz="1500" dirty="0">
                <a:solidFill>
                  <a:srgbClr val="000000"/>
                </a:solidFill>
                <a:latin typeface="Optane" pitchFamily="2" charset="0"/>
              </a:rPr>
              <a:t>The authorised person </a:t>
            </a:r>
            <a:r>
              <a:rPr lang="en-GB" sz="1500" b="1" dirty="0">
                <a:solidFill>
                  <a:srgbClr val="000000"/>
                </a:solidFill>
                <a:latin typeface="Optane" pitchFamily="2" charset="0"/>
              </a:rPr>
              <a:t>requests the procedure</a:t>
            </a:r>
            <a:r>
              <a:rPr lang="en-GB" sz="1500" dirty="0">
                <a:solidFill>
                  <a:srgbClr val="000000"/>
                </a:solidFill>
                <a:latin typeface="Optane" pitchFamily="2" charset="0"/>
              </a:rPr>
              <a:t> for </a:t>
            </a:r>
            <a:r>
              <a:rPr lang="en-GB" sz="1500" dirty="0" smtClean="0">
                <a:solidFill>
                  <a:srgbClr val="000000"/>
                </a:solidFill>
                <a:latin typeface="Optane" pitchFamily="2" charset="0"/>
              </a:rPr>
              <a:t>invoicing</a:t>
            </a:r>
            <a:r>
              <a:rPr lang="zh-CN" altLang="en-US" sz="1500" dirty="0" smtClean="0">
                <a:solidFill>
                  <a:srgbClr val="000000"/>
                </a:solidFill>
                <a:latin typeface="Optane" pitchFamily="2" charset="0"/>
              </a:rPr>
              <a:t> 管理方要求提供发票</a:t>
            </a:r>
            <a:endParaRPr lang="en-GB" sz="1500" dirty="0">
              <a:solidFill>
                <a:srgbClr val="000000"/>
              </a:solidFill>
              <a:latin typeface="Optane" pitchFamily="2" charset="0"/>
            </a:endParaRPr>
          </a:p>
          <a:p>
            <a:pPr marL="177800" indent="-177800" algn="just">
              <a:spcBef>
                <a:spcPts val="300"/>
              </a:spcBef>
              <a:buClr>
                <a:srgbClr val="C0504D"/>
              </a:buClr>
              <a:buSzPct val="100000"/>
              <a:buFont typeface="Arial" charset="0"/>
              <a:buChar char="•"/>
            </a:pPr>
            <a:r>
              <a:rPr lang="en-GB" sz="1500" dirty="0">
                <a:solidFill>
                  <a:srgbClr val="000000"/>
                </a:solidFill>
                <a:latin typeface="Optane" pitchFamily="2" charset="0"/>
              </a:rPr>
              <a:t>The authorised person may request payment </a:t>
            </a:r>
            <a:r>
              <a:rPr lang="en-GB" sz="1500" b="1" dirty="0">
                <a:solidFill>
                  <a:srgbClr val="000000"/>
                </a:solidFill>
                <a:latin typeface="Optane" pitchFamily="2" charset="0"/>
              </a:rPr>
              <a:t>until the penultimate day of the month of collection</a:t>
            </a:r>
            <a:r>
              <a:rPr lang="en-GB" sz="1500" b="1" dirty="0" smtClean="0">
                <a:solidFill>
                  <a:srgbClr val="000000"/>
                </a:solidFill>
                <a:latin typeface="Optane" pitchFamily="2" charset="0"/>
              </a:rPr>
              <a:t>.</a:t>
            </a:r>
          </a:p>
          <a:p>
            <a:pPr marL="177800" indent="-177800" algn="just">
              <a:spcBef>
                <a:spcPts val="300"/>
              </a:spcBef>
              <a:buClr>
                <a:srgbClr val="C0504D"/>
              </a:buClr>
              <a:buSzPct val="100000"/>
              <a:buFont typeface="Arial" charset="0"/>
              <a:buChar char="•"/>
            </a:pPr>
            <a:r>
              <a:rPr lang="zh-CN" altLang="en-US" sz="1500" b="1" dirty="0" smtClean="0">
                <a:solidFill>
                  <a:srgbClr val="000000"/>
                </a:solidFill>
                <a:latin typeface="Optane" pitchFamily="2" charset="0"/>
              </a:rPr>
              <a:t>管理方可要求在缴费月最后一日前缴费</a:t>
            </a:r>
            <a:endParaRPr lang="en-GB" sz="1500" b="1" dirty="0">
              <a:solidFill>
                <a:srgbClr val="000000"/>
              </a:solidFill>
              <a:latin typeface="Optane" pitchFamily="2" charset="0"/>
            </a:endParaRPr>
          </a:p>
          <a:p>
            <a:pPr marL="177800" indent="-177800" algn="just">
              <a:spcBef>
                <a:spcPts val="300"/>
              </a:spcBef>
              <a:buClr>
                <a:srgbClr val="C0504D"/>
              </a:buClr>
              <a:buSzPct val="100000"/>
              <a:buFont typeface="Arial" charset="0"/>
              <a:buChar char="•"/>
            </a:pPr>
            <a:r>
              <a:rPr lang="en-GB" sz="1500" b="1" dirty="0">
                <a:solidFill>
                  <a:srgbClr val="000000"/>
                </a:solidFill>
                <a:latin typeface="Optane" pitchFamily="2" charset="0"/>
              </a:rPr>
              <a:t>Only the information not available</a:t>
            </a:r>
            <a:r>
              <a:rPr lang="en-GB" sz="1500" dirty="0">
                <a:solidFill>
                  <a:srgbClr val="000000"/>
                </a:solidFill>
                <a:latin typeface="Optane" pitchFamily="2" charset="0"/>
              </a:rPr>
              <a:t> in the TGSS is transmitted (bases by sections, part-time work coefficient...)</a:t>
            </a:r>
            <a:r>
              <a:rPr lang="en-GB" sz="1500" dirty="0" smtClean="0">
                <a:solidFill>
                  <a:srgbClr val="000000"/>
                </a:solidFill>
                <a:latin typeface="Optane" pitchFamily="2" charset="0"/>
              </a:rPr>
              <a:t>.</a:t>
            </a:r>
            <a:r>
              <a:rPr lang="zh-CN" altLang="en-US" sz="1500" dirty="0" smtClean="0">
                <a:solidFill>
                  <a:srgbClr val="000000"/>
                </a:solidFill>
                <a:latin typeface="Optane" pitchFamily="2" charset="0"/>
              </a:rPr>
              <a:t> 只有社保基金总会不可提供的资料才需传送（各行业基数、兼职工作系数</a:t>
            </a:r>
            <a:r>
              <a:rPr lang="en-US" altLang="zh-CN" sz="1500" dirty="0" smtClean="0">
                <a:solidFill>
                  <a:srgbClr val="000000"/>
                </a:solidFill>
                <a:latin typeface="Optane" pitchFamily="2" charset="0"/>
              </a:rPr>
              <a:t>…</a:t>
            </a:r>
            <a:r>
              <a:rPr lang="zh-CN" altLang="en-US" sz="1500" dirty="0" smtClean="0">
                <a:solidFill>
                  <a:srgbClr val="000000"/>
                </a:solidFill>
                <a:latin typeface="Optane" pitchFamily="2" charset="0"/>
              </a:rPr>
              <a:t>）</a:t>
            </a:r>
            <a:endParaRPr lang="en-GB" sz="1500" dirty="0">
              <a:solidFill>
                <a:srgbClr val="000000"/>
              </a:solidFill>
              <a:latin typeface="Optane" pitchFamily="2" charset="0"/>
            </a:endParaRPr>
          </a:p>
          <a:p>
            <a:pPr marL="177800" indent="-177800" algn="just">
              <a:spcBef>
                <a:spcPts val="300"/>
              </a:spcBef>
              <a:buClr>
                <a:srgbClr val="C0504D"/>
              </a:buClr>
              <a:buSzPct val="100000"/>
              <a:buFont typeface="Arial" charset="0"/>
              <a:buChar char="•"/>
            </a:pPr>
            <a:r>
              <a:rPr lang="en-GB" sz="1500" dirty="0">
                <a:solidFill>
                  <a:srgbClr val="000000"/>
                </a:solidFill>
                <a:latin typeface="Optane" pitchFamily="2" charset="0"/>
              </a:rPr>
              <a:t>Only </a:t>
            </a:r>
            <a:r>
              <a:rPr lang="en-GB" sz="1500" b="1" dirty="0">
                <a:solidFill>
                  <a:srgbClr val="000000"/>
                </a:solidFill>
                <a:latin typeface="Optane" pitchFamily="2" charset="0"/>
              </a:rPr>
              <a:t>the data on workers affected by changes</a:t>
            </a:r>
            <a:r>
              <a:rPr lang="en-GB" sz="1500" dirty="0">
                <a:solidFill>
                  <a:srgbClr val="000000"/>
                </a:solidFill>
                <a:latin typeface="Optane" pitchFamily="2" charset="0"/>
              </a:rPr>
              <a:t> with respect to the previous month</a:t>
            </a:r>
            <a:r>
              <a:rPr lang="en-GB" sz="1500" dirty="0" smtClean="0">
                <a:solidFill>
                  <a:srgbClr val="000000"/>
                </a:solidFill>
                <a:latin typeface="Optane" pitchFamily="2" charset="0"/>
              </a:rPr>
              <a:t>.</a:t>
            </a:r>
          </a:p>
          <a:p>
            <a:pPr marL="177800" indent="-177800" algn="just">
              <a:spcBef>
                <a:spcPts val="300"/>
              </a:spcBef>
              <a:buClr>
                <a:srgbClr val="C0504D"/>
              </a:buClr>
              <a:buSzPct val="100000"/>
              <a:buFont typeface="Arial" charset="0"/>
              <a:buChar char="•"/>
            </a:pPr>
            <a:r>
              <a:rPr lang="zh-CN" altLang="en-US" sz="1500" dirty="0" smtClean="0">
                <a:solidFill>
                  <a:srgbClr val="000000"/>
                </a:solidFill>
                <a:latin typeface="Optane" pitchFamily="2" charset="0"/>
              </a:rPr>
              <a:t>只有职工数据会因前期月份情况改变而受到影响</a:t>
            </a:r>
            <a:endParaRPr lang="en-GB" sz="1500" dirty="0">
              <a:solidFill>
                <a:srgbClr val="000000"/>
              </a:solidFill>
              <a:latin typeface="Optane" pitchFamily="2" charset="0"/>
            </a:endParaRPr>
          </a:p>
          <a:p>
            <a:pPr marL="177800" indent="-177800" algn="just">
              <a:spcBef>
                <a:spcPts val="300"/>
              </a:spcBef>
              <a:buClr>
                <a:srgbClr val="C0504D"/>
              </a:buClr>
              <a:buSzPct val="100000"/>
              <a:buFont typeface="Arial" charset="0"/>
              <a:buChar char="•"/>
            </a:pPr>
            <a:r>
              <a:rPr lang="en-GB" sz="1500" dirty="0">
                <a:solidFill>
                  <a:srgbClr val="000000"/>
                </a:solidFill>
                <a:latin typeface="Optane" pitchFamily="2" charset="0"/>
              </a:rPr>
              <a:t>The effects of presentation are produced when </a:t>
            </a:r>
            <a:r>
              <a:rPr lang="en-GB" sz="1500" dirty="0" smtClean="0">
                <a:solidFill>
                  <a:srgbClr val="000000"/>
                </a:solidFill>
                <a:latin typeface="Optane" pitchFamily="2" charset="0"/>
              </a:rPr>
              <a:t>the invoicing </a:t>
            </a:r>
            <a:r>
              <a:rPr lang="en-GB" sz="1500" dirty="0">
                <a:solidFill>
                  <a:srgbClr val="000000"/>
                </a:solidFill>
                <a:latin typeface="Optane" pitchFamily="2" charset="0"/>
              </a:rPr>
              <a:t>can be calculated</a:t>
            </a:r>
            <a:r>
              <a:rPr lang="en-GB" sz="1500" dirty="0" smtClean="0">
                <a:solidFill>
                  <a:srgbClr val="000000"/>
                </a:solidFill>
                <a:latin typeface="Optane" pitchFamily="2" charset="0"/>
              </a:rPr>
              <a:t>.</a:t>
            </a:r>
            <a:endParaRPr lang="en-GB" sz="1500" b="1" dirty="0">
              <a:solidFill>
                <a:srgbClr val="000000"/>
              </a:solidFill>
              <a:latin typeface="Optane" pitchFamily="2" charset="0"/>
            </a:endParaRPr>
          </a:p>
          <a:p>
            <a:pPr marL="177800" indent="-177800" algn="just">
              <a:spcBef>
                <a:spcPts val="300"/>
              </a:spcBef>
              <a:buClr>
                <a:srgbClr val="C0504D"/>
              </a:buClr>
              <a:buSzPct val="100000"/>
              <a:buFont typeface="Arial" charset="0"/>
              <a:buChar char="•"/>
            </a:pPr>
            <a:r>
              <a:rPr lang="zh-CN" altLang="en-US" sz="1500" b="1" dirty="0" smtClean="0">
                <a:solidFill>
                  <a:srgbClr val="000000"/>
                </a:solidFill>
                <a:latin typeface="Optane" pitchFamily="2" charset="0"/>
              </a:rPr>
              <a:t>演示效果在可进行计算时即生成</a:t>
            </a:r>
            <a:endParaRPr lang="en-GB" sz="1500" dirty="0" smtClean="0">
              <a:solidFill>
                <a:srgbClr val="000000"/>
              </a:solidFill>
              <a:latin typeface="Optane" pitchFamily="2" charset="0"/>
            </a:endParaRPr>
          </a:p>
        </p:txBody>
      </p:sp>
      <p:sp>
        <p:nvSpPr>
          <p:cNvPr id="47" name="Rounded Rectangle 4"/>
          <p:cNvSpPr/>
          <p:nvPr/>
        </p:nvSpPr>
        <p:spPr>
          <a:xfrm>
            <a:off x="1725165" y="1428155"/>
            <a:ext cx="1584176" cy="504056"/>
          </a:xfrm>
          <a:prstGeom prst="roundRect">
            <a:avLst/>
          </a:prstGeom>
          <a:noFill/>
          <a:ln w="25400" cap="flat" cmpd="sng" algn="ctr">
            <a:noFill/>
            <a:prstDash val="solid"/>
          </a:ln>
          <a:effectLst/>
        </p:spPr>
        <p:txBody>
          <a:bodyPr lIns="0" tIns="0" rIns="0" bIns="0"/>
          <a:lstStyle/>
          <a:p>
            <a:pPr fontAlgn="auto">
              <a:spcBef>
                <a:spcPts val="0"/>
              </a:spcBef>
              <a:spcAft>
                <a:spcPts val="0"/>
              </a:spcAft>
              <a:defRPr/>
            </a:pPr>
            <a:r>
              <a:rPr lang="en-GB" sz="1400" b="1" kern="0" dirty="0">
                <a:solidFill>
                  <a:srgbClr val="1F497D">
                    <a:lumMod val="75000"/>
                  </a:srgbClr>
                </a:solidFill>
                <a:latin typeface="Optane"/>
                <a:cs typeface="+mn-cs"/>
              </a:rPr>
              <a:t>AUTHORISED </a:t>
            </a:r>
            <a:r>
              <a:rPr lang="en-GB" sz="1400" b="1" kern="0" dirty="0" smtClean="0">
                <a:solidFill>
                  <a:srgbClr val="1F497D">
                    <a:lumMod val="75000"/>
                  </a:srgbClr>
                </a:solidFill>
                <a:latin typeface="Optane"/>
                <a:cs typeface="+mn-cs"/>
              </a:rPr>
              <a:t>PERSON</a:t>
            </a:r>
          </a:p>
          <a:p>
            <a:pPr fontAlgn="auto">
              <a:spcBef>
                <a:spcPts val="0"/>
              </a:spcBef>
              <a:spcAft>
                <a:spcPts val="0"/>
              </a:spcAft>
              <a:defRPr/>
            </a:pPr>
            <a:r>
              <a:rPr lang="zh-CN" altLang="en-US" sz="1400" b="1" kern="0" dirty="0" smtClean="0">
                <a:solidFill>
                  <a:srgbClr val="1F497D">
                    <a:lumMod val="75000"/>
                  </a:srgbClr>
                </a:solidFill>
                <a:latin typeface="Optane"/>
                <a:cs typeface="+mn-cs"/>
              </a:rPr>
              <a:t>管理方</a:t>
            </a:r>
            <a:endParaRPr lang="en-GB" sz="1400" b="1" kern="0" dirty="0">
              <a:solidFill>
                <a:srgbClr val="1F497D">
                  <a:lumMod val="75000"/>
                </a:srgbClr>
              </a:solidFill>
              <a:latin typeface="Optane"/>
              <a:cs typeface="+mn-cs"/>
            </a:endParaRPr>
          </a:p>
        </p:txBody>
      </p:sp>
      <p:sp>
        <p:nvSpPr>
          <p:cNvPr id="51" name="Rounded Rectangle 4"/>
          <p:cNvSpPr/>
          <p:nvPr/>
        </p:nvSpPr>
        <p:spPr>
          <a:xfrm>
            <a:off x="1438223" y="2004219"/>
            <a:ext cx="2015134" cy="720080"/>
          </a:xfrm>
          <a:prstGeom prst="roundRect">
            <a:avLst/>
          </a:prstGeom>
          <a:noFill/>
          <a:ln w="25400" cap="flat" cmpd="sng" algn="ctr">
            <a:noFill/>
            <a:prstDash val="solid"/>
          </a:ln>
          <a:effectLst/>
        </p:spPr>
        <p:txBody>
          <a:bodyPr lIns="0" tIns="0" rIns="0" bIns="0"/>
          <a:lstStyle/>
          <a:p>
            <a:pPr fontAlgn="auto">
              <a:spcBef>
                <a:spcPts val="0"/>
              </a:spcBef>
              <a:spcAft>
                <a:spcPts val="0"/>
              </a:spcAft>
              <a:defRPr/>
            </a:pPr>
            <a:r>
              <a:rPr lang="en-GB" sz="1050" b="1" kern="0" dirty="0">
                <a:solidFill>
                  <a:prstClr val="black"/>
                </a:solidFill>
                <a:latin typeface="Optane"/>
                <a:cs typeface="+mn-cs"/>
              </a:rPr>
              <a:t>COMMUNICATION OF </a:t>
            </a:r>
            <a:r>
              <a:rPr lang="en-GB" sz="1050" b="1" kern="0" dirty="0" smtClean="0">
                <a:solidFill>
                  <a:prstClr val="black"/>
                </a:solidFill>
                <a:latin typeface="Optane"/>
                <a:cs typeface="+mn-cs"/>
              </a:rPr>
              <a:t>DATA</a:t>
            </a:r>
            <a:r>
              <a:rPr lang="zh-CN" altLang="en-US" sz="1050" b="1" kern="0" dirty="0" smtClean="0">
                <a:solidFill>
                  <a:prstClr val="black"/>
                </a:solidFill>
                <a:latin typeface="Optane"/>
                <a:cs typeface="+mn-cs"/>
              </a:rPr>
              <a:t> </a:t>
            </a:r>
            <a:endParaRPr lang="it-IT" altLang="zh-CN" sz="1050" b="1" kern="0" dirty="0" smtClean="0">
              <a:solidFill>
                <a:prstClr val="black"/>
              </a:solidFill>
              <a:latin typeface="Optane"/>
              <a:cs typeface="+mn-cs"/>
            </a:endParaRPr>
          </a:p>
          <a:p>
            <a:pPr fontAlgn="auto">
              <a:spcBef>
                <a:spcPts val="0"/>
              </a:spcBef>
              <a:spcAft>
                <a:spcPts val="0"/>
              </a:spcAft>
              <a:defRPr/>
            </a:pPr>
            <a:r>
              <a:rPr lang="en-GB" altLang="zh-CN" sz="1050" kern="0" dirty="0">
                <a:solidFill>
                  <a:prstClr val="black"/>
                </a:solidFill>
                <a:latin typeface="Optane"/>
              </a:rPr>
              <a:t>(bases, part-time hours...)</a:t>
            </a:r>
          </a:p>
          <a:p>
            <a:pPr fontAlgn="auto">
              <a:spcBef>
                <a:spcPts val="0"/>
              </a:spcBef>
              <a:spcAft>
                <a:spcPts val="0"/>
              </a:spcAft>
              <a:defRPr/>
            </a:pPr>
            <a:r>
              <a:rPr lang="zh-CN" altLang="en-US" sz="1050" b="1" kern="0" dirty="0" smtClean="0">
                <a:solidFill>
                  <a:prstClr val="black"/>
                </a:solidFill>
                <a:latin typeface="Optane"/>
                <a:cs typeface="+mn-cs"/>
              </a:rPr>
              <a:t>信息交换 （基数、兼职、工时</a:t>
            </a:r>
            <a:endParaRPr lang="en-GB" sz="1050" b="1" kern="0" dirty="0">
              <a:solidFill>
                <a:prstClr val="black"/>
              </a:solidFill>
              <a:latin typeface="Optane"/>
              <a:cs typeface="+mn-cs"/>
            </a:endParaRPr>
          </a:p>
        </p:txBody>
      </p:sp>
      <p:sp>
        <p:nvSpPr>
          <p:cNvPr id="52" name="Rounded Rectangle 4"/>
          <p:cNvSpPr/>
          <p:nvPr/>
        </p:nvSpPr>
        <p:spPr>
          <a:xfrm>
            <a:off x="1437133" y="2580283"/>
            <a:ext cx="3001963" cy="678111"/>
          </a:xfrm>
          <a:prstGeom prst="roundRect">
            <a:avLst/>
          </a:prstGeom>
          <a:noFill/>
          <a:ln w="25400" cap="flat" cmpd="sng" algn="ctr">
            <a:noFill/>
            <a:prstDash val="solid"/>
          </a:ln>
          <a:effectLst/>
        </p:spPr>
        <p:txBody>
          <a:bodyPr lIns="0" tIns="0" rIns="0" bIns="0"/>
          <a:lstStyle/>
          <a:p>
            <a:pPr fontAlgn="auto">
              <a:spcBef>
                <a:spcPts val="0"/>
              </a:spcBef>
              <a:spcAft>
                <a:spcPts val="0"/>
              </a:spcAft>
              <a:defRPr/>
            </a:pPr>
            <a:r>
              <a:rPr lang="en-GB" sz="1050" b="1" kern="0" dirty="0">
                <a:solidFill>
                  <a:prstClr val="black"/>
                </a:solidFill>
                <a:latin typeface="Optane"/>
                <a:cs typeface="+mn-cs"/>
              </a:rPr>
              <a:t>ACCEPTS BASES OF THE PREVIOUS MONTH</a:t>
            </a:r>
          </a:p>
          <a:p>
            <a:pPr fontAlgn="auto">
              <a:spcBef>
                <a:spcPts val="0"/>
              </a:spcBef>
              <a:spcAft>
                <a:spcPts val="0"/>
              </a:spcAft>
              <a:defRPr/>
            </a:pPr>
            <a:r>
              <a:rPr lang="en-GB" sz="1050" kern="0" dirty="0">
                <a:solidFill>
                  <a:prstClr val="black"/>
                </a:solidFill>
                <a:latin typeface="Optane"/>
                <a:cs typeface="+mn-cs"/>
              </a:rPr>
              <a:t>(Workers without changes with respect to the previous month</a:t>
            </a:r>
            <a:r>
              <a:rPr lang="en-GB" sz="1050" kern="0" dirty="0" smtClean="0">
                <a:solidFill>
                  <a:prstClr val="black"/>
                </a:solidFill>
                <a:latin typeface="Optane"/>
                <a:cs typeface="+mn-cs"/>
              </a:rPr>
              <a:t>)</a:t>
            </a:r>
            <a:r>
              <a:rPr lang="zh-CN" altLang="en-US" sz="1050" kern="0" dirty="0" smtClean="0">
                <a:solidFill>
                  <a:prstClr val="black"/>
                </a:solidFill>
                <a:latin typeface="Optane"/>
                <a:cs typeface="+mn-cs"/>
              </a:rPr>
              <a:t> </a:t>
            </a:r>
            <a:endParaRPr lang="es-ES" altLang="zh-CN" sz="1050" kern="0" dirty="0" smtClean="0">
              <a:solidFill>
                <a:prstClr val="black"/>
              </a:solidFill>
              <a:latin typeface="Optane"/>
              <a:cs typeface="+mn-cs"/>
            </a:endParaRPr>
          </a:p>
          <a:p>
            <a:pPr fontAlgn="auto">
              <a:spcBef>
                <a:spcPts val="0"/>
              </a:spcBef>
              <a:spcAft>
                <a:spcPts val="0"/>
              </a:spcAft>
              <a:defRPr/>
            </a:pPr>
            <a:r>
              <a:rPr lang="zh-CN" altLang="en-US" sz="1200" b="1" kern="0" dirty="0" smtClean="0">
                <a:solidFill>
                  <a:prstClr val="black"/>
                </a:solidFill>
                <a:latin typeface="Optane"/>
                <a:cs typeface="+mn-cs"/>
              </a:rPr>
              <a:t>接受之前月份缴费基数</a:t>
            </a:r>
            <a:endParaRPr lang="en-GB" sz="1200" b="1" kern="0" dirty="0">
              <a:solidFill>
                <a:prstClr val="black"/>
              </a:solidFill>
              <a:latin typeface="Optane"/>
              <a:cs typeface="+mn-cs"/>
            </a:endParaRPr>
          </a:p>
        </p:txBody>
      </p:sp>
      <p:sp>
        <p:nvSpPr>
          <p:cNvPr id="9" name="119 CuadroTexto"/>
          <p:cNvSpPr txBox="1">
            <a:spLocks noChangeArrowheads="1"/>
          </p:cNvSpPr>
          <p:nvPr/>
        </p:nvSpPr>
        <p:spPr bwMode="auto">
          <a:xfrm>
            <a:off x="1638928" y="3603228"/>
            <a:ext cx="3150493" cy="400110"/>
          </a:xfrm>
          <a:prstGeom prst="rect">
            <a:avLst/>
          </a:prstGeom>
          <a:solidFill>
            <a:srgbClr val="A50021"/>
          </a:solidFill>
          <a:ln w="9525">
            <a:noFill/>
            <a:miter lim="800000"/>
            <a:headEnd/>
            <a:tailEnd/>
          </a:ln>
        </p:spPr>
        <p:txBody>
          <a:bodyPr wrap="square">
            <a:spAutoFit/>
          </a:bodyPr>
          <a:lstStyle/>
          <a:p>
            <a:pPr algn="ctr"/>
            <a:r>
              <a:rPr lang="en-GB" sz="2000" b="1" dirty="0" smtClean="0">
                <a:solidFill>
                  <a:srgbClr val="FFFFFF"/>
                </a:solidFill>
                <a:latin typeface="Optane" pitchFamily="2" charset="0"/>
              </a:rPr>
              <a:t>CHARACTERISTICS</a:t>
            </a:r>
            <a:r>
              <a:rPr lang="zh-CN" altLang="en-US" sz="2000" b="1" dirty="0" smtClean="0">
                <a:solidFill>
                  <a:srgbClr val="FFFFFF"/>
                </a:solidFill>
                <a:latin typeface="Optane" pitchFamily="2" charset="0"/>
              </a:rPr>
              <a:t> 特点</a:t>
            </a:r>
            <a:endParaRPr lang="en-GB" sz="2000" b="1" dirty="0">
              <a:solidFill>
                <a:srgbClr val="FFFFFF"/>
              </a:solidFill>
              <a:latin typeface="Optane" pitchFamily="2" charset="0"/>
            </a:endParaRPr>
          </a:p>
        </p:txBody>
      </p:sp>
      <p:sp>
        <p:nvSpPr>
          <p:cNvPr id="43" name="Título 1"/>
          <p:cNvSpPr txBox="1">
            <a:spLocks/>
          </p:cNvSpPr>
          <p:nvPr/>
        </p:nvSpPr>
        <p:spPr>
          <a:xfrm>
            <a:off x="317723" y="116540"/>
            <a:ext cx="6270325" cy="648090"/>
          </a:xfrm>
          <a:prstGeom prst="rect">
            <a:avLst/>
          </a:prstGeom>
        </p:spPr>
        <p:txBody>
          <a:bodyPr>
            <a:normAutofit fontScale="25000" lnSpcReduction="20000"/>
          </a:bodyPr>
          <a:lstStyle>
            <a:lvl1pPr algn="l" defTabSz="914400" rtl="0" eaLnBrk="1" latinLnBrk="0" hangingPunct="1">
              <a:spcBef>
                <a:spcPct val="0"/>
              </a:spcBef>
              <a:buNone/>
              <a:defRPr sz="2000" b="1" kern="1200">
                <a:solidFill>
                  <a:schemeClr val="tx1"/>
                </a:solidFill>
                <a:latin typeface="Optane" pitchFamily="2" charset="0"/>
                <a:ea typeface="+mj-ea"/>
                <a:cs typeface="+mj-cs"/>
              </a:defRPr>
            </a:lvl1pPr>
          </a:lstStyle>
          <a:p>
            <a:pPr marL="342900" indent="-342900" eaLnBrk="0" hangingPunct="0">
              <a:spcBef>
                <a:spcPts val="0"/>
              </a:spcBef>
            </a:pPr>
            <a:r>
              <a:rPr lang="en-US" sz="7200" dirty="0" smtClean="0">
                <a:solidFill>
                  <a:srgbClr val="4F81BD"/>
                </a:solidFill>
              </a:rPr>
              <a:t>3. DIRECT PAYMENT SYSTEM  </a:t>
            </a:r>
            <a:r>
              <a:rPr lang="zh-CN" altLang="en-US" sz="7200" dirty="0" smtClean="0">
                <a:solidFill>
                  <a:srgbClr val="4F81BD"/>
                </a:solidFill>
                <a:latin typeface="Optane"/>
              </a:rPr>
              <a:t>直</a:t>
            </a:r>
            <a:r>
              <a:rPr lang="zh-CN" altLang="en-US" sz="7200" dirty="0">
                <a:solidFill>
                  <a:srgbClr val="4F81BD"/>
                </a:solidFill>
                <a:latin typeface="Optane"/>
              </a:rPr>
              <a:t>接支付系统</a:t>
            </a:r>
            <a:endParaRPr lang="en-US" sz="7200" dirty="0" smtClean="0">
              <a:solidFill>
                <a:srgbClr val="4F81BD"/>
              </a:solidFill>
            </a:endParaRPr>
          </a:p>
          <a:p>
            <a:pPr marL="342900" indent="-342900" eaLnBrk="0" hangingPunct="0">
              <a:spcBef>
                <a:spcPts val="0"/>
              </a:spcBef>
            </a:pPr>
            <a:r>
              <a:rPr lang="en-GB" sz="7200" b="1" dirty="0" smtClean="0">
                <a:solidFill>
                  <a:srgbClr val="4F81BD"/>
                </a:solidFill>
                <a:latin typeface="Optane"/>
              </a:rPr>
              <a:t>3.2</a:t>
            </a:r>
            <a:r>
              <a:rPr lang="en-GB" sz="7200" b="1" dirty="0">
                <a:solidFill>
                  <a:srgbClr val="4F81BD"/>
                </a:solidFill>
                <a:latin typeface="Optane"/>
              </a:rPr>
              <a:t>. Contribution Payment procedure</a:t>
            </a:r>
          </a:p>
          <a:p>
            <a:pPr marL="800100" lvl="1" indent="-342900"/>
            <a:r>
              <a:rPr lang="zh-CN" altLang="en-US" sz="7200" b="1" dirty="0">
                <a:solidFill>
                  <a:srgbClr val="4F81BD"/>
                </a:solidFill>
                <a:latin typeface="Optane"/>
              </a:rPr>
              <a:t>    缴费支付程</a:t>
            </a:r>
            <a:r>
              <a:rPr lang="zh-CN" altLang="en-US" b="1" dirty="0">
                <a:solidFill>
                  <a:srgbClr val="4F81BD"/>
                </a:solidFill>
                <a:latin typeface="Optane"/>
              </a:rPr>
              <a:t>序</a:t>
            </a:r>
            <a:endParaRPr lang="en-GB" b="1" dirty="0">
              <a:solidFill>
                <a:srgbClr val="4F81BD"/>
              </a:solidFill>
              <a:latin typeface="Optane"/>
            </a:endParaRPr>
          </a:p>
          <a:p>
            <a:pPr marL="342900" indent="-342900" eaLnBrk="0" hangingPunct="0">
              <a:spcBef>
                <a:spcPts val="0"/>
              </a:spcBef>
            </a:pPr>
            <a:endParaRPr lang="es-ES" sz="7200" dirty="0" smtClean="0">
              <a:solidFill>
                <a:srgbClr val="FF0000"/>
              </a:solidFill>
            </a:endParaRPr>
          </a:p>
          <a:p>
            <a:pPr marL="342900" indent="-342900" algn="ctr" eaLnBrk="0" fontAlgn="base" hangingPunct="0">
              <a:spcBef>
                <a:spcPts val="0"/>
              </a:spcBef>
              <a:spcAft>
                <a:spcPct val="0"/>
              </a:spcAft>
            </a:pPr>
            <a:r>
              <a:rPr lang="en-GB" sz="2700" kern="0" dirty="0" smtClean="0">
                <a:solidFill>
                  <a:srgbClr val="4F81BD"/>
                </a:solidFill>
                <a:latin typeface="Optane"/>
                <a:ea typeface="+mn-ea"/>
                <a:cs typeface="Calibri" pitchFamily="34" charset="0"/>
              </a:rPr>
              <a:t/>
            </a:r>
            <a:br>
              <a:rPr lang="en-GB" sz="2700" kern="0" dirty="0" smtClean="0">
                <a:solidFill>
                  <a:srgbClr val="4F81BD"/>
                </a:solidFill>
                <a:latin typeface="Optane"/>
                <a:ea typeface="+mn-ea"/>
                <a:cs typeface="Calibri" pitchFamily="34" charset="0"/>
              </a:rPr>
            </a:br>
            <a:endParaRPr lang="es-ES" sz="2700" dirty="0">
              <a:latin typeface="Optane"/>
            </a:endParaRPr>
          </a:p>
        </p:txBody>
      </p:sp>
      <p:sp>
        <p:nvSpPr>
          <p:cNvPr id="6" name="118 Elipse"/>
          <p:cNvSpPr/>
          <p:nvPr/>
        </p:nvSpPr>
        <p:spPr>
          <a:xfrm>
            <a:off x="488381" y="1076067"/>
            <a:ext cx="4178396" cy="2345304"/>
          </a:xfrm>
          <a:prstGeom prst="ellipse">
            <a:avLst/>
          </a:prstGeom>
          <a:noFill/>
          <a:ln w="57150" cap="flat" cmpd="sng" algn="ctr">
            <a:solidFill>
              <a:srgbClr val="C0504D"/>
            </a:solidFill>
            <a:prstDash val="dash"/>
          </a:ln>
          <a:effectLst>
            <a:outerShdw blurRad="50800" dist="38100" dir="5400000" algn="t" rotWithShape="0">
              <a:prstClr val="black">
                <a:alpha val="40000"/>
              </a:prstClr>
            </a:outerShdw>
          </a:effectLst>
        </p:spPr>
        <p:txBody>
          <a:bodyPr anchor="ctr"/>
          <a:lstStyle/>
          <a:p>
            <a:pPr algn="ctr" fontAlgn="auto">
              <a:spcBef>
                <a:spcPts val="0"/>
              </a:spcBef>
              <a:spcAft>
                <a:spcPts val="0"/>
              </a:spcAft>
              <a:defRPr/>
            </a:pPr>
            <a:endParaRPr lang="es-ES" kern="0" dirty="0">
              <a:solidFill>
                <a:prstClr val="white"/>
              </a:solidFill>
              <a:latin typeface="Arial"/>
              <a:cs typeface="+mn-cs"/>
            </a:endParaRPr>
          </a:p>
        </p:txBody>
      </p:sp>
    </p:spTree>
    <p:extLst>
      <p:ext uri="{BB962C8B-B14F-4D97-AF65-F5344CB8AC3E}">
        <p14:creationId xmlns:p14="http://schemas.microsoft.com/office/powerpoint/2010/main" val="18467037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5" grpId="0"/>
      <p:bldP spid="47" grpId="0"/>
      <p:bldP spid="51" grpId="0"/>
      <p:bldP spid="52" grpId="0"/>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4"/>
          <p:cNvSpPr/>
          <p:nvPr/>
        </p:nvSpPr>
        <p:spPr>
          <a:xfrm>
            <a:off x="763588" y="1387166"/>
            <a:ext cx="4305300" cy="1514475"/>
          </a:xfrm>
          <a:prstGeom prst="roundRect">
            <a:avLst/>
          </a:prstGeom>
          <a:solidFill>
            <a:sysClr val="window" lastClr="FFFFFF"/>
          </a:solidFill>
          <a:ln w="57150" cap="flat" cmpd="sng" algn="ctr">
            <a:solidFill>
              <a:srgbClr val="4F81BD">
                <a:shade val="95000"/>
                <a:satMod val="105000"/>
              </a:srgbClr>
            </a:solidFill>
            <a:prstDash val="solid"/>
          </a:ln>
          <a:effectLst/>
        </p:spPr>
        <p:txBody>
          <a:bodyPr lIns="91404" tIns="45702" rIns="91404" bIns="45702" anchor="ctr"/>
          <a:lstStyle/>
          <a:p>
            <a:pPr algn="ctr" fontAlgn="auto">
              <a:spcBef>
                <a:spcPts val="0"/>
              </a:spcBef>
              <a:spcAft>
                <a:spcPts val="0"/>
              </a:spcAft>
              <a:defRPr/>
            </a:pPr>
            <a:endParaRPr lang="es-ES" sz="800" b="1" kern="0" dirty="0">
              <a:solidFill>
                <a:prstClr val="black"/>
              </a:solidFill>
              <a:latin typeface="Arial"/>
              <a:cs typeface="+mn-cs"/>
            </a:endParaRPr>
          </a:p>
        </p:txBody>
      </p:sp>
      <p:cxnSp>
        <p:nvCxnSpPr>
          <p:cNvPr id="8" name="50 Conector angular"/>
          <p:cNvCxnSpPr/>
          <p:nvPr/>
        </p:nvCxnSpPr>
        <p:spPr>
          <a:xfrm rot="10800000" flipV="1">
            <a:off x="1133475" y="2132856"/>
            <a:ext cx="1295400" cy="2936875"/>
          </a:xfrm>
          <a:prstGeom prst="bentConnector3">
            <a:avLst>
              <a:gd name="adj1" fmla="val 117641"/>
            </a:avLst>
          </a:prstGeom>
          <a:noFill/>
          <a:ln w="57150" cap="flat" cmpd="sng" algn="ctr">
            <a:solidFill>
              <a:srgbClr val="C0504D"/>
            </a:solidFill>
            <a:prstDash val="solid"/>
            <a:headEnd type="none" w="med" len="med"/>
            <a:tailEnd type="triangle" w="med" len="med"/>
          </a:ln>
          <a:effectLst>
            <a:outerShdw blurRad="63500" sx="102000" sy="102000" algn="ctr" rotWithShape="0">
              <a:prstClr val="black">
                <a:alpha val="40000"/>
              </a:prstClr>
            </a:outerShdw>
          </a:effectLst>
        </p:spPr>
      </p:cxnSp>
      <p:sp>
        <p:nvSpPr>
          <p:cNvPr id="9" name="114 Flecha derecha"/>
          <p:cNvSpPr/>
          <p:nvPr/>
        </p:nvSpPr>
        <p:spPr>
          <a:xfrm>
            <a:off x="4929188" y="2396816"/>
            <a:ext cx="420687" cy="336550"/>
          </a:xfrm>
          <a:prstGeom prst="rightArrow">
            <a:avLst/>
          </a:prstGeom>
          <a:solidFill>
            <a:sysClr val="window" lastClr="FFFFFF">
              <a:lumMod val="85000"/>
            </a:sysClr>
          </a:solidFill>
          <a:ln w="25400" cap="flat" cmpd="sng" algn="ctr">
            <a:solidFill>
              <a:sysClr val="window" lastClr="FFFFFF">
                <a:lumMod val="85000"/>
              </a:sysClr>
            </a:solidFill>
            <a:prstDash val="solid"/>
          </a:ln>
          <a:effectLst/>
        </p:spPr>
        <p:txBody>
          <a:bodyPr anchor="ctr"/>
          <a:lstStyle/>
          <a:p>
            <a:pPr algn="ctr" fontAlgn="auto">
              <a:spcBef>
                <a:spcPts val="0"/>
              </a:spcBef>
              <a:spcAft>
                <a:spcPts val="0"/>
              </a:spcAft>
              <a:defRPr/>
            </a:pPr>
            <a:endParaRPr lang="es-ES" sz="1400" kern="0" dirty="0">
              <a:solidFill>
                <a:prstClr val="white">
                  <a:lumMod val="85000"/>
                </a:prstClr>
              </a:solidFill>
              <a:latin typeface="Arial"/>
              <a:cs typeface="+mn-cs"/>
            </a:endParaRPr>
          </a:p>
        </p:txBody>
      </p:sp>
      <p:sp>
        <p:nvSpPr>
          <p:cNvPr id="10" name="Rounded Rectangle 4"/>
          <p:cNvSpPr/>
          <p:nvPr/>
        </p:nvSpPr>
        <p:spPr>
          <a:xfrm rot="5400000">
            <a:off x="5726113" y="1199840"/>
            <a:ext cx="2082800" cy="3114675"/>
          </a:xfrm>
          <a:prstGeom prst="roundRect">
            <a:avLst/>
          </a:prstGeom>
          <a:solidFill>
            <a:sysClr val="window" lastClr="FFFFFF"/>
          </a:solidFill>
          <a:ln w="57150" cap="flat" cmpd="sng" algn="ctr">
            <a:solidFill>
              <a:sysClr val="window" lastClr="FFFFFF">
                <a:lumMod val="85000"/>
              </a:sysClr>
            </a:solidFill>
            <a:prstDash val="solid"/>
          </a:ln>
          <a:effectLst/>
        </p:spPr>
        <p:txBody>
          <a:bodyPr lIns="91404" tIns="45702" rIns="91404" bIns="45702" anchor="ctr"/>
          <a:lstStyle/>
          <a:p>
            <a:pPr algn="ctr" fontAlgn="auto">
              <a:spcBef>
                <a:spcPts val="0"/>
              </a:spcBef>
              <a:spcAft>
                <a:spcPts val="0"/>
              </a:spcAft>
              <a:defRPr/>
            </a:pPr>
            <a:endParaRPr lang="es-ES" sz="800" b="1" kern="0" dirty="0">
              <a:solidFill>
                <a:prstClr val="white">
                  <a:lumMod val="85000"/>
                </a:prstClr>
              </a:solidFill>
              <a:latin typeface="Arial"/>
              <a:cs typeface="+mn-cs"/>
            </a:endParaRPr>
          </a:p>
        </p:txBody>
      </p:sp>
      <p:sp>
        <p:nvSpPr>
          <p:cNvPr id="11" name="81 Triángulo isósceles"/>
          <p:cNvSpPr/>
          <p:nvPr/>
        </p:nvSpPr>
        <p:spPr>
          <a:xfrm rot="2243666">
            <a:off x="4070350" y="2426978"/>
            <a:ext cx="1395413" cy="1366838"/>
          </a:xfrm>
          <a:prstGeom prst="triangle">
            <a:avLst/>
          </a:prstGeom>
          <a:solidFill>
            <a:sysClr val="window" lastClr="FFFFFF">
              <a:lumMod val="85000"/>
            </a:sysClr>
          </a:solidFill>
          <a:ln w="25400" cap="flat" cmpd="sng" algn="ctr">
            <a:noFill/>
            <a:prstDash val="solid"/>
          </a:ln>
          <a:effectLst/>
        </p:spPr>
        <p:txBody>
          <a:bodyPr anchor="ctr"/>
          <a:lstStyle/>
          <a:p>
            <a:pPr algn="ctr" fontAlgn="auto">
              <a:spcBef>
                <a:spcPts val="0"/>
              </a:spcBef>
              <a:spcAft>
                <a:spcPts val="0"/>
              </a:spcAft>
              <a:defRPr/>
            </a:pPr>
            <a:endParaRPr lang="es-ES" sz="1400" kern="0" dirty="0">
              <a:solidFill>
                <a:prstClr val="white">
                  <a:lumMod val="85000"/>
                </a:prstClr>
              </a:solidFill>
              <a:latin typeface="Arial"/>
              <a:cs typeface="+mn-cs"/>
            </a:endParaRPr>
          </a:p>
        </p:txBody>
      </p:sp>
      <p:sp>
        <p:nvSpPr>
          <p:cNvPr id="12" name="47 Elipse"/>
          <p:cNvSpPr/>
          <p:nvPr/>
        </p:nvSpPr>
        <p:spPr>
          <a:xfrm>
            <a:off x="2428875" y="1029978"/>
            <a:ext cx="2786063" cy="2214563"/>
          </a:xfrm>
          <a:prstGeom prst="ellipse">
            <a:avLst/>
          </a:prstGeom>
          <a:noFill/>
          <a:ln w="57150" cap="flat" cmpd="sng" algn="ctr">
            <a:solidFill>
              <a:srgbClr val="C0504D"/>
            </a:solidFill>
            <a:prstDash val="dash"/>
          </a:ln>
          <a:effectLst>
            <a:outerShdw blurRad="63500" sx="102000" sy="102000" algn="ctr" rotWithShape="0">
              <a:prstClr val="black">
                <a:alpha val="40000"/>
              </a:prstClr>
            </a:outerShdw>
          </a:effectLst>
        </p:spPr>
        <p:txBody>
          <a:bodyPr anchor="ctr"/>
          <a:lstStyle/>
          <a:p>
            <a:pPr algn="ctr" fontAlgn="auto">
              <a:spcBef>
                <a:spcPts val="0"/>
              </a:spcBef>
              <a:spcAft>
                <a:spcPts val="0"/>
              </a:spcAft>
              <a:defRPr/>
            </a:pPr>
            <a:endParaRPr lang="es-ES" kern="0" dirty="0">
              <a:solidFill>
                <a:prstClr val="white"/>
              </a:solidFill>
              <a:latin typeface="Arial"/>
              <a:cs typeface="+mn-cs"/>
            </a:endParaRPr>
          </a:p>
        </p:txBody>
      </p:sp>
      <p:sp>
        <p:nvSpPr>
          <p:cNvPr id="13" name="Rounded Rectangle 4"/>
          <p:cNvSpPr/>
          <p:nvPr/>
        </p:nvSpPr>
        <p:spPr>
          <a:xfrm>
            <a:off x="2867818" y="3255765"/>
            <a:ext cx="2036763" cy="366713"/>
          </a:xfrm>
          <a:prstGeom prst="roundRect">
            <a:avLst/>
          </a:prstGeom>
          <a:solidFill>
            <a:sysClr val="window" lastClr="FFFFFF"/>
          </a:solidFill>
          <a:ln w="57150" cap="flat" cmpd="sng" algn="ctr">
            <a:solidFill>
              <a:sysClr val="window" lastClr="FFFFFF">
                <a:lumMod val="85000"/>
              </a:sysClr>
            </a:solidFill>
            <a:prstDash val="sysDash"/>
          </a:ln>
          <a:effectLst/>
        </p:spPr>
        <p:txBody>
          <a:bodyPr lIns="91404" tIns="45702" rIns="91404" bIns="45702" anchor="ctr"/>
          <a:lstStyle/>
          <a:p>
            <a:pPr marL="538163" algn="ctr" fontAlgn="auto">
              <a:spcBef>
                <a:spcPts val="0"/>
              </a:spcBef>
              <a:spcAft>
                <a:spcPts val="0"/>
              </a:spcAft>
              <a:defRPr/>
            </a:pPr>
            <a:r>
              <a:rPr lang="en-GB" sz="800" b="1" kern="0" dirty="0">
                <a:solidFill>
                  <a:prstClr val="white">
                    <a:lumMod val="85000"/>
                  </a:prstClr>
                </a:solidFill>
                <a:latin typeface="Arial"/>
                <a:cs typeface="+mn-cs"/>
              </a:rPr>
              <a:t>CONSULTATION OF CALCULATIONS</a:t>
            </a:r>
          </a:p>
        </p:txBody>
      </p:sp>
      <p:sp>
        <p:nvSpPr>
          <p:cNvPr id="14" name="Rounded Rectangle 44"/>
          <p:cNvSpPr/>
          <p:nvPr/>
        </p:nvSpPr>
        <p:spPr>
          <a:xfrm>
            <a:off x="1424510" y="4149080"/>
            <a:ext cx="8209010" cy="2592380"/>
          </a:xfrm>
          <a:prstGeom prst="roundRect">
            <a:avLst/>
          </a:prstGeom>
          <a:solidFill>
            <a:sysClr val="window" lastClr="FFFFFF"/>
          </a:solidFill>
          <a:ln w="57150" cap="flat" cmpd="sng" algn="ctr">
            <a:solidFill>
              <a:srgbClr val="C0504D"/>
            </a:solidFill>
            <a:prstDash val="solid"/>
          </a:ln>
          <a:effectLst>
            <a:outerShdw blurRad="63500" sx="102000" sy="102000" algn="ctr" rotWithShape="0">
              <a:prstClr val="black">
                <a:alpha val="40000"/>
              </a:prstClr>
            </a:outerShdw>
          </a:effectLst>
        </p:spPr>
        <p:txBody>
          <a:bodyPr anchor="ctr"/>
          <a:lstStyle/>
          <a:p>
            <a:pPr marL="177800" indent="-177800" algn="just">
              <a:spcAft>
                <a:spcPts val="150"/>
              </a:spcAft>
              <a:buClr>
                <a:srgbClr val="C0504D"/>
              </a:buClr>
              <a:buSzPct val="100000"/>
              <a:buFont typeface="Arial" pitchFamily="34" charset="0"/>
              <a:buChar char="•"/>
              <a:defRPr/>
            </a:pPr>
            <a:r>
              <a:rPr lang="en-GB" sz="1600" dirty="0">
                <a:solidFill>
                  <a:prstClr val="black"/>
                </a:solidFill>
                <a:latin typeface="Optane"/>
                <a:cs typeface="+mn-cs"/>
              </a:rPr>
              <a:t>Calculation based on </a:t>
            </a:r>
            <a:r>
              <a:rPr lang="en-GB" sz="1600" b="1" dirty="0">
                <a:solidFill>
                  <a:prstClr val="black"/>
                </a:solidFill>
                <a:latin typeface="Optane"/>
                <a:cs typeface="+mn-cs"/>
              </a:rPr>
              <a:t>information of membership</a:t>
            </a:r>
            <a:r>
              <a:rPr lang="en-GB" sz="1600" dirty="0">
                <a:solidFill>
                  <a:prstClr val="black"/>
                </a:solidFill>
                <a:latin typeface="Optane"/>
                <a:cs typeface="+mn-cs"/>
              </a:rPr>
              <a:t>, and that provided by the </a:t>
            </a:r>
            <a:r>
              <a:rPr lang="en-GB" sz="1600" b="1" dirty="0">
                <a:solidFill>
                  <a:prstClr val="black"/>
                </a:solidFill>
                <a:latin typeface="Optane"/>
                <a:cs typeface="+mn-cs"/>
              </a:rPr>
              <a:t>INSS, SEPE and mutual societies</a:t>
            </a:r>
            <a:r>
              <a:rPr lang="en-GB" sz="1600" dirty="0" smtClean="0">
                <a:solidFill>
                  <a:prstClr val="black"/>
                </a:solidFill>
                <a:latin typeface="Optane"/>
                <a:cs typeface="+mn-cs"/>
              </a:rPr>
              <a:t>.</a:t>
            </a:r>
            <a:r>
              <a:rPr lang="zh-CN" altLang="en-US" sz="1600" dirty="0" smtClean="0">
                <a:solidFill>
                  <a:prstClr val="black"/>
                </a:solidFill>
                <a:latin typeface="Optane"/>
                <a:cs typeface="+mn-cs"/>
              </a:rPr>
              <a:t> 缴费根据参保人员及国家社保署、</a:t>
            </a:r>
            <a:r>
              <a:rPr lang="it-IT" altLang="zh-CN" sz="1600" dirty="0" smtClean="0">
                <a:solidFill>
                  <a:prstClr val="black"/>
                </a:solidFill>
                <a:latin typeface="Optane"/>
                <a:cs typeface="+mn-cs"/>
              </a:rPr>
              <a:t>SEPE</a:t>
            </a:r>
            <a:r>
              <a:rPr lang="zh-CN" altLang="en-US" sz="1600" dirty="0" smtClean="0">
                <a:solidFill>
                  <a:prstClr val="black"/>
                </a:solidFill>
                <a:latin typeface="Optane"/>
                <a:cs typeface="+mn-cs"/>
              </a:rPr>
              <a:t>和互助社的信息计算。</a:t>
            </a:r>
            <a:endParaRPr lang="en-GB" sz="1600" dirty="0">
              <a:solidFill>
                <a:prstClr val="black"/>
              </a:solidFill>
              <a:latin typeface="Optane"/>
              <a:cs typeface="+mn-cs"/>
            </a:endParaRPr>
          </a:p>
          <a:p>
            <a:pPr marL="177800" indent="-177800" algn="just">
              <a:spcAft>
                <a:spcPts val="150"/>
              </a:spcAft>
              <a:buClr>
                <a:srgbClr val="C0504D"/>
              </a:buClr>
              <a:buSzPct val="100000"/>
              <a:buFont typeface="Arial" pitchFamily="34" charset="0"/>
              <a:buChar char="•"/>
              <a:defRPr/>
            </a:pPr>
            <a:r>
              <a:rPr lang="en-GB" sz="1600" dirty="0">
                <a:solidFill>
                  <a:prstClr val="black"/>
                </a:solidFill>
                <a:latin typeface="Optane"/>
                <a:cs typeface="+mn-cs"/>
              </a:rPr>
              <a:t>Before generating the receipt, a draft with the calculations is submitted to the employer</a:t>
            </a:r>
            <a:r>
              <a:rPr lang="en-GB" sz="1600" dirty="0" smtClean="0">
                <a:solidFill>
                  <a:prstClr val="black"/>
                </a:solidFill>
                <a:latin typeface="Optane"/>
                <a:cs typeface="+mn-cs"/>
              </a:rPr>
              <a:t>.</a:t>
            </a:r>
            <a:r>
              <a:rPr lang="zh-CN" altLang="en-US" sz="1600" dirty="0" smtClean="0">
                <a:solidFill>
                  <a:prstClr val="black"/>
                </a:solidFill>
                <a:latin typeface="Optane"/>
                <a:cs typeface="+mn-cs"/>
              </a:rPr>
              <a:t> 在生成收据前，计算稿本会传送至雇佣企业。</a:t>
            </a:r>
            <a:endParaRPr lang="en-GB" sz="1600" dirty="0">
              <a:solidFill>
                <a:prstClr val="black"/>
              </a:solidFill>
              <a:latin typeface="Optane"/>
              <a:cs typeface="+mn-cs"/>
            </a:endParaRPr>
          </a:p>
          <a:p>
            <a:pPr marL="177800" indent="-177800" algn="just">
              <a:spcAft>
                <a:spcPts val="150"/>
              </a:spcAft>
              <a:buClr>
                <a:srgbClr val="C0504D"/>
              </a:buClr>
              <a:buSzPct val="100000"/>
              <a:buFont typeface="Arial" pitchFamily="34" charset="0"/>
              <a:buChar char="•"/>
              <a:defRPr/>
            </a:pPr>
            <a:r>
              <a:rPr lang="en-GB" sz="1600" dirty="0">
                <a:solidFill>
                  <a:prstClr val="black"/>
                </a:solidFill>
                <a:latin typeface="Optane"/>
                <a:cs typeface="+mn-cs"/>
              </a:rPr>
              <a:t>On </a:t>
            </a:r>
            <a:r>
              <a:rPr lang="en-GB" sz="1600" b="1" dirty="0" smtClean="0">
                <a:solidFill>
                  <a:prstClr val="black"/>
                </a:solidFill>
                <a:latin typeface="Optane"/>
                <a:cs typeface="+mn-cs"/>
              </a:rPr>
              <a:t>24</a:t>
            </a:r>
            <a:r>
              <a:rPr lang="en-GB" sz="1600" dirty="0" smtClean="0">
                <a:solidFill>
                  <a:prstClr val="black"/>
                </a:solidFill>
                <a:latin typeface="Optane"/>
                <a:cs typeface="+mn-cs"/>
              </a:rPr>
              <a:t>th</a:t>
            </a:r>
            <a:r>
              <a:rPr lang="en-GB" sz="1600" b="1" dirty="0" smtClean="0">
                <a:solidFill>
                  <a:prstClr val="black"/>
                </a:solidFill>
                <a:latin typeface="Optane"/>
                <a:cs typeface="+mn-cs"/>
              </a:rPr>
              <a:t>, 28</a:t>
            </a:r>
            <a:r>
              <a:rPr lang="en-GB" sz="1600" dirty="0" smtClean="0">
                <a:solidFill>
                  <a:prstClr val="black"/>
                </a:solidFill>
                <a:latin typeface="Optane"/>
                <a:cs typeface="+mn-cs"/>
              </a:rPr>
              <a:t>th </a:t>
            </a:r>
            <a:r>
              <a:rPr lang="en-GB" sz="1600" dirty="0">
                <a:solidFill>
                  <a:prstClr val="black"/>
                </a:solidFill>
                <a:latin typeface="Optane"/>
                <a:cs typeface="+mn-cs"/>
              </a:rPr>
              <a:t>and every day after </a:t>
            </a:r>
            <a:r>
              <a:rPr lang="en-GB" sz="1600" b="1" dirty="0" smtClean="0">
                <a:solidFill>
                  <a:prstClr val="black"/>
                </a:solidFill>
                <a:latin typeface="Optane"/>
                <a:cs typeface="+mn-cs"/>
              </a:rPr>
              <a:t>28</a:t>
            </a:r>
            <a:r>
              <a:rPr lang="en-GB" sz="1600" dirty="0" smtClean="0">
                <a:solidFill>
                  <a:prstClr val="black"/>
                </a:solidFill>
                <a:latin typeface="Optane"/>
                <a:cs typeface="+mn-cs"/>
              </a:rPr>
              <a:t>th, </a:t>
            </a:r>
            <a:r>
              <a:rPr lang="en-GB" sz="1600" dirty="0">
                <a:solidFill>
                  <a:prstClr val="black"/>
                </a:solidFill>
                <a:latin typeface="Optane"/>
                <a:cs typeface="+mn-cs"/>
              </a:rPr>
              <a:t>the </a:t>
            </a:r>
            <a:r>
              <a:rPr lang="en-GB" sz="1600" b="1" dirty="0">
                <a:solidFill>
                  <a:prstClr val="black"/>
                </a:solidFill>
                <a:latin typeface="Optane"/>
                <a:cs typeface="+mn-cs"/>
              </a:rPr>
              <a:t>TGSS</a:t>
            </a:r>
            <a:r>
              <a:rPr lang="en-GB" sz="1600" dirty="0">
                <a:solidFill>
                  <a:prstClr val="black"/>
                </a:solidFill>
                <a:latin typeface="Optane"/>
                <a:cs typeface="+mn-cs"/>
              </a:rPr>
              <a:t> closes the drafts and submits the settlement receipts, although the employer </a:t>
            </a:r>
            <a:r>
              <a:rPr lang="en-GB" sz="1600" b="1" dirty="0">
                <a:solidFill>
                  <a:prstClr val="black"/>
                </a:solidFill>
                <a:latin typeface="Optane"/>
                <a:cs typeface="+mn-cs"/>
              </a:rPr>
              <a:t>may request them </a:t>
            </a:r>
            <a:r>
              <a:rPr lang="en-GB" sz="1600" b="1" dirty="0" smtClean="0">
                <a:solidFill>
                  <a:prstClr val="black"/>
                </a:solidFill>
                <a:latin typeface="Optane"/>
                <a:cs typeface="+mn-cs"/>
              </a:rPr>
              <a:t>before those days</a:t>
            </a:r>
            <a:r>
              <a:rPr lang="en-GB" sz="1600" dirty="0" smtClean="0">
                <a:solidFill>
                  <a:prstClr val="black"/>
                </a:solidFill>
                <a:latin typeface="Optane"/>
                <a:cs typeface="+mn-cs"/>
              </a:rPr>
              <a:t>.</a:t>
            </a:r>
            <a:r>
              <a:rPr lang="zh-CN" altLang="en-US" sz="1600" dirty="0" smtClean="0">
                <a:solidFill>
                  <a:prstClr val="black"/>
                </a:solidFill>
                <a:latin typeface="Optane"/>
                <a:cs typeface="+mn-cs"/>
              </a:rPr>
              <a:t> 在</a:t>
            </a:r>
            <a:r>
              <a:rPr lang="en-US" altLang="zh-CN" sz="1600" dirty="0" smtClean="0">
                <a:solidFill>
                  <a:prstClr val="black"/>
                </a:solidFill>
                <a:latin typeface="Optane"/>
                <a:cs typeface="+mn-cs"/>
              </a:rPr>
              <a:t>24</a:t>
            </a:r>
            <a:r>
              <a:rPr lang="zh-CN" altLang="en-US" sz="1600" dirty="0" smtClean="0">
                <a:solidFill>
                  <a:prstClr val="black"/>
                </a:solidFill>
                <a:latin typeface="Optane"/>
                <a:cs typeface="+mn-cs"/>
              </a:rPr>
              <a:t>号、</a:t>
            </a:r>
            <a:r>
              <a:rPr lang="en-US" altLang="zh-CN" sz="1600" dirty="0" smtClean="0">
                <a:solidFill>
                  <a:prstClr val="black"/>
                </a:solidFill>
                <a:latin typeface="Optane"/>
                <a:cs typeface="+mn-cs"/>
              </a:rPr>
              <a:t>28</a:t>
            </a:r>
            <a:r>
              <a:rPr lang="zh-CN" altLang="en-US" sz="1600" dirty="0" smtClean="0">
                <a:solidFill>
                  <a:prstClr val="black"/>
                </a:solidFill>
                <a:latin typeface="Optane"/>
                <a:cs typeface="+mn-cs"/>
              </a:rPr>
              <a:t>号及</a:t>
            </a:r>
            <a:r>
              <a:rPr lang="en-US" altLang="zh-CN" sz="1600" dirty="0" smtClean="0">
                <a:solidFill>
                  <a:prstClr val="black"/>
                </a:solidFill>
                <a:latin typeface="Optane"/>
                <a:cs typeface="+mn-cs"/>
              </a:rPr>
              <a:t>29</a:t>
            </a:r>
            <a:r>
              <a:rPr lang="zh-CN" altLang="en-US" sz="1600" dirty="0" smtClean="0">
                <a:solidFill>
                  <a:prstClr val="black"/>
                </a:solidFill>
                <a:latin typeface="Optane"/>
                <a:cs typeface="+mn-cs"/>
              </a:rPr>
              <a:t>号以后的每一日，社保基金总会都会停止稿本并传输确定收据，即使企业要求早发。</a:t>
            </a:r>
            <a:endParaRPr lang="en-GB" sz="1600" dirty="0">
              <a:solidFill>
                <a:prstClr val="black"/>
              </a:solidFill>
              <a:latin typeface="Optane"/>
              <a:cs typeface="+mn-cs"/>
            </a:endParaRPr>
          </a:p>
          <a:p>
            <a:pPr marL="177800" indent="-177800" algn="just">
              <a:spcAft>
                <a:spcPts val="150"/>
              </a:spcAft>
              <a:buClr>
                <a:srgbClr val="C0504D"/>
              </a:buClr>
              <a:buSzPct val="100000"/>
              <a:buFont typeface="Arial" pitchFamily="34" charset="0"/>
              <a:buChar char="•"/>
              <a:defRPr/>
            </a:pPr>
            <a:r>
              <a:rPr lang="en-GB" sz="1600" b="1" dirty="0">
                <a:solidFill>
                  <a:prstClr val="black"/>
                </a:solidFill>
                <a:latin typeface="Optane"/>
                <a:cs typeface="+mn-cs"/>
              </a:rPr>
              <a:t>Update of the calculation at the close</a:t>
            </a:r>
            <a:r>
              <a:rPr lang="en-GB" sz="1600" b="1" dirty="0" smtClean="0">
                <a:solidFill>
                  <a:prstClr val="black"/>
                </a:solidFill>
                <a:latin typeface="Optane"/>
                <a:cs typeface="+mn-cs"/>
              </a:rPr>
              <a:t>.</a:t>
            </a:r>
            <a:r>
              <a:rPr lang="zh-CN" altLang="en-US" sz="1600" b="1" dirty="0" smtClean="0">
                <a:solidFill>
                  <a:prstClr val="black"/>
                </a:solidFill>
                <a:latin typeface="Optane"/>
                <a:cs typeface="+mn-cs"/>
              </a:rPr>
              <a:t> 在缴费月结束前更新计算。</a:t>
            </a:r>
            <a:endParaRPr lang="en-GB" sz="1600" b="1" dirty="0">
              <a:solidFill>
                <a:prstClr val="black"/>
              </a:solidFill>
              <a:latin typeface="Optane"/>
              <a:cs typeface="+mn-cs"/>
            </a:endParaRPr>
          </a:p>
        </p:txBody>
      </p:sp>
      <p:pic>
        <p:nvPicPr>
          <p:cNvPr id="15" name="96 Imagen" descr="premisasazul.jpg"/>
          <p:cNvPicPr>
            <a:picLocks noChangeAspect="1"/>
          </p:cNvPicPr>
          <p:nvPr/>
        </p:nvPicPr>
        <p:blipFill>
          <a:blip r:embed="rId3" cstate="print">
            <a:duotone>
              <a:srgbClr val="EEECE1">
                <a:shade val="45000"/>
                <a:satMod val="135000"/>
              </a:srgbClr>
              <a:prstClr val="white"/>
            </a:duotone>
            <a:clrChange>
              <a:clrFrom>
                <a:srgbClr val="F8F3FA"/>
              </a:clrFrom>
              <a:clrTo>
                <a:srgbClr val="F8F3FA">
                  <a:alpha val="0"/>
                </a:srgbClr>
              </a:clrTo>
            </a:clrChange>
          </a:blip>
          <a:srcRect r="68559" b="47763"/>
          <a:stretch>
            <a:fillRect/>
          </a:stretch>
        </p:blipFill>
        <p:spPr>
          <a:xfrm>
            <a:off x="1066339" y="1565776"/>
            <a:ext cx="561835" cy="517781"/>
          </a:xfrm>
          <a:prstGeom prst="rect">
            <a:avLst/>
          </a:prstGeom>
        </p:spPr>
      </p:pic>
      <p:sp>
        <p:nvSpPr>
          <p:cNvPr id="16" name="Rounded Rectangle 4"/>
          <p:cNvSpPr/>
          <p:nvPr/>
        </p:nvSpPr>
        <p:spPr>
          <a:xfrm>
            <a:off x="971550" y="2136466"/>
            <a:ext cx="1651000" cy="176212"/>
          </a:xfrm>
          <a:prstGeom prst="roundRect">
            <a:avLst/>
          </a:prstGeom>
          <a:noFill/>
          <a:ln w="25400" cap="flat" cmpd="sng" algn="ctr">
            <a:noFill/>
            <a:prstDash val="solid"/>
          </a:ln>
          <a:effectLst/>
        </p:spPr>
        <p:txBody>
          <a:bodyPr lIns="0" tIns="0" rIns="0" bIns="0"/>
          <a:lstStyle/>
          <a:p>
            <a:pPr fontAlgn="auto">
              <a:spcBef>
                <a:spcPts val="0"/>
              </a:spcBef>
              <a:spcAft>
                <a:spcPts val="0"/>
              </a:spcAft>
              <a:defRPr/>
            </a:pPr>
            <a:r>
              <a:rPr lang="en-GB" sz="1400" b="1" kern="0" dirty="0">
                <a:solidFill>
                  <a:prstClr val="white">
                    <a:lumMod val="85000"/>
                  </a:prstClr>
                </a:solidFill>
                <a:latin typeface="Optane"/>
                <a:cs typeface="+mn-cs"/>
              </a:rPr>
              <a:t>AUTHORISED PERSON</a:t>
            </a:r>
          </a:p>
        </p:txBody>
      </p:sp>
      <p:sp>
        <p:nvSpPr>
          <p:cNvPr id="17" name="115 Pentágono"/>
          <p:cNvSpPr/>
          <p:nvPr/>
        </p:nvSpPr>
        <p:spPr>
          <a:xfrm>
            <a:off x="660400" y="2184177"/>
            <a:ext cx="1738313" cy="641264"/>
          </a:xfrm>
          <a:prstGeom prst="homePlate">
            <a:avLst>
              <a:gd name="adj" fmla="val 43341"/>
            </a:avLst>
          </a:prstGeom>
          <a:solidFill>
            <a:sysClr val="window" lastClr="FFFFFF"/>
          </a:solidFill>
          <a:ln w="25400" cap="flat" cmpd="sng" algn="ctr">
            <a:solidFill>
              <a:sysClr val="window" lastClr="FFFFFF">
                <a:lumMod val="85000"/>
              </a:sysClr>
            </a:solidFill>
            <a:prstDash val="solid"/>
          </a:ln>
          <a:effectLst/>
        </p:spPr>
        <p:txBody>
          <a:bodyPr lIns="91404" tIns="45702" rIns="91404" bIns="45702" anchor="ctr"/>
          <a:lstStyle/>
          <a:p>
            <a:pPr algn="ctr" fontAlgn="auto">
              <a:spcBef>
                <a:spcPts val="0"/>
              </a:spcBef>
              <a:spcAft>
                <a:spcPts val="0"/>
              </a:spcAft>
              <a:defRPr/>
            </a:pPr>
            <a:r>
              <a:rPr lang="en-GB" sz="1200" b="1" kern="0" dirty="0">
                <a:solidFill>
                  <a:prstClr val="white">
                    <a:lumMod val="85000"/>
                  </a:prstClr>
                </a:solidFill>
                <a:latin typeface="Optane"/>
                <a:cs typeface="+mn-cs"/>
              </a:rPr>
              <a:t>AUTHORISED PERSON REQUESTS PAYMENT</a:t>
            </a:r>
          </a:p>
        </p:txBody>
      </p:sp>
      <p:pic>
        <p:nvPicPr>
          <p:cNvPr id="1740818" name="Picture 2" descr="C:\Documents and Settings\99TUA696\Escritorio\Doc. Alejandro\Imagenes\tgss.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514600" y="1780866"/>
            <a:ext cx="414338" cy="320675"/>
          </a:xfrm>
          <a:prstGeom prst="rect">
            <a:avLst/>
          </a:prstGeom>
          <a:noFill/>
          <a:ln w="9525">
            <a:noFill/>
            <a:miter lim="800000"/>
            <a:headEnd/>
            <a:tailEnd/>
          </a:ln>
        </p:spPr>
      </p:pic>
      <p:grpSp>
        <p:nvGrpSpPr>
          <p:cNvPr id="1740819" name="52 Grupo"/>
          <p:cNvGrpSpPr>
            <a:grpSpLocks/>
          </p:cNvGrpSpPr>
          <p:nvPr/>
        </p:nvGrpSpPr>
        <p:grpSpPr bwMode="auto">
          <a:xfrm>
            <a:off x="2916238" y="1520516"/>
            <a:ext cx="2180778" cy="1331912"/>
            <a:chOff x="2861107" y="3085325"/>
            <a:chExt cx="2180485" cy="1655276"/>
          </a:xfrm>
        </p:grpSpPr>
        <p:sp>
          <p:nvSpPr>
            <p:cNvPr id="20" name="Rounded Rectangle 4"/>
            <p:cNvSpPr/>
            <p:nvPr/>
          </p:nvSpPr>
          <p:spPr>
            <a:xfrm>
              <a:off x="3348404" y="3085325"/>
              <a:ext cx="887294" cy="848354"/>
            </a:xfrm>
            <a:prstGeom prst="roundRect">
              <a:avLst/>
            </a:prstGeom>
            <a:solidFill>
              <a:sysClr val="window" lastClr="FFFFFF"/>
            </a:solidFill>
            <a:ln w="25400" cap="flat" cmpd="sng" algn="ctr">
              <a:solidFill>
                <a:srgbClr val="4F81BD"/>
              </a:solidFill>
              <a:prstDash val="solid"/>
            </a:ln>
            <a:effectLst/>
          </p:spPr>
          <p:txBody>
            <a:bodyPr lIns="91404" tIns="45702" rIns="91404" bIns="45702" anchor="ctr"/>
            <a:lstStyle/>
            <a:p>
              <a:pPr algn="ctr" fontAlgn="auto">
                <a:spcBef>
                  <a:spcPts val="0"/>
                </a:spcBef>
                <a:spcAft>
                  <a:spcPts val="0"/>
                </a:spcAft>
                <a:defRPr/>
              </a:pPr>
              <a:r>
                <a:rPr lang="en-GB" sz="1200" b="1" kern="0" dirty="0">
                  <a:solidFill>
                    <a:prstClr val="black"/>
                  </a:solidFill>
                  <a:latin typeface="Optane"/>
                  <a:cs typeface="+mn-cs"/>
                </a:rPr>
                <a:t>TGSS </a:t>
              </a:r>
              <a:r>
                <a:rPr lang="en-GB" sz="1200" b="1" kern="0" dirty="0" smtClean="0">
                  <a:solidFill>
                    <a:prstClr val="black"/>
                  </a:solidFill>
                  <a:latin typeface="Optane"/>
                  <a:cs typeface="+mn-cs"/>
                </a:rPr>
                <a:t>INVOICE</a:t>
              </a:r>
            </a:p>
            <a:p>
              <a:pPr algn="ctr" fontAlgn="auto">
                <a:spcBef>
                  <a:spcPts val="0"/>
                </a:spcBef>
                <a:spcAft>
                  <a:spcPts val="0"/>
                </a:spcAft>
                <a:defRPr/>
              </a:pPr>
              <a:r>
                <a:rPr lang="zh-CN" altLang="en-US" sz="1200" b="1" kern="0" dirty="0" smtClean="0">
                  <a:solidFill>
                    <a:prstClr val="black"/>
                  </a:solidFill>
                  <a:latin typeface="Optane"/>
                  <a:cs typeface="+mn-cs"/>
                </a:rPr>
                <a:t>社保发票</a:t>
              </a:r>
              <a:endParaRPr lang="en-GB" sz="1200" b="1" kern="0" dirty="0">
                <a:solidFill>
                  <a:prstClr val="black"/>
                </a:solidFill>
                <a:latin typeface="Optane"/>
                <a:cs typeface="+mn-cs"/>
              </a:endParaRPr>
            </a:p>
          </p:txBody>
        </p:sp>
        <p:sp>
          <p:nvSpPr>
            <p:cNvPr id="21" name="Rounded Rectangle 4"/>
            <p:cNvSpPr/>
            <p:nvPr/>
          </p:nvSpPr>
          <p:spPr>
            <a:xfrm>
              <a:off x="3365863" y="4227643"/>
              <a:ext cx="1507922" cy="467582"/>
            </a:xfrm>
            <a:prstGeom prst="roundRect">
              <a:avLst/>
            </a:prstGeom>
            <a:solidFill>
              <a:sysClr val="window" lastClr="FFFFFF"/>
            </a:solidFill>
            <a:ln w="25400" cap="flat" cmpd="sng" algn="ctr">
              <a:solidFill>
                <a:sysClr val="window" lastClr="FFFFFF">
                  <a:lumMod val="85000"/>
                </a:sysClr>
              </a:solidFill>
              <a:prstDash val="solid"/>
            </a:ln>
            <a:effectLst/>
          </p:spPr>
          <p:txBody>
            <a:bodyPr lIns="91404" tIns="45702" rIns="91404" bIns="45702" anchor="ctr"/>
            <a:lstStyle/>
            <a:p>
              <a:pPr algn="ctr" fontAlgn="auto">
                <a:spcBef>
                  <a:spcPts val="0"/>
                </a:spcBef>
                <a:spcAft>
                  <a:spcPts val="0"/>
                </a:spcAft>
                <a:defRPr/>
              </a:pPr>
              <a:r>
                <a:rPr lang="en-GB" sz="1400" b="1" kern="0" dirty="0">
                  <a:solidFill>
                    <a:prstClr val="white">
                      <a:lumMod val="85000"/>
                    </a:prstClr>
                  </a:solidFill>
                  <a:latin typeface="Optane"/>
                  <a:cs typeface="+mn-cs"/>
                </a:rPr>
                <a:t>NOTIFICATION OF ERRORS</a:t>
              </a:r>
            </a:p>
          </p:txBody>
        </p:sp>
        <p:grpSp>
          <p:nvGrpSpPr>
            <p:cNvPr id="1740837" name="77 Grupo"/>
            <p:cNvGrpSpPr>
              <a:grpSpLocks/>
            </p:cNvGrpSpPr>
            <p:nvPr/>
          </p:nvGrpSpPr>
          <p:grpSpPr bwMode="auto">
            <a:xfrm>
              <a:off x="4236326" y="3085325"/>
              <a:ext cx="805266" cy="857259"/>
              <a:chOff x="85987" y="4572009"/>
              <a:chExt cx="936535" cy="602034"/>
            </a:xfrm>
          </p:grpSpPr>
          <p:pic>
            <p:nvPicPr>
              <p:cNvPr id="1740841" name="Picture 6" descr="http://icdn.pro/images/es/d/o/documento-icono-6055-128.png"/>
              <p:cNvPicPr>
                <a:picLocks noChangeAspect="1" noChangeArrowheads="1"/>
              </p:cNvPicPr>
              <p:nvPr/>
            </p:nvPicPr>
            <p:blipFill>
              <a:blip r:embed="rId5"/>
              <a:srcRect/>
              <a:stretch>
                <a:fillRect/>
              </a:stretch>
            </p:blipFill>
            <p:spPr bwMode="auto">
              <a:xfrm>
                <a:off x="85987" y="4572009"/>
                <a:ext cx="837370" cy="602034"/>
              </a:xfrm>
              <a:prstGeom prst="rect">
                <a:avLst/>
              </a:prstGeom>
              <a:noFill/>
              <a:ln w="9525">
                <a:noFill/>
                <a:miter lim="800000"/>
                <a:headEnd/>
                <a:tailEnd/>
              </a:ln>
            </p:spPr>
          </p:pic>
          <p:sp>
            <p:nvSpPr>
              <p:cNvPr id="27" name="42 Rectángulo"/>
              <p:cNvSpPr/>
              <p:nvPr/>
            </p:nvSpPr>
            <p:spPr>
              <a:xfrm>
                <a:off x="138791" y="4644057"/>
                <a:ext cx="883731" cy="462389"/>
              </a:xfrm>
              <a:prstGeom prst="rect">
                <a:avLst/>
              </a:prstGeom>
              <a:noFill/>
              <a:ln w="9525" cap="flat" cmpd="sng" algn="ctr">
                <a:noFill/>
                <a:prstDash val="solid"/>
              </a:ln>
              <a:effectLst/>
            </p:spPr>
            <p:txBody>
              <a:bodyPr lIns="36000" rIns="36000" anchor="ctr"/>
              <a:lstStyle/>
              <a:p>
                <a:pPr algn="ctr" fontAlgn="auto">
                  <a:spcBef>
                    <a:spcPts val="0"/>
                  </a:spcBef>
                  <a:spcAft>
                    <a:spcPts val="0"/>
                  </a:spcAft>
                  <a:defRPr/>
                </a:pPr>
                <a:r>
                  <a:rPr lang="en-GB" sz="1100" b="1" kern="0" dirty="0">
                    <a:solidFill>
                      <a:prstClr val="black"/>
                    </a:solidFill>
                    <a:latin typeface="Optane"/>
                    <a:cs typeface="+mn-cs"/>
                  </a:rPr>
                  <a:t>TOTAL </a:t>
                </a:r>
                <a:r>
                  <a:rPr lang="en-GB" sz="1100" b="1" kern="0" dirty="0" smtClean="0">
                    <a:solidFill>
                      <a:prstClr val="black"/>
                    </a:solidFill>
                    <a:latin typeface="Optane"/>
                    <a:cs typeface="+mn-cs"/>
                  </a:rPr>
                  <a:t>PAYMENT</a:t>
                </a:r>
              </a:p>
              <a:p>
                <a:pPr algn="ctr" fontAlgn="auto">
                  <a:spcBef>
                    <a:spcPts val="0"/>
                  </a:spcBef>
                  <a:spcAft>
                    <a:spcPts val="0"/>
                  </a:spcAft>
                  <a:defRPr/>
                </a:pPr>
                <a:r>
                  <a:rPr lang="zh-CN" altLang="en-US" sz="1100" b="1" kern="0" dirty="0" smtClean="0">
                    <a:solidFill>
                      <a:prstClr val="black"/>
                    </a:solidFill>
                    <a:latin typeface="Optane"/>
                    <a:cs typeface="+mn-cs"/>
                  </a:rPr>
                  <a:t>完全支付</a:t>
                </a:r>
                <a:endParaRPr lang="en-GB" sz="1100" b="1" kern="0" dirty="0">
                  <a:solidFill>
                    <a:prstClr val="black"/>
                  </a:solidFill>
                  <a:latin typeface="Optane"/>
                  <a:cs typeface="+mn-cs"/>
                </a:endParaRPr>
              </a:p>
            </p:txBody>
          </p:sp>
        </p:grpSp>
        <p:pic>
          <p:nvPicPr>
            <p:cNvPr id="23" name="Picture 6" descr="http://t3.gstatic.com/images?q=tbn:ANd9GcQGAsEPuz1aeM-3T4zrtfXz3A_LtuxC5Ymzq2RkzzYuux_ZydNmorhhuXEB"/>
            <p:cNvPicPr>
              <a:picLocks noChangeAspect="1" noChangeArrowheads="1"/>
            </p:cNvPicPr>
            <p:nvPr/>
          </p:nvPicPr>
          <p:blipFill>
            <a:blip r:embed="rId6" cstate="print">
              <a:clrChange>
                <a:clrFrom>
                  <a:srgbClr val="F9FFFD"/>
                </a:clrFrom>
                <a:clrTo>
                  <a:srgbClr val="F9FFFD">
                    <a:alpha val="0"/>
                  </a:srgbClr>
                </a:clrTo>
              </a:clrChange>
              <a:duotone>
                <a:srgbClr val="EEECE1">
                  <a:shade val="45000"/>
                  <a:satMod val="135000"/>
                </a:srgbClr>
                <a:prstClr val="white"/>
              </a:duotone>
            </a:blip>
            <a:srcRect/>
            <a:stretch>
              <a:fillRect/>
            </a:stretch>
          </p:blipFill>
          <p:spPr bwMode="auto">
            <a:xfrm>
              <a:off x="2861107" y="4209370"/>
              <a:ext cx="486757" cy="531231"/>
            </a:xfrm>
            <a:prstGeom prst="rect">
              <a:avLst/>
            </a:prstGeom>
            <a:noFill/>
          </p:spPr>
        </p:pic>
        <p:cxnSp>
          <p:nvCxnSpPr>
            <p:cNvPr id="1740839" name="57 Conector recto"/>
            <p:cNvCxnSpPr>
              <a:cxnSpLocks noChangeShapeType="1"/>
            </p:cNvCxnSpPr>
            <p:nvPr/>
          </p:nvCxnSpPr>
          <p:spPr bwMode="auto">
            <a:xfrm flipV="1">
              <a:off x="2950442" y="4085460"/>
              <a:ext cx="2000264" cy="6890"/>
            </a:xfrm>
            <a:prstGeom prst="line">
              <a:avLst/>
            </a:prstGeom>
            <a:noFill/>
            <a:ln w="38100" algn="ctr">
              <a:solidFill>
                <a:srgbClr val="4A7EBB"/>
              </a:solidFill>
              <a:prstDash val="sysDash"/>
              <a:round/>
              <a:headEnd/>
              <a:tailEnd/>
            </a:ln>
          </p:spPr>
        </p:cxnSp>
        <p:pic>
          <p:nvPicPr>
            <p:cNvPr id="1740840" name="58 Imagen" descr="SI.jpg"/>
            <p:cNvPicPr>
              <a:picLocks noChangeAspect="1"/>
            </p:cNvPicPr>
            <p:nvPr/>
          </p:nvPicPr>
          <p:blipFill>
            <a:blip r:embed="rId7"/>
            <a:srcRect/>
            <a:stretch>
              <a:fillRect/>
            </a:stretch>
          </p:blipFill>
          <p:spPr bwMode="auto">
            <a:xfrm>
              <a:off x="2933115" y="3356992"/>
              <a:ext cx="360040" cy="415933"/>
            </a:xfrm>
            <a:prstGeom prst="rect">
              <a:avLst/>
            </a:prstGeom>
            <a:noFill/>
            <a:ln w="9525">
              <a:noFill/>
              <a:miter lim="800000"/>
              <a:headEnd/>
              <a:tailEnd/>
            </a:ln>
          </p:spPr>
        </p:pic>
      </p:grpSp>
      <p:pic>
        <p:nvPicPr>
          <p:cNvPr id="28" name="101 Imagen" descr="premisasazul.jpg"/>
          <p:cNvPicPr>
            <a:picLocks noChangeAspect="1"/>
          </p:cNvPicPr>
          <p:nvPr/>
        </p:nvPicPr>
        <p:blipFill>
          <a:blip r:embed="rId3" cstate="print">
            <a:clrChange>
              <a:clrFrom>
                <a:srgbClr val="F8F3FA"/>
              </a:clrFrom>
              <a:clrTo>
                <a:srgbClr val="F8F3FA">
                  <a:alpha val="0"/>
                </a:srgbClr>
              </a:clrTo>
            </a:clrChange>
            <a:duotone>
              <a:srgbClr val="EEECE1">
                <a:shade val="45000"/>
                <a:satMod val="135000"/>
              </a:srgbClr>
              <a:prstClr val="white"/>
            </a:duotone>
          </a:blip>
          <a:srcRect r="68559" b="47763"/>
          <a:stretch>
            <a:fillRect/>
          </a:stretch>
        </p:blipFill>
        <p:spPr>
          <a:xfrm>
            <a:off x="5395953" y="1668422"/>
            <a:ext cx="561835" cy="517781"/>
          </a:xfrm>
          <a:prstGeom prst="rect">
            <a:avLst/>
          </a:prstGeom>
        </p:spPr>
      </p:pic>
      <p:sp>
        <p:nvSpPr>
          <p:cNvPr id="29" name="Rounded Rectangle 4"/>
          <p:cNvSpPr/>
          <p:nvPr/>
        </p:nvSpPr>
        <p:spPr>
          <a:xfrm>
            <a:off x="5356225" y="2155877"/>
            <a:ext cx="2008304" cy="261295"/>
          </a:xfrm>
          <a:prstGeom prst="roundRect">
            <a:avLst/>
          </a:prstGeom>
          <a:noFill/>
          <a:ln w="25400" cap="flat" cmpd="sng" algn="ctr">
            <a:noFill/>
            <a:prstDash val="solid"/>
          </a:ln>
          <a:effectLst/>
        </p:spPr>
        <p:txBody>
          <a:bodyPr lIns="0" tIns="0" rIns="0" bIns="0"/>
          <a:lstStyle/>
          <a:p>
            <a:pPr fontAlgn="auto">
              <a:spcBef>
                <a:spcPts val="0"/>
              </a:spcBef>
              <a:spcAft>
                <a:spcPts val="0"/>
              </a:spcAft>
              <a:defRPr/>
            </a:pPr>
            <a:r>
              <a:rPr lang="en-GB" sz="1400" b="1" kern="0" dirty="0">
                <a:solidFill>
                  <a:prstClr val="white">
                    <a:lumMod val="85000"/>
                  </a:prstClr>
                </a:solidFill>
                <a:latin typeface="Optane"/>
                <a:cs typeface="+mn-cs"/>
              </a:rPr>
              <a:t>AUTHORISED PERSON</a:t>
            </a:r>
          </a:p>
        </p:txBody>
      </p:sp>
      <p:sp>
        <p:nvSpPr>
          <p:cNvPr id="30" name="91 Pentágono"/>
          <p:cNvSpPr/>
          <p:nvPr/>
        </p:nvSpPr>
        <p:spPr>
          <a:xfrm>
            <a:off x="5403850" y="2522228"/>
            <a:ext cx="1450975" cy="543371"/>
          </a:xfrm>
          <a:prstGeom prst="homePlate">
            <a:avLst/>
          </a:prstGeom>
          <a:solidFill>
            <a:sysClr val="window" lastClr="FFFFFF"/>
          </a:solidFill>
          <a:ln w="25400" cap="flat" cmpd="sng" algn="ctr">
            <a:solidFill>
              <a:sysClr val="window" lastClr="FFFFFF">
                <a:lumMod val="85000"/>
              </a:sysClr>
            </a:solidFill>
            <a:prstDash val="solid"/>
          </a:ln>
          <a:effectLst/>
        </p:spPr>
        <p:txBody>
          <a:bodyPr lIns="72000" tIns="72000" rIns="72000" bIns="0" anchor="ctr"/>
          <a:lstStyle/>
          <a:p>
            <a:pPr algn="ctr" fontAlgn="auto">
              <a:spcBef>
                <a:spcPts val="0"/>
              </a:spcBef>
              <a:spcAft>
                <a:spcPts val="0"/>
              </a:spcAft>
              <a:defRPr/>
            </a:pPr>
            <a:r>
              <a:rPr lang="en-GB" sz="1200" b="1" kern="0" dirty="0">
                <a:solidFill>
                  <a:prstClr val="white">
                    <a:lumMod val="85000"/>
                  </a:prstClr>
                </a:solidFill>
                <a:latin typeface="Optane"/>
                <a:cs typeface="+mn-cs"/>
              </a:rPr>
              <a:t>CORRECTION OF ERRORS</a:t>
            </a:r>
          </a:p>
        </p:txBody>
      </p:sp>
      <p:sp>
        <p:nvSpPr>
          <p:cNvPr id="31" name="92 Pentágono"/>
          <p:cNvSpPr/>
          <p:nvPr/>
        </p:nvSpPr>
        <p:spPr>
          <a:xfrm>
            <a:off x="5403850" y="3125478"/>
            <a:ext cx="1450975" cy="826181"/>
          </a:xfrm>
          <a:prstGeom prst="homePlate">
            <a:avLst>
              <a:gd name="adj" fmla="val 20313"/>
            </a:avLst>
          </a:prstGeom>
          <a:solidFill>
            <a:sysClr val="window" lastClr="FFFFFF"/>
          </a:solidFill>
          <a:ln w="25400" cap="flat" cmpd="sng" algn="ctr">
            <a:solidFill>
              <a:sysClr val="window" lastClr="FFFFFF">
                <a:lumMod val="85000"/>
              </a:sysClr>
            </a:solidFill>
            <a:prstDash val="solid"/>
          </a:ln>
          <a:effectLst/>
        </p:spPr>
        <p:txBody>
          <a:bodyPr lIns="0" tIns="72000" rIns="0" bIns="0" anchor="ctr"/>
          <a:lstStyle/>
          <a:p>
            <a:pPr algn="ctr" fontAlgn="auto">
              <a:spcBef>
                <a:spcPts val="0"/>
              </a:spcBef>
              <a:spcAft>
                <a:spcPts val="0"/>
              </a:spcAft>
              <a:defRPr/>
            </a:pPr>
            <a:r>
              <a:rPr lang="en-GB" sz="1200" b="1" kern="0" dirty="0">
                <a:solidFill>
                  <a:prstClr val="white">
                    <a:lumMod val="85000"/>
                  </a:prstClr>
                </a:solidFill>
                <a:latin typeface="Optane"/>
                <a:cs typeface="+mn-cs"/>
              </a:rPr>
              <a:t>POSSIBILITY OF RECEIPT FOR CORRECT WORKERS</a:t>
            </a:r>
          </a:p>
        </p:txBody>
      </p:sp>
      <p:pic>
        <p:nvPicPr>
          <p:cNvPr id="32" name="Picture 2" descr="C:\Documents and Settings\99TUA696\Escritorio\Doc. Alejandro\Imagenes\tgss.jpg"/>
          <p:cNvPicPr>
            <a:picLocks noChangeAspect="1" noChangeArrowheads="1"/>
          </p:cNvPicPr>
          <p:nvPr/>
        </p:nvPicPr>
        <p:blipFill>
          <a:blip r:embed="rId4" cstate="print">
            <a:clrChange>
              <a:clrFrom>
                <a:srgbClr val="FFFFFF"/>
              </a:clrFrom>
              <a:clrTo>
                <a:srgbClr val="FFFFFF">
                  <a:alpha val="0"/>
                </a:srgbClr>
              </a:clrTo>
            </a:clrChange>
            <a:duotone>
              <a:srgbClr val="EEECE1">
                <a:shade val="45000"/>
                <a:satMod val="135000"/>
              </a:srgbClr>
              <a:prstClr val="white"/>
            </a:duotone>
          </a:blip>
          <a:srcRect/>
          <a:stretch>
            <a:fillRect/>
          </a:stretch>
        </p:blipFill>
        <p:spPr bwMode="auto">
          <a:xfrm>
            <a:off x="6948264" y="2637027"/>
            <a:ext cx="413884" cy="320176"/>
          </a:xfrm>
          <a:prstGeom prst="rect">
            <a:avLst/>
          </a:prstGeom>
          <a:noFill/>
        </p:spPr>
      </p:pic>
      <p:pic>
        <p:nvPicPr>
          <p:cNvPr id="33" name="Picture 2" descr="C:\Documents and Settings\99TUA696\Escritorio\Doc. Alejandro\Imagenes\tgss.jpg"/>
          <p:cNvPicPr>
            <a:picLocks noChangeAspect="1" noChangeArrowheads="1"/>
          </p:cNvPicPr>
          <p:nvPr/>
        </p:nvPicPr>
        <p:blipFill>
          <a:blip r:embed="rId4" cstate="print">
            <a:clrChange>
              <a:clrFrom>
                <a:srgbClr val="FFFFFF"/>
              </a:clrFrom>
              <a:clrTo>
                <a:srgbClr val="FFFFFF">
                  <a:alpha val="0"/>
                </a:srgbClr>
              </a:clrTo>
            </a:clrChange>
            <a:duotone>
              <a:srgbClr val="EEECE1">
                <a:shade val="45000"/>
                <a:satMod val="135000"/>
              </a:srgbClr>
              <a:prstClr val="white"/>
            </a:duotone>
          </a:blip>
          <a:srcRect/>
          <a:stretch>
            <a:fillRect/>
          </a:stretch>
        </p:blipFill>
        <p:spPr bwMode="auto">
          <a:xfrm>
            <a:off x="6948264" y="3374875"/>
            <a:ext cx="413884" cy="320176"/>
          </a:xfrm>
          <a:prstGeom prst="rect">
            <a:avLst/>
          </a:prstGeom>
          <a:noFill/>
        </p:spPr>
      </p:pic>
      <p:pic>
        <p:nvPicPr>
          <p:cNvPr id="34" name="80 Imagen" descr="SI.jpg"/>
          <p:cNvPicPr>
            <a:picLocks noChangeAspect="1"/>
          </p:cNvPicPr>
          <p:nvPr/>
        </p:nvPicPr>
        <p:blipFill>
          <a:blip r:embed="rId8" cstate="print">
            <a:duotone>
              <a:srgbClr val="EEECE1">
                <a:shade val="45000"/>
                <a:satMod val="135000"/>
              </a:srgbClr>
              <a:prstClr val="white"/>
            </a:duotone>
          </a:blip>
          <a:stretch>
            <a:fillRect/>
          </a:stretch>
        </p:blipFill>
        <p:spPr>
          <a:xfrm>
            <a:off x="7380559" y="2552886"/>
            <a:ext cx="216024" cy="344826"/>
          </a:xfrm>
          <a:prstGeom prst="rect">
            <a:avLst/>
          </a:prstGeom>
        </p:spPr>
      </p:pic>
      <p:grpSp>
        <p:nvGrpSpPr>
          <p:cNvPr id="1740827" name="77 Grupo"/>
          <p:cNvGrpSpPr>
            <a:grpSpLocks/>
          </p:cNvGrpSpPr>
          <p:nvPr/>
        </p:nvGrpSpPr>
        <p:grpSpPr bwMode="auto">
          <a:xfrm>
            <a:off x="7551936" y="2535722"/>
            <a:ext cx="817563" cy="560387"/>
            <a:chOff x="-130651" y="4572009"/>
            <a:chExt cx="1230872" cy="656764"/>
          </a:xfrm>
        </p:grpSpPr>
        <p:pic>
          <p:nvPicPr>
            <p:cNvPr id="1740833" name="Picture 6" descr="http://icdn.pro/images/es/d/o/documento-icono-6055-128.png"/>
            <p:cNvPicPr>
              <a:picLocks noChangeAspect="1" noChangeArrowheads="1"/>
            </p:cNvPicPr>
            <p:nvPr/>
          </p:nvPicPr>
          <p:blipFill>
            <a:blip r:embed="rId5"/>
            <a:srcRect/>
            <a:stretch>
              <a:fillRect/>
            </a:stretch>
          </p:blipFill>
          <p:spPr bwMode="auto">
            <a:xfrm>
              <a:off x="-130651" y="4572009"/>
              <a:ext cx="1054008" cy="656764"/>
            </a:xfrm>
            <a:prstGeom prst="rect">
              <a:avLst/>
            </a:prstGeom>
            <a:noFill/>
            <a:ln w="9525">
              <a:noFill/>
              <a:miter lim="800000"/>
              <a:headEnd/>
              <a:tailEnd/>
            </a:ln>
          </p:spPr>
        </p:pic>
        <p:sp>
          <p:nvSpPr>
            <p:cNvPr id="37" name="42 Rectángulo"/>
            <p:cNvSpPr/>
            <p:nvPr/>
          </p:nvSpPr>
          <p:spPr>
            <a:xfrm>
              <a:off x="-23100" y="4644569"/>
              <a:ext cx="1123321" cy="429781"/>
            </a:xfrm>
            <a:prstGeom prst="rect">
              <a:avLst/>
            </a:prstGeom>
            <a:noFill/>
            <a:ln w="9525" cap="flat" cmpd="sng" algn="ctr">
              <a:noFill/>
              <a:prstDash val="solid"/>
            </a:ln>
            <a:effectLst/>
          </p:spPr>
          <p:txBody>
            <a:bodyPr lIns="36000" rIns="36000" anchor="ctr"/>
            <a:lstStyle/>
            <a:p>
              <a:pPr algn="ctr" fontAlgn="auto">
                <a:spcBef>
                  <a:spcPts val="0"/>
                </a:spcBef>
                <a:spcAft>
                  <a:spcPts val="0"/>
                </a:spcAft>
                <a:defRPr/>
              </a:pPr>
              <a:r>
                <a:rPr lang="en-GB" sz="1100" b="1" kern="0" dirty="0">
                  <a:solidFill>
                    <a:prstClr val="white">
                      <a:lumMod val="85000"/>
                    </a:prstClr>
                  </a:solidFill>
                  <a:latin typeface="Optane"/>
                  <a:cs typeface="+mn-cs"/>
                </a:rPr>
                <a:t>TOTAL PAYMENT</a:t>
              </a:r>
            </a:p>
          </p:txBody>
        </p:sp>
      </p:grpSp>
      <p:grpSp>
        <p:nvGrpSpPr>
          <p:cNvPr id="1740828" name="77 Grupo"/>
          <p:cNvGrpSpPr>
            <a:grpSpLocks/>
          </p:cNvGrpSpPr>
          <p:nvPr/>
        </p:nvGrpSpPr>
        <p:grpSpPr bwMode="auto">
          <a:xfrm>
            <a:off x="7554999" y="3223782"/>
            <a:ext cx="841822" cy="560387"/>
            <a:chOff x="-130651" y="4572009"/>
            <a:chExt cx="1267395" cy="656764"/>
          </a:xfrm>
        </p:grpSpPr>
        <p:pic>
          <p:nvPicPr>
            <p:cNvPr id="1740831" name="Picture 6" descr="http://icdn.pro/images/es/d/o/documento-icono-6055-128.png"/>
            <p:cNvPicPr>
              <a:picLocks noChangeAspect="1" noChangeArrowheads="1"/>
            </p:cNvPicPr>
            <p:nvPr/>
          </p:nvPicPr>
          <p:blipFill>
            <a:blip r:embed="rId5"/>
            <a:srcRect/>
            <a:stretch>
              <a:fillRect/>
            </a:stretch>
          </p:blipFill>
          <p:spPr bwMode="auto">
            <a:xfrm>
              <a:off x="-130651" y="4572009"/>
              <a:ext cx="1054008" cy="656764"/>
            </a:xfrm>
            <a:prstGeom prst="rect">
              <a:avLst/>
            </a:prstGeom>
            <a:noFill/>
            <a:ln w="9525">
              <a:noFill/>
              <a:miter lim="800000"/>
              <a:headEnd/>
              <a:tailEnd/>
            </a:ln>
          </p:spPr>
        </p:pic>
        <p:sp>
          <p:nvSpPr>
            <p:cNvPr id="40" name="42 Rectángulo"/>
            <p:cNvSpPr/>
            <p:nvPr/>
          </p:nvSpPr>
          <p:spPr>
            <a:xfrm>
              <a:off x="-23100" y="4644569"/>
              <a:ext cx="1159844" cy="429781"/>
            </a:xfrm>
            <a:prstGeom prst="rect">
              <a:avLst/>
            </a:prstGeom>
            <a:noFill/>
            <a:ln w="9525" cap="flat" cmpd="sng" algn="ctr">
              <a:noFill/>
              <a:prstDash val="solid"/>
            </a:ln>
            <a:effectLst/>
          </p:spPr>
          <p:txBody>
            <a:bodyPr lIns="36000" rIns="36000" anchor="ctr"/>
            <a:lstStyle/>
            <a:p>
              <a:pPr algn="ctr" fontAlgn="auto">
                <a:spcBef>
                  <a:spcPts val="0"/>
                </a:spcBef>
                <a:spcAft>
                  <a:spcPts val="0"/>
                </a:spcAft>
                <a:defRPr/>
              </a:pPr>
              <a:r>
                <a:rPr lang="en-GB" sz="1100" b="1" kern="0" dirty="0">
                  <a:solidFill>
                    <a:prstClr val="white">
                      <a:lumMod val="85000"/>
                    </a:prstClr>
                  </a:solidFill>
                  <a:latin typeface="Optane"/>
                  <a:cs typeface="+mn-cs"/>
                </a:rPr>
                <a:t>PARTIAL PAYMENT</a:t>
              </a:r>
            </a:p>
          </p:txBody>
        </p:sp>
      </p:grpSp>
      <p:sp>
        <p:nvSpPr>
          <p:cNvPr id="41" name="119 CuadroTexto"/>
          <p:cNvSpPr txBox="1">
            <a:spLocks noChangeArrowheads="1"/>
          </p:cNvSpPr>
          <p:nvPr/>
        </p:nvSpPr>
        <p:spPr bwMode="auto">
          <a:xfrm>
            <a:off x="1630202" y="3676813"/>
            <a:ext cx="3881735" cy="430212"/>
          </a:xfrm>
          <a:prstGeom prst="rect">
            <a:avLst/>
          </a:prstGeom>
          <a:solidFill>
            <a:srgbClr val="A50021"/>
          </a:solidFill>
          <a:ln w="9525">
            <a:noFill/>
            <a:miter lim="800000"/>
            <a:headEnd/>
            <a:tailEnd/>
          </a:ln>
        </p:spPr>
        <p:txBody>
          <a:bodyPr wrap="square">
            <a:spAutoFit/>
          </a:bodyPr>
          <a:lstStyle/>
          <a:p>
            <a:pPr algn="ctr"/>
            <a:r>
              <a:rPr lang="en-GB" sz="2200" b="1" dirty="0" smtClean="0">
                <a:solidFill>
                  <a:srgbClr val="FFFFFF"/>
                </a:solidFill>
                <a:latin typeface="Optane" pitchFamily="2" charset="0"/>
              </a:rPr>
              <a:t>CHARACTERISTICS</a:t>
            </a:r>
            <a:r>
              <a:rPr lang="zh-CN" altLang="en-US" sz="2200" b="1" dirty="0" smtClean="0">
                <a:solidFill>
                  <a:srgbClr val="FFFFFF"/>
                </a:solidFill>
                <a:latin typeface="Optane" pitchFamily="2" charset="0"/>
              </a:rPr>
              <a:t> 特点</a:t>
            </a:r>
            <a:endParaRPr lang="en-GB" sz="2200" b="1" dirty="0">
              <a:solidFill>
                <a:srgbClr val="FFFFFF"/>
              </a:solidFill>
              <a:latin typeface="Optane" pitchFamily="2" charset="0"/>
            </a:endParaRPr>
          </a:p>
        </p:txBody>
      </p:sp>
      <p:pic>
        <p:nvPicPr>
          <p:cNvPr id="42" name="Picture 2" descr="http://www.google.es/url?source=imglanding&amp;ct=img&amp;q=http://4.bp.blogspot.com/_rT-iV8vfEjQ/Spa49j1h7fI/AAAAAAAABIQ/wi7cqZGUEeA/s320/atention.png&amp;sa=X&amp;ei=1ShKUaH1HIfE7AamoIGICA&amp;ved=0CAkQ8wc4IA&amp;usg=AFQjCNG91_dlog7DkizdGhwviCSAygwyRQ"/>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1235373" y="3861048"/>
            <a:ext cx="549275" cy="549275"/>
          </a:xfrm>
          <a:prstGeom prst="rect">
            <a:avLst/>
          </a:prstGeom>
          <a:noFill/>
          <a:ln w="9525">
            <a:noFill/>
            <a:miter lim="800000"/>
            <a:headEnd/>
            <a:tailEnd/>
          </a:ln>
        </p:spPr>
      </p:pic>
      <p:sp>
        <p:nvSpPr>
          <p:cNvPr id="39" name="Título 1"/>
          <p:cNvSpPr txBox="1">
            <a:spLocks/>
          </p:cNvSpPr>
          <p:nvPr/>
        </p:nvSpPr>
        <p:spPr>
          <a:xfrm>
            <a:off x="317723" y="116540"/>
            <a:ext cx="6270325" cy="648090"/>
          </a:xfrm>
          <a:prstGeom prst="rect">
            <a:avLst/>
          </a:prstGeom>
        </p:spPr>
        <p:txBody>
          <a:bodyPr>
            <a:normAutofit fontScale="25000" lnSpcReduction="20000"/>
          </a:bodyPr>
          <a:lstStyle>
            <a:lvl1pPr algn="l" defTabSz="914400" rtl="0" eaLnBrk="1" latinLnBrk="0" hangingPunct="1">
              <a:spcBef>
                <a:spcPct val="0"/>
              </a:spcBef>
              <a:buNone/>
              <a:defRPr sz="2000" b="1" kern="1200">
                <a:solidFill>
                  <a:schemeClr val="tx1"/>
                </a:solidFill>
                <a:latin typeface="Optane" pitchFamily="2" charset="0"/>
                <a:ea typeface="+mj-ea"/>
                <a:cs typeface="+mj-cs"/>
              </a:defRPr>
            </a:lvl1pPr>
          </a:lstStyle>
          <a:p>
            <a:pPr marL="342900" indent="-342900" eaLnBrk="0" hangingPunct="0">
              <a:spcBef>
                <a:spcPts val="0"/>
              </a:spcBef>
            </a:pPr>
            <a:r>
              <a:rPr lang="en-US" sz="7200" dirty="0" smtClean="0">
                <a:solidFill>
                  <a:srgbClr val="4F81BD"/>
                </a:solidFill>
              </a:rPr>
              <a:t>3. DIRECT PAYMENT SYSTEM  </a:t>
            </a:r>
            <a:r>
              <a:rPr lang="zh-CN" altLang="en-US" sz="7200" dirty="0" smtClean="0">
                <a:solidFill>
                  <a:srgbClr val="4F81BD"/>
                </a:solidFill>
                <a:latin typeface="Optane"/>
              </a:rPr>
              <a:t>直</a:t>
            </a:r>
            <a:r>
              <a:rPr lang="zh-CN" altLang="en-US" sz="7200" dirty="0">
                <a:solidFill>
                  <a:srgbClr val="4F81BD"/>
                </a:solidFill>
                <a:latin typeface="Optane"/>
              </a:rPr>
              <a:t>接支付系统</a:t>
            </a:r>
            <a:endParaRPr lang="en-US" sz="7200" dirty="0" smtClean="0">
              <a:solidFill>
                <a:srgbClr val="4F81BD"/>
              </a:solidFill>
            </a:endParaRPr>
          </a:p>
          <a:p>
            <a:pPr marL="342900" indent="-342900" eaLnBrk="0" hangingPunct="0">
              <a:spcBef>
                <a:spcPts val="0"/>
              </a:spcBef>
            </a:pPr>
            <a:r>
              <a:rPr lang="en-GB" sz="7200" b="1" dirty="0" smtClean="0">
                <a:solidFill>
                  <a:srgbClr val="4F81BD"/>
                </a:solidFill>
                <a:latin typeface="Optane"/>
              </a:rPr>
              <a:t>3.2</a:t>
            </a:r>
            <a:r>
              <a:rPr lang="en-GB" sz="7200" b="1" dirty="0">
                <a:solidFill>
                  <a:srgbClr val="4F81BD"/>
                </a:solidFill>
                <a:latin typeface="Optane"/>
              </a:rPr>
              <a:t>. Contribution Payment procedure</a:t>
            </a:r>
          </a:p>
          <a:p>
            <a:pPr marL="800100" lvl="1" indent="-342900"/>
            <a:r>
              <a:rPr lang="zh-CN" altLang="en-US" sz="7200" b="1" dirty="0">
                <a:solidFill>
                  <a:srgbClr val="4F81BD"/>
                </a:solidFill>
                <a:latin typeface="Optane"/>
              </a:rPr>
              <a:t>    缴费支付程</a:t>
            </a:r>
            <a:r>
              <a:rPr lang="zh-CN" altLang="en-US" b="1" dirty="0">
                <a:solidFill>
                  <a:srgbClr val="4F81BD"/>
                </a:solidFill>
                <a:latin typeface="Optane"/>
              </a:rPr>
              <a:t>序</a:t>
            </a:r>
            <a:endParaRPr lang="en-GB" b="1" dirty="0">
              <a:solidFill>
                <a:srgbClr val="4F81BD"/>
              </a:solidFill>
              <a:latin typeface="Optane"/>
            </a:endParaRPr>
          </a:p>
          <a:p>
            <a:pPr marL="342900" indent="-342900" eaLnBrk="0" hangingPunct="0">
              <a:spcBef>
                <a:spcPts val="0"/>
              </a:spcBef>
            </a:pPr>
            <a:endParaRPr lang="es-ES" sz="7200" dirty="0" smtClean="0">
              <a:solidFill>
                <a:srgbClr val="FF0000"/>
              </a:solidFill>
            </a:endParaRPr>
          </a:p>
          <a:p>
            <a:pPr marL="342900" indent="-342900" algn="ctr" eaLnBrk="0" fontAlgn="base" hangingPunct="0">
              <a:spcBef>
                <a:spcPts val="0"/>
              </a:spcBef>
              <a:spcAft>
                <a:spcPct val="0"/>
              </a:spcAft>
            </a:pPr>
            <a:r>
              <a:rPr lang="en-GB" sz="2700" kern="0" dirty="0" smtClean="0">
                <a:solidFill>
                  <a:srgbClr val="4F81BD"/>
                </a:solidFill>
                <a:latin typeface="Optane"/>
                <a:ea typeface="+mn-ea"/>
                <a:cs typeface="Calibri" pitchFamily="34" charset="0"/>
              </a:rPr>
              <a:t/>
            </a:r>
            <a:br>
              <a:rPr lang="en-GB" sz="2700" kern="0" dirty="0" smtClean="0">
                <a:solidFill>
                  <a:srgbClr val="4F81BD"/>
                </a:solidFill>
                <a:latin typeface="Optane"/>
                <a:ea typeface="+mn-ea"/>
                <a:cs typeface="Calibri" pitchFamily="34" charset="0"/>
              </a:rPr>
            </a:br>
            <a:endParaRPr lang="es-ES" sz="2700" dirty="0">
              <a:latin typeface="Optane"/>
            </a:endParaRPr>
          </a:p>
        </p:txBody>
      </p:sp>
    </p:spTree>
    <p:extLst>
      <p:ext uri="{BB962C8B-B14F-4D97-AF65-F5344CB8AC3E}">
        <p14:creationId xmlns:p14="http://schemas.microsoft.com/office/powerpoint/2010/main" val="13534633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81 Triángulo isósceles"/>
          <p:cNvSpPr/>
          <p:nvPr/>
        </p:nvSpPr>
        <p:spPr>
          <a:xfrm rot="2243666">
            <a:off x="4070350" y="2704144"/>
            <a:ext cx="1395413" cy="1366838"/>
          </a:xfrm>
          <a:prstGeom prst="triangle">
            <a:avLst/>
          </a:prstGeom>
          <a:solidFill>
            <a:sysClr val="window" lastClr="FFFFFF">
              <a:lumMod val="85000"/>
            </a:sysClr>
          </a:solidFill>
          <a:ln w="25400" cap="flat" cmpd="sng" algn="ctr">
            <a:noFill/>
            <a:prstDash val="solid"/>
          </a:ln>
          <a:effectLst/>
        </p:spPr>
        <p:txBody>
          <a:bodyPr anchor="ctr"/>
          <a:lstStyle/>
          <a:p>
            <a:pPr algn="ctr" fontAlgn="auto">
              <a:spcBef>
                <a:spcPts val="0"/>
              </a:spcBef>
              <a:spcAft>
                <a:spcPts val="0"/>
              </a:spcAft>
              <a:defRPr/>
            </a:pPr>
            <a:endParaRPr lang="es-ES" sz="1400" kern="0" dirty="0">
              <a:solidFill>
                <a:prstClr val="white">
                  <a:lumMod val="85000"/>
                </a:prstClr>
              </a:solidFill>
              <a:latin typeface="Arial"/>
              <a:cs typeface="+mn-cs"/>
            </a:endParaRPr>
          </a:p>
        </p:txBody>
      </p:sp>
      <p:sp>
        <p:nvSpPr>
          <p:cNvPr id="9" name="Rounded Rectangle 4"/>
          <p:cNvSpPr/>
          <p:nvPr/>
        </p:nvSpPr>
        <p:spPr>
          <a:xfrm>
            <a:off x="763588" y="1553940"/>
            <a:ext cx="4305300" cy="1514475"/>
          </a:xfrm>
          <a:prstGeom prst="roundRect">
            <a:avLst/>
          </a:prstGeom>
          <a:solidFill>
            <a:sysClr val="window" lastClr="FFFFFF"/>
          </a:solidFill>
          <a:ln w="57150" cap="flat" cmpd="sng" algn="ctr">
            <a:solidFill>
              <a:srgbClr val="4F81BD">
                <a:shade val="95000"/>
                <a:satMod val="105000"/>
              </a:srgbClr>
            </a:solidFill>
            <a:prstDash val="solid"/>
          </a:ln>
          <a:effectLst/>
        </p:spPr>
        <p:txBody>
          <a:bodyPr lIns="91404" tIns="45702" rIns="91404" bIns="45702" anchor="ctr"/>
          <a:lstStyle/>
          <a:p>
            <a:pPr algn="ctr" fontAlgn="auto">
              <a:spcBef>
                <a:spcPts val="0"/>
              </a:spcBef>
              <a:spcAft>
                <a:spcPts val="0"/>
              </a:spcAft>
              <a:defRPr/>
            </a:pPr>
            <a:endParaRPr lang="es-ES" sz="800" b="1" kern="0" dirty="0">
              <a:solidFill>
                <a:prstClr val="black"/>
              </a:solidFill>
              <a:latin typeface="Arial"/>
              <a:cs typeface="+mn-cs"/>
            </a:endParaRPr>
          </a:p>
        </p:txBody>
      </p:sp>
      <p:sp>
        <p:nvSpPr>
          <p:cNvPr id="10" name="47 Elipse"/>
          <p:cNvSpPr/>
          <p:nvPr/>
        </p:nvSpPr>
        <p:spPr>
          <a:xfrm>
            <a:off x="2428875" y="1196752"/>
            <a:ext cx="2786063" cy="2214563"/>
          </a:xfrm>
          <a:prstGeom prst="ellipse">
            <a:avLst/>
          </a:prstGeom>
          <a:noFill/>
          <a:ln w="57150" cap="flat" cmpd="sng" algn="ctr">
            <a:solidFill>
              <a:srgbClr val="C0504D"/>
            </a:solidFill>
            <a:prstDash val="dash"/>
          </a:ln>
          <a:effectLst>
            <a:outerShdw blurRad="63500" sx="102000" sy="102000" algn="ctr" rotWithShape="0">
              <a:prstClr val="black">
                <a:alpha val="40000"/>
              </a:prstClr>
            </a:outerShdw>
          </a:effectLst>
        </p:spPr>
        <p:txBody>
          <a:bodyPr anchor="ctr"/>
          <a:lstStyle/>
          <a:p>
            <a:pPr algn="ctr" fontAlgn="auto">
              <a:spcBef>
                <a:spcPts val="0"/>
              </a:spcBef>
              <a:spcAft>
                <a:spcPts val="0"/>
              </a:spcAft>
              <a:defRPr/>
            </a:pPr>
            <a:endParaRPr lang="es-ES" kern="0" dirty="0">
              <a:solidFill>
                <a:prstClr val="white"/>
              </a:solidFill>
              <a:latin typeface="Arial"/>
              <a:cs typeface="+mn-cs"/>
            </a:endParaRPr>
          </a:p>
        </p:txBody>
      </p:sp>
      <p:cxnSp>
        <p:nvCxnSpPr>
          <p:cNvPr id="11" name="50 Conector angular"/>
          <p:cNvCxnSpPr/>
          <p:nvPr/>
        </p:nvCxnSpPr>
        <p:spPr>
          <a:xfrm rot="10800000" flipV="1">
            <a:off x="1133475" y="2820988"/>
            <a:ext cx="1295400" cy="2851150"/>
          </a:xfrm>
          <a:prstGeom prst="bentConnector3">
            <a:avLst>
              <a:gd name="adj1" fmla="val 136752"/>
            </a:avLst>
          </a:prstGeom>
          <a:noFill/>
          <a:ln w="57150" cap="flat" cmpd="sng" algn="ctr">
            <a:solidFill>
              <a:srgbClr val="C0504D"/>
            </a:solidFill>
            <a:prstDash val="solid"/>
            <a:headEnd type="none" w="med" len="med"/>
            <a:tailEnd type="triangle" w="med" len="med"/>
          </a:ln>
          <a:effectLst>
            <a:outerShdw blurRad="63500" sx="102000" sy="102000" algn="ctr" rotWithShape="0">
              <a:prstClr val="black">
                <a:alpha val="40000"/>
              </a:prstClr>
            </a:outerShdw>
          </a:effectLst>
        </p:spPr>
      </p:cxnSp>
      <p:sp>
        <p:nvSpPr>
          <p:cNvPr id="12" name="Rounded Rectangle 44"/>
          <p:cNvSpPr/>
          <p:nvPr/>
        </p:nvSpPr>
        <p:spPr>
          <a:xfrm>
            <a:off x="1133475" y="4653136"/>
            <a:ext cx="7259638" cy="1844502"/>
          </a:xfrm>
          <a:prstGeom prst="roundRect">
            <a:avLst/>
          </a:prstGeom>
          <a:solidFill>
            <a:sysClr val="window" lastClr="FFFFFF"/>
          </a:solidFill>
          <a:ln w="57150" cap="flat" cmpd="sng" algn="ctr">
            <a:solidFill>
              <a:srgbClr val="C0504D"/>
            </a:solidFill>
            <a:prstDash val="solid"/>
          </a:ln>
          <a:effectLst>
            <a:outerShdw blurRad="63500" sx="102000" sy="102000" algn="ctr" rotWithShape="0">
              <a:prstClr val="black">
                <a:alpha val="40000"/>
              </a:prstClr>
            </a:outerShdw>
          </a:effectLst>
        </p:spPr>
        <p:txBody>
          <a:bodyPr anchor="ctr"/>
          <a:lstStyle/>
          <a:p>
            <a:pPr marL="177800" indent="-177800" algn="just" fontAlgn="auto">
              <a:spcBef>
                <a:spcPts val="0"/>
              </a:spcBef>
              <a:spcAft>
                <a:spcPts val="0"/>
              </a:spcAft>
              <a:buClr>
                <a:srgbClr val="C0504D"/>
              </a:buClr>
              <a:buSzPct val="100000"/>
              <a:buFont typeface="Arial" pitchFamily="34" charset="0"/>
              <a:buChar char="•"/>
              <a:defRPr/>
            </a:pPr>
            <a:endParaRPr lang="es-ES" sz="1400" kern="0" dirty="0">
              <a:solidFill>
                <a:prstClr val="black"/>
              </a:solidFill>
              <a:latin typeface="Arial"/>
              <a:cs typeface="+mn-cs"/>
            </a:endParaRPr>
          </a:p>
          <a:p>
            <a:pPr marL="177800" indent="-177800" algn="just" fontAlgn="auto">
              <a:spcBef>
                <a:spcPts val="0"/>
              </a:spcBef>
              <a:spcAft>
                <a:spcPts val="0"/>
              </a:spcAft>
              <a:buClr>
                <a:srgbClr val="C0504D"/>
              </a:buClr>
              <a:buSzPct val="100000"/>
              <a:defRPr/>
            </a:pPr>
            <a:endParaRPr lang="es-ES" sz="1400" kern="0" dirty="0">
              <a:solidFill>
                <a:prstClr val="black"/>
              </a:solidFill>
              <a:latin typeface="Arial"/>
              <a:cs typeface="+mn-cs"/>
            </a:endParaRPr>
          </a:p>
        </p:txBody>
      </p:sp>
      <p:sp>
        <p:nvSpPr>
          <p:cNvPr id="13" name="44 CuadroTexto"/>
          <p:cNvSpPr txBox="1">
            <a:spLocks noChangeArrowheads="1"/>
          </p:cNvSpPr>
          <p:nvPr/>
        </p:nvSpPr>
        <p:spPr bwMode="auto">
          <a:xfrm>
            <a:off x="1514475" y="4365104"/>
            <a:ext cx="3510533" cy="430887"/>
          </a:xfrm>
          <a:prstGeom prst="rect">
            <a:avLst/>
          </a:prstGeom>
          <a:solidFill>
            <a:srgbClr val="A50021"/>
          </a:solidFill>
          <a:ln w="9525">
            <a:noFill/>
            <a:miter lim="800000"/>
            <a:headEnd/>
            <a:tailEnd/>
          </a:ln>
        </p:spPr>
        <p:txBody>
          <a:bodyPr wrap="square">
            <a:spAutoFit/>
          </a:bodyPr>
          <a:lstStyle/>
          <a:p>
            <a:pPr algn="ctr"/>
            <a:r>
              <a:rPr lang="en-GB" sz="2200" b="1" dirty="0" smtClean="0">
                <a:solidFill>
                  <a:srgbClr val="FFFFFF"/>
                </a:solidFill>
                <a:latin typeface="Optane" pitchFamily="2" charset="0"/>
              </a:rPr>
              <a:t>CHARACTERISTICS</a:t>
            </a:r>
            <a:r>
              <a:rPr lang="zh-CN" altLang="en-US" sz="2200" b="1" dirty="0" smtClean="0">
                <a:solidFill>
                  <a:srgbClr val="FFFFFF"/>
                </a:solidFill>
                <a:latin typeface="Optane" pitchFamily="2" charset="0"/>
              </a:rPr>
              <a:t> 特点</a:t>
            </a:r>
            <a:endParaRPr lang="en-GB" sz="2200" b="1" dirty="0">
              <a:solidFill>
                <a:srgbClr val="FFFFFF"/>
              </a:solidFill>
              <a:latin typeface="Optane" pitchFamily="2" charset="0"/>
            </a:endParaRPr>
          </a:p>
        </p:txBody>
      </p:sp>
      <p:pic>
        <p:nvPicPr>
          <p:cNvPr id="14" name="Picture 2" descr="http://www.google.es/url?source=imglanding&amp;ct=img&amp;q=http://4.bp.blogspot.com/_rT-iV8vfEjQ/Spa49j1h7fI/AAAAAAAABIQ/wi7cqZGUEeA/s320/atention.png&amp;sa=X&amp;ei=1ShKUaH1HIfE7AamoIGICA&amp;ved=0CAkQ8wc4IA&amp;usg=AFQjCNG91_dlog7DkizdGhwviCSAygwyRQ"/>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66775" y="4221088"/>
            <a:ext cx="549275" cy="549275"/>
          </a:xfrm>
          <a:prstGeom prst="rect">
            <a:avLst/>
          </a:prstGeom>
          <a:noFill/>
          <a:ln w="9525">
            <a:noFill/>
            <a:miter lim="800000"/>
            <a:headEnd/>
            <a:tailEnd/>
          </a:ln>
        </p:spPr>
      </p:pic>
      <p:sp>
        <p:nvSpPr>
          <p:cNvPr id="15" name="Rounded Rectangle 4"/>
          <p:cNvSpPr/>
          <p:nvPr/>
        </p:nvSpPr>
        <p:spPr>
          <a:xfrm>
            <a:off x="2895600" y="3552602"/>
            <a:ext cx="2036763" cy="366713"/>
          </a:xfrm>
          <a:prstGeom prst="roundRect">
            <a:avLst/>
          </a:prstGeom>
          <a:solidFill>
            <a:sysClr val="window" lastClr="FFFFFF"/>
          </a:solidFill>
          <a:ln w="57150" cap="flat" cmpd="sng" algn="ctr">
            <a:solidFill>
              <a:sysClr val="window" lastClr="FFFFFF">
                <a:lumMod val="85000"/>
              </a:sysClr>
            </a:solidFill>
            <a:prstDash val="sysDash"/>
          </a:ln>
          <a:effectLst/>
        </p:spPr>
        <p:txBody>
          <a:bodyPr lIns="91404" tIns="45702" rIns="91404" bIns="45702" anchor="ctr"/>
          <a:lstStyle/>
          <a:p>
            <a:pPr marL="538163" algn="ctr" fontAlgn="auto">
              <a:spcBef>
                <a:spcPts val="0"/>
              </a:spcBef>
              <a:spcAft>
                <a:spcPts val="0"/>
              </a:spcAft>
              <a:defRPr/>
            </a:pPr>
            <a:r>
              <a:rPr lang="en-GB" sz="800" b="1" kern="0" dirty="0">
                <a:solidFill>
                  <a:prstClr val="white">
                    <a:lumMod val="85000"/>
                  </a:prstClr>
                </a:solidFill>
                <a:latin typeface="Arial"/>
                <a:cs typeface="+mn-cs"/>
              </a:rPr>
              <a:t>CONSULTATION OF CALCULATIONS</a:t>
            </a:r>
          </a:p>
        </p:txBody>
      </p:sp>
      <p:sp>
        <p:nvSpPr>
          <p:cNvPr id="17" name="114 Flecha derecha"/>
          <p:cNvSpPr/>
          <p:nvPr/>
        </p:nvSpPr>
        <p:spPr>
          <a:xfrm>
            <a:off x="4929188" y="2563590"/>
            <a:ext cx="420687" cy="336550"/>
          </a:xfrm>
          <a:prstGeom prst="rightArrow">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es-ES" kern="0" dirty="0">
              <a:solidFill>
                <a:prstClr val="white"/>
              </a:solidFill>
              <a:latin typeface="Arial"/>
              <a:cs typeface="+mn-cs"/>
            </a:endParaRPr>
          </a:p>
        </p:txBody>
      </p:sp>
      <p:sp>
        <p:nvSpPr>
          <p:cNvPr id="18" name="Rounded Rectangle 4"/>
          <p:cNvSpPr/>
          <p:nvPr/>
        </p:nvSpPr>
        <p:spPr>
          <a:xfrm rot="5400000">
            <a:off x="5726113" y="1366614"/>
            <a:ext cx="2082800" cy="3114675"/>
          </a:xfrm>
          <a:prstGeom prst="roundRect">
            <a:avLst/>
          </a:prstGeom>
          <a:solidFill>
            <a:sysClr val="window" lastClr="FFFFFF"/>
          </a:solidFill>
          <a:ln w="57150" cap="flat" cmpd="sng" algn="ctr">
            <a:solidFill>
              <a:sysClr val="window" lastClr="FFFFFF">
                <a:lumMod val="85000"/>
              </a:sysClr>
            </a:solidFill>
            <a:prstDash val="solid"/>
          </a:ln>
          <a:effectLst/>
        </p:spPr>
        <p:txBody>
          <a:bodyPr lIns="91404" tIns="45702" rIns="91404" bIns="45702" anchor="ctr"/>
          <a:lstStyle/>
          <a:p>
            <a:pPr algn="ctr" fontAlgn="auto">
              <a:spcBef>
                <a:spcPts val="0"/>
              </a:spcBef>
              <a:spcAft>
                <a:spcPts val="0"/>
              </a:spcAft>
              <a:defRPr/>
            </a:pPr>
            <a:endParaRPr lang="es-ES" sz="800" b="1" kern="0" dirty="0">
              <a:solidFill>
                <a:prstClr val="white">
                  <a:lumMod val="85000"/>
                </a:prstClr>
              </a:solidFill>
              <a:latin typeface="Arial"/>
              <a:cs typeface="+mn-cs"/>
            </a:endParaRPr>
          </a:p>
        </p:txBody>
      </p:sp>
      <p:pic>
        <p:nvPicPr>
          <p:cNvPr id="19" name="101 Imagen" descr="premisasazul.jpg"/>
          <p:cNvPicPr>
            <a:picLocks noChangeAspect="1"/>
          </p:cNvPicPr>
          <p:nvPr/>
        </p:nvPicPr>
        <p:blipFill>
          <a:blip r:embed="rId3" cstate="print">
            <a:clrChange>
              <a:clrFrom>
                <a:srgbClr val="F8F3FA"/>
              </a:clrFrom>
              <a:clrTo>
                <a:srgbClr val="F8F3FA">
                  <a:alpha val="0"/>
                </a:srgbClr>
              </a:clrTo>
            </a:clrChange>
            <a:duotone>
              <a:srgbClr val="EEECE1">
                <a:shade val="45000"/>
                <a:satMod val="135000"/>
              </a:srgbClr>
              <a:prstClr val="white"/>
            </a:duotone>
          </a:blip>
          <a:srcRect r="68559" b="47763"/>
          <a:stretch>
            <a:fillRect/>
          </a:stretch>
        </p:blipFill>
        <p:spPr>
          <a:xfrm>
            <a:off x="5403208" y="1939420"/>
            <a:ext cx="561835" cy="517781"/>
          </a:xfrm>
          <a:prstGeom prst="rect">
            <a:avLst/>
          </a:prstGeom>
        </p:spPr>
      </p:pic>
      <p:sp>
        <p:nvSpPr>
          <p:cNvPr id="20" name="Rounded Rectangle 4"/>
          <p:cNvSpPr/>
          <p:nvPr/>
        </p:nvSpPr>
        <p:spPr>
          <a:xfrm>
            <a:off x="5346700" y="2479452"/>
            <a:ext cx="1982788" cy="250825"/>
          </a:xfrm>
          <a:prstGeom prst="roundRect">
            <a:avLst/>
          </a:prstGeom>
          <a:noFill/>
          <a:ln w="25400" cap="flat" cmpd="sng" algn="ctr">
            <a:noFill/>
            <a:prstDash val="solid"/>
          </a:ln>
          <a:effectLst/>
        </p:spPr>
        <p:txBody>
          <a:bodyPr lIns="0" tIns="0" rIns="0" bIns="0"/>
          <a:lstStyle/>
          <a:p>
            <a:pPr fontAlgn="auto">
              <a:spcBef>
                <a:spcPts val="0"/>
              </a:spcBef>
              <a:spcAft>
                <a:spcPts val="0"/>
              </a:spcAft>
              <a:defRPr/>
            </a:pPr>
            <a:r>
              <a:rPr lang="en-GB" sz="1300" b="1" kern="0" dirty="0">
                <a:solidFill>
                  <a:prstClr val="white">
                    <a:lumMod val="85000"/>
                  </a:prstClr>
                </a:solidFill>
                <a:latin typeface="Optane"/>
                <a:cs typeface="+mn-cs"/>
              </a:rPr>
              <a:t>AUTHORISED PERSON</a:t>
            </a:r>
          </a:p>
        </p:txBody>
      </p:sp>
      <p:sp>
        <p:nvSpPr>
          <p:cNvPr id="21" name="91 Pentágono"/>
          <p:cNvSpPr/>
          <p:nvPr/>
        </p:nvSpPr>
        <p:spPr>
          <a:xfrm>
            <a:off x="5384800" y="2685827"/>
            <a:ext cx="1736725" cy="476498"/>
          </a:xfrm>
          <a:prstGeom prst="homePlate">
            <a:avLst/>
          </a:prstGeom>
          <a:solidFill>
            <a:sysClr val="window" lastClr="FFFFFF"/>
          </a:solidFill>
          <a:ln w="25400" cap="flat" cmpd="sng" algn="ctr">
            <a:solidFill>
              <a:sysClr val="window" lastClr="FFFFFF">
                <a:lumMod val="85000"/>
              </a:sysClr>
            </a:solidFill>
            <a:prstDash val="solid"/>
          </a:ln>
          <a:effectLst/>
        </p:spPr>
        <p:txBody>
          <a:bodyPr lIns="72000" tIns="72000" rIns="72000" bIns="0" anchor="ctr"/>
          <a:lstStyle/>
          <a:p>
            <a:pPr algn="ctr" fontAlgn="auto">
              <a:spcBef>
                <a:spcPts val="0"/>
              </a:spcBef>
              <a:spcAft>
                <a:spcPts val="0"/>
              </a:spcAft>
              <a:defRPr/>
            </a:pPr>
            <a:r>
              <a:rPr lang="en-GB" sz="1300" b="1" kern="0" dirty="0">
                <a:solidFill>
                  <a:prstClr val="white">
                    <a:lumMod val="85000"/>
                  </a:prstClr>
                </a:solidFill>
                <a:latin typeface="Optane"/>
                <a:cs typeface="+mn-cs"/>
              </a:rPr>
              <a:t>CORRECTION OF ERRORS</a:t>
            </a:r>
          </a:p>
        </p:txBody>
      </p:sp>
      <p:sp>
        <p:nvSpPr>
          <p:cNvPr id="22" name="92 Pentágono"/>
          <p:cNvSpPr/>
          <p:nvPr/>
        </p:nvSpPr>
        <p:spPr>
          <a:xfrm>
            <a:off x="5403850" y="3292252"/>
            <a:ext cx="1450975" cy="817116"/>
          </a:xfrm>
          <a:prstGeom prst="homePlate">
            <a:avLst>
              <a:gd name="adj" fmla="val 20313"/>
            </a:avLst>
          </a:prstGeom>
          <a:solidFill>
            <a:sysClr val="window" lastClr="FFFFFF"/>
          </a:solidFill>
          <a:ln w="25400" cap="flat" cmpd="sng" algn="ctr">
            <a:solidFill>
              <a:sysClr val="window" lastClr="FFFFFF">
                <a:lumMod val="85000"/>
              </a:sysClr>
            </a:solidFill>
            <a:prstDash val="solid"/>
          </a:ln>
          <a:effectLst/>
        </p:spPr>
        <p:txBody>
          <a:bodyPr lIns="0" tIns="72000" rIns="0" bIns="0" anchor="ctr"/>
          <a:lstStyle/>
          <a:p>
            <a:pPr algn="ctr" fontAlgn="auto">
              <a:spcBef>
                <a:spcPts val="0"/>
              </a:spcBef>
              <a:spcAft>
                <a:spcPts val="0"/>
              </a:spcAft>
              <a:defRPr/>
            </a:pPr>
            <a:r>
              <a:rPr lang="en-GB" sz="1300" b="1" kern="0" dirty="0">
                <a:solidFill>
                  <a:prstClr val="white">
                    <a:lumMod val="85000"/>
                  </a:prstClr>
                </a:solidFill>
                <a:latin typeface="Optane"/>
                <a:cs typeface="+mn-cs"/>
              </a:rPr>
              <a:t>POSSIBILITY OF RECEIPT FOR CORRECT WORKERS</a:t>
            </a:r>
          </a:p>
        </p:txBody>
      </p:sp>
      <p:pic>
        <p:nvPicPr>
          <p:cNvPr id="23" name="Picture 2" descr="C:\Documents and Settings\99TUA696\Escritorio\Doc. Alejandro\Imagenes\tgss.jpg"/>
          <p:cNvPicPr>
            <a:picLocks noChangeAspect="1" noChangeArrowheads="1"/>
          </p:cNvPicPr>
          <p:nvPr/>
        </p:nvPicPr>
        <p:blipFill>
          <a:blip r:embed="rId4" cstate="print">
            <a:clrChange>
              <a:clrFrom>
                <a:srgbClr val="FFFFFF"/>
              </a:clrFrom>
              <a:clrTo>
                <a:srgbClr val="FFFFFF">
                  <a:alpha val="0"/>
                </a:srgbClr>
              </a:clrTo>
            </a:clrChange>
            <a:duotone>
              <a:srgbClr val="EEECE1">
                <a:shade val="45000"/>
                <a:satMod val="135000"/>
              </a:srgbClr>
              <a:prstClr val="white"/>
            </a:duotone>
          </a:blip>
          <a:srcRect/>
          <a:stretch>
            <a:fillRect/>
          </a:stretch>
        </p:blipFill>
        <p:spPr bwMode="auto">
          <a:xfrm>
            <a:off x="7073801" y="2791886"/>
            <a:ext cx="413884" cy="320176"/>
          </a:xfrm>
          <a:prstGeom prst="rect">
            <a:avLst/>
          </a:prstGeom>
          <a:noFill/>
        </p:spPr>
      </p:pic>
      <p:pic>
        <p:nvPicPr>
          <p:cNvPr id="24" name="Picture 2" descr="C:\Documents and Settings\99TUA696\Escritorio\Doc. Alejandro\Imagenes\tgss.jpg"/>
          <p:cNvPicPr>
            <a:picLocks noChangeAspect="1" noChangeArrowheads="1"/>
          </p:cNvPicPr>
          <p:nvPr/>
        </p:nvPicPr>
        <p:blipFill>
          <a:blip r:embed="rId4" cstate="print">
            <a:clrChange>
              <a:clrFrom>
                <a:srgbClr val="FFFFFF"/>
              </a:clrFrom>
              <a:clrTo>
                <a:srgbClr val="FFFFFF">
                  <a:alpha val="0"/>
                </a:srgbClr>
              </a:clrTo>
            </a:clrChange>
            <a:duotone>
              <a:srgbClr val="EEECE1">
                <a:shade val="45000"/>
                <a:satMod val="135000"/>
              </a:srgbClr>
              <a:prstClr val="white"/>
            </a:duotone>
          </a:blip>
          <a:srcRect/>
          <a:stretch>
            <a:fillRect/>
          </a:stretch>
        </p:blipFill>
        <p:spPr bwMode="auto">
          <a:xfrm>
            <a:off x="7025613" y="3539187"/>
            <a:ext cx="413884" cy="320176"/>
          </a:xfrm>
          <a:prstGeom prst="rect">
            <a:avLst/>
          </a:prstGeom>
          <a:noFill/>
        </p:spPr>
      </p:pic>
      <p:pic>
        <p:nvPicPr>
          <p:cNvPr id="25" name="80 Imagen" descr="SI.jpg"/>
          <p:cNvPicPr>
            <a:picLocks noChangeAspect="1"/>
          </p:cNvPicPr>
          <p:nvPr/>
        </p:nvPicPr>
        <p:blipFill>
          <a:blip r:embed="rId5" cstate="print">
            <a:duotone>
              <a:srgbClr val="EEECE1">
                <a:shade val="45000"/>
                <a:satMod val="135000"/>
              </a:srgbClr>
              <a:prstClr val="white"/>
            </a:duotone>
          </a:blip>
          <a:stretch>
            <a:fillRect/>
          </a:stretch>
        </p:blipFill>
        <p:spPr>
          <a:xfrm>
            <a:off x="7443355" y="2695228"/>
            <a:ext cx="216024" cy="344826"/>
          </a:xfrm>
          <a:prstGeom prst="rect">
            <a:avLst/>
          </a:prstGeom>
        </p:spPr>
      </p:pic>
      <p:grpSp>
        <p:nvGrpSpPr>
          <p:cNvPr id="1742872" name="77 Grupo"/>
          <p:cNvGrpSpPr>
            <a:grpSpLocks/>
          </p:cNvGrpSpPr>
          <p:nvPr/>
        </p:nvGrpSpPr>
        <p:grpSpPr bwMode="auto">
          <a:xfrm>
            <a:off x="7596269" y="2668406"/>
            <a:ext cx="966787" cy="560387"/>
            <a:chOff x="-130651" y="4572009"/>
            <a:chExt cx="1455535" cy="656764"/>
          </a:xfrm>
        </p:grpSpPr>
        <p:pic>
          <p:nvPicPr>
            <p:cNvPr id="1742888" name="Picture 6" descr="http://icdn.pro/images/es/d/o/documento-icono-6055-128.png"/>
            <p:cNvPicPr>
              <a:picLocks noChangeAspect="1" noChangeArrowheads="1"/>
            </p:cNvPicPr>
            <p:nvPr/>
          </p:nvPicPr>
          <p:blipFill>
            <a:blip r:embed="rId6"/>
            <a:srcRect/>
            <a:stretch>
              <a:fillRect/>
            </a:stretch>
          </p:blipFill>
          <p:spPr bwMode="auto">
            <a:xfrm>
              <a:off x="-130651" y="4572009"/>
              <a:ext cx="1054008" cy="656764"/>
            </a:xfrm>
            <a:prstGeom prst="rect">
              <a:avLst/>
            </a:prstGeom>
            <a:noFill/>
            <a:ln w="9525">
              <a:noFill/>
              <a:miter lim="800000"/>
              <a:headEnd/>
              <a:tailEnd/>
            </a:ln>
          </p:spPr>
        </p:pic>
        <p:sp>
          <p:nvSpPr>
            <p:cNvPr id="28" name="42 Rectángulo"/>
            <p:cNvSpPr/>
            <p:nvPr/>
          </p:nvSpPr>
          <p:spPr>
            <a:xfrm>
              <a:off x="-23100" y="4644569"/>
              <a:ext cx="1347984" cy="429781"/>
            </a:xfrm>
            <a:prstGeom prst="rect">
              <a:avLst/>
            </a:prstGeom>
            <a:noFill/>
            <a:ln w="9525" cap="flat" cmpd="sng" algn="ctr">
              <a:noFill/>
              <a:prstDash val="solid"/>
            </a:ln>
            <a:effectLst/>
          </p:spPr>
          <p:txBody>
            <a:bodyPr lIns="36000" rIns="36000" anchor="ctr"/>
            <a:lstStyle/>
            <a:p>
              <a:pPr algn="ctr" fontAlgn="auto">
                <a:spcBef>
                  <a:spcPts val="0"/>
                </a:spcBef>
                <a:spcAft>
                  <a:spcPts val="0"/>
                </a:spcAft>
                <a:defRPr/>
              </a:pPr>
              <a:endParaRPr lang="en-GB" sz="1300" b="1" kern="0" dirty="0">
                <a:solidFill>
                  <a:prstClr val="white">
                    <a:lumMod val="85000"/>
                  </a:prstClr>
                </a:solidFill>
                <a:latin typeface="Optane"/>
                <a:cs typeface="+mn-cs"/>
              </a:endParaRPr>
            </a:p>
            <a:p>
              <a:pPr algn="ctr" fontAlgn="auto">
                <a:spcBef>
                  <a:spcPts val="0"/>
                </a:spcBef>
                <a:spcAft>
                  <a:spcPts val="0"/>
                </a:spcAft>
                <a:defRPr/>
              </a:pPr>
              <a:r>
                <a:rPr lang="en-GB" sz="1300" b="1" kern="0" dirty="0">
                  <a:solidFill>
                    <a:prstClr val="white">
                      <a:lumMod val="85000"/>
                    </a:prstClr>
                  </a:solidFill>
                  <a:latin typeface="Optane"/>
                  <a:cs typeface="+mn-cs"/>
                </a:rPr>
                <a:t>TOTAL PAYMENT</a:t>
              </a:r>
            </a:p>
          </p:txBody>
        </p:sp>
      </p:grpSp>
      <p:grpSp>
        <p:nvGrpSpPr>
          <p:cNvPr id="1742873" name="77 Grupo"/>
          <p:cNvGrpSpPr>
            <a:grpSpLocks/>
          </p:cNvGrpSpPr>
          <p:nvPr/>
        </p:nvGrpSpPr>
        <p:grpSpPr bwMode="auto">
          <a:xfrm>
            <a:off x="7591211" y="3354205"/>
            <a:ext cx="885354" cy="560387"/>
            <a:chOff x="-130651" y="4572009"/>
            <a:chExt cx="1332934" cy="656764"/>
          </a:xfrm>
        </p:grpSpPr>
        <p:pic>
          <p:nvPicPr>
            <p:cNvPr id="1742886" name="Picture 6" descr="http://icdn.pro/images/es/d/o/documento-icono-6055-128.png"/>
            <p:cNvPicPr>
              <a:picLocks noChangeAspect="1" noChangeArrowheads="1"/>
            </p:cNvPicPr>
            <p:nvPr/>
          </p:nvPicPr>
          <p:blipFill>
            <a:blip r:embed="rId6"/>
            <a:srcRect/>
            <a:stretch>
              <a:fillRect/>
            </a:stretch>
          </p:blipFill>
          <p:spPr bwMode="auto">
            <a:xfrm>
              <a:off x="-130651" y="4572009"/>
              <a:ext cx="1054008" cy="656764"/>
            </a:xfrm>
            <a:prstGeom prst="rect">
              <a:avLst/>
            </a:prstGeom>
            <a:noFill/>
            <a:ln w="9525">
              <a:noFill/>
              <a:miter lim="800000"/>
              <a:headEnd/>
              <a:tailEnd/>
            </a:ln>
          </p:spPr>
        </p:pic>
        <p:sp>
          <p:nvSpPr>
            <p:cNvPr id="31" name="42 Rectángulo"/>
            <p:cNvSpPr/>
            <p:nvPr/>
          </p:nvSpPr>
          <p:spPr>
            <a:xfrm>
              <a:off x="-23100" y="4644569"/>
              <a:ext cx="1225383" cy="429781"/>
            </a:xfrm>
            <a:prstGeom prst="rect">
              <a:avLst/>
            </a:prstGeom>
            <a:noFill/>
            <a:ln w="9525" cap="flat" cmpd="sng" algn="ctr">
              <a:noFill/>
              <a:prstDash val="solid"/>
            </a:ln>
            <a:effectLst/>
          </p:spPr>
          <p:txBody>
            <a:bodyPr lIns="36000" rIns="36000" anchor="ctr"/>
            <a:lstStyle/>
            <a:p>
              <a:pPr algn="ctr" fontAlgn="auto">
                <a:spcBef>
                  <a:spcPts val="0"/>
                </a:spcBef>
                <a:spcAft>
                  <a:spcPts val="0"/>
                </a:spcAft>
                <a:defRPr/>
              </a:pPr>
              <a:endParaRPr lang="en-GB" sz="1300" b="1" kern="0" dirty="0">
                <a:solidFill>
                  <a:prstClr val="white">
                    <a:lumMod val="85000"/>
                  </a:prstClr>
                </a:solidFill>
                <a:latin typeface="Optane"/>
                <a:cs typeface="+mn-cs"/>
              </a:endParaRPr>
            </a:p>
            <a:p>
              <a:pPr algn="ctr" fontAlgn="auto">
                <a:spcBef>
                  <a:spcPts val="0"/>
                </a:spcBef>
                <a:spcAft>
                  <a:spcPts val="0"/>
                </a:spcAft>
                <a:defRPr/>
              </a:pPr>
              <a:r>
                <a:rPr lang="en-GB" sz="1300" b="1" kern="0" dirty="0">
                  <a:solidFill>
                    <a:prstClr val="white">
                      <a:lumMod val="85000"/>
                    </a:prstClr>
                  </a:solidFill>
                  <a:latin typeface="Optane"/>
                  <a:cs typeface="+mn-cs"/>
                </a:rPr>
                <a:t>PARTIAL PAYMENT</a:t>
              </a:r>
            </a:p>
          </p:txBody>
        </p:sp>
      </p:grpSp>
      <p:pic>
        <p:nvPicPr>
          <p:cNvPr id="32" name="96 Imagen" descr="premisasazul.jpg"/>
          <p:cNvPicPr>
            <a:picLocks noChangeAspect="1"/>
          </p:cNvPicPr>
          <p:nvPr/>
        </p:nvPicPr>
        <p:blipFill>
          <a:blip r:embed="rId3" cstate="print">
            <a:clrChange>
              <a:clrFrom>
                <a:srgbClr val="F8F3FA"/>
              </a:clrFrom>
              <a:clrTo>
                <a:srgbClr val="F8F3FA">
                  <a:alpha val="0"/>
                </a:srgbClr>
              </a:clrTo>
            </a:clrChange>
            <a:duotone>
              <a:srgbClr val="EEECE1">
                <a:shade val="45000"/>
                <a:satMod val="135000"/>
              </a:srgbClr>
              <a:prstClr val="white"/>
            </a:duotone>
          </a:blip>
          <a:srcRect r="68559" b="47763"/>
          <a:stretch>
            <a:fillRect/>
          </a:stretch>
        </p:blipFill>
        <p:spPr>
          <a:xfrm>
            <a:off x="1066339" y="1732550"/>
            <a:ext cx="561835" cy="517781"/>
          </a:xfrm>
          <a:prstGeom prst="rect">
            <a:avLst/>
          </a:prstGeom>
        </p:spPr>
      </p:pic>
      <p:sp>
        <p:nvSpPr>
          <p:cNvPr id="33" name="Rounded Rectangle 4"/>
          <p:cNvSpPr/>
          <p:nvPr/>
        </p:nvSpPr>
        <p:spPr>
          <a:xfrm>
            <a:off x="866775" y="2303240"/>
            <a:ext cx="1698625" cy="174625"/>
          </a:xfrm>
          <a:prstGeom prst="roundRect">
            <a:avLst/>
          </a:prstGeom>
          <a:noFill/>
          <a:ln w="25400" cap="flat" cmpd="sng" algn="ctr">
            <a:noFill/>
            <a:prstDash val="solid"/>
          </a:ln>
          <a:effectLst/>
        </p:spPr>
        <p:txBody>
          <a:bodyPr lIns="0" tIns="0" rIns="0" bIns="0"/>
          <a:lstStyle/>
          <a:p>
            <a:pPr fontAlgn="auto">
              <a:spcBef>
                <a:spcPts val="0"/>
              </a:spcBef>
              <a:spcAft>
                <a:spcPts val="0"/>
              </a:spcAft>
              <a:defRPr/>
            </a:pPr>
            <a:r>
              <a:rPr lang="en-GB" sz="1400" b="1" kern="0" dirty="0">
                <a:solidFill>
                  <a:prstClr val="white">
                    <a:lumMod val="85000"/>
                  </a:prstClr>
                </a:solidFill>
                <a:latin typeface="Optane"/>
                <a:cs typeface="+mn-cs"/>
              </a:rPr>
              <a:t>AUTHORISED PERSON</a:t>
            </a:r>
          </a:p>
        </p:txBody>
      </p:sp>
      <p:sp>
        <p:nvSpPr>
          <p:cNvPr id="34" name="115 Pentágono"/>
          <p:cNvSpPr/>
          <p:nvPr/>
        </p:nvSpPr>
        <p:spPr>
          <a:xfrm>
            <a:off x="710407" y="2342263"/>
            <a:ext cx="1682750" cy="757237"/>
          </a:xfrm>
          <a:prstGeom prst="homePlate">
            <a:avLst>
              <a:gd name="adj" fmla="val 43341"/>
            </a:avLst>
          </a:prstGeom>
          <a:solidFill>
            <a:sysClr val="window" lastClr="FFFFFF"/>
          </a:solidFill>
          <a:ln w="25400" cap="flat" cmpd="sng" algn="ctr">
            <a:solidFill>
              <a:sysClr val="window" lastClr="FFFFFF">
                <a:lumMod val="85000"/>
              </a:sysClr>
            </a:solidFill>
            <a:prstDash val="solid"/>
          </a:ln>
          <a:effectLst/>
        </p:spPr>
        <p:txBody>
          <a:bodyPr lIns="72000" tIns="36000" rIns="72000" bIns="36000" anchor="ctr"/>
          <a:lstStyle/>
          <a:p>
            <a:pPr algn="ctr" fontAlgn="auto">
              <a:spcBef>
                <a:spcPts val="0"/>
              </a:spcBef>
              <a:spcAft>
                <a:spcPts val="0"/>
              </a:spcAft>
              <a:defRPr/>
            </a:pPr>
            <a:r>
              <a:rPr lang="en-GB" sz="1400" b="1" kern="0" dirty="0">
                <a:solidFill>
                  <a:prstClr val="white">
                    <a:lumMod val="85000"/>
                  </a:prstClr>
                </a:solidFill>
                <a:latin typeface="Optane"/>
                <a:cs typeface="+mn-cs"/>
              </a:rPr>
              <a:t>AUTHORISED PERSON REQUESTS PAYMENT</a:t>
            </a:r>
          </a:p>
        </p:txBody>
      </p:sp>
      <p:pic>
        <p:nvPicPr>
          <p:cNvPr id="1742877" name="Picture 2" descr="C:\Documents and Settings\99TUA696\Escritorio\Doc. Alejandro\Imagenes\tgss.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514600" y="1947640"/>
            <a:ext cx="414338" cy="320675"/>
          </a:xfrm>
          <a:prstGeom prst="rect">
            <a:avLst/>
          </a:prstGeom>
          <a:noFill/>
          <a:ln w="9525">
            <a:noFill/>
            <a:miter lim="800000"/>
            <a:headEnd/>
            <a:tailEnd/>
          </a:ln>
        </p:spPr>
      </p:pic>
      <p:grpSp>
        <p:nvGrpSpPr>
          <p:cNvPr id="1742878" name="52 Grupo"/>
          <p:cNvGrpSpPr>
            <a:grpSpLocks/>
          </p:cNvGrpSpPr>
          <p:nvPr/>
        </p:nvGrpSpPr>
        <p:grpSpPr bwMode="auto">
          <a:xfrm>
            <a:off x="2916238" y="1687290"/>
            <a:ext cx="2089150" cy="1331912"/>
            <a:chOff x="2861107" y="3085328"/>
            <a:chExt cx="2089599" cy="1655273"/>
          </a:xfrm>
        </p:grpSpPr>
        <p:sp>
          <p:nvSpPr>
            <p:cNvPr id="37" name="Rounded Rectangle 4"/>
            <p:cNvSpPr/>
            <p:nvPr/>
          </p:nvSpPr>
          <p:spPr>
            <a:xfrm>
              <a:off x="3348574" y="3085328"/>
              <a:ext cx="1087672" cy="848352"/>
            </a:xfrm>
            <a:prstGeom prst="roundRect">
              <a:avLst/>
            </a:prstGeom>
            <a:solidFill>
              <a:sysClr val="window" lastClr="FFFFFF"/>
            </a:solidFill>
            <a:ln w="25400" cap="flat" cmpd="sng" algn="ctr">
              <a:solidFill>
                <a:sysClr val="window" lastClr="FFFFFF">
                  <a:lumMod val="85000"/>
                </a:sysClr>
              </a:solidFill>
              <a:prstDash val="solid"/>
            </a:ln>
            <a:effectLst/>
          </p:spPr>
          <p:txBody>
            <a:bodyPr lIns="91404" tIns="45702" rIns="91404" bIns="45702" anchor="ctr"/>
            <a:lstStyle/>
            <a:p>
              <a:pPr algn="ctr" fontAlgn="auto">
                <a:spcBef>
                  <a:spcPts val="0"/>
                </a:spcBef>
                <a:spcAft>
                  <a:spcPts val="0"/>
                </a:spcAft>
                <a:defRPr/>
              </a:pPr>
              <a:r>
                <a:rPr lang="en-GB" sz="1400" b="1" kern="0" dirty="0">
                  <a:solidFill>
                    <a:prstClr val="white">
                      <a:lumMod val="85000"/>
                    </a:prstClr>
                  </a:solidFill>
                  <a:latin typeface="Optane"/>
                  <a:cs typeface="+mn-cs"/>
                </a:rPr>
                <a:t>TGSS INVOICE</a:t>
              </a:r>
            </a:p>
          </p:txBody>
        </p:sp>
        <p:sp>
          <p:nvSpPr>
            <p:cNvPr id="38" name="Rounded Rectangle 4"/>
            <p:cNvSpPr/>
            <p:nvPr/>
          </p:nvSpPr>
          <p:spPr>
            <a:xfrm>
              <a:off x="3364452" y="4227644"/>
              <a:ext cx="1440172" cy="467581"/>
            </a:xfrm>
            <a:prstGeom prst="roundRect">
              <a:avLst/>
            </a:prstGeom>
            <a:solidFill>
              <a:sysClr val="window" lastClr="FFFFFF"/>
            </a:solidFill>
            <a:ln w="25400" cap="flat" cmpd="sng" algn="ctr">
              <a:solidFill>
                <a:srgbClr val="4F81BD"/>
              </a:solidFill>
              <a:prstDash val="solid"/>
            </a:ln>
            <a:effectLst/>
          </p:spPr>
          <p:txBody>
            <a:bodyPr lIns="91404" tIns="45702" rIns="91404" bIns="45702" anchor="ctr"/>
            <a:lstStyle/>
            <a:p>
              <a:pPr algn="ctr" fontAlgn="auto">
                <a:spcBef>
                  <a:spcPts val="0"/>
                </a:spcBef>
                <a:spcAft>
                  <a:spcPts val="0"/>
                </a:spcAft>
                <a:defRPr/>
              </a:pPr>
              <a:r>
                <a:rPr lang="en-GB" sz="1100" b="1" kern="0" dirty="0">
                  <a:solidFill>
                    <a:prstClr val="black"/>
                  </a:solidFill>
                  <a:latin typeface="Optane"/>
                  <a:cs typeface="+mn-cs"/>
                </a:rPr>
                <a:t>NOTIFICATION OF </a:t>
              </a:r>
              <a:r>
                <a:rPr lang="en-GB" sz="1100" b="1" kern="0" dirty="0" smtClean="0">
                  <a:solidFill>
                    <a:prstClr val="black"/>
                  </a:solidFill>
                  <a:latin typeface="Optane"/>
                  <a:cs typeface="+mn-cs"/>
                </a:rPr>
                <a:t>ERRORS</a:t>
              </a:r>
              <a:r>
                <a:rPr lang="zh-CN" altLang="en-US" sz="1100" b="1" kern="0" dirty="0" smtClean="0">
                  <a:solidFill>
                    <a:prstClr val="black"/>
                  </a:solidFill>
                  <a:latin typeface="Optane"/>
                  <a:cs typeface="+mn-cs"/>
                </a:rPr>
                <a:t> 错误提示</a:t>
              </a:r>
              <a:endParaRPr lang="en-GB" sz="1100" b="1" kern="0" dirty="0">
                <a:solidFill>
                  <a:prstClr val="black"/>
                </a:solidFill>
                <a:latin typeface="Optane"/>
                <a:cs typeface="+mn-cs"/>
              </a:endParaRPr>
            </a:p>
          </p:txBody>
        </p:sp>
        <p:pic>
          <p:nvPicPr>
            <p:cNvPr id="1742883" name="Picture 6" descr="http://t3.gstatic.com/images?q=tbn:ANd9GcQGAsEPuz1aeM-3T4zrtfXz3A_LtuxC5Ymzq2RkzzYuux_ZydNmorhhuXEB"/>
            <p:cNvPicPr>
              <a:picLocks noChangeAspect="1" noChangeArrowheads="1"/>
            </p:cNvPicPr>
            <p:nvPr/>
          </p:nvPicPr>
          <p:blipFill>
            <a:blip r:embed="rId7">
              <a:clrChange>
                <a:clrFrom>
                  <a:srgbClr val="F9FFFD"/>
                </a:clrFrom>
                <a:clrTo>
                  <a:srgbClr val="F9FFFD">
                    <a:alpha val="0"/>
                  </a:srgbClr>
                </a:clrTo>
              </a:clrChange>
            </a:blip>
            <a:srcRect/>
            <a:stretch>
              <a:fillRect/>
            </a:stretch>
          </p:blipFill>
          <p:spPr bwMode="auto">
            <a:xfrm>
              <a:off x="2861107" y="4209370"/>
              <a:ext cx="486757" cy="531231"/>
            </a:xfrm>
            <a:prstGeom prst="rect">
              <a:avLst/>
            </a:prstGeom>
            <a:noFill/>
            <a:ln w="9525">
              <a:noFill/>
              <a:miter lim="800000"/>
              <a:headEnd/>
              <a:tailEnd/>
            </a:ln>
          </p:spPr>
        </p:pic>
        <p:cxnSp>
          <p:nvCxnSpPr>
            <p:cNvPr id="1742884" name="57 Conector recto"/>
            <p:cNvCxnSpPr>
              <a:cxnSpLocks noChangeShapeType="1"/>
            </p:cNvCxnSpPr>
            <p:nvPr/>
          </p:nvCxnSpPr>
          <p:spPr bwMode="auto">
            <a:xfrm flipV="1">
              <a:off x="2950442" y="4085460"/>
              <a:ext cx="2000264" cy="6890"/>
            </a:xfrm>
            <a:prstGeom prst="line">
              <a:avLst/>
            </a:prstGeom>
            <a:noFill/>
            <a:ln w="38100" algn="ctr">
              <a:solidFill>
                <a:srgbClr val="4A7EBB"/>
              </a:solidFill>
              <a:prstDash val="sysDash"/>
              <a:round/>
              <a:headEnd/>
              <a:tailEnd/>
            </a:ln>
          </p:spPr>
        </p:cxnSp>
        <p:pic>
          <p:nvPicPr>
            <p:cNvPr id="41" name="58 Imagen" descr="SI.jpg"/>
            <p:cNvPicPr>
              <a:picLocks noChangeAspect="1"/>
            </p:cNvPicPr>
            <p:nvPr/>
          </p:nvPicPr>
          <p:blipFill>
            <a:blip r:embed="rId8" cstate="print">
              <a:duotone>
                <a:srgbClr val="EEECE1">
                  <a:shade val="45000"/>
                  <a:satMod val="135000"/>
                </a:srgbClr>
                <a:prstClr val="white"/>
              </a:duotone>
            </a:blip>
            <a:stretch>
              <a:fillRect/>
            </a:stretch>
          </p:blipFill>
          <p:spPr>
            <a:xfrm>
              <a:off x="2933115" y="3356992"/>
              <a:ext cx="360040" cy="415933"/>
            </a:xfrm>
            <a:prstGeom prst="rect">
              <a:avLst/>
            </a:prstGeom>
          </p:spPr>
        </p:pic>
      </p:grpSp>
      <p:pic>
        <p:nvPicPr>
          <p:cNvPr id="1742879" name="Picture 27" descr="questions"/>
          <p:cNvPicPr>
            <a:picLocks noChangeAspect="1" noChangeArrowheads="1"/>
          </p:cNvPicPr>
          <p:nvPr/>
        </p:nvPicPr>
        <p:blipFill>
          <a:blip r:embed="rId9">
            <a:clrChange>
              <a:clrFrom>
                <a:srgbClr val="FDFDFD"/>
              </a:clrFrom>
              <a:clrTo>
                <a:srgbClr val="FDFDFD">
                  <a:alpha val="0"/>
                </a:srgbClr>
              </a:clrTo>
            </a:clrChange>
            <a:grayscl/>
          </a:blip>
          <a:srcRect l="3125" r="5417" b="1666"/>
          <a:stretch>
            <a:fillRect/>
          </a:stretch>
        </p:blipFill>
        <p:spPr bwMode="auto">
          <a:xfrm>
            <a:off x="2986088" y="3608165"/>
            <a:ext cx="381000" cy="257175"/>
          </a:xfrm>
          <a:prstGeom prst="rect">
            <a:avLst/>
          </a:prstGeom>
          <a:noFill/>
          <a:ln w="9525">
            <a:noFill/>
            <a:miter lim="800000"/>
            <a:headEnd/>
            <a:tailEnd/>
          </a:ln>
        </p:spPr>
      </p:pic>
      <p:sp>
        <p:nvSpPr>
          <p:cNvPr id="43" name="48 CuadroTexto"/>
          <p:cNvSpPr txBox="1">
            <a:spLocks noChangeArrowheads="1"/>
          </p:cNvSpPr>
          <p:nvPr/>
        </p:nvSpPr>
        <p:spPr bwMode="auto">
          <a:xfrm>
            <a:off x="1298575" y="4797152"/>
            <a:ext cx="7059613" cy="1646605"/>
          </a:xfrm>
          <a:prstGeom prst="rect">
            <a:avLst/>
          </a:prstGeom>
          <a:noFill/>
          <a:ln w="9525">
            <a:noFill/>
            <a:miter lim="800000"/>
            <a:headEnd/>
            <a:tailEnd/>
          </a:ln>
        </p:spPr>
        <p:txBody>
          <a:bodyPr>
            <a:spAutoFit/>
          </a:bodyPr>
          <a:lstStyle/>
          <a:p>
            <a:pPr marL="177800" indent="-177800" algn="just">
              <a:spcBef>
                <a:spcPts val="600"/>
              </a:spcBef>
              <a:buClr>
                <a:srgbClr val="C0504D"/>
              </a:buClr>
              <a:buSzPct val="100000"/>
              <a:buFont typeface="Arial" charset="0"/>
              <a:buChar char="•"/>
            </a:pPr>
            <a:r>
              <a:rPr lang="en-GB" sz="1600" dirty="0">
                <a:solidFill>
                  <a:srgbClr val="000000"/>
                </a:solidFill>
                <a:latin typeface="Optane" pitchFamily="2" charset="0"/>
              </a:rPr>
              <a:t>The TGSS notifies the employer </a:t>
            </a:r>
            <a:r>
              <a:rPr lang="en-GB" sz="1600" dirty="0" smtClean="0">
                <a:solidFill>
                  <a:srgbClr val="000000"/>
                </a:solidFill>
                <a:latin typeface="Optane" pitchFamily="2" charset="0"/>
              </a:rPr>
              <a:t>about </a:t>
            </a:r>
            <a:r>
              <a:rPr lang="en-GB" sz="1600" dirty="0">
                <a:solidFill>
                  <a:srgbClr val="000000"/>
                </a:solidFill>
                <a:latin typeface="Optane" pitchFamily="2" charset="0"/>
              </a:rPr>
              <a:t>any </a:t>
            </a:r>
            <a:r>
              <a:rPr lang="en-GB" sz="1600" b="1" dirty="0">
                <a:solidFill>
                  <a:srgbClr val="000000"/>
                </a:solidFill>
                <a:latin typeface="Optane" pitchFamily="2" charset="0"/>
              </a:rPr>
              <a:t>errors and the information needed to complete</a:t>
            </a:r>
            <a:r>
              <a:rPr lang="en-GB" sz="1600" dirty="0">
                <a:solidFill>
                  <a:srgbClr val="000000"/>
                </a:solidFill>
                <a:latin typeface="Optane" pitchFamily="2" charset="0"/>
              </a:rPr>
              <a:t> the calculation of the payment</a:t>
            </a:r>
            <a:r>
              <a:rPr lang="en-GB" sz="1600" dirty="0" smtClean="0">
                <a:solidFill>
                  <a:srgbClr val="000000"/>
                </a:solidFill>
                <a:latin typeface="Optane" pitchFamily="2" charset="0"/>
              </a:rPr>
              <a:t>.</a:t>
            </a:r>
            <a:r>
              <a:rPr lang="zh-CN" altLang="en-US" sz="1600" dirty="0" smtClean="0">
                <a:solidFill>
                  <a:srgbClr val="000000"/>
                </a:solidFill>
                <a:latin typeface="Optane" pitchFamily="2" charset="0"/>
              </a:rPr>
              <a:t> 社保基金总会提醒雇佣方任何错误以及任何为完成缴费计数而必须的信息。</a:t>
            </a:r>
            <a:endParaRPr lang="en-GB" sz="1600" dirty="0">
              <a:solidFill>
                <a:srgbClr val="000000"/>
              </a:solidFill>
              <a:latin typeface="Optane" pitchFamily="2" charset="0"/>
            </a:endParaRPr>
          </a:p>
          <a:p>
            <a:pPr marL="177800" indent="-177800" algn="just">
              <a:spcBef>
                <a:spcPts val="600"/>
              </a:spcBef>
              <a:buClr>
                <a:srgbClr val="C0504D"/>
              </a:buClr>
              <a:buSzPct val="100000"/>
              <a:buFont typeface="Arial" charset="0"/>
              <a:buChar char="•"/>
            </a:pPr>
            <a:r>
              <a:rPr lang="en-GB" sz="1600" dirty="0" smtClean="0">
                <a:solidFill>
                  <a:srgbClr val="000000"/>
                </a:solidFill>
                <a:latin typeface="Optane" pitchFamily="2" charset="0"/>
              </a:rPr>
              <a:t>In the event that the calculation related to all the workers is not possible, </a:t>
            </a:r>
            <a:r>
              <a:rPr lang="en-GB" sz="1600" dirty="0">
                <a:solidFill>
                  <a:srgbClr val="000000"/>
                </a:solidFill>
                <a:latin typeface="Optane" pitchFamily="2" charset="0"/>
              </a:rPr>
              <a:t>the TGSS </a:t>
            </a:r>
            <a:r>
              <a:rPr lang="en-GB" sz="1600" b="1" dirty="0">
                <a:solidFill>
                  <a:srgbClr val="000000"/>
                </a:solidFill>
                <a:latin typeface="Optane" pitchFamily="2" charset="0"/>
              </a:rPr>
              <a:t>allows consultation of the workers calculated</a:t>
            </a:r>
            <a:r>
              <a:rPr lang="en-GB" sz="1600" b="1" dirty="0" smtClean="0">
                <a:solidFill>
                  <a:srgbClr val="000000"/>
                </a:solidFill>
                <a:latin typeface="Optane" pitchFamily="2" charset="0"/>
              </a:rPr>
              <a:t>.</a:t>
            </a:r>
            <a:r>
              <a:rPr lang="zh-CN" altLang="en-US" sz="1600" b="1" dirty="0" smtClean="0">
                <a:solidFill>
                  <a:srgbClr val="000000"/>
                </a:solidFill>
                <a:latin typeface="Optane" pitchFamily="2" charset="0"/>
              </a:rPr>
              <a:t> 即使未包括所有无误职工，社保基金总会也允许已获得计算的职工进行咨询。</a:t>
            </a:r>
            <a:endParaRPr lang="en-GB" sz="1600" b="1" dirty="0">
              <a:solidFill>
                <a:srgbClr val="000000"/>
              </a:solidFill>
              <a:latin typeface="Optane" pitchFamily="2" charset="0"/>
            </a:endParaRPr>
          </a:p>
        </p:txBody>
      </p:sp>
      <p:sp>
        <p:nvSpPr>
          <p:cNvPr id="40" name="Título 1"/>
          <p:cNvSpPr txBox="1">
            <a:spLocks/>
          </p:cNvSpPr>
          <p:nvPr/>
        </p:nvSpPr>
        <p:spPr>
          <a:xfrm>
            <a:off x="317723" y="116540"/>
            <a:ext cx="6270325" cy="648090"/>
          </a:xfrm>
          <a:prstGeom prst="rect">
            <a:avLst/>
          </a:prstGeom>
        </p:spPr>
        <p:txBody>
          <a:bodyPr>
            <a:normAutofit fontScale="25000" lnSpcReduction="20000"/>
          </a:bodyPr>
          <a:lstStyle>
            <a:lvl1pPr algn="l" defTabSz="914400" rtl="0" eaLnBrk="1" latinLnBrk="0" hangingPunct="1">
              <a:spcBef>
                <a:spcPct val="0"/>
              </a:spcBef>
              <a:buNone/>
              <a:defRPr sz="2000" b="1" kern="1200">
                <a:solidFill>
                  <a:schemeClr val="tx1"/>
                </a:solidFill>
                <a:latin typeface="Optane" pitchFamily="2" charset="0"/>
                <a:ea typeface="+mj-ea"/>
                <a:cs typeface="+mj-cs"/>
              </a:defRPr>
            </a:lvl1pPr>
          </a:lstStyle>
          <a:p>
            <a:pPr marL="342900" indent="-342900" eaLnBrk="0" hangingPunct="0">
              <a:spcBef>
                <a:spcPts val="0"/>
              </a:spcBef>
            </a:pPr>
            <a:r>
              <a:rPr lang="en-US" sz="7200" dirty="0" smtClean="0">
                <a:solidFill>
                  <a:srgbClr val="4F81BD"/>
                </a:solidFill>
              </a:rPr>
              <a:t>3. DIRECT PAYMENT SYSTEM  </a:t>
            </a:r>
            <a:r>
              <a:rPr lang="zh-CN" altLang="en-US" sz="7200" dirty="0" smtClean="0">
                <a:solidFill>
                  <a:srgbClr val="4F81BD"/>
                </a:solidFill>
                <a:latin typeface="Optane"/>
              </a:rPr>
              <a:t>直</a:t>
            </a:r>
            <a:r>
              <a:rPr lang="zh-CN" altLang="en-US" sz="7200" dirty="0">
                <a:solidFill>
                  <a:srgbClr val="4F81BD"/>
                </a:solidFill>
                <a:latin typeface="Optane"/>
              </a:rPr>
              <a:t>接支付系统</a:t>
            </a:r>
            <a:endParaRPr lang="en-US" sz="7200" dirty="0" smtClean="0">
              <a:solidFill>
                <a:srgbClr val="4F81BD"/>
              </a:solidFill>
            </a:endParaRPr>
          </a:p>
          <a:p>
            <a:pPr marL="342900" indent="-342900" eaLnBrk="0" hangingPunct="0">
              <a:spcBef>
                <a:spcPts val="0"/>
              </a:spcBef>
            </a:pPr>
            <a:r>
              <a:rPr lang="en-GB" sz="7200" b="1" dirty="0" smtClean="0">
                <a:solidFill>
                  <a:srgbClr val="4F81BD"/>
                </a:solidFill>
                <a:latin typeface="Optane"/>
              </a:rPr>
              <a:t>3.2</a:t>
            </a:r>
            <a:r>
              <a:rPr lang="en-GB" sz="7200" b="1" dirty="0">
                <a:solidFill>
                  <a:srgbClr val="4F81BD"/>
                </a:solidFill>
                <a:latin typeface="Optane"/>
              </a:rPr>
              <a:t>. Contribution Payment procedure</a:t>
            </a:r>
          </a:p>
          <a:p>
            <a:pPr marL="800100" lvl="1" indent="-342900"/>
            <a:r>
              <a:rPr lang="zh-CN" altLang="en-US" sz="7200" b="1" dirty="0">
                <a:solidFill>
                  <a:srgbClr val="4F81BD"/>
                </a:solidFill>
                <a:latin typeface="Optane"/>
              </a:rPr>
              <a:t>    缴费支付程</a:t>
            </a:r>
            <a:r>
              <a:rPr lang="zh-CN" altLang="en-US" b="1" dirty="0">
                <a:solidFill>
                  <a:srgbClr val="4F81BD"/>
                </a:solidFill>
                <a:latin typeface="Optane"/>
              </a:rPr>
              <a:t>序</a:t>
            </a:r>
            <a:endParaRPr lang="en-GB" b="1" dirty="0">
              <a:solidFill>
                <a:srgbClr val="4F81BD"/>
              </a:solidFill>
              <a:latin typeface="Optane"/>
            </a:endParaRPr>
          </a:p>
          <a:p>
            <a:pPr marL="342900" indent="-342900" eaLnBrk="0" hangingPunct="0">
              <a:spcBef>
                <a:spcPts val="0"/>
              </a:spcBef>
            </a:pPr>
            <a:endParaRPr lang="es-ES" sz="7200" dirty="0" smtClean="0">
              <a:solidFill>
                <a:srgbClr val="FF0000"/>
              </a:solidFill>
            </a:endParaRPr>
          </a:p>
          <a:p>
            <a:pPr marL="342900" indent="-342900" algn="ctr" eaLnBrk="0" fontAlgn="base" hangingPunct="0">
              <a:spcBef>
                <a:spcPts val="0"/>
              </a:spcBef>
              <a:spcAft>
                <a:spcPct val="0"/>
              </a:spcAft>
            </a:pPr>
            <a:r>
              <a:rPr lang="en-GB" sz="2700" kern="0" dirty="0" smtClean="0">
                <a:solidFill>
                  <a:srgbClr val="4F81BD"/>
                </a:solidFill>
                <a:latin typeface="Optane"/>
                <a:ea typeface="+mn-ea"/>
                <a:cs typeface="Calibri" pitchFamily="34" charset="0"/>
              </a:rPr>
              <a:t/>
            </a:r>
            <a:br>
              <a:rPr lang="en-GB" sz="2700" kern="0" dirty="0" smtClean="0">
                <a:solidFill>
                  <a:srgbClr val="4F81BD"/>
                </a:solidFill>
                <a:latin typeface="Optane"/>
                <a:ea typeface="+mn-ea"/>
                <a:cs typeface="Calibri" pitchFamily="34" charset="0"/>
              </a:rPr>
            </a:br>
            <a:endParaRPr lang="es-ES" sz="2700" dirty="0">
              <a:latin typeface="Optane"/>
            </a:endParaRPr>
          </a:p>
        </p:txBody>
      </p:sp>
    </p:spTree>
    <p:extLst>
      <p:ext uri="{BB962C8B-B14F-4D97-AF65-F5344CB8AC3E}">
        <p14:creationId xmlns:p14="http://schemas.microsoft.com/office/powerpoint/2010/main" val="39415591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81 Triángulo isósceles"/>
          <p:cNvSpPr/>
          <p:nvPr/>
        </p:nvSpPr>
        <p:spPr>
          <a:xfrm rot="2243666">
            <a:off x="4070350" y="2200088"/>
            <a:ext cx="1395413" cy="1366838"/>
          </a:xfrm>
          <a:prstGeom prst="triangle">
            <a:avLst/>
          </a:prstGeom>
          <a:solidFill>
            <a:sysClr val="window" lastClr="FFFFFF">
              <a:lumMod val="85000"/>
            </a:sysClr>
          </a:solidFill>
          <a:ln w="25400" cap="flat" cmpd="sng" algn="ctr">
            <a:noFill/>
            <a:prstDash val="solid"/>
          </a:ln>
          <a:effectLst/>
        </p:spPr>
        <p:txBody>
          <a:bodyPr anchor="ctr"/>
          <a:lstStyle/>
          <a:p>
            <a:pPr algn="ctr" fontAlgn="auto">
              <a:spcBef>
                <a:spcPts val="0"/>
              </a:spcBef>
              <a:spcAft>
                <a:spcPts val="0"/>
              </a:spcAft>
              <a:defRPr/>
            </a:pPr>
            <a:endParaRPr lang="es-ES" sz="1400" kern="0" dirty="0">
              <a:solidFill>
                <a:prstClr val="white">
                  <a:lumMod val="85000"/>
                </a:prstClr>
              </a:solidFill>
              <a:latin typeface="Arial"/>
              <a:cs typeface="+mn-cs"/>
            </a:endParaRPr>
          </a:p>
        </p:txBody>
      </p:sp>
      <p:sp>
        <p:nvSpPr>
          <p:cNvPr id="7" name="Rounded Rectangle 4"/>
          <p:cNvSpPr/>
          <p:nvPr/>
        </p:nvSpPr>
        <p:spPr>
          <a:xfrm>
            <a:off x="763588" y="1233612"/>
            <a:ext cx="4305300" cy="1514475"/>
          </a:xfrm>
          <a:prstGeom prst="roundRect">
            <a:avLst/>
          </a:prstGeom>
          <a:solidFill>
            <a:sysClr val="window" lastClr="FFFFFF"/>
          </a:solidFill>
          <a:ln w="57150" cap="flat" cmpd="sng" algn="ctr">
            <a:solidFill>
              <a:sysClr val="window" lastClr="FFFFFF">
                <a:lumMod val="85000"/>
              </a:sysClr>
            </a:solidFill>
            <a:prstDash val="solid"/>
          </a:ln>
          <a:effectLst/>
        </p:spPr>
        <p:txBody>
          <a:bodyPr lIns="91404" tIns="45702" rIns="91404" bIns="45702" anchor="ctr"/>
          <a:lstStyle/>
          <a:p>
            <a:pPr algn="ctr" fontAlgn="auto">
              <a:spcBef>
                <a:spcPts val="0"/>
              </a:spcBef>
              <a:spcAft>
                <a:spcPts val="0"/>
              </a:spcAft>
              <a:defRPr/>
            </a:pPr>
            <a:endParaRPr lang="es-ES" sz="800" b="1" kern="0" dirty="0">
              <a:solidFill>
                <a:prstClr val="black"/>
              </a:solidFill>
              <a:latin typeface="Arial"/>
              <a:cs typeface="+mn-cs"/>
            </a:endParaRPr>
          </a:p>
        </p:txBody>
      </p:sp>
      <p:sp>
        <p:nvSpPr>
          <p:cNvPr id="8" name="66 Elipse"/>
          <p:cNvSpPr/>
          <p:nvPr/>
        </p:nvSpPr>
        <p:spPr>
          <a:xfrm>
            <a:off x="5025008" y="836712"/>
            <a:ext cx="4345433" cy="3600400"/>
          </a:xfrm>
          <a:prstGeom prst="ellipse">
            <a:avLst/>
          </a:prstGeom>
          <a:noFill/>
          <a:ln w="57150" cap="flat" cmpd="sng" algn="ctr">
            <a:solidFill>
              <a:srgbClr val="C0504D"/>
            </a:solidFill>
            <a:prstDash val="dash"/>
          </a:ln>
          <a:effectLst>
            <a:outerShdw blurRad="50800" dist="38100" dir="5400000" algn="t" rotWithShape="0">
              <a:prstClr val="black">
                <a:alpha val="40000"/>
              </a:prstClr>
            </a:outerShdw>
          </a:effectLst>
        </p:spPr>
        <p:txBody>
          <a:bodyPr anchor="ctr"/>
          <a:lstStyle/>
          <a:p>
            <a:pPr algn="ctr" fontAlgn="auto">
              <a:spcBef>
                <a:spcPts val="0"/>
              </a:spcBef>
              <a:spcAft>
                <a:spcPts val="0"/>
              </a:spcAft>
              <a:defRPr/>
            </a:pPr>
            <a:endParaRPr lang="es-ES" kern="0" dirty="0">
              <a:solidFill>
                <a:prstClr val="white"/>
              </a:solidFill>
              <a:latin typeface="Arial"/>
              <a:cs typeface="+mn-cs"/>
            </a:endParaRPr>
          </a:p>
        </p:txBody>
      </p:sp>
      <p:cxnSp>
        <p:nvCxnSpPr>
          <p:cNvPr id="9" name="50 Conector angular"/>
          <p:cNvCxnSpPr/>
          <p:nvPr/>
        </p:nvCxnSpPr>
        <p:spPr>
          <a:xfrm rot="10800000" flipV="1">
            <a:off x="1133475" y="2636912"/>
            <a:ext cx="3938588" cy="2457450"/>
          </a:xfrm>
          <a:prstGeom prst="bentConnector3">
            <a:avLst>
              <a:gd name="adj1" fmla="val 113057"/>
            </a:avLst>
          </a:prstGeom>
          <a:noFill/>
          <a:ln w="57150" cap="flat" cmpd="sng" algn="ctr">
            <a:solidFill>
              <a:srgbClr val="C0504D"/>
            </a:solidFill>
            <a:prstDash val="solid"/>
            <a:headEnd type="none" w="med" len="med"/>
            <a:tailEnd type="triangle" w="med" len="med"/>
          </a:ln>
          <a:effectLst>
            <a:outerShdw blurRad="63500" sx="102000" sy="102000" algn="ctr" rotWithShape="0">
              <a:prstClr val="black">
                <a:alpha val="40000"/>
              </a:prstClr>
            </a:outerShdw>
          </a:effectLst>
        </p:spPr>
      </p:cxnSp>
      <p:sp>
        <p:nvSpPr>
          <p:cNvPr id="10" name="Rounded Rectangle 44"/>
          <p:cNvSpPr/>
          <p:nvPr/>
        </p:nvSpPr>
        <p:spPr>
          <a:xfrm>
            <a:off x="1133474" y="4581128"/>
            <a:ext cx="8428038" cy="2088322"/>
          </a:xfrm>
          <a:prstGeom prst="roundRect">
            <a:avLst/>
          </a:prstGeom>
          <a:solidFill>
            <a:sysClr val="window" lastClr="FFFFFF"/>
          </a:solidFill>
          <a:ln w="57150" cap="flat" cmpd="sng" algn="ctr">
            <a:solidFill>
              <a:srgbClr val="C0504D"/>
            </a:solidFill>
            <a:prstDash val="solid"/>
          </a:ln>
          <a:effectLst>
            <a:outerShdw blurRad="63500" sx="102000" sy="102000" algn="ctr" rotWithShape="0">
              <a:prstClr val="black">
                <a:alpha val="40000"/>
              </a:prstClr>
            </a:outerShdw>
          </a:effectLst>
        </p:spPr>
        <p:txBody>
          <a:bodyPr anchor="ctr"/>
          <a:lstStyle/>
          <a:p>
            <a:pPr marL="177800" indent="-177800" algn="just" fontAlgn="auto">
              <a:spcBef>
                <a:spcPts val="0"/>
              </a:spcBef>
              <a:spcAft>
                <a:spcPts val="0"/>
              </a:spcAft>
              <a:buClr>
                <a:srgbClr val="C0504D"/>
              </a:buClr>
              <a:buSzPct val="100000"/>
              <a:buFont typeface="Arial" pitchFamily="34" charset="0"/>
              <a:buChar char="•"/>
              <a:defRPr/>
            </a:pPr>
            <a:endParaRPr lang="es-ES" sz="1400" kern="0" dirty="0">
              <a:solidFill>
                <a:prstClr val="black"/>
              </a:solidFill>
              <a:latin typeface="Arial"/>
              <a:cs typeface="+mn-cs"/>
            </a:endParaRPr>
          </a:p>
          <a:p>
            <a:pPr marL="177800" indent="-177800" algn="just" fontAlgn="auto">
              <a:spcBef>
                <a:spcPts val="0"/>
              </a:spcBef>
              <a:spcAft>
                <a:spcPts val="0"/>
              </a:spcAft>
              <a:buClr>
                <a:srgbClr val="C0504D"/>
              </a:buClr>
              <a:buSzPct val="100000"/>
              <a:defRPr/>
            </a:pPr>
            <a:endParaRPr lang="es-ES" sz="1400" kern="0" dirty="0">
              <a:solidFill>
                <a:prstClr val="black"/>
              </a:solidFill>
              <a:latin typeface="Arial"/>
              <a:cs typeface="+mn-cs"/>
            </a:endParaRPr>
          </a:p>
        </p:txBody>
      </p:sp>
      <p:sp>
        <p:nvSpPr>
          <p:cNvPr id="11" name="44 CuadroTexto"/>
          <p:cNvSpPr txBox="1">
            <a:spLocks noChangeArrowheads="1"/>
          </p:cNvSpPr>
          <p:nvPr/>
        </p:nvSpPr>
        <p:spPr bwMode="auto">
          <a:xfrm>
            <a:off x="1496616" y="4181018"/>
            <a:ext cx="2952328" cy="400110"/>
          </a:xfrm>
          <a:prstGeom prst="rect">
            <a:avLst/>
          </a:prstGeom>
          <a:solidFill>
            <a:srgbClr val="A50021"/>
          </a:solidFill>
          <a:ln w="9525">
            <a:noFill/>
            <a:miter lim="800000"/>
            <a:headEnd/>
            <a:tailEnd/>
          </a:ln>
        </p:spPr>
        <p:txBody>
          <a:bodyPr wrap="square">
            <a:spAutoFit/>
          </a:bodyPr>
          <a:lstStyle/>
          <a:p>
            <a:pPr algn="ctr"/>
            <a:r>
              <a:rPr lang="en-GB" sz="2000" b="1" dirty="0" smtClean="0">
                <a:solidFill>
                  <a:srgbClr val="FFFFFF"/>
                </a:solidFill>
                <a:latin typeface="Optane" pitchFamily="2" charset="0"/>
              </a:rPr>
              <a:t>CHARACTERISTICS</a:t>
            </a:r>
            <a:r>
              <a:rPr lang="zh-CN" altLang="en-US" sz="2000" b="1" dirty="0" smtClean="0">
                <a:solidFill>
                  <a:srgbClr val="FFFFFF"/>
                </a:solidFill>
                <a:latin typeface="Optane" pitchFamily="2" charset="0"/>
              </a:rPr>
              <a:t> 特点</a:t>
            </a:r>
            <a:endParaRPr lang="en-GB" sz="2000" b="1" dirty="0">
              <a:solidFill>
                <a:srgbClr val="FFFFFF"/>
              </a:solidFill>
              <a:latin typeface="Optane" pitchFamily="2" charset="0"/>
            </a:endParaRPr>
          </a:p>
        </p:txBody>
      </p:sp>
      <p:pic>
        <p:nvPicPr>
          <p:cNvPr id="12" name="Picture 2" descr="http://www.google.es/url?source=imglanding&amp;ct=img&amp;q=http://4.bp.blogspot.com/_rT-iV8vfEjQ/Spa49j1h7fI/AAAAAAAABIQ/wi7cqZGUEeA/s320/atention.png&amp;sa=X&amp;ei=1ShKUaH1HIfE7AamoIGICA&amp;ved=0CAkQ8wc4IA&amp;usg=AFQjCNG91_dlog7DkizdGhwviCSAygwyRQ"/>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66775" y="4149080"/>
            <a:ext cx="549275" cy="549275"/>
          </a:xfrm>
          <a:prstGeom prst="rect">
            <a:avLst/>
          </a:prstGeom>
          <a:noFill/>
          <a:ln w="9525">
            <a:noFill/>
            <a:miter lim="800000"/>
            <a:headEnd/>
            <a:tailEnd/>
          </a:ln>
        </p:spPr>
      </p:pic>
      <p:pic>
        <p:nvPicPr>
          <p:cNvPr id="13" name="96 Imagen" descr="premisasazul.jpg"/>
          <p:cNvPicPr>
            <a:picLocks noChangeAspect="1"/>
          </p:cNvPicPr>
          <p:nvPr/>
        </p:nvPicPr>
        <p:blipFill>
          <a:blip r:embed="rId3" cstate="print">
            <a:duotone>
              <a:srgbClr val="EEECE1">
                <a:shade val="45000"/>
                <a:satMod val="135000"/>
              </a:srgbClr>
              <a:prstClr val="white"/>
            </a:duotone>
            <a:clrChange>
              <a:clrFrom>
                <a:srgbClr val="F8F3FA"/>
              </a:clrFrom>
              <a:clrTo>
                <a:srgbClr val="F8F3FA">
                  <a:alpha val="0"/>
                </a:srgbClr>
              </a:clrTo>
            </a:clrChange>
          </a:blip>
          <a:srcRect r="68559" b="47763"/>
          <a:stretch>
            <a:fillRect/>
          </a:stretch>
        </p:blipFill>
        <p:spPr>
          <a:xfrm>
            <a:off x="1066339" y="1412222"/>
            <a:ext cx="561835" cy="517781"/>
          </a:xfrm>
          <a:prstGeom prst="rect">
            <a:avLst/>
          </a:prstGeom>
        </p:spPr>
      </p:pic>
      <p:sp>
        <p:nvSpPr>
          <p:cNvPr id="14" name="Rounded Rectangle 4"/>
          <p:cNvSpPr/>
          <p:nvPr/>
        </p:nvSpPr>
        <p:spPr>
          <a:xfrm>
            <a:off x="971550" y="1943224"/>
            <a:ext cx="1584325" cy="180975"/>
          </a:xfrm>
          <a:prstGeom prst="roundRect">
            <a:avLst/>
          </a:prstGeom>
          <a:noFill/>
          <a:ln w="25400" cap="flat" cmpd="sng" algn="ctr">
            <a:noFill/>
            <a:prstDash val="solid"/>
          </a:ln>
          <a:effectLst/>
        </p:spPr>
        <p:txBody>
          <a:bodyPr lIns="0" tIns="0" rIns="0" bIns="0"/>
          <a:lstStyle/>
          <a:p>
            <a:pPr fontAlgn="auto">
              <a:spcBef>
                <a:spcPts val="0"/>
              </a:spcBef>
              <a:spcAft>
                <a:spcPts val="0"/>
              </a:spcAft>
              <a:defRPr/>
            </a:pPr>
            <a:r>
              <a:rPr lang="en-GB" sz="1200" b="1" kern="0" dirty="0">
                <a:solidFill>
                  <a:prstClr val="white">
                    <a:lumMod val="85000"/>
                  </a:prstClr>
                </a:solidFill>
                <a:latin typeface="Optane"/>
                <a:cs typeface="+mn-cs"/>
              </a:rPr>
              <a:t>AUTHORISED PERSON</a:t>
            </a:r>
          </a:p>
        </p:txBody>
      </p:sp>
      <p:sp>
        <p:nvSpPr>
          <p:cNvPr id="15" name="115 Pentágono"/>
          <p:cNvSpPr/>
          <p:nvPr/>
        </p:nvSpPr>
        <p:spPr>
          <a:xfrm>
            <a:off x="732791" y="1920353"/>
            <a:ext cx="1809750" cy="678795"/>
          </a:xfrm>
          <a:prstGeom prst="homePlate">
            <a:avLst>
              <a:gd name="adj" fmla="val 43341"/>
            </a:avLst>
          </a:prstGeom>
          <a:solidFill>
            <a:sysClr val="window" lastClr="FFFFFF"/>
          </a:solidFill>
          <a:ln w="25400" cap="flat" cmpd="sng" algn="ctr">
            <a:solidFill>
              <a:sysClr val="window" lastClr="FFFFFF">
                <a:lumMod val="85000"/>
              </a:sysClr>
            </a:solidFill>
            <a:prstDash val="solid"/>
          </a:ln>
          <a:effectLst/>
        </p:spPr>
        <p:txBody>
          <a:bodyPr lIns="91404" tIns="45702" rIns="91404" bIns="45702" anchor="ctr"/>
          <a:lstStyle/>
          <a:p>
            <a:pPr algn="ctr" fontAlgn="auto">
              <a:spcBef>
                <a:spcPts val="0"/>
              </a:spcBef>
              <a:spcAft>
                <a:spcPts val="0"/>
              </a:spcAft>
              <a:defRPr/>
            </a:pPr>
            <a:r>
              <a:rPr lang="en-GB" sz="1200" b="1" kern="0" dirty="0">
                <a:solidFill>
                  <a:prstClr val="white">
                    <a:lumMod val="85000"/>
                  </a:prstClr>
                </a:solidFill>
                <a:latin typeface="Optane"/>
                <a:cs typeface="+mn-cs"/>
              </a:rPr>
              <a:t>AUTHORISED PERSON REQUESTS PAYMENT</a:t>
            </a:r>
          </a:p>
        </p:txBody>
      </p:sp>
      <p:pic>
        <p:nvPicPr>
          <p:cNvPr id="16" name="Picture 2" descr="C:\Documents and Settings\99TUA696\Escritorio\Doc. Alejandro\Imagenes\tgss.jpg"/>
          <p:cNvPicPr>
            <a:picLocks noChangeAspect="1" noChangeArrowheads="1"/>
          </p:cNvPicPr>
          <p:nvPr/>
        </p:nvPicPr>
        <p:blipFill>
          <a:blip r:embed="rId4" cstate="print">
            <a:clrChange>
              <a:clrFrom>
                <a:srgbClr val="FFFFFF"/>
              </a:clrFrom>
              <a:clrTo>
                <a:srgbClr val="FFFFFF">
                  <a:alpha val="0"/>
                </a:srgbClr>
              </a:clrTo>
            </a:clrChange>
            <a:duotone>
              <a:srgbClr val="EEECE1">
                <a:shade val="45000"/>
                <a:satMod val="135000"/>
              </a:srgbClr>
              <a:prstClr val="white"/>
            </a:duotone>
          </a:blip>
          <a:srcRect/>
          <a:stretch>
            <a:fillRect/>
          </a:stretch>
        </p:blipFill>
        <p:spPr bwMode="auto">
          <a:xfrm>
            <a:off x="2514369" y="1627285"/>
            <a:ext cx="414557" cy="320697"/>
          </a:xfrm>
          <a:prstGeom prst="rect">
            <a:avLst/>
          </a:prstGeom>
          <a:noFill/>
        </p:spPr>
      </p:pic>
      <p:grpSp>
        <p:nvGrpSpPr>
          <p:cNvPr id="1743890" name="51 Grupo"/>
          <p:cNvGrpSpPr>
            <a:grpSpLocks/>
          </p:cNvGrpSpPr>
          <p:nvPr/>
        </p:nvGrpSpPr>
        <p:grpSpPr bwMode="auto">
          <a:xfrm>
            <a:off x="2916238" y="1366962"/>
            <a:ext cx="2089150" cy="1512887"/>
            <a:chOff x="2861107" y="3085328"/>
            <a:chExt cx="2089599" cy="1720635"/>
          </a:xfrm>
        </p:grpSpPr>
        <p:sp>
          <p:nvSpPr>
            <p:cNvPr id="18" name="Rounded Rectangle 4"/>
            <p:cNvSpPr/>
            <p:nvPr/>
          </p:nvSpPr>
          <p:spPr>
            <a:xfrm>
              <a:off x="3348574" y="3085328"/>
              <a:ext cx="970470" cy="848582"/>
            </a:xfrm>
            <a:prstGeom prst="roundRect">
              <a:avLst/>
            </a:prstGeom>
            <a:solidFill>
              <a:sysClr val="window" lastClr="FFFFFF"/>
            </a:solidFill>
            <a:ln w="25400" cap="flat" cmpd="sng" algn="ctr">
              <a:solidFill>
                <a:sysClr val="window" lastClr="FFFFFF">
                  <a:lumMod val="85000"/>
                </a:sysClr>
              </a:solidFill>
              <a:prstDash val="solid"/>
            </a:ln>
            <a:effectLst/>
          </p:spPr>
          <p:txBody>
            <a:bodyPr lIns="91404" tIns="45702" rIns="91404" bIns="45702" anchor="ctr"/>
            <a:lstStyle/>
            <a:p>
              <a:pPr algn="ctr" fontAlgn="auto">
                <a:spcBef>
                  <a:spcPts val="0"/>
                </a:spcBef>
                <a:spcAft>
                  <a:spcPts val="0"/>
                </a:spcAft>
                <a:defRPr/>
              </a:pPr>
              <a:r>
                <a:rPr lang="en-GB" sz="1400" b="1" kern="0" dirty="0">
                  <a:solidFill>
                    <a:prstClr val="white">
                      <a:lumMod val="85000"/>
                    </a:prstClr>
                  </a:solidFill>
                  <a:latin typeface="Optane"/>
                  <a:cs typeface="+mn-cs"/>
                </a:rPr>
                <a:t>TGSS INVOICE</a:t>
              </a:r>
            </a:p>
          </p:txBody>
        </p:sp>
        <p:sp>
          <p:nvSpPr>
            <p:cNvPr id="19" name="Rounded Rectangle 4"/>
            <p:cNvSpPr/>
            <p:nvPr/>
          </p:nvSpPr>
          <p:spPr>
            <a:xfrm>
              <a:off x="3364452" y="4338341"/>
              <a:ext cx="1502354" cy="467622"/>
            </a:xfrm>
            <a:prstGeom prst="roundRect">
              <a:avLst/>
            </a:prstGeom>
            <a:solidFill>
              <a:sysClr val="window" lastClr="FFFFFF"/>
            </a:solidFill>
            <a:ln w="25400" cap="flat" cmpd="sng" algn="ctr">
              <a:solidFill>
                <a:sysClr val="window" lastClr="FFFFFF">
                  <a:lumMod val="85000"/>
                </a:sysClr>
              </a:solidFill>
              <a:prstDash val="solid"/>
            </a:ln>
            <a:effectLst/>
          </p:spPr>
          <p:txBody>
            <a:bodyPr lIns="91404" tIns="45702" rIns="91404" bIns="45702" anchor="ctr"/>
            <a:lstStyle/>
            <a:p>
              <a:pPr algn="ctr" fontAlgn="auto">
                <a:spcBef>
                  <a:spcPts val="0"/>
                </a:spcBef>
                <a:spcAft>
                  <a:spcPts val="0"/>
                </a:spcAft>
                <a:defRPr/>
              </a:pPr>
              <a:r>
                <a:rPr lang="en-GB" sz="1400" b="1" kern="0" dirty="0">
                  <a:solidFill>
                    <a:prstClr val="white">
                      <a:lumMod val="85000"/>
                    </a:prstClr>
                  </a:solidFill>
                  <a:latin typeface="Optane"/>
                  <a:cs typeface="+mn-cs"/>
                </a:rPr>
                <a:t>NOTIFICATION OF ERRORS</a:t>
              </a:r>
            </a:p>
          </p:txBody>
        </p:sp>
        <p:pic>
          <p:nvPicPr>
            <p:cNvPr id="20" name="Picture 6" descr="http://t3.gstatic.com/images?q=tbn:ANd9GcQGAsEPuz1aeM-3T4zrtfXz3A_LtuxC5Ymzq2RkzzYuux_ZydNmorhhuXEB"/>
            <p:cNvPicPr>
              <a:picLocks noChangeAspect="1" noChangeArrowheads="1"/>
            </p:cNvPicPr>
            <p:nvPr/>
          </p:nvPicPr>
          <p:blipFill>
            <a:blip r:embed="rId5" cstate="print">
              <a:clrChange>
                <a:clrFrom>
                  <a:srgbClr val="F9FFFD"/>
                </a:clrFrom>
                <a:clrTo>
                  <a:srgbClr val="F9FFFD">
                    <a:alpha val="0"/>
                  </a:srgbClr>
                </a:clrTo>
              </a:clrChange>
              <a:duotone>
                <a:srgbClr val="EEECE1">
                  <a:shade val="45000"/>
                  <a:satMod val="135000"/>
                </a:srgbClr>
                <a:prstClr val="white"/>
              </a:duotone>
            </a:blip>
            <a:srcRect/>
            <a:stretch>
              <a:fillRect/>
            </a:stretch>
          </p:blipFill>
          <p:spPr bwMode="auto">
            <a:xfrm>
              <a:off x="2861107" y="4209370"/>
              <a:ext cx="486757" cy="531231"/>
            </a:xfrm>
            <a:prstGeom prst="rect">
              <a:avLst/>
            </a:prstGeom>
            <a:noFill/>
          </p:spPr>
        </p:pic>
        <p:cxnSp>
          <p:nvCxnSpPr>
            <p:cNvPr id="1743916" name="56 Conector recto"/>
            <p:cNvCxnSpPr>
              <a:cxnSpLocks noChangeShapeType="1"/>
            </p:cNvCxnSpPr>
            <p:nvPr/>
          </p:nvCxnSpPr>
          <p:spPr bwMode="auto">
            <a:xfrm flipV="1">
              <a:off x="2950442" y="4085460"/>
              <a:ext cx="2000264" cy="6890"/>
            </a:xfrm>
            <a:prstGeom prst="line">
              <a:avLst/>
            </a:prstGeom>
            <a:noFill/>
            <a:ln w="38100" algn="ctr">
              <a:solidFill>
                <a:srgbClr val="D9D9D9"/>
              </a:solidFill>
              <a:prstDash val="sysDash"/>
              <a:round/>
              <a:headEnd/>
              <a:tailEnd/>
            </a:ln>
          </p:spPr>
        </p:cxnSp>
        <p:pic>
          <p:nvPicPr>
            <p:cNvPr id="22" name="57 Imagen" descr="SI.jpg"/>
            <p:cNvPicPr>
              <a:picLocks noChangeAspect="1"/>
            </p:cNvPicPr>
            <p:nvPr/>
          </p:nvPicPr>
          <p:blipFill>
            <a:blip r:embed="rId6" cstate="print">
              <a:duotone>
                <a:srgbClr val="EEECE1">
                  <a:shade val="45000"/>
                  <a:satMod val="135000"/>
                </a:srgbClr>
                <a:prstClr val="white"/>
              </a:duotone>
            </a:blip>
            <a:stretch>
              <a:fillRect/>
            </a:stretch>
          </p:blipFill>
          <p:spPr>
            <a:xfrm>
              <a:off x="2933115" y="3356992"/>
              <a:ext cx="360040" cy="415933"/>
            </a:xfrm>
            <a:prstGeom prst="rect">
              <a:avLst/>
            </a:prstGeom>
          </p:spPr>
        </p:pic>
      </p:grpSp>
      <p:sp>
        <p:nvSpPr>
          <p:cNvPr id="24" name="Rounded Rectangle 4"/>
          <p:cNvSpPr/>
          <p:nvPr/>
        </p:nvSpPr>
        <p:spPr>
          <a:xfrm>
            <a:off x="2895600" y="3232274"/>
            <a:ext cx="2036763" cy="366713"/>
          </a:xfrm>
          <a:prstGeom prst="roundRect">
            <a:avLst/>
          </a:prstGeom>
          <a:solidFill>
            <a:sysClr val="window" lastClr="FFFFFF"/>
          </a:solidFill>
          <a:ln w="57150" cap="flat" cmpd="sng" algn="ctr">
            <a:solidFill>
              <a:sysClr val="window" lastClr="FFFFFF">
                <a:lumMod val="85000"/>
              </a:sysClr>
            </a:solidFill>
            <a:prstDash val="sysDash"/>
          </a:ln>
          <a:effectLst/>
        </p:spPr>
        <p:txBody>
          <a:bodyPr lIns="91404" tIns="45702" rIns="91404" bIns="45702" anchor="ctr"/>
          <a:lstStyle/>
          <a:p>
            <a:pPr marL="538163" algn="ctr" fontAlgn="auto">
              <a:spcBef>
                <a:spcPts val="0"/>
              </a:spcBef>
              <a:spcAft>
                <a:spcPts val="0"/>
              </a:spcAft>
              <a:defRPr/>
            </a:pPr>
            <a:r>
              <a:rPr lang="en-GB" sz="1000" b="1" kern="0" dirty="0">
                <a:solidFill>
                  <a:prstClr val="white">
                    <a:lumMod val="85000"/>
                  </a:prstClr>
                </a:solidFill>
                <a:latin typeface="Optane"/>
                <a:cs typeface="+mn-cs"/>
              </a:rPr>
              <a:t>CONSULTATION OF CALCULATIONS</a:t>
            </a:r>
          </a:p>
        </p:txBody>
      </p:sp>
      <p:sp>
        <p:nvSpPr>
          <p:cNvPr id="25" name="114 Flecha derecha"/>
          <p:cNvSpPr/>
          <p:nvPr/>
        </p:nvSpPr>
        <p:spPr>
          <a:xfrm>
            <a:off x="4929188" y="2243262"/>
            <a:ext cx="420687" cy="336550"/>
          </a:xfrm>
          <a:prstGeom prst="rightArrow">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es-ES" kern="0" dirty="0">
              <a:solidFill>
                <a:prstClr val="white"/>
              </a:solidFill>
              <a:latin typeface="Arial"/>
              <a:cs typeface="+mn-cs"/>
            </a:endParaRPr>
          </a:p>
        </p:txBody>
      </p:sp>
      <p:sp>
        <p:nvSpPr>
          <p:cNvPr id="44" name="48 CuadroTexto"/>
          <p:cNvSpPr txBox="1">
            <a:spLocks noChangeArrowheads="1"/>
          </p:cNvSpPr>
          <p:nvPr/>
        </p:nvSpPr>
        <p:spPr bwMode="auto">
          <a:xfrm>
            <a:off x="1208584" y="4734723"/>
            <a:ext cx="8262937" cy="1892826"/>
          </a:xfrm>
          <a:prstGeom prst="rect">
            <a:avLst/>
          </a:prstGeom>
          <a:noFill/>
          <a:ln w="9525">
            <a:noFill/>
            <a:miter lim="800000"/>
            <a:headEnd/>
            <a:tailEnd/>
          </a:ln>
        </p:spPr>
        <p:txBody>
          <a:bodyPr wrap="square">
            <a:spAutoFit/>
          </a:bodyPr>
          <a:lstStyle/>
          <a:p>
            <a:pPr marL="177800" indent="-177800" algn="just">
              <a:spcBef>
                <a:spcPts val="600"/>
              </a:spcBef>
              <a:buClr>
                <a:srgbClr val="C0504D"/>
              </a:buClr>
              <a:buSzPct val="100000"/>
              <a:buFont typeface="Arial" charset="0"/>
              <a:buChar char="•"/>
            </a:pPr>
            <a:r>
              <a:rPr lang="en-GB" sz="1600" dirty="0">
                <a:solidFill>
                  <a:srgbClr val="000000"/>
                </a:solidFill>
                <a:latin typeface="Optane" pitchFamily="2" charset="0"/>
              </a:rPr>
              <a:t>The authorised person may </a:t>
            </a:r>
            <a:r>
              <a:rPr lang="en-GB" sz="1600" b="1" dirty="0">
                <a:solidFill>
                  <a:srgbClr val="000000"/>
                </a:solidFill>
                <a:latin typeface="Optane" pitchFamily="2" charset="0"/>
              </a:rPr>
              <a:t>correct the errors that prevent the calculation</a:t>
            </a:r>
            <a:r>
              <a:rPr lang="en-GB" sz="1600" dirty="0">
                <a:solidFill>
                  <a:srgbClr val="000000"/>
                </a:solidFill>
                <a:latin typeface="Optane" pitchFamily="2" charset="0"/>
              </a:rPr>
              <a:t> before the conclusion of the presentation period by </a:t>
            </a:r>
            <a:r>
              <a:rPr lang="en-GB" sz="1600" b="1" dirty="0">
                <a:solidFill>
                  <a:srgbClr val="000000"/>
                </a:solidFill>
                <a:latin typeface="Optane" pitchFamily="2" charset="0"/>
              </a:rPr>
              <a:t>procedures</a:t>
            </a:r>
            <a:r>
              <a:rPr lang="en-GB" sz="1600" dirty="0">
                <a:solidFill>
                  <a:srgbClr val="000000"/>
                </a:solidFill>
                <a:latin typeface="Optane" pitchFamily="2" charset="0"/>
              </a:rPr>
              <a:t> that are </a:t>
            </a:r>
            <a:r>
              <a:rPr lang="en-GB" sz="1600" dirty="0" smtClean="0">
                <a:solidFill>
                  <a:srgbClr val="000000"/>
                </a:solidFill>
                <a:latin typeface="Optane" pitchFamily="2" charset="0"/>
              </a:rPr>
              <a:t>exclusively </a:t>
            </a:r>
            <a:r>
              <a:rPr lang="en-GB" sz="1600" b="1" dirty="0">
                <a:solidFill>
                  <a:srgbClr val="000000"/>
                </a:solidFill>
                <a:latin typeface="Optane" pitchFamily="2" charset="0"/>
              </a:rPr>
              <a:t>electronic</a:t>
            </a:r>
            <a:r>
              <a:rPr lang="en-GB" sz="1600" dirty="0" smtClean="0">
                <a:solidFill>
                  <a:srgbClr val="000000"/>
                </a:solidFill>
                <a:latin typeface="Optane" pitchFamily="2" charset="0"/>
              </a:rPr>
              <a:t>.</a:t>
            </a:r>
            <a:r>
              <a:rPr lang="zh-CN" altLang="en-US" sz="1600" dirty="0" smtClean="0">
                <a:solidFill>
                  <a:srgbClr val="000000"/>
                </a:solidFill>
                <a:latin typeface="Optane" pitchFamily="2" charset="0"/>
              </a:rPr>
              <a:t> 在演示结束前，管理方会修复为防止电子程序计算错误而出现的错误。</a:t>
            </a:r>
            <a:endParaRPr lang="en-GB" sz="1600" dirty="0">
              <a:solidFill>
                <a:srgbClr val="000000"/>
              </a:solidFill>
              <a:latin typeface="Optane" pitchFamily="2" charset="0"/>
            </a:endParaRPr>
          </a:p>
          <a:p>
            <a:pPr marL="177800" indent="-177800" algn="just">
              <a:spcBef>
                <a:spcPts val="600"/>
              </a:spcBef>
              <a:buClr>
                <a:srgbClr val="C0504D"/>
              </a:buClr>
              <a:buSzPct val="100000"/>
              <a:buFont typeface="Arial" charset="0"/>
              <a:buChar char="•"/>
            </a:pPr>
            <a:r>
              <a:rPr lang="en-GB" sz="1600" dirty="0">
                <a:solidFill>
                  <a:srgbClr val="000000"/>
                </a:solidFill>
                <a:latin typeface="Optane" pitchFamily="2" charset="0"/>
              </a:rPr>
              <a:t> If it is not possible to correct the errors, starting on </a:t>
            </a:r>
            <a:r>
              <a:rPr lang="en-GB" sz="1600" dirty="0" smtClean="0">
                <a:solidFill>
                  <a:srgbClr val="000000"/>
                </a:solidFill>
                <a:latin typeface="Optane" pitchFamily="2" charset="0"/>
              </a:rPr>
              <a:t>24</a:t>
            </a:r>
            <a:r>
              <a:rPr lang="en-GB" sz="1600" baseline="30000" dirty="0" smtClean="0">
                <a:solidFill>
                  <a:srgbClr val="000000"/>
                </a:solidFill>
                <a:latin typeface="Optane" pitchFamily="2" charset="0"/>
              </a:rPr>
              <a:t>th</a:t>
            </a:r>
            <a:r>
              <a:rPr lang="en-GB" sz="1600" dirty="0" smtClean="0">
                <a:solidFill>
                  <a:srgbClr val="000000"/>
                </a:solidFill>
                <a:latin typeface="Optane" pitchFamily="2" charset="0"/>
              </a:rPr>
              <a:t>, </a:t>
            </a:r>
            <a:r>
              <a:rPr lang="en-GB" sz="1600" dirty="0">
                <a:solidFill>
                  <a:srgbClr val="000000"/>
                </a:solidFill>
                <a:latin typeface="Optane" pitchFamily="2" charset="0"/>
              </a:rPr>
              <a:t>the TGSS issues a partial payment receipt for the </a:t>
            </a:r>
            <a:r>
              <a:rPr lang="en-GB" sz="1600" b="1" dirty="0">
                <a:solidFill>
                  <a:srgbClr val="000000"/>
                </a:solidFill>
                <a:latin typeface="Optane" pitchFamily="2" charset="0"/>
              </a:rPr>
              <a:t>workers </a:t>
            </a:r>
            <a:r>
              <a:rPr lang="en-GB" sz="1600" b="1" dirty="0" smtClean="0">
                <a:solidFill>
                  <a:srgbClr val="000000"/>
                </a:solidFill>
                <a:latin typeface="Optane" pitchFamily="2" charset="0"/>
              </a:rPr>
              <a:t>whose calculation has </a:t>
            </a:r>
            <a:r>
              <a:rPr lang="en-GB" sz="1600" b="1" dirty="0">
                <a:solidFill>
                  <a:srgbClr val="000000"/>
                </a:solidFill>
                <a:latin typeface="Optane" pitchFamily="2" charset="0"/>
              </a:rPr>
              <a:t>been </a:t>
            </a:r>
            <a:r>
              <a:rPr lang="en-GB" sz="1600" b="1" dirty="0" smtClean="0">
                <a:solidFill>
                  <a:srgbClr val="000000"/>
                </a:solidFill>
                <a:latin typeface="Optane" pitchFamily="2" charset="0"/>
              </a:rPr>
              <a:t>properly done</a:t>
            </a:r>
            <a:r>
              <a:rPr lang="en-GB" sz="1600" dirty="0" smtClean="0">
                <a:solidFill>
                  <a:srgbClr val="000000"/>
                </a:solidFill>
                <a:latin typeface="Optane" pitchFamily="2" charset="0"/>
              </a:rPr>
              <a:t>, as long as it is </a:t>
            </a:r>
            <a:r>
              <a:rPr lang="en-GB" sz="1600" dirty="0">
                <a:solidFill>
                  <a:srgbClr val="000000"/>
                </a:solidFill>
                <a:latin typeface="Optane" pitchFamily="2" charset="0"/>
              </a:rPr>
              <a:t>requested by </a:t>
            </a:r>
            <a:r>
              <a:rPr lang="en-GB" sz="1600" b="1" dirty="0">
                <a:solidFill>
                  <a:srgbClr val="000000"/>
                </a:solidFill>
                <a:latin typeface="Optane" pitchFamily="2" charset="0"/>
              </a:rPr>
              <a:t>the authorised person</a:t>
            </a:r>
            <a:r>
              <a:rPr lang="en-GB" sz="1600" dirty="0" smtClean="0">
                <a:solidFill>
                  <a:srgbClr val="000000"/>
                </a:solidFill>
                <a:latin typeface="Optane" pitchFamily="2" charset="0"/>
              </a:rPr>
              <a:t>.</a:t>
            </a:r>
            <a:r>
              <a:rPr lang="zh-CN" altLang="en-US" sz="1600" dirty="0" smtClean="0">
                <a:solidFill>
                  <a:srgbClr val="000000"/>
                </a:solidFill>
                <a:latin typeface="Optane" pitchFamily="2" charset="0"/>
              </a:rPr>
              <a:t> 从每月</a:t>
            </a:r>
            <a:r>
              <a:rPr lang="en-US" altLang="zh-CN" sz="1600" dirty="0" smtClean="0">
                <a:solidFill>
                  <a:srgbClr val="000000"/>
                </a:solidFill>
                <a:latin typeface="Optane" pitchFamily="2" charset="0"/>
              </a:rPr>
              <a:t>24</a:t>
            </a:r>
            <a:r>
              <a:rPr lang="zh-CN" altLang="en-US" sz="1600" dirty="0" smtClean="0">
                <a:solidFill>
                  <a:srgbClr val="000000"/>
                </a:solidFill>
                <a:latin typeface="Optane" pitchFamily="2" charset="0"/>
              </a:rPr>
              <a:t>号开始，在社保基金总会在管理方要求下计算部分支付收据时，无法修复错误。</a:t>
            </a:r>
            <a:endParaRPr lang="en-GB" sz="1600" dirty="0">
              <a:solidFill>
                <a:srgbClr val="000000"/>
              </a:solidFill>
              <a:latin typeface="Optane" pitchFamily="2" charset="0"/>
            </a:endParaRPr>
          </a:p>
        </p:txBody>
      </p:sp>
      <p:pic>
        <p:nvPicPr>
          <p:cNvPr id="1743908" name="Picture 27" descr="questions"/>
          <p:cNvPicPr>
            <a:picLocks noChangeAspect="1" noChangeArrowheads="1"/>
          </p:cNvPicPr>
          <p:nvPr/>
        </p:nvPicPr>
        <p:blipFill>
          <a:blip r:embed="rId7">
            <a:clrChange>
              <a:clrFrom>
                <a:srgbClr val="FDFDFD"/>
              </a:clrFrom>
              <a:clrTo>
                <a:srgbClr val="FDFDFD">
                  <a:alpha val="0"/>
                </a:srgbClr>
              </a:clrTo>
            </a:clrChange>
            <a:grayscl/>
          </a:blip>
          <a:srcRect l="3125" r="5417" b="1666"/>
          <a:stretch>
            <a:fillRect/>
          </a:stretch>
        </p:blipFill>
        <p:spPr bwMode="auto">
          <a:xfrm>
            <a:off x="2986088" y="3287837"/>
            <a:ext cx="381000" cy="257175"/>
          </a:xfrm>
          <a:prstGeom prst="rect">
            <a:avLst/>
          </a:prstGeom>
          <a:noFill/>
          <a:ln w="9525">
            <a:noFill/>
            <a:miter lim="800000"/>
            <a:headEnd/>
            <a:tailEnd/>
          </a:ln>
        </p:spPr>
      </p:pic>
      <p:pic>
        <p:nvPicPr>
          <p:cNvPr id="60" name="57 Imagen" descr="premisasazul.jpg"/>
          <p:cNvPicPr>
            <a:picLocks noChangeAspect="1"/>
          </p:cNvPicPr>
          <p:nvPr/>
        </p:nvPicPr>
        <p:blipFill>
          <a:blip r:embed="rId8" cstate="print">
            <a:clrChange>
              <a:clrFrom>
                <a:srgbClr val="F8F3FA"/>
              </a:clrFrom>
              <a:clrTo>
                <a:srgbClr val="F8F3FA">
                  <a:alpha val="0"/>
                </a:srgbClr>
              </a:clrTo>
            </a:clrChange>
            <a:duotone>
              <a:prstClr val="black"/>
              <a:srgbClr val="1F497D">
                <a:tint val="45000"/>
                <a:satMod val="400000"/>
              </a:srgbClr>
            </a:duotone>
          </a:blip>
          <a:srcRect r="68559" b="47763"/>
          <a:stretch>
            <a:fillRect/>
          </a:stretch>
        </p:blipFill>
        <p:spPr>
          <a:xfrm>
            <a:off x="5241032" y="1268760"/>
            <a:ext cx="571504" cy="659427"/>
          </a:xfrm>
          <a:prstGeom prst="rect">
            <a:avLst/>
          </a:prstGeom>
        </p:spPr>
      </p:pic>
      <p:sp>
        <p:nvSpPr>
          <p:cNvPr id="61" name="Rounded Rectangle 4"/>
          <p:cNvSpPr/>
          <p:nvPr/>
        </p:nvSpPr>
        <p:spPr>
          <a:xfrm>
            <a:off x="5889104" y="1340768"/>
            <a:ext cx="2520280" cy="432048"/>
          </a:xfrm>
          <a:prstGeom prst="roundRect">
            <a:avLst/>
          </a:prstGeom>
          <a:noFill/>
          <a:ln w="25400" cap="flat" cmpd="sng" algn="ctr">
            <a:noFill/>
            <a:prstDash val="solid"/>
          </a:ln>
          <a:effectLst/>
        </p:spPr>
        <p:txBody>
          <a:bodyPr lIns="0" tIns="0" rIns="0" bIns="0"/>
          <a:lstStyle/>
          <a:p>
            <a:pPr fontAlgn="auto">
              <a:spcBef>
                <a:spcPts val="0"/>
              </a:spcBef>
              <a:spcAft>
                <a:spcPts val="0"/>
              </a:spcAft>
              <a:defRPr/>
            </a:pPr>
            <a:r>
              <a:rPr lang="en-GB" sz="1400" b="1" kern="0" dirty="0">
                <a:solidFill>
                  <a:srgbClr val="1F497D">
                    <a:lumMod val="75000"/>
                  </a:srgbClr>
                </a:solidFill>
                <a:latin typeface="Optane"/>
                <a:cs typeface="+mn-cs"/>
              </a:rPr>
              <a:t>AUTHORISED </a:t>
            </a:r>
            <a:r>
              <a:rPr lang="en-GB" sz="1400" b="1" kern="0" dirty="0" smtClean="0">
                <a:solidFill>
                  <a:srgbClr val="1F497D">
                    <a:lumMod val="75000"/>
                  </a:srgbClr>
                </a:solidFill>
                <a:latin typeface="Optane"/>
                <a:cs typeface="+mn-cs"/>
              </a:rPr>
              <a:t>PERSON</a:t>
            </a:r>
            <a:r>
              <a:rPr lang="zh-CN" altLang="en-US" sz="1400" b="1" kern="0" dirty="0" smtClean="0">
                <a:solidFill>
                  <a:srgbClr val="1F497D">
                    <a:lumMod val="75000"/>
                  </a:srgbClr>
                </a:solidFill>
                <a:latin typeface="Optane"/>
                <a:cs typeface="+mn-cs"/>
              </a:rPr>
              <a:t> </a:t>
            </a:r>
            <a:endParaRPr lang="it-IT" altLang="zh-CN" sz="1400" b="1" kern="0" dirty="0" smtClean="0">
              <a:solidFill>
                <a:srgbClr val="1F497D">
                  <a:lumMod val="75000"/>
                </a:srgbClr>
              </a:solidFill>
              <a:latin typeface="Optane"/>
              <a:cs typeface="+mn-cs"/>
            </a:endParaRPr>
          </a:p>
          <a:p>
            <a:pPr fontAlgn="auto">
              <a:spcBef>
                <a:spcPts val="0"/>
              </a:spcBef>
              <a:spcAft>
                <a:spcPts val="0"/>
              </a:spcAft>
              <a:defRPr/>
            </a:pPr>
            <a:r>
              <a:rPr lang="zh-CN" altLang="en-US" sz="1400" b="1" kern="0" dirty="0" smtClean="0">
                <a:solidFill>
                  <a:srgbClr val="1F497D">
                    <a:lumMod val="75000"/>
                  </a:srgbClr>
                </a:solidFill>
                <a:latin typeface="Optane"/>
                <a:cs typeface="+mn-cs"/>
              </a:rPr>
              <a:t>管理方</a:t>
            </a:r>
            <a:endParaRPr lang="en-GB" sz="1400" b="1" kern="0" dirty="0">
              <a:solidFill>
                <a:srgbClr val="1F497D">
                  <a:lumMod val="75000"/>
                </a:srgbClr>
              </a:solidFill>
              <a:latin typeface="Optane"/>
              <a:cs typeface="+mn-cs"/>
            </a:endParaRPr>
          </a:p>
        </p:txBody>
      </p:sp>
      <p:sp>
        <p:nvSpPr>
          <p:cNvPr id="62" name="45 Pentágono"/>
          <p:cNvSpPr/>
          <p:nvPr/>
        </p:nvSpPr>
        <p:spPr>
          <a:xfrm>
            <a:off x="5420841" y="2060848"/>
            <a:ext cx="1620391" cy="576064"/>
          </a:xfrm>
          <a:prstGeom prst="homePlate">
            <a:avLst/>
          </a:prstGeom>
          <a:solidFill>
            <a:sysClr val="window" lastClr="FFFFFF"/>
          </a:solidFill>
          <a:ln w="25400" cap="flat" cmpd="sng" algn="ctr">
            <a:solidFill>
              <a:srgbClr val="4F81BD"/>
            </a:solidFill>
            <a:prstDash val="solid"/>
          </a:ln>
          <a:effectLst/>
        </p:spPr>
        <p:txBody>
          <a:bodyPr lIns="72000" tIns="72000" rIns="72000" bIns="0"/>
          <a:lstStyle/>
          <a:p>
            <a:pPr algn="ctr" fontAlgn="auto">
              <a:spcBef>
                <a:spcPts val="0"/>
              </a:spcBef>
              <a:spcAft>
                <a:spcPts val="0"/>
              </a:spcAft>
              <a:defRPr/>
            </a:pPr>
            <a:r>
              <a:rPr lang="en-GB" sz="1100" b="1" kern="0" dirty="0">
                <a:solidFill>
                  <a:prstClr val="black"/>
                </a:solidFill>
                <a:latin typeface="Arial"/>
                <a:cs typeface="+mn-cs"/>
              </a:rPr>
              <a:t>CORRECTION OF </a:t>
            </a:r>
            <a:r>
              <a:rPr lang="en-GB" sz="1100" b="1" kern="0" dirty="0" smtClean="0">
                <a:solidFill>
                  <a:prstClr val="black"/>
                </a:solidFill>
                <a:latin typeface="Arial"/>
                <a:cs typeface="+mn-cs"/>
              </a:rPr>
              <a:t>ERRORS</a:t>
            </a:r>
            <a:r>
              <a:rPr lang="zh-CN" altLang="en-US" sz="1100" b="1" kern="0" dirty="0" smtClean="0">
                <a:solidFill>
                  <a:prstClr val="black"/>
                </a:solidFill>
                <a:latin typeface="Arial"/>
                <a:cs typeface="+mn-cs"/>
              </a:rPr>
              <a:t> 错误修复</a:t>
            </a:r>
            <a:endParaRPr lang="en-GB" sz="1100" b="1" kern="0" dirty="0">
              <a:solidFill>
                <a:prstClr val="black"/>
              </a:solidFill>
              <a:latin typeface="Arial"/>
              <a:cs typeface="+mn-cs"/>
            </a:endParaRPr>
          </a:p>
        </p:txBody>
      </p:sp>
      <p:cxnSp>
        <p:nvCxnSpPr>
          <p:cNvPr id="63" name="69 Forma"/>
          <p:cNvCxnSpPr>
            <a:cxnSpLocks noChangeShapeType="1"/>
          </p:cNvCxnSpPr>
          <p:nvPr/>
        </p:nvCxnSpPr>
        <p:spPr bwMode="auto">
          <a:xfrm rot="16200000" flipH="1">
            <a:off x="5475213" y="3286150"/>
            <a:ext cx="323850" cy="215900"/>
          </a:xfrm>
          <a:prstGeom prst="bentConnector2">
            <a:avLst/>
          </a:prstGeom>
          <a:noFill/>
          <a:ln w="9525" algn="ctr">
            <a:solidFill>
              <a:srgbClr val="4A7EBB"/>
            </a:solidFill>
            <a:miter lim="800000"/>
            <a:headEnd/>
            <a:tailEnd type="arrow" w="med" len="med"/>
          </a:ln>
        </p:spPr>
      </p:cxnSp>
      <p:cxnSp>
        <p:nvCxnSpPr>
          <p:cNvPr id="64" name="68 Forma"/>
          <p:cNvCxnSpPr>
            <a:cxnSpLocks noChangeShapeType="1"/>
          </p:cNvCxnSpPr>
          <p:nvPr/>
        </p:nvCxnSpPr>
        <p:spPr bwMode="auto">
          <a:xfrm rot="16200000" flipH="1">
            <a:off x="5457180" y="2853060"/>
            <a:ext cx="215900" cy="215900"/>
          </a:xfrm>
          <a:prstGeom prst="bentConnector2">
            <a:avLst/>
          </a:prstGeom>
          <a:noFill/>
          <a:ln w="9525" algn="ctr">
            <a:solidFill>
              <a:srgbClr val="4A7EBB"/>
            </a:solidFill>
            <a:miter lim="800000"/>
            <a:headEnd/>
            <a:tailEnd type="arrow" w="med" len="med"/>
          </a:ln>
        </p:spPr>
      </p:cxnSp>
      <p:sp>
        <p:nvSpPr>
          <p:cNvPr id="65" name="Rounded Rectangle 4"/>
          <p:cNvSpPr/>
          <p:nvPr/>
        </p:nvSpPr>
        <p:spPr>
          <a:xfrm>
            <a:off x="5726459" y="2780928"/>
            <a:ext cx="2394893" cy="412750"/>
          </a:xfrm>
          <a:prstGeom prst="roundRect">
            <a:avLst/>
          </a:prstGeom>
          <a:noFill/>
          <a:ln w="25400" cap="flat" cmpd="sng" algn="ctr">
            <a:noFill/>
            <a:prstDash val="solid"/>
          </a:ln>
          <a:effectLst/>
        </p:spPr>
        <p:txBody>
          <a:bodyPr lIns="0" tIns="0" rIns="0" bIns="0"/>
          <a:lstStyle/>
          <a:p>
            <a:pPr fontAlgn="auto">
              <a:spcBef>
                <a:spcPts val="0"/>
              </a:spcBef>
              <a:spcAft>
                <a:spcPts val="0"/>
              </a:spcAft>
              <a:defRPr/>
            </a:pPr>
            <a:r>
              <a:rPr lang="en-GB" sz="1200" kern="0" dirty="0">
                <a:solidFill>
                  <a:prstClr val="black"/>
                </a:solidFill>
                <a:latin typeface="Optane"/>
                <a:cs typeface="+mn-cs"/>
              </a:rPr>
              <a:t>CORRECTION OF TGSS DATABASE </a:t>
            </a:r>
            <a:r>
              <a:rPr lang="en-GB" sz="1200" kern="0" dirty="0" smtClean="0">
                <a:solidFill>
                  <a:prstClr val="black"/>
                </a:solidFill>
                <a:latin typeface="Optane"/>
                <a:cs typeface="+mn-cs"/>
              </a:rPr>
              <a:t>INFORMATION</a:t>
            </a:r>
          </a:p>
          <a:p>
            <a:pPr fontAlgn="auto">
              <a:spcBef>
                <a:spcPts val="0"/>
              </a:spcBef>
              <a:spcAft>
                <a:spcPts val="0"/>
              </a:spcAft>
              <a:defRPr/>
            </a:pPr>
            <a:r>
              <a:rPr lang="zh-CN" altLang="en-US" sz="1200" kern="0" dirty="0" smtClean="0">
                <a:solidFill>
                  <a:prstClr val="black"/>
                </a:solidFill>
                <a:latin typeface="Optane"/>
                <a:cs typeface="+mn-cs"/>
              </a:rPr>
              <a:t>修复社保基金总库数据库信息</a:t>
            </a:r>
            <a:endParaRPr lang="en-GB" sz="1200" kern="0" dirty="0">
              <a:solidFill>
                <a:prstClr val="black"/>
              </a:solidFill>
              <a:latin typeface="Optane"/>
              <a:cs typeface="+mn-cs"/>
            </a:endParaRPr>
          </a:p>
        </p:txBody>
      </p:sp>
      <p:sp>
        <p:nvSpPr>
          <p:cNvPr id="66" name="Rounded Rectangle 4"/>
          <p:cNvSpPr/>
          <p:nvPr/>
        </p:nvSpPr>
        <p:spPr>
          <a:xfrm>
            <a:off x="5798567" y="3356992"/>
            <a:ext cx="2034753" cy="347315"/>
          </a:xfrm>
          <a:prstGeom prst="roundRect">
            <a:avLst/>
          </a:prstGeom>
          <a:noFill/>
          <a:ln w="25400" cap="flat" cmpd="sng" algn="ctr">
            <a:noFill/>
            <a:prstDash val="solid"/>
          </a:ln>
          <a:effectLst/>
        </p:spPr>
        <p:txBody>
          <a:bodyPr lIns="0" tIns="0" rIns="0" bIns="0"/>
          <a:lstStyle/>
          <a:p>
            <a:pPr fontAlgn="auto">
              <a:spcBef>
                <a:spcPts val="0"/>
              </a:spcBef>
              <a:spcAft>
                <a:spcPts val="0"/>
              </a:spcAft>
              <a:defRPr/>
            </a:pPr>
            <a:r>
              <a:rPr lang="en-GB" sz="1200" kern="0" dirty="0">
                <a:solidFill>
                  <a:prstClr val="black"/>
                </a:solidFill>
                <a:latin typeface="Optane"/>
                <a:cs typeface="+mn-cs"/>
              </a:rPr>
              <a:t>NOTIFICATION OF NEW </a:t>
            </a:r>
            <a:r>
              <a:rPr lang="en-GB" sz="1200" kern="0" dirty="0" smtClean="0">
                <a:solidFill>
                  <a:prstClr val="black"/>
                </a:solidFill>
                <a:latin typeface="Optane"/>
                <a:cs typeface="+mn-cs"/>
              </a:rPr>
              <a:t>DATA</a:t>
            </a:r>
            <a:r>
              <a:rPr lang="zh-CN" altLang="en-US" sz="1200" kern="0" dirty="0" smtClean="0">
                <a:solidFill>
                  <a:prstClr val="black"/>
                </a:solidFill>
                <a:latin typeface="Optane"/>
                <a:cs typeface="+mn-cs"/>
              </a:rPr>
              <a:t> 新信息通知</a:t>
            </a:r>
            <a:endParaRPr lang="en-GB" sz="1200" kern="0" dirty="0">
              <a:solidFill>
                <a:prstClr val="black"/>
              </a:solidFill>
              <a:latin typeface="Optane"/>
              <a:cs typeface="+mn-cs"/>
            </a:endParaRPr>
          </a:p>
        </p:txBody>
      </p:sp>
      <p:sp>
        <p:nvSpPr>
          <p:cNvPr id="67" name="46 Pentágono"/>
          <p:cNvSpPr/>
          <p:nvPr/>
        </p:nvSpPr>
        <p:spPr>
          <a:xfrm>
            <a:off x="5288980" y="3789040"/>
            <a:ext cx="2184300" cy="707603"/>
          </a:xfrm>
          <a:prstGeom prst="homePlate">
            <a:avLst>
              <a:gd name="adj" fmla="val 20313"/>
            </a:avLst>
          </a:prstGeom>
          <a:solidFill>
            <a:sysClr val="window" lastClr="FFFFFF"/>
          </a:solidFill>
          <a:ln w="25400" cap="flat" cmpd="sng" algn="ctr">
            <a:solidFill>
              <a:srgbClr val="4F81BD"/>
            </a:solidFill>
            <a:prstDash val="solid"/>
          </a:ln>
          <a:effectLst/>
        </p:spPr>
        <p:txBody>
          <a:bodyPr lIns="0" tIns="72000" rIns="0" bIns="0"/>
          <a:lstStyle/>
          <a:p>
            <a:pPr algn="ctr" fontAlgn="auto">
              <a:spcBef>
                <a:spcPts val="0"/>
              </a:spcBef>
              <a:spcAft>
                <a:spcPts val="0"/>
              </a:spcAft>
              <a:defRPr/>
            </a:pPr>
            <a:r>
              <a:rPr lang="en-GB" sz="1200" b="1" kern="0" dirty="0">
                <a:solidFill>
                  <a:prstClr val="black"/>
                </a:solidFill>
                <a:latin typeface="Optane"/>
                <a:cs typeface="+mn-cs"/>
              </a:rPr>
              <a:t>POSSIBILITY OF RECEIPT FOR CORRECT </a:t>
            </a:r>
            <a:r>
              <a:rPr lang="en-GB" sz="1200" b="1" kern="0" dirty="0" smtClean="0">
                <a:solidFill>
                  <a:prstClr val="black"/>
                </a:solidFill>
                <a:latin typeface="Optane"/>
                <a:cs typeface="+mn-cs"/>
              </a:rPr>
              <a:t>WORKERS</a:t>
            </a:r>
          </a:p>
          <a:p>
            <a:pPr algn="ctr" fontAlgn="auto">
              <a:spcBef>
                <a:spcPts val="0"/>
              </a:spcBef>
              <a:spcAft>
                <a:spcPts val="0"/>
              </a:spcAft>
              <a:defRPr/>
            </a:pPr>
            <a:r>
              <a:rPr lang="zh-CN" altLang="en-US" sz="1200" b="1" kern="0" dirty="0" smtClean="0">
                <a:solidFill>
                  <a:prstClr val="black"/>
                </a:solidFill>
                <a:latin typeface="Optane"/>
                <a:cs typeface="+mn-cs"/>
              </a:rPr>
              <a:t>无误员工可获取收据</a:t>
            </a:r>
            <a:endParaRPr lang="en-GB" sz="1200" b="1" kern="0" dirty="0">
              <a:solidFill>
                <a:prstClr val="black"/>
              </a:solidFill>
              <a:latin typeface="Optane"/>
              <a:cs typeface="+mn-cs"/>
            </a:endParaRPr>
          </a:p>
        </p:txBody>
      </p:sp>
      <p:pic>
        <p:nvPicPr>
          <p:cNvPr id="68" name="Picture 2" descr="C:\Documents and Settings\99TUA696\Escritorio\Doc. Alejandro\Imagenes\tgss.jpg"/>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7096596" y="1916832"/>
            <a:ext cx="520700" cy="504825"/>
          </a:xfrm>
          <a:prstGeom prst="rect">
            <a:avLst/>
          </a:prstGeom>
          <a:noFill/>
          <a:ln w="9525">
            <a:noFill/>
            <a:miter lim="800000"/>
            <a:headEnd/>
            <a:tailEnd/>
          </a:ln>
        </p:spPr>
      </p:pic>
      <p:pic>
        <p:nvPicPr>
          <p:cNvPr id="69" name="Picture 2" descr="C:\Documents and Settings\99TUA696\Escritorio\Doc. Alejandro\Imagenes\tgss.jpg"/>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7598196" y="3588544"/>
            <a:ext cx="520700" cy="503238"/>
          </a:xfrm>
          <a:prstGeom prst="rect">
            <a:avLst/>
          </a:prstGeom>
          <a:noFill/>
          <a:ln w="9525">
            <a:noFill/>
            <a:miter lim="800000"/>
            <a:headEnd/>
            <a:tailEnd/>
          </a:ln>
        </p:spPr>
      </p:pic>
      <p:pic>
        <p:nvPicPr>
          <p:cNvPr id="70" name="75 Imagen" descr="SI.jpg"/>
          <p:cNvPicPr>
            <a:picLocks noChangeAspect="1"/>
          </p:cNvPicPr>
          <p:nvPr/>
        </p:nvPicPr>
        <p:blipFill>
          <a:blip r:embed="rId10"/>
          <a:srcRect/>
          <a:stretch>
            <a:fillRect/>
          </a:stretch>
        </p:blipFill>
        <p:spPr bwMode="auto">
          <a:xfrm>
            <a:off x="7617990" y="1916832"/>
            <a:ext cx="287338" cy="415925"/>
          </a:xfrm>
          <a:prstGeom prst="rect">
            <a:avLst/>
          </a:prstGeom>
          <a:noFill/>
          <a:ln w="9525">
            <a:noFill/>
            <a:miter lim="800000"/>
            <a:headEnd/>
            <a:tailEnd/>
          </a:ln>
        </p:spPr>
      </p:pic>
      <p:grpSp>
        <p:nvGrpSpPr>
          <p:cNvPr id="71" name="77 Grupo"/>
          <p:cNvGrpSpPr>
            <a:grpSpLocks/>
          </p:cNvGrpSpPr>
          <p:nvPr/>
        </p:nvGrpSpPr>
        <p:grpSpPr bwMode="auto">
          <a:xfrm>
            <a:off x="7953895" y="1628800"/>
            <a:ext cx="1175569" cy="1090414"/>
            <a:chOff x="-29273" y="4572009"/>
            <a:chExt cx="1008131" cy="602034"/>
          </a:xfrm>
        </p:grpSpPr>
        <p:pic>
          <p:nvPicPr>
            <p:cNvPr id="72" name="Picture 6" descr="http://icdn.pro/images/es/d/o/documento-icono-6055-128.png"/>
            <p:cNvPicPr>
              <a:picLocks noChangeAspect="1" noChangeArrowheads="1"/>
            </p:cNvPicPr>
            <p:nvPr/>
          </p:nvPicPr>
          <p:blipFill>
            <a:blip r:embed="rId11"/>
            <a:srcRect/>
            <a:stretch>
              <a:fillRect/>
            </a:stretch>
          </p:blipFill>
          <p:spPr bwMode="auto">
            <a:xfrm>
              <a:off x="-26097" y="4572009"/>
              <a:ext cx="1004955" cy="602034"/>
            </a:xfrm>
            <a:prstGeom prst="rect">
              <a:avLst/>
            </a:prstGeom>
            <a:noFill/>
            <a:ln w="9525">
              <a:noFill/>
              <a:miter lim="800000"/>
              <a:headEnd/>
              <a:tailEnd/>
            </a:ln>
          </p:spPr>
        </p:pic>
        <p:sp>
          <p:nvSpPr>
            <p:cNvPr id="73" name="42 Rectángulo"/>
            <p:cNvSpPr/>
            <p:nvPr/>
          </p:nvSpPr>
          <p:spPr>
            <a:xfrm>
              <a:off x="-29273" y="4643361"/>
              <a:ext cx="949016" cy="431458"/>
            </a:xfrm>
            <a:prstGeom prst="rect">
              <a:avLst/>
            </a:prstGeom>
            <a:noFill/>
            <a:ln w="9525" cap="flat" cmpd="sng" algn="ctr">
              <a:noFill/>
              <a:prstDash val="solid"/>
            </a:ln>
            <a:effectLst/>
          </p:spPr>
          <p:txBody>
            <a:bodyPr lIns="36000" rIns="36000" anchor="ctr"/>
            <a:lstStyle/>
            <a:p>
              <a:pPr algn="ctr" fontAlgn="auto">
                <a:spcBef>
                  <a:spcPts val="0"/>
                </a:spcBef>
                <a:spcAft>
                  <a:spcPts val="0"/>
                </a:spcAft>
                <a:defRPr/>
              </a:pPr>
              <a:r>
                <a:rPr lang="en-GB" sz="1200" b="1" kern="0" dirty="0">
                  <a:solidFill>
                    <a:prstClr val="black"/>
                  </a:solidFill>
                  <a:latin typeface="Optane"/>
                  <a:cs typeface="+mn-cs"/>
                </a:rPr>
                <a:t>TOTAL </a:t>
              </a:r>
              <a:r>
                <a:rPr lang="en-GB" sz="1200" b="1" kern="0" dirty="0" smtClean="0">
                  <a:solidFill>
                    <a:prstClr val="black"/>
                  </a:solidFill>
                  <a:latin typeface="Optane"/>
                  <a:cs typeface="+mn-cs"/>
                </a:rPr>
                <a:t>PAYMENT</a:t>
              </a:r>
            </a:p>
            <a:p>
              <a:pPr algn="ctr" fontAlgn="auto">
                <a:spcBef>
                  <a:spcPts val="0"/>
                </a:spcBef>
                <a:spcAft>
                  <a:spcPts val="0"/>
                </a:spcAft>
                <a:defRPr/>
              </a:pPr>
              <a:r>
                <a:rPr lang="zh-CN" altLang="en-US" sz="1200" b="1" kern="0" dirty="0" smtClean="0">
                  <a:solidFill>
                    <a:prstClr val="black"/>
                  </a:solidFill>
                  <a:latin typeface="Optane"/>
                  <a:cs typeface="+mn-cs"/>
                </a:rPr>
                <a:t>完全总额</a:t>
              </a:r>
              <a:endParaRPr lang="en-GB" sz="1200" b="1" kern="0" dirty="0">
                <a:solidFill>
                  <a:prstClr val="black"/>
                </a:solidFill>
                <a:latin typeface="Optane"/>
                <a:cs typeface="+mn-cs"/>
              </a:endParaRPr>
            </a:p>
          </p:txBody>
        </p:sp>
      </p:grpSp>
      <p:grpSp>
        <p:nvGrpSpPr>
          <p:cNvPr id="74" name="77 Grupo"/>
          <p:cNvGrpSpPr>
            <a:grpSpLocks/>
          </p:cNvGrpSpPr>
          <p:nvPr/>
        </p:nvGrpSpPr>
        <p:grpSpPr bwMode="auto">
          <a:xfrm>
            <a:off x="8025903" y="2924944"/>
            <a:ext cx="1175569" cy="1090414"/>
            <a:chOff x="-29273" y="4572009"/>
            <a:chExt cx="1008131" cy="602034"/>
          </a:xfrm>
        </p:grpSpPr>
        <p:pic>
          <p:nvPicPr>
            <p:cNvPr id="75" name="Picture 6" descr="http://icdn.pro/images/es/d/o/documento-icono-6055-128.png"/>
            <p:cNvPicPr>
              <a:picLocks noChangeAspect="1" noChangeArrowheads="1"/>
            </p:cNvPicPr>
            <p:nvPr/>
          </p:nvPicPr>
          <p:blipFill>
            <a:blip r:embed="rId11"/>
            <a:srcRect/>
            <a:stretch>
              <a:fillRect/>
            </a:stretch>
          </p:blipFill>
          <p:spPr bwMode="auto">
            <a:xfrm>
              <a:off x="-26097" y="4572009"/>
              <a:ext cx="1004955" cy="602034"/>
            </a:xfrm>
            <a:prstGeom prst="rect">
              <a:avLst/>
            </a:prstGeom>
            <a:noFill/>
            <a:ln w="9525">
              <a:noFill/>
              <a:miter lim="800000"/>
              <a:headEnd/>
              <a:tailEnd/>
            </a:ln>
          </p:spPr>
        </p:pic>
        <p:sp>
          <p:nvSpPr>
            <p:cNvPr id="76" name="42 Rectángulo"/>
            <p:cNvSpPr/>
            <p:nvPr/>
          </p:nvSpPr>
          <p:spPr>
            <a:xfrm>
              <a:off x="-29273" y="4643361"/>
              <a:ext cx="949016" cy="431458"/>
            </a:xfrm>
            <a:prstGeom prst="rect">
              <a:avLst/>
            </a:prstGeom>
            <a:noFill/>
            <a:ln w="9525" cap="flat" cmpd="sng" algn="ctr">
              <a:noFill/>
              <a:prstDash val="solid"/>
            </a:ln>
            <a:effectLst/>
          </p:spPr>
          <p:txBody>
            <a:bodyPr lIns="36000" rIns="36000" anchor="ctr"/>
            <a:lstStyle/>
            <a:p>
              <a:pPr algn="ctr" fontAlgn="auto">
                <a:spcBef>
                  <a:spcPts val="0"/>
                </a:spcBef>
                <a:spcAft>
                  <a:spcPts val="0"/>
                </a:spcAft>
                <a:defRPr/>
              </a:pPr>
              <a:r>
                <a:rPr lang="en-GB" sz="1200" b="1" kern="0" dirty="0" smtClean="0">
                  <a:solidFill>
                    <a:prstClr val="black"/>
                  </a:solidFill>
                  <a:latin typeface="Optane"/>
                  <a:cs typeface="+mn-cs"/>
                </a:rPr>
                <a:t>PARTIAL PAYMENT</a:t>
              </a:r>
            </a:p>
            <a:p>
              <a:pPr algn="ctr" fontAlgn="auto">
                <a:spcBef>
                  <a:spcPts val="0"/>
                </a:spcBef>
                <a:spcAft>
                  <a:spcPts val="0"/>
                </a:spcAft>
                <a:defRPr/>
              </a:pPr>
              <a:r>
                <a:rPr lang="zh-CN" altLang="en-US" sz="1200" b="1" kern="0" dirty="0" smtClean="0">
                  <a:solidFill>
                    <a:prstClr val="black"/>
                  </a:solidFill>
                  <a:latin typeface="Optane"/>
                  <a:cs typeface="+mn-cs"/>
                </a:rPr>
                <a:t>部分总额</a:t>
              </a:r>
              <a:endParaRPr lang="en-GB" sz="1200" b="1" kern="0" dirty="0">
                <a:solidFill>
                  <a:prstClr val="black"/>
                </a:solidFill>
                <a:latin typeface="Optane"/>
                <a:cs typeface="+mn-cs"/>
              </a:endParaRPr>
            </a:p>
          </p:txBody>
        </p:sp>
      </p:grpSp>
      <p:sp>
        <p:nvSpPr>
          <p:cNvPr id="41" name="Título 1"/>
          <p:cNvSpPr txBox="1">
            <a:spLocks/>
          </p:cNvSpPr>
          <p:nvPr/>
        </p:nvSpPr>
        <p:spPr>
          <a:xfrm>
            <a:off x="317723" y="116540"/>
            <a:ext cx="6270325" cy="648090"/>
          </a:xfrm>
          <a:prstGeom prst="rect">
            <a:avLst/>
          </a:prstGeom>
        </p:spPr>
        <p:txBody>
          <a:bodyPr>
            <a:normAutofit fontScale="25000" lnSpcReduction="20000"/>
          </a:bodyPr>
          <a:lstStyle>
            <a:lvl1pPr algn="l" defTabSz="914400" rtl="0" eaLnBrk="1" latinLnBrk="0" hangingPunct="1">
              <a:spcBef>
                <a:spcPct val="0"/>
              </a:spcBef>
              <a:buNone/>
              <a:defRPr sz="2000" b="1" kern="1200">
                <a:solidFill>
                  <a:schemeClr val="tx1"/>
                </a:solidFill>
                <a:latin typeface="Optane" pitchFamily="2" charset="0"/>
                <a:ea typeface="+mj-ea"/>
                <a:cs typeface="+mj-cs"/>
              </a:defRPr>
            </a:lvl1pPr>
          </a:lstStyle>
          <a:p>
            <a:pPr marL="342900" indent="-342900" eaLnBrk="0" hangingPunct="0">
              <a:spcBef>
                <a:spcPts val="0"/>
              </a:spcBef>
            </a:pPr>
            <a:r>
              <a:rPr lang="en-US" sz="7200" dirty="0" smtClean="0">
                <a:solidFill>
                  <a:srgbClr val="4F81BD"/>
                </a:solidFill>
              </a:rPr>
              <a:t>3. DIRECT PAYMENT SYSTEM  </a:t>
            </a:r>
            <a:r>
              <a:rPr lang="zh-CN" altLang="en-US" sz="7200" dirty="0" smtClean="0">
                <a:solidFill>
                  <a:srgbClr val="4F81BD"/>
                </a:solidFill>
                <a:latin typeface="Optane"/>
              </a:rPr>
              <a:t>直</a:t>
            </a:r>
            <a:r>
              <a:rPr lang="zh-CN" altLang="en-US" sz="7200" dirty="0">
                <a:solidFill>
                  <a:srgbClr val="4F81BD"/>
                </a:solidFill>
                <a:latin typeface="Optane"/>
              </a:rPr>
              <a:t>接支付系统</a:t>
            </a:r>
            <a:endParaRPr lang="en-US" sz="7200" dirty="0" smtClean="0">
              <a:solidFill>
                <a:srgbClr val="4F81BD"/>
              </a:solidFill>
            </a:endParaRPr>
          </a:p>
          <a:p>
            <a:pPr marL="342900" indent="-342900" eaLnBrk="0" hangingPunct="0">
              <a:spcBef>
                <a:spcPts val="0"/>
              </a:spcBef>
            </a:pPr>
            <a:r>
              <a:rPr lang="en-GB" sz="7200" b="1" dirty="0" smtClean="0">
                <a:solidFill>
                  <a:srgbClr val="4F81BD"/>
                </a:solidFill>
                <a:latin typeface="Optane"/>
              </a:rPr>
              <a:t>3.2</a:t>
            </a:r>
            <a:r>
              <a:rPr lang="en-GB" sz="7200" b="1" dirty="0">
                <a:solidFill>
                  <a:srgbClr val="4F81BD"/>
                </a:solidFill>
                <a:latin typeface="Optane"/>
              </a:rPr>
              <a:t>. Contribution Payment procedure</a:t>
            </a:r>
          </a:p>
          <a:p>
            <a:pPr marL="800100" lvl="1" indent="-342900"/>
            <a:r>
              <a:rPr lang="zh-CN" altLang="en-US" sz="7200" b="1" dirty="0">
                <a:solidFill>
                  <a:srgbClr val="4F81BD"/>
                </a:solidFill>
                <a:latin typeface="Optane"/>
              </a:rPr>
              <a:t>    缴费支付程</a:t>
            </a:r>
            <a:r>
              <a:rPr lang="zh-CN" altLang="en-US" b="1" dirty="0">
                <a:solidFill>
                  <a:srgbClr val="4F81BD"/>
                </a:solidFill>
                <a:latin typeface="Optane"/>
              </a:rPr>
              <a:t>序</a:t>
            </a:r>
            <a:endParaRPr lang="en-GB" b="1" dirty="0">
              <a:solidFill>
                <a:srgbClr val="4F81BD"/>
              </a:solidFill>
              <a:latin typeface="Optane"/>
            </a:endParaRPr>
          </a:p>
          <a:p>
            <a:pPr marL="342900" indent="-342900" eaLnBrk="0" hangingPunct="0">
              <a:spcBef>
                <a:spcPts val="0"/>
              </a:spcBef>
            </a:pPr>
            <a:endParaRPr lang="es-ES" sz="7200" dirty="0" smtClean="0">
              <a:solidFill>
                <a:srgbClr val="FF0000"/>
              </a:solidFill>
            </a:endParaRPr>
          </a:p>
          <a:p>
            <a:pPr marL="342900" indent="-342900" algn="ctr" eaLnBrk="0" fontAlgn="base" hangingPunct="0">
              <a:spcBef>
                <a:spcPts val="0"/>
              </a:spcBef>
              <a:spcAft>
                <a:spcPct val="0"/>
              </a:spcAft>
            </a:pPr>
            <a:r>
              <a:rPr lang="en-GB" sz="2700" kern="0" dirty="0" smtClean="0">
                <a:solidFill>
                  <a:srgbClr val="4F81BD"/>
                </a:solidFill>
                <a:latin typeface="Optane"/>
                <a:ea typeface="+mn-ea"/>
                <a:cs typeface="Calibri" pitchFamily="34" charset="0"/>
              </a:rPr>
              <a:t/>
            </a:r>
            <a:br>
              <a:rPr lang="en-GB" sz="2700" kern="0" dirty="0" smtClean="0">
                <a:solidFill>
                  <a:srgbClr val="4F81BD"/>
                </a:solidFill>
                <a:latin typeface="Optane"/>
                <a:ea typeface="+mn-ea"/>
                <a:cs typeface="Calibri" pitchFamily="34" charset="0"/>
              </a:rPr>
            </a:br>
            <a:endParaRPr lang="es-ES" sz="2700" dirty="0">
              <a:latin typeface="Optane"/>
            </a:endParaRPr>
          </a:p>
        </p:txBody>
      </p:sp>
    </p:spTree>
    <p:extLst>
      <p:ext uri="{BB962C8B-B14F-4D97-AF65-F5344CB8AC3E}">
        <p14:creationId xmlns:p14="http://schemas.microsoft.com/office/powerpoint/2010/main" val="13575184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44" grpId="0"/>
      <p:bldP spid="61" grpId="0"/>
      <p:bldP spid="62" grpId="0" animBg="1"/>
      <p:bldP spid="65" grpId="0"/>
      <p:bldP spid="66" grpId="0"/>
      <p:bldP spid="6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ítulo 1"/>
          <p:cNvSpPr txBox="1">
            <a:spLocks/>
          </p:cNvSpPr>
          <p:nvPr/>
        </p:nvSpPr>
        <p:spPr>
          <a:xfrm>
            <a:off x="317723" y="116540"/>
            <a:ext cx="6270325" cy="648090"/>
          </a:xfrm>
          <a:prstGeom prst="rect">
            <a:avLst/>
          </a:prstGeom>
        </p:spPr>
        <p:txBody>
          <a:bodyPr>
            <a:normAutofit fontScale="25000" lnSpcReduction="20000"/>
          </a:bodyPr>
          <a:lstStyle>
            <a:lvl1pPr algn="l" defTabSz="914400" rtl="0" eaLnBrk="1" latinLnBrk="0" hangingPunct="1">
              <a:spcBef>
                <a:spcPct val="0"/>
              </a:spcBef>
              <a:buNone/>
              <a:defRPr sz="2000" b="1" kern="1200">
                <a:solidFill>
                  <a:schemeClr val="tx1"/>
                </a:solidFill>
                <a:latin typeface="Optane" pitchFamily="2" charset="0"/>
                <a:ea typeface="+mj-ea"/>
                <a:cs typeface="+mj-cs"/>
              </a:defRPr>
            </a:lvl1pPr>
          </a:lstStyle>
          <a:p>
            <a:pPr marL="342900" indent="-342900" eaLnBrk="0" hangingPunct="0">
              <a:spcBef>
                <a:spcPts val="0"/>
              </a:spcBef>
            </a:pPr>
            <a:r>
              <a:rPr lang="en-US" sz="7200" dirty="0" smtClean="0">
                <a:solidFill>
                  <a:srgbClr val="4F81BD"/>
                </a:solidFill>
              </a:rPr>
              <a:t>3. DIRECT PAYMENT SYSTEM  </a:t>
            </a:r>
            <a:r>
              <a:rPr lang="zh-CN" altLang="en-US" sz="7200" dirty="0" smtClean="0">
                <a:solidFill>
                  <a:srgbClr val="4F81BD"/>
                </a:solidFill>
                <a:latin typeface="Optane"/>
              </a:rPr>
              <a:t>直</a:t>
            </a:r>
            <a:r>
              <a:rPr lang="zh-CN" altLang="en-US" sz="7200" dirty="0">
                <a:solidFill>
                  <a:srgbClr val="4F81BD"/>
                </a:solidFill>
                <a:latin typeface="Optane"/>
              </a:rPr>
              <a:t>接支付系统</a:t>
            </a:r>
            <a:endParaRPr lang="en-US" sz="7200" dirty="0" smtClean="0">
              <a:solidFill>
                <a:srgbClr val="4F81BD"/>
              </a:solidFill>
            </a:endParaRPr>
          </a:p>
          <a:p>
            <a:pPr marL="342900" indent="-342900" eaLnBrk="0" hangingPunct="0">
              <a:spcBef>
                <a:spcPts val="0"/>
              </a:spcBef>
            </a:pPr>
            <a:r>
              <a:rPr lang="en-GB" sz="7200" b="1" dirty="0" smtClean="0">
                <a:solidFill>
                  <a:srgbClr val="4F81BD"/>
                </a:solidFill>
                <a:latin typeface="Optane"/>
              </a:rPr>
              <a:t>3.2</a:t>
            </a:r>
            <a:r>
              <a:rPr lang="en-GB" sz="7200" b="1" dirty="0">
                <a:solidFill>
                  <a:srgbClr val="4F81BD"/>
                </a:solidFill>
                <a:latin typeface="Optane"/>
              </a:rPr>
              <a:t>. Contribution Payment procedure</a:t>
            </a:r>
          </a:p>
          <a:p>
            <a:pPr marL="800100" lvl="1" indent="-342900"/>
            <a:r>
              <a:rPr lang="zh-CN" altLang="en-US" sz="7200" b="1" dirty="0">
                <a:solidFill>
                  <a:srgbClr val="4F81BD"/>
                </a:solidFill>
                <a:latin typeface="Optane"/>
              </a:rPr>
              <a:t>    缴费支付程</a:t>
            </a:r>
            <a:r>
              <a:rPr lang="zh-CN" altLang="en-US" b="1" dirty="0">
                <a:solidFill>
                  <a:srgbClr val="4F81BD"/>
                </a:solidFill>
                <a:latin typeface="Optane"/>
              </a:rPr>
              <a:t>序</a:t>
            </a:r>
            <a:endParaRPr lang="en-GB" b="1" dirty="0">
              <a:solidFill>
                <a:srgbClr val="4F81BD"/>
              </a:solidFill>
              <a:latin typeface="Optane"/>
            </a:endParaRPr>
          </a:p>
          <a:p>
            <a:pPr marL="342900" indent="-342900" eaLnBrk="0" hangingPunct="0">
              <a:spcBef>
                <a:spcPts val="0"/>
              </a:spcBef>
            </a:pPr>
            <a:endParaRPr lang="es-ES" sz="7200" dirty="0" smtClean="0">
              <a:solidFill>
                <a:srgbClr val="FF0000"/>
              </a:solidFill>
            </a:endParaRPr>
          </a:p>
          <a:p>
            <a:pPr marL="342900" indent="-342900" algn="ctr" eaLnBrk="0" fontAlgn="base" hangingPunct="0">
              <a:spcBef>
                <a:spcPts val="0"/>
              </a:spcBef>
              <a:spcAft>
                <a:spcPct val="0"/>
              </a:spcAft>
            </a:pPr>
            <a:r>
              <a:rPr lang="en-GB" sz="2700" kern="0" dirty="0" smtClean="0">
                <a:solidFill>
                  <a:srgbClr val="4F81BD"/>
                </a:solidFill>
                <a:latin typeface="Optane"/>
                <a:ea typeface="+mn-ea"/>
                <a:cs typeface="Calibri" pitchFamily="34" charset="0"/>
              </a:rPr>
              <a:t/>
            </a:r>
            <a:br>
              <a:rPr lang="en-GB" sz="2700" kern="0" dirty="0" smtClean="0">
                <a:solidFill>
                  <a:srgbClr val="4F81BD"/>
                </a:solidFill>
                <a:latin typeface="Optane"/>
                <a:ea typeface="+mn-ea"/>
                <a:cs typeface="Calibri" pitchFamily="34" charset="0"/>
              </a:rPr>
            </a:br>
            <a:endParaRPr lang="es-ES" sz="2700" dirty="0">
              <a:latin typeface="Optane"/>
            </a:endParaRPr>
          </a:p>
        </p:txBody>
      </p:sp>
      <p:pic>
        <p:nvPicPr>
          <p:cNvPr id="2" name="Imagen 1"/>
          <p:cNvPicPr>
            <a:picLocks noChangeAspect="1"/>
          </p:cNvPicPr>
          <p:nvPr/>
        </p:nvPicPr>
        <p:blipFill rotWithShape="1">
          <a:blip r:embed="rId2"/>
          <a:srcRect t="-5336" b="-3305"/>
          <a:stretch/>
        </p:blipFill>
        <p:spPr>
          <a:xfrm>
            <a:off x="396819" y="976671"/>
            <a:ext cx="5538354" cy="40719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2" name="Imagen 41"/>
          <p:cNvPicPr>
            <a:picLocks noChangeAspect="1"/>
          </p:cNvPicPr>
          <p:nvPr/>
        </p:nvPicPr>
        <p:blipFill>
          <a:blip r:embed="rId3" cstate="print"/>
          <a:stretch>
            <a:fillRect/>
          </a:stretch>
        </p:blipFill>
        <p:spPr>
          <a:xfrm>
            <a:off x="6588048" y="976671"/>
            <a:ext cx="2989644" cy="312581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5" name="Imagen 44"/>
          <p:cNvPicPr>
            <a:picLocks noChangeAspect="1"/>
          </p:cNvPicPr>
          <p:nvPr/>
        </p:nvPicPr>
        <p:blipFill>
          <a:blip r:embed="rId4" cstate="print"/>
          <a:stretch>
            <a:fillRect/>
          </a:stretch>
        </p:blipFill>
        <p:spPr>
          <a:xfrm>
            <a:off x="5935173" y="4915850"/>
            <a:ext cx="3626468" cy="178410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Flecha derecha 2"/>
          <p:cNvSpPr/>
          <p:nvPr/>
        </p:nvSpPr>
        <p:spPr>
          <a:xfrm>
            <a:off x="6177170" y="2348850"/>
            <a:ext cx="410878" cy="2160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Flecha derecha 45"/>
          <p:cNvSpPr/>
          <p:nvPr/>
        </p:nvSpPr>
        <p:spPr>
          <a:xfrm rot="5400000">
            <a:off x="8168036" y="4390544"/>
            <a:ext cx="410878" cy="2160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4062" y="965236"/>
            <a:ext cx="1088393" cy="669780"/>
          </a:xfrm>
          <a:prstGeom prst="rect">
            <a:avLst/>
          </a:prstGeom>
        </p:spPr>
      </p:pic>
    </p:spTree>
    <p:extLst>
      <p:ext uri="{BB962C8B-B14F-4D97-AF65-F5344CB8AC3E}">
        <p14:creationId xmlns:p14="http://schemas.microsoft.com/office/powerpoint/2010/main" val="3017006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blinds(horizontal)">
                                      <p:cBhvr>
                                        <p:cTn id="19" dur="500"/>
                                        <p:tgtEl>
                                          <p:spTgt spid="42"/>
                                        </p:tgtEl>
                                      </p:cBhvr>
                                    </p:animEffect>
                                  </p:childTnLst>
                                </p:cTn>
                              </p:par>
                            </p:childTnLst>
                          </p:cTn>
                        </p:par>
                        <p:par>
                          <p:cTn id="20" fill="hold">
                            <p:stCondLst>
                              <p:cond delay="500"/>
                            </p:stCondLst>
                            <p:childTnLst>
                              <p:par>
                                <p:cTn id="21" presetID="50" presetClass="entr" presetSubtype="0" decel="10000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strVal val="#ppt_w+.3"/>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additive="base">
                                        <p:cTn id="30" dur="500" fill="hold"/>
                                        <p:tgtEl>
                                          <p:spTgt spid="46"/>
                                        </p:tgtEl>
                                        <p:attrNameLst>
                                          <p:attrName>ppt_x</p:attrName>
                                        </p:attrNameLst>
                                      </p:cBhvr>
                                      <p:tavLst>
                                        <p:tav tm="0">
                                          <p:val>
                                            <p:strVal val="#ppt_x"/>
                                          </p:val>
                                        </p:tav>
                                        <p:tav tm="100000">
                                          <p:val>
                                            <p:strVal val="#ppt_x"/>
                                          </p:val>
                                        </p:tav>
                                      </p:tavLst>
                                    </p:anim>
                                    <p:anim calcmode="lin" valueType="num">
                                      <p:cBhvr additive="base">
                                        <p:cTn id="31" dur="500" fill="hold"/>
                                        <p:tgtEl>
                                          <p:spTgt spid="46"/>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blinds(horizontal)">
                                      <p:cBhvr>
                                        <p:cTn id="3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9537" name="Rectángulo 2"/>
          <p:cNvSpPr>
            <a:spLocks noChangeArrowheads="1"/>
          </p:cNvSpPr>
          <p:nvPr/>
        </p:nvSpPr>
        <p:spPr bwMode="auto">
          <a:xfrm>
            <a:off x="63496" y="849446"/>
            <a:ext cx="2792413" cy="1523494"/>
          </a:xfrm>
          <a:prstGeom prst="rect">
            <a:avLst/>
          </a:prstGeom>
          <a:noFill/>
          <a:ln w="9525">
            <a:noFill/>
            <a:miter lim="800000"/>
            <a:headEnd/>
            <a:tailEnd/>
          </a:ln>
        </p:spPr>
        <p:txBody>
          <a:bodyPr wrap="square">
            <a:spAutoFit/>
          </a:bodyPr>
          <a:lstStyle/>
          <a:p>
            <a:pPr algn="ctr">
              <a:spcBef>
                <a:spcPts val="600"/>
              </a:spcBef>
            </a:pPr>
            <a:r>
              <a:rPr lang="en-GB" sz="4400" b="1" dirty="0" smtClean="0">
                <a:solidFill>
                  <a:srgbClr val="4F81BD"/>
                </a:solidFill>
                <a:latin typeface="Optane" pitchFamily="2" charset="0"/>
              </a:rPr>
              <a:t>Contents</a:t>
            </a:r>
          </a:p>
          <a:p>
            <a:pPr algn="ctr">
              <a:spcBef>
                <a:spcPts val="600"/>
              </a:spcBef>
            </a:pPr>
            <a:r>
              <a:rPr lang="en-GB" sz="4400" b="1" dirty="0" err="1" smtClean="0">
                <a:solidFill>
                  <a:srgbClr val="4F81BD"/>
                </a:solidFill>
                <a:latin typeface="Optane" pitchFamily="2" charset="0"/>
              </a:rPr>
              <a:t>内容</a:t>
            </a:r>
            <a:endParaRPr lang="en-GB" sz="4400" b="1" dirty="0">
              <a:solidFill>
                <a:srgbClr val="4F81BD"/>
              </a:solidFill>
              <a:latin typeface="Optane" pitchFamily="2" charset="0"/>
            </a:endParaRPr>
          </a:p>
        </p:txBody>
      </p:sp>
      <p:cxnSp>
        <p:nvCxnSpPr>
          <p:cNvPr id="1729538" name="6 Conector recto"/>
          <p:cNvCxnSpPr>
            <a:cxnSpLocks noChangeShapeType="1"/>
          </p:cNvCxnSpPr>
          <p:nvPr/>
        </p:nvCxnSpPr>
        <p:spPr bwMode="auto">
          <a:xfrm rot="5400000">
            <a:off x="-528637" y="3429000"/>
            <a:ext cx="6858000" cy="0"/>
          </a:xfrm>
          <a:prstGeom prst="line">
            <a:avLst/>
          </a:prstGeom>
          <a:ln>
            <a:headEnd/>
            <a:tailEnd/>
          </a:ln>
        </p:spPr>
        <p:style>
          <a:lnRef idx="2">
            <a:schemeClr val="accent1"/>
          </a:lnRef>
          <a:fillRef idx="0">
            <a:schemeClr val="accent1"/>
          </a:fillRef>
          <a:effectRef idx="1">
            <a:schemeClr val="accent1"/>
          </a:effectRef>
          <a:fontRef idx="minor">
            <a:schemeClr val="tx1"/>
          </a:fontRef>
        </p:style>
      </p:cxnSp>
      <p:sp>
        <p:nvSpPr>
          <p:cNvPr id="5" name="14 Elipse"/>
          <p:cNvSpPr/>
          <p:nvPr/>
        </p:nvSpPr>
        <p:spPr bwMode="auto">
          <a:xfrm>
            <a:off x="2775270" y="1133990"/>
            <a:ext cx="287337" cy="288925"/>
          </a:xfrm>
          <a:prstGeom prst="ellipse">
            <a:avLst/>
          </a:prstGeom>
          <a:solidFill>
            <a:schemeClr val="bg1">
              <a:lumMod val="85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endParaRPr lang="es-ES" kern="0" dirty="0">
              <a:solidFill>
                <a:prstClr val="white"/>
              </a:solidFill>
              <a:latin typeface="Arial"/>
              <a:cs typeface="+mn-cs"/>
            </a:endParaRPr>
          </a:p>
        </p:txBody>
      </p:sp>
      <p:sp>
        <p:nvSpPr>
          <p:cNvPr id="6" name="16 Elipse"/>
          <p:cNvSpPr/>
          <p:nvPr/>
        </p:nvSpPr>
        <p:spPr bwMode="auto">
          <a:xfrm>
            <a:off x="2759354" y="2179258"/>
            <a:ext cx="287337" cy="287337"/>
          </a:xfrm>
          <a:prstGeom prst="ellipse">
            <a:avLst/>
          </a:prstGeom>
          <a:solidFill>
            <a:schemeClr val="bg1">
              <a:lumMod val="85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endParaRPr lang="es-ES" kern="0" dirty="0">
              <a:solidFill>
                <a:prstClr val="white"/>
              </a:solidFill>
              <a:latin typeface="Arial"/>
              <a:cs typeface="+mn-cs"/>
            </a:endParaRPr>
          </a:p>
        </p:txBody>
      </p:sp>
      <p:sp>
        <p:nvSpPr>
          <p:cNvPr id="3" name="CuadroTexto 2"/>
          <p:cNvSpPr txBox="1"/>
          <p:nvPr/>
        </p:nvSpPr>
        <p:spPr>
          <a:xfrm>
            <a:off x="3076495" y="2161389"/>
            <a:ext cx="5983734" cy="923330"/>
          </a:xfrm>
          <a:prstGeom prst="rect">
            <a:avLst/>
          </a:prstGeom>
          <a:noFill/>
        </p:spPr>
        <p:txBody>
          <a:bodyPr wrap="square" rtlCol="0">
            <a:spAutoFit/>
          </a:bodyPr>
          <a:lstStyle/>
          <a:p>
            <a:r>
              <a:rPr lang="en-GB" b="1" dirty="0" smtClean="0">
                <a:solidFill>
                  <a:schemeClr val="bg1">
                    <a:lumMod val="85000"/>
                  </a:schemeClr>
                </a:solidFill>
                <a:latin typeface="Optane" pitchFamily="2" charset="0"/>
              </a:rPr>
              <a:t>2. PAYMENT SYSTEMS: Classification</a:t>
            </a:r>
          </a:p>
          <a:p>
            <a:r>
              <a:rPr lang="zh-CN" altLang="en-US" i="1" kern="0" noProof="1" smtClean="0">
                <a:solidFill>
                  <a:schemeClr val="bg1">
                    <a:lumMod val="85000"/>
                  </a:schemeClr>
                </a:solidFill>
                <a:latin typeface="Optane" pitchFamily="2" charset="0"/>
              </a:rPr>
              <a:t>支付系统：分类</a:t>
            </a:r>
            <a:endParaRPr lang="it-IT" i="1" kern="0" noProof="1">
              <a:solidFill>
                <a:schemeClr val="bg1">
                  <a:lumMod val="85000"/>
                </a:schemeClr>
              </a:solidFill>
              <a:latin typeface="Optane" pitchFamily="2" charset="0"/>
            </a:endParaRPr>
          </a:p>
          <a:p>
            <a:endParaRPr lang="es-ES" dirty="0"/>
          </a:p>
        </p:txBody>
      </p:sp>
      <p:sp>
        <p:nvSpPr>
          <p:cNvPr id="10" name="38 Elipse"/>
          <p:cNvSpPr/>
          <p:nvPr/>
        </p:nvSpPr>
        <p:spPr bwMode="auto">
          <a:xfrm>
            <a:off x="2730087" y="3130986"/>
            <a:ext cx="287337" cy="287338"/>
          </a:xfrm>
          <a:prstGeom prst="ellipse">
            <a:avLst/>
          </a:prstGeom>
          <a:solidFill>
            <a:schemeClr val="tx2"/>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endParaRPr lang="es-ES" kern="0" dirty="0">
              <a:solidFill>
                <a:prstClr val="white"/>
              </a:solidFill>
              <a:latin typeface="Arial"/>
              <a:cs typeface="+mn-cs"/>
            </a:endParaRPr>
          </a:p>
        </p:txBody>
      </p:sp>
      <p:sp>
        <p:nvSpPr>
          <p:cNvPr id="11" name="Rectángulo 7"/>
          <p:cNvSpPr>
            <a:spLocks noChangeArrowheads="1"/>
          </p:cNvSpPr>
          <p:nvPr/>
        </p:nvSpPr>
        <p:spPr bwMode="auto">
          <a:xfrm>
            <a:off x="3076495" y="3130986"/>
            <a:ext cx="6386528" cy="646331"/>
          </a:xfrm>
          <a:prstGeom prst="rect">
            <a:avLst/>
          </a:prstGeom>
          <a:noFill/>
          <a:ln w="9525">
            <a:noFill/>
            <a:miter lim="800000"/>
            <a:headEnd/>
            <a:tailEnd/>
          </a:ln>
        </p:spPr>
        <p:txBody>
          <a:bodyPr wrap="square">
            <a:spAutoFit/>
          </a:bodyPr>
          <a:lstStyle/>
          <a:p>
            <a:r>
              <a:rPr lang="en-GB" b="1" dirty="0" smtClean="0">
                <a:solidFill>
                  <a:srgbClr val="4F81BD"/>
                </a:solidFill>
                <a:latin typeface="Optane"/>
              </a:rPr>
              <a:t>3. DIRECT </a:t>
            </a:r>
            <a:r>
              <a:rPr lang="en-GB" b="1" dirty="0">
                <a:solidFill>
                  <a:srgbClr val="4F81BD"/>
                </a:solidFill>
                <a:latin typeface="Optane"/>
              </a:rPr>
              <a:t>PAYMENT </a:t>
            </a:r>
            <a:r>
              <a:rPr lang="en-GB" b="1" dirty="0" smtClean="0">
                <a:solidFill>
                  <a:srgbClr val="4F81BD"/>
                </a:solidFill>
                <a:latin typeface="Optane"/>
              </a:rPr>
              <a:t>SYSTEM: Concept and procedure</a:t>
            </a:r>
            <a:endParaRPr lang="en-GB" b="1" dirty="0">
              <a:solidFill>
                <a:srgbClr val="4F81BD"/>
              </a:solidFill>
              <a:latin typeface="Optane"/>
            </a:endParaRPr>
          </a:p>
          <a:p>
            <a:r>
              <a:rPr lang="zh-CN" altLang="en-US" b="1" dirty="0" smtClean="0">
                <a:solidFill>
                  <a:srgbClr val="4F81BD"/>
                </a:solidFill>
                <a:latin typeface="Optane"/>
              </a:rPr>
              <a:t>   </a:t>
            </a:r>
            <a:r>
              <a:rPr lang="zh-CN" altLang="en-US" b="1" dirty="0" smtClean="0">
                <a:solidFill>
                  <a:srgbClr val="4F81BD"/>
                </a:solidFill>
                <a:latin typeface="Optane"/>
              </a:rPr>
              <a:t>直接支付系统</a:t>
            </a:r>
            <a:r>
              <a:rPr lang="zh-CN" altLang="en-US" b="1" dirty="0" smtClean="0">
                <a:solidFill>
                  <a:srgbClr val="4F81BD"/>
                </a:solidFill>
                <a:latin typeface="Optane"/>
              </a:rPr>
              <a:t>：概念与程序</a:t>
            </a:r>
            <a:endParaRPr lang="en-GB" b="1" dirty="0">
              <a:solidFill>
                <a:srgbClr val="4F81BD"/>
              </a:solidFill>
              <a:latin typeface="Optane"/>
            </a:endParaRPr>
          </a:p>
        </p:txBody>
      </p:sp>
      <p:sp>
        <p:nvSpPr>
          <p:cNvPr id="2" name="CuadroTexto 1"/>
          <p:cNvSpPr txBox="1"/>
          <p:nvPr/>
        </p:nvSpPr>
        <p:spPr>
          <a:xfrm>
            <a:off x="3076495" y="1133990"/>
            <a:ext cx="6431711" cy="1200329"/>
          </a:xfrm>
          <a:prstGeom prst="rect">
            <a:avLst/>
          </a:prstGeom>
          <a:noFill/>
        </p:spPr>
        <p:txBody>
          <a:bodyPr wrap="square" rtlCol="0">
            <a:spAutoFit/>
          </a:bodyPr>
          <a:lstStyle/>
          <a:p>
            <a:r>
              <a:rPr lang="en-US" b="1" dirty="0" smtClean="0">
                <a:solidFill>
                  <a:schemeClr val="bg1">
                    <a:lumMod val="85000"/>
                  </a:schemeClr>
                </a:solidFill>
                <a:latin typeface="Optane" pitchFamily="2" charset="0"/>
              </a:rPr>
              <a:t>1. GENERAL </a:t>
            </a:r>
            <a:r>
              <a:rPr lang="en-US" b="1" dirty="0">
                <a:solidFill>
                  <a:schemeClr val="bg1">
                    <a:lumMod val="85000"/>
                  </a:schemeClr>
                </a:solidFill>
                <a:latin typeface="Optane" pitchFamily="2" charset="0"/>
              </a:rPr>
              <a:t>TREASURY OF THE SOCIAL SECURITY </a:t>
            </a:r>
            <a:r>
              <a:rPr lang="en-US" b="1" dirty="0" smtClean="0">
                <a:solidFill>
                  <a:schemeClr val="bg1">
                    <a:lumMod val="85000"/>
                  </a:schemeClr>
                </a:solidFill>
                <a:latin typeface="Optane" pitchFamily="2" charset="0"/>
              </a:rPr>
              <a:t>DEPARTMENT: Mission and </a:t>
            </a:r>
            <a:r>
              <a:rPr lang="en-US" b="1" dirty="0" smtClean="0">
                <a:solidFill>
                  <a:schemeClr val="bg1">
                    <a:lumMod val="85000"/>
                  </a:schemeClr>
                </a:solidFill>
                <a:latin typeface="Optane" pitchFamily="2" charset="0"/>
              </a:rPr>
              <a:t>Competences</a:t>
            </a:r>
          </a:p>
          <a:p>
            <a:r>
              <a:rPr lang="zh-CN" altLang="en-US" b="1" dirty="0" smtClean="0">
                <a:solidFill>
                  <a:schemeClr val="bg1">
                    <a:lumMod val="85000"/>
                  </a:schemeClr>
                </a:solidFill>
                <a:latin typeface="Optane" pitchFamily="2" charset="0"/>
              </a:rPr>
              <a:t>社保基金总会：使命与职权</a:t>
            </a:r>
            <a:endParaRPr lang="es-ES" b="1" dirty="0">
              <a:solidFill>
                <a:schemeClr val="bg1">
                  <a:lumMod val="85000"/>
                </a:schemeClr>
              </a:solidFill>
              <a:latin typeface="Optane" pitchFamily="2" charset="0"/>
            </a:endParaRPr>
          </a:p>
          <a:p>
            <a:endParaRPr lang="es-ES" dirty="0"/>
          </a:p>
        </p:txBody>
      </p:sp>
      <p:sp>
        <p:nvSpPr>
          <p:cNvPr id="13" name="Rectángulo 9"/>
          <p:cNvSpPr>
            <a:spLocks noChangeArrowheads="1"/>
          </p:cNvSpPr>
          <p:nvPr/>
        </p:nvSpPr>
        <p:spPr bwMode="auto">
          <a:xfrm>
            <a:off x="3153326" y="3548569"/>
            <a:ext cx="5149676" cy="2646878"/>
          </a:xfrm>
          <a:prstGeom prst="rect">
            <a:avLst/>
          </a:prstGeom>
          <a:noFill/>
          <a:ln w="9525">
            <a:noFill/>
            <a:miter lim="800000"/>
            <a:headEnd/>
            <a:tailEnd/>
          </a:ln>
        </p:spPr>
        <p:txBody>
          <a:bodyPr wrap="square">
            <a:spAutoFit/>
          </a:bodyPr>
          <a:lstStyle/>
          <a:p>
            <a:endParaRPr lang="en-GB" sz="2200" b="1" dirty="0">
              <a:solidFill>
                <a:srgbClr val="4F81BD"/>
              </a:solidFill>
              <a:latin typeface="Optane" pitchFamily="2" charset="0"/>
            </a:endParaRPr>
          </a:p>
          <a:p>
            <a:pPr marL="800100" lvl="1" indent="-342900"/>
            <a:r>
              <a:rPr lang="en-GB" b="1" dirty="0" smtClean="0">
                <a:solidFill>
                  <a:schemeClr val="bg1">
                    <a:lumMod val="85000"/>
                  </a:schemeClr>
                </a:solidFill>
                <a:latin typeface="Optane"/>
              </a:rPr>
              <a:t>3.1. Concept</a:t>
            </a:r>
          </a:p>
          <a:p>
            <a:pPr marL="800100" lvl="1" indent="-342900"/>
            <a:r>
              <a:rPr lang="zh-TW" altLang="es-ES" b="1" dirty="0" smtClean="0">
                <a:solidFill>
                  <a:schemeClr val="bg1">
                    <a:lumMod val="85000"/>
                  </a:schemeClr>
                </a:solidFill>
                <a:latin typeface="Optane"/>
              </a:rPr>
              <a:t>       概</a:t>
            </a:r>
            <a:r>
              <a:rPr lang="zh-TW" altLang="es-ES" b="1" dirty="0">
                <a:solidFill>
                  <a:schemeClr val="bg1">
                    <a:lumMod val="85000"/>
                  </a:schemeClr>
                </a:solidFill>
                <a:latin typeface="Optane"/>
              </a:rPr>
              <a:t>念</a:t>
            </a:r>
            <a:endParaRPr lang="en-GB" b="1" dirty="0" smtClean="0">
              <a:solidFill>
                <a:schemeClr val="bg1">
                  <a:lumMod val="85000"/>
                </a:schemeClr>
              </a:solidFill>
              <a:latin typeface="Optane"/>
            </a:endParaRPr>
          </a:p>
          <a:p>
            <a:pPr marL="800100" lvl="1" indent="-342900"/>
            <a:r>
              <a:rPr lang="en-GB" b="1" dirty="0" smtClean="0">
                <a:solidFill>
                  <a:schemeClr val="bg1">
                    <a:lumMod val="85000"/>
                  </a:schemeClr>
                </a:solidFill>
                <a:latin typeface="Optane"/>
              </a:rPr>
              <a:t>3.2. </a:t>
            </a:r>
            <a:r>
              <a:rPr lang="en-GB" b="1" dirty="0">
                <a:solidFill>
                  <a:schemeClr val="bg1">
                    <a:lumMod val="85000"/>
                  </a:schemeClr>
                </a:solidFill>
                <a:latin typeface="Optane"/>
              </a:rPr>
              <a:t>Contribution Payment procedure</a:t>
            </a:r>
          </a:p>
          <a:p>
            <a:pPr marL="800100" lvl="1" indent="-342900"/>
            <a:r>
              <a:rPr lang="zh-CN" altLang="en-US" b="1" dirty="0">
                <a:solidFill>
                  <a:schemeClr val="bg1">
                    <a:lumMod val="85000"/>
                  </a:schemeClr>
                </a:solidFill>
                <a:latin typeface="Optane"/>
              </a:rPr>
              <a:t>    </a:t>
            </a:r>
            <a:r>
              <a:rPr lang="zh-CN" altLang="en-US" b="1" dirty="0" smtClean="0">
                <a:solidFill>
                  <a:schemeClr val="bg1">
                    <a:lumMod val="85000"/>
                  </a:schemeClr>
                </a:solidFill>
                <a:latin typeface="Optane"/>
              </a:rPr>
              <a:t>   缴</a:t>
            </a:r>
            <a:r>
              <a:rPr lang="zh-CN" altLang="en-US" b="1" dirty="0">
                <a:solidFill>
                  <a:schemeClr val="bg1">
                    <a:lumMod val="85000"/>
                  </a:schemeClr>
                </a:solidFill>
                <a:latin typeface="Optane"/>
              </a:rPr>
              <a:t>费支付程序</a:t>
            </a:r>
            <a:endParaRPr lang="en-GB" b="1" dirty="0">
              <a:solidFill>
                <a:schemeClr val="bg1">
                  <a:lumMod val="85000"/>
                </a:schemeClr>
              </a:solidFill>
              <a:latin typeface="Optane"/>
            </a:endParaRPr>
          </a:p>
          <a:p>
            <a:pPr marL="800100" lvl="1" indent="-342900"/>
            <a:r>
              <a:rPr lang="en-GB" b="1" dirty="0" smtClean="0">
                <a:solidFill>
                  <a:schemeClr val="accent1"/>
                </a:solidFill>
                <a:latin typeface="Optane"/>
              </a:rPr>
              <a:t>3.3. </a:t>
            </a:r>
            <a:r>
              <a:rPr lang="en-GB" b="1" dirty="0">
                <a:solidFill>
                  <a:schemeClr val="accent1"/>
                </a:solidFill>
                <a:latin typeface="Optane"/>
              </a:rPr>
              <a:t>Implementation</a:t>
            </a:r>
            <a:r>
              <a:rPr lang="zh-CN" altLang="en-US" b="1" dirty="0">
                <a:solidFill>
                  <a:schemeClr val="accent1"/>
                </a:solidFill>
                <a:latin typeface="Optane"/>
              </a:rPr>
              <a:t> </a:t>
            </a:r>
            <a:endParaRPr lang="it-IT" altLang="zh-CN" b="1" dirty="0">
              <a:solidFill>
                <a:schemeClr val="accent1"/>
              </a:solidFill>
              <a:latin typeface="Optane"/>
            </a:endParaRPr>
          </a:p>
          <a:p>
            <a:pPr marL="800100" lvl="1" indent="-342900"/>
            <a:r>
              <a:rPr lang="zh-CN" altLang="zh-CN" b="1" dirty="0">
                <a:solidFill>
                  <a:schemeClr val="accent1"/>
                </a:solidFill>
                <a:latin typeface="Optane"/>
              </a:rPr>
              <a:t> </a:t>
            </a:r>
            <a:r>
              <a:rPr lang="zh-CN" altLang="en-US" b="1" dirty="0">
                <a:solidFill>
                  <a:schemeClr val="accent1"/>
                </a:solidFill>
                <a:latin typeface="Optane"/>
              </a:rPr>
              <a:t>    </a:t>
            </a:r>
            <a:r>
              <a:rPr lang="zh-CN" altLang="en-US" b="1" dirty="0" smtClean="0">
                <a:solidFill>
                  <a:schemeClr val="accent1"/>
                </a:solidFill>
                <a:latin typeface="Optane"/>
              </a:rPr>
              <a:t>  运</a:t>
            </a:r>
            <a:r>
              <a:rPr lang="zh-CN" altLang="en-US" b="1" dirty="0">
                <a:solidFill>
                  <a:schemeClr val="accent1"/>
                </a:solidFill>
                <a:latin typeface="Optane"/>
              </a:rPr>
              <a:t>行</a:t>
            </a:r>
            <a:endParaRPr lang="en-GB" b="1" dirty="0">
              <a:solidFill>
                <a:schemeClr val="accent1"/>
              </a:solidFill>
              <a:latin typeface="Optane"/>
            </a:endParaRPr>
          </a:p>
          <a:p>
            <a:pPr marL="800100" lvl="1" indent="-342900"/>
            <a:r>
              <a:rPr lang="en-GB" b="1" dirty="0" smtClean="0">
                <a:solidFill>
                  <a:schemeClr val="bg1">
                    <a:lumMod val="85000"/>
                  </a:schemeClr>
                </a:solidFill>
                <a:latin typeface="Optane"/>
              </a:rPr>
              <a:t>3.4. </a:t>
            </a:r>
            <a:r>
              <a:rPr lang="en-GB" b="1" dirty="0">
                <a:solidFill>
                  <a:schemeClr val="bg1">
                    <a:lumMod val="85000"/>
                  </a:schemeClr>
                </a:solidFill>
                <a:latin typeface="Optane"/>
              </a:rPr>
              <a:t>Advantages</a:t>
            </a:r>
          </a:p>
          <a:p>
            <a:pPr marL="800100" lvl="1" indent="-342900"/>
            <a:r>
              <a:rPr lang="zh-CN" altLang="en-US" b="1" dirty="0">
                <a:solidFill>
                  <a:schemeClr val="bg1">
                    <a:lumMod val="85000"/>
                  </a:schemeClr>
                </a:solidFill>
                <a:latin typeface="Optane"/>
              </a:rPr>
              <a:t>     </a:t>
            </a:r>
            <a:r>
              <a:rPr lang="zh-CN" altLang="en-US" b="1" dirty="0" smtClean="0">
                <a:solidFill>
                  <a:schemeClr val="bg1">
                    <a:lumMod val="85000"/>
                  </a:schemeClr>
                </a:solidFill>
                <a:latin typeface="Optane"/>
              </a:rPr>
              <a:t>  优</a:t>
            </a:r>
            <a:r>
              <a:rPr lang="zh-CN" altLang="en-US" b="1" dirty="0">
                <a:solidFill>
                  <a:schemeClr val="bg1">
                    <a:lumMod val="85000"/>
                  </a:schemeClr>
                </a:solidFill>
                <a:latin typeface="Optane"/>
              </a:rPr>
              <a:t>点</a:t>
            </a:r>
            <a:endParaRPr lang="en-GB" b="1" dirty="0">
              <a:solidFill>
                <a:schemeClr val="bg1">
                  <a:lumMod val="85000"/>
                </a:schemeClr>
              </a:solidFill>
              <a:latin typeface="Optane"/>
            </a:endParaRPr>
          </a:p>
        </p:txBody>
      </p:sp>
    </p:spTree>
    <p:extLst>
      <p:ext uri="{BB962C8B-B14F-4D97-AF65-F5344CB8AC3E}">
        <p14:creationId xmlns:p14="http://schemas.microsoft.com/office/powerpoint/2010/main" val="103671814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249"/>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25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75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750"/>
                                        <p:tgtEl>
                                          <p:spTgt spid="3"/>
                                        </p:tgtEl>
                                      </p:cBhvr>
                                    </p:animEffect>
                                  </p:childTnLst>
                                </p:cTn>
                              </p:par>
                            </p:childTnLst>
                          </p:cTn>
                        </p:par>
                        <p:par>
                          <p:cTn id="14" fill="hold">
                            <p:stCondLst>
                              <p:cond delay="1500"/>
                            </p:stCondLst>
                            <p:childTnLst>
                              <p:par>
                                <p:cTn id="15" presetID="1" presetClass="entr" presetSubtype="0" fill="hold" grpId="0" nodeType="afterEffect">
                                  <p:stCondLst>
                                    <p:cond delay="250"/>
                                  </p:stCondLst>
                                  <p:childTnLst>
                                    <p:set>
                                      <p:cBhvr>
                                        <p:cTn id="16" dur="1" fill="hold">
                                          <p:stCondLst>
                                            <p:cond delay="0"/>
                                          </p:stCondLst>
                                        </p:cTn>
                                        <p:tgtEl>
                                          <p:spTgt spid="10"/>
                                        </p:tgtEl>
                                        <p:attrNameLst>
                                          <p:attrName>style.visibility</p:attrName>
                                        </p:attrNameLst>
                                      </p:cBhvr>
                                      <p:to>
                                        <p:strVal val="visible"/>
                                      </p:to>
                                    </p:se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750"/>
                                        <p:tgtEl>
                                          <p:spTgt spid="11"/>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p:bldP spid="10" grpId="0" animBg="1"/>
      <p:bldP spid="11"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texto"/>
          <p:cNvSpPr txBox="1">
            <a:spLocks/>
          </p:cNvSpPr>
          <p:nvPr/>
        </p:nvSpPr>
        <p:spPr>
          <a:xfrm>
            <a:off x="200340" y="692620"/>
            <a:ext cx="9433310" cy="904863"/>
          </a:xfrm>
          <a:prstGeom prst="rect">
            <a:avLst/>
          </a:prstGeom>
          <a:solidFill>
            <a:srgbClr val="4F81BD">
              <a:lumMod val="20000"/>
              <a:lumOff val="80000"/>
            </a:srgbClr>
          </a:solidFill>
          <a:ln w="9525">
            <a:noFill/>
            <a:miter lim="800000"/>
            <a:headEnd/>
            <a:tailEnd/>
          </a:ln>
        </p:spPr>
        <p:txBody>
          <a:bodyPr wrap="square" anchor="ctr">
            <a:spAutoFit/>
          </a:bodyPr>
          <a:lstStyle>
            <a:lvl1pPr marL="342900" indent="-342900" algn="ctr" rtl="0" eaLnBrk="0" fontAlgn="base" hangingPunct="0">
              <a:spcBef>
                <a:spcPts val="0"/>
              </a:spcBef>
              <a:spcAft>
                <a:spcPct val="0"/>
              </a:spcAft>
              <a:buClr>
                <a:srgbClr val="3366CC"/>
              </a:buClr>
              <a:buFont typeface="Wingdings" pitchFamily="2" charset="2"/>
              <a:buNone/>
              <a:defRPr sz="1800" b="1">
                <a:solidFill>
                  <a:srgbClr val="4F81BD"/>
                </a:solidFill>
                <a:latin typeface="Calibri" pitchFamily="34" charset="0"/>
                <a:ea typeface="+mn-ea"/>
                <a:cs typeface="+mn-cs"/>
              </a:defRPr>
            </a:lvl1pPr>
            <a:lvl2pPr marL="742950" indent="-285750" algn="l" rtl="0" eaLnBrk="0" fontAlgn="base" hangingPunct="0">
              <a:spcBef>
                <a:spcPct val="20000"/>
              </a:spcBef>
              <a:spcAft>
                <a:spcPct val="0"/>
              </a:spcAft>
              <a:buClr>
                <a:srgbClr val="3366CC"/>
              </a:buClr>
              <a:buFont typeface="Courier New" pitchFamily="49" charset="0"/>
              <a:buNone/>
              <a:defRPr sz="1600">
                <a:solidFill>
                  <a:schemeClr val="tx1"/>
                </a:solidFill>
                <a:latin typeface="Calibri" pitchFamily="34" charset="0"/>
              </a:defRPr>
            </a:lvl2pPr>
            <a:lvl3pPr marL="1143000" indent="-228600" algn="l" rtl="0" eaLnBrk="0" fontAlgn="base" hangingPunct="0">
              <a:spcBef>
                <a:spcPct val="20000"/>
              </a:spcBef>
              <a:spcAft>
                <a:spcPct val="0"/>
              </a:spcAft>
              <a:buClr>
                <a:srgbClr val="3366CC"/>
              </a:buClr>
              <a:buFont typeface="Wingdings" pitchFamily="2" charset="2"/>
              <a:buChar char="§"/>
              <a:defRPr sz="1400">
                <a:solidFill>
                  <a:schemeClr val="tx1"/>
                </a:solidFill>
                <a:latin typeface="Calibri" pitchFamily="34" charset="0"/>
              </a:defRPr>
            </a:lvl3pPr>
            <a:lvl4pPr marL="1600200" indent="-228600" algn="l" rtl="0" eaLnBrk="0" fontAlgn="base" hangingPunct="0">
              <a:spcBef>
                <a:spcPct val="20000"/>
              </a:spcBef>
              <a:spcAft>
                <a:spcPct val="0"/>
              </a:spcAft>
              <a:buClr>
                <a:srgbClr val="3366CC"/>
              </a:buClr>
              <a:buFont typeface="Wingdings" pitchFamily="2" charset="2"/>
              <a:buChar char="û"/>
              <a:defRPr sz="1200">
                <a:solidFill>
                  <a:schemeClr val="tx1"/>
                </a:solidFill>
                <a:latin typeface="Calibri" pitchFamily="34" charset="0"/>
              </a:defRPr>
            </a:lvl4pPr>
            <a:lvl5pPr marL="2057400" indent="-228600" algn="l" rtl="0" eaLnBrk="0" fontAlgn="base" hangingPunct="0">
              <a:spcBef>
                <a:spcPct val="20000"/>
              </a:spcBef>
              <a:spcAft>
                <a:spcPct val="0"/>
              </a:spcAft>
              <a:buFont typeface="Vrinda" pitchFamily="2" charset="0"/>
              <a:buChar char="»"/>
              <a:defRPr sz="12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49263">
              <a:spcBef>
                <a:spcPct val="20000"/>
              </a:spcBef>
              <a:defRPr/>
            </a:pPr>
            <a:r>
              <a:rPr lang="en-GB" sz="2400" kern="0" dirty="0" smtClean="0">
                <a:solidFill>
                  <a:sysClr val="windowText" lastClr="000000"/>
                </a:solidFill>
                <a:latin typeface="Optane"/>
              </a:rPr>
              <a:t>Implementation of the Direct Payment System</a:t>
            </a:r>
            <a:r>
              <a:rPr lang="zh-CN" altLang="en-US" sz="2400" kern="0" dirty="0" smtClean="0">
                <a:solidFill>
                  <a:sysClr val="windowText" lastClr="000000"/>
                </a:solidFill>
                <a:latin typeface="Optane"/>
              </a:rPr>
              <a:t> </a:t>
            </a:r>
            <a:endParaRPr lang="en-US" altLang="zh-CN" sz="2400" kern="0" dirty="0" smtClean="0">
              <a:solidFill>
                <a:sysClr val="windowText" lastClr="000000"/>
              </a:solidFill>
              <a:latin typeface="Optane"/>
            </a:endParaRPr>
          </a:p>
          <a:p>
            <a:pPr marL="449263">
              <a:spcBef>
                <a:spcPct val="20000"/>
              </a:spcBef>
              <a:defRPr/>
            </a:pPr>
            <a:r>
              <a:rPr lang="zh-CN" altLang="en-US" sz="2400" kern="0" dirty="0" smtClean="0">
                <a:solidFill>
                  <a:sysClr val="windowText" lastClr="000000"/>
                </a:solidFill>
                <a:latin typeface="Optane"/>
              </a:rPr>
              <a:t>直接支付系统运作</a:t>
            </a:r>
            <a:endParaRPr lang="en-GB" sz="2400" kern="0" dirty="0" smtClean="0">
              <a:solidFill>
                <a:sysClr val="windowText" lastClr="000000"/>
              </a:solidFill>
              <a:latin typeface="Optane"/>
            </a:endParaRPr>
          </a:p>
        </p:txBody>
      </p:sp>
      <p:sp>
        <p:nvSpPr>
          <p:cNvPr id="1744903" name="TextBox 39"/>
          <p:cNvSpPr txBox="1">
            <a:spLocks noChangeArrowheads="1"/>
          </p:cNvSpPr>
          <p:nvPr/>
        </p:nvSpPr>
        <p:spPr bwMode="auto">
          <a:xfrm>
            <a:off x="6156255" y="1268700"/>
            <a:ext cx="3405385" cy="523220"/>
          </a:xfrm>
          <a:prstGeom prst="rect">
            <a:avLst/>
          </a:prstGeom>
          <a:noFill/>
          <a:ln w="9525">
            <a:noFill/>
            <a:miter lim="800000"/>
            <a:headEnd/>
            <a:tailEnd/>
          </a:ln>
        </p:spPr>
        <p:txBody>
          <a:bodyPr wrap="square">
            <a:spAutoFit/>
          </a:bodyPr>
          <a:lstStyle/>
          <a:p>
            <a:pPr algn="ctr"/>
            <a:r>
              <a:rPr lang="en-GB" sz="1400" b="1" dirty="0">
                <a:solidFill>
                  <a:srgbClr val="000000"/>
                </a:solidFill>
                <a:latin typeface="Optane" pitchFamily="2" charset="0"/>
              </a:rPr>
              <a:t>Run-in period, initial </a:t>
            </a:r>
            <a:r>
              <a:rPr lang="en-GB" sz="1400" b="1" dirty="0" smtClean="0">
                <a:solidFill>
                  <a:srgbClr val="000000"/>
                </a:solidFill>
                <a:latin typeface="Optane" pitchFamily="2" charset="0"/>
              </a:rPr>
              <a:t>authorisations</a:t>
            </a:r>
          </a:p>
          <a:p>
            <a:pPr algn="ctr"/>
            <a:r>
              <a:rPr lang="zh-CN" altLang="en-US" sz="1400" b="1" dirty="0" smtClean="0">
                <a:solidFill>
                  <a:srgbClr val="000000"/>
                </a:solidFill>
                <a:latin typeface="Optane" pitchFamily="2" charset="0"/>
              </a:rPr>
              <a:t>运行阶段</a:t>
            </a:r>
            <a:r>
              <a:rPr lang="zh-CN" altLang="en-US" sz="1400" b="1" dirty="0" smtClean="0">
                <a:solidFill>
                  <a:srgbClr val="000000"/>
                </a:solidFill>
                <a:latin typeface="Optane" pitchFamily="2" charset="0"/>
              </a:rPr>
              <a:t>，</a:t>
            </a:r>
            <a:r>
              <a:rPr lang="zh-CN" altLang="en-US" sz="1400" b="1" dirty="0" smtClean="0">
                <a:solidFill>
                  <a:srgbClr val="000000"/>
                </a:solidFill>
                <a:latin typeface="Optane" pitchFamily="2" charset="0"/>
              </a:rPr>
              <a:t>授权</a:t>
            </a:r>
            <a:r>
              <a:rPr lang="zh-CN" altLang="en-US" sz="1400" b="1" dirty="0" smtClean="0">
                <a:solidFill>
                  <a:srgbClr val="000000"/>
                </a:solidFill>
                <a:latin typeface="Optane" pitchFamily="2" charset="0"/>
              </a:rPr>
              <a:t>正规运作</a:t>
            </a:r>
            <a:r>
              <a:rPr lang="zh-CN" altLang="en-US" sz="1400" b="1" dirty="0" smtClean="0">
                <a:solidFill>
                  <a:srgbClr val="000000"/>
                </a:solidFill>
                <a:latin typeface="Optane" pitchFamily="2" charset="0"/>
              </a:rPr>
              <a:t>起步</a:t>
            </a:r>
            <a:endParaRPr lang="en-GB" sz="1400" b="1" dirty="0">
              <a:solidFill>
                <a:srgbClr val="000000"/>
              </a:solidFill>
              <a:latin typeface="Optane" pitchFamily="2" charset="0"/>
            </a:endParaRPr>
          </a:p>
        </p:txBody>
      </p:sp>
      <p:sp>
        <p:nvSpPr>
          <p:cNvPr id="8" name="Left Brace 38"/>
          <p:cNvSpPr/>
          <p:nvPr/>
        </p:nvSpPr>
        <p:spPr>
          <a:xfrm rot="5400000">
            <a:off x="5276949" y="224755"/>
            <a:ext cx="287337" cy="3097213"/>
          </a:xfrm>
          <a:prstGeom prst="leftBrace">
            <a:avLst/>
          </a:prstGeom>
          <a:noFill/>
          <a:ln w="28575" cap="flat" cmpd="sng" algn="ctr">
            <a:solidFill>
              <a:srgbClr val="1F497D"/>
            </a:solidFill>
            <a:prstDash val="solid"/>
          </a:ln>
          <a:effectLst/>
        </p:spPr>
        <p:txBody>
          <a:bodyPr anchor="ctr"/>
          <a:lstStyle/>
          <a:p>
            <a:pPr algn="ctr" fontAlgn="auto">
              <a:spcBef>
                <a:spcPts val="0"/>
              </a:spcBef>
              <a:spcAft>
                <a:spcPts val="0"/>
              </a:spcAft>
              <a:defRPr/>
            </a:pPr>
            <a:endParaRPr lang="es-ES" kern="0">
              <a:solidFill>
                <a:prstClr val="black"/>
              </a:solidFill>
              <a:latin typeface="Arial"/>
              <a:cs typeface="+mn-cs"/>
            </a:endParaRPr>
          </a:p>
        </p:txBody>
      </p:sp>
      <p:sp>
        <p:nvSpPr>
          <p:cNvPr id="9" name="Rectangle 12"/>
          <p:cNvSpPr/>
          <p:nvPr/>
        </p:nvSpPr>
        <p:spPr>
          <a:xfrm>
            <a:off x="1712640" y="1987092"/>
            <a:ext cx="1584176" cy="641865"/>
          </a:xfrm>
          <a:prstGeom prst="rect">
            <a:avLst/>
          </a:prstGeom>
          <a:solidFill>
            <a:srgbClr val="F79646">
              <a:lumMod val="75000"/>
            </a:srgbClr>
          </a:solidFill>
          <a:ln>
            <a:noFill/>
          </a:ln>
          <a:effectLst>
            <a:outerShdw blurRad="63500" sx="102000" sy="102000" algn="ctr" rotWithShape="0">
              <a:prstClr val="black">
                <a:alpha val="40000"/>
              </a:prstClr>
            </a:outerShdw>
          </a:effectLst>
          <a:scene3d>
            <a:camera prst="orthographicFront">
              <a:rot lat="0" lon="0" rev="0"/>
            </a:camera>
            <a:lightRig rig="threePt" dir="t">
              <a:rot lat="0" lon="0" rev="1200000"/>
            </a:lightRig>
          </a:scene3d>
          <a:sp3d/>
        </p:spPr>
        <p:txBody>
          <a:bodyPr lIns="91404" tIns="45702" rIns="91404" bIns="45702" anchor="ctr"/>
          <a:lstStyle/>
          <a:p>
            <a:pPr algn="ctr"/>
            <a:r>
              <a:rPr lang="en-GB" sz="1600" b="1" dirty="0">
                <a:solidFill>
                  <a:srgbClr val="FFFFFF"/>
                </a:solidFill>
                <a:latin typeface="Optane" pitchFamily="2" charset="0"/>
              </a:rPr>
              <a:t>JAN</a:t>
            </a:r>
          </a:p>
          <a:p>
            <a:pPr algn="ctr"/>
            <a:r>
              <a:rPr lang="en-GB" sz="1600" b="1" dirty="0" smtClean="0">
                <a:solidFill>
                  <a:srgbClr val="FFFFFF"/>
                </a:solidFill>
                <a:latin typeface="Optane" pitchFamily="2" charset="0"/>
              </a:rPr>
              <a:t>2015</a:t>
            </a:r>
            <a:r>
              <a:rPr lang="zh-CN" altLang="en-US" sz="1600" b="1" dirty="0" smtClean="0">
                <a:solidFill>
                  <a:srgbClr val="FFFFFF"/>
                </a:solidFill>
                <a:latin typeface="Optane" pitchFamily="2" charset="0"/>
              </a:rPr>
              <a:t>年</a:t>
            </a:r>
            <a:r>
              <a:rPr lang="en-US" altLang="zh-CN" sz="1600" b="1" dirty="0" smtClean="0">
                <a:solidFill>
                  <a:srgbClr val="FFFFFF"/>
                </a:solidFill>
                <a:latin typeface="Optane" pitchFamily="2" charset="0"/>
              </a:rPr>
              <a:t>1</a:t>
            </a:r>
            <a:r>
              <a:rPr lang="zh-CN" altLang="en-US" sz="1600" b="1" dirty="0" smtClean="0">
                <a:solidFill>
                  <a:srgbClr val="FFFFFF"/>
                </a:solidFill>
                <a:latin typeface="Optane" pitchFamily="2" charset="0"/>
              </a:rPr>
              <a:t>月</a:t>
            </a:r>
            <a:endParaRPr lang="en-GB" sz="1600" b="1" dirty="0">
              <a:solidFill>
                <a:srgbClr val="FFFFFF"/>
              </a:solidFill>
              <a:latin typeface="Optane" pitchFamily="2" charset="0"/>
            </a:endParaRPr>
          </a:p>
        </p:txBody>
      </p:sp>
      <p:sp>
        <p:nvSpPr>
          <p:cNvPr id="10" name="Rectangle 12"/>
          <p:cNvSpPr/>
          <p:nvPr/>
        </p:nvSpPr>
        <p:spPr>
          <a:xfrm>
            <a:off x="3656857" y="1987092"/>
            <a:ext cx="1217168" cy="681620"/>
          </a:xfrm>
          <a:prstGeom prst="rect">
            <a:avLst/>
          </a:prstGeom>
          <a:solidFill>
            <a:srgbClr val="1F497D"/>
          </a:solidFill>
          <a:ln>
            <a:noFill/>
          </a:ln>
          <a:effectLst>
            <a:outerShdw blurRad="63500" sx="102000" sy="102000" algn="ctr" rotWithShape="0">
              <a:prstClr val="black">
                <a:alpha val="40000"/>
              </a:prstClr>
            </a:outerShdw>
          </a:effectLst>
          <a:scene3d>
            <a:camera prst="orthographicFront">
              <a:rot lat="0" lon="0" rev="0"/>
            </a:camera>
            <a:lightRig rig="threePt" dir="t">
              <a:rot lat="0" lon="0" rev="1200000"/>
            </a:lightRig>
          </a:scene3d>
          <a:sp3d/>
        </p:spPr>
        <p:txBody>
          <a:bodyPr lIns="91404" tIns="45702" rIns="91404" bIns="45702" anchor="ctr"/>
          <a:lstStyle/>
          <a:p>
            <a:pPr algn="ctr"/>
            <a:endParaRPr lang="en-GB" sz="1600" b="1" dirty="0" smtClean="0">
              <a:solidFill>
                <a:srgbClr val="FFFFFF"/>
              </a:solidFill>
              <a:latin typeface="Optane" pitchFamily="2" charset="0"/>
            </a:endParaRPr>
          </a:p>
          <a:p>
            <a:pPr algn="ctr"/>
            <a:r>
              <a:rPr lang="en-GB" sz="1600" b="1" dirty="0" smtClean="0">
                <a:solidFill>
                  <a:srgbClr val="FFFFFF"/>
                </a:solidFill>
                <a:latin typeface="Optane" pitchFamily="2" charset="0"/>
              </a:rPr>
              <a:t>FEB</a:t>
            </a:r>
            <a:endParaRPr lang="en-GB" sz="1600" b="1" dirty="0">
              <a:solidFill>
                <a:srgbClr val="FFFFFF"/>
              </a:solidFill>
              <a:latin typeface="Optane" pitchFamily="2" charset="0"/>
            </a:endParaRPr>
          </a:p>
          <a:p>
            <a:pPr algn="ctr"/>
            <a:r>
              <a:rPr lang="en-GB" sz="1600" b="1" dirty="0" smtClean="0">
                <a:solidFill>
                  <a:srgbClr val="FFFFFF"/>
                </a:solidFill>
                <a:latin typeface="Optane" pitchFamily="2" charset="0"/>
              </a:rPr>
              <a:t>2015</a:t>
            </a:r>
            <a:r>
              <a:rPr lang="zh-CN" altLang="en-US" sz="1600" b="1" dirty="0" smtClean="0">
                <a:solidFill>
                  <a:srgbClr val="FFFFFF"/>
                </a:solidFill>
                <a:latin typeface="Optane" pitchFamily="2" charset="0"/>
              </a:rPr>
              <a:t>年</a:t>
            </a:r>
            <a:r>
              <a:rPr lang="en-US" altLang="zh-CN" sz="1600" b="1" dirty="0" smtClean="0">
                <a:solidFill>
                  <a:srgbClr val="FFFFFF"/>
                </a:solidFill>
                <a:latin typeface="Optane" pitchFamily="2" charset="0"/>
              </a:rPr>
              <a:t>2</a:t>
            </a:r>
            <a:r>
              <a:rPr lang="zh-CN" altLang="en-US" sz="1600" b="1" dirty="0" smtClean="0">
                <a:solidFill>
                  <a:srgbClr val="FFFFFF"/>
                </a:solidFill>
                <a:latin typeface="Optane" pitchFamily="2" charset="0"/>
              </a:rPr>
              <a:t>月</a:t>
            </a:r>
            <a:endParaRPr lang="en-GB" sz="1600" b="1" dirty="0" smtClean="0">
              <a:solidFill>
                <a:srgbClr val="FFFFFF"/>
              </a:solidFill>
              <a:latin typeface="Optane" pitchFamily="2" charset="0"/>
            </a:endParaRPr>
          </a:p>
          <a:p>
            <a:pPr algn="ctr"/>
            <a:endParaRPr lang="en-GB" sz="1600" b="1" dirty="0">
              <a:solidFill>
                <a:srgbClr val="FFFFFF"/>
              </a:solidFill>
              <a:latin typeface="Optane" pitchFamily="2" charset="0"/>
            </a:endParaRPr>
          </a:p>
        </p:txBody>
      </p:sp>
      <p:sp>
        <p:nvSpPr>
          <p:cNvPr id="11" name="Rectangle 12"/>
          <p:cNvSpPr/>
          <p:nvPr/>
        </p:nvSpPr>
        <p:spPr>
          <a:xfrm>
            <a:off x="6012264" y="1987092"/>
            <a:ext cx="1389008" cy="641865"/>
          </a:xfrm>
          <a:prstGeom prst="rect">
            <a:avLst/>
          </a:prstGeom>
          <a:solidFill>
            <a:srgbClr val="1F497D"/>
          </a:solidFill>
          <a:ln>
            <a:noFill/>
          </a:ln>
          <a:effectLst>
            <a:outerShdw blurRad="63500" sx="102000" sy="102000" algn="ctr" rotWithShape="0">
              <a:prstClr val="black">
                <a:alpha val="40000"/>
              </a:prstClr>
            </a:outerShdw>
          </a:effectLst>
          <a:scene3d>
            <a:camera prst="orthographicFront">
              <a:rot lat="0" lon="0" rev="0"/>
            </a:camera>
            <a:lightRig rig="threePt" dir="t">
              <a:rot lat="0" lon="0" rev="1200000"/>
            </a:lightRig>
          </a:scene3d>
          <a:sp3d/>
        </p:spPr>
        <p:txBody>
          <a:bodyPr lIns="91404" tIns="45702" rIns="91404" bIns="45702" anchor="ctr"/>
          <a:lstStyle/>
          <a:p>
            <a:pPr algn="ctr"/>
            <a:r>
              <a:rPr lang="en-GB" sz="1600" b="1" dirty="0">
                <a:solidFill>
                  <a:srgbClr val="FFFFFF"/>
                </a:solidFill>
                <a:latin typeface="Optane" pitchFamily="2" charset="0"/>
              </a:rPr>
              <a:t>MAY</a:t>
            </a:r>
          </a:p>
          <a:p>
            <a:pPr algn="ctr"/>
            <a:r>
              <a:rPr lang="en-GB" sz="1600" b="1" dirty="0" smtClean="0">
                <a:solidFill>
                  <a:srgbClr val="FFFFFF"/>
                </a:solidFill>
                <a:latin typeface="Optane" pitchFamily="2" charset="0"/>
              </a:rPr>
              <a:t>2015</a:t>
            </a:r>
            <a:r>
              <a:rPr lang="zh-CN" altLang="en-US" sz="1600" b="1" dirty="0" smtClean="0">
                <a:solidFill>
                  <a:srgbClr val="FFFFFF"/>
                </a:solidFill>
                <a:latin typeface="Optane" pitchFamily="2" charset="0"/>
              </a:rPr>
              <a:t>年</a:t>
            </a:r>
            <a:r>
              <a:rPr lang="en-US" altLang="zh-CN" sz="1600" b="1" dirty="0" smtClean="0">
                <a:solidFill>
                  <a:srgbClr val="FFFFFF"/>
                </a:solidFill>
                <a:latin typeface="Optane" pitchFamily="2" charset="0"/>
              </a:rPr>
              <a:t>5</a:t>
            </a:r>
            <a:r>
              <a:rPr lang="zh-CN" altLang="en-US" sz="1600" b="1" dirty="0" smtClean="0">
                <a:solidFill>
                  <a:srgbClr val="FFFFFF"/>
                </a:solidFill>
                <a:latin typeface="Optane" pitchFamily="2" charset="0"/>
              </a:rPr>
              <a:t>月</a:t>
            </a:r>
            <a:endParaRPr lang="en-GB" sz="1600" b="1" dirty="0">
              <a:solidFill>
                <a:srgbClr val="FFFFFF"/>
              </a:solidFill>
              <a:latin typeface="Optane" pitchFamily="2" charset="0"/>
            </a:endParaRPr>
          </a:p>
        </p:txBody>
      </p:sp>
      <p:sp>
        <p:nvSpPr>
          <p:cNvPr id="1744914" name="59 CuadroTexto"/>
          <p:cNvSpPr txBox="1">
            <a:spLocks noChangeArrowheads="1"/>
          </p:cNvSpPr>
          <p:nvPr/>
        </p:nvSpPr>
        <p:spPr bwMode="auto">
          <a:xfrm>
            <a:off x="4787900" y="2313905"/>
            <a:ext cx="504825" cy="369888"/>
          </a:xfrm>
          <a:prstGeom prst="rect">
            <a:avLst/>
          </a:prstGeom>
          <a:noFill/>
          <a:ln w="9525">
            <a:noFill/>
            <a:miter lim="800000"/>
            <a:headEnd/>
            <a:tailEnd/>
          </a:ln>
        </p:spPr>
        <p:txBody>
          <a:bodyPr>
            <a:spAutoFit/>
          </a:bodyPr>
          <a:lstStyle/>
          <a:p>
            <a:r>
              <a:rPr lang="en-GB" dirty="0">
                <a:solidFill>
                  <a:srgbClr val="000000"/>
                </a:solidFill>
                <a:latin typeface="Century Gothic" pitchFamily="34" charset="0"/>
              </a:rPr>
              <a:t>…</a:t>
            </a:r>
          </a:p>
        </p:txBody>
      </p:sp>
      <p:sp>
        <p:nvSpPr>
          <p:cNvPr id="13" name="39 Flecha derecha"/>
          <p:cNvSpPr/>
          <p:nvPr/>
        </p:nvSpPr>
        <p:spPr>
          <a:xfrm>
            <a:off x="2117725" y="2812728"/>
            <a:ext cx="5767388" cy="976312"/>
          </a:xfrm>
          <a:prstGeom prst="rightArrow">
            <a:avLst/>
          </a:prstGeom>
          <a:solidFill>
            <a:srgbClr val="1F497D"/>
          </a:solidFill>
          <a:ln w="25400" cap="flat" cmpd="sng" algn="ctr">
            <a:noFill/>
            <a:prstDash val="solid"/>
          </a:ln>
          <a:effectLst/>
        </p:spPr>
        <p:txBody>
          <a:bodyPr anchor="ctr"/>
          <a:lstStyle/>
          <a:p>
            <a:pPr algn="ctr" fontAlgn="auto">
              <a:spcBef>
                <a:spcPts val="0"/>
              </a:spcBef>
              <a:spcAft>
                <a:spcPts val="0"/>
              </a:spcAft>
              <a:defRPr/>
            </a:pPr>
            <a:endParaRPr lang="es-ES" kern="0" dirty="0">
              <a:solidFill>
                <a:prstClr val="white"/>
              </a:solidFill>
              <a:latin typeface="Arial"/>
              <a:cs typeface="+mn-cs"/>
            </a:endParaRPr>
          </a:p>
        </p:txBody>
      </p:sp>
      <p:sp>
        <p:nvSpPr>
          <p:cNvPr id="14" name="42 Elipse"/>
          <p:cNvSpPr/>
          <p:nvPr/>
        </p:nvSpPr>
        <p:spPr>
          <a:xfrm>
            <a:off x="2522538" y="3364830"/>
            <a:ext cx="184150" cy="155575"/>
          </a:xfrm>
          <a:prstGeom prst="ellipse">
            <a:avLst/>
          </a:prstGeom>
          <a:solidFill>
            <a:sysClr val="window" lastClr="FFFFFF"/>
          </a:solidFill>
          <a:ln w="25400" cap="flat" cmpd="sng" algn="ctr">
            <a:solidFill>
              <a:sysClr val="window" lastClr="FFFFFF"/>
            </a:solidFill>
            <a:prstDash val="solid"/>
          </a:ln>
          <a:effectLst>
            <a:outerShdw blurRad="63500" sx="102000" sy="102000" algn="ctr" rotWithShape="0">
              <a:prstClr val="black">
                <a:alpha val="40000"/>
              </a:prstClr>
            </a:outerShdw>
          </a:effectLst>
        </p:spPr>
        <p:txBody>
          <a:bodyPr anchor="ctr"/>
          <a:lstStyle/>
          <a:p>
            <a:pPr algn="ctr" fontAlgn="auto">
              <a:spcBef>
                <a:spcPts val="0"/>
              </a:spcBef>
              <a:spcAft>
                <a:spcPts val="0"/>
              </a:spcAft>
              <a:defRPr/>
            </a:pPr>
            <a:endParaRPr lang="es-ES" kern="0" dirty="0">
              <a:solidFill>
                <a:prstClr val="white"/>
              </a:solidFill>
              <a:latin typeface="Arial"/>
              <a:cs typeface="+mn-cs"/>
            </a:endParaRPr>
          </a:p>
        </p:txBody>
      </p:sp>
      <p:sp>
        <p:nvSpPr>
          <p:cNvPr id="15" name="42 Elipse"/>
          <p:cNvSpPr/>
          <p:nvPr/>
        </p:nvSpPr>
        <p:spPr>
          <a:xfrm>
            <a:off x="4520952" y="3356992"/>
            <a:ext cx="184150" cy="155575"/>
          </a:xfrm>
          <a:prstGeom prst="ellipse">
            <a:avLst/>
          </a:prstGeom>
          <a:solidFill>
            <a:sysClr val="window" lastClr="FFFFFF"/>
          </a:solidFill>
          <a:ln w="25400" cap="flat" cmpd="sng" algn="ctr">
            <a:solidFill>
              <a:sysClr val="window" lastClr="FFFFFF"/>
            </a:solidFill>
            <a:prstDash val="solid"/>
          </a:ln>
          <a:effectLst>
            <a:outerShdw blurRad="63500" sx="102000" sy="102000" algn="ctr" rotWithShape="0">
              <a:prstClr val="black">
                <a:alpha val="40000"/>
              </a:prstClr>
            </a:outerShdw>
          </a:effectLst>
        </p:spPr>
        <p:txBody>
          <a:bodyPr anchor="ctr"/>
          <a:lstStyle/>
          <a:p>
            <a:pPr algn="ctr" fontAlgn="auto">
              <a:spcBef>
                <a:spcPts val="0"/>
              </a:spcBef>
              <a:spcAft>
                <a:spcPts val="0"/>
              </a:spcAft>
              <a:defRPr/>
            </a:pPr>
            <a:endParaRPr lang="es-ES" kern="0" dirty="0">
              <a:solidFill>
                <a:prstClr val="white"/>
              </a:solidFill>
              <a:latin typeface="Arial"/>
              <a:cs typeface="+mn-cs"/>
            </a:endParaRPr>
          </a:p>
        </p:txBody>
      </p:sp>
      <p:sp>
        <p:nvSpPr>
          <p:cNvPr id="16" name="42 Elipse"/>
          <p:cNvSpPr/>
          <p:nvPr/>
        </p:nvSpPr>
        <p:spPr>
          <a:xfrm>
            <a:off x="6713066" y="3364830"/>
            <a:ext cx="184150" cy="155575"/>
          </a:xfrm>
          <a:prstGeom prst="ellipse">
            <a:avLst/>
          </a:prstGeom>
          <a:solidFill>
            <a:sysClr val="window" lastClr="FFFFFF"/>
          </a:solidFill>
          <a:ln w="25400" cap="flat" cmpd="sng" algn="ctr">
            <a:solidFill>
              <a:sysClr val="window" lastClr="FFFFFF"/>
            </a:solidFill>
            <a:prstDash val="solid"/>
          </a:ln>
          <a:effectLst>
            <a:outerShdw blurRad="63500" sx="102000" sy="102000" algn="ctr" rotWithShape="0">
              <a:prstClr val="black">
                <a:alpha val="40000"/>
              </a:prstClr>
            </a:outerShdw>
          </a:effectLst>
        </p:spPr>
        <p:txBody>
          <a:bodyPr anchor="ctr"/>
          <a:lstStyle/>
          <a:p>
            <a:pPr algn="ctr" fontAlgn="auto">
              <a:spcBef>
                <a:spcPts val="0"/>
              </a:spcBef>
              <a:spcAft>
                <a:spcPts val="0"/>
              </a:spcAft>
              <a:defRPr/>
            </a:pPr>
            <a:endParaRPr lang="es-ES" kern="0" dirty="0">
              <a:solidFill>
                <a:prstClr val="white"/>
              </a:solidFill>
              <a:latin typeface="Arial"/>
              <a:cs typeface="+mn-cs"/>
            </a:endParaRPr>
          </a:p>
        </p:txBody>
      </p:sp>
      <p:sp>
        <p:nvSpPr>
          <p:cNvPr id="17" name="44 Rectángulo"/>
          <p:cNvSpPr/>
          <p:nvPr/>
        </p:nvSpPr>
        <p:spPr>
          <a:xfrm>
            <a:off x="2044253" y="3073871"/>
            <a:ext cx="3052763" cy="500063"/>
          </a:xfrm>
          <a:prstGeom prst="rect">
            <a:avLst/>
          </a:prstGeom>
          <a:noFill/>
          <a:ln w="25400" cap="flat" cmpd="sng" algn="ctr">
            <a:noFill/>
            <a:prstDash val="solid"/>
          </a:ln>
          <a:effectLst/>
        </p:spPr>
        <p:txBody>
          <a:bodyPr anchor="ctr"/>
          <a:lstStyle/>
          <a:p>
            <a:pPr fontAlgn="auto">
              <a:spcBef>
                <a:spcPts val="0"/>
              </a:spcBef>
              <a:spcAft>
                <a:spcPts val="0"/>
              </a:spcAft>
              <a:defRPr/>
            </a:pPr>
            <a:r>
              <a:rPr lang="en-GB" sz="1200" b="1" kern="0" dirty="0">
                <a:solidFill>
                  <a:prstClr val="white"/>
                </a:solidFill>
                <a:latin typeface="Arial"/>
                <a:cs typeface="+mn-cs"/>
              </a:rPr>
              <a:t>              </a:t>
            </a:r>
            <a:r>
              <a:rPr lang="en-GB" sz="1600" b="1" kern="0" dirty="0" smtClean="0">
                <a:solidFill>
                  <a:prstClr val="white"/>
                </a:solidFill>
                <a:latin typeface="Optane"/>
                <a:cs typeface="+mn-cs"/>
              </a:rPr>
              <a:t>OBLIGATION</a:t>
            </a:r>
            <a:r>
              <a:rPr lang="zh-CN" altLang="en-US" sz="1600" b="1" kern="0" dirty="0" smtClean="0">
                <a:solidFill>
                  <a:prstClr val="white"/>
                </a:solidFill>
                <a:latin typeface="Optane"/>
                <a:cs typeface="+mn-cs"/>
              </a:rPr>
              <a:t> 义务</a:t>
            </a:r>
            <a:endParaRPr lang="en-GB" sz="1600" b="1" kern="0" dirty="0">
              <a:solidFill>
                <a:prstClr val="white"/>
              </a:solidFill>
              <a:latin typeface="Optane"/>
              <a:cs typeface="Calibri" pitchFamily="34" charset="0"/>
            </a:endParaRPr>
          </a:p>
        </p:txBody>
      </p:sp>
      <p:cxnSp>
        <p:nvCxnSpPr>
          <p:cNvPr id="1744920" name="48 Conector recto"/>
          <p:cNvCxnSpPr>
            <a:cxnSpLocks noChangeShapeType="1"/>
          </p:cNvCxnSpPr>
          <p:nvPr/>
        </p:nvCxnSpPr>
        <p:spPr bwMode="auto">
          <a:xfrm rot="16200000" flipV="1">
            <a:off x="1961356" y="4027612"/>
            <a:ext cx="1331913" cy="0"/>
          </a:xfrm>
          <a:prstGeom prst="line">
            <a:avLst/>
          </a:prstGeom>
          <a:noFill/>
          <a:ln w="9525" algn="ctr">
            <a:solidFill>
              <a:srgbClr val="215968"/>
            </a:solidFill>
            <a:prstDash val="dash"/>
            <a:round/>
            <a:headEnd/>
            <a:tailEnd/>
          </a:ln>
        </p:spPr>
      </p:cxnSp>
      <p:cxnSp>
        <p:nvCxnSpPr>
          <p:cNvPr id="1744921" name="48 Conector recto"/>
          <p:cNvCxnSpPr>
            <a:cxnSpLocks noChangeShapeType="1"/>
          </p:cNvCxnSpPr>
          <p:nvPr/>
        </p:nvCxnSpPr>
        <p:spPr bwMode="auto">
          <a:xfrm rot="16200000" flipV="1">
            <a:off x="3927003" y="4027612"/>
            <a:ext cx="1331913" cy="0"/>
          </a:xfrm>
          <a:prstGeom prst="line">
            <a:avLst/>
          </a:prstGeom>
          <a:noFill/>
          <a:ln w="9525" algn="ctr">
            <a:solidFill>
              <a:srgbClr val="215968"/>
            </a:solidFill>
            <a:prstDash val="dash"/>
            <a:round/>
            <a:headEnd/>
            <a:tailEnd/>
          </a:ln>
        </p:spPr>
      </p:cxnSp>
      <p:cxnSp>
        <p:nvCxnSpPr>
          <p:cNvPr id="1744922" name="48 Conector recto"/>
          <p:cNvCxnSpPr>
            <a:cxnSpLocks noChangeShapeType="1"/>
          </p:cNvCxnSpPr>
          <p:nvPr/>
        </p:nvCxnSpPr>
        <p:spPr bwMode="auto">
          <a:xfrm rot="16200000" flipV="1">
            <a:off x="6159251" y="4027612"/>
            <a:ext cx="1331913" cy="0"/>
          </a:xfrm>
          <a:prstGeom prst="line">
            <a:avLst/>
          </a:prstGeom>
          <a:noFill/>
          <a:ln w="9525" algn="ctr">
            <a:solidFill>
              <a:srgbClr val="215968"/>
            </a:solidFill>
            <a:prstDash val="dash"/>
            <a:round/>
            <a:headEnd/>
            <a:tailEnd/>
          </a:ln>
        </p:spPr>
      </p:cxnSp>
      <p:sp>
        <p:nvSpPr>
          <p:cNvPr id="21" name="Rectangle 86"/>
          <p:cNvSpPr>
            <a:spLocks noChangeArrowheads="1"/>
          </p:cNvSpPr>
          <p:nvPr/>
        </p:nvSpPr>
        <p:spPr bwMode="auto">
          <a:xfrm>
            <a:off x="1776900" y="4016051"/>
            <a:ext cx="1604789" cy="1016646"/>
          </a:xfrm>
          <a:prstGeom prst="roundRect">
            <a:avLst/>
          </a:prstGeom>
          <a:solidFill>
            <a:srgbClr val="1F497D"/>
          </a:solidFill>
          <a:ln w="12700">
            <a:noFill/>
            <a:miter lim="800000"/>
            <a:headEnd type="none" w="sm" len="sm"/>
            <a:tailEnd type="none" w="sm" len="sm"/>
          </a:ln>
          <a:effectLst>
            <a:outerShdw blurRad="63500" sx="102000" sy="102000" algn="ctr" rotWithShape="0">
              <a:prstClr val="black">
                <a:alpha val="40000"/>
              </a:prstClr>
            </a:outerShdw>
          </a:effectLst>
        </p:spPr>
        <p:txBody>
          <a:bodyPr lIns="36000" rIns="36000" anchor="ctr"/>
          <a:lstStyle>
            <a:defPPr>
              <a:defRPr lang="en-US"/>
            </a:defPPr>
            <a:lvl1pPr algn="r" rtl="0" fontAlgn="base">
              <a:spcBef>
                <a:spcPct val="0"/>
              </a:spcBef>
              <a:spcAft>
                <a:spcPct val="0"/>
              </a:spcAft>
              <a:defRPr sz="2400" b="1" kern="1200">
                <a:solidFill>
                  <a:schemeClr val="tx1"/>
                </a:solidFill>
                <a:latin typeface="Arial" pitchFamily="34" charset="0"/>
                <a:ea typeface="+mn-ea"/>
                <a:cs typeface="+mn-cs"/>
              </a:defRPr>
            </a:lvl1pPr>
            <a:lvl2pPr marL="457200" algn="r" rtl="0" fontAlgn="base">
              <a:spcBef>
                <a:spcPct val="0"/>
              </a:spcBef>
              <a:spcAft>
                <a:spcPct val="0"/>
              </a:spcAft>
              <a:defRPr sz="2400" b="1" kern="1200">
                <a:solidFill>
                  <a:schemeClr val="tx1"/>
                </a:solidFill>
                <a:latin typeface="Arial" pitchFamily="34" charset="0"/>
                <a:ea typeface="+mn-ea"/>
                <a:cs typeface="+mn-cs"/>
              </a:defRPr>
            </a:lvl2pPr>
            <a:lvl3pPr marL="914400" algn="r" rtl="0" fontAlgn="base">
              <a:spcBef>
                <a:spcPct val="0"/>
              </a:spcBef>
              <a:spcAft>
                <a:spcPct val="0"/>
              </a:spcAft>
              <a:defRPr sz="2400" b="1" kern="1200">
                <a:solidFill>
                  <a:schemeClr val="tx1"/>
                </a:solidFill>
                <a:latin typeface="Arial" pitchFamily="34" charset="0"/>
                <a:ea typeface="+mn-ea"/>
                <a:cs typeface="+mn-cs"/>
              </a:defRPr>
            </a:lvl3pPr>
            <a:lvl4pPr marL="1371600" algn="r" rtl="0" fontAlgn="base">
              <a:spcBef>
                <a:spcPct val="0"/>
              </a:spcBef>
              <a:spcAft>
                <a:spcPct val="0"/>
              </a:spcAft>
              <a:defRPr sz="2400" b="1" kern="1200">
                <a:solidFill>
                  <a:schemeClr val="tx1"/>
                </a:solidFill>
                <a:latin typeface="Arial" pitchFamily="34" charset="0"/>
                <a:ea typeface="+mn-ea"/>
                <a:cs typeface="+mn-cs"/>
              </a:defRPr>
            </a:lvl4pPr>
            <a:lvl5pPr marL="1828800" algn="r" rtl="0" fontAlgn="base">
              <a:spcBef>
                <a:spcPct val="0"/>
              </a:spcBef>
              <a:spcAft>
                <a:spcPct val="0"/>
              </a:spcAft>
              <a:defRPr sz="2400" b="1" kern="1200">
                <a:solidFill>
                  <a:schemeClr val="tx1"/>
                </a:solidFill>
                <a:latin typeface="Arial" pitchFamily="34" charset="0"/>
                <a:ea typeface="+mn-ea"/>
                <a:cs typeface="+mn-cs"/>
              </a:defRPr>
            </a:lvl5pPr>
            <a:lvl6pPr marL="2286000" algn="l" defTabSz="914400" rtl="0" eaLnBrk="1" latinLnBrk="0" hangingPunct="1">
              <a:defRPr sz="2400" b="1" kern="1200">
                <a:solidFill>
                  <a:schemeClr val="tx1"/>
                </a:solidFill>
                <a:latin typeface="Arial" pitchFamily="34" charset="0"/>
                <a:ea typeface="+mn-ea"/>
                <a:cs typeface="+mn-cs"/>
              </a:defRPr>
            </a:lvl6pPr>
            <a:lvl7pPr marL="2743200" algn="l" defTabSz="914400" rtl="0" eaLnBrk="1" latinLnBrk="0" hangingPunct="1">
              <a:defRPr sz="2400" b="1" kern="1200">
                <a:solidFill>
                  <a:schemeClr val="tx1"/>
                </a:solidFill>
                <a:latin typeface="Arial" pitchFamily="34" charset="0"/>
                <a:ea typeface="+mn-ea"/>
                <a:cs typeface="+mn-cs"/>
              </a:defRPr>
            </a:lvl7pPr>
            <a:lvl8pPr marL="3200400" algn="l" defTabSz="914400" rtl="0" eaLnBrk="1" latinLnBrk="0" hangingPunct="1">
              <a:defRPr sz="2400" b="1" kern="1200">
                <a:solidFill>
                  <a:schemeClr val="tx1"/>
                </a:solidFill>
                <a:latin typeface="Arial" pitchFamily="34" charset="0"/>
                <a:ea typeface="+mn-ea"/>
                <a:cs typeface="+mn-cs"/>
              </a:defRPr>
            </a:lvl8pPr>
            <a:lvl9pPr marL="3657600" algn="l" defTabSz="914400" rtl="0" eaLnBrk="1" latinLnBrk="0" hangingPunct="1">
              <a:defRPr sz="2400" b="1" kern="1200">
                <a:solidFill>
                  <a:schemeClr val="tx1"/>
                </a:solidFill>
                <a:latin typeface="Arial" pitchFamily="34" charset="0"/>
                <a:ea typeface="+mn-ea"/>
                <a:cs typeface="+mn-cs"/>
              </a:defRPr>
            </a:lvl9pPr>
          </a:lstStyle>
          <a:p>
            <a:pPr algn="ctr" defTabSz="705327">
              <a:spcBef>
                <a:spcPct val="20000"/>
              </a:spcBef>
              <a:defRPr/>
            </a:pPr>
            <a:r>
              <a:rPr lang="en-GB" sz="1400" b="0" kern="0" dirty="0" smtClean="0">
                <a:solidFill>
                  <a:prstClr val="white"/>
                </a:solidFill>
                <a:latin typeface="Optane"/>
              </a:rPr>
              <a:t>Start of notification of obligation</a:t>
            </a:r>
          </a:p>
          <a:p>
            <a:pPr algn="ctr" defTabSz="705327">
              <a:spcBef>
                <a:spcPct val="20000"/>
              </a:spcBef>
              <a:defRPr/>
            </a:pPr>
            <a:r>
              <a:rPr lang="zh-CN" altLang="en-US" sz="1400" b="0" kern="0" dirty="0" smtClean="0">
                <a:solidFill>
                  <a:prstClr val="white"/>
                </a:solidFill>
                <a:latin typeface="Optane"/>
              </a:rPr>
              <a:t>开始确认义务</a:t>
            </a:r>
            <a:endParaRPr lang="en-GB" sz="1400" b="0" kern="0" dirty="0" smtClean="0">
              <a:solidFill>
                <a:prstClr val="white"/>
              </a:solidFill>
              <a:latin typeface="Optane"/>
            </a:endParaRPr>
          </a:p>
        </p:txBody>
      </p:sp>
      <p:sp>
        <p:nvSpPr>
          <p:cNvPr id="22" name="Rectangle 86"/>
          <p:cNvSpPr>
            <a:spLocks noChangeArrowheads="1"/>
          </p:cNvSpPr>
          <p:nvPr/>
        </p:nvSpPr>
        <p:spPr bwMode="auto">
          <a:xfrm>
            <a:off x="3512840" y="3996530"/>
            <a:ext cx="2016224" cy="1088654"/>
          </a:xfrm>
          <a:prstGeom prst="roundRect">
            <a:avLst/>
          </a:prstGeom>
          <a:solidFill>
            <a:srgbClr val="1F497D"/>
          </a:solidFill>
          <a:ln w="12700">
            <a:noFill/>
            <a:miter lim="800000"/>
            <a:headEnd type="none" w="sm" len="sm"/>
            <a:tailEnd type="none" w="sm" len="sm"/>
          </a:ln>
          <a:effectLst>
            <a:outerShdw blurRad="63500" sx="102000" sy="102000" algn="ctr" rotWithShape="0">
              <a:prstClr val="black">
                <a:alpha val="40000"/>
              </a:prstClr>
            </a:outerShdw>
          </a:effectLst>
        </p:spPr>
        <p:txBody>
          <a:bodyPr lIns="36000" rIns="36000" anchor="ctr"/>
          <a:lstStyle>
            <a:defPPr>
              <a:defRPr lang="en-US"/>
            </a:defPPr>
            <a:lvl1pPr algn="r" rtl="0" fontAlgn="base">
              <a:spcBef>
                <a:spcPct val="0"/>
              </a:spcBef>
              <a:spcAft>
                <a:spcPct val="0"/>
              </a:spcAft>
              <a:defRPr sz="2400" b="1" kern="1200">
                <a:solidFill>
                  <a:schemeClr val="tx1"/>
                </a:solidFill>
                <a:latin typeface="Arial" pitchFamily="34" charset="0"/>
                <a:ea typeface="+mn-ea"/>
                <a:cs typeface="+mn-cs"/>
              </a:defRPr>
            </a:lvl1pPr>
            <a:lvl2pPr marL="457200" algn="r" rtl="0" fontAlgn="base">
              <a:spcBef>
                <a:spcPct val="0"/>
              </a:spcBef>
              <a:spcAft>
                <a:spcPct val="0"/>
              </a:spcAft>
              <a:defRPr sz="2400" b="1" kern="1200">
                <a:solidFill>
                  <a:schemeClr val="tx1"/>
                </a:solidFill>
                <a:latin typeface="Arial" pitchFamily="34" charset="0"/>
                <a:ea typeface="+mn-ea"/>
                <a:cs typeface="+mn-cs"/>
              </a:defRPr>
            </a:lvl2pPr>
            <a:lvl3pPr marL="914400" algn="r" rtl="0" fontAlgn="base">
              <a:spcBef>
                <a:spcPct val="0"/>
              </a:spcBef>
              <a:spcAft>
                <a:spcPct val="0"/>
              </a:spcAft>
              <a:defRPr sz="2400" b="1" kern="1200">
                <a:solidFill>
                  <a:schemeClr val="tx1"/>
                </a:solidFill>
                <a:latin typeface="Arial" pitchFamily="34" charset="0"/>
                <a:ea typeface="+mn-ea"/>
                <a:cs typeface="+mn-cs"/>
              </a:defRPr>
            </a:lvl3pPr>
            <a:lvl4pPr marL="1371600" algn="r" rtl="0" fontAlgn="base">
              <a:spcBef>
                <a:spcPct val="0"/>
              </a:spcBef>
              <a:spcAft>
                <a:spcPct val="0"/>
              </a:spcAft>
              <a:defRPr sz="2400" b="1" kern="1200">
                <a:solidFill>
                  <a:schemeClr val="tx1"/>
                </a:solidFill>
                <a:latin typeface="Arial" pitchFamily="34" charset="0"/>
                <a:ea typeface="+mn-ea"/>
                <a:cs typeface="+mn-cs"/>
              </a:defRPr>
            </a:lvl4pPr>
            <a:lvl5pPr marL="1828800" algn="r" rtl="0" fontAlgn="base">
              <a:spcBef>
                <a:spcPct val="0"/>
              </a:spcBef>
              <a:spcAft>
                <a:spcPct val="0"/>
              </a:spcAft>
              <a:defRPr sz="2400" b="1" kern="1200">
                <a:solidFill>
                  <a:schemeClr val="tx1"/>
                </a:solidFill>
                <a:latin typeface="Arial" pitchFamily="34" charset="0"/>
                <a:ea typeface="+mn-ea"/>
                <a:cs typeface="+mn-cs"/>
              </a:defRPr>
            </a:lvl5pPr>
            <a:lvl6pPr marL="2286000" algn="l" defTabSz="914400" rtl="0" eaLnBrk="1" latinLnBrk="0" hangingPunct="1">
              <a:defRPr sz="2400" b="1" kern="1200">
                <a:solidFill>
                  <a:schemeClr val="tx1"/>
                </a:solidFill>
                <a:latin typeface="Arial" pitchFamily="34" charset="0"/>
                <a:ea typeface="+mn-ea"/>
                <a:cs typeface="+mn-cs"/>
              </a:defRPr>
            </a:lvl6pPr>
            <a:lvl7pPr marL="2743200" algn="l" defTabSz="914400" rtl="0" eaLnBrk="1" latinLnBrk="0" hangingPunct="1">
              <a:defRPr sz="2400" b="1" kern="1200">
                <a:solidFill>
                  <a:schemeClr val="tx1"/>
                </a:solidFill>
                <a:latin typeface="Arial" pitchFamily="34" charset="0"/>
                <a:ea typeface="+mn-ea"/>
                <a:cs typeface="+mn-cs"/>
              </a:defRPr>
            </a:lvl7pPr>
            <a:lvl8pPr marL="3200400" algn="l" defTabSz="914400" rtl="0" eaLnBrk="1" latinLnBrk="0" hangingPunct="1">
              <a:defRPr sz="2400" b="1" kern="1200">
                <a:solidFill>
                  <a:schemeClr val="tx1"/>
                </a:solidFill>
                <a:latin typeface="Arial" pitchFamily="34" charset="0"/>
                <a:ea typeface="+mn-ea"/>
                <a:cs typeface="+mn-cs"/>
              </a:defRPr>
            </a:lvl8pPr>
            <a:lvl9pPr marL="3657600" algn="l" defTabSz="914400" rtl="0" eaLnBrk="1" latinLnBrk="0" hangingPunct="1">
              <a:defRPr sz="2400" b="1" kern="1200">
                <a:solidFill>
                  <a:schemeClr val="tx1"/>
                </a:solidFill>
                <a:latin typeface="Arial" pitchFamily="34" charset="0"/>
                <a:ea typeface="+mn-ea"/>
                <a:cs typeface="+mn-cs"/>
              </a:defRPr>
            </a:lvl9pPr>
          </a:lstStyle>
          <a:p>
            <a:pPr algn="ctr" defTabSz="705327">
              <a:spcBef>
                <a:spcPct val="20000"/>
              </a:spcBef>
              <a:defRPr/>
            </a:pPr>
            <a:r>
              <a:rPr lang="en-GB" sz="1400" b="0" kern="0" dirty="0" smtClean="0">
                <a:solidFill>
                  <a:prstClr val="white"/>
                </a:solidFill>
                <a:latin typeface="Optane"/>
              </a:rPr>
              <a:t>1st transmission in real SLD (auth. Direct RED</a:t>
            </a:r>
            <a:r>
              <a:rPr lang="en-GB" sz="1400" b="0" kern="0" dirty="0" smtClean="0">
                <a:solidFill>
                  <a:prstClr val="white"/>
                </a:solidFill>
                <a:latin typeface="Calibri" pitchFamily="34" charset="0"/>
              </a:rPr>
              <a:t>)</a:t>
            </a:r>
          </a:p>
          <a:p>
            <a:pPr algn="ctr" defTabSz="705327">
              <a:spcBef>
                <a:spcPct val="20000"/>
              </a:spcBef>
              <a:defRPr/>
            </a:pPr>
            <a:r>
              <a:rPr lang="zh-CN" altLang="en-US" sz="1400" b="0" kern="0" dirty="0" smtClean="0">
                <a:solidFill>
                  <a:prstClr val="white"/>
                </a:solidFill>
                <a:latin typeface="Calibri" pitchFamily="34" charset="0"/>
              </a:rPr>
              <a:t>第</a:t>
            </a:r>
            <a:r>
              <a:rPr lang="en-US" altLang="zh-CN" sz="1400" b="0" kern="0" dirty="0" smtClean="0">
                <a:solidFill>
                  <a:prstClr val="white"/>
                </a:solidFill>
                <a:latin typeface="Calibri" pitchFamily="34" charset="0"/>
              </a:rPr>
              <a:t>1</a:t>
            </a:r>
            <a:r>
              <a:rPr lang="zh-CN" altLang="en-US" sz="1400" b="0" kern="0" dirty="0" smtClean="0">
                <a:solidFill>
                  <a:prstClr val="white"/>
                </a:solidFill>
                <a:latin typeface="Calibri" pitchFamily="34" charset="0"/>
              </a:rPr>
              <a:t>次传入真实</a:t>
            </a:r>
            <a:r>
              <a:rPr lang="it-IT" altLang="zh-CN" sz="1400" b="0" kern="0" dirty="0" smtClean="0">
                <a:solidFill>
                  <a:prstClr val="white"/>
                </a:solidFill>
                <a:latin typeface="Calibri" pitchFamily="34" charset="0"/>
              </a:rPr>
              <a:t>SLD</a:t>
            </a:r>
            <a:r>
              <a:rPr lang="zh-CN" altLang="en-US" sz="1400" b="0" kern="0" dirty="0" smtClean="0">
                <a:solidFill>
                  <a:prstClr val="white"/>
                </a:solidFill>
                <a:latin typeface="Calibri" pitchFamily="34" charset="0"/>
              </a:rPr>
              <a:t>系统</a:t>
            </a:r>
            <a:endParaRPr lang="it-IT" altLang="zh-CN" sz="1400" b="0" kern="0" dirty="0" smtClean="0">
              <a:solidFill>
                <a:prstClr val="white"/>
              </a:solidFill>
              <a:latin typeface="Calibri" pitchFamily="34" charset="0"/>
            </a:endParaRPr>
          </a:p>
          <a:p>
            <a:pPr algn="ctr" defTabSz="705327">
              <a:spcBef>
                <a:spcPct val="20000"/>
              </a:spcBef>
              <a:defRPr/>
            </a:pPr>
            <a:r>
              <a:rPr lang="zh-CN" altLang="zh-CN" sz="1400" b="0" kern="0" dirty="0" smtClean="0">
                <a:solidFill>
                  <a:prstClr val="white"/>
                </a:solidFill>
                <a:latin typeface="Calibri" pitchFamily="34" charset="0"/>
              </a:rPr>
              <a:t>（</a:t>
            </a:r>
            <a:r>
              <a:rPr lang="zh-CN" altLang="en-US" sz="1400" b="0" kern="0" dirty="0" smtClean="0">
                <a:solidFill>
                  <a:prstClr val="white"/>
                </a:solidFill>
                <a:latin typeface="Calibri" pitchFamily="34" charset="0"/>
              </a:rPr>
              <a:t>直接</a:t>
            </a:r>
            <a:r>
              <a:rPr lang="it-IT" altLang="zh-CN" sz="1400" b="0" kern="0" dirty="0" smtClean="0">
                <a:solidFill>
                  <a:prstClr val="white"/>
                </a:solidFill>
                <a:latin typeface="Calibri" pitchFamily="34" charset="0"/>
              </a:rPr>
              <a:t>RED</a:t>
            </a:r>
            <a:r>
              <a:rPr lang="zh-CN" altLang="en-US" sz="1400" b="0" kern="0" dirty="0" smtClean="0">
                <a:solidFill>
                  <a:prstClr val="white"/>
                </a:solidFill>
                <a:latin typeface="Calibri" pitchFamily="34" charset="0"/>
              </a:rPr>
              <a:t>）</a:t>
            </a:r>
            <a:endParaRPr lang="en-GB" sz="1400" b="0" kern="0" dirty="0" smtClean="0">
              <a:solidFill>
                <a:prstClr val="white"/>
              </a:solidFill>
              <a:latin typeface="Calibri" pitchFamily="34" charset="0"/>
            </a:endParaRPr>
          </a:p>
        </p:txBody>
      </p:sp>
      <p:sp>
        <p:nvSpPr>
          <p:cNvPr id="23" name="Rectangle 86"/>
          <p:cNvSpPr>
            <a:spLocks noChangeArrowheads="1"/>
          </p:cNvSpPr>
          <p:nvPr/>
        </p:nvSpPr>
        <p:spPr bwMode="auto">
          <a:xfrm>
            <a:off x="5601072" y="4005064"/>
            <a:ext cx="2376264" cy="1088654"/>
          </a:xfrm>
          <a:prstGeom prst="roundRect">
            <a:avLst/>
          </a:prstGeom>
          <a:solidFill>
            <a:srgbClr val="1F497D"/>
          </a:solidFill>
          <a:ln w="12700">
            <a:noFill/>
            <a:miter lim="800000"/>
            <a:headEnd type="none" w="sm" len="sm"/>
            <a:tailEnd type="none" w="sm" len="sm"/>
          </a:ln>
          <a:effectLst>
            <a:outerShdw blurRad="63500" sx="102000" sy="102000" algn="ctr" rotWithShape="0">
              <a:prstClr val="black">
                <a:alpha val="40000"/>
              </a:prstClr>
            </a:outerShdw>
          </a:effectLst>
        </p:spPr>
        <p:txBody>
          <a:bodyPr lIns="36000" rIns="36000" anchor="ctr"/>
          <a:lstStyle>
            <a:defPPr>
              <a:defRPr lang="en-US"/>
            </a:defPPr>
            <a:lvl1pPr algn="r" rtl="0" fontAlgn="base">
              <a:spcBef>
                <a:spcPct val="0"/>
              </a:spcBef>
              <a:spcAft>
                <a:spcPct val="0"/>
              </a:spcAft>
              <a:defRPr sz="2400" b="1" kern="1200">
                <a:solidFill>
                  <a:schemeClr val="tx1"/>
                </a:solidFill>
                <a:latin typeface="Arial" pitchFamily="34" charset="0"/>
                <a:ea typeface="+mn-ea"/>
                <a:cs typeface="+mn-cs"/>
              </a:defRPr>
            </a:lvl1pPr>
            <a:lvl2pPr marL="457200" algn="r" rtl="0" fontAlgn="base">
              <a:spcBef>
                <a:spcPct val="0"/>
              </a:spcBef>
              <a:spcAft>
                <a:spcPct val="0"/>
              </a:spcAft>
              <a:defRPr sz="2400" b="1" kern="1200">
                <a:solidFill>
                  <a:schemeClr val="tx1"/>
                </a:solidFill>
                <a:latin typeface="Arial" pitchFamily="34" charset="0"/>
                <a:ea typeface="+mn-ea"/>
                <a:cs typeface="+mn-cs"/>
              </a:defRPr>
            </a:lvl2pPr>
            <a:lvl3pPr marL="914400" algn="r" rtl="0" fontAlgn="base">
              <a:spcBef>
                <a:spcPct val="0"/>
              </a:spcBef>
              <a:spcAft>
                <a:spcPct val="0"/>
              </a:spcAft>
              <a:defRPr sz="2400" b="1" kern="1200">
                <a:solidFill>
                  <a:schemeClr val="tx1"/>
                </a:solidFill>
                <a:latin typeface="Arial" pitchFamily="34" charset="0"/>
                <a:ea typeface="+mn-ea"/>
                <a:cs typeface="+mn-cs"/>
              </a:defRPr>
            </a:lvl3pPr>
            <a:lvl4pPr marL="1371600" algn="r" rtl="0" fontAlgn="base">
              <a:spcBef>
                <a:spcPct val="0"/>
              </a:spcBef>
              <a:spcAft>
                <a:spcPct val="0"/>
              </a:spcAft>
              <a:defRPr sz="2400" b="1" kern="1200">
                <a:solidFill>
                  <a:schemeClr val="tx1"/>
                </a:solidFill>
                <a:latin typeface="Arial" pitchFamily="34" charset="0"/>
                <a:ea typeface="+mn-ea"/>
                <a:cs typeface="+mn-cs"/>
              </a:defRPr>
            </a:lvl4pPr>
            <a:lvl5pPr marL="1828800" algn="r" rtl="0" fontAlgn="base">
              <a:spcBef>
                <a:spcPct val="0"/>
              </a:spcBef>
              <a:spcAft>
                <a:spcPct val="0"/>
              </a:spcAft>
              <a:defRPr sz="2400" b="1" kern="1200">
                <a:solidFill>
                  <a:schemeClr val="tx1"/>
                </a:solidFill>
                <a:latin typeface="Arial" pitchFamily="34" charset="0"/>
                <a:ea typeface="+mn-ea"/>
                <a:cs typeface="+mn-cs"/>
              </a:defRPr>
            </a:lvl5pPr>
            <a:lvl6pPr marL="2286000" algn="l" defTabSz="914400" rtl="0" eaLnBrk="1" latinLnBrk="0" hangingPunct="1">
              <a:defRPr sz="2400" b="1" kern="1200">
                <a:solidFill>
                  <a:schemeClr val="tx1"/>
                </a:solidFill>
                <a:latin typeface="Arial" pitchFamily="34" charset="0"/>
                <a:ea typeface="+mn-ea"/>
                <a:cs typeface="+mn-cs"/>
              </a:defRPr>
            </a:lvl6pPr>
            <a:lvl7pPr marL="2743200" algn="l" defTabSz="914400" rtl="0" eaLnBrk="1" latinLnBrk="0" hangingPunct="1">
              <a:defRPr sz="2400" b="1" kern="1200">
                <a:solidFill>
                  <a:schemeClr val="tx1"/>
                </a:solidFill>
                <a:latin typeface="Arial" pitchFamily="34" charset="0"/>
                <a:ea typeface="+mn-ea"/>
                <a:cs typeface="+mn-cs"/>
              </a:defRPr>
            </a:lvl7pPr>
            <a:lvl8pPr marL="3200400" algn="l" defTabSz="914400" rtl="0" eaLnBrk="1" latinLnBrk="0" hangingPunct="1">
              <a:defRPr sz="2400" b="1" kern="1200">
                <a:solidFill>
                  <a:schemeClr val="tx1"/>
                </a:solidFill>
                <a:latin typeface="Arial" pitchFamily="34" charset="0"/>
                <a:ea typeface="+mn-ea"/>
                <a:cs typeface="+mn-cs"/>
              </a:defRPr>
            </a:lvl8pPr>
            <a:lvl9pPr marL="3657600" algn="l" defTabSz="914400" rtl="0" eaLnBrk="1" latinLnBrk="0" hangingPunct="1">
              <a:defRPr sz="2400" b="1" kern="1200">
                <a:solidFill>
                  <a:schemeClr val="tx1"/>
                </a:solidFill>
                <a:latin typeface="Arial" pitchFamily="34" charset="0"/>
                <a:ea typeface="+mn-ea"/>
                <a:cs typeface="+mn-cs"/>
              </a:defRPr>
            </a:lvl9pPr>
          </a:lstStyle>
          <a:p>
            <a:pPr algn="ctr" defTabSz="705327">
              <a:spcBef>
                <a:spcPct val="20000"/>
              </a:spcBef>
              <a:defRPr/>
            </a:pPr>
            <a:r>
              <a:rPr lang="en-GB" sz="1400" b="0" kern="0" dirty="0" smtClean="0">
                <a:solidFill>
                  <a:prstClr val="white"/>
                </a:solidFill>
                <a:latin typeface="Optane"/>
              </a:rPr>
              <a:t>1st transmission in real SLD (auth. RED Internet)</a:t>
            </a:r>
          </a:p>
          <a:p>
            <a:pPr algn="ctr" defTabSz="705327">
              <a:spcBef>
                <a:spcPct val="20000"/>
              </a:spcBef>
              <a:defRPr/>
            </a:pPr>
            <a:r>
              <a:rPr lang="zh-CN" altLang="en-US" sz="1400" b="0" kern="0" dirty="0" smtClean="0">
                <a:solidFill>
                  <a:prstClr val="white"/>
                </a:solidFill>
                <a:latin typeface="Optane"/>
              </a:rPr>
              <a:t>第</a:t>
            </a:r>
            <a:r>
              <a:rPr lang="en-US" altLang="zh-CN" sz="1400" b="0" kern="0" dirty="0" smtClean="0">
                <a:solidFill>
                  <a:prstClr val="white"/>
                </a:solidFill>
                <a:latin typeface="Optane"/>
              </a:rPr>
              <a:t>1</a:t>
            </a:r>
            <a:r>
              <a:rPr lang="zh-CN" altLang="en-US" sz="1400" b="0" kern="0" dirty="0" smtClean="0">
                <a:solidFill>
                  <a:prstClr val="white"/>
                </a:solidFill>
                <a:latin typeface="Optane"/>
              </a:rPr>
              <a:t>次转入真实</a:t>
            </a:r>
            <a:r>
              <a:rPr lang="it-IT" altLang="zh-CN" sz="1400" b="0" kern="0" dirty="0" smtClean="0">
                <a:solidFill>
                  <a:prstClr val="white"/>
                </a:solidFill>
                <a:latin typeface="Optane"/>
              </a:rPr>
              <a:t>SLD</a:t>
            </a:r>
            <a:r>
              <a:rPr lang="zh-CN" altLang="en-US" sz="1400" b="0" kern="0" dirty="0" smtClean="0">
                <a:solidFill>
                  <a:prstClr val="white"/>
                </a:solidFill>
                <a:latin typeface="Optane"/>
              </a:rPr>
              <a:t>系统</a:t>
            </a:r>
            <a:endParaRPr lang="it-IT" altLang="zh-CN" sz="1400" b="0" kern="0" dirty="0" smtClean="0">
              <a:solidFill>
                <a:prstClr val="white"/>
              </a:solidFill>
              <a:latin typeface="Optane"/>
            </a:endParaRPr>
          </a:p>
          <a:p>
            <a:pPr algn="ctr" defTabSz="705327">
              <a:spcBef>
                <a:spcPct val="20000"/>
              </a:spcBef>
              <a:defRPr/>
            </a:pPr>
            <a:r>
              <a:rPr lang="zh-CN" altLang="zh-CN" sz="1400" b="0" kern="0" dirty="0" smtClean="0">
                <a:solidFill>
                  <a:prstClr val="white"/>
                </a:solidFill>
                <a:latin typeface="Optane"/>
              </a:rPr>
              <a:t>（</a:t>
            </a:r>
            <a:r>
              <a:rPr lang="zh-CN" altLang="en-US" sz="1400" b="0" kern="0" dirty="0" smtClean="0">
                <a:solidFill>
                  <a:prstClr val="white"/>
                </a:solidFill>
                <a:latin typeface="Optane"/>
              </a:rPr>
              <a:t>在线</a:t>
            </a:r>
            <a:r>
              <a:rPr lang="it-IT" altLang="zh-CN" sz="1400" b="0" kern="0" dirty="0" smtClean="0">
                <a:solidFill>
                  <a:prstClr val="white"/>
                </a:solidFill>
                <a:latin typeface="Optane"/>
              </a:rPr>
              <a:t>RED</a:t>
            </a:r>
            <a:r>
              <a:rPr lang="zh-CN" altLang="en-US" sz="1400" b="0" kern="0" dirty="0" smtClean="0">
                <a:solidFill>
                  <a:prstClr val="white"/>
                </a:solidFill>
                <a:latin typeface="Optane"/>
              </a:rPr>
              <a:t>）</a:t>
            </a:r>
            <a:endParaRPr lang="en-GB" sz="1400" b="0" kern="0" dirty="0" smtClean="0">
              <a:solidFill>
                <a:prstClr val="white"/>
              </a:solidFill>
              <a:latin typeface="Optane"/>
            </a:endParaRPr>
          </a:p>
        </p:txBody>
      </p:sp>
      <p:cxnSp>
        <p:nvCxnSpPr>
          <p:cNvPr id="24" name="80 Conector recto"/>
          <p:cNvCxnSpPr/>
          <p:nvPr/>
        </p:nvCxnSpPr>
        <p:spPr>
          <a:xfrm>
            <a:off x="2627313" y="4920580"/>
            <a:ext cx="0" cy="431800"/>
          </a:xfrm>
          <a:prstGeom prst="line">
            <a:avLst/>
          </a:prstGeom>
          <a:noFill/>
          <a:ln w="25400" cap="flat" cmpd="sng" algn="ctr">
            <a:solidFill>
              <a:srgbClr val="4F81BD"/>
            </a:solidFill>
            <a:prstDash val="solid"/>
            <a:tailEnd type="oval" w="lg" len="lg"/>
          </a:ln>
          <a:effectLst>
            <a:outerShdw blurRad="40000" dist="20000" dir="5400000" rotWithShape="0">
              <a:srgbClr val="000000">
                <a:alpha val="38000"/>
              </a:srgbClr>
            </a:outerShdw>
          </a:effectLst>
        </p:spPr>
      </p:cxnSp>
      <p:grpSp>
        <p:nvGrpSpPr>
          <p:cNvPr id="1744927" name="77 Grupo"/>
          <p:cNvGrpSpPr>
            <a:grpSpLocks/>
          </p:cNvGrpSpPr>
          <p:nvPr/>
        </p:nvGrpSpPr>
        <p:grpSpPr bwMode="auto">
          <a:xfrm>
            <a:off x="848430" y="5461407"/>
            <a:ext cx="8713210" cy="786009"/>
            <a:chOff x="5631521" y="6027002"/>
            <a:chExt cx="3764599" cy="914014"/>
          </a:xfrm>
        </p:grpSpPr>
        <p:sp>
          <p:nvSpPr>
            <p:cNvPr id="26" name="Rectangle 86"/>
            <p:cNvSpPr>
              <a:spLocks noChangeArrowheads="1"/>
            </p:cNvSpPr>
            <p:nvPr/>
          </p:nvSpPr>
          <p:spPr bwMode="auto">
            <a:xfrm>
              <a:off x="5631521" y="6053795"/>
              <a:ext cx="3744500" cy="777004"/>
            </a:xfrm>
            <a:prstGeom prst="roundRect">
              <a:avLst/>
            </a:prstGeom>
            <a:solidFill>
              <a:srgbClr val="EEECE1"/>
            </a:solidFill>
            <a:ln w="12700">
              <a:noFill/>
              <a:miter lim="800000"/>
              <a:headEnd type="none" w="sm" len="sm"/>
              <a:tailEnd type="none" w="sm" len="sm"/>
            </a:ln>
            <a:effectLst>
              <a:outerShdw blurRad="63500" sx="102000" sy="102000" algn="ctr" rotWithShape="0">
                <a:prstClr val="black">
                  <a:alpha val="40000"/>
                </a:prstClr>
              </a:outerShdw>
            </a:effectLst>
          </p:spPr>
          <p:txBody>
            <a:bodyPr lIns="36000" rIns="36000" anchor="ctr"/>
            <a:lstStyle>
              <a:defPPr>
                <a:defRPr lang="en-US"/>
              </a:defPPr>
              <a:lvl1pPr algn="r" rtl="0" fontAlgn="base">
                <a:spcBef>
                  <a:spcPct val="0"/>
                </a:spcBef>
                <a:spcAft>
                  <a:spcPct val="0"/>
                </a:spcAft>
                <a:defRPr sz="2400" b="1" kern="1200">
                  <a:solidFill>
                    <a:schemeClr val="tx1"/>
                  </a:solidFill>
                  <a:latin typeface="Arial" pitchFamily="34" charset="0"/>
                  <a:ea typeface="+mn-ea"/>
                  <a:cs typeface="+mn-cs"/>
                </a:defRPr>
              </a:lvl1pPr>
              <a:lvl2pPr marL="457200" algn="r" rtl="0" fontAlgn="base">
                <a:spcBef>
                  <a:spcPct val="0"/>
                </a:spcBef>
                <a:spcAft>
                  <a:spcPct val="0"/>
                </a:spcAft>
                <a:defRPr sz="2400" b="1" kern="1200">
                  <a:solidFill>
                    <a:schemeClr val="tx1"/>
                  </a:solidFill>
                  <a:latin typeface="Arial" pitchFamily="34" charset="0"/>
                  <a:ea typeface="+mn-ea"/>
                  <a:cs typeface="+mn-cs"/>
                </a:defRPr>
              </a:lvl2pPr>
              <a:lvl3pPr marL="914400" algn="r" rtl="0" fontAlgn="base">
                <a:spcBef>
                  <a:spcPct val="0"/>
                </a:spcBef>
                <a:spcAft>
                  <a:spcPct val="0"/>
                </a:spcAft>
                <a:defRPr sz="2400" b="1" kern="1200">
                  <a:solidFill>
                    <a:schemeClr val="tx1"/>
                  </a:solidFill>
                  <a:latin typeface="Arial" pitchFamily="34" charset="0"/>
                  <a:ea typeface="+mn-ea"/>
                  <a:cs typeface="+mn-cs"/>
                </a:defRPr>
              </a:lvl3pPr>
              <a:lvl4pPr marL="1371600" algn="r" rtl="0" fontAlgn="base">
                <a:spcBef>
                  <a:spcPct val="0"/>
                </a:spcBef>
                <a:spcAft>
                  <a:spcPct val="0"/>
                </a:spcAft>
                <a:defRPr sz="2400" b="1" kern="1200">
                  <a:solidFill>
                    <a:schemeClr val="tx1"/>
                  </a:solidFill>
                  <a:latin typeface="Arial" pitchFamily="34" charset="0"/>
                  <a:ea typeface="+mn-ea"/>
                  <a:cs typeface="+mn-cs"/>
                </a:defRPr>
              </a:lvl4pPr>
              <a:lvl5pPr marL="1828800" algn="r" rtl="0" fontAlgn="base">
                <a:spcBef>
                  <a:spcPct val="0"/>
                </a:spcBef>
                <a:spcAft>
                  <a:spcPct val="0"/>
                </a:spcAft>
                <a:defRPr sz="2400" b="1" kern="1200">
                  <a:solidFill>
                    <a:schemeClr val="tx1"/>
                  </a:solidFill>
                  <a:latin typeface="Arial" pitchFamily="34" charset="0"/>
                  <a:ea typeface="+mn-ea"/>
                  <a:cs typeface="+mn-cs"/>
                </a:defRPr>
              </a:lvl5pPr>
              <a:lvl6pPr marL="2286000" algn="l" defTabSz="914400" rtl="0" eaLnBrk="1" latinLnBrk="0" hangingPunct="1">
                <a:defRPr sz="2400" b="1" kern="1200">
                  <a:solidFill>
                    <a:schemeClr val="tx1"/>
                  </a:solidFill>
                  <a:latin typeface="Arial" pitchFamily="34" charset="0"/>
                  <a:ea typeface="+mn-ea"/>
                  <a:cs typeface="+mn-cs"/>
                </a:defRPr>
              </a:lvl6pPr>
              <a:lvl7pPr marL="2743200" algn="l" defTabSz="914400" rtl="0" eaLnBrk="1" latinLnBrk="0" hangingPunct="1">
                <a:defRPr sz="2400" b="1" kern="1200">
                  <a:solidFill>
                    <a:schemeClr val="tx1"/>
                  </a:solidFill>
                  <a:latin typeface="Arial" pitchFamily="34" charset="0"/>
                  <a:ea typeface="+mn-ea"/>
                  <a:cs typeface="+mn-cs"/>
                </a:defRPr>
              </a:lvl7pPr>
              <a:lvl8pPr marL="3200400" algn="l" defTabSz="914400" rtl="0" eaLnBrk="1" latinLnBrk="0" hangingPunct="1">
                <a:defRPr sz="2400" b="1" kern="1200">
                  <a:solidFill>
                    <a:schemeClr val="tx1"/>
                  </a:solidFill>
                  <a:latin typeface="Arial" pitchFamily="34" charset="0"/>
                  <a:ea typeface="+mn-ea"/>
                  <a:cs typeface="+mn-cs"/>
                </a:defRPr>
              </a:lvl8pPr>
              <a:lvl9pPr marL="3657600" algn="l" defTabSz="914400" rtl="0" eaLnBrk="1" latinLnBrk="0" hangingPunct="1">
                <a:defRPr sz="2400" b="1" kern="1200">
                  <a:solidFill>
                    <a:schemeClr val="tx1"/>
                  </a:solidFill>
                  <a:latin typeface="Arial" pitchFamily="34" charset="0"/>
                  <a:ea typeface="+mn-ea"/>
                  <a:cs typeface="+mn-cs"/>
                </a:defRPr>
              </a:lvl9pPr>
            </a:lstStyle>
            <a:p>
              <a:pPr algn="ctr" defTabSz="705327">
                <a:spcBef>
                  <a:spcPct val="20000"/>
                </a:spcBef>
                <a:defRPr/>
              </a:pPr>
              <a:endParaRPr lang="en-GB" sz="1000" b="0" kern="0" dirty="0" smtClean="0">
                <a:solidFill>
                  <a:srgbClr val="4F81BD">
                    <a:lumMod val="50000"/>
                  </a:srgbClr>
                </a:solidFill>
                <a:latin typeface="Calibri" pitchFamily="34" charset="0"/>
                <a:cs typeface="Calibri" pitchFamily="34" charset="0"/>
              </a:endParaRPr>
            </a:p>
          </p:txBody>
        </p:sp>
        <p:sp>
          <p:nvSpPr>
            <p:cNvPr id="27" name="38 CuadroTexto"/>
            <p:cNvSpPr txBox="1"/>
            <p:nvPr/>
          </p:nvSpPr>
          <p:spPr>
            <a:xfrm>
              <a:off x="5651620" y="6027002"/>
              <a:ext cx="3744500" cy="914014"/>
            </a:xfrm>
            <a:prstGeom prst="rect">
              <a:avLst/>
            </a:prstGeom>
            <a:noFill/>
          </p:spPr>
          <p:txBody>
            <a:bodyPr>
              <a:spAutoFit/>
            </a:bodyPr>
            <a:lstStyle/>
            <a:p>
              <a:pPr fontAlgn="auto">
                <a:spcBef>
                  <a:spcPts val="0"/>
                </a:spcBef>
                <a:spcAft>
                  <a:spcPts val="0"/>
                </a:spcAft>
                <a:defRPr/>
              </a:pPr>
              <a:r>
                <a:rPr lang="en-GB" sz="1400" b="1" kern="0" dirty="0">
                  <a:solidFill>
                    <a:srgbClr val="4F81BD"/>
                  </a:solidFill>
                  <a:latin typeface="Optane"/>
                  <a:cs typeface="+mn-cs"/>
                </a:rPr>
                <a:t>8 JANUARY 2015: </a:t>
              </a:r>
              <a:r>
                <a:rPr lang="en-GB" sz="1400" kern="0" dirty="0">
                  <a:solidFill>
                    <a:prstClr val="black"/>
                  </a:solidFill>
                  <a:latin typeface="Optane"/>
                  <a:cs typeface="+mn-cs"/>
                </a:rPr>
                <a:t>Approval of Resolution of 8 January 2015 by the SESS, which regulates the online notification of mandatory incorporation into the Direct Payment System</a:t>
              </a:r>
              <a:r>
                <a:rPr lang="en-GB" sz="1400" kern="0" dirty="0" smtClean="0">
                  <a:solidFill>
                    <a:prstClr val="black"/>
                  </a:solidFill>
                  <a:latin typeface="Optane"/>
                  <a:cs typeface="+mn-cs"/>
                </a:rPr>
                <a:t>.</a:t>
              </a:r>
            </a:p>
            <a:p>
              <a:pPr fontAlgn="auto">
                <a:spcBef>
                  <a:spcPts val="0"/>
                </a:spcBef>
                <a:spcAft>
                  <a:spcPts val="0"/>
                </a:spcAft>
                <a:defRPr/>
              </a:pPr>
              <a:r>
                <a:rPr lang="en-US" altLang="zh-CN" sz="1400" kern="0" dirty="0" smtClean="0">
                  <a:solidFill>
                    <a:prstClr val="black"/>
                  </a:solidFill>
                  <a:latin typeface="Optane"/>
                  <a:cs typeface="+mn-cs"/>
                </a:rPr>
                <a:t>2015</a:t>
              </a:r>
              <a:r>
                <a:rPr lang="zh-CN" altLang="en-US" sz="1400" kern="0" dirty="0" smtClean="0">
                  <a:solidFill>
                    <a:prstClr val="black"/>
                  </a:solidFill>
                  <a:latin typeface="Optane"/>
                  <a:cs typeface="+mn-cs"/>
                </a:rPr>
                <a:t>年</a:t>
              </a:r>
              <a:r>
                <a:rPr lang="en-US" altLang="zh-CN" sz="1400" kern="0" dirty="0" smtClean="0">
                  <a:solidFill>
                    <a:prstClr val="black"/>
                  </a:solidFill>
                  <a:latin typeface="Optane"/>
                  <a:cs typeface="+mn-cs"/>
                </a:rPr>
                <a:t>1</a:t>
              </a:r>
              <a:r>
                <a:rPr lang="zh-CN" altLang="en-US" sz="1400" kern="0" dirty="0" smtClean="0">
                  <a:solidFill>
                    <a:prstClr val="black"/>
                  </a:solidFill>
                  <a:latin typeface="Optane"/>
                  <a:cs typeface="+mn-cs"/>
                </a:rPr>
                <a:t>月</a:t>
              </a:r>
              <a:r>
                <a:rPr lang="en-US" altLang="zh-CN" sz="1400" kern="0" dirty="0" smtClean="0">
                  <a:solidFill>
                    <a:prstClr val="black"/>
                  </a:solidFill>
                  <a:latin typeface="Optane"/>
                  <a:cs typeface="+mn-cs"/>
                </a:rPr>
                <a:t>8</a:t>
              </a:r>
              <a:r>
                <a:rPr lang="zh-CN" altLang="en-US" sz="1400" kern="0" dirty="0" smtClean="0">
                  <a:solidFill>
                    <a:prstClr val="black"/>
                  </a:solidFill>
                  <a:latin typeface="Optane"/>
                  <a:cs typeface="+mn-cs"/>
                </a:rPr>
                <a:t>日：</a:t>
              </a:r>
              <a:r>
                <a:rPr lang="en-US" altLang="zh-CN" sz="1400" kern="0" dirty="0" smtClean="0">
                  <a:solidFill>
                    <a:prstClr val="black"/>
                  </a:solidFill>
                  <a:latin typeface="Optane"/>
                  <a:cs typeface="+mn-cs"/>
                </a:rPr>
                <a:t>《</a:t>
              </a:r>
              <a:r>
                <a:rPr lang="it-IT" altLang="zh-CN" sz="1400" kern="0" dirty="0" smtClean="0">
                  <a:solidFill>
                    <a:prstClr val="black"/>
                  </a:solidFill>
                  <a:latin typeface="Optane"/>
                  <a:cs typeface="+mn-cs"/>
                </a:rPr>
                <a:t>SESS</a:t>
              </a:r>
              <a:r>
                <a:rPr lang="zh-CN" altLang="en-US" sz="1400" kern="0" dirty="0" smtClean="0">
                  <a:solidFill>
                    <a:prstClr val="black"/>
                  </a:solidFill>
                  <a:latin typeface="Optane"/>
                  <a:cs typeface="+mn-cs"/>
                </a:rPr>
                <a:t>系统批准决议</a:t>
              </a:r>
              <a:r>
                <a:rPr lang="en-US" altLang="zh-CN" sz="1400" kern="0" dirty="0" smtClean="0">
                  <a:solidFill>
                    <a:prstClr val="black"/>
                  </a:solidFill>
                  <a:latin typeface="Optane"/>
                  <a:cs typeface="+mn-cs"/>
                </a:rPr>
                <a:t>》</a:t>
              </a:r>
              <a:r>
                <a:rPr lang="zh-CN" altLang="en-US" sz="1400" kern="0" dirty="0" smtClean="0">
                  <a:solidFill>
                    <a:prstClr val="black"/>
                  </a:solidFill>
                  <a:latin typeface="Optane"/>
                  <a:cs typeface="+mn-cs"/>
                </a:rPr>
                <a:t>，规定了与直接支付系统的法定整合及其在线确认方式。</a:t>
              </a:r>
              <a:endParaRPr lang="en-GB" sz="1400" kern="0" dirty="0">
                <a:solidFill>
                  <a:prstClr val="black"/>
                </a:solidFill>
                <a:latin typeface="Optane"/>
                <a:cs typeface="+mn-cs"/>
              </a:endParaRPr>
            </a:p>
          </p:txBody>
        </p:sp>
      </p:grpSp>
      <p:sp>
        <p:nvSpPr>
          <p:cNvPr id="28" name="Título 1"/>
          <p:cNvSpPr txBox="1">
            <a:spLocks/>
          </p:cNvSpPr>
          <p:nvPr/>
        </p:nvSpPr>
        <p:spPr>
          <a:xfrm>
            <a:off x="329109" y="188550"/>
            <a:ext cx="6105160" cy="747217"/>
          </a:xfrm>
          <a:prstGeom prst="rect">
            <a:avLst/>
          </a:prstGeom>
        </p:spPr>
        <p:txBody>
          <a:bodyPr>
            <a:normAutofit fontScale="25000" lnSpcReduction="20000"/>
          </a:bodyPr>
          <a:lstStyle>
            <a:lvl1pPr algn="l" defTabSz="914400" rtl="0" eaLnBrk="1" latinLnBrk="0" hangingPunct="1">
              <a:spcBef>
                <a:spcPct val="0"/>
              </a:spcBef>
              <a:buNone/>
              <a:defRPr sz="2000" b="1" kern="1200">
                <a:solidFill>
                  <a:schemeClr val="tx1"/>
                </a:solidFill>
                <a:latin typeface="Optane" pitchFamily="2" charset="0"/>
                <a:ea typeface="+mj-ea"/>
                <a:cs typeface="+mj-cs"/>
              </a:defRPr>
            </a:lvl1pPr>
          </a:lstStyle>
          <a:p>
            <a:pPr marL="342900" indent="-342900" eaLnBrk="0" hangingPunct="0">
              <a:spcBef>
                <a:spcPts val="0"/>
              </a:spcBef>
            </a:pPr>
            <a:r>
              <a:rPr lang="en-US" sz="7200" dirty="0" smtClean="0">
                <a:solidFill>
                  <a:srgbClr val="4F81BD"/>
                </a:solidFill>
              </a:rPr>
              <a:t>3. DIRECT PAYMENT SYSTEM  </a:t>
            </a:r>
            <a:r>
              <a:rPr lang="zh-CN" altLang="en-US" sz="7200" dirty="0" smtClean="0">
                <a:solidFill>
                  <a:srgbClr val="4F81BD"/>
                </a:solidFill>
                <a:latin typeface="Optane"/>
              </a:rPr>
              <a:t>直</a:t>
            </a:r>
            <a:r>
              <a:rPr lang="zh-CN" altLang="en-US" sz="7200" dirty="0">
                <a:solidFill>
                  <a:srgbClr val="4F81BD"/>
                </a:solidFill>
                <a:latin typeface="Optane"/>
              </a:rPr>
              <a:t>接支付系统</a:t>
            </a:r>
            <a:endParaRPr lang="en-US" sz="7200" dirty="0" smtClean="0">
              <a:solidFill>
                <a:srgbClr val="4F81BD"/>
              </a:solidFill>
            </a:endParaRPr>
          </a:p>
          <a:p>
            <a:pPr marL="342900" indent="-342900" eaLnBrk="0" hangingPunct="0">
              <a:spcBef>
                <a:spcPts val="0"/>
              </a:spcBef>
            </a:pPr>
            <a:r>
              <a:rPr lang="en-GB" sz="7200" b="1" dirty="0" smtClean="0">
                <a:solidFill>
                  <a:srgbClr val="4F81BD"/>
                </a:solidFill>
                <a:latin typeface="Optane"/>
              </a:rPr>
              <a:t>3.3. Implementation</a:t>
            </a:r>
            <a:r>
              <a:rPr lang="zh-CN" altLang="en-US" sz="7200" b="1" dirty="0" smtClean="0">
                <a:solidFill>
                  <a:srgbClr val="4F81BD"/>
                </a:solidFill>
                <a:latin typeface="Optane"/>
              </a:rPr>
              <a:t>  运</a:t>
            </a:r>
            <a:r>
              <a:rPr lang="zh-CN" altLang="en-US" sz="7200" b="1" dirty="0">
                <a:solidFill>
                  <a:srgbClr val="4F81BD"/>
                </a:solidFill>
                <a:latin typeface="Optane"/>
              </a:rPr>
              <a:t>行</a:t>
            </a:r>
            <a:endParaRPr lang="en-GB" sz="7200" b="1" dirty="0">
              <a:solidFill>
                <a:srgbClr val="4F81BD"/>
              </a:solidFill>
              <a:latin typeface="Optane"/>
            </a:endParaRPr>
          </a:p>
          <a:p>
            <a:pPr marL="342900" indent="-342900" eaLnBrk="0" hangingPunct="0">
              <a:spcBef>
                <a:spcPts val="0"/>
              </a:spcBef>
            </a:pPr>
            <a:endParaRPr lang="en-GB" b="1" dirty="0">
              <a:solidFill>
                <a:srgbClr val="4F81BD"/>
              </a:solidFill>
              <a:latin typeface="Optane"/>
            </a:endParaRPr>
          </a:p>
          <a:p>
            <a:pPr marL="342900" indent="-342900" algn="ctr" eaLnBrk="0" hangingPunct="0">
              <a:spcBef>
                <a:spcPts val="0"/>
              </a:spcBef>
            </a:pPr>
            <a:endParaRPr lang="es-ES" sz="7200" dirty="0" smtClean="0">
              <a:solidFill>
                <a:srgbClr val="FF0000"/>
              </a:solidFill>
            </a:endParaRPr>
          </a:p>
          <a:p>
            <a:pPr marL="342900" indent="-342900" algn="ctr" eaLnBrk="0" fontAlgn="base" hangingPunct="0">
              <a:spcBef>
                <a:spcPts val="0"/>
              </a:spcBef>
              <a:spcAft>
                <a:spcPct val="0"/>
              </a:spcAft>
            </a:pPr>
            <a:r>
              <a:rPr lang="en-GB" sz="2700" kern="0" dirty="0" smtClean="0">
                <a:solidFill>
                  <a:srgbClr val="4F81BD"/>
                </a:solidFill>
                <a:latin typeface="Optane"/>
                <a:ea typeface="+mn-ea"/>
                <a:cs typeface="Calibri" pitchFamily="34" charset="0"/>
              </a:rPr>
              <a:t/>
            </a:r>
            <a:br>
              <a:rPr lang="en-GB" sz="2700" kern="0" dirty="0" smtClean="0">
                <a:solidFill>
                  <a:srgbClr val="4F81BD"/>
                </a:solidFill>
                <a:latin typeface="Optane"/>
                <a:ea typeface="+mn-ea"/>
                <a:cs typeface="Calibri" pitchFamily="34" charset="0"/>
              </a:rPr>
            </a:br>
            <a:endParaRPr lang="es-ES" sz="2700" dirty="0">
              <a:latin typeface="Optane"/>
            </a:endParaRPr>
          </a:p>
        </p:txBody>
      </p:sp>
    </p:spTree>
    <p:extLst>
      <p:ext uri="{BB962C8B-B14F-4D97-AF65-F5344CB8AC3E}">
        <p14:creationId xmlns:p14="http://schemas.microsoft.com/office/powerpoint/2010/main" val="768393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52 Conector recto de flecha"/>
          <p:cNvCxnSpPr/>
          <p:nvPr/>
        </p:nvCxnSpPr>
        <p:spPr>
          <a:xfrm flipH="1">
            <a:off x="4603445" y="4460974"/>
            <a:ext cx="13896" cy="849387"/>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8" name="56 CuadroTexto"/>
          <p:cNvSpPr txBox="1"/>
          <p:nvPr/>
        </p:nvSpPr>
        <p:spPr>
          <a:xfrm>
            <a:off x="1280592" y="4725144"/>
            <a:ext cx="7848988" cy="381100"/>
          </a:xfrm>
          <a:prstGeom prst="homePlate">
            <a:avLst/>
          </a:prstGeom>
          <a:solidFill>
            <a:sysClr val="window" lastClr="FFFFFF">
              <a:lumMod val="95000"/>
            </a:sysClr>
          </a:solidFill>
        </p:spPr>
        <p:txBody>
          <a:bodyPr/>
          <a:lstStyle/>
          <a:p>
            <a:pPr algn="ctr" fontAlgn="auto">
              <a:spcBef>
                <a:spcPts val="0"/>
              </a:spcBef>
              <a:spcAft>
                <a:spcPts val="0"/>
              </a:spcAft>
              <a:defRPr/>
            </a:pPr>
            <a:r>
              <a:rPr lang="en-GB" sz="1600" b="1" kern="0" dirty="0">
                <a:solidFill>
                  <a:prstClr val="black"/>
                </a:solidFill>
                <a:latin typeface="Calibri" pitchFamily="34" charset="0"/>
                <a:cs typeface="+mn-cs"/>
              </a:rPr>
              <a:t>MOVE TO </a:t>
            </a:r>
            <a:r>
              <a:rPr lang="en-GB" sz="1600" b="1" kern="0" dirty="0" smtClean="0">
                <a:solidFill>
                  <a:prstClr val="black"/>
                </a:solidFill>
                <a:latin typeface="Calibri" pitchFamily="34" charset="0"/>
                <a:cs typeface="+mn-cs"/>
              </a:rPr>
              <a:t>REAL</a:t>
            </a:r>
            <a:r>
              <a:rPr lang="zh-CN" altLang="en-US" sz="1600" b="1" kern="0" dirty="0" smtClean="0">
                <a:solidFill>
                  <a:prstClr val="black"/>
                </a:solidFill>
                <a:latin typeface="Calibri" pitchFamily="34" charset="0"/>
                <a:cs typeface="+mn-cs"/>
              </a:rPr>
              <a:t> 移至现实</a:t>
            </a:r>
            <a:endParaRPr lang="en-GB" sz="1600" b="1" kern="0" dirty="0">
              <a:solidFill>
                <a:prstClr val="black"/>
              </a:solidFill>
              <a:latin typeface="Calibri" pitchFamily="34" charset="0"/>
              <a:cs typeface="Calibri" pitchFamily="34" charset="0"/>
            </a:endParaRPr>
          </a:p>
        </p:txBody>
      </p:sp>
      <p:sp>
        <p:nvSpPr>
          <p:cNvPr id="1745929" name="TextBox 87"/>
          <p:cNvSpPr txBox="1">
            <a:spLocks noChangeArrowheads="1"/>
          </p:cNvSpPr>
          <p:nvPr/>
        </p:nvSpPr>
        <p:spPr bwMode="auto">
          <a:xfrm>
            <a:off x="2263774" y="1574800"/>
            <a:ext cx="4777457" cy="461665"/>
          </a:xfrm>
          <a:prstGeom prst="rect">
            <a:avLst/>
          </a:prstGeom>
          <a:noFill/>
          <a:ln w="9525">
            <a:noFill/>
            <a:prstDash val="dash"/>
            <a:miter lim="800000"/>
            <a:headEnd/>
            <a:tailEnd/>
          </a:ln>
        </p:spPr>
        <p:txBody>
          <a:bodyPr wrap="square" lIns="36000" rIns="36000">
            <a:spAutoFit/>
          </a:bodyPr>
          <a:lstStyle/>
          <a:p>
            <a:pPr algn="ctr"/>
            <a:r>
              <a:rPr lang="en-GB" sz="2400" b="1" dirty="0">
                <a:solidFill>
                  <a:srgbClr val="953735"/>
                </a:solidFill>
                <a:latin typeface="Optane" pitchFamily="2" charset="0"/>
              </a:rPr>
              <a:t>Companies </a:t>
            </a:r>
            <a:r>
              <a:rPr lang="en-GB" sz="2400" b="1" dirty="0" smtClean="0">
                <a:solidFill>
                  <a:srgbClr val="953735"/>
                </a:solidFill>
                <a:latin typeface="Optane" pitchFamily="2" charset="0"/>
              </a:rPr>
              <a:t>notified</a:t>
            </a:r>
            <a:r>
              <a:rPr lang="zh-CN" altLang="en-US" sz="2400" b="1" dirty="0" smtClean="0">
                <a:solidFill>
                  <a:srgbClr val="953735"/>
                </a:solidFill>
                <a:latin typeface="Optane" pitchFamily="2" charset="0"/>
              </a:rPr>
              <a:t> 通知企业  </a:t>
            </a:r>
            <a:endParaRPr lang="en-GB" sz="2400" b="1" dirty="0">
              <a:solidFill>
                <a:srgbClr val="953735"/>
              </a:solidFill>
              <a:latin typeface="Optane" pitchFamily="2" charset="0"/>
            </a:endParaRPr>
          </a:p>
        </p:txBody>
      </p:sp>
      <p:sp>
        <p:nvSpPr>
          <p:cNvPr id="12" name="2 Marcador de texto"/>
          <p:cNvSpPr txBox="1">
            <a:spLocks/>
          </p:cNvSpPr>
          <p:nvPr/>
        </p:nvSpPr>
        <p:spPr>
          <a:xfrm>
            <a:off x="111336" y="931590"/>
            <a:ext cx="9613027" cy="461665"/>
          </a:xfrm>
          <a:prstGeom prst="rect">
            <a:avLst/>
          </a:prstGeom>
          <a:solidFill>
            <a:srgbClr val="4F81BD">
              <a:lumMod val="20000"/>
              <a:lumOff val="80000"/>
            </a:srgbClr>
          </a:solidFill>
          <a:ln w="9525">
            <a:noFill/>
            <a:miter lim="800000"/>
            <a:headEnd/>
            <a:tailEnd/>
          </a:ln>
        </p:spPr>
        <p:txBody>
          <a:bodyPr wrap="square" anchor="ctr">
            <a:spAutoFit/>
          </a:bodyPr>
          <a:lstStyle>
            <a:lvl1pPr marL="342900" indent="-342900" algn="ctr" rtl="0" eaLnBrk="0" fontAlgn="base" hangingPunct="0">
              <a:spcBef>
                <a:spcPts val="0"/>
              </a:spcBef>
              <a:spcAft>
                <a:spcPct val="0"/>
              </a:spcAft>
              <a:buClr>
                <a:srgbClr val="3366CC"/>
              </a:buClr>
              <a:buFont typeface="Wingdings" pitchFamily="2" charset="2"/>
              <a:buNone/>
              <a:defRPr sz="1800" b="1">
                <a:solidFill>
                  <a:srgbClr val="4F81BD"/>
                </a:solidFill>
                <a:latin typeface="Calibri" pitchFamily="34" charset="0"/>
                <a:ea typeface="+mn-ea"/>
                <a:cs typeface="+mn-cs"/>
              </a:defRPr>
            </a:lvl1pPr>
            <a:lvl2pPr marL="742950" indent="-285750" algn="l" rtl="0" eaLnBrk="0" fontAlgn="base" hangingPunct="0">
              <a:spcBef>
                <a:spcPct val="20000"/>
              </a:spcBef>
              <a:spcAft>
                <a:spcPct val="0"/>
              </a:spcAft>
              <a:buClr>
                <a:srgbClr val="3366CC"/>
              </a:buClr>
              <a:buFont typeface="Courier New" pitchFamily="49" charset="0"/>
              <a:buNone/>
              <a:defRPr sz="1600">
                <a:solidFill>
                  <a:schemeClr val="tx1"/>
                </a:solidFill>
                <a:latin typeface="Calibri" pitchFamily="34" charset="0"/>
              </a:defRPr>
            </a:lvl2pPr>
            <a:lvl3pPr marL="1143000" indent="-228600" algn="l" rtl="0" eaLnBrk="0" fontAlgn="base" hangingPunct="0">
              <a:spcBef>
                <a:spcPct val="20000"/>
              </a:spcBef>
              <a:spcAft>
                <a:spcPct val="0"/>
              </a:spcAft>
              <a:buClr>
                <a:srgbClr val="3366CC"/>
              </a:buClr>
              <a:buFont typeface="Wingdings" pitchFamily="2" charset="2"/>
              <a:buChar char="§"/>
              <a:defRPr sz="1400">
                <a:solidFill>
                  <a:schemeClr val="tx1"/>
                </a:solidFill>
                <a:latin typeface="Calibri" pitchFamily="34" charset="0"/>
              </a:defRPr>
            </a:lvl3pPr>
            <a:lvl4pPr marL="1600200" indent="-228600" algn="l" rtl="0" eaLnBrk="0" fontAlgn="base" hangingPunct="0">
              <a:spcBef>
                <a:spcPct val="20000"/>
              </a:spcBef>
              <a:spcAft>
                <a:spcPct val="0"/>
              </a:spcAft>
              <a:buClr>
                <a:srgbClr val="3366CC"/>
              </a:buClr>
              <a:buFont typeface="Wingdings" pitchFamily="2" charset="2"/>
              <a:buChar char="û"/>
              <a:defRPr sz="1200">
                <a:solidFill>
                  <a:schemeClr val="tx1"/>
                </a:solidFill>
                <a:latin typeface="Calibri" pitchFamily="34" charset="0"/>
              </a:defRPr>
            </a:lvl4pPr>
            <a:lvl5pPr marL="2057400" indent="-228600" algn="l" rtl="0" eaLnBrk="0" fontAlgn="base" hangingPunct="0">
              <a:spcBef>
                <a:spcPct val="20000"/>
              </a:spcBef>
              <a:spcAft>
                <a:spcPct val="0"/>
              </a:spcAft>
              <a:buFont typeface="Vrinda" pitchFamily="2" charset="0"/>
              <a:buChar char="»"/>
              <a:defRPr sz="12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49263">
              <a:spcBef>
                <a:spcPct val="20000"/>
              </a:spcBef>
              <a:defRPr/>
            </a:pPr>
            <a:r>
              <a:rPr lang="en-GB" sz="2400" kern="0" dirty="0" smtClean="0">
                <a:solidFill>
                  <a:sysClr val="windowText" lastClr="000000"/>
                </a:solidFill>
                <a:latin typeface="Optane"/>
              </a:rPr>
              <a:t>Implementation of the Direct Payment System</a:t>
            </a:r>
            <a:r>
              <a:rPr lang="zh-CN" altLang="en-US" sz="2400" kern="0" dirty="0" smtClean="0">
                <a:solidFill>
                  <a:sysClr val="windowText" lastClr="000000"/>
                </a:solidFill>
                <a:latin typeface="Optane"/>
              </a:rPr>
              <a:t> 直接支付系统</a:t>
            </a:r>
            <a:r>
              <a:rPr lang="zh-CN" altLang="it-IT" sz="2400" kern="0" dirty="0" smtClean="0">
                <a:solidFill>
                  <a:sysClr val="windowText" lastClr="000000"/>
                </a:solidFill>
                <a:latin typeface="Optane"/>
              </a:rPr>
              <a:t>运作</a:t>
            </a:r>
            <a:endParaRPr lang="en-GB" sz="2400" kern="0" dirty="0" smtClean="0">
              <a:solidFill>
                <a:sysClr val="windowText" lastClr="000000"/>
              </a:solidFill>
              <a:latin typeface="Optane"/>
            </a:endParaRPr>
          </a:p>
        </p:txBody>
      </p:sp>
      <p:sp>
        <p:nvSpPr>
          <p:cNvPr id="1745931" name="TextBox 87"/>
          <p:cNvSpPr txBox="1">
            <a:spLocks noChangeArrowheads="1"/>
          </p:cNvSpPr>
          <p:nvPr/>
        </p:nvSpPr>
        <p:spPr bwMode="auto">
          <a:xfrm>
            <a:off x="1208584" y="2047875"/>
            <a:ext cx="1243806" cy="646331"/>
          </a:xfrm>
          <a:prstGeom prst="rect">
            <a:avLst/>
          </a:prstGeom>
          <a:noFill/>
          <a:ln w="9525">
            <a:noFill/>
            <a:prstDash val="dash"/>
            <a:miter lim="800000"/>
            <a:headEnd/>
            <a:tailEnd/>
          </a:ln>
        </p:spPr>
        <p:txBody>
          <a:bodyPr wrap="square" lIns="36000" rIns="36000">
            <a:spAutoFit/>
          </a:bodyPr>
          <a:lstStyle/>
          <a:p>
            <a:pPr algn="ctr"/>
            <a:r>
              <a:rPr lang="en-GB" dirty="0">
                <a:solidFill>
                  <a:srgbClr val="000000"/>
                </a:solidFill>
                <a:latin typeface="Optane" pitchFamily="2" charset="0"/>
              </a:rPr>
              <a:t>January</a:t>
            </a:r>
          </a:p>
          <a:p>
            <a:pPr algn="ctr"/>
            <a:r>
              <a:rPr lang="en-GB" b="1" dirty="0" smtClean="0">
                <a:solidFill>
                  <a:srgbClr val="953735"/>
                </a:solidFill>
                <a:latin typeface="Optane" pitchFamily="2" charset="0"/>
              </a:rPr>
              <a:t>2015</a:t>
            </a:r>
            <a:r>
              <a:rPr lang="zh-CN" altLang="en-US" b="1" dirty="0" smtClean="0">
                <a:solidFill>
                  <a:srgbClr val="953735"/>
                </a:solidFill>
                <a:latin typeface="Optane" pitchFamily="2" charset="0"/>
              </a:rPr>
              <a:t>年</a:t>
            </a:r>
            <a:r>
              <a:rPr lang="en-US" altLang="zh-CN" b="1" dirty="0" smtClean="0">
                <a:solidFill>
                  <a:srgbClr val="953735"/>
                </a:solidFill>
                <a:latin typeface="Optane" pitchFamily="2" charset="0"/>
              </a:rPr>
              <a:t>1</a:t>
            </a:r>
            <a:r>
              <a:rPr lang="zh-CN" altLang="en-US" b="1" dirty="0" smtClean="0">
                <a:solidFill>
                  <a:srgbClr val="953735"/>
                </a:solidFill>
                <a:latin typeface="Optane" pitchFamily="2" charset="0"/>
              </a:rPr>
              <a:t>月</a:t>
            </a:r>
            <a:endParaRPr lang="en-GB" b="1" dirty="0">
              <a:solidFill>
                <a:srgbClr val="953735"/>
              </a:solidFill>
              <a:latin typeface="Optane" pitchFamily="2" charset="0"/>
            </a:endParaRPr>
          </a:p>
        </p:txBody>
      </p:sp>
      <p:sp>
        <p:nvSpPr>
          <p:cNvPr id="1745932" name="TextBox 87"/>
          <p:cNvSpPr txBox="1">
            <a:spLocks noChangeArrowheads="1"/>
          </p:cNvSpPr>
          <p:nvPr/>
        </p:nvSpPr>
        <p:spPr bwMode="auto">
          <a:xfrm>
            <a:off x="2615803" y="2062589"/>
            <a:ext cx="1329085" cy="646331"/>
          </a:xfrm>
          <a:prstGeom prst="rect">
            <a:avLst/>
          </a:prstGeom>
          <a:noFill/>
          <a:ln w="9525">
            <a:noFill/>
            <a:prstDash val="dash"/>
            <a:miter lim="800000"/>
            <a:headEnd/>
            <a:tailEnd/>
          </a:ln>
        </p:spPr>
        <p:txBody>
          <a:bodyPr wrap="square" lIns="36000" rIns="36000">
            <a:spAutoFit/>
          </a:bodyPr>
          <a:lstStyle/>
          <a:p>
            <a:pPr algn="ctr"/>
            <a:r>
              <a:rPr lang="en-GB" dirty="0">
                <a:solidFill>
                  <a:srgbClr val="000000"/>
                </a:solidFill>
                <a:latin typeface="Optane" pitchFamily="2" charset="0"/>
              </a:rPr>
              <a:t>February</a:t>
            </a:r>
          </a:p>
          <a:p>
            <a:pPr algn="ctr"/>
            <a:r>
              <a:rPr lang="en-GB" b="1" dirty="0" smtClean="0">
                <a:solidFill>
                  <a:srgbClr val="953735"/>
                </a:solidFill>
                <a:latin typeface="Optane" pitchFamily="2" charset="0"/>
              </a:rPr>
              <a:t>2015</a:t>
            </a:r>
            <a:r>
              <a:rPr lang="zh-CN" altLang="en-US" b="1" dirty="0" smtClean="0">
                <a:solidFill>
                  <a:srgbClr val="953735"/>
                </a:solidFill>
                <a:latin typeface="Optane" pitchFamily="2" charset="0"/>
              </a:rPr>
              <a:t>年</a:t>
            </a:r>
            <a:r>
              <a:rPr lang="en-US" altLang="zh-CN" b="1" dirty="0" smtClean="0">
                <a:solidFill>
                  <a:srgbClr val="953735"/>
                </a:solidFill>
                <a:latin typeface="Optane" pitchFamily="2" charset="0"/>
              </a:rPr>
              <a:t>2</a:t>
            </a:r>
            <a:r>
              <a:rPr lang="zh-CN" altLang="en-US" b="1" dirty="0" smtClean="0">
                <a:solidFill>
                  <a:srgbClr val="953735"/>
                </a:solidFill>
                <a:latin typeface="Optane" pitchFamily="2" charset="0"/>
              </a:rPr>
              <a:t>月</a:t>
            </a:r>
            <a:endParaRPr lang="en-GB" b="1" dirty="0">
              <a:solidFill>
                <a:srgbClr val="953735"/>
              </a:solidFill>
              <a:latin typeface="Optane" pitchFamily="2" charset="0"/>
            </a:endParaRPr>
          </a:p>
        </p:txBody>
      </p:sp>
      <p:sp>
        <p:nvSpPr>
          <p:cNvPr id="1745933" name="TextBox 87"/>
          <p:cNvSpPr txBox="1">
            <a:spLocks noChangeArrowheads="1"/>
          </p:cNvSpPr>
          <p:nvPr/>
        </p:nvSpPr>
        <p:spPr bwMode="auto">
          <a:xfrm>
            <a:off x="3872880" y="2047875"/>
            <a:ext cx="1319387" cy="646331"/>
          </a:xfrm>
          <a:prstGeom prst="rect">
            <a:avLst/>
          </a:prstGeom>
          <a:noFill/>
          <a:ln w="9525">
            <a:noFill/>
            <a:prstDash val="dash"/>
            <a:miter lim="800000"/>
            <a:headEnd/>
            <a:tailEnd/>
          </a:ln>
        </p:spPr>
        <p:txBody>
          <a:bodyPr wrap="square" lIns="36000" rIns="36000">
            <a:spAutoFit/>
          </a:bodyPr>
          <a:lstStyle/>
          <a:p>
            <a:pPr algn="ctr"/>
            <a:r>
              <a:rPr lang="en-GB" dirty="0">
                <a:solidFill>
                  <a:srgbClr val="000000"/>
                </a:solidFill>
                <a:latin typeface="Optane" pitchFamily="2" charset="0"/>
              </a:rPr>
              <a:t>March</a:t>
            </a:r>
          </a:p>
          <a:p>
            <a:pPr algn="ctr"/>
            <a:r>
              <a:rPr lang="en-GB" b="1" dirty="0" smtClean="0">
                <a:solidFill>
                  <a:srgbClr val="953735"/>
                </a:solidFill>
                <a:latin typeface="Optane" pitchFamily="2" charset="0"/>
              </a:rPr>
              <a:t>2015</a:t>
            </a:r>
            <a:r>
              <a:rPr lang="zh-CN" altLang="en-US" b="1" dirty="0" smtClean="0">
                <a:solidFill>
                  <a:srgbClr val="953735"/>
                </a:solidFill>
                <a:latin typeface="Optane" pitchFamily="2" charset="0"/>
              </a:rPr>
              <a:t>年</a:t>
            </a:r>
            <a:r>
              <a:rPr lang="en-US" altLang="zh-CN" b="1" dirty="0" smtClean="0">
                <a:solidFill>
                  <a:srgbClr val="953735"/>
                </a:solidFill>
                <a:latin typeface="Optane" pitchFamily="2" charset="0"/>
              </a:rPr>
              <a:t>3</a:t>
            </a:r>
            <a:r>
              <a:rPr lang="zh-CN" altLang="en-US" b="1" dirty="0" smtClean="0">
                <a:solidFill>
                  <a:srgbClr val="953735"/>
                </a:solidFill>
                <a:latin typeface="Optane" pitchFamily="2" charset="0"/>
              </a:rPr>
              <a:t>月</a:t>
            </a:r>
            <a:endParaRPr lang="en-GB" b="1" dirty="0">
              <a:solidFill>
                <a:srgbClr val="953735"/>
              </a:solidFill>
              <a:latin typeface="Optane" pitchFamily="2" charset="0"/>
            </a:endParaRPr>
          </a:p>
        </p:txBody>
      </p:sp>
      <p:sp>
        <p:nvSpPr>
          <p:cNvPr id="1745934" name="TextBox 87"/>
          <p:cNvSpPr txBox="1">
            <a:spLocks noChangeArrowheads="1"/>
          </p:cNvSpPr>
          <p:nvPr/>
        </p:nvSpPr>
        <p:spPr bwMode="auto">
          <a:xfrm>
            <a:off x="5205086" y="1955541"/>
            <a:ext cx="936138" cy="738664"/>
          </a:xfrm>
          <a:prstGeom prst="rect">
            <a:avLst/>
          </a:prstGeom>
          <a:noFill/>
          <a:ln w="9525">
            <a:noFill/>
            <a:prstDash val="dash"/>
            <a:miter lim="800000"/>
            <a:headEnd/>
            <a:tailEnd/>
          </a:ln>
        </p:spPr>
        <p:txBody>
          <a:bodyPr wrap="square" lIns="36000" rIns="36000">
            <a:spAutoFit/>
          </a:bodyPr>
          <a:lstStyle/>
          <a:p>
            <a:pPr algn="ctr"/>
            <a:endParaRPr lang="en-GB" dirty="0">
              <a:solidFill>
                <a:srgbClr val="000000"/>
              </a:solidFill>
              <a:latin typeface="Optane" pitchFamily="2" charset="0"/>
            </a:endParaRPr>
          </a:p>
          <a:p>
            <a:pPr algn="ctr"/>
            <a:r>
              <a:rPr lang="en-GB" sz="2400" b="1" dirty="0" smtClean="0">
                <a:solidFill>
                  <a:srgbClr val="953735"/>
                </a:solidFill>
                <a:latin typeface="Optane" pitchFamily="2" charset="0"/>
              </a:rPr>
              <a:t>…</a:t>
            </a:r>
            <a:endParaRPr lang="en-GB" sz="2400" b="1" dirty="0">
              <a:solidFill>
                <a:srgbClr val="953735"/>
              </a:solidFill>
              <a:latin typeface="Optane" pitchFamily="2" charset="0"/>
            </a:endParaRPr>
          </a:p>
        </p:txBody>
      </p:sp>
      <p:sp>
        <p:nvSpPr>
          <p:cNvPr id="17" name="Right Arrow 53"/>
          <p:cNvSpPr/>
          <p:nvPr/>
        </p:nvSpPr>
        <p:spPr>
          <a:xfrm>
            <a:off x="1280592" y="2708920"/>
            <a:ext cx="7848988" cy="142925"/>
          </a:xfrm>
          <a:prstGeom prst="rightArrow">
            <a:avLst/>
          </a:prstGeom>
          <a:solidFill>
            <a:srgbClr val="4F81BD"/>
          </a:solidFill>
          <a:ln w="3175" cap="flat" cmpd="sng" algn="ctr">
            <a:solidFill>
              <a:srgbClr val="4F81BD"/>
            </a:solidFill>
            <a:prstDash val="solid"/>
          </a:ln>
          <a:effectLst/>
        </p:spPr>
        <p:txBody>
          <a:bodyPr anchor="ctr"/>
          <a:lstStyle/>
          <a:p>
            <a:pPr algn="ctr" fontAlgn="auto">
              <a:spcBef>
                <a:spcPts val="0"/>
              </a:spcBef>
              <a:spcAft>
                <a:spcPts val="0"/>
              </a:spcAft>
              <a:defRPr/>
            </a:pPr>
            <a:endParaRPr lang="es-ES" kern="0" dirty="0">
              <a:solidFill>
                <a:prstClr val="white"/>
              </a:solidFill>
              <a:latin typeface="Arial"/>
              <a:cs typeface="Calibri" pitchFamily="34" charset="0"/>
            </a:endParaRPr>
          </a:p>
        </p:txBody>
      </p:sp>
      <p:sp>
        <p:nvSpPr>
          <p:cNvPr id="1745937" name="TextBox 87"/>
          <p:cNvSpPr txBox="1">
            <a:spLocks/>
          </p:cNvSpPr>
          <p:nvPr/>
        </p:nvSpPr>
        <p:spPr bwMode="auto">
          <a:xfrm>
            <a:off x="109538" y="2780382"/>
            <a:ext cx="1295400" cy="504825"/>
          </a:xfrm>
          <a:prstGeom prst="rect">
            <a:avLst/>
          </a:prstGeom>
          <a:noFill/>
          <a:ln w="9525">
            <a:noFill/>
            <a:prstDash val="dash"/>
            <a:miter lim="800000"/>
            <a:headEnd/>
            <a:tailEnd/>
          </a:ln>
        </p:spPr>
        <p:txBody>
          <a:bodyPr lIns="36000" rIns="36000"/>
          <a:lstStyle/>
          <a:p>
            <a:pPr algn="ctr"/>
            <a:r>
              <a:rPr lang="en-GB" sz="1400" b="1" dirty="0">
                <a:solidFill>
                  <a:srgbClr val="000000"/>
                </a:solidFill>
                <a:latin typeface="Optane" pitchFamily="2" charset="0"/>
              </a:rPr>
              <a:t>RED </a:t>
            </a:r>
            <a:r>
              <a:rPr lang="en-GB" sz="1400" b="1" dirty="0" smtClean="0">
                <a:solidFill>
                  <a:srgbClr val="000000"/>
                </a:solidFill>
                <a:latin typeface="Optane" pitchFamily="2" charset="0"/>
              </a:rPr>
              <a:t>authorisations</a:t>
            </a:r>
          </a:p>
          <a:p>
            <a:pPr algn="ctr"/>
            <a:r>
              <a:rPr lang="zh-CN" altLang="en-US" sz="1400" b="1" dirty="0" smtClean="0">
                <a:solidFill>
                  <a:srgbClr val="000000"/>
                </a:solidFill>
                <a:latin typeface="Optane" pitchFamily="2" charset="0"/>
              </a:rPr>
              <a:t>管理部门</a:t>
            </a:r>
            <a:endParaRPr lang="en-GB" sz="1400" b="1" dirty="0">
              <a:solidFill>
                <a:srgbClr val="000000"/>
              </a:solidFill>
              <a:latin typeface="Optane" pitchFamily="2" charset="0"/>
            </a:endParaRPr>
          </a:p>
        </p:txBody>
      </p:sp>
      <p:sp>
        <p:nvSpPr>
          <p:cNvPr id="1745943" name="TextBox 64"/>
          <p:cNvSpPr txBox="1">
            <a:spLocks/>
          </p:cNvSpPr>
          <p:nvPr/>
        </p:nvSpPr>
        <p:spPr bwMode="auto">
          <a:xfrm>
            <a:off x="1588" y="3387204"/>
            <a:ext cx="1403350" cy="360362"/>
          </a:xfrm>
          <a:prstGeom prst="rect">
            <a:avLst/>
          </a:prstGeom>
          <a:noFill/>
          <a:ln w="9525">
            <a:noFill/>
            <a:prstDash val="dash"/>
            <a:miter lim="800000"/>
            <a:headEnd/>
            <a:tailEnd/>
          </a:ln>
        </p:spPr>
        <p:txBody>
          <a:bodyPr lIns="36000" rIns="36000"/>
          <a:lstStyle/>
          <a:p>
            <a:pPr algn="ctr"/>
            <a:r>
              <a:rPr lang="en-GB" sz="1400" b="1" dirty="0" smtClean="0">
                <a:solidFill>
                  <a:srgbClr val="000000"/>
                </a:solidFill>
                <a:latin typeface="Optane" pitchFamily="2" charset="0"/>
              </a:rPr>
              <a:t>Companies</a:t>
            </a:r>
          </a:p>
          <a:p>
            <a:pPr algn="ctr"/>
            <a:r>
              <a:rPr lang="zh-CN" altLang="en-US" sz="1400" dirty="0" smtClean="0">
                <a:latin typeface="Optane" pitchFamily="2" charset="0"/>
              </a:rPr>
              <a:t>企业</a:t>
            </a:r>
            <a:endParaRPr lang="en-GB" sz="1400" dirty="0">
              <a:latin typeface="Optane" pitchFamily="2" charset="0"/>
            </a:endParaRPr>
          </a:p>
          <a:p>
            <a:endParaRPr lang="en-GB" sz="2400" dirty="0">
              <a:solidFill>
                <a:srgbClr val="C00000"/>
              </a:solidFill>
              <a:latin typeface="Calibri" pitchFamily="34" charset="0"/>
            </a:endParaRPr>
          </a:p>
        </p:txBody>
      </p:sp>
      <p:sp>
        <p:nvSpPr>
          <p:cNvPr id="1745949" name="TextBox 59"/>
          <p:cNvSpPr txBox="1">
            <a:spLocks/>
          </p:cNvSpPr>
          <p:nvPr/>
        </p:nvSpPr>
        <p:spPr bwMode="auto">
          <a:xfrm>
            <a:off x="-52387" y="3765920"/>
            <a:ext cx="1511300" cy="385763"/>
          </a:xfrm>
          <a:prstGeom prst="rect">
            <a:avLst/>
          </a:prstGeom>
          <a:noFill/>
          <a:ln w="9525">
            <a:noFill/>
            <a:prstDash val="dash"/>
            <a:miter lim="800000"/>
            <a:headEnd/>
            <a:tailEnd/>
          </a:ln>
        </p:spPr>
        <p:txBody>
          <a:bodyPr lIns="36000" rIns="36000"/>
          <a:lstStyle/>
          <a:p>
            <a:pPr algn="ctr"/>
            <a:r>
              <a:rPr lang="en-GB" sz="1600" b="1" dirty="0" smtClean="0">
                <a:solidFill>
                  <a:srgbClr val="000000"/>
                </a:solidFill>
                <a:latin typeface="Optane" pitchFamily="2" charset="0"/>
              </a:rPr>
              <a:t>Workers</a:t>
            </a:r>
          </a:p>
          <a:p>
            <a:pPr algn="ctr"/>
            <a:r>
              <a:rPr lang="zh-CN" altLang="en-US" sz="1600" b="1" dirty="0" smtClean="0">
                <a:solidFill>
                  <a:srgbClr val="000000"/>
                </a:solidFill>
                <a:latin typeface="Optane" pitchFamily="2" charset="0"/>
              </a:rPr>
              <a:t>职工</a:t>
            </a:r>
            <a:endParaRPr lang="en-GB" sz="1600" b="1" dirty="0">
              <a:solidFill>
                <a:srgbClr val="000000"/>
              </a:solidFill>
              <a:latin typeface="Optane" pitchFamily="2" charset="0"/>
            </a:endParaRPr>
          </a:p>
        </p:txBody>
      </p:sp>
      <p:cxnSp>
        <p:nvCxnSpPr>
          <p:cNvPr id="38" name="50 Conector recto de flecha"/>
          <p:cNvCxnSpPr/>
          <p:nvPr/>
        </p:nvCxnSpPr>
        <p:spPr>
          <a:xfrm>
            <a:off x="1792288" y="4653136"/>
            <a:ext cx="0" cy="64770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39" name="51 Conector recto de flecha"/>
          <p:cNvCxnSpPr/>
          <p:nvPr/>
        </p:nvCxnSpPr>
        <p:spPr>
          <a:xfrm>
            <a:off x="3163441" y="4653136"/>
            <a:ext cx="0" cy="64770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42" name="TextBox 87"/>
          <p:cNvSpPr txBox="1"/>
          <p:nvPr/>
        </p:nvSpPr>
        <p:spPr>
          <a:xfrm>
            <a:off x="848545" y="5373216"/>
            <a:ext cx="1418406" cy="707886"/>
          </a:xfrm>
          <a:prstGeom prst="rect">
            <a:avLst/>
          </a:prstGeom>
          <a:solidFill>
            <a:sysClr val="window" lastClr="FFFFFF"/>
          </a:solidFill>
          <a:ln w="25400" cap="flat" cmpd="sng" algn="ctr">
            <a:solidFill>
              <a:srgbClr val="4F81BD"/>
            </a:solidFill>
            <a:prstDash val="solid"/>
          </a:ln>
          <a:effectLst/>
        </p:spPr>
        <p:txBody>
          <a:bodyPr wrap="square" lIns="36000" rIns="36000">
            <a:spAutoFit/>
          </a:bodyPr>
          <a:lstStyle/>
          <a:p>
            <a:pPr algn="ctr" fontAlgn="auto">
              <a:spcBef>
                <a:spcPts val="0"/>
              </a:spcBef>
              <a:spcAft>
                <a:spcPts val="0"/>
              </a:spcAft>
              <a:defRPr/>
            </a:pPr>
            <a:r>
              <a:rPr lang="en-GB" sz="2000" kern="0" dirty="0">
                <a:solidFill>
                  <a:prstClr val="black"/>
                </a:solidFill>
                <a:latin typeface="Optane"/>
                <a:cs typeface="+mn-cs"/>
              </a:rPr>
              <a:t>May </a:t>
            </a:r>
          </a:p>
          <a:p>
            <a:pPr algn="ctr" fontAlgn="auto">
              <a:spcBef>
                <a:spcPts val="0"/>
              </a:spcBef>
              <a:spcAft>
                <a:spcPts val="0"/>
              </a:spcAft>
              <a:defRPr/>
            </a:pPr>
            <a:r>
              <a:rPr lang="en-GB" sz="2000" b="1" kern="0" dirty="0" smtClean="0">
                <a:solidFill>
                  <a:srgbClr val="C0504D">
                    <a:lumMod val="75000"/>
                  </a:srgbClr>
                </a:solidFill>
                <a:latin typeface="Optane"/>
                <a:cs typeface="+mn-cs"/>
              </a:rPr>
              <a:t>2015</a:t>
            </a:r>
            <a:r>
              <a:rPr lang="zh-CN" altLang="en-US" sz="2000" b="1" kern="0" dirty="0" smtClean="0">
                <a:solidFill>
                  <a:srgbClr val="C0504D">
                    <a:lumMod val="75000"/>
                  </a:srgbClr>
                </a:solidFill>
                <a:latin typeface="Optane"/>
                <a:cs typeface="+mn-cs"/>
              </a:rPr>
              <a:t>年</a:t>
            </a:r>
            <a:r>
              <a:rPr lang="en-US" altLang="zh-CN" sz="2000" b="1" kern="0" dirty="0" smtClean="0">
                <a:solidFill>
                  <a:srgbClr val="C0504D">
                    <a:lumMod val="75000"/>
                  </a:srgbClr>
                </a:solidFill>
                <a:latin typeface="Optane"/>
                <a:cs typeface="+mn-cs"/>
              </a:rPr>
              <a:t>5</a:t>
            </a:r>
            <a:r>
              <a:rPr lang="zh-CN" altLang="en-US" sz="2000" b="1" kern="0" dirty="0" smtClean="0">
                <a:solidFill>
                  <a:srgbClr val="C0504D">
                    <a:lumMod val="75000"/>
                  </a:srgbClr>
                </a:solidFill>
                <a:latin typeface="Optane"/>
                <a:cs typeface="+mn-cs"/>
              </a:rPr>
              <a:t>月</a:t>
            </a:r>
            <a:endParaRPr lang="en-GB" sz="2000" b="1" kern="0" dirty="0">
              <a:solidFill>
                <a:srgbClr val="C0504D">
                  <a:lumMod val="75000"/>
                </a:srgbClr>
              </a:solidFill>
              <a:latin typeface="Optane"/>
              <a:cs typeface="Calibri" pitchFamily="34" charset="0"/>
            </a:endParaRPr>
          </a:p>
        </p:txBody>
      </p:sp>
      <p:sp>
        <p:nvSpPr>
          <p:cNvPr id="43" name="TextBox 87"/>
          <p:cNvSpPr txBox="1"/>
          <p:nvPr/>
        </p:nvSpPr>
        <p:spPr>
          <a:xfrm>
            <a:off x="2443361" y="5373216"/>
            <a:ext cx="1317426" cy="707886"/>
          </a:xfrm>
          <a:prstGeom prst="rect">
            <a:avLst/>
          </a:prstGeom>
          <a:solidFill>
            <a:sysClr val="window" lastClr="FFFFFF"/>
          </a:solidFill>
          <a:ln w="25400" cap="flat" cmpd="sng" algn="ctr">
            <a:solidFill>
              <a:srgbClr val="4F81BD"/>
            </a:solidFill>
            <a:prstDash val="solid"/>
          </a:ln>
          <a:effectLst/>
        </p:spPr>
        <p:txBody>
          <a:bodyPr wrap="square" lIns="36000" rIns="36000">
            <a:spAutoFit/>
          </a:bodyPr>
          <a:lstStyle/>
          <a:p>
            <a:pPr algn="ctr" fontAlgn="auto">
              <a:spcBef>
                <a:spcPts val="0"/>
              </a:spcBef>
              <a:spcAft>
                <a:spcPts val="0"/>
              </a:spcAft>
              <a:defRPr/>
            </a:pPr>
            <a:r>
              <a:rPr lang="en-GB" sz="2000" kern="0" dirty="0">
                <a:solidFill>
                  <a:prstClr val="black"/>
                </a:solidFill>
                <a:latin typeface="Optane"/>
                <a:cs typeface="+mn-cs"/>
              </a:rPr>
              <a:t>June</a:t>
            </a:r>
          </a:p>
          <a:p>
            <a:pPr algn="ctr" fontAlgn="auto">
              <a:spcBef>
                <a:spcPts val="0"/>
              </a:spcBef>
              <a:spcAft>
                <a:spcPts val="0"/>
              </a:spcAft>
              <a:defRPr/>
            </a:pPr>
            <a:r>
              <a:rPr lang="en-GB" sz="2000" b="1" kern="0" dirty="0" smtClean="0">
                <a:solidFill>
                  <a:srgbClr val="C0504D">
                    <a:lumMod val="75000"/>
                  </a:srgbClr>
                </a:solidFill>
                <a:latin typeface="Optane"/>
                <a:cs typeface="+mn-cs"/>
              </a:rPr>
              <a:t>2015</a:t>
            </a:r>
            <a:r>
              <a:rPr lang="zh-CN" altLang="en-US" sz="2000" b="1" kern="0" dirty="0" smtClean="0">
                <a:solidFill>
                  <a:srgbClr val="C0504D">
                    <a:lumMod val="75000"/>
                  </a:srgbClr>
                </a:solidFill>
                <a:latin typeface="Optane"/>
                <a:cs typeface="+mn-cs"/>
              </a:rPr>
              <a:t>年</a:t>
            </a:r>
            <a:r>
              <a:rPr lang="en-US" altLang="zh-CN" sz="2000" b="1" kern="0" dirty="0" smtClean="0">
                <a:solidFill>
                  <a:srgbClr val="C0504D">
                    <a:lumMod val="75000"/>
                  </a:srgbClr>
                </a:solidFill>
                <a:latin typeface="Optane"/>
                <a:cs typeface="+mn-cs"/>
              </a:rPr>
              <a:t>6</a:t>
            </a:r>
            <a:r>
              <a:rPr lang="zh-CN" altLang="en-US" sz="2000" b="1" kern="0" dirty="0" smtClean="0">
                <a:solidFill>
                  <a:srgbClr val="C0504D">
                    <a:lumMod val="75000"/>
                  </a:srgbClr>
                </a:solidFill>
                <a:latin typeface="Optane"/>
                <a:cs typeface="+mn-cs"/>
              </a:rPr>
              <a:t>月</a:t>
            </a:r>
            <a:endParaRPr lang="en-GB" sz="2000" b="1" kern="0" dirty="0">
              <a:solidFill>
                <a:srgbClr val="C0504D">
                  <a:lumMod val="75000"/>
                </a:srgbClr>
              </a:solidFill>
              <a:latin typeface="Optane"/>
              <a:cs typeface="Calibri" pitchFamily="34" charset="0"/>
            </a:endParaRPr>
          </a:p>
        </p:txBody>
      </p:sp>
      <p:sp>
        <p:nvSpPr>
          <p:cNvPr id="44" name="TextBox 87"/>
          <p:cNvSpPr txBox="1"/>
          <p:nvPr/>
        </p:nvSpPr>
        <p:spPr>
          <a:xfrm>
            <a:off x="3832887" y="5373216"/>
            <a:ext cx="1372199" cy="707886"/>
          </a:xfrm>
          <a:prstGeom prst="rect">
            <a:avLst/>
          </a:prstGeom>
          <a:ln/>
        </p:spPr>
        <p:style>
          <a:lnRef idx="2">
            <a:schemeClr val="accent1"/>
          </a:lnRef>
          <a:fillRef idx="1">
            <a:schemeClr val="lt1"/>
          </a:fillRef>
          <a:effectRef idx="0">
            <a:schemeClr val="accent1"/>
          </a:effectRef>
          <a:fontRef idx="minor">
            <a:schemeClr val="dk1"/>
          </a:fontRef>
        </p:style>
        <p:txBody>
          <a:bodyPr wrap="square" lIns="36000" rIns="36000">
            <a:spAutoFit/>
          </a:bodyPr>
          <a:lstStyle/>
          <a:p>
            <a:pPr algn="ctr" fontAlgn="auto">
              <a:spcBef>
                <a:spcPts val="0"/>
              </a:spcBef>
              <a:spcAft>
                <a:spcPts val="0"/>
              </a:spcAft>
              <a:defRPr/>
            </a:pPr>
            <a:r>
              <a:rPr lang="en-GB" sz="2000" kern="0" dirty="0">
                <a:solidFill>
                  <a:prstClr val="black"/>
                </a:solidFill>
                <a:latin typeface="Optane"/>
                <a:cs typeface="+mn-cs"/>
              </a:rPr>
              <a:t>July</a:t>
            </a:r>
          </a:p>
          <a:p>
            <a:pPr algn="ctr" fontAlgn="auto">
              <a:spcBef>
                <a:spcPts val="0"/>
              </a:spcBef>
              <a:spcAft>
                <a:spcPts val="0"/>
              </a:spcAft>
              <a:defRPr/>
            </a:pPr>
            <a:r>
              <a:rPr lang="en-GB" sz="2000" b="1" kern="0" dirty="0" smtClean="0">
                <a:solidFill>
                  <a:srgbClr val="C0504D">
                    <a:lumMod val="75000"/>
                  </a:srgbClr>
                </a:solidFill>
                <a:latin typeface="Optane"/>
                <a:cs typeface="+mn-cs"/>
              </a:rPr>
              <a:t>2015</a:t>
            </a:r>
            <a:r>
              <a:rPr lang="zh-CN" altLang="en-US" sz="2000" b="1" kern="0" dirty="0" smtClean="0">
                <a:solidFill>
                  <a:srgbClr val="C0504D">
                    <a:lumMod val="75000"/>
                  </a:srgbClr>
                </a:solidFill>
                <a:latin typeface="Optane"/>
                <a:cs typeface="+mn-cs"/>
              </a:rPr>
              <a:t>年</a:t>
            </a:r>
            <a:r>
              <a:rPr lang="en-US" altLang="zh-CN" sz="2000" b="1" kern="0" dirty="0" smtClean="0">
                <a:solidFill>
                  <a:srgbClr val="C0504D">
                    <a:lumMod val="75000"/>
                  </a:srgbClr>
                </a:solidFill>
                <a:latin typeface="Optane"/>
                <a:cs typeface="+mn-cs"/>
              </a:rPr>
              <a:t>7</a:t>
            </a:r>
            <a:r>
              <a:rPr lang="zh-CN" altLang="en-US" sz="2000" b="1" kern="0" dirty="0" smtClean="0">
                <a:solidFill>
                  <a:srgbClr val="C0504D">
                    <a:lumMod val="75000"/>
                  </a:srgbClr>
                </a:solidFill>
                <a:latin typeface="Optane"/>
                <a:cs typeface="+mn-cs"/>
              </a:rPr>
              <a:t>月</a:t>
            </a:r>
            <a:endParaRPr lang="en-GB" sz="2000" b="1" kern="0" dirty="0">
              <a:solidFill>
                <a:srgbClr val="C0504D">
                  <a:lumMod val="75000"/>
                </a:srgbClr>
              </a:solidFill>
              <a:latin typeface="Optane"/>
              <a:cs typeface="Calibri" pitchFamily="34" charset="0"/>
            </a:endParaRPr>
          </a:p>
        </p:txBody>
      </p:sp>
      <p:sp>
        <p:nvSpPr>
          <p:cNvPr id="45" name="TextBox 87"/>
          <p:cNvSpPr txBox="1"/>
          <p:nvPr/>
        </p:nvSpPr>
        <p:spPr>
          <a:xfrm>
            <a:off x="6313945" y="5345536"/>
            <a:ext cx="1339629" cy="707886"/>
          </a:xfrm>
          <a:prstGeom prst="rect">
            <a:avLst/>
          </a:prstGeom>
          <a:solidFill>
            <a:sysClr val="window" lastClr="FFFFFF"/>
          </a:solidFill>
          <a:ln w="25400" cap="flat" cmpd="sng" algn="ctr">
            <a:solidFill>
              <a:srgbClr val="4F81BD">
                <a:lumMod val="20000"/>
                <a:lumOff val="80000"/>
              </a:srgbClr>
            </a:solidFill>
            <a:prstDash val="solid"/>
          </a:ln>
          <a:effectLst/>
        </p:spPr>
        <p:txBody>
          <a:bodyPr wrap="square" lIns="36000" rIns="36000">
            <a:spAutoFit/>
          </a:bodyPr>
          <a:lstStyle/>
          <a:p>
            <a:pPr algn="ctr" fontAlgn="auto">
              <a:spcBef>
                <a:spcPts val="0"/>
              </a:spcBef>
              <a:spcAft>
                <a:spcPts val="0"/>
              </a:spcAft>
              <a:defRPr/>
            </a:pPr>
            <a:r>
              <a:rPr lang="en-GB" sz="2000" kern="0" dirty="0" smtClean="0">
                <a:solidFill>
                  <a:prstClr val="black"/>
                </a:solidFill>
                <a:latin typeface="Optane"/>
                <a:cs typeface="+mn-cs"/>
              </a:rPr>
              <a:t>August</a:t>
            </a:r>
            <a:endParaRPr lang="en-GB" sz="2000" kern="0" dirty="0">
              <a:solidFill>
                <a:prstClr val="black"/>
              </a:solidFill>
              <a:latin typeface="Optane"/>
              <a:cs typeface="+mn-cs"/>
            </a:endParaRPr>
          </a:p>
          <a:p>
            <a:pPr algn="ctr" fontAlgn="auto">
              <a:spcBef>
                <a:spcPts val="0"/>
              </a:spcBef>
              <a:spcAft>
                <a:spcPts val="0"/>
              </a:spcAft>
              <a:defRPr/>
            </a:pPr>
            <a:r>
              <a:rPr lang="en-GB" sz="2000" b="1" kern="0" dirty="0" smtClean="0">
                <a:solidFill>
                  <a:srgbClr val="C0504D">
                    <a:lumMod val="75000"/>
                  </a:srgbClr>
                </a:solidFill>
                <a:latin typeface="Optane"/>
                <a:cs typeface="+mn-cs"/>
              </a:rPr>
              <a:t>2016</a:t>
            </a:r>
            <a:r>
              <a:rPr lang="zh-CN" altLang="en-US" sz="2000" b="1" kern="0" dirty="0" smtClean="0">
                <a:solidFill>
                  <a:srgbClr val="C0504D">
                    <a:lumMod val="75000"/>
                  </a:srgbClr>
                </a:solidFill>
                <a:latin typeface="Optane"/>
                <a:cs typeface="+mn-cs"/>
              </a:rPr>
              <a:t>年</a:t>
            </a:r>
            <a:r>
              <a:rPr lang="en-US" altLang="zh-CN" sz="2000" b="1" kern="0" dirty="0" smtClean="0">
                <a:solidFill>
                  <a:srgbClr val="C0504D">
                    <a:lumMod val="75000"/>
                  </a:srgbClr>
                </a:solidFill>
                <a:latin typeface="Optane"/>
                <a:cs typeface="+mn-cs"/>
              </a:rPr>
              <a:t>8</a:t>
            </a:r>
            <a:r>
              <a:rPr lang="zh-CN" altLang="en-US" sz="2000" b="1" kern="0" dirty="0" smtClean="0">
                <a:solidFill>
                  <a:srgbClr val="C0504D">
                    <a:lumMod val="75000"/>
                  </a:srgbClr>
                </a:solidFill>
                <a:latin typeface="Optane"/>
                <a:cs typeface="+mn-cs"/>
              </a:rPr>
              <a:t>月</a:t>
            </a:r>
            <a:endParaRPr lang="en-GB" sz="2000" b="1" kern="0" dirty="0">
              <a:solidFill>
                <a:srgbClr val="C0504D">
                  <a:lumMod val="75000"/>
                </a:srgbClr>
              </a:solidFill>
              <a:latin typeface="Optane"/>
              <a:cs typeface="Calibri" pitchFamily="34" charset="0"/>
            </a:endParaRPr>
          </a:p>
        </p:txBody>
      </p:sp>
      <p:sp>
        <p:nvSpPr>
          <p:cNvPr id="48" name="Título 1"/>
          <p:cNvSpPr txBox="1">
            <a:spLocks/>
          </p:cNvSpPr>
          <p:nvPr/>
        </p:nvSpPr>
        <p:spPr>
          <a:xfrm>
            <a:off x="329109" y="188550"/>
            <a:ext cx="6105160" cy="747217"/>
          </a:xfrm>
          <a:prstGeom prst="rect">
            <a:avLst/>
          </a:prstGeom>
        </p:spPr>
        <p:txBody>
          <a:bodyPr>
            <a:normAutofit fontScale="25000" lnSpcReduction="20000"/>
          </a:bodyPr>
          <a:lstStyle>
            <a:lvl1pPr algn="l" defTabSz="914400" rtl="0" eaLnBrk="1" latinLnBrk="0" hangingPunct="1">
              <a:spcBef>
                <a:spcPct val="0"/>
              </a:spcBef>
              <a:buNone/>
              <a:defRPr sz="2000" b="1" kern="1200">
                <a:solidFill>
                  <a:schemeClr val="tx1"/>
                </a:solidFill>
                <a:latin typeface="Optane" pitchFamily="2" charset="0"/>
                <a:ea typeface="+mj-ea"/>
                <a:cs typeface="+mj-cs"/>
              </a:defRPr>
            </a:lvl1pPr>
          </a:lstStyle>
          <a:p>
            <a:pPr marL="342900" indent="-342900" eaLnBrk="0" hangingPunct="0">
              <a:spcBef>
                <a:spcPts val="0"/>
              </a:spcBef>
            </a:pPr>
            <a:r>
              <a:rPr lang="en-US" sz="7200" dirty="0" smtClean="0">
                <a:solidFill>
                  <a:srgbClr val="4F81BD"/>
                </a:solidFill>
              </a:rPr>
              <a:t>3. DIRECT PAYMENT SYSTEM  </a:t>
            </a:r>
            <a:r>
              <a:rPr lang="zh-CN" altLang="en-US" sz="7200" dirty="0" smtClean="0">
                <a:solidFill>
                  <a:srgbClr val="4F81BD"/>
                </a:solidFill>
                <a:latin typeface="Optane"/>
              </a:rPr>
              <a:t>直</a:t>
            </a:r>
            <a:r>
              <a:rPr lang="zh-CN" altLang="en-US" sz="7200" dirty="0">
                <a:solidFill>
                  <a:srgbClr val="4F81BD"/>
                </a:solidFill>
                <a:latin typeface="Optane"/>
              </a:rPr>
              <a:t>接支付系统</a:t>
            </a:r>
            <a:endParaRPr lang="en-US" sz="7200" dirty="0" smtClean="0">
              <a:solidFill>
                <a:srgbClr val="4F81BD"/>
              </a:solidFill>
            </a:endParaRPr>
          </a:p>
          <a:p>
            <a:pPr marL="342900" indent="-342900" eaLnBrk="0" hangingPunct="0">
              <a:spcBef>
                <a:spcPts val="0"/>
              </a:spcBef>
            </a:pPr>
            <a:r>
              <a:rPr lang="en-GB" sz="7200" b="1" dirty="0" smtClean="0">
                <a:solidFill>
                  <a:srgbClr val="4F81BD"/>
                </a:solidFill>
                <a:latin typeface="Optane"/>
              </a:rPr>
              <a:t>3.3. Implementation</a:t>
            </a:r>
            <a:r>
              <a:rPr lang="zh-CN" altLang="en-US" sz="7200" b="1" dirty="0" smtClean="0">
                <a:solidFill>
                  <a:srgbClr val="4F81BD"/>
                </a:solidFill>
                <a:latin typeface="Optane"/>
              </a:rPr>
              <a:t>  运</a:t>
            </a:r>
            <a:r>
              <a:rPr lang="zh-CN" altLang="en-US" sz="7200" b="1" dirty="0">
                <a:solidFill>
                  <a:srgbClr val="4F81BD"/>
                </a:solidFill>
                <a:latin typeface="Optane"/>
              </a:rPr>
              <a:t>行</a:t>
            </a:r>
            <a:endParaRPr lang="en-GB" sz="7200" b="1" dirty="0">
              <a:solidFill>
                <a:srgbClr val="4F81BD"/>
              </a:solidFill>
              <a:latin typeface="Optane"/>
            </a:endParaRPr>
          </a:p>
          <a:p>
            <a:pPr marL="342900" indent="-342900" eaLnBrk="0" hangingPunct="0">
              <a:spcBef>
                <a:spcPts val="0"/>
              </a:spcBef>
            </a:pPr>
            <a:endParaRPr lang="en-GB" b="1" dirty="0">
              <a:solidFill>
                <a:srgbClr val="4F81BD"/>
              </a:solidFill>
              <a:latin typeface="Optane"/>
            </a:endParaRPr>
          </a:p>
          <a:p>
            <a:pPr marL="342900" indent="-342900" eaLnBrk="0" hangingPunct="0">
              <a:spcBef>
                <a:spcPts val="0"/>
              </a:spcBef>
            </a:pPr>
            <a:endParaRPr lang="es-ES" sz="7200" dirty="0" smtClean="0">
              <a:solidFill>
                <a:srgbClr val="FF0000"/>
              </a:solidFill>
            </a:endParaRPr>
          </a:p>
          <a:p>
            <a:pPr marL="342900" indent="-342900" algn="ctr" eaLnBrk="0" fontAlgn="base" hangingPunct="0">
              <a:spcBef>
                <a:spcPts val="0"/>
              </a:spcBef>
              <a:spcAft>
                <a:spcPct val="0"/>
              </a:spcAft>
            </a:pPr>
            <a:r>
              <a:rPr lang="en-GB" sz="2700" kern="0" dirty="0" smtClean="0">
                <a:solidFill>
                  <a:srgbClr val="4F81BD"/>
                </a:solidFill>
                <a:latin typeface="Optane"/>
                <a:ea typeface="+mn-ea"/>
                <a:cs typeface="Calibri" pitchFamily="34" charset="0"/>
              </a:rPr>
              <a:t/>
            </a:r>
            <a:br>
              <a:rPr lang="en-GB" sz="2700" kern="0" dirty="0" smtClean="0">
                <a:solidFill>
                  <a:srgbClr val="4F81BD"/>
                </a:solidFill>
                <a:latin typeface="Optane"/>
                <a:ea typeface="+mn-ea"/>
                <a:cs typeface="Calibri" pitchFamily="34" charset="0"/>
              </a:rPr>
            </a:br>
            <a:endParaRPr lang="es-ES" sz="2700" dirty="0">
              <a:latin typeface="Optane"/>
            </a:endParaRPr>
          </a:p>
        </p:txBody>
      </p:sp>
      <p:cxnSp>
        <p:nvCxnSpPr>
          <p:cNvPr id="51" name="64 Conector recto de flecha"/>
          <p:cNvCxnSpPr/>
          <p:nvPr/>
        </p:nvCxnSpPr>
        <p:spPr>
          <a:xfrm>
            <a:off x="6937049" y="4561817"/>
            <a:ext cx="0" cy="64770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7" name="6 Conector recto"/>
          <p:cNvCxnSpPr/>
          <p:nvPr/>
        </p:nvCxnSpPr>
        <p:spPr>
          <a:xfrm>
            <a:off x="1403350" y="3284438"/>
            <a:ext cx="7930405"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56" name="55 Conector recto"/>
          <p:cNvCxnSpPr/>
          <p:nvPr/>
        </p:nvCxnSpPr>
        <p:spPr>
          <a:xfrm>
            <a:off x="1491853" y="3747566"/>
            <a:ext cx="7930405"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57" name="56 Conector recto"/>
          <p:cNvCxnSpPr/>
          <p:nvPr/>
        </p:nvCxnSpPr>
        <p:spPr>
          <a:xfrm>
            <a:off x="1557748" y="4230193"/>
            <a:ext cx="7930405" cy="0"/>
          </a:xfrm>
          <a:prstGeom prst="line">
            <a:avLst/>
          </a:prstGeom>
        </p:spPr>
        <p:style>
          <a:lnRef idx="1">
            <a:schemeClr val="accent2"/>
          </a:lnRef>
          <a:fillRef idx="0">
            <a:schemeClr val="accent2"/>
          </a:fillRef>
          <a:effectRef idx="0">
            <a:schemeClr val="accent2"/>
          </a:effectRef>
          <a:fontRef idx="minor">
            <a:schemeClr val="tx1"/>
          </a:fontRef>
        </p:style>
      </p:cxnSp>
      <p:sp>
        <p:nvSpPr>
          <p:cNvPr id="53" name="52 CuadroTexto"/>
          <p:cNvSpPr txBox="1"/>
          <p:nvPr/>
        </p:nvSpPr>
        <p:spPr>
          <a:xfrm>
            <a:off x="867484" y="2915674"/>
            <a:ext cx="1397602" cy="1384995"/>
          </a:xfrm>
          <a:prstGeom prst="rect">
            <a:avLst/>
          </a:prstGeom>
          <a:noFill/>
        </p:spPr>
        <p:txBody>
          <a:bodyPr wrap="square" rtlCol="0">
            <a:spAutoFit/>
          </a:bodyPr>
          <a:lstStyle/>
          <a:p>
            <a:pPr algn="r"/>
            <a:r>
              <a:rPr lang="es-ES" sz="2800" dirty="0" smtClean="0">
                <a:solidFill>
                  <a:srgbClr val="C00000"/>
                </a:solidFill>
                <a:latin typeface="Optane"/>
              </a:rPr>
              <a:t>24</a:t>
            </a:r>
          </a:p>
          <a:p>
            <a:pPr algn="r"/>
            <a:r>
              <a:rPr lang="es-ES" sz="2800" dirty="0" smtClean="0">
                <a:solidFill>
                  <a:srgbClr val="C00000"/>
                </a:solidFill>
                <a:latin typeface="Optane"/>
              </a:rPr>
              <a:t>285</a:t>
            </a:r>
          </a:p>
          <a:p>
            <a:pPr algn="r"/>
            <a:r>
              <a:rPr lang="es-ES" sz="2800" dirty="0" smtClean="0">
                <a:solidFill>
                  <a:srgbClr val="C00000"/>
                </a:solidFill>
                <a:latin typeface="Optane"/>
              </a:rPr>
              <a:t>42.486</a:t>
            </a:r>
            <a:endParaRPr lang="es-ES" sz="2800" dirty="0">
              <a:solidFill>
                <a:srgbClr val="C00000"/>
              </a:solidFill>
              <a:latin typeface="Optane"/>
            </a:endParaRPr>
          </a:p>
        </p:txBody>
      </p:sp>
      <p:sp>
        <p:nvSpPr>
          <p:cNvPr id="58" name="57 CuadroTexto"/>
          <p:cNvSpPr txBox="1"/>
          <p:nvPr/>
        </p:nvSpPr>
        <p:spPr>
          <a:xfrm>
            <a:off x="2143321" y="2915674"/>
            <a:ext cx="1439191" cy="1384995"/>
          </a:xfrm>
          <a:prstGeom prst="rect">
            <a:avLst/>
          </a:prstGeom>
          <a:noFill/>
        </p:spPr>
        <p:txBody>
          <a:bodyPr wrap="square" rtlCol="0">
            <a:spAutoFit/>
          </a:bodyPr>
          <a:lstStyle/>
          <a:p>
            <a:pPr algn="r"/>
            <a:r>
              <a:rPr lang="es-ES" sz="2800" dirty="0" smtClean="0">
                <a:solidFill>
                  <a:srgbClr val="C00000"/>
                </a:solidFill>
                <a:latin typeface="Optane"/>
              </a:rPr>
              <a:t>73</a:t>
            </a:r>
          </a:p>
          <a:p>
            <a:pPr algn="r"/>
            <a:r>
              <a:rPr lang="es-ES" sz="2800" dirty="0" smtClean="0">
                <a:solidFill>
                  <a:srgbClr val="C00000"/>
                </a:solidFill>
                <a:latin typeface="Optane"/>
              </a:rPr>
              <a:t>1.412</a:t>
            </a:r>
          </a:p>
          <a:p>
            <a:pPr algn="r"/>
            <a:r>
              <a:rPr lang="es-ES" sz="2800" dirty="0" smtClean="0">
                <a:solidFill>
                  <a:srgbClr val="C00000"/>
                </a:solidFill>
                <a:latin typeface="Optane"/>
              </a:rPr>
              <a:t>50.982</a:t>
            </a:r>
            <a:endParaRPr lang="es-ES" sz="2800" dirty="0">
              <a:solidFill>
                <a:srgbClr val="C00000"/>
              </a:solidFill>
              <a:latin typeface="Optane"/>
            </a:endParaRPr>
          </a:p>
        </p:txBody>
      </p:sp>
      <p:sp>
        <p:nvSpPr>
          <p:cNvPr id="59" name="58 CuadroTexto"/>
          <p:cNvSpPr txBox="1"/>
          <p:nvPr/>
        </p:nvSpPr>
        <p:spPr>
          <a:xfrm>
            <a:off x="3381689" y="2906514"/>
            <a:ext cx="1615494" cy="1384995"/>
          </a:xfrm>
          <a:prstGeom prst="rect">
            <a:avLst/>
          </a:prstGeom>
          <a:noFill/>
        </p:spPr>
        <p:txBody>
          <a:bodyPr wrap="square" rtlCol="0">
            <a:spAutoFit/>
          </a:bodyPr>
          <a:lstStyle/>
          <a:p>
            <a:pPr algn="r"/>
            <a:r>
              <a:rPr lang="es-ES" sz="2800" dirty="0" smtClean="0">
                <a:solidFill>
                  <a:srgbClr val="C00000"/>
                </a:solidFill>
                <a:latin typeface="Optane"/>
              </a:rPr>
              <a:t>1.285</a:t>
            </a:r>
          </a:p>
          <a:p>
            <a:pPr algn="r"/>
            <a:r>
              <a:rPr lang="es-ES" sz="2800" dirty="0" smtClean="0">
                <a:solidFill>
                  <a:srgbClr val="C00000"/>
                </a:solidFill>
                <a:latin typeface="Optane"/>
              </a:rPr>
              <a:t>20.209</a:t>
            </a:r>
          </a:p>
          <a:p>
            <a:pPr algn="r"/>
            <a:r>
              <a:rPr lang="es-ES" sz="2800" dirty="0" smtClean="0">
                <a:solidFill>
                  <a:srgbClr val="C00000"/>
                </a:solidFill>
                <a:latin typeface="Optane"/>
              </a:rPr>
              <a:t>602.560</a:t>
            </a:r>
            <a:endParaRPr lang="es-ES" sz="2800" dirty="0">
              <a:solidFill>
                <a:srgbClr val="C00000"/>
              </a:solidFill>
              <a:latin typeface="Optane"/>
            </a:endParaRPr>
          </a:p>
        </p:txBody>
      </p:sp>
      <p:sp>
        <p:nvSpPr>
          <p:cNvPr id="61" name="60 CuadroTexto"/>
          <p:cNvSpPr txBox="1"/>
          <p:nvPr/>
        </p:nvSpPr>
        <p:spPr>
          <a:xfrm>
            <a:off x="5763186" y="2909138"/>
            <a:ext cx="1587350" cy="1384995"/>
          </a:xfrm>
          <a:prstGeom prst="rect">
            <a:avLst/>
          </a:prstGeom>
          <a:noFill/>
        </p:spPr>
        <p:txBody>
          <a:bodyPr wrap="square" rtlCol="0">
            <a:spAutoFit/>
          </a:bodyPr>
          <a:lstStyle/>
          <a:p>
            <a:pPr algn="r"/>
            <a:r>
              <a:rPr lang="es-ES" sz="2800" dirty="0" smtClean="0">
                <a:solidFill>
                  <a:srgbClr val="C00000"/>
                </a:solidFill>
                <a:latin typeface="Optane"/>
              </a:rPr>
              <a:t>2.635</a:t>
            </a:r>
          </a:p>
          <a:p>
            <a:pPr algn="r"/>
            <a:r>
              <a:rPr lang="es-ES" sz="2800" dirty="0" smtClean="0">
                <a:solidFill>
                  <a:srgbClr val="C00000"/>
                </a:solidFill>
                <a:latin typeface="Optane"/>
              </a:rPr>
              <a:t>11.688</a:t>
            </a:r>
          </a:p>
          <a:p>
            <a:pPr algn="r"/>
            <a:r>
              <a:rPr lang="es-ES" sz="2800" dirty="0" smtClean="0">
                <a:solidFill>
                  <a:srgbClr val="C00000"/>
                </a:solidFill>
                <a:latin typeface="Optane"/>
              </a:rPr>
              <a:t>398.951</a:t>
            </a:r>
            <a:endParaRPr lang="es-ES" sz="2800" dirty="0">
              <a:solidFill>
                <a:srgbClr val="C00000"/>
              </a:solidFill>
              <a:latin typeface="Optane"/>
            </a:endParaRPr>
          </a:p>
        </p:txBody>
      </p:sp>
      <p:sp>
        <p:nvSpPr>
          <p:cNvPr id="62" name="61 CuadroTexto"/>
          <p:cNvSpPr txBox="1"/>
          <p:nvPr/>
        </p:nvSpPr>
        <p:spPr>
          <a:xfrm>
            <a:off x="7562217" y="2913799"/>
            <a:ext cx="1589909" cy="1384995"/>
          </a:xfrm>
          <a:prstGeom prst="rect">
            <a:avLst/>
          </a:prstGeom>
          <a:noFill/>
        </p:spPr>
        <p:txBody>
          <a:bodyPr wrap="square" rtlCol="0">
            <a:spAutoFit/>
          </a:bodyPr>
          <a:lstStyle/>
          <a:p>
            <a:pPr algn="r"/>
            <a:r>
              <a:rPr lang="es-ES" sz="2800" dirty="0" smtClean="0">
                <a:solidFill>
                  <a:srgbClr val="C00000"/>
                </a:solidFill>
                <a:latin typeface="Optane"/>
              </a:rPr>
              <a:t>46.593</a:t>
            </a:r>
          </a:p>
          <a:p>
            <a:pPr algn="r"/>
            <a:r>
              <a:rPr lang="es-ES" sz="2800" dirty="0" smtClean="0">
                <a:solidFill>
                  <a:srgbClr val="C00000"/>
                </a:solidFill>
                <a:latin typeface="Optane"/>
              </a:rPr>
              <a:t>723.749</a:t>
            </a:r>
          </a:p>
          <a:p>
            <a:pPr algn="r"/>
            <a:r>
              <a:rPr lang="es-ES" sz="2800" dirty="0" smtClean="0">
                <a:solidFill>
                  <a:srgbClr val="C00000"/>
                </a:solidFill>
                <a:latin typeface="Optane"/>
              </a:rPr>
              <a:t>6.574.312</a:t>
            </a:r>
            <a:endParaRPr lang="es-ES" sz="2800" dirty="0">
              <a:solidFill>
                <a:srgbClr val="C00000"/>
              </a:solidFill>
              <a:latin typeface="Optane"/>
            </a:endParaRPr>
          </a:p>
        </p:txBody>
      </p:sp>
      <p:sp>
        <p:nvSpPr>
          <p:cNvPr id="49" name="TextBox 87"/>
          <p:cNvSpPr txBox="1">
            <a:spLocks noChangeArrowheads="1"/>
          </p:cNvSpPr>
          <p:nvPr/>
        </p:nvSpPr>
        <p:spPr bwMode="auto">
          <a:xfrm>
            <a:off x="6103206" y="2030496"/>
            <a:ext cx="1459011" cy="646331"/>
          </a:xfrm>
          <a:prstGeom prst="rect">
            <a:avLst/>
          </a:prstGeom>
          <a:noFill/>
          <a:ln w="9525">
            <a:noFill/>
            <a:prstDash val="dash"/>
            <a:miter lim="800000"/>
            <a:headEnd/>
            <a:tailEnd/>
          </a:ln>
        </p:spPr>
        <p:txBody>
          <a:bodyPr wrap="square" lIns="36000" rIns="36000">
            <a:spAutoFit/>
          </a:bodyPr>
          <a:lstStyle/>
          <a:p>
            <a:pPr algn="ctr"/>
            <a:r>
              <a:rPr lang="en-GB" dirty="0">
                <a:solidFill>
                  <a:srgbClr val="000000"/>
                </a:solidFill>
                <a:latin typeface="Optane" pitchFamily="2" charset="0"/>
              </a:rPr>
              <a:t>April</a:t>
            </a:r>
          </a:p>
          <a:p>
            <a:pPr algn="ctr"/>
            <a:r>
              <a:rPr lang="en-GB" b="1" dirty="0" smtClean="0">
                <a:solidFill>
                  <a:srgbClr val="953735"/>
                </a:solidFill>
                <a:latin typeface="Optane" pitchFamily="2" charset="0"/>
              </a:rPr>
              <a:t>2016</a:t>
            </a:r>
            <a:r>
              <a:rPr lang="zh-CN" altLang="en-US" b="1" dirty="0" smtClean="0">
                <a:solidFill>
                  <a:srgbClr val="953735"/>
                </a:solidFill>
                <a:latin typeface="Optane" pitchFamily="2" charset="0"/>
              </a:rPr>
              <a:t>年</a:t>
            </a:r>
            <a:r>
              <a:rPr lang="en-US" altLang="zh-CN" b="1" dirty="0" smtClean="0">
                <a:solidFill>
                  <a:srgbClr val="953735"/>
                </a:solidFill>
                <a:latin typeface="Optane" pitchFamily="2" charset="0"/>
              </a:rPr>
              <a:t>4</a:t>
            </a:r>
            <a:r>
              <a:rPr lang="zh-CN" altLang="en-US" b="1" dirty="0" smtClean="0">
                <a:solidFill>
                  <a:srgbClr val="953735"/>
                </a:solidFill>
                <a:latin typeface="Optane" pitchFamily="2" charset="0"/>
              </a:rPr>
              <a:t>月</a:t>
            </a:r>
            <a:endParaRPr lang="en-GB" b="1" dirty="0">
              <a:solidFill>
                <a:srgbClr val="953735"/>
              </a:solidFill>
              <a:latin typeface="Optane" pitchFamily="2" charset="0"/>
            </a:endParaRPr>
          </a:p>
        </p:txBody>
      </p:sp>
      <p:sp>
        <p:nvSpPr>
          <p:cNvPr id="50" name="TextBox 87"/>
          <p:cNvSpPr txBox="1">
            <a:spLocks noChangeArrowheads="1"/>
          </p:cNvSpPr>
          <p:nvPr/>
        </p:nvSpPr>
        <p:spPr bwMode="auto">
          <a:xfrm>
            <a:off x="7838735" y="2047874"/>
            <a:ext cx="1459011" cy="646331"/>
          </a:xfrm>
          <a:prstGeom prst="rect">
            <a:avLst/>
          </a:prstGeom>
          <a:noFill/>
          <a:ln w="9525">
            <a:noFill/>
            <a:prstDash val="dash"/>
            <a:miter lim="800000"/>
            <a:headEnd/>
            <a:tailEnd/>
          </a:ln>
        </p:spPr>
        <p:txBody>
          <a:bodyPr wrap="square" lIns="36000" rIns="36000">
            <a:spAutoFit/>
          </a:bodyPr>
          <a:lstStyle/>
          <a:p>
            <a:pPr algn="ctr"/>
            <a:r>
              <a:rPr lang="en-GB" dirty="0">
                <a:solidFill>
                  <a:srgbClr val="000000"/>
                </a:solidFill>
                <a:latin typeface="Optane" pitchFamily="2" charset="0"/>
              </a:rPr>
              <a:t>April</a:t>
            </a:r>
          </a:p>
          <a:p>
            <a:pPr algn="ctr"/>
            <a:r>
              <a:rPr lang="en-GB" b="1" dirty="0" smtClean="0">
                <a:solidFill>
                  <a:srgbClr val="953735"/>
                </a:solidFill>
                <a:latin typeface="Optane" pitchFamily="2" charset="0"/>
              </a:rPr>
              <a:t>2016</a:t>
            </a:r>
            <a:r>
              <a:rPr lang="zh-CN" altLang="en-US" b="1" dirty="0" smtClean="0">
                <a:solidFill>
                  <a:srgbClr val="953735"/>
                </a:solidFill>
                <a:latin typeface="Optane" pitchFamily="2" charset="0"/>
              </a:rPr>
              <a:t>年</a:t>
            </a:r>
            <a:r>
              <a:rPr lang="en-US" altLang="zh-CN" b="1" dirty="0" smtClean="0">
                <a:solidFill>
                  <a:srgbClr val="953735"/>
                </a:solidFill>
                <a:latin typeface="Optane" pitchFamily="2" charset="0"/>
              </a:rPr>
              <a:t>4</a:t>
            </a:r>
            <a:r>
              <a:rPr lang="zh-CN" altLang="en-US" b="1" dirty="0" smtClean="0">
                <a:solidFill>
                  <a:srgbClr val="953735"/>
                </a:solidFill>
                <a:latin typeface="Optane" pitchFamily="2" charset="0"/>
              </a:rPr>
              <a:t>月</a:t>
            </a:r>
            <a:endParaRPr lang="en-GB" b="1" dirty="0">
              <a:solidFill>
                <a:srgbClr val="953735"/>
              </a:solidFill>
              <a:latin typeface="Optane" pitchFamily="2" charset="0"/>
            </a:endParaRPr>
          </a:p>
        </p:txBody>
      </p:sp>
      <p:sp>
        <p:nvSpPr>
          <p:cNvPr id="4" name="3 Rectángulo"/>
          <p:cNvSpPr/>
          <p:nvPr/>
        </p:nvSpPr>
        <p:spPr>
          <a:xfrm>
            <a:off x="7884399" y="1783137"/>
            <a:ext cx="1367682" cy="369332"/>
          </a:xfrm>
          <a:prstGeom prst="rect">
            <a:avLst/>
          </a:prstGeom>
        </p:spPr>
        <p:txBody>
          <a:bodyPr wrap="none">
            <a:spAutoFit/>
          </a:bodyPr>
          <a:lstStyle/>
          <a:p>
            <a:r>
              <a:rPr lang="es-ES" dirty="0" smtClean="0">
                <a:latin typeface="Optane"/>
              </a:rPr>
              <a:t>Accumulated </a:t>
            </a:r>
            <a:r>
              <a:rPr lang="es-ES" dirty="0">
                <a:latin typeface="Optane"/>
              </a:rPr>
              <a:t>data</a:t>
            </a:r>
          </a:p>
        </p:txBody>
      </p:sp>
      <p:sp>
        <p:nvSpPr>
          <p:cNvPr id="54" name="TextBox 87"/>
          <p:cNvSpPr txBox="1">
            <a:spLocks noChangeArrowheads="1"/>
          </p:cNvSpPr>
          <p:nvPr/>
        </p:nvSpPr>
        <p:spPr bwMode="auto">
          <a:xfrm>
            <a:off x="5205086" y="2545774"/>
            <a:ext cx="936138" cy="738664"/>
          </a:xfrm>
          <a:prstGeom prst="rect">
            <a:avLst/>
          </a:prstGeom>
          <a:noFill/>
          <a:ln w="9525">
            <a:noFill/>
            <a:prstDash val="dash"/>
            <a:miter lim="800000"/>
            <a:headEnd/>
            <a:tailEnd/>
          </a:ln>
        </p:spPr>
        <p:txBody>
          <a:bodyPr wrap="square" lIns="36000" rIns="36000">
            <a:spAutoFit/>
          </a:bodyPr>
          <a:lstStyle/>
          <a:p>
            <a:pPr algn="ctr"/>
            <a:endParaRPr lang="en-GB" dirty="0">
              <a:solidFill>
                <a:srgbClr val="000000"/>
              </a:solidFill>
              <a:latin typeface="Optane" pitchFamily="2" charset="0"/>
            </a:endParaRPr>
          </a:p>
          <a:p>
            <a:pPr algn="ctr"/>
            <a:r>
              <a:rPr lang="en-GB" sz="2400" b="1" dirty="0" smtClean="0">
                <a:solidFill>
                  <a:srgbClr val="953735"/>
                </a:solidFill>
                <a:latin typeface="Optane" pitchFamily="2" charset="0"/>
              </a:rPr>
              <a:t>…</a:t>
            </a:r>
            <a:endParaRPr lang="en-GB" sz="2400" b="1" dirty="0">
              <a:solidFill>
                <a:srgbClr val="953735"/>
              </a:solidFill>
              <a:latin typeface="Optane" pitchFamily="2" charset="0"/>
            </a:endParaRPr>
          </a:p>
        </p:txBody>
      </p:sp>
      <p:sp>
        <p:nvSpPr>
          <p:cNvPr id="63" name="TextBox 87"/>
          <p:cNvSpPr txBox="1">
            <a:spLocks noChangeArrowheads="1"/>
          </p:cNvSpPr>
          <p:nvPr/>
        </p:nvSpPr>
        <p:spPr bwMode="auto">
          <a:xfrm>
            <a:off x="5192267" y="3481126"/>
            <a:ext cx="936138" cy="738664"/>
          </a:xfrm>
          <a:prstGeom prst="rect">
            <a:avLst/>
          </a:prstGeom>
          <a:noFill/>
          <a:ln w="9525">
            <a:noFill/>
            <a:prstDash val="dash"/>
            <a:miter lim="800000"/>
            <a:headEnd/>
            <a:tailEnd/>
          </a:ln>
        </p:spPr>
        <p:txBody>
          <a:bodyPr wrap="square" lIns="36000" rIns="36000">
            <a:spAutoFit/>
          </a:bodyPr>
          <a:lstStyle/>
          <a:p>
            <a:pPr algn="ctr"/>
            <a:endParaRPr lang="en-GB" dirty="0">
              <a:solidFill>
                <a:srgbClr val="000000"/>
              </a:solidFill>
              <a:latin typeface="Optane" pitchFamily="2" charset="0"/>
            </a:endParaRPr>
          </a:p>
          <a:p>
            <a:pPr algn="ctr"/>
            <a:r>
              <a:rPr lang="en-GB" sz="2400" b="1" dirty="0" smtClean="0">
                <a:solidFill>
                  <a:srgbClr val="953735"/>
                </a:solidFill>
                <a:latin typeface="Optane" pitchFamily="2" charset="0"/>
              </a:rPr>
              <a:t>…</a:t>
            </a:r>
            <a:endParaRPr lang="en-GB" sz="2400" b="1" dirty="0">
              <a:solidFill>
                <a:srgbClr val="953735"/>
              </a:solidFill>
              <a:latin typeface="Optane" pitchFamily="2" charset="0"/>
            </a:endParaRPr>
          </a:p>
        </p:txBody>
      </p:sp>
      <p:sp>
        <p:nvSpPr>
          <p:cNvPr id="64" name="TextBox 87"/>
          <p:cNvSpPr txBox="1">
            <a:spLocks noChangeArrowheads="1"/>
          </p:cNvSpPr>
          <p:nvPr/>
        </p:nvSpPr>
        <p:spPr bwMode="auto">
          <a:xfrm>
            <a:off x="5192267" y="3048892"/>
            <a:ext cx="936138" cy="738664"/>
          </a:xfrm>
          <a:prstGeom prst="rect">
            <a:avLst/>
          </a:prstGeom>
          <a:noFill/>
          <a:ln w="9525">
            <a:noFill/>
            <a:prstDash val="dash"/>
            <a:miter lim="800000"/>
            <a:headEnd/>
            <a:tailEnd/>
          </a:ln>
        </p:spPr>
        <p:txBody>
          <a:bodyPr wrap="square" lIns="36000" rIns="36000">
            <a:spAutoFit/>
          </a:bodyPr>
          <a:lstStyle/>
          <a:p>
            <a:pPr algn="ctr"/>
            <a:endParaRPr lang="en-GB" dirty="0">
              <a:solidFill>
                <a:srgbClr val="000000"/>
              </a:solidFill>
              <a:latin typeface="Optane" pitchFamily="2" charset="0"/>
            </a:endParaRPr>
          </a:p>
          <a:p>
            <a:pPr algn="ctr"/>
            <a:r>
              <a:rPr lang="en-GB" sz="2400" b="1" dirty="0" smtClean="0">
                <a:solidFill>
                  <a:srgbClr val="953735"/>
                </a:solidFill>
                <a:latin typeface="Optane" pitchFamily="2" charset="0"/>
              </a:rPr>
              <a:t>…</a:t>
            </a:r>
            <a:endParaRPr lang="en-GB" sz="2400" b="1" dirty="0">
              <a:solidFill>
                <a:srgbClr val="953735"/>
              </a:solidFill>
              <a:latin typeface="Optane" pitchFamily="2" charset="0"/>
            </a:endParaRPr>
          </a:p>
        </p:txBody>
      </p:sp>
      <p:sp>
        <p:nvSpPr>
          <p:cNvPr id="65" name="TextBox 87"/>
          <p:cNvSpPr txBox="1">
            <a:spLocks noChangeArrowheads="1"/>
          </p:cNvSpPr>
          <p:nvPr/>
        </p:nvSpPr>
        <p:spPr bwMode="auto">
          <a:xfrm>
            <a:off x="5295117" y="5373216"/>
            <a:ext cx="936138" cy="738664"/>
          </a:xfrm>
          <a:prstGeom prst="rect">
            <a:avLst/>
          </a:prstGeom>
          <a:noFill/>
          <a:ln w="9525">
            <a:noFill/>
            <a:prstDash val="dash"/>
            <a:miter lim="800000"/>
            <a:headEnd/>
            <a:tailEnd/>
          </a:ln>
        </p:spPr>
        <p:txBody>
          <a:bodyPr wrap="square" lIns="36000" rIns="36000">
            <a:spAutoFit/>
          </a:bodyPr>
          <a:lstStyle/>
          <a:p>
            <a:pPr algn="ctr"/>
            <a:endParaRPr lang="en-GB" dirty="0">
              <a:solidFill>
                <a:srgbClr val="000000"/>
              </a:solidFill>
              <a:latin typeface="Optane" pitchFamily="2" charset="0"/>
            </a:endParaRPr>
          </a:p>
          <a:p>
            <a:pPr algn="ctr"/>
            <a:r>
              <a:rPr lang="en-GB" sz="2400" b="1" dirty="0" smtClean="0">
                <a:solidFill>
                  <a:srgbClr val="953735"/>
                </a:solidFill>
                <a:latin typeface="Optane" pitchFamily="2" charset="0"/>
              </a:rPr>
              <a:t>…</a:t>
            </a:r>
            <a:endParaRPr lang="en-GB" sz="2400" b="1" dirty="0">
              <a:solidFill>
                <a:srgbClr val="953735"/>
              </a:solidFill>
              <a:latin typeface="Optane" pitchFamily="2" charset="0"/>
            </a:endParaRPr>
          </a:p>
        </p:txBody>
      </p:sp>
      <p:cxnSp>
        <p:nvCxnSpPr>
          <p:cNvPr id="6" name="5 Conector recto"/>
          <p:cNvCxnSpPr/>
          <p:nvPr/>
        </p:nvCxnSpPr>
        <p:spPr>
          <a:xfrm>
            <a:off x="7838735" y="1805632"/>
            <a:ext cx="0" cy="2424561"/>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7676786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9537" name="Rectángulo 2"/>
          <p:cNvSpPr>
            <a:spLocks noChangeArrowheads="1"/>
          </p:cNvSpPr>
          <p:nvPr/>
        </p:nvSpPr>
        <p:spPr bwMode="auto">
          <a:xfrm>
            <a:off x="63496" y="849446"/>
            <a:ext cx="2792413" cy="1523494"/>
          </a:xfrm>
          <a:prstGeom prst="rect">
            <a:avLst/>
          </a:prstGeom>
          <a:noFill/>
          <a:ln w="9525">
            <a:noFill/>
            <a:miter lim="800000"/>
            <a:headEnd/>
            <a:tailEnd/>
          </a:ln>
        </p:spPr>
        <p:txBody>
          <a:bodyPr wrap="square">
            <a:spAutoFit/>
          </a:bodyPr>
          <a:lstStyle/>
          <a:p>
            <a:pPr algn="ctr">
              <a:spcBef>
                <a:spcPts val="600"/>
              </a:spcBef>
            </a:pPr>
            <a:r>
              <a:rPr lang="en-GB" sz="4400" b="1" dirty="0" smtClean="0">
                <a:solidFill>
                  <a:srgbClr val="4F81BD"/>
                </a:solidFill>
                <a:latin typeface="Optane" pitchFamily="2" charset="0"/>
              </a:rPr>
              <a:t>Contents</a:t>
            </a:r>
          </a:p>
          <a:p>
            <a:pPr algn="ctr">
              <a:spcBef>
                <a:spcPts val="600"/>
              </a:spcBef>
            </a:pPr>
            <a:r>
              <a:rPr lang="en-GB" sz="4400" b="1" dirty="0" err="1" smtClean="0">
                <a:solidFill>
                  <a:srgbClr val="4F81BD"/>
                </a:solidFill>
                <a:latin typeface="Optane" pitchFamily="2" charset="0"/>
              </a:rPr>
              <a:t>内容</a:t>
            </a:r>
            <a:endParaRPr lang="en-GB" sz="4400" b="1" dirty="0">
              <a:solidFill>
                <a:srgbClr val="4F81BD"/>
              </a:solidFill>
              <a:latin typeface="Optane" pitchFamily="2" charset="0"/>
            </a:endParaRPr>
          </a:p>
        </p:txBody>
      </p:sp>
      <p:cxnSp>
        <p:nvCxnSpPr>
          <p:cNvPr id="1729538" name="6 Conector recto"/>
          <p:cNvCxnSpPr>
            <a:cxnSpLocks noChangeShapeType="1"/>
          </p:cNvCxnSpPr>
          <p:nvPr/>
        </p:nvCxnSpPr>
        <p:spPr bwMode="auto">
          <a:xfrm rot="5400000">
            <a:off x="-528637" y="3429000"/>
            <a:ext cx="6858000" cy="0"/>
          </a:xfrm>
          <a:prstGeom prst="line">
            <a:avLst/>
          </a:prstGeom>
          <a:ln>
            <a:headEnd/>
            <a:tailEnd/>
          </a:ln>
        </p:spPr>
        <p:style>
          <a:lnRef idx="2">
            <a:schemeClr val="accent1"/>
          </a:lnRef>
          <a:fillRef idx="0">
            <a:schemeClr val="accent1"/>
          </a:fillRef>
          <a:effectRef idx="1">
            <a:schemeClr val="accent1"/>
          </a:effectRef>
          <a:fontRef idx="minor">
            <a:schemeClr val="tx1"/>
          </a:fontRef>
        </p:style>
      </p:cxnSp>
      <p:sp>
        <p:nvSpPr>
          <p:cNvPr id="5" name="14 Elipse"/>
          <p:cNvSpPr/>
          <p:nvPr/>
        </p:nvSpPr>
        <p:spPr bwMode="auto">
          <a:xfrm>
            <a:off x="2756695" y="1700760"/>
            <a:ext cx="287337" cy="288925"/>
          </a:xfrm>
          <a:prstGeom prst="ellipse">
            <a:avLst/>
          </a:prstGeom>
          <a:solidFill>
            <a:schemeClr val="tx2"/>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endParaRPr lang="es-ES" kern="0" dirty="0">
              <a:solidFill>
                <a:prstClr val="white"/>
              </a:solidFill>
              <a:latin typeface="Arial"/>
              <a:cs typeface="+mn-cs"/>
            </a:endParaRPr>
          </a:p>
        </p:txBody>
      </p:sp>
      <p:sp>
        <p:nvSpPr>
          <p:cNvPr id="6" name="16 Elipse"/>
          <p:cNvSpPr/>
          <p:nvPr/>
        </p:nvSpPr>
        <p:spPr bwMode="auto">
          <a:xfrm>
            <a:off x="2756695" y="3470965"/>
            <a:ext cx="287337" cy="287337"/>
          </a:xfrm>
          <a:prstGeom prst="ellipse">
            <a:avLst/>
          </a:prstGeom>
          <a:solidFill>
            <a:schemeClr val="bg1">
              <a:lumMod val="85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endParaRPr lang="es-ES" kern="0" dirty="0">
              <a:solidFill>
                <a:prstClr val="white"/>
              </a:solidFill>
              <a:latin typeface="Arial"/>
              <a:cs typeface="+mn-cs"/>
            </a:endParaRPr>
          </a:p>
        </p:txBody>
      </p:sp>
      <p:sp>
        <p:nvSpPr>
          <p:cNvPr id="3" name="CuadroTexto 2"/>
          <p:cNvSpPr txBox="1"/>
          <p:nvPr/>
        </p:nvSpPr>
        <p:spPr>
          <a:xfrm>
            <a:off x="3073836" y="3453096"/>
            <a:ext cx="5983734" cy="923330"/>
          </a:xfrm>
          <a:prstGeom prst="rect">
            <a:avLst/>
          </a:prstGeom>
          <a:noFill/>
        </p:spPr>
        <p:txBody>
          <a:bodyPr wrap="square" rtlCol="0">
            <a:spAutoFit/>
          </a:bodyPr>
          <a:lstStyle/>
          <a:p>
            <a:r>
              <a:rPr lang="en-GB" b="1" dirty="0" smtClean="0">
                <a:solidFill>
                  <a:schemeClr val="bg1">
                    <a:lumMod val="85000"/>
                  </a:schemeClr>
                </a:solidFill>
                <a:latin typeface="Optane" pitchFamily="2" charset="0"/>
              </a:rPr>
              <a:t>2. PAYMENT SYSTEMS: Classification</a:t>
            </a:r>
          </a:p>
          <a:p>
            <a:r>
              <a:rPr lang="zh-CN" altLang="en-US" i="1" kern="0" noProof="1" smtClean="0">
                <a:solidFill>
                  <a:schemeClr val="bg1">
                    <a:lumMod val="85000"/>
                  </a:schemeClr>
                </a:solidFill>
                <a:latin typeface="Optane" pitchFamily="2" charset="0"/>
              </a:rPr>
              <a:t>支付系统：分类</a:t>
            </a:r>
            <a:endParaRPr lang="it-IT" i="1" kern="0" noProof="1">
              <a:solidFill>
                <a:schemeClr val="bg1">
                  <a:lumMod val="85000"/>
                </a:schemeClr>
              </a:solidFill>
              <a:latin typeface="Optane" pitchFamily="2" charset="0"/>
            </a:endParaRPr>
          </a:p>
          <a:p>
            <a:endParaRPr lang="es-ES" dirty="0"/>
          </a:p>
        </p:txBody>
      </p:sp>
      <p:sp>
        <p:nvSpPr>
          <p:cNvPr id="10" name="38 Elipse"/>
          <p:cNvSpPr/>
          <p:nvPr/>
        </p:nvSpPr>
        <p:spPr bwMode="auto">
          <a:xfrm>
            <a:off x="2756695" y="4770667"/>
            <a:ext cx="287337" cy="287338"/>
          </a:xfrm>
          <a:prstGeom prst="ellipse">
            <a:avLst/>
          </a:prstGeom>
          <a:solidFill>
            <a:schemeClr val="bg1">
              <a:lumMod val="85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endParaRPr lang="es-ES" kern="0" dirty="0">
              <a:solidFill>
                <a:prstClr val="white"/>
              </a:solidFill>
              <a:latin typeface="Arial"/>
              <a:cs typeface="+mn-cs"/>
            </a:endParaRPr>
          </a:p>
        </p:txBody>
      </p:sp>
      <p:sp>
        <p:nvSpPr>
          <p:cNvPr id="11" name="Rectángulo 7"/>
          <p:cNvSpPr>
            <a:spLocks noChangeArrowheads="1"/>
          </p:cNvSpPr>
          <p:nvPr/>
        </p:nvSpPr>
        <p:spPr bwMode="auto">
          <a:xfrm>
            <a:off x="3103103" y="4770667"/>
            <a:ext cx="6386528" cy="646331"/>
          </a:xfrm>
          <a:prstGeom prst="rect">
            <a:avLst/>
          </a:prstGeom>
          <a:noFill/>
          <a:ln w="9525">
            <a:noFill/>
            <a:miter lim="800000"/>
            <a:headEnd/>
            <a:tailEnd/>
          </a:ln>
        </p:spPr>
        <p:txBody>
          <a:bodyPr wrap="square">
            <a:spAutoFit/>
          </a:bodyPr>
          <a:lstStyle/>
          <a:p>
            <a:r>
              <a:rPr lang="en-GB" b="1" dirty="0" smtClean="0">
                <a:solidFill>
                  <a:schemeClr val="bg1">
                    <a:lumMod val="85000"/>
                  </a:schemeClr>
                </a:solidFill>
                <a:latin typeface="Optane"/>
              </a:rPr>
              <a:t>3. DIRECT </a:t>
            </a:r>
            <a:r>
              <a:rPr lang="en-GB" b="1" dirty="0">
                <a:solidFill>
                  <a:schemeClr val="bg1">
                    <a:lumMod val="85000"/>
                  </a:schemeClr>
                </a:solidFill>
                <a:latin typeface="Optane"/>
              </a:rPr>
              <a:t>PAYMENT </a:t>
            </a:r>
            <a:r>
              <a:rPr lang="en-GB" b="1" dirty="0" smtClean="0">
                <a:solidFill>
                  <a:schemeClr val="bg1">
                    <a:lumMod val="85000"/>
                  </a:schemeClr>
                </a:solidFill>
                <a:latin typeface="Optane"/>
              </a:rPr>
              <a:t>SYSTEM: Concept and procedure</a:t>
            </a:r>
            <a:endParaRPr lang="en-GB" b="1" dirty="0">
              <a:solidFill>
                <a:schemeClr val="bg1">
                  <a:lumMod val="85000"/>
                </a:schemeClr>
              </a:solidFill>
              <a:latin typeface="Optane"/>
            </a:endParaRPr>
          </a:p>
          <a:p>
            <a:r>
              <a:rPr lang="zh-CN" altLang="en-US" b="1" dirty="0" smtClean="0">
                <a:solidFill>
                  <a:schemeClr val="bg1">
                    <a:lumMod val="85000"/>
                  </a:schemeClr>
                </a:solidFill>
                <a:latin typeface="Optane"/>
              </a:rPr>
              <a:t>   </a:t>
            </a:r>
            <a:r>
              <a:rPr lang="zh-CN" altLang="en-US" b="1" dirty="0" smtClean="0">
                <a:solidFill>
                  <a:schemeClr val="bg1">
                    <a:lumMod val="85000"/>
                  </a:schemeClr>
                </a:solidFill>
                <a:latin typeface="Optane"/>
              </a:rPr>
              <a:t>直接</a:t>
            </a:r>
            <a:r>
              <a:rPr lang="zh-CN" altLang="en-US" b="1" dirty="0" smtClean="0">
                <a:solidFill>
                  <a:schemeClr val="bg1">
                    <a:lumMod val="85000"/>
                  </a:schemeClr>
                </a:solidFill>
                <a:latin typeface="Optane"/>
              </a:rPr>
              <a:t>支付</a:t>
            </a:r>
            <a:r>
              <a:rPr lang="zh-CN" altLang="en-US" b="1" dirty="0" smtClean="0">
                <a:solidFill>
                  <a:schemeClr val="bg1">
                    <a:lumMod val="85000"/>
                  </a:schemeClr>
                </a:solidFill>
                <a:latin typeface="Optane"/>
              </a:rPr>
              <a:t>系统</a:t>
            </a:r>
            <a:r>
              <a:rPr lang="zh-CN" altLang="en-US" b="1" dirty="0" smtClean="0">
                <a:solidFill>
                  <a:schemeClr val="bg1">
                    <a:lumMod val="85000"/>
                  </a:schemeClr>
                </a:solidFill>
                <a:latin typeface="Optane"/>
              </a:rPr>
              <a:t>：概念与程序</a:t>
            </a:r>
            <a:endParaRPr lang="en-GB" b="1" dirty="0">
              <a:solidFill>
                <a:schemeClr val="bg1">
                  <a:lumMod val="85000"/>
                </a:schemeClr>
              </a:solidFill>
              <a:latin typeface="Optane"/>
            </a:endParaRPr>
          </a:p>
        </p:txBody>
      </p:sp>
      <p:sp>
        <p:nvSpPr>
          <p:cNvPr id="2" name="CuadroTexto 1"/>
          <p:cNvSpPr txBox="1"/>
          <p:nvPr/>
        </p:nvSpPr>
        <p:spPr>
          <a:xfrm>
            <a:off x="3057920" y="1700760"/>
            <a:ext cx="6431711" cy="1200329"/>
          </a:xfrm>
          <a:prstGeom prst="rect">
            <a:avLst/>
          </a:prstGeom>
          <a:noFill/>
        </p:spPr>
        <p:txBody>
          <a:bodyPr wrap="square" rtlCol="0">
            <a:spAutoFit/>
          </a:bodyPr>
          <a:lstStyle/>
          <a:p>
            <a:r>
              <a:rPr lang="en-US" b="1" dirty="0" smtClean="0">
                <a:solidFill>
                  <a:srgbClr val="4F81BD"/>
                </a:solidFill>
                <a:latin typeface="Optane" pitchFamily="2" charset="0"/>
              </a:rPr>
              <a:t>1. GENERAL </a:t>
            </a:r>
            <a:r>
              <a:rPr lang="en-US" b="1" dirty="0">
                <a:solidFill>
                  <a:srgbClr val="4F81BD"/>
                </a:solidFill>
                <a:latin typeface="Optane" pitchFamily="2" charset="0"/>
              </a:rPr>
              <a:t>TREASURY OF THE SOCIAL SECURITY </a:t>
            </a:r>
            <a:r>
              <a:rPr lang="en-US" b="1" dirty="0" smtClean="0">
                <a:solidFill>
                  <a:srgbClr val="4F81BD"/>
                </a:solidFill>
                <a:latin typeface="Optane" pitchFamily="2" charset="0"/>
              </a:rPr>
              <a:t>DEPARTMENT: Mission and </a:t>
            </a:r>
            <a:r>
              <a:rPr lang="en-US" b="1" dirty="0" smtClean="0">
                <a:solidFill>
                  <a:srgbClr val="4F81BD"/>
                </a:solidFill>
                <a:latin typeface="Optane" pitchFamily="2" charset="0"/>
              </a:rPr>
              <a:t>Competences</a:t>
            </a:r>
          </a:p>
          <a:p>
            <a:r>
              <a:rPr lang="zh-CN" altLang="en-US" b="1" dirty="0" smtClean="0">
                <a:solidFill>
                  <a:srgbClr val="4F81BD"/>
                </a:solidFill>
                <a:latin typeface="Optane" pitchFamily="2" charset="0"/>
              </a:rPr>
              <a:t>社保基金总会：使命和职权</a:t>
            </a:r>
            <a:endParaRPr lang="es-ES" b="1" dirty="0">
              <a:solidFill>
                <a:srgbClr val="4F81BD"/>
              </a:solidFill>
              <a:latin typeface="Optane" pitchFamily="2" charset="0"/>
            </a:endParaRPr>
          </a:p>
          <a:p>
            <a:endParaRPr lang="es-ES" dirty="0"/>
          </a:p>
        </p:txBody>
      </p:sp>
    </p:spTree>
    <p:extLst>
      <p:ext uri="{BB962C8B-B14F-4D97-AF65-F5344CB8AC3E}">
        <p14:creationId xmlns:p14="http://schemas.microsoft.com/office/powerpoint/2010/main" val="237678681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249"/>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25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75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750"/>
                                        <p:tgtEl>
                                          <p:spTgt spid="3"/>
                                        </p:tgtEl>
                                      </p:cBhvr>
                                    </p:animEffect>
                                  </p:childTnLst>
                                </p:cTn>
                              </p:par>
                            </p:childTnLst>
                          </p:cTn>
                        </p:par>
                        <p:par>
                          <p:cTn id="14" fill="hold">
                            <p:stCondLst>
                              <p:cond delay="1500"/>
                            </p:stCondLst>
                            <p:childTnLst>
                              <p:par>
                                <p:cTn id="15" presetID="1" presetClass="entr" presetSubtype="0" fill="hold" grpId="0" nodeType="afterEffect">
                                  <p:stCondLst>
                                    <p:cond delay="250"/>
                                  </p:stCondLst>
                                  <p:childTnLst>
                                    <p:set>
                                      <p:cBhvr>
                                        <p:cTn id="16" dur="1" fill="hold">
                                          <p:stCondLst>
                                            <p:cond delay="0"/>
                                          </p:stCondLst>
                                        </p:cTn>
                                        <p:tgtEl>
                                          <p:spTgt spid="10"/>
                                        </p:tgtEl>
                                        <p:attrNameLst>
                                          <p:attrName>style.visibility</p:attrName>
                                        </p:attrNameLst>
                                      </p:cBhvr>
                                      <p:to>
                                        <p:strVal val="visible"/>
                                      </p:to>
                                    </p:se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p:bldP spid="10" grpId="0" animBg="1"/>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25"/>
          <p:cNvSpPr>
            <a:spLocks noChangeAspect="1"/>
          </p:cNvSpPr>
          <p:nvPr/>
        </p:nvSpPr>
        <p:spPr>
          <a:xfrm>
            <a:off x="4714620" y="1569683"/>
            <a:ext cx="2451610" cy="2451610"/>
          </a:xfrm>
          <a:prstGeom prst="ellipse">
            <a:avLst/>
          </a:prstGeom>
          <a:gradFill>
            <a:gsLst>
              <a:gs pos="0">
                <a:srgbClr val="4F81BD">
                  <a:tint val="66000"/>
                  <a:satMod val="160000"/>
                </a:srgbClr>
              </a:gs>
              <a:gs pos="34000">
                <a:srgbClr val="FFFFCC"/>
              </a:gs>
              <a:gs pos="100000">
                <a:srgbClr val="BACAE8"/>
              </a:gs>
            </a:gsLst>
            <a:lin ang="54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200" b="1" dirty="0" smtClean="0">
                <a:solidFill>
                  <a:schemeClr val="tx2"/>
                </a:solidFill>
                <a:latin typeface="Optane"/>
              </a:rPr>
              <a:t>2,4</a:t>
            </a:r>
          </a:p>
          <a:p>
            <a:pPr algn="ctr">
              <a:defRPr/>
            </a:pPr>
            <a:r>
              <a:rPr lang="es-ES" sz="1600" b="1" dirty="0" err="1" smtClean="0">
                <a:solidFill>
                  <a:schemeClr val="tx2"/>
                </a:solidFill>
                <a:latin typeface="Optane"/>
              </a:rPr>
              <a:t>million</a:t>
            </a:r>
            <a:endParaRPr lang="es-ES" sz="1600" b="1" dirty="0">
              <a:solidFill>
                <a:schemeClr val="tx2"/>
              </a:solidFill>
              <a:latin typeface="Optane"/>
            </a:endParaRPr>
          </a:p>
          <a:p>
            <a:pPr algn="ctr">
              <a:defRPr/>
            </a:pPr>
            <a:r>
              <a:rPr lang="es-ES" sz="1600" b="1" dirty="0" err="1" smtClean="0">
                <a:solidFill>
                  <a:schemeClr val="tx2"/>
                </a:solidFill>
                <a:latin typeface="Optane"/>
              </a:rPr>
              <a:t>Companies</a:t>
            </a:r>
            <a:endParaRPr lang="es-ES" sz="1600" b="1" dirty="0" smtClean="0">
              <a:solidFill>
                <a:schemeClr val="tx2"/>
              </a:solidFill>
              <a:latin typeface="Optane"/>
            </a:endParaRPr>
          </a:p>
          <a:p>
            <a:pPr algn="ctr">
              <a:defRPr/>
            </a:pPr>
            <a:r>
              <a:rPr lang="en-US" altLang="zh-CN" sz="1600" b="1" dirty="0" smtClean="0">
                <a:solidFill>
                  <a:schemeClr val="tx2"/>
                </a:solidFill>
                <a:latin typeface="Optane"/>
              </a:rPr>
              <a:t>2400</a:t>
            </a:r>
            <a:r>
              <a:rPr lang="zh-CN" altLang="en-US" sz="1600" b="1" dirty="0" smtClean="0">
                <a:solidFill>
                  <a:schemeClr val="tx2"/>
                </a:solidFill>
                <a:latin typeface="Optane"/>
              </a:rPr>
              <a:t>万家企业</a:t>
            </a:r>
            <a:endParaRPr lang="es-ES" sz="1600" b="1" dirty="0">
              <a:solidFill>
                <a:schemeClr val="tx2"/>
              </a:solidFill>
              <a:latin typeface="Optane"/>
            </a:endParaRPr>
          </a:p>
        </p:txBody>
      </p:sp>
      <p:sp>
        <p:nvSpPr>
          <p:cNvPr id="37" name="Oval 24"/>
          <p:cNvSpPr>
            <a:spLocks noChangeAspect="1"/>
          </p:cNvSpPr>
          <p:nvPr/>
        </p:nvSpPr>
        <p:spPr>
          <a:xfrm>
            <a:off x="2849457" y="3816145"/>
            <a:ext cx="2430674" cy="2430674"/>
          </a:xfrm>
          <a:prstGeom prst="ellipse">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200" b="1" dirty="0">
                <a:solidFill>
                  <a:srgbClr val="002060"/>
                </a:solidFill>
                <a:latin typeface="Optane"/>
              </a:rPr>
              <a:t>131.000</a:t>
            </a:r>
          </a:p>
          <a:p>
            <a:pPr algn="ctr">
              <a:defRPr/>
            </a:pPr>
            <a:r>
              <a:rPr lang="es-ES" sz="1600" b="1" dirty="0" smtClean="0">
                <a:solidFill>
                  <a:srgbClr val="002060"/>
                </a:solidFill>
                <a:latin typeface="Optane"/>
              </a:rPr>
              <a:t>A</a:t>
            </a:r>
            <a:r>
              <a:rPr lang="en-GB" sz="1600" b="1" dirty="0" err="1" smtClean="0">
                <a:solidFill>
                  <a:srgbClr val="002060"/>
                </a:solidFill>
                <a:latin typeface="Optane"/>
              </a:rPr>
              <a:t>uthorisations</a:t>
            </a:r>
            <a:endParaRPr lang="es-ES" sz="1200" b="1" dirty="0">
              <a:solidFill>
                <a:schemeClr val="tx2"/>
              </a:solidFill>
              <a:latin typeface="Helvetica 65 Medium"/>
            </a:endParaRPr>
          </a:p>
          <a:p>
            <a:pPr algn="ctr">
              <a:defRPr/>
            </a:pPr>
            <a:r>
              <a:rPr lang="en-US" altLang="zh-CN" sz="1600" b="1" dirty="0" smtClean="0">
                <a:solidFill>
                  <a:schemeClr val="tx2"/>
                </a:solidFill>
                <a:latin typeface="Helvetica 65 Medium"/>
              </a:rPr>
              <a:t>1131</a:t>
            </a:r>
            <a:r>
              <a:rPr lang="zh-CN" altLang="en-US" sz="1600" b="1" dirty="0" smtClean="0">
                <a:solidFill>
                  <a:schemeClr val="tx2"/>
                </a:solidFill>
                <a:latin typeface="Helvetica 65 Medium"/>
              </a:rPr>
              <a:t>，</a:t>
            </a:r>
            <a:r>
              <a:rPr lang="en-US" altLang="zh-CN" sz="1600" b="1" dirty="0" smtClean="0">
                <a:solidFill>
                  <a:schemeClr val="tx2"/>
                </a:solidFill>
                <a:latin typeface="Helvetica 65 Medium"/>
              </a:rPr>
              <a:t>000</a:t>
            </a:r>
            <a:r>
              <a:rPr lang="zh-CN" altLang="en-US" sz="1600" b="1" dirty="0" smtClean="0">
                <a:solidFill>
                  <a:schemeClr val="tx2"/>
                </a:solidFill>
                <a:latin typeface="Helvetica 65 Medium"/>
              </a:rPr>
              <a:t>例授权正规运作</a:t>
            </a:r>
            <a:endParaRPr lang="en-GB" sz="2000" b="1" dirty="0">
              <a:solidFill>
                <a:srgbClr val="002060"/>
              </a:solidFill>
              <a:latin typeface="Optane"/>
            </a:endParaRPr>
          </a:p>
        </p:txBody>
      </p:sp>
      <p:sp>
        <p:nvSpPr>
          <p:cNvPr id="36" name="Oval 1"/>
          <p:cNvSpPr>
            <a:spLocks noChangeAspect="1"/>
          </p:cNvSpPr>
          <p:nvPr/>
        </p:nvSpPr>
        <p:spPr>
          <a:xfrm>
            <a:off x="417226" y="2461986"/>
            <a:ext cx="2375474" cy="2373570"/>
          </a:xfrm>
          <a:prstGeom prst="ellipse">
            <a:avLst/>
          </a:prstGeom>
          <a:solidFill>
            <a:schemeClr val="accent1">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200" b="1" dirty="0">
                <a:solidFill>
                  <a:srgbClr val="002060"/>
                </a:solidFill>
                <a:latin typeface="Optane"/>
              </a:rPr>
              <a:t>11.540</a:t>
            </a:r>
          </a:p>
          <a:p>
            <a:pPr algn="ctr">
              <a:defRPr/>
            </a:pPr>
            <a:r>
              <a:rPr lang="es-ES" sz="1600" b="1" dirty="0" smtClean="0">
                <a:solidFill>
                  <a:srgbClr val="002060"/>
                </a:solidFill>
                <a:latin typeface="Optane"/>
              </a:rPr>
              <a:t>civil </a:t>
            </a:r>
            <a:r>
              <a:rPr lang="es-ES" sz="1600" b="1" dirty="0" err="1">
                <a:solidFill>
                  <a:srgbClr val="002060"/>
                </a:solidFill>
                <a:latin typeface="Optane"/>
              </a:rPr>
              <a:t>servants</a:t>
            </a:r>
            <a:r>
              <a:rPr lang="es-ES" sz="1600" b="1" dirty="0">
                <a:solidFill>
                  <a:srgbClr val="002060"/>
                </a:solidFill>
                <a:latin typeface="Optane"/>
              </a:rPr>
              <a:t> </a:t>
            </a:r>
            <a:r>
              <a:rPr lang="es-ES" sz="1600" b="1" dirty="0" smtClean="0">
                <a:solidFill>
                  <a:srgbClr val="002060"/>
                </a:solidFill>
                <a:latin typeface="Optane"/>
              </a:rPr>
              <a:t>TGSS</a:t>
            </a:r>
          </a:p>
          <a:p>
            <a:pPr algn="ctr">
              <a:defRPr/>
            </a:pPr>
            <a:r>
              <a:rPr lang="en-US" altLang="zh-CN" sz="1600" b="1" dirty="0" smtClean="0">
                <a:solidFill>
                  <a:srgbClr val="002060"/>
                </a:solidFill>
                <a:latin typeface="Optane"/>
              </a:rPr>
              <a:t>11540</a:t>
            </a:r>
            <a:r>
              <a:rPr lang="zh-CN" altLang="en-US" sz="1600" b="1" dirty="0" smtClean="0">
                <a:solidFill>
                  <a:srgbClr val="002060"/>
                </a:solidFill>
                <a:latin typeface="Optane"/>
              </a:rPr>
              <a:t>位社保基金总会公务员</a:t>
            </a:r>
            <a:endParaRPr lang="es-ES" sz="1600" b="1" dirty="0">
              <a:solidFill>
                <a:srgbClr val="002060"/>
              </a:solidFill>
              <a:latin typeface="Optane"/>
            </a:endParaRPr>
          </a:p>
        </p:txBody>
      </p:sp>
      <p:sp>
        <p:nvSpPr>
          <p:cNvPr id="39" name="Oval 26"/>
          <p:cNvSpPr>
            <a:spLocks noChangeAspect="1"/>
          </p:cNvSpPr>
          <p:nvPr/>
        </p:nvSpPr>
        <p:spPr>
          <a:xfrm>
            <a:off x="6158432" y="3926309"/>
            <a:ext cx="2404024" cy="2404024"/>
          </a:xfrm>
          <a:prstGeom prst="ellipse">
            <a:avLst/>
          </a:prstGeom>
          <a:gradFill flip="none" rotWithShape="1">
            <a:gsLst>
              <a:gs pos="0">
                <a:schemeClr val="tx2">
                  <a:lumMod val="20000"/>
                  <a:lumOff val="80000"/>
                </a:schemeClr>
              </a:gs>
              <a:gs pos="25000">
                <a:schemeClr val="tx2">
                  <a:lumMod val="60000"/>
                  <a:lumOff val="40000"/>
                </a:schemeClr>
              </a:gs>
              <a:gs pos="75000">
                <a:schemeClr val="bg1"/>
              </a:gs>
              <a:gs pos="100000">
                <a:srgbClr val="005CBF"/>
              </a:gs>
            </a:gsLst>
            <a:lin ang="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200" b="1" dirty="0">
                <a:solidFill>
                  <a:schemeClr val="tx2"/>
                </a:solidFill>
                <a:latin typeface="Optane"/>
              </a:rPr>
              <a:t>13,3</a:t>
            </a:r>
            <a:r>
              <a:rPr lang="es-ES" sz="2400" b="1" dirty="0">
                <a:solidFill>
                  <a:schemeClr val="tx2"/>
                </a:solidFill>
                <a:latin typeface="Optane"/>
              </a:rPr>
              <a:t> </a:t>
            </a:r>
            <a:r>
              <a:rPr lang="es-ES" sz="1600" b="1" dirty="0" err="1" smtClean="0">
                <a:solidFill>
                  <a:schemeClr val="tx2"/>
                </a:solidFill>
                <a:latin typeface="Optane"/>
              </a:rPr>
              <a:t>million</a:t>
            </a:r>
            <a:endParaRPr lang="es-ES" sz="1600" b="1" dirty="0">
              <a:solidFill>
                <a:schemeClr val="tx2"/>
              </a:solidFill>
              <a:latin typeface="Optane"/>
            </a:endParaRPr>
          </a:p>
          <a:p>
            <a:pPr algn="ctr">
              <a:defRPr/>
            </a:pPr>
            <a:r>
              <a:rPr lang="es-ES" sz="1600" b="1" dirty="0" err="1" smtClean="0">
                <a:solidFill>
                  <a:schemeClr val="tx2"/>
                </a:solidFill>
                <a:latin typeface="Optane"/>
              </a:rPr>
              <a:t>Workers</a:t>
            </a:r>
            <a:endParaRPr lang="es-ES" sz="1600" b="1" dirty="0" smtClean="0">
              <a:solidFill>
                <a:schemeClr val="tx2"/>
              </a:solidFill>
              <a:latin typeface="Optane"/>
            </a:endParaRPr>
          </a:p>
          <a:p>
            <a:pPr algn="ctr">
              <a:defRPr/>
            </a:pPr>
            <a:r>
              <a:rPr lang="en-US" altLang="zh-CN" sz="1600" b="1" dirty="0" smtClean="0">
                <a:solidFill>
                  <a:schemeClr val="tx2"/>
                </a:solidFill>
                <a:latin typeface="Optane"/>
              </a:rPr>
              <a:t>1330</a:t>
            </a:r>
            <a:r>
              <a:rPr lang="zh-CN" altLang="en-US" sz="1600" b="1" dirty="0" smtClean="0">
                <a:solidFill>
                  <a:schemeClr val="tx2"/>
                </a:solidFill>
                <a:latin typeface="Optane"/>
              </a:rPr>
              <a:t>万工作者</a:t>
            </a:r>
            <a:endParaRPr lang="es-ES" sz="1600" b="1" dirty="0">
              <a:solidFill>
                <a:schemeClr val="tx2"/>
              </a:solidFill>
              <a:latin typeface="Optane"/>
            </a:endParaRPr>
          </a:p>
        </p:txBody>
      </p:sp>
      <p:cxnSp>
        <p:nvCxnSpPr>
          <p:cNvPr id="43" name="Straight Connector 3"/>
          <p:cNvCxnSpPr/>
          <p:nvPr/>
        </p:nvCxnSpPr>
        <p:spPr>
          <a:xfrm>
            <a:off x="2530476" y="4017864"/>
            <a:ext cx="817563" cy="296863"/>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7"/>
          <p:cNvCxnSpPr/>
          <p:nvPr/>
        </p:nvCxnSpPr>
        <p:spPr>
          <a:xfrm>
            <a:off x="6664326" y="3519389"/>
            <a:ext cx="696913" cy="606425"/>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5"/>
          <p:cNvCxnSpPr/>
          <p:nvPr/>
        </p:nvCxnSpPr>
        <p:spPr>
          <a:xfrm flipV="1">
            <a:off x="4781551" y="3519388"/>
            <a:ext cx="436563" cy="795338"/>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6" name="Group 1"/>
          <p:cNvGrpSpPr>
            <a:grpSpLocks/>
          </p:cNvGrpSpPr>
          <p:nvPr/>
        </p:nvGrpSpPr>
        <p:grpSpPr bwMode="auto">
          <a:xfrm>
            <a:off x="6292850" y="1300164"/>
            <a:ext cx="185738" cy="700087"/>
            <a:chOff x="5912276" y="155620"/>
            <a:chExt cx="184731" cy="700192"/>
          </a:xfrm>
        </p:grpSpPr>
        <p:sp>
          <p:nvSpPr>
            <p:cNvPr id="47" name="TextBox 8"/>
            <p:cNvSpPr txBox="1">
              <a:spLocks noChangeArrowheads="1"/>
            </p:cNvSpPr>
            <p:nvPr/>
          </p:nvSpPr>
          <p:spPr bwMode="auto">
            <a:xfrm>
              <a:off x="5912276" y="155620"/>
              <a:ext cx="184731" cy="400110"/>
            </a:xfrm>
            <a:prstGeom prst="rect">
              <a:avLst/>
            </a:prstGeom>
            <a:noFill/>
            <a:ln w="9525">
              <a:noFill/>
              <a:miter lim="800000"/>
              <a:headEnd/>
              <a:tailEnd/>
            </a:ln>
          </p:spPr>
          <p:txBody>
            <a:bodyPr wrap="none">
              <a:spAutoFit/>
            </a:bodyPr>
            <a:lstStyle/>
            <a:p>
              <a:endParaRPr lang="es-ES" sz="2000">
                <a:latin typeface="Helvetica 65 Medium"/>
              </a:endParaRPr>
            </a:p>
          </p:txBody>
        </p:sp>
        <p:sp>
          <p:nvSpPr>
            <p:cNvPr id="48" name="TextBox 41"/>
            <p:cNvSpPr txBox="1"/>
            <p:nvPr/>
          </p:nvSpPr>
          <p:spPr>
            <a:xfrm>
              <a:off x="5912276" y="555730"/>
              <a:ext cx="184731" cy="300082"/>
            </a:xfrm>
            <a:prstGeom prst="rect">
              <a:avLst/>
            </a:prstGeom>
            <a:noFill/>
          </p:spPr>
          <p:txBody>
            <a:bodyPr wrap="none">
              <a:spAutoFit/>
            </a:bodyPr>
            <a:lstStyle>
              <a:defPPr>
                <a:defRPr lang="es-ES"/>
              </a:defPPr>
              <a:lvl1pPr>
                <a:defRPr sz="1350">
                  <a:solidFill>
                    <a:schemeClr val="bg2">
                      <a:lumMod val="50000"/>
                    </a:schemeClr>
                  </a:solidFill>
                  <a:latin typeface="Helvetica 45 Light" panose="020B0500000000000000" pitchFamily="34" charset="0"/>
                </a:defRPr>
              </a:lvl1pPr>
            </a:lstStyle>
            <a:p>
              <a:pPr>
                <a:defRPr/>
              </a:pPr>
              <a:endParaRPr lang="es-ES" dirty="0"/>
            </a:p>
          </p:txBody>
        </p:sp>
      </p:grpSp>
      <p:sp>
        <p:nvSpPr>
          <p:cNvPr id="22" name="Título 1"/>
          <p:cNvSpPr txBox="1">
            <a:spLocks/>
          </p:cNvSpPr>
          <p:nvPr/>
        </p:nvSpPr>
        <p:spPr>
          <a:xfrm>
            <a:off x="329109" y="188550"/>
            <a:ext cx="6105160" cy="747217"/>
          </a:xfrm>
          <a:prstGeom prst="rect">
            <a:avLst/>
          </a:prstGeom>
        </p:spPr>
        <p:txBody>
          <a:bodyPr>
            <a:normAutofit fontScale="25000" lnSpcReduction="20000"/>
          </a:bodyPr>
          <a:lstStyle>
            <a:lvl1pPr algn="l" defTabSz="914400" rtl="0" eaLnBrk="1" latinLnBrk="0" hangingPunct="1">
              <a:spcBef>
                <a:spcPct val="0"/>
              </a:spcBef>
              <a:buNone/>
              <a:defRPr sz="2000" b="1" kern="1200">
                <a:solidFill>
                  <a:schemeClr val="tx1"/>
                </a:solidFill>
                <a:latin typeface="Optane" pitchFamily="2" charset="0"/>
                <a:ea typeface="+mj-ea"/>
                <a:cs typeface="+mj-cs"/>
              </a:defRPr>
            </a:lvl1pPr>
          </a:lstStyle>
          <a:p>
            <a:pPr marL="342900" indent="-342900" eaLnBrk="0" hangingPunct="0">
              <a:spcBef>
                <a:spcPts val="0"/>
              </a:spcBef>
            </a:pPr>
            <a:r>
              <a:rPr lang="en-US" sz="7200" dirty="0" smtClean="0">
                <a:solidFill>
                  <a:srgbClr val="4F81BD"/>
                </a:solidFill>
              </a:rPr>
              <a:t>3. DIRECT PAYMENT SYSTEM  </a:t>
            </a:r>
            <a:r>
              <a:rPr lang="zh-CN" altLang="en-US" sz="7200" dirty="0" smtClean="0">
                <a:solidFill>
                  <a:srgbClr val="4F81BD"/>
                </a:solidFill>
                <a:latin typeface="Optane"/>
              </a:rPr>
              <a:t>直</a:t>
            </a:r>
            <a:r>
              <a:rPr lang="zh-CN" altLang="en-US" sz="7200" dirty="0">
                <a:solidFill>
                  <a:srgbClr val="4F81BD"/>
                </a:solidFill>
                <a:latin typeface="Optane"/>
              </a:rPr>
              <a:t>接支付系统</a:t>
            </a:r>
            <a:endParaRPr lang="en-US" sz="7200" dirty="0" smtClean="0">
              <a:solidFill>
                <a:srgbClr val="4F81BD"/>
              </a:solidFill>
            </a:endParaRPr>
          </a:p>
          <a:p>
            <a:pPr marL="342900" indent="-342900" eaLnBrk="0" hangingPunct="0">
              <a:spcBef>
                <a:spcPts val="0"/>
              </a:spcBef>
            </a:pPr>
            <a:r>
              <a:rPr lang="en-GB" sz="7200" b="1" dirty="0" smtClean="0">
                <a:solidFill>
                  <a:srgbClr val="4F81BD"/>
                </a:solidFill>
                <a:latin typeface="Optane"/>
              </a:rPr>
              <a:t>3.3. Implementation</a:t>
            </a:r>
            <a:r>
              <a:rPr lang="zh-CN" altLang="en-US" sz="7200" b="1" dirty="0" smtClean="0">
                <a:solidFill>
                  <a:srgbClr val="4F81BD"/>
                </a:solidFill>
                <a:latin typeface="Optane"/>
              </a:rPr>
              <a:t>  运</a:t>
            </a:r>
            <a:r>
              <a:rPr lang="zh-CN" altLang="en-US" sz="7200" b="1" dirty="0">
                <a:solidFill>
                  <a:srgbClr val="4F81BD"/>
                </a:solidFill>
                <a:latin typeface="Optane"/>
              </a:rPr>
              <a:t>行</a:t>
            </a:r>
            <a:endParaRPr lang="en-GB" sz="7200" b="1" dirty="0">
              <a:solidFill>
                <a:srgbClr val="4F81BD"/>
              </a:solidFill>
              <a:latin typeface="Optane"/>
            </a:endParaRPr>
          </a:p>
          <a:p>
            <a:pPr marL="342900" indent="-342900" eaLnBrk="0" hangingPunct="0">
              <a:spcBef>
                <a:spcPts val="0"/>
              </a:spcBef>
            </a:pPr>
            <a:endParaRPr lang="en-GB" b="1" dirty="0">
              <a:solidFill>
                <a:srgbClr val="4F81BD"/>
              </a:solidFill>
              <a:latin typeface="Optane"/>
            </a:endParaRPr>
          </a:p>
          <a:p>
            <a:pPr marL="342900" indent="-342900" eaLnBrk="0" hangingPunct="0">
              <a:spcBef>
                <a:spcPts val="0"/>
              </a:spcBef>
            </a:pPr>
            <a:endParaRPr lang="es-ES" sz="7200" dirty="0" smtClean="0">
              <a:solidFill>
                <a:srgbClr val="FF0000"/>
              </a:solidFill>
            </a:endParaRPr>
          </a:p>
          <a:p>
            <a:pPr marL="342900" indent="-342900" algn="ctr" eaLnBrk="0" fontAlgn="base" hangingPunct="0">
              <a:spcBef>
                <a:spcPts val="0"/>
              </a:spcBef>
              <a:spcAft>
                <a:spcPct val="0"/>
              </a:spcAft>
            </a:pPr>
            <a:r>
              <a:rPr lang="en-GB" sz="2700" kern="0" dirty="0" smtClean="0">
                <a:solidFill>
                  <a:srgbClr val="4F81BD"/>
                </a:solidFill>
                <a:latin typeface="Optane"/>
                <a:ea typeface="+mn-ea"/>
                <a:cs typeface="Calibri" pitchFamily="34" charset="0"/>
              </a:rPr>
              <a:t/>
            </a:r>
            <a:br>
              <a:rPr lang="en-GB" sz="2700" kern="0" dirty="0" smtClean="0">
                <a:solidFill>
                  <a:srgbClr val="4F81BD"/>
                </a:solidFill>
                <a:latin typeface="Optane"/>
                <a:ea typeface="+mn-ea"/>
                <a:cs typeface="Calibri" pitchFamily="34" charset="0"/>
              </a:rPr>
            </a:br>
            <a:endParaRPr lang="es-ES" sz="2700" dirty="0">
              <a:latin typeface="Optane"/>
            </a:endParaRPr>
          </a:p>
        </p:txBody>
      </p:sp>
      <p:grpSp>
        <p:nvGrpSpPr>
          <p:cNvPr id="4" name="3 Grupo"/>
          <p:cNvGrpSpPr/>
          <p:nvPr/>
        </p:nvGrpSpPr>
        <p:grpSpPr>
          <a:xfrm>
            <a:off x="7219752" y="991462"/>
            <a:ext cx="2510578" cy="2194669"/>
            <a:chOff x="7219752" y="818929"/>
            <a:chExt cx="2510578" cy="2194669"/>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9752" y="1754349"/>
              <a:ext cx="2510578" cy="1259249"/>
            </a:xfrm>
            <a:prstGeom prst="rect">
              <a:avLst/>
            </a:prstGeom>
          </p:spPr>
        </p:pic>
        <p:sp>
          <p:nvSpPr>
            <p:cNvPr id="3" name="2 Rectángulo"/>
            <p:cNvSpPr/>
            <p:nvPr/>
          </p:nvSpPr>
          <p:spPr>
            <a:xfrm>
              <a:off x="7219752" y="818929"/>
              <a:ext cx="2510578" cy="2194669"/>
            </a:xfrm>
            <a:prstGeom prst="rect">
              <a:avLst/>
            </a:prstGeom>
            <a:noFill/>
            <a:ln>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AutoShape 27"/>
            <p:cNvSpPr>
              <a:spLocks noChangeArrowheads="1"/>
            </p:cNvSpPr>
            <p:nvPr/>
          </p:nvSpPr>
          <p:spPr bwMode="auto">
            <a:xfrm>
              <a:off x="7219752" y="880138"/>
              <a:ext cx="2488756" cy="792110"/>
            </a:xfrm>
            <a:prstGeom prst="roundRect">
              <a:avLst>
                <a:gd name="adj" fmla="val 8417"/>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1" hangingPunct="1">
                <a:spcBef>
                  <a:spcPct val="0"/>
                </a:spcBef>
                <a:buClrTx/>
                <a:buFontTx/>
                <a:buNone/>
                <a:defRPr/>
              </a:pPr>
              <a:r>
                <a:rPr lang="es-E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Optane"/>
                </a:rPr>
                <a:t>TOTAL </a:t>
              </a:r>
              <a:r>
                <a:rPr lang="es-E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Optane"/>
                </a:rPr>
                <a:t>FIGURES</a:t>
              </a:r>
            </a:p>
            <a:p>
              <a:pPr algn="ctr" eaLnBrk="1" hangingPunct="1">
                <a:spcBef>
                  <a:spcPct val="0"/>
                </a:spcBef>
                <a:buClrTx/>
                <a:buFontTx/>
                <a:buNone/>
                <a:defRPr/>
              </a:pPr>
              <a:r>
                <a:rPr lang="zh-CN" alt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Optane"/>
                </a:rPr>
                <a:t>总数</a:t>
              </a:r>
              <a:endParaRPr lang="es-ES" sz="2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Optane"/>
              </a:endParaRPr>
            </a:p>
          </p:txBody>
        </p:sp>
      </p:grpSp>
    </p:spTree>
    <p:extLst>
      <p:ext uri="{BB962C8B-B14F-4D97-AF65-F5344CB8AC3E}">
        <p14:creationId xmlns:p14="http://schemas.microsoft.com/office/powerpoint/2010/main" val="34818173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9537" name="Rectángulo 2"/>
          <p:cNvSpPr>
            <a:spLocks noChangeArrowheads="1"/>
          </p:cNvSpPr>
          <p:nvPr/>
        </p:nvSpPr>
        <p:spPr bwMode="auto">
          <a:xfrm>
            <a:off x="63496" y="849446"/>
            <a:ext cx="2792413" cy="1523494"/>
          </a:xfrm>
          <a:prstGeom prst="rect">
            <a:avLst/>
          </a:prstGeom>
          <a:noFill/>
          <a:ln w="9525">
            <a:noFill/>
            <a:miter lim="800000"/>
            <a:headEnd/>
            <a:tailEnd/>
          </a:ln>
        </p:spPr>
        <p:txBody>
          <a:bodyPr wrap="square">
            <a:spAutoFit/>
          </a:bodyPr>
          <a:lstStyle/>
          <a:p>
            <a:pPr algn="ctr">
              <a:spcBef>
                <a:spcPts val="600"/>
              </a:spcBef>
            </a:pPr>
            <a:r>
              <a:rPr lang="en-GB" sz="4400" b="1" dirty="0" smtClean="0">
                <a:solidFill>
                  <a:srgbClr val="4F81BD"/>
                </a:solidFill>
                <a:latin typeface="Optane" pitchFamily="2" charset="0"/>
              </a:rPr>
              <a:t>Contents</a:t>
            </a:r>
          </a:p>
          <a:p>
            <a:pPr algn="ctr">
              <a:spcBef>
                <a:spcPts val="600"/>
              </a:spcBef>
            </a:pPr>
            <a:r>
              <a:rPr lang="en-GB" sz="4400" b="1" dirty="0" err="1" smtClean="0">
                <a:solidFill>
                  <a:srgbClr val="4F81BD"/>
                </a:solidFill>
                <a:latin typeface="Optane" pitchFamily="2" charset="0"/>
              </a:rPr>
              <a:t>内容</a:t>
            </a:r>
            <a:endParaRPr lang="en-GB" sz="4400" b="1" dirty="0">
              <a:solidFill>
                <a:srgbClr val="4F81BD"/>
              </a:solidFill>
              <a:latin typeface="Optane" pitchFamily="2" charset="0"/>
            </a:endParaRPr>
          </a:p>
        </p:txBody>
      </p:sp>
      <p:cxnSp>
        <p:nvCxnSpPr>
          <p:cNvPr id="1729538" name="6 Conector recto"/>
          <p:cNvCxnSpPr>
            <a:cxnSpLocks noChangeShapeType="1"/>
          </p:cNvCxnSpPr>
          <p:nvPr/>
        </p:nvCxnSpPr>
        <p:spPr bwMode="auto">
          <a:xfrm rot="5400000">
            <a:off x="-528637" y="3429000"/>
            <a:ext cx="6858000" cy="0"/>
          </a:xfrm>
          <a:prstGeom prst="line">
            <a:avLst/>
          </a:prstGeom>
          <a:ln>
            <a:headEnd/>
            <a:tailEnd/>
          </a:ln>
        </p:spPr>
        <p:style>
          <a:lnRef idx="2">
            <a:schemeClr val="accent1"/>
          </a:lnRef>
          <a:fillRef idx="0">
            <a:schemeClr val="accent1"/>
          </a:fillRef>
          <a:effectRef idx="1">
            <a:schemeClr val="accent1"/>
          </a:effectRef>
          <a:fontRef idx="minor">
            <a:schemeClr val="tx1"/>
          </a:fontRef>
        </p:style>
      </p:cxnSp>
      <p:sp>
        <p:nvSpPr>
          <p:cNvPr id="5" name="14 Elipse"/>
          <p:cNvSpPr/>
          <p:nvPr/>
        </p:nvSpPr>
        <p:spPr bwMode="auto">
          <a:xfrm>
            <a:off x="2775270" y="1133990"/>
            <a:ext cx="287337" cy="288925"/>
          </a:xfrm>
          <a:prstGeom prst="ellipse">
            <a:avLst/>
          </a:prstGeom>
          <a:solidFill>
            <a:schemeClr val="bg1">
              <a:lumMod val="85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endParaRPr lang="es-ES" kern="0" dirty="0">
              <a:solidFill>
                <a:prstClr val="white"/>
              </a:solidFill>
              <a:latin typeface="Arial"/>
              <a:cs typeface="+mn-cs"/>
            </a:endParaRPr>
          </a:p>
        </p:txBody>
      </p:sp>
      <p:sp>
        <p:nvSpPr>
          <p:cNvPr id="6" name="16 Elipse"/>
          <p:cNvSpPr/>
          <p:nvPr/>
        </p:nvSpPr>
        <p:spPr bwMode="auto">
          <a:xfrm>
            <a:off x="2759354" y="2179258"/>
            <a:ext cx="287337" cy="287337"/>
          </a:xfrm>
          <a:prstGeom prst="ellipse">
            <a:avLst/>
          </a:prstGeom>
          <a:solidFill>
            <a:schemeClr val="bg1">
              <a:lumMod val="85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endParaRPr lang="es-ES" kern="0" dirty="0">
              <a:solidFill>
                <a:prstClr val="white"/>
              </a:solidFill>
              <a:latin typeface="Arial"/>
              <a:cs typeface="+mn-cs"/>
            </a:endParaRPr>
          </a:p>
        </p:txBody>
      </p:sp>
      <p:sp>
        <p:nvSpPr>
          <p:cNvPr id="3" name="CuadroTexto 2"/>
          <p:cNvSpPr txBox="1"/>
          <p:nvPr/>
        </p:nvSpPr>
        <p:spPr>
          <a:xfrm>
            <a:off x="3076495" y="2161389"/>
            <a:ext cx="5983734" cy="923330"/>
          </a:xfrm>
          <a:prstGeom prst="rect">
            <a:avLst/>
          </a:prstGeom>
          <a:noFill/>
        </p:spPr>
        <p:txBody>
          <a:bodyPr wrap="square" rtlCol="0">
            <a:spAutoFit/>
          </a:bodyPr>
          <a:lstStyle/>
          <a:p>
            <a:r>
              <a:rPr lang="en-GB" b="1" dirty="0" smtClean="0">
                <a:solidFill>
                  <a:schemeClr val="bg1">
                    <a:lumMod val="85000"/>
                  </a:schemeClr>
                </a:solidFill>
                <a:latin typeface="Optane" pitchFamily="2" charset="0"/>
              </a:rPr>
              <a:t>2. PAYMENT SYSTEMS: Classification</a:t>
            </a:r>
          </a:p>
          <a:p>
            <a:r>
              <a:rPr lang="zh-CN" altLang="en-US" i="1" kern="0" noProof="1" smtClean="0">
                <a:solidFill>
                  <a:schemeClr val="bg1">
                    <a:lumMod val="85000"/>
                  </a:schemeClr>
                </a:solidFill>
                <a:latin typeface="Optane" pitchFamily="2" charset="0"/>
              </a:rPr>
              <a:t>支付系统：分类</a:t>
            </a:r>
            <a:endParaRPr lang="it-IT" i="1" kern="0" noProof="1">
              <a:solidFill>
                <a:schemeClr val="bg1">
                  <a:lumMod val="85000"/>
                </a:schemeClr>
              </a:solidFill>
              <a:latin typeface="Optane" pitchFamily="2" charset="0"/>
            </a:endParaRPr>
          </a:p>
          <a:p>
            <a:endParaRPr lang="es-ES" dirty="0"/>
          </a:p>
        </p:txBody>
      </p:sp>
      <p:sp>
        <p:nvSpPr>
          <p:cNvPr id="10" name="38 Elipse"/>
          <p:cNvSpPr/>
          <p:nvPr/>
        </p:nvSpPr>
        <p:spPr bwMode="auto">
          <a:xfrm>
            <a:off x="2730087" y="3130986"/>
            <a:ext cx="287337" cy="287338"/>
          </a:xfrm>
          <a:prstGeom prst="ellipse">
            <a:avLst/>
          </a:prstGeom>
          <a:solidFill>
            <a:schemeClr val="tx2"/>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endParaRPr lang="es-ES" kern="0" dirty="0">
              <a:solidFill>
                <a:prstClr val="white"/>
              </a:solidFill>
              <a:latin typeface="Arial"/>
              <a:cs typeface="+mn-cs"/>
            </a:endParaRPr>
          </a:p>
        </p:txBody>
      </p:sp>
      <p:sp>
        <p:nvSpPr>
          <p:cNvPr id="11" name="Rectángulo 7"/>
          <p:cNvSpPr>
            <a:spLocks noChangeArrowheads="1"/>
          </p:cNvSpPr>
          <p:nvPr/>
        </p:nvSpPr>
        <p:spPr bwMode="auto">
          <a:xfrm>
            <a:off x="3076495" y="3130986"/>
            <a:ext cx="6386528" cy="646331"/>
          </a:xfrm>
          <a:prstGeom prst="rect">
            <a:avLst/>
          </a:prstGeom>
          <a:noFill/>
          <a:ln w="9525">
            <a:noFill/>
            <a:miter lim="800000"/>
            <a:headEnd/>
            <a:tailEnd/>
          </a:ln>
        </p:spPr>
        <p:txBody>
          <a:bodyPr wrap="square">
            <a:spAutoFit/>
          </a:bodyPr>
          <a:lstStyle/>
          <a:p>
            <a:r>
              <a:rPr lang="en-GB" b="1" dirty="0" smtClean="0">
                <a:solidFill>
                  <a:srgbClr val="4F81BD"/>
                </a:solidFill>
                <a:latin typeface="Optane"/>
              </a:rPr>
              <a:t>3. DIRECT </a:t>
            </a:r>
            <a:r>
              <a:rPr lang="en-GB" b="1" dirty="0">
                <a:solidFill>
                  <a:srgbClr val="4F81BD"/>
                </a:solidFill>
                <a:latin typeface="Optane"/>
              </a:rPr>
              <a:t>PAYMENT </a:t>
            </a:r>
            <a:r>
              <a:rPr lang="en-GB" b="1" dirty="0" smtClean="0">
                <a:solidFill>
                  <a:srgbClr val="4F81BD"/>
                </a:solidFill>
                <a:latin typeface="Optane"/>
              </a:rPr>
              <a:t>SYSTEM: Concept and procedure</a:t>
            </a:r>
            <a:endParaRPr lang="en-GB" b="1" dirty="0">
              <a:solidFill>
                <a:srgbClr val="4F81BD"/>
              </a:solidFill>
              <a:latin typeface="Optane"/>
            </a:endParaRPr>
          </a:p>
          <a:p>
            <a:r>
              <a:rPr lang="zh-CN" altLang="en-US" b="1" dirty="0" smtClean="0">
                <a:solidFill>
                  <a:srgbClr val="4F81BD"/>
                </a:solidFill>
                <a:latin typeface="Optane"/>
              </a:rPr>
              <a:t>   直接支付系统</a:t>
            </a:r>
            <a:endParaRPr lang="en-GB" b="1" dirty="0">
              <a:solidFill>
                <a:srgbClr val="4F81BD"/>
              </a:solidFill>
              <a:latin typeface="Optane"/>
            </a:endParaRPr>
          </a:p>
        </p:txBody>
      </p:sp>
      <p:sp>
        <p:nvSpPr>
          <p:cNvPr id="2" name="CuadroTexto 1"/>
          <p:cNvSpPr txBox="1"/>
          <p:nvPr/>
        </p:nvSpPr>
        <p:spPr>
          <a:xfrm>
            <a:off x="3076495" y="1133990"/>
            <a:ext cx="6431711" cy="1200329"/>
          </a:xfrm>
          <a:prstGeom prst="rect">
            <a:avLst/>
          </a:prstGeom>
          <a:noFill/>
        </p:spPr>
        <p:txBody>
          <a:bodyPr wrap="square" rtlCol="0">
            <a:spAutoFit/>
          </a:bodyPr>
          <a:lstStyle/>
          <a:p>
            <a:r>
              <a:rPr lang="en-US" b="1" dirty="0" smtClean="0">
                <a:solidFill>
                  <a:schemeClr val="bg1">
                    <a:lumMod val="85000"/>
                  </a:schemeClr>
                </a:solidFill>
                <a:latin typeface="Optane" pitchFamily="2" charset="0"/>
              </a:rPr>
              <a:t>1. GENERAL </a:t>
            </a:r>
            <a:r>
              <a:rPr lang="en-US" b="1" dirty="0">
                <a:solidFill>
                  <a:schemeClr val="bg1">
                    <a:lumMod val="85000"/>
                  </a:schemeClr>
                </a:solidFill>
                <a:latin typeface="Optane" pitchFamily="2" charset="0"/>
              </a:rPr>
              <a:t>TREASURY OF THE SOCIAL SECURITY </a:t>
            </a:r>
            <a:r>
              <a:rPr lang="en-US" b="1" dirty="0" smtClean="0">
                <a:solidFill>
                  <a:schemeClr val="bg1">
                    <a:lumMod val="85000"/>
                  </a:schemeClr>
                </a:solidFill>
                <a:latin typeface="Optane" pitchFamily="2" charset="0"/>
              </a:rPr>
              <a:t>DEPARTMENT: Mission and </a:t>
            </a:r>
            <a:r>
              <a:rPr lang="en-US" b="1" dirty="0" smtClean="0">
                <a:solidFill>
                  <a:schemeClr val="bg1">
                    <a:lumMod val="85000"/>
                  </a:schemeClr>
                </a:solidFill>
                <a:latin typeface="Optane" pitchFamily="2" charset="0"/>
              </a:rPr>
              <a:t>Competences</a:t>
            </a:r>
          </a:p>
          <a:p>
            <a:r>
              <a:rPr lang="zh-CN" altLang="en-US" b="1" dirty="0" smtClean="0">
                <a:solidFill>
                  <a:schemeClr val="bg1">
                    <a:lumMod val="85000"/>
                  </a:schemeClr>
                </a:solidFill>
                <a:latin typeface="Optane" pitchFamily="2" charset="0"/>
              </a:rPr>
              <a:t>社保基金总会：使命与职权</a:t>
            </a:r>
            <a:endParaRPr lang="es-ES" b="1" dirty="0">
              <a:solidFill>
                <a:schemeClr val="bg1">
                  <a:lumMod val="85000"/>
                </a:schemeClr>
              </a:solidFill>
              <a:latin typeface="Optane" pitchFamily="2" charset="0"/>
            </a:endParaRPr>
          </a:p>
          <a:p>
            <a:endParaRPr lang="es-ES" dirty="0"/>
          </a:p>
        </p:txBody>
      </p:sp>
      <p:sp>
        <p:nvSpPr>
          <p:cNvPr id="13" name="Rectángulo 9"/>
          <p:cNvSpPr>
            <a:spLocks noChangeArrowheads="1"/>
          </p:cNvSpPr>
          <p:nvPr/>
        </p:nvSpPr>
        <p:spPr bwMode="auto">
          <a:xfrm>
            <a:off x="3153326" y="3548569"/>
            <a:ext cx="5149676" cy="2646878"/>
          </a:xfrm>
          <a:prstGeom prst="rect">
            <a:avLst/>
          </a:prstGeom>
          <a:noFill/>
          <a:ln w="9525">
            <a:noFill/>
            <a:miter lim="800000"/>
            <a:headEnd/>
            <a:tailEnd/>
          </a:ln>
        </p:spPr>
        <p:txBody>
          <a:bodyPr wrap="square">
            <a:spAutoFit/>
          </a:bodyPr>
          <a:lstStyle/>
          <a:p>
            <a:endParaRPr lang="en-GB" sz="2200" b="1" dirty="0">
              <a:solidFill>
                <a:srgbClr val="4F81BD"/>
              </a:solidFill>
              <a:latin typeface="Optane" pitchFamily="2" charset="0"/>
            </a:endParaRPr>
          </a:p>
          <a:p>
            <a:pPr marL="800100" lvl="1" indent="-342900"/>
            <a:r>
              <a:rPr lang="en-GB" b="1" dirty="0" smtClean="0">
                <a:solidFill>
                  <a:schemeClr val="bg1">
                    <a:lumMod val="85000"/>
                  </a:schemeClr>
                </a:solidFill>
                <a:latin typeface="Optane"/>
              </a:rPr>
              <a:t>3.1. Concept</a:t>
            </a:r>
          </a:p>
          <a:p>
            <a:pPr marL="800100" lvl="1" indent="-342900"/>
            <a:r>
              <a:rPr lang="zh-TW" altLang="es-ES" b="1" dirty="0" smtClean="0">
                <a:solidFill>
                  <a:schemeClr val="bg1">
                    <a:lumMod val="85000"/>
                  </a:schemeClr>
                </a:solidFill>
                <a:latin typeface="Optane"/>
              </a:rPr>
              <a:t>       概</a:t>
            </a:r>
            <a:r>
              <a:rPr lang="zh-TW" altLang="es-ES" b="1" dirty="0">
                <a:solidFill>
                  <a:schemeClr val="bg1">
                    <a:lumMod val="85000"/>
                  </a:schemeClr>
                </a:solidFill>
                <a:latin typeface="Optane"/>
              </a:rPr>
              <a:t>念</a:t>
            </a:r>
            <a:endParaRPr lang="en-GB" b="1" dirty="0" smtClean="0">
              <a:solidFill>
                <a:schemeClr val="bg1">
                  <a:lumMod val="85000"/>
                </a:schemeClr>
              </a:solidFill>
              <a:latin typeface="Optane"/>
            </a:endParaRPr>
          </a:p>
          <a:p>
            <a:pPr marL="800100" lvl="1" indent="-342900"/>
            <a:r>
              <a:rPr lang="en-GB" b="1" dirty="0" smtClean="0">
                <a:solidFill>
                  <a:schemeClr val="bg1">
                    <a:lumMod val="85000"/>
                  </a:schemeClr>
                </a:solidFill>
                <a:latin typeface="Optane"/>
              </a:rPr>
              <a:t>3.2. </a:t>
            </a:r>
            <a:r>
              <a:rPr lang="en-GB" b="1" dirty="0">
                <a:solidFill>
                  <a:schemeClr val="bg1">
                    <a:lumMod val="85000"/>
                  </a:schemeClr>
                </a:solidFill>
                <a:latin typeface="Optane"/>
              </a:rPr>
              <a:t>Contribution Payment procedure</a:t>
            </a:r>
          </a:p>
          <a:p>
            <a:pPr marL="800100" lvl="1" indent="-342900"/>
            <a:r>
              <a:rPr lang="zh-CN" altLang="en-US" b="1" dirty="0">
                <a:solidFill>
                  <a:schemeClr val="bg1">
                    <a:lumMod val="85000"/>
                  </a:schemeClr>
                </a:solidFill>
                <a:latin typeface="Optane"/>
              </a:rPr>
              <a:t>    </a:t>
            </a:r>
            <a:r>
              <a:rPr lang="zh-CN" altLang="en-US" b="1" dirty="0" smtClean="0">
                <a:solidFill>
                  <a:schemeClr val="bg1">
                    <a:lumMod val="85000"/>
                  </a:schemeClr>
                </a:solidFill>
                <a:latin typeface="Optane"/>
              </a:rPr>
              <a:t>   缴</a:t>
            </a:r>
            <a:r>
              <a:rPr lang="zh-CN" altLang="en-US" b="1" dirty="0">
                <a:solidFill>
                  <a:schemeClr val="bg1">
                    <a:lumMod val="85000"/>
                  </a:schemeClr>
                </a:solidFill>
                <a:latin typeface="Optane"/>
              </a:rPr>
              <a:t>费支付程序</a:t>
            </a:r>
            <a:endParaRPr lang="en-GB" b="1" dirty="0">
              <a:solidFill>
                <a:schemeClr val="bg1">
                  <a:lumMod val="85000"/>
                </a:schemeClr>
              </a:solidFill>
              <a:latin typeface="Optane"/>
            </a:endParaRPr>
          </a:p>
          <a:p>
            <a:pPr marL="800100" lvl="1" indent="-342900"/>
            <a:r>
              <a:rPr lang="en-GB" b="1" dirty="0" smtClean="0">
                <a:solidFill>
                  <a:schemeClr val="bg1">
                    <a:lumMod val="85000"/>
                  </a:schemeClr>
                </a:solidFill>
                <a:latin typeface="Optane"/>
              </a:rPr>
              <a:t>3.3. </a:t>
            </a:r>
            <a:r>
              <a:rPr lang="en-GB" b="1" dirty="0">
                <a:solidFill>
                  <a:schemeClr val="bg1">
                    <a:lumMod val="85000"/>
                  </a:schemeClr>
                </a:solidFill>
                <a:latin typeface="Optane"/>
              </a:rPr>
              <a:t>Implementation</a:t>
            </a:r>
            <a:r>
              <a:rPr lang="zh-CN" altLang="en-US" b="1" dirty="0">
                <a:solidFill>
                  <a:schemeClr val="bg1">
                    <a:lumMod val="85000"/>
                  </a:schemeClr>
                </a:solidFill>
                <a:latin typeface="Optane"/>
              </a:rPr>
              <a:t> </a:t>
            </a:r>
            <a:endParaRPr lang="it-IT" altLang="zh-CN" b="1" dirty="0">
              <a:solidFill>
                <a:schemeClr val="bg1">
                  <a:lumMod val="85000"/>
                </a:schemeClr>
              </a:solidFill>
              <a:latin typeface="Optane"/>
            </a:endParaRPr>
          </a:p>
          <a:p>
            <a:pPr marL="800100" lvl="1" indent="-342900"/>
            <a:r>
              <a:rPr lang="zh-CN" altLang="zh-CN" b="1" dirty="0">
                <a:solidFill>
                  <a:schemeClr val="bg1">
                    <a:lumMod val="85000"/>
                  </a:schemeClr>
                </a:solidFill>
                <a:latin typeface="Optane"/>
              </a:rPr>
              <a:t> </a:t>
            </a:r>
            <a:r>
              <a:rPr lang="zh-CN" altLang="en-US" b="1" dirty="0">
                <a:solidFill>
                  <a:schemeClr val="bg1">
                    <a:lumMod val="85000"/>
                  </a:schemeClr>
                </a:solidFill>
                <a:latin typeface="Optane"/>
              </a:rPr>
              <a:t>    </a:t>
            </a:r>
            <a:r>
              <a:rPr lang="zh-CN" altLang="en-US" b="1" dirty="0" smtClean="0">
                <a:solidFill>
                  <a:schemeClr val="bg1">
                    <a:lumMod val="85000"/>
                  </a:schemeClr>
                </a:solidFill>
                <a:latin typeface="Optane"/>
              </a:rPr>
              <a:t>  运</a:t>
            </a:r>
            <a:r>
              <a:rPr lang="zh-CN" altLang="en-US" b="1" dirty="0">
                <a:solidFill>
                  <a:schemeClr val="bg1">
                    <a:lumMod val="85000"/>
                  </a:schemeClr>
                </a:solidFill>
                <a:latin typeface="Optane"/>
              </a:rPr>
              <a:t>行</a:t>
            </a:r>
            <a:endParaRPr lang="en-GB" b="1" dirty="0">
              <a:solidFill>
                <a:schemeClr val="bg1">
                  <a:lumMod val="85000"/>
                </a:schemeClr>
              </a:solidFill>
              <a:latin typeface="Optane"/>
            </a:endParaRPr>
          </a:p>
          <a:p>
            <a:pPr marL="800100" lvl="1" indent="-342900"/>
            <a:r>
              <a:rPr lang="en-GB" b="1" dirty="0" smtClean="0">
                <a:solidFill>
                  <a:schemeClr val="accent1"/>
                </a:solidFill>
                <a:latin typeface="Optane"/>
              </a:rPr>
              <a:t>3.4. </a:t>
            </a:r>
            <a:r>
              <a:rPr lang="en-GB" b="1" dirty="0">
                <a:solidFill>
                  <a:schemeClr val="accent1"/>
                </a:solidFill>
                <a:latin typeface="Optane"/>
              </a:rPr>
              <a:t>Advantages</a:t>
            </a:r>
          </a:p>
          <a:p>
            <a:pPr marL="800100" lvl="1" indent="-342900"/>
            <a:r>
              <a:rPr lang="zh-CN" altLang="en-US" b="1" dirty="0">
                <a:solidFill>
                  <a:schemeClr val="accent1"/>
                </a:solidFill>
                <a:latin typeface="Optane"/>
              </a:rPr>
              <a:t>     </a:t>
            </a:r>
            <a:r>
              <a:rPr lang="zh-CN" altLang="en-US" b="1" dirty="0" smtClean="0">
                <a:solidFill>
                  <a:schemeClr val="accent1"/>
                </a:solidFill>
                <a:latin typeface="Optane"/>
              </a:rPr>
              <a:t>  优</a:t>
            </a:r>
            <a:r>
              <a:rPr lang="zh-CN" altLang="en-US" b="1" dirty="0">
                <a:solidFill>
                  <a:schemeClr val="accent1"/>
                </a:solidFill>
                <a:latin typeface="Optane"/>
              </a:rPr>
              <a:t>点</a:t>
            </a:r>
            <a:endParaRPr lang="en-GB" b="1" dirty="0">
              <a:solidFill>
                <a:schemeClr val="accent1"/>
              </a:solidFill>
              <a:latin typeface="Optane"/>
            </a:endParaRPr>
          </a:p>
        </p:txBody>
      </p:sp>
    </p:spTree>
    <p:extLst>
      <p:ext uri="{BB962C8B-B14F-4D97-AF65-F5344CB8AC3E}">
        <p14:creationId xmlns:p14="http://schemas.microsoft.com/office/powerpoint/2010/main" val="396943984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249"/>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25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75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750"/>
                                        <p:tgtEl>
                                          <p:spTgt spid="3"/>
                                        </p:tgtEl>
                                      </p:cBhvr>
                                    </p:animEffect>
                                  </p:childTnLst>
                                </p:cTn>
                              </p:par>
                            </p:childTnLst>
                          </p:cTn>
                        </p:par>
                        <p:par>
                          <p:cTn id="14" fill="hold">
                            <p:stCondLst>
                              <p:cond delay="1500"/>
                            </p:stCondLst>
                            <p:childTnLst>
                              <p:par>
                                <p:cTn id="15" presetID="1" presetClass="entr" presetSubtype="0" fill="hold" grpId="0" nodeType="afterEffect">
                                  <p:stCondLst>
                                    <p:cond delay="250"/>
                                  </p:stCondLst>
                                  <p:childTnLst>
                                    <p:set>
                                      <p:cBhvr>
                                        <p:cTn id="16" dur="1" fill="hold">
                                          <p:stCondLst>
                                            <p:cond delay="0"/>
                                          </p:stCondLst>
                                        </p:cTn>
                                        <p:tgtEl>
                                          <p:spTgt spid="10"/>
                                        </p:tgtEl>
                                        <p:attrNameLst>
                                          <p:attrName>style.visibility</p:attrName>
                                        </p:attrNameLst>
                                      </p:cBhvr>
                                      <p:to>
                                        <p:strVal val="visible"/>
                                      </p:to>
                                    </p:se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750"/>
                                        <p:tgtEl>
                                          <p:spTgt spid="11"/>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p:bldP spid="10" grpId="0" animBg="1"/>
      <p:bldP spid="11"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texto"/>
          <p:cNvSpPr txBox="1">
            <a:spLocks/>
          </p:cNvSpPr>
          <p:nvPr/>
        </p:nvSpPr>
        <p:spPr>
          <a:xfrm>
            <a:off x="776288" y="908720"/>
            <a:ext cx="7119937" cy="369887"/>
          </a:xfrm>
          <a:prstGeom prst="rect">
            <a:avLst/>
          </a:prstGeom>
          <a:solidFill>
            <a:srgbClr val="4F81BD">
              <a:lumMod val="20000"/>
              <a:lumOff val="80000"/>
            </a:srgbClr>
          </a:solidFill>
        </p:spPr>
        <p:txBody>
          <a:bodyPr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49263" indent="0">
              <a:buFontTx/>
              <a:buNone/>
              <a:defRPr/>
            </a:pPr>
            <a:r>
              <a:rPr lang="en-GB" sz="2400" b="1" kern="0" dirty="0" smtClean="0">
                <a:solidFill>
                  <a:prstClr val="black"/>
                </a:solidFill>
                <a:latin typeface="Optane"/>
              </a:rPr>
              <a:t>MAIN ADVANTAGES</a:t>
            </a:r>
            <a:r>
              <a:rPr lang="zh-CN" altLang="en-US" sz="2400" b="1" kern="0" dirty="0" smtClean="0">
                <a:solidFill>
                  <a:prstClr val="black"/>
                </a:solidFill>
                <a:latin typeface="Optane"/>
              </a:rPr>
              <a:t> 主要优点</a:t>
            </a:r>
            <a:endParaRPr lang="en-GB" sz="2400" b="1" kern="0" dirty="0">
              <a:solidFill>
                <a:prstClr val="black"/>
              </a:solidFill>
              <a:latin typeface="Optane"/>
            </a:endParaRPr>
          </a:p>
        </p:txBody>
      </p:sp>
      <p:grpSp>
        <p:nvGrpSpPr>
          <p:cNvPr id="15" name="14 Grupo"/>
          <p:cNvGrpSpPr/>
          <p:nvPr/>
        </p:nvGrpSpPr>
        <p:grpSpPr>
          <a:xfrm>
            <a:off x="942975" y="1412776"/>
            <a:ext cx="8690675" cy="1584176"/>
            <a:chOff x="942975" y="1412776"/>
            <a:chExt cx="8690675" cy="1584176"/>
          </a:xfrm>
        </p:grpSpPr>
        <p:sp>
          <p:nvSpPr>
            <p:cNvPr id="9" name="25 CuadroTexto"/>
            <p:cNvSpPr txBox="1">
              <a:spLocks noChangeArrowheads="1"/>
            </p:cNvSpPr>
            <p:nvPr/>
          </p:nvSpPr>
          <p:spPr bwMode="auto">
            <a:xfrm>
              <a:off x="942975" y="2509739"/>
              <a:ext cx="1541463" cy="461665"/>
            </a:xfrm>
            <a:prstGeom prst="rect">
              <a:avLst/>
            </a:prstGeom>
            <a:noFill/>
            <a:ln w="9525">
              <a:noFill/>
              <a:miter lim="800000"/>
              <a:headEnd/>
              <a:tailEnd/>
            </a:ln>
          </p:spPr>
          <p:txBody>
            <a:bodyPr>
              <a:spAutoFit/>
            </a:bodyPr>
            <a:lstStyle/>
            <a:p>
              <a:pPr algn="ctr"/>
              <a:r>
                <a:rPr lang="en-GB" sz="1200" b="1" dirty="0">
                  <a:solidFill>
                    <a:srgbClr val="000000"/>
                  </a:solidFill>
                  <a:latin typeface="Optane" pitchFamily="2" charset="0"/>
                </a:rPr>
                <a:t>FOR </a:t>
              </a:r>
              <a:r>
                <a:rPr lang="en-GB" sz="1200" b="1" dirty="0" smtClean="0">
                  <a:solidFill>
                    <a:srgbClr val="000000"/>
                  </a:solidFill>
                  <a:latin typeface="Optane" pitchFamily="2" charset="0"/>
                </a:rPr>
                <a:t>COMPANIES</a:t>
              </a:r>
            </a:p>
            <a:p>
              <a:pPr algn="ctr"/>
              <a:r>
                <a:rPr lang="zh-CN" altLang="en-US" sz="1200" b="1" dirty="0" smtClean="0">
                  <a:solidFill>
                    <a:srgbClr val="000000"/>
                  </a:solidFill>
                  <a:latin typeface="Optane" pitchFamily="2" charset="0"/>
                </a:rPr>
                <a:t>对于企业</a:t>
              </a:r>
              <a:endParaRPr lang="en-GB" sz="1200" b="1" dirty="0">
                <a:solidFill>
                  <a:srgbClr val="000000"/>
                </a:solidFill>
                <a:latin typeface="Optane" pitchFamily="2" charset="0"/>
              </a:endParaRPr>
            </a:p>
          </p:txBody>
        </p:sp>
        <p:grpSp>
          <p:nvGrpSpPr>
            <p:cNvPr id="2" name="1 Grupo"/>
            <p:cNvGrpSpPr/>
            <p:nvPr/>
          </p:nvGrpSpPr>
          <p:grpSpPr>
            <a:xfrm>
              <a:off x="2550319" y="1412776"/>
              <a:ext cx="7083331" cy="1584176"/>
              <a:chOff x="2550319" y="1412776"/>
              <a:chExt cx="7083331" cy="1584176"/>
            </a:xfrm>
          </p:grpSpPr>
          <p:sp>
            <p:nvSpPr>
              <p:cNvPr id="12" name="20 Rectángulo"/>
              <p:cNvSpPr>
                <a:spLocks noChangeArrowheads="1"/>
              </p:cNvSpPr>
              <p:nvPr/>
            </p:nvSpPr>
            <p:spPr bwMode="auto">
              <a:xfrm>
                <a:off x="2550319" y="1412776"/>
                <a:ext cx="1785937" cy="1512168"/>
              </a:xfrm>
              <a:prstGeom prst="rect">
                <a:avLst/>
              </a:prstGeom>
              <a:solidFill>
                <a:srgbClr val="F7F9FF"/>
              </a:solidFill>
              <a:ln w="9525">
                <a:solidFill>
                  <a:srgbClr val="4F81BD"/>
                </a:solidFill>
                <a:miter lim="800000"/>
                <a:headEnd/>
                <a:tailEnd/>
              </a:ln>
            </p:spPr>
            <p:txBody>
              <a:bodyPr lIns="72000" rIns="72000" anchor="ctr"/>
              <a:lstStyle/>
              <a:p>
                <a:pPr>
                  <a:lnSpc>
                    <a:spcPts val="1600"/>
                  </a:lnSpc>
                  <a:buClr>
                    <a:srgbClr val="4F81BD"/>
                  </a:buClr>
                  <a:buSzPct val="98000"/>
                </a:pPr>
                <a:r>
                  <a:rPr lang="en-GB" sz="1600" b="1" dirty="0">
                    <a:solidFill>
                      <a:srgbClr val="4F81BD"/>
                    </a:solidFill>
                    <a:latin typeface="Optane" pitchFamily="2" charset="0"/>
                  </a:rPr>
                  <a:t>SIMPLIFICATION OF COMPLIANCE WITH OBLIGATIONS </a:t>
                </a:r>
                <a:endParaRPr lang="en-GB" sz="1600" b="1" dirty="0" smtClean="0">
                  <a:solidFill>
                    <a:srgbClr val="4F81BD"/>
                  </a:solidFill>
                  <a:latin typeface="Optane" pitchFamily="2" charset="0"/>
                </a:endParaRPr>
              </a:p>
              <a:p>
                <a:pPr>
                  <a:lnSpc>
                    <a:spcPts val="1600"/>
                  </a:lnSpc>
                  <a:buClr>
                    <a:srgbClr val="4F81BD"/>
                  </a:buClr>
                  <a:buSzPct val="98000"/>
                </a:pPr>
                <a:r>
                  <a:rPr lang="zh-CN" altLang="en-US" sz="1600" b="1" dirty="0" smtClean="0">
                    <a:solidFill>
                      <a:srgbClr val="4F81BD"/>
                    </a:solidFill>
                    <a:latin typeface="Optane" pitchFamily="2" charset="0"/>
                  </a:rPr>
                  <a:t>简化义务履行方式</a:t>
                </a:r>
                <a:endParaRPr lang="en-GB" sz="1600" b="1" dirty="0">
                  <a:solidFill>
                    <a:srgbClr val="4F81BD"/>
                  </a:solidFill>
                  <a:latin typeface="Optane" pitchFamily="2" charset="0"/>
                </a:endParaRPr>
              </a:p>
            </p:txBody>
          </p:sp>
          <p:sp>
            <p:nvSpPr>
              <p:cNvPr id="16" name="Rectangle 7"/>
              <p:cNvSpPr>
                <a:spLocks noChangeArrowheads="1"/>
              </p:cNvSpPr>
              <p:nvPr/>
            </p:nvSpPr>
            <p:spPr bwMode="auto">
              <a:xfrm>
                <a:off x="4603750" y="1420714"/>
                <a:ext cx="5029900" cy="1576238"/>
              </a:xfrm>
              <a:prstGeom prst="rect">
                <a:avLst/>
              </a:prstGeom>
              <a:noFill/>
              <a:ln w="9525" algn="ctr">
                <a:solidFill>
                  <a:srgbClr val="A3C9EB"/>
                </a:solidFill>
                <a:prstDash val="dash"/>
                <a:miter lim="800000"/>
                <a:headEnd/>
                <a:tailEnd/>
              </a:ln>
            </p:spPr>
            <p:txBody>
              <a:bodyPr lIns="57600" tIns="108000" rIns="57600" bIns="46038"/>
              <a:lstStyle/>
              <a:p>
                <a:pPr marL="182563" indent="-182563" algn="just">
                  <a:buFont typeface="Arial" charset="0"/>
                  <a:buChar char="•"/>
                </a:pPr>
                <a:r>
                  <a:rPr lang="en-GB" sz="1600" dirty="0">
                    <a:solidFill>
                      <a:srgbClr val="4F81BD"/>
                    </a:solidFill>
                    <a:latin typeface="Optane" pitchFamily="2" charset="0"/>
                  </a:rPr>
                  <a:t>Application by TGSS of the regulations governing contributions</a:t>
                </a:r>
              </a:p>
              <a:p>
                <a:pPr marL="182563" indent="-182563" algn="just">
                  <a:buFont typeface="Arial" charset="0"/>
                  <a:buChar char="•"/>
                </a:pPr>
                <a:r>
                  <a:rPr lang="zh-CN" altLang="en-US" sz="1600" dirty="0" smtClean="0">
                    <a:solidFill>
                      <a:srgbClr val="4F81BD"/>
                    </a:solidFill>
                    <a:latin typeface="Optane" pitchFamily="2" charset="0"/>
                  </a:rPr>
                  <a:t>通过社保基金总会执行缴费管理规则</a:t>
                </a:r>
                <a:endParaRPr lang="en-GB" sz="1600" dirty="0">
                  <a:solidFill>
                    <a:srgbClr val="4F81BD"/>
                  </a:solidFill>
                  <a:latin typeface="Optane" pitchFamily="2" charset="0"/>
                </a:endParaRPr>
              </a:p>
              <a:p>
                <a:pPr marL="182563" indent="-182563" algn="just">
                  <a:buFont typeface="Arial" charset="0"/>
                  <a:buChar char="•"/>
                </a:pPr>
                <a:r>
                  <a:rPr lang="en-GB" sz="1600" dirty="0">
                    <a:solidFill>
                      <a:srgbClr val="4F81BD"/>
                    </a:solidFill>
                    <a:latin typeface="Optane" pitchFamily="2" charset="0"/>
                  </a:rPr>
                  <a:t>Reduction of burdens on employers as less information has to be </a:t>
                </a:r>
                <a:r>
                  <a:rPr lang="en-GB" sz="1600" dirty="0" smtClean="0">
                    <a:solidFill>
                      <a:srgbClr val="4F81BD"/>
                    </a:solidFill>
                    <a:latin typeface="Optane" pitchFamily="2" charset="0"/>
                  </a:rPr>
                  <a:t>transmitted</a:t>
                </a:r>
              </a:p>
              <a:p>
                <a:pPr marL="182563" indent="-182563" algn="just">
                  <a:buFont typeface="Arial" charset="0"/>
                  <a:buChar char="•"/>
                </a:pPr>
                <a:r>
                  <a:rPr lang="zh-CN" altLang="en-US" sz="1600" dirty="0" smtClean="0">
                    <a:solidFill>
                      <a:srgbClr val="4F81BD"/>
                    </a:solidFill>
                    <a:latin typeface="Optane" pitchFamily="2" charset="0"/>
                  </a:rPr>
                  <a:t>减轻企业信息报告负担</a:t>
                </a:r>
                <a:endParaRPr lang="en-GB" sz="1600" dirty="0">
                  <a:solidFill>
                    <a:srgbClr val="4F81BD"/>
                  </a:solidFill>
                  <a:latin typeface="Optane" pitchFamily="2" charset="0"/>
                </a:endParaRPr>
              </a:p>
              <a:p>
                <a:pPr marL="182563" indent="-182563" algn="just">
                  <a:buFont typeface="Arial" charset="0"/>
                  <a:buChar char="•"/>
                </a:pPr>
                <a:endParaRPr lang="en-GB" sz="1300" dirty="0">
                  <a:solidFill>
                    <a:srgbClr val="4F81BD"/>
                  </a:solidFill>
                  <a:latin typeface="Calibri" pitchFamily="34" charset="0"/>
                </a:endParaRPr>
              </a:p>
            </p:txBody>
          </p:sp>
        </p:grpSp>
      </p:grpSp>
      <p:grpSp>
        <p:nvGrpSpPr>
          <p:cNvPr id="20" name="19 Grupo"/>
          <p:cNvGrpSpPr/>
          <p:nvPr/>
        </p:nvGrpSpPr>
        <p:grpSpPr>
          <a:xfrm>
            <a:off x="942975" y="3455590"/>
            <a:ext cx="8690675" cy="1269554"/>
            <a:chOff x="942975" y="3455590"/>
            <a:chExt cx="8690675" cy="1269554"/>
          </a:xfrm>
        </p:grpSpPr>
        <p:sp>
          <p:nvSpPr>
            <p:cNvPr id="10" name="29 CuadroTexto"/>
            <p:cNvSpPr txBox="1">
              <a:spLocks noChangeArrowheads="1"/>
            </p:cNvSpPr>
            <p:nvPr/>
          </p:nvSpPr>
          <p:spPr bwMode="auto">
            <a:xfrm>
              <a:off x="942975" y="4263479"/>
              <a:ext cx="1541463" cy="461665"/>
            </a:xfrm>
            <a:prstGeom prst="rect">
              <a:avLst/>
            </a:prstGeom>
            <a:noFill/>
            <a:ln w="9525">
              <a:noFill/>
              <a:miter lim="800000"/>
              <a:headEnd/>
              <a:tailEnd/>
            </a:ln>
          </p:spPr>
          <p:txBody>
            <a:bodyPr>
              <a:spAutoFit/>
            </a:bodyPr>
            <a:lstStyle/>
            <a:p>
              <a:pPr algn="ctr"/>
              <a:r>
                <a:rPr lang="en-GB" sz="1200" b="1" dirty="0">
                  <a:solidFill>
                    <a:srgbClr val="000000"/>
                  </a:solidFill>
                  <a:latin typeface="Optane" pitchFamily="2" charset="0"/>
                </a:rPr>
                <a:t>FOR </a:t>
              </a:r>
              <a:r>
                <a:rPr lang="en-GB" sz="1200" b="1" dirty="0" smtClean="0">
                  <a:solidFill>
                    <a:srgbClr val="000000"/>
                  </a:solidFill>
                  <a:latin typeface="Optane" pitchFamily="2" charset="0"/>
                </a:rPr>
                <a:t>WORKERS</a:t>
              </a:r>
            </a:p>
            <a:p>
              <a:pPr algn="ctr"/>
              <a:r>
                <a:rPr lang="zh-CN" altLang="en-US" sz="1200" b="1" dirty="0" smtClean="0">
                  <a:solidFill>
                    <a:srgbClr val="000000"/>
                  </a:solidFill>
                  <a:latin typeface="Optane" pitchFamily="2" charset="0"/>
                </a:rPr>
                <a:t>对于职工</a:t>
              </a:r>
              <a:endParaRPr lang="en-GB" sz="1200" b="1" dirty="0">
                <a:solidFill>
                  <a:srgbClr val="000000"/>
                </a:solidFill>
                <a:latin typeface="Optane" pitchFamily="2" charset="0"/>
              </a:endParaRPr>
            </a:p>
          </p:txBody>
        </p:sp>
        <p:grpSp>
          <p:nvGrpSpPr>
            <p:cNvPr id="3" name="2 Grupo"/>
            <p:cNvGrpSpPr/>
            <p:nvPr/>
          </p:nvGrpSpPr>
          <p:grpSpPr>
            <a:xfrm>
              <a:off x="2551112" y="3455590"/>
              <a:ext cx="7082538" cy="1269554"/>
              <a:chOff x="2551112" y="3455590"/>
              <a:chExt cx="7082538" cy="1269554"/>
            </a:xfrm>
          </p:grpSpPr>
          <p:sp>
            <p:nvSpPr>
              <p:cNvPr id="13" name="23 Rectángulo"/>
              <p:cNvSpPr>
                <a:spLocks noChangeArrowheads="1"/>
              </p:cNvSpPr>
              <p:nvPr/>
            </p:nvSpPr>
            <p:spPr bwMode="auto">
              <a:xfrm>
                <a:off x="2551112" y="3455590"/>
                <a:ext cx="1784350" cy="1197546"/>
              </a:xfrm>
              <a:prstGeom prst="rect">
                <a:avLst/>
              </a:prstGeom>
              <a:solidFill>
                <a:srgbClr val="F7F9FF"/>
              </a:solidFill>
              <a:ln w="9525">
                <a:solidFill>
                  <a:srgbClr val="4F81BD"/>
                </a:solidFill>
                <a:miter lim="800000"/>
                <a:headEnd/>
                <a:tailEnd/>
              </a:ln>
            </p:spPr>
            <p:txBody>
              <a:bodyPr lIns="72000" rIns="72000" anchor="ctr"/>
              <a:lstStyle/>
              <a:p>
                <a:pPr>
                  <a:lnSpc>
                    <a:spcPts val="1600"/>
                  </a:lnSpc>
                  <a:spcAft>
                    <a:spcPts val="600"/>
                  </a:spcAft>
                  <a:buClr>
                    <a:srgbClr val="4F81BD"/>
                  </a:buClr>
                  <a:buSzPct val="98000"/>
                </a:pPr>
                <a:r>
                  <a:rPr lang="en-GB" sz="1600" b="1" dirty="0">
                    <a:solidFill>
                      <a:srgbClr val="4F81BD"/>
                    </a:solidFill>
                    <a:latin typeface="Optane" pitchFamily="2" charset="0"/>
                  </a:rPr>
                  <a:t>MORE </a:t>
                </a:r>
                <a:r>
                  <a:rPr lang="en-GB" sz="1600" b="1" dirty="0" smtClean="0">
                    <a:solidFill>
                      <a:srgbClr val="4F81BD"/>
                    </a:solidFill>
                    <a:latin typeface="Optane" pitchFamily="2" charset="0"/>
                  </a:rPr>
                  <a:t>INFORMATION</a:t>
                </a:r>
                <a:r>
                  <a:rPr lang="zh-CN" altLang="en-US" sz="1600" b="1" dirty="0" smtClean="0">
                    <a:solidFill>
                      <a:srgbClr val="4F81BD"/>
                    </a:solidFill>
                    <a:latin typeface="Optane" pitchFamily="2" charset="0"/>
                  </a:rPr>
                  <a:t> </a:t>
                </a:r>
                <a:endParaRPr lang="it-IT" altLang="zh-CN" sz="1600" b="1" dirty="0" smtClean="0">
                  <a:solidFill>
                    <a:srgbClr val="4F81BD"/>
                  </a:solidFill>
                  <a:latin typeface="Optane" pitchFamily="2" charset="0"/>
                </a:endParaRPr>
              </a:p>
              <a:p>
                <a:pPr>
                  <a:lnSpc>
                    <a:spcPts val="1600"/>
                  </a:lnSpc>
                  <a:spcAft>
                    <a:spcPts val="600"/>
                  </a:spcAft>
                  <a:buClr>
                    <a:srgbClr val="4F81BD"/>
                  </a:buClr>
                  <a:buSzPct val="98000"/>
                </a:pPr>
                <a:r>
                  <a:rPr lang="zh-CN" altLang="en-US" sz="1600" b="1" dirty="0" smtClean="0">
                    <a:solidFill>
                      <a:srgbClr val="4F81BD"/>
                    </a:solidFill>
                    <a:latin typeface="Optane" pitchFamily="2" charset="0"/>
                  </a:rPr>
                  <a:t>更多信息</a:t>
                </a:r>
                <a:endParaRPr lang="en-GB" sz="1600" b="1" dirty="0">
                  <a:solidFill>
                    <a:srgbClr val="4F81BD"/>
                  </a:solidFill>
                  <a:latin typeface="Optane" pitchFamily="2" charset="0"/>
                </a:endParaRPr>
              </a:p>
            </p:txBody>
          </p:sp>
          <p:sp>
            <p:nvSpPr>
              <p:cNvPr id="17" name="17 Rectángulo"/>
              <p:cNvSpPr>
                <a:spLocks noChangeArrowheads="1"/>
              </p:cNvSpPr>
              <p:nvPr/>
            </p:nvSpPr>
            <p:spPr bwMode="auto">
              <a:xfrm>
                <a:off x="4603750" y="3510136"/>
                <a:ext cx="5029900" cy="1215008"/>
              </a:xfrm>
              <a:prstGeom prst="rect">
                <a:avLst/>
              </a:prstGeom>
              <a:noFill/>
              <a:ln w="9525" algn="ctr">
                <a:solidFill>
                  <a:srgbClr val="A3C9EB"/>
                </a:solidFill>
                <a:prstDash val="dash"/>
                <a:miter lim="800000"/>
                <a:headEnd/>
                <a:tailEnd/>
              </a:ln>
            </p:spPr>
            <p:txBody>
              <a:bodyPr lIns="57600" tIns="108000" rIns="57600" bIns="46038"/>
              <a:lstStyle/>
              <a:p>
                <a:pPr marL="182563" indent="-182563" algn="just">
                  <a:buFont typeface="Arial" charset="0"/>
                  <a:buChar char="•"/>
                </a:pPr>
                <a:r>
                  <a:rPr lang="en-GB" sz="1600" dirty="0">
                    <a:solidFill>
                      <a:srgbClr val="4F81BD"/>
                    </a:solidFill>
                    <a:latin typeface="Optane" pitchFamily="2" charset="0"/>
                  </a:rPr>
                  <a:t>Availability of information on contributions and details of calculation of the payment at worker </a:t>
                </a:r>
                <a:r>
                  <a:rPr lang="en-GB" sz="1600" dirty="0" smtClean="0">
                    <a:solidFill>
                      <a:srgbClr val="4F81BD"/>
                    </a:solidFill>
                    <a:latin typeface="Optane" pitchFamily="2" charset="0"/>
                  </a:rPr>
                  <a:t>level</a:t>
                </a:r>
              </a:p>
              <a:p>
                <a:pPr marL="182563" indent="-182563" algn="just">
                  <a:buFont typeface="Arial" charset="0"/>
                  <a:buChar char="•"/>
                </a:pPr>
                <a:r>
                  <a:rPr lang="zh-CN" altLang="en-US" sz="1600" dirty="0" smtClean="0">
                    <a:solidFill>
                      <a:srgbClr val="4F81BD"/>
                    </a:solidFill>
                    <a:latin typeface="Optane" pitchFamily="2" charset="0"/>
                  </a:rPr>
                  <a:t>对职工缴费计算细节有更多的了解</a:t>
                </a:r>
                <a:endParaRPr lang="en-GB" sz="1600" dirty="0">
                  <a:solidFill>
                    <a:srgbClr val="4F81BD"/>
                  </a:solidFill>
                  <a:latin typeface="Optane" pitchFamily="2" charset="0"/>
                </a:endParaRPr>
              </a:p>
            </p:txBody>
          </p:sp>
        </p:grpSp>
      </p:grpSp>
      <p:grpSp>
        <p:nvGrpSpPr>
          <p:cNvPr id="4" name="3 Grupo"/>
          <p:cNvGrpSpPr/>
          <p:nvPr/>
        </p:nvGrpSpPr>
        <p:grpSpPr>
          <a:xfrm>
            <a:off x="776536" y="4941168"/>
            <a:ext cx="8857113" cy="1397769"/>
            <a:chOff x="776536" y="4941168"/>
            <a:chExt cx="8857113" cy="1397769"/>
          </a:xfrm>
        </p:grpSpPr>
        <p:pic>
          <p:nvPicPr>
            <p:cNvPr id="8" name="Picture 2" descr="C:\Documents and Settings\99TUA696\Escritorio\Doc. Alejandro\Imagenes\tgss.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352600" y="5157192"/>
              <a:ext cx="647700" cy="627063"/>
            </a:xfrm>
            <a:prstGeom prst="rect">
              <a:avLst/>
            </a:prstGeom>
            <a:noFill/>
            <a:ln w="9525">
              <a:noFill/>
              <a:miter lim="800000"/>
              <a:headEnd/>
              <a:tailEnd/>
            </a:ln>
          </p:spPr>
        </p:pic>
        <p:sp>
          <p:nvSpPr>
            <p:cNvPr id="11" name="17 CuadroTexto"/>
            <p:cNvSpPr txBox="1">
              <a:spLocks noChangeArrowheads="1"/>
            </p:cNvSpPr>
            <p:nvPr/>
          </p:nvSpPr>
          <p:spPr bwMode="auto">
            <a:xfrm>
              <a:off x="776536" y="5877272"/>
              <a:ext cx="1677764" cy="461665"/>
            </a:xfrm>
            <a:prstGeom prst="rect">
              <a:avLst/>
            </a:prstGeom>
            <a:noFill/>
            <a:ln w="9525">
              <a:noFill/>
              <a:miter lim="800000"/>
              <a:headEnd/>
              <a:tailEnd/>
            </a:ln>
          </p:spPr>
          <p:txBody>
            <a:bodyPr wrap="square">
              <a:spAutoFit/>
            </a:bodyPr>
            <a:lstStyle/>
            <a:p>
              <a:pPr algn="ctr"/>
              <a:r>
                <a:rPr lang="en-GB" sz="1200" b="1" dirty="0">
                  <a:solidFill>
                    <a:srgbClr val="000000"/>
                  </a:solidFill>
                  <a:latin typeface="Optane" pitchFamily="2" charset="0"/>
                </a:rPr>
                <a:t>FOR THE </a:t>
              </a:r>
              <a:r>
                <a:rPr lang="en-GB" sz="1200" b="1" dirty="0" smtClean="0">
                  <a:solidFill>
                    <a:srgbClr val="000000"/>
                  </a:solidFill>
                  <a:latin typeface="Optane" pitchFamily="2" charset="0"/>
                </a:rPr>
                <a:t>TGSS</a:t>
              </a:r>
            </a:p>
            <a:p>
              <a:pPr algn="ctr"/>
              <a:r>
                <a:rPr lang="zh-CN" altLang="en-US" sz="1200" b="1" dirty="0" smtClean="0">
                  <a:solidFill>
                    <a:srgbClr val="000000"/>
                  </a:solidFill>
                  <a:latin typeface="Optane" pitchFamily="2" charset="0"/>
                </a:rPr>
                <a:t>对于社保基金总会</a:t>
              </a:r>
              <a:endParaRPr lang="en-GB" sz="1200" b="1" dirty="0">
                <a:solidFill>
                  <a:srgbClr val="000000"/>
                </a:solidFill>
                <a:latin typeface="Optane" pitchFamily="2" charset="0"/>
              </a:endParaRPr>
            </a:p>
          </p:txBody>
        </p:sp>
        <p:sp>
          <p:nvSpPr>
            <p:cNvPr id="14" name="19 Rectángulo"/>
            <p:cNvSpPr>
              <a:spLocks noChangeArrowheads="1"/>
            </p:cNvSpPr>
            <p:nvPr/>
          </p:nvSpPr>
          <p:spPr bwMode="auto">
            <a:xfrm>
              <a:off x="2550319" y="4941168"/>
              <a:ext cx="1785937" cy="1351683"/>
            </a:xfrm>
            <a:prstGeom prst="rect">
              <a:avLst/>
            </a:prstGeom>
            <a:solidFill>
              <a:srgbClr val="F7F9FF"/>
            </a:solidFill>
            <a:ln w="9525">
              <a:solidFill>
                <a:srgbClr val="4F81BD"/>
              </a:solidFill>
              <a:miter lim="800000"/>
              <a:headEnd/>
              <a:tailEnd/>
            </a:ln>
          </p:spPr>
          <p:txBody>
            <a:bodyPr lIns="72000" rIns="72000" anchor="ctr"/>
            <a:lstStyle/>
            <a:p>
              <a:pPr>
                <a:lnSpc>
                  <a:spcPts val="1600"/>
                </a:lnSpc>
                <a:spcAft>
                  <a:spcPts val="600"/>
                </a:spcAft>
                <a:buClr>
                  <a:srgbClr val="4F81BD"/>
                </a:buClr>
                <a:buSzPct val="98000"/>
              </a:pPr>
              <a:r>
                <a:rPr lang="en-GB" sz="1600" b="1" dirty="0">
                  <a:solidFill>
                    <a:srgbClr val="4F81BD"/>
                  </a:solidFill>
                  <a:latin typeface="Optane" pitchFamily="2" charset="0"/>
                </a:rPr>
                <a:t>IMPROVED MONITORING AND </a:t>
              </a:r>
              <a:r>
                <a:rPr lang="en-GB" sz="1600" b="1" dirty="0" smtClean="0">
                  <a:solidFill>
                    <a:srgbClr val="4F81BD"/>
                  </a:solidFill>
                  <a:latin typeface="Optane" pitchFamily="2" charset="0"/>
                </a:rPr>
                <a:t>CONTROL</a:t>
              </a:r>
            </a:p>
            <a:p>
              <a:pPr>
                <a:lnSpc>
                  <a:spcPts val="1600"/>
                </a:lnSpc>
                <a:spcAft>
                  <a:spcPts val="600"/>
                </a:spcAft>
                <a:buClr>
                  <a:srgbClr val="4F81BD"/>
                </a:buClr>
                <a:buSzPct val="98000"/>
              </a:pPr>
              <a:r>
                <a:rPr lang="zh-CN" altLang="en-US" sz="1600" b="1" dirty="0" smtClean="0">
                  <a:solidFill>
                    <a:srgbClr val="4F81BD"/>
                  </a:solidFill>
                  <a:latin typeface="Optane" pitchFamily="2" charset="0"/>
                </a:rPr>
                <a:t>改善监管</a:t>
              </a:r>
              <a:endParaRPr lang="en-GB" sz="1600" b="1" dirty="0">
                <a:solidFill>
                  <a:srgbClr val="4F81BD"/>
                </a:solidFill>
                <a:latin typeface="Optane" pitchFamily="2" charset="0"/>
              </a:endParaRPr>
            </a:p>
          </p:txBody>
        </p:sp>
        <p:sp>
          <p:nvSpPr>
            <p:cNvPr id="18" name="Rectangle 7"/>
            <p:cNvSpPr>
              <a:spLocks noChangeArrowheads="1"/>
            </p:cNvSpPr>
            <p:nvPr/>
          </p:nvSpPr>
          <p:spPr bwMode="auto">
            <a:xfrm>
              <a:off x="4627562" y="4941168"/>
              <a:ext cx="5006087" cy="1362795"/>
            </a:xfrm>
            <a:prstGeom prst="rect">
              <a:avLst/>
            </a:prstGeom>
            <a:noFill/>
            <a:ln w="9525" algn="ctr">
              <a:solidFill>
                <a:srgbClr val="A3C9EB"/>
              </a:solidFill>
              <a:prstDash val="dash"/>
              <a:miter lim="800000"/>
              <a:headEnd/>
              <a:tailEnd/>
            </a:ln>
          </p:spPr>
          <p:txBody>
            <a:bodyPr lIns="57600" tIns="108000" rIns="57600" bIns="46038"/>
            <a:lstStyle/>
            <a:p>
              <a:pPr marL="182563" indent="-182563" algn="just">
                <a:buFont typeface="Arial" charset="0"/>
                <a:buChar char="•"/>
              </a:pPr>
              <a:r>
                <a:rPr lang="en-GB" sz="1600" dirty="0">
                  <a:solidFill>
                    <a:srgbClr val="4F81BD"/>
                  </a:solidFill>
                  <a:latin typeface="Optane" pitchFamily="2" charset="0"/>
                </a:rPr>
                <a:t>Improved control of the obligation to make </a:t>
              </a:r>
              <a:r>
                <a:rPr lang="en-GB" sz="1600" dirty="0" smtClean="0">
                  <a:solidFill>
                    <a:srgbClr val="4F81BD"/>
                  </a:solidFill>
                  <a:latin typeface="Optane" pitchFamily="2" charset="0"/>
                </a:rPr>
                <a:t>contributions</a:t>
              </a:r>
              <a:r>
                <a:rPr lang="zh-CN" altLang="en-US" sz="1600" dirty="0" smtClean="0">
                  <a:solidFill>
                    <a:srgbClr val="4F81BD"/>
                  </a:solidFill>
                  <a:latin typeface="Optane" pitchFamily="2" charset="0"/>
                </a:rPr>
                <a:t> </a:t>
              </a:r>
              <a:endParaRPr lang="it-IT" altLang="zh-CN" sz="1600" dirty="0" smtClean="0">
                <a:solidFill>
                  <a:srgbClr val="4F81BD"/>
                </a:solidFill>
                <a:latin typeface="Optane" pitchFamily="2" charset="0"/>
              </a:endParaRPr>
            </a:p>
            <a:p>
              <a:pPr marL="182563" indent="-182563" algn="just">
                <a:buFont typeface="Arial" charset="0"/>
                <a:buChar char="•"/>
              </a:pPr>
              <a:r>
                <a:rPr lang="zh-CN" altLang="en-US" sz="1600" dirty="0" smtClean="0">
                  <a:solidFill>
                    <a:srgbClr val="4F81BD"/>
                  </a:solidFill>
                  <a:latin typeface="Optane" pitchFamily="2" charset="0"/>
                </a:rPr>
                <a:t>改善对企业职工义务的监督，增加缴费</a:t>
              </a:r>
              <a:endParaRPr lang="en-GB" sz="1600" dirty="0">
                <a:solidFill>
                  <a:srgbClr val="4F81BD"/>
                </a:solidFill>
                <a:latin typeface="Optane" pitchFamily="2" charset="0"/>
              </a:endParaRPr>
            </a:p>
            <a:p>
              <a:pPr marL="182563" indent="-182563" algn="just">
                <a:buFont typeface="Arial" charset="0"/>
                <a:buChar char="•"/>
              </a:pPr>
              <a:r>
                <a:rPr lang="en-GB" sz="1600" dirty="0">
                  <a:solidFill>
                    <a:srgbClr val="4F81BD"/>
                  </a:solidFill>
                  <a:latin typeface="Optane" pitchFamily="2" charset="0"/>
                </a:rPr>
                <a:t>A priori </a:t>
              </a:r>
              <a:r>
                <a:rPr lang="en-GB" sz="1600" dirty="0" smtClean="0">
                  <a:solidFill>
                    <a:srgbClr val="4F81BD"/>
                  </a:solidFill>
                  <a:latin typeface="Optane" pitchFamily="2" charset="0"/>
                </a:rPr>
                <a:t>control</a:t>
              </a:r>
              <a:r>
                <a:rPr lang="zh-CN" altLang="en-US" sz="1600" dirty="0" smtClean="0">
                  <a:solidFill>
                    <a:srgbClr val="4F81BD"/>
                  </a:solidFill>
                  <a:latin typeface="Optane" pitchFamily="2" charset="0"/>
                </a:rPr>
                <a:t> </a:t>
              </a:r>
              <a:endParaRPr lang="it-IT" altLang="zh-CN" sz="1600" dirty="0" smtClean="0">
                <a:solidFill>
                  <a:srgbClr val="4F81BD"/>
                </a:solidFill>
                <a:latin typeface="Optane" pitchFamily="2" charset="0"/>
              </a:endParaRPr>
            </a:p>
            <a:p>
              <a:pPr marL="182563" indent="-182563" algn="just">
                <a:buFont typeface="Arial" charset="0"/>
                <a:buChar char="•"/>
              </a:pPr>
              <a:r>
                <a:rPr lang="zh-CN" altLang="en-US" sz="1600" dirty="0" smtClean="0">
                  <a:solidFill>
                    <a:srgbClr val="4F81BD"/>
                  </a:solidFill>
                  <a:latin typeface="Optane" pitchFamily="2" charset="0"/>
                </a:rPr>
                <a:t>系优先监管</a:t>
              </a:r>
              <a:endParaRPr lang="en-GB" sz="1600" dirty="0">
                <a:solidFill>
                  <a:srgbClr val="4F81BD"/>
                </a:solidFill>
                <a:latin typeface="Optane" pitchFamily="2" charset="0"/>
              </a:endParaRPr>
            </a:p>
          </p:txBody>
        </p:sp>
      </p:grpSp>
      <p:sp>
        <p:nvSpPr>
          <p:cNvPr id="19" name="Título 1"/>
          <p:cNvSpPr txBox="1">
            <a:spLocks/>
          </p:cNvSpPr>
          <p:nvPr/>
        </p:nvSpPr>
        <p:spPr>
          <a:xfrm>
            <a:off x="344360" y="161503"/>
            <a:ext cx="6105160" cy="747217"/>
          </a:xfrm>
          <a:prstGeom prst="rect">
            <a:avLst/>
          </a:prstGeom>
        </p:spPr>
        <p:txBody>
          <a:bodyPr>
            <a:normAutofit fontScale="25000" lnSpcReduction="20000"/>
          </a:bodyPr>
          <a:lstStyle>
            <a:lvl1pPr algn="l" defTabSz="914400" rtl="0" eaLnBrk="1" latinLnBrk="0" hangingPunct="1">
              <a:spcBef>
                <a:spcPct val="0"/>
              </a:spcBef>
              <a:buNone/>
              <a:defRPr sz="2000" b="1" kern="1200">
                <a:solidFill>
                  <a:schemeClr val="tx1"/>
                </a:solidFill>
                <a:latin typeface="Optane" pitchFamily="2" charset="0"/>
                <a:ea typeface="+mj-ea"/>
                <a:cs typeface="+mj-cs"/>
              </a:defRPr>
            </a:lvl1pPr>
          </a:lstStyle>
          <a:p>
            <a:pPr marL="342900" indent="-342900" eaLnBrk="0" hangingPunct="0">
              <a:spcBef>
                <a:spcPts val="0"/>
              </a:spcBef>
            </a:pPr>
            <a:r>
              <a:rPr lang="en-US" sz="7200" dirty="0" smtClean="0">
                <a:solidFill>
                  <a:srgbClr val="4F81BD"/>
                </a:solidFill>
              </a:rPr>
              <a:t>3. DIRECT PAYMENT SYSTEM  </a:t>
            </a:r>
            <a:r>
              <a:rPr lang="zh-CN" altLang="en-US" sz="7200" dirty="0" smtClean="0">
                <a:solidFill>
                  <a:srgbClr val="4F81BD"/>
                </a:solidFill>
                <a:latin typeface="Optane"/>
              </a:rPr>
              <a:t>直</a:t>
            </a:r>
            <a:r>
              <a:rPr lang="zh-CN" altLang="en-US" sz="7200" dirty="0">
                <a:solidFill>
                  <a:srgbClr val="4F81BD"/>
                </a:solidFill>
                <a:latin typeface="Optane"/>
              </a:rPr>
              <a:t>接支付系统</a:t>
            </a:r>
            <a:endParaRPr lang="en-US" sz="7200" dirty="0" smtClean="0">
              <a:solidFill>
                <a:srgbClr val="4F81BD"/>
              </a:solidFill>
            </a:endParaRPr>
          </a:p>
          <a:p>
            <a:pPr marL="342900" indent="-342900" eaLnBrk="0" hangingPunct="0">
              <a:spcBef>
                <a:spcPts val="0"/>
              </a:spcBef>
            </a:pPr>
            <a:r>
              <a:rPr lang="en-GB" sz="7200" b="1" dirty="0" smtClean="0">
                <a:solidFill>
                  <a:srgbClr val="4F81BD"/>
                </a:solidFill>
                <a:latin typeface="Optane"/>
              </a:rPr>
              <a:t>3.4. Advantages  </a:t>
            </a:r>
            <a:r>
              <a:rPr lang="zh-CN" altLang="en-US" sz="7200" dirty="0" smtClean="0">
                <a:solidFill>
                  <a:srgbClr val="4F81BD"/>
                </a:solidFill>
                <a:latin typeface="Optane"/>
              </a:rPr>
              <a:t>优</a:t>
            </a:r>
            <a:r>
              <a:rPr lang="zh-CN" altLang="en-US" sz="7200" dirty="0">
                <a:solidFill>
                  <a:srgbClr val="4F81BD"/>
                </a:solidFill>
                <a:latin typeface="Optane"/>
              </a:rPr>
              <a:t>点</a:t>
            </a:r>
            <a:endParaRPr lang="en-GB" sz="7200" b="1" dirty="0">
              <a:solidFill>
                <a:srgbClr val="4F81BD"/>
              </a:solidFill>
              <a:latin typeface="Optane"/>
            </a:endParaRPr>
          </a:p>
          <a:p>
            <a:pPr marL="342900" indent="-342900" eaLnBrk="0" hangingPunct="0">
              <a:spcBef>
                <a:spcPts val="0"/>
              </a:spcBef>
            </a:pPr>
            <a:endParaRPr lang="en-GB" b="1" dirty="0">
              <a:solidFill>
                <a:srgbClr val="4F81BD"/>
              </a:solidFill>
              <a:latin typeface="Optane"/>
            </a:endParaRPr>
          </a:p>
          <a:p>
            <a:pPr marL="342900" indent="-342900" eaLnBrk="0" hangingPunct="0">
              <a:spcBef>
                <a:spcPts val="0"/>
              </a:spcBef>
            </a:pPr>
            <a:endParaRPr lang="es-ES" sz="7200" dirty="0" smtClean="0">
              <a:solidFill>
                <a:srgbClr val="FF0000"/>
              </a:solidFill>
            </a:endParaRPr>
          </a:p>
          <a:p>
            <a:pPr marL="342900" indent="-342900" algn="ctr" eaLnBrk="0" fontAlgn="base" hangingPunct="0">
              <a:spcBef>
                <a:spcPts val="0"/>
              </a:spcBef>
              <a:spcAft>
                <a:spcPct val="0"/>
              </a:spcAft>
            </a:pPr>
            <a:r>
              <a:rPr lang="en-GB" sz="2700" kern="0" dirty="0" smtClean="0">
                <a:solidFill>
                  <a:srgbClr val="4F81BD"/>
                </a:solidFill>
                <a:latin typeface="Optane"/>
                <a:ea typeface="+mn-ea"/>
                <a:cs typeface="Calibri" pitchFamily="34" charset="0"/>
              </a:rPr>
              <a:t/>
            </a:r>
            <a:br>
              <a:rPr lang="en-GB" sz="2700" kern="0" dirty="0" smtClean="0">
                <a:solidFill>
                  <a:srgbClr val="4F81BD"/>
                </a:solidFill>
                <a:latin typeface="Optane"/>
                <a:ea typeface="+mn-ea"/>
                <a:cs typeface="Calibri" pitchFamily="34" charset="0"/>
              </a:rPr>
            </a:br>
            <a:endParaRPr lang="es-ES" sz="2700" dirty="0">
              <a:latin typeface="Optane"/>
            </a:endParaRPr>
          </a:p>
        </p:txBody>
      </p:sp>
      <p:pic>
        <p:nvPicPr>
          <p:cNvPr id="23" name="Imagen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1961" y="3358804"/>
            <a:ext cx="714436" cy="945254"/>
          </a:xfrm>
          <a:prstGeom prst="rect">
            <a:avLst/>
          </a:prstGeom>
        </p:spPr>
      </p:pic>
      <p:pic>
        <p:nvPicPr>
          <p:cNvPr id="24" name="Imagen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092" y="1458963"/>
            <a:ext cx="1342093" cy="1001408"/>
          </a:xfrm>
          <a:prstGeom prst="rect">
            <a:avLst/>
          </a:prstGeom>
        </p:spPr>
      </p:pic>
    </p:spTree>
    <p:extLst>
      <p:ext uri="{BB962C8B-B14F-4D97-AF65-F5344CB8AC3E}">
        <p14:creationId xmlns:p14="http://schemas.microsoft.com/office/powerpoint/2010/main" val="169069000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10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par>
                          <p:cTn id="11" fill="hold">
                            <p:stCondLst>
                              <p:cond delay="1000"/>
                            </p:stCondLst>
                            <p:childTnLst>
                              <p:par>
                                <p:cTn id="12" presetID="16" presetClass="entr" presetSubtype="21"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arn(inVertical)">
                                      <p:cBhvr>
                                        <p:cTn id="14" dur="1000"/>
                                        <p:tgtEl>
                                          <p:spTgt spid="20"/>
                                        </p:tgtEl>
                                      </p:cBhvr>
                                    </p:animEffect>
                                  </p:childTnLst>
                                </p:cTn>
                              </p:par>
                              <p:par>
                                <p:cTn id="15" presetID="16" presetClass="entr" presetSubtype="21"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par>
                          <p:cTn id="18" fill="hold">
                            <p:stCondLst>
                              <p:cond delay="2000"/>
                            </p:stCondLst>
                            <p:childTnLst>
                              <p:par>
                                <p:cTn id="19" presetID="16" presetClass="entr" presetSubtype="21"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Rectángulo"/>
          <p:cNvSpPr/>
          <p:nvPr/>
        </p:nvSpPr>
        <p:spPr>
          <a:xfrm>
            <a:off x="3590301" y="4977457"/>
            <a:ext cx="2650084" cy="1569660"/>
          </a:xfrm>
          <a:prstGeom prst="rect">
            <a:avLst/>
          </a:prstGeom>
        </p:spPr>
        <p:txBody>
          <a:bodyPr wrap="none">
            <a:spAutoFit/>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zh-CN" altLang="es-ES" sz="9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谢谢</a:t>
            </a:r>
            <a:endParaRPr lang="es-ES" sz="9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5 Rectángulo"/>
          <p:cNvSpPr/>
          <p:nvPr/>
        </p:nvSpPr>
        <p:spPr>
          <a:xfrm>
            <a:off x="2918130" y="4154614"/>
            <a:ext cx="3994425" cy="830997"/>
          </a:xfrm>
          <a:prstGeom prst="rect">
            <a:avLst/>
          </a:prstGeom>
          <a:noFill/>
        </p:spPr>
        <p:txBody>
          <a:bodyPr wrap="square" lIns="91440" tIns="45720" rIns="91440" bIns="45720">
            <a:spAutoFit/>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es-E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THANK YOU </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1956" y="836640"/>
            <a:ext cx="2998578" cy="1684820"/>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51" y="836640"/>
            <a:ext cx="3136551" cy="1756468"/>
          </a:xfrm>
          <a:prstGeom prst="rect">
            <a:avLst/>
          </a:prstGeom>
        </p:spPr>
      </p:pic>
      <p:pic>
        <p:nvPicPr>
          <p:cNvPr id="9" name="Picture 2" descr="https://pbs.twimg.com/media/Cg4QpWVXEAAS7u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8731" y="836640"/>
            <a:ext cx="3813225" cy="31395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231889"/>
      </p:ext>
    </p:extLst>
  </p:cSld>
  <p:clrMapOvr>
    <a:masterClrMapping/>
  </p:clrMapOvr>
  <p:transition xmlns:p14="http://schemas.microsoft.com/office/powerpoint/2010/main" spd="med">
    <p:circl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3">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l="1315" t="3155" r="47704" b="4018"/>
          <a:stretch/>
        </p:blipFill>
        <p:spPr>
          <a:xfrm>
            <a:off x="632520" y="1073180"/>
            <a:ext cx="3384376" cy="2531203"/>
          </a:xfrm>
          <a:prstGeom prst="rect">
            <a:avLst/>
          </a:prstGeom>
        </p:spPr>
      </p:pic>
      <p:pic>
        <p:nvPicPr>
          <p:cNvPr id="17" name="16 Imagen"/>
          <p:cNvPicPr>
            <a:picLocks noChangeAspect="1"/>
          </p:cNvPicPr>
          <p:nvPr/>
        </p:nvPicPr>
        <p:blipFill rotWithShape="1">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artisticPlasticWrap/>
                    </a14:imgEffect>
                  </a14:imgLayer>
                </a14:imgProps>
              </a:ext>
              <a:ext uri="{28A0092B-C50C-407E-A947-70E740481C1C}">
                <a14:useLocalDpi xmlns:a14="http://schemas.microsoft.com/office/drawing/2010/main" val="0"/>
              </a:ext>
            </a:extLst>
          </a:blip>
          <a:srcRect t="37938"/>
          <a:stretch/>
        </p:blipFill>
        <p:spPr>
          <a:xfrm>
            <a:off x="3440832" y="3356993"/>
            <a:ext cx="2006260" cy="2216335"/>
          </a:xfrm>
          <a:prstGeom prst="rect">
            <a:avLst/>
          </a:prstGeom>
        </p:spPr>
      </p:pic>
      <p:pic>
        <p:nvPicPr>
          <p:cNvPr id="18" name="17 Imagen"/>
          <p:cNvPicPr>
            <a:picLocks noChangeAspect="1"/>
          </p:cNvPicPr>
          <p:nvPr/>
        </p:nvPicPr>
        <p:blipFill rotWithShape="1">
          <a:blip r:embed="rId7">
            <a:extLst>
              <a:ext uri="{28A0092B-C50C-407E-A947-70E740481C1C}">
                <a14:useLocalDpi xmlns:a14="http://schemas.microsoft.com/office/drawing/2010/main" val="0"/>
              </a:ext>
            </a:extLst>
          </a:blip>
          <a:srcRect l="30483"/>
          <a:stretch/>
        </p:blipFill>
        <p:spPr>
          <a:xfrm>
            <a:off x="6238769" y="3368356"/>
            <a:ext cx="3207019" cy="3060043"/>
          </a:xfrm>
          <a:prstGeom prst="ellipse">
            <a:avLst/>
          </a:prstGeom>
          <a:ln/>
        </p:spPr>
        <p:style>
          <a:lnRef idx="0">
            <a:schemeClr val="accent3"/>
          </a:lnRef>
          <a:fillRef idx="3">
            <a:schemeClr val="accent3"/>
          </a:fillRef>
          <a:effectRef idx="3">
            <a:schemeClr val="accent3"/>
          </a:effectRef>
          <a:fontRef idx="minor">
            <a:schemeClr val="lt1"/>
          </a:fontRef>
        </p:style>
      </p:pic>
      <p:cxnSp>
        <p:nvCxnSpPr>
          <p:cNvPr id="19" name="18 Conector recto"/>
          <p:cNvCxnSpPr/>
          <p:nvPr/>
        </p:nvCxnSpPr>
        <p:spPr>
          <a:xfrm>
            <a:off x="3224809" y="2204864"/>
            <a:ext cx="1750625" cy="0"/>
          </a:xfrm>
          <a:prstGeom prst="line">
            <a:avLst/>
          </a:prstGeom>
          <a:ln w="539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a:off x="2612740" y="2299372"/>
            <a:ext cx="1224136" cy="13324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20 CuadroTexto"/>
          <p:cNvSpPr txBox="1"/>
          <p:nvPr/>
        </p:nvSpPr>
        <p:spPr>
          <a:xfrm>
            <a:off x="2571754" y="1958643"/>
            <a:ext cx="648072" cy="246221"/>
          </a:xfrm>
          <a:prstGeom prst="rect">
            <a:avLst/>
          </a:prstGeom>
          <a:noFill/>
        </p:spPr>
        <p:txBody>
          <a:bodyPr wrap="square" rtlCol="0">
            <a:spAutoFit/>
          </a:bodyPr>
          <a:lstStyle/>
          <a:p>
            <a:r>
              <a:rPr lang="es-ES" sz="1000" dirty="0">
                <a:solidFill>
                  <a:schemeClr val="bg1"/>
                </a:solidFill>
              </a:rPr>
              <a:t>Madrid</a:t>
            </a:r>
          </a:p>
        </p:txBody>
      </p:sp>
      <p:sp>
        <p:nvSpPr>
          <p:cNvPr id="22" name="21 CuadroTexto"/>
          <p:cNvSpPr txBox="1"/>
          <p:nvPr/>
        </p:nvSpPr>
        <p:spPr>
          <a:xfrm>
            <a:off x="4122804" y="4465160"/>
            <a:ext cx="648072" cy="246221"/>
          </a:xfrm>
          <a:prstGeom prst="rect">
            <a:avLst/>
          </a:prstGeom>
          <a:noFill/>
        </p:spPr>
        <p:txBody>
          <a:bodyPr wrap="square" rtlCol="0">
            <a:spAutoFit/>
          </a:bodyPr>
          <a:lstStyle/>
          <a:p>
            <a:r>
              <a:rPr lang="es-ES" sz="1000" dirty="0">
                <a:solidFill>
                  <a:schemeClr val="bg1"/>
                </a:solidFill>
              </a:rPr>
              <a:t>Madrid</a:t>
            </a:r>
          </a:p>
        </p:txBody>
      </p:sp>
      <p:cxnSp>
        <p:nvCxnSpPr>
          <p:cNvPr id="23" name="22 Conector recto de flecha"/>
          <p:cNvCxnSpPr/>
          <p:nvPr/>
        </p:nvCxnSpPr>
        <p:spPr>
          <a:xfrm>
            <a:off x="2612740" y="2299372"/>
            <a:ext cx="4284476" cy="11296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 name="1 Grupo"/>
          <p:cNvGrpSpPr/>
          <p:nvPr/>
        </p:nvGrpSpPr>
        <p:grpSpPr>
          <a:xfrm>
            <a:off x="200340" y="169792"/>
            <a:ext cx="7056981" cy="1048200"/>
            <a:chOff x="200340" y="169792"/>
            <a:chExt cx="7056981" cy="1048200"/>
          </a:xfrm>
        </p:grpSpPr>
        <p:sp>
          <p:nvSpPr>
            <p:cNvPr id="13" name="Título 1"/>
            <p:cNvSpPr txBox="1">
              <a:spLocks/>
            </p:cNvSpPr>
            <p:nvPr/>
          </p:nvSpPr>
          <p:spPr>
            <a:xfrm>
              <a:off x="200340" y="169792"/>
              <a:ext cx="7056981" cy="648090"/>
            </a:xfrm>
            <a:prstGeom prst="rect">
              <a:avLst/>
            </a:prstGeom>
          </p:spPr>
          <p:txBody>
            <a:bodyPr>
              <a:normAutofit fontScale="32500" lnSpcReduction="20000"/>
            </a:bodyPr>
            <a:lstStyle>
              <a:lvl1pPr algn="l" defTabSz="914400" rtl="0" eaLnBrk="1" latinLnBrk="0" hangingPunct="1">
                <a:spcBef>
                  <a:spcPct val="0"/>
                </a:spcBef>
                <a:buNone/>
                <a:defRPr sz="2000" b="1" kern="1200">
                  <a:solidFill>
                    <a:schemeClr val="tx1"/>
                  </a:solidFill>
                  <a:latin typeface="Optane" pitchFamily="2" charset="0"/>
                  <a:ea typeface="+mj-ea"/>
                  <a:cs typeface="+mj-cs"/>
                </a:defRPr>
              </a:lvl1pPr>
            </a:lstStyle>
            <a:p>
              <a:pPr marL="342900" indent="-342900" eaLnBrk="0" hangingPunct="0">
                <a:spcBef>
                  <a:spcPts val="0"/>
                </a:spcBef>
              </a:pPr>
              <a:r>
                <a:rPr lang="en-US" sz="4300" dirty="0" smtClean="0">
                  <a:solidFill>
                    <a:srgbClr val="4F81BD"/>
                  </a:solidFill>
                </a:rPr>
                <a:t>1. GENERAL </a:t>
              </a:r>
              <a:r>
                <a:rPr lang="en-US" sz="4300" dirty="0">
                  <a:solidFill>
                    <a:srgbClr val="4F81BD"/>
                  </a:solidFill>
                </a:rPr>
                <a:t>TREASURY OF THE SOCIAL SECURITY </a:t>
              </a:r>
              <a:r>
                <a:rPr lang="en-US" sz="4300" dirty="0" smtClean="0">
                  <a:solidFill>
                    <a:srgbClr val="4F81BD"/>
                  </a:solidFill>
                </a:rPr>
                <a:t>DEPARTMENT</a:t>
              </a:r>
              <a:endParaRPr lang="es-ES" sz="4300" dirty="0">
                <a:solidFill>
                  <a:srgbClr val="FF0000"/>
                </a:solidFill>
              </a:endParaRPr>
            </a:p>
            <a:p>
              <a:pPr marL="342900" indent="-342900" algn="ctr" eaLnBrk="0" fontAlgn="base" hangingPunct="0">
                <a:spcBef>
                  <a:spcPts val="0"/>
                </a:spcBef>
                <a:spcAft>
                  <a:spcPct val="0"/>
                </a:spcAft>
              </a:pPr>
              <a:r>
                <a:rPr lang="en-GB" sz="2700" kern="0" dirty="0" smtClean="0">
                  <a:solidFill>
                    <a:srgbClr val="4F81BD"/>
                  </a:solidFill>
                  <a:latin typeface="Optane"/>
                  <a:ea typeface="+mn-ea"/>
                  <a:cs typeface="Calibri" pitchFamily="34" charset="0"/>
                </a:rPr>
                <a:t/>
              </a:r>
              <a:br>
                <a:rPr lang="en-GB" sz="2700" kern="0" dirty="0" smtClean="0">
                  <a:solidFill>
                    <a:srgbClr val="4F81BD"/>
                  </a:solidFill>
                  <a:latin typeface="Optane"/>
                  <a:ea typeface="+mn-ea"/>
                  <a:cs typeface="Calibri" pitchFamily="34" charset="0"/>
                </a:rPr>
              </a:br>
              <a:endParaRPr lang="es-ES" sz="2700" dirty="0">
                <a:latin typeface="Optane"/>
              </a:endParaRPr>
            </a:p>
          </p:txBody>
        </p:sp>
        <p:sp>
          <p:nvSpPr>
            <p:cNvPr id="12" name="Rectángulo 11"/>
            <p:cNvSpPr/>
            <p:nvPr/>
          </p:nvSpPr>
          <p:spPr>
            <a:xfrm>
              <a:off x="678343" y="417773"/>
              <a:ext cx="1656230" cy="800219"/>
            </a:xfrm>
            <a:prstGeom prst="rect">
              <a:avLst/>
            </a:prstGeom>
          </p:spPr>
          <p:txBody>
            <a:bodyPr wrap="square">
              <a:spAutoFit/>
            </a:bodyPr>
            <a:lstStyle/>
            <a:p>
              <a:pPr algn="ctr" defTabSz="457200" eaLnBrk="0" fontAlgn="auto" hangingPunct="0">
                <a:spcBef>
                  <a:spcPts val="0"/>
                </a:spcBef>
                <a:spcAft>
                  <a:spcPts val="1200"/>
                </a:spcAft>
                <a:buClr>
                  <a:srgbClr val="FFC000"/>
                </a:buClr>
                <a:buSzPct val="85000"/>
                <a:defRPr/>
              </a:pPr>
              <a:r>
                <a:rPr lang="zh-CN" altLang="en-US" b="1" dirty="0">
                  <a:solidFill>
                    <a:srgbClr val="4F81BD"/>
                  </a:solidFill>
                  <a:latin typeface="Optane" pitchFamily="2" charset="0"/>
                  <a:ea typeface="+mj-ea"/>
                  <a:cs typeface="+mj-cs"/>
                </a:rPr>
                <a:t>社保基金总会</a:t>
              </a:r>
              <a:endParaRPr lang="en-GB" b="1" dirty="0">
                <a:solidFill>
                  <a:srgbClr val="4F81BD"/>
                </a:solidFill>
                <a:latin typeface="Optane" pitchFamily="2" charset="0"/>
                <a:ea typeface="+mj-ea"/>
                <a:cs typeface="+mj-cs"/>
              </a:endParaRPr>
            </a:p>
            <a:p>
              <a:pPr algn="ctr" defTabSz="457200" eaLnBrk="0" fontAlgn="auto" hangingPunct="0">
                <a:spcBef>
                  <a:spcPts val="0"/>
                </a:spcBef>
                <a:spcAft>
                  <a:spcPts val="1200"/>
                </a:spcAft>
                <a:buClr>
                  <a:srgbClr val="FFC000"/>
                </a:buClr>
                <a:buSzPct val="85000"/>
                <a:defRPr/>
              </a:pPr>
              <a:endParaRPr lang="it-IT" i="1" kern="0" noProof="1">
                <a:solidFill>
                  <a:srgbClr val="FF0000"/>
                </a:solidFill>
                <a:latin typeface="Optane" pitchFamily="2" charset="0"/>
              </a:endParaRPr>
            </a:p>
          </p:txBody>
        </p:sp>
      </p:grpSp>
    </p:spTree>
    <p:extLst>
      <p:ext uri="{BB962C8B-B14F-4D97-AF65-F5344CB8AC3E}">
        <p14:creationId xmlns:p14="http://schemas.microsoft.com/office/powerpoint/2010/main" val="37245145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p:nvPr/>
        </p:nvPicPr>
        <p:blipFill>
          <a:blip r:embed="rId3" cstate="print">
            <a:extLst>
              <a:ext uri="{BEBA8EAE-BF5A-486C-A8C5-ECC9F3942E4B}">
                <a14:imgProps xmlns:a14="http://schemas.microsoft.com/office/drawing/2010/main">
                  <a14:imgLayer r:embed="rId4">
                    <a14:imgEffect>
                      <a14:artisticPlasticWrap/>
                    </a14:imgEffect>
                  </a14:imgLayer>
                </a14:imgProps>
              </a:ext>
            </a:extLst>
          </a:blip>
          <a:srcRect b="9361"/>
          <a:stretch>
            <a:fillRect/>
          </a:stretch>
        </p:blipFill>
        <p:spPr bwMode="auto">
          <a:xfrm>
            <a:off x="632520" y="1124744"/>
            <a:ext cx="4968552" cy="4104456"/>
          </a:xfrm>
          <a:prstGeom prst="rect">
            <a:avLst/>
          </a:prstGeom>
          <a:noFill/>
          <a:ln w="9525">
            <a:noFill/>
            <a:miter lim="800000"/>
            <a:headEnd/>
            <a:tailEnd/>
          </a:ln>
        </p:spPr>
      </p:pic>
      <p:pic>
        <p:nvPicPr>
          <p:cNvPr id="17" name="1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89130" y="2708900"/>
            <a:ext cx="2806989" cy="3548160"/>
          </a:xfrm>
          <a:prstGeom prst="ellipse">
            <a:avLst/>
          </a:prstGeom>
          <a:ln/>
        </p:spPr>
        <p:style>
          <a:lnRef idx="0">
            <a:schemeClr val="accent3"/>
          </a:lnRef>
          <a:fillRef idx="3">
            <a:schemeClr val="accent3"/>
          </a:fillRef>
          <a:effectRef idx="3">
            <a:schemeClr val="accent3"/>
          </a:effectRef>
          <a:fontRef idx="minor">
            <a:schemeClr val="lt1"/>
          </a:fontRef>
        </p:style>
      </p:pic>
      <p:sp>
        <p:nvSpPr>
          <p:cNvPr id="18" name="17 CuadroTexto"/>
          <p:cNvSpPr txBox="1"/>
          <p:nvPr/>
        </p:nvSpPr>
        <p:spPr>
          <a:xfrm>
            <a:off x="2224709" y="1484785"/>
            <a:ext cx="856109" cy="246221"/>
          </a:xfrm>
          <a:prstGeom prst="rect">
            <a:avLst/>
          </a:prstGeom>
          <a:noFill/>
        </p:spPr>
        <p:txBody>
          <a:bodyPr wrap="square" rtlCol="0">
            <a:spAutoFit/>
          </a:bodyPr>
          <a:lstStyle/>
          <a:p>
            <a:r>
              <a:rPr lang="es-ES" sz="1000" dirty="0"/>
              <a:t>Valladolid</a:t>
            </a:r>
          </a:p>
        </p:txBody>
      </p:sp>
      <p:sp>
        <p:nvSpPr>
          <p:cNvPr id="19" name="18 CuadroTexto"/>
          <p:cNvSpPr txBox="1"/>
          <p:nvPr/>
        </p:nvSpPr>
        <p:spPr>
          <a:xfrm>
            <a:off x="3872880" y="4184794"/>
            <a:ext cx="648072" cy="215444"/>
          </a:xfrm>
          <a:prstGeom prst="rect">
            <a:avLst/>
          </a:prstGeom>
          <a:noFill/>
        </p:spPr>
        <p:txBody>
          <a:bodyPr wrap="square" rtlCol="0">
            <a:spAutoFit/>
          </a:bodyPr>
          <a:lstStyle/>
          <a:p>
            <a:r>
              <a:rPr lang="es-ES" sz="800" dirty="0"/>
              <a:t>Valladolid</a:t>
            </a:r>
          </a:p>
        </p:txBody>
      </p:sp>
      <p:grpSp>
        <p:nvGrpSpPr>
          <p:cNvPr id="12" name="11 Grupo"/>
          <p:cNvGrpSpPr/>
          <p:nvPr/>
        </p:nvGrpSpPr>
        <p:grpSpPr>
          <a:xfrm>
            <a:off x="200340" y="169792"/>
            <a:ext cx="7056981" cy="1048200"/>
            <a:chOff x="200340" y="169792"/>
            <a:chExt cx="7056981" cy="1048200"/>
          </a:xfrm>
        </p:grpSpPr>
        <p:sp>
          <p:nvSpPr>
            <p:cNvPr id="13" name="Título 1"/>
            <p:cNvSpPr txBox="1">
              <a:spLocks/>
            </p:cNvSpPr>
            <p:nvPr/>
          </p:nvSpPr>
          <p:spPr>
            <a:xfrm>
              <a:off x="200340" y="169792"/>
              <a:ext cx="7056981" cy="648090"/>
            </a:xfrm>
            <a:prstGeom prst="rect">
              <a:avLst/>
            </a:prstGeom>
          </p:spPr>
          <p:txBody>
            <a:bodyPr>
              <a:normAutofit fontScale="32500" lnSpcReduction="20000"/>
            </a:bodyPr>
            <a:lstStyle>
              <a:lvl1pPr algn="l" defTabSz="914400" rtl="0" eaLnBrk="1" latinLnBrk="0" hangingPunct="1">
                <a:spcBef>
                  <a:spcPct val="0"/>
                </a:spcBef>
                <a:buNone/>
                <a:defRPr sz="2000" b="1" kern="1200">
                  <a:solidFill>
                    <a:schemeClr val="tx1"/>
                  </a:solidFill>
                  <a:latin typeface="Optane" pitchFamily="2" charset="0"/>
                  <a:ea typeface="+mj-ea"/>
                  <a:cs typeface="+mj-cs"/>
                </a:defRPr>
              </a:lvl1pPr>
            </a:lstStyle>
            <a:p>
              <a:pPr marL="342900" indent="-342900" eaLnBrk="0" hangingPunct="0">
                <a:spcBef>
                  <a:spcPts val="0"/>
                </a:spcBef>
              </a:pPr>
              <a:r>
                <a:rPr lang="en-US" sz="4300" dirty="0" smtClean="0">
                  <a:solidFill>
                    <a:srgbClr val="4F81BD"/>
                  </a:solidFill>
                </a:rPr>
                <a:t>1. GENERAL </a:t>
              </a:r>
              <a:r>
                <a:rPr lang="en-US" sz="4300" dirty="0">
                  <a:solidFill>
                    <a:srgbClr val="4F81BD"/>
                  </a:solidFill>
                </a:rPr>
                <a:t>TREASURY OF THE SOCIAL SECURITY </a:t>
              </a:r>
              <a:r>
                <a:rPr lang="en-US" sz="4300" dirty="0" smtClean="0">
                  <a:solidFill>
                    <a:srgbClr val="4F81BD"/>
                  </a:solidFill>
                </a:rPr>
                <a:t>DEPARTMENT</a:t>
              </a:r>
              <a:endParaRPr lang="es-ES" sz="4300" dirty="0">
                <a:solidFill>
                  <a:srgbClr val="FF0000"/>
                </a:solidFill>
              </a:endParaRPr>
            </a:p>
            <a:p>
              <a:pPr marL="342900" indent="-342900" algn="ctr" eaLnBrk="0" fontAlgn="base" hangingPunct="0">
                <a:spcBef>
                  <a:spcPts val="0"/>
                </a:spcBef>
                <a:spcAft>
                  <a:spcPct val="0"/>
                </a:spcAft>
              </a:pPr>
              <a:r>
                <a:rPr lang="en-GB" sz="2700" kern="0" dirty="0" smtClean="0">
                  <a:solidFill>
                    <a:srgbClr val="4F81BD"/>
                  </a:solidFill>
                  <a:latin typeface="Optane"/>
                  <a:ea typeface="+mn-ea"/>
                  <a:cs typeface="Calibri" pitchFamily="34" charset="0"/>
                </a:rPr>
                <a:t/>
              </a:r>
              <a:br>
                <a:rPr lang="en-GB" sz="2700" kern="0" dirty="0" smtClean="0">
                  <a:solidFill>
                    <a:srgbClr val="4F81BD"/>
                  </a:solidFill>
                  <a:latin typeface="Optane"/>
                  <a:ea typeface="+mn-ea"/>
                  <a:cs typeface="Calibri" pitchFamily="34" charset="0"/>
                </a:rPr>
              </a:br>
              <a:endParaRPr lang="es-ES" sz="2700" dirty="0">
                <a:latin typeface="Optane"/>
              </a:endParaRPr>
            </a:p>
          </p:txBody>
        </p:sp>
        <p:sp>
          <p:nvSpPr>
            <p:cNvPr id="15" name="Rectángulo 11"/>
            <p:cNvSpPr/>
            <p:nvPr/>
          </p:nvSpPr>
          <p:spPr>
            <a:xfrm>
              <a:off x="678343" y="417773"/>
              <a:ext cx="1656230" cy="800219"/>
            </a:xfrm>
            <a:prstGeom prst="rect">
              <a:avLst/>
            </a:prstGeom>
          </p:spPr>
          <p:txBody>
            <a:bodyPr wrap="square">
              <a:spAutoFit/>
            </a:bodyPr>
            <a:lstStyle/>
            <a:p>
              <a:pPr algn="ctr" defTabSz="457200" eaLnBrk="0" fontAlgn="auto" hangingPunct="0">
                <a:spcBef>
                  <a:spcPts val="0"/>
                </a:spcBef>
                <a:spcAft>
                  <a:spcPts val="1200"/>
                </a:spcAft>
                <a:buClr>
                  <a:srgbClr val="FFC000"/>
                </a:buClr>
                <a:buSzPct val="85000"/>
                <a:defRPr/>
              </a:pPr>
              <a:r>
                <a:rPr lang="zh-CN" altLang="en-US" b="1" dirty="0">
                  <a:solidFill>
                    <a:srgbClr val="4F81BD"/>
                  </a:solidFill>
                  <a:latin typeface="Optane" pitchFamily="2" charset="0"/>
                  <a:ea typeface="+mj-ea"/>
                  <a:cs typeface="+mj-cs"/>
                </a:rPr>
                <a:t>社保基金总会</a:t>
              </a:r>
              <a:endParaRPr lang="en-GB" b="1" dirty="0">
                <a:solidFill>
                  <a:srgbClr val="4F81BD"/>
                </a:solidFill>
                <a:latin typeface="Optane" pitchFamily="2" charset="0"/>
                <a:ea typeface="+mj-ea"/>
                <a:cs typeface="+mj-cs"/>
              </a:endParaRPr>
            </a:p>
            <a:p>
              <a:pPr algn="ctr" defTabSz="457200" eaLnBrk="0" fontAlgn="auto" hangingPunct="0">
                <a:spcBef>
                  <a:spcPts val="0"/>
                </a:spcBef>
                <a:spcAft>
                  <a:spcPts val="1200"/>
                </a:spcAft>
                <a:buClr>
                  <a:srgbClr val="FFC000"/>
                </a:buClr>
                <a:buSzPct val="85000"/>
                <a:defRPr/>
              </a:pPr>
              <a:endParaRPr lang="it-IT" i="1" kern="0" noProof="1">
                <a:solidFill>
                  <a:srgbClr val="FF0000"/>
                </a:solidFill>
                <a:latin typeface="Optane" pitchFamily="2" charset="0"/>
              </a:endParaRPr>
            </a:p>
          </p:txBody>
        </p:sp>
      </p:grpSp>
      <p:sp>
        <p:nvSpPr>
          <p:cNvPr id="16" name="AutoShape 27"/>
          <p:cNvSpPr>
            <a:spLocks noChangeArrowheads="1"/>
          </p:cNvSpPr>
          <p:nvPr/>
        </p:nvSpPr>
        <p:spPr bwMode="auto">
          <a:xfrm>
            <a:off x="4160890" y="1052670"/>
            <a:ext cx="5544770" cy="1080150"/>
          </a:xfrm>
          <a:prstGeom prst="roundRect">
            <a:avLst>
              <a:gd name="adj" fmla="val 8417"/>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1" hangingPunct="1">
              <a:spcBef>
                <a:spcPct val="0"/>
              </a:spcBef>
              <a:buClrTx/>
              <a:buFontTx/>
              <a:buNone/>
              <a:defRPr/>
            </a:pPr>
            <a:r>
              <a:rPr lang="es-ES"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Optane"/>
              </a:rPr>
              <a:t>PROVINCIAL  </a:t>
            </a:r>
            <a:r>
              <a:rPr lang="es-ES"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Optane"/>
              </a:rPr>
              <a:t>HEADQUARTERS</a:t>
            </a:r>
          </a:p>
          <a:p>
            <a:pPr algn="ctr" eaLnBrk="1" hangingPunct="1">
              <a:spcBef>
                <a:spcPct val="0"/>
              </a:spcBef>
              <a:buClrTx/>
              <a:buFontTx/>
              <a:buNone/>
              <a:defRPr/>
            </a:pPr>
            <a:r>
              <a:rPr lang="zh-CN" altLang="en-US"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Optane"/>
              </a:rPr>
              <a:t>省级总部</a:t>
            </a:r>
            <a:endParaRPr lang="es-ES" sz="28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Optane"/>
            </a:endParaRPr>
          </a:p>
        </p:txBody>
      </p:sp>
    </p:spTree>
    <p:extLst>
      <p:ext uri="{BB962C8B-B14F-4D97-AF65-F5344CB8AC3E}">
        <p14:creationId xmlns:p14="http://schemas.microsoft.com/office/powerpoint/2010/main" val="12114074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6370" y="2770859"/>
            <a:ext cx="9145270" cy="3539431"/>
          </a:xfrm>
          <a:prstGeom prst="rect">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r>
              <a:rPr lang="en-US" sz="2800" dirty="0">
                <a:latin typeface="Optane"/>
              </a:rPr>
              <a:t>The mission of the </a:t>
            </a:r>
            <a:r>
              <a:rPr lang="en-US" sz="2800" b="1" dirty="0">
                <a:solidFill>
                  <a:srgbClr val="0000FF"/>
                </a:solidFill>
                <a:latin typeface="Optane"/>
              </a:rPr>
              <a:t>General Treasury of the Social Security (TGSS) </a:t>
            </a:r>
            <a:r>
              <a:rPr lang="en-US" sz="2800" dirty="0">
                <a:latin typeface="Optane"/>
              </a:rPr>
              <a:t>is to provide an effective service with the highest levels of quality, meeting the demands of </a:t>
            </a:r>
            <a:r>
              <a:rPr lang="en-US" sz="2800" dirty="0" smtClean="0">
                <a:latin typeface="Optane"/>
              </a:rPr>
              <a:t>citizens, </a:t>
            </a:r>
            <a:r>
              <a:rPr lang="en-US" sz="2800" b="1" dirty="0" smtClean="0">
                <a:latin typeface="Optane"/>
              </a:rPr>
              <a:t>providing the widest range of </a:t>
            </a:r>
            <a:r>
              <a:rPr lang="en-US" sz="2800" b="1" dirty="0">
                <a:latin typeface="Optane"/>
              </a:rPr>
              <a:t>facilities </a:t>
            </a:r>
            <a:r>
              <a:rPr lang="en-US" sz="2800" b="1" dirty="0" smtClean="0">
                <a:latin typeface="Optane"/>
              </a:rPr>
              <a:t>to accomplish their </a:t>
            </a:r>
            <a:r>
              <a:rPr lang="en-US" sz="2800" b="1" dirty="0">
                <a:latin typeface="Optane"/>
              </a:rPr>
              <a:t>obligations</a:t>
            </a:r>
            <a:r>
              <a:rPr lang="en-US" sz="2800" dirty="0">
                <a:latin typeface="Optane"/>
              </a:rPr>
              <a:t>, with the minimum cost to society</a:t>
            </a:r>
            <a:r>
              <a:rPr lang="en-US" sz="2800" dirty="0" smtClean="0">
                <a:latin typeface="Optane"/>
              </a:rPr>
              <a:t>.</a:t>
            </a:r>
            <a:r>
              <a:rPr lang="zh-CN" altLang="en-US" sz="2800" dirty="0" smtClean="0">
                <a:latin typeface="Optane"/>
              </a:rPr>
              <a:t> </a:t>
            </a:r>
            <a:r>
              <a:rPr lang="zh-CN" altLang="en-US" sz="2800" b="1" kern="0" noProof="1" smtClean="0">
                <a:solidFill>
                  <a:srgbClr val="0000FF"/>
                </a:solidFill>
                <a:latin typeface="Optane" pitchFamily="2" charset="0"/>
              </a:rPr>
              <a:t>社</a:t>
            </a:r>
            <a:r>
              <a:rPr lang="zh-CN" altLang="en-US" sz="2800" b="1" kern="0" noProof="1">
                <a:solidFill>
                  <a:srgbClr val="0000FF"/>
                </a:solidFill>
                <a:latin typeface="Optane" pitchFamily="2" charset="0"/>
              </a:rPr>
              <a:t>保基金总会（</a:t>
            </a:r>
            <a:r>
              <a:rPr lang="en-US" altLang="zh-CN" sz="2800" b="1" kern="0" noProof="1">
                <a:solidFill>
                  <a:srgbClr val="0000FF"/>
                </a:solidFill>
                <a:latin typeface="Optane" pitchFamily="2" charset="0"/>
              </a:rPr>
              <a:t>TGSS</a:t>
            </a:r>
            <a:r>
              <a:rPr lang="zh-CN" altLang="en-US" sz="2800" b="1" kern="0" noProof="1">
                <a:solidFill>
                  <a:srgbClr val="0000FF"/>
                </a:solidFill>
                <a:latin typeface="Optane" pitchFamily="2" charset="0"/>
              </a:rPr>
              <a:t>）</a:t>
            </a:r>
            <a:r>
              <a:rPr lang="zh-CN" altLang="en-US" sz="2800" kern="0" noProof="1">
                <a:latin typeface="Optane" pitchFamily="2" charset="0"/>
              </a:rPr>
              <a:t>的使命就是提供高质量的有效服务，满足公民的需求，同时提供大量的便利设施完成公民的各项义务，最大限度地节省社会</a:t>
            </a:r>
            <a:r>
              <a:rPr lang="zh-CN" altLang="en-US" sz="2800" kern="0" noProof="1">
                <a:latin typeface="Optane" pitchFamily="2" charset="0"/>
              </a:rPr>
              <a:t>成本</a:t>
            </a:r>
            <a:r>
              <a:rPr lang="zh-CN" altLang="en-US" sz="2800" kern="0" noProof="1" smtClean="0">
                <a:latin typeface="Optane" pitchFamily="2" charset="0"/>
              </a:rPr>
              <a:t>。</a:t>
            </a:r>
            <a:r>
              <a:rPr lang="en-US" sz="2800" dirty="0" smtClean="0">
                <a:latin typeface="Optane"/>
              </a:rPr>
              <a:t> </a:t>
            </a:r>
            <a:endParaRPr lang="es-ES" sz="2800" dirty="0">
              <a:latin typeface="Optane"/>
            </a:endParaRPr>
          </a:p>
        </p:txBody>
      </p:sp>
      <p:sp>
        <p:nvSpPr>
          <p:cNvPr id="10" name="Rectángulo 9"/>
          <p:cNvSpPr/>
          <p:nvPr/>
        </p:nvSpPr>
        <p:spPr>
          <a:xfrm rot="20469079">
            <a:off x="3836130" y="1394690"/>
            <a:ext cx="2137107" cy="461665"/>
          </a:xfrm>
          <a:prstGeom prst="rect">
            <a:avLst/>
          </a:prstGeom>
        </p:spPr>
        <p:txBody>
          <a:bodyPr wrap="square">
            <a:spAutoFit/>
          </a:bodyPr>
          <a:lstStyle/>
          <a:p>
            <a:pPr algn="ctr" defTabSz="457200" eaLnBrk="0" fontAlgn="auto" hangingPunct="0">
              <a:spcBef>
                <a:spcPts val="0"/>
              </a:spcBef>
              <a:spcAft>
                <a:spcPts val="1200"/>
              </a:spcAft>
              <a:buClr>
                <a:srgbClr val="FFC000"/>
              </a:buClr>
              <a:buSzPct val="85000"/>
              <a:defRPr/>
            </a:pPr>
            <a:r>
              <a:rPr lang="zh-CN" altLang="en-US" sz="2400" i="1" kern="0" noProof="1" smtClean="0">
                <a:solidFill>
                  <a:srgbClr val="000000"/>
                </a:solidFill>
                <a:latin typeface="黑体"/>
                <a:ea typeface="黑体"/>
                <a:cs typeface="黑体"/>
              </a:rPr>
              <a:t>我们的使命</a:t>
            </a:r>
            <a:endParaRPr lang="it-IT" sz="2400" i="1" kern="0" noProof="1">
              <a:solidFill>
                <a:srgbClr val="000000"/>
              </a:solidFill>
              <a:latin typeface="黑体"/>
              <a:ea typeface="黑体"/>
              <a:cs typeface="黑体"/>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11285">
            <a:off x="296304" y="1296537"/>
            <a:ext cx="3581400" cy="1276350"/>
          </a:xfrm>
          <a:prstGeom prst="rect">
            <a:avLst/>
          </a:prstGeom>
        </p:spPr>
      </p:pic>
      <p:grpSp>
        <p:nvGrpSpPr>
          <p:cNvPr id="12" name="11 Grupo"/>
          <p:cNvGrpSpPr/>
          <p:nvPr/>
        </p:nvGrpSpPr>
        <p:grpSpPr>
          <a:xfrm>
            <a:off x="200340" y="169792"/>
            <a:ext cx="7056981" cy="1048200"/>
            <a:chOff x="200340" y="169792"/>
            <a:chExt cx="7056981" cy="1048200"/>
          </a:xfrm>
        </p:grpSpPr>
        <p:sp>
          <p:nvSpPr>
            <p:cNvPr id="13" name="Título 1"/>
            <p:cNvSpPr txBox="1">
              <a:spLocks/>
            </p:cNvSpPr>
            <p:nvPr/>
          </p:nvSpPr>
          <p:spPr>
            <a:xfrm>
              <a:off x="200340" y="169792"/>
              <a:ext cx="7056981" cy="648090"/>
            </a:xfrm>
            <a:prstGeom prst="rect">
              <a:avLst/>
            </a:prstGeom>
          </p:spPr>
          <p:txBody>
            <a:bodyPr>
              <a:normAutofit fontScale="32500" lnSpcReduction="20000"/>
            </a:bodyPr>
            <a:lstStyle>
              <a:lvl1pPr algn="l" defTabSz="914400" rtl="0" eaLnBrk="1" latinLnBrk="0" hangingPunct="1">
                <a:spcBef>
                  <a:spcPct val="0"/>
                </a:spcBef>
                <a:buNone/>
                <a:defRPr sz="2000" b="1" kern="1200">
                  <a:solidFill>
                    <a:schemeClr val="tx1"/>
                  </a:solidFill>
                  <a:latin typeface="Optane" pitchFamily="2" charset="0"/>
                  <a:ea typeface="+mj-ea"/>
                  <a:cs typeface="+mj-cs"/>
                </a:defRPr>
              </a:lvl1pPr>
            </a:lstStyle>
            <a:p>
              <a:pPr marL="342900" indent="-342900" eaLnBrk="0" hangingPunct="0">
                <a:spcBef>
                  <a:spcPts val="0"/>
                </a:spcBef>
              </a:pPr>
              <a:r>
                <a:rPr lang="en-US" sz="4300" dirty="0" smtClean="0">
                  <a:solidFill>
                    <a:srgbClr val="4F81BD"/>
                  </a:solidFill>
                </a:rPr>
                <a:t>1. GENERAL </a:t>
              </a:r>
              <a:r>
                <a:rPr lang="en-US" sz="4300" dirty="0">
                  <a:solidFill>
                    <a:srgbClr val="4F81BD"/>
                  </a:solidFill>
                </a:rPr>
                <a:t>TREASURY OF THE SOCIAL SECURITY </a:t>
              </a:r>
              <a:r>
                <a:rPr lang="en-US" sz="4300" dirty="0" smtClean="0">
                  <a:solidFill>
                    <a:srgbClr val="4F81BD"/>
                  </a:solidFill>
                </a:rPr>
                <a:t>DEPARTMENT</a:t>
              </a:r>
              <a:endParaRPr lang="es-ES" sz="4300" dirty="0">
                <a:solidFill>
                  <a:srgbClr val="FF0000"/>
                </a:solidFill>
              </a:endParaRPr>
            </a:p>
            <a:p>
              <a:pPr marL="342900" indent="-342900" algn="ctr" eaLnBrk="0" fontAlgn="base" hangingPunct="0">
                <a:spcBef>
                  <a:spcPts val="0"/>
                </a:spcBef>
                <a:spcAft>
                  <a:spcPct val="0"/>
                </a:spcAft>
              </a:pPr>
              <a:r>
                <a:rPr lang="en-GB" sz="2700" kern="0" dirty="0" smtClean="0">
                  <a:solidFill>
                    <a:srgbClr val="4F81BD"/>
                  </a:solidFill>
                  <a:latin typeface="Optane"/>
                  <a:ea typeface="+mn-ea"/>
                  <a:cs typeface="Calibri" pitchFamily="34" charset="0"/>
                </a:rPr>
                <a:t/>
              </a:r>
              <a:br>
                <a:rPr lang="en-GB" sz="2700" kern="0" dirty="0" smtClean="0">
                  <a:solidFill>
                    <a:srgbClr val="4F81BD"/>
                  </a:solidFill>
                  <a:latin typeface="Optane"/>
                  <a:ea typeface="+mn-ea"/>
                  <a:cs typeface="Calibri" pitchFamily="34" charset="0"/>
                </a:rPr>
              </a:br>
              <a:endParaRPr lang="es-ES" sz="2700" dirty="0">
                <a:latin typeface="Optane"/>
              </a:endParaRPr>
            </a:p>
          </p:txBody>
        </p:sp>
        <p:sp>
          <p:nvSpPr>
            <p:cNvPr id="14" name="Rectángulo 11"/>
            <p:cNvSpPr/>
            <p:nvPr/>
          </p:nvSpPr>
          <p:spPr>
            <a:xfrm>
              <a:off x="678343" y="417773"/>
              <a:ext cx="1656230" cy="800219"/>
            </a:xfrm>
            <a:prstGeom prst="rect">
              <a:avLst/>
            </a:prstGeom>
          </p:spPr>
          <p:txBody>
            <a:bodyPr wrap="square">
              <a:spAutoFit/>
            </a:bodyPr>
            <a:lstStyle/>
            <a:p>
              <a:pPr algn="ctr" defTabSz="457200" eaLnBrk="0" fontAlgn="auto" hangingPunct="0">
                <a:spcBef>
                  <a:spcPts val="0"/>
                </a:spcBef>
                <a:spcAft>
                  <a:spcPts val="1200"/>
                </a:spcAft>
                <a:buClr>
                  <a:srgbClr val="FFC000"/>
                </a:buClr>
                <a:buSzPct val="85000"/>
                <a:defRPr/>
              </a:pPr>
              <a:r>
                <a:rPr lang="zh-CN" altLang="en-US" b="1" dirty="0">
                  <a:solidFill>
                    <a:srgbClr val="4F81BD"/>
                  </a:solidFill>
                  <a:latin typeface="Optane" pitchFamily="2" charset="0"/>
                  <a:ea typeface="+mj-ea"/>
                  <a:cs typeface="+mj-cs"/>
                </a:rPr>
                <a:t>社保基金总会</a:t>
              </a:r>
              <a:endParaRPr lang="en-GB" b="1" dirty="0">
                <a:solidFill>
                  <a:srgbClr val="4F81BD"/>
                </a:solidFill>
                <a:latin typeface="Optane" pitchFamily="2" charset="0"/>
                <a:ea typeface="+mj-ea"/>
                <a:cs typeface="+mj-cs"/>
              </a:endParaRPr>
            </a:p>
            <a:p>
              <a:pPr algn="ctr" defTabSz="457200" eaLnBrk="0" fontAlgn="auto" hangingPunct="0">
                <a:spcBef>
                  <a:spcPts val="0"/>
                </a:spcBef>
                <a:spcAft>
                  <a:spcPts val="1200"/>
                </a:spcAft>
                <a:buClr>
                  <a:srgbClr val="FFC000"/>
                </a:buClr>
                <a:buSzPct val="85000"/>
                <a:defRPr/>
              </a:pPr>
              <a:endParaRPr lang="it-IT" i="1" kern="0" noProof="1">
                <a:solidFill>
                  <a:srgbClr val="FF0000"/>
                </a:solidFill>
                <a:latin typeface="Optane" pitchFamily="2" charset="0"/>
              </a:endParaRPr>
            </a:p>
          </p:txBody>
        </p:sp>
      </p:grpSp>
      <p:pic>
        <p:nvPicPr>
          <p:cNvPr id="9" name="Picture 5" descr="T"/>
          <p:cNvPicPr>
            <a:picLocks noChangeAspect="1" noChangeArrowheads="1"/>
          </p:cNvPicPr>
          <p:nvPr/>
        </p:nvPicPr>
        <p:blipFill>
          <a:blip r:embed="rId4" cstate="print"/>
          <a:srcRect/>
          <a:stretch>
            <a:fillRect/>
          </a:stretch>
        </p:blipFill>
        <p:spPr bwMode="auto">
          <a:xfrm rot="20330659">
            <a:off x="524796" y="912228"/>
            <a:ext cx="642936" cy="643151"/>
          </a:xfrm>
          <a:prstGeom prst="rect">
            <a:avLst/>
          </a:prstGeom>
          <a:noFill/>
          <a:ln w="9525">
            <a:noFill/>
            <a:miter lim="800000"/>
            <a:headEnd/>
            <a:tailEnd/>
          </a:ln>
        </p:spPr>
      </p:pic>
    </p:spTree>
    <p:extLst>
      <p:ext uri="{BB962C8B-B14F-4D97-AF65-F5344CB8AC3E}">
        <p14:creationId xmlns:p14="http://schemas.microsoft.com/office/powerpoint/2010/main" val="341464843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1 Grupo"/>
          <p:cNvGrpSpPr/>
          <p:nvPr/>
        </p:nvGrpSpPr>
        <p:grpSpPr>
          <a:xfrm>
            <a:off x="200340" y="169792"/>
            <a:ext cx="7056981" cy="1048200"/>
            <a:chOff x="200340" y="169792"/>
            <a:chExt cx="7056981" cy="1048200"/>
          </a:xfrm>
        </p:grpSpPr>
        <p:sp>
          <p:nvSpPr>
            <p:cNvPr id="13" name="Título 1"/>
            <p:cNvSpPr txBox="1">
              <a:spLocks/>
            </p:cNvSpPr>
            <p:nvPr/>
          </p:nvSpPr>
          <p:spPr>
            <a:xfrm>
              <a:off x="200340" y="169792"/>
              <a:ext cx="7056981" cy="648090"/>
            </a:xfrm>
            <a:prstGeom prst="rect">
              <a:avLst/>
            </a:prstGeom>
          </p:spPr>
          <p:txBody>
            <a:bodyPr>
              <a:normAutofit fontScale="32500" lnSpcReduction="20000"/>
            </a:bodyPr>
            <a:lstStyle>
              <a:lvl1pPr algn="l" defTabSz="914400" rtl="0" eaLnBrk="1" latinLnBrk="0" hangingPunct="1">
                <a:spcBef>
                  <a:spcPct val="0"/>
                </a:spcBef>
                <a:buNone/>
                <a:defRPr sz="2000" b="1" kern="1200">
                  <a:solidFill>
                    <a:schemeClr val="tx1"/>
                  </a:solidFill>
                  <a:latin typeface="Optane" pitchFamily="2" charset="0"/>
                  <a:ea typeface="+mj-ea"/>
                  <a:cs typeface="+mj-cs"/>
                </a:defRPr>
              </a:lvl1pPr>
            </a:lstStyle>
            <a:p>
              <a:pPr marL="342900" indent="-342900" eaLnBrk="0" hangingPunct="0">
                <a:spcBef>
                  <a:spcPts val="0"/>
                </a:spcBef>
              </a:pPr>
              <a:r>
                <a:rPr lang="en-US" sz="4300" dirty="0" smtClean="0">
                  <a:solidFill>
                    <a:srgbClr val="4F81BD"/>
                  </a:solidFill>
                </a:rPr>
                <a:t>1. GENERAL </a:t>
              </a:r>
              <a:r>
                <a:rPr lang="en-US" sz="4300" dirty="0">
                  <a:solidFill>
                    <a:srgbClr val="4F81BD"/>
                  </a:solidFill>
                </a:rPr>
                <a:t>TREASURY OF THE SOCIAL SECURITY </a:t>
              </a:r>
              <a:r>
                <a:rPr lang="en-US" sz="4300" dirty="0" smtClean="0">
                  <a:solidFill>
                    <a:srgbClr val="4F81BD"/>
                  </a:solidFill>
                </a:rPr>
                <a:t>DEPARTMENT</a:t>
              </a:r>
              <a:endParaRPr lang="es-ES" sz="4300" dirty="0">
                <a:solidFill>
                  <a:srgbClr val="FF0000"/>
                </a:solidFill>
              </a:endParaRPr>
            </a:p>
            <a:p>
              <a:pPr marL="342900" indent="-342900" algn="ctr" eaLnBrk="0" fontAlgn="base" hangingPunct="0">
                <a:spcBef>
                  <a:spcPts val="0"/>
                </a:spcBef>
                <a:spcAft>
                  <a:spcPct val="0"/>
                </a:spcAft>
              </a:pPr>
              <a:r>
                <a:rPr lang="en-GB" sz="2700" kern="0" dirty="0" smtClean="0">
                  <a:solidFill>
                    <a:srgbClr val="4F81BD"/>
                  </a:solidFill>
                  <a:latin typeface="Optane"/>
                  <a:ea typeface="+mn-ea"/>
                  <a:cs typeface="Calibri" pitchFamily="34" charset="0"/>
                </a:rPr>
                <a:t/>
              </a:r>
              <a:br>
                <a:rPr lang="en-GB" sz="2700" kern="0" dirty="0" smtClean="0">
                  <a:solidFill>
                    <a:srgbClr val="4F81BD"/>
                  </a:solidFill>
                  <a:latin typeface="Optane"/>
                  <a:ea typeface="+mn-ea"/>
                  <a:cs typeface="Calibri" pitchFamily="34" charset="0"/>
                </a:rPr>
              </a:br>
              <a:endParaRPr lang="es-ES" sz="2700" dirty="0">
                <a:latin typeface="Optane"/>
              </a:endParaRPr>
            </a:p>
          </p:txBody>
        </p:sp>
        <p:sp>
          <p:nvSpPr>
            <p:cNvPr id="14" name="Rectángulo 11"/>
            <p:cNvSpPr/>
            <p:nvPr/>
          </p:nvSpPr>
          <p:spPr>
            <a:xfrm>
              <a:off x="678343" y="417773"/>
              <a:ext cx="1656230" cy="800219"/>
            </a:xfrm>
            <a:prstGeom prst="rect">
              <a:avLst/>
            </a:prstGeom>
          </p:spPr>
          <p:txBody>
            <a:bodyPr wrap="square">
              <a:spAutoFit/>
            </a:bodyPr>
            <a:lstStyle/>
            <a:p>
              <a:pPr algn="ctr" defTabSz="457200" eaLnBrk="0" fontAlgn="auto" hangingPunct="0">
                <a:spcBef>
                  <a:spcPts val="0"/>
                </a:spcBef>
                <a:spcAft>
                  <a:spcPts val="1200"/>
                </a:spcAft>
                <a:buClr>
                  <a:srgbClr val="FFC000"/>
                </a:buClr>
                <a:buSzPct val="85000"/>
                <a:defRPr/>
              </a:pPr>
              <a:r>
                <a:rPr lang="zh-CN" altLang="en-US" b="1" dirty="0">
                  <a:solidFill>
                    <a:srgbClr val="4F81BD"/>
                  </a:solidFill>
                  <a:latin typeface="Optane" pitchFamily="2" charset="0"/>
                  <a:ea typeface="+mj-ea"/>
                  <a:cs typeface="+mj-cs"/>
                </a:rPr>
                <a:t>社保基金总会</a:t>
              </a:r>
              <a:endParaRPr lang="en-GB" b="1" dirty="0">
                <a:solidFill>
                  <a:srgbClr val="4F81BD"/>
                </a:solidFill>
                <a:latin typeface="Optane" pitchFamily="2" charset="0"/>
                <a:ea typeface="+mj-ea"/>
                <a:cs typeface="+mj-cs"/>
              </a:endParaRPr>
            </a:p>
            <a:p>
              <a:pPr algn="ctr" defTabSz="457200" eaLnBrk="0" fontAlgn="auto" hangingPunct="0">
                <a:spcBef>
                  <a:spcPts val="0"/>
                </a:spcBef>
                <a:spcAft>
                  <a:spcPts val="1200"/>
                </a:spcAft>
                <a:buClr>
                  <a:srgbClr val="FFC000"/>
                </a:buClr>
                <a:buSzPct val="85000"/>
                <a:defRPr/>
              </a:pPr>
              <a:endParaRPr lang="it-IT" i="1" kern="0" noProof="1">
                <a:solidFill>
                  <a:srgbClr val="FF0000"/>
                </a:solidFill>
                <a:latin typeface="Optane" pitchFamily="2" charset="0"/>
              </a:endParaRPr>
            </a:p>
          </p:txBody>
        </p:sp>
      </p:grpSp>
      <p:grpSp>
        <p:nvGrpSpPr>
          <p:cNvPr id="5" name="4 Grupo"/>
          <p:cNvGrpSpPr/>
          <p:nvPr/>
        </p:nvGrpSpPr>
        <p:grpSpPr>
          <a:xfrm>
            <a:off x="570790" y="1074576"/>
            <a:ext cx="4224044" cy="1484986"/>
            <a:chOff x="570790" y="1074576"/>
            <a:chExt cx="4224044" cy="1484986"/>
          </a:xfrm>
        </p:grpSpPr>
        <p:sp>
          <p:nvSpPr>
            <p:cNvPr id="9" name="Rectángulo 8"/>
            <p:cNvSpPr/>
            <p:nvPr/>
          </p:nvSpPr>
          <p:spPr>
            <a:xfrm>
              <a:off x="3283689" y="1700760"/>
              <a:ext cx="1511145" cy="461665"/>
            </a:xfrm>
            <a:prstGeom prst="rect">
              <a:avLst/>
            </a:prstGeom>
          </p:spPr>
          <p:txBody>
            <a:bodyPr wrap="none">
              <a:spAutoFit/>
            </a:bodyPr>
            <a:lstStyle/>
            <a:p>
              <a:pPr algn="ctr" defTabSz="457200" eaLnBrk="0" fontAlgn="auto" hangingPunct="0">
                <a:spcBef>
                  <a:spcPts val="0"/>
                </a:spcBef>
                <a:spcAft>
                  <a:spcPts val="1200"/>
                </a:spcAft>
                <a:buClr>
                  <a:srgbClr val="FFC000"/>
                </a:buClr>
                <a:buSzPct val="85000"/>
                <a:defRPr/>
              </a:pPr>
              <a:r>
                <a:rPr lang="zh-CN" altLang="en-US" sz="2400" i="1" kern="0" noProof="1" smtClean="0">
                  <a:solidFill>
                    <a:srgbClr val="000000"/>
                  </a:solidFill>
                  <a:latin typeface="Optane" pitchFamily="2" charset="0"/>
                </a:rPr>
                <a:t>职权</a:t>
              </a:r>
              <a:r>
                <a:rPr lang="it-IT" sz="2400" i="1" kern="0" noProof="1" smtClean="0">
                  <a:solidFill>
                    <a:srgbClr val="000000"/>
                  </a:solidFill>
                  <a:latin typeface="Optane" pitchFamily="2" charset="0"/>
                </a:rPr>
                <a:t>范围</a:t>
              </a:r>
              <a:endParaRPr lang="it-IT" sz="2400" i="1" kern="0" noProof="1">
                <a:solidFill>
                  <a:srgbClr val="000000"/>
                </a:solidFill>
                <a:latin typeface="Optane" pitchFamily="2" charset="0"/>
              </a:endParaRPr>
            </a:p>
          </p:txBody>
        </p:sp>
        <p:grpSp>
          <p:nvGrpSpPr>
            <p:cNvPr id="4" name="3 Grupo"/>
            <p:cNvGrpSpPr/>
            <p:nvPr/>
          </p:nvGrpSpPr>
          <p:grpSpPr>
            <a:xfrm>
              <a:off x="570790" y="1074576"/>
              <a:ext cx="2594550" cy="1484986"/>
              <a:chOff x="570790" y="1074576"/>
              <a:chExt cx="2594550" cy="1484986"/>
            </a:xfrm>
          </p:grpSpPr>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l="9550" r="11509"/>
              <a:stretch/>
            </p:blipFill>
            <p:spPr>
              <a:xfrm rot="20170695">
                <a:off x="570790" y="1138622"/>
                <a:ext cx="1922940" cy="1420940"/>
              </a:xfrm>
              <a:prstGeom prst="rect">
                <a:avLst/>
              </a:prstGeom>
            </p:spPr>
          </p:pic>
          <p:pic>
            <p:nvPicPr>
              <p:cNvPr id="16" name="Picture 5" descr="T"/>
              <p:cNvPicPr>
                <a:picLocks noChangeAspect="1" noChangeArrowheads="1"/>
              </p:cNvPicPr>
              <p:nvPr/>
            </p:nvPicPr>
            <p:blipFill>
              <a:blip r:embed="rId4" cstate="print"/>
              <a:srcRect/>
              <a:stretch>
                <a:fillRect/>
              </a:stretch>
            </p:blipFill>
            <p:spPr bwMode="auto">
              <a:xfrm>
                <a:off x="2522404" y="1074576"/>
                <a:ext cx="642936" cy="643151"/>
              </a:xfrm>
              <a:prstGeom prst="rect">
                <a:avLst/>
              </a:prstGeom>
              <a:noFill/>
              <a:ln w="9525">
                <a:noFill/>
                <a:miter lim="800000"/>
                <a:headEnd/>
                <a:tailEnd/>
              </a:ln>
            </p:spPr>
          </p:pic>
        </p:grpSp>
      </p:gr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309" y="2517827"/>
            <a:ext cx="5019126" cy="3132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ángulo 2"/>
          <p:cNvSpPr/>
          <p:nvPr/>
        </p:nvSpPr>
        <p:spPr>
          <a:xfrm>
            <a:off x="54145" y="3144060"/>
            <a:ext cx="9174729" cy="2523768"/>
          </a:xfrm>
          <a:prstGeom prst="rect">
            <a:avLst/>
          </a:prstGeom>
          <a:solidFill>
            <a:schemeClr val="bg1">
              <a:lumMod val="85000"/>
            </a:schemeClr>
          </a:solidFill>
          <a:ln>
            <a:gradFill>
              <a:gsLst>
                <a:gs pos="0">
                  <a:schemeClr val="accent2"/>
                </a:gs>
                <a:gs pos="50000">
                  <a:schemeClr val="bg1"/>
                </a:gs>
                <a:gs pos="100000">
                  <a:schemeClr val="tx2"/>
                </a:gs>
              </a:gsLst>
              <a:lin ang="5400000" scaled="0"/>
            </a:gradFill>
          </a:ln>
          <a:scene3d>
            <a:camera prst="orthographicFront"/>
            <a:lightRig rig="threePt" dir="t"/>
          </a:scene3d>
          <a:sp3d>
            <a:bevelT prst="relaxedInset"/>
          </a:sp3d>
        </p:spPr>
        <p:txBody>
          <a:bodyPr wrap="square">
            <a:spAutoFit/>
          </a:bodyPr>
          <a:lstStyle/>
          <a:p>
            <a:pPr algn="just"/>
            <a:r>
              <a:rPr lang="en-US" sz="2800" b="1" dirty="0">
                <a:latin typeface="Optane"/>
              </a:rPr>
              <a:t>The management and control of the contribution and the collection of </a:t>
            </a:r>
            <a:r>
              <a:rPr lang="en-US" sz="2800" b="1" dirty="0" smtClean="0">
                <a:latin typeface="Optane"/>
              </a:rPr>
              <a:t>quotas </a:t>
            </a:r>
            <a:r>
              <a:rPr lang="en-US" sz="2800" b="1" dirty="0">
                <a:latin typeface="Optane"/>
              </a:rPr>
              <a:t>and other funding </a:t>
            </a:r>
            <a:r>
              <a:rPr lang="en-US" sz="2800" b="1" dirty="0" smtClean="0">
                <a:latin typeface="Optane"/>
              </a:rPr>
              <a:t>resources </a:t>
            </a:r>
            <a:r>
              <a:rPr lang="en-US" sz="2800" b="1" dirty="0">
                <a:latin typeface="Optane"/>
              </a:rPr>
              <a:t>of </a:t>
            </a:r>
            <a:r>
              <a:rPr lang="en-US" sz="2800" b="1" dirty="0" smtClean="0">
                <a:latin typeface="Optane"/>
              </a:rPr>
              <a:t>the Social </a:t>
            </a:r>
            <a:r>
              <a:rPr lang="en-US" sz="2800" b="1" dirty="0">
                <a:latin typeface="Optane"/>
              </a:rPr>
              <a:t>Security System</a:t>
            </a:r>
            <a:r>
              <a:rPr lang="en-US" sz="2800" b="1" dirty="0" smtClean="0">
                <a:latin typeface="Optane"/>
              </a:rPr>
              <a:t>.</a:t>
            </a:r>
          </a:p>
          <a:p>
            <a:pPr algn="just"/>
            <a:endParaRPr lang="en-US" sz="2800" b="1" dirty="0" smtClean="0">
              <a:latin typeface="Optane"/>
            </a:endParaRPr>
          </a:p>
          <a:p>
            <a:pPr algn="just"/>
            <a:r>
              <a:rPr lang="zh-CN" altLang="en-US" sz="2800" b="1" dirty="0" smtClean="0">
                <a:latin typeface="Optane"/>
              </a:rPr>
              <a:t>管理和掌控规定常规缴费征收和社保体系其他筹资渠道</a:t>
            </a:r>
            <a:r>
              <a:rPr lang="zh-CN" altLang="zh-CN" dirty="0" smtClean="0">
                <a:latin typeface="Optane"/>
              </a:rPr>
              <a:t>。</a:t>
            </a:r>
            <a:endParaRPr lang="en-US" dirty="0">
              <a:solidFill>
                <a:srgbClr val="FF0000"/>
              </a:solidFill>
              <a:latin typeface="Optane"/>
            </a:endParaRPr>
          </a:p>
          <a:p>
            <a:pPr algn="just"/>
            <a:endParaRPr lang="es-ES" dirty="0">
              <a:solidFill>
                <a:srgbClr val="FF0000"/>
              </a:solidFill>
              <a:latin typeface="Optane"/>
            </a:endParaRPr>
          </a:p>
        </p:txBody>
      </p:sp>
      <p:sp>
        <p:nvSpPr>
          <p:cNvPr id="6" name="CuadroTexto 5"/>
          <p:cNvSpPr txBox="1"/>
          <p:nvPr/>
        </p:nvSpPr>
        <p:spPr>
          <a:xfrm>
            <a:off x="54145" y="2410097"/>
            <a:ext cx="9174729" cy="369332"/>
          </a:xfrm>
          <a:prstGeom prst="rect">
            <a:avLst/>
          </a:prstGeom>
          <a:solidFill>
            <a:schemeClr val="accent6">
              <a:lumMod val="20000"/>
              <a:lumOff val="80000"/>
            </a:schemeClr>
          </a:solidFill>
        </p:spPr>
        <p:txBody>
          <a:bodyPr wrap="square" rtlCol="0">
            <a:spAutoFit/>
          </a:bodyPr>
          <a:lstStyle/>
          <a:p>
            <a:r>
              <a:rPr lang="en-US" dirty="0">
                <a:latin typeface="Optane"/>
              </a:rPr>
              <a:t>Specifically </a:t>
            </a:r>
            <a:r>
              <a:rPr lang="en-US" dirty="0" smtClean="0">
                <a:latin typeface="Optane"/>
              </a:rPr>
              <a:t>the </a:t>
            </a:r>
            <a:r>
              <a:rPr lang="en-US" dirty="0">
                <a:latin typeface="Optane"/>
              </a:rPr>
              <a:t>TGSS </a:t>
            </a:r>
            <a:r>
              <a:rPr lang="en-US" dirty="0" smtClean="0">
                <a:latin typeface="Optane"/>
              </a:rPr>
              <a:t>is attributed the </a:t>
            </a:r>
            <a:r>
              <a:rPr lang="en-US" dirty="0">
                <a:latin typeface="Optane"/>
              </a:rPr>
              <a:t>following </a:t>
            </a:r>
            <a:r>
              <a:rPr lang="en-US" dirty="0" smtClean="0">
                <a:latin typeface="Optane"/>
              </a:rPr>
              <a:t>competences</a:t>
            </a:r>
            <a:r>
              <a:rPr lang="en-US" dirty="0" smtClean="0"/>
              <a:t>:</a:t>
            </a:r>
            <a:endParaRPr lang="es-ES" dirty="0"/>
          </a:p>
        </p:txBody>
      </p:sp>
      <p:sp>
        <p:nvSpPr>
          <p:cNvPr id="15" name="CuadroTexto 14"/>
          <p:cNvSpPr txBox="1"/>
          <p:nvPr/>
        </p:nvSpPr>
        <p:spPr>
          <a:xfrm>
            <a:off x="54145" y="2756669"/>
            <a:ext cx="9174729" cy="369332"/>
          </a:xfrm>
          <a:prstGeom prst="rect">
            <a:avLst/>
          </a:prstGeom>
          <a:solidFill>
            <a:schemeClr val="accent6">
              <a:lumMod val="20000"/>
              <a:lumOff val="80000"/>
            </a:schemeClr>
          </a:solidFill>
        </p:spPr>
        <p:txBody>
          <a:bodyPr wrap="square" rtlCol="0">
            <a:spAutoFit/>
          </a:bodyPr>
          <a:lstStyle/>
          <a:p>
            <a:pPr defTabSz="457200" eaLnBrk="0" fontAlgn="auto" hangingPunct="0">
              <a:spcBef>
                <a:spcPts val="0"/>
              </a:spcBef>
              <a:spcAft>
                <a:spcPts val="1200"/>
              </a:spcAft>
              <a:buClr>
                <a:srgbClr val="FFC000"/>
              </a:buClr>
              <a:buSzPct val="85000"/>
              <a:defRPr/>
            </a:pPr>
            <a:r>
              <a:rPr lang="zh-CN" altLang="en-US" i="1" kern="0" noProof="1" smtClean="0">
                <a:solidFill>
                  <a:srgbClr val="000000"/>
                </a:solidFill>
                <a:latin typeface="Optane" pitchFamily="2" charset="0"/>
              </a:rPr>
              <a:t>社保基金总会被特别富裕下列职权：</a:t>
            </a:r>
            <a:endParaRPr lang="it-IT" i="1" kern="0" noProof="1">
              <a:solidFill>
                <a:srgbClr val="000000"/>
              </a:solidFill>
              <a:latin typeface="Optane" pitchFamily="2" charset="0"/>
            </a:endParaRPr>
          </a:p>
        </p:txBody>
      </p:sp>
    </p:spTree>
    <p:extLst>
      <p:ext uri="{BB962C8B-B14F-4D97-AF65-F5344CB8AC3E}">
        <p14:creationId xmlns:p14="http://schemas.microsoft.com/office/powerpoint/2010/main" val="415629701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250"/>
                                        <p:tgtEl>
                                          <p:spTgt spid="5"/>
                                        </p:tgtEl>
                                      </p:cBhvr>
                                    </p:animEffect>
                                  </p:childTnLst>
                                </p:cTn>
                              </p:par>
                            </p:childTnLst>
                          </p:cTn>
                        </p:par>
                        <p:par>
                          <p:cTn id="8" fill="hold">
                            <p:stCondLst>
                              <p:cond delay="2250"/>
                            </p:stCondLst>
                            <p:childTnLst>
                              <p:par>
                                <p:cTn id="9" presetID="22" presetClass="entr" presetSubtype="1"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wipe(up)">
                                      <p:cBhvr>
                                        <p:cTn id="11" dur="750"/>
                                        <p:tgtEl>
                                          <p:spTgt spid="2050"/>
                                        </p:tgtEl>
                                      </p:cBhvr>
                                    </p:animEffect>
                                  </p:childTnLst>
                                </p:cTn>
                              </p:par>
                            </p:childTnLst>
                          </p:cTn>
                        </p:par>
                        <p:par>
                          <p:cTn id="12" fill="hold">
                            <p:stCondLst>
                              <p:cond delay="3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anim calcmode="lin" valueType="num">
                                      <p:cBhvr>
                                        <p:cTn id="1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6"/>
                                        </p:tgtEl>
                                      </p:cBhvr>
                                    </p:animEffect>
                                  </p:childTnLst>
                                </p:cTn>
                              </p:par>
                            </p:childTnLst>
                          </p:cTn>
                        </p:par>
                        <p:par>
                          <p:cTn id="20" fill="hold">
                            <p:stCondLst>
                              <p:cond delay="62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5"/>
                                        </p:tgtEl>
                                        <p:attrNameLst>
                                          <p:attrName>ppt_y</p:attrName>
                                        </p:attrNameLst>
                                      </p:cBhvr>
                                      <p:tavLst>
                                        <p:tav tm="0">
                                          <p:val>
                                            <p:strVal val="#ppt_y"/>
                                          </p:val>
                                        </p:tav>
                                        <p:tav tm="100000">
                                          <p:val>
                                            <p:strVal val="#ppt_y"/>
                                          </p:val>
                                        </p:tav>
                                      </p:tavLst>
                                    </p:anim>
                                    <p:anim calcmode="lin" valueType="num">
                                      <p:cBhvr>
                                        <p:cTn id="25"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5"/>
                                        </p:tgtEl>
                                      </p:cBhvr>
                                    </p:animEffect>
                                  </p:childTnLst>
                                </p:cTn>
                              </p:par>
                            </p:childTnLst>
                          </p:cTn>
                        </p:par>
                        <p:par>
                          <p:cTn id="28" fill="hold">
                            <p:stCondLst>
                              <p:cond delay="7450"/>
                            </p:stCondLst>
                            <p:childTnLst>
                              <p:par>
                                <p:cTn id="29" presetID="53" presetClass="entr" presetSubtype="16" fill="hold" grpId="0" nodeType="afterEffect">
                                  <p:stCondLst>
                                    <p:cond delay="500"/>
                                  </p:stCondLst>
                                  <p:childTnLst>
                                    <p:set>
                                      <p:cBhvr>
                                        <p:cTn id="30" dur="1" fill="hold">
                                          <p:stCondLst>
                                            <p:cond delay="0"/>
                                          </p:stCondLst>
                                        </p:cTn>
                                        <p:tgtEl>
                                          <p:spTgt spid="3"/>
                                        </p:tgtEl>
                                        <p:attrNameLst>
                                          <p:attrName>style.visibility</p:attrName>
                                        </p:attrNameLst>
                                      </p:cBhvr>
                                      <p:to>
                                        <p:strVal val="visible"/>
                                      </p:to>
                                    </p:set>
                                    <p:anim calcmode="lin" valueType="num">
                                      <p:cBhvr>
                                        <p:cTn id="31" dur="1000" fill="hold"/>
                                        <p:tgtEl>
                                          <p:spTgt spid="3"/>
                                        </p:tgtEl>
                                        <p:attrNameLst>
                                          <p:attrName>ppt_w</p:attrName>
                                        </p:attrNameLst>
                                      </p:cBhvr>
                                      <p:tavLst>
                                        <p:tav tm="0">
                                          <p:val>
                                            <p:fltVal val="0"/>
                                          </p:val>
                                        </p:tav>
                                        <p:tav tm="100000">
                                          <p:val>
                                            <p:strVal val="#ppt_w"/>
                                          </p:val>
                                        </p:tav>
                                      </p:tavLst>
                                    </p:anim>
                                    <p:anim calcmode="lin" valueType="num">
                                      <p:cBhvr>
                                        <p:cTn id="32" dur="1000" fill="hold"/>
                                        <p:tgtEl>
                                          <p:spTgt spid="3"/>
                                        </p:tgtEl>
                                        <p:attrNameLst>
                                          <p:attrName>ppt_h</p:attrName>
                                        </p:attrNameLst>
                                      </p:cBhvr>
                                      <p:tavLst>
                                        <p:tav tm="0">
                                          <p:val>
                                            <p:fltVal val="0"/>
                                          </p:val>
                                        </p:tav>
                                        <p:tav tm="100000">
                                          <p:val>
                                            <p:strVal val="#ppt_h"/>
                                          </p:val>
                                        </p:tav>
                                      </p:tavLst>
                                    </p:anim>
                                    <p:animEffect transition="in" filter="fade">
                                      <p:cBhvr>
                                        <p:cTn id="3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9537" name="Rectángulo 2"/>
          <p:cNvSpPr>
            <a:spLocks noChangeArrowheads="1"/>
          </p:cNvSpPr>
          <p:nvPr/>
        </p:nvSpPr>
        <p:spPr bwMode="auto">
          <a:xfrm>
            <a:off x="63496" y="849446"/>
            <a:ext cx="2792413" cy="1523494"/>
          </a:xfrm>
          <a:prstGeom prst="rect">
            <a:avLst/>
          </a:prstGeom>
          <a:noFill/>
          <a:ln w="9525">
            <a:noFill/>
            <a:miter lim="800000"/>
            <a:headEnd/>
            <a:tailEnd/>
          </a:ln>
        </p:spPr>
        <p:txBody>
          <a:bodyPr wrap="square">
            <a:spAutoFit/>
          </a:bodyPr>
          <a:lstStyle/>
          <a:p>
            <a:pPr algn="ctr">
              <a:spcBef>
                <a:spcPts val="600"/>
              </a:spcBef>
            </a:pPr>
            <a:r>
              <a:rPr lang="en-GB" sz="4400" b="1" dirty="0" smtClean="0">
                <a:solidFill>
                  <a:srgbClr val="4F81BD"/>
                </a:solidFill>
                <a:latin typeface="Optane" pitchFamily="2" charset="0"/>
              </a:rPr>
              <a:t>Contents</a:t>
            </a:r>
          </a:p>
          <a:p>
            <a:pPr algn="ctr">
              <a:spcBef>
                <a:spcPts val="600"/>
              </a:spcBef>
            </a:pPr>
            <a:r>
              <a:rPr lang="en-GB" sz="4400" b="1" dirty="0" err="1" smtClean="0">
                <a:solidFill>
                  <a:srgbClr val="4F81BD"/>
                </a:solidFill>
                <a:latin typeface="Optane" pitchFamily="2" charset="0"/>
              </a:rPr>
              <a:t>内容</a:t>
            </a:r>
            <a:endParaRPr lang="en-GB" sz="4400" b="1" dirty="0">
              <a:solidFill>
                <a:srgbClr val="4F81BD"/>
              </a:solidFill>
              <a:latin typeface="Optane" pitchFamily="2" charset="0"/>
            </a:endParaRPr>
          </a:p>
        </p:txBody>
      </p:sp>
      <p:cxnSp>
        <p:nvCxnSpPr>
          <p:cNvPr id="1729538" name="6 Conector recto"/>
          <p:cNvCxnSpPr>
            <a:cxnSpLocks noChangeShapeType="1"/>
          </p:cNvCxnSpPr>
          <p:nvPr/>
        </p:nvCxnSpPr>
        <p:spPr bwMode="auto">
          <a:xfrm rot="5400000">
            <a:off x="-528637" y="3429000"/>
            <a:ext cx="6858000" cy="0"/>
          </a:xfrm>
          <a:prstGeom prst="line">
            <a:avLst/>
          </a:prstGeom>
          <a:ln>
            <a:headEnd/>
            <a:tailEnd/>
          </a:ln>
        </p:spPr>
        <p:style>
          <a:lnRef idx="2">
            <a:schemeClr val="accent1"/>
          </a:lnRef>
          <a:fillRef idx="0">
            <a:schemeClr val="accent1"/>
          </a:fillRef>
          <a:effectRef idx="1">
            <a:schemeClr val="accent1"/>
          </a:effectRef>
          <a:fontRef idx="minor">
            <a:schemeClr val="tx1"/>
          </a:fontRef>
        </p:style>
      </p:cxnSp>
      <p:sp>
        <p:nvSpPr>
          <p:cNvPr id="5" name="14 Elipse"/>
          <p:cNvSpPr/>
          <p:nvPr/>
        </p:nvSpPr>
        <p:spPr bwMode="auto">
          <a:xfrm>
            <a:off x="2756695" y="1700760"/>
            <a:ext cx="287337" cy="288925"/>
          </a:xfrm>
          <a:prstGeom prst="ellipse">
            <a:avLst/>
          </a:prstGeom>
          <a:solidFill>
            <a:schemeClr val="bg1">
              <a:lumMod val="85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endParaRPr lang="es-ES" kern="0" dirty="0">
              <a:solidFill>
                <a:prstClr val="white"/>
              </a:solidFill>
              <a:latin typeface="Arial"/>
              <a:cs typeface="+mn-cs"/>
            </a:endParaRPr>
          </a:p>
        </p:txBody>
      </p:sp>
      <p:sp>
        <p:nvSpPr>
          <p:cNvPr id="6" name="16 Elipse"/>
          <p:cNvSpPr/>
          <p:nvPr/>
        </p:nvSpPr>
        <p:spPr bwMode="auto">
          <a:xfrm>
            <a:off x="2756695" y="3470965"/>
            <a:ext cx="287337" cy="287337"/>
          </a:xfrm>
          <a:prstGeom prst="ellipse">
            <a:avLst/>
          </a:prstGeom>
          <a:solidFill>
            <a:schemeClr val="tx2"/>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endParaRPr lang="es-ES" kern="0" dirty="0">
              <a:solidFill>
                <a:prstClr val="white"/>
              </a:solidFill>
              <a:latin typeface="Arial"/>
              <a:cs typeface="+mn-cs"/>
            </a:endParaRPr>
          </a:p>
        </p:txBody>
      </p:sp>
      <p:sp>
        <p:nvSpPr>
          <p:cNvPr id="3" name="CuadroTexto 2"/>
          <p:cNvSpPr txBox="1"/>
          <p:nvPr/>
        </p:nvSpPr>
        <p:spPr>
          <a:xfrm>
            <a:off x="3073836" y="3453096"/>
            <a:ext cx="5983734" cy="923330"/>
          </a:xfrm>
          <a:prstGeom prst="rect">
            <a:avLst/>
          </a:prstGeom>
          <a:noFill/>
        </p:spPr>
        <p:txBody>
          <a:bodyPr wrap="square" rtlCol="0">
            <a:spAutoFit/>
          </a:bodyPr>
          <a:lstStyle/>
          <a:p>
            <a:r>
              <a:rPr lang="en-GB" b="1" dirty="0" smtClean="0">
                <a:solidFill>
                  <a:srgbClr val="4F81BD"/>
                </a:solidFill>
                <a:latin typeface="Optane" pitchFamily="2" charset="0"/>
              </a:rPr>
              <a:t>2. PAYMENT SYSTEMS: </a:t>
            </a:r>
            <a:r>
              <a:rPr lang="en-GB" b="1" dirty="0" err="1" smtClean="0">
                <a:solidFill>
                  <a:srgbClr val="4F81BD"/>
                </a:solidFill>
                <a:latin typeface="Optane" pitchFamily="2" charset="0"/>
              </a:rPr>
              <a:t>Classificatio</a:t>
            </a:r>
            <a:r>
              <a:rPr lang="en-US" altLang="zh-CN" b="1" dirty="0" smtClean="0">
                <a:solidFill>
                  <a:srgbClr val="4F81BD"/>
                </a:solidFill>
                <a:latin typeface="Optane" pitchFamily="2" charset="0"/>
              </a:rPr>
              <a:t>n</a:t>
            </a:r>
          </a:p>
          <a:p>
            <a:r>
              <a:rPr lang="zh-CN" altLang="en-US" b="1" kern="0" noProof="1" smtClean="0">
                <a:solidFill>
                  <a:srgbClr val="4F81BD"/>
                </a:solidFill>
                <a:latin typeface="Optane" pitchFamily="2" charset="0"/>
              </a:rPr>
              <a:t>支付系统：分类</a:t>
            </a:r>
            <a:endParaRPr lang="it-IT" kern="0" noProof="1">
              <a:solidFill>
                <a:srgbClr val="FF0000"/>
              </a:solidFill>
              <a:latin typeface="Optane" pitchFamily="2" charset="0"/>
            </a:endParaRPr>
          </a:p>
          <a:p>
            <a:endParaRPr lang="es-ES" dirty="0"/>
          </a:p>
        </p:txBody>
      </p:sp>
      <p:sp>
        <p:nvSpPr>
          <p:cNvPr id="10" name="38 Elipse"/>
          <p:cNvSpPr/>
          <p:nvPr/>
        </p:nvSpPr>
        <p:spPr bwMode="auto">
          <a:xfrm>
            <a:off x="2756695" y="4770667"/>
            <a:ext cx="287337" cy="287338"/>
          </a:xfrm>
          <a:prstGeom prst="ellipse">
            <a:avLst/>
          </a:prstGeom>
          <a:solidFill>
            <a:schemeClr val="bg1">
              <a:lumMod val="85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endParaRPr lang="es-ES" kern="0" dirty="0">
              <a:solidFill>
                <a:prstClr val="white"/>
              </a:solidFill>
              <a:latin typeface="Arial"/>
              <a:cs typeface="+mn-cs"/>
            </a:endParaRPr>
          </a:p>
        </p:txBody>
      </p:sp>
      <p:sp>
        <p:nvSpPr>
          <p:cNvPr id="11" name="Rectángulo 7"/>
          <p:cNvSpPr>
            <a:spLocks noChangeArrowheads="1"/>
          </p:cNvSpPr>
          <p:nvPr/>
        </p:nvSpPr>
        <p:spPr bwMode="auto">
          <a:xfrm>
            <a:off x="3103103" y="4770667"/>
            <a:ext cx="6386528" cy="646331"/>
          </a:xfrm>
          <a:prstGeom prst="rect">
            <a:avLst/>
          </a:prstGeom>
          <a:noFill/>
          <a:ln w="9525">
            <a:noFill/>
            <a:miter lim="800000"/>
            <a:headEnd/>
            <a:tailEnd/>
          </a:ln>
        </p:spPr>
        <p:txBody>
          <a:bodyPr wrap="square">
            <a:spAutoFit/>
          </a:bodyPr>
          <a:lstStyle/>
          <a:p>
            <a:r>
              <a:rPr lang="en-GB" b="1" dirty="0" smtClean="0">
                <a:solidFill>
                  <a:schemeClr val="bg1">
                    <a:lumMod val="85000"/>
                  </a:schemeClr>
                </a:solidFill>
                <a:latin typeface="Optane"/>
              </a:rPr>
              <a:t>3. DIRECT </a:t>
            </a:r>
            <a:r>
              <a:rPr lang="en-GB" b="1" dirty="0">
                <a:solidFill>
                  <a:schemeClr val="bg1">
                    <a:lumMod val="85000"/>
                  </a:schemeClr>
                </a:solidFill>
                <a:latin typeface="Optane"/>
              </a:rPr>
              <a:t>PAYMENT </a:t>
            </a:r>
            <a:r>
              <a:rPr lang="en-GB" b="1" dirty="0" smtClean="0">
                <a:solidFill>
                  <a:schemeClr val="bg1">
                    <a:lumMod val="85000"/>
                  </a:schemeClr>
                </a:solidFill>
                <a:latin typeface="Optane"/>
              </a:rPr>
              <a:t>SYSTEM: Concept and procedure</a:t>
            </a:r>
            <a:endParaRPr lang="en-GB" b="1" dirty="0">
              <a:solidFill>
                <a:schemeClr val="bg1">
                  <a:lumMod val="85000"/>
                </a:schemeClr>
              </a:solidFill>
              <a:latin typeface="Optane"/>
            </a:endParaRPr>
          </a:p>
          <a:p>
            <a:r>
              <a:rPr lang="zh-CN" altLang="en-US" b="1" dirty="0" smtClean="0">
                <a:solidFill>
                  <a:schemeClr val="bg1">
                    <a:lumMod val="85000"/>
                  </a:schemeClr>
                </a:solidFill>
                <a:latin typeface="Optane"/>
              </a:rPr>
              <a:t>   </a:t>
            </a:r>
            <a:r>
              <a:rPr lang="zh-CN" altLang="en-US" b="1" dirty="0" smtClean="0">
                <a:solidFill>
                  <a:schemeClr val="bg1">
                    <a:lumMod val="85000"/>
                  </a:schemeClr>
                </a:solidFill>
                <a:latin typeface="Optane"/>
              </a:rPr>
              <a:t>直接</a:t>
            </a:r>
            <a:r>
              <a:rPr lang="zh-CN" altLang="en-US" b="1" dirty="0" smtClean="0">
                <a:solidFill>
                  <a:schemeClr val="bg1">
                    <a:lumMod val="85000"/>
                  </a:schemeClr>
                </a:solidFill>
                <a:latin typeface="Optane"/>
              </a:rPr>
              <a:t>支付</a:t>
            </a:r>
            <a:r>
              <a:rPr lang="zh-CN" altLang="en-US" b="1" dirty="0" smtClean="0">
                <a:solidFill>
                  <a:schemeClr val="bg1">
                    <a:lumMod val="85000"/>
                  </a:schemeClr>
                </a:solidFill>
                <a:latin typeface="Optane"/>
              </a:rPr>
              <a:t>系统</a:t>
            </a:r>
            <a:r>
              <a:rPr lang="zh-CN" altLang="en-US" b="1" dirty="0" smtClean="0">
                <a:solidFill>
                  <a:schemeClr val="bg1">
                    <a:lumMod val="85000"/>
                  </a:schemeClr>
                </a:solidFill>
                <a:latin typeface="Optane"/>
              </a:rPr>
              <a:t>：概念与程序</a:t>
            </a:r>
            <a:endParaRPr lang="en-GB" b="1" dirty="0">
              <a:solidFill>
                <a:schemeClr val="bg1">
                  <a:lumMod val="85000"/>
                </a:schemeClr>
              </a:solidFill>
              <a:latin typeface="Optane"/>
            </a:endParaRPr>
          </a:p>
        </p:txBody>
      </p:sp>
      <p:sp>
        <p:nvSpPr>
          <p:cNvPr id="2" name="CuadroTexto 1"/>
          <p:cNvSpPr txBox="1"/>
          <p:nvPr/>
        </p:nvSpPr>
        <p:spPr>
          <a:xfrm>
            <a:off x="3057920" y="1700760"/>
            <a:ext cx="6431711" cy="923330"/>
          </a:xfrm>
          <a:prstGeom prst="rect">
            <a:avLst/>
          </a:prstGeom>
          <a:noFill/>
        </p:spPr>
        <p:txBody>
          <a:bodyPr wrap="square" rtlCol="0">
            <a:spAutoFit/>
          </a:bodyPr>
          <a:lstStyle/>
          <a:p>
            <a:r>
              <a:rPr lang="en-US" b="1" dirty="0" smtClean="0">
                <a:solidFill>
                  <a:schemeClr val="bg1">
                    <a:lumMod val="85000"/>
                  </a:schemeClr>
                </a:solidFill>
                <a:latin typeface="Optane" pitchFamily="2" charset="0"/>
              </a:rPr>
              <a:t>1. GENERAL </a:t>
            </a:r>
            <a:r>
              <a:rPr lang="en-US" b="1" dirty="0">
                <a:solidFill>
                  <a:schemeClr val="bg1">
                    <a:lumMod val="85000"/>
                  </a:schemeClr>
                </a:solidFill>
                <a:latin typeface="Optane" pitchFamily="2" charset="0"/>
              </a:rPr>
              <a:t>TREASURY OF THE SOCIAL SECURITY </a:t>
            </a:r>
            <a:r>
              <a:rPr lang="en-US" b="1" dirty="0" smtClean="0">
                <a:solidFill>
                  <a:schemeClr val="bg1">
                    <a:lumMod val="85000"/>
                  </a:schemeClr>
                </a:solidFill>
                <a:latin typeface="Optane" pitchFamily="2" charset="0"/>
              </a:rPr>
              <a:t>DEPARTMENT: Mission and </a:t>
            </a:r>
            <a:r>
              <a:rPr lang="en-US" b="1" dirty="0" smtClean="0">
                <a:solidFill>
                  <a:schemeClr val="bg1">
                    <a:lumMod val="85000"/>
                  </a:schemeClr>
                </a:solidFill>
                <a:latin typeface="Optane" pitchFamily="2" charset="0"/>
              </a:rPr>
              <a:t>Competences</a:t>
            </a:r>
          </a:p>
          <a:p>
            <a:r>
              <a:rPr lang="zh-CN" altLang="en-US" b="1" dirty="0" smtClean="0">
                <a:solidFill>
                  <a:schemeClr val="bg1">
                    <a:lumMod val="85000"/>
                  </a:schemeClr>
                </a:solidFill>
                <a:latin typeface="Optane" pitchFamily="2" charset="0"/>
              </a:rPr>
              <a:t>社保基金总会：使命与职权</a:t>
            </a:r>
            <a:endParaRPr lang="es-ES" b="1" dirty="0">
              <a:solidFill>
                <a:schemeClr val="bg1">
                  <a:lumMod val="85000"/>
                </a:schemeClr>
              </a:solidFill>
              <a:latin typeface="Optane" pitchFamily="2" charset="0"/>
            </a:endParaRPr>
          </a:p>
        </p:txBody>
      </p:sp>
    </p:spTree>
    <p:extLst>
      <p:ext uri="{BB962C8B-B14F-4D97-AF65-F5344CB8AC3E}">
        <p14:creationId xmlns:p14="http://schemas.microsoft.com/office/powerpoint/2010/main" val="389794750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249"/>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25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75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750"/>
                                        <p:tgtEl>
                                          <p:spTgt spid="3"/>
                                        </p:tgtEl>
                                      </p:cBhvr>
                                    </p:animEffect>
                                  </p:childTnLst>
                                </p:cTn>
                              </p:par>
                            </p:childTnLst>
                          </p:cTn>
                        </p:par>
                        <p:par>
                          <p:cTn id="14" fill="hold">
                            <p:stCondLst>
                              <p:cond delay="1500"/>
                            </p:stCondLst>
                            <p:childTnLst>
                              <p:par>
                                <p:cTn id="15" presetID="1" presetClass="entr" presetSubtype="0" fill="hold" grpId="0" nodeType="afterEffect">
                                  <p:stCondLst>
                                    <p:cond delay="250"/>
                                  </p:stCondLst>
                                  <p:childTnLst>
                                    <p:set>
                                      <p:cBhvr>
                                        <p:cTn id="16" dur="1" fill="hold">
                                          <p:stCondLst>
                                            <p:cond delay="0"/>
                                          </p:stCondLst>
                                        </p:cTn>
                                        <p:tgtEl>
                                          <p:spTgt spid="10"/>
                                        </p:tgtEl>
                                        <p:attrNameLst>
                                          <p:attrName>style.visibility</p:attrName>
                                        </p:attrNameLst>
                                      </p:cBhvr>
                                      <p:to>
                                        <p:strVal val="visible"/>
                                      </p:to>
                                    </p:se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p:bldP spid="10"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26479" y="4605224"/>
            <a:ext cx="569387" cy="923330"/>
          </a:xfrm>
          <a:prstGeom prst="rect">
            <a:avLst/>
          </a:prstGeom>
          <a:noFill/>
        </p:spPr>
        <p:txBody>
          <a:bodyPr wrap="none" lIns="91440" tIns="45720" rIns="91440" bIns="45720">
            <a:spAutoFit/>
          </a:bodyPr>
          <a:lstStyle/>
          <a:p>
            <a:pPr algn="ctr"/>
            <a:r>
              <a:rPr lang="es-E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3</a:t>
            </a:r>
            <a:endPar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 name="Rectángulo 4"/>
          <p:cNvSpPr/>
          <p:nvPr/>
        </p:nvSpPr>
        <p:spPr>
          <a:xfrm>
            <a:off x="-40845" y="1006679"/>
            <a:ext cx="569387" cy="923330"/>
          </a:xfrm>
          <a:prstGeom prst="rect">
            <a:avLst/>
          </a:prstGeom>
          <a:noFill/>
        </p:spPr>
        <p:txBody>
          <a:bodyPr wrap="none" lIns="91440" tIns="45720" rIns="91440" bIns="45720">
            <a:spAutoFit/>
          </a:bodyPr>
          <a:lstStyle/>
          <a:p>
            <a:pPr algn="ctr"/>
            <a:r>
              <a:rPr lang="es-E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1</a:t>
            </a:r>
            <a:endPar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pSp>
        <p:nvGrpSpPr>
          <p:cNvPr id="10" name="9 Grupo"/>
          <p:cNvGrpSpPr/>
          <p:nvPr/>
        </p:nvGrpSpPr>
        <p:grpSpPr>
          <a:xfrm>
            <a:off x="286748" y="866737"/>
            <a:ext cx="9279060" cy="1463046"/>
            <a:chOff x="286748" y="866737"/>
            <a:chExt cx="9279060" cy="1463046"/>
          </a:xfrm>
        </p:grpSpPr>
        <p:sp>
          <p:nvSpPr>
            <p:cNvPr id="3" name="2 CuadroTexto"/>
            <p:cNvSpPr txBox="1"/>
            <p:nvPr/>
          </p:nvSpPr>
          <p:spPr>
            <a:xfrm>
              <a:off x="456305" y="1283678"/>
              <a:ext cx="2782377" cy="646331"/>
            </a:xfrm>
            <a:prstGeom prst="rect">
              <a:avLst/>
            </a:prstGeom>
            <a:solidFill>
              <a:schemeClr val="accent2">
                <a:lumMod val="20000"/>
                <a:lumOff val="80000"/>
              </a:schemeClr>
            </a:solidFill>
          </p:spPr>
          <p:txBody>
            <a:bodyPr wrap="square" rtlCol="0">
              <a:spAutoFit/>
            </a:bodyPr>
            <a:lstStyle/>
            <a:p>
              <a:r>
                <a:rPr lang="es-ES" b="1" dirty="0" err="1" smtClean="0">
                  <a:latin typeface="Optane"/>
                </a:rPr>
                <a:t>Self-assessment</a:t>
              </a:r>
              <a:endParaRPr lang="es-ES" b="1" dirty="0" smtClean="0">
                <a:latin typeface="Optane"/>
              </a:endParaRPr>
            </a:p>
            <a:p>
              <a:r>
                <a:rPr lang="es-ES" b="1" dirty="0" smtClean="0">
                  <a:latin typeface="Optane"/>
                </a:rPr>
                <a:t> </a:t>
              </a:r>
              <a:r>
                <a:rPr lang="es-ES" b="1" dirty="0" err="1" smtClean="0">
                  <a:latin typeface="Optane"/>
                </a:rPr>
                <a:t>system</a:t>
              </a:r>
              <a:endParaRPr lang="es-ES" dirty="0">
                <a:latin typeface="Optane"/>
              </a:endParaRPr>
            </a:p>
          </p:txBody>
        </p:sp>
        <p:pic>
          <p:nvPicPr>
            <p:cNvPr id="17" name="Picture 2" descr="Access to the RED System">
              <a:hlinkClick r:id="rId3"/>
            </p:cNvPr>
            <p:cNvPicPr>
              <a:picLocks noChangeAspect="1" noChangeArrowheads="1"/>
            </p:cNvPicPr>
            <p:nvPr/>
          </p:nvPicPr>
          <p:blipFill>
            <a:blip r:embed="rId4" cstate="print"/>
            <a:srcRect l="42780" t="6098" r="1444" b="4979"/>
            <a:stretch>
              <a:fillRect/>
            </a:stretch>
          </p:blipFill>
          <p:spPr bwMode="auto">
            <a:xfrm>
              <a:off x="702194" y="866737"/>
              <a:ext cx="1224136" cy="416941"/>
            </a:xfrm>
            <a:prstGeom prst="rect">
              <a:avLst/>
            </a:prstGeom>
            <a:noFill/>
          </p:spPr>
        </p:pic>
        <p:sp>
          <p:nvSpPr>
            <p:cNvPr id="18" name="19 Rectángulo"/>
            <p:cNvSpPr/>
            <p:nvPr/>
          </p:nvSpPr>
          <p:spPr>
            <a:xfrm>
              <a:off x="3238683" y="1176207"/>
              <a:ext cx="6327125" cy="830997"/>
            </a:xfrm>
            <a:prstGeom prst="rect">
              <a:avLst/>
            </a:prstGeom>
            <a:ln>
              <a:noFill/>
            </a:ln>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prstClr val="black"/>
                  </a:solidFill>
                  <a:effectLst/>
                  <a:uLnTx/>
                  <a:uFillTx/>
                  <a:latin typeface="Optane"/>
                </a:rPr>
                <a:t>Self-assessment payment system </a:t>
              </a:r>
              <a:r>
                <a:rPr kumimoji="0" lang="en-GB" sz="1600" b="0" i="0" u="none" strike="noStrike" kern="0" cap="none" spc="0" normalizeH="0" baseline="0" noProof="0" dirty="0" smtClean="0">
                  <a:ln>
                    <a:noFill/>
                  </a:ln>
                  <a:solidFill>
                    <a:prstClr val="black"/>
                  </a:solidFill>
                  <a:effectLst/>
                  <a:uLnTx/>
                  <a:uFillTx/>
                  <a:latin typeface="Optane"/>
                </a:rPr>
                <a:t>by the person responsible for making the Social Security contributions and for joint collection. </a:t>
              </a:r>
              <a:r>
                <a:rPr lang="zh-CN" altLang="en-US" sz="1600" kern="0" dirty="0" smtClean="0">
                  <a:solidFill>
                    <a:prstClr val="black"/>
                  </a:solidFill>
                  <a:latin typeface="Optane"/>
                </a:rPr>
                <a:t>自估</a:t>
              </a:r>
              <a:r>
                <a:rPr lang="zh-CN" altLang="en-US" sz="1600" kern="0" dirty="0" smtClean="0">
                  <a:solidFill>
                    <a:prstClr val="black"/>
                  </a:solidFill>
                  <a:latin typeface="Optane"/>
                </a:rPr>
                <a:t>自我评估支付</a:t>
              </a:r>
              <a:r>
                <a:rPr lang="zh-CN" altLang="en-US" sz="1600" kern="0" dirty="0" smtClean="0">
                  <a:solidFill>
                    <a:prstClr val="black"/>
                  </a:solidFill>
                  <a:latin typeface="Optane"/>
                </a:rPr>
                <a:t>系统</a:t>
              </a:r>
              <a:r>
                <a:rPr lang="zh-CN" altLang="en-US" sz="1600" kern="0" dirty="0" smtClean="0">
                  <a:solidFill>
                    <a:prstClr val="black"/>
                  </a:solidFill>
                  <a:latin typeface="Optane"/>
                </a:rPr>
                <a:t>：由</a:t>
              </a:r>
              <a:r>
                <a:rPr lang="zh-CN" altLang="en-US" sz="1600" kern="0" dirty="0" smtClean="0">
                  <a:solidFill>
                    <a:prstClr val="black"/>
                  </a:solidFill>
                  <a:latin typeface="Optane"/>
                </a:rPr>
                <a:t>社保征缴与联合征缴责任人实现</a:t>
              </a:r>
              <a:endParaRPr kumimoji="0" lang="en-GB" sz="1600" b="0" i="0" u="none" strike="noStrike" kern="0" cap="none" spc="0" normalizeH="0" baseline="0" noProof="0" dirty="0" smtClean="0">
                <a:ln>
                  <a:noFill/>
                </a:ln>
                <a:solidFill>
                  <a:prstClr val="black"/>
                </a:solidFill>
                <a:effectLst/>
                <a:uLnTx/>
                <a:uFillTx/>
                <a:latin typeface="Optane"/>
                <a:cs typeface="Calibri" pitchFamily="34" charset="0"/>
              </a:endParaRPr>
            </a:p>
          </p:txBody>
        </p:sp>
        <p:sp>
          <p:nvSpPr>
            <p:cNvPr id="23" name="Rectángulo 22"/>
            <p:cNvSpPr/>
            <p:nvPr/>
          </p:nvSpPr>
          <p:spPr>
            <a:xfrm>
              <a:off x="286748" y="1960451"/>
              <a:ext cx="1805252" cy="369332"/>
            </a:xfrm>
            <a:prstGeom prst="rect">
              <a:avLst/>
            </a:prstGeom>
          </p:spPr>
          <p:txBody>
            <a:bodyPr wrap="square">
              <a:spAutoFit/>
            </a:bodyPr>
            <a:lstStyle/>
            <a:p>
              <a:pPr algn="ctr" defTabSz="457200" eaLnBrk="0" fontAlgn="auto" hangingPunct="0">
                <a:spcBef>
                  <a:spcPts val="0"/>
                </a:spcBef>
                <a:spcAft>
                  <a:spcPts val="1200"/>
                </a:spcAft>
                <a:buClr>
                  <a:srgbClr val="FFC000"/>
                </a:buClr>
                <a:buSzPct val="85000"/>
                <a:defRPr/>
              </a:pPr>
              <a:r>
                <a:rPr lang="zh-CN" altLang="en-US" b="1" kern="0" dirty="0" smtClean="0">
                  <a:solidFill>
                    <a:prstClr val="black"/>
                  </a:solidFill>
                  <a:latin typeface="Optane"/>
                </a:rPr>
                <a:t>自我评估</a:t>
              </a:r>
              <a:r>
                <a:rPr lang="zh-CN" altLang="en-US" b="1" kern="0" dirty="0" smtClean="0">
                  <a:solidFill>
                    <a:prstClr val="black"/>
                  </a:solidFill>
                  <a:latin typeface="Optane"/>
                </a:rPr>
                <a:t>系统</a:t>
              </a:r>
              <a:endParaRPr lang="en-GB" b="1" kern="0" dirty="0">
                <a:solidFill>
                  <a:prstClr val="black"/>
                </a:solidFill>
                <a:latin typeface="Optane"/>
              </a:endParaRPr>
            </a:p>
          </p:txBody>
        </p:sp>
      </p:grpSp>
      <p:grpSp>
        <p:nvGrpSpPr>
          <p:cNvPr id="12" name="11 Grupo"/>
          <p:cNvGrpSpPr/>
          <p:nvPr/>
        </p:nvGrpSpPr>
        <p:grpSpPr>
          <a:xfrm>
            <a:off x="428794" y="4503951"/>
            <a:ext cx="9094212" cy="1815882"/>
            <a:chOff x="428794" y="4503951"/>
            <a:chExt cx="9094212" cy="1815882"/>
          </a:xfrm>
        </p:grpSpPr>
        <p:sp>
          <p:nvSpPr>
            <p:cNvPr id="7" name="6 CuadroTexto"/>
            <p:cNvSpPr txBox="1"/>
            <p:nvPr/>
          </p:nvSpPr>
          <p:spPr>
            <a:xfrm>
              <a:off x="555914" y="5035776"/>
              <a:ext cx="2682768" cy="646331"/>
            </a:xfrm>
            <a:prstGeom prst="rect">
              <a:avLst/>
            </a:prstGeom>
            <a:solidFill>
              <a:schemeClr val="accent2">
                <a:lumMod val="20000"/>
                <a:lumOff val="80000"/>
              </a:schemeClr>
            </a:solidFill>
          </p:spPr>
          <p:txBody>
            <a:bodyPr wrap="square" rtlCol="0">
              <a:spAutoFit/>
            </a:bodyPr>
            <a:lstStyle/>
            <a:p>
              <a:r>
                <a:rPr lang="es-ES" b="1" dirty="0" err="1" smtClean="0">
                  <a:latin typeface="Optane"/>
                </a:rPr>
                <a:t>Direct</a:t>
              </a:r>
              <a:r>
                <a:rPr lang="es-ES" b="1" dirty="0" smtClean="0">
                  <a:latin typeface="Optane"/>
                </a:rPr>
                <a:t> </a:t>
              </a:r>
              <a:r>
                <a:rPr lang="es-ES" b="1" dirty="0" err="1" smtClean="0">
                  <a:latin typeface="Optane"/>
                </a:rPr>
                <a:t>Payment</a:t>
              </a:r>
              <a:endParaRPr lang="es-ES" b="1" dirty="0" smtClean="0">
                <a:latin typeface="Optane"/>
              </a:endParaRPr>
            </a:p>
            <a:p>
              <a:r>
                <a:rPr lang="es-ES" b="1" dirty="0" err="1" smtClean="0">
                  <a:latin typeface="Optane"/>
                </a:rPr>
                <a:t>System</a:t>
              </a:r>
              <a:endParaRPr lang="es-ES" b="1" dirty="0">
                <a:latin typeface="Optane"/>
              </a:endParaRPr>
            </a:p>
          </p:txBody>
        </p:sp>
        <p:pic>
          <p:nvPicPr>
            <p:cNvPr id="19" name="Picture 5" descr="RD"/>
            <p:cNvPicPr>
              <a:picLocks noChangeAspect="1" noChangeArrowheads="1"/>
            </p:cNvPicPr>
            <p:nvPr/>
          </p:nvPicPr>
          <p:blipFill>
            <a:blip r:embed="rId5" cstate="print"/>
            <a:srcRect/>
            <a:stretch>
              <a:fillRect/>
            </a:stretch>
          </p:blipFill>
          <p:spPr bwMode="auto">
            <a:xfrm>
              <a:off x="654956" y="4511551"/>
              <a:ext cx="778224" cy="474142"/>
            </a:xfrm>
            <a:prstGeom prst="rect">
              <a:avLst/>
            </a:prstGeom>
            <a:noFill/>
            <a:ln w="9525" algn="ctr">
              <a:noFill/>
              <a:miter lim="800000"/>
              <a:headEnd/>
              <a:tailEnd/>
            </a:ln>
            <a:effectLst/>
          </p:spPr>
        </p:pic>
        <p:pic>
          <p:nvPicPr>
            <p:cNvPr id="20" name="0 Imagen" descr="Logo Sistema Liquidación Directa-300ppp.jpg"/>
            <p:cNvPicPr/>
            <p:nvPr/>
          </p:nvPicPr>
          <p:blipFill>
            <a:blip r:embed="rId6" cstate="print"/>
            <a:stretch>
              <a:fillRect/>
            </a:stretch>
          </p:blipFill>
          <p:spPr>
            <a:xfrm>
              <a:off x="1510116" y="4511552"/>
              <a:ext cx="932926" cy="460264"/>
            </a:xfrm>
            <a:prstGeom prst="rect">
              <a:avLst/>
            </a:prstGeom>
          </p:spPr>
        </p:pic>
        <p:sp>
          <p:nvSpPr>
            <p:cNvPr id="21" name="20 Rectángulo"/>
            <p:cNvSpPr/>
            <p:nvPr/>
          </p:nvSpPr>
          <p:spPr>
            <a:xfrm>
              <a:off x="3238682" y="4503951"/>
              <a:ext cx="6284324" cy="1815882"/>
            </a:xfrm>
            <a:prstGeom prst="rect">
              <a:avLst/>
            </a:prstGeom>
            <a:ln>
              <a:noFill/>
            </a:ln>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prstClr val="black"/>
                  </a:solidFill>
                  <a:effectLst/>
                  <a:uLnTx/>
                  <a:uFillTx/>
                  <a:latin typeface="Optane"/>
                </a:rPr>
                <a:t>Direct payment system</a:t>
              </a:r>
              <a:r>
                <a:rPr kumimoji="0" lang="en-GB" sz="1600" b="0" i="0" u="none" strike="noStrike" kern="0" cap="none" spc="0" normalizeH="0" baseline="0" noProof="0" dirty="0" smtClean="0">
                  <a:ln>
                    <a:noFill/>
                  </a:ln>
                  <a:solidFill>
                    <a:prstClr val="black"/>
                  </a:solidFill>
                  <a:effectLst/>
                  <a:uLnTx/>
                  <a:uFillTx/>
                  <a:latin typeface="Optane"/>
                </a:rPr>
                <a:t> by the General Treasury of the Social Security system, for each worker, according to the data available about the workers obliged to make contributions and the data that must be submitted by the persons responsible for making contribution payments.</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smtClean="0">
                  <a:ln>
                    <a:noFill/>
                  </a:ln>
                  <a:solidFill>
                    <a:prstClr val="black"/>
                  </a:solidFill>
                  <a:effectLst/>
                  <a:uLnTx/>
                  <a:uFillTx/>
                  <a:latin typeface="Optane"/>
                </a:rPr>
                <a:t>直接</a:t>
              </a:r>
              <a:r>
                <a:rPr kumimoji="0" lang="zh-CN" altLang="en-US" sz="1600" b="0" i="0" u="none" strike="noStrike" kern="0" cap="none" spc="0" normalizeH="0" baseline="0" noProof="0" dirty="0" smtClean="0">
                  <a:ln>
                    <a:noFill/>
                  </a:ln>
                  <a:solidFill>
                    <a:prstClr val="black"/>
                  </a:solidFill>
                  <a:effectLst/>
                  <a:uLnTx/>
                  <a:uFillTx/>
                  <a:latin typeface="Optane"/>
                </a:rPr>
                <a:t>支付</a:t>
              </a:r>
              <a:r>
                <a:rPr kumimoji="0" lang="zh-CN" altLang="en-US" sz="1600" b="0" i="0" u="none" strike="noStrike" kern="0" cap="none" spc="0" normalizeH="0" baseline="0" noProof="0" dirty="0" smtClean="0">
                  <a:ln>
                    <a:noFill/>
                  </a:ln>
                  <a:solidFill>
                    <a:prstClr val="black"/>
                  </a:solidFill>
                  <a:effectLst/>
                  <a:uLnTx/>
                  <a:uFillTx/>
                  <a:latin typeface="Optane"/>
                </a:rPr>
                <a:t>系统</a:t>
              </a:r>
              <a:r>
                <a:rPr kumimoji="0" lang="zh-CN" altLang="en-US" sz="1600" b="0" i="0" u="none" strike="noStrike" kern="0" cap="none" spc="0" normalizeH="0" baseline="0" noProof="0" dirty="0" smtClean="0">
                  <a:ln>
                    <a:noFill/>
                  </a:ln>
                  <a:solidFill>
                    <a:prstClr val="black"/>
                  </a:solidFill>
                  <a:effectLst/>
                  <a:uLnTx/>
                  <a:uFillTx/>
                  <a:latin typeface="Optane"/>
                </a:rPr>
                <a:t>：</a:t>
              </a:r>
              <a:r>
                <a:rPr lang="zh-CN" altLang="en-US" sz="1600" kern="0" dirty="0" smtClean="0">
                  <a:solidFill>
                    <a:prstClr val="black"/>
                  </a:solidFill>
                  <a:latin typeface="Optane"/>
                </a:rPr>
                <a:t>由</a:t>
              </a:r>
              <a:r>
                <a:rPr kumimoji="0" lang="zh-CN" altLang="en-US" sz="1600" b="0" i="0" u="none" strike="noStrike" kern="0" cap="none" spc="0" normalizeH="0" baseline="0" noProof="0" dirty="0" smtClean="0">
                  <a:ln>
                    <a:noFill/>
                  </a:ln>
                  <a:solidFill>
                    <a:prstClr val="black"/>
                  </a:solidFill>
                  <a:effectLst/>
                  <a:uLnTx/>
                  <a:uFillTx/>
                  <a:latin typeface="Optane"/>
                </a:rPr>
                <a:t>社保基金总会负责，根据个人有效数据对每一工作者进行征缴，且数据须由征缴责任人提交。</a:t>
              </a:r>
              <a:endParaRPr kumimoji="0" lang="en-GB" sz="1600" b="0" i="0" u="none" strike="noStrike" kern="0" cap="none" spc="0" normalizeH="0" baseline="0" noProof="0" dirty="0" smtClean="0">
                <a:ln>
                  <a:noFill/>
                </a:ln>
                <a:solidFill>
                  <a:prstClr val="black"/>
                </a:solidFill>
                <a:effectLst/>
                <a:uLnTx/>
                <a:uFillTx/>
                <a:latin typeface="Optane"/>
                <a:cs typeface="Calibri" pitchFamily="34" charset="0"/>
              </a:endParaRPr>
            </a:p>
          </p:txBody>
        </p:sp>
        <p:sp>
          <p:nvSpPr>
            <p:cNvPr id="24" name="Rectángulo 23"/>
            <p:cNvSpPr/>
            <p:nvPr/>
          </p:nvSpPr>
          <p:spPr>
            <a:xfrm>
              <a:off x="428794" y="5766516"/>
              <a:ext cx="1626494" cy="369332"/>
            </a:xfrm>
            <a:prstGeom prst="rect">
              <a:avLst/>
            </a:prstGeom>
          </p:spPr>
          <p:txBody>
            <a:bodyPr wrap="none">
              <a:spAutoFit/>
            </a:bodyPr>
            <a:lstStyle/>
            <a:p>
              <a:pPr algn="ctr" defTabSz="457200" eaLnBrk="0" fontAlgn="auto" hangingPunct="0">
                <a:spcBef>
                  <a:spcPts val="0"/>
                </a:spcBef>
                <a:spcAft>
                  <a:spcPts val="1200"/>
                </a:spcAft>
                <a:buClr>
                  <a:srgbClr val="FFC000"/>
                </a:buClr>
                <a:buSzPct val="85000"/>
                <a:defRPr/>
              </a:pPr>
              <a:r>
                <a:rPr lang="zh-CN" altLang="en-US" b="1" kern="0" noProof="1" smtClean="0">
                  <a:solidFill>
                    <a:srgbClr val="000000"/>
                  </a:solidFill>
                  <a:latin typeface="Optane" pitchFamily="2" charset="0"/>
                </a:rPr>
                <a:t>直接支付系统</a:t>
              </a:r>
              <a:endParaRPr lang="it-IT" b="1" kern="0" noProof="1">
                <a:solidFill>
                  <a:srgbClr val="000000"/>
                </a:solidFill>
                <a:latin typeface="Optane" pitchFamily="2" charset="0"/>
              </a:endParaRPr>
            </a:p>
          </p:txBody>
        </p:sp>
      </p:grpSp>
      <p:sp>
        <p:nvSpPr>
          <p:cNvPr id="16" name="Rectángulo 15"/>
          <p:cNvSpPr/>
          <p:nvPr/>
        </p:nvSpPr>
        <p:spPr>
          <a:xfrm>
            <a:off x="26478" y="2821543"/>
            <a:ext cx="569388" cy="923330"/>
          </a:xfrm>
          <a:prstGeom prst="rect">
            <a:avLst/>
          </a:prstGeom>
          <a:noFill/>
        </p:spPr>
        <p:txBody>
          <a:bodyPr wrap="none" lIns="91440" tIns="45720" rIns="91440" bIns="45720">
            <a:spAutoFit/>
          </a:bodyPr>
          <a:lstStyle/>
          <a:p>
            <a:r>
              <a:rPr lang="es-E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a:t>
            </a:r>
            <a:endPar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pSp>
        <p:nvGrpSpPr>
          <p:cNvPr id="11" name="10 Grupo"/>
          <p:cNvGrpSpPr/>
          <p:nvPr/>
        </p:nvGrpSpPr>
        <p:grpSpPr>
          <a:xfrm>
            <a:off x="376129" y="2648800"/>
            <a:ext cx="9189679" cy="1617242"/>
            <a:chOff x="376129" y="2648800"/>
            <a:chExt cx="9189679" cy="1617242"/>
          </a:xfrm>
        </p:grpSpPr>
        <p:sp>
          <p:nvSpPr>
            <p:cNvPr id="8" name="7 CuadroTexto"/>
            <p:cNvSpPr txBox="1"/>
            <p:nvPr/>
          </p:nvSpPr>
          <p:spPr>
            <a:xfrm>
              <a:off x="555914" y="3118173"/>
              <a:ext cx="2682768" cy="646331"/>
            </a:xfrm>
            <a:prstGeom prst="rect">
              <a:avLst/>
            </a:prstGeom>
            <a:solidFill>
              <a:schemeClr val="accent2">
                <a:lumMod val="20000"/>
                <a:lumOff val="80000"/>
              </a:schemeClr>
            </a:solidFill>
          </p:spPr>
          <p:txBody>
            <a:bodyPr wrap="square" rtlCol="0">
              <a:spAutoFit/>
            </a:bodyPr>
            <a:lstStyle/>
            <a:p>
              <a:r>
                <a:rPr lang="es-ES" b="1" dirty="0" err="1">
                  <a:latin typeface="Optane"/>
                </a:rPr>
                <a:t>S</a:t>
              </a:r>
              <a:r>
                <a:rPr lang="es-ES" b="1" dirty="0" err="1" smtClean="0">
                  <a:latin typeface="Optane"/>
                </a:rPr>
                <a:t>implified</a:t>
              </a:r>
              <a:r>
                <a:rPr lang="es-ES" b="1" dirty="0" smtClean="0">
                  <a:latin typeface="Optane"/>
                </a:rPr>
                <a:t> </a:t>
              </a:r>
              <a:r>
                <a:rPr lang="es-ES" b="1" dirty="0" err="1" smtClean="0">
                  <a:latin typeface="Optane"/>
                </a:rPr>
                <a:t>liquidation</a:t>
              </a:r>
              <a:r>
                <a:rPr lang="es-ES" b="1" dirty="0" smtClean="0">
                  <a:latin typeface="Optane"/>
                </a:rPr>
                <a:t> </a:t>
              </a:r>
              <a:r>
                <a:rPr lang="es-ES" b="1" dirty="0" err="1">
                  <a:latin typeface="Optane"/>
                </a:rPr>
                <a:t>system</a:t>
              </a:r>
              <a:r>
                <a:rPr lang="es-ES" b="1" dirty="0">
                  <a:latin typeface="Optane"/>
                </a:rPr>
                <a:t> </a:t>
              </a:r>
            </a:p>
          </p:txBody>
        </p:sp>
        <p:pic>
          <p:nvPicPr>
            <p:cNvPr id="2" name="Imagen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1392" y="2648800"/>
              <a:ext cx="526924" cy="439103"/>
            </a:xfrm>
            <a:prstGeom prst="rect">
              <a:avLst/>
            </a:prstGeom>
          </p:spPr>
        </p:pic>
        <p:sp>
          <p:nvSpPr>
            <p:cNvPr id="22" name="20 Rectángulo"/>
            <p:cNvSpPr/>
            <p:nvPr/>
          </p:nvSpPr>
          <p:spPr>
            <a:xfrm>
              <a:off x="3238682" y="3057185"/>
              <a:ext cx="6327126" cy="830997"/>
            </a:xfrm>
            <a:prstGeom prst="rect">
              <a:avLst/>
            </a:prstGeom>
            <a:ln>
              <a:noFill/>
            </a:ln>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prstClr val="black"/>
                  </a:solidFill>
                  <a:effectLst/>
                  <a:uLnTx/>
                  <a:uFillTx/>
                  <a:latin typeface="Optane"/>
                </a:rPr>
                <a:t>Direct simplified</a:t>
              </a:r>
              <a:r>
                <a:rPr kumimoji="0" lang="en-GB" sz="1600" b="1" i="0" u="none" strike="noStrike" kern="0" cap="none" spc="0" normalizeH="0" noProof="0" dirty="0" smtClean="0">
                  <a:ln>
                    <a:noFill/>
                  </a:ln>
                  <a:solidFill>
                    <a:prstClr val="black"/>
                  </a:solidFill>
                  <a:effectLst/>
                  <a:uLnTx/>
                  <a:uFillTx/>
                  <a:latin typeface="Optane"/>
                </a:rPr>
                <a:t> </a:t>
              </a:r>
              <a:r>
                <a:rPr kumimoji="0" lang="en-GB" sz="1600" b="1" i="0" u="none" strike="noStrike" kern="0" cap="none" spc="0" normalizeH="0" baseline="0" noProof="0" dirty="0" smtClean="0">
                  <a:ln>
                    <a:noFill/>
                  </a:ln>
                  <a:solidFill>
                    <a:prstClr val="black"/>
                  </a:solidFill>
                  <a:effectLst/>
                  <a:uLnTx/>
                  <a:uFillTx/>
                  <a:latin typeface="Optane"/>
                </a:rPr>
                <a:t>liquidation system</a:t>
              </a:r>
              <a:r>
                <a:rPr kumimoji="0" lang="en-GB" sz="1600" b="0" i="0" u="none" strike="noStrike" kern="0" cap="none" spc="0" normalizeH="0" baseline="0" noProof="0" dirty="0" smtClean="0">
                  <a:ln>
                    <a:noFill/>
                  </a:ln>
                  <a:solidFill>
                    <a:prstClr val="black"/>
                  </a:solidFill>
                  <a:effectLst/>
                  <a:uLnTx/>
                  <a:uFillTx/>
                  <a:latin typeface="Optane"/>
                </a:rPr>
                <a:t> by the General Treasury of the Social Security system for Special Regimes</a:t>
              </a:r>
              <a:r>
                <a:rPr kumimoji="0" lang="en-GB" sz="1600" b="0" i="0" u="none" strike="noStrike" kern="0" cap="none" spc="0" normalizeH="0" baseline="0" noProof="0" dirty="0" smtClean="0">
                  <a:ln>
                    <a:noFill/>
                  </a:ln>
                  <a:solidFill>
                    <a:prstClr val="black"/>
                  </a:solidFill>
                  <a:effectLst/>
                  <a:uLnTx/>
                  <a:uFillTx/>
                  <a:latin typeface="Optane"/>
                </a:rPr>
                <a:t>.</a:t>
              </a:r>
            </a:p>
            <a:p>
              <a:pPr marL="0" marR="0" lvl="0" indent="0" algn="just" defTabSz="914400" eaLnBrk="1" fontAlgn="auto" latinLnBrk="0" hangingPunct="1">
                <a:lnSpc>
                  <a:spcPct val="100000"/>
                </a:lnSpc>
                <a:spcBef>
                  <a:spcPts val="0"/>
                </a:spcBef>
                <a:spcAft>
                  <a:spcPts val="0"/>
                </a:spcAft>
                <a:buClrTx/>
                <a:buSzTx/>
                <a:buFontTx/>
                <a:buNone/>
                <a:tabLst/>
                <a:defRPr/>
              </a:pPr>
              <a:r>
                <a:rPr lang="zh-CN" altLang="en-US" sz="1600" kern="0" dirty="0" smtClean="0">
                  <a:solidFill>
                    <a:prstClr val="black"/>
                  </a:solidFill>
                  <a:latin typeface="Optane"/>
                </a:rPr>
                <a:t>直接简化清算系统：由社保基金总会特别计划的负责部门管理</a:t>
              </a:r>
              <a:endParaRPr kumimoji="0" lang="en-GB" sz="1600" b="0" i="0" u="none" strike="noStrike" kern="0" cap="none" spc="0" normalizeH="0" baseline="0" noProof="0" dirty="0" smtClean="0">
                <a:ln>
                  <a:noFill/>
                </a:ln>
                <a:solidFill>
                  <a:prstClr val="black"/>
                </a:solidFill>
                <a:effectLst/>
                <a:uLnTx/>
                <a:uFillTx/>
                <a:latin typeface="Optane"/>
              </a:endParaRPr>
            </a:p>
          </p:txBody>
        </p:sp>
        <p:sp>
          <p:nvSpPr>
            <p:cNvPr id="25" name="Rectángulo 24"/>
            <p:cNvSpPr/>
            <p:nvPr/>
          </p:nvSpPr>
          <p:spPr>
            <a:xfrm>
              <a:off x="376129" y="3896710"/>
              <a:ext cx="1626494" cy="369332"/>
            </a:xfrm>
            <a:prstGeom prst="rect">
              <a:avLst/>
            </a:prstGeom>
          </p:spPr>
          <p:txBody>
            <a:bodyPr wrap="none">
              <a:spAutoFit/>
            </a:bodyPr>
            <a:lstStyle/>
            <a:p>
              <a:pPr algn="ctr" defTabSz="457200" eaLnBrk="0" fontAlgn="auto" hangingPunct="0">
                <a:spcBef>
                  <a:spcPts val="0"/>
                </a:spcBef>
                <a:spcAft>
                  <a:spcPts val="1200"/>
                </a:spcAft>
                <a:buClr>
                  <a:srgbClr val="FFC000"/>
                </a:buClr>
                <a:buSzPct val="85000"/>
                <a:defRPr/>
              </a:pPr>
              <a:r>
                <a:rPr lang="zh-CN" altLang="en-US" b="1" kern="0" noProof="1" smtClean="0">
                  <a:solidFill>
                    <a:srgbClr val="000000"/>
                  </a:solidFill>
                  <a:latin typeface="Optane" pitchFamily="2" charset="0"/>
                </a:rPr>
                <a:t>简化清算系统</a:t>
              </a:r>
              <a:endParaRPr lang="it-IT" b="1" kern="0" noProof="1">
                <a:solidFill>
                  <a:srgbClr val="000000"/>
                </a:solidFill>
                <a:latin typeface="Optane" pitchFamily="2" charset="0"/>
              </a:endParaRPr>
            </a:p>
          </p:txBody>
        </p:sp>
      </p:grpSp>
      <p:sp>
        <p:nvSpPr>
          <p:cNvPr id="14" name="Título 1"/>
          <p:cNvSpPr txBox="1">
            <a:spLocks/>
          </p:cNvSpPr>
          <p:nvPr/>
        </p:nvSpPr>
        <p:spPr>
          <a:xfrm>
            <a:off x="372206" y="98739"/>
            <a:ext cx="5732954" cy="648090"/>
          </a:xfrm>
          <a:prstGeom prst="rect">
            <a:avLst/>
          </a:prstGeom>
        </p:spPr>
        <p:txBody>
          <a:bodyPr>
            <a:normAutofit fontScale="47500" lnSpcReduction="20000"/>
          </a:bodyPr>
          <a:lstStyle>
            <a:lvl1pPr algn="l" defTabSz="914400" rtl="0" eaLnBrk="1" latinLnBrk="0" hangingPunct="1">
              <a:spcBef>
                <a:spcPct val="0"/>
              </a:spcBef>
              <a:buNone/>
              <a:defRPr sz="2000" b="1" kern="1200">
                <a:solidFill>
                  <a:schemeClr val="tx1"/>
                </a:solidFill>
                <a:latin typeface="Optane" pitchFamily="2" charset="0"/>
                <a:ea typeface="+mj-ea"/>
                <a:cs typeface="+mj-cs"/>
              </a:defRPr>
            </a:lvl1pPr>
          </a:lstStyle>
          <a:p>
            <a:pPr marL="342900" indent="-342900" eaLnBrk="0" hangingPunct="0">
              <a:spcBef>
                <a:spcPts val="0"/>
              </a:spcBef>
            </a:pPr>
            <a:r>
              <a:rPr lang="en-US" sz="4300" dirty="0">
                <a:solidFill>
                  <a:srgbClr val="4F81BD"/>
                </a:solidFill>
              </a:rPr>
              <a:t>2</a:t>
            </a:r>
            <a:r>
              <a:rPr lang="en-US" sz="4300" dirty="0" smtClean="0">
                <a:solidFill>
                  <a:srgbClr val="4F81BD"/>
                </a:solidFill>
              </a:rPr>
              <a:t>. PAYMENT SYSTEMS: </a:t>
            </a:r>
            <a:r>
              <a:rPr lang="en-US" sz="4300" dirty="0" smtClean="0">
                <a:solidFill>
                  <a:srgbClr val="4F81BD"/>
                </a:solidFill>
              </a:rPr>
              <a:t>Classification</a:t>
            </a:r>
          </a:p>
          <a:p>
            <a:pPr marL="342900" indent="-342900" eaLnBrk="0" hangingPunct="0">
              <a:spcBef>
                <a:spcPts val="0"/>
              </a:spcBef>
            </a:pPr>
            <a:r>
              <a:rPr lang="zh-CN" altLang="en-US" sz="4300" dirty="0" smtClean="0">
                <a:solidFill>
                  <a:srgbClr val="4F81BD"/>
                </a:solidFill>
                <a:latin typeface="Optane"/>
              </a:rPr>
              <a:t>支付系统：分类</a:t>
            </a:r>
            <a:endParaRPr lang="es-ES" sz="2700" dirty="0">
              <a:latin typeface="Optane"/>
            </a:endParaRPr>
          </a:p>
        </p:txBody>
      </p:sp>
    </p:spTree>
    <p:extLst>
      <p:ext uri="{BB962C8B-B14F-4D97-AF65-F5344CB8AC3E}">
        <p14:creationId xmlns:p14="http://schemas.microsoft.com/office/powerpoint/2010/main" val="157858449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par>
                          <p:cTn id="23" fill="hold">
                            <p:stCondLst>
                              <p:cond delay="500"/>
                            </p:stCondLst>
                            <p:childTnLst>
                              <p:par>
                                <p:cTn id="24" presetID="42"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500"/>
                            </p:stCondLst>
                            <p:childTnLst>
                              <p:par>
                                <p:cTn id="37" presetID="42"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6160&quot;&gt;&lt;version val=&quot;17973&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7&quot;&gt;&lt;elem m_fUsage=&quot;1.55610000000000000000E+000&quot;&gt;&lt;m_ppcolschidx val=&quot;0&quot;/&gt;&lt;m_rgb r=&quot;5a&quot; g=&quot;be&quot; b=&quot;a3&quot;/&gt;&lt;/elem&gt;&lt;elem m_fUsage=&quot;1.00000000000000000000E+000&quot;&gt;&lt;m_ppcolschidx val=&quot;0&quot;/&gt;&lt;m_rgb r=&quot;cf&quot; g=&quot;f2&quot; b=&quot;fe&quot;/&gt;&lt;/elem&gt;&lt;elem m_fUsage=&quot;9.08764110000000010000E-001&quot;&gt;&lt;m_ppcolschidx val=&quot;0&quot;/&gt;&lt;m_rgb r=&quot;e7&quot; g=&quot;1e&quot; b=&quot;1&quot;/&gt;&lt;/elem&gt;&lt;elem m_fUsage=&quot;8.10000000000000050000E-001&quot;&gt;&lt;m_ppcolschidx val=&quot;0&quot;/&gt;&lt;m_rgb r=&quot;e3&quot; g=&quot;97&quot; b=&quot;4a&quot;/&gt;&lt;/elem&gt;&lt;elem m_fUsage=&quot;7.29000000000000090000E-001&quot;&gt;&lt;m_ppcolschidx val=&quot;0&quot;/&gt;&lt;m_rgb r=&quot;cd&quot; g=&quot;dd&quot; b=&quot;f8&quot;/&gt;&lt;/elem&gt;&lt;elem m_fUsage=&quot;5.90490000000000180000E-001&quot;&gt;&lt;m_ppcolschidx val=&quot;0&quot;/&gt;&lt;m_rgb r=&quot;0&quot; g=&quot;70&quot; b=&quot;c0&quot;/&gt;&lt;/elem&gt;&lt;elem m_fUsage=&quot;5.31441000000000160000E-001&quot;&gt;&lt;m_ppcolschidx val=&quot;0&quot;/&gt;&lt;m_rgb r=&quot;2d&quot; g=&quot;d2&quot; b=&quot;28&quot;/&gt;&lt;/elem&gt;&lt;/m_vecMRU&gt;&lt;/m_mruColor&gt;&lt;m_agendatheme&gt;&lt;m_aagendaitemprops&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1&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m_aagendaitemprops&gt;&lt;m_linestyleTopBottomLine&gt;&lt;m_bVisible val=&quot;0&quot;/&gt;&lt;/m_linestyleTopBottomLine&gt;&lt;/m_agendatheme&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MinusSymbol&gt;-&lt;/m_chMinusSymbol&gt;&lt;m_chDecimalSymbol17909&gt;.&lt;/m_chDecimalSymbol17909&gt;&lt;m_nGroupingDigits17909 val=&quot;3&quot;/&gt;&lt;m_chGroupingSymbol17909&gt;,&lt;/m_chGroupingSymbol17909&gt;&lt;/m_precDefault&gt;&lt;/CDefaultPrec&gt;&lt;/root&gt;"/>
  <p:tag name="THINKCELLUNDODONOTDELETE" val="513"/>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C3_ib8Pk6k6Ufdjr8CiE.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luj1_z0EmEi1ZermGN_6s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oeHNUFTl0Uu77cVj3gD6V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55852</TotalTime>
  <Words>2556</Words>
  <Application>Microsoft Macintosh PowerPoint</Application>
  <PresentationFormat>A4 纸张(210x297 毫米)</PresentationFormat>
  <Paragraphs>575</Paragraphs>
  <Slides>33</Slides>
  <Notes>10</Notes>
  <HiddenSlides>0</HiddenSlides>
  <MMClips>0</MMClips>
  <ScaleCrop>false</ScaleCrop>
  <HeadingPairs>
    <vt:vector size="10" baseType="variant">
      <vt:variant>
        <vt:lpstr>使用的字体</vt:lpstr>
      </vt:variant>
      <vt:variant>
        <vt:i4>3</vt:i4>
      </vt:variant>
      <vt:variant>
        <vt:lpstr>主题</vt:lpstr>
      </vt:variant>
      <vt:variant>
        <vt:i4>1</vt:i4>
      </vt:variant>
      <vt:variant>
        <vt:lpstr>嵌入的 OLE 服务器</vt:lpstr>
      </vt:variant>
      <vt:variant>
        <vt:i4>1</vt:i4>
      </vt:variant>
      <vt:variant>
        <vt:lpstr>幻灯片标题</vt:lpstr>
      </vt:variant>
      <vt:variant>
        <vt:i4>33</vt:i4>
      </vt:variant>
      <vt:variant>
        <vt:lpstr>自定义放映</vt:lpstr>
      </vt:variant>
      <vt:variant>
        <vt:i4>1</vt:i4>
      </vt:variant>
    </vt:vector>
  </HeadingPairs>
  <TitlesOfParts>
    <vt:vector size="39" baseType="lpstr">
      <vt:lpstr>Calibri</vt:lpstr>
      <vt:lpstr>宋体</vt:lpstr>
      <vt:lpstr>Century Gothic</vt:lpstr>
      <vt:lpstr>Office Theme</vt:lpstr>
      <vt:lpstr>think-cell Slide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Custom Show 1</vt:lpstr>
    </vt:vector>
  </TitlesOfParts>
  <Company>Capgemini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Capgemini NA PowerPoint Template</dc:title>
  <dc:creator>Capgemini</dc:creator>
  <cp:lastModifiedBy>林</cp:lastModifiedBy>
  <cp:revision>4464</cp:revision>
  <cp:lastPrinted>2016-05-05T07:24:27Z</cp:lastPrinted>
  <dcterms:created xsi:type="dcterms:W3CDTF">2009-02-10T04:14:03Z</dcterms:created>
  <dcterms:modified xsi:type="dcterms:W3CDTF">2016-06-01T01:40:45Z</dcterms:modified>
</cp:coreProperties>
</file>