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Lst>
  <p:notesMasterIdLst>
    <p:notesMasterId r:id="rId26"/>
  </p:notesMasterIdLst>
  <p:handoutMasterIdLst>
    <p:handoutMasterId r:id="rId27"/>
  </p:handoutMasterIdLst>
  <p:sldIdLst>
    <p:sldId id="1229" r:id="rId2"/>
    <p:sldId id="1322" r:id="rId3"/>
    <p:sldId id="1321" r:id="rId4"/>
    <p:sldId id="1323" r:id="rId5"/>
    <p:sldId id="1325" r:id="rId6"/>
    <p:sldId id="1326" r:id="rId7"/>
    <p:sldId id="1328" r:id="rId8"/>
    <p:sldId id="1329" r:id="rId9"/>
    <p:sldId id="1330" r:id="rId10"/>
    <p:sldId id="1331" r:id="rId11"/>
    <p:sldId id="1332" r:id="rId12"/>
    <p:sldId id="1333" r:id="rId13"/>
    <p:sldId id="1337" r:id="rId14"/>
    <p:sldId id="1335" r:id="rId15"/>
    <p:sldId id="1338" r:id="rId16"/>
    <p:sldId id="1339" r:id="rId17"/>
    <p:sldId id="1340" r:id="rId18"/>
    <p:sldId id="1341" r:id="rId19"/>
    <p:sldId id="1342" r:id="rId20"/>
    <p:sldId id="1343" r:id="rId21"/>
    <p:sldId id="1344" r:id="rId22"/>
    <p:sldId id="1345" r:id="rId23"/>
    <p:sldId id="1347" r:id="rId24"/>
    <p:sldId id="1346" r:id="rId25"/>
  </p:sldIdLst>
  <p:sldSz cx="9906000" cy="6858000" type="A4"/>
  <p:notesSz cx="6794500" cy="9931400"/>
  <p:custShowLst>
    <p:custShow name="Custom Show 1" id="0">
      <p:sldLst/>
    </p:custShow>
  </p:custShowLst>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DA65"/>
    <a:srgbClr val="FFFFFF"/>
    <a:srgbClr val="FFCC00"/>
    <a:srgbClr val="E39913"/>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11" autoAdjust="0"/>
    <p:restoredTop sz="95274" autoAdjust="0"/>
  </p:normalViewPr>
  <p:slideViewPr>
    <p:cSldViewPr>
      <p:cViewPr>
        <p:scale>
          <a:sx n="100" d="100"/>
          <a:sy n="100" d="100"/>
        </p:scale>
        <p:origin x="-1864" y="40"/>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8"/>
        <p:guide pos="2141"/>
      </p:guideLst>
    </p:cSldViewPr>
  </p:notes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16/5/21</a:t>
            </a:fld>
            <a:endParaRPr lang="en-US" dirty="0"/>
          </a:p>
        </p:txBody>
      </p:sp>
      <p:sp>
        <p:nvSpPr>
          <p:cNvPr id="4" name="Footer Placeholder 3"/>
          <p:cNvSpPr>
            <a:spLocks noGrp="1"/>
          </p:cNvSpPr>
          <p:nvPr>
            <p:ph type="ftr" sz="quarter" idx="2"/>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16/5/21</a:t>
            </a:fld>
            <a:endParaRPr lang="en-US" dirty="0"/>
          </a:p>
        </p:txBody>
      </p:sp>
      <p:sp>
        <p:nvSpPr>
          <p:cNvPr id="4" name="Slide Image Placeholder 3"/>
          <p:cNvSpPr>
            <a:spLocks noGrp="1" noRot="1" noChangeAspect="1"/>
          </p:cNvSpPr>
          <p:nvPr>
            <p:ph type="sldImg" idx="2"/>
          </p:nvPr>
        </p:nvSpPr>
        <p:spPr>
          <a:xfrm>
            <a:off x="711200" y="747713"/>
            <a:ext cx="5373688" cy="3721100"/>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79928" y="4719044"/>
            <a:ext cx="5434648" cy="446841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10</a:t>
            </a:fld>
            <a:endParaRPr lang="en-US" dirty="0"/>
          </a:p>
        </p:txBody>
      </p:sp>
    </p:spTree>
    <p:extLst>
      <p:ext uri="{BB962C8B-B14F-4D97-AF65-F5344CB8AC3E}">
        <p14:creationId xmlns:p14="http://schemas.microsoft.com/office/powerpoint/2010/main" val="428837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11</a:t>
            </a:fld>
            <a:endParaRPr lang="en-US" dirty="0"/>
          </a:p>
        </p:txBody>
      </p:sp>
    </p:spTree>
    <p:extLst>
      <p:ext uri="{BB962C8B-B14F-4D97-AF65-F5344CB8AC3E}">
        <p14:creationId xmlns:p14="http://schemas.microsoft.com/office/powerpoint/2010/main" val="4288376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9DF5CB4-1F12-4B4C-891B-F676007582BC}" type="slidenum">
              <a:rPr lang="en-US" smtClean="0"/>
              <a:pPr>
                <a:defRPr/>
              </a:pPr>
              <a:t>13</a:t>
            </a:fld>
            <a:endParaRPr lang="en-US" dirty="0"/>
          </a:p>
        </p:txBody>
      </p:sp>
    </p:spTree>
    <p:extLst>
      <p:ext uri="{BB962C8B-B14F-4D97-AF65-F5344CB8AC3E}">
        <p14:creationId xmlns:p14="http://schemas.microsoft.com/office/powerpoint/2010/main" val="243935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9DF5CB4-1F12-4B4C-891B-F676007582BC}" type="slidenum">
              <a:rPr lang="en-US" smtClean="0"/>
              <a:pPr>
                <a:defRPr/>
              </a:pPr>
              <a:t>2</a:t>
            </a:fld>
            <a:endParaRPr lang="en-US" dirty="0"/>
          </a:p>
        </p:txBody>
      </p:sp>
    </p:spTree>
    <p:extLst>
      <p:ext uri="{BB962C8B-B14F-4D97-AF65-F5344CB8AC3E}">
        <p14:creationId xmlns:p14="http://schemas.microsoft.com/office/powerpoint/2010/main" val="243935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3</a:t>
            </a:fld>
            <a:endParaRPr lang="en-US" dirty="0"/>
          </a:p>
        </p:txBody>
      </p:sp>
    </p:spTree>
    <p:extLst>
      <p:ext uri="{BB962C8B-B14F-4D97-AF65-F5344CB8AC3E}">
        <p14:creationId xmlns:p14="http://schemas.microsoft.com/office/powerpoint/2010/main" val="428837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4</a:t>
            </a:fld>
            <a:endParaRPr lang="en-US" dirty="0"/>
          </a:p>
        </p:txBody>
      </p:sp>
    </p:spTree>
    <p:extLst>
      <p:ext uri="{BB962C8B-B14F-4D97-AF65-F5344CB8AC3E}">
        <p14:creationId xmlns:p14="http://schemas.microsoft.com/office/powerpoint/2010/main" val="428837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5</a:t>
            </a:fld>
            <a:endParaRPr lang="en-US" dirty="0"/>
          </a:p>
        </p:txBody>
      </p:sp>
    </p:spTree>
    <p:extLst>
      <p:ext uri="{BB962C8B-B14F-4D97-AF65-F5344CB8AC3E}">
        <p14:creationId xmlns:p14="http://schemas.microsoft.com/office/powerpoint/2010/main" val="428837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6</a:t>
            </a:fld>
            <a:endParaRPr lang="en-US" dirty="0"/>
          </a:p>
        </p:txBody>
      </p:sp>
    </p:spTree>
    <p:extLst>
      <p:ext uri="{BB962C8B-B14F-4D97-AF65-F5344CB8AC3E}">
        <p14:creationId xmlns:p14="http://schemas.microsoft.com/office/powerpoint/2010/main" val="428837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7</a:t>
            </a:fld>
            <a:endParaRPr lang="en-US" dirty="0"/>
          </a:p>
        </p:txBody>
      </p:sp>
    </p:spTree>
    <p:extLst>
      <p:ext uri="{BB962C8B-B14F-4D97-AF65-F5344CB8AC3E}">
        <p14:creationId xmlns:p14="http://schemas.microsoft.com/office/powerpoint/2010/main" val="428837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8</a:t>
            </a:fld>
            <a:endParaRPr lang="en-US" dirty="0"/>
          </a:p>
        </p:txBody>
      </p:sp>
    </p:spTree>
    <p:extLst>
      <p:ext uri="{BB962C8B-B14F-4D97-AF65-F5344CB8AC3E}">
        <p14:creationId xmlns:p14="http://schemas.microsoft.com/office/powerpoint/2010/main" val="428837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9</a:t>
            </a:fld>
            <a:endParaRPr lang="en-US" dirty="0"/>
          </a:p>
        </p:txBody>
      </p:sp>
    </p:spTree>
    <p:extLst>
      <p:ext uri="{BB962C8B-B14F-4D97-AF65-F5344CB8AC3E}">
        <p14:creationId xmlns:p14="http://schemas.microsoft.com/office/powerpoint/2010/main" val="4288376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3926" name="think-cell Slide" r:id="rId7" imgW="0" imgH="0" progId="">
                  <p:embed/>
                </p:oleObj>
              </mc:Choice>
              <mc:Fallback>
                <p:oleObj name="think-cell Slide" r:id="rId7" imgW="0" imgH="0" progId="">
                  <p:embed/>
                  <p:pic>
                    <p:nvPicPr>
                      <p:cNvPr id="0" name="AutoShape 10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smtClean="0">
                <a:solidFill>
                  <a:schemeClr val="tx1">
                    <a:lumMod val="75000"/>
                    <a:lumOff val="25000"/>
                  </a:schemeClr>
                </a:solidFill>
                <a:latin typeface="Optane" pitchFamily="2" charset="0"/>
                <a:cs typeface="Arial" charset="0"/>
              </a:rPr>
              <a:t>BOZZA</a:t>
            </a:r>
            <a:r>
              <a:rPr lang="en-US" sz="1800" b="1" i="1" u="sng" baseline="0" dirty="0" smtClean="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16/5/21</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16/5/21</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494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16/5/21</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16/5/21</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16/5/21</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16/5/21</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16/5/21</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16/5/21</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16/5/21</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16/5/21</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16/5/21</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europe2020/images/europeansemestser_big_en.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488380" y="4021399"/>
            <a:ext cx="9001249" cy="2739211"/>
          </a:xfrm>
          <a:prstGeom prst="rect">
            <a:avLst/>
          </a:prstGeom>
        </p:spPr>
        <p:txBody>
          <a:bodyPr wrap="square" lIns="36000" tIns="0" rIns="36000" bIns="0">
            <a:spAutoFit/>
          </a:bodyPr>
          <a:lstStyle/>
          <a:p>
            <a:pPr algn="ctr"/>
            <a:r>
              <a:rPr lang="en-GB" sz="2400" b="1" u="sng" dirty="0">
                <a:latin typeface="+mn-lt"/>
              </a:rPr>
              <a:t>Organization and functioning of employment and social protection Committees of the UE Commission and its subgroups.  </a:t>
            </a:r>
            <a:endParaRPr lang="en-GB" sz="2400" b="1" u="sng" dirty="0" smtClean="0">
              <a:latin typeface="+mn-lt"/>
            </a:endParaRPr>
          </a:p>
          <a:p>
            <a:pPr algn="ctr"/>
            <a:r>
              <a:rPr lang="zh-CN" altLang="en-US" sz="2400" dirty="0" smtClean="0">
                <a:latin typeface="+mn-lt"/>
              </a:rPr>
              <a:t>欧盟委员会就业与社保委员会及其下属机关的组织与作用</a:t>
            </a:r>
          </a:p>
          <a:p>
            <a:pPr algn="ctr"/>
            <a:endParaRPr lang="es-ES" sz="2400" dirty="0">
              <a:latin typeface="+mn-lt"/>
            </a:endParaRPr>
          </a:p>
          <a:p>
            <a:pPr algn="ctr" defTabSz="457200" eaLnBrk="0" fontAlgn="auto" hangingPunct="0">
              <a:spcBef>
                <a:spcPts val="0"/>
              </a:spcBef>
              <a:spcAft>
                <a:spcPts val="1200"/>
              </a:spcAft>
              <a:buClr>
                <a:srgbClr val="FFC000"/>
              </a:buClr>
              <a:buSzPct val="85000"/>
              <a:defRPr/>
            </a:pPr>
            <a:r>
              <a:rPr lang="it-IT" sz="2400" i="1" kern="0" noProof="1" smtClean="0">
                <a:solidFill>
                  <a:schemeClr val="tx1">
                    <a:lumMod val="85000"/>
                    <a:lumOff val="15000"/>
                  </a:schemeClr>
                </a:solidFill>
                <a:latin typeface="+mn-lt"/>
                <a:ea typeface="+mj-ea"/>
                <a:cs typeface="+mj-cs"/>
              </a:rPr>
              <a:t>Madrid</a:t>
            </a:r>
            <a:r>
              <a:rPr lang="it-IT" sz="2400" i="1" kern="0" noProof="1" smtClean="0">
                <a:solidFill>
                  <a:schemeClr val="tx1">
                    <a:lumMod val="85000"/>
                    <a:lumOff val="15000"/>
                  </a:schemeClr>
                </a:solidFill>
                <a:latin typeface="+mn-lt"/>
                <a:ea typeface="+mj-ea"/>
                <a:cs typeface="+mj-cs"/>
              </a:rPr>
              <a:t>, 21 June </a:t>
            </a:r>
            <a:r>
              <a:rPr lang="it-IT" sz="2400" i="1" kern="0" noProof="1" smtClean="0">
                <a:solidFill>
                  <a:schemeClr val="tx1">
                    <a:lumMod val="85000"/>
                    <a:lumOff val="15000"/>
                  </a:schemeClr>
                </a:solidFill>
                <a:latin typeface="+mn-lt"/>
                <a:ea typeface="+mj-ea"/>
                <a:cs typeface="+mj-cs"/>
              </a:rPr>
              <a:t>2016</a:t>
            </a:r>
            <a:r>
              <a:rPr lang="zh-CN" altLang="en-US" sz="2400" i="1" kern="0" noProof="1">
                <a:solidFill>
                  <a:schemeClr val="tx1">
                    <a:lumMod val="85000"/>
                    <a:lumOff val="15000"/>
                  </a:schemeClr>
                </a:solidFill>
                <a:latin typeface="+mn-lt"/>
                <a:ea typeface="+mj-ea"/>
                <a:cs typeface="+mj-cs"/>
              </a:rPr>
              <a:t> </a:t>
            </a:r>
            <a:endParaRPr lang="zh-CN" altLang="en-US" sz="2400" i="1" kern="0" noProof="1" smtClean="0">
              <a:solidFill>
                <a:schemeClr val="tx1">
                  <a:lumMod val="85000"/>
                  <a:lumOff val="15000"/>
                </a:schemeClr>
              </a:solidFill>
              <a:latin typeface="+mn-lt"/>
              <a:ea typeface="+mj-ea"/>
              <a:cs typeface="+mj-cs"/>
            </a:endParaRPr>
          </a:p>
          <a:p>
            <a:pPr algn="ctr" defTabSz="457200" eaLnBrk="0" fontAlgn="auto" hangingPunct="0">
              <a:spcBef>
                <a:spcPts val="0"/>
              </a:spcBef>
              <a:spcAft>
                <a:spcPts val="1200"/>
              </a:spcAft>
              <a:buClr>
                <a:srgbClr val="FFC000"/>
              </a:buClr>
              <a:buSzPct val="85000"/>
              <a:defRPr/>
            </a:pPr>
            <a:r>
              <a:rPr lang="en-US" altLang="zh-CN" sz="2400" i="1" kern="0" noProof="1" smtClean="0">
                <a:solidFill>
                  <a:schemeClr val="tx1">
                    <a:lumMod val="85000"/>
                    <a:lumOff val="15000"/>
                  </a:schemeClr>
                </a:solidFill>
                <a:latin typeface="+mn-lt"/>
                <a:ea typeface="+mj-ea"/>
                <a:cs typeface="+mj-cs"/>
              </a:rPr>
              <a:t>2016</a:t>
            </a:r>
            <a:r>
              <a:rPr lang="zh-CN" altLang="en-US" sz="2400" i="1" kern="0" noProof="1" smtClean="0">
                <a:solidFill>
                  <a:schemeClr val="tx1">
                    <a:lumMod val="85000"/>
                    <a:lumOff val="15000"/>
                  </a:schemeClr>
                </a:solidFill>
                <a:latin typeface="+mn-lt"/>
                <a:ea typeface="+mj-ea"/>
                <a:cs typeface="+mj-cs"/>
              </a:rPr>
              <a:t>年</a:t>
            </a:r>
            <a:r>
              <a:rPr lang="en-US" altLang="zh-CN" sz="2400" i="1" kern="0" noProof="1" smtClean="0">
                <a:solidFill>
                  <a:schemeClr val="tx1">
                    <a:lumMod val="85000"/>
                    <a:lumOff val="15000"/>
                  </a:schemeClr>
                </a:solidFill>
                <a:latin typeface="+mn-lt"/>
                <a:ea typeface="+mj-ea"/>
                <a:cs typeface="+mj-cs"/>
              </a:rPr>
              <a:t>6</a:t>
            </a:r>
            <a:r>
              <a:rPr lang="zh-CN" altLang="en-US" sz="2400" i="1" kern="0" noProof="1" smtClean="0">
                <a:solidFill>
                  <a:schemeClr val="tx1">
                    <a:lumMod val="85000"/>
                    <a:lumOff val="15000"/>
                  </a:schemeClr>
                </a:solidFill>
                <a:latin typeface="+mn-lt"/>
                <a:ea typeface="+mj-ea"/>
                <a:cs typeface="+mj-cs"/>
              </a:rPr>
              <a:t>月</a:t>
            </a:r>
            <a:r>
              <a:rPr lang="en-US" altLang="zh-CN" sz="2400" i="1" kern="0" noProof="1" smtClean="0">
                <a:solidFill>
                  <a:schemeClr val="tx1">
                    <a:lumMod val="85000"/>
                    <a:lumOff val="15000"/>
                  </a:schemeClr>
                </a:solidFill>
                <a:latin typeface="+mn-lt"/>
                <a:ea typeface="+mj-ea"/>
                <a:cs typeface="+mj-cs"/>
              </a:rPr>
              <a:t>21</a:t>
            </a:r>
            <a:r>
              <a:rPr lang="zh-CN" altLang="en-US" sz="2400" i="1" kern="0" noProof="1" smtClean="0">
                <a:solidFill>
                  <a:schemeClr val="tx1">
                    <a:lumMod val="85000"/>
                    <a:lumOff val="15000"/>
                  </a:schemeClr>
                </a:solidFill>
                <a:latin typeface="+mn-lt"/>
                <a:ea typeface="+mj-ea"/>
                <a:cs typeface="+mj-cs"/>
              </a:rPr>
              <a:t>日 马德里</a:t>
            </a:r>
            <a:endParaRPr lang="it-IT" sz="2400" i="1" kern="0" noProof="1">
              <a:solidFill>
                <a:schemeClr val="tx1">
                  <a:lumMod val="85000"/>
                  <a:lumOff val="15000"/>
                </a:schemeClr>
              </a:solidFill>
              <a:latin typeface="+mn-lt"/>
              <a:ea typeface="+mj-ea"/>
              <a:cs typeface="+mj-cs"/>
            </a:endParaRPr>
          </a:p>
        </p:txBody>
      </p:sp>
    </p:spTree>
    <p:extLst>
      <p:ext uri="{BB962C8B-B14F-4D97-AF65-F5344CB8AC3E}">
        <p14:creationId xmlns:p14="http://schemas.microsoft.com/office/powerpoint/2010/main" val="1317248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THE EUROPEAN COMISSION: PROMOTING COMMON </a:t>
            </a:r>
            <a:r>
              <a:rPr lang="es-ES" dirty="0" smtClean="0"/>
              <a:t>INTERESTS</a:t>
            </a:r>
            <a:br>
              <a:rPr lang="es-ES" dirty="0" smtClean="0"/>
            </a:br>
            <a:r>
              <a:rPr lang="zh-CN" altLang="en-US" dirty="0" smtClean="0"/>
              <a:t>欧盟委员会：推进共同利益</a:t>
            </a:r>
            <a:endParaRPr lang="es-ES" dirty="0"/>
          </a:p>
        </p:txBody>
      </p:sp>
      <p:sp>
        <p:nvSpPr>
          <p:cNvPr id="4" name="Rectangle 7"/>
          <p:cNvSpPr>
            <a:spLocks noChangeArrowheads="1"/>
          </p:cNvSpPr>
          <p:nvPr/>
        </p:nvSpPr>
        <p:spPr bwMode="auto">
          <a:xfrm>
            <a:off x="560391" y="836640"/>
            <a:ext cx="8425169" cy="2444880"/>
          </a:xfrm>
          <a:prstGeom prst="rect">
            <a:avLst/>
          </a:prstGeom>
          <a:noFill/>
          <a:ln w="9525">
            <a:noFill/>
            <a:miter lim="800000"/>
            <a:headEnd/>
            <a:tailEnd/>
          </a:ln>
        </p:spPr>
        <p:txBody>
          <a:bodyPr/>
          <a:lstStyle/>
          <a:p>
            <a:pPr eaLnBrk="1" hangingPunct="1">
              <a:defRPr/>
            </a:pPr>
            <a:r>
              <a:rPr lang="en-US" sz="2000" b="1" dirty="0">
                <a:solidFill>
                  <a:srgbClr val="359AC2"/>
                </a:solidFill>
                <a:latin typeface="+mn-lt"/>
              </a:rPr>
              <a:t>28 independent members, one from each EU </a:t>
            </a:r>
            <a:r>
              <a:rPr lang="en-US" sz="2000" b="1" dirty="0" smtClean="0">
                <a:solidFill>
                  <a:srgbClr val="359AC2"/>
                </a:solidFill>
                <a:latin typeface="+mn-lt"/>
              </a:rPr>
              <a:t>country</a:t>
            </a:r>
          </a:p>
          <a:p>
            <a:pPr eaLnBrk="1" hangingPunct="1">
              <a:defRPr/>
            </a:pPr>
            <a:r>
              <a:rPr lang="en-US" altLang="zh-CN" sz="2000" b="1" dirty="0" smtClean="0">
                <a:solidFill>
                  <a:srgbClr val="359AC2"/>
                </a:solidFill>
                <a:latin typeface="+mn-lt"/>
              </a:rPr>
              <a:t>28</a:t>
            </a:r>
            <a:r>
              <a:rPr lang="zh-CN" altLang="en-US" sz="2000" b="1" dirty="0" smtClean="0">
                <a:solidFill>
                  <a:srgbClr val="359AC2"/>
                </a:solidFill>
                <a:latin typeface="+mn-lt"/>
              </a:rPr>
              <a:t>个独立成员国，每一国派驻一位代表委员</a:t>
            </a:r>
            <a:r>
              <a:rPr lang="en-US" sz="2000" b="1" dirty="0" smtClean="0">
                <a:solidFill>
                  <a:srgbClr val="FFFFFF"/>
                </a:solidFill>
                <a:latin typeface="+mn-lt"/>
              </a:rPr>
              <a:t>.</a:t>
            </a:r>
            <a:endParaRPr lang="en-US" sz="2000" b="1" dirty="0">
              <a:solidFill>
                <a:srgbClr val="FFFFFF"/>
              </a:solidFill>
              <a:latin typeface="+mn-lt"/>
            </a:endParaRPr>
          </a:p>
          <a:p>
            <a:pPr marL="285750" indent="-285750" eaLnBrk="1" hangingPunct="1">
              <a:lnSpc>
                <a:spcPct val="150000"/>
              </a:lnSpc>
              <a:buFont typeface="Arial" panose="020B0604020202020204" pitchFamily="34" charset="0"/>
              <a:buChar char="•"/>
              <a:defRPr/>
            </a:pPr>
            <a:r>
              <a:rPr lang="en-US" sz="2000" b="1" dirty="0">
                <a:solidFill>
                  <a:srgbClr val="595959"/>
                </a:solidFill>
                <a:latin typeface="+mn-lt"/>
              </a:rPr>
              <a:t>Proposes new </a:t>
            </a:r>
            <a:r>
              <a:rPr lang="en-US" sz="2000" b="1" dirty="0" smtClean="0">
                <a:solidFill>
                  <a:srgbClr val="595959"/>
                </a:solidFill>
                <a:latin typeface="+mn-lt"/>
              </a:rPr>
              <a:t>legislation</a:t>
            </a:r>
            <a:r>
              <a:rPr lang="zh-CN" altLang="en-US" sz="2000" b="1" dirty="0" smtClean="0">
                <a:solidFill>
                  <a:srgbClr val="595959"/>
                </a:solidFill>
                <a:latin typeface="+mn-lt"/>
              </a:rPr>
              <a:t> 提出立法新案</a:t>
            </a:r>
            <a:endParaRPr lang="en-US" sz="2000" b="1" dirty="0">
              <a:solidFill>
                <a:srgbClr val="595959"/>
              </a:solidFill>
              <a:latin typeface="+mn-lt"/>
            </a:endParaRPr>
          </a:p>
          <a:p>
            <a:pPr marL="285750" indent="-285750" eaLnBrk="1" hangingPunct="1">
              <a:lnSpc>
                <a:spcPct val="150000"/>
              </a:lnSpc>
              <a:buFont typeface="Arial" panose="020B0604020202020204" pitchFamily="34" charset="0"/>
              <a:buChar char="•"/>
              <a:defRPr/>
            </a:pPr>
            <a:r>
              <a:rPr lang="en-US" sz="2000" b="1" dirty="0">
                <a:solidFill>
                  <a:srgbClr val="595959"/>
                </a:solidFill>
                <a:latin typeface="+mn-lt"/>
              </a:rPr>
              <a:t>Executive </a:t>
            </a:r>
            <a:r>
              <a:rPr lang="en-US" sz="2000" b="1" dirty="0" smtClean="0">
                <a:solidFill>
                  <a:srgbClr val="595959"/>
                </a:solidFill>
                <a:latin typeface="+mn-lt"/>
              </a:rPr>
              <a:t>organ</a:t>
            </a:r>
            <a:r>
              <a:rPr lang="zh-CN" altLang="en-US" sz="2000" b="1" dirty="0" smtClean="0">
                <a:solidFill>
                  <a:srgbClr val="595959"/>
                </a:solidFill>
                <a:latin typeface="+mn-lt"/>
              </a:rPr>
              <a:t> 执行机关</a:t>
            </a:r>
            <a:endParaRPr lang="en-US" sz="2000" b="1" dirty="0">
              <a:solidFill>
                <a:srgbClr val="595959"/>
              </a:solidFill>
              <a:latin typeface="+mn-lt"/>
            </a:endParaRPr>
          </a:p>
          <a:p>
            <a:pPr marL="285750" indent="-285750" eaLnBrk="1" hangingPunct="1">
              <a:lnSpc>
                <a:spcPct val="150000"/>
              </a:lnSpc>
              <a:buFont typeface="Arial" panose="020B0604020202020204" pitchFamily="34" charset="0"/>
              <a:buChar char="•"/>
              <a:defRPr/>
            </a:pPr>
            <a:r>
              <a:rPr lang="en-US" sz="2000" b="1" dirty="0">
                <a:solidFill>
                  <a:srgbClr val="595959"/>
                </a:solidFill>
                <a:latin typeface="+mn-lt"/>
              </a:rPr>
              <a:t>Guardian of the </a:t>
            </a:r>
            <a:r>
              <a:rPr lang="en-US" sz="2000" b="1" dirty="0" smtClean="0">
                <a:solidFill>
                  <a:srgbClr val="595959"/>
                </a:solidFill>
                <a:latin typeface="+mn-lt"/>
              </a:rPr>
              <a:t>treaties</a:t>
            </a:r>
            <a:r>
              <a:rPr lang="zh-CN" altLang="en-US" sz="2000" b="1" dirty="0" smtClean="0">
                <a:solidFill>
                  <a:srgbClr val="595959"/>
                </a:solidFill>
                <a:latin typeface="+mn-lt"/>
              </a:rPr>
              <a:t> 维护诸项条约</a:t>
            </a:r>
            <a:endParaRPr lang="en-US" sz="2000" b="1" dirty="0">
              <a:solidFill>
                <a:srgbClr val="595959"/>
              </a:solidFill>
              <a:latin typeface="+mn-lt"/>
            </a:endParaRPr>
          </a:p>
          <a:p>
            <a:pPr marL="285750" indent="-285750" eaLnBrk="1" hangingPunct="1">
              <a:lnSpc>
                <a:spcPct val="150000"/>
              </a:lnSpc>
              <a:buFont typeface="Arial" panose="020B0604020202020204" pitchFamily="34" charset="0"/>
              <a:buChar char="•"/>
              <a:defRPr/>
            </a:pPr>
            <a:r>
              <a:rPr lang="en-US" sz="2000" b="1" dirty="0">
                <a:solidFill>
                  <a:srgbClr val="595959"/>
                </a:solidFill>
                <a:latin typeface="+mn-lt"/>
              </a:rPr>
              <a:t>Represents the EU on the international </a:t>
            </a:r>
            <a:r>
              <a:rPr lang="en-US" sz="2000" b="1" dirty="0" smtClean="0">
                <a:solidFill>
                  <a:srgbClr val="595959"/>
                </a:solidFill>
                <a:latin typeface="+mn-lt"/>
              </a:rPr>
              <a:t>stage</a:t>
            </a:r>
            <a:r>
              <a:rPr lang="zh-CN" altLang="en-US" sz="2000" b="1" dirty="0" smtClean="0">
                <a:solidFill>
                  <a:srgbClr val="595959"/>
                </a:solidFill>
                <a:latin typeface="+mn-lt"/>
              </a:rPr>
              <a:t> 在国际上代表欧盟</a:t>
            </a:r>
            <a:endParaRPr lang="en-US" sz="2000" b="1" i="1" dirty="0">
              <a:solidFill>
                <a:srgbClr val="507DB8"/>
              </a:solidFill>
              <a:latin typeface="+mn-lt"/>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075" y="3554413"/>
            <a:ext cx="65722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4341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COUNCIL OF MINISTERS: VOICE OF THE </a:t>
            </a:r>
            <a:r>
              <a:rPr lang="es-ES" dirty="0" smtClean="0"/>
              <a:t>MMSS</a:t>
            </a:r>
            <a:br>
              <a:rPr lang="es-ES" dirty="0" smtClean="0"/>
            </a:br>
            <a:r>
              <a:rPr lang="zh-CN" altLang="en-US" dirty="0" smtClean="0"/>
              <a:t>欧盟</a:t>
            </a:r>
            <a:r>
              <a:rPr lang="zh-CN" altLang="en-US" dirty="0" smtClean="0"/>
              <a:t>部长理事会：成员国的声音</a:t>
            </a:r>
            <a:endParaRPr lang="es-ES" dirty="0"/>
          </a:p>
        </p:txBody>
      </p:sp>
      <p:sp>
        <p:nvSpPr>
          <p:cNvPr id="5" name="Rectangle 4"/>
          <p:cNvSpPr>
            <a:spLocks noChangeArrowheads="1"/>
          </p:cNvSpPr>
          <p:nvPr/>
        </p:nvSpPr>
        <p:spPr bwMode="auto">
          <a:xfrm>
            <a:off x="488380" y="1052670"/>
            <a:ext cx="914526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pPr>
            <a:r>
              <a:rPr lang="en-US" altLang="nl-BE" sz="2000" dirty="0">
                <a:solidFill>
                  <a:srgbClr val="595959"/>
                </a:solidFill>
                <a:latin typeface="+mn-lt"/>
              </a:rPr>
              <a:t>One minister from each EU </a:t>
            </a:r>
            <a:r>
              <a:rPr lang="en-US" altLang="nl-BE" sz="2000" dirty="0" smtClean="0">
                <a:solidFill>
                  <a:srgbClr val="595959"/>
                </a:solidFill>
                <a:latin typeface="+mn-lt"/>
              </a:rPr>
              <a:t>country</a:t>
            </a:r>
            <a:r>
              <a:rPr lang="zh-CN" altLang="en-US" sz="2000" dirty="0" smtClean="0">
                <a:solidFill>
                  <a:srgbClr val="595959"/>
                </a:solidFill>
                <a:latin typeface="+mn-lt"/>
              </a:rPr>
              <a:t> 每一成员国派驻一位部长级官员</a:t>
            </a:r>
            <a:endParaRPr lang="en-US" altLang="nl-BE" sz="2000" dirty="0">
              <a:solidFill>
                <a:srgbClr val="595959"/>
              </a:solidFill>
              <a:latin typeface="+mn-lt"/>
            </a:endParaRPr>
          </a:p>
          <a:p>
            <a:pPr eaLnBrk="1" hangingPunct="1">
              <a:lnSpc>
                <a:spcPct val="150000"/>
              </a:lnSpc>
              <a:spcBef>
                <a:spcPct val="0"/>
              </a:spcBef>
            </a:pPr>
            <a:r>
              <a:rPr lang="en-US" altLang="nl-BE" sz="2000" dirty="0">
                <a:solidFill>
                  <a:srgbClr val="595959"/>
                </a:solidFill>
                <a:latin typeface="+mn-lt"/>
              </a:rPr>
              <a:t>Presidency: rotates every six </a:t>
            </a:r>
            <a:r>
              <a:rPr lang="en-US" altLang="nl-BE" sz="2000" dirty="0" smtClean="0">
                <a:solidFill>
                  <a:srgbClr val="595959"/>
                </a:solidFill>
                <a:latin typeface="+mn-lt"/>
              </a:rPr>
              <a:t>months</a:t>
            </a:r>
            <a:r>
              <a:rPr lang="zh-CN" altLang="en-US" sz="2000" dirty="0" smtClean="0">
                <a:solidFill>
                  <a:srgbClr val="595959"/>
                </a:solidFill>
                <a:latin typeface="+mn-lt"/>
              </a:rPr>
              <a:t> 主席职权：每六月轮值</a:t>
            </a:r>
            <a:endParaRPr lang="en-US" altLang="nl-BE" sz="2000" dirty="0">
              <a:solidFill>
                <a:srgbClr val="595959"/>
              </a:solidFill>
              <a:latin typeface="+mn-lt"/>
            </a:endParaRPr>
          </a:p>
          <a:p>
            <a:pPr eaLnBrk="1" hangingPunct="1">
              <a:lnSpc>
                <a:spcPct val="150000"/>
              </a:lnSpc>
              <a:spcBef>
                <a:spcPct val="0"/>
              </a:spcBef>
            </a:pPr>
            <a:r>
              <a:rPr lang="en-US" altLang="nl-BE" sz="2000" dirty="0">
                <a:solidFill>
                  <a:srgbClr val="595959"/>
                </a:solidFill>
                <a:latin typeface="+mn-lt"/>
              </a:rPr>
              <a:t>Decides EU laws and budget together with </a:t>
            </a:r>
            <a:r>
              <a:rPr lang="en-US" altLang="nl-BE" sz="2000" dirty="0" smtClean="0">
                <a:solidFill>
                  <a:srgbClr val="595959"/>
                </a:solidFill>
                <a:latin typeface="+mn-lt"/>
              </a:rPr>
              <a:t>Parliament</a:t>
            </a:r>
            <a:r>
              <a:rPr lang="zh-CN" altLang="en-US" sz="2000" dirty="0">
                <a:solidFill>
                  <a:srgbClr val="595959"/>
                </a:solidFill>
                <a:latin typeface="+mn-lt"/>
              </a:rPr>
              <a:t> </a:t>
            </a:r>
            <a:r>
              <a:rPr lang="zh-CN" altLang="en-US" sz="2000" dirty="0" smtClean="0">
                <a:solidFill>
                  <a:srgbClr val="595959"/>
                </a:solidFill>
                <a:latin typeface="+mn-lt"/>
              </a:rPr>
              <a:t>与欧洲议会共议法律和预算</a:t>
            </a:r>
            <a:endParaRPr lang="en-US" altLang="nl-BE" sz="2000" dirty="0">
              <a:solidFill>
                <a:srgbClr val="595959"/>
              </a:solidFill>
              <a:latin typeface="+mn-lt"/>
            </a:endParaRPr>
          </a:p>
          <a:p>
            <a:pPr eaLnBrk="1" hangingPunct="1">
              <a:lnSpc>
                <a:spcPct val="150000"/>
              </a:lnSpc>
              <a:spcBef>
                <a:spcPct val="0"/>
              </a:spcBef>
            </a:pPr>
            <a:r>
              <a:rPr lang="en-US" altLang="nl-BE" sz="2000" dirty="0">
                <a:solidFill>
                  <a:srgbClr val="595959"/>
                </a:solidFill>
                <a:latin typeface="+mn-lt"/>
              </a:rPr>
              <a:t>Manages the common foreign and security </a:t>
            </a:r>
            <a:r>
              <a:rPr lang="en-US" altLang="nl-BE" sz="2000" dirty="0" smtClean="0">
                <a:solidFill>
                  <a:srgbClr val="595959"/>
                </a:solidFill>
                <a:latin typeface="+mn-lt"/>
              </a:rPr>
              <a:t>policy</a:t>
            </a:r>
            <a:r>
              <a:rPr lang="zh-CN" altLang="en-US" sz="2000" dirty="0" smtClean="0">
                <a:solidFill>
                  <a:srgbClr val="595959"/>
                </a:solidFill>
                <a:latin typeface="+mn-lt"/>
              </a:rPr>
              <a:t> 掌管共同外交与安全政策</a:t>
            </a:r>
            <a:endParaRPr lang="en-US" altLang="nl-BE" sz="2000" dirty="0">
              <a:solidFill>
                <a:srgbClr val="595959"/>
              </a:solidFill>
              <a:latin typeface="+mn-lt"/>
            </a:endParaRPr>
          </a:p>
          <a:p>
            <a:pPr eaLnBrk="1" hangingPunct="1">
              <a:spcBef>
                <a:spcPct val="0"/>
              </a:spcBef>
            </a:pPr>
            <a:endParaRPr lang="en-US" altLang="en-US" sz="2000" dirty="0">
              <a:solidFill>
                <a:srgbClr val="595959"/>
              </a:solidFill>
              <a:latin typeface="+mn-lt"/>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513" y="3356990"/>
            <a:ext cx="66103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9194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COUNCIL OF MINISTER: HOW THEY </a:t>
            </a:r>
            <a:r>
              <a:rPr lang="es-ES" dirty="0" smtClean="0"/>
              <a:t>VOTE</a:t>
            </a:r>
            <a:br>
              <a:rPr lang="es-ES" dirty="0" smtClean="0"/>
            </a:br>
            <a:r>
              <a:rPr lang="zh-CN" altLang="en-US" dirty="0" smtClean="0"/>
              <a:t>欧盟部长理事会：如何投票</a:t>
            </a:r>
            <a:endParaRPr lang="es-ES" dirty="0"/>
          </a:p>
        </p:txBody>
      </p:sp>
      <p:sp>
        <p:nvSpPr>
          <p:cNvPr id="4" name="Content Placeholder 2"/>
          <p:cNvSpPr>
            <a:spLocks noGrp="1"/>
          </p:cNvSpPr>
          <p:nvPr>
            <p:ph idx="1"/>
          </p:nvPr>
        </p:nvSpPr>
        <p:spPr/>
        <p:txBody>
          <a:bodyPr>
            <a:normAutofit/>
          </a:bodyPr>
          <a:lstStyle/>
          <a:p>
            <a:pPr marL="0" indent="0">
              <a:buFont typeface="Arial" charset="0"/>
              <a:buNone/>
              <a:defRPr/>
            </a:pPr>
            <a:r>
              <a:rPr lang="en-GB" sz="2400" b="1" dirty="0" smtClean="0">
                <a:solidFill>
                  <a:srgbClr val="359AC2"/>
                </a:solidFill>
                <a:latin typeface="+mn-lt"/>
                <a:ea typeface="Verdana" panose="020B0604030504040204" pitchFamily="34" charset="0"/>
                <a:cs typeface="Verdana" panose="020B0604030504040204" pitchFamily="34" charset="0"/>
              </a:rPr>
              <a:t>Most </a:t>
            </a:r>
            <a:r>
              <a:rPr lang="en-GB" sz="2400" b="1" dirty="0">
                <a:solidFill>
                  <a:srgbClr val="359AC2"/>
                </a:solidFill>
                <a:latin typeface="+mn-lt"/>
                <a:ea typeface="Verdana" panose="020B0604030504040204" pitchFamily="34" charset="0"/>
                <a:cs typeface="Verdana" panose="020B0604030504040204" pitchFamily="34" charset="0"/>
              </a:rPr>
              <a:t>decisions in the Council are taken by ‘double majority’</a:t>
            </a:r>
            <a:r>
              <a:rPr lang="en-GB" sz="2400" b="1" dirty="0" smtClean="0">
                <a:solidFill>
                  <a:srgbClr val="359AC2"/>
                </a:solidFill>
                <a:latin typeface="+mn-lt"/>
                <a:ea typeface="Verdana" panose="020B0604030504040204" pitchFamily="34" charset="0"/>
                <a:cs typeface="Verdana" panose="020B0604030504040204" pitchFamily="34" charset="0"/>
              </a:rPr>
              <a:t>.</a:t>
            </a:r>
          </a:p>
          <a:p>
            <a:pPr marL="0" indent="0">
              <a:buFont typeface="Arial" charset="0"/>
              <a:buNone/>
              <a:defRPr/>
            </a:pPr>
            <a:r>
              <a:rPr lang="en-GB" sz="2400" b="1" dirty="0" smtClean="0">
                <a:solidFill>
                  <a:srgbClr val="359AC2"/>
                </a:solidFill>
                <a:latin typeface="+mn-lt"/>
                <a:ea typeface="Verdana" panose="020B0604030504040204" pitchFamily="34" charset="0"/>
                <a:cs typeface="Verdana" panose="020B0604030504040204" pitchFamily="34" charset="0"/>
              </a:rPr>
              <a:t> </a:t>
            </a:r>
            <a:r>
              <a:rPr lang="zh-CN" altLang="en-US" sz="2400" b="1" dirty="0" smtClean="0">
                <a:solidFill>
                  <a:srgbClr val="359AC2"/>
                </a:solidFill>
                <a:latin typeface="+mn-lt"/>
                <a:ea typeface="Verdana" panose="020B0604030504040204" pitchFamily="34" charset="0"/>
                <a:cs typeface="Verdana" panose="020B0604030504040204" pitchFamily="34" charset="0"/>
              </a:rPr>
              <a:t>理事会的</a:t>
            </a:r>
            <a:r>
              <a:rPr lang="zh-CN" altLang="en-US" sz="2400" b="1" dirty="0" smtClean="0">
                <a:solidFill>
                  <a:srgbClr val="359AC2"/>
                </a:solidFill>
                <a:latin typeface="+mn-lt"/>
                <a:ea typeface="Verdana" panose="020B0604030504040204" pitchFamily="34" charset="0"/>
                <a:cs typeface="Verdana" panose="020B0604030504040204" pitchFamily="34" charset="0"/>
              </a:rPr>
              <a:t>大多数决策通过“双重多数制”决定</a:t>
            </a:r>
          </a:p>
          <a:p>
            <a:pPr marL="0" indent="0">
              <a:buFont typeface="Arial" charset="0"/>
              <a:buNone/>
              <a:defRPr/>
            </a:pPr>
            <a:endParaRPr lang="en-GB" sz="2400" b="1" dirty="0" smtClean="0">
              <a:latin typeface="+mn-lt"/>
              <a:ea typeface="Verdana" panose="020B0604030504040204" pitchFamily="34" charset="0"/>
              <a:cs typeface="Verdana" panose="020B0604030504040204" pitchFamily="34" charset="0"/>
            </a:endParaRPr>
          </a:p>
          <a:p>
            <a:pPr marL="0" indent="0">
              <a:buFont typeface="Arial" charset="0"/>
              <a:buNone/>
              <a:defRPr/>
            </a:pPr>
            <a:r>
              <a:rPr lang="en-GB" sz="2400" b="1" dirty="0">
                <a:solidFill>
                  <a:schemeClr val="tx1">
                    <a:lumMod val="65000"/>
                    <a:lumOff val="35000"/>
                  </a:schemeClr>
                </a:solidFill>
                <a:latin typeface="+mn-lt"/>
              </a:rPr>
              <a:t>A decision must have the support of at least: </a:t>
            </a:r>
          </a:p>
          <a:p>
            <a:pPr marL="0" indent="0">
              <a:buFont typeface="Arial" charset="0"/>
              <a:buNone/>
              <a:defRPr/>
            </a:pPr>
            <a:r>
              <a:rPr lang="zh-CN" altLang="en-US" sz="2400" b="1" dirty="0" smtClean="0">
                <a:solidFill>
                  <a:schemeClr val="tx1">
                    <a:lumMod val="65000"/>
                    <a:lumOff val="35000"/>
                  </a:schemeClr>
                </a:solidFill>
                <a:latin typeface="+mn-lt"/>
              </a:rPr>
              <a:t>每一项决策均须至少得到：</a:t>
            </a:r>
            <a:endParaRPr lang="en-GB" sz="2400" b="1" dirty="0">
              <a:solidFill>
                <a:schemeClr val="tx1">
                  <a:lumMod val="65000"/>
                  <a:lumOff val="35000"/>
                </a:schemeClr>
              </a:solidFill>
              <a:latin typeface="+mn-lt"/>
            </a:endParaRPr>
          </a:p>
          <a:p>
            <a:pPr marL="0" indent="0">
              <a:buFont typeface="Arial" charset="0"/>
              <a:buNone/>
              <a:defRPr/>
            </a:pPr>
            <a:r>
              <a:rPr lang="en-GB" sz="2400" b="1" dirty="0">
                <a:solidFill>
                  <a:schemeClr val="tx1">
                    <a:lumMod val="65000"/>
                    <a:lumOff val="35000"/>
                  </a:schemeClr>
                </a:solidFill>
                <a:latin typeface="+mn-lt"/>
              </a:rPr>
              <a:t>•	55 % of </a:t>
            </a:r>
            <a:r>
              <a:rPr lang="en-GB" sz="2400" b="1" dirty="0" smtClean="0">
                <a:solidFill>
                  <a:schemeClr val="tx1">
                    <a:lumMod val="65000"/>
                    <a:lumOff val="35000"/>
                  </a:schemeClr>
                </a:solidFill>
                <a:latin typeface="+mn-lt"/>
              </a:rPr>
              <a:t>Member </a:t>
            </a:r>
            <a:r>
              <a:rPr lang="en-GB" sz="2400" b="1" dirty="0">
                <a:solidFill>
                  <a:schemeClr val="tx1">
                    <a:lumMod val="65000"/>
                    <a:lumOff val="35000"/>
                  </a:schemeClr>
                </a:solidFill>
                <a:latin typeface="+mn-lt"/>
              </a:rPr>
              <a:t>States (16 countries</a:t>
            </a:r>
            <a:r>
              <a:rPr lang="en-GB" sz="2400" b="1" dirty="0" smtClean="0">
                <a:solidFill>
                  <a:schemeClr val="tx1">
                    <a:lumMod val="65000"/>
                    <a:lumOff val="35000"/>
                  </a:schemeClr>
                </a:solidFill>
                <a:latin typeface="+mn-lt"/>
              </a:rPr>
              <a:t>)</a:t>
            </a:r>
          </a:p>
          <a:p>
            <a:pPr marL="0" indent="0">
              <a:buFont typeface="Arial" charset="0"/>
              <a:buNone/>
              <a:defRPr/>
            </a:pPr>
            <a:r>
              <a:rPr lang="zh-CN" altLang="en-US" sz="2400" b="1" dirty="0">
                <a:solidFill>
                  <a:schemeClr val="tx1">
                    <a:lumMod val="65000"/>
                    <a:lumOff val="35000"/>
                  </a:schemeClr>
                </a:solidFill>
                <a:latin typeface="+mn-lt"/>
              </a:rPr>
              <a:t> </a:t>
            </a:r>
            <a:r>
              <a:rPr lang="zh-CN" altLang="en-US" sz="2400" b="1" dirty="0" smtClean="0">
                <a:solidFill>
                  <a:schemeClr val="tx1">
                    <a:lumMod val="65000"/>
                    <a:lumOff val="35000"/>
                  </a:schemeClr>
                </a:solidFill>
                <a:latin typeface="+mn-lt"/>
              </a:rPr>
              <a:t>          </a:t>
            </a:r>
            <a:r>
              <a:rPr lang="en-US" altLang="zh-CN" sz="2400" b="1" dirty="0" smtClean="0">
                <a:solidFill>
                  <a:schemeClr val="tx1">
                    <a:lumMod val="65000"/>
                    <a:lumOff val="35000"/>
                  </a:schemeClr>
                </a:solidFill>
                <a:latin typeface="+mn-lt"/>
              </a:rPr>
              <a:t>55%</a:t>
            </a:r>
            <a:r>
              <a:rPr lang="zh-CN" altLang="en-US" sz="2400" b="1" dirty="0" smtClean="0">
                <a:solidFill>
                  <a:schemeClr val="tx1">
                    <a:lumMod val="65000"/>
                    <a:lumOff val="35000"/>
                  </a:schemeClr>
                </a:solidFill>
                <a:latin typeface="+mn-lt"/>
              </a:rPr>
              <a:t>成员国（即</a:t>
            </a:r>
            <a:r>
              <a:rPr lang="en-US" altLang="zh-CN" sz="2400" b="1" dirty="0" smtClean="0">
                <a:solidFill>
                  <a:schemeClr val="tx1">
                    <a:lumMod val="65000"/>
                    <a:lumOff val="35000"/>
                  </a:schemeClr>
                </a:solidFill>
                <a:latin typeface="+mn-lt"/>
              </a:rPr>
              <a:t>16</a:t>
            </a:r>
            <a:r>
              <a:rPr lang="zh-CN" altLang="en-US" sz="2400" b="1" dirty="0" smtClean="0">
                <a:solidFill>
                  <a:schemeClr val="tx1">
                    <a:lumMod val="65000"/>
                    <a:lumOff val="35000"/>
                  </a:schemeClr>
                </a:solidFill>
                <a:latin typeface="+mn-lt"/>
              </a:rPr>
              <a:t>国）的支持；</a:t>
            </a:r>
            <a:endParaRPr lang="en-GB" sz="2400" b="1" dirty="0">
              <a:solidFill>
                <a:schemeClr val="tx1">
                  <a:lumMod val="65000"/>
                  <a:lumOff val="35000"/>
                </a:schemeClr>
              </a:solidFill>
              <a:latin typeface="+mn-lt"/>
            </a:endParaRPr>
          </a:p>
          <a:p>
            <a:pPr marL="0" indent="0">
              <a:buFont typeface="Arial" charset="0"/>
              <a:buNone/>
              <a:defRPr/>
            </a:pPr>
            <a:r>
              <a:rPr lang="en-GB" sz="2400" b="1" dirty="0">
                <a:solidFill>
                  <a:schemeClr val="tx1">
                    <a:lumMod val="65000"/>
                    <a:lumOff val="35000"/>
                  </a:schemeClr>
                </a:solidFill>
                <a:latin typeface="+mn-lt"/>
              </a:rPr>
              <a:t>•	Member States that represent 65 % of the EU’s </a:t>
            </a:r>
            <a:r>
              <a:rPr lang="en-GB" sz="2400" b="1" dirty="0" smtClean="0">
                <a:solidFill>
                  <a:schemeClr val="tx1">
                    <a:lumMod val="65000"/>
                    <a:lumOff val="35000"/>
                  </a:schemeClr>
                </a:solidFill>
                <a:latin typeface="+mn-lt"/>
              </a:rPr>
              <a:t>population</a:t>
            </a:r>
          </a:p>
          <a:p>
            <a:pPr marL="0" indent="0">
              <a:buFont typeface="Arial" charset="0"/>
              <a:buNone/>
              <a:defRPr/>
            </a:pPr>
            <a:r>
              <a:rPr lang="zh-CN" altLang="en-US" sz="2400" b="1" dirty="0" smtClean="0">
                <a:solidFill>
                  <a:schemeClr val="tx1">
                    <a:lumMod val="65000"/>
                    <a:lumOff val="35000"/>
                  </a:schemeClr>
                </a:solidFill>
                <a:latin typeface="+mn-lt"/>
              </a:rPr>
              <a:t>         人口总数达欧盟</a:t>
            </a:r>
            <a:r>
              <a:rPr lang="zh-CN" altLang="zh-CN" sz="2400" b="1" dirty="0" smtClean="0">
                <a:solidFill>
                  <a:schemeClr val="tx1">
                    <a:lumMod val="65000"/>
                    <a:lumOff val="35000"/>
                  </a:schemeClr>
                </a:solidFill>
                <a:latin typeface="+mn-lt"/>
              </a:rPr>
              <a:t>6</a:t>
            </a:r>
            <a:r>
              <a:rPr lang="en-US" altLang="zh-CN" sz="2400" b="1" dirty="0" smtClean="0">
                <a:solidFill>
                  <a:schemeClr val="tx1">
                    <a:lumMod val="65000"/>
                    <a:lumOff val="35000"/>
                  </a:schemeClr>
                </a:solidFill>
                <a:latin typeface="+mn-lt"/>
              </a:rPr>
              <a:t>5%</a:t>
            </a:r>
            <a:r>
              <a:rPr lang="zh-CN" altLang="en-US" sz="2400" b="1" dirty="0" smtClean="0">
                <a:solidFill>
                  <a:schemeClr val="tx1">
                    <a:lumMod val="65000"/>
                    <a:lumOff val="35000"/>
                  </a:schemeClr>
                </a:solidFill>
                <a:latin typeface="+mn-lt"/>
              </a:rPr>
              <a:t>的成员</a:t>
            </a:r>
            <a:r>
              <a:rPr lang="zh-CN" altLang="en-US" sz="2400" b="1" dirty="0" smtClean="0">
                <a:solidFill>
                  <a:schemeClr val="tx1">
                    <a:lumMod val="65000"/>
                    <a:lumOff val="35000"/>
                  </a:schemeClr>
                </a:solidFill>
                <a:latin typeface="+mn-lt"/>
              </a:rPr>
              <a:t>国支持。</a:t>
            </a:r>
            <a:endParaRPr lang="en-GB" sz="2400" b="1" dirty="0">
              <a:solidFill>
                <a:schemeClr val="tx1">
                  <a:lumMod val="65000"/>
                  <a:lumOff val="35000"/>
                </a:schemeClr>
              </a:solidFill>
              <a:latin typeface="+mn-lt"/>
            </a:endParaRPr>
          </a:p>
          <a:p>
            <a:pPr>
              <a:defRPr/>
            </a:pPr>
            <a:endParaRPr lang="en-GB" sz="2400" b="1" dirty="0">
              <a:latin typeface="+mn-lt"/>
            </a:endParaRPr>
          </a:p>
        </p:txBody>
      </p:sp>
    </p:spTree>
    <p:extLst>
      <p:ext uri="{BB962C8B-B14F-4D97-AF65-F5344CB8AC3E}">
        <p14:creationId xmlns:p14="http://schemas.microsoft.com/office/powerpoint/2010/main" val="23794426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25" y="692620"/>
            <a:ext cx="9200197" cy="3416320"/>
          </a:xfrm>
          <a:prstGeom prst="rect">
            <a:avLst/>
          </a:prstGeom>
        </p:spPr>
        <p:txBody>
          <a:bodyPr wrap="square">
            <a:spAutoFit/>
          </a:bodyPr>
          <a:lstStyle/>
          <a:p>
            <a:pPr algn="ctr">
              <a:lnSpc>
                <a:spcPct val="150000"/>
              </a:lnSpc>
              <a:buClr>
                <a:schemeClr val="tx2"/>
              </a:buClr>
              <a:buSzPct val="103000"/>
            </a:pPr>
            <a:endParaRPr lang="it-IT" sz="2400" b="1" dirty="0" smtClean="0">
              <a:solidFill>
                <a:schemeClr val="tx1">
                  <a:lumMod val="75000"/>
                  <a:lumOff val="25000"/>
                </a:schemeClr>
              </a:solidFill>
              <a:latin typeface="Optane" pitchFamily="2" charset="0"/>
              <a:ea typeface="Verdana" pitchFamily="34" charset="0"/>
              <a:cs typeface="Verdana" pitchFamily="34" charset="0"/>
            </a:endParaRPr>
          </a:p>
          <a:p>
            <a:pPr algn="just">
              <a:lnSpc>
                <a:spcPct val="150000"/>
              </a:lnSpc>
              <a:buClr>
                <a:schemeClr val="tx2"/>
              </a:buClr>
              <a:buSzPct val="103000"/>
            </a:pPr>
            <a:r>
              <a:rPr lang="it-IT" sz="2400" b="1" dirty="0" smtClean="0">
                <a:solidFill>
                  <a:schemeClr val="tx1">
                    <a:lumMod val="75000"/>
                    <a:lumOff val="25000"/>
                  </a:schemeClr>
                </a:solidFill>
                <a:latin typeface="Optane" pitchFamily="2" charset="0"/>
                <a:ea typeface="Verdana" pitchFamily="34" charset="0"/>
                <a:cs typeface="Verdana" pitchFamily="34" charset="0"/>
              </a:rPr>
              <a:t>Part II. Economic Policy coordination in the UE. The </a:t>
            </a:r>
            <a:r>
              <a:rPr lang="it-IT" sz="2400" b="1" dirty="0" err="1" smtClean="0">
                <a:solidFill>
                  <a:schemeClr val="tx1">
                    <a:lumMod val="75000"/>
                    <a:lumOff val="25000"/>
                  </a:schemeClr>
                </a:solidFill>
                <a:latin typeface="Optane" pitchFamily="2" charset="0"/>
                <a:ea typeface="Verdana" pitchFamily="34" charset="0"/>
                <a:cs typeface="Verdana" pitchFamily="34" charset="0"/>
              </a:rPr>
              <a:t>European</a:t>
            </a:r>
            <a:r>
              <a:rPr lang="it-IT" sz="2400" b="1" dirty="0" smtClean="0">
                <a:solidFill>
                  <a:schemeClr val="tx1">
                    <a:lumMod val="75000"/>
                    <a:lumOff val="25000"/>
                  </a:schemeClr>
                </a:solidFill>
                <a:latin typeface="Optane" pitchFamily="2" charset="0"/>
                <a:ea typeface="Verdana" pitchFamily="34" charset="0"/>
                <a:cs typeface="Verdana" pitchFamily="34" charset="0"/>
              </a:rPr>
              <a:t> </a:t>
            </a:r>
            <a:r>
              <a:rPr lang="it-IT" sz="2400" b="1" dirty="0" smtClean="0">
                <a:solidFill>
                  <a:schemeClr val="tx1">
                    <a:lumMod val="75000"/>
                    <a:lumOff val="25000"/>
                  </a:schemeClr>
                </a:solidFill>
                <a:latin typeface="Optane" pitchFamily="2" charset="0"/>
                <a:ea typeface="Verdana" pitchFamily="34" charset="0"/>
                <a:cs typeface="Verdana" pitchFamily="34" charset="0"/>
              </a:rPr>
              <a:t>Seme</a:t>
            </a:r>
            <a:r>
              <a:rPr lang="en-US" altLang="zh-CN" sz="2400" b="1" dirty="0" smtClean="0">
                <a:solidFill>
                  <a:schemeClr val="tx1">
                    <a:lumMod val="75000"/>
                    <a:lumOff val="25000"/>
                  </a:schemeClr>
                </a:solidFill>
                <a:latin typeface="Optane" pitchFamily="2" charset="0"/>
                <a:ea typeface="Verdana" pitchFamily="34" charset="0"/>
                <a:cs typeface="Verdana" pitchFamily="34" charset="0"/>
              </a:rPr>
              <a:t>s</a:t>
            </a:r>
            <a:r>
              <a:rPr lang="it-IT" sz="2400" b="1" dirty="0" smtClean="0">
                <a:solidFill>
                  <a:schemeClr val="tx1">
                    <a:lumMod val="75000"/>
                    <a:lumOff val="25000"/>
                  </a:schemeClr>
                </a:solidFill>
                <a:latin typeface="Optane" pitchFamily="2" charset="0"/>
                <a:ea typeface="Verdana" pitchFamily="34" charset="0"/>
                <a:cs typeface="Verdana" pitchFamily="34" charset="0"/>
              </a:rPr>
              <a:t>ter</a:t>
            </a:r>
          </a:p>
          <a:p>
            <a:pPr algn="just">
              <a:lnSpc>
                <a:spcPct val="150000"/>
              </a:lnSpc>
              <a:buClr>
                <a:schemeClr val="tx2"/>
              </a:buClr>
              <a:buSzPct val="103000"/>
            </a:pPr>
            <a:r>
              <a:rPr lang="zh-CN" altLang="en-US" sz="2400" b="1" dirty="0" smtClean="0">
                <a:solidFill>
                  <a:schemeClr val="tx1">
                    <a:lumMod val="75000"/>
                    <a:lumOff val="25000"/>
                  </a:schemeClr>
                </a:solidFill>
                <a:latin typeface="Optane" pitchFamily="2" charset="0"/>
                <a:ea typeface="Verdana" pitchFamily="34" charset="0"/>
                <a:cs typeface="Verdana" pitchFamily="34" charset="0"/>
              </a:rPr>
              <a:t>第二部分：欧盟经济政策协调</a:t>
            </a:r>
            <a:r>
              <a:rPr lang="en-US" altLang="zh-CN" sz="2400" b="1" dirty="0" smtClean="0">
                <a:solidFill>
                  <a:schemeClr val="tx1">
                    <a:lumMod val="75000"/>
                    <a:lumOff val="25000"/>
                  </a:schemeClr>
                </a:solidFill>
                <a:latin typeface="Optane" pitchFamily="2" charset="0"/>
                <a:ea typeface="Verdana" pitchFamily="34" charset="0"/>
                <a:cs typeface="Verdana" pitchFamily="34" charset="0"/>
              </a:rPr>
              <a:t>:</a:t>
            </a:r>
            <a:r>
              <a:rPr lang="zh-CN" altLang="en-US" sz="2400" b="1" dirty="0" smtClean="0">
                <a:solidFill>
                  <a:schemeClr val="tx1">
                    <a:lumMod val="75000"/>
                    <a:lumOff val="25000"/>
                  </a:schemeClr>
                </a:solidFill>
                <a:latin typeface="Optane" pitchFamily="2" charset="0"/>
                <a:ea typeface="Verdana" pitchFamily="34" charset="0"/>
                <a:cs typeface="Verdana" pitchFamily="34" charset="0"/>
              </a:rPr>
              <a:t> “欧盟经济季度”制度</a:t>
            </a:r>
            <a:endParaRPr lang="it-IT" sz="2400" b="1"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sz="2400" b="1"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sz="2400" b="1"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sz="2400" b="1"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smtClean="0"/>
              <a:t>Index</a:t>
            </a:r>
            <a:r>
              <a:rPr lang="en-US" altLang="it-IT" dirty="0" smtClean="0"/>
              <a:t> 目录</a:t>
            </a:r>
            <a:endParaRPr lang="it-IT" dirty="0"/>
          </a:p>
        </p:txBody>
      </p:sp>
    </p:spTree>
    <p:extLst>
      <p:ext uri="{BB962C8B-B14F-4D97-AF65-F5344CB8AC3E}">
        <p14:creationId xmlns:p14="http://schemas.microsoft.com/office/powerpoint/2010/main" val="8788534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STEPS TO THE COORDINATION OF THE ECONOMIC POLICY (1</a:t>
            </a:r>
            <a:r>
              <a:rPr lang="es-ES" dirty="0" smtClean="0"/>
              <a:t>)</a:t>
            </a:r>
            <a:br>
              <a:rPr lang="es-ES" dirty="0" smtClean="0"/>
            </a:br>
            <a:r>
              <a:rPr lang="es-ES" dirty="0" smtClean="0"/>
              <a:t>经济政策协调步骤（1）</a:t>
            </a:r>
            <a:endParaRPr lang="es-ES" dirty="0"/>
          </a:p>
        </p:txBody>
      </p:sp>
      <p:sp>
        <p:nvSpPr>
          <p:cNvPr id="3" name="2 Marcador de contenido"/>
          <p:cNvSpPr>
            <a:spLocks noGrp="1"/>
          </p:cNvSpPr>
          <p:nvPr>
            <p:ph idx="1"/>
          </p:nvPr>
        </p:nvSpPr>
        <p:spPr>
          <a:xfrm>
            <a:off x="416370" y="980660"/>
            <a:ext cx="5760800" cy="5145506"/>
          </a:xfrm>
        </p:spPr>
        <p:txBody>
          <a:bodyPr>
            <a:normAutofit fontScale="85000" lnSpcReduction="10000"/>
          </a:bodyPr>
          <a:lstStyle/>
          <a:p>
            <a:r>
              <a:rPr lang="en-US" sz="2400" dirty="0" smtClean="0"/>
              <a:t>The process of economic integration goes in parallel with  the </a:t>
            </a:r>
            <a:r>
              <a:rPr lang="en-US" sz="2400" b="1" dirty="0" smtClean="0"/>
              <a:t>history of the EU</a:t>
            </a:r>
            <a:r>
              <a:rPr lang="es-ES" sz="2400" b="1" dirty="0" smtClean="0"/>
              <a:t>.</a:t>
            </a:r>
            <a:endParaRPr lang="es-ES" sz="2400" b="1" dirty="0"/>
          </a:p>
          <a:p>
            <a:r>
              <a:rPr lang="en-GB" sz="2400" dirty="0"/>
              <a:t>EU Member States focused on the </a:t>
            </a:r>
            <a:r>
              <a:rPr lang="en-GB" sz="2400" b="1" dirty="0"/>
              <a:t>establishment of a single market </a:t>
            </a:r>
            <a:r>
              <a:rPr lang="en-GB" sz="2400" dirty="0"/>
              <a:t>when the EU was founded in </a:t>
            </a:r>
            <a:r>
              <a:rPr lang="en-GB" sz="2400" b="1" dirty="0"/>
              <a:t>1957</a:t>
            </a:r>
            <a:r>
              <a:rPr lang="en-GB" sz="2400" dirty="0"/>
              <a:t>. </a:t>
            </a:r>
            <a:r>
              <a:rPr lang="en-GB" sz="2400" dirty="0" smtClean="0"/>
              <a:t>Eventually </a:t>
            </a:r>
            <a:r>
              <a:rPr lang="en-GB" sz="2400" dirty="0"/>
              <a:t>it turned clear a need for economic and monetary cooperation for further development and flourishing of the internal market. </a:t>
            </a:r>
            <a:endParaRPr lang="es-ES" sz="2400" dirty="0"/>
          </a:p>
          <a:p>
            <a:r>
              <a:rPr lang="en-GB" sz="2400" dirty="0"/>
              <a:t>However, only with the </a:t>
            </a:r>
            <a:r>
              <a:rPr lang="en-GB" sz="2400" b="1" dirty="0"/>
              <a:t>Treaty of Maastricht in 1992 </a:t>
            </a:r>
            <a:r>
              <a:rPr lang="en-GB" sz="2400" dirty="0"/>
              <a:t>this idea start making </a:t>
            </a:r>
            <a:r>
              <a:rPr lang="en-GB" sz="2400" dirty="0" smtClean="0"/>
              <a:t>feasible.</a:t>
            </a:r>
            <a:r>
              <a:rPr lang="es-ES" sz="2400" dirty="0"/>
              <a:t> </a:t>
            </a:r>
            <a:r>
              <a:rPr lang="es-ES" sz="2400" dirty="0" smtClean="0"/>
              <a:t>T</a:t>
            </a:r>
            <a:r>
              <a:rPr lang="en-GB" sz="2400" dirty="0" smtClean="0"/>
              <a:t>he </a:t>
            </a:r>
            <a:r>
              <a:rPr lang="en-GB" sz="2400" dirty="0"/>
              <a:t>Treaty defines:</a:t>
            </a:r>
            <a:endParaRPr lang="es-ES" sz="2400" dirty="0"/>
          </a:p>
          <a:p>
            <a:pPr lvl="1">
              <a:buFont typeface="Wingdings" panose="05000000000000000000" pitchFamily="2" charset="2"/>
              <a:buChar char="q"/>
            </a:pPr>
            <a:r>
              <a:rPr lang="en-GB" sz="2400" dirty="0"/>
              <a:t>The basic rules for the introduction of the </a:t>
            </a:r>
            <a:r>
              <a:rPr lang="en-GB" sz="2400" b="1" dirty="0"/>
              <a:t>single currency</a:t>
            </a:r>
            <a:r>
              <a:rPr lang="en-GB" sz="2400" dirty="0"/>
              <a:t>.</a:t>
            </a:r>
            <a:endParaRPr lang="es-ES" sz="2400" dirty="0"/>
          </a:p>
          <a:p>
            <a:pPr lvl="1">
              <a:buFont typeface="Wingdings" panose="05000000000000000000" pitchFamily="2" charset="2"/>
              <a:buChar char="q"/>
            </a:pPr>
            <a:r>
              <a:rPr lang="en-GB" sz="2400" dirty="0"/>
              <a:t>The </a:t>
            </a:r>
            <a:r>
              <a:rPr lang="en-GB" sz="2400" b="1" dirty="0"/>
              <a:t>convergence criteria </a:t>
            </a:r>
            <a:r>
              <a:rPr lang="en-GB" sz="2400" dirty="0"/>
              <a:t>to adopt a single currency the euro, which are low and stable inflation, </a:t>
            </a:r>
            <a:r>
              <a:rPr lang="en-GB" sz="2400" dirty="0" smtClean="0"/>
              <a:t> stable exchange </a:t>
            </a:r>
            <a:r>
              <a:rPr lang="en-GB" sz="2400" dirty="0"/>
              <a:t>rates and </a:t>
            </a:r>
            <a:r>
              <a:rPr lang="en-GB" sz="2400" b="1" dirty="0" smtClean="0"/>
              <a:t>sound </a:t>
            </a:r>
            <a:r>
              <a:rPr lang="en-GB" sz="2400" b="1" dirty="0"/>
              <a:t>public finances</a:t>
            </a:r>
            <a:endParaRPr lang="es-ES" sz="2400" b="1" dirty="0"/>
          </a:p>
          <a:p>
            <a:endParaRPr lang="es-ES" sz="2400" dirty="0"/>
          </a:p>
        </p:txBody>
      </p:sp>
      <p:sp>
        <p:nvSpPr>
          <p:cNvPr id="4" name="2 Marcador de contenido"/>
          <p:cNvSpPr txBox="1">
            <a:spLocks/>
          </p:cNvSpPr>
          <p:nvPr/>
        </p:nvSpPr>
        <p:spPr>
          <a:xfrm>
            <a:off x="6105160" y="1052670"/>
            <a:ext cx="3456480" cy="514550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400" dirty="0" smtClean="0">
                <a:latin typeface="宋体"/>
                <a:ea typeface="宋体"/>
                <a:cs typeface="宋体"/>
              </a:rPr>
              <a:t>欧盟经济政策过程与</a:t>
            </a:r>
            <a:r>
              <a:rPr lang="zh-CN" altLang="en-US" sz="2400" dirty="0" smtClean="0">
                <a:latin typeface="黑体"/>
                <a:ea typeface="黑体"/>
                <a:cs typeface="黑体"/>
              </a:rPr>
              <a:t>欧盟历史</a:t>
            </a:r>
            <a:r>
              <a:rPr lang="zh-CN" altLang="en-US" sz="2400" dirty="0" smtClean="0">
                <a:latin typeface="宋体"/>
                <a:ea typeface="宋体"/>
                <a:cs typeface="宋体"/>
              </a:rPr>
              <a:t>并道而行</a:t>
            </a:r>
          </a:p>
          <a:p>
            <a:endParaRPr lang="zh-CN" altLang="en-US" sz="2400" dirty="0" smtClean="0">
              <a:latin typeface="宋体"/>
              <a:ea typeface="宋体"/>
              <a:cs typeface="宋体"/>
            </a:endParaRPr>
          </a:p>
          <a:p>
            <a:r>
              <a:rPr lang="en-US" altLang="zh-CN" sz="2400" dirty="0" smtClean="0">
                <a:latin typeface="黑体"/>
                <a:ea typeface="黑体"/>
                <a:cs typeface="黑体"/>
              </a:rPr>
              <a:t>1957</a:t>
            </a:r>
            <a:r>
              <a:rPr lang="zh-CN" altLang="en-US" sz="2400" dirty="0" smtClean="0">
                <a:latin typeface="黑体"/>
                <a:ea typeface="黑体"/>
                <a:cs typeface="黑体"/>
              </a:rPr>
              <a:t>年</a:t>
            </a:r>
            <a:r>
              <a:rPr lang="zh-CN" altLang="en-US" sz="2400" dirty="0" smtClean="0">
                <a:latin typeface="宋体"/>
                <a:ea typeface="宋体"/>
                <a:cs typeface="宋体"/>
              </a:rPr>
              <a:t>欧盟成立时，各成员国即致力于</a:t>
            </a:r>
            <a:r>
              <a:rPr lang="zh-CN" altLang="en-US" sz="2400" dirty="0" smtClean="0">
                <a:latin typeface="黑体"/>
                <a:ea typeface="黑体"/>
                <a:cs typeface="黑体"/>
              </a:rPr>
              <a:t>建立统一市场</a:t>
            </a:r>
            <a:r>
              <a:rPr lang="zh-CN" altLang="en-US" sz="2400" dirty="0" smtClean="0">
                <a:latin typeface="宋体"/>
                <a:ea typeface="宋体"/>
                <a:cs typeface="宋体"/>
              </a:rPr>
              <a:t>。最终表明内部市场的深入发展与繁荣需要经济与货币上的合作</a:t>
            </a:r>
          </a:p>
          <a:p>
            <a:endParaRPr lang="en-GB" sz="2400" dirty="0" smtClean="0">
              <a:latin typeface="宋体"/>
              <a:ea typeface="宋体"/>
              <a:cs typeface="宋体"/>
            </a:endParaRPr>
          </a:p>
          <a:p>
            <a:r>
              <a:rPr lang="zh-CN" altLang="en-US" sz="2400" dirty="0" smtClean="0">
                <a:latin typeface="宋体"/>
                <a:ea typeface="宋体"/>
                <a:cs typeface="宋体"/>
              </a:rPr>
              <a:t>但是，直到</a:t>
            </a:r>
            <a:r>
              <a:rPr lang="en-US" altLang="zh-CN" sz="2400" dirty="0" smtClean="0">
                <a:latin typeface="宋体"/>
                <a:ea typeface="宋体"/>
                <a:cs typeface="宋体"/>
              </a:rPr>
              <a:t>《</a:t>
            </a:r>
            <a:r>
              <a:rPr lang="en-US" altLang="zh-CN" sz="2400" dirty="0" smtClean="0">
                <a:latin typeface="黑体"/>
                <a:ea typeface="黑体"/>
                <a:cs typeface="黑体"/>
              </a:rPr>
              <a:t>1992</a:t>
            </a:r>
            <a:r>
              <a:rPr lang="zh-CN" altLang="en-US" sz="2400" dirty="0" smtClean="0">
                <a:latin typeface="黑体"/>
                <a:ea typeface="黑体"/>
                <a:cs typeface="黑体"/>
              </a:rPr>
              <a:t>年马斯特里赫特条约</a:t>
            </a:r>
            <a:r>
              <a:rPr lang="en-US" altLang="zh-CN" sz="2400" dirty="0" smtClean="0">
                <a:latin typeface="宋体"/>
                <a:ea typeface="宋体"/>
                <a:cs typeface="宋体"/>
              </a:rPr>
              <a:t>》</a:t>
            </a:r>
            <a:r>
              <a:rPr lang="zh-CN" altLang="en-US" sz="2400" dirty="0" smtClean="0">
                <a:latin typeface="宋体"/>
                <a:ea typeface="宋体"/>
                <a:cs typeface="宋体"/>
              </a:rPr>
              <a:t>签署，方使该理念开始落实。条约界定了：</a:t>
            </a:r>
            <a:endParaRPr lang="es-ES" sz="2400" dirty="0" smtClean="0">
              <a:latin typeface="宋体"/>
              <a:ea typeface="宋体"/>
              <a:cs typeface="宋体"/>
            </a:endParaRPr>
          </a:p>
          <a:p>
            <a:pPr lvl="1">
              <a:buFont typeface="Wingdings" panose="05000000000000000000" pitchFamily="2" charset="2"/>
              <a:buChar char="q"/>
            </a:pPr>
            <a:r>
              <a:rPr lang="zh-CN" altLang="en-US" sz="2400" dirty="0" smtClean="0">
                <a:latin typeface="宋体"/>
                <a:ea typeface="宋体"/>
                <a:cs typeface="宋体"/>
              </a:rPr>
              <a:t>引入</a:t>
            </a:r>
            <a:r>
              <a:rPr lang="zh-CN" altLang="en-US" sz="2400" dirty="0" smtClean="0">
                <a:latin typeface="黑体"/>
                <a:ea typeface="黑体"/>
                <a:cs typeface="黑体"/>
              </a:rPr>
              <a:t>统一货币</a:t>
            </a:r>
            <a:r>
              <a:rPr lang="zh-CN" altLang="en-US" sz="2400" dirty="0" smtClean="0">
                <a:latin typeface="宋体"/>
                <a:ea typeface="宋体"/>
                <a:cs typeface="宋体"/>
              </a:rPr>
              <a:t>的基本规则；</a:t>
            </a:r>
            <a:endParaRPr lang="es-ES" altLang="zh-CN" sz="2400" dirty="0" smtClean="0">
              <a:latin typeface="宋体"/>
              <a:ea typeface="宋体"/>
              <a:cs typeface="宋体"/>
            </a:endParaRPr>
          </a:p>
          <a:p>
            <a:pPr lvl="1">
              <a:buFont typeface="Wingdings" panose="05000000000000000000" pitchFamily="2" charset="2"/>
              <a:buChar char="q"/>
            </a:pPr>
            <a:r>
              <a:rPr lang="zh-CN" altLang="en-US" sz="2400" dirty="0" smtClean="0">
                <a:latin typeface="宋体"/>
                <a:ea typeface="宋体"/>
                <a:cs typeface="宋体"/>
              </a:rPr>
              <a:t>统一货币</a:t>
            </a:r>
            <a:r>
              <a:rPr lang="en-US" altLang="zh-CN" sz="2400" dirty="0" smtClean="0">
                <a:latin typeface="宋体"/>
                <a:ea typeface="宋体"/>
                <a:cs typeface="宋体"/>
              </a:rPr>
              <a:t>——</a:t>
            </a:r>
            <a:r>
              <a:rPr lang="zh-CN" altLang="en-US" sz="2400" dirty="0" smtClean="0">
                <a:latin typeface="宋体"/>
                <a:ea typeface="宋体"/>
                <a:cs typeface="宋体"/>
              </a:rPr>
              <a:t>欧元的</a:t>
            </a:r>
            <a:r>
              <a:rPr lang="zh-CN" altLang="en-US" sz="2400" dirty="0" smtClean="0">
                <a:latin typeface="黑体"/>
                <a:ea typeface="黑体"/>
                <a:cs typeface="黑体"/>
              </a:rPr>
              <a:t>加盟标准</a:t>
            </a:r>
            <a:r>
              <a:rPr lang="zh-CN" altLang="en-US" sz="2400" dirty="0" smtClean="0">
                <a:latin typeface="宋体"/>
                <a:ea typeface="宋体"/>
                <a:cs typeface="宋体"/>
              </a:rPr>
              <a:t>，即低度且稳定的统账水平</a:t>
            </a:r>
            <a:r>
              <a:rPr lang="zh-CN" altLang="en-US" sz="2400" dirty="0">
                <a:latin typeface="宋体"/>
                <a:ea typeface="宋体"/>
                <a:cs typeface="宋体"/>
              </a:rPr>
              <a:t>、</a:t>
            </a:r>
            <a:r>
              <a:rPr lang="zh-CN" altLang="en-US" sz="2400" dirty="0" smtClean="0">
                <a:latin typeface="宋体"/>
                <a:ea typeface="宋体"/>
                <a:cs typeface="宋体"/>
              </a:rPr>
              <a:t>稳定的汇率和</a:t>
            </a:r>
            <a:r>
              <a:rPr lang="zh-CN" altLang="en-US" sz="2400" dirty="0" smtClean="0">
                <a:latin typeface="黑体"/>
                <a:ea typeface="黑体"/>
                <a:cs typeface="黑体"/>
              </a:rPr>
              <a:t>良好的公共财政状况</a:t>
            </a:r>
            <a:r>
              <a:rPr lang="zh-CN" altLang="en-US" sz="2400" dirty="0" smtClean="0">
                <a:latin typeface="宋体"/>
                <a:ea typeface="宋体"/>
                <a:cs typeface="宋体"/>
              </a:rPr>
              <a:t>。</a:t>
            </a:r>
            <a:endParaRPr lang="es-ES" sz="2400" dirty="0" smtClean="0">
              <a:latin typeface="宋体"/>
              <a:ea typeface="宋体"/>
              <a:cs typeface="宋体"/>
            </a:endParaRPr>
          </a:p>
        </p:txBody>
      </p:sp>
    </p:spTree>
    <p:extLst>
      <p:ext uri="{BB962C8B-B14F-4D97-AF65-F5344CB8AC3E}">
        <p14:creationId xmlns:p14="http://schemas.microsoft.com/office/powerpoint/2010/main" val="1055645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STEPS TO THE COORDINATION OF THE ECONOMIC POLICY. (2</a:t>
            </a:r>
            <a:r>
              <a:rPr lang="es-ES" dirty="0" smtClean="0"/>
              <a:t>)</a:t>
            </a:r>
            <a:br>
              <a:rPr lang="es-ES" dirty="0" smtClean="0"/>
            </a:br>
            <a:r>
              <a:rPr lang="zh-CN" altLang="en-US" dirty="0" smtClean="0"/>
              <a:t>经济政策协调步骤（</a:t>
            </a:r>
            <a:r>
              <a:rPr lang="en-US" altLang="zh-CN" dirty="0" smtClean="0"/>
              <a:t>2</a:t>
            </a:r>
            <a:r>
              <a:rPr lang="zh-CN" altLang="en-US" dirty="0" smtClean="0"/>
              <a:t>）</a:t>
            </a:r>
            <a:endParaRPr lang="es-ES" dirty="0"/>
          </a:p>
        </p:txBody>
      </p:sp>
      <p:sp>
        <p:nvSpPr>
          <p:cNvPr id="3" name="2 Marcador de contenido"/>
          <p:cNvSpPr>
            <a:spLocks noGrp="1"/>
          </p:cNvSpPr>
          <p:nvPr>
            <p:ph idx="1"/>
          </p:nvPr>
        </p:nvSpPr>
        <p:spPr/>
        <p:txBody>
          <a:bodyPr>
            <a:normAutofit fontScale="92500" lnSpcReduction="20000"/>
          </a:bodyPr>
          <a:lstStyle/>
          <a:p>
            <a:r>
              <a:rPr lang="en-GB" sz="2400" dirty="0"/>
              <a:t>In a single market </a:t>
            </a:r>
            <a:r>
              <a:rPr lang="en-GB" sz="2400" dirty="0" smtClean="0"/>
              <a:t>to </a:t>
            </a:r>
            <a:r>
              <a:rPr lang="en-GB" sz="2400" dirty="0"/>
              <a:t>coordinate national economic policies is </a:t>
            </a:r>
            <a:r>
              <a:rPr lang="en-GB" sz="2400" b="1" dirty="0"/>
              <a:t>common sense. </a:t>
            </a:r>
            <a:r>
              <a:rPr lang="en-GB" sz="2400" dirty="0"/>
              <a:t>(19 countries have gone even further by adopting the </a:t>
            </a:r>
            <a:r>
              <a:rPr lang="en-GB" sz="2400" dirty="0" smtClean="0"/>
              <a:t>EURO</a:t>
            </a:r>
            <a:r>
              <a:rPr lang="en-GB" sz="2400" dirty="0" smtClean="0"/>
              <a:t>)</a:t>
            </a:r>
            <a:endParaRPr lang="es-ES" sz="2400" dirty="0"/>
          </a:p>
          <a:p>
            <a:r>
              <a:rPr lang="en-GB" sz="2400" dirty="0"/>
              <a:t>The framework cooperation of the </a:t>
            </a:r>
            <a:r>
              <a:rPr lang="en-GB" sz="2400" b="1" dirty="0"/>
              <a:t>Economic and Monetary Union </a:t>
            </a:r>
            <a:r>
              <a:rPr lang="en-GB" sz="2400" dirty="0"/>
              <a:t>is the UME itself (which all countries are part of). Here all MMEE agree on </a:t>
            </a:r>
            <a:r>
              <a:rPr lang="en-GB" sz="2400" b="1" dirty="0"/>
              <a:t>common economic guidelines</a:t>
            </a:r>
            <a:r>
              <a:rPr lang="en-GB" sz="2400" dirty="0"/>
              <a:t>. These common policies reap more growth, more employment and social welfare. Additionally these guidelines provide for a coordinated action of responses before asymmetric shocks and </a:t>
            </a:r>
            <a:r>
              <a:rPr lang="en-GB" sz="2400" dirty="0" smtClean="0"/>
              <a:t>challenges</a:t>
            </a:r>
          </a:p>
          <a:p>
            <a:endParaRPr lang="en-GB" sz="2400" dirty="0" smtClean="0"/>
          </a:p>
          <a:p>
            <a:r>
              <a:rPr lang="zh-CN" altLang="en-US" sz="2400" dirty="0" smtClean="0">
                <a:latin typeface="宋体"/>
                <a:ea typeface="宋体"/>
                <a:cs typeface="宋体"/>
              </a:rPr>
              <a:t>在统一市场内协调各国经济政策已成</a:t>
            </a:r>
            <a:r>
              <a:rPr lang="zh-CN" altLang="en-US" sz="2400" dirty="0" smtClean="0">
                <a:latin typeface="黑体"/>
                <a:ea typeface="黑体"/>
                <a:cs typeface="黑体"/>
              </a:rPr>
              <a:t>共识</a:t>
            </a:r>
            <a:r>
              <a:rPr lang="zh-CN" altLang="zh-CN" sz="2400" dirty="0" smtClean="0">
                <a:latin typeface="宋体"/>
                <a:ea typeface="宋体"/>
                <a:cs typeface="宋体"/>
              </a:rPr>
              <a:t>.</a:t>
            </a:r>
            <a:r>
              <a:rPr lang="en-US" altLang="zh-CN" sz="2400" dirty="0" smtClean="0">
                <a:latin typeface="宋体"/>
                <a:ea typeface="宋体"/>
                <a:cs typeface="宋体"/>
              </a:rPr>
              <a:t>(</a:t>
            </a:r>
            <a:r>
              <a:rPr lang="zh-CN" altLang="en-US" sz="2400" dirty="0" smtClean="0">
                <a:latin typeface="宋体"/>
                <a:ea typeface="宋体"/>
                <a:cs typeface="宋体"/>
              </a:rPr>
              <a:t>欧盟</a:t>
            </a:r>
            <a:r>
              <a:rPr lang="en-US" altLang="zh-CN" sz="2400" dirty="0" smtClean="0">
                <a:latin typeface="宋体"/>
                <a:ea typeface="宋体"/>
                <a:cs typeface="宋体"/>
              </a:rPr>
              <a:t>19</a:t>
            </a:r>
            <a:r>
              <a:rPr lang="zh-CN" altLang="en-US" sz="2400" dirty="0" smtClean="0">
                <a:latin typeface="宋体"/>
                <a:ea typeface="宋体"/>
                <a:cs typeface="宋体"/>
              </a:rPr>
              <a:t>个成员国甚至走的更远，已共同采用欧元为货币</a:t>
            </a:r>
            <a:r>
              <a:rPr lang="en-US" altLang="zh-CN" sz="2400" dirty="0" smtClean="0">
                <a:latin typeface="宋体"/>
                <a:ea typeface="宋体"/>
                <a:cs typeface="宋体"/>
              </a:rPr>
              <a:t>)</a:t>
            </a:r>
          </a:p>
          <a:p>
            <a:endParaRPr lang="en-US" altLang="zh-CN" sz="2400" dirty="0" smtClean="0">
              <a:latin typeface="宋体"/>
              <a:ea typeface="宋体"/>
              <a:cs typeface="宋体"/>
            </a:endParaRPr>
          </a:p>
          <a:p>
            <a:r>
              <a:rPr lang="zh-CN" altLang="en-US" sz="2400" dirty="0" smtClean="0">
                <a:latin typeface="黑体"/>
                <a:ea typeface="黑体"/>
                <a:cs typeface="黑体"/>
              </a:rPr>
              <a:t>经济与货币联盟</a:t>
            </a:r>
            <a:r>
              <a:rPr lang="zh-CN" altLang="en-US" sz="2400" dirty="0" smtClean="0">
                <a:latin typeface="宋体"/>
                <a:ea typeface="宋体"/>
                <a:cs typeface="宋体"/>
              </a:rPr>
              <a:t>就是各国成员都加入所组成的合作框架组织。在此框架之下，所有成员国均同意</a:t>
            </a:r>
            <a:r>
              <a:rPr lang="zh-CN" altLang="en-US" sz="2400" dirty="0" smtClean="0">
                <a:latin typeface="黑体"/>
                <a:ea typeface="黑体"/>
                <a:cs typeface="黑体"/>
              </a:rPr>
              <a:t>共同经济指导路线</a:t>
            </a:r>
            <a:r>
              <a:rPr lang="zh-CN" altLang="en-US" sz="2400" dirty="0" smtClean="0">
                <a:latin typeface="宋体"/>
                <a:ea typeface="宋体"/>
                <a:cs typeface="宋体"/>
              </a:rPr>
              <a:t>。这些共同的政策路线推进经济增长、促进就业和社会福利。此外，这些指导路线还可在各国出现不均衡的经济动荡和挑战之前，提供协调应对措施。</a:t>
            </a:r>
            <a:endParaRPr lang="es-ES" sz="2400" dirty="0">
              <a:latin typeface="宋体"/>
              <a:ea typeface="宋体"/>
              <a:cs typeface="宋体"/>
            </a:endParaRPr>
          </a:p>
        </p:txBody>
      </p:sp>
    </p:spTree>
    <p:extLst>
      <p:ext uri="{BB962C8B-B14F-4D97-AF65-F5344CB8AC3E}">
        <p14:creationId xmlns:p14="http://schemas.microsoft.com/office/powerpoint/2010/main" val="1262046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400" dirty="0" smtClean="0"/>
              <a:t>COORDINATION AND THE SURVEILLANCE</a:t>
            </a:r>
            <a:r>
              <a:rPr lang="es-ES" sz="2400" dirty="0" smtClean="0"/>
              <a:t>.</a:t>
            </a:r>
            <a:br>
              <a:rPr lang="es-ES" sz="2400" dirty="0" smtClean="0"/>
            </a:br>
            <a:r>
              <a:rPr lang="zh-CN" altLang="en-US" sz="2400" dirty="0" smtClean="0"/>
              <a:t>协调与监测</a:t>
            </a:r>
            <a:r>
              <a:rPr lang="es-ES" sz="2400" dirty="0" smtClean="0"/>
              <a:t> </a:t>
            </a:r>
            <a:endParaRPr lang="es-ES" sz="2400" dirty="0"/>
          </a:p>
        </p:txBody>
      </p:sp>
      <p:sp>
        <p:nvSpPr>
          <p:cNvPr id="3" name="2 Marcador de contenido"/>
          <p:cNvSpPr>
            <a:spLocks noGrp="1"/>
          </p:cNvSpPr>
          <p:nvPr>
            <p:ph idx="1"/>
          </p:nvPr>
        </p:nvSpPr>
        <p:spPr/>
        <p:txBody>
          <a:bodyPr>
            <a:normAutofit lnSpcReduction="10000"/>
          </a:bodyPr>
          <a:lstStyle/>
          <a:p>
            <a:r>
              <a:rPr lang="en-US" sz="2400" dirty="0" smtClean="0"/>
              <a:t>The surveillance of economic policies focuses on the following areas</a:t>
            </a:r>
            <a:r>
              <a:rPr lang="en-US" sz="2400" dirty="0" smtClean="0"/>
              <a:t>:</a:t>
            </a:r>
          </a:p>
          <a:p>
            <a:r>
              <a:rPr lang="zh-CN" altLang="en-US" sz="2400" dirty="0" smtClean="0">
                <a:latin typeface="宋体"/>
                <a:ea typeface="宋体"/>
                <a:cs typeface="宋体"/>
              </a:rPr>
              <a:t>经济政策监测工作聚焦于下列领域：</a:t>
            </a:r>
            <a:endParaRPr lang="en-US" sz="2400" dirty="0" smtClean="0">
              <a:latin typeface="宋体"/>
              <a:ea typeface="宋体"/>
              <a:cs typeface="宋体"/>
            </a:endParaRPr>
          </a:p>
          <a:p>
            <a:pPr marL="0" indent="0">
              <a:buNone/>
            </a:pPr>
            <a:endParaRPr lang="en-US" sz="2400" dirty="0" smtClean="0"/>
          </a:p>
          <a:p>
            <a:pPr lvl="1">
              <a:buFont typeface="Wingdings" panose="05000000000000000000" pitchFamily="2" charset="2"/>
              <a:buChar char="q"/>
            </a:pPr>
            <a:r>
              <a:rPr lang="en-US" sz="2400" dirty="0" smtClean="0"/>
              <a:t>EEMM </a:t>
            </a:r>
            <a:r>
              <a:rPr lang="en-US" sz="2400" b="1" dirty="0" smtClean="0"/>
              <a:t>macroeconomic developments </a:t>
            </a:r>
            <a:r>
              <a:rPr lang="en-US" sz="2400" dirty="0" smtClean="0"/>
              <a:t>and evolution of the exchange rate of the </a:t>
            </a:r>
            <a:r>
              <a:rPr lang="en-US" sz="2400" dirty="0" smtClean="0"/>
              <a:t>euro.</a:t>
            </a:r>
          </a:p>
          <a:p>
            <a:pPr lvl="1">
              <a:buFont typeface="Wingdings" panose="05000000000000000000" pitchFamily="2" charset="2"/>
              <a:buChar char="q"/>
            </a:pPr>
            <a:r>
              <a:rPr lang="en-US" sz="2400" b="1" dirty="0" smtClean="0"/>
              <a:t>Budgetary </a:t>
            </a:r>
            <a:r>
              <a:rPr lang="en-US" sz="2400" b="1" dirty="0" smtClean="0"/>
              <a:t>positions and policies</a:t>
            </a:r>
            <a:r>
              <a:rPr lang="en-US" sz="2400" b="1" dirty="0" smtClean="0"/>
              <a:t>.</a:t>
            </a:r>
          </a:p>
          <a:p>
            <a:pPr lvl="1">
              <a:buFont typeface="Wingdings" panose="05000000000000000000" pitchFamily="2" charset="2"/>
              <a:buChar char="q"/>
            </a:pPr>
            <a:r>
              <a:rPr lang="en-US" sz="2400" b="1" dirty="0" smtClean="0"/>
              <a:t>Structural </a:t>
            </a:r>
            <a:r>
              <a:rPr lang="en-US" sz="2400" b="1" dirty="0" smtClean="0"/>
              <a:t>policies in labor markets</a:t>
            </a:r>
            <a:r>
              <a:rPr lang="en-US" sz="2400" dirty="0" smtClean="0"/>
              <a:t>, products and services as well as cost and price trends</a:t>
            </a:r>
            <a:r>
              <a:rPr lang="en-US" sz="2400" dirty="0" smtClean="0"/>
              <a:t>.</a:t>
            </a:r>
          </a:p>
          <a:p>
            <a:pPr lvl="1">
              <a:buFont typeface="Wingdings" panose="05000000000000000000" pitchFamily="2" charset="2"/>
              <a:buChar char="q"/>
            </a:pPr>
            <a:endParaRPr lang="en-US" sz="2400" dirty="0" smtClean="0"/>
          </a:p>
          <a:p>
            <a:pPr lvl="1">
              <a:buFont typeface="Wingdings" panose="05000000000000000000" pitchFamily="2" charset="2"/>
              <a:buChar char="q"/>
            </a:pPr>
            <a:r>
              <a:rPr lang="zh-CN" altLang="en-US" sz="2400" dirty="0">
                <a:latin typeface="宋体"/>
                <a:ea typeface="宋体"/>
                <a:cs typeface="宋体"/>
              </a:rPr>
              <a:t>成员国</a:t>
            </a:r>
            <a:r>
              <a:rPr lang="zh-CN" altLang="en-US" sz="2400" dirty="0"/>
              <a:t>微观经济发展</a:t>
            </a:r>
            <a:r>
              <a:rPr lang="zh-CN" altLang="en-US" sz="2400" dirty="0">
                <a:latin typeface="宋体"/>
                <a:ea typeface="宋体"/>
                <a:cs typeface="宋体"/>
              </a:rPr>
              <a:t>与</a:t>
            </a:r>
            <a:r>
              <a:rPr lang="zh-CN" altLang="en-US" sz="2400" dirty="0" smtClean="0">
                <a:latin typeface="宋体"/>
                <a:ea typeface="宋体"/>
                <a:cs typeface="宋体"/>
              </a:rPr>
              <a:t>欧元汇率变动</a:t>
            </a:r>
            <a:endParaRPr lang="en-US" sz="2400" dirty="0" smtClean="0"/>
          </a:p>
          <a:p>
            <a:pPr lvl="1">
              <a:buFont typeface="Wingdings" panose="05000000000000000000" pitchFamily="2" charset="2"/>
              <a:buChar char="q"/>
            </a:pPr>
            <a:r>
              <a:rPr lang="zh-CN" altLang="en-US" sz="2400" b="1" dirty="0"/>
              <a:t>预算处境与</a:t>
            </a:r>
            <a:r>
              <a:rPr lang="zh-CN" altLang="en-US" sz="2400" b="1" dirty="0" smtClean="0"/>
              <a:t>政策</a:t>
            </a:r>
            <a:endParaRPr lang="en-US" sz="2400" dirty="0" smtClean="0"/>
          </a:p>
          <a:p>
            <a:pPr lvl="1">
              <a:buFont typeface="Wingdings" panose="05000000000000000000" pitchFamily="2" charset="2"/>
              <a:buChar char="q"/>
            </a:pPr>
            <a:r>
              <a:rPr lang="zh-CN" altLang="en-US" sz="2400" dirty="0" smtClean="0">
                <a:latin typeface="宋体"/>
                <a:ea typeface="宋体"/>
                <a:cs typeface="宋体"/>
              </a:rPr>
              <a:t>产品、服务、成本、价格趋势和</a:t>
            </a:r>
            <a:r>
              <a:rPr lang="zh-CN" altLang="en-US" sz="2400" dirty="0" smtClean="0"/>
              <a:t>劳动力市场的结构性政策</a:t>
            </a:r>
            <a:endParaRPr lang="en-US" sz="2400" dirty="0"/>
          </a:p>
        </p:txBody>
      </p:sp>
    </p:spTree>
    <p:extLst>
      <p:ext uri="{BB962C8B-B14F-4D97-AF65-F5344CB8AC3E}">
        <p14:creationId xmlns:p14="http://schemas.microsoft.com/office/powerpoint/2010/main" val="39884354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400" dirty="0" smtClean="0"/>
              <a:t>THE SEMESTER. (</a:t>
            </a:r>
            <a:r>
              <a:rPr lang="en-US" sz="2400" dirty="0"/>
              <a:t>yearly cycle of economic policy </a:t>
            </a:r>
            <a:r>
              <a:rPr lang="en-US" sz="2400" dirty="0" smtClean="0"/>
              <a:t>coordination</a:t>
            </a:r>
            <a:r>
              <a:rPr lang="en-US" sz="2400" dirty="0" smtClean="0"/>
              <a:t>)</a:t>
            </a:r>
            <a:br>
              <a:rPr lang="en-US" sz="2400" dirty="0" smtClean="0"/>
            </a:br>
            <a:r>
              <a:rPr lang="en-US" sz="2400" dirty="0" smtClean="0"/>
              <a:t>“欧洲</a:t>
            </a:r>
            <a:r>
              <a:rPr lang="zh-CN" altLang="en-US" sz="2400" dirty="0" smtClean="0"/>
              <a:t>经济季度</a:t>
            </a:r>
            <a:r>
              <a:rPr lang="en-US" sz="2400" dirty="0" smtClean="0"/>
              <a:t>”</a:t>
            </a:r>
            <a:r>
              <a:rPr lang="zh-CN" altLang="en-US" sz="2400" dirty="0" smtClean="0"/>
              <a:t>制度</a:t>
            </a:r>
            <a:r>
              <a:rPr lang="en-US" sz="2400" dirty="0" smtClean="0"/>
              <a:t>（年度经济政策协调）</a:t>
            </a:r>
            <a:endParaRPr lang="es-ES" sz="2400" dirty="0"/>
          </a:p>
        </p:txBody>
      </p:sp>
      <p:sp>
        <p:nvSpPr>
          <p:cNvPr id="3" name="2 Marcador de contenido"/>
          <p:cNvSpPr>
            <a:spLocks noGrp="1"/>
          </p:cNvSpPr>
          <p:nvPr>
            <p:ph idx="1"/>
          </p:nvPr>
        </p:nvSpPr>
        <p:spPr>
          <a:xfrm>
            <a:off x="56320" y="836640"/>
            <a:ext cx="5544770" cy="5544770"/>
          </a:xfrm>
        </p:spPr>
        <p:txBody>
          <a:bodyPr>
            <a:noAutofit/>
          </a:bodyPr>
          <a:lstStyle/>
          <a:p>
            <a:r>
              <a:rPr lang="en-US" sz="1800" b="1" dirty="0" smtClean="0"/>
              <a:t>November </a:t>
            </a:r>
            <a:r>
              <a:rPr lang="en-US" sz="1800" b="1" dirty="0"/>
              <a:t>(year </a:t>
            </a:r>
            <a:r>
              <a:rPr lang="en-US" sz="1800" b="1" dirty="0" smtClean="0"/>
              <a:t>“n-1”): </a:t>
            </a:r>
            <a:r>
              <a:rPr lang="en-US" sz="1800" b="1" dirty="0"/>
              <a:t>Autumn Economic Forecast</a:t>
            </a:r>
            <a:r>
              <a:rPr lang="en-US" sz="1800" dirty="0"/>
              <a:t>: </a:t>
            </a:r>
            <a:endParaRPr lang="es-ES" sz="1800" dirty="0" smtClean="0"/>
          </a:p>
          <a:p>
            <a:pPr lvl="1"/>
            <a:r>
              <a:rPr lang="en-US" sz="1800" dirty="0" smtClean="0"/>
              <a:t>Annual Growth Survey</a:t>
            </a:r>
            <a:r>
              <a:rPr lang="zh-CN" altLang="en-US" sz="1800" dirty="0" smtClean="0"/>
              <a:t> </a:t>
            </a:r>
          </a:p>
          <a:p>
            <a:pPr lvl="1"/>
            <a:r>
              <a:rPr lang="en-US" sz="1800" dirty="0" smtClean="0"/>
              <a:t>Alert </a:t>
            </a:r>
            <a:r>
              <a:rPr lang="en-US" sz="1800" dirty="0"/>
              <a:t>mechanism </a:t>
            </a:r>
            <a:r>
              <a:rPr lang="en-US" sz="1800" dirty="0" smtClean="0"/>
              <a:t>report</a:t>
            </a:r>
            <a:r>
              <a:rPr lang="zh-CN" altLang="en-US" sz="1800" dirty="0" smtClean="0"/>
              <a:t> </a:t>
            </a:r>
          </a:p>
          <a:p>
            <a:pPr lvl="1"/>
            <a:r>
              <a:rPr lang="en-US" sz="1800" dirty="0" smtClean="0"/>
              <a:t>Commission </a:t>
            </a:r>
            <a:r>
              <a:rPr lang="en-US" sz="1800" dirty="0"/>
              <a:t>opinion on draft budgetary </a:t>
            </a:r>
            <a:r>
              <a:rPr lang="en-US" sz="1800" dirty="0" smtClean="0"/>
              <a:t>plans</a:t>
            </a:r>
            <a:r>
              <a:rPr lang="zh-CN" altLang="en-US" sz="1800" dirty="0" smtClean="0"/>
              <a:t> </a:t>
            </a:r>
          </a:p>
          <a:p>
            <a:pPr lvl="1"/>
            <a:r>
              <a:rPr lang="en-US" sz="1800" dirty="0" smtClean="0"/>
              <a:t>UE </a:t>
            </a:r>
            <a:r>
              <a:rPr lang="en-US" sz="1800" dirty="0"/>
              <a:t>Specific </a:t>
            </a:r>
            <a:r>
              <a:rPr lang="en-US" sz="1800" dirty="0" smtClean="0"/>
              <a:t>Recommendation</a:t>
            </a:r>
            <a:r>
              <a:rPr lang="zh-CN" altLang="en-US" sz="1800" dirty="0" smtClean="0"/>
              <a:t> </a:t>
            </a:r>
            <a:endParaRPr lang="en-US" sz="1800" dirty="0" smtClean="0"/>
          </a:p>
          <a:p>
            <a:r>
              <a:rPr lang="en-US" sz="1800" b="1" dirty="0" smtClean="0"/>
              <a:t>February: Winter Economic </a:t>
            </a:r>
            <a:r>
              <a:rPr lang="en-US" sz="1800" b="1" dirty="0" err="1" smtClean="0"/>
              <a:t>Forcast</a:t>
            </a:r>
            <a:r>
              <a:rPr lang="en-US" sz="1800" b="1" dirty="0" smtClean="0"/>
              <a:t>:  (year “n”)</a:t>
            </a:r>
          </a:p>
          <a:p>
            <a:pPr lvl="1"/>
            <a:r>
              <a:rPr lang="en-US" sz="1800" dirty="0" smtClean="0"/>
              <a:t>Country Report</a:t>
            </a:r>
            <a:r>
              <a:rPr lang="zh-CN" altLang="en-US" sz="1800" dirty="0" smtClean="0"/>
              <a:t> </a:t>
            </a:r>
            <a:endParaRPr lang="en-US" sz="1800" dirty="0" smtClean="0"/>
          </a:p>
          <a:p>
            <a:r>
              <a:rPr lang="en-US" sz="1800" b="1" dirty="0" smtClean="0"/>
              <a:t>May </a:t>
            </a:r>
            <a:r>
              <a:rPr lang="en-US" sz="1800" b="1" dirty="0" smtClean="0"/>
              <a:t>and June: Spring economic </a:t>
            </a:r>
            <a:r>
              <a:rPr lang="en-US" sz="1800" b="1" dirty="0" err="1" smtClean="0"/>
              <a:t>forcast</a:t>
            </a:r>
            <a:r>
              <a:rPr lang="en-US" sz="1800" b="1" dirty="0" smtClean="0"/>
              <a:t>: (year “n”</a:t>
            </a:r>
            <a:r>
              <a:rPr lang="en-US" sz="1800" b="1" dirty="0" smtClean="0"/>
              <a:t>)</a:t>
            </a:r>
          </a:p>
          <a:p>
            <a:pPr lvl="1"/>
            <a:r>
              <a:rPr lang="en-US" sz="1800" dirty="0" smtClean="0"/>
              <a:t>Country Specific Recommendations </a:t>
            </a:r>
            <a:r>
              <a:rPr lang="zh-CN" altLang="en-US" sz="1800" dirty="0" smtClean="0"/>
              <a:t>（</a:t>
            </a:r>
            <a:r>
              <a:rPr lang="en-US" altLang="zh-CN" sz="1800" dirty="0" smtClean="0"/>
              <a:t>CSRs</a:t>
            </a:r>
            <a:r>
              <a:rPr lang="zh-CN" altLang="en-US" sz="1800" dirty="0" smtClean="0"/>
              <a:t>）</a:t>
            </a:r>
            <a:endParaRPr lang="en-US" sz="1800" dirty="0" smtClean="0"/>
          </a:p>
          <a:p>
            <a:r>
              <a:rPr lang="en-US" sz="1800" b="1" dirty="0" smtClean="0"/>
              <a:t>Annual </a:t>
            </a:r>
            <a:r>
              <a:rPr lang="en-US" sz="1800" b="1" dirty="0" smtClean="0"/>
              <a:t>Multilateral Surveillance ( from October year “n” to May year “n+1”</a:t>
            </a:r>
            <a:r>
              <a:rPr lang="en-US" sz="1800" b="1" dirty="0" smtClean="0"/>
              <a:t>)</a:t>
            </a:r>
            <a:r>
              <a:rPr lang="zh-CN" altLang="en-US" sz="1800" b="1" dirty="0" smtClean="0"/>
              <a:t> </a:t>
            </a:r>
            <a:endParaRPr lang="en-US" sz="1800" b="1" dirty="0" smtClean="0"/>
          </a:p>
          <a:p>
            <a:pPr lvl="1"/>
            <a:r>
              <a:rPr lang="es-ES" sz="1800" b="1" dirty="0" smtClean="0"/>
              <a:t>CSRs and Key </a:t>
            </a:r>
            <a:r>
              <a:rPr lang="es-ES" sz="1800" b="1" dirty="0" err="1" smtClean="0"/>
              <a:t>Challanges</a:t>
            </a:r>
            <a:r>
              <a:rPr lang="es-ES" sz="1800" b="1" dirty="0" smtClean="0"/>
              <a:t>. (</a:t>
            </a:r>
            <a:r>
              <a:rPr lang="es-ES" sz="1800" b="1" dirty="0" err="1" smtClean="0"/>
              <a:t>Conclusións</a:t>
            </a:r>
            <a:r>
              <a:rPr lang="es-ES" sz="1800" b="1" dirty="0" smtClean="0"/>
              <a:t>  </a:t>
            </a:r>
            <a:r>
              <a:rPr lang="es-ES" sz="1800" b="1" dirty="0" err="1" smtClean="0"/>
              <a:t>feeding</a:t>
            </a:r>
            <a:r>
              <a:rPr lang="es-ES" sz="1800" b="1" dirty="0" smtClean="0"/>
              <a:t>  </a:t>
            </a:r>
            <a:r>
              <a:rPr lang="es-ES" sz="1800" b="1" dirty="0" err="1" smtClean="0"/>
              <a:t>into</a:t>
            </a:r>
            <a:r>
              <a:rPr lang="es-ES" sz="1800" b="1" dirty="0" smtClean="0"/>
              <a:t> </a:t>
            </a:r>
            <a:r>
              <a:rPr lang="es-ES" sz="1800" b="1" dirty="0" err="1" smtClean="0"/>
              <a:t>the</a:t>
            </a:r>
            <a:r>
              <a:rPr lang="es-ES" sz="1800" b="1" dirty="0" smtClean="0"/>
              <a:t> </a:t>
            </a:r>
            <a:r>
              <a:rPr lang="es-ES" sz="1800" b="1" dirty="0" err="1" smtClean="0"/>
              <a:t>Recomendations</a:t>
            </a:r>
            <a:r>
              <a:rPr lang="es-ES" sz="1800" b="1" dirty="0" smtClean="0"/>
              <a:t> </a:t>
            </a:r>
            <a:r>
              <a:rPr lang="es-ES" sz="1800" b="1" dirty="0" err="1" smtClean="0"/>
              <a:t>year</a:t>
            </a:r>
            <a:r>
              <a:rPr lang="es-ES" sz="1800" b="1" dirty="0" smtClean="0"/>
              <a:t> “n+1”</a:t>
            </a:r>
            <a:r>
              <a:rPr lang="es-ES" sz="1800" b="1" dirty="0" smtClean="0"/>
              <a:t>)</a:t>
            </a:r>
            <a:endParaRPr lang="en-US" sz="1800" dirty="0"/>
          </a:p>
        </p:txBody>
      </p:sp>
      <p:sp>
        <p:nvSpPr>
          <p:cNvPr id="4" name="2 Marcador de contenido"/>
          <p:cNvSpPr txBox="1">
            <a:spLocks/>
          </p:cNvSpPr>
          <p:nvPr/>
        </p:nvSpPr>
        <p:spPr>
          <a:xfrm>
            <a:off x="5529080" y="836640"/>
            <a:ext cx="4176580" cy="55447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dirty="0" smtClean="0"/>
              <a:t>十一月（“</a:t>
            </a:r>
            <a:r>
              <a:rPr lang="en-US" altLang="zh-CN" sz="2000" dirty="0" smtClean="0"/>
              <a:t>n-1</a:t>
            </a:r>
            <a:r>
              <a:rPr lang="zh-CN" altLang="en-US" sz="2000" dirty="0" smtClean="0"/>
              <a:t>”</a:t>
            </a:r>
            <a:r>
              <a:rPr lang="zh-CN" altLang="en-US" sz="2000" dirty="0" smtClean="0"/>
              <a:t>年度</a:t>
            </a:r>
            <a:r>
              <a:rPr lang="zh-CN" altLang="en-US" sz="2000" dirty="0" smtClean="0"/>
              <a:t>）：秋季经济预测：</a:t>
            </a:r>
            <a:endParaRPr lang="es-ES" sz="2000" dirty="0" smtClean="0"/>
          </a:p>
          <a:p>
            <a:pPr lvl="1"/>
            <a:r>
              <a:rPr lang="zh-CN" altLang="en-US" sz="2000" dirty="0" smtClean="0">
                <a:latin typeface="宋体"/>
                <a:ea typeface="宋体"/>
                <a:cs typeface="宋体"/>
              </a:rPr>
              <a:t>年度增长调查</a:t>
            </a:r>
            <a:endParaRPr lang="es-ES" sz="2000" dirty="0" smtClean="0">
              <a:latin typeface="宋体"/>
              <a:ea typeface="宋体"/>
              <a:cs typeface="宋体"/>
            </a:endParaRPr>
          </a:p>
          <a:p>
            <a:pPr lvl="1"/>
            <a:r>
              <a:rPr lang="zh-CN" altLang="en-US" sz="2000" dirty="0" smtClean="0">
                <a:latin typeface="宋体"/>
                <a:ea typeface="宋体"/>
                <a:cs typeface="宋体"/>
              </a:rPr>
              <a:t>预警机制报告</a:t>
            </a:r>
            <a:endParaRPr lang="es-ES" sz="2000" dirty="0" smtClean="0">
              <a:latin typeface="宋体"/>
              <a:ea typeface="宋体"/>
              <a:cs typeface="宋体"/>
            </a:endParaRPr>
          </a:p>
          <a:p>
            <a:pPr lvl="1"/>
            <a:r>
              <a:rPr lang="zh-CN" altLang="en-US" sz="2000" dirty="0" smtClean="0">
                <a:latin typeface="宋体"/>
                <a:ea typeface="宋体"/>
                <a:cs typeface="宋体"/>
              </a:rPr>
              <a:t>欧委会预算草案意见</a:t>
            </a:r>
            <a:endParaRPr lang="es-ES" sz="2000" dirty="0" smtClean="0">
              <a:latin typeface="宋体"/>
              <a:ea typeface="宋体"/>
              <a:cs typeface="宋体"/>
            </a:endParaRPr>
          </a:p>
          <a:p>
            <a:pPr lvl="1"/>
            <a:r>
              <a:rPr lang="zh-CN" altLang="en-US" sz="2000" dirty="0" smtClean="0">
                <a:latin typeface="宋体"/>
                <a:ea typeface="宋体"/>
                <a:cs typeface="宋体"/>
              </a:rPr>
              <a:t>欧盟专项建议</a:t>
            </a:r>
            <a:endParaRPr lang="en-US" sz="2000" dirty="0" smtClean="0">
              <a:latin typeface="宋体"/>
              <a:ea typeface="宋体"/>
              <a:cs typeface="宋体"/>
            </a:endParaRPr>
          </a:p>
          <a:p>
            <a:r>
              <a:rPr lang="zh-CN" altLang="en-US" sz="2000" b="1" dirty="0" smtClean="0"/>
              <a:t>二月：冬季经济预测（“</a:t>
            </a:r>
            <a:r>
              <a:rPr lang="en-US" altLang="zh-CN" sz="2000" b="1" dirty="0" smtClean="0"/>
              <a:t>n</a:t>
            </a:r>
            <a:r>
              <a:rPr lang="zh-CN" altLang="en-US" sz="2000" b="1" dirty="0" smtClean="0"/>
              <a:t>”年度）</a:t>
            </a:r>
            <a:endParaRPr lang="en-US" sz="2000" b="1" dirty="0" smtClean="0"/>
          </a:p>
          <a:p>
            <a:pPr lvl="1"/>
            <a:r>
              <a:rPr lang="zh-CN" altLang="en-US" sz="2000" dirty="0" smtClean="0">
                <a:latin typeface="宋体"/>
                <a:ea typeface="宋体"/>
                <a:cs typeface="宋体"/>
              </a:rPr>
              <a:t>国别报告</a:t>
            </a:r>
            <a:endParaRPr lang="en-US" sz="2000" dirty="0" smtClean="0">
              <a:latin typeface="宋体"/>
              <a:ea typeface="宋体"/>
              <a:cs typeface="宋体"/>
            </a:endParaRPr>
          </a:p>
          <a:p>
            <a:r>
              <a:rPr lang="zh-CN" altLang="en-US" sz="2000" b="1" dirty="0" smtClean="0"/>
              <a:t>五月和六月：春季经济预测</a:t>
            </a:r>
            <a:r>
              <a:rPr lang="zh-CN" altLang="en-US" sz="2000" b="1" dirty="0" smtClean="0">
                <a:sym typeface="Wingdings"/>
              </a:rPr>
              <a:t>：（“</a:t>
            </a:r>
            <a:r>
              <a:rPr lang="en-US" altLang="zh-CN" sz="2000" b="1" dirty="0" smtClean="0">
                <a:sym typeface="Wingdings"/>
              </a:rPr>
              <a:t>n</a:t>
            </a:r>
            <a:r>
              <a:rPr lang="zh-CN" altLang="en-US" sz="2000" b="1" dirty="0" smtClean="0">
                <a:sym typeface="Wingdings"/>
              </a:rPr>
              <a:t>”年度）</a:t>
            </a:r>
            <a:endParaRPr lang="en-US" sz="2000" b="1" dirty="0" smtClean="0"/>
          </a:p>
          <a:p>
            <a:pPr lvl="1"/>
            <a:r>
              <a:rPr lang="zh-CN" altLang="en-US" sz="2000" dirty="0" smtClean="0">
                <a:latin typeface="宋体"/>
                <a:ea typeface="宋体"/>
                <a:cs typeface="宋体"/>
              </a:rPr>
              <a:t>国别专项建议（</a:t>
            </a:r>
            <a:r>
              <a:rPr lang="en-US" altLang="zh-CN" sz="2000" dirty="0" smtClean="0">
                <a:latin typeface="宋体"/>
                <a:ea typeface="宋体"/>
                <a:cs typeface="宋体"/>
              </a:rPr>
              <a:t>CSRs</a:t>
            </a:r>
            <a:r>
              <a:rPr lang="zh-CN" altLang="en-US" sz="2000" dirty="0" smtClean="0">
                <a:latin typeface="宋体"/>
                <a:ea typeface="宋体"/>
                <a:cs typeface="宋体"/>
              </a:rPr>
              <a:t>）</a:t>
            </a:r>
            <a:endParaRPr lang="en-US" sz="2000" dirty="0" smtClean="0">
              <a:latin typeface="宋体"/>
              <a:ea typeface="宋体"/>
              <a:cs typeface="宋体"/>
            </a:endParaRPr>
          </a:p>
          <a:p>
            <a:r>
              <a:rPr lang="zh-CN" altLang="en-US" sz="2000" b="1" dirty="0" smtClean="0"/>
              <a:t>年度多边监测（自“</a:t>
            </a:r>
            <a:r>
              <a:rPr lang="en-US" altLang="zh-CN" sz="2000" b="1" dirty="0" smtClean="0"/>
              <a:t>n</a:t>
            </a:r>
            <a:r>
              <a:rPr lang="zh-CN" altLang="en-US" sz="2000" b="1" dirty="0" smtClean="0"/>
              <a:t>”年度十月至“</a:t>
            </a:r>
            <a:r>
              <a:rPr lang="en-US" altLang="zh-CN" sz="2000" b="1" dirty="0" smtClean="0"/>
              <a:t>n+1</a:t>
            </a:r>
            <a:r>
              <a:rPr lang="zh-CN" altLang="en-US" sz="2000" b="1" dirty="0" smtClean="0"/>
              <a:t>”年度五月）</a:t>
            </a:r>
            <a:endParaRPr lang="en-US" sz="2000" b="1" dirty="0" smtClean="0"/>
          </a:p>
          <a:p>
            <a:pPr lvl="1"/>
            <a:r>
              <a:rPr lang="zh-CN" altLang="en-US" sz="2000" b="1" dirty="0" smtClean="0"/>
              <a:t>国别专项建议与关键性挑战（嵌入“</a:t>
            </a:r>
            <a:r>
              <a:rPr lang="en-US" altLang="zh-CN" sz="2000" b="1" dirty="0" smtClean="0"/>
              <a:t>n+1</a:t>
            </a:r>
            <a:r>
              <a:rPr lang="zh-CN" altLang="en-US" sz="2000" b="1" dirty="0" smtClean="0"/>
              <a:t>”年度建议之结论）</a:t>
            </a:r>
            <a:endParaRPr lang="es-ES" sz="2000" b="1" dirty="0" smtClean="0"/>
          </a:p>
          <a:p>
            <a:endParaRPr lang="en-US" sz="2000" dirty="0"/>
          </a:p>
        </p:txBody>
      </p:sp>
    </p:spTree>
    <p:extLst>
      <p:ext uri="{BB962C8B-B14F-4D97-AF65-F5344CB8AC3E}">
        <p14:creationId xmlns:p14="http://schemas.microsoft.com/office/powerpoint/2010/main" val="41591856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INSTITUTIAL COOPERATION TO ISSUE THE COUNTRI SPECIFIC </a:t>
            </a:r>
            <a:r>
              <a:rPr lang="es-ES" dirty="0" smtClean="0"/>
              <a:t>RECOMMENDATION</a:t>
            </a:r>
            <a:r>
              <a:rPr lang="zh-CN" altLang="en-US" dirty="0" smtClean="0"/>
              <a:t> 制定“国别专项建议”的制度层面合作</a:t>
            </a:r>
            <a:endParaRPr lang="es-ES" dirty="0"/>
          </a:p>
        </p:txBody>
      </p:sp>
      <p:sp>
        <p:nvSpPr>
          <p:cNvPr id="3" name="2 Marcador de contenido"/>
          <p:cNvSpPr>
            <a:spLocks noGrp="1"/>
          </p:cNvSpPr>
          <p:nvPr>
            <p:ph idx="1"/>
          </p:nvPr>
        </p:nvSpPr>
        <p:spPr/>
        <p:txBody>
          <a:bodyPr>
            <a:normAutofit/>
          </a:bodyPr>
          <a:lstStyle/>
          <a:p>
            <a:pPr lvl="0"/>
            <a:r>
              <a:rPr lang="en-US" sz="2400" b="1" dirty="0" smtClean="0"/>
              <a:t>Commission: </a:t>
            </a:r>
            <a:r>
              <a:rPr lang="en-US" sz="2400" dirty="0" smtClean="0"/>
              <a:t>Proposal of the CSRs</a:t>
            </a:r>
            <a:r>
              <a:rPr lang="en-US" sz="2400" dirty="0" smtClean="0"/>
              <a:t>.</a:t>
            </a:r>
            <a:r>
              <a:rPr lang="zh-CN" altLang="en-US" sz="2400" dirty="0" smtClean="0"/>
              <a:t> </a:t>
            </a:r>
          </a:p>
          <a:p>
            <a:pPr lvl="0"/>
            <a:r>
              <a:rPr lang="zh-CN" altLang="en-US" sz="2400" dirty="0" smtClean="0"/>
              <a:t>欧委会：国别专项建议提案</a:t>
            </a:r>
            <a:endParaRPr lang="en-US" sz="2400" dirty="0" smtClean="0"/>
          </a:p>
          <a:p>
            <a:pPr lvl="0"/>
            <a:endParaRPr lang="en-US" sz="2400" b="1" dirty="0" smtClean="0"/>
          </a:p>
          <a:p>
            <a:pPr lvl="0"/>
            <a:r>
              <a:rPr lang="en-US" sz="2400" b="1" dirty="0" smtClean="0"/>
              <a:t>Council </a:t>
            </a:r>
            <a:r>
              <a:rPr lang="en-US" sz="2400" b="1" dirty="0" smtClean="0"/>
              <a:t>(working through Committees):  </a:t>
            </a:r>
            <a:r>
              <a:rPr lang="en-US" sz="2400" dirty="0" smtClean="0"/>
              <a:t>Last say</a:t>
            </a:r>
            <a:r>
              <a:rPr lang="en-US" sz="2400" dirty="0" smtClean="0"/>
              <a:t>.</a:t>
            </a:r>
          </a:p>
          <a:p>
            <a:pPr lvl="0"/>
            <a:r>
              <a:rPr lang="zh-CN" altLang="en-US" sz="2400" dirty="0" smtClean="0"/>
              <a:t>欧理会（通过下属各委员会开展工作）：最后一日</a:t>
            </a:r>
            <a:endParaRPr lang="en-US" sz="2400" dirty="0" smtClean="0"/>
          </a:p>
          <a:p>
            <a:pPr marL="0" lvl="0" indent="0">
              <a:buNone/>
            </a:pPr>
            <a:endParaRPr lang="en-US" sz="2400" b="1" dirty="0" smtClean="0"/>
          </a:p>
          <a:p>
            <a:pPr lvl="3">
              <a:buFont typeface="Wingdings" panose="05000000000000000000" pitchFamily="2" charset="2"/>
              <a:buChar char="q"/>
            </a:pPr>
            <a:r>
              <a:rPr lang="en-US" sz="2400" dirty="0" smtClean="0"/>
              <a:t>President (MMEE</a:t>
            </a:r>
            <a:r>
              <a:rPr lang="en-US" sz="2400" dirty="0" smtClean="0"/>
              <a:t>)</a:t>
            </a:r>
            <a:r>
              <a:rPr lang="zh-CN" altLang="en-US" sz="2400" dirty="0" smtClean="0"/>
              <a:t> 主席（各国部长）</a:t>
            </a:r>
            <a:endParaRPr lang="en-US" sz="2400" dirty="0" smtClean="0"/>
          </a:p>
          <a:p>
            <a:pPr lvl="3">
              <a:buFont typeface="Wingdings" panose="05000000000000000000" pitchFamily="2" charset="2"/>
              <a:buChar char="q"/>
            </a:pPr>
            <a:r>
              <a:rPr lang="en-US" sz="2400" dirty="0" smtClean="0"/>
              <a:t>28 </a:t>
            </a:r>
            <a:r>
              <a:rPr lang="en-US" sz="2400" dirty="0" smtClean="0"/>
              <a:t>MMSS</a:t>
            </a:r>
            <a:r>
              <a:rPr lang="zh-CN" altLang="en-US" sz="2400" dirty="0" smtClean="0"/>
              <a:t> （</a:t>
            </a:r>
            <a:r>
              <a:rPr lang="en-US" altLang="zh-CN" sz="2400" dirty="0" smtClean="0"/>
              <a:t>28</a:t>
            </a:r>
            <a:r>
              <a:rPr lang="zh-CN" altLang="en-US" sz="2400" dirty="0" smtClean="0"/>
              <a:t>成员国）</a:t>
            </a:r>
            <a:endParaRPr lang="en-US" sz="2400" dirty="0" smtClean="0"/>
          </a:p>
          <a:p>
            <a:pPr lvl="3">
              <a:buFont typeface="Wingdings" panose="05000000000000000000" pitchFamily="2" charset="2"/>
              <a:buChar char="q"/>
            </a:pPr>
            <a:r>
              <a:rPr lang="en-US" sz="2400" dirty="0" smtClean="0"/>
              <a:t> Secretariat (Commission</a:t>
            </a:r>
            <a:r>
              <a:rPr lang="en-US" sz="2400" dirty="0" smtClean="0"/>
              <a:t>)</a:t>
            </a:r>
            <a:r>
              <a:rPr lang="zh-CN" altLang="en-US" sz="2400" dirty="0" smtClean="0"/>
              <a:t> 秘书处（欧委会）</a:t>
            </a:r>
            <a:endParaRPr lang="en-US" sz="2400" dirty="0"/>
          </a:p>
        </p:txBody>
      </p:sp>
      <p:cxnSp>
        <p:nvCxnSpPr>
          <p:cNvPr id="5" name="4 Conector recto de flecha"/>
          <p:cNvCxnSpPr/>
          <p:nvPr/>
        </p:nvCxnSpPr>
        <p:spPr>
          <a:xfrm>
            <a:off x="3368780" y="1916790"/>
            <a:ext cx="0" cy="43206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801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DECISION TAKEN PROCES ON THE RECOMMENDATION: A DEMOCRATIC PROCEDURE</a:t>
            </a:r>
            <a:r>
              <a:rPr lang="es-ES" dirty="0" smtClean="0"/>
              <a:t>.</a:t>
            </a:r>
            <a:r>
              <a:rPr lang="zh-CN" altLang="en-US" dirty="0" smtClean="0"/>
              <a:t> “国别专项建议”决议过程：民主程序</a:t>
            </a:r>
            <a:endParaRPr lang="es-ES" dirty="0"/>
          </a:p>
        </p:txBody>
      </p:sp>
      <p:sp>
        <p:nvSpPr>
          <p:cNvPr id="3" name="2 Marcador de contenido"/>
          <p:cNvSpPr>
            <a:spLocks noGrp="1"/>
          </p:cNvSpPr>
          <p:nvPr>
            <p:ph idx="1"/>
          </p:nvPr>
        </p:nvSpPr>
        <p:spPr/>
        <p:txBody>
          <a:bodyPr>
            <a:normAutofit/>
          </a:bodyPr>
          <a:lstStyle/>
          <a:p>
            <a:pPr lvl="0">
              <a:buFont typeface="Wingdings" panose="05000000000000000000" pitchFamily="2" charset="2"/>
              <a:buChar char="q"/>
            </a:pPr>
            <a:r>
              <a:rPr lang="en-US" sz="2400" dirty="0"/>
              <a:t>• </a:t>
            </a:r>
            <a:r>
              <a:rPr lang="en-US" sz="2400" b="1" dirty="0"/>
              <a:t>Rule comply or explain</a:t>
            </a:r>
            <a:r>
              <a:rPr lang="en-US" sz="2400" dirty="0"/>
              <a:t>: the Commission proposal can only be revoked </a:t>
            </a:r>
            <a:r>
              <a:rPr lang="en-US" sz="2400" dirty="0" smtClean="0"/>
              <a:t>by</a:t>
            </a:r>
            <a:r>
              <a:rPr lang="zh-CN" altLang="en-US" sz="2400" dirty="0" smtClean="0"/>
              <a:t> 合议或解释规则：</a:t>
            </a:r>
            <a:r>
              <a:rPr lang="zh-CN" altLang="en-US" sz="2400" dirty="0" smtClean="0">
                <a:latin typeface="宋体"/>
                <a:ea typeface="宋体"/>
                <a:cs typeface="宋体"/>
              </a:rPr>
              <a:t>欧委会提案仅可以下列理由召回：</a:t>
            </a:r>
            <a:endParaRPr lang="en-US" sz="2400" dirty="0">
              <a:latin typeface="宋体"/>
              <a:ea typeface="宋体"/>
              <a:cs typeface="宋体"/>
            </a:endParaRPr>
          </a:p>
          <a:p>
            <a:pPr lvl="2" indent="-342900">
              <a:buFont typeface="Wingdings" panose="05000000000000000000" pitchFamily="2" charset="2"/>
              <a:buChar char="q"/>
            </a:pPr>
            <a:r>
              <a:rPr lang="en-US" dirty="0"/>
              <a:t>verifiable and different statistical </a:t>
            </a:r>
            <a:r>
              <a:rPr lang="en-US" dirty="0" smtClean="0"/>
              <a:t>information</a:t>
            </a:r>
            <a:r>
              <a:rPr lang="en-US" dirty="0" smtClean="0"/>
              <a:t>.</a:t>
            </a:r>
          </a:p>
          <a:p>
            <a:pPr lvl="2" indent="-342900">
              <a:buFont typeface="Wingdings" panose="05000000000000000000" pitchFamily="2" charset="2"/>
              <a:buChar char="q"/>
            </a:pPr>
            <a:r>
              <a:rPr lang="zh-CN" altLang="en-US" dirty="0" smtClean="0">
                <a:latin typeface="宋体"/>
                <a:ea typeface="宋体"/>
                <a:cs typeface="宋体"/>
              </a:rPr>
              <a:t>出现不同并可检验的统计信息；</a:t>
            </a:r>
            <a:endParaRPr lang="en-US" dirty="0" smtClean="0">
              <a:latin typeface="宋体"/>
              <a:ea typeface="宋体"/>
              <a:cs typeface="宋体"/>
            </a:endParaRPr>
          </a:p>
          <a:p>
            <a:pPr lvl="2" indent="-342900">
              <a:buFont typeface="Wingdings" panose="05000000000000000000" pitchFamily="2" charset="2"/>
              <a:buChar char="q"/>
            </a:pPr>
            <a:r>
              <a:rPr lang="en-US" dirty="0" smtClean="0"/>
              <a:t>conclusions </a:t>
            </a:r>
            <a:r>
              <a:rPr lang="en-US" dirty="0"/>
              <a:t>multilateral surveillance </a:t>
            </a:r>
            <a:r>
              <a:rPr lang="en-US" dirty="0" smtClean="0"/>
              <a:t>process</a:t>
            </a:r>
            <a:r>
              <a:rPr lang="en-US" dirty="0" smtClean="0"/>
              <a:t>.</a:t>
            </a:r>
          </a:p>
          <a:p>
            <a:pPr lvl="2" indent="-342900">
              <a:buFont typeface="Wingdings" panose="05000000000000000000" pitchFamily="2" charset="2"/>
              <a:buChar char="q"/>
            </a:pPr>
            <a:r>
              <a:rPr lang="zh-CN" altLang="en-US" dirty="0" smtClean="0">
                <a:latin typeface="宋体"/>
                <a:ea typeface="宋体"/>
                <a:cs typeface="宋体"/>
              </a:rPr>
              <a:t>多边监测过程后的结论认为可召回。</a:t>
            </a:r>
            <a:endParaRPr lang="en-US" dirty="0" smtClean="0">
              <a:latin typeface="宋体"/>
              <a:ea typeface="宋体"/>
              <a:cs typeface="宋体"/>
            </a:endParaRPr>
          </a:p>
          <a:p>
            <a:pPr marL="800100" lvl="2" indent="0">
              <a:buNone/>
            </a:pPr>
            <a:endParaRPr lang="en-US" dirty="0" smtClean="0"/>
          </a:p>
          <a:p>
            <a:pPr>
              <a:buFont typeface="Wingdings" panose="05000000000000000000" pitchFamily="2" charset="2"/>
              <a:buChar char="q"/>
            </a:pPr>
            <a:r>
              <a:rPr lang="en-US" sz="2400" b="1" dirty="0" smtClean="0"/>
              <a:t>Consensus or MMSS Voting </a:t>
            </a:r>
            <a:r>
              <a:rPr lang="en-US" sz="2400" dirty="0" smtClean="0"/>
              <a:t>: </a:t>
            </a:r>
            <a:r>
              <a:rPr lang="en-US" sz="2400" dirty="0"/>
              <a:t>Qualified majority. (vote</a:t>
            </a:r>
            <a:r>
              <a:rPr lang="en-US" sz="2400" dirty="0" smtClean="0"/>
              <a:t>)</a:t>
            </a:r>
          </a:p>
          <a:p>
            <a:pPr>
              <a:buFont typeface="Wingdings" panose="05000000000000000000" pitchFamily="2" charset="2"/>
              <a:buChar char="q"/>
            </a:pPr>
            <a:r>
              <a:rPr lang="zh-CN" altLang="en-US" sz="2400" dirty="0" smtClean="0"/>
              <a:t>一致同意或成员国票决：</a:t>
            </a:r>
            <a:r>
              <a:rPr lang="zh-CN" altLang="en-US" sz="2400" dirty="0" smtClean="0">
                <a:latin typeface="宋体"/>
                <a:ea typeface="宋体"/>
                <a:cs typeface="宋体"/>
              </a:rPr>
              <a:t>具有资格（有效）的多数（投票）</a:t>
            </a:r>
            <a:endParaRPr lang="en-US" sz="2400" dirty="0">
              <a:latin typeface="宋体"/>
              <a:ea typeface="宋体"/>
              <a:cs typeface="宋体"/>
            </a:endParaRPr>
          </a:p>
        </p:txBody>
      </p:sp>
    </p:spTree>
    <p:extLst>
      <p:ext uri="{BB962C8B-B14F-4D97-AF65-F5344CB8AC3E}">
        <p14:creationId xmlns:p14="http://schemas.microsoft.com/office/powerpoint/2010/main" val="3628257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25" y="692620"/>
            <a:ext cx="9200197" cy="2954655"/>
          </a:xfrm>
          <a:prstGeom prst="rect">
            <a:avLst/>
          </a:prstGeom>
        </p:spPr>
        <p:txBody>
          <a:bodyPr wrap="square">
            <a:spAutoFit/>
          </a:bodyPr>
          <a:lstStyle/>
          <a:p>
            <a:pPr algn="just">
              <a:lnSpc>
                <a:spcPct val="150000"/>
              </a:lnSpc>
              <a:buClr>
                <a:schemeClr val="tx2"/>
              </a:buClr>
              <a:buSzPct val="103000"/>
            </a:pPr>
            <a:r>
              <a:rPr lang="it-IT" sz="2400" b="1" dirty="0" smtClean="0">
                <a:solidFill>
                  <a:schemeClr val="tx1">
                    <a:lumMod val="75000"/>
                    <a:lumOff val="25000"/>
                  </a:schemeClr>
                </a:solidFill>
                <a:latin typeface="Optane" pitchFamily="2" charset="0"/>
                <a:ea typeface="Verdana" pitchFamily="34" charset="0"/>
                <a:cs typeface="Verdana" pitchFamily="34" charset="0"/>
              </a:rPr>
              <a:t>Part. I: General Background of the </a:t>
            </a:r>
            <a:r>
              <a:rPr lang="it-IT" sz="2400" b="1" dirty="0" smtClean="0">
                <a:solidFill>
                  <a:schemeClr val="tx1">
                    <a:lumMod val="75000"/>
                    <a:lumOff val="25000"/>
                  </a:schemeClr>
                </a:solidFill>
                <a:latin typeface="Optane" pitchFamily="2" charset="0"/>
                <a:ea typeface="Verdana" pitchFamily="34" charset="0"/>
                <a:cs typeface="Verdana" pitchFamily="34" charset="0"/>
              </a:rPr>
              <a:t>UE</a:t>
            </a:r>
          </a:p>
          <a:p>
            <a:pPr algn="just">
              <a:lnSpc>
                <a:spcPct val="150000"/>
              </a:lnSpc>
              <a:buClr>
                <a:schemeClr val="tx2"/>
              </a:buClr>
              <a:buSzPct val="103000"/>
            </a:pPr>
            <a:r>
              <a:rPr lang="zh-CN" altLang="en-US" sz="2400" b="1" dirty="0" smtClean="0">
                <a:solidFill>
                  <a:schemeClr val="tx1">
                    <a:lumMod val="75000"/>
                    <a:lumOff val="25000"/>
                  </a:schemeClr>
                </a:solidFill>
                <a:latin typeface="Optane" pitchFamily="2" charset="0"/>
                <a:ea typeface="Verdana" pitchFamily="34" charset="0"/>
                <a:cs typeface="Verdana" pitchFamily="34" charset="0"/>
              </a:rPr>
              <a:t>第一部分：欧盟背景情况</a:t>
            </a:r>
            <a:endParaRPr lang="it-IT" sz="2400" b="1" dirty="0" smtClean="0">
              <a:solidFill>
                <a:schemeClr val="tx1">
                  <a:lumMod val="75000"/>
                  <a:lumOff val="25000"/>
                </a:schemeClr>
              </a:solidFill>
              <a:latin typeface="Optane" pitchFamily="2" charset="0"/>
              <a:ea typeface="Verdana" pitchFamily="34" charset="0"/>
              <a:cs typeface="Verdana" pitchFamily="34" charset="0"/>
            </a:endParaRPr>
          </a:p>
          <a:p>
            <a:pPr algn="just">
              <a:lnSpc>
                <a:spcPct val="150000"/>
              </a:lnSpc>
              <a:buClr>
                <a:schemeClr val="tx2"/>
              </a:buClr>
              <a:buSzPct val="103000"/>
            </a:pPr>
            <a:r>
              <a:rPr lang="it-IT" sz="2400" b="1" dirty="0" smtClean="0">
                <a:solidFill>
                  <a:schemeClr val="tx1">
                    <a:lumMod val="75000"/>
                    <a:lumOff val="25000"/>
                  </a:schemeClr>
                </a:solidFill>
                <a:latin typeface="Optane" pitchFamily="2" charset="0"/>
                <a:ea typeface="Verdana" pitchFamily="34" charset="0"/>
                <a:cs typeface="Verdana" pitchFamily="34" charset="0"/>
              </a:rPr>
              <a:t>Part II. Economic Policy coordination in the UE. The </a:t>
            </a:r>
            <a:r>
              <a:rPr lang="it-IT" sz="2400" b="1" dirty="0" err="1" smtClean="0">
                <a:solidFill>
                  <a:schemeClr val="tx1">
                    <a:lumMod val="75000"/>
                    <a:lumOff val="25000"/>
                  </a:schemeClr>
                </a:solidFill>
                <a:latin typeface="Optane" pitchFamily="2" charset="0"/>
                <a:ea typeface="Verdana" pitchFamily="34" charset="0"/>
                <a:cs typeface="Verdana" pitchFamily="34" charset="0"/>
              </a:rPr>
              <a:t>European</a:t>
            </a:r>
            <a:r>
              <a:rPr lang="it-IT" sz="2400" b="1" dirty="0" smtClean="0">
                <a:solidFill>
                  <a:schemeClr val="tx1">
                    <a:lumMod val="75000"/>
                    <a:lumOff val="25000"/>
                  </a:schemeClr>
                </a:solidFill>
                <a:latin typeface="Optane" pitchFamily="2" charset="0"/>
                <a:ea typeface="Verdana" pitchFamily="34" charset="0"/>
                <a:cs typeface="Verdana" pitchFamily="34" charset="0"/>
              </a:rPr>
              <a:t> </a:t>
            </a:r>
            <a:r>
              <a:rPr lang="it-IT" sz="2400" b="1" dirty="0" smtClean="0">
                <a:solidFill>
                  <a:schemeClr val="tx1">
                    <a:lumMod val="75000"/>
                    <a:lumOff val="25000"/>
                  </a:schemeClr>
                </a:solidFill>
                <a:latin typeface="Optane" pitchFamily="2" charset="0"/>
                <a:ea typeface="Verdana" pitchFamily="34" charset="0"/>
                <a:cs typeface="Verdana" pitchFamily="34" charset="0"/>
              </a:rPr>
              <a:t>Seme</a:t>
            </a:r>
            <a:r>
              <a:rPr lang="en-US" altLang="zh-CN" sz="2400" b="1" dirty="0" smtClean="0">
                <a:solidFill>
                  <a:schemeClr val="tx1">
                    <a:lumMod val="75000"/>
                    <a:lumOff val="25000"/>
                  </a:schemeClr>
                </a:solidFill>
                <a:latin typeface="Optane" pitchFamily="2" charset="0"/>
                <a:ea typeface="Verdana" pitchFamily="34" charset="0"/>
                <a:cs typeface="Verdana" pitchFamily="34" charset="0"/>
              </a:rPr>
              <a:t>s</a:t>
            </a:r>
            <a:r>
              <a:rPr lang="it-IT" sz="2400" b="1" dirty="0" smtClean="0">
                <a:solidFill>
                  <a:schemeClr val="tx1">
                    <a:lumMod val="75000"/>
                    <a:lumOff val="25000"/>
                  </a:schemeClr>
                </a:solidFill>
                <a:latin typeface="Optane" pitchFamily="2" charset="0"/>
                <a:ea typeface="Verdana" pitchFamily="34" charset="0"/>
                <a:cs typeface="Verdana" pitchFamily="34" charset="0"/>
              </a:rPr>
              <a:t>ter</a:t>
            </a:r>
          </a:p>
          <a:p>
            <a:pPr algn="just"/>
            <a:r>
              <a:rPr lang="zh-CN" altLang="en-US" sz="2400" b="1" dirty="0" smtClean="0">
                <a:solidFill>
                  <a:schemeClr val="tx1">
                    <a:lumMod val="75000"/>
                    <a:lumOff val="25000"/>
                  </a:schemeClr>
                </a:solidFill>
                <a:latin typeface="Optane" pitchFamily="2" charset="0"/>
                <a:ea typeface="Verdana" pitchFamily="34" charset="0"/>
                <a:cs typeface="Verdana" pitchFamily="34" charset="0"/>
              </a:rPr>
              <a:t>第二部分：欧盟经济政策协调：</a:t>
            </a:r>
            <a:r>
              <a:rPr lang="zh-CN" altLang="en-US" sz="2400" b="1" dirty="0" smtClean="0">
                <a:latin typeface="Optane" pitchFamily="2" charset="0"/>
                <a:ea typeface="Verdana" pitchFamily="34" charset="0"/>
                <a:cs typeface="Verdana" pitchFamily="34" charset="0"/>
              </a:rPr>
              <a:t>“欧盟经济季度”制度</a:t>
            </a:r>
            <a:endParaRPr lang="it-IT" b="1" dirty="0">
              <a:latin typeface="Optane" pitchFamily="2" charset="0"/>
              <a:ea typeface="Verdana" pitchFamily="34" charset="0"/>
              <a:cs typeface="Verdana" pitchFamily="34" charset="0"/>
            </a:endParaRPr>
          </a:p>
          <a:p>
            <a:pPr marL="285750" indent="-285750" algn="just">
              <a:buFont typeface="Arial" panose="020B0604020202020204" pitchFamily="34" charset="0"/>
              <a:buChar char="•"/>
            </a:pPr>
            <a:endParaRPr lang="it-IT" b="1"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smtClean="0"/>
              <a:t>Index</a:t>
            </a:r>
            <a:r>
              <a:rPr lang="en-US" altLang="it-IT" dirty="0" smtClean="0"/>
              <a:t> 目录</a:t>
            </a:r>
            <a:endParaRPr lang="it-IT" dirty="0"/>
          </a:p>
        </p:txBody>
      </p:sp>
    </p:spTree>
    <p:extLst>
      <p:ext uri="{BB962C8B-B14F-4D97-AF65-F5344CB8AC3E}">
        <p14:creationId xmlns:p14="http://schemas.microsoft.com/office/powerpoint/2010/main" val="17601919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WHAT THE UE SAY ABOUT PENSIONS</a:t>
            </a:r>
            <a:r>
              <a:rPr lang="es-ES" dirty="0" smtClean="0"/>
              <a:t>?.(1)</a:t>
            </a:r>
            <a:r>
              <a:rPr lang="es-ES" dirty="0" smtClean="0"/>
              <a:t>.</a:t>
            </a:r>
            <a:br>
              <a:rPr lang="es-ES" dirty="0" smtClean="0"/>
            </a:br>
            <a:r>
              <a:rPr lang="zh-CN" altLang="en-US" dirty="0" smtClean="0"/>
              <a:t>欧盟如何处理养老金问题？（</a:t>
            </a:r>
            <a:r>
              <a:rPr lang="en-US" altLang="zh-CN" dirty="0" smtClean="0"/>
              <a:t>1</a:t>
            </a:r>
            <a:r>
              <a:rPr lang="zh-CN" altLang="en-US" dirty="0" smtClean="0"/>
              <a:t>）</a:t>
            </a:r>
            <a:endParaRPr lang="es-ES" dirty="0"/>
          </a:p>
        </p:txBody>
      </p:sp>
      <p:sp>
        <p:nvSpPr>
          <p:cNvPr id="3" name="2 Marcador de contenido"/>
          <p:cNvSpPr>
            <a:spLocks noGrp="1"/>
          </p:cNvSpPr>
          <p:nvPr>
            <p:ph idx="1"/>
          </p:nvPr>
        </p:nvSpPr>
        <p:spPr>
          <a:xfrm>
            <a:off x="344360" y="836640"/>
            <a:ext cx="5184720" cy="5289527"/>
          </a:xfrm>
        </p:spPr>
        <p:txBody>
          <a:bodyPr>
            <a:normAutofit fontScale="77500" lnSpcReduction="20000"/>
          </a:bodyPr>
          <a:lstStyle/>
          <a:p>
            <a:r>
              <a:rPr lang="en-GB" sz="2400" dirty="0" smtClean="0"/>
              <a:t>Pensions are essential for </a:t>
            </a:r>
            <a:r>
              <a:rPr lang="en-GB" sz="2400" b="1" dirty="0" smtClean="0"/>
              <a:t>sustainability</a:t>
            </a:r>
            <a:r>
              <a:rPr lang="en-GB" sz="2400" dirty="0" smtClean="0"/>
              <a:t> </a:t>
            </a:r>
            <a:r>
              <a:rPr lang="en-GB" sz="2400" b="1" dirty="0"/>
              <a:t>of public finances </a:t>
            </a:r>
            <a:r>
              <a:rPr lang="en-GB" sz="2400" dirty="0"/>
              <a:t>in the medium to long run. Therefore, </a:t>
            </a:r>
            <a:r>
              <a:rPr lang="en-GB" sz="2400" b="1" dirty="0" smtClean="0"/>
              <a:t>Minister of Economy </a:t>
            </a:r>
            <a:r>
              <a:rPr lang="en-GB" sz="2400" b="1" dirty="0"/>
              <a:t>and </a:t>
            </a:r>
            <a:r>
              <a:rPr lang="en-GB" sz="2400" b="1" dirty="0" smtClean="0"/>
              <a:t>Finance </a:t>
            </a:r>
            <a:r>
              <a:rPr lang="en-GB" sz="2400" dirty="0"/>
              <a:t>must pay them a lot of </a:t>
            </a:r>
            <a:r>
              <a:rPr lang="en-GB" sz="2400" dirty="0" smtClean="0"/>
              <a:t>attention. Additionally</a:t>
            </a:r>
            <a:r>
              <a:rPr lang="en-GB" sz="2400" dirty="0"/>
              <a:t>, pensions are: </a:t>
            </a:r>
            <a:r>
              <a:rPr lang="en-GB" sz="2400" dirty="0" smtClean="0"/>
              <a:t>1) An </a:t>
            </a:r>
            <a:r>
              <a:rPr lang="en-GB" sz="2400" dirty="0"/>
              <a:t>important element of social </a:t>
            </a:r>
            <a:r>
              <a:rPr lang="en-GB" sz="2400" dirty="0" smtClean="0"/>
              <a:t>stability; 2)Adequacy </a:t>
            </a:r>
            <a:r>
              <a:rPr lang="en-GB" sz="2400" dirty="0"/>
              <a:t>pensions prevent </a:t>
            </a:r>
            <a:r>
              <a:rPr lang="en-GB" sz="2400" dirty="0" smtClean="0"/>
              <a:t>poverty; 3)  There </a:t>
            </a:r>
            <a:r>
              <a:rPr lang="en-GB" sz="2400" dirty="0"/>
              <a:t>is a close link between employment and pensions (especially in a pay as you go system</a:t>
            </a:r>
            <a:r>
              <a:rPr lang="en-GB" sz="2400" dirty="0" smtClean="0"/>
              <a:t>). Therefore </a:t>
            </a:r>
            <a:r>
              <a:rPr lang="en-GB" sz="2400" dirty="0"/>
              <a:t>they are of the most concern for </a:t>
            </a:r>
            <a:r>
              <a:rPr lang="en-GB" sz="2400" b="1" dirty="0"/>
              <a:t>Minister of the Employment and social security</a:t>
            </a:r>
            <a:r>
              <a:rPr lang="en-GB" sz="2400" dirty="0" smtClean="0"/>
              <a:t>. </a:t>
            </a:r>
            <a:endParaRPr lang="en-GB" sz="2400" dirty="0" smtClean="0"/>
          </a:p>
          <a:p>
            <a:endParaRPr lang="es-ES" sz="2400" dirty="0"/>
          </a:p>
          <a:p>
            <a:r>
              <a:rPr lang="en-GB" sz="2400" dirty="0"/>
              <a:t>Pension specific recommendation need to be </a:t>
            </a:r>
            <a:r>
              <a:rPr lang="en-GB" sz="2400" b="1" dirty="0"/>
              <a:t>studied </a:t>
            </a:r>
            <a:r>
              <a:rPr lang="en-GB" sz="2400" dirty="0"/>
              <a:t>by </a:t>
            </a:r>
            <a:r>
              <a:rPr lang="en-GB" sz="2400" dirty="0" smtClean="0"/>
              <a:t>Social Protection Committee –</a:t>
            </a:r>
            <a:r>
              <a:rPr lang="en-GB" sz="2400" b="1" dirty="0" smtClean="0"/>
              <a:t>SPC</a:t>
            </a:r>
            <a:r>
              <a:rPr lang="en-GB" sz="2400" dirty="0" smtClean="0"/>
              <a:t>-, Employment Committee –</a:t>
            </a:r>
            <a:r>
              <a:rPr lang="en-GB" sz="2400" b="1" dirty="0" smtClean="0"/>
              <a:t>EMCO</a:t>
            </a:r>
            <a:r>
              <a:rPr lang="en-GB" sz="2400" dirty="0" smtClean="0"/>
              <a:t>- </a:t>
            </a:r>
            <a:r>
              <a:rPr lang="en-GB" sz="2400" dirty="0"/>
              <a:t>(Ministries of Labour and Social Protection), and </a:t>
            </a:r>
            <a:r>
              <a:rPr lang="en-GB" sz="2400" dirty="0" smtClean="0"/>
              <a:t>Economic Policy Committee –</a:t>
            </a:r>
            <a:r>
              <a:rPr lang="en-GB" sz="2400" b="1" dirty="0" smtClean="0"/>
              <a:t>EPC</a:t>
            </a:r>
            <a:r>
              <a:rPr lang="en-GB" sz="2400" dirty="0" smtClean="0"/>
              <a:t>- </a:t>
            </a:r>
            <a:r>
              <a:rPr lang="en-GB" sz="2400" dirty="0"/>
              <a:t>and </a:t>
            </a:r>
            <a:r>
              <a:rPr lang="en-GB" sz="2400" dirty="0" smtClean="0"/>
              <a:t>Financial Committee –</a:t>
            </a:r>
            <a:r>
              <a:rPr lang="en-GB" sz="2400" b="1" dirty="0" smtClean="0"/>
              <a:t>EFC</a:t>
            </a:r>
            <a:r>
              <a:rPr lang="en-GB" sz="2400" dirty="0" smtClean="0"/>
              <a:t>-  </a:t>
            </a:r>
            <a:r>
              <a:rPr lang="en-GB" sz="2400" dirty="0"/>
              <a:t>(Ministries of Economy and Finance), having the last say the latter.  </a:t>
            </a:r>
            <a:endParaRPr lang="es-ES" sz="2400" dirty="0"/>
          </a:p>
          <a:p>
            <a:pPr lvl="0">
              <a:buFont typeface="Wingdings" panose="05000000000000000000" pitchFamily="2" charset="2"/>
              <a:buChar char="q"/>
            </a:pPr>
            <a:endParaRPr lang="en-US" sz="2400" dirty="0"/>
          </a:p>
        </p:txBody>
      </p:sp>
      <p:sp>
        <p:nvSpPr>
          <p:cNvPr id="4" name="2 Marcador de contenido"/>
          <p:cNvSpPr txBox="1">
            <a:spLocks/>
          </p:cNvSpPr>
          <p:nvPr/>
        </p:nvSpPr>
        <p:spPr>
          <a:xfrm>
            <a:off x="5601090" y="764630"/>
            <a:ext cx="4032560" cy="5289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dirty="0" smtClean="0">
                <a:latin typeface="宋体"/>
                <a:ea typeface="宋体"/>
                <a:cs typeface="宋体"/>
              </a:rPr>
              <a:t>养老金是</a:t>
            </a:r>
            <a:r>
              <a:rPr lang="zh-CN" altLang="en-US" sz="2000" dirty="0" smtClean="0">
                <a:latin typeface="黑体"/>
                <a:ea typeface="黑体"/>
                <a:cs typeface="黑体"/>
              </a:rPr>
              <a:t>公共财政中长期可持续性问题</a:t>
            </a:r>
            <a:r>
              <a:rPr lang="zh-CN" altLang="en-US" sz="2000" dirty="0" smtClean="0">
                <a:latin typeface="宋体"/>
                <a:ea typeface="宋体"/>
                <a:cs typeface="宋体"/>
              </a:rPr>
              <a:t>的关键。因此，</a:t>
            </a:r>
            <a:r>
              <a:rPr lang="zh-CN" altLang="en-US" sz="2000" dirty="0" smtClean="0">
                <a:latin typeface="黑体"/>
                <a:ea typeface="黑体"/>
                <a:cs typeface="黑体"/>
              </a:rPr>
              <a:t>经济与财政部长</a:t>
            </a:r>
            <a:r>
              <a:rPr lang="zh-CN" altLang="en-US" sz="2000" dirty="0" smtClean="0">
                <a:latin typeface="宋体"/>
                <a:ea typeface="宋体"/>
                <a:cs typeface="宋体"/>
              </a:rPr>
              <a:t>应在此多加注意。此外，养老金是：</a:t>
            </a:r>
            <a:r>
              <a:rPr lang="en-US" altLang="zh-CN" sz="2000" dirty="0" smtClean="0">
                <a:latin typeface="宋体"/>
                <a:ea typeface="宋体"/>
                <a:cs typeface="宋体"/>
              </a:rPr>
              <a:t>1</a:t>
            </a:r>
            <a:r>
              <a:rPr lang="zh-CN" altLang="en-US" sz="2000" dirty="0" smtClean="0">
                <a:latin typeface="宋体"/>
                <a:ea typeface="宋体"/>
                <a:cs typeface="宋体"/>
              </a:rPr>
              <a:t>）社会稳定的重要元素；</a:t>
            </a:r>
            <a:r>
              <a:rPr lang="en-US" altLang="zh-CN" sz="2000" dirty="0" smtClean="0">
                <a:latin typeface="宋体"/>
                <a:ea typeface="宋体"/>
                <a:cs typeface="宋体"/>
              </a:rPr>
              <a:t>2</a:t>
            </a:r>
            <a:r>
              <a:rPr lang="zh-CN" altLang="en-US" sz="2000" dirty="0" smtClean="0">
                <a:latin typeface="宋体"/>
                <a:ea typeface="宋体"/>
                <a:cs typeface="宋体"/>
              </a:rPr>
              <a:t>）充足的养老金可预防贫困；</a:t>
            </a:r>
            <a:r>
              <a:rPr lang="en-US" altLang="zh-CN" sz="2000" dirty="0" smtClean="0">
                <a:latin typeface="宋体"/>
                <a:ea typeface="宋体"/>
                <a:cs typeface="宋体"/>
              </a:rPr>
              <a:t>3</a:t>
            </a:r>
            <a:r>
              <a:rPr lang="zh-CN" altLang="en-US" sz="2000" dirty="0" smtClean="0">
                <a:latin typeface="宋体"/>
                <a:ea typeface="宋体"/>
                <a:cs typeface="宋体"/>
              </a:rPr>
              <a:t>）养老金与就业之间关系密切（特别是在现收现付模式下）。故而，这些都是</a:t>
            </a:r>
            <a:r>
              <a:rPr lang="zh-CN" altLang="en-US" sz="2000" dirty="0" smtClean="0">
                <a:latin typeface="黑体"/>
                <a:ea typeface="黑体"/>
                <a:cs typeface="黑体"/>
              </a:rPr>
              <a:t>就业与社会保障部长</a:t>
            </a:r>
            <a:r>
              <a:rPr lang="zh-CN" altLang="en-US" sz="2000" dirty="0" smtClean="0">
                <a:latin typeface="宋体"/>
                <a:ea typeface="宋体"/>
                <a:cs typeface="宋体"/>
              </a:rPr>
              <a:t>最为关切的问题。</a:t>
            </a:r>
          </a:p>
          <a:p>
            <a:endParaRPr lang="zh-CN" altLang="en-US" sz="2000" dirty="0" smtClean="0">
              <a:latin typeface="宋体"/>
              <a:ea typeface="宋体"/>
              <a:cs typeface="宋体"/>
            </a:endParaRPr>
          </a:p>
          <a:p>
            <a:r>
              <a:rPr lang="zh-CN" altLang="en-US" sz="2000" dirty="0" smtClean="0">
                <a:latin typeface="宋体"/>
                <a:ea typeface="宋体"/>
                <a:cs typeface="宋体"/>
              </a:rPr>
              <a:t>“养老金专项建议”须由社会保护</a:t>
            </a:r>
            <a:r>
              <a:rPr lang="en-US" altLang="zh-CN" sz="2000" dirty="0" smtClean="0">
                <a:latin typeface="宋体"/>
                <a:ea typeface="宋体"/>
                <a:cs typeface="宋体"/>
              </a:rPr>
              <a:t>/</a:t>
            </a:r>
            <a:r>
              <a:rPr lang="zh-CN" altLang="en-US" sz="2000" dirty="0" smtClean="0">
                <a:latin typeface="宋体"/>
                <a:ea typeface="宋体"/>
                <a:cs typeface="宋体"/>
              </a:rPr>
              <a:t>保障委员会（</a:t>
            </a:r>
            <a:r>
              <a:rPr lang="en-US" altLang="zh-CN" sz="2000" dirty="0" smtClean="0">
                <a:latin typeface="黑体"/>
                <a:ea typeface="黑体"/>
                <a:cs typeface="黑体"/>
              </a:rPr>
              <a:t>SPC</a:t>
            </a:r>
            <a:r>
              <a:rPr lang="zh-CN" altLang="en-US" sz="2000" dirty="0" smtClean="0">
                <a:latin typeface="宋体"/>
                <a:ea typeface="宋体"/>
                <a:cs typeface="宋体"/>
              </a:rPr>
              <a:t>）、就业委员会（</a:t>
            </a:r>
            <a:r>
              <a:rPr lang="en-US" altLang="zh-CN" sz="2000" dirty="0" smtClean="0">
                <a:latin typeface="黑体"/>
                <a:ea typeface="黑体"/>
                <a:cs typeface="黑体"/>
              </a:rPr>
              <a:t>EMCO</a:t>
            </a:r>
            <a:r>
              <a:rPr lang="zh-CN" altLang="en-US" sz="2000" dirty="0" smtClean="0">
                <a:latin typeface="宋体"/>
                <a:ea typeface="宋体"/>
                <a:cs typeface="宋体"/>
              </a:rPr>
              <a:t>，由各国劳动与社会保护</a:t>
            </a:r>
            <a:r>
              <a:rPr lang="en-US" altLang="zh-CN" sz="2000" dirty="0" smtClean="0">
                <a:latin typeface="宋体"/>
                <a:ea typeface="宋体"/>
                <a:cs typeface="宋体"/>
              </a:rPr>
              <a:t>/</a:t>
            </a:r>
            <a:r>
              <a:rPr lang="zh-CN" altLang="en-US" sz="2000" dirty="0" smtClean="0">
                <a:latin typeface="宋体"/>
                <a:ea typeface="宋体"/>
                <a:cs typeface="宋体"/>
              </a:rPr>
              <a:t>保障部长组成）和财政委员会（</a:t>
            </a:r>
            <a:r>
              <a:rPr lang="en-US" altLang="zh-CN" sz="2000" dirty="0" smtClean="0">
                <a:latin typeface="黑体"/>
                <a:ea typeface="黑体"/>
                <a:cs typeface="黑体"/>
              </a:rPr>
              <a:t>EFC</a:t>
            </a:r>
            <a:r>
              <a:rPr lang="en-US" altLang="zh-CN" sz="2000" dirty="0" smtClean="0">
                <a:latin typeface="宋体"/>
                <a:ea typeface="宋体"/>
                <a:cs typeface="宋体"/>
              </a:rPr>
              <a:t>,</a:t>
            </a:r>
            <a:r>
              <a:rPr lang="zh-CN" altLang="en-US" sz="2000" dirty="0" smtClean="0">
                <a:latin typeface="宋体"/>
                <a:ea typeface="宋体"/>
                <a:cs typeface="宋体"/>
              </a:rPr>
              <a:t>由各国经济与财政部长组成）进行</a:t>
            </a:r>
            <a:r>
              <a:rPr lang="zh-CN" altLang="en-US" sz="2000" dirty="0" smtClean="0">
                <a:latin typeface="黑体"/>
                <a:ea typeface="黑体"/>
                <a:cs typeface="黑体"/>
              </a:rPr>
              <a:t>研究</a:t>
            </a:r>
            <a:r>
              <a:rPr lang="zh-CN" altLang="en-US" sz="2000" dirty="0" smtClean="0">
                <a:latin typeface="宋体"/>
                <a:ea typeface="宋体"/>
                <a:cs typeface="宋体"/>
              </a:rPr>
              <a:t>。各会对此有发言权。</a:t>
            </a:r>
            <a:endParaRPr lang="en-GB" sz="2000" dirty="0" smtClean="0">
              <a:latin typeface="宋体"/>
              <a:ea typeface="宋体"/>
              <a:cs typeface="宋体"/>
            </a:endParaRPr>
          </a:p>
        </p:txBody>
      </p:sp>
    </p:spTree>
    <p:extLst>
      <p:ext uri="{BB962C8B-B14F-4D97-AF65-F5344CB8AC3E}">
        <p14:creationId xmlns:p14="http://schemas.microsoft.com/office/powerpoint/2010/main" val="15513620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WHAT THE UE SAY ABOUT PENSIONS?. (2</a:t>
            </a:r>
            <a:r>
              <a:rPr lang="es-ES" dirty="0" smtClean="0"/>
              <a:t>)</a:t>
            </a:r>
            <a:br>
              <a:rPr lang="es-ES" dirty="0" smtClean="0"/>
            </a:br>
            <a:r>
              <a:rPr lang="zh-CN" altLang="en-US" dirty="0" smtClean="0"/>
              <a:t>欧盟如何处理养老金问题？（</a:t>
            </a:r>
            <a:r>
              <a:rPr lang="en-US" altLang="zh-CN" dirty="0" smtClean="0"/>
              <a:t>2</a:t>
            </a:r>
            <a:r>
              <a:rPr lang="zh-CN" altLang="en-US" dirty="0" smtClean="0"/>
              <a:t>）</a:t>
            </a:r>
            <a:endParaRPr lang="es-ES" dirty="0"/>
          </a:p>
        </p:txBody>
      </p:sp>
      <p:sp>
        <p:nvSpPr>
          <p:cNvPr id="3" name="2 Marcador de contenido"/>
          <p:cNvSpPr>
            <a:spLocks noGrp="1"/>
          </p:cNvSpPr>
          <p:nvPr>
            <p:ph idx="1"/>
          </p:nvPr>
        </p:nvSpPr>
        <p:spPr>
          <a:xfrm>
            <a:off x="200340" y="980660"/>
            <a:ext cx="5760800" cy="5400749"/>
          </a:xfrm>
        </p:spPr>
        <p:txBody>
          <a:bodyPr>
            <a:normAutofit fontScale="85000" lnSpcReduction="10000"/>
          </a:bodyPr>
          <a:lstStyle/>
          <a:p>
            <a:pPr>
              <a:buFont typeface="Wingdings" panose="05000000000000000000" pitchFamily="2" charset="2"/>
              <a:buChar char="q"/>
            </a:pPr>
            <a:r>
              <a:rPr lang="en-US" sz="2400" dirty="0"/>
              <a:t>From 2010 onwards, </a:t>
            </a:r>
            <a:r>
              <a:rPr lang="en-US" sz="2400" b="1" dirty="0"/>
              <a:t>almost all EU countries has received CSRs </a:t>
            </a:r>
            <a:r>
              <a:rPr lang="en-US" sz="2400" dirty="0"/>
              <a:t>to reform their pension system taken some of the following measures: </a:t>
            </a:r>
            <a:r>
              <a:rPr lang="en-US" sz="2400" b="1" dirty="0"/>
              <a:t>1)</a:t>
            </a:r>
            <a:r>
              <a:rPr lang="en-US" sz="2400" dirty="0"/>
              <a:t> Increase real age retirement; </a:t>
            </a:r>
            <a:r>
              <a:rPr lang="en-US" sz="2400" b="1" dirty="0"/>
              <a:t>2)</a:t>
            </a:r>
            <a:r>
              <a:rPr lang="en-US" sz="2400" dirty="0"/>
              <a:t> Eliminate early retirement; </a:t>
            </a:r>
            <a:r>
              <a:rPr lang="en-US" sz="2400" b="1" dirty="0"/>
              <a:t>3) </a:t>
            </a:r>
            <a:r>
              <a:rPr lang="en-US" sz="2400" dirty="0"/>
              <a:t>Link the retirement age with life expectancy;  </a:t>
            </a:r>
            <a:r>
              <a:rPr lang="en-US" sz="2400" b="1" dirty="0"/>
              <a:t>4) </a:t>
            </a:r>
            <a:r>
              <a:rPr lang="en-US" sz="2400" dirty="0"/>
              <a:t>Link previous social contributions to retirement system  to the amount of the retirement </a:t>
            </a:r>
            <a:r>
              <a:rPr lang="en-US" sz="2400" dirty="0" smtClean="0"/>
              <a:t>benefit</a:t>
            </a:r>
            <a:r>
              <a:rPr lang="en-US" sz="2400" dirty="0"/>
              <a:t>	</a:t>
            </a:r>
          </a:p>
          <a:p>
            <a:pPr>
              <a:buFont typeface="Wingdings" panose="05000000000000000000" pitchFamily="2" charset="2"/>
              <a:buChar char="q"/>
            </a:pPr>
            <a:r>
              <a:rPr lang="en-US" sz="2400" dirty="0"/>
              <a:t>The </a:t>
            </a:r>
            <a:r>
              <a:rPr lang="en-US" sz="2400" b="1" dirty="0"/>
              <a:t>working age population is expected to decline (</a:t>
            </a:r>
            <a:r>
              <a:rPr lang="en-US" sz="2400" dirty="0"/>
              <a:t>a. a rate of 0.4% over the next four decades). </a:t>
            </a:r>
          </a:p>
          <a:p>
            <a:pPr>
              <a:buFont typeface="Wingdings" panose="05000000000000000000" pitchFamily="2" charset="2"/>
              <a:buChar char="q"/>
            </a:pPr>
            <a:r>
              <a:rPr lang="en-US" sz="2400" dirty="0"/>
              <a:t>Unless corrective measures are taken, more than half of the Member States face either medium or high sustainability challenges.</a:t>
            </a:r>
          </a:p>
          <a:p>
            <a:pPr>
              <a:buFont typeface="Wingdings" panose="05000000000000000000" pitchFamily="2" charset="2"/>
              <a:buChar char="q"/>
            </a:pPr>
            <a:r>
              <a:rPr lang="en-US" sz="2400" dirty="0"/>
              <a:t>Despite, some good progress in fiscal consolidation In many countries due to pension reforms, </a:t>
            </a:r>
            <a:r>
              <a:rPr lang="en-US" sz="2400" b="1" dirty="0"/>
              <a:t>significant challenges remain to be faced.</a:t>
            </a:r>
            <a:endParaRPr lang="en-US" sz="2400" dirty="0"/>
          </a:p>
          <a:p>
            <a:pPr lvl="0">
              <a:buFont typeface="Wingdings" panose="05000000000000000000" pitchFamily="2" charset="2"/>
              <a:buChar char="q"/>
            </a:pPr>
            <a:endParaRPr lang="en-US" sz="2400" dirty="0"/>
          </a:p>
          <a:p>
            <a:pPr>
              <a:buFont typeface="Wingdings" panose="05000000000000000000" pitchFamily="2" charset="2"/>
              <a:buChar char="q"/>
            </a:pPr>
            <a:endParaRPr lang="es-ES" sz="2400" dirty="0"/>
          </a:p>
        </p:txBody>
      </p:sp>
      <p:sp>
        <p:nvSpPr>
          <p:cNvPr id="4" name="2 Marcador de contenido"/>
          <p:cNvSpPr txBox="1">
            <a:spLocks/>
          </p:cNvSpPr>
          <p:nvPr/>
        </p:nvSpPr>
        <p:spPr>
          <a:xfrm>
            <a:off x="5961140" y="980661"/>
            <a:ext cx="3816530" cy="540074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zh-CN" altLang="en-US" sz="2400" dirty="0" smtClean="0">
                <a:latin typeface="宋体"/>
                <a:ea typeface="宋体"/>
                <a:cs typeface="宋体"/>
              </a:rPr>
              <a:t>自</a:t>
            </a:r>
            <a:r>
              <a:rPr lang="en-US" altLang="zh-CN" sz="2400" dirty="0" smtClean="0">
                <a:latin typeface="宋体"/>
                <a:ea typeface="宋体"/>
                <a:cs typeface="宋体"/>
              </a:rPr>
              <a:t>2010</a:t>
            </a:r>
            <a:r>
              <a:rPr lang="zh-CN" altLang="en-US" sz="2400" dirty="0" smtClean="0">
                <a:latin typeface="宋体"/>
                <a:ea typeface="宋体"/>
                <a:cs typeface="宋体"/>
              </a:rPr>
              <a:t>年始，</a:t>
            </a:r>
            <a:r>
              <a:rPr lang="zh-CN" altLang="en-US" sz="2400" dirty="0" smtClean="0">
                <a:latin typeface="黑体"/>
                <a:ea typeface="黑体"/>
                <a:cs typeface="黑体"/>
              </a:rPr>
              <a:t>几乎所有欧盟国家均会收到国别专项建议</a:t>
            </a:r>
            <a:r>
              <a:rPr lang="zh-CN" altLang="en-US" sz="2400" dirty="0" smtClean="0">
                <a:latin typeface="宋体"/>
                <a:ea typeface="宋体"/>
                <a:cs typeface="宋体"/>
              </a:rPr>
              <a:t>，以改革其养老金制度。其办法如下</a:t>
            </a:r>
            <a:r>
              <a:rPr lang="zh-CN" altLang="en-US" sz="2400" dirty="0" smtClean="0"/>
              <a:t>：</a:t>
            </a:r>
            <a:r>
              <a:rPr lang="en-US" altLang="zh-CN" sz="2400" dirty="0" smtClean="0"/>
              <a:t>1</a:t>
            </a:r>
            <a:r>
              <a:rPr lang="zh-CN" altLang="en-US" sz="2400" dirty="0" smtClean="0"/>
              <a:t>）</a:t>
            </a:r>
            <a:r>
              <a:rPr lang="zh-CN" altLang="en-US" sz="2400" dirty="0" smtClean="0">
                <a:latin typeface="宋体"/>
                <a:ea typeface="宋体"/>
                <a:cs typeface="宋体"/>
              </a:rPr>
              <a:t>提高实际退休年龄；</a:t>
            </a:r>
            <a:r>
              <a:rPr lang="en-US" altLang="zh-CN" sz="2400" dirty="0" smtClean="0"/>
              <a:t>2</a:t>
            </a:r>
            <a:r>
              <a:rPr lang="zh-CN" altLang="en-US" sz="2400" dirty="0" smtClean="0"/>
              <a:t>）</a:t>
            </a:r>
            <a:r>
              <a:rPr lang="zh-CN" altLang="en-US" sz="2400" dirty="0" smtClean="0">
                <a:latin typeface="宋体"/>
                <a:ea typeface="宋体"/>
                <a:cs typeface="宋体"/>
              </a:rPr>
              <a:t>取消提前退休；</a:t>
            </a:r>
            <a:r>
              <a:rPr lang="en-US" altLang="zh-CN" sz="2400" dirty="0" smtClean="0"/>
              <a:t>3</a:t>
            </a:r>
            <a:r>
              <a:rPr lang="zh-CN" altLang="en-US" sz="2400" dirty="0" smtClean="0"/>
              <a:t>）</a:t>
            </a:r>
            <a:r>
              <a:rPr lang="zh-CN" altLang="en-US" sz="2400" dirty="0" smtClean="0">
                <a:latin typeface="宋体"/>
                <a:ea typeface="宋体"/>
                <a:cs typeface="宋体"/>
              </a:rPr>
              <a:t>将退休年龄与寿命预期挂钩；</a:t>
            </a:r>
            <a:r>
              <a:rPr lang="en-US" altLang="zh-CN" sz="2400" dirty="0" smtClean="0"/>
              <a:t>4</a:t>
            </a:r>
            <a:r>
              <a:rPr lang="zh-CN" altLang="en-US" sz="2400" dirty="0" smtClean="0"/>
              <a:t>）</a:t>
            </a:r>
            <a:r>
              <a:rPr lang="zh-CN" altLang="en-US" sz="2400" dirty="0" smtClean="0">
                <a:latin typeface="宋体"/>
                <a:ea typeface="宋体"/>
                <a:cs typeface="宋体"/>
              </a:rPr>
              <a:t>将过往养老金缴费与退休金额度挂钩。</a:t>
            </a:r>
            <a:r>
              <a:rPr lang="en-US" sz="2400" dirty="0" smtClean="0"/>
              <a:t>	</a:t>
            </a:r>
          </a:p>
          <a:p>
            <a:pPr>
              <a:buFont typeface="Wingdings" panose="05000000000000000000" pitchFamily="2" charset="2"/>
              <a:buChar char="q"/>
            </a:pPr>
            <a:r>
              <a:rPr lang="zh-CN" altLang="en-US" sz="2400" dirty="0" smtClean="0"/>
              <a:t>工作年龄段内人口预期将减少</a:t>
            </a:r>
            <a:r>
              <a:rPr lang="zh-CN" altLang="en-US" sz="2400" dirty="0" smtClean="0">
                <a:latin typeface="宋体"/>
                <a:ea typeface="宋体"/>
                <a:cs typeface="宋体"/>
              </a:rPr>
              <a:t>（接下来</a:t>
            </a:r>
            <a:r>
              <a:rPr lang="en-US" altLang="zh-CN" sz="2400" dirty="0" smtClean="0">
                <a:latin typeface="宋体"/>
                <a:ea typeface="宋体"/>
                <a:cs typeface="宋体"/>
              </a:rPr>
              <a:t>40</a:t>
            </a:r>
            <a:r>
              <a:rPr lang="zh-CN" altLang="en-US" sz="2400" dirty="0" smtClean="0">
                <a:latin typeface="宋体"/>
                <a:ea typeface="宋体"/>
                <a:cs typeface="宋体"/>
              </a:rPr>
              <a:t>年内减率为</a:t>
            </a:r>
            <a:r>
              <a:rPr lang="en-US" altLang="zh-CN" sz="2400" dirty="0" smtClean="0">
                <a:latin typeface="宋体"/>
                <a:ea typeface="宋体"/>
                <a:cs typeface="宋体"/>
              </a:rPr>
              <a:t>0.4%</a:t>
            </a:r>
            <a:r>
              <a:rPr lang="zh-CN" altLang="en-US" sz="2400" dirty="0" smtClean="0">
                <a:latin typeface="宋体"/>
                <a:ea typeface="宋体"/>
                <a:cs typeface="宋体"/>
              </a:rPr>
              <a:t>）</a:t>
            </a:r>
            <a:endParaRPr lang="en-US" sz="2400" dirty="0">
              <a:latin typeface="宋体"/>
              <a:ea typeface="宋体"/>
              <a:cs typeface="宋体"/>
            </a:endParaRPr>
          </a:p>
          <a:p>
            <a:pPr>
              <a:buFont typeface="Wingdings" panose="05000000000000000000" pitchFamily="2" charset="2"/>
              <a:buChar char="q"/>
            </a:pPr>
            <a:r>
              <a:rPr lang="zh-CN" altLang="en-US" sz="2400" dirty="0" smtClean="0">
                <a:latin typeface="宋体"/>
                <a:ea typeface="宋体"/>
                <a:cs typeface="宋体"/>
              </a:rPr>
              <a:t>除非采取正确措施，不然超过半数的成员国将面临中度或高度的可持续性问题。</a:t>
            </a:r>
            <a:endParaRPr lang="en-US" sz="2400" dirty="0" smtClean="0">
              <a:latin typeface="宋体"/>
              <a:ea typeface="宋体"/>
              <a:cs typeface="宋体"/>
            </a:endParaRPr>
          </a:p>
          <a:p>
            <a:pPr>
              <a:buFont typeface="Wingdings" panose="05000000000000000000" pitchFamily="2" charset="2"/>
              <a:buChar char="q"/>
            </a:pPr>
            <a:r>
              <a:rPr lang="zh-CN" altLang="en-US" sz="2400" dirty="0" smtClean="0">
                <a:latin typeface="宋体"/>
                <a:ea typeface="宋体"/>
                <a:cs typeface="宋体"/>
              </a:rPr>
              <a:t>虽然许多国家因进行了养老金制度改革而在增强财政方面取得了良好的进展，</a:t>
            </a:r>
            <a:r>
              <a:rPr lang="zh-CN" altLang="en-US" sz="2400" dirty="0" smtClean="0"/>
              <a:t>但却仍须面对许多重大的挑战。</a:t>
            </a:r>
            <a:endParaRPr lang="en-US" sz="2400" dirty="0" smtClean="0"/>
          </a:p>
          <a:p>
            <a:pPr>
              <a:buFont typeface="Wingdings" panose="05000000000000000000" pitchFamily="2" charset="2"/>
              <a:buChar char="q"/>
            </a:pPr>
            <a:endParaRPr lang="es-ES" sz="2400" dirty="0"/>
          </a:p>
        </p:txBody>
      </p:sp>
    </p:spTree>
    <p:extLst>
      <p:ext uri="{BB962C8B-B14F-4D97-AF65-F5344CB8AC3E}">
        <p14:creationId xmlns:p14="http://schemas.microsoft.com/office/powerpoint/2010/main" val="10184903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WHAT THE UE SAY ABOUT PENSIONS. (2</a:t>
            </a:r>
            <a:r>
              <a:rPr lang="es-ES" dirty="0" smtClean="0"/>
              <a:t>)</a:t>
            </a:r>
            <a:br>
              <a:rPr lang="es-ES" dirty="0" smtClean="0"/>
            </a:br>
            <a:r>
              <a:rPr lang="es-ES" dirty="0" err="1" smtClean="0"/>
              <a:t>欧盟如何处理养老金问题</a:t>
            </a:r>
            <a:r>
              <a:rPr lang="es-ES" dirty="0" smtClean="0"/>
              <a:t>？（2）</a:t>
            </a:r>
            <a:endParaRPr lang="es-ES" dirty="0"/>
          </a:p>
        </p:txBody>
      </p:sp>
      <p:sp>
        <p:nvSpPr>
          <p:cNvPr id="3" name="2 Marcador de contenido"/>
          <p:cNvSpPr>
            <a:spLocks noGrp="1"/>
          </p:cNvSpPr>
          <p:nvPr>
            <p:ph idx="1"/>
          </p:nvPr>
        </p:nvSpPr>
        <p:spPr>
          <a:xfrm>
            <a:off x="416370" y="980661"/>
            <a:ext cx="5544770" cy="5145506"/>
          </a:xfrm>
        </p:spPr>
        <p:txBody>
          <a:bodyPr>
            <a:normAutofit fontScale="85000" lnSpcReduction="20000"/>
          </a:bodyPr>
          <a:lstStyle/>
          <a:p>
            <a:pPr>
              <a:buFont typeface="Wingdings" panose="05000000000000000000" pitchFamily="2" charset="2"/>
              <a:buChar char="q"/>
            </a:pPr>
            <a:r>
              <a:rPr lang="en-US" sz="2400" b="1" dirty="0"/>
              <a:t>Progress in reforming pension systems varies among the Member States. </a:t>
            </a:r>
            <a:endParaRPr lang="en-US" sz="2400" b="1" dirty="0" smtClean="0"/>
          </a:p>
          <a:p>
            <a:pPr>
              <a:buFont typeface="Wingdings" panose="05000000000000000000" pitchFamily="2" charset="2"/>
              <a:buChar char="q"/>
            </a:pPr>
            <a:r>
              <a:rPr lang="en-US" sz="2400" dirty="0" smtClean="0"/>
              <a:t>The </a:t>
            </a:r>
            <a:r>
              <a:rPr lang="en-US" sz="2400" dirty="0"/>
              <a:t>pension system was identified as a longer term challenge in a number of Member States (</a:t>
            </a:r>
            <a:r>
              <a:rPr lang="en-US" sz="2400" b="1" dirty="0"/>
              <a:t>Belgium, Bulgaria, Croatia, Lithuania, Luxembourg, Malta, Austria, Poland, Portugal, Romania and Slovenia</a:t>
            </a:r>
            <a:r>
              <a:rPr lang="en-US" sz="2400" dirty="0"/>
              <a:t>) in last year's country-specific recommendations. </a:t>
            </a:r>
            <a:endParaRPr lang="en-US" sz="2400" dirty="0" smtClean="0"/>
          </a:p>
          <a:p>
            <a:pPr lvl="1">
              <a:buFont typeface="Wingdings" panose="05000000000000000000" pitchFamily="2" charset="2"/>
              <a:buChar char="q"/>
            </a:pPr>
            <a:r>
              <a:rPr lang="en-US" sz="2400" b="1" dirty="0"/>
              <a:t>Belgium</a:t>
            </a:r>
            <a:r>
              <a:rPr lang="en-US" sz="2400" dirty="0"/>
              <a:t> increase the statutory retirement age to 66 years in 2025 and 67 in 2030. </a:t>
            </a:r>
          </a:p>
          <a:p>
            <a:pPr lvl="1">
              <a:buFont typeface="Wingdings" panose="05000000000000000000" pitchFamily="2" charset="2"/>
              <a:buChar char="q"/>
            </a:pPr>
            <a:r>
              <a:rPr lang="en-US" sz="2400" b="1" dirty="0" smtClean="0"/>
              <a:t>Finland</a:t>
            </a:r>
            <a:r>
              <a:rPr lang="en-US" sz="2400" dirty="0"/>
              <a:t>, the earliest eligibility age for old age pension will be gradually raised to 65 by 2025. As of 2027, </a:t>
            </a:r>
            <a:r>
              <a:rPr lang="en-US" sz="2400" dirty="0" smtClean="0"/>
              <a:t>old </a:t>
            </a:r>
            <a:r>
              <a:rPr lang="en-US" sz="2400" dirty="0"/>
              <a:t>age pension will be linked to life </a:t>
            </a:r>
            <a:r>
              <a:rPr lang="en-US" sz="2400" dirty="0" smtClean="0"/>
              <a:t>expectancy. </a:t>
            </a:r>
            <a:endParaRPr lang="en-US" sz="2400" dirty="0"/>
          </a:p>
          <a:p>
            <a:pPr lvl="1">
              <a:buFont typeface="Wingdings" panose="05000000000000000000" pitchFamily="2" charset="2"/>
              <a:buChar char="q"/>
            </a:pPr>
            <a:r>
              <a:rPr lang="en-US" sz="2400" b="1" dirty="0" smtClean="0"/>
              <a:t>France</a:t>
            </a:r>
            <a:r>
              <a:rPr lang="en-US" sz="2400" dirty="0"/>
              <a:t>, </a:t>
            </a:r>
            <a:r>
              <a:rPr lang="en-US" sz="2400" dirty="0" smtClean="0"/>
              <a:t>is </a:t>
            </a:r>
            <a:r>
              <a:rPr lang="en-US" sz="2400" dirty="0"/>
              <a:t>expected to improve the financial situation of the complementary pension scheme.</a:t>
            </a:r>
            <a:endParaRPr lang="es-ES" sz="2400" dirty="0"/>
          </a:p>
          <a:p>
            <a:pPr lvl="0">
              <a:buFont typeface="Wingdings" panose="05000000000000000000" pitchFamily="2" charset="2"/>
              <a:buChar char="q"/>
            </a:pPr>
            <a:endParaRPr lang="en-US" sz="2400" dirty="0"/>
          </a:p>
        </p:txBody>
      </p:sp>
      <p:sp>
        <p:nvSpPr>
          <p:cNvPr id="4" name="2 Marcador de contenido"/>
          <p:cNvSpPr txBox="1">
            <a:spLocks/>
          </p:cNvSpPr>
          <p:nvPr/>
        </p:nvSpPr>
        <p:spPr>
          <a:xfrm>
            <a:off x="6105160" y="1052670"/>
            <a:ext cx="3528490" cy="514550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zh-CN" altLang="en-US" sz="2400" dirty="0" smtClean="0"/>
              <a:t>各成员国养老金制度改革过程各有不同</a:t>
            </a:r>
          </a:p>
          <a:p>
            <a:pPr>
              <a:buFont typeface="Wingdings" panose="05000000000000000000" pitchFamily="2" charset="2"/>
              <a:buChar char="q"/>
            </a:pPr>
            <a:r>
              <a:rPr lang="zh-CN" altLang="en-US" sz="2400" dirty="0" smtClean="0">
                <a:latin typeface="宋体"/>
                <a:ea typeface="宋体"/>
                <a:cs typeface="宋体"/>
              </a:rPr>
              <a:t>在去年的“国别专项建议”中，许多国家将养老金制度改革视为相当长期的挑战</a:t>
            </a:r>
            <a:r>
              <a:rPr lang="zh-CN" altLang="en-US" sz="2400" dirty="0" smtClean="0"/>
              <a:t>（比利时、保加利亚、立陶宛、卢森堡、马耳他、奥地利、波兰、葡萄牙、罗马尼亚和斯洛文尼亚）</a:t>
            </a:r>
            <a:r>
              <a:rPr lang="en-US" sz="2400" dirty="0" smtClean="0"/>
              <a:t> </a:t>
            </a:r>
          </a:p>
          <a:p>
            <a:pPr lvl="1">
              <a:buFont typeface="Wingdings" panose="05000000000000000000" pitchFamily="2" charset="2"/>
              <a:buChar char="q"/>
            </a:pPr>
            <a:r>
              <a:rPr lang="zh-CN" altLang="en-US" sz="2400" b="1" dirty="0" smtClean="0"/>
              <a:t>比利时</a:t>
            </a:r>
            <a:r>
              <a:rPr lang="en-US" sz="2400" dirty="0" smtClean="0"/>
              <a:t> </a:t>
            </a:r>
            <a:r>
              <a:rPr lang="zh-CN" altLang="en-US" sz="2400" dirty="0" smtClean="0">
                <a:latin typeface="宋体"/>
                <a:ea typeface="宋体"/>
                <a:cs typeface="宋体"/>
              </a:rPr>
              <a:t>将法定退休年龄分别在</a:t>
            </a:r>
            <a:r>
              <a:rPr lang="en-US" altLang="zh-CN" sz="2400" dirty="0" smtClean="0">
                <a:latin typeface="宋体"/>
                <a:ea typeface="宋体"/>
                <a:cs typeface="宋体"/>
              </a:rPr>
              <a:t>2025</a:t>
            </a:r>
            <a:r>
              <a:rPr lang="zh-CN" altLang="en-US" sz="2400" dirty="0" smtClean="0">
                <a:latin typeface="宋体"/>
                <a:ea typeface="宋体"/>
                <a:cs typeface="宋体"/>
              </a:rPr>
              <a:t>年提高到</a:t>
            </a:r>
            <a:r>
              <a:rPr lang="en-US" altLang="zh-CN" sz="2400" dirty="0" smtClean="0">
                <a:latin typeface="宋体"/>
                <a:ea typeface="宋体"/>
                <a:cs typeface="宋体"/>
              </a:rPr>
              <a:t>66</a:t>
            </a:r>
            <a:r>
              <a:rPr lang="zh-CN" altLang="en-US" sz="2400" dirty="0" smtClean="0">
                <a:latin typeface="宋体"/>
                <a:ea typeface="宋体"/>
                <a:cs typeface="宋体"/>
              </a:rPr>
              <a:t>岁、</a:t>
            </a:r>
            <a:r>
              <a:rPr lang="en-US" altLang="zh-CN" sz="2400" dirty="0" smtClean="0">
                <a:latin typeface="宋体"/>
                <a:ea typeface="宋体"/>
                <a:cs typeface="宋体"/>
              </a:rPr>
              <a:t>2030</a:t>
            </a:r>
            <a:r>
              <a:rPr lang="zh-CN" altLang="en-US" sz="2400" dirty="0" smtClean="0">
                <a:latin typeface="宋体"/>
                <a:ea typeface="宋体"/>
                <a:cs typeface="宋体"/>
              </a:rPr>
              <a:t>年提高到</a:t>
            </a:r>
            <a:r>
              <a:rPr lang="en-US" altLang="zh-CN" sz="2400" dirty="0" smtClean="0">
                <a:latin typeface="宋体"/>
                <a:ea typeface="宋体"/>
                <a:cs typeface="宋体"/>
              </a:rPr>
              <a:t>67</a:t>
            </a:r>
            <a:r>
              <a:rPr lang="zh-CN" altLang="en-US" sz="2400" dirty="0" smtClean="0">
                <a:latin typeface="宋体"/>
                <a:ea typeface="宋体"/>
                <a:cs typeface="宋体"/>
              </a:rPr>
              <a:t>岁。</a:t>
            </a:r>
            <a:endParaRPr lang="en-US" sz="2400" dirty="0" smtClean="0">
              <a:latin typeface="宋体"/>
              <a:ea typeface="宋体"/>
              <a:cs typeface="宋体"/>
            </a:endParaRPr>
          </a:p>
          <a:p>
            <a:pPr lvl="1">
              <a:buFont typeface="Wingdings" panose="05000000000000000000" pitchFamily="2" charset="2"/>
              <a:buChar char="q"/>
            </a:pPr>
            <a:r>
              <a:rPr lang="zh-CN" altLang="en-US" sz="2400" dirty="0" smtClean="0"/>
              <a:t>芬兰</a:t>
            </a:r>
            <a:r>
              <a:rPr lang="zh-CN" altLang="en-US" sz="2400" dirty="0"/>
              <a:t> </a:t>
            </a:r>
            <a:r>
              <a:rPr lang="zh-CN" altLang="en-US" sz="2400" dirty="0" smtClean="0">
                <a:latin typeface="宋体"/>
                <a:ea typeface="宋体"/>
                <a:cs typeface="宋体"/>
              </a:rPr>
              <a:t>养老金最低领取年龄到</a:t>
            </a:r>
            <a:r>
              <a:rPr lang="en-US" altLang="zh-CN" sz="2400" dirty="0" smtClean="0">
                <a:latin typeface="宋体"/>
                <a:ea typeface="宋体"/>
                <a:cs typeface="宋体"/>
              </a:rPr>
              <a:t>2025</a:t>
            </a:r>
            <a:r>
              <a:rPr lang="zh-CN" altLang="en-US" sz="2400" dirty="0" smtClean="0">
                <a:latin typeface="宋体"/>
                <a:ea typeface="宋体"/>
                <a:cs typeface="宋体"/>
              </a:rPr>
              <a:t>年将逐渐提高到</a:t>
            </a:r>
            <a:r>
              <a:rPr lang="en-US" altLang="zh-CN" sz="2400" dirty="0" smtClean="0">
                <a:latin typeface="宋体"/>
                <a:ea typeface="宋体"/>
                <a:cs typeface="宋体"/>
              </a:rPr>
              <a:t>65</a:t>
            </a:r>
            <a:r>
              <a:rPr lang="zh-CN" altLang="en-US" sz="2400" dirty="0" smtClean="0">
                <a:latin typeface="宋体"/>
                <a:ea typeface="宋体"/>
                <a:cs typeface="宋体"/>
              </a:rPr>
              <a:t>岁。到</a:t>
            </a:r>
            <a:r>
              <a:rPr lang="en-US" altLang="zh-CN" sz="2400" dirty="0" smtClean="0">
                <a:latin typeface="宋体"/>
                <a:ea typeface="宋体"/>
                <a:cs typeface="宋体"/>
              </a:rPr>
              <a:t>2027</a:t>
            </a:r>
            <a:r>
              <a:rPr lang="zh-CN" altLang="en-US" sz="2400" dirty="0" smtClean="0">
                <a:latin typeface="宋体"/>
                <a:ea typeface="宋体"/>
                <a:cs typeface="宋体"/>
              </a:rPr>
              <a:t>年以后，养老金将与寿命预期挂钩。</a:t>
            </a:r>
            <a:endParaRPr lang="en-US" altLang="zh-CN" sz="2400" dirty="0" smtClean="0">
              <a:latin typeface="宋体"/>
              <a:ea typeface="宋体"/>
              <a:cs typeface="宋体"/>
            </a:endParaRPr>
          </a:p>
          <a:p>
            <a:pPr lvl="1">
              <a:buFont typeface="Wingdings" panose="05000000000000000000" pitchFamily="2" charset="2"/>
              <a:buChar char="q"/>
            </a:pPr>
            <a:r>
              <a:rPr lang="zh-CN" altLang="en-US" sz="2400" dirty="0" smtClean="0"/>
              <a:t>法国 </a:t>
            </a:r>
            <a:r>
              <a:rPr lang="zh-CN" altLang="en-US" sz="2400" dirty="0" smtClean="0">
                <a:latin typeface="宋体"/>
                <a:ea typeface="宋体"/>
                <a:cs typeface="宋体"/>
              </a:rPr>
              <a:t>预期将改补充性养老金计划的进财政状况。</a:t>
            </a:r>
            <a:endParaRPr lang="en-US" sz="2400" dirty="0" smtClean="0">
              <a:latin typeface="宋体"/>
              <a:ea typeface="宋体"/>
              <a:cs typeface="宋体"/>
            </a:endParaRPr>
          </a:p>
        </p:txBody>
      </p:sp>
    </p:spTree>
    <p:extLst>
      <p:ext uri="{BB962C8B-B14F-4D97-AF65-F5344CB8AC3E}">
        <p14:creationId xmlns:p14="http://schemas.microsoft.com/office/powerpoint/2010/main" val="22582917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lvl="0" indent="0">
              <a:buNone/>
            </a:pPr>
            <a:r>
              <a:rPr lang="en-US" sz="2400" b="1" dirty="0">
                <a:hlinkClick r:id="rId2"/>
              </a:rPr>
              <a:t>http://</a:t>
            </a:r>
            <a:r>
              <a:rPr lang="en-US" sz="2400" b="1" dirty="0" smtClean="0">
                <a:hlinkClick r:id="rId2"/>
              </a:rPr>
              <a:t>ec.europa.eu/europe2020/images/europeansemestser_big_en.jpg</a:t>
            </a:r>
            <a:endParaRPr lang="en-US" sz="2400" b="1" dirty="0" smtClean="0"/>
          </a:p>
          <a:p>
            <a:pPr marL="0" lvl="0" indent="0">
              <a:buNone/>
            </a:pPr>
            <a:r>
              <a:rPr lang="en-US" sz="2400" b="1" dirty="0">
                <a:solidFill>
                  <a:srgbClr val="0000FF"/>
                </a:solidFill>
              </a:rPr>
              <a:t>http://ec.europa.eu/europe2020/making-it-happen/country-specific-recommendations/index_en.htm</a:t>
            </a:r>
          </a:p>
          <a:p>
            <a:pPr marL="0" lvl="0" indent="0">
              <a:buNone/>
            </a:pPr>
            <a:endParaRPr lang="en-US" sz="2400" b="1" dirty="0" smtClean="0"/>
          </a:p>
        </p:txBody>
      </p:sp>
      <p:sp>
        <p:nvSpPr>
          <p:cNvPr id="2" name="1 CuadroTexto"/>
          <p:cNvSpPr txBox="1"/>
          <p:nvPr/>
        </p:nvSpPr>
        <p:spPr>
          <a:xfrm>
            <a:off x="704410" y="332570"/>
            <a:ext cx="4824670" cy="369332"/>
          </a:xfrm>
          <a:prstGeom prst="rect">
            <a:avLst/>
          </a:prstGeom>
          <a:noFill/>
        </p:spPr>
        <p:txBody>
          <a:bodyPr wrap="square" rtlCol="0">
            <a:spAutoFit/>
          </a:bodyPr>
          <a:lstStyle/>
          <a:p>
            <a:r>
              <a:rPr lang="es-ES" dirty="0" smtClean="0"/>
              <a:t>WAGE </a:t>
            </a:r>
            <a:r>
              <a:rPr lang="es-ES" dirty="0" smtClean="0"/>
              <a:t>PAGES</a:t>
            </a:r>
            <a:r>
              <a:rPr lang="zh-CN" altLang="en-US" dirty="0" smtClean="0"/>
              <a:t> 网站链接</a:t>
            </a:r>
            <a:r>
              <a:rPr lang="es-ES" dirty="0" smtClean="0"/>
              <a:t> </a:t>
            </a:r>
            <a:endParaRPr lang="es-ES" dirty="0"/>
          </a:p>
        </p:txBody>
      </p:sp>
    </p:spTree>
    <p:extLst>
      <p:ext uri="{BB962C8B-B14F-4D97-AF65-F5344CB8AC3E}">
        <p14:creationId xmlns:p14="http://schemas.microsoft.com/office/powerpoint/2010/main" val="40137621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lvl="0" indent="0" algn="ctr">
              <a:buNone/>
            </a:pPr>
            <a:endParaRPr lang="en-US" sz="3600" b="1" dirty="0" smtClean="0"/>
          </a:p>
          <a:p>
            <a:pPr marL="0" lvl="0" indent="0" algn="ctr">
              <a:buNone/>
            </a:pPr>
            <a:endParaRPr lang="en-US" sz="3600" b="1" dirty="0"/>
          </a:p>
          <a:p>
            <a:pPr marL="0" indent="0" algn="ctr">
              <a:buNone/>
            </a:pPr>
            <a:r>
              <a:rPr lang="zh-CN" altLang="en-US" sz="3600" b="1" dirty="0"/>
              <a:t>谢谢聆听！</a:t>
            </a:r>
            <a:r>
              <a:rPr lang="en-US" altLang="zh-CN" sz="3600" b="1" dirty="0"/>
              <a:t> </a:t>
            </a:r>
          </a:p>
          <a:p>
            <a:pPr marL="0" lvl="0" indent="0" algn="ctr">
              <a:buNone/>
            </a:pPr>
            <a:endParaRPr lang="en-US" sz="3600" b="1" dirty="0" smtClean="0"/>
          </a:p>
          <a:p>
            <a:pPr marL="0" lvl="0" indent="0" algn="ctr">
              <a:buNone/>
            </a:pPr>
            <a:r>
              <a:rPr lang="en-US" sz="3600" b="1" dirty="0" smtClean="0"/>
              <a:t>THAN YOU VERY MUCH </a:t>
            </a:r>
          </a:p>
          <a:p>
            <a:pPr marL="0" lvl="0" indent="0" algn="ctr">
              <a:buNone/>
            </a:pPr>
            <a:r>
              <a:rPr lang="en-US" sz="3600" b="1" dirty="0" smtClean="0"/>
              <a:t>FOR YOUR </a:t>
            </a:r>
            <a:r>
              <a:rPr lang="en-US" sz="3600" b="1" dirty="0" smtClean="0"/>
              <a:t>ATTENTION</a:t>
            </a:r>
          </a:p>
        </p:txBody>
      </p:sp>
    </p:spTree>
    <p:extLst>
      <p:ext uri="{BB962C8B-B14F-4D97-AF65-F5344CB8AC3E}">
        <p14:creationId xmlns:p14="http://schemas.microsoft.com/office/powerpoint/2010/main" val="38935720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1" y="115888"/>
            <a:ext cx="7088160" cy="648742"/>
          </a:xfrm>
        </p:spPr>
        <p:txBody>
          <a:bodyPr/>
          <a:lstStyle/>
          <a:p>
            <a:r>
              <a:rPr lang="es-ES" altLang="es-ES" dirty="0" smtClean="0"/>
              <a:t>U.E.  MEMBER </a:t>
            </a:r>
            <a:r>
              <a:rPr lang="es-ES" altLang="es-ES" dirty="0" smtClean="0"/>
              <a:t>STATES</a:t>
            </a:r>
            <a:r>
              <a:rPr lang="zh-CN" altLang="en-US" dirty="0" smtClean="0"/>
              <a:t> 欧盟成员国</a:t>
            </a:r>
            <a:endParaRPr lang="es-ES" altLang="es-ES" dirty="0" smtClean="0"/>
          </a:p>
        </p:txBody>
      </p:sp>
      <p:sp>
        <p:nvSpPr>
          <p:cNvPr id="6" name="5 CuadroTexto"/>
          <p:cNvSpPr txBox="1"/>
          <p:nvPr/>
        </p:nvSpPr>
        <p:spPr>
          <a:xfrm>
            <a:off x="7284720" y="1124680"/>
            <a:ext cx="2204910" cy="4401205"/>
          </a:xfrm>
          <a:prstGeom prst="rect">
            <a:avLst/>
          </a:prstGeom>
          <a:noFill/>
        </p:spPr>
        <p:txBody>
          <a:bodyPr wrap="square" rtlCol="0">
            <a:spAutoFit/>
          </a:bodyPr>
          <a:lstStyle/>
          <a:p>
            <a:r>
              <a:rPr lang="en-US" sz="2000" dirty="0" smtClean="0">
                <a:latin typeface="Optane"/>
              </a:rPr>
              <a:t>28 MMEE </a:t>
            </a:r>
          </a:p>
          <a:p>
            <a:r>
              <a:rPr lang="en-US" sz="2000" dirty="0" smtClean="0">
                <a:latin typeface="Optane"/>
              </a:rPr>
              <a:t>500 million people. </a:t>
            </a:r>
          </a:p>
          <a:p>
            <a:r>
              <a:rPr lang="en-US" sz="2000" dirty="0" smtClean="0">
                <a:latin typeface="Optane"/>
              </a:rPr>
              <a:t>24 official languages</a:t>
            </a:r>
          </a:p>
          <a:p>
            <a:r>
              <a:rPr lang="en-US" sz="2000" dirty="0" smtClean="0">
                <a:latin typeface="Optane"/>
              </a:rPr>
              <a:t>Big enlargement: From 2014 </a:t>
            </a:r>
            <a:r>
              <a:rPr lang="en-US" sz="2000" dirty="0" smtClean="0">
                <a:latin typeface="Optane"/>
              </a:rPr>
              <a:t>onwards</a:t>
            </a:r>
          </a:p>
          <a:p>
            <a:endParaRPr lang="en-US" sz="2000" dirty="0" smtClean="0">
              <a:latin typeface="Optane"/>
            </a:endParaRPr>
          </a:p>
          <a:p>
            <a:r>
              <a:rPr lang="en-US" altLang="zh-CN" sz="2000" dirty="0" smtClean="0">
                <a:latin typeface="Optane"/>
              </a:rPr>
              <a:t>28</a:t>
            </a:r>
            <a:r>
              <a:rPr lang="zh-CN" altLang="en-US" sz="2000" dirty="0" smtClean="0">
                <a:latin typeface="Optane"/>
              </a:rPr>
              <a:t>个成员国</a:t>
            </a:r>
          </a:p>
          <a:p>
            <a:r>
              <a:rPr lang="zh-CN" altLang="en-US" sz="2000" dirty="0" smtClean="0">
                <a:latin typeface="Optane"/>
              </a:rPr>
              <a:t>5亿人口</a:t>
            </a:r>
          </a:p>
          <a:p>
            <a:r>
              <a:rPr lang="zh-CN" altLang="en-US" sz="2000" dirty="0" smtClean="0">
                <a:latin typeface="Optane"/>
              </a:rPr>
              <a:t>2</a:t>
            </a:r>
            <a:r>
              <a:rPr lang="en-US" altLang="zh-CN" sz="2000" dirty="0" smtClean="0">
                <a:latin typeface="Optane"/>
              </a:rPr>
              <a:t>4</a:t>
            </a:r>
            <a:r>
              <a:rPr lang="zh-CN" altLang="en-US" sz="2000" dirty="0" smtClean="0">
                <a:latin typeface="Optane"/>
              </a:rPr>
              <a:t>门官方语言</a:t>
            </a:r>
          </a:p>
          <a:p>
            <a:r>
              <a:rPr lang="zh-CN" altLang="en-US" sz="2000" dirty="0" smtClean="0">
                <a:latin typeface="Optane"/>
              </a:rPr>
              <a:t>2</a:t>
            </a:r>
            <a:r>
              <a:rPr lang="en-US" altLang="zh-CN" sz="2000" dirty="0" smtClean="0">
                <a:latin typeface="Optane"/>
              </a:rPr>
              <a:t>014</a:t>
            </a:r>
            <a:r>
              <a:rPr lang="zh-CN" altLang="en-US" sz="2000" dirty="0" smtClean="0">
                <a:latin typeface="Optane"/>
              </a:rPr>
              <a:t>年以来持续扩大</a:t>
            </a:r>
            <a:endParaRPr lang="en-US" sz="2000" dirty="0">
              <a:latin typeface="Optane"/>
            </a:endParaRP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952500"/>
            <a:ext cx="51339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0094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1" y="115888"/>
            <a:ext cx="7088160" cy="648742"/>
          </a:xfrm>
        </p:spPr>
        <p:txBody>
          <a:bodyPr>
            <a:normAutofit fontScale="90000"/>
          </a:bodyPr>
          <a:lstStyle/>
          <a:p>
            <a:r>
              <a:rPr lang="es-ES" altLang="es-ES" dirty="0" smtClean="0"/>
              <a:t>U.E.  POPULATION COMPARE TO THE REST OF THE </a:t>
            </a:r>
            <a:r>
              <a:rPr lang="es-ES" altLang="es-ES" dirty="0" smtClean="0"/>
              <a:t>WORLD</a:t>
            </a:r>
            <a:br>
              <a:rPr lang="es-ES" altLang="es-ES" dirty="0" smtClean="0"/>
            </a:br>
            <a:r>
              <a:rPr lang="zh-CN" altLang="en-US" dirty="0" smtClean="0"/>
              <a:t>欧盟人口与世界其他地区人口比较</a:t>
            </a:r>
            <a:endParaRPr lang="es-ES" altLang="es-ES" dirty="0" smtClean="0"/>
          </a:p>
        </p:txBody>
      </p:sp>
      <p:cxnSp>
        <p:nvCxnSpPr>
          <p:cNvPr id="4" name="3 Conector recto de flecha"/>
          <p:cNvCxnSpPr/>
          <p:nvPr/>
        </p:nvCxnSpPr>
        <p:spPr>
          <a:xfrm>
            <a:off x="901700" y="2852920"/>
            <a:ext cx="0" cy="822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378286"/>
            <a:ext cx="6799263" cy="453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632400" y="1435937"/>
            <a:ext cx="1368190" cy="2585323"/>
          </a:xfrm>
          <a:prstGeom prst="rect">
            <a:avLst/>
          </a:prstGeom>
          <a:noFill/>
        </p:spPr>
        <p:txBody>
          <a:bodyPr wrap="square" tIns="36000" bIns="36000" rtlCol="0">
            <a:normAutofit fontScale="85000" lnSpcReduction="10000"/>
          </a:bodyPr>
          <a:lstStyle/>
          <a:p>
            <a:r>
              <a:rPr lang="en-US" b="1" dirty="0" smtClean="0">
                <a:latin typeface="Optane"/>
              </a:rPr>
              <a:t>Population range from 81,2 million  Germany to 0,4 Malta</a:t>
            </a:r>
          </a:p>
          <a:p>
            <a:r>
              <a:rPr lang="en-US" b="1" dirty="0" smtClean="0">
                <a:latin typeface="Optane"/>
              </a:rPr>
              <a:t>5 countries: Germany, France, UK, Italy and Spain = 320 millions</a:t>
            </a:r>
            <a:endParaRPr lang="en-US" b="1" dirty="0">
              <a:latin typeface="Optane"/>
            </a:endParaRPr>
          </a:p>
        </p:txBody>
      </p:sp>
      <p:sp>
        <p:nvSpPr>
          <p:cNvPr id="7" name="4 CuadroTexto"/>
          <p:cNvSpPr txBox="1"/>
          <p:nvPr/>
        </p:nvSpPr>
        <p:spPr>
          <a:xfrm>
            <a:off x="7761390" y="1484730"/>
            <a:ext cx="1368190" cy="2585323"/>
          </a:xfrm>
          <a:prstGeom prst="rect">
            <a:avLst/>
          </a:prstGeom>
          <a:noFill/>
        </p:spPr>
        <p:txBody>
          <a:bodyPr wrap="square" tIns="36000" bIns="36000" rtlCol="0">
            <a:normAutofit lnSpcReduction="10000"/>
          </a:bodyPr>
          <a:lstStyle/>
          <a:p>
            <a:r>
              <a:rPr lang="zh-CN" altLang="en-US" b="1" dirty="0" smtClean="0">
                <a:latin typeface="Optane"/>
              </a:rPr>
              <a:t>人口最多为德国（</a:t>
            </a:r>
            <a:r>
              <a:rPr lang="zh-CN" altLang="zh-CN" b="1" dirty="0" smtClean="0">
                <a:latin typeface="Optane"/>
              </a:rPr>
              <a:t>8</a:t>
            </a:r>
            <a:r>
              <a:rPr lang="en-US" altLang="zh-CN" b="1" dirty="0" smtClean="0">
                <a:latin typeface="Optane"/>
              </a:rPr>
              <a:t>120</a:t>
            </a:r>
            <a:r>
              <a:rPr lang="zh-CN" altLang="en-US" b="1" dirty="0" smtClean="0">
                <a:latin typeface="Optane"/>
              </a:rPr>
              <a:t>万），最小为马耳他（</a:t>
            </a:r>
            <a:r>
              <a:rPr lang="en-US" altLang="zh-CN" b="1" dirty="0" smtClean="0">
                <a:latin typeface="Optane"/>
              </a:rPr>
              <a:t>40</a:t>
            </a:r>
            <a:r>
              <a:rPr lang="zh-CN" altLang="en-US" b="1" dirty="0" smtClean="0">
                <a:latin typeface="Optane"/>
              </a:rPr>
              <a:t>万）</a:t>
            </a:r>
          </a:p>
          <a:p>
            <a:endParaRPr lang="zh-CN" altLang="en-US" b="1" dirty="0">
              <a:latin typeface="Optane"/>
            </a:endParaRPr>
          </a:p>
          <a:p>
            <a:r>
              <a:rPr lang="zh-CN" altLang="en-US" b="1" dirty="0" smtClean="0">
                <a:latin typeface="Optane"/>
              </a:rPr>
              <a:t>5大国：德、法、英、意、西</a:t>
            </a:r>
            <a:r>
              <a:rPr lang="en-US" altLang="zh-CN" b="1" dirty="0" smtClean="0">
                <a:latin typeface="Optane"/>
              </a:rPr>
              <a:t>=3200</a:t>
            </a:r>
            <a:r>
              <a:rPr lang="zh-CN" altLang="en-US" b="1" dirty="0" smtClean="0">
                <a:latin typeface="Optane"/>
              </a:rPr>
              <a:t>万人口</a:t>
            </a:r>
            <a:endParaRPr lang="en-US" b="1" dirty="0">
              <a:latin typeface="Optane"/>
            </a:endParaRPr>
          </a:p>
        </p:txBody>
      </p:sp>
    </p:spTree>
    <p:extLst>
      <p:ext uri="{BB962C8B-B14F-4D97-AF65-F5344CB8AC3E}">
        <p14:creationId xmlns:p14="http://schemas.microsoft.com/office/powerpoint/2010/main" val="37465789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1" y="115888"/>
            <a:ext cx="7088160" cy="648742"/>
          </a:xfrm>
        </p:spPr>
        <p:txBody>
          <a:bodyPr>
            <a:normAutofit fontScale="90000"/>
          </a:bodyPr>
          <a:lstStyle/>
          <a:p>
            <a:r>
              <a:rPr lang="es-ES" altLang="es-ES" dirty="0" smtClean="0"/>
              <a:t>HOW RICH COMPARE TO THE REST OF THE WORLD</a:t>
            </a:r>
            <a:r>
              <a:rPr lang="es-ES" altLang="es-ES" dirty="0" smtClean="0"/>
              <a:t>?</a:t>
            </a:r>
            <a:br>
              <a:rPr lang="es-ES" altLang="es-ES" dirty="0" smtClean="0"/>
            </a:br>
            <a:r>
              <a:rPr lang="zh-CN" altLang="en-US" dirty="0" smtClean="0"/>
              <a:t>欧盟比其他地区富裕多少？</a:t>
            </a:r>
            <a:endParaRPr lang="es-ES" altLang="es-ES" dirty="0" smtClean="0"/>
          </a:p>
        </p:txBody>
      </p:sp>
      <p:sp>
        <p:nvSpPr>
          <p:cNvPr id="7" name="TextBox 34"/>
          <p:cNvSpPr txBox="1">
            <a:spLocks noChangeArrowheads="1"/>
          </p:cNvSpPr>
          <p:nvPr/>
        </p:nvSpPr>
        <p:spPr bwMode="auto">
          <a:xfrm>
            <a:off x="830263" y="836640"/>
            <a:ext cx="381793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IE" altLang="nl-BE" sz="1800" b="1" dirty="0" smtClean="0">
                <a:solidFill>
                  <a:srgbClr val="359AC2"/>
                </a:solidFill>
                <a:latin typeface="+mn-lt"/>
                <a:ea typeface="Verdana" panose="020B0604030504040204" pitchFamily="34" charset="0"/>
                <a:cs typeface="Verdana" panose="020B0604030504040204" pitchFamily="34" charset="0"/>
              </a:rPr>
              <a:t>Size of economy: </a:t>
            </a:r>
          </a:p>
          <a:p>
            <a:pPr eaLnBrk="1" hangingPunct="1">
              <a:lnSpc>
                <a:spcPct val="100000"/>
              </a:lnSpc>
              <a:spcBef>
                <a:spcPct val="0"/>
              </a:spcBef>
              <a:buFontTx/>
              <a:buNone/>
            </a:pPr>
            <a:r>
              <a:rPr lang="en-IE" altLang="nl-BE" sz="1800" b="1" dirty="0" smtClean="0">
                <a:solidFill>
                  <a:srgbClr val="359AC2"/>
                </a:solidFill>
                <a:latin typeface="+mn-lt"/>
                <a:ea typeface="Verdana" panose="020B0604030504040204" pitchFamily="34" charset="0"/>
                <a:cs typeface="Verdana" panose="020B0604030504040204" pitchFamily="34" charset="0"/>
              </a:rPr>
              <a:t>GDP in trillions of euro (2013</a:t>
            </a:r>
            <a:r>
              <a:rPr lang="en-IE" altLang="nl-BE" sz="1800" b="1" dirty="0" smtClean="0">
                <a:solidFill>
                  <a:srgbClr val="359AC2"/>
                </a:solidFill>
                <a:latin typeface="+mn-lt"/>
                <a:ea typeface="Verdana" panose="020B0604030504040204" pitchFamily="34" charset="0"/>
                <a:cs typeface="Verdana" panose="020B0604030504040204" pitchFamily="34" charset="0"/>
              </a:rPr>
              <a:t>)</a:t>
            </a:r>
          </a:p>
          <a:p>
            <a:pPr eaLnBrk="1" hangingPunct="1">
              <a:lnSpc>
                <a:spcPct val="100000"/>
              </a:lnSpc>
              <a:spcBef>
                <a:spcPct val="0"/>
              </a:spcBef>
              <a:buFontTx/>
              <a:buNone/>
            </a:pPr>
            <a:r>
              <a:rPr lang="zh-CN" altLang="en-US" sz="1800" b="1" dirty="0" smtClean="0">
                <a:solidFill>
                  <a:srgbClr val="359AC2"/>
                </a:solidFill>
                <a:latin typeface="+mn-lt"/>
                <a:ea typeface="Verdana" panose="020B0604030504040204" pitchFamily="34" charset="0"/>
                <a:cs typeface="Verdana" panose="020B0604030504040204" pitchFamily="34" charset="0"/>
              </a:rPr>
              <a:t>经济规模：</a:t>
            </a:r>
          </a:p>
          <a:p>
            <a:pPr eaLnBrk="1" hangingPunct="1">
              <a:lnSpc>
                <a:spcPct val="100000"/>
              </a:lnSpc>
              <a:spcBef>
                <a:spcPct val="0"/>
              </a:spcBef>
              <a:buFontTx/>
              <a:buNone/>
            </a:pPr>
            <a:r>
              <a:rPr lang="en-US" altLang="zh-CN" sz="1800" b="1" dirty="0" smtClean="0">
                <a:solidFill>
                  <a:srgbClr val="359AC2"/>
                </a:solidFill>
                <a:latin typeface="+mn-lt"/>
                <a:ea typeface="Verdana" panose="020B0604030504040204" pitchFamily="34" charset="0"/>
                <a:cs typeface="Verdana" panose="020B0604030504040204" pitchFamily="34" charset="0"/>
              </a:rPr>
              <a:t>GDP</a:t>
            </a:r>
            <a:r>
              <a:rPr lang="zh-CN" altLang="en-US" sz="1800" b="1" dirty="0" smtClean="0">
                <a:solidFill>
                  <a:srgbClr val="359AC2"/>
                </a:solidFill>
                <a:latin typeface="+mn-lt"/>
                <a:ea typeface="Verdana" panose="020B0604030504040204" pitchFamily="34" charset="0"/>
                <a:cs typeface="Verdana" panose="020B0604030504040204" pitchFamily="34" charset="0"/>
              </a:rPr>
              <a:t>，万亿欧元（</a:t>
            </a:r>
            <a:r>
              <a:rPr lang="en-US" altLang="zh-CN" sz="1800" b="1" dirty="0" smtClean="0">
                <a:solidFill>
                  <a:srgbClr val="359AC2"/>
                </a:solidFill>
                <a:latin typeface="+mn-lt"/>
                <a:ea typeface="Verdana" panose="020B0604030504040204" pitchFamily="34" charset="0"/>
                <a:cs typeface="Verdana" panose="020B0604030504040204" pitchFamily="34" charset="0"/>
              </a:rPr>
              <a:t>2013</a:t>
            </a:r>
            <a:r>
              <a:rPr lang="zh-CN" altLang="en-US" sz="1800" b="1" dirty="0" smtClean="0">
                <a:solidFill>
                  <a:srgbClr val="359AC2"/>
                </a:solidFill>
                <a:latin typeface="+mn-lt"/>
                <a:ea typeface="Verdana" panose="020B0604030504040204" pitchFamily="34" charset="0"/>
                <a:cs typeface="Verdana" panose="020B0604030504040204" pitchFamily="34" charset="0"/>
              </a:rPr>
              <a:t>年</a:t>
            </a:r>
            <a:r>
              <a:rPr lang="zh-CN" altLang="zh-CN" sz="2000" b="1" dirty="0">
                <a:solidFill>
                  <a:srgbClr val="359AC2"/>
                </a:solidFill>
                <a:latin typeface="+mn-lt"/>
                <a:ea typeface="Verdana" panose="020B0604030504040204" pitchFamily="34" charset="0"/>
                <a:cs typeface="Verdana" panose="020B0604030504040204" pitchFamily="34" charset="0"/>
              </a:rPr>
              <a:t>）</a:t>
            </a:r>
            <a:endParaRPr lang="en-IE" altLang="nl-BE" sz="2000" b="1" dirty="0">
              <a:solidFill>
                <a:srgbClr val="359AC2"/>
              </a:solidFill>
              <a:latin typeface="+mn-lt"/>
              <a:ea typeface="Verdana" panose="020B0604030504040204" pitchFamily="34" charset="0"/>
              <a:cs typeface="Verdana" panose="020B0604030504040204" pitchFamily="34" charset="0"/>
            </a:endParaRPr>
          </a:p>
        </p:txBody>
      </p:sp>
      <p:sp>
        <p:nvSpPr>
          <p:cNvPr id="8" name="TextBox 35"/>
          <p:cNvSpPr txBox="1">
            <a:spLocks noChangeArrowheads="1"/>
          </p:cNvSpPr>
          <p:nvPr/>
        </p:nvSpPr>
        <p:spPr bwMode="auto">
          <a:xfrm>
            <a:off x="4953000" y="836640"/>
            <a:ext cx="39202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None/>
            </a:pPr>
            <a:r>
              <a:rPr lang="en-GB" altLang="nl-BE" sz="1800" b="1" dirty="0" smtClean="0">
                <a:solidFill>
                  <a:srgbClr val="359AC2"/>
                </a:solidFill>
                <a:latin typeface="Optane"/>
                <a:ea typeface="Verdana" panose="020B0604030504040204" pitchFamily="34" charset="0"/>
                <a:cs typeface="Verdana" panose="020B0604030504040204" pitchFamily="34" charset="0"/>
              </a:rPr>
              <a:t>Wealth per person: </a:t>
            </a:r>
          </a:p>
          <a:p>
            <a:pPr>
              <a:lnSpc>
                <a:spcPct val="100000"/>
              </a:lnSpc>
              <a:spcBef>
                <a:spcPct val="0"/>
              </a:spcBef>
              <a:buNone/>
            </a:pPr>
            <a:r>
              <a:rPr lang="en-GB" altLang="nl-BE" sz="1800" b="1" dirty="0" smtClean="0">
                <a:solidFill>
                  <a:srgbClr val="359AC2"/>
                </a:solidFill>
                <a:latin typeface="Optane"/>
                <a:ea typeface="Verdana" panose="020B0604030504040204" pitchFamily="34" charset="0"/>
                <a:cs typeface="Verdana" panose="020B0604030504040204" pitchFamily="34" charset="0"/>
              </a:rPr>
              <a:t>GDP per person (2013</a:t>
            </a:r>
            <a:r>
              <a:rPr lang="en-GB" altLang="nl-BE" sz="1800" b="1" dirty="0" smtClean="0">
                <a:solidFill>
                  <a:srgbClr val="359AC2"/>
                </a:solidFill>
                <a:latin typeface="Optane"/>
                <a:ea typeface="Verdana" panose="020B0604030504040204" pitchFamily="34" charset="0"/>
                <a:cs typeface="Verdana" panose="020B0604030504040204" pitchFamily="34" charset="0"/>
              </a:rPr>
              <a:t>)</a:t>
            </a:r>
          </a:p>
          <a:p>
            <a:pPr>
              <a:lnSpc>
                <a:spcPct val="100000"/>
              </a:lnSpc>
              <a:spcBef>
                <a:spcPct val="0"/>
              </a:spcBef>
              <a:buNone/>
            </a:pPr>
            <a:r>
              <a:rPr lang="zh-CN" altLang="en-US" sz="1800" b="1" dirty="0" smtClean="0">
                <a:solidFill>
                  <a:srgbClr val="359AC2"/>
                </a:solidFill>
                <a:latin typeface="Optane"/>
                <a:ea typeface="Verdana" panose="020B0604030504040204" pitchFamily="34" charset="0"/>
                <a:cs typeface="Verdana" panose="020B0604030504040204" pitchFamily="34" charset="0"/>
              </a:rPr>
              <a:t>人均财富：</a:t>
            </a:r>
            <a:r>
              <a:rPr lang="zh-CN" altLang="en-US" sz="1800" b="1" dirty="0" smtClean="0">
                <a:solidFill>
                  <a:srgbClr val="359AC2"/>
                </a:solidFill>
                <a:latin typeface="Optane"/>
                <a:ea typeface="Verdana" panose="020B0604030504040204" pitchFamily="34" charset="0"/>
                <a:cs typeface="Verdana" panose="020B0604030504040204" pitchFamily="34" charset="0"/>
              </a:rPr>
              <a:t>人均</a:t>
            </a:r>
            <a:r>
              <a:rPr lang="en-US" altLang="zh-CN" sz="1800" b="1" dirty="0" smtClean="0">
                <a:solidFill>
                  <a:srgbClr val="359AC2"/>
                </a:solidFill>
                <a:latin typeface="Optane"/>
                <a:ea typeface="Verdana" panose="020B0604030504040204" pitchFamily="34" charset="0"/>
                <a:cs typeface="Verdana" panose="020B0604030504040204" pitchFamily="34" charset="0"/>
              </a:rPr>
              <a:t>GDP</a:t>
            </a:r>
            <a:r>
              <a:rPr lang="zh-CN" altLang="en-US" sz="1800" b="1" dirty="0" smtClean="0">
                <a:solidFill>
                  <a:srgbClr val="359AC2"/>
                </a:solidFill>
                <a:latin typeface="Optane"/>
                <a:ea typeface="Verdana" panose="020B0604030504040204" pitchFamily="34" charset="0"/>
                <a:cs typeface="Verdana" panose="020B0604030504040204" pitchFamily="34" charset="0"/>
              </a:rPr>
              <a:t>（</a:t>
            </a:r>
            <a:r>
              <a:rPr lang="en-US" altLang="zh-CN" sz="1800" b="1" dirty="0" smtClean="0">
                <a:solidFill>
                  <a:srgbClr val="359AC2"/>
                </a:solidFill>
                <a:latin typeface="Optane"/>
                <a:ea typeface="Verdana" panose="020B0604030504040204" pitchFamily="34" charset="0"/>
                <a:cs typeface="Verdana" panose="020B0604030504040204" pitchFamily="34" charset="0"/>
              </a:rPr>
              <a:t>2013</a:t>
            </a:r>
            <a:r>
              <a:rPr lang="zh-CN" altLang="en-US" sz="1800" b="1" dirty="0" smtClean="0">
                <a:solidFill>
                  <a:srgbClr val="359AC2"/>
                </a:solidFill>
                <a:latin typeface="Optane"/>
                <a:ea typeface="Verdana" panose="020B0604030504040204" pitchFamily="34" charset="0"/>
                <a:cs typeface="Verdana" panose="020B0604030504040204" pitchFamily="34" charset="0"/>
              </a:rPr>
              <a:t>年）</a:t>
            </a:r>
            <a:endParaRPr lang="en-GB" altLang="nl-BE" sz="1800" b="1" dirty="0">
              <a:solidFill>
                <a:srgbClr val="359AC2"/>
              </a:solidFill>
              <a:latin typeface="Optane"/>
              <a:ea typeface="Verdana" panose="020B0604030504040204" pitchFamily="34" charset="0"/>
              <a:cs typeface="Verdana" panose="020B0604030504040204" pitchFamily="34" charset="0"/>
            </a:endParaRP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008313"/>
            <a:ext cx="2865438"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6025" y="2932113"/>
            <a:ext cx="2887663"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4880990" y="1844780"/>
            <a:ext cx="439261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buFontTx/>
              <a:buNone/>
            </a:pPr>
            <a:r>
              <a:rPr lang="es-ES" altLang="en-US" sz="1800" b="1" dirty="0" smtClean="0">
                <a:solidFill>
                  <a:schemeClr val="tx1"/>
                </a:solidFill>
              </a:rPr>
              <a:t>UE: media 28 </a:t>
            </a:r>
            <a:r>
              <a:rPr lang="es-ES" altLang="en-US" sz="1800" b="1" dirty="0" smtClean="0">
                <a:solidFill>
                  <a:srgbClr val="000000"/>
                </a:solidFill>
              </a:rPr>
              <a:t>100</a:t>
            </a:r>
            <a:r>
              <a:rPr lang="zh-CN" altLang="en-US" sz="1800" b="1" dirty="0" smtClean="0">
                <a:solidFill>
                  <a:srgbClr val="000000"/>
                </a:solidFill>
              </a:rPr>
              <a:t> </a:t>
            </a:r>
            <a:r>
              <a:rPr lang="es-ES" altLang="en-US" sz="1800" b="1" dirty="0" smtClean="0">
                <a:solidFill>
                  <a:srgbClr val="000000"/>
                </a:solidFill>
              </a:rPr>
              <a:t>= </a:t>
            </a:r>
            <a:r>
              <a:rPr lang="es-ES" altLang="en-US" sz="1800" b="1" dirty="0" smtClean="0">
                <a:solidFill>
                  <a:srgbClr val="000000"/>
                </a:solidFill>
              </a:rPr>
              <a:t>25.700</a:t>
            </a:r>
          </a:p>
          <a:p>
            <a:pPr>
              <a:spcBef>
                <a:spcPct val="0"/>
              </a:spcBef>
              <a:buFontTx/>
              <a:buNone/>
            </a:pPr>
            <a:r>
              <a:rPr lang="en-US" altLang="en-US" sz="1800" b="1" dirty="0" smtClean="0"/>
              <a:t>Range</a:t>
            </a:r>
            <a:r>
              <a:rPr lang="es-ES" altLang="en-US" sz="1800" b="1" dirty="0" smtClean="0"/>
              <a:t>: </a:t>
            </a:r>
            <a:r>
              <a:rPr lang="en-US" altLang="en-US" sz="1800" b="1" dirty="0" smtClean="0"/>
              <a:t>from 263 Luxembourg to 45 Bulgaria</a:t>
            </a:r>
            <a:r>
              <a:rPr lang="en-US" altLang="en-US" sz="1800" b="1" dirty="0" smtClean="0">
                <a:solidFill>
                  <a:schemeClr val="tx1"/>
                </a:solidFill>
              </a:rPr>
              <a:t> </a:t>
            </a:r>
            <a:endParaRPr lang="en-US" altLang="en-US" sz="1800" b="1" dirty="0" smtClean="0">
              <a:solidFill>
                <a:schemeClr val="tx1"/>
              </a:solidFill>
            </a:endParaRPr>
          </a:p>
          <a:p>
            <a:pPr>
              <a:spcBef>
                <a:spcPct val="0"/>
              </a:spcBef>
              <a:buFontTx/>
              <a:buNone/>
            </a:pPr>
            <a:r>
              <a:rPr lang="zh-CN" altLang="en-US" sz="1800" b="1" dirty="0" smtClean="0"/>
              <a:t>欧盟</a:t>
            </a:r>
            <a:r>
              <a:rPr lang="en-US" altLang="zh-CN" sz="1800" b="1" dirty="0" smtClean="0"/>
              <a:t>28</a:t>
            </a:r>
            <a:r>
              <a:rPr lang="zh-CN" altLang="en-US" sz="1800" b="1" dirty="0" smtClean="0"/>
              <a:t>国平均值：</a:t>
            </a:r>
            <a:r>
              <a:rPr lang="en-US" altLang="zh-CN" sz="1800" b="1" dirty="0" smtClean="0">
                <a:solidFill>
                  <a:srgbClr val="000000"/>
                </a:solidFill>
              </a:rPr>
              <a:t>100=25.700</a:t>
            </a:r>
          </a:p>
          <a:p>
            <a:pPr>
              <a:spcBef>
                <a:spcPct val="0"/>
              </a:spcBef>
              <a:buFontTx/>
              <a:buNone/>
            </a:pPr>
            <a:r>
              <a:rPr lang="zh-CN" altLang="en-US" sz="1800" b="1" dirty="0" smtClean="0">
                <a:solidFill>
                  <a:schemeClr val="tx1"/>
                </a:solidFill>
              </a:rPr>
              <a:t>最大：卢森堡 </a:t>
            </a:r>
            <a:r>
              <a:rPr lang="en-US" altLang="zh-CN" sz="1800" b="1" dirty="0" smtClean="0">
                <a:solidFill>
                  <a:schemeClr val="tx1"/>
                </a:solidFill>
              </a:rPr>
              <a:t>263</a:t>
            </a:r>
          </a:p>
          <a:p>
            <a:pPr>
              <a:spcBef>
                <a:spcPct val="0"/>
              </a:spcBef>
              <a:buFontTx/>
              <a:buNone/>
            </a:pPr>
            <a:r>
              <a:rPr lang="zh-CN" altLang="en-US" sz="1800" b="1" dirty="0" smtClean="0"/>
              <a:t>最小：保加利亚 </a:t>
            </a:r>
            <a:r>
              <a:rPr lang="en-US" altLang="zh-CN" sz="1800" b="1" dirty="0" smtClean="0"/>
              <a:t>45</a:t>
            </a:r>
            <a:endParaRPr lang="en-US" altLang="en-US" sz="1800" b="1" dirty="0">
              <a:solidFill>
                <a:schemeClr val="tx1"/>
              </a:solidFill>
            </a:endParaRPr>
          </a:p>
        </p:txBody>
      </p:sp>
      <p:sp>
        <p:nvSpPr>
          <p:cNvPr id="4" name="文本框 3"/>
          <p:cNvSpPr txBox="1"/>
          <p:nvPr/>
        </p:nvSpPr>
        <p:spPr>
          <a:xfrm>
            <a:off x="1136470" y="6042856"/>
            <a:ext cx="2880400" cy="307777"/>
          </a:xfrm>
          <a:prstGeom prst="rect">
            <a:avLst/>
          </a:prstGeom>
          <a:noFill/>
        </p:spPr>
        <p:txBody>
          <a:bodyPr wrap="square" rtlCol="0">
            <a:spAutoFit/>
          </a:bodyPr>
          <a:lstStyle/>
          <a:p>
            <a:r>
              <a:rPr kumimoji="1" lang="zh-CN" altLang="en-US" sz="1400" dirty="0" smtClean="0"/>
              <a:t>欧    中     印     日     俄     美</a:t>
            </a:r>
            <a:endParaRPr kumimoji="1" lang="zh-CN" altLang="en-US" sz="1400" dirty="0"/>
          </a:p>
        </p:txBody>
      </p:sp>
      <p:sp>
        <p:nvSpPr>
          <p:cNvPr id="12" name="文本框 11"/>
          <p:cNvSpPr txBox="1"/>
          <p:nvPr/>
        </p:nvSpPr>
        <p:spPr>
          <a:xfrm>
            <a:off x="5241040" y="6093370"/>
            <a:ext cx="2880400" cy="307777"/>
          </a:xfrm>
          <a:prstGeom prst="rect">
            <a:avLst/>
          </a:prstGeom>
          <a:noFill/>
        </p:spPr>
        <p:txBody>
          <a:bodyPr wrap="square" rtlCol="0">
            <a:spAutoFit/>
          </a:bodyPr>
          <a:lstStyle/>
          <a:p>
            <a:r>
              <a:rPr kumimoji="1" lang="zh-CN" altLang="en-US" sz="1400" dirty="0" smtClean="0"/>
              <a:t>欧    中     印     日     俄     美</a:t>
            </a:r>
            <a:endParaRPr kumimoji="1" lang="zh-CN" altLang="en-US" sz="1400" dirty="0"/>
          </a:p>
        </p:txBody>
      </p:sp>
    </p:spTree>
    <p:extLst>
      <p:ext uri="{BB962C8B-B14F-4D97-AF65-F5344CB8AC3E}">
        <p14:creationId xmlns:p14="http://schemas.microsoft.com/office/powerpoint/2010/main" val="32571231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1" y="115888"/>
            <a:ext cx="7088160" cy="648742"/>
          </a:xfrm>
        </p:spPr>
        <p:txBody>
          <a:bodyPr>
            <a:normAutofit fontScale="90000"/>
          </a:bodyPr>
          <a:lstStyle/>
          <a:p>
            <a:r>
              <a:rPr lang="es-ES" altLang="es-ES" dirty="0" smtClean="0"/>
              <a:t>UE BUDGET: HOW  IS IT SPENT? </a:t>
            </a:r>
            <a:r>
              <a:rPr lang="es-ES" altLang="es-ES" dirty="0" smtClean="0"/>
              <a:t/>
            </a:r>
            <a:br>
              <a:rPr lang="es-ES" altLang="es-ES" dirty="0" smtClean="0"/>
            </a:br>
            <a:r>
              <a:rPr lang="zh-CN" altLang="en-US" dirty="0" smtClean="0"/>
              <a:t>欧盟预算：如何支出？</a:t>
            </a:r>
            <a:endParaRPr lang="es-ES" altLang="es-ES" dirty="0" smtClean="0"/>
          </a:p>
        </p:txBody>
      </p:sp>
      <p:sp>
        <p:nvSpPr>
          <p:cNvPr id="11" name="Content Placeholder 4"/>
          <p:cNvSpPr>
            <a:spLocks noGrp="1"/>
          </p:cNvSpPr>
          <p:nvPr>
            <p:ph idx="1"/>
          </p:nvPr>
        </p:nvSpPr>
        <p:spPr>
          <a:xfrm>
            <a:off x="1352500" y="980660"/>
            <a:ext cx="6696930" cy="576079"/>
          </a:xfrm>
        </p:spPr>
        <p:txBody>
          <a:bodyPr>
            <a:noAutofit/>
          </a:bodyPr>
          <a:lstStyle/>
          <a:p>
            <a:pPr marL="0" indent="0" algn="ctr" eaLnBrk="1" hangingPunct="1">
              <a:lnSpc>
                <a:spcPct val="150000"/>
              </a:lnSpc>
              <a:buFont typeface="Arial" charset="0"/>
              <a:buNone/>
            </a:pPr>
            <a:r>
              <a:rPr lang="fr-FR" altLang="nl-BE" sz="2400" b="1" dirty="0" smtClean="0">
                <a:solidFill>
                  <a:srgbClr val="359AC2"/>
                </a:solidFill>
                <a:latin typeface="+mn-lt"/>
                <a:ea typeface="Verdana" pitchFamily="34" charset="0"/>
                <a:cs typeface="Verdana" pitchFamily="34" charset="0"/>
              </a:rPr>
              <a:t>2015 EU budget:  € 145.3 </a:t>
            </a:r>
            <a:r>
              <a:rPr lang="fr-FR" altLang="nl-BE" sz="2400" b="1" dirty="0" smtClean="0">
                <a:solidFill>
                  <a:srgbClr val="359AC2"/>
                </a:solidFill>
                <a:latin typeface="+mn-lt"/>
                <a:ea typeface="Verdana" pitchFamily="34" charset="0"/>
                <a:cs typeface="Verdana" pitchFamily="34" charset="0"/>
              </a:rPr>
              <a:t>billion</a:t>
            </a:r>
          </a:p>
          <a:p>
            <a:pPr marL="0" indent="0" algn="ctr" eaLnBrk="1" hangingPunct="1">
              <a:lnSpc>
                <a:spcPct val="150000"/>
              </a:lnSpc>
              <a:buFont typeface="Arial" charset="0"/>
              <a:buNone/>
            </a:pPr>
            <a:r>
              <a:rPr lang="zh-CN" altLang="nl-BE" sz="2400" b="1" dirty="0" smtClean="0">
                <a:solidFill>
                  <a:srgbClr val="359AC2"/>
                </a:solidFill>
                <a:latin typeface="+mn-lt"/>
                <a:ea typeface="Verdana" pitchFamily="34" charset="0"/>
                <a:cs typeface="Verdana" pitchFamily="34" charset="0"/>
              </a:rPr>
              <a:t>2</a:t>
            </a:r>
            <a:r>
              <a:rPr lang="en-US" altLang="zh-CN" sz="2400" b="1" dirty="0" smtClean="0">
                <a:solidFill>
                  <a:srgbClr val="359AC2"/>
                </a:solidFill>
                <a:latin typeface="+mn-lt"/>
                <a:ea typeface="Verdana" pitchFamily="34" charset="0"/>
                <a:cs typeface="Verdana" pitchFamily="34" charset="0"/>
              </a:rPr>
              <a:t>015</a:t>
            </a:r>
            <a:r>
              <a:rPr lang="zh-CN" altLang="en-US" sz="2400" b="1" dirty="0" smtClean="0">
                <a:solidFill>
                  <a:srgbClr val="359AC2"/>
                </a:solidFill>
                <a:latin typeface="+mn-lt"/>
                <a:ea typeface="Verdana" pitchFamily="34" charset="0"/>
                <a:cs typeface="Verdana" pitchFamily="34" charset="0"/>
              </a:rPr>
              <a:t>年欧盟预算：</a:t>
            </a:r>
            <a:r>
              <a:rPr lang="en-US" altLang="zh-CN" sz="2400" b="1" dirty="0" smtClean="0">
                <a:solidFill>
                  <a:srgbClr val="359AC2"/>
                </a:solidFill>
                <a:latin typeface="+mn-lt"/>
                <a:ea typeface="Verdana" pitchFamily="34" charset="0"/>
                <a:cs typeface="Verdana" pitchFamily="34" charset="0"/>
              </a:rPr>
              <a:t>1453</a:t>
            </a:r>
            <a:r>
              <a:rPr lang="zh-CN" altLang="en-US" sz="2400" b="1" dirty="0" smtClean="0">
                <a:solidFill>
                  <a:srgbClr val="359AC2"/>
                </a:solidFill>
                <a:latin typeface="+mn-lt"/>
                <a:ea typeface="Verdana" pitchFamily="34" charset="0"/>
                <a:cs typeface="Verdana" pitchFamily="34" charset="0"/>
              </a:rPr>
              <a:t>亿欧元</a:t>
            </a:r>
            <a:endParaRPr lang="nl-BE" altLang="nl-BE" sz="2400" b="1" dirty="0" smtClean="0">
              <a:solidFill>
                <a:srgbClr val="359AC2"/>
              </a:solidFill>
              <a:latin typeface="+mn-lt"/>
              <a:ea typeface="Verdana" pitchFamily="34" charset="0"/>
              <a:cs typeface="Verdana" pitchFamily="34" charset="0"/>
            </a:endParaRPr>
          </a:p>
        </p:txBody>
      </p:sp>
      <p:grpSp>
        <p:nvGrpSpPr>
          <p:cNvPr id="12" name="Group 1"/>
          <p:cNvGrpSpPr>
            <a:grpSpLocks/>
          </p:cNvGrpSpPr>
          <p:nvPr/>
        </p:nvGrpSpPr>
        <p:grpSpPr bwMode="auto">
          <a:xfrm>
            <a:off x="632400" y="2492870"/>
            <a:ext cx="7997517" cy="3553918"/>
            <a:chOff x="632373" y="2492870"/>
            <a:chExt cx="7997953" cy="3553918"/>
          </a:xfrm>
        </p:grpSpPr>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3473450"/>
              <a:ext cx="27336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0"/>
            <p:cNvSpPr txBox="1">
              <a:spLocks noChangeArrowheads="1"/>
            </p:cNvSpPr>
            <p:nvPr/>
          </p:nvSpPr>
          <p:spPr bwMode="auto">
            <a:xfrm>
              <a:off x="3341489" y="2492870"/>
              <a:ext cx="23832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300" dirty="0">
                  <a:solidFill>
                    <a:srgbClr val="595959"/>
                  </a:solidFill>
                  <a:latin typeface="Verdana" pitchFamily="34" charset="0"/>
                </a:rPr>
                <a:t>Global Europe: </a:t>
              </a:r>
            </a:p>
            <a:p>
              <a:pPr algn="ctr" eaLnBrk="1" hangingPunct="1">
                <a:lnSpc>
                  <a:spcPct val="100000"/>
                </a:lnSpc>
                <a:spcBef>
                  <a:spcPct val="0"/>
                </a:spcBef>
                <a:buFontTx/>
                <a:buNone/>
              </a:pPr>
              <a:r>
                <a:rPr lang="en-US" altLang="en-US" sz="1300" dirty="0">
                  <a:solidFill>
                    <a:srgbClr val="595959"/>
                  </a:solidFill>
                  <a:latin typeface="Verdana" pitchFamily="34" charset="0"/>
                </a:rPr>
                <a:t>including development </a:t>
              </a:r>
              <a:r>
                <a:rPr lang="en-US" altLang="en-US" sz="1300" dirty="0" smtClean="0">
                  <a:solidFill>
                    <a:srgbClr val="595959"/>
                  </a:solidFill>
                  <a:latin typeface="Verdana" pitchFamily="34" charset="0"/>
                </a:rPr>
                <a:t>aid</a:t>
              </a:r>
            </a:p>
            <a:p>
              <a:pPr algn="ctr" eaLnBrk="1" hangingPunct="1">
                <a:lnSpc>
                  <a:spcPct val="100000"/>
                </a:lnSpc>
                <a:spcBef>
                  <a:spcPct val="0"/>
                </a:spcBef>
                <a:buFontTx/>
                <a:buNone/>
              </a:pPr>
              <a:r>
                <a:rPr lang="zh-CN" altLang="en-US" sz="1300" dirty="0" smtClean="0">
                  <a:solidFill>
                    <a:srgbClr val="595959"/>
                  </a:solidFill>
                  <a:latin typeface="Verdana" pitchFamily="34" charset="0"/>
                </a:rPr>
                <a:t>欧洲全球支出：包括发展援助</a:t>
              </a:r>
              <a:endParaRPr lang="en-US" altLang="en-US" sz="1300" dirty="0">
                <a:solidFill>
                  <a:srgbClr val="595959"/>
                </a:solidFill>
                <a:latin typeface="Verdana" pitchFamily="34" charset="0"/>
              </a:endParaRPr>
            </a:p>
            <a:p>
              <a:pPr algn="ctr" eaLnBrk="1" hangingPunct="1">
                <a:lnSpc>
                  <a:spcPct val="100000"/>
                </a:lnSpc>
                <a:spcBef>
                  <a:spcPct val="0"/>
                </a:spcBef>
                <a:buFontTx/>
                <a:buNone/>
              </a:pPr>
              <a:r>
                <a:rPr lang="fr-BE" altLang="en-US" sz="1300" b="1" dirty="0">
                  <a:solidFill>
                    <a:srgbClr val="595959"/>
                  </a:solidFill>
                  <a:latin typeface="Verdana" pitchFamily="34" charset="0"/>
                </a:rPr>
                <a:t>6 %</a:t>
              </a:r>
              <a:endParaRPr lang="en-US" altLang="en-US" sz="1300" b="1" dirty="0">
                <a:solidFill>
                  <a:srgbClr val="595959"/>
                </a:solidFill>
                <a:latin typeface="Verdana" pitchFamily="34" charset="0"/>
              </a:endParaRPr>
            </a:p>
          </p:txBody>
        </p:sp>
        <p:sp>
          <p:nvSpPr>
            <p:cNvPr id="15" name="TextBox 11"/>
            <p:cNvSpPr txBox="1">
              <a:spLocks noChangeArrowheads="1"/>
            </p:cNvSpPr>
            <p:nvPr/>
          </p:nvSpPr>
          <p:spPr bwMode="auto">
            <a:xfrm>
              <a:off x="5167313" y="3429000"/>
              <a:ext cx="195544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BE" altLang="en-US" sz="1300" dirty="0">
                  <a:solidFill>
                    <a:srgbClr val="595959"/>
                  </a:solidFill>
                  <a:latin typeface="Verdana" pitchFamily="34" charset="0"/>
                </a:rPr>
                <a:t>Other, </a:t>
              </a:r>
              <a:r>
                <a:rPr lang="fr-BE" altLang="en-US" sz="1300" dirty="0" smtClean="0">
                  <a:solidFill>
                    <a:srgbClr val="595959"/>
                  </a:solidFill>
                  <a:latin typeface="Verdana" pitchFamily="34" charset="0"/>
                </a:rPr>
                <a:t>administration</a:t>
              </a:r>
            </a:p>
            <a:p>
              <a:pPr eaLnBrk="1" hangingPunct="1">
                <a:lnSpc>
                  <a:spcPct val="100000"/>
                </a:lnSpc>
                <a:spcBef>
                  <a:spcPct val="0"/>
                </a:spcBef>
                <a:buFontTx/>
                <a:buNone/>
              </a:pPr>
              <a:r>
                <a:rPr lang="zh-CN" altLang="en-US" sz="1300" dirty="0" smtClean="0">
                  <a:solidFill>
                    <a:srgbClr val="595959"/>
                  </a:solidFill>
                  <a:latin typeface="Verdana" pitchFamily="34" charset="0"/>
                </a:rPr>
                <a:t>其他，行政事务</a:t>
              </a:r>
              <a:endParaRPr lang="fr-BE" altLang="en-US" sz="1300" dirty="0">
                <a:solidFill>
                  <a:srgbClr val="595959"/>
                </a:solidFill>
                <a:latin typeface="Verdana" pitchFamily="34" charset="0"/>
              </a:endParaRPr>
            </a:p>
            <a:p>
              <a:pPr eaLnBrk="1" hangingPunct="1">
                <a:lnSpc>
                  <a:spcPct val="100000"/>
                </a:lnSpc>
                <a:spcBef>
                  <a:spcPct val="0"/>
                </a:spcBef>
                <a:buFontTx/>
                <a:buNone/>
              </a:pPr>
              <a:r>
                <a:rPr lang="fr-BE" altLang="en-US" sz="1300" b="1" dirty="0">
                  <a:solidFill>
                    <a:srgbClr val="595959"/>
                  </a:solidFill>
                  <a:latin typeface="Verdana" pitchFamily="34" charset="0"/>
                </a:rPr>
                <a:t>6 %</a:t>
              </a:r>
              <a:endParaRPr lang="en-US" altLang="en-US" sz="1300" b="1" dirty="0">
                <a:solidFill>
                  <a:srgbClr val="595959"/>
                </a:solidFill>
                <a:latin typeface="Verdana" pitchFamily="34" charset="0"/>
              </a:endParaRPr>
            </a:p>
          </p:txBody>
        </p:sp>
        <p:sp>
          <p:nvSpPr>
            <p:cNvPr id="16" name="TextBox 12"/>
            <p:cNvSpPr txBox="1">
              <a:spLocks noChangeArrowheads="1"/>
            </p:cNvSpPr>
            <p:nvPr/>
          </p:nvSpPr>
          <p:spPr bwMode="auto">
            <a:xfrm>
              <a:off x="6056313" y="4365130"/>
              <a:ext cx="257401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300" dirty="0">
                  <a:solidFill>
                    <a:srgbClr val="595959"/>
                  </a:solidFill>
                  <a:latin typeface="Verdana" pitchFamily="34" charset="0"/>
                </a:rPr>
                <a:t>Smart and inclusive growth: </a:t>
              </a:r>
            </a:p>
            <a:p>
              <a:pPr eaLnBrk="1" hangingPunct="1">
                <a:lnSpc>
                  <a:spcPct val="100000"/>
                </a:lnSpc>
                <a:spcBef>
                  <a:spcPct val="0"/>
                </a:spcBef>
                <a:buFontTx/>
                <a:buNone/>
              </a:pPr>
              <a:r>
                <a:rPr lang="en-US" altLang="en-US" sz="1300" dirty="0">
                  <a:solidFill>
                    <a:srgbClr val="595959"/>
                  </a:solidFill>
                  <a:latin typeface="Verdana" pitchFamily="34" charset="0"/>
                </a:rPr>
                <a:t>jobs, competitiveness, </a:t>
              </a:r>
            </a:p>
            <a:p>
              <a:pPr eaLnBrk="1" hangingPunct="1">
                <a:lnSpc>
                  <a:spcPct val="100000"/>
                </a:lnSpc>
                <a:spcBef>
                  <a:spcPct val="0"/>
                </a:spcBef>
                <a:buFontTx/>
                <a:buNone/>
              </a:pPr>
              <a:r>
                <a:rPr lang="en-US" altLang="en-US" sz="1300" dirty="0">
                  <a:solidFill>
                    <a:srgbClr val="595959"/>
                  </a:solidFill>
                  <a:latin typeface="Verdana" pitchFamily="34" charset="0"/>
                </a:rPr>
                <a:t>regional </a:t>
              </a:r>
              <a:r>
                <a:rPr lang="en-US" altLang="en-US" sz="1300" dirty="0" smtClean="0">
                  <a:solidFill>
                    <a:srgbClr val="595959"/>
                  </a:solidFill>
                  <a:latin typeface="Verdana" pitchFamily="34" charset="0"/>
                </a:rPr>
                <a:t>development</a:t>
              </a:r>
            </a:p>
            <a:p>
              <a:pPr eaLnBrk="1" hangingPunct="1">
                <a:lnSpc>
                  <a:spcPct val="100000"/>
                </a:lnSpc>
                <a:spcBef>
                  <a:spcPct val="0"/>
                </a:spcBef>
                <a:buFontTx/>
                <a:buNone/>
              </a:pPr>
              <a:r>
                <a:rPr lang="zh-CN" altLang="en-US" sz="1300" dirty="0" smtClean="0">
                  <a:solidFill>
                    <a:srgbClr val="595959"/>
                  </a:solidFill>
                  <a:latin typeface="Verdana" pitchFamily="34" charset="0"/>
                </a:rPr>
                <a:t>欧洲智能型包容性发展事务：</a:t>
              </a:r>
            </a:p>
            <a:p>
              <a:pPr eaLnBrk="1" hangingPunct="1">
                <a:lnSpc>
                  <a:spcPct val="100000"/>
                </a:lnSpc>
                <a:spcBef>
                  <a:spcPct val="0"/>
                </a:spcBef>
                <a:buFontTx/>
                <a:buNone/>
              </a:pPr>
              <a:r>
                <a:rPr lang="zh-CN" altLang="en-US" sz="1300" dirty="0" smtClean="0">
                  <a:solidFill>
                    <a:srgbClr val="595959"/>
                  </a:solidFill>
                  <a:latin typeface="Verdana" pitchFamily="34" charset="0"/>
                </a:rPr>
                <a:t>工作、竞争力、地区发展</a:t>
              </a:r>
              <a:endParaRPr lang="en-US" altLang="en-US" sz="1300" dirty="0">
                <a:solidFill>
                  <a:srgbClr val="595959"/>
                </a:solidFill>
                <a:latin typeface="Verdana" pitchFamily="34" charset="0"/>
              </a:endParaRPr>
            </a:p>
            <a:p>
              <a:pPr eaLnBrk="1" hangingPunct="1">
                <a:lnSpc>
                  <a:spcPct val="100000"/>
                </a:lnSpc>
                <a:spcBef>
                  <a:spcPct val="0"/>
                </a:spcBef>
                <a:buFontTx/>
                <a:buNone/>
              </a:pPr>
              <a:r>
                <a:rPr lang="fr-BE" altLang="en-US" sz="1300" b="1" dirty="0">
                  <a:solidFill>
                    <a:srgbClr val="595959"/>
                  </a:solidFill>
                  <a:latin typeface="Verdana" pitchFamily="34" charset="0"/>
                </a:rPr>
                <a:t>46 %</a:t>
              </a:r>
              <a:endParaRPr lang="en-US" altLang="en-US" sz="1300" b="1" dirty="0">
                <a:solidFill>
                  <a:srgbClr val="595959"/>
                </a:solidFill>
                <a:latin typeface="Verdana" pitchFamily="34" charset="0"/>
              </a:endParaRPr>
            </a:p>
          </p:txBody>
        </p:sp>
        <p:sp>
          <p:nvSpPr>
            <p:cNvPr id="17" name="TextBox 13"/>
            <p:cNvSpPr txBox="1">
              <a:spLocks noChangeArrowheads="1"/>
            </p:cNvSpPr>
            <p:nvPr/>
          </p:nvSpPr>
          <p:spPr bwMode="auto">
            <a:xfrm>
              <a:off x="1178692" y="3356990"/>
              <a:ext cx="289800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lnSpc>
                  <a:spcPct val="100000"/>
                </a:lnSpc>
                <a:spcBef>
                  <a:spcPct val="0"/>
                </a:spcBef>
                <a:buFontTx/>
                <a:buNone/>
              </a:pPr>
              <a:r>
                <a:rPr lang="nl-BE" altLang="en-US" sz="1300" dirty="0">
                  <a:solidFill>
                    <a:srgbClr val="595959"/>
                  </a:solidFill>
                  <a:latin typeface="Verdana" pitchFamily="34" charset="0"/>
                </a:rPr>
                <a:t>Security and citizenship, </a:t>
              </a:r>
              <a:r>
                <a:rPr lang="nl-BE" altLang="en-US" sz="1300" dirty="0" smtClean="0">
                  <a:solidFill>
                    <a:srgbClr val="595959"/>
                  </a:solidFill>
                  <a:latin typeface="Verdana" pitchFamily="34" charset="0"/>
                </a:rPr>
                <a:t>justice</a:t>
              </a:r>
            </a:p>
            <a:p>
              <a:pPr algn="r" eaLnBrk="1" hangingPunct="1">
                <a:lnSpc>
                  <a:spcPct val="100000"/>
                </a:lnSpc>
                <a:spcBef>
                  <a:spcPct val="0"/>
                </a:spcBef>
                <a:buFontTx/>
                <a:buNone/>
              </a:pPr>
              <a:r>
                <a:rPr lang="zh-CN" altLang="en-US" sz="1300" dirty="0" smtClean="0">
                  <a:solidFill>
                    <a:srgbClr val="595959"/>
                  </a:solidFill>
                  <a:latin typeface="Verdana" pitchFamily="34" charset="0"/>
                </a:rPr>
                <a:t>安全事务、公民权、法律正义事务</a:t>
              </a:r>
              <a:endParaRPr lang="nl-BE" altLang="en-US" sz="1300" dirty="0">
                <a:solidFill>
                  <a:srgbClr val="595959"/>
                </a:solidFill>
                <a:latin typeface="Verdana" pitchFamily="34" charset="0"/>
              </a:endParaRPr>
            </a:p>
            <a:p>
              <a:pPr algn="r" eaLnBrk="1" hangingPunct="1">
                <a:lnSpc>
                  <a:spcPct val="100000"/>
                </a:lnSpc>
                <a:spcBef>
                  <a:spcPct val="0"/>
                </a:spcBef>
                <a:buFontTx/>
                <a:buNone/>
              </a:pPr>
              <a:r>
                <a:rPr lang="fr-BE" altLang="en-US" sz="1300" b="1" dirty="0">
                  <a:solidFill>
                    <a:srgbClr val="595959"/>
                  </a:solidFill>
                  <a:latin typeface="Verdana" pitchFamily="34" charset="0"/>
                </a:rPr>
                <a:t>2 %</a:t>
              </a:r>
              <a:endParaRPr lang="en-US" altLang="en-US" sz="1300" b="1" dirty="0">
                <a:solidFill>
                  <a:srgbClr val="595959"/>
                </a:solidFill>
                <a:latin typeface="Verdana" pitchFamily="34" charset="0"/>
              </a:endParaRPr>
            </a:p>
          </p:txBody>
        </p:sp>
        <p:sp>
          <p:nvSpPr>
            <p:cNvPr id="18" name="TextBox 14"/>
            <p:cNvSpPr txBox="1">
              <a:spLocks noChangeArrowheads="1"/>
            </p:cNvSpPr>
            <p:nvPr/>
          </p:nvSpPr>
          <p:spPr bwMode="auto">
            <a:xfrm>
              <a:off x="632373" y="4293120"/>
              <a:ext cx="273471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1" hangingPunct="1">
                <a:lnSpc>
                  <a:spcPct val="100000"/>
                </a:lnSpc>
                <a:spcBef>
                  <a:spcPct val="0"/>
                </a:spcBef>
                <a:buFontTx/>
                <a:buNone/>
              </a:pPr>
              <a:r>
                <a:rPr lang="nl-BE" altLang="en-US" sz="1300" dirty="0">
                  <a:solidFill>
                    <a:srgbClr val="595959"/>
                  </a:solidFill>
                  <a:latin typeface="Verdana" pitchFamily="34" charset="0"/>
                </a:rPr>
                <a:t>Sustainable growth –</a:t>
              </a:r>
            </a:p>
            <a:p>
              <a:pPr algn="r" eaLnBrk="1" hangingPunct="1">
                <a:lnSpc>
                  <a:spcPct val="100000"/>
                </a:lnSpc>
                <a:spcBef>
                  <a:spcPct val="0"/>
                </a:spcBef>
                <a:buFontTx/>
                <a:buNone/>
              </a:pPr>
              <a:r>
                <a:rPr lang="nl-BE" altLang="en-US" sz="1300" dirty="0">
                  <a:solidFill>
                    <a:srgbClr val="595959"/>
                  </a:solidFill>
                  <a:latin typeface="Verdana" pitchFamily="34" charset="0"/>
                </a:rPr>
                <a:t> natural resources: </a:t>
              </a:r>
            </a:p>
            <a:p>
              <a:pPr algn="r" eaLnBrk="1" hangingPunct="1">
                <a:lnSpc>
                  <a:spcPct val="100000"/>
                </a:lnSpc>
                <a:spcBef>
                  <a:spcPct val="0"/>
                </a:spcBef>
                <a:buFontTx/>
                <a:buNone/>
              </a:pPr>
              <a:r>
                <a:rPr lang="nl-BE" altLang="en-US" sz="1300" dirty="0">
                  <a:solidFill>
                    <a:srgbClr val="595959"/>
                  </a:solidFill>
                  <a:latin typeface="Verdana" pitchFamily="34" charset="0"/>
                </a:rPr>
                <a:t>agriculture, </a:t>
              </a:r>
              <a:r>
                <a:rPr lang="nl-BE" altLang="en-US" sz="1300" dirty="0" smtClean="0">
                  <a:solidFill>
                    <a:srgbClr val="595959"/>
                  </a:solidFill>
                  <a:latin typeface="Verdana" pitchFamily="34" charset="0"/>
                </a:rPr>
                <a:t>environment</a:t>
              </a:r>
            </a:p>
            <a:p>
              <a:pPr algn="r" eaLnBrk="1" hangingPunct="1">
                <a:lnSpc>
                  <a:spcPct val="100000"/>
                </a:lnSpc>
                <a:spcBef>
                  <a:spcPct val="0"/>
                </a:spcBef>
                <a:buFontTx/>
                <a:buNone/>
              </a:pPr>
              <a:r>
                <a:rPr lang="zh-CN" altLang="en-US" sz="1300" dirty="0" smtClean="0">
                  <a:solidFill>
                    <a:srgbClr val="595959"/>
                  </a:solidFill>
                  <a:latin typeface="Verdana" pitchFamily="34" charset="0"/>
                </a:rPr>
                <a:t>可持续发展</a:t>
              </a:r>
              <a:r>
                <a:rPr lang="en-US" altLang="zh-CN" sz="1300" dirty="0" smtClean="0">
                  <a:solidFill>
                    <a:srgbClr val="595959"/>
                  </a:solidFill>
                  <a:latin typeface="Verdana" pitchFamily="34" charset="0"/>
                </a:rPr>
                <a:t>-</a:t>
              </a:r>
              <a:r>
                <a:rPr lang="zh-CN" altLang="en-US" sz="1300" dirty="0" smtClean="0">
                  <a:solidFill>
                    <a:srgbClr val="595959"/>
                  </a:solidFill>
                  <a:latin typeface="Verdana" pitchFamily="34" charset="0"/>
                </a:rPr>
                <a:t>自然资源：农业，环境</a:t>
              </a:r>
              <a:endParaRPr lang="nl-BE" altLang="en-US" sz="1300" dirty="0" smtClean="0">
                <a:solidFill>
                  <a:srgbClr val="595959"/>
                </a:solidFill>
                <a:latin typeface="Verdana" pitchFamily="34" charset="0"/>
              </a:endParaRPr>
            </a:p>
            <a:p>
              <a:pPr algn="r" eaLnBrk="1" hangingPunct="1">
                <a:lnSpc>
                  <a:spcPct val="100000"/>
                </a:lnSpc>
                <a:spcBef>
                  <a:spcPct val="0"/>
                </a:spcBef>
                <a:buFontTx/>
                <a:buNone/>
              </a:pPr>
              <a:r>
                <a:rPr lang="fr-BE" altLang="en-US" sz="1300" b="1" dirty="0" smtClean="0">
                  <a:solidFill>
                    <a:srgbClr val="595959"/>
                  </a:solidFill>
                  <a:latin typeface="Verdana" pitchFamily="34" charset="0"/>
                </a:rPr>
                <a:t>40 </a:t>
              </a:r>
              <a:r>
                <a:rPr lang="fr-BE" altLang="en-US" sz="1300" b="1" dirty="0">
                  <a:solidFill>
                    <a:srgbClr val="595959"/>
                  </a:solidFill>
                  <a:latin typeface="Verdana" pitchFamily="34" charset="0"/>
                </a:rPr>
                <a:t>%</a:t>
              </a:r>
              <a:endParaRPr lang="en-US" altLang="en-US" sz="1300" b="1" dirty="0">
                <a:solidFill>
                  <a:srgbClr val="595959"/>
                </a:solidFill>
                <a:latin typeface="Verdana" pitchFamily="34" charset="0"/>
              </a:endParaRPr>
            </a:p>
          </p:txBody>
        </p:sp>
      </p:grpSp>
    </p:spTree>
    <p:extLst>
      <p:ext uri="{BB962C8B-B14F-4D97-AF65-F5344CB8AC3E}">
        <p14:creationId xmlns:p14="http://schemas.microsoft.com/office/powerpoint/2010/main" val="33064197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1" y="115888"/>
            <a:ext cx="7088160" cy="648742"/>
          </a:xfrm>
        </p:spPr>
        <p:txBody>
          <a:bodyPr>
            <a:normAutofit fontScale="90000"/>
          </a:bodyPr>
          <a:lstStyle/>
          <a:p>
            <a:r>
              <a:rPr lang="es-ES" altLang="es-ES" dirty="0" smtClean="0"/>
              <a:t>THE UE A MAJOR TRADING </a:t>
            </a:r>
            <a:r>
              <a:rPr lang="es-ES" altLang="es-ES" dirty="0" smtClean="0"/>
              <a:t>POWER</a:t>
            </a:r>
            <a:br>
              <a:rPr lang="es-ES" altLang="es-ES" dirty="0" smtClean="0"/>
            </a:br>
            <a:r>
              <a:rPr lang="zh-CN" altLang="en-US" dirty="0" smtClean="0"/>
              <a:t>欧盟：世界主要商贸力量</a:t>
            </a:r>
            <a:endParaRPr lang="es-ES" altLang="es-ES" dirty="0" smtClean="0"/>
          </a:p>
        </p:txBody>
      </p:sp>
      <p:sp>
        <p:nvSpPr>
          <p:cNvPr id="4" name="TextBox 34"/>
          <p:cNvSpPr txBox="1">
            <a:spLocks noChangeArrowheads="1"/>
          </p:cNvSpPr>
          <p:nvPr/>
        </p:nvSpPr>
        <p:spPr bwMode="auto">
          <a:xfrm>
            <a:off x="488380" y="980660"/>
            <a:ext cx="4320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 typeface="Arial" charset="0"/>
              <a:buNone/>
            </a:pPr>
            <a:r>
              <a:rPr lang="fr-FR" altLang="nl-BE" sz="2400" b="1" dirty="0">
                <a:solidFill>
                  <a:srgbClr val="359AC2"/>
                </a:solidFill>
                <a:latin typeface="Optane"/>
                <a:ea typeface="Verdana" pitchFamily="34" charset="0"/>
                <a:cs typeface="Verdana" pitchFamily="34" charset="0"/>
              </a:rPr>
              <a:t>% of global </a:t>
            </a:r>
            <a:r>
              <a:rPr lang="fr-FR" altLang="nl-BE" sz="2400" b="1" dirty="0" smtClean="0">
                <a:solidFill>
                  <a:srgbClr val="359AC2"/>
                </a:solidFill>
                <a:latin typeface="Optane"/>
                <a:ea typeface="Verdana" pitchFamily="34" charset="0"/>
                <a:cs typeface="Verdana" pitchFamily="34" charset="0"/>
              </a:rPr>
              <a:t>exports</a:t>
            </a:r>
            <a:r>
              <a:rPr lang="zh-CN" altLang="en-US" sz="2400" b="1" dirty="0" smtClean="0">
                <a:solidFill>
                  <a:srgbClr val="359AC2"/>
                </a:solidFill>
                <a:latin typeface="Optane"/>
                <a:ea typeface="Verdana" pitchFamily="34" charset="0"/>
                <a:cs typeface="Verdana" pitchFamily="34" charset="0"/>
              </a:rPr>
              <a:t> </a:t>
            </a:r>
          </a:p>
          <a:p>
            <a:pPr algn="ctr" eaLnBrk="1" hangingPunct="1">
              <a:lnSpc>
                <a:spcPct val="100000"/>
              </a:lnSpc>
              <a:spcBef>
                <a:spcPct val="0"/>
              </a:spcBef>
              <a:buFont typeface="Arial" charset="0"/>
              <a:buNone/>
            </a:pPr>
            <a:r>
              <a:rPr lang="en-US" altLang="zh-CN" sz="2400" b="1" dirty="0" smtClean="0">
                <a:solidFill>
                  <a:srgbClr val="359AC2"/>
                </a:solidFill>
                <a:latin typeface="Optane"/>
                <a:ea typeface="Verdana" pitchFamily="34" charset="0"/>
                <a:cs typeface="Verdana" pitchFamily="34" charset="0"/>
              </a:rPr>
              <a:t>g</a:t>
            </a:r>
            <a:r>
              <a:rPr lang="fr-FR" altLang="nl-BE" sz="2400" b="1" dirty="0" err="1" smtClean="0">
                <a:solidFill>
                  <a:srgbClr val="359AC2"/>
                </a:solidFill>
                <a:latin typeface="Optane"/>
                <a:ea typeface="Verdana" pitchFamily="34" charset="0"/>
                <a:cs typeface="Verdana" pitchFamily="34" charset="0"/>
              </a:rPr>
              <a:t>oods</a:t>
            </a:r>
            <a:r>
              <a:rPr lang="zh-CN" altLang="nl-BE" sz="2400" b="1" dirty="0" smtClean="0">
                <a:solidFill>
                  <a:srgbClr val="359AC2"/>
                </a:solidFill>
                <a:latin typeface="Optane"/>
                <a:ea typeface="Verdana" pitchFamily="34" charset="0"/>
                <a:cs typeface="Verdana" pitchFamily="34" charset="0"/>
              </a:rPr>
              <a:t> </a:t>
            </a:r>
            <a:r>
              <a:rPr lang="fr-FR" altLang="nl-BE" sz="2400" b="1" dirty="0" smtClean="0">
                <a:solidFill>
                  <a:srgbClr val="359AC2"/>
                </a:solidFill>
                <a:latin typeface="Optane"/>
                <a:ea typeface="Verdana" pitchFamily="34" charset="0"/>
                <a:cs typeface="Verdana" pitchFamily="34" charset="0"/>
              </a:rPr>
              <a:t>(</a:t>
            </a:r>
            <a:r>
              <a:rPr lang="fr-FR" altLang="nl-BE" sz="2400" b="1" dirty="0">
                <a:solidFill>
                  <a:srgbClr val="359AC2"/>
                </a:solidFill>
                <a:latin typeface="Optane"/>
                <a:ea typeface="Verdana" pitchFamily="34" charset="0"/>
                <a:cs typeface="Verdana" pitchFamily="34" charset="0"/>
              </a:rPr>
              <a:t>2012</a:t>
            </a:r>
            <a:r>
              <a:rPr lang="fr-FR" altLang="nl-BE" sz="2400" b="1" dirty="0" smtClean="0">
                <a:solidFill>
                  <a:srgbClr val="359AC2"/>
                </a:solidFill>
                <a:latin typeface="Optane"/>
                <a:ea typeface="Verdana" pitchFamily="34" charset="0"/>
                <a:cs typeface="Verdana" pitchFamily="34" charset="0"/>
              </a:rPr>
              <a:t>)</a:t>
            </a:r>
            <a:endParaRPr lang="zh-CN" altLang="en-US" sz="2400" b="1" dirty="0">
              <a:solidFill>
                <a:srgbClr val="359AC2"/>
              </a:solidFill>
              <a:latin typeface="Optane"/>
              <a:ea typeface="Verdana" pitchFamily="34" charset="0"/>
              <a:cs typeface="Verdana" pitchFamily="34" charset="0"/>
            </a:endParaRPr>
          </a:p>
          <a:p>
            <a:pPr algn="ctr" eaLnBrk="1" hangingPunct="1">
              <a:lnSpc>
                <a:spcPct val="100000"/>
              </a:lnSpc>
              <a:spcBef>
                <a:spcPct val="0"/>
              </a:spcBef>
              <a:buFont typeface="Arial" charset="0"/>
              <a:buNone/>
            </a:pPr>
            <a:r>
              <a:rPr lang="zh-CN" altLang="en-US" sz="2400" b="1" dirty="0" smtClean="0">
                <a:solidFill>
                  <a:srgbClr val="359AC2"/>
                </a:solidFill>
                <a:latin typeface="Optane"/>
                <a:ea typeface="Verdana" pitchFamily="34" charset="0"/>
                <a:cs typeface="Verdana" pitchFamily="34" charset="0"/>
              </a:rPr>
              <a:t>全球商品出口百分比（</a:t>
            </a:r>
            <a:r>
              <a:rPr lang="en-US" altLang="zh-CN" sz="2400" b="1" dirty="0" smtClean="0">
                <a:solidFill>
                  <a:srgbClr val="359AC2"/>
                </a:solidFill>
                <a:latin typeface="Optane"/>
                <a:ea typeface="Verdana" pitchFamily="34" charset="0"/>
                <a:cs typeface="Verdana" pitchFamily="34" charset="0"/>
              </a:rPr>
              <a:t>2012</a:t>
            </a:r>
            <a:r>
              <a:rPr lang="zh-CN" altLang="en-US" sz="2400" b="1" dirty="0" smtClean="0">
                <a:solidFill>
                  <a:srgbClr val="359AC2"/>
                </a:solidFill>
                <a:latin typeface="Optane"/>
                <a:ea typeface="Verdana" pitchFamily="34" charset="0"/>
                <a:cs typeface="Verdana" pitchFamily="34" charset="0"/>
              </a:rPr>
              <a:t>）</a:t>
            </a:r>
            <a:endParaRPr lang="fr-FR" altLang="nl-BE" sz="2400" b="1" dirty="0">
              <a:solidFill>
                <a:srgbClr val="359AC2"/>
              </a:solidFill>
              <a:latin typeface="Optane"/>
              <a:ea typeface="Verdana" pitchFamily="34" charset="0"/>
              <a:cs typeface="Verdana" pitchFamily="34" charset="0"/>
            </a:endParaRPr>
          </a:p>
        </p:txBody>
      </p:sp>
      <p:sp>
        <p:nvSpPr>
          <p:cNvPr id="5" name="TextBox 35"/>
          <p:cNvSpPr txBox="1">
            <a:spLocks noChangeArrowheads="1"/>
          </p:cNvSpPr>
          <p:nvPr/>
        </p:nvSpPr>
        <p:spPr bwMode="auto">
          <a:xfrm>
            <a:off x="4736970" y="980660"/>
            <a:ext cx="516903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 typeface="Arial" charset="0"/>
              <a:buNone/>
            </a:pPr>
            <a:r>
              <a:rPr lang="fr-FR" altLang="nl-BE" sz="2400" b="1" dirty="0">
                <a:solidFill>
                  <a:srgbClr val="359AC2"/>
                </a:solidFill>
                <a:latin typeface="Optane"/>
                <a:ea typeface="Verdana" pitchFamily="34" charset="0"/>
                <a:cs typeface="Verdana" pitchFamily="34" charset="0"/>
              </a:rPr>
              <a:t>% of global </a:t>
            </a:r>
            <a:r>
              <a:rPr lang="fr-FR" altLang="nl-BE" sz="2400" b="1" dirty="0" smtClean="0">
                <a:solidFill>
                  <a:srgbClr val="359AC2"/>
                </a:solidFill>
                <a:latin typeface="Optane"/>
                <a:ea typeface="Verdana" pitchFamily="34" charset="0"/>
                <a:cs typeface="Verdana" pitchFamily="34" charset="0"/>
              </a:rPr>
              <a:t>exports</a:t>
            </a:r>
            <a:r>
              <a:rPr lang="zh-CN" altLang="en-US" sz="2400" b="1" dirty="0" smtClean="0">
                <a:solidFill>
                  <a:srgbClr val="359AC2"/>
                </a:solidFill>
                <a:latin typeface="Optane"/>
                <a:ea typeface="Verdana" pitchFamily="34" charset="0"/>
                <a:cs typeface="Verdana" pitchFamily="34" charset="0"/>
              </a:rPr>
              <a:t> </a:t>
            </a:r>
          </a:p>
          <a:p>
            <a:pPr algn="ctr" eaLnBrk="1" hangingPunct="1">
              <a:lnSpc>
                <a:spcPct val="100000"/>
              </a:lnSpc>
              <a:spcBef>
                <a:spcPct val="0"/>
              </a:spcBef>
              <a:buFont typeface="Arial" charset="0"/>
              <a:buNone/>
            </a:pPr>
            <a:r>
              <a:rPr lang="en-US" altLang="nl-BE" sz="2400" b="1" dirty="0">
                <a:solidFill>
                  <a:srgbClr val="359AC2"/>
                </a:solidFill>
                <a:latin typeface="Optane"/>
                <a:ea typeface="Verdana" pitchFamily="34" charset="0"/>
                <a:cs typeface="Verdana" pitchFamily="34" charset="0"/>
              </a:rPr>
              <a:t>s</a:t>
            </a:r>
            <a:r>
              <a:rPr lang="fr-FR" altLang="nl-BE" sz="2400" b="1" dirty="0" err="1" smtClean="0">
                <a:solidFill>
                  <a:srgbClr val="359AC2"/>
                </a:solidFill>
                <a:latin typeface="Optane"/>
                <a:ea typeface="Verdana" pitchFamily="34" charset="0"/>
                <a:cs typeface="Verdana" pitchFamily="34" charset="0"/>
              </a:rPr>
              <a:t>ervices</a:t>
            </a:r>
            <a:r>
              <a:rPr lang="zh-CN" altLang="nl-BE" sz="2400" b="1" dirty="0" smtClean="0">
                <a:solidFill>
                  <a:srgbClr val="359AC2"/>
                </a:solidFill>
                <a:latin typeface="Optane"/>
                <a:ea typeface="Verdana" pitchFamily="34" charset="0"/>
                <a:cs typeface="Verdana" pitchFamily="34" charset="0"/>
              </a:rPr>
              <a:t> </a:t>
            </a:r>
            <a:r>
              <a:rPr lang="fr-FR" altLang="nl-BE" sz="2400" b="1" dirty="0" smtClean="0">
                <a:solidFill>
                  <a:srgbClr val="359AC2"/>
                </a:solidFill>
                <a:latin typeface="Optane"/>
                <a:ea typeface="Verdana" pitchFamily="34" charset="0"/>
                <a:cs typeface="Verdana" pitchFamily="34" charset="0"/>
              </a:rPr>
              <a:t>(</a:t>
            </a:r>
            <a:r>
              <a:rPr lang="fr-FR" altLang="nl-BE" sz="2400" b="1" dirty="0">
                <a:solidFill>
                  <a:srgbClr val="359AC2"/>
                </a:solidFill>
                <a:latin typeface="Optane"/>
                <a:ea typeface="Verdana" pitchFamily="34" charset="0"/>
                <a:cs typeface="Verdana" pitchFamily="34" charset="0"/>
              </a:rPr>
              <a:t>2012</a:t>
            </a:r>
            <a:r>
              <a:rPr lang="fr-FR" altLang="nl-BE" sz="2400" b="1" dirty="0" smtClean="0">
                <a:solidFill>
                  <a:srgbClr val="359AC2"/>
                </a:solidFill>
                <a:latin typeface="Optane"/>
                <a:ea typeface="Verdana" pitchFamily="34" charset="0"/>
                <a:cs typeface="Verdana" pitchFamily="34" charset="0"/>
              </a:rPr>
              <a:t>)</a:t>
            </a:r>
          </a:p>
          <a:p>
            <a:pPr algn="ctr" eaLnBrk="1" hangingPunct="1">
              <a:lnSpc>
                <a:spcPct val="100000"/>
              </a:lnSpc>
              <a:spcBef>
                <a:spcPct val="0"/>
              </a:spcBef>
              <a:buFont typeface="Arial" charset="0"/>
              <a:buNone/>
            </a:pPr>
            <a:r>
              <a:rPr lang="zh-CN" altLang="en-US" sz="2400" b="1" dirty="0" smtClean="0">
                <a:solidFill>
                  <a:srgbClr val="359AC2"/>
                </a:solidFill>
                <a:latin typeface="Optane"/>
                <a:ea typeface="Verdana" pitchFamily="34" charset="0"/>
                <a:cs typeface="Verdana" pitchFamily="34" charset="0"/>
              </a:rPr>
              <a:t>全球服务出口百分比（</a:t>
            </a:r>
            <a:r>
              <a:rPr lang="en-US" altLang="zh-CN" sz="2400" b="1" dirty="0" smtClean="0">
                <a:solidFill>
                  <a:srgbClr val="359AC2"/>
                </a:solidFill>
                <a:latin typeface="Optane"/>
                <a:ea typeface="Verdana" pitchFamily="34" charset="0"/>
                <a:cs typeface="Verdana" pitchFamily="34" charset="0"/>
              </a:rPr>
              <a:t>2012</a:t>
            </a:r>
            <a:r>
              <a:rPr lang="zh-CN" altLang="en-US" sz="2400" b="1" dirty="0" smtClean="0">
                <a:solidFill>
                  <a:srgbClr val="359AC2"/>
                </a:solidFill>
                <a:latin typeface="Optane"/>
                <a:ea typeface="Verdana" pitchFamily="34" charset="0"/>
                <a:cs typeface="Verdana" pitchFamily="34" charset="0"/>
              </a:rPr>
              <a:t>）</a:t>
            </a:r>
            <a:endParaRPr lang="fr-FR" altLang="nl-BE" sz="2400" b="1" dirty="0">
              <a:solidFill>
                <a:srgbClr val="359AC2"/>
              </a:solidFill>
              <a:latin typeface="Optane"/>
              <a:ea typeface="Verdana" pitchFamily="34" charset="0"/>
              <a:cs typeface="Verdana" pitchFamily="34" charset="0"/>
            </a:endParaRP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773" y="2276840"/>
            <a:ext cx="45720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8930" y="2059795"/>
            <a:ext cx="45720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368780" y="2276840"/>
            <a:ext cx="720100" cy="369332"/>
          </a:xfrm>
          <a:prstGeom prst="rect">
            <a:avLst/>
          </a:prstGeom>
          <a:noFill/>
        </p:spPr>
        <p:txBody>
          <a:bodyPr wrap="square" rtlCol="0">
            <a:spAutoFit/>
          </a:bodyPr>
          <a:lstStyle/>
          <a:p>
            <a:r>
              <a:rPr kumimoji="1" lang="zh-CN" altLang="en-US" dirty="0" smtClean="0"/>
              <a:t>欧盟</a:t>
            </a:r>
            <a:endParaRPr kumimoji="1" lang="zh-CN" altLang="en-US" dirty="0"/>
          </a:p>
        </p:txBody>
      </p:sp>
      <p:sp>
        <p:nvSpPr>
          <p:cNvPr id="9" name="文本框 8"/>
          <p:cNvSpPr txBox="1"/>
          <p:nvPr/>
        </p:nvSpPr>
        <p:spPr>
          <a:xfrm>
            <a:off x="7905410" y="2204830"/>
            <a:ext cx="720100" cy="369332"/>
          </a:xfrm>
          <a:prstGeom prst="rect">
            <a:avLst/>
          </a:prstGeom>
          <a:noFill/>
        </p:spPr>
        <p:txBody>
          <a:bodyPr wrap="square" rtlCol="0">
            <a:spAutoFit/>
          </a:bodyPr>
          <a:lstStyle/>
          <a:p>
            <a:r>
              <a:rPr kumimoji="1" lang="zh-CN" altLang="en-US" dirty="0" smtClean="0"/>
              <a:t>欧盟</a:t>
            </a:r>
            <a:endParaRPr kumimoji="1" lang="zh-CN" altLang="en-US" dirty="0"/>
          </a:p>
        </p:txBody>
      </p:sp>
      <p:sp>
        <p:nvSpPr>
          <p:cNvPr id="10" name="文本框 9"/>
          <p:cNvSpPr txBox="1"/>
          <p:nvPr/>
        </p:nvSpPr>
        <p:spPr>
          <a:xfrm>
            <a:off x="4016870" y="2996940"/>
            <a:ext cx="720100" cy="369332"/>
          </a:xfrm>
          <a:prstGeom prst="rect">
            <a:avLst/>
          </a:prstGeom>
          <a:noFill/>
        </p:spPr>
        <p:txBody>
          <a:bodyPr wrap="square" rtlCol="0">
            <a:spAutoFit/>
          </a:bodyPr>
          <a:lstStyle/>
          <a:p>
            <a:r>
              <a:rPr kumimoji="1" lang="zh-CN" altLang="en-US" dirty="0" smtClean="0"/>
              <a:t>美国</a:t>
            </a:r>
            <a:endParaRPr kumimoji="1" lang="zh-CN" altLang="en-US" dirty="0"/>
          </a:p>
        </p:txBody>
      </p:sp>
      <p:sp>
        <p:nvSpPr>
          <p:cNvPr id="11" name="文本框 10"/>
          <p:cNvSpPr txBox="1"/>
          <p:nvPr/>
        </p:nvSpPr>
        <p:spPr>
          <a:xfrm>
            <a:off x="8193450" y="3933070"/>
            <a:ext cx="720100" cy="369332"/>
          </a:xfrm>
          <a:prstGeom prst="rect">
            <a:avLst/>
          </a:prstGeom>
          <a:noFill/>
        </p:spPr>
        <p:txBody>
          <a:bodyPr wrap="square" rtlCol="0">
            <a:spAutoFit/>
          </a:bodyPr>
          <a:lstStyle/>
          <a:p>
            <a:r>
              <a:rPr kumimoji="1" lang="zh-CN" altLang="en-US" dirty="0" smtClean="0"/>
              <a:t>美国</a:t>
            </a:r>
            <a:endParaRPr kumimoji="1" lang="zh-CN" altLang="en-US" dirty="0"/>
          </a:p>
        </p:txBody>
      </p:sp>
      <p:sp>
        <p:nvSpPr>
          <p:cNvPr id="12" name="文本框 11"/>
          <p:cNvSpPr txBox="1"/>
          <p:nvPr/>
        </p:nvSpPr>
        <p:spPr>
          <a:xfrm>
            <a:off x="3944860" y="3707758"/>
            <a:ext cx="720100" cy="369332"/>
          </a:xfrm>
          <a:prstGeom prst="rect">
            <a:avLst/>
          </a:prstGeom>
          <a:noFill/>
        </p:spPr>
        <p:txBody>
          <a:bodyPr wrap="square" rtlCol="0">
            <a:spAutoFit/>
          </a:bodyPr>
          <a:lstStyle/>
          <a:p>
            <a:r>
              <a:rPr kumimoji="1" lang="zh-CN" altLang="en-US" dirty="0" smtClean="0"/>
              <a:t>日本</a:t>
            </a:r>
            <a:endParaRPr kumimoji="1" lang="zh-CN" altLang="en-US" dirty="0"/>
          </a:p>
        </p:txBody>
      </p:sp>
      <p:sp>
        <p:nvSpPr>
          <p:cNvPr id="13" name="文本框 12"/>
          <p:cNvSpPr txBox="1"/>
          <p:nvPr/>
        </p:nvSpPr>
        <p:spPr>
          <a:xfrm>
            <a:off x="7113300" y="4725180"/>
            <a:ext cx="720100" cy="369332"/>
          </a:xfrm>
          <a:prstGeom prst="rect">
            <a:avLst/>
          </a:prstGeom>
          <a:noFill/>
        </p:spPr>
        <p:txBody>
          <a:bodyPr wrap="square" rtlCol="0">
            <a:spAutoFit/>
          </a:bodyPr>
          <a:lstStyle/>
          <a:p>
            <a:r>
              <a:rPr kumimoji="1" lang="zh-CN" altLang="en-US" dirty="0" smtClean="0"/>
              <a:t>日本</a:t>
            </a:r>
            <a:endParaRPr kumimoji="1" lang="zh-CN" altLang="en-US" dirty="0"/>
          </a:p>
        </p:txBody>
      </p:sp>
      <p:sp>
        <p:nvSpPr>
          <p:cNvPr id="14" name="文本框 13"/>
          <p:cNvSpPr txBox="1"/>
          <p:nvPr/>
        </p:nvSpPr>
        <p:spPr>
          <a:xfrm>
            <a:off x="3728830" y="4499868"/>
            <a:ext cx="720100" cy="369332"/>
          </a:xfrm>
          <a:prstGeom prst="rect">
            <a:avLst/>
          </a:prstGeom>
          <a:noFill/>
        </p:spPr>
        <p:txBody>
          <a:bodyPr wrap="square" rtlCol="0">
            <a:spAutoFit/>
          </a:bodyPr>
          <a:lstStyle/>
          <a:p>
            <a:r>
              <a:rPr kumimoji="1" lang="zh-CN" altLang="en-US" dirty="0" smtClean="0"/>
              <a:t>中国</a:t>
            </a:r>
            <a:endParaRPr kumimoji="1" lang="zh-CN" altLang="en-US" dirty="0"/>
          </a:p>
        </p:txBody>
      </p:sp>
      <p:sp>
        <p:nvSpPr>
          <p:cNvPr id="15" name="文本框 14"/>
          <p:cNvSpPr txBox="1"/>
          <p:nvPr/>
        </p:nvSpPr>
        <p:spPr>
          <a:xfrm>
            <a:off x="6393200" y="4725180"/>
            <a:ext cx="720100" cy="369332"/>
          </a:xfrm>
          <a:prstGeom prst="rect">
            <a:avLst/>
          </a:prstGeom>
          <a:noFill/>
        </p:spPr>
        <p:txBody>
          <a:bodyPr wrap="square" rtlCol="0">
            <a:spAutoFit/>
          </a:bodyPr>
          <a:lstStyle/>
          <a:p>
            <a:r>
              <a:rPr kumimoji="1" lang="zh-CN" altLang="en-US" dirty="0" smtClean="0"/>
              <a:t>中国</a:t>
            </a:r>
            <a:endParaRPr kumimoji="1" lang="zh-CN" altLang="en-US" dirty="0"/>
          </a:p>
        </p:txBody>
      </p:sp>
      <p:sp>
        <p:nvSpPr>
          <p:cNvPr id="16" name="文本框 15"/>
          <p:cNvSpPr txBox="1"/>
          <p:nvPr/>
        </p:nvSpPr>
        <p:spPr>
          <a:xfrm>
            <a:off x="776420" y="3284980"/>
            <a:ext cx="720100" cy="369332"/>
          </a:xfrm>
          <a:prstGeom prst="rect">
            <a:avLst/>
          </a:prstGeom>
          <a:noFill/>
        </p:spPr>
        <p:txBody>
          <a:bodyPr wrap="square" rtlCol="0">
            <a:spAutoFit/>
          </a:bodyPr>
          <a:lstStyle/>
          <a:p>
            <a:r>
              <a:rPr kumimoji="1" lang="zh-CN" altLang="en-US" dirty="0" smtClean="0"/>
              <a:t>其他</a:t>
            </a:r>
            <a:endParaRPr kumimoji="1" lang="zh-CN" altLang="en-US" dirty="0"/>
          </a:p>
        </p:txBody>
      </p:sp>
      <p:sp>
        <p:nvSpPr>
          <p:cNvPr id="17" name="文本框 16"/>
          <p:cNvSpPr txBox="1"/>
          <p:nvPr/>
        </p:nvSpPr>
        <p:spPr>
          <a:xfrm>
            <a:off x="5385060" y="4365130"/>
            <a:ext cx="720100" cy="369332"/>
          </a:xfrm>
          <a:prstGeom prst="rect">
            <a:avLst/>
          </a:prstGeom>
          <a:noFill/>
        </p:spPr>
        <p:txBody>
          <a:bodyPr wrap="square" rtlCol="0">
            <a:spAutoFit/>
          </a:bodyPr>
          <a:lstStyle/>
          <a:p>
            <a:r>
              <a:rPr kumimoji="1" lang="zh-CN" altLang="en-US" dirty="0" smtClean="0"/>
              <a:t>印度</a:t>
            </a:r>
            <a:endParaRPr kumimoji="1" lang="zh-CN" altLang="en-US" dirty="0"/>
          </a:p>
        </p:txBody>
      </p:sp>
      <p:sp>
        <p:nvSpPr>
          <p:cNvPr id="18" name="文本框 17"/>
          <p:cNvSpPr txBox="1"/>
          <p:nvPr/>
        </p:nvSpPr>
        <p:spPr>
          <a:xfrm>
            <a:off x="5097020" y="2564880"/>
            <a:ext cx="720100" cy="369332"/>
          </a:xfrm>
          <a:prstGeom prst="rect">
            <a:avLst/>
          </a:prstGeom>
          <a:noFill/>
        </p:spPr>
        <p:txBody>
          <a:bodyPr wrap="square" rtlCol="0">
            <a:spAutoFit/>
          </a:bodyPr>
          <a:lstStyle/>
          <a:p>
            <a:r>
              <a:rPr kumimoji="1" lang="zh-CN" altLang="en-US" dirty="0" smtClean="0"/>
              <a:t>其他</a:t>
            </a:r>
            <a:endParaRPr kumimoji="1" lang="zh-CN" altLang="en-US" dirty="0"/>
          </a:p>
        </p:txBody>
      </p:sp>
    </p:spTree>
    <p:extLst>
      <p:ext uri="{BB962C8B-B14F-4D97-AF65-F5344CB8AC3E}">
        <p14:creationId xmlns:p14="http://schemas.microsoft.com/office/powerpoint/2010/main" val="40887975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1" y="115888"/>
            <a:ext cx="7088160" cy="648742"/>
          </a:xfrm>
        </p:spPr>
        <p:txBody>
          <a:bodyPr/>
          <a:lstStyle/>
          <a:p>
            <a:r>
              <a:rPr lang="es-ES" altLang="es-ES" dirty="0" smtClean="0"/>
              <a:t>THREE MAIN </a:t>
            </a:r>
            <a:r>
              <a:rPr lang="es-ES" altLang="es-ES" dirty="0" smtClean="0"/>
              <a:t>PLAYERS</a:t>
            </a:r>
            <a:r>
              <a:rPr lang="zh-CN" altLang="en-US" dirty="0" smtClean="0"/>
              <a:t> 三大机构要员</a:t>
            </a:r>
            <a:endParaRPr lang="es-ES" altLang="es-ES" dirty="0" smtClean="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380" y="1460500"/>
            <a:ext cx="17621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p:cNvSpPr>
            <a:spLocks noGrp="1"/>
          </p:cNvSpPr>
          <p:nvPr>
            <p:ph sz="half" idx="4294967295"/>
          </p:nvPr>
        </p:nvSpPr>
        <p:spPr>
          <a:xfrm>
            <a:off x="2504660" y="1484860"/>
            <a:ext cx="4411662" cy="1185862"/>
          </a:xfrm>
          <a:prstGeom prst="rect">
            <a:avLst/>
          </a:prstGeom>
        </p:spPr>
        <p:txBody>
          <a:bodyPr rtlCol="0">
            <a:noAutofit/>
          </a:bodyPr>
          <a:lstStyle/>
          <a:p>
            <a:pPr marL="0" indent="0" eaLnBrk="1" fontAlgn="auto" hangingPunct="1">
              <a:spcAft>
                <a:spcPts val="0"/>
              </a:spcAft>
              <a:buFont typeface="Arial" panose="020B0604020202020204" pitchFamily="34" charset="0"/>
              <a:buNone/>
              <a:defRPr/>
            </a:pPr>
            <a:r>
              <a:rPr lang="en-US" sz="2000" b="1" dirty="0">
                <a:solidFill>
                  <a:schemeClr val="tx1">
                    <a:lumMod val="65000"/>
                    <a:lumOff val="35000"/>
                  </a:schemeClr>
                </a:solidFill>
                <a:latin typeface="+mn-lt"/>
              </a:rPr>
              <a:t>The European </a:t>
            </a:r>
            <a:r>
              <a:rPr lang="en-US" sz="2000" b="1" dirty="0" smtClean="0">
                <a:solidFill>
                  <a:schemeClr val="tx1">
                    <a:lumMod val="65000"/>
                    <a:lumOff val="35000"/>
                  </a:schemeClr>
                </a:solidFill>
                <a:latin typeface="+mn-lt"/>
              </a:rPr>
              <a:t>Parliament</a:t>
            </a:r>
          </a:p>
          <a:p>
            <a:pPr marL="0" indent="0" eaLnBrk="1" fontAlgn="auto" hangingPunct="1">
              <a:spcAft>
                <a:spcPts val="0"/>
              </a:spcAft>
              <a:buFont typeface="Arial" panose="020B0604020202020204" pitchFamily="34" charset="0"/>
              <a:buNone/>
              <a:defRPr/>
            </a:pPr>
            <a:r>
              <a:rPr lang="en-US" sz="2000" dirty="0" smtClean="0">
                <a:solidFill>
                  <a:schemeClr val="tx1">
                    <a:lumMod val="65000"/>
                    <a:lumOff val="35000"/>
                  </a:schemeClr>
                </a:solidFill>
                <a:latin typeface="+mn-lt"/>
              </a:rPr>
              <a:t>- </a:t>
            </a:r>
            <a:r>
              <a:rPr lang="en-US" sz="2000" b="1" dirty="0" smtClean="0">
                <a:solidFill>
                  <a:schemeClr val="tx1">
                    <a:lumMod val="65000"/>
                    <a:lumOff val="35000"/>
                  </a:schemeClr>
                </a:solidFill>
                <a:latin typeface="+mn-lt"/>
              </a:rPr>
              <a:t>voice of the people</a:t>
            </a:r>
          </a:p>
          <a:p>
            <a:pPr marL="0" indent="0" eaLnBrk="1" fontAlgn="auto" hangingPunct="1">
              <a:spcAft>
                <a:spcPts val="0"/>
              </a:spcAft>
              <a:buFont typeface="Arial" panose="020B0604020202020204" pitchFamily="34" charset="0"/>
              <a:buNone/>
              <a:defRPr/>
            </a:pPr>
            <a:r>
              <a:rPr lang="en-US" sz="2000" dirty="0" smtClean="0">
                <a:solidFill>
                  <a:schemeClr val="tx1">
                    <a:lumMod val="65000"/>
                    <a:lumOff val="35000"/>
                  </a:schemeClr>
                </a:solidFill>
                <a:latin typeface="+mn-lt"/>
              </a:rPr>
              <a:t>Martin </a:t>
            </a:r>
            <a:r>
              <a:rPr lang="en-US" sz="2000" dirty="0">
                <a:solidFill>
                  <a:schemeClr val="tx1">
                    <a:lumMod val="65000"/>
                    <a:lumOff val="35000"/>
                  </a:schemeClr>
                </a:solidFill>
                <a:latin typeface="+mn-lt"/>
              </a:rPr>
              <a:t>Schulz, President of </a:t>
            </a:r>
            <a:r>
              <a:rPr lang="en-US" sz="2000" dirty="0" smtClean="0">
                <a:solidFill>
                  <a:schemeClr val="tx1">
                    <a:lumMod val="65000"/>
                    <a:lumOff val="35000"/>
                  </a:schemeClr>
                </a:solidFill>
                <a:latin typeface="+mn-lt"/>
              </a:rPr>
              <a:t>the </a:t>
            </a:r>
            <a:r>
              <a:rPr lang="en-US" sz="2000" dirty="0">
                <a:solidFill>
                  <a:schemeClr val="tx1">
                    <a:lumMod val="65000"/>
                    <a:lumOff val="35000"/>
                  </a:schemeClr>
                </a:solidFill>
                <a:latin typeface="+mn-lt"/>
              </a:rPr>
              <a:t>European </a:t>
            </a:r>
            <a:r>
              <a:rPr lang="en-US" sz="2000" dirty="0" smtClean="0">
                <a:solidFill>
                  <a:schemeClr val="tx1">
                    <a:lumMod val="65000"/>
                    <a:lumOff val="35000"/>
                  </a:schemeClr>
                </a:solidFill>
                <a:latin typeface="+mn-lt"/>
              </a:rPr>
              <a:t>Parliament: 751 Members: &gt;50% Socialist Party and EPP Party</a:t>
            </a:r>
            <a:endParaRPr lang="nl-BE" sz="2000" dirty="0">
              <a:solidFill>
                <a:schemeClr val="tx1">
                  <a:lumMod val="65000"/>
                  <a:lumOff val="35000"/>
                </a:schemeClr>
              </a:solidFill>
              <a:latin typeface="+mn-lt"/>
            </a:endParaRPr>
          </a:p>
        </p:txBody>
      </p:sp>
      <p:sp>
        <p:nvSpPr>
          <p:cNvPr id="6" name="Content Placeholder 3"/>
          <p:cNvSpPr>
            <a:spLocks noGrp="1"/>
          </p:cNvSpPr>
          <p:nvPr>
            <p:ph sz="half" idx="4294967295"/>
          </p:nvPr>
        </p:nvSpPr>
        <p:spPr>
          <a:xfrm>
            <a:off x="2576670" y="3305968"/>
            <a:ext cx="4411662" cy="1300163"/>
          </a:xfrm>
          <a:prstGeom prst="rect">
            <a:avLst/>
          </a:prstGeom>
        </p:spPr>
        <p:txBody>
          <a:bodyPr rtlCol="0">
            <a:normAutofit fontScale="85000" lnSpcReduction="10000"/>
          </a:bodyPr>
          <a:lstStyle/>
          <a:p>
            <a:pPr marL="0" indent="0" eaLnBrk="1" fontAlgn="auto" hangingPunct="1">
              <a:lnSpc>
                <a:spcPct val="100000"/>
              </a:lnSpc>
              <a:spcAft>
                <a:spcPts val="0"/>
              </a:spcAft>
              <a:buFont typeface="Arial" panose="020B0604020202020204" pitchFamily="34" charset="0"/>
              <a:buNone/>
              <a:defRPr/>
            </a:pPr>
            <a:r>
              <a:rPr lang="en-GB" sz="2000" b="1" dirty="0">
                <a:solidFill>
                  <a:schemeClr val="tx1">
                    <a:lumMod val="65000"/>
                    <a:lumOff val="35000"/>
                  </a:schemeClr>
                </a:solidFill>
                <a:latin typeface="+mn-lt"/>
              </a:rPr>
              <a:t>The European Council and the </a:t>
            </a:r>
            <a:r>
              <a:rPr lang="en-GB" sz="2000" b="1" dirty="0" smtClean="0">
                <a:solidFill>
                  <a:schemeClr val="tx1">
                    <a:lumMod val="65000"/>
                    <a:lumOff val="35000"/>
                  </a:schemeClr>
                </a:solidFill>
                <a:latin typeface="+mn-lt"/>
              </a:rPr>
              <a:t>Council</a:t>
            </a:r>
          </a:p>
          <a:p>
            <a:pPr marL="0" indent="0" eaLnBrk="1" fontAlgn="auto" hangingPunct="1">
              <a:lnSpc>
                <a:spcPct val="100000"/>
              </a:lnSpc>
              <a:spcAft>
                <a:spcPts val="0"/>
              </a:spcAft>
              <a:buFont typeface="Arial" panose="020B0604020202020204" pitchFamily="34" charset="0"/>
              <a:buNone/>
              <a:defRPr/>
            </a:pPr>
            <a:r>
              <a:rPr lang="en-US" sz="2000" dirty="0" smtClean="0">
                <a:solidFill>
                  <a:schemeClr val="tx1">
                    <a:lumMod val="65000"/>
                    <a:lumOff val="35000"/>
                  </a:schemeClr>
                </a:solidFill>
                <a:latin typeface="+mn-lt"/>
              </a:rPr>
              <a:t>- </a:t>
            </a:r>
            <a:r>
              <a:rPr lang="en-US" sz="2000" b="1" dirty="0">
                <a:solidFill>
                  <a:schemeClr val="tx1">
                    <a:lumMod val="65000"/>
                    <a:lumOff val="35000"/>
                  </a:schemeClr>
                </a:solidFill>
                <a:latin typeface="+mn-lt"/>
              </a:rPr>
              <a:t>voice of the Member </a:t>
            </a:r>
            <a:r>
              <a:rPr lang="en-US" sz="2000" b="1" dirty="0" smtClean="0">
                <a:solidFill>
                  <a:schemeClr val="tx1">
                    <a:lumMod val="65000"/>
                    <a:lumOff val="35000"/>
                  </a:schemeClr>
                </a:solidFill>
                <a:latin typeface="+mn-lt"/>
              </a:rPr>
              <a:t>States</a:t>
            </a:r>
          </a:p>
          <a:p>
            <a:pPr marL="0" indent="0" eaLnBrk="1" hangingPunct="1">
              <a:buFont typeface="Arial" panose="020B0604020202020204" pitchFamily="34" charset="0"/>
              <a:buNone/>
              <a:defRPr/>
            </a:pPr>
            <a:r>
              <a:rPr lang="en-US" sz="2000" dirty="0">
                <a:solidFill>
                  <a:schemeClr val="tx1">
                    <a:lumMod val="65000"/>
                    <a:lumOff val="35000"/>
                  </a:schemeClr>
                </a:solidFill>
                <a:latin typeface="+mn-lt"/>
              </a:rPr>
              <a:t>Donald Tusk, President of the European </a:t>
            </a:r>
            <a:r>
              <a:rPr lang="en-US" sz="2000" dirty="0" smtClean="0">
                <a:solidFill>
                  <a:schemeClr val="tx1">
                    <a:lumMod val="65000"/>
                    <a:lumOff val="35000"/>
                  </a:schemeClr>
                </a:solidFill>
                <a:latin typeface="+mn-lt"/>
              </a:rPr>
              <a:t>Council: Heads of States.  352 votes.</a:t>
            </a:r>
            <a:endParaRPr lang="nl-BE" sz="2000" dirty="0">
              <a:solidFill>
                <a:schemeClr val="tx1">
                  <a:lumMod val="65000"/>
                  <a:lumOff val="35000"/>
                </a:schemeClr>
              </a:solidFill>
              <a:latin typeface="+mn-lt"/>
            </a:endParaRPr>
          </a:p>
        </p:txBody>
      </p:sp>
      <p:sp>
        <p:nvSpPr>
          <p:cNvPr id="7" name="Content Placeholder 3"/>
          <p:cNvSpPr>
            <a:spLocks noGrp="1"/>
          </p:cNvSpPr>
          <p:nvPr>
            <p:ph sz="half" idx="4294967295"/>
          </p:nvPr>
        </p:nvSpPr>
        <p:spPr>
          <a:xfrm>
            <a:off x="2648680" y="4869200"/>
            <a:ext cx="4702175" cy="1350962"/>
          </a:xfrm>
          <a:prstGeom prst="rect">
            <a:avLst/>
          </a:prstGeom>
        </p:spPr>
        <p:txBody>
          <a:bodyPr rtlCol="0">
            <a:noAutofit/>
          </a:bodyPr>
          <a:lstStyle/>
          <a:p>
            <a:pPr marL="0" indent="0" eaLnBrk="1" fontAlgn="auto" hangingPunct="1">
              <a:lnSpc>
                <a:spcPct val="100000"/>
              </a:lnSpc>
              <a:spcAft>
                <a:spcPts val="0"/>
              </a:spcAft>
              <a:buFont typeface="Arial" panose="020B0604020202020204" pitchFamily="34" charset="0"/>
              <a:buNone/>
              <a:defRPr/>
            </a:pPr>
            <a:r>
              <a:rPr lang="en-GB" sz="2000" b="1" dirty="0">
                <a:solidFill>
                  <a:schemeClr val="tx1">
                    <a:lumMod val="65000"/>
                    <a:lumOff val="35000"/>
                  </a:schemeClr>
                </a:solidFill>
                <a:latin typeface="+mn-lt"/>
              </a:rPr>
              <a:t>The European </a:t>
            </a:r>
            <a:r>
              <a:rPr lang="en-GB" sz="2000" b="1" dirty="0" smtClean="0">
                <a:solidFill>
                  <a:schemeClr val="tx1">
                    <a:lumMod val="65000"/>
                    <a:lumOff val="35000"/>
                  </a:schemeClr>
                </a:solidFill>
                <a:latin typeface="+mn-lt"/>
              </a:rPr>
              <a:t>Commission</a:t>
            </a:r>
          </a:p>
          <a:p>
            <a:pPr marL="0" indent="0" eaLnBrk="1" fontAlgn="auto" hangingPunct="1">
              <a:lnSpc>
                <a:spcPct val="100000"/>
              </a:lnSpc>
              <a:spcAft>
                <a:spcPts val="0"/>
              </a:spcAft>
              <a:buFont typeface="Arial" panose="020B0604020202020204" pitchFamily="34" charset="0"/>
              <a:buNone/>
              <a:defRPr/>
            </a:pPr>
            <a:r>
              <a:rPr lang="en-US" sz="2000" b="1" dirty="0" smtClean="0">
                <a:solidFill>
                  <a:schemeClr val="tx1">
                    <a:lumMod val="65000"/>
                    <a:lumOff val="35000"/>
                  </a:schemeClr>
                </a:solidFill>
                <a:latin typeface="+mn-lt"/>
              </a:rPr>
              <a:t>- promoting the common interest</a:t>
            </a:r>
          </a:p>
          <a:p>
            <a:pPr marL="0" indent="0" eaLnBrk="1" hangingPunct="1">
              <a:buFont typeface="Arial" panose="020B0604020202020204" pitchFamily="34" charset="0"/>
              <a:buNone/>
              <a:defRPr/>
            </a:pPr>
            <a:r>
              <a:rPr lang="en-US" sz="2000" dirty="0" smtClean="0">
                <a:solidFill>
                  <a:schemeClr val="tx1">
                    <a:lumMod val="65000"/>
                    <a:lumOff val="35000"/>
                  </a:schemeClr>
                </a:solidFill>
                <a:latin typeface="+mn-lt"/>
              </a:rPr>
              <a:t>Jean-Claude Juncker, President </a:t>
            </a:r>
            <a:r>
              <a:rPr lang="en-US" sz="2000" dirty="0">
                <a:solidFill>
                  <a:schemeClr val="tx1">
                    <a:lumMod val="65000"/>
                    <a:lumOff val="35000"/>
                  </a:schemeClr>
                </a:solidFill>
                <a:latin typeface="+mn-lt"/>
              </a:rPr>
              <a:t>of the European </a:t>
            </a:r>
            <a:r>
              <a:rPr lang="en-US" sz="2000" dirty="0" smtClean="0">
                <a:solidFill>
                  <a:schemeClr val="tx1">
                    <a:lumMod val="65000"/>
                    <a:lumOff val="35000"/>
                  </a:schemeClr>
                </a:solidFill>
                <a:latin typeface="+mn-lt"/>
              </a:rPr>
              <a:t>Commission: 28 Commissioners; 34.000 workers.</a:t>
            </a:r>
            <a:endParaRPr lang="nl-BE" sz="2000" dirty="0">
              <a:solidFill>
                <a:schemeClr val="tx1">
                  <a:lumMod val="65000"/>
                  <a:lumOff val="35000"/>
                </a:schemeClr>
              </a:solidFill>
              <a:latin typeface="+mn-lt"/>
            </a:endParaRPr>
          </a:p>
        </p:txBody>
      </p:sp>
      <p:sp>
        <p:nvSpPr>
          <p:cNvPr id="8" name="Content Placeholder 3"/>
          <p:cNvSpPr>
            <a:spLocks noGrp="1"/>
          </p:cNvSpPr>
          <p:nvPr>
            <p:ph sz="half" idx="4294967295"/>
          </p:nvPr>
        </p:nvSpPr>
        <p:spPr>
          <a:xfrm>
            <a:off x="6897270" y="1484730"/>
            <a:ext cx="2880400" cy="1185862"/>
          </a:xfrm>
          <a:prstGeom prst="rect">
            <a:avLst/>
          </a:prstGeom>
        </p:spPr>
        <p:txBody>
          <a:bodyPr rtlCol="0">
            <a:noAutofit/>
          </a:bodyPr>
          <a:lstStyle/>
          <a:p>
            <a:pPr marL="0" indent="0" eaLnBrk="1" fontAlgn="auto" hangingPunct="1">
              <a:spcAft>
                <a:spcPts val="0"/>
              </a:spcAft>
              <a:buFont typeface="Arial" panose="020B0604020202020204" pitchFamily="34" charset="0"/>
              <a:buNone/>
              <a:defRPr/>
            </a:pPr>
            <a:r>
              <a:rPr lang="zh-CN" altLang="en-US" sz="1700" dirty="0" smtClean="0">
                <a:solidFill>
                  <a:schemeClr val="tx1">
                    <a:lumMod val="65000"/>
                    <a:lumOff val="35000"/>
                  </a:schemeClr>
                </a:solidFill>
                <a:latin typeface="+mn-lt"/>
              </a:rPr>
              <a:t>欧洲</a:t>
            </a:r>
            <a:r>
              <a:rPr lang="zh-CN" altLang="en-US" sz="1700" dirty="0" smtClean="0">
                <a:solidFill>
                  <a:schemeClr val="tx1">
                    <a:lumMod val="65000"/>
                    <a:lumOff val="35000"/>
                  </a:schemeClr>
                </a:solidFill>
                <a:latin typeface="+mn-lt"/>
              </a:rPr>
              <a:t>议会</a:t>
            </a:r>
          </a:p>
          <a:p>
            <a:pPr marL="0" indent="0" eaLnBrk="1" fontAlgn="auto" hangingPunct="1">
              <a:spcAft>
                <a:spcPts val="0"/>
              </a:spcAft>
              <a:buFont typeface="Arial" panose="020B0604020202020204" pitchFamily="34" charset="0"/>
              <a:buNone/>
              <a:defRPr/>
            </a:pPr>
            <a:r>
              <a:rPr lang="en-US" sz="1700" dirty="0" smtClean="0">
                <a:solidFill>
                  <a:schemeClr val="tx1">
                    <a:lumMod val="65000"/>
                    <a:lumOff val="35000"/>
                  </a:schemeClr>
                </a:solidFill>
                <a:latin typeface="+mn-lt"/>
              </a:rPr>
              <a:t>- </a:t>
            </a:r>
            <a:r>
              <a:rPr lang="zh-CN" altLang="en-US" sz="1700" dirty="0" smtClean="0">
                <a:solidFill>
                  <a:schemeClr val="tx1">
                    <a:lumMod val="65000"/>
                    <a:lumOff val="35000"/>
                  </a:schemeClr>
                </a:solidFill>
                <a:latin typeface="+mn-lt"/>
              </a:rPr>
              <a:t>人民的声音</a:t>
            </a:r>
          </a:p>
          <a:p>
            <a:pPr marL="0" indent="0" eaLnBrk="1" fontAlgn="auto" hangingPunct="1">
              <a:spcAft>
                <a:spcPts val="0"/>
              </a:spcAft>
              <a:buFont typeface="Arial" panose="020B0604020202020204" pitchFamily="34" charset="0"/>
              <a:buNone/>
              <a:defRPr/>
            </a:pPr>
            <a:r>
              <a:rPr lang="zh-CN" altLang="en-US" sz="1700" dirty="0" smtClean="0">
                <a:solidFill>
                  <a:schemeClr val="tx1">
                    <a:lumMod val="65000"/>
                    <a:lumOff val="35000"/>
                  </a:schemeClr>
                </a:solidFill>
                <a:latin typeface="宋体"/>
                <a:ea typeface="宋体"/>
                <a:cs typeface="宋体"/>
              </a:rPr>
              <a:t>马丁</a:t>
            </a:r>
            <a:r>
              <a:rPr lang="en-US" altLang="zh-CN" sz="1700" dirty="0" smtClean="0">
                <a:solidFill>
                  <a:schemeClr val="tx1">
                    <a:lumMod val="65000"/>
                    <a:lumOff val="35000"/>
                  </a:schemeClr>
                </a:solidFill>
                <a:latin typeface="宋体"/>
                <a:ea typeface="宋体"/>
                <a:cs typeface="宋体"/>
              </a:rPr>
              <a:t>·</a:t>
            </a:r>
            <a:r>
              <a:rPr lang="zh-CN" altLang="en-US" sz="1700" dirty="0" smtClean="0">
                <a:solidFill>
                  <a:schemeClr val="tx1">
                    <a:lumMod val="65000"/>
                    <a:lumOff val="35000"/>
                  </a:schemeClr>
                </a:solidFill>
                <a:latin typeface="宋体"/>
                <a:ea typeface="宋体"/>
                <a:cs typeface="宋体"/>
              </a:rPr>
              <a:t>舒尔茨，欧洲议会主席；全会</a:t>
            </a:r>
            <a:r>
              <a:rPr lang="en-US" altLang="zh-CN" sz="1700" dirty="0" smtClean="0">
                <a:solidFill>
                  <a:schemeClr val="tx1">
                    <a:lumMod val="65000"/>
                    <a:lumOff val="35000"/>
                  </a:schemeClr>
                </a:solidFill>
                <a:latin typeface="宋体"/>
                <a:ea typeface="宋体"/>
                <a:cs typeface="宋体"/>
              </a:rPr>
              <a:t>751</a:t>
            </a:r>
            <a:r>
              <a:rPr lang="zh-CN" altLang="en-US" sz="1700" dirty="0" smtClean="0">
                <a:solidFill>
                  <a:schemeClr val="tx1">
                    <a:lumMod val="65000"/>
                    <a:lumOff val="35000"/>
                  </a:schemeClr>
                </a:solidFill>
                <a:latin typeface="宋体"/>
                <a:ea typeface="宋体"/>
                <a:cs typeface="宋体"/>
              </a:rPr>
              <a:t>名议员；</a:t>
            </a:r>
            <a:r>
              <a:rPr lang="en-US" altLang="zh-CN" sz="1700" dirty="0" smtClean="0">
                <a:solidFill>
                  <a:schemeClr val="tx1">
                    <a:lumMod val="65000"/>
                    <a:lumOff val="35000"/>
                  </a:schemeClr>
                </a:solidFill>
                <a:latin typeface="宋体"/>
                <a:ea typeface="宋体"/>
                <a:cs typeface="宋体"/>
              </a:rPr>
              <a:t>50%</a:t>
            </a:r>
            <a:r>
              <a:rPr lang="zh-CN" altLang="en-US" sz="1700" dirty="0" smtClean="0">
                <a:solidFill>
                  <a:schemeClr val="tx1">
                    <a:lumMod val="65000"/>
                    <a:lumOff val="35000"/>
                  </a:schemeClr>
                </a:solidFill>
                <a:latin typeface="宋体"/>
                <a:ea typeface="宋体"/>
                <a:cs typeface="宋体"/>
              </a:rPr>
              <a:t>以上为社会主义党团和欧洲人民党团（</a:t>
            </a:r>
            <a:r>
              <a:rPr lang="en-US" altLang="zh-CN" sz="1700" dirty="0" smtClean="0">
                <a:solidFill>
                  <a:schemeClr val="tx1">
                    <a:lumMod val="65000"/>
                    <a:lumOff val="35000"/>
                  </a:schemeClr>
                </a:solidFill>
                <a:latin typeface="宋体"/>
                <a:ea typeface="宋体"/>
                <a:cs typeface="宋体"/>
              </a:rPr>
              <a:t>EPP</a:t>
            </a:r>
            <a:r>
              <a:rPr lang="zh-CN" altLang="en-US" sz="1700" dirty="0" smtClean="0">
                <a:solidFill>
                  <a:schemeClr val="tx1">
                    <a:lumMod val="65000"/>
                    <a:lumOff val="35000"/>
                  </a:schemeClr>
                </a:solidFill>
                <a:latin typeface="宋体"/>
                <a:ea typeface="宋体"/>
                <a:cs typeface="宋体"/>
              </a:rPr>
              <a:t>）</a:t>
            </a:r>
            <a:endParaRPr lang="nl-BE" sz="1700" dirty="0">
              <a:solidFill>
                <a:schemeClr val="tx1">
                  <a:lumMod val="65000"/>
                  <a:lumOff val="35000"/>
                </a:schemeClr>
              </a:solidFill>
              <a:latin typeface="宋体"/>
              <a:ea typeface="宋体"/>
              <a:cs typeface="宋体"/>
            </a:endParaRPr>
          </a:p>
        </p:txBody>
      </p:sp>
      <p:sp>
        <p:nvSpPr>
          <p:cNvPr id="9" name="Content Placeholder 3"/>
          <p:cNvSpPr>
            <a:spLocks noGrp="1"/>
          </p:cNvSpPr>
          <p:nvPr>
            <p:ph sz="half" idx="4294967295"/>
          </p:nvPr>
        </p:nvSpPr>
        <p:spPr>
          <a:xfrm>
            <a:off x="6897270" y="3284980"/>
            <a:ext cx="2880400" cy="1185862"/>
          </a:xfrm>
          <a:prstGeom prst="rect">
            <a:avLst/>
          </a:prstGeom>
        </p:spPr>
        <p:txBody>
          <a:bodyPr rtlCol="0">
            <a:noAutofit/>
          </a:bodyPr>
          <a:lstStyle/>
          <a:p>
            <a:pPr marL="0" indent="0" eaLnBrk="1" fontAlgn="auto" hangingPunct="1">
              <a:spcAft>
                <a:spcPts val="0"/>
              </a:spcAft>
              <a:buFont typeface="Arial" panose="020B0604020202020204" pitchFamily="34" charset="0"/>
              <a:buNone/>
              <a:defRPr/>
            </a:pPr>
            <a:r>
              <a:rPr lang="zh-CN" altLang="en-US" sz="1700" dirty="0" smtClean="0">
                <a:solidFill>
                  <a:schemeClr val="tx1">
                    <a:lumMod val="65000"/>
                    <a:lumOff val="35000"/>
                  </a:schemeClr>
                </a:solidFill>
                <a:latin typeface="+mn-lt"/>
              </a:rPr>
              <a:t>欧盟理事会</a:t>
            </a:r>
            <a:endParaRPr lang="zh-CN" altLang="en-US" sz="1700" dirty="0" smtClean="0">
              <a:solidFill>
                <a:schemeClr val="tx1">
                  <a:lumMod val="65000"/>
                  <a:lumOff val="35000"/>
                </a:schemeClr>
              </a:solidFill>
              <a:latin typeface="+mn-lt"/>
            </a:endParaRPr>
          </a:p>
          <a:p>
            <a:pPr marL="0" indent="0" eaLnBrk="1" fontAlgn="auto" hangingPunct="1">
              <a:spcAft>
                <a:spcPts val="0"/>
              </a:spcAft>
              <a:buNone/>
              <a:defRPr/>
            </a:pPr>
            <a:r>
              <a:rPr lang="en-US" altLang="zh-CN" sz="1700" dirty="0" smtClean="0">
                <a:solidFill>
                  <a:schemeClr val="tx1">
                    <a:lumMod val="65000"/>
                    <a:lumOff val="35000"/>
                  </a:schemeClr>
                </a:solidFill>
                <a:latin typeface="+mn-lt"/>
              </a:rPr>
              <a:t>-</a:t>
            </a:r>
            <a:r>
              <a:rPr lang="zh-CN" altLang="en-US" sz="1700" dirty="0" smtClean="0">
                <a:solidFill>
                  <a:schemeClr val="tx1">
                    <a:lumMod val="65000"/>
                    <a:lumOff val="35000"/>
                  </a:schemeClr>
                </a:solidFill>
                <a:latin typeface="+mn-lt"/>
              </a:rPr>
              <a:t>成员国</a:t>
            </a:r>
            <a:r>
              <a:rPr lang="zh-CN" altLang="en-US" sz="1700" dirty="0" smtClean="0">
                <a:solidFill>
                  <a:schemeClr val="tx1">
                    <a:lumMod val="65000"/>
                    <a:lumOff val="35000"/>
                  </a:schemeClr>
                </a:solidFill>
                <a:latin typeface="+mn-lt"/>
              </a:rPr>
              <a:t>的声音</a:t>
            </a:r>
          </a:p>
          <a:p>
            <a:pPr marL="0" indent="0" eaLnBrk="1" fontAlgn="auto" hangingPunct="1">
              <a:spcAft>
                <a:spcPts val="0"/>
              </a:spcAft>
              <a:buNone/>
              <a:defRPr/>
            </a:pPr>
            <a:r>
              <a:rPr lang="zh-CN" altLang="en-US" sz="1700" dirty="0" smtClean="0">
                <a:solidFill>
                  <a:schemeClr val="tx1">
                    <a:lumMod val="65000"/>
                    <a:lumOff val="35000"/>
                  </a:schemeClr>
                </a:solidFill>
                <a:latin typeface="宋体"/>
                <a:ea typeface="宋体"/>
                <a:cs typeface="宋体"/>
              </a:rPr>
              <a:t>唐纳德</a:t>
            </a:r>
            <a:r>
              <a:rPr lang="en-US" altLang="zh-CN" sz="1700" dirty="0" smtClean="0">
                <a:solidFill>
                  <a:schemeClr val="tx1">
                    <a:lumMod val="65000"/>
                    <a:lumOff val="35000"/>
                  </a:schemeClr>
                </a:solidFill>
                <a:latin typeface="宋体"/>
                <a:ea typeface="宋体"/>
                <a:cs typeface="宋体"/>
              </a:rPr>
              <a:t>·</a:t>
            </a:r>
            <a:r>
              <a:rPr lang="zh-CN" altLang="en-US" sz="1700" dirty="0" smtClean="0">
                <a:solidFill>
                  <a:schemeClr val="tx1">
                    <a:lumMod val="65000"/>
                    <a:lumOff val="35000"/>
                  </a:schemeClr>
                </a:solidFill>
                <a:latin typeface="宋体"/>
                <a:ea typeface="宋体"/>
                <a:cs typeface="宋体"/>
              </a:rPr>
              <a:t>图斯克，欧盟理事会主席；理事会成员各国首脑；共</a:t>
            </a:r>
            <a:r>
              <a:rPr lang="en-US" altLang="zh-CN" sz="1700" dirty="0" smtClean="0">
                <a:solidFill>
                  <a:schemeClr val="tx1">
                    <a:lumMod val="65000"/>
                    <a:lumOff val="35000"/>
                  </a:schemeClr>
                </a:solidFill>
                <a:latin typeface="宋体"/>
                <a:ea typeface="宋体"/>
                <a:cs typeface="宋体"/>
              </a:rPr>
              <a:t>352</a:t>
            </a:r>
            <a:r>
              <a:rPr lang="zh-CN" altLang="en-US" sz="1700" dirty="0" smtClean="0">
                <a:solidFill>
                  <a:schemeClr val="tx1">
                    <a:lumMod val="65000"/>
                    <a:lumOff val="35000"/>
                  </a:schemeClr>
                </a:solidFill>
                <a:latin typeface="宋体"/>
                <a:ea typeface="宋体"/>
                <a:cs typeface="宋体"/>
              </a:rPr>
              <a:t>票。</a:t>
            </a:r>
          </a:p>
        </p:txBody>
      </p:sp>
      <p:sp>
        <p:nvSpPr>
          <p:cNvPr id="10" name="Content Placeholder 3"/>
          <p:cNvSpPr>
            <a:spLocks noGrp="1"/>
          </p:cNvSpPr>
          <p:nvPr>
            <p:ph sz="half" idx="4294967295"/>
          </p:nvPr>
        </p:nvSpPr>
        <p:spPr>
          <a:xfrm>
            <a:off x="7041290" y="4907508"/>
            <a:ext cx="2880400" cy="1185862"/>
          </a:xfrm>
          <a:prstGeom prst="rect">
            <a:avLst/>
          </a:prstGeom>
        </p:spPr>
        <p:txBody>
          <a:bodyPr rtlCol="0">
            <a:noAutofit/>
          </a:bodyPr>
          <a:lstStyle/>
          <a:p>
            <a:pPr marL="0" indent="0" eaLnBrk="1" fontAlgn="auto" hangingPunct="1">
              <a:spcAft>
                <a:spcPts val="0"/>
              </a:spcAft>
              <a:buFont typeface="Arial" panose="020B0604020202020204" pitchFamily="34" charset="0"/>
              <a:buNone/>
              <a:defRPr/>
            </a:pPr>
            <a:r>
              <a:rPr lang="zh-CN" altLang="en-US" sz="1700" dirty="0" smtClean="0">
                <a:solidFill>
                  <a:schemeClr val="tx1">
                    <a:lumMod val="65000"/>
                    <a:lumOff val="35000"/>
                  </a:schemeClr>
                </a:solidFill>
                <a:latin typeface="+mn-lt"/>
              </a:rPr>
              <a:t>欧盟委员会</a:t>
            </a:r>
          </a:p>
          <a:p>
            <a:pPr marL="0" indent="0" eaLnBrk="1" fontAlgn="auto" hangingPunct="1">
              <a:spcAft>
                <a:spcPts val="0"/>
              </a:spcAft>
              <a:buFont typeface="Arial" panose="020B0604020202020204" pitchFamily="34" charset="0"/>
              <a:buNone/>
              <a:defRPr/>
            </a:pPr>
            <a:r>
              <a:rPr lang="en-US" sz="1700" dirty="0" smtClean="0">
                <a:solidFill>
                  <a:schemeClr val="tx1">
                    <a:lumMod val="65000"/>
                    <a:lumOff val="35000"/>
                  </a:schemeClr>
                </a:solidFill>
                <a:latin typeface="+mn-lt"/>
              </a:rPr>
              <a:t>- </a:t>
            </a:r>
            <a:r>
              <a:rPr lang="zh-CN" altLang="en-US" sz="1700" dirty="0" smtClean="0">
                <a:solidFill>
                  <a:schemeClr val="tx1">
                    <a:lumMod val="65000"/>
                    <a:lumOff val="35000"/>
                  </a:schemeClr>
                </a:solidFill>
                <a:latin typeface="+mn-lt"/>
              </a:rPr>
              <a:t>推进共同利益</a:t>
            </a:r>
          </a:p>
          <a:p>
            <a:pPr marL="0" indent="0" eaLnBrk="1" fontAlgn="auto" hangingPunct="1">
              <a:spcAft>
                <a:spcPts val="0"/>
              </a:spcAft>
              <a:buFont typeface="Arial" panose="020B0604020202020204" pitchFamily="34" charset="0"/>
              <a:buNone/>
              <a:defRPr/>
            </a:pPr>
            <a:r>
              <a:rPr lang="zh-CN" altLang="en-US" sz="1700" dirty="0" smtClean="0">
                <a:solidFill>
                  <a:schemeClr val="tx1">
                    <a:lumMod val="65000"/>
                    <a:lumOff val="35000"/>
                  </a:schemeClr>
                </a:solidFill>
                <a:latin typeface="宋体"/>
                <a:ea typeface="宋体"/>
                <a:cs typeface="宋体"/>
              </a:rPr>
              <a:t>让</a:t>
            </a:r>
            <a:r>
              <a:rPr lang="zh-CN" altLang="zh-CN" sz="1700" dirty="0" smtClean="0">
                <a:solidFill>
                  <a:schemeClr val="tx1">
                    <a:lumMod val="65000"/>
                    <a:lumOff val="35000"/>
                  </a:schemeClr>
                </a:solidFill>
                <a:latin typeface="宋体"/>
                <a:ea typeface="宋体"/>
                <a:cs typeface="宋体"/>
              </a:rPr>
              <a:t>-</a:t>
            </a:r>
            <a:r>
              <a:rPr lang="zh-CN" altLang="en-US" sz="1700" dirty="0" smtClean="0">
                <a:solidFill>
                  <a:schemeClr val="tx1">
                    <a:lumMod val="65000"/>
                    <a:lumOff val="35000"/>
                  </a:schemeClr>
                </a:solidFill>
                <a:latin typeface="宋体"/>
                <a:ea typeface="宋体"/>
                <a:cs typeface="宋体"/>
              </a:rPr>
              <a:t>克劳德</a:t>
            </a:r>
            <a:r>
              <a:rPr lang="en-US" altLang="zh-CN" sz="1700" dirty="0" smtClean="0">
                <a:solidFill>
                  <a:schemeClr val="tx1">
                    <a:lumMod val="65000"/>
                    <a:lumOff val="35000"/>
                  </a:schemeClr>
                </a:solidFill>
                <a:latin typeface="宋体"/>
                <a:ea typeface="宋体"/>
                <a:cs typeface="宋体"/>
              </a:rPr>
              <a:t>·</a:t>
            </a:r>
            <a:r>
              <a:rPr lang="zh-CN" altLang="en-US" sz="1700" dirty="0" smtClean="0">
                <a:solidFill>
                  <a:schemeClr val="tx1">
                    <a:lumMod val="65000"/>
                    <a:lumOff val="35000"/>
                  </a:schemeClr>
                </a:solidFill>
                <a:latin typeface="宋体"/>
                <a:ea typeface="宋体"/>
                <a:cs typeface="宋体"/>
              </a:rPr>
              <a:t>容克，欧盟委员会主席；全会</a:t>
            </a:r>
            <a:r>
              <a:rPr lang="en-US" altLang="zh-CN" sz="1700" dirty="0" smtClean="0">
                <a:solidFill>
                  <a:schemeClr val="tx1">
                    <a:lumMod val="65000"/>
                    <a:lumOff val="35000"/>
                  </a:schemeClr>
                </a:solidFill>
                <a:latin typeface="宋体"/>
                <a:ea typeface="宋体"/>
                <a:cs typeface="宋体"/>
              </a:rPr>
              <a:t>25</a:t>
            </a:r>
            <a:r>
              <a:rPr lang="zh-CN" altLang="en-US" sz="1700" dirty="0" smtClean="0">
                <a:solidFill>
                  <a:schemeClr val="tx1">
                    <a:lumMod val="65000"/>
                    <a:lumOff val="35000"/>
                  </a:schemeClr>
                </a:solidFill>
                <a:latin typeface="宋体"/>
                <a:ea typeface="宋体"/>
                <a:cs typeface="宋体"/>
              </a:rPr>
              <a:t>名委员；</a:t>
            </a:r>
            <a:r>
              <a:rPr lang="en-US" altLang="zh-CN" sz="1700" dirty="0" smtClean="0">
                <a:solidFill>
                  <a:schemeClr val="tx1">
                    <a:lumMod val="65000"/>
                    <a:lumOff val="35000"/>
                  </a:schemeClr>
                </a:solidFill>
                <a:latin typeface="宋体"/>
                <a:ea typeface="宋体"/>
                <a:cs typeface="宋体"/>
              </a:rPr>
              <a:t>34000</a:t>
            </a:r>
            <a:r>
              <a:rPr lang="zh-CN" altLang="en-US" sz="1700" dirty="0" smtClean="0">
                <a:solidFill>
                  <a:schemeClr val="tx1">
                    <a:lumMod val="65000"/>
                    <a:lumOff val="35000"/>
                  </a:schemeClr>
                </a:solidFill>
                <a:latin typeface="宋体"/>
                <a:ea typeface="宋体"/>
                <a:cs typeface="宋体"/>
              </a:rPr>
              <a:t>名工作人员</a:t>
            </a:r>
            <a:endParaRPr lang="zh-CN" altLang="en-US" sz="1700" dirty="0" smtClean="0">
              <a:solidFill>
                <a:schemeClr val="tx1">
                  <a:lumMod val="65000"/>
                  <a:lumOff val="35000"/>
                </a:schemeClr>
              </a:solidFill>
              <a:latin typeface="宋体"/>
              <a:ea typeface="宋体"/>
              <a:cs typeface="宋体"/>
            </a:endParaRPr>
          </a:p>
        </p:txBody>
      </p:sp>
    </p:spTree>
    <p:extLst>
      <p:ext uri="{BB962C8B-B14F-4D97-AF65-F5344CB8AC3E}">
        <p14:creationId xmlns:p14="http://schemas.microsoft.com/office/powerpoint/2010/main" val="28686345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1" y="115888"/>
            <a:ext cx="7088160" cy="648742"/>
          </a:xfrm>
        </p:spPr>
        <p:txBody>
          <a:bodyPr/>
          <a:lstStyle/>
          <a:p>
            <a:r>
              <a:rPr lang="es-ES" altLang="es-ES" dirty="0" smtClean="0"/>
              <a:t>INSTITUTIONS</a:t>
            </a:r>
            <a:r>
              <a:rPr lang="zh-CN" altLang="en-US" dirty="0" smtClean="0"/>
              <a:t> 欧盟机构</a:t>
            </a:r>
            <a:endParaRPr lang="es-ES" altLang="es-ES" dirty="0" smtClean="0"/>
          </a:p>
        </p:txBody>
      </p:sp>
      <p:sp>
        <p:nvSpPr>
          <p:cNvPr id="4" name="Rectangle 5"/>
          <p:cNvSpPr>
            <a:spLocks noChangeArrowheads="1"/>
          </p:cNvSpPr>
          <p:nvPr/>
        </p:nvSpPr>
        <p:spPr bwMode="auto">
          <a:xfrm>
            <a:off x="392113" y="3429000"/>
            <a:ext cx="1249362" cy="862013"/>
          </a:xfrm>
          <a:prstGeom prst="rect">
            <a:avLst/>
          </a:prstGeom>
          <a:solidFill>
            <a:schemeClr val="bg1">
              <a:lumMod val="85000"/>
            </a:schemeClr>
          </a:solidFill>
          <a:ln w="28575">
            <a:solidFill>
              <a:schemeClr val="tx1"/>
            </a:solidFill>
            <a:miter lim="800000"/>
            <a:headEnd/>
            <a:tailEnd/>
          </a:ln>
        </p:spPr>
        <p:txBody>
          <a:bodyPr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80000"/>
              </a:lnSpc>
              <a:spcBef>
                <a:spcPct val="20000"/>
              </a:spcBef>
              <a:buFontTx/>
              <a:buNone/>
              <a:defRPr/>
            </a:pPr>
            <a:r>
              <a:rPr lang="en-GB" altLang="es-ES" sz="2000" b="1" dirty="0" smtClean="0">
                <a:solidFill>
                  <a:srgbClr val="595959"/>
                </a:solidFill>
                <a:latin typeface="Optane"/>
              </a:rPr>
              <a:t>UE </a:t>
            </a:r>
            <a:r>
              <a:rPr lang="en-GB" altLang="es-ES" sz="2000" b="1" dirty="0" smtClean="0">
                <a:solidFill>
                  <a:srgbClr val="595959"/>
                </a:solidFill>
                <a:latin typeface="Optane"/>
              </a:rPr>
              <a:t>Court</a:t>
            </a:r>
          </a:p>
          <a:p>
            <a:pPr algn="ctr" eaLnBrk="1" hangingPunct="1">
              <a:lnSpc>
                <a:spcPct val="80000"/>
              </a:lnSpc>
              <a:spcBef>
                <a:spcPct val="20000"/>
              </a:spcBef>
              <a:buFontTx/>
              <a:buNone/>
              <a:defRPr/>
            </a:pPr>
            <a:r>
              <a:rPr lang="zh-CN" altLang="en-US" sz="2000" b="1" dirty="0" smtClean="0">
                <a:solidFill>
                  <a:srgbClr val="595959"/>
                </a:solidFill>
                <a:latin typeface="Optane"/>
              </a:rPr>
              <a:t>欧盟法庭</a:t>
            </a:r>
            <a:endParaRPr lang="en-GB" altLang="es-ES" sz="2000" b="1" dirty="0" smtClean="0">
              <a:solidFill>
                <a:srgbClr val="595959"/>
              </a:solidFill>
              <a:latin typeface="Optane"/>
            </a:endParaRPr>
          </a:p>
        </p:txBody>
      </p:sp>
      <p:sp>
        <p:nvSpPr>
          <p:cNvPr id="5" name="Rectangle 6"/>
          <p:cNvSpPr>
            <a:spLocks noChangeArrowheads="1"/>
          </p:cNvSpPr>
          <p:nvPr/>
        </p:nvSpPr>
        <p:spPr bwMode="auto">
          <a:xfrm>
            <a:off x="1784560" y="3429000"/>
            <a:ext cx="1154112" cy="862013"/>
          </a:xfrm>
          <a:prstGeom prst="rect">
            <a:avLst/>
          </a:prstGeom>
          <a:solidFill>
            <a:schemeClr val="bg1">
              <a:lumMod val="85000"/>
            </a:schemeClr>
          </a:solidFill>
          <a:ln w="28575">
            <a:solidFill>
              <a:schemeClr val="tx1"/>
            </a:solidFill>
            <a:miter lim="800000"/>
            <a:headEnd/>
            <a:tailEnd/>
          </a:ln>
        </p:spPr>
        <p:txBody>
          <a:bodyPr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80000"/>
              </a:lnSpc>
              <a:spcBef>
                <a:spcPct val="20000"/>
              </a:spcBef>
              <a:buFontTx/>
              <a:buNone/>
              <a:defRPr/>
            </a:pPr>
            <a:r>
              <a:rPr lang="en-GB" altLang="es-ES" sz="1800" b="1" dirty="0" smtClean="0">
                <a:solidFill>
                  <a:srgbClr val="595959"/>
                </a:solidFill>
                <a:latin typeface="Optane"/>
              </a:rPr>
              <a:t>Auditors</a:t>
            </a:r>
          </a:p>
          <a:p>
            <a:pPr algn="ctr" eaLnBrk="1" hangingPunct="1">
              <a:lnSpc>
                <a:spcPct val="80000"/>
              </a:lnSpc>
              <a:spcBef>
                <a:spcPct val="20000"/>
              </a:spcBef>
              <a:buFontTx/>
              <a:buNone/>
              <a:defRPr/>
            </a:pPr>
            <a:r>
              <a:rPr lang="zh-CN" altLang="en-US" sz="1800" b="1" dirty="0" smtClean="0">
                <a:solidFill>
                  <a:srgbClr val="595959"/>
                </a:solidFill>
                <a:latin typeface="Optane"/>
              </a:rPr>
              <a:t>审计会</a:t>
            </a:r>
            <a:endParaRPr lang="en-GB" altLang="es-ES" sz="1800" b="1" dirty="0" smtClean="0">
              <a:solidFill>
                <a:srgbClr val="595959"/>
              </a:solidFill>
              <a:latin typeface="Optane"/>
            </a:endParaRPr>
          </a:p>
        </p:txBody>
      </p:sp>
      <p:sp>
        <p:nvSpPr>
          <p:cNvPr id="6" name="Rectangle 7"/>
          <p:cNvSpPr>
            <a:spLocks noChangeArrowheads="1"/>
          </p:cNvSpPr>
          <p:nvPr/>
        </p:nvSpPr>
        <p:spPr bwMode="auto">
          <a:xfrm>
            <a:off x="3224760" y="3429001"/>
            <a:ext cx="2664370" cy="894388"/>
          </a:xfrm>
          <a:prstGeom prst="rect">
            <a:avLst/>
          </a:prstGeom>
          <a:solidFill>
            <a:schemeClr val="bg1">
              <a:lumMod val="85000"/>
            </a:schemeClr>
          </a:solidFill>
          <a:ln w="28575">
            <a:solidFill>
              <a:schemeClr val="tx1"/>
            </a:solidFill>
            <a:miter lim="800000"/>
            <a:headEnd/>
            <a:tailEnd/>
          </a:ln>
        </p:spPr>
        <p:txBody>
          <a:bodyPr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80000"/>
              </a:lnSpc>
              <a:spcBef>
                <a:spcPct val="20000"/>
              </a:spcBef>
              <a:buFontTx/>
              <a:buNone/>
              <a:defRPr/>
            </a:pPr>
            <a:r>
              <a:rPr lang="en-GB" altLang="es-ES" sz="2000" b="1" dirty="0" smtClean="0">
                <a:solidFill>
                  <a:srgbClr val="595959"/>
                </a:solidFill>
                <a:latin typeface="Optane"/>
              </a:rPr>
              <a:t>Economic and Social </a:t>
            </a:r>
            <a:r>
              <a:rPr lang="en-GB" altLang="es-ES" sz="2000" b="1" dirty="0" smtClean="0">
                <a:solidFill>
                  <a:srgbClr val="595959"/>
                </a:solidFill>
                <a:latin typeface="Optane"/>
              </a:rPr>
              <a:t>Committee</a:t>
            </a:r>
          </a:p>
          <a:p>
            <a:pPr algn="ctr" eaLnBrk="1" hangingPunct="1">
              <a:lnSpc>
                <a:spcPct val="80000"/>
              </a:lnSpc>
              <a:spcBef>
                <a:spcPct val="20000"/>
              </a:spcBef>
              <a:buFontTx/>
              <a:buNone/>
              <a:defRPr/>
            </a:pPr>
            <a:r>
              <a:rPr lang="zh-CN" altLang="en-US" sz="2000" b="1" dirty="0" smtClean="0">
                <a:solidFill>
                  <a:srgbClr val="595959"/>
                </a:solidFill>
                <a:latin typeface="Optane"/>
              </a:rPr>
              <a:t>经济社会委员会</a:t>
            </a:r>
            <a:endParaRPr lang="en-GB" altLang="es-ES" sz="2000" b="1" dirty="0" smtClean="0">
              <a:solidFill>
                <a:srgbClr val="595959"/>
              </a:solidFill>
              <a:latin typeface="Optane"/>
            </a:endParaRPr>
          </a:p>
        </p:txBody>
      </p:sp>
      <p:sp>
        <p:nvSpPr>
          <p:cNvPr id="7" name="Rectangle 8"/>
          <p:cNvSpPr>
            <a:spLocks noChangeArrowheads="1"/>
          </p:cNvSpPr>
          <p:nvPr/>
        </p:nvSpPr>
        <p:spPr bwMode="auto">
          <a:xfrm>
            <a:off x="3224760" y="4581160"/>
            <a:ext cx="2664370" cy="864120"/>
          </a:xfrm>
          <a:prstGeom prst="rect">
            <a:avLst/>
          </a:prstGeom>
          <a:solidFill>
            <a:schemeClr val="bg1">
              <a:lumMod val="85000"/>
            </a:schemeClr>
          </a:solidFill>
          <a:ln w="28575">
            <a:solidFill>
              <a:schemeClr val="tx1"/>
            </a:solidFill>
            <a:miter lim="800000"/>
            <a:headEnd/>
            <a:tailEnd/>
          </a:ln>
        </p:spPr>
        <p:txBody>
          <a:bodyPr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80000"/>
              </a:lnSpc>
              <a:spcBef>
                <a:spcPct val="20000"/>
              </a:spcBef>
              <a:buFontTx/>
              <a:buNone/>
              <a:defRPr/>
            </a:pPr>
            <a:r>
              <a:rPr lang="en-GB" altLang="es-ES" sz="2000" b="1" dirty="0" smtClean="0">
                <a:solidFill>
                  <a:srgbClr val="595959"/>
                </a:solidFill>
                <a:latin typeface="Optane"/>
              </a:rPr>
              <a:t>Committee </a:t>
            </a:r>
            <a:r>
              <a:rPr lang="en-GB" altLang="es-ES" sz="2000" b="1" dirty="0" smtClean="0">
                <a:solidFill>
                  <a:srgbClr val="595959"/>
                </a:solidFill>
                <a:latin typeface="Optane"/>
              </a:rPr>
              <a:t>of the </a:t>
            </a:r>
            <a:r>
              <a:rPr lang="en-GB" altLang="es-ES" sz="2000" b="1" dirty="0" smtClean="0">
                <a:solidFill>
                  <a:srgbClr val="595959"/>
                </a:solidFill>
                <a:latin typeface="Optane"/>
              </a:rPr>
              <a:t>Regions</a:t>
            </a:r>
          </a:p>
          <a:p>
            <a:pPr algn="ctr" eaLnBrk="1" hangingPunct="1">
              <a:lnSpc>
                <a:spcPct val="80000"/>
              </a:lnSpc>
              <a:spcBef>
                <a:spcPct val="20000"/>
              </a:spcBef>
              <a:buFontTx/>
              <a:buNone/>
              <a:defRPr/>
            </a:pPr>
            <a:r>
              <a:rPr lang="zh-CN" altLang="en-US" sz="2000" b="1" dirty="0" smtClean="0">
                <a:solidFill>
                  <a:srgbClr val="595959"/>
                </a:solidFill>
                <a:latin typeface="Optane"/>
              </a:rPr>
              <a:t>各地区委员会</a:t>
            </a:r>
            <a:endParaRPr lang="en-GB" altLang="es-ES" sz="2000" b="1" dirty="0" smtClean="0">
              <a:solidFill>
                <a:srgbClr val="595959"/>
              </a:solidFill>
              <a:latin typeface="Optane"/>
            </a:endParaRPr>
          </a:p>
        </p:txBody>
      </p:sp>
      <p:sp>
        <p:nvSpPr>
          <p:cNvPr id="8" name="Rectangle 11"/>
          <p:cNvSpPr>
            <a:spLocks noChangeArrowheads="1"/>
          </p:cNvSpPr>
          <p:nvPr/>
        </p:nvSpPr>
        <p:spPr bwMode="auto">
          <a:xfrm>
            <a:off x="416370" y="4581160"/>
            <a:ext cx="2498280" cy="864120"/>
          </a:xfrm>
          <a:prstGeom prst="rect">
            <a:avLst/>
          </a:prstGeom>
          <a:solidFill>
            <a:schemeClr val="bg1">
              <a:lumMod val="85000"/>
            </a:schemeClr>
          </a:solidFill>
          <a:ln w="28575">
            <a:solidFill>
              <a:schemeClr val="tx1"/>
            </a:solidFill>
            <a:miter lim="800000"/>
            <a:headEnd/>
            <a:tailEnd/>
          </a:ln>
        </p:spPr>
        <p:txBody>
          <a:bodyPr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80000"/>
              </a:lnSpc>
              <a:spcBef>
                <a:spcPct val="20000"/>
              </a:spcBef>
              <a:buFontTx/>
              <a:buNone/>
              <a:defRPr/>
            </a:pPr>
            <a:r>
              <a:rPr lang="en-GB" altLang="es-ES" sz="2000" b="1" dirty="0" smtClean="0">
                <a:solidFill>
                  <a:srgbClr val="595959"/>
                </a:solidFill>
                <a:latin typeface="Optane"/>
              </a:rPr>
              <a:t>European </a:t>
            </a:r>
            <a:r>
              <a:rPr lang="en-GB" altLang="es-ES" sz="2000" b="1" dirty="0" smtClean="0">
                <a:solidFill>
                  <a:srgbClr val="595959"/>
                </a:solidFill>
                <a:latin typeface="Optane"/>
              </a:rPr>
              <a:t>Investment </a:t>
            </a:r>
            <a:r>
              <a:rPr lang="en-GB" altLang="es-ES" sz="2000" b="1" dirty="0" smtClean="0">
                <a:solidFill>
                  <a:srgbClr val="595959"/>
                </a:solidFill>
                <a:latin typeface="Optane"/>
              </a:rPr>
              <a:t>Bank</a:t>
            </a:r>
          </a:p>
          <a:p>
            <a:pPr algn="ctr" eaLnBrk="1" hangingPunct="1">
              <a:lnSpc>
                <a:spcPct val="80000"/>
              </a:lnSpc>
              <a:spcBef>
                <a:spcPct val="20000"/>
              </a:spcBef>
              <a:buFontTx/>
              <a:buNone/>
              <a:defRPr/>
            </a:pPr>
            <a:r>
              <a:rPr lang="zh-CN" altLang="en-US" sz="2000" b="1" dirty="0" smtClean="0">
                <a:solidFill>
                  <a:srgbClr val="595959"/>
                </a:solidFill>
                <a:latin typeface="Optane"/>
              </a:rPr>
              <a:t>欧洲投资银行</a:t>
            </a:r>
            <a:endParaRPr lang="en-GB" altLang="es-ES" sz="2000" b="1" dirty="0" smtClean="0">
              <a:solidFill>
                <a:srgbClr val="595959"/>
              </a:solidFill>
              <a:latin typeface="Optane"/>
            </a:endParaRPr>
          </a:p>
        </p:txBody>
      </p:sp>
      <p:sp>
        <p:nvSpPr>
          <p:cNvPr id="9" name="Rectangle 12"/>
          <p:cNvSpPr>
            <a:spLocks noChangeArrowheads="1"/>
          </p:cNvSpPr>
          <p:nvPr/>
        </p:nvSpPr>
        <p:spPr bwMode="auto">
          <a:xfrm>
            <a:off x="6226174" y="4581160"/>
            <a:ext cx="2471345" cy="864119"/>
          </a:xfrm>
          <a:prstGeom prst="rect">
            <a:avLst/>
          </a:prstGeom>
          <a:solidFill>
            <a:schemeClr val="bg1">
              <a:lumMod val="85000"/>
            </a:schemeClr>
          </a:solidFill>
          <a:ln w="28575">
            <a:solidFill>
              <a:schemeClr val="tx1"/>
            </a:solidFill>
            <a:miter lim="800000"/>
            <a:headEnd/>
            <a:tailEnd/>
          </a:ln>
        </p:spPr>
        <p:txBody>
          <a:bodyPr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80000"/>
              </a:lnSpc>
              <a:spcBef>
                <a:spcPct val="20000"/>
              </a:spcBef>
              <a:buFontTx/>
              <a:buNone/>
              <a:defRPr/>
            </a:pPr>
            <a:r>
              <a:rPr lang="en-IE" altLang="es-ES" sz="2000" b="1" dirty="0" smtClean="0">
                <a:solidFill>
                  <a:srgbClr val="595959"/>
                </a:solidFill>
                <a:latin typeface="Optane"/>
              </a:rPr>
              <a:t>European Central </a:t>
            </a:r>
            <a:r>
              <a:rPr lang="en-IE" altLang="es-ES" sz="2000" b="1" dirty="0" smtClean="0">
                <a:solidFill>
                  <a:srgbClr val="595959"/>
                </a:solidFill>
                <a:latin typeface="Optane"/>
              </a:rPr>
              <a:t>Bank</a:t>
            </a:r>
          </a:p>
          <a:p>
            <a:pPr algn="ctr" eaLnBrk="1" hangingPunct="1">
              <a:lnSpc>
                <a:spcPct val="80000"/>
              </a:lnSpc>
              <a:spcBef>
                <a:spcPct val="20000"/>
              </a:spcBef>
              <a:buFontTx/>
              <a:buNone/>
              <a:defRPr/>
            </a:pPr>
            <a:r>
              <a:rPr lang="zh-CN" altLang="en-US" sz="2000" b="1" dirty="0" smtClean="0">
                <a:solidFill>
                  <a:srgbClr val="595959"/>
                </a:solidFill>
                <a:latin typeface="Optane"/>
              </a:rPr>
              <a:t>欧洲中央银行</a:t>
            </a:r>
            <a:endParaRPr lang="en-IE" altLang="es-ES" sz="2000" b="1" dirty="0" smtClean="0">
              <a:solidFill>
                <a:srgbClr val="595959"/>
              </a:solidFill>
              <a:latin typeface="Optane"/>
            </a:endParaRPr>
          </a:p>
        </p:txBody>
      </p:sp>
      <p:sp>
        <p:nvSpPr>
          <p:cNvPr id="10" name="1 Elipse"/>
          <p:cNvSpPr>
            <a:spLocks noChangeArrowheads="1"/>
          </p:cNvSpPr>
          <p:nvPr/>
        </p:nvSpPr>
        <p:spPr bwMode="auto">
          <a:xfrm>
            <a:off x="6457950" y="3429000"/>
            <a:ext cx="2239570" cy="862013"/>
          </a:xfrm>
          <a:prstGeom prst="ellipse">
            <a:avLst/>
          </a:prstGeom>
          <a:solidFill>
            <a:srgbClr val="FFFF00"/>
          </a:solidFill>
          <a:ln w="9525" algn="ctr">
            <a:solidFill>
              <a:schemeClr val="tx1"/>
            </a:solidFill>
            <a:round/>
            <a:headEnd/>
            <a:tailEnd/>
          </a:ln>
        </p:spPr>
        <p:txBody>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ES" altLang="es-ES" sz="2000" b="0" dirty="0" smtClean="0">
                <a:latin typeface="Optane"/>
              </a:rPr>
              <a:t>Agencies</a:t>
            </a:r>
          </a:p>
          <a:p>
            <a:pPr algn="ctr" eaLnBrk="1" hangingPunct="1">
              <a:spcBef>
                <a:spcPct val="0"/>
              </a:spcBef>
              <a:buFontTx/>
              <a:buNone/>
            </a:pPr>
            <a:r>
              <a:rPr lang="zh-CN" altLang="en-US" sz="2000" b="0" dirty="0" smtClean="0">
                <a:latin typeface="Optane"/>
              </a:rPr>
              <a:t>各机关</a:t>
            </a:r>
            <a:endParaRPr lang="es-ES" altLang="es-ES" sz="2000" b="0" dirty="0">
              <a:latin typeface="Optane"/>
            </a:endParaRPr>
          </a:p>
        </p:txBody>
      </p:sp>
      <p:sp>
        <p:nvSpPr>
          <p:cNvPr id="11" name="2 Rectángulo"/>
          <p:cNvSpPr>
            <a:spLocks noChangeArrowheads="1"/>
          </p:cNvSpPr>
          <p:nvPr/>
        </p:nvSpPr>
        <p:spPr bwMode="auto">
          <a:xfrm>
            <a:off x="488380" y="1124680"/>
            <a:ext cx="2430020" cy="1024795"/>
          </a:xfrm>
          <a:prstGeom prst="rect">
            <a:avLst/>
          </a:prstGeom>
          <a:solidFill>
            <a:schemeClr val="accent1">
              <a:lumMod val="90000"/>
            </a:schemeClr>
          </a:solidFill>
          <a:ln w="9525" algn="ctr">
            <a:solidFill>
              <a:schemeClr val="tx1"/>
            </a:solidFill>
            <a:round/>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fontAlgn="auto" hangingPunct="1">
              <a:spcBef>
                <a:spcPct val="20000"/>
              </a:spcBef>
              <a:spcAft>
                <a:spcPts val="0"/>
              </a:spcAft>
              <a:defRPr/>
            </a:pPr>
            <a:r>
              <a:rPr lang="en-GB" sz="2000" b="1" dirty="0">
                <a:latin typeface="Optane"/>
              </a:rPr>
              <a:t>European </a:t>
            </a:r>
            <a:r>
              <a:rPr lang="en-GB" sz="2000" b="1" dirty="0" smtClean="0">
                <a:latin typeface="Optane"/>
              </a:rPr>
              <a:t>Parliament</a:t>
            </a:r>
          </a:p>
          <a:p>
            <a:pPr algn="ctr" eaLnBrk="1" fontAlgn="auto" hangingPunct="1">
              <a:spcBef>
                <a:spcPct val="20000"/>
              </a:spcBef>
              <a:spcAft>
                <a:spcPts val="0"/>
              </a:spcAft>
              <a:defRPr/>
            </a:pPr>
            <a:r>
              <a:rPr lang="zh-CN" altLang="en-US" sz="2000" b="1" dirty="0" smtClean="0">
                <a:latin typeface="Optane"/>
              </a:rPr>
              <a:t>欧洲议会</a:t>
            </a:r>
            <a:endParaRPr lang="en-GB" sz="2000" b="1" dirty="0">
              <a:latin typeface="Optane"/>
            </a:endParaRPr>
          </a:p>
        </p:txBody>
      </p:sp>
      <p:sp>
        <p:nvSpPr>
          <p:cNvPr id="12" name="19 Rectángulo"/>
          <p:cNvSpPr>
            <a:spLocks noChangeArrowheads="1"/>
          </p:cNvSpPr>
          <p:nvPr/>
        </p:nvSpPr>
        <p:spPr bwMode="auto">
          <a:xfrm>
            <a:off x="3152750" y="1124680"/>
            <a:ext cx="2736379" cy="1024795"/>
          </a:xfrm>
          <a:prstGeom prst="rect">
            <a:avLst/>
          </a:prstGeom>
          <a:solidFill>
            <a:srgbClr val="92D050"/>
          </a:solidFill>
          <a:ln w="9525" algn="ctr">
            <a:solidFill>
              <a:schemeClr val="tx1"/>
            </a:solidFill>
            <a:round/>
            <a:headEnd/>
            <a:tailEnd/>
          </a:ln>
        </p:spPr>
        <p:txBody>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ES" altLang="es-ES" sz="2000" dirty="0" err="1" smtClean="0">
                <a:latin typeface="Optane"/>
              </a:rPr>
              <a:t>European</a:t>
            </a:r>
            <a:r>
              <a:rPr lang="zh-CN" altLang="es-ES" sz="2000" dirty="0">
                <a:latin typeface="Optane"/>
              </a:rPr>
              <a:t> </a:t>
            </a:r>
            <a:r>
              <a:rPr lang="es-ES" altLang="es-ES" sz="2000" dirty="0" smtClean="0">
                <a:latin typeface="Optane"/>
              </a:rPr>
              <a:t>Council</a:t>
            </a:r>
          </a:p>
          <a:p>
            <a:pPr algn="ctr" eaLnBrk="1" hangingPunct="1">
              <a:spcBef>
                <a:spcPct val="0"/>
              </a:spcBef>
              <a:buFontTx/>
              <a:buNone/>
            </a:pPr>
            <a:r>
              <a:rPr lang="zh-CN" altLang="en-US" sz="2000" dirty="0" smtClean="0">
                <a:latin typeface="Optane"/>
              </a:rPr>
              <a:t>欧盟理事会</a:t>
            </a:r>
            <a:endParaRPr lang="es-ES" altLang="es-ES" sz="2000" dirty="0">
              <a:latin typeface="Optane"/>
            </a:endParaRPr>
          </a:p>
        </p:txBody>
      </p:sp>
      <p:sp>
        <p:nvSpPr>
          <p:cNvPr id="13" name="20 Rectángulo"/>
          <p:cNvSpPr>
            <a:spLocks noChangeArrowheads="1"/>
          </p:cNvSpPr>
          <p:nvPr/>
        </p:nvSpPr>
        <p:spPr bwMode="auto">
          <a:xfrm>
            <a:off x="6224588" y="1124680"/>
            <a:ext cx="2472932" cy="1024795"/>
          </a:xfrm>
          <a:prstGeom prst="rect">
            <a:avLst/>
          </a:prstGeom>
          <a:solidFill>
            <a:srgbClr val="FFFF00"/>
          </a:solidFill>
          <a:ln w="9525" algn="ctr">
            <a:solidFill>
              <a:schemeClr val="tx1"/>
            </a:solidFill>
            <a:round/>
            <a:headEnd/>
            <a:tailEnd/>
          </a:ln>
        </p:spPr>
        <p:txBody>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ES" altLang="es-ES" sz="2000" dirty="0" err="1" smtClean="0">
                <a:latin typeface="Optane"/>
              </a:rPr>
              <a:t>Commission</a:t>
            </a:r>
            <a:endParaRPr lang="es-ES" altLang="es-ES" sz="2000" dirty="0" smtClean="0">
              <a:latin typeface="Optane"/>
            </a:endParaRPr>
          </a:p>
          <a:p>
            <a:pPr algn="ctr" eaLnBrk="1" hangingPunct="1">
              <a:spcBef>
                <a:spcPct val="0"/>
              </a:spcBef>
              <a:buFontTx/>
              <a:buNone/>
            </a:pPr>
            <a:r>
              <a:rPr lang="zh-CN" altLang="en-US" sz="2000" dirty="0" smtClean="0">
                <a:latin typeface="Optane"/>
              </a:rPr>
              <a:t>欧盟委员会</a:t>
            </a:r>
            <a:endParaRPr lang="es-ES" altLang="es-ES" sz="2000" dirty="0">
              <a:latin typeface="Optane"/>
            </a:endParaRPr>
          </a:p>
        </p:txBody>
      </p:sp>
      <p:sp>
        <p:nvSpPr>
          <p:cNvPr id="14" name="3 Rectángulo"/>
          <p:cNvSpPr>
            <a:spLocks noChangeArrowheads="1"/>
          </p:cNvSpPr>
          <p:nvPr/>
        </p:nvSpPr>
        <p:spPr bwMode="auto">
          <a:xfrm>
            <a:off x="3152750" y="2420860"/>
            <a:ext cx="2736380" cy="841115"/>
          </a:xfrm>
          <a:prstGeom prst="rect">
            <a:avLst/>
          </a:prstGeom>
          <a:solidFill>
            <a:srgbClr val="92D050"/>
          </a:solidFill>
          <a:ln w="9525" algn="ctr">
            <a:solidFill>
              <a:schemeClr val="tx1"/>
            </a:solidFill>
            <a:round/>
            <a:headEnd/>
            <a:tailEnd/>
          </a:ln>
        </p:spPr>
        <p:txBody>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ES" altLang="es-ES" sz="2000" dirty="0" smtClean="0">
                <a:latin typeface="Optane"/>
              </a:rPr>
              <a:t>Council of </a:t>
            </a:r>
            <a:r>
              <a:rPr lang="en-US" altLang="es-ES" sz="2000" dirty="0" smtClean="0">
                <a:latin typeface="Optane"/>
              </a:rPr>
              <a:t>Ministers</a:t>
            </a:r>
          </a:p>
          <a:p>
            <a:pPr algn="ctr" eaLnBrk="1" hangingPunct="1">
              <a:spcBef>
                <a:spcPct val="0"/>
              </a:spcBef>
              <a:buFontTx/>
              <a:buNone/>
            </a:pPr>
            <a:r>
              <a:rPr lang="zh-CN" altLang="en-US" sz="2000" dirty="0" smtClean="0">
                <a:latin typeface="Optane"/>
              </a:rPr>
              <a:t>部长理事会</a:t>
            </a:r>
            <a:endParaRPr lang="en-US" altLang="es-ES" sz="2000" dirty="0">
              <a:latin typeface="Optane"/>
            </a:endParaRPr>
          </a:p>
        </p:txBody>
      </p:sp>
      <p:sp>
        <p:nvSpPr>
          <p:cNvPr id="15" name="21 Rectángulo"/>
          <p:cNvSpPr>
            <a:spLocks noChangeArrowheads="1"/>
          </p:cNvSpPr>
          <p:nvPr/>
        </p:nvSpPr>
        <p:spPr bwMode="auto">
          <a:xfrm>
            <a:off x="6230938" y="2420860"/>
            <a:ext cx="2466582" cy="808740"/>
          </a:xfrm>
          <a:prstGeom prst="rect">
            <a:avLst/>
          </a:prstGeom>
          <a:solidFill>
            <a:srgbClr val="FFFF00"/>
          </a:solidFill>
          <a:ln w="9525" algn="ctr">
            <a:solidFill>
              <a:schemeClr val="tx1"/>
            </a:solidFill>
            <a:round/>
            <a:headEnd/>
            <a:tailEnd/>
          </a:ln>
        </p:spPr>
        <p:txBody>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s-ES" sz="2000" dirty="0" smtClean="0">
                <a:latin typeface="Optane"/>
              </a:rPr>
              <a:t>Commissioners</a:t>
            </a:r>
          </a:p>
          <a:p>
            <a:pPr algn="ctr" eaLnBrk="1" hangingPunct="1">
              <a:spcBef>
                <a:spcPct val="0"/>
              </a:spcBef>
              <a:buFontTx/>
              <a:buNone/>
            </a:pPr>
            <a:r>
              <a:rPr lang="zh-CN" altLang="en-US" sz="2000" dirty="0" smtClean="0">
                <a:latin typeface="Optane"/>
              </a:rPr>
              <a:t>委员</a:t>
            </a:r>
            <a:endParaRPr lang="en-GB" altLang="es-ES" sz="2000" dirty="0">
              <a:latin typeface="Optane"/>
            </a:endParaRPr>
          </a:p>
        </p:txBody>
      </p:sp>
    </p:spTree>
    <p:extLst>
      <p:ext uri="{BB962C8B-B14F-4D97-AF65-F5344CB8AC3E}">
        <p14:creationId xmlns:p14="http://schemas.microsoft.com/office/powerpoint/2010/main" val="9366303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
        <a:ea typeface=""/>
        <a:cs typeface=""/>
      </a:majorFont>
      <a:minorFont>
        <a:latin typeface="OPTA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55239</TotalTime>
  <Words>2102</Words>
  <Application>Microsoft Macintosh PowerPoint</Application>
  <PresentationFormat>A4 纸张(210x297 毫米)</PresentationFormat>
  <Paragraphs>274</Paragraphs>
  <Slides>24</Slides>
  <Notes>12</Notes>
  <HiddenSlides>0</HiddenSlides>
  <MMClips>0</MMClips>
  <ScaleCrop>false</ScaleCrop>
  <HeadingPairs>
    <vt:vector size="8" baseType="variant">
      <vt:variant>
        <vt:lpstr>主题</vt:lpstr>
      </vt:variant>
      <vt:variant>
        <vt:i4>1</vt:i4>
      </vt:variant>
      <vt:variant>
        <vt:lpstr>嵌入的 OLE 服务器</vt:lpstr>
      </vt:variant>
      <vt:variant>
        <vt:i4>1</vt:i4>
      </vt:variant>
      <vt:variant>
        <vt:lpstr>幻灯片标题</vt:lpstr>
      </vt:variant>
      <vt:variant>
        <vt:i4>24</vt:i4>
      </vt:variant>
      <vt:variant>
        <vt:lpstr>自定义放映</vt:lpstr>
      </vt:variant>
      <vt:variant>
        <vt:i4>1</vt:i4>
      </vt:variant>
    </vt:vector>
  </HeadingPairs>
  <TitlesOfParts>
    <vt:vector size="27" baseType="lpstr">
      <vt:lpstr>Office Theme</vt:lpstr>
      <vt:lpstr>think-cell Slide</vt:lpstr>
      <vt:lpstr>PowerPoint 演示文稿</vt:lpstr>
      <vt:lpstr>PowerPoint 演示文稿</vt:lpstr>
      <vt:lpstr>U.E.  MEMBER STATES 欧盟成员国</vt:lpstr>
      <vt:lpstr>U.E.  POPULATION COMPARE TO THE REST OF THE WORLD 欧盟人口与世界其他地区人口比较</vt:lpstr>
      <vt:lpstr>HOW RICH COMPARE TO THE REST OF THE WORLD? 欧盟比其他地区富裕多少？</vt:lpstr>
      <vt:lpstr>UE BUDGET: HOW  IS IT SPENT?  欧盟预算：如何支出？</vt:lpstr>
      <vt:lpstr>THE UE A MAJOR TRADING POWER 欧盟：世界主要商贸力量</vt:lpstr>
      <vt:lpstr>THREE MAIN PLAYERS 三大机构要员</vt:lpstr>
      <vt:lpstr>INSTITUTIONS 欧盟机构</vt:lpstr>
      <vt:lpstr>THE EUROPEAN COMISSION: PROMOTING COMMON INTERESTS 欧盟委员会：推进共同利益</vt:lpstr>
      <vt:lpstr>COUNCIL OF MINISTERS: VOICE OF THE MMSS 欧盟部长理事会：成员国的声音</vt:lpstr>
      <vt:lpstr>COUNCIL OF MINISTER: HOW THEY VOTE 欧盟部长理事会：如何投票</vt:lpstr>
      <vt:lpstr>PowerPoint 演示文稿</vt:lpstr>
      <vt:lpstr>STEPS TO THE COORDINATION OF THE ECONOMIC POLICY (1) 经济政策协调步骤（1）</vt:lpstr>
      <vt:lpstr>STEPS TO THE COORDINATION OF THE ECONOMIC POLICY. (2) 经济政策协调步骤（2）</vt:lpstr>
      <vt:lpstr>COORDINATION AND THE SURVEILLANCE. 协调与监测 </vt:lpstr>
      <vt:lpstr>THE SEMESTER. (yearly cycle of economic policy coordination) “欧洲经济季度”制度（年度经济政策协调）</vt:lpstr>
      <vt:lpstr>INSTITUTIAL COOPERATION TO ISSUE THE COUNTRI SPECIFIC RECOMMENDATION 制定“国别专项建议”的制度层面合作</vt:lpstr>
      <vt:lpstr>DECISION TAKEN PROCES ON THE RECOMMENDATION: A DEMOCRATIC PROCEDURE. “国别专项建议”决议过程：民主程序</vt:lpstr>
      <vt:lpstr>WHAT THE UE SAY ABOUT PENSIONS?.(1). 欧盟如何处理养老金问题？（1）</vt:lpstr>
      <vt:lpstr>WHAT THE UE SAY ABOUT PENSIONS?. (2) 欧盟如何处理养老金问题？（2）</vt:lpstr>
      <vt:lpstr>WHAT THE UE SAY ABOUT PENSIONS. (2) 欧盟如何处理养老金问题？（2）</vt:lpstr>
      <vt:lpstr>PowerPoint 演示文稿</vt:lpstr>
      <vt:lpstr>PowerPoint 演示文稿</vt:lpstr>
      <vt:lpstr>Custom Show 1</vt:lpstr>
    </vt:vector>
  </TitlesOfParts>
  <Company>Capgemini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林</cp:lastModifiedBy>
  <cp:revision>4269</cp:revision>
  <cp:lastPrinted>2015-01-26T19:32:44Z</cp:lastPrinted>
  <dcterms:created xsi:type="dcterms:W3CDTF">2009-02-10T04:14:03Z</dcterms:created>
  <dcterms:modified xsi:type="dcterms:W3CDTF">2016-05-21T16:11:50Z</dcterms:modified>
</cp:coreProperties>
</file>