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3"/>
  </p:notesMasterIdLst>
  <p:handoutMasterIdLst>
    <p:handoutMasterId r:id="rId34"/>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906000" cy="6858000" type="A4"/>
  <p:notesSz cx="6794500" cy="9931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139" autoAdjust="0"/>
  </p:normalViewPr>
  <p:slideViewPr>
    <p:cSldViewPr snapToGrid="0">
      <p:cViewPr>
        <p:scale>
          <a:sx n="100" d="100"/>
          <a:sy n="100" d="100"/>
        </p:scale>
        <p:origin x="-1392" y="-1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encabezado 1"/>
          <p:cNvSpPr txBox="1">
            <a:spLocks noGrp="1"/>
          </p:cNvSpPr>
          <p:nvPr>
            <p:ph type="hdr" sz="quarter"/>
          </p:nvPr>
        </p:nvSpPr>
        <p:spPr>
          <a:xfrm>
            <a:off x="0" y="0"/>
            <a:ext cx="2948616" cy="496244"/>
          </a:xfrm>
          <a:prstGeom prst="rect">
            <a:avLst/>
          </a:prstGeom>
          <a:noFill/>
          <a:ln>
            <a:noFill/>
          </a:ln>
        </p:spPr>
        <p:txBody>
          <a:bodyPr vert="horz" wrap="none" lIns="82476" tIns="41238" rIns="82476" bIns="41238" anchorCtr="0" compatLnSpc="0">
            <a:noAutofit/>
          </a:bodyPr>
          <a:lstStyle/>
          <a:p>
            <a:pPr hangingPunct="0">
              <a:defRPr sz="1400"/>
            </a:pPr>
            <a:endParaRPr lang="es-ES" sz="1300">
              <a:latin typeface="Arial" pitchFamily="18"/>
              <a:ea typeface="Microsoft YaHei" pitchFamily="2"/>
              <a:cs typeface="Arial" pitchFamily="2"/>
            </a:endParaRPr>
          </a:p>
        </p:txBody>
      </p:sp>
      <p:sp>
        <p:nvSpPr>
          <p:cNvPr id="3" name="Marcador de fecha 2"/>
          <p:cNvSpPr txBox="1">
            <a:spLocks noGrp="1"/>
          </p:cNvSpPr>
          <p:nvPr>
            <p:ph type="dt" sz="quarter" idx="1"/>
          </p:nvPr>
        </p:nvSpPr>
        <p:spPr>
          <a:xfrm>
            <a:off x="3845852" y="0"/>
            <a:ext cx="2948616" cy="496244"/>
          </a:xfrm>
          <a:prstGeom prst="rect">
            <a:avLst/>
          </a:prstGeom>
          <a:noFill/>
          <a:ln>
            <a:noFill/>
          </a:ln>
        </p:spPr>
        <p:txBody>
          <a:bodyPr vert="horz" wrap="none" lIns="82476" tIns="41238" rIns="82476" bIns="41238" anchorCtr="0" compatLnSpc="0">
            <a:noAutofit/>
          </a:bodyPr>
          <a:lstStyle/>
          <a:p>
            <a:pPr algn="r" hangingPunct="0">
              <a:defRPr sz="1400"/>
            </a:pPr>
            <a:endParaRPr lang="es-ES" sz="1300">
              <a:latin typeface="Arial" pitchFamily="18"/>
              <a:ea typeface="Microsoft YaHei" pitchFamily="2"/>
              <a:cs typeface="Arial" pitchFamily="2"/>
            </a:endParaRPr>
          </a:p>
        </p:txBody>
      </p:sp>
      <p:sp>
        <p:nvSpPr>
          <p:cNvPr id="4" name="Marcador de pie de página 3"/>
          <p:cNvSpPr txBox="1">
            <a:spLocks noGrp="1"/>
          </p:cNvSpPr>
          <p:nvPr>
            <p:ph type="ftr" sz="quarter" idx="2"/>
          </p:nvPr>
        </p:nvSpPr>
        <p:spPr>
          <a:xfrm>
            <a:off x="0" y="9434995"/>
            <a:ext cx="2948616" cy="496244"/>
          </a:xfrm>
          <a:prstGeom prst="rect">
            <a:avLst/>
          </a:prstGeom>
          <a:noFill/>
          <a:ln>
            <a:noFill/>
          </a:ln>
        </p:spPr>
        <p:txBody>
          <a:bodyPr vert="horz" wrap="none" lIns="82476" tIns="41238" rIns="82476" bIns="41238" anchor="b" anchorCtr="0" compatLnSpc="0">
            <a:noAutofit/>
          </a:bodyPr>
          <a:lstStyle/>
          <a:p>
            <a:pPr hangingPunct="0">
              <a:defRPr sz="1400"/>
            </a:pPr>
            <a:endParaRPr lang="es-ES" sz="1300">
              <a:latin typeface="Arial" pitchFamily="18"/>
              <a:ea typeface="Microsoft YaHei" pitchFamily="2"/>
              <a:cs typeface="Arial" pitchFamily="2"/>
            </a:endParaRPr>
          </a:p>
        </p:txBody>
      </p:sp>
      <p:sp>
        <p:nvSpPr>
          <p:cNvPr id="5" name="Marcador de número de diapositiva 4"/>
          <p:cNvSpPr txBox="1">
            <a:spLocks noGrp="1"/>
          </p:cNvSpPr>
          <p:nvPr>
            <p:ph type="sldNum" sz="quarter" idx="3"/>
          </p:nvPr>
        </p:nvSpPr>
        <p:spPr>
          <a:xfrm>
            <a:off x="3845852" y="9434995"/>
            <a:ext cx="2948616" cy="496244"/>
          </a:xfrm>
          <a:prstGeom prst="rect">
            <a:avLst/>
          </a:prstGeom>
          <a:noFill/>
          <a:ln>
            <a:noFill/>
          </a:ln>
        </p:spPr>
        <p:txBody>
          <a:bodyPr vert="horz" wrap="none" lIns="82476" tIns="41238" rIns="82476" bIns="41238" anchor="b" anchorCtr="0" compatLnSpc="0">
            <a:noAutofit/>
          </a:bodyPr>
          <a:lstStyle/>
          <a:p>
            <a:pPr algn="r" hangingPunct="0">
              <a:defRPr sz="1400"/>
            </a:pPr>
            <a:fld id="{FD7100B2-0012-48EE-8AE4-2770E6141FFD}" type="slidenum">
              <a:t>‹#›</a:t>
            </a:fld>
            <a:endParaRPr lang="es-ES" sz="1300">
              <a:latin typeface="Arial" pitchFamily="18"/>
              <a:ea typeface="Microsoft YaHei" pitchFamily="2"/>
              <a:cs typeface="Arial" pitchFamily="2"/>
            </a:endParaRPr>
          </a:p>
        </p:txBody>
      </p:sp>
    </p:spTree>
    <p:extLst>
      <p:ext uri="{BB962C8B-B14F-4D97-AF65-F5344CB8AC3E}">
        <p14:creationId xmlns:p14="http://schemas.microsoft.com/office/powerpoint/2010/main" val="1663071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Marcador de nota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s-ES"/>
          </a:p>
        </p:txBody>
      </p:sp>
      <p:sp>
        <p:nvSpPr>
          <p:cNvPr id="4" name="Marcador de encabezado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5" name="Marcador de fecha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6" name="Marcador de pie de página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7" name="Marcador de número de diapositiva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es-ES" sz="1400" kern="1200">
                <a:latin typeface="Times New Roman" pitchFamily="18"/>
                <a:ea typeface="Lucida Sans Unicode" pitchFamily="2"/>
                <a:cs typeface="Tahoma" pitchFamily="2"/>
              </a:defRPr>
            </a:lvl1pPr>
          </a:lstStyle>
          <a:p>
            <a:pPr lvl="0"/>
            <a:fld id="{6A94136F-B630-4FB7-9F48-A07F38F4E9CA}" type="slidenum">
              <a:t>‹#›</a:t>
            </a:fld>
            <a:endParaRPr lang="es-ES"/>
          </a:p>
        </p:txBody>
      </p:sp>
    </p:spTree>
    <p:extLst>
      <p:ext uri="{BB962C8B-B14F-4D97-AF65-F5344CB8AC3E}">
        <p14:creationId xmlns:p14="http://schemas.microsoft.com/office/powerpoint/2010/main" val="2227302026"/>
      </p:ext>
    </p:extLst>
  </p:cSld>
  <p:clrMap bg1="lt1" tx1="dk1" bg2="lt2" tx2="dk2" accent1="accent1" accent2="accent2" accent3="accent3" accent4="accent4" accent5="accent5" accent6="accent6" hlink="hlink" folHlink="folHlink"/>
  <p:notesStyle>
    <a:lvl1pPr marL="216000" marR="0" indent="-216000" rtl="0" hangingPunct="0">
      <a:tabLst/>
      <a:defRPr lang="es-ES" sz="2000" b="0" i="0" u="none" strike="noStrike" kern="1200">
        <a:ln>
          <a:noFill/>
        </a:ln>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D7655000-0D1A-4FF6-9C2B-3E9035D9A75A}" type="slidenum">
              <a:t>1</a:t>
            </a:fld>
            <a:endParaRPr lang="es-ES"/>
          </a:p>
        </p:txBody>
      </p:sp>
      <p:sp>
        <p:nvSpPr>
          <p:cNvPr id="2" name="Rectangle 2"/>
          <p:cNvSpPr>
            <a:spLocks noGrp="1" noRot="1" noChangeAspect="1" noResize="1"/>
          </p:cNvSpPr>
          <p:nvPr>
            <p:ph type="sldImg"/>
          </p:nvPr>
        </p:nvSpPr>
        <p:spPr>
          <a:xfrm>
            <a:off x="711200" y="747713"/>
            <a:ext cx="5373688" cy="372110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680040" y="4718880"/>
            <a:ext cx="5434200" cy="4467960"/>
          </a:xfrm>
        </p:spPr>
        <p:txBody>
          <a:bodyPr wrap="square" lIns="90000" tIns="45000" rIns="90000" bIns="45000" anchor="t">
            <a:noAutofit/>
          </a:bodyPr>
          <a:lstStyle/>
          <a:p>
            <a:pPr lvl="0"/>
            <a:endParaRPr lang="es-ES"/>
          </a:p>
        </p:txBody>
      </p:sp>
    </p:spTree>
    <p:extLst>
      <p:ext uri="{BB962C8B-B14F-4D97-AF65-F5344CB8AC3E}">
        <p14:creationId xmlns:p14="http://schemas.microsoft.com/office/powerpoint/2010/main" val="62912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07ACA943-432C-4FDA-84BC-9AC2E28B0F46}" type="slidenum">
              <a:t>10</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884630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92967174-EB50-483F-B4D2-5B7A551CB1E1}" type="slidenum">
              <a:t>11</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915765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FFF3E4BC-27EF-4C5D-9B0B-EF543F0131D8}" type="slidenum">
              <a:t>12</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43494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FAC06D79-1DD3-4EC9-B51B-D8FAF3F9E660}" type="slidenum">
              <a:t>13</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222590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D91C0B15-CE33-4E63-BD11-6FC5A8FE9610}" type="slidenum">
              <a:t>14</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628579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D9181E82-2C2D-416A-AA8A-ECE05894676F}" type="slidenum">
              <a:t>15</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267964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C2C4118C-AF2A-453C-81A6-29CC5748A3A5}" type="slidenum">
              <a:t>16</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37193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74F9CAD8-E575-428E-B819-52E7730D7CBB}" type="slidenum">
              <a:t>17</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797286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C7DA319D-27AC-431A-9DFA-2DC78067B3E6}" type="slidenum">
              <a:t>18</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1740424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A6B9E436-B84E-46E1-B5BE-4CF2D6DBD2D4}" type="slidenum">
              <a:t>19</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36021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A6686E75-4413-469F-9E11-078C5A0EDDAB}" type="slidenum">
              <a:t>2</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7236896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BE0DD6B1-D3FB-47F4-A1FF-9304FE2EAB6B}" type="slidenum">
              <a:t>20</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222464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B4159740-931A-4B96-A352-049845F3D245}" type="slidenum">
              <a:t>21</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642843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E103676B-8DED-4F3E-A3F8-0490E1381B57}" type="slidenum">
              <a:t>22</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1673964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8885FD32-1EE5-41E0-978D-D75594B24B22}" type="slidenum">
              <a:t>23</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627276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17B54B37-4E3F-40F2-91AB-180D87214AC0}" type="slidenum">
              <a:t>24</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224685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7BE716C3-E3A5-4E86-BF1A-8A2EEEECB853}" type="slidenum">
              <a:t>25</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472629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5BC2FCED-10AF-4CEE-AE5E-7DB30D7016D6}" type="slidenum">
              <a:t>26</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645571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5E6D8766-29AD-4041-BAA5-66DF7C2C8B00}" type="slidenum">
              <a:t>27</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2510201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1E4A2798-69F0-49C5-A39D-7AC7DF45C390}" type="slidenum">
              <a:t>28</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3494234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DD021610-1E70-40A7-999A-A05927BFB7C2}" type="slidenum">
              <a:t>29</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626666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8FEEBCC2-5287-4B3D-8F4E-F3CB1ACCD8B9}" type="slidenum">
              <a:t>3</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08389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0723BEE9-8D95-4DB8-8779-64E832D8E525}" type="slidenum">
              <a:t>4</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57503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891CED46-CF52-4CEE-ADE1-E68D8F94AAA5}" type="slidenum">
              <a:t>5</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828125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A89A1BA1-67B3-4429-A266-89ADA5666FA7}" type="slidenum">
              <a:t>6</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46987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A5906615-E4B9-406C-ADD4-DD8E95FFF13C}" type="slidenum">
              <a:t>7</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955710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7B6D7370-C420-468E-8F9A-AA412A25195A}" type="slidenum">
              <a:t>8</a:t>
            </a:fld>
            <a:endParaRPr lang="es-ES"/>
          </a:p>
        </p:txBody>
      </p:sp>
      <p:sp>
        <p:nvSpPr>
          <p:cNvPr id="2" name="Marcador de imagen de diapositiva 1"/>
          <p:cNvSpPr>
            <a:spLocks noGrp="1" noRot="1" noChangeAspect="1" noResize="1"/>
          </p:cNvSpPr>
          <p:nvPr>
            <p:ph type="sldImg"/>
          </p:nvPr>
        </p:nvSpPr>
        <p:spPr>
          <a:xfrm>
            <a:off x="708025" y="754063"/>
            <a:ext cx="5378450" cy="3724275"/>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a:xfrm>
            <a:off x="679320" y="4717080"/>
            <a:ext cx="5435280" cy="4468680"/>
          </a:xfrm>
        </p:spPr>
        <p:txBody>
          <a:bodyPr/>
          <a:lstStyle/>
          <a:p>
            <a:endParaRPr lang="es-ES"/>
          </a:p>
        </p:txBody>
      </p:sp>
    </p:spTree>
    <p:extLst>
      <p:ext uri="{BB962C8B-B14F-4D97-AF65-F5344CB8AC3E}">
        <p14:creationId xmlns:p14="http://schemas.microsoft.com/office/powerpoint/2010/main" val="1469519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txBox="1">
            <a:spLocks noGrp="1"/>
          </p:cNvSpPr>
          <p:nvPr>
            <p:ph type="sldNum" sz="quarter" idx="5"/>
          </p:nvPr>
        </p:nvSpPr>
        <p:spPr>
          <a:ln/>
        </p:spPr>
        <p:txBody>
          <a:bodyPr lIns="0" tIns="0" rIns="0" bIns="0" anchor="b" anchorCtr="0">
            <a:noAutofit/>
          </a:bodyPr>
          <a:lstStyle/>
          <a:p>
            <a:pPr lvl="0"/>
            <a:fld id="{4CF3512B-32B5-4ED8-AA0B-20950A99481C}" type="slidenum">
              <a:t>9</a:t>
            </a:fld>
            <a:endParaRPr lang="es-ES"/>
          </a:p>
        </p:txBody>
      </p:sp>
      <p:sp>
        <p:nvSpPr>
          <p:cNvPr id="2" name="Marcador de imagen de diapositiva 1"/>
          <p:cNvSpPr>
            <a:spLocks noGrp="1" noRot="1" noChangeAspect="1" noResize="1"/>
          </p:cNvSpPr>
          <p:nvPr>
            <p:ph type="sldImg"/>
          </p:nvPr>
        </p:nvSpPr>
        <p:spPr>
          <a:xfrm>
            <a:off x="884238" y="812800"/>
            <a:ext cx="5789612" cy="4008438"/>
          </a:xfrm>
          <a:solidFill>
            <a:schemeClr val="accent1"/>
          </a:solidFill>
          <a:ln w="25400">
            <a:solidFill>
              <a:schemeClr val="accent1">
                <a:shade val="50000"/>
              </a:schemeClr>
            </a:solidFill>
            <a:prstDash val="solid"/>
          </a:ln>
        </p:spPr>
      </p:sp>
      <p:sp>
        <p:nvSpPr>
          <p:cNvPr id="3"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991055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238250" y="1122363"/>
            <a:ext cx="74295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Tree>
    <p:extLst>
      <p:ext uri="{BB962C8B-B14F-4D97-AF65-F5344CB8AC3E}">
        <p14:creationId xmlns:p14="http://schemas.microsoft.com/office/powerpoint/2010/main" val="2580178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2436595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181850" y="273050"/>
            <a:ext cx="2228850" cy="585787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495300" y="273050"/>
            <a:ext cx="6534150" cy="5857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3768550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238250" y="1122363"/>
            <a:ext cx="74295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5" name="Marcador de pie de página 4"/>
          <p:cNvSpPr>
            <a:spLocks noGrp="1"/>
          </p:cNvSpPr>
          <p:nvPr>
            <p:ph type="ftr" sz="quarter" idx="11"/>
          </p:nvPr>
        </p:nvSpPr>
        <p:spPr/>
        <p:txBody>
          <a:bodyPr/>
          <a:lstStyle/>
          <a:p>
            <a:pPr lvl="0"/>
            <a:r>
              <a:rPr lang="es-ES" smtClean="0"/>
              <a:t>EY_IDEA MANAGEMENT_V0.5.PPTX</a:t>
            </a:r>
            <a:endParaRPr lang="es-ES"/>
          </a:p>
        </p:txBody>
      </p:sp>
      <p:sp>
        <p:nvSpPr>
          <p:cNvPr id="6" name="Marcador de número de diapositiva 5"/>
          <p:cNvSpPr>
            <a:spLocks noGrp="1"/>
          </p:cNvSpPr>
          <p:nvPr>
            <p:ph type="sldNum" sz="quarter" idx="12"/>
          </p:nvPr>
        </p:nvSpPr>
        <p:spPr/>
        <p:txBody>
          <a:bodyPr/>
          <a:lstStyle/>
          <a:p>
            <a:pPr lvl="0"/>
            <a:fld id="{D7191A0E-FF9D-4179-B9F5-B6BD476F3D85}" type="slidenum">
              <a:t>‹#›</a:t>
            </a:fld>
            <a:endParaRPr lang="es-ES"/>
          </a:p>
        </p:txBody>
      </p:sp>
    </p:spTree>
    <p:extLst>
      <p:ext uri="{BB962C8B-B14F-4D97-AF65-F5344CB8AC3E}">
        <p14:creationId xmlns:p14="http://schemas.microsoft.com/office/powerpoint/2010/main" val="195770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5" name="Marcador de pie de página 4"/>
          <p:cNvSpPr>
            <a:spLocks noGrp="1"/>
          </p:cNvSpPr>
          <p:nvPr>
            <p:ph type="ftr" sz="quarter" idx="11"/>
          </p:nvPr>
        </p:nvSpPr>
        <p:spPr/>
        <p:txBody>
          <a:bodyPr/>
          <a:lstStyle/>
          <a:p>
            <a:pPr lvl="0"/>
            <a:r>
              <a:rPr lang="es-ES" smtClean="0"/>
              <a:t>EY_IDEA MANAGEMENT_V0.5.PPTX</a:t>
            </a:r>
            <a:endParaRPr lang="es-ES"/>
          </a:p>
        </p:txBody>
      </p:sp>
      <p:sp>
        <p:nvSpPr>
          <p:cNvPr id="6" name="Marcador de número de diapositiva 5"/>
          <p:cNvSpPr>
            <a:spLocks noGrp="1"/>
          </p:cNvSpPr>
          <p:nvPr>
            <p:ph type="sldNum" sz="quarter" idx="12"/>
          </p:nvPr>
        </p:nvSpPr>
        <p:spPr/>
        <p:txBody>
          <a:bodyPr/>
          <a:lstStyle/>
          <a:p>
            <a:pPr lvl="0"/>
            <a:fld id="{DFE00863-9E0B-4E18-BA37-568242EDE8FA}" type="slidenum">
              <a:t>‹#›</a:t>
            </a:fld>
            <a:endParaRPr lang="es-ES"/>
          </a:p>
        </p:txBody>
      </p:sp>
    </p:spTree>
    <p:extLst>
      <p:ext uri="{BB962C8B-B14F-4D97-AF65-F5344CB8AC3E}">
        <p14:creationId xmlns:p14="http://schemas.microsoft.com/office/powerpoint/2010/main" val="1555135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76275" y="1709738"/>
            <a:ext cx="8543925"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5" name="Marcador de pie de página 4"/>
          <p:cNvSpPr>
            <a:spLocks noGrp="1"/>
          </p:cNvSpPr>
          <p:nvPr>
            <p:ph type="ftr" sz="quarter" idx="11"/>
          </p:nvPr>
        </p:nvSpPr>
        <p:spPr/>
        <p:txBody>
          <a:bodyPr/>
          <a:lstStyle/>
          <a:p>
            <a:pPr lvl="0"/>
            <a:r>
              <a:rPr lang="es-ES" smtClean="0"/>
              <a:t>EY_IDEA MANAGEMENT_V0.5.PPTX</a:t>
            </a:r>
            <a:endParaRPr lang="es-ES"/>
          </a:p>
        </p:txBody>
      </p:sp>
      <p:sp>
        <p:nvSpPr>
          <p:cNvPr id="6" name="Marcador de número de diapositiva 5"/>
          <p:cNvSpPr>
            <a:spLocks noGrp="1"/>
          </p:cNvSpPr>
          <p:nvPr>
            <p:ph type="sldNum" sz="quarter" idx="12"/>
          </p:nvPr>
        </p:nvSpPr>
        <p:spPr/>
        <p:txBody>
          <a:bodyPr/>
          <a:lstStyle/>
          <a:p>
            <a:pPr lvl="0"/>
            <a:fld id="{FFF7A3DC-B216-4B65-877D-5755B757B39E}" type="slidenum">
              <a:t>‹#›</a:t>
            </a:fld>
            <a:endParaRPr lang="es-ES"/>
          </a:p>
        </p:txBody>
      </p:sp>
    </p:spTree>
    <p:extLst>
      <p:ext uri="{BB962C8B-B14F-4D97-AF65-F5344CB8AC3E}">
        <p14:creationId xmlns:p14="http://schemas.microsoft.com/office/powerpoint/2010/main" val="1228140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782638" y="2906713"/>
            <a:ext cx="4133850" cy="150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5068888" y="2906713"/>
            <a:ext cx="4133850" cy="150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6" name="Marcador de pie de página 5"/>
          <p:cNvSpPr>
            <a:spLocks noGrp="1"/>
          </p:cNvSpPr>
          <p:nvPr>
            <p:ph type="ftr" sz="quarter" idx="11"/>
          </p:nvPr>
        </p:nvSpPr>
        <p:spPr/>
        <p:txBody>
          <a:bodyPr/>
          <a:lstStyle/>
          <a:p>
            <a:pPr lvl="0"/>
            <a:r>
              <a:rPr lang="es-ES" smtClean="0"/>
              <a:t>EY_IDEA MANAGEMENT_V0.5.PPTX</a:t>
            </a:r>
            <a:endParaRPr lang="es-ES"/>
          </a:p>
        </p:txBody>
      </p:sp>
      <p:sp>
        <p:nvSpPr>
          <p:cNvPr id="7" name="Marcador de número de diapositiva 6"/>
          <p:cNvSpPr>
            <a:spLocks noGrp="1"/>
          </p:cNvSpPr>
          <p:nvPr>
            <p:ph type="sldNum" sz="quarter" idx="12"/>
          </p:nvPr>
        </p:nvSpPr>
        <p:spPr/>
        <p:txBody>
          <a:bodyPr/>
          <a:lstStyle/>
          <a:p>
            <a:pPr lvl="0"/>
            <a:fld id="{BAA18A17-2F56-4205-B58A-D2AC04F601A8}" type="slidenum">
              <a:t>‹#›</a:t>
            </a:fld>
            <a:endParaRPr lang="es-ES"/>
          </a:p>
        </p:txBody>
      </p:sp>
    </p:spTree>
    <p:extLst>
      <p:ext uri="{BB962C8B-B14F-4D97-AF65-F5344CB8AC3E}">
        <p14:creationId xmlns:p14="http://schemas.microsoft.com/office/powerpoint/2010/main" val="301244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82625" y="365125"/>
            <a:ext cx="8543925"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82625" y="2505075"/>
            <a:ext cx="419100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5014913" y="2505075"/>
            <a:ext cx="42116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8" name="Marcador de pie de página 7"/>
          <p:cNvSpPr>
            <a:spLocks noGrp="1"/>
          </p:cNvSpPr>
          <p:nvPr>
            <p:ph type="ftr" sz="quarter" idx="11"/>
          </p:nvPr>
        </p:nvSpPr>
        <p:spPr/>
        <p:txBody>
          <a:bodyPr/>
          <a:lstStyle/>
          <a:p>
            <a:pPr lvl="0"/>
            <a:r>
              <a:rPr lang="es-ES" smtClean="0"/>
              <a:t>EY_IDEA MANAGEMENT_V0.5.PPTX</a:t>
            </a:r>
            <a:endParaRPr lang="es-ES"/>
          </a:p>
        </p:txBody>
      </p:sp>
      <p:sp>
        <p:nvSpPr>
          <p:cNvPr id="9" name="Marcador de número de diapositiva 8"/>
          <p:cNvSpPr>
            <a:spLocks noGrp="1"/>
          </p:cNvSpPr>
          <p:nvPr>
            <p:ph type="sldNum" sz="quarter" idx="12"/>
          </p:nvPr>
        </p:nvSpPr>
        <p:spPr/>
        <p:txBody>
          <a:bodyPr/>
          <a:lstStyle/>
          <a:p>
            <a:pPr lvl="0"/>
            <a:fld id="{53F934D0-838C-44D3-83E6-59FF1A781CD3}" type="slidenum">
              <a:t>‹#›</a:t>
            </a:fld>
            <a:endParaRPr lang="es-ES"/>
          </a:p>
        </p:txBody>
      </p:sp>
    </p:spTree>
    <p:extLst>
      <p:ext uri="{BB962C8B-B14F-4D97-AF65-F5344CB8AC3E}">
        <p14:creationId xmlns:p14="http://schemas.microsoft.com/office/powerpoint/2010/main" val="4146696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4" name="Marcador de pie de página 3"/>
          <p:cNvSpPr>
            <a:spLocks noGrp="1"/>
          </p:cNvSpPr>
          <p:nvPr>
            <p:ph type="ftr" sz="quarter" idx="11"/>
          </p:nvPr>
        </p:nvSpPr>
        <p:spPr/>
        <p:txBody>
          <a:bodyPr/>
          <a:lstStyle/>
          <a:p>
            <a:pPr lvl="0"/>
            <a:r>
              <a:rPr lang="es-ES" smtClean="0"/>
              <a:t>EY_IDEA MANAGEMENT_V0.5.PPTX</a:t>
            </a:r>
            <a:endParaRPr lang="es-ES"/>
          </a:p>
        </p:txBody>
      </p:sp>
      <p:sp>
        <p:nvSpPr>
          <p:cNvPr id="5" name="Marcador de número de diapositiva 4"/>
          <p:cNvSpPr>
            <a:spLocks noGrp="1"/>
          </p:cNvSpPr>
          <p:nvPr>
            <p:ph type="sldNum" sz="quarter" idx="12"/>
          </p:nvPr>
        </p:nvSpPr>
        <p:spPr/>
        <p:txBody>
          <a:bodyPr/>
          <a:lstStyle/>
          <a:p>
            <a:pPr lvl="0"/>
            <a:fld id="{206809FB-6EA5-454C-9932-BCE81F815CA6}" type="slidenum">
              <a:t>‹#›</a:t>
            </a:fld>
            <a:endParaRPr lang="es-ES"/>
          </a:p>
        </p:txBody>
      </p:sp>
    </p:spTree>
    <p:extLst>
      <p:ext uri="{BB962C8B-B14F-4D97-AF65-F5344CB8AC3E}">
        <p14:creationId xmlns:p14="http://schemas.microsoft.com/office/powerpoint/2010/main" val="83552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3" name="Marcador de pie de página 2"/>
          <p:cNvSpPr>
            <a:spLocks noGrp="1"/>
          </p:cNvSpPr>
          <p:nvPr>
            <p:ph type="ftr" sz="quarter" idx="11"/>
          </p:nvPr>
        </p:nvSpPr>
        <p:spPr/>
        <p:txBody>
          <a:bodyPr/>
          <a:lstStyle/>
          <a:p>
            <a:pPr lvl="0"/>
            <a:r>
              <a:rPr lang="es-ES" smtClean="0"/>
              <a:t>EY_IDEA MANAGEMENT_V0.5.PPTX</a:t>
            </a:r>
            <a:endParaRPr lang="es-ES"/>
          </a:p>
        </p:txBody>
      </p:sp>
      <p:sp>
        <p:nvSpPr>
          <p:cNvPr id="4" name="Marcador de número de diapositiva 3"/>
          <p:cNvSpPr>
            <a:spLocks noGrp="1"/>
          </p:cNvSpPr>
          <p:nvPr>
            <p:ph type="sldNum" sz="quarter" idx="12"/>
          </p:nvPr>
        </p:nvSpPr>
        <p:spPr/>
        <p:txBody>
          <a:bodyPr/>
          <a:lstStyle/>
          <a:p>
            <a:pPr lvl="0"/>
            <a:fld id="{60E3A2B1-A1B4-4814-978D-06ACF1C63DD0}" type="slidenum">
              <a:t>‹#›</a:t>
            </a:fld>
            <a:endParaRPr lang="es-ES"/>
          </a:p>
        </p:txBody>
      </p:sp>
    </p:spTree>
    <p:extLst>
      <p:ext uri="{BB962C8B-B14F-4D97-AF65-F5344CB8AC3E}">
        <p14:creationId xmlns:p14="http://schemas.microsoft.com/office/powerpoint/2010/main" val="718640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2625" y="457200"/>
            <a:ext cx="3194050"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6" name="Marcador de pie de página 5"/>
          <p:cNvSpPr>
            <a:spLocks noGrp="1"/>
          </p:cNvSpPr>
          <p:nvPr>
            <p:ph type="ftr" sz="quarter" idx="11"/>
          </p:nvPr>
        </p:nvSpPr>
        <p:spPr/>
        <p:txBody>
          <a:bodyPr/>
          <a:lstStyle/>
          <a:p>
            <a:pPr lvl="0"/>
            <a:r>
              <a:rPr lang="es-ES" smtClean="0"/>
              <a:t>EY_IDEA MANAGEMENT_V0.5.PPTX</a:t>
            </a:r>
            <a:endParaRPr lang="es-ES"/>
          </a:p>
        </p:txBody>
      </p:sp>
      <p:sp>
        <p:nvSpPr>
          <p:cNvPr id="7" name="Marcador de número de diapositiva 6"/>
          <p:cNvSpPr>
            <a:spLocks noGrp="1"/>
          </p:cNvSpPr>
          <p:nvPr>
            <p:ph type="sldNum" sz="quarter" idx="12"/>
          </p:nvPr>
        </p:nvSpPr>
        <p:spPr/>
        <p:txBody>
          <a:bodyPr/>
          <a:lstStyle/>
          <a:p>
            <a:pPr lvl="0"/>
            <a:fld id="{CC0F5AE3-2242-4F2D-8539-3A6F44466191}" type="slidenum">
              <a:t>‹#›</a:t>
            </a:fld>
            <a:endParaRPr lang="es-ES"/>
          </a:p>
        </p:txBody>
      </p:sp>
    </p:spTree>
    <p:extLst>
      <p:ext uri="{BB962C8B-B14F-4D97-AF65-F5344CB8AC3E}">
        <p14:creationId xmlns:p14="http://schemas.microsoft.com/office/powerpoint/2010/main" val="396669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3891828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2625" y="457200"/>
            <a:ext cx="3194050"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6" name="Marcador de pie de página 5"/>
          <p:cNvSpPr>
            <a:spLocks noGrp="1"/>
          </p:cNvSpPr>
          <p:nvPr>
            <p:ph type="ftr" sz="quarter" idx="11"/>
          </p:nvPr>
        </p:nvSpPr>
        <p:spPr/>
        <p:txBody>
          <a:bodyPr/>
          <a:lstStyle/>
          <a:p>
            <a:pPr lvl="0"/>
            <a:r>
              <a:rPr lang="es-ES" smtClean="0"/>
              <a:t>EY_IDEA MANAGEMENT_V0.5.PPTX</a:t>
            </a:r>
            <a:endParaRPr lang="es-ES"/>
          </a:p>
        </p:txBody>
      </p:sp>
      <p:sp>
        <p:nvSpPr>
          <p:cNvPr id="7" name="Marcador de número de diapositiva 6"/>
          <p:cNvSpPr>
            <a:spLocks noGrp="1"/>
          </p:cNvSpPr>
          <p:nvPr>
            <p:ph type="sldNum" sz="quarter" idx="12"/>
          </p:nvPr>
        </p:nvSpPr>
        <p:spPr/>
        <p:txBody>
          <a:bodyPr/>
          <a:lstStyle/>
          <a:p>
            <a:pPr lvl="0"/>
            <a:fld id="{C4EB20A3-65A6-48B5-AD18-8786A2808399}" type="slidenum">
              <a:t>‹#›</a:t>
            </a:fld>
            <a:endParaRPr lang="es-ES"/>
          </a:p>
        </p:txBody>
      </p:sp>
    </p:spTree>
    <p:extLst>
      <p:ext uri="{BB962C8B-B14F-4D97-AF65-F5344CB8AC3E}">
        <p14:creationId xmlns:p14="http://schemas.microsoft.com/office/powerpoint/2010/main" val="3274427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5" name="Marcador de pie de página 4"/>
          <p:cNvSpPr>
            <a:spLocks noGrp="1"/>
          </p:cNvSpPr>
          <p:nvPr>
            <p:ph type="ftr" sz="quarter" idx="11"/>
          </p:nvPr>
        </p:nvSpPr>
        <p:spPr/>
        <p:txBody>
          <a:bodyPr/>
          <a:lstStyle/>
          <a:p>
            <a:pPr lvl="0"/>
            <a:r>
              <a:rPr lang="es-ES" smtClean="0"/>
              <a:t>EY_IDEA MANAGEMENT_V0.5.PPTX</a:t>
            </a:r>
            <a:endParaRPr lang="es-ES"/>
          </a:p>
        </p:txBody>
      </p:sp>
      <p:sp>
        <p:nvSpPr>
          <p:cNvPr id="6" name="Marcador de número de diapositiva 5"/>
          <p:cNvSpPr>
            <a:spLocks noGrp="1"/>
          </p:cNvSpPr>
          <p:nvPr>
            <p:ph type="sldNum" sz="quarter" idx="12"/>
          </p:nvPr>
        </p:nvSpPr>
        <p:spPr/>
        <p:txBody>
          <a:bodyPr/>
          <a:lstStyle/>
          <a:p>
            <a:pPr lvl="0"/>
            <a:fld id="{E58AAE17-2081-4D32-A163-A09A752655B3}" type="slidenum">
              <a:t>‹#›</a:t>
            </a:fld>
            <a:endParaRPr lang="es-ES"/>
          </a:p>
        </p:txBody>
      </p:sp>
    </p:spTree>
    <p:extLst>
      <p:ext uri="{BB962C8B-B14F-4D97-AF65-F5344CB8AC3E}">
        <p14:creationId xmlns:p14="http://schemas.microsoft.com/office/powerpoint/2010/main" val="2333532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97713" y="2906713"/>
            <a:ext cx="2105025" cy="2862262"/>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782638" y="2906713"/>
            <a:ext cx="6162675" cy="28622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lvl="0"/>
            <a:fld id="{7EA402BA-21FA-4F61-B367-0542D2C0CD1A}" type="datetime1">
              <a:rPr lang="es-ES" smtClean="0"/>
              <a:pPr lvl="0"/>
              <a:t>16/6/15</a:t>
            </a:fld>
            <a:endParaRPr lang="es-ES"/>
          </a:p>
        </p:txBody>
      </p:sp>
      <p:sp>
        <p:nvSpPr>
          <p:cNvPr id="5" name="Marcador de pie de página 4"/>
          <p:cNvSpPr>
            <a:spLocks noGrp="1"/>
          </p:cNvSpPr>
          <p:nvPr>
            <p:ph type="ftr" sz="quarter" idx="11"/>
          </p:nvPr>
        </p:nvSpPr>
        <p:spPr/>
        <p:txBody>
          <a:bodyPr/>
          <a:lstStyle/>
          <a:p>
            <a:pPr lvl="0"/>
            <a:r>
              <a:rPr lang="es-ES" smtClean="0"/>
              <a:t>EY_IDEA MANAGEMENT_V0.5.PPTX</a:t>
            </a:r>
            <a:endParaRPr lang="es-ES"/>
          </a:p>
        </p:txBody>
      </p:sp>
      <p:sp>
        <p:nvSpPr>
          <p:cNvPr id="6" name="Marcador de número de diapositiva 5"/>
          <p:cNvSpPr>
            <a:spLocks noGrp="1"/>
          </p:cNvSpPr>
          <p:nvPr>
            <p:ph type="sldNum" sz="quarter" idx="12"/>
          </p:nvPr>
        </p:nvSpPr>
        <p:spPr/>
        <p:txBody>
          <a:bodyPr/>
          <a:lstStyle/>
          <a:p>
            <a:pPr lvl="0"/>
            <a:fld id="{D5D66777-1DA2-4ED9-87F8-51B2040324E3}" type="slidenum">
              <a:t>‹#›</a:t>
            </a:fld>
            <a:endParaRPr lang="es-ES"/>
          </a:p>
        </p:txBody>
      </p:sp>
    </p:spTree>
    <p:extLst>
      <p:ext uri="{BB962C8B-B14F-4D97-AF65-F5344CB8AC3E}">
        <p14:creationId xmlns:p14="http://schemas.microsoft.com/office/powerpoint/2010/main" val="2283671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238250" y="1122363"/>
            <a:ext cx="74295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5" name="Marcador de número de diapositiva 4"/>
          <p:cNvSpPr>
            <a:spLocks noGrp="1"/>
          </p:cNvSpPr>
          <p:nvPr>
            <p:ph type="sldNum" sz="quarter" idx="11"/>
          </p:nvPr>
        </p:nvSpPr>
        <p:spPr/>
        <p:txBody>
          <a:bodyPr/>
          <a:lstStyle/>
          <a:p>
            <a:pPr lvl="0"/>
            <a:fld id="{6B190400-4535-49EC-892E-ECBD32409405}" type="slidenum">
              <a:t>‹#›</a:t>
            </a:fld>
            <a:endParaRPr lang="es-ES"/>
          </a:p>
        </p:txBody>
      </p:sp>
    </p:spTree>
    <p:extLst>
      <p:ext uri="{BB962C8B-B14F-4D97-AF65-F5344CB8AC3E}">
        <p14:creationId xmlns:p14="http://schemas.microsoft.com/office/powerpoint/2010/main" val="3315003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5" name="Marcador de número de diapositiva 4"/>
          <p:cNvSpPr>
            <a:spLocks noGrp="1"/>
          </p:cNvSpPr>
          <p:nvPr>
            <p:ph type="sldNum" sz="quarter" idx="11"/>
          </p:nvPr>
        </p:nvSpPr>
        <p:spPr/>
        <p:txBody>
          <a:bodyPr/>
          <a:lstStyle/>
          <a:p>
            <a:pPr lvl="0"/>
            <a:fld id="{2363BACA-ABA7-4692-BD72-0871BB77BF37}" type="slidenum">
              <a:t>‹#›</a:t>
            </a:fld>
            <a:endParaRPr lang="es-ES"/>
          </a:p>
        </p:txBody>
      </p:sp>
    </p:spTree>
    <p:extLst>
      <p:ext uri="{BB962C8B-B14F-4D97-AF65-F5344CB8AC3E}">
        <p14:creationId xmlns:p14="http://schemas.microsoft.com/office/powerpoint/2010/main" val="2620663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76275" y="1709738"/>
            <a:ext cx="8543925"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5" name="Marcador de número de diapositiva 4"/>
          <p:cNvSpPr>
            <a:spLocks noGrp="1"/>
          </p:cNvSpPr>
          <p:nvPr>
            <p:ph type="sldNum" sz="quarter" idx="11"/>
          </p:nvPr>
        </p:nvSpPr>
        <p:spPr/>
        <p:txBody>
          <a:bodyPr/>
          <a:lstStyle/>
          <a:p>
            <a:pPr lvl="0"/>
            <a:fld id="{60E09AE0-9274-4700-8135-B0C989248696}" type="slidenum">
              <a:t>‹#›</a:t>
            </a:fld>
            <a:endParaRPr lang="es-ES"/>
          </a:p>
        </p:txBody>
      </p:sp>
    </p:spTree>
    <p:extLst>
      <p:ext uri="{BB962C8B-B14F-4D97-AF65-F5344CB8AC3E}">
        <p14:creationId xmlns:p14="http://schemas.microsoft.com/office/powerpoint/2010/main" val="2242364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415925" y="981075"/>
            <a:ext cx="4421188" cy="51450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989513" y="981075"/>
            <a:ext cx="4421187" cy="51450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6" name="Marcador de número de diapositiva 5"/>
          <p:cNvSpPr>
            <a:spLocks noGrp="1"/>
          </p:cNvSpPr>
          <p:nvPr>
            <p:ph type="sldNum" sz="quarter" idx="11"/>
          </p:nvPr>
        </p:nvSpPr>
        <p:spPr/>
        <p:txBody>
          <a:bodyPr/>
          <a:lstStyle/>
          <a:p>
            <a:pPr lvl="0"/>
            <a:fld id="{F98D4025-D294-4C19-B1E6-D478F0A57388}" type="slidenum">
              <a:t>‹#›</a:t>
            </a:fld>
            <a:endParaRPr lang="es-ES"/>
          </a:p>
        </p:txBody>
      </p:sp>
    </p:spTree>
    <p:extLst>
      <p:ext uri="{BB962C8B-B14F-4D97-AF65-F5344CB8AC3E}">
        <p14:creationId xmlns:p14="http://schemas.microsoft.com/office/powerpoint/2010/main" val="1340288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82625" y="365125"/>
            <a:ext cx="8543925"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82625" y="2505075"/>
            <a:ext cx="419100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5014913" y="2505075"/>
            <a:ext cx="42116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8" name="Marcador de número de diapositiva 7"/>
          <p:cNvSpPr>
            <a:spLocks noGrp="1"/>
          </p:cNvSpPr>
          <p:nvPr>
            <p:ph type="sldNum" sz="quarter" idx="11"/>
          </p:nvPr>
        </p:nvSpPr>
        <p:spPr/>
        <p:txBody>
          <a:bodyPr/>
          <a:lstStyle/>
          <a:p>
            <a:pPr lvl="0"/>
            <a:fld id="{9A21DEEA-E558-41A5-B4B1-31134C814511}" type="slidenum">
              <a:t>‹#›</a:t>
            </a:fld>
            <a:endParaRPr lang="es-ES"/>
          </a:p>
        </p:txBody>
      </p:sp>
    </p:spTree>
    <p:extLst>
      <p:ext uri="{BB962C8B-B14F-4D97-AF65-F5344CB8AC3E}">
        <p14:creationId xmlns:p14="http://schemas.microsoft.com/office/powerpoint/2010/main" val="1702743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4" name="Marcador de número de diapositiva 3"/>
          <p:cNvSpPr>
            <a:spLocks noGrp="1"/>
          </p:cNvSpPr>
          <p:nvPr>
            <p:ph type="sldNum" sz="quarter" idx="11"/>
          </p:nvPr>
        </p:nvSpPr>
        <p:spPr/>
        <p:txBody>
          <a:bodyPr/>
          <a:lstStyle/>
          <a:p>
            <a:pPr lvl="0"/>
            <a:fld id="{47857FD7-6E96-4258-A1D1-8CDDED7A7D1F}" type="slidenum">
              <a:t>‹#›</a:t>
            </a:fld>
            <a:endParaRPr lang="es-ES"/>
          </a:p>
        </p:txBody>
      </p:sp>
    </p:spTree>
    <p:extLst>
      <p:ext uri="{BB962C8B-B14F-4D97-AF65-F5344CB8AC3E}">
        <p14:creationId xmlns:p14="http://schemas.microsoft.com/office/powerpoint/2010/main" val="3882859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3" name="Marcador de número de diapositiva 2"/>
          <p:cNvSpPr>
            <a:spLocks noGrp="1"/>
          </p:cNvSpPr>
          <p:nvPr>
            <p:ph type="sldNum" sz="quarter" idx="11"/>
          </p:nvPr>
        </p:nvSpPr>
        <p:spPr/>
        <p:txBody>
          <a:bodyPr/>
          <a:lstStyle/>
          <a:p>
            <a:pPr lvl="0"/>
            <a:fld id="{4C6702E7-8E52-4442-9B02-EBFCC98B1B17}" type="slidenum">
              <a:t>‹#›</a:t>
            </a:fld>
            <a:endParaRPr lang="es-ES"/>
          </a:p>
        </p:txBody>
      </p:sp>
    </p:spTree>
    <p:extLst>
      <p:ext uri="{BB962C8B-B14F-4D97-AF65-F5344CB8AC3E}">
        <p14:creationId xmlns:p14="http://schemas.microsoft.com/office/powerpoint/2010/main" val="4104529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76275" y="1709738"/>
            <a:ext cx="8543925"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Tree>
    <p:extLst>
      <p:ext uri="{BB962C8B-B14F-4D97-AF65-F5344CB8AC3E}">
        <p14:creationId xmlns:p14="http://schemas.microsoft.com/office/powerpoint/2010/main" val="524626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2625" y="457200"/>
            <a:ext cx="3194050"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6" name="Marcador de número de diapositiva 5"/>
          <p:cNvSpPr>
            <a:spLocks noGrp="1"/>
          </p:cNvSpPr>
          <p:nvPr>
            <p:ph type="sldNum" sz="quarter" idx="11"/>
          </p:nvPr>
        </p:nvSpPr>
        <p:spPr/>
        <p:txBody>
          <a:bodyPr/>
          <a:lstStyle/>
          <a:p>
            <a:pPr lvl="0"/>
            <a:fld id="{92D9E871-34DB-4CD5-99B7-5E927F7A4374}" type="slidenum">
              <a:t>‹#›</a:t>
            </a:fld>
            <a:endParaRPr lang="es-ES"/>
          </a:p>
        </p:txBody>
      </p:sp>
    </p:spTree>
    <p:extLst>
      <p:ext uri="{BB962C8B-B14F-4D97-AF65-F5344CB8AC3E}">
        <p14:creationId xmlns:p14="http://schemas.microsoft.com/office/powerpoint/2010/main" val="3405487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2625" y="457200"/>
            <a:ext cx="3194050"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6" name="Marcador de número de diapositiva 5"/>
          <p:cNvSpPr>
            <a:spLocks noGrp="1"/>
          </p:cNvSpPr>
          <p:nvPr>
            <p:ph type="sldNum" sz="quarter" idx="11"/>
          </p:nvPr>
        </p:nvSpPr>
        <p:spPr/>
        <p:txBody>
          <a:bodyPr/>
          <a:lstStyle/>
          <a:p>
            <a:pPr lvl="0"/>
            <a:fld id="{8DC0ED07-CB30-435C-96E6-9AC3CA0507D3}" type="slidenum">
              <a:t>‹#›</a:t>
            </a:fld>
            <a:endParaRPr lang="es-ES"/>
          </a:p>
        </p:txBody>
      </p:sp>
    </p:spTree>
    <p:extLst>
      <p:ext uri="{BB962C8B-B14F-4D97-AF65-F5344CB8AC3E}">
        <p14:creationId xmlns:p14="http://schemas.microsoft.com/office/powerpoint/2010/main" val="2372939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5" name="Marcador de número de diapositiva 4"/>
          <p:cNvSpPr>
            <a:spLocks noGrp="1"/>
          </p:cNvSpPr>
          <p:nvPr>
            <p:ph type="sldNum" sz="quarter" idx="11"/>
          </p:nvPr>
        </p:nvSpPr>
        <p:spPr/>
        <p:txBody>
          <a:bodyPr/>
          <a:lstStyle/>
          <a:p>
            <a:pPr lvl="0"/>
            <a:fld id="{569994A8-EB3E-428D-AF2E-38F1526E50F1}" type="slidenum">
              <a:t>‹#›</a:t>
            </a:fld>
            <a:endParaRPr lang="es-ES"/>
          </a:p>
        </p:txBody>
      </p:sp>
    </p:spTree>
    <p:extLst>
      <p:ext uri="{BB962C8B-B14F-4D97-AF65-F5344CB8AC3E}">
        <p14:creationId xmlns:p14="http://schemas.microsoft.com/office/powerpoint/2010/main" val="3868946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145338" y="80963"/>
            <a:ext cx="2265362" cy="6045200"/>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344488" y="80963"/>
            <a:ext cx="6648450" cy="6045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lvl="0"/>
            <a:fld id="{C1E1322E-BEAE-4B55-ADDD-DCA238181315}" type="datetime1">
              <a:rPr lang="es-ES" smtClean="0"/>
              <a:pPr lvl="0"/>
              <a:t>16/6/15</a:t>
            </a:fld>
            <a:endParaRPr lang="es-ES"/>
          </a:p>
        </p:txBody>
      </p:sp>
      <p:sp>
        <p:nvSpPr>
          <p:cNvPr id="5" name="Marcador de número de diapositiva 4"/>
          <p:cNvSpPr>
            <a:spLocks noGrp="1"/>
          </p:cNvSpPr>
          <p:nvPr>
            <p:ph type="sldNum" sz="quarter" idx="11"/>
          </p:nvPr>
        </p:nvSpPr>
        <p:spPr/>
        <p:txBody>
          <a:bodyPr/>
          <a:lstStyle/>
          <a:p>
            <a:pPr lvl="0"/>
            <a:fld id="{86620D14-FB69-4AEB-A9F8-9F371B666008}" type="slidenum">
              <a:t>‹#›</a:t>
            </a:fld>
            <a:endParaRPr lang="es-ES"/>
          </a:p>
        </p:txBody>
      </p:sp>
    </p:spTree>
    <p:extLst>
      <p:ext uri="{BB962C8B-B14F-4D97-AF65-F5344CB8AC3E}">
        <p14:creationId xmlns:p14="http://schemas.microsoft.com/office/powerpoint/2010/main" val="2335619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495300" y="1604963"/>
            <a:ext cx="4381500" cy="45259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5029200" y="1604963"/>
            <a:ext cx="4381500" cy="45259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4107341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82625" y="365125"/>
            <a:ext cx="8543925"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82625" y="2505075"/>
            <a:ext cx="419100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5014913" y="2505075"/>
            <a:ext cx="42116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1350347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Tree>
    <p:extLst>
      <p:ext uri="{BB962C8B-B14F-4D97-AF65-F5344CB8AC3E}">
        <p14:creationId xmlns:p14="http://schemas.microsoft.com/office/powerpoint/2010/main" val="3834253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96509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2625" y="457200"/>
            <a:ext cx="3194050"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Tree>
    <p:extLst>
      <p:ext uri="{BB962C8B-B14F-4D97-AF65-F5344CB8AC3E}">
        <p14:creationId xmlns:p14="http://schemas.microsoft.com/office/powerpoint/2010/main" val="1247171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2625" y="457200"/>
            <a:ext cx="3194050"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Tree>
    <p:extLst>
      <p:ext uri="{BB962C8B-B14F-4D97-AF65-F5344CB8AC3E}">
        <p14:creationId xmlns:p14="http://schemas.microsoft.com/office/powerpoint/2010/main" val="2732847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traight Connector 6"/>
          <p:cNvSpPr/>
          <p:nvPr/>
        </p:nvSpPr>
        <p:spPr>
          <a:xfrm>
            <a:off x="344160" y="6381360"/>
            <a:ext cx="9217440" cy="0"/>
          </a:xfrm>
          <a:prstGeom prst="line">
            <a:avLst/>
          </a:prstGeom>
          <a:noFill/>
          <a:ln w="12600">
            <a:solidFill>
              <a:srgbClr val="C00000"/>
            </a:solidFill>
            <a:prstDash val="solid"/>
          </a:ln>
        </p:spPr>
        <p:txBody>
          <a:bodyPr vert="horz" wrap="squar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3" name="Line 10"/>
          <p:cNvSpPr/>
          <p:nvPr/>
        </p:nvSpPr>
        <p:spPr>
          <a:xfrm>
            <a:off x="344160" y="811800"/>
            <a:ext cx="9201600" cy="0"/>
          </a:xfrm>
          <a:prstGeom prst="line">
            <a:avLst/>
          </a:prstGeom>
          <a:noFill/>
          <a:ln w="19080">
            <a:solidFill>
              <a:srgbClr val="8EB4E3"/>
            </a:solidFill>
            <a:prstDash val="solid"/>
            <a:round/>
          </a:ln>
        </p:spPr>
        <p:txBody>
          <a:bodyPr vert="horz" wrap="non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Rectangle 9"/>
          <p:cNvSpPr/>
          <p:nvPr/>
        </p:nvSpPr>
        <p:spPr>
          <a:xfrm>
            <a:off x="339480" y="6530400"/>
            <a:ext cx="663120" cy="196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0">
            <a:noAutofit/>
          </a:bodyPr>
          <a:lstStyle/>
          <a:p>
            <a:pPr marL="0" marR="0" lvl="0" indent="0" algn="l" rtl="0" hangingPunct="1">
              <a:lnSpc>
                <a:spcPct val="100000"/>
              </a:lnSpc>
              <a:spcBef>
                <a:spcPts val="0"/>
              </a:spcBef>
              <a:spcAft>
                <a:spcPts val="0"/>
              </a:spcAft>
              <a:buNone/>
              <a:tabLst/>
              <a:defRPr sz="1800"/>
            </a:pPr>
            <a:r>
              <a:rPr lang="es-ES" sz="1100" b="0" i="0" u="none" strike="noStrike" kern="1200" spc="0">
                <a:ln>
                  <a:noFill/>
                </a:ln>
                <a:solidFill>
                  <a:srgbClr val="000000"/>
                </a:solidFill>
                <a:latin typeface="Optane" pitchFamily="18"/>
                <a:ea typeface="Microsoft YaHei" pitchFamily="2"/>
                <a:cs typeface="Arial" pitchFamily="2"/>
              </a:rPr>
              <a:t>Page </a:t>
            </a:r>
            <a:fld id="{65611FCE-ABC2-4372-9905-46021AD0B224}" type="slidenum">
              <a:t>‹#›</a:t>
            </a:fld>
            <a:endParaRPr lang="es-ES" sz="1100" b="0" i="0" u="none" strike="noStrike" kern="1200" spc="0">
              <a:ln>
                <a:noFill/>
              </a:ln>
              <a:solidFill>
                <a:srgbClr val="000000"/>
              </a:solidFill>
              <a:latin typeface="Optane" pitchFamily="18"/>
              <a:ea typeface="Microsoft YaHei" pitchFamily="2"/>
              <a:cs typeface="Arial" pitchFamily="2"/>
            </a:endParaRPr>
          </a:p>
        </p:txBody>
      </p:sp>
      <p:pic>
        <p:nvPicPr>
          <p:cNvPr id="5" name="Picture 8"/>
          <p:cNvPicPr>
            <a:picLocks noChangeAspect="1"/>
          </p:cNvPicPr>
          <p:nvPr/>
        </p:nvPicPr>
        <p:blipFill>
          <a:blip r:embed="rId13">
            <a:lum bright="-50000"/>
            <a:alphaModFix/>
          </a:blip>
          <a:srcRect/>
          <a:stretch>
            <a:fillRect/>
          </a:stretch>
        </p:blipFill>
        <p:spPr>
          <a:xfrm>
            <a:off x="7356240" y="63720"/>
            <a:ext cx="2190600" cy="539640"/>
          </a:xfrm>
          <a:prstGeom prst="rect">
            <a:avLst/>
          </a:prstGeom>
          <a:noFill/>
          <a:ln>
            <a:noFill/>
          </a:ln>
        </p:spPr>
      </p:pic>
      <p:pic>
        <p:nvPicPr>
          <p:cNvPr id="6" name="Picture 8"/>
          <p:cNvPicPr>
            <a:picLocks noChangeAspect="1"/>
          </p:cNvPicPr>
          <p:nvPr/>
        </p:nvPicPr>
        <p:blipFill>
          <a:blip r:embed="rId14">
            <a:lum bright="-50000"/>
            <a:alphaModFix/>
          </a:blip>
          <a:srcRect r="68185"/>
          <a:stretch>
            <a:fillRect/>
          </a:stretch>
        </p:blipFill>
        <p:spPr>
          <a:xfrm>
            <a:off x="3296880" y="172800"/>
            <a:ext cx="2930399" cy="2271600"/>
          </a:xfrm>
          <a:prstGeom prst="rect">
            <a:avLst/>
          </a:prstGeom>
          <a:noFill/>
          <a:ln>
            <a:noFill/>
          </a:ln>
        </p:spPr>
      </p:pic>
      <p:pic>
        <p:nvPicPr>
          <p:cNvPr id="7" name="Picture 8"/>
          <p:cNvPicPr>
            <a:picLocks noChangeAspect="1"/>
          </p:cNvPicPr>
          <p:nvPr/>
        </p:nvPicPr>
        <p:blipFill>
          <a:blip r:embed="rId14">
            <a:lum bright="-50000"/>
            <a:alphaModFix/>
          </a:blip>
          <a:srcRect l="31597"/>
          <a:stretch>
            <a:fillRect/>
          </a:stretch>
        </p:blipFill>
        <p:spPr>
          <a:xfrm>
            <a:off x="2504520" y="2001240"/>
            <a:ext cx="4982760" cy="1795680"/>
          </a:xfrm>
          <a:prstGeom prst="rect">
            <a:avLst/>
          </a:prstGeom>
          <a:noFill/>
          <a:ln>
            <a:noFill/>
          </a:ln>
        </p:spPr>
      </p:pic>
      <p:sp>
        <p:nvSpPr>
          <p:cNvPr id="8" name="Marcador de título 7"/>
          <p:cNvSpPr txBox="1">
            <a:spLocks noGrp="1"/>
          </p:cNvSpPr>
          <p:nvPr>
            <p:ph type="title"/>
          </p:nvPr>
        </p:nvSpPr>
        <p:spPr>
          <a:xfrm>
            <a:off x="495000" y="273600"/>
            <a:ext cx="8915040" cy="1144800"/>
          </a:xfrm>
          <a:prstGeom prst="rect">
            <a:avLst/>
          </a:prstGeom>
          <a:noFill/>
          <a:ln>
            <a:noFill/>
          </a:ln>
        </p:spPr>
        <p:txBody>
          <a:bodyPr vert="horz" lIns="0" tIns="0" rIns="0" bIns="0" anchor="ctr"/>
          <a:lstStyle/>
          <a:p>
            <a:endParaRPr lang="en-US"/>
          </a:p>
        </p:txBody>
      </p:sp>
      <p:sp>
        <p:nvSpPr>
          <p:cNvPr id="9" name="Marcador de texto 8"/>
          <p:cNvSpPr txBox="1">
            <a:spLocks noGrp="1"/>
          </p:cNvSpPr>
          <p:nvPr>
            <p:ph type="body" idx="1"/>
          </p:nvPr>
        </p:nvSpPr>
        <p:spPr>
          <a:xfrm>
            <a:off x="495000" y="1604520"/>
            <a:ext cx="8915040" cy="4525920"/>
          </a:xfrm>
          <a:prstGeom prst="rect">
            <a:avLst/>
          </a:prstGeom>
          <a:noFill/>
          <a:ln>
            <a:noFill/>
          </a:ln>
        </p:spPr>
        <p:txBody>
          <a:bodyPr vert="horz" lIns="0" tIns="0" rIns="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rtl="0" hangingPunct="1">
        <a:tabLst/>
        <a:defRPr lang="en-US" sz="2000" b="0" i="0" u="none" strike="noStrike" kern="1200" spc="0">
          <a:ln>
            <a:noFill/>
          </a:ln>
          <a:solidFill>
            <a:srgbClr val="000000"/>
          </a:solidFill>
          <a:latin typeface="Arial" pitchFamily="18"/>
          <a:ea typeface="Microsoft YaHei" pitchFamily="2"/>
          <a:cs typeface="Arial" pitchFamily="2"/>
        </a:defRPr>
      </a:lvl1pPr>
    </p:titleStyle>
    <p:bodyStyle>
      <a:lvl1pPr algn="l" rtl="0" hangingPunct="1">
        <a:spcBef>
          <a:spcPts val="0"/>
        </a:spcBef>
        <a:spcAft>
          <a:spcPts val="1417"/>
        </a:spcAft>
        <a:tabLst/>
        <a:defRPr lang="en-US" sz="3200" b="0" i="0" u="none" strike="noStrike" kern="1200" spc="0">
          <a:ln>
            <a:noFill/>
          </a:ln>
          <a:solidFill>
            <a:srgbClr val="000000"/>
          </a:solidFill>
          <a:latin typeface="Optane" pitchFamily="18"/>
          <a:ea typeface="Microsoft YaHei" pitchFamily="2"/>
          <a:cs typeface="Ari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traight Connector 6"/>
          <p:cNvSpPr/>
          <p:nvPr/>
        </p:nvSpPr>
        <p:spPr>
          <a:xfrm>
            <a:off x="344160" y="6381360"/>
            <a:ext cx="9217440" cy="0"/>
          </a:xfrm>
          <a:prstGeom prst="line">
            <a:avLst/>
          </a:prstGeom>
          <a:noFill/>
          <a:ln w="12600">
            <a:solidFill>
              <a:srgbClr val="C00000"/>
            </a:solidFill>
            <a:prstDash val="solid"/>
          </a:ln>
        </p:spPr>
        <p:txBody>
          <a:bodyPr vert="horz" wrap="squar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3" name="Line 10"/>
          <p:cNvSpPr/>
          <p:nvPr/>
        </p:nvSpPr>
        <p:spPr>
          <a:xfrm>
            <a:off x="344160" y="811800"/>
            <a:ext cx="9201600" cy="0"/>
          </a:xfrm>
          <a:prstGeom prst="line">
            <a:avLst/>
          </a:prstGeom>
          <a:noFill/>
          <a:ln w="19080">
            <a:solidFill>
              <a:srgbClr val="8EB4E3"/>
            </a:solidFill>
            <a:prstDash val="solid"/>
            <a:round/>
          </a:ln>
        </p:spPr>
        <p:txBody>
          <a:bodyPr vert="horz" wrap="non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Rectangle 9"/>
          <p:cNvSpPr/>
          <p:nvPr/>
        </p:nvSpPr>
        <p:spPr>
          <a:xfrm>
            <a:off x="339480" y="6530400"/>
            <a:ext cx="663120" cy="196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0">
            <a:noAutofit/>
          </a:bodyPr>
          <a:lstStyle/>
          <a:p>
            <a:pPr marL="0" marR="0" lvl="0" indent="0" algn="l" rtl="0" hangingPunct="1">
              <a:lnSpc>
                <a:spcPct val="100000"/>
              </a:lnSpc>
              <a:spcBef>
                <a:spcPts val="0"/>
              </a:spcBef>
              <a:spcAft>
                <a:spcPts val="0"/>
              </a:spcAft>
              <a:buNone/>
              <a:tabLst/>
              <a:defRPr sz="1800"/>
            </a:pPr>
            <a:r>
              <a:rPr lang="es-ES" sz="1100" b="0" i="0" u="none" strike="noStrike" kern="1200" spc="0">
                <a:ln>
                  <a:noFill/>
                </a:ln>
                <a:solidFill>
                  <a:srgbClr val="000000"/>
                </a:solidFill>
                <a:latin typeface="Optane" pitchFamily="18"/>
                <a:ea typeface="Microsoft YaHei" pitchFamily="2"/>
                <a:cs typeface="Arial" pitchFamily="2"/>
              </a:rPr>
              <a:t>Page </a:t>
            </a:r>
            <a:fld id="{E4E61471-C033-48EC-ABA3-962D4BFAA29B}" type="slidenum">
              <a:t>‹#›</a:t>
            </a:fld>
            <a:endParaRPr lang="es-ES" sz="1100" b="0" i="0" u="none" strike="noStrike" kern="1200" spc="0">
              <a:ln>
                <a:noFill/>
              </a:ln>
              <a:solidFill>
                <a:srgbClr val="000000"/>
              </a:solidFill>
              <a:latin typeface="Optane" pitchFamily="18"/>
              <a:ea typeface="Microsoft YaHei" pitchFamily="2"/>
              <a:cs typeface="Arial" pitchFamily="2"/>
            </a:endParaRPr>
          </a:p>
        </p:txBody>
      </p:sp>
      <p:pic>
        <p:nvPicPr>
          <p:cNvPr id="5" name="Picture 8"/>
          <p:cNvPicPr>
            <a:picLocks noChangeAspect="1"/>
          </p:cNvPicPr>
          <p:nvPr/>
        </p:nvPicPr>
        <p:blipFill>
          <a:blip r:embed="rId13">
            <a:lum bright="-50000"/>
            <a:alphaModFix/>
          </a:blip>
          <a:srcRect/>
          <a:stretch>
            <a:fillRect/>
          </a:stretch>
        </p:blipFill>
        <p:spPr>
          <a:xfrm>
            <a:off x="7356240" y="63720"/>
            <a:ext cx="2190600" cy="539640"/>
          </a:xfrm>
          <a:prstGeom prst="rect">
            <a:avLst/>
          </a:prstGeom>
          <a:noFill/>
          <a:ln>
            <a:noFill/>
          </a:ln>
        </p:spPr>
      </p:pic>
      <p:sp>
        <p:nvSpPr>
          <p:cNvPr id="6" name="Title 1"/>
          <p:cNvSpPr txBox="1">
            <a:spLocks noGrp="1"/>
          </p:cNvSpPr>
          <p:nvPr>
            <p:ph type="title"/>
          </p:nvPr>
        </p:nvSpPr>
        <p:spPr>
          <a:xfrm>
            <a:off x="782640" y="4406759"/>
            <a:ext cx="8419680" cy="1361880"/>
          </a:xfrm>
          <a:prstGeom prst="rect">
            <a:avLst/>
          </a:prstGeom>
          <a:noFill/>
          <a:ln>
            <a:noFill/>
          </a:ln>
        </p:spPr>
        <p:txBody>
          <a:bodyPr vert="horz" wrap="square" lIns="90000" tIns="45000" rIns="90000" bIns="45000" anchor="t">
            <a:noAutofit/>
          </a:bodyPr>
          <a:lstStyle/>
          <a:p>
            <a:pPr lvl="0"/>
            <a:r>
              <a:rPr lang="en-US"/>
              <a:t>Pulse para editar el formato del texto de títuloClick to edit Master title style</a:t>
            </a:r>
          </a:p>
        </p:txBody>
      </p:sp>
      <p:sp>
        <p:nvSpPr>
          <p:cNvPr id="7" name="Text Placeholder 2"/>
          <p:cNvSpPr txBox="1">
            <a:spLocks noGrp="1"/>
          </p:cNvSpPr>
          <p:nvPr>
            <p:ph type="body" idx="1"/>
          </p:nvPr>
        </p:nvSpPr>
        <p:spPr>
          <a:xfrm>
            <a:off x="782640" y="2906640"/>
            <a:ext cx="8419680" cy="1499759"/>
          </a:xfrm>
          <a:prstGeom prst="rect">
            <a:avLst/>
          </a:prstGeom>
          <a:noFill/>
          <a:ln>
            <a:noFill/>
          </a:ln>
        </p:spPr>
        <p:txBody>
          <a:bodyPr vert="horz" wrap="square" lIns="90000" tIns="45000" rIns="90000" bIns="45000" anchor="b">
            <a:noAutofit/>
          </a:bodyPr>
          <a:lstStyle/>
          <a:p>
            <a:pPr lvl="0"/>
            <a:r>
              <a:rPr lang="en-US"/>
              <a:t>Pulse para editar los formatos del texto del esquema</a:t>
            </a:r>
          </a:p>
          <a:p>
            <a:pPr lvl="1"/>
            <a:r>
              <a:rPr lang="en-US"/>
              <a:t>Segundo nivel del esquema</a:t>
            </a:r>
          </a:p>
          <a:p>
            <a:pPr lvl="2"/>
            <a:r>
              <a:rPr lang="en-US"/>
              <a:t>Tercer nivel del esquema</a:t>
            </a:r>
          </a:p>
          <a:p>
            <a:pPr lvl="3"/>
            <a:r>
              <a:rPr lang="en-US"/>
              <a:t>Cuarto nivel del esquema</a:t>
            </a:r>
          </a:p>
          <a:p>
            <a:pPr lvl="4"/>
            <a:r>
              <a:rPr lang="en-US"/>
              <a:t>Quinto nivel del esquema</a:t>
            </a:r>
          </a:p>
          <a:p>
            <a:pPr lvl="5"/>
            <a:r>
              <a:rPr lang="en-US"/>
              <a:t>Sexto nivel del esquema</a:t>
            </a:r>
          </a:p>
          <a:p>
            <a:pPr lvl="6"/>
            <a:r>
              <a:rPr lang="en-US"/>
              <a:t>Séptimo nivel del esquema</a:t>
            </a:r>
          </a:p>
          <a:p>
            <a:pPr lvl="7"/>
            <a:r>
              <a:rPr lang="en-US"/>
              <a:t>Octavo nivel del esquema</a:t>
            </a:r>
          </a:p>
          <a:p>
            <a:pPr lvl="0"/>
            <a:r>
              <a:rPr lang="en-US"/>
              <a:t>Noveno nivel del esquemaClick to edit Master text styles</a:t>
            </a:r>
          </a:p>
        </p:txBody>
      </p:sp>
      <p:sp>
        <p:nvSpPr>
          <p:cNvPr id="8" name="Date Placeholder 3"/>
          <p:cNvSpPr txBox="1">
            <a:spLocks noGrp="1"/>
          </p:cNvSpPr>
          <p:nvPr>
            <p:ph type="dt" sz="half" idx="2"/>
          </p:nvPr>
        </p:nvSpPr>
        <p:spPr>
          <a:xfrm>
            <a:off x="495360" y="6356520"/>
            <a:ext cx="231120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s-ES" sz="1800" b="0" i="0" u="none" strike="noStrike" kern="1200" spc="0">
                <a:solidFill>
                  <a:srgbClr val="000000"/>
                </a:solidFill>
                <a:latin typeface="Optane" pitchFamily="18"/>
                <a:ea typeface="Lucida Sans Unicode" pitchFamily="2"/>
                <a:cs typeface="Tahoma" pitchFamily="2"/>
              </a:defRPr>
            </a:lvl1pPr>
          </a:lstStyle>
          <a:p>
            <a:pPr lvl="0"/>
            <a:fld id="{7EA402BA-21FA-4F61-B367-0542D2C0CD1A}" type="datetime1">
              <a:rPr lang="es-ES"/>
              <a:pPr lvl="0"/>
              <a:t>16/6/15</a:t>
            </a:fld>
            <a:endParaRPr lang="es-ES"/>
          </a:p>
        </p:txBody>
      </p:sp>
      <p:sp>
        <p:nvSpPr>
          <p:cNvPr id="9" name="Footer Placeholder 4"/>
          <p:cNvSpPr txBox="1">
            <a:spLocks noGrp="1"/>
          </p:cNvSpPr>
          <p:nvPr>
            <p:ph type="ftr" sz="quarter" idx="3"/>
          </p:nvPr>
        </p:nvSpPr>
        <p:spPr>
          <a:xfrm>
            <a:off x="3384720" y="6356520"/>
            <a:ext cx="3136679"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s-ES" sz="1800" b="0" i="0" u="none" strike="noStrike" kern="1200" spc="0">
                <a:solidFill>
                  <a:srgbClr val="000000"/>
                </a:solidFill>
                <a:latin typeface="Optane" pitchFamily="18"/>
                <a:ea typeface="Lucida Sans Unicode" pitchFamily="2"/>
                <a:cs typeface="Tahoma" pitchFamily="2"/>
              </a:defRPr>
            </a:lvl1pPr>
          </a:lstStyle>
          <a:p>
            <a:pPr lvl="0"/>
            <a:r>
              <a:rPr lang="es-ES"/>
              <a:t>EY_IDEA MANAGEMENT_V0.5.PPTX</a:t>
            </a:r>
          </a:p>
        </p:txBody>
      </p:sp>
      <p:sp>
        <p:nvSpPr>
          <p:cNvPr id="10" name="Slide Number Placeholder 5"/>
          <p:cNvSpPr txBox="1">
            <a:spLocks noGrp="1"/>
          </p:cNvSpPr>
          <p:nvPr>
            <p:ph type="sldNum" sz="quarter" idx="4"/>
          </p:nvPr>
        </p:nvSpPr>
        <p:spPr>
          <a:xfrm>
            <a:off x="7099200" y="6356520"/>
            <a:ext cx="231120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s-ES" sz="1800" b="0" i="0" u="none" strike="noStrike" kern="1200" spc="0">
                <a:solidFill>
                  <a:srgbClr val="000000"/>
                </a:solidFill>
                <a:latin typeface="Optane" pitchFamily="18"/>
                <a:ea typeface="Lucida Sans Unicode" pitchFamily="2"/>
                <a:cs typeface="Tahoma" pitchFamily="2"/>
              </a:defRPr>
            </a:lvl1pPr>
          </a:lstStyle>
          <a:p>
            <a:pPr lvl="0"/>
            <a:fld id="{9BA97F1B-E3FD-447E-B655-39D47A9F413C}" type="slidenum">
              <a:t>‹#›</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l" rtl="0" hangingPunct="1">
        <a:spcBef>
          <a:spcPts val="0"/>
        </a:spcBef>
        <a:spcAft>
          <a:spcPts val="0"/>
        </a:spcAft>
        <a:buNone/>
        <a:tabLst/>
        <a:defRPr lang="en-US" sz="4000" b="1" i="0" u="none" strike="noStrike" kern="1200" spc="0">
          <a:ln>
            <a:noFill/>
          </a:ln>
          <a:solidFill>
            <a:srgbClr val="000000"/>
          </a:solidFill>
          <a:latin typeface="Optane" pitchFamily="18"/>
          <a:ea typeface="Microsoft YaHei" pitchFamily="2"/>
          <a:cs typeface="Arial" pitchFamily="2"/>
        </a:defRPr>
      </a:lvl1pPr>
    </p:titleStyle>
    <p:bodyStyle>
      <a:lvl1pPr lvl="0" algn="l" rtl="0" hangingPunct="1">
        <a:spcBef>
          <a:spcPts val="0"/>
        </a:spcBef>
        <a:spcAft>
          <a:spcPts val="1417"/>
        </a:spcAft>
        <a:buSzPct val="4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1pPr>
      <a:lvl2pPr lvl="1" algn="l" rtl="0" hangingPunct="1">
        <a:spcBef>
          <a:spcPts val="0"/>
        </a:spcBef>
        <a:spcAft>
          <a:spcPts val="1417"/>
        </a:spcAft>
        <a:buSzPct val="7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2pPr>
      <a:lvl3pPr lvl="2" algn="l" rtl="0" hangingPunct="1">
        <a:spcBef>
          <a:spcPts val="0"/>
        </a:spcBef>
        <a:spcAft>
          <a:spcPts val="1417"/>
        </a:spcAft>
        <a:buSzPct val="4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3pPr>
      <a:lvl4pPr lvl="3" algn="l" rtl="0" hangingPunct="1">
        <a:spcBef>
          <a:spcPts val="0"/>
        </a:spcBef>
        <a:spcAft>
          <a:spcPts val="1417"/>
        </a:spcAft>
        <a:buSzPct val="7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4pPr>
      <a:lvl5pPr lvl="4" algn="l" rtl="0" hangingPunct="1">
        <a:spcBef>
          <a:spcPts val="0"/>
        </a:spcBef>
        <a:spcAft>
          <a:spcPts val="1417"/>
        </a:spcAft>
        <a:buSzPct val="4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5pPr>
      <a:lvl6pPr lvl="5" algn="l" rtl="0" hangingPunct="1">
        <a:spcBef>
          <a:spcPts val="0"/>
        </a:spcBef>
        <a:spcAft>
          <a:spcPts val="1417"/>
        </a:spcAft>
        <a:buSzPct val="4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6pPr>
      <a:lvl7pPr lvl="6" algn="l" rtl="0" hangingPunct="1">
        <a:spcBef>
          <a:spcPts val="0"/>
        </a:spcBef>
        <a:spcAft>
          <a:spcPts val="1417"/>
        </a:spcAft>
        <a:buSzPct val="4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7pPr>
      <a:lvl8pPr lvl="7" algn="l" rtl="0" hangingPunct="1">
        <a:spcBef>
          <a:spcPts val="0"/>
        </a:spcBef>
        <a:spcAft>
          <a:spcPts val="1417"/>
        </a:spcAft>
        <a:buSzPct val="45000"/>
        <a:buFont typeface="StarSymbol"/>
        <a:buChar char="●"/>
        <a:tabLst/>
        <a:defRPr lang="en-US" sz="2000" b="0" i="0" u="none" strike="noStrike" kern="1200" spc="0">
          <a:ln>
            <a:noFill/>
          </a:ln>
          <a:solidFill>
            <a:srgbClr val="000000"/>
          </a:solidFill>
          <a:latin typeface="Optane" pitchFamily="18"/>
          <a:ea typeface="Microsoft YaHei" pitchFamily="2"/>
          <a:cs typeface="Arial" pitchFamily="2"/>
        </a:defRPr>
      </a:lvl8pPr>
      <a:lvl9pPr marL="0" marR="0" lvl="0" indent="0" algn="l" rtl="0" hangingPunct="1">
        <a:spcBef>
          <a:spcPts val="400"/>
        </a:spcBef>
        <a:spcAft>
          <a:spcPts val="1417"/>
        </a:spcAft>
        <a:buNone/>
        <a:tabLst/>
        <a:defRPr lang="en-US" sz="2000" b="0" i="0" u="none" strike="noStrike" kern="1200" spc="0">
          <a:ln>
            <a:noFill/>
          </a:ln>
          <a:solidFill>
            <a:srgbClr val="000000"/>
          </a:solidFill>
          <a:latin typeface="Optane" pitchFamily="18"/>
          <a:ea typeface="Microsoft YaHei" pitchFamily="2"/>
          <a:cs typeface="Arial" pitchFamily="2"/>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traight Connector 6"/>
          <p:cNvSpPr/>
          <p:nvPr/>
        </p:nvSpPr>
        <p:spPr>
          <a:xfrm>
            <a:off x="344160" y="6381360"/>
            <a:ext cx="9217440" cy="0"/>
          </a:xfrm>
          <a:prstGeom prst="line">
            <a:avLst/>
          </a:prstGeom>
          <a:noFill/>
          <a:ln w="12600">
            <a:solidFill>
              <a:srgbClr val="C00000"/>
            </a:solidFill>
            <a:prstDash val="solid"/>
          </a:ln>
        </p:spPr>
        <p:txBody>
          <a:bodyPr vert="horz" wrap="squar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3" name="Line 10"/>
          <p:cNvSpPr/>
          <p:nvPr/>
        </p:nvSpPr>
        <p:spPr>
          <a:xfrm>
            <a:off x="344160" y="811800"/>
            <a:ext cx="9201600" cy="0"/>
          </a:xfrm>
          <a:prstGeom prst="line">
            <a:avLst/>
          </a:prstGeom>
          <a:noFill/>
          <a:ln w="19080">
            <a:solidFill>
              <a:srgbClr val="8EB4E3"/>
            </a:solidFill>
            <a:prstDash val="solid"/>
            <a:round/>
          </a:ln>
        </p:spPr>
        <p:txBody>
          <a:bodyPr vert="horz" wrap="non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Rectangle 9"/>
          <p:cNvSpPr/>
          <p:nvPr/>
        </p:nvSpPr>
        <p:spPr>
          <a:xfrm>
            <a:off x="339480" y="6530400"/>
            <a:ext cx="663120" cy="196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0">
            <a:noAutofit/>
          </a:bodyPr>
          <a:lstStyle/>
          <a:p>
            <a:pPr marL="0" marR="0" lvl="0" indent="0" algn="l" rtl="0" hangingPunct="1">
              <a:lnSpc>
                <a:spcPct val="100000"/>
              </a:lnSpc>
              <a:spcBef>
                <a:spcPts val="0"/>
              </a:spcBef>
              <a:spcAft>
                <a:spcPts val="0"/>
              </a:spcAft>
              <a:buNone/>
              <a:tabLst/>
              <a:defRPr sz="1800"/>
            </a:pPr>
            <a:r>
              <a:rPr lang="es-ES" sz="1100" b="0" i="0" u="none" strike="noStrike" kern="1200" spc="0">
                <a:ln>
                  <a:noFill/>
                </a:ln>
                <a:solidFill>
                  <a:srgbClr val="000000"/>
                </a:solidFill>
                <a:latin typeface="Optane" pitchFamily="18"/>
                <a:ea typeface="Microsoft YaHei" pitchFamily="2"/>
                <a:cs typeface="Arial" pitchFamily="2"/>
              </a:rPr>
              <a:t>Page </a:t>
            </a:r>
            <a:fld id="{BCBCDECE-61D7-43F6-AA86-8E242A3F2F7E}" type="slidenum">
              <a:t>‹#›</a:t>
            </a:fld>
            <a:endParaRPr lang="es-ES" sz="1100" b="0" i="0" u="none" strike="noStrike" kern="1200" spc="0">
              <a:ln>
                <a:noFill/>
              </a:ln>
              <a:solidFill>
                <a:srgbClr val="000000"/>
              </a:solidFill>
              <a:latin typeface="Optane" pitchFamily="18"/>
              <a:ea typeface="Microsoft YaHei" pitchFamily="2"/>
              <a:cs typeface="Arial" pitchFamily="2"/>
            </a:endParaRPr>
          </a:p>
        </p:txBody>
      </p:sp>
      <p:pic>
        <p:nvPicPr>
          <p:cNvPr id="5" name="Picture 8"/>
          <p:cNvPicPr>
            <a:picLocks noChangeAspect="1"/>
          </p:cNvPicPr>
          <p:nvPr/>
        </p:nvPicPr>
        <p:blipFill>
          <a:blip r:embed="rId13">
            <a:lum bright="-50000"/>
            <a:alphaModFix/>
          </a:blip>
          <a:srcRect/>
          <a:stretch>
            <a:fillRect/>
          </a:stretch>
        </p:blipFill>
        <p:spPr>
          <a:xfrm>
            <a:off x="7356240" y="63720"/>
            <a:ext cx="2190600" cy="539640"/>
          </a:xfrm>
          <a:prstGeom prst="rect">
            <a:avLst/>
          </a:prstGeom>
          <a:noFill/>
          <a:ln>
            <a:noFill/>
          </a:ln>
        </p:spPr>
      </p:pic>
      <p:sp>
        <p:nvSpPr>
          <p:cNvPr id="6" name="Title 1"/>
          <p:cNvSpPr txBox="1">
            <a:spLocks noGrp="1"/>
          </p:cNvSpPr>
          <p:nvPr>
            <p:ph type="title"/>
          </p:nvPr>
        </p:nvSpPr>
        <p:spPr>
          <a:xfrm>
            <a:off x="344520" y="81000"/>
            <a:ext cx="9065880" cy="647640"/>
          </a:xfrm>
          <a:prstGeom prst="rect">
            <a:avLst/>
          </a:prstGeom>
          <a:noFill/>
          <a:ln>
            <a:noFill/>
          </a:ln>
        </p:spPr>
        <p:txBody>
          <a:bodyPr vert="horz" wrap="square" lIns="90000" tIns="45000" rIns="90000" bIns="45000" anchor="t">
            <a:noAutofit/>
          </a:bodyPr>
          <a:lstStyle/>
          <a:p>
            <a:pPr lvl="0"/>
            <a:r>
              <a:rPr lang="en-US"/>
              <a:t>Pulse para editar el formato del texto de títuloClick to edit Master title style</a:t>
            </a:r>
          </a:p>
        </p:txBody>
      </p:sp>
      <p:sp>
        <p:nvSpPr>
          <p:cNvPr id="7" name="Content Placeholder 2"/>
          <p:cNvSpPr txBox="1">
            <a:spLocks noGrp="1"/>
          </p:cNvSpPr>
          <p:nvPr>
            <p:ph type="body" idx="1"/>
          </p:nvPr>
        </p:nvSpPr>
        <p:spPr>
          <a:xfrm>
            <a:off x="416520" y="980640"/>
            <a:ext cx="8993879" cy="5145120"/>
          </a:xfrm>
          <a:prstGeom prst="rect">
            <a:avLst/>
          </a:prstGeom>
          <a:noFill/>
          <a:ln>
            <a:noFill/>
          </a:ln>
        </p:spPr>
        <p:txBody>
          <a:bodyPr vert="horz" wrap="square" lIns="90000" tIns="45000" rIns="90000" bIns="45000" anchor="t">
            <a:noAutofit/>
          </a:bodyPr>
          <a:lstStyle/>
          <a:p>
            <a:pPr lvl="0"/>
            <a:r>
              <a:rPr lang="en-US"/>
              <a:t>Pulse para editar los formatos del texto del esquema</a:t>
            </a:r>
          </a:p>
          <a:p>
            <a:pPr lvl="1"/>
            <a:r>
              <a:rPr lang="en-US"/>
              <a:t>Segundo nivel del esquema</a:t>
            </a:r>
          </a:p>
          <a:p>
            <a:pPr lvl="2"/>
            <a:r>
              <a:rPr lang="en-US"/>
              <a:t>Tercer nivel del esquema</a:t>
            </a:r>
          </a:p>
          <a:p>
            <a:pPr lvl="3"/>
            <a:r>
              <a:rPr lang="en-US"/>
              <a:t>Cuarto nivel del esquema</a:t>
            </a:r>
          </a:p>
          <a:p>
            <a:pPr lvl="4"/>
            <a:r>
              <a:rPr lang="en-US"/>
              <a:t>Quinto nivel del esquema</a:t>
            </a:r>
          </a:p>
          <a:p>
            <a:pPr lvl="5"/>
            <a:r>
              <a:rPr lang="en-US"/>
              <a:t>Sexto nivel del esquema</a:t>
            </a:r>
          </a:p>
          <a:p>
            <a:pPr lvl="6"/>
            <a:r>
              <a:rPr lang="en-US"/>
              <a:t>Séptimo nivel del esquema</a:t>
            </a:r>
          </a:p>
          <a:p>
            <a:pPr lvl="7"/>
            <a:r>
              <a:rPr lang="en-US"/>
              <a:t>Octavo nivel del esquema</a:t>
            </a:r>
          </a:p>
          <a:p>
            <a:pPr lvl="0"/>
            <a:r>
              <a:rPr lang="en-US"/>
              <a:t>Noveno nivel del esquemaClick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txBox="1">
            <a:spLocks noGrp="1"/>
          </p:cNvSpPr>
          <p:nvPr>
            <p:ph type="dt" sz="half" idx="2"/>
          </p:nvPr>
        </p:nvSpPr>
        <p:spPr>
          <a:xfrm>
            <a:off x="495360" y="6356520"/>
            <a:ext cx="231120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s-ES" sz="1800" b="0" i="0" u="none" strike="noStrike" kern="1200" spc="0">
                <a:solidFill>
                  <a:srgbClr val="000000"/>
                </a:solidFill>
                <a:latin typeface="Optane" pitchFamily="18"/>
                <a:ea typeface="Lucida Sans Unicode" pitchFamily="2"/>
                <a:cs typeface="Tahoma" pitchFamily="2"/>
              </a:defRPr>
            </a:lvl1pPr>
          </a:lstStyle>
          <a:p>
            <a:pPr lvl="0"/>
            <a:fld id="{C1E1322E-BEAE-4B55-ADDD-DCA238181315}" type="datetime1">
              <a:rPr lang="es-ES"/>
              <a:pPr lvl="0"/>
              <a:t>16/6/15</a:t>
            </a:fld>
            <a:endParaRPr lang="es-ES"/>
          </a:p>
        </p:txBody>
      </p:sp>
      <p:sp>
        <p:nvSpPr>
          <p:cNvPr id="9" name="Slide Number Placeholder 5"/>
          <p:cNvSpPr txBox="1">
            <a:spLocks noGrp="1"/>
          </p:cNvSpPr>
          <p:nvPr>
            <p:ph type="sldNum" sz="quarter" idx="4"/>
          </p:nvPr>
        </p:nvSpPr>
        <p:spPr>
          <a:xfrm>
            <a:off x="7099200" y="6356520"/>
            <a:ext cx="231120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s-ES" sz="1800" b="0" i="0" u="none" strike="noStrike" kern="1200" spc="0">
                <a:solidFill>
                  <a:srgbClr val="000000"/>
                </a:solidFill>
                <a:latin typeface="Optane" pitchFamily="18"/>
                <a:ea typeface="Lucida Sans Unicode" pitchFamily="2"/>
                <a:cs typeface="Tahoma" pitchFamily="2"/>
              </a:defRPr>
            </a:lvl1pPr>
          </a:lstStyle>
          <a:p>
            <a:pPr lvl="0"/>
            <a:fld id="{408292DD-171A-4912-BA2D-BA6F1EE23EA2}" type="slidenum">
              <a:t>‹#›</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l" rtl="0" hangingPunct="1">
        <a:spcBef>
          <a:spcPts val="0"/>
        </a:spcBef>
        <a:spcAft>
          <a:spcPts val="0"/>
        </a:spcAft>
        <a:buNone/>
        <a:tabLst/>
        <a:defRPr lang="en-US" sz="2000" b="1" i="0" u="none" strike="noStrike" kern="1200" spc="0">
          <a:ln>
            <a:noFill/>
          </a:ln>
          <a:solidFill>
            <a:srgbClr val="000000"/>
          </a:solidFill>
          <a:latin typeface="Optane" pitchFamily="18"/>
          <a:ea typeface="Microsoft YaHei" pitchFamily="2"/>
          <a:cs typeface="Arial" pitchFamily="2"/>
        </a:defRPr>
      </a:lvl1pPr>
    </p:titleStyle>
    <p:bodyStyle>
      <a:lvl1pPr lvl="0" algn="l" rtl="0" hangingPunct="1">
        <a:spcBef>
          <a:spcPts val="0"/>
        </a:spcBef>
        <a:spcAft>
          <a:spcPts val="1417"/>
        </a:spcAft>
        <a:buSzPct val="4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1pPr>
      <a:lvl2pPr lvl="1" algn="l" rtl="0" hangingPunct="1">
        <a:spcBef>
          <a:spcPts val="0"/>
        </a:spcBef>
        <a:spcAft>
          <a:spcPts val="1417"/>
        </a:spcAft>
        <a:buSzPct val="7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2pPr>
      <a:lvl3pPr lvl="2" algn="l" rtl="0" hangingPunct="1">
        <a:spcBef>
          <a:spcPts val="0"/>
        </a:spcBef>
        <a:spcAft>
          <a:spcPts val="1417"/>
        </a:spcAft>
        <a:buSzPct val="4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3pPr>
      <a:lvl4pPr lvl="3" algn="l" rtl="0" hangingPunct="1">
        <a:spcBef>
          <a:spcPts val="0"/>
        </a:spcBef>
        <a:spcAft>
          <a:spcPts val="1417"/>
        </a:spcAft>
        <a:buSzPct val="7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4pPr>
      <a:lvl5pPr lvl="4" algn="l" rtl="0" hangingPunct="1">
        <a:spcBef>
          <a:spcPts val="0"/>
        </a:spcBef>
        <a:spcAft>
          <a:spcPts val="1417"/>
        </a:spcAft>
        <a:buSzPct val="4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5pPr>
      <a:lvl6pPr lvl="5" algn="l" rtl="0" hangingPunct="1">
        <a:spcBef>
          <a:spcPts val="0"/>
        </a:spcBef>
        <a:spcAft>
          <a:spcPts val="1417"/>
        </a:spcAft>
        <a:buSzPct val="4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6pPr>
      <a:lvl7pPr lvl="6" algn="l" rtl="0" hangingPunct="1">
        <a:spcBef>
          <a:spcPts val="0"/>
        </a:spcBef>
        <a:spcAft>
          <a:spcPts val="1417"/>
        </a:spcAft>
        <a:buSzPct val="4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7pPr>
      <a:lvl8pPr lvl="7" algn="l" rtl="0" hangingPunct="1">
        <a:spcBef>
          <a:spcPts val="0"/>
        </a:spcBef>
        <a:spcAft>
          <a:spcPts val="1417"/>
        </a:spcAft>
        <a:buSzPct val="45000"/>
        <a:buFont typeface="StarSymbol"/>
        <a:buChar char="●"/>
        <a:tabLst/>
        <a:defRPr lang="en-US" sz="3200" b="0" i="0" u="none" strike="noStrike" kern="1200" spc="0">
          <a:ln>
            <a:noFill/>
          </a:ln>
          <a:solidFill>
            <a:srgbClr val="000000"/>
          </a:solidFill>
          <a:latin typeface="Optane" pitchFamily="18"/>
          <a:ea typeface="Microsoft YaHei" pitchFamily="2"/>
          <a:cs typeface="Arial" pitchFamily="2"/>
        </a:defRPr>
      </a:lvl8pPr>
      <a:lvl9pPr marL="0" marR="0" lvl="0" indent="0" algn="l" rtl="0" hangingPunct="1">
        <a:spcBef>
          <a:spcPts val="638"/>
        </a:spcBef>
        <a:spcAft>
          <a:spcPts val="1417"/>
        </a:spcAft>
        <a:buClr>
          <a:srgbClr val="FFC000"/>
        </a:buClr>
        <a:buSzPct val="75000"/>
        <a:buFont typeface="Arial" pitchFamily="32"/>
        <a:buChar char="►"/>
        <a:tabLst/>
        <a:defRPr lang="en-US" sz="3200" b="0" i="0" u="none" strike="noStrike" kern="1200" spc="0">
          <a:ln>
            <a:noFill/>
          </a:ln>
          <a:solidFill>
            <a:srgbClr val="000000"/>
          </a:solidFill>
          <a:latin typeface="Optane" pitchFamily="18"/>
          <a:ea typeface="Microsoft YaHei" pitchFamily="2"/>
          <a:cs typeface="Arial" pitchFamily="2"/>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Rectangle 5"/>
          <p:cNvSpPr/>
          <p:nvPr/>
        </p:nvSpPr>
        <p:spPr>
          <a:xfrm>
            <a:off x="513920" y="3500860"/>
            <a:ext cx="9000720" cy="276998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36000" tIns="0" rIns="36000" bIns="0" anchor="t" anchorCtr="0" compatLnSpc="0">
            <a:spAutoFit/>
          </a:bodyPr>
          <a:lstStyle/>
          <a:p>
            <a:pPr marL="0" marR="0" lvl="0" indent="0" algn="ctr" rtl="0" hangingPunct="1">
              <a:lnSpc>
                <a:spcPct val="100000"/>
              </a:lnSpc>
              <a:spcBef>
                <a:spcPts val="0"/>
              </a:spcBef>
              <a:spcAft>
                <a:spcPts val="0"/>
              </a:spcAft>
              <a:buNone/>
              <a:tabLst/>
              <a:defRPr sz="2000"/>
            </a:pPr>
            <a:r>
              <a:rPr lang="es-ES" sz="2000" b="1" i="0" u="none" strike="noStrike" kern="1200" spc="0" dirty="0" err="1">
                <a:ln>
                  <a:noFill/>
                </a:ln>
                <a:solidFill>
                  <a:srgbClr val="000000"/>
                </a:solidFill>
                <a:latin typeface="Calibri" pitchFamily="18"/>
                <a:ea typeface="Microsoft YaHei" pitchFamily="2"/>
                <a:cs typeface="Arial" pitchFamily="2"/>
              </a:rPr>
              <a:t>The</a:t>
            </a:r>
            <a:r>
              <a:rPr lang="es-ES" sz="2000" b="1" i="0" u="none" strike="noStrike" kern="1200" spc="0" dirty="0">
                <a:ln>
                  <a:noFill/>
                </a:ln>
                <a:solidFill>
                  <a:srgbClr val="000000"/>
                </a:solidFill>
                <a:latin typeface="Calibri" pitchFamily="18"/>
                <a:ea typeface="Microsoft YaHei" pitchFamily="2"/>
                <a:cs typeface="Arial" pitchFamily="2"/>
              </a:rPr>
              <a:t> 2015 </a:t>
            </a:r>
            <a:r>
              <a:rPr lang="es-ES" sz="2000" b="1" i="0" u="none" strike="noStrike" kern="1200" spc="0" dirty="0" err="1">
                <a:ln>
                  <a:noFill/>
                </a:ln>
                <a:solidFill>
                  <a:srgbClr val="000000"/>
                </a:solidFill>
                <a:latin typeface="Calibri" pitchFamily="18"/>
                <a:ea typeface="Microsoft YaHei" pitchFamily="2"/>
                <a:cs typeface="Arial" pitchFamily="2"/>
              </a:rPr>
              <a:t>Pension</a:t>
            </a:r>
            <a:r>
              <a:rPr lang="es-ES" sz="2000" b="1" i="0" u="none" strike="noStrike" kern="1200" spc="0" dirty="0">
                <a:ln>
                  <a:noFill/>
                </a:ln>
                <a:solidFill>
                  <a:srgbClr val="000000"/>
                </a:solidFill>
                <a:latin typeface="Calibri" pitchFamily="18"/>
                <a:ea typeface="Microsoft YaHei" pitchFamily="2"/>
                <a:cs typeface="Arial" pitchFamily="2"/>
              </a:rPr>
              <a:t> </a:t>
            </a:r>
            <a:r>
              <a:rPr lang="es-ES" sz="2000" b="1" i="0" u="none" strike="noStrike" kern="1200" spc="0" dirty="0" err="1">
                <a:ln>
                  <a:noFill/>
                </a:ln>
                <a:solidFill>
                  <a:srgbClr val="000000"/>
                </a:solidFill>
                <a:latin typeface="Calibri" pitchFamily="18"/>
                <a:ea typeface="Microsoft YaHei" pitchFamily="2"/>
                <a:cs typeface="Arial" pitchFamily="2"/>
              </a:rPr>
              <a:t>Adequacy</a:t>
            </a:r>
            <a:r>
              <a:rPr lang="es-ES" sz="2000" b="1" i="0" u="none" strike="noStrike" kern="1200" spc="0" dirty="0">
                <a:ln>
                  <a:noFill/>
                </a:ln>
                <a:solidFill>
                  <a:srgbClr val="000000"/>
                </a:solidFill>
                <a:latin typeface="Calibri" pitchFamily="18"/>
                <a:ea typeface="Microsoft YaHei" pitchFamily="2"/>
                <a:cs typeface="Arial" pitchFamily="2"/>
              </a:rPr>
              <a:t> </a:t>
            </a:r>
            <a:r>
              <a:rPr lang="es-ES" sz="2000" b="1" i="0" u="none" strike="noStrike" kern="1200" spc="0" dirty="0" err="1">
                <a:ln>
                  <a:noFill/>
                </a:ln>
                <a:solidFill>
                  <a:srgbClr val="000000"/>
                </a:solidFill>
                <a:latin typeface="Calibri" pitchFamily="18"/>
                <a:ea typeface="Microsoft YaHei" pitchFamily="2"/>
                <a:cs typeface="Arial" pitchFamily="2"/>
              </a:rPr>
              <a:t>Report</a:t>
            </a:r>
            <a:r>
              <a:rPr lang="es-ES" sz="2000" b="1" i="0" u="none" strike="noStrike" kern="1200" spc="0" dirty="0">
                <a:ln>
                  <a:noFill/>
                </a:ln>
                <a:solidFill>
                  <a:srgbClr val="000000"/>
                </a:solidFill>
                <a:latin typeface="Calibri" pitchFamily="18"/>
                <a:ea typeface="Microsoft YaHei" pitchFamily="2"/>
                <a:cs typeface="Arial" pitchFamily="2"/>
              </a:rPr>
              <a:t>:</a:t>
            </a:r>
          </a:p>
          <a:p>
            <a:pPr marL="0" marR="0" lvl="0" indent="0" algn="ctr" rtl="0" hangingPunct="1">
              <a:lnSpc>
                <a:spcPct val="100000"/>
              </a:lnSpc>
              <a:spcBef>
                <a:spcPts val="0"/>
              </a:spcBef>
              <a:spcAft>
                <a:spcPts val="0"/>
              </a:spcAft>
              <a:buNone/>
              <a:tabLst/>
              <a:defRPr sz="2000"/>
            </a:pPr>
            <a:r>
              <a:rPr lang="es-ES" sz="2000" b="1" i="0" u="none" strike="noStrike" kern="1200" spc="0" dirty="0" err="1">
                <a:ln>
                  <a:noFill/>
                </a:ln>
                <a:solidFill>
                  <a:srgbClr val="000000"/>
                </a:solidFill>
                <a:latin typeface="Calibri" pitchFamily="18"/>
                <a:ea typeface="Microsoft YaHei" pitchFamily="2"/>
                <a:cs typeface="Arial" pitchFamily="2"/>
              </a:rPr>
              <a:t>current</a:t>
            </a:r>
            <a:r>
              <a:rPr lang="es-ES" sz="2000" b="1" i="0" u="none" strike="noStrike" kern="1200" spc="0" dirty="0">
                <a:ln>
                  <a:noFill/>
                </a:ln>
                <a:solidFill>
                  <a:srgbClr val="000000"/>
                </a:solidFill>
                <a:latin typeface="Calibri" pitchFamily="18"/>
                <a:ea typeface="Microsoft YaHei" pitchFamily="2"/>
                <a:cs typeface="Arial" pitchFamily="2"/>
              </a:rPr>
              <a:t> and </a:t>
            </a:r>
            <a:r>
              <a:rPr lang="es-ES" sz="2000" b="1" i="0" u="none" strike="noStrike" kern="1200" spc="0" dirty="0" err="1">
                <a:ln>
                  <a:noFill/>
                </a:ln>
                <a:solidFill>
                  <a:srgbClr val="000000"/>
                </a:solidFill>
                <a:latin typeface="Calibri" pitchFamily="18"/>
                <a:ea typeface="Microsoft YaHei" pitchFamily="2"/>
                <a:cs typeface="Arial" pitchFamily="2"/>
              </a:rPr>
              <a:t>future</a:t>
            </a:r>
            <a:r>
              <a:rPr lang="es-ES" sz="2000" b="1" i="0" u="none" strike="noStrike" kern="1200" spc="0" dirty="0">
                <a:ln>
                  <a:noFill/>
                </a:ln>
                <a:solidFill>
                  <a:srgbClr val="000000"/>
                </a:solidFill>
                <a:latin typeface="Calibri" pitchFamily="18"/>
                <a:ea typeface="Microsoft YaHei" pitchFamily="2"/>
                <a:cs typeface="Arial" pitchFamily="2"/>
              </a:rPr>
              <a:t> </a:t>
            </a:r>
            <a:r>
              <a:rPr lang="es-ES" sz="2000" b="1" i="0" u="none" strike="noStrike" kern="1200" spc="0" dirty="0" err="1">
                <a:ln>
                  <a:noFill/>
                </a:ln>
                <a:solidFill>
                  <a:srgbClr val="000000"/>
                </a:solidFill>
                <a:latin typeface="Calibri" pitchFamily="18"/>
                <a:ea typeface="Microsoft YaHei" pitchFamily="2"/>
                <a:cs typeface="Arial" pitchFamily="2"/>
              </a:rPr>
              <a:t>income</a:t>
            </a:r>
            <a:r>
              <a:rPr lang="es-ES" sz="2000" b="1" i="0" u="none" strike="noStrike" kern="1200" spc="0" dirty="0">
                <a:ln>
                  <a:noFill/>
                </a:ln>
                <a:solidFill>
                  <a:srgbClr val="000000"/>
                </a:solidFill>
                <a:latin typeface="Calibri" pitchFamily="18"/>
                <a:ea typeface="Microsoft YaHei" pitchFamily="2"/>
                <a:cs typeface="Arial" pitchFamily="2"/>
              </a:rPr>
              <a:t> </a:t>
            </a:r>
            <a:r>
              <a:rPr lang="es-ES" sz="2000" b="1" i="0" u="none" strike="noStrike" kern="1200" spc="0" dirty="0" err="1">
                <a:ln>
                  <a:noFill/>
                </a:ln>
                <a:solidFill>
                  <a:srgbClr val="000000"/>
                </a:solidFill>
                <a:latin typeface="Calibri" pitchFamily="18"/>
                <a:ea typeface="Microsoft YaHei" pitchFamily="2"/>
                <a:cs typeface="Arial" pitchFamily="2"/>
              </a:rPr>
              <a:t>adequacy</a:t>
            </a:r>
            <a:r>
              <a:rPr lang="es-ES" sz="2000" b="1" i="0" u="none" strike="noStrike" kern="1200" spc="0" dirty="0">
                <a:ln>
                  <a:noFill/>
                </a:ln>
                <a:solidFill>
                  <a:srgbClr val="000000"/>
                </a:solidFill>
                <a:latin typeface="Calibri" pitchFamily="18"/>
                <a:ea typeface="Microsoft YaHei" pitchFamily="2"/>
                <a:cs typeface="Arial" pitchFamily="2"/>
              </a:rPr>
              <a:t> in </a:t>
            </a:r>
            <a:r>
              <a:rPr lang="es-ES" sz="2000" b="1" i="0" u="none" strike="noStrike" kern="1200" spc="0" dirty="0" err="1">
                <a:ln>
                  <a:noFill/>
                </a:ln>
                <a:solidFill>
                  <a:srgbClr val="000000"/>
                </a:solidFill>
                <a:latin typeface="Calibri" pitchFamily="18"/>
                <a:ea typeface="Microsoft YaHei" pitchFamily="2"/>
                <a:cs typeface="Arial" pitchFamily="2"/>
              </a:rPr>
              <a:t>old</a:t>
            </a:r>
            <a:r>
              <a:rPr lang="es-ES" sz="2000" b="1" i="0" u="none" strike="noStrike" kern="1200" spc="0" dirty="0">
                <a:ln>
                  <a:noFill/>
                </a:ln>
                <a:solidFill>
                  <a:srgbClr val="000000"/>
                </a:solidFill>
                <a:latin typeface="Calibri" pitchFamily="18"/>
                <a:ea typeface="Microsoft YaHei" pitchFamily="2"/>
                <a:cs typeface="Arial" pitchFamily="2"/>
              </a:rPr>
              <a:t> </a:t>
            </a:r>
            <a:r>
              <a:rPr lang="es-ES" sz="2000" b="1" i="0" u="none" strike="noStrike" kern="1200" spc="0" dirty="0" err="1">
                <a:ln>
                  <a:noFill/>
                </a:ln>
                <a:solidFill>
                  <a:srgbClr val="000000"/>
                </a:solidFill>
                <a:latin typeface="Calibri" pitchFamily="18"/>
                <a:ea typeface="Microsoft YaHei" pitchFamily="2"/>
                <a:cs typeface="Arial" pitchFamily="2"/>
              </a:rPr>
              <a:t>age</a:t>
            </a:r>
            <a:r>
              <a:rPr lang="es-ES" sz="2000" b="1" i="0" u="none" strike="noStrike" kern="1200" spc="0" dirty="0">
                <a:ln>
                  <a:noFill/>
                </a:ln>
                <a:solidFill>
                  <a:srgbClr val="000000"/>
                </a:solidFill>
                <a:latin typeface="Calibri" pitchFamily="18"/>
                <a:ea typeface="Microsoft YaHei" pitchFamily="2"/>
                <a:cs typeface="Arial" pitchFamily="2"/>
              </a:rPr>
              <a:t> in </a:t>
            </a:r>
            <a:r>
              <a:rPr lang="es-ES" sz="2000" b="1" i="0" u="none" strike="noStrike" kern="1200" spc="0" dirty="0" err="1">
                <a:ln>
                  <a:noFill/>
                </a:ln>
                <a:solidFill>
                  <a:srgbClr val="000000"/>
                </a:solidFill>
                <a:latin typeface="Calibri" pitchFamily="18"/>
                <a:ea typeface="Microsoft YaHei" pitchFamily="2"/>
                <a:cs typeface="Arial" pitchFamily="2"/>
              </a:rPr>
              <a:t>the</a:t>
            </a:r>
            <a:r>
              <a:rPr lang="es-ES" sz="2000" b="1" i="0" u="none" strike="noStrike" kern="1200" spc="0" dirty="0">
                <a:ln>
                  <a:noFill/>
                </a:ln>
                <a:solidFill>
                  <a:srgbClr val="000000"/>
                </a:solidFill>
                <a:latin typeface="Calibri" pitchFamily="18"/>
                <a:ea typeface="Microsoft YaHei" pitchFamily="2"/>
                <a:cs typeface="Arial" pitchFamily="2"/>
              </a:rPr>
              <a:t> </a:t>
            </a:r>
            <a:r>
              <a:rPr lang="es-ES" sz="2000" b="1" i="0" u="none" strike="noStrike" kern="1200" spc="0" dirty="0" smtClean="0">
                <a:ln>
                  <a:noFill/>
                </a:ln>
                <a:solidFill>
                  <a:srgbClr val="000000"/>
                </a:solidFill>
                <a:latin typeface="Calibri" pitchFamily="18"/>
                <a:ea typeface="Microsoft YaHei" pitchFamily="2"/>
                <a:cs typeface="Arial" pitchFamily="2"/>
              </a:rPr>
              <a:t>EU</a:t>
            </a:r>
          </a:p>
          <a:p>
            <a:pPr marL="0" marR="0" lvl="0" indent="0" algn="ctr" rtl="0" hangingPunct="1">
              <a:lnSpc>
                <a:spcPct val="100000"/>
              </a:lnSpc>
              <a:spcBef>
                <a:spcPts val="0"/>
              </a:spcBef>
              <a:spcAft>
                <a:spcPts val="0"/>
              </a:spcAft>
              <a:buNone/>
              <a:tabLst/>
              <a:defRPr sz="2000"/>
            </a:pPr>
            <a:r>
              <a:rPr lang="es-ES" sz="2000" b="1" dirty="0" smtClean="0">
                <a:solidFill>
                  <a:srgbClr val="000000"/>
                </a:solidFill>
                <a:latin typeface="Calibri" pitchFamily="18"/>
                <a:ea typeface="Microsoft YaHei" pitchFamily="2"/>
                <a:cs typeface="Arial" pitchFamily="2"/>
              </a:rPr>
              <a:t>2015</a:t>
            </a:r>
            <a:r>
              <a:rPr lang="es-ES" sz="2000" b="1" dirty="0" smtClean="0">
                <a:solidFill>
                  <a:srgbClr val="000000"/>
                </a:solidFill>
                <a:latin typeface="Calibri" pitchFamily="18"/>
                <a:ea typeface="Microsoft YaHei" pitchFamily="2"/>
                <a:cs typeface="Arial" pitchFamily="2"/>
              </a:rPr>
              <a:t>年养老金充足性报告：欧盟当前与未来</a:t>
            </a:r>
            <a:r>
              <a:rPr lang="zh-CN" altLang="en-US" sz="2000" b="1" dirty="0" smtClean="0">
                <a:solidFill>
                  <a:srgbClr val="000000"/>
                </a:solidFill>
                <a:latin typeface="Calibri" pitchFamily="18"/>
                <a:ea typeface="Microsoft YaHei" pitchFamily="2"/>
                <a:cs typeface="Arial" pitchFamily="2"/>
              </a:rPr>
              <a:t>的</a:t>
            </a:r>
            <a:r>
              <a:rPr lang="zh-CN" altLang="en-US" sz="2000" b="1" dirty="0" smtClean="0">
                <a:solidFill>
                  <a:srgbClr val="000000"/>
                </a:solidFill>
                <a:latin typeface="Calibri" pitchFamily="18"/>
                <a:ea typeface="Microsoft YaHei" pitchFamily="2"/>
                <a:cs typeface="Arial" pitchFamily="2"/>
              </a:rPr>
              <a:t>老年</a:t>
            </a:r>
            <a:r>
              <a:rPr lang="es-ES" sz="2000" b="1" dirty="0" err="1" smtClean="0">
                <a:solidFill>
                  <a:srgbClr val="000000"/>
                </a:solidFill>
                <a:latin typeface="Calibri" pitchFamily="18"/>
                <a:ea typeface="Microsoft YaHei" pitchFamily="2"/>
                <a:cs typeface="Arial" pitchFamily="2"/>
              </a:rPr>
              <a:t>收入充足性</a:t>
            </a:r>
            <a:endParaRPr lang="es-ES" sz="2000" b="1" i="0" u="none" strike="noStrike" kern="1200" spc="0" dirty="0">
              <a:ln>
                <a:noFill/>
              </a:ln>
              <a:solidFill>
                <a:srgbClr val="000000"/>
              </a:solidFill>
              <a:latin typeface="Calibri" pitchFamily="18"/>
              <a:ea typeface="Microsoft YaHei" pitchFamily="2"/>
              <a:cs typeface="Arial" pitchFamily="2"/>
            </a:endParaRPr>
          </a:p>
          <a:p>
            <a:pPr marL="0" marR="0" lvl="0" indent="0" algn="ctr" rtl="0" hangingPunct="1">
              <a:lnSpc>
                <a:spcPct val="100000"/>
              </a:lnSpc>
              <a:spcBef>
                <a:spcPts val="0"/>
              </a:spcBef>
              <a:spcAft>
                <a:spcPts val="0"/>
              </a:spcAft>
              <a:buNone/>
              <a:tabLst/>
              <a:defRPr sz="2000"/>
            </a:pPr>
            <a:r>
              <a:rPr lang="es-ES" sz="2000" b="0" i="0" u="none" strike="noStrike" kern="1200" spc="0" dirty="0">
                <a:ln>
                  <a:noFill/>
                </a:ln>
                <a:solidFill>
                  <a:srgbClr val="000000"/>
                </a:solidFill>
                <a:latin typeface="Calibri" pitchFamily="18"/>
                <a:ea typeface="Microsoft YaHei" pitchFamily="2"/>
                <a:cs typeface="Arial" pitchFamily="2"/>
              </a:rPr>
              <a:t> </a:t>
            </a:r>
          </a:p>
          <a:p>
            <a:pPr marL="0" marR="0" lvl="0" indent="0" algn="ctr" rtl="0" hangingPunct="1">
              <a:lnSpc>
                <a:spcPct val="100000"/>
              </a:lnSpc>
              <a:spcBef>
                <a:spcPts val="0"/>
              </a:spcBef>
              <a:spcAft>
                <a:spcPts val="0"/>
              </a:spcAft>
              <a:buNone/>
              <a:tabLst/>
              <a:defRPr sz="2000"/>
            </a:pPr>
            <a:r>
              <a:rPr lang="es-ES" sz="2000" b="0" i="0" u="none" strike="noStrike" kern="1200" spc="0" dirty="0">
                <a:ln>
                  <a:noFill/>
                </a:ln>
                <a:solidFill>
                  <a:srgbClr val="000000"/>
                </a:solidFill>
                <a:latin typeface="Calibri" pitchFamily="18"/>
                <a:ea typeface="Microsoft YaHei" pitchFamily="2"/>
                <a:cs typeface="Arial" pitchFamily="2"/>
              </a:rPr>
              <a:t>Mr. Thomas Dominique, Social </a:t>
            </a:r>
            <a:r>
              <a:rPr lang="es-ES" sz="2000" b="0" i="0" u="none" strike="noStrike" kern="1200" spc="0" dirty="0" err="1">
                <a:ln>
                  <a:noFill/>
                </a:ln>
                <a:solidFill>
                  <a:srgbClr val="000000"/>
                </a:solidFill>
                <a:latin typeface="Calibri" pitchFamily="18"/>
                <a:ea typeface="Microsoft YaHei" pitchFamily="2"/>
                <a:cs typeface="Arial" pitchFamily="2"/>
              </a:rPr>
              <a:t>Protection</a:t>
            </a:r>
            <a:r>
              <a:rPr lang="es-ES" sz="2000" b="0" i="0" u="none" strike="noStrike" kern="1200" spc="0" dirty="0">
                <a:ln>
                  <a:noFill/>
                </a:ln>
                <a:solidFill>
                  <a:srgbClr val="000000"/>
                </a:solidFill>
                <a:latin typeface="Calibri" pitchFamily="18"/>
                <a:ea typeface="Microsoft YaHei" pitchFamily="2"/>
                <a:cs typeface="Arial" pitchFamily="2"/>
              </a:rPr>
              <a:t> </a:t>
            </a:r>
            <a:r>
              <a:rPr lang="es-ES" sz="2000" b="0" i="0" u="none" strike="noStrike" kern="1200" spc="0" dirty="0" err="1">
                <a:ln>
                  <a:noFill/>
                </a:ln>
                <a:solidFill>
                  <a:srgbClr val="000000"/>
                </a:solidFill>
                <a:latin typeface="Calibri" pitchFamily="18"/>
                <a:ea typeface="Microsoft YaHei" pitchFamily="2"/>
                <a:cs typeface="Arial" pitchFamily="2"/>
              </a:rPr>
              <a:t>Committee</a:t>
            </a:r>
            <a:r>
              <a:rPr lang="es-ES" sz="2000" b="0" i="0" u="none" strike="noStrike" kern="1200" spc="0" dirty="0">
                <a:ln>
                  <a:noFill/>
                </a:ln>
                <a:solidFill>
                  <a:srgbClr val="000000"/>
                </a:solidFill>
                <a:latin typeface="Calibri" pitchFamily="18"/>
                <a:ea typeface="Microsoft YaHei" pitchFamily="2"/>
                <a:cs typeface="Arial" pitchFamily="2"/>
              </a:rPr>
              <a:t> </a:t>
            </a:r>
            <a:r>
              <a:rPr lang="es-ES" sz="2000" b="0" i="0" u="none" strike="noStrike" kern="1200" spc="0" dirty="0" err="1">
                <a:ln>
                  <a:noFill/>
                </a:ln>
                <a:solidFill>
                  <a:srgbClr val="000000"/>
                </a:solidFill>
                <a:latin typeface="Calibri" pitchFamily="18"/>
                <a:ea typeface="Microsoft YaHei" pitchFamily="2"/>
                <a:cs typeface="Arial" pitchFamily="2"/>
              </a:rPr>
              <a:t>Chair</a:t>
            </a:r>
            <a:r>
              <a:rPr lang="es-ES" sz="2000" b="0" i="0" u="none" strike="noStrike" kern="1200" spc="0" dirty="0">
                <a:ln>
                  <a:noFill/>
                </a:ln>
                <a:solidFill>
                  <a:srgbClr val="000000"/>
                </a:solidFill>
                <a:latin typeface="Calibri" pitchFamily="18"/>
                <a:ea typeface="Microsoft YaHei" pitchFamily="2"/>
                <a:cs typeface="Arial" pitchFamily="2"/>
              </a:rPr>
              <a:t> and Director of </a:t>
            </a:r>
            <a:r>
              <a:rPr lang="es-ES" sz="2000" b="0" i="0" u="none" strike="noStrike" kern="1200" spc="0" dirty="0" err="1">
                <a:ln>
                  <a:noFill/>
                </a:ln>
                <a:solidFill>
                  <a:srgbClr val="000000"/>
                </a:solidFill>
                <a:latin typeface="Calibri" pitchFamily="18"/>
                <a:ea typeface="Microsoft YaHei" pitchFamily="2"/>
                <a:cs typeface="Arial" pitchFamily="2"/>
              </a:rPr>
              <a:t>the</a:t>
            </a:r>
            <a:r>
              <a:rPr lang="es-ES" sz="2000" b="0" i="0" u="none" strike="noStrike" kern="1200" spc="0" dirty="0">
                <a:ln>
                  <a:noFill/>
                </a:ln>
                <a:solidFill>
                  <a:srgbClr val="000000"/>
                </a:solidFill>
                <a:latin typeface="Calibri" pitchFamily="18"/>
                <a:ea typeface="Microsoft YaHei" pitchFamily="2"/>
                <a:cs typeface="Arial" pitchFamily="2"/>
              </a:rPr>
              <a:t> General </a:t>
            </a:r>
            <a:r>
              <a:rPr lang="es-ES" sz="2000" b="0" i="0" u="none" strike="noStrike" kern="1200" spc="0" dirty="0" err="1">
                <a:ln>
                  <a:noFill/>
                </a:ln>
                <a:solidFill>
                  <a:srgbClr val="000000"/>
                </a:solidFill>
                <a:latin typeface="Calibri" pitchFamily="18"/>
                <a:ea typeface="Microsoft YaHei" pitchFamily="2"/>
                <a:cs typeface="Arial" pitchFamily="2"/>
              </a:rPr>
              <a:t>Inspectorate</a:t>
            </a:r>
            <a:r>
              <a:rPr lang="es-ES" sz="2000" b="0" i="0" u="none" strike="noStrike" kern="1200" spc="0" dirty="0">
                <a:ln>
                  <a:noFill/>
                </a:ln>
                <a:solidFill>
                  <a:srgbClr val="000000"/>
                </a:solidFill>
                <a:latin typeface="Calibri" pitchFamily="18"/>
                <a:ea typeface="Microsoft YaHei" pitchFamily="2"/>
                <a:cs typeface="Arial" pitchFamily="2"/>
              </a:rPr>
              <a:t> of Social Security in </a:t>
            </a:r>
            <a:r>
              <a:rPr lang="es-ES" sz="2000" b="0" i="0" u="none" strike="noStrike" kern="1200" spc="0" dirty="0" err="1" smtClean="0">
                <a:ln>
                  <a:noFill/>
                </a:ln>
                <a:solidFill>
                  <a:srgbClr val="000000"/>
                </a:solidFill>
                <a:latin typeface="Calibri" pitchFamily="18"/>
                <a:ea typeface="Microsoft YaHei" pitchFamily="2"/>
                <a:cs typeface="Arial" pitchFamily="2"/>
              </a:rPr>
              <a:t>Luxembourg</a:t>
            </a:r>
            <a:endParaRPr lang="es-ES" sz="2000" b="0" i="0" u="none" strike="noStrike" kern="1200" spc="0" dirty="0" smtClean="0">
              <a:ln>
                <a:noFill/>
              </a:ln>
              <a:solidFill>
                <a:srgbClr val="000000"/>
              </a:solidFill>
              <a:latin typeface="Calibri" pitchFamily="18"/>
              <a:ea typeface="Microsoft YaHei" pitchFamily="2"/>
              <a:cs typeface="Arial" pitchFamily="2"/>
            </a:endParaRPr>
          </a:p>
          <a:p>
            <a:pPr marL="0" marR="0" lvl="0" indent="0" algn="ctr" rtl="0" hangingPunct="1">
              <a:lnSpc>
                <a:spcPct val="100000"/>
              </a:lnSpc>
              <a:spcBef>
                <a:spcPts val="0"/>
              </a:spcBef>
              <a:spcAft>
                <a:spcPts val="0"/>
              </a:spcAft>
              <a:buNone/>
              <a:tabLst/>
              <a:defRPr sz="2000"/>
            </a:pPr>
            <a:r>
              <a:rPr lang="zh-CN" altLang="en-US" sz="2000" dirty="0" smtClean="0">
                <a:solidFill>
                  <a:srgbClr val="000000"/>
                </a:solidFill>
                <a:latin typeface="Calibri" pitchFamily="18"/>
                <a:ea typeface="Microsoft YaHei" pitchFamily="2"/>
                <a:cs typeface="Arial" pitchFamily="2"/>
              </a:rPr>
              <a:t>托马斯</a:t>
            </a:r>
            <a:r>
              <a:rPr lang="en-US" altLang="zh-CN" sz="2000" dirty="0" smtClean="0">
                <a:solidFill>
                  <a:srgbClr val="000000"/>
                </a:solidFill>
                <a:latin typeface="Calibri" pitchFamily="18"/>
                <a:ea typeface="Microsoft YaHei" pitchFamily="2"/>
                <a:cs typeface="Arial" pitchFamily="2"/>
              </a:rPr>
              <a:t>·</a:t>
            </a:r>
            <a:r>
              <a:rPr lang="zh-CN" altLang="en-US" sz="2000" dirty="0" smtClean="0">
                <a:solidFill>
                  <a:srgbClr val="000000"/>
                </a:solidFill>
                <a:latin typeface="Calibri" pitchFamily="18"/>
                <a:ea typeface="Microsoft YaHei" pitchFamily="2"/>
                <a:cs typeface="Arial" pitchFamily="2"/>
              </a:rPr>
              <a:t>多米尼克先生，社保委员会主席、卢森堡社会保障总监察司长官</a:t>
            </a:r>
          </a:p>
          <a:p>
            <a:pPr marL="0" marR="0" lvl="0" indent="0" algn="ctr" rtl="0" hangingPunct="1">
              <a:lnSpc>
                <a:spcPct val="100000"/>
              </a:lnSpc>
              <a:spcBef>
                <a:spcPts val="0"/>
              </a:spcBef>
              <a:spcAft>
                <a:spcPts val="0"/>
              </a:spcAft>
              <a:buNone/>
              <a:tabLst/>
              <a:defRPr sz="2000"/>
            </a:pPr>
            <a:endParaRPr lang="es-ES" sz="2000" b="0" i="0" u="none" strike="noStrike" kern="1200" spc="0" dirty="0">
              <a:ln>
                <a:noFill/>
              </a:ln>
              <a:solidFill>
                <a:srgbClr val="000000"/>
              </a:solidFill>
              <a:latin typeface="Calibri" pitchFamily="18"/>
              <a:ea typeface="Microsoft YaHei" pitchFamily="2"/>
              <a:cs typeface="Arial" pitchFamily="2"/>
            </a:endParaRPr>
          </a:p>
          <a:p>
            <a:pPr marL="0" marR="0" lvl="0" indent="0" algn="ctr" rtl="0" hangingPunct="0">
              <a:lnSpc>
                <a:spcPct val="100000"/>
              </a:lnSpc>
              <a:spcBef>
                <a:spcPts val="0"/>
              </a:spcBef>
              <a:spcAft>
                <a:spcPts val="1199"/>
              </a:spcAft>
              <a:buNone/>
              <a:tabLst/>
              <a:defRPr sz="2000"/>
            </a:pPr>
            <a:r>
              <a:rPr lang="es-ES" sz="2000" b="0" i="1" u="none" strike="noStrike" kern="1200" spc="0" dirty="0">
                <a:ln>
                  <a:noFill/>
                </a:ln>
                <a:solidFill>
                  <a:srgbClr val="000000"/>
                </a:solidFill>
                <a:latin typeface="Optane" pitchFamily="18"/>
                <a:ea typeface="Microsoft YaHei" pitchFamily="2"/>
                <a:cs typeface="Arial" pitchFamily="2"/>
              </a:rPr>
              <a:t>Madrid21th June </a:t>
            </a:r>
            <a:r>
              <a:rPr lang="es-ES" sz="2000" b="0" i="1" u="none" strike="noStrike" kern="1200" spc="0" dirty="0" smtClean="0">
                <a:ln>
                  <a:noFill/>
                </a:ln>
                <a:solidFill>
                  <a:srgbClr val="000000"/>
                </a:solidFill>
                <a:latin typeface="Optane" pitchFamily="18"/>
                <a:ea typeface="Microsoft YaHei" pitchFamily="2"/>
                <a:cs typeface="Arial" pitchFamily="2"/>
              </a:rPr>
              <a:t>2016</a:t>
            </a:r>
            <a:r>
              <a:rPr lang="zh-CN" altLang="en-US" sz="2000" b="0" i="1" u="none" strike="noStrike" kern="1200" spc="0" dirty="0" smtClean="0">
                <a:ln>
                  <a:noFill/>
                </a:ln>
                <a:solidFill>
                  <a:srgbClr val="000000"/>
                </a:solidFill>
                <a:latin typeface="Optane" pitchFamily="18"/>
                <a:ea typeface="Microsoft YaHei" pitchFamily="2"/>
                <a:cs typeface="Arial" pitchFamily="2"/>
              </a:rPr>
              <a:t>  </a:t>
            </a:r>
            <a:r>
              <a:rPr lang="en-US" altLang="zh-CN" sz="2000" b="0" i="1" u="none" strike="noStrike" kern="1200" spc="0" dirty="0" smtClean="0">
                <a:ln>
                  <a:noFill/>
                </a:ln>
                <a:solidFill>
                  <a:srgbClr val="000000"/>
                </a:solidFill>
                <a:latin typeface="Optane" pitchFamily="18"/>
                <a:ea typeface="Microsoft YaHei" pitchFamily="2"/>
                <a:cs typeface="Arial" pitchFamily="2"/>
              </a:rPr>
              <a:t>2016</a:t>
            </a:r>
            <a:r>
              <a:rPr lang="zh-CN" altLang="en-US" sz="2000" b="0" i="1" u="none" strike="noStrike" kern="1200" spc="0" dirty="0" smtClean="0">
                <a:ln>
                  <a:noFill/>
                </a:ln>
                <a:solidFill>
                  <a:srgbClr val="000000"/>
                </a:solidFill>
                <a:latin typeface="Optane" pitchFamily="18"/>
                <a:ea typeface="Microsoft YaHei" pitchFamily="2"/>
                <a:cs typeface="Arial" pitchFamily="2"/>
              </a:rPr>
              <a:t>年</a:t>
            </a:r>
            <a:r>
              <a:rPr lang="en-US" altLang="zh-CN" sz="2000" b="0" i="1" u="none" strike="noStrike" kern="1200" spc="0" dirty="0" smtClean="0">
                <a:ln>
                  <a:noFill/>
                </a:ln>
                <a:solidFill>
                  <a:srgbClr val="000000"/>
                </a:solidFill>
                <a:latin typeface="Optane" pitchFamily="18"/>
                <a:ea typeface="Microsoft YaHei" pitchFamily="2"/>
                <a:cs typeface="Arial" pitchFamily="2"/>
              </a:rPr>
              <a:t>6</a:t>
            </a:r>
            <a:r>
              <a:rPr lang="zh-CN" altLang="en-US" sz="2000" b="0" i="1" u="none" strike="noStrike" kern="1200" spc="0" dirty="0" smtClean="0">
                <a:ln>
                  <a:noFill/>
                </a:ln>
                <a:solidFill>
                  <a:srgbClr val="000000"/>
                </a:solidFill>
                <a:latin typeface="Optane" pitchFamily="18"/>
                <a:ea typeface="Microsoft YaHei" pitchFamily="2"/>
                <a:cs typeface="Arial" pitchFamily="2"/>
              </a:rPr>
              <a:t>月</a:t>
            </a:r>
            <a:r>
              <a:rPr lang="en-US" altLang="zh-CN" sz="2000" b="0" i="1" u="none" strike="noStrike" kern="1200" spc="0" dirty="0" smtClean="0">
                <a:ln>
                  <a:noFill/>
                </a:ln>
                <a:solidFill>
                  <a:srgbClr val="000000"/>
                </a:solidFill>
                <a:latin typeface="Optane" pitchFamily="18"/>
                <a:ea typeface="Microsoft YaHei" pitchFamily="2"/>
                <a:cs typeface="Arial" pitchFamily="2"/>
              </a:rPr>
              <a:t>21</a:t>
            </a:r>
            <a:r>
              <a:rPr lang="zh-CN" altLang="en-US" sz="2000" b="0" i="1" u="none" strike="noStrike" kern="1200" spc="0" dirty="0" smtClean="0">
                <a:ln>
                  <a:noFill/>
                </a:ln>
                <a:solidFill>
                  <a:srgbClr val="000000"/>
                </a:solidFill>
                <a:latin typeface="Optane" pitchFamily="18"/>
                <a:ea typeface="Microsoft YaHei" pitchFamily="2"/>
                <a:cs typeface="Arial" pitchFamily="2"/>
              </a:rPr>
              <a:t>日马德里</a:t>
            </a:r>
            <a:endParaRPr lang="es-ES" sz="2000" b="0" i="1" u="none" strike="noStrike" kern="1200" spc="0" dirty="0">
              <a:ln>
                <a:noFill/>
              </a:ln>
              <a:solidFill>
                <a:srgbClr val="000000"/>
              </a:solidFill>
              <a:latin typeface="Optane"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Rectangle 4"/>
          <p:cNvSpPr/>
          <p:nvPr/>
        </p:nvSpPr>
        <p:spPr>
          <a:xfrm>
            <a:off x="350280" y="819640"/>
            <a:ext cx="9199800" cy="522305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8</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Contrary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earlier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waves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since</a:t>
            </a:r>
            <a:r>
              <a:rPr lang="es-ES" sz="2000" b="0" i="0" u="none" strike="noStrike" kern="1200" spc="0" dirty="0">
                <a:ln>
                  <a:noFill/>
                </a:ln>
                <a:solidFill>
                  <a:srgbClr val="000000"/>
                </a:solidFill>
                <a:latin typeface="Optane" pitchFamily="34"/>
                <a:ea typeface="Verdana" pitchFamily="33"/>
                <a:cs typeface="Verdana" pitchFamily="34"/>
              </a:rPr>
              <a:t> 2008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generally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pursued</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shift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pay</a:t>
            </a:r>
            <a:r>
              <a:rPr lang="es-ES" sz="2000" b="0" i="0" u="none" strike="noStrike" kern="1200" spc="0" dirty="0">
                <a:ln>
                  <a:noFill/>
                </a:ln>
                <a:solidFill>
                  <a:srgbClr val="000000"/>
                </a:solidFill>
                <a:latin typeface="Optane" pitchFamily="34"/>
                <a:ea typeface="Verdana" pitchFamily="33"/>
                <a:cs typeface="Verdana" pitchFamily="34"/>
              </a:rPr>
              <a:t>-as-</a:t>
            </a:r>
            <a:r>
              <a:rPr lang="es-ES" sz="2000" b="0" i="0" u="none" strike="noStrike" kern="1200" spc="0" dirty="0" err="1">
                <a:ln>
                  <a:noFill/>
                </a:ln>
                <a:solidFill>
                  <a:srgbClr val="000000"/>
                </a:solidFill>
                <a:latin typeface="Optane" pitchFamily="34"/>
                <a:ea typeface="Verdana" pitchFamily="33"/>
                <a:cs typeface="Verdana" pitchFamily="34"/>
              </a:rPr>
              <a:t>you</a:t>
            </a:r>
            <a:r>
              <a:rPr lang="es-ES" sz="2000" b="0" i="0" u="none" strike="noStrike" kern="1200" spc="0" dirty="0">
                <a:ln>
                  <a:noFill/>
                </a:ln>
                <a:solidFill>
                  <a:srgbClr val="000000"/>
                </a:solidFill>
                <a:latin typeface="Optane" pitchFamily="34"/>
                <a:ea typeface="Verdana" pitchFamily="33"/>
                <a:cs typeface="Verdana" pitchFamily="34"/>
              </a:rPr>
              <a:t>-</a:t>
            </a:r>
            <a:r>
              <a:rPr lang="es-ES" sz="2000" b="0" i="0" u="none" strike="noStrike" kern="1200" spc="0" dirty="0" err="1">
                <a:ln>
                  <a:noFill/>
                </a:ln>
                <a:solidFill>
                  <a:srgbClr val="000000"/>
                </a:solidFill>
                <a:latin typeface="Optane" pitchFamily="34"/>
                <a:ea typeface="Verdana" pitchFamily="33"/>
                <a:cs typeface="Verdana" pitchFamily="34"/>
              </a:rPr>
              <a:t>go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privately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managed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funded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fact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several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partially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fully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reversed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earlier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consisted</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channelling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part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statutory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contributions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pay</a:t>
            </a:r>
            <a:r>
              <a:rPr lang="es-ES" sz="2000" b="0" i="0" u="none" strike="noStrike" kern="1200" spc="0" dirty="0">
                <a:ln>
                  <a:noFill/>
                </a:ln>
                <a:solidFill>
                  <a:srgbClr val="000000"/>
                </a:solidFill>
                <a:latin typeface="Optane" pitchFamily="34"/>
                <a:ea typeface="Verdana" pitchFamily="33"/>
                <a:cs typeface="Verdana" pitchFamily="34"/>
              </a:rPr>
              <a:t>-as-</a:t>
            </a:r>
            <a:r>
              <a:rPr lang="es-ES" sz="2000" b="0" i="0" u="none" strike="noStrike" kern="1200" spc="0" dirty="0" err="1">
                <a:ln>
                  <a:noFill/>
                </a:ln>
                <a:solidFill>
                  <a:srgbClr val="000000"/>
                </a:solidFill>
                <a:latin typeface="Optane" pitchFamily="34"/>
                <a:ea typeface="Verdana" pitchFamily="33"/>
                <a:cs typeface="Verdana" pitchFamily="34"/>
              </a:rPr>
              <a:t>you</a:t>
            </a:r>
            <a:r>
              <a:rPr lang="es-ES" sz="2000" b="0" i="0" u="none" strike="noStrike" kern="1200" spc="0" dirty="0">
                <a:ln>
                  <a:noFill/>
                </a:ln>
                <a:solidFill>
                  <a:srgbClr val="000000"/>
                </a:solidFill>
                <a:latin typeface="Optane" pitchFamily="34"/>
                <a:ea typeface="Verdana" pitchFamily="33"/>
                <a:cs typeface="Verdana" pitchFamily="34"/>
              </a:rPr>
              <a:t>-</a:t>
            </a:r>
            <a:r>
              <a:rPr lang="es-ES" sz="2000" b="0" i="0" u="none" strike="noStrike" kern="1200" spc="0" dirty="0" err="1">
                <a:ln>
                  <a:noFill/>
                </a:ln>
                <a:solidFill>
                  <a:srgbClr val="000000"/>
                </a:solidFill>
                <a:latin typeface="Optane" pitchFamily="34"/>
                <a:ea typeface="Verdana" pitchFamily="33"/>
                <a:cs typeface="Verdana" pitchFamily="34"/>
              </a:rPr>
              <a:t>go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into</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funded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tier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well-established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occupational</a:t>
            </a:r>
            <a:r>
              <a:rPr lang="es-ES" sz="2000" b="0" i="0" u="none" strike="noStrike" kern="1200" spc="0" dirty="0">
                <a:ln>
                  <a:noFill/>
                </a:ln>
                <a:solidFill>
                  <a:srgbClr val="000000"/>
                </a:solidFill>
                <a:latin typeface="Optane" pitchFamily="34"/>
                <a:ea typeface="Verdana" pitchFamily="33"/>
                <a:cs typeface="Verdana" pitchFamily="34"/>
              </a:rPr>
              <a:t> and personal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sought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consolidate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including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improving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ability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handle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volatilities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financial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interest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levels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seeking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preserve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ability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contribute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old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r>
              <a:rPr lang="en-US" altLang="zh-CN" sz="1800" b="0" i="0" u="none" strike="noStrike" kern="1200" spc="0" dirty="0" smtClean="0">
                <a:ln>
                  <a:noFill/>
                </a:ln>
                <a:solidFill>
                  <a:srgbClr val="000000"/>
                </a:solidFill>
                <a:latin typeface="Optane" pitchFamily="34"/>
                <a:ea typeface="Verdana" pitchFamily="33"/>
                <a:cs typeface="Verdana" pitchFamily="34"/>
              </a:rPr>
              <a:t>8.</a:t>
            </a:r>
            <a:r>
              <a:rPr lang="zh-CN" altLang="en-US" sz="1800" b="0" i="0" u="none" strike="noStrike" kern="1200" spc="0" dirty="0" smtClean="0">
                <a:ln>
                  <a:noFill/>
                </a:ln>
                <a:solidFill>
                  <a:srgbClr val="000000"/>
                </a:solidFill>
                <a:latin typeface="Optane" pitchFamily="34"/>
                <a:ea typeface="Verdana" pitchFamily="33"/>
                <a:cs typeface="Verdana" pitchFamily="34"/>
              </a:rPr>
              <a:t> 与早前波动改革相反，</a:t>
            </a:r>
            <a:r>
              <a:rPr lang="en-US" altLang="zh-CN" sz="1800" b="0" i="0" u="none" strike="noStrike" kern="1200" spc="0" dirty="0" smtClean="0">
                <a:ln>
                  <a:noFill/>
                </a:ln>
                <a:solidFill>
                  <a:srgbClr val="000000"/>
                </a:solidFill>
                <a:latin typeface="Optane" pitchFamily="34"/>
                <a:ea typeface="Verdana" pitchFamily="33"/>
                <a:cs typeface="Verdana" pitchFamily="34"/>
              </a:rPr>
              <a:t>2008</a:t>
            </a:r>
            <a:r>
              <a:rPr lang="zh-CN" altLang="en-US" sz="1800" b="0" i="0" u="none" strike="noStrike" kern="1200" spc="0" dirty="0" smtClean="0">
                <a:ln>
                  <a:noFill/>
                </a:ln>
                <a:solidFill>
                  <a:srgbClr val="000000"/>
                </a:solidFill>
                <a:latin typeface="Optane" pitchFamily="34"/>
                <a:ea typeface="Verdana" pitchFamily="33"/>
                <a:cs typeface="Verdana" pitchFamily="34"/>
              </a:rPr>
              <a:t>年以来的改革基本上不寻求将公共的现收现付制度转换为民营管理的实账养老金制度。事实上，一些国家部分或全部地保留了早前的改革，这些改革曾有意将现收现付支持的法定养老金缴费之一部分转入实账层次。其他建立了晚上的职业和个人养老金制度的成员国则需要加强这些制度，包括增强其应对金融市场波荡和较低利率的能力，由此谋求保存期能力，为充足的养老收入提供缴费。</a:t>
            </a: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Rectangle 4"/>
          <p:cNvSpPr/>
          <p:nvPr/>
        </p:nvSpPr>
        <p:spPr>
          <a:xfrm>
            <a:off x="350280" y="832340"/>
            <a:ext cx="9199800" cy="436127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9</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savings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spending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occur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run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but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were</a:t>
            </a:r>
            <a:r>
              <a:rPr lang="es-ES" sz="2000" b="0" i="0" u="none" strike="noStrike" kern="1200" spc="0" dirty="0">
                <a:ln>
                  <a:noFill/>
                </a:ln>
                <a:solidFill>
                  <a:srgbClr val="000000"/>
                </a:solidFill>
                <a:latin typeface="Optane" pitchFamily="34"/>
                <a:ea typeface="Verdana" pitchFamily="33"/>
                <a:cs typeface="Verdana" pitchFamily="34"/>
              </a:rPr>
              <a:t> hit </a:t>
            </a:r>
            <a:r>
              <a:rPr lang="es-ES" sz="2000" b="0" i="0" u="none" strike="noStrike" kern="1200" spc="0" dirty="0" err="1">
                <a:ln>
                  <a:noFill/>
                </a:ln>
                <a:solidFill>
                  <a:srgbClr val="000000"/>
                </a:solidFill>
                <a:latin typeface="Optane" pitchFamily="34"/>
                <a:ea typeface="Verdana" pitchFamily="33"/>
                <a:cs typeface="Verdana" pitchFamily="34"/>
              </a:rPr>
              <a:t>particularly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hard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crisis </a:t>
            </a:r>
            <a:r>
              <a:rPr lang="es-ES" sz="2000" b="0" i="0" u="none" strike="noStrike" kern="1200" spc="0" dirty="0" err="1">
                <a:ln>
                  <a:noFill/>
                </a:ln>
                <a:solidFill>
                  <a:srgbClr val="000000"/>
                </a:solidFill>
                <a:latin typeface="Optane" pitchFamily="34"/>
                <a:ea typeface="Verdana" pitchFamily="33"/>
                <a:cs typeface="Verdana" pitchFamily="34"/>
              </a:rPr>
              <a:t>felt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compelled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cut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payment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reduce </a:t>
            </a:r>
            <a:r>
              <a:rPr lang="es-ES" sz="2000" b="0" i="0" u="none" strike="noStrike" kern="1200" spc="0" dirty="0" err="1">
                <a:ln>
                  <a:noFill/>
                </a:ln>
                <a:solidFill>
                  <a:srgbClr val="000000"/>
                </a:solidFill>
                <a:latin typeface="Optane" pitchFamily="34"/>
                <a:ea typeface="Verdana" pitchFamily="33"/>
                <a:cs typeface="Verdana" pitchFamily="34"/>
              </a:rPr>
              <a:t>available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through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tax</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temporary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permanent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changes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indexation</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benefits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high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unemployment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many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households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suffer</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deterioration</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financial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situation</a:t>
            </a:r>
            <a:r>
              <a:rPr lang="es-ES" sz="2000" b="0" i="0" u="none" strike="noStrike" kern="1200" spc="0" dirty="0">
                <a:ln>
                  <a:noFill/>
                </a:ln>
                <a:solidFill>
                  <a:srgbClr val="000000"/>
                </a:solidFill>
                <a:latin typeface="Optane" pitchFamily="34"/>
                <a:ea typeface="Verdana" pitchFamily="33"/>
                <a:cs typeface="Verdana" pitchFamily="34"/>
              </a:rPr>
              <a:t> as a </a:t>
            </a:r>
            <a:r>
              <a:rPr lang="es-ES" sz="2000" b="0" i="0" u="none" strike="noStrike" kern="1200" spc="0" dirty="0" err="1">
                <a:ln>
                  <a:noFill/>
                </a:ln>
                <a:solidFill>
                  <a:srgbClr val="000000"/>
                </a:solidFill>
                <a:latin typeface="Optane" pitchFamily="34"/>
                <a:ea typeface="Verdana" pitchFamily="33"/>
                <a:cs typeface="Verdana" pitchFamily="34"/>
              </a:rPr>
              <a:t>result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sharing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resources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younger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generations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family</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b="0" i="0" u="none" strike="noStrike" kern="1200" spc="0" dirty="0" smtClean="0">
                <a:ln>
                  <a:noFill/>
                </a:ln>
                <a:solidFill>
                  <a:srgbClr val="000000"/>
                </a:solidFill>
                <a:latin typeface="Optane" pitchFamily="34"/>
                <a:ea typeface="Verdana" pitchFamily="33"/>
                <a:cs typeface="Verdana" pitchFamily="34"/>
              </a:rPr>
              <a:t>9.</a:t>
            </a:r>
            <a:r>
              <a:rPr lang="zh-CN" altLang="en-US" sz="2000" dirty="0">
                <a:solidFill>
                  <a:srgbClr val="000000"/>
                </a:solidFill>
                <a:latin typeface="Optane" pitchFamily="34"/>
                <a:ea typeface="Verdana" pitchFamily="33"/>
                <a:cs typeface="Verdana" pitchFamily="34"/>
              </a:rPr>
              <a:t> </a:t>
            </a:r>
            <a:r>
              <a:rPr lang="zh-CN" altLang="en-US" sz="2000" dirty="0" smtClean="0">
                <a:solidFill>
                  <a:srgbClr val="000000"/>
                </a:solidFill>
                <a:latin typeface="Optane" pitchFamily="34"/>
                <a:ea typeface="Verdana" pitchFamily="33"/>
                <a:cs typeface="Verdana" pitchFamily="34"/>
              </a:rPr>
              <a:t>公共养老金开支的多数储蓄只会在长时期内出现，但是一些被经济危机重创的国家不得不通过提高赋税、临时或永久地调整福利挂钩指数的方式来裁减养老金给付或降低可提供给老人的收入。在失业率较高的国家，很多养老金领取人的家庭也可能会因为与家庭中的年轻一代分享收入来源而使其财务陷入窘境。</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endParaRPr lang="es-ES" b="1"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Rectangle 4"/>
          <p:cNvSpPr/>
          <p:nvPr/>
        </p:nvSpPr>
        <p:spPr>
          <a:xfrm>
            <a:off x="350280" y="692640"/>
            <a:ext cx="9199800" cy="332253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endParaRPr lang="es-ES" sz="2000" b="1"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endParaRPr lang="es-ES" sz="2000" b="1"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es-ES" sz="2600" b="1" i="1" u="none" strike="noStrike" kern="1200" spc="0" dirty="0" err="1">
                <a:ln>
                  <a:noFill/>
                </a:ln>
                <a:solidFill>
                  <a:srgbClr val="000000"/>
                </a:solidFill>
                <a:latin typeface="Optane" pitchFamily="34"/>
                <a:ea typeface="Verdana" pitchFamily="33"/>
                <a:cs typeface="Verdana" pitchFamily="34"/>
              </a:rPr>
              <a:t>Overall</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spending</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on</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public</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pensions</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is</a:t>
            </a:r>
            <a:r>
              <a:rPr lang="es-ES" sz="2600" b="1" i="1" u="none" strike="noStrike" kern="1200" spc="0" dirty="0">
                <a:ln>
                  <a:noFill/>
                </a:ln>
                <a:solidFill>
                  <a:srgbClr val="000000"/>
                </a:solidFill>
                <a:latin typeface="Optane" pitchFamily="34"/>
                <a:ea typeface="Verdana" pitchFamily="33"/>
                <a:cs typeface="Verdana" pitchFamily="34"/>
              </a:rPr>
              <a:t> no </a:t>
            </a:r>
            <a:r>
              <a:rPr lang="es-ES" sz="2600" b="1" i="1" u="none" strike="noStrike" kern="1200" spc="0" dirty="0" err="1">
                <a:ln>
                  <a:noFill/>
                </a:ln>
                <a:solidFill>
                  <a:srgbClr val="000000"/>
                </a:solidFill>
                <a:latin typeface="Optane" pitchFamily="34"/>
                <a:ea typeface="Verdana" pitchFamily="33"/>
                <a:cs typeface="Verdana" pitchFamily="34"/>
              </a:rPr>
              <a:t>longer</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expected</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to</a:t>
            </a:r>
            <a:r>
              <a:rPr lang="es-ES" sz="2600" b="1" i="1" u="none" strike="noStrike" kern="1200" spc="0" dirty="0">
                <a:ln>
                  <a:noFill/>
                </a:ln>
                <a:solidFill>
                  <a:srgbClr val="000000"/>
                </a:solidFill>
                <a:latin typeface="Optane" pitchFamily="34"/>
                <a:ea typeface="Verdana" pitchFamily="33"/>
                <a:cs typeface="Verdana" pitchFamily="34"/>
              </a:rPr>
              <a:t> be </a:t>
            </a:r>
            <a:r>
              <a:rPr lang="es-ES" sz="2600" b="1" i="1" u="none" strike="noStrike" kern="1200" spc="0" dirty="0" err="1">
                <a:ln>
                  <a:noFill/>
                </a:ln>
                <a:solidFill>
                  <a:srgbClr val="000000"/>
                </a:solidFill>
                <a:latin typeface="Optane" pitchFamily="34"/>
                <a:ea typeface="Verdana" pitchFamily="33"/>
                <a:cs typeface="Verdana" pitchFamily="34"/>
              </a:rPr>
              <a:t>higher</a:t>
            </a:r>
            <a:r>
              <a:rPr lang="es-ES" sz="2600" b="1" i="1" u="none" strike="noStrike" kern="1200" spc="0" dirty="0">
                <a:ln>
                  <a:noFill/>
                </a:ln>
                <a:solidFill>
                  <a:srgbClr val="000000"/>
                </a:solidFill>
                <a:latin typeface="Optane" pitchFamily="34"/>
                <a:ea typeface="Verdana" pitchFamily="33"/>
                <a:cs typeface="Verdana" pitchFamily="34"/>
              </a:rPr>
              <a:t> in 2060 </a:t>
            </a:r>
            <a:r>
              <a:rPr lang="es-ES" sz="2600" b="1" i="1" u="none" strike="noStrike" kern="1200" spc="0" dirty="0" err="1">
                <a:ln>
                  <a:noFill/>
                </a:ln>
                <a:solidFill>
                  <a:srgbClr val="000000"/>
                </a:solidFill>
                <a:latin typeface="Optane" pitchFamily="34"/>
                <a:ea typeface="Verdana" pitchFamily="33"/>
                <a:cs typeface="Verdana" pitchFamily="34"/>
              </a:rPr>
              <a:t>than</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presently</a:t>
            </a:r>
            <a:r>
              <a:rPr lang="es-ES" sz="2600" b="1" i="1" u="none" strike="noStrike" kern="1200" spc="0" dirty="0">
                <a:ln>
                  <a:noFill/>
                </a:ln>
                <a:solidFill>
                  <a:srgbClr val="000000"/>
                </a:solidFill>
                <a:latin typeface="Optane" pitchFamily="34"/>
                <a:ea typeface="Verdana" pitchFamily="33"/>
                <a:cs typeface="Verdana" pitchFamily="34"/>
              </a:rPr>
              <a:t>..</a:t>
            </a:r>
            <a:r>
              <a:rPr lang="es-ES" sz="2600" b="1" i="1" u="none" strike="noStrike" kern="1200" spc="0" dirty="0" smtClean="0">
                <a:ln>
                  <a:noFill/>
                </a:ln>
                <a:solidFill>
                  <a:srgbClr val="000000"/>
                </a:solidFill>
                <a:latin typeface="Optane" pitchFamily="34"/>
                <a:ea typeface="Verdana" pitchFamily="33"/>
                <a:cs typeface="Verdana" pitchFamily="34"/>
              </a:rPr>
              <a:t>.</a:t>
            </a: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endParaRPr lang="es-ES" sz="2600" b="1" i="1" dirty="0">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zh-CN" altLang="en-US" sz="2600" b="1" i="1" dirty="0" smtClean="0">
                <a:solidFill>
                  <a:srgbClr val="000000"/>
                </a:solidFill>
                <a:latin typeface="Optane" pitchFamily="34"/>
                <a:ea typeface="Verdana" pitchFamily="33"/>
                <a:cs typeface="Verdana" pitchFamily="34"/>
              </a:rPr>
              <a:t>总之，人们期望到</a:t>
            </a:r>
            <a:r>
              <a:rPr lang="en-US" altLang="zh-CN" sz="2600" b="1" i="1" dirty="0" smtClean="0">
                <a:solidFill>
                  <a:srgbClr val="000000"/>
                </a:solidFill>
                <a:latin typeface="Optane" pitchFamily="34"/>
                <a:ea typeface="Verdana" pitchFamily="33"/>
                <a:cs typeface="Verdana" pitchFamily="34"/>
              </a:rPr>
              <a:t>2060</a:t>
            </a:r>
            <a:r>
              <a:rPr lang="zh-CN" altLang="en-US" sz="2600" b="1" i="1" dirty="0" smtClean="0">
                <a:solidFill>
                  <a:srgbClr val="000000"/>
                </a:solidFill>
                <a:latin typeface="Optane" pitchFamily="34"/>
                <a:ea typeface="Verdana" pitchFamily="33"/>
                <a:cs typeface="Verdana" pitchFamily="34"/>
              </a:rPr>
              <a:t>年的公共养老金开始不会高于现在的水平</a:t>
            </a:r>
            <a:r>
              <a:rPr lang="is-IS" altLang="zh-CN" sz="2600" b="1" i="1" dirty="0" smtClean="0">
                <a:solidFill>
                  <a:srgbClr val="000000"/>
                </a:solidFill>
                <a:latin typeface="Optane" pitchFamily="34"/>
                <a:ea typeface="Verdana" pitchFamily="33"/>
                <a:cs typeface="Verdana" pitchFamily="34"/>
              </a:rPr>
              <a:t>…</a:t>
            </a:r>
            <a:endParaRPr lang="es-ES" sz="2600" b="1" i="1"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Rectangle 4"/>
          <p:cNvSpPr/>
          <p:nvPr/>
        </p:nvSpPr>
        <p:spPr>
          <a:xfrm>
            <a:off x="350280" y="692640"/>
            <a:ext cx="9199800" cy="5323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10</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first</a:t>
            </a:r>
            <a:r>
              <a:rPr lang="es-ES" sz="2000" b="0" i="0" u="none" strike="noStrike" kern="1200" spc="0" dirty="0">
                <a:ln>
                  <a:noFill/>
                </a:ln>
                <a:solidFill>
                  <a:srgbClr val="000000"/>
                </a:solidFill>
                <a:latin typeface="Optane" pitchFamily="34"/>
                <a:ea typeface="Verdana" pitchFamily="33"/>
                <a:cs typeface="Verdana" pitchFamily="34"/>
              </a:rPr>
              <a:t> time </a:t>
            </a:r>
            <a:r>
              <a:rPr lang="es-ES" sz="2000" b="0" i="0" u="none" strike="noStrike" kern="1200" spc="0" dirty="0" err="1">
                <a:ln>
                  <a:noFill/>
                </a:ln>
                <a:solidFill>
                  <a:srgbClr val="000000"/>
                </a:solidFill>
                <a:latin typeface="Optane" pitchFamily="34"/>
                <a:ea typeface="Verdana" pitchFamily="33"/>
                <a:cs typeface="Verdana" pitchFamily="34"/>
              </a:rPr>
              <a:t>since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Economic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Policy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Committee</a:t>
            </a:r>
            <a:r>
              <a:rPr lang="es-ES" sz="2000" b="0" i="0" u="none" strike="noStrike" kern="1200" spc="0" dirty="0">
                <a:ln>
                  <a:noFill/>
                </a:ln>
                <a:solidFill>
                  <a:srgbClr val="000000"/>
                </a:solidFill>
                <a:latin typeface="Optane" pitchFamily="34"/>
                <a:ea typeface="Verdana" pitchFamily="33"/>
                <a:cs typeface="Verdana" pitchFamily="34"/>
              </a:rPr>
              <a:t> has </a:t>
            </a:r>
            <a:r>
              <a:rPr lang="es-ES" sz="2000" b="0" i="0" u="none" strike="noStrike" kern="1200" spc="0" dirty="0" err="1">
                <a:ln>
                  <a:noFill/>
                </a:ln>
                <a:solidFill>
                  <a:srgbClr val="000000"/>
                </a:solidFill>
                <a:latin typeface="Optane" pitchFamily="34"/>
                <a:ea typeface="Verdana" pitchFamily="33"/>
                <a:cs typeface="Verdana" pitchFamily="34"/>
              </a:rPr>
              <a:t>carried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out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long-term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projections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age-related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spending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expects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average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spending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end</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projection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period</a:t>
            </a:r>
            <a:r>
              <a:rPr lang="es-ES" sz="2000" b="0" i="0" u="none" strike="noStrike" kern="1200" spc="0" dirty="0">
                <a:ln>
                  <a:noFill/>
                </a:ln>
                <a:solidFill>
                  <a:srgbClr val="000000"/>
                </a:solidFill>
                <a:latin typeface="Optane" pitchFamily="34"/>
                <a:ea typeface="Verdana" pitchFamily="33"/>
                <a:cs typeface="Verdana" pitchFamily="34"/>
              </a:rPr>
              <a:t> (2060)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be no </a:t>
            </a:r>
            <a:r>
              <a:rPr lang="es-ES" sz="2000" b="0" i="0" u="none" strike="noStrike" kern="1200" spc="0" dirty="0" err="1">
                <a:ln>
                  <a:noFill/>
                </a:ln>
                <a:solidFill>
                  <a:srgbClr val="000000"/>
                </a:solidFill>
                <a:latin typeface="Optane" pitchFamily="34"/>
                <a:ea typeface="Verdana" pitchFamily="33"/>
                <a:cs typeface="Verdana" pitchFamily="34"/>
              </a:rPr>
              <a:t>larger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beginning</a:t>
            </a:r>
            <a:r>
              <a:rPr lang="es-ES" sz="2000" b="0" i="0" u="none" strike="noStrike" kern="1200" spc="0" dirty="0">
                <a:ln>
                  <a:noFill/>
                </a:ln>
                <a:solidFill>
                  <a:srgbClr val="000000"/>
                </a:solidFill>
                <a:latin typeface="Optane" pitchFamily="34"/>
                <a:ea typeface="Verdana" pitchFamily="33"/>
                <a:cs typeface="Verdana" pitchFamily="34"/>
              </a:rPr>
              <a:t> (2013), </a:t>
            </a:r>
            <a:r>
              <a:rPr lang="es-ES" sz="2000" b="0" i="0" u="none" strike="noStrike" kern="1200" spc="0" dirty="0" err="1">
                <a:ln>
                  <a:noFill/>
                </a:ln>
                <a:solidFill>
                  <a:srgbClr val="000000"/>
                </a:solidFill>
                <a:latin typeface="Optane" pitchFamily="34"/>
                <a:ea typeface="Verdana" pitchFamily="33"/>
                <a:cs typeface="Verdana" pitchFamily="34"/>
              </a:rPr>
              <a:t>notwithstanding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sharp</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number</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over</a:t>
            </a:r>
            <a:r>
              <a:rPr lang="es-ES" sz="2000" b="0" i="0" u="none" strike="noStrike" kern="1200" spc="0" dirty="0">
                <a:ln>
                  <a:noFill/>
                </a:ln>
                <a:solidFill>
                  <a:srgbClr val="000000"/>
                </a:solidFill>
                <a:latin typeface="Optane" pitchFamily="34"/>
                <a:ea typeface="Verdana" pitchFamily="33"/>
                <a:cs typeface="Verdana" pitchFamily="34"/>
              </a:rPr>
              <a:t> 65. </a:t>
            </a:r>
            <a:r>
              <a:rPr lang="es-ES" sz="2000" b="0" i="0" u="none" strike="noStrike" kern="1200" spc="0" dirty="0" err="1">
                <a:ln>
                  <a:noFill/>
                </a:ln>
                <a:solidFill>
                  <a:srgbClr val="000000"/>
                </a:solidFill>
                <a:latin typeface="Optane" pitchFamily="34"/>
                <a:ea typeface="Verdana" pitchFamily="33"/>
                <a:cs typeface="Verdana" pitchFamily="34"/>
              </a:rPr>
              <a:t>However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there</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significant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differences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across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change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expenditures</a:t>
            </a:r>
            <a:r>
              <a:rPr lang="es-ES" sz="2000" b="0" i="0" u="none" strike="noStrike" kern="1200" spc="0" dirty="0">
                <a:ln>
                  <a:noFill/>
                </a:ln>
                <a:solidFill>
                  <a:srgbClr val="000000"/>
                </a:solidFill>
                <a:latin typeface="Optane" pitchFamily="34"/>
                <a:ea typeface="Verdana" pitchFamily="33"/>
                <a:cs typeface="Verdana" pitchFamily="34"/>
              </a:rPr>
              <a:t> as a share of GDP </a:t>
            </a:r>
            <a:r>
              <a:rPr lang="es-ES" sz="2000" b="0" i="0" u="none" strike="noStrike" kern="1200" spc="0" dirty="0" err="1">
                <a:ln>
                  <a:noFill/>
                </a:ln>
                <a:solidFill>
                  <a:srgbClr val="000000"/>
                </a:solidFill>
                <a:latin typeface="Optane" pitchFamily="34"/>
                <a:ea typeface="Verdana" pitchFamily="33"/>
                <a:cs typeface="Verdana" pitchFamily="34"/>
              </a:rPr>
              <a:t>would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range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4.1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 decline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-3.9 </a:t>
            </a:r>
            <a:r>
              <a:rPr lang="es-ES" sz="2000" b="0" i="0" u="none" strike="noStrike" kern="1200" spc="0" dirty="0" err="1">
                <a:ln>
                  <a:noFill/>
                </a:ln>
                <a:solidFill>
                  <a:srgbClr val="000000"/>
                </a:solidFill>
                <a:latin typeface="Optane" pitchFamily="34"/>
                <a:ea typeface="Verdana" pitchFamily="33"/>
                <a:cs typeface="Verdana" pitchFamily="34"/>
              </a:rPr>
              <a:t>compared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2013.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demographic</a:t>
            </a:r>
            <a:r>
              <a:rPr lang="es-ES" sz="2000" b="0" i="0" u="none" strike="noStrike" kern="1200" spc="0" dirty="0">
                <a:ln>
                  <a:noFill/>
                </a:ln>
                <a:solidFill>
                  <a:srgbClr val="000000"/>
                </a:solidFill>
                <a:latin typeface="Optane" pitchFamily="34"/>
                <a:ea typeface="Verdana" pitchFamily="33"/>
                <a:cs typeface="Verdana" pitchFamily="34"/>
              </a:rPr>
              <a:t> factor </a:t>
            </a:r>
            <a:r>
              <a:rPr lang="es-ES" sz="2000" b="0" i="0" u="none" strike="noStrike" kern="1200" spc="0" dirty="0" err="1">
                <a:ln>
                  <a:noFill/>
                </a:ln>
                <a:solidFill>
                  <a:srgbClr val="000000"/>
                </a:solidFill>
                <a:latin typeface="Optane" pitchFamily="34"/>
                <a:ea typeface="Verdana" pitchFamily="33"/>
                <a:cs typeface="Verdana" pitchFamily="34"/>
              </a:rPr>
              <a:t>considered</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isolation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expenditure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EU-28 </a:t>
            </a:r>
            <a:r>
              <a:rPr lang="es-ES" sz="2000" b="0" i="0" u="none" strike="noStrike" kern="1200" spc="0" dirty="0" err="1">
                <a:ln>
                  <a:noFill/>
                </a:ln>
                <a:solidFill>
                  <a:srgbClr val="000000"/>
                </a:solidFill>
                <a:latin typeface="Optane" pitchFamily="34"/>
                <a:ea typeface="Verdana" pitchFamily="33"/>
                <a:cs typeface="Verdana" pitchFamily="34"/>
              </a:rPr>
              <a:t>over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period</a:t>
            </a:r>
            <a:r>
              <a:rPr lang="es-ES" sz="2000" b="0" i="0" u="none" strike="noStrike" kern="1200" spc="0" dirty="0">
                <a:ln>
                  <a:noFill/>
                </a:ln>
                <a:solidFill>
                  <a:srgbClr val="000000"/>
                </a:solidFill>
                <a:latin typeface="Optane" pitchFamily="34"/>
                <a:ea typeface="Verdana" pitchFamily="33"/>
                <a:cs typeface="Verdana" pitchFamily="34"/>
              </a:rPr>
              <a:t> 2013-2060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7.6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a:ln>
                  <a:noFill/>
                </a:ln>
                <a:solidFill>
                  <a:srgbClr val="000000"/>
                </a:solidFill>
                <a:latin typeface="Optane" pitchFamily="34"/>
                <a:ea typeface="Verdana" pitchFamily="33"/>
                <a:cs typeface="Verdana" pitchFamily="34"/>
              </a:rPr>
              <a:t> of GDP</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b="0" i="0" u="none" strike="noStrike" kern="1200" spc="0" dirty="0" smtClean="0">
                <a:ln>
                  <a:noFill/>
                </a:ln>
                <a:solidFill>
                  <a:srgbClr val="000000"/>
                </a:solidFill>
                <a:latin typeface="Optane" pitchFamily="34"/>
                <a:ea typeface="Verdana" pitchFamily="33"/>
                <a:cs typeface="Verdana" pitchFamily="34"/>
              </a:rPr>
              <a:t>10.</a:t>
            </a:r>
            <a:r>
              <a:rPr lang="zh-CN" altLang="en-US" sz="2000" b="0" i="0" u="none" strike="noStrike" kern="1200" spc="0" dirty="0" smtClean="0">
                <a:ln>
                  <a:noFill/>
                </a:ln>
                <a:solidFill>
                  <a:srgbClr val="000000"/>
                </a:solidFill>
                <a:latin typeface="Optane" pitchFamily="34"/>
                <a:ea typeface="Verdana" pitchFamily="33"/>
                <a:cs typeface="Verdana" pitchFamily="34"/>
              </a:rPr>
              <a:t> 在</a:t>
            </a:r>
            <a:r>
              <a:rPr lang="zh-CN" altLang="en-US" sz="2000" dirty="0" smtClean="0">
                <a:solidFill>
                  <a:srgbClr val="000000"/>
                </a:solidFill>
                <a:latin typeface="Optane" pitchFamily="34"/>
                <a:ea typeface="Verdana" pitchFamily="33"/>
                <a:cs typeface="Verdana" pitchFamily="34"/>
              </a:rPr>
              <a:t>经济政策委员会进行了第一次年龄相关公共开支长期预测之后，人们期望的是：在预期末年（</a:t>
            </a:r>
            <a:r>
              <a:rPr lang="en-US" altLang="zh-CN" sz="2000" dirty="0" smtClean="0">
                <a:solidFill>
                  <a:srgbClr val="000000"/>
                </a:solidFill>
                <a:latin typeface="Optane" pitchFamily="34"/>
                <a:ea typeface="Verdana" pitchFamily="33"/>
                <a:cs typeface="Verdana" pitchFamily="34"/>
              </a:rPr>
              <a:t>2060</a:t>
            </a:r>
            <a:r>
              <a:rPr lang="zh-CN" altLang="en-US" sz="2000" dirty="0" smtClean="0">
                <a:solidFill>
                  <a:srgbClr val="000000"/>
                </a:solidFill>
                <a:latin typeface="Optane" pitchFamily="34"/>
                <a:ea typeface="Verdana" pitchFamily="33"/>
                <a:cs typeface="Verdana" pitchFamily="34"/>
              </a:rPr>
              <a:t>年）的平均养老金公共开支不高于预期初年（</a:t>
            </a:r>
            <a:r>
              <a:rPr lang="en-US" altLang="zh-CN" sz="2000" dirty="0" smtClean="0">
                <a:solidFill>
                  <a:srgbClr val="000000"/>
                </a:solidFill>
                <a:latin typeface="Optane" pitchFamily="34"/>
                <a:ea typeface="Verdana" pitchFamily="33"/>
                <a:cs typeface="Verdana" pitchFamily="34"/>
              </a:rPr>
              <a:t>2013</a:t>
            </a:r>
            <a:r>
              <a:rPr lang="zh-CN" altLang="en-US" sz="2000" dirty="0" smtClean="0">
                <a:solidFill>
                  <a:srgbClr val="000000"/>
                </a:solidFill>
                <a:latin typeface="Optane" pitchFamily="34"/>
                <a:ea typeface="Verdana" pitchFamily="33"/>
                <a:cs typeface="Verdana" pitchFamily="34"/>
              </a:rPr>
              <a:t>年）的水平，无论</a:t>
            </a:r>
            <a:r>
              <a:rPr lang="en-US" altLang="zh-CN" sz="2000" dirty="0" smtClean="0">
                <a:solidFill>
                  <a:srgbClr val="000000"/>
                </a:solidFill>
                <a:latin typeface="Optane" pitchFamily="34"/>
                <a:ea typeface="Verdana" pitchFamily="33"/>
                <a:cs typeface="Verdana" pitchFamily="34"/>
              </a:rPr>
              <a:t>65</a:t>
            </a:r>
            <a:r>
              <a:rPr lang="zh-CN" altLang="en-US" sz="2000" dirty="0" smtClean="0">
                <a:solidFill>
                  <a:srgbClr val="000000"/>
                </a:solidFill>
                <a:latin typeface="Optane" pitchFamily="34"/>
                <a:ea typeface="Verdana" pitchFamily="33"/>
                <a:cs typeface="Verdana" pitchFamily="34"/>
              </a:rPr>
              <a:t>岁及以上的人口增量会如何之大。但是，各成员国之间的差距仍是巨大的：相对于</a:t>
            </a:r>
            <a:r>
              <a:rPr lang="en-US" altLang="zh-CN" sz="2000" dirty="0" smtClean="0">
                <a:solidFill>
                  <a:srgbClr val="000000"/>
                </a:solidFill>
                <a:latin typeface="Optane" pitchFamily="34"/>
                <a:ea typeface="Verdana" pitchFamily="33"/>
                <a:cs typeface="Verdana" pitchFamily="34"/>
              </a:rPr>
              <a:t>2013</a:t>
            </a:r>
            <a:r>
              <a:rPr lang="zh-CN" altLang="en-US" sz="2000" dirty="0" smtClean="0">
                <a:solidFill>
                  <a:srgbClr val="000000"/>
                </a:solidFill>
                <a:latin typeface="Optane" pitchFamily="34"/>
                <a:ea typeface="Verdana" pitchFamily="33"/>
                <a:cs typeface="Verdana" pitchFamily="34"/>
              </a:rPr>
              <a:t>年，各国公共养老金开支占</a:t>
            </a:r>
            <a:r>
              <a:rPr lang="en-US" altLang="zh-CN" sz="2000" dirty="0" smtClean="0">
                <a:solidFill>
                  <a:srgbClr val="000000"/>
                </a:solidFill>
                <a:latin typeface="Optane" pitchFamily="34"/>
                <a:ea typeface="Verdana" pitchFamily="33"/>
                <a:cs typeface="Verdana" pitchFamily="34"/>
              </a:rPr>
              <a:t>GDP</a:t>
            </a:r>
            <a:r>
              <a:rPr lang="zh-CN" altLang="en-US" sz="2000" dirty="0" smtClean="0">
                <a:solidFill>
                  <a:srgbClr val="000000"/>
                </a:solidFill>
                <a:latin typeface="Optane" pitchFamily="34"/>
                <a:ea typeface="Verdana" pitchFamily="33"/>
                <a:cs typeface="Verdana" pitchFamily="34"/>
              </a:rPr>
              <a:t>百分比处于增加</a:t>
            </a:r>
            <a:r>
              <a:rPr lang="en-US" altLang="zh-CN" sz="2000" dirty="0" smtClean="0">
                <a:solidFill>
                  <a:srgbClr val="000000"/>
                </a:solidFill>
                <a:latin typeface="Optane" pitchFamily="34"/>
                <a:ea typeface="Verdana" pitchFamily="33"/>
                <a:cs typeface="Verdana" pitchFamily="34"/>
              </a:rPr>
              <a:t>4.1%</a:t>
            </a:r>
            <a:r>
              <a:rPr lang="zh-CN" altLang="en-US" sz="2000" dirty="0" smtClean="0">
                <a:solidFill>
                  <a:srgbClr val="000000"/>
                </a:solidFill>
                <a:latin typeface="Optane" pitchFamily="34"/>
                <a:ea typeface="Verdana" pitchFamily="33"/>
                <a:cs typeface="Verdana" pitchFamily="34"/>
              </a:rPr>
              <a:t>和减少</a:t>
            </a:r>
            <a:r>
              <a:rPr lang="en-US" altLang="zh-CN" sz="2000" dirty="0" smtClean="0">
                <a:solidFill>
                  <a:srgbClr val="000000"/>
                </a:solidFill>
                <a:latin typeface="Optane" pitchFamily="34"/>
                <a:ea typeface="Verdana" pitchFamily="33"/>
                <a:cs typeface="Verdana" pitchFamily="34"/>
              </a:rPr>
              <a:t>3.9%</a:t>
            </a:r>
            <a:r>
              <a:rPr lang="zh-CN" altLang="en-US" sz="2000" dirty="0" smtClean="0">
                <a:solidFill>
                  <a:srgbClr val="000000"/>
                </a:solidFill>
                <a:latin typeface="Optane" pitchFamily="34"/>
                <a:ea typeface="Verdana" pitchFamily="33"/>
                <a:cs typeface="Verdana" pitchFamily="34"/>
              </a:rPr>
              <a:t>之间的水平。单独考虑的人口因素会增加欧盟</a:t>
            </a:r>
            <a:r>
              <a:rPr lang="en-US" altLang="zh-CN" sz="2000" dirty="0" smtClean="0">
                <a:solidFill>
                  <a:srgbClr val="000000"/>
                </a:solidFill>
                <a:latin typeface="Optane" pitchFamily="34"/>
                <a:ea typeface="Verdana" pitchFamily="33"/>
                <a:cs typeface="Verdana" pitchFamily="34"/>
              </a:rPr>
              <a:t>28</a:t>
            </a:r>
            <a:r>
              <a:rPr lang="zh-CN" altLang="en-US" sz="2000" dirty="0" smtClean="0">
                <a:solidFill>
                  <a:srgbClr val="000000"/>
                </a:solidFill>
                <a:latin typeface="Optane" pitchFamily="34"/>
                <a:ea typeface="Verdana" pitchFamily="33"/>
                <a:cs typeface="Verdana" pitchFamily="34"/>
              </a:rPr>
              <a:t>国在</a:t>
            </a:r>
            <a:r>
              <a:rPr lang="en-US" altLang="zh-CN" sz="2000" dirty="0" smtClean="0">
                <a:solidFill>
                  <a:srgbClr val="000000"/>
                </a:solidFill>
                <a:latin typeface="Optane" pitchFamily="34"/>
                <a:ea typeface="Verdana" pitchFamily="33"/>
                <a:cs typeface="Verdana" pitchFamily="34"/>
              </a:rPr>
              <a:t>2013-2060</a:t>
            </a:r>
            <a:r>
              <a:rPr lang="zh-CN" altLang="en-US" sz="2000" dirty="0" smtClean="0">
                <a:solidFill>
                  <a:srgbClr val="000000"/>
                </a:solidFill>
                <a:latin typeface="Optane" pitchFamily="34"/>
                <a:ea typeface="Verdana" pitchFamily="33"/>
                <a:cs typeface="Verdana" pitchFamily="34"/>
              </a:rPr>
              <a:t>年之间的公共开支，占</a:t>
            </a:r>
            <a:r>
              <a:rPr lang="en-US" altLang="zh-CN" sz="2000" dirty="0" smtClean="0">
                <a:solidFill>
                  <a:srgbClr val="000000"/>
                </a:solidFill>
                <a:latin typeface="Optane" pitchFamily="34"/>
                <a:ea typeface="Verdana" pitchFamily="33"/>
                <a:cs typeface="Verdana" pitchFamily="34"/>
              </a:rPr>
              <a:t>GDP</a:t>
            </a:r>
            <a:r>
              <a:rPr lang="zh-CN" altLang="en-US" sz="2000" dirty="0" smtClean="0">
                <a:solidFill>
                  <a:srgbClr val="000000"/>
                </a:solidFill>
                <a:latin typeface="Optane" pitchFamily="34"/>
                <a:ea typeface="Verdana" pitchFamily="33"/>
                <a:cs typeface="Verdana" pitchFamily="34"/>
              </a:rPr>
              <a:t>得</a:t>
            </a:r>
            <a:r>
              <a:rPr lang="en-US" altLang="zh-CN" sz="2000" dirty="0" smtClean="0">
                <a:solidFill>
                  <a:srgbClr val="000000"/>
                </a:solidFill>
                <a:latin typeface="Optane" pitchFamily="34"/>
                <a:ea typeface="Verdana" pitchFamily="33"/>
                <a:cs typeface="Verdana" pitchFamily="34"/>
              </a:rPr>
              <a:t>7.6%</a:t>
            </a:r>
            <a:r>
              <a:rPr lang="zh-CN" altLang="en-US" sz="2000" dirty="0" smtClean="0">
                <a:solidFill>
                  <a:srgbClr val="000000"/>
                </a:solidFill>
                <a:latin typeface="Optane" pitchFamily="34"/>
                <a:ea typeface="Verdana" pitchFamily="33"/>
                <a:cs typeface="Verdana" pitchFamily="34"/>
              </a:rPr>
              <a:t>。</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Rectangle 4"/>
          <p:cNvSpPr/>
          <p:nvPr/>
        </p:nvSpPr>
        <p:spPr>
          <a:xfrm>
            <a:off x="350280" y="692640"/>
            <a:ext cx="9199800" cy="409197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reduction</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number</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receiving</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notably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due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restricting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raising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pensionable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would</a:t>
            </a:r>
            <a:r>
              <a:rPr lang="es-ES" sz="2000" b="0" i="0" u="none" strike="noStrike" kern="1200" spc="0" dirty="0">
                <a:ln>
                  <a:noFill/>
                </a:ln>
                <a:solidFill>
                  <a:srgbClr val="000000"/>
                </a:solidFill>
                <a:latin typeface="Optane" pitchFamily="34"/>
                <a:ea typeface="Verdana" pitchFamily="33"/>
                <a:cs typeface="Verdana" pitchFamily="34"/>
              </a:rPr>
              <a:t> reduce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expenditure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2.6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average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benefits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compared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wages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further</a:t>
            </a:r>
            <a:r>
              <a:rPr lang="es-ES" sz="2000" b="0" i="0" u="none" strike="noStrike" kern="1200" spc="0" dirty="0">
                <a:ln>
                  <a:noFill/>
                </a:ln>
                <a:solidFill>
                  <a:srgbClr val="000000"/>
                </a:solidFill>
                <a:latin typeface="Optane" pitchFamily="34"/>
                <a:ea typeface="Verdana" pitchFamily="33"/>
                <a:cs typeface="Verdana" pitchFamily="34"/>
              </a:rPr>
              <a:t> reduce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another</a:t>
            </a:r>
            <a:r>
              <a:rPr lang="es-ES" sz="2000" b="0" i="0" u="none" strike="noStrike" kern="1200" spc="0" dirty="0">
                <a:ln>
                  <a:noFill/>
                </a:ln>
                <a:solidFill>
                  <a:srgbClr val="000000"/>
                </a:solidFill>
                <a:latin typeface="Optane" pitchFamily="34"/>
                <a:ea typeface="Verdana" pitchFamily="33"/>
                <a:cs typeface="Verdana" pitchFamily="34"/>
              </a:rPr>
              <a:t> 3.0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accounts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further</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a:ln>
                  <a:noFill/>
                </a:ln>
                <a:solidFill>
                  <a:srgbClr val="000000"/>
                </a:solidFill>
                <a:latin typeface="Optane" pitchFamily="34"/>
                <a:ea typeface="Verdana" pitchFamily="33"/>
                <a:cs typeface="Verdana" pitchFamily="34"/>
              </a:rPr>
              <a:t>reduction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1.4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dirty="0" err="1" smtClean="0">
                <a:solidFill>
                  <a:srgbClr val="000000"/>
                </a:solidFill>
                <a:latin typeface="Optane" pitchFamily="34"/>
                <a:ea typeface="Verdana" pitchFamily="33"/>
                <a:cs typeface="Verdana" pitchFamily="34"/>
              </a:rPr>
              <a:t>养老金领取人数的减少</a:t>
            </a:r>
            <a:r>
              <a:rPr lang="es-ES" sz="2000" dirty="0" smtClean="0">
                <a:solidFill>
                  <a:srgbClr val="000000"/>
                </a:solidFill>
                <a:latin typeface="Optane" pitchFamily="34"/>
                <a:ea typeface="Verdana" pitchFamily="33"/>
                <a:cs typeface="Verdana" pitchFamily="34"/>
              </a:rPr>
              <a:t>，</a:t>
            </a:r>
            <a:r>
              <a:rPr lang="zh-CN" altLang="en-US" sz="2000" dirty="0" smtClean="0">
                <a:solidFill>
                  <a:srgbClr val="000000"/>
                </a:solidFill>
                <a:latin typeface="Optane" pitchFamily="34"/>
                <a:ea typeface="Verdana" pitchFamily="33"/>
                <a:cs typeface="Verdana" pitchFamily="34"/>
              </a:rPr>
              <a:t>主要</a:t>
            </a:r>
            <a:r>
              <a:rPr lang="es-ES" sz="2000" dirty="0" err="1" smtClean="0">
                <a:solidFill>
                  <a:srgbClr val="000000"/>
                </a:solidFill>
                <a:latin typeface="Optane" pitchFamily="34"/>
                <a:ea typeface="Verdana" pitchFamily="33"/>
                <a:cs typeface="Verdana" pitchFamily="34"/>
              </a:rPr>
              <a:t>是</a:t>
            </a:r>
            <a:r>
              <a:rPr lang="zh-CN" altLang="en-US" sz="2000" dirty="0" smtClean="0">
                <a:solidFill>
                  <a:srgbClr val="000000"/>
                </a:solidFill>
                <a:latin typeface="Optane" pitchFamily="34"/>
                <a:ea typeface="Verdana" pitchFamily="33"/>
                <a:cs typeface="Verdana" pitchFamily="34"/>
              </a:rPr>
              <a:t>由于</a:t>
            </a:r>
            <a:r>
              <a:rPr lang="es-ES" sz="2000" dirty="0" err="1" smtClean="0">
                <a:solidFill>
                  <a:srgbClr val="000000"/>
                </a:solidFill>
                <a:latin typeface="Optane" pitchFamily="34"/>
                <a:ea typeface="Verdana" pitchFamily="33"/>
                <a:cs typeface="Verdana" pitchFamily="34"/>
              </a:rPr>
              <a:t>对提前退休的严格管制和养老金领取年龄的增加</a:t>
            </a:r>
            <a:r>
              <a:rPr lang="zh-CN" altLang="en-US" sz="2000" dirty="0" smtClean="0">
                <a:solidFill>
                  <a:srgbClr val="000000"/>
                </a:solidFill>
                <a:latin typeface="Optane" pitchFamily="34"/>
                <a:ea typeface="Verdana" pitchFamily="33"/>
                <a:cs typeface="Verdana" pitchFamily="34"/>
              </a:rPr>
              <a:t>，这会为养老金开支降低</a:t>
            </a:r>
            <a:r>
              <a:rPr lang="en-US" altLang="zh-CN" sz="2000" dirty="0" smtClean="0">
                <a:solidFill>
                  <a:srgbClr val="000000"/>
                </a:solidFill>
                <a:latin typeface="Optane" pitchFamily="34"/>
                <a:ea typeface="Verdana" pitchFamily="33"/>
                <a:cs typeface="Verdana" pitchFamily="34"/>
              </a:rPr>
              <a:t>2.6</a:t>
            </a:r>
            <a:r>
              <a:rPr lang="zh-CN" altLang="en-US" sz="2000" dirty="0" smtClean="0">
                <a:solidFill>
                  <a:srgbClr val="000000"/>
                </a:solidFill>
                <a:latin typeface="Optane" pitchFamily="34"/>
                <a:ea typeface="Verdana" pitchFamily="33"/>
                <a:cs typeface="Verdana" pitchFamily="34"/>
              </a:rPr>
              <a:t>个百分点。未来，低于工资水平的平均养老金会继续将公共开支减少</a:t>
            </a:r>
            <a:r>
              <a:rPr lang="en-US" altLang="zh-CN" sz="2000" dirty="0" smtClean="0">
                <a:solidFill>
                  <a:srgbClr val="000000"/>
                </a:solidFill>
                <a:latin typeface="Optane" pitchFamily="34"/>
                <a:ea typeface="Verdana" pitchFamily="33"/>
                <a:cs typeface="Verdana" pitchFamily="34"/>
              </a:rPr>
              <a:t>3.0%</a:t>
            </a:r>
            <a:r>
              <a:rPr lang="zh-CN" altLang="en-US" sz="2000" dirty="0" smtClean="0">
                <a:solidFill>
                  <a:srgbClr val="000000"/>
                </a:solidFill>
                <a:latin typeface="Optane" pitchFamily="34"/>
                <a:ea typeface="Verdana" pitchFamily="33"/>
                <a:cs typeface="Verdana" pitchFamily="34"/>
              </a:rPr>
              <a:t>，而就业数字的提高会继续将公共开支减少</a:t>
            </a:r>
            <a:r>
              <a:rPr lang="en-US" altLang="zh-CN" sz="2000" dirty="0" smtClean="0">
                <a:solidFill>
                  <a:srgbClr val="000000"/>
                </a:solidFill>
                <a:latin typeface="Optane" pitchFamily="34"/>
                <a:ea typeface="Verdana" pitchFamily="33"/>
                <a:cs typeface="Verdana" pitchFamily="34"/>
              </a:rPr>
              <a:t>1.4%</a:t>
            </a:r>
            <a:r>
              <a:rPr lang="zh-CN" altLang="en-US" sz="2000" dirty="0" smtClean="0">
                <a:solidFill>
                  <a:srgbClr val="000000"/>
                </a:solidFill>
                <a:latin typeface="Optane" pitchFamily="34"/>
                <a:ea typeface="Verdana" pitchFamily="33"/>
                <a:cs typeface="Verdana" pitchFamily="34"/>
              </a:rPr>
              <a:t>。</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Rectangle 4"/>
          <p:cNvSpPr/>
          <p:nvPr/>
        </p:nvSpPr>
        <p:spPr>
          <a:xfrm>
            <a:off x="288000" y="936000"/>
            <a:ext cx="9199800" cy="439205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11</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Report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highlights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lowering</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benefit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levels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imply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significant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risks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old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Theoretical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replacement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projected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decrease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majority</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next</a:t>
            </a:r>
            <a:r>
              <a:rPr lang="es-ES" sz="2000" b="0" i="0" u="none" strike="noStrike" kern="1200" spc="0" dirty="0">
                <a:ln>
                  <a:noFill/>
                </a:ln>
                <a:solidFill>
                  <a:srgbClr val="000000"/>
                </a:solidFill>
                <a:latin typeface="Optane" pitchFamily="34"/>
                <a:ea typeface="Verdana" pitchFamily="33"/>
                <a:cs typeface="Verdana" pitchFamily="34"/>
              </a:rPr>
              <a:t> 40 </a:t>
            </a:r>
            <a:r>
              <a:rPr lang="es-ES" sz="2000" b="0" i="0" u="none" strike="noStrike" kern="1200" spc="0" dirty="0" err="1">
                <a:ln>
                  <a:noFill/>
                </a:ln>
                <a:solidFill>
                  <a:srgbClr val="000000"/>
                </a:solidFill>
                <a:latin typeface="Optane" pitchFamily="34"/>
                <a:ea typeface="Verdana" pitchFamily="33"/>
                <a:cs typeface="Verdana" pitchFamily="34"/>
              </a:rPr>
              <a:t>years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 decline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a:ln>
                  <a:noFill/>
                </a:ln>
                <a:solidFill>
                  <a:srgbClr val="000000"/>
                </a:solidFill>
                <a:latin typeface="Optane" pitchFamily="34"/>
                <a:ea typeface="Verdana" pitchFamily="33"/>
                <a:cs typeface="Verdana" pitchFamily="34"/>
              </a:rPr>
              <a:t> in 16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fifteen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points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six</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dirty="0" smtClean="0">
                <a:solidFill>
                  <a:srgbClr val="000000"/>
                </a:solidFill>
                <a:latin typeface="Optane" pitchFamily="34"/>
                <a:ea typeface="Verdana" pitchFamily="33"/>
                <a:cs typeface="Verdana" pitchFamily="34"/>
              </a:rPr>
              <a:t>11.《</a:t>
            </a:r>
            <a:r>
              <a:rPr lang="zh-CN" altLang="en-US" sz="2000" dirty="0" smtClean="0">
                <a:solidFill>
                  <a:srgbClr val="000000"/>
                </a:solidFill>
                <a:latin typeface="Optane" pitchFamily="34"/>
                <a:ea typeface="Verdana" pitchFamily="33"/>
                <a:cs typeface="Verdana" pitchFamily="34"/>
              </a:rPr>
              <a:t>养老金充足性报告</a:t>
            </a:r>
            <a:r>
              <a:rPr lang="en-US" altLang="zh-CN" sz="2000" dirty="0" smtClean="0">
                <a:solidFill>
                  <a:srgbClr val="000000"/>
                </a:solidFill>
                <a:latin typeface="Optane" pitchFamily="34"/>
                <a:ea typeface="Verdana" pitchFamily="33"/>
                <a:cs typeface="Verdana" pitchFamily="34"/>
              </a:rPr>
              <a:t>》</a:t>
            </a:r>
            <a:r>
              <a:rPr lang="zh-CN" altLang="en-US" sz="2000" dirty="0" smtClean="0">
                <a:solidFill>
                  <a:srgbClr val="000000"/>
                </a:solidFill>
                <a:latin typeface="Optane" pitchFamily="34"/>
                <a:ea typeface="Verdana" pitchFamily="33"/>
                <a:cs typeface="Verdana" pitchFamily="34"/>
              </a:rPr>
              <a:t>强调，降低福利水平会含有巨大风险，降低未来养老收入的充足性。大多数国家在未来</a:t>
            </a:r>
            <a:r>
              <a:rPr lang="en-US" altLang="zh-CN" sz="2000" dirty="0" smtClean="0">
                <a:solidFill>
                  <a:srgbClr val="000000"/>
                </a:solidFill>
                <a:latin typeface="Optane" pitchFamily="34"/>
                <a:ea typeface="Verdana" pitchFamily="33"/>
                <a:cs typeface="Verdana" pitchFamily="34"/>
              </a:rPr>
              <a:t>40</a:t>
            </a:r>
            <a:r>
              <a:rPr lang="zh-CN" altLang="en-US" sz="2000" dirty="0" smtClean="0">
                <a:solidFill>
                  <a:srgbClr val="000000"/>
                </a:solidFill>
                <a:latin typeface="Optane" pitchFamily="34"/>
                <a:ea typeface="Verdana" pitchFamily="33"/>
                <a:cs typeface="Verdana" pitchFamily="34"/>
              </a:rPr>
              <a:t>年内的公共养老金制度的理论替代率，根据预测将会减少，其中</a:t>
            </a:r>
            <a:r>
              <a:rPr lang="en-US" altLang="zh-CN" sz="2000" dirty="0" smtClean="0">
                <a:solidFill>
                  <a:srgbClr val="000000"/>
                </a:solidFill>
                <a:latin typeface="Optane" pitchFamily="34"/>
                <a:ea typeface="Verdana" pitchFamily="33"/>
                <a:cs typeface="Verdana" pitchFamily="34"/>
              </a:rPr>
              <a:t>16</a:t>
            </a:r>
            <a:r>
              <a:rPr lang="zh-CN" altLang="en-US" sz="2000" dirty="0" smtClean="0">
                <a:solidFill>
                  <a:srgbClr val="000000"/>
                </a:solidFill>
                <a:latin typeface="Optane" pitchFamily="34"/>
                <a:ea typeface="Verdana" pitchFamily="33"/>
                <a:cs typeface="Verdana" pitchFamily="34"/>
              </a:rPr>
              <a:t>个国家降幅超过</a:t>
            </a:r>
            <a:r>
              <a:rPr lang="en-US" altLang="zh-CN" sz="2000" dirty="0" smtClean="0">
                <a:solidFill>
                  <a:srgbClr val="000000"/>
                </a:solidFill>
                <a:latin typeface="Optane" pitchFamily="34"/>
                <a:ea typeface="Verdana" pitchFamily="33"/>
                <a:cs typeface="Verdana" pitchFamily="34"/>
              </a:rPr>
              <a:t>5%</a:t>
            </a:r>
            <a:r>
              <a:rPr lang="zh-CN" altLang="en-US" sz="2000" dirty="0" smtClean="0">
                <a:solidFill>
                  <a:srgbClr val="000000"/>
                </a:solidFill>
                <a:latin typeface="Optane" pitchFamily="34"/>
                <a:ea typeface="Verdana" pitchFamily="33"/>
                <a:cs typeface="Verdana" pitchFamily="34"/>
              </a:rPr>
              <a:t>，</a:t>
            </a:r>
            <a:r>
              <a:rPr lang="en-US" altLang="zh-CN" sz="2000" dirty="0" smtClean="0">
                <a:solidFill>
                  <a:srgbClr val="000000"/>
                </a:solidFill>
                <a:latin typeface="Optane" pitchFamily="34"/>
                <a:ea typeface="Verdana" pitchFamily="33"/>
                <a:cs typeface="Verdana" pitchFamily="34"/>
              </a:rPr>
              <a:t>6</a:t>
            </a:r>
            <a:r>
              <a:rPr lang="zh-CN" altLang="en-US" sz="2000" dirty="0" smtClean="0">
                <a:solidFill>
                  <a:srgbClr val="000000"/>
                </a:solidFill>
                <a:latin typeface="Optane" pitchFamily="34"/>
                <a:ea typeface="Verdana" pitchFamily="33"/>
                <a:cs typeface="Verdana" pitchFamily="34"/>
              </a:rPr>
              <a:t>个国家降幅达</a:t>
            </a:r>
            <a:r>
              <a:rPr lang="en-US" altLang="zh-CN" sz="2000" dirty="0" smtClean="0">
                <a:solidFill>
                  <a:srgbClr val="000000"/>
                </a:solidFill>
                <a:latin typeface="Optane" pitchFamily="34"/>
                <a:ea typeface="Verdana" pitchFamily="33"/>
                <a:cs typeface="Verdana" pitchFamily="34"/>
              </a:rPr>
              <a:t>15%</a:t>
            </a:r>
            <a:r>
              <a:rPr lang="zh-CN" altLang="en-US" sz="2000" dirty="0" smtClean="0">
                <a:solidFill>
                  <a:srgbClr val="000000"/>
                </a:solidFill>
                <a:latin typeface="Optane" pitchFamily="34"/>
                <a:ea typeface="Verdana" pitchFamily="33"/>
                <a:cs typeface="Verdana" pitchFamily="34"/>
              </a:rPr>
              <a:t>甚至更多。</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Rectangle 4"/>
          <p:cNvSpPr/>
          <p:nvPr/>
        </p:nvSpPr>
        <p:spPr>
          <a:xfrm>
            <a:off x="350280" y="870440"/>
            <a:ext cx="9199800" cy="37534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12</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Postponing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in line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increases</a:t>
            </a:r>
            <a:r>
              <a:rPr lang="es-ES" sz="2000" b="0" i="0" u="none" strike="noStrike" kern="1200" spc="0" dirty="0">
                <a:ln>
                  <a:noFill/>
                </a:ln>
                <a:solidFill>
                  <a:srgbClr val="000000"/>
                </a:solidFill>
                <a:latin typeface="Optane" pitchFamily="34"/>
                <a:ea typeface="Verdana" pitchFamily="33"/>
                <a:cs typeface="Verdana" pitchFamily="34"/>
              </a:rPr>
              <a:t> in pensionable </a:t>
            </a:r>
            <a:r>
              <a:rPr lang="es-ES" sz="2000" b="0" i="0" u="none" strike="noStrike" kern="1200" spc="0" dirty="0" err="1">
                <a:ln>
                  <a:noFill/>
                </a:ln>
                <a:solidFill>
                  <a:srgbClr val="000000"/>
                </a:solidFill>
                <a:latin typeface="Optane" pitchFamily="34"/>
                <a:ea typeface="Verdana" pitchFamily="33"/>
                <a:cs typeface="Verdana" pitchFamily="34"/>
              </a:rPr>
              <a:t>ages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amongst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measures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mitigate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reduction</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replacement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rates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longer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careers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result</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better</a:t>
            </a:r>
            <a:r>
              <a:rPr lang="es-ES" sz="2000" b="0" i="0" u="none" strike="noStrike" kern="1200" spc="0" dirty="0">
                <a:ln>
                  <a:noFill/>
                </a:ln>
                <a:solidFill>
                  <a:srgbClr val="000000"/>
                </a:solidFill>
                <a:latin typeface="Optane" pitchFamily="34"/>
                <a:ea typeface="Verdana" pitchFamily="33"/>
                <a:cs typeface="Verdana" pitchFamily="34"/>
              </a:rPr>
              <a:t> individual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entitlements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Yet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depend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extent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cohorts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in particular,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able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achieve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fuller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careers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whether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sufficiently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good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health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skills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higher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earn</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rights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dirty="0" smtClean="0">
                <a:solidFill>
                  <a:srgbClr val="000000"/>
                </a:solidFill>
                <a:latin typeface="Optane" pitchFamily="34"/>
                <a:ea typeface="Verdana" pitchFamily="33"/>
                <a:cs typeface="Verdana" pitchFamily="34"/>
              </a:rPr>
              <a:t>12.</a:t>
            </a:r>
            <a:r>
              <a:rPr lang="zh-CN" altLang="en-US" sz="2000" dirty="0" smtClean="0">
                <a:solidFill>
                  <a:srgbClr val="000000"/>
                </a:solidFill>
                <a:latin typeface="Optane" pitchFamily="34"/>
                <a:ea typeface="Verdana" pitchFamily="33"/>
                <a:cs typeface="Verdana" pitchFamily="34"/>
              </a:rPr>
              <a:t> 相对于其他措施，推迟退休年龄并提高养老金领取年龄，在大多数成员国中可以缓解替代率降低的问题，因为更长的工作年限可以获得更好的个人养老金额度。</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Rectangle 4"/>
          <p:cNvSpPr/>
          <p:nvPr/>
        </p:nvSpPr>
        <p:spPr>
          <a:xfrm>
            <a:off x="432000" y="1512000"/>
            <a:ext cx="9199800" cy="433819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In </a:t>
            </a:r>
            <a:r>
              <a:rPr lang="es-ES" sz="2000" b="0" i="0" u="none" strike="noStrike" kern="1200" spc="0" dirty="0" err="1">
                <a:ln>
                  <a:noFill/>
                </a:ln>
                <a:solidFill>
                  <a:srgbClr val="000000"/>
                </a:solidFill>
                <a:latin typeface="Optane" pitchFamily="34"/>
                <a:ea typeface="Verdana" pitchFamily="33"/>
                <a:cs typeface="Verdana" pitchFamily="34"/>
              </a:rPr>
              <a:t>some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impact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lower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be offset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mitigated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entitlements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supplementary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savings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eight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contribution</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supplementary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total </a:t>
            </a:r>
            <a:r>
              <a:rPr lang="es-ES" sz="2000" b="0" i="0" u="none" strike="noStrike" kern="1200" spc="0" dirty="0" err="1">
                <a:ln>
                  <a:noFill/>
                </a:ln>
                <a:solidFill>
                  <a:srgbClr val="000000"/>
                </a:solidFill>
                <a:latin typeface="Optane" pitchFamily="34"/>
                <a:ea typeface="Verdana" pitchFamily="33"/>
                <a:cs typeface="Verdana" pitchFamily="34"/>
              </a:rPr>
              <a:t>replacement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expected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ten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percentage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smtClean="0">
                <a:ln>
                  <a:noFill/>
                </a:ln>
                <a:solidFill>
                  <a:srgbClr val="000000"/>
                </a:solidFill>
                <a:latin typeface="Optane" pitchFamily="34"/>
                <a:ea typeface="Verdana" pitchFamily="33"/>
                <a:cs typeface="Verdana" pitchFamily="34"/>
              </a:rPr>
              <a:t>points</a:t>
            </a: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zh-CN" altLang="en-US" sz="2000" b="0" i="0" u="none" strike="noStrike" kern="1200" spc="0" dirty="0" smtClean="0">
                <a:ln>
                  <a:noFill/>
                </a:ln>
                <a:solidFill>
                  <a:srgbClr val="000000"/>
                </a:solidFill>
                <a:latin typeface="Optane" pitchFamily="34"/>
                <a:ea typeface="Verdana" pitchFamily="33"/>
                <a:cs typeface="Verdana" pitchFamily="34"/>
              </a:rPr>
              <a:t>在一些成员国中，较低的公共养老金所带来的影响也可以通过增加补充性退休储蓄的办法来解决或缓解。有八个国家的补充养老金制度对总体替代率的贡献价值预期会增加</a:t>
            </a:r>
            <a:r>
              <a:rPr lang="en-US" altLang="zh-CN" sz="2000" b="0" i="0" u="none" strike="noStrike" kern="1200" spc="0" dirty="0" smtClean="0">
                <a:ln>
                  <a:noFill/>
                </a:ln>
                <a:solidFill>
                  <a:srgbClr val="000000"/>
                </a:solidFill>
                <a:latin typeface="Optane" pitchFamily="34"/>
                <a:ea typeface="Verdana" pitchFamily="33"/>
                <a:cs typeface="Verdana" pitchFamily="34"/>
              </a:rPr>
              <a:t>10%</a:t>
            </a:r>
            <a:r>
              <a:rPr lang="zh-CN" altLang="en-US" sz="2000" b="0" i="0" u="none" strike="noStrike" kern="1200" spc="0" dirty="0" smtClean="0">
                <a:ln>
                  <a:noFill/>
                </a:ln>
                <a:solidFill>
                  <a:srgbClr val="000000"/>
                </a:solidFill>
                <a:latin typeface="Optane" pitchFamily="34"/>
                <a:ea typeface="Verdana" pitchFamily="33"/>
                <a:cs typeface="Verdana" pitchFamily="34"/>
              </a:rPr>
              <a:t>或更多。</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es-ES" sz="2600" b="0" i="0" u="none" strike="noStrike" kern="1200" spc="0" dirty="0">
                <a:ln>
                  <a:noFill/>
                </a:ln>
                <a:solidFill>
                  <a:srgbClr val="000000"/>
                </a:solidFill>
                <a:latin typeface="Optane" pitchFamily="34"/>
                <a:ea typeface="Verdana" pitchFamily="33"/>
                <a:cs typeface="Verdana" pitchFamily="34"/>
              </a:rPr>
              <a:t>...</a:t>
            </a:r>
            <a:r>
              <a:rPr lang="es-ES" sz="2600" b="1" i="1" u="none" strike="noStrike" kern="1200" spc="0" dirty="0" err="1">
                <a:ln>
                  <a:noFill/>
                </a:ln>
                <a:solidFill>
                  <a:srgbClr val="000000"/>
                </a:solidFill>
                <a:latin typeface="Optane" pitchFamily="34"/>
                <a:ea typeface="Verdana" pitchFamily="33"/>
                <a:cs typeface="Verdana" pitchFamily="34"/>
              </a:rPr>
              <a:t>strong</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policies</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for</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addressing</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future</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adequacy</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a:ln>
                  <a:noFill/>
                </a:ln>
                <a:solidFill>
                  <a:srgbClr val="000000"/>
                </a:solidFill>
                <a:latin typeface="Optane" pitchFamily="34"/>
                <a:ea typeface="Verdana" pitchFamily="33"/>
                <a:cs typeface="Verdana" pitchFamily="34"/>
              </a:rPr>
              <a:t>risks</a:t>
            </a:r>
            <a:r>
              <a:rPr lang="es-ES" sz="2600" b="1" i="1" u="none" strike="noStrike" kern="1200" spc="0" dirty="0">
                <a:ln>
                  <a:noFill/>
                </a:ln>
                <a:solidFill>
                  <a:srgbClr val="000000"/>
                </a:solidFill>
                <a:latin typeface="Optane" pitchFamily="34"/>
                <a:ea typeface="Verdana" pitchFamily="33"/>
                <a:cs typeface="Verdana" pitchFamily="34"/>
              </a:rPr>
              <a:t> are </a:t>
            </a:r>
            <a:r>
              <a:rPr lang="es-ES" sz="2600" b="1" i="1" u="none" strike="noStrike" kern="1200" spc="0" dirty="0" err="1">
                <a:ln>
                  <a:noFill/>
                </a:ln>
                <a:solidFill>
                  <a:srgbClr val="000000"/>
                </a:solidFill>
                <a:latin typeface="Optane" pitchFamily="34"/>
                <a:ea typeface="Verdana" pitchFamily="33"/>
                <a:cs typeface="Verdana" pitchFamily="34"/>
              </a:rPr>
              <a:t>therefore</a:t>
            </a:r>
            <a:r>
              <a:rPr lang="es-ES" sz="2600" b="1" i="1" u="none" strike="noStrike" kern="1200" spc="0" dirty="0">
                <a:ln>
                  <a:noFill/>
                </a:ln>
                <a:solidFill>
                  <a:srgbClr val="000000"/>
                </a:solidFill>
                <a:latin typeface="Optane" pitchFamily="34"/>
                <a:ea typeface="Verdana" pitchFamily="33"/>
                <a:cs typeface="Verdana" pitchFamily="34"/>
              </a:rPr>
              <a:t> </a:t>
            </a:r>
            <a:r>
              <a:rPr lang="es-ES" sz="2600" b="1" i="1" u="none" strike="noStrike" kern="1200" spc="0" dirty="0" err="1" smtClean="0">
                <a:ln>
                  <a:noFill/>
                </a:ln>
                <a:solidFill>
                  <a:srgbClr val="000000"/>
                </a:solidFill>
                <a:latin typeface="Optane" pitchFamily="34"/>
                <a:ea typeface="Verdana" pitchFamily="33"/>
                <a:cs typeface="Verdana" pitchFamily="34"/>
              </a:rPr>
              <a:t>essential</a:t>
            </a:r>
            <a:endParaRPr lang="es-ES" sz="2600" b="1" i="1" u="none" strike="noStrike" kern="1200" spc="0" dirty="0" smtClean="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zh-CN" altLang="en-US" sz="2600" b="1" i="1" dirty="0" smtClean="0">
                <a:solidFill>
                  <a:srgbClr val="000000"/>
                </a:solidFill>
                <a:latin typeface="Optane" pitchFamily="34"/>
                <a:ea typeface="Verdana" pitchFamily="33"/>
                <a:cs typeface="Verdana" pitchFamily="34"/>
              </a:rPr>
              <a:t>因此，解决未来充足性风险的强力政策才是最关键的</a:t>
            </a:r>
            <a:r>
              <a:rPr lang="is-IS" altLang="zh-CN" sz="2600" b="1" i="1" dirty="0" smtClean="0">
                <a:solidFill>
                  <a:srgbClr val="000000"/>
                </a:solidFill>
                <a:latin typeface="Optane" pitchFamily="34"/>
                <a:ea typeface="Verdana" pitchFamily="33"/>
                <a:cs typeface="Verdana" pitchFamily="34"/>
              </a:rPr>
              <a:t>…</a:t>
            </a:r>
            <a:endParaRPr lang="es-ES" sz="2600" b="1" i="1"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Rectangle 4"/>
          <p:cNvSpPr/>
          <p:nvPr/>
        </p:nvSpPr>
        <p:spPr>
          <a:xfrm>
            <a:off x="304800" y="768840"/>
            <a:ext cx="5613400" cy="563085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13</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systems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across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EU do </a:t>
            </a:r>
            <a:r>
              <a:rPr lang="es-ES" sz="2000" b="0" i="0" u="none" strike="noStrike" kern="1200" spc="0" dirty="0" err="1">
                <a:ln>
                  <a:noFill/>
                </a:ln>
                <a:solidFill>
                  <a:srgbClr val="000000"/>
                </a:solidFill>
                <a:latin typeface="Optane" pitchFamily="34"/>
                <a:ea typeface="Verdana" pitchFamily="33"/>
                <a:cs typeface="Verdana" pitchFamily="34"/>
              </a:rPr>
              <a:t>offer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earning</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sufficient</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secure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long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period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However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linked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employability</a:t>
            </a:r>
            <a:r>
              <a:rPr lang="es-ES" sz="2000" b="0" i="0" u="none" strike="noStrike" kern="1200" spc="0" dirty="0">
                <a:ln>
                  <a:noFill/>
                </a:ln>
                <a:solidFill>
                  <a:srgbClr val="000000"/>
                </a:solidFill>
                <a:latin typeface="Optane" pitchFamily="34"/>
                <a:ea typeface="Verdana" pitchFamily="33"/>
                <a:cs typeface="Verdana" pitchFamily="34"/>
              </a:rPr>
              <a:t> and chances of </a:t>
            </a:r>
            <a:r>
              <a:rPr lang="es-ES" sz="2000" b="0" i="0" u="none" strike="noStrike" kern="1200" spc="0" dirty="0" err="1">
                <a:ln>
                  <a:noFill/>
                </a:ln>
                <a:solidFill>
                  <a:srgbClr val="000000"/>
                </a:solidFill>
                <a:latin typeface="Optane" pitchFamily="34"/>
                <a:ea typeface="Verdana" pitchFamily="33"/>
                <a:cs typeface="Verdana" pitchFamily="34"/>
              </a:rPr>
              <a:t>finding</a:t>
            </a:r>
            <a:r>
              <a:rPr lang="es-ES" sz="2000" b="0" i="0" u="none" strike="noStrike" kern="1200" spc="0" dirty="0">
                <a:ln>
                  <a:noFill/>
                </a:ln>
                <a:solidFill>
                  <a:srgbClr val="000000"/>
                </a:solidFill>
                <a:latin typeface="Optane" pitchFamily="34"/>
                <a:ea typeface="Verdana" pitchFamily="33"/>
                <a:cs typeface="Verdana" pitchFamily="34"/>
              </a:rPr>
              <a:t> and holding a </a:t>
            </a:r>
            <a:r>
              <a:rPr lang="es-ES" sz="2000" b="0" i="0" u="none" strike="noStrike" kern="1200" spc="0" dirty="0" err="1">
                <a:ln>
                  <a:noFill/>
                </a:ln>
                <a:solidFill>
                  <a:srgbClr val="000000"/>
                </a:solidFill>
                <a:latin typeface="Optane" pitchFamily="34"/>
                <a:ea typeface="Verdana" pitchFamily="33"/>
                <a:cs typeface="Verdana" pitchFamily="34"/>
              </a:rPr>
              <a:t>job</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good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quality</a:t>
            </a:r>
            <a:r>
              <a:rPr lang="es-ES" sz="2000" b="0" i="0" u="none" strike="noStrike" kern="1200" spc="0" dirty="0">
                <a:ln>
                  <a:noFill/>
                </a:ln>
                <a:solidFill>
                  <a:srgbClr val="000000"/>
                </a:solidFill>
                <a:latin typeface="Optane" pitchFamily="34"/>
                <a:ea typeface="Verdana" pitchFamily="33"/>
                <a:cs typeface="Verdana" pitchFamily="34"/>
              </a:rPr>
              <a:t> and, in a </a:t>
            </a:r>
            <a:r>
              <a:rPr lang="es-ES" sz="2000" b="0" i="0" u="none" strike="noStrike" kern="1200" spc="0" dirty="0" err="1">
                <a:ln>
                  <a:noFill/>
                </a:ln>
                <a:solidFill>
                  <a:srgbClr val="000000"/>
                </a:solidFill>
                <a:latin typeface="Optane" pitchFamily="34"/>
                <a:ea typeface="Verdana" pitchFamily="33"/>
                <a:cs typeface="Verdana" pitchFamily="34"/>
              </a:rPr>
              <a:t>number</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presuppose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supplementary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often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unevenly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distributed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across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population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therefore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important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ensure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contain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appropriate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mechanisms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address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needs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who</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less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use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smtClean="0">
                <a:ln>
                  <a:noFill/>
                </a:ln>
                <a:solidFill>
                  <a:srgbClr val="000000"/>
                </a:solidFill>
                <a:latin typeface="Optane" pitchFamily="34"/>
                <a:ea typeface="Verdana" pitchFamily="33"/>
                <a:cs typeface="Verdana" pitchFamily="34"/>
              </a:rPr>
              <a:t>These</a:t>
            </a:r>
            <a:r>
              <a:rPr lang="zh-CN" altLang="en-US" sz="2000" dirty="0">
                <a:solidFill>
                  <a:srgbClr val="000000"/>
                </a:solidFill>
                <a:latin typeface="Optane" pitchFamily="34"/>
                <a:ea typeface="Verdana" pitchFamily="33"/>
                <a:cs typeface="Verdana" pitchFamily="34"/>
              </a:rPr>
              <a:t> </a:t>
            </a:r>
            <a:r>
              <a:rPr lang="es-ES" sz="2000" b="0" i="0" u="none" strike="noStrike" kern="1200" spc="0" dirty="0" err="1" smtClean="0">
                <a:ln>
                  <a:noFill/>
                </a:ln>
                <a:solidFill>
                  <a:srgbClr val="000000"/>
                </a:solidFill>
                <a:latin typeface="Optane" pitchFamily="34"/>
                <a:ea typeface="Verdana" pitchFamily="33"/>
                <a:cs typeface="Verdana" pitchFamily="34"/>
              </a:rPr>
              <a:t>mechanisms</a:t>
            </a:r>
            <a:r>
              <a:rPr lang="es-ES" sz="2000" b="0" i="0" u="none" strike="noStrike" kern="1200" spc="0" dirty="0" smtClean="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include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minimum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minimum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provisions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means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credits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periods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during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unable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build</a:t>
            </a:r>
            <a:r>
              <a:rPr lang="es-ES" sz="2000" b="0" i="0" u="none" strike="noStrike" kern="1200" spc="0" dirty="0">
                <a:ln>
                  <a:noFill/>
                </a:ln>
                <a:solidFill>
                  <a:srgbClr val="000000"/>
                </a:solidFill>
                <a:latin typeface="Optane" pitchFamily="34"/>
                <a:ea typeface="Verdana" pitchFamily="33"/>
                <a:cs typeface="Verdana" pitchFamily="34"/>
              </a:rPr>
              <a:t> full </a:t>
            </a:r>
            <a:r>
              <a:rPr lang="es-ES" sz="2000" b="0" i="0" u="none" strike="noStrike" kern="1200" spc="0" dirty="0" err="1">
                <a:ln>
                  <a:noFill/>
                </a:ln>
                <a:solidFill>
                  <a:srgbClr val="000000"/>
                </a:solidFill>
                <a:latin typeface="Optane" pitchFamily="34"/>
                <a:ea typeface="Verdana" pitchFamily="33"/>
                <a:cs typeface="Verdana" pitchFamily="34"/>
              </a:rPr>
              <a:t>entitlements</a:t>
            </a:r>
            <a:r>
              <a:rPr lang="es-ES" sz="2000" b="0" i="0" u="none" strike="noStrike" kern="1200" spc="0" dirty="0">
                <a:ln>
                  <a:noFill/>
                </a:ln>
                <a:solidFill>
                  <a:srgbClr val="000000"/>
                </a:solidFill>
                <a:latin typeface="Optane" pitchFamily="34"/>
                <a:ea typeface="Verdana" pitchFamily="33"/>
                <a:cs typeface="Verdana" pitchFamily="34"/>
              </a:rPr>
              <a:t>.</a:t>
            </a: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文本框 3"/>
          <p:cNvSpPr txBox="1"/>
          <p:nvPr/>
        </p:nvSpPr>
        <p:spPr>
          <a:xfrm>
            <a:off x="6032500" y="965200"/>
            <a:ext cx="3708400" cy="4708981"/>
          </a:xfrm>
          <a:prstGeom prst="rect">
            <a:avLst/>
          </a:prstGeom>
          <a:noFill/>
        </p:spPr>
        <p:txBody>
          <a:bodyPr wrap="square" rtlCol="0">
            <a:spAutoFit/>
          </a:bodyPr>
          <a:lstStyle/>
          <a:p>
            <a:r>
              <a:rPr kumimoji="1" lang="en-US" altLang="zh-CN" sz="2000" dirty="0" smtClean="0"/>
              <a:t>13.</a:t>
            </a:r>
            <a:r>
              <a:rPr kumimoji="1" lang="zh-CN" altLang="en-US" sz="2000" dirty="0" smtClean="0"/>
              <a:t> 全欧盟的养老金体系确实为长期退休生活提供了获取足够和具有保障的收入的机会。但是，这些机会是与个人的就业能力和高质量工作获取机会相关的。在很多国家，也预先备有补充性退休计划。但这些机会通常没有公平地分配给全国人口。因此就要确保公共养老金制度拥有适当的机制来满足无法获得更多机会的老年男性女性的需求。这些机制包括最低养老金、最低老年收入或者其他方式，比如无法获取全额养老金时期的信用金等。</a:t>
            </a:r>
            <a:endParaRPr kumimoji="1" lang="zh-CN" altLang="en-US"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Rectangle 4"/>
          <p:cNvSpPr/>
          <p:nvPr/>
        </p:nvSpPr>
        <p:spPr>
          <a:xfrm>
            <a:off x="350280" y="692640"/>
            <a:ext cx="9199800" cy="47075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14</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Priority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must</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given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enabling</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many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possible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up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statutory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thus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raise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effective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faster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result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alone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requires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health</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skills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maintained</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they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well</a:t>
            </a:r>
            <a:r>
              <a:rPr lang="es-ES" sz="2000" b="0" i="0" u="none" strike="noStrike" kern="1200" spc="0" dirty="0">
                <a:ln>
                  <a:noFill/>
                </a:ln>
                <a:solidFill>
                  <a:srgbClr val="000000"/>
                </a:solidFill>
                <a:latin typeface="Optane" pitchFamily="34"/>
                <a:ea typeface="Verdana" pitchFamily="33"/>
                <a:cs typeface="Verdana" pitchFamily="34"/>
              </a:rPr>
              <a:t> as a </a:t>
            </a:r>
            <a:r>
              <a:rPr lang="es-ES" sz="2000" b="0" i="0" u="none" strike="noStrike" kern="1200" spc="0" dirty="0" err="1">
                <a:ln>
                  <a:noFill/>
                </a:ln>
                <a:solidFill>
                  <a:srgbClr val="000000"/>
                </a:solidFill>
                <a:latin typeface="Optane" pitchFamily="34"/>
                <a:ea typeface="Verdana" pitchFamily="33"/>
                <a:cs typeface="Verdana" pitchFamily="34"/>
              </a:rPr>
              <a:t>higher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degree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flexibility</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places and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allowing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move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jobs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better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suited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abilities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strengths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entails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ensuring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affordable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care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children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dependents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making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possible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reconcile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family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obligations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longer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smtClean="0">
                <a:ln>
                  <a:noFill/>
                </a:ln>
                <a:solidFill>
                  <a:srgbClr val="000000"/>
                </a:solidFill>
                <a:latin typeface="Optane" pitchFamily="34"/>
                <a:ea typeface="Verdana" pitchFamily="33"/>
                <a:cs typeface="Verdana" pitchFamily="34"/>
              </a:rPr>
              <a:t>lives</a:t>
            </a: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14. </a:t>
            </a:r>
            <a:r>
              <a:rPr lang="zh-CN" altLang="en-US" sz="2000" dirty="0" smtClean="0">
                <a:solidFill>
                  <a:srgbClr val="000000"/>
                </a:solidFill>
                <a:latin typeface="Optane" pitchFamily="34"/>
                <a:ea typeface="Verdana" pitchFamily="33"/>
                <a:cs typeface="Verdana" pitchFamily="34"/>
              </a:rPr>
              <a:t>需要优先考虑的问题应该是：如何让尽可能多的人工作到法定的养老金领取年龄，如此就可更快地提高有效退休年龄，而不是单纯地进行养老金本身的改革。这就要求工作人群的能力和健康根据其年龄得到相应保持，此外还有工作单位和劳动力市场的高度灵活性可以允许老年工作者转移到更适合他们能力和强度的工作岗位上。这也要求确保人们在支付能力范围内获得儿童和老年照料，如此可以缓解因工龄延长而带给家庭的负担。</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Rectangle 4"/>
          <p:cNvSpPr/>
          <p:nvPr/>
        </p:nvSpPr>
        <p:spPr>
          <a:xfrm>
            <a:off x="248680" y="692640"/>
            <a:ext cx="5847320" cy="5323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Since</a:t>
            </a:r>
            <a:r>
              <a:rPr lang="es-ES" sz="2000" b="0" i="0" u="none" strike="noStrike" kern="1200" spc="0" dirty="0">
                <a:ln>
                  <a:noFill/>
                </a:ln>
                <a:solidFill>
                  <a:srgbClr val="000000"/>
                </a:solidFill>
                <a:latin typeface="Optane" pitchFamily="34"/>
                <a:ea typeface="Verdana" pitchFamily="33"/>
                <a:cs typeface="Verdana" pitchFamily="34"/>
              </a:rPr>
              <a:t> 2009,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adopted</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multitude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reforms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aimed</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managing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spending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safeguard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sustainability</a:t>
            </a:r>
            <a:r>
              <a:rPr lang="es-ES" sz="2000" b="0" i="0" u="none" strike="noStrike" kern="1200" spc="0" dirty="0">
                <a:ln>
                  <a:noFill/>
                </a:ln>
                <a:solidFill>
                  <a:srgbClr val="000000"/>
                </a:solidFill>
                <a:latin typeface="Optane" pitchFamily="34"/>
                <a:ea typeface="Verdana" pitchFamily="33"/>
                <a:cs typeface="Verdana" pitchFamily="34"/>
              </a:rPr>
              <a:t>. As a </a:t>
            </a:r>
            <a:r>
              <a:rPr lang="es-ES" sz="2000" b="0" i="0" u="none" strike="noStrike" kern="1200" spc="0" dirty="0" err="1">
                <a:ln>
                  <a:noFill/>
                </a:ln>
                <a:solidFill>
                  <a:srgbClr val="000000"/>
                </a:solidFill>
                <a:latin typeface="Optane" pitchFamily="34"/>
                <a:ea typeface="Verdana" pitchFamily="33"/>
                <a:cs typeface="Verdana" pitchFamily="34"/>
              </a:rPr>
              <a:t>result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2015 </a:t>
            </a:r>
            <a:r>
              <a:rPr lang="es-ES" sz="2000" b="0" i="0" u="none" strike="noStrike" kern="1200" spc="0" dirty="0" err="1">
                <a:ln>
                  <a:noFill/>
                </a:ln>
                <a:solidFill>
                  <a:srgbClr val="000000"/>
                </a:solidFill>
                <a:latin typeface="Optane" pitchFamily="34"/>
                <a:ea typeface="Verdana" pitchFamily="33"/>
                <a:cs typeface="Verdana" pitchFamily="34"/>
              </a:rPr>
              <a:t>Ageing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Report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Economic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Policy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Committee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puts</a:t>
            </a:r>
            <a:r>
              <a:rPr lang="es-ES" sz="2000" b="0" i="0" u="none" strike="noStrike" kern="1200" spc="0" dirty="0">
                <a:ln>
                  <a:noFill/>
                </a:ln>
                <a:solidFill>
                  <a:srgbClr val="000000"/>
                </a:solidFill>
                <a:latin typeface="Optane" pitchFamily="34"/>
                <a:ea typeface="Verdana" pitchFamily="33"/>
                <a:cs typeface="Verdana" pitchFamily="34"/>
              </a:rPr>
              <a:t> forward as </a:t>
            </a:r>
            <a:r>
              <a:rPr lang="es-ES" sz="2000" b="0" i="0" u="none" strike="noStrike" kern="1200" spc="0" dirty="0" err="1">
                <a:ln>
                  <a:noFill/>
                </a:ln>
                <a:solidFill>
                  <a:srgbClr val="000000"/>
                </a:solidFill>
                <a:latin typeface="Optane" pitchFamily="34"/>
                <a:ea typeface="Verdana" pitchFamily="33"/>
                <a:cs typeface="Verdana" pitchFamily="34"/>
              </a:rPr>
              <a:t>its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baseline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scenario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despite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dramatic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rise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proportion</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aged</a:t>
            </a:r>
            <a:r>
              <a:rPr lang="es-ES" sz="2000" b="0" i="0" u="none" strike="noStrike" kern="1200" spc="0" dirty="0">
                <a:ln>
                  <a:noFill/>
                </a:ln>
                <a:solidFill>
                  <a:srgbClr val="000000"/>
                </a:solidFill>
                <a:latin typeface="Optane" pitchFamily="34"/>
                <a:ea typeface="Verdana" pitchFamily="33"/>
                <a:cs typeface="Verdana" pitchFamily="34"/>
              </a:rPr>
              <a:t> 65 and </a:t>
            </a:r>
            <a:r>
              <a:rPr lang="es-ES" sz="2000" b="0" i="0" u="none" strike="noStrike" kern="1200" spc="0" dirty="0" err="1">
                <a:ln>
                  <a:noFill/>
                </a:ln>
                <a:solidFill>
                  <a:srgbClr val="000000"/>
                </a:solidFill>
                <a:latin typeface="Optane" pitchFamily="34"/>
                <a:ea typeface="Verdana" pitchFamily="33"/>
                <a:cs typeface="Verdana" pitchFamily="34"/>
              </a:rPr>
              <a:t>over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average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expenditure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EU-28 </a:t>
            </a:r>
            <a:r>
              <a:rPr lang="es-ES" sz="2000" b="0" i="0" u="none" strike="noStrike" kern="1200" spc="0" dirty="0" err="1">
                <a:ln>
                  <a:noFill/>
                </a:ln>
                <a:solidFill>
                  <a:srgbClr val="000000"/>
                </a:solidFill>
                <a:latin typeface="Optane" pitchFamily="34"/>
                <a:ea typeface="Verdana" pitchFamily="33"/>
                <a:cs typeface="Verdana" pitchFamily="34"/>
              </a:rPr>
              <a:t>could</a:t>
            </a:r>
            <a:r>
              <a:rPr lang="es-ES" sz="2000" b="0" i="0" u="none" strike="noStrike" kern="1200" spc="0" dirty="0">
                <a:ln>
                  <a:noFill/>
                </a:ln>
                <a:solidFill>
                  <a:srgbClr val="000000"/>
                </a:solidFill>
                <a:latin typeface="Optane" pitchFamily="34"/>
                <a:ea typeface="Verdana" pitchFamily="33"/>
                <a:cs typeface="Verdana" pitchFamily="34"/>
              </a:rPr>
              <a:t> be no </a:t>
            </a:r>
            <a:r>
              <a:rPr lang="es-ES" sz="2000" b="0" i="0" u="none" strike="noStrike" kern="1200" spc="0" dirty="0" err="1">
                <a:ln>
                  <a:noFill/>
                </a:ln>
                <a:solidFill>
                  <a:srgbClr val="000000"/>
                </a:solidFill>
                <a:latin typeface="Optane" pitchFamily="34"/>
                <a:ea typeface="Verdana" pitchFamily="33"/>
                <a:cs typeface="Verdana" pitchFamily="34"/>
              </a:rPr>
              <a:t>higher</a:t>
            </a:r>
            <a:r>
              <a:rPr lang="es-ES" sz="2000" b="0" i="0" u="none" strike="noStrike" kern="1200" spc="0" dirty="0">
                <a:ln>
                  <a:noFill/>
                </a:ln>
                <a:solidFill>
                  <a:srgbClr val="000000"/>
                </a:solidFill>
                <a:latin typeface="Optane" pitchFamily="34"/>
                <a:ea typeface="Verdana" pitchFamily="33"/>
                <a:cs typeface="Verdana" pitchFamily="34"/>
              </a:rPr>
              <a:t> in 2060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in 2013. </a:t>
            </a:r>
            <a:r>
              <a:rPr lang="es-ES" sz="2000" b="0" i="0" u="none" strike="noStrike" kern="1200" spc="0" dirty="0" err="1">
                <a:ln>
                  <a:noFill/>
                </a:ln>
                <a:solidFill>
                  <a:srgbClr val="000000"/>
                </a:solidFill>
                <a:latin typeface="Optane" pitchFamily="34"/>
                <a:ea typeface="Verdana" pitchFamily="33"/>
                <a:cs typeface="Verdana" pitchFamily="34"/>
              </a:rPr>
              <a:t>Expenditure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projections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based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legislation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adopted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end</a:t>
            </a:r>
            <a:r>
              <a:rPr lang="es-ES" sz="2000" b="0" i="0" u="none" strike="noStrike" kern="1200" spc="0" dirty="0">
                <a:ln>
                  <a:noFill/>
                </a:ln>
                <a:solidFill>
                  <a:srgbClr val="000000"/>
                </a:solidFill>
                <a:latin typeface="Optane" pitchFamily="34"/>
                <a:ea typeface="Verdana" pitchFamily="33"/>
                <a:cs typeface="Verdana" pitchFamily="34"/>
              </a:rPr>
              <a:t> of 2014 </a:t>
            </a:r>
            <a:r>
              <a:rPr lang="es-ES" sz="2000" b="0" i="0" u="none" strike="noStrike" kern="1200" spc="0" dirty="0" err="1">
                <a:ln>
                  <a:noFill/>
                </a:ln>
                <a:solidFill>
                  <a:srgbClr val="000000"/>
                </a:solidFill>
                <a:latin typeface="Optane" pitchFamily="34"/>
                <a:ea typeface="Verdana" pitchFamily="33"/>
                <a:cs typeface="Verdana" pitchFamily="34"/>
              </a:rPr>
              <a:t>assume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higher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effective</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and show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many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costs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2060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today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several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experience</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significant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spending</a:t>
            </a:r>
            <a:r>
              <a:rPr lang="es-ES" sz="2000" b="0" i="0" u="none" strike="noStrike" kern="1200" spc="0" dirty="0" smtClean="0">
                <a:ln>
                  <a:noFill/>
                </a:ln>
                <a:solidFill>
                  <a:srgbClr val="000000"/>
                </a:solidFill>
                <a:latin typeface="Optane" pitchFamily="34"/>
                <a:ea typeface="Verdana" pitchFamily="33"/>
                <a:cs typeface="Verdana" pitchFamily="34"/>
              </a:rPr>
              <a:t>.</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文本框 3"/>
          <p:cNvSpPr txBox="1"/>
          <p:nvPr/>
        </p:nvSpPr>
        <p:spPr>
          <a:xfrm>
            <a:off x="6184900" y="990600"/>
            <a:ext cx="3365500" cy="5324535"/>
          </a:xfrm>
          <a:prstGeom prst="rect">
            <a:avLst/>
          </a:prstGeom>
          <a:noFill/>
        </p:spPr>
        <p:txBody>
          <a:bodyPr wrap="square" rtlCol="0">
            <a:spAutoFit/>
          </a:bodyPr>
          <a:lstStyle/>
          <a:p>
            <a:r>
              <a:rPr kumimoji="1" lang="en-US" altLang="zh-CN" sz="2000" dirty="0" smtClean="0"/>
              <a:t>1.2009</a:t>
            </a:r>
            <a:r>
              <a:rPr kumimoji="1" lang="zh-CN" altLang="en-US" sz="2000" dirty="0" smtClean="0"/>
              <a:t>年以来，欧盟成员国开展了多方面改革，旨在管理养老金公共开支，保障其在未来的可持续性。因此，经济政策委员会的</a:t>
            </a:r>
            <a:r>
              <a:rPr kumimoji="1" lang="en-US" altLang="zh-CN" sz="2000" dirty="0" smtClean="0"/>
              <a:t>《2015</a:t>
            </a:r>
            <a:r>
              <a:rPr kumimoji="1" lang="zh-CN" altLang="en-US" sz="2000" dirty="0" smtClean="0"/>
              <a:t>年老龄化报告</a:t>
            </a:r>
            <a:r>
              <a:rPr kumimoji="1" lang="en-US" altLang="zh-CN" sz="2000" dirty="0" smtClean="0"/>
              <a:t>》</a:t>
            </a:r>
            <a:r>
              <a:rPr kumimoji="1" lang="zh-CN" altLang="en-US" sz="2000" dirty="0" smtClean="0"/>
              <a:t>设定了基线假设情境，即无论</a:t>
            </a:r>
            <a:r>
              <a:rPr kumimoji="1" lang="en-US" altLang="zh-CN" sz="2000" dirty="0" smtClean="0"/>
              <a:t>65</a:t>
            </a:r>
            <a:r>
              <a:rPr kumimoji="1" lang="zh-CN" altLang="en-US" sz="2000" dirty="0" smtClean="0"/>
              <a:t>岁及以上人口上升如何迅速，欧盟</a:t>
            </a:r>
            <a:r>
              <a:rPr kumimoji="1" lang="en-US" altLang="zh-CN" sz="2000" dirty="0" smtClean="0"/>
              <a:t>28</a:t>
            </a:r>
            <a:r>
              <a:rPr kumimoji="1" lang="zh-CN" altLang="en-US" sz="2000" dirty="0" smtClean="0"/>
              <a:t>国</a:t>
            </a:r>
            <a:r>
              <a:rPr kumimoji="1" lang="en-US" altLang="zh-CN" sz="2000" dirty="0" smtClean="0"/>
              <a:t>2060</a:t>
            </a:r>
            <a:r>
              <a:rPr kumimoji="1" lang="zh-CN" altLang="en-US" sz="2000" dirty="0" smtClean="0"/>
              <a:t>年在养老金上的公共开支不能多于</a:t>
            </a:r>
            <a:r>
              <a:rPr kumimoji="1" lang="en-US" altLang="zh-CN" sz="2000" dirty="0" smtClean="0"/>
              <a:t>2013</a:t>
            </a:r>
            <a:r>
              <a:rPr kumimoji="1" lang="zh-CN" altLang="en-US" sz="2000" dirty="0" smtClean="0"/>
              <a:t>年的开支。开支预测根据</a:t>
            </a:r>
            <a:r>
              <a:rPr kumimoji="1" lang="en-US" altLang="zh-CN" sz="2000" dirty="0" smtClean="0"/>
              <a:t>2014</a:t>
            </a:r>
            <a:r>
              <a:rPr kumimoji="1" lang="zh-CN" altLang="en-US" sz="2000" dirty="0" smtClean="0"/>
              <a:t>年末施行的法律进行，假设了更高的有效退休年龄和老龄人口就业率，并显示：虽然很多国家到</a:t>
            </a:r>
            <a:r>
              <a:rPr kumimoji="1" lang="en-US" altLang="zh-CN" sz="2000" dirty="0" smtClean="0"/>
              <a:t>2060</a:t>
            </a:r>
            <a:r>
              <a:rPr kumimoji="1" lang="zh-CN" altLang="en-US" sz="2000" dirty="0" smtClean="0"/>
              <a:t>年时开支成本会比今日更低，但许多成员国仍会面临开支的巨幅增长。</a:t>
            </a:r>
            <a:endParaRPr kumimoji="1" lang="zh-CN" altLang="en-US"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Rectangle 4"/>
          <p:cNvSpPr/>
          <p:nvPr/>
        </p:nvSpPr>
        <p:spPr>
          <a:xfrm>
            <a:off x="350280" y="692640"/>
            <a:ext cx="9199800" cy="529230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15</a:t>
            </a:r>
            <a:r>
              <a:rPr lang="es-ES" sz="2000" b="0" i="0" u="none" strike="noStrike" kern="1200" spc="0" dirty="0">
                <a:ln>
                  <a:noFill/>
                </a:ln>
                <a:solidFill>
                  <a:srgbClr val="000000"/>
                </a:solidFill>
                <a:latin typeface="Optane" pitchFamily="34"/>
                <a:ea typeface="Verdana" pitchFamily="33"/>
                <a:cs typeface="Verdana" pitchFamily="34"/>
              </a:rPr>
              <a:t>. Late-</a:t>
            </a:r>
            <a:r>
              <a:rPr lang="es-ES" sz="2000" b="0" i="0" u="none" strike="noStrike" kern="1200" spc="0" dirty="0" err="1">
                <a:ln>
                  <a:noFill/>
                </a:ln>
                <a:solidFill>
                  <a:srgbClr val="000000"/>
                </a:solidFill>
                <a:latin typeface="Optane" pitchFamily="34"/>
                <a:ea typeface="Verdana" pitchFamily="33"/>
                <a:cs typeface="Verdana" pitchFamily="34"/>
              </a:rPr>
              <a:t>career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regulations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should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develop</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way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well</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not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restricted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option</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staying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longer</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job</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but</a:t>
            </a:r>
            <a:r>
              <a:rPr lang="es-ES" sz="2000" b="0" i="0" u="none" strike="noStrike" kern="1200" spc="0" dirty="0">
                <a:ln>
                  <a:noFill/>
                </a:ln>
                <a:solidFill>
                  <a:srgbClr val="000000"/>
                </a:solidFill>
                <a:latin typeface="Optane" pitchFamily="34"/>
                <a:ea typeface="Verdana" pitchFamily="33"/>
                <a:cs typeface="Verdana" pitchFamily="34"/>
              </a:rPr>
              <a:t> can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easily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find</a:t>
            </a:r>
            <a:r>
              <a:rPr lang="es-ES" sz="2000" b="0" i="0" u="none" strike="noStrike" kern="1200" spc="0" dirty="0">
                <a:ln>
                  <a:noFill/>
                </a:ln>
                <a:solidFill>
                  <a:srgbClr val="000000"/>
                </a:solidFill>
                <a:latin typeface="Optane" pitchFamily="34"/>
                <a:ea typeface="Verdana" pitchFamily="33"/>
                <a:cs typeface="Verdana" pitchFamily="34"/>
              </a:rPr>
              <a:t> a new </a:t>
            </a:r>
            <a:r>
              <a:rPr lang="es-ES" sz="2000" b="0" i="0" u="none" strike="noStrike" kern="1200" spc="0" dirty="0" err="1">
                <a:ln>
                  <a:noFill/>
                </a:ln>
                <a:solidFill>
                  <a:srgbClr val="000000"/>
                </a:solidFill>
                <a:latin typeface="Optane" pitchFamily="34"/>
                <a:ea typeface="Verdana" pitchFamily="33"/>
                <a:cs typeface="Verdana" pitchFamily="34"/>
              </a:rPr>
              <a:t>job</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another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employer</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conditions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working</a:t>
            </a:r>
            <a:r>
              <a:rPr lang="es-ES" sz="2000" b="0" i="0" u="none" strike="noStrike" kern="1200" spc="0" dirty="0">
                <a:ln>
                  <a:noFill/>
                </a:ln>
                <a:solidFill>
                  <a:srgbClr val="000000"/>
                </a:solidFill>
                <a:latin typeface="Optane" pitchFamily="34"/>
                <a:ea typeface="Verdana" pitchFamily="33"/>
                <a:cs typeface="Verdana" pitchFamily="34"/>
              </a:rPr>
              <a:t> times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match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abilities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needs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preferences</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wish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beyond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statutory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including</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self-employed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policies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should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facilitate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systems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should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allow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without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penalties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even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promote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thereby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creating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additional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improving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old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b="0" i="0" u="none" strike="noStrike" kern="1200" spc="0" dirty="0" smtClean="0">
                <a:ln>
                  <a:noFill/>
                </a:ln>
                <a:solidFill>
                  <a:srgbClr val="000000"/>
                </a:solidFill>
                <a:latin typeface="Optane" pitchFamily="34"/>
                <a:ea typeface="Verdana" pitchFamily="33"/>
                <a:cs typeface="Verdana" pitchFamily="34"/>
              </a:rPr>
              <a:t>15.</a:t>
            </a:r>
            <a:r>
              <a:rPr lang="zh-CN" altLang="en-US" sz="2000" dirty="0" smtClean="0">
                <a:solidFill>
                  <a:srgbClr val="000000"/>
                </a:solidFill>
                <a:latin typeface="Optane" pitchFamily="34"/>
                <a:ea typeface="Verdana" pitchFamily="33"/>
                <a:cs typeface="Verdana" pitchFamily="34"/>
              </a:rPr>
              <a:t>延长型劳动力市场和就业规则应当如此发展：老龄工作者，包括男女，不会因继续在同一岗位上工作而受到限制，同时也可以更容易地找到其他雇佣单位、工作条件与实践符合其工作能力、需求和偏好的的新工作。更多的老龄工作者可能希望在法定退休年龄之后继续工作，包括作为自雇人员。就业政策应当为此提供便利，养老金制度应当允许此事，不对之进行惩罚，甚至要推动。由此，也能够创造更多的机会来提高养老收入。</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Rectangle 4"/>
          <p:cNvSpPr/>
          <p:nvPr/>
        </p:nvSpPr>
        <p:spPr>
          <a:xfrm>
            <a:off x="350280" y="692640"/>
            <a:ext cx="9199800" cy="46075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16</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Special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attention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needs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paid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personal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related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reasons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unable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remain</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up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steadily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rising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statutory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up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where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they</a:t>
            </a:r>
            <a:r>
              <a:rPr lang="es-ES" sz="2000" b="0" i="0" u="none" strike="noStrike" kern="1200" spc="0" dirty="0">
                <a:ln>
                  <a:noFill/>
                </a:ln>
                <a:solidFill>
                  <a:srgbClr val="000000"/>
                </a:solidFill>
                <a:latin typeface="Optane" pitchFamily="34"/>
                <a:ea typeface="Verdana" pitchFamily="33"/>
                <a:cs typeface="Verdana" pitchFamily="34"/>
              </a:rPr>
              <a:t> can </a:t>
            </a:r>
            <a:r>
              <a:rPr lang="es-ES" sz="2000" b="0" i="0" u="none" strike="noStrike" kern="1200" spc="0" dirty="0" err="1">
                <a:ln>
                  <a:noFill/>
                </a:ln>
                <a:solidFill>
                  <a:srgbClr val="000000"/>
                </a:solidFill>
                <a:latin typeface="Optane" pitchFamily="34"/>
                <a:ea typeface="Verdana" pitchFamily="33"/>
                <a:cs typeface="Verdana" pitchFamily="34"/>
              </a:rPr>
              <a:t>enjoy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cannot</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prevented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should</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covered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smtClean="0">
                <a:ln>
                  <a:noFill/>
                </a:ln>
                <a:solidFill>
                  <a:srgbClr val="000000"/>
                </a:solidFill>
                <a:latin typeface="Optane" pitchFamily="34"/>
                <a:ea typeface="Verdana" pitchFamily="33"/>
                <a:cs typeface="Verdana" pitchFamily="34"/>
              </a:rPr>
              <a:t>by</a:t>
            </a:r>
            <a:r>
              <a:rPr lang="zh-CN" altLang="en-US" sz="2000" dirty="0">
                <a:solidFill>
                  <a:srgbClr val="000000"/>
                </a:solidFill>
                <a:latin typeface="Optane" pitchFamily="34"/>
                <a:ea typeface="Verdana" pitchFamily="33"/>
                <a:cs typeface="Verdana" pitchFamily="34"/>
              </a:rPr>
              <a:t> </a:t>
            </a:r>
            <a:r>
              <a:rPr lang="es-ES" sz="2000" b="0" i="0" u="none" strike="noStrike" kern="1200" spc="0" dirty="0" smtClean="0">
                <a:ln>
                  <a:noFill/>
                </a:ln>
                <a:solidFill>
                  <a:srgbClr val="000000"/>
                </a:solidFill>
                <a:latin typeface="Optane" pitchFamily="34"/>
                <a:ea typeface="Verdana" pitchFamily="33"/>
                <a:cs typeface="Verdana" pitchFamily="34"/>
              </a:rPr>
              <a:t>social </a:t>
            </a:r>
            <a:r>
              <a:rPr lang="es-ES" sz="2000" b="0" i="0" u="none" strike="noStrike" kern="1200" spc="0" dirty="0" err="1">
                <a:ln>
                  <a:noFill/>
                </a:ln>
                <a:solidFill>
                  <a:srgbClr val="000000"/>
                </a:solidFill>
                <a:latin typeface="Optane" pitchFamily="34"/>
                <a:ea typeface="Verdana" pitchFamily="33"/>
                <a:cs typeface="Verdana" pitchFamily="34"/>
              </a:rPr>
              <a:t>protection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mechanisms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which</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well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targeted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those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face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serious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obstacles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avoiding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social </a:t>
            </a:r>
            <a:r>
              <a:rPr lang="es-ES" sz="2000" b="0" i="0" u="none" strike="noStrike" kern="1200" spc="0" dirty="0" err="1">
                <a:ln>
                  <a:noFill/>
                </a:ln>
                <a:solidFill>
                  <a:srgbClr val="000000"/>
                </a:solidFill>
                <a:latin typeface="Optane" pitchFamily="34"/>
                <a:ea typeface="Verdana" pitchFamily="33"/>
                <a:cs typeface="Verdana" pitchFamily="34"/>
              </a:rPr>
              <a:t>protection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mechanisms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undermine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objective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increasing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effective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a:t>
            </a: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r>
              <a:rPr lang="zh-CN" altLang="en-US" dirty="0" smtClean="0">
                <a:solidFill>
                  <a:srgbClr val="000000"/>
                </a:solidFill>
                <a:latin typeface="Optane" pitchFamily="34"/>
                <a:ea typeface="Verdana" pitchFamily="33"/>
                <a:cs typeface="Verdana" pitchFamily="34"/>
              </a:rPr>
              <a:t>对老龄女性和男性，需要继续特殊的关注，他们因个人或工作的原因无法在工作岗位上继续工作到法定养老金领取年龄，或者到一个可以让他们获得充足退休收入的年龄。一旦提早推出劳动力市场的行为无法避免，就需要通过社会保障机制来解决问题。这些机制主要目标群体应是面临着严重的劳动力市场障碍的人群。那么就要避免将其目标设为：增加有效退休年龄。</a:t>
            </a: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Rectangle 4"/>
          <p:cNvSpPr/>
          <p:nvPr/>
        </p:nvSpPr>
        <p:spPr>
          <a:xfrm>
            <a:off x="350280" y="692640"/>
            <a:ext cx="9199800" cy="501530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17</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many</a:t>
            </a:r>
            <a:r>
              <a:rPr lang="es-ES" sz="2000" b="0" i="0" u="none" strike="noStrike" kern="1200" spc="0" dirty="0">
                <a:ln>
                  <a:noFill/>
                </a:ln>
                <a:solidFill>
                  <a:srgbClr val="000000"/>
                </a:solidFill>
                <a:latin typeface="Optane" pitchFamily="34"/>
                <a:ea typeface="Verdana" pitchFamily="33"/>
                <a:cs typeface="Verdana" pitchFamily="34"/>
              </a:rPr>
              <a:t> EU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focus</a:t>
            </a:r>
            <a:r>
              <a:rPr lang="es-ES" sz="2000" b="0" i="0" u="none" strike="noStrike" kern="1200" spc="0" dirty="0">
                <a:ln>
                  <a:noFill/>
                </a:ln>
                <a:solidFill>
                  <a:srgbClr val="000000"/>
                </a:solidFill>
                <a:latin typeface="Optane" pitchFamily="34"/>
                <a:ea typeface="Verdana" pitchFamily="33"/>
                <a:cs typeface="Verdana" pitchFamily="34"/>
              </a:rPr>
              <a:t> more </a:t>
            </a:r>
            <a:r>
              <a:rPr lang="es-ES" sz="2000" b="0" i="0" u="none" strike="noStrike" kern="1200" spc="0" dirty="0" err="1">
                <a:ln>
                  <a:noFill/>
                </a:ln>
                <a:solidFill>
                  <a:srgbClr val="000000"/>
                </a:solidFill>
                <a:latin typeface="Optane" pitchFamily="34"/>
                <a:ea typeface="Verdana" pitchFamily="33"/>
                <a:cs typeface="Verdana" pitchFamily="34"/>
              </a:rPr>
              <a:t>strongly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ensuring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end</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distribution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including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through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strong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redistributive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elements</a:t>
            </a:r>
            <a:r>
              <a:rPr lang="es-ES" sz="2000" b="0" i="0" u="none" strike="noStrike" kern="1200" spc="0" dirty="0">
                <a:ln>
                  <a:noFill/>
                </a:ln>
                <a:solidFill>
                  <a:srgbClr val="000000"/>
                </a:solidFill>
                <a:latin typeface="Optane" pitchFamily="34"/>
                <a:ea typeface="Verdana" pitchFamily="33"/>
                <a:cs typeface="Verdana" pitchFamily="34"/>
              </a:rPr>
              <a:t>. As a </a:t>
            </a:r>
            <a:r>
              <a:rPr lang="es-ES" sz="2000" b="0" i="0" u="none" strike="noStrike" kern="1200" spc="0" dirty="0" err="1">
                <a:ln>
                  <a:noFill/>
                </a:ln>
                <a:solidFill>
                  <a:srgbClr val="000000"/>
                </a:solidFill>
                <a:latin typeface="Optane" pitchFamily="34"/>
                <a:ea typeface="Verdana" pitchFamily="33"/>
                <a:cs typeface="Verdana" pitchFamily="34"/>
              </a:rPr>
              <a:t>result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replacement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function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remain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fully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sufficient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higher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average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therefore</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scope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enhancing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supplementary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savings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notably</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form</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wider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complementary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savings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vehicles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occupational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personal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dirty="0" smtClean="0">
                <a:solidFill>
                  <a:srgbClr val="000000"/>
                </a:solidFill>
                <a:latin typeface="Optane" pitchFamily="34"/>
                <a:ea typeface="Verdana" pitchFamily="33"/>
                <a:cs typeface="Verdana" pitchFamily="34"/>
              </a:rPr>
              <a:t>17.</a:t>
            </a:r>
            <a:r>
              <a:rPr lang="zh-CN" altLang="en-US" sz="2000" dirty="0" smtClean="0">
                <a:solidFill>
                  <a:srgbClr val="000000"/>
                </a:solidFill>
                <a:latin typeface="Optane" pitchFamily="34"/>
                <a:ea typeface="Verdana" pitchFamily="33"/>
                <a:cs typeface="Verdana" pitchFamily="34"/>
              </a:rPr>
              <a:t> 在许多欧盟国家，改革后的公共养老金制度更聚焦于保障处于收入分配低端的人群能够获得充足的退休收入，其中就包括强有力的再分配元素。因此，这些制度就不能为拥有高于平均水平工资的男女保留完全足够的收入替代功能了。因此，就为补充性退休储蓄提供了机会，特别是扩大补充性退休储蓄工具的渠道，比如职业或个人养老金。</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Rectangle 4"/>
          <p:cNvSpPr/>
          <p:nvPr/>
        </p:nvSpPr>
        <p:spPr>
          <a:xfrm>
            <a:off x="216000" y="720000"/>
            <a:ext cx="5816500" cy="5323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smtClean="0">
                <a:ln>
                  <a:noFill/>
                </a:ln>
                <a:solidFill>
                  <a:srgbClr val="000000"/>
                </a:solidFill>
                <a:latin typeface="Optane" pitchFamily="34"/>
                <a:ea typeface="Verdana" pitchFamily="33"/>
                <a:cs typeface="Verdana" pitchFamily="34"/>
              </a:rPr>
              <a:t>This</a:t>
            </a:r>
            <a:r>
              <a:rPr lang="es-ES" sz="2000" b="0" i="0" u="none" strike="noStrike" kern="1200" spc="0" dirty="0" smtClean="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may</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achieved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through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collective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agreements</a:t>
            </a:r>
            <a:r>
              <a:rPr lang="es-ES" sz="2000" b="0" i="0" u="none" strike="noStrike" kern="1200" spc="0" dirty="0">
                <a:ln>
                  <a:noFill/>
                </a:ln>
                <a:solidFill>
                  <a:srgbClr val="000000"/>
                </a:solidFill>
                <a:latin typeface="Optane" pitchFamily="34"/>
                <a:ea typeface="Verdana" pitchFamily="33"/>
                <a:cs typeface="Verdana" pitchFamily="34"/>
              </a:rPr>
              <a:t> and auto-</a:t>
            </a:r>
            <a:r>
              <a:rPr lang="es-ES" sz="2000" b="0" i="0" u="none" strike="noStrike" kern="1200" spc="0" dirty="0" err="1">
                <a:ln>
                  <a:noFill/>
                </a:ln>
                <a:solidFill>
                  <a:srgbClr val="000000"/>
                </a:solidFill>
                <a:latin typeface="Optane" pitchFamily="34"/>
                <a:ea typeface="Verdana" pitchFamily="33"/>
                <a:cs typeface="Verdana" pitchFamily="34"/>
              </a:rPr>
              <a:t>enrolment</a:t>
            </a:r>
            <a:r>
              <a:rPr lang="es-ES" sz="2000" b="0" i="0" u="none" strike="noStrike" kern="1200" spc="0" dirty="0">
                <a:ln>
                  <a:noFill/>
                </a:ln>
                <a:solidFill>
                  <a:srgbClr val="000000"/>
                </a:solidFill>
                <a:latin typeface="Optane" pitchFamily="34"/>
                <a:ea typeface="Verdana" pitchFamily="33"/>
                <a:cs typeface="Verdana" pitchFamily="34"/>
              </a:rPr>
              <a:t> rules, as </a:t>
            </a:r>
            <a:r>
              <a:rPr lang="es-ES" sz="2000" b="0" i="0" u="none" strike="noStrike" kern="1200" spc="0" dirty="0" err="1">
                <a:ln>
                  <a:noFill/>
                </a:ln>
                <a:solidFill>
                  <a:srgbClr val="000000"/>
                </a:solidFill>
                <a:latin typeface="Optane" pitchFamily="34"/>
                <a:ea typeface="Verdana" pitchFamily="33"/>
                <a:cs typeface="Verdana" pitchFamily="34"/>
              </a:rPr>
              <a:t>well</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through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tax</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financial</a:t>
            </a:r>
            <a:r>
              <a:rPr lang="es-ES" sz="2000" b="0" i="0" u="none" strike="noStrike" kern="1200" spc="0" dirty="0">
                <a:ln>
                  <a:noFill/>
                </a:ln>
                <a:solidFill>
                  <a:srgbClr val="000000"/>
                </a:solidFill>
                <a:latin typeface="Optane" pitchFamily="34"/>
                <a:ea typeface="Verdana" pitchFamily="33"/>
                <a:cs typeface="Verdana" pitchFamily="34"/>
              </a:rPr>
              <a:t> incentives, </a:t>
            </a:r>
            <a:r>
              <a:rPr lang="es-ES" sz="2000" b="0" i="0" u="none" strike="noStrike" kern="1200" spc="0" dirty="0" err="1">
                <a:ln>
                  <a:noFill/>
                </a:ln>
                <a:solidFill>
                  <a:srgbClr val="000000"/>
                </a:solidFill>
                <a:latin typeface="Optane" pitchFamily="34"/>
                <a:ea typeface="Verdana" pitchFamily="33"/>
                <a:cs typeface="Verdana" pitchFamily="34"/>
              </a:rPr>
              <a:t>while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bearing</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mind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need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ensure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costeffectiveness</a:t>
            </a:r>
            <a:r>
              <a:rPr lang="es-ES" sz="2000" b="0" i="0" u="none" strike="noStrike" kern="1200" spc="0" dirty="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a:ln>
                  <a:noFill/>
                </a:ln>
                <a:solidFill>
                  <a:srgbClr val="000000"/>
                </a:solidFill>
                <a:latin typeface="Optane" pitchFamily="34"/>
                <a:ea typeface="Verdana" pitchFamily="33"/>
                <a:cs typeface="Verdana" pitchFamily="34"/>
              </a:rPr>
              <a:t>safety and </a:t>
            </a:r>
            <a:r>
              <a:rPr lang="es-ES" sz="2000" b="0" i="0" u="none" strike="noStrike" kern="1200" spc="0" dirty="0" err="1">
                <a:ln>
                  <a:noFill/>
                </a:ln>
                <a:solidFill>
                  <a:srgbClr val="000000"/>
                </a:solidFill>
                <a:latin typeface="Optane" pitchFamily="34"/>
                <a:ea typeface="Verdana" pitchFamily="33"/>
                <a:cs typeface="Verdana" pitchFamily="34"/>
              </a:rPr>
              <a:t>transparency</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some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statutory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do </a:t>
            </a:r>
            <a:r>
              <a:rPr lang="es-ES" sz="2000" b="0" i="0" u="none" strike="noStrike" kern="1200" spc="0" dirty="0" err="1">
                <a:ln>
                  <a:noFill/>
                </a:ln>
                <a:solidFill>
                  <a:srgbClr val="000000"/>
                </a:solidFill>
                <a:latin typeface="Optane" pitchFamily="34"/>
                <a:ea typeface="Verdana" pitchFamily="33"/>
                <a:cs typeface="Verdana" pitchFamily="34"/>
              </a:rPr>
              <a:t>provide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earnings-related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so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need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supplementary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same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every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Finally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could</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considered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can be </a:t>
            </a:r>
            <a:r>
              <a:rPr lang="es-ES" sz="2000" b="0" i="0" u="none" strike="noStrike" kern="1200" spc="0" dirty="0" err="1">
                <a:ln>
                  <a:noFill/>
                </a:ln>
                <a:solidFill>
                  <a:srgbClr val="000000"/>
                </a:solidFill>
                <a:latin typeface="Optane" pitchFamily="34"/>
                <a:ea typeface="Verdana" pitchFamily="33"/>
                <a:cs typeface="Verdana" pitchFamily="34"/>
              </a:rPr>
              <a:t>given</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wider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range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options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using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their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assets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including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residential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property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if</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they</a:t>
            </a:r>
            <a:r>
              <a:rPr lang="es-ES" sz="2000" b="0" i="0" u="none" strike="noStrike" kern="1200" spc="0" dirty="0">
                <a:ln>
                  <a:noFill/>
                </a:ln>
                <a:solidFill>
                  <a:srgbClr val="000000"/>
                </a:solidFill>
                <a:latin typeface="Optane" pitchFamily="34"/>
                <a:ea typeface="Verdana" pitchFamily="33"/>
                <a:cs typeface="Verdana" pitchFamily="34"/>
              </a:rPr>
              <a:t> so </a:t>
            </a:r>
            <a:r>
              <a:rPr lang="es-ES" sz="2000" b="0" i="0" u="none" strike="noStrike" kern="1200" spc="0" dirty="0" err="1">
                <a:ln>
                  <a:noFill/>
                </a:ln>
                <a:solidFill>
                  <a:srgbClr val="000000"/>
                </a:solidFill>
                <a:latin typeface="Optane" pitchFamily="34"/>
                <a:ea typeface="Verdana" pitchFamily="33"/>
                <a:cs typeface="Verdana" pitchFamily="34"/>
              </a:rPr>
              <a:t>wish</a:t>
            </a:r>
            <a:r>
              <a:rPr lang="es-ES" sz="2000" b="0" i="0" u="none" strike="noStrike" kern="1200" spc="0" dirty="0">
                <a:ln>
                  <a:noFill/>
                </a:ln>
                <a:solidFill>
                  <a:srgbClr val="000000"/>
                </a:solidFill>
                <a:latin typeface="Optane" pitchFamily="34"/>
                <a:ea typeface="Verdana" pitchFamily="33"/>
                <a:cs typeface="Verdana" pitchFamily="34"/>
              </a:rPr>
              <a:t>, as a </a:t>
            </a:r>
            <a:r>
              <a:rPr lang="es-ES" sz="2000" b="0" i="0" u="none" strike="noStrike" kern="1200" spc="0" dirty="0" err="1">
                <a:ln>
                  <a:noFill/>
                </a:ln>
                <a:solidFill>
                  <a:srgbClr val="000000"/>
                </a:solidFill>
                <a:latin typeface="Optane" pitchFamily="34"/>
                <a:ea typeface="Verdana" pitchFamily="33"/>
                <a:cs typeface="Verdana" pitchFamily="34"/>
              </a:rPr>
              <a:t>source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additional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lvl="0" algn="just" hangingPunct="0">
              <a:defRPr sz="1200">
                <a:latin typeface="Times New Roman" pitchFamily="32"/>
                <a:ea typeface="Times New Roman" pitchFamily="32"/>
                <a:cs typeface="Times New Roman" pitchFamily="32"/>
              </a:defRPr>
            </a:pPr>
            <a:r>
              <a:rPr lang="es-ES" altLang="zh-CN" sz="900" b="1" i="1" dirty="0">
                <a:solidFill>
                  <a:srgbClr val="000000"/>
                </a:solidFill>
                <a:latin typeface="Optane" pitchFamily="34"/>
                <a:ea typeface="Verdana" pitchFamily="33"/>
                <a:cs typeface="Verdana" pitchFamily="34"/>
              </a:rPr>
              <a:t> </a:t>
            </a:r>
            <a:r>
              <a:rPr lang="es-ES" altLang="zh-CN" sz="2000" b="1" i="1" dirty="0">
                <a:solidFill>
                  <a:srgbClr val="000000"/>
                </a:solidFill>
                <a:latin typeface="Optane" pitchFamily="34"/>
                <a:ea typeface="Verdana" pitchFamily="33"/>
                <a:cs typeface="Verdana" pitchFamily="34"/>
              </a:rPr>
              <a:t>EU </a:t>
            </a:r>
            <a:r>
              <a:rPr lang="es-ES" altLang="zh-CN" sz="2000" b="1" i="1" dirty="0" err="1">
                <a:solidFill>
                  <a:srgbClr val="000000"/>
                </a:solidFill>
                <a:latin typeface="Optane" pitchFamily="34"/>
                <a:ea typeface="Verdana" pitchFamily="33"/>
                <a:cs typeface="Verdana" pitchFamily="34"/>
              </a:rPr>
              <a:t>cooperation</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to</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ensure</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adequate</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incomes</a:t>
            </a:r>
            <a:r>
              <a:rPr lang="es-ES" altLang="zh-CN" sz="2000" b="1" i="1" dirty="0">
                <a:solidFill>
                  <a:srgbClr val="000000"/>
                </a:solidFill>
                <a:latin typeface="Optane" pitchFamily="34"/>
                <a:ea typeface="Verdana" pitchFamily="33"/>
                <a:cs typeface="Verdana" pitchFamily="34"/>
              </a:rPr>
              <a:t> in </a:t>
            </a:r>
            <a:r>
              <a:rPr lang="es-ES" altLang="zh-CN" sz="2000" b="1" i="1" dirty="0" err="1">
                <a:solidFill>
                  <a:srgbClr val="000000"/>
                </a:solidFill>
                <a:latin typeface="Optane" pitchFamily="34"/>
                <a:ea typeface="Verdana" pitchFamily="33"/>
                <a:cs typeface="Verdana" pitchFamily="34"/>
              </a:rPr>
              <a:t>old</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age</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remains</a:t>
            </a:r>
            <a:r>
              <a:rPr lang="es-ES" altLang="zh-CN" sz="2000" b="1" i="1" dirty="0">
                <a:solidFill>
                  <a:srgbClr val="000000"/>
                </a:solidFill>
                <a:latin typeface="Optane" pitchFamily="34"/>
                <a:ea typeface="Verdana" pitchFamily="33"/>
                <a:cs typeface="Verdana" pitchFamily="34"/>
              </a:rPr>
              <a:t> </a:t>
            </a:r>
            <a:r>
              <a:rPr lang="es-ES" altLang="zh-CN" sz="2000" b="1" i="1" dirty="0" err="1">
                <a:solidFill>
                  <a:srgbClr val="000000"/>
                </a:solidFill>
                <a:latin typeface="Optane" pitchFamily="34"/>
                <a:ea typeface="Verdana" pitchFamily="33"/>
                <a:cs typeface="Verdana" pitchFamily="34"/>
              </a:rPr>
              <a:t>important</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文本框 3"/>
          <p:cNvSpPr txBox="1"/>
          <p:nvPr/>
        </p:nvSpPr>
        <p:spPr>
          <a:xfrm>
            <a:off x="6134100" y="889000"/>
            <a:ext cx="3416300" cy="5324535"/>
          </a:xfrm>
          <a:prstGeom prst="rect">
            <a:avLst/>
          </a:prstGeom>
          <a:noFill/>
        </p:spPr>
        <p:txBody>
          <a:bodyPr wrap="square" rtlCol="0">
            <a:spAutoFit/>
          </a:bodyPr>
          <a:lstStyle/>
          <a:p>
            <a:r>
              <a:rPr kumimoji="1" lang="zh-CN" altLang="en-US" sz="2000" dirty="0" smtClean="0"/>
              <a:t>要达到这一目的，就要通过集体协议或者自动登记规则进行，也包括税收或其他财政性鼓励措施，同时也要考虑到成本的有效性，安全性和透明性。在一些国家，法定养老金制度确实提供了充足的收入性养老金。所以补充性养老金的需求在成员国之间是不同的。最后，也可以考虑如何广泛运用老龄人口的资产，包括在其愿意的前提下运用其居住房产，来作为额外退休收入的来源。</a:t>
            </a:r>
          </a:p>
          <a:p>
            <a:endParaRPr kumimoji="1" lang="zh-CN" altLang="en-US" sz="2000" dirty="0"/>
          </a:p>
          <a:p>
            <a:r>
              <a:rPr kumimoji="1" lang="zh-CN" altLang="en-US" sz="2000" dirty="0" smtClean="0">
                <a:latin typeface="黑体"/>
                <a:ea typeface="黑体"/>
                <a:cs typeface="黑体"/>
              </a:rPr>
              <a:t>在欧盟层次为保障充足养老收入的合作也仍是很重要的</a:t>
            </a:r>
            <a:endParaRPr kumimoji="1" lang="zh-CN" altLang="en-US" sz="2000" dirty="0">
              <a:latin typeface="黑体"/>
              <a:ea typeface="黑体"/>
              <a:cs typeface="黑体"/>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Rectangle 4"/>
          <p:cNvSpPr/>
          <p:nvPr/>
        </p:nvSpPr>
        <p:spPr>
          <a:xfrm>
            <a:off x="350280" y="692640"/>
            <a:ext cx="9199800" cy="439975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18</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view</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findings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2015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Report</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preparations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2018 </a:t>
            </a:r>
            <a:r>
              <a:rPr lang="es-ES" sz="2000" b="0" i="0" u="none" strike="noStrike" kern="1200" spc="0" dirty="0" err="1">
                <a:ln>
                  <a:noFill/>
                </a:ln>
                <a:solidFill>
                  <a:srgbClr val="000000"/>
                </a:solidFill>
                <a:latin typeface="Optane" pitchFamily="34"/>
                <a:ea typeface="Verdana" pitchFamily="33"/>
                <a:cs typeface="Verdana" pitchFamily="34"/>
              </a:rPr>
              <a:t>report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SPC </a:t>
            </a:r>
            <a:r>
              <a:rPr lang="es-ES" sz="2000" b="0" i="0" u="none" strike="noStrike" kern="1200" spc="0" dirty="0" err="1">
                <a:ln>
                  <a:noFill/>
                </a:ln>
                <a:solidFill>
                  <a:srgbClr val="000000"/>
                </a:solidFill>
                <a:latin typeface="Optane" pitchFamily="34"/>
                <a:ea typeface="Verdana" pitchFamily="33"/>
                <a:cs typeface="Verdana" pitchFamily="34"/>
              </a:rPr>
              <a:t>intends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investigate</a:t>
            </a:r>
            <a:r>
              <a:rPr lang="es-ES" sz="2000" b="0" i="0" u="none" strike="noStrike" kern="1200" spc="0" dirty="0">
                <a:ln>
                  <a:noFill/>
                </a:ln>
                <a:solidFill>
                  <a:srgbClr val="000000"/>
                </a:solidFill>
                <a:latin typeface="Optane" pitchFamily="34"/>
                <a:ea typeface="Verdana" pitchFamily="33"/>
                <a:cs typeface="Verdana" pitchFamily="34"/>
              </a:rPr>
              <a:t> in more </a:t>
            </a:r>
            <a:r>
              <a:rPr lang="es-ES" sz="2000" b="0" i="0" u="none" strike="noStrike" kern="1200" spc="0" dirty="0" err="1">
                <a:ln>
                  <a:noFill/>
                </a:ln>
                <a:solidFill>
                  <a:srgbClr val="000000"/>
                </a:solidFill>
                <a:latin typeface="Optane" pitchFamily="34"/>
                <a:ea typeface="Verdana" pitchFamily="33"/>
                <a:cs typeface="Verdana" pitchFamily="34"/>
              </a:rPr>
              <a:t>depth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those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population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groups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identified</a:t>
            </a:r>
            <a:r>
              <a:rPr lang="es-ES" sz="2000" b="0" i="0" u="none" strike="noStrike" kern="1200" spc="0" dirty="0">
                <a:ln>
                  <a:noFill/>
                </a:ln>
                <a:solidFill>
                  <a:srgbClr val="000000"/>
                </a:solidFill>
                <a:latin typeface="Optane" pitchFamily="34"/>
                <a:ea typeface="Verdana" pitchFamily="33"/>
                <a:cs typeface="Verdana" pitchFamily="34"/>
              </a:rPr>
              <a:t> as at </a:t>
            </a:r>
            <a:r>
              <a:rPr lang="es-ES" sz="2000" b="0" i="0" u="none" strike="noStrike" kern="1200" spc="0" dirty="0" err="1">
                <a:ln>
                  <a:noFill/>
                </a:ln>
                <a:solidFill>
                  <a:srgbClr val="000000"/>
                </a:solidFill>
                <a:latin typeface="Optane" pitchFamily="34"/>
                <a:ea typeface="Verdana" pitchFamily="33"/>
                <a:cs typeface="Verdana" pitchFamily="34"/>
              </a:rPr>
              <a:t>risk</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suffering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insufficient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old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younger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migrants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low-skilled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low-waged</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how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risks</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a:ln>
                  <a:noFill/>
                </a:ln>
                <a:solidFill>
                  <a:srgbClr val="000000"/>
                </a:solidFill>
                <a:latin typeface="Optane" pitchFamily="34"/>
                <a:ea typeface="Verdana" pitchFamily="33"/>
                <a:cs typeface="Verdana" pitchFamily="34"/>
              </a:rPr>
              <a:t>can be </a:t>
            </a:r>
            <a:r>
              <a:rPr lang="es-ES" sz="2000" b="0" i="0" u="none" strike="noStrike" kern="1200" spc="0" dirty="0" err="1">
                <a:ln>
                  <a:noFill/>
                </a:ln>
                <a:solidFill>
                  <a:srgbClr val="000000"/>
                </a:solidFill>
                <a:latin typeface="Optane" pitchFamily="34"/>
                <a:ea typeface="Verdana" pitchFamily="33"/>
                <a:cs typeface="Verdana" pitchFamily="34"/>
              </a:rPr>
              <a:t>addressed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through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appropriate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prevention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measures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through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mitigating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provisions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and social </a:t>
            </a:r>
            <a:r>
              <a:rPr lang="es-ES" sz="2000" b="0" i="0" u="none" strike="noStrike" kern="1200" spc="0" dirty="0" err="1">
                <a:ln>
                  <a:noFill/>
                </a:ln>
                <a:solidFill>
                  <a:srgbClr val="000000"/>
                </a:solidFill>
                <a:latin typeface="Optane" pitchFamily="34"/>
                <a:ea typeface="Verdana" pitchFamily="33"/>
                <a:cs typeface="Verdana" pitchFamily="34"/>
              </a:rPr>
              <a:t>assistance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systems</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special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focus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b="0" i="0" u="none" strike="noStrike" kern="1200" spc="0" dirty="0" smtClean="0">
                <a:ln>
                  <a:noFill/>
                </a:ln>
                <a:solidFill>
                  <a:srgbClr val="000000"/>
                </a:solidFill>
                <a:latin typeface="Optane" pitchFamily="34"/>
                <a:ea typeface="Verdana" pitchFamily="33"/>
                <a:cs typeface="Verdana" pitchFamily="34"/>
              </a:rPr>
              <a:t>18.</a:t>
            </a:r>
            <a:r>
              <a:rPr lang="zh-CN" altLang="en-US" sz="2000" b="0" i="0" u="none" strike="noStrike" kern="1200" spc="0" dirty="0" smtClean="0">
                <a:ln>
                  <a:noFill/>
                </a:ln>
                <a:solidFill>
                  <a:srgbClr val="000000"/>
                </a:solidFill>
                <a:latin typeface="Optane" pitchFamily="34"/>
                <a:ea typeface="Verdana" pitchFamily="33"/>
                <a:cs typeface="Verdana" pitchFamily="34"/>
              </a:rPr>
              <a:t> 根据</a:t>
            </a:r>
            <a:r>
              <a:rPr lang="en-US" altLang="zh-CN" sz="2000" b="0" i="0" u="none" strike="noStrike" kern="1200" spc="0" dirty="0" smtClean="0">
                <a:ln>
                  <a:noFill/>
                </a:ln>
                <a:solidFill>
                  <a:srgbClr val="000000"/>
                </a:solidFill>
                <a:latin typeface="Optane" pitchFamily="34"/>
                <a:ea typeface="Verdana" pitchFamily="33"/>
                <a:cs typeface="Verdana" pitchFamily="34"/>
              </a:rPr>
              <a:t>《2015</a:t>
            </a:r>
            <a:r>
              <a:rPr lang="zh-CN" altLang="en-US" sz="2000" b="0" i="0" u="none" strike="noStrike" kern="1200" spc="0" dirty="0" smtClean="0">
                <a:ln>
                  <a:noFill/>
                </a:ln>
                <a:solidFill>
                  <a:srgbClr val="000000"/>
                </a:solidFill>
                <a:latin typeface="Optane" pitchFamily="34"/>
                <a:ea typeface="Verdana" pitchFamily="33"/>
                <a:cs typeface="Verdana" pitchFamily="34"/>
              </a:rPr>
              <a:t>年养老金充足性报告</a:t>
            </a:r>
            <a:r>
              <a:rPr lang="en-US" altLang="zh-CN" sz="2000" b="0" i="0" u="none" strike="noStrike" kern="1200" spc="0" dirty="0" smtClean="0">
                <a:ln>
                  <a:noFill/>
                </a:ln>
                <a:solidFill>
                  <a:srgbClr val="000000"/>
                </a:solidFill>
                <a:latin typeface="Optane" pitchFamily="34"/>
                <a:ea typeface="Verdana" pitchFamily="33"/>
                <a:cs typeface="Verdana" pitchFamily="34"/>
              </a:rPr>
              <a:t>》</a:t>
            </a:r>
            <a:r>
              <a:rPr lang="zh-CN" altLang="en-US" sz="2000" b="0" i="0" u="none" strike="noStrike" kern="1200" spc="0" dirty="0" smtClean="0">
                <a:ln>
                  <a:noFill/>
                </a:ln>
                <a:solidFill>
                  <a:srgbClr val="000000"/>
                </a:solidFill>
                <a:latin typeface="Optane" pitchFamily="34"/>
                <a:ea typeface="Verdana" pitchFamily="33"/>
                <a:cs typeface="Verdana" pitchFamily="34"/>
              </a:rPr>
              <a:t>和</a:t>
            </a:r>
            <a:r>
              <a:rPr lang="en-US" altLang="zh-CN" sz="2000" b="0" i="0" u="none" strike="noStrike" kern="1200" spc="0" dirty="0" smtClean="0">
                <a:ln>
                  <a:noFill/>
                </a:ln>
                <a:solidFill>
                  <a:srgbClr val="000000"/>
                </a:solidFill>
                <a:latin typeface="Optane" pitchFamily="34"/>
                <a:ea typeface="Verdana" pitchFamily="33"/>
                <a:cs typeface="Verdana" pitchFamily="34"/>
              </a:rPr>
              <a:t>《2018</a:t>
            </a:r>
            <a:r>
              <a:rPr lang="zh-CN" altLang="en-US" sz="2000" b="0" i="0" u="none" strike="noStrike" kern="1200" spc="0" dirty="0" smtClean="0">
                <a:ln>
                  <a:noFill/>
                </a:ln>
                <a:solidFill>
                  <a:srgbClr val="000000"/>
                </a:solidFill>
                <a:latin typeface="Optane" pitchFamily="34"/>
                <a:ea typeface="Verdana" pitchFamily="33"/>
                <a:cs typeface="Verdana" pitchFamily="34"/>
              </a:rPr>
              <a:t>年报告</a:t>
            </a:r>
            <a:r>
              <a:rPr lang="en-US" altLang="zh-CN" sz="2000" b="0" i="0" u="none" strike="noStrike" kern="1200" spc="0" dirty="0" smtClean="0">
                <a:ln>
                  <a:noFill/>
                </a:ln>
                <a:solidFill>
                  <a:srgbClr val="000000"/>
                </a:solidFill>
                <a:latin typeface="Optane" pitchFamily="34"/>
                <a:ea typeface="Verdana" pitchFamily="33"/>
                <a:cs typeface="Verdana" pitchFamily="34"/>
              </a:rPr>
              <a:t>》</a:t>
            </a:r>
            <a:r>
              <a:rPr lang="zh-CN" altLang="en-US" sz="2000" b="0" i="0" u="none" strike="noStrike" kern="1200" spc="0" dirty="0" smtClean="0">
                <a:ln>
                  <a:noFill/>
                </a:ln>
                <a:solidFill>
                  <a:srgbClr val="000000"/>
                </a:solidFill>
                <a:latin typeface="Optane" pitchFamily="34"/>
                <a:ea typeface="Verdana" pitchFamily="33"/>
                <a:cs typeface="Verdana" pitchFamily="34"/>
              </a:rPr>
              <a:t>预备中</a:t>
            </a:r>
            <a:r>
              <a:rPr lang="zh-CN" altLang="en-US" sz="2000" dirty="0" smtClean="0">
                <a:solidFill>
                  <a:srgbClr val="000000"/>
                </a:solidFill>
                <a:latin typeface="Optane" pitchFamily="34"/>
                <a:ea typeface="Verdana" pitchFamily="33"/>
                <a:cs typeface="Verdana" pitchFamily="34"/>
              </a:rPr>
              <a:t>所发现的问题，社保委员会有意更深入地调查被认定为“面临非充分养老收入”风险的人群（例如，女性、年轻工作者、移民、低技能和低薪资人群）以及研究如何通过适当的预防措施和在养老金制度和社会救助制度设立问题缓解措施来解决充足性问题。而对老龄女性，将会给予特别的关注。</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Rectangle 4"/>
          <p:cNvSpPr/>
          <p:nvPr/>
        </p:nvSpPr>
        <p:spPr>
          <a:xfrm>
            <a:off x="350280" y="692640"/>
            <a:ext cx="9199800" cy="409197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19</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Regarding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prevention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measures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main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focus</a:t>
            </a:r>
            <a:r>
              <a:rPr lang="es-ES" sz="2000" b="0" i="0" u="none" strike="noStrike" kern="1200" spc="0" dirty="0">
                <a:ln>
                  <a:noFill/>
                </a:ln>
                <a:solidFill>
                  <a:srgbClr val="000000"/>
                </a:solidFill>
                <a:latin typeface="Optane" pitchFamily="34"/>
                <a:ea typeface="Verdana" pitchFamily="33"/>
                <a:cs typeface="Verdana" pitchFamily="34"/>
              </a:rPr>
              <a:t> has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policies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enhance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workers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allowing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up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statutory</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pension</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age</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a:ln>
                  <a:noFill/>
                </a:ln>
                <a:solidFill>
                  <a:srgbClr val="000000"/>
                </a:solidFill>
                <a:latin typeface="Optane" pitchFamily="34"/>
                <a:ea typeface="Times New Roman" pitchFamily="18"/>
                <a:cs typeface="Times New Roman" pitchFamily="18"/>
              </a:rPr>
              <a:t>– </a:t>
            </a:r>
            <a:r>
              <a:rPr lang="es-ES" sz="2000" b="0" i="0" u="none" strike="noStrike" kern="1200" spc="0" dirty="0">
                <a:ln>
                  <a:noFill/>
                </a:ln>
                <a:solidFill>
                  <a:srgbClr val="000000"/>
                </a:solidFill>
                <a:latin typeface="Optane" pitchFamily="34"/>
                <a:ea typeface="Times New Roman" pitchFamily="34"/>
                <a:cs typeface="Times New Roman" pitchFamily="34"/>
              </a:rPr>
              <a:t>and </a:t>
            </a:r>
            <a:r>
              <a:rPr lang="es-ES" sz="2000" b="0" i="0" u="none" strike="noStrike" kern="1200" spc="0" dirty="0" err="1">
                <a:ln>
                  <a:noFill/>
                </a:ln>
                <a:solidFill>
                  <a:srgbClr val="000000"/>
                </a:solidFill>
                <a:latin typeface="Optane" pitchFamily="34"/>
                <a:ea typeface="Times New Roman" pitchFamily="34"/>
                <a:cs typeface="Times New Roman" pitchFamily="34"/>
              </a:rPr>
              <a:t>beyond</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if</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they</a:t>
            </a:r>
            <a:r>
              <a:rPr lang="es-ES" sz="2000" b="0" i="0" u="none" strike="noStrike" kern="1200" spc="0" dirty="0">
                <a:ln>
                  <a:noFill/>
                </a:ln>
                <a:solidFill>
                  <a:srgbClr val="000000"/>
                </a:solidFill>
                <a:latin typeface="Optane" pitchFamily="34"/>
                <a:ea typeface="Times New Roman" pitchFamily="34"/>
                <a:cs typeface="Times New Roman" pitchFamily="34"/>
              </a:rPr>
              <a:t> so </a:t>
            </a:r>
            <a:r>
              <a:rPr lang="es-ES" sz="2000" b="0" i="0" u="none" strike="noStrike" kern="1200" spc="0" dirty="0" err="1">
                <a:ln>
                  <a:noFill/>
                </a:ln>
                <a:solidFill>
                  <a:srgbClr val="000000"/>
                </a:solidFill>
                <a:latin typeface="Optane" pitchFamily="34"/>
                <a:ea typeface="Times New Roman" pitchFamily="34"/>
                <a:cs typeface="Times New Roman" pitchFamily="34"/>
              </a:rPr>
              <a:t>wish</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It</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will</a:t>
            </a:r>
            <a:r>
              <a:rPr lang="es-ES" sz="2000" b="0" i="0" u="none" strike="noStrike" kern="1200" spc="0" dirty="0">
                <a:ln>
                  <a:noFill/>
                </a:ln>
                <a:solidFill>
                  <a:srgbClr val="000000"/>
                </a:solidFill>
                <a:latin typeface="Optane" pitchFamily="34"/>
                <a:ea typeface="Times New Roman" pitchFamily="34"/>
                <a:cs typeface="Times New Roman" pitchFamily="34"/>
              </a:rPr>
              <a:t> be </a:t>
            </a:r>
            <a:r>
              <a:rPr lang="es-ES" sz="2000" b="0" i="0" u="none" strike="noStrike" kern="1200" spc="0" dirty="0" err="1">
                <a:ln>
                  <a:noFill/>
                </a:ln>
                <a:solidFill>
                  <a:srgbClr val="000000"/>
                </a:solidFill>
                <a:latin typeface="Optane" pitchFamily="34"/>
                <a:ea typeface="Times New Roman" pitchFamily="34"/>
                <a:cs typeface="Times New Roman" pitchFamily="34"/>
              </a:rPr>
              <a:t>important</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to</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Times New Roman" pitchFamily="34"/>
                <a:cs typeface="Times New Roman" pitchFamily="34"/>
              </a:rPr>
              <a:t>get</a:t>
            </a:r>
            <a:r>
              <a:rPr lang="es-ES" sz="2000" b="0" i="0" u="none" strike="noStrike" kern="1200" spc="0" dirty="0">
                <a:ln>
                  <a:noFill/>
                </a:ln>
                <a:solidFill>
                  <a:srgbClr val="000000"/>
                </a:solidFill>
                <a:latin typeface="Optane" pitchFamily="34"/>
                <a:ea typeface="Times New Roman" pitchFamily="34"/>
                <a:cs typeface="Times New Roman" pitchFamily="34"/>
              </a:rPr>
              <a:t> a </a:t>
            </a:r>
            <a:r>
              <a:rPr lang="es-ES" sz="2000" b="0" i="0" u="none" strike="noStrike" kern="1200" spc="0" dirty="0" err="1">
                <a:ln>
                  <a:noFill/>
                </a:ln>
                <a:solidFill>
                  <a:srgbClr val="000000"/>
                </a:solidFill>
                <a:latin typeface="Optane" pitchFamily="34"/>
                <a:ea typeface="Times New Roman" pitchFamily="34"/>
                <a:cs typeface="Times New Roman" pitchFamily="34"/>
              </a:rPr>
              <a:t>better</a:t>
            </a:r>
            <a:r>
              <a:rPr lang="es-ES" sz="2000" b="0" i="0" u="none" strike="noStrike" kern="1200" spc="0" dirty="0">
                <a:ln>
                  <a:noFill/>
                </a:ln>
                <a:solidFill>
                  <a:srgbClr val="000000"/>
                </a:solidFill>
                <a:latin typeface="Optane" pitchFamily="34"/>
                <a:ea typeface="Times New Roman" pitchFamily="34"/>
                <a:cs typeface="Times New Roman" pitchFamily="34"/>
              </a:rPr>
              <a:t> </a:t>
            </a:r>
            <a:r>
              <a:rPr lang="es-ES" sz="2000" b="0" i="0" u="none" strike="noStrike" kern="1200" spc="0" dirty="0" err="1">
                <a:ln>
                  <a:noFill/>
                </a:ln>
                <a:solidFill>
                  <a:srgbClr val="000000"/>
                </a:solidFill>
                <a:latin typeface="Optane" pitchFamily="34"/>
                <a:ea typeface="Verdana" pitchFamily="33"/>
                <a:cs typeface="Verdana" pitchFamily="34"/>
              </a:rPr>
              <a:t>grip</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economic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health</a:t>
            </a:r>
            <a:r>
              <a:rPr lang="es-ES" sz="2000" b="0" i="0" u="none" strike="noStrike" kern="1200" spc="0" dirty="0">
                <a:ln>
                  <a:noFill/>
                </a:ln>
                <a:solidFill>
                  <a:srgbClr val="000000"/>
                </a:solidFill>
                <a:latin typeface="Optane" pitchFamily="34"/>
                <a:ea typeface="Verdana" pitchFamily="33"/>
                <a:cs typeface="Verdana" pitchFamily="34"/>
              </a:rPr>
              <a:t> and social variables </a:t>
            </a:r>
            <a:r>
              <a:rPr lang="es-ES" sz="2000" b="0" i="0" u="none" strike="noStrike" kern="1200" spc="0" dirty="0" err="1">
                <a:ln>
                  <a:noFill/>
                </a:ln>
                <a:solidFill>
                  <a:srgbClr val="000000"/>
                </a:solidFill>
                <a:latin typeface="Optane" pitchFamily="34"/>
                <a:ea typeface="Verdana" pitchFamily="33"/>
                <a:cs typeface="Verdana" pitchFamily="34"/>
              </a:rPr>
              <a:t>interact</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affect</a:t>
            </a:r>
            <a:r>
              <a:rPr lang="es-ES" sz="2000" b="0" i="0" u="none" strike="noStrike" kern="1200" spc="0" dirty="0">
                <a:ln>
                  <a:noFill/>
                </a:ln>
                <a:solidFill>
                  <a:srgbClr val="000000"/>
                </a:solidFill>
                <a:latin typeface="Optane" pitchFamily="34"/>
                <a:ea typeface="Verdana" pitchFamily="33"/>
                <a:cs typeface="Verdana" pitchFamily="34"/>
              </a:rPr>
              <a:t> late </a:t>
            </a:r>
            <a:r>
              <a:rPr lang="es-ES" sz="2000" b="0" i="0" u="none" strike="noStrike" kern="1200" spc="0" dirty="0" err="1">
                <a:ln>
                  <a:noFill/>
                </a:ln>
                <a:solidFill>
                  <a:srgbClr val="000000"/>
                </a:solidFill>
                <a:latin typeface="Optane" pitchFamily="34"/>
                <a:ea typeface="Verdana" pitchFamily="33"/>
                <a:cs typeface="Verdana" pitchFamily="34"/>
              </a:rPr>
              <a:t>careers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transition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SPC </a:t>
            </a:r>
            <a:r>
              <a:rPr lang="es-ES" sz="2000" b="0" i="0" u="none" strike="noStrike" kern="1200" spc="0" dirty="0" err="1">
                <a:ln>
                  <a:noFill/>
                </a:ln>
                <a:solidFill>
                  <a:srgbClr val="000000"/>
                </a:solidFill>
                <a:latin typeface="Optane" pitchFamily="34"/>
                <a:ea typeface="Verdana" pitchFamily="33"/>
                <a:cs typeface="Verdana" pitchFamily="34"/>
              </a:rPr>
              <a:t>intends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cooperate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closely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EMCO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issue</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b="0" i="0" u="none" strike="noStrike" kern="1200" spc="0" dirty="0" smtClean="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dirty="0" smtClean="0">
                <a:solidFill>
                  <a:srgbClr val="000000"/>
                </a:solidFill>
                <a:latin typeface="Optane" pitchFamily="34"/>
                <a:ea typeface="Verdana" pitchFamily="33"/>
                <a:cs typeface="Verdana" pitchFamily="34"/>
              </a:rPr>
              <a:t>19.</a:t>
            </a:r>
            <a:r>
              <a:rPr lang="zh-CN" altLang="en-US" sz="2000" dirty="0" smtClean="0">
                <a:solidFill>
                  <a:srgbClr val="000000"/>
                </a:solidFill>
                <a:latin typeface="Optane" pitchFamily="34"/>
                <a:ea typeface="Verdana" pitchFamily="33"/>
                <a:cs typeface="Verdana" pitchFamily="34"/>
              </a:rPr>
              <a:t> 在预防措施方面，政策主要焦点会放在提高老龄工作者的就业机会上，这样就能允许他们中的大多数工作到法定的养老金领取年龄</a:t>
            </a:r>
            <a:r>
              <a:rPr lang="zh-CN" altLang="zh-CN" sz="2000" dirty="0" smtClean="0">
                <a:solidFill>
                  <a:srgbClr val="000000"/>
                </a:solidFill>
                <a:latin typeface="Optane" pitchFamily="34"/>
                <a:ea typeface="Verdana" pitchFamily="33"/>
                <a:cs typeface="Verdana" pitchFamily="34"/>
              </a:rPr>
              <a:t>，</a:t>
            </a:r>
            <a:r>
              <a:rPr lang="zh-CN" altLang="en-US" sz="2000" dirty="0" smtClean="0">
                <a:solidFill>
                  <a:srgbClr val="000000"/>
                </a:solidFill>
                <a:latin typeface="Optane" pitchFamily="34"/>
                <a:ea typeface="Verdana" pitchFamily="33"/>
                <a:cs typeface="Verdana" pitchFamily="34"/>
              </a:rPr>
              <a:t>乃至根据其个人意愿工作更长年限。更好的掌握经济、工作、健康和社会变量之间如何互相作用及如何影响更长工龄和工作</a:t>
            </a:r>
            <a:r>
              <a:rPr lang="en-US" altLang="zh-CN" sz="2000" dirty="0" smtClean="0">
                <a:solidFill>
                  <a:srgbClr val="000000"/>
                </a:solidFill>
                <a:latin typeface="Optane" pitchFamily="34"/>
                <a:ea typeface="Verdana" pitchFamily="33"/>
                <a:cs typeface="Verdana" pitchFamily="34"/>
              </a:rPr>
              <a:t>-</a:t>
            </a:r>
            <a:r>
              <a:rPr lang="zh-CN" altLang="en-US" sz="2000" dirty="0" smtClean="0">
                <a:solidFill>
                  <a:srgbClr val="000000"/>
                </a:solidFill>
                <a:latin typeface="Optane" pitchFamily="34"/>
                <a:ea typeface="Verdana" pitchFamily="33"/>
                <a:cs typeface="Verdana" pitchFamily="34"/>
              </a:rPr>
              <a:t>退休转型期也是非常重要的。社保委员会有意和就业委员会（</a:t>
            </a:r>
            <a:r>
              <a:rPr lang="en-US" altLang="zh-CN" sz="2000" dirty="0" smtClean="0">
                <a:solidFill>
                  <a:srgbClr val="000000"/>
                </a:solidFill>
                <a:latin typeface="Optane" pitchFamily="34"/>
                <a:ea typeface="Verdana" pitchFamily="33"/>
                <a:cs typeface="Verdana" pitchFamily="34"/>
              </a:rPr>
              <a:t>EMCO</a:t>
            </a:r>
            <a:r>
              <a:rPr lang="zh-CN" altLang="en-US" sz="2000" dirty="0" smtClean="0">
                <a:solidFill>
                  <a:srgbClr val="000000"/>
                </a:solidFill>
                <a:latin typeface="Optane" pitchFamily="34"/>
                <a:ea typeface="Verdana" pitchFamily="33"/>
                <a:cs typeface="Verdana" pitchFamily="34"/>
              </a:rPr>
              <a:t>）就此议题展开紧密的合作。</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Rectangle 4"/>
          <p:cNvSpPr/>
          <p:nvPr/>
        </p:nvSpPr>
        <p:spPr>
          <a:xfrm>
            <a:off x="520199" y="1872000"/>
            <a:ext cx="9199800" cy="193753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20</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addition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SPC </a:t>
            </a:r>
            <a:r>
              <a:rPr lang="es-ES" sz="2000" b="0" i="0" u="none" strike="noStrike" kern="1200" spc="0" dirty="0" err="1">
                <a:ln>
                  <a:noFill/>
                </a:ln>
                <a:solidFill>
                  <a:srgbClr val="000000"/>
                </a:solidFill>
                <a:latin typeface="Optane" pitchFamily="34"/>
                <a:ea typeface="Verdana" pitchFamily="33"/>
                <a:cs typeface="Verdana" pitchFamily="34"/>
              </a:rPr>
              <a:t>intends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look at </a:t>
            </a:r>
            <a:r>
              <a:rPr lang="es-ES" sz="2000" b="0" i="0" u="none" strike="noStrike" kern="1200" spc="0" dirty="0" err="1">
                <a:ln>
                  <a:noFill/>
                </a:ln>
                <a:solidFill>
                  <a:srgbClr val="000000"/>
                </a:solidFill>
                <a:latin typeface="Optane" pitchFamily="34"/>
                <a:ea typeface="Verdana" pitchFamily="33"/>
                <a:cs typeface="Verdana" pitchFamily="34"/>
              </a:rPr>
              <a:t>how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those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which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depend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strongly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supplementary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savings</a:t>
            </a:r>
            <a:r>
              <a:rPr lang="es-ES" sz="2000" b="0" i="0" u="none" strike="noStrike" kern="1200" spc="0" dirty="0">
                <a:ln>
                  <a:noFill/>
                </a:ln>
                <a:solidFill>
                  <a:srgbClr val="000000"/>
                </a:solidFill>
                <a:latin typeface="Optane" pitchFamily="34"/>
                <a:ea typeface="Verdana" pitchFamily="33"/>
                <a:cs typeface="Verdana" pitchFamily="34"/>
              </a:rPr>
              <a:t> can </a:t>
            </a:r>
            <a:r>
              <a:rPr lang="es-ES" sz="2000" b="0" i="0" u="none" strike="noStrike" kern="1200" spc="0" dirty="0" err="1">
                <a:ln>
                  <a:noFill/>
                </a:ln>
                <a:solidFill>
                  <a:srgbClr val="000000"/>
                </a:solidFill>
                <a:latin typeface="Optane" pitchFamily="34"/>
                <a:ea typeface="Verdana" pitchFamily="33"/>
                <a:cs typeface="Verdana" pitchFamily="34"/>
              </a:rPr>
              <a:t>promote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savings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cost-effective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ways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b="0" i="0" u="none" strike="noStrike" kern="1200" spc="0" dirty="0" smtClean="0">
                <a:ln>
                  <a:noFill/>
                </a:ln>
                <a:solidFill>
                  <a:srgbClr val="000000"/>
                </a:solidFill>
                <a:latin typeface="Optane" pitchFamily="34"/>
                <a:ea typeface="Verdana" pitchFamily="33"/>
                <a:cs typeface="Verdana" pitchFamily="34"/>
              </a:rPr>
              <a:t>20.</a:t>
            </a:r>
            <a:r>
              <a:rPr lang="zh-CN" altLang="en-US" sz="2000" b="0" i="0" u="none" strike="noStrike" kern="1200" spc="0" dirty="0" smtClean="0">
                <a:ln>
                  <a:noFill/>
                </a:ln>
                <a:solidFill>
                  <a:srgbClr val="000000"/>
                </a:solidFill>
                <a:latin typeface="Optane" pitchFamily="34"/>
                <a:ea typeface="Verdana" pitchFamily="33"/>
                <a:cs typeface="Verdana" pitchFamily="34"/>
              </a:rPr>
              <a:t> 此外，社保委员会有意观察那些严重依赖补充性退休储蓄来提高养老金充足性的国家如何以最高的成本有效性提高此类储蓄。</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Rectangle 4"/>
          <p:cNvSpPr/>
          <p:nvPr/>
        </p:nvSpPr>
        <p:spPr>
          <a:xfrm>
            <a:off x="350280" y="692640"/>
            <a:ext cx="9199800" cy="501530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a:ln>
                  <a:noFill/>
                </a:ln>
                <a:solidFill>
                  <a:srgbClr val="000000"/>
                </a:solidFill>
                <a:latin typeface="Optane" pitchFamily="34"/>
                <a:ea typeface="Verdana" pitchFamily="33"/>
                <a:cs typeface="Verdana" pitchFamily="34"/>
              </a:rPr>
              <a:t>21.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SPC </a:t>
            </a:r>
            <a:r>
              <a:rPr lang="es-ES" sz="2000" b="0" i="0" u="none" strike="noStrike" kern="1200" spc="0" dirty="0" err="1">
                <a:ln>
                  <a:noFill/>
                </a:ln>
                <a:solidFill>
                  <a:srgbClr val="000000"/>
                </a:solidFill>
                <a:latin typeface="Optane" pitchFamily="34"/>
                <a:ea typeface="Verdana" pitchFamily="33"/>
                <a:cs typeface="Verdana" pitchFamily="34"/>
              </a:rPr>
              <a:t>will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review</a:t>
            </a:r>
            <a:r>
              <a:rPr lang="es-ES" sz="2000" b="0" i="0" u="none" strike="noStrike" kern="1200" spc="0" dirty="0">
                <a:ln>
                  <a:noFill/>
                </a:ln>
                <a:solidFill>
                  <a:srgbClr val="000000"/>
                </a:solidFill>
                <a:latin typeface="Optane" pitchFamily="34"/>
                <a:ea typeface="Verdana" pitchFamily="33"/>
                <a:cs typeface="Verdana" pitchFamily="34"/>
              </a:rPr>
              <a:t> in more </a:t>
            </a:r>
            <a:r>
              <a:rPr lang="es-ES" sz="2000" b="0" i="0" u="none" strike="noStrike" kern="1200" spc="0" dirty="0" err="1">
                <a:ln>
                  <a:noFill/>
                </a:ln>
                <a:solidFill>
                  <a:srgbClr val="000000"/>
                </a:solidFill>
                <a:latin typeface="Optane" pitchFamily="34"/>
                <a:ea typeface="Verdana" pitchFamily="33"/>
                <a:cs typeface="Verdana" pitchFamily="34"/>
              </a:rPr>
              <a:t>depth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redistributive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elements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taking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account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inequalities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notably</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health</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affecting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different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groups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redistributive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elements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include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links </a:t>
            </a:r>
            <a:r>
              <a:rPr lang="es-ES" sz="2000" b="0" i="0" u="none" strike="noStrike" kern="1200" spc="0" dirty="0" err="1">
                <a:ln>
                  <a:noFill/>
                </a:ln>
                <a:solidFill>
                  <a:srgbClr val="000000"/>
                </a:solidFill>
                <a:latin typeface="Optane" pitchFamily="34"/>
                <a:ea typeface="Verdana" pitchFamily="33"/>
                <a:cs typeface="Verdana" pitchFamily="34"/>
              </a:rPr>
              <a:t>between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contributions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benefits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credits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minimum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a:ln>
                  <a:noFill/>
                </a:ln>
                <a:solidFill>
                  <a:srgbClr val="000000"/>
                </a:solidFill>
                <a:latin typeface="Optane" pitchFamily="34"/>
                <a:ea typeface="Verdana" pitchFamily="33"/>
                <a:cs typeface="Verdana" pitchFamily="34"/>
              </a:rPr>
              <a:t>provisions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provisions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forced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leave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notably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invalidity</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unemployment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benefits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derived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rights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survivors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special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focus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should</a:t>
            </a:r>
            <a:r>
              <a:rPr lang="es-ES" sz="2000" b="0" i="0" u="none" strike="noStrike" kern="1200" spc="0" dirty="0">
                <a:ln>
                  <a:noFill/>
                </a:ln>
                <a:solidFill>
                  <a:srgbClr val="000000"/>
                </a:solidFill>
                <a:latin typeface="Optane" pitchFamily="34"/>
                <a:ea typeface="Verdana" pitchFamily="33"/>
                <a:cs typeface="Verdana" pitchFamily="34"/>
              </a:rPr>
              <a:t> be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pensioners</a:t>
            </a:r>
            <a:r>
              <a:rPr lang="es-ES" sz="2000" b="0" i="0" u="none" strike="noStrike" kern="1200" spc="0" dirty="0">
                <a:ln>
                  <a:noFill/>
                </a:ln>
                <a:solidFill>
                  <a:srgbClr val="000000"/>
                </a:solidFill>
                <a:latin typeface="Optane" pitchFamily="34"/>
                <a:ea typeface="Verdana" pitchFamily="33"/>
                <a:cs typeface="Verdana" pitchFamily="34"/>
              </a:rPr>
              <a:t> living </a:t>
            </a:r>
            <a:r>
              <a:rPr lang="es-ES" sz="2000" b="0" i="0" u="none" strike="noStrike" kern="1200" spc="0" dirty="0" err="1">
                <a:ln>
                  <a:noFill/>
                </a:ln>
                <a:solidFill>
                  <a:srgbClr val="000000"/>
                </a:solidFill>
                <a:latin typeface="Optane" pitchFamily="34"/>
                <a:ea typeface="Verdana" pitchFamily="33"/>
                <a:cs typeface="Verdana" pitchFamily="34"/>
              </a:rPr>
              <a:t>alone</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21.社保委员会也会更深入地检讨公共养老金制度中的再分配元素，同时考虑到其中的不平等性，特别是</a:t>
            </a:r>
            <a:r>
              <a:rPr lang="zh-CN" altLang="en-US" sz="2000" b="0" i="0" u="none" strike="noStrike" kern="1200" spc="0" dirty="0" smtClean="0">
                <a:ln>
                  <a:noFill/>
                </a:ln>
                <a:solidFill>
                  <a:srgbClr val="000000"/>
                </a:solidFill>
                <a:latin typeface="Optane" pitchFamily="34"/>
                <a:ea typeface="Verdana" pitchFamily="33"/>
                <a:cs typeface="Verdana" pitchFamily="34"/>
              </a:rPr>
              <a:t>在</a:t>
            </a:r>
            <a:r>
              <a:rPr lang="es-ES" sz="2000" b="0" i="0" u="none" strike="noStrike" kern="1200" spc="0" dirty="0" err="1" smtClean="0">
                <a:ln>
                  <a:noFill/>
                </a:ln>
                <a:solidFill>
                  <a:srgbClr val="000000"/>
                </a:solidFill>
                <a:latin typeface="Optane" pitchFamily="34"/>
                <a:ea typeface="Verdana" pitchFamily="33"/>
                <a:cs typeface="Verdana" pitchFamily="34"/>
              </a:rPr>
              <a:t>会影响不同群体男女两性的健康和劳动力市场机会方面</a:t>
            </a:r>
            <a:r>
              <a:rPr lang="es-ES" sz="2000" b="0" i="0" u="none" strike="noStrike" kern="1200" spc="0" dirty="0" smtClean="0">
                <a:ln>
                  <a:noFill/>
                </a:ln>
                <a:solidFill>
                  <a:srgbClr val="000000"/>
                </a:solidFill>
                <a:latin typeface="Optane" pitchFamily="34"/>
                <a:ea typeface="Verdana" pitchFamily="33"/>
                <a:cs typeface="Verdana" pitchFamily="34"/>
              </a:rPr>
              <a:t>。</a:t>
            </a:r>
            <a:r>
              <a:rPr lang="zh-CN" altLang="en-US" sz="2000" b="0" i="0" u="none" strike="noStrike" kern="1200" spc="0" dirty="0" smtClean="0">
                <a:ln>
                  <a:noFill/>
                </a:ln>
                <a:solidFill>
                  <a:srgbClr val="000000"/>
                </a:solidFill>
                <a:latin typeface="Optane" pitchFamily="34"/>
                <a:ea typeface="Verdana" pitchFamily="33"/>
                <a:cs typeface="Verdana" pitchFamily="34"/>
              </a:rPr>
              <a:t>这些再分配元素包括缴费和福利之间的关联、养老</a:t>
            </a:r>
            <a:r>
              <a:rPr lang="zh-CN" altLang="en-US" sz="2000" dirty="0" smtClean="0">
                <a:solidFill>
                  <a:srgbClr val="000000"/>
                </a:solidFill>
                <a:latin typeface="Optane" pitchFamily="34"/>
                <a:ea typeface="Verdana" pitchFamily="33"/>
                <a:cs typeface="Verdana" pitchFamily="34"/>
              </a:rPr>
              <a:t>信用（卡）金</a:t>
            </a:r>
            <a:r>
              <a:rPr lang="zh-CN" altLang="en-US" sz="2000" b="0" i="0" u="none" strike="noStrike" kern="1200" spc="0" dirty="0" smtClean="0">
                <a:ln>
                  <a:noFill/>
                </a:ln>
                <a:solidFill>
                  <a:srgbClr val="000000"/>
                </a:solidFill>
                <a:latin typeface="Optane" pitchFamily="34"/>
                <a:ea typeface="Verdana" pitchFamily="33"/>
                <a:cs typeface="Verdana" pitchFamily="34"/>
              </a:rPr>
              <a:t>、最低收入规定、因不可抗原因离开劳动力市场人员相关的规定（特别是残疾人和失业福利）以及引申福利（遗属养老金）。特别会关注领取养老金的孤寡人员。</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Rectangle 4"/>
          <p:cNvSpPr/>
          <p:nvPr/>
        </p:nvSpPr>
        <p:spPr>
          <a:xfrm>
            <a:off x="350280" y="692640"/>
            <a:ext cx="9199800" cy="316864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a:ln>
                  <a:noFill/>
                </a:ln>
                <a:solidFill>
                  <a:srgbClr val="000000"/>
                </a:solidFill>
                <a:latin typeface="Optane" pitchFamily="34"/>
                <a:ea typeface="Verdana" pitchFamily="33"/>
                <a:cs typeface="Verdana" pitchFamily="34"/>
              </a:rPr>
              <a:t>22. As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outside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EU </a:t>
            </a:r>
            <a:r>
              <a:rPr lang="es-ES" sz="2000" b="0" i="0" u="none" strike="noStrike" kern="1200" spc="0" dirty="0" err="1">
                <a:ln>
                  <a:noFill/>
                </a:ln>
                <a:solidFill>
                  <a:srgbClr val="000000"/>
                </a:solidFill>
                <a:latin typeface="Optane" pitchFamily="34"/>
                <a:ea typeface="Verdana" pitchFamily="33"/>
                <a:cs typeface="Verdana" pitchFamily="34"/>
              </a:rPr>
              <a:t>face</a:t>
            </a:r>
            <a:r>
              <a:rPr lang="es-ES" sz="2000" b="0" i="0" u="none" strike="noStrike" kern="1200" spc="0" dirty="0">
                <a:ln>
                  <a:noFill/>
                </a:ln>
                <a:solidFill>
                  <a:srgbClr val="000000"/>
                </a:solidFill>
                <a:latin typeface="Optane" pitchFamily="34"/>
                <a:ea typeface="Verdana" pitchFamily="33"/>
                <a:cs typeface="Verdana" pitchFamily="34"/>
              </a:rPr>
              <a:t> similar </a:t>
            </a:r>
            <a:r>
              <a:rPr lang="es-ES" sz="2000" b="0" i="0" u="none" strike="noStrike" kern="1200" spc="0" dirty="0" err="1">
                <a:ln>
                  <a:noFill/>
                </a:ln>
                <a:solidFill>
                  <a:srgbClr val="000000"/>
                </a:solidFill>
                <a:latin typeface="Optane" pitchFamily="34"/>
                <a:ea typeface="Verdana" pitchFamily="33"/>
                <a:cs typeface="Verdana" pitchFamily="34"/>
              </a:rPr>
              <a:t>problems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regard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ensuring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future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ageing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societies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SPC </a:t>
            </a:r>
            <a:r>
              <a:rPr lang="es-ES" sz="2000" b="0" i="0" u="none" strike="noStrike" kern="1200" spc="0" dirty="0" err="1">
                <a:ln>
                  <a:noFill/>
                </a:ln>
                <a:solidFill>
                  <a:srgbClr val="000000"/>
                </a:solidFill>
                <a:latin typeface="Optane" pitchFamily="34"/>
                <a:ea typeface="Verdana" pitchFamily="33"/>
                <a:cs typeface="Verdana" pitchFamily="34"/>
              </a:rPr>
              <a:t>intends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cooperate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international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organisations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OECD,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World</a:t>
            </a:r>
            <a:r>
              <a:rPr lang="es-ES" sz="2000" b="0" i="0" u="none" strike="noStrike" kern="1200" spc="0" dirty="0">
                <a:ln>
                  <a:noFill/>
                </a:ln>
                <a:solidFill>
                  <a:srgbClr val="000000"/>
                </a:solidFill>
                <a:latin typeface="Optane" pitchFamily="34"/>
                <a:ea typeface="Verdana" pitchFamily="33"/>
                <a:cs typeface="Verdana" pitchFamily="34"/>
              </a:rPr>
              <a:t> Bank and ILO in </a:t>
            </a:r>
            <a:r>
              <a:rPr lang="es-ES" sz="2000" b="0" i="0" u="none" strike="noStrike" kern="1200" spc="0" dirty="0" err="1">
                <a:ln>
                  <a:noFill/>
                </a:ln>
                <a:solidFill>
                  <a:srgbClr val="000000"/>
                </a:solidFill>
                <a:latin typeface="Optane" pitchFamily="34"/>
                <a:ea typeface="Verdana" pitchFamily="33"/>
                <a:cs typeface="Verdana" pitchFamily="34"/>
              </a:rPr>
              <a:t>exploring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appropriate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policy</a:t>
            </a:r>
            <a:r>
              <a:rPr lang="es-ES" sz="2000" b="0" i="0" u="none" strike="noStrike" kern="1200" spc="0" dirty="0">
                <a:ln>
                  <a:noFill/>
                </a:ln>
                <a:solidFill>
                  <a:srgbClr val="000000"/>
                </a:solidFill>
                <a:latin typeface="Optane" pitchFamily="34"/>
                <a:ea typeface="Verdana" pitchFamily="33"/>
                <a:cs typeface="Verdana" pitchFamily="34"/>
              </a:rPr>
              <a:t> responses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challenges</a:t>
            </a:r>
            <a:r>
              <a:rPr lang="es-ES" sz="2000" b="0" i="0" u="none" strike="noStrike" kern="1200" spc="0" dirty="0" smtClean="0">
                <a:ln>
                  <a:noFill/>
                </a:ln>
                <a:solidFill>
                  <a:srgbClr val="000000"/>
                </a:solidFill>
                <a:latin typeface="Optane" pitchFamily="34"/>
                <a:ea typeface="Verdana" pitchFamily="33"/>
                <a:cs typeface="Verdana" pitchFamily="34"/>
              </a:rPr>
              <a:t>.</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000" dirty="0">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000" b="0" i="0" u="none" strike="noStrike" kern="1200" spc="0" dirty="0" smtClean="0">
                <a:ln>
                  <a:noFill/>
                </a:ln>
                <a:solidFill>
                  <a:srgbClr val="000000"/>
                </a:solidFill>
                <a:latin typeface="Optane" pitchFamily="34"/>
                <a:ea typeface="Verdana" pitchFamily="33"/>
                <a:cs typeface="Verdana" pitchFamily="34"/>
              </a:rPr>
              <a:t>22.</a:t>
            </a:r>
            <a:r>
              <a:rPr lang="zh-CN" altLang="en-US" sz="2000" b="0" i="0" u="none" strike="noStrike" kern="1200" spc="0" dirty="0" smtClean="0">
                <a:ln>
                  <a:noFill/>
                </a:ln>
                <a:solidFill>
                  <a:srgbClr val="000000"/>
                </a:solidFill>
                <a:latin typeface="Optane" pitchFamily="34"/>
                <a:ea typeface="Verdana" pitchFamily="33"/>
                <a:cs typeface="Verdana" pitchFamily="34"/>
              </a:rPr>
              <a:t> 因为欧盟以外的国家，同样面临着相似的问题，即如何在老龄化社会中为未来保障收入的充足性，社保委员会也有意和国际组织，比如</a:t>
            </a:r>
            <a:r>
              <a:rPr lang="zh-CN" altLang="en-US" sz="2000" dirty="0" smtClean="0">
                <a:solidFill>
                  <a:srgbClr val="000000"/>
                </a:solidFill>
                <a:latin typeface="Optane" pitchFamily="34"/>
                <a:ea typeface="Verdana" pitchFamily="33"/>
                <a:cs typeface="Verdana" pitchFamily="34"/>
              </a:rPr>
              <a:t>经合组织、世界银行和国际劳工组织，开展合作，探索应对这些挑战的适当政策。</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Rectangle 4"/>
          <p:cNvSpPr/>
          <p:nvPr/>
        </p:nvSpPr>
        <p:spPr>
          <a:xfrm rot="4200">
            <a:off x="647160" y="1192526"/>
            <a:ext cx="8902440" cy="187598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algn="ctr"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endParaRPr lang="es-ES" sz="3200" b="1" i="0" u="none" strike="noStrike" kern="1200" spc="0" dirty="0">
              <a:ln>
                <a:noFill/>
              </a:ln>
              <a:solidFill>
                <a:srgbClr val="000000"/>
              </a:solidFill>
              <a:latin typeface="Optane" pitchFamily="34"/>
              <a:ea typeface="Verdana" pitchFamily="33"/>
              <a:cs typeface="Verdana" pitchFamily="34"/>
            </a:endParaRPr>
          </a:p>
          <a:p>
            <a:pPr marL="0" marR="0" lvl="0" indent="0" algn="ctr"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r>
              <a:rPr lang="es-ES" sz="3200" b="1" i="0" u="none" strike="noStrike" kern="1200" spc="0" dirty="0">
                <a:ln>
                  <a:noFill/>
                </a:ln>
                <a:solidFill>
                  <a:srgbClr val="000000"/>
                </a:solidFill>
                <a:latin typeface="Optane" pitchFamily="34"/>
                <a:ea typeface="Verdana" pitchFamily="33"/>
                <a:cs typeface="Verdana" pitchFamily="34"/>
              </a:rPr>
              <a:t>THANK YOU FOR YOUR </a:t>
            </a:r>
            <a:r>
              <a:rPr lang="es-ES" sz="3200" b="1" i="0" u="none" strike="noStrike" kern="1200" spc="0" dirty="0" smtClean="0">
                <a:ln>
                  <a:noFill/>
                </a:ln>
                <a:solidFill>
                  <a:srgbClr val="000000"/>
                </a:solidFill>
                <a:latin typeface="Optane" pitchFamily="34"/>
                <a:ea typeface="Verdana" pitchFamily="33"/>
                <a:cs typeface="Verdana" pitchFamily="34"/>
              </a:rPr>
              <a:t>ATTENTION</a:t>
            </a:r>
          </a:p>
          <a:p>
            <a:pPr marL="0" marR="0" lvl="0" indent="0" algn="ctr" rtl="0" hangingPunct="0">
              <a:lnSpc>
                <a:spcPct val="100000"/>
              </a:lnSpc>
              <a:spcBef>
                <a:spcPts val="0"/>
              </a:spcBef>
              <a:spcAft>
                <a:spcPts val="0"/>
              </a:spcAft>
              <a:buNone/>
              <a:tabLst/>
              <a:defRPr sz="1800">
                <a:latin typeface="Times New Roman" pitchFamily="32"/>
                <a:ea typeface="Times New Roman" pitchFamily="32"/>
                <a:cs typeface="Times New Roman" pitchFamily="32"/>
              </a:defRPr>
            </a:pPr>
            <a:r>
              <a:rPr lang="zh-CN" altLang="en-US" sz="3200" b="1" dirty="0" smtClean="0">
                <a:solidFill>
                  <a:srgbClr val="000000"/>
                </a:solidFill>
                <a:latin typeface="Optane" pitchFamily="34"/>
                <a:ea typeface="Verdana" pitchFamily="33"/>
                <a:cs typeface="Verdana" pitchFamily="34"/>
              </a:rPr>
              <a:t>谢谢聆听！</a:t>
            </a:r>
            <a:endParaRPr lang="es-ES" sz="3200" b="1"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Rectangle 4"/>
          <p:cNvSpPr/>
          <p:nvPr/>
        </p:nvSpPr>
        <p:spPr>
          <a:xfrm>
            <a:off x="350280" y="692640"/>
            <a:ext cx="5301220" cy="56616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2</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a:t>
            </a:r>
            <a:r>
              <a:rPr lang="es-ES" sz="1800" b="0" i="0" u="none" strike="noStrike" kern="1200" spc="0" dirty="0">
                <a:ln>
                  <a:noFill/>
                </a:ln>
                <a:solidFill>
                  <a:srgbClr val="000000"/>
                </a:solidFill>
                <a:latin typeface="Optane" pitchFamily="34"/>
                <a:ea typeface="Verdana" pitchFamily="33"/>
                <a:cs typeface="Verdana" pitchFamily="34"/>
              </a:rPr>
              <a:t> Social </a:t>
            </a:r>
            <a:r>
              <a:rPr lang="es-ES" sz="1800" b="0" i="0" u="none" strike="noStrike" kern="1200" spc="0" dirty="0" err="1">
                <a:ln>
                  <a:noFill/>
                </a:ln>
                <a:solidFill>
                  <a:srgbClr val="000000"/>
                </a:solidFill>
                <a:latin typeface="Optane" pitchFamily="34"/>
                <a:ea typeface="Verdana" pitchFamily="33"/>
                <a:cs typeface="Verdana" pitchFamily="34"/>
              </a:rPr>
              <a:t>Protection</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Committee's</a:t>
            </a:r>
            <a:r>
              <a:rPr lang="es-ES" sz="1800" b="0" i="0" u="none" strike="noStrike" kern="1200" spc="0" dirty="0">
                <a:ln>
                  <a:noFill/>
                </a:ln>
                <a:solidFill>
                  <a:srgbClr val="000000"/>
                </a:solidFill>
                <a:latin typeface="Optane" pitchFamily="34"/>
                <a:ea typeface="Verdana" pitchFamily="33"/>
                <a:cs typeface="Verdana" pitchFamily="34"/>
              </a:rPr>
              <a:t> 2015 </a:t>
            </a:r>
            <a:r>
              <a:rPr lang="es-ES" sz="1800" b="0" i="0" u="none" strike="noStrike" kern="1200" spc="0" dirty="0" err="1">
                <a:ln>
                  <a:noFill/>
                </a:ln>
                <a:solidFill>
                  <a:srgbClr val="000000"/>
                </a:solidFill>
                <a:latin typeface="Optane" pitchFamily="34"/>
                <a:ea typeface="Verdana" pitchFamily="33"/>
                <a:cs typeface="Verdana" pitchFamily="34"/>
              </a:rPr>
              <a:t>Pension</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Adequacy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Report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complements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a:t>
            </a:r>
            <a:r>
              <a:rPr lang="es-ES" sz="1800" b="0" i="0" u="none" strike="noStrike" kern="1200" spc="0" dirty="0">
                <a:ln>
                  <a:noFill/>
                </a:ln>
                <a:solidFill>
                  <a:srgbClr val="000000"/>
                </a:solidFill>
                <a:latin typeface="Optane" pitchFamily="34"/>
                <a:ea typeface="Verdana" pitchFamily="33"/>
                <a:cs typeface="Verdana" pitchFamily="34"/>
              </a:rPr>
              <a:t> 2015 </a:t>
            </a:r>
            <a:r>
              <a:rPr lang="es-ES" sz="1800" b="0" i="0" u="none" strike="noStrike" kern="1200" spc="0" dirty="0" err="1">
                <a:ln>
                  <a:noFill/>
                </a:ln>
                <a:solidFill>
                  <a:srgbClr val="000000"/>
                </a:solidFill>
                <a:latin typeface="Optane" pitchFamily="34"/>
                <a:ea typeface="Verdana" pitchFamily="33"/>
                <a:cs typeface="Verdana" pitchFamily="34"/>
              </a:rPr>
              <a:t>Ageing</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Report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by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analysing</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future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risks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to</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adequate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old-age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incomes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risk</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profiles</a:t>
            </a:r>
            <a:r>
              <a:rPr lang="es-ES" sz="1800" b="0" i="0" u="none" strike="noStrike" kern="1200" spc="0" dirty="0">
                <a:ln>
                  <a:noFill/>
                </a:ln>
                <a:solidFill>
                  <a:srgbClr val="000000"/>
                </a:solidFill>
                <a:latin typeface="Optane" pitchFamily="34"/>
                <a:ea typeface="Verdana" pitchFamily="33"/>
                <a:cs typeface="Verdana" pitchFamily="34"/>
              </a:rPr>
              <a:t> are </a:t>
            </a:r>
            <a:r>
              <a:rPr lang="es-ES" sz="1800" b="0" i="0" u="none" strike="noStrike" kern="1200" spc="0" dirty="0" err="1">
                <a:ln>
                  <a:noFill/>
                </a:ln>
                <a:solidFill>
                  <a:srgbClr val="000000"/>
                </a:solidFill>
                <a:latin typeface="Optane" pitchFamily="34"/>
                <a:ea typeface="Verdana" pitchFamily="33"/>
                <a:cs typeface="Verdana" pitchFamily="34"/>
              </a:rPr>
              <a:t>highly</a:t>
            </a:r>
            <a:r>
              <a:rPr lang="es-ES" sz="1800" b="0" i="0" u="none" strike="noStrike" kern="1200" spc="0" dirty="0">
                <a:ln>
                  <a:noFill/>
                </a:ln>
                <a:solidFill>
                  <a:srgbClr val="000000"/>
                </a:solidFill>
                <a:latin typeface="Optane" pitchFamily="34"/>
                <a:ea typeface="Verdana" pitchFamily="33"/>
                <a:cs typeface="Verdana" pitchFamily="34"/>
              </a:rPr>
              <a:t> country-</a:t>
            </a:r>
            <a:r>
              <a:rPr lang="es-ES" sz="1800" b="0" i="0" u="none" strike="noStrike" kern="1200" spc="0" dirty="0" err="1">
                <a:ln>
                  <a:noFill/>
                </a:ln>
                <a:solidFill>
                  <a:srgbClr val="000000"/>
                </a:solidFill>
                <a:latin typeface="Optane" pitchFamily="34"/>
                <a:ea typeface="Verdana" pitchFamily="33"/>
                <a:cs typeface="Verdana" pitchFamily="34"/>
              </a:rPr>
              <a:t>specific</a:t>
            </a:r>
            <a:r>
              <a:rPr lang="es-ES" sz="1800" b="0" i="0" u="none" strike="noStrike" kern="1200" spc="0" dirty="0">
                <a:ln>
                  <a:noFill/>
                </a:ln>
                <a:solidFill>
                  <a:srgbClr val="000000"/>
                </a:solidFill>
                <a:latin typeface="Optane" pitchFamily="34"/>
                <a:ea typeface="Verdana" pitchFamily="33"/>
                <a:cs typeface="Verdana" pitchFamily="34"/>
              </a:rPr>
              <a:t> and </a:t>
            </a:r>
            <a:r>
              <a:rPr lang="es-ES" sz="1800" b="0" i="0" u="none" strike="noStrike" kern="1200" spc="0" dirty="0" err="1">
                <a:ln>
                  <a:noFill/>
                </a:ln>
                <a:solidFill>
                  <a:srgbClr val="000000"/>
                </a:solidFill>
                <a:latin typeface="Optane" pitchFamily="34"/>
                <a:ea typeface="Verdana" pitchFamily="33"/>
                <a:cs typeface="Verdana" pitchFamily="34"/>
              </a:rPr>
              <a:t>stem</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from</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labour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market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conditions</a:t>
            </a:r>
            <a:r>
              <a:rPr lang="es-ES" sz="1800" b="0" i="0" u="none" strike="noStrike" kern="1200" spc="0" dirty="0">
                <a:ln>
                  <a:noFill/>
                </a:ln>
                <a:solidFill>
                  <a:srgbClr val="000000"/>
                </a:solidFill>
                <a:latin typeface="Optane" pitchFamily="34"/>
                <a:ea typeface="Verdana" pitchFamily="33"/>
                <a:cs typeface="Verdana" pitchFamily="34"/>
              </a:rPr>
              <a:t> and </a:t>
            </a:r>
            <a:r>
              <a:rPr lang="es-ES" sz="1800" b="0" i="0" u="none" strike="noStrike" kern="1200" spc="0" dirty="0" err="1">
                <a:ln>
                  <a:noFill/>
                </a:ln>
                <a:solidFill>
                  <a:srgbClr val="000000"/>
                </a:solidFill>
                <a:latin typeface="Optane" pitchFamily="34"/>
                <a:ea typeface="Verdana" pitchFamily="33"/>
                <a:cs typeface="Verdana" pitchFamily="34"/>
              </a:rPr>
              <a:t>pension</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system</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designs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Report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suggests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how</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adequacy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risks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may</a:t>
            </a:r>
            <a:r>
              <a:rPr lang="es-ES" sz="1800" b="0" i="0" u="none" strike="noStrike" kern="1200" spc="0" dirty="0">
                <a:ln>
                  <a:noFill/>
                </a:ln>
                <a:solidFill>
                  <a:srgbClr val="000000"/>
                </a:solidFill>
                <a:latin typeface="Optane" pitchFamily="34"/>
                <a:ea typeface="Verdana" pitchFamily="33"/>
                <a:cs typeface="Verdana" pitchFamily="34"/>
              </a:rPr>
              <a:t> be </a:t>
            </a:r>
            <a:r>
              <a:rPr lang="es-ES" sz="1800" b="0" i="0" u="none" strike="noStrike" kern="1200" spc="0" dirty="0" err="1">
                <a:ln>
                  <a:noFill/>
                </a:ln>
                <a:solidFill>
                  <a:srgbClr val="000000"/>
                </a:solidFill>
                <a:latin typeface="Optane" pitchFamily="34"/>
                <a:ea typeface="Verdana" pitchFamily="33"/>
                <a:cs typeface="Verdana" pitchFamily="34"/>
              </a:rPr>
              <a:t>addressed</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by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Member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States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Policies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enabling</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women</a:t>
            </a:r>
            <a:r>
              <a:rPr lang="es-ES" sz="1800" b="0" i="0" u="none" strike="noStrike" kern="1200" spc="0" dirty="0">
                <a:ln>
                  <a:noFill/>
                </a:ln>
                <a:solidFill>
                  <a:srgbClr val="000000"/>
                </a:solidFill>
                <a:latin typeface="Optane" pitchFamily="34"/>
                <a:ea typeface="Verdana" pitchFamily="33"/>
                <a:cs typeface="Verdana" pitchFamily="34"/>
              </a:rPr>
              <a:t> and </a:t>
            </a:r>
            <a:r>
              <a:rPr lang="es-ES" sz="1800" b="0" i="0" u="none" strike="noStrike" kern="1200" spc="0" dirty="0" err="1">
                <a:ln>
                  <a:noFill/>
                </a:ln>
                <a:solidFill>
                  <a:srgbClr val="000000"/>
                </a:solidFill>
                <a:latin typeface="Optane" pitchFamily="34"/>
                <a:ea typeface="Verdana" pitchFamily="33"/>
                <a:cs typeface="Verdana" pitchFamily="34"/>
              </a:rPr>
              <a:t>men</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to</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postpone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their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retirement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by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working</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to</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higher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ages</a:t>
            </a:r>
            <a:r>
              <a:rPr lang="es-ES" sz="1800" b="0" i="0" u="none" strike="noStrike" kern="1200" spc="0" dirty="0">
                <a:ln>
                  <a:noFill/>
                </a:ln>
                <a:solidFill>
                  <a:srgbClr val="000000"/>
                </a:solidFill>
                <a:latin typeface="Optane" pitchFamily="34"/>
                <a:ea typeface="Verdana" pitchFamily="33"/>
                <a:cs typeface="Verdana" pitchFamily="34"/>
              </a:rPr>
              <a:t> and </a:t>
            </a:r>
            <a:r>
              <a:rPr lang="es-ES" sz="1800" b="0" i="0" u="none" strike="noStrike" kern="1200" spc="0" dirty="0" err="1">
                <a:ln>
                  <a:noFill/>
                </a:ln>
                <a:solidFill>
                  <a:srgbClr val="000000"/>
                </a:solidFill>
                <a:latin typeface="Optane" pitchFamily="34"/>
                <a:ea typeface="Verdana" pitchFamily="33"/>
                <a:cs typeface="Verdana" pitchFamily="34"/>
              </a:rPr>
              <a:t>to</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save</a:t>
            </a:r>
            <a:r>
              <a:rPr lang="es-ES" sz="1800" b="0" i="0" u="none" strike="noStrike" kern="1200" spc="0" dirty="0">
                <a:ln>
                  <a:noFill/>
                </a:ln>
                <a:solidFill>
                  <a:srgbClr val="000000"/>
                </a:solidFill>
                <a:latin typeface="Optane" pitchFamily="34"/>
                <a:ea typeface="Verdana" pitchFamily="33"/>
                <a:cs typeface="Verdana" pitchFamily="34"/>
              </a:rPr>
              <a:t> more </a:t>
            </a:r>
            <a:r>
              <a:rPr lang="es-ES" sz="1800" b="0" i="0" u="none" strike="noStrike" kern="1200" spc="0" dirty="0" err="1">
                <a:ln>
                  <a:noFill/>
                </a:ln>
                <a:solidFill>
                  <a:srgbClr val="000000"/>
                </a:solidFill>
                <a:latin typeface="Optane" pitchFamily="34"/>
                <a:ea typeface="Verdana" pitchFamily="33"/>
                <a:cs typeface="Verdana" pitchFamily="34"/>
              </a:rPr>
              <a:t>for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their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retirement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will</a:t>
            </a:r>
            <a:r>
              <a:rPr lang="es-ES" sz="1800" b="0" i="0" u="none" strike="noStrike" kern="1200" spc="0" dirty="0">
                <a:ln>
                  <a:noFill/>
                </a:ln>
                <a:solidFill>
                  <a:srgbClr val="000000"/>
                </a:solidFill>
                <a:latin typeface="Optane" pitchFamily="34"/>
                <a:ea typeface="Verdana" pitchFamily="33"/>
                <a:cs typeface="Verdana" pitchFamily="34"/>
              </a:rPr>
              <a:t> be </a:t>
            </a:r>
            <a:r>
              <a:rPr lang="es-ES" sz="1800" b="0" i="0" u="none" strike="noStrike" kern="1200" spc="0" dirty="0" err="1">
                <a:ln>
                  <a:noFill/>
                </a:ln>
                <a:solidFill>
                  <a:srgbClr val="000000"/>
                </a:solidFill>
                <a:latin typeface="Optane" pitchFamily="34"/>
                <a:ea typeface="Verdana" pitchFamily="33"/>
                <a:cs typeface="Verdana" pitchFamily="34"/>
              </a:rPr>
              <a:t>important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for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most</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Member</a:t>
            </a:r>
            <a:endParaRPr lang="es-ES" sz="18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0">
              <a:lnSpc>
                <a:spcPct val="100000"/>
              </a:lnSpc>
              <a:spcBef>
                <a:spcPts val="0"/>
              </a:spcBef>
              <a:spcAft>
                <a:spcPts val="0"/>
              </a:spcAft>
              <a:buNone/>
              <a:tabLst/>
              <a:defRPr sz="1200" b="1" i="1">
                <a:latin typeface="Times New Roman" pitchFamily="64"/>
                <a:ea typeface="Times New Roman" pitchFamily="64"/>
                <a:cs typeface="Times New Roman" pitchFamily="64"/>
              </a:defRPr>
            </a:pPr>
            <a:r>
              <a:rPr lang="es-ES" sz="1800" b="0" i="0" u="none" strike="noStrike" kern="1200" spc="0" dirty="0" err="1">
                <a:ln>
                  <a:noFill/>
                </a:ln>
                <a:solidFill>
                  <a:srgbClr val="000000"/>
                </a:solidFill>
                <a:latin typeface="Optane" pitchFamily="66"/>
                <a:ea typeface="Verdana" pitchFamily="65"/>
                <a:cs typeface="Verdana" pitchFamily="34"/>
              </a:rPr>
              <a:t>States</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Appropriate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protection</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mechanisms</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will</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also</a:t>
            </a:r>
            <a:r>
              <a:rPr lang="es-ES" sz="1800" b="0" i="0" u="none" strike="noStrike" kern="1200" spc="0" dirty="0">
                <a:ln>
                  <a:noFill/>
                </a:ln>
                <a:solidFill>
                  <a:srgbClr val="000000"/>
                </a:solidFill>
                <a:latin typeface="Optane" pitchFamily="66"/>
                <a:ea typeface="Verdana" pitchFamily="65"/>
                <a:cs typeface="Verdana" pitchFamily="34"/>
              </a:rPr>
              <a:t> be </a:t>
            </a:r>
            <a:r>
              <a:rPr lang="es-ES" sz="1800" b="0" i="0" u="none" strike="noStrike" kern="1200" spc="0" dirty="0" err="1">
                <a:ln>
                  <a:noFill/>
                </a:ln>
                <a:solidFill>
                  <a:srgbClr val="000000"/>
                </a:solidFill>
                <a:latin typeface="Optane" pitchFamily="66"/>
                <a:ea typeface="Verdana" pitchFamily="65"/>
                <a:cs typeface="Verdana" pitchFamily="34"/>
              </a:rPr>
              <a:t>needed</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for</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those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who</a:t>
            </a:r>
            <a:r>
              <a:rPr lang="es-ES" sz="1800" b="0" i="0" u="none" strike="noStrike" kern="1200" spc="0" dirty="0">
                <a:ln>
                  <a:noFill/>
                </a:ln>
                <a:solidFill>
                  <a:srgbClr val="000000"/>
                </a:solidFill>
                <a:latin typeface="Optane" pitchFamily="66"/>
                <a:ea typeface="Verdana" pitchFamily="65"/>
                <a:cs typeface="Verdana" pitchFamily="34"/>
              </a:rPr>
              <a:t> are </a:t>
            </a:r>
            <a:r>
              <a:rPr lang="es-ES" sz="1800" b="0" i="0" u="none" strike="noStrike" kern="1200" spc="0" dirty="0" err="1">
                <a:ln>
                  <a:noFill/>
                </a:ln>
                <a:solidFill>
                  <a:srgbClr val="000000"/>
                </a:solidFill>
                <a:latin typeface="Optane" pitchFamily="66"/>
                <a:ea typeface="Verdana" pitchFamily="65"/>
                <a:cs typeface="Verdana" pitchFamily="34"/>
              </a:rPr>
              <a:t>unable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to</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have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sufficiently</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long</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careers</a:t>
            </a:r>
            <a:r>
              <a:rPr lang="es-ES" sz="1800" b="0" i="0" u="none" strike="noStrike" kern="1200" spc="0" dirty="0">
                <a:ln>
                  <a:noFill/>
                </a:ln>
                <a:solidFill>
                  <a:srgbClr val="000000"/>
                </a:solidFill>
                <a:latin typeface="Optane" pitchFamily="66"/>
                <a:ea typeface="Verdana" pitchFamily="65"/>
                <a:cs typeface="Verdana" pitchFamily="34"/>
              </a:rPr>
              <a:t> and </a:t>
            </a:r>
            <a:r>
              <a:rPr lang="es-ES" sz="1800" b="0" i="0" u="none" strike="noStrike" kern="1200" spc="0" dirty="0" err="1">
                <a:ln>
                  <a:noFill/>
                </a:ln>
                <a:solidFill>
                  <a:srgbClr val="000000"/>
                </a:solidFill>
                <a:latin typeface="Optane" pitchFamily="66"/>
                <a:ea typeface="Verdana" pitchFamily="65"/>
                <a:cs typeface="Verdana" pitchFamily="34"/>
              </a:rPr>
              <a:t>to</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save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adequately</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for</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their</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retirement</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including</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those</a:t>
            </a:r>
            <a:r>
              <a:rPr lang="es-ES" sz="1800" b="0" i="0" u="none" strike="noStrike" kern="1200" spc="0" dirty="0">
                <a:ln>
                  <a:noFill/>
                </a:ln>
                <a:solidFill>
                  <a:srgbClr val="000000"/>
                </a:solidFill>
                <a:latin typeface="Optane" pitchFamily="66"/>
                <a:ea typeface="Verdana" pitchFamily="65"/>
                <a:cs typeface="Verdana" pitchFamily="34"/>
              </a:rPr>
              <a:t> at </a:t>
            </a:r>
            <a:r>
              <a:rPr lang="es-ES" sz="1800" b="0" i="0" u="none" strike="noStrike" kern="1200" spc="0" dirty="0" err="1">
                <a:ln>
                  <a:noFill/>
                </a:ln>
                <a:solidFill>
                  <a:srgbClr val="000000"/>
                </a:solidFill>
                <a:latin typeface="Optane" pitchFamily="66"/>
                <a:ea typeface="Verdana" pitchFamily="65"/>
                <a:cs typeface="Verdana" pitchFamily="34"/>
              </a:rPr>
              <a:t>the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margin</a:t>
            </a:r>
            <a:r>
              <a:rPr lang="es-ES" sz="1800" b="0" i="0" u="none" strike="noStrike" kern="1200" spc="0" dirty="0">
                <a:ln>
                  <a:noFill/>
                </a:ln>
                <a:solidFill>
                  <a:srgbClr val="000000"/>
                </a:solidFill>
                <a:latin typeface="Optane" pitchFamily="66"/>
                <a:ea typeface="Verdana" pitchFamily="65"/>
                <a:cs typeface="Verdana" pitchFamily="34"/>
              </a:rPr>
              <a:t> of </a:t>
            </a:r>
            <a:r>
              <a:rPr lang="es-ES" sz="1800" b="0" i="0" u="none" strike="noStrike" kern="1200" spc="0" dirty="0" err="1">
                <a:ln>
                  <a:noFill/>
                </a:ln>
                <a:solidFill>
                  <a:srgbClr val="000000"/>
                </a:solidFill>
                <a:latin typeface="Optane" pitchFamily="66"/>
                <a:ea typeface="Verdana" pitchFamily="65"/>
                <a:cs typeface="Verdana" pitchFamily="34"/>
              </a:rPr>
              <a:t>the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labour</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market</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Current</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pensioners</a:t>
            </a:r>
            <a:r>
              <a:rPr lang="es-ES" sz="1800" b="0" i="0" u="none" strike="noStrike" kern="1200" spc="0" dirty="0">
                <a:ln>
                  <a:noFill/>
                </a:ln>
                <a:solidFill>
                  <a:srgbClr val="000000"/>
                </a:solidFill>
                <a:latin typeface="Optane" pitchFamily="66"/>
                <a:ea typeface="Verdana" pitchFamily="65"/>
                <a:cs typeface="Verdana" pitchFamily="34"/>
              </a:rPr>
              <a:t>’ living </a:t>
            </a:r>
            <a:r>
              <a:rPr lang="es-ES" sz="1800" b="0" i="0" u="none" strike="noStrike" kern="1200" spc="0" dirty="0" err="1">
                <a:ln>
                  <a:noFill/>
                </a:ln>
                <a:solidFill>
                  <a:srgbClr val="000000"/>
                </a:solidFill>
                <a:latin typeface="Optane" pitchFamily="66"/>
                <a:ea typeface="Verdana" pitchFamily="65"/>
                <a:cs typeface="Verdana" pitchFamily="34"/>
              </a:rPr>
              <a:t>standards</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have</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largely</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been</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maintained</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over</a:t>
            </a:r>
            <a:r>
              <a:rPr lang="es-ES" sz="1800" b="0" i="0" u="none" strike="noStrike" kern="1200" spc="0" dirty="0">
                <a:ln>
                  <a:noFill/>
                </a:ln>
                <a:solidFill>
                  <a:srgbClr val="000000"/>
                </a:solidFill>
                <a:latin typeface="Optane" pitchFamily="66"/>
                <a:ea typeface="Verdana" pitchFamily="65"/>
                <a:cs typeface="Verdana" pitchFamily="34"/>
              </a:rPr>
              <a:t> </a:t>
            </a:r>
            <a:r>
              <a:rPr lang="es-ES" sz="1800" b="0" i="0" u="none" strike="noStrike" kern="1200" spc="0" dirty="0" err="1">
                <a:ln>
                  <a:noFill/>
                </a:ln>
                <a:solidFill>
                  <a:srgbClr val="000000"/>
                </a:solidFill>
                <a:latin typeface="Optane" pitchFamily="66"/>
                <a:ea typeface="Verdana" pitchFamily="65"/>
                <a:cs typeface="Verdana" pitchFamily="34"/>
              </a:rPr>
              <a:t>the</a:t>
            </a:r>
            <a:r>
              <a:rPr lang="es-ES" sz="1800" b="0" i="0" u="none" strike="noStrike" kern="1200" spc="0" dirty="0">
                <a:ln>
                  <a:noFill/>
                </a:ln>
                <a:solidFill>
                  <a:srgbClr val="000000"/>
                </a:solidFill>
                <a:latin typeface="Optane" pitchFamily="66"/>
                <a:ea typeface="Verdana" pitchFamily="65"/>
                <a:cs typeface="Verdana" pitchFamily="34"/>
              </a:rPr>
              <a:t> crisis, </a:t>
            </a:r>
            <a:r>
              <a:rPr lang="es-ES" sz="1800" b="0" i="0" u="none" strike="noStrike" kern="1200" spc="0" dirty="0" err="1" smtClean="0">
                <a:ln>
                  <a:noFill/>
                </a:ln>
                <a:solidFill>
                  <a:srgbClr val="000000"/>
                </a:solidFill>
                <a:latin typeface="Optane" pitchFamily="66"/>
                <a:ea typeface="Verdana" pitchFamily="65"/>
                <a:cs typeface="Verdana" pitchFamily="34"/>
              </a:rPr>
              <a:t>yet</a:t>
            </a:r>
            <a:r>
              <a:rPr lang="zh-CN" altLang="en-US" dirty="0">
                <a:solidFill>
                  <a:srgbClr val="000000"/>
                </a:solidFill>
                <a:latin typeface="Optane" pitchFamily="66"/>
                <a:ea typeface="Verdana" pitchFamily="65"/>
                <a:cs typeface="Verdana" pitchFamily="34"/>
              </a:rPr>
              <a:t> </a:t>
            </a:r>
            <a:r>
              <a:rPr lang="es-ES" sz="1800" b="0" i="0" u="none" strike="noStrike" kern="1200" spc="0" dirty="0" err="1" smtClean="0">
                <a:ln>
                  <a:noFill/>
                </a:ln>
                <a:solidFill>
                  <a:srgbClr val="000000"/>
                </a:solidFill>
                <a:latin typeface="Optane" pitchFamily="34"/>
                <a:ea typeface="Verdana" pitchFamily="33"/>
                <a:cs typeface="Verdana" pitchFamily="34"/>
              </a:rPr>
              <a:t>poverty</a:t>
            </a:r>
            <a:r>
              <a:rPr lang="es-ES" sz="1800" b="0" i="0" u="none" strike="noStrike" kern="1200" spc="0" dirty="0" smtClean="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problems</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persist</a:t>
            </a:r>
            <a:r>
              <a:rPr lang="es-ES" sz="1800" b="0" i="0" u="none" strike="noStrike" kern="1200" spc="0" dirty="0">
                <a:ln>
                  <a:noFill/>
                </a:ln>
                <a:solidFill>
                  <a:srgbClr val="000000"/>
                </a:solidFill>
                <a:latin typeface="Optane" pitchFamily="34"/>
                <a:ea typeface="Verdana" pitchFamily="33"/>
                <a:cs typeface="Verdana" pitchFamily="34"/>
              </a:rPr>
              <a:t> in </a:t>
            </a:r>
            <a:r>
              <a:rPr lang="es-ES" sz="1800" b="0" i="0" u="none" strike="noStrike" kern="1200" spc="0" dirty="0" err="1">
                <a:ln>
                  <a:noFill/>
                </a:ln>
                <a:solidFill>
                  <a:srgbClr val="000000"/>
                </a:solidFill>
                <a:latin typeface="Optane" pitchFamily="34"/>
                <a:ea typeface="Verdana" pitchFamily="33"/>
                <a:cs typeface="Verdana" pitchFamily="34"/>
              </a:rPr>
              <a:t>some</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countries</a:t>
            </a:r>
            <a:r>
              <a:rPr lang="es-ES" sz="1800" b="0" i="0" u="none" strike="noStrike" kern="1200" spc="0" dirty="0">
                <a:ln>
                  <a:noFill/>
                </a:ln>
                <a:solidFill>
                  <a:srgbClr val="000000"/>
                </a:solidFill>
                <a:latin typeface="Optane" pitchFamily="34"/>
                <a:ea typeface="Verdana" pitchFamily="33"/>
                <a:cs typeface="Verdana" pitchFamily="34"/>
              </a:rPr>
              <a:t> and </a:t>
            </a:r>
            <a:r>
              <a:rPr lang="es-ES" sz="1800" b="0" i="0" u="none" strike="noStrike" kern="1200" spc="0" dirty="0" err="1">
                <a:ln>
                  <a:noFill/>
                </a:ln>
                <a:solidFill>
                  <a:srgbClr val="000000"/>
                </a:solidFill>
                <a:latin typeface="Optane" pitchFamily="34"/>
                <a:ea typeface="Verdana" pitchFamily="33"/>
                <a:cs typeface="Verdana" pitchFamily="34"/>
              </a:rPr>
              <a:t>pension</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outcomes</a:t>
            </a:r>
            <a:r>
              <a:rPr lang="es-ES" sz="1800" b="0" i="0" u="none" strike="noStrike" kern="1200" spc="0" dirty="0">
                <a:ln>
                  <a:noFill/>
                </a:ln>
                <a:solidFill>
                  <a:srgbClr val="000000"/>
                </a:solidFill>
                <a:latin typeface="Optane" pitchFamily="34"/>
                <a:ea typeface="Verdana" pitchFamily="33"/>
                <a:cs typeface="Verdana" pitchFamily="34"/>
              </a:rPr>
              <a:t> are </a:t>
            </a:r>
            <a:r>
              <a:rPr lang="es-ES" sz="1800" b="0" i="0" u="none" strike="noStrike" kern="1200" spc="0" dirty="0" err="1">
                <a:ln>
                  <a:noFill/>
                </a:ln>
                <a:solidFill>
                  <a:srgbClr val="000000"/>
                </a:solidFill>
                <a:latin typeface="Optane" pitchFamily="34"/>
                <a:ea typeface="Verdana" pitchFamily="33"/>
                <a:cs typeface="Verdana" pitchFamily="34"/>
              </a:rPr>
              <a:t>generally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marked</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by</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big</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a:ln>
                  <a:noFill/>
                </a:ln>
                <a:solidFill>
                  <a:srgbClr val="000000"/>
                </a:solidFill>
                <a:latin typeface="Optane" pitchFamily="34"/>
                <a:ea typeface="Verdana" pitchFamily="33"/>
                <a:cs typeface="Verdana" pitchFamily="34"/>
              </a:rPr>
              <a:t>gender</a:t>
            </a:r>
            <a:r>
              <a:rPr lang="es-ES" sz="1800" b="0" i="0" u="none" strike="noStrike" kern="1200" spc="0" dirty="0">
                <a:ln>
                  <a:noFill/>
                </a:ln>
                <a:solidFill>
                  <a:srgbClr val="000000"/>
                </a:solidFill>
                <a:latin typeface="Optane" pitchFamily="34"/>
                <a:ea typeface="Verdana" pitchFamily="33"/>
                <a:cs typeface="Verdana" pitchFamily="34"/>
              </a:rPr>
              <a:t> </a:t>
            </a:r>
            <a:r>
              <a:rPr lang="es-ES" sz="1800" b="0" i="0" u="none" strike="noStrike" kern="1200" spc="0" dirty="0" err="1" smtClean="0">
                <a:ln>
                  <a:noFill/>
                </a:ln>
                <a:solidFill>
                  <a:srgbClr val="000000"/>
                </a:solidFill>
                <a:latin typeface="Optane" pitchFamily="34"/>
                <a:ea typeface="Verdana" pitchFamily="33"/>
                <a:cs typeface="Verdana" pitchFamily="34"/>
              </a:rPr>
              <a:t>differences</a:t>
            </a: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文本框 3"/>
          <p:cNvSpPr txBox="1"/>
          <p:nvPr/>
        </p:nvSpPr>
        <p:spPr>
          <a:xfrm>
            <a:off x="5842000" y="825500"/>
            <a:ext cx="3683000" cy="5355313"/>
          </a:xfrm>
          <a:prstGeom prst="rect">
            <a:avLst/>
          </a:prstGeom>
          <a:noFill/>
        </p:spPr>
        <p:txBody>
          <a:bodyPr wrap="square" rtlCol="0">
            <a:spAutoFit/>
          </a:bodyPr>
          <a:lstStyle/>
          <a:p>
            <a:r>
              <a:rPr kumimoji="1" lang="en-US" altLang="zh-CN" dirty="0" smtClean="0"/>
              <a:t>2.</a:t>
            </a:r>
            <a:r>
              <a:rPr kumimoji="1" lang="zh-CN" altLang="en-US" dirty="0" smtClean="0"/>
              <a:t> 社保委员会的</a:t>
            </a:r>
            <a:r>
              <a:rPr kumimoji="1" lang="en-US" altLang="zh-CN" dirty="0" smtClean="0"/>
              <a:t>《2015</a:t>
            </a:r>
            <a:r>
              <a:rPr kumimoji="1" lang="zh-CN" altLang="en-US" dirty="0" smtClean="0"/>
              <a:t>年养老金充足性报告</a:t>
            </a:r>
            <a:r>
              <a:rPr kumimoji="1" lang="en-US" altLang="zh-CN" dirty="0" smtClean="0"/>
              <a:t>》</a:t>
            </a:r>
            <a:r>
              <a:rPr kumimoji="1" lang="zh-CN" altLang="en-US" dirty="0" smtClean="0"/>
              <a:t>对</a:t>
            </a:r>
            <a:r>
              <a:rPr kumimoji="1" lang="en-US" altLang="zh-CN" dirty="0" smtClean="0"/>
              <a:t>《2015</a:t>
            </a:r>
            <a:r>
              <a:rPr kumimoji="1" lang="zh-CN" altLang="en-US" dirty="0" smtClean="0"/>
              <a:t>年老龄化报告</a:t>
            </a:r>
            <a:r>
              <a:rPr kumimoji="1" lang="en-US" altLang="zh-CN" dirty="0" smtClean="0"/>
              <a:t>》</a:t>
            </a:r>
            <a:r>
              <a:rPr kumimoji="1" lang="zh-CN" altLang="en-US" dirty="0" smtClean="0"/>
              <a:t>作了补充，分析了充足老龄收入未来将面临的各项风险。各项风险组合与国别状况高度相关，根源于劳动力市场条件和其养老金体系设计。该报告为各欧盟国如何解决充足性风险提出了建议。通过政策促使男女人口提高工作年限、推迟退休年龄，并为退休生活提高储蓄，将是大多数国家的重要手段。适当的保护机制对无法进行长年工作、无力实现充足退休储蓄的人员来说也是必要的，包括在劳动力市场边缘的人群。当前大多数养老金领取人员的生活标准在经济危机中仍得以维持；但在一些国家，贫困问题仍然持续</a:t>
            </a:r>
            <a:r>
              <a:rPr kumimoji="1" lang="zh-CN" altLang="en-US" dirty="0"/>
              <a:t>；</a:t>
            </a:r>
            <a:r>
              <a:rPr kumimoji="1" lang="zh-CN" altLang="en-US" dirty="0" smtClean="0"/>
              <a:t>而养老金的性别差异也较为突出。</a:t>
            </a:r>
            <a:endParaRPr kumimoji="1" lang="zh-CN"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Rectangle 4"/>
          <p:cNvSpPr/>
          <p:nvPr/>
        </p:nvSpPr>
        <p:spPr>
          <a:xfrm>
            <a:off x="350280" y="794240"/>
            <a:ext cx="5212320" cy="501530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3</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systems</a:t>
            </a:r>
            <a:r>
              <a:rPr lang="es-ES" sz="2000" b="0" i="0" u="none" strike="noStrike" kern="1200" spc="0" dirty="0">
                <a:ln>
                  <a:noFill/>
                </a:ln>
                <a:solidFill>
                  <a:srgbClr val="000000"/>
                </a:solidFill>
                <a:latin typeface="Optane" pitchFamily="34"/>
                <a:ea typeface="Verdana" pitchFamily="33"/>
                <a:cs typeface="Verdana" pitchFamily="34"/>
              </a:rPr>
              <a:t>, and in particular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schemes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continued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ensure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majority</a:t>
            </a:r>
            <a:r>
              <a:rPr lang="es-ES" sz="2000" b="0" i="0" u="none" strike="noStrike" kern="1200" spc="0" dirty="0">
                <a:ln>
                  <a:noFill/>
                </a:ln>
                <a:solidFill>
                  <a:srgbClr val="000000"/>
                </a:solidFill>
                <a:latin typeface="Optane" pitchFamily="34"/>
                <a:ea typeface="Verdana" pitchFamily="33"/>
                <a:cs typeface="Verdana" pitchFamily="34"/>
              </a:rPr>
              <a:t> of EU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protected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against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risk</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poverty</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deprivation</a:t>
            </a:r>
            <a:r>
              <a:rPr lang="es-ES" sz="2000" b="0" i="0" u="none" strike="noStrike" kern="1200" spc="0" dirty="0">
                <a:ln>
                  <a:noFill/>
                </a:ln>
                <a:solidFill>
                  <a:srgbClr val="000000"/>
                </a:solidFill>
                <a:latin typeface="Optane" pitchFamily="34"/>
                <a:ea typeface="Verdana" pitchFamily="33"/>
                <a:cs typeface="Verdana" pitchFamily="34"/>
              </a:rPr>
              <a:t> and can </a:t>
            </a:r>
            <a:r>
              <a:rPr lang="es-ES" sz="2000" b="0" i="0" u="none" strike="noStrike" kern="1200" spc="0" dirty="0" err="1">
                <a:ln>
                  <a:noFill/>
                </a:ln>
                <a:solidFill>
                  <a:srgbClr val="000000"/>
                </a:solidFill>
                <a:latin typeface="Optane" pitchFamily="34"/>
                <a:ea typeface="Verdana" pitchFamily="33"/>
                <a:cs typeface="Verdana" pitchFamily="34"/>
              </a:rPr>
              <a:t>enjoy</a:t>
            </a:r>
            <a:r>
              <a:rPr lang="es-ES" sz="2000" b="0" i="0" u="none" strike="noStrike" kern="1200" spc="0" dirty="0">
                <a:ln>
                  <a:noFill/>
                </a:ln>
                <a:solidFill>
                  <a:srgbClr val="000000"/>
                </a:solidFill>
                <a:latin typeface="Optane" pitchFamily="34"/>
                <a:ea typeface="Verdana" pitchFamily="33"/>
                <a:cs typeface="Verdana" pitchFamily="34"/>
              </a:rPr>
              <a:t> living </a:t>
            </a:r>
            <a:r>
              <a:rPr lang="es-ES" sz="2000" b="0" i="0" u="none" strike="noStrike" kern="1200" spc="0" dirty="0" err="1">
                <a:ln>
                  <a:noFill/>
                </a:ln>
                <a:solidFill>
                  <a:srgbClr val="000000"/>
                </a:solidFill>
                <a:latin typeface="Optane" pitchFamily="34"/>
                <a:ea typeface="Verdana" pitchFamily="33"/>
                <a:cs typeface="Verdana" pitchFamily="34"/>
              </a:rPr>
              <a:t>standards</a:t>
            </a:r>
            <a:r>
              <a:rPr lang="es-ES" sz="2000" b="0" i="0" u="none" strike="noStrike" kern="1200" spc="0" dirty="0">
                <a:ln>
                  <a:noFill/>
                </a:ln>
                <a:solidFill>
                  <a:srgbClr val="000000"/>
                </a:solidFill>
                <a:latin typeface="Optane" pitchFamily="34"/>
                <a:ea typeface="Verdana" pitchFamily="33"/>
                <a:cs typeface="Verdana" pitchFamily="34"/>
              </a:rPr>
              <a:t> in line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population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are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main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source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Europeans</a:t>
            </a:r>
            <a:r>
              <a:rPr lang="es-ES" sz="2000" b="0" i="0" u="none" strike="noStrike" kern="1200" spc="0" dirty="0">
                <a:ln>
                  <a:noFill/>
                </a:ln>
                <a:solidFill>
                  <a:srgbClr val="000000"/>
                </a:solidFill>
                <a:latin typeface="Optane" pitchFamily="34"/>
                <a:ea typeface="Verdana" pitchFamily="33"/>
                <a:cs typeface="Verdana" pitchFamily="34"/>
              </a:rPr>
              <a:t>, living</a:t>
            </a:r>
          </a:p>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a:ln>
                  <a:noFill/>
                </a:ln>
                <a:solidFill>
                  <a:srgbClr val="000000"/>
                </a:solidFill>
                <a:latin typeface="Optane" pitchFamily="34"/>
                <a:ea typeface="Verdana" pitchFamily="33"/>
                <a:cs typeface="Verdana" pitchFamily="34"/>
              </a:rPr>
              <a:t>standards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old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depend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factors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such</a:t>
            </a:r>
            <a:r>
              <a:rPr lang="es-ES" sz="2000" b="0" i="0" u="none" strike="noStrike" kern="1200" spc="0" dirty="0">
                <a:ln>
                  <a:noFill/>
                </a:ln>
                <a:solidFill>
                  <a:srgbClr val="000000"/>
                </a:solidFill>
                <a:latin typeface="Optane" pitchFamily="34"/>
                <a:ea typeface="Verdana" pitchFamily="33"/>
                <a:cs typeface="Verdana" pitchFamily="34"/>
              </a:rPr>
              <a:t> as </a:t>
            </a:r>
            <a:r>
              <a:rPr lang="es-ES" sz="2000" b="0" i="0" u="none" strike="noStrike" kern="1200" spc="0" dirty="0" err="1">
                <a:ln>
                  <a:noFill/>
                </a:ln>
                <a:solidFill>
                  <a:srgbClr val="000000"/>
                </a:solidFill>
                <a:latin typeface="Optane" pitchFamily="34"/>
                <a:ea typeface="Verdana" pitchFamily="33"/>
                <a:cs typeface="Verdana" pitchFamily="34"/>
              </a:rPr>
              <a:t>private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assets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notably</a:t>
            </a:r>
            <a:r>
              <a:rPr lang="es-ES" sz="2000" b="0" i="0" u="none" strike="noStrike" kern="1200" spc="0" dirty="0">
                <a:ln>
                  <a:noFill/>
                </a:ln>
                <a:solidFill>
                  <a:srgbClr val="000000"/>
                </a:solidFill>
                <a:latin typeface="Optane" pitchFamily="34"/>
                <a:ea typeface="Verdana" pitchFamily="33"/>
                <a:cs typeface="Verdana" pitchFamily="34"/>
              </a:rPr>
              <a:t> home </a:t>
            </a:r>
            <a:r>
              <a:rPr lang="es-ES" sz="2000" b="0" i="0" u="none" strike="noStrike" kern="1200" spc="0" dirty="0" err="1">
                <a:ln>
                  <a:noFill/>
                </a:ln>
                <a:solidFill>
                  <a:srgbClr val="000000"/>
                </a:solidFill>
                <a:latin typeface="Optane" pitchFamily="34"/>
                <a:ea typeface="Verdana" pitchFamily="33"/>
                <a:cs typeface="Verdana" pitchFamily="34"/>
              </a:rPr>
              <a:t>ownership</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benefits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services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opportunities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SPC's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Adequacy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Report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therefore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aims</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giving</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comprehensive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overview</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resources</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disposal</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smtClean="0">
                <a:ln>
                  <a:noFill/>
                </a:ln>
                <a:solidFill>
                  <a:srgbClr val="000000"/>
                </a:solidFill>
                <a:latin typeface="Optane" pitchFamily="34"/>
                <a:ea typeface="Verdana" pitchFamily="33"/>
                <a:cs typeface="Verdana" pitchFamily="34"/>
              </a:rPr>
              <a:t>.</a:t>
            </a: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文本框 3"/>
          <p:cNvSpPr txBox="1"/>
          <p:nvPr/>
        </p:nvSpPr>
        <p:spPr>
          <a:xfrm>
            <a:off x="5981700" y="939800"/>
            <a:ext cx="3505200" cy="4708981"/>
          </a:xfrm>
          <a:prstGeom prst="rect">
            <a:avLst/>
          </a:prstGeom>
          <a:noFill/>
        </p:spPr>
        <p:txBody>
          <a:bodyPr wrap="square" rtlCol="0">
            <a:spAutoFit/>
          </a:bodyPr>
          <a:lstStyle/>
          <a:p>
            <a:r>
              <a:rPr kumimoji="1" lang="en-US" altLang="zh-CN" sz="2000" dirty="0" smtClean="0"/>
              <a:t>3.</a:t>
            </a:r>
            <a:r>
              <a:rPr kumimoji="1" lang="zh-CN" altLang="en-US" sz="2000" dirty="0" smtClean="0"/>
              <a:t> 养老金体系，特别是公共养老金制度，继续为大多数欧盟成员国的老年民众提供对抗贫困风险和生活资料丧失风险的保障，并可保障其生活标准与其他民众的相当。虽然养老金是欧盟老年民众的主要收入来源，但是其生活标准也有赖于其他因素，例如私人资产，最显见的就是房屋所有权、享受的其他福利和服务、以及就业机会。因此，社保委员会的</a:t>
            </a:r>
            <a:r>
              <a:rPr kumimoji="1" lang="en-US" altLang="zh-CN" sz="2000" dirty="0" smtClean="0"/>
              <a:t>《</a:t>
            </a:r>
            <a:r>
              <a:rPr kumimoji="1" lang="zh-CN" altLang="en-US" sz="2000" dirty="0" smtClean="0"/>
              <a:t>养老金充足性报告</a:t>
            </a:r>
            <a:r>
              <a:rPr kumimoji="1" lang="en-US" altLang="zh-CN" sz="2000" dirty="0" smtClean="0"/>
              <a:t>》</a:t>
            </a:r>
            <a:r>
              <a:rPr kumimoji="1" lang="zh-CN" altLang="en-US" sz="2000" dirty="0" smtClean="0"/>
              <a:t>就将目的设为：为老年男女可支配收入资源作出一份总览。</a:t>
            </a:r>
            <a:endParaRPr kumimoji="1" lang="zh-CN" altLang="en-US"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Rectangle 4"/>
          <p:cNvSpPr/>
          <p:nvPr/>
        </p:nvSpPr>
        <p:spPr>
          <a:xfrm>
            <a:off x="350280" y="908540"/>
            <a:ext cx="5504420" cy="47075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4</a:t>
            </a:r>
            <a:r>
              <a:rPr lang="es-ES" sz="2000" b="0" i="0" u="none" strike="noStrike" kern="1200" spc="0" dirty="0">
                <a:ln>
                  <a:noFill/>
                </a:ln>
                <a:solidFill>
                  <a:srgbClr val="000000"/>
                </a:solidFill>
                <a:latin typeface="Optane" pitchFamily="34"/>
                <a:ea typeface="Verdana" pitchFamily="33"/>
                <a:cs typeface="Verdana" pitchFamily="34"/>
              </a:rPr>
              <a:t>. In general,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aged</a:t>
            </a:r>
            <a:r>
              <a:rPr lang="es-ES" sz="2000" b="0" i="0" u="none" strike="noStrike" kern="1200" spc="0" dirty="0">
                <a:ln>
                  <a:noFill/>
                </a:ln>
                <a:solidFill>
                  <a:srgbClr val="000000"/>
                </a:solidFill>
                <a:latin typeface="Optane" pitchFamily="34"/>
                <a:ea typeface="Verdana" pitchFamily="33"/>
                <a:cs typeface="Verdana" pitchFamily="34"/>
              </a:rPr>
              <a:t> 65+) are </a:t>
            </a:r>
            <a:r>
              <a:rPr lang="es-ES" sz="2000" b="0" i="0" u="none" strike="noStrike" kern="1200" spc="0" dirty="0" err="1">
                <a:ln>
                  <a:noFill/>
                </a:ln>
                <a:solidFill>
                  <a:srgbClr val="000000"/>
                </a:solidFill>
                <a:latin typeface="Optane" pitchFamily="34"/>
                <a:ea typeface="Verdana" pitchFamily="33"/>
                <a:cs typeface="Verdana" pitchFamily="34"/>
              </a:rPr>
              <a:t>not</a:t>
            </a:r>
            <a:r>
              <a:rPr lang="es-ES" sz="2000" b="0" i="0" u="none" strike="noStrike" kern="1200" spc="0" dirty="0">
                <a:ln>
                  <a:noFill/>
                </a:ln>
                <a:solidFill>
                  <a:srgbClr val="000000"/>
                </a:solidFill>
                <a:latin typeface="Optane" pitchFamily="34"/>
                <a:ea typeface="Verdana" pitchFamily="33"/>
                <a:cs typeface="Verdana" pitchFamily="34"/>
              </a:rPr>
              <a:t> more at </a:t>
            </a:r>
            <a:r>
              <a:rPr lang="es-ES" sz="2000" b="0" i="0" u="none" strike="noStrike" kern="1200" spc="0" dirty="0" err="1">
                <a:ln>
                  <a:noFill/>
                </a:ln>
                <a:solidFill>
                  <a:srgbClr val="000000"/>
                </a:solidFill>
                <a:latin typeface="Optane" pitchFamily="34"/>
                <a:ea typeface="Verdana" pitchFamily="33"/>
                <a:cs typeface="Verdana" pitchFamily="34"/>
              </a:rPr>
              <a:t>risk</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poverty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groups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Indeed</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seem</a:t>
            </a:r>
            <a:r>
              <a:rPr lang="es-ES" sz="2000" b="0" i="0" u="none" strike="noStrike" kern="1200" spc="0" dirty="0">
                <a:ln>
                  <a:noFill/>
                </a:ln>
                <a:solidFill>
                  <a:srgbClr val="000000"/>
                </a:solidFill>
                <a:latin typeface="Optane" pitchFamily="34"/>
                <a:ea typeface="Verdana" pitchFamily="33"/>
                <a:cs typeface="Verdana" pitchFamily="34"/>
              </a:rPr>
              <a:t> so </a:t>
            </a:r>
            <a:r>
              <a:rPr lang="es-ES" sz="2000" b="0" i="0" u="none" strike="noStrike" kern="1200" spc="0" dirty="0" err="1">
                <a:ln>
                  <a:noFill/>
                </a:ln>
                <a:solidFill>
                  <a:srgbClr val="000000"/>
                </a:solidFill>
                <a:latin typeface="Optane" pitchFamily="34"/>
                <a:ea typeface="Verdana" pitchFamily="33"/>
                <a:cs typeface="Verdana" pitchFamily="34"/>
              </a:rPr>
              <a:t>far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better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protected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against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social </a:t>
            </a:r>
            <a:r>
              <a:rPr lang="es-ES" sz="2000" b="0" i="0" u="none" strike="noStrike" kern="1200" spc="0" dirty="0" err="1">
                <a:ln>
                  <a:noFill/>
                </a:ln>
                <a:solidFill>
                  <a:srgbClr val="000000"/>
                </a:solidFill>
                <a:latin typeface="Optane" pitchFamily="34"/>
                <a:ea typeface="Verdana" pitchFamily="33"/>
                <a:cs typeface="Verdana" pitchFamily="34"/>
              </a:rPr>
              <a:t>impact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recession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finance</a:t>
            </a:r>
            <a:r>
              <a:rPr lang="es-ES" sz="2000" b="0" i="0" u="none" strike="noStrike" kern="1200" spc="0" dirty="0">
                <a:ln>
                  <a:noFill/>
                </a:ln>
                <a:solidFill>
                  <a:srgbClr val="000000"/>
                </a:solidFill>
                <a:latin typeface="Optane" pitchFamily="34"/>
                <a:ea typeface="Verdana" pitchFamily="33"/>
                <a:cs typeface="Verdana" pitchFamily="34"/>
              </a:rPr>
              <a:t> crisis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groups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endParaRPr lang="es-ES" sz="20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a:ln>
                  <a:noFill/>
                </a:ln>
                <a:solidFill>
                  <a:srgbClr val="000000"/>
                </a:solidFill>
                <a:latin typeface="Optane" pitchFamily="34"/>
                <a:ea typeface="Verdana" pitchFamily="33"/>
                <a:cs typeface="Verdana" pitchFamily="34"/>
              </a:rPr>
              <a:t>share of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below</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a:t>
            </a:r>
            <a:r>
              <a:rPr lang="es-ES" sz="2000" b="0" i="0" u="none" strike="noStrike" kern="1200" spc="0" dirty="0" err="1">
                <a:ln>
                  <a:noFill/>
                </a:ln>
                <a:solidFill>
                  <a:srgbClr val="000000"/>
                </a:solidFill>
                <a:latin typeface="Optane" pitchFamily="34"/>
                <a:ea typeface="Verdana" pitchFamily="33"/>
                <a:cs typeface="Verdana" pitchFamily="34"/>
              </a:rPr>
              <a:t>risk</a:t>
            </a:r>
            <a:r>
              <a:rPr lang="es-ES" sz="2000" b="0" i="0" u="none" strike="noStrike" kern="1200" spc="0" dirty="0">
                <a:ln>
                  <a:noFill/>
                </a:ln>
                <a:solidFill>
                  <a:srgbClr val="000000"/>
                </a:solidFill>
                <a:latin typeface="Optane" pitchFamily="34"/>
                <a:ea typeface="Verdana" pitchFamily="33"/>
                <a:cs typeface="Verdana" pitchFamily="34"/>
              </a:rPr>
              <a:t>-of-</a:t>
            </a:r>
            <a:r>
              <a:rPr lang="es-ES" sz="2000" b="0" i="0" u="none" strike="noStrike" kern="1200" spc="0" dirty="0" err="1">
                <a:ln>
                  <a:noFill/>
                </a:ln>
                <a:solidFill>
                  <a:srgbClr val="000000"/>
                </a:solidFill>
                <a:latin typeface="Optane" pitchFamily="34"/>
                <a:ea typeface="Verdana" pitchFamily="33"/>
                <a:cs typeface="Verdana" pitchFamily="34"/>
              </a:rPr>
              <a:t>poverty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threshold</a:t>
            </a:r>
            <a:r>
              <a:rPr lang="es-ES" sz="2000" b="0" i="0" u="none" strike="noStrike" kern="1200" spc="0" dirty="0">
                <a:ln>
                  <a:noFill/>
                </a:ln>
                <a:solidFill>
                  <a:srgbClr val="000000"/>
                </a:solidFill>
                <a:latin typeface="Optane" pitchFamily="34"/>
                <a:ea typeface="Verdana" pitchFamily="33"/>
                <a:cs typeface="Verdana" pitchFamily="34"/>
              </a:rPr>
              <a:t> has </a:t>
            </a:r>
            <a:r>
              <a:rPr lang="es-ES" sz="2000" b="0" i="0" u="none" strike="noStrike" kern="1200" spc="0" dirty="0" err="1">
                <a:ln>
                  <a:noFill/>
                </a:ln>
                <a:solidFill>
                  <a:srgbClr val="000000"/>
                </a:solidFill>
                <a:latin typeface="Optane" pitchFamily="34"/>
                <a:ea typeface="Verdana" pitchFamily="33"/>
                <a:cs typeface="Verdana" pitchFamily="34"/>
              </a:rPr>
              <a:t>actually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declined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2009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2012. </a:t>
            </a:r>
            <a:r>
              <a:rPr lang="es-ES" sz="2000" b="0" i="0" u="none" strike="noStrike" kern="1200" spc="0" dirty="0" err="1">
                <a:ln>
                  <a:noFill/>
                </a:ln>
                <a:solidFill>
                  <a:srgbClr val="000000"/>
                </a:solidFill>
                <a:latin typeface="Optane" pitchFamily="34"/>
                <a:ea typeface="Verdana" pitchFamily="33"/>
                <a:cs typeface="Verdana" pitchFamily="34"/>
              </a:rPr>
              <a:t>However</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some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primarily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caused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 decline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median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resulting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lowering</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poverty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threshold</a:t>
            </a:r>
            <a:r>
              <a:rPr lang="es-ES" sz="2000" b="0" i="0" u="none" strike="noStrike" kern="1200" spc="0" dirty="0">
                <a:ln>
                  <a:noFill/>
                </a:ln>
                <a:solidFill>
                  <a:srgbClr val="000000"/>
                </a:solidFill>
                <a:latin typeface="Optane" pitchFamily="34"/>
                <a:ea typeface="Verdana" pitchFamily="33"/>
                <a:cs typeface="Verdana" pitchFamily="34"/>
              </a:rPr>
              <a:t>.</a:t>
            </a:r>
          </a:p>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err="1">
                <a:ln>
                  <a:noFill/>
                </a:ln>
                <a:solidFill>
                  <a:srgbClr val="000000"/>
                </a:solidFill>
                <a:latin typeface="Optane" pitchFamily="34"/>
                <a:ea typeface="Verdana" pitchFamily="33"/>
                <a:cs typeface="Verdana" pitchFamily="34"/>
              </a:rPr>
              <a:t>Indeed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risk</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severe</a:t>
            </a:r>
            <a:r>
              <a:rPr lang="es-ES" sz="2000" b="0" i="0" u="none" strike="noStrike" kern="1200" spc="0" dirty="0">
                <a:ln>
                  <a:noFill/>
                </a:ln>
                <a:solidFill>
                  <a:srgbClr val="000000"/>
                </a:solidFill>
                <a:latin typeface="Optane" pitchFamily="34"/>
                <a:ea typeface="Verdana" pitchFamily="33"/>
                <a:cs typeface="Verdana" pitchFamily="34"/>
              </a:rPr>
              <a:t> material </a:t>
            </a:r>
            <a:r>
              <a:rPr lang="es-ES" sz="2000" b="0" i="0" u="none" strike="noStrike" kern="1200" spc="0" dirty="0" err="1">
                <a:ln>
                  <a:noFill/>
                </a:ln>
                <a:solidFill>
                  <a:srgbClr val="000000"/>
                </a:solidFill>
                <a:latin typeface="Optane" pitchFamily="34"/>
                <a:ea typeface="Verdana" pitchFamily="33"/>
                <a:cs typeface="Verdana" pitchFamily="34"/>
              </a:rPr>
              <a:t>deprivation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older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has </a:t>
            </a:r>
            <a:r>
              <a:rPr lang="es-ES" sz="2000" b="0" i="0" u="none" strike="noStrike" kern="1200" spc="0" dirty="0" err="1">
                <a:ln>
                  <a:noFill/>
                </a:ln>
                <a:solidFill>
                  <a:srgbClr val="000000"/>
                </a:solidFill>
                <a:latin typeface="Optane" pitchFamily="34"/>
                <a:ea typeface="Verdana" pitchFamily="33"/>
                <a:cs typeface="Verdana" pitchFamily="34"/>
              </a:rPr>
              <a:t>increased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slightly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over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period</a:t>
            </a:r>
            <a:r>
              <a:rPr lang="es-ES" sz="2000" b="0" i="0" u="none" strike="noStrike" kern="1200" spc="0" dirty="0" smtClean="0">
                <a:ln>
                  <a:noFill/>
                </a:ln>
                <a:solidFill>
                  <a:srgbClr val="000000"/>
                </a:solidFill>
                <a:latin typeface="Optane" pitchFamily="34"/>
                <a:ea typeface="Verdana" pitchFamily="33"/>
                <a:cs typeface="Verdana" pitchFamily="34"/>
              </a:rPr>
              <a:t>.</a:t>
            </a: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4" name="文本框 3"/>
          <p:cNvSpPr txBox="1"/>
          <p:nvPr/>
        </p:nvSpPr>
        <p:spPr>
          <a:xfrm>
            <a:off x="6057900" y="977900"/>
            <a:ext cx="3479800" cy="4401205"/>
          </a:xfrm>
          <a:prstGeom prst="rect">
            <a:avLst/>
          </a:prstGeom>
          <a:noFill/>
        </p:spPr>
        <p:txBody>
          <a:bodyPr wrap="square" rtlCol="0">
            <a:spAutoFit/>
          </a:bodyPr>
          <a:lstStyle/>
          <a:p>
            <a:r>
              <a:rPr kumimoji="1" lang="en-US" altLang="zh-CN" sz="2000" dirty="0" smtClean="0"/>
              <a:t>4.</a:t>
            </a:r>
            <a:r>
              <a:rPr kumimoji="1" lang="zh-CN" altLang="en-US" sz="2000" dirty="0" smtClean="0"/>
              <a:t> 总体而言，老龄人口（</a:t>
            </a:r>
            <a:r>
              <a:rPr kumimoji="1" lang="en-US" altLang="zh-CN" sz="2000" dirty="0" smtClean="0"/>
              <a:t>65</a:t>
            </a:r>
            <a:r>
              <a:rPr kumimoji="1" lang="zh-CN" altLang="en-US" sz="2000" dirty="0" smtClean="0"/>
              <a:t>岁及以上）的致贫风险不比其他人群的更高。其实，在大多数国家，老龄人口貌似在面临经济衰退和公共财政危机所导致的社会影响时，比其他人群有更多的保障。</a:t>
            </a:r>
            <a:r>
              <a:rPr kumimoji="1" lang="en-US" altLang="zh-CN" sz="2000" dirty="0" smtClean="0"/>
              <a:t>2009-2012</a:t>
            </a:r>
            <a:r>
              <a:rPr kumimoji="1" lang="zh-CN" altLang="en-US" sz="2000" dirty="0" smtClean="0"/>
              <a:t>年之间，贫困线以下的老龄人口比例下降了。但是在一些成员国中，这主要是由于收入中数下降及其所导致的贫困线下降造成的。其实，在这一时期，老年人口的生活物质资料丧失风险稍微有所提高。</a:t>
            </a:r>
            <a:endParaRPr kumimoji="1" lang="zh-CN" altLang="en-US"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Rectangle 4"/>
          <p:cNvSpPr/>
          <p:nvPr/>
        </p:nvSpPr>
        <p:spPr>
          <a:xfrm>
            <a:off x="350280" y="883140"/>
            <a:ext cx="9199800" cy="415352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400" b="0" i="0" u="none" strike="noStrike" kern="1200" spc="0" dirty="0" smtClean="0">
                <a:ln>
                  <a:noFill/>
                </a:ln>
                <a:solidFill>
                  <a:srgbClr val="000000"/>
                </a:solidFill>
                <a:latin typeface="Optane" pitchFamily="34"/>
                <a:ea typeface="Verdana" pitchFamily="33"/>
                <a:cs typeface="Verdana" pitchFamily="34"/>
              </a:rPr>
              <a:t>5</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Yet</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whereas</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for</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the</a:t>
            </a:r>
            <a:r>
              <a:rPr lang="es-ES" sz="2400" b="0" i="0" u="none" strike="noStrike" kern="1200" spc="0" dirty="0">
                <a:ln>
                  <a:noFill/>
                </a:ln>
                <a:solidFill>
                  <a:srgbClr val="000000"/>
                </a:solidFill>
                <a:latin typeface="Optane" pitchFamily="34"/>
                <a:ea typeface="Verdana" pitchFamily="33"/>
                <a:cs typeface="Verdana" pitchFamily="34"/>
              </a:rPr>
              <a:t> EU as a </a:t>
            </a:r>
            <a:r>
              <a:rPr lang="es-ES" sz="2400" b="0" i="0" u="none" strike="noStrike" kern="1200" spc="0" dirty="0" err="1">
                <a:ln>
                  <a:noFill/>
                </a:ln>
                <a:solidFill>
                  <a:srgbClr val="000000"/>
                </a:solidFill>
                <a:latin typeface="Optane" pitchFamily="34"/>
                <a:ea typeface="Verdana" pitchFamily="33"/>
                <a:cs typeface="Verdana" pitchFamily="34"/>
              </a:rPr>
              <a:t>whole</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pensions</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provide</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sufficient</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protection</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against</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poverty</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risks</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several</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Member</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States</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still</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need</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to</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put</a:t>
            </a:r>
            <a:r>
              <a:rPr lang="es-ES" sz="2400" b="0" i="0" u="none" strike="noStrike" kern="1200" spc="0" dirty="0">
                <a:ln>
                  <a:noFill/>
                </a:ln>
                <a:solidFill>
                  <a:srgbClr val="000000"/>
                </a:solidFill>
                <a:latin typeface="Optane" pitchFamily="34"/>
                <a:ea typeface="Verdana" pitchFamily="33"/>
                <a:cs typeface="Verdana" pitchFamily="34"/>
              </a:rPr>
              <a:t> more </a:t>
            </a:r>
            <a:r>
              <a:rPr lang="es-ES" sz="2400" b="0" i="0" u="none" strike="noStrike" kern="1200" spc="0" dirty="0" err="1">
                <a:ln>
                  <a:noFill/>
                </a:ln>
                <a:solidFill>
                  <a:srgbClr val="000000"/>
                </a:solidFill>
                <a:latin typeface="Optane" pitchFamily="34"/>
                <a:ea typeface="Verdana" pitchFamily="33"/>
                <a:cs typeface="Verdana" pitchFamily="34"/>
              </a:rPr>
              <a:t>efforts</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into</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tackling</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poverty</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risks</a:t>
            </a:r>
            <a:r>
              <a:rPr lang="es-ES" sz="2400" b="0" i="0" u="none" strike="noStrike" kern="1200" spc="0" dirty="0">
                <a:ln>
                  <a:noFill/>
                </a:ln>
                <a:solidFill>
                  <a:srgbClr val="000000"/>
                </a:solidFill>
                <a:latin typeface="Optane" pitchFamily="34"/>
                <a:ea typeface="Verdana" pitchFamily="33"/>
                <a:cs typeface="Verdana" pitchFamily="34"/>
              </a:rPr>
              <a:t> in </a:t>
            </a:r>
            <a:r>
              <a:rPr lang="es-ES" sz="2400" b="0" i="0" u="none" strike="noStrike" kern="1200" spc="0" dirty="0" err="1">
                <a:ln>
                  <a:noFill/>
                </a:ln>
                <a:solidFill>
                  <a:srgbClr val="000000"/>
                </a:solidFill>
                <a:latin typeface="Optane" pitchFamily="34"/>
                <a:ea typeface="Verdana" pitchFamily="33"/>
                <a:cs typeface="Verdana" pitchFamily="34"/>
              </a:rPr>
              <a:t>old</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age</a:t>
            </a:r>
            <a:r>
              <a:rPr lang="es-ES" sz="2400" b="0" i="0" u="none" strike="noStrike" kern="1200" spc="0" dirty="0">
                <a:ln>
                  <a:noFill/>
                </a:ln>
                <a:solidFill>
                  <a:srgbClr val="000000"/>
                </a:solidFill>
                <a:latin typeface="Optane" pitchFamily="34"/>
                <a:ea typeface="Verdana" pitchFamily="33"/>
                <a:cs typeface="Verdana" pitchFamily="34"/>
              </a:rPr>
              <a:t>, and in </a:t>
            </a:r>
            <a:r>
              <a:rPr lang="es-ES" sz="2400" b="0" i="0" u="none" strike="noStrike" kern="1200" spc="0" dirty="0" err="1">
                <a:ln>
                  <a:noFill/>
                </a:ln>
                <a:solidFill>
                  <a:srgbClr val="000000"/>
                </a:solidFill>
                <a:latin typeface="Optane" pitchFamily="34"/>
                <a:ea typeface="Verdana" pitchFamily="33"/>
                <a:cs typeface="Verdana" pitchFamily="34"/>
              </a:rPr>
              <a:t>some</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countries</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problems</a:t>
            </a:r>
            <a:r>
              <a:rPr lang="es-ES" sz="2400" b="0" i="0" u="none" strike="noStrike" kern="1200" spc="0" dirty="0">
                <a:ln>
                  <a:noFill/>
                </a:ln>
                <a:solidFill>
                  <a:srgbClr val="000000"/>
                </a:solidFill>
                <a:latin typeface="Optane" pitchFamily="34"/>
                <a:ea typeface="Verdana" pitchFamily="33"/>
                <a:cs typeface="Verdana" pitchFamily="34"/>
              </a:rPr>
              <a:t> of </a:t>
            </a:r>
            <a:r>
              <a:rPr lang="es-ES" sz="2400" b="0" i="0" u="none" strike="noStrike" kern="1200" spc="0" dirty="0" err="1">
                <a:ln>
                  <a:noFill/>
                </a:ln>
                <a:solidFill>
                  <a:srgbClr val="000000"/>
                </a:solidFill>
                <a:latin typeface="Optane" pitchFamily="34"/>
                <a:ea typeface="Verdana" pitchFamily="33"/>
                <a:cs typeface="Verdana" pitchFamily="34"/>
              </a:rPr>
              <a:t>severe</a:t>
            </a:r>
            <a:r>
              <a:rPr lang="es-ES" sz="2400" b="0" i="0" u="none" strike="noStrike" kern="1200" spc="0" dirty="0">
                <a:ln>
                  <a:noFill/>
                </a:ln>
                <a:solidFill>
                  <a:srgbClr val="000000"/>
                </a:solidFill>
                <a:latin typeface="Optane" pitchFamily="34"/>
                <a:ea typeface="Verdana" pitchFamily="33"/>
                <a:cs typeface="Verdana" pitchFamily="34"/>
              </a:rPr>
              <a:t> material </a:t>
            </a:r>
            <a:r>
              <a:rPr lang="es-ES" sz="2400" b="0" i="0" u="none" strike="noStrike" kern="1200" spc="0" dirty="0" err="1">
                <a:ln>
                  <a:noFill/>
                </a:ln>
                <a:solidFill>
                  <a:srgbClr val="000000"/>
                </a:solidFill>
                <a:latin typeface="Optane" pitchFamily="34"/>
                <a:ea typeface="Verdana" pitchFamily="33"/>
                <a:cs typeface="Verdana" pitchFamily="34"/>
              </a:rPr>
              <a:t>deprivation</a:t>
            </a:r>
            <a:r>
              <a:rPr lang="es-ES" sz="2400" b="0" i="0" u="none" strike="noStrike" kern="1200" spc="0" dirty="0">
                <a:ln>
                  <a:noFill/>
                </a:ln>
                <a:solidFill>
                  <a:srgbClr val="000000"/>
                </a:solidFill>
                <a:latin typeface="Optane" pitchFamily="34"/>
                <a:ea typeface="Verdana" pitchFamily="33"/>
                <a:cs typeface="Verdana" pitchFamily="34"/>
              </a:rPr>
              <a:t> are </a:t>
            </a:r>
            <a:r>
              <a:rPr lang="es-ES" sz="2400" b="0" i="0" u="none" strike="noStrike" kern="1200" spc="0" dirty="0" err="1">
                <a:ln>
                  <a:noFill/>
                </a:ln>
                <a:solidFill>
                  <a:srgbClr val="000000"/>
                </a:solidFill>
                <a:latin typeface="Optane" pitchFamily="34"/>
                <a:ea typeface="Verdana" pitchFamily="33"/>
                <a:cs typeface="Verdana" pitchFamily="34"/>
              </a:rPr>
              <a:t>particularly</a:t>
            </a:r>
            <a:r>
              <a:rPr lang="es-ES" sz="2400" b="0" i="0" u="none" strike="noStrike" kern="1200" spc="0" dirty="0">
                <a:ln>
                  <a:noFill/>
                </a:ln>
                <a:solidFill>
                  <a:srgbClr val="000000"/>
                </a:solidFill>
                <a:latin typeface="Optane" pitchFamily="34"/>
                <a:ea typeface="Verdana" pitchFamily="33"/>
                <a:cs typeface="Verdana" pitchFamily="34"/>
              </a:rPr>
              <a:t> pressing. </a:t>
            </a:r>
            <a:r>
              <a:rPr lang="es-ES" sz="2400" b="0" i="0" u="none" strike="noStrike" kern="1200" spc="0" dirty="0" err="1">
                <a:ln>
                  <a:noFill/>
                </a:ln>
                <a:solidFill>
                  <a:srgbClr val="000000"/>
                </a:solidFill>
                <a:latin typeface="Optane" pitchFamily="34"/>
                <a:ea typeface="Verdana" pitchFamily="33"/>
                <a:cs typeface="Verdana" pitchFamily="34"/>
              </a:rPr>
              <a:t>Older</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women</a:t>
            </a:r>
            <a:r>
              <a:rPr lang="es-ES" sz="2400" b="0" i="0" u="none" strike="noStrike" kern="1200" spc="0" dirty="0">
                <a:ln>
                  <a:noFill/>
                </a:ln>
                <a:solidFill>
                  <a:srgbClr val="000000"/>
                </a:solidFill>
                <a:latin typeface="Optane" pitchFamily="34"/>
                <a:ea typeface="Verdana" pitchFamily="33"/>
                <a:cs typeface="Verdana" pitchFamily="34"/>
              </a:rPr>
              <a:t> and </a:t>
            </a:r>
            <a:r>
              <a:rPr lang="es-ES" sz="2400" b="0" i="0" u="none" strike="noStrike" kern="1200" spc="0" dirty="0" err="1">
                <a:ln>
                  <a:noFill/>
                </a:ln>
                <a:solidFill>
                  <a:srgbClr val="000000"/>
                </a:solidFill>
                <a:latin typeface="Optane" pitchFamily="34"/>
                <a:ea typeface="Verdana" pitchFamily="33"/>
                <a:cs typeface="Verdana" pitchFamily="34"/>
              </a:rPr>
              <a:t>men</a:t>
            </a:r>
            <a:r>
              <a:rPr lang="es-ES" sz="2400" b="0" i="0" u="none" strike="noStrike" kern="1200" spc="0" dirty="0">
                <a:ln>
                  <a:noFill/>
                </a:ln>
                <a:solidFill>
                  <a:srgbClr val="000000"/>
                </a:solidFill>
                <a:latin typeface="Optane" pitchFamily="34"/>
                <a:ea typeface="Verdana" pitchFamily="33"/>
                <a:cs typeface="Verdana" pitchFamily="34"/>
              </a:rPr>
              <a:t> living </a:t>
            </a:r>
            <a:r>
              <a:rPr lang="es-ES" sz="2400" b="0" i="0" u="none" strike="noStrike" kern="1200" spc="0" dirty="0" err="1">
                <a:ln>
                  <a:noFill/>
                </a:ln>
                <a:solidFill>
                  <a:srgbClr val="000000"/>
                </a:solidFill>
                <a:latin typeface="Optane" pitchFamily="34"/>
                <a:ea typeface="Verdana" pitchFamily="33"/>
                <a:cs typeface="Verdana" pitchFamily="34"/>
              </a:rPr>
              <a:t>alone</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notably</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remain</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exposed</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to</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high</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poverty</a:t>
            </a:r>
            <a:r>
              <a:rPr lang="es-ES" sz="2400" b="0" i="0" u="none" strike="noStrike" kern="1200" spc="0" dirty="0">
                <a:ln>
                  <a:noFill/>
                </a:ln>
                <a:solidFill>
                  <a:srgbClr val="000000"/>
                </a:solidFill>
                <a:latin typeface="Optane" pitchFamily="34"/>
                <a:ea typeface="Verdana" pitchFamily="33"/>
                <a:cs typeface="Verdana" pitchFamily="34"/>
              </a:rPr>
              <a:t> </a:t>
            </a:r>
            <a:r>
              <a:rPr lang="es-ES" sz="2400" b="0" i="0" u="none" strike="noStrike" kern="1200" spc="0" dirty="0" err="1">
                <a:ln>
                  <a:noFill/>
                </a:ln>
                <a:solidFill>
                  <a:srgbClr val="000000"/>
                </a:solidFill>
                <a:latin typeface="Optane" pitchFamily="34"/>
                <a:ea typeface="Verdana" pitchFamily="33"/>
                <a:cs typeface="Verdana" pitchFamily="34"/>
              </a:rPr>
              <a:t>risks</a:t>
            </a:r>
            <a:r>
              <a:rPr lang="es-ES" sz="2400" b="0" i="0" u="none" strike="noStrike" kern="1200" spc="0" dirty="0" smtClean="0">
                <a:ln>
                  <a:noFill/>
                </a:ln>
                <a:solidFill>
                  <a:srgbClr val="000000"/>
                </a:solidFill>
                <a:latin typeface="Optane" pitchFamily="34"/>
                <a:ea typeface="Verdana" pitchFamily="33"/>
                <a:cs typeface="Verdana" pitchFamily="34"/>
              </a:rPr>
              <a:t>.</a:t>
            </a:r>
            <a:endParaRPr lang="es-ES" sz="1400" dirty="0">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endParaRPr lang="es-ES" sz="2400" b="0" i="0" u="none" strike="noStrike" kern="1200" spc="0" dirty="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n-US" altLang="zh-CN" sz="2400" dirty="0" smtClean="0">
                <a:solidFill>
                  <a:srgbClr val="000000"/>
                </a:solidFill>
                <a:latin typeface="Optane" pitchFamily="34"/>
                <a:ea typeface="Verdana" pitchFamily="33"/>
                <a:cs typeface="Verdana" pitchFamily="34"/>
              </a:rPr>
              <a:t>5.</a:t>
            </a:r>
            <a:r>
              <a:rPr lang="zh-CN" altLang="en-US" sz="2400" dirty="0" smtClean="0">
                <a:solidFill>
                  <a:srgbClr val="000000"/>
                </a:solidFill>
                <a:latin typeface="Optane" pitchFamily="34"/>
                <a:ea typeface="Verdana" pitchFamily="33"/>
                <a:cs typeface="Verdana" pitchFamily="34"/>
              </a:rPr>
              <a:t> 虽然总体上欧盟的养老金提供了充足的保障来应对致贫风险，但部分成员国仍然需要花一些力量来解决老龄人口的致贫风险问题；在部分国家，老龄人口生活物质资料丧失问题的压力则很大。特别是一些孤寡老龄男女，仍然面临着致贫风险。</a:t>
            </a:r>
            <a:endParaRPr lang="es-ES" sz="24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Rectangle 4"/>
          <p:cNvSpPr/>
          <p:nvPr/>
        </p:nvSpPr>
        <p:spPr>
          <a:xfrm>
            <a:off x="232200" y="776159"/>
            <a:ext cx="9199800" cy="489988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6</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most</a:t>
            </a:r>
            <a:r>
              <a:rPr lang="es-ES" sz="2000" b="0" i="0" u="none" strike="noStrike" kern="1200" spc="0" dirty="0">
                <a:ln>
                  <a:noFill/>
                </a:ln>
                <a:solidFill>
                  <a:srgbClr val="000000"/>
                </a:solidFill>
                <a:latin typeface="Optane" pitchFamily="34"/>
                <a:ea typeface="Verdana" pitchFamily="33"/>
                <a:cs typeface="Verdana" pitchFamily="34"/>
              </a:rPr>
              <a:t> EU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average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much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lower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Currently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gender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gap </a:t>
            </a:r>
            <a:r>
              <a:rPr lang="es-ES" sz="2000" b="0" i="0" u="none" strike="noStrike" kern="1200" spc="0" dirty="0" err="1">
                <a:ln>
                  <a:noFill/>
                </a:ln>
                <a:solidFill>
                  <a:srgbClr val="000000"/>
                </a:solidFill>
                <a:latin typeface="Optane" pitchFamily="34"/>
                <a:ea typeface="Verdana" pitchFamily="33"/>
                <a:cs typeface="Verdana" pitchFamily="34"/>
              </a:rPr>
              <a:t>amounts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around</a:t>
            </a:r>
            <a:r>
              <a:rPr lang="es-ES" sz="2000" b="0" i="0" u="none" strike="noStrike" kern="1200" spc="0" dirty="0">
                <a:ln>
                  <a:noFill/>
                </a:ln>
                <a:solidFill>
                  <a:srgbClr val="000000"/>
                </a:solidFill>
                <a:latin typeface="Optane" pitchFamily="34"/>
                <a:ea typeface="Verdana" pitchFamily="33"/>
                <a:cs typeface="Verdana" pitchFamily="34"/>
              </a:rPr>
              <a:t> 40 </a:t>
            </a:r>
            <a:r>
              <a:rPr lang="es-ES" sz="2000" b="0" i="0" u="none" strike="noStrike" kern="1200" spc="0" dirty="0" err="1">
                <a:ln>
                  <a:noFill/>
                </a:ln>
                <a:solidFill>
                  <a:srgbClr val="000000"/>
                </a:solidFill>
                <a:latin typeface="Optane" pitchFamily="34"/>
                <a:ea typeface="Verdana" pitchFamily="33"/>
                <a:cs typeface="Verdana" pitchFamily="34"/>
              </a:rPr>
              <a:t>percent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EU as a </a:t>
            </a:r>
            <a:r>
              <a:rPr lang="es-ES" sz="2000" b="0" i="0" u="none" strike="noStrike" kern="1200" spc="0" dirty="0" err="1">
                <a:ln>
                  <a:noFill/>
                </a:ln>
                <a:solidFill>
                  <a:srgbClr val="000000"/>
                </a:solidFill>
                <a:latin typeface="Optane" pitchFamily="34"/>
                <a:ea typeface="Verdana" pitchFamily="33"/>
                <a:cs typeface="Verdana" pitchFamily="34"/>
              </a:rPr>
              <a:t>whole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gap </a:t>
            </a:r>
            <a:r>
              <a:rPr lang="es-ES" sz="2000" b="0" i="0" u="none" strike="noStrike" kern="1200" spc="0" dirty="0" err="1">
                <a:ln>
                  <a:noFill/>
                </a:ln>
                <a:solidFill>
                  <a:srgbClr val="000000"/>
                </a:solidFill>
                <a:latin typeface="Optane" pitchFamily="34"/>
                <a:ea typeface="Verdana" pitchFamily="33"/>
                <a:cs typeface="Verdana" pitchFamily="34"/>
              </a:rPr>
              <a:t>reflects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gender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differences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employment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notably</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pay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hours</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career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duration</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extent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which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design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features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mitigate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these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differences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gap </a:t>
            </a:r>
            <a:r>
              <a:rPr lang="es-ES" sz="2000" b="0" i="0" u="none" strike="noStrike" kern="1200" spc="0" dirty="0" err="1">
                <a:ln>
                  <a:noFill/>
                </a:ln>
                <a:solidFill>
                  <a:srgbClr val="000000"/>
                </a:solidFill>
                <a:latin typeface="Optane" pitchFamily="34"/>
                <a:ea typeface="Verdana" pitchFamily="33"/>
                <a:cs typeface="Verdana" pitchFamily="34"/>
              </a:rPr>
              <a:t>ranges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between</a:t>
            </a:r>
            <a:r>
              <a:rPr lang="es-ES" sz="2000" b="0" i="0" u="none" strike="noStrike" kern="1200" spc="0" dirty="0">
                <a:ln>
                  <a:noFill/>
                </a:ln>
                <a:solidFill>
                  <a:srgbClr val="000000"/>
                </a:solidFill>
                <a:latin typeface="Optane" pitchFamily="34"/>
                <a:ea typeface="Verdana" pitchFamily="33"/>
                <a:cs typeface="Verdana" pitchFamily="34"/>
              </a:rPr>
              <a:t> 4 </a:t>
            </a:r>
            <a:r>
              <a:rPr lang="es-ES" sz="2000" b="0" i="0" u="none" strike="noStrike" kern="1200" spc="0" dirty="0" err="1">
                <a:ln>
                  <a:noFill/>
                </a:ln>
                <a:solidFill>
                  <a:srgbClr val="000000"/>
                </a:solidFill>
                <a:latin typeface="Optane" pitchFamily="34"/>
                <a:ea typeface="Verdana" pitchFamily="33"/>
                <a:cs typeface="Verdana" pitchFamily="34"/>
              </a:rPr>
              <a:t>percent</a:t>
            </a:r>
            <a:r>
              <a:rPr lang="es-ES" sz="2000" b="0" i="0" u="none" strike="noStrike" kern="1200" spc="0" dirty="0">
                <a:ln>
                  <a:noFill/>
                </a:ln>
                <a:solidFill>
                  <a:srgbClr val="000000"/>
                </a:solidFill>
                <a:latin typeface="Optane" pitchFamily="34"/>
                <a:ea typeface="Verdana" pitchFamily="33"/>
                <a:cs typeface="Verdana" pitchFamily="34"/>
              </a:rPr>
              <a:t> and 46 </a:t>
            </a:r>
            <a:r>
              <a:rPr lang="es-ES" sz="2000" b="0" i="0" u="none" strike="noStrike" kern="1200" spc="0" dirty="0" err="1">
                <a:ln>
                  <a:noFill/>
                </a:ln>
                <a:solidFill>
                  <a:srgbClr val="000000"/>
                </a:solidFill>
                <a:latin typeface="Optane" pitchFamily="34"/>
                <a:ea typeface="Verdana" pitchFamily="33"/>
                <a:cs typeface="Verdana" pitchFamily="34"/>
              </a:rPr>
              <a:t>percent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across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But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three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gaps </a:t>
            </a:r>
            <a:r>
              <a:rPr lang="es-ES" sz="2000" b="0" i="0" u="none" strike="noStrike" kern="1200" spc="0" dirty="0" err="1">
                <a:ln>
                  <a:noFill/>
                </a:ln>
                <a:solidFill>
                  <a:srgbClr val="000000"/>
                </a:solidFill>
                <a:latin typeface="Optane" pitchFamily="34"/>
                <a:ea typeface="Verdana" pitchFamily="33"/>
                <a:cs typeface="Verdana" pitchFamily="34"/>
              </a:rPr>
              <a:t>below</a:t>
            </a:r>
            <a:r>
              <a:rPr lang="es-ES" sz="2000" b="0" i="0" u="none" strike="noStrike" kern="1200" spc="0" dirty="0">
                <a:ln>
                  <a:noFill/>
                </a:ln>
                <a:solidFill>
                  <a:srgbClr val="000000"/>
                </a:solidFill>
                <a:latin typeface="Optane" pitchFamily="34"/>
                <a:ea typeface="Verdana" pitchFamily="33"/>
                <a:cs typeface="Verdana" pitchFamily="34"/>
              </a:rPr>
              <a:t> 10 </a:t>
            </a:r>
            <a:r>
              <a:rPr lang="es-ES" sz="2000" b="0" i="0" u="none" strike="noStrike" kern="1200" spc="0" dirty="0" err="1">
                <a:ln>
                  <a:noFill/>
                </a:ln>
                <a:solidFill>
                  <a:srgbClr val="000000"/>
                </a:solidFill>
                <a:latin typeface="Optane" pitchFamily="34"/>
                <a:ea typeface="Verdana" pitchFamily="33"/>
                <a:cs typeface="Verdana" pitchFamily="34"/>
              </a:rPr>
              <a:t>percent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whereas</a:t>
            </a:r>
            <a:r>
              <a:rPr lang="es-ES" sz="2000" b="0" i="0" u="none" strike="noStrike" kern="1200" spc="0" dirty="0">
                <a:ln>
                  <a:noFill/>
                </a:ln>
                <a:solidFill>
                  <a:srgbClr val="000000"/>
                </a:solidFill>
                <a:latin typeface="Optane" pitchFamily="34"/>
                <a:ea typeface="Verdana" pitchFamily="33"/>
                <a:cs typeface="Verdana" pitchFamily="34"/>
              </a:rPr>
              <a:t> 15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gaps of more </a:t>
            </a:r>
            <a:r>
              <a:rPr lang="es-ES" sz="2000" b="0" i="0" u="none" strike="noStrike" kern="1200" spc="0" dirty="0" err="1">
                <a:ln>
                  <a:noFill/>
                </a:ln>
                <a:solidFill>
                  <a:srgbClr val="000000"/>
                </a:solidFill>
                <a:latin typeface="Optane" pitchFamily="34"/>
                <a:ea typeface="Verdana" pitchFamily="33"/>
                <a:cs typeface="Verdana" pitchFamily="34"/>
              </a:rPr>
              <a:t>than</a:t>
            </a:r>
            <a:r>
              <a:rPr lang="es-ES" sz="2000" b="0" i="0" u="none" strike="noStrike" kern="1200" spc="0" dirty="0">
                <a:ln>
                  <a:noFill/>
                </a:ln>
                <a:solidFill>
                  <a:srgbClr val="000000"/>
                </a:solidFill>
                <a:latin typeface="Optane" pitchFamily="34"/>
                <a:ea typeface="Verdana" pitchFamily="33"/>
                <a:cs typeface="Verdana" pitchFamily="34"/>
              </a:rPr>
              <a:t> 30 </a:t>
            </a:r>
            <a:r>
              <a:rPr lang="es-ES" sz="2000" b="0" i="0" u="none" strike="noStrike" kern="1200" spc="0" dirty="0" err="1">
                <a:ln>
                  <a:noFill/>
                </a:ln>
                <a:solidFill>
                  <a:srgbClr val="000000"/>
                </a:solidFill>
                <a:latin typeface="Optane" pitchFamily="34"/>
                <a:ea typeface="Verdana" pitchFamily="33"/>
                <a:cs typeface="Verdana" pitchFamily="34"/>
              </a:rPr>
              <a:t>percent</a:t>
            </a:r>
            <a:r>
              <a:rPr lang="es-ES" sz="2000" b="0" i="0" u="none" strike="noStrike" kern="1200" spc="0" dirty="0">
                <a:ln>
                  <a:noFill/>
                </a:ln>
                <a:solidFill>
                  <a:srgbClr val="000000"/>
                </a:solidFill>
                <a:latin typeface="Optane" pitchFamily="34"/>
                <a:ea typeface="Verdana" pitchFamily="33"/>
                <a:cs typeface="Verdana" pitchFamily="34"/>
              </a:rPr>
              <a:t>.</a:t>
            </a: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endParaRPr lang="es-ES" sz="2000" b="1" i="0" u="none" strike="noStrike" kern="1200" spc="0" dirty="0" smtClean="0">
              <a:ln>
                <a:noFill/>
              </a:ln>
              <a:solidFill>
                <a:srgbClr val="000000"/>
              </a:solidFill>
              <a:latin typeface="Optane" pitchFamily="34"/>
              <a:ea typeface="Verdana" pitchFamily="33"/>
              <a:cs typeface="Verdana" pitchFamily="34"/>
            </a:endParaRPr>
          </a:p>
          <a:p>
            <a:pPr marL="0" marR="0" lvl="0" indent="0" rtl="0" hangingPunct="0">
              <a:lnSpc>
                <a:spcPct val="100000"/>
              </a:lnSpc>
              <a:spcBef>
                <a:spcPts val="0"/>
              </a:spcBef>
              <a:spcAft>
                <a:spcPts val="0"/>
              </a:spcAft>
              <a:buNone/>
              <a:tabLst/>
              <a:defRPr sz="1200" b="1" i="1">
                <a:latin typeface="Times New Roman" pitchFamily="32"/>
                <a:ea typeface="Times New Roman" pitchFamily="32"/>
                <a:cs typeface="Times New Roman" pitchFamily="32"/>
              </a:defRPr>
            </a:pPr>
            <a:r>
              <a:rPr lang="en-US" altLang="zh-CN" sz="2000" b="1" dirty="0" smtClean="0">
                <a:solidFill>
                  <a:srgbClr val="000000"/>
                </a:solidFill>
                <a:latin typeface="Optane" pitchFamily="34"/>
                <a:ea typeface="Verdana" pitchFamily="33"/>
                <a:cs typeface="Verdana" pitchFamily="34"/>
              </a:rPr>
              <a:t>6.</a:t>
            </a:r>
            <a:r>
              <a:rPr lang="zh-CN" altLang="en-US" sz="2000" b="1" dirty="0" smtClean="0">
                <a:solidFill>
                  <a:srgbClr val="000000"/>
                </a:solidFill>
                <a:latin typeface="Optane" pitchFamily="34"/>
                <a:ea typeface="Verdana" pitchFamily="33"/>
                <a:cs typeface="Verdana" pitchFamily="34"/>
              </a:rPr>
              <a:t> 在大多数欧盟国家，女性的平均养老收入比男性的低很多。当前欧盟总体的养老金性别差距在</a:t>
            </a:r>
            <a:r>
              <a:rPr lang="zh-CN" altLang="zh-CN" sz="2000" b="1" dirty="0" smtClean="0">
                <a:solidFill>
                  <a:srgbClr val="000000"/>
                </a:solidFill>
                <a:latin typeface="Optane" pitchFamily="34"/>
                <a:ea typeface="Verdana" pitchFamily="33"/>
                <a:cs typeface="Verdana" pitchFamily="34"/>
              </a:rPr>
              <a:t>4</a:t>
            </a:r>
            <a:r>
              <a:rPr lang="en-US" altLang="zh-CN" sz="2000" b="1" dirty="0" smtClean="0">
                <a:solidFill>
                  <a:srgbClr val="000000"/>
                </a:solidFill>
                <a:latin typeface="Optane" pitchFamily="34"/>
                <a:ea typeface="Verdana" pitchFamily="33"/>
                <a:cs typeface="Verdana" pitchFamily="34"/>
              </a:rPr>
              <a:t>0%</a:t>
            </a:r>
            <a:r>
              <a:rPr lang="zh-CN" altLang="en-US" sz="2000" b="1" dirty="0" smtClean="0">
                <a:solidFill>
                  <a:srgbClr val="000000"/>
                </a:solidFill>
                <a:latin typeface="Optane" pitchFamily="34"/>
                <a:ea typeface="Verdana" pitchFamily="33"/>
                <a:cs typeface="Verdana" pitchFamily="34"/>
              </a:rPr>
              <a:t>左右。这一差距反映了就业方面的性别差异，特别是在薪酬、工时工龄方面，以及养老金制度设计多大程度上能缓和这些差距。各国的养老金性别差在</a:t>
            </a:r>
            <a:r>
              <a:rPr lang="en-US" altLang="zh-CN" sz="2000" b="1" dirty="0" smtClean="0">
                <a:solidFill>
                  <a:srgbClr val="000000"/>
                </a:solidFill>
                <a:latin typeface="Optane" pitchFamily="34"/>
                <a:ea typeface="Verdana" pitchFamily="33"/>
                <a:cs typeface="Verdana" pitchFamily="34"/>
              </a:rPr>
              <a:t>4%</a:t>
            </a:r>
            <a:r>
              <a:rPr lang="zh-CN" altLang="en-US" sz="2000" b="1" dirty="0" smtClean="0">
                <a:solidFill>
                  <a:srgbClr val="000000"/>
                </a:solidFill>
                <a:latin typeface="Optane" pitchFamily="34"/>
                <a:ea typeface="Verdana" pitchFamily="33"/>
                <a:cs typeface="Verdana" pitchFamily="34"/>
              </a:rPr>
              <a:t>到</a:t>
            </a:r>
            <a:r>
              <a:rPr lang="en-US" altLang="zh-CN" sz="2000" b="1" dirty="0" smtClean="0">
                <a:solidFill>
                  <a:srgbClr val="000000"/>
                </a:solidFill>
                <a:latin typeface="Optane" pitchFamily="34"/>
                <a:ea typeface="Verdana" pitchFamily="33"/>
                <a:cs typeface="Verdana" pitchFamily="34"/>
              </a:rPr>
              <a:t>46%</a:t>
            </a:r>
            <a:r>
              <a:rPr lang="zh-CN" altLang="en-US" sz="2000" b="1" dirty="0" smtClean="0">
                <a:solidFill>
                  <a:srgbClr val="000000"/>
                </a:solidFill>
                <a:latin typeface="Optane" pitchFamily="34"/>
                <a:ea typeface="Verdana" pitchFamily="33"/>
                <a:cs typeface="Verdana" pitchFamily="34"/>
              </a:rPr>
              <a:t>之间不等。但只有</a:t>
            </a:r>
            <a:r>
              <a:rPr lang="en-US" altLang="zh-CN" sz="2000" b="1" dirty="0" smtClean="0">
                <a:solidFill>
                  <a:srgbClr val="000000"/>
                </a:solidFill>
                <a:latin typeface="Optane" pitchFamily="34"/>
                <a:ea typeface="Verdana" pitchFamily="33"/>
                <a:cs typeface="Verdana" pitchFamily="34"/>
              </a:rPr>
              <a:t>3</a:t>
            </a:r>
            <a:r>
              <a:rPr lang="zh-CN" altLang="en-US" sz="2000" b="1" dirty="0" smtClean="0">
                <a:solidFill>
                  <a:srgbClr val="000000"/>
                </a:solidFill>
                <a:latin typeface="Optane" pitchFamily="34"/>
                <a:ea typeface="Verdana" pitchFamily="33"/>
                <a:cs typeface="Verdana" pitchFamily="34"/>
              </a:rPr>
              <a:t>个国家的差距低于</a:t>
            </a:r>
            <a:r>
              <a:rPr lang="en-US" altLang="zh-CN" sz="2000" b="1" dirty="0" smtClean="0">
                <a:solidFill>
                  <a:srgbClr val="000000"/>
                </a:solidFill>
                <a:latin typeface="Optane" pitchFamily="34"/>
                <a:ea typeface="Verdana" pitchFamily="33"/>
                <a:cs typeface="Verdana" pitchFamily="34"/>
              </a:rPr>
              <a:t>10%</a:t>
            </a:r>
            <a:r>
              <a:rPr lang="zh-CN" altLang="en-US" sz="2000" b="1" dirty="0" smtClean="0">
                <a:solidFill>
                  <a:srgbClr val="000000"/>
                </a:solidFill>
                <a:latin typeface="Optane" pitchFamily="34"/>
                <a:ea typeface="Verdana" pitchFamily="33"/>
                <a:cs typeface="Verdana" pitchFamily="34"/>
              </a:rPr>
              <a:t>，而有</a:t>
            </a:r>
            <a:r>
              <a:rPr lang="en-US" altLang="zh-CN" sz="2000" b="1" dirty="0" smtClean="0">
                <a:solidFill>
                  <a:srgbClr val="000000"/>
                </a:solidFill>
                <a:latin typeface="Optane" pitchFamily="34"/>
                <a:ea typeface="Verdana" pitchFamily="33"/>
                <a:cs typeface="Verdana" pitchFamily="34"/>
              </a:rPr>
              <a:t>15</a:t>
            </a:r>
            <a:r>
              <a:rPr lang="zh-CN" altLang="en-US" sz="2000" b="1" dirty="0" smtClean="0">
                <a:solidFill>
                  <a:srgbClr val="000000"/>
                </a:solidFill>
                <a:latin typeface="Optane" pitchFamily="34"/>
                <a:ea typeface="Verdana" pitchFamily="33"/>
                <a:cs typeface="Verdana" pitchFamily="34"/>
              </a:rPr>
              <a:t>个国家的差距都超过了</a:t>
            </a:r>
            <a:r>
              <a:rPr lang="en-US" altLang="zh-CN" sz="2000" b="1" dirty="0" smtClean="0">
                <a:solidFill>
                  <a:srgbClr val="000000"/>
                </a:solidFill>
                <a:latin typeface="Optane" pitchFamily="34"/>
                <a:ea typeface="Verdana" pitchFamily="33"/>
                <a:cs typeface="Verdana" pitchFamily="34"/>
              </a:rPr>
              <a:t>30%</a:t>
            </a:r>
            <a:r>
              <a:rPr lang="zh-CN" altLang="en-US" sz="2000" b="1" dirty="0" smtClean="0">
                <a:solidFill>
                  <a:srgbClr val="000000"/>
                </a:solidFill>
                <a:latin typeface="Optane" pitchFamily="34"/>
                <a:ea typeface="Verdana" pitchFamily="33"/>
                <a:cs typeface="Verdana" pitchFamily="34"/>
              </a:rPr>
              <a:t>。</a:t>
            </a:r>
            <a:endParaRPr lang="es-ES" sz="2000" b="1"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a:p>
            <a:pPr marL="0" marR="0" lvl="0" indent="0" algn="just" rtl="0" hangingPunct="1">
              <a:lnSpc>
                <a:spcPct val="150000"/>
              </a:lnSpc>
              <a:spcBef>
                <a:spcPts val="0"/>
              </a:spcBef>
              <a:spcAft>
                <a:spcPts val="0"/>
              </a:spcAft>
              <a:buNone/>
              <a:tabLst/>
              <a:defRPr sz="1800">
                <a:latin typeface="Times New Roman" pitchFamily="32"/>
                <a:ea typeface="Times New Roman" pitchFamily="32"/>
                <a:cs typeface="Times New Roman" pitchFamily="32"/>
              </a:defRPr>
            </a:pPr>
            <a:endParaRPr lang="es-ES" sz="18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endParaRPr kumimoji="1" lang="zh-CN" altLang="en-US"/>
          </a:p>
        </p:txBody>
      </p:sp>
      <p:sp>
        <p:nvSpPr>
          <p:cNvPr id="6" name="内容占位符 5"/>
          <p:cNvSpPr>
            <a:spLocks noGrp="1"/>
          </p:cNvSpPr>
          <p:nvPr>
            <p:ph idx="1"/>
          </p:nvPr>
        </p:nvSpPr>
        <p:spPr>
          <a:xfrm>
            <a:off x="416521" y="980640"/>
            <a:ext cx="5488979" cy="5145120"/>
          </a:xfrm>
        </p:spPr>
        <p:txBody>
          <a:bodyPr/>
          <a:lstStyle/>
          <a:p>
            <a:pPr lvl="0" hangingPunct="0">
              <a:spcAft>
                <a:spcPts val="0"/>
              </a:spcAft>
              <a:defRPr sz="1200">
                <a:latin typeface="Times New Roman" pitchFamily="32"/>
                <a:ea typeface="Times New Roman" pitchFamily="32"/>
                <a:cs typeface="Times New Roman" pitchFamily="32"/>
              </a:defRPr>
            </a:pPr>
            <a:r>
              <a:rPr lang="es-ES" altLang="zh-CN" sz="2000" dirty="0" err="1">
                <a:latin typeface="Optane" pitchFamily="34"/>
                <a:ea typeface="Verdana" pitchFamily="33"/>
                <a:cs typeface="Verdana" pitchFamily="34"/>
              </a:rPr>
              <a:t>Reducing</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the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gender</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pension</a:t>
            </a:r>
            <a:r>
              <a:rPr lang="es-ES" altLang="zh-CN" sz="2000" dirty="0">
                <a:latin typeface="Optane" pitchFamily="34"/>
                <a:ea typeface="Verdana" pitchFamily="33"/>
                <a:cs typeface="Verdana" pitchFamily="34"/>
              </a:rPr>
              <a:t> gap </a:t>
            </a:r>
            <a:r>
              <a:rPr lang="es-ES" altLang="zh-CN" sz="2000" dirty="0" err="1">
                <a:latin typeface="Optane" pitchFamily="34"/>
                <a:ea typeface="Verdana" pitchFamily="33"/>
                <a:cs typeface="Verdana" pitchFamily="34"/>
              </a:rPr>
              <a:t>will</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require</a:t>
            </a:r>
            <a:r>
              <a:rPr lang="es-ES" altLang="zh-CN" sz="2000" dirty="0">
                <a:latin typeface="Optane" pitchFamily="34"/>
                <a:ea typeface="Verdana" pitchFamily="33"/>
                <a:cs typeface="Verdana" pitchFamily="34"/>
              </a:rPr>
              <a:t> a </a:t>
            </a:r>
            <a:r>
              <a:rPr lang="es-ES" altLang="zh-CN" sz="2000" dirty="0" err="1">
                <a:latin typeface="Optane" pitchFamily="34"/>
                <a:ea typeface="Verdana" pitchFamily="33"/>
                <a:cs typeface="Verdana" pitchFamily="34"/>
              </a:rPr>
              <a:t>combination</a:t>
            </a:r>
            <a:r>
              <a:rPr lang="es-ES" altLang="zh-CN" sz="2000" dirty="0">
                <a:latin typeface="Optane" pitchFamily="34"/>
                <a:ea typeface="Verdana" pitchFamily="33"/>
                <a:cs typeface="Verdana" pitchFamily="34"/>
              </a:rPr>
              <a:t> of </a:t>
            </a:r>
            <a:r>
              <a:rPr lang="es-ES" altLang="zh-CN" sz="2000" dirty="0" err="1">
                <a:latin typeface="Optane" pitchFamily="34"/>
                <a:ea typeface="Verdana" pitchFamily="33"/>
                <a:cs typeface="Verdana" pitchFamily="34"/>
              </a:rPr>
              <a:t>determined</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equal</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opportunity</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policies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across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several</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fields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before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people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reach</a:t>
            </a:r>
            <a:r>
              <a:rPr lang="es-ES" altLang="zh-CN" sz="2000" dirty="0">
                <a:latin typeface="Optane" pitchFamily="34"/>
                <a:ea typeface="Verdana" pitchFamily="33"/>
                <a:cs typeface="Verdana" pitchFamily="34"/>
              </a:rPr>
              <a:t> pensionable </a:t>
            </a:r>
            <a:r>
              <a:rPr lang="es-ES" altLang="zh-CN" sz="2000" dirty="0" err="1">
                <a:latin typeface="Optane" pitchFamily="34"/>
                <a:ea typeface="Verdana" pitchFamily="33"/>
                <a:cs typeface="Verdana" pitchFamily="34"/>
              </a:rPr>
              <a:t>age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but</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this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will</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only</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have</a:t>
            </a:r>
            <a:r>
              <a:rPr lang="es-ES" altLang="zh-CN" sz="2000" dirty="0">
                <a:latin typeface="Optane" pitchFamily="34"/>
                <a:ea typeface="Verdana" pitchFamily="33"/>
                <a:cs typeface="Verdana" pitchFamily="34"/>
              </a:rPr>
              <a:t> positive </a:t>
            </a:r>
            <a:r>
              <a:rPr lang="es-ES" altLang="zh-CN" sz="2000" dirty="0" err="1">
                <a:latin typeface="Optane" pitchFamily="34"/>
                <a:ea typeface="Verdana" pitchFamily="33"/>
                <a:cs typeface="Verdana" pitchFamily="34"/>
              </a:rPr>
              <a:t>effects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over</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the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long</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term</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adjustments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to</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pension</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systems</a:t>
            </a:r>
            <a:r>
              <a:rPr lang="es-ES" altLang="zh-CN" sz="2000" dirty="0">
                <a:latin typeface="Optane" pitchFamily="34"/>
                <a:ea typeface="Verdana" pitchFamily="33"/>
                <a:cs typeface="Verdana" pitchFamily="34"/>
              </a:rPr>
              <a:t> in </a:t>
            </a:r>
            <a:r>
              <a:rPr lang="es-ES" altLang="zh-CN" sz="2000" dirty="0" err="1">
                <a:latin typeface="Optane" pitchFamily="34"/>
                <a:ea typeface="Verdana" pitchFamily="33"/>
                <a:cs typeface="Verdana" pitchFamily="34"/>
              </a:rPr>
              <a:t>some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Member</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States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may</a:t>
            </a:r>
            <a:r>
              <a:rPr lang="es-ES" altLang="zh-CN" sz="2000" dirty="0">
                <a:latin typeface="Optane" pitchFamily="34"/>
                <a:ea typeface="Verdana" pitchFamily="33"/>
                <a:cs typeface="Verdana" pitchFamily="34"/>
              </a:rPr>
              <a:t> be </a:t>
            </a:r>
            <a:r>
              <a:rPr lang="es-ES" altLang="zh-CN" sz="2000" dirty="0" err="1">
                <a:latin typeface="Optane" pitchFamily="34"/>
                <a:ea typeface="Verdana" pitchFamily="33"/>
                <a:cs typeface="Verdana" pitchFamily="34"/>
              </a:rPr>
              <a:t>necessary</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to</a:t>
            </a:r>
            <a:r>
              <a:rPr lang="es-ES" altLang="zh-CN" sz="2000" dirty="0">
                <a:latin typeface="Optane" pitchFamily="34"/>
                <a:ea typeface="Verdana" pitchFamily="33"/>
                <a:cs typeface="Verdana" pitchFamily="34"/>
              </a:rPr>
              <a:t> reduce </a:t>
            </a:r>
            <a:r>
              <a:rPr lang="es-ES" altLang="zh-CN" sz="2000" dirty="0" err="1">
                <a:latin typeface="Optane" pitchFamily="34"/>
                <a:ea typeface="Verdana" pitchFamily="33"/>
                <a:cs typeface="Verdana" pitchFamily="34"/>
              </a:rPr>
              <a:t>the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pension</a:t>
            </a:r>
            <a:r>
              <a:rPr lang="es-ES" altLang="zh-CN" sz="2000" dirty="0">
                <a:latin typeface="Optane" pitchFamily="34"/>
                <a:ea typeface="Verdana" pitchFamily="33"/>
                <a:cs typeface="Verdana" pitchFamily="34"/>
              </a:rPr>
              <a:t> gap </a:t>
            </a:r>
            <a:r>
              <a:rPr lang="es-ES" altLang="zh-CN" sz="2000" dirty="0" err="1">
                <a:latin typeface="Optane" pitchFamily="34"/>
                <a:ea typeface="Verdana" pitchFamily="33"/>
                <a:cs typeface="Verdana" pitchFamily="34"/>
              </a:rPr>
              <a:t>resulting</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from</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past</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employment</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differences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between</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women</a:t>
            </a:r>
            <a:r>
              <a:rPr lang="es-ES" altLang="zh-CN" sz="2000" dirty="0">
                <a:latin typeface="Optane" pitchFamily="34"/>
                <a:ea typeface="Verdana" pitchFamily="33"/>
                <a:cs typeface="Verdana" pitchFamily="34"/>
              </a:rPr>
              <a:t> and </a:t>
            </a:r>
            <a:r>
              <a:rPr lang="es-ES" altLang="zh-CN" sz="2000" dirty="0" err="1">
                <a:latin typeface="Optane" pitchFamily="34"/>
                <a:ea typeface="Verdana" pitchFamily="33"/>
                <a:cs typeface="Verdana" pitchFamily="34"/>
              </a:rPr>
              <a:t>men</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Women</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aged</a:t>
            </a:r>
            <a:r>
              <a:rPr lang="es-ES" altLang="zh-CN" sz="2000" dirty="0">
                <a:latin typeface="Optane" pitchFamily="34"/>
                <a:ea typeface="Verdana" pitchFamily="33"/>
                <a:cs typeface="Verdana" pitchFamily="34"/>
              </a:rPr>
              <a:t> 65 and </a:t>
            </a:r>
            <a:r>
              <a:rPr lang="es-ES" altLang="zh-CN" sz="2000" dirty="0" err="1">
                <a:latin typeface="Optane" pitchFamily="34"/>
                <a:ea typeface="Verdana" pitchFamily="33"/>
                <a:cs typeface="Verdana" pitchFamily="34"/>
              </a:rPr>
              <a:t>over</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also</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have</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considerably</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less</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housing</a:t>
            </a:r>
            <a:r>
              <a:rPr lang="es-ES" altLang="zh-CN" sz="2000" dirty="0">
                <a:latin typeface="Optane" pitchFamily="34"/>
                <a:ea typeface="Verdana" pitchFamily="33"/>
                <a:cs typeface="Verdana" pitchFamily="34"/>
              </a:rPr>
              <a:t> and </a:t>
            </a:r>
            <a:r>
              <a:rPr lang="es-ES" altLang="zh-CN" sz="2000" dirty="0" err="1">
                <a:latin typeface="Optane" pitchFamily="34"/>
                <a:ea typeface="Verdana" pitchFamily="33"/>
                <a:cs typeface="Verdana" pitchFamily="34"/>
              </a:rPr>
              <a:t>financial</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wealth</a:t>
            </a:r>
            <a:r>
              <a:rPr lang="es-ES" altLang="zh-CN" sz="2000" dirty="0">
                <a:latin typeface="Optane" pitchFamily="34"/>
                <a:ea typeface="Verdana" pitchFamily="33"/>
                <a:cs typeface="Verdana" pitchFamily="34"/>
              </a:rPr>
              <a:t> and a </a:t>
            </a:r>
            <a:r>
              <a:rPr lang="es-ES" altLang="zh-CN" sz="2000" dirty="0" err="1">
                <a:latin typeface="Optane" pitchFamily="34"/>
                <a:ea typeface="Verdana" pitchFamily="33"/>
                <a:cs typeface="Verdana" pitchFamily="34"/>
              </a:rPr>
              <a:t>higher</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risk</a:t>
            </a:r>
            <a:r>
              <a:rPr lang="es-ES" altLang="zh-CN" sz="2000" dirty="0">
                <a:latin typeface="Optane" pitchFamily="34"/>
                <a:ea typeface="Verdana" pitchFamily="33"/>
                <a:cs typeface="Verdana" pitchFamily="34"/>
              </a:rPr>
              <a:t> of </a:t>
            </a:r>
            <a:r>
              <a:rPr lang="es-ES" altLang="zh-CN" sz="2000" dirty="0" err="1">
                <a:latin typeface="Optane" pitchFamily="34"/>
                <a:ea typeface="Verdana" pitchFamily="33"/>
                <a:cs typeface="Verdana" pitchFamily="34"/>
              </a:rPr>
              <a:t>poverty</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than</a:t>
            </a:r>
            <a:r>
              <a:rPr lang="es-ES" altLang="zh-CN" sz="2000" dirty="0">
                <a:latin typeface="Optane" pitchFamily="34"/>
                <a:ea typeface="Verdana" pitchFamily="33"/>
                <a:cs typeface="Verdana" pitchFamily="34"/>
              </a:rPr>
              <a:t> </a:t>
            </a:r>
            <a:r>
              <a:rPr lang="es-ES" altLang="zh-CN" sz="2000" dirty="0" err="1">
                <a:latin typeface="Optane" pitchFamily="34"/>
                <a:ea typeface="Verdana" pitchFamily="33"/>
                <a:cs typeface="Verdana" pitchFamily="34"/>
              </a:rPr>
              <a:t>men</a:t>
            </a:r>
            <a:r>
              <a:rPr lang="es-ES" altLang="zh-CN" sz="2000" dirty="0">
                <a:latin typeface="Optane" pitchFamily="34"/>
                <a:ea typeface="Verdana" pitchFamily="33"/>
                <a:cs typeface="Verdana" pitchFamily="34"/>
              </a:rPr>
              <a:t>.</a:t>
            </a:r>
          </a:p>
          <a:p>
            <a:pPr lvl="0" hangingPunct="0">
              <a:spcAft>
                <a:spcPts val="0"/>
              </a:spcAft>
              <a:defRPr sz="1200" b="1" i="1">
                <a:latin typeface="Times New Roman" pitchFamily="32"/>
                <a:ea typeface="Times New Roman" pitchFamily="32"/>
                <a:cs typeface="Times New Roman" pitchFamily="32"/>
              </a:defRPr>
            </a:pPr>
            <a:endParaRPr lang="es-ES" altLang="zh-CN" sz="2000" b="1" dirty="0">
              <a:latin typeface="Optane" pitchFamily="34"/>
              <a:ea typeface="Verdana" pitchFamily="33"/>
              <a:cs typeface="Verdana" pitchFamily="34"/>
            </a:endParaRPr>
          </a:p>
          <a:p>
            <a:pPr lvl="0" hangingPunct="0">
              <a:spcAft>
                <a:spcPts val="0"/>
              </a:spcAft>
              <a:defRPr sz="1200" b="1" i="1">
                <a:latin typeface="Times New Roman" pitchFamily="32"/>
                <a:ea typeface="Times New Roman" pitchFamily="32"/>
                <a:cs typeface="Times New Roman" pitchFamily="32"/>
              </a:defRPr>
            </a:pPr>
            <a:endParaRPr lang="es-ES" altLang="zh-CN" sz="2000" b="1" dirty="0">
              <a:latin typeface="Optane" pitchFamily="34"/>
              <a:ea typeface="Verdana" pitchFamily="33"/>
              <a:cs typeface="Verdana" pitchFamily="34"/>
            </a:endParaRPr>
          </a:p>
          <a:p>
            <a:pPr lvl="0" hangingPunct="0">
              <a:spcAft>
                <a:spcPts val="0"/>
              </a:spcAft>
              <a:defRPr sz="1200" b="1" i="1">
                <a:latin typeface="Times New Roman" pitchFamily="32"/>
                <a:ea typeface="Times New Roman" pitchFamily="32"/>
                <a:cs typeface="Times New Roman" pitchFamily="32"/>
              </a:defRPr>
            </a:pPr>
            <a:r>
              <a:rPr lang="es-ES" altLang="zh-CN" sz="2000" b="1" i="1" dirty="0" err="1">
                <a:latin typeface="Optane" pitchFamily="34"/>
                <a:ea typeface="Verdana" pitchFamily="33"/>
                <a:cs typeface="Verdana" pitchFamily="34"/>
              </a:rPr>
              <a:t>Pension</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reforms</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with</a:t>
            </a:r>
            <a:r>
              <a:rPr lang="es-ES" altLang="zh-CN" sz="2000" b="1" i="1" dirty="0">
                <a:latin typeface="Optane" pitchFamily="34"/>
                <a:ea typeface="Verdana" pitchFamily="33"/>
                <a:cs typeface="Verdana" pitchFamily="34"/>
              </a:rPr>
              <a:t> a </a:t>
            </a:r>
            <a:r>
              <a:rPr lang="es-ES" altLang="zh-CN" sz="2000" b="1" i="1" dirty="0" err="1">
                <a:latin typeface="Optane" pitchFamily="34"/>
                <a:ea typeface="Verdana" pitchFamily="33"/>
                <a:cs typeface="Verdana" pitchFamily="34"/>
              </a:rPr>
              <a:t>strong</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focus</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on</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sustainability</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have</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been</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stepped</a:t>
            </a:r>
            <a:r>
              <a:rPr lang="es-ES" altLang="zh-CN" sz="2000" b="1" i="1" dirty="0">
                <a:latin typeface="Optane" pitchFamily="34"/>
                <a:ea typeface="Verdana" pitchFamily="33"/>
                <a:cs typeface="Verdana" pitchFamily="34"/>
              </a:rPr>
              <a:t> up </a:t>
            </a:r>
            <a:r>
              <a:rPr lang="es-ES" altLang="zh-CN" sz="2000" b="1" i="1" dirty="0" err="1">
                <a:latin typeface="Optane" pitchFamily="34"/>
                <a:ea typeface="Verdana" pitchFamily="33"/>
                <a:cs typeface="Verdana" pitchFamily="34"/>
              </a:rPr>
              <a:t>over</a:t>
            </a:r>
            <a:r>
              <a:rPr lang="es-ES" altLang="zh-CN" sz="2000" b="1" i="1" dirty="0">
                <a:latin typeface="Optane" pitchFamily="34"/>
                <a:ea typeface="Verdana" pitchFamily="33"/>
                <a:cs typeface="Verdana" pitchFamily="34"/>
              </a:rPr>
              <a:t> </a:t>
            </a:r>
            <a:r>
              <a:rPr lang="es-ES" altLang="zh-CN" sz="2000" b="1" i="1" dirty="0" err="1">
                <a:latin typeface="Optane" pitchFamily="34"/>
                <a:ea typeface="Verdana" pitchFamily="33"/>
                <a:cs typeface="Verdana" pitchFamily="34"/>
              </a:rPr>
              <a:t>recent</a:t>
            </a:r>
            <a:r>
              <a:rPr lang="es-ES" altLang="zh-CN" sz="2000" b="1" i="1" dirty="0">
                <a:latin typeface="Optane" pitchFamily="34"/>
                <a:ea typeface="Verdana" pitchFamily="33"/>
                <a:cs typeface="Verdana" pitchFamily="34"/>
              </a:rPr>
              <a:t> </a:t>
            </a:r>
            <a:r>
              <a:rPr lang="es-ES" altLang="zh-CN" sz="2000" b="1" i="1" dirty="0" err="1" smtClean="0">
                <a:latin typeface="Optane" pitchFamily="34"/>
                <a:ea typeface="Verdana" pitchFamily="33"/>
                <a:cs typeface="Verdana" pitchFamily="34"/>
              </a:rPr>
              <a:t>years</a:t>
            </a:r>
            <a:endParaRPr lang="es-ES" altLang="zh-CN" sz="2000" b="1" i="1" dirty="0">
              <a:latin typeface="Optane" pitchFamily="34"/>
              <a:ea typeface="Verdana" pitchFamily="33"/>
              <a:cs typeface="Verdana" pitchFamily="34"/>
            </a:endParaRPr>
          </a:p>
        </p:txBody>
      </p:sp>
      <p:sp>
        <p:nvSpPr>
          <p:cNvPr id="8" name="文本框 7"/>
          <p:cNvSpPr txBox="1"/>
          <p:nvPr/>
        </p:nvSpPr>
        <p:spPr>
          <a:xfrm>
            <a:off x="5981700" y="1143000"/>
            <a:ext cx="3492500" cy="5016758"/>
          </a:xfrm>
          <a:prstGeom prst="rect">
            <a:avLst/>
          </a:prstGeom>
          <a:noFill/>
        </p:spPr>
        <p:txBody>
          <a:bodyPr wrap="square" rtlCol="0">
            <a:spAutoFit/>
          </a:bodyPr>
          <a:lstStyle/>
          <a:p>
            <a:r>
              <a:rPr kumimoji="1" lang="zh-CN" altLang="en-US" sz="2000" dirty="0" smtClean="0"/>
              <a:t>要缩小养老金性别差，就要在民众达到养老金领取年龄前，将多个领域的稳健性机会平等政策结合起来，但是这只会在长时期内出现积极效应；而在一些成员国内调整养老金制度对于缩小因过往男女就业差异而导致的养老金性别差来说，也是必要的。</a:t>
            </a:r>
            <a:r>
              <a:rPr kumimoji="1" lang="en-US" altLang="zh-CN" sz="2000" dirty="0" smtClean="0"/>
              <a:t>65</a:t>
            </a:r>
            <a:r>
              <a:rPr kumimoji="1" lang="zh-CN" altLang="en-US" sz="2000" dirty="0" smtClean="0"/>
              <a:t>岁及以上的女性，住房和财富都明显较少，其致贫风险也明显高于男性。</a:t>
            </a:r>
          </a:p>
          <a:p>
            <a:endParaRPr kumimoji="1" lang="zh-CN" altLang="en-US" sz="2000" dirty="0"/>
          </a:p>
          <a:p>
            <a:endParaRPr kumimoji="1" lang="zh-CN" altLang="en-US" sz="2000" dirty="0" smtClean="0"/>
          </a:p>
          <a:p>
            <a:r>
              <a:rPr kumimoji="1" lang="en-US" altLang="zh-CN" sz="2000" b="1" dirty="0" smtClean="0">
                <a:latin typeface="黑体"/>
                <a:ea typeface="黑体"/>
                <a:cs typeface="黑体"/>
              </a:rPr>
              <a:t>·</a:t>
            </a:r>
            <a:r>
              <a:rPr kumimoji="1" lang="zh-CN" altLang="en-US" sz="2000" b="1" dirty="0" smtClean="0">
                <a:latin typeface="黑体"/>
                <a:ea typeface="黑体"/>
                <a:cs typeface="黑体"/>
              </a:rPr>
              <a:t> 近年以来，围绕可持续性展开的养老金改革正在逐步推行。</a:t>
            </a:r>
            <a:endParaRPr kumimoji="1" lang="zh-CN" altLang="en-US" sz="2000" b="1" dirty="0">
              <a:latin typeface="黑体"/>
              <a:ea typeface="黑体"/>
              <a:cs typeface="黑体"/>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Rectangle 4"/>
          <p:cNvSpPr/>
          <p:nvPr/>
        </p:nvSpPr>
        <p:spPr>
          <a:xfrm>
            <a:off x="304800" y="692640"/>
            <a:ext cx="5245100" cy="593863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just" rtl="0" hangingPunct="0">
              <a:lnSpc>
                <a:spcPct val="100000"/>
              </a:lnSpc>
              <a:spcBef>
                <a:spcPts val="0"/>
              </a:spcBef>
              <a:spcAft>
                <a:spcPts val="0"/>
              </a:spcAft>
              <a:buNone/>
              <a:tabLst/>
              <a:defRPr sz="1200">
                <a:latin typeface="Times New Roman" pitchFamily="32"/>
                <a:ea typeface="Times New Roman" pitchFamily="32"/>
                <a:cs typeface="Times New Roman" pitchFamily="32"/>
              </a:defRPr>
            </a:pPr>
            <a:r>
              <a:rPr lang="es-ES" sz="2000" b="0" i="0" u="none" strike="noStrike" kern="1200" spc="0" dirty="0" smtClean="0">
                <a:ln>
                  <a:noFill/>
                </a:ln>
                <a:solidFill>
                  <a:srgbClr val="000000"/>
                </a:solidFill>
                <a:latin typeface="Optane" pitchFamily="34"/>
                <a:ea typeface="Verdana" pitchFamily="33"/>
                <a:cs typeface="Verdana" pitchFamily="34"/>
              </a:rPr>
              <a:t>7</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context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large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budget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deficits</a:t>
            </a:r>
            <a:r>
              <a:rPr lang="es-ES" sz="2000" b="0" i="0" u="none" strike="noStrike" kern="1200" spc="0" dirty="0">
                <a:ln>
                  <a:noFill/>
                </a:ln>
                <a:solidFill>
                  <a:srgbClr val="000000"/>
                </a:solidFill>
                <a:latin typeface="Optane" pitchFamily="34"/>
                <a:ea typeface="Verdana" pitchFamily="33"/>
                <a:cs typeface="Verdana" pitchFamily="34"/>
              </a:rPr>
              <a:t> and a </a:t>
            </a:r>
            <a:r>
              <a:rPr lang="es-ES" sz="2000" b="0" i="0" u="none" strike="noStrike" kern="1200" spc="0" dirty="0" err="1">
                <a:ln>
                  <a:noFill/>
                </a:ln>
                <a:solidFill>
                  <a:srgbClr val="000000"/>
                </a:solidFill>
                <a:latin typeface="Optane" pitchFamily="34"/>
                <a:ea typeface="Verdana" pitchFamily="33"/>
                <a:cs typeface="Verdana" pitchFamily="34"/>
              </a:rPr>
              <a:t>reinforced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economic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governance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framework</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EU </a:t>
            </a:r>
            <a:r>
              <a:rPr lang="es-ES" sz="2000" b="0" i="0" u="none" strike="noStrike" kern="1200" spc="0" dirty="0" err="1">
                <a:ln>
                  <a:noFill/>
                </a:ln>
                <a:solidFill>
                  <a:srgbClr val="000000"/>
                </a:solidFill>
                <a:latin typeface="Optane" pitchFamily="34"/>
                <a:ea typeface="Verdana" pitchFamily="33"/>
                <a:cs typeface="Verdana" pitchFamily="34"/>
              </a:rPr>
              <a:t>level</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have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adopted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many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control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spending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public</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continues</a:t>
            </a:r>
            <a:r>
              <a:rPr lang="es-ES" sz="2000" b="0" i="0" u="none" strike="noStrike" kern="1200" spc="0" dirty="0">
                <a:ln>
                  <a:noFill/>
                </a:ln>
                <a:solidFill>
                  <a:srgbClr val="000000"/>
                </a:solidFill>
                <a:latin typeface="Optane" pitchFamily="34"/>
                <a:ea typeface="Verdana" pitchFamily="33"/>
                <a:cs typeface="Verdana" pitchFamily="34"/>
              </a:rPr>
              <a:t> pre-crisis </a:t>
            </a:r>
            <a:r>
              <a:rPr lang="es-ES" sz="2000" b="0" i="0" u="none" strike="noStrike" kern="1200" spc="0" dirty="0" err="1">
                <a:ln>
                  <a:noFill/>
                </a:ln>
                <a:solidFill>
                  <a:srgbClr val="000000"/>
                </a:solidFill>
                <a:latin typeface="Optane" pitchFamily="34"/>
                <a:ea typeface="Verdana" pitchFamily="33"/>
                <a:cs typeface="Verdana" pitchFamily="34"/>
              </a:rPr>
              <a:t>reform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efforts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but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with</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stronger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emphasis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postponing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from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restricting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access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early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retirement</a:t>
            </a:r>
            <a:r>
              <a:rPr lang="es-ES" sz="2000" b="0" i="0" u="none" strike="noStrike" kern="1200" spc="0" dirty="0">
                <a:ln>
                  <a:noFill/>
                </a:ln>
                <a:solidFill>
                  <a:srgbClr val="000000"/>
                </a:solidFill>
                <a:latin typeface="Optane" pitchFamily="34"/>
                <a:ea typeface="Verdana" pitchFamily="33"/>
                <a:cs typeface="Verdana" pitchFamily="34"/>
              </a:rPr>
              <a:t> and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starting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continuing</a:t>
            </a:r>
            <a:r>
              <a:rPr lang="es-ES" sz="2000" b="0" i="0" u="none" strike="noStrike" kern="1200" spc="0" dirty="0">
                <a:ln>
                  <a:noFill/>
                </a:ln>
                <a:solidFill>
                  <a:srgbClr val="000000"/>
                </a:solidFill>
                <a:latin typeface="Optane" pitchFamily="34"/>
                <a:ea typeface="Verdana" pitchFamily="33"/>
                <a:cs typeface="Verdana" pitchFamily="34"/>
              </a:rPr>
              <a:t> a </a:t>
            </a:r>
            <a:r>
              <a:rPr lang="es-ES" sz="2000" b="0" i="0" u="none" strike="noStrike" kern="1200" spc="0" dirty="0" err="1">
                <a:ln>
                  <a:noFill/>
                </a:ln>
                <a:solidFill>
                  <a:srgbClr val="000000"/>
                </a:solidFill>
                <a:latin typeface="Optane" pitchFamily="34"/>
                <a:ea typeface="Verdana" pitchFamily="33"/>
                <a:cs typeface="Verdana" pitchFamily="34"/>
              </a:rPr>
              <a:t>process</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raising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pensionable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some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countries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linked</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increases</a:t>
            </a:r>
            <a:r>
              <a:rPr lang="es-ES" sz="2000" b="0" i="0" u="none" strike="noStrike" kern="1200" spc="0" dirty="0">
                <a:ln>
                  <a:noFill/>
                </a:ln>
                <a:solidFill>
                  <a:srgbClr val="000000"/>
                </a:solidFill>
                <a:latin typeface="Optane" pitchFamily="34"/>
                <a:ea typeface="Verdana" pitchFamily="33"/>
                <a:cs typeface="Verdana" pitchFamily="34"/>
              </a:rPr>
              <a:t> in </a:t>
            </a:r>
            <a:r>
              <a:rPr lang="es-ES" sz="2000" b="0" i="0" u="none" strike="noStrike" kern="1200" spc="0" dirty="0" err="1">
                <a:ln>
                  <a:noFill/>
                </a:ln>
                <a:solidFill>
                  <a:srgbClr val="000000"/>
                </a:solidFill>
                <a:latin typeface="Optane" pitchFamily="34"/>
                <a:ea typeface="Verdana" pitchFamily="33"/>
                <a:cs typeface="Verdana" pitchFamily="34"/>
              </a:rPr>
              <a:t>life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expectancy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Other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Member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States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create</a:t>
            </a:r>
            <a:r>
              <a:rPr lang="es-ES" sz="2000" b="0" i="0" u="none" strike="noStrike" kern="1200" spc="0" dirty="0">
                <a:ln>
                  <a:noFill/>
                </a:ln>
                <a:solidFill>
                  <a:srgbClr val="000000"/>
                </a:solidFill>
                <a:latin typeface="Optane" pitchFamily="34"/>
                <a:ea typeface="Verdana" pitchFamily="33"/>
                <a:cs typeface="Verdana" pitchFamily="34"/>
              </a:rPr>
              <a:t> incentives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work</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longer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aligning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pension</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levels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life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expectancy</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Bringing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women’s</a:t>
            </a:r>
            <a:r>
              <a:rPr lang="es-ES" sz="2000" b="0" i="0" u="none" strike="noStrike" kern="1200" spc="0" dirty="0">
                <a:ln>
                  <a:noFill/>
                </a:ln>
                <a:solidFill>
                  <a:srgbClr val="000000"/>
                </a:solidFill>
                <a:latin typeface="Optane" pitchFamily="34"/>
                <a:ea typeface="Verdana" pitchFamily="33"/>
                <a:cs typeface="Verdana" pitchFamily="34"/>
              </a:rPr>
              <a:t> pensionable </a:t>
            </a:r>
            <a:r>
              <a:rPr lang="es-ES" sz="2000" b="0" i="0" u="none" strike="noStrike" kern="1200" spc="0" dirty="0" err="1">
                <a:ln>
                  <a:noFill/>
                </a:ln>
                <a:solidFill>
                  <a:srgbClr val="000000"/>
                </a:solidFill>
                <a:latin typeface="Optane" pitchFamily="34"/>
                <a:ea typeface="Verdana" pitchFamily="33"/>
                <a:cs typeface="Verdana" pitchFamily="34"/>
              </a:rPr>
              <a:t>ages</a:t>
            </a:r>
            <a:r>
              <a:rPr lang="es-ES" sz="2000" b="0" i="0" u="none" strike="noStrike" kern="1200" spc="0" dirty="0">
                <a:ln>
                  <a:noFill/>
                </a:ln>
                <a:solidFill>
                  <a:srgbClr val="000000"/>
                </a:solidFill>
                <a:latin typeface="Optane" pitchFamily="34"/>
                <a:ea typeface="Verdana" pitchFamily="33"/>
                <a:cs typeface="Verdana" pitchFamily="34"/>
              </a:rPr>
              <a:t> up </a:t>
            </a:r>
            <a:r>
              <a:rPr lang="es-ES" sz="2000" b="0" i="0" u="none" strike="noStrike" kern="1200" spc="0" dirty="0" err="1">
                <a:ln>
                  <a:noFill/>
                </a:ln>
                <a:solidFill>
                  <a:srgbClr val="000000"/>
                </a:solidFill>
                <a:latin typeface="Optane" pitchFamily="34"/>
                <a:ea typeface="Verdana" pitchFamily="33"/>
                <a:cs typeface="Verdana" pitchFamily="34"/>
              </a:rPr>
              <a:t>to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those</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men’s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is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also</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part</a:t>
            </a:r>
            <a:r>
              <a:rPr lang="es-ES" sz="2000" b="0" i="0" u="none" strike="noStrike" kern="1200" spc="0" dirty="0">
                <a:ln>
                  <a:noFill/>
                </a:ln>
                <a:solidFill>
                  <a:srgbClr val="000000"/>
                </a:solidFill>
                <a:latin typeface="Optane" pitchFamily="34"/>
                <a:ea typeface="Verdana" pitchFamily="33"/>
                <a:cs typeface="Verdana" pitchFamily="34"/>
              </a:rPr>
              <a:t> of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reform</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measures</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aimed</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raising</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age</a:t>
            </a:r>
            <a:r>
              <a:rPr lang="es-ES" sz="2000" b="0" i="0" u="none" strike="noStrike" kern="1200" spc="0" dirty="0">
                <a:ln>
                  <a:noFill/>
                </a:ln>
                <a:solidFill>
                  <a:srgbClr val="000000"/>
                </a:solidFill>
                <a:latin typeface="Optane" pitchFamily="34"/>
                <a:ea typeface="Verdana" pitchFamily="33"/>
                <a:cs typeface="Verdana" pitchFamily="34"/>
              </a:rPr>
              <a:t> at </a:t>
            </a:r>
            <a:r>
              <a:rPr lang="es-ES" sz="2000" b="0" i="0" u="none" strike="noStrike" kern="1200" spc="0" dirty="0" err="1">
                <a:ln>
                  <a:noFill/>
                </a:ln>
                <a:solidFill>
                  <a:srgbClr val="000000"/>
                </a:solidFill>
                <a:latin typeface="Optane" pitchFamily="34"/>
                <a:ea typeface="Verdana" pitchFamily="33"/>
                <a:cs typeface="Verdana" pitchFamily="34"/>
              </a:rPr>
              <a:t>which</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people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leave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the</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labour</a:t>
            </a:r>
            <a:r>
              <a:rPr lang="es-ES" sz="2000" b="0" i="0" u="none" strike="noStrike" kern="1200" spc="0" dirty="0">
                <a:ln>
                  <a:noFill/>
                </a:ln>
                <a:solidFill>
                  <a:srgbClr val="000000"/>
                </a:solidFill>
                <a:latin typeface="Optane" pitchFamily="34"/>
                <a:ea typeface="Verdana" pitchFamily="33"/>
                <a:cs typeface="Verdana" pitchFamily="34"/>
              </a:rPr>
              <a:t> </a:t>
            </a:r>
            <a:r>
              <a:rPr lang="es-ES" sz="2000" b="0" i="0" u="none" strike="noStrike" kern="1200" spc="0" dirty="0" err="1">
                <a:ln>
                  <a:noFill/>
                </a:ln>
                <a:solidFill>
                  <a:srgbClr val="000000"/>
                </a:solidFill>
                <a:latin typeface="Optane" pitchFamily="34"/>
                <a:ea typeface="Verdana" pitchFamily="33"/>
                <a:cs typeface="Verdana" pitchFamily="34"/>
              </a:rPr>
              <a:t>market</a:t>
            </a:r>
            <a:r>
              <a:rPr lang="es-ES" sz="2000" b="0" i="0" u="none" strike="noStrike" kern="1200" spc="0" dirty="0" smtClean="0">
                <a:ln>
                  <a:noFill/>
                </a:ln>
                <a:solidFill>
                  <a:srgbClr val="000000"/>
                </a:solidFill>
                <a:latin typeface="Optane" pitchFamily="34"/>
                <a:ea typeface="Verdana" pitchFamily="33"/>
                <a:cs typeface="Verdana" pitchFamily="34"/>
              </a:rPr>
              <a:t>.</a:t>
            </a:r>
            <a:endParaRPr lang="es-ES" sz="2000" b="0" i="0" u="none" strike="noStrike" kern="1200" spc="0" dirty="0">
              <a:ln>
                <a:noFill/>
              </a:ln>
              <a:solidFill>
                <a:srgbClr val="000000"/>
              </a:solidFill>
              <a:latin typeface="Optane" pitchFamily="34"/>
              <a:ea typeface="Verdana" pitchFamily="33"/>
              <a:cs typeface="Verdana" pitchFamily="34"/>
            </a:endParaRPr>
          </a:p>
        </p:txBody>
      </p:sp>
      <p:sp>
        <p:nvSpPr>
          <p:cNvPr id="3" name="Title 1"/>
          <p:cNvSpPr/>
          <p:nvPr/>
        </p:nvSpPr>
        <p:spPr>
          <a:xfrm>
            <a:off x="344520" y="175680"/>
            <a:ext cx="6912719"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s-ES" sz="1800" b="0" i="0" u="none" strike="noStrike" kern="1200">
              <a:ln>
                <a:noFill/>
              </a:ln>
              <a:latin typeface="Arial" pitchFamily="18"/>
              <a:ea typeface="Microsoft YaHei" pitchFamily="2"/>
              <a:cs typeface="Arial" pitchFamily="2"/>
            </a:endParaRPr>
          </a:p>
        </p:txBody>
      </p:sp>
      <p:sp>
        <p:nvSpPr>
          <p:cNvPr id="5" name="文本框 4"/>
          <p:cNvSpPr txBox="1"/>
          <p:nvPr/>
        </p:nvSpPr>
        <p:spPr>
          <a:xfrm>
            <a:off x="5702300" y="863600"/>
            <a:ext cx="3848100" cy="4708981"/>
          </a:xfrm>
          <a:prstGeom prst="rect">
            <a:avLst/>
          </a:prstGeom>
          <a:noFill/>
        </p:spPr>
        <p:txBody>
          <a:bodyPr wrap="square" rtlCol="0">
            <a:spAutoFit/>
          </a:bodyPr>
          <a:lstStyle/>
          <a:p>
            <a:r>
              <a:rPr kumimoji="1" lang="en-US" altLang="zh-CN" sz="2000" dirty="0" smtClean="0"/>
              <a:t>7.</a:t>
            </a:r>
            <a:r>
              <a:rPr kumimoji="1" lang="zh-CN" altLang="en-US" sz="2000" dirty="0" smtClean="0"/>
              <a:t> 在大量财政赤字和欧盟层面更强的经济治理框架语境之下，各成员国采取了多项改革来控制公共养老金的开支。这就延续了危机之前的改革措施，但更聚焦于通过严格控制提前退休、开始或继续提高养老金领取年龄来推迟民众从劳动力市场退休的时间，在一些国家将此与寿命预期相挂钩。其他成员国家则通过将养老金水平与预期寿命相挂钩，开创了一些延长工作年龄的鼓励措施。将女性养老金领取年龄提高至与男性相当的年龄也是提高全民工作年龄的改革办法之一。</a:t>
            </a:r>
            <a:endParaRPr kumimoji="1" lang="zh-CN" altLang="en-US"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Predeterminado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Predeterminado 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4049</Words>
  <Application>Microsoft Macintosh PowerPoint</Application>
  <PresentationFormat>A4 纸张(210x297 毫米)</PresentationFormat>
  <Paragraphs>149</Paragraphs>
  <Slides>29</Slides>
  <Notes>29</Notes>
  <HiddenSlides>0</HiddenSlides>
  <MMClips>0</MMClips>
  <ScaleCrop>false</ScaleCrop>
  <HeadingPairs>
    <vt:vector size="4" baseType="variant">
      <vt:variant>
        <vt:lpstr>主题</vt:lpstr>
      </vt:variant>
      <vt:variant>
        <vt:i4>3</vt:i4>
      </vt:variant>
      <vt:variant>
        <vt:lpstr>幻灯片标题</vt:lpstr>
      </vt:variant>
      <vt:variant>
        <vt:i4>29</vt:i4>
      </vt:variant>
    </vt:vector>
  </HeadingPairs>
  <TitlesOfParts>
    <vt:vector size="32" baseType="lpstr">
      <vt:lpstr>Predeterminado</vt:lpstr>
      <vt:lpstr>Predeterminado 1</vt:lpstr>
      <vt:lpstr>Predeterminado 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BOSCH VIVANCOS, ADELAIDA</dc:creator>
  <cp:lastModifiedBy>林</cp:lastModifiedBy>
  <cp:revision>48</cp:revision>
  <dcterms:modified xsi:type="dcterms:W3CDTF">2016-06-15T15:08:55Z</dcterms:modified>
</cp:coreProperties>
</file>