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vml" ContentType="application/vnd.openxmlformats-officedocument.vmlDrawing"/>
  <Default Extension="xlsx" ContentType="application/vnd.openxmlformats-officedocument.spreadsheetml.sheet"/>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embeddings/oleObject1.bin" ContentType="application/vnd.openxmlformats-officedocument.oleObject"/>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notesSlides/notesSlide4.xml" ContentType="application/vnd.openxmlformats-officedocument.presentationml.notesSlide+xml"/>
  <Override PartName="/ppt/charts/chart2.xml" ContentType="application/vnd.openxmlformats-officedocument.drawingml.chart+xml"/>
  <Override PartName="/ppt/notesSlides/notesSlide5.xml" ContentType="application/vnd.openxmlformats-officedocument.presentationml.notesSlide+xml"/>
  <Override PartName="/ppt/charts/chart3.xml" ContentType="application/vnd.openxmlformats-officedocument.drawingml.chart+xml"/>
  <Override PartName="/ppt/notesSlides/notesSlide6.xml" ContentType="application/vnd.openxmlformats-officedocument.presentationml.notesSlide+xml"/>
  <Override PartName="/ppt/charts/chart4.xml" ContentType="application/vnd.openxmlformats-officedocument.drawingml.chart+xml"/>
  <Override PartName="/ppt/notesSlides/notesSlide7.xml" ContentType="application/vnd.openxmlformats-officedocument.presentationml.notesSlide+xml"/>
  <Override PartName="/ppt/charts/chart5.xml" ContentType="application/vnd.openxmlformats-officedocument.drawingml.chart+xml"/>
  <Override PartName="/ppt/notesSlides/notesSlide8.xml" ContentType="application/vnd.openxmlformats-officedocument.presentationml.notesSlide+xml"/>
  <Override PartName="/ppt/charts/chart6.xml" ContentType="application/vnd.openxmlformats-officedocument.drawingml.chart+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70" r:id="rId1"/>
  </p:sldMasterIdLst>
  <p:notesMasterIdLst>
    <p:notesMasterId r:id="rId29"/>
  </p:notesMasterIdLst>
  <p:handoutMasterIdLst>
    <p:handoutMasterId r:id="rId30"/>
  </p:handoutMasterIdLst>
  <p:sldIdLst>
    <p:sldId id="1229" r:id="rId2"/>
    <p:sldId id="1364" r:id="rId3"/>
    <p:sldId id="1349" r:id="rId4"/>
    <p:sldId id="1362" r:id="rId5"/>
    <p:sldId id="1360" r:id="rId6"/>
    <p:sldId id="1327" r:id="rId7"/>
    <p:sldId id="1323" r:id="rId8"/>
    <p:sldId id="1328" r:id="rId9"/>
    <p:sldId id="1324" r:id="rId10"/>
    <p:sldId id="1325" r:id="rId11"/>
    <p:sldId id="1361" r:id="rId12"/>
    <p:sldId id="1329" r:id="rId13"/>
    <p:sldId id="1331" r:id="rId14"/>
    <p:sldId id="1365" r:id="rId15"/>
    <p:sldId id="1350" r:id="rId16"/>
    <p:sldId id="1351" r:id="rId17"/>
    <p:sldId id="1367" r:id="rId18"/>
    <p:sldId id="1333" r:id="rId19"/>
    <p:sldId id="1352" r:id="rId20"/>
    <p:sldId id="1353" r:id="rId21"/>
    <p:sldId id="1355" r:id="rId22"/>
    <p:sldId id="1356" r:id="rId23"/>
    <p:sldId id="1354" r:id="rId24"/>
    <p:sldId id="1357" r:id="rId25"/>
    <p:sldId id="1368" r:id="rId26"/>
    <p:sldId id="1366" r:id="rId27"/>
    <p:sldId id="1358" r:id="rId28"/>
  </p:sldIdLst>
  <p:sldSz cx="9906000" cy="6858000" type="A4"/>
  <p:notesSz cx="6797675" cy="9926638"/>
  <p:custShowLst>
    <p:custShow name="Custom Show 1" id="0">
      <p:sldLst/>
    </p:custShow>
  </p:custShowLst>
  <p:custDataLst>
    <p:tags r:id="rId32"/>
  </p:custDataLst>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ristina Zanetti" initials="CZ" lastIdx="1" clrIdx="0"/>
  <p:cmAuthor id="1" name="af" initials="" lastIdx="3" clrIdx="1"/>
  <p:cmAuthor id="2" name="Clara Isabel Barraca Goicoechea" initials="CB" lastIdx="1" clrIdx="2"/>
  <p:cmAuthor id="3" name="María Paz Velazquez López" initials="MV" lastIdx="1"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000000"/>
    <a:srgbClr val="FFDA65"/>
    <a:srgbClr val="FFFFFF"/>
    <a:srgbClr val="FFCC00"/>
    <a:srgbClr val="E39913"/>
    <a:srgbClr val="F2F2F2"/>
    <a:srgbClr val="FFFF99"/>
    <a:srgbClr val="FFFFCC"/>
    <a:srgbClr val="D8D8D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68D230F3-CF80-4859-8CE7-A43EE81993B5}" styleName="Stile chiaro 1 - Colore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16D9F66E-5EB9-4882-86FB-DCBF35E3C3E4}" styleName="Stile medio 4 - Colore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2A488322-F2BA-4B5B-9748-0D474271808F}" styleName="Stile medio 3 - Colore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46F890A9-2807-4EBB-B81D-B2AA78EC7F39}" styleName="Stile scuro 2 - Colore 5/Colore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2D5ABB26-0587-4C30-8999-92F81FD0307C}" styleName="Nessuno stile, nessuna griglia">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211" autoAdjust="0"/>
    <p:restoredTop sz="96128" autoAdjust="0"/>
  </p:normalViewPr>
  <p:slideViewPr>
    <p:cSldViewPr>
      <p:cViewPr>
        <p:scale>
          <a:sx n="100" d="100"/>
          <a:sy n="100" d="100"/>
        </p:scale>
        <p:origin x="-1864" y="-80"/>
      </p:cViewPr>
      <p:guideLst>
        <p:guide orient="horz" pos="572"/>
        <p:guide orient="horz" pos="3838"/>
        <p:guide orient="horz"/>
        <p:guide orient="horz" pos="890"/>
        <p:guide pos="6023"/>
        <p:guide pos="308"/>
        <p:guide pos="5796"/>
        <p:guide pos="217"/>
      </p:guideLst>
    </p:cSldViewPr>
  </p:slideViewPr>
  <p:outlineViewPr>
    <p:cViewPr>
      <p:scale>
        <a:sx n="33" d="100"/>
        <a:sy n="33" d="100"/>
      </p:scale>
      <p:origin x="0" y="0"/>
    </p:cViewPr>
  </p:outlineViewPr>
  <p:notesTextViewPr>
    <p:cViewPr>
      <p:scale>
        <a:sx n="200" d="100"/>
        <a:sy n="200" d="100"/>
      </p:scale>
      <p:origin x="0" y="0"/>
    </p:cViewPr>
  </p:notesTextViewPr>
  <p:sorterViewPr>
    <p:cViewPr>
      <p:scale>
        <a:sx n="67" d="100"/>
        <a:sy n="67" d="100"/>
      </p:scale>
      <p:origin x="0" y="0"/>
    </p:cViewPr>
  </p:sorterViewPr>
  <p:notesViewPr>
    <p:cSldViewPr>
      <p:cViewPr varScale="1">
        <p:scale>
          <a:sx n="61" d="100"/>
          <a:sy n="61" d="100"/>
        </p:scale>
        <p:origin x="-3402" y="-96"/>
      </p:cViewPr>
      <p:guideLst>
        <p:guide orient="horz" pos="3127"/>
        <p:guide pos="2142"/>
      </p:guideLst>
    </p:cSldViewPr>
  </p:notesViewPr>
  <p:gridSpacing cx="72010" cy="7201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notesMaster" Target="notesMasters/notes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handoutMaster" Target="handoutMasters/handoutMaster1.xml"/><Relationship Id="rId31" Type="http://schemas.openxmlformats.org/officeDocument/2006/relationships/printerSettings" Target="printerSettings/printerSettings1.bin"/><Relationship Id="rId32" Type="http://schemas.openxmlformats.org/officeDocument/2006/relationships/tags" Target="tags/tag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commentAuthors" Target="commentAuthors.xml"/><Relationship Id="rId34" Type="http://schemas.openxmlformats.org/officeDocument/2006/relationships/presProps" Target="presProps.xml"/><Relationship Id="rId35" Type="http://schemas.openxmlformats.org/officeDocument/2006/relationships/viewProps" Target="viewProps.xml"/><Relationship Id="rId36" Type="http://schemas.openxmlformats.org/officeDocument/2006/relationships/theme" Target="theme/theme1.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___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___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___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___4.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___5.xlsx"/></Relationships>
</file>

<file path=ppt/charts/_rels/chart6.xml.rels><?xml version="1.0" encoding="UTF-8" standalone="yes"?>
<Relationships xmlns="http://schemas.openxmlformats.org/package/2006/relationships"><Relationship Id="rId1" Type="http://schemas.openxmlformats.org/officeDocument/2006/relationships/oleObject" Target="file:///D:\Usuarios\fpenala\Desktop\CHINA\8.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s-ES" sz="2400" kern="1200" dirty="0">
                <a:solidFill>
                  <a:prstClr val="black"/>
                </a:solidFill>
                <a:latin typeface="Optane" pitchFamily="2" charset="0"/>
                <a:ea typeface="+mn-ea"/>
                <a:cs typeface="+mn-cs"/>
              </a:rPr>
              <a:t>AROP </a:t>
            </a:r>
            <a:r>
              <a:rPr lang="es-ES" sz="2400" kern="1200" dirty="0" err="1">
                <a:solidFill>
                  <a:prstClr val="black"/>
                </a:solidFill>
                <a:latin typeface="Optane" pitchFamily="2" charset="0"/>
                <a:ea typeface="+mn-ea"/>
                <a:cs typeface="+mn-cs"/>
              </a:rPr>
              <a:t>Spain</a:t>
            </a:r>
            <a:r>
              <a:rPr lang="es-ES" sz="2400" kern="1200" dirty="0">
                <a:solidFill>
                  <a:prstClr val="black"/>
                </a:solidFill>
                <a:latin typeface="Optane" pitchFamily="2" charset="0"/>
                <a:ea typeface="+mn-ea"/>
                <a:cs typeface="+mn-cs"/>
              </a:rPr>
              <a:t> </a:t>
            </a:r>
            <a:r>
              <a:rPr lang="es-ES" sz="2400" kern="1200" dirty="0" err="1">
                <a:solidFill>
                  <a:prstClr val="black"/>
                </a:solidFill>
                <a:latin typeface="Optane" pitchFamily="2" charset="0"/>
                <a:ea typeface="+mn-ea"/>
                <a:cs typeface="+mn-cs"/>
              </a:rPr>
              <a:t>by</a:t>
            </a:r>
            <a:r>
              <a:rPr lang="es-ES" sz="2400" kern="1200" dirty="0">
                <a:solidFill>
                  <a:prstClr val="black"/>
                </a:solidFill>
                <a:latin typeface="Optane" pitchFamily="2" charset="0"/>
                <a:ea typeface="+mn-ea"/>
                <a:cs typeface="+mn-cs"/>
              </a:rPr>
              <a:t> </a:t>
            </a:r>
            <a:r>
              <a:rPr lang="es-ES" sz="2400" kern="1200" dirty="0" err="1" smtClean="0">
                <a:solidFill>
                  <a:prstClr val="black"/>
                </a:solidFill>
                <a:latin typeface="Optane" pitchFamily="2" charset="0"/>
                <a:ea typeface="+mn-ea"/>
                <a:cs typeface="+mn-cs"/>
              </a:rPr>
              <a:t>age</a:t>
            </a:r>
            <a:endParaRPr lang="es-ES" sz="2400" kern="1200" dirty="0" smtClean="0">
              <a:solidFill>
                <a:prstClr val="black"/>
              </a:solidFill>
              <a:latin typeface="Optane" pitchFamily="2" charset="0"/>
              <a:ea typeface="+mn-ea"/>
              <a:cs typeface="+mn-cs"/>
            </a:endParaRPr>
          </a:p>
          <a:p>
            <a:pPr>
              <a:defRPr/>
            </a:pPr>
            <a:r>
              <a:rPr lang="zh-CN" altLang="en-US" sz="2400" kern="1200" dirty="0" smtClean="0">
                <a:solidFill>
                  <a:prstClr val="black"/>
                </a:solidFill>
                <a:latin typeface="Optane" pitchFamily="2" charset="0"/>
                <a:ea typeface="+mn-ea"/>
                <a:cs typeface="+mn-cs"/>
              </a:rPr>
              <a:t>西班牙贫困风险率，按年龄段</a:t>
            </a:r>
            <a:endParaRPr lang="es-ES" sz="2400" kern="1200" dirty="0">
              <a:solidFill>
                <a:prstClr val="black"/>
              </a:solidFill>
              <a:latin typeface="Optane" pitchFamily="2" charset="0"/>
              <a:ea typeface="+mn-ea"/>
              <a:cs typeface="+mn-cs"/>
            </a:endParaRPr>
          </a:p>
        </c:rich>
      </c:tx>
      <c:layout/>
      <c:overlay val="0"/>
    </c:title>
    <c:autoTitleDeleted val="0"/>
    <c:plotArea>
      <c:layout>
        <c:manualLayout>
          <c:layoutTarget val="inner"/>
          <c:xMode val="edge"/>
          <c:yMode val="edge"/>
          <c:x val="0.251281365546108"/>
          <c:y val="0.18645335807563"/>
          <c:w val="0.72944053776644"/>
          <c:h val="0.444385244125169"/>
        </c:manualLayout>
      </c:layout>
      <c:lineChart>
        <c:grouping val="standard"/>
        <c:varyColors val="0"/>
        <c:ser>
          <c:idx val="1"/>
          <c:order val="0"/>
          <c:tx>
            <c:strRef>
              <c:f>Hoja1!$B$8</c:f>
              <c:strCache>
                <c:ptCount val="1"/>
                <c:pt idx="0">
                  <c:v>Less than 18</c:v>
                </c:pt>
              </c:strCache>
            </c:strRef>
          </c:tx>
          <c:marker>
            <c:symbol val="none"/>
          </c:marker>
          <c:cat>
            <c:numRef>
              <c:f>Hoja1!$C$7:$H$7</c:f>
              <c:numCache>
                <c:formatCode>General</c:formatCode>
                <c:ptCount val="6"/>
                <c:pt idx="0">
                  <c:v>2009.0</c:v>
                </c:pt>
                <c:pt idx="1">
                  <c:v>2010.0</c:v>
                </c:pt>
                <c:pt idx="2">
                  <c:v>2011.0</c:v>
                </c:pt>
                <c:pt idx="3">
                  <c:v>2012.0</c:v>
                </c:pt>
                <c:pt idx="4">
                  <c:v>2013.0</c:v>
                </c:pt>
                <c:pt idx="5">
                  <c:v>2014.0</c:v>
                </c:pt>
              </c:numCache>
            </c:numRef>
          </c:cat>
          <c:val>
            <c:numRef>
              <c:f>Hoja1!$C$8:$H$8</c:f>
              <c:numCache>
                <c:formatCode>General</c:formatCode>
                <c:ptCount val="6"/>
                <c:pt idx="0">
                  <c:v>29.0</c:v>
                </c:pt>
                <c:pt idx="1">
                  <c:v>29.3</c:v>
                </c:pt>
                <c:pt idx="2">
                  <c:v>27.5</c:v>
                </c:pt>
                <c:pt idx="3">
                  <c:v>27.9</c:v>
                </c:pt>
                <c:pt idx="4">
                  <c:v>27.5</c:v>
                </c:pt>
                <c:pt idx="5">
                  <c:v>30.5</c:v>
                </c:pt>
              </c:numCache>
            </c:numRef>
          </c:val>
          <c:smooth val="0"/>
        </c:ser>
        <c:ser>
          <c:idx val="2"/>
          <c:order val="1"/>
          <c:tx>
            <c:strRef>
              <c:f>Hoja1!$B$9</c:f>
              <c:strCache>
                <c:ptCount val="1"/>
                <c:pt idx="0">
                  <c:v>From 18 to 64</c:v>
                </c:pt>
              </c:strCache>
            </c:strRef>
          </c:tx>
          <c:marker>
            <c:symbol val="none"/>
          </c:marker>
          <c:cat>
            <c:numRef>
              <c:f>Hoja1!$C$7:$H$7</c:f>
              <c:numCache>
                <c:formatCode>General</c:formatCode>
                <c:ptCount val="6"/>
                <c:pt idx="0">
                  <c:v>2009.0</c:v>
                </c:pt>
                <c:pt idx="1">
                  <c:v>2010.0</c:v>
                </c:pt>
                <c:pt idx="2">
                  <c:v>2011.0</c:v>
                </c:pt>
                <c:pt idx="3">
                  <c:v>2012.0</c:v>
                </c:pt>
                <c:pt idx="4">
                  <c:v>2013.0</c:v>
                </c:pt>
                <c:pt idx="5">
                  <c:v>2014.0</c:v>
                </c:pt>
              </c:numCache>
            </c:numRef>
          </c:cat>
          <c:val>
            <c:numRef>
              <c:f>Hoja1!$C$9:$H$9</c:f>
              <c:numCache>
                <c:formatCode>General</c:formatCode>
                <c:ptCount val="6"/>
                <c:pt idx="0">
                  <c:v>17.2</c:v>
                </c:pt>
                <c:pt idx="1">
                  <c:v>18.1</c:v>
                </c:pt>
                <c:pt idx="2">
                  <c:v>19.0</c:v>
                </c:pt>
                <c:pt idx="3">
                  <c:v>20.4</c:v>
                </c:pt>
                <c:pt idx="4">
                  <c:v>20.4</c:v>
                </c:pt>
                <c:pt idx="5">
                  <c:v>22.9</c:v>
                </c:pt>
              </c:numCache>
            </c:numRef>
          </c:val>
          <c:smooth val="0"/>
        </c:ser>
        <c:ser>
          <c:idx val="3"/>
          <c:order val="2"/>
          <c:tx>
            <c:strRef>
              <c:f>Hoja1!$B$10</c:f>
              <c:strCache>
                <c:ptCount val="1"/>
                <c:pt idx="0">
                  <c:v>65 or over</c:v>
                </c:pt>
              </c:strCache>
            </c:strRef>
          </c:tx>
          <c:spPr>
            <a:ln w="50800"/>
          </c:spPr>
          <c:marker>
            <c:symbol val="none"/>
          </c:marker>
          <c:cat>
            <c:numRef>
              <c:f>Hoja1!$C$7:$H$7</c:f>
              <c:numCache>
                <c:formatCode>General</c:formatCode>
                <c:ptCount val="6"/>
                <c:pt idx="0">
                  <c:v>2009.0</c:v>
                </c:pt>
                <c:pt idx="1">
                  <c:v>2010.0</c:v>
                </c:pt>
                <c:pt idx="2">
                  <c:v>2011.0</c:v>
                </c:pt>
                <c:pt idx="3">
                  <c:v>2012.0</c:v>
                </c:pt>
                <c:pt idx="4">
                  <c:v>2013.0</c:v>
                </c:pt>
                <c:pt idx="5">
                  <c:v>2014.0</c:v>
                </c:pt>
              </c:numCache>
            </c:numRef>
          </c:cat>
          <c:val>
            <c:numRef>
              <c:f>Hoja1!$C$10:$H$10</c:f>
              <c:numCache>
                <c:formatCode>General</c:formatCode>
                <c:ptCount val="6"/>
                <c:pt idx="0">
                  <c:v>23.8</c:v>
                </c:pt>
                <c:pt idx="1">
                  <c:v>21.8</c:v>
                </c:pt>
                <c:pt idx="2">
                  <c:v>19.8</c:v>
                </c:pt>
                <c:pt idx="3">
                  <c:v>14.8</c:v>
                </c:pt>
                <c:pt idx="4">
                  <c:v>12.7</c:v>
                </c:pt>
                <c:pt idx="5">
                  <c:v>11.4</c:v>
                </c:pt>
              </c:numCache>
            </c:numRef>
          </c:val>
          <c:smooth val="0"/>
        </c:ser>
        <c:dLbls>
          <c:showLegendKey val="0"/>
          <c:showVal val="0"/>
          <c:showCatName val="0"/>
          <c:showSerName val="0"/>
          <c:showPercent val="0"/>
          <c:showBubbleSize val="0"/>
        </c:dLbls>
        <c:marker val="1"/>
        <c:smooth val="0"/>
        <c:axId val="-2117403912"/>
        <c:axId val="2128290040"/>
      </c:lineChart>
      <c:catAx>
        <c:axId val="-2117403912"/>
        <c:scaling>
          <c:orientation val="minMax"/>
        </c:scaling>
        <c:delete val="0"/>
        <c:axPos val="b"/>
        <c:numFmt formatCode="General" sourceLinked="1"/>
        <c:majorTickMark val="none"/>
        <c:minorTickMark val="none"/>
        <c:tickLblPos val="nextTo"/>
        <c:crossAx val="2128290040"/>
        <c:crosses val="autoZero"/>
        <c:auto val="1"/>
        <c:lblAlgn val="ctr"/>
        <c:lblOffset val="100"/>
        <c:noMultiLvlLbl val="0"/>
      </c:catAx>
      <c:valAx>
        <c:axId val="2128290040"/>
        <c:scaling>
          <c:orientation val="minMax"/>
        </c:scaling>
        <c:delete val="0"/>
        <c:axPos val="l"/>
        <c:majorGridlines/>
        <c:numFmt formatCode="General" sourceLinked="1"/>
        <c:majorTickMark val="none"/>
        <c:minorTickMark val="none"/>
        <c:tickLblPos val="nextTo"/>
        <c:crossAx val="-2117403912"/>
        <c:crosses val="autoZero"/>
        <c:crossBetween val="between"/>
      </c:valAx>
      <c:dTable>
        <c:showHorzBorder val="1"/>
        <c:showVertBorder val="1"/>
        <c:showOutline val="1"/>
        <c:showKeys val="1"/>
        <c:txPr>
          <a:bodyPr/>
          <a:lstStyle/>
          <a:p>
            <a:pPr rtl="0">
              <a:defRPr sz="1800"/>
            </a:pPr>
            <a:endParaRPr lang="zh-CN"/>
          </a:p>
        </c:txPr>
      </c:dTable>
    </c:plotArea>
    <c:plotVisOnly val="1"/>
    <c:dispBlanksAs val="gap"/>
    <c:showDLblsOverMax val="0"/>
  </c:chart>
  <c:txPr>
    <a:bodyPr/>
    <a:lstStyle/>
    <a:p>
      <a:pPr>
        <a:defRPr lang="es-ES" sz="2400" kern="1200">
          <a:solidFill>
            <a:prstClr val="black"/>
          </a:solidFill>
          <a:latin typeface="Optane" pitchFamily="2" charset="0"/>
          <a:ea typeface="+mn-ea"/>
          <a:cs typeface="+mn-cs"/>
        </a:defRPr>
      </a:pPr>
      <a:endParaRPr lang="zh-CN"/>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lgn="ctr" rtl="0">
              <a:defRPr lang="en-US" sz="2400" b="1" i="0" u="none" strike="noStrike" kern="1200" baseline="0">
                <a:solidFill>
                  <a:prstClr val="black"/>
                </a:solidFill>
                <a:latin typeface="Optane" pitchFamily="2" charset="0"/>
                <a:ea typeface="+mn-ea"/>
                <a:cs typeface="+mn-cs"/>
              </a:defRPr>
            </a:pPr>
            <a:r>
              <a:rPr lang="en-US" sz="2400" b="1" i="0" u="none" strike="noStrike" kern="1200" baseline="0" dirty="0">
                <a:solidFill>
                  <a:prstClr val="black"/>
                </a:solidFill>
                <a:latin typeface="Optane" pitchFamily="2" charset="0"/>
                <a:ea typeface="+mn-ea"/>
                <a:cs typeface="+mn-cs"/>
              </a:rPr>
              <a:t>AROP </a:t>
            </a:r>
            <a:r>
              <a:rPr lang="es-ES" sz="2400" b="1" i="0" u="none" strike="noStrike" kern="1200" baseline="0" dirty="0">
                <a:solidFill>
                  <a:prstClr val="black"/>
                </a:solidFill>
                <a:latin typeface="Optane" pitchFamily="2" charset="0"/>
                <a:ea typeface="+mn-ea"/>
                <a:cs typeface="+mn-cs"/>
              </a:rPr>
              <a:t>65 </a:t>
            </a:r>
            <a:r>
              <a:rPr lang="es-ES" sz="2400" b="1" i="0" u="none" strike="noStrike" kern="1200" baseline="0" dirty="0" err="1">
                <a:solidFill>
                  <a:prstClr val="black"/>
                </a:solidFill>
                <a:latin typeface="Optane" pitchFamily="2" charset="0"/>
                <a:ea typeface="+mn-ea"/>
                <a:cs typeface="+mn-cs"/>
              </a:rPr>
              <a:t>years</a:t>
            </a:r>
            <a:r>
              <a:rPr lang="es-ES" sz="2400" b="1" i="0" u="none" strike="noStrike" kern="1200" baseline="0" dirty="0">
                <a:solidFill>
                  <a:prstClr val="black"/>
                </a:solidFill>
                <a:latin typeface="Optane" pitchFamily="2" charset="0"/>
                <a:ea typeface="+mn-ea"/>
                <a:cs typeface="+mn-cs"/>
              </a:rPr>
              <a:t> </a:t>
            </a:r>
            <a:r>
              <a:rPr lang="es-ES" sz="2400" b="1" i="0" u="none" strike="noStrike" kern="1200" baseline="0" dirty="0" err="1">
                <a:solidFill>
                  <a:prstClr val="black"/>
                </a:solidFill>
                <a:latin typeface="Optane" pitchFamily="2" charset="0"/>
                <a:ea typeface="+mn-ea"/>
                <a:cs typeface="+mn-cs"/>
              </a:rPr>
              <a:t>or</a:t>
            </a:r>
            <a:r>
              <a:rPr lang="es-ES" sz="2400" b="1" i="0" u="none" strike="noStrike" kern="1200" baseline="0" dirty="0">
                <a:solidFill>
                  <a:prstClr val="black"/>
                </a:solidFill>
                <a:latin typeface="Optane" pitchFamily="2" charset="0"/>
                <a:ea typeface="+mn-ea"/>
                <a:cs typeface="+mn-cs"/>
              </a:rPr>
              <a:t> </a:t>
            </a:r>
            <a:r>
              <a:rPr lang="es-ES" sz="2400" b="1" i="0" u="none" strike="noStrike" kern="1200" baseline="0" dirty="0" err="1" smtClean="0">
                <a:solidFill>
                  <a:prstClr val="black"/>
                </a:solidFill>
                <a:latin typeface="Optane" pitchFamily="2" charset="0"/>
                <a:ea typeface="+mn-ea"/>
                <a:cs typeface="+mn-cs"/>
              </a:rPr>
              <a:t>over</a:t>
            </a:r>
            <a:endParaRPr lang="es-ES" sz="2400" b="1" i="0" u="none" strike="noStrike" kern="1200" baseline="0" dirty="0" smtClean="0">
              <a:solidFill>
                <a:prstClr val="black"/>
              </a:solidFill>
              <a:latin typeface="Optane" pitchFamily="2" charset="0"/>
              <a:ea typeface="+mn-ea"/>
              <a:cs typeface="+mn-cs"/>
            </a:endParaRPr>
          </a:p>
          <a:p>
            <a:pPr algn="ctr" rtl="0">
              <a:defRPr lang="en-US" sz="2400" b="1" i="0" u="none" strike="noStrike" kern="1200" baseline="0">
                <a:solidFill>
                  <a:prstClr val="black"/>
                </a:solidFill>
                <a:latin typeface="Optane" pitchFamily="2" charset="0"/>
                <a:ea typeface="+mn-ea"/>
                <a:cs typeface="+mn-cs"/>
              </a:defRPr>
            </a:pPr>
            <a:r>
              <a:rPr lang="en-US" altLang="zh-CN" sz="2400" b="1" i="0" u="none" strike="noStrike" kern="1200" baseline="0" dirty="0" smtClean="0">
                <a:solidFill>
                  <a:prstClr val="black"/>
                </a:solidFill>
                <a:latin typeface="Optane" pitchFamily="2" charset="0"/>
                <a:ea typeface="+mn-ea"/>
                <a:cs typeface="+mn-cs"/>
              </a:rPr>
              <a:t>65</a:t>
            </a:r>
            <a:r>
              <a:rPr lang="zh-CN" altLang="en-US" sz="2400" b="1" i="0" u="none" strike="noStrike" kern="1200" baseline="0" dirty="0" smtClean="0">
                <a:solidFill>
                  <a:prstClr val="black"/>
                </a:solidFill>
                <a:latin typeface="Optane" pitchFamily="2" charset="0"/>
                <a:ea typeface="+mn-ea"/>
                <a:cs typeface="+mn-cs"/>
              </a:rPr>
              <a:t>岁及以上人口贫困风险率</a:t>
            </a:r>
            <a:endParaRPr lang="en-US" sz="2400" b="1" i="0" u="none" strike="noStrike" kern="1200" baseline="0" dirty="0">
              <a:solidFill>
                <a:prstClr val="black"/>
              </a:solidFill>
              <a:latin typeface="Optane" pitchFamily="2" charset="0"/>
              <a:ea typeface="+mn-ea"/>
              <a:cs typeface="+mn-cs"/>
            </a:endParaRPr>
          </a:p>
        </c:rich>
      </c:tx>
      <c:layout/>
      <c:overlay val="0"/>
    </c:title>
    <c:autoTitleDeleted val="0"/>
    <c:plotArea>
      <c:layout/>
      <c:lineChart>
        <c:grouping val="standard"/>
        <c:varyColors val="0"/>
        <c:ser>
          <c:idx val="1"/>
          <c:order val="0"/>
          <c:tx>
            <c:strRef>
              <c:f>Hoja1!$C$31</c:f>
              <c:strCache>
                <c:ptCount val="1"/>
                <c:pt idx="0">
                  <c:v>EU 28</c:v>
                </c:pt>
              </c:strCache>
            </c:strRef>
          </c:tx>
          <c:marker>
            <c:symbol val="none"/>
          </c:marker>
          <c:cat>
            <c:strRef>
              <c:f>Hoja1!$D$29:$I$29</c:f>
              <c:strCache>
                <c:ptCount val="6"/>
                <c:pt idx="0">
                  <c:v>2009</c:v>
                </c:pt>
                <c:pt idx="1">
                  <c:v>2010</c:v>
                </c:pt>
                <c:pt idx="2">
                  <c:v>2011</c:v>
                </c:pt>
                <c:pt idx="3">
                  <c:v>2012</c:v>
                </c:pt>
                <c:pt idx="4">
                  <c:v>2013</c:v>
                </c:pt>
                <c:pt idx="5">
                  <c:v>2014</c:v>
                </c:pt>
              </c:strCache>
            </c:strRef>
          </c:cat>
          <c:val>
            <c:numRef>
              <c:f>Hoja1!$D$31:$I$31</c:f>
              <c:numCache>
                <c:formatCode>General</c:formatCode>
                <c:ptCount val="6"/>
                <c:pt idx="1">
                  <c:v>16.0</c:v>
                </c:pt>
                <c:pt idx="2">
                  <c:v>15.9</c:v>
                </c:pt>
                <c:pt idx="3">
                  <c:v>14.6</c:v>
                </c:pt>
                <c:pt idx="4">
                  <c:v>13.8</c:v>
                </c:pt>
                <c:pt idx="5">
                  <c:v>13.8</c:v>
                </c:pt>
              </c:numCache>
            </c:numRef>
          </c:val>
          <c:smooth val="0"/>
        </c:ser>
        <c:ser>
          <c:idx val="3"/>
          <c:order val="1"/>
          <c:tx>
            <c:strRef>
              <c:f>Hoja1!$C$33</c:f>
              <c:strCache>
                <c:ptCount val="1"/>
                <c:pt idx="0">
                  <c:v>Spain</c:v>
                </c:pt>
              </c:strCache>
            </c:strRef>
          </c:tx>
          <c:marker>
            <c:symbol val="none"/>
          </c:marker>
          <c:cat>
            <c:strRef>
              <c:f>Hoja1!$D$29:$I$29</c:f>
              <c:strCache>
                <c:ptCount val="6"/>
                <c:pt idx="0">
                  <c:v>2009</c:v>
                </c:pt>
                <c:pt idx="1">
                  <c:v>2010</c:v>
                </c:pt>
                <c:pt idx="2">
                  <c:v>2011</c:v>
                </c:pt>
                <c:pt idx="3">
                  <c:v>2012</c:v>
                </c:pt>
                <c:pt idx="4">
                  <c:v>2013</c:v>
                </c:pt>
                <c:pt idx="5">
                  <c:v>2014</c:v>
                </c:pt>
              </c:strCache>
            </c:strRef>
          </c:cat>
          <c:val>
            <c:numRef>
              <c:f>Hoja1!$D$33:$I$33</c:f>
              <c:numCache>
                <c:formatCode>General</c:formatCode>
                <c:ptCount val="6"/>
                <c:pt idx="0">
                  <c:v>23.8</c:v>
                </c:pt>
                <c:pt idx="1">
                  <c:v>21.8</c:v>
                </c:pt>
                <c:pt idx="2">
                  <c:v>19.8</c:v>
                </c:pt>
                <c:pt idx="3">
                  <c:v>14.8</c:v>
                </c:pt>
                <c:pt idx="4">
                  <c:v>12.7</c:v>
                </c:pt>
                <c:pt idx="5">
                  <c:v>11.4</c:v>
                </c:pt>
              </c:numCache>
            </c:numRef>
          </c:val>
          <c:smooth val="0"/>
        </c:ser>
        <c:dLbls>
          <c:showLegendKey val="0"/>
          <c:showVal val="0"/>
          <c:showCatName val="0"/>
          <c:showSerName val="0"/>
          <c:showPercent val="0"/>
          <c:showBubbleSize val="0"/>
        </c:dLbls>
        <c:marker val="1"/>
        <c:smooth val="0"/>
        <c:axId val="2127831640"/>
        <c:axId val="2129720712"/>
      </c:lineChart>
      <c:catAx>
        <c:axId val="2127831640"/>
        <c:scaling>
          <c:orientation val="minMax"/>
        </c:scaling>
        <c:delete val="0"/>
        <c:axPos val="b"/>
        <c:majorTickMark val="none"/>
        <c:minorTickMark val="none"/>
        <c:tickLblPos val="nextTo"/>
        <c:crossAx val="2129720712"/>
        <c:crosses val="autoZero"/>
        <c:auto val="1"/>
        <c:lblAlgn val="ctr"/>
        <c:lblOffset val="100"/>
        <c:noMultiLvlLbl val="0"/>
      </c:catAx>
      <c:valAx>
        <c:axId val="2129720712"/>
        <c:scaling>
          <c:orientation val="minMax"/>
        </c:scaling>
        <c:delete val="0"/>
        <c:axPos val="l"/>
        <c:majorGridlines/>
        <c:numFmt formatCode="General" sourceLinked="1"/>
        <c:majorTickMark val="none"/>
        <c:minorTickMark val="none"/>
        <c:tickLblPos val="nextTo"/>
        <c:crossAx val="2127831640"/>
        <c:crosses val="autoZero"/>
        <c:crossBetween val="between"/>
      </c:valAx>
      <c:dTable>
        <c:showHorzBorder val="1"/>
        <c:showVertBorder val="1"/>
        <c:showOutline val="1"/>
        <c:showKeys val="1"/>
      </c:dTable>
    </c:plotArea>
    <c:plotVisOnly val="1"/>
    <c:dispBlanksAs val="gap"/>
    <c:showDLblsOverMax val="0"/>
  </c:chart>
  <c:txPr>
    <a:bodyPr/>
    <a:lstStyle/>
    <a:p>
      <a:pPr>
        <a:defRPr baseline="0">
          <a:latin typeface="Palatino Linotype" panose="02040502050505030304" pitchFamily="18" charset="0"/>
        </a:defRPr>
      </a:pPr>
      <a:endParaRPr lang="zh-CN"/>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lgn="ctr" rtl="0">
              <a:defRPr lang="es-ES" sz="2000" b="1" i="0" u="none" strike="noStrike" kern="1200" baseline="0" dirty="0">
                <a:solidFill>
                  <a:prstClr val="black"/>
                </a:solidFill>
                <a:latin typeface="Optane" pitchFamily="2" charset="0"/>
                <a:ea typeface="+mn-ea"/>
                <a:cs typeface="+mn-cs"/>
              </a:defRPr>
            </a:pPr>
            <a:r>
              <a:rPr lang="es-ES" sz="2000" b="1" i="0" u="none" strike="noStrike" kern="1200" baseline="0" dirty="0">
                <a:solidFill>
                  <a:prstClr val="black"/>
                </a:solidFill>
                <a:latin typeface="Optane" pitchFamily="2" charset="0"/>
                <a:ea typeface="+mn-ea"/>
                <a:cs typeface="+mn-cs"/>
              </a:rPr>
              <a:t>AROP </a:t>
            </a:r>
            <a:r>
              <a:rPr lang="es-ES" sz="2000" b="1" i="0" u="none" strike="noStrike" kern="1200" baseline="0" dirty="0" smtClean="0">
                <a:solidFill>
                  <a:prstClr val="black"/>
                </a:solidFill>
                <a:latin typeface="Optane" pitchFamily="2" charset="0"/>
                <a:ea typeface="+mn-ea"/>
                <a:cs typeface="+mn-cs"/>
              </a:rPr>
              <a:t>65 </a:t>
            </a:r>
            <a:r>
              <a:rPr lang="es-ES" sz="2000" b="1" i="0" u="none" strike="noStrike" kern="1200" baseline="0" dirty="0" err="1" smtClean="0">
                <a:solidFill>
                  <a:prstClr val="black"/>
                </a:solidFill>
                <a:latin typeface="Optane" pitchFamily="2" charset="0"/>
                <a:ea typeface="+mn-ea"/>
                <a:cs typeface="+mn-cs"/>
              </a:rPr>
              <a:t>years</a:t>
            </a:r>
            <a:r>
              <a:rPr lang="es-ES" sz="2000" b="1" i="0" u="none" strike="noStrike" kern="1200" baseline="0" dirty="0" smtClean="0">
                <a:solidFill>
                  <a:prstClr val="black"/>
                </a:solidFill>
                <a:latin typeface="Optane" pitchFamily="2" charset="0"/>
                <a:ea typeface="+mn-ea"/>
                <a:cs typeface="+mn-cs"/>
              </a:rPr>
              <a:t> and </a:t>
            </a:r>
            <a:r>
              <a:rPr lang="es-ES" sz="2000" b="1" i="0" u="none" strike="noStrike" kern="1200" baseline="0" dirty="0" err="1" smtClean="0">
                <a:solidFill>
                  <a:prstClr val="black"/>
                </a:solidFill>
                <a:latin typeface="Optane" pitchFamily="2" charset="0"/>
                <a:ea typeface="+mn-ea"/>
                <a:cs typeface="+mn-cs"/>
              </a:rPr>
              <a:t>over</a:t>
            </a:r>
            <a:r>
              <a:rPr lang="es-ES" sz="2000" b="1" i="0" u="none" strike="noStrike" kern="1200" baseline="0" dirty="0" smtClean="0">
                <a:solidFill>
                  <a:prstClr val="black"/>
                </a:solidFill>
                <a:latin typeface="Optane" pitchFamily="2" charset="0"/>
                <a:ea typeface="+mn-ea"/>
                <a:cs typeface="+mn-cs"/>
              </a:rPr>
              <a:t> </a:t>
            </a:r>
            <a:r>
              <a:rPr lang="es-ES" sz="2000" b="1" i="0" u="none" strike="noStrike" kern="1200" baseline="0" dirty="0" err="1" smtClean="0">
                <a:solidFill>
                  <a:prstClr val="black"/>
                </a:solidFill>
                <a:latin typeface="Optane" pitchFamily="2" charset="0"/>
                <a:ea typeface="+mn-ea"/>
                <a:cs typeface="+mn-cs"/>
              </a:rPr>
              <a:t>Spain</a:t>
            </a:r>
            <a:r>
              <a:rPr lang="es-ES" sz="2000" b="1" i="0" u="none" strike="noStrike" kern="1200" baseline="0" dirty="0" smtClean="0">
                <a:solidFill>
                  <a:prstClr val="black"/>
                </a:solidFill>
                <a:latin typeface="Optane" pitchFamily="2" charset="0"/>
                <a:ea typeface="+mn-ea"/>
                <a:cs typeface="+mn-cs"/>
              </a:rPr>
              <a:t> </a:t>
            </a:r>
            <a:r>
              <a:rPr lang="es-ES" sz="2000" b="1" i="0" u="none" strike="noStrike" kern="1200" baseline="0" dirty="0" err="1">
                <a:solidFill>
                  <a:prstClr val="black"/>
                </a:solidFill>
                <a:latin typeface="Optane" pitchFamily="2" charset="0"/>
                <a:ea typeface="+mn-ea"/>
                <a:cs typeface="+mn-cs"/>
              </a:rPr>
              <a:t>by</a:t>
            </a:r>
            <a:r>
              <a:rPr lang="es-ES" sz="2000" b="1" i="0" u="none" strike="noStrike" kern="1200" baseline="0" dirty="0">
                <a:solidFill>
                  <a:prstClr val="black"/>
                </a:solidFill>
                <a:latin typeface="Optane" pitchFamily="2" charset="0"/>
                <a:ea typeface="+mn-ea"/>
                <a:cs typeface="+mn-cs"/>
              </a:rPr>
              <a:t> </a:t>
            </a:r>
            <a:r>
              <a:rPr lang="es-ES" sz="2000" b="1" i="0" u="none" strike="noStrike" kern="1200" baseline="0" dirty="0" smtClean="0">
                <a:solidFill>
                  <a:prstClr val="black"/>
                </a:solidFill>
                <a:latin typeface="Optane" pitchFamily="2" charset="0"/>
                <a:ea typeface="+mn-ea"/>
                <a:cs typeface="+mn-cs"/>
              </a:rPr>
              <a:t>sex</a:t>
            </a:r>
          </a:p>
          <a:p>
            <a:pPr algn="ctr" rtl="0">
              <a:defRPr lang="es-ES" sz="2000" b="1" i="0" u="none" strike="noStrike" kern="1200" baseline="0" dirty="0">
                <a:solidFill>
                  <a:prstClr val="black"/>
                </a:solidFill>
                <a:latin typeface="Optane" pitchFamily="2" charset="0"/>
                <a:ea typeface="+mn-ea"/>
                <a:cs typeface="+mn-cs"/>
              </a:defRPr>
            </a:pPr>
            <a:r>
              <a:rPr lang="zh-CN" altLang="en-US" sz="2000" b="1" i="0" u="none" strike="noStrike" kern="1200" baseline="0" dirty="0" smtClean="0">
                <a:solidFill>
                  <a:prstClr val="black"/>
                </a:solidFill>
                <a:latin typeface="Optane" pitchFamily="2" charset="0"/>
                <a:ea typeface="+mn-ea"/>
                <a:cs typeface="+mn-cs"/>
              </a:rPr>
              <a:t>西班牙</a:t>
            </a:r>
            <a:r>
              <a:rPr lang="en-US" altLang="zh-CN" sz="2000" b="1" i="0" u="none" strike="noStrike" kern="1200" baseline="0" dirty="0" smtClean="0">
                <a:solidFill>
                  <a:prstClr val="black"/>
                </a:solidFill>
                <a:latin typeface="Optane" pitchFamily="2" charset="0"/>
                <a:ea typeface="+mn-ea"/>
                <a:cs typeface="+mn-cs"/>
              </a:rPr>
              <a:t>65</a:t>
            </a:r>
            <a:r>
              <a:rPr lang="zh-CN" altLang="en-US" sz="2000" b="1" i="0" u="none" strike="noStrike" kern="1200" baseline="0" dirty="0" smtClean="0">
                <a:solidFill>
                  <a:prstClr val="black"/>
                </a:solidFill>
                <a:latin typeface="Optane" pitchFamily="2" charset="0"/>
                <a:ea typeface="+mn-ea"/>
                <a:cs typeface="+mn-cs"/>
              </a:rPr>
              <a:t>岁及以上人口贫困风险率 按性别分</a:t>
            </a:r>
            <a:endParaRPr lang="es-ES" sz="2000" b="1" i="0" u="none" strike="noStrike" kern="1200" baseline="0" dirty="0">
              <a:solidFill>
                <a:prstClr val="black"/>
              </a:solidFill>
              <a:latin typeface="Optane" pitchFamily="2" charset="0"/>
              <a:ea typeface="+mn-ea"/>
              <a:cs typeface="+mn-cs"/>
            </a:endParaRPr>
          </a:p>
        </c:rich>
      </c:tx>
      <c:layout/>
      <c:overlay val="0"/>
    </c:title>
    <c:autoTitleDeleted val="0"/>
    <c:plotArea>
      <c:layout/>
      <c:lineChart>
        <c:grouping val="standard"/>
        <c:varyColors val="0"/>
        <c:ser>
          <c:idx val="0"/>
          <c:order val="0"/>
          <c:tx>
            <c:strRef>
              <c:f>Hoja1!$C$32</c:f>
              <c:strCache>
                <c:ptCount val="1"/>
                <c:pt idx="0">
                  <c:v>Males</c:v>
                </c:pt>
              </c:strCache>
            </c:strRef>
          </c:tx>
          <c:marker>
            <c:symbol val="none"/>
          </c:marker>
          <c:cat>
            <c:numRef>
              <c:f>Hoja1!$B$33:$B$38</c:f>
              <c:numCache>
                <c:formatCode>General</c:formatCode>
                <c:ptCount val="6"/>
                <c:pt idx="0">
                  <c:v>2009.0</c:v>
                </c:pt>
                <c:pt idx="1">
                  <c:v>2010.0</c:v>
                </c:pt>
                <c:pt idx="2">
                  <c:v>2011.0</c:v>
                </c:pt>
                <c:pt idx="3">
                  <c:v>2012.0</c:v>
                </c:pt>
                <c:pt idx="4">
                  <c:v>2013.0</c:v>
                </c:pt>
                <c:pt idx="5">
                  <c:v>2014.0</c:v>
                </c:pt>
              </c:numCache>
            </c:numRef>
          </c:cat>
          <c:val>
            <c:numRef>
              <c:f>Hoja1!$C$33:$C$38</c:f>
              <c:numCache>
                <c:formatCode>General</c:formatCode>
                <c:ptCount val="6"/>
                <c:pt idx="0">
                  <c:v>21.1</c:v>
                </c:pt>
                <c:pt idx="1">
                  <c:v>19.4</c:v>
                </c:pt>
                <c:pt idx="2">
                  <c:v>17.5</c:v>
                </c:pt>
                <c:pt idx="3">
                  <c:v>14.7</c:v>
                </c:pt>
                <c:pt idx="4">
                  <c:v>12.1</c:v>
                </c:pt>
                <c:pt idx="5">
                  <c:v>10.0</c:v>
                </c:pt>
              </c:numCache>
            </c:numRef>
          </c:val>
          <c:smooth val="0"/>
        </c:ser>
        <c:ser>
          <c:idx val="1"/>
          <c:order val="1"/>
          <c:tx>
            <c:strRef>
              <c:f>Hoja1!$D$32</c:f>
              <c:strCache>
                <c:ptCount val="1"/>
                <c:pt idx="0">
                  <c:v>Females</c:v>
                </c:pt>
              </c:strCache>
            </c:strRef>
          </c:tx>
          <c:marker>
            <c:symbol val="none"/>
          </c:marker>
          <c:cat>
            <c:numRef>
              <c:f>Hoja1!$B$33:$B$38</c:f>
              <c:numCache>
                <c:formatCode>General</c:formatCode>
                <c:ptCount val="6"/>
                <c:pt idx="0">
                  <c:v>2009.0</c:v>
                </c:pt>
                <c:pt idx="1">
                  <c:v>2010.0</c:v>
                </c:pt>
                <c:pt idx="2">
                  <c:v>2011.0</c:v>
                </c:pt>
                <c:pt idx="3">
                  <c:v>2012.0</c:v>
                </c:pt>
                <c:pt idx="4">
                  <c:v>2013.0</c:v>
                </c:pt>
                <c:pt idx="5">
                  <c:v>2014.0</c:v>
                </c:pt>
              </c:numCache>
            </c:numRef>
          </c:cat>
          <c:val>
            <c:numRef>
              <c:f>Hoja1!$D$33:$D$38</c:f>
              <c:numCache>
                <c:formatCode>General</c:formatCode>
                <c:ptCount val="6"/>
                <c:pt idx="0">
                  <c:v>25.9</c:v>
                </c:pt>
                <c:pt idx="1">
                  <c:v>23.6</c:v>
                </c:pt>
                <c:pt idx="2">
                  <c:v>21.6</c:v>
                </c:pt>
                <c:pt idx="3">
                  <c:v>14.8</c:v>
                </c:pt>
                <c:pt idx="4">
                  <c:v>13.2</c:v>
                </c:pt>
                <c:pt idx="5">
                  <c:v>12.5</c:v>
                </c:pt>
              </c:numCache>
            </c:numRef>
          </c:val>
          <c:smooth val="0"/>
        </c:ser>
        <c:dLbls>
          <c:showLegendKey val="0"/>
          <c:showVal val="0"/>
          <c:showCatName val="0"/>
          <c:showSerName val="0"/>
          <c:showPercent val="0"/>
          <c:showBubbleSize val="0"/>
        </c:dLbls>
        <c:marker val="1"/>
        <c:smooth val="0"/>
        <c:axId val="-2145906584"/>
        <c:axId val="2097969832"/>
      </c:lineChart>
      <c:catAx>
        <c:axId val="-2145906584"/>
        <c:scaling>
          <c:orientation val="minMax"/>
        </c:scaling>
        <c:delete val="0"/>
        <c:axPos val="b"/>
        <c:numFmt formatCode="General" sourceLinked="1"/>
        <c:majorTickMark val="none"/>
        <c:minorTickMark val="none"/>
        <c:tickLblPos val="nextTo"/>
        <c:crossAx val="2097969832"/>
        <c:crosses val="autoZero"/>
        <c:auto val="1"/>
        <c:lblAlgn val="ctr"/>
        <c:lblOffset val="100"/>
        <c:noMultiLvlLbl val="0"/>
      </c:catAx>
      <c:valAx>
        <c:axId val="2097969832"/>
        <c:scaling>
          <c:orientation val="minMax"/>
        </c:scaling>
        <c:delete val="0"/>
        <c:axPos val="l"/>
        <c:majorGridlines/>
        <c:numFmt formatCode="General" sourceLinked="1"/>
        <c:majorTickMark val="none"/>
        <c:minorTickMark val="none"/>
        <c:tickLblPos val="nextTo"/>
        <c:crossAx val="-2145906584"/>
        <c:crosses val="autoZero"/>
        <c:crossBetween val="between"/>
      </c:valAx>
      <c:dTable>
        <c:showHorzBorder val="1"/>
        <c:showVertBorder val="1"/>
        <c:showOutline val="1"/>
        <c:showKeys val="1"/>
      </c:dTable>
    </c:plotArea>
    <c:plotVisOnly val="1"/>
    <c:dispBlanksAs val="gap"/>
    <c:showDLblsOverMax val="0"/>
  </c:chart>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lgn="ctr" rtl="0">
              <a:defRPr lang="es-ES" sz="2000" b="1" i="0" u="none" strike="noStrike" kern="1200" baseline="0">
                <a:solidFill>
                  <a:prstClr val="black"/>
                </a:solidFill>
                <a:latin typeface="Optane" pitchFamily="2" charset="0"/>
                <a:ea typeface="+mn-ea"/>
                <a:cs typeface="+mn-cs"/>
              </a:defRPr>
            </a:pPr>
            <a:r>
              <a:rPr lang="es-ES" sz="2000" b="1" i="0" u="none" strike="noStrike" kern="1200" baseline="0" dirty="0" err="1">
                <a:solidFill>
                  <a:prstClr val="black"/>
                </a:solidFill>
                <a:latin typeface="Optane" pitchFamily="2" charset="0"/>
                <a:ea typeface="+mn-ea"/>
                <a:cs typeface="+mn-cs"/>
              </a:rPr>
              <a:t>Severe</a:t>
            </a:r>
            <a:r>
              <a:rPr lang="es-ES" sz="2000" b="1" i="0" u="none" strike="noStrike" kern="1200" baseline="0" dirty="0">
                <a:solidFill>
                  <a:prstClr val="black"/>
                </a:solidFill>
                <a:latin typeface="Optane" pitchFamily="2" charset="0"/>
                <a:ea typeface="+mn-ea"/>
                <a:cs typeface="+mn-cs"/>
              </a:rPr>
              <a:t> material </a:t>
            </a:r>
            <a:r>
              <a:rPr lang="es-ES" sz="2000" b="1" i="0" u="none" strike="noStrike" kern="1200" baseline="0" dirty="0" err="1">
                <a:solidFill>
                  <a:prstClr val="black"/>
                </a:solidFill>
                <a:latin typeface="Optane" pitchFamily="2" charset="0"/>
                <a:ea typeface="+mn-ea"/>
                <a:cs typeface="+mn-cs"/>
              </a:rPr>
              <a:t>deprivation</a:t>
            </a:r>
            <a:r>
              <a:rPr lang="es-ES" sz="2000" b="1" i="0" u="none" strike="noStrike" kern="1200" baseline="0" dirty="0">
                <a:solidFill>
                  <a:prstClr val="black"/>
                </a:solidFill>
                <a:latin typeface="Optane" pitchFamily="2" charset="0"/>
                <a:ea typeface="+mn-ea"/>
                <a:cs typeface="+mn-cs"/>
              </a:rPr>
              <a:t> </a:t>
            </a:r>
            <a:endParaRPr lang="es-ES" sz="2000" b="1" i="0" u="none" strike="noStrike" kern="1200" baseline="0" dirty="0" smtClean="0">
              <a:solidFill>
                <a:prstClr val="black"/>
              </a:solidFill>
              <a:latin typeface="Optane" pitchFamily="2" charset="0"/>
              <a:ea typeface="+mn-ea"/>
              <a:cs typeface="+mn-cs"/>
            </a:endParaRPr>
          </a:p>
          <a:p>
            <a:pPr algn="ctr" rtl="0">
              <a:defRPr lang="es-ES" sz="2000" b="1" i="0" u="none" strike="noStrike" kern="1200" baseline="0">
                <a:solidFill>
                  <a:prstClr val="black"/>
                </a:solidFill>
                <a:latin typeface="Optane" pitchFamily="2" charset="0"/>
                <a:ea typeface="+mn-ea"/>
                <a:cs typeface="+mn-cs"/>
              </a:defRPr>
            </a:pPr>
            <a:r>
              <a:rPr lang="es-ES" sz="2000" b="1" i="0" u="none" strike="noStrike" kern="1200" baseline="0" dirty="0" smtClean="0">
                <a:solidFill>
                  <a:prstClr val="black"/>
                </a:solidFill>
                <a:latin typeface="Optane" pitchFamily="2" charset="0"/>
                <a:ea typeface="+mn-ea"/>
                <a:cs typeface="+mn-cs"/>
              </a:rPr>
              <a:t>65 </a:t>
            </a:r>
            <a:r>
              <a:rPr lang="es-ES" sz="2000" b="1" i="0" u="none" strike="noStrike" kern="1200" baseline="0" dirty="0" err="1">
                <a:solidFill>
                  <a:prstClr val="black"/>
                </a:solidFill>
                <a:latin typeface="Optane" pitchFamily="2" charset="0"/>
                <a:ea typeface="+mn-ea"/>
                <a:cs typeface="+mn-cs"/>
              </a:rPr>
              <a:t>years</a:t>
            </a:r>
            <a:r>
              <a:rPr lang="es-ES" sz="2000" b="1" i="0" u="none" strike="noStrike" kern="1200" baseline="0" dirty="0">
                <a:solidFill>
                  <a:prstClr val="black"/>
                </a:solidFill>
                <a:latin typeface="Optane" pitchFamily="2" charset="0"/>
                <a:ea typeface="+mn-ea"/>
                <a:cs typeface="+mn-cs"/>
              </a:rPr>
              <a:t> </a:t>
            </a:r>
            <a:r>
              <a:rPr lang="es-ES" sz="2000" b="1" i="0" u="none" strike="noStrike" kern="1200" baseline="0" dirty="0" err="1">
                <a:solidFill>
                  <a:prstClr val="black"/>
                </a:solidFill>
                <a:latin typeface="Optane" pitchFamily="2" charset="0"/>
                <a:ea typeface="+mn-ea"/>
                <a:cs typeface="+mn-cs"/>
              </a:rPr>
              <a:t>or</a:t>
            </a:r>
            <a:r>
              <a:rPr lang="es-ES" sz="2000" b="1" i="0" u="none" strike="noStrike" kern="1200" baseline="0" dirty="0">
                <a:solidFill>
                  <a:prstClr val="black"/>
                </a:solidFill>
                <a:latin typeface="Optane" pitchFamily="2" charset="0"/>
                <a:ea typeface="+mn-ea"/>
                <a:cs typeface="+mn-cs"/>
              </a:rPr>
              <a:t> </a:t>
            </a:r>
            <a:r>
              <a:rPr lang="es-ES" sz="2000" b="1" i="0" u="none" strike="noStrike" kern="1200" baseline="0" dirty="0" err="1" smtClean="0">
                <a:solidFill>
                  <a:prstClr val="black"/>
                </a:solidFill>
                <a:latin typeface="Optane" pitchFamily="2" charset="0"/>
                <a:ea typeface="+mn-ea"/>
                <a:cs typeface="+mn-cs"/>
              </a:rPr>
              <a:t>over</a:t>
            </a:r>
            <a:endParaRPr lang="es-ES" sz="2000" b="1" i="0" u="none" strike="noStrike" kern="1200" baseline="0" dirty="0" smtClean="0">
              <a:solidFill>
                <a:prstClr val="black"/>
              </a:solidFill>
              <a:latin typeface="Optane" pitchFamily="2" charset="0"/>
              <a:ea typeface="+mn-ea"/>
              <a:cs typeface="+mn-cs"/>
            </a:endParaRPr>
          </a:p>
          <a:p>
            <a:pPr algn="ctr" rtl="0">
              <a:defRPr lang="es-ES" sz="2000" b="1" i="0" u="none" strike="noStrike" kern="1200" baseline="0">
                <a:solidFill>
                  <a:prstClr val="black"/>
                </a:solidFill>
                <a:latin typeface="Optane" pitchFamily="2" charset="0"/>
                <a:ea typeface="+mn-ea"/>
                <a:cs typeface="+mn-cs"/>
              </a:defRPr>
            </a:pPr>
            <a:r>
              <a:rPr lang="en-US" altLang="zh-CN" sz="2000" b="1" i="0" u="none" strike="noStrike" kern="1200" baseline="0" dirty="0" smtClean="0">
                <a:solidFill>
                  <a:prstClr val="black"/>
                </a:solidFill>
                <a:latin typeface="Optane" pitchFamily="2" charset="0"/>
                <a:ea typeface="+mn-ea"/>
                <a:cs typeface="+mn-cs"/>
              </a:rPr>
              <a:t>65</a:t>
            </a:r>
            <a:r>
              <a:rPr lang="zh-CN" altLang="en-US" sz="2000" b="1" i="0" u="none" strike="noStrike" kern="1200" baseline="0" dirty="0" smtClean="0">
                <a:solidFill>
                  <a:prstClr val="black"/>
                </a:solidFill>
                <a:latin typeface="Optane" pitchFamily="2" charset="0"/>
                <a:ea typeface="+mn-ea"/>
                <a:cs typeface="+mn-cs"/>
              </a:rPr>
              <a:t>岁及以上人口重度物资丧失率</a:t>
            </a:r>
            <a:endParaRPr lang="es-ES" sz="2000" b="1" i="0" u="none" strike="noStrike" kern="1200" baseline="0" dirty="0">
              <a:solidFill>
                <a:prstClr val="black"/>
              </a:solidFill>
              <a:latin typeface="Optane" pitchFamily="2" charset="0"/>
              <a:ea typeface="+mn-ea"/>
              <a:cs typeface="+mn-cs"/>
            </a:endParaRPr>
          </a:p>
        </c:rich>
      </c:tx>
      <c:layout/>
      <c:overlay val="0"/>
    </c:title>
    <c:autoTitleDeleted val="0"/>
    <c:plotArea>
      <c:layout/>
      <c:lineChart>
        <c:grouping val="standard"/>
        <c:varyColors val="0"/>
        <c:ser>
          <c:idx val="1"/>
          <c:order val="0"/>
          <c:tx>
            <c:strRef>
              <c:f>Hoja1!$C$67</c:f>
              <c:strCache>
                <c:ptCount val="1"/>
                <c:pt idx="0">
                  <c:v>EU 28</c:v>
                </c:pt>
              </c:strCache>
            </c:strRef>
          </c:tx>
          <c:marker>
            <c:symbol val="none"/>
          </c:marker>
          <c:cat>
            <c:strRef>
              <c:f>Hoja1!$D$65:$I$65</c:f>
              <c:strCache>
                <c:ptCount val="6"/>
                <c:pt idx="0">
                  <c:v>2009</c:v>
                </c:pt>
                <c:pt idx="1">
                  <c:v>2010</c:v>
                </c:pt>
                <c:pt idx="2">
                  <c:v>2011</c:v>
                </c:pt>
                <c:pt idx="3">
                  <c:v>2012</c:v>
                </c:pt>
                <c:pt idx="4">
                  <c:v>2013</c:v>
                </c:pt>
                <c:pt idx="5">
                  <c:v>2014</c:v>
                </c:pt>
              </c:strCache>
            </c:strRef>
          </c:cat>
          <c:val>
            <c:numRef>
              <c:f>Hoja1!$D$67:$I$67</c:f>
              <c:numCache>
                <c:formatCode>#,##0.0</c:formatCode>
                <c:ptCount val="6"/>
                <c:pt idx="1">
                  <c:v>6.7</c:v>
                </c:pt>
                <c:pt idx="2">
                  <c:v>7.2</c:v>
                </c:pt>
                <c:pt idx="3">
                  <c:v>7.5</c:v>
                </c:pt>
                <c:pt idx="4">
                  <c:v>6.9</c:v>
                </c:pt>
                <c:pt idx="5" formatCode="General">
                  <c:v>6.2</c:v>
                </c:pt>
              </c:numCache>
            </c:numRef>
          </c:val>
          <c:smooth val="0"/>
        </c:ser>
        <c:ser>
          <c:idx val="3"/>
          <c:order val="1"/>
          <c:tx>
            <c:strRef>
              <c:f>Hoja1!$C$69</c:f>
              <c:strCache>
                <c:ptCount val="1"/>
                <c:pt idx="0">
                  <c:v>Spain</c:v>
                </c:pt>
              </c:strCache>
            </c:strRef>
          </c:tx>
          <c:marker>
            <c:symbol val="none"/>
          </c:marker>
          <c:cat>
            <c:strRef>
              <c:f>Hoja1!$D$65:$I$65</c:f>
              <c:strCache>
                <c:ptCount val="6"/>
                <c:pt idx="0">
                  <c:v>2009</c:v>
                </c:pt>
                <c:pt idx="1">
                  <c:v>2010</c:v>
                </c:pt>
                <c:pt idx="2">
                  <c:v>2011</c:v>
                </c:pt>
                <c:pt idx="3">
                  <c:v>2012</c:v>
                </c:pt>
                <c:pt idx="4">
                  <c:v>2013</c:v>
                </c:pt>
                <c:pt idx="5">
                  <c:v>2014</c:v>
                </c:pt>
              </c:strCache>
            </c:strRef>
          </c:cat>
          <c:val>
            <c:numRef>
              <c:f>Hoja1!$D$69:$I$69</c:f>
              <c:numCache>
                <c:formatCode>#,##0.0</c:formatCode>
                <c:ptCount val="6"/>
                <c:pt idx="0">
                  <c:v>2.3</c:v>
                </c:pt>
                <c:pt idx="1">
                  <c:v>2.2</c:v>
                </c:pt>
                <c:pt idx="2">
                  <c:v>2.7</c:v>
                </c:pt>
                <c:pt idx="3">
                  <c:v>2.9</c:v>
                </c:pt>
                <c:pt idx="4">
                  <c:v>2.7</c:v>
                </c:pt>
                <c:pt idx="5">
                  <c:v>2.4</c:v>
                </c:pt>
              </c:numCache>
            </c:numRef>
          </c:val>
          <c:smooth val="0"/>
        </c:ser>
        <c:dLbls>
          <c:showLegendKey val="0"/>
          <c:showVal val="0"/>
          <c:showCatName val="0"/>
          <c:showSerName val="0"/>
          <c:showPercent val="0"/>
          <c:showBubbleSize val="0"/>
        </c:dLbls>
        <c:marker val="1"/>
        <c:smooth val="0"/>
        <c:axId val="-2085761560"/>
        <c:axId val="2126753544"/>
      </c:lineChart>
      <c:catAx>
        <c:axId val="-2085761560"/>
        <c:scaling>
          <c:orientation val="minMax"/>
        </c:scaling>
        <c:delete val="0"/>
        <c:axPos val="b"/>
        <c:majorTickMark val="none"/>
        <c:minorTickMark val="none"/>
        <c:tickLblPos val="nextTo"/>
        <c:crossAx val="2126753544"/>
        <c:crosses val="autoZero"/>
        <c:auto val="1"/>
        <c:lblAlgn val="ctr"/>
        <c:lblOffset val="100"/>
        <c:noMultiLvlLbl val="0"/>
      </c:catAx>
      <c:valAx>
        <c:axId val="2126753544"/>
        <c:scaling>
          <c:orientation val="minMax"/>
        </c:scaling>
        <c:delete val="0"/>
        <c:axPos val="l"/>
        <c:majorGridlines/>
        <c:numFmt formatCode="#,##0.0" sourceLinked="1"/>
        <c:majorTickMark val="none"/>
        <c:minorTickMark val="none"/>
        <c:tickLblPos val="nextTo"/>
        <c:crossAx val="-2085761560"/>
        <c:crosses val="autoZero"/>
        <c:crossBetween val="between"/>
      </c:valAx>
      <c:dTable>
        <c:showHorzBorder val="1"/>
        <c:showVertBorder val="1"/>
        <c:showOutline val="1"/>
        <c:showKeys val="1"/>
      </c:dTable>
    </c:plotArea>
    <c:plotVisOnly val="1"/>
    <c:dispBlanksAs val="gap"/>
    <c:showDLblsOverMax val="0"/>
  </c:chart>
  <c:txPr>
    <a:bodyPr/>
    <a:lstStyle/>
    <a:p>
      <a:pPr>
        <a:defRPr baseline="0">
          <a:latin typeface="Palatino Linotype" panose="02040502050505030304" pitchFamily="18" charset="0"/>
        </a:defRPr>
      </a:pPr>
      <a:endParaRPr lang="zh-CN"/>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lgn="ctr" rtl="0">
              <a:defRPr lang="es-ES" sz="2400" b="1" i="0" u="none" strike="noStrike" kern="1200" baseline="0">
                <a:solidFill>
                  <a:prstClr val="black"/>
                </a:solidFill>
                <a:latin typeface="Optane" pitchFamily="2" charset="0"/>
                <a:ea typeface="+mn-ea"/>
                <a:cs typeface="+mn-cs"/>
              </a:defRPr>
            </a:pPr>
            <a:r>
              <a:rPr lang="es-ES" sz="2400" b="1" i="0" u="none" strike="noStrike" kern="1200" baseline="0" dirty="0" err="1">
                <a:solidFill>
                  <a:prstClr val="black"/>
                </a:solidFill>
                <a:latin typeface="Optane" pitchFamily="2" charset="0"/>
                <a:ea typeface="+mn-ea"/>
                <a:cs typeface="+mn-cs"/>
              </a:rPr>
              <a:t>Life</a:t>
            </a:r>
            <a:r>
              <a:rPr lang="es-ES" sz="2400" b="1" i="0" u="none" strike="noStrike" kern="1200" baseline="0" dirty="0">
                <a:solidFill>
                  <a:prstClr val="black"/>
                </a:solidFill>
                <a:latin typeface="Optane" pitchFamily="2" charset="0"/>
                <a:ea typeface="+mn-ea"/>
                <a:cs typeface="+mn-cs"/>
              </a:rPr>
              <a:t> </a:t>
            </a:r>
            <a:r>
              <a:rPr lang="es-ES" sz="2400" b="1" i="0" u="none" strike="noStrike" kern="1200" baseline="0" dirty="0" err="1">
                <a:solidFill>
                  <a:prstClr val="black"/>
                </a:solidFill>
                <a:latin typeface="Optane" pitchFamily="2" charset="0"/>
                <a:ea typeface="+mn-ea"/>
                <a:cs typeface="+mn-cs"/>
              </a:rPr>
              <a:t>expectancy</a:t>
            </a:r>
            <a:r>
              <a:rPr lang="es-ES" sz="2400" b="1" i="0" u="none" strike="noStrike" kern="1200" baseline="0" dirty="0">
                <a:solidFill>
                  <a:prstClr val="black"/>
                </a:solidFill>
                <a:latin typeface="Optane" pitchFamily="2" charset="0"/>
                <a:ea typeface="+mn-ea"/>
                <a:cs typeface="+mn-cs"/>
              </a:rPr>
              <a:t> at </a:t>
            </a:r>
            <a:r>
              <a:rPr lang="es-ES" sz="2400" b="1" i="0" u="none" strike="noStrike" kern="1200" baseline="0" dirty="0" err="1" smtClean="0">
                <a:solidFill>
                  <a:prstClr val="black"/>
                </a:solidFill>
                <a:latin typeface="Optane" pitchFamily="2" charset="0"/>
                <a:ea typeface="+mn-ea"/>
                <a:cs typeface="+mn-cs"/>
              </a:rPr>
              <a:t>birth</a:t>
            </a:r>
            <a:endParaRPr lang="es-ES" sz="2400" b="1" i="0" u="none" strike="noStrike" kern="1200" baseline="0" dirty="0" smtClean="0">
              <a:solidFill>
                <a:prstClr val="black"/>
              </a:solidFill>
              <a:latin typeface="Optane" pitchFamily="2" charset="0"/>
              <a:ea typeface="+mn-ea"/>
              <a:cs typeface="+mn-cs"/>
            </a:endParaRPr>
          </a:p>
          <a:p>
            <a:pPr algn="ctr" rtl="0">
              <a:defRPr lang="es-ES" sz="2400" b="1" i="0" u="none" strike="noStrike" kern="1200" baseline="0">
                <a:solidFill>
                  <a:prstClr val="black"/>
                </a:solidFill>
                <a:latin typeface="Optane" pitchFamily="2" charset="0"/>
                <a:ea typeface="+mn-ea"/>
                <a:cs typeface="+mn-cs"/>
              </a:defRPr>
            </a:pPr>
            <a:r>
              <a:rPr lang="zh-CN" altLang="en-US" sz="2400" b="1" i="0" u="none" strike="noStrike" kern="1200" baseline="0" dirty="0" smtClean="0">
                <a:solidFill>
                  <a:prstClr val="black"/>
                </a:solidFill>
                <a:latin typeface="Optane" pitchFamily="2" charset="0"/>
                <a:ea typeface="+mn-ea"/>
                <a:cs typeface="+mn-cs"/>
              </a:rPr>
              <a:t>出生时预期寿命</a:t>
            </a:r>
            <a:endParaRPr lang="es-ES" sz="2400" b="1" i="0" u="none" strike="noStrike" kern="1200" baseline="0" dirty="0">
              <a:solidFill>
                <a:prstClr val="black"/>
              </a:solidFill>
              <a:latin typeface="Optane" pitchFamily="2" charset="0"/>
              <a:ea typeface="+mn-ea"/>
              <a:cs typeface="+mn-cs"/>
            </a:endParaRPr>
          </a:p>
        </c:rich>
      </c:tx>
      <c:layout/>
      <c:overlay val="0"/>
    </c:title>
    <c:autoTitleDeleted val="0"/>
    <c:plotArea>
      <c:layout/>
      <c:lineChart>
        <c:grouping val="standard"/>
        <c:varyColors val="0"/>
        <c:ser>
          <c:idx val="1"/>
          <c:order val="0"/>
          <c:tx>
            <c:strRef>
              <c:f>Hoja1!$C$120</c:f>
              <c:strCache>
                <c:ptCount val="1"/>
                <c:pt idx="0">
                  <c:v>EU28</c:v>
                </c:pt>
              </c:strCache>
            </c:strRef>
          </c:tx>
          <c:marker>
            <c:symbol val="none"/>
          </c:marker>
          <c:cat>
            <c:strRef>
              <c:f>Hoja1!$D$119:$H$119</c:f>
              <c:strCache>
                <c:ptCount val="5"/>
                <c:pt idx="0">
                  <c:v>2009</c:v>
                </c:pt>
                <c:pt idx="1">
                  <c:v>2010</c:v>
                </c:pt>
                <c:pt idx="2">
                  <c:v>2011</c:v>
                </c:pt>
                <c:pt idx="3">
                  <c:v>2012</c:v>
                </c:pt>
                <c:pt idx="4">
                  <c:v>2013</c:v>
                </c:pt>
              </c:strCache>
            </c:strRef>
          </c:cat>
          <c:val>
            <c:numRef>
              <c:f>Hoja1!$D$120:$H$120</c:f>
              <c:numCache>
                <c:formatCode>#,##0.0</c:formatCode>
                <c:ptCount val="5"/>
                <c:pt idx="0">
                  <c:v>79.6</c:v>
                </c:pt>
                <c:pt idx="1">
                  <c:v>79.9</c:v>
                </c:pt>
                <c:pt idx="2">
                  <c:v>80.3</c:v>
                </c:pt>
                <c:pt idx="3">
                  <c:v>80.3</c:v>
                </c:pt>
                <c:pt idx="4">
                  <c:v>80.6</c:v>
                </c:pt>
              </c:numCache>
            </c:numRef>
          </c:val>
          <c:smooth val="0"/>
        </c:ser>
        <c:ser>
          <c:idx val="3"/>
          <c:order val="1"/>
          <c:tx>
            <c:strRef>
              <c:f>Hoja1!$C$122</c:f>
              <c:strCache>
                <c:ptCount val="1"/>
                <c:pt idx="0">
                  <c:v>Spain</c:v>
                </c:pt>
              </c:strCache>
            </c:strRef>
          </c:tx>
          <c:marker>
            <c:symbol val="none"/>
          </c:marker>
          <c:cat>
            <c:strRef>
              <c:f>Hoja1!$D$119:$H$119</c:f>
              <c:strCache>
                <c:ptCount val="5"/>
                <c:pt idx="0">
                  <c:v>2009</c:v>
                </c:pt>
                <c:pt idx="1">
                  <c:v>2010</c:v>
                </c:pt>
                <c:pt idx="2">
                  <c:v>2011</c:v>
                </c:pt>
                <c:pt idx="3">
                  <c:v>2012</c:v>
                </c:pt>
                <c:pt idx="4">
                  <c:v>2013</c:v>
                </c:pt>
              </c:strCache>
            </c:strRef>
          </c:cat>
          <c:val>
            <c:numRef>
              <c:f>Hoja1!$D$122:$H$122</c:f>
              <c:numCache>
                <c:formatCode>#,##0.0</c:formatCode>
                <c:ptCount val="5"/>
                <c:pt idx="0">
                  <c:v>81.9</c:v>
                </c:pt>
                <c:pt idx="1">
                  <c:v>82.4</c:v>
                </c:pt>
                <c:pt idx="2">
                  <c:v>82.6</c:v>
                </c:pt>
                <c:pt idx="3">
                  <c:v>82.5</c:v>
                </c:pt>
                <c:pt idx="4">
                  <c:v>83.2</c:v>
                </c:pt>
              </c:numCache>
            </c:numRef>
          </c:val>
          <c:smooth val="0"/>
        </c:ser>
        <c:dLbls>
          <c:showLegendKey val="0"/>
          <c:showVal val="0"/>
          <c:showCatName val="0"/>
          <c:showSerName val="0"/>
          <c:showPercent val="0"/>
          <c:showBubbleSize val="0"/>
        </c:dLbls>
        <c:marker val="1"/>
        <c:smooth val="0"/>
        <c:axId val="-2086473864"/>
        <c:axId val="-2086079192"/>
      </c:lineChart>
      <c:catAx>
        <c:axId val="-2086473864"/>
        <c:scaling>
          <c:orientation val="minMax"/>
        </c:scaling>
        <c:delete val="0"/>
        <c:axPos val="b"/>
        <c:majorTickMark val="none"/>
        <c:minorTickMark val="none"/>
        <c:tickLblPos val="nextTo"/>
        <c:crossAx val="-2086079192"/>
        <c:crosses val="autoZero"/>
        <c:auto val="1"/>
        <c:lblAlgn val="ctr"/>
        <c:lblOffset val="100"/>
        <c:noMultiLvlLbl val="0"/>
      </c:catAx>
      <c:valAx>
        <c:axId val="-2086079192"/>
        <c:scaling>
          <c:orientation val="minMax"/>
        </c:scaling>
        <c:delete val="0"/>
        <c:axPos val="l"/>
        <c:majorGridlines/>
        <c:numFmt formatCode="#,##0" sourceLinked="0"/>
        <c:majorTickMark val="none"/>
        <c:minorTickMark val="none"/>
        <c:tickLblPos val="nextTo"/>
        <c:crossAx val="-2086473864"/>
        <c:crosses val="autoZero"/>
        <c:crossBetween val="between"/>
      </c:valAx>
      <c:dTable>
        <c:showHorzBorder val="1"/>
        <c:showVertBorder val="1"/>
        <c:showOutline val="1"/>
        <c:showKeys val="1"/>
      </c:dTable>
    </c:plotArea>
    <c:plotVisOnly val="1"/>
    <c:dispBlanksAs val="gap"/>
    <c:showDLblsOverMax val="0"/>
  </c:chart>
  <c:txPr>
    <a:bodyPr/>
    <a:lstStyle/>
    <a:p>
      <a:pPr>
        <a:defRPr baseline="0">
          <a:latin typeface="Palatino Linotype" panose="02040502050505030304" pitchFamily="18" charset="0"/>
        </a:defRPr>
      </a:pPr>
      <a:endParaRPr lang="zh-CN"/>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lgn="ctr" rtl="0">
              <a:defRPr lang="es-ES" sz="2400" b="1" i="0" u="none" strike="noStrike" kern="1200" baseline="0" dirty="0">
                <a:solidFill>
                  <a:prstClr val="black"/>
                </a:solidFill>
                <a:latin typeface="Optane" pitchFamily="2" charset="0"/>
                <a:ea typeface="+mn-ea"/>
                <a:cs typeface="+mn-cs"/>
              </a:defRPr>
            </a:pPr>
            <a:r>
              <a:rPr lang="es-ES" sz="2400" b="1" i="0" u="none" strike="noStrike" kern="1200" baseline="0" dirty="0" err="1" smtClean="0">
                <a:solidFill>
                  <a:prstClr val="black"/>
                </a:solidFill>
                <a:latin typeface="Optane" pitchFamily="2" charset="0"/>
                <a:ea typeface="+mn-ea"/>
                <a:cs typeface="+mn-cs"/>
              </a:rPr>
              <a:t>Spain</a:t>
            </a:r>
            <a:r>
              <a:rPr lang="es-ES" sz="2400" b="1" i="0" u="none" strike="noStrike" kern="1200" baseline="0" dirty="0" smtClean="0">
                <a:solidFill>
                  <a:prstClr val="black"/>
                </a:solidFill>
                <a:latin typeface="Optane" pitchFamily="2" charset="0"/>
                <a:ea typeface="+mn-ea"/>
                <a:cs typeface="+mn-cs"/>
              </a:rPr>
              <a:t>- </a:t>
            </a:r>
            <a:r>
              <a:rPr lang="es-ES" sz="2400" b="1" i="0" u="none" strike="noStrike" kern="1200" baseline="0" dirty="0" err="1">
                <a:solidFill>
                  <a:prstClr val="black"/>
                </a:solidFill>
                <a:latin typeface="Optane" pitchFamily="2" charset="0"/>
                <a:ea typeface="+mn-ea"/>
                <a:cs typeface="+mn-cs"/>
              </a:rPr>
              <a:t>Healthy</a:t>
            </a:r>
            <a:r>
              <a:rPr lang="es-ES" sz="2400" b="1" i="0" u="none" strike="noStrike" kern="1200" baseline="0" dirty="0">
                <a:solidFill>
                  <a:prstClr val="black"/>
                </a:solidFill>
                <a:latin typeface="Optane" pitchFamily="2" charset="0"/>
                <a:ea typeface="+mn-ea"/>
                <a:cs typeface="+mn-cs"/>
              </a:rPr>
              <a:t> </a:t>
            </a:r>
            <a:r>
              <a:rPr lang="es-ES" sz="2400" b="1" i="0" u="none" strike="noStrike" kern="1200" baseline="0" dirty="0" err="1" smtClean="0">
                <a:solidFill>
                  <a:prstClr val="black"/>
                </a:solidFill>
                <a:latin typeface="Optane" pitchFamily="2" charset="0"/>
                <a:ea typeface="+mn-ea"/>
                <a:cs typeface="+mn-cs"/>
              </a:rPr>
              <a:t>life</a:t>
            </a:r>
            <a:r>
              <a:rPr lang="es-ES" sz="2400" b="1" i="0" u="none" strike="noStrike" kern="1200" baseline="0" dirty="0" smtClean="0">
                <a:solidFill>
                  <a:prstClr val="black"/>
                </a:solidFill>
                <a:latin typeface="Optane" pitchFamily="2" charset="0"/>
                <a:ea typeface="+mn-ea"/>
                <a:cs typeface="+mn-cs"/>
              </a:rPr>
              <a:t> </a:t>
            </a:r>
            <a:r>
              <a:rPr lang="es-ES" sz="2400" b="1" i="0" u="none" strike="noStrike" kern="1200" baseline="0" dirty="0" err="1" smtClean="0">
                <a:solidFill>
                  <a:prstClr val="black"/>
                </a:solidFill>
                <a:latin typeface="Optane" pitchFamily="2" charset="0"/>
                <a:ea typeface="+mn-ea"/>
                <a:cs typeface="+mn-cs"/>
              </a:rPr>
              <a:t>years</a:t>
            </a:r>
            <a:r>
              <a:rPr lang="es-ES" sz="2400" b="1" i="0" u="none" strike="noStrike" kern="1200" baseline="0" dirty="0" smtClean="0">
                <a:solidFill>
                  <a:prstClr val="black"/>
                </a:solidFill>
                <a:latin typeface="Optane" pitchFamily="2" charset="0"/>
                <a:ea typeface="+mn-ea"/>
                <a:cs typeface="+mn-cs"/>
              </a:rPr>
              <a:t> at </a:t>
            </a:r>
            <a:r>
              <a:rPr lang="es-ES" sz="2400" b="1" i="0" u="none" strike="noStrike" kern="1200" baseline="0" dirty="0" err="1" smtClean="0">
                <a:solidFill>
                  <a:prstClr val="black"/>
                </a:solidFill>
                <a:latin typeface="Optane" pitchFamily="2" charset="0"/>
                <a:ea typeface="+mn-ea"/>
                <a:cs typeface="+mn-cs"/>
              </a:rPr>
              <a:t>birth</a:t>
            </a:r>
            <a:endParaRPr lang="es-ES" sz="2400" b="1" i="0" u="none" strike="noStrike" kern="1200" baseline="0" dirty="0" smtClean="0">
              <a:solidFill>
                <a:prstClr val="black"/>
              </a:solidFill>
              <a:latin typeface="Optane" pitchFamily="2" charset="0"/>
              <a:ea typeface="+mn-ea"/>
              <a:cs typeface="+mn-cs"/>
            </a:endParaRPr>
          </a:p>
          <a:p>
            <a:pPr algn="ctr" rtl="0">
              <a:defRPr lang="es-ES" sz="2400" b="1" i="0" u="none" strike="noStrike" kern="1200" baseline="0" dirty="0">
                <a:solidFill>
                  <a:prstClr val="black"/>
                </a:solidFill>
                <a:latin typeface="Optane" pitchFamily="2" charset="0"/>
                <a:ea typeface="+mn-ea"/>
                <a:cs typeface="+mn-cs"/>
              </a:defRPr>
            </a:pPr>
            <a:r>
              <a:rPr lang="zh-CN" altLang="en-US" sz="2400" b="1" i="0" u="none" strike="noStrike" kern="1200" baseline="0" dirty="0" smtClean="0">
                <a:solidFill>
                  <a:prstClr val="black"/>
                </a:solidFill>
                <a:latin typeface="Optane" pitchFamily="2" charset="0"/>
                <a:ea typeface="+mn-ea"/>
                <a:cs typeface="+mn-cs"/>
              </a:rPr>
              <a:t>西班牙</a:t>
            </a:r>
            <a:r>
              <a:rPr lang="en-US" altLang="zh-CN" sz="2400" b="1" i="0" u="none" strike="noStrike" kern="1200" baseline="0" dirty="0" smtClean="0">
                <a:solidFill>
                  <a:prstClr val="black"/>
                </a:solidFill>
                <a:latin typeface="Optane" pitchFamily="2" charset="0"/>
                <a:ea typeface="+mn-ea"/>
                <a:cs typeface="+mn-cs"/>
              </a:rPr>
              <a:t>-</a:t>
            </a:r>
            <a:r>
              <a:rPr lang="zh-CN" altLang="en-US" sz="2400" b="1" i="0" u="none" strike="noStrike" kern="1200" baseline="0" dirty="0" smtClean="0">
                <a:solidFill>
                  <a:prstClr val="black"/>
                </a:solidFill>
                <a:latin typeface="Optane" pitchFamily="2" charset="0"/>
                <a:ea typeface="+mn-ea"/>
                <a:cs typeface="+mn-cs"/>
              </a:rPr>
              <a:t>出生时健康生命年数</a:t>
            </a:r>
            <a:endParaRPr lang="es-ES" sz="2400" b="1" i="0" u="none" strike="noStrike" kern="1200" baseline="0" dirty="0">
              <a:solidFill>
                <a:prstClr val="black"/>
              </a:solidFill>
              <a:latin typeface="Optane" pitchFamily="2" charset="0"/>
              <a:ea typeface="+mn-ea"/>
              <a:cs typeface="+mn-cs"/>
            </a:endParaRPr>
          </a:p>
        </c:rich>
      </c:tx>
      <c:layout/>
      <c:overlay val="0"/>
    </c:title>
    <c:autoTitleDeleted val="0"/>
    <c:plotArea>
      <c:layout/>
      <c:lineChart>
        <c:grouping val="standard"/>
        <c:varyColors val="0"/>
        <c:ser>
          <c:idx val="0"/>
          <c:order val="0"/>
          <c:tx>
            <c:strRef>
              <c:f>Hoja1!$A$154</c:f>
              <c:strCache>
                <c:ptCount val="1"/>
                <c:pt idx="0">
                  <c:v>Females</c:v>
                </c:pt>
              </c:strCache>
            </c:strRef>
          </c:tx>
          <c:marker>
            <c:symbol val="none"/>
          </c:marker>
          <c:cat>
            <c:strRef>
              <c:f>Hoja1!$B$153:$G$153</c:f>
              <c:strCache>
                <c:ptCount val="6"/>
                <c:pt idx="0">
                  <c:v>2009</c:v>
                </c:pt>
                <c:pt idx="1">
                  <c:v>2010</c:v>
                </c:pt>
                <c:pt idx="2">
                  <c:v>2011</c:v>
                </c:pt>
                <c:pt idx="3">
                  <c:v>2012</c:v>
                </c:pt>
                <c:pt idx="4">
                  <c:v>2013</c:v>
                </c:pt>
                <c:pt idx="5">
                  <c:v>2014</c:v>
                </c:pt>
              </c:strCache>
            </c:strRef>
          </c:cat>
          <c:val>
            <c:numRef>
              <c:f>Hoja1!$B$154:$G$154</c:f>
              <c:numCache>
                <c:formatCode>#,##0.0</c:formatCode>
                <c:ptCount val="6"/>
                <c:pt idx="0">
                  <c:v>62.1</c:v>
                </c:pt>
                <c:pt idx="1">
                  <c:v>63.8</c:v>
                </c:pt>
                <c:pt idx="2">
                  <c:v>65.6</c:v>
                </c:pt>
                <c:pt idx="3">
                  <c:v>65.8</c:v>
                </c:pt>
                <c:pt idx="4">
                  <c:v>63.9</c:v>
                </c:pt>
                <c:pt idx="5">
                  <c:v>65.0</c:v>
                </c:pt>
              </c:numCache>
            </c:numRef>
          </c:val>
          <c:smooth val="0"/>
        </c:ser>
        <c:ser>
          <c:idx val="1"/>
          <c:order val="1"/>
          <c:tx>
            <c:strRef>
              <c:f>Hoja1!$A$155</c:f>
              <c:strCache>
                <c:ptCount val="1"/>
                <c:pt idx="0">
                  <c:v>Males</c:v>
                </c:pt>
              </c:strCache>
            </c:strRef>
          </c:tx>
          <c:marker>
            <c:symbol val="none"/>
          </c:marker>
          <c:cat>
            <c:strRef>
              <c:f>Hoja1!$B$153:$G$153</c:f>
              <c:strCache>
                <c:ptCount val="6"/>
                <c:pt idx="0">
                  <c:v>2009</c:v>
                </c:pt>
                <c:pt idx="1">
                  <c:v>2010</c:v>
                </c:pt>
                <c:pt idx="2">
                  <c:v>2011</c:v>
                </c:pt>
                <c:pt idx="3">
                  <c:v>2012</c:v>
                </c:pt>
                <c:pt idx="4">
                  <c:v>2013</c:v>
                </c:pt>
                <c:pt idx="5">
                  <c:v>2014</c:v>
                </c:pt>
              </c:strCache>
            </c:strRef>
          </c:cat>
          <c:val>
            <c:numRef>
              <c:f>Hoja1!$B$155:$G$155</c:f>
              <c:numCache>
                <c:formatCode>#,##0.0</c:formatCode>
                <c:ptCount val="6"/>
                <c:pt idx="0">
                  <c:v>63.1</c:v>
                </c:pt>
                <c:pt idx="1">
                  <c:v>64.5</c:v>
                </c:pt>
                <c:pt idx="2">
                  <c:v>65.4</c:v>
                </c:pt>
                <c:pt idx="3">
                  <c:v>64.8</c:v>
                </c:pt>
                <c:pt idx="4">
                  <c:v>64.7</c:v>
                </c:pt>
                <c:pt idx="5">
                  <c:v>65.0</c:v>
                </c:pt>
              </c:numCache>
            </c:numRef>
          </c:val>
          <c:smooth val="0"/>
        </c:ser>
        <c:dLbls>
          <c:showLegendKey val="0"/>
          <c:showVal val="0"/>
          <c:showCatName val="0"/>
          <c:showSerName val="0"/>
          <c:showPercent val="0"/>
          <c:showBubbleSize val="0"/>
        </c:dLbls>
        <c:marker val="1"/>
        <c:smooth val="0"/>
        <c:axId val="-2084254616"/>
        <c:axId val="-2086548408"/>
      </c:lineChart>
      <c:catAx>
        <c:axId val="-2084254616"/>
        <c:scaling>
          <c:orientation val="minMax"/>
        </c:scaling>
        <c:delete val="0"/>
        <c:axPos val="b"/>
        <c:majorTickMark val="none"/>
        <c:minorTickMark val="none"/>
        <c:tickLblPos val="nextTo"/>
        <c:crossAx val="-2086548408"/>
        <c:crosses val="autoZero"/>
        <c:auto val="1"/>
        <c:lblAlgn val="ctr"/>
        <c:lblOffset val="100"/>
        <c:noMultiLvlLbl val="0"/>
      </c:catAx>
      <c:valAx>
        <c:axId val="-2086548408"/>
        <c:scaling>
          <c:orientation val="minMax"/>
        </c:scaling>
        <c:delete val="0"/>
        <c:axPos val="l"/>
        <c:majorGridlines/>
        <c:numFmt formatCode="#,##0.0" sourceLinked="1"/>
        <c:majorTickMark val="none"/>
        <c:minorTickMark val="none"/>
        <c:tickLblPos val="nextTo"/>
        <c:spPr>
          <a:ln w="9525">
            <a:noFill/>
          </a:ln>
        </c:spPr>
        <c:crossAx val="-2084254616"/>
        <c:crosses val="autoZero"/>
        <c:crossBetween val="between"/>
      </c:valAx>
    </c:plotArea>
    <c:legend>
      <c:legendPos val="b"/>
      <c:layout/>
      <c:overlay val="0"/>
    </c:legend>
    <c:plotVisOnly val="1"/>
    <c:dispBlanksAs val="gap"/>
    <c:showDLblsOverMax val="0"/>
  </c:chart>
  <c:txPr>
    <a:bodyPr/>
    <a:lstStyle/>
    <a:p>
      <a:pPr>
        <a:defRPr baseline="0">
          <a:latin typeface="Palatino Linotype" panose="02040502050505030304" pitchFamily="18" charset="0"/>
        </a:defRPr>
      </a:pPr>
      <a:endParaRPr lang="zh-CN"/>
    </a:p>
  </c:txPr>
  <c:externalData r:id="rId1">
    <c:autoUpdate val="0"/>
  </c:externalData>
</c:chartSpace>
</file>

<file path=ppt/drawings/_rels/vmlDrawing1.vml.rels><?xml version="1.0" encoding="UTF-8" standalone="yes"?>
<Relationships xmlns="http://schemas.openxmlformats.org/package/2006/relationships"><Relationship Id="rId1" Type="http://schemas.openxmlformats.org/officeDocument/2006/relationships/image" Target="NUL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bwMode="auto">
          <a:xfrm>
            <a:off x="1" y="3"/>
            <a:ext cx="2946134" cy="497838"/>
          </a:xfrm>
          <a:prstGeom prst="rect">
            <a:avLst/>
          </a:prstGeom>
          <a:noFill/>
          <a:ln w="9525">
            <a:noFill/>
            <a:miter lim="800000"/>
            <a:headEnd/>
            <a:tailEnd/>
          </a:ln>
        </p:spPr>
        <p:txBody>
          <a:bodyPr vert="horz" wrap="square" lIns="96370" tIns="48186" rIns="96370" bIns="48186" numCol="1" anchor="t" anchorCtr="0" compatLnSpc="1">
            <a:prstTxWarp prst="textNoShape">
              <a:avLst/>
            </a:prstTxWarp>
          </a:bodyPr>
          <a:lstStyle>
            <a:lvl1pPr defTabSz="897484">
              <a:defRPr sz="1300">
                <a:latin typeface="Calibri" pitchFamily="34" charset="0"/>
              </a:defRPr>
            </a:lvl1pPr>
          </a:lstStyle>
          <a:p>
            <a:pPr>
              <a:defRPr/>
            </a:pPr>
            <a:endParaRPr lang="it-IT" dirty="0"/>
          </a:p>
        </p:txBody>
      </p:sp>
      <p:sp>
        <p:nvSpPr>
          <p:cNvPr id="3" name="Date Placeholder 2"/>
          <p:cNvSpPr>
            <a:spLocks noGrp="1"/>
          </p:cNvSpPr>
          <p:nvPr>
            <p:ph type="dt" sz="quarter" idx="1"/>
          </p:nvPr>
        </p:nvSpPr>
        <p:spPr bwMode="auto">
          <a:xfrm>
            <a:off x="3849956" y="3"/>
            <a:ext cx="2946134" cy="497838"/>
          </a:xfrm>
          <a:prstGeom prst="rect">
            <a:avLst/>
          </a:prstGeom>
          <a:noFill/>
          <a:ln w="9525">
            <a:noFill/>
            <a:miter lim="800000"/>
            <a:headEnd/>
            <a:tailEnd/>
          </a:ln>
        </p:spPr>
        <p:txBody>
          <a:bodyPr vert="horz" wrap="square" lIns="96370" tIns="48186" rIns="96370" bIns="48186" numCol="1" anchor="t" anchorCtr="0" compatLnSpc="1">
            <a:prstTxWarp prst="textNoShape">
              <a:avLst/>
            </a:prstTxWarp>
          </a:bodyPr>
          <a:lstStyle>
            <a:lvl1pPr algn="r" defTabSz="897484">
              <a:defRPr sz="1300">
                <a:latin typeface="Calibri" pitchFamily="34" charset="0"/>
              </a:defRPr>
            </a:lvl1pPr>
          </a:lstStyle>
          <a:p>
            <a:pPr>
              <a:defRPr/>
            </a:pPr>
            <a:fld id="{C65DB725-3F53-423B-B263-9F51CF8FAAF6}" type="datetimeFigureOut">
              <a:rPr lang="en-US"/>
              <a:pPr>
                <a:defRPr/>
              </a:pPr>
              <a:t>16/5/23</a:t>
            </a:fld>
            <a:endParaRPr lang="en-US" dirty="0"/>
          </a:p>
        </p:txBody>
      </p:sp>
      <p:sp>
        <p:nvSpPr>
          <p:cNvPr id="4" name="Footer Placeholder 3"/>
          <p:cNvSpPr>
            <a:spLocks noGrp="1"/>
          </p:cNvSpPr>
          <p:nvPr>
            <p:ph type="ftr" sz="quarter" idx="2"/>
          </p:nvPr>
        </p:nvSpPr>
        <p:spPr bwMode="auto">
          <a:xfrm>
            <a:off x="1" y="9427218"/>
            <a:ext cx="2946134" cy="497838"/>
          </a:xfrm>
          <a:prstGeom prst="rect">
            <a:avLst/>
          </a:prstGeom>
          <a:noFill/>
          <a:ln w="9525">
            <a:noFill/>
            <a:miter lim="800000"/>
            <a:headEnd/>
            <a:tailEnd/>
          </a:ln>
        </p:spPr>
        <p:txBody>
          <a:bodyPr vert="horz" wrap="square" lIns="96370" tIns="48186" rIns="96370" bIns="48186" numCol="1" anchor="b" anchorCtr="0" compatLnSpc="1">
            <a:prstTxWarp prst="textNoShape">
              <a:avLst/>
            </a:prstTxWarp>
          </a:bodyPr>
          <a:lstStyle>
            <a:lvl1pPr defTabSz="897484">
              <a:defRPr sz="1300">
                <a:latin typeface="Calibri" pitchFamily="34" charset="0"/>
              </a:defRPr>
            </a:lvl1pPr>
          </a:lstStyle>
          <a:p>
            <a:pPr>
              <a:defRPr/>
            </a:pPr>
            <a:endParaRPr lang="it-IT" dirty="0"/>
          </a:p>
        </p:txBody>
      </p:sp>
      <p:sp>
        <p:nvSpPr>
          <p:cNvPr id="5" name="Slide Number Placeholder 4"/>
          <p:cNvSpPr>
            <a:spLocks noGrp="1"/>
          </p:cNvSpPr>
          <p:nvPr>
            <p:ph type="sldNum" sz="quarter" idx="3"/>
          </p:nvPr>
        </p:nvSpPr>
        <p:spPr bwMode="auto">
          <a:xfrm>
            <a:off x="3849956" y="9427218"/>
            <a:ext cx="2946134" cy="497838"/>
          </a:xfrm>
          <a:prstGeom prst="rect">
            <a:avLst/>
          </a:prstGeom>
          <a:noFill/>
          <a:ln w="9525">
            <a:noFill/>
            <a:miter lim="800000"/>
            <a:headEnd/>
            <a:tailEnd/>
          </a:ln>
        </p:spPr>
        <p:txBody>
          <a:bodyPr vert="horz" wrap="square" lIns="96370" tIns="48186" rIns="96370" bIns="48186" numCol="1" anchor="b" anchorCtr="0" compatLnSpc="1">
            <a:prstTxWarp prst="textNoShape">
              <a:avLst/>
            </a:prstTxWarp>
          </a:bodyPr>
          <a:lstStyle>
            <a:lvl1pPr algn="r" defTabSz="897484">
              <a:defRPr sz="1300">
                <a:latin typeface="Calibri" pitchFamily="34" charset="0"/>
              </a:defRPr>
            </a:lvl1pPr>
          </a:lstStyle>
          <a:p>
            <a:pPr>
              <a:defRPr/>
            </a:pPr>
            <a:fld id="{54AC8908-A1FB-4505-B212-4B2A7EC61AD6}" type="slidenum">
              <a:rPr lang="en-US"/>
              <a:pPr>
                <a:defRPr/>
              </a:pPr>
              <a:t>‹#›</a:t>
            </a:fld>
            <a:endParaRPr lang="en-US" dirty="0"/>
          </a:p>
        </p:txBody>
      </p:sp>
    </p:spTree>
    <p:extLst>
      <p:ext uri="{BB962C8B-B14F-4D97-AF65-F5344CB8AC3E}">
        <p14:creationId xmlns:p14="http://schemas.microsoft.com/office/powerpoint/2010/main" val="75024963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bwMode="auto">
          <a:xfrm>
            <a:off x="1" y="3"/>
            <a:ext cx="2946134" cy="497838"/>
          </a:xfrm>
          <a:prstGeom prst="rect">
            <a:avLst/>
          </a:prstGeom>
          <a:noFill/>
          <a:ln w="9525">
            <a:noFill/>
            <a:miter lim="800000"/>
            <a:headEnd/>
            <a:tailEnd/>
          </a:ln>
        </p:spPr>
        <p:txBody>
          <a:bodyPr vert="horz" wrap="square" lIns="96370" tIns="48186" rIns="96370" bIns="48186" numCol="1" anchor="t" anchorCtr="0" compatLnSpc="1">
            <a:prstTxWarp prst="textNoShape">
              <a:avLst/>
            </a:prstTxWarp>
          </a:bodyPr>
          <a:lstStyle>
            <a:lvl1pPr defTabSz="897484">
              <a:defRPr sz="1300">
                <a:latin typeface="Calibri" pitchFamily="34" charset="0"/>
              </a:defRPr>
            </a:lvl1pPr>
          </a:lstStyle>
          <a:p>
            <a:pPr>
              <a:defRPr/>
            </a:pPr>
            <a:endParaRPr lang="it-IT" dirty="0"/>
          </a:p>
        </p:txBody>
      </p:sp>
      <p:sp>
        <p:nvSpPr>
          <p:cNvPr id="3" name="Date Placeholder 2"/>
          <p:cNvSpPr>
            <a:spLocks noGrp="1"/>
          </p:cNvSpPr>
          <p:nvPr>
            <p:ph type="dt" idx="1"/>
          </p:nvPr>
        </p:nvSpPr>
        <p:spPr bwMode="auto">
          <a:xfrm>
            <a:off x="3849956" y="3"/>
            <a:ext cx="2946134" cy="497838"/>
          </a:xfrm>
          <a:prstGeom prst="rect">
            <a:avLst/>
          </a:prstGeom>
          <a:noFill/>
          <a:ln w="9525">
            <a:noFill/>
            <a:miter lim="800000"/>
            <a:headEnd/>
            <a:tailEnd/>
          </a:ln>
        </p:spPr>
        <p:txBody>
          <a:bodyPr vert="horz" wrap="square" lIns="96370" tIns="48186" rIns="96370" bIns="48186" numCol="1" anchor="t" anchorCtr="0" compatLnSpc="1">
            <a:prstTxWarp prst="textNoShape">
              <a:avLst/>
            </a:prstTxWarp>
          </a:bodyPr>
          <a:lstStyle>
            <a:lvl1pPr algn="r" defTabSz="897484">
              <a:defRPr sz="1300">
                <a:latin typeface="Calibri" pitchFamily="34" charset="0"/>
              </a:defRPr>
            </a:lvl1pPr>
          </a:lstStyle>
          <a:p>
            <a:pPr>
              <a:defRPr/>
            </a:pPr>
            <a:fld id="{72848AB1-372C-417D-B58B-3446A2DC6E62}" type="datetimeFigureOut">
              <a:rPr lang="en-US"/>
              <a:pPr>
                <a:defRPr/>
              </a:pPr>
              <a:t>16/5/23</a:t>
            </a:fld>
            <a:endParaRPr lang="en-US" dirty="0"/>
          </a:p>
        </p:txBody>
      </p:sp>
      <p:sp>
        <p:nvSpPr>
          <p:cNvPr id="4" name="Slide Image Placeholder 3"/>
          <p:cNvSpPr>
            <a:spLocks noGrp="1" noRot="1" noChangeAspect="1"/>
          </p:cNvSpPr>
          <p:nvPr>
            <p:ph type="sldImg" idx="2"/>
          </p:nvPr>
        </p:nvSpPr>
        <p:spPr>
          <a:xfrm>
            <a:off x="712788" y="747713"/>
            <a:ext cx="5373687" cy="3719512"/>
          </a:xfrm>
          <a:prstGeom prst="rect">
            <a:avLst/>
          </a:prstGeom>
          <a:noFill/>
          <a:ln w="12700">
            <a:solidFill>
              <a:prstClr val="black"/>
            </a:solidFill>
          </a:ln>
        </p:spPr>
        <p:txBody>
          <a:bodyPr vert="horz" lIns="99765" tIns="49881" rIns="99765" bIns="49881" rtlCol="0" anchor="ctr"/>
          <a:lstStyle/>
          <a:p>
            <a:pPr lvl="0"/>
            <a:endParaRPr lang="en-US" noProof="0" dirty="0"/>
          </a:p>
        </p:txBody>
      </p:sp>
      <p:sp>
        <p:nvSpPr>
          <p:cNvPr id="5" name="Notes Placeholder 4"/>
          <p:cNvSpPr>
            <a:spLocks noGrp="1"/>
          </p:cNvSpPr>
          <p:nvPr>
            <p:ph type="body" sz="quarter" idx="3"/>
          </p:nvPr>
        </p:nvSpPr>
        <p:spPr bwMode="auto">
          <a:xfrm>
            <a:off x="680246" y="4716782"/>
            <a:ext cx="5437188" cy="4466272"/>
          </a:xfrm>
          <a:prstGeom prst="rect">
            <a:avLst/>
          </a:prstGeom>
          <a:noFill/>
          <a:ln w="9525">
            <a:noFill/>
            <a:miter lim="800000"/>
            <a:headEnd/>
            <a:tailEnd/>
          </a:ln>
        </p:spPr>
        <p:txBody>
          <a:bodyPr vert="horz" wrap="square" lIns="96370" tIns="48186" rIns="96370" bIns="48186"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bwMode="auto">
          <a:xfrm>
            <a:off x="1" y="9427218"/>
            <a:ext cx="2946134" cy="497838"/>
          </a:xfrm>
          <a:prstGeom prst="rect">
            <a:avLst/>
          </a:prstGeom>
          <a:noFill/>
          <a:ln w="9525">
            <a:noFill/>
            <a:miter lim="800000"/>
            <a:headEnd/>
            <a:tailEnd/>
          </a:ln>
        </p:spPr>
        <p:txBody>
          <a:bodyPr vert="horz" wrap="square" lIns="96370" tIns="48186" rIns="96370" bIns="48186" numCol="1" anchor="b" anchorCtr="0" compatLnSpc="1">
            <a:prstTxWarp prst="textNoShape">
              <a:avLst/>
            </a:prstTxWarp>
          </a:bodyPr>
          <a:lstStyle>
            <a:lvl1pPr defTabSz="897484">
              <a:defRPr sz="1300">
                <a:latin typeface="Calibri" pitchFamily="34" charset="0"/>
              </a:defRPr>
            </a:lvl1pPr>
          </a:lstStyle>
          <a:p>
            <a:pPr>
              <a:defRPr/>
            </a:pPr>
            <a:endParaRPr lang="it-IT" dirty="0"/>
          </a:p>
        </p:txBody>
      </p:sp>
      <p:sp>
        <p:nvSpPr>
          <p:cNvPr id="7" name="Slide Number Placeholder 6"/>
          <p:cNvSpPr>
            <a:spLocks noGrp="1"/>
          </p:cNvSpPr>
          <p:nvPr>
            <p:ph type="sldNum" sz="quarter" idx="5"/>
          </p:nvPr>
        </p:nvSpPr>
        <p:spPr bwMode="auto">
          <a:xfrm>
            <a:off x="3849956" y="9427218"/>
            <a:ext cx="2946134" cy="497838"/>
          </a:xfrm>
          <a:prstGeom prst="rect">
            <a:avLst/>
          </a:prstGeom>
          <a:noFill/>
          <a:ln w="9525">
            <a:noFill/>
            <a:miter lim="800000"/>
            <a:headEnd/>
            <a:tailEnd/>
          </a:ln>
        </p:spPr>
        <p:txBody>
          <a:bodyPr vert="horz" wrap="square" lIns="96370" tIns="48186" rIns="96370" bIns="48186" numCol="1" anchor="b" anchorCtr="0" compatLnSpc="1">
            <a:prstTxWarp prst="textNoShape">
              <a:avLst/>
            </a:prstTxWarp>
          </a:bodyPr>
          <a:lstStyle>
            <a:lvl1pPr algn="r" defTabSz="897484">
              <a:defRPr sz="1300">
                <a:latin typeface="Calibri" pitchFamily="34" charset="0"/>
              </a:defRPr>
            </a:lvl1pPr>
          </a:lstStyle>
          <a:p>
            <a:pPr>
              <a:defRPr/>
            </a:pPr>
            <a:fld id="{B9DF5CB4-1F12-4B4C-891B-F676007582BC}" type="slidenum">
              <a:rPr lang="en-US"/>
              <a:pPr>
                <a:defRPr/>
              </a:pPr>
              <a:t>‹#›</a:t>
            </a:fld>
            <a:endParaRPr lang="en-US" dirty="0"/>
          </a:p>
        </p:txBody>
      </p:sp>
    </p:spTree>
    <p:extLst>
      <p:ext uri="{BB962C8B-B14F-4D97-AF65-F5344CB8AC3E}">
        <p14:creationId xmlns:p14="http://schemas.microsoft.com/office/powerpoint/2010/main" val="97132292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Rot="1" noChangeAspect="1" noChangeArrowheads="1" noTextEdit="1"/>
          </p:cNvSpPr>
          <p:nvPr>
            <p:ph type="sldImg"/>
          </p:nvPr>
        </p:nvSpPr>
        <p:spPr>
          <a:ln/>
        </p:spPr>
      </p:sp>
      <p:sp>
        <p:nvSpPr>
          <p:cNvPr id="37891" name="Rectangle 3"/>
          <p:cNvSpPr>
            <a:spLocks noGrp="1" noChangeArrowheads="1"/>
          </p:cNvSpPr>
          <p:nvPr>
            <p:ph type="body" idx="1"/>
          </p:nvPr>
        </p:nvSpPr>
        <p:spPr>
          <a:noFill/>
          <a:ln/>
        </p:spPr>
        <p:txBody>
          <a:bodyPr/>
          <a:lstStyle/>
          <a:p>
            <a:pPr eaLnBrk="1" hangingPunct="1">
              <a:lnSpc>
                <a:spcPct val="90000"/>
              </a:lnSpc>
            </a:pPr>
            <a:endParaRPr lang="it-IT" sz="1000" dirty="0"/>
          </a:p>
        </p:txBody>
      </p:sp>
    </p:spTree>
    <p:extLst>
      <p:ext uri="{BB962C8B-B14F-4D97-AF65-F5344CB8AC3E}">
        <p14:creationId xmlns:p14="http://schemas.microsoft.com/office/powerpoint/2010/main" val="198440846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ES" dirty="0"/>
          </a:p>
        </p:txBody>
      </p:sp>
      <p:sp>
        <p:nvSpPr>
          <p:cNvPr id="4" name="3 Marcador de número de diapositiva"/>
          <p:cNvSpPr>
            <a:spLocks noGrp="1"/>
          </p:cNvSpPr>
          <p:nvPr>
            <p:ph type="sldNum" sz="quarter" idx="10"/>
          </p:nvPr>
        </p:nvSpPr>
        <p:spPr/>
        <p:txBody>
          <a:bodyPr/>
          <a:lstStyle/>
          <a:p>
            <a:pPr>
              <a:defRPr/>
            </a:pPr>
            <a:fld id="{B9DF5CB4-1F12-4B4C-891B-F676007582BC}" type="slidenum">
              <a:rPr lang="en-US" smtClean="0"/>
              <a:pPr>
                <a:defRPr/>
              </a:pPr>
              <a:t>14</a:t>
            </a:fld>
            <a:endParaRPr lang="en-US" dirty="0"/>
          </a:p>
        </p:txBody>
      </p:sp>
    </p:spTree>
    <p:extLst>
      <p:ext uri="{BB962C8B-B14F-4D97-AF65-F5344CB8AC3E}">
        <p14:creationId xmlns:p14="http://schemas.microsoft.com/office/powerpoint/2010/main" val="84628327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ES" dirty="0"/>
          </a:p>
        </p:txBody>
      </p:sp>
      <p:sp>
        <p:nvSpPr>
          <p:cNvPr id="4" name="3 Marcador de número de diapositiva"/>
          <p:cNvSpPr>
            <a:spLocks noGrp="1"/>
          </p:cNvSpPr>
          <p:nvPr>
            <p:ph type="sldNum" sz="quarter" idx="10"/>
          </p:nvPr>
        </p:nvSpPr>
        <p:spPr/>
        <p:txBody>
          <a:bodyPr/>
          <a:lstStyle/>
          <a:p>
            <a:pPr>
              <a:defRPr/>
            </a:pPr>
            <a:fld id="{B9DF5CB4-1F12-4B4C-891B-F676007582BC}" type="slidenum">
              <a:rPr lang="en-US" smtClean="0"/>
              <a:pPr>
                <a:defRPr/>
              </a:pPr>
              <a:t>15</a:t>
            </a:fld>
            <a:endParaRPr lang="en-US" dirty="0"/>
          </a:p>
        </p:txBody>
      </p:sp>
    </p:spTree>
    <p:extLst>
      <p:ext uri="{BB962C8B-B14F-4D97-AF65-F5344CB8AC3E}">
        <p14:creationId xmlns:p14="http://schemas.microsoft.com/office/powerpoint/2010/main" val="426545178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ES" dirty="0"/>
          </a:p>
        </p:txBody>
      </p:sp>
      <p:sp>
        <p:nvSpPr>
          <p:cNvPr id="4" name="3 Marcador de número de diapositiva"/>
          <p:cNvSpPr>
            <a:spLocks noGrp="1"/>
          </p:cNvSpPr>
          <p:nvPr>
            <p:ph type="sldNum" sz="quarter" idx="10"/>
          </p:nvPr>
        </p:nvSpPr>
        <p:spPr/>
        <p:txBody>
          <a:bodyPr/>
          <a:lstStyle/>
          <a:p>
            <a:pPr>
              <a:defRPr/>
            </a:pPr>
            <a:fld id="{B9DF5CB4-1F12-4B4C-891B-F676007582BC}" type="slidenum">
              <a:rPr lang="en-US" smtClean="0"/>
              <a:pPr>
                <a:defRPr/>
              </a:pPr>
              <a:t>16</a:t>
            </a:fld>
            <a:endParaRPr lang="en-US" dirty="0"/>
          </a:p>
        </p:txBody>
      </p:sp>
    </p:spTree>
    <p:extLst>
      <p:ext uri="{BB962C8B-B14F-4D97-AF65-F5344CB8AC3E}">
        <p14:creationId xmlns:p14="http://schemas.microsoft.com/office/powerpoint/2010/main" val="7432592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t-IT" dirty="0"/>
          </a:p>
        </p:txBody>
      </p:sp>
      <p:sp>
        <p:nvSpPr>
          <p:cNvPr id="4" name="Slide Number Placeholder 3"/>
          <p:cNvSpPr>
            <a:spLocks noGrp="1"/>
          </p:cNvSpPr>
          <p:nvPr>
            <p:ph type="sldNum" sz="quarter" idx="10"/>
          </p:nvPr>
        </p:nvSpPr>
        <p:spPr/>
        <p:txBody>
          <a:bodyPr/>
          <a:lstStyle/>
          <a:p>
            <a:pPr>
              <a:defRPr/>
            </a:pPr>
            <a:fld id="{B9DF5CB4-1F12-4B4C-891B-F676007582BC}" type="slidenum">
              <a:rPr lang="en-US" smtClean="0"/>
              <a:pPr>
                <a:defRPr/>
              </a:pPr>
              <a:t>4</a:t>
            </a:fld>
            <a:endParaRPr lang="en-US"/>
          </a:p>
        </p:txBody>
      </p:sp>
    </p:spTree>
    <p:extLst>
      <p:ext uri="{BB962C8B-B14F-4D97-AF65-F5344CB8AC3E}">
        <p14:creationId xmlns:p14="http://schemas.microsoft.com/office/powerpoint/2010/main" val="42883768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t-IT" dirty="0"/>
          </a:p>
        </p:txBody>
      </p:sp>
      <p:sp>
        <p:nvSpPr>
          <p:cNvPr id="4" name="Slide Number Placeholder 3"/>
          <p:cNvSpPr>
            <a:spLocks noGrp="1"/>
          </p:cNvSpPr>
          <p:nvPr>
            <p:ph type="sldNum" sz="quarter" idx="10"/>
          </p:nvPr>
        </p:nvSpPr>
        <p:spPr/>
        <p:txBody>
          <a:bodyPr/>
          <a:lstStyle/>
          <a:p>
            <a:pPr>
              <a:defRPr/>
            </a:pPr>
            <a:fld id="{B9DF5CB4-1F12-4B4C-891B-F676007582BC}" type="slidenum">
              <a:rPr lang="en-US" smtClean="0"/>
              <a:pPr>
                <a:defRPr/>
              </a:pPr>
              <a:t>6</a:t>
            </a:fld>
            <a:endParaRPr lang="en-US"/>
          </a:p>
        </p:txBody>
      </p:sp>
    </p:spTree>
    <p:extLst>
      <p:ext uri="{BB962C8B-B14F-4D97-AF65-F5344CB8AC3E}">
        <p14:creationId xmlns:p14="http://schemas.microsoft.com/office/powerpoint/2010/main" val="42883768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t-IT" dirty="0"/>
          </a:p>
        </p:txBody>
      </p:sp>
      <p:sp>
        <p:nvSpPr>
          <p:cNvPr id="4" name="Slide Number Placeholder 3"/>
          <p:cNvSpPr>
            <a:spLocks noGrp="1"/>
          </p:cNvSpPr>
          <p:nvPr>
            <p:ph type="sldNum" sz="quarter" idx="10"/>
          </p:nvPr>
        </p:nvSpPr>
        <p:spPr/>
        <p:txBody>
          <a:bodyPr/>
          <a:lstStyle/>
          <a:p>
            <a:pPr>
              <a:defRPr/>
            </a:pPr>
            <a:fld id="{B9DF5CB4-1F12-4B4C-891B-F676007582BC}" type="slidenum">
              <a:rPr lang="en-US" smtClean="0"/>
              <a:pPr>
                <a:defRPr/>
              </a:pPr>
              <a:t>7</a:t>
            </a:fld>
            <a:endParaRPr lang="en-US"/>
          </a:p>
        </p:txBody>
      </p:sp>
    </p:spTree>
    <p:extLst>
      <p:ext uri="{BB962C8B-B14F-4D97-AF65-F5344CB8AC3E}">
        <p14:creationId xmlns:p14="http://schemas.microsoft.com/office/powerpoint/2010/main" val="428837681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t-IT" dirty="0"/>
          </a:p>
        </p:txBody>
      </p:sp>
      <p:sp>
        <p:nvSpPr>
          <p:cNvPr id="4" name="Slide Number Placeholder 3"/>
          <p:cNvSpPr>
            <a:spLocks noGrp="1"/>
          </p:cNvSpPr>
          <p:nvPr>
            <p:ph type="sldNum" sz="quarter" idx="10"/>
          </p:nvPr>
        </p:nvSpPr>
        <p:spPr/>
        <p:txBody>
          <a:bodyPr/>
          <a:lstStyle/>
          <a:p>
            <a:pPr>
              <a:defRPr/>
            </a:pPr>
            <a:fld id="{B9DF5CB4-1F12-4B4C-891B-F676007582BC}" type="slidenum">
              <a:rPr lang="en-US" smtClean="0"/>
              <a:pPr>
                <a:defRPr/>
              </a:pPr>
              <a:t>8</a:t>
            </a:fld>
            <a:endParaRPr lang="en-US"/>
          </a:p>
        </p:txBody>
      </p:sp>
    </p:spTree>
    <p:extLst>
      <p:ext uri="{BB962C8B-B14F-4D97-AF65-F5344CB8AC3E}">
        <p14:creationId xmlns:p14="http://schemas.microsoft.com/office/powerpoint/2010/main" val="428837681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t-IT" dirty="0"/>
          </a:p>
        </p:txBody>
      </p:sp>
      <p:sp>
        <p:nvSpPr>
          <p:cNvPr id="4" name="Slide Number Placeholder 3"/>
          <p:cNvSpPr>
            <a:spLocks noGrp="1"/>
          </p:cNvSpPr>
          <p:nvPr>
            <p:ph type="sldNum" sz="quarter" idx="10"/>
          </p:nvPr>
        </p:nvSpPr>
        <p:spPr/>
        <p:txBody>
          <a:bodyPr/>
          <a:lstStyle/>
          <a:p>
            <a:pPr>
              <a:defRPr/>
            </a:pPr>
            <a:fld id="{B9DF5CB4-1F12-4B4C-891B-F676007582BC}" type="slidenum">
              <a:rPr lang="en-US" smtClean="0"/>
              <a:pPr>
                <a:defRPr/>
              </a:pPr>
              <a:t>9</a:t>
            </a:fld>
            <a:endParaRPr lang="en-US"/>
          </a:p>
        </p:txBody>
      </p:sp>
    </p:spTree>
    <p:extLst>
      <p:ext uri="{BB962C8B-B14F-4D97-AF65-F5344CB8AC3E}">
        <p14:creationId xmlns:p14="http://schemas.microsoft.com/office/powerpoint/2010/main" val="428837681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t-IT" dirty="0"/>
          </a:p>
        </p:txBody>
      </p:sp>
      <p:sp>
        <p:nvSpPr>
          <p:cNvPr id="4" name="Slide Number Placeholder 3"/>
          <p:cNvSpPr>
            <a:spLocks noGrp="1"/>
          </p:cNvSpPr>
          <p:nvPr>
            <p:ph type="sldNum" sz="quarter" idx="10"/>
          </p:nvPr>
        </p:nvSpPr>
        <p:spPr/>
        <p:txBody>
          <a:bodyPr/>
          <a:lstStyle/>
          <a:p>
            <a:pPr>
              <a:defRPr/>
            </a:pPr>
            <a:fld id="{B9DF5CB4-1F12-4B4C-891B-F676007582BC}" type="slidenum">
              <a:rPr lang="en-US" smtClean="0"/>
              <a:pPr>
                <a:defRPr/>
              </a:pPr>
              <a:t>10</a:t>
            </a:fld>
            <a:endParaRPr lang="en-US"/>
          </a:p>
        </p:txBody>
      </p:sp>
    </p:spTree>
    <p:extLst>
      <p:ext uri="{BB962C8B-B14F-4D97-AF65-F5344CB8AC3E}">
        <p14:creationId xmlns:p14="http://schemas.microsoft.com/office/powerpoint/2010/main" val="428837681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t-IT" dirty="0"/>
          </a:p>
        </p:txBody>
      </p:sp>
      <p:sp>
        <p:nvSpPr>
          <p:cNvPr id="4" name="Slide Number Placeholder 3"/>
          <p:cNvSpPr>
            <a:spLocks noGrp="1"/>
          </p:cNvSpPr>
          <p:nvPr>
            <p:ph type="sldNum" sz="quarter" idx="10"/>
          </p:nvPr>
        </p:nvSpPr>
        <p:spPr/>
        <p:txBody>
          <a:bodyPr/>
          <a:lstStyle/>
          <a:p>
            <a:pPr>
              <a:defRPr/>
            </a:pPr>
            <a:fld id="{B9DF5CB4-1F12-4B4C-891B-F676007582BC}" type="slidenum">
              <a:rPr lang="en-US" smtClean="0"/>
              <a:pPr>
                <a:defRPr/>
              </a:pPr>
              <a:t>11</a:t>
            </a:fld>
            <a:endParaRPr lang="en-US"/>
          </a:p>
        </p:txBody>
      </p:sp>
    </p:spTree>
    <p:extLst>
      <p:ext uri="{BB962C8B-B14F-4D97-AF65-F5344CB8AC3E}">
        <p14:creationId xmlns:p14="http://schemas.microsoft.com/office/powerpoint/2010/main" val="428837681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ES" dirty="0"/>
          </a:p>
        </p:txBody>
      </p:sp>
      <p:sp>
        <p:nvSpPr>
          <p:cNvPr id="4" name="3 Marcador de número de diapositiva"/>
          <p:cNvSpPr>
            <a:spLocks noGrp="1"/>
          </p:cNvSpPr>
          <p:nvPr>
            <p:ph type="sldNum" sz="quarter" idx="10"/>
          </p:nvPr>
        </p:nvSpPr>
        <p:spPr/>
        <p:txBody>
          <a:bodyPr/>
          <a:lstStyle/>
          <a:p>
            <a:pPr>
              <a:defRPr/>
            </a:pPr>
            <a:fld id="{B9DF5CB4-1F12-4B4C-891B-F676007582BC}" type="slidenum">
              <a:rPr lang="en-US" smtClean="0"/>
              <a:pPr>
                <a:defRPr/>
              </a:pPr>
              <a:t>13</a:t>
            </a:fld>
            <a:endParaRPr lang="en-US" dirty="0"/>
          </a:p>
        </p:txBody>
      </p:sp>
    </p:spTree>
    <p:extLst>
      <p:ext uri="{BB962C8B-B14F-4D97-AF65-F5344CB8AC3E}">
        <p14:creationId xmlns:p14="http://schemas.microsoft.com/office/powerpoint/2010/main" val="72890853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tags" Target="../tags/tag3.xml"/><Relationship Id="rId4" Type="http://schemas.openxmlformats.org/officeDocument/2006/relationships/tags" Target="../tags/tag4.xml"/><Relationship Id="rId5" Type="http://schemas.openxmlformats.org/officeDocument/2006/relationships/tags" Target="../tags/tag5.xml"/><Relationship Id="rId6" Type="http://schemas.openxmlformats.org/officeDocument/2006/relationships/slideMaster" Target="../slideMasters/slideMaster1.xml"/><Relationship Id="rId7" Type="http://schemas.openxmlformats.org/officeDocument/2006/relationships/oleObject" Target="../embeddings/oleObject1.bin"/><Relationship Id="rId1" Type="http://schemas.openxmlformats.org/officeDocument/2006/relationships/vmlDrawing" Target="../drawings/vmlDrawing1.vml"/><Relationship Id="rId2" Type="http://schemas.openxmlformats.org/officeDocument/2006/relationships/tags" Target="../tags/tag2.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aphicFrame>
        <p:nvGraphicFramePr>
          <p:cNvPr id="8" name="Object 7" hidden="1"/>
          <p:cNvGraphicFramePr>
            <a:graphicFrameLocks/>
          </p:cNvGraphicFramePr>
          <p:nvPr>
            <p:custDataLst>
              <p:tags r:id="rId2"/>
            </p:custDataLst>
          </p:nvPr>
        </p:nvGraphicFramePr>
        <p:xfrm>
          <a:off x="0" y="0"/>
          <a:ext cx="158750" cy="158750"/>
        </p:xfrm>
        <a:graphic>
          <a:graphicData uri="http://schemas.openxmlformats.org/presentationml/2006/ole">
            <mc:AlternateContent xmlns:mc="http://schemas.openxmlformats.org/markup-compatibility/2006">
              <mc:Choice xmlns:v="urn:schemas-microsoft-com:vml" Requires="v">
                <p:oleObj spid="_x0000_s1713930" name="think-cell Slide" r:id="rId7" imgW="0" imgH="0" progId="">
                  <p:embed/>
                </p:oleObj>
              </mc:Choice>
              <mc:Fallback>
                <p:oleObj name="think-cell Slide" r:id="rId7" imgW="0" imgH="0" progId="">
                  <p:embed/>
                  <p:pic>
                    <p:nvPicPr>
                      <p:cNvPr id="0" name="AutoShape 105"/>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0" y="0"/>
                        <a:ext cx="158750" cy="1587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7" name="Rectangle 6"/>
          <p:cNvSpPr/>
          <p:nvPr userDrawn="1">
            <p:custDataLst>
              <p:tags r:id="rId3"/>
            </p:custDataLst>
          </p:nvPr>
        </p:nvSpPr>
        <p:spPr>
          <a:xfrm>
            <a:off x="200340" y="116540"/>
            <a:ext cx="9433310" cy="671844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latin typeface="Optane" pitchFamily="2" charset="0"/>
            </a:endParaRPr>
          </a:p>
        </p:txBody>
      </p:sp>
      <p:sp>
        <p:nvSpPr>
          <p:cNvPr id="2" name="Title 1"/>
          <p:cNvSpPr>
            <a:spLocks noGrp="1"/>
          </p:cNvSpPr>
          <p:nvPr>
            <p:ph type="ctrTitle"/>
            <p:custDataLst>
              <p:tags r:id="rId4"/>
            </p:custDataLst>
          </p:nvPr>
        </p:nvSpPr>
        <p:spPr>
          <a:xfrm>
            <a:off x="742950" y="2130436"/>
            <a:ext cx="8420100" cy="1470025"/>
          </a:xfrm>
        </p:spPr>
        <p:txBody>
          <a:bodyPr/>
          <a:lstStyle>
            <a:lvl1pPr>
              <a:defRPr>
                <a:latin typeface="Optane" pitchFamily="2" charset="0"/>
              </a:defRPr>
            </a:lvl1pPr>
          </a:lstStyle>
          <a:p>
            <a:r>
              <a:rPr lang="en-US" smtClean="0"/>
              <a:t>Click to edit Master title style</a:t>
            </a:r>
            <a:endParaRPr lang="it-IT"/>
          </a:p>
        </p:txBody>
      </p:sp>
      <p:sp>
        <p:nvSpPr>
          <p:cNvPr id="3" name="Subtitle 2"/>
          <p:cNvSpPr>
            <a:spLocks noGrp="1"/>
          </p:cNvSpPr>
          <p:nvPr>
            <p:ph type="subTitle" idx="1"/>
            <p:custDataLst>
              <p:tags r:id="rId5"/>
            </p:custDataLst>
          </p:nvPr>
        </p:nvSpPr>
        <p:spPr>
          <a:xfrm>
            <a:off x="1485900" y="3886200"/>
            <a:ext cx="6934200" cy="1752600"/>
          </a:xfrm>
        </p:spPr>
        <p:txBody>
          <a:bodyPr/>
          <a:lstStyle>
            <a:lvl1pPr marL="0" indent="0" algn="ctr">
              <a:buNone/>
              <a:defRPr>
                <a:solidFill>
                  <a:schemeClr val="tx1">
                    <a:tint val="75000"/>
                  </a:schemeClr>
                </a:solidFill>
                <a:latin typeface="Optane" pitchFamily="2"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it-IT"/>
          </a:p>
        </p:txBody>
      </p:sp>
      <p:sp>
        <p:nvSpPr>
          <p:cNvPr id="6" name="Rectangle 9"/>
          <p:cNvSpPr>
            <a:spLocks noChangeArrowheads="1"/>
          </p:cNvSpPr>
          <p:nvPr userDrawn="1"/>
        </p:nvSpPr>
        <p:spPr bwMode="auto">
          <a:xfrm>
            <a:off x="3048468" y="476590"/>
            <a:ext cx="3766036" cy="321812"/>
          </a:xfrm>
          <a:prstGeom prst="rect">
            <a:avLst/>
          </a:prstGeom>
          <a:noFill/>
          <a:ln w="9525">
            <a:noFill/>
            <a:miter lim="800000"/>
            <a:headEnd/>
            <a:tailEnd/>
          </a:ln>
          <a:effectLst/>
        </p:spPr>
        <p:txBody>
          <a:bodyPr lIns="0" tIns="0" rIns="0" bIns="0"/>
          <a:lstStyle/>
          <a:p>
            <a:pPr algn="ctr" fontAlgn="base">
              <a:spcBef>
                <a:spcPct val="0"/>
              </a:spcBef>
              <a:spcAft>
                <a:spcPct val="0"/>
              </a:spcAft>
            </a:pPr>
            <a:r>
              <a:rPr lang="en-US" sz="1800" b="1" i="1" u="sng" dirty="0" smtClean="0">
                <a:solidFill>
                  <a:schemeClr val="tx1">
                    <a:lumMod val="75000"/>
                    <a:lumOff val="25000"/>
                  </a:schemeClr>
                </a:solidFill>
                <a:latin typeface="Optane" pitchFamily="2" charset="0"/>
                <a:cs typeface="Arial" charset="0"/>
              </a:rPr>
              <a:t>BOZZA</a:t>
            </a:r>
            <a:r>
              <a:rPr lang="en-US" sz="1800" b="1" i="1" u="sng" baseline="0" dirty="0" smtClean="0">
                <a:solidFill>
                  <a:schemeClr val="tx1">
                    <a:lumMod val="75000"/>
                    <a:lumOff val="25000"/>
                  </a:schemeClr>
                </a:solidFill>
                <a:latin typeface="Optane" pitchFamily="2" charset="0"/>
                <a:cs typeface="Arial" charset="0"/>
              </a:rPr>
              <a:t> PER DISCUSSIONE</a:t>
            </a:r>
            <a:endParaRPr lang="en-US" sz="1400" b="1" i="1" u="sng" dirty="0">
              <a:solidFill>
                <a:schemeClr val="tx1">
                  <a:lumMod val="75000"/>
                  <a:lumOff val="25000"/>
                </a:schemeClr>
              </a:solidFill>
              <a:latin typeface="Optane" pitchFamily="2" charset="0"/>
              <a:cs typeface="Arial" charset="0"/>
            </a:endParaRPr>
          </a:p>
        </p:txBody>
      </p:sp>
    </p:spTree>
  </p:cSld>
  <p:clrMapOvr>
    <a:masterClrMapping/>
  </p:clrMapOvr>
  <p:timing>
    <p:tnLst>
      <p:par>
        <p:cTn xmlns:p14="http://schemas.microsoft.com/office/powerpoint/2010/mai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Optane" pitchFamily="2" charset="0"/>
              </a:defRPr>
            </a:lvl1pPr>
          </a:lstStyle>
          <a:p>
            <a:r>
              <a:rPr lang="en-US" smtClean="0"/>
              <a:t>Click to edit Master title style</a:t>
            </a:r>
            <a:endParaRPr lang="it-IT"/>
          </a:p>
        </p:txBody>
      </p:sp>
      <p:sp>
        <p:nvSpPr>
          <p:cNvPr id="3" name="Vertical Text Placeholder 2"/>
          <p:cNvSpPr>
            <a:spLocks noGrp="1"/>
          </p:cNvSpPr>
          <p:nvPr>
            <p:ph type="body" orient="vert" idx="1"/>
          </p:nvPr>
        </p:nvSpPr>
        <p:spPr/>
        <p:txBody>
          <a:bodyPr vert="eaVert"/>
          <a:lstStyle>
            <a:lvl1pPr>
              <a:defRPr>
                <a:latin typeface="Optane" pitchFamily="2" charset="0"/>
              </a:defRPr>
            </a:lvl1pPr>
            <a:lvl2pPr>
              <a:defRPr>
                <a:latin typeface="Optane" pitchFamily="2" charset="0"/>
              </a:defRPr>
            </a:lvl2pPr>
            <a:lvl3pPr>
              <a:defRPr>
                <a:latin typeface="Optane" pitchFamily="2" charset="0"/>
              </a:defRPr>
            </a:lvl3pPr>
            <a:lvl4pPr>
              <a:defRPr>
                <a:latin typeface="Optane" pitchFamily="2" charset="0"/>
              </a:defRPr>
            </a:lvl4pPr>
            <a:lvl5pPr>
              <a:defRPr>
                <a:latin typeface="Optane" pitchFamily="2"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t-IT"/>
          </a:p>
        </p:txBody>
      </p:sp>
      <p:sp>
        <p:nvSpPr>
          <p:cNvPr id="4" name="Date Placeholder 3"/>
          <p:cNvSpPr>
            <a:spLocks noGrp="1"/>
          </p:cNvSpPr>
          <p:nvPr>
            <p:ph type="dt" sz="half" idx="10"/>
          </p:nvPr>
        </p:nvSpPr>
        <p:spPr/>
        <p:txBody>
          <a:bodyPr/>
          <a:lstStyle>
            <a:lvl1pPr>
              <a:defRPr>
                <a:latin typeface="Optane" pitchFamily="2" charset="0"/>
              </a:defRPr>
            </a:lvl1pPr>
          </a:lstStyle>
          <a:p>
            <a:fld id="{04800856-2FB0-4830-8C60-1A6F6FE5BDA0}" type="datetimeFigureOut">
              <a:rPr lang="it-IT" smtClean="0"/>
              <a:pPr/>
              <a:t>16/5/23</a:t>
            </a:fld>
            <a:endParaRPr lang="it-IT" dirty="0"/>
          </a:p>
        </p:txBody>
      </p:sp>
      <p:sp>
        <p:nvSpPr>
          <p:cNvPr id="5" name="Footer Placeholder 4"/>
          <p:cNvSpPr>
            <a:spLocks noGrp="1"/>
          </p:cNvSpPr>
          <p:nvPr>
            <p:ph type="ftr" sz="quarter" idx="11"/>
          </p:nvPr>
        </p:nvSpPr>
        <p:spPr>
          <a:xfrm>
            <a:off x="3384550" y="6356361"/>
            <a:ext cx="3136900" cy="365125"/>
          </a:xfrm>
          <a:prstGeom prst="rect">
            <a:avLst/>
          </a:prstGeom>
        </p:spPr>
        <p:txBody>
          <a:bodyPr/>
          <a:lstStyle>
            <a:lvl1pPr>
              <a:defRPr>
                <a:latin typeface="Optane" pitchFamily="2" charset="0"/>
              </a:defRPr>
            </a:lvl1pPr>
          </a:lstStyle>
          <a:p>
            <a:r>
              <a:rPr lang="it-IT" dirty="0" smtClean="0"/>
              <a:t>EY_IDEA MANAGEMENT_V0.5.PPTX</a:t>
            </a:r>
            <a:endParaRPr lang="it-IT" dirty="0"/>
          </a:p>
        </p:txBody>
      </p:sp>
      <p:sp>
        <p:nvSpPr>
          <p:cNvPr id="6" name="Slide Number Placeholder 5"/>
          <p:cNvSpPr>
            <a:spLocks noGrp="1"/>
          </p:cNvSpPr>
          <p:nvPr>
            <p:ph type="sldNum" sz="quarter" idx="12"/>
          </p:nvPr>
        </p:nvSpPr>
        <p:spPr/>
        <p:txBody>
          <a:bodyPr/>
          <a:lstStyle>
            <a:lvl1pPr>
              <a:defRPr>
                <a:latin typeface="Optane" pitchFamily="2" charset="0"/>
              </a:defRPr>
            </a:lvl1pPr>
          </a:lstStyle>
          <a:p>
            <a:fld id="{48D807C0-2D41-4638-AE7B-EAF76F0B0F71}" type="slidenum">
              <a:rPr lang="it-IT" smtClean="0"/>
              <a:pPr/>
              <a:t>‹#›</a:t>
            </a:fld>
            <a:endParaRPr lang="it-IT" dirty="0"/>
          </a:p>
        </p:txBody>
      </p:sp>
    </p:spTree>
  </p:cSld>
  <p:clrMapOvr>
    <a:masterClrMapping/>
  </p:clrMapOvr>
  <p:timing>
    <p:tnLst>
      <p:par>
        <p:cTn xmlns:p14="http://schemas.microsoft.com/office/powerpoint/2010/mai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780337" y="274643"/>
            <a:ext cx="2414588" cy="5851525"/>
          </a:xfrm>
        </p:spPr>
        <p:txBody>
          <a:bodyPr vert="eaVert"/>
          <a:lstStyle>
            <a:lvl1pPr>
              <a:defRPr>
                <a:latin typeface="Optane" pitchFamily="2" charset="0"/>
              </a:defRPr>
            </a:lvl1pPr>
          </a:lstStyle>
          <a:p>
            <a:r>
              <a:rPr lang="en-US" smtClean="0"/>
              <a:t>Click to edit Master title style</a:t>
            </a:r>
            <a:endParaRPr lang="it-IT"/>
          </a:p>
        </p:txBody>
      </p:sp>
      <p:sp>
        <p:nvSpPr>
          <p:cNvPr id="3" name="Vertical Text Placeholder 2"/>
          <p:cNvSpPr>
            <a:spLocks noGrp="1"/>
          </p:cNvSpPr>
          <p:nvPr>
            <p:ph type="body" orient="vert" idx="1"/>
          </p:nvPr>
        </p:nvSpPr>
        <p:spPr>
          <a:xfrm>
            <a:off x="536578" y="274643"/>
            <a:ext cx="7078663" cy="5851525"/>
          </a:xfrm>
        </p:spPr>
        <p:txBody>
          <a:bodyPr vert="eaVert"/>
          <a:lstStyle>
            <a:lvl1pPr>
              <a:defRPr>
                <a:latin typeface="Optane" pitchFamily="2" charset="0"/>
              </a:defRPr>
            </a:lvl1pPr>
            <a:lvl2pPr>
              <a:defRPr>
                <a:latin typeface="Optane" pitchFamily="2" charset="0"/>
              </a:defRPr>
            </a:lvl2pPr>
            <a:lvl3pPr>
              <a:defRPr>
                <a:latin typeface="Optane" pitchFamily="2" charset="0"/>
              </a:defRPr>
            </a:lvl3pPr>
            <a:lvl4pPr>
              <a:defRPr>
                <a:latin typeface="Optane" pitchFamily="2" charset="0"/>
              </a:defRPr>
            </a:lvl4pPr>
            <a:lvl5pPr>
              <a:defRPr>
                <a:latin typeface="Optane" pitchFamily="2"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t-IT"/>
          </a:p>
        </p:txBody>
      </p:sp>
      <p:sp>
        <p:nvSpPr>
          <p:cNvPr id="4" name="Date Placeholder 3"/>
          <p:cNvSpPr>
            <a:spLocks noGrp="1"/>
          </p:cNvSpPr>
          <p:nvPr>
            <p:ph type="dt" sz="half" idx="10"/>
          </p:nvPr>
        </p:nvSpPr>
        <p:spPr/>
        <p:txBody>
          <a:bodyPr/>
          <a:lstStyle>
            <a:lvl1pPr>
              <a:defRPr>
                <a:latin typeface="Optane" pitchFamily="2" charset="0"/>
              </a:defRPr>
            </a:lvl1pPr>
          </a:lstStyle>
          <a:p>
            <a:fld id="{04800856-2FB0-4830-8C60-1A6F6FE5BDA0}" type="datetimeFigureOut">
              <a:rPr lang="it-IT" smtClean="0"/>
              <a:pPr/>
              <a:t>16/5/23</a:t>
            </a:fld>
            <a:endParaRPr lang="it-IT" dirty="0"/>
          </a:p>
        </p:txBody>
      </p:sp>
      <p:sp>
        <p:nvSpPr>
          <p:cNvPr id="5" name="Footer Placeholder 4"/>
          <p:cNvSpPr>
            <a:spLocks noGrp="1"/>
          </p:cNvSpPr>
          <p:nvPr>
            <p:ph type="ftr" sz="quarter" idx="11"/>
          </p:nvPr>
        </p:nvSpPr>
        <p:spPr>
          <a:xfrm>
            <a:off x="3384550" y="6356361"/>
            <a:ext cx="3136900" cy="365125"/>
          </a:xfrm>
          <a:prstGeom prst="rect">
            <a:avLst/>
          </a:prstGeom>
        </p:spPr>
        <p:txBody>
          <a:bodyPr/>
          <a:lstStyle>
            <a:lvl1pPr>
              <a:defRPr>
                <a:latin typeface="Optane" pitchFamily="2" charset="0"/>
              </a:defRPr>
            </a:lvl1pPr>
          </a:lstStyle>
          <a:p>
            <a:r>
              <a:rPr lang="it-IT" dirty="0" smtClean="0"/>
              <a:t>EY_IDEA MANAGEMENT_V0.5.PPTX</a:t>
            </a:r>
            <a:endParaRPr lang="it-IT" dirty="0"/>
          </a:p>
        </p:txBody>
      </p:sp>
      <p:sp>
        <p:nvSpPr>
          <p:cNvPr id="6" name="Slide Number Placeholder 5"/>
          <p:cNvSpPr>
            <a:spLocks noGrp="1"/>
          </p:cNvSpPr>
          <p:nvPr>
            <p:ph type="sldNum" sz="quarter" idx="12"/>
          </p:nvPr>
        </p:nvSpPr>
        <p:spPr/>
        <p:txBody>
          <a:bodyPr/>
          <a:lstStyle>
            <a:lvl1pPr>
              <a:defRPr>
                <a:latin typeface="Optane" pitchFamily="2" charset="0"/>
              </a:defRPr>
            </a:lvl1pPr>
          </a:lstStyle>
          <a:p>
            <a:fld id="{48D807C0-2D41-4638-AE7B-EAF76F0B0F71}" type="slidenum">
              <a:rPr lang="it-IT" smtClean="0"/>
              <a:pPr/>
              <a:t>‹#›</a:t>
            </a:fld>
            <a:endParaRPr lang="it-IT" dirty="0"/>
          </a:p>
        </p:txBody>
      </p:sp>
    </p:spTree>
  </p:cSld>
  <p:clrMapOvr>
    <a:masterClrMapping/>
  </p:clrMapOvr>
  <p:timing>
    <p:tnLst>
      <p:par>
        <p:cTn xmlns:p14="http://schemas.microsoft.com/office/powerpoint/2010/mai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1_Title Slide">
    <p:bg>
      <p:bgPr>
        <a:solidFill>
          <a:schemeClr val="bg1"/>
        </a:solidFill>
        <a:effectLst/>
      </p:bgPr>
    </p:bg>
    <p:spTree>
      <p:nvGrpSpPr>
        <p:cNvPr id="1" name=""/>
        <p:cNvGrpSpPr/>
        <p:nvPr/>
      </p:nvGrpSpPr>
      <p:grpSpPr>
        <a:xfrm>
          <a:off x="0" y="0"/>
          <a:ext cx="0" cy="0"/>
          <a:chOff x="0" y="0"/>
          <a:chExt cx="0" cy="0"/>
        </a:xfrm>
      </p:grpSpPr>
      <p:pic>
        <p:nvPicPr>
          <p:cNvPr id="5" name="Picture 8"/>
          <p:cNvPicPr>
            <a:picLocks noChangeAspect="1" noChangeArrowheads="1"/>
          </p:cNvPicPr>
          <p:nvPr userDrawn="1"/>
        </p:nvPicPr>
        <p:blipFill rotWithShape="1">
          <a:blip r:embed="rId2" cstate="print">
            <a:extLst>
              <a:ext uri="{28A0092B-C50C-407E-A947-70E740481C1C}">
                <a14:useLocalDpi xmlns:a14="http://schemas.microsoft.com/office/drawing/2010/main" val="0"/>
              </a:ext>
            </a:extLst>
          </a:blip>
          <a:srcRect r="68201"/>
          <a:stretch/>
        </p:blipFill>
        <p:spPr bwMode="auto">
          <a:xfrm>
            <a:off x="3296770" y="172916"/>
            <a:ext cx="2930597" cy="22720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8"/>
          <p:cNvPicPr>
            <a:picLocks noChangeAspect="1" noChangeArrowheads="1"/>
          </p:cNvPicPr>
          <p:nvPr userDrawn="1"/>
        </p:nvPicPr>
        <p:blipFill rotWithShape="1">
          <a:blip r:embed="rId2" cstate="print">
            <a:extLst>
              <a:ext uri="{28A0092B-C50C-407E-A947-70E740481C1C}">
                <a14:useLocalDpi xmlns:a14="http://schemas.microsoft.com/office/drawing/2010/main" val="0"/>
              </a:ext>
            </a:extLst>
          </a:blip>
          <a:srcRect l="31603"/>
          <a:stretch/>
        </p:blipFill>
        <p:spPr bwMode="auto">
          <a:xfrm>
            <a:off x="2504660" y="2001376"/>
            <a:ext cx="4983180" cy="17961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08349464"/>
      </p:ext>
    </p:extLst>
  </p:cSld>
  <p:clrMapOvr>
    <a:masterClrMapping/>
  </p:clrMapOvr>
  <p:timing>
    <p:tnLst>
      <p:par>
        <p:cTn xmlns:p14="http://schemas.microsoft.com/office/powerpoint/2010/mai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Optane" pitchFamily="2" charset="0"/>
              </a:defRPr>
            </a:lvl1pPr>
          </a:lstStyle>
          <a:p>
            <a:r>
              <a:rPr lang="en-US" smtClean="0"/>
              <a:t>Click to edit Master title style</a:t>
            </a:r>
            <a:endParaRPr lang="it-IT"/>
          </a:p>
        </p:txBody>
      </p:sp>
      <p:sp>
        <p:nvSpPr>
          <p:cNvPr id="3" name="Content Placeholder 2"/>
          <p:cNvSpPr>
            <a:spLocks noGrp="1"/>
          </p:cNvSpPr>
          <p:nvPr>
            <p:ph idx="1"/>
          </p:nvPr>
        </p:nvSpPr>
        <p:spPr/>
        <p:txBody>
          <a:bodyPr/>
          <a:lstStyle>
            <a:lvl1pPr>
              <a:defRPr>
                <a:latin typeface="Optane" pitchFamily="2" charset="0"/>
              </a:defRPr>
            </a:lvl1pPr>
            <a:lvl2pPr>
              <a:defRPr>
                <a:latin typeface="Optane" pitchFamily="2" charset="0"/>
              </a:defRPr>
            </a:lvl2pPr>
            <a:lvl3pPr>
              <a:defRPr>
                <a:latin typeface="Optane" pitchFamily="2" charset="0"/>
              </a:defRPr>
            </a:lvl3pPr>
            <a:lvl4pPr>
              <a:defRPr>
                <a:latin typeface="Optane" pitchFamily="2" charset="0"/>
              </a:defRPr>
            </a:lvl4pPr>
            <a:lvl5pPr>
              <a:defRPr>
                <a:latin typeface="Optane" pitchFamily="2"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t-IT"/>
          </a:p>
        </p:txBody>
      </p:sp>
      <p:sp>
        <p:nvSpPr>
          <p:cNvPr id="4" name="Date Placeholder 3"/>
          <p:cNvSpPr>
            <a:spLocks noGrp="1"/>
          </p:cNvSpPr>
          <p:nvPr>
            <p:ph type="dt" sz="half" idx="10"/>
          </p:nvPr>
        </p:nvSpPr>
        <p:spPr/>
        <p:txBody>
          <a:bodyPr/>
          <a:lstStyle>
            <a:lvl1pPr>
              <a:defRPr>
                <a:latin typeface="Optane" pitchFamily="2" charset="0"/>
              </a:defRPr>
            </a:lvl1pPr>
          </a:lstStyle>
          <a:p>
            <a:fld id="{04800856-2FB0-4830-8C60-1A6F6FE5BDA0}" type="datetimeFigureOut">
              <a:rPr lang="it-IT" smtClean="0"/>
              <a:pPr/>
              <a:t>16/5/23</a:t>
            </a:fld>
            <a:endParaRPr lang="it-IT" dirty="0"/>
          </a:p>
        </p:txBody>
      </p:sp>
      <p:sp>
        <p:nvSpPr>
          <p:cNvPr id="6" name="Slide Number Placeholder 5"/>
          <p:cNvSpPr>
            <a:spLocks noGrp="1"/>
          </p:cNvSpPr>
          <p:nvPr>
            <p:ph type="sldNum" sz="quarter" idx="12"/>
          </p:nvPr>
        </p:nvSpPr>
        <p:spPr/>
        <p:txBody>
          <a:bodyPr/>
          <a:lstStyle>
            <a:lvl1pPr>
              <a:defRPr>
                <a:latin typeface="Optane" pitchFamily="2" charset="0"/>
              </a:defRPr>
            </a:lvl1pPr>
          </a:lstStyle>
          <a:p>
            <a:fld id="{48D807C0-2D41-4638-AE7B-EAF76F0B0F71}" type="slidenum">
              <a:rPr lang="it-IT" smtClean="0"/>
              <a:pPr/>
              <a:t>‹#›</a:t>
            </a:fld>
            <a:endParaRPr lang="it-IT" dirty="0"/>
          </a:p>
        </p:txBody>
      </p:sp>
    </p:spTree>
  </p:cSld>
  <p:clrMapOvr>
    <a:masterClrMapping/>
  </p:clrMapOvr>
  <p:timing>
    <p:tnLst>
      <p:par>
        <p:cTn xmlns:p14="http://schemas.microsoft.com/office/powerpoint/2010/mai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82506" y="4406911"/>
            <a:ext cx="8420100" cy="1362075"/>
          </a:xfrm>
        </p:spPr>
        <p:txBody>
          <a:bodyPr anchor="t"/>
          <a:lstStyle>
            <a:lvl1pPr algn="l">
              <a:defRPr sz="4000" b="1" cap="all">
                <a:latin typeface="Optane" pitchFamily="2" charset="0"/>
              </a:defRPr>
            </a:lvl1pPr>
          </a:lstStyle>
          <a:p>
            <a:r>
              <a:rPr lang="en-US" smtClean="0"/>
              <a:t>Click to edit Master title style</a:t>
            </a:r>
            <a:endParaRPr lang="it-IT"/>
          </a:p>
        </p:txBody>
      </p:sp>
      <p:sp>
        <p:nvSpPr>
          <p:cNvPr id="3" name="Text Placeholder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latin typeface="Optane" pitchFamily="2"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atin typeface="Optane" pitchFamily="2" charset="0"/>
              </a:defRPr>
            </a:lvl1pPr>
          </a:lstStyle>
          <a:p>
            <a:fld id="{04800856-2FB0-4830-8C60-1A6F6FE5BDA0}" type="datetimeFigureOut">
              <a:rPr lang="it-IT" smtClean="0"/>
              <a:pPr/>
              <a:t>16/5/23</a:t>
            </a:fld>
            <a:endParaRPr lang="it-IT" dirty="0"/>
          </a:p>
        </p:txBody>
      </p:sp>
      <p:sp>
        <p:nvSpPr>
          <p:cNvPr id="5" name="Footer Placeholder 4"/>
          <p:cNvSpPr>
            <a:spLocks noGrp="1"/>
          </p:cNvSpPr>
          <p:nvPr>
            <p:ph type="ftr" sz="quarter" idx="11"/>
          </p:nvPr>
        </p:nvSpPr>
        <p:spPr>
          <a:xfrm>
            <a:off x="3384550" y="6356361"/>
            <a:ext cx="3136900" cy="365125"/>
          </a:xfrm>
          <a:prstGeom prst="rect">
            <a:avLst/>
          </a:prstGeom>
        </p:spPr>
        <p:txBody>
          <a:bodyPr/>
          <a:lstStyle>
            <a:lvl1pPr>
              <a:defRPr>
                <a:latin typeface="Optane" pitchFamily="2" charset="0"/>
              </a:defRPr>
            </a:lvl1pPr>
          </a:lstStyle>
          <a:p>
            <a:r>
              <a:rPr lang="it-IT" dirty="0" smtClean="0"/>
              <a:t>EY_IDEA MANAGEMENT_V0.5.PPTX</a:t>
            </a:r>
            <a:endParaRPr lang="it-IT" dirty="0"/>
          </a:p>
        </p:txBody>
      </p:sp>
      <p:sp>
        <p:nvSpPr>
          <p:cNvPr id="6" name="Slide Number Placeholder 5"/>
          <p:cNvSpPr>
            <a:spLocks noGrp="1"/>
          </p:cNvSpPr>
          <p:nvPr>
            <p:ph type="sldNum" sz="quarter" idx="12"/>
          </p:nvPr>
        </p:nvSpPr>
        <p:spPr/>
        <p:txBody>
          <a:bodyPr/>
          <a:lstStyle>
            <a:lvl1pPr>
              <a:defRPr>
                <a:latin typeface="Optane" pitchFamily="2" charset="0"/>
              </a:defRPr>
            </a:lvl1pPr>
          </a:lstStyle>
          <a:p>
            <a:fld id="{48D807C0-2D41-4638-AE7B-EAF76F0B0F71}" type="slidenum">
              <a:rPr lang="it-IT" smtClean="0"/>
              <a:pPr/>
              <a:t>‹#›</a:t>
            </a:fld>
            <a:endParaRPr lang="it-IT" dirty="0"/>
          </a:p>
        </p:txBody>
      </p:sp>
    </p:spTree>
  </p:cSld>
  <p:clrMapOvr>
    <a:masterClrMapping/>
  </p:clrMapOvr>
  <p:timing>
    <p:tnLst>
      <p:par>
        <p:cTn xmlns:p14="http://schemas.microsoft.com/office/powerpoint/2010/mai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Optane" pitchFamily="2" charset="0"/>
              </a:defRPr>
            </a:lvl1pPr>
          </a:lstStyle>
          <a:p>
            <a:r>
              <a:rPr lang="en-US" smtClean="0"/>
              <a:t>Click to edit Master title style</a:t>
            </a:r>
            <a:endParaRPr lang="it-IT"/>
          </a:p>
        </p:txBody>
      </p:sp>
      <p:sp>
        <p:nvSpPr>
          <p:cNvPr id="3" name="Content Placeholder 2"/>
          <p:cNvSpPr>
            <a:spLocks noGrp="1"/>
          </p:cNvSpPr>
          <p:nvPr>
            <p:ph sz="half" idx="1"/>
          </p:nvPr>
        </p:nvSpPr>
        <p:spPr>
          <a:xfrm>
            <a:off x="536575" y="1600206"/>
            <a:ext cx="4746625" cy="4525963"/>
          </a:xfrm>
        </p:spPr>
        <p:txBody>
          <a:bodyPr/>
          <a:lstStyle>
            <a:lvl1pPr>
              <a:defRPr sz="2800">
                <a:latin typeface="Optane" pitchFamily="2" charset="0"/>
              </a:defRPr>
            </a:lvl1pPr>
            <a:lvl2pPr>
              <a:defRPr sz="2400">
                <a:latin typeface="Optane" pitchFamily="2" charset="0"/>
              </a:defRPr>
            </a:lvl2pPr>
            <a:lvl3pPr>
              <a:defRPr sz="2000">
                <a:latin typeface="Optane" pitchFamily="2" charset="0"/>
              </a:defRPr>
            </a:lvl3pPr>
            <a:lvl4pPr>
              <a:defRPr sz="1800">
                <a:latin typeface="Optane" pitchFamily="2" charset="0"/>
              </a:defRPr>
            </a:lvl4pPr>
            <a:lvl5pPr>
              <a:defRPr sz="1800">
                <a:latin typeface="Optane" pitchFamily="2"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t-IT"/>
          </a:p>
        </p:txBody>
      </p:sp>
      <p:sp>
        <p:nvSpPr>
          <p:cNvPr id="4" name="Content Placeholder 3"/>
          <p:cNvSpPr>
            <a:spLocks noGrp="1"/>
          </p:cNvSpPr>
          <p:nvPr>
            <p:ph sz="half" idx="2"/>
          </p:nvPr>
        </p:nvSpPr>
        <p:spPr>
          <a:xfrm>
            <a:off x="5448300" y="1600206"/>
            <a:ext cx="4746625" cy="4525963"/>
          </a:xfrm>
        </p:spPr>
        <p:txBody>
          <a:bodyPr/>
          <a:lstStyle>
            <a:lvl1pPr>
              <a:defRPr sz="2800">
                <a:latin typeface="Optane" pitchFamily="2" charset="0"/>
              </a:defRPr>
            </a:lvl1pPr>
            <a:lvl2pPr>
              <a:defRPr sz="2400">
                <a:latin typeface="Optane" pitchFamily="2" charset="0"/>
              </a:defRPr>
            </a:lvl2pPr>
            <a:lvl3pPr>
              <a:defRPr sz="2000">
                <a:latin typeface="Optane" pitchFamily="2" charset="0"/>
              </a:defRPr>
            </a:lvl3pPr>
            <a:lvl4pPr>
              <a:defRPr sz="1800">
                <a:latin typeface="Optane" pitchFamily="2" charset="0"/>
              </a:defRPr>
            </a:lvl4pPr>
            <a:lvl5pPr>
              <a:defRPr sz="1800">
                <a:latin typeface="Optane" pitchFamily="2"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t-IT"/>
          </a:p>
        </p:txBody>
      </p:sp>
      <p:sp>
        <p:nvSpPr>
          <p:cNvPr id="5" name="Date Placeholder 4"/>
          <p:cNvSpPr>
            <a:spLocks noGrp="1"/>
          </p:cNvSpPr>
          <p:nvPr>
            <p:ph type="dt" sz="half" idx="10"/>
          </p:nvPr>
        </p:nvSpPr>
        <p:spPr/>
        <p:txBody>
          <a:bodyPr/>
          <a:lstStyle>
            <a:lvl1pPr>
              <a:defRPr>
                <a:latin typeface="Optane" pitchFamily="2" charset="0"/>
              </a:defRPr>
            </a:lvl1pPr>
          </a:lstStyle>
          <a:p>
            <a:fld id="{04800856-2FB0-4830-8C60-1A6F6FE5BDA0}" type="datetimeFigureOut">
              <a:rPr lang="it-IT" smtClean="0"/>
              <a:pPr/>
              <a:t>16/5/23</a:t>
            </a:fld>
            <a:endParaRPr lang="it-IT" dirty="0"/>
          </a:p>
        </p:txBody>
      </p:sp>
      <p:sp>
        <p:nvSpPr>
          <p:cNvPr id="6" name="Footer Placeholder 5"/>
          <p:cNvSpPr>
            <a:spLocks noGrp="1"/>
          </p:cNvSpPr>
          <p:nvPr>
            <p:ph type="ftr" sz="quarter" idx="11"/>
          </p:nvPr>
        </p:nvSpPr>
        <p:spPr>
          <a:xfrm>
            <a:off x="3384550" y="6356361"/>
            <a:ext cx="3136900" cy="365125"/>
          </a:xfrm>
          <a:prstGeom prst="rect">
            <a:avLst/>
          </a:prstGeom>
        </p:spPr>
        <p:txBody>
          <a:bodyPr/>
          <a:lstStyle>
            <a:lvl1pPr>
              <a:defRPr>
                <a:latin typeface="Optane" pitchFamily="2" charset="0"/>
              </a:defRPr>
            </a:lvl1pPr>
          </a:lstStyle>
          <a:p>
            <a:r>
              <a:rPr lang="it-IT" dirty="0" smtClean="0"/>
              <a:t>EY_IDEA MANAGEMENT_V0.5.PPTX</a:t>
            </a:r>
            <a:endParaRPr lang="it-IT" dirty="0"/>
          </a:p>
        </p:txBody>
      </p:sp>
      <p:sp>
        <p:nvSpPr>
          <p:cNvPr id="7" name="Slide Number Placeholder 6"/>
          <p:cNvSpPr>
            <a:spLocks noGrp="1"/>
          </p:cNvSpPr>
          <p:nvPr>
            <p:ph type="sldNum" sz="quarter" idx="12"/>
          </p:nvPr>
        </p:nvSpPr>
        <p:spPr/>
        <p:txBody>
          <a:bodyPr/>
          <a:lstStyle>
            <a:lvl1pPr>
              <a:defRPr>
                <a:latin typeface="Optane" pitchFamily="2" charset="0"/>
              </a:defRPr>
            </a:lvl1pPr>
          </a:lstStyle>
          <a:p>
            <a:fld id="{48D807C0-2D41-4638-AE7B-EAF76F0B0F71}" type="slidenum">
              <a:rPr lang="it-IT" smtClean="0"/>
              <a:pPr/>
              <a:t>‹#›</a:t>
            </a:fld>
            <a:endParaRPr lang="it-IT" dirty="0"/>
          </a:p>
        </p:txBody>
      </p:sp>
    </p:spTree>
  </p:cSld>
  <p:clrMapOvr>
    <a:masterClrMapping/>
  </p:clrMapOvr>
  <p:timing>
    <p:tnLst>
      <p:par>
        <p:cTn xmlns:p14="http://schemas.microsoft.com/office/powerpoint/2010/mai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4638"/>
            <a:ext cx="8915400" cy="1143000"/>
          </a:xfrm>
        </p:spPr>
        <p:txBody>
          <a:bodyPr/>
          <a:lstStyle>
            <a:lvl1pPr>
              <a:defRPr>
                <a:latin typeface="Optane" pitchFamily="2" charset="0"/>
              </a:defRPr>
            </a:lvl1pPr>
          </a:lstStyle>
          <a:p>
            <a:r>
              <a:rPr lang="en-US" smtClean="0"/>
              <a:t>Click to edit Master title style</a:t>
            </a:r>
            <a:endParaRPr lang="it-IT"/>
          </a:p>
        </p:txBody>
      </p:sp>
      <p:sp>
        <p:nvSpPr>
          <p:cNvPr id="3" name="Text Placeholder 2"/>
          <p:cNvSpPr>
            <a:spLocks noGrp="1"/>
          </p:cNvSpPr>
          <p:nvPr>
            <p:ph type="body" idx="1"/>
          </p:nvPr>
        </p:nvSpPr>
        <p:spPr>
          <a:xfrm>
            <a:off x="495300" y="1535113"/>
            <a:ext cx="4376870" cy="639762"/>
          </a:xfrm>
        </p:spPr>
        <p:txBody>
          <a:bodyPr anchor="b"/>
          <a:lstStyle>
            <a:lvl1pPr marL="0" indent="0">
              <a:buNone/>
              <a:defRPr sz="2400" b="1">
                <a:latin typeface="Optane" pitchFamily="2"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95300" y="2174875"/>
            <a:ext cx="4376870" cy="3951288"/>
          </a:xfrm>
        </p:spPr>
        <p:txBody>
          <a:bodyPr/>
          <a:lstStyle>
            <a:lvl1pPr>
              <a:defRPr sz="2400">
                <a:latin typeface="Optane" pitchFamily="2" charset="0"/>
              </a:defRPr>
            </a:lvl1pPr>
            <a:lvl2pPr>
              <a:defRPr sz="2000">
                <a:latin typeface="Optane" pitchFamily="2" charset="0"/>
              </a:defRPr>
            </a:lvl2pPr>
            <a:lvl3pPr>
              <a:defRPr sz="1800">
                <a:latin typeface="Optane" pitchFamily="2" charset="0"/>
              </a:defRPr>
            </a:lvl3pPr>
            <a:lvl4pPr>
              <a:defRPr sz="1600">
                <a:latin typeface="Optane" pitchFamily="2" charset="0"/>
              </a:defRPr>
            </a:lvl4pPr>
            <a:lvl5pPr>
              <a:defRPr sz="1600">
                <a:latin typeface="Optane" pitchFamily="2"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t-IT"/>
          </a:p>
        </p:txBody>
      </p:sp>
      <p:sp>
        <p:nvSpPr>
          <p:cNvPr id="5" name="Text Placeholder 4"/>
          <p:cNvSpPr>
            <a:spLocks noGrp="1"/>
          </p:cNvSpPr>
          <p:nvPr>
            <p:ph type="body" sz="quarter" idx="3"/>
          </p:nvPr>
        </p:nvSpPr>
        <p:spPr>
          <a:xfrm>
            <a:off x="5032115" y="1535113"/>
            <a:ext cx="4378590" cy="639762"/>
          </a:xfrm>
        </p:spPr>
        <p:txBody>
          <a:bodyPr anchor="b"/>
          <a:lstStyle>
            <a:lvl1pPr marL="0" indent="0">
              <a:buNone/>
              <a:defRPr sz="2400" b="1">
                <a:latin typeface="Optane" pitchFamily="2"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32115" y="2174875"/>
            <a:ext cx="4378590" cy="3951288"/>
          </a:xfrm>
        </p:spPr>
        <p:txBody>
          <a:bodyPr/>
          <a:lstStyle>
            <a:lvl1pPr>
              <a:defRPr sz="2400">
                <a:latin typeface="Optane" pitchFamily="2" charset="0"/>
              </a:defRPr>
            </a:lvl1pPr>
            <a:lvl2pPr>
              <a:defRPr sz="2000">
                <a:latin typeface="Optane" pitchFamily="2" charset="0"/>
              </a:defRPr>
            </a:lvl2pPr>
            <a:lvl3pPr>
              <a:defRPr sz="1800">
                <a:latin typeface="Optane" pitchFamily="2" charset="0"/>
              </a:defRPr>
            </a:lvl3pPr>
            <a:lvl4pPr>
              <a:defRPr sz="1600">
                <a:latin typeface="Optane" pitchFamily="2" charset="0"/>
              </a:defRPr>
            </a:lvl4pPr>
            <a:lvl5pPr>
              <a:defRPr sz="1600">
                <a:latin typeface="Optane" pitchFamily="2"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t-IT"/>
          </a:p>
        </p:txBody>
      </p:sp>
      <p:sp>
        <p:nvSpPr>
          <p:cNvPr id="7" name="Date Placeholder 6"/>
          <p:cNvSpPr>
            <a:spLocks noGrp="1"/>
          </p:cNvSpPr>
          <p:nvPr>
            <p:ph type="dt" sz="half" idx="10"/>
          </p:nvPr>
        </p:nvSpPr>
        <p:spPr/>
        <p:txBody>
          <a:bodyPr/>
          <a:lstStyle>
            <a:lvl1pPr>
              <a:defRPr>
                <a:latin typeface="Optane" pitchFamily="2" charset="0"/>
              </a:defRPr>
            </a:lvl1pPr>
          </a:lstStyle>
          <a:p>
            <a:fld id="{04800856-2FB0-4830-8C60-1A6F6FE5BDA0}" type="datetimeFigureOut">
              <a:rPr lang="it-IT" smtClean="0"/>
              <a:pPr/>
              <a:t>16/5/23</a:t>
            </a:fld>
            <a:endParaRPr lang="it-IT" dirty="0"/>
          </a:p>
        </p:txBody>
      </p:sp>
      <p:sp>
        <p:nvSpPr>
          <p:cNvPr id="8" name="Footer Placeholder 7"/>
          <p:cNvSpPr>
            <a:spLocks noGrp="1"/>
          </p:cNvSpPr>
          <p:nvPr>
            <p:ph type="ftr" sz="quarter" idx="11"/>
          </p:nvPr>
        </p:nvSpPr>
        <p:spPr>
          <a:xfrm>
            <a:off x="3384550" y="6356361"/>
            <a:ext cx="3136900" cy="365125"/>
          </a:xfrm>
          <a:prstGeom prst="rect">
            <a:avLst/>
          </a:prstGeom>
        </p:spPr>
        <p:txBody>
          <a:bodyPr/>
          <a:lstStyle>
            <a:lvl1pPr>
              <a:defRPr>
                <a:latin typeface="Optane" pitchFamily="2" charset="0"/>
              </a:defRPr>
            </a:lvl1pPr>
          </a:lstStyle>
          <a:p>
            <a:r>
              <a:rPr lang="it-IT" dirty="0" smtClean="0"/>
              <a:t>EY_IDEA MANAGEMENT_V0.5.PPTX</a:t>
            </a:r>
            <a:endParaRPr lang="it-IT" dirty="0"/>
          </a:p>
        </p:txBody>
      </p:sp>
      <p:sp>
        <p:nvSpPr>
          <p:cNvPr id="9" name="Slide Number Placeholder 8"/>
          <p:cNvSpPr>
            <a:spLocks noGrp="1"/>
          </p:cNvSpPr>
          <p:nvPr>
            <p:ph type="sldNum" sz="quarter" idx="12"/>
          </p:nvPr>
        </p:nvSpPr>
        <p:spPr/>
        <p:txBody>
          <a:bodyPr/>
          <a:lstStyle>
            <a:lvl1pPr>
              <a:defRPr>
                <a:latin typeface="Optane" pitchFamily="2" charset="0"/>
              </a:defRPr>
            </a:lvl1pPr>
          </a:lstStyle>
          <a:p>
            <a:fld id="{48D807C0-2D41-4638-AE7B-EAF76F0B0F71}" type="slidenum">
              <a:rPr lang="it-IT" smtClean="0"/>
              <a:pPr/>
              <a:t>‹#›</a:t>
            </a:fld>
            <a:endParaRPr lang="it-IT" dirty="0"/>
          </a:p>
        </p:txBody>
      </p:sp>
    </p:spTree>
  </p:cSld>
  <p:clrMapOvr>
    <a:masterClrMapping/>
  </p:clrMapOvr>
  <p:timing>
    <p:tnLst>
      <p:par>
        <p:cTn xmlns:p14="http://schemas.microsoft.com/office/powerpoint/2010/mai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Optane" pitchFamily="2" charset="0"/>
              </a:defRPr>
            </a:lvl1pPr>
          </a:lstStyle>
          <a:p>
            <a:r>
              <a:rPr lang="en-US" smtClean="0"/>
              <a:t>Click to edit Master title style</a:t>
            </a:r>
            <a:endParaRPr lang="it-IT"/>
          </a:p>
        </p:txBody>
      </p:sp>
      <p:sp>
        <p:nvSpPr>
          <p:cNvPr id="3" name="Date Placeholder 2"/>
          <p:cNvSpPr>
            <a:spLocks noGrp="1"/>
          </p:cNvSpPr>
          <p:nvPr>
            <p:ph type="dt" sz="half" idx="10"/>
          </p:nvPr>
        </p:nvSpPr>
        <p:spPr/>
        <p:txBody>
          <a:bodyPr/>
          <a:lstStyle>
            <a:lvl1pPr>
              <a:defRPr>
                <a:latin typeface="Optane" pitchFamily="2" charset="0"/>
              </a:defRPr>
            </a:lvl1pPr>
          </a:lstStyle>
          <a:p>
            <a:fld id="{04800856-2FB0-4830-8C60-1A6F6FE5BDA0}" type="datetimeFigureOut">
              <a:rPr lang="it-IT" smtClean="0"/>
              <a:pPr/>
              <a:t>16/5/23</a:t>
            </a:fld>
            <a:endParaRPr lang="it-IT" dirty="0"/>
          </a:p>
        </p:txBody>
      </p:sp>
      <p:sp>
        <p:nvSpPr>
          <p:cNvPr id="4" name="Footer Placeholder 3"/>
          <p:cNvSpPr>
            <a:spLocks noGrp="1"/>
          </p:cNvSpPr>
          <p:nvPr>
            <p:ph type="ftr" sz="quarter" idx="11"/>
          </p:nvPr>
        </p:nvSpPr>
        <p:spPr>
          <a:xfrm>
            <a:off x="3384550" y="6356361"/>
            <a:ext cx="3136900" cy="365125"/>
          </a:xfrm>
          <a:prstGeom prst="rect">
            <a:avLst/>
          </a:prstGeom>
        </p:spPr>
        <p:txBody>
          <a:bodyPr/>
          <a:lstStyle>
            <a:lvl1pPr>
              <a:defRPr>
                <a:latin typeface="Optane" pitchFamily="2" charset="0"/>
              </a:defRPr>
            </a:lvl1pPr>
          </a:lstStyle>
          <a:p>
            <a:r>
              <a:rPr lang="it-IT" dirty="0" smtClean="0"/>
              <a:t>EY_IDEA MANAGEMENT_V0.5.PPTX</a:t>
            </a:r>
            <a:endParaRPr lang="it-IT" dirty="0"/>
          </a:p>
        </p:txBody>
      </p:sp>
      <p:sp>
        <p:nvSpPr>
          <p:cNvPr id="5" name="Slide Number Placeholder 4"/>
          <p:cNvSpPr>
            <a:spLocks noGrp="1"/>
          </p:cNvSpPr>
          <p:nvPr>
            <p:ph type="sldNum" sz="quarter" idx="12"/>
          </p:nvPr>
        </p:nvSpPr>
        <p:spPr>
          <a:xfrm>
            <a:off x="7142332" y="6356361"/>
            <a:ext cx="2311400" cy="365125"/>
          </a:xfrm>
        </p:spPr>
        <p:txBody>
          <a:bodyPr/>
          <a:lstStyle>
            <a:lvl1pPr>
              <a:defRPr>
                <a:latin typeface="Optane" pitchFamily="2" charset="0"/>
              </a:defRPr>
            </a:lvl1pPr>
          </a:lstStyle>
          <a:p>
            <a:fld id="{48D807C0-2D41-4638-AE7B-EAF76F0B0F71}" type="slidenum">
              <a:rPr lang="it-IT" smtClean="0"/>
              <a:pPr/>
              <a:t>‹#›</a:t>
            </a:fld>
            <a:endParaRPr lang="it-IT" dirty="0"/>
          </a:p>
        </p:txBody>
      </p:sp>
    </p:spTree>
  </p:cSld>
  <p:clrMapOvr>
    <a:masterClrMapping/>
  </p:clrMapOvr>
  <p:timing>
    <p:tnLst>
      <p:par>
        <p:cTn xmlns:p14="http://schemas.microsoft.com/office/powerpoint/2010/mai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atin typeface="Optane" pitchFamily="2" charset="0"/>
              </a:defRPr>
            </a:lvl1pPr>
          </a:lstStyle>
          <a:p>
            <a:fld id="{04800856-2FB0-4830-8C60-1A6F6FE5BDA0}" type="datetimeFigureOut">
              <a:rPr lang="it-IT" smtClean="0"/>
              <a:pPr/>
              <a:t>16/5/23</a:t>
            </a:fld>
            <a:endParaRPr lang="it-IT" dirty="0"/>
          </a:p>
        </p:txBody>
      </p:sp>
      <p:sp>
        <p:nvSpPr>
          <p:cNvPr id="3" name="Footer Placeholder 2"/>
          <p:cNvSpPr>
            <a:spLocks noGrp="1"/>
          </p:cNvSpPr>
          <p:nvPr>
            <p:ph type="ftr" sz="quarter" idx="11"/>
          </p:nvPr>
        </p:nvSpPr>
        <p:spPr>
          <a:xfrm>
            <a:off x="3384550" y="6356361"/>
            <a:ext cx="3136900" cy="365125"/>
          </a:xfrm>
          <a:prstGeom prst="rect">
            <a:avLst/>
          </a:prstGeom>
        </p:spPr>
        <p:txBody>
          <a:bodyPr/>
          <a:lstStyle>
            <a:lvl1pPr>
              <a:defRPr>
                <a:latin typeface="Optane" pitchFamily="2" charset="0"/>
              </a:defRPr>
            </a:lvl1pPr>
          </a:lstStyle>
          <a:p>
            <a:r>
              <a:rPr lang="it-IT" dirty="0" smtClean="0"/>
              <a:t>EY_IDEA MANAGEMENT_V0.5.PPTX</a:t>
            </a:r>
            <a:endParaRPr lang="it-IT" dirty="0"/>
          </a:p>
        </p:txBody>
      </p:sp>
      <p:sp>
        <p:nvSpPr>
          <p:cNvPr id="4" name="Slide Number Placeholder 3"/>
          <p:cNvSpPr>
            <a:spLocks noGrp="1"/>
          </p:cNvSpPr>
          <p:nvPr>
            <p:ph type="sldNum" sz="quarter" idx="12"/>
          </p:nvPr>
        </p:nvSpPr>
        <p:spPr/>
        <p:txBody>
          <a:bodyPr/>
          <a:lstStyle>
            <a:lvl1pPr>
              <a:defRPr>
                <a:latin typeface="Optane" pitchFamily="2" charset="0"/>
              </a:defRPr>
            </a:lvl1pPr>
          </a:lstStyle>
          <a:p>
            <a:fld id="{48D807C0-2D41-4638-AE7B-EAF76F0B0F71}" type="slidenum">
              <a:rPr lang="it-IT" smtClean="0"/>
              <a:pPr/>
              <a:t>‹#›</a:t>
            </a:fld>
            <a:endParaRPr lang="it-IT" dirty="0"/>
          </a:p>
        </p:txBody>
      </p:sp>
    </p:spTree>
  </p:cSld>
  <p:clrMapOvr>
    <a:masterClrMapping/>
  </p:clrMapOvr>
  <p:timing>
    <p:tnLst>
      <p:par>
        <p:cTn xmlns:p14="http://schemas.microsoft.com/office/powerpoint/2010/mai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3050"/>
            <a:ext cx="3259006" cy="1162050"/>
          </a:xfrm>
        </p:spPr>
        <p:txBody>
          <a:bodyPr anchor="b"/>
          <a:lstStyle>
            <a:lvl1pPr algn="l">
              <a:defRPr sz="2000" b="1">
                <a:latin typeface="Optane" pitchFamily="2" charset="0"/>
              </a:defRPr>
            </a:lvl1pPr>
          </a:lstStyle>
          <a:p>
            <a:r>
              <a:rPr lang="en-US" smtClean="0"/>
              <a:t>Click to edit Master title style</a:t>
            </a:r>
            <a:endParaRPr lang="it-IT"/>
          </a:p>
        </p:txBody>
      </p:sp>
      <p:sp>
        <p:nvSpPr>
          <p:cNvPr id="3" name="Content Placeholder 2"/>
          <p:cNvSpPr>
            <a:spLocks noGrp="1"/>
          </p:cNvSpPr>
          <p:nvPr>
            <p:ph idx="1"/>
          </p:nvPr>
        </p:nvSpPr>
        <p:spPr>
          <a:xfrm>
            <a:off x="3872972" y="273056"/>
            <a:ext cx="5537729" cy="5853113"/>
          </a:xfrm>
        </p:spPr>
        <p:txBody>
          <a:bodyPr/>
          <a:lstStyle>
            <a:lvl1pPr>
              <a:defRPr sz="3200">
                <a:latin typeface="Optane" pitchFamily="2" charset="0"/>
              </a:defRPr>
            </a:lvl1pPr>
            <a:lvl2pPr>
              <a:defRPr sz="2800">
                <a:latin typeface="Optane" pitchFamily="2" charset="0"/>
              </a:defRPr>
            </a:lvl2pPr>
            <a:lvl3pPr>
              <a:defRPr sz="2400">
                <a:latin typeface="Optane" pitchFamily="2" charset="0"/>
              </a:defRPr>
            </a:lvl3pPr>
            <a:lvl4pPr>
              <a:defRPr sz="2000">
                <a:latin typeface="Optane" pitchFamily="2" charset="0"/>
              </a:defRPr>
            </a:lvl4pPr>
            <a:lvl5pPr>
              <a:defRPr sz="2000">
                <a:latin typeface="Optane" pitchFamily="2" charset="0"/>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t-IT"/>
          </a:p>
        </p:txBody>
      </p:sp>
      <p:sp>
        <p:nvSpPr>
          <p:cNvPr id="4" name="Text Placeholder 3"/>
          <p:cNvSpPr>
            <a:spLocks noGrp="1"/>
          </p:cNvSpPr>
          <p:nvPr>
            <p:ph type="body" sz="half" idx="2"/>
          </p:nvPr>
        </p:nvSpPr>
        <p:spPr>
          <a:xfrm>
            <a:off x="495300" y="1435103"/>
            <a:ext cx="3259006" cy="4691063"/>
          </a:xfrm>
        </p:spPr>
        <p:txBody>
          <a:bodyPr/>
          <a:lstStyle>
            <a:lvl1pPr marL="0" indent="0">
              <a:buNone/>
              <a:defRPr sz="1400">
                <a:latin typeface="Optane" pitchFamily="2"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atin typeface="Optane" pitchFamily="2" charset="0"/>
              </a:defRPr>
            </a:lvl1pPr>
          </a:lstStyle>
          <a:p>
            <a:fld id="{04800856-2FB0-4830-8C60-1A6F6FE5BDA0}" type="datetimeFigureOut">
              <a:rPr lang="it-IT" smtClean="0"/>
              <a:pPr/>
              <a:t>16/5/23</a:t>
            </a:fld>
            <a:endParaRPr lang="it-IT" dirty="0"/>
          </a:p>
        </p:txBody>
      </p:sp>
      <p:sp>
        <p:nvSpPr>
          <p:cNvPr id="6" name="Footer Placeholder 5"/>
          <p:cNvSpPr>
            <a:spLocks noGrp="1"/>
          </p:cNvSpPr>
          <p:nvPr>
            <p:ph type="ftr" sz="quarter" idx="11"/>
          </p:nvPr>
        </p:nvSpPr>
        <p:spPr>
          <a:xfrm>
            <a:off x="3384550" y="6356361"/>
            <a:ext cx="3136900" cy="365125"/>
          </a:xfrm>
          <a:prstGeom prst="rect">
            <a:avLst/>
          </a:prstGeom>
        </p:spPr>
        <p:txBody>
          <a:bodyPr/>
          <a:lstStyle>
            <a:lvl1pPr>
              <a:defRPr>
                <a:latin typeface="Optane" pitchFamily="2" charset="0"/>
              </a:defRPr>
            </a:lvl1pPr>
          </a:lstStyle>
          <a:p>
            <a:r>
              <a:rPr lang="it-IT" dirty="0" smtClean="0"/>
              <a:t>EY_IDEA MANAGEMENT_V0.5.PPTX</a:t>
            </a:r>
            <a:endParaRPr lang="it-IT" dirty="0"/>
          </a:p>
        </p:txBody>
      </p:sp>
      <p:sp>
        <p:nvSpPr>
          <p:cNvPr id="7" name="Slide Number Placeholder 6"/>
          <p:cNvSpPr>
            <a:spLocks noGrp="1"/>
          </p:cNvSpPr>
          <p:nvPr>
            <p:ph type="sldNum" sz="quarter" idx="12"/>
          </p:nvPr>
        </p:nvSpPr>
        <p:spPr/>
        <p:txBody>
          <a:bodyPr/>
          <a:lstStyle>
            <a:lvl1pPr>
              <a:defRPr>
                <a:latin typeface="Optane" pitchFamily="2" charset="0"/>
              </a:defRPr>
            </a:lvl1pPr>
          </a:lstStyle>
          <a:p>
            <a:fld id="{48D807C0-2D41-4638-AE7B-EAF76F0B0F71}" type="slidenum">
              <a:rPr lang="it-IT" smtClean="0"/>
              <a:pPr/>
              <a:t>‹#›</a:t>
            </a:fld>
            <a:endParaRPr lang="it-IT" dirty="0"/>
          </a:p>
        </p:txBody>
      </p:sp>
    </p:spTree>
  </p:cSld>
  <p:clrMapOvr>
    <a:masterClrMapping/>
  </p:clrMapOvr>
  <p:timing>
    <p:tnLst>
      <p:par>
        <p:cTn xmlns:p14="http://schemas.microsoft.com/office/powerpoint/2010/mai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1645" y="4800600"/>
            <a:ext cx="5943600" cy="566738"/>
          </a:xfrm>
        </p:spPr>
        <p:txBody>
          <a:bodyPr anchor="b"/>
          <a:lstStyle>
            <a:lvl1pPr algn="l">
              <a:defRPr sz="2000" b="1">
                <a:latin typeface="Optane" pitchFamily="2" charset="0"/>
              </a:defRPr>
            </a:lvl1pPr>
          </a:lstStyle>
          <a:p>
            <a:r>
              <a:rPr lang="en-US" smtClean="0"/>
              <a:t>Click to edit Master title style</a:t>
            </a:r>
            <a:endParaRPr lang="it-IT"/>
          </a:p>
        </p:txBody>
      </p:sp>
      <p:sp>
        <p:nvSpPr>
          <p:cNvPr id="3" name="Picture Placeholder 2"/>
          <p:cNvSpPr>
            <a:spLocks noGrp="1"/>
          </p:cNvSpPr>
          <p:nvPr>
            <p:ph type="pic" idx="1"/>
          </p:nvPr>
        </p:nvSpPr>
        <p:spPr>
          <a:xfrm>
            <a:off x="1941645" y="612775"/>
            <a:ext cx="5943600" cy="4114800"/>
          </a:xfrm>
        </p:spPr>
        <p:txBody>
          <a:bodyPr/>
          <a:lstStyle>
            <a:lvl1pPr marL="0" indent="0">
              <a:buNone/>
              <a:defRPr sz="3200">
                <a:latin typeface="Optane" pitchFamily="2"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dirty="0"/>
          </a:p>
        </p:txBody>
      </p:sp>
      <p:sp>
        <p:nvSpPr>
          <p:cNvPr id="4" name="Text Placeholder 3"/>
          <p:cNvSpPr>
            <a:spLocks noGrp="1"/>
          </p:cNvSpPr>
          <p:nvPr>
            <p:ph type="body" sz="half" idx="2"/>
          </p:nvPr>
        </p:nvSpPr>
        <p:spPr>
          <a:xfrm>
            <a:off x="1941645" y="5367338"/>
            <a:ext cx="5943600" cy="804862"/>
          </a:xfrm>
        </p:spPr>
        <p:txBody>
          <a:bodyPr/>
          <a:lstStyle>
            <a:lvl1pPr marL="0" indent="0">
              <a:buNone/>
              <a:defRPr sz="1400">
                <a:latin typeface="Optane" pitchFamily="2"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atin typeface="Optane" pitchFamily="2" charset="0"/>
              </a:defRPr>
            </a:lvl1pPr>
          </a:lstStyle>
          <a:p>
            <a:fld id="{04800856-2FB0-4830-8C60-1A6F6FE5BDA0}" type="datetimeFigureOut">
              <a:rPr lang="it-IT" smtClean="0"/>
              <a:pPr/>
              <a:t>16/5/23</a:t>
            </a:fld>
            <a:endParaRPr lang="it-IT" dirty="0"/>
          </a:p>
        </p:txBody>
      </p:sp>
      <p:sp>
        <p:nvSpPr>
          <p:cNvPr id="6" name="Footer Placeholder 5"/>
          <p:cNvSpPr>
            <a:spLocks noGrp="1"/>
          </p:cNvSpPr>
          <p:nvPr>
            <p:ph type="ftr" sz="quarter" idx="11"/>
          </p:nvPr>
        </p:nvSpPr>
        <p:spPr>
          <a:xfrm>
            <a:off x="3384550" y="6356361"/>
            <a:ext cx="3136900" cy="365125"/>
          </a:xfrm>
          <a:prstGeom prst="rect">
            <a:avLst/>
          </a:prstGeom>
        </p:spPr>
        <p:txBody>
          <a:bodyPr/>
          <a:lstStyle>
            <a:lvl1pPr>
              <a:defRPr>
                <a:latin typeface="Optane" pitchFamily="2" charset="0"/>
              </a:defRPr>
            </a:lvl1pPr>
          </a:lstStyle>
          <a:p>
            <a:r>
              <a:rPr lang="it-IT" dirty="0" smtClean="0"/>
              <a:t>EY_IDEA MANAGEMENT_V0.5.PPTX</a:t>
            </a:r>
            <a:endParaRPr lang="it-IT" dirty="0"/>
          </a:p>
        </p:txBody>
      </p:sp>
      <p:sp>
        <p:nvSpPr>
          <p:cNvPr id="7" name="Slide Number Placeholder 6"/>
          <p:cNvSpPr>
            <a:spLocks noGrp="1"/>
          </p:cNvSpPr>
          <p:nvPr>
            <p:ph type="sldNum" sz="quarter" idx="12"/>
          </p:nvPr>
        </p:nvSpPr>
        <p:spPr/>
        <p:txBody>
          <a:bodyPr/>
          <a:lstStyle>
            <a:lvl1pPr>
              <a:defRPr>
                <a:latin typeface="Optane" pitchFamily="2" charset="0"/>
              </a:defRPr>
            </a:lvl1pPr>
          </a:lstStyle>
          <a:p>
            <a:fld id="{48D807C0-2D41-4638-AE7B-EAF76F0B0F71}" type="slidenum">
              <a:rPr lang="it-IT" smtClean="0"/>
              <a:pPr/>
              <a:t>‹#›</a:t>
            </a:fld>
            <a:endParaRPr lang="it-IT" dirty="0"/>
          </a:p>
        </p:txBody>
      </p:sp>
    </p:spTree>
  </p:cSld>
  <p:clrMapOvr>
    <a:masterClrMapping/>
  </p:clrMapOvr>
  <p:timing>
    <p:tnLst>
      <p:par>
        <p:cTn xmlns:p14="http://schemas.microsoft.com/office/powerpoint/2010/main" id="1" dur="indefinite" restart="never" nodeType="tmRoot"/>
      </p:par>
    </p:tnLst>
  </p:timing>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4"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4364" y="80970"/>
            <a:ext cx="9066340" cy="648090"/>
          </a:xfrm>
          <a:prstGeom prst="rect">
            <a:avLst/>
          </a:prstGeom>
        </p:spPr>
        <p:txBody>
          <a:bodyPr vert="horz" lIns="91440" tIns="45720" rIns="91440" bIns="45720" rtlCol="0" anchor="ctr">
            <a:normAutofit/>
          </a:bodyPr>
          <a:lstStyle/>
          <a:p>
            <a:r>
              <a:rPr lang="en-US" smtClean="0"/>
              <a:t>Click to edit Master title style</a:t>
            </a:r>
            <a:endParaRPr lang="it-IT"/>
          </a:p>
        </p:txBody>
      </p:sp>
      <p:sp>
        <p:nvSpPr>
          <p:cNvPr id="3" name="Text Placeholder 2"/>
          <p:cNvSpPr>
            <a:spLocks noGrp="1"/>
          </p:cNvSpPr>
          <p:nvPr>
            <p:ph type="body" idx="1"/>
          </p:nvPr>
        </p:nvSpPr>
        <p:spPr>
          <a:xfrm>
            <a:off x="416370" y="980661"/>
            <a:ext cx="8994330" cy="5145506"/>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it-IT" dirty="0"/>
          </a:p>
        </p:txBody>
      </p:sp>
      <p:sp>
        <p:nvSpPr>
          <p:cNvPr id="4" name="Date Placeholder 3"/>
          <p:cNvSpPr>
            <a:spLocks noGrp="1"/>
          </p:cNvSpPr>
          <p:nvPr>
            <p:ph type="dt" sz="half" idx="2"/>
          </p:nvPr>
        </p:nvSpPr>
        <p:spPr>
          <a:xfrm>
            <a:off x="495300" y="6356361"/>
            <a:ext cx="2311400" cy="365125"/>
          </a:xfrm>
          <a:prstGeom prst="rect">
            <a:avLst/>
          </a:prstGeom>
        </p:spPr>
        <p:txBody>
          <a:bodyPr vert="horz" lIns="91440" tIns="45720" rIns="91440" bIns="45720" rtlCol="0" anchor="ctr"/>
          <a:lstStyle>
            <a:lvl1pPr algn="l">
              <a:defRPr sz="1200">
                <a:solidFill>
                  <a:schemeClr val="tx1">
                    <a:tint val="75000"/>
                  </a:schemeClr>
                </a:solidFill>
                <a:latin typeface="Optane" pitchFamily="2" charset="0"/>
              </a:defRPr>
            </a:lvl1pPr>
          </a:lstStyle>
          <a:p>
            <a:fld id="{04800856-2FB0-4830-8C60-1A6F6FE5BDA0}" type="datetimeFigureOut">
              <a:rPr lang="it-IT" smtClean="0"/>
              <a:pPr/>
              <a:t>16/5/23</a:t>
            </a:fld>
            <a:endParaRPr lang="it-IT" dirty="0"/>
          </a:p>
        </p:txBody>
      </p:sp>
      <p:sp>
        <p:nvSpPr>
          <p:cNvPr id="6" name="Slide Number Placeholder 5"/>
          <p:cNvSpPr>
            <a:spLocks noGrp="1"/>
          </p:cNvSpPr>
          <p:nvPr>
            <p:ph type="sldNum" sz="quarter" idx="4"/>
          </p:nvPr>
        </p:nvSpPr>
        <p:spPr>
          <a:xfrm>
            <a:off x="7099300" y="6356361"/>
            <a:ext cx="2311400" cy="365125"/>
          </a:xfrm>
          <a:prstGeom prst="rect">
            <a:avLst/>
          </a:prstGeom>
        </p:spPr>
        <p:txBody>
          <a:bodyPr vert="horz" lIns="91440" tIns="45720" rIns="91440" bIns="45720" rtlCol="0" anchor="ctr"/>
          <a:lstStyle>
            <a:lvl1pPr algn="r">
              <a:defRPr sz="1200">
                <a:solidFill>
                  <a:schemeClr val="tx1">
                    <a:tint val="75000"/>
                  </a:schemeClr>
                </a:solidFill>
                <a:latin typeface="Optane" pitchFamily="2" charset="0"/>
              </a:defRPr>
            </a:lvl1pPr>
          </a:lstStyle>
          <a:p>
            <a:fld id="{48D807C0-2D41-4638-AE7B-EAF76F0B0F71}" type="slidenum">
              <a:rPr lang="it-IT" smtClean="0"/>
              <a:pPr/>
              <a:t>‹#›</a:t>
            </a:fld>
            <a:endParaRPr lang="it-IT" dirty="0"/>
          </a:p>
        </p:txBody>
      </p:sp>
      <p:cxnSp>
        <p:nvCxnSpPr>
          <p:cNvPr id="7" name="Straight Connector 6"/>
          <p:cNvCxnSpPr/>
          <p:nvPr/>
        </p:nvCxnSpPr>
        <p:spPr>
          <a:xfrm>
            <a:off x="344360" y="6381410"/>
            <a:ext cx="9217280" cy="0"/>
          </a:xfrm>
          <a:prstGeom prst="line">
            <a:avLst/>
          </a:prstGeom>
          <a:ln w="12700">
            <a:solidFill>
              <a:srgbClr val="C00000"/>
            </a:solidFill>
          </a:ln>
        </p:spPr>
        <p:style>
          <a:lnRef idx="1">
            <a:schemeClr val="accent2"/>
          </a:lnRef>
          <a:fillRef idx="0">
            <a:schemeClr val="accent2"/>
          </a:fillRef>
          <a:effectRef idx="0">
            <a:schemeClr val="accent2"/>
          </a:effectRef>
          <a:fontRef idx="minor">
            <a:schemeClr val="tx1"/>
          </a:fontRef>
        </p:style>
      </p:cxnSp>
      <p:sp>
        <p:nvSpPr>
          <p:cNvPr id="8" name="Line 10"/>
          <p:cNvSpPr>
            <a:spLocks noChangeShapeType="1"/>
          </p:cNvSpPr>
          <p:nvPr/>
        </p:nvSpPr>
        <p:spPr bwMode="auto">
          <a:xfrm>
            <a:off x="344364" y="811928"/>
            <a:ext cx="9201590" cy="0"/>
          </a:xfrm>
          <a:prstGeom prst="line">
            <a:avLst/>
          </a:prstGeom>
          <a:noFill/>
          <a:ln w="19050">
            <a:solidFill>
              <a:schemeClr val="tx2">
                <a:lumMod val="40000"/>
                <a:lumOff val="60000"/>
              </a:schemeClr>
            </a:solidFill>
            <a:round/>
            <a:headEnd/>
            <a:tailEnd/>
          </a:ln>
          <a:effectLst/>
        </p:spPr>
        <p:txBody>
          <a:bodyPr wrap="none" anchor="ctr"/>
          <a:lstStyle/>
          <a:p>
            <a:pPr fontAlgn="base">
              <a:spcBef>
                <a:spcPct val="0"/>
              </a:spcBef>
              <a:spcAft>
                <a:spcPct val="0"/>
              </a:spcAft>
            </a:pPr>
            <a:endParaRPr lang="en-US" dirty="0">
              <a:solidFill>
                <a:srgbClr val="646464"/>
              </a:solidFill>
              <a:latin typeface="Optane" pitchFamily="2" charset="0"/>
            </a:endParaRPr>
          </a:p>
        </p:txBody>
      </p:sp>
      <p:sp>
        <p:nvSpPr>
          <p:cNvPr id="35" name="Rectangle 9"/>
          <p:cNvSpPr>
            <a:spLocks noChangeArrowheads="1"/>
          </p:cNvSpPr>
          <p:nvPr/>
        </p:nvSpPr>
        <p:spPr bwMode="auto">
          <a:xfrm>
            <a:off x="339635" y="6530579"/>
            <a:ext cx="663575" cy="196850"/>
          </a:xfrm>
          <a:prstGeom prst="rect">
            <a:avLst/>
          </a:prstGeom>
          <a:noFill/>
          <a:ln w="9525">
            <a:noFill/>
            <a:miter lim="800000"/>
            <a:headEnd/>
            <a:tailEnd/>
          </a:ln>
          <a:effectLst/>
        </p:spPr>
        <p:txBody>
          <a:bodyPr lIns="0" tIns="0" rIns="0" bIns="0"/>
          <a:lstStyle/>
          <a:p>
            <a:pPr fontAlgn="base">
              <a:spcBef>
                <a:spcPct val="0"/>
              </a:spcBef>
              <a:spcAft>
                <a:spcPct val="0"/>
              </a:spcAft>
            </a:pPr>
            <a:r>
              <a:rPr lang="en-US" sz="1100" dirty="0" smtClean="0">
                <a:solidFill>
                  <a:srgbClr val="000000"/>
                </a:solidFill>
                <a:latin typeface="Optane" pitchFamily="2" charset="0"/>
                <a:cs typeface="Arial" charset="0"/>
              </a:rPr>
              <a:t>Page </a:t>
            </a:r>
            <a:fld id="{176C9665-13A1-4E4A-84AC-67452C24411B}" type="slidenum">
              <a:rPr lang="en-US" sz="1100" smtClean="0">
                <a:solidFill>
                  <a:srgbClr val="000000"/>
                </a:solidFill>
                <a:latin typeface="Optane" pitchFamily="2" charset="0"/>
                <a:cs typeface="Arial" charset="0"/>
              </a:rPr>
              <a:pPr fontAlgn="base">
                <a:spcBef>
                  <a:spcPct val="0"/>
                </a:spcBef>
                <a:spcAft>
                  <a:spcPct val="0"/>
                </a:spcAft>
              </a:pPr>
              <a:t>‹#›</a:t>
            </a:fld>
            <a:endParaRPr lang="en-US" sz="1100" dirty="0">
              <a:solidFill>
                <a:srgbClr val="000000"/>
              </a:solidFill>
              <a:latin typeface="Optane" pitchFamily="2" charset="0"/>
              <a:cs typeface="Arial" charset="0"/>
            </a:endParaRPr>
          </a:p>
        </p:txBody>
      </p:sp>
      <p:pic>
        <p:nvPicPr>
          <p:cNvPr id="10" name="Picture 8"/>
          <p:cNvPicPr>
            <a:picLocks noChangeAspect="1" noChangeArrowheads="1"/>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7356399" y="63737"/>
            <a:ext cx="2190906" cy="5401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 bg1="lt1" tx1="dk1" bg2="lt2" tx2="dk2" accent1="accent1" accent2="accent2" accent3="accent3" accent4="accent4" accent5="accent5" accent6="accent6" hlink="hlink" folHlink="folHlink"/>
  <p:sldLayoutIdLst>
    <p:sldLayoutId id="2147483671" r:id="rId1"/>
    <p:sldLayoutId id="2147483672" r:id="rId2"/>
    <p:sldLayoutId id="2147483673" r:id="rId3"/>
    <p:sldLayoutId id="2147483674" r:id="rId4"/>
    <p:sldLayoutId id="2147483675" r:id="rId5"/>
    <p:sldLayoutId id="2147483676" r:id="rId6"/>
    <p:sldLayoutId id="2147483677" r:id="rId7"/>
    <p:sldLayoutId id="2147483678" r:id="rId8"/>
    <p:sldLayoutId id="2147483679" r:id="rId9"/>
    <p:sldLayoutId id="2147483680" r:id="rId10"/>
    <p:sldLayoutId id="2147483681" r:id="rId11"/>
    <p:sldLayoutId id="2147483682" r:id="rId12"/>
  </p:sldLayoutIdLst>
  <p:timing>
    <p:tnLst>
      <p:par>
        <p:cTn xmlns:p14="http://schemas.microsoft.com/office/powerpoint/2010/main" id="1" dur="indefinite" restart="never" nodeType="tmRoot"/>
      </p:par>
    </p:tnLst>
  </p:timing>
  <p:txStyles>
    <p:titleStyle>
      <a:lvl1pPr algn="l" defTabSz="914400" rtl="0" eaLnBrk="1" latinLnBrk="0" hangingPunct="1">
        <a:spcBef>
          <a:spcPct val="0"/>
        </a:spcBef>
        <a:buNone/>
        <a:defRPr sz="2000" b="1" kern="1200">
          <a:solidFill>
            <a:schemeClr val="tx1"/>
          </a:solidFill>
          <a:latin typeface="Optane" pitchFamily="2" charset="0"/>
          <a:ea typeface="+mj-ea"/>
          <a:cs typeface="+mj-cs"/>
        </a:defRPr>
      </a:lvl1pPr>
    </p:titleStyle>
    <p:bodyStyle>
      <a:lvl1pPr marL="342900" indent="-342900" algn="l" defTabSz="914400" rtl="0" eaLnBrk="1" latinLnBrk="0" hangingPunct="1">
        <a:spcBef>
          <a:spcPct val="20000"/>
        </a:spcBef>
        <a:buClr>
          <a:srgbClr val="FFC000"/>
        </a:buClr>
        <a:buSzPct val="75000"/>
        <a:buFont typeface="Arial" pitchFamily="34" charset="0"/>
        <a:buChar char="►"/>
        <a:defRPr sz="3200" kern="1200">
          <a:solidFill>
            <a:schemeClr val="tx1"/>
          </a:solidFill>
          <a:latin typeface="Optane" pitchFamily="2" charset="0"/>
          <a:ea typeface="+mn-ea"/>
          <a:cs typeface="+mn-cs"/>
        </a:defRPr>
      </a:lvl1pPr>
      <a:lvl2pPr marL="742950" indent="-285750" algn="l" defTabSz="914400" rtl="0" eaLnBrk="1" latinLnBrk="0" hangingPunct="1">
        <a:spcBef>
          <a:spcPct val="20000"/>
        </a:spcBef>
        <a:buClr>
          <a:srgbClr val="FFC000"/>
        </a:buClr>
        <a:buFont typeface="Arial" pitchFamily="34" charset="0"/>
        <a:buChar char="–"/>
        <a:defRPr sz="2800" kern="1200">
          <a:solidFill>
            <a:schemeClr val="tx1"/>
          </a:solidFill>
          <a:latin typeface="Optane" pitchFamily="2" charset="0"/>
          <a:ea typeface="+mn-ea"/>
          <a:cs typeface="+mn-cs"/>
        </a:defRPr>
      </a:lvl2pPr>
      <a:lvl3pPr marL="1143000" indent="-228600" algn="l" defTabSz="914400" rtl="0" eaLnBrk="1" latinLnBrk="0" hangingPunct="1">
        <a:spcBef>
          <a:spcPct val="20000"/>
        </a:spcBef>
        <a:buClr>
          <a:srgbClr val="FFC000"/>
        </a:buClr>
        <a:buFont typeface="Arial" pitchFamily="34" charset="0"/>
        <a:buChar char="•"/>
        <a:defRPr sz="2400" kern="1200">
          <a:solidFill>
            <a:schemeClr val="tx1"/>
          </a:solidFill>
          <a:latin typeface="Optane" pitchFamily="2" charset="0"/>
          <a:ea typeface="+mn-ea"/>
          <a:cs typeface="+mn-cs"/>
        </a:defRPr>
      </a:lvl3pPr>
      <a:lvl4pPr marL="1600200" indent="-228600" algn="l" defTabSz="914400" rtl="0" eaLnBrk="1" latinLnBrk="0" hangingPunct="1">
        <a:spcBef>
          <a:spcPct val="20000"/>
        </a:spcBef>
        <a:buClr>
          <a:srgbClr val="FFC000"/>
        </a:buClr>
        <a:buFont typeface="Arial" pitchFamily="34" charset="0"/>
        <a:buChar char="–"/>
        <a:defRPr sz="2000" kern="1200">
          <a:solidFill>
            <a:schemeClr val="tx1"/>
          </a:solidFill>
          <a:latin typeface="Optane" pitchFamily="2" charset="0"/>
          <a:ea typeface="+mn-ea"/>
          <a:cs typeface="+mn-cs"/>
        </a:defRPr>
      </a:lvl4pPr>
      <a:lvl5pPr marL="2057400" indent="-228600" algn="l" defTabSz="914400" rtl="0" eaLnBrk="1" latinLnBrk="0" hangingPunct="1">
        <a:spcBef>
          <a:spcPct val="20000"/>
        </a:spcBef>
        <a:buClr>
          <a:srgbClr val="FFC000"/>
        </a:buClr>
        <a:buFont typeface="Arial" pitchFamily="34" charset="0"/>
        <a:buChar char="»"/>
        <a:defRPr sz="2000" kern="1200">
          <a:solidFill>
            <a:schemeClr val="tx1"/>
          </a:solidFill>
          <a:latin typeface="Optane" pitchFamily="2"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chart" Target="../charts/char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chart" Target="../charts/char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chart" Target="../charts/char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chart" Target="../charts/char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chart" Target="../charts/char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chart" Target="../charts/char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5"/>
          <p:cNvSpPr txBox="1">
            <a:spLocks noChangeArrowheads="1"/>
          </p:cNvSpPr>
          <p:nvPr/>
        </p:nvSpPr>
        <p:spPr>
          <a:xfrm>
            <a:off x="272350" y="3645030"/>
            <a:ext cx="9361300" cy="2985432"/>
          </a:xfrm>
          <a:prstGeom prst="rect">
            <a:avLst/>
          </a:prstGeom>
        </p:spPr>
        <p:txBody>
          <a:bodyPr wrap="square" lIns="36000" tIns="0" rIns="36000" bIns="0">
            <a:spAutoFit/>
          </a:bodyPr>
          <a:lstStyle/>
          <a:p>
            <a:pPr algn="ctr" defTabSz="457200" eaLnBrk="0" fontAlgn="auto" hangingPunct="0">
              <a:spcBef>
                <a:spcPts val="0"/>
              </a:spcBef>
              <a:spcAft>
                <a:spcPts val="1200"/>
              </a:spcAft>
              <a:buClr>
                <a:srgbClr val="FFC000"/>
              </a:buClr>
              <a:buSzPct val="85000"/>
              <a:defRPr/>
            </a:pPr>
            <a:r>
              <a:rPr lang="en-GB" sz="2400" b="1" dirty="0" smtClean="0">
                <a:solidFill>
                  <a:schemeClr val="tx1">
                    <a:lumMod val="85000"/>
                    <a:lumOff val="15000"/>
                  </a:schemeClr>
                </a:solidFill>
                <a:latin typeface="Optane" pitchFamily="2" charset="0"/>
              </a:rPr>
              <a:t>Training session 7. Reducing poverty of the elderly in the </a:t>
            </a:r>
            <a:r>
              <a:rPr lang="en-GB" sz="2400" b="1" dirty="0" smtClean="0">
                <a:solidFill>
                  <a:schemeClr val="tx1">
                    <a:lumMod val="85000"/>
                    <a:lumOff val="15000"/>
                  </a:schemeClr>
                </a:solidFill>
                <a:latin typeface="Optane" pitchFamily="2" charset="0"/>
              </a:rPr>
              <a:t>EU</a:t>
            </a:r>
            <a:r>
              <a:rPr lang="zh-CN" altLang="en-US" sz="2400" b="1" dirty="0" smtClean="0">
                <a:solidFill>
                  <a:schemeClr val="tx1">
                    <a:lumMod val="85000"/>
                    <a:lumOff val="15000"/>
                  </a:schemeClr>
                </a:solidFill>
                <a:latin typeface="Optane" pitchFamily="2" charset="0"/>
              </a:rPr>
              <a:t> </a:t>
            </a:r>
            <a:r>
              <a:rPr lang="zh-CN" altLang="en-US" sz="2400" b="1" dirty="0" smtClean="0">
                <a:solidFill>
                  <a:schemeClr val="tx1">
                    <a:lumMod val="85000"/>
                    <a:lumOff val="15000"/>
                  </a:schemeClr>
                </a:solidFill>
                <a:latin typeface="Optane" pitchFamily="2" charset="0"/>
              </a:rPr>
              <a:t>培训第</a:t>
            </a:r>
            <a:r>
              <a:rPr lang="en-US" altLang="zh-CN" sz="2400" b="1" dirty="0" smtClean="0">
                <a:solidFill>
                  <a:schemeClr val="tx1">
                    <a:lumMod val="85000"/>
                    <a:lumOff val="15000"/>
                  </a:schemeClr>
                </a:solidFill>
                <a:latin typeface="Optane" pitchFamily="2" charset="0"/>
              </a:rPr>
              <a:t>7</a:t>
            </a:r>
            <a:r>
              <a:rPr lang="zh-CN" altLang="en-US" sz="2400" b="1" dirty="0" smtClean="0">
                <a:solidFill>
                  <a:schemeClr val="tx1">
                    <a:lumMod val="85000"/>
                    <a:lumOff val="15000"/>
                  </a:schemeClr>
                </a:solidFill>
                <a:latin typeface="Optane" pitchFamily="2" charset="0"/>
              </a:rPr>
              <a:t>场：欧盟老人减贫工作</a:t>
            </a:r>
            <a:endParaRPr lang="en-GB" sz="2400" b="1" dirty="0" smtClean="0">
              <a:solidFill>
                <a:schemeClr val="tx1">
                  <a:lumMod val="85000"/>
                  <a:lumOff val="15000"/>
                </a:schemeClr>
              </a:solidFill>
              <a:latin typeface="Optane" pitchFamily="2" charset="0"/>
            </a:endParaRPr>
          </a:p>
          <a:p>
            <a:pPr algn="ctr" defTabSz="457200" eaLnBrk="0" fontAlgn="auto" hangingPunct="0">
              <a:spcBef>
                <a:spcPts val="0"/>
              </a:spcBef>
              <a:spcAft>
                <a:spcPts val="1200"/>
              </a:spcAft>
              <a:buClr>
                <a:srgbClr val="FFC000"/>
              </a:buClr>
              <a:buSzPct val="85000"/>
              <a:defRPr/>
            </a:pPr>
            <a:r>
              <a:rPr lang="en-GB" sz="1600" i="1" kern="0" dirty="0" smtClean="0">
                <a:solidFill>
                  <a:schemeClr val="tx1">
                    <a:lumMod val="85000"/>
                    <a:lumOff val="15000"/>
                  </a:schemeClr>
                </a:solidFill>
                <a:latin typeface="Optane" pitchFamily="2" charset="0"/>
                <a:ea typeface="+mj-ea"/>
                <a:cs typeface="+mj-cs"/>
              </a:rPr>
              <a:t>Lecturer: Mª Dolores Ruiz Bautista. Deputy </a:t>
            </a:r>
            <a:r>
              <a:rPr lang="en-GB" sz="1600" i="1" kern="0" dirty="0">
                <a:solidFill>
                  <a:schemeClr val="tx1">
                    <a:lumMod val="85000"/>
                    <a:lumOff val="15000"/>
                  </a:schemeClr>
                </a:solidFill>
                <a:latin typeface="Optane" pitchFamily="2" charset="0"/>
                <a:ea typeface="+mj-ea"/>
                <a:cs typeface="+mj-cs"/>
              </a:rPr>
              <a:t>Director for Social </a:t>
            </a:r>
            <a:r>
              <a:rPr lang="en-GB" sz="1600" i="1" kern="0" dirty="0" smtClean="0">
                <a:solidFill>
                  <a:schemeClr val="tx1">
                    <a:lumMod val="85000"/>
                    <a:lumOff val="15000"/>
                  </a:schemeClr>
                </a:solidFill>
                <a:latin typeface="Optane" pitchFamily="2" charset="0"/>
                <a:ea typeface="+mj-ea"/>
                <a:cs typeface="+mj-cs"/>
              </a:rPr>
              <a:t>Programs. </a:t>
            </a:r>
          </a:p>
          <a:p>
            <a:pPr algn="ctr" defTabSz="457200" eaLnBrk="0" fontAlgn="auto" hangingPunct="0">
              <a:spcBef>
                <a:spcPts val="0"/>
              </a:spcBef>
              <a:spcAft>
                <a:spcPts val="1200"/>
              </a:spcAft>
              <a:buClr>
                <a:srgbClr val="FFC000"/>
              </a:buClr>
              <a:buSzPct val="85000"/>
              <a:defRPr/>
            </a:pPr>
            <a:r>
              <a:rPr lang="en-GB" sz="1600" i="1" kern="0" dirty="0" smtClean="0">
                <a:solidFill>
                  <a:schemeClr val="tx1">
                    <a:lumMod val="85000"/>
                    <a:lumOff val="15000"/>
                  </a:schemeClr>
                </a:solidFill>
                <a:latin typeface="Optane" pitchFamily="2" charset="0"/>
                <a:ea typeface="+mj-ea"/>
                <a:cs typeface="+mj-cs"/>
              </a:rPr>
              <a:t>General Directorate </a:t>
            </a:r>
            <a:r>
              <a:rPr lang="en-GB" sz="1600" i="1" kern="0" dirty="0">
                <a:solidFill>
                  <a:schemeClr val="tx1">
                    <a:lumMod val="85000"/>
                    <a:lumOff val="15000"/>
                  </a:schemeClr>
                </a:solidFill>
                <a:latin typeface="Optane" pitchFamily="2" charset="0"/>
                <a:ea typeface="+mj-ea"/>
                <a:cs typeface="+mj-cs"/>
              </a:rPr>
              <a:t>of Services for Family and </a:t>
            </a:r>
            <a:r>
              <a:rPr lang="en-GB" sz="1600" i="1" kern="0" dirty="0" smtClean="0">
                <a:solidFill>
                  <a:schemeClr val="tx1">
                    <a:lumMod val="85000"/>
                    <a:lumOff val="15000"/>
                  </a:schemeClr>
                </a:solidFill>
                <a:latin typeface="Optane" pitchFamily="2" charset="0"/>
                <a:ea typeface="+mj-ea"/>
                <a:cs typeface="+mj-cs"/>
              </a:rPr>
              <a:t>Childhood. Ministry </a:t>
            </a:r>
            <a:r>
              <a:rPr lang="en-GB" sz="1600" i="1" kern="0" dirty="0">
                <a:solidFill>
                  <a:schemeClr val="tx1">
                    <a:lumMod val="85000"/>
                    <a:lumOff val="15000"/>
                  </a:schemeClr>
                </a:solidFill>
                <a:latin typeface="Optane" pitchFamily="2" charset="0"/>
                <a:ea typeface="+mj-ea"/>
                <a:cs typeface="+mj-cs"/>
              </a:rPr>
              <a:t>for Health, Social Services and </a:t>
            </a:r>
            <a:r>
              <a:rPr lang="en-GB" sz="1600" i="1" kern="0" dirty="0" smtClean="0">
                <a:solidFill>
                  <a:schemeClr val="tx1">
                    <a:lumMod val="85000"/>
                    <a:lumOff val="15000"/>
                  </a:schemeClr>
                </a:solidFill>
                <a:latin typeface="Optane" pitchFamily="2" charset="0"/>
                <a:ea typeface="+mj-ea"/>
                <a:cs typeface="+mj-cs"/>
              </a:rPr>
              <a:t>Equality</a:t>
            </a:r>
          </a:p>
          <a:p>
            <a:pPr algn="ctr" defTabSz="457200" eaLnBrk="0" fontAlgn="auto" hangingPunct="0">
              <a:spcBef>
                <a:spcPts val="0"/>
              </a:spcBef>
              <a:spcAft>
                <a:spcPts val="1200"/>
              </a:spcAft>
              <a:buClr>
                <a:srgbClr val="FFC000"/>
              </a:buClr>
              <a:buSzPct val="85000"/>
              <a:defRPr/>
            </a:pPr>
            <a:r>
              <a:rPr lang="zh-CN" altLang="en-US" sz="1600" i="1" kern="0" noProof="1" smtClean="0">
                <a:solidFill>
                  <a:schemeClr val="tx1">
                    <a:lumMod val="85000"/>
                    <a:lumOff val="15000"/>
                  </a:schemeClr>
                </a:solidFill>
                <a:latin typeface="Optane" pitchFamily="2" charset="0"/>
                <a:ea typeface="+mj-ea"/>
                <a:cs typeface="+mj-cs"/>
              </a:rPr>
              <a:t>主讲人：朵罗乐斯</a:t>
            </a:r>
            <a:r>
              <a:rPr lang="en-US" altLang="zh-CN" sz="1600" i="1" kern="0" noProof="1" smtClean="0">
                <a:solidFill>
                  <a:schemeClr val="tx1">
                    <a:lumMod val="85000"/>
                    <a:lumOff val="15000"/>
                  </a:schemeClr>
                </a:solidFill>
                <a:latin typeface="Optane" pitchFamily="2" charset="0"/>
                <a:ea typeface="+mj-ea"/>
                <a:cs typeface="+mj-cs"/>
              </a:rPr>
              <a:t>·</a:t>
            </a:r>
            <a:r>
              <a:rPr lang="zh-CN" altLang="en-US" sz="1600" i="1" kern="0" noProof="1" smtClean="0">
                <a:solidFill>
                  <a:schemeClr val="tx1">
                    <a:lumMod val="85000"/>
                    <a:lumOff val="15000"/>
                  </a:schemeClr>
                </a:solidFill>
                <a:latin typeface="Optane" pitchFamily="2" charset="0"/>
                <a:ea typeface="+mj-ea"/>
                <a:cs typeface="+mj-cs"/>
              </a:rPr>
              <a:t>如意子</a:t>
            </a:r>
            <a:r>
              <a:rPr lang="en-US" altLang="zh-CN" sz="1600" i="1" kern="0" noProof="1" smtClean="0">
                <a:solidFill>
                  <a:schemeClr val="tx1">
                    <a:lumMod val="85000"/>
                    <a:lumOff val="15000"/>
                  </a:schemeClr>
                </a:solidFill>
                <a:latin typeface="Optane" pitchFamily="2" charset="0"/>
                <a:ea typeface="+mj-ea"/>
                <a:cs typeface="+mj-cs"/>
              </a:rPr>
              <a:t>·</a:t>
            </a:r>
            <a:r>
              <a:rPr lang="zh-CN" altLang="en-US" sz="1600" i="1" kern="0" noProof="1" smtClean="0">
                <a:solidFill>
                  <a:schemeClr val="tx1">
                    <a:lumMod val="85000"/>
                    <a:lumOff val="15000"/>
                  </a:schemeClr>
                </a:solidFill>
                <a:latin typeface="Optane" pitchFamily="2" charset="0"/>
                <a:ea typeface="+mj-ea"/>
                <a:cs typeface="+mj-cs"/>
              </a:rPr>
              <a:t>包提斯达 卫生、社会服务与平等部 家庭儿童服务总司 社会项目副司长</a:t>
            </a:r>
            <a:endParaRPr lang="it-IT" sz="1600" i="1" kern="0" noProof="1" smtClean="0">
              <a:solidFill>
                <a:schemeClr val="tx1">
                  <a:lumMod val="85000"/>
                  <a:lumOff val="15000"/>
                </a:schemeClr>
              </a:solidFill>
              <a:latin typeface="Optane" pitchFamily="2" charset="0"/>
              <a:ea typeface="+mj-ea"/>
              <a:cs typeface="+mj-cs"/>
            </a:endParaRPr>
          </a:p>
          <a:p>
            <a:pPr algn="ctr" defTabSz="457200" eaLnBrk="0" fontAlgn="auto" hangingPunct="0">
              <a:spcBef>
                <a:spcPts val="0"/>
              </a:spcBef>
              <a:spcAft>
                <a:spcPts val="1200"/>
              </a:spcAft>
              <a:buClr>
                <a:srgbClr val="FFC000"/>
              </a:buClr>
              <a:buSzPct val="85000"/>
              <a:defRPr/>
            </a:pPr>
            <a:r>
              <a:rPr lang="it-IT" sz="1600" i="1" kern="0" noProof="1" smtClean="0">
                <a:solidFill>
                  <a:schemeClr val="tx1">
                    <a:lumMod val="85000"/>
                    <a:lumOff val="15000"/>
                  </a:schemeClr>
                </a:solidFill>
                <a:latin typeface="Optane" pitchFamily="2" charset="0"/>
                <a:ea typeface="+mj-ea"/>
                <a:cs typeface="+mj-cs"/>
              </a:rPr>
              <a:t>Madrid (Ministry of Employment and Social Security), </a:t>
            </a:r>
            <a:r>
              <a:rPr lang="en-GB" sz="1600" i="1" kern="0" dirty="0" smtClean="0">
                <a:solidFill>
                  <a:schemeClr val="tx1">
                    <a:lumMod val="85000"/>
                    <a:lumOff val="15000"/>
                  </a:schemeClr>
                </a:solidFill>
                <a:latin typeface="Optane" pitchFamily="2" charset="0"/>
                <a:ea typeface="+mj-ea"/>
                <a:cs typeface="+mj-cs"/>
              </a:rPr>
              <a:t>21 </a:t>
            </a:r>
            <a:r>
              <a:rPr lang="en-GB" sz="1600" i="1" kern="0" dirty="0">
                <a:solidFill>
                  <a:schemeClr val="tx1">
                    <a:lumMod val="85000"/>
                    <a:lumOff val="15000"/>
                  </a:schemeClr>
                </a:solidFill>
                <a:latin typeface="Optane" pitchFamily="2" charset="0"/>
                <a:ea typeface="+mj-ea"/>
                <a:cs typeface="+mj-cs"/>
              </a:rPr>
              <a:t>June, </a:t>
            </a:r>
            <a:r>
              <a:rPr lang="en-GB" sz="1600" i="1" kern="0" dirty="0" smtClean="0">
                <a:solidFill>
                  <a:schemeClr val="tx1">
                    <a:lumMod val="85000"/>
                    <a:lumOff val="15000"/>
                  </a:schemeClr>
                </a:solidFill>
                <a:latin typeface="Optane" pitchFamily="2" charset="0"/>
                <a:ea typeface="+mj-ea"/>
                <a:cs typeface="+mj-cs"/>
              </a:rPr>
              <a:t>2016</a:t>
            </a:r>
            <a:r>
              <a:rPr lang="zh-CN" altLang="en-US" sz="1600" i="1" kern="0" dirty="0" smtClean="0">
                <a:solidFill>
                  <a:schemeClr val="tx1">
                    <a:lumMod val="85000"/>
                    <a:lumOff val="15000"/>
                  </a:schemeClr>
                </a:solidFill>
                <a:latin typeface="Optane" pitchFamily="2" charset="0"/>
                <a:ea typeface="+mj-ea"/>
                <a:cs typeface="+mj-cs"/>
              </a:rPr>
              <a:t> </a:t>
            </a:r>
          </a:p>
          <a:p>
            <a:pPr algn="ctr" defTabSz="457200" eaLnBrk="0" fontAlgn="auto" hangingPunct="0">
              <a:spcBef>
                <a:spcPts val="0"/>
              </a:spcBef>
              <a:spcAft>
                <a:spcPts val="1200"/>
              </a:spcAft>
              <a:buClr>
                <a:srgbClr val="FFC000"/>
              </a:buClr>
              <a:buSzPct val="85000"/>
              <a:defRPr/>
            </a:pPr>
            <a:r>
              <a:rPr lang="zh-CN" altLang="en-US" sz="1600" i="1" kern="0" dirty="0" smtClean="0">
                <a:solidFill>
                  <a:schemeClr val="tx1">
                    <a:lumMod val="85000"/>
                    <a:lumOff val="15000"/>
                  </a:schemeClr>
                </a:solidFill>
                <a:latin typeface="Optane" pitchFamily="2" charset="0"/>
                <a:ea typeface="+mj-ea"/>
                <a:cs typeface="+mj-cs"/>
              </a:rPr>
              <a:t>马德里（就业与社会保障部）</a:t>
            </a:r>
            <a:r>
              <a:rPr lang="en-US" altLang="zh-CN" sz="1600" i="1" kern="0" dirty="0" smtClean="0">
                <a:solidFill>
                  <a:schemeClr val="tx1">
                    <a:lumMod val="85000"/>
                    <a:lumOff val="15000"/>
                  </a:schemeClr>
                </a:solidFill>
                <a:latin typeface="Optane" pitchFamily="2" charset="0"/>
                <a:ea typeface="+mj-ea"/>
                <a:cs typeface="+mj-cs"/>
              </a:rPr>
              <a:t>2016</a:t>
            </a:r>
            <a:r>
              <a:rPr lang="zh-CN" altLang="en-US" sz="1600" i="1" kern="0" dirty="0" smtClean="0">
                <a:solidFill>
                  <a:schemeClr val="tx1">
                    <a:lumMod val="85000"/>
                    <a:lumOff val="15000"/>
                  </a:schemeClr>
                </a:solidFill>
                <a:latin typeface="Optane" pitchFamily="2" charset="0"/>
                <a:ea typeface="+mj-ea"/>
                <a:cs typeface="+mj-cs"/>
              </a:rPr>
              <a:t>年</a:t>
            </a:r>
            <a:r>
              <a:rPr lang="en-US" altLang="zh-CN" sz="1600" i="1" kern="0" dirty="0" smtClean="0">
                <a:solidFill>
                  <a:schemeClr val="tx1">
                    <a:lumMod val="85000"/>
                    <a:lumOff val="15000"/>
                  </a:schemeClr>
                </a:solidFill>
                <a:latin typeface="Optane" pitchFamily="2" charset="0"/>
                <a:ea typeface="+mj-ea"/>
                <a:cs typeface="+mj-cs"/>
              </a:rPr>
              <a:t>6</a:t>
            </a:r>
            <a:r>
              <a:rPr lang="zh-CN" altLang="en-US" sz="1600" i="1" kern="0" dirty="0" smtClean="0">
                <a:solidFill>
                  <a:schemeClr val="tx1">
                    <a:lumMod val="85000"/>
                    <a:lumOff val="15000"/>
                  </a:schemeClr>
                </a:solidFill>
                <a:latin typeface="Optane" pitchFamily="2" charset="0"/>
                <a:ea typeface="+mj-ea"/>
                <a:cs typeface="+mj-cs"/>
              </a:rPr>
              <a:t>月</a:t>
            </a:r>
            <a:r>
              <a:rPr lang="en-US" altLang="zh-CN" sz="1600" i="1" kern="0" dirty="0" smtClean="0">
                <a:solidFill>
                  <a:schemeClr val="tx1">
                    <a:lumMod val="85000"/>
                    <a:lumOff val="15000"/>
                  </a:schemeClr>
                </a:solidFill>
                <a:latin typeface="Optane" pitchFamily="2" charset="0"/>
                <a:ea typeface="+mj-ea"/>
                <a:cs typeface="+mj-cs"/>
              </a:rPr>
              <a:t>21</a:t>
            </a:r>
            <a:r>
              <a:rPr lang="zh-CN" altLang="en-US" sz="1600" i="1" kern="0" dirty="0" smtClean="0">
                <a:solidFill>
                  <a:schemeClr val="tx1">
                    <a:lumMod val="85000"/>
                    <a:lumOff val="15000"/>
                  </a:schemeClr>
                </a:solidFill>
                <a:latin typeface="Optane" pitchFamily="2" charset="0"/>
                <a:ea typeface="+mj-ea"/>
                <a:cs typeface="+mj-cs"/>
              </a:rPr>
              <a:t>日</a:t>
            </a:r>
            <a:endParaRPr lang="en-GB" sz="1600" i="1" kern="0" dirty="0">
              <a:solidFill>
                <a:schemeClr val="tx1">
                  <a:lumMod val="85000"/>
                  <a:lumOff val="15000"/>
                </a:schemeClr>
              </a:solidFill>
              <a:latin typeface="Optane" pitchFamily="2" charset="0"/>
              <a:ea typeface="+mj-ea"/>
              <a:cs typeface="+mj-cs"/>
            </a:endParaRPr>
          </a:p>
        </p:txBody>
      </p:sp>
    </p:spTree>
    <p:extLst>
      <p:ext uri="{BB962C8B-B14F-4D97-AF65-F5344CB8AC3E}">
        <p14:creationId xmlns:p14="http://schemas.microsoft.com/office/powerpoint/2010/main" val="1317248471"/>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344364" y="175566"/>
            <a:ext cx="6912956" cy="648090"/>
          </a:xfrm>
          <a:prstGeom prst="rect">
            <a:avLst/>
          </a:prstGeom>
        </p:spPr>
        <p:txBody>
          <a:bodyPr vert="horz" lIns="91440" tIns="45720" rIns="91440" bIns="45720" rtlCol="0" anchor="t">
            <a:noAutofit/>
          </a:bodyPr>
          <a:lstStyle>
            <a:defPPr>
              <a:defRPr lang="en-US"/>
            </a:defPPr>
            <a:lvl1pPr lvl="0" defTabSz="914400" eaLnBrk="1" latinLnBrk="0" hangingPunct="1">
              <a:buNone/>
              <a:defRPr sz="2400" b="1">
                <a:solidFill>
                  <a:schemeClr val="tx1">
                    <a:lumMod val="85000"/>
                    <a:lumOff val="15000"/>
                  </a:schemeClr>
                </a:solidFill>
                <a:latin typeface="Optane" pitchFamily="2" charset="0"/>
                <a:ea typeface="+mj-ea"/>
                <a:cs typeface="+mj-cs"/>
              </a:defRPr>
            </a:lvl1pPr>
          </a:lstStyle>
          <a:p>
            <a:r>
              <a:rPr lang="en-US" altLang="it-IT" dirty="0" smtClean="0"/>
              <a:t>Health </a:t>
            </a:r>
            <a:r>
              <a:rPr lang="en-US" altLang="it-IT" dirty="0" smtClean="0"/>
              <a:t>Indicators</a:t>
            </a:r>
          </a:p>
          <a:p>
            <a:r>
              <a:rPr lang="zh-CN" altLang="en-US" dirty="0" smtClean="0"/>
              <a:t>健康指标</a:t>
            </a:r>
            <a:endParaRPr lang="it-IT" dirty="0"/>
          </a:p>
        </p:txBody>
      </p:sp>
      <p:graphicFrame>
        <p:nvGraphicFramePr>
          <p:cNvPr id="5" name="7 Gráfico"/>
          <p:cNvGraphicFramePr>
            <a:graphicFrameLocks noChangeAspect="1"/>
          </p:cNvGraphicFramePr>
          <p:nvPr>
            <p:extLst>
              <p:ext uri="{D42A27DB-BD31-4B8C-83A1-F6EECF244321}">
                <p14:modId xmlns:p14="http://schemas.microsoft.com/office/powerpoint/2010/main" val="2235742968"/>
              </p:ext>
            </p:extLst>
          </p:nvPr>
        </p:nvGraphicFramePr>
        <p:xfrm>
          <a:off x="1280490" y="1268700"/>
          <a:ext cx="7128990" cy="4277394"/>
        </p:xfrm>
        <a:graphic>
          <a:graphicData uri="http://schemas.openxmlformats.org/drawingml/2006/chart">
            <c:chart xmlns:c="http://schemas.openxmlformats.org/drawingml/2006/chart" xmlns:r="http://schemas.openxmlformats.org/officeDocument/2006/relationships" r:id="rId3"/>
          </a:graphicData>
        </a:graphic>
      </p:graphicFrame>
      <p:sp>
        <p:nvSpPr>
          <p:cNvPr id="6" name="文本框 5"/>
          <p:cNvSpPr txBox="1"/>
          <p:nvPr/>
        </p:nvSpPr>
        <p:spPr>
          <a:xfrm>
            <a:off x="776420" y="5024261"/>
            <a:ext cx="1080150" cy="276999"/>
          </a:xfrm>
          <a:prstGeom prst="rect">
            <a:avLst/>
          </a:prstGeom>
          <a:noFill/>
        </p:spPr>
        <p:txBody>
          <a:bodyPr wrap="square" rtlCol="0">
            <a:spAutoFit/>
          </a:bodyPr>
          <a:lstStyle/>
          <a:p>
            <a:r>
              <a:rPr kumimoji="1" lang="zh-CN" altLang="en-US" sz="1200" dirty="0" smtClean="0"/>
              <a:t>欧盟</a:t>
            </a:r>
            <a:r>
              <a:rPr kumimoji="1" lang="en-US" altLang="zh-CN" sz="1200" dirty="0" smtClean="0"/>
              <a:t>28</a:t>
            </a:r>
            <a:r>
              <a:rPr kumimoji="1" lang="zh-CN" altLang="en-US" sz="1200" dirty="0" smtClean="0"/>
              <a:t>国</a:t>
            </a:r>
            <a:endParaRPr kumimoji="1" lang="zh-CN" altLang="en-US" sz="1200" dirty="0"/>
          </a:p>
        </p:txBody>
      </p:sp>
      <p:sp>
        <p:nvSpPr>
          <p:cNvPr id="7" name="文本框 6"/>
          <p:cNvSpPr txBox="1"/>
          <p:nvPr/>
        </p:nvSpPr>
        <p:spPr>
          <a:xfrm>
            <a:off x="776420" y="5240291"/>
            <a:ext cx="1080150" cy="276999"/>
          </a:xfrm>
          <a:prstGeom prst="rect">
            <a:avLst/>
          </a:prstGeom>
          <a:noFill/>
        </p:spPr>
        <p:txBody>
          <a:bodyPr wrap="square" rtlCol="0">
            <a:spAutoFit/>
          </a:bodyPr>
          <a:lstStyle/>
          <a:p>
            <a:r>
              <a:rPr kumimoji="1" lang="zh-CN" altLang="en-US" sz="1200" dirty="0" smtClean="0"/>
              <a:t>西 班 牙</a:t>
            </a:r>
            <a:endParaRPr kumimoji="1" lang="zh-CN" altLang="en-US" sz="1200" dirty="0"/>
          </a:p>
        </p:txBody>
      </p:sp>
    </p:spTree>
    <p:extLst>
      <p:ext uri="{BB962C8B-B14F-4D97-AF65-F5344CB8AC3E}">
        <p14:creationId xmlns:p14="http://schemas.microsoft.com/office/powerpoint/2010/main" val="200643187"/>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344364" y="175566"/>
            <a:ext cx="6912956" cy="648090"/>
          </a:xfrm>
          <a:prstGeom prst="rect">
            <a:avLst/>
          </a:prstGeom>
        </p:spPr>
        <p:txBody>
          <a:bodyPr vert="horz" lIns="91440" tIns="45720" rIns="91440" bIns="45720" rtlCol="0" anchor="t">
            <a:noAutofit/>
          </a:bodyPr>
          <a:lstStyle>
            <a:defPPr>
              <a:defRPr lang="en-US"/>
            </a:defPPr>
            <a:lvl1pPr lvl="0" defTabSz="914400" eaLnBrk="1" latinLnBrk="0" hangingPunct="1">
              <a:buNone/>
              <a:defRPr sz="2400" b="1">
                <a:solidFill>
                  <a:schemeClr val="tx1">
                    <a:lumMod val="85000"/>
                    <a:lumOff val="15000"/>
                  </a:schemeClr>
                </a:solidFill>
                <a:latin typeface="Optane" pitchFamily="2" charset="0"/>
                <a:ea typeface="+mj-ea"/>
                <a:cs typeface="+mj-cs"/>
              </a:defRPr>
            </a:lvl1pPr>
          </a:lstStyle>
          <a:p>
            <a:r>
              <a:rPr lang="en-US" altLang="it-IT" dirty="0" smtClean="0"/>
              <a:t>Health </a:t>
            </a:r>
            <a:r>
              <a:rPr lang="en-US" altLang="it-IT" dirty="0" smtClean="0"/>
              <a:t>Indicators</a:t>
            </a:r>
          </a:p>
          <a:p>
            <a:r>
              <a:rPr lang="zh-CN" altLang="en-US" dirty="0" smtClean="0"/>
              <a:t>健康指标</a:t>
            </a:r>
            <a:endParaRPr lang="it-IT" dirty="0"/>
          </a:p>
        </p:txBody>
      </p:sp>
      <p:graphicFrame>
        <p:nvGraphicFramePr>
          <p:cNvPr id="5" name="2 Gráfico"/>
          <p:cNvGraphicFramePr>
            <a:graphicFrameLocks/>
          </p:cNvGraphicFramePr>
          <p:nvPr>
            <p:extLst>
              <p:ext uri="{D42A27DB-BD31-4B8C-83A1-F6EECF244321}">
                <p14:modId xmlns:p14="http://schemas.microsoft.com/office/powerpoint/2010/main" val="3457277154"/>
              </p:ext>
            </p:extLst>
          </p:nvPr>
        </p:nvGraphicFramePr>
        <p:xfrm>
          <a:off x="1280490" y="1124680"/>
          <a:ext cx="7128990" cy="4536630"/>
        </p:xfrm>
        <a:graphic>
          <a:graphicData uri="http://schemas.openxmlformats.org/drawingml/2006/chart">
            <c:chart xmlns:c="http://schemas.openxmlformats.org/drawingml/2006/chart" xmlns:r="http://schemas.openxmlformats.org/officeDocument/2006/relationships" r:id="rId3"/>
          </a:graphicData>
        </a:graphic>
      </p:graphicFrame>
      <p:sp>
        <p:nvSpPr>
          <p:cNvPr id="2" name="文本框 1"/>
          <p:cNvSpPr txBox="1"/>
          <p:nvPr/>
        </p:nvSpPr>
        <p:spPr>
          <a:xfrm>
            <a:off x="4304910" y="5508008"/>
            <a:ext cx="720100" cy="307777"/>
          </a:xfrm>
          <a:prstGeom prst="rect">
            <a:avLst/>
          </a:prstGeom>
          <a:noFill/>
        </p:spPr>
        <p:txBody>
          <a:bodyPr wrap="square" rtlCol="0">
            <a:spAutoFit/>
          </a:bodyPr>
          <a:lstStyle/>
          <a:p>
            <a:r>
              <a:rPr kumimoji="1" lang="zh-CN" altLang="en-US" sz="1400" dirty="0" smtClean="0"/>
              <a:t>女性</a:t>
            </a:r>
            <a:endParaRPr kumimoji="1" lang="zh-CN" altLang="en-US" sz="1400" dirty="0"/>
          </a:p>
        </p:txBody>
      </p:sp>
      <p:sp>
        <p:nvSpPr>
          <p:cNvPr id="6" name="文本框 5"/>
          <p:cNvSpPr txBox="1"/>
          <p:nvPr/>
        </p:nvSpPr>
        <p:spPr>
          <a:xfrm>
            <a:off x="5169030" y="5517290"/>
            <a:ext cx="720100" cy="307777"/>
          </a:xfrm>
          <a:prstGeom prst="rect">
            <a:avLst/>
          </a:prstGeom>
          <a:noFill/>
        </p:spPr>
        <p:txBody>
          <a:bodyPr wrap="square" rtlCol="0">
            <a:spAutoFit/>
          </a:bodyPr>
          <a:lstStyle/>
          <a:p>
            <a:r>
              <a:rPr kumimoji="1" lang="zh-CN" altLang="en-US" sz="1400" dirty="0" smtClean="0"/>
              <a:t>男性</a:t>
            </a:r>
            <a:endParaRPr kumimoji="1" lang="zh-CN" altLang="en-US" sz="1400" dirty="0"/>
          </a:p>
        </p:txBody>
      </p:sp>
    </p:spTree>
    <p:extLst>
      <p:ext uri="{BB962C8B-B14F-4D97-AF65-F5344CB8AC3E}">
        <p14:creationId xmlns:p14="http://schemas.microsoft.com/office/powerpoint/2010/main" val="2002349132"/>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44364" y="80970"/>
            <a:ext cx="6912956" cy="648090"/>
          </a:xfrm>
        </p:spPr>
        <p:txBody>
          <a:bodyPr>
            <a:normAutofit fontScale="90000"/>
          </a:bodyPr>
          <a:lstStyle/>
          <a:p>
            <a:r>
              <a:rPr lang="en-GB" sz="2400" dirty="0">
                <a:solidFill>
                  <a:schemeClr val="tx1">
                    <a:lumMod val="85000"/>
                    <a:lumOff val="15000"/>
                  </a:schemeClr>
                </a:solidFill>
              </a:rPr>
              <a:t>An approach to the elderly in the </a:t>
            </a:r>
            <a:r>
              <a:rPr lang="en-GB" sz="2400" dirty="0" smtClean="0">
                <a:solidFill>
                  <a:schemeClr val="tx1">
                    <a:lumMod val="85000"/>
                    <a:lumOff val="15000"/>
                  </a:schemeClr>
                </a:solidFill>
              </a:rPr>
              <a:t>EU</a:t>
            </a:r>
            <a:br>
              <a:rPr lang="en-GB" sz="2400" dirty="0" smtClean="0">
                <a:solidFill>
                  <a:schemeClr val="tx1">
                    <a:lumMod val="85000"/>
                    <a:lumOff val="15000"/>
                  </a:schemeClr>
                </a:solidFill>
              </a:rPr>
            </a:br>
            <a:r>
              <a:rPr lang="zh-CN" altLang="en-US" sz="2400" dirty="0" smtClean="0">
                <a:solidFill>
                  <a:schemeClr val="tx1">
                    <a:lumMod val="85000"/>
                    <a:lumOff val="15000"/>
                  </a:schemeClr>
                </a:solidFill>
              </a:rPr>
              <a:t>欧盟养老途径</a:t>
            </a:r>
            <a:endParaRPr lang="en-GB" sz="2400" dirty="0">
              <a:solidFill>
                <a:schemeClr val="tx1">
                  <a:lumMod val="85000"/>
                  <a:lumOff val="15000"/>
                </a:schemeClr>
              </a:solidFill>
            </a:endParaRPr>
          </a:p>
        </p:txBody>
      </p:sp>
      <p:sp>
        <p:nvSpPr>
          <p:cNvPr id="3" name="2 Marcador de contenido"/>
          <p:cNvSpPr>
            <a:spLocks noGrp="1"/>
          </p:cNvSpPr>
          <p:nvPr>
            <p:ph idx="1"/>
          </p:nvPr>
        </p:nvSpPr>
        <p:spPr>
          <a:xfrm>
            <a:off x="416370" y="980661"/>
            <a:ext cx="5040700" cy="5145506"/>
          </a:xfrm>
        </p:spPr>
        <p:txBody>
          <a:bodyPr>
            <a:normAutofit fontScale="92500"/>
          </a:bodyPr>
          <a:lstStyle/>
          <a:p>
            <a:r>
              <a:rPr lang="en-GB" sz="2400" dirty="0">
                <a:solidFill>
                  <a:schemeClr val="tx1">
                    <a:lumMod val="75000"/>
                    <a:lumOff val="25000"/>
                  </a:schemeClr>
                </a:solidFill>
                <a:ea typeface="Verdana" pitchFamily="34" charset="0"/>
                <a:cs typeface="Verdana" pitchFamily="34" charset="0"/>
              </a:rPr>
              <a:t>The European Partnership for Active and Healthy Ageing, under the broader Innovation Union initiative of Europe 2020 Strategy, for: </a:t>
            </a:r>
          </a:p>
          <a:p>
            <a:r>
              <a:rPr lang="en-US" sz="2400" dirty="0" smtClean="0">
                <a:solidFill>
                  <a:schemeClr val="tx1">
                    <a:lumMod val="75000"/>
                    <a:lumOff val="25000"/>
                  </a:schemeClr>
                </a:solidFill>
                <a:ea typeface="Verdana" pitchFamily="34" charset="0"/>
                <a:cs typeface="Verdana" pitchFamily="34" charset="0"/>
              </a:rPr>
              <a:t>Main </a:t>
            </a:r>
            <a:r>
              <a:rPr lang="en-US" sz="2400" dirty="0">
                <a:solidFill>
                  <a:schemeClr val="tx1">
                    <a:lumMod val="75000"/>
                    <a:lumOff val="25000"/>
                  </a:schemeClr>
                </a:solidFill>
                <a:ea typeface="Verdana" pitchFamily="34" charset="0"/>
                <a:cs typeface="Verdana" pitchFamily="34" charset="0"/>
              </a:rPr>
              <a:t>objective: </a:t>
            </a:r>
            <a:r>
              <a:rPr lang="en-US" sz="2400" dirty="0" smtClean="0">
                <a:solidFill>
                  <a:schemeClr val="tx1">
                    <a:lumMod val="75000"/>
                    <a:lumOff val="25000"/>
                  </a:schemeClr>
                </a:solidFill>
                <a:ea typeface="Verdana" pitchFamily="34" charset="0"/>
                <a:cs typeface="Verdana" pitchFamily="34" charset="0"/>
              </a:rPr>
              <a:t>To </a:t>
            </a:r>
            <a:r>
              <a:rPr lang="en-US" sz="2400" dirty="0">
                <a:solidFill>
                  <a:schemeClr val="tx1">
                    <a:lumMod val="75000"/>
                    <a:lumOff val="25000"/>
                  </a:schemeClr>
                </a:solidFill>
                <a:ea typeface="Verdana" pitchFamily="34" charset="0"/>
                <a:cs typeface="Verdana" pitchFamily="34" charset="0"/>
              </a:rPr>
              <a:t>increase by two years the average healthy lifespan by 2020</a:t>
            </a:r>
          </a:p>
          <a:p>
            <a:r>
              <a:rPr lang="en-US" sz="2400" dirty="0">
                <a:solidFill>
                  <a:schemeClr val="tx1">
                    <a:lumMod val="75000"/>
                    <a:lumOff val="25000"/>
                  </a:schemeClr>
                </a:solidFill>
                <a:ea typeface="Verdana" pitchFamily="34" charset="0"/>
                <a:cs typeface="Verdana" pitchFamily="34" charset="0"/>
              </a:rPr>
              <a:t>Active Ageing Index </a:t>
            </a:r>
          </a:p>
          <a:p>
            <a:pPr lvl="1"/>
            <a:r>
              <a:rPr lang="en-US" sz="2400" dirty="0">
                <a:solidFill>
                  <a:schemeClr val="tx1">
                    <a:lumMod val="75000"/>
                    <a:lumOff val="25000"/>
                  </a:schemeClr>
                </a:solidFill>
                <a:ea typeface="Verdana" pitchFamily="34" charset="0"/>
                <a:cs typeface="Verdana" pitchFamily="34" charset="0"/>
              </a:rPr>
              <a:t>A useful tool to assess the untapped potential of older people in several fields (employment, social and cultural participation &amp; independent living)</a:t>
            </a:r>
          </a:p>
          <a:p>
            <a:pPr lvl="1"/>
            <a:endParaRPr lang="en-US" dirty="0"/>
          </a:p>
        </p:txBody>
      </p:sp>
      <p:sp>
        <p:nvSpPr>
          <p:cNvPr id="4" name="2 Marcador de contenido"/>
          <p:cNvSpPr txBox="1">
            <a:spLocks/>
          </p:cNvSpPr>
          <p:nvPr/>
        </p:nvSpPr>
        <p:spPr>
          <a:xfrm>
            <a:off x="5817120" y="980660"/>
            <a:ext cx="3456480" cy="5145506"/>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Clr>
                <a:srgbClr val="FFC000"/>
              </a:buClr>
              <a:buSzPct val="75000"/>
              <a:buFont typeface="Arial" pitchFamily="34" charset="0"/>
              <a:buChar char="►"/>
              <a:defRPr sz="3200" kern="1200">
                <a:solidFill>
                  <a:schemeClr val="tx1"/>
                </a:solidFill>
                <a:latin typeface="Optane" pitchFamily="2" charset="0"/>
                <a:ea typeface="+mn-ea"/>
                <a:cs typeface="+mn-cs"/>
              </a:defRPr>
            </a:lvl1pPr>
            <a:lvl2pPr marL="742950" indent="-285750" algn="l" defTabSz="914400" rtl="0" eaLnBrk="1" latinLnBrk="0" hangingPunct="1">
              <a:spcBef>
                <a:spcPct val="20000"/>
              </a:spcBef>
              <a:buClr>
                <a:srgbClr val="FFC000"/>
              </a:buClr>
              <a:buFont typeface="Arial" pitchFamily="34" charset="0"/>
              <a:buChar char="–"/>
              <a:defRPr sz="2800" kern="1200">
                <a:solidFill>
                  <a:schemeClr val="tx1"/>
                </a:solidFill>
                <a:latin typeface="Optane" pitchFamily="2" charset="0"/>
                <a:ea typeface="+mn-ea"/>
                <a:cs typeface="+mn-cs"/>
              </a:defRPr>
            </a:lvl2pPr>
            <a:lvl3pPr marL="1143000" indent="-228600" algn="l" defTabSz="914400" rtl="0" eaLnBrk="1" latinLnBrk="0" hangingPunct="1">
              <a:spcBef>
                <a:spcPct val="20000"/>
              </a:spcBef>
              <a:buClr>
                <a:srgbClr val="FFC000"/>
              </a:buClr>
              <a:buFont typeface="Arial" pitchFamily="34" charset="0"/>
              <a:buChar char="•"/>
              <a:defRPr sz="2400" kern="1200">
                <a:solidFill>
                  <a:schemeClr val="tx1"/>
                </a:solidFill>
                <a:latin typeface="Optane" pitchFamily="2" charset="0"/>
                <a:ea typeface="+mn-ea"/>
                <a:cs typeface="+mn-cs"/>
              </a:defRPr>
            </a:lvl3pPr>
            <a:lvl4pPr marL="1600200" indent="-228600" algn="l" defTabSz="914400" rtl="0" eaLnBrk="1" latinLnBrk="0" hangingPunct="1">
              <a:spcBef>
                <a:spcPct val="20000"/>
              </a:spcBef>
              <a:buClr>
                <a:srgbClr val="FFC000"/>
              </a:buClr>
              <a:buFont typeface="Arial" pitchFamily="34" charset="0"/>
              <a:buChar char="–"/>
              <a:defRPr sz="2000" kern="1200">
                <a:solidFill>
                  <a:schemeClr val="tx1"/>
                </a:solidFill>
                <a:latin typeface="Optane" pitchFamily="2" charset="0"/>
                <a:ea typeface="+mn-ea"/>
                <a:cs typeface="+mn-cs"/>
              </a:defRPr>
            </a:lvl4pPr>
            <a:lvl5pPr marL="2057400" indent="-228600" algn="l" defTabSz="914400" rtl="0" eaLnBrk="1" latinLnBrk="0" hangingPunct="1">
              <a:spcBef>
                <a:spcPct val="20000"/>
              </a:spcBef>
              <a:buClr>
                <a:srgbClr val="FFC000"/>
              </a:buClr>
              <a:buFont typeface="Arial" pitchFamily="34" charset="0"/>
              <a:buChar char="»"/>
              <a:defRPr sz="2000" kern="1200">
                <a:solidFill>
                  <a:schemeClr val="tx1"/>
                </a:solidFill>
                <a:latin typeface="Optane" pitchFamily="2"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zh-CN" altLang="zh-CN" sz="2400" dirty="0" smtClean="0">
                <a:solidFill>
                  <a:schemeClr val="tx1">
                    <a:lumMod val="75000"/>
                    <a:lumOff val="25000"/>
                  </a:schemeClr>
                </a:solidFill>
                <a:ea typeface="Verdana" pitchFamily="34" charset="0"/>
                <a:cs typeface="Verdana" pitchFamily="34" charset="0"/>
              </a:rPr>
              <a:t>“</a:t>
            </a:r>
            <a:r>
              <a:rPr lang="zh-CN" altLang="en-US" sz="2400" dirty="0" smtClean="0">
                <a:solidFill>
                  <a:schemeClr val="tx1">
                    <a:lumMod val="75000"/>
                    <a:lumOff val="25000"/>
                  </a:schemeClr>
                </a:solidFill>
                <a:ea typeface="Verdana" pitchFamily="34" charset="0"/>
                <a:cs typeface="Verdana" pitchFamily="34" charset="0"/>
              </a:rPr>
              <a:t>欧盟</a:t>
            </a:r>
            <a:r>
              <a:rPr lang="en-US" altLang="zh-CN" sz="2400" dirty="0" smtClean="0">
                <a:solidFill>
                  <a:schemeClr val="tx1">
                    <a:lumMod val="75000"/>
                    <a:lumOff val="25000"/>
                  </a:schemeClr>
                </a:solidFill>
                <a:ea typeface="Verdana" pitchFamily="34" charset="0"/>
                <a:cs typeface="Verdana" pitchFamily="34" charset="0"/>
              </a:rPr>
              <a:t>2020</a:t>
            </a:r>
            <a:r>
              <a:rPr lang="zh-CN" altLang="en-US" sz="2400" dirty="0" smtClean="0">
                <a:solidFill>
                  <a:schemeClr val="tx1">
                    <a:lumMod val="75000"/>
                    <a:lumOff val="25000"/>
                  </a:schemeClr>
                </a:solidFill>
                <a:ea typeface="Verdana" pitchFamily="34" charset="0"/>
                <a:cs typeface="Verdana" pitchFamily="34" charset="0"/>
              </a:rPr>
              <a:t>”战略“创新联盟”活动之一的欧洲“活力与健康老龄”合作伙伴</a:t>
            </a:r>
            <a:r>
              <a:rPr lang="en-GB" sz="2400" dirty="0" smtClean="0">
                <a:solidFill>
                  <a:schemeClr val="tx1">
                    <a:lumMod val="75000"/>
                    <a:lumOff val="25000"/>
                  </a:schemeClr>
                </a:solidFill>
                <a:ea typeface="Verdana" pitchFamily="34" charset="0"/>
                <a:cs typeface="Verdana" pitchFamily="34" charset="0"/>
              </a:rPr>
              <a:t>: </a:t>
            </a:r>
          </a:p>
          <a:p>
            <a:r>
              <a:rPr lang="zh-CN" altLang="en-US" sz="2400" dirty="0" smtClean="0">
                <a:solidFill>
                  <a:schemeClr val="tx1">
                    <a:lumMod val="75000"/>
                    <a:lumOff val="25000"/>
                  </a:schemeClr>
                </a:solidFill>
                <a:ea typeface="Verdana" pitchFamily="34" charset="0"/>
                <a:cs typeface="Verdana" pitchFamily="34" charset="0"/>
              </a:rPr>
              <a:t>主要目标</a:t>
            </a:r>
            <a:r>
              <a:rPr lang="en-US" sz="2400" dirty="0" smtClean="0">
                <a:solidFill>
                  <a:schemeClr val="tx1">
                    <a:lumMod val="75000"/>
                    <a:lumOff val="25000"/>
                  </a:schemeClr>
                </a:solidFill>
                <a:ea typeface="Verdana" pitchFamily="34" charset="0"/>
                <a:cs typeface="Verdana" pitchFamily="34" charset="0"/>
              </a:rPr>
              <a:t>: </a:t>
            </a:r>
            <a:r>
              <a:rPr lang="zh-CN" altLang="en-US" sz="2400" dirty="0" smtClean="0">
                <a:solidFill>
                  <a:schemeClr val="tx1">
                    <a:lumMod val="75000"/>
                    <a:lumOff val="25000"/>
                  </a:schemeClr>
                </a:solidFill>
                <a:ea typeface="Verdana" pitchFamily="34" charset="0"/>
                <a:cs typeface="Verdana" pitchFamily="34" charset="0"/>
              </a:rPr>
              <a:t>到</a:t>
            </a:r>
            <a:r>
              <a:rPr lang="en-US" altLang="zh-CN" sz="2400" dirty="0" smtClean="0">
                <a:solidFill>
                  <a:schemeClr val="tx1">
                    <a:lumMod val="75000"/>
                    <a:lumOff val="25000"/>
                  </a:schemeClr>
                </a:solidFill>
                <a:ea typeface="Verdana" pitchFamily="34" charset="0"/>
                <a:cs typeface="Verdana" pitchFamily="34" charset="0"/>
              </a:rPr>
              <a:t>2020</a:t>
            </a:r>
            <a:r>
              <a:rPr lang="zh-CN" altLang="en-US" sz="2400" dirty="0" smtClean="0">
                <a:solidFill>
                  <a:schemeClr val="tx1">
                    <a:lumMod val="75000"/>
                    <a:lumOff val="25000"/>
                  </a:schemeClr>
                </a:solidFill>
                <a:ea typeface="Verdana" pitchFamily="34" charset="0"/>
                <a:cs typeface="Verdana" pitchFamily="34" charset="0"/>
              </a:rPr>
              <a:t>年，将健康生命周期平均增加</a:t>
            </a:r>
            <a:r>
              <a:rPr lang="en-US" altLang="zh-CN" sz="2400" dirty="0" smtClean="0">
                <a:solidFill>
                  <a:schemeClr val="tx1">
                    <a:lumMod val="75000"/>
                    <a:lumOff val="25000"/>
                  </a:schemeClr>
                </a:solidFill>
                <a:ea typeface="Verdana" pitchFamily="34" charset="0"/>
                <a:cs typeface="Verdana" pitchFamily="34" charset="0"/>
              </a:rPr>
              <a:t>2</a:t>
            </a:r>
            <a:r>
              <a:rPr lang="zh-CN" altLang="en-US" sz="2400" dirty="0" smtClean="0">
                <a:solidFill>
                  <a:schemeClr val="tx1">
                    <a:lumMod val="75000"/>
                    <a:lumOff val="25000"/>
                  </a:schemeClr>
                </a:solidFill>
                <a:ea typeface="Verdana" pitchFamily="34" charset="0"/>
                <a:cs typeface="Verdana" pitchFamily="34" charset="0"/>
              </a:rPr>
              <a:t>年</a:t>
            </a:r>
          </a:p>
          <a:p>
            <a:r>
              <a:rPr lang="zh-CN" altLang="en-US" sz="2400" dirty="0" smtClean="0">
                <a:solidFill>
                  <a:schemeClr val="tx1">
                    <a:lumMod val="75000"/>
                    <a:lumOff val="25000"/>
                  </a:schemeClr>
                </a:solidFill>
                <a:ea typeface="Verdana" pitchFamily="34" charset="0"/>
                <a:cs typeface="Verdana" pitchFamily="34" charset="0"/>
              </a:rPr>
              <a:t>活力老龄指数</a:t>
            </a:r>
            <a:endParaRPr lang="en-US" sz="2400" dirty="0" smtClean="0">
              <a:solidFill>
                <a:schemeClr val="tx1">
                  <a:lumMod val="75000"/>
                  <a:lumOff val="25000"/>
                </a:schemeClr>
              </a:solidFill>
              <a:ea typeface="Verdana" pitchFamily="34" charset="0"/>
              <a:cs typeface="Verdana" pitchFamily="34" charset="0"/>
            </a:endParaRPr>
          </a:p>
          <a:p>
            <a:pPr lvl="1"/>
            <a:r>
              <a:rPr lang="zh-CN" altLang="en-US" sz="2400" dirty="0" smtClean="0">
                <a:solidFill>
                  <a:schemeClr val="tx1">
                    <a:lumMod val="75000"/>
                    <a:lumOff val="25000"/>
                  </a:schemeClr>
                </a:solidFill>
                <a:ea typeface="Verdana" pitchFamily="34" charset="0"/>
                <a:cs typeface="Verdana" pitchFamily="34" charset="0"/>
              </a:rPr>
              <a:t>关于老年人的多方面有效测评工具</a:t>
            </a:r>
            <a:r>
              <a:rPr lang="en-US" sz="2400" dirty="0" smtClean="0">
                <a:solidFill>
                  <a:schemeClr val="tx1">
                    <a:lumMod val="75000"/>
                    <a:lumOff val="25000"/>
                  </a:schemeClr>
                </a:solidFill>
                <a:ea typeface="Verdana" pitchFamily="34" charset="0"/>
                <a:cs typeface="Verdana" pitchFamily="34" charset="0"/>
              </a:rPr>
              <a:t> (</a:t>
            </a:r>
            <a:r>
              <a:rPr lang="zh-CN" altLang="en-US" sz="2400" dirty="0" smtClean="0">
                <a:solidFill>
                  <a:schemeClr val="tx1">
                    <a:lumMod val="75000"/>
                    <a:lumOff val="25000"/>
                  </a:schemeClr>
                </a:solidFill>
                <a:ea typeface="Verdana" pitchFamily="34" charset="0"/>
                <a:cs typeface="Verdana" pitchFamily="34" charset="0"/>
              </a:rPr>
              <a:t>就业、社会与文化参与、生活自理能力等</a:t>
            </a:r>
            <a:r>
              <a:rPr lang="en-US" sz="2400" dirty="0" smtClean="0">
                <a:solidFill>
                  <a:schemeClr val="tx1">
                    <a:lumMod val="75000"/>
                    <a:lumOff val="25000"/>
                  </a:schemeClr>
                </a:solidFill>
                <a:ea typeface="Verdana" pitchFamily="34" charset="0"/>
                <a:cs typeface="Verdana" pitchFamily="34" charset="0"/>
              </a:rPr>
              <a:t>)</a:t>
            </a:r>
          </a:p>
          <a:p>
            <a:pPr lvl="1"/>
            <a:endParaRPr lang="en-US" dirty="0"/>
          </a:p>
        </p:txBody>
      </p:sp>
    </p:spTree>
    <p:extLst>
      <p:ext uri="{BB962C8B-B14F-4D97-AF65-F5344CB8AC3E}">
        <p14:creationId xmlns:p14="http://schemas.microsoft.com/office/powerpoint/2010/main" val="1109389291"/>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44364" y="80970"/>
            <a:ext cx="6696926" cy="648090"/>
          </a:xfrm>
        </p:spPr>
        <p:txBody>
          <a:bodyPr>
            <a:normAutofit fontScale="90000"/>
          </a:bodyPr>
          <a:lstStyle/>
          <a:p>
            <a:r>
              <a:rPr lang="en-GB" sz="2400" dirty="0" smtClean="0">
                <a:solidFill>
                  <a:schemeClr val="tx1">
                    <a:lumMod val="85000"/>
                    <a:lumOff val="15000"/>
                  </a:schemeClr>
                </a:solidFill>
              </a:rPr>
              <a:t>An approach to the elderly in the EU (2</a:t>
            </a:r>
            <a:r>
              <a:rPr lang="en-GB" sz="2400" dirty="0" smtClean="0">
                <a:solidFill>
                  <a:schemeClr val="tx1">
                    <a:lumMod val="85000"/>
                    <a:lumOff val="15000"/>
                  </a:schemeClr>
                </a:solidFill>
              </a:rPr>
              <a:t>)</a:t>
            </a:r>
            <a:br>
              <a:rPr lang="en-GB" sz="2400" dirty="0" smtClean="0">
                <a:solidFill>
                  <a:schemeClr val="tx1">
                    <a:lumMod val="85000"/>
                    <a:lumOff val="15000"/>
                  </a:schemeClr>
                </a:solidFill>
              </a:rPr>
            </a:br>
            <a:r>
              <a:rPr lang="en-GB" sz="2400" dirty="0" smtClean="0">
                <a:solidFill>
                  <a:schemeClr val="tx1">
                    <a:lumMod val="85000"/>
                    <a:lumOff val="15000"/>
                  </a:schemeClr>
                </a:solidFill>
              </a:rPr>
              <a:t>欧盟养老途径（2）</a:t>
            </a:r>
            <a:endParaRPr lang="en-GB" sz="2400" dirty="0">
              <a:solidFill>
                <a:schemeClr val="tx1">
                  <a:lumMod val="85000"/>
                  <a:lumOff val="15000"/>
                </a:schemeClr>
              </a:solidFill>
            </a:endParaRPr>
          </a:p>
        </p:txBody>
      </p:sp>
      <p:sp>
        <p:nvSpPr>
          <p:cNvPr id="3" name="2 Marcador de contenido"/>
          <p:cNvSpPr>
            <a:spLocks noGrp="1"/>
          </p:cNvSpPr>
          <p:nvPr>
            <p:ph idx="1"/>
          </p:nvPr>
        </p:nvSpPr>
        <p:spPr>
          <a:xfrm>
            <a:off x="416370" y="980661"/>
            <a:ext cx="5256730" cy="5145506"/>
          </a:xfrm>
        </p:spPr>
        <p:txBody>
          <a:bodyPr>
            <a:normAutofit fontScale="92500"/>
          </a:bodyPr>
          <a:lstStyle/>
          <a:p>
            <a:r>
              <a:rPr lang="en-US" sz="2400" dirty="0" smtClean="0">
                <a:solidFill>
                  <a:schemeClr val="tx1">
                    <a:lumMod val="75000"/>
                    <a:lumOff val="25000"/>
                  </a:schemeClr>
                </a:solidFill>
                <a:ea typeface="Verdana" pitchFamily="34" charset="0"/>
                <a:cs typeface="Verdana" pitchFamily="34" charset="0"/>
              </a:rPr>
              <a:t>2012 European </a:t>
            </a:r>
            <a:r>
              <a:rPr lang="en-US" sz="2400" dirty="0">
                <a:solidFill>
                  <a:schemeClr val="tx1">
                    <a:lumMod val="75000"/>
                    <a:lumOff val="25000"/>
                  </a:schemeClr>
                </a:solidFill>
                <a:ea typeface="Verdana" pitchFamily="34" charset="0"/>
                <a:cs typeface="Verdana" pitchFamily="34" charset="0"/>
              </a:rPr>
              <a:t>Year devoted to promoting Active Ageing as a basis for solidarity between generations</a:t>
            </a:r>
          </a:p>
          <a:p>
            <a:pPr lvl="1"/>
            <a:r>
              <a:rPr lang="en-US" sz="2400" dirty="0">
                <a:solidFill>
                  <a:schemeClr val="tx1">
                    <a:lumMod val="75000"/>
                    <a:lumOff val="25000"/>
                  </a:schemeClr>
                </a:solidFill>
                <a:ea typeface="Verdana" pitchFamily="34" charset="0"/>
                <a:cs typeface="Verdana" pitchFamily="34" charset="0"/>
              </a:rPr>
              <a:t>A number of guiding principles for active ageing were commonly agreed by </a:t>
            </a:r>
            <a:r>
              <a:rPr lang="en-US" sz="2400" dirty="0" smtClean="0">
                <a:solidFill>
                  <a:schemeClr val="tx1">
                    <a:lumMod val="75000"/>
                    <a:lumOff val="25000"/>
                  </a:schemeClr>
                </a:solidFill>
                <a:ea typeface="Verdana" pitchFamily="34" charset="0"/>
                <a:cs typeface="Verdana" pitchFamily="34" charset="0"/>
              </a:rPr>
              <a:t>EU</a:t>
            </a:r>
            <a:endParaRPr lang="en-US" sz="2400" dirty="0">
              <a:solidFill>
                <a:schemeClr val="tx1">
                  <a:lumMod val="75000"/>
                  <a:lumOff val="25000"/>
                </a:schemeClr>
              </a:solidFill>
              <a:ea typeface="Verdana" pitchFamily="34" charset="0"/>
              <a:cs typeface="Verdana" pitchFamily="34" charset="0"/>
            </a:endParaRPr>
          </a:p>
          <a:p>
            <a:pPr lvl="1"/>
            <a:r>
              <a:rPr lang="en-US" sz="2400" dirty="0">
                <a:solidFill>
                  <a:schemeClr val="tx1">
                    <a:lumMod val="75000"/>
                    <a:lumOff val="25000"/>
                  </a:schemeClr>
                </a:solidFill>
                <a:ea typeface="Verdana" pitchFamily="34" charset="0"/>
                <a:cs typeface="Verdana" pitchFamily="34" charset="0"/>
              </a:rPr>
              <a:t>Spain (&amp; the rest of Member States) implemented actions for raising public awareness and changing attitudes towards ageing </a:t>
            </a:r>
          </a:p>
          <a:p>
            <a:pPr lvl="1"/>
            <a:r>
              <a:rPr lang="en-US" sz="2400" dirty="0">
                <a:solidFill>
                  <a:schemeClr val="tx1">
                    <a:lumMod val="75000"/>
                    <a:lumOff val="25000"/>
                  </a:schemeClr>
                </a:solidFill>
                <a:ea typeface="Verdana" pitchFamily="34" charset="0"/>
                <a:cs typeface="Verdana" pitchFamily="34" charset="0"/>
              </a:rPr>
              <a:t>A Final Declaration containing </a:t>
            </a:r>
            <a:r>
              <a:rPr lang="en-US" sz="2400" b="1" dirty="0">
                <a:solidFill>
                  <a:schemeClr val="tx1">
                    <a:lumMod val="75000"/>
                    <a:lumOff val="25000"/>
                  </a:schemeClr>
                </a:solidFill>
                <a:ea typeface="Verdana" pitchFamily="34" charset="0"/>
                <a:cs typeface="Verdana" pitchFamily="34" charset="0"/>
              </a:rPr>
              <a:t>19 Guidelines for Active Ageing and Intergenerational </a:t>
            </a:r>
            <a:r>
              <a:rPr lang="en-US" sz="2400" b="1" dirty="0" smtClean="0">
                <a:solidFill>
                  <a:schemeClr val="tx1">
                    <a:lumMod val="75000"/>
                    <a:lumOff val="25000"/>
                  </a:schemeClr>
                </a:solidFill>
                <a:ea typeface="Verdana" pitchFamily="34" charset="0"/>
                <a:cs typeface="Verdana" pitchFamily="34" charset="0"/>
              </a:rPr>
              <a:t>Solidarity</a:t>
            </a:r>
            <a:r>
              <a:rPr lang="en-US" sz="2400" dirty="0" smtClean="0">
                <a:solidFill>
                  <a:schemeClr val="tx1">
                    <a:lumMod val="75000"/>
                    <a:lumOff val="25000"/>
                  </a:schemeClr>
                </a:solidFill>
                <a:ea typeface="Verdana" pitchFamily="34" charset="0"/>
                <a:cs typeface="Verdana" pitchFamily="34" charset="0"/>
              </a:rPr>
              <a:t> </a:t>
            </a:r>
            <a:r>
              <a:rPr lang="en-US" sz="2400" dirty="0">
                <a:solidFill>
                  <a:schemeClr val="tx1">
                    <a:lumMod val="75000"/>
                    <a:lumOff val="25000"/>
                  </a:schemeClr>
                </a:solidFill>
                <a:ea typeface="Verdana" pitchFamily="34" charset="0"/>
                <a:cs typeface="Verdana" pitchFamily="34" charset="0"/>
              </a:rPr>
              <a:t>was approved by EU Council</a:t>
            </a:r>
            <a:endParaRPr lang="es-ES" sz="2400" dirty="0">
              <a:solidFill>
                <a:schemeClr val="tx1">
                  <a:lumMod val="75000"/>
                  <a:lumOff val="25000"/>
                </a:schemeClr>
              </a:solidFill>
              <a:ea typeface="Verdana" pitchFamily="34" charset="0"/>
              <a:cs typeface="Verdana" pitchFamily="34" charset="0"/>
            </a:endParaRPr>
          </a:p>
        </p:txBody>
      </p:sp>
      <p:sp>
        <p:nvSpPr>
          <p:cNvPr id="4" name="2 Marcador de contenido"/>
          <p:cNvSpPr txBox="1">
            <a:spLocks/>
          </p:cNvSpPr>
          <p:nvPr/>
        </p:nvSpPr>
        <p:spPr>
          <a:xfrm>
            <a:off x="5889130" y="1124680"/>
            <a:ext cx="3528490" cy="5145506"/>
          </a:xfrm>
          <a:prstGeom prst="rect">
            <a:avLst/>
          </a:prstGeom>
        </p:spPr>
        <p:txBody>
          <a:bodyPr vert="horz" lIns="91440" tIns="45720" rIns="91440" bIns="45720" rtlCol="0">
            <a:normAutofit fontScale="92500"/>
          </a:bodyPr>
          <a:lstStyle>
            <a:lvl1pPr marL="342900" indent="-342900" algn="l" defTabSz="914400" rtl="0" eaLnBrk="1" latinLnBrk="0" hangingPunct="1">
              <a:spcBef>
                <a:spcPct val="20000"/>
              </a:spcBef>
              <a:buClr>
                <a:srgbClr val="FFC000"/>
              </a:buClr>
              <a:buSzPct val="75000"/>
              <a:buFont typeface="Arial" pitchFamily="34" charset="0"/>
              <a:buChar char="►"/>
              <a:defRPr sz="3200" kern="1200">
                <a:solidFill>
                  <a:schemeClr val="tx1"/>
                </a:solidFill>
                <a:latin typeface="Optane" pitchFamily="2" charset="0"/>
                <a:ea typeface="+mn-ea"/>
                <a:cs typeface="+mn-cs"/>
              </a:defRPr>
            </a:lvl1pPr>
            <a:lvl2pPr marL="742950" indent="-285750" algn="l" defTabSz="914400" rtl="0" eaLnBrk="1" latinLnBrk="0" hangingPunct="1">
              <a:spcBef>
                <a:spcPct val="20000"/>
              </a:spcBef>
              <a:buClr>
                <a:srgbClr val="FFC000"/>
              </a:buClr>
              <a:buFont typeface="Arial" pitchFamily="34" charset="0"/>
              <a:buChar char="–"/>
              <a:defRPr sz="2800" kern="1200">
                <a:solidFill>
                  <a:schemeClr val="tx1"/>
                </a:solidFill>
                <a:latin typeface="Optane" pitchFamily="2" charset="0"/>
                <a:ea typeface="+mn-ea"/>
                <a:cs typeface="+mn-cs"/>
              </a:defRPr>
            </a:lvl2pPr>
            <a:lvl3pPr marL="1143000" indent="-228600" algn="l" defTabSz="914400" rtl="0" eaLnBrk="1" latinLnBrk="0" hangingPunct="1">
              <a:spcBef>
                <a:spcPct val="20000"/>
              </a:spcBef>
              <a:buClr>
                <a:srgbClr val="FFC000"/>
              </a:buClr>
              <a:buFont typeface="Arial" pitchFamily="34" charset="0"/>
              <a:buChar char="•"/>
              <a:defRPr sz="2400" kern="1200">
                <a:solidFill>
                  <a:schemeClr val="tx1"/>
                </a:solidFill>
                <a:latin typeface="Optane" pitchFamily="2" charset="0"/>
                <a:ea typeface="+mn-ea"/>
                <a:cs typeface="+mn-cs"/>
              </a:defRPr>
            </a:lvl3pPr>
            <a:lvl4pPr marL="1600200" indent="-228600" algn="l" defTabSz="914400" rtl="0" eaLnBrk="1" latinLnBrk="0" hangingPunct="1">
              <a:spcBef>
                <a:spcPct val="20000"/>
              </a:spcBef>
              <a:buClr>
                <a:srgbClr val="FFC000"/>
              </a:buClr>
              <a:buFont typeface="Arial" pitchFamily="34" charset="0"/>
              <a:buChar char="–"/>
              <a:defRPr sz="2000" kern="1200">
                <a:solidFill>
                  <a:schemeClr val="tx1"/>
                </a:solidFill>
                <a:latin typeface="Optane" pitchFamily="2" charset="0"/>
                <a:ea typeface="+mn-ea"/>
                <a:cs typeface="+mn-cs"/>
              </a:defRPr>
            </a:lvl4pPr>
            <a:lvl5pPr marL="2057400" indent="-228600" algn="l" defTabSz="914400" rtl="0" eaLnBrk="1" latinLnBrk="0" hangingPunct="1">
              <a:spcBef>
                <a:spcPct val="20000"/>
              </a:spcBef>
              <a:buClr>
                <a:srgbClr val="FFC000"/>
              </a:buClr>
              <a:buFont typeface="Arial" pitchFamily="34" charset="0"/>
              <a:buChar char="»"/>
              <a:defRPr sz="2000" kern="1200">
                <a:solidFill>
                  <a:schemeClr val="tx1"/>
                </a:solidFill>
                <a:latin typeface="Optane" pitchFamily="2"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altLang="zh-CN" sz="2400" dirty="0" smtClean="0">
                <a:solidFill>
                  <a:schemeClr val="tx1">
                    <a:lumMod val="75000"/>
                    <a:lumOff val="25000"/>
                  </a:schemeClr>
                </a:solidFill>
                <a:latin typeface="宋体"/>
                <a:ea typeface="宋体"/>
                <a:cs typeface="宋体"/>
              </a:rPr>
              <a:t>2012</a:t>
            </a:r>
            <a:r>
              <a:rPr lang="zh-CN" altLang="en-US" sz="2400" dirty="0" smtClean="0">
                <a:solidFill>
                  <a:schemeClr val="tx1">
                    <a:lumMod val="75000"/>
                    <a:lumOff val="25000"/>
                  </a:schemeClr>
                </a:solidFill>
                <a:latin typeface="宋体"/>
                <a:ea typeface="宋体"/>
                <a:cs typeface="宋体"/>
              </a:rPr>
              <a:t>欧洲活力老龄年旨在巩固代际协和</a:t>
            </a:r>
            <a:endParaRPr lang="en-US" sz="2400" dirty="0" smtClean="0">
              <a:solidFill>
                <a:schemeClr val="tx1">
                  <a:lumMod val="75000"/>
                  <a:lumOff val="25000"/>
                </a:schemeClr>
              </a:solidFill>
              <a:latin typeface="宋体"/>
              <a:ea typeface="宋体"/>
              <a:cs typeface="宋体"/>
            </a:endParaRPr>
          </a:p>
          <a:p>
            <a:pPr lvl="1"/>
            <a:r>
              <a:rPr lang="zh-CN" altLang="en-US" sz="2400" dirty="0" smtClean="0">
                <a:solidFill>
                  <a:schemeClr val="tx1">
                    <a:lumMod val="75000"/>
                    <a:lumOff val="25000"/>
                  </a:schemeClr>
                </a:solidFill>
                <a:latin typeface="宋体"/>
                <a:ea typeface="宋体"/>
                <a:cs typeface="宋体"/>
              </a:rPr>
              <a:t>欧盟各国就活力老龄工作的多项指导性原则达成一致</a:t>
            </a:r>
            <a:endParaRPr lang="en-US" sz="2400" dirty="0" smtClean="0">
              <a:solidFill>
                <a:schemeClr val="tx1">
                  <a:lumMod val="75000"/>
                  <a:lumOff val="25000"/>
                </a:schemeClr>
              </a:solidFill>
              <a:latin typeface="宋体"/>
              <a:ea typeface="宋体"/>
              <a:cs typeface="宋体"/>
            </a:endParaRPr>
          </a:p>
          <a:p>
            <a:pPr lvl="1"/>
            <a:r>
              <a:rPr lang="zh-CN" altLang="en-US" sz="2400" dirty="0" smtClean="0">
                <a:solidFill>
                  <a:schemeClr val="tx1">
                    <a:lumMod val="75000"/>
                    <a:lumOff val="25000"/>
                  </a:schemeClr>
                </a:solidFill>
                <a:latin typeface="宋体"/>
                <a:ea typeface="宋体"/>
                <a:cs typeface="宋体"/>
              </a:rPr>
              <a:t>西班牙（及其他成员国）采取措施增进公众认知，并改善其对老龄生活的态度</a:t>
            </a:r>
            <a:endParaRPr lang="en-US" sz="2400" dirty="0" smtClean="0">
              <a:solidFill>
                <a:schemeClr val="tx1">
                  <a:lumMod val="75000"/>
                  <a:lumOff val="25000"/>
                </a:schemeClr>
              </a:solidFill>
              <a:latin typeface="宋体"/>
              <a:ea typeface="宋体"/>
              <a:cs typeface="宋体"/>
            </a:endParaRPr>
          </a:p>
          <a:p>
            <a:pPr lvl="1"/>
            <a:r>
              <a:rPr lang="zh-CN" altLang="en-US" sz="2400" dirty="0" smtClean="0">
                <a:solidFill>
                  <a:schemeClr val="tx1">
                    <a:lumMod val="75000"/>
                    <a:lumOff val="25000"/>
                  </a:schemeClr>
                </a:solidFill>
                <a:latin typeface="宋体"/>
                <a:ea typeface="宋体"/>
                <a:cs typeface="宋体"/>
              </a:rPr>
              <a:t>欧盟理事会通过了一项</a:t>
            </a:r>
            <a:r>
              <a:rPr lang="en-US" altLang="zh-CN" sz="2400" dirty="0" smtClean="0">
                <a:solidFill>
                  <a:schemeClr val="tx1">
                    <a:lumMod val="75000"/>
                    <a:lumOff val="25000"/>
                  </a:schemeClr>
                </a:solidFill>
                <a:latin typeface="宋体"/>
                <a:ea typeface="宋体"/>
                <a:cs typeface="宋体"/>
              </a:rPr>
              <a:t>《</a:t>
            </a:r>
            <a:r>
              <a:rPr lang="zh-CN" altLang="en-US" sz="2400" dirty="0" smtClean="0">
                <a:solidFill>
                  <a:schemeClr val="tx1">
                    <a:lumMod val="75000"/>
                    <a:lumOff val="25000"/>
                  </a:schemeClr>
                </a:solidFill>
                <a:latin typeface="宋体"/>
                <a:ea typeface="宋体"/>
                <a:cs typeface="宋体"/>
              </a:rPr>
              <a:t>终极声明</a:t>
            </a:r>
            <a:r>
              <a:rPr lang="en-US" altLang="zh-CN" sz="2400" dirty="0" smtClean="0">
                <a:solidFill>
                  <a:schemeClr val="tx1">
                    <a:lumMod val="75000"/>
                    <a:lumOff val="25000"/>
                  </a:schemeClr>
                </a:solidFill>
                <a:latin typeface="宋体"/>
                <a:ea typeface="宋体"/>
                <a:cs typeface="宋体"/>
              </a:rPr>
              <a:t>》</a:t>
            </a:r>
            <a:r>
              <a:rPr lang="zh-CN" altLang="en-US" sz="2400" dirty="0" smtClean="0">
                <a:solidFill>
                  <a:schemeClr val="tx1">
                    <a:lumMod val="75000"/>
                    <a:lumOff val="25000"/>
                  </a:schemeClr>
                </a:solidFill>
                <a:latin typeface="宋体"/>
                <a:ea typeface="宋体"/>
                <a:cs typeface="宋体"/>
              </a:rPr>
              <a:t>，其中包含</a:t>
            </a:r>
            <a:r>
              <a:rPr lang="en-US" altLang="zh-CN" sz="2400" dirty="0" smtClean="0">
                <a:solidFill>
                  <a:schemeClr val="tx1">
                    <a:lumMod val="75000"/>
                    <a:lumOff val="25000"/>
                  </a:schemeClr>
                </a:solidFill>
                <a:latin typeface="黑体"/>
                <a:ea typeface="黑体"/>
                <a:cs typeface="黑体"/>
              </a:rPr>
              <a:t>19</a:t>
            </a:r>
            <a:r>
              <a:rPr lang="zh-CN" altLang="en-US" sz="2400" dirty="0" smtClean="0">
                <a:solidFill>
                  <a:schemeClr val="tx1">
                    <a:lumMod val="75000"/>
                    <a:lumOff val="25000"/>
                  </a:schemeClr>
                </a:solidFill>
                <a:latin typeface="黑体"/>
                <a:ea typeface="黑体"/>
                <a:cs typeface="黑体"/>
              </a:rPr>
              <a:t>条关于活力老龄与代际协和的指导纲要</a:t>
            </a:r>
            <a:endParaRPr lang="es-ES" sz="2400" dirty="0">
              <a:solidFill>
                <a:schemeClr val="tx1">
                  <a:lumMod val="75000"/>
                  <a:lumOff val="25000"/>
                </a:schemeClr>
              </a:solidFill>
              <a:latin typeface="黑体"/>
              <a:ea typeface="黑体"/>
              <a:cs typeface="黑体"/>
            </a:endParaRPr>
          </a:p>
        </p:txBody>
      </p:sp>
    </p:spTree>
    <p:extLst>
      <p:ext uri="{BB962C8B-B14F-4D97-AF65-F5344CB8AC3E}">
        <p14:creationId xmlns:p14="http://schemas.microsoft.com/office/powerpoint/2010/main" val="2509607347"/>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n-GB" sz="2400" dirty="0" smtClean="0"/>
              <a:t>A WHO </a:t>
            </a:r>
            <a:r>
              <a:rPr lang="en-GB" sz="2400" dirty="0" smtClean="0"/>
              <a:t>Initiative</a:t>
            </a:r>
            <a:br>
              <a:rPr lang="en-GB" sz="2400" dirty="0" smtClean="0"/>
            </a:br>
            <a:r>
              <a:rPr lang="en-GB" sz="2400" dirty="0" err="1" smtClean="0"/>
              <a:t>世界卫生组织活动</a:t>
            </a:r>
            <a:endParaRPr lang="en-GB" sz="2400" dirty="0"/>
          </a:p>
        </p:txBody>
      </p:sp>
      <p:sp>
        <p:nvSpPr>
          <p:cNvPr id="3" name="2 Marcador de contenido"/>
          <p:cNvSpPr>
            <a:spLocks noGrp="1"/>
          </p:cNvSpPr>
          <p:nvPr>
            <p:ph idx="1"/>
          </p:nvPr>
        </p:nvSpPr>
        <p:spPr>
          <a:xfrm>
            <a:off x="416370" y="980661"/>
            <a:ext cx="8994330" cy="1872259"/>
          </a:xfrm>
        </p:spPr>
        <p:txBody>
          <a:bodyPr>
            <a:normAutofit/>
          </a:bodyPr>
          <a:lstStyle/>
          <a:p>
            <a:r>
              <a:rPr lang="en-GB" sz="2400" dirty="0" smtClean="0"/>
              <a:t>Network of Age-friendly Cities (into an Age-friendly World)</a:t>
            </a:r>
          </a:p>
          <a:p>
            <a:pPr lvl="1"/>
            <a:r>
              <a:rPr lang="en-GB" sz="2400" dirty="0" smtClean="0"/>
              <a:t>Spanish National Programme on Age-friendly cities</a:t>
            </a:r>
          </a:p>
          <a:p>
            <a:pPr lvl="1"/>
            <a:r>
              <a:rPr lang="en-GB" sz="2400" dirty="0" smtClean="0"/>
              <a:t>Dissemination, support and coordination of the project in Spain: IMSERSO </a:t>
            </a:r>
            <a:endParaRPr lang="en-GB" sz="2400" dirty="0"/>
          </a:p>
        </p:txBody>
      </p:sp>
      <p:sp>
        <p:nvSpPr>
          <p:cNvPr id="4" name="2 Marcador de contenido"/>
          <p:cNvSpPr txBox="1">
            <a:spLocks/>
          </p:cNvSpPr>
          <p:nvPr/>
        </p:nvSpPr>
        <p:spPr>
          <a:xfrm>
            <a:off x="560390" y="4077090"/>
            <a:ext cx="8994330" cy="1872259"/>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Clr>
                <a:srgbClr val="FFC000"/>
              </a:buClr>
              <a:buSzPct val="75000"/>
              <a:buFont typeface="Arial" pitchFamily="34" charset="0"/>
              <a:buChar char="►"/>
              <a:defRPr sz="3200" kern="1200">
                <a:solidFill>
                  <a:schemeClr val="tx1"/>
                </a:solidFill>
                <a:latin typeface="Optane" pitchFamily="2" charset="0"/>
                <a:ea typeface="+mn-ea"/>
                <a:cs typeface="+mn-cs"/>
              </a:defRPr>
            </a:lvl1pPr>
            <a:lvl2pPr marL="742950" indent="-285750" algn="l" defTabSz="914400" rtl="0" eaLnBrk="1" latinLnBrk="0" hangingPunct="1">
              <a:spcBef>
                <a:spcPct val="20000"/>
              </a:spcBef>
              <a:buClr>
                <a:srgbClr val="FFC000"/>
              </a:buClr>
              <a:buFont typeface="Arial" pitchFamily="34" charset="0"/>
              <a:buChar char="–"/>
              <a:defRPr sz="2800" kern="1200">
                <a:solidFill>
                  <a:schemeClr val="tx1"/>
                </a:solidFill>
                <a:latin typeface="Optane" pitchFamily="2" charset="0"/>
                <a:ea typeface="+mn-ea"/>
                <a:cs typeface="+mn-cs"/>
              </a:defRPr>
            </a:lvl2pPr>
            <a:lvl3pPr marL="1143000" indent="-228600" algn="l" defTabSz="914400" rtl="0" eaLnBrk="1" latinLnBrk="0" hangingPunct="1">
              <a:spcBef>
                <a:spcPct val="20000"/>
              </a:spcBef>
              <a:buClr>
                <a:srgbClr val="FFC000"/>
              </a:buClr>
              <a:buFont typeface="Arial" pitchFamily="34" charset="0"/>
              <a:buChar char="•"/>
              <a:defRPr sz="2400" kern="1200">
                <a:solidFill>
                  <a:schemeClr val="tx1"/>
                </a:solidFill>
                <a:latin typeface="Optane" pitchFamily="2" charset="0"/>
                <a:ea typeface="+mn-ea"/>
                <a:cs typeface="+mn-cs"/>
              </a:defRPr>
            </a:lvl3pPr>
            <a:lvl4pPr marL="1600200" indent="-228600" algn="l" defTabSz="914400" rtl="0" eaLnBrk="1" latinLnBrk="0" hangingPunct="1">
              <a:spcBef>
                <a:spcPct val="20000"/>
              </a:spcBef>
              <a:buClr>
                <a:srgbClr val="FFC000"/>
              </a:buClr>
              <a:buFont typeface="Arial" pitchFamily="34" charset="0"/>
              <a:buChar char="–"/>
              <a:defRPr sz="2000" kern="1200">
                <a:solidFill>
                  <a:schemeClr val="tx1"/>
                </a:solidFill>
                <a:latin typeface="Optane" pitchFamily="2" charset="0"/>
                <a:ea typeface="+mn-ea"/>
                <a:cs typeface="+mn-cs"/>
              </a:defRPr>
            </a:lvl4pPr>
            <a:lvl5pPr marL="2057400" indent="-228600" algn="l" defTabSz="914400" rtl="0" eaLnBrk="1" latinLnBrk="0" hangingPunct="1">
              <a:spcBef>
                <a:spcPct val="20000"/>
              </a:spcBef>
              <a:buClr>
                <a:srgbClr val="FFC000"/>
              </a:buClr>
              <a:buFont typeface="Arial" pitchFamily="34" charset="0"/>
              <a:buChar char="»"/>
              <a:defRPr sz="2000" kern="1200">
                <a:solidFill>
                  <a:schemeClr val="tx1"/>
                </a:solidFill>
                <a:latin typeface="Optane" pitchFamily="2"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zh-CN" altLang="en-US" sz="2400" dirty="0" smtClean="0"/>
              <a:t>（迈入年龄友善型世界的）年龄友善型城市网 </a:t>
            </a:r>
            <a:endParaRPr lang="en-GB" altLang="zh-CN" sz="2400" dirty="0"/>
          </a:p>
          <a:p>
            <a:r>
              <a:rPr lang="zh-CN" altLang="en-US" sz="2400" dirty="0" smtClean="0"/>
              <a:t>西班牙年龄友善型城市国家建设计划</a:t>
            </a:r>
            <a:endParaRPr lang="en-GB" sz="2400" dirty="0" smtClean="0"/>
          </a:p>
          <a:p>
            <a:pPr lvl="1"/>
            <a:r>
              <a:rPr lang="zh-CN" altLang="en-US" sz="2400" dirty="0" smtClean="0"/>
              <a:t>在西班牙境内传播、支持、统筹该计划的机构：西班牙全国老人与社会服务署</a:t>
            </a:r>
            <a:endParaRPr lang="en-GB" sz="2400" dirty="0"/>
          </a:p>
        </p:txBody>
      </p:sp>
    </p:spTree>
    <p:extLst>
      <p:ext uri="{BB962C8B-B14F-4D97-AF65-F5344CB8AC3E}">
        <p14:creationId xmlns:p14="http://schemas.microsoft.com/office/powerpoint/2010/main" val="3136796550"/>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n-GB" sz="2400" dirty="0" smtClean="0">
                <a:solidFill>
                  <a:schemeClr val="tx1">
                    <a:lumMod val="85000"/>
                    <a:lumOff val="15000"/>
                  </a:schemeClr>
                </a:solidFill>
              </a:rPr>
              <a:t>The Long-term care (LTC) </a:t>
            </a:r>
            <a:r>
              <a:rPr lang="en-GB" sz="2400" dirty="0" smtClean="0">
                <a:solidFill>
                  <a:schemeClr val="tx1">
                    <a:lumMod val="85000"/>
                    <a:lumOff val="15000"/>
                  </a:schemeClr>
                </a:solidFill>
              </a:rPr>
              <a:t>perspective</a:t>
            </a:r>
            <a:br>
              <a:rPr lang="en-GB" sz="2400" dirty="0" smtClean="0">
                <a:solidFill>
                  <a:schemeClr val="tx1">
                    <a:lumMod val="85000"/>
                    <a:lumOff val="15000"/>
                  </a:schemeClr>
                </a:solidFill>
              </a:rPr>
            </a:br>
            <a:r>
              <a:rPr lang="zh-CN" altLang="en-US" sz="2400" dirty="0" smtClean="0">
                <a:solidFill>
                  <a:schemeClr val="tx1">
                    <a:lumMod val="85000"/>
                    <a:lumOff val="15000"/>
                  </a:schemeClr>
                </a:solidFill>
              </a:rPr>
              <a:t>长期照料（</a:t>
            </a:r>
            <a:r>
              <a:rPr lang="en-US" altLang="zh-CN" sz="2400" dirty="0" smtClean="0">
                <a:solidFill>
                  <a:schemeClr val="tx1">
                    <a:lumMod val="85000"/>
                    <a:lumOff val="15000"/>
                  </a:schemeClr>
                </a:solidFill>
              </a:rPr>
              <a:t>LTC</a:t>
            </a:r>
            <a:r>
              <a:rPr lang="zh-CN" altLang="en-US" sz="2400" dirty="0" smtClean="0">
                <a:solidFill>
                  <a:schemeClr val="tx1">
                    <a:lumMod val="85000"/>
                    <a:lumOff val="15000"/>
                  </a:schemeClr>
                </a:solidFill>
              </a:rPr>
              <a:t>）体系透视</a:t>
            </a:r>
            <a:endParaRPr lang="en-GB" sz="2400" dirty="0">
              <a:solidFill>
                <a:schemeClr val="tx1">
                  <a:lumMod val="85000"/>
                  <a:lumOff val="15000"/>
                </a:schemeClr>
              </a:solidFill>
            </a:endParaRPr>
          </a:p>
        </p:txBody>
      </p:sp>
      <p:sp>
        <p:nvSpPr>
          <p:cNvPr id="3" name="2 Marcador de contenido"/>
          <p:cNvSpPr>
            <a:spLocks noGrp="1"/>
          </p:cNvSpPr>
          <p:nvPr>
            <p:ph idx="1"/>
          </p:nvPr>
        </p:nvSpPr>
        <p:spPr>
          <a:xfrm>
            <a:off x="416370" y="980661"/>
            <a:ext cx="9289290" cy="3240449"/>
          </a:xfrm>
        </p:spPr>
        <p:txBody>
          <a:bodyPr/>
          <a:lstStyle/>
          <a:p>
            <a:pPr marL="342900" lvl="3" indent="-342900">
              <a:lnSpc>
                <a:spcPct val="150000"/>
              </a:lnSpc>
              <a:buSzPct val="75000"/>
              <a:buFont typeface="Arial" pitchFamily="34" charset="0"/>
              <a:buChar char="►"/>
            </a:pPr>
            <a:r>
              <a:rPr lang="en-US" sz="2400" dirty="0" smtClean="0">
                <a:solidFill>
                  <a:schemeClr val="tx1">
                    <a:lumMod val="75000"/>
                    <a:lumOff val="25000"/>
                  </a:schemeClr>
                </a:solidFill>
                <a:ea typeface="Verdana" pitchFamily="34" charset="0"/>
                <a:cs typeface="Verdana" pitchFamily="34" charset="0"/>
              </a:rPr>
              <a:t>Ageing as a challenge for the long-term care provision in the EU </a:t>
            </a:r>
          </a:p>
          <a:p>
            <a:pPr lvl="1">
              <a:lnSpc>
                <a:spcPct val="150000"/>
              </a:lnSpc>
              <a:buSzPct val="75000"/>
            </a:pPr>
            <a:r>
              <a:rPr lang="en-US" sz="2400" dirty="0"/>
              <a:t>A working field for European Commission and Member </a:t>
            </a:r>
            <a:r>
              <a:rPr lang="en-US" sz="2400" dirty="0" smtClean="0"/>
              <a:t>States in the Social Protection Committee</a:t>
            </a:r>
            <a:endParaRPr lang="it-IT" sz="2400" dirty="0"/>
          </a:p>
          <a:p>
            <a:pPr lvl="1">
              <a:lnSpc>
                <a:spcPct val="150000"/>
              </a:lnSpc>
              <a:buSzPct val="75000"/>
            </a:pPr>
            <a:r>
              <a:rPr lang="en-US" sz="2400" dirty="0"/>
              <a:t>2014 Report on Adequate social protection for LTC needs in an ageing society</a:t>
            </a:r>
          </a:p>
          <a:p>
            <a:pPr marL="457200" lvl="4" indent="0">
              <a:lnSpc>
                <a:spcPct val="150000"/>
              </a:lnSpc>
              <a:buSzPct val="75000"/>
              <a:buNone/>
            </a:pPr>
            <a:endParaRPr lang="en-US" sz="2800" dirty="0" smtClean="0">
              <a:solidFill>
                <a:schemeClr val="tx1">
                  <a:lumMod val="75000"/>
                  <a:lumOff val="25000"/>
                </a:schemeClr>
              </a:solidFill>
              <a:ea typeface="Verdana" pitchFamily="34" charset="0"/>
              <a:cs typeface="Verdana" pitchFamily="34" charset="0"/>
            </a:endParaRPr>
          </a:p>
          <a:p>
            <a:pPr marL="800100" lvl="4" indent="-342900">
              <a:lnSpc>
                <a:spcPct val="150000"/>
              </a:lnSpc>
              <a:buSzPct val="75000"/>
              <a:buFont typeface="Arial" pitchFamily="34" charset="0"/>
              <a:buChar char="►"/>
            </a:pPr>
            <a:endParaRPr lang="en-US" sz="2800" dirty="0" smtClean="0">
              <a:solidFill>
                <a:schemeClr val="tx1">
                  <a:lumMod val="75000"/>
                  <a:lumOff val="25000"/>
                </a:schemeClr>
              </a:solidFill>
              <a:ea typeface="Verdana" pitchFamily="34" charset="0"/>
              <a:cs typeface="Verdana" pitchFamily="34" charset="0"/>
            </a:endParaRPr>
          </a:p>
          <a:p>
            <a:pPr marL="800100" lvl="4" indent="-342900">
              <a:lnSpc>
                <a:spcPct val="150000"/>
              </a:lnSpc>
              <a:buSzPct val="75000"/>
              <a:buFont typeface="Arial" pitchFamily="34" charset="0"/>
              <a:buChar char="►"/>
            </a:pPr>
            <a:endParaRPr lang="en-US" sz="2800" dirty="0">
              <a:solidFill>
                <a:schemeClr val="tx1">
                  <a:lumMod val="75000"/>
                  <a:lumOff val="25000"/>
                </a:schemeClr>
              </a:solidFill>
              <a:ea typeface="Verdana" pitchFamily="34" charset="0"/>
              <a:cs typeface="Verdana" pitchFamily="34" charset="0"/>
            </a:endParaRPr>
          </a:p>
          <a:p>
            <a:endParaRPr lang="es-ES" dirty="0"/>
          </a:p>
        </p:txBody>
      </p:sp>
      <p:sp>
        <p:nvSpPr>
          <p:cNvPr id="4" name="2 Marcador de contenido"/>
          <p:cNvSpPr txBox="1">
            <a:spLocks/>
          </p:cNvSpPr>
          <p:nvPr/>
        </p:nvSpPr>
        <p:spPr>
          <a:xfrm>
            <a:off x="488380" y="4293120"/>
            <a:ext cx="9289290" cy="1872261"/>
          </a:xfrm>
          <a:prstGeom prst="rect">
            <a:avLst/>
          </a:prstGeom>
        </p:spPr>
        <p:txBody>
          <a:bodyPr vert="horz" lIns="91440" tIns="45720" rIns="91440" bIns="45720" rtlCol="0">
            <a:normAutofit fontScale="85000" lnSpcReduction="20000"/>
          </a:bodyPr>
          <a:lstStyle>
            <a:lvl1pPr marL="342900" indent="-342900" algn="l" defTabSz="914400" rtl="0" eaLnBrk="1" latinLnBrk="0" hangingPunct="1">
              <a:spcBef>
                <a:spcPct val="20000"/>
              </a:spcBef>
              <a:buClr>
                <a:srgbClr val="FFC000"/>
              </a:buClr>
              <a:buSzPct val="75000"/>
              <a:buFont typeface="Arial" pitchFamily="34" charset="0"/>
              <a:buChar char="►"/>
              <a:defRPr sz="3200" kern="1200">
                <a:solidFill>
                  <a:schemeClr val="tx1"/>
                </a:solidFill>
                <a:latin typeface="Optane" pitchFamily="2" charset="0"/>
                <a:ea typeface="+mn-ea"/>
                <a:cs typeface="+mn-cs"/>
              </a:defRPr>
            </a:lvl1pPr>
            <a:lvl2pPr marL="742950" indent="-285750" algn="l" defTabSz="914400" rtl="0" eaLnBrk="1" latinLnBrk="0" hangingPunct="1">
              <a:spcBef>
                <a:spcPct val="20000"/>
              </a:spcBef>
              <a:buClr>
                <a:srgbClr val="FFC000"/>
              </a:buClr>
              <a:buFont typeface="Arial" pitchFamily="34" charset="0"/>
              <a:buChar char="–"/>
              <a:defRPr sz="2800" kern="1200">
                <a:solidFill>
                  <a:schemeClr val="tx1"/>
                </a:solidFill>
                <a:latin typeface="Optane" pitchFamily="2" charset="0"/>
                <a:ea typeface="+mn-ea"/>
                <a:cs typeface="+mn-cs"/>
              </a:defRPr>
            </a:lvl2pPr>
            <a:lvl3pPr marL="1143000" indent="-228600" algn="l" defTabSz="914400" rtl="0" eaLnBrk="1" latinLnBrk="0" hangingPunct="1">
              <a:spcBef>
                <a:spcPct val="20000"/>
              </a:spcBef>
              <a:buClr>
                <a:srgbClr val="FFC000"/>
              </a:buClr>
              <a:buFont typeface="Arial" pitchFamily="34" charset="0"/>
              <a:buChar char="•"/>
              <a:defRPr sz="2400" kern="1200">
                <a:solidFill>
                  <a:schemeClr val="tx1"/>
                </a:solidFill>
                <a:latin typeface="Optane" pitchFamily="2" charset="0"/>
                <a:ea typeface="+mn-ea"/>
                <a:cs typeface="+mn-cs"/>
              </a:defRPr>
            </a:lvl3pPr>
            <a:lvl4pPr marL="1600200" indent="-228600" algn="l" defTabSz="914400" rtl="0" eaLnBrk="1" latinLnBrk="0" hangingPunct="1">
              <a:spcBef>
                <a:spcPct val="20000"/>
              </a:spcBef>
              <a:buClr>
                <a:srgbClr val="FFC000"/>
              </a:buClr>
              <a:buFont typeface="Arial" pitchFamily="34" charset="0"/>
              <a:buChar char="–"/>
              <a:defRPr sz="2000" kern="1200">
                <a:solidFill>
                  <a:schemeClr val="tx1"/>
                </a:solidFill>
                <a:latin typeface="Optane" pitchFamily="2" charset="0"/>
                <a:ea typeface="+mn-ea"/>
                <a:cs typeface="+mn-cs"/>
              </a:defRPr>
            </a:lvl4pPr>
            <a:lvl5pPr marL="2057400" indent="-228600" algn="l" defTabSz="914400" rtl="0" eaLnBrk="1" latinLnBrk="0" hangingPunct="1">
              <a:spcBef>
                <a:spcPct val="20000"/>
              </a:spcBef>
              <a:buClr>
                <a:srgbClr val="FFC000"/>
              </a:buClr>
              <a:buFont typeface="Arial" pitchFamily="34" charset="0"/>
              <a:buChar char="»"/>
              <a:defRPr sz="2000" kern="1200">
                <a:solidFill>
                  <a:schemeClr val="tx1"/>
                </a:solidFill>
                <a:latin typeface="Optane" pitchFamily="2"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342900" lvl="3" indent="-342900">
              <a:lnSpc>
                <a:spcPct val="150000"/>
              </a:lnSpc>
              <a:buSzPct val="75000"/>
              <a:buFont typeface="Arial" pitchFamily="34" charset="0"/>
              <a:buChar char="►"/>
            </a:pPr>
            <a:r>
              <a:rPr lang="zh-CN" altLang="en-US" sz="2400" dirty="0" smtClean="0">
                <a:solidFill>
                  <a:schemeClr val="tx1">
                    <a:lumMod val="75000"/>
                    <a:lumOff val="25000"/>
                  </a:schemeClr>
                </a:solidFill>
                <a:latin typeface="宋体"/>
                <a:ea typeface="宋体"/>
                <a:cs typeface="宋体"/>
              </a:rPr>
              <a:t>老龄化是欧盟长期照料体系的挑战</a:t>
            </a:r>
            <a:endParaRPr lang="en-US" sz="2400" dirty="0" smtClean="0">
              <a:solidFill>
                <a:schemeClr val="tx1">
                  <a:lumMod val="75000"/>
                  <a:lumOff val="25000"/>
                </a:schemeClr>
              </a:solidFill>
              <a:latin typeface="宋体"/>
              <a:ea typeface="宋体"/>
              <a:cs typeface="宋体"/>
            </a:endParaRPr>
          </a:p>
          <a:p>
            <a:pPr lvl="1">
              <a:lnSpc>
                <a:spcPct val="150000"/>
              </a:lnSpc>
              <a:buSzPct val="75000"/>
            </a:pPr>
            <a:r>
              <a:rPr lang="zh-CN" altLang="en-US" sz="2400" dirty="0" smtClean="0">
                <a:latin typeface="宋体"/>
                <a:ea typeface="宋体"/>
                <a:cs typeface="宋体"/>
              </a:rPr>
              <a:t>一个欧盟委员会与成员国依托其社会保护（保障）委员会进行的工作领域</a:t>
            </a:r>
            <a:r>
              <a:rPr lang="en-US" sz="2400" dirty="0" smtClean="0">
                <a:latin typeface="宋体"/>
                <a:ea typeface="宋体"/>
                <a:cs typeface="宋体"/>
              </a:rPr>
              <a:t> </a:t>
            </a:r>
            <a:r>
              <a:rPr lang="zh-CN" altLang="en-US" sz="2400" dirty="0" smtClean="0">
                <a:latin typeface="宋体"/>
                <a:ea typeface="宋体"/>
                <a:cs typeface="宋体"/>
              </a:rPr>
              <a:t> </a:t>
            </a:r>
          </a:p>
          <a:p>
            <a:pPr lvl="1">
              <a:lnSpc>
                <a:spcPct val="150000"/>
              </a:lnSpc>
              <a:buSzPct val="75000"/>
            </a:pPr>
            <a:r>
              <a:rPr lang="en-US" altLang="zh-CN" sz="2400" dirty="0" smtClean="0">
                <a:solidFill>
                  <a:schemeClr val="tx1">
                    <a:lumMod val="75000"/>
                    <a:lumOff val="25000"/>
                  </a:schemeClr>
                </a:solidFill>
                <a:latin typeface="宋体"/>
                <a:ea typeface="宋体"/>
                <a:cs typeface="宋体"/>
              </a:rPr>
              <a:t>《</a:t>
            </a:r>
            <a:r>
              <a:rPr lang="zh-CN" altLang="en-US" sz="2400" dirty="0" smtClean="0">
                <a:solidFill>
                  <a:schemeClr val="tx1">
                    <a:lumMod val="75000"/>
                    <a:lumOff val="25000"/>
                  </a:schemeClr>
                </a:solidFill>
                <a:latin typeface="宋体"/>
                <a:ea typeface="宋体"/>
                <a:cs typeface="宋体"/>
              </a:rPr>
              <a:t>2</a:t>
            </a:r>
            <a:r>
              <a:rPr lang="en-US" altLang="zh-CN" sz="2400" dirty="0" smtClean="0">
                <a:solidFill>
                  <a:schemeClr val="tx1">
                    <a:lumMod val="75000"/>
                    <a:lumOff val="25000"/>
                  </a:schemeClr>
                </a:solidFill>
                <a:latin typeface="宋体"/>
                <a:ea typeface="宋体"/>
                <a:cs typeface="宋体"/>
              </a:rPr>
              <a:t>014</a:t>
            </a:r>
            <a:r>
              <a:rPr lang="zh-CN" altLang="en-US" sz="2400" dirty="0" smtClean="0">
                <a:solidFill>
                  <a:schemeClr val="tx1">
                    <a:lumMod val="75000"/>
                    <a:lumOff val="25000"/>
                  </a:schemeClr>
                </a:solidFill>
                <a:latin typeface="宋体"/>
                <a:ea typeface="宋体"/>
                <a:cs typeface="宋体"/>
              </a:rPr>
              <a:t>年度充足型社会保护（保障）报告</a:t>
            </a:r>
            <a:r>
              <a:rPr lang="en-US" altLang="zh-CN" sz="2400" dirty="0" smtClean="0">
                <a:solidFill>
                  <a:schemeClr val="tx1">
                    <a:lumMod val="75000"/>
                    <a:lumOff val="25000"/>
                  </a:schemeClr>
                </a:solidFill>
                <a:latin typeface="宋体"/>
                <a:ea typeface="宋体"/>
                <a:cs typeface="宋体"/>
              </a:rPr>
              <a:t>》</a:t>
            </a:r>
            <a:r>
              <a:rPr lang="zh-CN" altLang="en-US" sz="2400" dirty="0" smtClean="0">
                <a:solidFill>
                  <a:schemeClr val="tx1">
                    <a:lumMod val="75000"/>
                    <a:lumOff val="25000"/>
                  </a:schemeClr>
                </a:solidFill>
                <a:latin typeface="宋体"/>
                <a:ea typeface="宋体"/>
                <a:cs typeface="宋体"/>
              </a:rPr>
              <a:t>认为在老龄化社会需要长期照料体系</a:t>
            </a:r>
            <a:endParaRPr lang="en-US" sz="2800" dirty="0" smtClean="0">
              <a:solidFill>
                <a:schemeClr val="tx1">
                  <a:lumMod val="75000"/>
                  <a:lumOff val="25000"/>
                </a:schemeClr>
              </a:solidFill>
              <a:latin typeface="宋体"/>
              <a:ea typeface="宋体"/>
              <a:cs typeface="宋体"/>
            </a:endParaRPr>
          </a:p>
          <a:p>
            <a:pPr marL="800100" lvl="4" indent="-342900">
              <a:lnSpc>
                <a:spcPct val="150000"/>
              </a:lnSpc>
              <a:buSzPct val="75000"/>
              <a:buFont typeface="Arial" pitchFamily="34" charset="0"/>
              <a:buChar char="►"/>
            </a:pPr>
            <a:endParaRPr lang="en-US" sz="2800" dirty="0" smtClean="0">
              <a:solidFill>
                <a:schemeClr val="tx1">
                  <a:lumMod val="75000"/>
                  <a:lumOff val="25000"/>
                </a:schemeClr>
              </a:solidFill>
              <a:ea typeface="Verdana" pitchFamily="34" charset="0"/>
              <a:cs typeface="Verdana" pitchFamily="34" charset="0"/>
            </a:endParaRPr>
          </a:p>
          <a:p>
            <a:pPr marL="800100" lvl="4" indent="-342900">
              <a:lnSpc>
                <a:spcPct val="150000"/>
              </a:lnSpc>
              <a:buSzPct val="75000"/>
              <a:buFont typeface="Arial" pitchFamily="34" charset="0"/>
              <a:buChar char="►"/>
            </a:pPr>
            <a:endParaRPr lang="en-US" sz="2800" dirty="0" smtClean="0">
              <a:solidFill>
                <a:schemeClr val="tx1">
                  <a:lumMod val="75000"/>
                  <a:lumOff val="25000"/>
                </a:schemeClr>
              </a:solidFill>
              <a:ea typeface="Verdana" pitchFamily="34" charset="0"/>
              <a:cs typeface="Verdana" pitchFamily="34" charset="0"/>
            </a:endParaRPr>
          </a:p>
          <a:p>
            <a:endParaRPr lang="es-ES" dirty="0"/>
          </a:p>
        </p:txBody>
      </p:sp>
    </p:spTree>
    <p:extLst>
      <p:ext uri="{BB962C8B-B14F-4D97-AF65-F5344CB8AC3E}">
        <p14:creationId xmlns:p14="http://schemas.microsoft.com/office/powerpoint/2010/main" val="320896468"/>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n-GB" sz="2400" dirty="0" smtClean="0">
                <a:solidFill>
                  <a:schemeClr val="tx1">
                    <a:lumMod val="85000"/>
                    <a:lumOff val="15000"/>
                  </a:schemeClr>
                </a:solidFill>
              </a:rPr>
              <a:t>LTC </a:t>
            </a:r>
            <a:r>
              <a:rPr lang="en-GB" sz="2400" dirty="0" smtClean="0">
                <a:solidFill>
                  <a:schemeClr val="tx1">
                    <a:lumMod val="85000"/>
                    <a:lumOff val="15000"/>
                  </a:schemeClr>
                </a:solidFill>
              </a:rPr>
              <a:t>Measures</a:t>
            </a:r>
            <a:br>
              <a:rPr lang="en-GB" sz="2400" dirty="0" smtClean="0">
                <a:solidFill>
                  <a:schemeClr val="tx1">
                    <a:lumMod val="85000"/>
                    <a:lumOff val="15000"/>
                  </a:schemeClr>
                </a:solidFill>
              </a:rPr>
            </a:br>
            <a:r>
              <a:rPr lang="zh-CN" altLang="en-US" sz="2400" dirty="0" smtClean="0">
                <a:solidFill>
                  <a:schemeClr val="tx1">
                    <a:lumMod val="85000"/>
                    <a:lumOff val="15000"/>
                  </a:schemeClr>
                </a:solidFill>
              </a:rPr>
              <a:t>长期照料办法</a:t>
            </a:r>
            <a:endParaRPr lang="en-GB" sz="2400" dirty="0">
              <a:solidFill>
                <a:schemeClr val="tx1">
                  <a:lumMod val="85000"/>
                  <a:lumOff val="15000"/>
                </a:schemeClr>
              </a:solidFill>
            </a:endParaRPr>
          </a:p>
        </p:txBody>
      </p:sp>
      <p:sp>
        <p:nvSpPr>
          <p:cNvPr id="3" name="2 Marcador de contenido"/>
          <p:cNvSpPr>
            <a:spLocks noGrp="1"/>
          </p:cNvSpPr>
          <p:nvPr>
            <p:ph idx="1"/>
          </p:nvPr>
        </p:nvSpPr>
        <p:spPr>
          <a:xfrm>
            <a:off x="416370" y="980661"/>
            <a:ext cx="5688790" cy="5145506"/>
          </a:xfrm>
        </p:spPr>
        <p:txBody>
          <a:bodyPr>
            <a:normAutofit fontScale="92500" lnSpcReduction="10000"/>
          </a:bodyPr>
          <a:lstStyle/>
          <a:p>
            <a:r>
              <a:rPr lang="en-GB" sz="2400" dirty="0" smtClean="0">
                <a:solidFill>
                  <a:schemeClr val="tx1">
                    <a:lumMod val="75000"/>
                    <a:lumOff val="25000"/>
                  </a:schemeClr>
                </a:solidFill>
                <a:ea typeface="Verdana" pitchFamily="34" charset="0"/>
                <a:cs typeface="Verdana" pitchFamily="34" charset="0"/>
              </a:rPr>
              <a:t>Measures recommended by the Report:</a:t>
            </a:r>
          </a:p>
          <a:p>
            <a:pPr lvl="1">
              <a:spcBef>
                <a:spcPts val="0"/>
              </a:spcBef>
              <a:buSzPct val="75000"/>
            </a:pPr>
            <a:r>
              <a:rPr lang="en-US" sz="2400" dirty="0"/>
              <a:t>Preventive and rehabilitative measures to reduce the fast-rising number of older people needing long-term care or to enable dependent people to live more independently</a:t>
            </a:r>
          </a:p>
          <a:p>
            <a:pPr lvl="1">
              <a:spcBef>
                <a:spcPts val="0"/>
              </a:spcBef>
              <a:buSzPct val="75000"/>
            </a:pPr>
            <a:r>
              <a:rPr lang="en-US" sz="2400" dirty="0"/>
              <a:t>To improve the effectiveness of care delivery which could cover service cooperation, the use of technology and the creation of age-friendly environments </a:t>
            </a:r>
          </a:p>
          <a:p>
            <a:pPr lvl="1">
              <a:spcBef>
                <a:spcPts val="0"/>
              </a:spcBef>
              <a:buSzPct val="75000"/>
            </a:pPr>
            <a:r>
              <a:rPr lang="en-US" sz="2400" dirty="0"/>
              <a:t>To improve supply and retention of formal </a:t>
            </a:r>
            <a:r>
              <a:rPr lang="en-US" sz="2400" dirty="0" err="1"/>
              <a:t>carers</a:t>
            </a:r>
            <a:r>
              <a:rPr lang="en-US" sz="2400" dirty="0"/>
              <a:t> and to support informal </a:t>
            </a:r>
            <a:r>
              <a:rPr lang="en-US" sz="2400" dirty="0" err="1"/>
              <a:t>carers</a:t>
            </a:r>
            <a:r>
              <a:rPr lang="en-US" sz="2400" dirty="0"/>
              <a:t>, including by helping them to reconcile work with family and care responsibilities. </a:t>
            </a:r>
          </a:p>
          <a:p>
            <a:pPr marL="800100" lvl="3" indent="-342900">
              <a:buSzPct val="75000"/>
              <a:buFont typeface="Arial" pitchFamily="34" charset="0"/>
              <a:buChar char="►"/>
            </a:pPr>
            <a:endParaRPr lang="en-US" dirty="0">
              <a:solidFill>
                <a:schemeClr val="tx1">
                  <a:lumMod val="75000"/>
                  <a:lumOff val="25000"/>
                </a:schemeClr>
              </a:solidFill>
              <a:ea typeface="Verdana" pitchFamily="34" charset="0"/>
              <a:cs typeface="Verdana" pitchFamily="34" charset="0"/>
            </a:endParaRPr>
          </a:p>
          <a:p>
            <a:pPr marL="800100" lvl="3" indent="-342900">
              <a:buSzPct val="75000"/>
              <a:buFont typeface="Arial" pitchFamily="34" charset="0"/>
              <a:buChar char="►"/>
            </a:pPr>
            <a:endParaRPr lang="en-US" dirty="0">
              <a:solidFill>
                <a:schemeClr val="tx1">
                  <a:lumMod val="75000"/>
                  <a:lumOff val="25000"/>
                </a:schemeClr>
              </a:solidFill>
              <a:ea typeface="Verdana" pitchFamily="34" charset="0"/>
              <a:cs typeface="Verdana" pitchFamily="34" charset="0"/>
            </a:endParaRPr>
          </a:p>
          <a:p>
            <a:endParaRPr lang="es-ES" dirty="0"/>
          </a:p>
        </p:txBody>
      </p:sp>
      <p:sp>
        <p:nvSpPr>
          <p:cNvPr id="4" name="2 Marcador de contenido"/>
          <p:cNvSpPr txBox="1">
            <a:spLocks/>
          </p:cNvSpPr>
          <p:nvPr/>
        </p:nvSpPr>
        <p:spPr>
          <a:xfrm>
            <a:off x="5961140" y="1124680"/>
            <a:ext cx="3816530" cy="5145506"/>
          </a:xfrm>
          <a:prstGeom prst="rect">
            <a:avLst/>
          </a:prstGeom>
        </p:spPr>
        <p:txBody>
          <a:bodyPr vert="horz" lIns="91440" tIns="45720" rIns="91440" bIns="45720" rtlCol="0">
            <a:normAutofit fontScale="92500"/>
          </a:bodyPr>
          <a:lstStyle>
            <a:lvl1pPr marL="342900" indent="-342900" algn="l" defTabSz="914400" rtl="0" eaLnBrk="1" latinLnBrk="0" hangingPunct="1">
              <a:spcBef>
                <a:spcPct val="20000"/>
              </a:spcBef>
              <a:buClr>
                <a:srgbClr val="FFC000"/>
              </a:buClr>
              <a:buSzPct val="75000"/>
              <a:buFont typeface="Arial" pitchFamily="34" charset="0"/>
              <a:buChar char="►"/>
              <a:defRPr sz="3200" kern="1200">
                <a:solidFill>
                  <a:schemeClr val="tx1"/>
                </a:solidFill>
                <a:latin typeface="Optane" pitchFamily="2" charset="0"/>
                <a:ea typeface="+mn-ea"/>
                <a:cs typeface="+mn-cs"/>
              </a:defRPr>
            </a:lvl1pPr>
            <a:lvl2pPr marL="742950" indent="-285750" algn="l" defTabSz="914400" rtl="0" eaLnBrk="1" latinLnBrk="0" hangingPunct="1">
              <a:spcBef>
                <a:spcPct val="20000"/>
              </a:spcBef>
              <a:buClr>
                <a:srgbClr val="FFC000"/>
              </a:buClr>
              <a:buFont typeface="Arial" pitchFamily="34" charset="0"/>
              <a:buChar char="–"/>
              <a:defRPr sz="2800" kern="1200">
                <a:solidFill>
                  <a:schemeClr val="tx1"/>
                </a:solidFill>
                <a:latin typeface="Optane" pitchFamily="2" charset="0"/>
                <a:ea typeface="+mn-ea"/>
                <a:cs typeface="+mn-cs"/>
              </a:defRPr>
            </a:lvl2pPr>
            <a:lvl3pPr marL="1143000" indent="-228600" algn="l" defTabSz="914400" rtl="0" eaLnBrk="1" latinLnBrk="0" hangingPunct="1">
              <a:spcBef>
                <a:spcPct val="20000"/>
              </a:spcBef>
              <a:buClr>
                <a:srgbClr val="FFC000"/>
              </a:buClr>
              <a:buFont typeface="Arial" pitchFamily="34" charset="0"/>
              <a:buChar char="•"/>
              <a:defRPr sz="2400" kern="1200">
                <a:solidFill>
                  <a:schemeClr val="tx1"/>
                </a:solidFill>
                <a:latin typeface="Optane" pitchFamily="2" charset="0"/>
                <a:ea typeface="+mn-ea"/>
                <a:cs typeface="+mn-cs"/>
              </a:defRPr>
            </a:lvl3pPr>
            <a:lvl4pPr marL="1600200" indent="-228600" algn="l" defTabSz="914400" rtl="0" eaLnBrk="1" latinLnBrk="0" hangingPunct="1">
              <a:spcBef>
                <a:spcPct val="20000"/>
              </a:spcBef>
              <a:buClr>
                <a:srgbClr val="FFC000"/>
              </a:buClr>
              <a:buFont typeface="Arial" pitchFamily="34" charset="0"/>
              <a:buChar char="–"/>
              <a:defRPr sz="2000" kern="1200">
                <a:solidFill>
                  <a:schemeClr val="tx1"/>
                </a:solidFill>
                <a:latin typeface="Optane" pitchFamily="2" charset="0"/>
                <a:ea typeface="+mn-ea"/>
                <a:cs typeface="+mn-cs"/>
              </a:defRPr>
            </a:lvl4pPr>
            <a:lvl5pPr marL="2057400" indent="-228600" algn="l" defTabSz="914400" rtl="0" eaLnBrk="1" latinLnBrk="0" hangingPunct="1">
              <a:spcBef>
                <a:spcPct val="20000"/>
              </a:spcBef>
              <a:buClr>
                <a:srgbClr val="FFC000"/>
              </a:buClr>
              <a:buFont typeface="Arial" pitchFamily="34" charset="0"/>
              <a:buChar char="»"/>
              <a:defRPr sz="2000" kern="1200">
                <a:solidFill>
                  <a:schemeClr val="tx1"/>
                </a:solidFill>
                <a:latin typeface="Optane" pitchFamily="2"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zh-CN" altLang="en-US" sz="2400" dirty="0" smtClean="0">
                <a:solidFill>
                  <a:schemeClr val="tx1">
                    <a:lumMod val="75000"/>
                    <a:lumOff val="25000"/>
                  </a:schemeClr>
                </a:solidFill>
                <a:ea typeface="Verdana" pitchFamily="34" charset="0"/>
                <a:cs typeface="Verdana" pitchFamily="34" charset="0"/>
              </a:rPr>
              <a:t> </a:t>
            </a:r>
            <a:r>
              <a:rPr lang="en-US" altLang="zh-CN" sz="2400" dirty="0" smtClean="0">
                <a:solidFill>
                  <a:schemeClr val="tx1">
                    <a:lumMod val="75000"/>
                    <a:lumOff val="25000"/>
                  </a:schemeClr>
                </a:solidFill>
                <a:ea typeface="Verdana" pitchFamily="34" charset="0"/>
                <a:cs typeface="Verdana" pitchFamily="34" charset="0"/>
              </a:rPr>
              <a:t>《</a:t>
            </a:r>
            <a:r>
              <a:rPr lang="zh-CN" altLang="en-US" sz="2400" dirty="0" smtClean="0">
                <a:solidFill>
                  <a:schemeClr val="tx1">
                    <a:lumMod val="75000"/>
                    <a:lumOff val="25000"/>
                  </a:schemeClr>
                </a:solidFill>
                <a:ea typeface="Verdana" pitchFamily="34" charset="0"/>
                <a:cs typeface="Verdana" pitchFamily="34" charset="0"/>
              </a:rPr>
              <a:t>报告</a:t>
            </a:r>
            <a:r>
              <a:rPr lang="en-US" altLang="zh-CN" sz="2400" dirty="0" smtClean="0">
                <a:solidFill>
                  <a:schemeClr val="tx1">
                    <a:lumMod val="75000"/>
                    <a:lumOff val="25000"/>
                  </a:schemeClr>
                </a:solidFill>
                <a:ea typeface="Verdana" pitchFamily="34" charset="0"/>
                <a:cs typeface="Verdana" pitchFamily="34" charset="0"/>
              </a:rPr>
              <a:t>》</a:t>
            </a:r>
            <a:r>
              <a:rPr lang="zh-CN" altLang="en-US" sz="2400" dirty="0" smtClean="0">
                <a:solidFill>
                  <a:schemeClr val="tx1">
                    <a:lumMod val="75000"/>
                    <a:lumOff val="25000"/>
                  </a:schemeClr>
                </a:solidFill>
                <a:ea typeface="Verdana" pitchFamily="34" charset="0"/>
                <a:cs typeface="Verdana" pitchFamily="34" charset="0"/>
              </a:rPr>
              <a:t>建议的各项办法</a:t>
            </a:r>
            <a:r>
              <a:rPr lang="en-GB" sz="2400" dirty="0" smtClean="0">
                <a:solidFill>
                  <a:schemeClr val="tx1">
                    <a:lumMod val="75000"/>
                    <a:lumOff val="25000"/>
                  </a:schemeClr>
                </a:solidFill>
                <a:ea typeface="Verdana" pitchFamily="34" charset="0"/>
                <a:cs typeface="Verdana" pitchFamily="34" charset="0"/>
              </a:rPr>
              <a:t>:</a:t>
            </a:r>
          </a:p>
          <a:p>
            <a:pPr lvl="1">
              <a:spcBef>
                <a:spcPts val="0"/>
              </a:spcBef>
              <a:buSzPct val="75000"/>
            </a:pPr>
            <a:r>
              <a:rPr lang="zh-CN" altLang="en-US" sz="2400" dirty="0" smtClean="0"/>
              <a:t>预防性与恢复性措施，以减少快速增长的长期照料需求人口，或使无自理能力人群增强生活自理能力</a:t>
            </a:r>
          </a:p>
          <a:p>
            <a:pPr lvl="1">
              <a:spcBef>
                <a:spcPts val="0"/>
              </a:spcBef>
              <a:buSzPct val="75000"/>
            </a:pPr>
            <a:r>
              <a:rPr lang="zh-CN" altLang="en-US" sz="2400" dirty="0" smtClean="0"/>
              <a:t>为改善照料实施的有效性，其中或可包含服务合作、技术运用和创建年龄友善型环境</a:t>
            </a:r>
          </a:p>
          <a:p>
            <a:pPr lvl="1">
              <a:spcBef>
                <a:spcPts val="0"/>
              </a:spcBef>
              <a:buSzPct val="75000"/>
            </a:pPr>
            <a:r>
              <a:rPr lang="zh-CN" altLang="en-US" sz="2400" dirty="0" smtClean="0"/>
              <a:t>为改善正规照料人员的供应与保持，并支持正规照料人员，需要帮助其理顺家庭工作和照料责任。</a:t>
            </a:r>
            <a:endParaRPr lang="en-US" dirty="0" smtClean="0">
              <a:solidFill>
                <a:schemeClr val="tx1">
                  <a:lumMod val="75000"/>
                  <a:lumOff val="25000"/>
                </a:schemeClr>
              </a:solidFill>
              <a:ea typeface="Verdana" pitchFamily="34" charset="0"/>
              <a:cs typeface="Verdana" pitchFamily="34" charset="0"/>
            </a:endParaRPr>
          </a:p>
          <a:p>
            <a:pPr marL="800100" lvl="3" indent="-342900">
              <a:buSzPct val="75000"/>
              <a:buFont typeface="Arial" pitchFamily="34" charset="0"/>
              <a:buChar char="►"/>
            </a:pPr>
            <a:endParaRPr lang="en-US" dirty="0" smtClean="0">
              <a:solidFill>
                <a:schemeClr val="tx1">
                  <a:lumMod val="75000"/>
                  <a:lumOff val="25000"/>
                </a:schemeClr>
              </a:solidFill>
              <a:ea typeface="Verdana" pitchFamily="34" charset="0"/>
              <a:cs typeface="Verdana" pitchFamily="34" charset="0"/>
            </a:endParaRPr>
          </a:p>
          <a:p>
            <a:endParaRPr lang="es-ES" dirty="0"/>
          </a:p>
        </p:txBody>
      </p:sp>
    </p:spTree>
    <p:extLst>
      <p:ext uri="{BB962C8B-B14F-4D97-AF65-F5344CB8AC3E}">
        <p14:creationId xmlns:p14="http://schemas.microsoft.com/office/powerpoint/2010/main" val="3344741739"/>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n-GB" sz="2400" dirty="0" smtClean="0"/>
              <a:t>Spanish Institute for the Elderly an Social Services </a:t>
            </a:r>
            <a:r>
              <a:rPr lang="en-GB" sz="2400" dirty="0" smtClean="0"/>
              <a:t>– IMSERSO</a:t>
            </a:r>
            <a:br>
              <a:rPr lang="en-GB" sz="2400" dirty="0" smtClean="0"/>
            </a:br>
            <a:r>
              <a:rPr lang="zh-CN" altLang="en-US" sz="2400" dirty="0" smtClean="0"/>
              <a:t>西班牙老人与社会服务署</a:t>
            </a:r>
            <a:endParaRPr lang="en-GB" sz="2400" dirty="0"/>
          </a:p>
        </p:txBody>
      </p:sp>
      <p:sp>
        <p:nvSpPr>
          <p:cNvPr id="3" name="2 Marcador de contenido"/>
          <p:cNvSpPr>
            <a:spLocks noGrp="1"/>
          </p:cNvSpPr>
          <p:nvPr>
            <p:ph idx="1"/>
          </p:nvPr>
        </p:nvSpPr>
        <p:spPr>
          <a:xfrm>
            <a:off x="416370" y="980661"/>
            <a:ext cx="4896680" cy="5145506"/>
          </a:xfrm>
        </p:spPr>
        <p:txBody>
          <a:bodyPr>
            <a:normAutofit fontScale="92500" lnSpcReduction="20000"/>
          </a:bodyPr>
          <a:lstStyle/>
          <a:p>
            <a:r>
              <a:rPr lang="en-GB" sz="2400" dirty="0" smtClean="0"/>
              <a:t>National body responsible of defining policies for the elderly and people in a situation of dependency, and in particular:</a:t>
            </a:r>
          </a:p>
          <a:p>
            <a:pPr lvl="1"/>
            <a:r>
              <a:rPr lang="en-GB" sz="2400" dirty="0" smtClean="0"/>
              <a:t>Non-contributions-based disability pension &amp; non-contributions-based retirement pension, for those aged 65 and over and in a situation of need. </a:t>
            </a:r>
          </a:p>
          <a:p>
            <a:pPr lvl="1"/>
            <a:r>
              <a:rPr lang="en-GB" sz="2400" dirty="0" smtClean="0"/>
              <a:t>To implement EU &amp; national programs and actions for the elderly</a:t>
            </a:r>
          </a:p>
          <a:p>
            <a:pPr lvl="1"/>
            <a:r>
              <a:rPr lang="en-GB" sz="2400" dirty="0" smtClean="0"/>
              <a:t>Autonomy and Dependency Attention System and Long Term Care </a:t>
            </a:r>
          </a:p>
          <a:p>
            <a:pPr lvl="1"/>
            <a:r>
              <a:rPr lang="en-GB" sz="2400" dirty="0" smtClean="0"/>
              <a:t>Network of national care, recovery &amp; reference centres</a:t>
            </a:r>
          </a:p>
          <a:p>
            <a:pPr lvl="1"/>
            <a:endParaRPr lang="es-ES" sz="2000" dirty="0" smtClean="0"/>
          </a:p>
          <a:p>
            <a:pPr lvl="1"/>
            <a:endParaRPr lang="es-ES" sz="2000" dirty="0"/>
          </a:p>
          <a:p>
            <a:endParaRPr lang="es-ES" dirty="0"/>
          </a:p>
        </p:txBody>
      </p:sp>
      <p:sp>
        <p:nvSpPr>
          <p:cNvPr id="4" name="2 Marcador de contenido"/>
          <p:cNvSpPr txBox="1">
            <a:spLocks/>
          </p:cNvSpPr>
          <p:nvPr/>
        </p:nvSpPr>
        <p:spPr>
          <a:xfrm>
            <a:off x="5385060" y="1124680"/>
            <a:ext cx="3600500" cy="5145506"/>
          </a:xfrm>
          <a:prstGeom prst="rect">
            <a:avLst/>
          </a:prstGeom>
        </p:spPr>
        <p:txBody>
          <a:bodyPr vert="horz" lIns="91440" tIns="45720" rIns="91440" bIns="45720" rtlCol="0">
            <a:normAutofit fontScale="92500"/>
          </a:bodyPr>
          <a:lstStyle>
            <a:lvl1pPr marL="342900" indent="-342900" algn="l" defTabSz="914400" rtl="0" eaLnBrk="1" latinLnBrk="0" hangingPunct="1">
              <a:spcBef>
                <a:spcPct val="20000"/>
              </a:spcBef>
              <a:buClr>
                <a:srgbClr val="FFC000"/>
              </a:buClr>
              <a:buSzPct val="75000"/>
              <a:buFont typeface="Arial" pitchFamily="34" charset="0"/>
              <a:buChar char="►"/>
              <a:defRPr sz="3200" kern="1200">
                <a:solidFill>
                  <a:schemeClr val="tx1"/>
                </a:solidFill>
                <a:latin typeface="Optane" pitchFamily="2" charset="0"/>
                <a:ea typeface="+mn-ea"/>
                <a:cs typeface="+mn-cs"/>
              </a:defRPr>
            </a:lvl1pPr>
            <a:lvl2pPr marL="742950" indent="-285750" algn="l" defTabSz="914400" rtl="0" eaLnBrk="1" latinLnBrk="0" hangingPunct="1">
              <a:spcBef>
                <a:spcPct val="20000"/>
              </a:spcBef>
              <a:buClr>
                <a:srgbClr val="FFC000"/>
              </a:buClr>
              <a:buFont typeface="Arial" pitchFamily="34" charset="0"/>
              <a:buChar char="–"/>
              <a:defRPr sz="2800" kern="1200">
                <a:solidFill>
                  <a:schemeClr val="tx1"/>
                </a:solidFill>
                <a:latin typeface="Optane" pitchFamily="2" charset="0"/>
                <a:ea typeface="+mn-ea"/>
                <a:cs typeface="+mn-cs"/>
              </a:defRPr>
            </a:lvl2pPr>
            <a:lvl3pPr marL="1143000" indent="-228600" algn="l" defTabSz="914400" rtl="0" eaLnBrk="1" latinLnBrk="0" hangingPunct="1">
              <a:spcBef>
                <a:spcPct val="20000"/>
              </a:spcBef>
              <a:buClr>
                <a:srgbClr val="FFC000"/>
              </a:buClr>
              <a:buFont typeface="Arial" pitchFamily="34" charset="0"/>
              <a:buChar char="•"/>
              <a:defRPr sz="2400" kern="1200">
                <a:solidFill>
                  <a:schemeClr val="tx1"/>
                </a:solidFill>
                <a:latin typeface="Optane" pitchFamily="2" charset="0"/>
                <a:ea typeface="+mn-ea"/>
                <a:cs typeface="+mn-cs"/>
              </a:defRPr>
            </a:lvl3pPr>
            <a:lvl4pPr marL="1600200" indent="-228600" algn="l" defTabSz="914400" rtl="0" eaLnBrk="1" latinLnBrk="0" hangingPunct="1">
              <a:spcBef>
                <a:spcPct val="20000"/>
              </a:spcBef>
              <a:buClr>
                <a:srgbClr val="FFC000"/>
              </a:buClr>
              <a:buFont typeface="Arial" pitchFamily="34" charset="0"/>
              <a:buChar char="–"/>
              <a:defRPr sz="2000" kern="1200">
                <a:solidFill>
                  <a:schemeClr val="tx1"/>
                </a:solidFill>
                <a:latin typeface="Optane" pitchFamily="2" charset="0"/>
                <a:ea typeface="+mn-ea"/>
                <a:cs typeface="+mn-cs"/>
              </a:defRPr>
            </a:lvl4pPr>
            <a:lvl5pPr marL="2057400" indent="-228600" algn="l" defTabSz="914400" rtl="0" eaLnBrk="1" latinLnBrk="0" hangingPunct="1">
              <a:spcBef>
                <a:spcPct val="20000"/>
              </a:spcBef>
              <a:buClr>
                <a:srgbClr val="FFC000"/>
              </a:buClr>
              <a:buFont typeface="Arial" pitchFamily="34" charset="0"/>
              <a:buChar char="»"/>
              <a:defRPr sz="2000" kern="1200">
                <a:solidFill>
                  <a:schemeClr val="tx1"/>
                </a:solidFill>
                <a:latin typeface="Optane" pitchFamily="2"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zh-CN" altLang="en-US" sz="2400" dirty="0" smtClean="0"/>
              <a:t>该署系国家级机关，负责制定关于老人与无自理能力人群的政策，具体包括</a:t>
            </a:r>
            <a:r>
              <a:rPr lang="en-GB" sz="2400" dirty="0" smtClean="0"/>
              <a:t>:</a:t>
            </a:r>
          </a:p>
          <a:p>
            <a:pPr lvl="1"/>
            <a:r>
              <a:rPr lang="zh-CN" altLang="en-US" sz="2400" dirty="0" smtClean="0"/>
              <a:t>非缴费型残障养老金与非缴费型退休养老金，提供给</a:t>
            </a:r>
            <a:r>
              <a:rPr lang="en-US" altLang="zh-CN" sz="2400" dirty="0" smtClean="0"/>
              <a:t>65</a:t>
            </a:r>
            <a:r>
              <a:rPr lang="zh-CN" altLang="en-US" sz="2400" dirty="0" smtClean="0"/>
              <a:t>岁及以上有需要的群体</a:t>
            </a:r>
            <a:r>
              <a:rPr lang="en-GB" sz="2400" dirty="0" smtClean="0"/>
              <a:t> </a:t>
            </a:r>
          </a:p>
          <a:p>
            <a:pPr lvl="1"/>
            <a:r>
              <a:rPr lang="zh-CN" altLang="en-US" sz="2400" dirty="0" smtClean="0"/>
              <a:t>执行欧盟与本国关于老年人的项目与工作</a:t>
            </a:r>
            <a:endParaRPr lang="en-GB" sz="2400" dirty="0" smtClean="0"/>
          </a:p>
          <a:p>
            <a:pPr lvl="1"/>
            <a:r>
              <a:rPr lang="zh-CN" altLang="en-US" sz="2400" dirty="0" smtClean="0">
                <a:solidFill>
                  <a:srgbClr val="000000"/>
                </a:solidFill>
              </a:rPr>
              <a:t>自主</a:t>
            </a:r>
            <a:r>
              <a:rPr lang="zh-CN" altLang="en-US" sz="2400" dirty="0" smtClean="0"/>
              <a:t>与依赖关注系统和长期照料</a:t>
            </a:r>
            <a:endParaRPr lang="en-GB" sz="2400" dirty="0" smtClean="0"/>
          </a:p>
          <a:p>
            <a:pPr lvl="1"/>
            <a:r>
              <a:rPr lang="zh-CN" altLang="en-US" sz="2400" dirty="0" smtClean="0"/>
              <a:t>全国照料、康复与求助中心工作网络</a:t>
            </a:r>
            <a:endParaRPr lang="es-ES" sz="2000" dirty="0" smtClean="0"/>
          </a:p>
          <a:p>
            <a:pPr lvl="1"/>
            <a:endParaRPr lang="es-ES" sz="2000" dirty="0" smtClean="0"/>
          </a:p>
          <a:p>
            <a:endParaRPr lang="es-ES" dirty="0"/>
          </a:p>
        </p:txBody>
      </p:sp>
    </p:spTree>
    <p:extLst>
      <p:ext uri="{BB962C8B-B14F-4D97-AF65-F5344CB8AC3E}">
        <p14:creationId xmlns:p14="http://schemas.microsoft.com/office/powerpoint/2010/main" val="4181733012"/>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n-GB" sz="2400" dirty="0" smtClean="0">
                <a:solidFill>
                  <a:schemeClr val="tx1">
                    <a:lumMod val="85000"/>
                    <a:lumOff val="15000"/>
                  </a:schemeClr>
                </a:solidFill>
              </a:rPr>
              <a:t>Spanish framework: policies and </a:t>
            </a:r>
            <a:r>
              <a:rPr lang="en-GB" sz="2400" dirty="0" smtClean="0">
                <a:solidFill>
                  <a:schemeClr val="tx1">
                    <a:lumMod val="85000"/>
                    <a:lumOff val="15000"/>
                  </a:schemeClr>
                </a:solidFill>
              </a:rPr>
              <a:t>programs</a:t>
            </a:r>
            <a:br>
              <a:rPr lang="en-GB" sz="2400" dirty="0" smtClean="0">
                <a:solidFill>
                  <a:schemeClr val="tx1">
                    <a:lumMod val="85000"/>
                    <a:lumOff val="15000"/>
                  </a:schemeClr>
                </a:solidFill>
              </a:rPr>
            </a:br>
            <a:r>
              <a:rPr lang="zh-CN" altLang="en-US" sz="2400" dirty="0" smtClean="0">
                <a:solidFill>
                  <a:schemeClr val="tx1">
                    <a:lumMod val="85000"/>
                    <a:lumOff val="15000"/>
                  </a:schemeClr>
                </a:solidFill>
              </a:rPr>
              <a:t>西班牙的工作框架：政策与项目</a:t>
            </a:r>
            <a:endParaRPr lang="en-GB" sz="2400" dirty="0">
              <a:solidFill>
                <a:schemeClr val="tx1">
                  <a:lumMod val="85000"/>
                  <a:lumOff val="15000"/>
                </a:schemeClr>
              </a:solidFill>
            </a:endParaRPr>
          </a:p>
        </p:txBody>
      </p:sp>
      <p:sp>
        <p:nvSpPr>
          <p:cNvPr id="5" name="2 Marcador de contenido"/>
          <p:cNvSpPr>
            <a:spLocks noGrp="1"/>
          </p:cNvSpPr>
          <p:nvPr>
            <p:ph idx="1"/>
          </p:nvPr>
        </p:nvSpPr>
        <p:spPr>
          <a:xfrm>
            <a:off x="416370" y="4149100"/>
            <a:ext cx="8994330" cy="2448339"/>
          </a:xfrm>
        </p:spPr>
        <p:txBody>
          <a:bodyPr>
            <a:normAutofit/>
          </a:bodyPr>
          <a:lstStyle/>
          <a:p>
            <a:r>
              <a:rPr lang="zh-CN" altLang="en-US" sz="1800" dirty="0" smtClean="0">
                <a:solidFill>
                  <a:schemeClr val="tx1">
                    <a:lumMod val="75000"/>
                    <a:lumOff val="25000"/>
                  </a:schemeClr>
                </a:solidFill>
                <a:ea typeface="Verdana" pitchFamily="34" charset="0"/>
                <a:cs typeface="Verdana" pitchFamily="34" charset="0"/>
              </a:rPr>
              <a:t>政府于</a:t>
            </a:r>
            <a:r>
              <a:rPr lang="en-US" altLang="zh-CN" sz="1800" dirty="0" smtClean="0">
                <a:solidFill>
                  <a:schemeClr val="tx1">
                    <a:lumMod val="75000"/>
                    <a:lumOff val="25000"/>
                  </a:schemeClr>
                </a:solidFill>
                <a:ea typeface="Verdana" pitchFamily="34" charset="0"/>
                <a:cs typeface="Verdana" pitchFamily="34" charset="0"/>
              </a:rPr>
              <a:t>2015</a:t>
            </a:r>
            <a:r>
              <a:rPr lang="zh-CN" altLang="en-US" sz="1800" dirty="0" smtClean="0">
                <a:solidFill>
                  <a:schemeClr val="tx1">
                    <a:lumMod val="75000"/>
                    <a:lumOff val="25000"/>
                  </a:schemeClr>
                </a:solidFill>
                <a:ea typeface="Verdana" pitchFamily="34" charset="0"/>
                <a:cs typeface="Verdana" pitchFamily="34" charset="0"/>
              </a:rPr>
              <a:t>年</a:t>
            </a:r>
            <a:r>
              <a:rPr lang="en-US" altLang="zh-CN" sz="1800" dirty="0" smtClean="0">
                <a:solidFill>
                  <a:schemeClr val="tx1">
                    <a:lumMod val="75000"/>
                    <a:lumOff val="25000"/>
                  </a:schemeClr>
                </a:solidFill>
                <a:ea typeface="Verdana" pitchFamily="34" charset="0"/>
                <a:cs typeface="Verdana" pitchFamily="34" charset="0"/>
              </a:rPr>
              <a:t>10</a:t>
            </a:r>
            <a:r>
              <a:rPr lang="zh-CN" altLang="en-US" sz="1800" dirty="0" smtClean="0">
                <a:solidFill>
                  <a:schemeClr val="tx1">
                    <a:lumMod val="75000"/>
                    <a:lumOff val="25000"/>
                  </a:schemeClr>
                </a:solidFill>
                <a:ea typeface="Verdana" pitchFamily="34" charset="0"/>
                <a:cs typeface="Verdana" pitchFamily="34" charset="0"/>
              </a:rPr>
              <a:t>月通过了一项关于老年人的行动框架</a:t>
            </a:r>
            <a:endParaRPr lang="en-GB" sz="1800" dirty="0">
              <a:solidFill>
                <a:schemeClr val="tx1">
                  <a:lumMod val="75000"/>
                  <a:lumOff val="25000"/>
                </a:schemeClr>
              </a:solidFill>
              <a:ea typeface="Verdana" pitchFamily="34" charset="0"/>
              <a:cs typeface="Verdana" pitchFamily="34" charset="0"/>
            </a:endParaRPr>
          </a:p>
          <a:p>
            <a:pPr lvl="1"/>
            <a:r>
              <a:rPr lang="zh-CN" altLang="en-US" sz="1800" dirty="0" smtClean="0">
                <a:solidFill>
                  <a:schemeClr val="tx1">
                    <a:lumMod val="75000"/>
                    <a:lumOff val="25000"/>
                  </a:schemeClr>
                </a:solidFill>
                <a:ea typeface="Verdana" pitchFamily="34" charset="0"/>
                <a:cs typeface="Verdana" pitchFamily="34" charset="0"/>
              </a:rPr>
              <a:t>包括了一套有</a:t>
            </a:r>
            <a:r>
              <a:rPr lang="en-US" altLang="zh-CN" sz="1800" dirty="0" smtClean="0">
                <a:solidFill>
                  <a:schemeClr val="tx1">
                    <a:lumMod val="75000"/>
                    <a:lumOff val="25000"/>
                  </a:schemeClr>
                </a:solidFill>
                <a:ea typeface="Verdana" pitchFamily="34" charset="0"/>
                <a:cs typeface="Verdana" pitchFamily="34" charset="0"/>
              </a:rPr>
              <a:t>348</a:t>
            </a:r>
            <a:r>
              <a:rPr lang="zh-CN" altLang="en-US" sz="1800" dirty="0" smtClean="0">
                <a:solidFill>
                  <a:schemeClr val="tx1">
                    <a:lumMod val="75000"/>
                    <a:lumOff val="25000"/>
                  </a:schemeClr>
                </a:solidFill>
                <a:ea typeface="Verdana" pitchFamily="34" charset="0"/>
                <a:cs typeface="Verdana" pitchFamily="34" charset="0"/>
              </a:rPr>
              <a:t>项提案的战略，旨在指导公共机关和社会为老年人培育活力型、健康型、独立型和参与型的生活</a:t>
            </a:r>
            <a:endParaRPr lang="en-GB" sz="1800" dirty="0">
              <a:solidFill>
                <a:schemeClr val="tx1">
                  <a:lumMod val="75000"/>
                  <a:lumOff val="25000"/>
                </a:schemeClr>
              </a:solidFill>
              <a:ea typeface="Verdana" pitchFamily="34" charset="0"/>
              <a:cs typeface="Verdana" pitchFamily="34" charset="0"/>
            </a:endParaRPr>
          </a:p>
          <a:p>
            <a:r>
              <a:rPr lang="zh-CN" altLang="zh-CN" sz="1800" dirty="0">
                <a:solidFill>
                  <a:schemeClr val="tx1">
                    <a:lumMod val="75000"/>
                    <a:lumOff val="25000"/>
                  </a:schemeClr>
                </a:solidFill>
                <a:ea typeface="Verdana" pitchFamily="34" charset="0"/>
                <a:cs typeface="Verdana" pitchFamily="34" charset="0"/>
              </a:rPr>
              <a:t>《</a:t>
            </a:r>
            <a:r>
              <a:rPr lang="zh-CN" altLang="en-US" sz="1800" dirty="0" smtClean="0">
                <a:solidFill>
                  <a:schemeClr val="tx1">
                    <a:lumMod val="75000"/>
                    <a:lumOff val="25000"/>
                  </a:schemeClr>
                </a:solidFill>
                <a:ea typeface="Verdana" pitchFamily="34" charset="0"/>
                <a:cs typeface="Verdana" pitchFamily="34" charset="0"/>
              </a:rPr>
              <a:t>国家社会包容行动计划（</a:t>
            </a:r>
            <a:r>
              <a:rPr lang="en-US" altLang="zh-CN" sz="1800" dirty="0" smtClean="0">
                <a:solidFill>
                  <a:schemeClr val="tx1">
                    <a:lumMod val="75000"/>
                    <a:lumOff val="25000"/>
                  </a:schemeClr>
                </a:solidFill>
                <a:ea typeface="Verdana" pitchFamily="34" charset="0"/>
                <a:cs typeface="Verdana" pitchFamily="34" charset="0"/>
              </a:rPr>
              <a:t>2013-2016</a:t>
            </a:r>
            <a:r>
              <a:rPr lang="zh-CN" altLang="en-US" sz="1800" dirty="0" smtClean="0">
                <a:solidFill>
                  <a:schemeClr val="tx1">
                    <a:lumMod val="75000"/>
                    <a:lumOff val="25000"/>
                  </a:schemeClr>
                </a:solidFill>
                <a:ea typeface="Verdana" pitchFamily="34" charset="0"/>
                <a:cs typeface="Verdana" pitchFamily="34" charset="0"/>
              </a:rPr>
              <a:t>）</a:t>
            </a:r>
            <a:r>
              <a:rPr lang="en-US" altLang="zh-CN" sz="1800" dirty="0" smtClean="0">
                <a:solidFill>
                  <a:schemeClr val="tx1">
                    <a:lumMod val="75000"/>
                    <a:lumOff val="25000"/>
                  </a:schemeClr>
                </a:solidFill>
                <a:ea typeface="Verdana" pitchFamily="34" charset="0"/>
                <a:cs typeface="Verdana" pitchFamily="34" charset="0"/>
              </a:rPr>
              <a:t>》</a:t>
            </a:r>
            <a:r>
              <a:rPr lang="zh-CN" altLang="en-US" sz="1800" dirty="0" smtClean="0">
                <a:solidFill>
                  <a:schemeClr val="tx1">
                    <a:lumMod val="75000"/>
                    <a:lumOff val="25000"/>
                  </a:schemeClr>
                </a:solidFill>
                <a:ea typeface="Verdana" pitchFamily="34" charset="0"/>
                <a:cs typeface="Verdana" pitchFamily="34" charset="0"/>
              </a:rPr>
              <a:t>：系国家政府对抗贫困与社会排斥的主要政策框架</a:t>
            </a:r>
            <a:endParaRPr lang="en-GB" sz="1800" dirty="0" smtClean="0">
              <a:solidFill>
                <a:schemeClr val="tx1">
                  <a:lumMod val="75000"/>
                  <a:lumOff val="25000"/>
                </a:schemeClr>
              </a:solidFill>
              <a:ea typeface="Verdana" pitchFamily="34" charset="0"/>
              <a:cs typeface="Verdana" pitchFamily="34" charset="0"/>
            </a:endParaRPr>
          </a:p>
          <a:p>
            <a:pPr lvl="1"/>
            <a:r>
              <a:rPr lang="zh-CN" altLang="en-US" sz="1800" dirty="0" smtClean="0">
                <a:solidFill>
                  <a:schemeClr val="tx1">
                    <a:lumMod val="75000"/>
                    <a:lumOff val="25000"/>
                  </a:schemeClr>
                </a:solidFill>
                <a:ea typeface="Verdana" pitchFamily="34" charset="0"/>
                <a:cs typeface="Verdana" pitchFamily="34" charset="0"/>
              </a:rPr>
              <a:t>包括了关于老年人和社会服务方面的具体办法</a:t>
            </a:r>
            <a:endParaRPr lang="en-GB" sz="1800" dirty="0" smtClean="0">
              <a:solidFill>
                <a:schemeClr val="tx1">
                  <a:lumMod val="75000"/>
                  <a:lumOff val="25000"/>
                </a:schemeClr>
              </a:solidFill>
              <a:ea typeface="Verdana" pitchFamily="34" charset="0"/>
              <a:cs typeface="Verdana" pitchFamily="34" charset="0"/>
            </a:endParaRPr>
          </a:p>
          <a:p>
            <a:endParaRPr lang="en-GB" sz="2400" dirty="0" smtClean="0">
              <a:solidFill>
                <a:schemeClr val="tx1">
                  <a:lumMod val="75000"/>
                  <a:lumOff val="25000"/>
                </a:schemeClr>
              </a:solidFill>
              <a:ea typeface="Verdana" pitchFamily="34" charset="0"/>
              <a:cs typeface="Verdana" pitchFamily="34" charset="0"/>
            </a:endParaRPr>
          </a:p>
          <a:p>
            <a:pPr lvl="1"/>
            <a:endParaRPr lang="en-GB" sz="1800" dirty="0" smtClean="0">
              <a:solidFill>
                <a:schemeClr val="tx1">
                  <a:lumMod val="75000"/>
                  <a:lumOff val="25000"/>
                </a:schemeClr>
              </a:solidFill>
              <a:ea typeface="Verdana" pitchFamily="34" charset="0"/>
              <a:cs typeface="Verdana" pitchFamily="34" charset="0"/>
            </a:endParaRPr>
          </a:p>
          <a:p>
            <a:pPr lvl="1"/>
            <a:endParaRPr lang="en-GB" sz="1800" dirty="0" smtClean="0">
              <a:solidFill>
                <a:schemeClr val="tx1">
                  <a:lumMod val="75000"/>
                  <a:lumOff val="25000"/>
                </a:schemeClr>
              </a:solidFill>
              <a:ea typeface="Verdana" pitchFamily="34" charset="0"/>
              <a:cs typeface="Verdana" pitchFamily="34" charset="0"/>
            </a:endParaRPr>
          </a:p>
          <a:p>
            <a:endParaRPr lang="en-GB" sz="2000" dirty="0" smtClean="0">
              <a:solidFill>
                <a:schemeClr val="tx1">
                  <a:lumMod val="75000"/>
                  <a:lumOff val="25000"/>
                </a:schemeClr>
              </a:solidFill>
              <a:ea typeface="Verdana" pitchFamily="34" charset="0"/>
              <a:cs typeface="Verdana" pitchFamily="34" charset="0"/>
            </a:endParaRPr>
          </a:p>
          <a:p>
            <a:endParaRPr lang="en-GB" sz="2400" dirty="0" smtClean="0"/>
          </a:p>
        </p:txBody>
      </p:sp>
      <p:sp>
        <p:nvSpPr>
          <p:cNvPr id="7" name="2 Marcador de contenido"/>
          <p:cNvSpPr txBox="1">
            <a:spLocks/>
          </p:cNvSpPr>
          <p:nvPr/>
        </p:nvSpPr>
        <p:spPr>
          <a:xfrm>
            <a:off x="416370" y="908650"/>
            <a:ext cx="8994330" cy="3168440"/>
          </a:xfrm>
          <a:prstGeom prst="rect">
            <a:avLst/>
          </a:prstGeom>
        </p:spPr>
        <p:txBody>
          <a:bodyPr vert="horz" lIns="91440" tIns="45720" rIns="91440" bIns="45720" rtlCol="0">
            <a:normAutofit fontScale="92500" lnSpcReduction="10000"/>
          </a:bodyPr>
          <a:lstStyle>
            <a:lvl1pPr marL="342900" indent="-342900" algn="l" defTabSz="914400" rtl="0" eaLnBrk="1" latinLnBrk="0" hangingPunct="1">
              <a:spcBef>
                <a:spcPct val="20000"/>
              </a:spcBef>
              <a:buClr>
                <a:srgbClr val="FFC000"/>
              </a:buClr>
              <a:buSzPct val="75000"/>
              <a:buFont typeface="Arial" pitchFamily="34" charset="0"/>
              <a:buChar char="►"/>
              <a:defRPr sz="3200" kern="1200">
                <a:solidFill>
                  <a:schemeClr val="tx1"/>
                </a:solidFill>
                <a:latin typeface="Optane" pitchFamily="2" charset="0"/>
                <a:ea typeface="+mn-ea"/>
                <a:cs typeface="+mn-cs"/>
              </a:defRPr>
            </a:lvl1pPr>
            <a:lvl2pPr marL="742950" indent="-285750" algn="l" defTabSz="914400" rtl="0" eaLnBrk="1" latinLnBrk="0" hangingPunct="1">
              <a:spcBef>
                <a:spcPct val="20000"/>
              </a:spcBef>
              <a:buClr>
                <a:srgbClr val="FFC000"/>
              </a:buClr>
              <a:buFont typeface="Arial" pitchFamily="34" charset="0"/>
              <a:buChar char="–"/>
              <a:defRPr sz="2800" kern="1200">
                <a:solidFill>
                  <a:schemeClr val="tx1"/>
                </a:solidFill>
                <a:latin typeface="Optane" pitchFamily="2" charset="0"/>
                <a:ea typeface="+mn-ea"/>
                <a:cs typeface="+mn-cs"/>
              </a:defRPr>
            </a:lvl2pPr>
            <a:lvl3pPr marL="1143000" indent="-228600" algn="l" defTabSz="914400" rtl="0" eaLnBrk="1" latinLnBrk="0" hangingPunct="1">
              <a:spcBef>
                <a:spcPct val="20000"/>
              </a:spcBef>
              <a:buClr>
                <a:srgbClr val="FFC000"/>
              </a:buClr>
              <a:buFont typeface="Arial" pitchFamily="34" charset="0"/>
              <a:buChar char="•"/>
              <a:defRPr sz="2400" kern="1200">
                <a:solidFill>
                  <a:schemeClr val="tx1"/>
                </a:solidFill>
                <a:latin typeface="Optane" pitchFamily="2" charset="0"/>
                <a:ea typeface="+mn-ea"/>
                <a:cs typeface="+mn-cs"/>
              </a:defRPr>
            </a:lvl3pPr>
            <a:lvl4pPr marL="1600200" indent="-228600" algn="l" defTabSz="914400" rtl="0" eaLnBrk="1" latinLnBrk="0" hangingPunct="1">
              <a:spcBef>
                <a:spcPct val="20000"/>
              </a:spcBef>
              <a:buClr>
                <a:srgbClr val="FFC000"/>
              </a:buClr>
              <a:buFont typeface="Arial" pitchFamily="34" charset="0"/>
              <a:buChar char="–"/>
              <a:defRPr sz="2000" kern="1200">
                <a:solidFill>
                  <a:schemeClr val="tx1"/>
                </a:solidFill>
                <a:latin typeface="Optane" pitchFamily="2" charset="0"/>
                <a:ea typeface="+mn-ea"/>
                <a:cs typeface="+mn-cs"/>
              </a:defRPr>
            </a:lvl4pPr>
            <a:lvl5pPr marL="2057400" indent="-228600" algn="l" defTabSz="914400" rtl="0" eaLnBrk="1" latinLnBrk="0" hangingPunct="1">
              <a:spcBef>
                <a:spcPct val="20000"/>
              </a:spcBef>
              <a:buClr>
                <a:srgbClr val="FFC000"/>
              </a:buClr>
              <a:buFont typeface="Arial" pitchFamily="34" charset="0"/>
              <a:buChar char="»"/>
              <a:defRPr sz="2000" kern="1200">
                <a:solidFill>
                  <a:schemeClr val="tx1"/>
                </a:solidFill>
                <a:latin typeface="Optane" pitchFamily="2"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GB" sz="2400" dirty="0" smtClean="0">
                <a:solidFill>
                  <a:schemeClr val="tx1">
                    <a:lumMod val="75000"/>
                    <a:lumOff val="25000"/>
                  </a:schemeClr>
                </a:solidFill>
                <a:ea typeface="Verdana" pitchFamily="34" charset="0"/>
                <a:cs typeface="Verdana" pitchFamily="34" charset="0"/>
              </a:rPr>
              <a:t>An Action Framework for the elderly approved by Government in October 2015 </a:t>
            </a:r>
          </a:p>
          <a:p>
            <a:pPr lvl="1"/>
            <a:r>
              <a:rPr lang="en-GB" sz="2400" dirty="0" smtClean="0">
                <a:solidFill>
                  <a:schemeClr val="tx1">
                    <a:lumMod val="75000"/>
                    <a:lumOff val="25000"/>
                  </a:schemeClr>
                </a:solidFill>
                <a:ea typeface="Verdana" pitchFamily="34" charset="0"/>
                <a:cs typeface="Verdana" pitchFamily="34" charset="0"/>
              </a:rPr>
              <a:t>It involves a 348-propossals Strategy aimed to guide public authorities and society to foster active, healthy, independent and participative life for the elderly</a:t>
            </a:r>
          </a:p>
          <a:p>
            <a:r>
              <a:rPr lang="en-GB" sz="2400" dirty="0" smtClean="0">
                <a:solidFill>
                  <a:schemeClr val="tx1">
                    <a:lumMod val="75000"/>
                    <a:lumOff val="25000"/>
                  </a:schemeClr>
                </a:solidFill>
                <a:ea typeface="Verdana" pitchFamily="34" charset="0"/>
                <a:cs typeface="Verdana" pitchFamily="34" charset="0"/>
              </a:rPr>
              <a:t>A National Action Plan for Social Inclusion (2013-2016): The main State policy framework for combating poverty and social exclusion</a:t>
            </a:r>
          </a:p>
          <a:p>
            <a:pPr lvl="1"/>
            <a:r>
              <a:rPr lang="en-GB" sz="2400" dirty="0" smtClean="0">
                <a:solidFill>
                  <a:schemeClr val="tx1">
                    <a:lumMod val="75000"/>
                    <a:lumOff val="25000"/>
                  </a:schemeClr>
                </a:solidFill>
                <a:ea typeface="Verdana" pitchFamily="34" charset="0"/>
                <a:cs typeface="Verdana" pitchFamily="34" charset="0"/>
              </a:rPr>
              <a:t>It includes specific measures for the elderly and for Social Services provision</a:t>
            </a:r>
          </a:p>
        </p:txBody>
      </p:sp>
    </p:spTree>
    <p:extLst>
      <p:ext uri="{BB962C8B-B14F-4D97-AF65-F5344CB8AC3E}">
        <p14:creationId xmlns:p14="http://schemas.microsoft.com/office/powerpoint/2010/main" val="690497321"/>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n-GB" sz="2400" dirty="0" smtClean="0">
                <a:solidFill>
                  <a:schemeClr val="tx1">
                    <a:lumMod val="85000"/>
                    <a:lumOff val="15000"/>
                  </a:schemeClr>
                </a:solidFill>
              </a:rPr>
              <a:t>Spanish framework: policies and programs (2</a:t>
            </a:r>
            <a:r>
              <a:rPr lang="en-GB" sz="2400" dirty="0" smtClean="0">
                <a:solidFill>
                  <a:schemeClr val="tx1">
                    <a:lumMod val="85000"/>
                    <a:lumOff val="15000"/>
                  </a:schemeClr>
                </a:solidFill>
              </a:rPr>
              <a:t>)</a:t>
            </a:r>
            <a:br>
              <a:rPr lang="en-GB" sz="2400" dirty="0" smtClean="0">
                <a:solidFill>
                  <a:schemeClr val="tx1">
                    <a:lumMod val="85000"/>
                    <a:lumOff val="15000"/>
                  </a:schemeClr>
                </a:solidFill>
              </a:rPr>
            </a:br>
            <a:r>
              <a:rPr lang="zh-CN" altLang="en-US" sz="2400" dirty="0" smtClean="0">
                <a:solidFill>
                  <a:schemeClr val="tx1">
                    <a:lumMod val="85000"/>
                    <a:lumOff val="15000"/>
                  </a:schemeClr>
                </a:solidFill>
              </a:rPr>
              <a:t>西班牙工作框架：政策与项目（</a:t>
            </a:r>
            <a:r>
              <a:rPr lang="en-US" altLang="zh-CN" sz="2400" dirty="0" smtClean="0">
                <a:solidFill>
                  <a:schemeClr val="tx1">
                    <a:lumMod val="85000"/>
                    <a:lumOff val="15000"/>
                  </a:schemeClr>
                </a:solidFill>
              </a:rPr>
              <a:t>2</a:t>
            </a:r>
            <a:r>
              <a:rPr lang="zh-CN" altLang="en-US" sz="2400" dirty="0" smtClean="0">
                <a:solidFill>
                  <a:schemeClr val="tx1">
                    <a:lumMod val="85000"/>
                    <a:lumOff val="15000"/>
                  </a:schemeClr>
                </a:solidFill>
              </a:rPr>
              <a:t>）</a:t>
            </a:r>
            <a:endParaRPr lang="en-GB" sz="2400" dirty="0">
              <a:solidFill>
                <a:schemeClr val="tx1">
                  <a:lumMod val="85000"/>
                  <a:lumOff val="15000"/>
                </a:schemeClr>
              </a:solidFill>
            </a:endParaRPr>
          </a:p>
        </p:txBody>
      </p:sp>
      <p:sp>
        <p:nvSpPr>
          <p:cNvPr id="3" name="2 Marcador de contenido"/>
          <p:cNvSpPr>
            <a:spLocks noGrp="1"/>
          </p:cNvSpPr>
          <p:nvPr>
            <p:ph idx="1"/>
          </p:nvPr>
        </p:nvSpPr>
        <p:spPr>
          <a:xfrm>
            <a:off x="416370" y="908650"/>
            <a:ext cx="8994330" cy="2952410"/>
          </a:xfrm>
        </p:spPr>
        <p:txBody>
          <a:bodyPr>
            <a:normAutofit/>
          </a:bodyPr>
          <a:lstStyle/>
          <a:p>
            <a:pPr marL="457200" indent="-457200"/>
            <a:r>
              <a:rPr lang="en-GB" sz="2400" dirty="0">
                <a:solidFill>
                  <a:schemeClr val="tx1">
                    <a:lumMod val="75000"/>
                    <a:lumOff val="25000"/>
                  </a:schemeClr>
                </a:solidFill>
                <a:ea typeface="Verdana" pitchFamily="34" charset="0"/>
                <a:cs typeface="Verdana" pitchFamily="34" charset="0"/>
              </a:rPr>
              <a:t>The State Council of Elder People is a consultative and advisory body for participation and collaboration of the elderly in defining, implementing and monitoring policies aimed to </a:t>
            </a:r>
            <a:r>
              <a:rPr lang="en-GB" sz="2400" dirty="0" smtClean="0">
                <a:solidFill>
                  <a:schemeClr val="tx1">
                    <a:lumMod val="75000"/>
                    <a:lumOff val="25000"/>
                  </a:schemeClr>
                </a:solidFill>
                <a:ea typeface="Verdana" pitchFamily="34" charset="0"/>
                <a:cs typeface="Verdana" pitchFamily="34" charset="0"/>
              </a:rPr>
              <a:t>them</a:t>
            </a:r>
          </a:p>
          <a:p>
            <a:pPr marL="457200" indent="-457200"/>
            <a:r>
              <a:rPr lang="en-GB" sz="2400" dirty="0" smtClean="0">
                <a:solidFill>
                  <a:schemeClr val="tx1">
                    <a:lumMod val="75000"/>
                    <a:lumOff val="25000"/>
                  </a:schemeClr>
                </a:solidFill>
                <a:ea typeface="Verdana" pitchFamily="34" charset="0"/>
                <a:cs typeface="Verdana" pitchFamily="34" charset="0"/>
              </a:rPr>
              <a:t>Two specific programs for the elderly:</a:t>
            </a:r>
          </a:p>
          <a:p>
            <a:pPr marL="857250" lvl="1" indent="-457200"/>
            <a:r>
              <a:rPr lang="en-GB" sz="2400" dirty="0" smtClean="0">
                <a:solidFill>
                  <a:schemeClr val="tx1">
                    <a:lumMod val="75000"/>
                    <a:lumOff val="25000"/>
                  </a:schemeClr>
                </a:solidFill>
                <a:ea typeface="Verdana" pitchFamily="34" charset="0"/>
                <a:cs typeface="Verdana" pitchFamily="34" charset="0"/>
              </a:rPr>
              <a:t>Hydrotherapy Program</a:t>
            </a:r>
          </a:p>
          <a:p>
            <a:pPr marL="857250" lvl="1" indent="-457200"/>
            <a:r>
              <a:rPr lang="en-GB" sz="2400" dirty="0" smtClean="0">
                <a:solidFill>
                  <a:schemeClr val="tx1">
                    <a:lumMod val="75000"/>
                    <a:lumOff val="25000"/>
                  </a:schemeClr>
                </a:solidFill>
                <a:ea typeface="Verdana" pitchFamily="34" charset="0"/>
                <a:cs typeface="Verdana" pitchFamily="34" charset="0"/>
              </a:rPr>
              <a:t>Tourism Program </a:t>
            </a:r>
          </a:p>
          <a:p>
            <a:pPr marL="857250" lvl="1" indent="-457200"/>
            <a:endParaRPr lang="en-GB" sz="2400" dirty="0" smtClean="0">
              <a:solidFill>
                <a:schemeClr val="tx1">
                  <a:lumMod val="75000"/>
                  <a:lumOff val="25000"/>
                </a:schemeClr>
              </a:solidFill>
              <a:ea typeface="Verdana" pitchFamily="34" charset="0"/>
              <a:cs typeface="Verdana" pitchFamily="34" charset="0"/>
            </a:endParaRPr>
          </a:p>
          <a:p>
            <a:pPr marL="457200" indent="-457200"/>
            <a:endParaRPr lang="es-ES" dirty="0" smtClean="0"/>
          </a:p>
        </p:txBody>
      </p:sp>
      <p:sp>
        <p:nvSpPr>
          <p:cNvPr id="4" name="2 Marcador de contenido"/>
          <p:cNvSpPr txBox="1">
            <a:spLocks/>
          </p:cNvSpPr>
          <p:nvPr/>
        </p:nvSpPr>
        <p:spPr>
          <a:xfrm>
            <a:off x="560390" y="4005080"/>
            <a:ext cx="8994330" cy="295241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Clr>
                <a:srgbClr val="FFC000"/>
              </a:buClr>
              <a:buSzPct val="75000"/>
              <a:buFont typeface="Arial" pitchFamily="34" charset="0"/>
              <a:buChar char="►"/>
              <a:defRPr sz="3200" kern="1200">
                <a:solidFill>
                  <a:schemeClr val="tx1"/>
                </a:solidFill>
                <a:latin typeface="Optane" pitchFamily="2" charset="0"/>
                <a:ea typeface="+mn-ea"/>
                <a:cs typeface="+mn-cs"/>
              </a:defRPr>
            </a:lvl1pPr>
            <a:lvl2pPr marL="742950" indent="-285750" algn="l" defTabSz="914400" rtl="0" eaLnBrk="1" latinLnBrk="0" hangingPunct="1">
              <a:spcBef>
                <a:spcPct val="20000"/>
              </a:spcBef>
              <a:buClr>
                <a:srgbClr val="FFC000"/>
              </a:buClr>
              <a:buFont typeface="Arial" pitchFamily="34" charset="0"/>
              <a:buChar char="–"/>
              <a:defRPr sz="2800" kern="1200">
                <a:solidFill>
                  <a:schemeClr val="tx1"/>
                </a:solidFill>
                <a:latin typeface="Optane" pitchFamily="2" charset="0"/>
                <a:ea typeface="+mn-ea"/>
                <a:cs typeface="+mn-cs"/>
              </a:defRPr>
            </a:lvl2pPr>
            <a:lvl3pPr marL="1143000" indent="-228600" algn="l" defTabSz="914400" rtl="0" eaLnBrk="1" latinLnBrk="0" hangingPunct="1">
              <a:spcBef>
                <a:spcPct val="20000"/>
              </a:spcBef>
              <a:buClr>
                <a:srgbClr val="FFC000"/>
              </a:buClr>
              <a:buFont typeface="Arial" pitchFamily="34" charset="0"/>
              <a:buChar char="•"/>
              <a:defRPr sz="2400" kern="1200">
                <a:solidFill>
                  <a:schemeClr val="tx1"/>
                </a:solidFill>
                <a:latin typeface="Optane" pitchFamily="2" charset="0"/>
                <a:ea typeface="+mn-ea"/>
                <a:cs typeface="+mn-cs"/>
              </a:defRPr>
            </a:lvl3pPr>
            <a:lvl4pPr marL="1600200" indent="-228600" algn="l" defTabSz="914400" rtl="0" eaLnBrk="1" latinLnBrk="0" hangingPunct="1">
              <a:spcBef>
                <a:spcPct val="20000"/>
              </a:spcBef>
              <a:buClr>
                <a:srgbClr val="FFC000"/>
              </a:buClr>
              <a:buFont typeface="Arial" pitchFamily="34" charset="0"/>
              <a:buChar char="–"/>
              <a:defRPr sz="2000" kern="1200">
                <a:solidFill>
                  <a:schemeClr val="tx1"/>
                </a:solidFill>
                <a:latin typeface="Optane" pitchFamily="2" charset="0"/>
                <a:ea typeface="+mn-ea"/>
                <a:cs typeface="+mn-cs"/>
              </a:defRPr>
            </a:lvl4pPr>
            <a:lvl5pPr marL="2057400" indent="-228600" algn="l" defTabSz="914400" rtl="0" eaLnBrk="1" latinLnBrk="0" hangingPunct="1">
              <a:spcBef>
                <a:spcPct val="20000"/>
              </a:spcBef>
              <a:buClr>
                <a:srgbClr val="FFC000"/>
              </a:buClr>
              <a:buFont typeface="Arial" pitchFamily="34" charset="0"/>
              <a:buChar char="»"/>
              <a:defRPr sz="2000" kern="1200">
                <a:solidFill>
                  <a:schemeClr val="tx1"/>
                </a:solidFill>
                <a:latin typeface="Optane" pitchFamily="2"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457200" indent="-457200"/>
            <a:r>
              <a:rPr lang="zh-CN" altLang="en-US" sz="2400" dirty="0" smtClean="0">
                <a:solidFill>
                  <a:schemeClr val="tx1">
                    <a:lumMod val="75000"/>
                    <a:lumOff val="25000"/>
                  </a:schemeClr>
                </a:solidFill>
                <a:ea typeface="Verdana" pitchFamily="34" charset="0"/>
                <a:cs typeface="Verdana" pitchFamily="34" charset="0"/>
              </a:rPr>
              <a:t>国家老龄人口理事会系咨询性、智囊型机关，负责让老年人参与到与其相关的政策制定、执行和监督过程中。</a:t>
            </a:r>
          </a:p>
          <a:p>
            <a:pPr marL="457200" indent="-457200"/>
            <a:r>
              <a:rPr lang="zh-CN" altLang="en-US" sz="2400" dirty="0" smtClean="0">
                <a:solidFill>
                  <a:schemeClr val="tx1">
                    <a:lumMod val="75000"/>
                    <a:lumOff val="25000"/>
                  </a:schemeClr>
                </a:solidFill>
                <a:ea typeface="Verdana" pitchFamily="34" charset="0"/>
                <a:cs typeface="Verdana" pitchFamily="34" charset="0"/>
              </a:rPr>
              <a:t>其中有两项针对老年人的专门项目：</a:t>
            </a:r>
            <a:endParaRPr lang="en-GB" sz="2400" dirty="0" smtClean="0">
              <a:solidFill>
                <a:schemeClr val="tx1">
                  <a:lumMod val="75000"/>
                  <a:lumOff val="25000"/>
                </a:schemeClr>
              </a:solidFill>
              <a:ea typeface="Verdana" pitchFamily="34" charset="0"/>
              <a:cs typeface="Verdana" pitchFamily="34" charset="0"/>
            </a:endParaRPr>
          </a:p>
          <a:p>
            <a:pPr marL="857250" lvl="1" indent="-457200"/>
            <a:r>
              <a:rPr lang="zh-CN" altLang="en-US" sz="2400" dirty="0" smtClean="0">
                <a:solidFill>
                  <a:schemeClr val="tx1">
                    <a:lumMod val="75000"/>
                    <a:lumOff val="25000"/>
                  </a:schemeClr>
                </a:solidFill>
                <a:ea typeface="Verdana" pitchFamily="34" charset="0"/>
                <a:cs typeface="Verdana" pitchFamily="34" charset="0"/>
              </a:rPr>
              <a:t>水疗项目</a:t>
            </a:r>
            <a:endParaRPr lang="en-GB" sz="2400" dirty="0" smtClean="0">
              <a:solidFill>
                <a:schemeClr val="tx1">
                  <a:lumMod val="75000"/>
                  <a:lumOff val="25000"/>
                </a:schemeClr>
              </a:solidFill>
              <a:ea typeface="Verdana" pitchFamily="34" charset="0"/>
              <a:cs typeface="Verdana" pitchFamily="34" charset="0"/>
            </a:endParaRPr>
          </a:p>
          <a:p>
            <a:pPr marL="857250" lvl="1" indent="-457200"/>
            <a:r>
              <a:rPr lang="zh-CN" altLang="en-US" sz="2400" dirty="0" smtClean="0">
                <a:solidFill>
                  <a:schemeClr val="tx1">
                    <a:lumMod val="75000"/>
                    <a:lumOff val="25000"/>
                  </a:schemeClr>
                </a:solidFill>
                <a:ea typeface="Verdana" pitchFamily="34" charset="0"/>
                <a:cs typeface="Verdana" pitchFamily="34" charset="0"/>
              </a:rPr>
              <a:t>旅游项目</a:t>
            </a:r>
            <a:endParaRPr lang="en-GB" sz="2400" dirty="0" smtClean="0">
              <a:solidFill>
                <a:schemeClr val="tx1">
                  <a:lumMod val="75000"/>
                  <a:lumOff val="25000"/>
                </a:schemeClr>
              </a:solidFill>
              <a:ea typeface="Verdana" pitchFamily="34" charset="0"/>
              <a:cs typeface="Verdana" pitchFamily="34" charset="0"/>
            </a:endParaRPr>
          </a:p>
          <a:p>
            <a:pPr marL="857250" lvl="1" indent="-457200"/>
            <a:endParaRPr lang="en-GB" sz="2400" dirty="0" smtClean="0">
              <a:solidFill>
                <a:schemeClr val="tx1">
                  <a:lumMod val="75000"/>
                  <a:lumOff val="25000"/>
                </a:schemeClr>
              </a:solidFill>
              <a:ea typeface="Verdana" pitchFamily="34" charset="0"/>
              <a:cs typeface="Verdana" pitchFamily="34" charset="0"/>
            </a:endParaRPr>
          </a:p>
          <a:p>
            <a:pPr marL="457200" indent="-457200"/>
            <a:endParaRPr lang="es-ES" dirty="0" smtClean="0"/>
          </a:p>
        </p:txBody>
      </p:sp>
    </p:spTree>
    <p:extLst>
      <p:ext uri="{BB962C8B-B14F-4D97-AF65-F5344CB8AC3E}">
        <p14:creationId xmlns:p14="http://schemas.microsoft.com/office/powerpoint/2010/main" val="1575449233"/>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n-GB" sz="2400" dirty="0" smtClean="0"/>
              <a:t>Contents</a:t>
            </a:r>
            <a:r>
              <a:rPr lang="en-GB" sz="2400" dirty="0" smtClean="0"/>
              <a:t> </a:t>
            </a:r>
            <a:r>
              <a:rPr lang="en-GB" sz="2400" dirty="0" err="1" smtClean="0"/>
              <a:t>目录</a:t>
            </a:r>
            <a:endParaRPr lang="en-GB" sz="2400" dirty="0"/>
          </a:p>
        </p:txBody>
      </p:sp>
      <p:sp>
        <p:nvSpPr>
          <p:cNvPr id="3" name="2 Marcador de contenido"/>
          <p:cNvSpPr>
            <a:spLocks noGrp="1"/>
          </p:cNvSpPr>
          <p:nvPr>
            <p:ph idx="1"/>
          </p:nvPr>
        </p:nvSpPr>
        <p:spPr>
          <a:xfrm>
            <a:off x="416370" y="980661"/>
            <a:ext cx="4536630" cy="5145506"/>
          </a:xfrm>
        </p:spPr>
        <p:txBody>
          <a:bodyPr>
            <a:normAutofit fontScale="92500" lnSpcReduction="10000"/>
          </a:bodyPr>
          <a:lstStyle/>
          <a:p>
            <a:pPr marL="514350" indent="-514350">
              <a:buFont typeface="+mj-lt"/>
              <a:buAutoNum type="arabicPeriod"/>
            </a:pPr>
            <a:r>
              <a:rPr lang="en-GB" sz="2400" dirty="0" smtClean="0"/>
              <a:t>EU 2020: Poverty &amp; Social Exclusion Reduction, Statistics &amp; </a:t>
            </a:r>
            <a:r>
              <a:rPr lang="en-GB" sz="2400" dirty="0" smtClean="0"/>
              <a:t>Data</a:t>
            </a:r>
            <a:r>
              <a:rPr lang="zh-CN" altLang="en-US" sz="2400" dirty="0" smtClean="0"/>
              <a:t> </a:t>
            </a:r>
            <a:endParaRPr lang="en-GB" sz="2400" dirty="0" smtClean="0"/>
          </a:p>
          <a:p>
            <a:pPr marL="514350" indent="-514350">
              <a:buFont typeface="+mj-lt"/>
              <a:buAutoNum type="arabicPeriod"/>
            </a:pPr>
            <a:r>
              <a:rPr lang="en-GB" sz="2400" dirty="0" smtClean="0"/>
              <a:t>EU 2020 Poverty (and health) Indicators (graphics)</a:t>
            </a:r>
          </a:p>
          <a:p>
            <a:pPr marL="514350" indent="-514350">
              <a:buFont typeface="+mj-lt"/>
              <a:buAutoNum type="arabicPeriod"/>
            </a:pPr>
            <a:r>
              <a:rPr lang="en-GB" sz="2400" dirty="0" smtClean="0"/>
              <a:t>An EU approach to the elderly. 2012 European Year Active Ageing. WHO Initiative</a:t>
            </a:r>
          </a:p>
          <a:p>
            <a:pPr marL="514350" indent="-514350">
              <a:buFont typeface="+mj-lt"/>
              <a:buAutoNum type="arabicPeriod"/>
            </a:pPr>
            <a:r>
              <a:rPr lang="en-GB" sz="2400" dirty="0" smtClean="0"/>
              <a:t>EU Long Term Care –LTC-  perspective and measures </a:t>
            </a:r>
          </a:p>
          <a:p>
            <a:pPr marL="514350" indent="-514350">
              <a:buFont typeface="+mj-lt"/>
              <a:buAutoNum type="arabicPeriod"/>
            </a:pPr>
            <a:r>
              <a:rPr lang="en-GB" sz="2400" dirty="0" smtClean="0"/>
              <a:t>Spanish Institute for the Elderly and Social Services (IMSERSO)</a:t>
            </a:r>
          </a:p>
          <a:p>
            <a:pPr marL="514350" indent="-514350">
              <a:buFont typeface="+mj-lt"/>
              <a:buAutoNum type="arabicPeriod"/>
            </a:pPr>
            <a:r>
              <a:rPr lang="en-GB" sz="2400" dirty="0" smtClean="0"/>
              <a:t>Spanish policies &amp; programs </a:t>
            </a:r>
          </a:p>
          <a:p>
            <a:pPr marL="514350" indent="-514350">
              <a:buFont typeface="+mj-lt"/>
              <a:buAutoNum type="arabicPeriod"/>
            </a:pPr>
            <a:r>
              <a:rPr lang="en-GB" sz="2400" dirty="0" smtClean="0"/>
              <a:t>Social Services System</a:t>
            </a:r>
          </a:p>
          <a:p>
            <a:pPr marL="514350" indent="-514350">
              <a:buFont typeface="+mj-lt"/>
              <a:buAutoNum type="arabicPeriod"/>
            </a:pPr>
            <a:endParaRPr lang="en-GB" dirty="0" smtClean="0"/>
          </a:p>
          <a:p>
            <a:pPr marL="514350" indent="-514350">
              <a:buFont typeface="+mj-lt"/>
              <a:buAutoNum type="arabicPeriod"/>
            </a:pPr>
            <a:endParaRPr lang="es-ES" dirty="0" smtClean="0"/>
          </a:p>
          <a:p>
            <a:endParaRPr lang="es-ES" dirty="0"/>
          </a:p>
        </p:txBody>
      </p:sp>
      <p:sp>
        <p:nvSpPr>
          <p:cNvPr id="4" name="2 Marcador de contenido"/>
          <p:cNvSpPr txBox="1">
            <a:spLocks/>
          </p:cNvSpPr>
          <p:nvPr/>
        </p:nvSpPr>
        <p:spPr>
          <a:xfrm>
            <a:off x="5097020" y="1124680"/>
            <a:ext cx="4536630" cy="5145506"/>
          </a:xfrm>
          <a:prstGeom prst="rect">
            <a:avLst/>
          </a:prstGeom>
        </p:spPr>
        <p:txBody>
          <a:bodyPr vert="horz" lIns="91440" tIns="45720" rIns="91440" bIns="45720" rtlCol="0">
            <a:normAutofit lnSpcReduction="10000"/>
          </a:bodyPr>
          <a:lstStyle>
            <a:lvl1pPr marL="342900" indent="-342900" algn="l" defTabSz="914400" rtl="0" eaLnBrk="1" latinLnBrk="0" hangingPunct="1">
              <a:spcBef>
                <a:spcPct val="20000"/>
              </a:spcBef>
              <a:buClr>
                <a:srgbClr val="FFC000"/>
              </a:buClr>
              <a:buSzPct val="75000"/>
              <a:buFont typeface="Arial" pitchFamily="34" charset="0"/>
              <a:buChar char="►"/>
              <a:defRPr sz="3200" kern="1200">
                <a:solidFill>
                  <a:schemeClr val="tx1"/>
                </a:solidFill>
                <a:latin typeface="Optane" pitchFamily="2" charset="0"/>
                <a:ea typeface="+mn-ea"/>
                <a:cs typeface="+mn-cs"/>
              </a:defRPr>
            </a:lvl1pPr>
            <a:lvl2pPr marL="742950" indent="-285750" algn="l" defTabSz="914400" rtl="0" eaLnBrk="1" latinLnBrk="0" hangingPunct="1">
              <a:spcBef>
                <a:spcPct val="20000"/>
              </a:spcBef>
              <a:buClr>
                <a:srgbClr val="FFC000"/>
              </a:buClr>
              <a:buFont typeface="Arial" pitchFamily="34" charset="0"/>
              <a:buChar char="–"/>
              <a:defRPr sz="2800" kern="1200">
                <a:solidFill>
                  <a:schemeClr val="tx1"/>
                </a:solidFill>
                <a:latin typeface="Optane" pitchFamily="2" charset="0"/>
                <a:ea typeface="+mn-ea"/>
                <a:cs typeface="+mn-cs"/>
              </a:defRPr>
            </a:lvl2pPr>
            <a:lvl3pPr marL="1143000" indent="-228600" algn="l" defTabSz="914400" rtl="0" eaLnBrk="1" latinLnBrk="0" hangingPunct="1">
              <a:spcBef>
                <a:spcPct val="20000"/>
              </a:spcBef>
              <a:buClr>
                <a:srgbClr val="FFC000"/>
              </a:buClr>
              <a:buFont typeface="Arial" pitchFamily="34" charset="0"/>
              <a:buChar char="•"/>
              <a:defRPr sz="2400" kern="1200">
                <a:solidFill>
                  <a:schemeClr val="tx1"/>
                </a:solidFill>
                <a:latin typeface="Optane" pitchFamily="2" charset="0"/>
                <a:ea typeface="+mn-ea"/>
                <a:cs typeface="+mn-cs"/>
              </a:defRPr>
            </a:lvl3pPr>
            <a:lvl4pPr marL="1600200" indent="-228600" algn="l" defTabSz="914400" rtl="0" eaLnBrk="1" latinLnBrk="0" hangingPunct="1">
              <a:spcBef>
                <a:spcPct val="20000"/>
              </a:spcBef>
              <a:buClr>
                <a:srgbClr val="FFC000"/>
              </a:buClr>
              <a:buFont typeface="Arial" pitchFamily="34" charset="0"/>
              <a:buChar char="–"/>
              <a:defRPr sz="2000" kern="1200">
                <a:solidFill>
                  <a:schemeClr val="tx1"/>
                </a:solidFill>
                <a:latin typeface="Optane" pitchFamily="2" charset="0"/>
                <a:ea typeface="+mn-ea"/>
                <a:cs typeface="+mn-cs"/>
              </a:defRPr>
            </a:lvl4pPr>
            <a:lvl5pPr marL="2057400" indent="-228600" algn="l" defTabSz="914400" rtl="0" eaLnBrk="1" latinLnBrk="0" hangingPunct="1">
              <a:spcBef>
                <a:spcPct val="20000"/>
              </a:spcBef>
              <a:buClr>
                <a:srgbClr val="FFC000"/>
              </a:buClr>
              <a:buFont typeface="Arial" pitchFamily="34" charset="0"/>
              <a:buChar char="»"/>
              <a:defRPr sz="2000" kern="1200">
                <a:solidFill>
                  <a:schemeClr val="tx1"/>
                </a:solidFill>
                <a:latin typeface="Optane" pitchFamily="2"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514350" indent="-514350">
              <a:buFont typeface="+mj-lt"/>
              <a:buAutoNum type="arabicPeriod"/>
            </a:pPr>
            <a:r>
              <a:rPr lang="en-US" altLang="zh-CN" sz="2400" dirty="0" smtClean="0"/>
              <a:t>《</a:t>
            </a:r>
            <a:r>
              <a:rPr lang="zh-CN" altLang="en-US" sz="2400" dirty="0" smtClean="0"/>
              <a:t>欧盟</a:t>
            </a:r>
            <a:r>
              <a:rPr lang="en-US" altLang="zh-CN" sz="2400" dirty="0" smtClean="0"/>
              <a:t>2020》</a:t>
            </a:r>
            <a:r>
              <a:rPr lang="zh-CN" altLang="en-US" sz="2400" dirty="0" smtClean="0"/>
              <a:t>：减少贫困与社会排斥、统计与数据</a:t>
            </a:r>
            <a:endParaRPr lang="en-GB" sz="2400" dirty="0" smtClean="0"/>
          </a:p>
          <a:p>
            <a:pPr marL="514350" indent="-514350">
              <a:buFont typeface="+mj-lt"/>
              <a:buAutoNum type="arabicPeriod"/>
            </a:pPr>
            <a:r>
              <a:rPr lang="zh-CN" altLang="en-US" sz="2400" dirty="0" smtClean="0"/>
              <a:t>《欧盟</a:t>
            </a:r>
            <a:r>
              <a:rPr lang="en-US" altLang="zh-CN" sz="2400" dirty="0" smtClean="0"/>
              <a:t>2020》</a:t>
            </a:r>
            <a:r>
              <a:rPr lang="zh-CN" altLang="en-US" sz="2400" dirty="0" smtClean="0"/>
              <a:t>贫困（与健康）指标（图谱）</a:t>
            </a:r>
            <a:endParaRPr lang="en-GB" sz="2400" dirty="0" smtClean="0"/>
          </a:p>
          <a:p>
            <a:pPr marL="514350" indent="-514350">
              <a:buFont typeface="+mj-lt"/>
              <a:buAutoNum type="arabicPeriod"/>
            </a:pPr>
            <a:r>
              <a:rPr lang="zh-CN" altLang="en-US" sz="2400" dirty="0" smtClean="0"/>
              <a:t>欧盟养老途径；</a:t>
            </a:r>
            <a:r>
              <a:rPr lang="en-US" altLang="zh-CN" sz="2400" dirty="0" smtClean="0"/>
              <a:t>2012</a:t>
            </a:r>
            <a:r>
              <a:rPr lang="zh-CN" altLang="en-US" sz="2400" dirty="0" smtClean="0"/>
              <a:t>欧洲“活力老龄”年；世卫组织活动</a:t>
            </a:r>
            <a:endParaRPr lang="en-GB" sz="2400" dirty="0" smtClean="0"/>
          </a:p>
          <a:p>
            <a:pPr marL="514350" indent="-514350">
              <a:buFont typeface="+mj-lt"/>
              <a:buAutoNum type="arabicPeriod"/>
            </a:pPr>
            <a:r>
              <a:rPr lang="zh-CN" altLang="en-US" sz="2400" dirty="0" smtClean="0"/>
              <a:t>欧盟长期照料（</a:t>
            </a:r>
            <a:r>
              <a:rPr lang="en-US" altLang="zh-CN" sz="2400" dirty="0" smtClean="0"/>
              <a:t>LTC</a:t>
            </a:r>
            <a:r>
              <a:rPr lang="zh-CN" altLang="en-US" sz="2400" dirty="0" smtClean="0"/>
              <a:t>）体系透视及其措施</a:t>
            </a:r>
            <a:endParaRPr lang="en-GB" sz="2400" dirty="0" smtClean="0"/>
          </a:p>
          <a:p>
            <a:pPr marL="514350" indent="-514350">
              <a:buFont typeface="+mj-lt"/>
              <a:buAutoNum type="arabicPeriod"/>
            </a:pPr>
            <a:r>
              <a:rPr lang="zh-CN" altLang="en-US" sz="2400" dirty="0" smtClean="0"/>
              <a:t>西班牙老人与社会服务署（</a:t>
            </a:r>
            <a:r>
              <a:rPr lang="en-US" altLang="zh-CN" sz="2400" dirty="0" smtClean="0"/>
              <a:t>IMSERSO</a:t>
            </a:r>
            <a:r>
              <a:rPr lang="zh-CN" altLang="en-US" sz="2400" dirty="0" smtClean="0"/>
              <a:t>）</a:t>
            </a:r>
            <a:endParaRPr lang="en-GB" sz="2400" dirty="0" smtClean="0"/>
          </a:p>
          <a:p>
            <a:pPr marL="514350" indent="-514350">
              <a:buFont typeface="+mj-lt"/>
              <a:buAutoNum type="arabicPeriod"/>
            </a:pPr>
            <a:r>
              <a:rPr lang="zh-CN" altLang="en-US" sz="2400" dirty="0" smtClean="0"/>
              <a:t>西班牙政策和项目</a:t>
            </a:r>
            <a:endParaRPr lang="en-GB" sz="2400" dirty="0" smtClean="0"/>
          </a:p>
          <a:p>
            <a:pPr marL="514350" indent="-514350">
              <a:buFont typeface="+mj-lt"/>
              <a:buAutoNum type="arabicPeriod"/>
            </a:pPr>
            <a:r>
              <a:rPr lang="zh-CN" altLang="en-US" sz="2400" dirty="0" smtClean="0"/>
              <a:t>社会服务体系</a:t>
            </a:r>
            <a:endParaRPr lang="en-GB" dirty="0" smtClean="0"/>
          </a:p>
          <a:p>
            <a:pPr marL="514350" indent="-514350">
              <a:buFont typeface="+mj-lt"/>
              <a:buAutoNum type="arabicPeriod"/>
            </a:pPr>
            <a:endParaRPr lang="es-ES" dirty="0" smtClean="0"/>
          </a:p>
          <a:p>
            <a:endParaRPr lang="es-ES" dirty="0"/>
          </a:p>
        </p:txBody>
      </p:sp>
    </p:spTree>
    <p:extLst>
      <p:ext uri="{BB962C8B-B14F-4D97-AF65-F5344CB8AC3E}">
        <p14:creationId xmlns:p14="http://schemas.microsoft.com/office/powerpoint/2010/main" val="268760939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n-GB" sz="2400" dirty="0" smtClean="0">
                <a:solidFill>
                  <a:schemeClr val="tx1">
                    <a:lumMod val="85000"/>
                    <a:lumOff val="15000"/>
                  </a:schemeClr>
                </a:solidFill>
              </a:rPr>
              <a:t>Spanish framework: policies and programs (3</a:t>
            </a:r>
            <a:r>
              <a:rPr lang="en-GB" sz="2400" dirty="0" smtClean="0">
                <a:solidFill>
                  <a:schemeClr val="tx1">
                    <a:lumMod val="85000"/>
                    <a:lumOff val="15000"/>
                  </a:schemeClr>
                </a:solidFill>
              </a:rPr>
              <a:t>)</a:t>
            </a:r>
            <a:br>
              <a:rPr lang="en-GB" sz="2400" dirty="0" smtClean="0">
                <a:solidFill>
                  <a:schemeClr val="tx1">
                    <a:lumMod val="85000"/>
                    <a:lumOff val="15000"/>
                  </a:schemeClr>
                </a:solidFill>
              </a:rPr>
            </a:br>
            <a:r>
              <a:rPr lang="zh-CN" altLang="en-US" sz="2400" dirty="0" smtClean="0">
                <a:solidFill>
                  <a:schemeClr val="tx1">
                    <a:lumMod val="85000"/>
                    <a:lumOff val="15000"/>
                  </a:schemeClr>
                </a:solidFill>
              </a:rPr>
              <a:t>西班牙工作框架：政策与框架（</a:t>
            </a:r>
            <a:r>
              <a:rPr lang="en-US" altLang="zh-CN" sz="2400" dirty="0" smtClean="0">
                <a:solidFill>
                  <a:schemeClr val="tx1">
                    <a:lumMod val="85000"/>
                    <a:lumOff val="15000"/>
                  </a:schemeClr>
                </a:solidFill>
              </a:rPr>
              <a:t>3</a:t>
            </a:r>
            <a:r>
              <a:rPr lang="zh-CN" altLang="en-US" sz="2400" dirty="0" smtClean="0">
                <a:solidFill>
                  <a:schemeClr val="tx1">
                    <a:lumMod val="85000"/>
                    <a:lumOff val="15000"/>
                  </a:schemeClr>
                </a:solidFill>
              </a:rPr>
              <a:t>）</a:t>
            </a:r>
            <a:endParaRPr lang="en-GB" sz="2400" dirty="0">
              <a:solidFill>
                <a:schemeClr val="tx1">
                  <a:lumMod val="85000"/>
                  <a:lumOff val="15000"/>
                </a:schemeClr>
              </a:solidFill>
            </a:endParaRPr>
          </a:p>
        </p:txBody>
      </p:sp>
      <p:sp>
        <p:nvSpPr>
          <p:cNvPr id="3" name="2 Marcador de contenido"/>
          <p:cNvSpPr>
            <a:spLocks noGrp="1"/>
          </p:cNvSpPr>
          <p:nvPr>
            <p:ph idx="1"/>
          </p:nvPr>
        </p:nvSpPr>
        <p:spPr>
          <a:xfrm>
            <a:off x="416370" y="908650"/>
            <a:ext cx="8994330" cy="2448340"/>
          </a:xfrm>
        </p:spPr>
        <p:txBody>
          <a:bodyPr>
            <a:normAutofit/>
          </a:bodyPr>
          <a:lstStyle/>
          <a:p>
            <a:pPr marL="457200" indent="-457200"/>
            <a:r>
              <a:rPr lang="en-GB" sz="2400" dirty="0" smtClean="0">
                <a:solidFill>
                  <a:schemeClr val="tx1">
                    <a:lumMod val="75000"/>
                    <a:lumOff val="25000"/>
                  </a:schemeClr>
                </a:solidFill>
                <a:ea typeface="Verdana" pitchFamily="34" charset="0"/>
                <a:cs typeface="Verdana" pitchFamily="34" charset="0"/>
              </a:rPr>
              <a:t>Specific </a:t>
            </a:r>
            <a:r>
              <a:rPr lang="en-GB" sz="2400" dirty="0">
                <a:solidFill>
                  <a:schemeClr val="tx1">
                    <a:lumMod val="75000"/>
                    <a:lumOff val="25000"/>
                  </a:schemeClr>
                </a:solidFill>
                <a:ea typeface="Verdana" pitchFamily="34" charset="0"/>
                <a:cs typeface="Verdana" pitchFamily="34" charset="0"/>
              </a:rPr>
              <a:t>programs in collaboration with the Third Sector of Social Action (NGOs) </a:t>
            </a:r>
            <a:r>
              <a:rPr lang="en-GB" sz="2400" dirty="0" smtClean="0">
                <a:solidFill>
                  <a:schemeClr val="tx1">
                    <a:lumMod val="75000"/>
                    <a:lumOff val="25000"/>
                  </a:schemeClr>
                </a:solidFill>
                <a:ea typeface="Verdana" pitchFamily="34" charset="0"/>
                <a:cs typeface="Verdana" pitchFamily="34" charset="0"/>
              </a:rPr>
              <a:t>through an annual call of grants financed </a:t>
            </a:r>
            <a:r>
              <a:rPr lang="en-GB" sz="2400" dirty="0">
                <a:solidFill>
                  <a:schemeClr val="tx1">
                    <a:lumMod val="75000"/>
                    <a:lumOff val="25000"/>
                  </a:schemeClr>
                </a:solidFill>
                <a:ea typeface="Verdana" pitchFamily="34" charset="0"/>
                <a:cs typeface="Verdana" pitchFamily="34" charset="0"/>
              </a:rPr>
              <a:t>by </a:t>
            </a:r>
            <a:r>
              <a:rPr lang="en-GB" sz="2400" dirty="0" smtClean="0">
                <a:solidFill>
                  <a:schemeClr val="tx1">
                    <a:lumMod val="75000"/>
                    <a:lumOff val="25000"/>
                  </a:schemeClr>
                </a:solidFill>
                <a:ea typeface="Verdana" pitchFamily="34" charset="0"/>
                <a:cs typeface="Verdana" pitchFamily="34" charset="0"/>
              </a:rPr>
              <a:t>0.7</a:t>
            </a:r>
            <a:r>
              <a:rPr lang="en-GB" sz="2400" dirty="0">
                <a:solidFill>
                  <a:schemeClr val="tx1">
                    <a:lumMod val="75000"/>
                    <a:lumOff val="25000"/>
                  </a:schemeClr>
                </a:solidFill>
                <a:ea typeface="Verdana" pitchFamily="34" charset="0"/>
                <a:cs typeface="Verdana" pitchFamily="34" charset="0"/>
              </a:rPr>
              <a:t>% of </a:t>
            </a:r>
            <a:r>
              <a:rPr lang="en-GB" sz="2400" dirty="0" smtClean="0">
                <a:solidFill>
                  <a:schemeClr val="tx1">
                    <a:lumMod val="75000"/>
                    <a:lumOff val="25000"/>
                  </a:schemeClr>
                </a:solidFill>
                <a:ea typeface="Verdana" pitchFamily="34" charset="0"/>
                <a:cs typeface="Verdana" pitchFamily="34" charset="0"/>
              </a:rPr>
              <a:t>the personal </a:t>
            </a:r>
            <a:r>
              <a:rPr lang="en-GB" sz="2400" dirty="0">
                <a:solidFill>
                  <a:schemeClr val="tx1">
                    <a:lumMod val="75000"/>
                    <a:lumOff val="25000"/>
                  </a:schemeClr>
                </a:solidFill>
                <a:ea typeface="Verdana" pitchFamily="34" charset="0"/>
                <a:cs typeface="Verdana" pitchFamily="34" charset="0"/>
              </a:rPr>
              <a:t>income tax (IRPF</a:t>
            </a:r>
            <a:r>
              <a:rPr lang="en-GB" sz="2400" dirty="0" smtClean="0">
                <a:solidFill>
                  <a:schemeClr val="tx1">
                    <a:lumMod val="75000"/>
                    <a:lumOff val="25000"/>
                  </a:schemeClr>
                </a:solidFill>
                <a:ea typeface="Verdana" pitchFamily="34" charset="0"/>
                <a:cs typeface="Verdana" pitchFamily="34" charset="0"/>
              </a:rPr>
              <a:t>) collected</a:t>
            </a:r>
            <a:endParaRPr lang="en-GB" sz="2400" dirty="0">
              <a:solidFill>
                <a:schemeClr val="tx1">
                  <a:lumMod val="75000"/>
                  <a:lumOff val="25000"/>
                </a:schemeClr>
              </a:solidFill>
              <a:ea typeface="Verdana" pitchFamily="34" charset="0"/>
              <a:cs typeface="Verdana" pitchFamily="34" charset="0"/>
            </a:endParaRPr>
          </a:p>
          <a:p>
            <a:pPr marL="857250" lvl="1" indent="-457200"/>
            <a:r>
              <a:rPr lang="en-GB" sz="2400" dirty="0" smtClean="0">
                <a:solidFill>
                  <a:schemeClr val="tx1">
                    <a:lumMod val="75000"/>
                    <a:lumOff val="25000"/>
                  </a:schemeClr>
                </a:solidFill>
                <a:ea typeface="Verdana" pitchFamily="34" charset="0"/>
                <a:cs typeface="Verdana" pitchFamily="34" charset="0"/>
              </a:rPr>
              <a:t>47,680,462 € were devoted to programs targeted to the elderly in </a:t>
            </a:r>
            <a:r>
              <a:rPr lang="en-GB" sz="2400" dirty="0">
                <a:solidFill>
                  <a:schemeClr val="tx1">
                    <a:lumMod val="75000"/>
                    <a:lumOff val="25000"/>
                  </a:schemeClr>
                </a:solidFill>
                <a:ea typeface="Verdana" pitchFamily="34" charset="0"/>
                <a:cs typeface="Verdana" pitchFamily="34" charset="0"/>
              </a:rPr>
              <a:t>2015 </a:t>
            </a:r>
            <a:r>
              <a:rPr lang="en-GB" sz="2400" dirty="0" smtClean="0">
                <a:solidFill>
                  <a:schemeClr val="tx1">
                    <a:lumMod val="75000"/>
                    <a:lumOff val="25000"/>
                  </a:schemeClr>
                </a:solidFill>
                <a:ea typeface="Verdana" pitchFamily="34" charset="0"/>
                <a:cs typeface="Verdana" pitchFamily="34" charset="0"/>
              </a:rPr>
              <a:t>(by 20% of total amount 220,977,507.36 €)</a:t>
            </a:r>
          </a:p>
          <a:p>
            <a:pPr marL="457200" indent="-457200"/>
            <a:endParaRPr lang="es-ES" dirty="0" smtClean="0"/>
          </a:p>
        </p:txBody>
      </p:sp>
      <p:sp>
        <p:nvSpPr>
          <p:cNvPr id="4" name="2 Marcador de contenido"/>
          <p:cNvSpPr txBox="1">
            <a:spLocks/>
          </p:cNvSpPr>
          <p:nvPr/>
        </p:nvSpPr>
        <p:spPr>
          <a:xfrm>
            <a:off x="560390" y="3645030"/>
            <a:ext cx="8994330" cy="244834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Clr>
                <a:srgbClr val="FFC000"/>
              </a:buClr>
              <a:buSzPct val="75000"/>
              <a:buFont typeface="Arial" pitchFamily="34" charset="0"/>
              <a:buChar char="►"/>
              <a:defRPr sz="3200" kern="1200">
                <a:solidFill>
                  <a:schemeClr val="tx1"/>
                </a:solidFill>
                <a:latin typeface="Optane" pitchFamily="2" charset="0"/>
                <a:ea typeface="+mn-ea"/>
                <a:cs typeface="+mn-cs"/>
              </a:defRPr>
            </a:lvl1pPr>
            <a:lvl2pPr marL="742950" indent="-285750" algn="l" defTabSz="914400" rtl="0" eaLnBrk="1" latinLnBrk="0" hangingPunct="1">
              <a:spcBef>
                <a:spcPct val="20000"/>
              </a:spcBef>
              <a:buClr>
                <a:srgbClr val="FFC000"/>
              </a:buClr>
              <a:buFont typeface="Arial" pitchFamily="34" charset="0"/>
              <a:buChar char="–"/>
              <a:defRPr sz="2800" kern="1200">
                <a:solidFill>
                  <a:schemeClr val="tx1"/>
                </a:solidFill>
                <a:latin typeface="Optane" pitchFamily="2" charset="0"/>
                <a:ea typeface="+mn-ea"/>
                <a:cs typeface="+mn-cs"/>
              </a:defRPr>
            </a:lvl2pPr>
            <a:lvl3pPr marL="1143000" indent="-228600" algn="l" defTabSz="914400" rtl="0" eaLnBrk="1" latinLnBrk="0" hangingPunct="1">
              <a:spcBef>
                <a:spcPct val="20000"/>
              </a:spcBef>
              <a:buClr>
                <a:srgbClr val="FFC000"/>
              </a:buClr>
              <a:buFont typeface="Arial" pitchFamily="34" charset="0"/>
              <a:buChar char="•"/>
              <a:defRPr sz="2400" kern="1200">
                <a:solidFill>
                  <a:schemeClr val="tx1"/>
                </a:solidFill>
                <a:latin typeface="Optane" pitchFamily="2" charset="0"/>
                <a:ea typeface="+mn-ea"/>
                <a:cs typeface="+mn-cs"/>
              </a:defRPr>
            </a:lvl3pPr>
            <a:lvl4pPr marL="1600200" indent="-228600" algn="l" defTabSz="914400" rtl="0" eaLnBrk="1" latinLnBrk="0" hangingPunct="1">
              <a:spcBef>
                <a:spcPct val="20000"/>
              </a:spcBef>
              <a:buClr>
                <a:srgbClr val="FFC000"/>
              </a:buClr>
              <a:buFont typeface="Arial" pitchFamily="34" charset="0"/>
              <a:buChar char="–"/>
              <a:defRPr sz="2000" kern="1200">
                <a:solidFill>
                  <a:schemeClr val="tx1"/>
                </a:solidFill>
                <a:latin typeface="Optane" pitchFamily="2" charset="0"/>
                <a:ea typeface="+mn-ea"/>
                <a:cs typeface="+mn-cs"/>
              </a:defRPr>
            </a:lvl4pPr>
            <a:lvl5pPr marL="2057400" indent="-228600" algn="l" defTabSz="914400" rtl="0" eaLnBrk="1" latinLnBrk="0" hangingPunct="1">
              <a:spcBef>
                <a:spcPct val="20000"/>
              </a:spcBef>
              <a:buClr>
                <a:srgbClr val="FFC000"/>
              </a:buClr>
              <a:buFont typeface="Arial" pitchFamily="34" charset="0"/>
              <a:buChar char="»"/>
              <a:defRPr sz="2000" kern="1200">
                <a:solidFill>
                  <a:schemeClr val="tx1"/>
                </a:solidFill>
                <a:latin typeface="Optane" pitchFamily="2"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457200" indent="-457200"/>
            <a:r>
              <a:rPr lang="zh-CN" altLang="en-US" sz="2400" dirty="0" smtClean="0">
                <a:solidFill>
                  <a:schemeClr val="tx1">
                    <a:lumMod val="75000"/>
                    <a:lumOff val="25000"/>
                  </a:schemeClr>
                </a:solidFill>
                <a:ea typeface="Verdana" pitchFamily="34" charset="0"/>
                <a:cs typeface="Verdana" pitchFamily="34" charset="0"/>
              </a:rPr>
              <a:t>专门项目：通过与第三方社会活动机构（</a:t>
            </a:r>
            <a:r>
              <a:rPr lang="en-US" altLang="zh-CN" sz="2400" dirty="0" smtClean="0">
                <a:solidFill>
                  <a:schemeClr val="tx1">
                    <a:lumMod val="75000"/>
                    <a:lumOff val="25000"/>
                  </a:schemeClr>
                </a:solidFill>
                <a:ea typeface="Verdana" pitchFamily="34" charset="0"/>
                <a:cs typeface="Verdana" pitchFamily="34" charset="0"/>
              </a:rPr>
              <a:t>NGO</a:t>
            </a:r>
            <a:r>
              <a:rPr lang="zh-CN" altLang="en-US" sz="2400" dirty="0" smtClean="0">
                <a:solidFill>
                  <a:schemeClr val="tx1">
                    <a:lumMod val="75000"/>
                    <a:lumOff val="25000"/>
                  </a:schemeClr>
                </a:solidFill>
                <a:ea typeface="Verdana" pitchFamily="34" charset="0"/>
                <a:cs typeface="Verdana" pitchFamily="34" charset="0"/>
              </a:rPr>
              <a:t>组织）的合作、由个人所得税</a:t>
            </a:r>
            <a:r>
              <a:rPr lang="en-US" altLang="zh-CN" sz="2400" dirty="0" smtClean="0">
                <a:solidFill>
                  <a:schemeClr val="tx1">
                    <a:lumMod val="75000"/>
                    <a:lumOff val="25000"/>
                  </a:schemeClr>
                </a:solidFill>
                <a:ea typeface="Verdana" pitchFamily="34" charset="0"/>
                <a:cs typeface="Verdana" pitchFamily="34" charset="0"/>
              </a:rPr>
              <a:t>0.7%</a:t>
            </a:r>
            <a:r>
              <a:rPr lang="zh-CN" altLang="en-US" sz="2400" dirty="0" smtClean="0">
                <a:solidFill>
                  <a:schemeClr val="tx1">
                    <a:lumMod val="75000"/>
                    <a:lumOff val="25000"/>
                  </a:schemeClr>
                </a:solidFill>
                <a:ea typeface="Verdana" pitchFamily="34" charset="0"/>
                <a:cs typeface="Verdana" pitchFamily="34" charset="0"/>
              </a:rPr>
              <a:t>（</a:t>
            </a:r>
            <a:r>
              <a:rPr lang="en-US" altLang="zh-CN" sz="2400" dirty="0" smtClean="0">
                <a:solidFill>
                  <a:schemeClr val="tx1">
                    <a:lumMod val="75000"/>
                    <a:lumOff val="25000"/>
                  </a:schemeClr>
                </a:solidFill>
                <a:ea typeface="Verdana" pitchFamily="34" charset="0"/>
                <a:cs typeface="Verdana" pitchFamily="34" charset="0"/>
              </a:rPr>
              <a:t>IRPF</a:t>
            </a:r>
            <a:r>
              <a:rPr lang="zh-CN" altLang="en-US" sz="2400" dirty="0" smtClean="0">
                <a:solidFill>
                  <a:schemeClr val="tx1">
                    <a:lumMod val="75000"/>
                    <a:lumOff val="25000"/>
                  </a:schemeClr>
                </a:solidFill>
                <a:ea typeface="Verdana" pitchFamily="34" charset="0"/>
                <a:cs typeface="Verdana" pitchFamily="34" charset="0"/>
              </a:rPr>
              <a:t>）筹资并每年进行拨款</a:t>
            </a:r>
            <a:endParaRPr lang="en-GB" sz="2400" dirty="0" smtClean="0">
              <a:solidFill>
                <a:schemeClr val="tx1">
                  <a:lumMod val="75000"/>
                  <a:lumOff val="25000"/>
                </a:schemeClr>
              </a:solidFill>
              <a:ea typeface="Verdana" pitchFamily="34" charset="0"/>
              <a:cs typeface="Verdana" pitchFamily="34" charset="0"/>
            </a:endParaRPr>
          </a:p>
          <a:p>
            <a:pPr marL="857250" lvl="1" indent="-457200"/>
            <a:r>
              <a:rPr lang="en-US" altLang="zh-CN" sz="2400" dirty="0" smtClean="0">
                <a:solidFill>
                  <a:schemeClr val="tx1">
                    <a:lumMod val="75000"/>
                    <a:lumOff val="25000"/>
                  </a:schemeClr>
                </a:solidFill>
                <a:ea typeface="Verdana" pitchFamily="34" charset="0"/>
                <a:cs typeface="Verdana" pitchFamily="34" charset="0"/>
              </a:rPr>
              <a:t>2015</a:t>
            </a:r>
            <a:r>
              <a:rPr lang="zh-CN" altLang="en-US" sz="2400" dirty="0" smtClean="0">
                <a:solidFill>
                  <a:schemeClr val="tx1">
                    <a:lumMod val="75000"/>
                    <a:lumOff val="25000"/>
                  </a:schemeClr>
                </a:solidFill>
                <a:ea typeface="Verdana" pitchFamily="34" charset="0"/>
                <a:cs typeface="Verdana" pitchFamily="34" charset="0"/>
              </a:rPr>
              <a:t>年，有</a:t>
            </a:r>
            <a:r>
              <a:rPr lang="en-GB" sz="2400" dirty="0" smtClean="0">
                <a:solidFill>
                  <a:schemeClr val="tx1">
                    <a:lumMod val="75000"/>
                    <a:lumOff val="25000"/>
                  </a:schemeClr>
                </a:solidFill>
                <a:ea typeface="Verdana" pitchFamily="34" charset="0"/>
                <a:cs typeface="Verdana" pitchFamily="34" charset="0"/>
              </a:rPr>
              <a:t>47,680,462 </a:t>
            </a:r>
            <a:r>
              <a:rPr lang="zh-CN" altLang="en-US" sz="2400" dirty="0" smtClean="0">
                <a:solidFill>
                  <a:schemeClr val="tx1">
                    <a:lumMod val="75000"/>
                    <a:lumOff val="25000"/>
                  </a:schemeClr>
                </a:solidFill>
                <a:ea typeface="Verdana" pitchFamily="34" charset="0"/>
                <a:cs typeface="Verdana" pitchFamily="34" charset="0"/>
              </a:rPr>
              <a:t>欧元专门用于以老年人为目标的项目（为总额</a:t>
            </a:r>
            <a:r>
              <a:rPr lang="en-GB" sz="2400" dirty="0" smtClean="0">
                <a:solidFill>
                  <a:schemeClr val="tx1">
                    <a:lumMod val="75000"/>
                    <a:lumOff val="25000"/>
                  </a:schemeClr>
                </a:solidFill>
                <a:ea typeface="Verdana" pitchFamily="34" charset="0"/>
                <a:cs typeface="Verdana" pitchFamily="34" charset="0"/>
              </a:rPr>
              <a:t>220,977,507.36</a:t>
            </a:r>
            <a:r>
              <a:rPr lang="zh-CN" altLang="en-US" sz="2400" dirty="0" smtClean="0">
                <a:solidFill>
                  <a:schemeClr val="tx1">
                    <a:lumMod val="75000"/>
                    <a:lumOff val="25000"/>
                  </a:schemeClr>
                </a:solidFill>
                <a:ea typeface="Verdana" pitchFamily="34" charset="0"/>
                <a:cs typeface="Verdana" pitchFamily="34" charset="0"/>
              </a:rPr>
              <a:t>欧元的</a:t>
            </a:r>
            <a:r>
              <a:rPr lang="en-US" altLang="zh-CN" sz="2400" dirty="0" smtClean="0">
                <a:solidFill>
                  <a:schemeClr val="tx1">
                    <a:lumMod val="75000"/>
                    <a:lumOff val="25000"/>
                  </a:schemeClr>
                </a:solidFill>
                <a:ea typeface="Verdana" pitchFamily="34" charset="0"/>
                <a:cs typeface="Verdana" pitchFamily="34" charset="0"/>
              </a:rPr>
              <a:t>20%</a:t>
            </a:r>
            <a:r>
              <a:rPr lang="en-GB" sz="2400" dirty="0" smtClean="0">
                <a:solidFill>
                  <a:schemeClr val="tx1">
                    <a:lumMod val="75000"/>
                    <a:lumOff val="25000"/>
                  </a:schemeClr>
                </a:solidFill>
                <a:ea typeface="Verdana" pitchFamily="34" charset="0"/>
                <a:cs typeface="Verdana" pitchFamily="34" charset="0"/>
              </a:rPr>
              <a:t>)</a:t>
            </a:r>
          </a:p>
          <a:p>
            <a:pPr marL="857250" lvl="1" indent="-457200"/>
            <a:endParaRPr lang="en-GB" sz="2400" dirty="0" smtClean="0">
              <a:solidFill>
                <a:schemeClr val="tx1">
                  <a:lumMod val="75000"/>
                  <a:lumOff val="25000"/>
                </a:schemeClr>
              </a:solidFill>
              <a:ea typeface="Verdana" pitchFamily="34" charset="0"/>
              <a:cs typeface="Verdana" pitchFamily="34" charset="0"/>
            </a:endParaRPr>
          </a:p>
          <a:p>
            <a:pPr marL="457200" indent="-457200"/>
            <a:endParaRPr lang="es-ES" dirty="0" smtClean="0"/>
          </a:p>
        </p:txBody>
      </p:sp>
    </p:spTree>
    <p:extLst>
      <p:ext uri="{BB962C8B-B14F-4D97-AF65-F5344CB8AC3E}">
        <p14:creationId xmlns:p14="http://schemas.microsoft.com/office/powerpoint/2010/main" val="466090056"/>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n-GB" sz="2400" dirty="0" smtClean="0">
                <a:solidFill>
                  <a:schemeClr val="tx1">
                    <a:lumMod val="85000"/>
                    <a:lumOff val="15000"/>
                  </a:schemeClr>
                </a:solidFill>
              </a:rPr>
              <a:t>Spanish framework: social protection </a:t>
            </a:r>
            <a:r>
              <a:rPr lang="en-GB" sz="2400" dirty="0" smtClean="0">
                <a:solidFill>
                  <a:schemeClr val="tx1">
                    <a:lumMod val="85000"/>
                    <a:lumOff val="15000"/>
                  </a:schemeClr>
                </a:solidFill>
              </a:rPr>
              <a:t>systems</a:t>
            </a:r>
            <a:br>
              <a:rPr lang="en-GB" sz="2400" dirty="0" smtClean="0">
                <a:solidFill>
                  <a:schemeClr val="tx1">
                    <a:lumMod val="85000"/>
                    <a:lumOff val="15000"/>
                  </a:schemeClr>
                </a:solidFill>
              </a:rPr>
            </a:br>
            <a:r>
              <a:rPr lang="zh-CN" altLang="en-US" sz="2400" dirty="0" smtClean="0">
                <a:solidFill>
                  <a:schemeClr val="tx1">
                    <a:lumMod val="85000"/>
                    <a:lumOff val="15000"/>
                  </a:schemeClr>
                </a:solidFill>
              </a:rPr>
              <a:t>西班牙工作框架：社会保护（保障）体系</a:t>
            </a:r>
            <a:endParaRPr lang="en-GB" sz="2400" dirty="0">
              <a:solidFill>
                <a:schemeClr val="tx1">
                  <a:lumMod val="85000"/>
                  <a:lumOff val="15000"/>
                </a:schemeClr>
              </a:solidFill>
            </a:endParaRPr>
          </a:p>
        </p:txBody>
      </p:sp>
      <p:sp>
        <p:nvSpPr>
          <p:cNvPr id="3" name="2 Marcador de contenido"/>
          <p:cNvSpPr>
            <a:spLocks noGrp="1"/>
          </p:cNvSpPr>
          <p:nvPr>
            <p:ph idx="1"/>
          </p:nvPr>
        </p:nvSpPr>
        <p:spPr>
          <a:xfrm>
            <a:off x="416370" y="908650"/>
            <a:ext cx="8994330" cy="1656230"/>
          </a:xfrm>
        </p:spPr>
        <p:txBody>
          <a:bodyPr>
            <a:normAutofit/>
          </a:bodyPr>
          <a:lstStyle/>
          <a:p>
            <a:pPr marL="457200" indent="-457200"/>
            <a:r>
              <a:rPr lang="en-US" sz="2400" dirty="0" smtClean="0">
                <a:solidFill>
                  <a:schemeClr val="tx1">
                    <a:lumMod val="75000"/>
                    <a:lumOff val="25000"/>
                  </a:schemeClr>
                </a:solidFill>
                <a:ea typeface="Verdana" pitchFamily="34" charset="0"/>
                <a:cs typeface="Verdana" pitchFamily="34" charset="0"/>
              </a:rPr>
              <a:t>The Spanish Constitution</a:t>
            </a:r>
            <a:r>
              <a:rPr lang="en-US" sz="2400" dirty="0">
                <a:solidFill>
                  <a:schemeClr val="tx1">
                    <a:lumMod val="75000"/>
                    <a:lumOff val="25000"/>
                  </a:schemeClr>
                </a:solidFill>
                <a:ea typeface="Verdana" pitchFamily="34" charset="0"/>
                <a:cs typeface="Verdana" pitchFamily="34" charset="0"/>
              </a:rPr>
              <a:t> </a:t>
            </a:r>
            <a:r>
              <a:rPr lang="en-US" sz="2400" dirty="0" smtClean="0">
                <a:solidFill>
                  <a:schemeClr val="tx1">
                    <a:lumMod val="75000"/>
                    <a:lumOff val="25000"/>
                  </a:schemeClr>
                </a:solidFill>
                <a:ea typeface="Verdana" pitchFamily="34" charset="0"/>
                <a:cs typeface="Verdana" pitchFamily="34" charset="0"/>
              </a:rPr>
              <a:t>guarantees universal rights for all citizens: </a:t>
            </a:r>
            <a:r>
              <a:rPr lang="en-US" sz="2400" dirty="0">
                <a:solidFill>
                  <a:schemeClr val="tx1">
                    <a:lumMod val="75000"/>
                    <a:lumOff val="25000"/>
                  </a:schemeClr>
                </a:solidFill>
                <a:ea typeface="Verdana" pitchFamily="34" charset="0"/>
                <a:cs typeface="Verdana" pitchFamily="34" charset="0"/>
              </a:rPr>
              <a:t>education, health protection, social security… </a:t>
            </a:r>
          </a:p>
          <a:p>
            <a:pPr marL="457200" indent="-457200"/>
            <a:r>
              <a:rPr lang="en-US" sz="2400" dirty="0">
                <a:solidFill>
                  <a:schemeClr val="tx1">
                    <a:lumMod val="75000"/>
                    <a:lumOff val="25000"/>
                  </a:schemeClr>
                </a:solidFill>
                <a:ea typeface="Verdana" pitchFamily="34" charset="0"/>
                <a:cs typeface="Verdana" pitchFamily="34" charset="0"/>
              </a:rPr>
              <a:t>Social Services provision is a responsibility of Regional and Local Government levels</a:t>
            </a:r>
          </a:p>
          <a:p>
            <a:pPr marL="0" indent="0">
              <a:buNone/>
            </a:pPr>
            <a:endParaRPr lang="es-ES" dirty="0" smtClean="0"/>
          </a:p>
        </p:txBody>
      </p:sp>
      <p:sp>
        <p:nvSpPr>
          <p:cNvPr id="4" name="2 Marcador de contenido"/>
          <p:cNvSpPr txBox="1">
            <a:spLocks/>
          </p:cNvSpPr>
          <p:nvPr/>
        </p:nvSpPr>
        <p:spPr>
          <a:xfrm>
            <a:off x="488380" y="2924930"/>
            <a:ext cx="8994330" cy="165623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Clr>
                <a:srgbClr val="FFC000"/>
              </a:buClr>
              <a:buSzPct val="75000"/>
              <a:buFont typeface="Arial" pitchFamily="34" charset="0"/>
              <a:buChar char="►"/>
              <a:defRPr sz="3200" kern="1200">
                <a:solidFill>
                  <a:schemeClr val="tx1"/>
                </a:solidFill>
                <a:latin typeface="Optane" pitchFamily="2" charset="0"/>
                <a:ea typeface="+mn-ea"/>
                <a:cs typeface="+mn-cs"/>
              </a:defRPr>
            </a:lvl1pPr>
            <a:lvl2pPr marL="742950" indent="-285750" algn="l" defTabSz="914400" rtl="0" eaLnBrk="1" latinLnBrk="0" hangingPunct="1">
              <a:spcBef>
                <a:spcPct val="20000"/>
              </a:spcBef>
              <a:buClr>
                <a:srgbClr val="FFC000"/>
              </a:buClr>
              <a:buFont typeface="Arial" pitchFamily="34" charset="0"/>
              <a:buChar char="–"/>
              <a:defRPr sz="2800" kern="1200">
                <a:solidFill>
                  <a:schemeClr val="tx1"/>
                </a:solidFill>
                <a:latin typeface="Optane" pitchFamily="2" charset="0"/>
                <a:ea typeface="+mn-ea"/>
                <a:cs typeface="+mn-cs"/>
              </a:defRPr>
            </a:lvl2pPr>
            <a:lvl3pPr marL="1143000" indent="-228600" algn="l" defTabSz="914400" rtl="0" eaLnBrk="1" latinLnBrk="0" hangingPunct="1">
              <a:spcBef>
                <a:spcPct val="20000"/>
              </a:spcBef>
              <a:buClr>
                <a:srgbClr val="FFC000"/>
              </a:buClr>
              <a:buFont typeface="Arial" pitchFamily="34" charset="0"/>
              <a:buChar char="•"/>
              <a:defRPr sz="2400" kern="1200">
                <a:solidFill>
                  <a:schemeClr val="tx1"/>
                </a:solidFill>
                <a:latin typeface="Optane" pitchFamily="2" charset="0"/>
                <a:ea typeface="+mn-ea"/>
                <a:cs typeface="+mn-cs"/>
              </a:defRPr>
            </a:lvl3pPr>
            <a:lvl4pPr marL="1600200" indent="-228600" algn="l" defTabSz="914400" rtl="0" eaLnBrk="1" latinLnBrk="0" hangingPunct="1">
              <a:spcBef>
                <a:spcPct val="20000"/>
              </a:spcBef>
              <a:buClr>
                <a:srgbClr val="FFC000"/>
              </a:buClr>
              <a:buFont typeface="Arial" pitchFamily="34" charset="0"/>
              <a:buChar char="–"/>
              <a:defRPr sz="2000" kern="1200">
                <a:solidFill>
                  <a:schemeClr val="tx1"/>
                </a:solidFill>
                <a:latin typeface="Optane" pitchFamily="2" charset="0"/>
                <a:ea typeface="+mn-ea"/>
                <a:cs typeface="+mn-cs"/>
              </a:defRPr>
            </a:lvl4pPr>
            <a:lvl5pPr marL="2057400" indent="-228600" algn="l" defTabSz="914400" rtl="0" eaLnBrk="1" latinLnBrk="0" hangingPunct="1">
              <a:spcBef>
                <a:spcPct val="20000"/>
              </a:spcBef>
              <a:buClr>
                <a:srgbClr val="FFC000"/>
              </a:buClr>
              <a:buFont typeface="Arial" pitchFamily="34" charset="0"/>
              <a:buChar char="»"/>
              <a:defRPr sz="2000" kern="1200">
                <a:solidFill>
                  <a:schemeClr val="tx1"/>
                </a:solidFill>
                <a:latin typeface="Optane" pitchFamily="2"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457200" indent="-457200"/>
            <a:r>
              <a:rPr lang="zh-CN" altLang="en-US" sz="2400" dirty="0" smtClean="0">
                <a:solidFill>
                  <a:schemeClr val="tx1">
                    <a:lumMod val="75000"/>
                    <a:lumOff val="25000"/>
                  </a:schemeClr>
                </a:solidFill>
                <a:ea typeface="Verdana" pitchFamily="34" charset="0"/>
                <a:cs typeface="Verdana" pitchFamily="34" charset="0"/>
              </a:rPr>
              <a:t>西班牙宪法保障所有公民获得普适的权利：教育权、健康保障权、社会保障权等</a:t>
            </a:r>
            <a:endParaRPr lang="en-US" sz="2400" dirty="0" smtClean="0">
              <a:solidFill>
                <a:schemeClr val="tx1">
                  <a:lumMod val="75000"/>
                  <a:lumOff val="25000"/>
                </a:schemeClr>
              </a:solidFill>
              <a:ea typeface="Verdana" pitchFamily="34" charset="0"/>
              <a:cs typeface="Verdana" pitchFamily="34" charset="0"/>
            </a:endParaRPr>
          </a:p>
          <a:p>
            <a:pPr marL="457200" indent="-457200"/>
            <a:r>
              <a:rPr lang="zh-CN" altLang="en-US" sz="2400" dirty="0" smtClean="0">
                <a:solidFill>
                  <a:schemeClr val="tx1">
                    <a:lumMod val="75000"/>
                    <a:lumOff val="25000"/>
                  </a:schemeClr>
                </a:solidFill>
                <a:ea typeface="Verdana" pitchFamily="34" charset="0"/>
                <a:cs typeface="Verdana" pitchFamily="34" charset="0"/>
              </a:rPr>
              <a:t>社会服务的提供是地区和基层地方政府的责任</a:t>
            </a:r>
            <a:endParaRPr lang="en-US" sz="2400" dirty="0" smtClean="0">
              <a:solidFill>
                <a:schemeClr val="tx1">
                  <a:lumMod val="75000"/>
                  <a:lumOff val="25000"/>
                </a:schemeClr>
              </a:solidFill>
              <a:ea typeface="Verdana" pitchFamily="34" charset="0"/>
              <a:cs typeface="Verdana" pitchFamily="34" charset="0"/>
            </a:endParaRPr>
          </a:p>
          <a:p>
            <a:pPr marL="0" indent="0">
              <a:buFont typeface="Arial" pitchFamily="34" charset="0"/>
              <a:buNone/>
            </a:pPr>
            <a:endParaRPr lang="es-ES" dirty="0" smtClean="0"/>
          </a:p>
        </p:txBody>
      </p:sp>
    </p:spTree>
    <p:extLst>
      <p:ext uri="{BB962C8B-B14F-4D97-AF65-F5344CB8AC3E}">
        <p14:creationId xmlns:p14="http://schemas.microsoft.com/office/powerpoint/2010/main" val="3816865283"/>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n-GB" sz="2400" dirty="0" smtClean="0">
                <a:solidFill>
                  <a:schemeClr val="tx1">
                    <a:lumMod val="85000"/>
                    <a:lumOff val="15000"/>
                  </a:schemeClr>
                </a:solidFill>
              </a:rPr>
              <a:t>Spanish framework: Public System of Social </a:t>
            </a:r>
            <a:r>
              <a:rPr lang="en-GB" sz="2400" dirty="0" smtClean="0">
                <a:solidFill>
                  <a:schemeClr val="tx1">
                    <a:lumMod val="85000"/>
                    <a:lumOff val="15000"/>
                  </a:schemeClr>
                </a:solidFill>
              </a:rPr>
              <a:t>Services</a:t>
            </a:r>
            <a:br>
              <a:rPr lang="en-GB" sz="2400" dirty="0" smtClean="0">
                <a:solidFill>
                  <a:schemeClr val="tx1">
                    <a:lumMod val="85000"/>
                    <a:lumOff val="15000"/>
                  </a:schemeClr>
                </a:solidFill>
              </a:rPr>
            </a:br>
            <a:r>
              <a:rPr lang="en-GB" sz="2400" dirty="0" err="1" smtClean="0">
                <a:solidFill>
                  <a:schemeClr val="tx1">
                    <a:lumMod val="85000"/>
                    <a:lumOff val="15000"/>
                  </a:schemeClr>
                </a:solidFill>
              </a:rPr>
              <a:t>西班牙工作框架：社会服务公共体系</a:t>
            </a:r>
            <a:endParaRPr lang="en-GB" sz="2400" dirty="0">
              <a:solidFill>
                <a:schemeClr val="tx1">
                  <a:lumMod val="85000"/>
                  <a:lumOff val="15000"/>
                </a:schemeClr>
              </a:solidFill>
            </a:endParaRPr>
          </a:p>
        </p:txBody>
      </p:sp>
      <p:sp>
        <p:nvSpPr>
          <p:cNvPr id="3" name="2 Marcador de contenido"/>
          <p:cNvSpPr>
            <a:spLocks noGrp="1"/>
          </p:cNvSpPr>
          <p:nvPr>
            <p:ph idx="1"/>
          </p:nvPr>
        </p:nvSpPr>
        <p:spPr>
          <a:xfrm>
            <a:off x="416370" y="908650"/>
            <a:ext cx="8994330" cy="2520350"/>
          </a:xfrm>
        </p:spPr>
        <p:txBody>
          <a:bodyPr>
            <a:normAutofit lnSpcReduction="10000"/>
          </a:bodyPr>
          <a:lstStyle/>
          <a:p>
            <a:pPr marL="457200" indent="-457200"/>
            <a:r>
              <a:rPr lang="en-GB" sz="2400" dirty="0" smtClean="0">
                <a:solidFill>
                  <a:schemeClr val="tx1">
                    <a:lumMod val="75000"/>
                    <a:lumOff val="25000"/>
                  </a:schemeClr>
                </a:solidFill>
                <a:ea typeface="Verdana" pitchFamily="34" charset="0"/>
                <a:cs typeface="Verdana" pitchFamily="34" charset="0"/>
              </a:rPr>
              <a:t>The Public System of Social Services stands since early 80s. Main </a:t>
            </a:r>
            <a:r>
              <a:rPr lang="en-GB" sz="2400" dirty="0">
                <a:solidFill>
                  <a:schemeClr val="tx1">
                    <a:lumMod val="75000"/>
                    <a:lumOff val="25000"/>
                  </a:schemeClr>
                </a:solidFill>
                <a:ea typeface="Verdana" pitchFamily="34" charset="0"/>
                <a:cs typeface="Verdana" pitchFamily="34" charset="0"/>
              </a:rPr>
              <a:t>objectives:</a:t>
            </a:r>
          </a:p>
          <a:p>
            <a:pPr marL="857250" lvl="1" indent="-457200">
              <a:buSzPct val="75000"/>
            </a:pPr>
            <a:r>
              <a:rPr lang="en-US" sz="2400" dirty="0" smtClean="0">
                <a:solidFill>
                  <a:schemeClr val="tx1">
                    <a:lumMod val="75000"/>
                    <a:lumOff val="25000"/>
                  </a:schemeClr>
                </a:solidFill>
                <a:ea typeface="Verdana" pitchFamily="34" charset="0"/>
                <a:cs typeface="Verdana" pitchFamily="34" charset="0"/>
              </a:rPr>
              <a:t>Guaranteeing social needs coverage</a:t>
            </a:r>
            <a:endParaRPr lang="en-US" sz="2400" dirty="0">
              <a:solidFill>
                <a:schemeClr val="tx1">
                  <a:lumMod val="75000"/>
                  <a:lumOff val="25000"/>
                </a:schemeClr>
              </a:solidFill>
              <a:ea typeface="Verdana" pitchFamily="34" charset="0"/>
              <a:cs typeface="Verdana" pitchFamily="34" charset="0"/>
            </a:endParaRPr>
          </a:p>
          <a:p>
            <a:pPr marL="857250" lvl="1" indent="-457200">
              <a:buSzPct val="75000"/>
            </a:pPr>
            <a:r>
              <a:rPr lang="en-US" sz="2400" dirty="0" smtClean="0">
                <a:solidFill>
                  <a:schemeClr val="tx1">
                    <a:lumMod val="75000"/>
                    <a:lumOff val="25000"/>
                  </a:schemeClr>
                </a:solidFill>
                <a:ea typeface="Verdana" pitchFamily="34" charset="0"/>
                <a:cs typeface="Verdana" pitchFamily="34" charset="0"/>
              </a:rPr>
              <a:t>Preventing the risk of poverty and of social exclusion</a:t>
            </a:r>
            <a:endParaRPr lang="en-US" sz="2400" dirty="0">
              <a:solidFill>
                <a:schemeClr val="tx1">
                  <a:lumMod val="75000"/>
                  <a:lumOff val="25000"/>
                </a:schemeClr>
              </a:solidFill>
              <a:ea typeface="Verdana" pitchFamily="34" charset="0"/>
              <a:cs typeface="Verdana" pitchFamily="34" charset="0"/>
            </a:endParaRPr>
          </a:p>
          <a:p>
            <a:pPr marL="857250" lvl="1" indent="-457200">
              <a:buSzPct val="75000"/>
            </a:pPr>
            <a:r>
              <a:rPr lang="en-US" sz="2400" dirty="0" smtClean="0">
                <a:solidFill>
                  <a:schemeClr val="tx1">
                    <a:lumMod val="75000"/>
                    <a:lumOff val="25000"/>
                  </a:schemeClr>
                </a:solidFill>
                <a:ea typeface="Verdana" pitchFamily="34" charset="0"/>
                <a:cs typeface="Verdana" pitchFamily="34" charset="0"/>
              </a:rPr>
              <a:t>Promoting social </a:t>
            </a:r>
            <a:r>
              <a:rPr lang="en-US" sz="2400" dirty="0">
                <a:solidFill>
                  <a:schemeClr val="tx1">
                    <a:lumMod val="75000"/>
                    <a:lumOff val="25000"/>
                  </a:schemeClr>
                </a:solidFill>
                <a:ea typeface="Verdana" pitchFamily="34" charset="0"/>
                <a:cs typeface="Verdana" pitchFamily="34" charset="0"/>
              </a:rPr>
              <a:t>inclusion </a:t>
            </a:r>
            <a:r>
              <a:rPr lang="en-US" sz="2400" dirty="0" smtClean="0">
                <a:solidFill>
                  <a:schemeClr val="tx1">
                    <a:lumMod val="75000"/>
                    <a:lumOff val="25000"/>
                  </a:schemeClr>
                </a:solidFill>
                <a:ea typeface="Verdana" pitchFamily="34" charset="0"/>
                <a:cs typeface="Verdana" pitchFamily="34" charset="0"/>
              </a:rPr>
              <a:t>and guaranteeing equality </a:t>
            </a:r>
            <a:endParaRPr lang="en-US" sz="2400" dirty="0">
              <a:solidFill>
                <a:schemeClr val="tx1">
                  <a:lumMod val="75000"/>
                  <a:lumOff val="25000"/>
                </a:schemeClr>
              </a:solidFill>
              <a:ea typeface="Verdana" pitchFamily="34" charset="0"/>
              <a:cs typeface="Verdana" pitchFamily="34" charset="0"/>
            </a:endParaRPr>
          </a:p>
          <a:p>
            <a:pPr marL="857250" lvl="1" indent="-457200">
              <a:buSzPct val="75000"/>
            </a:pPr>
            <a:r>
              <a:rPr lang="en-US" sz="2400" dirty="0" smtClean="0">
                <a:solidFill>
                  <a:schemeClr val="tx1">
                    <a:lumMod val="75000"/>
                    <a:lumOff val="25000"/>
                  </a:schemeClr>
                </a:solidFill>
                <a:ea typeface="Verdana" pitchFamily="34" charset="0"/>
                <a:cs typeface="Verdana" pitchFamily="34" charset="0"/>
              </a:rPr>
              <a:t>Improving people social </a:t>
            </a:r>
            <a:r>
              <a:rPr lang="en-US" sz="2400" dirty="0">
                <a:solidFill>
                  <a:schemeClr val="tx1">
                    <a:lumMod val="75000"/>
                    <a:lumOff val="25000"/>
                  </a:schemeClr>
                </a:solidFill>
                <a:ea typeface="Verdana" pitchFamily="34" charset="0"/>
                <a:cs typeface="Verdana" pitchFamily="34" charset="0"/>
              </a:rPr>
              <a:t>welfare and </a:t>
            </a:r>
            <a:r>
              <a:rPr lang="en-US" sz="2400" dirty="0" smtClean="0">
                <a:solidFill>
                  <a:schemeClr val="tx1">
                    <a:lumMod val="75000"/>
                    <a:lumOff val="25000"/>
                  </a:schemeClr>
                </a:solidFill>
                <a:ea typeface="Verdana" pitchFamily="34" charset="0"/>
                <a:cs typeface="Verdana" pitchFamily="34" charset="0"/>
              </a:rPr>
              <a:t>living </a:t>
            </a:r>
            <a:r>
              <a:rPr lang="en-US" sz="2400" dirty="0">
                <a:solidFill>
                  <a:schemeClr val="tx1">
                    <a:lumMod val="75000"/>
                    <a:lumOff val="25000"/>
                  </a:schemeClr>
                </a:solidFill>
                <a:ea typeface="Verdana" pitchFamily="34" charset="0"/>
                <a:cs typeface="Verdana" pitchFamily="34" charset="0"/>
              </a:rPr>
              <a:t>conditions </a:t>
            </a:r>
            <a:endParaRPr lang="en-US" sz="2400" dirty="0" smtClean="0">
              <a:solidFill>
                <a:schemeClr val="tx1">
                  <a:lumMod val="75000"/>
                  <a:lumOff val="25000"/>
                </a:schemeClr>
              </a:solidFill>
              <a:ea typeface="Verdana" pitchFamily="34" charset="0"/>
              <a:cs typeface="Verdana" pitchFamily="34" charset="0"/>
            </a:endParaRPr>
          </a:p>
          <a:p>
            <a:pPr marL="457200" indent="-457200"/>
            <a:endParaRPr lang="es-ES" dirty="0" smtClean="0"/>
          </a:p>
        </p:txBody>
      </p:sp>
      <p:sp>
        <p:nvSpPr>
          <p:cNvPr id="4" name="2 Marcador de contenido"/>
          <p:cNvSpPr txBox="1">
            <a:spLocks/>
          </p:cNvSpPr>
          <p:nvPr/>
        </p:nvSpPr>
        <p:spPr>
          <a:xfrm>
            <a:off x="488380" y="3861060"/>
            <a:ext cx="8994330" cy="252035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Clr>
                <a:srgbClr val="FFC000"/>
              </a:buClr>
              <a:buSzPct val="75000"/>
              <a:buFont typeface="Arial" pitchFamily="34" charset="0"/>
              <a:buChar char="►"/>
              <a:defRPr sz="3200" kern="1200">
                <a:solidFill>
                  <a:schemeClr val="tx1"/>
                </a:solidFill>
                <a:latin typeface="Optane" pitchFamily="2" charset="0"/>
                <a:ea typeface="+mn-ea"/>
                <a:cs typeface="+mn-cs"/>
              </a:defRPr>
            </a:lvl1pPr>
            <a:lvl2pPr marL="742950" indent="-285750" algn="l" defTabSz="914400" rtl="0" eaLnBrk="1" latinLnBrk="0" hangingPunct="1">
              <a:spcBef>
                <a:spcPct val="20000"/>
              </a:spcBef>
              <a:buClr>
                <a:srgbClr val="FFC000"/>
              </a:buClr>
              <a:buFont typeface="Arial" pitchFamily="34" charset="0"/>
              <a:buChar char="–"/>
              <a:defRPr sz="2800" kern="1200">
                <a:solidFill>
                  <a:schemeClr val="tx1"/>
                </a:solidFill>
                <a:latin typeface="Optane" pitchFamily="2" charset="0"/>
                <a:ea typeface="+mn-ea"/>
                <a:cs typeface="+mn-cs"/>
              </a:defRPr>
            </a:lvl2pPr>
            <a:lvl3pPr marL="1143000" indent="-228600" algn="l" defTabSz="914400" rtl="0" eaLnBrk="1" latinLnBrk="0" hangingPunct="1">
              <a:spcBef>
                <a:spcPct val="20000"/>
              </a:spcBef>
              <a:buClr>
                <a:srgbClr val="FFC000"/>
              </a:buClr>
              <a:buFont typeface="Arial" pitchFamily="34" charset="0"/>
              <a:buChar char="•"/>
              <a:defRPr sz="2400" kern="1200">
                <a:solidFill>
                  <a:schemeClr val="tx1"/>
                </a:solidFill>
                <a:latin typeface="Optane" pitchFamily="2" charset="0"/>
                <a:ea typeface="+mn-ea"/>
                <a:cs typeface="+mn-cs"/>
              </a:defRPr>
            </a:lvl3pPr>
            <a:lvl4pPr marL="1600200" indent="-228600" algn="l" defTabSz="914400" rtl="0" eaLnBrk="1" latinLnBrk="0" hangingPunct="1">
              <a:spcBef>
                <a:spcPct val="20000"/>
              </a:spcBef>
              <a:buClr>
                <a:srgbClr val="FFC000"/>
              </a:buClr>
              <a:buFont typeface="Arial" pitchFamily="34" charset="0"/>
              <a:buChar char="–"/>
              <a:defRPr sz="2000" kern="1200">
                <a:solidFill>
                  <a:schemeClr val="tx1"/>
                </a:solidFill>
                <a:latin typeface="Optane" pitchFamily="2" charset="0"/>
                <a:ea typeface="+mn-ea"/>
                <a:cs typeface="+mn-cs"/>
              </a:defRPr>
            </a:lvl4pPr>
            <a:lvl5pPr marL="2057400" indent="-228600" algn="l" defTabSz="914400" rtl="0" eaLnBrk="1" latinLnBrk="0" hangingPunct="1">
              <a:spcBef>
                <a:spcPct val="20000"/>
              </a:spcBef>
              <a:buClr>
                <a:srgbClr val="FFC000"/>
              </a:buClr>
              <a:buFont typeface="Arial" pitchFamily="34" charset="0"/>
              <a:buChar char="»"/>
              <a:defRPr sz="2000" kern="1200">
                <a:solidFill>
                  <a:schemeClr val="tx1"/>
                </a:solidFill>
                <a:latin typeface="Optane" pitchFamily="2"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457200" indent="-457200"/>
            <a:r>
              <a:rPr lang="zh-CN" altLang="en-US" sz="2400" dirty="0" smtClean="0">
                <a:solidFill>
                  <a:schemeClr val="tx1">
                    <a:lumMod val="75000"/>
                    <a:lumOff val="25000"/>
                  </a:schemeClr>
                </a:solidFill>
                <a:ea typeface="Verdana" pitchFamily="34" charset="0"/>
                <a:cs typeface="Verdana" pitchFamily="34" charset="0"/>
              </a:rPr>
              <a:t>社会服务公共体系建立于</a:t>
            </a:r>
            <a:r>
              <a:rPr lang="en-US" altLang="zh-CN" sz="2400" dirty="0" smtClean="0">
                <a:solidFill>
                  <a:schemeClr val="tx1">
                    <a:lumMod val="75000"/>
                    <a:lumOff val="25000"/>
                  </a:schemeClr>
                </a:solidFill>
                <a:ea typeface="Verdana" pitchFamily="34" charset="0"/>
                <a:cs typeface="Verdana" pitchFamily="34" charset="0"/>
              </a:rPr>
              <a:t>1980</a:t>
            </a:r>
            <a:r>
              <a:rPr lang="zh-CN" altLang="en-US" sz="2400" dirty="0" smtClean="0">
                <a:solidFill>
                  <a:schemeClr val="tx1">
                    <a:lumMod val="75000"/>
                    <a:lumOff val="25000"/>
                  </a:schemeClr>
                </a:solidFill>
                <a:ea typeface="Verdana" pitchFamily="34" charset="0"/>
                <a:cs typeface="Verdana" pitchFamily="34" charset="0"/>
              </a:rPr>
              <a:t>年代，其主目标为</a:t>
            </a:r>
            <a:r>
              <a:rPr lang="en-GB" sz="2400" dirty="0" smtClean="0">
                <a:solidFill>
                  <a:schemeClr val="tx1">
                    <a:lumMod val="75000"/>
                    <a:lumOff val="25000"/>
                  </a:schemeClr>
                </a:solidFill>
                <a:ea typeface="Verdana" pitchFamily="34" charset="0"/>
                <a:cs typeface="Verdana" pitchFamily="34" charset="0"/>
              </a:rPr>
              <a:t>:</a:t>
            </a:r>
          </a:p>
          <a:p>
            <a:pPr marL="857250" lvl="1" indent="-457200">
              <a:buSzPct val="75000"/>
            </a:pPr>
            <a:r>
              <a:rPr lang="zh-CN" altLang="en-US" sz="2400" dirty="0" smtClean="0">
                <a:solidFill>
                  <a:schemeClr val="tx1">
                    <a:lumMod val="75000"/>
                    <a:lumOff val="25000"/>
                  </a:schemeClr>
                </a:solidFill>
                <a:ea typeface="Verdana" pitchFamily="34" charset="0"/>
                <a:cs typeface="Verdana" pitchFamily="34" charset="0"/>
              </a:rPr>
              <a:t>保障社会需求的覆盖面</a:t>
            </a:r>
            <a:endParaRPr lang="en-US" sz="2400" dirty="0" smtClean="0">
              <a:solidFill>
                <a:schemeClr val="tx1">
                  <a:lumMod val="75000"/>
                  <a:lumOff val="25000"/>
                </a:schemeClr>
              </a:solidFill>
              <a:ea typeface="Verdana" pitchFamily="34" charset="0"/>
              <a:cs typeface="Verdana" pitchFamily="34" charset="0"/>
            </a:endParaRPr>
          </a:p>
          <a:p>
            <a:pPr marL="857250" lvl="1" indent="-457200">
              <a:buSzPct val="75000"/>
            </a:pPr>
            <a:r>
              <a:rPr lang="zh-CN" altLang="en-US" sz="2400" dirty="0" smtClean="0">
                <a:solidFill>
                  <a:schemeClr val="tx1">
                    <a:lumMod val="75000"/>
                    <a:lumOff val="25000"/>
                  </a:schemeClr>
                </a:solidFill>
                <a:ea typeface="Verdana" pitchFamily="34" charset="0"/>
                <a:cs typeface="Verdana" pitchFamily="34" charset="0"/>
              </a:rPr>
              <a:t>防范贫困与社会排斥风险</a:t>
            </a:r>
            <a:endParaRPr lang="en-US" sz="2400" dirty="0" smtClean="0">
              <a:solidFill>
                <a:schemeClr val="tx1">
                  <a:lumMod val="75000"/>
                  <a:lumOff val="25000"/>
                </a:schemeClr>
              </a:solidFill>
              <a:ea typeface="Verdana" pitchFamily="34" charset="0"/>
              <a:cs typeface="Verdana" pitchFamily="34" charset="0"/>
            </a:endParaRPr>
          </a:p>
          <a:p>
            <a:pPr marL="857250" lvl="1" indent="-457200">
              <a:buSzPct val="75000"/>
            </a:pPr>
            <a:r>
              <a:rPr lang="zh-CN" altLang="en-US" sz="2400" dirty="0" smtClean="0">
                <a:solidFill>
                  <a:schemeClr val="tx1">
                    <a:lumMod val="75000"/>
                    <a:lumOff val="25000"/>
                  </a:schemeClr>
                </a:solidFill>
                <a:ea typeface="Verdana" pitchFamily="34" charset="0"/>
                <a:cs typeface="Verdana" pitchFamily="34" charset="0"/>
              </a:rPr>
              <a:t>推进社会包容并保障社会平等</a:t>
            </a:r>
            <a:endParaRPr lang="en-US" sz="2400" dirty="0" smtClean="0">
              <a:solidFill>
                <a:schemeClr val="tx1">
                  <a:lumMod val="75000"/>
                  <a:lumOff val="25000"/>
                </a:schemeClr>
              </a:solidFill>
              <a:ea typeface="Verdana" pitchFamily="34" charset="0"/>
              <a:cs typeface="Verdana" pitchFamily="34" charset="0"/>
            </a:endParaRPr>
          </a:p>
          <a:p>
            <a:pPr marL="857250" lvl="1" indent="-457200">
              <a:buSzPct val="75000"/>
            </a:pPr>
            <a:r>
              <a:rPr lang="zh-CN" altLang="en-US" sz="2400" dirty="0" smtClean="0">
                <a:solidFill>
                  <a:schemeClr val="tx1">
                    <a:lumMod val="75000"/>
                    <a:lumOff val="25000"/>
                  </a:schemeClr>
                </a:solidFill>
                <a:ea typeface="Verdana" pitchFamily="34" charset="0"/>
                <a:cs typeface="Verdana" pitchFamily="34" charset="0"/>
              </a:rPr>
              <a:t>改善人民社会福利与生活条件</a:t>
            </a:r>
            <a:endParaRPr lang="en-US" sz="2400" dirty="0" smtClean="0">
              <a:solidFill>
                <a:schemeClr val="tx1">
                  <a:lumMod val="75000"/>
                  <a:lumOff val="25000"/>
                </a:schemeClr>
              </a:solidFill>
              <a:ea typeface="Verdana" pitchFamily="34" charset="0"/>
              <a:cs typeface="Verdana" pitchFamily="34" charset="0"/>
            </a:endParaRPr>
          </a:p>
          <a:p>
            <a:pPr marL="457200" indent="-457200"/>
            <a:endParaRPr lang="es-ES" dirty="0" smtClean="0"/>
          </a:p>
        </p:txBody>
      </p:sp>
    </p:spTree>
    <p:extLst>
      <p:ext uri="{BB962C8B-B14F-4D97-AF65-F5344CB8AC3E}">
        <p14:creationId xmlns:p14="http://schemas.microsoft.com/office/powerpoint/2010/main" val="2824038538"/>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n-GB" sz="2400" dirty="0" smtClean="0">
                <a:solidFill>
                  <a:schemeClr val="tx1">
                    <a:lumMod val="85000"/>
                    <a:lumOff val="15000"/>
                  </a:schemeClr>
                </a:solidFill>
              </a:rPr>
              <a:t>Public System of Social Services (2</a:t>
            </a:r>
            <a:r>
              <a:rPr lang="en-GB" sz="2400" dirty="0" smtClean="0">
                <a:solidFill>
                  <a:schemeClr val="tx1">
                    <a:lumMod val="85000"/>
                    <a:lumOff val="15000"/>
                  </a:schemeClr>
                </a:solidFill>
              </a:rPr>
              <a:t>)</a:t>
            </a:r>
            <a:br>
              <a:rPr lang="en-GB" sz="2400" dirty="0" smtClean="0">
                <a:solidFill>
                  <a:schemeClr val="tx1">
                    <a:lumMod val="85000"/>
                    <a:lumOff val="15000"/>
                  </a:schemeClr>
                </a:solidFill>
              </a:rPr>
            </a:br>
            <a:r>
              <a:rPr lang="en-GB" sz="2400" dirty="0" smtClean="0">
                <a:solidFill>
                  <a:schemeClr val="tx1">
                    <a:lumMod val="85000"/>
                    <a:lumOff val="15000"/>
                  </a:schemeClr>
                </a:solidFill>
              </a:rPr>
              <a:t>社会服务公共体系（2）</a:t>
            </a:r>
            <a:r>
              <a:rPr lang="en-GB" sz="2400" dirty="0" smtClean="0">
                <a:solidFill>
                  <a:schemeClr val="tx1">
                    <a:lumMod val="85000"/>
                    <a:lumOff val="15000"/>
                  </a:schemeClr>
                </a:solidFill>
              </a:rPr>
              <a:t> </a:t>
            </a:r>
            <a:endParaRPr lang="en-GB" sz="2400" dirty="0">
              <a:solidFill>
                <a:schemeClr val="tx1">
                  <a:lumMod val="85000"/>
                  <a:lumOff val="15000"/>
                </a:schemeClr>
              </a:solidFill>
            </a:endParaRPr>
          </a:p>
        </p:txBody>
      </p:sp>
      <p:sp>
        <p:nvSpPr>
          <p:cNvPr id="3" name="2 Marcador de contenido"/>
          <p:cNvSpPr>
            <a:spLocks noGrp="1"/>
          </p:cNvSpPr>
          <p:nvPr>
            <p:ph idx="1"/>
          </p:nvPr>
        </p:nvSpPr>
        <p:spPr>
          <a:xfrm>
            <a:off x="416370" y="908650"/>
            <a:ext cx="8994330" cy="2448340"/>
          </a:xfrm>
        </p:spPr>
        <p:txBody>
          <a:bodyPr>
            <a:normAutofit/>
          </a:bodyPr>
          <a:lstStyle/>
          <a:p>
            <a:pPr marL="457200" indent="-457200"/>
            <a:r>
              <a:rPr lang="en-GB" sz="2400" dirty="0" smtClean="0">
                <a:solidFill>
                  <a:schemeClr val="tx1">
                    <a:lumMod val="75000"/>
                    <a:lumOff val="25000"/>
                  </a:schemeClr>
                </a:solidFill>
                <a:ea typeface="Verdana" pitchFamily="34" charset="0"/>
                <a:cs typeface="Verdana" pitchFamily="34" charset="0"/>
              </a:rPr>
              <a:t>Application fields:</a:t>
            </a:r>
            <a:endParaRPr lang="en-GB" sz="2400" dirty="0">
              <a:solidFill>
                <a:schemeClr val="tx1">
                  <a:lumMod val="75000"/>
                  <a:lumOff val="25000"/>
                </a:schemeClr>
              </a:solidFill>
              <a:ea typeface="Verdana" pitchFamily="34" charset="0"/>
              <a:cs typeface="Verdana" pitchFamily="34" charset="0"/>
            </a:endParaRPr>
          </a:p>
          <a:p>
            <a:pPr marL="857250" lvl="1" indent="-457200">
              <a:buSzPct val="75000"/>
            </a:pPr>
            <a:r>
              <a:rPr lang="en-US" sz="2400" dirty="0" smtClean="0">
                <a:solidFill>
                  <a:schemeClr val="tx1">
                    <a:lumMod val="75000"/>
                    <a:lumOff val="25000"/>
                  </a:schemeClr>
                </a:solidFill>
                <a:ea typeface="Verdana" pitchFamily="34" charset="0"/>
                <a:cs typeface="Verdana" pitchFamily="34" charset="0"/>
              </a:rPr>
              <a:t>General needs of social assistance for all </a:t>
            </a:r>
            <a:r>
              <a:rPr lang="en-US" sz="2400" dirty="0">
                <a:solidFill>
                  <a:schemeClr val="tx1">
                    <a:lumMod val="75000"/>
                    <a:lumOff val="25000"/>
                  </a:schemeClr>
                </a:solidFill>
                <a:ea typeface="Verdana" pitchFamily="34" charset="0"/>
                <a:cs typeface="Verdana" pitchFamily="34" charset="0"/>
              </a:rPr>
              <a:t>people </a:t>
            </a:r>
            <a:endParaRPr lang="en-US" sz="2400" dirty="0" smtClean="0">
              <a:solidFill>
                <a:schemeClr val="tx1">
                  <a:lumMod val="75000"/>
                  <a:lumOff val="25000"/>
                </a:schemeClr>
              </a:solidFill>
              <a:ea typeface="Verdana" pitchFamily="34" charset="0"/>
              <a:cs typeface="Verdana" pitchFamily="34" charset="0"/>
            </a:endParaRPr>
          </a:p>
          <a:p>
            <a:pPr marL="857250" lvl="1" indent="-457200">
              <a:buSzPct val="75000"/>
            </a:pPr>
            <a:r>
              <a:rPr lang="en-US" sz="2400" dirty="0" smtClean="0">
                <a:solidFill>
                  <a:schemeClr val="tx1">
                    <a:lumMod val="75000"/>
                    <a:lumOff val="25000"/>
                  </a:schemeClr>
                </a:solidFill>
                <a:ea typeface="Verdana" pitchFamily="34" charset="0"/>
                <a:cs typeface="Verdana" pitchFamily="34" charset="0"/>
              </a:rPr>
              <a:t>Specific assistance targeted to particular groups, such as the </a:t>
            </a:r>
            <a:r>
              <a:rPr lang="en-US" sz="2400" b="1" dirty="0" smtClean="0">
                <a:solidFill>
                  <a:schemeClr val="tx1">
                    <a:lumMod val="75000"/>
                    <a:lumOff val="25000"/>
                  </a:schemeClr>
                </a:solidFill>
                <a:ea typeface="Verdana" pitchFamily="34" charset="0"/>
                <a:cs typeface="Verdana" pitchFamily="34" charset="0"/>
              </a:rPr>
              <a:t>elderly</a:t>
            </a:r>
            <a:r>
              <a:rPr lang="en-US" sz="2400" dirty="0" smtClean="0">
                <a:solidFill>
                  <a:schemeClr val="tx1">
                    <a:lumMod val="75000"/>
                    <a:lumOff val="25000"/>
                  </a:schemeClr>
                </a:solidFill>
                <a:ea typeface="Verdana" pitchFamily="34" charset="0"/>
                <a:cs typeface="Verdana" pitchFamily="34" charset="0"/>
              </a:rPr>
              <a:t>, the family, women, people with a disability, migrants, the homeless, etc.</a:t>
            </a:r>
          </a:p>
          <a:p>
            <a:pPr marL="457200" indent="-457200"/>
            <a:endParaRPr lang="en-US" sz="2800" dirty="0">
              <a:solidFill>
                <a:schemeClr val="tx1">
                  <a:lumMod val="75000"/>
                  <a:lumOff val="25000"/>
                </a:schemeClr>
              </a:solidFill>
              <a:ea typeface="Verdana" pitchFamily="34" charset="0"/>
              <a:cs typeface="Verdana" pitchFamily="34" charset="0"/>
            </a:endParaRPr>
          </a:p>
          <a:p>
            <a:pPr marL="857250" lvl="1" indent="-457200">
              <a:buSzPct val="75000"/>
            </a:pPr>
            <a:endParaRPr lang="en-US" dirty="0" smtClean="0">
              <a:solidFill>
                <a:schemeClr val="tx1">
                  <a:lumMod val="75000"/>
                  <a:lumOff val="25000"/>
                </a:schemeClr>
              </a:solidFill>
              <a:ea typeface="Verdana" pitchFamily="34" charset="0"/>
              <a:cs typeface="Verdana" pitchFamily="34" charset="0"/>
            </a:endParaRPr>
          </a:p>
          <a:p>
            <a:pPr marL="0" indent="0">
              <a:buNone/>
            </a:pPr>
            <a:endParaRPr lang="es-ES" dirty="0" smtClean="0"/>
          </a:p>
        </p:txBody>
      </p:sp>
      <p:sp>
        <p:nvSpPr>
          <p:cNvPr id="4" name="2 Marcador de contenido"/>
          <p:cNvSpPr txBox="1">
            <a:spLocks/>
          </p:cNvSpPr>
          <p:nvPr/>
        </p:nvSpPr>
        <p:spPr>
          <a:xfrm>
            <a:off x="488380" y="3789050"/>
            <a:ext cx="8994330" cy="244834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Clr>
                <a:srgbClr val="FFC000"/>
              </a:buClr>
              <a:buSzPct val="75000"/>
              <a:buFont typeface="Arial" pitchFamily="34" charset="0"/>
              <a:buChar char="►"/>
              <a:defRPr sz="3200" kern="1200">
                <a:solidFill>
                  <a:schemeClr val="tx1"/>
                </a:solidFill>
                <a:latin typeface="Optane" pitchFamily="2" charset="0"/>
                <a:ea typeface="+mn-ea"/>
                <a:cs typeface="+mn-cs"/>
              </a:defRPr>
            </a:lvl1pPr>
            <a:lvl2pPr marL="742950" indent="-285750" algn="l" defTabSz="914400" rtl="0" eaLnBrk="1" latinLnBrk="0" hangingPunct="1">
              <a:spcBef>
                <a:spcPct val="20000"/>
              </a:spcBef>
              <a:buClr>
                <a:srgbClr val="FFC000"/>
              </a:buClr>
              <a:buFont typeface="Arial" pitchFamily="34" charset="0"/>
              <a:buChar char="–"/>
              <a:defRPr sz="2800" kern="1200">
                <a:solidFill>
                  <a:schemeClr val="tx1"/>
                </a:solidFill>
                <a:latin typeface="Optane" pitchFamily="2" charset="0"/>
                <a:ea typeface="+mn-ea"/>
                <a:cs typeface="+mn-cs"/>
              </a:defRPr>
            </a:lvl2pPr>
            <a:lvl3pPr marL="1143000" indent="-228600" algn="l" defTabSz="914400" rtl="0" eaLnBrk="1" latinLnBrk="0" hangingPunct="1">
              <a:spcBef>
                <a:spcPct val="20000"/>
              </a:spcBef>
              <a:buClr>
                <a:srgbClr val="FFC000"/>
              </a:buClr>
              <a:buFont typeface="Arial" pitchFamily="34" charset="0"/>
              <a:buChar char="•"/>
              <a:defRPr sz="2400" kern="1200">
                <a:solidFill>
                  <a:schemeClr val="tx1"/>
                </a:solidFill>
                <a:latin typeface="Optane" pitchFamily="2" charset="0"/>
                <a:ea typeface="+mn-ea"/>
                <a:cs typeface="+mn-cs"/>
              </a:defRPr>
            </a:lvl3pPr>
            <a:lvl4pPr marL="1600200" indent="-228600" algn="l" defTabSz="914400" rtl="0" eaLnBrk="1" latinLnBrk="0" hangingPunct="1">
              <a:spcBef>
                <a:spcPct val="20000"/>
              </a:spcBef>
              <a:buClr>
                <a:srgbClr val="FFC000"/>
              </a:buClr>
              <a:buFont typeface="Arial" pitchFamily="34" charset="0"/>
              <a:buChar char="–"/>
              <a:defRPr sz="2000" kern="1200">
                <a:solidFill>
                  <a:schemeClr val="tx1"/>
                </a:solidFill>
                <a:latin typeface="Optane" pitchFamily="2" charset="0"/>
                <a:ea typeface="+mn-ea"/>
                <a:cs typeface="+mn-cs"/>
              </a:defRPr>
            </a:lvl4pPr>
            <a:lvl5pPr marL="2057400" indent="-228600" algn="l" defTabSz="914400" rtl="0" eaLnBrk="1" latinLnBrk="0" hangingPunct="1">
              <a:spcBef>
                <a:spcPct val="20000"/>
              </a:spcBef>
              <a:buClr>
                <a:srgbClr val="FFC000"/>
              </a:buClr>
              <a:buFont typeface="Arial" pitchFamily="34" charset="0"/>
              <a:buChar char="»"/>
              <a:defRPr sz="2000" kern="1200">
                <a:solidFill>
                  <a:schemeClr val="tx1"/>
                </a:solidFill>
                <a:latin typeface="Optane" pitchFamily="2"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457200" indent="-457200"/>
            <a:r>
              <a:rPr lang="zh-CN" altLang="en-US" sz="2400" dirty="0" smtClean="0">
                <a:solidFill>
                  <a:schemeClr val="tx1">
                    <a:lumMod val="75000"/>
                    <a:lumOff val="25000"/>
                  </a:schemeClr>
                </a:solidFill>
                <a:ea typeface="Verdana" pitchFamily="34" charset="0"/>
                <a:cs typeface="Verdana" pitchFamily="34" charset="0"/>
              </a:rPr>
              <a:t>应用领域</a:t>
            </a:r>
            <a:r>
              <a:rPr lang="en-GB" sz="2400" dirty="0" smtClean="0">
                <a:solidFill>
                  <a:schemeClr val="tx1">
                    <a:lumMod val="75000"/>
                    <a:lumOff val="25000"/>
                  </a:schemeClr>
                </a:solidFill>
                <a:ea typeface="Verdana" pitchFamily="34" charset="0"/>
                <a:cs typeface="Verdana" pitchFamily="34" charset="0"/>
              </a:rPr>
              <a:t>:</a:t>
            </a:r>
          </a:p>
          <a:p>
            <a:pPr marL="857250" lvl="1" indent="-457200">
              <a:buSzPct val="75000"/>
            </a:pPr>
            <a:r>
              <a:rPr lang="zh-CN" altLang="en-US" sz="2400" dirty="0" smtClean="0">
                <a:solidFill>
                  <a:schemeClr val="tx1">
                    <a:lumMod val="75000"/>
                    <a:lumOff val="25000"/>
                  </a:schemeClr>
                </a:solidFill>
                <a:ea typeface="Verdana" pitchFamily="34" charset="0"/>
                <a:cs typeface="Verdana" pitchFamily="34" charset="0"/>
              </a:rPr>
              <a:t>全民社会救助基本需求</a:t>
            </a:r>
            <a:r>
              <a:rPr lang="en-US" sz="2400" dirty="0" smtClean="0">
                <a:solidFill>
                  <a:schemeClr val="tx1">
                    <a:lumMod val="75000"/>
                    <a:lumOff val="25000"/>
                  </a:schemeClr>
                </a:solidFill>
                <a:ea typeface="Verdana" pitchFamily="34" charset="0"/>
                <a:cs typeface="Verdana" pitchFamily="34" charset="0"/>
              </a:rPr>
              <a:t> </a:t>
            </a:r>
          </a:p>
          <a:p>
            <a:pPr marL="857250" lvl="1" indent="-457200">
              <a:buSzPct val="75000"/>
            </a:pPr>
            <a:r>
              <a:rPr lang="zh-CN" altLang="en-US" sz="2400" dirty="0" smtClean="0">
                <a:solidFill>
                  <a:schemeClr val="tx1">
                    <a:lumMod val="75000"/>
                    <a:lumOff val="25000"/>
                  </a:schemeClr>
                </a:solidFill>
                <a:ea typeface="Verdana" pitchFamily="34" charset="0"/>
                <a:cs typeface="Verdana" pitchFamily="34" charset="0"/>
              </a:rPr>
              <a:t>针对特殊群体的专项救助，例如老人、家庭、妇女、残障人士、移民、无家可归人士等。</a:t>
            </a:r>
            <a:endParaRPr lang="en-US" sz="2400" dirty="0" smtClean="0">
              <a:solidFill>
                <a:schemeClr val="tx1">
                  <a:lumMod val="75000"/>
                  <a:lumOff val="25000"/>
                </a:schemeClr>
              </a:solidFill>
              <a:ea typeface="Verdana" pitchFamily="34" charset="0"/>
              <a:cs typeface="Verdana" pitchFamily="34" charset="0"/>
            </a:endParaRPr>
          </a:p>
          <a:p>
            <a:pPr marL="457200" indent="-457200"/>
            <a:endParaRPr lang="en-US" sz="2800" dirty="0" smtClean="0">
              <a:solidFill>
                <a:schemeClr val="tx1">
                  <a:lumMod val="75000"/>
                  <a:lumOff val="25000"/>
                </a:schemeClr>
              </a:solidFill>
              <a:ea typeface="Verdana" pitchFamily="34" charset="0"/>
              <a:cs typeface="Verdana" pitchFamily="34" charset="0"/>
            </a:endParaRPr>
          </a:p>
          <a:p>
            <a:pPr marL="857250" lvl="1" indent="-457200">
              <a:buSzPct val="75000"/>
            </a:pPr>
            <a:endParaRPr lang="en-US" dirty="0" smtClean="0">
              <a:solidFill>
                <a:schemeClr val="tx1">
                  <a:lumMod val="75000"/>
                  <a:lumOff val="25000"/>
                </a:schemeClr>
              </a:solidFill>
              <a:ea typeface="Verdana" pitchFamily="34" charset="0"/>
              <a:cs typeface="Verdana" pitchFamily="34" charset="0"/>
            </a:endParaRPr>
          </a:p>
          <a:p>
            <a:pPr marL="0" indent="0">
              <a:buFont typeface="Arial" pitchFamily="34" charset="0"/>
              <a:buNone/>
            </a:pPr>
            <a:endParaRPr lang="es-ES" dirty="0" smtClean="0"/>
          </a:p>
        </p:txBody>
      </p:sp>
    </p:spTree>
    <p:extLst>
      <p:ext uri="{BB962C8B-B14F-4D97-AF65-F5344CB8AC3E}">
        <p14:creationId xmlns:p14="http://schemas.microsoft.com/office/powerpoint/2010/main" val="1706405790"/>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n-GB" sz="2400" dirty="0" smtClean="0">
                <a:solidFill>
                  <a:schemeClr val="tx1">
                    <a:lumMod val="85000"/>
                    <a:lumOff val="15000"/>
                  </a:schemeClr>
                </a:solidFill>
              </a:rPr>
              <a:t>Public System of Social Services (3</a:t>
            </a:r>
            <a:r>
              <a:rPr lang="en-GB" sz="2400" dirty="0" smtClean="0">
                <a:solidFill>
                  <a:schemeClr val="tx1">
                    <a:lumMod val="85000"/>
                    <a:lumOff val="15000"/>
                  </a:schemeClr>
                </a:solidFill>
              </a:rPr>
              <a:t>)</a:t>
            </a:r>
            <a:br>
              <a:rPr lang="en-GB" sz="2400" dirty="0" smtClean="0">
                <a:solidFill>
                  <a:schemeClr val="tx1">
                    <a:lumMod val="85000"/>
                    <a:lumOff val="15000"/>
                  </a:schemeClr>
                </a:solidFill>
              </a:rPr>
            </a:br>
            <a:r>
              <a:rPr lang="en-GB" sz="2400" dirty="0" smtClean="0">
                <a:solidFill>
                  <a:schemeClr val="tx1">
                    <a:lumMod val="85000"/>
                    <a:lumOff val="15000"/>
                  </a:schemeClr>
                </a:solidFill>
              </a:rPr>
              <a:t>社会服务共同体系（3）</a:t>
            </a:r>
            <a:endParaRPr lang="en-GB" sz="2400" dirty="0">
              <a:solidFill>
                <a:schemeClr val="tx1">
                  <a:lumMod val="85000"/>
                  <a:lumOff val="15000"/>
                </a:schemeClr>
              </a:solidFill>
            </a:endParaRPr>
          </a:p>
        </p:txBody>
      </p:sp>
      <p:sp>
        <p:nvSpPr>
          <p:cNvPr id="3" name="2 Marcador de contenido"/>
          <p:cNvSpPr>
            <a:spLocks noGrp="1"/>
          </p:cNvSpPr>
          <p:nvPr>
            <p:ph idx="1"/>
          </p:nvPr>
        </p:nvSpPr>
        <p:spPr>
          <a:xfrm>
            <a:off x="416370" y="980661"/>
            <a:ext cx="8994330" cy="3384469"/>
          </a:xfrm>
        </p:spPr>
        <p:txBody>
          <a:bodyPr>
            <a:normAutofit/>
          </a:bodyPr>
          <a:lstStyle/>
          <a:p>
            <a:r>
              <a:rPr lang="en-US" sz="2000" dirty="0" smtClean="0">
                <a:solidFill>
                  <a:schemeClr val="tx1">
                    <a:lumMod val="75000"/>
                    <a:lumOff val="25000"/>
                  </a:schemeClr>
                </a:solidFill>
                <a:ea typeface="Verdana" pitchFamily="34" charset="0"/>
                <a:cs typeface="Verdana" pitchFamily="34" charset="0"/>
              </a:rPr>
              <a:t>A Concerted Plan has been established </a:t>
            </a:r>
            <a:r>
              <a:rPr lang="en-US" sz="2000" dirty="0">
                <a:solidFill>
                  <a:schemeClr val="tx1">
                    <a:lumMod val="75000"/>
                    <a:lumOff val="25000"/>
                  </a:schemeClr>
                </a:solidFill>
                <a:ea typeface="Verdana" pitchFamily="34" charset="0"/>
                <a:cs typeface="Verdana" pitchFamily="34" charset="0"/>
              </a:rPr>
              <a:t>in 1988 and leaded by </a:t>
            </a:r>
            <a:r>
              <a:rPr lang="en-US" sz="2000" dirty="0" smtClean="0">
                <a:solidFill>
                  <a:schemeClr val="tx1">
                    <a:lumMod val="75000"/>
                    <a:lumOff val="25000"/>
                  </a:schemeClr>
                </a:solidFill>
                <a:ea typeface="Verdana" pitchFamily="34" charset="0"/>
                <a:cs typeface="Verdana" pitchFamily="34" charset="0"/>
              </a:rPr>
              <a:t>the national government</a:t>
            </a:r>
          </a:p>
          <a:p>
            <a:pPr lvl="1"/>
            <a:r>
              <a:rPr lang="en-US" sz="2000" dirty="0" smtClean="0">
                <a:solidFill>
                  <a:schemeClr val="tx1">
                    <a:lumMod val="75000"/>
                    <a:lumOff val="25000"/>
                  </a:schemeClr>
                </a:solidFill>
                <a:ea typeface="Verdana" pitchFamily="34" charset="0"/>
                <a:cs typeface="Verdana" pitchFamily="34" charset="0"/>
              </a:rPr>
              <a:t>It supports regional and local government actions to ensure basic social services provision throughout </a:t>
            </a:r>
            <a:r>
              <a:rPr lang="en-US" sz="2000" dirty="0">
                <a:solidFill>
                  <a:schemeClr val="tx1">
                    <a:lumMod val="75000"/>
                    <a:lumOff val="25000"/>
                  </a:schemeClr>
                </a:solidFill>
                <a:ea typeface="Verdana" pitchFamily="34" charset="0"/>
                <a:cs typeface="Verdana" pitchFamily="34" charset="0"/>
              </a:rPr>
              <a:t>the country</a:t>
            </a:r>
            <a:endParaRPr lang="es-ES" sz="2000" dirty="0">
              <a:solidFill>
                <a:schemeClr val="tx1">
                  <a:lumMod val="75000"/>
                  <a:lumOff val="25000"/>
                </a:schemeClr>
              </a:solidFill>
              <a:ea typeface="Verdana" pitchFamily="34" charset="0"/>
              <a:cs typeface="Verdana" pitchFamily="34" charset="0"/>
            </a:endParaRPr>
          </a:p>
          <a:p>
            <a:pPr lvl="1"/>
            <a:r>
              <a:rPr lang="en-US" sz="2000" dirty="0" smtClean="0">
                <a:solidFill>
                  <a:schemeClr val="tx1">
                    <a:lumMod val="75000"/>
                    <a:lumOff val="25000"/>
                  </a:schemeClr>
                </a:solidFill>
                <a:ea typeface="Verdana" pitchFamily="34" charset="0"/>
                <a:cs typeface="Verdana" pitchFamily="34" charset="0"/>
              </a:rPr>
              <a:t>That support includes financial </a:t>
            </a:r>
            <a:r>
              <a:rPr lang="en-US" sz="2000" dirty="0">
                <a:solidFill>
                  <a:schemeClr val="tx1">
                    <a:lumMod val="75000"/>
                    <a:lumOff val="25000"/>
                  </a:schemeClr>
                </a:solidFill>
                <a:ea typeface="Verdana" pitchFamily="34" charset="0"/>
                <a:cs typeface="Verdana" pitchFamily="34" charset="0"/>
              </a:rPr>
              <a:t>and </a:t>
            </a:r>
            <a:r>
              <a:rPr lang="en-US" sz="2000" dirty="0" smtClean="0">
                <a:solidFill>
                  <a:schemeClr val="tx1">
                    <a:lumMod val="75000"/>
                    <a:lumOff val="25000"/>
                  </a:schemeClr>
                </a:solidFill>
                <a:ea typeface="Verdana" pitchFamily="34" charset="0"/>
                <a:cs typeface="Verdana" pitchFamily="34" charset="0"/>
              </a:rPr>
              <a:t>technical aid</a:t>
            </a:r>
          </a:p>
          <a:p>
            <a:pPr lvl="1"/>
            <a:r>
              <a:rPr lang="en-US" sz="2000" dirty="0" smtClean="0">
                <a:solidFill>
                  <a:schemeClr val="tx1">
                    <a:lumMod val="75000"/>
                    <a:lumOff val="25000"/>
                  </a:schemeClr>
                </a:solidFill>
                <a:ea typeface="Verdana" pitchFamily="34" charset="0"/>
                <a:cs typeface="Verdana" pitchFamily="34" charset="0"/>
              </a:rPr>
              <a:t>Data collection provided by computer systems:</a:t>
            </a:r>
          </a:p>
          <a:p>
            <a:pPr lvl="2"/>
            <a:r>
              <a:rPr lang="en-US" sz="2000" dirty="0" smtClean="0">
                <a:solidFill>
                  <a:schemeClr val="tx1">
                    <a:lumMod val="75000"/>
                    <a:lumOff val="25000"/>
                  </a:schemeClr>
                </a:solidFill>
                <a:ea typeface="Verdana" pitchFamily="34" charset="0"/>
                <a:cs typeface="Verdana" pitchFamily="34" charset="0"/>
              </a:rPr>
              <a:t>Users records (SIUSS)</a:t>
            </a:r>
          </a:p>
          <a:p>
            <a:pPr lvl="2"/>
            <a:r>
              <a:rPr lang="en-US" sz="2000" dirty="0" smtClean="0">
                <a:solidFill>
                  <a:schemeClr val="tx1">
                    <a:lumMod val="75000"/>
                    <a:lumOff val="25000"/>
                  </a:schemeClr>
                </a:solidFill>
                <a:ea typeface="Verdana" pitchFamily="34" charset="0"/>
                <a:cs typeface="Verdana" pitchFamily="34" charset="0"/>
              </a:rPr>
              <a:t>Basic benefits (PBSS)</a:t>
            </a:r>
          </a:p>
          <a:p>
            <a:endParaRPr lang="en-US" sz="2400" dirty="0">
              <a:solidFill>
                <a:schemeClr val="tx1">
                  <a:lumMod val="75000"/>
                  <a:lumOff val="25000"/>
                </a:schemeClr>
              </a:solidFill>
              <a:ea typeface="Verdana" pitchFamily="34" charset="0"/>
              <a:cs typeface="Verdana" pitchFamily="34" charset="0"/>
            </a:endParaRPr>
          </a:p>
          <a:p>
            <a:endParaRPr lang="es-ES" sz="2400" dirty="0">
              <a:solidFill>
                <a:schemeClr val="tx1">
                  <a:lumMod val="75000"/>
                  <a:lumOff val="25000"/>
                </a:schemeClr>
              </a:solidFill>
              <a:ea typeface="Verdana" pitchFamily="34" charset="0"/>
              <a:cs typeface="Verdana" pitchFamily="34" charset="0"/>
            </a:endParaRPr>
          </a:p>
        </p:txBody>
      </p:sp>
      <p:sp>
        <p:nvSpPr>
          <p:cNvPr id="4" name="2 Marcador de contenido"/>
          <p:cNvSpPr txBox="1">
            <a:spLocks/>
          </p:cNvSpPr>
          <p:nvPr/>
        </p:nvSpPr>
        <p:spPr>
          <a:xfrm>
            <a:off x="560390" y="4149101"/>
            <a:ext cx="8994330" cy="223231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Clr>
                <a:srgbClr val="FFC000"/>
              </a:buClr>
              <a:buSzPct val="75000"/>
              <a:buFont typeface="Arial" pitchFamily="34" charset="0"/>
              <a:buChar char="►"/>
              <a:defRPr sz="3200" kern="1200">
                <a:solidFill>
                  <a:schemeClr val="tx1"/>
                </a:solidFill>
                <a:latin typeface="Optane" pitchFamily="2" charset="0"/>
                <a:ea typeface="+mn-ea"/>
                <a:cs typeface="+mn-cs"/>
              </a:defRPr>
            </a:lvl1pPr>
            <a:lvl2pPr marL="742950" indent="-285750" algn="l" defTabSz="914400" rtl="0" eaLnBrk="1" latinLnBrk="0" hangingPunct="1">
              <a:spcBef>
                <a:spcPct val="20000"/>
              </a:spcBef>
              <a:buClr>
                <a:srgbClr val="FFC000"/>
              </a:buClr>
              <a:buFont typeface="Arial" pitchFamily="34" charset="0"/>
              <a:buChar char="–"/>
              <a:defRPr sz="2800" kern="1200">
                <a:solidFill>
                  <a:schemeClr val="tx1"/>
                </a:solidFill>
                <a:latin typeface="Optane" pitchFamily="2" charset="0"/>
                <a:ea typeface="+mn-ea"/>
                <a:cs typeface="+mn-cs"/>
              </a:defRPr>
            </a:lvl2pPr>
            <a:lvl3pPr marL="1143000" indent="-228600" algn="l" defTabSz="914400" rtl="0" eaLnBrk="1" latinLnBrk="0" hangingPunct="1">
              <a:spcBef>
                <a:spcPct val="20000"/>
              </a:spcBef>
              <a:buClr>
                <a:srgbClr val="FFC000"/>
              </a:buClr>
              <a:buFont typeface="Arial" pitchFamily="34" charset="0"/>
              <a:buChar char="•"/>
              <a:defRPr sz="2400" kern="1200">
                <a:solidFill>
                  <a:schemeClr val="tx1"/>
                </a:solidFill>
                <a:latin typeface="Optane" pitchFamily="2" charset="0"/>
                <a:ea typeface="+mn-ea"/>
                <a:cs typeface="+mn-cs"/>
              </a:defRPr>
            </a:lvl3pPr>
            <a:lvl4pPr marL="1600200" indent="-228600" algn="l" defTabSz="914400" rtl="0" eaLnBrk="1" latinLnBrk="0" hangingPunct="1">
              <a:spcBef>
                <a:spcPct val="20000"/>
              </a:spcBef>
              <a:buClr>
                <a:srgbClr val="FFC000"/>
              </a:buClr>
              <a:buFont typeface="Arial" pitchFamily="34" charset="0"/>
              <a:buChar char="–"/>
              <a:defRPr sz="2000" kern="1200">
                <a:solidFill>
                  <a:schemeClr val="tx1"/>
                </a:solidFill>
                <a:latin typeface="Optane" pitchFamily="2" charset="0"/>
                <a:ea typeface="+mn-ea"/>
                <a:cs typeface="+mn-cs"/>
              </a:defRPr>
            </a:lvl4pPr>
            <a:lvl5pPr marL="2057400" indent="-228600" algn="l" defTabSz="914400" rtl="0" eaLnBrk="1" latinLnBrk="0" hangingPunct="1">
              <a:spcBef>
                <a:spcPct val="20000"/>
              </a:spcBef>
              <a:buClr>
                <a:srgbClr val="FFC000"/>
              </a:buClr>
              <a:buFont typeface="Arial" pitchFamily="34" charset="0"/>
              <a:buChar char="»"/>
              <a:defRPr sz="2000" kern="1200">
                <a:solidFill>
                  <a:schemeClr val="tx1"/>
                </a:solidFill>
                <a:latin typeface="Optane" pitchFamily="2"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altLang="zh-CN" sz="2000" dirty="0" smtClean="0">
                <a:solidFill>
                  <a:schemeClr val="tx1">
                    <a:lumMod val="75000"/>
                    <a:lumOff val="25000"/>
                  </a:schemeClr>
                </a:solidFill>
                <a:ea typeface="Verdana" pitchFamily="34" charset="0"/>
                <a:cs typeface="Verdana" pitchFamily="34" charset="0"/>
              </a:rPr>
              <a:t>1988</a:t>
            </a:r>
            <a:r>
              <a:rPr lang="zh-CN" altLang="en-US" sz="2000" dirty="0" smtClean="0">
                <a:solidFill>
                  <a:schemeClr val="tx1">
                    <a:lumMod val="75000"/>
                    <a:lumOff val="25000"/>
                  </a:schemeClr>
                </a:solidFill>
                <a:ea typeface="Verdana" pitchFamily="34" charset="0"/>
                <a:cs typeface="Verdana" pitchFamily="34" charset="0"/>
              </a:rPr>
              <a:t>年开始实施政府间协作计划，并由国家主导</a:t>
            </a:r>
            <a:endParaRPr lang="en-US" sz="2000" dirty="0" smtClean="0">
              <a:solidFill>
                <a:schemeClr val="tx1">
                  <a:lumMod val="75000"/>
                  <a:lumOff val="25000"/>
                </a:schemeClr>
              </a:solidFill>
              <a:ea typeface="Verdana" pitchFamily="34" charset="0"/>
              <a:cs typeface="Verdana" pitchFamily="34" charset="0"/>
            </a:endParaRPr>
          </a:p>
          <a:p>
            <a:pPr lvl="1"/>
            <a:r>
              <a:rPr lang="zh-CN" altLang="en-US" sz="2000" dirty="0" smtClean="0">
                <a:solidFill>
                  <a:schemeClr val="tx1">
                    <a:lumMod val="75000"/>
                    <a:lumOff val="25000"/>
                  </a:schemeClr>
                </a:solidFill>
                <a:ea typeface="Verdana" pitchFamily="34" charset="0"/>
                <a:cs typeface="Verdana" pitchFamily="34" charset="0"/>
              </a:rPr>
              <a:t>该计划支持地区与基层政府的活动，保障社会服务在全国得以提供；</a:t>
            </a:r>
            <a:endParaRPr lang="es-ES" sz="2000" dirty="0" smtClean="0">
              <a:solidFill>
                <a:schemeClr val="tx1">
                  <a:lumMod val="75000"/>
                  <a:lumOff val="25000"/>
                </a:schemeClr>
              </a:solidFill>
              <a:ea typeface="Verdana" pitchFamily="34" charset="0"/>
              <a:cs typeface="Verdana" pitchFamily="34" charset="0"/>
            </a:endParaRPr>
          </a:p>
          <a:p>
            <a:pPr lvl="1"/>
            <a:r>
              <a:rPr lang="zh-CN" altLang="en-US" sz="2000" dirty="0" smtClean="0">
                <a:solidFill>
                  <a:schemeClr val="tx1">
                    <a:lumMod val="75000"/>
                    <a:lumOff val="25000"/>
                  </a:schemeClr>
                </a:solidFill>
                <a:ea typeface="Verdana" pitchFamily="34" charset="0"/>
                <a:cs typeface="Verdana" pitchFamily="34" charset="0"/>
              </a:rPr>
              <a:t>支持措施包括财政性欲技术性援助；</a:t>
            </a:r>
          </a:p>
          <a:p>
            <a:pPr lvl="1"/>
            <a:r>
              <a:rPr lang="zh-CN" altLang="en-US" sz="2000" dirty="0" smtClean="0">
                <a:solidFill>
                  <a:schemeClr val="tx1">
                    <a:lumMod val="75000"/>
                    <a:lumOff val="25000"/>
                  </a:schemeClr>
                </a:solidFill>
                <a:ea typeface="Verdana" pitchFamily="34" charset="0"/>
                <a:cs typeface="Verdana" pitchFamily="34" charset="0"/>
              </a:rPr>
              <a:t>电脑系统所提供的数据收集服务</a:t>
            </a:r>
            <a:r>
              <a:rPr lang="en-US" sz="2000" dirty="0" smtClean="0">
                <a:solidFill>
                  <a:schemeClr val="tx1">
                    <a:lumMod val="75000"/>
                    <a:lumOff val="25000"/>
                  </a:schemeClr>
                </a:solidFill>
                <a:ea typeface="Verdana" pitchFamily="34" charset="0"/>
                <a:cs typeface="Verdana" pitchFamily="34" charset="0"/>
              </a:rPr>
              <a:t>:</a:t>
            </a:r>
          </a:p>
          <a:p>
            <a:pPr lvl="2"/>
            <a:r>
              <a:rPr lang="zh-CN" altLang="en-US" sz="2000" dirty="0" smtClean="0">
                <a:solidFill>
                  <a:schemeClr val="tx1">
                    <a:lumMod val="75000"/>
                    <a:lumOff val="25000"/>
                  </a:schemeClr>
                </a:solidFill>
                <a:ea typeface="Verdana" pitchFamily="34" charset="0"/>
                <a:cs typeface="Verdana" pitchFamily="34" charset="0"/>
              </a:rPr>
              <a:t>用户记录</a:t>
            </a:r>
            <a:r>
              <a:rPr lang="en-US" sz="2000" dirty="0" smtClean="0">
                <a:solidFill>
                  <a:schemeClr val="tx1">
                    <a:lumMod val="75000"/>
                    <a:lumOff val="25000"/>
                  </a:schemeClr>
                </a:solidFill>
                <a:ea typeface="Verdana" pitchFamily="34" charset="0"/>
                <a:cs typeface="Verdana" pitchFamily="34" charset="0"/>
              </a:rPr>
              <a:t>(SIUSS)</a:t>
            </a:r>
          </a:p>
          <a:p>
            <a:pPr lvl="2"/>
            <a:r>
              <a:rPr lang="zh-CN" altLang="en-US" sz="2000" dirty="0" smtClean="0">
                <a:solidFill>
                  <a:schemeClr val="tx1">
                    <a:lumMod val="75000"/>
                    <a:lumOff val="25000"/>
                  </a:schemeClr>
                </a:solidFill>
                <a:ea typeface="Verdana" pitchFamily="34" charset="0"/>
                <a:cs typeface="Verdana" pitchFamily="34" charset="0"/>
              </a:rPr>
              <a:t>基本福利</a:t>
            </a:r>
            <a:r>
              <a:rPr lang="en-US" sz="2000" dirty="0" smtClean="0">
                <a:solidFill>
                  <a:schemeClr val="tx1">
                    <a:lumMod val="75000"/>
                    <a:lumOff val="25000"/>
                  </a:schemeClr>
                </a:solidFill>
                <a:ea typeface="Verdana" pitchFamily="34" charset="0"/>
                <a:cs typeface="Verdana" pitchFamily="34" charset="0"/>
              </a:rPr>
              <a:t>(PBSS)</a:t>
            </a:r>
          </a:p>
          <a:p>
            <a:endParaRPr lang="en-US" sz="2400" dirty="0" smtClean="0">
              <a:solidFill>
                <a:schemeClr val="tx1">
                  <a:lumMod val="75000"/>
                  <a:lumOff val="25000"/>
                </a:schemeClr>
              </a:solidFill>
              <a:ea typeface="Verdana" pitchFamily="34" charset="0"/>
              <a:cs typeface="Verdana" pitchFamily="34" charset="0"/>
            </a:endParaRPr>
          </a:p>
          <a:p>
            <a:endParaRPr lang="es-ES" sz="2400" dirty="0">
              <a:solidFill>
                <a:schemeClr val="tx1">
                  <a:lumMod val="75000"/>
                  <a:lumOff val="25000"/>
                </a:schemeClr>
              </a:solidFill>
              <a:ea typeface="Verdana" pitchFamily="34" charset="0"/>
              <a:cs typeface="Verdana" pitchFamily="34" charset="0"/>
            </a:endParaRPr>
          </a:p>
        </p:txBody>
      </p:sp>
    </p:spTree>
    <p:extLst>
      <p:ext uri="{BB962C8B-B14F-4D97-AF65-F5344CB8AC3E}">
        <p14:creationId xmlns:p14="http://schemas.microsoft.com/office/powerpoint/2010/main" val="3177236203"/>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n-GB" sz="2400" dirty="0" smtClean="0">
                <a:solidFill>
                  <a:schemeClr val="tx1">
                    <a:lumMod val="85000"/>
                    <a:lumOff val="15000"/>
                  </a:schemeClr>
                </a:solidFill>
              </a:rPr>
              <a:t>Public System of Social Services (4</a:t>
            </a:r>
            <a:r>
              <a:rPr lang="en-GB" sz="2400" dirty="0" smtClean="0">
                <a:solidFill>
                  <a:schemeClr val="tx1">
                    <a:lumMod val="85000"/>
                    <a:lumOff val="15000"/>
                  </a:schemeClr>
                </a:solidFill>
              </a:rPr>
              <a:t>)</a:t>
            </a:r>
            <a:br>
              <a:rPr lang="en-GB" sz="2400" dirty="0" smtClean="0">
                <a:solidFill>
                  <a:schemeClr val="tx1">
                    <a:lumMod val="85000"/>
                    <a:lumOff val="15000"/>
                  </a:schemeClr>
                </a:solidFill>
              </a:rPr>
            </a:br>
            <a:r>
              <a:rPr lang="zh-CN" altLang="en-US" sz="2400" dirty="0" smtClean="0">
                <a:solidFill>
                  <a:schemeClr val="tx1">
                    <a:lumMod val="85000"/>
                    <a:lumOff val="15000"/>
                  </a:schemeClr>
                </a:solidFill>
              </a:rPr>
              <a:t>社会服务公共体系（</a:t>
            </a:r>
            <a:r>
              <a:rPr lang="en-US" altLang="zh-CN" sz="2400" dirty="0" smtClean="0">
                <a:solidFill>
                  <a:schemeClr val="tx1">
                    <a:lumMod val="85000"/>
                    <a:lumOff val="15000"/>
                  </a:schemeClr>
                </a:solidFill>
              </a:rPr>
              <a:t>4</a:t>
            </a:r>
            <a:r>
              <a:rPr lang="zh-CN" altLang="en-US" sz="2400" dirty="0" smtClean="0">
                <a:solidFill>
                  <a:schemeClr val="tx1">
                    <a:lumMod val="85000"/>
                    <a:lumOff val="15000"/>
                  </a:schemeClr>
                </a:solidFill>
              </a:rPr>
              <a:t>）</a:t>
            </a:r>
            <a:endParaRPr lang="en-GB" sz="2400" dirty="0">
              <a:solidFill>
                <a:schemeClr val="tx1">
                  <a:lumMod val="85000"/>
                  <a:lumOff val="15000"/>
                </a:schemeClr>
              </a:solidFill>
            </a:endParaRPr>
          </a:p>
        </p:txBody>
      </p:sp>
      <p:sp>
        <p:nvSpPr>
          <p:cNvPr id="3" name="2 Marcador de contenido"/>
          <p:cNvSpPr>
            <a:spLocks noGrp="1"/>
          </p:cNvSpPr>
          <p:nvPr>
            <p:ph idx="1"/>
          </p:nvPr>
        </p:nvSpPr>
        <p:spPr>
          <a:xfrm>
            <a:off x="416370" y="980660"/>
            <a:ext cx="5184720" cy="5400750"/>
          </a:xfrm>
        </p:spPr>
        <p:txBody>
          <a:bodyPr>
            <a:normAutofit/>
          </a:bodyPr>
          <a:lstStyle/>
          <a:p>
            <a:r>
              <a:rPr lang="en-US" sz="2400" dirty="0" smtClean="0">
                <a:solidFill>
                  <a:schemeClr val="tx1">
                    <a:lumMod val="75000"/>
                    <a:lumOff val="25000"/>
                  </a:schemeClr>
                </a:solidFill>
                <a:ea typeface="Verdana" pitchFamily="34" charset="0"/>
                <a:cs typeface="Verdana" pitchFamily="34" charset="0"/>
              </a:rPr>
              <a:t>PERCENTAGE </a:t>
            </a:r>
            <a:r>
              <a:rPr lang="en-US" sz="2400" dirty="0">
                <a:solidFill>
                  <a:schemeClr val="tx1">
                    <a:lumMod val="75000"/>
                    <a:lumOff val="25000"/>
                  </a:schemeClr>
                </a:solidFill>
                <a:ea typeface="Verdana" pitchFamily="34" charset="0"/>
                <a:cs typeface="Verdana" pitchFamily="34" charset="0"/>
              </a:rPr>
              <a:t>OF ELDERS vs TOTAL USERS BY BASIC BENEFITS:</a:t>
            </a:r>
          </a:p>
          <a:p>
            <a:pPr lvl="1">
              <a:spcBef>
                <a:spcPts val="0"/>
              </a:spcBef>
            </a:pPr>
            <a:r>
              <a:rPr lang="en-US" sz="2400" dirty="0">
                <a:solidFill>
                  <a:schemeClr val="tx1">
                    <a:lumMod val="75000"/>
                    <a:lumOff val="25000"/>
                  </a:schemeClr>
                </a:solidFill>
                <a:ea typeface="Verdana" pitchFamily="34" charset="0"/>
                <a:cs typeface="Verdana" pitchFamily="34" charset="0"/>
              </a:rPr>
              <a:t>Information, guidance, and mobilization  of </a:t>
            </a:r>
            <a:r>
              <a:rPr lang="en-US" sz="2400" dirty="0" smtClean="0">
                <a:solidFill>
                  <a:schemeClr val="tx1">
                    <a:lumMod val="75000"/>
                    <a:lumOff val="25000"/>
                  </a:schemeClr>
                </a:solidFill>
                <a:ea typeface="Verdana" pitchFamily="34" charset="0"/>
                <a:cs typeface="Verdana" pitchFamily="34" charset="0"/>
              </a:rPr>
              <a:t>resources: </a:t>
            </a:r>
            <a:r>
              <a:rPr lang="en-US" sz="2400" dirty="0">
                <a:solidFill>
                  <a:schemeClr val="tx1">
                    <a:lumMod val="75000"/>
                    <a:lumOff val="25000"/>
                  </a:schemeClr>
                </a:solidFill>
                <a:ea typeface="Verdana" pitchFamily="34" charset="0"/>
                <a:cs typeface="Verdana" pitchFamily="34" charset="0"/>
              </a:rPr>
              <a:t>	</a:t>
            </a:r>
            <a:r>
              <a:rPr lang="en-US" sz="2400" dirty="0" smtClean="0">
                <a:solidFill>
                  <a:schemeClr val="tx1">
                    <a:lumMod val="75000"/>
                    <a:lumOff val="25000"/>
                  </a:schemeClr>
                </a:solidFill>
                <a:ea typeface="Verdana" pitchFamily="34" charset="0"/>
                <a:cs typeface="Verdana" pitchFamily="34" charset="0"/>
              </a:rPr>
              <a:t>20,70</a:t>
            </a:r>
            <a:r>
              <a:rPr lang="en-US" sz="2400" dirty="0">
                <a:solidFill>
                  <a:schemeClr val="tx1">
                    <a:lumMod val="75000"/>
                    <a:lumOff val="25000"/>
                  </a:schemeClr>
                </a:solidFill>
                <a:ea typeface="Verdana" pitchFamily="34" charset="0"/>
                <a:cs typeface="Verdana" pitchFamily="34" charset="0"/>
              </a:rPr>
              <a:t>%</a:t>
            </a:r>
          </a:p>
          <a:p>
            <a:pPr lvl="1">
              <a:spcBef>
                <a:spcPts val="0"/>
              </a:spcBef>
            </a:pPr>
            <a:r>
              <a:rPr lang="en-US" sz="2400" dirty="0">
                <a:solidFill>
                  <a:schemeClr val="tx1">
                    <a:lumMod val="75000"/>
                    <a:lumOff val="25000"/>
                  </a:schemeClr>
                </a:solidFill>
                <a:ea typeface="Verdana" pitchFamily="34" charset="0"/>
                <a:cs typeface="Verdana" pitchFamily="34" charset="0"/>
              </a:rPr>
              <a:t>Support to living </a:t>
            </a:r>
            <a:r>
              <a:rPr lang="en-US" sz="2400" dirty="0" smtClean="0">
                <a:solidFill>
                  <a:schemeClr val="tx1">
                    <a:lumMod val="75000"/>
                    <a:lumOff val="25000"/>
                  </a:schemeClr>
                </a:solidFill>
                <a:ea typeface="Verdana" pitchFamily="34" charset="0"/>
                <a:cs typeface="Verdana" pitchFamily="34" charset="0"/>
              </a:rPr>
              <a:t>Unit: </a:t>
            </a:r>
            <a:r>
              <a:rPr lang="en-US" sz="2400" dirty="0" smtClean="0">
                <a:solidFill>
                  <a:schemeClr val="tx1">
                    <a:lumMod val="75000"/>
                    <a:lumOff val="25000"/>
                  </a:schemeClr>
                </a:solidFill>
                <a:ea typeface="Verdana" pitchFamily="34" charset="0"/>
                <a:cs typeface="Verdana" pitchFamily="34" charset="0"/>
              </a:rPr>
              <a:t>32,02</a:t>
            </a:r>
            <a:r>
              <a:rPr lang="en-US" sz="2400" dirty="0">
                <a:solidFill>
                  <a:schemeClr val="tx1">
                    <a:lumMod val="75000"/>
                    <a:lumOff val="25000"/>
                  </a:schemeClr>
                </a:solidFill>
                <a:ea typeface="Verdana" pitchFamily="34" charset="0"/>
                <a:cs typeface="Verdana" pitchFamily="34" charset="0"/>
              </a:rPr>
              <a:t>%</a:t>
            </a:r>
          </a:p>
          <a:p>
            <a:pPr lvl="1">
              <a:spcBef>
                <a:spcPts val="0"/>
              </a:spcBef>
            </a:pPr>
            <a:r>
              <a:rPr lang="en-US" sz="2400" dirty="0" smtClean="0">
                <a:solidFill>
                  <a:schemeClr val="tx1">
                    <a:lumMod val="75000"/>
                    <a:lumOff val="25000"/>
                  </a:schemeClr>
                </a:solidFill>
                <a:ea typeface="Verdana" pitchFamily="34" charset="0"/>
                <a:cs typeface="Verdana" pitchFamily="34" charset="0"/>
              </a:rPr>
              <a:t>Home care: </a:t>
            </a:r>
            <a:r>
              <a:rPr lang="en-US" sz="2400" dirty="0" smtClean="0">
                <a:solidFill>
                  <a:schemeClr val="tx1">
                    <a:lumMod val="75000"/>
                    <a:lumOff val="25000"/>
                  </a:schemeClr>
                </a:solidFill>
                <a:ea typeface="Verdana" pitchFamily="34" charset="0"/>
                <a:cs typeface="Verdana" pitchFamily="34" charset="0"/>
              </a:rPr>
              <a:t>73,05</a:t>
            </a:r>
            <a:r>
              <a:rPr lang="en-US" sz="2400" dirty="0">
                <a:solidFill>
                  <a:schemeClr val="tx1">
                    <a:lumMod val="75000"/>
                    <a:lumOff val="25000"/>
                  </a:schemeClr>
                </a:solidFill>
                <a:ea typeface="Verdana" pitchFamily="34" charset="0"/>
                <a:cs typeface="Verdana" pitchFamily="34" charset="0"/>
              </a:rPr>
              <a:t>%</a:t>
            </a:r>
          </a:p>
          <a:p>
            <a:pPr lvl="1">
              <a:spcBef>
                <a:spcPts val="0"/>
              </a:spcBef>
            </a:pPr>
            <a:r>
              <a:rPr lang="en-US" sz="2400" dirty="0">
                <a:solidFill>
                  <a:schemeClr val="tx1">
                    <a:lumMod val="75000"/>
                    <a:lumOff val="25000"/>
                  </a:schemeClr>
                </a:solidFill>
                <a:ea typeface="Verdana" pitchFamily="34" charset="0"/>
                <a:cs typeface="Verdana" pitchFamily="34" charset="0"/>
              </a:rPr>
              <a:t>Alternative accommodation: </a:t>
            </a:r>
            <a:r>
              <a:rPr lang="en-US" sz="2400" dirty="0" smtClean="0">
                <a:solidFill>
                  <a:schemeClr val="tx1">
                    <a:lumMod val="75000"/>
                    <a:lumOff val="25000"/>
                  </a:schemeClr>
                </a:solidFill>
                <a:ea typeface="Verdana" pitchFamily="34" charset="0"/>
                <a:cs typeface="Verdana" pitchFamily="34" charset="0"/>
              </a:rPr>
              <a:t>30,85</a:t>
            </a:r>
            <a:r>
              <a:rPr lang="en-US" sz="2400" dirty="0">
                <a:solidFill>
                  <a:schemeClr val="tx1">
                    <a:lumMod val="75000"/>
                    <a:lumOff val="25000"/>
                  </a:schemeClr>
                </a:solidFill>
                <a:ea typeface="Verdana" pitchFamily="34" charset="0"/>
                <a:cs typeface="Verdana" pitchFamily="34" charset="0"/>
              </a:rPr>
              <a:t>%</a:t>
            </a:r>
          </a:p>
          <a:p>
            <a:pPr lvl="1">
              <a:spcBef>
                <a:spcPts val="0"/>
              </a:spcBef>
            </a:pPr>
            <a:r>
              <a:rPr lang="en-US" sz="2400" dirty="0">
                <a:solidFill>
                  <a:schemeClr val="tx1">
                    <a:lumMod val="75000"/>
                    <a:lumOff val="25000"/>
                  </a:schemeClr>
                </a:solidFill>
                <a:ea typeface="Verdana" pitchFamily="34" charset="0"/>
                <a:cs typeface="Verdana" pitchFamily="34" charset="0"/>
              </a:rPr>
              <a:t>Preventive measures of social inclusion</a:t>
            </a:r>
            <a:r>
              <a:rPr lang="en-US" sz="2400" dirty="0" smtClean="0">
                <a:solidFill>
                  <a:schemeClr val="tx1">
                    <a:lumMod val="75000"/>
                    <a:lumOff val="25000"/>
                  </a:schemeClr>
                </a:solidFill>
                <a:ea typeface="Verdana" pitchFamily="34" charset="0"/>
                <a:cs typeface="Verdana" pitchFamily="34" charset="0"/>
              </a:rPr>
              <a:t>:</a:t>
            </a:r>
            <a:r>
              <a:rPr lang="en-US" sz="2400" dirty="0" smtClean="0">
                <a:solidFill>
                  <a:schemeClr val="tx1">
                    <a:lumMod val="75000"/>
                    <a:lumOff val="25000"/>
                  </a:schemeClr>
                </a:solidFill>
                <a:ea typeface="Verdana" pitchFamily="34" charset="0"/>
                <a:cs typeface="Verdana" pitchFamily="34" charset="0"/>
              </a:rPr>
              <a:t>	13,84</a:t>
            </a:r>
            <a:r>
              <a:rPr lang="en-US" sz="2400" dirty="0">
                <a:solidFill>
                  <a:schemeClr val="tx1">
                    <a:lumMod val="75000"/>
                    <a:lumOff val="25000"/>
                  </a:schemeClr>
                </a:solidFill>
                <a:ea typeface="Verdana" pitchFamily="34" charset="0"/>
                <a:cs typeface="Verdana" pitchFamily="34" charset="0"/>
              </a:rPr>
              <a:t>%</a:t>
            </a:r>
          </a:p>
          <a:p>
            <a:endParaRPr lang="es-ES" sz="2800" dirty="0">
              <a:solidFill>
                <a:schemeClr val="tx1">
                  <a:lumMod val="75000"/>
                  <a:lumOff val="25000"/>
                </a:schemeClr>
              </a:solidFill>
              <a:ea typeface="Verdana" pitchFamily="34" charset="0"/>
              <a:cs typeface="Verdana" pitchFamily="34" charset="0"/>
            </a:endParaRPr>
          </a:p>
        </p:txBody>
      </p:sp>
      <p:sp>
        <p:nvSpPr>
          <p:cNvPr id="4" name="2 Marcador de contenido"/>
          <p:cNvSpPr txBox="1">
            <a:spLocks/>
          </p:cNvSpPr>
          <p:nvPr/>
        </p:nvSpPr>
        <p:spPr>
          <a:xfrm>
            <a:off x="5889130" y="1124680"/>
            <a:ext cx="3456480" cy="540075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Clr>
                <a:srgbClr val="FFC000"/>
              </a:buClr>
              <a:buSzPct val="75000"/>
              <a:buFont typeface="Arial" pitchFamily="34" charset="0"/>
              <a:buChar char="►"/>
              <a:defRPr sz="3200" kern="1200">
                <a:solidFill>
                  <a:schemeClr val="tx1"/>
                </a:solidFill>
                <a:latin typeface="Optane" pitchFamily="2" charset="0"/>
                <a:ea typeface="+mn-ea"/>
                <a:cs typeface="+mn-cs"/>
              </a:defRPr>
            </a:lvl1pPr>
            <a:lvl2pPr marL="742950" indent="-285750" algn="l" defTabSz="914400" rtl="0" eaLnBrk="1" latinLnBrk="0" hangingPunct="1">
              <a:spcBef>
                <a:spcPct val="20000"/>
              </a:spcBef>
              <a:buClr>
                <a:srgbClr val="FFC000"/>
              </a:buClr>
              <a:buFont typeface="Arial" pitchFamily="34" charset="0"/>
              <a:buChar char="–"/>
              <a:defRPr sz="2800" kern="1200">
                <a:solidFill>
                  <a:schemeClr val="tx1"/>
                </a:solidFill>
                <a:latin typeface="Optane" pitchFamily="2" charset="0"/>
                <a:ea typeface="+mn-ea"/>
                <a:cs typeface="+mn-cs"/>
              </a:defRPr>
            </a:lvl2pPr>
            <a:lvl3pPr marL="1143000" indent="-228600" algn="l" defTabSz="914400" rtl="0" eaLnBrk="1" latinLnBrk="0" hangingPunct="1">
              <a:spcBef>
                <a:spcPct val="20000"/>
              </a:spcBef>
              <a:buClr>
                <a:srgbClr val="FFC000"/>
              </a:buClr>
              <a:buFont typeface="Arial" pitchFamily="34" charset="0"/>
              <a:buChar char="•"/>
              <a:defRPr sz="2400" kern="1200">
                <a:solidFill>
                  <a:schemeClr val="tx1"/>
                </a:solidFill>
                <a:latin typeface="Optane" pitchFamily="2" charset="0"/>
                <a:ea typeface="+mn-ea"/>
                <a:cs typeface="+mn-cs"/>
              </a:defRPr>
            </a:lvl3pPr>
            <a:lvl4pPr marL="1600200" indent="-228600" algn="l" defTabSz="914400" rtl="0" eaLnBrk="1" latinLnBrk="0" hangingPunct="1">
              <a:spcBef>
                <a:spcPct val="20000"/>
              </a:spcBef>
              <a:buClr>
                <a:srgbClr val="FFC000"/>
              </a:buClr>
              <a:buFont typeface="Arial" pitchFamily="34" charset="0"/>
              <a:buChar char="–"/>
              <a:defRPr sz="2000" kern="1200">
                <a:solidFill>
                  <a:schemeClr val="tx1"/>
                </a:solidFill>
                <a:latin typeface="Optane" pitchFamily="2" charset="0"/>
                <a:ea typeface="+mn-ea"/>
                <a:cs typeface="+mn-cs"/>
              </a:defRPr>
            </a:lvl4pPr>
            <a:lvl5pPr marL="2057400" indent="-228600" algn="l" defTabSz="914400" rtl="0" eaLnBrk="1" latinLnBrk="0" hangingPunct="1">
              <a:spcBef>
                <a:spcPct val="20000"/>
              </a:spcBef>
              <a:buClr>
                <a:srgbClr val="FFC000"/>
              </a:buClr>
              <a:buFont typeface="Arial" pitchFamily="34" charset="0"/>
              <a:buChar char="»"/>
              <a:defRPr sz="2000" kern="1200">
                <a:solidFill>
                  <a:schemeClr val="tx1"/>
                </a:solidFill>
                <a:latin typeface="Optane" pitchFamily="2"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zh-CN" altLang="en-US" sz="2400" dirty="0" smtClean="0">
                <a:solidFill>
                  <a:schemeClr val="tx1">
                    <a:lumMod val="75000"/>
                    <a:lumOff val="25000"/>
                  </a:schemeClr>
                </a:solidFill>
                <a:ea typeface="Verdana" pitchFamily="34" charset="0"/>
                <a:cs typeface="Verdana" pitchFamily="34" charset="0"/>
              </a:rPr>
              <a:t>老年人口比例 </a:t>
            </a:r>
            <a:r>
              <a:rPr lang="en-US" altLang="zh-CN" sz="2400" dirty="0" err="1" smtClean="0">
                <a:solidFill>
                  <a:schemeClr val="tx1">
                    <a:lumMod val="75000"/>
                    <a:lumOff val="25000"/>
                  </a:schemeClr>
                </a:solidFill>
                <a:ea typeface="Verdana" pitchFamily="34" charset="0"/>
                <a:cs typeface="Verdana" pitchFamily="34" charset="0"/>
              </a:rPr>
              <a:t>vs</a:t>
            </a:r>
            <a:r>
              <a:rPr lang="zh-CN" altLang="en-US" sz="2400" dirty="0" smtClean="0">
                <a:solidFill>
                  <a:schemeClr val="tx1">
                    <a:lumMod val="75000"/>
                    <a:lumOff val="25000"/>
                  </a:schemeClr>
                </a:solidFill>
                <a:ea typeface="Verdana" pitchFamily="34" charset="0"/>
                <a:cs typeface="Verdana" pitchFamily="34" charset="0"/>
              </a:rPr>
              <a:t> 基本福利的用户总数</a:t>
            </a:r>
            <a:r>
              <a:rPr lang="en-US" sz="2400" dirty="0" smtClean="0">
                <a:solidFill>
                  <a:schemeClr val="tx1">
                    <a:lumMod val="75000"/>
                    <a:lumOff val="25000"/>
                  </a:schemeClr>
                </a:solidFill>
                <a:ea typeface="Verdana" pitchFamily="34" charset="0"/>
                <a:cs typeface="Verdana" pitchFamily="34" charset="0"/>
              </a:rPr>
              <a:t>:</a:t>
            </a:r>
          </a:p>
          <a:p>
            <a:pPr lvl="1">
              <a:spcBef>
                <a:spcPts val="0"/>
              </a:spcBef>
            </a:pPr>
            <a:r>
              <a:rPr lang="zh-CN" altLang="en-US" sz="2400" dirty="0" smtClean="0">
                <a:solidFill>
                  <a:schemeClr val="tx1">
                    <a:lumMod val="75000"/>
                    <a:lumOff val="25000"/>
                  </a:schemeClr>
                </a:solidFill>
                <a:ea typeface="Verdana" pitchFamily="34" charset="0"/>
                <a:cs typeface="Verdana" pitchFamily="34" charset="0"/>
              </a:rPr>
              <a:t>信息、指南、资源移动：</a:t>
            </a:r>
            <a:r>
              <a:rPr lang="en-US" sz="2400" dirty="0" smtClean="0">
                <a:solidFill>
                  <a:schemeClr val="tx1">
                    <a:lumMod val="75000"/>
                    <a:lumOff val="25000"/>
                  </a:schemeClr>
                </a:solidFill>
                <a:ea typeface="Verdana" pitchFamily="34" charset="0"/>
                <a:cs typeface="Verdana" pitchFamily="34" charset="0"/>
              </a:rPr>
              <a:t>	20,70%</a:t>
            </a:r>
          </a:p>
          <a:p>
            <a:pPr lvl="1">
              <a:spcBef>
                <a:spcPts val="0"/>
              </a:spcBef>
            </a:pPr>
            <a:r>
              <a:rPr lang="zh-CN" altLang="en-US" sz="2400" dirty="0" smtClean="0">
                <a:solidFill>
                  <a:schemeClr val="tx1">
                    <a:lumMod val="75000"/>
                    <a:lumOff val="25000"/>
                  </a:schemeClr>
                </a:solidFill>
                <a:ea typeface="Verdana" pitchFamily="34" charset="0"/>
                <a:cs typeface="Verdana" pitchFamily="34" charset="0"/>
              </a:rPr>
              <a:t>对居住单元的支持</a:t>
            </a:r>
            <a:r>
              <a:rPr lang="en-US" sz="2400" dirty="0" smtClean="0">
                <a:solidFill>
                  <a:schemeClr val="tx1">
                    <a:lumMod val="75000"/>
                    <a:lumOff val="25000"/>
                  </a:schemeClr>
                </a:solidFill>
                <a:ea typeface="Verdana" pitchFamily="34" charset="0"/>
                <a:cs typeface="Verdana" pitchFamily="34" charset="0"/>
              </a:rPr>
              <a:t>: 32,02%</a:t>
            </a:r>
          </a:p>
          <a:p>
            <a:pPr lvl="1">
              <a:spcBef>
                <a:spcPts val="0"/>
              </a:spcBef>
            </a:pPr>
            <a:r>
              <a:rPr lang="zh-CN" altLang="en-US" sz="2400" dirty="0" smtClean="0">
                <a:solidFill>
                  <a:schemeClr val="tx1">
                    <a:lumMod val="75000"/>
                    <a:lumOff val="25000"/>
                  </a:schemeClr>
                </a:solidFill>
                <a:ea typeface="Verdana" pitchFamily="34" charset="0"/>
                <a:cs typeface="Verdana" pitchFamily="34" charset="0"/>
              </a:rPr>
              <a:t>在家照料</a:t>
            </a:r>
            <a:r>
              <a:rPr lang="en-US" sz="2400" dirty="0" smtClean="0">
                <a:solidFill>
                  <a:schemeClr val="tx1">
                    <a:lumMod val="75000"/>
                    <a:lumOff val="25000"/>
                  </a:schemeClr>
                </a:solidFill>
                <a:ea typeface="Verdana" pitchFamily="34" charset="0"/>
                <a:cs typeface="Verdana" pitchFamily="34" charset="0"/>
              </a:rPr>
              <a:t>: 73,05%</a:t>
            </a:r>
          </a:p>
          <a:p>
            <a:pPr lvl="1">
              <a:spcBef>
                <a:spcPts val="0"/>
              </a:spcBef>
            </a:pPr>
            <a:r>
              <a:rPr lang="zh-CN" altLang="en-US" sz="2400" dirty="0" smtClean="0">
                <a:solidFill>
                  <a:schemeClr val="tx1">
                    <a:lumMod val="75000"/>
                    <a:lumOff val="25000"/>
                  </a:schemeClr>
                </a:solidFill>
                <a:ea typeface="Verdana" pitchFamily="34" charset="0"/>
                <a:cs typeface="Verdana" pitchFamily="34" charset="0"/>
              </a:rPr>
              <a:t>其他收容选项</a:t>
            </a:r>
            <a:r>
              <a:rPr lang="en-US" sz="2400" dirty="0" smtClean="0">
                <a:solidFill>
                  <a:schemeClr val="tx1">
                    <a:lumMod val="75000"/>
                    <a:lumOff val="25000"/>
                  </a:schemeClr>
                </a:solidFill>
                <a:ea typeface="Verdana" pitchFamily="34" charset="0"/>
                <a:cs typeface="Verdana" pitchFamily="34" charset="0"/>
              </a:rPr>
              <a:t>: 30,85%</a:t>
            </a:r>
          </a:p>
          <a:p>
            <a:pPr lvl="1">
              <a:spcBef>
                <a:spcPts val="0"/>
              </a:spcBef>
            </a:pPr>
            <a:r>
              <a:rPr lang="zh-CN" altLang="en-US" sz="2400" dirty="0" smtClean="0">
                <a:solidFill>
                  <a:schemeClr val="tx1">
                    <a:lumMod val="75000"/>
                    <a:lumOff val="25000"/>
                  </a:schemeClr>
                </a:solidFill>
                <a:ea typeface="Verdana" pitchFamily="34" charset="0"/>
                <a:cs typeface="Verdana" pitchFamily="34" charset="0"/>
              </a:rPr>
              <a:t>社会包容预防性办法</a:t>
            </a:r>
            <a:r>
              <a:rPr lang="en-US" sz="2400" dirty="0" smtClean="0">
                <a:solidFill>
                  <a:schemeClr val="tx1">
                    <a:lumMod val="75000"/>
                    <a:lumOff val="25000"/>
                  </a:schemeClr>
                </a:solidFill>
                <a:ea typeface="Verdana" pitchFamily="34" charset="0"/>
                <a:cs typeface="Verdana" pitchFamily="34" charset="0"/>
              </a:rPr>
              <a:t>:	13,84%</a:t>
            </a:r>
          </a:p>
          <a:p>
            <a:endParaRPr lang="es-ES" sz="2800" dirty="0">
              <a:solidFill>
                <a:schemeClr val="tx1">
                  <a:lumMod val="75000"/>
                  <a:lumOff val="25000"/>
                </a:schemeClr>
              </a:solidFill>
              <a:ea typeface="Verdana" pitchFamily="34" charset="0"/>
              <a:cs typeface="Verdana" pitchFamily="34" charset="0"/>
            </a:endParaRPr>
          </a:p>
        </p:txBody>
      </p:sp>
    </p:spTree>
    <p:extLst>
      <p:ext uri="{BB962C8B-B14F-4D97-AF65-F5344CB8AC3E}">
        <p14:creationId xmlns:p14="http://schemas.microsoft.com/office/powerpoint/2010/main" val="3645441082"/>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n-GB" sz="2400" dirty="0" smtClean="0">
                <a:solidFill>
                  <a:schemeClr val="tx1">
                    <a:lumMod val="85000"/>
                    <a:lumOff val="15000"/>
                  </a:schemeClr>
                </a:solidFill>
              </a:rPr>
              <a:t>Public System of Social Services (5)</a:t>
            </a:r>
            <a:endParaRPr lang="en-GB" sz="2400" dirty="0">
              <a:solidFill>
                <a:schemeClr val="tx1">
                  <a:lumMod val="85000"/>
                  <a:lumOff val="15000"/>
                </a:schemeClr>
              </a:solidFill>
            </a:endParaRPr>
          </a:p>
        </p:txBody>
      </p:sp>
      <p:sp>
        <p:nvSpPr>
          <p:cNvPr id="3" name="2 Marcador de contenido"/>
          <p:cNvSpPr>
            <a:spLocks noGrp="1"/>
          </p:cNvSpPr>
          <p:nvPr>
            <p:ph idx="1"/>
          </p:nvPr>
        </p:nvSpPr>
        <p:spPr>
          <a:xfrm>
            <a:off x="416370" y="980661"/>
            <a:ext cx="5112710" cy="5145506"/>
          </a:xfrm>
        </p:spPr>
        <p:txBody>
          <a:bodyPr/>
          <a:lstStyle/>
          <a:p>
            <a:pPr lvl="0"/>
            <a:r>
              <a:rPr lang="en-US" sz="2400" dirty="0">
                <a:solidFill>
                  <a:prstClr val="black">
                    <a:lumMod val="75000"/>
                    <a:lumOff val="25000"/>
                  </a:prstClr>
                </a:solidFill>
                <a:ea typeface="Verdana" pitchFamily="34" charset="0"/>
                <a:cs typeface="Verdana" pitchFamily="34" charset="0"/>
              </a:rPr>
              <a:t>A Spanish reference catalogue of social services includes every kind of economic  benefits and social services provided throughout all the country. </a:t>
            </a:r>
          </a:p>
          <a:p>
            <a:pPr lvl="0"/>
            <a:r>
              <a:rPr lang="en-US" sz="2400" dirty="0">
                <a:solidFill>
                  <a:prstClr val="black">
                    <a:lumMod val="75000"/>
                    <a:lumOff val="25000"/>
                  </a:prstClr>
                </a:solidFill>
                <a:ea typeface="Verdana" pitchFamily="34" charset="0"/>
                <a:cs typeface="Verdana" pitchFamily="34" charset="0"/>
              </a:rPr>
              <a:t>Services include: </a:t>
            </a:r>
          </a:p>
          <a:p>
            <a:pPr lvl="1"/>
            <a:r>
              <a:rPr lang="en-US" sz="2400" dirty="0">
                <a:solidFill>
                  <a:prstClr val="black">
                    <a:lumMod val="75000"/>
                    <a:lumOff val="25000"/>
                  </a:prstClr>
                </a:solidFill>
                <a:ea typeface="Verdana" pitchFamily="34" charset="0"/>
                <a:cs typeface="Verdana" pitchFamily="34" charset="0"/>
              </a:rPr>
              <a:t>Information, guidance and </a:t>
            </a:r>
            <a:r>
              <a:rPr lang="en-US" sz="2400" dirty="0" smtClean="0">
                <a:solidFill>
                  <a:prstClr val="black">
                    <a:lumMod val="75000"/>
                    <a:lumOff val="25000"/>
                  </a:prstClr>
                </a:solidFill>
                <a:ea typeface="Verdana" pitchFamily="34" charset="0"/>
                <a:cs typeface="Verdana" pitchFamily="34" charset="0"/>
              </a:rPr>
              <a:t>assessment; Personal </a:t>
            </a:r>
            <a:r>
              <a:rPr lang="en-US" sz="2400" dirty="0">
                <a:solidFill>
                  <a:prstClr val="black">
                    <a:lumMod val="75000"/>
                    <a:lumOff val="25000"/>
                  </a:prstClr>
                </a:solidFill>
                <a:ea typeface="Verdana" pitchFamily="34" charset="0"/>
                <a:cs typeface="Verdana" pitchFamily="34" charset="0"/>
              </a:rPr>
              <a:t>autonomy, </a:t>
            </a:r>
            <a:r>
              <a:rPr lang="en-US" sz="2400" dirty="0" smtClean="0">
                <a:solidFill>
                  <a:prstClr val="black">
                    <a:lumMod val="75000"/>
                    <a:lumOff val="25000"/>
                  </a:prstClr>
                </a:solidFill>
                <a:ea typeface="Verdana" pitchFamily="34" charset="0"/>
                <a:cs typeface="Verdana" pitchFamily="34" charset="0"/>
              </a:rPr>
              <a:t>home </a:t>
            </a:r>
            <a:r>
              <a:rPr lang="en-US" sz="2400" dirty="0">
                <a:solidFill>
                  <a:prstClr val="black">
                    <a:lumMod val="75000"/>
                    <a:lumOff val="25000"/>
                  </a:prstClr>
                </a:solidFill>
                <a:ea typeface="Verdana" pitchFamily="34" charset="0"/>
                <a:cs typeface="Verdana" pitchFamily="34" charset="0"/>
              </a:rPr>
              <a:t>care </a:t>
            </a:r>
            <a:endParaRPr lang="en-US" sz="2400" dirty="0" smtClean="0">
              <a:solidFill>
                <a:prstClr val="black">
                  <a:lumMod val="75000"/>
                  <a:lumOff val="25000"/>
                </a:prstClr>
              </a:solidFill>
              <a:ea typeface="Verdana" pitchFamily="34" charset="0"/>
              <a:cs typeface="Verdana" pitchFamily="34" charset="0"/>
            </a:endParaRPr>
          </a:p>
          <a:p>
            <a:pPr lvl="1"/>
            <a:r>
              <a:rPr lang="en-US" sz="2400" dirty="0">
                <a:solidFill>
                  <a:prstClr val="black">
                    <a:lumMod val="75000"/>
                    <a:lumOff val="25000"/>
                  </a:prstClr>
                </a:solidFill>
                <a:ea typeface="Verdana" pitchFamily="34" charset="0"/>
                <a:cs typeface="Verdana" pitchFamily="34" charset="0"/>
              </a:rPr>
              <a:t>Family support and child </a:t>
            </a:r>
            <a:r>
              <a:rPr lang="en-US" sz="2400" dirty="0" smtClean="0">
                <a:solidFill>
                  <a:prstClr val="black">
                    <a:lumMod val="75000"/>
                    <a:lumOff val="25000"/>
                  </a:prstClr>
                </a:solidFill>
                <a:ea typeface="Verdana" pitchFamily="34" charset="0"/>
                <a:cs typeface="Verdana" pitchFamily="34" charset="0"/>
              </a:rPr>
              <a:t>protection; Residential care; Prevention </a:t>
            </a:r>
            <a:r>
              <a:rPr lang="en-US" sz="2400" dirty="0">
                <a:solidFill>
                  <a:prstClr val="black">
                    <a:lumMod val="75000"/>
                    <a:lumOff val="25000"/>
                  </a:prstClr>
                </a:solidFill>
                <a:ea typeface="Verdana" pitchFamily="34" charset="0"/>
                <a:cs typeface="Verdana" pitchFamily="34" charset="0"/>
              </a:rPr>
              <a:t>and social inclusion</a:t>
            </a:r>
          </a:p>
          <a:p>
            <a:pPr lvl="1"/>
            <a:r>
              <a:rPr lang="en-US" sz="2400" dirty="0">
                <a:solidFill>
                  <a:prstClr val="black">
                    <a:lumMod val="75000"/>
                    <a:lumOff val="25000"/>
                  </a:prstClr>
                </a:solidFill>
                <a:ea typeface="Verdana" pitchFamily="34" charset="0"/>
                <a:cs typeface="Verdana" pitchFamily="34" charset="0"/>
              </a:rPr>
              <a:t>Legal protection</a:t>
            </a:r>
          </a:p>
          <a:p>
            <a:pPr lvl="1"/>
            <a:endParaRPr lang="en-US" sz="2400" dirty="0">
              <a:solidFill>
                <a:prstClr val="black">
                  <a:lumMod val="75000"/>
                  <a:lumOff val="25000"/>
                </a:prstClr>
              </a:solidFill>
              <a:ea typeface="Verdana" pitchFamily="34" charset="0"/>
              <a:cs typeface="Verdana" pitchFamily="34" charset="0"/>
            </a:endParaRPr>
          </a:p>
          <a:p>
            <a:endParaRPr lang="es-ES" dirty="0"/>
          </a:p>
        </p:txBody>
      </p:sp>
      <p:sp>
        <p:nvSpPr>
          <p:cNvPr id="4" name="2 Marcador de contenido"/>
          <p:cNvSpPr txBox="1">
            <a:spLocks/>
          </p:cNvSpPr>
          <p:nvPr/>
        </p:nvSpPr>
        <p:spPr>
          <a:xfrm>
            <a:off x="5745110" y="1052670"/>
            <a:ext cx="3456480" cy="5145506"/>
          </a:xfrm>
          <a:prstGeom prst="rect">
            <a:avLst/>
          </a:prstGeom>
        </p:spPr>
        <p:txBody>
          <a:bodyPr vert="horz" lIns="91440" tIns="45720" rIns="91440" bIns="45720" rtlCol="0">
            <a:normAutofit fontScale="92500"/>
          </a:bodyPr>
          <a:lstStyle>
            <a:lvl1pPr marL="342900" indent="-342900" algn="l" defTabSz="914400" rtl="0" eaLnBrk="1" latinLnBrk="0" hangingPunct="1">
              <a:spcBef>
                <a:spcPct val="20000"/>
              </a:spcBef>
              <a:buClr>
                <a:srgbClr val="FFC000"/>
              </a:buClr>
              <a:buSzPct val="75000"/>
              <a:buFont typeface="Arial" pitchFamily="34" charset="0"/>
              <a:buChar char="►"/>
              <a:defRPr sz="3200" kern="1200">
                <a:solidFill>
                  <a:schemeClr val="tx1"/>
                </a:solidFill>
                <a:latin typeface="Optane" pitchFamily="2" charset="0"/>
                <a:ea typeface="+mn-ea"/>
                <a:cs typeface="+mn-cs"/>
              </a:defRPr>
            </a:lvl1pPr>
            <a:lvl2pPr marL="742950" indent="-285750" algn="l" defTabSz="914400" rtl="0" eaLnBrk="1" latinLnBrk="0" hangingPunct="1">
              <a:spcBef>
                <a:spcPct val="20000"/>
              </a:spcBef>
              <a:buClr>
                <a:srgbClr val="FFC000"/>
              </a:buClr>
              <a:buFont typeface="Arial" pitchFamily="34" charset="0"/>
              <a:buChar char="–"/>
              <a:defRPr sz="2800" kern="1200">
                <a:solidFill>
                  <a:schemeClr val="tx1"/>
                </a:solidFill>
                <a:latin typeface="Optane" pitchFamily="2" charset="0"/>
                <a:ea typeface="+mn-ea"/>
                <a:cs typeface="+mn-cs"/>
              </a:defRPr>
            </a:lvl2pPr>
            <a:lvl3pPr marL="1143000" indent="-228600" algn="l" defTabSz="914400" rtl="0" eaLnBrk="1" latinLnBrk="0" hangingPunct="1">
              <a:spcBef>
                <a:spcPct val="20000"/>
              </a:spcBef>
              <a:buClr>
                <a:srgbClr val="FFC000"/>
              </a:buClr>
              <a:buFont typeface="Arial" pitchFamily="34" charset="0"/>
              <a:buChar char="•"/>
              <a:defRPr sz="2400" kern="1200">
                <a:solidFill>
                  <a:schemeClr val="tx1"/>
                </a:solidFill>
                <a:latin typeface="Optane" pitchFamily="2" charset="0"/>
                <a:ea typeface="+mn-ea"/>
                <a:cs typeface="+mn-cs"/>
              </a:defRPr>
            </a:lvl3pPr>
            <a:lvl4pPr marL="1600200" indent="-228600" algn="l" defTabSz="914400" rtl="0" eaLnBrk="1" latinLnBrk="0" hangingPunct="1">
              <a:spcBef>
                <a:spcPct val="20000"/>
              </a:spcBef>
              <a:buClr>
                <a:srgbClr val="FFC000"/>
              </a:buClr>
              <a:buFont typeface="Arial" pitchFamily="34" charset="0"/>
              <a:buChar char="–"/>
              <a:defRPr sz="2000" kern="1200">
                <a:solidFill>
                  <a:schemeClr val="tx1"/>
                </a:solidFill>
                <a:latin typeface="Optane" pitchFamily="2" charset="0"/>
                <a:ea typeface="+mn-ea"/>
                <a:cs typeface="+mn-cs"/>
              </a:defRPr>
            </a:lvl4pPr>
            <a:lvl5pPr marL="2057400" indent="-228600" algn="l" defTabSz="914400" rtl="0" eaLnBrk="1" latinLnBrk="0" hangingPunct="1">
              <a:spcBef>
                <a:spcPct val="20000"/>
              </a:spcBef>
              <a:buClr>
                <a:srgbClr val="FFC000"/>
              </a:buClr>
              <a:buFont typeface="Arial" pitchFamily="34" charset="0"/>
              <a:buChar char="»"/>
              <a:defRPr sz="2000" kern="1200">
                <a:solidFill>
                  <a:schemeClr val="tx1"/>
                </a:solidFill>
                <a:latin typeface="Optane" pitchFamily="2"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zh-CN" altLang="en-US" sz="2400" dirty="0" smtClean="0">
                <a:solidFill>
                  <a:prstClr val="black">
                    <a:lumMod val="75000"/>
                    <a:lumOff val="25000"/>
                  </a:prstClr>
                </a:solidFill>
                <a:ea typeface="Verdana" pitchFamily="34" charset="0"/>
                <a:cs typeface="Verdana" pitchFamily="34" charset="0"/>
              </a:rPr>
              <a:t>西班牙社会服务参考目录，包括了全国范围内提供的各项经济福利和社会服务</a:t>
            </a:r>
            <a:r>
              <a:rPr lang="en-US" sz="2400" dirty="0" smtClean="0">
                <a:solidFill>
                  <a:prstClr val="black">
                    <a:lumMod val="75000"/>
                    <a:lumOff val="25000"/>
                  </a:prstClr>
                </a:solidFill>
                <a:ea typeface="Verdana" pitchFamily="34" charset="0"/>
                <a:cs typeface="Verdana" pitchFamily="34" charset="0"/>
              </a:rPr>
              <a:t>. </a:t>
            </a:r>
          </a:p>
          <a:p>
            <a:r>
              <a:rPr lang="zh-CN" altLang="en-US" sz="2400" dirty="0" smtClean="0">
                <a:solidFill>
                  <a:prstClr val="black">
                    <a:lumMod val="75000"/>
                    <a:lumOff val="25000"/>
                  </a:prstClr>
                </a:solidFill>
                <a:ea typeface="Verdana" pitchFamily="34" charset="0"/>
                <a:cs typeface="Verdana" pitchFamily="34" charset="0"/>
              </a:rPr>
              <a:t>服务内容包括</a:t>
            </a:r>
            <a:r>
              <a:rPr lang="en-US" sz="2400" dirty="0" smtClean="0">
                <a:solidFill>
                  <a:prstClr val="black">
                    <a:lumMod val="75000"/>
                    <a:lumOff val="25000"/>
                  </a:prstClr>
                </a:solidFill>
                <a:ea typeface="Verdana" pitchFamily="34" charset="0"/>
                <a:cs typeface="Verdana" pitchFamily="34" charset="0"/>
              </a:rPr>
              <a:t>: </a:t>
            </a:r>
          </a:p>
          <a:p>
            <a:pPr lvl="1"/>
            <a:r>
              <a:rPr lang="zh-CN" altLang="en-US" sz="2400" dirty="0" smtClean="0">
                <a:solidFill>
                  <a:prstClr val="black">
                    <a:lumMod val="75000"/>
                    <a:lumOff val="25000"/>
                  </a:prstClr>
                </a:solidFill>
                <a:ea typeface="Verdana" pitchFamily="34" charset="0"/>
                <a:cs typeface="Verdana" pitchFamily="34" charset="0"/>
              </a:rPr>
              <a:t>信息提供、问题指南和问题测评；个人自主性和服务；在家照料服务；</a:t>
            </a:r>
          </a:p>
          <a:p>
            <a:pPr lvl="1"/>
            <a:r>
              <a:rPr lang="zh-CN" altLang="en-US" sz="2400" dirty="0" smtClean="0">
                <a:solidFill>
                  <a:prstClr val="black">
                    <a:lumMod val="75000"/>
                    <a:lumOff val="25000"/>
                  </a:prstClr>
                </a:solidFill>
                <a:ea typeface="Verdana" pitchFamily="34" charset="0"/>
                <a:cs typeface="Verdana" pitchFamily="34" charset="0"/>
              </a:rPr>
              <a:t>家庭支持服务和儿童保护服务；住家照料；社会排斥预防和社会包容促进服务</a:t>
            </a:r>
          </a:p>
          <a:p>
            <a:pPr lvl="1"/>
            <a:r>
              <a:rPr lang="zh-CN" altLang="en-US" sz="2400" dirty="0" smtClean="0">
                <a:solidFill>
                  <a:prstClr val="black">
                    <a:lumMod val="75000"/>
                    <a:lumOff val="25000"/>
                  </a:prstClr>
                </a:solidFill>
                <a:ea typeface="Verdana" pitchFamily="34" charset="0"/>
                <a:cs typeface="Verdana" pitchFamily="34" charset="0"/>
              </a:rPr>
              <a:t>法律保护服务。</a:t>
            </a:r>
            <a:endParaRPr lang="en-US" sz="2400" dirty="0" smtClean="0">
              <a:solidFill>
                <a:prstClr val="black">
                  <a:lumMod val="75000"/>
                  <a:lumOff val="25000"/>
                </a:prstClr>
              </a:solidFill>
              <a:ea typeface="Verdana" pitchFamily="34" charset="0"/>
              <a:cs typeface="Verdana" pitchFamily="34" charset="0"/>
            </a:endParaRPr>
          </a:p>
          <a:p>
            <a:endParaRPr lang="es-ES" dirty="0"/>
          </a:p>
        </p:txBody>
      </p:sp>
    </p:spTree>
    <p:extLst>
      <p:ext uri="{BB962C8B-B14F-4D97-AF65-F5344CB8AC3E}">
        <p14:creationId xmlns:p14="http://schemas.microsoft.com/office/powerpoint/2010/main" val="3664465451"/>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n-GB" sz="2400" dirty="0" smtClean="0">
                <a:solidFill>
                  <a:schemeClr val="tx1">
                    <a:lumMod val="85000"/>
                    <a:lumOff val="15000"/>
                  </a:schemeClr>
                </a:solidFill>
              </a:rPr>
              <a:t>Public System of Social Services (6</a:t>
            </a:r>
            <a:r>
              <a:rPr lang="en-GB" sz="2400" dirty="0" smtClean="0">
                <a:solidFill>
                  <a:schemeClr val="tx1">
                    <a:lumMod val="85000"/>
                    <a:lumOff val="15000"/>
                  </a:schemeClr>
                </a:solidFill>
              </a:rPr>
              <a:t>)</a:t>
            </a:r>
            <a:br>
              <a:rPr lang="en-GB" sz="2400" dirty="0" smtClean="0">
                <a:solidFill>
                  <a:schemeClr val="tx1">
                    <a:lumMod val="85000"/>
                    <a:lumOff val="15000"/>
                  </a:schemeClr>
                </a:solidFill>
              </a:rPr>
            </a:br>
            <a:r>
              <a:rPr lang="zh-CN" altLang="en-US" sz="2400" dirty="0" smtClean="0">
                <a:solidFill>
                  <a:schemeClr val="tx1">
                    <a:lumMod val="85000"/>
                    <a:lumOff val="15000"/>
                  </a:schemeClr>
                </a:solidFill>
              </a:rPr>
              <a:t>社会服务公共体系（</a:t>
            </a:r>
            <a:r>
              <a:rPr lang="en-US" altLang="zh-CN" sz="2400" dirty="0" smtClean="0">
                <a:solidFill>
                  <a:schemeClr val="tx1">
                    <a:lumMod val="85000"/>
                    <a:lumOff val="15000"/>
                  </a:schemeClr>
                </a:solidFill>
              </a:rPr>
              <a:t>6</a:t>
            </a:r>
            <a:r>
              <a:rPr lang="zh-CN" altLang="en-US" sz="2400" dirty="0" smtClean="0">
                <a:solidFill>
                  <a:schemeClr val="tx1">
                    <a:lumMod val="85000"/>
                    <a:lumOff val="15000"/>
                  </a:schemeClr>
                </a:solidFill>
              </a:rPr>
              <a:t>）</a:t>
            </a:r>
            <a:endParaRPr lang="en-GB" sz="2400" dirty="0">
              <a:solidFill>
                <a:schemeClr val="tx1">
                  <a:lumMod val="85000"/>
                  <a:lumOff val="15000"/>
                </a:schemeClr>
              </a:solidFill>
            </a:endParaRPr>
          </a:p>
        </p:txBody>
      </p:sp>
      <p:sp>
        <p:nvSpPr>
          <p:cNvPr id="3" name="2 Marcador de contenido"/>
          <p:cNvSpPr>
            <a:spLocks noGrp="1"/>
          </p:cNvSpPr>
          <p:nvPr>
            <p:ph idx="1"/>
          </p:nvPr>
        </p:nvSpPr>
        <p:spPr>
          <a:xfrm>
            <a:off x="416370" y="980661"/>
            <a:ext cx="8994330" cy="2808389"/>
          </a:xfrm>
        </p:spPr>
        <p:txBody>
          <a:bodyPr>
            <a:normAutofit/>
          </a:bodyPr>
          <a:lstStyle/>
          <a:p>
            <a:r>
              <a:rPr lang="en-US" sz="2400" dirty="0" smtClean="0">
                <a:solidFill>
                  <a:schemeClr val="tx1">
                    <a:lumMod val="75000"/>
                    <a:lumOff val="25000"/>
                  </a:schemeClr>
                </a:solidFill>
                <a:ea typeface="Verdana" pitchFamily="34" charset="0"/>
                <a:cs typeface="Verdana" pitchFamily="34" charset="0"/>
              </a:rPr>
              <a:t>Economic benefits include:</a:t>
            </a:r>
          </a:p>
          <a:p>
            <a:pPr lvl="1"/>
            <a:r>
              <a:rPr lang="en-US" sz="2400" dirty="0">
                <a:solidFill>
                  <a:schemeClr val="tx1">
                    <a:lumMod val="75000"/>
                    <a:lumOff val="25000"/>
                  </a:schemeClr>
                </a:solidFill>
                <a:ea typeface="Verdana" pitchFamily="34" charset="0"/>
                <a:cs typeface="Verdana" pitchFamily="34" charset="0"/>
              </a:rPr>
              <a:t>Minimum </a:t>
            </a:r>
            <a:r>
              <a:rPr lang="en-US" sz="2400" dirty="0" smtClean="0">
                <a:solidFill>
                  <a:schemeClr val="tx1">
                    <a:lumMod val="75000"/>
                    <a:lumOff val="25000"/>
                  </a:schemeClr>
                </a:solidFill>
                <a:ea typeface="Verdana" pitchFamily="34" charset="0"/>
                <a:cs typeface="Verdana" pitchFamily="34" charset="0"/>
              </a:rPr>
              <a:t>Income for Integration</a:t>
            </a:r>
          </a:p>
          <a:p>
            <a:pPr lvl="1"/>
            <a:r>
              <a:rPr lang="en-US" sz="2400" dirty="0" smtClean="0">
                <a:solidFill>
                  <a:schemeClr val="tx1">
                    <a:lumMod val="75000"/>
                    <a:lumOff val="25000"/>
                  </a:schemeClr>
                </a:solidFill>
                <a:ea typeface="Verdana" pitchFamily="34" charset="0"/>
                <a:cs typeface="Verdana" pitchFamily="34" charset="0"/>
              </a:rPr>
              <a:t>Benefits for victims of domestic violence</a:t>
            </a:r>
            <a:endParaRPr lang="en-US" sz="2400" dirty="0">
              <a:solidFill>
                <a:schemeClr val="tx1">
                  <a:lumMod val="75000"/>
                  <a:lumOff val="25000"/>
                </a:schemeClr>
              </a:solidFill>
              <a:ea typeface="Verdana" pitchFamily="34" charset="0"/>
              <a:cs typeface="Verdana" pitchFamily="34" charset="0"/>
            </a:endParaRPr>
          </a:p>
          <a:p>
            <a:pPr lvl="1"/>
            <a:r>
              <a:rPr lang="en-US" sz="2400" dirty="0" smtClean="0">
                <a:solidFill>
                  <a:schemeClr val="tx1">
                    <a:lumMod val="75000"/>
                    <a:lumOff val="25000"/>
                  </a:schemeClr>
                </a:solidFill>
                <a:ea typeface="Verdana" pitchFamily="34" charset="0"/>
                <a:cs typeface="Verdana" pitchFamily="34" charset="0"/>
              </a:rPr>
              <a:t>Benefits for dependent people </a:t>
            </a:r>
            <a:endParaRPr lang="en-US" sz="2400" dirty="0">
              <a:solidFill>
                <a:schemeClr val="tx1">
                  <a:lumMod val="75000"/>
                  <a:lumOff val="25000"/>
                </a:schemeClr>
              </a:solidFill>
              <a:ea typeface="Verdana" pitchFamily="34" charset="0"/>
              <a:cs typeface="Verdana" pitchFamily="34" charset="0"/>
            </a:endParaRPr>
          </a:p>
          <a:p>
            <a:pPr lvl="1"/>
            <a:r>
              <a:rPr lang="en-US" sz="2400" dirty="0" smtClean="0">
                <a:solidFill>
                  <a:schemeClr val="tx1">
                    <a:lumMod val="75000"/>
                    <a:lumOff val="25000"/>
                  </a:schemeClr>
                </a:solidFill>
                <a:ea typeface="Verdana" pitchFamily="34" charset="0"/>
                <a:cs typeface="Verdana" pitchFamily="34" charset="0"/>
              </a:rPr>
              <a:t>Financial aid in social emergency situations</a:t>
            </a:r>
          </a:p>
          <a:p>
            <a:pPr lvl="1"/>
            <a:r>
              <a:rPr lang="en-US" sz="2400" dirty="0" smtClean="0">
                <a:solidFill>
                  <a:schemeClr val="tx1">
                    <a:lumMod val="75000"/>
                    <a:lumOff val="25000"/>
                  </a:schemeClr>
                </a:solidFill>
                <a:ea typeface="Verdana" pitchFamily="34" charset="0"/>
                <a:cs typeface="Verdana" pitchFamily="34" charset="0"/>
              </a:rPr>
              <a:t>Benefits to foster </a:t>
            </a:r>
            <a:r>
              <a:rPr lang="en-US" sz="2400" dirty="0">
                <a:solidFill>
                  <a:schemeClr val="tx1">
                    <a:lumMod val="75000"/>
                    <a:lumOff val="25000"/>
                  </a:schemeClr>
                </a:solidFill>
                <a:ea typeface="Verdana" pitchFamily="34" charset="0"/>
                <a:cs typeface="Verdana" pitchFamily="34" charset="0"/>
              </a:rPr>
              <a:t>care, mobility and remove barriers</a:t>
            </a:r>
          </a:p>
          <a:p>
            <a:endParaRPr lang="en-US" sz="2800" dirty="0">
              <a:solidFill>
                <a:schemeClr val="tx1">
                  <a:lumMod val="75000"/>
                  <a:lumOff val="25000"/>
                </a:schemeClr>
              </a:solidFill>
              <a:ea typeface="Verdana" pitchFamily="34" charset="0"/>
              <a:cs typeface="Verdana" pitchFamily="34" charset="0"/>
            </a:endParaRPr>
          </a:p>
          <a:p>
            <a:endParaRPr lang="es-ES" sz="2800" dirty="0">
              <a:solidFill>
                <a:schemeClr val="tx1">
                  <a:lumMod val="75000"/>
                  <a:lumOff val="25000"/>
                </a:schemeClr>
              </a:solidFill>
              <a:ea typeface="Verdana" pitchFamily="34" charset="0"/>
              <a:cs typeface="Verdana" pitchFamily="34" charset="0"/>
            </a:endParaRPr>
          </a:p>
        </p:txBody>
      </p:sp>
      <p:sp>
        <p:nvSpPr>
          <p:cNvPr id="4" name="2 Marcador de contenido"/>
          <p:cNvSpPr txBox="1">
            <a:spLocks/>
          </p:cNvSpPr>
          <p:nvPr/>
        </p:nvSpPr>
        <p:spPr>
          <a:xfrm>
            <a:off x="560390" y="3861060"/>
            <a:ext cx="8994330" cy="237633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Clr>
                <a:srgbClr val="FFC000"/>
              </a:buClr>
              <a:buSzPct val="75000"/>
              <a:buFont typeface="Arial" pitchFamily="34" charset="0"/>
              <a:buChar char="►"/>
              <a:defRPr sz="3200" kern="1200">
                <a:solidFill>
                  <a:schemeClr val="tx1"/>
                </a:solidFill>
                <a:latin typeface="Optane" pitchFamily="2" charset="0"/>
                <a:ea typeface="+mn-ea"/>
                <a:cs typeface="+mn-cs"/>
              </a:defRPr>
            </a:lvl1pPr>
            <a:lvl2pPr marL="742950" indent="-285750" algn="l" defTabSz="914400" rtl="0" eaLnBrk="1" latinLnBrk="0" hangingPunct="1">
              <a:spcBef>
                <a:spcPct val="20000"/>
              </a:spcBef>
              <a:buClr>
                <a:srgbClr val="FFC000"/>
              </a:buClr>
              <a:buFont typeface="Arial" pitchFamily="34" charset="0"/>
              <a:buChar char="–"/>
              <a:defRPr sz="2800" kern="1200">
                <a:solidFill>
                  <a:schemeClr val="tx1"/>
                </a:solidFill>
                <a:latin typeface="Optane" pitchFamily="2" charset="0"/>
                <a:ea typeface="+mn-ea"/>
                <a:cs typeface="+mn-cs"/>
              </a:defRPr>
            </a:lvl2pPr>
            <a:lvl3pPr marL="1143000" indent="-228600" algn="l" defTabSz="914400" rtl="0" eaLnBrk="1" latinLnBrk="0" hangingPunct="1">
              <a:spcBef>
                <a:spcPct val="20000"/>
              </a:spcBef>
              <a:buClr>
                <a:srgbClr val="FFC000"/>
              </a:buClr>
              <a:buFont typeface="Arial" pitchFamily="34" charset="0"/>
              <a:buChar char="•"/>
              <a:defRPr sz="2400" kern="1200">
                <a:solidFill>
                  <a:schemeClr val="tx1"/>
                </a:solidFill>
                <a:latin typeface="Optane" pitchFamily="2" charset="0"/>
                <a:ea typeface="+mn-ea"/>
                <a:cs typeface="+mn-cs"/>
              </a:defRPr>
            </a:lvl3pPr>
            <a:lvl4pPr marL="1600200" indent="-228600" algn="l" defTabSz="914400" rtl="0" eaLnBrk="1" latinLnBrk="0" hangingPunct="1">
              <a:spcBef>
                <a:spcPct val="20000"/>
              </a:spcBef>
              <a:buClr>
                <a:srgbClr val="FFC000"/>
              </a:buClr>
              <a:buFont typeface="Arial" pitchFamily="34" charset="0"/>
              <a:buChar char="–"/>
              <a:defRPr sz="2000" kern="1200">
                <a:solidFill>
                  <a:schemeClr val="tx1"/>
                </a:solidFill>
                <a:latin typeface="Optane" pitchFamily="2" charset="0"/>
                <a:ea typeface="+mn-ea"/>
                <a:cs typeface="+mn-cs"/>
              </a:defRPr>
            </a:lvl4pPr>
            <a:lvl5pPr marL="2057400" indent="-228600" algn="l" defTabSz="914400" rtl="0" eaLnBrk="1" latinLnBrk="0" hangingPunct="1">
              <a:spcBef>
                <a:spcPct val="20000"/>
              </a:spcBef>
              <a:buClr>
                <a:srgbClr val="FFC000"/>
              </a:buClr>
              <a:buFont typeface="Arial" pitchFamily="34" charset="0"/>
              <a:buChar char="»"/>
              <a:defRPr sz="2000" kern="1200">
                <a:solidFill>
                  <a:schemeClr val="tx1"/>
                </a:solidFill>
                <a:latin typeface="Optane" pitchFamily="2"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zh-CN" altLang="en-US" sz="2000" dirty="0" smtClean="0">
                <a:solidFill>
                  <a:schemeClr val="tx1">
                    <a:lumMod val="75000"/>
                    <a:lumOff val="25000"/>
                  </a:schemeClr>
                </a:solidFill>
                <a:ea typeface="Verdana" pitchFamily="34" charset="0"/>
                <a:cs typeface="Verdana" pitchFamily="34" charset="0"/>
              </a:rPr>
              <a:t>经济福利包括</a:t>
            </a:r>
            <a:r>
              <a:rPr lang="en-US" sz="2000" dirty="0" smtClean="0">
                <a:solidFill>
                  <a:schemeClr val="tx1">
                    <a:lumMod val="75000"/>
                    <a:lumOff val="25000"/>
                  </a:schemeClr>
                </a:solidFill>
                <a:ea typeface="Verdana" pitchFamily="34" charset="0"/>
                <a:cs typeface="Verdana" pitchFamily="34" charset="0"/>
              </a:rPr>
              <a:t>:</a:t>
            </a:r>
          </a:p>
          <a:p>
            <a:pPr lvl="1"/>
            <a:r>
              <a:rPr lang="zh-CN" altLang="en-US" sz="2000" dirty="0" smtClean="0">
                <a:solidFill>
                  <a:schemeClr val="tx1">
                    <a:lumMod val="75000"/>
                    <a:lumOff val="25000"/>
                  </a:schemeClr>
                </a:solidFill>
                <a:ea typeface="Verdana" pitchFamily="34" charset="0"/>
                <a:cs typeface="Verdana" pitchFamily="34" charset="0"/>
              </a:rPr>
              <a:t>社会融合最低收入</a:t>
            </a:r>
          </a:p>
          <a:p>
            <a:pPr lvl="1"/>
            <a:r>
              <a:rPr lang="zh-CN" altLang="en-US" sz="2000" dirty="0" smtClean="0">
                <a:solidFill>
                  <a:schemeClr val="tx1">
                    <a:lumMod val="75000"/>
                    <a:lumOff val="25000"/>
                  </a:schemeClr>
                </a:solidFill>
                <a:ea typeface="Verdana" pitchFamily="34" charset="0"/>
                <a:cs typeface="Verdana" pitchFamily="34" charset="0"/>
              </a:rPr>
              <a:t>家庭暴力受害者抚恤</a:t>
            </a:r>
          </a:p>
          <a:p>
            <a:pPr lvl="1"/>
            <a:r>
              <a:rPr lang="zh-CN" altLang="en-US" sz="2000" dirty="0" smtClean="0">
                <a:solidFill>
                  <a:schemeClr val="tx1">
                    <a:lumMod val="75000"/>
                    <a:lumOff val="25000"/>
                  </a:schemeClr>
                </a:solidFill>
                <a:ea typeface="Verdana" pitchFamily="34" charset="0"/>
                <a:cs typeface="Verdana" pitchFamily="34" charset="0"/>
              </a:rPr>
              <a:t>无自理能力人员福利 </a:t>
            </a:r>
          </a:p>
          <a:p>
            <a:pPr lvl="1"/>
            <a:r>
              <a:rPr lang="zh-CN" altLang="en-US" sz="2000" dirty="0" smtClean="0">
                <a:solidFill>
                  <a:schemeClr val="tx1">
                    <a:lumMod val="75000"/>
                    <a:lumOff val="25000"/>
                  </a:schemeClr>
                </a:solidFill>
                <a:ea typeface="Verdana" pitchFamily="34" charset="0"/>
                <a:cs typeface="Verdana" pitchFamily="34" charset="0"/>
              </a:rPr>
              <a:t>社会突发状况财务救助</a:t>
            </a:r>
            <a:endParaRPr lang="en-US" altLang="zh-CN" sz="2000" dirty="0" smtClean="0">
              <a:solidFill>
                <a:schemeClr val="tx1">
                  <a:lumMod val="75000"/>
                  <a:lumOff val="25000"/>
                </a:schemeClr>
              </a:solidFill>
              <a:ea typeface="Verdana" pitchFamily="34" charset="0"/>
              <a:cs typeface="Verdana" pitchFamily="34" charset="0"/>
            </a:endParaRPr>
          </a:p>
          <a:p>
            <a:pPr lvl="1"/>
            <a:r>
              <a:rPr lang="zh-CN" altLang="en-US" sz="2000" dirty="0" smtClean="0">
                <a:solidFill>
                  <a:schemeClr val="tx1">
                    <a:lumMod val="75000"/>
                    <a:lumOff val="25000"/>
                  </a:schemeClr>
                </a:solidFill>
                <a:ea typeface="Verdana" pitchFamily="34" charset="0"/>
                <a:cs typeface="Verdana" pitchFamily="34" charset="0"/>
              </a:rPr>
              <a:t>照料、移动与除障福利</a:t>
            </a:r>
            <a:endParaRPr lang="en-US" sz="2400" dirty="0" smtClean="0">
              <a:solidFill>
                <a:schemeClr val="tx1">
                  <a:lumMod val="75000"/>
                  <a:lumOff val="25000"/>
                </a:schemeClr>
              </a:solidFill>
              <a:ea typeface="Verdana" pitchFamily="34" charset="0"/>
              <a:cs typeface="Verdana" pitchFamily="34" charset="0"/>
            </a:endParaRPr>
          </a:p>
          <a:p>
            <a:endParaRPr lang="es-ES" sz="2400" dirty="0">
              <a:solidFill>
                <a:schemeClr val="tx1">
                  <a:lumMod val="75000"/>
                  <a:lumOff val="25000"/>
                </a:schemeClr>
              </a:solidFill>
              <a:ea typeface="Verdana" pitchFamily="34" charset="0"/>
              <a:cs typeface="Verdana" pitchFamily="34" charset="0"/>
            </a:endParaRPr>
          </a:p>
        </p:txBody>
      </p:sp>
    </p:spTree>
    <p:extLst>
      <p:ext uri="{BB962C8B-B14F-4D97-AF65-F5344CB8AC3E}">
        <p14:creationId xmlns:p14="http://schemas.microsoft.com/office/powerpoint/2010/main" val="3983864144"/>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n-GB" sz="2400" dirty="0" smtClean="0">
                <a:solidFill>
                  <a:schemeClr val="tx1">
                    <a:lumMod val="85000"/>
                    <a:lumOff val="15000"/>
                  </a:schemeClr>
                </a:solidFill>
              </a:rPr>
              <a:t>EU 2020 Strategy for Growth &amp; </a:t>
            </a:r>
            <a:r>
              <a:rPr lang="en-GB" sz="2400" dirty="0" smtClean="0">
                <a:solidFill>
                  <a:schemeClr val="tx1">
                    <a:lumMod val="85000"/>
                    <a:lumOff val="15000"/>
                  </a:schemeClr>
                </a:solidFill>
              </a:rPr>
              <a:t>Jobs</a:t>
            </a:r>
            <a:br>
              <a:rPr lang="en-GB" sz="2400" dirty="0" smtClean="0">
                <a:solidFill>
                  <a:schemeClr val="tx1">
                    <a:lumMod val="85000"/>
                    <a:lumOff val="15000"/>
                  </a:schemeClr>
                </a:solidFill>
              </a:rPr>
            </a:br>
            <a:r>
              <a:rPr lang="zh-CN" altLang="en-US" sz="2400" dirty="0" smtClean="0">
                <a:solidFill>
                  <a:schemeClr val="tx1">
                    <a:lumMod val="85000"/>
                    <a:lumOff val="15000"/>
                  </a:schemeClr>
                </a:solidFill>
              </a:rPr>
              <a:t>欧盟</a:t>
            </a:r>
            <a:r>
              <a:rPr lang="en-US" altLang="zh-CN" sz="2400" dirty="0" smtClean="0">
                <a:solidFill>
                  <a:schemeClr val="tx1">
                    <a:lumMod val="85000"/>
                    <a:lumOff val="15000"/>
                  </a:schemeClr>
                </a:solidFill>
              </a:rPr>
              <a:t>2020</a:t>
            </a:r>
            <a:r>
              <a:rPr lang="zh-CN" altLang="en-US" sz="2400" dirty="0" smtClean="0">
                <a:solidFill>
                  <a:schemeClr val="tx1">
                    <a:lumMod val="85000"/>
                    <a:lumOff val="15000"/>
                  </a:schemeClr>
                </a:solidFill>
              </a:rPr>
              <a:t>增长与就业战略</a:t>
            </a:r>
            <a:endParaRPr lang="en-GB" sz="2400" dirty="0">
              <a:solidFill>
                <a:schemeClr val="tx1">
                  <a:lumMod val="85000"/>
                  <a:lumOff val="15000"/>
                </a:schemeClr>
              </a:solidFill>
            </a:endParaRPr>
          </a:p>
        </p:txBody>
      </p:sp>
      <p:sp>
        <p:nvSpPr>
          <p:cNvPr id="3" name="2 Marcador de contenido"/>
          <p:cNvSpPr>
            <a:spLocks noGrp="1"/>
          </p:cNvSpPr>
          <p:nvPr>
            <p:ph idx="1"/>
          </p:nvPr>
        </p:nvSpPr>
        <p:spPr>
          <a:xfrm>
            <a:off x="416370" y="980661"/>
            <a:ext cx="5328740" cy="5145506"/>
          </a:xfrm>
        </p:spPr>
        <p:txBody>
          <a:bodyPr>
            <a:normAutofit lnSpcReduction="10000"/>
          </a:bodyPr>
          <a:lstStyle/>
          <a:p>
            <a:r>
              <a:rPr lang="en-GB" sz="2400" dirty="0" smtClean="0">
                <a:solidFill>
                  <a:prstClr val="black"/>
                </a:solidFill>
              </a:rPr>
              <a:t>EU 2020 Indicators (Objective: Poverty &amp; Social Exclusion Reduction)</a:t>
            </a:r>
          </a:p>
          <a:p>
            <a:pPr lvl="1"/>
            <a:r>
              <a:rPr lang="en-GB" sz="2400" dirty="0" smtClean="0">
                <a:solidFill>
                  <a:prstClr val="black"/>
                </a:solidFill>
              </a:rPr>
              <a:t>At risk of poverty or social exclusion rate (AROPE), composed of:</a:t>
            </a:r>
          </a:p>
          <a:p>
            <a:pPr lvl="2"/>
            <a:r>
              <a:rPr lang="en-GB" dirty="0" smtClean="0">
                <a:solidFill>
                  <a:prstClr val="black"/>
                </a:solidFill>
              </a:rPr>
              <a:t>At-risk-of-poverty rate (AROP)</a:t>
            </a:r>
          </a:p>
          <a:p>
            <a:pPr lvl="2"/>
            <a:r>
              <a:rPr lang="en-GB" dirty="0" smtClean="0">
                <a:solidFill>
                  <a:prstClr val="black"/>
                </a:solidFill>
              </a:rPr>
              <a:t>Severe material deprivation rate</a:t>
            </a:r>
          </a:p>
          <a:p>
            <a:pPr lvl="2"/>
            <a:r>
              <a:rPr lang="en-GB" dirty="0" smtClean="0">
                <a:solidFill>
                  <a:prstClr val="black"/>
                </a:solidFill>
              </a:rPr>
              <a:t>Share of population(0-59) in (quasi-) jobless, i.e. very low work intensity (VLWI), households</a:t>
            </a:r>
          </a:p>
          <a:p>
            <a:pPr lvl="2"/>
            <a:endParaRPr lang="es-ES" dirty="0"/>
          </a:p>
        </p:txBody>
      </p:sp>
      <p:sp>
        <p:nvSpPr>
          <p:cNvPr id="4" name="2 Marcador de contenido"/>
          <p:cNvSpPr txBox="1">
            <a:spLocks/>
          </p:cNvSpPr>
          <p:nvPr/>
        </p:nvSpPr>
        <p:spPr>
          <a:xfrm>
            <a:off x="5673100" y="1052670"/>
            <a:ext cx="3672510" cy="5145506"/>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Clr>
                <a:srgbClr val="FFC000"/>
              </a:buClr>
              <a:buSzPct val="75000"/>
              <a:buFont typeface="Arial" pitchFamily="34" charset="0"/>
              <a:buChar char="►"/>
              <a:defRPr sz="3200" kern="1200">
                <a:solidFill>
                  <a:schemeClr val="tx1"/>
                </a:solidFill>
                <a:latin typeface="Optane" pitchFamily="2" charset="0"/>
                <a:ea typeface="+mn-ea"/>
                <a:cs typeface="+mn-cs"/>
              </a:defRPr>
            </a:lvl1pPr>
            <a:lvl2pPr marL="742950" indent="-285750" algn="l" defTabSz="914400" rtl="0" eaLnBrk="1" latinLnBrk="0" hangingPunct="1">
              <a:spcBef>
                <a:spcPct val="20000"/>
              </a:spcBef>
              <a:buClr>
                <a:srgbClr val="FFC000"/>
              </a:buClr>
              <a:buFont typeface="Arial" pitchFamily="34" charset="0"/>
              <a:buChar char="–"/>
              <a:defRPr sz="2800" kern="1200">
                <a:solidFill>
                  <a:schemeClr val="tx1"/>
                </a:solidFill>
                <a:latin typeface="Optane" pitchFamily="2" charset="0"/>
                <a:ea typeface="+mn-ea"/>
                <a:cs typeface="+mn-cs"/>
              </a:defRPr>
            </a:lvl2pPr>
            <a:lvl3pPr marL="1143000" indent="-228600" algn="l" defTabSz="914400" rtl="0" eaLnBrk="1" latinLnBrk="0" hangingPunct="1">
              <a:spcBef>
                <a:spcPct val="20000"/>
              </a:spcBef>
              <a:buClr>
                <a:srgbClr val="FFC000"/>
              </a:buClr>
              <a:buFont typeface="Arial" pitchFamily="34" charset="0"/>
              <a:buChar char="•"/>
              <a:defRPr sz="2400" kern="1200">
                <a:solidFill>
                  <a:schemeClr val="tx1"/>
                </a:solidFill>
                <a:latin typeface="Optane" pitchFamily="2" charset="0"/>
                <a:ea typeface="+mn-ea"/>
                <a:cs typeface="+mn-cs"/>
              </a:defRPr>
            </a:lvl3pPr>
            <a:lvl4pPr marL="1600200" indent="-228600" algn="l" defTabSz="914400" rtl="0" eaLnBrk="1" latinLnBrk="0" hangingPunct="1">
              <a:spcBef>
                <a:spcPct val="20000"/>
              </a:spcBef>
              <a:buClr>
                <a:srgbClr val="FFC000"/>
              </a:buClr>
              <a:buFont typeface="Arial" pitchFamily="34" charset="0"/>
              <a:buChar char="–"/>
              <a:defRPr sz="2000" kern="1200">
                <a:solidFill>
                  <a:schemeClr val="tx1"/>
                </a:solidFill>
                <a:latin typeface="Optane" pitchFamily="2" charset="0"/>
                <a:ea typeface="+mn-ea"/>
                <a:cs typeface="+mn-cs"/>
              </a:defRPr>
            </a:lvl4pPr>
            <a:lvl5pPr marL="2057400" indent="-228600" algn="l" defTabSz="914400" rtl="0" eaLnBrk="1" latinLnBrk="0" hangingPunct="1">
              <a:spcBef>
                <a:spcPct val="20000"/>
              </a:spcBef>
              <a:buClr>
                <a:srgbClr val="FFC000"/>
              </a:buClr>
              <a:buFont typeface="Arial" pitchFamily="34" charset="0"/>
              <a:buChar char="»"/>
              <a:defRPr sz="2000" kern="1200">
                <a:solidFill>
                  <a:schemeClr val="tx1"/>
                </a:solidFill>
                <a:latin typeface="Optane" pitchFamily="2"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zh-CN" altLang="en-US" sz="2400" dirty="0" smtClean="0">
                <a:solidFill>
                  <a:prstClr val="black"/>
                </a:solidFill>
              </a:rPr>
              <a:t>欧盟</a:t>
            </a:r>
            <a:r>
              <a:rPr lang="en-US" altLang="zh-CN" sz="2400" dirty="0" smtClean="0">
                <a:solidFill>
                  <a:prstClr val="black"/>
                </a:solidFill>
              </a:rPr>
              <a:t>2020</a:t>
            </a:r>
            <a:r>
              <a:rPr lang="zh-CN" altLang="en-US" sz="2400" dirty="0" smtClean="0">
                <a:solidFill>
                  <a:prstClr val="black"/>
                </a:solidFill>
              </a:rPr>
              <a:t>指标（目标：减少贫困与社会排斥）</a:t>
            </a:r>
            <a:endParaRPr lang="en-GB" sz="2400" dirty="0" smtClean="0">
              <a:solidFill>
                <a:prstClr val="black"/>
              </a:solidFill>
            </a:endParaRPr>
          </a:p>
          <a:p>
            <a:pPr lvl="1"/>
            <a:r>
              <a:rPr lang="zh-CN" altLang="en-US" sz="2400" dirty="0" smtClean="0">
                <a:solidFill>
                  <a:prstClr val="black"/>
                </a:solidFill>
              </a:rPr>
              <a:t>贫困与社会排斥风险率（</a:t>
            </a:r>
            <a:r>
              <a:rPr lang="en-US" altLang="zh-CN" sz="2400" dirty="0" smtClean="0">
                <a:solidFill>
                  <a:prstClr val="black"/>
                </a:solidFill>
              </a:rPr>
              <a:t>AROPE</a:t>
            </a:r>
            <a:r>
              <a:rPr lang="zh-CN" altLang="en-US" sz="2400" dirty="0" smtClean="0">
                <a:solidFill>
                  <a:prstClr val="black"/>
                </a:solidFill>
              </a:rPr>
              <a:t>）包括</a:t>
            </a:r>
            <a:r>
              <a:rPr lang="en-GB" sz="2400" dirty="0" smtClean="0">
                <a:solidFill>
                  <a:prstClr val="black"/>
                </a:solidFill>
              </a:rPr>
              <a:t>:</a:t>
            </a:r>
          </a:p>
          <a:p>
            <a:pPr lvl="2"/>
            <a:r>
              <a:rPr lang="zh-CN" altLang="en-US" dirty="0" smtClean="0">
                <a:solidFill>
                  <a:prstClr val="black"/>
                </a:solidFill>
              </a:rPr>
              <a:t>贫困风险率</a:t>
            </a:r>
            <a:r>
              <a:rPr lang="en-GB" dirty="0" smtClean="0">
                <a:solidFill>
                  <a:prstClr val="black"/>
                </a:solidFill>
              </a:rPr>
              <a:t>(</a:t>
            </a:r>
            <a:r>
              <a:rPr lang="en-GB" dirty="0" err="1" smtClean="0">
                <a:solidFill>
                  <a:prstClr val="black"/>
                </a:solidFill>
              </a:rPr>
              <a:t>AROP</a:t>
            </a:r>
            <a:r>
              <a:rPr lang="en-GB" dirty="0" err="1" smtClean="0">
                <a:solidFill>
                  <a:prstClr val="black"/>
                </a:solidFill>
              </a:rPr>
              <a:t>，贫险率</a:t>
            </a:r>
            <a:r>
              <a:rPr lang="en-GB" dirty="0" smtClean="0">
                <a:solidFill>
                  <a:prstClr val="black"/>
                </a:solidFill>
              </a:rPr>
              <a:t>)</a:t>
            </a:r>
          </a:p>
          <a:p>
            <a:pPr lvl="2"/>
            <a:r>
              <a:rPr lang="zh-CN" altLang="en-US" dirty="0" smtClean="0">
                <a:solidFill>
                  <a:prstClr val="black"/>
                </a:solidFill>
              </a:rPr>
              <a:t>重度生活物资丧失率</a:t>
            </a:r>
            <a:endParaRPr lang="en-GB" dirty="0" smtClean="0">
              <a:solidFill>
                <a:prstClr val="black"/>
              </a:solidFill>
            </a:endParaRPr>
          </a:p>
          <a:p>
            <a:pPr lvl="2"/>
            <a:r>
              <a:rPr lang="en-US" altLang="zh-CN" dirty="0" smtClean="0">
                <a:solidFill>
                  <a:prstClr val="black"/>
                </a:solidFill>
              </a:rPr>
              <a:t>0-59</a:t>
            </a:r>
            <a:r>
              <a:rPr lang="zh-CN" altLang="en-US" dirty="0" smtClean="0">
                <a:solidFill>
                  <a:prstClr val="black"/>
                </a:solidFill>
              </a:rPr>
              <a:t>岁人口失业（包括准失业）率，即，极低工作密度（</a:t>
            </a:r>
            <a:r>
              <a:rPr lang="en-US" altLang="zh-CN" dirty="0" smtClean="0">
                <a:solidFill>
                  <a:prstClr val="black"/>
                </a:solidFill>
              </a:rPr>
              <a:t>VLWI</a:t>
            </a:r>
            <a:r>
              <a:rPr lang="zh-CN" altLang="en-US" dirty="0" smtClean="0">
                <a:solidFill>
                  <a:prstClr val="black"/>
                </a:solidFill>
              </a:rPr>
              <a:t>）家庭占人口比例</a:t>
            </a:r>
            <a:endParaRPr lang="en-GB" dirty="0" smtClean="0">
              <a:solidFill>
                <a:prstClr val="black"/>
              </a:solidFill>
            </a:endParaRPr>
          </a:p>
          <a:p>
            <a:pPr lvl="2"/>
            <a:endParaRPr lang="es-ES" dirty="0"/>
          </a:p>
        </p:txBody>
      </p:sp>
    </p:spTree>
    <p:extLst>
      <p:ext uri="{BB962C8B-B14F-4D97-AF65-F5344CB8AC3E}">
        <p14:creationId xmlns:p14="http://schemas.microsoft.com/office/powerpoint/2010/main" val="22195460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344364" y="175566"/>
            <a:ext cx="6912956" cy="648090"/>
          </a:xfrm>
          <a:prstGeom prst="rect">
            <a:avLst/>
          </a:prstGeom>
        </p:spPr>
        <p:txBody>
          <a:bodyPr vert="horz" lIns="91440" tIns="45720" rIns="91440" bIns="45720" rtlCol="0" anchor="t">
            <a:noAutofit/>
          </a:bodyPr>
          <a:lstStyle>
            <a:defPPr>
              <a:defRPr lang="en-US"/>
            </a:defPPr>
            <a:lvl1pPr lvl="0" defTabSz="914400" eaLnBrk="1" latinLnBrk="0" hangingPunct="1">
              <a:buNone/>
              <a:defRPr sz="2400" b="1">
                <a:solidFill>
                  <a:schemeClr val="tx1">
                    <a:lumMod val="85000"/>
                    <a:lumOff val="15000"/>
                  </a:schemeClr>
                </a:solidFill>
                <a:latin typeface="Optane" pitchFamily="2" charset="0"/>
                <a:ea typeface="+mj-ea"/>
                <a:cs typeface="+mj-cs"/>
              </a:defRPr>
            </a:lvl1pPr>
          </a:lstStyle>
          <a:p>
            <a:r>
              <a:rPr lang="en-US" altLang="it-IT" dirty="0" smtClean="0"/>
              <a:t>At </a:t>
            </a:r>
            <a:r>
              <a:rPr lang="en-US" altLang="it-IT" dirty="0"/>
              <a:t>risk of poverty or social exclusion </a:t>
            </a:r>
            <a:r>
              <a:rPr lang="en-US" altLang="it-IT" dirty="0" smtClean="0"/>
              <a:t>rate (ECV 2014</a:t>
            </a:r>
            <a:r>
              <a:rPr lang="en-US" altLang="it-IT" dirty="0" smtClean="0"/>
              <a:t>)</a:t>
            </a:r>
            <a:r>
              <a:rPr lang="zh-CN" altLang="en-US" dirty="0" smtClean="0"/>
              <a:t> 贫困或社会排斥风险率（</a:t>
            </a:r>
            <a:r>
              <a:rPr lang="en-US" altLang="zh-CN" dirty="0" smtClean="0"/>
              <a:t>ECV2014</a:t>
            </a:r>
            <a:r>
              <a:rPr lang="zh-CN" altLang="en-US" dirty="0" smtClean="0"/>
              <a:t>）</a:t>
            </a:r>
            <a:endParaRPr lang="it-IT" dirty="0"/>
          </a:p>
        </p:txBody>
      </p:sp>
      <p:sp>
        <p:nvSpPr>
          <p:cNvPr id="2" name="1 Elipse"/>
          <p:cNvSpPr/>
          <p:nvPr/>
        </p:nvSpPr>
        <p:spPr>
          <a:xfrm>
            <a:off x="1739360" y="1331143"/>
            <a:ext cx="2952410" cy="28804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3" name="2 Elipse"/>
          <p:cNvSpPr/>
          <p:nvPr/>
        </p:nvSpPr>
        <p:spPr>
          <a:xfrm>
            <a:off x="3854462" y="2627323"/>
            <a:ext cx="1845448" cy="1872260"/>
          </a:xfrm>
          <a:prstGeom prst="ellipse">
            <a:avLst/>
          </a:prstGeom>
          <a:noFill/>
        </p:spPr>
        <p:style>
          <a:lnRef idx="2">
            <a:schemeClr val="accent5"/>
          </a:lnRef>
          <a:fillRef idx="1">
            <a:schemeClr val="lt1"/>
          </a:fillRef>
          <a:effectRef idx="0">
            <a:schemeClr val="accent5"/>
          </a:effectRef>
          <a:fontRef idx="minor">
            <a:schemeClr val="dk1"/>
          </a:fontRef>
        </p:style>
        <p:txBody>
          <a:bodyPr rtlCol="0" anchor="ctr"/>
          <a:lstStyle/>
          <a:p>
            <a:pPr algn="ctr"/>
            <a:endParaRPr lang="es-ES" b="1">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sp>
        <p:nvSpPr>
          <p:cNvPr id="5" name="4 Elipse"/>
          <p:cNvSpPr/>
          <p:nvPr/>
        </p:nvSpPr>
        <p:spPr>
          <a:xfrm>
            <a:off x="2692958" y="3501010"/>
            <a:ext cx="2269388" cy="2160015"/>
          </a:xfrm>
          <a:prstGeom prst="ellipse">
            <a:avLst/>
          </a:prstGeom>
          <a:no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s-ES"/>
          </a:p>
        </p:txBody>
      </p:sp>
      <p:sp>
        <p:nvSpPr>
          <p:cNvPr id="7" name="6 CuadroTexto"/>
          <p:cNvSpPr txBox="1"/>
          <p:nvPr/>
        </p:nvSpPr>
        <p:spPr>
          <a:xfrm>
            <a:off x="4691290" y="1268700"/>
            <a:ext cx="3646180" cy="1200328"/>
          </a:xfrm>
          <a:prstGeom prst="rect">
            <a:avLst/>
          </a:prstGeom>
          <a:noFill/>
        </p:spPr>
        <p:txBody>
          <a:bodyPr wrap="square" rtlCol="0">
            <a:spAutoFit/>
          </a:bodyPr>
          <a:lstStyle>
            <a:defPPr>
              <a:defRPr lang="en-US"/>
            </a:defPPr>
            <a:lvl1pPr>
              <a:defRPr>
                <a:latin typeface="Palatino Linotype" panose="02040502050505030304" pitchFamily="18" charset="0"/>
              </a:defRPr>
            </a:lvl1pPr>
          </a:lstStyle>
          <a:p>
            <a:r>
              <a:rPr lang="es-ES" sz="2400" dirty="0">
                <a:solidFill>
                  <a:prstClr val="black"/>
                </a:solidFill>
                <a:latin typeface="Optane" pitchFamily="2" charset="0"/>
              </a:rPr>
              <a:t>At-</a:t>
            </a:r>
            <a:r>
              <a:rPr lang="es-ES" sz="2400" dirty="0" err="1">
                <a:solidFill>
                  <a:prstClr val="black"/>
                </a:solidFill>
                <a:latin typeface="Optane" pitchFamily="2" charset="0"/>
              </a:rPr>
              <a:t>risk</a:t>
            </a:r>
            <a:r>
              <a:rPr lang="es-ES" sz="2400" dirty="0">
                <a:solidFill>
                  <a:prstClr val="black"/>
                </a:solidFill>
                <a:latin typeface="Optane" pitchFamily="2" charset="0"/>
              </a:rPr>
              <a:t>-of-</a:t>
            </a:r>
            <a:r>
              <a:rPr lang="es-ES" sz="2400" dirty="0" err="1">
                <a:solidFill>
                  <a:prstClr val="black"/>
                </a:solidFill>
                <a:latin typeface="Optane" pitchFamily="2" charset="0"/>
              </a:rPr>
              <a:t>poverty</a:t>
            </a:r>
            <a:r>
              <a:rPr lang="es-ES" sz="2400" dirty="0">
                <a:solidFill>
                  <a:prstClr val="black"/>
                </a:solidFill>
                <a:latin typeface="Optane" pitchFamily="2" charset="0"/>
              </a:rPr>
              <a:t> </a:t>
            </a:r>
            <a:r>
              <a:rPr lang="es-ES" sz="2400" dirty="0" err="1">
                <a:solidFill>
                  <a:prstClr val="black"/>
                </a:solidFill>
                <a:latin typeface="Optane" pitchFamily="2" charset="0"/>
              </a:rPr>
              <a:t>rate</a:t>
            </a:r>
            <a:r>
              <a:rPr lang="es-ES" sz="2400" dirty="0">
                <a:solidFill>
                  <a:prstClr val="black"/>
                </a:solidFill>
                <a:latin typeface="Optane" pitchFamily="2" charset="0"/>
              </a:rPr>
              <a:t> </a:t>
            </a:r>
            <a:endParaRPr lang="es-ES" sz="2400" dirty="0" smtClean="0">
              <a:solidFill>
                <a:prstClr val="black"/>
              </a:solidFill>
              <a:latin typeface="Optane" pitchFamily="2" charset="0"/>
            </a:endParaRPr>
          </a:p>
          <a:p>
            <a:r>
              <a:rPr lang="zh-CN" altLang="en-US" sz="2400" dirty="0" smtClean="0">
                <a:solidFill>
                  <a:prstClr val="black"/>
                </a:solidFill>
                <a:latin typeface="Optane" pitchFamily="2" charset="0"/>
              </a:rPr>
              <a:t>贫困风险率</a:t>
            </a:r>
            <a:endParaRPr lang="es-ES" sz="2400" dirty="0" smtClean="0">
              <a:solidFill>
                <a:prstClr val="black"/>
              </a:solidFill>
              <a:latin typeface="Optane" pitchFamily="2" charset="0"/>
            </a:endParaRPr>
          </a:p>
          <a:p>
            <a:r>
              <a:rPr lang="es-ES" sz="2400" dirty="0" smtClean="0">
                <a:solidFill>
                  <a:prstClr val="black"/>
                </a:solidFill>
                <a:latin typeface="Optane" pitchFamily="2" charset="0"/>
              </a:rPr>
              <a:t>(</a:t>
            </a:r>
            <a:r>
              <a:rPr lang="es-ES" sz="2400" dirty="0">
                <a:solidFill>
                  <a:prstClr val="black"/>
                </a:solidFill>
                <a:latin typeface="Optane" pitchFamily="2" charset="0"/>
              </a:rPr>
              <a:t>10,218,000) 22,2%</a:t>
            </a:r>
          </a:p>
        </p:txBody>
      </p:sp>
      <p:sp>
        <p:nvSpPr>
          <p:cNvPr id="8" name="7 CuadroTexto"/>
          <p:cNvSpPr txBox="1"/>
          <p:nvPr/>
        </p:nvSpPr>
        <p:spPr>
          <a:xfrm>
            <a:off x="5817120" y="2780910"/>
            <a:ext cx="2736380" cy="1569660"/>
          </a:xfrm>
          <a:prstGeom prst="rect">
            <a:avLst/>
          </a:prstGeom>
          <a:noFill/>
        </p:spPr>
        <p:txBody>
          <a:bodyPr wrap="square" rtlCol="0">
            <a:spAutoFit/>
          </a:bodyPr>
          <a:lstStyle/>
          <a:p>
            <a:r>
              <a:rPr lang="es-ES" sz="2400" dirty="0" err="1">
                <a:solidFill>
                  <a:prstClr val="black"/>
                </a:solidFill>
                <a:latin typeface="Optane" pitchFamily="2" charset="0"/>
              </a:rPr>
              <a:t>Severe</a:t>
            </a:r>
            <a:r>
              <a:rPr lang="es-ES" sz="2400" dirty="0">
                <a:solidFill>
                  <a:prstClr val="black"/>
                </a:solidFill>
                <a:latin typeface="Optane" pitchFamily="2" charset="0"/>
              </a:rPr>
              <a:t> material </a:t>
            </a:r>
            <a:r>
              <a:rPr lang="es-ES" sz="2400" dirty="0" err="1">
                <a:solidFill>
                  <a:prstClr val="black"/>
                </a:solidFill>
                <a:latin typeface="Optane" pitchFamily="2" charset="0"/>
              </a:rPr>
              <a:t>deprivation</a:t>
            </a:r>
            <a:r>
              <a:rPr lang="es-ES" sz="2400" dirty="0">
                <a:solidFill>
                  <a:prstClr val="black"/>
                </a:solidFill>
                <a:latin typeface="Optane" pitchFamily="2" charset="0"/>
              </a:rPr>
              <a:t> </a:t>
            </a:r>
            <a:r>
              <a:rPr lang="es-ES" sz="2400" dirty="0" err="1" smtClean="0">
                <a:solidFill>
                  <a:prstClr val="black"/>
                </a:solidFill>
                <a:latin typeface="Optane" pitchFamily="2" charset="0"/>
              </a:rPr>
              <a:t>rate</a:t>
            </a:r>
            <a:endParaRPr lang="es-ES" sz="2400" dirty="0" smtClean="0">
              <a:solidFill>
                <a:prstClr val="black"/>
              </a:solidFill>
              <a:latin typeface="Optane" pitchFamily="2" charset="0"/>
            </a:endParaRPr>
          </a:p>
          <a:p>
            <a:r>
              <a:rPr lang="zh-CN" altLang="en-US" sz="2400" dirty="0" smtClean="0">
                <a:solidFill>
                  <a:prstClr val="black"/>
                </a:solidFill>
                <a:latin typeface="Optane" pitchFamily="2" charset="0"/>
              </a:rPr>
              <a:t>重度物资丧失率</a:t>
            </a:r>
            <a:r>
              <a:rPr lang="es-ES" sz="2400" dirty="0" smtClean="0">
                <a:solidFill>
                  <a:prstClr val="black"/>
                </a:solidFill>
                <a:latin typeface="Optane" pitchFamily="2" charset="0"/>
              </a:rPr>
              <a:t> </a:t>
            </a:r>
            <a:r>
              <a:rPr lang="es-ES" sz="2400" dirty="0">
                <a:solidFill>
                  <a:prstClr val="black"/>
                </a:solidFill>
                <a:latin typeface="Optane" pitchFamily="2" charset="0"/>
              </a:rPr>
              <a:t>(3,246,000) 7,1%</a:t>
            </a:r>
          </a:p>
        </p:txBody>
      </p:sp>
      <p:sp>
        <p:nvSpPr>
          <p:cNvPr id="10" name="9 CuadroTexto"/>
          <p:cNvSpPr txBox="1"/>
          <p:nvPr/>
        </p:nvSpPr>
        <p:spPr>
          <a:xfrm>
            <a:off x="4962346" y="4509150"/>
            <a:ext cx="3951204" cy="1200328"/>
          </a:xfrm>
          <a:prstGeom prst="rect">
            <a:avLst/>
          </a:prstGeom>
          <a:noFill/>
        </p:spPr>
        <p:txBody>
          <a:bodyPr wrap="square" rtlCol="0">
            <a:spAutoFit/>
          </a:bodyPr>
          <a:lstStyle/>
          <a:p>
            <a:r>
              <a:rPr lang="es-ES" sz="2400" dirty="0" err="1">
                <a:solidFill>
                  <a:prstClr val="black"/>
                </a:solidFill>
                <a:latin typeface="Optane" pitchFamily="2" charset="0"/>
              </a:rPr>
              <a:t>Very</a:t>
            </a:r>
            <a:r>
              <a:rPr lang="es-ES" sz="2400" dirty="0">
                <a:solidFill>
                  <a:prstClr val="black"/>
                </a:solidFill>
                <a:latin typeface="Optane" pitchFamily="2" charset="0"/>
              </a:rPr>
              <a:t> </a:t>
            </a:r>
            <a:r>
              <a:rPr lang="es-ES" sz="2400" dirty="0" err="1">
                <a:solidFill>
                  <a:prstClr val="black"/>
                </a:solidFill>
                <a:latin typeface="Optane" pitchFamily="2" charset="0"/>
              </a:rPr>
              <a:t>low</a:t>
            </a:r>
            <a:r>
              <a:rPr lang="es-ES" sz="2400" dirty="0">
                <a:solidFill>
                  <a:prstClr val="black"/>
                </a:solidFill>
                <a:latin typeface="Optane" pitchFamily="2" charset="0"/>
              </a:rPr>
              <a:t> </a:t>
            </a:r>
            <a:r>
              <a:rPr lang="es-ES" sz="2400" dirty="0" err="1">
                <a:solidFill>
                  <a:prstClr val="black"/>
                </a:solidFill>
                <a:latin typeface="Optane" pitchFamily="2" charset="0"/>
              </a:rPr>
              <a:t>work</a:t>
            </a:r>
            <a:r>
              <a:rPr lang="es-ES" sz="2400" dirty="0">
                <a:solidFill>
                  <a:prstClr val="black"/>
                </a:solidFill>
                <a:latin typeface="Optane" pitchFamily="2" charset="0"/>
              </a:rPr>
              <a:t> </a:t>
            </a:r>
            <a:r>
              <a:rPr lang="es-ES" sz="2400" dirty="0" err="1" smtClean="0">
                <a:solidFill>
                  <a:prstClr val="black"/>
                </a:solidFill>
                <a:latin typeface="Optane" pitchFamily="2" charset="0"/>
              </a:rPr>
              <a:t>intensity</a:t>
            </a:r>
            <a:endParaRPr lang="es-ES" sz="2400" dirty="0" smtClean="0">
              <a:solidFill>
                <a:prstClr val="black"/>
              </a:solidFill>
              <a:latin typeface="Optane" pitchFamily="2" charset="0"/>
            </a:endParaRPr>
          </a:p>
          <a:p>
            <a:r>
              <a:rPr lang="zh-CN" altLang="en-US" sz="2400" dirty="0" smtClean="0">
                <a:solidFill>
                  <a:prstClr val="black"/>
                </a:solidFill>
                <a:latin typeface="Optane" pitchFamily="2" charset="0"/>
              </a:rPr>
              <a:t>极低工作密度</a:t>
            </a:r>
          </a:p>
          <a:p>
            <a:r>
              <a:rPr lang="es-ES" sz="2400" dirty="0" smtClean="0">
                <a:solidFill>
                  <a:prstClr val="black"/>
                </a:solidFill>
                <a:latin typeface="Optane" pitchFamily="2" charset="0"/>
              </a:rPr>
              <a:t> </a:t>
            </a:r>
            <a:r>
              <a:rPr lang="es-ES" sz="2400" dirty="0">
                <a:solidFill>
                  <a:prstClr val="black"/>
                </a:solidFill>
                <a:latin typeface="Optane" pitchFamily="2" charset="0"/>
              </a:rPr>
              <a:t>(6,036,000) 17,1%</a:t>
            </a:r>
          </a:p>
        </p:txBody>
      </p:sp>
      <p:sp>
        <p:nvSpPr>
          <p:cNvPr id="6" name="5 CuadroTexto"/>
          <p:cNvSpPr txBox="1"/>
          <p:nvPr/>
        </p:nvSpPr>
        <p:spPr>
          <a:xfrm>
            <a:off x="200340" y="5229250"/>
            <a:ext cx="5400750" cy="1200328"/>
          </a:xfrm>
          <a:prstGeom prst="rect">
            <a:avLst/>
          </a:prstGeom>
          <a:noFill/>
        </p:spPr>
        <p:txBody>
          <a:bodyPr wrap="square" rtlCol="0">
            <a:spAutoFit/>
          </a:bodyPr>
          <a:lstStyle/>
          <a:p>
            <a:r>
              <a:rPr lang="zh-CN" altLang="en-US" sz="2400" dirty="0">
                <a:solidFill>
                  <a:prstClr val="black"/>
                </a:solidFill>
                <a:latin typeface="Optane" pitchFamily="2" charset="0"/>
              </a:rPr>
              <a:t>贫困或</a:t>
            </a:r>
            <a:r>
              <a:rPr lang="zh-CN" altLang="en-US" sz="2400" dirty="0" smtClean="0">
                <a:solidFill>
                  <a:prstClr val="black"/>
                </a:solidFill>
                <a:latin typeface="Optane" pitchFamily="2" charset="0"/>
              </a:rPr>
              <a:t>社会排斥风险率</a:t>
            </a:r>
            <a:endParaRPr lang="es-ES" sz="2400" dirty="0" smtClean="0">
              <a:solidFill>
                <a:prstClr val="black"/>
              </a:solidFill>
              <a:latin typeface="Optane" pitchFamily="2" charset="0"/>
            </a:endParaRPr>
          </a:p>
          <a:p>
            <a:r>
              <a:rPr lang="es-ES" sz="2400" dirty="0" smtClean="0">
                <a:solidFill>
                  <a:prstClr val="black"/>
                </a:solidFill>
                <a:latin typeface="Optane" pitchFamily="2" charset="0"/>
              </a:rPr>
              <a:t>At </a:t>
            </a:r>
            <a:r>
              <a:rPr lang="es-ES" sz="2400" dirty="0" err="1">
                <a:solidFill>
                  <a:prstClr val="black"/>
                </a:solidFill>
                <a:latin typeface="Optane" pitchFamily="2" charset="0"/>
              </a:rPr>
              <a:t>risk</a:t>
            </a:r>
            <a:r>
              <a:rPr lang="es-ES" sz="2400" dirty="0">
                <a:solidFill>
                  <a:prstClr val="black"/>
                </a:solidFill>
                <a:latin typeface="Optane" pitchFamily="2" charset="0"/>
              </a:rPr>
              <a:t> of </a:t>
            </a:r>
            <a:r>
              <a:rPr lang="es-ES" sz="2400" dirty="0" err="1">
                <a:solidFill>
                  <a:prstClr val="black"/>
                </a:solidFill>
                <a:latin typeface="Optane" pitchFamily="2" charset="0"/>
              </a:rPr>
              <a:t>poverty</a:t>
            </a:r>
            <a:r>
              <a:rPr lang="es-ES" sz="2400" dirty="0">
                <a:solidFill>
                  <a:prstClr val="black"/>
                </a:solidFill>
                <a:latin typeface="Optane" pitchFamily="2" charset="0"/>
              </a:rPr>
              <a:t> </a:t>
            </a:r>
            <a:r>
              <a:rPr lang="es-ES" sz="2400" dirty="0" err="1">
                <a:solidFill>
                  <a:prstClr val="black"/>
                </a:solidFill>
                <a:latin typeface="Optane" pitchFamily="2" charset="0"/>
              </a:rPr>
              <a:t>or</a:t>
            </a:r>
            <a:r>
              <a:rPr lang="es-ES" sz="2400" dirty="0">
                <a:solidFill>
                  <a:prstClr val="black"/>
                </a:solidFill>
                <a:latin typeface="Optane" pitchFamily="2" charset="0"/>
              </a:rPr>
              <a:t> social </a:t>
            </a:r>
            <a:r>
              <a:rPr lang="es-ES" sz="2400" dirty="0" err="1" smtClean="0">
                <a:solidFill>
                  <a:prstClr val="black"/>
                </a:solidFill>
                <a:latin typeface="Optane" pitchFamily="2" charset="0"/>
              </a:rPr>
              <a:t>exclusion</a:t>
            </a:r>
            <a:r>
              <a:rPr lang="zh-CN" altLang="en-US" sz="2400" dirty="0">
                <a:solidFill>
                  <a:prstClr val="black"/>
                </a:solidFill>
                <a:latin typeface="Optane" pitchFamily="2" charset="0"/>
              </a:rPr>
              <a:t> </a:t>
            </a:r>
            <a:endParaRPr lang="zh-CN" altLang="en-US" sz="2400" dirty="0" smtClean="0">
              <a:solidFill>
                <a:prstClr val="black"/>
              </a:solidFill>
              <a:latin typeface="Optane" pitchFamily="2" charset="0"/>
            </a:endParaRPr>
          </a:p>
          <a:p>
            <a:r>
              <a:rPr lang="es-ES" sz="2400" dirty="0" smtClean="0">
                <a:solidFill>
                  <a:prstClr val="black"/>
                </a:solidFill>
                <a:latin typeface="Optane" pitchFamily="2" charset="0"/>
              </a:rPr>
              <a:t> </a:t>
            </a:r>
            <a:r>
              <a:rPr lang="es-ES" sz="2400" dirty="0">
                <a:solidFill>
                  <a:prstClr val="black"/>
                </a:solidFill>
                <a:latin typeface="Optane" pitchFamily="2" charset="0"/>
              </a:rPr>
              <a:t>(13,402,000) 29,2%</a:t>
            </a:r>
          </a:p>
        </p:txBody>
      </p:sp>
    </p:spTree>
    <p:extLst>
      <p:ext uri="{BB962C8B-B14F-4D97-AF65-F5344CB8AC3E}">
        <p14:creationId xmlns:p14="http://schemas.microsoft.com/office/powerpoint/2010/main" val="3454108518"/>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16385" y="908650"/>
            <a:ext cx="4996665" cy="6647974"/>
          </a:xfrm>
          <a:prstGeom prst="rect">
            <a:avLst/>
          </a:prstGeom>
        </p:spPr>
        <p:txBody>
          <a:bodyPr wrap="square">
            <a:spAutoFit/>
          </a:bodyPr>
          <a:lstStyle/>
          <a:p>
            <a:pPr marL="342900" lvl="0" indent="-342900" fontAlgn="auto">
              <a:spcBef>
                <a:spcPct val="20000"/>
              </a:spcBef>
              <a:spcAft>
                <a:spcPts val="0"/>
              </a:spcAft>
              <a:buClr>
                <a:srgbClr val="FFC000"/>
              </a:buClr>
              <a:buSzPct val="75000"/>
              <a:buFont typeface="Arial" pitchFamily="34" charset="0"/>
              <a:buChar char="►"/>
            </a:pPr>
            <a:r>
              <a:rPr lang="es-ES" sz="2000" dirty="0" smtClean="0">
                <a:solidFill>
                  <a:prstClr val="black"/>
                </a:solidFill>
                <a:latin typeface="Optane" pitchFamily="2" charset="0"/>
              </a:rPr>
              <a:t>EUROSTAT EU-SILC </a:t>
            </a:r>
            <a:r>
              <a:rPr lang="es-ES" sz="2000" dirty="0">
                <a:solidFill>
                  <a:prstClr val="black"/>
                </a:solidFill>
                <a:latin typeface="Optane" pitchFamily="2" charset="0"/>
              </a:rPr>
              <a:t>+ </a:t>
            </a:r>
            <a:r>
              <a:rPr lang="en-GB" sz="2000" dirty="0" smtClean="0">
                <a:solidFill>
                  <a:prstClr val="black"/>
                </a:solidFill>
                <a:latin typeface="Optane" pitchFamily="2" charset="0"/>
              </a:rPr>
              <a:t>administrative records of data</a:t>
            </a:r>
          </a:p>
          <a:p>
            <a:pPr marL="742950" lvl="1" indent="-285750" fontAlgn="auto">
              <a:spcBef>
                <a:spcPct val="20000"/>
              </a:spcBef>
              <a:spcAft>
                <a:spcPts val="0"/>
              </a:spcAft>
              <a:buClr>
                <a:srgbClr val="FFC000"/>
              </a:buClr>
              <a:buFont typeface="Arial" pitchFamily="34" charset="0"/>
              <a:buChar char="–"/>
            </a:pPr>
            <a:r>
              <a:rPr lang="en-US" sz="2000" dirty="0" smtClean="0">
                <a:solidFill>
                  <a:prstClr val="black"/>
                </a:solidFill>
                <a:latin typeface="Optane" pitchFamily="2" charset="0"/>
              </a:rPr>
              <a:t>EU-SILC stands for Statistics on Income and Living Conditions in EU</a:t>
            </a:r>
          </a:p>
          <a:p>
            <a:pPr marL="742950" lvl="1" indent="-285750" fontAlgn="auto">
              <a:spcBef>
                <a:spcPct val="20000"/>
              </a:spcBef>
              <a:spcAft>
                <a:spcPts val="0"/>
              </a:spcAft>
              <a:buClr>
                <a:srgbClr val="FFC000"/>
              </a:buClr>
              <a:buFont typeface="Arial" pitchFamily="34" charset="0"/>
              <a:buChar char="–"/>
            </a:pPr>
            <a:r>
              <a:rPr lang="en-US" sz="2000" dirty="0" smtClean="0">
                <a:solidFill>
                  <a:prstClr val="black"/>
                </a:solidFill>
                <a:latin typeface="Optane" pitchFamily="2" charset="0"/>
              </a:rPr>
              <a:t>Its reference population includes all </a:t>
            </a:r>
            <a:r>
              <a:rPr lang="en-US" sz="2000" dirty="0">
                <a:solidFill>
                  <a:prstClr val="black"/>
                </a:solidFill>
                <a:latin typeface="Optane" pitchFamily="2" charset="0"/>
              </a:rPr>
              <a:t>private households and their current members residing </a:t>
            </a:r>
            <a:r>
              <a:rPr lang="en-US" sz="2000" dirty="0" smtClean="0">
                <a:solidFill>
                  <a:prstClr val="black"/>
                </a:solidFill>
                <a:latin typeface="Optane" pitchFamily="2" charset="0"/>
              </a:rPr>
              <a:t>in </a:t>
            </a:r>
            <a:r>
              <a:rPr lang="en-US" sz="2000" dirty="0">
                <a:solidFill>
                  <a:prstClr val="black"/>
                </a:solidFill>
                <a:latin typeface="Optane" pitchFamily="2" charset="0"/>
              </a:rPr>
              <a:t>the territory of the countries at the time of data </a:t>
            </a:r>
            <a:r>
              <a:rPr lang="en-US" sz="2000" dirty="0" smtClean="0">
                <a:solidFill>
                  <a:prstClr val="black"/>
                </a:solidFill>
                <a:latin typeface="Optane" pitchFamily="2" charset="0"/>
              </a:rPr>
              <a:t>collection</a:t>
            </a:r>
            <a:endParaRPr lang="en-US" sz="2000" dirty="0">
              <a:solidFill>
                <a:prstClr val="black"/>
              </a:solidFill>
              <a:latin typeface="Optane" pitchFamily="2" charset="0"/>
            </a:endParaRPr>
          </a:p>
          <a:p>
            <a:pPr marL="742950" lvl="1" indent="-285750" fontAlgn="auto">
              <a:spcBef>
                <a:spcPct val="20000"/>
              </a:spcBef>
              <a:spcAft>
                <a:spcPts val="0"/>
              </a:spcAft>
              <a:buClr>
                <a:srgbClr val="FFC000"/>
              </a:buClr>
              <a:buFont typeface="Arial" pitchFamily="34" charset="0"/>
              <a:buChar char="–"/>
            </a:pPr>
            <a:r>
              <a:rPr lang="en-US" sz="2000" dirty="0" smtClean="0">
                <a:solidFill>
                  <a:prstClr val="black"/>
                </a:solidFill>
                <a:latin typeface="Optane" pitchFamily="2" charset="0"/>
              </a:rPr>
              <a:t>EU-SILC is </a:t>
            </a:r>
            <a:r>
              <a:rPr lang="en-US" sz="2000" dirty="0">
                <a:solidFill>
                  <a:prstClr val="black"/>
                </a:solidFill>
                <a:latin typeface="Optane" pitchFamily="2" charset="0"/>
              </a:rPr>
              <a:t>used for policy monitoring </a:t>
            </a:r>
            <a:r>
              <a:rPr lang="en-US" sz="2000" dirty="0" smtClean="0">
                <a:solidFill>
                  <a:prstClr val="black"/>
                </a:solidFill>
                <a:latin typeface="Optane" pitchFamily="2" charset="0"/>
              </a:rPr>
              <a:t>(Open Method </a:t>
            </a:r>
            <a:r>
              <a:rPr lang="en-US" sz="2000" dirty="0">
                <a:solidFill>
                  <a:prstClr val="black"/>
                </a:solidFill>
                <a:latin typeface="Optane" pitchFamily="2" charset="0"/>
              </a:rPr>
              <a:t>of </a:t>
            </a:r>
            <a:r>
              <a:rPr lang="en-US" sz="2000" dirty="0" smtClean="0">
                <a:solidFill>
                  <a:prstClr val="black"/>
                </a:solidFill>
                <a:latin typeface="Optane" pitchFamily="2" charset="0"/>
              </a:rPr>
              <a:t>Coordination for social protection and social inclusion)</a:t>
            </a:r>
          </a:p>
          <a:p>
            <a:pPr marL="342900" indent="-342900" fontAlgn="auto">
              <a:spcBef>
                <a:spcPct val="20000"/>
              </a:spcBef>
              <a:spcAft>
                <a:spcPts val="0"/>
              </a:spcAft>
              <a:buClr>
                <a:srgbClr val="FFC000"/>
              </a:buClr>
              <a:buSzPct val="75000"/>
              <a:buFont typeface="Arial" pitchFamily="34" charset="0"/>
              <a:buChar char="►"/>
            </a:pPr>
            <a:r>
              <a:rPr lang="en-US" sz="2000" dirty="0">
                <a:solidFill>
                  <a:prstClr val="black"/>
                </a:solidFill>
                <a:latin typeface="Optane" pitchFamily="2" charset="0"/>
              </a:rPr>
              <a:t>EUROSTAT EHIS (European health Interview Survey)</a:t>
            </a:r>
          </a:p>
          <a:p>
            <a:pPr algn="just"/>
            <a:endParaRPr lang="it-IT" sz="2400" dirty="0" smtClean="0">
              <a:solidFill>
                <a:prstClr val="black"/>
              </a:solidFill>
              <a:latin typeface="Optane" pitchFamily="2" charset="0"/>
            </a:endParaRPr>
          </a:p>
          <a:p>
            <a:pPr marL="285750" indent="-285750" algn="just">
              <a:buFont typeface="Arial" panose="020B0604020202020204" pitchFamily="34" charset="0"/>
              <a:buChar char="•"/>
            </a:pPr>
            <a:endParaRPr lang="it-IT" sz="2400" dirty="0">
              <a:solidFill>
                <a:prstClr val="black"/>
              </a:solidFill>
              <a:latin typeface="Optane" pitchFamily="2" charset="0"/>
            </a:endParaRPr>
          </a:p>
          <a:p>
            <a:pPr marL="285750" indent="-285750" algn="just">
              <a:buFont typeface="Arial" panose="020B0604020202020204" pitchFamily="34" charset="0"/>
              <a:buChar char="•"/>
            </a:pPr>
            <a:endParaRPr lang="it-IT" sz="1600" dirty="0">
              <a:solidFill>
                <a:prstClr val="black">
                  <a:lumMod val="75000"/>
                  <a:lumOff val="25000"/>
                </a:prstClr>
              </a:solidFill>
              <a:latin typeface="Optane" pitchFamily="2" charset="0"/>
              <a:ea typeface="Verdana" pitchFamily="34" charset="0"/>
              <a:cs typeface="Verdana" pitchFamily="34" charset="0"/>
            </a:endParaRPr>
          </a:p>
          <a:p>
            <a:pPr marL="285750" indent="-285750" algn="just">
              <a:buFont typeface="Arial" panose="020B0604020202020204" pitchFamily="34" charset="0"/>
              <a:buChar char="•"/>
            </a:pPr>
            <a:endParaRPr lang="it-IT" sz="1600" dirty="0">
              <a:solidFill>
                <a:prstClr val="black">
                  <a:lumMod val="75000"/>
                  <a:lumOff val="25000"/>
                </a:prstClr>
              </a:solidFill>
              <a:latin typeface="Optane" pitchFamily="2" charset="0"/>
              <a:ea typeface="Verdana" pitchFamily="34" charset="0"/>
              <a:cs typeface="Verdana" pitchFamily="34" charset="0"/>
            </a:endParaRPr>
          </a:p>
          <a:p>
            <a:pPr marL="285750" indent="-285750" algn="just">
              <a:buFont typeface="Arial" panose="020B0604020202020204" pitchFamily="34" charset="0"/>
              <a:buChar char="•"/>
            </a:pPr>
            <a:endParaRPr lang="it-IT" sz="1600" dirty="0">
              <a:solidFill>
                <a:prstClr val="black">
                  <a:lumMod val="75000"/>
                  <a:lumOff val="25000"/>
                </a:prstClr>
              </a:solidFill>
              <a:latin typeface="Optane" pitchFamily="2" charset="0"/>
              <a:ea typeface="Verdana" pitchFamily="34" charset="0"/>
              <a:cs typeface="Verdana" pitchFamily="34" charset="0"/>
            </a:endParaRPr>
          </a:p>
        </p:txBody>
      </p:sp>
      <p:sp>
        <p:nvSpPr>
          <p:cNvPr id="6" name="Title 1"/>
          <p:cNvSpPr txBox="1">
            <a:spLocks/>
          </p:cNvSpPr>
          <p:nvPr/>
        </p:nvSpPr>
        <p:spPr>
          <a:xfrm>
            <a:off x="344364" y="175566"/>
            <a:ext cx="6912956" cy="648090"/>
          </a:xfrm>
          <a:prstGeom prst="rect">
            <a:avLst/>
          </a:prstGeom>
        </p:spPr>
        <p:txBody>
          <a:bodyPr vert="horz" lIns="91440" tIns="45720" rIns="91440" bIns="45720" rtlCol="0" anchor="t">
            <a:noAutofit/>
          </a:bodyPr>
          <a:lstStyle>
            <a:defPPr>
              <a:defRPr lang="en-US"/>
            </a:defPPr>
            <a:lvl1pPr lvl="0" defTabSz="914400" eaLnBrk="1" latinLnBrk="0" hangingPunct="1">
              <a:buNone/>
              <a:defRPr sz="2400" b="1">
                <a:solidFill>
                  <a:schemeClr val="tx1">
                    <a:lumMod val="85000"/>
                    <a:lumOff val="15000"/>
                  </a:schemeClr>
                </a:solidFill>
                <a:latin typeface="Optane" pitchFamily="2" charset="0"/>
                <a:ea typeface="+mj-ea"/>
                <a:cs typeface="+mj-cs"/>
              </a:defRPr>
            </a:lvl1pPr>
          </a:lstStyle>
          <a:p>
            <a:r>
              <a:rPr lang="en-US" altLang="it-IT" sz="2000" dirty="0">
                <a:solidFill>
                  <a:prstClr val="black">
                    <a:lumMod val="85000"/>
                    <a:lumOff val="15000"/>
                  </a:prstClr>
                </a:solidFill>
              </a:rPr>
              <a:t>EU statistics on income and living </a:t>
            </a:r>
            <a:r>
              <a:rPr lang="en-US" altLang="it-IT" sz="2000" dirty="0" smtClean="0">
                <a:solidFill>
                  <a:prstClr val="black">
                    <a:lumMod val="85000"/>
                    <a:lumOff val="15000"/>
                  </a:prstClr>
                </a:solidFill>
              </a:rPr>
              <a:t>conditions</a:t>
            </a:r>
          </a:p>
          <a:p>
            <a:r>
              <a:rPr lang="zh-CN" altLang="en-US" sz="2000" dirty="0" smtClean="0">
                <a:solidFill>
                  <a:prstClr val="black">
                    <a:lumMod val="85000"/>
                    <a:lumOff val="15000"/>
                  </a:prstClr>
                </a:solidFill>
              </a:rPr>
              <a:t>欧盟收入与生活条件统计</a:t>
            </a:r>
            <a:endParaRPr lang="it-IT" sz="2000" dirty="0">
              <a:solidFill>
                <a:prstClr val="black">
                  <a:lumMod val="85000"/>
                  <a:lumOff val="15000"/>
                </a:prstClr>
              </a:solidFill>
            </a:endParaRPr>
          </a:p>
        </p:txBody>
      </p:sp>
      <p:sp>
        <p:nvSpPr>
          <p:cNvPr id="4" name="Rectangle 4"/>
          <p:cNvSpPr/>
          <p:nvPr/>
        </p:nvSpPr>
        <p:spPr>
          <a:xfrm>
            <a:off x="5457070" y="980660"/>
            <a:ext cx="3960549" cy="6186309"/>
          </a:xfrm>
          <a:prstGeom prst="rect">
            <a:avLst/>
          </a:prstGeom>
        </p:spPr>
        <p:txBody>
          <a:bodyPr wrap="square">
            <a:spAutoFit/>
          </a:bodyPr>
          <a:lstStyle/>
          <a:p>
            <a:pPr marL="342900" lvl="0" indent="-342900" fontAlgn="auto">
              <a:spcBef>
                <a:spcPct val="20000"/>
              </a:spcBef>
              <a:spcAft>
                <a:spcPts val="0"/>
              </a:spcAft>
              <a:buClr>
                <a:srgbClr val="FFC000"/>
              </a:buClr>
              <a:buSzPct val="75000"/>
              <a:buFont typeface="Arial" pitchFamily="34" charset="0"/>
              <a:buChar char="►"/>
            </a:pPr>
            <a:r>
              <a:rPr lang="zh-CN" altLang="en-US" sz="2000" dirty="0" smtClean="0">
                <a:solidFill>
                  <a:prstClr val="black"/>
                </a:solidFill>
                <a:latin typeface="Optane" pitchFamily="2" charset="0"/>
              </a:rPr>
              <a:t>欧盟统计</a:t>
            </a:r>
            <a:r>
              <a:rPr lang="zh-CN" altLang="en-US" sz="2000" dirty="0" smtClean="0">
                <a:solidFill>
                  <a:prstClr val="black"/>
                </a:solidFill>
                <a:latin typeface="Optane" pitchFamily="2" charset="0"/>
              </a:rPr>
              <a:t>局的</a:t>
            </a:r>
            <a:r>
              <a:rPr lang="en-US" altLang="zh-CN" sz="2000" dirty="0" smtClean="0">
                <a:solidFill>
                  <a:prstClr val="black"/>
                </a:solidFill>
                <a:latin typeface="Optane" pitchFamily="2" charset="0"/>
              </a:rPr>
              <a:t>EU-SILC+</a:t>
            </a:r>
            <a:r>
              <a:rPr lang="zh-CN" altLang="en-US" sz="2000" dirty="0" smtClean="0">
                <a:solidFill>
                  <a:prstClr val="black"/>
                </a:solidFill>
                <a:latin typeface="Optane" pitchFamily="2" charset="0"/>
              </a:rPr>
              <a:t>行政数据记录</a:t>
            </a:r>
            <a:endParaRPr lang="en-GB" sz="2000" dirty="0" smtClean="0">
              <a:solidFill>
                <a:prstClr val="black"/>
              </a:solidFill>
              <a:latin typeface="Optane" pitchFamily="2" charset="0"/>
            </a:endParaRPr>
          </a:p>
          <a:p>
            <a:pPr marL="742950" lvl="1" indent="-285750" fontAlgn="auto">
              <a:spcBef>
                <a:spcPct val="20000"/>
              </a:spcBef>
              <a:spcAft>
                <a:spcPts val="0"/>
              </a:spcAft>
              <a:buClr>
                <a:srgbClr val="FFC000"/>
              </a:buClr>
              <a:buFont typeface="Arial" pitchFamily="34" charset="0"/>
              <a:buChar char="–"/>
            </a:pPr>
            <a:r>
              <a:rPr lang="en-US" altLang="zh-CN" sz="2000" dirty="0" smtClean="0">
                <a:solidFill>
                  <a:prstClr val="black"/>
                </a:solidFill>
                <a:latin typeface="Optane" pitchFamily="2" charset="0"/>
              </a:rPr>
              <a:t>EU-SILC</a:t>
            </a:r>
            <a:r>
              <a:rPr lang="zh-CN" altLang="en-US" sz="2000" dirty="0" smtClean="0">
                <a:solidFill>
                  <a:prstClr val="black"/>
                </a:solidFill>
                <a:latin typeface="Optane" pitchFamily="2" charset="0"/>
              </a:rPr>
              <a:t>系“欧盟收入与生活条件统计”的缩写</a:t>
            </a:r>
            <a:r>
              <a:rPr lang="en-US" sz="2000" dirty="0" smtClean="0">
                <a:solidFill>
                  <a:prstClr val="black"/>
                </a:solidFill>
                <a:latin typeface="Optane" pitchFamily="2" charset="0"/>
              </a:rPr>
              <a:t> </a:t>
            </a:r>
          </a:p>
          <a:p>
            <a:pPr marL="742950" lvl="1" indent="-285750" fontAlgn="auto">
              <a:spcBef>
                <a:spcPct val="20000"/>
              </a:spcBef>
              <a:spcAft>
                <a:spcPts val="0"/>
              </a:spcAft>
              <a:buClr>
                <a:srgbClr val="FFC000"/>
              </a:buClr>
              <a:buFont typeface="Arial" pitchFamily="34" charset="0"/>
              <a:buChar char="–"/>
            </a:pPr>
            <a:r>
              <a:rPr lang="zh-CN" altLang="en-US" sz="2000" dirty="0" smtClean="0">
                <a:solidFill>
                  <a:prstClr val="black"/>
                </a:solidFill>
                <a:latin typeface="Optane" pitchFamily="2" charset="0"/>
              </a:rPr>
              <a:t>统计</a:t>
            </a:r>
            <a:r>
              <a:rPr lang="zh-CN" altLang="en-US" sz="2000" dirty="0" smtClean="0">
                <a:solidFill>
                  <a:prstClr val="black"/>
                </a:solidFill>
                <a:latin typeface="Optane" pitchFamily="2" charset="0"/>
              </a:rPr>
              <a:t>参考人口包括数据收集期间居住于各国境内的所有家庭及其现有成员</a:t>
            </a:r>
          </a:p>
          <a:p>
            <a:pPr marL="742950" lvl="1" indent="-285750" fontAlgn="auto">
              <a:spcBef>
                <a:spcPct val="20000"/>
              </a:spcBef>
              <a:spcAft>
                <a:spcPts val="0"/>
              </a:spcAft>
              <a:buClr>
                <a:srgbClr val="FFC000"/>
              </a:buClr>
              <a:buFont typeface="Arial" pitchFamily="34" charset="0"/>
              <a:buChar char="–"/>
            </a:pPr>
            <a:r>
              <a:rPr lang="en-US" sz="2000" dirty="0" smtClean="0">
                <a:solidFill>
                  <a:prstClr val="black"/>
                </a:solidFill>
                <a:latin typeface="Optane" pitchFamily="2" charset="0"/>
              </a:rPr>
              <a:t>EU</a:t>
            </a:r>
            <a:r>
              <a:rPr lang="en-US" sz="2000" dirty="0" smtClean="0">
                <a:solidFill>
                  <a:prstClr val="black"/>
                </a:solidFill>
                <a:latin typeface="Optane" pitchFamily="2" charset="0"/>
              </a:rPr>
              <a:t>-SILC </a:t>
            </a:r>
            <a:r>
              <a:rPr lang="zh-CN" altLang="en-US" sz="2000" dirty="0" smtClean="0">
                <a:solidFill>
                  <a:prstClr val="black"/>
                </a:solidFill>
                <a:latin typeface="Optane" pitchFamily="2" charset="0"/>
              </a:rPr>
              <a:t>被应用于欧盟政策监测过程（“社会保护和社会包容开放性协调方法”）</a:t>
            </a:r>
          </a:p>
          <a:p>
            <a:pPr marL="742950" lvl="1" indent="-285750" fontAlgn="auto">
              <a:spcBef>
                <a:spcPct val="20000"/>
              </a:spcBef>
              <a:spcAft>
                <a:spcPts val="0"/>
              </a:spcAft>
              <a:buClr>
                <a:srgbClr val="FFC000"/>
              </a:buClr>
              <a:buFont typeface="Arial" pitchFamily="34" charset="0"/>
              <a:buChar char="–"/>
            </a:pPr>
            <a:endParaRPr lang="en-US" sz="2000" dirty="0" smtClean="0">
              <a:solidFill>
                <a:prstClr val="black"/>
              </a:solidFill>
              <a:latin typeface="Optane" pitchFamily="2" charset="0"/>
            </a:endParaRPr>
          </a:p>
          <a:p>
            <a:pPr marL="342900" indent="-342900" fontAlgn="auto">
              <a:spcBef>
                <a:spcPct val="20000"/>
              </a:spcBef>
              <a:spcAft>
                <a:spcPts val="0"/>
              </a:spcAft>
              <a:buClr>
                <a:srgbClr val="FFC000"/>
              </a:buClr>
              <a:buSzPct val="75000"/>
              <a:buFont typeface="Arial" pitchFamily="34" charset="0"/>
              <a:buChar char="►"/>
            </a:pPr>
            <a:r>
              <a:rPr lang="zh-CN" altLang="en-US" sz="2000" dirty="0" smtClean="0">
                <a:solidFill>
                  <a:prstClr val="black"/>
                </a:solidFill>
                <a:latin typeface="Optane" pitchFamily="2" charset="0"/>
              </a:rPr>
              <a:t>欧盟统计局的</a:t>
            </a:r>
            <a:r>
              <a:rPr lang="en-US" altLang="zh-CN" sz="2000" dirty="0" smtClean="0">
                <a:solidFill>
                  <a:prstClr val="black"/>
                </a:solidFill>
                <a:latin typeface="Optane" pitchFamily="2" charset="0"/>
              </a:rPr>
              <a:t>EHIS</a:t>
            </a:r>
            <a:r>
              <a:rPr lang="zh-CN" altLang="en-US" sz="2000" dirty="0" smtClean="0">
                <a:solidFill>
                  <a:prstClr val="black"/>
                </a:solidFill>
                <a:latin typeface="Optane" pitchFamily="2" charset="0"/>
              </a:rPr>
              <a:t>（欧洲健康访问调查）</a:t>
            </a:r>
            <a:endParaRPr lang="en-US" sz="2000" dirty="0" smtClean="0">
              <a:solidFill>
                <a:prstClr val="black"/>
              </a:solidFill>
              <a:latin typeface="Optane" pitchFamily="2" charset="0"/>
            </a:endParaRPr>
          </a:p>
          <a:p>
            <a:pPr algn="just"/>
            <a:endParaRPr lang="it-IT" sz="2400" dirty="0" smtClean="0">
              <a:solidFill>
                <a:prstClr val="black"/>
              </a:solidFill>
              <a:latin typeface="Optane" pitchFamily="2" charset="0"/>
            </a:endParaRPr>
          </a:p>
          <a:p>
            <a:pPr marL="285750" indent="-285750" algn="just">
              <a:buFont typeface="Arial" panose="020B0604020202020204" pitchFamily="34" charset="0"/>
              <a:buChar char="•"/>
            </a:pPr>
            <a:endParaRPr lang="it-IT" sz="2400" dirty="0">
              <a:solidFill>
                <a:prstClr val="black"/>
              </a:solidFill>
              <a:latin typeface="Optane" pitchFamily="2" charset="0"/>
            </a:endParaRPr>
          </a:p>
          <a:p>
            <a:pPr marL="285750" indent="-285750" algn="just">
              <a:buFont typeface="Arial" panose="020B0604020202020204" pitchFamily="34" charset="0"/>
              <a:buChar char="•"/>
            </a:pPr>
            <a:endParaRPr lang="it-IT" sz="1600" dirty="0">
              <a:solidFill>
                <a:prstClr val="black">
                  <a:lumMod val="75000"/>
                  <a:lumOff val="25000"/>
                </a:prstClr>
              </a:solidFill>
              <a:latin typeface="Optane" pitchFamily="2" charset="0"/>
              <a:ea typeface="Verdana" pitchFamily="34" charset="0"/>
              <a:cs typeface="Verdana" pitchFamily="34" charset="0"/>
            </a:endParaRPr>
          </a:p>
          <a:p>
            <a:pPr marL="285750" indent="-285750" algn="just">
              <a:buFont typeface="Arial" panose="020B0604020202020204" pitchFamily="34" charset="0"/>
              <a:buChar char="•"/>
            </a:pPr>
            <a:endParaRPr lang="it-IT" sz="1600" dirty="0">
              <a:solidFill>
                <a:prstClr val="black">
                  <a:lumMod val="75000"/>
                  <a:lumOff val="25000"/>
                </a:prstClr>
              </a:solidFill>
              <a:latin typeface="Optane" pitchFamily="2" charset="0"/>
              <a:ea typeface="Verdana" pitchFamily="34" charset="0"/>
              <a:cs typeface="Verdana" pitchFamily="34" charset="0"/>
            </a:endParaRPr>
          </a:p>
          <a:p>
            <a:pPr marL="285750" indent="-285750" algn="just">
              <a:buFont typeface="Arial" panose="020B0604020202020204" pitchFamily="34" charset="0"/>
              <a:buChar char="•"/>
            </a:pPr>
            <a:endParaRPr lang="it-IT" sz="1600" dirty="0">
              <a:solidFill>
                <a:prstClr val="black">
                  <a:lumMod val="75000"/>
                  <a:lumOff val="25000"/>
                </a:prstClr>
              </a:solidFill>
              <a:latin typeface="Optane" pitchFamily="2" charset="0"/>
              <a:ea typeface="Verdana" pitchFamily="34" charset="0"/>
              <a:cs typeface="Verdana" pitchFamily="34" charset="0"/>
            </a:endParaRPr>
          </a:p>
        </p:txBody>
      </p:sp>
    </p:spTree>
    <p:extLst>
      <p:ext uri="{BB962C8B-B14F-4D97-AF65-F5344CB8AC3E}">
        <p14:creationId xmlns:p14="http://schemas.microsoft.com/office/powerpoint/2010/main" val="457711488"/>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344364" y="175566"/>
            <a:ext cx="6912956" cy="648090"/>
          </a:xfrm>
          <a:prstGeom prst="rect">
            <a:avLst/>
          </a:prstGeom>
        </p:spPr>
        <p:txBody>
          <a:bodyPr vert="horz" lIns="91440" tIns="45720" rIns="91440" bIns="45720" rtlCol="0" anchor="t">
            <a:noAutofit/>
          </a:bodyPr>
          <a:lstStyle>
            <a:defPPr>
              <a:defRPr lang="en-US"/>
            </a:defPPr>
            <a:lvl1pPr lvl="0" defTabSz="914400" eaLnBrk="1" latinLnBrk="0" hangingPunct="1">
              <a:buNone/>
              <a:defRPr sz="2400" b="1">
                <a:solidFill>
                  <a:schemeClr val="tx1">
                    <a:lumMod val="85000"/>
                    <a:lumOff val="15000"/>
                  </a:schemeClr>
                </a:solidFill>
                <a:latin typeface="Optane" pitchFamily="2" charset="0"/>
                <a:ea typeface="+mj-ea"/>
                <a:cs typeface="+mj-cs"/>
              </a:defRPr>
            </a:lvl1pPr>
          </a:lstStyle>
          <a:p>
            <a:r>
              <a:rPr lang="en-US" altLang="it-IT" dirty="0" smtClean="0"/>
              <a:t>EU 2020 Poverty </a:t>
            </a:r>
            <a:r>
              <a:rPr lang="en-US" altLang="it-IT" dirty="0" smtClean="0"/>
              <a:t>Indicators</a:t>
            </a:r>
          </a:p>
          <a:p>
            <a:r>
              <a:rPr lang="zh-CN" altLang="en-US" dirty="0" smtClean="0"/>
              <a:t>欧盟</a:t>
            </a:r>
            <a:r>
              <a:rPr lang="en-US" altLang="zh-CN" dirty="0" smtClean="0"/>
              <a:t>2020</a:t>
            </a:r>
            <a:r>
              <a:rPr lang="zh-CN" altLang="en-US" dirty="0" smtClean="0"/>
              <a:t> 贫困指标</a:t>
            </a:r>
            <a:endParaRPr lang="it-IT" dirty="0"/>
          </a:p>
        </p:txBody>
      </p:sp>
      <p:graphicFrame>
        <p:nvGraphicFramePr>
          <p:cNvPr id="5" name="1 Gráfico"/>
          <p:cNvGraphicFramePr>
            <a:graphicFrameLocks noChangeAspect="1"/>
          </p:cNvGraphicFramePr>
          <p:nvPr>
            <p:extLst>
              <p:ext uri="{D42A27DB-BD31-4B8C-83A1-F6EECF244321}">
                <p14:modId xmlns:p14="http://schemas.microsoft.com/office/powerpoint/2010/main" val="2931107379"/>
              </p:ext>
            </p:extLst>
          </p:nvPr>
        </p:nvGraphicFramePr>
        <p:xfrm>
          <a:off x="848430" y="1052670"/>
          <a:ext cx="8314001" cy="489668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290010847"/>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344364" y="175566"/>
            <a:ext cx="6912956" cy="648090"/>
          </a:xfrm>
          <a:prstGeom prst="rect">
            <a:avLst/>
          </a:prstGeom>
        </p:spPr>
        <p:txBody>
          <a:bodyPr vert="horz" lIns="91440" tIns="45720" rIns="91440" bIns="45720" rtlCol="0" anchor="t">
            <a:noAutofit/>
          </a:bodyPr>
          <a:lstStyle>
            <a:defPPr>
              <a:defRPr lang="en-US"/>
            </a:defPPr>
            <a:lvl1pPr lvl="0" defTabSz="914400" eaLnBrk="1" latinLnBrk="0" hangingPunct="1">
              <a:buNone/>
              <a:defRPr sz="2400" b="1">
                <a:solidFill>
                  <a:schemeClr val="tx1">
                    <a:lumMod val="85000"/>
                    <a:lumOff val="15000"/>
                  </a:schemeClr>
                </a:solidFill>
                <a:latin typeface="Optane" pitchFamily="2" charset="0"/>
                <a:ea typeface="+mj-ea"/>
                <a:cs typeface="+mj-cs"/>
              </a:defRPr>
            </a:lvl1pPr>
          </a:lstStyle>
          <a:p>
            <a:r>
              <a:rPr lang="en-US" dirty="0" smtClean="0"/>
              <a:t>EU 2020 Poverty </a:t>
            </a:r>
            <a:r>
              <a:rPr lang="en-US" dirty="0" smtClean="0"/>
              <a:t>Indicators</a:t>
            </a:r>
          </a:p>
          <a:p>
            <a:r>
              <a:rPr lang="zh-CN" altLang="en-US" dirty="0" smtClean="0"/>
              <a:t>欧盟</a:t>
            </a:r>
            <a:r>
              <a:rPr lang="en-US" altLang="zh-CN" dirty="0" smtClean="0"/>
              <a:t>2020</a:t>
            </a:r>
            <a:r>
              <a:rPr lang="zh-CN" altLang="en-US" dirty="0" smtClean="0"/>
              <a:t>贫困指标</a:t>
            </a:r>
            <a:endParaRPr lang="it-IT" dirty="0"/>
          </a:p>
        </p:txBody>
      </p:sp>
      <p:graphicFrame>
        <p:nvGraphicFramePr>
          <p:cNvPr id="6" name="3 Gráfico"/>
          <p:cNvGraphicFramePr>
            <a:graphicFrameLocks noChangeAspect="1"/>
          </p:cNvGraphicFramePr>
          <p:nvPr>
            <p:extLst>
              <p:ext uri="{D42A27DB-BD31-4B8C-83A1-F6EECF244321}">
                <p14:modId xmlns:p14="http://schemas.microsoft.com/office/powerpoint/2010/main" val="237776520"/>
              </p:ext>
            </p:extLst>
          </p:nvPr>
        </p:nvGraphicFramePr>
        <p:xfrm>
          <a:off x="1712550" y="1052670"/>
          <a:ext cx="6343320" cy="4112752"/>
        </p:xfrm>
        <a:graphic>
          <a:graphicData uri="http://schemas.openxmlformats.org/drawingml/2006/chart">
            <c:chart xmlns:c="http://schemas.openxmlformats.org/drawingml/2006/chart" xmlns:r="http://schemas.openxmlformats.org/officeDocument/2006/relationships" r:id="rId3"/>
          </a:graphicData>
        </a:graphic>
      </p:graphicFrame>
      <p:sp>
        <p:nvSpPr>
          <p:cNvPr id="2" name="文本框 1"/>
          <p:cNvSpPr txBox="1"/>
          <p:nvPr/>
        </p:nvSpPr>
        <p:spPr>
          <a:xfrm>
            <a:off x="1208480" y="4664211"/>
            <a:ext cx="1368190" cy="276999"/>
          </a:xfrm>
          <a:prstGeom prst="rect">
            <a:avLst/>
          </a:prstGeom>
          <a:noFill/>
        </p:spPr>
        <p:txBody>
          <a:bodyPr wrap="square" rtlCol="0">
            <a:spAutoFit/>
          </a:bodyPr>
          <a:lstStyle/>
          <a:p>
            <a:r>
              <a:rPr kumimoji="1" lang="zh-CN" altLang="en-US" sz="1200" dirty="0" smtClean="0"/>
              <a:t>欧盟</a:t>
            </a:r>
            <a:r>
              <a:rPr kumimoji="1" lang="en-US" altLang="zh-CN" sz="1200" dirty="0" smtClean="0"/>
              <a:t>28</a:t>
            </a:r>
            <a:r>
              <a:rPr kumimoji="1" lang="zh-CN" altLang="en-US" sz="1200" dirty="0" smtClean="0"/>
              <a:t>国</a:t>
            </a:r>
            <a:endParaRPr kumimoji="1" lang="zh-CN" altLang="en-US" sz="1200" dirty="0"/>
          </a:p>
        </p:txBody>
      </p:sp>
      <p:sp>
        <p:nvSpPr>
          <p:cNvPr id="5" name="文本框 4"/>
          <p:cNvSpPr txBox="1"/>
          <p:nvPr/>
        </p:nvSpPr>
        <p:spPr>
          <a:xfrm>
            <a:off x="1208480" y="4880241"/>
            <a:ext cx="1368190" cy="276999"/>
          </a:xfrm>
          <a:prstGeom prst="rect">
            <a:avLst/>
          </a:prstGeom>
          <a:noFill/>
        </p:spPr>
        <p:txBody>
          <a:bodyPr wrap="square" rtlCol="0">
            <a:spAutoFit/>
          </a:bodyPr>
          <a:lstStyle/>
          <a:p>
            <a:r>
              <a:rPr kumimoji="1" lang="zh-CN" altLang="en-US" sz="1200" dirty="0" smtClean="0"/>
              <a:t>西 班 牙</a:t>
            </a:r>
            <a:endParaRPr kumimoji="1" lang="zh-CN" altLang="en-US" sz="1200" dirty="0"/>
          </a:p>
        </p:txBody>
      </p:sp>
    </p:spTree>
    <p:extLst>
      <p:ext uri="{BB962C8B-B14F-4D97-AF65-F5344CB8AC3E}">
        <p14:creationId xmlns:p14="http://schemas.microsoft.com/office/powerpoint/2010/main" val="3262153086"/>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344364" y="175566"/>
            <a:ext cx="6912956" cy="648090"/>
          </a:xfrm>
          <a:prstGeom prst="rect">
            <a:avLst/>
          </a:prstGeom>
        </p:spPr>
        <p:txBody>
          <a:bodyPr vert="horz" lIns="91440" tIns="45720" rIns="91440" bIns="45720" rtlCol="0" anchor="t">
            <a:noAutofit/>
          </a:bodyPr>
          <a:lstStyle>
            <a:defPPr>
              <a:defRPr lang="en-US"/>
            </a:defPPr>
            <a:lvl1pPr lvl="0" defTabSz="914400" eaLnBrk="1" latinLnBrk="0" hangingPunct="1">
              <a:buNone/>
              <a:defRPr sz="2400" b="1">
                <a:solidFill>
                  <a:schemeClr val="tx1">
                    <a:lumMod val="85000"/>
                    <a:lumOff val="15000"/>
                  </a:schemeClr>
                </a:solidFill>
                <a:latin typeface="Optane" pitchFamily="2" charset="0"/>
                <a:ea typeface="+mj-ea"/>
                <a:cs typeface="+mj-cs"/>
              </a:defRPr>
            </a:lvl1pPr>
          </a:lstStyle>
          <a:p>
            <a:r>
              <a:rPr lang="en-US" altLang="it-IT" dirty="0" smtClean="0"/>
              <a:t>EU 2020 Poverty </a:t>
            </a:r>
            <a:r>
              <a:rPr lang="en-US" altLang="it-IT" dirty="0" smtClean="0"/>
              <a:t>Indicators</a:t>
            </a:r>
          </a:p>
          <a:p>
            <a:r>
              <a:rPr lang="en-US" altLang="it-IT" dirty="0" smtClean="0"/>
              <a:t>欧盟2020贫困指标</a:t>
            </a:r>
            <a:endParaRPr lang="it-IT" dirty="0"/>
          </a:p>
        </p:txBody>
      </p:sp>
      <p:graphicFrame>
        <p:nvGraphicFramePr>
          <p:cNvPr id="6" name="2 Gráfico"/>
          <p:cNvGraphicFramePr>
            <a:graphicFrameLocks/>
          </p:cNvGraphicFramePr>
          <p:nvPr>
            <p:extLst>
              <p:ext uri="{D42A27DB-BD31-4B8C-83A1-F6EECF244321}">
                <p14:modId xmlns:p14="http://schemas.microsoft.com/office/powerpoint/2010/main" val="2237363572"/>
              </p:ext>
            </p:extLst>
          </p:nvPr>
        </p:nvGraphicFramePr>
        <p:xfrm>
          <a:off x="1496520" y="1268700"/>
          <a:ext cx="6396280" cy="4221515"/>
        </p:xfrm>
        <a:graphic>
          <a:graphicData uri="http://schemas.openxmlformats.org/drawingml/2006/chart">
            <c:chart xmlns:c="http://schemas.openxmlformats.org/drawingml/2006/chart" xmlns:r="http://schemas.openxmlformats.org/officeDocument/2006/relationships" r:id="rId3"/>
          </a:graphicData>
        </a:graphic>
      </p:graphicFrame>
      <p:sp>
        <p:nvSpPr>
          <p:cNvPr id="2" name="文本框 1"/>
          <p:cNvSpPr txBox="1"/>
          <p:nvPr/>
        </p:nvSpPr>
        <p:spPr>
          <a:xfrm>
            <a:off x="1280490" y="4941210"/>
            <a:ext cx="936130" cy="276999"/>
          </a:xfrm>
          <a:prstGeom prst="rect">
            <a:avLst/>
          </a:prstGeom>
          <a:noFill/>
        </p:spPr>
        <p:txBody>
          <a:bodyPr wrap="square" rtlCol="0">
            <a:spAutoFit/>
          </a:bodyPr>
          <a:lstStyle/>
          <a:p>
            <a:r>
              <a:rPr kumimoji="1" lang="zh-CN" altLang="en-US" sz="1200" dirty="0" smtClean="0"/>
              <a:t>男性</a:t>
            </a:r>
            <a:endParaRPr kumimoji="1" lang="zh-CN" altLang="en-US" sz="1200" dirty="0"/>
          </a:p>
        </p:txBody>
      </p:sp>
      <p:sp>
        <p:nvSpPr>
          <p:cNvPr id="5" name="文本框 4"/>
          <p:cNvSpPr txBox="1"/>
          <p:nvPr/>
        </p:nvSpPr>
        <p:spPr>
          <a:xfrm>
            <a:off x="1280490" y="5165620"/>
            <a:ext cx="936130" cy="276999"/>
          </a:xfrm>
          <a:prstGeom prst="rect">
            <a:avLst/>
          </a:prstGeom>
          <a:noFill/>
        </p:spPr>
        <p:txBody>
          <a:bodyPr wrap="square" rtlCol="0">
            <a:spAutoFit/>
          </a:bodyPr>
          <a:lstStyle/>
          <a:p>
            <a:r>
              <a:rPr kumimoji="1" lang="zh-CN" altLang="en-US" sz="1200" dirty="0" smtClean="0"/>
              <a:t>女性</a:t>
            </a:r>
            <a:endParaRPr kumimoji="1" lang="zh-CN" altLang="en-US" sz="1200" dirty="0"/>
          </a:p>
        </p:txBody>
      </p:sp>
    </p:spTree>
    <p:extLst>
      <p:ext uri="{BB962C8B-B14F-4D97-AF65-F5344CB8AC3E}">
        <p14:creationId xmlns:p14="http://schemas.microsoft.com/office/powerpoint/2010/main" val="4067582321"/>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344364" y="175566"/>
            <a:ext cx="6912956" cy="648090"/>
          </a:xfrm>
          <a:prstGeom prst="rect">
            <a:avLst/>
          </a:prstGeom>
        </p:spPr>
        <p:txBody>
          <a:bodyPr vert="horz" lIns="91440" tIns="45720" rIns="91440" bIns="45720" rtlCol="0" anchor="t">
            <a:noAutofit/>
          </a:bodyPr>
          <a:lstStyle>
            <a:defPPr>
              <a:defRPr lang="en-US"/>
            </a:defPPr>
            <a:lvl1pPr lvl="0" defTabSz="914400" eaLnBrk="1" latinLnBrk="0" hangingPunct="1">
              <a:buNone/>
              <a:defRPr sz="2400" b="1">
                <a:solidFill>
                  <a:schemeClr val="tx1">
                    <a:lumMod val="85000"/>
                    <a:lumOff val="15000"/>
                  </a:schemeClr>
                </a:solidFill>
                <a:latin typeface="Optane" pitchFamily="2" charset="0"/>
                <a:ea typeface="+mj-ea"/>
                <a:cs typeface="+mj-cs"/>
              </a:defRPr>
            </a:lvl1pPr>
          </a:lstStyle>
          <a:p>
            <a:r>
              <a:rPr lang="en-US" altLang="it-IT" dirty="0" smtClean="0"/>
              <a:t>EU 2020 Poverty Indicators</a:t>
            </a:r>
            <a:endParaRPr lang="it-IT" dirty="0"/>
          </a:p>
        </p:txBody>
      </p:sp>
      <p:graphicFrame>
        <p:nvGraphicFramePr>
          <p:cNvPr id="7" name="4 Gráfico"/>
          <p:cNvGraphicFramePr>
            <a:graphicFrameLocks noChangeAspect="1"/>
          </p:cNvGraphicFramePr>
          <p:nvPr>
            <p:extLst>
              <p:ext uri="{D42A27DB-BD31-4B8C-83A1-F6EECF244321}">
                <p14:modId xmlns:p14="http://schemas.microsoft.com/office/powerpoint/2010/main" val="2604503013"/>
              </p:ext>
            </p:extLst>
          </p:nvPr>
        </p:nvGraphicFramePr>
        <p:xfrm>
          <a:off x="1204784" y="1124680"/>
          <a:ext cx="6460936" cy="3972039"/>
        </p:xfrm>
        <a:graphic>
          <a:graphicData uri="http://schemas.openxmlformats.org/drawingml/2006/chart">
            <c:chart xmlns:c="http://schemas.openxmlformats.org/drawingml/2006/chart" xmlns:r="http://schemas.openxmlformats.org/officeDocument/2006/relationships" r:id="rId3"/>
          </a:graphicData>
        </a:graphic>
      </p:graphicFrame>
      <p:sp>
        <p:nvSpPr>
          <p:cNvPr id="2" name="文本框 1"/>
          <p:cNvSpPr txBox="1"/>
          <p:nvPr/>
        </p:nvSpPr>
        <p:spPr>
          <a:xfrm>
            <a:off x="704410" y="4592201"/>
            <a:ext cx="1080150" cy="276999"/>
          </a:xfrm>
          <a:prstGeom prst="rect">
            <a:avLst/>
          </a:prstGeom>
          <a:noFill/>
        </p:spPr>
        <p:txBody>
          <a:bodyPr wrap="square" rtlCol="0">
            <a:spAutoFit/>
          </a:bodyPr>
          <a:lstStyle/>
          <a:p>
            <a:r>
              <a:rPr kumimoji="1" lang="zh-CN" altLang="en-US" sz="1200" dirty="0" smtClean="0"/>
              <a:t>欧盟</a:t>
            </a:r>
            <a:r>
              <a:rPr kumimoji="1" lang="en-US" altLang="zh-CN" sz="1200" dirty="0" smtClean="0"/>
              <a:t>28</a:t>
            </a:r>
            <a:r>
              <a:rPr kumimoji="1" lang="zh-CN" altLang="en-US" sz="1200" dirty="0" smtClean="0"/>
              <a:t>国</a:t>
            </a:r>
            <a:endParaRPr kumimoji="1" lang="zh-CN" altLang="en-US" sz="1200" dirty="0"/>
          </a:p>
        </p:txBody>
      </p:sp>
      <p:sp>
        <p:nvSpPr>
          <p:cNvPr id="5" name="文本框 4"/>
          <p:cNvSpPr txBox="1"/>
          <p:nvPr/>
        </p:nvSpPr>
        <p:spPr>
          <a:xfrm>
            <a:off x="704410" y="4808231"/>
            <a:ext cx="1080150" cy="276999"/>
          </a:xfrm>
          <a:prstGeom prst="rect">
            <a:avLst/>
          </a:prstGeom>
          <a:noFill/>
        </p:spPr>
        <p:txBody>
          <a:bodyPr wrap="square" rtlCol="0">
            <a:spAutoFit/>
          </a:bodyPr>
          <a:lstStyle/>
          <a:p>
            <a:r>
              <a:rPr kumimoji="1" lang="zh-CN" altLang="en-US" sz="1200" dirty="0" smtClean="0"/>
              <a:t>西 班 牙</a:t>
            </a:r>
            <a:endParaRPr kumimoji="1" lang="zh-CN" altLang="en-US" sz="1200" dirty="0"/>
          </a:p>
        </p:txBody>
      </p:sp>
    </p:spTree>
    <p:extLst>
      <p:ext uri="{BB962C8B-B14F-4D97-AF65-F5344CB8AC3E}">
        <p14:creationId xmlns:p14="http://schemas.microsoft.com/office/powerpoint/2010/main" val="2550197298"/>
      </p:ext>
    </p:extLst>
  </p:cSld>
  <p:clrMapOvr>
    <a:masterClrMapping/>
  </p:clrMapOvr>
  <p:timing>
    <p:tnLst>
      <p:par>
        <p:cTn xmlns:p14="http://schemas.microsoft.com/office/powerpoint/2010/mai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HINKCELLPRESENTATIONDONOTDELETE" val="&lt;?xml version=&quot;1.0&quot; encoding=&quot;UTF-16&quot; standalone=&quot;yes&quot;?&gt;&#10;&lt;root reqver=&quot;16160&quot;&gt;&lt;version val=&quot;17973&quot;/&gt;&lt;CPresentation id=&quot;1&quot;&gt;&lt;m_defprecNumber idref=&quot;2&quot;/&gt;&lt;m_defprecPercent idref=&quot;3&quot;/&gt;&lt;m_defprecDate idref=&quot;4&quot;/&gt;&lt;m_defprecYear idref=&quot;5&quot;/&gt;&lt;m_defprecQuarter idref=&quot;6&quot;/&gt;&lt;m_defprecMonth idref=&quot;7&quot;/&gt;&lt;m_defprecWeek idref=&quot;8&quot;/&gt;&lt;m_defprecDay idref=&quot;9&quot;/&gt;&lt;m_mruColor&gt;&lt;m_vecMRU length=&quot;7&quot;&gt;&lt;elem m_fUsage=&quot;1.55610000000000000000E+000&quot;&gt;&lt;m_ppcolschidx val=&quot;0&quot;/&gt;&lt;m_rgb r=&quot;5a&quot; g=&quot;be&quot; b=&quot;a3&quot;/&gt;&lt;/elem&gt;&lt;elem m_fUsage=&quot;1.00000000000000000000E+000&quot;&gt;&lt;m_ppcolschidx val=&quot;0&quot;/&gt;&lt;m_rgb r=&quot;cf&quot; g=&quot;f2&quot; b=&quot;fe&quot;/&gt;&lt;/elem&gt;&lt;elem m_fUsage=&quot;9.08764110000000010000E-001&quot;&gt;&lt;m_ppcolschidx val=&quot;0&quot;/&gt;&lt;m_rgb r=&quot;e7&quot; g=&quot;1e&quot; b=&quot;1&quot;/&gt;&lt;/elem&gt;&lt;elem m_fUsage=&quot;8.10000000000000050000E-001&quot;&gt;&lt;m_ppcolschidx val=&quot;0&quot;/&gt;&lt;m_rgb r=&quot;e3&quot; g=&quot;97&quot; b=&quot;4a&quot;/&gt;&lt;/elem&gt;&lt;elem m_fUsage=&quot;7.29000000000000090000E-001&quot;&gt;&lt;m_ppcolschidx val=&quot;0&quot;/&gt;&lt;m_rgb r=&quot;cd&quot; g=&quot;dd&quot; b=&quot;f8&quot;/&gt;&lt;/elem&gt;&lt;elem m_fUsage=&quot;5.90490000000000180000E-001&quot;&gt;&lt;m_ppcolschidx val=&quot;0&quot;/&gt;&lt;m_rgb r=&quot;0&quot; g=&quot;70&quot; b=&quot;c0&quot;/&gt;&lt;/elem&gt;&lt;elem m_fUsage=&quot;5.31441000000000160000E-001&quot;&gt;&lt;m_ppcolschidx val=&quot;0&quot;/&gt;&lt;m_rgb r=&quot;2d&quot; g=&quot;d2&quot; b=&quot;28&quot;/&gt;&lt;/elem&gt;&lt;/m_vecMRU&gt;&lt;/m_mruColor&gt;&lt;m_agendatheme&gt;&lt;m_aagendaitemprops&gt;&lt;elem&gt;&lt;m_bVisible val=&quot;1&quot;/&gt;&lt;m_font&gt;&lt;m_bBold val=&quot;1&quot;/&gt;&lt;/m_font&gt;&lt;m_colFont&gt;&lt;m_ppcolschidx val=&quot;2&quot;/&gt;&lt;/m_colFont&gt;&lt;m_fill&gt;&lt;m_bVisible val=&quot;0&quot;/&gt;&lt;/m_fill&gt;&lt;m_linestyle&gt;&lt;m_bVisible val=&quot;1&quot;/&gt;&lt;m_nWeight val=&quot;6&quot;/&gt;&lt;m_col&gt;&lt;m_ppcolschidx val=&quot;2&quot;/&gt;&lt;/m_col&gt;&lt;m_msolinedashstyle val=&quot;1&quot;/&gt;&lt;m_msoarrowheadstyleBegin val=&quot;1&quot;/&gt;&lt;m_msoarrowheadstyleEnd val=&quot;1&quot;/&gt;&lt;/m_linestyle&gt;&lt;/elem&gt;&lt;elem&gt;&lt;m_bVisible val=&quot;1&quot;/&gt;&lt;m_font&gt;&lt;m_bBold val=&quot;1&quot;/&gt;&lt;/m_font&gt;&lt;m_colFont&gt;&lt;m_ppcolschidx val=&quot;2&quot;/&gt;&lt;/m_colFont&gt;&lt;m_fill&gt;&lt;m_bVisible val=&quot;0&quot;/&gt;&lt;/m_fill&gt;&lt;m_linestyle&gt;&lt;m_bVisible val=&quot;0&quot;/&gt;&lt;/m_linestyle&gt;&lt;/elem&gt;&lt;elem&gt;&lt;m_bVisible val=&quot;1&quot;/&gt;&lt;m_font&gt;&lt;m_bBold val=&quot;0&quot;/&gt;&lt;/m_font&gt;&lt;m_colFont&gt;&lt;m_ppcolschidx val=&quot;2&quot;/&gt;&lt;/m_colFont&gt;&lt;m_fill&gt;&lt;m_bVisible val=&quot;0&quot;/&gt;&lt;/m_fill&gt;&lt;m_linestyle&gt;&lt;m_bVisible val=&quot;0&quot;/&gt;&lt;/m_linestyle&gt;&lt;/elem&gt;&lt;elem&gt;&lt;m_bVisible val=&quot;1&quot;/&gt;&lt;m_font&gt;&lt;m_bBold val=&quot;1&quot;/&gt;&lt;/m_font&gt;&lt;m_colFont&gt;&lt;m_ppcolschidx val=&quot;2&quot;/&gt;&lt;/m_colFont&gt;&lt;m_fill&gt;&lt;m_bVisible val=&quot;0&quot;/&gt;&lt;/m_fill&gt;&lt;m_linestyle&gt;&lt;m_bVisible val=&quot;1&quot;/&gt;&lt;m_nWeight val=&quot;6&quot;/&gt;&lt;m_col&gt;&lt;m_ppcolschidx val=&quot;2&quot;/&gt;&lt;/m_col&gt;&lt;m_msolinedashstyle val=&quot;1&quot;/&gt;&lt;m_msoarrowheadstyleBegin val=&quot;1&quot;/&gt;&lt;m_msoarrowheadstyleEnd val=&quot;1&quot;/&gt;&lt;/m_linestyle&gt;&lt;/elem&gt;&lt;elem&gt;&lt;m_bVisible val=&quot;1&quot;/&gt;&lt;m_font&gt;&lt;m_bBold val=&quot;0&quot;/&gt;&lt;/m_font&gt;&lt;m_colFont&gt;&lt;m_ppcolschidx val=&quot;2&quot;/&gt;&lt;/m_colFont&gt;&lt;m_fill&gt;&lt;m_bVisible val=&quot;0&quot;/&gt;&lt;/m_fill&gt;&lt;m_linestyle&gt;&lt;m_bVisible val=&quot;0&quot;/&gt;&lt;/m_linestyle&gt;&lt;/elem&gt;&lt;elem&gt;&lt;m_bVisible val=&quot;1&quot;/&gt;&lt;m_font&gt;&lt;m_bBold val=&quot;0&quot;/&gt;&lt;/m_font&gt;&lt;m_colFont&gt;&lt;m_ppcolschidx val=&quot;2&quot;/&gt;&lt;/m_colFont&gt;&lt;m_fill&gt;&lt;m_bVisible val=&quot;0&quot;/&gt;&lt;/m_fill&gt;&lt;m_linestyle&gt;&lt;m_bVisible val=&quot;0&quot;/&gt;&lt;/m_linestyle&gt;&lt;/elem&gt;&lt;elem&gt;&lt;m_bVisible val=&quot;1&quot;/&gt;&lt;m_font&gt;&lt;m_bBold val=&quot;0&quot;/&gt;&lt;/m_font&gt;&lt;m_colFont&gt;&lt;m_ppcolschidx val=&quot;2&quot;/&gt;&lt;/m_colFont&gt;&lt;m_fill&gt;&lt;m_bVisible val=&quot;0&quot;/&gt;&lt;/m_fill&gt;&lt;m_linestyle&gt;&lt;m_bVisible val=&quot;0&quot;/&gt;&lt;/m_linestyle&gt;&lt;/elem&gt;&lt;elem&gt;&lt;m_bVisible val=&quot;1&quot;/&gt;&lt;m_font&gt;&lt;m_bBold val=&quot;0&quot;/&gt;&lt;/m_font&gt;&lt;m_colFont&gt;&lt;m_ppcolschidx val=&quot;2&quot;/&gt;&lt;/m_colFont&gt;&lt;m_fill&gt;&lt;m_bVisible val=&quot;0&quot;/&gt;&lt;/m_fill&gt;&lt;m_linestyle&gt;&lt;m_bVisible val=&quot;0&quot;/&gt;&lt;/m_linestyle&gt;&lt;/elem&gt;&lt;elem&gt;&lt;m_bVisible val=&quot;0&quot;/&gt;&lt;/elem&gt;&lt;elem&gt;&lt;m_bVisible val=&quot;1&quot;/&gt;&lt;m_font&gt;&lt;m_bBold val=&quot;0&quot;/&gt;&lt;/m_font&gt;&lt;m_colFont&gt;&lt;m_ppcolschidx val=&quot;2&quot;/&gt;&lt;/m_colFont&gt;&lt;m_fill&gt;&lt;m_bVisible val=&quot;0&quot;/&gt;&lt;/m_fill&gt;&lt;m_linestyle&gt;&lt;m_bVisible val=&quot;0&quot;/&gt;&lt;/m_linestyle&gt;&lt;/elem&gt;&lt;elem&gt;&lt;m_bVisible val=&quot;0&quot;/&gt;&lt;/elem&gt;&lt;/m_aagendaitemprops&gt;&lt;m_linestyleTopBottomLine&gt;&lt;m_bVisible val=&quot;0&quot;/&gt;&lt;/m_linestyleTopBottomLine&gt;&lt;/m_agendatheme&gt;&lt;m_mapectfillschemeMRU/&gt;&lt;m_eweekdayFirstOfWeek val=&quot;1&quot;/&gt;&lt;m_eweekdayFirstOfWorkweek val=&quot;2&quot;/&gt;&lt;m_eweekdayFirstOfWeekend val=&quot;7&quot;/&gt;&lt;/CPresentation&gt;&lt;CDefaultPrec id=&quot;9&quot;&gt;&lt;m_precDefault/&gt;&lt;/CDefaultPrec&gt;&lt;CDefaultPrec id=&quot;8&quot;&gt;&lt;m_precDefault/&gt;&lt;/CDefaultPrec&gt;&lt;CDefaultPrec id=&quot;7&quot;&gt;&lt;m_precDefault/&gt;&lt;/CDefaultPrec&gt;&lt;CDefaultPrec id=&quot;6&quot;&gt;&lt;m_precDefault/&gt;&lt;/CDefaultPrec&gt;&lt;CDefaultPrec id=&quot;5&quot;&gt;&lt;m_precDefault/&gt;&lt;/CDefaultPrec&gt;&lt;CDefaultPrec id=&quot;4&quot;&gt;&lt;m_precDefault/&gt;&lt;/CDefaultPrec&gt;&lt;CDefaultPrec id=&quot;3&quot;&gt;&lt;m_precDefault/&gt;&lt;/CDefaultPrec&gt;&lt;CDefaultPrec id=&quot;2&quot;&gt;&lt;m_precDefault&gt;&lt;m_chDecimalSymbol&gt;.&lt;/m_chDecimalSymbol&gt;&lt;m_nGroupingDigits val=&quot;3&quot;/&gt;&lt;m_chGroupingSymbol&gt;,&lt;/m_chGroupingSymbol&gt;&lt;m_chMinusSymbol&gt;-&lt;/m_chMinusSymbol&gt;&lt;m_chDecimalSymbol17909&gt;.&lt;/m_chDecimalSymbol17909&gt;&lt;m_nGroupingDigits17909 val=&quot;3&quot;/&gt;&lt;m_chGroupingSymbol17909&gt;,&lt;/m_chGroupingSymbol17909&gt;&lt;/m_precDefault&gt;&lt;/CDefaultPrec&gt;&lt;/root&gt;"/>
  <p:tag name="THINKCELLUNDODONOTDELETE" val="513"/>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pC3_ib8Pk6k6Ufdjr8CiE.Q"/>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pluj1_z0EmEi1ZermGN_6sg"/>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poeHNUFTl0Uu77cVj3gD6Vw"/>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55580</TotalTime>
  <Words>2070</Words>
  <Application>Microsoft Macintosh PowerPoint</Application>
  <PresentationFormat>A4 纸张(210x297 毫米)</PresentationFormat>
  <Paragraphs>267</Paragraphs>
  <Slides>27</Slides>
  <Notes>12</Notes>
  <HiddenSlides>0</HiddenSlides>
  <MMClips>0</MMClips>
  <ScaleCrop>false</ScaleCrop>
  <HeadingPairs>
    <vt:vector size="8" baseType="variant">
      <vt:variant>
        <vt:lpstr>主题</vt:lpstr>
      </vt:variant>
      <vt:variant>
        <vt:i4>1</vt:i4>
      </vt:variant>
      <vt:variant>
        <vt:lpstr>嵌入的 OLE 服务器</vt:lpstr>
      </vt:variant>
      <vt:variant>
        <vt:i4>1</vt:i4>
      </vt:variant>
      <vt:variant>
        <vt:lpstr>幻灯片标题</vt:lpstr>
      </vt:variant>
      <vt:variant>
        <vt:i4>27</vt:i4>
      </vt:variant>
      <vt:variant>
        <vt:lpstr>自定义放映</vt:lpstr>
      </vt:variant>
      <vt:variant>
        <vt:i4>1</vt:i4>
      </vt:variant>
    </vt:vector>
  </HeadingPairs>
  <TitlesOfParts>
    <vt:vector size="30" baseType="lpstr">
      <vt:lpstr>Office Theme</vt:lpstr>
      <vt:lpstr>think-cell Slide</vt:lpstr>
      <vt:lpstr>PowerPoint 演示文稿</vt:lpstr>
      <vt:lpstr>Contents 目录</vt:lpstr>
      <vt:lpstr>EU 2020 Strategy for Growth &amp; Jobs 欧盟2020增长与就业战略</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An approach to the elderly in the EU 欧盟养老途径</vt:lpstr>
      <vt:lpstr>An approach to the elderly in the EU (2) 欧盟养老途径（2）</vt:lpstr>
      <vt:lpstr>A WHO Initiative 世界卫生组织活动</vt:lpstr>
      <vt:lpstr>The Long-term care (LTC) perspective 长期照料（LTC）体系透视</vt:lpstr>
      <vt:lpstr>LTC Measures 长期照料办法</vt:lpstr>
      <vt:lpstr>Spanish Institute for the Elderly an Social Services – IMSERSO 西班牙老人与社会服务署</vt:lpstr>
      <vt:lpstr>Spanish framework: policies and programs 西班牙的工作框架：政策与项目</vt:lpstr>
      <vt:lpstr>Spanish framework: policies and programs (2) 西班牙工作框架：政策与项目（2）</vt:lpstr>
      <vt:lpstr>Spanish framework: policies and programs (3) 西班牙工作框架：政策与框架（3）</vt:lpstr>
      <vt:lpstr>Spanish framework: social protection systems 西班牙工作框架：社会保护（保障）体系</vt:lpstr>
      <vt:lpstr>Spanish framework: Public System of Social Services 西班牙工作框架：社会服务公共体系</vt:lpstr>
      <vt:lpstr>Public System of Social Services (2) 社会服务公共体系（2） </vt:lpstr>
      <vt:lpstr>Public System of Social Services (3) 社会服务共同体系（3）</vt:lpstr>
      <vt:lpstr>Public System of Social Services (4) 社会服务公共体系（4）</vt:lpstr>
      <vt:lpstr>Public System of Social Services (5)</vt:lpstr>
      <vt:lpstr>Public System of Social Services (6) 社会服务公共体系（6）</vt:lpstr>
      <vt:lpstr>Custom Show 1</vt:lpstr>
    </vt:vector>
  </TitlesOfParts>
  <Company>Capgemini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Capgemini NA PowerPoint Template</dc:title>
  <dc:creator>Capgemini</dc:creator>
  <cp:lastModifiedBy>林</cp:lastModifiedBy>
  <cp:revision>4306</cp:revision>
  <cp:lastPrinted>2016-05-17T10:12:36Z</cp:lastPrinted>
  <dcterms:created xsi:type="dcterms:W3CDTF">2009-02-10T04:14:03Z</dcterms:created>
  <dcterms:modified xsi:type="dcterms:W3CDTF">2016-05-23T07:09:59Z</dcterms:modified>
</cp:coreProperties>
</file>