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0" r:id="rId1"/>
  </p:sldMasterIdLst>
  <p:notesMasterIdLst>
    <p:notesMasterId r:id="rId27"/>
  </p:notesMasterIdLst>
  <p:handoutMasterIdLst>
    <p:handoutMasterId r:id="rId28"/>
  </p:handoutMasterIdLst>
  <p:sldIdLst>
    <p:sldId id="1229" r:id="rId2"/>
    <p:sldId id="1322" r:id="rId3"/>
    <p:sldId id="1321" r:id="rId4"/>
    <p:sldId id="1333" r:id="rId5"/>
    <p:sldId id="1323" r:id="rId6"/>
    <p:sldId id="1324" r:id="rId7"/>
    <p:sldId id="1337" r:id="rId8"/>
    <p:sldId id="1345" r:id="rId9"/>
    <p:sldId id="1325" r:id="rId10"/>
    <p:sldId id="1348" r:id="rId11"/>
    <p:sldId id="1350" r:id="rId12"/>
    <p:sldId id="1326" r:id="rId13"/>
    <p:sldId id="1328" r:id="rId14"/>
    <p:sldId id="1329" r:id="rId15"/>
    <p:sldId id="1330" r:id="rId16"/>
    <p:sldId id="1349" r:id="rId17"/>
    <p:sldId id="1351" r:id="rId18"/>
    <p:sldId id="1331" r:id="rId19"/>
    <p:sldId id="1346" r:id="rId20"/>
    <p:sldId id="1332" r:id="rId21"/>
    <p:sldId id="1336" r:id="rId22"/>
    <p:sldId id="1338" r:id="rId23"/>
    <p:sldId id="1335" r:id="rId24"/>
    <p:sldId id="1339" r:id="rId25"/>
    <p:sldId id="1344" r:id="rId26"/>
  </p:sldIdLst>
  <p:sldSz cx="9906000" cy="6858000" type="A4"/>
  <p:notesSz cx="9926638" cy="6797675"/>
  <p:custShowLst>
    <p:custShow name="Custom Show 1" id="0">
      <p:sldLst/>
    </p:custShow>
  </p:custShowLst>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572">
          <p15:clr>
            <a:srgbClr val="A4A3A4"/>
          </p15:clr>
        </p15:guide>
        <p15:guide id="2" orient="horz" pos="3838">
          <p15:clr>
            <a:srgbClr val="A4A3A4"/>
          </p15:clr>
        </p15:guide>
        <p15:guide id="3" orient="horz">
          <p15:clr>
            <a:srgbClr val="A4A3A4"/>
          </p15:clr>
        </p15:guide>
        <p15:guide id="4" orient="horz" pos="890">
          <p15:clr>
            <a:srgbClr val="A4A3A4"/>
          </p15:clr>
        </p15:guide>
        <p15:guide id="5" pos="6023">
          <p15:clr>
            <a:srgbClr val="A4A3A4"/>
          </p15:clr>
        </p15:guide>
        <p15:guide id="6" pos="308">
          <p15:clr>
            <a:srgbClr val="A4A3A4"/>
          </p15:clr>
        </p15:guide>
        <p15:guide id="7" pos="5796">
          <p15:clr>
            <a:srgbClr val="A4A3A4"/>
          </p15:clr>
        </p15:guide>
        <p15:guide id="8" pos="217">
          <p15:clr>
            <a:srgbClr val="A4A3A4"/>
          </p15:clr>
        </p15:guide>
      </p15:sldGuideLst>
    </p:ext>
    <p:ext uri="{2D200454-40CA-4A62-9FC3-DE9A4176ACB9}">
      <p15:notesGuideLst xmlns:p15="http://schemas.microsoft.com/office/powerpoint/2012/main" xmlns="">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CZ" lastIdx="1" clrIdx="0"/>
  <p:cmAuthor id="1" name="af" initials="" lastIdx="3" clrIdx="1"/>
  <p:cmAuthor id="2" name="Delle Monache Antonella" initials="DMA"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DA65"/>
    <a:srgbClr val="FFFFFF"/>
    <a:srgbClr val="FFCC00"/>
    <a:srgbClr val="E39913"/>
    <a:srgbClr val="F2F2F2"/>
    <a:srgbClr val="FFFF99"/>
    <a:srgbClr val="FFFFCC"/>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11" autoAdjust="0"/>
    <p:restoredTop sz="95252" autoAdjust="0"/>
  </p:normalViewPr>
  <p:slideViewPr>
    <p:cSldViewPr>
      <p:cViewPr varScale="1">
        <p:scale>
          <a:sx n="111" d="100"/>
          <a:sy n="111" d="100"/>
        </p:scale>
        <p:origin x="-736" y="-112"/>
      </p:cViewPr>
      <p:guideLst>
        <p:guide orient="horz" pos="572"/>
        <p:guide orient="horz" pos="3838"/>
        <p:guide orient="horz"/>
        <p:guide orient="horz" pos="890"/>
        <p:guide pos="6023"/>
        <p:guide pos="308"/>
        <p:guide pos="5796"/>
        <p:guide pos="21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7" d="100"/>
        <a:sy n="67" d="100"/>
      </p:scale>
      <p:origin x="0" y="0"/>
    </p:cViewPr>
  </p:sorterViewPr>
  <p:notesViewPr>
    <p:cSldViewPr>
      <p:cViewPr varScale="1">
        <p:scale>
          <a:sx n="61" d="100"/>
          <a:sy n="61" d="100"/>
        </p:scale>
        <p:origin x="-3402" y="-96"/>
      </p:cViewPr>
      <p:guideLst>
        <p:guide orient="horz" pos="2141"/>
        <p:guide pos="3127"/>
      </p:guideLst>
    </p:cSldViewPr>
  </p:notesViewPr>
  <p:gridSpacing cx="72010" cy="7201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tags" Target="tags/tag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F6D467-3D53-4A0D-9C3F-50DB28E1B157}" type="doc">
      <dgm:prSet loTypeId="urn:microsoft.com/office/officeart/2005/8/layout/hProcess3" loCatId="process" qsTypeId="urn:microsoft.com/office/officeart/2005/8/quickstyle/3d2" qsCatId="3D" csTypeId="urn:microsoft.com/office/officeart/2005/8/colors/accent5_1" csCatId="accent5" phldr="1"/>
      <dgm:spPr/>
      <dgm:t>
        <a:bodyPr/>
        <a:lstStyle/>
        <a:p>
          <a:endParaRPr lang="it-IT"/>
        </a:p>
      </dgm:t>
    </dgm:pt>
    <dgm:pt modelId="{DC2BBFF5-7743-40FB-8881-05D8DB0471C0}">
      <dgm:prSet phldrT="[Testo]" custT="1"/>
      <dgm:spPr/>
      <dgm:t>
        <a:bodyPr/>
        <a:lstStyle/>
        <a:p>
          <a:r>
            <a:rPr lang="it-IT" sz="1400" dirty="0" smtClean="0">
              <a:latin typeface="Optane"/>
            </a:rPr>
            <a:t>1992-1995</a:t>
          </a:r>
        </a:p>
        <a:p>
          <a:r>
            <a:rPr lang="it-IT" sz="1400" dirty="0" smtClean="0">
              <a:latin typeface="Optane"/>
            </a:rPr>
            <a:t>PENSION REFORM </a:t>
          </a:r>
          <a:r>
            <a:rPr lang="zh-CN" altLang="en-US" sz="1400" dirty="0" smtClean="0">
              <a:latin typeface="Optane"/>
            </a:rPr>
            <a:t>养老金改革</a:t>
          </a:r>
          <a:br>
            <a:rPr lang="zh-CN" altLang="en-US" sz="1400" dirty="0" smtClean="0">
              <a:latin typeface="Optane"/>
            </a:rPr>
          </a:br>
          <a:r>
            <a:rPr lang="it-IT" sz="1400" dirty="0" smtClean="0">
              <a:latin typeface="Optane"/>
            </a:rPr>
            <a:t>(</a:t>
          </a:r>
          <a:r>
            <a:rPr lang="it-IT" sz="1400" dirty="0" smtClean="0">
              <a:latin typeface="Optane"/>
            </a:rPr>
            <a:t>L. n. 335/1995)</a:t>
          </a:r>
        </a:p>
        <a:p>
          <a:r>
            <a:rPr lang="en-GB" sz="1400" dirty="0" smtClean="0">
              <a:latin typeface="Optane"/>
            </a:rPr>
            <a:t>applied NDC to new entrants in the labour market after </a:t>
          </a:r>
          <a:r>
            <a:rPr lang="en-GB" sz="1400" dirty="0" smtClean="0">
              <a:latin typeface="Optane"/>
            </a:rPr>
            <a:t>1.1.1996</a:t>
          </a:r>
          <a:r>
            <a:rPr lang="zh-CN" altLang="en-US" sz="1400" dirty="0" smtClean="0">
              <a:latin typeface="Optane"/>
            </a:rPr>
            <a:t> </a:t>
          </a:r>
          <a:br>
            <a:rPr lang="zh-CN" altLang="en-US" sz="1400" dirty="0" smtClean="0">
              <a:latin typeface="Optane"/>
            </a:rPr>
          </a:br>
          <a:r>
            <a:rPr lang="zh-CN" altLang="en-US" sz="1400" dirty="0" smtClean="0"/>
            <a:t>对</a:t>
          </a:r>
          <a:r>
            <a:rPr lang="en-US" altLang="zh-CN" sz="1400" dirty="0" smtClean="0"/>
            <a:t>1996</a:t>
          </a:r>
          <a:r>
            <a:rPr lang="zh-CN" altLang="en-US" sz="1400" dirty="0" smtClean="0"/>
            <a:t>年</a:t>
          </a:r>
          <a:r>
            <a:rPr lang="en-US" altLang="zh-CN" sz="1400" dirty="0" smtClean="0"/>
            <a:t>1</a:t>
          </a:r>
          <a:r>
            <a:rPr lang="zh-CN" altLang="en-US" sz="1400" dirty="0" smtClean="0"/>
            <a:t>月</a:t>
          </a:r>
          <a:r>
            <a:rPr lang="en-US" altLang="zh-CN" sz="1400" dirty="0" smtClean="0"/>
            <a:t>1</a:t>
          </a:r>
          <a:r>
            <a:rPr lang="zh-CN" altLang="en-US" sz="1400" dirty="0" smtClean="0"/>
            <a:t>日后加入劳动力市场人员实行</a:t>
          </a:r>
          <a:r>
            <a:rPr lang="en-US" altLang="zh-CN" sz="1400" dirty="0" smtClean="0"/>
            <a:t>NDC</a:t>
          </a:r>
          <a:endParaRPr lang="it-IT" sz="1400" dirty="0"/>
        </a:p>
      </dgm:t>
    </dgm:pt>
    <dgm:pt modelId="{DDFAD063-0674-48A4-A0E7-67BF0A78AC12}" type="parTrans" cxnId="{8BEC6E10-9E91-4714-B399-6E6A5816FC69}">
      <dgm:prSet/>
      <dgm:spPr/>
      <dgm:t>
        <a:bodyPr/>
        <a:lstStyle/>
        <a:p>
          <a:endParaRPr lang="it-IT"/>
        </a:p>
      </dgm:t>
    </dgm:pt>
    <dgm:pt modelId="{7C303FE5-A0A4-42C2-AA37-14047081031F}" type="sibTrans" cxnId="{8BEC6E10-9E91-4714-B399-6E6A5816FC69}">
      <dgm:prSet/>
      <dgm:spPr/>
      <dgm:t>
        <a:bodyPr/>
        <a:lstStyle/>
        <a:p>
          <a:endParaRPr lang="it-IT"/>
        </a:p>
      </dgm:t>
    </dgm:pt>
    <dgm:pt modelId="{C030C93A-3281-43E6-B3FD-622FA4F57EA4}">
      <dgm:prSet phldrT="[Testo]"/>
      <dgm:spPr/>
      <dgm:t>
        <a:bodyPr/>
        <a:lstStyle/>
        <a:p>
          <a:endParaRPr lang="it-IT" dirty="0"/>
        </a:p>
      </dgm:t>
    </dgm:pt>
    <dgm:pt modelId="{A948F345-E6B3-43BF-9544-826610375FDC}" type="parTrans" cxnId="{645C7252-7364-49EC-A7FC-74F47C0FDE1B}">
      <dgm:prSet/>
      <dgm:spPr/>
      <dgm:t>
        <a:bodyPr/>
        <a:lstStyle/>
        <a:p>
          <a:endParaRPr lang="it-IT"/>
        </a:p>
      </dgm:t>
    </dgm:pt>
    <dgm:pt modelId="{A3FEF1EC-9E24-40D4-9388-66469611C176}" type="sibTrans" cxnId="{645C7252-7364-49EC-A7FC-74F47C0FDE1B}">
      <dgm:prSet/>
      <dgm:spPr/>
      <dgm:t>
        <a:bodyPr/>
        <a:lstStyle/>
        <a:p>
          <a:endParaRPr lang="it-IT"/>
        </a:p>
      </dgm:t>
    </dgm:pt>
    <dgm:pt modelId="{64F8C93F-A58B-4C51-A98C-EABE894D6388}">
      <dgm:prSet phldrT="[Testo]" custT="1"/>
      <dgm:spPr/>
      <dgm:t>
        <a:bodyPr/>
        <a:lstStyle/>
        <a:p>
          <a:r>
            <a:rPr lang="it-IT" sz="1400" dirty="0" smtClean="0">
              <a:latin typeface="Optane"/>
            </a:rPr>
            <a:t>2009-2010-2011</a:t>
          </a:r>
        </a:p>
        <a:p>
          <a:r>
            <a:rPr lang="it-IT" sz="1400" dirty="0" smtClean="0">
              <a:latin typeface="Optane"/>
            </a:rPr>
            <a:t>TIGHTENING PENSION REQUIREMENTS </a:t>
          </a:r>
          <a:r>
            <a:rPr lang="zh-CN" altLang="en-US" sz="1400" dirty="0" smtClean="0">
              <a:latin typeface="Optane"/>
            </a:rPr>
            <a:t/>
          </a:r>
          <a:br>
            <a:rPr lang="zh-CN" altLang="en-US" sz="1400" dirty="0" smtClean="0">
              <a:latin typeface="Optane"/>
            </a:rPr>
          </a:br>
          <a:r>
            <a:rPr lang="zh-CN" altLang="en-US" sz="1400" dirty="0" smtClean="0">
              <a:latin typeface="Optane"/>
            </a:rPr>
            <a:t>收紧养老金要求</a:t>
          </a:r>
          <a:endParaRPr lang="it-IT" sz="1400" dirty="0" smtClean="0">
            <a:latin typeface="Optane"/>
          </a:endParaRPr>
        </a:p>
        <a:p>
          <a:r>
            <a:rPr lang="it-IT" sz="1400" dirty="0" smtClean="0">
              <a:latin typeface="Optane"/>
            </a:rPr>
            <a:t>LINK TO LIFE </a:t>
          </a:r>
          <a:r>
            <a:rPr lang="it-IT" sz="1400" dirty="0" smtClean="0">
              <a:latin typeface="Optane"/>
            </a:rPr>
            <a:t>EXPECTANCY</a:t>
          </a:r>
          <a:r>
            <a:rPr lang="zh-CN" altLang="en-US" sz="1400" dirty="0" smtClean="0">
              <a:latin typeface="Optane"/>
            </a:rPr>
            <a:t/>
          </a:r>
          <a:br>
            <a:rPr lang="zh-CN" altLang="en-US" sz="1400" dirty="0" smtClean="0">
              <a:latin typeface="Optane"/>
            </a:rPr>
          </a:br>
          <a:r>
            <a:rPr lang="zh-CN" altLang="en-US" sz="1400" dirty="0" smtClean="0">
              <a:latin typeface="Optane"/>
            </a:rPr>
            <a:t>与寿命相关联</a:t>
          </a:r>
          <a:endParaRPr lang="it-IT" sz="1400" dirty="0"/>
        </a:p>
      </dgm:t>
    </dgm:pt>
    <dgm:pt modelId="{48C0EDF8-40ED-4AC6-BD9E-93ABC611E185}" type="parTrans" cxnId="{9C68C9DD-3674-4A9F-A9AC-3387F7271AFD}">
      <dgm:prSet/>
      <dgm:spPr/>
      <dgm:t>
        <a:bodyPr/>
        <a:lstStyle/>
        <a:p>
          <a:endParaRPr lang="it-IT"/>
        </a:p>
      </dgm:t>
    </dgm:pt>
    <dgm:pt modelId="{4C2BBF4B-45E3-4719-B94B-0794CD9FA672}" type="sibTrans" cxnId="{9C68C9DD-3674-4A9F-A9AC-3387F7271AFD}">
      <dgm:prSet/>
      <dgm:spPr/>
      <dgm:t>
        <a:bodyPr/>
        <a:lstStyle/>
        <a:p>
          <a:endParaRPr lang="it-IT"/>
        </a:p>
      </dgm:t>
    </dgm:pt>
    <dgm:pt modelId="{00EEE8B6-2EB7-4E40-9B7F-EA5841676989}" type="pres">
      <dgm:prSet presAssocID="{6DF6D467-3D53-4A0D-9C3F-50DB28E1B157}" presName="Name0" presStyleCnt="0">
        <dgm:presLayoutVars>
          <dgm:dir/>
          <dgm:animLvl val="lvl"/>
          <dgm:resizeHandles val="exact"/>
        </dgm:presLayoutVars>
      </dgm:prSet>
      <dgm:spPr/>
      <dgm:t>
        <a:bodyPr/>
        <a:lstStyle/>
        <a:p>
          <a:endParaRPr lang="it-IT"/>
        </a:p>
      </dgm:t>
    </dgm:pt>
    <dgm:pt modelId="{0B46FA26-C1A8-4BDD-B359-8D1C20515555}" type="pres">
      <dgm:prSet presAssocID="{6DF6D467-3D53-4A0D-9C3F-50DB28E1B157}" presName="dummy" presStyleCnt="0"/>
      <dgm:spPr/>
      <dgm:t>
        <a:bodyPr/>
        <a:lstStyle/>
        <a:p>
          <a:endParaRPr lang="it-IT"/>
        </a:p>
      </dgm:t>
    </dgm:pt>
    <dgm:pt modelId="{C0E40F55-90D3-4EC3-8A72-C0361D59833E}" type="pres">
      <dgm:prSet presAssocID="{6DF6D467-3D53-4A0D-9C3F-50DB28E1B157}" presName="linH" presStyleCnt="0"/>
      <dgm:spPr/>
      <dgm:t>
        <a:bodyPr/>
        <a:lstStyle/>
        <a:p>
          <a:endParaRPr lang="it-IT"/>
        </a:p>
      </dgm:t>
    </dgm:pt>
    <dgm:pt modelId="{18526D81-AF88-44EF-BB01-2E669B138E59}" type="pres">
      <dgm:prSet presAssocID="{6DF6D467-3D53-4A0D-9C3F-50DB28E1B157}" presName="padding1" presStyleCnt="0"/>
      <dgm:spPr/>
      <dgm:t>
        <a:bodyPr/>
        <a:lstStyle/>
        <a:p>
          <a:endParaRPr lang="it-IT"/>
        </a:p>
      </dgm:t>
    </dgm:pt>
    <dgm:pt modelId="{F481AF6C-1D00-40AF-BE38-BBA82F1C57B7}" type="pres">
      <dgm:prSet presAssocID="{DC2BBFF5-7743-40FB-8881-05D8DB0471C0}" presName="linV" presStyleCnt="0"/>
      <dgm:spPr/>
      <dgm:t>
        <a:bodyPr/>
        <a:lstStyle/>
        <a:p>
          <a:endParaRPr lang="it-IT"/>
        </a:p>
      </dgm:t>
    </dgm:pt>
    <dgm:pt modelId="{0D440D83-8209-43E9-8448-15971C3A3F07}" type="pres">
      <dgm:prSet presAssocID="{DC2BBFF5-7743-40FB-8881-05D8DB0471C0}" presName="spVertical1" presStyleCnt="0"/>
      <dgm:spPr/>
      <dgm:t>
        <a:bodyPr/>
        <a:lstStyle/>
        <a:p>
          <a:endParaRPr lang="it-IT"/>
        </a:p>
      </dgm:t>
    </dgm:pt>
    <dgm:pt modelId="{FE5ED701-82D2-455B-9A80-22B1FDAC3894}" type="pres">
      <dgm:prSet presAssocID="{DC2BBFF5-7743-40FB-8881-05D8DB0471C0}" presName="parTx" presStyleLbl="revTx" presStyleIdx="0" presStyleCnt="3" custScaleX="353107" custScaleY="94536" custLinFactNeighborX="-68616" custLinFactNeighborY="19267">
        <dgm:presLayoutVars>
          <dgm:chMax val="0"/>
          <dgm:chPref val="0"/>
          <dgm:bulletEnabled val="1"/>
        </dgm:presLayoutVars>
      </dgm:prSet>
      <dgm:spPr/>
      <dgm:t>
        <a:bodyPr/>
        <a:lstStyle/>
        <a:p>
          <a:endParaRPr lang="it-IT"/>
        </a:p>
      </dgm:t>
    </dgm:pt>
    <dgm:pt modelId="{81EE0F94-DD64-4097-99CF-363E87182F81}" type="pres">
      <dgm:prSet presAssocID="{DC2BBFF5-7743-40FB-8881-05D8DB0471C0}" presName="spVertical2" presStyleCnt="0"/>
      <dgm:spPr/>
      <dgm:t>
        <a:bodyPr/>
        <a:lstStyle/>
        <a:p>
          <a:endParaRPr lang="it-IT"/>
        </a:p>
      </dgm:t>
    </dgm:pt>
    <dgm:pt modelId="{F7351FAE-1197-4000-B60E-B2BF4C194826}" type="pres">
      <dgm:prSet presAssocID="{DC2BBFF5-7743-40FB-8881-05D8DB0471C0}" presName="spVertical3" presStyleCnt="0"/>
      <dgm:spPr/>
      <dgm:t>
        <a:bodyPr/>
        <a:lstStyle/>
        <a:p>
          <a:endParaRPr lang="it-IT"/>
        </a:p>
      </dgm:t>
    </dgm:pt>
    <dgm:pt modelId="{C95081AF-6A17-41C1-97E6-805DA689E998}" type="pres">
      <dgm:prSet presAssocID="{7C303FE5-A0A4-42C2-AA37-14047081031F}" presName="space" presStyleCnt="0"/>
      <dgm:spPr/>
      <dgm:t>
        <a:bodyPr/>
        <a:lstStyle/>
        <a:p>
          <a:endParaRPr lang="it-IT"/>
        </a:p>
      </dgm:t>
    </dgm:pt>
    <dgm:pt modelId="{F2C1E02C-2359-47F8-B259-0AD8A5A4EF18}" type="pres">
      <dgm:prSet presAssocID="{C030C93A-3281-43E6-B3FD-622FA4F57EA4}" presName="linV" presStyleCnt="0"/>
      <dgm:spPr/>
      <dgm:t>
        <a:bodyPr/>
        <a:lstStyle/>
        <a:p>
          <a:endParaRPr lang="it-IT"/>
        </a:p>
      </dgm:t>
    </dgm:pt>
    <dgm:pt modelId="{4BF4134F-9EBC-4ABB-808C-B84811896931}" type="pres">
      <dgm:prSet presAssocID="{C030C93A-3281-43E6-B3FD-622FA4F57EA4}" presName="spVertical1" presStyleCnt="0"/>
      <dgm:spPr/>
      <dgm:t>
        <a:bodyPr/>
        <a:lstStyle/>
        <a:p>
          <a:endParaRPr lang="it-IT"/>
        </a:p>
      </dgm:t>
    </dgm:pt>
    <dgm:pt modelId="{4B2E7795-2399-4BC4-8FEF-F382B80F67F4}" type="pres">
      <dgm:prSet presAssocID="{C030C93A-3281-43E6-B3FD-622FA4F57EA4}" presName="parTx" presStyleLbl="revTx" presStyleIdx="1" presStyleCnt="3">
        <dgm:presLayoutVars>
          <dgm:chMax val="0"/>
          <dgm:chPref val="0"/>
          <dgm:bulletEnabled val="1"/>
        </dgm:presLayoutVars>
      </dgm:prSet>
      <dgm:spPr/>
      <dgm:t>
        <a:bodyPr/>
        <a:lstStyle/>
        <a:p>
          <a:endParaRPr lang="it-IT"/>
        </a:p>
      </dgm:t>
    </dgm:pt>
    <dgm:pt modelId="{E39016A3-C145-43BF-8810-3D9E391006FC}" type="pres">
      <dgm:prSet presAssocID="{C030C93A-3281-43E6-B3FD-622FA4F57EA4}" presName="spVertical2" presStyleCnt="0"/>
      <dgm:spPr/>
      <dgm:t>
        <a:bodyPr/>
        <a:lstStyle/>
        <a:p>
          <a:endParaRPr lang="it-IT"/>
        </a:p>
      </dgm:t>
    </dgm:pt>
    <dgm:pt modelId="{41763946-E50B-4E66-BF8A-FEA9D77C6B0D}" type="pres">
      <dgm:prSet presAssocID="{C030C93A-3281-43E6-B3FD-622FA4F57EA4}" presName="spVertical3" presStyleCnt="0"/>
      <dgm:spPr/>
      <dgm:t>
        <a:bodyPr/>
        <a:lstStyle/>
        <a:p>
          <a:endParaRPr lang="it-IT"/>
        </a:p>
      </dgm:t>
    </dgm:pt>
    <dgm:pt modelId="{67ED4D2E-576C-42FF-A89E-508B28B4C691}" type="pres">
      <dgm:prSet presAssocID="{A3FEF1EC-9E24-40D4-9388-66469611C176}" presName="space" presStyleCnt="0"/>
      <dgm:spPr/>
      <dgm:t>
        <a:bodyPr/>
        <a:lstStyle/>
        <a:p>
          <a:endParaRPr lang="it-IT"/>
        </a:p>
      </dgm:t>
    </dgm:pt>
    <dgm:pt modelId="{4767AAFE-8D89-4068-8FC9-C053A1B05766}" type="pres">
      <dgm:prSet presAssocID="{64F8C93F-A58B-4C51-A98C-EABE894D6388}" presName="linV" presStyleCnt="0"/>
      <dgm:spPr/>
      <dgm:t>
        <a:bodyPr/>
        <a:lstStyle/>
        <a:p>
          <a:endParaRPr lang="it-IT"/>
        </a:p>
      </dgm:t>
    </dgm:pt>
    <dgm:pt modelId="{02DDAF1C-1A97-4CEA-BB4B-038D54892537}" type="pres">
      <dgm:prSet presAssocID="{64F8C93F-A58B-4C51-A98C-EABE894D6388}" presName="spVertical1" presStyleCnt="0"/>
      <dgm:spPr/>
      <dgm:t>
        <a:bodyPr/>
        <a:lstStyle/>
        <a:p>
          <a:endParaRPr lang="it-IT"/>
        </a:p>
      </dgm:t>
    </dgm:pt>
    <dgm:pt modelId="{394E732E-CAA0-4E80-AF3E-27026E5E1A72}" type="pres">
      <dgm:prSet presAssocID="{64F8C93F-A58B-4C51-A98C-EABE894D6388}" presName="parTx" presStyleLbl="revTx" presStyleIdx="2" presStyleCnt="3" custScaleX="382056" custScaleY="108573" custLinFactX="-16888" custLinFactNeighborX="-100000" custLinFactNeighborY="10929">
        <dgm:presLayoutVars>
          <dgm:chMax val="0"/>
          <dgm:chPref val="0"/>
          <dgm:bulletEnabled val="1"/>
        </dgm:presLayoutVars>
      </dgm:prSet>
      <dgm:spPr/>
      <dgm:t>
        <a:bodyPr/>
        <a:lstStyle/>
        <a:p>
          <a:endParaRPr lang="it-IT"/>
        </a:p>
      </dgm:t>
    </dgm:pt>
    <dgm:pt modelId="{6B781685-265B-4307-87B6-ECD40EB09873}" type="pres">
      <dgm:prSet presAssocID="{64F8C93F-A58B-4C51-A98C-EABE894D6388}" presName="spVertical2" presStyleCnt="0"/>
      <dgm:spPr/>
      <dgm:t>
        <a:bodyPr/>
        <a:lstStyle/>
        <a:p>
          <a:endParaRPr lang="it-IT"/>
        </a:p>
      </dgm:t>
    </dgm:pt>
    <dgm:pt modelId="{1DDC4C95-7C74-4261-8A1C-1090362F3BFC}" type="pres">
      <dgm:prSet presAssocID="{64F8C93F-A58B-4C51-A98C-EABE894D6388}" presName="spVertical3" presStyleCnt="0"/>
      <dgm:spPr/>
      <dgm:t>
        <a:bodyPr/>
        <a:lstStyle/>
        <a:p>
          <a:endParaRPr lang="it-IT"/>
        </a:p>
      </dgm:t>
    </dgm:pt>
    <dgm:pt modelId="{0F6F0F02-1D1E-4D6A-9103-F59BFE527FE5}" type="pres">
      <dgm:prSet presAssocID="{6DF6D467-3D53-4A0D-9C3F-50DB28E1B157}" presName="padding2" presStyleCnt="0"/>
      <dgm:spPr/>
      <dgm:t>
        <a:bodyPr/>
        <a:lstStyle/>
        <a:p>
          <a:endParaRPr lang="it-IT"/>
        </a:p>
      </dgm:t>
    </dgm:pt>
    <dgm:pt modelId="{9ED7EA50-E94B-4CE7-8C0E-F3700D504C11}" type="pres">
      <dgm:prSet presAssocID="{6DF6D467-3D53-4A0D-9C3F-50DB28E1B157}" presName="negArrow" presStyleCnt="0"/>
      <dgm:spPr/>
      <dgm:t>
        <a:bodyPr/>
        <a:lstStyle/>
        <a:p>
          <a:endParaRPr lang="it-IT"/>
        </a:p>
      </dgm:t>
    </dgm:pt>
    <dgm:pt modelId="{5F651291-C1D2-4E85-B513-AF366DC83A06}" type="pres">
      <dgm:prSet presAssocID="{6DF6D467-3D53-4A0D-9C3F-50DB28E1B157}" presName="backgroundArrow" presStyleLbl="node1" presStyleIdx="0" presStyleCnt="1" custScaleY="123194" custLinFactNeighborY="-2514"/>
      <dgm:spPr>
        <a:solidFill>
          <a:schemeClr val="accent1">
            <a:lumMod val="20000"/>
            <a:lumOff val="80000"/>
          </a:schemeClr>
        </a:solidFill>
      </dgm:spPr>
      <dgm:t>
        <a:bodyPr/>
        <a:lstStyle/>
        <a:p>
          <a:endParaRPr lang="it-IT"/>
        </a:p>
      </dgm:t>
    </dgm:pt>
  </dgm:ptLst>
  <dgm:cxnLst>
    <dgm:cxn modelId="{08351848-149A-47B9-858D-09F5DF7AA623}" type="presOf" srcId="{64F8C93F-A58B-4C51-A98C-EABE894D6388}" destId="{394E732E-CAA0-4E80-AF3E-27026E5E1A72}" srcOrd="0" destOrd="0" presId="urn:microsoft.com/office/officeart/2005/8/layout/hProcess3"/>
    <dgm:cxn modelId="{993BD6D6-B90B-4517-8027-0207EB0992BB}" type="presOf" srcId="{DC2BBFF5-7743-40FB-8881-05D8DB0471C0}" destId="{FE5ED701-82D2-455B-9A80-22B1FDAC3894}" srcOrd="0" destOrd="0" presId="urn:microsoft.com/office/officeart/2005/8/layout/hProcess3"/>
    <dgm:cxn modelId="{8BEC6E10-9E91-4714-B399-6E6A5816FC69}" srcId="{6DF6D467-3D53-4A0D-9C3F-50DB28E1B157}" destId="{DC2BBFF5-7743-40FB-8881-05D8DB0471C0}" srcOrd="0" destOrd="0" parTransId="{DDFAD063-0674-48A4-A0E7-67BF0A78AC12}" sibTransId="{7C303FE5-A0A4-42C2-AA37-14047081031F}"/>
    <dgm:cxn modelId="{9C68C9DD-3674-4A9F-A9AC-3387F7271AFD}" srcId="{6DF6D467-3D53-4A0D-9C3F-50DB28E1B157}" destId="{64F8C93F-A58B-4C51-A98C-EABE894D6388}" srcOrd="2" destOrd="0" parTransId="{48C0EDF8-40ED-4AC6-BD9E-93ABC611E185}" sibTransId="{4C2BBF4B-45E3-4719-B94B-0794CD9FA672}"/>
    <dgm:cxn modelId="{2DBCD7E6-F307-4DF8-A02A-FCAE4DD4CEC1}" type="presOf" srcId="{6DF6D467-3D53-4A0D-9C3F-50DB28E1B157}" destId="{00EEE8B6-2EB7-4E40-9B7F-EA5841676989}" srcOrd="0" destOrd="0" presId="urn:microsoft.com/office/officeart/2005/8/layout/hProcess3"/>
    <dgm:cxn modelId="{3C7CD483-2265-4677-A662-F64801D18E7F}" type="presOf" srcId="{C030C93A-3281-43E6-B3FD-622FA4F57EA4}" destId="{4B2E7795-2399-4BC4-8FEF-F382B80F67F4}" srcOrd="0" destOrd="0" presId="urn:microsoft.com/office/officeart/2005/8/layout/hProcess3"/>
    <dgm:cxn modelId="{645C7252-7364-49EC-A7FC-74F47C0FDE1B}" srcId="{6DF6D467-3D53-4A0D-9C3F-50DB28E1B157}" destId="{C030C93A-3281-43E6-B3FD-622FA4F57EA4}" srcOrd="1" destOrd="0" parTransId="{A948F345-E6B3-43BF-9544-826610375FDC}" sibTransId="{A3FEF1EC-9E24-40D4-9388-66469611C176}"/>
    <dgm:cxn modelId="{54ABAF87-6918-4C52-AB87-CBC5515CC334}" type="presParOf" srcId="{00EEE8B6-2EB7-4E40-9B7F-EA5841676989}" destId="{0B46FA26-C1A8-4BDD-B359-8D1C20515555}" srcOrd="0" destOrd="0" presId="urn:microsoft.com/office/officeart/2005/8/layout/hProcess3"/>
    <dgm:cxn modelId="{2660C8B4-871B-4A4F-9403-15E65A8F322F}" type="presParOf" srcId="{00EEE8B6-2EB7-4E40-9B7F-EA5841676989}" destId="{C0E40F55-90D3-4EC3-8A72-C0361D59833E}" srcOrd="1" destOrd="0" presId="urn:microsoft.com/office/officeart/2005/8/layout/hProcess3"/>
    <dgm:cxn modelId="{36BE7036-178E-40BA-B519-9B13ECF17F5E}" type="presParOf" srcId="{C0E40F55-90D3-4EC3-8A72-C0361D59833E}" destId="{18526D81-AF88-44EF-BB01-2E669B138E59}" srcOrd="0" destOrd="0" presId="urn:microsoft.com/office/officeart/2005/8/layout/hProcess3"/>
    <dgm:cxn modelId="{0D3B5EFA-6615-4611-A6A5-EADDDF32F15C}" type="presParOf" srcId="{C0E40F55-90D3-4EC3-8A72-C0361D59833E}" destId="{F481AF6C-1D00-40AF-BE38-BBA82F1C57B7}" srcOrd="1" destOrd="0" presId="urn:microsoft.com/office/officeart/2005/8/layout/hProcess3"/>
    <dgm:cxn modelId="{6C9E224B-582E-4A9E-A990-51D4ED895D30}" type="presParOf" srcId="{F481AF6C-1D00-40AF-BE38-BBA82F1C57B7}" destId="{0D440D83-8209-43E9-8448-15971C3A3F07}" srcOrd="0" destOrd="0" presId="urn:microsoft.com/office/officeart/2005/8/layout/hProcess3"/>
    <dgm:cxn modelId="{C8E9FE2C-67E5-40DE-9FBD-DC5BE435D7C0}" type="presParOf" srcId="{F481AF6C-1D00-40AF-BE38-BBA82F1C57B7}" destId="{FE5ED701-82D2-455B-9A80-22B1FDAC3894}" srcOrd="1" destOrd="0" presId="urn:microsoft.com/office/officeart/2005/8/layout/hProcess3"/>
    <dgm:cxn modelId="{4D6825BE-0AF6-4335-8EAF-A3556B09A8FA}" type="presParOf" srcId="{F481AF6C-1D00-40AF-BE38-BBA82F1C57B7}" destId="{81EE0F94-DD64-4097-99CF-363E87182F81}" srcOrd="2" destOrd="0" presId="urn:microsoft.com/office/officeart/2005/8/layout/hProcess3"/>
    <dgm:cxn modelId="{B75DC9B5-76B8-41AD-8C2E-CE515C1A466C}" type="presParOf" srcId="{F481AF6C-1D00-40AF-BE38-BBA82F1C57B7}" destId="{F7351FAE-1197-4000-B60E-B2BF4C194826}" srcOrd="3" destOrd="0" presId="urn:microsoft.com/office/officeart/2005/8/layout/hProcess3"/>
    <dgm:cxn modelId="{D6E4588F-26C3-4C20-A3C9-B242645D58E2}" type="presParOf" srcId="{C0E40F55-90D3-4EC3-8A72-C0361D59833E}" destId="{C95081AF-6A17-41C1-97E6-805DA689E998}" srcOrd="2" destOrd="0" presId="urn:microsoft.com/office/officeart/2005/8/layout/hProcess3"/>
    <dgm:cxn modelId="{96A5E99F-4E48-4738-8083-F61218C1697D}" type="presParOf" srcId="{C0E40F55-90D3-4EC3-8A72-C0361D59833E}" destId="{F2C1E02C-2359-47F8-B259-0AD8A5A4EF18}" srcOrd="3" destOrd="0" presId="urn:microsoft.com/office/officeart/2005/8/layout/hProcess3"/>
    <dgm:cxn modelId="{DB1E89B7-0CD5-4BE3-A0A2-9BC9EF673758}" type="presParOf" srcId="{F2C1E02C-2359-47F8-B259-0AD8A5A4EF18}" destId="{4BF4134F-9EBC-4ABB-808C-B84811896931}" srcOrd="0" destOrd="0" presId="urn:microsoft.com/office/officeart/2005/8/layout/hProcess3"/>
    <dgm:cxn modelId="{16221FA4-896D-405C-9F9A-3BB8B2C0B935}" type="presParOf" srcId="{F2C1E02C-2359-47F8-B259-0AD8A5A4EF18}" destId="{4B2E7795-2399-4BC4-8FEF-F382B80F67F4}" srcOrd="1" destOrd="0" presId="urn:microsoft.com/office/officeart/2005/8/layout/hProcess3"/>
    <dgm:cxn modelId="{CD52E153-86E2-46E6-98D6-441BAD6B7D18}" type="presParOf" srcId="{F2C1E02C-2359-47F8-B259-0AD8A5A4EF18}" destId="{E39016A3-C145-43BF-8810-3D9E391006FC}" srcOrd="2" destOrd="0" presId="urn:microsoft.com/office/officeart/2005/8/layout/hProcess3"/>
    <dgm:cxn modelId="{D368AC49-E189-4CE5-8F63-FE3A61ABD79B}" type="presParOf" srcId="{F2C1E02C-2359-47F8-B259-0AD8A5A4EF18}" destId="{41763946-E50B-4E66-BF8A-FEA9D77C6B0D}" srcOrd="3" destOrd="0" presId="urn:microsoft.com/office/officeart/2005/8/layout/hProcess3"/>
    <dgm:cxn modelId="{BAF730C2-186E-4F39-959F-E10A73C57CAF}" type="presParOf" srcId="{C0E40F55-90D3-4EC3-8A72-C0361D59833E}" destId="{67ED4D2E-576C-42FF-A89E-508B28B4C691}" srcOrd="4" destOrd="0" presId="urn:microsoft.com/office/officeart/2005/8/layout/hProcess3"/>
    <dgm:cxn modelId="{F06F65BC-CB01-44CD-AF0C-876E1601A11B}" type="presParOf" srcId="{C0E40F55-90D3-4EC3-8A72-C0361D59833E}" destId="{4767AAFE-8D89-4068-8FC9-C053A1B05766}" srcOrd="5" destOrd="0" presId="urn:microsoft.com/office/officeart/2005/8/layout/hProcess3"/>
    <dgm:cxn modelId="{16B7D101-27DB-425A-AC8B-47233C996B0C}" type="presParOf" srcId="{4767AAFE-8D89-4068-8FC9-C053A1B05766}" destId="{02DDAF1C-1A97-4CEA-BB4B-038D54892537}" srcOrd="0" destOrd="0" presId="urn:microsoft.com/office/officeart/2005/8/layout/hProcess3"/>
    <dgm:cxn modelId="{3FE22ECB-8DBF-4EDA-A6E2-6C04E03A135C}" type="presParOf" srcId="{4767AAFE-8D89-4068-8FC9-C053A1B05766}" destId="{394E732E-CAA0-4E80-AF3E-27026E5E1A72}" srcOrd="1" destOrd="0" presId="urn:microsoft.com/office/officeart/2005/8/layout/hProcess3"/>
    <dgm:cxn modelId="{81BFDCE6-1628-48CC-BB3F-2532F0CA8C89}" type="presParOf" srcId="{4767AAFE-8D89-4068-8FC9-C053A1B05766}" destId="{6B781685-265B-4307-87B6-ECD40EB09873}" srcOrd="2" destOrd="0" presId="urn:microsoft.com/office/officeart/2005/8/layout/hProcess3"/>
    <dgm:cxn modelId="{3F14ACA0-800D-4F1A-AF88-44C5FC697E49}" type="presParOf" srcId="{4767AAFE-8D89-4068-8FC9-C053A1B05766}" destId="{1DDC4C95-7C74-4261-8A1C-1090362F3BFC}" srcOrd="3" destOrd="0" presId="urn:microsoft.com/office/officeart/2005/8/layout/hProcess3"/>
    <dgm:cxn modelId="{7DC864B6-9D4D-477D-A6BC-1E56D6ECE982}" type="presParOf" srcId="{C0E40F55-90D3-4EC3-8A72-C0361D59833E}" destId="{0F6F0F02-1D1E-4D6A-9103-F59BFE527FE5}" srcOrd="6" destOrd="0" presId="urn:microsoft.com/office/officeart/2005/8/layout/hProcess3"/>
    <dgm:cxn modelId="{88488021-8141-4579-9583-75B0B0C14ECF}" type="presParOf" srcId="{C0E40F55-90D3-4EC3-8A72-C0361D59833E}" destId="{9ED7EA50-E94B-4CE7-8C0E-F3700D504C11}" srcOrd="7" destOrd="0" presId="urn:microsoft.com/office/officeart/2005/8/layout/hProcess3"/>
    <dgm:cxn modelId="{A9A4A76C-AF2B-453B-A910-16C01AEE985C}" type="presParOf" srcId="{C0E40F55-90D3-4EC3-8A72-C0361D59833E}" destId="{5F651291-C1D2-4E85-B513-AF366DC83A06}"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51291-C1D2-4E85-B513-AF366DC83A06}">
      <dsp:nvSpPr>
        <dsp:cNvPr id="0" name=""/>
        <dsp:cNvSpPr/>
      </dsp:nvSpPr>
      <dsp:spPr>
        <a:xfrm>
          <a:off x="22108" y="0"/>
          <a:ext cx="9029043" cy="3528490"/>
        </a:xfrm>
        <a:prstGeom prst="rightArrow">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4E732E-CAA0-4E80-AF3E-27026E5E1A72}">
      <dsp:nvSpPr>
        <dsp:cNvPr id="0" name=""/>
        <dsp:cNvSpPr/>
      </dsp:nvSpPr>
      <dsp:spPr>
        <a:xfrm>
          <a:off x="3938904" y="937643"/>
          <a:ext cx="3242422" cy="1835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a:lnSpc>
              <a:spcPct val="90000"/>
            </a:lnSpc>
            <a:spcBef>
              <a:spcPct val="0"/>
            </a:spcBef>
            <a:spcAft>
              <a:spcPct val="35000"/>
            </a:spcAft>
          </a:pPr>
          <a:r>
            <a:rPr lang="it-IT" sz="1400" kern="1200" dirty="0" smtClean="0">
              <a:latin typeface="Optane"/>
            </a:rPr>
            <a:t>2009-2010-2011</a:t>
          </a:r>
        </a:p>
        <a:p>
          <a:pPr lvl="0" algn="ctr" defTabSz="622300">
            <a:lnSpc>
              <a:spcPct val="90000"/>
            </a:lnSpc>
            <a:spcBef>
              <a:spcPct val="0"/>
            </a:spcBef>
            <a:spcAft>
              <a:spcPct val="35000"/>
            </a:spcAft>
          </a:pPr>
          <a:r>
            <a:rPr lang="it-IT" sz="1400" kern="1200" dirty="0" smtClean="0">
              <a:latin typeface="Optane"/>
            </a:rPr>
            <a:t>TIGHTENING PENSION REQUIREMENTS </a:t>
          </a:r>
          <a:r>
            <a:rPr lang="zh-CN" altLang="en-US" sz="1400" kern="1200" dirty="0" smtClean="0">
              <a:latin typeface="Optane"/>
            </a:rPr>
            <a:t/>
          </a:r>
          <a:br>
            <a:rPr lang="zh-CN" altLang="en-US" sz="1400" kern="1200" dirty="0" smtClean="0">
              <a:latin typeface="Optane"/>
            </a:rPr>
          </a:br>
          <a:r>
            <a:rPr lang="zh-CN" altLang="en-US" sz="1400" kern="1200" dirty="0" smtClean="0">
              <a:latin typeface="Optane"/>
            </a:rPr>
            <a:t>收紧养老金要求</a:t>
          </a:r>
          <a:endParaRPr lang="it-IT" sz="1400" kern="1200" dirty="0" smtClean="0">
            <a:latin typeface="Optane"/>
          </a:endParaRPr>
        </a:p>
        <a:p>
          <a:pPr lvl="0" algn="ctr" defTabSz="622300">
            <a:lnSpc>
              <a:spcPct val="90000"/>
            </a:lnSpc>
            <a:spcBef>
              <a:spcPct val="0"/>
            </a:spcBef>
            <a:spcAft>
              <a:spcPct val="35000"/>
            </a:spcAft>
          </a:pPr>
          <a:r>
            <a:rPr lang="it-IT" sz="1400" kern="1200" dirty="0" smtClean="0">
              <a:latin typeface="Optane"/>
            </a:rPr>
            <a:t>LINK TO LIFE </a:t>
          </a:r>
          <a:r>
            <a:rPr lang="it-IT" sz="1400" kern="1200" dirty="0" smtClean="0">
              <a:latin typeface="Optane"/>
            </a:rPr>
            <a:t>EXPECTANCY</a:t>
          </a:r>
          <a:r>
            <a:rPr lang="zh-CN" altLang="en-US" sz="1400" kern="1200" dirty="0" smtClean="0">
              <a:latin typeface="Optane"/>
            </a:rPr>
            <a:t/>
          </a:r>
          <a:br>
            <a:rPr lang="zh-CN" altLang="en-US" sz="1400" kern="1200" dirty="0" smtClean="0">
              <a:latin typeface="Optane"/>
            </a:rPr>
          </a:br>
          <a:r>
            <a:rPr lang="zh-CN" altLang="en-US" sz="1400" kern="1200" dirty="0" smtClean="0">
              <a:latin typeface="Optane"/>
            </a:rPr>
            <a:t>与寿命相关联</a:t>
          </a:r>
          <a:endParaRPr lang="it-IT" sz="1400" kern="1200" dirty="0"/>
        </a:p>
      </dsp:txBody>
      <dsp:txXfrm>
        <a:off x="3938904" y="937643"/>
        <a:ext cx="3242422" cy="1835457"/>
      </dsp:txXfrm>
    </dsp:sp>
    <dsp:sp modelId="{4B2E7795-2399-4BC4-8FEF-F382B80F67F4}">
      <dsp:nvSpPr>
        <dsp:cNvPr id="0" name=""/>
        <dsp:cNvSpPr/>
      </dsp:nvSpPr>
      <dsp:spPr>
        <a:xfrm>
          <a:off x="3912493" y="845264"/>
          <a:ext cx="848677" cy="1690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a:lnSpc>
              <a:spcPct val="90000"/>
            </a:lnSpc>
            <a:spcBef>
              <a:spcPct val="0"/>
            </a:spcBef>
            <a:spcAft>
              <a:spcPct val="35000"/>
            </a:spcAft>
          </a:pPr>
          <a:endParaRPr lang="it-IT" sz="500" kern="1200" dirty="0"/>
        </a:p>
      </dsp:txBody>
      <dsp:txXfrm>
        <a:off x="3912493" y="845264"/>
        <a:ext cx="848677" cy="1690528"/>
      </dsp:txXfrm>
    </dsp:sp>
    <dsp:sp modelId="{FE5ED701-82D2-455B-9A80-22B1FDAC3894}">
      <dsp:nvSpPr>
        <dsp:cNvPr id="0" name=""/>
        <dsp:cNvSpPr/>
      </dsp:nvSpPr>
      <dsp:spPr>
        <a:xfrm>
          <a:off x="163691" y="1008121"/>
          <a:ext cx="2996738" cy="1598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lvl="0" algn="ctr" defTabSz="622300">
            <a:lnSpc>
              <a:spcPct val="90000"/>
            </a:lnSpc>
            <a:spcBef>
              <a:spcPct val="0"/>
            </a:spcBef>
            <a:spcAft>
              <a:spcPct val="35000"/>
            </a:spcAft>
          </a:pPr>
          <a:r>
            <a:rPr lang="it-IT" sz="1400" kern="1200" dirty="0" smtClean="0">
              <a:latin typeface="Optane"/>
            </a:rPr>
            <a:t>1992-1995</a:t>
          </a:r>
        </a:p>
        <a:p>
          <a:pPr lvl="0" algn="ctr" defTabSz="622300">
            <a:lnSpc>
              <a:spcPct val="90000"/>
            </a:lnSpc>
            <a:spcBef>
              <a:spcPct val="0"/>
            </a:spcBef>
            <a:spcAft>
              <a:spcPct val="35000"/>
            </a:spcAft>
          </a:pPr>
          <a:r>
            <a:rPr lang="it-IT" sz="1400" kern="1200" dirty="0" smtClean="0">
              <a:latin typeface="Optane"/>
            </a:rPr>
            <a:t>PENSION REFORM </a:t>
          </a:r>
          <a:r>
            <a:rPr lang="zh-CN" altLang="en-US" sz="1400" kern="1200" dirty="0" smtClean="0">
              <a:latin typeface="Optane"/>
            </a:rPr>
            <a:t>养老金改革</a:t>
          </a:r>
          <a:br>
            <a:rPr lang="zh-CN" altLang="en-US" sz="1400" kern="1200" dirty="0" smtClean="0">
              <a:latin typeface="Optane"/>
            </a:rPr>
          </a:br>
          <a:r>
            <a:rPr lang="it-IT" sz="1400" kern="1200" dirty="0" smtClean="0">
              <a:latin typeface="Optane"/>
            </a:rPr>
            <a:t>(</a:t>
          </a:r>
          <a:r>
            <a:rPr lang="it-IT" sz="1400" kern="1200" dirty="0" smtClean="0">
              <a:latin typeface="Optane"/>
            </a:rPr>
            <a:t>L. n. 335/1995)</a:t>
          </a:r>
        </a:p>
        <a:p>
          <a:pPr lvl="0" algn="ctr" defTabSz="622300">
            <a:lnSpc>
              <a:spcPct val="90000"/>
            </a:lnSpc>
            <a:spcBef>
              <a:spcPct val="0"/>
            </a:spcBef>
            <a:spcAft>
              <a:spcPct val="35000"/>
            </a:spcAft>
          </a:pPr>
          <a:r>
            <a:rPr lang="en-GB" sz="1400" kern="1200" dirty="0" smtClean="0">
              <a:latin typeface="Optane"/>
            </a:rPr>
            <a:t>applied NDC to new entrants in the labour market after </a:t>
          </a:r>
          <a:r>
            <a:rPr lang="en-GB" sz="1400" kern="1200" dirty="0" smtClean="0">
              <a:latin typeface="Optane"/>
            </a:rPr>
            <a:t>1.1.1996</a:t>
          </a:r>
          <a:r>
            <a:rPr lang="zh-CN" altLang="en-US" sz="1400" kern="1200" dirty="0" smtClean="0">
              <a:latin typeface="Optane"/>
            </a:rPr>
            <a:t> </a:t>
          </a:r>
          <a:br>
            <a:rPr lang="zh-CN" altLang="en-US" sz="1400" kern="1200" dirty="0" smtClean="0">
              <a:latin typeface="Optane"/>
            </a:rPr>
          </a:br>
          <a:r>
            <a:rPr lang="zh-CN" altLang="en-US" sz="1400" kern="1200" dirty="0" smtClean="0"/>
            <a:t>对</a:t>
          </a:r>
          <a:r>
            <a:rPr lang="en-US" altLang="zh-CN" sz="1400" kern="1200" dirty="0" smtClean="0"/>
            <a:t>1996</a:t>
          </a:r>
          <a:r>
            <a:rPr lang="zh-CN" altLang="en-US" sz="1400" kern="1200" dirty="0" smtClean="0"/>
            <a:t>年</a:t>
          </a:r>
          <a:r>
            <a:rPr lang="en-US" altLang="zh-CN" sz="1400" kern="1200" dirty="0" smtClean="0"/>
            <a:t>1</a:t>
          </a:r>
          <a:r>
            <a:rPr lang="zh-CN" altLang="en-US" sz="1400" kern="1200" dirty="0" smtClean="0"/>
            <a:t>月</a:t>
          </a:r>
          <a:r>
            <a:rPr lang="en-US" altLang="zh-CN" sz="1400" kern="1200" dirty="0" smtClean="0"/>
            <a:t>1</a:t>
          </a:r>
          <a:r>
            <a:rPr lang="zh-CN" altLang="en-US" sz="1400" kern="1200" dirty="0" smtClean="0"/>
            <a:t>日后加入劳动力市场人员实行</a:t>
          </a:r>
          <a:r>
            <a:rPr lang="en-US" altLang="zh-CN" sz="1400" kern="1200" dirty="0" smtClean="0"/>
            <a:t>NDC</a:t>
          </a:r>
          <a:endParaRPr lang="it-IT" sz="1400" kern="1200" dirty="0"/>
        </a:p>
      </dsp:txBody>
      <dsp:txXfrm>
        <a:off x="163691" y="1008121"/>
        <a:ext cx="2996738" cy="15981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2"/>
            <a:ext cx="4302236" cy="34091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sz="quarter" idx="1"/>
          </p:nvPr>
        </p:nvSpPr>
        <p:spPr bwMode="auto">
          <a:xfrm>
            <a:off x="5622087" y="2"/>
            <a:ext cx="4302236" cy="34091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C65DB725-3F53-423B-B263-9F51CF8FAAF6}" type="datetimeFigureOut">
              <a:rPr lang="en-US"/>
              <a:pPr>
                <a:defRPr/>
              </a:pPr>
              <a:t>20/06/16</a:t>
            </a:fld>
            <a:endParaRPr lang="en-US" dirty="0"/>
          </a:p>
        </p:txBody>
      </p:sp>
      <p:sp>
        <p:nvSpPr>
          <p:cNvPr id="4" name="Footer Placeholder 3"/>
          <p:cNvSpPr>
            <a:spLocks noGrp="1"/>
          </p:cNvSpPr>
          <p:nvPr>
            <p:ph type="ftr" sz="quarter" idx="2"/>
          </p:nvPr>
        </p:nvSpPr>
        <p:spPr bwMode="auto">
          <a:xfrm>
            <a:off x="2" y="6455676"/>
            <a:ext cx="4302236" cy="34091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5" name="Slide Number Placeholder 4"/>
          <p:cNvSpPr>
            <a:spLocks noGrp="1"/>
          </p:cNvSpPr>
          <p:nvPr>
            <p:ph type="sldNum" sz="quarter" idx="3"/>
          </p:nvPr>
        </p:nvSpPr>
        <p:spPr bwMode="auto">
          <a:xfrm>
            <a:off x="5622087" y="6455676"/>
            <a:ext cx="4302236" cy="34091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54AC8908-A1FB-4505-B212-4B2A7EC61AD6}" type="slidenum">
              <a:rPr lang="en-US"/>
              <a:pPr>
                <a:defRPr/>
              </a:pPr>
              <a:t>‹#›</a:t>
            </a:fld>
            <a:endParaRPr lang="en-US" dirty="0"/>
          </a:p>
        </p:txBody>
      </p:sp>
    </p:spTree>
    <p:extLst>
      <p:ext uri="{BB962C8B-B14F-4D97-AF65-F5344CB8AC3E}">
        <p14:creationId xmlns:p14="http://schemas.microsoft.com/office/powerpoint/2010/main" val="75024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2"/>
            <a:ext cx="4302236" cy="34091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idx="1"/>
          </p:nvPr>
        </p:nvSpPr>
        <p:spPr bwMode="auto">
          <a:xfrm>
            <a:off x="5622087" y="2"/>
            <a:ext cx="4302236" cy="34091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72848AB1-372C-417D-B58B-3446A2DC6E62}" type="datetimeFigureOut">
              <a:rPr lang="en-US"/>
              <a:pPr>
                <a:defRPr/>
              </a:pPr>
              <a:t>20/06/16</a:t>
            </a:fld>
            <a:endParaRPr lang="en-US" dirty="0"/>
          </a:p>
        </p:txBody>
      </p:sp>
      <p:sp>
        <p:nvSpPr>
          <p:cNvPr id="4" name="Slide Image Placeholder 3"/>
          <p:cNvSpPr>
            <a:spLocks noGrp="1" noRot="1" noChangeAspect="1"/>
          </p:cNvSpPr>
          <p:nvPr>
            <p:ph type="sldImg" idx="2"/>
          </p:nvPr>
        </p:nvSpPr>
        <p:spPr>
          <a:xfrm>
            <a:off x="3125788" y="511175"/>
            <a:ext cx="3678237" cy="2547938"/>
          </a:xfrm>
          <a:prstGeom prst="rect">
            <a:avLst/>
          </a:prstGeom>
          <a:noFill/>
          <a:ln w="12700">
            <a:solidFill>
              <a:prstClr val="black"/>
            </a:solidFill>
          </a:ln>
        </p:spPr>
        <p:txBody>
          <a:bodyPr vert="horz" lIns="99765" tIns="49881" rIns="99765" bIns="49881" rtlCol="0" anchor="ctr"/>
          <a:lstStyle/>
          <a:p>
            <a:pPr lvl="0"/>
            <a:endParaRPr lang="en-US" noProof="0" dirty="0"/>
          </a:p>
        </p:txBody>
      </p:sp>
      <p:sp>
        <p:nvSpPr>
          <p:cNvPr id="5" name="Notes Placeholder 4"/>
          <p:cNvSpPr>
            <a:spLocks noGrp="1"/>
          </p:cNvSpPr>
          <p:nvPr>
            <p:ph type="body" sz="quarter" idx="3"/>
          </p:nvPr>
        </p:nvSpPr>
        <p:spPr bwMode="auto">
          <a:xfrm>
            <a:off x="993362" y="3230010"/>
            <a:ext cx="7939919" cy="305846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2" y="6455676"/>
            <a:ext cx="4302236" cy="34091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7" name="Slide Number Placeholder 6"/>
          <p:cNvSpPr>
            <a:spLocks noGrp="1"/>
          </p:cNvSpPr>
          <p:nvPr>
            <p:ph type="sldNum" sz="quarter" idx="5"/>
          </p:nvPr>
        </p:nvSpPr>
        <p:spPr bwMode="auto">
          <a:xfrm>
            <a:off x="5622087" y="6455676"/>
            <a:ext cx="4302236" cy="34091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B9DF5CB4-1F12-4B4C-891B-F676007582BC}" type="slidenum">
              <a:rPr lang="en-US"/>
              <a:pPr>
                <a:defRPr/>
              </a:pPr>
              <a:t>‹#›</a:t>
            </a:fld>
            <a:endParaRPr lang="en-US" dirty="0"/>
          </a:p>
        </p:txBody>
      </p:sp>
    </p:spTree>
    <p:extLst>
      <p:ext uri="{BB962C8B-B14F-4D97-AF65-F5344CB8AC3E}">
        <p14:creationId xmlns:p14="http://schemas.microsoft.com/office/powerpoint/2010/main" val="971322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lnSpc>
                <a:spcPct val="90000"/>
              </a:lnSpc>
            </a:pPr>
            <a:endParaRPr lang="it-IT" sz="1000" dirty="0"/>
          </a:p>
        </p:txBody>
      </p:sp>
    </p:spTree>
    <p:extLst>
      <p:ext uri="{BB962C8B-B14F-4D97-AF65-F5344CB8AC3E}">
        <p14:creationId xmlns:p14="http://schemas.microsoft.com/office/powerpoint/2010/main" val="1984408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11</a:t>
            </a:fld>
            <a:endParaRPr lang="en-US"/>
          </a:p>
        </p:txBody>
      </p:sp>
    </p:spTree>
    <p:extLst>
      <p:ext uri="{BB962C8B-B14F-4D97-AF65-F5344CB8AC3E}">
        <p14:creationId xmlns:p14="http://schemas.microsoft.com/office/powerpoint/2010/main" val="1944598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12</a:t>
            </a:fld>
            <a:endParaRPr lang="en-US"/>
          </a:p>
        </p:txBody>
      </p:sp>
    </p:spTree>
    <p:extLst>
      <p:ext uri="{BB962C8B-B14F-4D97-AF65-F5344CB8AC3E}">
        <p14:creationId xmlns:p14="http://schemas.microsoft.com/office/powerpoint/2010/main" val="34269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13</a:t>
            </a:fld>
            <a:endParaRPr lang="en-US"/>
          </a:p>
        </p:txBody>
      </p:sp>
    </p:spTree>
    <p:extLst>
      <p:ext uri="{BB962C8B-B14F-4D97-AF65-F5344CB8AC3E}">
        <p14:creationId xmlns:p14="http://schemas.microsoft.com/office/powerpoint/2010/main" val="348855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14</a:t>
            </a:fld>
            <a:endParaRPr lang="en-US"/>
          </a:p>
        </p:txBody>
      </p:sp>
    </p:spTree>
    <p:extLst>
      <p:ext uri="{BB962C8B-B14F-4D97-AF65-F5344CB8AC3E}">
        <p14:creationId xmlns:p14="http://schemas.microsoft.com/office/powerpoint/2010/main" val="2549971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15</a:t>
            </a:fld>
            <a:endParaRPr lang="en-US"/>
          </a:p>
        </p:txBody>
      </p:sp>
    </p:spTree>
    <p:extLst>
      <p:ext uri="{BB962C8B-B14F-4D97-AF65-F5344CB8AC3E}">
        <p14:creationId xmlns:p14="http://schemas.microsoft.com/office/powerpoint/2010/main" val="892896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16</a:t>
            </a:fld>
            <a:endParaRPr lang="en-US"/>
          </a:p>
        </p:txBody>
      </p:sp>
    </p:spTree>
    <p:extLst>
      <p:ext uri="{BB962C8B-B14F-4D97-AF65-F5344CB8AC3E}">
        <p14:creationId xmlns:p14="http://schemas.microsoft.com/office/powerpoint/2010/main" val="1066315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17</a:t>
            </a:fld>
            <a:endParaRPr lang="en-US"/>
          </a:p>
        </p:txBody>
      </p:sp>
    </p:spTree>
    <p:extLst>
      <p:ext uri="{BB962C8B-B14F-4D97-AF65-F5344CB8AC3E}">
        <p14:creationId xmlns:p14="http://schemas.microsoft.com/office/powerpoint/2010/main" val="511101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18</a:t>
            </a:fld>
            <a:endParaRPr lang="en-US"/>
          </a:p>
        </p:txBody>
      </p:sp>
    </p:spTree>
    <p:extLst>
      <p:ext uri="{BB962C8B-B14F-4D97-AF65-F5344CB8AC3E}">
        <p14:creationId xmlns:p14="http://schemas.microsoft.com/office/powerpoint/2010/main" val="3519687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19</a:t>
            </a:fld>
            <a:endParaRPr lang="en-US"/>
          </a:p>
        </p:txBody>
      </p:sp>
    </p:spTree>
    <p:extLst>
      <p:ext uri="{BB962C8B-B14F-4D97-AF65-F5344CB8AC3E}">
        <p14:creationId xmlns:p14="http://schemas.microsoft.com/office/powerpoint/2010/main" val="1076483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20</a:t>
            </a:fld>
            <a:endParaRPr lang="en-US"/>
          </a:p>
        </p:txBody>
      </p:sp>
    </p:spTree>
    <p:extLst>
      <p:ext uri="{BB962C8B-B14F-4D97-AF65-F5344CB8AC3E}">
        <p14:creationId xmlns:p14="http://schemas.microsoft.com/office/powerpoint/2010/main" val="139515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3</a:t>
            </a:fld>
            <a:endParaRPr lang="en-US"/>
          </a:p>
        </p:txBody>
      </p:sp>
    </p:spTree>
    <p:extLst>
      <p:ext uri="{BB962C8B-B14F-4D97-AF65-F5344CB8AC3E}">
        <p14:creationId xmlns:p14="http://schemas.microsoft.com/office/powerpoint/2010/main" val="428837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21</a:t>
            </a:fld>
            <a:endParaRPr lang="en-US"/>
          </a:p>
        </p:txBody>
      </p:sp>
    </p:spTree>
    <p:extLst>
      <p:ext uri="{BB962C8B-B14F-4D97-AF65-F5344CB8AC3E}">
        <p14:creationId xmlns:p14="http://schemas.microsoft.com/office/powerpoint/2010/main" val="2084756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22</a:t>
            </a:fld>
            <a:endParaRPr lang="en-US"/>
          </a:p>
        </p:txBody>
      </p:sp>
    </p:spTree>
    <p:extLst>
      <p:ext uri="{BB962C8B-B14F-4D97-AF65-F5344CB8AC3E}">
        <p14:creationId xmlns:p14="http://schemas.microsoft.com/office/powerpoint/2010/main" val="2130796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23</a:t>
            </a:fld>
            <a:endParaRPr lang="en-US"/>
          </a:p>
        </p:txBody>
      </p:sp>
    </p:spTree>
    <p:extLst>
      <p:ext uri="{BB962C8B-B14F-4D97-AF65-F5344CB8AC3E}">
        <p14:creationId xmlns:p14="http://schemas.microsoft.com/office/powerpoint/2010/main" val="3760277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24</a:t>
            </a:fld>
            <a:endParaRPr lang="en-US"/>
          </a:p>
        </p:txBody>
      </p:sp>
    </p:spTree>
    <p:extLst>
      <p:ext uri="{BB962C8B-B14F-4D97-AF65-F5344CB8AC3E}">
        <p14:creationId xmlns:p14="http://schemas.microsoft.com/office/powerpoint/2010/main" val="676270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25</a:t>
            </a:fld>
            <a:endParaRPr lang="en-US"/>
          </a:p>
        </p:txBody>
      </p:sp>
    </p:spTree>
    <p:extLst>
      <p:ext uri="{BB962C8B-B14F-4D97-AF65-F5344CB8AC3E}">
        <p14:creationId xmlns:p14="http://schemas.microsoft.com/office/powerpoint/2010/main" val="380351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4</a:t>
            </a:fld>
            <a:endParaRPr lang="en-US"/>
          </a:p>
        </p:txBody>
      </p:sp>
    </p:spTree>
    <p:extLst>
      <p:ext uri="{BB962C8B-B14F-4D97-AF65-F5344CB8AC3E}">
        <p14:creationId xmlns:p14="http://schemas.microsoft.com/office/powerpoint/2010/main" val="281442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5</a:t>
            </a:fld>
            <a:endParaRPr lang="en-US"/>
          </a:p>
        </p:txBody>
      </p:sp>
    </p:spTree>
    <p:extLst>
      <p:ext uri="{BB962C8B-B14F-4D97-AF65-F5344CB8AC3E}">
        <p14:creationId xmlns:p14="http://schemas.microsoft.com/office/powerpoint/2010/main" val="290867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6</a:t>
            </a:fld>
            <a:endParaRPr lang="en-US"/>
          </a:p>
        </p:txBody>
      </p:sp>
    </p:spTree>
    <p:extLst>
      <p:ext uri="{BB962C8B-B14F-4D97-AF65-F5344CB8AC3E}">
        <p14:creationId xmlns:p14="http://schemas.microsoft.com/office/powerpoint/2010/main" val="337485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7</a:t>
            </a:fld>
            <a:endParaRPr lang="en-US"/>
          </a:p>
        </p:txBody>
      </p:sp>
    </p:spTree>
    <p:extLst>
      <p:ext uri="{BB962C8B-B14F-4D97-AF65-F5344CB8AC3E}">
        <p14:creationId xmlns:p14="http://schemas.microsoft.com/office/powerpoint/2010/main" val="625514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8</a:t>
            </a:fld>
            <a:endParaRPr lang="en-US"/>
          </a:p>
        </p:txBody>
      </p:sp>
    </p:spTree>
    <p:extLst>
      <p:ext uri="{BB962C8B-B14F-4D97-AF65-F5344CB8AC3E}">
        <p14:creationId xmlns:p14="http://schemas.microsoft.com/office/powerpoint/2010/main" val="117759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9</a:t>
            </a:fld>
            <a:endParaRPr lang="en-US"/>
          </a:p>
        </p:txBody>
      </p:sp>
    </p:spTree>
    <p:extLst>
      <p:ext uri="{BB962C8B-B14F-4D97-AF65-F5344CB8AC3E}">
        <p14:creationId xmlns:p14="http://schemas.microsoft.com/office/powerpoint/2010/main" val="380978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10</a:t>
            </a:fld>
            <a:endParaRPr lang="en-US"/>
          </a:p>
        </p:txBody>
      </p:sp>
    </p:spTree>
    <p:extLst>
      <p:ext uri="{BB962C8B-B14F-4D97-AF65-F5344CB8AC3E}">
        <p14:creationId xmlns:p14="http://schemas.microsoft.com/office/powerpoint/2010/main" val="3250670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Master" Target="../slideMasters/slideMaster1.xml"/><Relationship Id="rId7"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14015" name="think-cell Slide" r:id="rId7" imgW="0" imgH="0" progId="">
                  <p:embed/>
                </p:oleObj>
              </mc:Choice>
              <mc:Fallback>
                <p:oleObj name="think-cell Slide" r:id="rId7" imgW="0" imgH="0" progId="">
                  <p:embed/>
                  <p:pic>
                    <p:nvPicPr>
                      <p:cNvPr id="0" name="AutoShape 10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Optane" pitchFamily="2" charset="0"/>
            </a:endParaRPr>
          </a:p>
        </p:txBody>
      </p:sp>
      <p:sp>
        <p:nvSpPr>
          <p:cNvPr id="2" name="Title 1"/>
          <p:cNvSpPr>
            <a:spLocks noGrp="1"/>
          </p:cNvSpPr>
          <p:nvPr>
            <p:ph type="ctrTitle"/>
            <p:custDataLst>
              <p:tags r:id="rId4"/>
            </p:custDataLst>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custDataLst>
              <p:tags r:id="rId5"/>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fontAlgn="base">
              <a:spcBef>
                <a:spcPct val="0"/>
              </a:spcBef>
              <a:spcAft>
                <a:spcPct val="0"/>
              </a:spcAft>
            </a:pPr>
            <a:r>
              <a:rPr lang="en-US" sz="1800" b="1" i="1" u="sng" dirty="0" smtClean="0">
                <a:solidFill>
                  <a:schemeClr val="tx1">
                    <a:lumMod val="75000"/>
                    <a:lumOff val="25000"/>
                  </a:schemeClr>
                </a:solidFill>
                <a:latin typeface="Optane" pitchFamily="2" charset="0"/>
                <a:cs typeface="Arial" charset="0"/>
              </a:rPr>
              <a:t>BOZZA</a:t>
            </a:r>
            <a:r>
              <a:rPr lang="en-US" sz="1800" b="1" i="1" u="sng" baseline="0" dirty="0" smtClean="0">
                <a:solidFill>
                  <a:schemeClr val="tx1">
                    <a:lumMod val="75000"/>
                    <a:lumOff val="25000"/>
                  </a:schemeClr>
                </a:solidFill>
                <a:latin typeface="Optane" pitchFamily="2" charset="0"/>
                <a:cs typeface="Arial" charset="0"/>
              </a:rPr>
              <a:t> PER DISCUSSIONE</a:t>
            </a:r>
            <a:endParaRPr lang="en-US" sz="1400" b="1" i="1" u="sng" dirty="0">
              <a:solidFill>
                <a:schemeClr val="tx1">
                  <a:lumMod val="75000"/>
                  <a:lumOff val="25000"/>
                </a:schemeClr>
              </a:solidFill>
              <a:latin typeface="Optane" pitchFamily="2" charset="0"/>
              <a:cs typeface="Arial"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20/06/16</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20/06/16</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8201"/>
          <a:stretch/>
        </p:blipFill>
        <p:spPr bwMode="auto">
          <a:xfrm>
            <a:off x="3296770" y="172916"/>
            <a:ext cx="2930597" cy="227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603"/>
          <a:stretch/>
        </p:blipFill>
        <p:spPr bwMode="auto">
          <a:xfrm>
            <a:off x="2504660" y="2001376"/>
            <a:ext cx="4983180" cy="179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34946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20/06/16</a:t>
            </a:fld>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20/06/16</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20/06/16</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20/06/16</a:t>
            </a:fld>
            <a:endParaRPr lang="it-IT" dirty="0"/>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20/06/16</a:t>
            </a:fld>
            <a:endParaRPr lang="it-IT" dirty="0"/>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20/06/16</a:t>
            </a:fld>
            <a:endParaRPr lang="it-IT" dirty="0"/>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20/06/16</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20/06/16</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pPr/>
              <a:t>20/06/16</a:t>
            </a:fld>
            <a:endParaRPr lang="it-IT" dirty="0"/>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pPr/>
              <a:t>‹#›</a:t>
            </a:fld>
            <a:endParaRPr lang="it-IT" dirty="0"/>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811928"/>
            <a:ext cx="9201590" cy="0"/>
          </a:xfrm>
          <a:prstGeom prst="line">
            <a:avLst/>
          </a:prstGeom>
          <a:noFill/>
          <a:ln w="19050">
            <a:solidFill>
              <a:schemeClr val="tx2">
                <a:lumMod val="40000"/>
                <a:lumOff val="60000"/>
              </a:schemeClr>
            </a:solidFill>
            <a:round/>
            <a:headEnd/>
            <a:tailEnd/>
          </a:ln>
          <a:effectLst/>
        </p:spPr>
        <p:txBody>
          <a:bodyPr wrap="none" anchor="ctr"/>
          <a:lstStyle/>
          <a:p>
            <a:pPr fontAlgn="base">
              <a:spcBef>
                <a:spcPct val="0"/>
              </a:spcBef>
              <a:spcAft>
                <a:spcPct val="0"/>
              </a:spcAft>
            </a:pPr>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pPr fontAlgn="base">
              <a:spcBef>
                <a:spcPct val="0"/>
              </a:spcBef>
              <a:spcAft>
                <a:spcPct val="0"/>
              </a:spcAft>
            </a:pPr>
            <a:r>
              <a:rPr lang="en-US" sz="1100" dirty="0" smtClean="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fontAlgn="base">
                <a:spcBef>
                  <a:spcPct val="0"/>
                </a:spcBef>
                <a:spcAft>
                  <a:spcPct val="0"/>
                </a:spcAft>
              </a:pPr>
              <a:t>‹#›</a:t>
            </a:fld>
            <a:endParaRPr lang="en-US" sz="1100" dirty="0">
              <a:solidFill>
                <a:srgbClr val="000000"/>
              </a:solidFill>
              <a:latin typeface="Optane" pitchFamily="2" charset="0"/>
              <a:cs typeface="Arial" charset="0"/>
            </a:endParaRPr>
          </a:p>
        </p:txBody>
      </p:sp>
      <p:pic>
        <p:nvPicPr>
          <p:cNvPr id="10" name="Picture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56399" y="63737"/>
            <a:ext cx="2190906" cy="54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www.istat.it/it/lavoro-e-retribuzioni" TargetMode="External"/><Relationship Id="rId4" Type="http://schemas.openxmlformats.org/officeDocument/2006/relationships/hyperlink" Target="http://www.istat.it/it/conti-nazionali" TargetMode="External"/><Relationship Id="rId5" Type="http://schemas.openxmlformats.org/officeDocument/2006/relationships/hyperlink" Target="http://www.istat.it/" TargetMode="External"/><Relationship Id="rId6" Type="http://schemas.openxmlformats.org/officeDocument/2006/relationships/hyperlink" Target="http://ec.europa.eu/eurostat/data/database" TargetMode="External"/><Relationship Id="rId7" Type="http://schemas.openxmlformats.org/officeDocument/2006/relationships/hyperlink" Target="http://www.mef.tesoro.it/" TargetMode="External"/><Relationship Id="rId8" Type="http://schemas.openxmlformats.org/officeDocument/2006/relationships/hyperlink" Target="http://www.inps.it/" TargetMode="External"/><Relationship Id="rId9" Type="http://schemas.openxmlformats.org/officeDocument/2006/relationships/hyperlink" Target="http://ec.europa.eu/social/main.jsp?catId=758&amp;langId=en"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488380" y="4021399"/>
            <a:ext cx="9001249" cy="2492990"/>
          </a:xfrm>
          <a:prstGeom prst="rect">
            <a:avLst/>
          </a:prstGeom>
        </p:spPr>
        <p:txBody>
          <a:bodyPr wrap="square" lIns="36000" tIns="0" rIns="36000" bIns="0">
            <a:spAutoFit/>
          </a:bodyPr>
          <a:lstStyle/>
          <a:p>
            <a:pPr algn="ctr" defTabSz="457200" eaLnBrk="0" fontAlgn="auto" hangingPunct="0">
              <a:spcBef>
                <a:spcPts val="0"/>
              </a:spcBef>
              <a:spcAft>
                <a:spcPts val="1200"/>
              </a:spcAft>
              <a:buClr>
                <a:srgbClr val="FFC000"/>
              </a:buClr>
              <a:buSzPct val="85000"/>
              <a:defRPr/>
            </a:pPr>
            <a:r>
              <a:rPr lang="en-GB" sz="3200" b="1" dirty="0" smtClean="0">
                <a:solidFill>
                  <a:schemeClr val="tx1">
                    <a:lumMod val="85000"/>
                    <a:lumOff val="15000"/>
                  </a:schemeClr>
                </a:solidFill>
                <a:latin typeface="Optane" pitchFamily="2" charset="0"/>
              </a:rPr>
              <a:t>The impact of ageing </a:t>
            </a:r>
            <a:r>
              <a:rPr lang="en-GB" sz="3200" b="1" dirty="0">
                <a:solidFill>
                  <a:schemeClr val="tx1">
                    <a:lumMod val="85000"/>
                    <a:lumOff val="15000"/>
                  </a:schemeClr>
                </a:solidFill>
                <a:latin typeface="Optane" pitchFamily="2" charset="0"/>
              </a:rPr>
              <a:t>o</a:t>
            </a:r>
            <a:r>
              <a:rPr lang="en-GB" sz="3200" b="1" dirty="0" smtClean="0">
                <a:solidFill>
                  <a:schemeClr val="tx1">
                    <a:lumMod val="85000"/>
                    <a:lumOff val="15000"/>
                  </a:schemeClr>
                </a:solidFill>
                <a:latin typeface="Optane" pitchFamily="2" charset="0"/>
              </a:rPr>
              <a:t>n pension </a:t>
            </a:r>
            <a:r>
              <a:rPr lang="en-GB" sz="3200" b="1" dirty="0" smtClean="0">
                <a:solidFill>
                  <a:schemeClr val="tx1">
                    <a:lumMod val="85000"/>
                    <a:lumOff val="15000"/>
                  </a:schemeClr>
                </a:solidFill>
                <a:latin typeface="Optane" pitchFamily="2" charset="0"/>
              </a:rPr>
              <a:t>systems</a:t>
            </a:r>
            <a:br>
              <a:rPr lang="en-GB" sz="3200" b="1" dirty="0" smtClean="0">
                <a:solidFill>
                  <a:schemeClr val="tx1">
                    <a:lumMod val="85000"/>
                    <a:lumOff val="15000"/>
                  </a:schemeClr>
                </a:solidFill>
                <a:latin typeface="Optane" pitchFamily="2" charset="0"/>
              </a:rPr>
            </a:br>
            <a:r>
              <a:rPr lang="zh-CN" altLang="en-US" sz="3200" b="1" dirty="0" smtClean="0">
                <a:solidFill>
                  <a:schemeClr val="tx1">
                    <a:lumMod val="85000"/>
                    <a:lumOff val="15000"/>
                  </a:schemeClr>
                </a:solidFill>
                <a:latin typeface="Optane" pitchFamily="2" charset="0"/>
              </a:rPr>
              <a:t>人口老龄化对养老金体系的影响</a:t>
            </a:r>
            <a:endParaRPr lang="en-GB" sz="3200" b="1" dirty="0" smtClean="0">
              <a:solidFill>
                <a:schemeClr val="tx1">
                  <a:lumMod val="85000"/>
                  <a:lumOff val="15000"/>
                </a:schemeClr>
              </a:solidFill>
              <a:latin typeface="Optane" pitchFamily="2" charset="0"/>
            </a:endParaRPr>
          </a:p>
          <a:p>
            <a:pPr algn="ctr" defTabSz="457200" eaLnBrk="0" fontAlgn="auto" hangingPunct="0">
              <a:spcBef>
                <a:spcPts val="0"/>
              </a:spcBef>
              <a:spcAft>
                <a:spcPts val="1200"/>
              </a:spcAft>
              <a:buClr>
                <a:srgbClr val="FFC000"/>
              </a:buClr>
              <a:buSzPct val="85000"/>
              <a:defRPr/>
            </a:pPr>
            <a:endParaRPr lang="it-IT" sz="800" b="1" noProof="1">
              <a:solidFill>
                <a:schemeClr val="tx1">
                  <a:lumMod val="85000"/>
                  <a:lumOff val="15000"/>
                </a:schemeClr>
              </a:solidFill>
              <a:latin typeface="Optane" pitchFamily="2" charset="0"/>
            </a:endParaRPr>
          </a:p>
          <a:p>
            <a:pPr algn="ctr" defTabSz="457200" eaLnBrk="0" fontAlgn="auto" hangingPunct="0">
              <a:spcBef>
                <a:spcPts val="0"/>
              </a:spcBef>
              <a:spcAft>
                <a:spcPts val="1200"/>
              </a:spcAft>
              <a:buClr>
                <a:srgbClr val="FFC000"/>
              </a:buClr>
              <a:buSzPct val="85000"/>
              <a:defRPr/>
            </a:pPr>
            <a:r>
              <a:rPr lang="it-IT" sz="2000" kern="0" noProof="1" smtClean="0">
                <a:solidFill>
                  <a:schemeClr val="tx1">
                    <a:lumMod val="85000"/>
                    <a:lumOff val="15000"/>
                  </a:schemeClr>
                </a:solidFill>
                <a:latin typeface="Optane" pitchFamily="2" charset="0"/>
                <a:ea typeface="+mj-ea"/>
                <a:cs typeface="+mj-cs"/>
              </a:rPr>
              <a:t>Madrid, 22 June 2016</a:t>
            </a:r>
          </a:p>
          <a:p>
            <a:pPr algn="ctr" defTabSz="457200" eaLnBrk="0" fontAlgn="auto" hangingPunct="0">
              <a:spcBef>
                <a:spcPts val="0"/>
              </a:spcBef>
              <a:spcAft>
                <a:spcPts val="1200"/>
              </a:spcAft>
              <a:buClr>
                <a:srgbClr val="FFC000"/>
              </a:buClr>
              <a:buSzPct val="85000"/>
              <a:defRPr/>
            </a:pPr>
            <a:r>
              <a:rPr lang="it-IT" sz="2000" kern="0" noProof="1" smtClean="0">
                <a:solidFill>
                  <a:schemeClr val="tx1">
                    <a:lumMod val="85000"/>
                    <a:lumOff val="15000"/>
                  </a:schemeClr>
                </a:solidFill>
                <a:latin typeface="Optane" pitchFamily="2" charset="0"/>
                <a:ea typeface="+mj-ea"/>
                <a:cs typeface="+mj-cs"/>
              </a:rPr>
              <a:t>Antonella Delle Monache – Ministry of Labour and Social policies – Department of pensions and insurance</a:t>
            </a:r>
            <a:endParaRPr lang="it-IT" sz="2000" kern="0" noProof="1">
              <a:solidFill>
                <a:schemeClr val="tx1">
                  <a:lumMod val="85000"/>
                  <a:lumOff val="15000"/>
                </a:schemeClr>
              </a:solidFill>
              <a:latin typeface="Optane" pitchFamily="2" charset="0"/>
              <a:ea typeface="+mj-ea"/>
              <a:cs typeface="+mj-cs"/>
            </a:endParaRPr>
          </a:p>
        </p:txBody>
      </p:sp>
    </p:spTree>
    <p:extLst>
      <p:ext uri="{BB962C8B-B14F-4D97-AF65-F5344CB8AC3E}">
        <p14:creationId xmlns:p14="http://schemas.microsoft.com/office/powerpoint/2010/main" val="1317248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pPr algn="just">
              <a:lnSpc>
                <a:spcPct val="150000"/>
              </a:lnSpc>
              <a:buClr>
                <a:schemeClr val="tx2"/>
              </a:buClr>
              <a:buSzPct val="103000"/>
            </a:pPr>
            <a:r>
              <a:rPr lang="en-US" dirty="0">
                <a:solidFill>
                  <a:schemeClr val="tx1">
                    <a:lumMod val="75000"/>
                    <a:lumOff val="25000"/>
                  </a:schemeClr>
                </a:solidFill>
                <a:ea typeface="Verdana" pitchFamily="34" charset="0"/>
                <a:cs typeface="Verdana" pitchFamily="34" charset="0"/>
              </a:rPr>
              <a:t>Impact of ageing </a:t>
            </a:r>
            <a:r>
              <a:rPr lang="en-US" dirty="0" smtClean="0">
                <a:solidFill>
                  <a:schemeClr val="tx1">
                    <a:lumMod val="75000"/>
                    <a:lumOff val="25000"/>
                  </a:schemeClr>
                </a:solidFill>
                <a:ea typeface="Verdana" pitchFamily="34" charset="0"/>
                <a:cs typeface="Verdana" pitchFamily="34" charset="0"/>
              </a:rPr>
              <a:t>on </a:t>
            </a:r>
            <a:r>
              <a:rPr lang="en-US" dirty="0">
                <a:solidFill>
                  <a:schemeClr val="tx1">
                    <a:lumMod val="75000"/>
                    <a:lumOff val="25000"/>
                  </a:schemeClr>
                </a:solidFill>
                <a:ea typeface="Verdana" pitchFamily="34" charset="0"/>
                <a:cs typeface="Verdana" pitchFamily="34" charset="0"/>
              </a:rPr>
              <a:t>social protection systems</a:t>
            </a:r>
          </a:p>
          <a:p>
            <a:endParaRPr lang="it-IT" dirty="0"/>
          </a:p>
        </p:txBody>
      </p:sp>
      <p:sp>
        <p:nvSpPr>
          <p:cNvPr id="2" name="CasellaDiTesto 1"/>
          <p:cNvSpPr txBox="1"/>
          <p:nvPr/>
        </p:nvSpPr>
        <p:spPr>
          <a:xfrm>
            <a:off x="344364" y="980660"/>
            <a:ext cx="9217276" cy="4832092"/>
          </a:xfrm>
          <a:prstGeom prst="rect">
            <a:avLst/>
          </a:prstGeom>
          <a:noFill/>
        </p:spPr>
        <p:txBody>
          <a:bodyPr wrap="square" rtlCol="0">
            <a:spAutoFit/>
          </a:bodyPr>
          <a:lstStyle/>
          <a:p>
            <a:pPr algn="ctr"/>
            <a:r>
              <a:rPr lang="it-IT" sz="1400" dirty="0" smtClean="0">
                <a:latin typeface="Optane"/>
              </a:rPr>
              <a:t>ITALIAN POPULATION AGEING MORE THE OTHER EUROPEAN </a:t>
            </a:r>
            <a:r>
              <a:rPr lang="it-IT" sz="1400" dirty="0" smtClean="0">
                <a:latin typeface="Optane"/>
              </a:rPr>
              <a:t>COUNTRIES</a:t>
            </a:r>
            <a:br>
              <a:rPr lang="it-IT" sz="1400" dirty="0" smtClean="0">
                <a:latin typeface="Optane"/>
              </a:rPr>
            </a:br>
            <a:r>
              <a:rPr lang="zh-CN" altLang="en-US" sz="1400" dirty="0" smtClean="0">
                <a:latin typeface="Optane"/>
              </a:rPr>
              <a:t>意大利的人口老龄化程度高于其他欧洲国家</a:t>
            </a:r>
            <a:endParaRPr lang="it-IT" sz="1400" dirty="0" smtClean="0">
              <a:latin typeface="Optane"/>
            </a:endParaRPr>
          </a:p>
          <a:p>
            <a:pPr algn="ctr"/>
            <a:endParaRPr lang="it-IT" sz="1400" dirty="0">
              <a:latin typeface="Optane"/>
            </a:endParaRPr>
          </a:p>
          <a:p>
            <a:pPr algn="ctr"/>
            <a:r>
              <a:rPr lang="it-IT" sz="1400" dirty="0" smtClean="0">
                <a:latin typeface="Optane"/>
              </a:rPr>
              <a:t>WHAT IS THE IMPACT ON SOCIAL PROTECTION SYSTEM</a:t>
            </a:r>
            <a:r>
              <a:rPr lang="it-IT" sz="1400" dirty="0" smtClean="0">
                <a:latin typeface="Optane"/>
              </a:rPr>
              <a:t>?</a:t>
            </a:r>
            <a:br>
              <a:rPr lang="it-IT" sz="1400" dirty="0" smtClean="0">
                <a:latin typeface="Optane"/>
              </a:rPr>
            </a:br>
            <a:r>
              <a:rPr lang="zh-CN" altLang="en-US" sz="1400" dirty="0" smtClean="0">
                <a:latin typeface="Optane"/>
              </a:rPr>
              <a:t>对社保系统的影响？</a:t>
            </a:r>
            <a:endParaRPr lang="it-IT" sz="1400" dirty="0" smtClean="0">
              <a:latin typeface="Optane"/>
            </a:endParaRPr>
          </a:p>
          <a:p>
            <a:pPr algn="ctr"/>
            <a:endParaRPr lang="it-IT" sz="1400" dirty="0" smtClean="0">
              <a:latin typeface="Optane"/>
            </a:endParaRPr>
          </a:p>
          <a:p>
            <a:pPr algn="ctr"/>
            <a:r>
              <a:rPr lang="it-IT" sz="1400" dirty="0" smtClean="0">
                <a:latin typeface="Optane"/>
              </a:rPr>
              <a:t>FIRST CHALLENGE: SUSTAINIBILITY OF PUBLIC </a:t>
            </a:r>
            <a:r>
              <a:rPr lang="it-IT" sz="1400" dirty="0" smtClean="0">
                <a:latin typeface="Optane"/>
              </a:rPr>
              <a:t>FINANCES</a:t>
            </a:r>
            <a:br>
              <a:rPr lang="it-IT" sz="1400" dirty="0" smtClean="0">
                <a:latin typeface="Optane"/>
              </a:rPr>
            </a:br>
            <a:r>
              <a:rPr lang="zh-CN" altLang="en-US" sz="1400" dirty="0" smtClean="0">
                <a:latin typeface="Optane"/>
              </a:rPr>
              <a:t>首要挑战：财务可持续性</a:t>
            </a:r>
            <a:endParaRPr lang="it-IT" sz="1400" dirty="0" smtClean="0">
              <a:latin typeface="Optane"/>
            </a:endParaRPr>
          </a:p>
          <a:p>
            <a:pPr algn="ctr"/>
            <a:endParaRPr lang="it-IT" sz="1400" dirty="0" smtClean="0">
              <a:latin typeface="Optane"/>
            </a:endParaRPr>
          </a:p>
          <a:p>
            <a:pPr algn="ctr"/>
            <a:r>
              <a:rPr lang="it-IT" sz="1400" dirty="0" smtClean="0">
                <a:latin typeface="Optane"/>
              </a:rPr>
              <a:t>INSTITUTIONAL DEFINITION OF AGEING = 65 YEARS </a:t>
            </a:r>
            <a:r>
              <a:rPr lang="it-IT" sz="1400" dirty="0" smtClean="0">
                <a:latin typeface="Optane"/>
              </a:rPr>
              <a:t>OLD</a:t>
            </a:r>
            <a:br>
              <a:rPr lang="it-IT" sz="1400" dirty="0" smtClean="0">
                <a:latin typeface="Optane"/>
              </a:rPr>
            </a:br>
            <a:r>
              <a:rPr lang="zh-CN" altLang="en-US" sz="1400" dirty="0" smtClean="0">
                <a:latin typeface="Optane"/>
              </a:rPr>
              <a:t>老龄化的界定：</a:t>
            </a:r>
            <a:r>
              <a:rPr lang="en-US" altLang="zh-CN" sz="1400" dirty="0" smtClean="0">
                <a:latin typeface="Optane"/>
              </a:rPr>
              <a:t>65</a:t>
            </a:r>
            <a:r>
              <a:rPr lang="zh-CN" altLang="en-US" sz="1400" dirty="0" smtClean="0">
                <a:latin typeface="Optane"/>
              </a:rPr>
              <a:t>周岁以上</a:t>
            </a:r>
            <a:endParaRPr lang="it-IT" sz="1400" dirty="0" smtClean="0">
              <a:latin typeface="Optane"/>
            </a:endParaRPr>
          </a:p>
          <a:p>
            <a:pPr algn="ctr"/>
            <a:endParaRPr lang="it-IT" sz="1400" dirty="0" smtClean="0">
              <a:latin typeface="Optane"/>
            </a:endParaRPr>
          </a:p>
          <a:p>
            <a:pPr algn="ctr"/>
            <a:r>
              <a:rPr lang="it-IT" sz="1400" dirty="0" smtClean="0">
                <a:latin typeface="Optane"/>
              </a:rPr>
              <a:t>DOES NOT REFLECT CHANGES OCCURRED TO SOCIAL, ECONOMIC AND HEALTHY </a:t>
            </a:r>
            <a:r>
              <a:rPr lang="it-IT" sz="1400" dirty="0" smtClean="0">
                <a:latin typeface="Optane"/>
              </a:rPr>
              <a:t>CONDITIONS</a:t>
            </a:r>
            <a:br>
              <a:rPr lang="it-IT" sz="1400" dirty="0" smtClean="0">
                <a:latin typeface="Optane"/>
              </a:rPr>
            </a:br>
            <a:r>
              <a:rPr lang="zh-CN" altLang="en-US" sz="1400" dirty="0" smtClean="0">
                <a:latin typeface="Optane"/>
              </a:rPr>
              <a:t>并不反映社会、经济、卫生条件上的变化</a:t>
            </a:r>
            <a:endParaRPr lang="it-IT" sz="1400" dirty="0" smtClean="0">
              <a:latin typeface="Optane"/>
            </a:endParaRPr>
          </a:p>
          <a:p>
            <a:pPr algn="just"/>
            <a:endParaRPr lang="it-IT" sz="1400" dirty="0">
              <a:latin typeface="Optane"/>
            </a:endParaRPr>
          </a:p>
          <a:p>
            <a:pPr algn="just"/>
            <a:r>
              <a:rPr lang="it-IT" sz="1400" dirty="0" smtClean="0">
                <a:latin typeface="Optane"/>
              </a:rPr>
              <a:t>NOWDAYS PEOPLE FROM 65 TO 75 YEARS OLD REACH A GOOD HEALTH STATUS AND LIVE IN GOOD ECONOMIC </a:t>
            </a:r>
            <a:r>
              <a:rPr lang="it-IT" sz="1400" dirty="0" smtClean="0">
                <a:latin typeface="Optane"/>
              </a:rPr>
              <a:t>CONDITIONS</a:t>
            </a:r>
            <a:br>
              <a:rPr lang="it-IT" sz="1400" dirty="0" smtClean="0">
                <a:latin typeface="Optane"/>
              </a:rPr>
            </a:br>
            <a:r>
              <a:rPr lang="zh-CN" altLang="en-US" sz="1400" dirty="0" smtClean="0">
                <a:latin typeface="Optane"/>
              </a:rPr>
              <a:t>如今</a:t>
            </a:r>
            <a:r>
              <a:rPr lang="en-US" altLang="zh-CN" sz="1400" dirty="0" smtClean="0">
                <a:latin typeface="Optane"/>
              </a:rPr>
              <a:t>65-75</a:t>
            </a:r>
            <a:r>
              <a:rPr lang="zh-CN" altLang="en-US" sz="1400" dirty="0" smtClean="0">
                <a:latin typeface="Optane"/>
              </a:rPr>
              <a:t>岁人口健康状况、经济状况良好</a:t>
            </a:r>
            <a:endParaRPr lang="it-IT" sz="1400" dirty="0" smtClean="0">
              <a:latin typeface="Optane"/>
            </a:endParaRPr>
          </a:p>
          <a:p>
            <a:pPr algn="just"/>
            <a:endParaRPr lang="it-IT" sz="1400" dirty="0">
              <a:latin typeface="Optane"/>
            </a:endParaRPr>
          </a:p>
          <a:p>
            <a:pPr algn="just"/>
            <a:r>
              <a:rPr lang="it-IT" sz="1400" dirty="0" smtClean="0">
                <a:latin typeface="Optane"/>
              </a:rPr>
              <a:t>CONSEQUENT SHIFTING OF THE «OLD-AGE THRESHOLD» IS NEEDED TO AVOID EFFECTS ON SUSTAINIBILITY OF SOCIAL PROTECTION </a:t>
            </a:r>
            <a:r>
              <a:rPr lang="it-IT" sz="1400" dirty="0" smtClean="0">
                <a:latin typeface="Optane"/>
              </a:rPr>
              <a:t>SYSTEMS</a:t>
            </a:r>
            <a:br>
              <a:rPr lang="it-IT" sz="1400" dirty="0" smtClean="0">
                <a:latin typeface="Optane"/>
              </a:rPr>
            </a:br>
            <a:r>
              <a:rPr lang="zh-CN" altLang="en-US" sz="1400" dirty="0" smtClean="0">
                <a:latin typeface="Optane"/>
              </a:rPr>
              <a:t>需要相应地调整‘老龄临界点’以规避对社保系统可持续性的影响</a:t>
            </a:r>
            <a:endParaRPr lang="en-US" sz="1400" dirty="0" smtClean="0">
              <a:latin typeface="Optane"/>
            </a:endParaRPr>
          </a:p>
        </p:txBody>
      </p:sp>
    </p:spTree>
    <p:extLst>
      <p:ext uri="{BB962C8B-B14F-4D97-AF65-F5344CB8AC3E}">
        <p14:creationId xmlns:p14="http://schemas.microsoft.com/office/powerpoint/2010/main" val="19566900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0" y="28363"/>
            <a:ext cx="7056976" cy="1093134"/>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pPr algn="just">
              <a:lnSpc>
                <a:spcPct val="150000"/>
              </a:lnSpc>
              <a:buClr>
                <a:schemeClr val="tx2"/>
              </a:buClr>
              <a:buSzPct val="103000"/>
            </a:pPr>
            <a:r>
              <a:rPr lang="it-IT" sz="2000" dirty="0">
                <a:solidFill>
                  <a:schemeClr val="tx1">
                    <a:lumMod val="75000"/>
                    <a:lumOff val="25000"/>
                  </a:schemeClr>
                </a:solidFill>
                <a:ea typeface="Verdana" pitchFamily="34" charset="0"/>
                <a:cs typeface="Verdana" pitchFamily="34" charset="0"/>
              </a:rPr>
              <a:t>Impact of </a:t>
            </a:r>
            <a:r>
              <a:rPr lang="it-IT" sz="2000" dirty="0" err="1">
                <a:solidFill>
                  <a:schemeClr val="tx1">
                    <a:lumMod val="75000"/>
                    <a:lumOff val="25000"/>
                  </a:schemeClr>
                </a:solidFill>
                <a:ea typeface="Verdana" pitchFamily="34" charset="0"/>
                <a:cs typeface="Verdana" pitchFamily="34" charset="0"/>
              </a:rPr>
              <a:t>ageing</a:t>
            </a:r>
            <a:r>
              <a:rPr lang="it-IT" sz="2000" dirty="0">
                <a:solidFill>
                  <a:schemeClr val="tx1">
                    <a:lumMod val="75000"/>
                    <a:lumOff val="25000"/>
                  </a:schemeClr>
                </a:solidFill>
                <a:ea typeface="Verdana" pitchFamily="34" charset="0"/>
                <a:cs typeface="Verdana" pitchFamily="34" charset="0"/>
              </a:rPr>
              <a:t> </a:t>
            </a:r>
            <a:r>
              <a:rPr lang="it-IT" sz="2000" dirty="0" err="1">
                <a:solidFill>
                  <a:schemeClr val="tx1">
                    <a:lumMod val="75000"/>
                    <a:lumOff val="25000"/>
                  </a:schemeClr>
                </a:solidFill>
                <a:ea typeface="Verdana" pitchFamily="34" charset="0"/>
                <a:cs typeface="Verdana" pitchFamily="34" charset="0"/>
              </a:rPr>
              <a:t>into</a:t>
            </a:r>
            <a:r>
              <a:rPr lang="it-IT" sz="2000" dirty="0">
                <a:solidFill>
                  <a:schemeClr val="tx1">
                    <a:lumMod val="75000"/>
                    <a:lumOff val="25000"/>
                  </a:schemeClr>
                </a:solidFill>
                <a:ea typeface="Verdana" pitchFamily="34" charset="0"/>
                <a:cs typeface="Verdana" pitchFamily="34" charset="0"/>
              </a:rPr>
              <a:t> the </a:t>
            </a:r>
            <a:r>
              <a:rPr lang="it-IT" sz="2000" dirty="0" err="1">
                <a:solidFill>
                  <a:schemeClr val="tx1">
                    <a:lumMod val="75000"/>
                    <a:lumOff val="25000"/>
                  </a:schemeClr>
                </a:solidFill>
                <a:ea typeface="Verdana" pitchFamily="34" charset="0"/>
                <a:cs typeface="Verdana" pitchFamily="34" charset="0"/>
              </a:rPr>
              <a:t>national</a:t>
            </a:r>
            <a:r>
              <a:rPr lang="it-IT" sz="2000" dirty="0">
                <a:solidFill>
                  <a:schemeClr val="tx1">
                    <a:lumMod val="75000"/>
                    <a:lumOff val="25000"/>
                  </a:schemeClr>
                </a:solidFill>
                <a:ea typeface="Verdana" pitchFamily="34" charset="0"/>
                <a:cs typeface="Verdana" pitchFamily="34" charset="0"/>
              </a:rPr>
              <a:t> </a:t>
            </a:r>
            <a:r>
              <a:rPr lang="it-IT" sz="2000" dirty="0" smtClean="0">
                <a:solidFill>
                  <a:schemeClr val="tx1">
                    <a:lumMod val="75000"/>
                    <a:lumOff val="25000"/>
                  </a:schemeClr>
                </a:solidFill>
                <a:ea typeface="Verdana" pitchFamily="34" charset="0"/>
                <a:cs typeface="Verdana" pitchFamily="34" charset="0"/>
              </a:rPr>
              <a:t>balance</a:t>
            </a:r>
            <a:br>
              <a:rPr lang="it-IT" sz="2000" dirty="0" smtClean="0">
                <a:solidFill>
                  <a:schemeClr val="tx1">
                    <a:lumMod val="75000"/>
                    <a:lumOff val="25000"/>
                  </a:schemeClr>
                </a:solidFill>
                <a:ea typeface="Verdana" pitchFamily="34" charset="0"/>
                <a:cs typeface="Verdana" pitchFamily="34" charset="0"/>
              </a:rPr>
            </a:br>
            <a:r>
              <a:rPr lang="zh-CN" altLang="en-US" sz="2000" dirty="0" smtClean="0">
                <a:solidFill>
                  <a:schemeClr val="tx1">
                    <a:lumMod val="75000"/>
                    <a:lumOff val="25000"/>
                  </a:schemeClr>
                </a:solidFill>
                <a:ea typeface="Verdana" pitchFamily="34" charset="0"/>
                <a:cs typeface="Verdana" pitchFamily="34" charset="0"/>
              </a:rPr>
              <a:t>老龄化对财政收支平衡的影响</a:t>
            </a:r>
            <a:endParaRPr lang="it-IT" sz="2000" dirty="0">
              <a:solidFill>
                <a:schemeClr val="tx1">
                  <a:lumMod val="75000"/>
                  <a:lumOff val="25000"/>
                </a:schemeClr>
              </a:solidFill>
              <a:ea typeface="Verdana" pitchFamily="34" charset="0"/>
              <a:cs typeface="Verdana" pitchFamily="34" charset="0"/>
            </a:endParaRPr>
          </a:p>
          <a:p>
            <a:endParaRPr lang="it-IT" sz="2000" dirty="0"/>
          </a:p>
        </p:txBody>
      </p:sp>
      <p:sp>
        <p:nvSpPr>
          <p:cNvPr id="2" name="CasellaDiTesto 1"/>
          <p:cNvSpPr txBox="1"/>
          <p:nvPr/>
        </p:nvSpPr>
        <p:spPr>
          <a:xfrm>
            <a:off x="344364" y="980660"/>
            <a:ext cx="9217276" cy="923330"/>
          </a:xfrm>
          <a:prstGeom prst="rect">
            <a:avLst/>
          </a:prstGeom>
          <a:noFill/>
        </p:spPr>
        <p:txBody>
          <a:bodyPr wrap="square" rtlCol="0">
            <a:spAutoFit/>
          </a:bodyPr>
          <a:lstStyle/>
          <a:p>
            <a:pPr algn="just"/>
            <a:r>
              <a:rPr lang="en-US" dirty="0" smtClean="0">
                <a:latin typeface="Optane"/>
              </a:rPr>
              <a:t>ALMOST </a:t>
            </a:r>
            <a:r>
              <a:rPr lang="en-US" dirty="0">
                <a:latin typeface="Optane"/>
              </a:rPr>
              <a:t>THE TOTAL EXPENDITURE FOR SOCIAL PROTECTION TREATMENTS </a:t>
            </a:r>
            <a:r>
              <a:rPr lang="en-US" dirty="0" smtClean="0">
                <a:latin typeface="Optane"/>
              </a:rPr>
              <a:t>IN ITALY IS </a:t>
            </a:r>
            <a:r>
              <a:rPr lang="en-US" dirty="0">
                <a:latin typeface="Optane"/>
              </a:rPr>
              <a:t>IN CHARGE TO </a:t>
            </a:r>
            <a:r>
              <a:rPr lang="en-US" dirty="0" smtClean="0">
                <a:latin typeface="Optane"/>
              </a:rPr>
              <a:t>A PUBBLIC </a:t>
            </a:r>
            <a:r>
              <a:rPr lang="en-US" dirty="0" smtClean="0">
                <a:latin typeface="Optane"/>
              </a:rPr>
              <a:t>ADMINISTRATION</a:t>
            </a:r>
            <a:br>
              <a:rPr lang="en-US" dirty="0" smtClean="0">
                <a:latin typeface="Optane"/>
              </a:rPr>
            </a:br>
            <a:r>
              <a:rPr lang="zh-CN" altLang="en-US" dirty="0" smtClean="0">
                <a:latin typeface="Optane"/>
              </a:rPr>
              <a:t>几乎全部社保待遇管理由一个公共管理机构管理</a:t>
            </a:r>
            <a:endParaRPr lang="en-US" dirty="0">
              <a:latin typeface="Optane"/>
            </a:endParaRPr>
          </a:p>
        </p:txBody>
      </p:sp>
      <p:pic>
        <p:nvPicPr>
          <p:cNvPr id="3" name="Immagine 2"/>
          <p:cNvPicPr>
            <a:picLocks noChangeAspect="1"/>
          </p:cNvPicPr>
          <p:nvPr/>
        </p:nvPicPr>
        <p:blipFill>
          <a:blip r:embed="rId3"/>
          <a:stretch>
            <a:fillRect/>
          </a:stretch>
        </p:blipFill>
        <p:spPr>
          <a:xfrm>
            <a:off x="2309581" y="2154303"/>
            <a:ext cx="5358848" cy="3218967"/>
          </a:xfrm>
          <a:prstGeom prst="rect">
            <a:avLst/>
          </a:prstGeom>
        </p:spPr>
      </p:pic>
      <p:sp>
        <p:nvSpPr>
          <p:cNvPr id="5" name="CasellaDiTesto 4"/>
          <p:cNvSpPr txBox="1"/>
          <p:nvPr/>
        </p:nvSpPr>
        <p:spPr>
          <a:xfrm>
            <a:off x="488380" y="2505084"/>
            <a:ext cx="1512210" cy="1200329"/>
          </a:xfrm>
          <a:prstGeom prst="rect">
            <a:avLst/>
          </a:prstGeom>
          <a:noFill/>
          <a:ln>
            <a:solidFill>
              <a:schemeClr val="accent1">
                <a:lumMod val="20000"/>
                <a:lumOff val="80000"/>
              </a:schemeClr>
            </a:solidFill>
          </a:ln>
        </p:spPr>
        <p:txBody>
          <a:bodyPr wrap="square" rtlCol="0">
            <a:spAutoFit/>
          </a:bodyPr>
          <a:lstStyle/>
          <a:p>
            <a:pPr algn="just"/>
            <a:r>
              <a:rPr lang="it-IT" dirty="0" smtClean="0">
                <a:latin typeface="Optane"/>
              </a:rPr>
              <a:t>PENSIONS</a:t>
            </a:r>
          </a:p>
          <a:p>
            <a:pPr algn="just"/>
            <a:r>
              <a:rPr lang="zh-CN" altLang="en-US" dirty="0" smtClean="0">
                <a:latin typeface="Optane"/>
              </a:rPr>
              <a:t>养老金</a:t>
            </a:r>
            <a:r>
              <a:rPr lang="it-IT" dirty="0" smtClean="0">
                <a:latin typeface="Optane"/>
              </a:rPr>
              <a:t>  </a:t>
            </a:r>
            <a:r>
              <a:rPr lang="it-IT" dirty="0" smtClean="0">
                <a:latin typeface="Optane"/>
              </a:rPr>
              <a:t>58%</a:t>
            </a:r>
          </a:p>
          <a:p>
            <a:pPr algn="just"/>
            <a:r>
              <a:rPr lang="en-US" dirty="0" smtClean="0">
                <a:latin typeface="Optane"/>
              </a:rPr>
              <a:t>OTHER</a:t>
            </a:r>
            <a:r>
              <a:rPr lang="zh-CN" altLang="en-US" dirty="0" smtClean="0">
                <a:latin typeface="Optane"/>
              </a:rPr>
              <a:t>其他</a:t>
            </a:r>
            <a:r>
              <a:rPr lang="en-US" dirty="0" smtClean="0">
                <a:latin typeface="Optane"/>
              </a:rPr>
              <a:t>            </a:t>
            </a:r>
            <a:r>
              <a:rPr lang="en-US" dirty="0" smtClean="0">
                <a:latin typeface="Optane"/>
              </a:rPr>
              <a:t>8%</a:t>
            </a:r>
          </a:p>
        </p:txBody>
      </p:sp>
      <p:cxnSp>
        <p:nvCxnSpPr>
          <p:cNvPr id="6" name="Connettore 2 5"/>
          <p:cNvCxnSpPr/>
          <p:nvPr/>
        </p:nvCxnSpPr>
        <p:spPr>
          <a:xfrm flipH="1" flipV="1">
            <a:off x="2000590" y="2924930"/>
            <a:ext cx="1152160" cy="720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272350" y="6063765"/>
            <a:ext cx="8713210" cy="461665"/>
          </a:xfrm>
          <a:prstGeom prst="rect">
            <a:avLst/>
          </a:prstGeom>
        </p:spPr>
        <p:txBody>
          <a:bodyPr wrap="square">
            <a:spAutoFit/>
          </a:bodyPr>
          <a:lstStyle/>
          <a:p>
            <a:r>
              <a:rPr lang="it-IT" dirty="0">
                <a:latin typeface="Optane"/>
              </a:rPr>
              <a:t>Source: </a:t>
            </a:r>
            <a:r>
              <a:rPr lang="it-IT" dirty="0" err="1">
                <a:latin typeface="Optane"/>
              </a:rPr>
              <a:t>Elaborations</a:t>
            </a:r>
            <a:r>
              <a:rPr lang="it-IT" dirty="0">
                <a:latin typeface="Optane"/>
              </a:rPr>
              <a:t> on </a:t>
            </a:r>
            <a:r>
              <a:rPr lang="it-IT" dirty="0" smtClean="0">
                <a:latin typeface="Optane"/>
              </a:rPr>
              <a:t>National Accounts data – </a:t>
            </a:r>
            <a:r>
              <a:rPr lang="it-IT" dirty="0" err="1">
                <a:latin typeface="Optane"/>
              </a:rPr>
              <a:t>Italian</a:t>
            </a:r>
            <a:r>
              <a:rPr lang="it-IT" dirty="0">
                <a:latin typeface="Optane"/>
              </a:rPr>
              <a:t> National </a:t>
            </a:r>
            <a:r>
              <a:rPr lang="it-IT" dirty="0" err="1">
                <a:latin typeface="Optane"/>
              </a:rPr>
              <a:t>Institute</a:t>
            </a:r>
            <a:r>
              <a:rPr lang="it-IT" dirty="0">
                <a:latin typeface="Optane"/>
              </a:rPr>
              <a:t> of </a:t>
            </a:r>
            <a:r>
              <a:rPr lang="it-IT" dirty="0" err="1">
                <a:latin typeface="Optane"/>
              </a:rPr>
              <a:t>Statistics</a:t>
            </a:r>
            <a:r>
              <a:rPr lang="it-IT" dirty="0">
                <a:latin typeface="Optane"/>
              </a:rPr>
              <a:t> (ISTAT)</a:t>
            </a:r>
            <a:endParaRPr lang="it-IT" sz="2400" dirty="0">
              <a:latin typeface="Optane"/>
            </a:endParaRPr>
          </a:p>
        </p:txBody>
      </p:sp>
      <p:sp>
        <p:nvSpPr>
          <p:cNvPr id="10" name="CasellaDiTesto 9"/>
          <p:cNvSpPr txBox="1"/>
          <p:nvPr/>
        </p:nvSpPr>
        <p:spPr>
          <a:xfrm>
            <a:off x="7833400" y="2649104"/>
            <a:ext cx="1728239" cy="1754327"/>
          </a:xfrm>
          <a:prstGeom prst="rect">
            <a:avLst/>
          </a:prstGeom>
          <a:noFill/>
          <a:ln>
            <a:solidFill>
              <a:schemeClr val="accent1">
                <a:lumMod val="20000"/>
                <a:lumOff val="80000"/>
              </a:schemeClr>
            </a:solidFill>
          </a:ln>
        </p:spPr>
        <p:txBody>
          <a:bodyPr wrap="square" rtlCol="0">
            <a:spAutoFit/>
          </a:bodyPr>
          <a:lstStyle/>
          <a:p>
            <a:pPr algn="just"/>
            <a:r>
              <a:rPr lang="it-IT" dirty="0" err="1" smtClean="0">
                <a:latin typeface="Optane"/>
              </a:rPr>
              <a:t>Medical</a:t>
            </a:r>
            <a:r>
              <a:rPr lang="it-IT" dirty="0" smtClean="0">
                <a:latin typeface="Optane"/>
              </a:rPr>
              <a:t> </a:t>
            </a:r>
            <a:r>
              <a:rPr lang="it-IT" dirty="0" err="1" smtClean="0">
                <a:latin typeface="Optane"/>
              </a:rPr>
              <a:t>treatments</a:t>
            </a:r>
            <a:endParaRPr lang="it-IT" dirty="0">
              <a:latin typeface="Optane"/>
            </a:endParaRPr>
          </a:p>
          <a:p>
            <a:pPr algn="just"/>
            <a:r>
              <a:rPr lang="zh-CN" altLang="en-US" dirty="0" smtClean="0">
                <a:latin typeface="Optane"/>
              </a:rPr>
              <a:t>医疗待遇</a:t>
            </a:r>
            <a:endParaRPr lang="it-IT" dirty="0" smtClean="0">
              <a:latin typeface="Optane"/>
            </a:endParaRPr>
          </a:p>
          <a:p>
            <a:pPr algn="just"/>
            <a:r>
              <a:rPr lang="it-IT" dirty="0" smtClean="0">
                <a:latin typeface="Optane"/>
              </a:rPr>
              <a:t>Hospital </a:t>
            </a:r>
            <a:r>
              <a:rPr lang="it-IT" dirty="0" err="1" smtClean="0">
                <a:latin typeface="Optane"/>
              </a:rPr>
              <a:t>assistance</a:t>
            </a:r>
            <a:endParaRPr lang="it-IT" dirty="0" smtClean="0">
              <a:latin typeface="Optane"/>
            </a:endParaRPr>
          </a:p>
          <a:p>
            <a:pPr algn="just"/>
            <a:r>
              <a:rPr lang="zh-CN" altLang="en-US" dirty="0" smtClean="0">
                <a:latin typeface="Optane"/>
              </a:rPr>
              <a:t>医院补贴</a:t>
            </a:r>
            <a:endParaRPr lang="en-US" dirty="0" smtClean="0">
              <a:latin typeface="Optane"/>
            </a:endParaRPr>
          </a:p>
        </p:txBody>
      </p:sp>
      <p:cxnSp>
        <p:nvCxnSpPr>
          <p:cNvPr id="11" name="Connettore 2 10"/>
          <p:cNvCxnSpPr/>
          <p:nvPr/>
        </p:nvCxnSpPr>
        <p:spPr>
          <a:xfrm flipV="1">
            <a:off x="6825260" y="2984726"/>
            <a:ext cx="1008140" cy="516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7833399" y="4365130"/>
            <a:ext cx="1728239" cy="830997"/>
          </a:xfrm>
          <a:prstGeom prst="rect">
            <a:avLst/>
          </a:prstGeom>
          <a:noFill/>
          <a:ln>
            <a:solidFill>
              <a:schemeClr val="accent1">
                <a:lumMod val="20000"/>
                <a:lumOff val="80000"/>
              </a:schemeClr>
            </a:solidFill>
          </a:ln>
        </p:spPr>
        <p:txBody>
          <a:bodyPr wrap="square" rtlCol="0">
            <a:spAutoFit/>
          </a:bodyPr>
          <a:lstStyle/>
          <a:p>
            <a:pPr algn="just"/>
            <a:r>
              <a:rPr lang="it-IT" sz="1600" dirty="0" smtClean="0">
                <a:latin typeface="Optane"/>
              </a:rPr>
              <a:t>Social </a:t>
            </a:r>
            <a:r>
              <a:rPr lang="it-IT" sz="1600" dirty="0" err="1" smtClean="0">
                <a:latin typeface="Optane"/>
              </a:rPr>
              <a:t>allowances</a:t>
            </a:r>
            <a:endParaRPr lang="it-IT" sz="1600" dirty="0" smtClean="0">
              <a:latin typeface="Optane"/>
            </a:endParaRPr>
          </a:p>
          <a:p>
            <a:pPr algn="just"/>
            <a:r>
              <a:rPr lang="zh-CN" altLang="en-US" sz="1600" dirty="0" smtClean="0">
                <a:latin typeface="Optane"/>
              </a:rPr>
              <a:t>社会救助</a:t>
            </a:r>
            <a:endParaRPr lang="en-US" sz="1600" dirty="0" smtClean="0">
              <a:latin typeface="Optane"/>
            </a:endParaRPr>
          </a:p>
        </p:txBody>
      </p:sp>
      <p:cxnSp>
        <p:nvCxnSpPr>
          <p:cNvPr id="15" name="Connettore 2 14"/>
          <p:cNvCxnSpPr/>
          <p:nvPr/>
        </p:nvCxnSpPr>
        <p:spPr>
          <a:xfrm flipV="1">
            <a:off x="7185310" y="4514063"/>
            <a:ext cx="576079" cy="427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0172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pPr algn="just">
              <a:lnSpc>
                <a:spcPct val="150000"/>
              </a:lnSpc>
              <a:buClr>
                <a:schemeClr val="tx2"/>
              </a:buClr>
              <a:buSzPct val="103000"/>
            </a:pPr>
            <a:r>
              <a:rPr lang="it-IT" dirty="0">
                <a:solidFill>
                  <a:schemeClr val="tx1">
                    <a:lumMod val="75000"/>
                    <a:lumOff val="25000"/>
                  </a:schemeClr>
                </a:solidFill>
                <a:ea typeface="Verdana" pitchFamily="34" charset="0"/>
                <a:cs typeface="Verdana" pitchFamily="34" charset="0"/>
              </a:rPr>
              <a:t>Impact of </a:t>
            </a:r>
            <a:r>
              <a:rPr lang="it-IT" dirty="0" err="1">
                <a:solidFill>
                  <a:schemeClr val="tx1">
                    <a:lumMod val="75000"/>
                    <a:lumOff val="25000"/>
                  </a:schemeClr>
                </a:solidFill>
                <a:ea typeface="Verdana" pitchFamily="34" charset="0"/>
                <a:cs typeface="Verdana" pitchFamily="34" charset="0"/>
              </a:rPr>
              <a:t>ageing</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into</a:t>
            </a:r>
            <a:r>
              <a:rPr lang="it-IT" dirty="0">
                <a:solidFill>
                  <a:schemeClr val="tx1">
                    <a:lumMod val="75000"/>
                    <a:lumOff val="25000"/>
                  </a:schemeClr>
                </a:solidFill>
                <a:ea typeface="Verdana" pitchFamily="34" charset="0"/>
                <a:cs typeface="Verdana" pitchFamily="34" charset="0"/>
              </a:rPr>
              <a:t> the </a:t>
            </a:r>
            <a:r>
              <a:rPr lang="it-IT" dirty="0" err="1">
                <a:solidFill>
                  <a:schemeClr val="tx1">
                    <a:lumMod val="75000"/>
                    <a:lumOff val="25000"/>
                  </a:schemeClr>
                </a:solidFill>
                <a:ea typeface="Verdana" pitchFamily="34" charset="0"/>
                <a:cs typeface="Verdana" pitchFamily="34" charset="0"/>
              </a:rPr>
              <a:t>national</a:t>
            </a:r>
            <a:r>
              <a:rPr lang="it-IT" dirty="0">
                <a:solidFill>
                  <a:schemeClr val="tx1">
                    <a:lumMod val="75000"/>
                    <a:lumOff val="25000"/>
                  </a:schemeClr>
                </a:solidFill>
                <a:ea typeface="Verdana" pitchFamily="34" charset="0"/>
                <a:cs typeface="Verdana" pitchFamily="34" charset="0"/>
              </a:rPr>
              <a:t> balance</a:t>
            </a:r>
          </a:p>
          <a:p>
            <a:endParaRPr lang="it-IT" dirty="0"/>
          </a:p>
        </p:txBody>
      </p:sp>
      <p:sp>
        <p:nvSpPr>
          <p:cNvPr id="15" name="CasellaDiTesto 14"/>
          <p:cNvSpPr txBox="1"/>
          <p:nvPr/>
        </p:nvSpPr>
        <p:spPr>
          <a:xfrm>
            <a:off x="314377" y="933477"/>
            <a:ext cx="9247262" cy="1323439"/>
          </a:xfrm>
          <a:prstGeom prst="rect">
            <a:avLst/>
          </a:prstGeom>
          <a:noFill/>
        </p:spPr>
        <p:txBody>
          <a:bodyPr wrap="square" rtlCol="0">
            <a:spAutoFit/>
          </a:bodyPr>
          <a:lstStyle/>
          <a:p>
            <a:r>
              <a:rPr lang="en-US" sz="2000" dirty="0">
                <a:latin typeface="Optane"/>
              </a:rPr>
              <a:t>Italy </a:t>
            </a:r>
            <a:r>
              <a:rPr lang="en-US" sz="2000" dirty="0" smtClean="0">
                <a:latin typeface="Optane"/>
              </a:rPr>
              <a:t>spends more </a:t>
            </a:r>
            <a:r>
              <a:rPr lang="en-US" sz="2000" dirty="0">
                <a:latin typeface="Optane"/>
              </a:rPr>
              <a:t>than a quarter of </a:t>
            </a:r>
            <a:r>
              <a:rPr lang="en-US" sz="2000" dirty="0" smtClean="0">
                <a:latin typeface="Optane"/>
              </a:rPr>
              <a:t>its </a:t>
            </a:r>
            <a:r>
              <a:rPr lang="en-US" sz="2000" dirty="0">
                <a:latin typeface="Optane"/>
              </a:rPr>
              <a:t>GDP on social protection, most of it for the benefit of older people in the form of pensions, health and long-term care</a:t>
            </a:r>
            <a:r>
              <a:rPr lang="en-US" sz="2000" dirty="0" smtClean="0">
                <a:latin typeface="Optane"/>
              </a:rPr>
              <a:t>.</a:t>
            </a:r>
          </a:p>
          <a:p>
            <a:r>
              <a:rPr lang="zh-CN" altLang="en-US" sz="2000" dirty="0" smtClean="0">
                <a:latin typeface="Optane"/>
              </a:rPr>
              <a:t>意大利社保支出占</a:t>
            </a:r>
            <a:r>
              <a:rPr lang="en-US" altLang="zh-CN" sz="2000" dirty="0" smtClean="0">
                <a:latin typeface="Optane"/>
              </a:rPr>
              <a:t>GDP</a:t>
            </a:r>
            <a:r>
              <a:rPr lang="zh-CN" altLang="en-US" sz="2000" dirty="0" smtClean="0">
                <a:latin typeface="Optane"/>
              </a:rPr>
              <a:t>的比例接近</a:t>
            </a:r>
            <a:r>
              <a:rPr lang="en-US" altLang="zh-CN" sz="2000" dirty="0" smtClean="0">
                <a:latin typeface="Optane"/>
              </a:rPr>
              <a:t>25%</a:t>
            </a:r>
            <a:r>
              <a:rPr lang="zh-CN" altLang="en-US" sz="2000" dirty="0" smtClean="0">
                <a:latin typeface="Optane"/>
              </a:rPr>
              <a:t>。其中大部分用以给付老年人口的各项福利待遇，包括养老金、健康及长期照顾。</a:t>
            </a:r>
            <a:endParaRPr lang="it-IT" sz="2000" dirty="0"/>
          </a:p>
        </p:txBody>
      </p:sp>
      <p:sp>
        <p:nvSpPr>
          <p:cNvPr id="7" name="CasellaDiTesto 6"/>
          <p:cNvSpPr txBox="1"/>
          <p:nvPr/>
        </p:nvSpPr>
        <p:spPr>
          <a:xfrm>
            <a:off x="200340" y="6110459"/>
            <a:ext cx="9672097" cy="338554"/>
          </a:xfrm>
          <a:prstGeom prst="rect">
            <a:avLst/>
          </a:prstGeom>
          <a:noFill/>
        </p:spPr>
        <p:txBody>
          <a:bodyPr wrap="square" rtlCol="0">
            <a:spAutoFit/>
          </a:bodyPr>
          <a:lstStyle/>
          <a:p>
            <a:r>
              <a:rPr lang="it-IT" sz="1600" dirty="0" smtClean="0">
                <a:latin typeface="Optane"/>
              </a:rPr>
              <a:t>Source: MEF, National General Accounting Office, Le tendenze di medio-lungo periodo del sistema pensionistico e socio-sanitario.  Report n. 16/2015</a:t>
            </a:r>
            <a:endParaRPr lang="it-IT" sz="1600" dirty="0">
              <a:latin typeface="Optane"/>
            </a:endParaRPr>
          </a:p>
        </p:txBody>
      </p:sp>
      <p:pic>
        <p:nvPicPr>
          <p:cNvPr id="5" name="Immagine 4"/>
          <p:cNvPicPr>
            <a:picLocks noChangeAspect="1"/>
          </p:cNvPicPr>
          <p:nvPr/>
        </p:nvPicPr>
        <p:blipFill>
          <a:blip r:embed="rId3"/>
          <a:stretch>
            <a:fillRect/>
          </a:stretch>
        </p:blipFill>
        <p:spPr>
          <a:xfrm>
            <a:off x="1783055" y="3059966"/>
            <a:ext cx="6309907" cy="2584928"/>
          </a:xfrm>
          <a:prstGeom prst="rect">
            <a:avLst/>
          </a:prstGeom>
        </p:spPr>
      </p:pic>
      <p:grpSp>
        <p:nvGrpSpPr>
          <p:cNvPr id="31" name="Gruppo 30"/>
          <p:cNvGrpSpPr/>
          <p:nvPr/>
        </p:nvGrpSpPr>
        <p:grpSpPr>
          <a:xfrm>
            <a:off x="382322" y="4005081"/>
            <a:ext cx="3562538" cy="1961661"/>
            <a:chOff x="382322" y="4005081"/>
            <a:chExt cx="3562538" cy="1961661"/>
          </a:xfrm>
        </p:grpSpPr>
        <p:cxnSp>
          <p:nvCxnSpPr>
            <p:cNvPr id="11" name="Connettore 4 10"/>
            <p:cNvCxnSpPr>
              <a:stCxn id="13" idx="3"/>
            </p:cNvCxnSpPr>
            <p:nvPr/>
          </p:nvCxnSpPr>
          <p:spPr>
            <a:xfrm flipV="1">
              <a:off x="2288630" y="4005081"/>
              <a:ext cx="1656230" cy="1376886"/>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382322" y="4797191"/>
              <a:ext cx="1906308" cy="1169551"/>
            </a:xfrm>
            <a:prstGeom prst="rect">
              <a:avLst/>
            </a:prstGeom>
            <a:noFill/>
            <a:ln>
              <a:solidFill>
                <a:schemeClr val="accent1">
                  <a:lumMod val="75000"/>
                </a:schemeClr>
              </a:solidFill>
            </a:ln>
          </p:spPr>
          <p:txBody>
            <a:bodyPr wrap="square" rtlCol="0">
              <a:spAutoFit/>
            </a:bodyPr>
            <a:lstStyle/>
            <a:p>
              <a:pPr algn="just"/>
              <a:r>
                <a:rPr lang="it-IT" sz="1400" dirty="0" smtClean="0">
                  <a:latin typeface="Optane"/>
                </a:rPr>
                <a:t>A </a:t>
              </a:r>
              <a:r>
                <a:rPr lang="it-IT" sz="1400" dirty="0" err="1" smtClean="0">
                  <a:latin typeface="Optane"/>
                </a:rPr>
                <a:t>slight</a:t>
              </a:r>
              <a:r>
                <a:rPr lang="it-IT" sz="1400" dirty="0" smtClean="0">
                  <a:latin typeface="Optane"/>
                </a:rPr>
                <a:t> </a:t>
              </a:r>
              <a:r>
                <a:rPr lang="it-IT" sz="1400" dirty="0" err="1" smtClean="0">
                  <a:latin typeface="Optane"/>
                </a:rPr>
                <a:t>decrease</a:t>
              </a:r>
              <a:r>
                <a:rPr lang="it-IT" sz="1400" dirty="0" smtClean="0">
                  <a:latin typeface="Optane"/>
                </a:rPr>
                <a:t> </a:t>
              </a:r>
              <a:r>
                <a:rPr lang="en-US" sz="1400" dirty="0" smtClean="0">
                  <a:latin typeface="Optane"/>
                </a:rPr>
                <a:t>due </a:t>
              </a:r>
              <a:r>
                <a:rPr lang="en-US" sz="1400" dirty="0">
                  <a:latin typeface="Optane"/>
                </a:rPr>
                <a:t>to </a:t>
              </a:r>
              <a:r>
                <a:rPr lang="en-US" sz="1400" dirty="0" smtClean="0">
                  <a:latin typeface="Optane"/>
                </a:rPr>
                <a:t>changes </a:t>
              </a:r>
              <a:r>
                <a:rPr lang="en-US" sz="1400" dirty="0">
                  <a:latin typeface="Optane"/>
                </a:rPr>
                <a:t>in </a:t>
              </a:r>
              <a:r>
                <a:rPr lang="en-US" sz="1400" dirty="0" smtClean="0">
                  <a:latin typeface="Optane"/>
                </a:rPr>
                <a:t>eligibility </a:t>
              </a:r>
              <a:r>
                <a:rPr lang="en-US" sz="1400" dirty="0" smtClean="0">
                  <a:latin typeface="Optane"/>
                </a:rPr>
                <a:t>conditions</a:t>
              </a:r>
              <a:br>
                <a:rPr lang="en-US" sz="1400" dirty="0" smtClean="0">
                  <a:latin typeface="Optane"/>
                </a:rPr>
              </a:br>
              <a:r>
                <a:rPr lang="zh-CN" altLang="en-US" sz="1400" dirty="0" smtClean="0">
                  <a:latin typeface="Optane"/>
                </a:rPr>
                <a:t>由于准入条件的变化带来的小幅度回落</a:t>
              </a:r>
              <a:endParaRPr lang="it-IT" sz="1400" dirty="0">
                <a:latin typeface="Optane"/>
              </a:endParaRPr>
            </a:p>
          </p:txBody>
        </p:sp>
      </p:grpSp>
      <p:grpSp>
        <p:nvGrpSpPr>
          <p:cNvPr id="32" name="Gruppo 31"/>
          <p:cNvGrpSpPr/>
          <p:nvPr/>
        </p:nvGrpSpPr>
        <p:grpSpPr>
          <a:xfrm>
            <a:off x="5169031" y="2167893"/>
            <a:ext cx="4324664" cy="1981207"/>
            <a:chOff x="5227884" y="2276840"/>
            <a:chExt cx="4324664" cy="1981207"/>
          </a:xfrm>
        </p:grpSpPr>
        <p:sp>
          <p:nvSpPr>
            <p:cNvPr id="16" name="CasellaDiTesto 15"/>
            <p:cNvSpPr txBox="1"/>
            <p:nvPr/>
          </p:nvSpPr>
          <p:spPr>
            <a:xfrm>
              <a:off x="7295272" y="2276840"/>
              <a:ext cx="2257276" cy="1384995"/>
            </a:xfrm>
            <a:prstGeom prst="rect">
              <a:avLst/>
            </a:prstGeom>
            <a:noFill/>
            <a:ln>
              <a:solidFill>
                <a:schemeClr val="accent1">
                  <a:lumMod val="75000"/>
                </a:schemeClr>
              </a:solidFill>
            </a:ln>
          </p:spPr>
          <p:txBody>
            <a:bodyPr wrap="square" rtlCol="0">
              <a:spAutoFit/>
            </a:bodyPr>
            <a:lstStyle/>
            <a:p>
              <a:pPr algn="just"/>
              <a:r>
                <a:rPr lang="en-US" sz="1400" dirty="0">
                  <a:latin typeface="Optane"/>
                </a:rPr>
                <a:t>the baby </a:t>
              </a:r>
              <a:r>
                <a:rPr lang="en-US" sz="1400" dirty="0" smtClean="0">
                  <a:latin typeface="Optane"/>
                </a:rPr>
                <a:t>boomers </a:t>
              </a:r>
              <a:r>
                <a:rPr lang="en-US" sz="1400" dirty="0">
                  <a:latin typeface="Optane"/>
                </a:rPr>
                <a:t>born in the two decades after World-War II, start to </a:t>
              </a:r>
              <a:r>
                <a:rPr lang="en-US" sz="1400" dirty="0" smtClean="0">
                  <a:latin typeface="Optane"/>
                </a:rPr>
                <a:t>retire</a:t>
              </a:r>
              <a:endParaRPr lang="en-US" sz="1400" dirty="0">
                <a:latin typeface="Optane"/>
              </a:endParaRPr>
            </a:p>
            <a:p>
              <a:pPr algn="just"/>
              <a:r>
                <a:rPr lang="zh-CN" altLang="en-US" sz="1400" dirty="0" smtClean="0">
                  <a:latin typeface="Optane"/>
                </a:rPr>
                <a:t>二战</a:t>
              </a:r>
              <a:r>
                <a:rPr lang="en-US" altLang="zh-CN" sz="1400" dirty="0" smtClean="0">
                  <a:latin typeface="Optane"/>
                </a:rPr>
                <a:t>20</a:t>
              </a:r>
              <a:r>
                <a:rPr lang="zh-CN" altLang="en-US" sz="1400" dirty="0" smtClean="0">
                  <a:latin typeface="Optane"/>
                </a:rPr>
                <a:t>年后出现的婴儿潮一代开始进入退休</a:t>
              </a:r>
              <a:endParaRPr lang="it-IT" sz="1400" dirty="0">
                <a:latin typeface="Optane"/>
              </a:endParaRPr>
            </a:p>
          </p:txBody>
        </p:sp>
        <p:cxnSp>
          <p:nvCxnSpPr>
            <p:cNvPr id="17" name="Connettore 4 16"/>
            <p:cNvCxnSpPr/>
            <p:nvPr/>
          </p:nvCxnSpPr>
          <p:spPr>
            <a:xfrm rot="10800000" flipV="1">
              <a:off x="5227884" y="2492871"/>
              <a:ext cx="2067391" cy="1765176"/>
            </a:xfrm>
            <a:prstGeom prst="bentConnector3">
              <a:avLst>
                <a:gd name="adj1" fmla="val 10007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o 32"/>
          <p:cNvGrpSpPr/>
          <p:nvPr/>
        </p:nvGrpSpPr>
        <p:grpSpPr>
          <a:xfrm>
            <a:off x="6393206" y="4005082"/>
            <a:ext cx="3240444" cy="2036600"/>
            <a:chOff x="6393206" y="4005082"/>
            <a:chExt cx="3240444" cy="2036600"/>
          </a:xfrm>
        </p:grpSpPr>
        <p:sp>
          <p:nvSpPr>
            <p:cNvPr id="22" name="CasellaDiTesto 21"/>
            <p:cNvSpPr txBox="1"/>
            <p:nvPr/>
          </p:nvSpPr>
          <p:spPr>
            <a:xfrm>
              <a:off x="7329330" y="5303018"/>
              <a:ext cx="2304320" cy="738664"/>
            </a:xfrm>
            <a:prstGeom prst="rect">
              <a:avLst/>
            </a:prstGeom>
            <a:noFill/>
            <a:ln>
              <a:solidFill>
                <a:schemeClr val="accent1">
                  <a:lumMod val="75000"/>
                </a:schemeClr>
              </a:solidFill>
            </a:ln>
          </p:spPr>
          <p:txBody>
            <a:bodyPr wrap="square" rtlCol="0">
              <a:spAutoFit/>
            </a:bodyPr>
            <a:lstStyle/>
            <a:p>
              <a:pPr algn="just"/>
              <a:r>
                <a:rPr lang="en-US" sz="1400" dirty="0" smtClean="0">
                  <a:latin typeface="Optane"/>
                </a:rPr>
                <a:t>full </a:t>
              </a:r>
              <a:r>
                <a:rPr lang="en-US" sz="1400" dirty="0">
                  <a:latin typeface="Optane"/>
                </a:rPr>
                <a:t>implementation of the NDC </a:t>
              </a:r>
              <a:r>
                <a:rPr lang="en-US" sz="1400" dirty="0" smtClean="0">
                  <a:latin typeface="Optane"/>
                </a:rPr>
                <a:t>system</a:t>
              </a:r>
            </a:p>
            <a:p>
              <a:pPr algn="just"/>
              <a:r>
                <a:rPr lang="en-US" altLang="zh-CN" sz="1400" dirty="0" smtClean="0">
                  <a:latin typeface="Optane"/>
                </a:rPr>
                <a:t>NDC</a:t>
              </a:r>
              <a:r>
                <a:rPr lang="zh-CN" altLang="en-US" sz="1400" dirty="0" smtClean="0">
                  <a:latin typeface="Optane"/>
                </a:rPr>
                <a:t>体系的全面实施</a:t>
              </a:r>
              <a:endParaRPr lang="it-IT" sz="1400" dirty="0">
                <a:latin typeface="Optane"/>
              </a:endParaRPr>
            </a:p>
          </p:txBody>
        </p:sp>
        <p:cxnSp>
          <p:nvCxnSpPr>
            <p:cNvPr id="23" name="Connettore 4 22"/>
            <p:cNvCxnSpPr>
              <a:stCxn id="22" idx="0"/>
            </p:cNvCxnSpPr>
            <p:nvPr/>
          </p:nvCxnSpPr>
          <p:spPr>
            <a:xfrm rot="16200000" flipV="1">
              <a:off x="6788380" y="3609908"/>
              <a:ext cx="1297936" cy="2088284"/>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CasellaDiTesto 1"/>
          <p:cNvSpPr txBox="1"/>
          <p:nvPr/>
        </p:nvSpPr>
        <p:spPr>
          <a:xfrm>
            <a:off x="2885723" y="2427074"/>
            <a:ext cx="4104570" cy="400110"/>
          </a:xfrm>
          <a:prstGeom prst="rect">
            <a:avLst/>
          </a:prstGeom>
          <a:noFill/>
        </p:spPr>
        <p:txBody>
          <a:bodyPr wrap="square" rtlCol="0">
            <a:spAutoFit/>
          </a:bodyPr>
          <a:lstStyle/>
          <a:p>
            <a:pPr algn="ctr"/>
            <a:r>
              <a:rPr lang="it-IT" sz="2000" dirty="0" smtClean="0">
                <a:latin typeface="Optane"/>
              </a:rPr>
              <a:t>PENSIONS EXPENDITURE/GDP PROJECTIONS</a:t>
            </a:r>
            <a:endParaRPr lang="it-IT" sz="2000" dirty="0">
              <a:latin typeface="Optane"/>
            </a:endParaRPr>
          </a:p>
        </p:txBody>
      </p:sp>
    </p:spTree>
    <p:extLst>
      <p:ext uri="{BB962C8B-B14F-4D97-AF65-F5344CB8AC3E}">
        <p14:creationId xmlns:p14="http://schemas.microsoft.com/office/powerpoint/2010/main" val="3871646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it-IT" dirty="0" err="1">
                <a:solidFill>
                  <a:schemeClr val="tx1">
                    <a:lumMod val="75000"/>
                    <a:lumOff val="25000"/>
                  </a:schemeClr>
                </a:solidFill>
                <a:ea typeface="Verdana" pitchFamily="34" charset="0"/>
                <a:cs typeface="Verdana" pitchFamily="34" charset="0"/>
              </a:rPr>
              <a:t>Italian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pension</a:t>
            </a:r>
            <a:r>
              <a:rPr lang="it-IT" dirty="0">
                <a:solidFill>
                  <a:schemeClr val="tx1">
                    <a:lumMod val="75000"/>
                    <a:lumOff val="25000"/>
                  </a:schemeClr>
                </a:solidFill>
                <a:ea typeface="Verdana" pitchFamily="34" charset="0"/>
                <a:cs typeface="Verdana" pitchFamily="34" charset="0"/>
              </a:rPr>
              <a:t> </a:t>
            </a:r>
            <a:r>
              <a:rPr lang="it-IT" dirty="0" err="1" smtClean="0">
                <a:solidFill>
                  <a:schemeClr val="tx1">
                    <a:lumMod val="75000"/>
                    <a:lumOff val="25000"/>
                  </a:schemeClr>
                </a:solidFill>
                <a:ea typeface="Verdana" pitchFamily="34" charset="0"/>
                <a:cs typeface="Verdana" pitchFamily="34" charset="0"/>
              </a:rPr>
              <a:t>system</a:t>
            </a:r>
            <a:r>
              <a:rPr lang="it-IT" dirty="0" smtClean="0">
                <a:solidFill>
                  <a:schemeClr val="tx1">
                    <a:lumMod val="75000"/>
                    <a:lumOff val="25000"/>
                  </a:schemeClr>
                </a:solidFill>
                <a:ea typeface="Verdana" pitchFamily="34" charset="0"/>
                <a:cs typeface="Verdana" pitchFamily="34" charset="0"/>
              </a:rPr>
              <a:t> </a:t>
            </a:r>
            <a:r>
              <a:rPr lang="zh-CN" altLang="en-US" dirty="0" smtClean="0">
                <a:solidFill>
                  <a:schemeClr val="tx1">
                    <a:lumMod val="75000"/>
                    <a:lumOff val="25000"/>
                  </a:schemeClr>
                </a:solidFill>
                <a:ea typeface="Verdana" pitchFamily="34" charset="0"/>
                <a:cs typeface="Verdana" pitchFamily="34" charset="0"/>
              </a:rPr>
              <a:t>意大利社保体系</a:t>
            </a:r>
            <a:endParaRPr lang="it-IT" dirty="0">
              <a:solidFill>
                <a:schemeClr val="tx1">
                  <a:lumMod val="75000"/>
                  <a:lumOff val="25000"/>
                </a:schemeClr>
              </a:solidFill>
              <a:ea typeface="Verdana" pitchFamily="34" charset="0"/>
              <a:cs typeface="Verdana" pitchFamily="34" charset="0"/>
            </a:endParaRPr>
          </a:p>
          <a:p>
            <a:endParaRPr lang="it-IT" dirty="0"/>
          </a:p>
        </p:txBody>
      </p:sp>
      <p:sp>
        <p:nvSpPr>
          <p:cNvPr id="2" name="Ovale 1"/>
          <p:cNvSpPr/>
          <p:nvPr/>
        </p:nvSpPr>
        <p:spPr>
          <a:xfrm>
            <a:off x="416370" y="1268700"/>
            <a:ext cx="2304320" cy="22323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latin typeface="Optane"/>
            </a:endParaRPr>
          </a:p>
        </p:txBody>
      </p:sp>
      <p:sp>
        <p:nvSpPr>
          <p:cNvPr id="3" name="CasellaDiTesto 2"/>
          <p:cNvSpPr txBox="1"/>
          <p:nvPr/>
        </p:nvSpPr>
        <p:spPr>
          <a:xfrm>
            <a:off x="560390" y="1772770"/>
            <a:ext cx="2016280" cy="1323439"/>
          </a:xfrm>
          <a:prstGeom prst="rect">
            <a:avLst/>
          </a:prstGeom>
          <a:noFill/>
        </p:spPr>
        <p:txBody>
          <a:bodyPr wrap="square" rtlCol="0">
            <a:spAutoFit/>
          </a:bodyPr>
          <a:lstStyle/>
          <a:p>
            <a:pPr algn="ctr"/>
            <a:r>
              <a:rPr lang="it-IT" sz="2000" dirty="0" smtClean="0">
                <a:latin typeface="Optane"/>
              </a:rPr>
              <a:t>FIRST PUBBLIC </a:t>
            </a:r>
            <a:r>
              <a:rPr lang="it-IT" sz="2000" dirty="0" smtClean="0">
                <a:latin typeface="Optane"/>
              </a:rPr>
              <a:t>PILLAR</a:t>
            </a:r>
            <a:br>
              <a:rPr lang="it-IT" sz="2000" dirty="0" smtClean="0">
                <a:latin typeface="Optane"/>
              </a:rPr>
            </a:br>
            <a:r>
              <a:rPr lang="zh-CN" altLang="en-US" sz="2000" dirty="0" smtClean="0">
                <a:latin typeface="Optane"/>
              </a:rPr>
              <a:t>第一公共支柱</a:t>
            </a:r>
            <a:endParaRPr lang="it-IT" sz="2000" dirty="0">
              <a:latin typeface="Optane"/>
            </a:endParaRPr>
          </a:p>
        </p:txBody>
      </p:sp>
      <p:sp>
        <p:nvSpPr>
          <p:cNvPr id="5" name="CasellaDiTesto 4"/>
          <p:cNvSpPr txBox="1"/>
          <p:nvPr/>
        </p:nvSpPr>
        <p:spPr>
          <a:xfrm>
            <a:off x="2864710" y="1700760"/>
            <a:ext cx="3168440" cy="2554545"/>
          </a:xfrm>
          <a:prstGeom prst="rect">
            <a:avLst/>
          </a:prstGeom>
          <a:noFill/>
        </p:spPr>
        <p:txBody>
          <a:bodyPr wrap="square" rtlCol="0">
            <a:spAutoFit/>
          </a:bodyPr>
          <a:lstStyle/>
          <a:p>
            <a:r>
              <a:rPr lang="en-GB" sz="2000" dirty="0" smtClean="0">
                <a:latin typeface="Optane"/>
              </a:rPr>
              <a:t>- private and public </a:t>
            </a:r>
            <a:r>
              <a:rPr lang="en-GB" sz="2000" dirty="0" smtClean="0">
                <a:latin typeface="Optane"/>
              </a:rPr>
              <a:t>employees </a:t>
            </a:r>
            <a:r>
              <a:rPr lang="zh-CN" altLang="en-US" sz="2000" dirty="0" smtClean="0">
                <a:latin typeface="Optane"/>
              </a:rPr>
              <a:t>私人－公共领域职工</a:t>
            </a:r>
            <a:endParaRPr lang="en-GB" sz="2000" dirty="0" smtClean="0">
              <a:latin typeface="Optane"/>
            </a:endParaRPr>
          </a:p>
          <a:p>
            <a:r>
              <a:rPr lang="en-GB" sz="2000" dirty="0" smtClean="0">
                <a:latin typeface="Optane"/>
              </a:rPr>
              <a:t>- self-employed </a:t>
            </a:r>
            <a:r>
              <a:rPr lang="en-GB" sz="2000" dirty="0" smtClean="0">
                <a:latin typeface="Optane"/>
              </a:rPr>
              <a:t> </a:t>
            </a:r>
            <a:r>
              <a:rPr lang="zh-CN" altLang="en-US" sz="2000" dirty="0" smtClean="0">
                <a:latin typeface="Optane"/>
              </a:rPr>
              <a:t>自雇人员</a:t>
            </a:r>
            <a:endParaRPr lang="en-GB" sz="2000" dirty="0" smtClean="0">
              <a:latin typeface="Optane"/>
            </a:endParaRPr>
          </a:p>
          <a:p>
            <a:endParaRPr lang="en-GB" sz="2000" dirty="0">
              <a:latin typeface="Optane"/>
            </a:endParaRPr>
          </a:p>
          <a:p>
            <a:r>
              <a:rPr lang="en-GB" sz="2000" dirty="0">
                <a:latin typeface="Optane"/>
              </a:rPr>
              <a:t>a</a:t>
            </a:r>
            <a:r>
              <a:rPr lang="en-GB" sz="2000" dirty="0" smtClean="0">
                <a:latin typeface="Optane"/>
              </a:rPr>
              <a:t>lmost 90% of labour </a:t>
            </a:r>
            <a:r>
              <a:rPr lang="en-GB" sz="2000" dirty="0" smtClean="0">
                <a:latin typeface="Optane"/>
              </a:rPr>
              <a:t>force </a:t>
            </a:r>
            <a:r>
              <a:rPr lang="en-US" sz="2000" dirty="0">
                <a:latin typeface="Optane"/>
              </a:rPr>
              <a:t/>
            </a:r>
            <a:br>
              <a:rPr lang="en-US" sz="2000" dirty="0">
                <a:latin typeface="Optane"/>
              </a:rPr>
            </a:br>
            <a:r>
              <a:rPr lang="zh-CN" altLang="en-US" sz="2000" dirty="0" smtClean="0">
                <a:latin typeface="Optane"/>
              </a:rPr>
              <a:t>9</a:t>
            </a:r>
            <a:r>
              <a:rPr lang="en-US" altLang="zh-CN" sz="2000" dirty="0" smtClean="0">
                <a:latin typeface="Optane"/>
              </a:rPr>
              <a:t>0%</a:t>
            </a:r>
            <a:r>
              <a:rPr lang="zh-CN" altLang="en-US" sz="2000" dirty="0" smtClean="0">
                <a:latin typeface="Optane"/>
              </a:rPr>
              <a:t>劳动力</a:t>
            </a:r>
            <a:endParaRPr lang="en-GB" sz="2000" dirty="0" smtClean="0">
              <a:latin typeface="Optane"/>
            </a:endParaRPr>
          </a:p>
        </p:txBody>
      </p:sp>
      <p:sp>
        <p:nvSpPr>
          <p:cNvPr id="8" name="CasellaDiTesto 7"/>
          <p:cNvSpPr txBox="1"/>
          <p:nvPr/>
        </p:nvSpPr>
        <p:spPr>
          <a:xfrm>
            <a:off x="3740412" y="4448624"/>
            <a:ext cx="2796808" cy="2031325"/>
          </a:xfrm>
          <a:prstGeom prst="rect">
            <a:avLst/>
          </a:prstGeom>
          <a:noFill/>
        </p:spPr>
        <p:txBody>
          <a:bodyPr wrap="square" rtlCol="0">
            <a:spAutoFit/>
          </a:bodyPr>
          <a:lstStyle/>
          <a:p>
            <a:pPr algn="ctr"/>
            <a:r>
              <a:rPr lang="it-IT" dirty="0" smtClean="0">
                <a:latin typeface="Optane"/>
              </a:rPr>
              <a:t>PROFESSIONALS</a:t>
            </a:r>
            <a:br>
              <a:rPr lang="it-IT" dirty="0" smtClean="0">
                <a:latin typeface="Optane"/>
              </a:rPr>
            </a:br>
            <a:r>
              <a:rPr lang="zh-CN" altLang="en-US" dirty="0" smtClean="0">
                <a:latin typeface="Optane"/>
              </a:rPr>
              <a:t>专业人员</a:t>
            </a:r>
            <a:endParaRPr lang="it-IT" dirty="0" smtClean="0">
              <a:latin typeface="Optane"/>
            </a:endParaRPr>
          </a:p>
          <a:p>
            <a:pPr marL="285750" indent="-285750">
              <a:buFontTx/>
              <a:buChar char="-"/>
            </a:pPr>
            <a:r>
              <a:rPr lang="it-IT" dirty="0" err="1" smtClean="0">
                <a:latin typeface="Optane"/>
              </a:rPr>
              <a:t>Lawyers</a:t>
            </a:r>
            <a:r>
              <a:rPr lang="it-IT" dirty="0" smtClean="0">
                <a:latin typeface="Optane"/>
              </a:rPr>
              <a:t>, </a:t>
            </a:r>
            <a:r>
              <a:rPr lang="it-IT" dirty="0" err="1" smtClean="0">
                <a:latin typeface="Optane"/>
              </a:rPr>
              <a:t>Engineers</a:t>
            </a:r>
            <a:r>
              <a:rPr lang="it-IT" dirty="0" smtClean="0">
                <a:latin typeface="Optane"/>
              </a:rPr>
              <a:t> </a:t>
            </a:r>
            <a:r>
              <a:rPr lang="zh-CN" altLang="en-US" dirty="0" smtClean="0">
                <a:latin typeface="Optane"/>
              </a:rPr>
              <a:t>律师、工程师</a:t>
            </a:r>
            <a:endParaRPr lang="it-IT" dirty="0">
              <a:latin typeface="Optane"/>
            </a:endParaRPr>
          </a:p>
          <a:p>
            <a:pPr marL="285750" indent="-285750">
              <a:buFontTx/>
              <a:buChar char="-"/>
            </a:pPr>
            <a:r>
              <a:rPr lang="it-IT" dirty="0" err="1" smtClean="0">
                <a:latin typeface="Optane"/>
              </a:rPr>
              <a:t>Medical</a:t>
            </a:r>
            <a:r>
              <a:rPr lang="it-IT" dirty="0" smtClean="0">
                <a:latin typeface="Optane"/>
              </a:rPr>
              <a:t> </a:t>
            </a:r>
            <a:r>
              <a:rPr lang="it-IT" dirty="0" err="1" smtClean="0">
                <a:latin typeface="Optane"/>
              </a:rPr>
              <a:t>doctors</a:t>
            </a:r>
            <a:r>
              <a:rPr lang="it-IT" dirty="0" smtClean="0">
                <a:latin typeface="Optane"/>
              </a:rPr>
              <a:t> </a:t>
            </a:r>
            <a:r>
              <a:rPr lang="zh-CN" altLang="en-US" dirty="0" smtClean="0">
                <a:latin typeface="Optane"/>
              </a:rPr>
              <a:t>医生</a:t>
            </a:r>
            <a:endParaRPr lang="it-IT" dirty="0" smtClean="0">
              <a:latin typeface="Optane"/>
            </a:endParaRPr>
          </a:p>
          <a:p>
            <a:pPr marL="285750" indent="-285750">
              <a:buFontTx/>
              <a:buChar char="-"/>
            </a:pPr>
            <a:r>
              <a:rPr lang="it-IT" dirty="0" err="1" smtClean="0">
                <a:latin typeface="Optane"/>
              </a:rPr>
              <a:t>Accountants</a:t>
            </a:r>
            <a:r>
              <a:rPr lang="it-IT" dirty="0" smtClean="0">
                <a:latin typeface="Optane"/>
              </a:rPr>
              <a:t>, </a:t>
            </a:r>
            <a:r>
              <a:rPr lang="it-IT" dirty="0" err="1" smtClean="0">
                <a:latin typeface="Optane"/>
              </a:rPr>
              <a:t>notaries</a:t>
            </a:r>
            <a:r>
              <a:rPr lang="it-IT" dirty="0" smtClean="0">
                <a:latin typeface="Optane"/>
              </a:rPr>
              <a:t> </a:t>
            </a:r>
            <a:r>
              <a:rPr lang="zh-CN" altLang="en-US" dirty="0" smtClean="0">
                <a:latin typeface="Optane"/>
              </a:rPr>
              <a:t>会计师，公证人员</a:t>
            </a:r>
            <a:endParaRPr lang="it-IT" dirty="0">
              <a:latin typeface="Optane"/>
            </a:endParaRPr>
          </a:p>
        </p:txBody>
      </p:sp>
      <p:grpSp>
        <p:nvGrpSpPr>
          <p:cNvPr id="10" name="Gruppo 9"/>
          <p:cNvGrpSpPr/>
          <p:nvPr/>
        </p:nvGrpSpPr>
        <p:grpSpPr>
          <a:xfrm>
            <a:off x="488380" y="4725180"/>
            <a:ext cx="3024420" cy="1015663"/>
            <a:chOff x="740415" y="4083297"/>
            <a:chExt cx="3024420" cy="1015663"/>
          </a:xfrm>
        </p:grpSpPr>
        <p:sp>
          <p:nvSpPr>
            <p:cNvPr id="11" name="Rettangolo 10"/>
            <p:cNvSpPr/>
            <p:nvPr/>
          </p:nvSpPr>
          <p:spPr>
            <a:xfrm>
              <a:off x="740415" y="4230392"/>
              <a:ext cx="3024420" cy="6480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latin typeface="Optane"/>
              </a:endParaRPr>
            </a:p>
          </p:txBody>
        </p:sp>
        <p:sp>
          <p:nvSpPr>
            <p:cNvPr id="12" name="CasellaDiTesto 11"/>
            <p:cNvSpPr txBox="1"/>
            <p:nvPr/>
          </p:nvSpPr>
          <p:spPr>
            <a:xfrm>
              <a:off x="884435" y="4083297"/>
              <a:ext cx="2736380" cy="1015663"/>
            </a:xfrm>
            <a:prstGeom prst="rect">
              <a:avLst/>
            </a:prstGeom>
            <a:noFill/>
          </p:spPr>
          <p:txBody>
            <a:bodyPr wrap="square" rtlCol="0">
              <a:spAutoFit/>
            </a:bodyPr>
            <a:lstStyle/>
            <a:p>
              <a:pPr algn="ctr"/>
              <a:r>
                <a:rPr lang="it-IT" sz="2000" dirty="0" smtClean="0">
                  <a:latin typeface="Optane"/>
                </a:rPr>
                <a:t>FIRST PRIVATE </a:t>
              </a:r>
              <a:r>
                <a:rPr lang="it-IT" sz="2000" dirty="0" smtClean="0">
                  <a:latin typeface="Optane"/>
                </a:rPr>
                <a:t>PILLAR</a:t>
              </a:r>
              <a:br>
                <a:rPr lang="it-IT" sz="2000" dirty="0" smtClean="0">
                  <a:latin typeface="Optane"/>
                </a:rPr>
              </a:br>
              <a:r>
                <a:rPr lang="zh-CN" altLang="en-US" sz="2000" dirty="0" smtClean="0">
                  <a:latin typeface="Optane"/>
                </a:rPr>
                <a:t>第一非公支柱</a:t>
              </a:r>
              <a:endParaRPr lang="it-IT" sz="2000" dirty="0">
                <a:latin typeface="Optane"/>
              </a:endParaRPr>
            </a:p>
          </p:txBody>
        </p:sp>
      </p:grpSp>
      <p:sp>
        <p:nvSpPr>
          <p:cNvPr id="15" name="CasellaDiTesto 14"/>
          <p:cNvSpPr txBox="1"/>
          <p:nvPr/>
        </p:nvSpPr>
        <p:spPr>
          <a:xfrm>
            <a:off x="6033150" y="1268700"/>
            <a:ext cx="3600500" cy="3139321"/>
          </a:xfrm>
          <a:prstGeom prst="rect">
            <a:avLst/>
          </a:prstGeom>
          <a:noFill/>
          <a:ln>
            <a:solidFill>
              <a:schemeClr val="accent1">
                <a:lumMod val="60000"/>
                <a:lumOff val="40000"/>
              </a:schemeClr>
            </a:solidFill>
          </a:ln>
        </p:spPr>
        <p:txBody>
          <a:bodyPr wrap="square" rtlCol="0">
            <a:spAutoFit/>
          </a:bodyPr>
          <a:lstStyle/>
          <a:p>
            <a:pPr algn="ctr"/>
            <a:r>
              <a:rPr lang="it-IT" dirty="0" err="1" smtClean="0">
                <a:latin typeface="Optane"/>
              </a:rPr>
              <a:t>Pay</a:t>
            </a:r>
            <a:r>
              <a:rPr lang="it-IT" dirty="0" smtClean="0">
                <a:latin typeface="Optane"/>
              </a:rPr>
              <a:t>-</a:t>
            </a:r>
            <a:r>
              <a:rPr lang="it-IT" dirty="0" err="1" smtClean="0">
                <a:latin typeface="Optane"/>
              </a:rPr>
              <a:t>as</a:t>
            </a:r>
            <a:r>
              <a:rPr lang="it-IT" dirty="0" smtClean="0">
                <a:latin typeface="Optane"/>
              </a:rPr>
              <a:t>-</a:t>
            </a:r>
            <a:r>
              <a:rPr lang="it-IT" dirty="0" err="1" smtClean="0">
                <a:latin typeface="Optane"/>
              </a:rPr>
              <a:t>you</a:t>
            </a:r>
            <a:r>
              <a:rPr lang="it-IT" dirty="0" smtClean="0">
                <a:latin typeface="Optane"/>
              </a:rPr>
              <a:t>-go </a:t>
            </a:r>
            <a:r>
              <a:rPr lang="it-IT" dirty="0" err="1" smtClean="0">
                <a:latin typeface="Optane"/>
              </a:rPr>
              <a:t>system</a:t>
            </a:r>
            <a:r>
              <a:rPr lang="it-IT" dirty="0" smtClean="0">
                <a:latin typeface="Optane"/>
              </a:rPr>
              <a:t/>
            </a:r>
            <a:br>
              <a:rPr lang="it-IT" dirty="0" smtClean="0">
                <a:latin typeface="Optane"/>
              </a:rPr>
            </a:br>
            <a:r>
              <a:rPr lang="zh-CN" altLang="en-US" dirty="0" smtClean="0">
                <a:latin typeface="Optane"/>
              </a:rPr>
              <a:t>即收即付体系</a:t>
            </a:r>
            <a:endParaRPr lang="it-IT" dirty="0" smtClean="0">
              <a:latin typeface="Optane"/>
            </a:endParaRPr>
          </a:p>
          <a:p>
            <a:endParaRPr lang="it-IT" dirty="0" smtClean="0">
              <a:latin typeface="Optane"/>
            </a:endParaRPr>
          </a:p>
          <a:p>
            <a:pPr marL="342900" indent="-342900">
              <a:buFont typeface="Arial" panose="020B0604020202020204" pitchFamily="34" charset="0"/>
              <a:buChar char="•"/>
            </a:pPr>
            <a:r>
              <a:rPr lang="en-GB" dirty="0" smtClean="0">
                <a:latin typeface="Optane"/>
              </a:rPr>
              <a:t>defined-benefits </a:t>
            </a:r>
            <a:r>
              <a:rPr lang="en-GB" dirty="0">
                <a:latin typeface="Optane"/>
              </a:rPr>
              <a:t>(DB) </a:t>
            </a:r>
            <a:r>
              <a:rPr lang="en-GB" dirty="0" smtClean="0">
                <a:latin typeface="Optane"/>
              </a:rPr>
              <a:t>scheme until </a:t>
            </a:r>
            <a:r>
              <a:rPr lang="en-GB" dirty="0" smtClean="0">
                <a:latin typeface="Optane"/>
              </a:rPr>
              <a:t>1995</a:t>
            </a:r>
            <a:br>
              <a:rPr lang="en-GB" dirty="0" smtClean="0">
                <a:latin typeface="Optane"/>
              </a:rPr>
            </a:br>
            <a:r>
              <a:rPr lang="en-US" altLang="zh-CN" dirty="0" smtClean="0">
                <a:latin typeface="Optane"/>
              </a:rPr>
              <a:t>1995</a:t>
            </a:r>
            <a:r>
              <a:rPr lang="zh-CN" altLang="en-US" dirty="0" smtClean="0">
                <a:latin typeface="Optane"/>
              </a:rPr>
              <a:t>年以前，固定待遇</a:t>
            </a:r>
            <a:r>
              <a:rPr lang="zh-CN" altLang="zh-CN" dirty="0">
                <a:latin typeface="Optane"/>
              </a:rPr>
              <a:t>（</a:t>
            </a:r>
            <a:r>
              <a:rPr lang="en-US" altLang="zh-CN" dirty="0">
                <a:latin typeface="Optane"/>
              </a:rPr>
              <a:t>DB</a:t>
            </a:r>
            <a:r>
              <a:rPr lang="zh-CN" altLang="en-US" dirty="0" smtClean="0">
                <a:latin typeface="Optane"/>
              </a:rPr>
              <a:t>）</a:t>
            </a:r>
            <a:r>
              <a:rPr lang="zh-CN" altLang="en-US" dirty="0" smtClean="0">
                <a:latin typeface="Optane"/>
              </a:rPr>
              <a:t>计划</a:t>
            </a:r>
            <a:endParaRPr lang="en-GB" altLang="zh-CN" dirty="0" smtClean="0">
              <a:latin typeface="Optane"/>
            </a:endParaRPr>
          </a:p>
          <a:p>
            <a:pPr marL="342900" indent="-342900">
              <a:buFont typeface="Arial" panose="020B0604020202020204" pitchFamily="34" charset="0"/>
              <a:buChar char="•"/>
            </a:pPr>
            <a:r>
              <a:rPr lang="en-GB" dirty="0" smtClean="0">
                <a:latin typeface="Optane"/>
              </a:rPr>
              <a:t>Notional </a:t>
            </a:r>
            <a:r>
              <a:rPr lang="en-GB" dirty="0">
                <a:latin typeface="Optane"/>
              </a:rPr>
              <a:t>Defined Contribution (NDC</a:t>
            </a:r>
            <a:r>
              <a:rPr lang="en-GB" dirty="0" smtClean="0">
                <a:latin typeface="Optane"/>
              </a:rPr>
              <a:t>) scheme since </a:t>
            </a:r>
            <a:r>
              <a:rPr lang="en-GB" dirty="0" smtClean="0">
                <a:latin typeface="Optane"/>
              </a:rPr>
              <a:t>1996</a:t>
            </a:r>
            <a:br>
              <a:rPr lang="en-GB" dirty="0" smtClean="0">
                <a:latin typeface="Optane"/>
              </a:rPr>
            </a:br>
            <a:r>
              <a:rPr lang="en-US" altLang="zh-CN" dirty="0" smtClean="0">
                <a:latin typeface="Optane"/>
              </a:rPr>
              <a:t>1996</a:t>
            </a:r>
            <a:r>
              <a:rPr lang="zh-CN" altLang="en-US" dirty="0" smtClean="0">
                <a:latin typeface="Optane"/>
              </a:rPr>
              <a:t>年以后，名义固定缴费（</a:t>
            </a:r>
            <a:r>
              <a:rPr lang="en-US" altLang="zh-CN" dirty="0" smtClean="0">
                <a:latin typeface="Optane"/>
              </a:rPr>
              <a:t>NDC</a:t>
            </a:r>
            <a:r>
              <a:rPr lang="zh-CN" altLang="en-US" dirty="0" smtClean="0">
                <a:latin typeface="Optane"/>
              </a:rPr>
              <a:t>）计划</a:t>
            </a:r>
            <a:endParaRPr lang="it-IT" dirty="0">
              <a:latin typeface="Optane"/>
            </a:endParaRPr>
          </a:p>
        </p:txBody>
      </p:sp>
      <p:sp>
        <p:nvSpPr>
          <p:cNvPr id="16" name="CasellaDiTesto 15"/>
          <p:cNvSpPr txBox="1"/>
          <p:nvPr/>
        </p:nvSpPr>
        <p:spPr>
          <a:xfrm>
            <a:off x="6462696" y="4523710"/>
            <a:ext cx="2963917" cy="1200329"/>
          </a:xfrm>
          <a:prstGeom prst="rect">
            <a:avLst/>
          </a:prstGeom>
          <a:noFill/>
          <a:ln>
            <a:solidFill>
              <a:schemeClr val="accent1">
                <a:lumMod val="60000"/>
                <a:lumOff val="40000"/>
              </a:schemeClr>
            </a:solidFill>
          </a:ln>
        </p:spPr>
        <p:txBody>
          <a:bodyPr wrap="square" rtlCol="0">
            <a:spAutoFit/>
          </a:bodyPr>
          <a:lstStyle/>
          <a:p>
            <a:pPr algn="ctr"/>
            <a:r>
              <a:rPr lang="it-IT" dirty="0" err="1" smtClean="0">
                <a:latin typeface="Optane"/>
              </a:rPr>
              <a:t>Specific</a:t>
            </a:r>
            <a:r>
              <a:rPr lang="it-IT" dirty="0" smtClean="0">
                <a:latin typeface="Optane"/>
              </a:rPr>
              <a:t> </a:t>
            </a:r>
            <a:r>
              <a:rPr lang="it-IT" dirty="0" err="1" smtClean="0">
                <a:latin typeface="Optane"/>
              </a:rPr>
              <a:t>financing</a:t>
            </a:r>
            <a:r>
              <a:rPr lang="it-IT" dirty="0" smtClean="0">
                <a:latin typeface="Optane"/>
              </a:rPr>
              <a:t> </a:t>
            </a:r>
            <a:r>
              <a:rPr lang="it-IT" dirty="0" err="1" smtClean="0">
                <a:latin typeface="Optane"/>
              </a:rPr>
              <a:t>system</a:t>
            </a:r>
            <a:endParaRPr lang="it-IT" dirty="0" smtClean="0">
              <a:latin typeface="Optane"/>
            </a:endParaRPr>
          </a:p>
          <a:p>
            <a:pPr algn="ctr"/>
            <a:r>
              <a:rPr lang="zh-CN" altLang="en-US" dirty="0" smtClean="0">
                <a:latin typeface="Optane"/>
              </a:rPr>
              <a:t>特殊财务体系</a:t>
            </a:r>
            <a:endParaRPr lang="it-IT" dirty="0" smtClean="0">
              <a:latin typeface="Optane"/>
            </a:endParaRPr>
          </a:p>
          <a:p>
            <a:r>
              <a:rPr lang="en-GB" dirty="0" smtClean="0">
                <a:latin typeface="Optane"/>
              </a:rPr>
              <a:t>- DB </a:t>
            </a:r>
            <a:r>
              <a:rPr lang="en-GB" dirty="0" smtClean="0">
                <a:latin typeface="Optane"/>
              </a:rPr>
              <a:t>scheme </a:t>
            </a:r>
            <a:endParaRPr lang="en-GB" dirty="0" smtClean="0">
              <a:latin typeface="Optane"/>
            </a:endParaRPr>
          </a:p>
          <a:p>
            <a:r>
              <a:rPr lang="en-GB" dirty="0" smtClean="0">
                <a:latin typeface="Optane"/>
              </a:rPr>
              <a:t>- NDC scheme</a:t>
            </a:r>
            <a:endParaRPr lang="it-IT" dirty="0">
              <a:latin typeface="Optane"/>
            </a:endParaRPr>
          </a:p>
        </p:txBody>
      </p:sp>
    </p:spTree>
    <p:extLst>
      <p:ext uri="{BB962C8B-B14F-4D97-AF65-F5344CB8AC3E}">
        <p14:creationId xmlns:p14="http://schemas.microsoft.com/office/powerpoint/2010/main" val="41091394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it-IT" dirty="0" err="1">
                <a:solidFill>
                  <a:schemeClr val="tx1">
                    <a:lumMod val="75000"/>
                    <a:lumOff val="25000"/>
                  </a:schemeClr>
                </a:solidFill>
                <a:ea typeface="Verdana" pitchFamily="34" charset="0"/>
                <a:cs typeface="Verdana" pitchFamily="34" charset="0"/>
              </a:rPr>
              <a:t>Italian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pension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system</a:t>
            </a:r>
            <a:endParaRPr lang="it-IT" dirty="0">
              <a:solidFill>
                <a:schemeClr val="tx1">
                  <a:lumMod val="75000"/>
                  <a:lumOff val="25000"/>
                </a:schemeClr>
              </a:solidFill>
              <a:ea typeface="Verdana" pitchFamily="34" charset="0"/>
              <a:cs typeface="Verdana" pitchFamily="34" charset="0"/>
            </a:endParaRPr>
          </a:p>
          <a:p>
            <a:endParaRPr lang="it-IT" dirty="0"/>
          </a:p>
        </p:txBody>
      </p:sp>
      <p:graphicFrame>
        <p:nvGraphicFramePr>
          <p:cNvPr id="2" name="Diagramma 1"/>
          <p:cNvGraphicFramePr/>
          <p:nvPr>
            <p:extLst>
              <p:ext uri="{D42A27DB-BD31-4B8C-83A1-F6EECF244321}">
                <p14:modId xmlns:p14="http://schemas.microsoft.com/office/powerpoint/2010/main" val="4292572102"/>
              </p:ext>
            </p:extLst>
          </p:nvPr>
        </p:nvGraphicFramePr>
        <p:xfrm>
          <a:off x="635072" y="803274"/>
          <a:ext cx="9073260" cy="3528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sellaDiTesto 2"/>
          <p:cNvSpPr txBox="1"/>
          <p:nvPr/>
        </p:nvSpPr>
        <p:spPr>
          <a:xfrm>
            <a:off x="635072" y="3717040"/>
            <a:ext cx="3600500" cy="2554545"/>
          </a:xfrm>
          <a:prstGeom prst="rect">
            <a:avLst/>
          </a:prstGeom>
          <a:noFill/>
          <a:ln>
            <a:solidFill>
              <a:schemeClr val="accent1"/>
            </a:solidFill>
          </a:ln>
        </p:spPr>
        <p:txBody>
          <a:bodyPr wrap="square" rtlCol="0">
            <a:spAutoFit/>
          </a:bodyPr>
          <a:lstStyle/>
          <a:p>
            <a:pPr algn="just"/>
            <a:r>
              <a:rPr lang="en-US" sz="1600" dirty="0">
                <a:latin typeface="Optane"/>
              </a:rPr>
              <a:t>The DB system remained in force for workers with at least 18 years of contributions in 1995</a:t>
            </a:r>
            <a:r>
              <a:rPr lang="en-US" sz="1600" dirty="0" smtClean="0">
                <a:latin typeface="Optane"/>
              </a:rPr>
              <a:t>.</a:t>
            </a:r>
          </a:p>
          <a:p>
            <a:pPr algn="just"/>
            <a:r>
              <a:rPr lang="en-US" altLang="zh-CN" sz="1600" dirty="0" smtClean="0">
                <a:latin typeface="Optane"/>
              </a:rPr>
              <a:t>DB</a:t>
            </a:r>
            <a:r>
              <a:rPr lang="zh-CN" altLang="en-US" sz="1600" dirty="0" smtClean="0">
                <a:latin typeface="Optane"/>
              </a:rPr>
              <a:t>计划对</a:t>
            </a:r>
            <a:r>
              <a:rPr lang="zh-CN" altLang="en-US" sz="1600" dirty="0" smtClean="0">
                <a:latin typeface="Optane"/>
              </a:rPr>
              <a:t>截至</a:t>
            </a:r>
            <a:r>
              <a:rPr lang="en-US" altLang="zh-CN" sz="1600" dirty="0" smtClean="0">
                <a:latin typeface="Optane"/>
              </a:rPr>
              <a:t>1995</a:t>
            </a:r>
            <a:r>
              <a:rPr lang="zh-CN" altLang="en-US" sz="1600" dirty="0" smtClean="0">
                <a:latin typeface="Optane"/>
              </a:rPr>
              <a:t>年已持续缴费超过</a:t>
            </a:r>
            <a:r>
              <a:rPr lang="en-US" altLang="zh-CN" sz="1600" dirty="0" smtClean="0">
                <a:latin typeface="Optane"/>
              </a:rPr>
              <a:t>18</a:t>
            </a:r>
            <a:r>
              <a:rPr lang="zh-CN" altLang="en-US" sz="1600" dirty="0" smtClean="0">
                <a:latin typeface="Optane"/>
              </a:rPr>
              <a:t>年的职工依然有效</a:t>
            </a:r>
            <a:endParaRPr lang="en-US" sz="1600" dirty="0" smtClean="0">
              <a:latin typeface="Optane"/>
            </a:endParaRPr>
          </a:p>
          <a:p>
            <a:pPr algn="just"/>
            <a:r>
              <a:rPr lang="en-US" sz="1600" dirty="0" smtClean="0">
                <a:latin typeface="Optane"/>
              </a:rPr>
              <a:t>For </a:t>
            </a:r>
            <a:r>
              <a:rPr lang="en-US" sz="1600" dirty="0">
                <a:latin typeface="Optane"/>
              </a:rPr>
              <a:t>those with fewer than 18 years the NDC system applies </a:t>
            </a:r>
            <a:r>
              <a:rPr lang="en-US" sz="1600" i="1" dirty="0">
                <a:latin typeface="Optane"/>
              </a:rPr>
              <a:t>pro rata</a:t>
            </a:r>
            <a:r>
              <a:rPr lang="en-US" sz="1600" dirty="0">
                <a:latin typeface="Optane"/>
              </a:rPr>
              <a:t>: </a:t>
            </a:r>
            <a:r>
              <a:rPr lang="en-US" sz="1600" dirty="0" smtClean="0">
                <a:latin typeface="Optane"/>
              </a:rPr>
              <a:t>only for </a:t>
            </a:r>
            <a:r>
              <a:rPr lang="en-US" sz="1600" dirty="0">
                <a:latin typeface="Optane"/>
              </a:rPr>
              <a:t>working years after </a:t>
            </a:r>
            <a:r>
              <a:rPr lang="en-US" sz="1600" dirty="0" smtClean="0">
                <a:latin typeface="Optane"/>
              </a:rPr>
              <a:t>1995</a:t>
            </a:r>
            <a:br>
              <a:rPr lang="en-US" sz="1600" dirty="0" smtClean="0">
                <a:latin typeface="Optane"/>
              </a:rPr>
            </a:br>
            <a:r>
              <a:rPr lang="zh-CN" altLang="en-US" sz="1600" dirty="0" smtClean="0">
                <a:latin typeface="Optane"/>
              </a:rPr>
              <a:t>缴费年限不足</a:t>
            </a:r>
            <a:r>
              <a:rPr lang="en-US" altLang="zh-CN" sz="1600" dirty="0" smtClean="0">
                <a:latin typeface="Optane"/>
              </a:rPr>
              <a:t>18</a:t>
            </a:r>
            <a:r>
              <a:rPr lang="zh-CN" altLang="en-US" sz="1600" dirty="0" smtClean="0">
                <a:latin typeface="Optane"/>
              </a:rPr>
              <a:t>年的，实行分段计算：只计算</a:t>
            </a:r>
            <a:r>
              <a:rPr lang="en-US" altLang="zh-CN" sz="1600" dirty="0" smtClean="0">
                <a:latin typeface="Optane"/>
              </a:rPr>
              <a:t>1995</a:t>
            </a:r>
            <a:r>
              <a:rPr lang="zh-CN" altLang="en-US" sz="1600" dirty="0" smtClean="0">
                <a:latin typeface="Optane"/>
              </a:rPr>
              <a:t>年之后的工作时间</a:t>
            </a:r>
            <a:endParaRPr lang="it-IT" sz="1600" dirty="0">
              <a:latin typeface="Optane"/>
            </a:endParaRPr>
          </a:p>
        </p:txBody>
      </p:sp>
      <p:sp>
        <p:nvSpPr>
          <p:cNvPr id="7" name="CasellaDiTesto 6"/>
          <p:cNvSpPr txBox="1"/>
          <p:nvPr/>
        </p:nvSpPr>
        <p:spPr>
          <a:xfrm>
            <a:off x="4523612" y="4462154"/>
            <a:ext cx="4245918" cy="1815882"/>
          </a:xfrm>
          <a:prstGeom prst="rect">
            <a:avLst/>
          </a:prstGeom>
          <a:noFill/>
          <a:ln>
            <a:noFill/>
          </a:ln>
        </p:spPr>
        <p:txBody>
          <a:bodyPr wrap="square" rtlCol="0">
            <a:spAutoFit/>
          </a:bodyPr>
          <a:lstStyle/>
          <a:p>
            <a:pPr algn="just"/>
            <a:r>
              <a:rPr lang="it-IT" sz="1600" dirty="0" smtClean="0">
                <a:latin typeface="Optane"/>
              </a:rPr>
              <a:t>- </a:t>
            </a:r>
            <a:r>
              <a:rPr lang="it-IT" sz="1600" dirty="0" err="1" smtClean="0">
                <a:latin typeface="Optane"/>
              </a:rPr>
              <a:t>application</a:t>
            </a:r>
            <a:r>
              <a:rPr lang="it-IT" sz="1600" dirty="0" smtClean="0">
                <a:latin typeface="Optane"/>
              </a:rPr>
              <a:t> to </a:t>
            </a:r>
            <a:r>
              <a:rPr lang="it-IT" sz="1600" dirty="0" err="1" smtClean="0">
                <a:latin typeface="Optane"/>
              </a:rPr>
              <a:t>all</a:t>
            </a:r>
            <a:r>
              <a:rPr lang="it-IT" sz="1600" dirty="0" smtClean="0">
                <a:latin typeface="Optane"/>
              </a:rPr>
              <a:t> </a:t>
            </a:r>
            <a:r>
              <a:rPr lang="it-IT" sz="1600" dirty="0" err="1" smtClean="0">
                <a:latin typeface="Optane"/>
              </a:rPr>
              <a:t>workers</a:t>
            </a:r>
            <a:r>
              <a:rPr lang="it-IT" sz="1600" dirty="0" smtClean="0">
                <a:latin typeface="Optane"/>
              </a:rPr>
              <a:t> from </a:t>
            </a:r>
            <a:r>
              <a:rPr lang="it-IT" sz="1600" dirty="0" smtClean="0">
                <a:latin typeface="Optane"/>
              </a:rPr>
              <a:t>2012</a:t>
            </a:r>
            <a:br>
              <a:rPr lang="it-IT" sz="1600" dirty="0" smtClean="0">
                <a:latin typeface="Optane"/>
              </a:rPr>
            </a:br>
            <a:r>
              <a:rPr lang="en-US" altLang="zh-CN" sz="1600" dirty="0" smtClean="0">
                <a:latin typeface="Optane"/>
              </a:rPr>
              <a:t>2012</a:t>
            </a:r>
            <a:r>
              <a:rPr lang="zh-CN" altLang="en-US" sz="1600" dirty="0" smtClean="0">
                <a:latin typeface="Optane"/>
              </a:rPr>
              <a:t>年起对所有职工施行</a:t>
            </a:r>
            <a:endParaRPr lang="it-IT" sz="1600" dirty="0" smtClean="0">
              <a:latin typeface="Optane"/>
            </a:endParaRPr>
          </a:p>
          <a:p>
            <a:pPr algn="just"/>
            <a:r>
              <a:rPr lang="en-US" sz="1600" dirty="0" smtClean="0">
                <a:latin typeface="Optane"/>
              </a:rPr>
              <a:t>- very </a:t>
            </a:r>
            <a:r>
              <a:rPr lang="en-US" sz="1600" dirty="0">
                <a:latin typeface="Optane"/>
              </a:rPr>
              <a:t>rapid increase of </a:t>
            </a:r>
            <a:r>
              <a:rPr lang="en-US" sz="1600" dirty="0" smtClean="0">
                <a:latin typeface="Optane"/>
              </a:rPr>
              <a:t>pensionable </a:t>
            </a:r>
            <a:r>
              <a:rPr lang="en-US" sz="1600" dirty="0">
                <a:latin typeface="Optane"/>
              </a:rPr>
              <a:t>age </a:t>
            </a:r>
            <a:endParaRPr lang="en-US" sz="1600" dirty="0" smtClean="0">
              <a:latin typeface="Optane"/>
            </a:endParaRPr>
          </a:p>
          <a:p>
            <a:pPr algn="just"/>
            <a:r>
              <a:rPr lang="zh-CN" altLang="en-US" sz="1600" dirty="0" smtClean="0">
                <a:latin typeface="Optane"/>
              </a:rPr>
              <a:t>快速提高养老金领取年限</a:t>
            </a:r>
            <a:endParaRPr lang="en-US" sz="1600" dirty="0" smtClean="0">
              <a:latin typeface="Optane"/>
            </a:endParaRPr>
          </a:p>
          <a:p>
            <a:pPr algn="just"/>
            <a:r>
              <a:rPr lang="en-US" sz="1600" dirty="0" smtClean="0">
                <a:latin typeface="Optane"/>
              </a:rPr>
              <a:t>- minimum </a:t>
            </a:r>
            <a:r>
              <a:rPr lang="en-US" sz="1600" dirty="0">
                <a:latin typeface="Optane"/>
              </a:rPr>
              <a:t>contributory period </a:t>
            </a:r>
            <a:r>
              <a:rPr lang="en-US" sz="1600" dirty="0" smtClean="0">
                <a:latin typeface="Optane"/>
              </a:rPr>
              <a:t>for old-age </a:t>
            </a:r>
            <a:r>
              <a:rPr lang="en-US" sz="1600" dirty="0">
                <a:latin typeface="Optane"/>
              </a:rPr>
              <a:t>pensions </a:t>
            </a:r>
            <a:r>
              <a:rPr lang="en-US" sz="1600" dirty="0" smtClean="0">
                <a:latin typeface="Optane"/>
              </a:rPr>
              <a:t/>
            </a:r>
            <a:br>
              <a:rPr lang="en-US" sz="1600" dirty="0" smtClean="0">
                <a:latin typeface="Optane"/>
              </a:rPr>
            </a:br>
            <a:r>
              <a:rPr lang="zh-CN" altLang="en-US" sz="1600" dirty="0" smtClean="0">
                <a:latin typeface="Optane"/>
              </a:rPr>
              <a:t>施行养老金最低缴费年限</a:t>
            </a:r>
            <a:endParaRPr lang="it-IT" sz="1600" dirty="0">
              <a:latin typeface="Optane"/>
            </a:endParaRPr>
          </a:p>
        </p:txBody>
      </p:sp>
      <p:sp>
        <p:nvSpPr>
          <p:cNvPr id="9" name="CasellaDiTesto 8"/>
          <p:cNvSpPr txBox="1"/>
          <p:nvPr/>
        </p:nvSpPr>
        <p:spPr>
          <a:xfrm>
            <a:off x="1568530" y="908650"/>
            <a:ext cx="5688790" cy="830997"/>
          </a:xfrm>
          <a:prstGeom prst="rect">
            <a:avLst/>
          </a:prstGeom>
          <a:noFill/>
        </p:spPr>
        <p:txBody>
          <a:bodyPr wrap="square" rtlCol="0">
            <a:spAutoFit/>
          </a:bodyPr>
          <a:lstStyle/>
          <a:p>
            <a:pPr algn="ctr"/>
            <a:r>
              <a:rPr lang="it-IT" sz="2400" dirty="0" smtClean="0">
                <a:latin typeface="Optane"/>
              </a:rPr>
              <a:t>FIRST PILLAR </a:t>
            </a:r>
            <a:r>
              <a:rPr lang="it-IT" sz="2400" dirty="0" smtClean="0">
                <a:latin typeface="Optane"/>
              </a:rPr>
              <a:t>REFORMS</a:t>
            </a:r>
            <a:br>
              <a:rPr lang="it-IT" sz="2400" dirty="0" smtClean="0">
                <a:latin typeface="Optane"/>
              </a:rPr>
            </a:br>
            <a:r>
              <a:rPr lang="zh-CN" altLang="en-US" sz="2400" dirty="0" smtClean="0">
                <a:latin typeface="Optane"/>
              </a:rPr>
              <a:t>第一支柱改革</a:t>
            </a:r>
            <a:endParaRPr lang="it-IT" sz="2400" dirty="0">
              <a:latin typeface="Optane"/>
            </a:endParaRPr>
          </a:p>
        </p:txBody>
      </p:sp>
      <p:sp>
        <p:nvSpPr>
          <p:cNvPr id="5" name="CasellaDiTesto 4"/>
          <p:cNvSpPr txBox="1"/>
          <p:nvPr/>
        </p:nvSpPr>
        <p:spPr>
          <a:xfrm>
            <a:off x="4412925" y="3678860"/>
            <a:ext cx="3312460" cy="830997"/>
          </a:xfrm>
          <a:prstGeom prst="rect">
            <a:avLst/>
          </a:prstGeom>
          <a:noFill/>
        </p:spPr>
        <p:txBody>
          <a:bodyPr wrap="square" rtlCol="0">
            <a:spAutoFit/>
          </a:bodyPr>
          <a:lstStyle/>
          <a:p>
            <a:pPr algn="just"/>
            <a:r>
              <a:rPr lang="it-IT" sz="1600" dirty="0">
                <a:latin typeface="Optane"/>
              </a:rPr>
              <a:t>L. n. 214/2011 </a:t>
            </a:r>
            <a:r>
              <a:rPr lang="en-US" sz="1600" dirty="0">
                <a:latin typeface="Optane"/>
              </a:rPr>
              <a:t>accelerated the phasing in the NDC </a:t>
            </a:r>
            <a:r>
              <a:rPr lang="en-US" sz="1600" dirty="0" smtClean="0">
                <a:latin typeface="Optane"/>
              </a:rPr>
              <a:t>system </a:t>
            </a:r>
            <a:br>
              <a:rPr lang="en-US" sz="1600" dirty="0" smtClean="0">
                <a:latin typeface="Optane"/>
              </a:rPr>
            </a:br>
            <a:r>
              <a:rPr lang="zh-CN" altLang="en-US" sz="1600" dirty="0" smtClean="0">
                <a:latin typeface="Optane"/>
              </a:rPr>
              <a:t>加快</a:t>
            </a:r>
            <a:r>
              <a:rPr lang="en-US" altLang="zh-CN" sz="1600" dirty="0" smtClean="0">
                <a:latin typeface="Optane"/>
              </a:rPr>
              <a:t>NDC</a:t>
            </a:r>
            <a:r>
              <a:rPr lang="zh-CN" altLang="en-US" sz="1600" dirty="0" smtClean="0">
                <a:latin typeface="Optane"/>
              </a:rPr>
              <a:t>计划实施进度</a:t>
            </a:r>
            <a:r>
              <a:rPr lang="en-US" sz="1600" dirty="0" smtClean="0">
                <a:latin typeface="Optane"/>
              </a:rPr>
              <a:t>:</a:t>
            </a:r>
            <a:endParaRPr lang="en-US" sz="1600" dirty="0">
              <a:latin typeface="Optane"/>
            </a:endParaRPr>
          </a:p>
        </p:txBody>
      </p:sp>
    </p:spTree>
    <p:extLst>
      <p:ext uri="{BB962C8B-B14F-4D97-AF65-F5344CB8AC3E}">
        <p14:creationId xmlns:p14="http://schemas.microsoft.com/office/powerpoint/2010/main" val="30163556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it-IT" dirty="0" err="1">
                <a:solidFill>
                  <a:schemeClr val="tx1">
                    <a:lumMod val="75000"/>
                    <a:lumOff val="25000"/>
                  </a:schemeClr>
                </a:solidFill>
                <a:ea typeface="Verdana" pitchFamily="34" charset="0"/>
                <a:cs typeface="Verdana" pitchFamily="34" charset="0"/>
              </a:rPr>
              <a:t>Italian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pension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system</a:t>
            </a:r>
            <a:endParaRPr lang="it-IT" dirty="0">
              <a:solidFill>
                <a:schemeClr val="tx1">
                  <a:lumMod val="75000"/>
                  <a:lumOff val="25000"/>
                </a:schemeClr>
              </a:solidFill>
              <a:ea typeface="Verdana" pitchFamily="34" charset="0"/>
              <a:cs typeface="Verdana" pitchFamily="34" charset="0"/>
            </a:endParaRPr>
          </a:p>
          <a:p>
            <a:endParaRPr lang="it-IT" dirty="0"/>
          </a:p>
        </p:txBody>
      </p:sp>
      <p:sp>
        <p:nvSpPr>
          <p:cNvPr id="2" name="CasellaDiTesto 1"/>
          <p:cNvSpPr txBox="1"/>
          <p:nvPr/>
        </p:nvSpPr>
        <p:spPr>
          <a:xfrm>
            <a:off x="560390" y="908650"/>
            <a:ext cx="4104570" cy="5016758"/>
          </a:xfrm>
          <a:prstGeom prst="rect">
            <a:avLst/>
          </a:prstGeom>
          <a:noFill/>
          <a:ln>
            <a:noFill/>
          </a:ln>
        </p:spPr>
        <p:txBody>
          <a:bodyPr wrap="square" rtlCol="0">
            <a:spAutoFit/>
          </a:bodyPr>
          <a:lstStyle/>
          <a:p>
            <a:pPr algn="ctr"/>
            <a:r>
              <a:rPr lang="en-GB" sz="2000" u="sng" dirty="0">
                <a:latin typeface="Optane"/>
              </a:rPr>
              <a:t>Contribution rates</a:t>
            </a:r>
            <a:r>
              <a:rPr lang="en-GB" sz="2000" dirty="0">
                <a:latin typeface="Optane"/>
              </a:rPr>
              <a:t> </a:t>
            </a:r>
            <a:r>
              <a:rPr lang="en-GB" sz="2000" dirty="0" smtClean="0">
                <a:latin typeface="Optane"/>
              </a:rPr>
              <a:t/>
            </a:r>
            <a:br>
              <a:rPr lang="en-GB" sz="2000" dirty="0" smtClean="0">
                <a:latin typeface="Optane"/>
              </a:rPr>
            </a:br>
            <a:r>
              <a:rPr lang="zh-CN" altLang="en-US" sz="2000" dirty="0" smtClean="0">
                <a:latin typeface="Optane"/>
              </a:rPr>
              <a:t>缴费水平</a:t>
            </a:r>
            <a:endParaRPr lang="en-GB" sz="2000" dirty="0" smtClean="0">
              <a:latin typeface="Optane"/>
            </a:endParaRPr>
          </a:p>
          <a:p>
            <a:pPr algn="ctr"/>
            <a:endParaRPr lang="en-GB" sz="2000" dirty="0" smtClean="0">
              <a:latin typeface="Optane"/>
            </a:endParaRPr>
          </a:p>
          <a:p>
            <a:pPr marL="342900" indent="-342900" algn="just">
              <a:buFontTx/>
              <a:buChar char="-"/>
            </a:pPr>
            <a:r>
              <a:rPr lang="en-GB" sz="2000" dirty="0" smtClean="0">
                <a:latin typeface="Optane"/>
              </a:rPr>
              <a:t>33</a:t>
            </a:r>
            <a:r>
              <a:rPr lang="en-GB" sz="2000" dirty="0">
                <a:latin typeface="Optane"/>
              </a:rPr>
              <a:t>% of gross earnings for private and public </a:t>
            </a:r>
            <a:r>
              <a:rPr lang="en-GB" sz="2000" dirty="0" smtClean="0">
                <a:latin typeface="Optane"/>
              </a:rPr>
              <a:t>employees</a:t>
            </a:r>
            <a:r>
              <a:rPr lang="en-GB" sz="2000" dirty="0" smtClean="0">
                <a:latin typeface="Optane"/>
              </a:rPr>
              <a:t>;</a:t>
            </a:r>
            <a:br>
              <a:rPr lang="en-GB" sz="2000" dirty="0" smtClean="0">
                <a:latin typeface="Optane"/>
              </a:rPr>
            </a:br>
            <a:r>
              <a:rPr lang="zh-CN" altLang="en-US" sz="2000" dirty="0" smtClean="0">
                <a:latin typeface="Optane"/>
              </a:rPr>
              <a:t>公私职工总收入的</a:t>
            </a:r>
            <a:r>
              <a:rPr lang="en-US" altLang="zh-CN" sz="2000" dirty="0" smtClean="0">
                <a:latin typeface="Optane"/>
              </a:rPr>
              <a:t>33%</a:t>
            </a:r>
            <a:endParaRPr lang="en-GB" sz="2000" dirty="0" smtClean="0">
              <a:latin typeface="Optane"/>
            </a:endParaRPr>
          </a:p>
          <a:p>
            <a:pPr marL="342900" indent="-342900" algn="just">
              <a:buFontTx/>
              <a:buChar char="-"/>
            </a:pPr>
            <a:r>
              <a:rPr lang="en-GB" sz="2000" dirty="0" smtClean="0">
                <a:latin typeface="Optane"/>
              </a:rPr>
              <a:t>20-21% </a:t>
            </a:r>
            <a:r>
              <a:rPr lang="en-GB" sz="2000" dirty="0">
                <a:latin typeface="Optane"/>
              </a:rPr>
              <a:t>for </a:t>
            </a:r>
            <a:r>
              <a:rPr lang="en-GB" sz="2000" dirty="0" smtClean="0">
                <a:latin typeface="Optane"/>
              </a:rPr>
              <a:t>self-employed, gradually </a:t>
            </a:r>
            <a:r>
              <a:rPr lang="en-GB" sz="2000" dirty="0">
                <a:latin typeface="Optane"/>
              </a:rPr>
              <a:t>increased to 24% of declared income by 2018</a:t>
            </a:r>
            <a:r>
              <a:rPr lang="en-GB" sz="2000" dirty="0" smtClean="0">
                <a:latin typeface="Optane"/>
              </a:rPr>
              <a:t>;</a:t>
            </a:r>
            <a:br>
              <a:rPr lang="en-GB" sz="2000" dirty="0" smtClean="0">
                <a:latin typeface="Optane"/>
              </a:rPr>
            </a:br>
            <a:r>
              <a:rPr lang="zh-CN" altLang="en-US" sz="2000" dirty="0" smtClean="0">
                <a:latin typeface="Optane"/>
              </a:rPr>
              <a:t>自雇人员收入的</a:t>
            </a:r>
            <a:r>
              <a:rPr lang="en-US" altLang="zh-CN" sz="2000" dirty="0" smtClean="0">
                <a:latin typeface="Optane"/>
              </a:rPr>
              <a:t>20-21%</a:t>
            </a:r>
            <a:r>
              <a:rPr lang="zh-CN" altLang="en-US" sz="2000" dirty="0" smtClean="0">
                <a:latin typeface="Optane"/>
              </a:rPr>
              <a:t>；</a:t>
            </a:r>
            <a:r>
              <a:rPr lang="en-US" altLang="zh-CN" sz="2000" dirty="0" smtClean="0">
                <a:latin typeface="Optane"/>
              </a:rPr>
              <a:t>2018</a:t>
            </a:r>
            <a:r>
              <a:rPr lang="zh-CN" altLang="en-US" sz="2000" dirty="0" smtClean="0">
                <a:latin typeface="Optane"/>
              </a:rPr>
              <a:t>前提升至申报收入的</a:t>
            </a:r>
            <a:r>
              <a:rPr lang="en-US" altLang="zh-CN" sz="2000" dirty="0" smtClean="0">
                <a:latin typeface="Optane"/>
              </a:rPr>
              <a:t>24</a:t>
            </a:r>
            <a:r>
              <a:rPr lang="zh-CN" altLang="en-US" sz="2000" dirty="0" smtClean="0">
                <a:latin typeface="Optane"/>
              </a:rPr>
              <a:t>％</a:t>
            </a:r>
            <a:r>
              <a:rPr lang="en-GB" sz="2000" dirty="0" smtClean="0">
                <a:latin typeface="Optane"/>
              </a:rPr>
              <a:t> </a:t>
            </a:r>
            <a:endParaRPr lang="en-GB" sz="2000" dirty="0" smtClean="0">
              <a:latin typeface="Optane"/>
            </a:endParaRPr>
          </a:p>
          <a:p>
            <a:pPr marL="342900" indent="-342900" algn="just">
              <a:buFontTx/>
              <a:buChar char="-"/>
            </a:pPr>
            <a:r>
              <a:rPr lang="en-GB" sz="2000" dirty="0" smtClean="0">
                <a:latin typeface="Optane"/>
              </a:rPr>
              <a:t>27% </a:t>
            </a:r>
            <a:r>
              <a:rPr lang="en-GB" sz="2000" dirty="0">
                <a:latin typeface="Optane"/>
              </a:rPr>
              <a:t>for </a:t>
            </a:r>
            <a:r>
              <a:rPr lang="en-GB" sz="2000" dirty="0" smtClean="0">
                <a:latin typeface="Optane"/>
              </a:rPr>
              <a:t>“project workers” </a:t>
            </a:r>
            <a:r>
              <a:rPr lang="en-GB" sz="2000" dirty="0">
                <a:latin typeface="Optane"/>
              </a:rPr>
              <a:t>of declared </a:t>
            </a:r>
            <a:r>
              <a:rPr lang="en-GB" sz="2000" dirty="0" smtClean="0">
                <a:latin typeface="Optane"/>
              </a:rPr>
              <a:t>income gradually increased to </a:t>
            </a:r>
            <a:r>
              <a:rPr lang="en-GB" sz="2000" dirty="0">
                <a:latin typeface="Optane"/>
              </a:rPr>
              <a:t>33% by </a:t>
            </a:r>
            <a:r>
              <a:rPr lang="en-GB" sz="2000" dirty="0" smtClean="0">
                <a:latin typeface="Optane"/>
              </a:rPr>
              <a:t>2018</a:t>
            </a:r>
            <a:r>
              <a:rPr lang="en-GB" sz="2000" dirty="0" smtClean="0">
                <a:latin typeface="Optane"/>
              </a:rPr>
              <a:t>.</a:t>
            </a:r>
            <a:br>
              <a:rPr lang="en-GB" sz="2000" dirty="0" smtClean="0">
                <a:latin typeface="Optane"/>
              </a:rPr>
            </a:br>
            <a:r>
              <a:rPr lang="zh-CN" altLang="en-US" sz="2000" dirty="0" smtClean="0">
                <a:latin typeface="Optane"/>
              </a:rPr>
              <a:t>‘项目职工’申报收入的</a:t>
            </a:r>
            <a:r>
              <a:rPr lang="en-US" altLang="zh-CN" sz="2000" dirty="0" smtClean="0">
                <a:latin typeface="Optane"/>
              </a:rPr>
              <a:t>27%</a:t>
            </a:r>
            <a:r>
              <a:rPr lang="zh-CN" altLang="en-US" sz="2000" dirty="0" smtClean="0">
                <a:latin typeface="Optane"/>
              </a:rPr>
              <a:t>；</a:t>
            </a:r>
            <a:r>
              <a:rPr lang="en-US" altLang="zh-CN" sz="2000" dirty="0" smtClean="0">
                <a:latin typeface="Optane"/>
              </a:rPr>
              <a:t>2018</a:t>
            </a:r>
            <a:r>
              <a:rPr lang="zh-CN" altLang="en-US" sz="2000" dirty="0" smtClean="0">
                <a:latin typeface="Optane"/>
              </a:rPr>
              <a:t>前逐步提升至</a:t>
            </a:r>
            <a:r>
              <a:rPr lang="en-US" altLang="zh-CN" sz="2000" dirty="0" smtClean="0">
                <a:latin typeface="Optane"/>
              </a:rPr>
              <a:t>33%</a:t>
            </a:r>
            <a:r>
              <a:rPr lang="en-GB" altLang="zh-CN" sz="2000" dirty="0">
                <a:latin typeface="Optane"/>
              </a:rPr>
              <a:t>.</a:t>
            </a:r>
            <a:endParaRPr lang="it-IT" sz="2000" dirty="0">
              <a:latin typeface="Optane"/>
            </a:endParaRPr>
          </a:p>
        </p:txBody>
      </p:sp>
      <p:sp>
        <p:nvSpPr>
          <p:cNvPr id="5" name="CasellaDiTesto 4"/>
          <p:cNvSpPr txBox="1"/>
          <p:nvPr/>
        </p:nvSpPr>
        <p:spPr>
          <a:xfrm>
            <a:off x="4736970" y="908650"/>
            <a:ext cx="5040700" cy="1938992"/>
          </a:xfrm>
          <a:prstGeom prst="rect">
            <a:avLst/>
          </a:prstGeom>
          <a:noFill/>
          <a:ln>
            <a:noFill/>
          </a:ln>
        </p:spPr>
        <p:txBody>
          <a:bodyPr wrap="square" rtlCol="0">
            <a:spAutoFit/>
          </a:bodyPr>
          <a:lstStyle/>
          <a:p>
            <a:pPr algn="ctr"/>
            <a:r>
              <a:rPr lang="en-US" sz="2000" u="sng" dirty="0" smtClean="0">
                <a:latin typeface="Optane"/>
              </a:rPr>
              <a:t>Valorization of </a:t>
            </a:r>
            <a:r>
              <a:rPr lang="en-US" sz="2000" u="sng" dirty="0" smtClean="0">
                <a:latin typeface="Optane"/>
              </a:rPr>
              <a:t>contributions</a:t>
            </a:r>
            <a:br>
              <a:rPr lang="en-US" sz="2000" u="sng" dirty="0" smtClean="0">
                <a:latin typeface="Optane"/>
              </a:rPr>
            </a:br>
            <a:r>
              <a:rPr lang="zh-CN" altLang="en-US" sz="2000" u="sng" dirty="0" smtClean="0">
                <a:latin typeface="Optane"/>
              </a:rPr>
              <a:t>缴费稳定措施</a:t>
            </a:r>
            <a:endParaRPr lang="en-US" sz="2000" u="sng" dirty="0" smtClean="0">
              <a:latin typeface="Optane"/>
            </a:endParaRPr>
          </a:p>
          <a:p>
            <a:pPr algn="ctr"/>
            <a:endParaRPr lang="en-US" sz="2000" dirty="0" smtClean="0">
              <a:latin typeface="Optane"/>
            </a:endParaRPr>
          </a:p>
          <a:p>
            <a:pPr algn="ctr"/>
            <a:r>
              <a:rPr lang="en-US" sz="2000" dirty="0" smtClean="0">
                <a:latin typeface="Optane"/>
              </a:rPr>
              <a:t>Five-years mean of </a:t>
            </a:r>
            <a:r>
              <a:rPr lang="en-US" sz="2000" dirty="0">
                <a:latin typeface="Optane"/>
              </a:rPr>
              <a:t>annual nominal GDP growth rate in current </a:t>
            </a:r>
            <a:r>
              <a:rPr lang="en-US" sz="2000" dirty="0" smtClean="0">
                <a:latin typeface="Optane"/>
              </a:rPr>
              <a:t>prices</a:t>
            </a:r>
          </a:p>
          <a:p>
            <a:pPr algn="ctr"/>
            <a:endParaRPr lang="en-US" sz="2000" dirty="0" smtClean="0">
              <a:latin typeface="Optane"/>
            </a:endParaRPr>
          </a:p>
        </p:txBody>
      </p:sp>
      <p:pic>
        <p:nvPicPr>
          <p:cNvPr id="8" name="Immagine 7"/>
          <p:cNvPicPr>
            <a:picLocks noChangeAspect="1"/>
          </p:cNvPicPr>
          <p:nvPr/>
        </p:nvPicPr>
        <p:blipFill>
          <a:blip r:embed="rId3"/>
          <a:stretch>
            <a:fillRect/>
          </a:stretch>
        </p:blipFill>
        <p:spPr>
          <a:xfrm>
            <a:off x="5097020" y="3140960"/>
            <a:ext cx="4462929" cy="3052127"/>
          </a:xfrm>
          <a:prstGeom prst="rect">
            <a:avLst/>
          </a:prstGeom>
        </p:spPr>
      </p:pic>
      <p:sp>
        <p:nvSpPr>
          <p:cNvPr id="6" name="CasellaDiTesto 5"/>
          <p:cNvSpPr txBox="1"/>
          <p:nvPr/>
        </p:nvSpPr>
        <p:spPr>
          <a:xfrm>
            <a:off x="291480" y="6069347"/>
            <a:ext cx="9073257" cy="461665"/>
          </a:xfrm>
          <a:prstGeom prst="rect">
            <a:avLst/>
          </a:prstGeom>
          <a:noFill/>
        </p:spPr>
        <p:txBody>
          <a:bodyPr wrap="square" rtlCol="0">
            <a:spAutoFit/>
          </a:bodyPr>
          <a:lstStyle/>
          <a:p>
            <a:r>
              <a:rPr lang="it-IT" dirty="0" smtClean="0">
                <a:latin typeface="Optane"/>
              </a:rPr>
              <a:t>Source: </a:t>
            </a:r>
            <a:r>
              <a:rPr lang="it-IT" dirty="0" err="1" smtClean="0">
                <a:latin typeface="Optane"/>
              </a:rPr>
              <a:t>Elaborations</a:t>
            </a:r>
            <a:r>
              <a:rPr lang="it-IT" dirty="0" smtClean="0">
                <a:latin typeface="Optane"/>
              </a:rPr>
              <a:t> on data of </a:t>
            </a:r>
            <a:r>
              <a:rPr lang="it-IT" dirty="0" err="1" smtClean="0">
                <a:latin typeface="Optane"/>
              </a:rPr>
              <a:t>Italian</a:t>
            </a:r>
            <a:r>
              <a:rPr lang="it-IT" dirty="0" smtClean="0">
                <a:latin typeface="Optane"/>
              </a:rPr>
              <a:t> National </a:t>
            </a:r>
            <a:r>
              <a:rPr lang="it-IT" dirty="0" err="1">
                <a:latin typeface="Optane"/>
              </a:rPr>
              <a:t>Institute</a:t>
            </a:r>
            <a:r>
              <a:rPr lang="it-IT" dirty="0">
                <a:latin typeface="Optane"/>
              </a:rPr>
              <a:t> of </a:t>
            </a:r>
            <a:r>
              <a:rPr lang="it-IT" dirty="0" err="1" smtClean="0">
                <a:latin typeface="Optane"/>
              </a:rPr>
              <a:t>Statistics</a:t>
            </a:r>
            <a:endParaRPr lang="it-IT" sz="2400" dirty="0" smtClean="0">
              <a:latin typeface="Optane"/>
            </a:endParaRPr>
          </a:p>
        </p:txBody>
      </p:sp>
    </p:spTree>
    <p:extLst>
      <p:ext uri="{BB962C8B-B14F-4D97-AF65-F5344CB8AC3E}">
        <p14:creationId xmlns:p14="http://schemas.microsoft.com/office/powerpoint/2010/main" val="32699319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it-IT" dirty="0" err="1">
                <a:solidFill>
                  <a:schemeClr val="tx1">
                    <a:lumMod val="75000"/>
                    <a:lumOff val="25000"/>
                  </a:schemeClr>
                </a:solidFill>
                <a:ea typeface="Verdana" pitchFamily="34" charset="0"/>
                <a:cs typeface="Verdana" pitchFamily="34" charset="0"/>
              </a:rPr>
              <a:t>Italian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pension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system</a:t>
            </a:r>
            <a:endParaRPr lang="it-IT" dirty="0">
              <a:solidFill>
                <a:schemeClr val="tx1">
                  <a:lumMod val="75000"/>
                  <a:lumOff val="25000"/>
                </a:schemeClr>
              </a:solidFill>
              <a:ea typeface="Verdana" pitchFamily="34" charset="0"/>
              <a:cs typeface="Verdana" pitchFamily="34" charset="0"/>
            </a:endParaRPr>
          </a:p>
          <a:p>
            <a:endParaRPr lang="it-IT" dirty="0"/>
          </a:p>
        </p:txBody>
      </p:sp>
      <p:sp>
        <p:nvSpPr>
          <p:cNvPr id="2" name="CasellaDiTesto 1"/>
          <p:cNvSpPr txBox="1"/>
          <p:nvPr/>
        </p:nvSpPr>
        <p:spPr>
          <a:xfrm>
            <a:off x="344364" y="1127713"/>
            <a:ext cx="4320596" cy="5324535"/>
          </a:xfrm>
          <a:prstGeom prst="rect">
            <a:avLst/>
          </a:prstGeom>
          <a:noFill/>
          <a:ln>
            <a:solidFill>
              <a:schemeClr val="tx2">
                <a:lumMod val="40000"/>
                <a:lumOff val="60000"/>
              </a:schemeClr>
            </a:solidFill>
          </a:ln>
        </p:spPr>
        <p:txBody>
          <a:bodyPr wrap="square" rtlCol="0">
            <a:spAutoFit/>
          </a:bodyPr>
          <a:lstStyle/>
          <a:p>
            <a:pPr algn="just"/>
            <a:r>
              <a:rPr lang="en-US" sz="2000" u="sng" dirty="0" smtClean="0">
                <a:latin typeface="Optane"/>
              </a:rPr>
              <a:t>2016 Eligibility </a:t>
            </a:r>
            <a:r>
              <a:rPr lang="en-US" sz="2000" u="sng" dirty="0">
                <a:latin typeface="Optane"/>
              </a:rPr>
              <a:t>conditions </a:t>
            </a:r>
            <a:r>
              <a:rPr lang="en-US" sz="2000" u="sng" dirty="0" smtClean="0">
                <a:latin typeface="Optane"/>
              </a:rPr>
              <a:t>old-age pensions </a:t>
            </a:r>
            <a:r>
              <a:rPr lang="en-US" sz="2000" u="sng" dirty="0" smtClean="0">
                <a:latin typeface="Optane"/>
              </a:rPr>
              <a:t/>
            </a:r>
            <a:br>
              <a:rPr lang="en-US" sz="2000" u="sng" dirty="0" smtClean="0">
                <a:latin typeface="Optane"/>
              </a:rPr>
            </a:br>
            <a:r>
              <a:rPr lang="en-US" altLang="zh-CN" sz="2000" u="sng" dirty="0" smtClean="0">
                <a:latin typeface="Optane"/>
              </a:rPr>
              <a:t>2016</a:t>
            </a:r>
            <a:r>
              <a:rPr lang="zh-CN" altLang="en-US" sz="2000" u="sng" dirty="0" smtClean="0">
                <a:latin typeface="Optane"/>
              </a:rPr>
              <a:t>年养老金准入条件</a:t>
            </a:r>
            <a:endParaRPr lang="en-US" sz="2000" u="sng" dirty="0" smtClean="0">
              <a:latin typeface="Optane"/>
            </a:endParaRPr>
          </a:p>
          <a:p>
            <a:pPr algn="ctr"/>
            <a:endParaRPr lang="en-US" sz="2000" dirty="0" smtClean="0">
              <a:latin typeface="Optane"/>
            </a:endParaRPr>
          </a:p>
          <a:p>
            <a:pPr algn="ctr"/>
            <a:r>
              <a:rPr lang="en-US" sz="2000" dirty="0" smtClean="0">
                <a:latin typeface="Optane"/>
              </a:rPr>
              <a:t>66 </a:t>
            </a:r>
            <a:r>
              <a:rPr lang="en-US" sz="2000" dirty="0" smtClean="0">
                <a:latin typeface="Optane"/>
              </a:rPr>
              <a:t>years</a:t>
            </a:r>
            <a:r>
              <a:rPr lang="zh-CN" altLang="en-US" sz="2000" dirty="0" smtClean="0">
                <a:latin typeface="Optane"/>
              </a:rPr>
              <a:t>岁</a:t>
            </a:r>
            <a:r>
              <a:rPr lang="en-US" sz="2000" dirty="0" smtClean="0">
                <a:latin typeface="Optane"/>
              </a:rPr>
              <a:t>/</a:t>
            </a:r>
            <a:r>
              <a:rPr lang="en-US" sz="2000" dirty="0" smtClean="0">
                <a:latin typeface="Optane"/>
              </a:rPr>
              <a:t>7 </a:t>
            </a:r>
            <a:r>
              <a:rPr lang="en-US" sz="2000" dirty="0" smtClean="0">
                <a:latin typeface="Optane"/>
              </a:rPr>
              <a:t>months</a:t>
            </a:r>
            <a:r>
              <a:rPr lang="zh-CN" altLang="en-US" sz="2000" dirty="0" smtClean="0">
                <a:latin typeface="Optane"/>
              </a:rPr>
              <a:t>月</a:t>
            </a:r>
            <a:r>
              <a:rPr lang="en-US" sz="2000" dirty="0" smtClean="0">
                <a:latin typeface="Optane"/>
              </a:rPr>
              <a:t> </a:t>
            </a:r>
            <a:endParaRPr lang="en-US" sz="2000" dirty="0" smtClean="0">
              <a:latin typeface="Optane"/>
            </a:endParaRPr>
          </a:p>
          <a:p>
            <a:pPr algn="ctr"/>
            <a:r>
              <a:rPr lang="en-US" sz="2000" dirty="0" smtClean="0">
                <a:latin typeface="Optane"/>
              </a:rPr>
              <a:t>Employees </a:t>
            </a:r>
            <a:r>
              <a:rPr lang="en-US" sz="2000" dirty="0">
                <a:latin typeface="Optane"/>
              </a:rPr>
              <a:t>in </a:t>
            </a:r>
            <a:r>
              <a:rPr lang="en-US" sz="2000" dirty="0" smtClean="0">
                <a:latin typeface="Optane"/>
              </a:rPr>
              <a:t>public </a:t>
            </a:r>
            <a:r>
              <a:rPr lang="en-US" sz="2000" dirty="0">
                <a:latin typeface="Optane"/>
              </a:rPr>
              <a:t>sector </a:t>
            </a:r>
            <a:r>
              <a:rPr lang="en-US" sz="2000" dirty="0" smtClean="0">
                <a:latin typeface="Optane"/>
              </a:rPr>
              <a:t>(male/female</a:t>
            </a:r>
            <a:r>
              <a:rPr lang="en-US" sz="2000" dirty="0" smtClean="0">
                <a:latin typeface="Optane"/>
              </a:rPr>
              <a:t>) </a:t>
            </a:r>
            <a:r>
              <a:rPr lang="zh-CN" altLang="en-US" sz="2000" dirty="0" smtClean="0">
                <a:latin typeface="Optane"/>
              </a:rPr>
              <a:t>公共领域职工（男／女）</a:t>
            </a:r>
            <a:endParaRPr lang="en-US" sz="2000" dirty="0" smtClean="0">
              <a:latin typeface="Optane"/>
            </a:endParaRPr>
          </a:p>
          <a:p>
            <a:pPr algn="ctr"/>
            <a:r>
              <a:rPr lang="en-US" sz="2000" dirty="0" smtClean="0">
                <a:latin typeface="Optane"/>
              </a:rPr>
              <a:t>Workers in private sector (male</a:t>
            </a:r>
            <a:r>
              <a:rPr lang="en-US" sz="2000" dirty="0" smtClean="0">
                <a:latin typeface="Optane"/>
              </a:rPr>
              <a:t>)</a:t>
            </a:r>
            <a:br>
              <a:rPr lang="en-US" sz="2000" dirty="0" smtClean="0">
                <a:latin typeface="Optane"/>
              </a:rPr>
            </a:br>
            <a:r>
              <a:rPr lang="zh-CN" altLang="en-US" sz="2000" dirty="0" smtClean="0">
                <a:latin typeface="Optane"/>
              </a:rPr>
              <a:t>非公领域职工（男）</a:t>
            </a:r>
            <a:endParaRPr lang="en-US" sz="2000" dirty="0" smtClean="0">
              <a:latin typeface="Optane"/>
            </a:endParaRPr>
          </a:p>
          <a:p>
            <a:pPr lvl="0" algn="ctr"/>
            <a:endParaRPr lang="en-US" sz="2000" dirty="0" smtClean="0">
              <a:solidFill>
                <a:prstClr val="black"/>
              </a:solidFill>
              <a:latin typeface="Optane"/>
            </a:endParaRPr>
          </a:p>
          <a:p>
            <a:pPr lvl="0" algn="ctr"/>
            <a:r>
              <a:rPr lang="en-US" sz="2000" dirty="0" smtClean="0">
                <a:solidFill>
                  <a:prstClr val="black"/>
                </a:solidFill>
                <a:latin typeface="Optane"/>
              </a:rPr>
              <a:t>66 </a:t>
            </a:r>
            <a:r>
              <a:rPr lang="en-US" sz="2000" dirty="0" smtClean="0">
                <a:solidFill>
                  <a:prstClr val="black"/>
                </a:solidFill>
                <a:latin typeface="Optane"/>
              </a:rPr>
              <a:t>years</a:t>
            </a:r>
            <a:r>
              <a:rPr lang="zh-CN" altLang="en-US" sz="2000" dirty="0" smtClean="0">
                <a:solidFill>
                  <a:prstClr val="black"/>
                </a:solidFill>
                <a:latin typeface="Optane"/>
              </a:rPr>
              <a:t>岁</a:t>
            </a:r>
            <a:r>
              <a:rPr lang="en-US" sz="2000" dirty="0" smtClean="0">
                <a:solidFill>
                  <a:prstClr val="black"/>
                </a:solidFill>
                <a:latin typeface="Optane"/>
              </a:rPr>
              <a:t>/</a:t>
            </a:r>
            <a:r>
              <a:rPr lang="en-US" sz="2000" dirty="0" smtClean="0">
                <a:solidFill>
                  <a:prstClr val="black"/>
                </a:solidFill>
                <a:latin typeface="Optane"/>
              </a:rPr>
              <a:t>1 </a:t>
            </a:r>
            <a:r>
              <a:rPr lang="en-US" sz="2000" dirty="0" smtClean="0">
                <a:solidFill>
                  <a:prstClr val="black"/>
                </a:solidFill>
                <a:latin typeface="Optane"/>
              </a:rPr>
              <a:t>month</a:t>
            </a:r>
            <a:r>
              <a:rPr lang="zh-CN" altLang="en-US" sz="2000" dirty="0" smtClean="0">
                <a:solidFill>
                  <a:prstClr val="black"/>
                </a:solidFill>
                <a:latin typeface="Optane"/>
              </a:rPr>
              <a:t>月</a:t>
            </a:r>
            <a:endParaRPr lang="en-US" sz="2000" dirty="0" smtClean="0">
              <a:solidFill>
                <a:prstClr val="black"/>
              </a:solidFill>
              <a:latin typeface="Optane"/>
            </a:endParaRPr>
          </a:p>
          <a:p>
            <a:pPr algn="ctr"/>
            <a:r>
              <a:rPr lang="en-US" sz="2000" dirty="0" smtClean="0">
                <a:latin typeface="Optane"/>
              </a:rPr>
              <a:t>Self-employed (female</a:t>
            </a:r>
            <a:r>
              <a:rPr lang="en-US" sz="2000" dirty="0" smtClean="0">
                <a:latin typeface="Optane"/>
              </a:rPr>
              <a:t>)</a:t>
            </a:r>
            <a:br>
              <a:rPr lang="en-US" sz="2000" dirty="0" smtClean="0">
                <a:latin typeface="Optane"/>
              </a:rPr>
            </a:br>
            <a:r>
              <a:rPr lang="zh-CN" altLang="en-US" sz="2000" dirty="0" smtClean="0">
                <a:latin typeface="Optane"/>
              </a:rPr>
              <a:t>自雇人员（女）</a:t>
            </a:r>
            <a:endParaRPr lang="en-US" sz="2000" dirty="0" smtClean="0">
              <a:latin typeface="Optane"/>
            </a:endParaRPr>
          </a:p>
          <a:p>
            <a:pPr lvl="0" algn="ctr"/>
            <a:endParaRPr lang="en-US" sz="2000" dirty="0" smtClean="0">
              <a:solidFill>
                <a:prstClr val="black"/>
              </a:solidFill>
              <a:latin typeface="Optane"/>
            </a:endParaRPr>
          </a:p>
          <a:p>
            <a:pPr lvl="0" algn="ctr"/>
            <a:r>
              <a:rPr lang="en-US" sz="2000" dirty="0" smtClean="0">
                <a:solidFill>
                  <a:prstClr val="black"/>
                </a:solidFill>
                <a:latin typeface="Optane"/>
              </a:rPr>
              <a:t>65 </a:t>
            </a:r>
            <a:r>
              <a:rPr lang="en-US" sz="2000" dirty="0" smtClean="0">
                <a:solidFill>
                  <a:prstClr val="black"/>
                </a:solidFill>
                <a:latin typeface="Optane"/>
              </a:rPr>
              <a:t>years</a:t>
            </a:r>
            <a:r>
              <a:rPr lang="zh-CN" altLang="en-US" sz="2000" dirty="0" smtClean="0">
                <a:solidFill>
                  <a:prstClr val="black"/>
                </a:solidFill>
                <a:latin typeface="Optane"/>
              </a:rPr>
              <a:t>岁</a:t>
            </a:r>
            <a:r>
              <a:rPr lang="en-US" sz="2000" dirty="0" smtClean="0">
                <a:solidFill>
                  <a:prstClr val="black"/>
                </a:solidFill>
                <a:latin typeface="Optane"/>
              </a:rPr>
              <a:t>/</a:t>
            </a:r>
            <a:r>
              <a:rPr lang="en-US" sz="2000" dirty="0" smtClean="0">
                <a:solidFill>
                  <a:prstClr val="black"/>
                </a:solidFill>
                <a:latin typeface="Optane"/>
              </a:rPr>
              <a:t>7 </a:t>
            </a:r>
            <a:r>
              <a:rPr lang="en-US" sz="2000" dirty="0" smtClean="0">
                <a:solidFill>
                  <a:prstClr val="black"/>
                </a:solidFill>
                <a:latin typeface="Optane"/>
              </a:rPr>
              <a:t>months</a:t>
            </a:r>
            <a:r>
              <a:rPr lang="zh-CN" altLang="en-US" sz="2000" dirty="0" smtClean="0">
                <a:solidFill>
                  <a:prstClr val="black"/>
                </a:solidFill>
                <a:latin typeface="Optane"/>
              </a:rPr>
              <a:t>月</a:t>
            </a:r>
            <a:endParaRPr lang="en-US" sz="2000" dirty="0">
              <a:solidFill>
                <a:prstClr val="black"/>
              </a:solidFill>
              <a:latin typeface="Optane"/>
            </a:endParaRPr>
          </a:p>
          <a:p>
            <a:pPr algn="ctr"/>
            <a:r>
              <a:rPr lang="en-US" sz="2000" dirty="0">
                <a:latin typeface="Optane"/>
              </a:rPr>
              <a:t>Workers in private sector </a:t>
            </a:r>
            <a:r>
              <a:rPr lang="en-US" sz="2000" dirty="0" smtClean="0">
                <a:latin typeface="Optane"/>
              </a:rPr>
              <a:t>(female</a:t>
            </a:r>
            <a:r>
              <a:rPr lang="en-US" sz="2000" dirty="0" smtClean="0">
                <a:latin typeface="Optane"/>
              </a:rPr>
              <a:t>)</a:t>
            </a:r>
            <a:br>
              <a:rPr lang="en-US" sz="2000" dirty="0" smtClean="0">
                <a:latin typeface="Optane"/>
              </a:rPr>
            </a:br>
            <a:r>
              <a:rPr lang="zh-CN" altLang="en-US" sz="2000" dirty="0" smtClean="0">
                <a:latin typeface="Optane"/>
              </a:rPr>
              <a:t>非公领域职工（女）</a:t>
            </a:r>
            <a:endParaRPr lang="it-IT" sz="2000" dirty="0">
              <a:latin typeface="Optane"/>
            </a:endParaRPr>
          </a:p>
        </p:txBody>
      </p:sp>
      <p:sp>
        <p:nvSpPr>
          <p:cNvPr id="5" name="CasellaDiTesto 4"/>
          <p:cNvSpPr txBox="1"/>
          <p:nvPr/>
        </p:nvSpPr>
        <p:spPr>
          <a:xfrm>
            <a:off x="5097020" y="1127713"/>
            <a:ext cx="4392610" cy="4401205"/>
          </a:xfrm>
          <a:prstGeom prst="rect">
            <a:avLst/>
          </a:prstGeom>
          <a:noFill/>
          <a:ln>
            <a:solidFill>
              <a:schemeClr val="tx2">
                <a:lumMod val="40000"/>
                <a:lumOff val="60000"/>
              </a:schemeClr>
            </a:solidFill>
          </a:ln>
        </p:spPr>
        <p:txBody>
          <a:bodyPr wrap="square" rtlCol="0">
            <a:spAutoFit/>
          </a:bodyPr>
          <a:lstStyle/>
          <a:p>
            <a:pPr algn="ctr"/>
            <a:r>
              <a:rPr lang="en-US" sz="2000" u="sng" dirty="0" smtClean="0">
                <a:latin typeface="Optane"/>
              </a:rPr>
              <a:t>2016 conditions early retirement pensions </a:t>
            </a:r>
          </a:p>
          <a:p>
            <a:pPr algn="ctr"/>
            <a:r>
              <a:rPr lang="zh-CN" altLang="zh-CN" sz="2000" dirty="0" smtClean="0">
                <a:latin typeface="Optane"/>
              </a:rPr>
              <a:t>2</a:t>
            </a:r>
            <a:r>
              <a:rPr lang="en-US" altLang="zh-CN" sz="2000" dirty="0" smtClean="0">
                <a:latin typeface="Optane"/>
              </a:rPr>
              <a:t>016</a:t>
            </a:r>
            <a:r>
              <a:rPr lang="zh-CN" altLang="en-US" sz="2000" dirty="0" smtClean="0">
                <a:latin typeface="Optane"/>
              </a:rPr>
              <a:t>提前退休养老金条件</a:t>
            </a:r>
            <a:endParaRPr lang="en-GB" altLang="zh-CN" sz="2000" dirty="0" smtClean="0">
              <a:latin typeface="Optane"/>
            </a:endParaRPr>
          </a:p>
          <a:p>
            <a:pPr algn="ctr"/>
            <a:endParaRPr lang="en-US" sz="2000" dirty="0" smtClean="0">
              <a:latin typeface="Optane"/>
            </a:endParaRPr>
          </a:p>
          <a:p>
            <a:pPr algn="ctr"/>
            <a:r>
              <a:rPr lang="en-US" sz="2000" dirty="0" smtClean="0">
                <a:latin typeface="Optane"/>
              </a:rPr>
              <a:t>42 </a:t>
            </a:r>
            <a:r>
              <a:rPr lang="en-US" sz="2000" dirty="0" smtClean="0">
                <a:latin typeface="Optane"/>
              </a:rPr>
              <a:t>years</a:t>
            </a:r>
            <a:r>
              <a:rPr lang="zh-CN" altLang="en-US" sz="2000" dirty="0" smtClean="0">
                <a:latin typeface="Optane"/>
              </a:rPr>
              <a:t>岁</a:t>
            </a:r>
            <a:r>
              <a:rPr lang="en-US" sz="2000" dirty="0" smtClean="0">
                <a:latin typeface="Optane"/>
              </a:rPr>
              <a:t>/</a:t>
            </a:r>
            <a:r>
              <a:rPr lang="en-US" sz="2000" dirty="0" smtClean="0">
                <a:latin typeface="Optane"/>
              </a:rPr>
              <a:t>10 months </a:t>
            </a:r>
            <a:r>
              <a:rPr lang="zh-CN" altLang="en-US" sz="2000" dirty="0" smtClean="0">
                <a:latin typeface="Optane"/>
              </a:rPr>
              <a:t>月</a:t>
            </a:r>
            <a:endParaRPr lang="en-US" sz="2000" dirty="0" smtClean="0">
              <a:latin typeface="Optane"/>
            </a:endParaRPr>
          </a:p>
          <a:p>
            <a:r>
              <a:rPr lang="en-US" sz="2000" dirty="0" smtClean="0">
                <a:latin typeface="Optane"/>
              </a:rPr>
              <a:t>Employees </a:t>
            </a:r>
            <a:r>
              <a:rPr lang="en-US" sz="2000" dirty="0">
                <a:latin typeface="Optane"/>
              </a:rPr>
              <a:t>in </a:t>
            </a:r>
            <a:r>
              <a:rPr lang="en-US" sz="2000" dirty="0" smtClean="0">
                <a:latin typeface="Optane"/>
              </a:rPr>
              <a:t>public and private sector and self-employed (male</a:t>
            </a:r>
            <a:r>
              <a:rPr lang="en-US" sz="2000" dirty="0" smtClean="0">
                <a:latin typeface="Optane"/>
              </a:rPr>
              <a:t>)</a:t>
            </a:r>
            <a:br>
              <a:rPr lang="en-US" sz="2000" dirty="0" smtClean="0">
                <a:latin typeface="Optane"/>
              </a:rPr>
            </a:br>
            <a:r>
              <a:rPr lang="zh-CN" altLang="en-US" sz="2000" dirty="0" smtClean="0">
                <a:latin typeface="Optane"/>
              </a:rPr>
              <a:t>公私职工和自雇人员（男）</a:t>
            </a:r>
            <a:endParaRPr lang="en-US" sz="2000" dirty="0" smtClean="0">
              <a:latin typeface="Optane"/>
            </a:endParaRPr>
          </a:p>
          <a:p>
            <a:endParaRPr lang="en-US" sz="2000" dirty="0" smtClean="0">
              <a:latin typeface="Optane"/>
            </a:endParaRPr>
          </a:p>
          <a:p>
            <a:pPr algn="ctr"/>
            <a:r>
              <a:rPr lang="en-US" sz="2000" dirty="0" smtClean="0">
                <a:latin typeface="Optane"/>
              </a:rPr>
              <a:t>41 </a:t>
            </a:r>
            <a:r>
              <a:rPr lang="en-US" sz="2000" dirty="0" smtClean="0">
                <a:latin typeface="Optane"/>
              </a:rPr>
              <a:t>years</a:t>
            </a:r>
            <a:r>
              <a:rPr lang="zh-CN" altLang="en-US" sz="2000" dirty="0" smtClean="0">
                <a:latin typeface="Optane"/>
              </a:rPr>
              <a:t>岁</a:t>
            </a:r>
            <a:r>
              <a:rPr lang="en-US" sz="2000" dirty="0" smtClean="0">
                <a:latin typeface="Optane"/>
              </a:rPr>
              <a:t>/</a:t>
            </a:r>
            <a:r>
              <a:rPr lang="en-US" sz="2000" dirty="0">
                <a:latin typeface="Optane"/>
              </a:rPr>
              <a:t>10 </a:t>
            </a:r>
            <a:r>
              <a:rPr lang="en-US" sz="2000" dirty="0" smtClean="0">
                <a:latin typeface="Optane"/>
              </a:rPr>
              <a:t>months </a:t>
            </a:r>
            <a:r>
              <a:rPr lang="zh-CN" altLang="en-US" sz="2000" dirty="0" smtClean="0">
                <a:latin typeface="Optane"/>
              </a:rPr>
              <a:t>月</a:t>
            </a:r>
            <a:r>
              <a:rPr lang="en-US" sz="2000" dirty="0" smtClean="0">
                <a:latin typeface="Optane"/>
              </a:rPr>
              <a:t> </a:t>
            </a:r>
            <a:endParaRPr lang="en-US" sz="2000" dirty="0" smtClean="0">
              <a:latin typeface="Optane"/>
            </a:endParaRPr>
          </a:p>
          <a:p>
            <a:r>
              <a:rPr lang="en-US" sz="2000" dirty="0">
                <a:latin typeface="Optane"/>
              </a:rPr>
              <a:t>Employees in public and private sector and self-employed </a:t>
            </a:r>
            <a:r>
              <a:rPr lang="en-US" sz="2000" dirty="0" smtClean="0">
                <a:latin typeface="Optane"/>
              </a:rPr>
              <a:t>(female</a:t>
            </a:r>
            <a:r>
              <a:rPr lang="en-US" sz="2000" dirty="0" smtClean="0">
                <a:latin typeface="Optane"/>
              </a:rPr>
              <a:t>)</a:t>
            </a:r>
            <a:br>
              <a:rPr lang="en-US" sz="2000" dirty="0" smtClean="0">
                <a:latin typeface="Optane"/>
              </a:rPr>
            </a:br>
            <a:r>
              <a:rPr lang="zh-CN" altLang="en-US" sz="2000" dirty="0" smtClean="0">
                <a:latin typeface="Optane"/>
              </a:rPr>
              <a:t>公私职工和自雇人员（女）</a:t>
            </a:r>
            <a:endParaRPr lang="en-US" sz="2000" dirty="0" smtClean="0">
              <a:latin typeface="Optane"/>
            </a:endParaRPr>
          </a:p>
          <a:p>
            <a:endParaRPr lang="en-US" sz="2000" dirty="0">
              <a:latin typeface="Optane"/>
            </a:endParaRPr>
          </a:p>
        </p:txBody>
      </p:sp>
    </p:spTree>
    <p:extLst>
      <p:ext uri="{BB962C8B-B14F-4D97-AF65-F5344CB8AC3E}">
        <p14:creationId xmlns:p14="http://schemas.microsoft.com/office/powerpoint/2010/main" val="28778267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it-IT" dirty="0" err="1">
                <a:solidFill>
                  <a:schemeClr val="tx1">
                    <a:lumMod val="75000"/>
                    <a:lumOff val="25000"/>
                  </a:schemeClr>
                </a:solidFill>
                <a:ea typeface="Verdana" pitchFamily="34" charset="0"/>
                <a:cs typeface="Verdana" pitchFamily="34" charset="0"/>
              </a:rPr>
              <a:t>Italian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pension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system</a:t>
            </a:r>
            <a:endParaRPr lang="it-IT" dirty="0">
              <a:solidFill>
                <a:schemeClr val="tx1">
                  <a:lumMod val="75000"/>
                  <a:lumOff val="25000"/>
                </a:schemeClr>
              </a:solidFill>
              <a:ea typeface="Verdana" pitchFamily="34" charset="0"/>
              <a:cs typeface="Verdana" pitchFamily="34" charset="0"/>
            </a:endParaRPr>
          </a:p>
          <a:p>
            <a:endParaRPr lang="it-IT" dirty="0"/>
          </a:p>
        </p:txBody>
      </p:sp>
      <p:sp>
        <p:nvSpPr>
          <p:cNvPr id="6" name="CasellaDiTesto 5"/>
          <p:cNvSpPr txBox="1"/>
          <p:nvPr/>
        </p:nvSpPr>
        <p:spPr>
          <a:xfrm>
            <a:off x="344364" y="893118"/>
            <a:ext cx="9145266" cy="5632312"/>
          </a:xfrm>
          <a:prstGeom prst="rect">
            <a:avLst/>
          </a:prstGeom>
          <a:noFill/>
          <a:ln>
            <a:solidFill>
              <a:schemeClr val="tx2">
                <a:lumMod val="60000"/>
                <a:lumOff val="40000"/>
              </a:schemeClr>
            </a:solidFill>
          </a:ln>
        </p:spPr>
        <p:txBody>
          <a:bodyPr wrap="square" rtlCol="0">
            <a:spAutoFit/>
          </a:bodyPr>
          <a:lstStyle/>
          <a:p>
            <a:pPr algn="ctr"/>
            <a:r>
              <a:rPr lang="en-GB" dirty="0" smtClean="0">
                <a:latin typeface="Optane"/>
              </a:rPr>
              <a:t>CHANCE TO GET RETIRED EARLIER THAN STANDARD </a:t>
            </a:r>
            <a:r>
              <a:rPr lang="en-GB" dirty="0" smtClean="0">
                <a:latin typeface="Optane"/>
              </a:rPr>
              <a:t>CONDITIONS</a:t>
            </a:r>
            <a:br>
              <a:rPr lang="en-GB" dirty="0" smtClean="0">
                <a:latin typeface="Optane"/>
              </a:rPr>
            </a:br>
            <a:r>
              <a:rPr lang="zh-CN" altLang="en-US" dirty="0" smtClean="0">
                <a:latin typeface="Optane"/>
              </a:rPr>
              <a:t>提前于标准退休有可能</a:t>
            </a:r>
            <a:endParaRPr lang="en-GB" dirty="0" smtClean="0">
              <a:latin typeface="Optane"/>
            </a:endParaRPr>
          </a:p>
          <a:p>
            <a:pPr algn="ctr"/>
            <a:endParaRPr lang="en-GB" dirty="0" smtClean="0">
              <a:latin typeface="Optane"/>
            </a:endParaRPr>
          </a:p>
          <a:p>
            <a:pPr algn="ctr"/>
            <a:r>
              <a:rPr lang="en-GB" dirty="0" smtClean="0">
                <a:latin typeface="Optane"/>
              </a:rPr>
              <a:t>BUT </a:t>
            </a:r>
            <a:r>
              <a:rPr lang="zh-CN" altLang="en-US" dirty="0" smtClean="0">
                <a:latin typeface="Optane"/>
              </a:rPr>
              <a:t>然而</a:t>
            </a:r>
            <a:endParaRPr lang="en-GB" dirty="0">
              <a:latin typeface="Optane"/>
            </a:endParaRPr>
          </a:p>
          <a:p>
            <a:pPr algn="ctr"/>
            <a:endParaRPr lang="en-GB" dirty="0" smtClean="0">
              <a:latin typeface="Optane"/>
            </a:endParaRPr>
          </a:p>
          <a:p>
            <a:r>
              <a:rPr lang="en-GB" dirty="0">
                <a:latin typeface="Optane"/>
              </a:rPr>
              <a:t>o</a:t>
            </a:r>
            <a:r>
              <a:rPr lang="en-GB" dirty="0" smtClean="0">
                <a:latin typeface="Optane"/>
              </a:rPr>
              <a:t>nly for workers </a:t>
            </a:r>
            <a:r>
              <a:rPr lang="en-GB" dirty="0">
                <a:latin typeface="Optane"/>
              </a:rPr>
              <a:t>fully included in the NDC </a:t>
            </a:r>
            <a:r>
              <a:rPr lang="en-GB" dirty="0" smtClean="0">
                <a:latin typeface="Optane"/>
              </a:rPr>
              <a:t>system FULLFILLING the following conditions</a:t>
            </a:r>
            <a:r>
              <a:rPr lang="en-GB" dirty="0" smtClean="0">
                <a:latin typeface="Optane"/>
              </a:rPr>
              <a:t>:</a:t>
            </a:r>
            <a:br>
              <a:rPr lang="en-GB" dirty="0" smtClean="0">
                <a:latin typeface="Optane"/>
              </a:rPr>
            </a:br>
            <a:r>
              <a:rPr lang="zh-CN" altLang="en-US" dirty="0" smtClean="0">
                <a:latin typeface="Optane"/>
              </a:rPr>
              <a:t>只适用于</a:t>
            </a:r>
            <a:r>
              <a:rPr lang="zh-CN" altLang="en-US" dirty="0" smtClean="0">
                <a:latin typeface="Optane"/>
              </a:rPr>
              <a:t>完全参与</a:t>
            </a:r>
            <a:r>
              <a:rPr lang="en-US" altLang="zh-CN" dirty="0" smtClean="0">
                <a:latin typeface="Optane"/>
              </a:rPr>
              <a:t>NDC</a:t>
            </a:r>
            <a:r>
              <a:rPr lang="zh-CN" altLang="en-US" dirty="0" smtClean="0">
                <a:latin typeface="Optane"/>
              </a:rPr>
              <a:t>计划并且满足以下条件的职工</a:t>
            </a:r>
            <a:endParaRPr lang="en-GB" dirty="0" smtClean="0">
              <a:latin typeface="Optane"/>
            </a:endParaRPr>
          </a:p>
          <a:p>
            <a:endParaRPr lang="en-GB" dirty="0" smtClean="0">
              <a:latin typeface="Optane"/>
            </a:endParaRPr>
          </a:p>
          <a:p>
            <a:pPr marL="342900" indent="-342900">
              <a:buFontTx/>
              <a:buChar char="-"/>
            </a:pPr>
            <a:r>
              <a:rPr lang="en-US" dirty="0" smtClean="0">
                <a:latin typeface="Optane"/>
              </a:rPr>
              <a:t>minimum </a:t>
            </a:r>
            <a:r>
              <a:rPr lang="en-US" dirty="0">
                <a:latin typeface="Optane"/>
              </a:rPr>
              <a:t>contribution period of 20 </a:t>
            </a:r>
            <a:r>
              <a:rPr lang="en-US" dirty="0" smtClean="0">
                <a:latin typeface="Optane"/>
              </a:rPr>
              <a:t>years (instead of the previous 5 years</a:t>
            </a:r>
            <a:r>
              <a:rPr lang="en-US" dirty="0" smtClean="0">
                <a:latin typeface="Optane"/>
              </a:rPr>
              <a:t>)</a:t>
            </a:r>
            <a:br>
              <a:rPr lang="en-US" dirty="0" smtClean="0">
                <a:latin typeface="Optane"/>
              </a:rPr>
            </a:br>
            <a:r>
              <a:rPr lang="zh-CN" altLang="en-US" dirty="0" smtClean="0">
                <a:latin typeface="Optane"/>
              </a:rPr>
              <a:t>缴费超过</a:t>
            </a:r>
            <a:r>
              <a:rPr lang="en-US" altLang="zh-CN" dirty="0" smtClean="0">
                <a:latin typeface="Optane"/>
              </a:rPr>
              <a:t>20</a:t>
            </a:r>
            <a:r>
              <a:rPr lang="zh-CN" altLang="en-US" dirty="0" smtClean="0">
                <a:latin typeface="Optane"/>
              </a:rPr>
              <a:t>年（之前的标准是</a:t>
            </a:r>
            <a:r>
              <a:rPr lang="en-US" altLang="zh-CN" dirty="0" smtClean="0">
                <a:latin typeface="Optane"/>
              </a:rPr>
              <a:t>5</a:t>
            </a:r>
            <a:r>
              <a:rPr lang="zh-CN" altLang="en-US" dirty="0" smtClean="0">
                <a:latin typeface="Optane"/>
              </a:rPr>
              <a:t>年）</a:t>
            </a:r>
            <a:endParaRPr lang="en-US" dirty="0" smtClean="0">
              <a:latin typeface="Optane"/>
            </a:endParaRPr>
          </a:p>
          <a:p>
            <a:endParaRPr lang="en-US" dirty="0" smtClean="0">
              <a:latin typeface="Optane"/>
            </a:endParaRPr>
          </a:p>
          <a:p>
            <a:pPr marL="342900" indent="-342900">
              <a:buFontTx/>
              <a:buChar char="-"/>
            </a:pPr>
            <a:r>
              <a:rPr lang="en-US" dirty="0" smtClean="0">
                <a:latin typeface="Optane"/>
              </a:rPr>
              <a:t>Fixed age (not less than 63 years old</a:t>
            </a:r>
            <a:r>
              <a:rPr lang="en-US" dirty="0" smtClean="0">
                <a:latin typeface="Optane"/>
              </a:rPr>
              <a:t>)</a:t>
            </a:r>
            <a:br>
              <a:rPr lang="en-US" dirty="0" smtClean="0">
                <a:latin typeface="Optane"/>
              </a:rPr>
            </a:br>
            <a:r>
              <a:rPr lang="zh-CN" altLang="en-US" dirty="0" smtClean="0">
                <a:latin typeface="Optane"/>
              </a:rPr>
              <a:t>固定退休年龄（不得低于</a:t>
            </a:r>
            <a:r>
              <a:rPr lang="en-US" altLang="zh-CN" dirty="0" smtClean="0">
                <a:latin typeface="Optane"/>
              </a:rPr>
              <a:t>63</a:t>
            </a:r>
            <a:r>
              <a:rPr lang="zh-CN" altLang="en-US" dirty="0" smtClean="0">
                <a:latin typeface="Optane"/>
              </a:rPr>
              <a:t>周岁）</a:t>
            </a:r>
            <a:endParaRPr lang="en-US" dirty="0" smtClean="0">
              <a:latin typeface="Optane"/>
            </a:endParaRPr>
          </a:p>
          <a:p>
            <a:pPr marL="342900" indent="-342900">
              <a:buFontTx/>
              <a:buChar char="-"/>
            </a:pPr>
            <a:endParaRPr lang="en-US" dirty="0">
              <a:latin typeface="Optane"/>
            </a:endParaRPr>
          </a:p>
          <a:p>
            <a:pPr marL="342900" indent="-342900">
              <a:buFontTx/>
              <a:buChar char="-"/>
            </a:pPr>
            <a:r>
              <a:rPr lang="en-US" dirty="0" smtClean="0">
                <a:latin typeface="Optane"/>
              </a:rPr>
              <a:t>pension amount at </a:t>
            </a:r>
            <a:r>
              <a:rPr lang="en-US" dirty="0">
                <a:latin typeface="Optane"/>
              </a:rPr>
              <a:t>least </a:t>
            </a:r>
            <a:r>
              <a:rPr lang="en-US" dirty="0" smtClean="0">
                <a:latin typeface="Optane"/>
              </a:rPr>
              <a:t>2.8 </a:t>
            </a:r>
            <a:r>
              <a:rPr lang="en-US" dirty="0">
                <a:latin typeface="Optane"/>
              </a:rPr>
              <a:t>times </a:t>
            </a:r>
            <a:r>
              <a:rPr lang="en-US" dirty="0" smtClean="0">
                <a:latin typeface="Optane"/>
              </a:rPr>
              <a:t>a specific pension threshold  </a:t>
            </a:r>
            <a:r>
              <a:rPr lang="en-US" dirty="0">
                <a:latin typeface="Optane"/>
              </a:rPr>
              <a:t>“old-age social allowance” </a:t>
            </a:r>
            <a:r>
              <a:rPr lang="en-US" dirty="0" smtClean="0">
                <a:latin typeface="Optane"/>
              </a:rPr>
              <a:t>(€ 1,200 a month in 2012)</a:t>
            </a:r>
            <a:r>
              <a:rPr lang="en-US" dirty="0" smtClean="0">
                <a:latin typeface="Optane"/>
              </a:rPr>
              <a:t>.</a:t>
            </a:r>
            <a:br>
              <a:rPr lang="en-US" dirty="0" smtClean="0">
                <a:latin typeface="Optane"/>
              </a:rPr>
            </a:br>
            <a:r>
              <a:rPr lang="zh-CN" altLang="en-US" dirty="0" smtClean="0">
                <a:latin typeface="Optane"/>
              </a:rPr>
              <a:t>养老金数额至少是‘老年养老补贴’的</a:t>
            </a:r>
            <a:r>
              <a:rPr lang="en-US" altLang="zh-CN" dirty="0" smtClean="0">
                <a:latin typeface="Optane"/>
              </a:rPr>
              <a:t>2.8</a:t>
            </a:r>
            <a:r>
              <a:rPr lang="zh-CN" altLang="en-US" dirty="0" smtClean="0">
                <a:latin typeface="Optane"/>
              </a:rPr>
              <a:t>倍（</a:t>
            </a:r>
            <a:r>
              <a:rPr lang="en-US" altLang="zh-CN" dirty="0" smtClean="0">
                <a:latin typeface="Optane"/>
              </a:rPr>
              <a:t>2012</a:t>
            </a:r>
            <a:r>
              <a:rPr lang="zh-CN" altLang="en-US" dirty="0" smtClean="0">
                <a:latin typeface="Optane"/>
              </a:rPr>
              <a:t>年补贴水平每月</a:t>
            </a:r>
            <a:r>
              <a:rPr lang="en-US" altLang="zh-CN" dirty="0" smtClean="0">
                <a:latin typeface="Optane"/>
              </a:rPr>
              <a:t>1</a:t>
            </a:r>
            <a:r>
              <a:rPr lang="zh-CN" altLang="en-US" dirty="0" smtClean="0">
                <a:latin typeface="Optane"/>
              </a:rPr>
              <a:t>2</a:t>
            </a:r>
            <a:r>
              <a:rPr lang="en-US" altLang="zh-CN" dirty="0" smtClean="0">
                <a:latin typeface="Optane"/>
              </a:rPr>
              <a:t>00</a:t>
            </a:r>
            <a:r>
              <a:rPr lang="zh-CN" altLang="en-US" dirty="0" smtClean="0">
                <a:latin typeface="Optane"/>
              </a:rPr>
              <a:t>欧）</a:t>
            </a:r>
            <a:endParaRPr lang="en-US" dirty="0" smtClean="0">
              <a:latin typeface="Optane"/>
            </a:endParaRPr>
          </a:p>
          <a:p>
            <a:pPr marL="342900" indent="-342900">
              <a:buFontTx/>
              <a:buChar char="-"/>
            </a:pPr>
            <a:endParaRPr lang="en-US" dirty="0">
              <a:latin typeface="Optane"/>
            </a:endParaRPr>
          </a:p>
          <a:p>
            <a:r>
              <a:rPr lang="en-US" dirty="0">
                <a:latin typeface="Optane"/>
              </a:rPr>
              <a:t>Penalizations apply in </a:t>
            </a:r>
            <a:r>
              <a:rPr lang="en-US" dirty="0" smtClean="0">
                <a:latin typeface="Optane"/>
              </a:rPr>
              <a:t>any case if </a:t>
            </a:r>
            <a:r>
              <a:rPr lang="en-US" dirty="0">
                <a:latin typeface="Optane"/>
              </a:rPr>
              <a:t>retirement </a:t>
            </a:r>
            <a:r>
              <a:rPr lang="en-US" dirty="0" smtClean="0">
                <a:latin typeface="Optane"/>
              </a:rPr>
              <a:t>age is before </a:t>
            </a:r>
            <a:r>
              <a:rPr lang="en-US" dirty="0">
                <a:latin typeface="Optane"/>
              </a:rPr>
              <a:t>age </a:t>
            </a:r>
            <a:r>
              <a:rPr lang="en-US" dirty="0" smtClean="0">
                <a:latin typeface="Optane"/>
              </a:rPr>
              <a:t>62</a:t>
            </a:r>
            <a:br>
              <a:rPr lang="en-US" dirty="0" smtClean="0">
                <a:latin typeface="Optane"/>
              </a:rPr>
            </a:br>
            <a:r>
              <a:rPr lang="zh-CN" altLang="en-US" dirty="0" smtClean="0">
                <a:latin typeface="Optane"/>
              </a:rPr>
              <a:t>针对早于</a:t>
            </a:r>
            <a:r>
              <a:rPr lang="en-US" altLang="zh-CN" dirty="0" smtClean="0">
                <a:latin typeface="Optane"/>
              </a:rPr>
              <a:t>62</a:t>
            </a:r>
            <a:r>
              <a:rPr lang="zh-CN" altLang="en-US" dirty="0" smtClean="0">
                <a:latin typeface="Optane"/>
              </a:rPr>
              <a:t>周岁退休的情况进行处罚</a:t>
            </a:r>
            <a:endParaRPr lang="en-US" dirty="0" smtClean="0">
              <a:latin typeface="Optane"/>
            </a:endParaRPr>
          </a:p>
        </p:txBody>
      </p:sp>
    </p:spTree>
    <p:extLst>
      <p:ext uri="{BB962C8B-B14F-4D97-AF65-F5344CB8AC3E}">
        <p14:creationId xmlns:p14="http://schemas.microsoft.com/office/powerpoint/2010/main" val="34328582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it-IT" dirty="0" err="1">
                <a:solidFill>
                  <a:schemeClr val="tx1">
                    <a:lumMod val="75000"/>
                    <a:lumOff val="25000"/>
                  </a:schemeClr>
                </a:solidFill>
                <a:ea typeface="Verdana" pitchFamily="34" charset="0"/>
                <a:cs typeface="Verdana" pitchFamily="34" charset="0"/>
              </a:rPr>
              <a:t>Italian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pension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system</a:t>
            </a:r>
            <a:endParaRPr lang="it-IT" dirty="0">
              <a:solidFill>
                <a:schemeClr val="tx1">
                  <a:lumMod val="75000"/>
                  <a:lumOff val="25000"/>
                </a:schemeClr>
              </a:solidFill>
              <a:ea typeface="Verdana" pitchFamily="34" charset="0"/>
              <a:cs typeface="Verdana" pitchFamily="34" charset="0"/>
            </a:endParaRPr>
          </a:p>
          <a:p>
            <a:endParaRPr lang="it-IT" dirty="0"/>
          </a:p>
        </p:txBody>
      </p:sp>
      <p:sp>
        <p:nvSpPr>
          <p:cNvPr id="3" name="CasellaDiTesto 2"/>
          <p:cNvSpPr txBox="1"/>
          <p:nvPr/>
        </p:nvSpPr>
        <p:spPr>
          <a:xfrm>
            <a:off x="344364" y="1196690"/>
            <a:ext cx="5688786" cy="1631216"/>
          </a:xfrm>
          <a:prstGeom prst="rect">
            <a:avLst/>
          </a:prstGeom>
          <a:noFill/>
        </p:spPr>
        <p:txBody>
          <a:bodyPr wrap="square" rtlCol="0">
            <a:spAutoFit/>
          </a:bodyPr>
          <a:lstStyle/>
          <a:p>
            <a:pPr algn="ctr"/>
            <a:r>
              <a:rPr lang="en-US" sz="2000" dirty="0" smtClean="0">
                <a:latin typeface="Optane"/>
              </a:rPr>
              <a:t>Pensionable age is </a:t>
            </a:r>
            <a:r>
              <a:rPr lang="en-US" sz="2000" u="sng" dirty="0" smtClean="0">
                <a:latin typeface="Optane"/>
              </a:rPr>
              <a:t>automatically</a:t>
            </a:r>
            <a:r>
              <a:rPr lang="en-US" sz="2000" dirty="0" smtClean="0">
                <a:latin typeface="Optane"/>
              </a:rPr>
              <a:t> </a:t>
            </a:r>
            <a:r>
              <a:rPr lang="en-US" sz="2000" dirty="0">
                <a:latin typeface="Optane"/>
              </a:rPr>
              <a:t>adjusted </a:t>
            </a:r>
            <a:r>
              <a:rPr lang="en-US" sz="2000" dirty="0" smtClean="0">
                <a:latin typeface="Optane"/>
              </a:rPr>
              <a:t>to</a:t>
            </a:r>
            <a:br>
              <a:rPr lang="en-US" sz="2000" dirty="0" smtClean="0">
                <a:latin typeface="Optane"/>
              </a:rPr>
            </a:br>
            <a:r>
              <a:rPr lang="zh-CN" altLang="en-US" sz="2000" dirty="0" smtClean="0">
                <a:latin typeface="Optane"/>
              </a:rPr>
              <a:t>养老金领取年龄</a:t>
            </a:r>
            <a:r>
              <a:rPr lang="zh-CN" altLang="en-US" sz="2000" u="sng" dirty="0" smtClean="0">
                <a:latin typeface="Optane"/>
              </a:rPr>
              <a:t>自动</a:t>
            </a:r>
            <a:r>
              <a:rPr lang="zh-CN" altLang="en-US" sz="2000" dirty="0" smtClean="0">
                <a:latin typeface="Optane"/>
              </a:rPr>
              <a:t>适应于</a:t>
            </a:r>
            <a:endParaRPr lang="en-US" sz="2000" dirty="0" smtClean="0">
              <a:latin typeface="Optane"/>
            </a:endParaRPr>
          </a:p>
          <a:p>
            <a:pPr algn="ctr"/>
            <a:endParaRPr lang="en-US" sz="2000" dirty="0">
              <a:latin typeface="Optane"/>
            </a:endParaRPr>
          </a:p>
          <a:p>
            <a:pPr algn="ctr"/>
            <a:r>
              <a:rPr lang="en-US" sz="2000" dirty="0" smtClean="0">
                <a:latin typeface="Optane"/>
              </a:rPr>
              <a:t>changes </a:t>
            </a:r>
            <a:r>
              <a:rPr lang="en-US" sz="2000" dirty="0" smtClean="0">
                <a:latin typeface="Optane"/>
              </a:rPr>
              <a:t>in </a:t>
            </a:r>
            <a:r>
              <a:rPr lang="en-US" sz="2000" u="sng" dirty="0" smtClean="0">
                <a:latin typeface="Optane"/>
              </a:rPr>
              <a:t>life </a:t>
            </a:r>
            <a:r>
              <a:rPr lang="en-US" sz="2000" u="sng" dirty="0" smtClean="0">
                <a:latin typeface="Optane"/>
              </a:rPr>
              <a:t>expectancy</a:t>
            </a:r>
          </a:p>
          <a:p>
            <a:pPr algn="ctr"/>
            <a:r>
              <a:rPr lang="zh-CN" altLang="en-US" sz="2000" u="sng" dirty="0" smtClean="0">
                <a:latin typeface="Optane"/>
              </a:rPr>
              <a:t>寿命</a:t>
            </a:r>
            <a:r>
              <a:rPr lang="zh-CN" altLang="en-US" sz="2000" dirty="0" smtClean="0">
                <a:latin typeface="Optane"/>
              </a:rPr>
              <a:t>变化</a:t>
            </a:r>
            <a:endParaRPr lang="it-IT" sz="2000" dirty="0">
              <a:latin typeface="Optane"/>
            </a:endParaRPr>
          </a:p>
        </p:txBody>
      </p:sp>
      <p:sp>
        <p:nvSpPr>
          <p:cNvPr id="6" name="CasellaDiTesto 5"/>
          <p:cNvSpPr txBox="1"/>
          <p:nvPr/>
        </p:nvSpPr>
        <p:spPr>
          <a:xfrm>
            <a:off x="560390" y="3322795"/>
            <a:ext cx="3888540" cy="2893100"/>
          </a:xfrm>
          <a:prstGeom prst="rect">
            <a:avLst/>
          </a:prstGeom>
          <a:noFill/>
          <a:ln>
            <a:solidFill>
              <a:schemeClr val="accent1">
                <a:lumMod val="20000"/>
                <a:lumOff val="80000"/>
              </a:schemeClr>
            </a:solidFill>
          </a:ln>
        </p:spPr>
        <p:txBody>
          <a:bodyPr wrap="square" rtlCol="0">
            <a:spAutoFit/>
          </a:bodyPr>
          <a:lstStyle/>
          <a:p>
            <a:pPr algn="ctr"/>
            <a:r>
              <a:rPr lang="it-IT" sz="1400" dirty="0" smtClean="0">
                <a:latin typeface="Optane"/>
              </a:rPr>
              <a:t>UPDATING BY MINISTRY OF ECONOMY AND MINISTRY OF </a:t>
            </a:r>
            <a:r>
              <a:rPr lang="it-IT" sz="1400" dirty="0" smtClean="0">
                <a:latin typeface="Optane"/>
              </a:rPr>
              <a:t>LABOUR</a:t>
            </a:r>
            <a:br>
              <a:rPr lang="it-IT" sz="1400" dirty="0" smtClean="0">
                <a:latin typeface="Optane"/>
              </a:rPr>
            </a:br>
            <a:r>
              <a:rPr lang="zh-CN" altLang="en-US" sz="1400" dirty="0" smtClean="0">
                <a:latin typeface="Optane"/>
              </a:rPr>
              <a:t>财政部及劳动部进行更新</a:t>
            </a:r>
            <a:endParaRPr lang="it-IT" sz="1400" dirty="0" smtClean="0">
              <a:latin typeface="Optane"/>
            </a:endParaRPr>
          </a:p>
          <a:p>
            <a:endParaRPr lang="it-IT" sz="1400" dirty="0" smtClean="0">
              <a:latin typeface="Optane"/>
            </a:endParaRPr>
          </a:p>
          <a:p>
            <a:r>
              <a:rPr lang="it-IT" sz="1400" dirty="0" err="1" smtClean="0">
                <a:latin typeface="Optane"/>
              </a:rPr>
              <a:t>Every</a:t>
            </a:r>
            <a:r>
              <a:rPr lang="it-IT" sz="1400" dirty="0" smtClean="0">
                <a:latin typeface="Optane"/>
              </a:rPr>
              <a:t> </a:t>
            </a:r>
            <a:r>
              <a:rPr lang="it-IT" sz="1400" dirty="0" smtClean="0">
                <a:latin typeface="Optane"/>
              </a:rPr>
              <a:t>3 </a:t>
            </a:r>
            <a:r>
              <a:rPr lang="it-IT" sz="1400" dirty="0" err="1" smtClean="0">
                <a:latin typeface="Optane"/>
              </a:rPr>
              <a:t>years</a:t>
            </a:r>
            <a:r>
              <a:rPr lang="it-IT" sz="1400" dirty="0" smtClean="0">
                <a:latin typeface="Optane"/>
              </a:rPr>
              <a:t>:  2013; 2016; 2019</a:t>
            </a:r>
          </a:p>
          <a:p>
            <a:r>
              <a:rPr lang="it-IT" sz="1400" dirty="0" err="1" smtClean="0">
                <a:latin typeface="Optane"/>
              </a:rPr>
              <a:t>Every</a:t>
            </a:r>
            <a:r>
              <a:rPr lang="it-IT" sz="1400" dirty="0" smtClean="0">
                <a:latin typeface="Optane"/>
              </a:rPr>
              <a:t> </a:t>
            </a:r>
            <a:r>
              <a:rPr lang="it-IT" sz="1400" dirty="0">
                <a:latin typeface="Optane"/>
              </a:rPr>
              <a:t>2 </a:t>
            </a:r>
            <a:r>
              <a:rPr lang="it-IT" sz="1400" dirty="0" err="1">
                <a:latin typeface="Optane"/>
              </a:rPr>
              <a:t>years</a:t>
            </a:r>
            <a:r>
              <a:rPr lang="it-IT" sz="1400" dirty="0">
                <a:latin typeface="Optane"/>
              </a:rPr>
              <a:t>:  </a:t>
            </a:r>
            <a:r>
              <a:rPr lang="it-IT" sz="1400" dirty="0" err="1" smtClean="0">
                <a:latin typeface="Optane"/>
              </a:rPr>
              <a:t>afterwards</a:t>
            </a:r>
            <a:endParaRPr lang="it-IT" sz="1400" dirty="0" smtClean="0">
              <a:latin typeface="Optane"/>
            </a:endParaRPr>
          </a:p>
          <a:p>
            <a:r>
              <a:rPr lang="zh-CN" altLang="en-US" sz="1400" dirty="0">
                <a:latin typeface="Optane"/>
              </a:rPr>
              <a:t>每</a:t>
            </a:r>
            <a:r>
              <a:rPr lang="zh-CN" altLang="en-US" sz="1400" dirty="0" smtClean="0">
                <a:latin typeface="Optane"/>
              </a:rPr>
              <a:t>三年</a:t>
            </a:r>
            <a:r>
              <a:rPr lang="zh-CN" altLang="en-US" sz="1400" dirty="0" smtClean="0">
                <a:latin typeface="Optane"/>
              </a:rPr>
              <a:t>：</a:t>
            </a:r>
            <a:r>
              <a:rPr lang="it-IT" altLang="zh-CN" sz="1400" dirty="0">
                <a:latin typeface="Optane"/>
              </a:rPr>
              <a:t>2013; 2016; </a:t>
            </a:r>
            <a:r>
              <a:rPr lang="it-IT" altLang="zh-CN" sz="1400" dirty="0" smtClean="0">
                <a:latin typeface="Optane"/>
              </a:rPr>
              <a:t>2019</a:t>
            </a:r>
            <a:endParaRPr lang="it-IT" sz="1400" dirty="0" smtClean="0">
              <a:latin typeface="Optane"/>
            </a:endParaRPr>
          </a:p>
          <a:p>
            <a:r>
              <a:rPr lang="zh-CN" altLang="en-US" sz="1400" dirty="0">
                <a:latin typeface="Optane"/>
              </a:rPr>
              <a:t>每两</a:t>
            </a:r>
            <a:r>
              <a:rPr lang="zh-CN" altLang="en-US" sz="1400" dirty="0" smtClean="0">
                <a:latin typeface="Optane"/>
              </a:rPr>
              <a:t>年</a:t>
            </a:r>
            <a:r>
              <a:rPr lang="zh-CN" altLang="en-US" sz="1400" dirty="0" smtClean="0">
                <a:latin typeface="Optane"/>
              </a:rPr>
              <a:t>：之后</a:t>
            </a:r>
            <a:endParaRPr lang="en-GB" altLang="zh-CN" sz="1400" dirty="0" smtClean="0">
              <a:latin typeface="Optane"/>
            </a:endParaRPr>
          </a:p>
          <a:p>
            <a:endParaRPr lang="it-IT" sz="1400" dirty="0" smtClean="0">
              <a:latin typeface="Optane"/>
            </a:endParaRPr>
          </a:p>
          <a:p>
            <a:r>
              <a:rPr lang="it-IT" sz="1400" dirty="0" smtClean="0">
                <a:latin typeface="Optane"/>
              </a:rPr>
              <a:t>First </a:t>
            </a:r>
            <a:r>
              <a:rPr lang="it-IT" sz="1400" dirty="0" err="1" smtClean="0">
                <a:latin typeface="Optane"/>
              </a:rPr>
              <a:t>adjustment</a:t>
            </a:r>
            <a:r>
              <a:rPr lang="it-IT" sz="1400" dirty="0" smtClean="0">
                <a:latin typeface="Optane"/>
              </a:rPr>
              <a:t> 1.01.2013: 3 </a:t>
            </a:r>
            <a:r>
              <a:rPr lang="it-IT" sz="1400" dirty="0" err="1" smtClean="0">
                <a:latin typeface="Optane"/>
              </a:rPr>
              <a:t>months</a:t>
            </a:r>
            <a:r>
              <a:rPr lang="it-IT" sz="1400" dirty="0" smtClean="0">
                <a:latin typeface="Optane"/>
              </a:rPr>
              <a:t/>
            </a:r>
            <a:br>
              <a:rPr lang="it-IT" sz="1400" dirty="0" smtClean="0">
                <a:latin typeface="Optane"/>
              </a:rPr>
            </a:br>
            <a:r>
              <a:rPr lang="zh-CN" altLang="en-US" sz="1400" dirty="0" smtClean="0">
                <a:latin typeface="Optane"/>
              </a:rPr>
              <a:t>第一次调整：</a:t>
            </a:r>
            <a:r>
              <a:rPr lang="en-US" altLang="zh-CN" sz="1400" dirty="0" smtClean="0">
                <a:latin typeface="Optane"/>
              </a:rPr>
              <a:t>2013</a:t>
            </a:r>
            <a:r>
              <a:rPr lang="zh-CN" altLang="en-US" sz="1400" dirty="0" smtClean="0">
                <a:latin typeface="Optane"/>
              </a:rPr>
              <a:t>年</a:t>
            </a:r>
            <a:r>
              <a:rPr lang="en-US" altLang="zh-CN" sz="1400" dirty="0" smtClean="0">
                <a:latin typeface="Optane"/>
              </a:rPr>
              <a:t>1</a:t>
            </a:r>
            <a:r>
              <a:rPr lang="zh-CN" altLang="en-US" sz="1400" dirty="0" smtClean="0">
                <a:latin typeface="Optane"/>
              </a:rPr>
              <a:t>月</a:t>
            </a:r>
            <a:r>
              <a:rPr lang="en-US" altLang="zh-CN" sz="1400" dirty="0" smtClean="0">
                <a:latin typeface="Optane"/>
              </a:rPr>
              <a:t>1</a:t>
            </a:r>
            <a:r>
              <a:rPr lang="zh-CN" altLang="en-US" sz="1400" dirty="0" smtClean="0">
                <a:latin typeface="Optane"/>
              </a:rPr>
              <a:t>日：</a:t>
            </a:r>
            <a:r>
              <a:rPr lang="en-US" altLang="zh-CN" sz="1400" dirty="0" smtClean="0">
                <a:latin typeface="Optane"/>
              </a:rPr>
              <a:t>3</a:t>
            </a:r>
            <a:r>
              <a:rPr lang="zh-CN" altLang="en-US" sz="1400" dirty="0" smtClean="0">
                <a:latin typeface="Optane"/>
              </a:rPr>
              <a:t>个月</a:t>
            </a:r>
            <a:endParaRPr lang="it-IT" sz="1400" dirty="0">
              <a:latin typeface="Optane"/>
            </a:endParaRPr>
          </a:p>
          <a:p>
            <a:r>
              <a:rPr lang="it-IT" sz="1400" dirty="0" smtClean="0">
                <a:latin typeface="Optane"/>
              </a:rPr>
              <a:t>Last </a:t>
            </a:r>
            <a:r>
              <a:rPr lang="it-IT" sz="1400" dirty="0" err="1" smtClean="0">
                <a:latin typeface="Optane"/>
              </a:rPr>
              <a:t>updating</a:t>
            </a:r>
            <a:r>
              <a:rPr lang="it-IT" sz="1400" dirty="0" smtClean="0">
                <a:latin typeface="Optane"/>
              </a:rPr>
              <a:t> 1.01.2016: 4 </a:t>
            </a:r>
            <a:r>
              <a:rPr lang="it-IT" sz="1400" dirty="0" err="1" smtClean="0">
                <a:latin typeface="Optane"/>
              </a:rPr>
              <a:t>months</a:t>
            </a:r>
            <a:r>
              <a:rPr lang="it-IT" sz="1400" dirty="0" smtClean="0">
                <a:latin typeface="Optane"/>
              </a:rPr>
              <a:t> </a:t>
            </a:r>
            <a:r>
              <a:rPr lang="it-IT" sz="1400" dirty="0" smtClean="0">
                <a:latin typeface="Optane"/>
              </a:rPr>
              <a:t/>
            </a:r>
            <a:br>
              <a:rPr lang="it-IT" sz="1400" dirty="0" smtClean="0">
                <a:latin typeface="Optane"/>
              </a:rPr>
            </a:br>
            <a:r>
              <a:rPr lang="zh-CN" altLang="en-US" sz="1400" dirty="0" smtClean="0">
                <a:latin typeface="Optane"/>
              </a:rPr>
              <a:t>最新调整：</a:t>
            </a:r>
            <a:r>
              <a:rPr lang="en-US" altLang="zh-CN" sz="1400" dirty="0" smtClean="0">
                <a:latin typeface="Optane"/>
              </a:rPr>
              <a:t>2016</a:t>
            </a:r>
            <a:r>
              <a:rPr lang="zh-CN" altLang="en-US" sz="1400" dirty="0" smtClean="0">
                <a:latin typeface="Optane"/>
              </a:rPr>
              <a:t>年</a:t>
            </a:r>
            <a:r>
              <a:rPr lang="en-US" altLang="zh-CN" sz="1400" dirty="0" smtClean="0">
                <a:latin typeface="Optane"/>
              </a:rPr>
              <a:t>1</a:t>
            </a:r>
            <a:r>
              <a:rPr lang="zh-CN" altLang="en-US" sz="1400" dirty="0" smtClean="0">
                <a:latin typeface="Optane"/>
              </a:rPr>
              <a:t>月</a:t>
            </a:r>
            <a:r>
              <a:rPr lang="en-US" altLang="zh-CN" sz="1400" dirty="0" smtClean="0">
                <a:latin typeface="Optane"/>
              </a:rPr>
              <a:t>1</a:t>
            </a:r>
            <a:r>
              <a:rPr lang="zh-CN" altLang="en-US" sz="1400" dirty="0" smtClean="0">
                <a:latin typeface="Optane"/>
              </a:rPr>
              <a:t>日：</a:t>
            </a:r>
            <a:r>
              <a:rPr lang="en-US" altLang="zh-CN" sz="1400" dirty="0" smtClean="0">
                <a:latin typeface="Optane"/>
              </a:rPr>
              <a:t>4</a:t>
            </a:r>
            <a:r>
              <a:rPr lang="zh-CN" altLang="en-US" sz="1400" dirty="0" smtClean="0">
                <a:latin typeface="Optane"/>
              </a:rPr>
              <a:t>个月</a:t>
            </a:r>
            <a:endParaRPr lang="it-IT" sz="1400" dirty="0">
              <a:latin typeface="Optane"/>
            </a:endParaRPr>
          </a:p>
        </p:txBody>
      </p:sp>
      <p:cxnSp>
        <p:nvCxnSpPr>
          <p:cNvPr id="11" name="Connettore 2 10"/>
          <p:cNvCxnSpPr/>
          <p:nvPr/>
        </p:nvCxnSpPr>
        <p:spPr>
          <a:xfrm>
            <a:off x="4664960" y="2348850"/>
            <a:ext cx="15842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a:off x="1568530" y="1556740"/>
            <a:ext cx="1656230" cy="1703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6285184" y="1772770"/>
            <a:ext cx="3276456" cy="1477328"/>
          </a:xfrm>
          <a:prstGeom prst="rect">
            <a:avLst/>
          </a:prstGeom>
          <a:noFill/>
          <a:ln>
            <a:solidFill>
              <a:schemeClr val="accent1">
                <a:lumMod val="20000"/>
                <a:lumOff val="80000"/>
              </a:schemeClr>
            </a:solidFill>
          </a:ln>
        </p:spPr>
        <p:txBody>
          <a:bodyPr wrap="square" rtlCol="0">
            <a:spAutoFit/>
          </a:bodyPr>
          <a:lstStyle/>
          <a:p>
            <a:pPr algn="just"/>
            <a:r>
              <a:rPr lang="it-IT" dirty="0" err="1" smtClean="0">
                <a:latin typeface="Optane"/>
              </a:rPr>
              <a:t>Variation</a:t>
            </a:r>
            <a:r>
              <a:rPr lang="it-IT" dirty="0" smtClean="0">
                <a:latin typeface="Optane"/>
              </a:rPr>
              <a:t> of life </a:t>
            </a:r>
            <a:r>
              <a:rPr lang="it-IT" dirty="0" err="1" smtClean="0">
                <a:latin typeface="Optane"/>
              </a:rPr>
              <a:t>expectancy</a:t>
            </a:r>
            <a:r>
              <a:rPr lang="it-IT" dirty="0" smtClean="0">
                <a:latin typeface="Optane"/>
              </a:rPr>
              <a:t> </a:t>
            </a:r>
            <a:r>
              <a:rPr lang="it-IT" dirty="0" err="1" smtClean="0">
                <a:latin typeface="Optane"/>
              </a:rPr>
              <a:t>at</a:t>
            </a:r>
            <a:r>
              <a:rPr lang="it-IT" dirty="0" smtClean="0">
                <a:latin typeface="Optane"/>
              </a:rPr>
              <a:t> </a:t>
            </a:r>
            <a:r>
              <a:rPr lang="it-IT" dirty="0" err="1" smtClean="0">
                <a:latin typeface="Optane"/>
              </a:rPr>
              <a:t>age</a:t>
            </a:r>
            <a:r>
              <a:rPr lang="it-IT" dirty="0" smtClean="0">
                <a:latin typeface="Optane"/>
              </a:rPr>
              <a:t> 65 </a:t>
            </a:r>
            <a:r>
              <a:rPr lang="it-IT" dirty="0" err="1" smtClean="0">
                <a:latin typeface="Optane"/>
              </a:rPr>
              <a:t>occurred</a:t>
            </a:r>
            <a:r>
              <a:rPr lang="it-IT" dirty="0" smtClean="0">
                <a:latin typeface="Optane"/>
              </a:rPr>
              <a:t> </a:t>
            </a:r>
            <a:r>
              <a:rPr lang="it-IT" dirty="0" err="1" smtClean="0">
                <a:latin typeface="Optane"/>
              </a:rPr>
              <a:t>three</a:t>
            </a:r>
            <a:r>
              <a:rPr lang="it-IT" dirty="0" smtClean="0">
                <a:latin typeface="Optane"/>
              </a:rPr>
              <a:t> </a:t>
            </a:r>
            <a:r>
              <a:rPr lang="it-IT" dirty="0" err="1" smtClean="0">
                <a:latin typeface="Optane"/>
              </a:rPr>
              <a:t>years</a:t>
            </a:r>
            <a:r>
              <a:rPr lang="it-IT" dirty="0" smtClean="0">
                <a:latin typeface="Optane"/>
              </a:rPr>
              <a:t> </a:t>
            </a:r>
            <a:r>
              <a:rPr lang="it-IT" dirty="0" err="1" smtClean="0">
                <a:latin typeface="Optane"/>
              </a:rPr>
              <a:t>prior</a:t>
            </a:r>
            <a:r>
              <a:rPr lang="it-IT" dirty="0" smtClean="0">
                <a:latin typeface="Optane"/>
              </a:rPr>
              <a:t> the </a:t>
            </a:r>
            <a:r>
              <a:rPr lang="it-IT" dirty="0" err="1" smtClean="0">
                <a:latin typeface="Optane"/>
              </a:rPr>
              <a:t>evaluation</a:t>
            </a:r>
            <a:r>
              <a:rPr lang="it-IT" dirty="0" smtClean="0">
                <a:latin typeface="Optane"/>
              </a:rPr>
              <a:t> </a:t>
            </a:r>
            <a:r>
              <a:rPr lang="it-IT" dirty="0" err="1" smtClean="0">
                <a:latin typeface="Optane"/>
              </a:rPr>
              <a:t>period</a:t>
            </a:r>
            <a:endParaRPr lang="it-IT" dirty="0" smtClean="0">
              <a:latin typeface="Optane"/>
            </a:endParaRPr>
          </a:p>
          <a:p>
            <a:pPr algn="just"/>
            <a:r>
              <a:rPr lang="zh-CN" altLang="en-US" dirty="0" smtClean="0">
                <a:latin typeface="Optane"/>
              </a:rPr>
              <a:t>评估期前三年间出现</a:t>
            </a:r>
            <a:r>
              <a:rPr lang="en-US" altLang="zh-CN" dirty="0" smtClean="0">
                <a:latin typeface="Optane"/>
              </a:rPr>
              <a:t>65</a:t>
            </a:r>
            <a:r>
              <a:rPr lang="zh-CN" altLang="en-US" dirty="0" smtClean="0">
                <a:latin typeface="Optane"/>
              </a:rPr>
              <a:t>周岁时寿命变化</a:t>
            </a:r>
            <a:endParaRPr lang="it-IT" dirty="0">
              <a:latin typeface="Optane"/>
            </a:endParaRPr>
          </a:p>
        </p:txBody>
      </p:sp>
      <p:sp>
        <p:nvSpPr>
          <p:cNvPr id="8" name="CasellaDiTesto 7"/>
          <p:cNvSpPr txBox="1"/>
          <p:nvPr/>
        </p:nvSpPr>
        <p:spPr>
          <a:xfrm>
            <a:off x="4808980" y="3874045"/>
            <a:ext cx="4896680" cy="1938992"/>
          </a:xfrm>
          <a:prstGeom prst="rect">
            <a:avLst/>
          </a:prstGeom>
          <a:noFill/>
          <a:ln>
            <a:solidFill>
              <a:schemeClr val="tx2">
                <a:lumMod val="40000"/>
                <a:lumOff val="60000"/>
              </a:schemeClr>
            </a:solidFill>
          </a:ln>
        </p:spPr>
        <p:txBody>
          <a:bodyPr wrap="square" rtlCol="0">
            <a:spAutoFit/>
          </a:bodyPr>
          <a:lstStyle/>
          <a:p>
            <a:r>
              <a:rPr lang="it-IT" sz="2000" dirty="0" err="1">
                <a:latin typeface="Optane"/>
              </a:rPr>
              <a:t>P</a:t>
            </a:r>
            <a:r>
              <a:rPr lang="it-IT" sz="2000" dirty="0" err="1" smtClean="0">
                <a:latin typeface="Optane"/>
              </a:rPr>
              <a:t>ensionable</a:t>
            </a:r>
            <a:r>
              <a:rPr lang="it-IT" sz="2000" dirty="0" smtClean="0">
                <a:latin typeface="Optane"/>
              </a:rPr>
              <a:t> </a:t>
            </a:r>
            <a:r>
              <a:rPr lang="it-IT" sz="2000" dirty="0" err="1" smtClean="0">
                <a:latin typeface="Optane"/>
              </a:rPr>
              <a:t>age</a:t>
            </a:r>
            <a:r>
              <a:rPr lang="it-IT" sz="2000" dirty="0" smtClean="0">
                <a:latin typeface="Optane"/>
              </a:rPr>
              <a:t> </a:t>
            </a:r>
            <a:r>
              <a:rPr lang="it-IT" sz="2000" dirty="0" err="1" smtClean="0">
                <a:latin typeface="Optane"/>
              </a:rPr>
              <a:t>grows</a:t>
            </a:r>
            <a:r>
              <a:rPr lang="it-IT" sz="2000" dirty="0" smtClean="0">
                <a:latin typeface="Optane"/>
              </a:rPr>
              <a:t> in </a:t>
            </a:r>
            <a:r>
              <a:rPr lang="it-IT" sz="2000" dirty="0" err="1" smtClean="0">
                <a:latin typeface="Optane"/>
              </a:rPr>
              <a:t>combination</a:t>
            </a:r>
            <a:r>
              <a:rPr lang="it-IT" sz="2000" dirty="0" smtClean="0">
                <a:latin typeface="Optane"/>
              </a:rPr>
              <a:t> of </a:t>
            </a:r>
            <a:r>
              <a:rPr lang="it-IT" sz="2000" dirty="0" err="1" smtClean="0">
                <a:latin typeface="Optane"/>
              </a:rPr>
              <a:t>effects</a:t>
            </a:r>
            <a:r>
              <a:rPr lang="it-IT" sz="2000" dirty="0" smtClean="0">
                <a:latin typeface="Optane"/>
              </a:rPr>
              <a:t>:</a:t>
            </a:r>
            <a:br>
              <a:rPr lang="it-IT" sz="2000" dirty="0" smtClean="0">
                <a:latin typeface="Optane"/>
              </a:rPr>
            </a:br>
            <a:r>
              <a:rPr lang="zh-CN" altLang="en-US" sz="2000" dirty="0" smtClean="0">
                <a:latin typeface="Optane"/>
              </a:rPr>
              <a:t>养老金可领取年龄随着以下因素变化增长</a:t>
            </a:r>
            <a:endParaRPr lang="it-IT" sz="2000" dirty="0" smtClean="0">
              <a:latin typeface="Optane"/>
            </a:endParaRPr>
          </a:p>
          <a:p>
            <a:pPr marL="285750" indent="-285750">
              <a:buFontTx/>
              <a:buChar char="-"/>
            </a:pPr>
            <a:r>
              <a:rPr lang="it-IT" sz="2000" dirty="0" err="1" smtClean="0">
                <a:latin typeface="Optane"/>
              </a:rPr>
              <a:t>Pension</a:t>
            </a:r>
            <a:r>
              <a:rPr lang="it-IT" sz="2000" dirty="0" smtClean="0">
                <a:latin typeface="Optane"/>
              </a:rPr>
              <a:t> </a:t>
            </a:r>
            <a:r>
              <a:rPr lang="it-IT" sz="2000" dirty="0" err="1" smtClean="0">
                <a:latin typeface="Optane"/>
              </a:rPr>
              <a:t>reforms</a:t>
            </a:r>
            <a:r>
              <a:rPr lang="it-IT" sz="2000" dirty="0" smtClean="0">
                <a:latin typeface="Optane"/>
              </a:rPr>
              <a:t> </a:t>
            </a:r>
            <a:r>
              <a:rPr lang="zh-CN" altLang="en-US" sz="2000" dirty="0" smtClean="0">
                <a:latin typeface="Optane"/>
              </a:rPr>
              <a:t>养老金改革</a:t>
            </a:r>
            <a:endParaRPr lang="it-IT" sz="2000" dirty="0" smtClean="0">
              <a:latin typeface="Optane"/>
            </a:endParaRPr>
          </a:p>
          <a:p>
            <a:endParaRPr lang="it-IT" sz="2000" dirty="0" smtClean="0">
              <a:latin typeface="Optane"/>
            </a:endParaRPr>
          </a:p>
          <a:p>
            <a:pPr marL="285750" indent="-285750">
              <a:buFontTx/>
              <a:buChar char="-"/>
            </a:pPr>
            <a:r>
              <a:rPr lang="it-IT" sz="2000" dirty="0" smtClean="0">
                <a:latin typeface="Optane"/>
              </a:rPr>
              <a:t>Life </a:t>
            </a:r>
            <a:r>
              <a:rPr lang="it-IT" sz="2000" dirty="0" err="1" smtClean="0">
                <a:latin typeface="Optane"/>
              </a:rPr>
              <a:t>expectancy</a:t>
            </a:r>
            <a:r>
              <a:rPr lang="it-IT" sz="2000" dirty="0" smtClean="0">
                <a:latin typeface="Optane"/>
              </a:rPr>
              <a:t> </a:t>
            </a:r>
            <a:r>
              <a:rPr lang="it-IT" sz="2000" dirty="0" err="1" smtClean="0">
                <a:latin typeface="Optane"/>
              </a:rPr>
              <a:t>increasing</a:t>
            </a:r>
            <a:r>
              <a:rPr lang="it-IT" sz="2000" dirty="0" smtClean="0">
                <a:latin typeface="Optane"/>
              </a:rPr>
              <a:t> </a:t>
            </a:r>
            <a:r>
              <a:rPr lang="zh-CN" altLang="en-US" sz="2000" dirty="0" smtClean="0">
                <a:latin typeface="Optane"/>
              </a:rPr>
              <a:t>寿命增长</a:t>
            </a:r>
            <a:endParaRPr lang="it-IT" sz="2000" dirty="0">
              <a:latin typeface="Optane"/>
            </a:endParaRPr>
          </a:p>
        </p:txBody>
      </p:sp>
    </p:spTree>
    <p:extLst>
      <p:ext uri="{BB962C8B-B14F-4D97-AF65-F5344CB8AC3E}">
        <p14:creationId xmlns:p14="http://schemas.microsoft.com/office/powerpoint/2010/main" val="15016158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it-IT" dirty="0" err="1">
                <a:solidFill>
                  <a:schemeClr val="tx1">
                    <a:lumMod val="75000"/>
                    <a:lumOff val="25000"/>
                  </a:schemeClr>
                </a:solidFill>
                <a:ea typeface="Verdana" pitchFamily="34" charset="0"/>
                <a:cs typeface="Verdana" pitchFamily="34" charset="0"/>
              </a:rPr>
              <a:t>Italian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pension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system</a:t>
            </a:r>
            <a:endParaRPr lang="it-IT" dirty="0">
              <a:solidFill>
                <a:schemeClr val="tx1">
                  <a:lumMod val="75000"/>
                  <a:lumOff val="25000"/>
                </a:schemeClr>
              </a:solidFill>
              <a:ea typeface="Verdana" pitchFamily="34" charset="0"/>
              <a:cs typeface="Verdana" pitchFamily="34" charset="0"/>
            </a:endParaRPr>
          </a:p>
          <a:p>
            <a:endParaRPr lang="it-IT" dirty="0"/>
          </a:p>
        </p:txBody>
      </p:sp>
      <p:sp>
        <p:nvSpPr>
          <p:cNvPr id="3" name="CasellaDiTesto 2"/>
          <p:cNvSpPr txBox="1"/>
          <p:nvPr/>
        </p:nvSpPr>
        <p:spPr>
          <a:xfrm>
            <a:off x="344364" y="1052670"/>
            <a:ext cx="3384466" cy="3416320"/>
          </a:xfrm>
          <a:prstGeom prst="rect">
            <a:avLst/>
          </a:prstGeom>
          <a:noFill/>
        </p:spPr>
        <p:txBody>
          <a:bodyPr wrap="square" rtlCol="0">
            <a:spAutoFit/>
          </a:bodyPr>
          <a:lstStyle/>
          <a:p>
            <a:pPr algn="just"/>
            <a:r>
              <a:rPr lang="en-US" dirty="0" smtClean="0">
                <a:latin typeface="Optane"/>
              </a:rPr>
              <a:t>In line with the ISTAT life expectancy estimations in 2011, pensionable age is expected to converge at 2018 at the age of 66 years and 7 months for all workers, male and </a:t>
            </a:r>
            <a:r>
              <a:rPr lang="en-US" dirty="0" smtClean="0">
                <a:latin typeface="Optane"/>
              </a:rPr>
              <a:t>female</a:t>
            </a:r>
          </a:p>
          <a:p>
            <a:pPr algn="just"/>
            <a:endParaRPr lang="en-US" dirty="0" smtClean="0">
              <a:latin typeface="Optane"/>
            </a:endParaRPr>
          </a:p>
          <a:p>
            <a:pPr algn="just"/>
            <a:r>
              <a:rPr lang="zh-CN" altLang="en-US" dirty="0" smtClean="0">
                <a:latin typeface="Optane"/>
              </a:rPr>
              <a:t>根据</a:t>
            </a:r>
            <a:r>
              <a:rPr lang="en-US" altLang="zh-CN" dirty="0" smtClean="0">
                <a:latin typeface="Optane"/>
              </a:rPr>
              <a:t>ISTAT 2011</a:t>
            </a:r>
            <a:r>
              <a:rPr lang="zh-CN" altLang="en-US" dirty="0" smtClean="0">
                <a:latin typeface="Optane"/>
              </a:rPr>
              <a:t>年寿命估算，各类男女职工整体可领取养老金年龄预计在</a:t>
            </a:r>
            <a:r>
              <a:rPr lang="en-US" altLang="zh-CN" dirty="0" smtClean="0">
                <a:latin typeface="Optane"/>
              </a:rPr>
              <a:t>2018</a:t>
            </a:r>
            <a:r>
              <a:rPr lang="zh-CN" altLang="en-US" dirty="0" smtClean="0">
                <a:latin typeface="Optane"/>
              </a:rPr>
              <a:t>达到</a:t>
            </a:r>
            <a:r>
              <a:rPr lang="en-US" altLang="zh-CN" dirty="0" smtClean="0">
                <a:latin typeface="Optane"/>
              </a:rPr>
              <a:t>66</a:t>
            </a:r>
            <a:r>
              <a:rPr lang="zh-CN" altLang="en-US" dirty="0" smtClean="0">
                <a:latin typeface="Optane"/>
              </a:rPr>
              <a:t>周岁</a:t>
            </a:r>
            <a:r>
              <a:rPr lang="en-US" altLang="zh-CN" dirty="0" smtClean="0">
                <a:latin typeface="Optane"/>
              </a:rPr>
              <a:t>7</a:t>
            </a:r>
            <a:r>
              <a:rPr lang="zh-CN" altLang="en-US" dirty="0" smtClean="0">
                <a:latin typeface="Optane"/>
              </a:rPr>
              <a:t>个月</a:t>
            </a:r>
            <a:endParaRPr lang="en-US" dirty="0" smtClean="0">
              <a:latin typeface="Optane"/>
            </a:endParaRPr>
          </a:p>
        </p:txBody>
      </p:sp>
      <p:sp>
        <p:nvSpPr>
          <p:cNvPr id="27" name="CasellaDiTesto 26"/>
          <p:cNvSpPr txBox="1"/>
          <p:nvPr/>
        </p:nvSpPr>
        <p:spPr>
          <a:xfrm>
            <a:off x="416370" y="5293737"/>
            <a:ext cx="9001250" cy="923330"/>
          </a:xfrm>
          <a:prstGeom prst="rect">
            <a:avLst/>
          </a:prstGeom>
          <a:noFill/>
          <a:ln>
            <a:solidFill>
              <a:schemeClr val="tx2">
                <a:lumMod val="40000"/>
                <a:lumOff val="60000"/>
              </a:schemeClr>
            </a:solidFill>
          </a:ln>
        </p:spPr>
        <p:txBody>
          <a:bodyPr wrap="square" rtlCol="0">
            <a:spAutoFit/>
          </a:bodyPr>
          <a:lstStyle/>
          <a:p>
            <a:pPr algn="ctr"/>
            <a:r>
              <a:rPr lang="en-US" dirty="0">
                <a:latin typeface="Optane"/>
              </a:rPr>
              <a:t>W</a:t>
            </a:r>
            <a:r>
              <a:rPr lang="en-US" dirty="0" smtClean="0">
                <a:latin typeface="Optane"/>
              </a:rPr>
              <a:t>orkers </a:t>
            </a:r>
            <a:r>
              <a:rPr lang="en-US" dirty="0">
                <a:latin typeface="Optane"/>
              </a:rPr>
              <a:t>fully included in the NDC system are allowed to retire at </a:t>
            </a:r>
            <a:r>
              <a:rPr lang="en-US" dirty="0" smtClean="0">
                <a:latin typeface="Optane"/>
              </a:rPr>
              <a:t>63 years and </a:t>
            </a:r>
            <a:r>
              <a:rPr lang="en-US" dirty="0">
                <a:latin typeface="Optane"/>
              </a:rPr>
              <a:t>7 months in </a:t>
            </a:r>
            <a:r>
              <a:rPr lang="en-US" dirty="0" smtClean="0">
                <a:latin typeface="Optane"/>
              </a:rPr>
              <a:t>2016</a:t>
            </a:r>
            <a:br>
              <a:rPr lang="en-US" dirty="0" smtClean="0">
                <a:latin typeface="Optane"/>
              </a:rPr>
            </a:br>
            <a:r>
              <a:rPr lang="zh-CN" altLang="en-US" dirty="0" smtClean="0">
                <a:latin typeface="Optane"/>
              </a:rPr>
              <a:t>完全参与</a:t>
            </a:r>
            <a:r>
              <a:rPr lang="en-US" altLang="zh-CN" dirty="0" smtClean="0">
                <a:latin typeface="Optane"/>
              </a:rPr>
              <a:t>NDC</a:t>
            </a:r>
            <a:r>
              <a:rPr lang="zh-CN" altLang="en-US" dirty="0" smtClean="0">
                <a:latin typeface="Optane"/>
              </a:rPr>
              <a:t>系统职工在</a:t>
            </a:r>
            <a:r>
              <a:rPr lang="en-US" altLang="zh-CN" dirty="0" smtClean="0">
                <a:latin typeface="Optane"/>
              </a:rPr>
              <a:t>2016</a:t>
            </a:r>
            <a:r>
              <a:rPr lang="zh-CN" altLang="en-US" dirty="0" smtClean="0">
                <a:latin typeface="Optane"/>
              </a:rPr>
              <a:t>年达到</a:t>
            </a:r>
            <a:r>
              <a:rPr lang="en-US" altLang="zh-CN" dirty="0" smtClean="0">
                <a:latin typeface="Optane"/>
              </a:rPr>
              <a:t>63</a:t>
            </a:r>
            <a:r>
              <a:rPr lang="zh-CN" altLang="en-US" dirty="0" smtClean="0">
                <a:latin typeface="Optane"/>
              </a:rPr>
              <a:t>周岁</a:t>
            </a:r>
            <a:r>
              <a:rPr lang="en-US" altLang="zh-CN" dirty="0" smtClean="0">
                <a:latin typeface="Optane"/>
              </a:rPr>
              <a:t>7</a:t>
            </a:r>
            <a:r>
              <a:rPr lang="zh-CN" altLang="en-US" dirty="0" smtClean="0">
                <a:latin typeface="Optane"/>
              </a:rPr>
              <a:t>个月即可退休</a:t>
            </a:r>
            <a:endParaRPr lang="it-IT" dirty="0">
              <a:latin typeface="Optane"/>
            </a:endParaRPr>
          </a:p>
        </p:txBody>
      </p:sp>
      <p:pic>
        <p:nvPicPr>
          <p:cNvPr id="9" name="Immagine 8"/>
          <p:cNvPicPr>
            <a:picLocks noChangeAspect="1"/>
          </p:cNvPicPr>
          <p:nvPr/>
        </p:nvPicPr>
        <p:blipFill>
          <a:blip r:embed="rId3"/>
          <a:stretch>
            <a:fillRect/>
          </a:stretch>
        </p:blipFill>
        <p:spPr>
          <a:xfrm>
            <a:off x="3800841" y="1129750"/>
            <a:ext cx="5760800" cy="3667439"/>
          </a:xfrm>
          <a:prstGeom prst="rect">
            <a:avLst/>
          </a:prstGeom>
        </p:spPr>
      </p:pic>
      <p:pic>
        <p:nvPicPr>
          <p:cNvPr id="10" name="Immagine 9"/>
          <p:cNvPicPr>
            <a:picLocks noChangeAspect="1"/>
          </p:cNvPicPr>
          <p:nvPr/>
        </p:nvPicPr>
        <p:blipFill>
          <a:blip r:embed="rId4"/>
          <a:stretch>
            <a:fillRect/>
          </a:stretch>
        </p:blipFill>
        <p:spPr>
          <a:xfrm>
            <a:off x="3800841" y="1129751"/>
            <a:ext cx="5760800" cy="3667438"/>
          </a:xfrm>
          <a:prstGeom prst="rect">
            <a:avLst/>
          </a:prstGeom>
        </p:spPr>
      </p:pic>
      <p:cxnSp>
        <p:nvCxnSpPr>
          <p:cNvPr id="18" name="Connettore 4 17"/>
          <p:cNvCxnSpPr/>
          <p:nvPr/>
        </p:nvCxnSpPr>
        <p:spPr>
          <a:xfrm rot="5400000">
            <a:off x="3864912" y="4625009"/>
            <a:ext cx="1324756" cy="12700"/>
          </a:xfrm>
          <a:prstGeom prst="bentConnector3">
            <a:avLst>
              <a:gd name="adj1" fmla="val 10209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200340" y="6110459"/>
            <a:ext cx="9672097" cy="338554"/>
          </a:xfrm>
          <a:prstGeom prst="rect">
            <a:avLst/>
          </a:prstGeom>
          <a:noFill/>
        </p:spPr>
        <p:txBody>
          <a:bodyPr wrap="square" rtlCol="0">
            <a:spAutoFit/>
          </a:bodyPr>
          <a:lstStyle/>
          <a:p>
            <a:r>
              <a:rPr lang="it-IT" sz="1600" dirty="0" smtClean="0">
                <a:latin typeface="Optane"/>
              </a:rPr>
              <a:t>Source: MEF, National General Accounting Office,  Le tendenze di medio-lungo periodo del sistema pensionistico e socio-sanitario.  Report n. 16/2015</a:t>
            </a:r>
            <a:endParaRPr lang="it-IT" sz="1600" dirty="0">
              <a:latin typeface="Optane"/>
            </a:endParaRPr>
          </a:p>
        </p:txBody>
      </p:sp>
    </p:spTree>
    <p:extLst>
      <p:ext uri="{BB962C8B-B14F-4D97-AF65-F5344CB8AC3E}">
        <p14:creationId xmlns:p14="http://schemas.microsoft.com/office/powerpoint/2010/main" val="1487952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6171" y="1052670"/>
            <a:ext cx="9200197" cy="5262979"/>
          </a:xfrm>
          <a:prstGeom prst="rect">
            <a:avLst/>
          </a:prstGeom>
        </p:spPr>
        <p:txBody>
          <a:bodyPr wrap="square">
            <a:spAutoFit/>
          </a:bodyPr>
          <a:lstStyle/>
          <a:p>
            <a:pPr marL="342900" indent="-342900" algn="just">
              <a:buClr>
                <a:schemeClr val="tx2"/>
              </a:buClr>
              <a:buSzPct val="103000"/>
              <a:buFont typeface="Wingdings" panose="05000000000000000000" pitchFamily="2" charset="2"/>
              <a:buChar char="ü"/>
            </a:pPr>
            <a:r>
              <a:rPr lang="it-IT" sz="2400" dirty="0" err="1" smtClean="0">
                <a:solidFill>
                  <a:schemeClr val="tx1">
                    <a:lumMod val="75000"/>
                    <a:lumOff val="25000"/>
                  </a:schemeClr>
                </a:solidFill>
                <a:latin typeface="Optane" pitchFamily="2" charset="0"/>
                <a:ea typeface="Verdana" pitchFamily="34" charset="0"/>
                <a:cs typeface="Verdana" pitchFamily="34" charset="0"/>
              </a:rPr>
              <a:t>Demographic</a:t>
            </a:r>
            <a:r>
              <a:rPr lang="it-IT" sz="2400" dirty="0" smtClean="0">
                <a:solidFill>
                  <a:schemeClr val="tx1">
                    <a:lumMod val="75000"/>
                    <a:lumOff val="25000"/>
                  </a:schemeClr>
                </a:solidFill>
                <a:latin typeface="Optane" pitchFamily="2" charset="0"/>
                <a:ea typeface="Verdana" pitchFamily="34" charset="0"/>
                <a:cs typeface="Verdana" pitchFamily="34" charset="0"/>
              </a:rPr>
              <a:t> </a:t>
            </a:r>
            <a:r>
              <a:rPr lang="it-IT" sz="2400" dirty="0" err="1" smtClean="0">
                <a:solidFill>
                  <a:schemeClr val="tx1">
                    <a:lumMod val="75000"/>
                    <a:lumOff val="25000"/>
                  </a:schemeClr>
                </a:solidFill>
                <a:latin typeface="Optane" pitchFamily="2" charset="0"/>
                <a:ea typeface="Verdana" pitchFamily="34" charset="0"/>
                <a:cs typeface="Verdana" pitchFamily="34" charset="0"/>
              </a:rPr>
              <a:t>analysis</a:t>
            </a:r>
            <a:r>
              <a:rPr lang="it-IT" sz="2400" dirty="0" smtClean="0">
                <a:solidFill>
                  <a:schemeClr val="tx1">
                    <a:lumMod val="75000"/>
                    <a:lumOff val="25000"/>
                  </a:schemeClr>
                </a:solidFill>
                <a:latin typeface="Optane" pitchFamily="2" charset="0"/>
                <a:ea typeface="Verdana" pitchFamily="34" charset="0"/>
                <a:cs typeface="Verdana" pitchFamily="34" charset="0"/>
              </a:rPr>
              <a:t>: </a:t>
            </a:r>
            <a:r>
              <a:rPr lang="zh-CN" altLang="en-US" sz="2400" dirty="0" smtClean="0">
                <a:solidFill>
                  <a:schemeClr val="tx1">
                    <a:lumMod val="75000"/>
                    <a:lumOff val="25000"/>
                  </a:schemeClr>
                </a:solidFill>
                <a:latin typeface="Optane" pitchFamily="2" charset="0"/>
                <a:ea typeface="Verdana" pitchFamily="34" charset="0"/>
                <a:cs typeface="Verdana" pitchFamily="34" charset="0"/>
              </a:rPr>
              <a:t>人口形势分析</a:t>
            </a:r>
            <a:endParaRPr lang="it-IT" sz="2400" dirty="0" smtClean="0">
              <a:solidFill>
                <a:schemeClr val="tx1">
                  <a:lumMod val="75000"/>
                  <a:lumOff val="25000"/>
                </a:schemeClr>
              </a:solidFill>
              <a:latin typeface="Optane" pitchFamily="2" charset="0"/>
              <a:ea typeface="Verdana" pitchFamily="34" charset="0"/>
              <a:cs typeface="Verdana" pitchFamily="34" charset="0"/>
            </a:endParaRPr>
          </a:p>
          <a:p>
            <a:pPr marL="914400" lvl="1" indent="-457200" algn="just">
              <a:buClr>
                <a:schemeClr val="tx2"/>
              </a:buClr>
              <a:buSzPct val="103000"/>
              <a:buFont typeface="Arial" panose="020B0604020202020204" pitchFamily="34" charset="0"/>
              <a:buChar char="•"/>
            </a:pPr>
            <a:r>
              <a:rPr lang="it-IT" sz="2400" dirty="0" err="1">
                <a:solidFill>
                  <a:schemeClr val="tx1">
                    <a:lumMod val="75000"/>
                    <a:lumOff val="25000"/>
                  </a:schemeClr>
                </a:solidFill>
                <a:latin typeface="Optane" pitchFamily="2" charset="0"/>
                <a:ea typeface="Verdana" pitchFamily="34" charset="0"/>
                <a:cs typeface="Verdana" pitchFamily="34" charset="0"/>
              </a:rPr>
              <a:t>Italian</a:t>
            </a:r>
            <a:r>
              <a:rPr lang="it-IT" sz="2400" dirty="0">
                <a:solidFill>
                  <a:schemeClr val="tx1">
                    <a:lumMod val="75000"/>
                    <a:lumOff val="25000"/>
                  </a:schemeClr>
                </a:solidFill>
                <a:latin typeface="Optane" pitchFamily="2" charset="0"/>
                <a:ea typeface="Verdana" pitchFamily="34" charset="0"/>
                <a:cs typeface="Verdana" pitchFamily="34" charset="0"/>
              </a:rPr>
              <a:t> </a:t>
            </a:r>
            <a:r>
              <a:rPr lang="it-IT" sz="2400" dirty="0" err="1">
                <a:solidFill>
                  <a:schemeClr val="tx1">
                    <a:lumMod val="75000"/>
                    <a:lumOff val="25000"/>
                  </a:schemeClr>
                </a:solidFill>
                <a:latin typeface="Optane" pitchFamily="2" charset="0"/>
                <a:ea typeface="Verdana" pitchFamily="34" charset="0"/>
                <a:cs typeface="Verdana" pitchFamily="34" charset="0"/>
              </a:rPr>
              <a:t>population</a:t>
            </a:r>
            <a:r>
              <a:rPr lang="it-IT" sz="2400" dirty="0">
                <a:solidFill>
                  <a:schemeClr val="tx1">
                    <a:lumMod val="75000"/>
                    <a:lumOff val="25000"/>
                  </a:schemeClr>
                </a:solidFill>
                <a:latin typeface="Optane" pitchFamily="2" charset="0"/>
                <a:ea typeface="Verdana" pitchFamily="34" charset="0"/>
                <a:cs typeface="Verdana" pitchFamily="34" charset="0"/>
              </a:rPr>
              <a:t> – 2015 </a:t>
            </a:r>
            <a:r>
              <a:rPr lang="it-IT" sz="2400" dirty="0" err="1" smtClean="0">
                <a:solidFill>
                  <a:schemeClr val="tx1">
                    <a:lumMod val="75000"/>
                    <a:lumOff val="25000"/>
                  </a:schemeClr>
                </a:solidFill>
                <a:latin typeface="Optane" pitchFamily="2" charset="0"/>
                <a:ea typeface="Verdana" pitchFamily="34" charset="0"/>
                <a:cs typeface="Verdana" pitchFamily="34" charset="0"/>
              </a:rPr>
              <a:t>indicators</a:t>
            </a:r>
            <a:r>
              <a:rPr lang="it-IT" sz="2400" dirty="0" smtClean="0">
                <a:solidFill>
                  <a:schemeClr val="tx1">
                    <a:lumMod val="75000"/>
                    <a:lumOff val="25000"/>
                  </a:schemeClr>
                </a:solidFill>
                <a:latin typeface="Optane" pitchFamily="2" charset="0"/>
                <a:ea typeface="Verdana" pitchFamily="34" charset="0"/>
                <a:cs typeface="Verdana" pitchFamily="34" charset="0"/>
              </a:rPr>
              <a:t> </a:t>
            </a:r>
            <a:br>
              <a:rPr lang="it-IT" sz="2400" dirty="0" smtClean="0">
                <a:solidFill>
                  <a:schemeClr val="tx1">
                    <a:lumMod val="75000"/>
                    <a:lumOff val="25000"/>
                  </a:schemeClr>
                </a:solidFill>
                <a:latin typeface="Optane" pitchFamily="2" charset="0"/>
                <a:ea typeface="Verdana" pitchFamily="34" charset="0"/>
                <a:cs typeface="Verdana" pitchFamily="34" charset="0"/>
              </a:rPr>
            </a:br>
            <a:r>
              <a:rPr lang="zh-CN" altLang="en-US" sz="2400" dirty="0" smtClean="0">
                <a:solidFill>
                  <a:schemeClr val="tx1">
                    <a:lumMod val="75000"/>
                    <a:lumOff val="25000"/>
                  </a:schemeClr>
                </a:solidFill>
                <a:latin typeface="Optane" pitchFamily="2" charset="0"/>
                <a:ea typeface="Verdana" pitchFamily="34" charset="0"/>
                <a:cs typeface="Verdana" pitchFamily="34" charset="0"/>
              </a:rPr>
              <a:t>意大利人口</a:t>
            </a:r>
            <a:r>
              <a:rPr lang="en-US" altLang="zh-CN" sz="2400" dirty="0" smtClean="0">
                <a:solidFill>
                  <a:schemeClr val="tx1">
                    <a:lumMod val="75000"/>
                    <a:lumOff val="25000"/>
                  </a:schemeClr>
                </a:solidFill>
                <a:latin typeface="Optane" pitchFamily="2" charset="0"/>
                <a:ea typeface="Verdana" pitchFamily="34" charset="0"/>
                <a:cs typeface="Verdana" pitchFamily="34" charset="0"/>
              </a:rPr>
              <a:t> 2015</a:t>
            </a:r>
            <a:r>
              <a:rPr lang="zh-CN" altLang="en-US" sz="2400" dirty="0" smtClean="0">
                <a:solidFill>
                  <a:schemeClr val="tx1">
                    <a:lumMod val="75000"/>
                    <a:lumOff val="25000"/>
                  </a:schemeClr>
                </a:solidFill>
                <a:latin typeface="Optane" pitchFamily="2" charset="0"/>
                <a:ea typeface="Verdana" pitchFamily="34" charset="0"/>
                <a:cs typeface="Verdana" pitchFamily="34" charset="0"/>
              </a:rPr>
              <a:t>指标</a:t>
            </a:r>
            <a:endParaRPr lang="it-IT" sz="2400" dirty="0">
              <a:solidFill>
                <a:schemeClr val="tx1">
                  <a:lumMod val="75000"/>
                  <a:lumOff val="25000"/>
                </a:schemeClr>
              </a:solidFill>
              <a:latin typeface="Optane" pitchFamily="2" charset="0"/>
              <a:ea typeface="Verdana" pitchFamily="34" charset="0"/>
              <a:cs typeface="Verdana" pitchFamily="34" charset="0"/>
            </a:endParaRPr>
          </a:p>
          <a:p>
            <a:pPr marL="914400" lvl="1" indent="-457200" algn="just">
              <a:buClr>
                <a:schemeClr val="tx2"/>
              </a:buClr>
              <a:buSzPct val="103000"/>
              <a:buFont typeface="Arial" panose="020B0604020202020204" pitchFamily="34" charset="0"/>
              <a:buChar char="•"/>
            </a:pPr>
            <a:r>
              <a:rPr lang="it-IT" sz="2400" dirty="0" err="1" smtClean="0">
                <a:solidFill>
                  <a:schemeClr val="tx1">
                    <a:lumMod val="75000"/>
                    <a:lumOff val="25000"/>
                  </a:schemeClr>
                </a:solidFill>
                <a:latin typeface="Optane" pitchFamily="2" charset="0"/>
                <a:ea typeface="Verdana" pitchFamily="34" charset="0"/>
                <a:cs typeface="Verdana" pitchFamily="34" charset="0"/>
              </a:rPr>
              <a:t>European</a:t>
            </a:r>
            <a:r>
              <a:rPr lang="it-IT" sz="2400" dirty="0" smtClean="0">
                <a:solidFill>
                  <a:schemeClr val="tx1">
                    <a:lumMod val="75000"/>
                    <a:lumOff val="25000"/>
                  </a:schemeClr>
                </a:solidFill>
                <a:latin typeface="Optane" pitchFamily="2" charset="0"/>
                <a:ea typeface="Verdana" pitchFamily="34" charset="0"/>
                <a:cs typeface="Verdana" pitchFamily="34" charset="0"/>
              </a:rPr>
              <a:t> </a:t>
            </a:r>
            <a:r>
              <a:rPr lang="it-IT" sz="2400" dirty="0" err="1" smtClean="0">
                <a:solidFill>
                  <a:schemeClr val="tx1">
                    <a:lumMod val="75000"/>
                    <a:lumOff val="25000"/>
                  </a:schemeClr>
                </a:solidFill>
                <a:latin typeface="Optane" pitchFamily="2" charset="0"/>
                <a:ea typeface="Verdana" pitchFamily="34" charset="0"/>
                <a:cs typeface="Verdana" pitchFamily="34" charset="0"/>
              </a:rPr>
              <a:t>comparison</a:t>
            </a:r>
            <a:r>
              <a:rPr lang="it-IT" sz="2400" dirty="0" smtClean="0">
                <a:solidFill>
                  <a:schemeClr val="tx1">
                    <a:lumMod val="75000"/>
                    <a:lumOff val="25000"/>
                  </a:schemeClr>
                </a:solidFill>
                <a:latin typeface="Optane" pitchFamily="2" charset="0"/>
                <a:ea typeface="Verdana" pitchFamily="34" charset="0"/>
                <a:cs typeface="Verdana" pitchFamily="34" charset="0"/>
              </a:rPr>
              <a:t> </a:t>
            </a:r>
            <a:r>
              <a:rPr lang="zh-CN" altLang="en-US" sz="2400" dirty="0" smtClean="0">
                <a:solidFill>
                  <a:schemeClr val="tx1">
                    <a:lumMod val="75000"/>
                    <a:lumOff val="25000"/>
                  </a:schemeClr>
                </a:solidFill>
                <a:latin typeface="Optane" pitchFamily="2" charset="0"/>
                <a:ea typeface="Verdana" pitchFamily="34" charset="0"/>
                <a:cs typeface="Verdana" pitchFamily="34" charset="0"/>
              </a:rPr>
              <a:t>欧洲横向比较</a:t>
            </a:r>
            <a:endParaRPr lang="it-IT" sz="2400" dirty="0" smtClean="0">
              <a:solidFill>
                <a:schemeClr val="tx1">
                  <a:lumMod val="75000"/>
                  <a:lumOff val="25000"/>
                </a:schemeClr>
              </a:solidFill>
              <a:latin typeface="Optane" pitchFamily="2" charset="0"/>
              <a:ea typeface="Verdana" pitchFamily="34" charset="0"/>
              <a:cs typeface="Verdana" pitchFamily="34" charset="0"/>
            </a:endParaRPr>
          </a:p>
          <a:p>
            <a:pPr algn="just">
              <a:buClr>
                <a:schemeClr val="tx2"/>
              </a:buClr>
              <a:buSzPct val="103000"/>
            </a:pPr>
            <a:endParaRPr lang="it-IT" sz="2400" dirty="0" smtClean="0">
              <a:solidFill>
                <a:schemeClr val="tx1">
                  <a:lumMod val="75000"/>
                  <a:lumOff val="25000"/>
                </a:schemeClr>
              </a:solidFill>
              <a:latin typeface="Optane" pitchFamily="2" charset="0"/>
              <a:ea typeface="Verdana" pitchFamily="34" charset="0"/>
              <a:cs typeface="Verdana" pitchFamily="34" charset="0"/>
            </a:endParaRPr>
          </a:p>
          <a:p>
            <a:pPr marL="342900" indent="-342900" algn="just">
              <a:buClr>
                <a:schemeClr val="tx2"/>
              </a:buClr>
              <a:buSzPct val="103000"/>
              <a:buFont typeface="Wingdings" panose="05000000000000000000" pitchFamily="2" charset="2"/>
              <a:buChar char="ü"/>
            </a:pPr>
            <a:r>
              <a:rPr lang="it-IT" sz="2400" dirty="0" err="1" smtClean="0">
                <a:solidFill>
                  <a:schemeClr val="tx1">
                    <a:lumMod val="75000"/>
                    <a:lumOff val="25000"/>
                  </a:schemeClr>
                </a:solidFill>
                <a:latin typeface="Optane" pitchFamily="2" charset="0"/>
                <a:ea typeface="Verdana" pitchFamily="34" charset="0"/>
                <a:cs typeface="Verdana" pitchFamily="34" charset="0"/>
              </a:rPr>
              <a:t>Ageing</a:t>
            </a:r>
            <a:r>
              <a:rPr lang="it-IT" sz="2400" dirty="0" smtClean="0">
                <a:solidFill>
                  <a:schemeClr val="tx1">
                    <a:lumMod val="75000"/>
                    <a:lumOff val="25000"/>
                  </a:schemeClr>
                </a:solidFill>
                <a:latin typeface="Optane" pitchFamily="2" charset="0"/>
                <a:ea typeface="Verdana" pitchFamily="34" charset="0"/>
                <a:cs typeface="Verdana" pitchFamily="34" charset="0"/>
              </a:rPr>
              <a:t> </a:t>
            </a:r>
            <a:r>
              <a:rPr lang="it-IT" sz="2400" dirty="0" err="1" smtClean="0">
                <a:solidFill>
                  <a:schemeClr val="tx1">
                    <a:lumMod val="75000"/>
                    <a:lumOff val="25000"/>
                  </a:schemeClr>
                </a:solidFill>
                <a:latin typeface="Optane" pitchFamily="2" charset="0"/>
                <a:ea typeface="Verdana" pitchFamily="34" charset="0"/>
                <a:cs typeface="Verdana" pitchFamily="34" charset="0"/>
              </a:rPr>
              <a:t>definition</a:t>
            </a:r>
            <a:r>
              <a:rPr lang="it-IT" sz="2400" dirty="0" smtClean="0">
                <a:solidFill>
                  <a:schemeClr val="tx1">
                    <a:lumMod val="75000"/>
                    <a:lumOff val="25000"/>
                  </a:schemeClr>
                </a:solidFill>
                <a:latin typeface="Optane" pitchFamily="2" charset="0"/>
                <a:ea typeface="Verdana" pitchFamily="34" charset="0"/>
                <a:cs typeface="Verdana" pitchFamily="34" charset="0"/>
              </a:rPr>
              <a:t> and </a:t>
            </a:r>
            <a:r>
              <a:rPr lang="it-IT" sz="2400" dirty="0" err="1" smtClean="0">
                <a:solidFill>
                  <a:schemeClr val="tx1">
                    <a:lumMod val="75000"/>
                    <a:lumOff val="25000"/>
                  </a:schemeClr>
                </a:solidFill>
                <a:latin typeface="Optane" pitchFamily="2" charset="0"/>
                <a:ea typeface="Verdana" pitchFamily="34" charset="0"/>
                <a:cs typeface="Verdana" pitchFamily="34" charset="0"/>
              </a:rPr>
              <a:t>measurement</a:t>
            </a:r>
            <a:r>
              <a:rPr lang="it-IT" sz="2400" dirty="0" smtClean="0">
                <a:solidFill>
                  <a:schemeClr val="tx1">
                    <a:lumMod val="75000"/>
                    <a:lumOff val="25000"/>
                  </a:schemeClr>
                </a:solidFill>
                <a:latin typeface="Optane" pitchFamily="2" charset="0"/>
                <a:ea typeface="Verdana" pitchFamily="34" charset="0"/>
                <a:cs typeface="Verdana" pitchFamily="34" charset="0"/>
              </a:rPr>
              <a:t> </a:t>
            </a:r>
            <a:r>
              <a:rPr lang="it-IT" sz="2400" dirty="0" smtClean="0">
                <a:solidFill>
                  <a:schemeClr val="tx1">
                    <a:lumMod val="75000"/>
                    <a:lumOff val="25000"/>
                  </a:schemeClr>
                </a:solidFill>
                <a:latin typeface="Optane" pitchFamily="2" charset="0"/>
                <a:ea typeface="Verdana" pitchFamily="34" charset="0"/>
                <a:cs typeface="Verdana" pitchFamily="34" charset="0"/>
              </a:rPr>
              <a:t> </a:t>
            </a:r>
            <a:br>
              <a:rPr lang="it-IT" sz="2400" dirty="0" smtClean="0">
                <a:solidFill>
                  <a:schemeClr val="tx1">
                    <a:lumMod val="75000"/>
                    <a:lumOff val="25000"/>
                  </a:schemeClr>
                </a:solidFill>
                <a:latin typeface="Optane" pitchFamily="2" charset="0"/>
                <a:ea typeface="Verdana" pitchFamily="34" charset="0"/>
                <a:cs typeface="Verdana" pitchFamily="34" charset="0"/>
              </a:rPr>
            </a:br>
            <a:r>
              <a:rPr lang="zh-CN" altLang="en-US" sz="2400" dirty="0" smtClean="0">
                <a:solidFill>
                  <a:schemeClr val="tx1">
                    <a:lumMod val="75000"/>
                    <a:lumOff val="25000"/>
                  </a:schemeClr>
                </a:solidFill>
                <a:latin typeface="Optane" pitchFamily="2" charset="0"/>
                <a:ea typeface="Verdana" pitchFamily="34" charset="0"/>
                <a:cs typeface="Verdana" pitchFamily="34" charset="0"/>
              </a:rPr>
              <a:t>老龄化定义和测算</a:t>
            </a:r>
            <a:endParaRPr lang="it-IT" sz="2400" dirty="0" smtClean="0">
              <a:solidFill>
                <a:schemeClr val="tx1">
                  <a:lumMod val="75000"/>
                  <a:lumOff val="25000"/>
                </a:schemeClr>
              </a:solidFill>
              <a:latin typeface="Optane" pitchFamily="2" charset="0"/>
              <a:ea typeface="Verdana" pitchFamily="34" charset="0"/>
              <a:cs typeface="Verdana" pitchFamily="34" charset="0"/>
            </a:endParaRPr>
          </a:p>
          <a:p>
            <a:pPr algn="just">
              <a:buClr>
                <a:schemeClr val="tx2"/>
              </a:buClr>
              <a:buSzPct val="103000"/>
            </a:pPr>
            <a:endParaRPr lang="it-IT" sz="2400" dirty="0" smtClean="0">
              <a:solidFill>
                <a:schemeClr val="tx1">
                  <a:lumMod val="75000"/>
                  <a:lumOff val="25000"/>
                </a:schemeClr>
              </a:solidFill>
              <a:latin typeface="Optane" pitchFamily="2" charset="0"/>
              <a:ea typeface="Verdana" pitchFamily="34" charset="0"/>
              <a:cs typeface="Verdana" pitchFamily="34" charset="0"/>
            </a:endParaRPr>
          </a:p>
          <a:p>
            <a:pPr marL="342900" indent="-342900" algn="just">
              <a:buClr>
                <a:schemeClr val="tx2"/>
              </a:buClr>
              <a:buSzPct val="103000"/>
              <a:buFont typeface="Wingdings" panose="05000000000000000000" pitchFamily="2" charset="2"/>
              <a:buChar char="ü"/>
            </a:pPr>
            <a:r>
              <a:rPr lang="it-IT" sz="2400" dirty="0" smtClean="0">
                <a:solidFill>
                  <a:schemeClr val="tx1">
                    <a:lumMod val="75000"/>
                    <a:lumOff val="25000"/>
                  </a:schemeClr>
                </a:solidFill>
                <a:latin typeface="Optane" pitchFamily="2" charset="0"/>
                <a:ea typeface="Verdana" pitchFamily="34" charset="0"/>
                <a:cs typeface="Verdana" pitchFamily="34" charset="0"/>
              </a:rPr>
              <a:t>Impact of </a:t>
            </a:r>
            <a:r>
              <a:rPr lang="it-IT" sz="2400" dirty="0" err="1" smtClean="0">
                <a:solidFill>
                  <a:schemeClr val="tx1">
                    <a:lumMod val="75000"/>
                    <a:lumOff val="25000"/>
                  </a:schemeClr>
                </a:solidFill>
                <a:latin typeface="Optane" pitchFamily="2" charset="0"/>
                <a:ea typeface="Verdana" pitchFamily="34" charset="0"/>
                <a:cs typeface="Verdana" pitchFamily="34" charset="0"/>
              </a:rPr>
              <a:t>ageing</a:t>
            </a:r>
            <a:r>
              <a:rPr lang="it-IT" sz="2400" dirty="0" smtClean="0">
                <a:solidFill>
                  <a:schemeClr val="tx1">
                    <a:lumMod val="75000"/>
                    <a:lumOff val="25000"/>
                  </a:schemeClr>
                </a:solidFill>
                <a:latin typeface="Optane" pitchFamily="2" charset="0"/>
                <a:ea typeface="Verdana" pitchFamily="34" charset="0"/>
                <a:cs typeface="Verdana" pitchFamily="34" charset="0"/>
              </a:rPr>
              <a:t>  on social </a:t>
            </a:r>
            <a:r>
              <a:rPr lang="it-IT" sz="2400" dirty="0" err="1">
                <a:solidFill>
                  <a:schemeClr val="tx1">
                    <a:lumMod val="75000"/>
                    <a:lumOff val="25000"/>
                  </a:schemeClr>
                </a:solidFill>
                <a:latin typeface="Optane" pitchFamily="2" charset="0"/>
                <a:ea typeface="Verdana" pitchFamily="34" charset="0"/>
                <a:cs typeface="Verdana" pitchFamily="34" charset="0"/>
              </a:rPr>
              <a:t>protection</a:t>
            </a:r>
            <a:r>
              <a:rPr lang="it-IT" sz="2400" dirty="0">
                <a:solidFill>
                  <a:schemeClr val="tx1">
                    <a:lumMod val="75000"/>
                    <a:lumOff val="25000"/>
                  </a:schemeClr>
                </a:solidFill>
                <a:latin typeface="Optane" pitchFamily="2" charset="0"/>
                <a:ea typeface="Verdana" pitchFamily="34" charset="0"/>
                <a:cs typeface="Verdana" pitchFamily="34" charset="0"/>
              </a:rPr>
              <a:t> </a:t>
            </a:r>
            <a:r>
              <a:rPr lang="it-IT" sz="2400" dirty="0" err="1" smtClean="0">
                <a:solidFill>
                  <a:schemeClr val="tx1">
                    <a:lumMod val="75000"/>
                    <a:lumOff val="25000"/>
                  </a:schemeClr>
                </a:solidFill>
                <a:latin typeface="Optane" pitchFamily="2" charset="0"/>
                <a:ea typeface="Verdana" pitchFamily="34" charset="0"/>
                <a:cs typeface="Verdana" pitchFamily="34" charset="0"/>
              </a:rPr>
              <a:t>systems</a:t>
            </a:r>
            <a:r>
              <a:rPr lang="it-IT" sz="2400" dirty="0" smtClean="0">
                <a:solidFill>
                  <a:schemeClr val="tx1">
                    <a:lumMod val="75000"/>
                    <a:lumOff val="25000"/>
                  </a:schemeClr>
                </a:solidFill>
                <a:latin typeface="Optane" pitchFamily="2" charset="0"/>
                <a:ea typeface="Verdana" pitchFamily="34" charset="0"/>
                <a:cs typeface="Verdana" pitchFamily="34" charset="0"/>
              </a:rPr>
              <a:t/>
            </a:r>
            <a:br>
              <a:rPr lang="it-IT" sz="2400" dirty="0" smtClean="0">
                <a:solidFill>
                  <a:schemeClr val="tx1">
                    <a:lumMod val="75000"/>
                    <a:lumOff val="25000"/>
                  </a:schemeClr>
                </a:solidFill>
                <a:latin typeface="Optane" pitchFamily="2" charset="0"/>
                <a:ea typeface="Verdana" pitchFamily="34" charset="0"/>
                <a:cs typeface="Verdana" pitchFamily="34" charset="0"/>
              </a:rPr>
            </a:br>
            <a:r>
              <a:rPr lang="zh-CN" altLang="en-US" sz="2400" dirty="0" smtClean="0">
                <a:solidFill>
                  <a:schemeClr val="tx1">
                    <a:lumMod val="75000"/>
                    <a:lumOff val="25000"/>
                  </a:schemeClr>
                </a:solidFill>
                <a:latin typeface="Optane" pitchFamily="2" charset="0"/>
                <a:ea typeface="Verdana" pitchFamily="34" charset="0"/>
                <a:cs typeface="Verdana" pitchFamily="34" charset="0"/>
              </a:rPr>
              <a:t>老龄化对社保体系的影响</a:t>
            </a:r>
            <a:endParaRPr lang="it-IT" sz="2400" dirty="0">
              <a:solidFill>
                <a:schemeClr val="tx1">
                  <a:lumMod val="75000"/>
                  <a:lumOff val="25000"/>
                </a:schemeClr>
              </a:solidFill>
              <a:latin typeface="Optane" pitchFamily="2" charset="0"/>
              <a:ea typeface="Verdana" pitchFamily="34" charset="0"/>
              <a:cs typeface="Verdana" pitchFamily="34" charset="0"/>
            </a:endParaRPr>
          </a:p>
          <a:p>
            <a:pPr marL="342900" indent="-342900" algn="just">
              <a:buClr>
                <a:schemeClr val="tx2"/>
              </a:buClr>
              <a:buSzPct val="103000"/>
              <a:buFont typeface="Wingdings" panose="05000000000000000000" pitchFamily="2" charset="2"/>
              <a:buChar char="ü"/>
            </a:pPr>
            <a:endParaRPr lang="it-IT" sz="2400" dirty="0" smtClean="0">
              <a:solidFill>
                <a:schemeClr val="tx1">
                  <a:lumMod val="75000"/>
                  <a:lumOff val="25000"/>
                </a:schemeClr>
              </a:solidFill>
              <a:latin typeface="Optane" pitchFamily="2" charset="0"/>
              <a:ea typeface="Verdana" pitchFamily="34" charset="0"/>
              <a:cs typeface="Verdana" pitchFamily="34" charset="0"/>
            </a:endParaRPr>
          </a:p>
          <a:p>
            <a:pPr marL="342900" indent="-342900" algn="just">
              <a:buClr>
                <a:schemeClr val="tx2"/>
              </a:buClr>
              <a:buSzPct val="103000"/>
              <a:buFont typeface="Wingdings" panose="05000000000000000000" pitchFamily="2" charset="2"/>
              <a:buChar char="ü"/>
            </a:pPr>
            <a:r>
              <a:rPr lang="it-IT" sz="2400" dirty="0" err="1" smtClean="0">
                <a:solidFill>
                  <a:schemeClr val="tx1">
                    <a:lumMod val="75000"/>
                    <a:lumOff val="25000"/>
                  </a:schemeClr>
                </a:solidFill>
                <a:latin typeface="Optane" pitchFamily="2" charset="0"/>
                <a:ea typeface="Verdana" pitchFamily="34" charset="0"/>
                <a:cs typeface="Verdana" pitchFamily="34" charset="0"/>
              </a:rPr>
              <a:t>Italian</a:t>
            </a:r>
            <a:r>
              <a:rPr lang="it-IT" sz="2400" dirty="0" smtClean="0">
                <a:solidFill>
                  <a:schemeClr val="tx1">
                    <a:lumMod val="75000"/>
                    <a:lumOff val="25000"/>
                  </a:schemeClr>
                </a:solidFill>
                <a:latin typeface="Optane" pitchFamily="2" charset="0"/>
                <a:ea typeface="Verdana" pitchFamily="34" charset="0"/>
                <a:cs typeface="Verdana" pitchFamily="34" charset="0"/>
              </a:rPr>
              <a:t> </a:t>
            </a:r>
            <a:r>
              <a:rPr lang="it-IT" sz="2400" dirty="0" err="1" smtClean="0">
                <a:solidFill>
                  <a:schemeClr val="tx1">
                    <a:lumMod val="75000"/>
                    <a:lumOff val="25000"/>
                  </a:schemeClr>
                </a:solidFill>
                <a:latin typeface="Optane" pitchFamily="2" charset="0"/>
                <a:ea typeface="Verdana" pitchFamily="34" charset="0"/>
                <a:cs typeface="Verdana" pitchFamily="34" charset="0"/>
              </a:rPr>
              <a:t>pension</a:t>
            </a:r>
            <a:r>
              <a:rPr lang="it-IT" sz="2400" dirty="0" smtClean="0">
                <a:solidFill>
                  <a:schemeClr val="tx1">
                    <a:lumMod val="75000"/>
                    <a:lumOff val="25000"/>
                  </a:schemeClr>
                </a:solidFill>
                <a:latin typeface="Optane" pitchFamily="2" charset="0"/>
                <a:ea typeface="Verdana" pitchFamily="34" charset="0"/>
                <a:cs typeface="Verdana" pitchFamily="34" charset="0"/>
              </a:rPr>
              <a:t> </a:t>
            </a:r>
            <a:r>
              <a:rPr lang="it-IT" sz="2400" dirty="0" err="1" smtClean="0">
                <a:solidFill>
                  <a:schemeClr val="tx1">
                    <a:lumMod val="75000"/>
                    <a:lumOff val="25000"/>
                  </a:schemeClr>
                </a:solidFill>
                <a:latin typeface="Optane" pitchFamily="2" charset="0"/>
                <a:ea typeface="Verdana" pitchFamily="34" charset="0"/>
                <a:cs typeface="Verdana" pitchFamily="34" charset="0"/>
              </a:rPr>
              <a:t>system</a:t>
            </a:r>
            <a:r>
              <a:rPr lang="it-IT" sz="2400" dirty="0" smtClean="0">
                <a:solidFill>
                  <a:schemeClr val="tx1">
                    <a:lumMod val="75000"/>
                    <a:lumOff val="25000"/>
                  </a:schemeClr>
                </a:solidFill>
                <a:latin typeface="Optane" pitchFamily="2" charset="0"/>
                <a:ea typeface="Verdana" pitchFamily="34" charset="0"/>
                <a:cs typeface="Verdana" pitchFamily="34" charset="0"/>
              </a:rPr>
              <a:t> </a:t>
            </a:r>
            <a:r>
              <a:rPr lang="zh-CN" altLang="en-US" sz="2400" dirty="0" smtClean="0">
                <a:solidFill>
                  <a:schemeClr val="tx1">
                    <a:lumMod val="75000"/>
                    <a:lumOff val="25000"/>
                  </a:schemeClr>
                </a:solidFill>
                <a:latin typeface="Optane" pitchFamily="2" charset="0"/>
                <a:ea typeface="Verdana" pitchFamily="34" charset="0"/>
                <a:cs typeface="Verdana" pitchFamily="34" charset="0"/>
              </a:rPr>
              <a:t>意大利养老金体系</a:t>
            </a:r>
            <a:endParaRPr lang="it-IT" sz="2400" dirty="0" smtClean="0">
              <a:solidFill>
                <a:schemeClr val="tx1">
                  <a:lumMod val="75000"/>
                  <a:lumOff val="25000"/>
                </a:schemeClr>
              </a:solidFill>
              <a:latin typeface="Optane" pitchFamily="2" charset="0"/>
              <a:ea typeface="Verdana" pitchFamily="34" charset="0"/>
              <a:cs typeface="Verdana" pitchFamily="34" charset="0"/>
            </a:endParaRPr>
          </a:p>
          <a:p>
            <a:pPr marL="342900" indent="-342900" algn="just">
              <a:buClr>
                <a:schemeClr val="tx2"/>
              </a:buClr>
              <a:buSzPct val="103000"/>
              <a:buFont typeface="Wingdings" panose="05000000000000000000" pitchFamily="2" charset="2"/>
              <a:buChar char="ü"/>
            </a:pPr>
            <a:endParaRPr lang="it-IT" sz="2400" dirty="0">
              <a:solidFill>
                <a:schemeClr val="tx1">
                  <a:lumMod val="75000"/>
                  <a:lumOff val="25000"/>
                </a:schemeClr>
              </a:solidFill>
              <a:latin typeface="Optane" pitchFamily="2" charset="0"/>
              <a:ea typeface="Verdana" pitchFamily="34" charset="0"/>
              <a:cs typeface="Verdana" pitchFamily="34" charset="0"/>
            </a:endParaRPr>
          </a:p>
          <a:p>
            <a:pPr marL="342900" indent="-342900" algn="just">
              <a:buClr>
                <a:schemeClr val="tx2"/>
              </a:buClr>
              <a:buSzPct val="103000"/>
              <a:buFont typeface="Wingdings" panose="05000000000000000000" pitchFamily="2" charset="2"/>
              <a:buChar char="ü"/>
            </a:pPr>
            <a:r>
              <a:rPr lang="it-IT" sz="2400" dirty="0" err="1" smtClean="0">
                <a:solidFill>
                  <a:schemeClr val="tx1">
                    <a:lumMod val="75000"/>
                    <a:lumOff val="25000"/>
                  </a:schemeClr>
                </a:solidFill>
                <a:latin typeface="Optane" pitchFamily="2" charset="0"/>
                <a:ea typeface="Verdana" pitchFamily="34" charset="0"/>
                <a:cs typeface="Verdana" pitchFamily="34" charset="0"/>
              </a:rPr>
              <a:t>Challenges</a:t>
            </a:r>
            <a:r>
              <a:rPr lang="it-IT" sz="2400" dirty="0" smtClean="0">
                <a:solidFill>
                  <a:schemeClr val="tx1">
                    <a:lumMod val="75000"/>
                    <a:lumOff val="25000"/>
                  </a:schemeClr>
                </a:solidFill>
                <a:latin typeface="Optane" pitchFamily="2" charset="0"/>
                <a:ea typeface="Verdana" pitchFamily="34" charset="0"/>
                <a:cs typeface="Verdana" pitchFamily="34" charset="0"/>
              </a:rPr>
              <a:t> for the </a:t>
            </a:r>
            <a:r>
              <a:rPr lang="it-IT" sz="2400" dirty="0" smtClean="0">
                <a:solidFill>
                  <a:schemeClr val="tx1">
                    <a:lumMod val="75000"/>
                    <a:lumOff val="25000"/>
                  </a:schemeClr>
                </a:solidFill>
                <a:latin typeface="Optane" pitchFamily="2" charset="0"/>
                <a:ea typeface="Verdana" pitchFamily="34" charset="0"/>
                <a:cs typeface="Verdana" pitchFamily="34" charset="0"/>
              </a:rPr>
              <a:t>future </a:t>
            </a:r>
            <a:r>
              <a:rPr lang="zh-CN" altLang="en-US" sz="2400" dirty="0" smtClean="0">
                <a:solidFill>
                  <a:schemeClr val="tx1">
                    <a:lumMod val="75000"/>
                    <a:lumOff val="25000"/>
                  </a:schemeClr>
                </a:solidFill>
                <a:latin typeface="Optane" pitchFamily="2" charset="0"/>
                <a:ea typeface="Verdana" pitchFamily="34" charset="0"/>
                <a:cs typeface="Verdana" pitchFamily="34" charset="0"/>
              </a:rPr>
              <a:t>未来的挑战</a:t>
            </a:r>
            <a:endParaRPr lang="it-IT" sz="2400" dirty="0">
              <a:solidFill>
                <a:schemeClr val="tx1">
                  <a:lumMod val="75000"/>
                  <a:lumOff val="25000"/>
                </a:schemeClr>
              </a:solidFill>
              <a:latin typeface="Optane" pitchFamily="2" charset="0"/>
              <a:ea typeface="Verdana" pitchFamily="34" charset="0"/>
              <a:cs typeface="Verdana" pitchFamily="34" charset="0"/>
            </a:endParaRPr>
          </a:p>
        </p:txBody>
      </p:sp>
      <p:sp>
        <p:nvSpPr>
          <p:cNvPr id="6"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smtClean="0"/>
              <a:t>Index</a:t>
            </a:r>
            <a:endParaRPr lang="it-IT" dirty="0"/>
          </a:p>
        </p:txBody>
      </p:sp>
    </p:spTree>
    <p:extLst>
      <p:ext uri="{BB962C8B-B14F-4D97-AF65-F5344CB8AC3E}">
        <p14:creationId xmlns:p14="http://schemas.microsoft.com/office/powerpoint/2010/main" val="17601919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it-IT" dirty="0" err="1">
                <a:solidFill>
                  <a:schemeClr val="tx1">
                    <a:lumMod val="75000"/>
                    <a:lumOff val="25000"/>
                  </a:schemeClr>
                </a:solidFill>
                <a:ea typeface="Verdana" pitchFamily="34" charset="0"/>
                <a:cs typeface="Verdana" pitchFamily="34" charset="0"/>
              </a:rPr>
              <a:t>Italian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pension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system</a:t>
            </a:r>
            <a:endParaRPr lang="it-IT" dirty="0">
              <a:solidFill>
                <a:schemeClr val="tx1">
                  <a:lumMod val="75000"/>
                  <a:lumOff val="25000"/>
                </a:schemeClr>
              </a:solidFill>
              <a:ea typeface="Verdana" pitchFamily="34" charset="0"/>
              <a:cs typeface="Verdana" pitchFamily="34" charset="0"/>
            </a:endParaRPr>
          </a:p>
          <a:p>
            <a:endParaRPr lang="it-IT" dirty="0"/>
          </a:p>
        </p:txBody>
      </p:sp>
      <p:sp>
        <p:nvSpPr>
          <p:cNvPr id="3" name="CasellaDiTesto 2"/>
          <p:cNvSpPr txBox="1"/>
          <p:nvPr/>
        </p:nvSpPr>
        <p:spPr>
          <a:xfrm>
            <a:off x="344360" y="862978"/>
            <a:ext cx="9217280" cy="1477328"/>
          </a:xfrm>
          <a:prstGeom prst="rect">
            <a:avLst/>
          </a:prstGeom>
          <a:noFill/>
        </p:spPr>
        <p:txBody>
          <a:bodyPr wrap="square" rtlCol="0">
            <a:spAutoFit/>
          </a:bodyPr>
          <a:lstStyle/>
          <a:p>
            <a:pPr algn="ctr"/>
            <a:r>
              <a:rPr lang="en-US" dirty="0" smtClean="0">
                <a:latin typeface="Optane"/>
              </a:rPr>
              <a:t>Automatically </a:t>
            </a:r>
            <a:r>
              <a:rPr lang="en-US" dirty="0" err="1" smtClean="0">
                <a:latin typeface="Optane"/>
              </a:rPr>
              <a:t>adjustement</a:t>
            </a:r>
            <a:r>
              <a:rPr lang="en-US" dirty="0" smtClean="0">
                <a:latin typeface="Optane"/>
              </a:rPr>
              <a:t> to </a:t>
            </a:r>
            <a:r>
              <a:rPr lang="en-US" dirty="0">
                <a:latin typeface="Optane"/>
              </a:rPr>
              <a:t>changes in </a:t>
            </a:r>
            <a:r>
              <a:rPr lang="en-US" dirty="0" smtClean="0">
                <a:latin typeface="Optane"/>
              </a:rPr>
              <a:t>mortality is also applied to contributive pensions </a:t>
            </a:r>
            <a:r>
              <a:rPr lang="en-US" dirty="0" smtClean="0">
                <a:latin typeface="Optane"/>
              </a:rPr>
              <a:t>formula</a:t>
            </a:r>
            <a:br>
              <a:rPr lang="en-US" dirty="0" smtClean="0">
                <a:latin typeface="Optane"/>
              </a:rPr>
            </a:br>
            <a:r>
              <a:rPr lang="zh-CN" altLang="en-US" dirty="0" smtClean="0">
                <a:latin typeface="Optane"/>
              </a:rPr>
              <a:t>根据死亡率自动调整也适用于缴费型养老金计算公式</a:t>
            </a:r>
            <a:endParaRPr lang="en-US" dirty="0">
              <a:latin typeface="Optane"/>
            </a:endParaRPr>
          </a:p>
          <a:p>
            <a:pPr algn="ctr"/>
            <a:r>
              <a:rPr lang="en-US" dirty="0" smtClean="0">
                <a:latin typeface="Optane"/>
              </a:rPr>
              <a:t>Annual pension = Contributive accounts* </a:t>
            </a:r>
            <a:r>
              <a:rPr lang="en-US" dirty="0" smtClean="0">
                <a:latin typeface="Optane"/>
              </a:rPr>
              <a:t>C</a:t>
            </a:r>
            <a:br>
              <a:rPr lang="en-US" dirty="0" smtClean="0">
                <a:latin typeface="Optane"/>
              </a:rPr>
            </a:br>
            <a:r>
              <a:rPr lang="zh-CN" altLang="en-US" dirty="0" smtClean="0">
                <a:latin typeface="Optane"/>
              </a:rPr>
              <a:t>年度养老金＝缴费帐户＊</a:t>
            </a:r>
            <a:r>
              <a:rPr lang="en-US" altLang="zh-CN" dirty="0" smtClean="0">
                <a:latin typeface="Optane"/>
              </a:rPr>
              <a:t>C</a:t>
            </a:r>
            <a:endParaRPr lang="it-IT" dirty="0">
              <a:latin typeface="Optane"/>
            </a:endParaRPr>
          </a:p>
        </p:txBody>
      </p:sp>
      <p:sp>
        <p:nvSpPr>
          <p:cNvPr id="2" name="CasellaDiTesto 1"/>
          <p:cNvSpPr txBox="1"/>
          <p:nvPr/>
        </p:nvSpPr>
        <p:spPr>
          <a:xfrm>
            <a:off x="6177170" y="2348850"/>
            <a:ext cx="3096430" cy="3693319"/>
          </a:xfrm>
          <a:prstGeom prst="rect">
            <a:avLst/>
          </a:prstGeom>
          <a:noFill/>
          <a:ln>
            <a:solidFill>
              <a:schemeClr val="tx2">
                <a:lumMod val="40000"/>
                <a:lumOff val="60000"/>
              </a:schemeClr>
            </a:solidFill>
          </a:ln>
        </p:spPr>
        <p:txBody>
          <a:bodyPr wrap="square" rtlCol="0">
            <a:spAutoFit/>
          </a:bodyPr>
          <a:lstStyle/>
          <a:p>
            <a:r>
              <a:rPr lang="it-IT" dirty="0" err="1" smtClean="0">
                <a:latin typeface="Optane"/>
              </a:rPr>
              <a:t>Transformation</a:t>
            </a:r>
            <a:r>
              <a:rPr lang="it-IT" dirty="0" smtClean="0">
                <a:latin typeface="Optane"/>
              </a:rPr>
              <a:t> </a:t>
            </a:r>
            <a:r>
              <a:rPr lang="it-IT" dirty="0" err="1" smtClean="0">
                <a:latin typeface="Optane"/>
              </a:rPr>
              <a:t>coefficient</a:t>
            </a:r>
            <a:r>
              <a:rPr lang="it-IT" dirty="0" smtClean="0">
                <a:latin typeface="Optane"/>
              </a:rPr>
              <a:t> </a:t>
            </a:r>
            <a:r>
              <a:rPr lang="it-IT" dirty="0" err="1" smtClean="0">
                <a:latin typeface="Optane"/>
              </a:rPr>
              <a:t>that</a:t>
            </a:r>
            <a:r>
              <a:rPr lang="it-IT" dirty="0" smtClean="0">
                <a:latin typeface="Optane"/>
              </a:rPr>
              <a:t> </a:t>
            </a:r>
            <a:r>
              <a:rPr lang="it-IT" dirty="0" err="1" smtClean="0">
                <a:latin typeface="Optane"/>
              </a:rPr>
              <a:t>reflects</a:t>
            </a:r>
            <a:r>
              <a:rPr lang="it-IT" dirty="0" smtClean="0">
                <a:latin typeface="Optane"/>
              </a:rPr>
              <a:t> the </a:t>
            </a:r>
            <a:r>
              <a:rPr lang="it-IT" dirty="0" err="1" smtClean="0">
                <a:latin typeface="Optane"/>
              </a:rPr>
              <a:t>surviving</a:t>
            </a:r>
            <a:r>
              <a:rPr lang="it-IT" dirty="0" smtClean="0">
                <a:latin typeface="Optane"/>
              </a:rPr>
              <a:t> </a:t>
            </a:r>
            <a:r>
              <a:rPr lang="it-IT" dirty="0" err="1" smtClean="0">
                <a:latin typeface="Optane"/>
              </a:rPr>
              <a:t>probability</a:t>
            </a:r>
            <a:r>
              <a:rPr lang="it-IT" dirty="0" smtClean="0">
                <a:latin typeface="Optane"/>
              </a:rPr>
              <a:t>.</a:t>
            </a:r>
          </a:p>
          <a:p>
            <a:r>
              <a:rPr lang="zh-CN" altLang="en-US" dirty="0" smtClean="0">
                <a:latin typeface="Optane"/>
              </a:rPr>
              <a:t>变化系数反映存活几率</a:t>
            </a:r>
            <a:endParaRPr lang="it-IT" dirty="0" smtClean="0">
              <a:latin typeface="Optane"/>
            </a:endParaRPr>
          </a:p>
          <a:p>
            <a:endParaRPr lang="it-IT" dirty="0" smtClean="0">
              <a:latin typeface="Optane"/>
            </a:endParaRPr>
          </a:p>
          <a:p>
            <a:r>
              <a:rPr lang="it-IT" dirty="0" err="1" smtClean="0">
                <a:latin typeface="Optane"/>
              </a:rPr>
              <a:t>Updated</a:t>
            </a:r>
            <a:r>
              <a:rPr lang="it-IT" dirty="0" smtClean="0">
                <a:latin typeface="Optane"/>
              </a:rPr>
              <a:t> </a:t>
            </a:r>
            <a:r>
              <a:rPr lang="it-IT" dirty="0" err="1" smtClean="0">
                <a:latin typeface="Optane"/>
              </a:rPr>
              <a:t>every</a:t>
            </a:r>
            <a:r>
              <a:rPr lang="it-IT" dirty="0" smtClean="0">
                <a:latin typeface="Optane"/>
              </a:rPr>
              <a:t> </a:t>
            </a:r>
            <a:r>
              <a:rPr lang="it-IT" dirty="0" err="1" smtClean="0">
                <a:latin typeface="Optane"/>
              </a:rPr>
              <a:t>three</a:t>
            </a:r>
            <a:r>
              <a:rPr lang="it-IT" dirty="0" smtClean="0">
                <a:latin typeface="Optane"/>
              </a:rPr>
              <a:t> </a:t>
            </a:r>
            <a:r>
              <a:rPr lang="it-IT" dirty="0" err="1" smtClean="0">
                <a:latin typeface="Optane"/>
              </a:rPr>
              <a:t>years</a:t>
            </a:r>
            <a:r>
              <a:rPr lang="it-IT" dirty="0" smtClean="0">
                <a:latin typeface="Optane"/>
              </a:rPr>
              <a:t> </a:t>
            </a:r>
            <a:r>
              <a:rPr lang="it-IT" dirty="0" err="1" smtClean="0">
                <a:latin typeface="Optane"/>
              </a:rPr>
              <a:t>until</a:t>
            </a:r>
            <a:r>
              <a:rPr lang="it-IT" dirty="0" smtClean="0">
                <a:latin typeface="Optane"/>
              </a:rPr>
              <a:t> 2019 and </a:t>
            </a:r>
            <a:r>
              <a:rPr lang="it-IT" dirty="0" err="1" smtClean="0">
                <a:latin typeface="Optane"/>
              </a:rPr>
              <a:t>every</a:t>
            </a:r>
            <a:r>
              <a:rPr lang="it-IT" dirty="0" smtClean="0">
                <a:latin typeface="Optane"/>
              </a:rPr>
              <a:t> 2 </a:t>
            </a:r>
            <a:r>
              <a:rPr lang="it-IT" dirty="0" err="1" smtClean="0">
                <a:latin typeface="Optane"/>
              </a:rPr>
              <a:t>years</a:t>
            </a:r>
            <a:r>
              <a:rPr lang="it-IT" dirty="0" smtClean="0">
                <a:latin typeface="Optane"/>
              </a:rPr>
              <a:t> </a:t>
            </a:r>
            <a:r>
              <a:rPr lang="it-IT" dirty="0" err="1" smtClean="0">
                <a:latin typeface="Optane"/>
              </a:rPr>
              <a:t>afterward</a:t>
            </a:r>
            <a:r>
              <a:rPr lang="it-IT" dirty="0" smtClean="0">
                <a:latin typeface="Optane"/>
              </a:rPr>
              <a:t> </a:t>
            </a:r>
            <a:r>
              <a:rPr lang="en-US" dirty="0" smtClean="0">
                <a:latin typeface="Optane"/>
              </a:rPr>
              <a:t>through </a:t>
            </a:r>
            <a:r>
              <a:rPr lang="en-US" dirty="0">
                <a:latin typeface="Optane"/>
              </a:rPr>
              <a:t>a simplified procedure </a:t>
            </a:r>
            <a:r>
              <a:rPr lang="en-US" dirty="0" smtClean="0">
                <a:latin typeface="Optane"/>
              </a:rPr>
              <a:t>by  </a:t>
            </a:r>
            <a:r>
              <a:rPr lang="en-US" dirty="0">
                <a:latin typeface="Optane"/>
              </a:rPr>
              <a:t>administrative </a:t>
            </a:r>
            <a:r>
              <a:rPr lang="en-US" dirty="0" smtClean="0">
                <a:latin typeface="Optane"/>
              </a:rPr>
              <a:t>rules</a:t>
            </a:r>
            <a:br>
              <a:rPr lang="en-US" dirty="0" smtClean="0">
                <a:latin typeface="Optane"/>
              </a:rPr>
            </a:br>
            <a:r>
              <a:rPr lang="zh-CN" altLang="en-US" dirty="0" smtClean="0">
                <a:latin typeface="Optane"/>
              </a:rPr>
              <a:t>2</a:t>
            </a:r>
            <a:r>
              <a:rPr lang="en-US" altLang="zh-CN" dirty="0" smtClean="0">
                <a:latin typeface="Optane"/>
              </a:rPr>
              <a:t>019</a:t>
            </a:r>
            <a:r>
              <a:rPr lang="zh-CN" altLang="en-US" dirty="0" smtClean="0">
                <a:latin typeface="Optane"/>
              </a:rPr>
              <a:t>年前每三年更新一次，之后每两年通过行政管理规则的简化程序进行更新</a:t>
            </a:r>
            <a:endParaRPr lang="it-IT" dirty="0">
              <a:latin typeface="Optane"/>
            </a:endParaRPr>
          </a:p>
        </p:txBody>
      </p:sp>
      <p:sp>
        <p:nvSpPr>
          <p:cNvPr id="5" name="Ovale 4"/>
          <p:cNvSpPr/>
          <p:nvPr/>
        </p:nvSpPr>
        <p:spPr>
          <a:xfrm>
            <a:off x="6465210" y="1844780"/>
            <a:ext cx="376052" cy="36004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pic>
        <p:nvPicPr>
          <p:cNvPr id="6" name="Immagine 5"/>
          <p:cNvPicPr>
            <a:picLocks noChangeAspect="1"/>
          </p:cNvPicPr>
          <p:nvPr/>
        </p:nvPicPr>
        <p:blipFill>
          <a:blip r:embed="rId3"/>
          <a:stretch>
            <a:fillRect/>
          </a:stretch>
        </p:blipFill>
        <p:spPr>
          <a:xfrm>
            <a:off x="488749" y="2348850"/>
            <a:ext cx="5539717" cy="3794248"/>
          </a:xfrm>
          <a:prstGeom prst="rect">
            <a:avLst/>
          </a:prstGeom>
        </p:spPr>
      </p:pic>
      <p:pic>
        <p:nvPicPr>
          <p:cNvPr id="13" name="Immagine 12"/>
          <p:cNvPicPr>
            <a:picLocks noChangeAspect="1"/>
          </p:cNvPicPr>
          <p:nvPr/>
        </p:nvPicPr>
        <p:blipFill>
          <a:blip r:embed="rId4"/>
          <a:stretch>
            <a:fillRect/>
          </a:stretch>
        </p:blipFill>
        <p:spPr>
          <a:xfrm>
            <a:off x="488380" y="2348850"/>
            <a:ext cx="5540086" cy="3788778"/>
          </a:xfrm>
          <a:prstGeom prst="rect">
            <a:avLst/>
          </a:prstGeom>
        </p:spPr>
      </p:pic>
      <p:sp>
        <p:nvSpPr>
          <p:cNvPr id="14" name="Ovale 13"/>
          <p:cNvSpPr/>
          <p:nvPr/>
        </p:nvSpPr>
        <p:spPr>
          <a:xfrm>
            <a:off x="5169030" y="5517290"/>
            <a:ext cx="360050" cy="360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2 17"/>
          <p:cNvCxnSpPr/>
          <p:nvPr/>
        </p:nvCxnSpPr>
        <p:spPr>
          <a:xfrm>
            <a:off x="3944860" y="3284980"/>
            <a:ext cx="13681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e 14"/>
          <p:cNvSpPr/>
          <p:nvPr/>
        </p:nvSpPr>
        <p:spPr>
          <a:xfrm>
            <a:off x="3728830" y="5517290"/>
            <a:ext cx="360050" cy="360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50438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smtClean="0"/>
              <a:t>Challenges for the </a:t>
            </a:r>
            <a:r>
              <a:rPr lang="en-US" altLang="it-IT" dirty="0" smtClean="0"/>
              <a:t>future </a:t>
            </a:r>
            <a:r>
              <a:rPr lang="zh-CN" altLang="en-US" dirty="0" smtClean="0"/>
              <a:t>未来面临的挑战</a:t>
            </a:r>
            <a:endParaRPr lang="it-IT" dirty="0"/>
          </a:p>
        </p:txBody>
      </p:sp>
      <p:sp>
        <p:nvSpPr>
          <p:cNvPr id="5" name="CasellaDiTesto 4"/>
          <p:cNvSpPr txBox="1"/>
          <p:nvPr/>
        </p:nvSpPr>
        <p:spPr>
          <a:xfrm>
            <a:off x="632400" y="1340710"/>
            <a:ext cx="8641200" cy="5016758"/>
          </a:xfrm>
          <a:prstGeom prst="rect">
            <a:avLst/>
          </a:prstGeom>
          <a:noFill/>
        </p:spPr>
        <p:txBody>
          <a:bodyPr wrap="square" rtlCol="0">
            <a:spAutoFit/>
          </a:bodyPr>
          <a:lstStyle/>
          <a:p>
            <a:pPr algn="just"/>
            <a:r>
              <a:rPr lang="en-US" sz="2000" dirty="0">
                <a:latin typeface="Optane"/>
              </a:rPr>
              <a:t>Reforms adopted from the early-1990s until 2011 are expected to immunize the pension system from the impact of the demographic </a:t>
            </a:r>
            <a:r>
              <a:rPr lang="en-US" sz="2000" dirty="0" smtClean="0">
                <a:latin typeface="Optane"/>
              </a:rPr>
              <a:t>transformation by rapid implementation </a:t>
            </a:r>
            <a:r>
              <a:rPr lang="en-US" sz="2000" dirty="0">
                <a:latin typeface="Optane"/>
              </a:rPr>
              <a:t>of </a:t>
            </a:r>
            <a:r>
              <a:rPr lang="en-US" sz="2000" dirty="0" smtClean="0">
                <a:latin typeface="Optane"/>
              </a:rPr>
              <a:t>eligibility conditions</a:t>
            </a:r>
            <a:r>
              <a:rPr lang="en-US" sz="2000" dirty="0" smtClean="0">
                <a:latin typeface="Optane"/>
              </a:rPr>
              <a:t>.</a:t>
            </a:r>
            <a:br>
              <a:rPr lang="en-US" sz="2000" dirty="0" smtClean="0">
                <a:latin typeface="Optane"/>
              </a:rPr>
            </a:br>
            <a:r>
              <a:rPr lang="en-US" altLang="zh-CN" sz="2000" dirty="0" smtClean="0">
                <a:latin typeface="Optane"/>
              </a:rPr>
              <a:t>1990</a:t>
            </a:r>
            <a:r>
              <a:rPr lang="zh-CN" altLang="en-US" sz="2000" dirty="0" smtClean="0">
                <a:latin typeface="Optane"/>
              </a:rPr>
              <a:t>年初起至</a:t>
            </a:r>
            <a:r>
              <a:rPr lang="en-US" altLang="zh-CN" sz="2000" dirty="0" smtClean="0">
                <a:latin typeface="Optane"/>
              </a:rPr>
              <a:t>2011</a:t>
            </a:r>
            <a:r>
              <a:rPr lang="zh-CN" altLang="en-US" sz="2000" dirty="0" smtClean="0">
                <a:latin typeface="Optane"/>
              </a:rPr>
              <a:t>年的改革方案通过一系列针对准入条件的政策措施意在保护养老金体系不受人口结构变化的冲击</a:t>
            </a:r>
            <a:endParaRPr lang="en-US" sz="2000" dirty="0">
              <a:latin typeface="Optane"/>
            </a:endParaRPr>
          </a:p>
          <a:p>
            <a:pPr algn="just"/>
            <a:endParaRPr lang="en-US" sz="2000" dirty="0" smtClean="0">
              <a:latin typeface="Optane"/>
            </a:endParaRPr>
          </a:p>
          <a:p>
            <a:pPr algn="just"/>
            <a:r>
              <a:rPr lang="en-US" sz="2000" dirty="0" smtClean="0">
                <a:solidFill>
                  <a:prstClr val="black"/>
                </a:solidFill>
                <a:latin typeface="Optane"/>
              </a:rPr>
              <a:t>While </a:t>
            </a:r>
            <a:r>
              <a:rPr lang="en-US" sz="2000" dirty="0">
                <a:solidFill>
                  <a:prstClr val="black"/>
                </a:solidFill>
                <a:latin typeface="Optane"/>
              </a:rPr>
              <a:t>improving financial sustainability, recent reforms also created challenges mostly related to </a:t>
            </a:r>
            <a:r>
              <a:rPr lang="en-US" sz="2000" dirty="0" smtClean="0">
                <a:solidFill>
                  <a:prstClr val="black"/>
                </a:solidFill>
                <a:latin typeface="Optane"/>
              </a:rPr>
              <a:t>:</a:t>
            </a:r>
            <a:endParaRPr lang="en-US" sz="2000" dirty="0">
              <a:solidFill>
                <a:prstClr val="black"/>
              </a:solidFill>
              <a:latin typeface="Optane"/>
            </a:endParaRPr>
          </a:p>
          <a:p>
            <a:pPr algn="just"/>
            <a:r>
              <a:rPr lang="zh-CN" altLang="en-US" sz="2000" dirty="0" smtClean="0">
                <a:solidFill>
                  <a:prstClr val="black"/>
                </a:solidFill>
                <a:latin typeface="Optane"/>
              </a:rPr>
              <a:t>就改善财务可持续性而言，近期改革也带来了以下方面的挑战：</a:t>
            </a:r>
            <a:endParaRPr lang="en-US" sz="2000" dirty="0" smtClean="0">
              <a:solidFill>
                <a:prstClr val="black"/>
              </a:solidFill>
              <a:latin typeface="Optane"/>
            </a:endParaRPr>
          </a:p>
          <a:p>
            <a:pPr marL="342900" indent="-342900" algn="just">
              <a:buFontTx/>
              <a:buChar char="-"/>
            </a:pPr>
            <a:r>
              <a:rPr lang="en-US" sz="2000" dirty="0" smtClean="0">
                <a:solidFill>
                  <a:prstClr val="black"/>
                </a:solidFill>
                <a:latin typeface="Optane"/>
              </a:rPr>
              <a:t>higher </a:t>
            </a:r>
            <a:r>
              <a:rPr lang="en-US" sz="2000" dirty="0">
                <a:solidFill>
                  <a:prstClr val="black"/>
                </a:solidFill>
                <a:latin typeface="Optane"/>
              </a:rPr>
              <a:t>participation rates for older </a:t>
            </a:r>
            <a:r>
              <a:rPr lang="en-US" sz="2000" dirty="0" smtClean="0">
                <a:solidFill>
                  <a:prstClr val="black"/>
                </a:solidFill>
                <a:latin typeface="Optane"/>
              </a:rPr>
              <a:t>people to the </a:t>
            </a:r>
            <a:r>
              <a:rPr lang="en-US" sz="2000" dirty="0" err="1" smtClean="0">
                <a:solidFill>
                  <a:prstClr val="black"/>
                </a:solidFill>
                <a:latin typeface="Optane"/>
              </a:rPr>
              <a:t>labour</a:t>
            </a:r>
            <a:r>
              <a:rPr lang="en-US" sz="2000" dirty="0" smtClean="0">
                <a:solidFill>
                  <a:prstClr val="black"/>
                </a:solidFill>
                <a:latin typeface="Optane"/>
              </a:rPr>
              <a:t> </a:t>
            </a:r>
            <a:r>
              <a:rPr lang="en-US" sz="2000" dirty="0">
                <a:solidFill>
                  <a:prstClr val="black"/>
                </a:solidFill>
                <a:latin typeface="Optane"/>
              </a:rPr>
              <a:t>market</a:t>
            </a:r>
            <a:r>
              <a:rPr lang="en-US" sz="2000" dirty="0" smtClean="0">
                <a:solidFill>
                  <a:prstClr val="black"/>
                </a:solidFill>
                <a:latin typeface="Optane"/>
              </a:rPr>
              <a:t>;</a:t>
            </a:r>
          </a:p>
          <a:p>
            <a:pPr algn="just"/>
            <a:r>
              <a:rPr lang="zh-CN" altLang="en-US" sz="2000" dirty="0" smtClean="0">
                <a:solidFill>
                  <a:prstClr val="black"/>
                </a:solidFill>
                <a:latin typeface="Optane"/>
              </a:rPr>
              <a:t>老年人在劳动力市场较高的参与绿</a:t>
            </a:r>
            <a:endParaRPr lang="en-US" sz="2000" dirty="0" smtClean="0">
              <a:solidFill>
                <a:prstClr val="black"/>
              </a:solidFill>
              <a:latin typeface="Optane"/>
            </a:endParaRPr>
          </a:p>
          <a:p>
            <a:pPr marL="342900" indent="-342900" algn="just">
              <a:buFontTx/>
              <a:buChar char="-"/>
            </a:pPr>
            <a:r>
              <a:rPr lang="en-US" sz="2000" dirty="0" smtClean="0">
                <a:solidFill>
                  <a:prstClr val="black"/>
                </a:solidFill>
                <a:latin typeface="Optane"/>
              </a:rPr>
              <a:t>avoid </a:t>
            </a:r>
            <a:r>
              <a:rPr lang="en-US" sz="2000" dirty="0">
                <a:solidFill>
                  <a:prstClr val="black"/>
                </a:solidFill>
                <a:latin typeface="Optane"/>
              </a:rPr>
              <a:t>the “old in, young out” </a:t>
            </a:r>
            <a:r>
              <a:rPr lang="en-US" sz="2000" dirty="0" smtClean="0">
                <a:solidFill>
                  <a:prstClr val="black"/>
                </a:solidFill>
                <a:latin typeface="Optane"/>
              </a:rPr>
              <a:t>effect;</a:t>
            </a:r>
          </a:p>
          <a:p>
            <a:pPr algn="just"/>
            <a:r>
              <a:rPr lang="zh-CN" altLang="en-US" sz="2000" dirty="0" smtClean="0">
                <a:solidFill>
                  <a:prstClr val="black"/>
                </a:solidFill>
                <a:latin typeface="Optane"/>
              </a:rPr>
              <a:t>避免‘老年排挤青年’效应</a:t>
            </a:r>
            <a:endParaRPr lang="en-US" sz="2000" dirty="0" smtClean="0">
              <a:solidFill>
                <a:prstClr val="black"/>
              </a:solidFill>
              <a:latin typeface="Optane"/>
            </a:endParaRPr>
          </a:p>
          <a:p>
            <a:pPr marL="342900" indent="-342900" algn="just">
              <a:buFontTx/>
              <a:buChar char="-"/>
            </a:pPr>
            <a:r>
              <a:rPr lang="en-US" sz="2000" dirty="0">
                <a:solidFill>
                  <a:prstClr val="black"/>
                </a:solidFill>
                <a:latin typeface="Optane"/>
              </a:rPr>
              <a:t>g</a:t>
            </a:r>
            <a:r>
              <a:rPr lang="en-US" sz="2000" dirty="0" smtClean="0">
                <a:solidFill>
                  <a:prstClr val="black"/>
                </a:solidFill>
                <a:latin typeface="Optane"/>
              </a:rPr>
              <a:t>ood level of adequacy of all contributive pensions</a:t>
            </a:r>
            <a:r>
              <a:rPr lang="en-US" sz="2000" dirty="0" smtClean="0">
                <a:solidFill>
                  <a:prstClr val="black"/>
                </a:solidFill>
                <a:latin typeface="Optane"/>
              </a:rPr>
              <a:t>.</a:t>
            </a:r>
          </a:p>
          <a:p>
            <a:pPr algn="just"/>
            <a:r>
              <a:rPr lang="zh-CN" altLang="en-US" sz="2000" dirty="0" smtClean="0">
                <a:solidFill>
                  <a:prstClr val="black"/>
                </a:solidFill>
                <a:latin typeface="Optane"/>
              </a:rPr>
              <a:t>保证所有缴费型养老金充分性水平</a:t>
            </a:r>
            <a:endParaRPr lang="en-US" sz="2000" dirty="0" smtClean="0">
              <a:solidFill>
                <a:prstClr val="black"/>
              </a:solidFill>
              <a:latin typeface="Optane"/>
            </a:endParaRPr>
          </a:p>
          <a:p>
            <a:pPr algn="just"/>
            <a:endParaRPr lang="en-US" sz="2000" dirty="0">
              <a:latin typeface="Optane"/>
            </a:endParaRPr>
          </a:p>
        </p:txBody>
      </p:sp>
    </p:spTree>
    <p:extLst>
      <p:ext uri="{BB962C8B-B14F-4D97-AF65-F5344CB8AC3E}">
        <p14:creationId xmlns:p14="http://schemas.microsoft.com/office/powerpoint/2010/main" val="15791054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a:t>Challenges for the </a:t>
            </a:r>
            <a:r>
              <a:rPr lang="en-US" altLang="it-IT" dirty="0" smtClean="0"/>
              <a:t>future</a:t>
            </a:r>
            <a:endParaRPr lang="it-IT" dirty="0"/>
          </a:p>
          <a:p>
            <a:endParaRPr lang="it-IT" dirty="0"/>
          </a:p>
        </p:txBody>
      </p:sp>
      <p:sp>
        <p:nvSpPr>
          <p:cNvPr id="3" name="CasellaDiTesto 2"/>
          <p:cNvSpPr txBox="1"/>
          <p:nvPr/>
        </p:nvSpPr>
        <p:spPr>
          <a:xfrm>
            <a:off x="488380" y="980660"/>
            <a:ext cx="8929240" cy="707886"/>
          </a:xfrm>
          <a:prstGeom prst="rect">
            <a:avLst/>
          </a:prstGeom>
          <a:noFill/>
        </p:spPr>
        <p:txBody>
          <a:bodyPr wrap="square" rtlCol="0">
            <a:spAutoFit/>
          </a:bodyPr>
          <a:lstStyle/>
          <a:p>
            <a:pPr algn="ctr"/>
            <a:r>
              <a:rPr lang="it-IT" sz="2000" dirty="0" smtClean="0">
                <a:latin typeface="Optane"/>
              </a:rPr>
              <a:t> </a:t>
            </a:r>
            <a:r>
              <a:rPr lang="it-IT" sz="2000" dirty="0" err="1" smtClean="0">
                <a:latin typeface="Optane"/>
              </a:rPr>
              <a:t>Italian</a:t>
            </a:r>
            <a:r>
              <a:rPr lang="it-IT" sz="2000" dirty="0" smtClean="0">
                <a:latin typeface="Optane"/>
              </a:rPr>
              <a:t> </a:t>
            </a:r>
            <a:r>
              <a:rPr lang="it-IT" sz="2000" dirty="0" err="1" smtClean="0">
                <a:latin typeface="Optane"/>
              </a:rPr>
              <a:t>labour</a:t>
            </a:r>
            <a:r>
              <a:rPr lang="it-IT" sz="2000" dirty="0" smtClean="0">
                <a:latin typeface="Optane"/>
              </a:rPr>
              <a:t> market </a:t>
            </a:r>
            <a:r>
              <a:rPr lang="it-IT" sz="2000" dirty="0" err="1" smtClean="0">
                <a:latin typeface="Optane"/>
              </a:rPr>
              <a:t>is</a:t>
            </a:r>
            <a:r>
              <a:rPr lang="it-IT" sz="2000" dirty="0" smtClean="0">
                <a:latin typeface="Optane"/>
              </a:rPr>
              <a:t> in </a:t>
            </a:r>
            <a:r>
              <a:rPr lang="it-IT" sz="2000" dirty="0" err="1" smtClean="0">
                <a:latin typeface="Optane"/>
              </a:rPr>
              <a:t>slight</a:t>
            </a:r>
            <a:r>
              <a:rPr lang="it-IT" sz="2000" dirty="0" smtClean="0">
                <a:latin typeface="Optane"/>
              </a:rPr>
              <a:t> </a:t>
            </a:r>
            <a:r>
              <a:rPr lang="it-IT" sz="2000" dirty="0" err="1" smtClean="0">
                <a:latin typeface="Optane"/>
              </a:rPr>
              <a:t>increase</a:t>
            </a:r>
            <a:r>
              <a:rPr lang="it-IT" sz="2000" dirty="0" smtClean="0">
                <a:latin typeface="Optane"/>
              </a:rPr>
              <a:t> </a:t>
            </a:r>
            <a:r>
              <a:rPr lang="it-IT" sz="2000" dirty="0" err="1" smtClean="0">
                <a:latin typeface="Optane"/>
              </a:rPr>
              <a:t>after</a:t>
            </a:r>
            <a:r>
              <a:rPr lang="it-IT" sz="2000" dirty="0" smtClean="0">
                <a:latin typeface="Optane"/>
              </a:rPr>
              <a:t> the 2008 </a:t>
            </a:r>
            <a:r>
              <a:rPr lang="it-IT" sz="2000" dirty="0" err="1" smtClean="0">
                <a:latin typeface="Optane"/>
              </a:rPr>
              <a:t>crisis</a:t>
            </a:r>
            <a:r>
              <a:rPr lang="it-IT" sz="2000" dirty="0" smtClean="0">
                <a:latin typeface="Optane"/>
              </a:rPr>
              <a:t/>
            </a:r>
            <a:br>
              <a:rPr lang="it-IT" sz="2000" dirty="0" smtClean="0">
                <a:latin typeface="Optane"/>
              </a:rPr>
            </a:br>
            <a:r>
              <a:rPr lang="en-US" altLang="zh-CN" sz="2000" dirty="0" smtClean="0">
                <a:latin typeface="Optane"/>
              </a:rPr>
              <a:t>2008</a:t>
            </a:r>
            <a:r>
              <a:rPr lang="zh-CN" altLang="en-US" sz="2000" dirty="0" smtClean="0">
                <a:latin typeface="Optane"/>
              </a:rPr>
              <a:t>年危机后意大利劳动力市场小幅度回升</a:t>
            </a:r>
            <a:r>
              <a:rPr lang="it-IT" sz="2000" dirty="0" smtClean="0">
                <a:latin typeface="Optane"/>
              </a:rPr>
              <a:t> </a:t>
            </a:r>
            <a:r>
              <a:rPr lang="it-IT" sz="2000" dirty="0" smtClean="0"/>
              <a:t> </a:t>
            </a:r>
            <a:endParaRPr lang="it-IT" sz="2000" dirty="0"/>
          </a:p>
        </p:txBody>
      </p:sp>
      <p:sp>
        <p:nvSpPr>
          <p:cNvPr id="6" name="CasellaDiTesto 5"/>
          <p:cNvSpPr txBox="1"/>
          <p:nvPr/>
        </p:nvSpPr>
        <p:spPr>
          <a:xfrm>
            <a:off x="272350" y="6063765"/>
            <a:ext cx="9073257" cy="461665"/>
          </a:xfrm>
          <a:prstGeom prst="rect">
            <a:avLst/>
          </a:prstGeom>
          <a:noFill/>
        </p:spPr>
        <p:txBody>
          <a:bodyPr wrap="square" rtlCol="0">
            <a:spAutoFit/>
          </a:bodyPr>
          <a:lstStyle/>
          <a:p>
            <a:r>
              <a:rPr lang="it-IT" dirty="0" smtClean="0">
                <a:latin typeface="Optane"/>
              </a:rPr>
              <a:t>Source: </a:t>
            </a:r>
            <a:r>
              <a:rPr lang="it-IT" dirty="0" err="1" smtClean="0">
                <a:latin typeface="Optane"/>
              </a:rPr>
              <a:t>Elaborations</a:t>
            </a:r>
            <a:r>
              <a:rPr lang="it-IT" dirty="0" smtClean="0">
                <a:latin typeface="Optane"/>
              </a:rPr>
              <a:t> on </a:t>
            </a:r>
            <a:r>
              <a:rPr lang="it-IT" dirty="0" err="1" smtClean="0">
                <a:latin typeface="Optane"/>
              </a:rPr>
              <a:t>Labour</a:t>
            </a:r>
            <a:r>
              <a:rPr lang="it-IT" dirty="0" smtClean="0">
                <a:latin typeface="Optane"/>
              </a:rPr>
              <a:t> </a:t>
            </a:r>
            <a:r>
              <a:rPr lang="it-IT" dirty="0" err="1" smtClean="0">
                <a:latin typeface="Optane"/>
              </a:rPr>
              <a:t>forces</a:t>
            </a:r>
            <a:r>
              <a:rPr lang="it-IT" dirty="0" smtClean="0">
                <a:latin typeface="Optane"/>
              </a:rPr>
              <a:t> data – </a:t>
            </a:r>
            <a:r>
              <a:rPr lang="it-IT" dirty="0" err="1" smtClean="0">
                <a:latin typeface="Optane"/>
              </a:rPr>
              <a:t>Italian</a:t>
            </a:r>
            <a:r>
              <a:rPr lang="it-IT" dirty="0" smtClean="0">
                <a:latin typeface="Optane"/>
              </a:rPr>
              <a:t> National </a:t>
            </a:r>
            <a:r>
              <a:rPr lang="it-IT" dirty="0" err="1">
                <a:latin typeface="Optane"/>
              </a:rPr>
              <a:t>Institute</a:t>
            </a:r>
            <a:r>
              <a:rPr lang="it-IT" dirty="0">
                <a:latin typeface="Optane"/>
              </a:rPr>
              <a:t> of </a:t>
            </a:r>
            <a:r>
              <a:rPr lang="it-IT" dirty="0" err="1">
                <a:latin typeface="Optane"/>
              </a:rPr>
              <a:t>Statistics</a:t>
            </a:r>
            <a:r>
              <a:rPr lang="it-IT" dirty="0">
                <a:latin typeface="Optane"/>
              </a:rPr>
              <a:t> (ISTAT</a:t>
            </a:r>
            <a:r>
              <a:rPr lang="it-IT" dirty="0" smtClean="0">
                <a:latin typeface="Optane"/>
              </a:rPr>
              <a:t>)</a:t>
            </a:r>
            <a:endParaRPr lang="it-IT" sz="2400" dirty="0" smtClean="0">
              <a:latin typeface="Optane"/>
            </a:endParaRPr>
          </a:p>
        </p:txBody>
      </p:sp>
      <p:sp>
        <p:nvSpPr>
          <p:cNvPr id="18" name="CasellaDiTesto 17"/>
          <p:cNvSpPr txBox="1"/>
          <p:nvPr/>
        </p:nvSpPr>
        <p:spPr>
          <a:xfrm>
            <a:off x="399157" y="5357414"/>
            <a:ext cx="8929240" cy="707886"/>
          </a:xfrm>
          <a:prstGeom prst="rect">
            <a:avLst/>
          </a:prstGeom>
          <a:noFill/>
        </p:spPr>
        <p:txBody>
          <a:bodyPr wrap="square" rtlCol="0">
            <a:spAutoFit/>
          </a:bodyPr>
          <a:lstStyle/>
          <a:p>
            <a:pPr algn="just"/>
            <a:r>
              <a:rPr lang="it-IT" sz="2000" dirty="0" err="1" smtClean="0">
                <a:latin typeface="Optane"/>
              </a:rPr>
              <a:t>Unemployement</a:t>
            </a:r>
            <a:r>
              <a:rPr lang="it-IT" sz="2000" dirty="0" smtClean="0">
                <a:latin typeface="Optane"/>
              </a:rPr>
              <a:t> rate </a:t>
            </a:r>
            <a:r>
              <a:rPr lang="it-IT" sz="2000" dirty="0" err="1" smtClean="0">
                <a:latin typeface="Optane"/>
              </a:rPr>
              <a:t>starts</a:t>
            </a:r>
            <a:r>
              <a:rPr lang="it-IT" sz="2000" dirty="0" smtClean="0">
                <a:latin typeface="Optane"/>
              </a:rPr>
              <a:t> to </a:t>
            </a:r>
            <a:r>
              <a:rPr lang="it-IT" sz="2000" dirty="0" err="1" smtClean="0">
                <a:latin typeface="Optane"/>
              </a:rPr>
              <a:t>decrease</a:t>
            </a:r>
            <a:r>
              <a:rPr lang="it-IT" sz="2000" dirty="0" smtClean="0">
                <a:latin typeface="Optane"/>
              </a:rPr>
              <a:t> in 2015, </a:t>
            </a:r>
            <a:r>
              <a:rPr lang="it-IT" sz="2000" dirty="0" err="1" smtClean="0">
                <a:latin typeface="Optane"/>
              </a:rPr>
              <a:t>setting</a:t>
            </a:r>
            <a:r>
              <a:rPr lang="it-IT" sz="2000" dirty="0" smtClean="0">
                <a:latin typeface="Optane"/>
              </a:rPr>
              <a:t> </a:t>
            </a:r>
            <a:r>
              <a:rPr lang="it-IT" sz="2000" dirty="0" err="1" smtClean="0">
                <a:latin typeface="Optane"/>
              </a:rPr>
              <a:t>around</a:t>
            </a:r>
            <a:r>
              <a:rPr lang="it-IT" sz="2000" dirty="0" smtClean="0">
                <a:latin typeface="Optane"/>
              </a:rPr>
              <a:t> 12</a:t>
            </a:r>
            <a:r>
              <a:rPr lang="it-IT" sz="2000" dirty="0" smtClean="0">
                <a:latin typeface="Optane"/>
              </a:rPr>
              <a:t>%</a:t>
            </a:r>
            <a:br>
              <a:rPr lang="it-IT" sz="2000" dirty="0" smtClean="0">
                <a:latin typeface="Optane"/>
              </a:rPr>
            </a:br>
            <a:r>
              <a:rPr lang="zh-CN" altLang="en-US" sz="2000" dirty="0" smtClean="0">
                <a:latin typeface="Optane"/>
              </a:rPr>
              <a:t>失业率</a:t>
            </a:r>
            <a:r>
              <a:rPr lang="en-US" altLang="zh-CN" sz="2000" dirty="0" smtClean="0">
                <a:latin typeface="Optane"/>
              </a:rPr>
              <a:t>2015</a:t>
            </a:r>
            <a:r>
              <a:rPr lang="zh-CN" altLang="en-US" sz="2000" dirty="0" smtClean="0">
                <a:latin typeface="Optane"/>
              </a:rPr>
              <a:t>年开始降低，稳定于</a:t>
            </a:r>
            <a:r>
              <a:rPr lang="en-US" altLang="zh-CN" sz="2000" dirty="0" smtClean="0">
                <a:latin typeface="Optane"/>
              </a:rPr>
              <a:t>12%</a:t>
            </a:r>
            <a:endParaRPr lang="it-IT" sz="2000" dirty="0"/>
          </a:p>
        </p:txBody>
      </p:sp>
      <p:pic>
        <p:nvPicPr>
          <p:cNvPr id="20" name="Immagine 19"/>
          <p:cNvPicPr>
            <a:picLocks noChangeAspect="1"/>
          </p:cNvPicPr>
          <p:nvPr/>
        </p:nvPicPr>
        <p:blipFill>
          <a:blip r:embed="rId3"/>
          <a:stretch>
            <a:fillRect/>
          </a:stretch>
        </p:blipFill>
        <p:spPr>
          <a:xfrm>
            <a:off x="416370" y="1801821"/>
            <a:ext cx="6571628" cy="3314206"/>
          </a:xfrm>
          <a:prstGeom prst="rect">
            <a:avLst/>
          </a:prstGeom>
        </p:spPr>
      </p:pic>
      <p:cxnSp>
        <p:nvCxnSpPr>
          <p:cNvPr id="12" name="Connettore 4 11"/>
          <p:cNvCxnSpPr/>
          <p:nvPr/>
        </p:nvCxnSpPr>
        <p:spPr>
          <a:xfrm rot="10800000" flipV="1">
            <a:off x="5457070" y="1268701"/>
            <a:ext cx="2952410" cy="2546780"/>
          </a:xfrm>
          <a:prstGeom prst="bentConnector3">
            <a:avLst>
              <a:gd name="adj1" fmla="val -3298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3038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a:t>Challenges for the </a:t>
            </a:r>
            <a:r>
              <a:rPr lang="en-US" altLang="it-IT" dirty="0" smtClean="0"/>
              <a:t>future</a:t>
            </a:r>
            <a:endParaRPr lang="en-US" altLang="it-IT" dirty="0"/>
          </a:p>
          <a:p>
            <a:endParaRPr lang="it-IT" dirty="0"/>
          </a:p>
        </p:txBody>
      </p:sp>
      <p:sp>
        <p:nvSpPr>
          <p:cNvPr id="5" name="CasellaDiTesto 4"/>
          <p:cNvSpPr txBox="1"/>
          <p:nvPr/>
        </p:nvSpPr>
        <p:spPr>
          <a:xfrm>
            <a:off x="272351" y="6063765"/>
            <a:ext cx="3312460" cy="461665"/>
          </a:xfrm>
          <a:prstGeom prst="rect">
            <a:avLst/>
          </a:prstGeom>
          <a:noFill/>
        </p:spPr>
        <p:txBody>
          <a:bodyPr wrap="square" rtlCol="0">
            <a:spAutoFit/>
          </a:bodyPr>
          <a:lstStyle/>
          <a:p>
            <a:r>
              <a:rPr lang="it-IT" dirty="0" smtClean="0">
                <a:latin typeface="Optane"/>
              </a:rPr>
              <a:t>Source: </a:t>
            </a:r>
            <a:r>
              <a:rPr lang="it-IT" dirty="0" err="1" smtClean="0">
                <a:latin typeface="Optane"/>
              </a:rPr>
              <a:t>Elaborations</a:t>
            </a:r>
            <a:r>
              <a:rPr lang="it-IT" dirty="0" smtClean="0">
                <a:latin typeface="Optane"/>
              </a:rPr>
              <a:t> on 2014 </a:t>
            </a:r>
            <a:r>
              <a:rPr lang="it-IT" dirty="0" err="1" smtClean="0">
                <a:latin typeface="Optane"/>
              </a:rPr>
              <a:t>Eurostat</a:t>
            </a:r>
            <a:r>
              <a:rPr lang="it-IT" dirty="0" smtClean="0">
                <a:latin typeface="Optane"/>
              </a:rPr>
              <a:t> data</a:t>
            </a:r>
            <a:endParaRPr lang="it-IT" sz="2400" dirty="0" smtClean="0">
              <a:latin typeface="Optane"/>
            </a:endParaRPr>
          </a:p>
        </p:txBody>
      </p:sp>
      <p:sp>
        <p:nvSpPr>
          <p:cNvPr id="8" name="CasellaDiTesto 7"/>
          <p:cNvSpPr txBox="1"/>
          <p:nvPr/>
        </p:nvSpPr>
        <p:spPr>
          <a:xfrm>
            <a:off x="375872" y="1371889"/>
            <a:ext cx="2704868" cy="3170099"/>
          </a:xfrm>
          <a:prstGeom prst="rect">
            <a:avLst/>
          </a:prstGeom>
          <a:noFill/>
        </p:spPr>
        <p:txBody>
          <a:bodyPr wrap="square" rtlCol="0">
            <a:spAutoFit/>
          </a:bodyPr>
          <a:lstStyle/>
          <a:p>
            <a:r>
              <a:rPr lang="en-US" sz="2000" dirty="0" smtClean="0">
                <a:latin typeface="Optane"/>
              </a:rPr>
              <a:t>Analyzing the European </a:t>
            </a:r>
            <a:r>
              <a:rPr lang="en-US" sz="2000" dirty="0" smtClean="0">
                <a:latin typeface="Optane"/>
              </a:rPr>
              <a:t>conte</a:t>
            </a:r>
            <a:r>
              <a:rPr lang="en-US" altLang="zh-CN" sz="2000" dirty="0" smtClean="0">
                <a:latin typeface="Optane"/>
              </a:rPr>
              <a:t>x</a:t>
            </a:r>
            <a:r>
              <a:rPr lang="en-US" sz="2000" dirty="0" smtClean="0">
                <a:latin typeface="Optane"/>
              </a:rPr>
              <a:t>t</a:t>
            </a:r>
            <a:r>
              <a:rPr lang="en-US" sz="2000" dirty="0" smtClean="0">
                <a:latin typeface="Optane"/>
              </a:rPr>
              <a:t>, Italy is among the countries with lower levels of employment rates</a:t>
            </a:r>
            <a:r>
              <a:rPr lang="en-US" sz="2000" dirty="0" smtClean="0">
                <a:latin typeface="Optane"/>
              </a:rPr>
              <a:t>.</a:t>
            </a:r>
            <a:br>
              <a:rPr lang="en-US" sz="2000" dirty="0" smtClean="0">
                <a:latin typeface="Optane"/>
              </a:rPr>
            </a:br>
            <a:r>
              <a:rPr lang="zh-CN" altLang="en-US" sz="2000" dirty="0" smtClean="0">
                <a:latin typeface="Optane"/>
              </a:rPr>
              <a:t>根据</a:t>
            </a:r>
            <a:r>
              <a:rPr lang="zh-CN" altLang="en-US" sz="2000" dirty="0" smtClean="0">
                <a:latin typeface="Optane"/>
              </a:rPr>
              <a:t>欧洲相关情况的分析，意大利是就业率水平较低的国家之一</a:t>
            </a:r>
            <a:endParaRPr lang="en-US" sz="2000" dirty="0" smtClean="0">
              <a:latin typeface="Optane"/>
            </a:endParaRPr>
          </a:p>
        </p:txBody>
      </p:sp>
      <p:pic>
        <p:nvPicPr>
          <p:cNvPr id="6" name="Immagine 5"/>
          <p:cNvPicPr>
            <a:picLocks noChangeAspect="1"/>
          </p:cNvPicPr>
          <p:nvPr/>
        </p:nvPicPr>
        <p:blipFill>
          <a:blip r:embed="rId3"/>
          <a:stretch>
            <a:fillRect/>
          </a:stretch>
        </p:blipFill>
        <p:spPr>
          <a:xfrm>
            <a:off x="3224760" y="1540976"/>
            <a:ext cx="6308982" cy="3184204"/>
          </a:xfrm>
          <a:prstGeom prst="rect">
            <a:avLst/>
          </a:prstGeom>
        </p:spPr>
      </p:pic>
      <p:sp>
        <p:nvSpPr>
          <p:cNvPr id="7" name="CasellaDiTesto 6"/>
          <p:cNvSpPr txBox="1"/>
          <p:nvPr/>
        </p:nvSpPr>
        <p:spPr>
          <a:xfrm>
            <a:off x="375872" y="5192296"/>
            <a:ext cx="8929240" cy="830997"/>
          </a:xfrm>
          <a:prstGeom prst="rect">
            <a:avLst/>
          </a:prstGeom>
          <a:noFill/>
        </p:spPr>
        <p:txBody>
          <a:bodyPr wrap="square" rtlCol="0">
            <a:spAutoFit/>
          </a:bodyPr>
          <a:lstStyle/>
          <a:p>
            <a:pPr algn="just"/>
            <a:r>
              <a:rPr lang="it-IT" sz="2400" dirty="0" err="1" smtClean="0">
                <a:latin typeface="Optane"/>
              </a:rPr>
              <a:t>Unemployement</a:t>
            </a:r>
            <a:r>
              <a:rPr lang="it-IT" sz="2400" dirty="0" smtClean="0">
                <a:latin typeface="Optane"/>
              </a:rPr>
              <a:t> rate in EU28, in </a:t>
            </a:r>
            <a:r>
              <a:rPr lang="it-IT" sz="2400" dirty="0" err="1" smtClean="0">
                <a:latin typeface="Optane"/>
              </a:rPr>
              <a:t>January</a:t>
            </a:r>
            <a:r>
              <a:rPr lang="it-IT" sz="2400" dirty="0" smtClean="0">
                <a:latin typeface="Optane"/>
              </a:rPr>
              <a:t> 2016 </a:t>
            </a:r>
            <a:r>
              <a:rPr lang="it-IT" sz="2400" dirty="0" err="1" smtClean="0">
                <a:latin typeface="Optane"/>
              </a:rPr>
              <a:t>is</a:t>
            </a:r>
            <a:r>
              <a:rPr lang="it-IT" sz="2400" dirty="0" smtClean="0">
                <a:latin typeface="Optane"/>
              </a:rPr>
              <a:t> </a:t>
            </a:r>
            <a:r>
              <a:rPr lang="it-IT" sz="2400" dirty="0" err="1" smtClean="0">
                <a:latin typeface="Optane"/>
              </a:rPr>
              <a:t>around</a:t>
            </a:r>
            <a:r>
              <a:rPr lang="it-IT" sz="2400" dirty="0" smtClean="0">
                <a:latin typeface="Optane"/>
              </a:rPr>
              <a:t> </a:t>
            </a:r>
            <a:r>
              <a:rPr lang="it-IT" sz="2400" dirty="0">
                <a:latin typeface="Optane"/>
              </a:rPr>
              <a:t>9</a:t>
            </a:r>
            <a:r>
              <a:rPr lang="it-IT" sz="2400" dirty="0" smtClean="0">
                <a:latin typeface="Optane"/>
              </a:rPr>
              <a:t>%</a:t>
            </a:r>
            <a:br>
              <a:rPr lang="it-IT" sz="2400" dirty="0" smtClean="0">
                <a:latin typeface="Optane"/>
              </a:rPr>
            </a:br>
            <a:r>
              <a:rPr lang="en-US" altLang="zh-CN" sz="2400" dirty="0" smtClean="0">
                <a:latin typeface="Optane"/>
              </a:rPr>
              <a:t>2016</a:t>
            </a:r>
            <a:r>
              <a:rPr lang="zh-CN" altLang="en-US" sz="2400" dirty="0" smtClean="0">
                <a:latin typeface="Optane"/>
              </a:rPr>
              <a:t>年</a:t>
            </a:r>
            <a:r>
              <a:rPr lang="zh-CN" altLang="en-US" sz="2400" dirty="0" smtClean="0">
                <a:latin typeface="Optane"/>
              </a:rPr>
              <a:t>欧盟</a:t>
            </a:r>
            <a:r>
              <a:rPr lang="en-US" altLang="zh-CN" sz="2400" dirty="0" smtClean="0">
                <a:latin typeface="Optane"/>
              </a:rPr>
              <a:t>28</a:t>
            </a:r>
            <a:r>
              <a:rPr lang="zh-CN" altLang="en-US" sz="2400" dirty="0" smtClean="0">
                <a:latin typeface="Optane"/>
              </a:rPr>
              <a:t>国平均失业率为</a:t>
            </a:r>
            <a:r>
              <a:rPr lang="en-US" altLang="zh-CN" sz="2400" dirty="0" smtClean="0">
                <a:latin typeface="Optane"/>
              </a:rPr>
              <a:t>9%</a:t>
            </a:r>
            <a:endParaRPr lang="it-IT" sz="1600" dirty="0"/>
          </a:p>
        </p:txBody>
      </p:sp>
    </p:spTree>
    <p:extLst>
      <p:ext uri="{BB962C8B-B14F-4D97-AF65-F5344CB8AC3E}">
        <p14:creationId xmlns:p14="http://schemas.microsoft.com/office/powerpoint/2010/main" val="17636971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a:t>Challenges for the </a:t>
            </a:r>
            <a:r>
              <a:rPr lang="en-US" altLang="it-IT" dirty="0" smtClean="0"/>
              <a:t>future</a:t>
            </a:r>
            <a:endParaRPr lang="en-US" altLang="it-IT" dirty="0"/>
          </a:p>
          <a:p>
            <a:endParaRPr lang="it-IT" dirty="0"/>
          </a:p>
        </p:txBody>
      </p:sp>
      <p:sp>
        <p:nvSpPr>
          <p:cNvPr id="3" name="CasellaDiTesto 2"/>
          <p:cNvSpPr txBox="1"/>
          <p:nvPr/>
        </p:nvSpPr>
        <p:spPr>
          <a:xfrm>
            <a:off x="560390" y="908650"/>
            <a:ext cx="8641200" cy="5940088"/>
          </a:xfrm>
          <a:prstGeom prst="rect">
            <a:avLst/>
          </a:prstGeom>
          <a:noFill/>
        </p:spPr>
        <p:txBody>
          <a:bodyPr wrap="square" rtlCol="0">
            <a:spAutoFit/>
          </a:bodyPr>
          <a:lstStyle/>
          <a:p>
            <a:pPr algn="ctr"/>
            <a:r>
              <a:rPr lang="en-US" sz="2000" dirty="0" smtClean="0">
                <a:latin typeface="Optane"/>
              </a:rPr>
              <a:t>The solution for ageing could </a:t>
            </a:r>
            <a:r>
              <a:rPr lang="en-US" sz="2000" dirty="0" smtClean="0">
                <a:latin typeface="Optane"/>
              </a:rPr>
              <a:t>be</a:t>
            </a:r>
            <a:br>
              <a:rPr lang="en-US" sz="2000" dirty="0" smtClean="0">
                <a:latin typeface="Optane"/>
              </a:rPr>
            </a:br>
            <a:r>
              <a:rPr lang="zh-CN" altLang="en-US" sz="2000" dirty="0" smtClean="0">
                <a:latin typeface="Optane"/>
              </a:rPr>
              <a:t>老龄化的解决措施</a:t>
            </a:r>
            <a:r>
              <a:rPr lang="zh-CN" altLang="en-US" sz="2000" dirty="0" smtClean="0">
                <a:latin typeface="Optane"/>
              </a:rPr>
              <a:t>是</a:t>
            </a:r>
            <a:endParaRPr lang="en-US" sz="2000" dirty="0" smtClean="0">
              <a:latin typeface="Optane"/>
            </a:endParaRPr>
          </a:p>
          <a:p>
            <a:pPr algn="ctr"/>
            <a:r>
              <a:rPr lang="en-US" sz="2000" dirty="0" smtClean="0">
                <a:latin typeface="Optane"/>
              </a:rPr>
              <a:t>LIVING LONGER – WORKING LONGER</a:t>
            </a:r>
            <a:r>
              <a:rPr lang="en-US" sz="2000" dirty="0" smtClean="0">
                <a:latin typeface="Optane"/>
              </a:rPr>
              <a:t>?</a:t>
            </a:r>
            <a:br>
              <a:rPr lang="en-US" sz="2000" dirty="0" smtClean="0">
                <a:latin typeface="Optane"/>
              </a:rPr>
            </a:br>
            <a:r>
              <a:rPr lang="zh-CN" altLang="en-US" sz="2000" dirty="0" smtClean="0">
                <a:latin typeface="Optane"/>
              </a:rPr>
              <a:t>活得更长，工作得更长？</a:t>
            </a:r>
            <a:endParaRPr lang="en-US" sz="2000" dirty="0" smtClean="0">
              <a:latin typeface="Optane"/>
            </a:endParaRPr>
          </a:p>
          <a:p>
            <a:pPr marL="342900" indent="-342900" algn="just">
              <a:buFontTx/>
              <a:buChar char="-"/>
            </a:pPr>
            <a:r>
              <a:rPr lang="en-US" sz="2000" dirty="0" smtClean="0">
                <a:latin typeface="Optane"/>
              </a:rPr>
              <a:t>Current political debate is now concentrating to allow a flexibility to the 2011 pension reform </a:t>
            </a:r>
            <a:r>
              <a:rPr lang="en-US" sz="2000" dirty="0">
                <a:latin typeface="Optane"/>
              </a:rPr>
              <a:t>eligibility </a:t>
            </a:r>
            <a:r>
              <a:rPr lang="en-US" sz="2000" dirty="0" smtClean="0">
                <a:latin typeface="Optane"/>
              </a:rPr>
              <a:t>conditions (there </a:t>
            </a:r>
            <a:r>
              <a:rPr lang="en-US" sz="2000" dirty="0">
                <a:latin typeface="Optane"/>
              </a:rPr>
              <a:t>are no legislated </a:t>
            </a:r>
            <a:r>
              <a:rPr lang="en-US" sz="2000" dirty="0" smtClean="0">
                <a:latin typeface="Optane"/>
              </a:rPr>
              <a:t>proposals so far)</a:t>
            </a:r>
            <a:r>
              <a:rPr lang="en-US" sz="2000" dirty="0" smtClean="0">
                <a:latin typeface="Optane"/>
              </a:rPr>
              <a:t>;</a:t>
            </a:r>
            <a:br>
              <a:rPr lang="en-US" sz="2000" dirty="0" smtClean="0">
                <a:latin typeface="Optane"/>
              </a:rPr>
            </a:br>
            <a:r>
              <a:rPr lang="zh-CN" altLang="en-US" sz="2000" dirty="0" smtClean="0">
                <a:latin typeface="Optane"/>
              </a:rPr>
              <a:t>目前讨论关注针对</a:t>
            </a:r>
            <a:r>
              <a:rPr lang="en-US" altLang="zh-CN" sz="2000" dirty="0" smtClean="0">
                <a:latin typeface="Optane"/>
              </a:rPr>
              <a:t>2011</a:t>
            </a:r>
            <a:r>
              <a:rPr lang="zh-CN" altLang="en-US" sz="2000" dirty="0" smtClean="0">
                <a:latin typeface="Optane"/>
              </a:rPr>
              <a:t>年养老金改革准入条件增加灵活性（目前尚无相关立法）</a:t>
            </a:r>
            <a:endParaRPr lang="en-US" sz="2000" dirty="0" smtClean="0">
              <a:latin typeface="Optane"/>
            </a:endParaRPr>
          </a:p>
          <a:p>
            <a:pPr marL="342900" indent="-342900" algn="just">
              <a:buFontTx/>
              <a:buChar char="-"/>
            </a:pPr>
            <a:r>
              <a:rPr lang="en-US" sz="2000" dirty="0">
                <a:solidFill>
                  <a:prstClr val="black"/>
                </a:solidFill>
                <a:latin typeface="Optane"/>
              </a:rPr>
              <a:t>Prolonging working life for older people could stop entrance of the younger </a:t>
            </a:r>
            <a:r>
              <a:rPr lang="en-US" sz="2000" dirty="0" smtClean="0">
                <a:solidFill>
                  <a:prstClr val="black"/>
                </a:solidFill>
                <a:latin typeface="Optane"/>
              </a:rPr>
              <a:t>ones (</a:t>
            </a:r>
            <a:r>
              <a:rPr lang="en-US" sz="2000" dirty="0">
                <a:solidFill>
                  <a:prstClr val="black"/>
                </a:solidFill>
                <a:latin typeface="Optane"/>
              </a:rPr>
              <a:t>“old in, young out” </a:t>
            </a:r>
            <a:r>
              <a:rPr lang="en-US" sz="2000" dirty="0" smtClean="0">
                <a:solidFill>
                  <a:prstClr val="black"/>
                </a:solidFill>
                <a:latin typeface="Optane"/>
              </a:rPr>
              <a:t>effect), so t</a:t>
            </a:r>
            <a:r>
              <a:rPr lang="en-US" sz="2000" dirty="0" smtClean="0">
                <a:latin typeface="Optane"/>
              </a:rPr>
              <a:t>hinking about part-time job for older people and retired ones</a:t>
            </a:r>
            <a:r>
              <a:rPr lang="en-US" sz="2000" dirty="0" smtClean="0">
                <a:latin typeface="Optane"/>
              </a:rPr>
              <a:t>;</a:t>
            </a:r>
            <a:br>
              <a:rPr lang="en-US" sz="2000" dirty="0" smtClean="0">
                <a:latin typeface="Optane"/>
              </a:rPr>
            </a:br>
            <a:r>
              <a:rPr lang="zh-CN" altLang="en-US" sz="2000" dirty="0" smtClean="0">
                <a:latin typeface="Optane"/>
              </a:rPr>
              <a:t>延长老龄人劳动年龄可能阻碍年轻人进入劳动力市场，因此考虑对老年人和退休人员提供兼职工作</a:t>
            </a:r>
            <a:endParaRPr lang="en-US" sz="2000" dirty="0" smtClean="0">
              <a:solidFill>
                <a:prstClr val="black"/>
              </a:solidFill>
              <a:latin typeface="Optane"/>
            </a:endParaRPr>
          </a:p>
          <a:p>
            <a:pPr marL="342900" indent="-342900" algn="just">
              <a:buFontTx/>
              <a:buChar char="-"/>
            </a:pPr>
            <a:r>
              <a:rPr lang="en-US" sz="2000" dirty="0" smtClean="0">
                <a:solidFill>
                  <a:prstClr val="black"/>
                </a:solidFill>
                <a:latin typeface="Optane"/>
              </a:rPr>
              <a:t>Improving health care services and welfare</a:t>
            </a:r>
            <a:r>
              <a:rPr lang="en-US" sz="2000" dirty="0" smtClean="0">
                <a:solidFill>
                  <a:prstClr val="black"/>
                </a:solidFill>
                <a:latin typeface="Optane"/>
              </a:rPr>
              <a:t>;</a:t>
            </a:r>
            <a:br>
              <a:rPr lang="en-US" sz="2000" dirty="0" smtClean="0">
                <a:solidFill>
                  <a:prstClr val="black"/>
                </a:solidFill>
                <a:latin typeface="Optane"/>
              </a:rPr>
            </a:br>
            <a:r>
              <a:rPr lang="zh-CN" altLang="en-US" sz="2000" dirty="0" smtClean="0">
                <a:solidFill>
                  <a:prstClr val="black"/>
                </a:solidFill>
                <a:latin typeface="Optane"/>
              </a:rPr>
              <a:t>改善健康服务和福利</a:t>
            </a:r>
            <a:endParaRPr lang="en-US" sz="2000" dirty="0" smtClean="0">
              <a:solidFill>
                <a:prstClr val="black"/>
              </a:solidFill>
              <a:latin typeface="Optane"/>
            </a:endParaRPr>
          </a:p>
          <a:p>
            <a:pPr marL="342900" indent="-342900" algn="just">
              <a:buFontTx/>
              <a:buChar char="-"/>
            </a:pPr>
            <a:r>
              <a:rPr lang="en-US" sz="2000" dirty="0" smtClean="0">
                <a:solidFill>
                  <a:prstClr val="black"/>
                </a:solidFill>
                <a:latin typeface="Optane"/>
              </a:rPr>
              <a:t>Reducing risk of poverty (adequacy of pensions</a:t>
            </a:r>
            <a:r>
              <a:rPr lang="en-US" sz="2000" dirty="0" smtClean="0">
                <a:solidFill>
                  <a:prstClr val="black"/>
                </a:solidFill>
                <a:latin typeface="Optane"/>
              </a:rPr>
              <a:t>)</a:t>
            </a:r>
            <a:br>
              <a:rPr lang="en-US" sz="2000" dirty="0" smtClean="0">
                <a:solidFill>
                  <a:prstClr val="black"/>
                </a:solidFill>
                <a:latin typeface="Optane"/>
              </a:rPr>
            </a:br>
            <a:r>
              <a:rPr lang="zh-CN" altLang="en-US" sz="2000" dirty="0" smtClean="0">
                <a:solidFill>
                  <a:prstClr val="black"/>
                </a:solidFill>
                <a:latin typeface="Optane"/>
              </a:rPr>
              <a:t>降低贫困风险（养老金充分性）</a:t>
            </a:r>
            <a:endParaRPr lang="en-US" sz="2000" dirty="0" smtClean="0">
              <a:solidFill>
                <a:prstClr val="black"/>
              </a:solidFill>
              <a:latin typeface="Optane"/>
            </a:endParaRPr>
          </a:p>
          <a:p>
            <a:pPr algn="just"/>
            <a:endParaRPr lang="en-US" sz="2000" dirty="0">
              <a:latin typeface="Optane"/>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430" y="5561064"/>
            <a:ext cx="1637663" cy="964366"/>
          </a:xfrm>
          <a:prstGeom prst="rect">
            <a:avLst/>
          </a:prstGeom>
        </p:spPr>
      </p:pic>
    </p:spTree>
    <p:extLst>
      <p:ext uri="{BB962C8B-B14F-4D97-AF65-F5344CB8AC3E}">
        <p14:creationId xmlns:p14="http://schemas.microsoft.com/office/powerpoint/2010/main" val="765264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a:t>The impact of ageing on pension systems</a:t>
            </a:r>
          </a:p>
          <a:p>
            <a:endParaRPr lang="it-IT" dirty="0"/>
          </a:p>
        </p:txBody>
      </p:sp>
      <p:sp>
        <p:nvSpPr>
          <p:cNvPr id="2" name="CasellaDiTesto 1"/>
          <p:cNvSpPr txBox="1"/>
          <p:nvPr/>
        </p:nvSpPr>
        <p:spPr>
          <a:xfrm>
            <a:off x="344360" y="908650"/>
            <a:ext cx="9217276" cy="5355312"/>
          </a:xfrm>
          <a:prstGeom prst="rect">
            <a:avLst/>
          </a:prstGeom>
          <a:noFill/>
        </p:spPr>
        <p:txBody>
          <a:bodyPr wrap="square" rtlCol="0">
            <a:spAutoFit/>
          </a:bodyPr>
          <a:lstStyle/>
          <a:p>
            <a:pPr algn="just"/>
            <a:endParaRPr lang="it-IT" sz="1900" dirty="0" smtClean="0">
              <a:latin typeface="Optane"/>
            </a:endParaRPr>
          </a:p>
          <a:p>
            <a:pPr algn="ctr"/>
            <a:endParaRPr lang="it-IT" sz="1900" dirty="0" smtClean="0">
              <a:latin typeface="Optane"/>
            </a:endParaRPr>
          </a:p>
          <a:p>
            <a:pPr algn="ctr"/>
            <a:endParaRPr lang="it-IT" sz="1900" dirty="0">
              <a:latin typeface="Optane"/>
            </a:endParaRPr>
          </a:p>
          <a:p>
            <a:pPr algn="ctr"/>
            <a:endParaRPr lang="it-IT" sz="1900" dirty="0" smtClean="0">
              <a:latin typeface="Optane"/>
            </a:endParaRPr>
          </a:p>
          <a:p>
            <a:pPr algn="ctr"/>
            <a:endParaRPr lang="it-IT" sz="1900" dirty="0">
              <a:latin typeface="Optane"/>
            </a:endParaRPr>
          </a:p>
          <a:p>
            <a:pPr algn="ctr"/>
            <a:endParaRPr lang="it-IT" sz="1900" dirty="0" smtClean="0">
              <a:latin typeface="Optane"/>
            </a:endParaRPr>
          </a:p>
          <a:p>
            <a:pPr algn="ctr"/>
            <a:endParaRPr lang="it-IT" sz="1900" dirty="0">
              <a:latin typeface="Optane"/>
            </a:endParaRPr>
          </a:p>
          <a:p>
            <a:pPr algn="ctr"/>
            <a:r>
              <a:rPr lang="it-IT" sz="1900" dirty="0" smtClean="0">
                <a:latin typeface="Optane"/>
              </a:rPr>
              <a:t>IF YOU WANT TO LEARN MORE</a:t>
            </a:r>
            <a:endParaRPr lang="it-IT" sz="1900" dirty="0">
              <a:latin typeface="Optane"/>
            </a:endParaRPr>
          </a:p>
          <a:p>
            <a:pPr algn="just"/>
            <a:r>
              <a:rPr lang="it-IT" sz="1900" dirty="0" smtClean="0">
                <a:latin typeface="Optane"/>
              </a:rPr>
              <a:t>List of </a:t>
            </a:r>
            <a:r>
              <a:rPr lang="it-IT" sz="1900" dirty="0" err="1" smtClean="0">
                <a:latin typeface="Optane"/>
              </a:rPr>
              <a:t>sources</a:t>
            </a:r>
            <a:r>
              <a:rPr lang="it-IT" sz="1900" dirty="0" smtClean="0">
                <a:latin typeface="Optane"/>
              </a:rPr>
              <a:t>: </a:t>
            </a:r>
          </a:p>
          <a:p>
            <a:pPr algn="just"/>
            <a:endParaRPr lang="it-IT" sz="1900" dirty="0" smtClean="0">
              <a:latin typeface="Optane"/>
            </a:endParaRPr>
          </a:p>
          <a:p>
            <a:pPr algn="just"/>
            <a:r>
              <a:rPr lang="it-IT" sz="1900" dirty="0" smtClean="0">
                <a:latin typeface="Optane"/>
              </a:rPr>
              <a:t>ISTAT, </a:t>
            </a:r>
            <a:r>
              <a:rPr lang="it-IT" sz="1900" dirty="0" err="1" smtClean="0">
                <a:latin typeface="Optane"/>
              </a:rPr>
              <a:t>Labour</a:t>
            </a:r>
            <a:r>
              <a:rPr lang="it-IT" sz="1900" dirty="0" smtClean="0">
                <a:latin typeface="Optane"/>
              </a:rPr>
              <a:t> </a:t>
            </a:r>
            <a:r>
              <a:rPr lang="it-IT" sz="1900" dirty="0" err="1" smtClean="0">
                <a:latin typeface="Optane"/>
              </a:rPr>
              <a:t>forces</a:t>
            </a:r>
            <a:r>
              <a:rPr lang="it-IT" sz="1900" dirty="0" smtClean="0">
                <a:latin typeface="Optane"/>
              </a:rPr>
              <a:t>, </a:t>
            </a:r>
            <a:r>
              <a:rPr lang="it-IT" sz="1900" dirty="0" smtClean="0">
                <a:latin typeface="Optane"/>
                <a:hlinkClick r:id="rId3"/>
              </a:rPr>
              <a:t>http</a:t>
            </a:r>
            <a:r>
              <a:rPr lang="it-IT" sz="1900" dirty="0">
                <a:latin typeface="Optane"/>
                <a:hlinkClick r:id="rId3"/>
              </a:rPr>
              <a:t>://</a:t>
            </a:r>
            <a:r>
              <a:rPr lang="it-IT" sz="1900" dirty="0" smtClean="0">
                <a:latin typeface="Optane"/>
                <a:hlinkClick r:id="rId3"/>
              </a:rPr>
              <a:t>www.istat.it/it/lavoro-e-retribuzioni</a:t>
            </a:r>
            <a:endParaRPr lang="it-IT" sz="1900" dirty="0" smtClean="0">
              <a:latin typeface="Optane"/>
            </a:endParaRPr>
          </a:p>
          <a:p>
            <a:pPr algn="just"/>
            <a:r>
              <a:rPr lang="it-IT" sz="1900" dirty="0" smtClean="0">
                <a:latin typeface="Optane"/>
              </a:rPr>
              <a:t>ISTAT, </a:t>
            </a:r>
            <a:r>
              <a:rPr lang="it-IT" sz="1900" dirty="0">
                <a:latin typeface="Optane"/>
              </a:rPr>
              <a:t>National accounts, </a:t>
            </a:r>
            <a:r>
              <a:rPr lang="it-IT" sz="1900" dirty="0">
                <a:latin typeface="Optane"/>
                <a:hlinkClick r:id="rId4"/>
              </a:rPr>
              <a:t>http://</a:t>
            </a:r>
            <a:r>
              <a:rPr lang="it-IT" sz="1900" dirty="0" smtClean="0">
                <a:latin typeface="Optane"/>
                <a:hlinkClick r:id="rId4"/>
              </a:rPr>
              <a:t>www.istat.it/it/conti-nazionali</a:t>
            </a:r>
            <a:endParaRPr lang="it-IT" sz="1900" dirty="0" smtClean="0">
              <a:latin typeface="Optane"/>
            </a:endParaRPr>
          </a:p>
          <a:p>
            <a:pPr algn="just"/>
            <a:r>
              <a:rPr lang="it-IT" sz="1900" dirty="0" smtClean="0">
                <a:latin typeface="Optane"/>
              </a:rPr>
              <a:t>ISTAT, </a:t>
            </a:r>
            <a:r>
              <a:rPr lang="it-IT" sz="1900" dirty="0" err="1" smtClean="0">
                <a:latin typeface="Optane"/>
              </a:rPr>
              <a:t>Annual</a:t>
            </a:r>
            <a:r>
              <a:rPr lang="it-IT" sz="1900" dirty="0" smtClean="0">
                <a:latin typeface="Optane"/>
              </a:rPr>
              <a:t> Report </a:t>
            </a:r>
            <a:r>
              <a:rPr lang="it-IT" sz="1900" dirty="0">
                <a:latin typeface="Optane"/>
              </a:rPr>
              <a:t>2016, </a:t>
            </a:r>
            <a:r>
              <a:rPr lang="it-IT" sz="1900" dirty="0">
                <a:latin typeface="Optane"/>
                <a:hlinkClick r:id="rId5"/>
              </a:rPr>
              <a:t>http://</a:t>
            </a:r>
            <a:r>
              <a:rPr lang="it-IT" sz="1900" dirty="0" smtClean="0">
                <a:latin typeface="Optane"/>
                <a:hlinkClick r:id="rId5"/>
              </a:rPr>
              <a:t>www.istat.it</a:t>
            </a:r>
            <a:endParaRPr lang="it-IT" sz="1900" dirty="0" smtClean="0">
              <a:latin typeface="Optane"/>
            </a:endParaRPr>
          </a:p>
          <a:p>
            <a:pPr algn="just"/>
            <a:r>
              <a:rPr lang="it-IT" sz="1900" dirty="0" smtClean="0">
                <a:latin typeface="Optane"/>
              </a:rPr>
              <a:t>EUROSTAT, Data base on </a:t>
            </a:r>
            <a:r>
              <a:rPr lang="it-IT" sz="1900" dirty="0" err="1" smtClean="0">
                <a:latin typeface="Optane"/>
              </a:rPr>
              <a:t>Population</a:t>
            </a:r>
            <a:r>
              <a:rPr lang="it-IT" sz="1900" dirty="0">
                <a:latin typeface="Optane"/>
              </a:rPr>
              <a:t>, </a:t>
            </a:r>
            <a:r>
              <a:rPr lang="it-IT" sz="1900" dirty="0">
                <a:latin typeface="Optane"/>
                <a:hlinkClick r:id="rId6"/>
              </a:rPr>
              <a:t>http://</a:t>
            </a:r>
            <a:r>
              <a:rPr lang="it-IT" sz="1900" dirty="0" smtClean="0">
                <a:latin typeface="Optane"/>
                <a:hlinkClick r:id="rId6"/>
              </a:rPr>
              <a:t>ec.europa.eu/eurostat/data/database</a:t>
            </a:r>
            <a:endParaRPr lang="it-IT" sz="1900" dirty="0" smtClean="0">
              <a:latin typeface="Optane"/>
            </a:endParaRPr>
          </a:p>
          <a:p>
            <a:pPr algn="just"/>
            <a:r>
              <a:rPr lang="it-IT" sz="1900" dirty="0" smtClean="0">
                <a:latin typeface="Optane"/>
              </a:rPr>
              <a:t>MINISTRY OF ECONOMY AND FINANCE (MEF), «</a:t>
            </a:r>
            <a:r>
              <a:rPr lang="it-IT" sz="1900" dirty="0">
                <a:latin typeface="Optane"/>
              </a:rPr>
              <a:t>Le tendenze di medio-lungo periodo del sistema pensionistico e socio-sanitario</a:t>
            </a:r>
            <a:r>
              <a:rPr lang="it-IT" sz="1900" dirty="0" smtClean="0">
                <a:latin typeface="Optane"/>
              </a:rPr>
              <a:t>. Nota </a:t>
            </a:r>
            <a:r>
              <a:rPr lang="it-IT" sz="1900" dirty="0">
                <a:latin typeface="Optane"/>
              </a:rPr>
              <a:t>di aggiornamento 2015</a:t>
            </a:r>
            <a:r>
              <a:rPr lang="it-IT" sz="1900" dirty="0" smtClean="0">
                <a:latin typeface="Optane"/>
              </a:rPr>
              <a:t>», </a:t>
            </a:r>
            <a:r>
              <a:rPr lang="it-IT" sz="1900" dirty="0" smtClean="0">
                <a:latin typeface="Optane"/>
                <a:hlinkClick r:id="rId7"/>
              </a:rPr>
              <a:t>www.mef.tesoro.it</a:t>
            </a:r>
            <a:endParaRPr lang="it-IT" sz="1900" dirty="0" smtClean="0">
              <a:latin typeface="Optane"/>
            </a:endParaRPr>
          </a:p>
          <a:p>
            <a:pPr algn="just"/>
            <a:r>
              <a:rPr lang="it-IT" sz="1900" dirty="0" err="1" smtClean="0">
                <a:latin typeface="Optane"/>
              </a:rPr>
              <a:t>Italian</a:t>
            </a:r>
            <a:r>
              <a:rPr lang="it-IT" sz="1900" dirty="0" smtClean="0">
                <a:latin typeface="Optane"/>
              </a:rPr>
              <a:t> </a:t>
            </a:r>
            <a:r>
              <a:rPr lang="it-IT" sz="1900" dirty="0" err="1" smtClean="0">
                <a:latin typeface="Optane"/>
              </a:rPr>
              <a:t>Institute</a:t>
            </a:r>
            <a:r>
              <a:rPr lang="it-IT" sz="1900" dirty="0" smtClean="0">
                <a:latin typeface="Optane"/>
              </a:rPr>
              <a:t> of Social </a:t>
            </a:r>
            <a:r>
              <a:rPr lang="it-IT" sz="1900" dirty="0" err="1" smtClean="0">
                <a:latin typeface="Optane"/>
              </a:rPr>
              <a:t>Pension</a:t>
            </a:r>
            <a:r>
              <a:rPr lang="it-IT" sz="1900" dirty="0">
                <a:latin typeface="Optane"/>
              </a:rPr>
              <a:t> </a:t>
            </a:r>
            <a:r>
              <a:rPr lang="it-IT" sz="1900" dirty="0" smtClean="0">
                <a:latin typeface="Optane"/>
              </a:rPr>
              <a:t>(INPS), </a:t>
            </a:r>
            <a:r>
              <a:rPr lang="it-IT" sz="1900" dirty="0" smtClean="0">
                <a:latin typeface="Optane"/>
                <a:hlinkClick r:id="rId8"/>
              </a:rPr>
              <a:t>www.inps.it</a:t>
            </a:r>
            <a:endParaRPr lang="it-IT" sz="1900" dirty="0" smtClean="0">
              <a:latin typeface="Optane"/>
            </a:endParaRPr>
          </a:p>
          <a:p>
            <a:r>
              <a:rPr lang="it-IT" sz="1900" dirty="0" smtClean="0">
                <a:latin typeface="Optane"/>
              </a:rPr>
              <a:t>SPC, </a:t>
            </a:r>
            <a:r>
              <a:rPr lang="it-IT" sz="1900" dirty="0" err="1" smtClean="0">
                <a:latin typeface="Optane"/>
              </a:rPr>
              <a:t>European</a:t>
            </a:r>
            <a:r>
              <a:rPr lang="it-IT" sz="1900" dirty="0" smtClean="0">
                <a:latin typeface="Optane"/>
              </a:rPr>
              <a:t> </a:t>
            </a:r>
            <a:r>
              <a:rPr lang="it-IT" sz="1900" dirty="0" err="1" smtClean="0">
                <a:latin typeface="Optane"/>
              </a:rPr>
              <a:t>Commission</a:t>
            </a:r>
            <a:r>
              <a:rPr lang="it-IT" sz="1900" dirty="0" smtClean="0">
                <a:latin typeface="Optane"/>
              </a:rPr>
              <a:t>, «</a:t>
            </a:r>
            <a:r>
              <a:rPr lang="it-IT" sz="1900" dirty="0" err="1" smtClean="0">
                <a:latin typeface="Optane"/>
              </a:rPr>
              <a:t>Pension</a:t>
            </a:r>
            <a:r>
              <a:rPr lang="it-IT" sz="1900" dirty="0" smtClean="0">
                <a:latin typeface="Optane"/>
              </a:rPr>
              <a:t> </a:t>
            </a:r>
            <a:r>
              <a:rPr lang="it-IT" sz="1900" dirty="0" err="1" smtClean="0">
                <a:latin typeface="Optane"/>
              </a:rPr>
              <a:t>adequacy</a:t>
            </a:r>
            <a:r>
              <a:rPr lang="it-IT" sz="1900" dirty="0" smtClean="0">
                <a:latin typeface="Optane"/>
              </a:rPr>
              <a:t> Report 2015», </a:t>
            </a:r>
            <a:r>
              <a:rPr lang="it-IT" sz="1900" dirty="0" smtClean="0">
                <a:latin typeface="Optane"/>
                <a:hlinkClick r:id="rId9"/>
              </a:rPr>
              <a:t>http</a:t>
            </a:r>
            <a:r>
              <a:rPr lang="it-IT" sz="1900" dirty="0">
                <a:latin typeface="Optane"/>
                <a:hlinkClick r:id="rId9"/>
              </a:rPr>
              <a:t>://</a:t>
            </a:r>
            <a:r>
              <a:rPr lang="it-IT" sz="1900" dirty="0" smtClean="0">
                <a:latin typeface="Optane"/>
                <a:hlinkClick r:id="rId9"/>
              </a:rPr>
              <a:t>ec.europa.eu/social/main.jsp?catId=758&amp;langId=en</a:t>
            </a:r>
            <a:endParaRPr lang="it-IT" sz="1900" dirty="0">
              <a:latin typeface="Optane"/>
            </a:endParaRPr>
          </a:p>
        </p:txBody>
      </p:sp>
      <p:sp>
        <p:nvSpPr>
          <p:cNvPr id="5" name="CasellaDiTesto 4"/>
          <p:cNvSpPr txBox="1"/>
          <p:nvPr/>
        </p:nvSpPr>
        <p:spPr>
          <a:xfrm>
            <a:off x="344364" y="836640"/>
            <a:ext cx="9217276" cy="3046988"/>
          </a:xfrm>
          <a:prstGeom prst="rect">
            <a:avLst/>
          </a:prstGeom>
          <a:noFill/>
        </p:spPr>
        <p:txBody>
          <a:bodyPr wrap="square" rtlCol="0">
            <a:spAutoFit/>
          </a:bodyPr>
          <a:lstStyle/>
          <a:p>
            <a:pPr algn="ctr"/>
            <a:r>
              <a:rPr lang="it-IT" sz="3200" dirty="0" smtClean="0">
                <a:latin typeface="Optane"/>
              </a:rPr>
              <a:t>THANK YOU VERY MUCH FOR YOUR </a:t>
            </a:r>
            <a:r>
              <a:rPr lang="it-IT" sz="3200" dirty="0" smtClean="0">
                <a:latin typeface="Optane"/>
              </a:rPr>
              <a:t>ATTENTION</a:t>
            </a:r>
            <a:endParaRPr lang="it-IT" sz="3200" dirty="0">
              <a:latin typeface="Optane"/>
            </a:endParaRPr>
          </a:p>
          <a:p>
            <a:pPr algn="ctr"/>
            <a:r>
              <a:rPr lang="it-IT" sz="3200" dirty="0" smtClean="0">
                <a:latin typeface="Optane"/>
              </a:rPr>
              <a:t>MUCHAS GRACIAS POR SU </a:t>
            </a:r>
            <a:r>
              <a:rPr lang="it-IT" sz="3200" dirty="0" smtClean="0">
                <a:latin typeface="Optane"/>
              </a:rPr>
              <a:t>ATENCION</a:t>
            </a:r>
            <a:br>
              <a:rPr lang="it-IT" sz="3200" dirty="0" smtClean="0">
                <a:latin typeface="Optane"/>
              </a:rPr>
            </a:br>
            <a:r>
              <a:rPr lang="zh-CN" altLang="en-US" sz="3200" dirty="0" smtClean="0">
                <a:latin typeface="Optane"/>
              </a:rPr>
              <a:t>谢谢</a:t>
            </a:r>
            <a:endParaRPr lang="en-GB" altLang="zh-CN" sz="3200" dirty="0" smtClean="0">
              <a:latin typeface="Optane"/>
            </a:endParaRPr>
          </a:p>
          <a:p>
            <a:pPr algn="ctr"/>
            <a:endParaRPr lang="it-IT" sz="3200" dirty="0" smtClean="0">
              <a:latin typeface="Optane"/>
            </a:endParaRPr>
          </a:p>
          <a:p>
            <a:endParaRPr lang="it-IT" sz="3200" dirty="0" smtClean="0">
              <a:latin typeface="Optane"/>
            </a:endParaRPr>
          </a:p>
        </p:txBody>
      </p:sp>
    </p:spTree>
    <p:extLst>
      <p:ext uri="{BB962C8B-B14F-4D97-AF65-F5344CB8AC3E}">
        <p14:creationId xmlns:p14="http://schemas.microsoft.com/office/powerpoint/2010/main" val="7287068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it-IT" dirty="0" err="1">
                <a:solidFill>
                  <a:schemeClr val="tx1">
                    <a:lumMod val="75000"/>
                    <a:lumOff val="25000"/>
                  </a:schemeClr>
                </a:solidFill>
                <a:ea typeface="Verdana" pitchFamily="34" charset="0"/>
                <a:cs typeface="Verdana" pitchFamily="34" charset="0"/>
              </a:rPr>
              <a:t>Demographic</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analysis</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Italian</a:t>
            </a:r>
            <a:r>
              <a:rPr lang="it-IT" dirty="0">
                <a:solidFill>
                  <a:schemeClr val="tx1">
                    <a:lumMod val="75000"/>
                    <a:lumOff val="25000"/>
                  </a:schemeClr>
                </a:solidFill>
                <a:ea typeface="Verdana" pitchFamily="34" charset="0"/>
                <a:cs typeface="Verdana" pitchFamily="34" charset="0"/>
              </a:rPr>
              <a:t> </a:t>
            </a:r>
            <a:r>
              <a:rPr lang="it-IT" dirty="0" err="1" smtClean="0">
                <a:solidFill>
                  <a:schemeClr val="tx1">
                    <a:lumMod val="75000"/>
                    <a:lumOff val="25000"/>
                  </a:schemeClr>
                </a:solidFill>
                <a:ea typeface="Verdana" pitchFamily="34" charset="0"/>
                <a:cs typeface="Verdana" pitchFamily="34" charset="0"/>
              </a:rPr>
              <a:t>population</a:t>
            </a:r>
            <a:r>
              <a:rPr lang="it-IT" dirty="0" smtClean="0">
                <a:solidFill>
                  <a:schemeClr val="tx1">
                    <a:lumMod val="75000"/>
                    <a:lumOff val="25000"/>
                  </a:schemeClr>
                </a:solidFill>
                <a:ea typeface="Verdana" pitchFamily="34" charset="0"/>
                <a:cs typeface="Verdana" pitchFamily="34" charset="0"/>
              </a:rPr>
              <a:t> – 2015 </a:t>
            </a:r>
            <a:r>
              <a:rPr lang="it-IT" dirty="0" err="1" smtClean="0">
                <a:solidFill>
                  <a:schemeClr val="tx1">
                    <a:lumMod val="75000"/>
                    <a:lumOff val="25000"/>
                  </a:schemeClr>
                </a:solidFill>
                <a:ea typeface="Verdana" pitchFamily="34" charset="0"/>
                <a:cs typeface="Verdana" pitchFamily="34" charset="0"/>
              </a:rPr>
              <a:t>indicators</a:t>
            </a:r>
            <a:r>
              <a:rPr lang="it-IT" dirty="0" smtClean="0">
                <a:solidFill>
                  <a:schemeClr val="tx1">
                    <a:lumMod val="75000"/>
                    <a:lumOff val="25000"/>
                  </a:schemeClr>
                </a:solidFill>
                <a:ea typeface="Verdana" pitchFamily="34" charset="0"/>
                <a:cs typeface="Verdana" pitchFamily="34" charset="0"/>
              </a:rPr>
              <a:t> </a:t>
            </a:r>
            <a:r>
              <a:rPr lang="zh-CN" altLang="en-US" dirty="0" smtClean="0">
                <a:solidFill>
                  <a:schemeClr val="tx1">
                    <a:lumMod val="75000"/>
                    <a:lumOff val="25000"/>
                  </a:schemeClr>
                </a:solidFill>
                <a:ea typeface="Verdana" pitchFamily="34" charset="0"/>
                <a:cs typeface="Verdana" pitchFamily="34" charset="0"/>
              </a:rPr>
              <a:t>人口形势分析</a:t>
            </a:r>
            <a:endParaRPr lang="it-IT" dirty="0">
              <a:solidFill>
                <a:schemeClr val="tx1">
                  <a:lumMod val="75000"/>
                  <a:lumOff val="25000"/>
                </a:schemeClr>
              </a:solidFill>
              <a:ea typeface="Verdana" pitchFamily="34" charset="0"/>
              <a:cs typeface="Verdana" pitchFamily="34" charset="0"/>
            </a:endParaRPr>
          </a:p>
          <a:p>
            <a:endParaRPr lang="it-IT" dirty="0"/>
          </a:p>
        </p:txBody>
      </p:sp>
      <p:sp>
        <p:nvSpPr>
          <p:cNvPr id="12" name="CasellaDiTesto 11"/>
          <p:cNvSpPr txBox="1"/>
          <p:nvPr/>
        </p:nvSpPr>
        <p:spPr>
          <a:xfrm>
            <a:off x="272350" y="6063765"/>
            <a:ext cx="9073257" cy="461665"/>
          </a:xfrm>
          <a:prstGeom prst="rect">
            <a:avLst/>
          </a:prstGeom>
          <a:noFill/>
        </p:spPr>
        <p:txBody>
          <a:bodyPr wrap="square" rtlCol="0">
            <a:spAutoFit/>
          </a:bodyPr>
          <a:lstStyle/>
          <a:p>
            <a:r>
              <a:rPr lang="it-IT" dirty="0" smtClean="0">
                <a:latin typeface="Optane"/>
              </a:rPr>
              <a:t>Source: </a:t>
            </a:r>
            <a:r>
              <a:rPr lang="it-IT" dirty="0" err="1" smtClean="0">
                <a:latin typeface="Optane"/>
              </a:rPr>
              <a:t>Elaborations</a:t>
            </a:r>
            <a:r>
              <a:rPr lang="it-IT" dirty="0" smtClean="0">
                <a:latin typeface="Optane"/>
              </a:rPr>
              <a:t> on </a:t>
            </a:r>
            <a:r>
              <a:rPr lang="it-IT" dirty="0">
                <a:latin typeface="Optane"/>
              </a:rPr>
              <a:t>2015 </a:t>
            </a:r>
            <a:r>
              <a:rPr lang="it-IT" dirty="0" err="1">
                <a:latin typeface="Optane"/>
              </a:rPr>
              <a:t>Demographic</a:t>
            </a:r>
            <a:r>
              <a:rPr lang="it-IT" dirty="0">
                <a:latin typeface="Optane"/>
              </a:rPr>
              <a:t> </a:t>
            </a:r>
            <a:r>
              <a:rPr lang="it-IT" dirty="0" err="1" smtClean="0">
                <a:latin typeface="Optane"/>
              </a:rPr>
              <a:t>indicators</a:t>
            </a:r>
            <a:r>
              <a:rPr lang="it-IT" dirty="0" smtClean="0">
                <a:latin typeface="Optane"/>
              </a:rPr>
              <a:t> – </a:t>
            </a:r>
            <a:r>
              <a:rPr lang="it-IT" dirty="0" err="1" smtClean="0">
                <a:latin typeface="Optane"/>
              </a:rPr>
              <a:t>Italian</a:t>
            </a:r>
            <a:r>
              <a:rPr lang="it-IT" dirty="0" smtClean="0">
                <a:latin typeface="Optane"/>
              </a:rPr>
              <a:t> National </a:t>
            </a:r>
            <a:r>
              <a:rPr lang="it-IT" dirty="0" err="1">
                <a:latin typeface="Optane"/>
              </a:rPr>
              <a:t>Institute</a:t>
            </a:r>
            <a:r>
              <a:rPr lang="it-IT" dirty="0">
                <a:latin typeface="Optane"/>
              </a:rPr>
              <a:t> of </a:t>
            </a:r>
            <a:r>
              <a:rPr lang="it-IT" dirty="0" err="1">
                <a:latin typeface="Optane"/>
              </a:rPr>
              <a:t>Statistics</a:t>
            </a:r>
            <a:r>
              <a:rPr lang="it-IT" dirty="0">
                <a:latin typeface="Optane"/>
              </a:rPr>
              <a:t> (ISTAT</a:t>
            </a:r>
            <a:r>
              <a:rPr lang="it-IT" dirty="0" smtClean="0">
                <a:latin typeface="Optane"/>
              </a:rPr>
              <a:t>)</a:t>
            </a:r>
            <a:endParaRPr lang="it-IT" sz="2400" dirty="0" smtClean="0">
              <a:latin typeface="Optane"/>
            </a:endParaRPr>
          </a:p>
        </p:txBody>
      </p:sp>
      <p:sp>
        <p:nvSpPr>
          <p:cNvPr id="17" name="CasellaDiTesto 16"/>
          <p:cNvSpPr txBox="1"/>
          <p:nvPr/>
        </p:nvSpPr>
        <p:spPr>
          <a:xfrm>
            <a:off x="344364" y="826825"/>
            <a:ext cx="9217277" cy="1569660"/>
          </a:xfrm>
          <a:prstGeom prst="rect">
            <a:avLst/>
          </a:prstGeom>
          <a:noFill/>
          <a:ln>
            <a:noFill/>
          </a:ln>
        </p:spPr>
        <p:txBody>
          <a:bodyPr wrap="square" rtlCol="0">
            <a:spAutoFit/>
          </a:bodyPr>
          <a:lstStyle/>
          <a:p>
            <a:pPr algn="ctr"/>
            <a:endParaRPr lang="it-IT" sz="1600" dirty="0" smtClean="0">
              <a:latin typeface="Optane"/>
            </a:endParaRPr>
          </a:p>
          <a:p>
            <a:pPr marL="171450" indent="-171450">
              <a:buFontTx/>
              <a:buChar char="-"/>
            </a:pPr>
            <a:r>
              <a:rPr lang="it-IT" sz="1600" dirty="0" smtClean="0">
                <a:latin typeface="Optane"/>
              </a:rPr>
              <a:t>FECONDITY: </a:t>
            </a:r>
            <a:r>
              <a:rPr lang="it-IT" sz="1600" dirty="0" err="1" smtClean="0">
                <a:latin typeface="Optane"/>
              </a:rPr>
              <a:t>natality</a:t>
            </a:r>
            <a:r>
              <a:rPr lang="it-IT" sz="1600" dirty="0" smtClean="0">
                <a:latin typeface="Optane"/>
              </a:rPr>
              <a:t> rate + </a:t>
            </a:r>
            <a:r>
              <a:rPr lang="it-IT" sz="1600" dirty="0" err="1" smtClean="0">
                <a:latin typeface="Optane"/>
              </a:rPr>
              <a:t>average</a:t>
            </a:r>
            <a:r>
              <a:rPr lang="it-IT" sz="1600" dirty="0" smtClean="0">
                <a:latin typeface="Optane"/>
              </a:rPr>
              <a:t> </a:t>
            </a:r>
            <a:r>
              <a:rPr lang="it-IT" sz="1600" dirty="0" err="1" smtClean="0">
                <a:latin typeface="Optane"/>
              </a:rPr>
              <a:t>number</a:t>
            </a:r>
            <a:r>
              <a:rPr lang="it-IT" sz="1600" dirty="0" smtClean="0">
                <a:latin typeface="Optane"/>
              </a:rPr>
              <a:t> of </a:t>
            </a:r>
            <a:r>
              <a:rPr lang="it-IT" sz="1600" dirty="0" err="1" smtClean="0">
                <a:latin typeface="Optane"/>
              </a:rPr>
              <a:t>sons</a:t>
            </a:r>
            <a:r>
              <a:rPr lang="it-IT" sz="1600" dirty="0" smtClean="0">
                <a:latin typeface="Optane"/>
              </a:rPr>
              <a:t> per </a:t>
            </a:r>
            <a:r>
              <a:rPr lang="it-IT" sz="1600" dirty="0" smtClean="0">
                <a:latin typeface="Optane"/>
              </a:rPr>
              <a:t>woman</a:t>
            </a:r>
            <a:br>
              <a:rPr lang="it-IT" sz="1600" dirty="0" smtClean="0">
                <a:latin typeface="Optane"/>
              </a:rPr>
            </a:br>
            <a:r>
              <a:rPr lang="zh-CN" altLang="en-US" sz="1600" dirty="0" smtClean="0">
                <a:latin typeface="Optane"/>
              </a:rPr>
              <a:t>生育率：出生率＋妇女平均育儿数</a:t>
            </a:r>
            <a:endParaRPr lang="it-IT" sz="1600" dirty="0" smtClean="0">
              <a:latin typeface="Optane"/>
            </a:endParaRPr>
          </a:p>
          <a:p>
            <a:pPr marL="171450" indent="-171450">
              <a:buFontTx/>
              <a:buChar char="-"/>
            </a:pPr>
            <a:r>
              <a:rPr lang="it-IT" sz="1600" dirty="0" smtClean="0">
                <a:latin typeface="Optane"/>
              </a:rPr>
              <a:t>MORTALITY: </a:t>
            </a:r>
            <a:r>
              <a:rPr lang="it-IT" sz="1600" dirty="0" err="1" smtClean="0">
                <a:latin typeface="Optane"/>
              </a:rPr>
              <a:t>mortality</a:t>
            </a:r>
            <a:r>
              <a:rPr lang="it-IT" sz="1600" dirty="0" smtClean="0">
                <a:latin typeface="Optane"/>
              </a:rPr>
              <a:t> rate + life </a:t>
            </a:r>
            <a:r>
              <a:rPr lang="it-IT" sz="1600" dirty="0" err="1" smtClean="0">
                <a:latin typeface="Optane"/>
              </a:rPr>
              <a:t>expectancy</a:t>
            </a:r>
            <a:r>
              <a:rPr lang="it-IT" sz="1600" dirty="0" smtClean="0">
                <a:latin typeface="Optane"/>
              </a:rPr>
              <a:t> (</a:t>
            </a:r>
            <a:r>
              <a:rPr lang="en-US" sz="1600" dirty="0" smtClean="0">
                <a:latin typeface="Optane"/>
              </a:rPr>
              <a:t>simple </a:t>
            </a:r>
            <a:r>
              <a:rPr lang="en-US" sz="1600" dirty="0">
                <a:latin typeface="Optane"/>
              </a:rPr>
              <a:t>but powerful way of illustrating </a:t>
            </a:r>
            <a:r>
              <a:rPr lang="en-US" sz="1600" dirty="0" smtClean="0">
                <a:latin typeface="Optane"/>
              </a:rPr>
              <a:t>mortality development</a:t>
            </a:r>
            <a:r>
              <a:rPr lang="en-US" sz="1600" dirty="0" smtClean="0">
                <a:latin typeface="Optane"/>
              </a:rPr>
              <a:t>)</a:t>
            </a:r>
            <a:br>
              <a:rPr lang="en-US" sz="1600" dirty="0" smtClean="0">
                <a:latin typeface="Optane"/>
              </a:rPr>
            </a:br>
            <a:r>
              <a:rPr lang="zh-CN" altLang="en-US" sz="1600" dirty="0" smtClean="0">
                <a:latin typeface="Optane"/>
              </a:rPr>
              <a:t>死亡率：死亡率＋寿命（简单而有效地体现死亡率发展趋势）</a:t>
            </a:r>
            <a:endParaRPr lang="it-IT" sz="1600" dirty="0">
              <a:latin typeface="Optane"/>
            </a:endParaRPr>
          </a:p>
        </p:txBody>
      </p:sp>
      <p:pic>
        <p:nvPicPr>
          <p:cNvPr id="11" name="Immagine 10"/>
          <p:cNvPicPr>
            <a:picLocks noChangeAspect="1"/>
          </p:cNvPicPr>
          <p:nvPr/>
        </p:nvPicPr>
        <p:blipFill>
          <a:blip r:embed="rId3"/>
          <a:stretch>
            <a:fillRect/>
          </a:stretch>
        </p:blipFill>
        <p:spPr>
          <a:xfrm>
            <a:off x="416370" y="2348850"/>
            <a:ext cx="3573228" cy="1872260"/>
          </a:xfrm>
          <a:prstGeom prst="rect">
            <a:avLst/>
          </a:prstGeom>
        </p:spPr>
      </p:pic>
      <p:pic>
        <p:nvPicPr>
          <p:cNvPr id="2" name="Immagine 1"/>
          <p:cNvPicPr>
            <a:picLocks noChangeAspect="1"/>
          </p:cNvPicPr>
          <p:nvPr/>
        </p:nvPicPr>
        <p:blipFill>
          <a:blip r:embed="rId4"/>
          <a:stretch>
            <a:fillRect/>
          </a:stretch>
        </p:blipFill>
        <p:spPr>
          <a:xfrm>
            <a:off x="4059852" y="2708900"/>
            <a:ext cx="5357768" cy="3262212"/>
          </a:xfrm>
          <a:prstGeom prst="rect">
            <a:avLst/>
          </a:prstGeom>
        </p:spPr>
      </p:pic>
      <p:pic>
        <p:nvPicPr>
          <p:cNvPr id="3" name="Immagine 2"/>
          <p:cNvPicPr>
            <a:picLocks noChangeAspect="1"/>
          </p:cNvPicPr>
          <p:nvPr/>
        </p:nvPicPr>
        <p:blipFill>
          <a:blip r:embed="rId5"/>
          <a:stretch>
            <a:fillRect/>
          </a:stretch>
        </p:blipFill>
        <p:spPr>
          <a:xfrm>
            <a:off x="416370" y="4313763"/>
            <a:ext cx="3555451" cy="1810468"/>
          </a:xfrm>
          <a:prstGeom prst="rect">
            <a:avLst/>
          </a:prstGeom>
        </p:spPr>
      </p:pic>
    </p:spTree>
    <p:extLst>
      <p:ext uri="{BB962C8B-B14F-4D97-AF65-F5344CB8AC3E}">
        <p14:creationId xmlns:p14="http://schemas.microsoft.com/office/powerpoint/2010/main" val="33130094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it-IT" dirty="0" err="1">
                <a:solidFill>
                  <a:schemeClr val="tx1">
                    <a:lumMod val="75000"/>
                    <a:lumOff val="25000"/>
                  </a:schemeClr>
                </a:solidFill>
                <a:ea typeface="Verdana" pitchFamily="34" charset="0"/>
                <a:cs typeface="Verdana" pitchFamily="34" charset="0"/>
              </a:rPr>
              <a:t>Demographic</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analysis</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Italian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population</a:t>
            </a:r>
            <a:r>
              <a:rPr lang="it-IT" dirty="0">
                <a:solidFill>
                  <a:schemeClr val="tx1">
                    <a:lumMod val="75000"/>
                    <a:lumOff val="25000"/>
                  </a:schemeClr>
                </a:solidFill>
                <a:ea typeface="Verdana" pitchFamily="34" charset="0"/>
                <a:cs typeface="Verdana" pitchFamily="34" charset="0"/>
              </a:rPr>
              <a:t> </a:t>
            </a:r>
            <a:r>
              <a:rPr lang="it-IT" dirty="0" smtClean="0">
                <a:solidFill>
                  <a:schemeClr val="tx1">
                    <a:lumMod val="75000"/>
                    <a:lumOff val="25000"/>
                  </a:schemeClr>
                </a:solidFill>
                <a:ea typeface="Verdana" pitchFamily="34" charset="0"/>
                <a:cs typeface="Verdana" pitchFamily="34" charset="0"/>
              </a:rPr>
              <a:t>– 2015 </a:t>
            </a:r>
            <a:r>
              <a:rPr lang="it-IT" dirty="0" err="1" smtClean="0">
                <a:solidFill>
                  <a:schemeClr val="tx1">
                    <a:lumMod val="75000"/>
                    <a:lumOff val="25000"/>
                  </a:schemeClr>
                </a:solidFill>
                <a:ea typeface="Verdana" pitchFamily="34" charset="0"/>
                <a:cs typeface="Verdana" pitchFamily="34" charset="0"/>
              </a:rPr>
              <a:t>indicators</a:t>
            </a:r>
            <a:r>
              <a:rPr lang="it-IT" dirty="0" smtClean="0">
                <a:solidFill>
                  <a:schemeClr val="tx1">
                    <a:lumMod val="75000"/>
                    <a:lumOff val="25000"/>
                  </a:schemeClr>
                </a:solidFill>
                <a:ea typeface="Verdana" pitchFamily="34" charset="0"/>
                <a:cs typeface="Verdana" pitchFamily="34" charset="0"/>
              </a:rPr>
              <a:t> </a:t>
            </a:r>
            <a:r>
              <a:rPr lang="zh-CN" altLang="en-US" dirty="0" smtClean="0">
                <a:solidFill>
                  <a:schemeClr val="tx1">
                    <a:lumMod val="75000"/>
                    <a:lumOff val="25000"/>
                  </a:schemeClr>
                </a:solidFill>
                <a:ea typeface="Verdana" pitchFamily="34" charset="0"/>
                <a:cs typeface="Verdana" pitchFamily="34" charset="0"/>
              </a:rPr>
              <a:t>人口形势分析</a:t>
            </a:r>
            <a:endParaRPr lang="it-IT" dirty="0">
              <a:solidFill>
                <a:schemeClr val="tx1">
                  <a:lumMod val="75000"/>
                  <a:lumOff val="25000"/>
                </a:schemeClr>
              </a:solidFill>
              <a:ea typeface="Verdana" pitchFamily="34" charset="0"/>
              <a:cs typeface="Verdana" pitchFamily="34" charset="0"/>
            </a:endParaRPr>
          </a:p>
          <a:p>
            <a:endParaRPr lang="it-IT" dirty="0"/>
          </a:p>
        </p:txBody>
      </p:sp>
      <p:pic>
        <p:nvPicPr>
          <p:cNvPr id="9" name="Immagine 8"/>
          <p:cNvPicPr>
            <a:picLocks noChangeAspect="1"/>
          </p:cNvPicPr>
          <p:nvPr/>
        </p:nvPicPr>
        <p:blipFill>
          <a:blip r:embed="rId3"/>
          <a:stretch>
            <a:fillRect/>
          </a:stretch>
        </p:blipFill>
        <p:spPr>
          <a:xfrm>
            <a:off x="342517" y="980660"/>
            <a:ext cx="5468586" cy="2865368"/>
          </a:xfrm>
          <a:prstGeom prst="rect">
            <a:avLst/>
          </a:prstGeom>
        </p:spPr>
      </p:pic>
      <p:sp>
        <p:nvSpPr>
          <p:cNvPr id="8" name="Ovale 7"/>
          <p:cNvSpPr/>
          <p:nvPr/>
        </p:nvSpPr>
        <p:spPr>
          <a:xfrm>
            <a:off x="4915305" y="1412720"/>
            <a:ext cx="829805" cy="7921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4880990" y="1988800"/>
            <a:ext cx="829805" cy="792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p:cNvPicPr>
            <a:picLocks noChangeAspect="1"/>
          </p:cNvPicPr>
          <p:nvPr/>
        </p:nvPicPr>
        <p:blipFill>
          <a:blip r:embed="rId4"/>
          <a:stretch>
            <a:fillRect/>
          </a:stretch>
        </p:blipFill>
        <p:spPr>
          <a:xfrm>
            <a:off x="5457070" y="3963668"/>
            <a:ext cx="4206675" cy="2201712"/>
          </a:xfrm>
          <a:prstGeom prst="rect">
            <a:avLst/>
          </a:prstGeom>
        </p:spPr>
      </p:pic>
      <p:sp>
        <p:nvSpPr>
          <p:cNvPr id="11" name="CasellaDiTesto 10"/>
          <p:cNvSpPr txBox="1"/>
          <p:nvPr/>
        </p:nvSpPr>
        <p:spPr>
          <a:xfrm>
            <a:off x="6017647" y="897328"/>
            <a:ext cx="3312460" cy="2862323"/>
          </a:xfrm>
          <a:prstGeom prst="rect">
            <a:avLst/>
          </a:prstGeom>
          <a:noFill/>
        </p:spPr>
        <p:txBody>
          <a:bodyPr wrap="square" rtlCol="0">
            <a:spAutoFit/>
          </a:bodyPr>
          <a:lstStyle/>
          <a:p>
            <a:pPr algn="just"/>
            <a:r>
              <a:rPr lang="en-US" dirty="0">
                <a:latin typeface="Optane"/>
              </a:rPr>
              <a:t>The mean number of years that a newborn child </a:t>
            </a:r>
            <a:r>
              <a:rPr lang="en-US" dirty="0" smtClean="0">
                <a:latin typeface="Optane"/>
              </a:rPr>
              <a:t>is expected </a:t>
            </a:r>
            <a:r>
              <a:rPr lang="en-US" dirty="0">
                <a:latin typeface="Optane"/>
              </a:rPr>
              <a:t>to live if subjected throughout his life to the current mortality conditions throughout the rest of his or her </a:t>
            </a:r>
            <a:r>
              <a:rPr lang="en-US" dirty="0" smtClean="0">
                <a:latin typeface="Optane"/>
              </a:rPr>
              <a:t>life</a:t>
            </a:r>
            <a:br>
              <a:rPr lang="en-US" dirty="0" smtClean="0">
                <a:latin typeface="Optane"/>
              </a:rPr>
            </a:br>
            <a:endParaRPr lang="en-US" dirty="0" smtClean="0">
              <a:latin typeface="Optane"/>
            </a:endParaRPr>
          </a:p>
          <a:p>
            <a:pPr algn="just"/>
            <a:r>
              <a:rPr lang="zh-CN" altLang="en-US" dirty="0" smtClean="0">
                <a:latin typeface="Optane"/>
              </a:rPr>
              <a:t>新生儿在当前死亡率水平下平均预期寿命</a:t>
            </a:r>
            <a:endParaRPr lang="it-IT" dirty="0">
              <a:latin typeface="Optane"/>
            </a:endParaRPr>
          </a:p>
        </p:txBody>
      </p:sp>
      <p:sp>
        <p:nvSpPr>
          <p:cNvPr id="12" name="CasellaDiTesto 11"/>
          <p:cNvSpPr txBox="1"/>
          <p:nvPr/>
        </p:nvSpPr>
        <p:spPr>
          <a:xfrm>
            <a:off x="560390" y="4221110"/>
            <a:ext cx="3816530" cy="1631216"/>
          </a:xfrm>
          <a:prstGeom prst="rect">
            <a:avLst/>
          </a:prstGeom>
          <a:noFill/>
        </p:spPr>
        <p:txBody>
          <a:bodyPr wrap="square" rtlCol="0">
            <a:spAutoFit/>
          </a:bodyPr>
          <a:lstStyle/>
          <a:p>
            <a:r>
              <a:rPr lang="en-US" sz="2000" dirty="0">
                <a:latin typeface="Optane"/>
              </a:rPr>
              <a:t>The mean number of years still to be lived by a man or a woman who has reached the </a:t>
            </a:r>
            <a:r>
              <a:rPr lang="en-US" sz="2000" dirty="0" smtClean="0">
                <a:latin typeface="Optane"/>
              </a:rPr>
              <a:t>age </a:t>
            </a:r>
            <a:r>
              <a:rPr lang="en-US" sz="2000" dirty="0" smtClean="0">
                <a:latin typeface="Optane"/>
              </a:rPr>
              <a:t>65</a:t>
            </a:r>
            <a:br>
              <a:rPr lang="en-US" sz="2000" dirty="0" smtClean="0">
                <a:latin typeface="Optane"/>
              </a:rPr>
            </a:br>
            <a:r>
              <a:rPr lang="en-US" altLang="zh-CN" sz="2000" dirty="0" smtClean="0">
                <a:latin typeface="Optane"/>
              </a:rPr>
              <a:t>65</a:t>
            </a:r>
            <a:r>
              <a:rPr lang="zh-CN" altLang="en-US" sz="2000" dirty="0" smtClean="0">
                <a:latin typeface="Optane"/>
              </a:rPr>
              <a:t>周岁后平均预期寿命年限</a:t>
            </a:r>
            <a:endParaRPr lang="it-IT" sz="2000" dirty="0">
              <a:latin typeface="Optane"/>
            </a:endParaRPr>
          </a:p>
        </p:txBody>
      </p:sp>
      <p:sp>
        <p:nvSpPr>
          <p:cNvPr id="13" name="Freccia a destra 12"/>
          <p:cNvSpPr/>
          <p:nvPr/>
        </p:nvSpPr>
        <p:spPr>
          <a:xfrm>
            <a:off x="4520940" y="4725180"/>
            <a:ext cx="720100" cy="576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291480" y="6069347"/>
            <a:ext cx="9073257" cy="461665"/>
          </a:xfrm>
          <a:prstGeom prst="rect">
            <a:avLst/>
          </a:prstGeom>
          <a:noFill/>
        </p:spPr>
        <p:txBody>
          <a:bodyPr wrap="square" rtlCol="0">
            <a:spAutoFit/>
          </a:bodyPr>
          <a:lstStyle/>
          <a:p>
            <a:r>
              <a:rPr lang="it-IT" dirty="0" smtClean="0">
                <a:latin typeface="Optane"/>
              </a:rPr>
              <a:t>Source: </a:t>
            </a:r>
            <a:r>
              <a:rPr lang="it-IT" dirty="0" err="1" smtClean="0">
                <a:latin typeface="Optane"/>
              </a:rPr>
              <a:t>Elaborations</a:t>
            </a:r>
            <a:r>
              <a:rPr lang="it-IT" dirty="0" smtClean="0">
                <a:latin typeface="Optane"/>
              </a:rPr>
              <a:t> on </a:t>
            </a:r>
            <a:r>
              <a:rPr lang="it-IT" dirty="0">
                <a:latin typeface="Optane"/>
              </a:rPr>
              <a:t>2015 </a:t>
            </a:r>
            <a:r>
              <a:rPr lang="it-IT" dirty="0" err="1">
                <a:latin typeface="Optane"/>
              </a:rPr>
              <a:t>Demographic</a:t>
            </a:r>
            <a:r>
              <a:rPr lang="it-IT" dirty="0">
                <a:latin typeface="Optane"/>
              </a:rPr>
              <a:t> </a:t>
            </a:r>
            <a:r>
              <a:rPr lang="it-IT" dirty="0" err="1" smtClean="0">
                <a:latin typeface="Optane"/>
              </a:rPr>
              <a:t>indicators</a:t>
            </a:r>
            <a:r>
              <a:rPr lang="it-IT" dirty="0" smtClean="0">
                <a:latin typeface="Optane"/>
              </a:rPr>
              <a:t> – </a:t>
            </a:r>
            <a:r>
              <a:rPr lang="it-IT" dirty="0" err="1" smtClean="0">
                <a:latin typeface="Optane"/>
              </a:rPr>
              <a:t>Italian</a:t>
            </a:r>
            <a:r>
              <a:rPr lang="it-IT" dirty="0" smtClean="0">
                <a:latin typeface="Optane"/>
              </a:rPr>
              <a:t> National </a:t>
            </a:r>
            <a:r>
              <a:rPr lang="it-IT" dirty="0" err="1">
                <a:latin typeface="Optane"/>
              </a:rPr>
              <a:t>Institute</a:t>
            </a:r>
            <a:r>
              <a:rPr lang="it-IT" dirty="0">
                <a:latin typeface="Optane"/>
              </a:rPr>
              <a:t> of </a:t>
            </a:r>
            <a:r>
              <a:rPr lang="it-IT" dirty="0" err="1">
                <a:latin typeface="Optane"/>
              </a:rPr>
              <a:t>Statistics</a:t>
            </a:r>
            <a:r>
              <a:rPr lang="it-IT" dirty="0">
                <a:latin typeface="Optane"/>
              </a:rPr>
              <a:t> (ISTAT</a:t>
            </a:r>
            <a:r>
              <a:rPr lang="it-IT" dirty="0" smtClean="0">
                <a:latin typeface="Optane"/>
              </a:rPr>
              <a:t>)</a:t>
            </a:r>
            <a:endParaRPr lang="it-IT" sz="2400" dirty="0" smtClean="0">
              <a:latin typeface="Optane"/>
            </a:endParaRPr>
          </a:p>
        </p:txBody>
      </p:sp>
    </p:spTree>
    <p:extLst>
      <p:ext uri="{BB962C8B-B14F-4D97-AF65-F5344CB8AC3E}">
        <p14:creationId xmlns:p14="http://schemas.microsoft.com/office/powerpoint/2010/main" val="3952786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it-IT" dirty="0" err="1">
                <a:solidFill>
                  <a:schemeClr val="tx1">
                    <a:lumMod val="75000"/>
                    <a:lumOff val="25000"/>
                  </a:schemeClr>
                </a:solidFill>
                <a:ea typeface="Verdana" pitchFamily="34" charset="0"/>
                <a:cs typeface="Verdana" pitchFamily="34" charset="0"/>
              </a:rPr>
              <a:t>Demographic</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analysis</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Italian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population</a:t>
            </a:r>
            <a:r>
              <a:rPr lang="it-IT" dirty="0">
                <a:solidFill>
                  <a:schemeClr val="tx1">
                    <a:lumMod val="75000"/>
                    <a:lumOff val="25000"/>
                  </a:schemeClr>
                </a:solidFill>
                <a:ea typeface="Verdana" pitchFamily="34" charset="0"/>
                <a:cs typeface="Verdana" pitchFamily="34" charset="0"/>
              </a:rPr>
              <a:t> </a:t>
            </a:r>
            <a:r>
              <a:rPr lang="it-IT" dirty="0" smtClean="0">
                <a:solidFill>
                  <a:schemeClr val="tx1">
                    <a:lumMod val="75000"/>
                    <a:lumOff val="25000"/>
                  </a:schemeClr>
                </a:solidFill>
                <a:ea typeface="Verdana" pitchFamily="34" charset="0"/>
                <a:cs typeface="Verdana" pitchFamily="34" charset="0"/>
              </a:rPr>
              <a:t>– 2015 </a:t>
            </a:r>
            <a:r>
              <a:rPr lang="it-IT" dirty="0" err="1" smtClean="0">
                <a:solidFill>
                  <a:schemeClr val="tx1">
                    <a:lumMod val="75000"/>
                    <a:lumOff val="25000"/>
                  </a:schemeClr>
                </a:solidFill>
                <a:ea typeface="Verdana" pitchFamily="34" charset="0"/>
                <a:cs typeface="Verdana" pitchFamily="34" charset="0"/>
              </a:rPr>
              <a:t>indicators</a:t>
            </a:r>
            <a:r>
              <a:rPr lang="it-IT" dirty="0" smtClean="0">
                <a:solidFill>
                  <a:schemeClr val="tx1">
                    <a:lumMod val="75000"/>
                    <a:lumOff val="25000"/>
                  </a:schemeClr>
                </a:solidFill>
                <a:ea typeface="Verdana" pitchFamily="34" charset="0"/>
                <a:cs typeface="Verdana" pitchFamily="34" charset="0"/>
              </a:rPr>
              <a:t> </a:t>
            </a:r>
            <a:r>
              <a:rPr lang="zh-CN" altLang="en-US" dirty="0" smtClean="0">
                <a:solidFill>
                  <a:schemeClr val="tx1">
                    <a:lumMod val="75000"/>
                    <a:lumOff val="25000"/>
                  </a:schemeClr>
                </a:solidFill>
                <a:ea typeface="Verdana" pitchFamily="34" charset="0"/>
                <a:cs typeface="Verdana" pitchFamily="34" charset="0"/>
              </a:rPr>
              <a:t>人口形势分析</a:t>
            </a:r>
            <a:endParaRPr lang="it-IT" dirty="0">
              <a:solidFill>
                <a:schemeClr val="tx1">
                  <a:lumMod val="75000"/>
                  <a:lumOff val="25000"/>
                </a:schemeClr>
              </a:solidFill>
              <a:ea typeface="Verdana" pitchFamily="34" charset="0"/>
              <a:cs typeface="Verdana" pitchFamily="34" charset="0"/>
            </a:endParaRPr>
          </a:p>
          <a:p>
            <a:endParaRPr lang="it-IT" dirty="0"/>
          </a:p>
        </p:txBody>
      </p:sp>
      <p:sp>
        <p:nvSpPr>
          <p:cNvPr id="2" name="CasellaDiTesto 1"/>
          <p:cNvSpPr txBox="1"/>
          <p:nvPr/>
        </p:nvSpPr>
        <p:spPr>
          <a:xfrm>
            <a:off x="4088880" y="980660"/>
            <a:ext cx="5492972" cy="1107996"/>
          </a:xfrm>
          <a:prstGeom prst="rect">
            <a:avLst/>
          </a:prstGeom>
          <a:noFill/>
        </p:spPr>
        <p:txBody>
          <a:bodyPr wrap="square" rtlCol="0">
            <a:spAutoFit/>
          </a:bodyPr>
          <a:lstStyle/>
          <a:p>
            <a:pPr algn="ctr"/>
            <a:r>
              <a:rPr lang="en-US" sz="2200" dirty="0" smtClean="0">
                <a:latin typeface="Optane"/>
              </a:rPr>
              <a:t>Development </a:t>
            </a:r>
            <a:r>
              <a:rPr lang="en-US" sz="2200" dirty="0">
                <a:latin typeface="Optane"/>
              </a:rPr>
              <a:t>of the age structure of </a:t>
            </a:r>
            <a:r>
              <a:rPr lang="en-US" sz="2200" dirty="0" smtClean="0">
                <a:latin typeface="Optane"/>
              </a:rPr>
              <a:t>population </a:t>
            </a:r>
            <a:r>
              <a:rPr lang="it-IT" sz="2200" dirty="0" err="1" smtClean="0">
                <a:latin typeface="Optane"/>
              </a:rPr>
              <a:t>at</a:t>
            </a:r>
            <a:r>
              <a:rPr lang="it-IT" sz="2200" dirty="0" smtClean="0">
                <a:latin typeface="Optane"/>
              </a:rPr>
              <a:t> 1° </a:t>
            </a:r>
            <a:r>
              <a:rPr lang="it-IT" sz="2200" dirty="0" err="1" smtClean="0">
                <a:latin typeface="Optane"/>
              </a:rPr>
              <a:t>January</a:t>
            </a:r>
            <a:r>
              <a:rPr lang="it-IT" sz="2200" dirty="0" smtClean="0">
                <a:latin typeface="Optane"/>
              </a:rPr>
              <a:t/>
            </a:r>
            <a:br>
              <a:rPr lang="it-IT" sz="2200" dirty="0" smtClean="0">
                <a:latin typeface="Optane"/>
              </a:rPr>
            </a:br>
            <a:r>
              <a:rPr lang="zh-CN" altLang="en-US" sz="2200" dirty="0" smtClean="0">
                <a:latin typeface="Optane"/>
              </a:rPr>
              <a:t>1月人口年龄结构发展</a:t>
            </a:r>
            <a:endParaRPr lang="it-IT" sz="2200" dirty="0">
              <a:latin typeface="Optane"/>
            </a:endParaRPr>
          </a:p>
        </p:txBody>
      </p:sp>
      <p:pic>
        <p:nvPicPr>
          <p:cNvPr id="5" name="Immagine 4"/>
          <p:cNvPicPr>
            <a:picLocks noChangeAspect="1"/>
          </p:cNvPicPr>
          <p:nvPr/>
        </p:nvPicPr>
        <p:blipFill>
          <a:blip r:embed="rId3"/>
          <a:stretch>
            <a:fillRect/>
          </a:stretch>
        </p:blipFill>
        <p:spPr>
          <a:xfrm>
            <a:off x="4088880" y="1996942"/>
            <a:ext cx="5492972" cy="3304318"/>
          </a:xfrm>
          <a:prstGeom prst="rect">
            <a:avLst/>
          </a:prstGeom>
        </p:spPr>
      </p:pic>
      <p:sp>
        <p:nvSpPr>
          <p:cNvPr id="14" name="Ovale 13"/>
          <p:cNvSpPr/>
          <p:nvPr/>
        </p:nvSpPr>
        <p:spPr>
          <a:xfrm>
            <a:off x="7617370" y="3645030"/>
            <a:ext cx="1368190" cy="720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6249180" y="2162633"/>
            <a:ext cx="1368190" cy="720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16370" y="3212970"/>
            <a:ext cx="3384470" cy="2246769"/>
          </a:xfrm>
          <a:prstGeom prst="rect">
            <a:avLst/>
          </a:prstGeom>
          <a:noFill/>
        </p:spPr>
        <p:txBody>
          <a:bodyPr wrap="square" rtlCol="0">
            <a:spAutoFit/>
          </a:bodyPr>
          <a:lstStyle/>
          <a:p>
            <a:pPr algn="just"/>
            <a:r>
              <a:rPr lang="en-US" sz="2000" dirty="0" smtClean="0">
                <a:latin typeface="Optane"/>
              </a:rPr>
              <a:t>An increasing </a:t>
            </a:r>
            <a:r>
              <a:rPr lang="en-US" sz="2000" dirty="0">
                <a:latin typeface="Optane"/>
              </a:rPr>
              <a:t>share of older persons coupled with a declining share of working-age persons in the total population</a:t>
            </a:r>
            <a:r>
              <a:rPr lang="en-US" sz="2000" dirty="0" smtClean="0">
                <a:latin typeface="Optane"/>
              </a:rPr>
              <a:t>.</a:t>
            </a:r>
          </a:p>
          <a:p>
            <a:pPr algn="just"/>
            <a:r>
              <a:rPr lang="zh-CN" altLang="en-US" sz="2000" dirty="0" smtClean="0">
                <a:latin typeface="Optane"/>
              </a:rPr>
              <a:t>老年人口增加伴随着劳动力人口减少</a:t>
            </a:r>
            <a:endParaRPr lang="it-IT" sz="2000" dirty="0">
              <a:latin typeface="Optane"/>
            </a:endParaRPr>
          </a:p>
        </p:txBody>
      </p:sp>
      <p:pic>
        <p:nvPicPr>
          <p:cNvPr id="9" name="Immagine 8"/>
          <p:cNvPicPr>
            <a:picLocks noChangeAspect="1"/>
          </p:cNvPicPr>
          <p:nvPr/>
        </p:nvPicPr>
        <p:blipFill>
          <a:blip r:embed="rId4"/>
          <a:stretch>
            <a:fillRect/>
          </a:stretch>
        </p:blipFill>
        <p:spPr>
          <a:xfrm>
            <a:off x="328284" y="980660"/>
            <a:ext cx="3560642" cy="1861696"/>
          </a:xfrm>
          <a:prstGeom prst="rect">
            <a:avLst/>
          </a:prstGeom>
        </p:spPr>
      </p:pic>
      <p:sp>
        <p:nvSpPr>
          <p:cNvPr id="11" name="CasellaDiTesto 10"/>
          <p:cNvSpPr txBox="1"/>
          <p:nvPr/>
        </p:nvSpPr>
        <p:spPr>
          <a:xfrm>
            <a:off x="272350" y="6063765"/>
            <a:ext cx="9073257" cy="461665"/>
          </a:xfrm>
          <a:prstGeom prst="rect">
            <a:avLst/>
          </a:prstGeom>
          <a:noFill/>
        </p:spPr>
        <p:txBody>
          <a:bodyPr wrap="square" rtlCol="0">
            <a:spAutoFit/>
          </a:bodyPr>
          <a:lstStyle/>
          <a:p>
            <a:r>
              <a:rPr lang="it-IT" dirty="0" smtClean="0">
                <a:latin typeface="Optane"/>
              </a:rPr>
              <a:t>Source: </a:t>
            </a:r>
            <a:r>
              <a:rPr lang="it-IT" dirty="0" err="1" smtClean="0">
                <a:latin typeface="Optane"/>
              </a:rPr>
              <a:t>Elaborations</a:t>
            </a:r>
            <a:r>
              <a:rPr lang="it-IT" dirty="0" smtClean="0">
                <a:latin typeface="Optane"/>
              </a:rPr>
              <a:t> on </a:t>
            </a:r>
            <a:r>
              <a:rPr lang="it-IT" dirty="0">
                <a:latin typeface="Optane"/>
              </a:rPr>
              <a:t>2015 </a:t>
            </a:r>
            <a:r>
              <a:rPr lang="it-IT" dirty="0" err="1">
                <a:latin typeface="Optane"/>
              </a:rPr>
              <a:t>Demographic</a:t>
            </a:r>
            <a:r>
              <a:rPr lang="it-IT" dirty="0">
                <a:latin typeface="Optane"/>
              </a:rPr>
              <a:t> </a:t>
            </a:r>
            <a:r>
              <a:rPr lang="it-IT" dirty="0" err="1" smtClean="0">
                <a:latin typeface="Optane"/>
              </a:rPr>
              <a:t>indicators</a:t>
            </a:r>
            <a:r>
              <a:rPr lang="it-IT" dirty="0" smtClean="0">
                <a:latin typeface="Optane"/>
              </a:rPr>
              <a:t> – </a:t>
            </a:r>
            <a:r>
              <a:rPr lang="it-IT" dirty="0" err="1" smtClean="0">
                <a:latin typeface="Optane"/>
              </a:rPr>
              <a:t>Italian</a:t>
            </a:r>
            <a:r>
              <a:rPr lang="it-IT" dirty="0" smtClean="0">
                <a:latin typeface="Optane"/>
              </a:rPr>
              <a:t> National </a:t>
            </a:r>
            <a:r>
              <a:rPr lang="it-IT" dirty="0" err="1">
                <a:latin typeface="Optane"/>
              </a:rPr>
              <a:t>Institute</a:t>
            </a:r>
            <a:r>
              <a:rPr lang="it-IT" dirty="0">
                <a:latin typeface="Optane"/>
              </a:rPr>
              <a:t> of </a:t>
            </a:r>
            <a:r>
              <a:rPr lang="it-IT" dirty="0" err="1">
                <a:latin typeface="Optane"/>
              </a:rPr>
              <a:t>Statistics</a:t>
            </a:r>
            <a:r>
              <a:rPr lang="it-IT" dirty="0">
                <a:latin typeface="Optane"/>
              </a:rPr>
              <a:t> (ISTAT</a:t>
            </a:r>
            <a:r>
              <a:rPr lang="it-IT" dirty="0" smtClean="0">
                <a:latin typeface="Optane"/>
              </a:rPr>
              <a:t>)</a:t>
            </a:r>
            <a:endParaRPr lang="it-IT" sz="2400" dirty="0" smtClean="0">
              <a:latin typeface="Optane"/>
            </a:endParaRPr>
          </a:p>
        </p:txBody>
      </p:sp>
    </p:spTree>
    <p:extLst>
      <p:ext uri="{BB962C8B-B14F-4D97-AF65-F5344CB8AC3E}">
        <p14:creationId xmlns:p14="http://schemas.microsoft.com/office/powerpoint/2010/main" val="567400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it-IT" dirty="0" err="1">
                <a:solidFill>
                  <a:schemeClr val="tx1">
                    <a:lumMod val="75000"/>
                    <a:lumOff val="25000"/>
                  </a:schemeClr>
                </a:solidFill>
                <a:ea typeface="Verdana" pitchFamily="34" charset="0"/>
                <a:cs typeface="Verdana" pitchFamily="34" charset="0"/>
              </a:rPr>
              <a:t>Demographic</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analysis</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Italian</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population</a:t>
            </a:r>
            <a:r>
              <a:rPr lang="it-IT" dirty="0">
                <a:solidFill>
                  <a:schemeClr val="tx1">
                    <a:lumMod val="75000"/>
                    <a:lumOff val="25000"/>
                  </a:schemeClr>
                </a:solidFill>
                <a:ea typeface="Verdana" pitchFamily="34" charset="0"/>
                <a:cs typeface="Verdana" pitchFamily="34" charset="0"/>
              </a:rPr>
              <a:t> </a:t>
            </a:r>
            <a:r>
              <a:rPr lang="it-IT" dirty="0" smtClean="0">
                <a:solidFill>
                  <a:schemeClr val="tx1">
                    <a:lumMod val="75000"/>
                    <a:lumOff val="25000"/>
                  </a:schemeClr>
                </a:solidFill>
                <a:ea typeface="Verdana" pitchFamily="34" charset="0"/>
                <a:cs typeface="Verdana" pitchFamily="34" charset="0"/>
              </a:rPr>
              <a:t>– 2015 </a:t>
            </a:r>
            <a:r>
              <a:rPr lang="it-IT" dirty="0" err="1" smtClean="0">
                <a:solidFill>
                  <a:schemeClr val="tx1">
                    <a:lumMod val="75000"/>
                    <a:lumOff val="25000"/>
                  </a:schemeClr>
                </a:solidFill>
                <a:ea typeface="Verdana" pitchFamily="34" charset="0"/>
                <a:cs typeface="Verdana" pitchFamily="34" charset="0"/>
              </a:rPr>
              <a:t>indicators</a:t>
            </a:r>
            <a:r>
              <a:rPr lang="it-IT" dirty="0" smtClean="0">
                <a:solidFill>
                  <a:schemeClr val="tx1">
                    <a:lumMod val="75000"/>
                    <a:lumOff val="25000"/>
                  </a:schemeClr>
                </a:solidFill>
                <a:ea typeface="Verdana" pitchFamily="34" charset="0"/>
                <a:cs typeface="Verdana" pitchFamily="34" charset="0"/>
              </a:rPr>
              <a:t> </a:t>
            </a:r>
            <a:r>
              <a:rPr lang="zh-CN" altLang="en-US" dirty="0" smtClean="0">
                <a:solidFill>
                  <a:schemeClr val="tx1">
                    <a:lumMod val="75000"/>
                    <a:lumOff val="25000"/>
                  </a:schemeClr>
                </a:solidFill>
                <a:ea typeface="Verdana" pitchFamily="34" charset="0"/>
                <a:cs typeface="Verdana" pitchFamily="34" charset="0"/>
              </a:rPr>
              <a:t>人口形势分析</a:t>
            </a:r>
            <a:endParaRPr lang="it-IT" dirty="0">
              <a:solidFill>
                <a:schemeClr val="tx1">
                  <a:lumMod val="75000"/>
                  <a:lumOff val="25000"/>
                </a:schemeClr>
              </a:solidFill>
              <a:ea typeface="Verdana" pitchFamily="34" charset="0"/>
              <a:cs typeface="Verdana" pitchFamily="34" charset="0"/>
            </a:endParaRPr>
          </a:p>
          <a:p>
            <a:endParaRPr lang="it-IT" dirty="0"/>
          </a:p>
        </p:txBody>
      </p:sp>
      <p:sp>
        <p:nvSpPr>
          <p:cNvPr id="3" name="CasellaDiTesto 2"/>
          <p:cNvSpPr txBox="1"/>
          <p:nvPr/>
        </p:nvSpPr>
        <p:spPr>
          <a:xfrm>
            <a:off x="416370" y="895164"/>
            <a:ext cx="9057876" cy="2031325"/>
          </a:xfrm>
          <a:prstGeom prst="rect">
            <a:avLst/>
          </a:prstGeom>
          <a:noFill/>
        </p:spPr>
        <p:txBody>
          <a:bodyPr wrap="square" rtlCol="0">
            <a:spAutoFit/>
          </a:bodyPr>
          <a:lstStyle/>
          <a:p>
            <a:pPr marL="285750" indent="-285750" algn="just">
              <a:buFontTx/>
              <a:buChar char="-"/>
            </a:pPr>
            <a:r>
              <a:rPr lang="it-IT" dirty="0" smtClean="0">
                <a:latin typeface="Optane"/>
              </a:rPr>
              <a:t>DEPENDENCY RATIO: </a:t>
            </a:r>
            <a:r>
              <a:rPr lang="it-IT" dirty="0" err="1" smtClean="0">
                <a:latin typeface="Optane"/>
              </a:rPr>
              <a:t>population</a:t>
            </a:r>
            <a:r>
              <a:rPr lang="it-IT" dirty="0" smtClean="0">
                <a:latin typeface="Optane"/>
              </a:rPr>
              <a:t> 0-14 and 65+/</a:t>
            </a:r>
            <a:r>
              <a:rPr lang="it-IT" dirty="0" err="1" smtClean="0">
                <a:latin typeface="Optane"/>
              </a:rPr>
              <a:t>population</a:t>
            </a:r>
            <a:r>
              <a:rPr lang="it-IT" dirty="0" smtClean="0">
                <a:latin typeface="Optane"/>
              </a:rPr>
              <a:t> 15-64 – </a:t>
            </a:r>
            <a:r>
              <a:rPr lang="it-IT" dirty="0" err="1" smtClean="0">
                <a:latin typeface="Optane"/>
              </a:rPr>
              <a:t>measures</a:t>
            </a:r>
            <a:r>
              <a:rPr lang="it-IT" dirty="0" smtClean="0">
                <a:latin typeface="Optane"/>
              </a:rPr>
              <a:t> the </a:t>
            </a:r>
            <a:r>
              <a:rPr lang="it-IT" dirty="0" err="1" smtClean="0">
                <a:latin typeface="Optane"/>
              </a:rPr>
              <a:t>economic</a:t>
            </a:r>
            <a:r>
              <a:rPr lang="it-IT" dirty="0" smtClean="0">
                <a:latin typeface="Optane"/>
              </a:rPr>
              <a:t> </a:t>
            </a:r>
            <a:r>
              <a:rPr lang="it-IT" dirty="0" err="1" smtClean="0">
                <a:latin typeface="Optane"/>
              </a:rPr>
              <a:t>dependence</a:t>
            </a:r>
            <a:r>
              <a:rPr lang="it-IT" dirty="0" smtClean="0">
                <a:latin typeface="Optane"/>
              </a:rPr>
              <a:t> of </a:t>
            </a:r>
            <a:r>
              <a:rPr lang="it-IT" dirty="0" err="1" smtClean="0">
                <a:latin typeface="Optane"/>
              </a:rPr>
              <a:t>people</a:t>
            </a:r>
            <a:r>
              <a:rPr lang="it-IT" dirty="0" smtClean="0">
                <a:latin typeface="Optane"/>
              </a:rPr>
              <a:t>, </a:t>
            </a:r>
            <a:r>
              <a:rPr lang="it-IT" dirty="0" err="1" smtClean="0">
                <a:latin typeface="Optane"/>
              </a:rPr>
              <a:t>young</a:t>
            </a:r>
            <a:r>
              <a:rPr lang="it-IT" dirty="0" smtClean="0">
                <a:latin typeface="Optane"/>
              </a:rPr>
              <a:t> and </a:t>
            </a:r>
            <a:r>
              <a:rPr lang="it-IT" dirty="0" err="1" smtClean="0">
                <a:latin typeface="Optane"/>
              </a:rPr>
              <a:t>old</a:t>
            </a:r>
            <a:r>
              <a:rPr lang="it-IT" dirty="0" smtClean="0">
                <a:latin typeface="Optane"/>
              </a:rPr>
              <a:t>, in relation to </a:t>
            </a:r>
            <a:r>
              <a:rPr lang="it-IT" dirty="0" err="1" smtClean="0">
                <a:latin typeface="Optane"/>
              </a:rPr>
              <a:t>active</a:t>
            </a:r>
            <a:r>
              <a:rPr lang="it-IT" dirty="0" smtClean="0">
                <a:latin typeface="Optane"/>
              </a:rPr>
              <a:t> </a:t>
            </a:r>
            <a:r>
              <a:rPr lang="it-IT" dirty="0" err="1" smtClean="0">
                <a:latin typeface="Optane"/>
              </a:rPr>
              <a:t>population</a:t>
            </a:r>
            <a:r>
              <a:rPr lang="it-IT" dirty="0" smtClean="0">
                <a:latin typeface="Optane"/>
              </a:rPr>
              <a:t/>
            </a:r>
            <a:br>
              <a:rPr lang="it-IT" dirty="0" smtClean="0">
                <a:latin typeface="Optane"/>
              </a:rPr>
            </a:br>
            <a:r>
              <a:rPr lang="zh-CN" altLang="en-US" dirty="0" smtClean="0">
                <a:latin typeface="Optane"/>
              </a:rPr>
              <a:t>赡养率</a:t>
            </a:r>
            <a:r>
              <a:rPr lang="zh-CN" altLang="zh-CN" dirty="0" smtClean="0">
                <a:latin typeface="Optane"/>
              </a:rPr>
              <a:t>：</a:t>
            </a:r>
            <a:r>
              <a:rPr lang="en-US" altLang="zh-CN" dirty="0" smtClean="0">
                <a:latin typeface="Optane"/>
              </a:rPr>
              <a:t>0-14</a:t>
            </a:r>
            <a:r>
              <a:rPr lang="zh-CN" altLang="en-US" dirty="0" smtClean="0">
                <a:latin typeface="Optane"/>
              </a:rPr>
              <a:t>岁人口与</a:t>
            </a:r>
            <a:r>
              <a:rPr lang="en-US" altLang="zh-CN" dirty="0" smtClean="0">
                <a:latin typeface="Optane"/>
              </a:rPr>
              <a:t>65</a:t>
            </a:r>
            <a:r>
              <a:rPr lang="zh-CN" altLang="en-US" dirty="0" smtClean="0">
                <a:latin typeface="Optane"/>
              </a:rPr>
              <a:t>岁以上人口数量之和</a:t>
            </a:r>
            <a:r>
              <a:rPr lang="en-US" altLang="zh-CN" dirty="0" smtClean="0">
                <a:latin typeface="Optane"/>
              </a:rPr>
              <a:t> </a:t>
            </a:r>
            <a:r>
              <a:rPr lang="zh-CN" altLang="en-US" dirty="0" smtClean="0">
                <a:latin typeface="Optane"/>
              </a:rPr>
              <a:t>／</a:t>
            </a:r>
            <a:r>
              <a:rPr lang="en-US" altLang="zh-CN" dirty="0" smtClean="0">
                <a:latin typeface="Optane"/>
              </a:rPr>
              <a:t> 15-64</a:t>
            </a:r>
            <a:r>
              <a:rPr lang="zh-CN" altLang="en-US" dirty="0" smtClean="0">
                <a:latin typeface="Optane"/>
              </a:rPr>
              <a:t>岁人口数量</a:t>
            </a:r>
            <a:r>
              <a:rPr lang="en-US" altLang="zh-CN" dirty="0" smtClean="0">
                <a:latin typeface="Optane"/>
              </a:rPr>
              <a:t> </a:t>
            </a:r>
            <a:r>
              <a:rPr lang="zh-CN" altLang="en-US" dirty="0" smtClean="0">
                <a:latin typeface="Optane"/>
              </a:rPr>
              <a:t>－</a:t>
            </a:r>
            <a:r>
              <a:rPr lang="en-US" altLang="zh-CN" dirty="0" smtClean="0">
                <a:latin typeface="Optane"/>
              </a:rPr>
              <a:t> </a:t>
            </a:r>
            <a:r>
              <a:rPr lang="zh-CN" altLang="en-US" dirty="0" smtClean="0">
                <a:latin typeface="Optane"/>
              </a:rPr>
              <a:t>测算老年儿童相较于劳动力人口的经济依赖</a:t>
            </a:r>
            <a:endParaRPr lang="it-IT" dirty="0" smtClean="0">
              <a:latin typeface="Optane"/>
            </a:endParaRPr>
          </a:p>
          <a:p>
            <a:pPr marL="285750" indent="-285750" algn="just">
              <a:buFontTx/>
              <a:buChar char="-"/>
            </a:pPr>
            <a:r>
              <a:rPr lang="it-IT" dirty="0" smtClean="0">
                <a:latin typeface="Optane"/>
              </a:rPr>
              <a:t>OLD-AGE DEPENDECY RATIO: </a:t>
            </a:r>
            <a:r>
              <a:rPr lang="it-IT" dirty="0" err="1">
                <a:latin typeface="Optane"/>
              </a:rPr>
              <a:t>population</a:t>
            </a:r>
            <a:r>
              <a:rPr lang="it-IT" dirty="0">
                <a:latin typeface="Optane"/>
              </a:rPr>
              <a:t> </a:t>
            </a:r>
            <a:r>
              <a:rPr lang="it-IT" dirty="0" smtClean="0">
                <a:latin typeface="Optane"/>
              </a:rPr>
              <a:t>65+/</a:t>
            </a:r>
            <a:r>
              <a:rPr lang="it-IT" dirty="0" err="1" smtClean="0">
                <a:latin typeface="Optane"/>
              </a:rPr>
              <a:t>population</a:t>
            </a:r>
            <a:r>
              <a:rPr lang="it-IT" dirty="0" smtClean="0">
                <a:latin typeface="Optane"/>
              </a:rPr>
              <a:t> 15-64 – </a:t>
            </a:r>
            <a:r>
              <a:rPr lang="it-IT" dirty="0" err="1" smtClean="0">
                <a:latin typeface="Optane"/>
              </a:rPr>
              <a:t>measures</a:t>
            </a:r>
            <a:r>
              <a:rPr lang="it-IT" dirty="0" smtClean="0">
                <a:latin typeface="Optane"/>
              </a:rPr>
              <a:t> the </a:t>
            </a:r>
            <a:r>
              <a:rPr lang="en-US" dirty="0" smtClean="0">
                <a:latin typeface="Optane"/>
              </a:rPr>
              <a:t>level </a:t>
            </a:r>
            <a:r>
              <a:rPr lang="en-US" dirty="0">
                <a:latin typeface="Optane"/>
              </a:rPr>
              <a:t>of support given to </a:t>
            </a:r>
            <a:r>
              <a:rPr lang="en-US" dirty="0" smtClean="0">
                <a:latin typeface="Optane"/>
              </a:rPr>
              <a:t>older </a:t>
            </a:r>
            <a:r>
              <a:rPr lang="en-US" dirty="0">
                <a:latin typeface="Optane"/>
              </a:rPr>
              <a:t>persons by the working age </a:t>
            </a:r>
            <a:r>
              <a:rPr lang="en-US" dirty="0" smtClean="0">
                <a:latin typeface="Optane"/>
              </a:rPr>
              <a:t>population</a:t>
            </a:r>
            <a:r>
              <a:rPr lang="it-IT" dirty="0">
                <a:latin typeface="Optane"/>
              </a:rPr>
              <a:t/>
            </a:r>
            <a:br>
              <a:rPr lang="it-IT" dirty="0">
                <a:latin typeface="Optane"/>
              </a:rPr>
            </a:br>
            <a:r>
              <a:rPr lang="zh-CN" altLang="en-US" dirty="0" smtClean="0">
                <a:latin typeface="Optane"/>
              </a:rPr>
              <a:t>养老赡养：</a:t>
            </a:r>
            <a:r>
              <a:rPr lang="zh-CN" altLang="zh-CN" dirty="0" smtClean="0">
                <a:latin typeface="Optane"/>
              </a:rPr>
              <a:t>6</a:t>
            </a:r>
            <a:r>
              <a:rPr lang="en-US" altLang="zh-CN" dirty="0" smtClean="0">
                <a:latin typeface="Optane"/>
              </a:rPr>
              <a:t>5</a:t>
            </a:r>
            <a:r>
              <a:rPr lang="zh-CN" altLang="en-US" dirty="0" smtClean="0">
                <a:latin typeface="Optane"/>
              </a:rPr>
              <a:t>岁以上人口／</a:t>
            </a:r>
            <a:r>
              <a:rPr lang="en-US" altLang="zh-CN" dirty="0" smtClean="0">
                <a:latin typeface="Optane"/>
              </a:rPr>
              <a:t>15-64</a:t>
            </a:r>
            <a:r>
              <a:rPr lang="zh-CN" altLang="en-US" dirty="0" smtClean="0">
                <a:latin typeface="Optane"/>
              </a:rPr>
              <a:t>岁人口</a:t>
            </a:r>
            <a:r>
              <a:rPr lang="en-US" altLang="zh-CN" dirty="0" smtClean="0">
                <a:latin typeface="Optane"/>
              </a:rPr>
              <a:t> </a:t>
            </a:r>
            <a:r>
              <a:rPr lang="zh-CN" altLang="en-US" dirty="0" smtClean="0">
                <a:latin typeface="Optane"/>
              </a:rPr>
              <a:t>－</a:t>
            </a:r>
            <a:r>
              <a:rPr lang="en-US" altLang="zh-CN" dirty="0" smtClean="0">
                <a:latin typeface="Optane"/>
              </a:rPr>
              <a:t> </a:t>
            </a:r>
            <a:r>
              <a:rPr lang="zh-CN" altLang="en-US" dirty="0" smtClean="0">
                <a:latin typeface="Optane"/>
              </a:rPr>
              <a:t>测算劳动人口对老年人口的支持水平</a:t>
            </a:r>
            <a:endParaRPr lang="en-US" dirty="0" smtClean="0">
              <a:latin typeface="Optane"/>
            </a:endParaRPr>
          </a:p>
        </p:txBody>
      </p:sp>
      <p:pic>
        <p:nvPicPr>
          <p:cNvPr id="2" name="Immagine 1"/>
          <p:cNvPicPr>
            <a:picLocks noChangeAspect="1"/>
          </p:cNvPicPr>
          <p:nvPr/>
        </p:nvPicPr>
        <p:blipFill>
          <a:blip r:embed="rId3"/>
          <a:stretch>
            <a:fillRect/>
          </a:stretch>
        </p:blipFill>
        <p:spPr>
          <a:xfrm>
            <a:off x="344360" y="2914618"/>
            <a:ext cx="6264870" cy="3178752"/>
          </a:xfrm>
          <a:prstGeom prst="rect">
            <a:avLst/>
          </a:prstGeom>
        </p:spPr>
      </p:pic>
      <p:pic>
        <p:nvPicPr>
          <p:cNvPr id="5" name="Immagine 4"/>
          <p:cNvPicPr>
            <a:picLocks noChangeAspect="1"/>
          </p:cNvPicPr>
          <p:nvPr/>
        </p:nvPicPr>
        <p:blipFill>
          <a:blip r:embed="rId4"/>
          <a:stretch>
            <a:fillRect/>
          </a:stretch>
        </p:blipFill>
        <p:spPr>
          <a:xfrm>
            <a:off x="6777628" y="3573020"/>
            <a:ext cx="2771872" cy="2016280"/>
          </a:xfrm>
          <a:prstGeom prst="rect">
            <a:avLst/>
          </a:prstGeom>
          <a:ln>
            <a:solidFill>
              <a:schemeClr val="bg1">
                <a:lumMod val="75000"/>
              </a:schemeClr>
            </a:solidFill>
          </a:ln>
        </p:spPr>
      </p:pic>
      <p:sp>
        <p:nvSpPr>
          <p:cNvPr id="6" name="CasellaDiTesto 5"/>
          <p:cNvSpPr txBox="1"/>
          <p:nvPr/>
        </p:nvSpPr>
        <p:spPr>
          <a:xfrm>
            <a:off x="272350" y="6063765"/>
            <a:ext cx="9073257" cy="461665"/>
          </a:xfrm>
          <a:prstGeom prst="rect">
            <a:avLst/>
          </a:prstGeom>
          <a:noFill/>
        </p:spPr>
        <p:txBody>
          <a:bodyPr wrap="square" rtlCol="0">
            <a:spAutoFit/>
          </a:bodyPr>
          <a:lstStyle/>
          <a:p>
            <a:r>
              <a:rPr lang="it-IT" dirty="0" smtClean="0">
                <a:latin typeface="Optane"/>
              </a:rPr>
              <a:t>Source: </a:t>
            </a:r>
            <a:r>
              <a:rPr lang="it-IT" dirty="0" err="1" smtClean="0">
                <a:latin typeface="Optane"/>
              </a:rPr>
              <a:t>Elaborations</a:t>
            </a:r>
            <a:r>
              <a:rPr lang="it-IT" dirty="0" smtClean="0">
                <a:latin typeface="Optane"/>
              </a:rPr>
              <a:t> on </a:t>
            </a:r>
            <a:r>
              <a:rPr lang="it-IT" dirty="0">
                <a:latin typeface="Optane"/>
              </a:rPr>
              <a:t>2015 </a:t>
            </a:r>
            <a:r>
              <a:rPr lang="it-IT" dirty="0" err="1">
                <a:latin typeface="Optane"/>
              </a:rPr>
              <a:t>Demographic</a:t>
            </a:r>
            <a:r>
              <a:rPr lang="it-IT" dirty="0">
                <a:latin typeface="Optane"/>
              </a:rPr>
              <a:t> </a:t>
            </a:r>
            <a:r>
              <a:rPr lang="it-IT" dirty="0" err="1" smtClean="0">
                <a:latin typeface="Optane"/>
              </a:rPr>
              <a:t>indicators</a:t>
            </a:r>
            <a:r>
              <a:rPr lang="it-IT" dirty="0" smtClean="0">
                <a:latin typeface="Optane"/>
              </a:rPr>
              <a:t> – </a:t>
            </a:r>
            <a:r>
              <a:rPr lang="it-IT" dirty="0" err="1" smtClean="0">
                <a:latin typeface="Optane"/>
              </a:rPr>
              <a:t>Italian</a:t>
            </a:r>
            <a:r>
              <a:rPr lang="it-IT" dirty="0" smtClean="0">
                <a:latin typeface="Optane"/>
              </a:rPr>
              <a:t> National </a:t>
            </a:r>
            <a:r>
              <a:rPr lang="it-IT" dirty="0" err="1">
                <a:latin typeface="Optane"/>
              </a:rPr>
              <a:t>Institute</a:t>
            </a:r>
            <a:r>
              <a:rPr lang="it-IT" dirty="0">
                <a:latin typeface="Optane"/>
              </a:rPr>
              <a:t> of </a:t>
            </a:r>
            <a:r>
              <a:rPr lang="it-IT" dirty="0" err="1">
                <a:latin typeface="Optane"/>
              </a:rPr>
              <a:t>Statistics</a:t>
            </a:r>
            <a:r>
              <a:rPr lang="it-IT" dirty="0">
                <a:latin typeface="Optane"/>
              </a:rPr>
              <a:t> (ISTAT</a:t>
            </a:r>
            <a:r>
              <a:rPr lang="it-IT" dirty="0" smtClean="0">
                <a:latin typeface="Optane"/>
              </a:rPr>
              <a:t>)</a:t>
            </a:r>
            <a:endParaRPr lang="it-IT" sz="2400" dirty="0" smtClean="0">
              <a:latin typeface="Optane"/>
            </a:endParaRPr>
          </a:p>
        </p:txBody>
      </p:sp>
    </p:spTree>
    <p:extLst>
      <p:ext uri="{BB962C8B-B14F-4D97-AF65-F5344CB8AC3E}">
        <p14:creationId xmlns:p14="http://schemas.microsoft.com/office/powerpoint/2010/main" val="36463896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it-IT" dirty="0" err="1">
                <a:solidFill>
                  <a:schemeClr val="tx1">
                    <a:lumMod val="75000"/>
                    <a:lumOff val="25000"/>
                  </a:schemeClr>
                </a:solidFill>
                <a:ea typeface="Verdana" pitchFamily="34" charset="0"/>
                <a:cs typeface="Verdana" pitchFamily="34" charset="0"/>
              </a:rPr>
              <a:t>Demographic</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analysis</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European</a:t>
            </a:r>
            <a:r>
              <a:rPr lang="it-IT" dirty="0">
                <a:solidFill>
                  <a:schemeClr val="tx1">
                    <a:lumMod val="75000"/>
                    <a:lumOff val="25000"/>
                  </a:schemeClr>
                </a:solidFill>
                <a:ea typeface="Verdana" pitchFamily="34" charset="0"/>
                <a:cs typeface="Verdana" pitchFamily="34" charset="0"/>
              </a:rPr>
              <a:t> </a:t>
            </a:r>
            <a:r>
              <a:rPr lang="it-IT" dirty="0" err="1" smtClean="0">
                <a:solidFill>
                  <a:schemeClr val="tx1">
                    <a:lumMod val="75000"/>
                    <a:lumOff val="25000"/>
                  </a:schemeClr>
                </a:solidFill>
                <a:ea typeface="Verdana" pitchFamily="34" charset="0"/>
                <a:cs typeface="Verdana" pitchFamily="34" charset="0"/>
              </a:rPr>
              <a:t>comparison</a:t>
            </a:r>
            <a:endParaRPr lang="it-IT" dirty="0" smtClean="0">
              <a:solidFill>
                <a:schemeClr val="tx1">
                  <a:lumMod val="75000"/>
                  <a:lumOff val="25000"/>
                </a:schemeClr>
              </a:solidFill>
              <a:ea typeface="Verdana" pitchFamily="34" charset="0"/>
              <a:cs typeface="Verdana" pitchFamily="34" charset="0"/>
            </a:endParaRPr>
          </a:p>
          <a:p>
            <a:r>
              <a:rPr lang="zh-CN" altLang="en-US" dirty="0" smtClean="0">
                <a:solidFill>
                  <a:schemeClr val="tx1">
                    <a:lumMod val="75000"/>
                    <a:lumOff val="25000"/>
                  </a:schemeClr>
                </a:solidFill>
                <a:ea typeface="Verdana" pitchFamily="34" charset="0"/>
                <a:cs typeface="Verdana" pitchFamily="34" charset="0"/>
              </a:rPr>
              <a:t>欧洲横向比较</a:t>
            </a:r>
            <a:endParaRPr lang="it-IT" dirty="0">
              <a:solidFill>
                <a:schemeClr val="tx1">
                  <a:lumMod val="75000"/>
                  <a:lumOff val="25000"/>
                </a:schemeClr>
              </a:solidFill>
              <a:ea typeface="Verdana" pitchFamily="34" charset="0"/>
              <a:cs typeface="Verdana" pitchFamily="34" charset="0"/>
            </a:endParaRPr>
          </a:p>
          <a:p>
            <a:endParaRPr lang="it-IT" dirty="0"/>
          </a:p>
        </p:txBody>
      </p:sp>
      <p:pic>
        <p:nvPicPr>
          <p:cNvPr id="11" name="Immagine 10"/>
          <p:cNvPicPr>
            <a:picLocks noChangeAspect="1"/>
          </p:cNvPicPr>
          <p:nvPr/>
        </p:nvPicPr>
        <p:blipFill>
          <a:blip r:embed="rId3"/>
          <a:stretch>
            <a:fillRect/>
          </a:stretch>
        </p:blipFill>
        <p:spPr>
          <a:xfrm>
            <a:off x="5385060" y="4013210"/>
            <a:ext cx="4166106" cy="2318253"/>
          </a:xfrm>
          <a:prstGeom prst="rect">
            <a:avLst/>
          </a:prstGeom>
        </p:spPr>
      </p:pic>
      <p:sp>
        <p:nvSpPr>
          <p:cNvPr id="12" name="CasellaDiTesto 11"/>
          <p:cNvSpPr txBox="1"/>
          <p:nvPr/>
        </p:nvSpPr>
        <p:spPr>
          <a:xfrm>
            <a:off x="447878" y="4293120"/>
            <a:ext cx="4829064" cy="1938992"/>
          </a:xfrm>
          <a:prstGeom prst="rect">
            <a:avLst/>
          </a:prstGeom>
          <a:noFill/>
        </p:spPr>
        <p:txBody>
          <a:bodyPr wrap="square" rtlCol="0">
            <a:spAutoFit/>
          </a:bodyPr>
          <a:lstStyle/>
          <a:p>
            <a:pPr algn="just"/>
            <a:r>
              <a:rPr lang="en-US" sz="2400" dirty="0">
                <a:latin typeface="Optane"/>
              </a:rPr>
              <a:t>The share </a:t>
            </a:r>
            <a:r>
              <a:rPr lang="en-US" sz="2400" dirty="0" smtClean="0">
                <a:latin typeface="Optane"/>
              </a:rPr>
              <a:t>of population aged </a:t>
            </a:r>
            <a:r>
              <a:rPr lang="en-US" sz="2400" dirty="0">
                <a:latin typeface="Optane"/>
              </a:rPr>
              <a:t>80 years or </a:t>
            </a:r>
            <a:r>
              <a:rPr lang="en-US" sz="2400" dirty="0" smtClean="0">
                <a:latin typeface="Optane"/>
              </a:rPr>
              <a:t>above increased progressively from 2005 to </a:t>
            </a:r>
            <a:r>
              <a:rPr lang="en-US" sz="2400" dirty="0" smtClean="0">
                <a:latin typeface="Optane"/>
              </a:rPr>
              <a:t>2014</a:t>
            </a:r>
          </a:p>
          <a:p>
            <a:pPr algn="just"/>
            <a:r>
              <a:rPr lang="zh-CN" altLang="zh-CN" sz="2400" dirty="0" smtClean="0">
                <a:latin typeface="Optane"/>
              </a:rPr>
              <a:t>8</a:t>
            </a:r>
            <a:r>
              <a:rPr lang="en-US" altLang="zh-CN" sz="2400" dirty="0" smtClean="0">
                <a:latin typeface="Optane"/>
              </a:rPr>
              <a:t>0</a:t>
            </a:r>
            <a:r>
              <a:rPr lang="zh-CN" altLang="en-US" sz="2400" dirty="0" smtClean="0">
                <a:latin typeface="Optane"/>
              </a:rPr>
              <a:t>岁以上人口在</a:t>
            </a:r>
            <a:r>
              <a:rPr lang="en-US" altLang="zh-CN" sz="2400" dirty="0" smtClean="0">
                <a:latin typeface="Optane"/>
              </a:rPr>
              <a:t>2005</a:t>
            </a:r>
            <a:r>
              <a:rPr lang="zh-CN" altLang="en-US" sz="2400" dirty="0" smtClean="0">
                <a:latin typeface="Optane"/>
              </a:rPr>
              <a:t>年至</a:t>
            </a:r>
            <a:r>
              <a:rPr lang="zh-CN" altLang="zh-CN" sz="2400" dirty="0" smtClean="0">
                <a:latin typeface="Optane"/>
              </a:rPr>
              <a:t>2</a:t>
            </a:r>
            <a:r>
              <a:rPr lang="en-US" altLang="zh-CN" sz="2400" dirty="0" smtClean="0">
                <a:latin typeface="Optane"/>
              </a:rPr>
              <a:t>014</a:t>
            </a:r>
            <a:r>
              <a:rPr lang="zh-CN" altLang="en-US" sz="2400" dirty="0" smtClean="0">
                <a:latin typeface="Optane"/>
              </a:rPr>
              <a:t>年间逐年攀升</a:t>
            </a:r>
            <a:endParaRPr lang="it-IT" sz="2400" dirty="0">
              <a:latin typeface="Optane"/>
            </a:endParaRPr>
          </a:p>
        </p:txBody>
      </p:sp>
      <p:sp>
        <p:nvSpPr>
          <p:cNvPr id="13" name="CasellaDiTesto 12"/>
          <p:cNvSpPr txBox="1"/>
          <p:nvPr/>
        </p:nvSpPr>
        <p:spPr>
          <a:xfrm>
            <a:off x="5276942" y="928438"/>
            <a:ext cx="4310126" cy="2677656"/>
          </a:xfrm>
          <a:prstGeom prst="rect">
            <a:avLst/>
          </a:prstGeom>
          <a:noFill/>
        </p:spPr>
        <p:txBody>
          <a:bodyPr wrap="square" rtlCol="0">
            <a:spAutoFit/>
          </a:bodyPr>
          <a:lstStyle/>
          <a:p>
            <a:pPr algn="just"/>
            <a:r>
              <a:rPr lang="en-US" sz="2400" dirty="0" smtClean="0">
                <a:latin typeface="Optane"/>
              </a:rPr>
              <a:t>Italy is one of the countries with high share of population aged 65+ and low share of population aged 0-</a:t>
            </a:r>
            <a:r>
              <a:rPr lang="en-US" sz="2400" dirty="0" smtClean="0">
                <a:latin typeface="Optane"/>
              </a:rPr>
              <a:t>14</a:t>
            </a:r>
          </a:p>
          <a:p>
            <a:pPr algn="just"/>
            <a:r>
              <a:rPr lang="zh-CN" altLang="en-US" sz="2400" dirty="0" smtClean="0">
                <a:latin typeface="Optane"/>
              </a:rPr>
              <a:t>意大利是拥有高</a:t>
            </a:r>
            <a:r>
              <a:rPr lang="en-US" altLang="zh-CN" sz="2400" dirty="0" smtClean="0">
                <a:latin typeface="Optane"/>
              </a:rPr>
              <a:t>65</a:t>
            </a:r>
            <a:r>
              <a:rPr lang="zh-CN" altLang="en-US" sz="2400" dirty="0" smtClean="0">
                <a:latin typeface="Optane"/>
              </a:rPr>
              <a:t>岁以上人口比例、低</a:t>
            </a:r>
            <a:r>
              <a:rPr lang="en-US" altLang="zh-CN" sz="2400" dirty="0" smtClean="0">
                <a:latin typeface="Optane"/>
              </a:rPr>
              <a:t>0-14</a:t>
            </a:r>
            <a:r>
              <a:rPr lang="zh-CN" altLang="en-US" sz="2400" dirty="0" smtClean="0">
                <a:latin typeface="Optane"/>
              </a:rPr>
              <a:t>岁人口比例的国家之一</a:t>
            </a:r>
            <a:endParaRPr lang="it-IT" sz="2400" dirty="0">
              <a:latin typeface="Optane"/>
            </a:endParaRPr>
          </a:p>
        </p:txBody>
      </p:sp>
      <p:pic>
        <p:nvPicPr>
          <p:cNvPr id="2" name="Immagine 1"/>
          <p:cNvPicPr>
            <a:picLocks noChangeAspect="1"/>
          </p:cNvPicPr>
          <p:nvPr/>
        </p:nvPicPr>
        <p:blipFill>
          <a:blip r:embed="rId4"/>
          <a:stretch>
            <a:fillRect/>
          </a:stretch>
        </p:blipFill>
        <p:spPr>
          <a:xfrm>
            <a:off x="344365" y="936859"/>
            <a:ext cx="4932578" cy="3079338"/>
          </a:xfrm>
          <a:prstGeom prst="rect">
            <a:avLst/>
          </a:prstGeom>
        </p:spPr>
      </p:pic>
      <p:sp>
        <p:nvSpPr>
          <p:cNvPr id="9" name="Ovale 8"/>
          <p:cNvSpPr/>
          <p:nvPr/>
        </p:nvSpPr>
        <p:spPr>
          <a:xfrm>
            <a:off x="4592950" y="3068950"/>
            <a:ext cx="504070" cy="5040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920440" y="6468695"/>
            <a:ext cx="5616779" cy="369332"/>
          </a:xfrm>
          <a:prstGeom prst="rect">
            <a:avLst/>
          </a:prstGeom>
          <a:noFill/>
        </p:spPr>
        <p:txBody>
          <a:bodyPr wrap="square" rtlCol="0">
            <a:spAutoFit/>
          </a:bodyPr>
          <a:lstStyle/>
          <a:p>
            <a:r>
              <a:rPr lang="it-IT" dirty="0" smtClean="0">
                <a:latin typeface="Optane"/>
              </a:rPr>
              <a:t>Source: </a:t>
            </a:r>
            <a:r>
              <a:rPr lang="it-IT" dirty="0" err="1" smtClean="0">
                <a:latin typeface="Optane"/>
              </a:rPr>
              <a:t>Elaborations</a:t>
            </a:r>
            <a:r>
              <a:rPr lang="it-IT" dirty="0" smtClean="0">
                <a:latin typeface="Optane"/>
              </a:rPr>
              <a:t> on 2014 </a:t>
            </a:r>
            <a:r>
              <a:rPr lang="it-IT" dirty="0" err="1" smtClean="0">
                <a:latin typeface="Optane"/>
              </a:rPr>
              <a:t>Eurostat</a:t>
            </a:r>
            <a:r>
              <a:rPr lang="it-IT" dirty="0" smtClean="0">
                <a:latin typeface="Optane"/>
              </a:rPr>
              <a:t> data</a:t>
            </a:r>
            <a:endParaRPr lang="it-IT" sz="2400" dirty="0" smtClean="0">
              <a:latin typeface="Optane"/>
            </a:endParaRPr>
          </a:p>
        </p:txBody>
      </p:sp>
    </p:spTree>
    <p:extLst>
      <p:ext uri="{BB962C8B-B14F-4D97-AF65-F5344CB8AC3E}">
        <p14:creationId xmlns:p14="http://schemas.microsoft.com/office/powerpoint/2010/main" val="2322568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it-IT" dirty="0" err="1">
                <a:solidFill>
                  <a:schemeClr val="tx1">
                    <a:lumMod val="75000"/>
                    <a:lumOff val="25000"/>
                  </a:schemeClr>
                </a:solidFill>
                <a:ea typeface="Verdana" pitchFamily="34" charset="0"/>
                <a:cs typeface="Verdana" pitchFamily="34" charset="0"/>
              </a:rPr>
              <a:t>Demographic</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analysis</a:t>
            </a:r>
            <a:r>
              <a:rPr lang="it-IT" dirty="0">
                <a:solidFill>
                  <a:schemeClr val="tx1">
                    <a:lumMod val="75000"/>
                    <a:lumOff val="25000"/>
                  </a:schemeClr>
                </a:solidFill>
                <a:ea typeface="Verdana" pitchFamily="34" charset="0"/>
                <a:cs typeface="Verdana" pitchFamily="34" charset="0"/>
              </a:rPr>
              <a:t>: </a:t>
            </a:r>
            <a:r>
              <a:rPr lang="it-IT" dirty="0" err="1" smtClean="0">
                <a:solidFill>
                  <a:schemeClr val="tx1">
                    <a:lumMod val="75000"/>
                    <a:lumOff val="25000"/>
                  </a:schemeClr>
                </a:solidFill>
                <a:ea typeface="Verdana" pitchFamily="34" charset="0"/>
                <a:cs typeface="Verdana" pitchFamily="34" charset="0"/>
              </a:rPr>
              <a:t>European</a:t>
            </a:r>
            <a:r>
              <a:rPr lang="it-IT" dirty="0" smtClean="0">
                <a:solidFill>
                  <a:schemeClr val="tx1">
                    <a:lumMod val="75000"/>
                    <a:lumOff val="25000"/>
                  </a:schemeClr>
                </a:solidFill>
                <a:ea typeface="Verdana" pitchFamily="34" charset="0"/>
                <a:cs typeface="Verdana" pitchFamily="34" charset="0"/>
              </a:rPr>
              <a:t> </a:t>
            </a:r>
            <a:r>
              <a:rPr lang="it-IT" dirty="0" err="1" smtClean="0">
                <a:solidFill>
                  <a:schemeClr val="tx1">
                    <a:lumMod val="75000"/>
                    <a:lumOff val="25000"/>
                  </a:schemeClr>
                </a:solidFill>
                <a:ea typeface="Verdana" pitchFamily="34" charset="0"/>
                <a:cs typeface="Verdana" pitchFamily="34" charset="0"/>
              </a:rPr>
              <a:t>comparison</a:t>
            </a:r>
            <a:endParaRPr lang="it-IT" dirty="0" smtClean="0">
              <a:solidFill>
                <a:schemeClr val="tx1">
                  <a:lumMod val="75000"/>
                  <a:lumOff val="25000"/>
                </a:schemeClr>
              </a:solidFill>
              <a:ea typeface="Verdana" pitchFamily="34" charset="0"/>
              <a:cs typeface="Verdana" pitchFamily="34" charset="0"/>
            </a:endParaRPr>
          </a:p>
          <a:p>
            <a:r>
              <a:rPr lang="zh-CN" altLang="en-US" dirty="0" smtClean="0">
                <a:solidFill>
                  <a:schemeClr val="tx1">
                    <a:lumMod val="75000"/>
                    <a:lumOff val="25000"/>
                  </a:schemeClr>
                </a:solidFill>
                <a:ea typeface="Verdana" pitchFamily="34" charset="0"/>
                <a:cs typeface="Verdana" pitchFamily="34" charset="0"/>
              </a:rPr>
              <a:t>欧洲横向比较</a:t>
            </a:r>
            <a:endParaRPr lang="it-IT" dirty="0">
              <a:solidFill>
                <a:schemeClr val="tx1">
                  <a:lumMod val="75000"/>
                  <a:lumOff val="25000"/>
                </a:schemeClr>
              </a:solidFill>
              <a:ea typeface="Verdana" pitchFamily="34" charset="0"/>
              <a:cs typeface="Verdana" pitchFamily="34" charset="0"/>
            </a:endParaRPr>
          </a:p>
          <a:p>
            <a:endParaRPr lang="it-IT" dirty="0"/>
          </a:p>
        </p:txBody>
      </p:sp>
      <p:pic>
        <p:nvPicPr>
          <p:cNvPr id="2" name="Immagine 1"/>
          <p:cNvPicPr>
            <a:picLocks noChangeAspect="1"/>
          </p:cNvPicPr>
          <p:nvPr/>
        </p:nvPicPr>
        <p:blipFill>
          <a:blip r:embed="rId3"/>
          <a:stretch>
            <a:fillRect/>
          </a:stretch>
        </p:blipFill>
        <p:spPr>
          <a:xfrm>
            <a:off x="403602" y="908650"/>
            <a:ext cx="5472159" cy="2771986"/>
          </a:xfrm>
          <a:prstGeom prst="rect">
            <a:avLst/>
          </a:prstGeom>
        </p:spPr>
      </p:pic>
      <p:sp>
        <p:nvSpPr>
          <p:cNvPr id="8" name="CasellaDiTesto 7"/>
          <p:cNvSpPr txBox="1"/>
          <p:nvPr/>
        </p:nvSpPr>
        <p:spPr>
          <a:xfrm>
            <a:off x="6033150" y="1056832"/>
            <a:ext cx="3528490" cy="2246769"/>
          </a:xfrm>
          <a:prstGeom prst="rect">
            <a:avLst/>
          </a:prstGeom>
          <a:noFill/>
        </p:spPr>
        <p:txBody>
          <a:bodyPr wrap="square" rtlCol="0">
            <a:spAutoFit/>
          </a:bodyPr>
          <a:lstStyle/>
          <a:p>
            <a:pPr algn="just"/>
            <a:r>
              <a:rPr lang="en-US" sz="2000" dirty="0" smtClean="0">
                <a:latin typeface="Optane"/>
              </a:rPr>
              <a:t>Approximately </a:t>
            </a:r>
            <a:r>
              <a:rPr lang="en-US" sz="2000" dirty="0">
                <a:latin typeface="Optane"/>
              </a:rPr>
              <a:t>two working age </a:t>
            </a:r>
            <a:r>
              <a:rPr lang="en-US" sz="2000" dirty="0" smtClean="0">
                <a:latin typeface="Optane"/>
              </a:rPr>
              <a:t>persons, aged </a:t>
            </a:r>
            <a:r>
              <a:rPr lang="en-US" sz="2000" dirty="0">
                <a:latin typeface="Optane"/>
              </a:rPr>
              <a:t>15 to 64 years </a:t>
            </a:r>
            <a:r>
              <a:rPr lang="en-US" sz="2000" dirty="0" smtClean="0">
                <a:latin typeface="Optane"/>
              </a:rPr>
              <a:t>old, </a:t>
            </a:r>
            <a:r>
              <a:rPr lang="en-US" sz="2000" dirty="0">
                <a:latin typeface="Optane"/>
              </a:rPr>
              <a:t>for every dependent </a:t>
            </a:r>
            <a:r>
              <a:rPr lang="en-US" sz="2000" dirty="0" smtClean="0">
                <a:latin typeface="Optane"/>
              </a:rPr>
              <a:t>one, young </a:t>
            </a:r>
            <a:r>
              <a:rPr lang="en-US" sz="2000" dirty="0">
                <a:latin typeface="Optane"/>
              </a:rPr>
              <a:t>and </a:t>
            </a:r>
            <a:r>
              <a:rPr lang="en-US" sz="2000" dirty="0" smtClean="0">
                <a:latin typeface="Optane"/>
              </a:rPr>
              <a:t>old</a:t>
            </a:r>
            <a:r>
              <a:rPr lang="en-US" sz="2000" dirty="0" smtClean="0">
                <a:latin typeface="Optane"/>
              </a:rPr>
              <a:t>.</a:t>
            </a:r>
          </a:p>
          <a:p>
            <a:pPr algn="just"/>
            <a:r>
              <a:rPr lang="zh-CN" altLang="en-US" sz="2000" dirty="0" smtClean="0">
                <a:latin typeface="Optane"/>
              </a:rPr>
              <a:t>大约每</a:t>
            </a:r>
            <a:r>
              <a:rPr lang="en-US" altLang="zh-CN" sz="2000" dirty="0" smtClean="0">
                <a:latin typeface="Optane"/>
              </a:rPr>
              <a:t>2</a:t>
            </a:r>
            <a:r>
              <a:rPr lang="zh-CN" altLang="en-US" sz="2000" dirty="0" smtClean="0">
                <a:latin typeface="Optane"/>
              </a:rPr>
              <a:t>名适龄劳动人口供养</a:t>
            </a:r>
            <a:r>
              <a:rPr lang="en-US" altLang="zh-CN" sz="2000" dirty="0" smtClean="0">
                <a:latin typeface="Optane"/>
              </a:rPr>
              <a:t>1</a:t>
            </a:r>
            <a:r>
              <a:rPr lang="zh-CN" altLang="en-US" sz="2000" dirty="0" smtClean="0">
                <a:latin typeface="Optane"/>
              </a:rPr>
              <a:t>名被赡养者（老人／儿童）</a:t>
            </a:r>
            <a:endParaRPr lang="it-IT" sz="2000" dirty="0">
              <a:latin typeface="Optane"/>
            </a:endParaRPr>
          </a:p>
        </p:txBody>
      </p:sp>
      <p:pic>
        <p:nvPicPr>
          <p:cNvPr id="3" name="Immagine 2"/>
          <p:cNvPicPr>
            <a:picLocks noChangeAspect="1"/>
          </p:cNvPicPr>
          <p:nvPr/>
        </p:nvPicPr>
        <p:blipFill>
          <a:blip r:embed="rId4"/>
          <a:stretch>
            <a:fillRect/>
          </a:stretch>
        </p:blipFill>
        <p:spPr>
          <a:xfrm>
            <a:off x="4664960" y="3856818"/>
            <a:ext cx="4909785" cy="2489287"/>
          </a:xfrm>
          <a:prstGeom prst="rect">
            <a:avLst/>
          </a:prstGeom>
        </p:spPr>
      </p:pic>
      <p:sp>
        <p:nvSpPr>
          <p:cNvPr id="9" name="CasellaDiTesto 8"/>
          <p:cNvSpPr txBox="1"/>
          <p:nvPr/>
        </p:nvSpPr>
        <p:spPr>
          <a:xfrm>
            <a:off x="344364" y="3861060"/>
            <a:ext cx="3960546" cy="1754327"/>
          </a:xfrm>
          <a:prstGeom prst="rect">
            <a:avLst/>
          </a:prstGeom>
          <a:noFill/>
        </p:spPr>
        <p:txBody>
          <a:bodyPr wrap="square" rtlCol="0">
            <a:spAutoFit/>
          </a:bodyPr>
          <a:lstStyle/>
          <a:p>
            <a:pPr algn="just"/>
            <a:r>
              <a:rPr lang="en-US" dirty="0" smtClean="0">
                <a:latin typeface="Optane"/>
              </a:rPr>
              <a:t>Highest ratio among European countries Approximately three working </a:t>
            </a:r>
            <a:r>
              <a:rPr lang="en-US" dirty="0">
                <a:latin typeface="Optane"/>
              </a:rPr>
              <a:t>age persons for every dependent </a:t>
            </a:r>
            <a:r>
              <a:rPr lang="en-US" dirty="0" smtClean="0">
                <a:latin typeface="Optane"/>
              </a:rPr>
              <a:t>one</a:t>
            </a:r>
          </a:p>
          <a:p>
            <a:pPr algn="just"/>
            <a:r>
              <a:rPr lang="zh-CN" altLang="en-US" dirty="0" smtClean="0">
                <a:latin typeface="Optane"/>
              </a:rPr>
              <a:t>老龄赡养率全欧洲最高：大约每</a:t>
            </a:r>
            <a:r>
              <a:rPr lang="en-US" altLang="zh-CN" dirty="0" smtClean="0">
                <a:latin typeface="Optane"/>
              </a:rPr>
              <a:t>3</a:t>
            </a:r>
            <a:r>
              <a:rPr lang="zh-CN" altLang="en-US" dirty="0" smtClean="0">
                <a:latin typeface="Optane"/>
              </a:rPr>
              <a:t>名适龄劳动人口赡养</a:t>
            </a:r>
            <a:r>
              <a:rPr lang="en-US" altLang="zh-CN" dirty="0" smtClean="0">
                <a:latin typeface="Optane"/>
              </a:rPr>
              <a:t>1</a:t>
            </a:r>
            <a:r>
              <a:rPr lang="zh-CN" altLang="en-US" dirty="0" smtClean="0">
                <a:latin typeface="Optane"/>
              </a:rPr>
              <a:t>名老年者</a:t>
            </a:r>
            <a:endParaRPr lang="it-IT" dirty="0">
              <a:latin typeface="Optane"/>
            </a:endParaRPr>
          </a:p>
        </p:txBody>
      </p:sp>
      <p:sp>
        <p:nvSpPr>
          <p:cNvPr id="7" name="CasellaDiTesto 6"/>
          <p:cNvSpPr txBox="1"/>
          <p:nvPr/>
        </p:nvSpPr>
        <p:spPr>
          <a:xfrm>
            <a:off x="272351" y="6063765"/>
            <a:ext cx="3312460" cy="461665"/>
          </a:xfrm>
          <a:prstGeom prst="rect">
            <a:avLst/>
          </a:prstGeom>
          <a:noFill/>
        </p:spPr>
        <p:txBody>
          <a:bodyPr wrap="square" rtlCol="0">
            <a:spAutoFit/>
          </a:bodyPr>
          <a:lstStyle/>
          <a:p>
            <a:r>
              <a:rPr lang="it-IT" dirty="0" smtClean="0">
                <a:latin typeface="Optane"/>
              </a:rPr>
              <a:t>Source: </a:t>
            </a:r>
            <a:r>
              <a:rPr lang="it-IT" dirty="0" err="1" smtClean="0">
                <a:latin typeface="Optane"/>
              </a:rPr>
              <a:t>Elaborations</a:t>
            </a:r>
            <a:r>
              <a:rPr lang="it-IT" dirty="0" smtClean="0">
                <a:latin typeface="Optane"/>
              </a:rPr>
              <a:t> on 2014 </a:t>
            </a:r>
            <a:r>
              <a:rPr lang="it-IT" dirty="0" err="1" smtClean="0">
                <a:latin typeface="Optane"/>
              </a:rPr>
              <a:t>Eurostat</a:t>
            </a:r>
            <a:r>
              <a:rPr lang="it-IT" dirty="0" smtClean="0">
                <a:latin typeface="Optane"/>
              </a:rPr>
              <a:t> data</a:t>
            </a:r>
            <a:endParaRPr lang="it-IT" sz="2400" dirty="0" smtClean="0">
              <a:latin typeface="Optane"/>
            </a:endParaRPr>
          </a:p>
        </p:txBody>
      </p:sp>
    </p:spTree>
    <p:extLst>
      <p:ext uri="{BB962C8B-B14F-4D97-AF65-F5344CB8AC3E}">
        <p14:creationId xmlns:p14="http://schemas.microsoft.com/office/powerpoint/2010/main" val="30065660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it-IT" dirty="0" err="1">
                <a:solidFill>
                  <a:schemeClr val="tx1">
                    <a:lumMod val="75000"/>
                    <a:lumOff val="25000"/>
                  </a:schemeClr>
                </a:solidFill>
                <a:ea typeface="Verdana" pitchFamily="34" charset="0"/>
                <a:cs typeface="Verdana" pitchFamily="34" charset="0"/>
              </a:rPr>
              <a:t>Demographic</a:t>
            </a:r>
            <a:r>
              <a:rPr lang="it-IT" dirty="0">
                <a:solidFill>
                  <a:schemeClr val="tx1">
                    <a:lumMod val="75000"/>
                    <a:lumOff val="25000"/>
                  </a:schemeClr>
                </a:solidFill>
                <a:ea typeface="Verdana" pitchFamily="34" charset="0"/>
                <a:cs typeface="Verdana" pitchFamily="34" charset="0"/>
              </a:rPr>
              <a:t> </a:t>
            </a:r>
            <a:r>
              <a:rPr lang="it-IT" dirty="0" err="1">
                <a:solidFill>
                  <a:schemeClr val="tx1">
                    <a:lumMod val="75000"/>
                    <a:lumOff val="25000"/>
                  </a:schemeClr>
                </a:solidFill>
                <a:ea typeface="Verdana" pitchFamily="34" charset="0"/>
                <a:cs typeface="Verdana" pitchFamily="34" charset="0"/>
              </a:rPr>
              <a:t>analysis</a:t>
            </a:r>
            <a:r>
              <a:rPr lang="it-IT" dirty="0">
                <a:solidFill>
                  <a:schemeClr val="tx1">
                    <a:lumMod val="75000"/>
                    <a:lumOff val="25000"/>
                  </a:schemeClr>
                </a:solidFill>
                <a:ea typeface="Verdana" pitchFamily="34" charset="0"/>
                <a:cs typeface="Verdana" pitchFamily="34" charset="0"/>
              </a:rPr>
              <a:t>: </a:t>
            </a:r>
            <a:r>
              <a:rPr lang="it-IT" dirty="0" err="1" smtClean="0">
                <a:solidFill>
                  <a:schemeClr val="tx1">
                    <a:lumMod val="75000"/>
                    <a:lumOff val="25000"/>
                  </a:schemeClr>
                </a:solidFill>
                <a:ea typeface="Verdana" pitchFamily="34" charset="0"/>
                <a:cs typeface="Verdana" pitchFamily="34" charset="0"/>
              </a:rPr>
              <a:t>European</a:t>
            </a:r>
            <a:r>
              <a:rPr lang="it-IT" dirty="0" smtClean="0">
                <a:solidFill>
                  <a:schemeClr val="tx1">
                    <a:lumMod val="75000"/>
                    <a:lumOff val="25000"/>
                  </a:schemeClr>
                </a:solidFill>
                <a:ea typeface="Verdana" pitchFamily="34" charset="0"/>
                <a:cs typeface="Verdana" pitchFamily="34" charset="0"/>
              </a:rPr>
              <a:t> </a:t>
            </a:r>
            <a:r>
              <a:rPr lang="it-IT" dirty="0" err="1" smtClean="0">
                <a:solidFill>
                  <a:schemeClr val="tx1">
                    <a:lumMod val="75000"/>
                    <a:lumOff val="25000"/>
                  </a:schemeClr>
                </a:solidFill>
                <a:ea typeface="Verdana" pitchFamily="34" charset="0"/>
                <a:cs typeface="Verdana" pitchFamily="34" charset="0"/>
              </a:rPr>
              <a:t>comparison</a:t>
            </a:r>
            <a:endParaRPr lang="it-IT" dirty="0" smtClean="0">
              <a:solidFill>
                <a:schemeClr val="tx1">
                  <a:lumMod val="75000"/>
                  <a:lumOff val="25000"/>
                </a:schemeClr>
              </a:solidFill>
              <a:ea typeface="Verdana" pitchFamily="34" charset="0"/>
              <a:cs typeface="Verdana" pitchFamily="34" charset="0"/>
            </a:endParaRPr>
          </a:p>
          <a:p>
            <a:r>
              <a:rPr lang="zh-CN" altLang="en-US" dirty="0" smtClean="0">
                <a:solidFill>
                  <a:schemeClr val="tx1">
                    <a:lumMod val="75000"/>
                    <a:lumOff val="25000"/>
                  </a:schemeClr>
                </a:solidFill>
                <a:ea typeface="Verdana" pitchFamily="34" charset="0"/>
                <a:cs typeface="Verdana" pitchFamily="34" charset="0"/>
              </a:rPr>
              <a:t>欧洲横向比较</a:t>
            </a:r>
            <a:endParaRPr lang="it-IT" dirty="0">
              <a:solidFill>
                <a:schemeClr val="tx1">
                  <a:lumMod val="75000"/>
                  <a:lumOff val="25000"/>
                </a:schemeClr>
              </a:solidFill>
              <a:ea typeface="Verdana" pitchFamily="34" charset="0"/>
              <a:cs typeface="Verdana" pitchFamily="34" charset="0"/>
            </a:endParaRPr>
          </a:p>
          <a:p>
            <a:endParaRPr lang="it-IT" dirty="0"/>
          </a:p>
        </p:txBody>
      </p:sp>
      <p:sp>
        <p:nvSpPr>
          <p:cNvPr id="2" name="CasellaDiTesto 1"/>
          <p:cNvSpPr txBox="1"/>
          <p:nvPr/>
        </p:nvSpPr>
        <p:spPr>
          <a:xfrm>
            <a:off x="5817120" y="1052670"/>
            <a:ext cx="3456480" cy="2308324"/>
          </a:xfrm>
          <a:prstGeom prst="rect">
            <a:avLst/>
          </a:prstGeom>
          <a:noFill/>
        </p:spPr>
        <p:txBody>
          <a:bodyPr wrap="square" rtlCol="0">
            <a:spAutoFit/>
          </a:bodyPr>
          <a:lstStyle/>
          <a:p>
            <a:pPr algn="just"/>
            <a:r>
              <a:rPr lang="en-US" sz="2400" dirty="0" smtClean="0">
                <a:latin typeface="Optane"/>
              </a:rPr>
              <a:t>Italy is among the European countries with high level of life expectancy. </a:t>
            </a:r>
            <a:endParaRPr lang="en-US" sz="2400" dirty="0" smtClean="0">
              <a:latin typeface="Optane"/>
            </a:endParaRPr>
          </a:p>
          <a:p>
            <a:pPr algn="just"/>
            <a:r>
              <a:rPr lang="zh-CN" altLang="en-US" sz="2400" dirty="0" smtClean="0">
                <a:latin typeface="Optane"/>
              </a:rPr>
              <a:t>意大利是寿命水平最高的国家之一。</a:t>
            </a:r>
            <a:endParaRPr lang="en-US" sz="2400" dirty="0" smtClean="0">
              <a:latin typeface="Optane"/>
            </a:endParaRPr>
          </a:p>
        </p:txBody>
      </p:sp>
      <p:sp>
        <p:nvSpPr>
          <p:cNvPr id="8" name="CasellaDiTesto 7"/>
          <p:cNvSpPr txBox="1"/>
          <p:nvPr/>
        </p:nvSpPr>
        <p:spPr>
          <a:xfrm>
            <a:off x="416370" y="4077090"/>
            <a:ext cx="4248590" cy="1938992"/>
          </a:xfrm>
          <a:prstGeom prst="rect">
            <a:avLst/>
          </a:prstGeom>
          <a:noFill/>
        </p:spPr>
        <p:txBody>
          <a:bodyPr wrap="square" rtlCol="0">
            <a:spAutoFit/>
          </a:bodyPr>
          <a:lstStyle/>
          <a:p>
            <a:pPr algn="just"/>
            <a:r>
              <a:rPr lang="en-US" sz="2000" dirty="0" smtClean="0">
                <a:latin typeface="Optane"/>
              </a:rPr>
              <a:t>In 2014, </a:t>
            </a:r>
            <a:r>
              <a:rPr lang="en-US" sz="2000" dirty="0">
                <a:latin typeface="Optane"/>
              </a:rPr>
              <a:t>once </a:t>
            </a:r>
            <a:r>
              <a:rPr lang="en-US" sz="2000" dirty="0" smtClean="0">
                <a:latin typeface="Optane"/>
              </a:rPr>
              <a:t>an Italian </a:t>
            </a:r>
            <a:r>
              <a:rPr lang="en-US" sz="2000" dirty="0">
                <a:latin typeface="Optane"/>
              </a:rPr>
              <a:t>man had reached the age of </a:t>
            </a:r>
            <a:r>
              <a:rPr lang="en-US" sz="2000" dirty="0" smtClean="0">
                <a:latin typeface="Optane"/>
              </a:rPr>
              <a:t>65 </a:t>
            </a:r>
            <a:r>
              <a:rPr lang="en-US" sz="2000" dirty="0">
                <a:latin typeface="Optane"/>
              </a:rPr>
              <a:t>he could, on average, expect to live </a:t>
            </a:r>
            <a:r>
              <a:rPr lang="en-US" sz="2000" dirty="0" smtClean="0">
                <a:latin typeface="Optane"/>
              </a:rPr>
              <a:t>another 21 </a:t>
            </a:r>
            <a:r>
              <a:rPr lang="en-US" sz="2000" dirty="0" smtClean="0">
                <a:latin typeface="Optane"/>
              </a:rPr>
              <a:t>years</a:t>
            </a:r>
          </a:p>
          <a:p>
            <a:pPr algn="just"/>
            <a:r>
              <a:rPr lang="zh-CN" altLang="en-US" sz="2000" dirty="0" smtClean="0">
                <a:latin typeface="Optane"/>
              </a:rPr>
              <a:t>根据</a:t>
            </a:r>
            <a:r>
              <a:rPr lang="en-US" altLang="zh-CN" sz="2000" dirty="0" smtClean="0">
                <a:latin typeface="Optane"/>
              </a:rPr>
              <a:t>2014</a:t>
            </a:r>
            <a:r>
              <a:rPr lang="zh-CN" altLang="en-US" sz="2000" dirty="0" smtClean="0">
                <a:latin typeface="Optane"/>
              </a:rPr>
              <a:t>年数据，达到</a:t>
            </a:r>
            <a:r>
              <a:rPr lang="en-US" altLang="zh-CN" sz="2000" dirty="0" smtClean="0">
                <a:latin typeface="Optane"/>
              </a:rPr>
              <a:t>65</a:t>
            </a:r>
            <a:r>
              <a:rPr lang="zh-CN" altLang="en-US" sz="2000" dirty="0" smtClean="0">
                <a:latin typeface="Optane"/>
              </a:rPr>
              <a:t>岁的人口平均可再活</a:t>
            </a:r>
            <a:r>
              <a:rPr lang="en-US" altLang="zh-CN" sz="2000" dirty="0" smtClean="0">
                <a:latin typeface="Optane"/>
              </a:rPr>
              <a:t>21</a:t>
            </a:r>
            <a:r>
              <a:rPr lang="zh-CN" altLang="en-US" sz="2000" dirty="0" smtClean="0">
                <a:latin typeface="Optane"/>
              </a:rPr>
              <a:t>年。</a:t>
            </a:r>
            <a:endParaRPr lang="it-IT" sz="2000" dirty="0">
              <a:latin typeface="Optane"/>
            </a:endParaRPr>
          </a:p>
        </p:txBody>
      </p:sp>
      <p:pic>
        <p:nvPicPr>
          <p:cNvPr id="13" name="Immagine 12"/>
          <p:cNvPicPr>
            <a:picLocks noChangeAspect="1"/>
          </p:cNvPicPr>
          <p:nvPr/>
        </p:nvPicPr>
        <p:blipFill>
          <a:blip r:embed="rId3"/>
          <a:stretch>
            <a:fillRect/>
          </a:stretch>
        </p:blipFill>
        <p:spPr>
          <a:xfrm>
            <a:off x="344364" y="1022168"/>
            <a:ext cx="5256726" cy="2895227"/>
          </a:xfrm>
          <a:prstGeom prst="rect">
            <a:avLst/>
          </a:prstGeom>
        </p:spPr>
      </p:pic>
      <p:sp>
        <p:nvSpPr>
          <p:cNvPr id="10" name="CasellaDiTesto 9"/>
          <p:cNvSpPr txBox="1"/>
          <p:nvPr/>
        </p:nvSpPr>
        <p:spPr>
          <a:xfrm>
            <a:off x="272351" y="6063765"/>
            <a:ext cx="3312460" cy="461665"/>
          </a:xfrm>
          <a:prstGeom prst="rect">
            <a:avLst/>
          </a:prstGeom>
          <a:noFill/>
        </p:spPr>
        <p:txBody>
          <a:bodyPr wrap="square" rtlCol="0">
            <a:spAutoFit/>
          </a:bodyPr>
          <a:lstStyle/>
          <a:p>
            <a:r>
              <a:rPr lang="it-IT" dirty="0" smtClean="0">
                <a:latin typeface="Optane"/>
              </a:rPr>
              <a:t>Source: </a:t>
            </a:r>
            <a:r>
              <a:rPr lang="it-IT" dirty="0" err="1" smtClean="0">
                <a:latin typeface="Optane"/>
              </a:rPr>
              <a:t>Elaborations</a:t>
            </a:r>
            <a:r>
              <a:rPr lang="it-IT" dirty="0" smtClean="0">
                <a:latin typeface="Optane"/>
              </a:rPr>
              <a:t> on 2014 </a:t>
            </a:r>
            <a:r>
              <a:rPr lang="it-IT" dirty="0" err="1" smtClean="0">
                <a:latin typeface="Optane"/>
              </a:rPr>
              <a:t>Eurostat</a:t>
            </a:r>
            <a:r>
              <a:rPr lang="it-IT" dirty="0" smtClean="0">
                <a:latin typeface="Optane"/>
              </a:rPr>
              <a:t> data</a:t>
            </a:r>
            <a:endParaRPr lang="it-IT" sz="2400" dirty="0" smtClean="0">
              <a:latin typeface="Optane"/>
            </a:endParaRPr>
          </a:p>
        </p:txBody>
      </p:sp>
      <p:pic>
        <p:nvPicPr>
          <p:cNvPr id="3" name="Immagine 2"/>
          <p:cNvPicPr>
            <a:picLocks noChangeAspect="1"/>
          </p:cNvPicPr>
          <p:nvPr/>
        </p:nvPicPr>
        <p:blipFill>
          <a:blip r:embed="rId4"/>
          <a:stretch>
            <a:fillRect/>
          </a:stretch>
        </p:blipFill>
        <p:spPr>
          <a:xfrm>
            <a:off x="5313050" y="3966242"/>
            <a:ext cx="4257437" cy="2346683"/>
          </a:xfrm>
          <a:prstGeom prst="rect">
            <a:avLst/>
          </a:prstGeom>
        </p:spPr>
      </p:pic>
      <p:sp>
        <p:nvSpPr>
          <p:cNvPr id="9" name="Freccia a destra 8"/>
          <p:cNvSpPr/>
          <p:nvPr/>
        </p:nvSpPr>
        <p:spPr>
          <a:xfrm rot="1673241">
            <a:off x="5207089" y="3793914"/>
            <a:ext cx="432059" cy="299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6692386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57985</TotalTime>
  <Words>1412</Words>
  <Application>Microsoft Macintosh PowerPoint</Application>
  <PresentationFormat>A4 纸张(210x297 毫米)</PresentationFormat>
  <Paragraphs>273</Paragraphs>
  <Slides>25</Slides>
  <Notes>24</Notes>
  <HiddenSlides>0</HiddenSlides>
  <MMClips>0</MMClips>
  <ScaleCrop>false</ScaleCrop>
  <HeadingPairs>
    <vt:vector size="8" baseType="variant">
      <vt:variant>
        <vt:lpstr>主题</vt:lpstr>
      </vt:variant>
      <vt:variant>
        <vt:i4>1</vt:i4>
      </vt:variant>
      <vt:variant>
        <vt:lpstr>嵌入的 OLE 服务器</vt:lpstr>
      </vt:variant>
      <vt:variant>
        <vt:i4>1</vt:i4>
      </vt:variant>
      <vt:variant>
        <vt:lpstr>幻灯片标题</vt:lpstr>
      </vt:variant>
      <vt:variant>
        <vt:i4>25</vt:i4>
      </vt:variant>
      <vt:variant>
        <vt:lpstr>自定义放映</vt:lpstr>
      </vt:variant>
      <vt:variant>
        <vt:i4>1</vt:i4>
      </vt:variant>
    </vt:vector>
  </HeadingPairs>
  <TitlesOfParts>
    <vt:vector size="28" baseType="lpstr">
      <vt:lpstr>Office Theme</vt:lpstr>
      <vt:lpstr>think-cell Slide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Custom Show 1</vt:lpstr>
    </vt:vector>
  </TitlesOfParts>
  <Company>Capgemini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Capgemini NA PowerPoint Template</dc:title>
  <dc:creator>Capgemini</dc:creator>
  <cp:lastModifiedBy>Chenjia XU</cp:lastModifiedBy>
  <cp:revision>4459</cp:revision>
  <cp:lastPrinted>2016-06-10T17:15:11Z</cp:lastPrinted>
  <dcterms:created xsi:type="dcterms:W3CDTF">2009-02-10T04:14:03Z</dcterms:created>
  <dcterms:modified xsi:type="dcterms:W3CDTF">2016-06-20T15:05:48Z</dcterms:modified>
</cp:coreProperties>
</file>