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14"/>
  </p:notesMasterIdLst>
  <p:handoutMasterIdLst>
    <p:handoutMasterId r:id="rId15"/>
  </p:handoutMasterIdLst>
  <p:sldIdLst>
    <p:sldId id="1229" r:id="rId2"/>
    <p:sldId id="1322" r:id="rId3"/>
    <p:sldId id="1329" r:id="rId4"/>
    <p:sldId id="1337" r:id="rId5"/>
    <p:sldId id="1334" r:id="rId6"/>
    <p:sldId id="1321" r:id="rId7"/>
    <p:sldId id="1335" r:id="rId8"/>
    <p:sldId id="1336" r:id="rId9"/>
    <p:sldId id="1331" r:id="rId10"/>
    <p:sldId id="1332" r:id="rId11"/>
    <p:sldId id="1333" r:id="rId12"/>
    <p:sldId id="1338" r:id="rId13"/>
  </p:sldIdLst>
  <p:sldSz cx="9906000" cy="6858000" type="A4"/>
  <p:notesSz cx="6794500" cy="9931400"/>
  <p:custShowLst>
    <p:custShow name="Custom Show 1" id="0">
      <p:sldLst/>
    </p:custShow>
  </p:custShowLst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DA65"/>
    <a:srgbClr val="FFFFFF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11" autoAdjust="0"/>
    <p:restoredTop sz="95252" autoAdjust="0"/>
  </p:normalViewPr>
  <p:slideViewPr>
    <p:cSldViewPr>
      <p:cViewPr varScale="1">
        <p:scale>
          <a:sx n="68" d="100"/>
          <a:sy n="68" d="100"/>
        </p:scale>
        <p:origin x="1668" y="72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975240275003713E-2"/>
          <c:y val="2.3250096420574757E-2"/>
          <c:w val="0.93653393025318332"/>
          <c:h val="0.81423685656548672"/>
        </c:manualLayout>
      </c:layout>
      <c:barChart>
        <c:barDir val="col"/>
        <c:grouping val="clustered"/>
        <c:varyColors val="0"/>
        <c:ser>
          <c:idx val="0"/>
          <c:order val="0"/>
          <c:tx>
            <c:v>EU 28</c:v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Foglio1!$A$18:$A$23</c:f>
              <c:strCache>
                <c:ptCount val="6"/>
                <c:pt idx="0">
                  <c:v>Old age &amp; Survivors</c:v>
                </c:pt>
                <c:pt idx="1">
                  <c:v>Disability</c:v>
                </c:pt>
                <c:pt idx="2">
                  <c:v>Sickness &amp; health care</c:v>
                </c:pt>
                <c:pt idx="3">
                  <c:v>Family &amp; children</c:v>
                </c:pt>
                <c:pt idx="4">
                  <c:v>Unemployment</c:v>
                </c:pt>
                <c:pt idx="5">
                  <c:v> Housing - social exclusion</c:v>
                </c:pt>
              </c:strCache>
            </c:strRef>
          </c:cat>
          <c:val>
            <c:numRef>
              <c:f>Foglio1!$F$18:$F$23</c:f>
              <c:numCache>
                <c:formatCode>_-* #,##0.0_-;\-* #,##0.0_-;_-* "-"??_-;_-@_-</c:formatCode>
                <c:ptCount val="6"/>
                <c:pt idx="0">
                  <c:v>43.8</c:v>
                </c:pt>
                <c:pt idx="1">
                  <c:v>7</c:v>
                </c:pt>
                <c:pt idx="2">
                  <c:v>28.1</c:v>
                </c:pt>
                <c:pt idx="3">
                  <c:v>8.1</c:v>
                </c:pt>
                <c:pt idx="4">
                  <c:v>5.4</c:v>
                </c:pt>
                <c:pt idx="5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84-468B-ADD6-6C4BDD4E5061}"/>
            </c:ext>
          </c:extLst>
        </c:ser>
        <c:ser>
          <c:idx val="1"/>
          <c:order val="1"/>
          <c:tx>
            <c:v>EU EURO</c:v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Foglio1!$A$18:$A$23</c:f>
              <c:strCache>
                <c:ptCount val="6"/>
                <c:pt idx="0">
                  <c:v>Old age &amp; Survivors</c:v>
                </c:pt>
                <c:pt idx="1">
                  <c:v>Disability</c:v>
                </c:pt>
                <c:pt idx="2">
                  <c:v>Sickness &amp; health care</c:v>
                </c:pt>
                <c:pt idx="3">
                  <c:v>Family &amp; children</c:v>
                </c:pt>
                <c:pt idx="4">
                  <c:v>Unemployment</c:v>
                </c:pt>
                <c:pt idx="5">
                  <c:v> Housing - social exclusion</c:v>
                </c:pt>
              </c:strCache>
            </c:strRef>
          </c:cat>
          <c:val>
            <c:numRef>
              <c:f>Foglio1!$G$18:$G$23</c:f>
              <c:numCache>
                <c:formatCode>_-* #,##0.0_-;\-* #,##0.0_-;_-* "-"??_-;_-@_-</c:formatCode>
                <c:ptCount val="6"/>
                <c:pt idx="0">
                  <c:v>43.8</c:v>
                </c:pt>
                <c:pt idx="1">
                  <c:v>6.7</c:v>
                </c:pt>
                <c:pt idx="2">
                  <c:v>28.3</c:v>
                </c:pt>
                <c:pt idx="3">
                  <c:v>7.4</c:v>
                </c:pt>
                <c:pt idx="4">
                  <c:v>6.2</c:v>
                </c:pt>
                <c:pt idx="5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84-468B-ADD6-6C4BDD4E5061}"/>
            </c:ext>
          </c:extLst>
        </c:ser>
        <c:ser>
          <c:idx val="2"/>
          <c:order val="2"/>
          <c:tx>
            <c:v>ITALY</c:v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Foglio1!$A$18:$A$23</c:f>
              <c:strCache>
                <c:ptCount val="6"/>
                <c:pt idx="0">
                  <c:v>Old age &amp; Survivors</c:v>
                </c:pt>
                <c:pt idx="1">
                  <c:v>Disability</c:v>
                </c:pt>
                <c:pt idx="2">
                  <c:v>Sickness &amp; health care</c:v>
                </c:pt>
                <c:pt idx="3">
                  <c:v>Family &amp; children</c:v>
                </c:pt>
                <c:pt idx="4">
                  <c:v>Unemployment</c:v>
                </c:pt>
                <c:pt idx="5">
                  <c:v> Housing - social exclusion</c:v>
                </c:pt>
              </c:strCache>
            </c:strRef>
          </c:cat>
          <c:val>
            <c:numRef>
              <c:f>Foglio1!$H$18:$H$23</c:f>
              <c:numCache>
                <c:formatCode>_-* #,##0.0_-;\-* #,##0.0_-;_-* "-"??_-;_-@_-</c:formatCode>
                <c:ptCount val="6"/>
                <c:pt idx="0">
                  <c:v>57.6</c:v>
                </c:pt>
                <c:pt idx="1">
                  <c:v>5.2</c:v>
                </c:pt>
                <c:pt idx="2">
                  <c:v>22.7</c:v>
                </c:pt>
                <c:pt idx="3">
                  <c:v>4</c:v>
                </c:pt>
                <c:pt idx="4">
                  <c:v>5.7</c:v>
                </c:pt>
                <c:pt idx="5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84-468B-ADD6-6C4BDD4E5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910336"/>
        <c:axId val="74924416"/>
      </c:barChart>
      <c:catAx>
        <c:axId val="74910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anose="020B0606020202030204" pitchFamily="34" charset="0"/>
              </a:defRPr>
            </a:pPr>
            <a:endParaRPr lang="zh-CN"/>
          </a:p>
        </c:txPr>
        <c:crossAx val="74924416"/>
        <c:crosses val="autoZero"/>
        <c:auto val="1"/>
        <c:lblAlgn val="ctr"/>
        <c:lblOffset val="100"/>
        <c:noMultiLvlLbl val="0"/>
      </c:catAx>
      <c:valAx>
        <c:axId val="74924416"/>
        <c:scaling>
          <c:orientation val="minMax"/>
          <c:max val="60"/>
        </c:scaling>
        <c:delete val="0"/>
        <c:axPos val="l"/>
        <c:majorGridlines>
          <c:spPr>
            <a:ln w="6350">
              <a:prstDash val="sysDot"/>
            </a:ln>
          </c:spPr>
        </c:majorGridlines>
        <c:numFmt formatCode="_-* #,##0.0_-;\-* #,##0.0_-;_-* &quot;-&quot;??_-;_-@_-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anose="020B0606020202030204" pitchFamily="34" charset="0"/>
              </a:defRPr>
            </a:pPr>
            <a:endParaRPr lang="zh-CN"/>
          </a:p>
        </c:txPr>
        <c:crossAx val="74910336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45776939481362239"/>
          <c:y val="0.17819840095409656"/>
          <c:w val="0.53462589812162953"/>
          <c:h val="6.8853460726585936E-2"/>
        </c:manualLayout>
      </c:layout>
      <c:overlay val="0"/>
      <c:txPr>
        <a:bodyPr/>
        <a:lstStyle/>
        <a:p>
          <a:pPr>
            <a:defRPr sz="1600">
              <a:latin typeface="Arial Narrow" panose="020B0606020202030204" pitchFamily="34" charset="0"/>
            </a:defRPr>
          </a:pPr>
          <a:endParaRPr lang="zh-CN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1/9/2017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96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09/01/2017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09/01/2017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09/01/2017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09/01/2017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09/01/2017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09/01/2017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09/01/2017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09/01/2017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09/01/2017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09/01/2017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09/01/2017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60512" y="3717032"/>
            <a:ext cx="9001249" cy="2769989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US" sz="36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</a:t>
            </a:r>
            <a:r>
              <a:rPr lang="it-IT" sz="2400" b="1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The </a:t>
            </a:r>
            <a:r>
              <a:rPr lang="it-IT" sz="2400" b="1" dirty="0" err="1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income-related</a:t>
            </a:r>
            <a:r>
              <a:rPr lang="it-IT" sz="2400" b="1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</a:t>
            </a:r>
            <a:r>
              <a:rPr lang="it-IT" sz="2400" b="1" dirty="0" err="1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pensions</a:t>
            </a:r>
            <a:endParaRPr lang="en-GB" sz="2000" b="1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endParaRPr lang="en-GB" sz="2000" b="1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2000" i="1" dirty="0" err="1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Ms.Valeria</a:t>
            </a:r>
            <a:r>
              <a:rPr lang="en-GB" sz="2000" i="1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</a:t>
            </a:r>
            <a:r>
              <a:rPr lang="en-GB" sz="2000" i="1" dirty="0" err="1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Bonavolontà</a:t>
            </a:r>
            <a:r>
              <a:rPr lang="en-GB" sz="2000" i="1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- INPS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Component Two- 2016 Training Course “</a:t>
            </a:r>
            <a:r>
              <a:rPr lang="en-US" altLang="zh-CN" sz="1400" i="1" dirty="0">
                <a:latin typeface="Arial" panose="020B0604020202020204" pitchFamily="34" charset="0"/>
                <a:ea typeface="宋体" panose="02010600030101010101" pitchFamily="2" charset="-122"/>
              </a:rPr>
              <a:t>European practices in the Governance, Financial Management and Strategies for a Sustainable Social Security System</a:t>
            </a:r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zh-CN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en-US" altLang="zh-CN" sz="4400" dirty="0">
              <a:cs typeface="Arial" panose="020B0604020202020204" pitchFamily="34" charset="0"/>
            </a:endParaRPr>
          </a:p>
          <a:p>
            <a:pPr algn="ctr"/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Italy, October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16th -30th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201</a:t>
            </a:r>
            <a:r>
              <a:rPr lang="it-IT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6</a:t>
            </a:r>
            <a:endParaRPr lang="pl-PL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>
                <a:solidFill>
                  <a:prstClr val="black"/>
                </a:solidFill>
              </a:rPr>
              <a:t>Pension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systems</a:t>
            </a:r>
            <a:r>
              <a:rPr lang="it-IT" dirty="0">
                <a:solidFill>
                  <a:prstClr val="black"/>
                </a:solidFill>
              </a:rPr>
              <a:t>: </a:t>
            </a:r>
            <a:r>
              <a:rPr lang="it-IT" dirty="0" err="1">
                <a:solidFill>
                  <a:prstClr val="black"/>
                </a:solidFill>
              </a:rPr>
              <a:t>analyzing</a:t>
            </a:r>
            <a:r>
              <a:rPr lang="it-IT" dirty="0">
                <a:solidFill>
                  <a:prstClr val="black"/>
                </a:solidFill>
              </a:rPr>
              <a:t> some </a:t>
            </a:r>
            <a:r>
              <a:rPr lang="it-IT" dirty="0" err="1">
                <a:solidFill>
                  <a:prstClr val="black"/>
                </a:solidFill>
              </a:rPr>
              <a:t>aspects</a:t>
            </a:r>
            <a:r>
              <a:rPr lang="it-IT" dirty="0">
                <a:solidFill>
                  <a:prstClr val="black"/>
                </a:solidFill>
              </a:rPr>
              <a:t> of the </a:t>
            </a:r>
            <a:r>
              <a:rPr lang="it-IT" dirty="0" err="1">
                <a:solidFill>
                  <a:prstClr val="black"/>
                </a:solidFill>
              </a:rPr>
              <a:t>Italian</a:t>
            </a:r>
            <a:r>
              <a:rPr lang="it-IT" dirty="0">
                <a:solidFill>
                  <a:prstClr val="black"/>
                </a:solidFill>
              </a:rPr>
              <a:t> case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8411" y="980728"/>
            <a:ext cx="8994330" cy="51455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MEANS TESTING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Actually</a:t>
            </a:r>
            <a:r>
              <a:rPr lang="it-IT" dirty="0"/>
              <a:t>, in </a:t>
            </a:r>
            <a:r>
              <a:rPr lang="it-IT" dirty="0" err="1"/>
              <a:t>Italy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policy </a:t>
            </a:r>
            <a:r>
              <a:rPr lang="it-IT" dirty="0" err="1"/>
              <a:t>concerning</a:t>
            </a:r>
            <a:r>
              <a:rPr lang="it-IT" dirty="0"/>
              <a:t> </a:t>
            </a:r>
            <a:r>
              <a:rPr lang="it-IT" dirty="0" err="1"/>
              <a:t>means-testing</a:t>
            </a:r>
            <a:r>
              <a:rPr lang="it-IT" dirty="0"/>
              <a:t> must take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acount</a:t>
            </a:r>
            <a:r>
              <a:rPr lang="it-IT" dirty="0"/>
              <a:t> the high </a:t>
            </a:r>
            <a:r>
              <a:rPr lang="it-IT" dirty="0" err="1"/>
              <a:t>level</a:t>
            </a:r>
            <a:r>
              <a:rPr lang="it-IT" dirty="0"/>
              <a:t> of </a:t>
            </a:r>
            <a:r>
              <a:rPr lang="it-IT" dirty="0" err="1"/>
              <a:t>tax</a:t>
            </a:r>
            <a:r>
              <a:rPr lang="it-IT" dirty="0"/>
              <a:t> </a:t>
            </a:r>
            <a:r>
              <a:rPr lang="it-IT" dirty="0" err="1"/>
              <a:t>evasion</a:t>
            </a:r>
            <a:r>
              <a:rPr lang="it-IT" dirty="0"/>
              <a:t> and </a:t>
            </a:r>
            <a:r>
              <a:rPr lang="it-IT" dirty="0" err="1"/>
              <a:t>avoindance</a:t>
            </a:r>
            <a:r>
              <a:rPr lang="it-IT" dirty="0"/>
              <a:t>, </a:t>
            </a:r>
            <a:r>
              <a:rPr lang="it-IT" dirty="0" err="1"/>
              <a:t>valued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18 to 35% of the GDP (ISTAT, </a:t>
            </a:r>
            <a:r>
              <a:rPr lang="it-IT" dirty="0" err="1"/>
              <a:t>Eurispes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912" y="1948655"/>
            <a:ext cx="101123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141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912" y="2656883"/>
            <a:ext cx="1011238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6573731" y="1821709"/>
            <a:ext cx="22392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auto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</a:pPr>
            <a:r>
              <a:rPr lang="it-IT" sz="3200" dirty="0">
                <a:solidFill>
                  <a:prstClr val="black"/>
                </a:solidFill>
                <a:latin typeface="Optane" pitchFamily="2" charset="0"/>
              </a:rPr>
              <a:t>SOCIAL AND CULTURAL CONTEXT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3659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>
                <a:solidFill>
                  <a:prstClr val="black"/>
                </a:solidFill>
              </a:rPr>
              <a:t>Pension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systems</a:t>
            </a:r>
            <a:r>
              <a:rPr lang="it-IT" dirty="0">
                <a:solidFill>
                  <a:prstClr val="black"/>
                </a:solidFill>
              </a:rPr>
              <a:t>: </a:t>
            </a:r>
            <a:r>
              <a:rPr lang="it-IT" dirty="0" err="1">
                <a:solidFill>
                  <a:prstClr val="black"/>
                </a:solidFill>
              </a:rPr>
              <a:t>analyzing</a:t>
            </a:r>
            <a:r>
              <a:rPr lang="it-IT" dirty="0">
                <a:solidFill>
                  <a:prstClr val="black"/>
                </a:solidFill>
              </a:rPr>
              <a:t> some </a:t>
            </a:r>
            <a:r>
              <a:rPr lang="it-IT" dirty="0" err="1">
                <a:solidFill>
                  <a:prstClr val="black"/>
                </a:solidFill>
              </a:rPr>
              <a:t>aspects</a:t>
            </a:r>
            <a:r>
              <a:rPr lang="it-IT" dirty="0">
                <a:solidFill>
                  <a:prstClr val="black"/>
                </a:solidFill>
              </a:rPr>
              <a:t> of the </a:t>
            </a:r>
            <a:r>
              <a:rPr lang="it-IT" dirty="0" err="1">
                <a:solidFill>
                  <a:prstClr val="black"/>
                </a:solidFill>
              </a:rPr>
              <a:t>Italian</a:t>
            </a:r>
            <a:r>
              <a:rPr lang="it-IT" dirty="0">
                <a:solidFill>
                  <a:prstClr val="black"/>
                </a:solidFill>
              </a:rPr>
              <a:t> case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In general, any means-testing model presents the problem of information asymmetry between the potential beneficiary and the controller.</a:t>
            </a:r>
          </a:p>
          <a:p>
            <a:pPr marL="0" indent="0">
              <a:buNone/>
            </a:pPr>
            <a:r>
              <a:rPr lang="en-US" dirty="0"/>
              <a:t>In order to build an efficient and fair income-related set of anti-poverty measures, policy makers have to avoid the adverse selection and the moral hazard</a:t>
            </a:r>
          </a:p>
          <a:p>
            <a:endParaRPr lang="it-IT" dirty="0"/>
          </a:p>
          <a:p>
            <a:r>
              <a:rPr lang="it-IT" dirty="0" err="1"/>
              <a:t>Adverse</a:t>
            </a:r>
            <a:r>
              <a:rPr lang="it-IT" dirty="0"/>
              <a:t> </a:t>
            </a:r>
            <a:r>
              <a:rPr lang="it-IT" dirty="0" err="1"/>
              <a:t>selection</a:t>
            </a:r>
            <a:r>
              <a:rPr lang="it-IT" dirty="0"/>
              <a:t>: </a:t>
            </a:r>
            <a:r>
              <a:rPr lang="it-IT" dirty="0" err="1"/>
              <a:t>risk</a:t>
            </a:r>
            <a:r>
              <a:rPr lang="it-IT" dirty="0"/>
              <a:t> to </a:t>
            </a:r>
            <a:r>
              <a:rPr lang="it-IT" dirty="0" err="1"/>
              <a:t>offer</a:t>
            </a:r>
            <a:r>
              <a:rPr lang="it-IT" dirty="0"/>
              <a:t> </a:t>
            </a:r>
            <a:r>
              <a:rPr lang="it-IT" dirty="0" err="1"/>
              <a:t>income-related</a:t>
            </a:r>
            <a:r>
              <a:rPr lang="it-IT" dirty="0"/>
              <a:t> benefits to </a:t>
            </a:r>
            <a:r>
              <a:rPr lang="it-IT" dirty="0" err="1"/>
              <a:t>people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are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really</a:t>
            </a:r>
            <a:r>
              <a:rPr lang="it-IT" dirty="0"/>
              <a:t> in </a:t>
            </a:r>
            <a:r>
              <a:rPr lang="it-IT" dirty="0" err="1"/>
              <a:t>poverty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do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declare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wealth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Moral </a:t>
            </a:r>
            <a:r>
              <a:rPr lang="it-IT" dirty="0" err="1"/>
              <a:t>hazard</a:t>
            </a:r>
            <a:r>
              <a:rPr lang="it-IT" dirty="0"/>
              <a:t>: </a:t>
            </a:r>
            <a:r>
              <a:rPr lang="it-IT" dirty="0" err="1"/>
              <a:t>disincentive</a:t>
            </a:r>
            <a:r>
              <a:rPr lang="it-IT" dirty="0"/>
              <a:t> to a </a:t>
            </a:r>
            <a:r>
              <a:rPr lang="it-IT" dirty="0" err="1"/>
              <a:t>correct</a:t>
            </a:r>
            <a:r>
              <a:rPr lang="it-IT" dirty="0"/>
              <a:t> </a:t>
            </a:r>
            <a:r>
              <a:rPr lang="it-IT" dirty="0" err="1"/>
              <a:t>tax</a:t>
            </a:r>
            <a:r>
              <a:rPr lang="it-IT" dirty="0"/>
              <a:t> </a:t>
            </a:r>
            <a:r>
              <a:rPr lang="it-IT" dirty="0" err="1"/>
              <a:t>declaration</a:t>
            </a:r>
            <a:r>
              <a:rPr lang="it-IT" dirty="0"/>
              <a:t> in </a:t>
            </a:r>
            <a:r>
              <a:rPr lang="it-IT" dirty="0" err="1"/>
              <a:t>order</a:t>
            </a:r>
            <a:r>
              <a:rPr lang="it-IT" dirty="0"/>
              <a:t> to </a:t>
            </a:r>
            <a:r>
              <a:rPr lang="it-IT" dirty="0" err="1"/>
              <a:t>keep</a:t>
            </a:r>
            <a:r>
              <a:rPr lang="it-IT" dirty="0"/>
              <a:t> or </a:t>
            </a:r>
            <a:r>
              <a:rPr lang="it-IT" dirty="0" err="1"/>
              <a:t>get</a:t>
            </a:r>
            <a:r>
              <a:rPr lang="it-IT" dirty="0"/>
              <a:t> </a:t>
            </a:r>
            <a:r>
              <a:rPr lang="it-IT" dirty="0" err="1"/>
              <a:t>income-related</a:t>
            </a:r>
            <a:r>
              <a:rPr lang="it-IT" dirty="0"/>
              <a:t> benefits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386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Conclusions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Conclusions: what to learn by the Italian experience about Social pensions</a:t>
            </a:r>
          </a:p>
          <a:p>
            <a:r>
              <a:rPr lang="en-US" dirty="0"/>
              <a:t>The policy maker must compare not only abstract models, but also take into account the social and cultural context when choosing the preferable set of social protection measures for his/her Country.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allocative efficiency of income-related benefits, such as social pensions, depends on the effectiveness of means-testing, which can be facilitated if the policy maker has the objective of design a simple, unitary and coherent scheme of income-related benefits.</a:t>
            </a:r>
          </a:p>
          <a:p>
            <a:pPr marL="0" indent="0">
              <a:buNone/>
            </a:pP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5253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920552" y="418741"/>
            <a:ext cx="2592288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endParaRPr lang="it-IT" b="0" dirty="0">
              <a:latin typeface="Arial Narrow" panose="020B0606020202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Social </a:t>
            </a:r>
            <a:r>
              <a:rPr lang="it-IT" dirty="0" err="1"/>
              <a:t>protection</a:t>
            </a:r>
            <a:r>
              <a:rPr lang="it-IT" dirty="0"/>
              <a:t> </a:t>
            </a:r>
            <a:r>
              <a:rPr lang="it-IT" dirty="0" err="1"/>
              <a:t>systems</a:t>
            </a:r>
            <a:r>
              <a:rPr lang="it-IT" dirty="0"/>
              <a:t>: the </a:t>
            </a:r>
            <a:r>
              <a:rPr lang="it-IT" dirty="0" err="1"/>
              <a:t>relevance</a:t>
            </a:r>
            <a:r>
              <a:rPr lang="it-IT" dirty="0"/>
              <a:t> of the cultural </a:t>
            </a:r>
            <a:r>
              <a:rPr lang="it-IT" dirty="0" err="1"/>
              <a:t>factors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6370" y="1268760"/>
            <a:ext cx="8994330" cy="48574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err="1"/>
              <a:t>Models</a:t>
            </a:r>
            <a:r>
              <a:rPr lang="it-IT" dirty="0"/>
              <a:t> of social </a:t>
            </a:r>
            <a:r>
              <a:rPr lang="it-IT" dirty="0" err="1"/>
              <a:t>protection</a:t>
            </a:r>
            <a:r>
              <a:rPr lang="it-IT" dirty="0"/>
              <a:t> </a:t>
            </a:r>
            <a:r>
              <a:rPr lang="it-IT" dirty="0" err="1"/>
              <a:t>systems</a:t>
            </a:r>
            <a:r>
              <a:rPr lang="it-IT" dirty="0"/>
              <a:t> must be </a:t>
            </a:r>
            <a:r>
              <a:rPr lang="it-IT" dirty="0" err="1"/>
              <a:t>studied</a:t>
            </a:r>
            <a:r>
              <a:rPr lang="it-IT" dirty="0"/>
              <a:t> and </a:t>
            </a:r>
            <a:r>
              <a:rPr lang="it-IT" dirty="0" err="1"/>
              <a:t>compared</a:t>
            </a:r>
            <a:r>
              <a:rPr lang="it-IT" dirty="0"/>
              <a:t> </a:t>
            </a:r>
            <a:r>
              <a:rPr lang="it-IT" dirty="0" err="1"/>
              <a:t>taking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account the </a:t>
            </a:r>
            <a:r>
              <a:rPr lang="it-IT" b="1" dirty="0"/>
              <a:t>social and cultural </a:t>
            </a:r>
            <a:r>
              <a:rPr lang="it-IT" b="1" dirty="0" err="1"/>
              <a:t>context</a:t>
            </a:r>
            <a:r>
              <a:rPr lang="it-IT" b="1" dirty="0"/>
              <a:t> </a:t>
            </a:r>
            <a:r>
              <a:rPr lang="it-IT" dirty="0"/>
              <a:t>of </a:t>
            </a:r>
            <a:r>
              <a:rPr lang="it-IT" dirty="0" err="1"/>
              <a:t>each</a:t>
            </a:r>
            <a:r>
              <a:rPr lang="it-IT" dirty="0"/>
              <a:t> Country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 SOCIAL SECURITY                                         CULTURE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b="1" dirty="0"/>
              <a:t>SYSTEM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The social security </a:t>
            </a:r>
            <a:r>
              <a:rPr lang="it-IT" dirty="0" err="1"/>
              <a:t>system</a:t>
            </a:r>
            <a:r>
              <a:rPr lang="it-IT" dirty="0"/>
              <a:t> of a Country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strictly</a:t>
            </a:r>
            <a:r>
              <a:rPr lang="it-IT" dirty="0"/>
              <a:t> </a:t>
            </a:r>
            <a:r>
              <a:rPr lang="it-IT" dirty="0" err="1"/>
              <a:t>interrelated</a:t>
            </a:r>
            <a:r>
              <a:rPr lang="it-IT" dirty="0"/>
              <a:t> to </a:t>
            </a:r>
            <a:r>
              <a:rPr lang="it-IT" dirty="0" err="1"/>
              <a:t>its</a:t>
            </a:r>
            <a:r>
              <a:rPr lang="it-IT" dirty="0"/>
              <a:t> Culture. </a:t>
            </a:r>
            <a:r>
              <a:rPr lang="it-IT" dirty="0" err="1"/>
              <a:t>Therefore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extremely</a:t>
            </a:r>
            <a:r>
              <a:rPr lang="it-IT" dirty="0"/>
              <a:t> </a:t>
            </a:r>
            <a:r>
              <a:rPr lang="it-IT" b="1" dirty="0" err="1"/>
              <a:t>complex</a:t>
            </a:r>
            <a:r>
              <a:rPr lang="it-IT" dirty="0"/>
              <a:t> to compare </a:t>
            </a:r>
            <a:r>
              <a:rPr lang="it-IT" dirty="0" err="1"/>
              <a:t>correctly</a:t>
            </a:r>
            <a:r>
              <a:rPr lang="it-IT" dirty="0"/>
              <a:t> the </a:t>
            </a:r>
            <a:r>
              <a:rPr lang="it-IT" dirty="0" err="1"/>
              <a:t>laws</a:t>
            </a:r>
            <a:r>
              <a:rPr lang="it-IT" dirty="0"/>
              <a:t>, the </a:t>
            </a:r>
            <a:r>
              <a:rPr lang="it-IT" dirty="0" err="1"/>
              <a:t>experiences</a:t>
            </a:r>
            <a:r>
              <a:rPr lang="it-IT" dirty="0"/>
              <a:t> and the </a:t>
            </a:r>
            <a:r>
              <a:rPr lang="it-IT" dirty="0" err="1"/>
              <a:t>statistic</a:t>
            </a:r>
            <a:r>
              <a:rPr lang="it-IT" dirty="0"/>
              <a:t>-data of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Countries</a:t>
            </a:r>
            <a:r>
              <a:rPr lang="it-IT" dirty="0"/>
              <a:t>. 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4263169" y="27089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 rot="10800000">
            <a:off x="4263170" y="33569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76019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92560" y="220503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ctr"/>
            <a:endParaRPr lang="it-IT" sz="2600" b="0" dirty="0">
              <a:latin typeface="Arial Narrow" panose="020B0606020202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98038" y="1124744"/>
            <a:ext cx="950505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US" sz="2000" dirty="0">
              <a:latin typeface="Arial Narrow" panose="020B0606020202030204" pitchFamily="34" charset="0"/>
            </a:endParaRPr>
          </a:p>
          <a:p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Social </a:t>
            </a:r>
            <a:r>
              <a:rPr lang="it-IT" dirty="0" err="1">
                <a:solidFill>
                  <a:prstClr val="black"/>
                </a:solidFill>
              </a:rPr>
              <a:t>protection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systems</a:t>
            </a:r>
            <a:r>
              <a:rPr lang="it-IT" dirty="0">
                <a:solidFill>
                  <a:prstClr val="black"/>
                </a:solidFill>
              </a:rPr>
              <a:t>: the </a:t>
            </a:r>
            <a:r>
              <a:rPr lang="it-IT" dirty="0" err="1">
                <a:solidFill>
                  <a:prstClr val="black"/>
                </a:solidFill>
              </a:rPr>
              <a:t>relevance</a:t>
            </a:r>
            <a:r>
              <a:rPr lang="it-IT" dirty="0">
                <a:solidFill>
                  <a:prstClr val="black"/>
                </a:solidFill>
              </a:rPr>
              <a:t> of the cultural </a:t>
            </a:r>
            <a:r>
              <a:rPr lang="it-IT" dirty="0" err="1">
                <a:solidFill>
                  <a:prstClr val="black"/>
                </a:solidFill>
              </a:rPr>
              <a:t>factors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For </a:t>
            </a:r>
            <a:r>
              <a:rPr lang="it-IT" dirty="0" err="1"/>
              <a:t>example</a:t>
            </a:r>
            <a:r>
              <a:rPr lang="it-IT" dirty="0"/>
              <a:t>: in </a:t>
            </a:r>
            <a:r>
              <a:rPr lang="it-IT" dirty="0" err="1"/>
              <a:t>Italy</a:t>
            </a:r>
            <a:r>
              <a:rPr lang="it-IT" dirty="0"/>
              <a:t> the high </a:t>
            </a:r>
            <a:r>
              <a:rPr lang="it-IT" dirty="0" err="1"/>
              <a:t>level</a:t>
            </a:r>
            <a:r>
              <a:rPr lang="it-IT" dirty="0"/>
              <a:t> of </a:t>
            </a:r>
            <a:r>
              <a:rPr lang="it-IT" dirty="0" err="1"/>
              <a:t>expenditure</a:t>
            </a:r>
            <a:r>
              <a:rPr lang="it-IT" dirty="0"/>
              <a:t> for </a:t>
            </a:r>
            <a:r>
              <a:rPr lang="it-IT" dirty="0" err="1"/>
              <a:t>pensions</a:t>
            </a:r>
            <a:r>
              <a:rPr lang="it-IT" dirty="0"/>
              <a:t> </a:t>
            </a:r>
            <a:r>
              <a:rPr lang="it-IT" dirty="0" err="1"/>
              <a:t>compared</a:t>
            </a:r>
            <a:r>
              <a:rPr lang="it-IT" dirty="0"/>
              <a:t> to the </a:t>
            </a:r>
            <a:r>
              <a:rPr lang="it-IT" dirty="0" err="1"/>
              <a:t>other</a:t>
            </a:r>
            <a:r>
              <a:rPr lang="it-IT" dirty="0"/>
              <a:t> EU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must be </a:t>
            </a:r>
            <a:r>
              <a:rPr lang="it-IT" dirty="0" err="1"/>
              <a:t>considered</a:t>
            </a:r>
            <a:r>
              <a:rPr lang="it-IT" dirty="0"/>
              <a:t> with </a:t>
            </a:r>
            <a:r>
              <a:rPr lang="it-IT" dirty="0" err="1"/>
              <a:t>regards</a:t>
            </a:r>
            <a:r>
              <a:rPr lang="it-IT" dirty="0"/>
              <a:t> to the </a:t>
            </a:r>
            <a:r>
              <a:rPr lang="it-IT" dirty="0" err="1"/>
              <a:t>role</a:t>
            </a:r>
            <a:r>
              <a:rPr lang="it-IT" dirty="0"/>
              <a:t> of </a:t>
            </a:r>
            <a:r>
              <a:rPr lang="it-IT" b="1" dirty="0"/>
              <a:t>family</a:t>
            </a:r>
            <a:r>
              <a:rPr lang="it-IT" dirty="0"/>
              <a:t> in the </a:t>
            </a:r>
            <a:r>
              <a:rPr lang="it-IT" dirty="0" err="1"/>
              <a:t>Italian</a:t>
            </a:r>
            <a:r>
              <a:rPr lang="it-IT" dirty="0"/>
              <a:t> society</a:t>
            </a:r>
          </a:p>
        </p:txBody>
      </p:sp>
      <p:graphicFrame>
        <p:nvGraphicFramePr>
          <p:cNvPr id="6" name="Gra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095270"/>
              </p:ext>
            </p:extLst>
          </p:nvPr>
        </p:nvGraphicFramePr>
        <p:xfrm>
          <a:off x="3152800" y="2852936"/>
          <a:ext cx="5933197" cy="3362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tangolo 6"/>
          <p:cNvSpPr/>
          <p:nvPr/>
        </p:nvSpPr>
        <p:spPr>
          <a:xfrm>
            <a:off x="198038" y="3861048"/>
            <a:ext cx="24765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ial Narrow" panose="020B0606020202030204" pitchFamily="34" charset="0"/>
              </a:rPr>
              <a:t>Percentage breakdown of social protection expenditures</a:t>
            </a:r>
          </a:p>
          <a:p>
            <a:pPr algn="ctr"/>
            <a:r>
              <a:rPr lang="en-US" sz="1200" dirty="0">
                <a:latin typeface="Arial Narrow" panose="020B0606020202030204" pitchFamily="34" charset="0"/>
              </a:rPr>
              <a:t>Year 2013</a:t>
            </a:r>
          </a:p>
        </p:txBody>
      </p:sp>
    </p:spTree>
    <p:extLst>
      <p:ext uri="{BB962C8B-B14F-4D97-AF65-F5344CB8AC3E}">
        <p14:creationId xmlns:p14="http://schemas.microsoft.com/office/powerpoint/2010/main" val="997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protection systems: the relevance of the cultural factors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9382" y="908720"/>
            <a:ext cx="8994330" cy="514550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According to recent economical theories - which can be considered the evolution of the Life-cycle hypothesis by the economist Franco Modigliani (Nobel prize in 1985) – in Occidental Countries old-aged people prefer to save  for their descendants. </a:t>
            </a:r>
          </a:p>
          <a:p>
            <a:pPr marL="0" indent="0">
              <a:buNone/>
            </a:pPr>
            <a:r>
              <a:rPr lang="en-US" dirty="0"/>
              <a:t>In Italy the phenomenon of the </a:t>
            </a:r>
            <a:r>
              <a:rPr lang="en-US" b="1" dirty="0"/>
              <a:t>intergenerational transmission of wealth </a:t>
            </a:r>
            <a:r>
              <a:rPr lang="en-US" dirty="0"/>
              <a:t>is particularly evident: Grandparents with pensions often support their grown-children’s families. This is connected to the particular role of the family in the Italian society.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Therefore, the effects of the Italian pension system on the Income Redistribution – which is one of the fundamental function of the State – are quite different from what it could appear at a first glance, as </a:t>
            </a:r>
            <a:r>
              <a:rPr lang="en-US" b="1" dirty="0"/>
              <a:t>also young generation get indirect benefits from it.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93515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>
                <a:solidFill>
                  <a:prstClr val="black"/>
                </a:solidFill>
              </a:rPr>
              <a:t>Pension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systems</a:t>
            </a:r>
            <a:r>
              <a:rPr lang="it-IT" dirty="0">
                <a:solidFill>
                  <a:prstClr val="black"/>
                </a:solidFill>
              </a:rPr>
              <a:t>: </a:t>
            </a:r>
            <a:r>
              <a:rPr lang="it-IT" dirty="0" err="1">
                <a:solidFill>
                  <a:prstClr val="black"/>
                </a:solidFill>
              </a:rPr>
              <a:t>analyzing</a:t>
            </a:r>
            <a:r>
              <a:rPr lang="it-IT" dirty="0">
                <a:solidFill>
                  <a:prstClr val="black"/>
                </a:solidFill>
              </a:rPr>
              <a:t> some </a:t>
            </a:r>
            <a:r>
              <a:rPr lang="it-IT" dirty="0" err="1">
                <a:solidFill>
                  <a:prstClr val="black"/>
                </a:solidFill>
              </a:rPr>
              <a:t>aspects</a:t>
            </a:r>
            <a:r>
              <a:rPr lang="it-IT" dirty="0">
                <a:solidFill>
                  <a:prstClr val="black"/>
                </a:solidFill>
              </a:rPr>
              <a:t> of the </a:t>
            </a:r>
            <a:r>
              <a:rPr lang="it-IT" dirty="0" err="1">
                <a:solidFill>
                  <a:prstClr val="black"/>
                </a:solidFill>
              </a:rPr>
              <a:t>Italian</a:t>
            </a:r>
            <a:r>
              <a:rPr lang="it-IT" dirty="0">
                <a:solidFill>
                  <a:prstClr val="black"/>
                </a:solidFill>
              </a:rPr>
              <a:t> case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In </a:t>
            </a:r>
            <a:r>
              <a:rPr lang="it-IT" dirty="0" err="1"/>
              <a:t>Italy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seven</a:t>
            </a:r>
            <a:r>
              <a:rPr lang="it-IT" dirty="0"/>
              <a:t> </a:t>
            </a:r>
            <a:r>
              <a:rPr lang="it-IT" dirty="0" err="1"/>
              <a:t>categories</a:t>
            </a:r>
            <a:r>
              <a:rPr lang="it-IT" dirty="0"/>
              <a:t> of </a:t>
            </a:r>
            <a:r>
              <a:rPr lang="it-IT" dirty="0" err="1"/>
              <a:t>pensions</a:t>
            </a:r>
            <a:r>
              <a:rPr lang="it-IT" dirty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focus on the so </a:t>
            </a:r>
            <a:r>
              <a:rPr lang="it-IT" dirty="0" err="1"/>
              <a:t>called</a:t>
            </a:r>
            <a:r>
              <a:rPr lang="it-IT" dirty="0"/>
              <a:t> </a:t>
            </a:r>
            <a:r>
              <a:rPr lang="it-IT" b="1" dirty="0"/>
              <a:t>«social </a:t>
            </a:r>
            <a:r>
              <a:rPr lang="it-IT" b="1" dirty="0" err="1"/>
              <a:t>pensions</a:t>
            </a:r>
            <a:r>
              <a:rPr lang="it-IT" b="1" dirty="0"/>
              <a:t>» 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672051"/>
              </p:ext>
            </p:extLst>
          </p:nvPr>
        </p:nvGraphicFramePr>
        <p:xfrm>
          <a:off x="992560" y="2060848"/>
          <a:ext cx="770485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it-IT" b="0" dirty="0" err="1">
                          <a:solidFill>
                            <a:schemeClr val="tx1"/>
                          </a:solidFill>
                        </a:rPr>
                        <a:t>Old</a:t>
                      </a:r>
                      <a:r>
                        <a:rPr lang="it-IT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b="0" baseline="0" dirty="0" err="1">
                          <a:solidFill>
                            <a:schemeClr val="tx1"/>
                          </a:solidFill>
                        </a:rPr>
                        <a:t>age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4. </a:t>
                      </a:r>
                      <a:r>
                        <a:rPr lang="it-IT" b="0" dirty="0" err="1">
                          <a:solidFill>
                            <a:schemeClr val="tx1"/>
                          </a:solidFill>
                        </a:rPr>
                        <a:t>Compensatory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5. </a:t>
                      </a:r>
                      <a:r>
                        <a:rPr lang="it-IT" b="0" dirty="0" err="1">
                          <a:solidFill>
                            <a:schemeClr val="tx1"/>
                          </a:solidFill>
                        </a:rPr>
                        <a:t>Invalidity</a:t>
                      </a: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b="0" dirty="0" err="1">
                          <a:solidFill>
                            <a:schemeClr val="tx1"/>
                          </a:solidFill>
                        </a:rPr>
                        <a:t>allowance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7. War </a:t>
                      </a:r>
                      <a:r>
                        <a:rPr lang="it-IT" b="0" dirty="0" err="1">
                          <a:solidFill>
                            <a:schemeClr val="tx1"/>
                          </a:solidFill>
                        </a:rPr>
                        <a:t>pensions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it-IT" dirty="0"/>
                        <a:t>2. </a:t>
                      </a:r>
                      <a:r>
                        <a:rPr lang="it-IT" dirty="0" err="1"/>
                        <a:t>Invalidity</a:t>
                      </a:r>
                      <a:r>
                        <a:rPr lang="it-IT" dirty="0"/>
                        <a:t>  (or </a:t>
                      </a:r>
                      <a:r>
                        <a:rPr lang="it-IT" dirty="0" err="1"/>
                        <a:t>disability</a:t>
                      </a:r>
                      <a:r>
                        <a:rPr lang="it-IT" dirty="0"/>
                        <a:t>) 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6. </a:t>
                      </a:r>
                      <a:r>
                        <a:rPr lang="it-IT" b="1" dirty="0"/>
                        <a:t>Social </a:t>
                      </a:r>
                      <a:r>
                        <a:rPr lang="it-IT" b="1" dirty="0" err="1"/>
                        <a:t>pensions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it-IT" dirty="0"/>
                        <a:t>3. </a:t>
                      </a:r>
                      <a:r>
                        <a:rPr lang="it-IT" dirty="0" err="1"/>
                        <a:t>Survivors</a:t>
                      </a:r>
                      <a:endParaRPr lang="it-IT" dirty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56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0552" y="260647"/>
            <a:ext cx="6912956" cy="5644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ctr"/>
            <a:endParaRPr lang="it-IT" sz="2600" b="0" dirty="0">
              <a:latin typeface="Arial Narrow" panose="020B060602020203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Pension</a:t>
            </a:r>
            <a:r>
              <a:rPr lang="it-IT" dirty="0"/>
              <a:t> </a:t>
            </a:r>
            <a:r>
              <a:rPr lang="it-IT" dirty="0" err="1"/>
              <a:t>systems</a:t>
            </a:r>
            <a:r>
              <a:rPr lang="it-IT" dirty="0"/>
              <a:t>: </a:t>
            </a:r>
            <a:r>
              <a:rPr lang="it-IT" dirty="0" err="1"/>
              <a:t>analyzing</a:t>
            </a:r>
            <a:r>
              <a:rPr lang="it-IT" dirty="0"/>
              <a:t> some </a:t>
            </a:r>
            <a:r>
              <a:rPr lang="it-IT" dirty="0" err="1"/>
              <a:t>aspects</a:t>
            </a:r>
            <a:r>
              <a:rPr lang="it-IT" dirty="0"/>
              <a:t> of the </a:t>
            </a:r>
            <a:r>
              <a:rPr lang="it-IT" dirty="0" err="1"/>
              <a:t>Italian</a:t>
            </a:r>
            <a:r>
              <a:rPr lang="it-IT" dirty="0"/>
              <a:t> case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470055"/>
              </p:ext>
            </p:extLst>
          </p:nvPr>
        </p:nvGraphicFramePr>
        <p:xfrm>
          <a:off x="488503" y="1556791"/>
          <a:ext cx="8922196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0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0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05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r>
                        <a:rPr lang="it-IT" dirty="0" err="1"/>
                        <a:t>Pension</a:t>
                      </a:r>
                      <a:r>
                        <a:rPr lang="it-IT" dirty="0"/>
                        <a:t>  </a:t>
                      </a:r>
                      <a:r>
                        <a:rPr lang="it-IT" dirty="0" err="1"/>
                        <a:t>categories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  </a:t>
                      </a:r>
                      <a:r>
                        <a:rPr lang="it-IT" dirty="0" err="1"/>
                        <a:t>Numbers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Amount</a:t>
                      </a:r>
                      <a:r>
                        <a:rPr lang="it-IT" baseline="0" dirty="0"/>
                        <a:t> (</a:t>
                      </a:r>
                      <a:r>
                        <a:rPr lang="it-IT" baseline="0" dirty="0" err="1"/>
                        <a:t>Millions</a:t>
                      </a:r>
                      <a:r>
                        <a:rPr lang="it-IT" baseline="0" dirty="0"/>
                        <a:t> of Euro)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        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it-IT" dirty="0" err="1"/>
                        <a:t>Old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age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11.894.355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193.866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it-IT" dirty="0" err="1"/>
                        <a:t>Invalidity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pensions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1.389.526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15.399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5,6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it-IT" dirty="0" err="1"/>
                        <a:t>Survivors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4.805.867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41.240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it-IT" dirty="0" err="1"/>
                        <a:t>Compensatory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pensions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786.059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4.495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1,6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it-IT" dirty="0" err="1"/>
                        <a:t>Invalidity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allowance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3.233.228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15.965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5,8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it-IT" b="1" dirty="0"/>
                        <a:t>Social </a:t>
                      </a:r>
                      <a:r>
                        <a:rPr lang="it-IT" b="1" dirty="0" err="1"/>
                        <a:t>Pensions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     856.882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    4.657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 1,7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it-IT" dirty="0"/>
                        <a:t>War</a:t>
                      </a:r>
                      <a:r>
                        <a:rPr lang="it-IT" baseline="0" dirty="0"/>
                        <a:t> </a:t>
                      </a:r>
                      <a:r>
                        <a:rPr lang="it-IT" baseline="0" dirty="0" err="1"/>
                        <a:t>pensions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232.557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1.444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901354" y="1076074"/>
            <a:ext cx="3979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Pensions</a:t>
            </a:r>
            <a:r>
              <a:rPr lang="it-IT" dirty="0"/>
              <a:t> – </a:t>
            </a:r>
            <a:r>
              <a:rPr lang="it-IT" dirty="0" err="1"/>
              <a:t>Year</a:t>
            </a:r>
            <a:r>
              <a:rPr lang="it-IT" dirty="0"/>
              <a:t> 2013 (ISTAT)</a:t>
            </a:r>
          </a:p>
        </p:txBody>
      </p:sp>
    </p:spTree>
    <p:extLst>
      <p:ext uri="{BB962C8B-B14F-4D97-AF65-F5344CB8AC3E}">
        <p14:creationId xmlns:p14="http://schemas.microsoft.com/office/powerpoint/2010/main" val="3313009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>
                <a:solidFill>
                  <a:prstClr val="black"/>
                </a:solidFill>
              </a:rPr>
              <a:t>Pension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systems</a:t>
            </a:r>
            <a:r>
              <a:rPr lang="it-IT" dirty="0">
                <a:solidFill>
                  <a:prstClr val="black"/>
                </a:solidFill>
              </a:rPr>
              <a:t>: </a:t>
            </a:r>
            <a:r>
              <a:rPr lang="it-IT" dirty="0" err="1">
                <a:solidFill>
                  <a:prstClr val="black"/>
                </a:solidFill>
              </a:rPr>
              <a:t>analyzing</a:t>
            </a:r>
            <a:r>
              <a:rPr lang="it-IT" dirty="0">
                <a:solidFill>
                  <a:prstClr val="black"/>
                </a:solidFill>
              </a:rPr>
              <a:t> some </a:t>
            </a:r>
            <a:r>
              <a:rPr lang="it-IT" dirty="0" err="1">
                <a:solidFill>
                  <a:prstClr val="black"/>
                </a:solidFill>
              </a:rPr>
              <a:t>aspects</a:t>
            </a:r>
            <a:r>
              <a:rPr lang="it-IT" dirty="0">
                <a:solidFill>
                  <a:prstClr val="black"/>
                </a:solidFill>
              </a:rPr>
              <a:t> of the </a:t>
            </a:r>
            <a:r>
              <a:rPr lang="it-IT" dirty="0" err="1">
                <a:solidFill>
                  <a:prstClr val="black"/>
                </a:solidFill>
              </a:rPr>
              <a:t>Italian</a:t>
            </a:r>
            <a:r>
              <a:rPr lang="it-IT" dirty="0">
                <a:solidFill>
                  <a:prstClr val="black"/>
                </a:solidFill>
              </a:rPr>
              <a:t> case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</a:t>
            </a:r>
            <a:r>
              <a:rPr lang="it-IT" sz="4300" b="1" dirty="0"/>
              <a:t>Social </a:t>
            </a:r>
            <a:r>
              <a:rPr lang="it-IT" sz="4300" b="1" dirty="0" err="1"/>
              <a:t>pensions</a:t>
            </a:r>
            <a:r>
              <a:rPr lang="it-IT" sz="4300" b="1" dirty="0"/>
              <a:t> </a:t>
            </a:r>
            <a:endParaRPr lang="it-IT" sz="4300" dirty="0"/>
          </a:p>
          <a:p>
            <a:endParaRPr lang="it-IT" dirty="0"/>
          </a:p>
          <a:p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funded</a:t>
            </a:r>
            <a:r>
              <a:rPr lang="it-IT" dirty="0"/>
              <a:t> on </a:t>
            </a:r>
            <a:r>
              <a:rPr lang="it-IT" dirty="0" err="1"/>
              <a:t>contributions</a:t>
            </a:r>
            <a:r>
              <a:rPr lang="it-IT" dirty="0"/>
              <a:t>. </a:t>
            </a:r>
          </a:p>
          <a:p>
            <a:r>
              <a:rPr lang="it-IT" dirty="0"/>
              <a:t> </a:t>
            </a:r>
            <a:r>
              <a:rPr lang="it-IT" dirty="0" err="1"/>
              <a:t>Kind</a:t>
            </a:r>
            <a:r>
              <a:rPr lang="it-IT" dirty="0"/>
              <a:t> of </a:t>
            </a:r>
            <a:r>
              <a:rPr lang="it-IT" dirty="0" err="1"/>
              <a:t>Income</a:t>
            </a:r>
            <a:r>
              <a:rPr lang="it-IT" dirty="0"/>
              <a:t> </a:t>
            </a:r>
            <a:r>
              <a:rPr lang="it-IT" dirty="0" err="1"/>
              <a:t>Redistribution</a:t>
            </a:r>
            <a:r>
              <a:rPr lang="it-IT" dirty="0"/>
              <a:t> </a:t>
            </a:r>
            <a:r>
              <a:rPr lang="it-IT" dirty="0" err="1"/>
              <a:t>mesures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dirty="0" err="1"/>
              <a:t>poverty</a:t>
            </a:r>
            <a:r>
              <a:rPr lang="it-IT" dirty="0"/>
              <a:t>.</a:t>
            </a:r>
          </a:p>
          <a:p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income-related</a:t>
            </a:r>
            <a:endParaRPr lang="it-IT" dirty="0"/>
          </a:p>
          <a:p>
            <a:pPr marL="0" indent="0">
              <a:buNone/>
            </a:pPr>
            <a:r>
              <a:rPr lang="it-IT" b="1" dirty="0" err="1"/>
              <a:t>Neverthless</a:t>
            </a:r>
            <a:endParaRPr lang="it-IT" b="1" dirty="0"/>
          </a:p>
          <a:p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conditional</a:t>
            </a:r>
            <a:r>
              <a:rPr lang="it-IT" dirty="0"/>
              <a:t> on </a:t>
            </a:r>
            <a:r>
              <a:rPr lang="it-IT" dirty="0" err="1"/>
              <a:t>occupational</a:t>
            </a:r>
            <a:r>
              <a:rPr lang="it-IT" dirty="0"/>
              <a:t> status and on </a:t>
            </a:r>
            <a:r>
              <a:rPr lang="it-IT" dirty="0" err="1"/>
              <a:t>age</a:t>
            </a:r>
            <a:r>
              <a:rPr lang="it-IT" dirty="0"/>
              <a:t> </a:t>
            </a:r>
          </a:p>
          <a:p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appropriate </a:t>
            </a:r>
            <a:r>
              <a:rPr lang="it-IT" dirty="0" err="1"/>
              <a:t>means-testing</a:t>
            </a:r>
            <a:r>
              <a:rPr lang="it-IT" dirty="0"/>
              <a:t> </a:t>
            </a:r>
            <a:r>
              <a:rPr lang="it-IT" dirty="0" err="1"/>
              <a:t>measures</a:t>
            </a:r>
            <a:endParaRPr lang="it-IT" dirty="0"/>
          </a:p>
          <a:p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related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to some </a:t>
            </a:r>
            <a:r>
              <a:rPr lang="it-IT" dirty="0" err="1"/>
              <a:t>items</a:t>
            </a:r>
            <a:r>
              <a:rPr lang="it-IT" dirty="0"/>
              <a:t> of </a:t>
            </a:r>
            <a:r>
              <a:rPr lang="it-IT" dirty="0" err="1"/>
              <a:t>income</a:t>
            </a:r>
            <a:endParaRPr lang="it-IT" dirty="0"/>
          </a:p>
        </p:txBody>
      </p:sp>
      <p:sp>
        <p:nvSpPr>
          <p:cNvPr id="6" name="Rettangolo arrotondato 5"/>
          <p:cNvSpPr/>
          <p:nvPr/>
        </p:nvSpPr>
        <p:spPr>
          <a:xfrm>
            <a:off x="920552" y="1412776"/>
            <a:ext cx="7272808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784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>
                <a:solidFill>
                  <a:prstClr val="black"/>
                </a:solidFill>
              </a:rPr>
              <a:t>Pension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systems</a:t>
            </a:r>
            <a:r>
              <a:rPr lang="it-IT" dirty="0">
                <a:solidFill>
                  <a:prstClr val="black"/>
                </a:solidFill>
              </a:rPr>
              <a:t>: </a:t>
            </a:r>
            <a:r>
              <a:rPr lang="it-IT" dirty="0" err="1">
                <a:solidFill>
                  <a:prstClr val="black"/>
                </a:solidFill>
              </a:rPr>
              <a:t>analyzing</a:t>
            </a:r>
            <a:r>
              <a:rPr lang="it-IT" dirty="0">
                <a:solidFill>
                  <a:prstClr val="black"/>
                </a:solidFill>
              </a:rPr>
              <a:t> some </a:t>
            </a:r>
            <a:r>
              <a:rPr lang="it-IT" dirty="0" err="1">
                <a:solidFill>
                  <a:prstClr val="black"/>
                </a:solidFill>
              </a:rPr>
              <a:t>aspects</a:t>
            </a:r>
            <a:r>
              <a:rPr lang="it-IT" dirty="0">
                <a:solidFill>
                  <a:prstClr val="black"/>
                </a:solidFill>
              </a:rPr>
              <a:t> of the </a:t>
            </a:r>
            <a:r>
              <a:rPr lang="it-IT" dirty="0" err="1">
                <a:solidFill>
                  <a:prstClr val="black"/>
                </a:solidFill>
              </a:rPr>
              <a:t>Italian</a:t>
            </a:r>
            <a:r>
              <a:rPr lang="it-IT" dirty="0">
                <a:solidFill>
                  <a:prstClr val="black"/>
                </a:solidFill>
              </a:rPr>
              <a:t> case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6370" y="980661"/>
            <a:ext cx="9145142" cy="514550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In </a:t>
            </a:r>
            <a:r>
              <a:rPr lang="it-IT" dirty="0" err="1"/>
              <a:t>Italy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typologies</a:t>
            </a:r>
            <a:r>
              <a:rPr lang="it-IT" dirty="0"/>
              <a:t> of </a:t>
            </a:r>
            <a:r>
              <a:rPr lang="it-IT" b="1" dirty="0"/>
              <a:t>social </a:t>
            </a:r>
            <a:r>
              <a:rPr lang="it-IT" b="1" dirty="0" err="1"/>
              <a:t>pensions</a:t>
            </a:r>
            <a:r>
              <a:rPr lang="it-IT" b="1" dirty="0"/>
              <a:t> </a:t>
            </a:r>
            <a:r>
              <a:rPr lang="it-IT" dirty="0"/>
              <a:t>(</a:t>
            </a:r>
            <a:r>
              <a:rPr lang="it-IT" i="1" dirty="0"/>
              <a:t>integrazione al trattamento minimo, maggiorazione sociale, assegno sociale, somma aggiuntiva</a:t>
            </a:r>
            <a:r>
              <a:rPr lang="it-IT" dirty="0"/>
              <a:t>, etc.).</a:t>
            </a:r>
          </a:p>
          <a:p>
            <a:pPr marL="0" indent="0">
              <a:buNone/>
            </a:pP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were</a:t>
            </a:r>
            <a:r>
              <a:rPr lang="it-IT" dirty="0"/>
              <a:t> </a:t>
            </a:r>
            <a:r>
              <a:rPr lang="it-IT" dirty="0" err="1"/>
              <a:t>created</a:t>
            </a:r>
            <a:r>
              <a:rPr lang="it-IT" dirty="0"/>
              <a:t> by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laws</a:t>
            </a:r>
            <a:r>
              <a:rPr lang="it-IT" dirty="0"/>
              <a:t> </a:t>
            </a:r>
            <a:r>
              <a:rPr lang="it-IT" dirty="0" err="1"/>
              <a:t>during</a:t>
            </a:r>
            <a:r>
              <a:rPr lang="it-IT" dirty="0"/>
              <a:t> the last </a:t>
            </a:r>
            <a:r>
              <a:rPr lang="it-IT" dirty="0" err="1"/>
              <a:t>decades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result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: </a:t>
            </a:r>
          </a:p>
          <a:p>
            <a:r>
              <a:rPr lang="it-IT" dirty="0"/>
              <a:t>a </a:t>
            </a:r>
            <a:r>
              <a:rPr lang="it-IT" b="1" dirty="0" err="1"/>
              <a:t>very</a:t>
            </a:r>
            <a:r>
              <a:rPr lang="it-IT" dirty="0"/>
              <a:t> </a:t>
            </a:r>
            <a:r>
              <a:rPr lang="it-IT" b="1" dirty="0" err="1"/>
              <a:t>fragmented</a:t>
            </a:r>
            <a:r>
              <a:rPr lang="it-IT" dirty="0"/>
              <a:t>,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coherent</a:t>
            </a:r>
            <a:r>
              <a:rPr lang="it-IT" dirty="0"/>
              <a:t> and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unitary</a:t>
            </a:r>
            <a:r>
              <a:rPr lang="it-IT" dirty="0"/>
              <a:t> set of </a:t>
            </a:r>
            <a:r>
              <a:rPr lang="it-IT" dirty="0" err="1"/>
              <a:t>measure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dirty="0" err="1"/>
              <a:t>poverty</a:t>
            </a:r>
            <a:endParaRPr lang="it-IT" dirty="0"/>
          </a:p>
          <a:p>
            <a:r>
              <a:rPr lang="it-IT" dirty="0" err="1"/>
              <a:t>Each</a:t>
            </a:r>
            <a:r>
              <a:rPr lang="it-IT" dirty="0"/>
              <a:t> social </a:t>
            </a:r>
            <a:r>
              <a:rPr lang="it-IT" dirty="0" err="1"/>
              <a:t>pension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related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to some </a:t>
            </a:r>
            <a:r>
              <a:rPr lang="it-IT" dirty="0" err="1"/>
              <a:t>items</a:t>
            </a:r>
            <a:r>
              <a:rPr lang="it-IT" dirty="0"/>
              <a:t> of </a:t>
            </a:r>
            <a:r>
              <a:rPr lang="it-IT" dirty="0" err="1"/>
              <a:t>income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are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even</a:t>
            </a:r>
            <a:r>
              <a:rPr lang="it-IT" dirty="0"/>
              <a:t> </a:t>
            </a:r>
            <a:r>
              <a:rPr lang="it-IT" dirty="0" err="1"/>
              <a:t>relevant</a:t>
            </a:r>
            <a:r>
              <a:rPr lang="it-IT" dirty="0"/>
              <a:t> for </a:t>
            </a:r>
            <a:r>
              <a:rPr lang="it-IT" dirty="0" err="1"/>
              <a:t>all</a:t>
            </a:r>
            <a:r>
              <a:rPr lang="it-IT" dirty="0"/>
              <a:t> the social </a:t>
            </a:r>
            <a:r>
              <a:rPr lang="it-IT" dirty="0" err="1"/>
              <a:t>pensions</a:t>
            </a:r>
            <a:r>
              <a:rPr lang="it-IT" dirty="0"/>
              <a:t>. </a:t>
            </a:r>
          </a:p>
          <a:p>
            <a:r>
              <a:rPr lang="it-IT" dirty="0">
                <a:solidFill>
                  <a:prstClr val="black"/>
                </a:solidFill>
              </a:rPr>
              <a:t>The </a:t>
            </a:r>
            <a:r>
              <a:rPr lang="it-IT" dirty="0" err="1">
                <a:solidFill>
                  <a:prstClr val="black"/>
                </a:solidFill>
              </a:rPr>
              <a:t>means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testing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measures</a:t>
            </a:r>
            <a:r>
              <a:rPr lang="it-IT" dirty="0">
                <a:solidFill>
                  <a:prstClr val="black"/>
                </a:solidFill>
              </a:rPr>
              <a:t> for social </a:t>
            </a:r>
            <a:r>
              <a:rPr lang="it-IT" dirty="0" err="1">
                <a:solidFill>
                  <a:prstClr val="black"/>
                </a:solidFill>
              </a:rPr>
              <a:t>pensions</a:t>
            </a:r>
            <a:r>
              <a:rPr lang="it-IT" dirty="0">
                <a:solidFill>
                  <a:prstClr val="black"/>
                </a:solidFill>
              </a:rPr>
              <a:t> are </a:t>
            </a:r>
            <a:r>
              <a:rPr lang="it-IT" b="1" dirty="0" err="1">
                <a:solidFill>
                  <a:prstClr val="black"/>
                </a:solidFill>
              </a:rPr>
              <a:t>not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b="1" dirty="0" err="1">
                <a:solidFill>
                  <a:prstClr val="black"/>
                </a:solidFill>
              </a:rPr>
              <a:t>efficient</a:t>
            </a:r>
            <a:r>
              <a:rPr lang="it-IT" b="1" dirty="0">
                <a:solidFill>
                  <a:prstClr val="black"/>
                </a:solidFill>
              </a:rPr>
              <a:t> </a:t>
            </a:r>
          </a:p>
          <a:p>
            <a:pPr marL="514350" indent="-514350"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8165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>
                <a:solidFill>
                  <a:prstClr val="black"/>
                </a:solidFill>
              </a:rPr>
              <a:t>Pension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systems</a:t>
            </a:r>
            <a:r>
              <a:rPr lang="it-IT" dirty="0">
                <a:solidFill>
                  <a:prstClr val="black"/>
                </a:solidFill>
              </a:rPr>
              <a:t>: </a:t>
            </a:r>
            <a:r>
              <a:rPr lang="it-IT" dirty="0" err="1">
                <a:solidFill>
                  <a:prstClr val="black"/>
                </a:solidFill>
              </a:rPr>
              <a:t>analyzing</a:t>
            </a:r>
            <a:r>
              <a:rPr lang="it-IT" dirty="0">
                <a:solidFill>
                  <a:prstClr val="black"/>
                </a:solidFill>
              </a:rPr>
              <a:t> some </a:t>
            </a:r>
            <a:r>
              <a:rPr lang="it-IT" dirty="0" err="1">
                <a:solidFill>
                  <a:prstClr val="black"/>
                </a:solidFill>
              </a:rPr>
              <a:t>aspects</a:t>
            </a:r>
            <a:r>
              <a:rPr lang="it-IT" dirty="0">
                <a:solidFill>
                  <a:prstClr val="black"/>
                </a:solidFill>
              </a:rPr>
              <a:t> of the </a:t>
            </a:r>
            <a:r>
              <a:rPr lang="it-IT" dirty="0" err="1">
                <a:solidFill>
                  <a:prstClr val="black"/>
                </a:solidFill>
              </a:rPr>
              <a:t>Italian</a:t>
            </a:r>
            <a:r>
              <a:rPr lang="it-IT" dirty="0">
                <a:solidFill>
                  <a:prstClr val="black"/>
                </a:solidFill>
              </a:rPr>
              <a:t> case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err="1"/>
              <a:t>Suggestions</a:t>
            </a:r>
            <a:r>
              <a:rPr lang="it-IT" dirty="0"/>
              <a:t> for a </a:t>
            </a:r>
            <a:r>
              <a:rPr lang="it-IT" dirty="0" err="1"/>
              <a:t>better</a:t>
            </a:r>
            <a:r>
              <a:rPr lang="it-IT" dirty="0"/>
              <a:t> set of anti-</a:t>
            </a:r>
            <a:r>
              <a:rPr lang="it-IT" dirty="0" err="1"/>
              <a:t>poverty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conditional</a:t>
            </a:r>
            <a:r>
              <a:rPr lang="it-IT" dirty="0"/>
              <a:t> on </a:t>
            </a:r>
            <a:r>
              <a:rPr lang="it-IT" dirty="0" err="1"/>
              <a:t>occupational</a:t>
            </a:r>
            <a:r>
              <a:rPr lang="it-IT" dirty="0"/>
              <a:t> status and </a:t>
            </a:r>
            <a:r>
              <a:rPr lang="it-IT" dirty="0" err="1"/>
              <a:t>age</a:t>
            </a:r>
            <a:r>
              <a:rPr lang="it-IT" dirty="0"/>
              <a:t>:</a:t>
            </a:r>
          </a:p>
          <a:p>
            <a:r>
              <a:rPr lang="it-IT" b="1" dirty="0" err="1"/>
              <a:t>Semplify</a:t>
            </a:r>
            <a:r>
              <a:rPr lang="it-IT" b="1" dirty="0"/>
              <a:t> the </a:t>
            </a:r>
            <a:r>
              <a:rPr lang="it-IT" b="1" dirty="0" err="1"/>
              <a:t>laws</a:t>
            </a:r>
            <a:endParaRPr lang="it-IT" b="1" dirty="0"/>
          </a:p>
          <a:p>
            <a:r>
              <a:rPr lang="it-IT" b="1" dirty="0"/>
              <a:t>Re-</a:t>
            </a:r>
            <a:r>
              <a:rPr lang="it-IT" b="1" dirty="0" err="1"/>
              <a:t>write</a:t>
            </a:r>
            <a:r>
              <a:rPr lang="it-IT" b="1" dirty="0"/>
              <a:t> the </a:t>
            </a:r>
            <a:r>
              <a:rPr lang="it-IT" b="1" dirty="0" err="1"/>
              <a:t>means-testing</a:t>
            </a:r>
            <a:r>
              <a:rPr lang="it-IT" b="1" dirty="0"/>
              <a:t> </a:t>
            </a:r>
            <a:r>
              <a:rPr lang="it-IT" b="1" dirty="0" err="1"/>
              <a:t>rules</a:t>
            </a:r>
            <a:r>
              <a:rPr lang="it-IT" dirty="0"/>
              <a:t>, </a:t>
            </a:r>
            <a:r>
              <a:rPr lang="it-IT" dirty="0" err="1"/>
              <a:t>focusing</a:t>
            </a:r>
            <a:r>
              <a:rPr lang="it-IT" dirty="0"/>
              <a:t> on a general </a:t>
            </a:r>
            <a:r>
              <a:rPr lang="it-IT" dirty="0" err="1"/>
              <a:t>indicator</a:t>
            </a:r>
            <a:r>
              <a:rPr lang="it-IT" dirty="0"/>
              <a:t> of </a:t>
            </a:r>
            <a:r>
              <a:rPr lang="it-IT" dirty="0" err="1"/>
              <a:t>wealth</a:t>
            </a:r>
            <a:r>
              <a:rPr lang="it-IT" dirty="0"/>
              <a:t>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ISEE.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Actually</a:t>
            </a:r>
            <a:r>
              <a:rPr lang="it-IT" dirty="0"/>
              <a:t>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issues</a:t>
            </a:r>
            <a:r>
              <a:rPr lang="it-IT" dirty="0"/>
              <a:t> are under the </a:t>
            </a:r>
            <a:r>
              <a:rPr lang="it-IT" dirty="0" err="1"/>
              <a:t>exam</a:t>
            </a:r>
            <a:r>
              <a:rPr lang="it-IT" dirty="0"/>
              <a:t> of the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Government</a:t>
            </a:r>
            <a:r>
              <a:rPr lang="it-IT" dirty="0"/>
              <a:t> and </a:t>
            </a:r>
            <a:r>
              <a:rPr lang="it-IT" dirty="0" err="1"/>
              <a:t>regard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the social </a:t>
            </a:r>
            <a:r>
              <a:rPr lang="it-IT" dirty="0" err="1"/>
              <a:t>pensions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the </a:t>
            </a:r>
            <a:r>
              <a:rPr lang="it-IT" dirty="0" err="1"/>
              <a:t>income-related</a:t>
            </a:r>
            <a:r>
              <a:rPr lang="it-IT" dirty="0"/>
              <a:t> benefits of the </a:t>
            </a:r>
            <a:r>
              <a:rPr lang="it-IT" dirty="0" err="1"/>
              <a:t>Italian</a:t>
            </a:r>
            <a:r>
              <a:rPr lang="it-IT" dirty="0"/>
              <a:t> social </a:t>
            </a:r>
            <a:r>
              <a:rPr lang="it-IT" dirty="0" err="1"/>
              <a:t>protection</a:t>
            </a:r>
            <a:r>
              <a:rPr lang="it-IT" dirty="0"/>
              <a:t> </a:t>
            </a:r>
            <a:r>
              <a:rPr lang="it-IT" dirty="0" err="1"/>
              <a:t>system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38232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SPRP_Correct Power Point Template v1</Template>
  <TotalTime>4095</TotalTime>
  <Words>913</Words>
  <Application>Microsoft Office PowerPoint</Application>
  <PresentationFormat>A4 Paper (210x297 mm)</PresentationFormat>
  <Paragraphs>124</Paragraphs>
  <Slides>12</Slides>
  <Notes>3</Notes>
  <HiddenSlides>0</HiddenSlides>
  <MMClips>0</MMClips>
  <ScaleCrop>false</ScaleCrop>
  <HeadingPairs>
    <vt:vector size="10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  <vt:variant>
        <vt:lpstr>Custom Shows</vt:lpstr>
      </vt:variant>
      <vt:variant>
        <vt:i4>1</vt:i4>
      </vt:variant>
    </vt:vector>
  </HeadingPairs>
  <TitlesOfParts>
    <vt:vector size="21" baseType="lpstr">
      <vt:lpstr>Arial Unicode MS</vt:lpstr>
      <vt:lpstr>Optane</vt:lpstr>
      <vt:lpstr>宋体</vt:lpstr>
      <vt:lpstr>Arial</vt:lpstr>
      <vt:lpstr>Arial Narrow</vt:lpstr>
      <vt:lpstr>Calibri</vt:lpstr>
      <vt:lpstr>SPRP_Correct Power Point Template v1</vt:lpstr>
      <vt:lpstr>think-cell Slide</vt:lpstr>
      <vt:lpstr>PowerPoint Presentation</vt:lpstr>
      <vt:lpstr>Social protection systems: the relevance of the cultural factors</vt:lpstr>
      <vt:lpstr>Social protection systems: the relevance of the cultural factors</vt:lpstr>
      <vt:lpstr>Social protection systems: the relevance of the cultural factors</vt:lpstr>
      <vt:lpstr>Pension systems: analyzing some aspects of the Italian case</vt:lpstr>
      <vt:lpstr>Pension systems: analyzing some aspects of the Italian case</vt:lpstr>
      <vt:lpstr>Pension systems: analyzing some aspects of the Italian case</vt:lpstr>
      <vt:lpstr>Pension systems: analyzing some aspects of the Italian case</vt:lpstr>
      <vt:lpstr>Pension systems: analyzing some aspects of the Italian case</vt:lpstr>
      <vt:lpstr>Pension systems: analyzing some aspects of the Italian case</vt:lpstr>
      <vt:lpstr>Pension systems: analyzing some aspects of the Italian case</vt:lpstr>
      <vt:lpstr>Conclusions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马岚</cp:lastModifiedBy>
  <cp:revision>126</cp:revision>
  <cp:lastPrinted>2015-01-26T19:32:44Z</cp:lastPrinted>
  <dcterms:created xsi:type="dcterms:W3CDTF">2015-09-07T02:11:56Z</dcterms:created>
  <dcterms:modified xsi:type="dcterms:W3CDTF">2017-01-09T08:10:06Z</dcterms:modified>
</cp:coreProperties>
</file>