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28"/>
  </p:notesMasterIdLst>
  <p:handoutMasterIdLst>
    <p:handoutMasterId r:id="rId29"/>
  </p:handoutMasterIdLst>
  <p:sldIdLst>
    <p:sldId id="1229" r:id="rId2"/>
    <p:sldId id="1322" r:id="rId3"/>
    <p:sldId id="1323" r:id="rId4"/>
    <p:sldId id="1324" r:id="rId5"/>
    <p:sldId id="1325" r:id="rId6"/>
    <p:sldId id="1326" r:id="rId7"/>
    <p:sldId id="1354" r:id="rId8"/>
    <p:sldId id="1327" r:id="rId9"/>
    <p:sldId id="1331" r:id="rId10"/>
    <p:sldId id="1340" r:id="rId11"/>
    <p:sldId id="1342" r:id="rId12"/>
    <p:sldId id="1332" r:id="rId13"/>
    <p:sldId id="1334" r:id="rId14"/>
    <p:sldId id="1337" r:id="rId15"/>
    <p:sldId id="1333" r:id="rId16"/>
    <p:sldId id="1339" r:id="rId17"/>
    <p:sldId id="1343" r:id="rId18"/>
    <p:sldId id="1353" r:id="rId19"/>
    <p:sldId id="1355" r:id="rId20"/>
    <p:sldId id="1344" r:id="rId21"/>
    <p:sldId id="1347" r:id="rId22"/>
    <p:sldId id="1348" r:id="rId23"/>
    <p:sldId id="1349" r:id="rId24"/>
    <p:sldId id="1350" r:id="rId25"/>
    <p:sldId id="1351" r:id="rId26"/>
    <p:sldId id="1356" r:id="rId27"/>
  </p:sldIdLst>
  <p:sldSz cx="9906000" cy="6858000" type="A4"/>
  <p:notesSz cx="6794500" cy="9931400"/>
  <p:custShowLst>
    <p:custShow name="Custom Show 1" id="0">
      <p:sldLst/>
    </p:custShow>
  </p:custShow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 varScale="1">
        <p:scale>
          <a:sx n="68" d="100"/>
          <a:sy n="68" d="100"/>
        </p:scale>
        <p:origin x="1668" y="48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ini\Documents\My%20Dropbox\Documenti\ISS%20NBER\15%2012%20Paris\ISS8_Italy_dic_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ini\Dropbox\Documenti\ISS%20NBER\15%2012%20Paris\educationbyagegr%20giacom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ini\Dropbox\Documenti\ISS%20NBER\15%2012%20paris\ISS8_Italy_dic_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raluca:Desktop:PresAgar:China:Old_dep_ratio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43049745174699E-2"/>
          <c:y val="8.1662675181615463E-2"/>
          <c:w val="0.93050594556516253"/>
          <c:h val="0.63667811540824448"/>
        </c:manualLayout>
      </c:layout>
      <c:lineChart>
        <c:grouping val="standard"/>
        <c:varyColors val="0"/>
        <c:ser>
          <c:idx val="0"/>
          <c:order val="0"/>
          <c:tx>
            <c:strRef>
              <c:f>Italy!$B$3</c:f>
              <c:strCache>
                <c:ptCount val="1"/>
                <c:pt idx="0">
                  <c:v>LFP_5559_M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Italy!$B$4:$B$38</c:f>
              <c:numCache>
                <c:formatCode>General</c:formatCode>
                <c:ptCount val="35"/>
                <c:pt idx="3" formatCode="0.0000">
                  <c:v>0.72678888231815497</c:v>
                </c:pt>
                <c:pt idx="4" formatCode="0.0000">
                  <c:v>0.70793838862559244</c:v>
                </c:pt>
                <c:pt idx="5" formatCode="0.0000">
                  <c:v>0.69839381320642469</c:v>
                </c:pt>
                <c:pt idx="6" formatCode="0.0000">
                  <c:v>0.6920821114369502</c:v>
                </c:pt>
                <c:pt idx="7" formatCode="0.0000">
                  <c:v>0.69455822118197774</c:v>
                </c:pt>
                <c:pt idx="8" formatCode="0.0000">
                  <c:v>0.68442153493699887</c:v>
                </c:pt>
                <c:pt idx="9" formatCode="0.0000">
                  <c:v>0.67369020501138943</c:v>
                </c:pt>
                <c:pt idx="10" formatCode="0.0000">
                  <c:v>0.68746250749850035</c:v>
                </c:pt>
                <c:pt idx="11" formatCode="0.0000">
                  <c:v>0.68310727496917389</c:v>
                </c:pt>
                <c:pt idx="12" formatCode="0.0000">
                  <c:v>0.66522544780728832</c:v>
                </c:pt>
                <c:pt idx="13" formatCode="0.0000">
                  <c:v>0.65408038976857485</c:v>
                </c:pt>
                <c:pt idx="14" formatCode="0.0000">
                  <c:v>0.63429256594724226</c:v>
                </c:pt>
                <c:pt idx="15" formatCode="0.0000">
                  <c:v>0.60435038212816006</c:v>
                </c:pt>
                <c:pt idx="16" formatCode="0.0000">
                  <c:v>0.59248554913294793</c:v>
                </c:pt>
                <c:pt idx="17" formatCode="0.0000">
                  <c:v>0.55114942528735633</c:v>
                </c:pt>
                <c:pt idx="18" formatCode="0.0000">
                  <c:v>0.5417867435158501</c:v>
                </c:pt>
                <c:pt idx="19" formatCode="0.0000">
                  <c:v>0.54368358913813475</c:v>
                </c:pt>
                <c:pt idx="20" formatCode="0.0000">
                  <c:v>0.53873496403713561</c:v>
                </c:pt>
                <c:pt idx="21" formatCode="0.0000">
                  <c:v>0.53821010428797289</c:v>
                </c:pt>
                <c:pt idx="22" formatCode="0.0000">
                  <c:v>0.55261538461538462</c:v>
                </c:pt>
                <c:pt idx="23" formatCode="0.0000">
                  <c:v>0.57324783136934865</c:v>
                </c:pt>
                <c:pt idx="24" formatCode="0.0000">
                  <c:v>0.56287369947329924</c:v>
                </c:pt>
                <c:pt idx="25" formatCode="0.0000">
                  <c:v>0.57442409232271485</c:v>
                </c:pt>
                <c:pt idx="26" formatCode="0.0000">
                  <c:v>0.58010987314727724</c:v>
                </c:pt>
                <c:pt idx="27" formatCode="0.0000">
                  <c:v>0.60315813185149969</c:v>
                </c:pt>
                <c:pt idx="28" formatCode="0.0000">
                  <c:v>0.62217374851900697</c:v>
                </c:pt>
                <c:pt idx="29" formatCode="0.0000">
                  <c:v>0.6598640190874302</c:v>
                </c:pt>
                <c:pt idx="30" formatCode="0.0000">
                  <c:v>0.68320961191043783</c:v>
                </c:pt>
                <c:pt idx="31" formatCode="0.0000">
                  <c:v>0.70660548962964864</c:v>
                </c:pt>
                <c:pt idx="32" formatCode="0.0000">
                  <c:v>0.74180149252479555</c:v>
                </c:pt>
                <c:pt idx="33" formatCode="0.0000">
                  <c:v>0.75541918497119409</c:v>
                </c:pt>
                <c:pt idx="34" formatCode="0.0000">
                  <c:v>0.77527052796625151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F2-4DBC-B447-4F4060E162BB}"/>
            </c:ext>
          </c:extLst>
        </c:ser>
        <c:ser>
          <c:idx val="1"/>
          <c:order val="1"/>
          <c:tx>
            <c:strRef>
              <c:f>Italy!$C$3</c:f>
              <c:strCache>
                <c:ptCount val="1"/>
                <c:pt idx="0">
                  <c:v>MARSS_LFP5559_M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Italy!$C$4:$C$38</c:f>
              <c:numCache>
                <c:formatCode>0.0000</c:formatCode>
                <c:ptCount val="35"/>
                <c:pt idx="0">
                  <c:v>0.7443554</c:v>
                </c:pt>
                <c:pt idx="1">
                  <c:v>0.73113249999999996</c:v>
                </c:pt>
                <c:pt idx="2">
                  <c:v>0.70875619999999995</c:v>
                </c:pt>
                <c:pt idx="3">
                  <c:v>0.71411570000000002</c:v>
                </c:pt>
                <c:pt idx="4">
                  <c:v>0.70009109999999997</c:v>
                </c:pt>
                <c:pt idx="5">
                  <c:v>0.67889569999999999</c:v>
                </c:pt>
                <c:pt idx="6">
                  <c:v>0.66012040000000005</c:v>
                </c:pt>
                <c:pt idx="7">
                  <c:v>0.66784330000000003</c:v>
                </c:pt>
                <c:pt idx="8">
                  <c:v>0.65143200000000001</c:v>
                </c:pt>
                <c:pt idx="9">
                  <c:v>0.64547840000000001</c:v>
                </c:pt>
                <c:pt idx="10">
                  <c:v>0.66260050000000004</c:v>
                </c:pt>
                <c:pt idx="11">
                  <c:v>0.6546786</c:v>
                </c:pt>
                <c:pt idx="12">
                  <c:v>0.66924740000000005</c:v>
                </c:pt>
                <c:pt idx="13">
                  <c:v>0.65383590000000003</c:v>
                </c:pt>
                <c:pt idx="14">
                  <c:v>0.63631769999999999</c:v>
                </c:pt>
                <c:pt idx="15">
                  <c:v>0.60820750000000001</c:v>
                </c:pt>
                <c:pt idx="16">
                  <c:v>0.59416170000000001</c:v>
                </c:pt>
                <c:pt idx="17">
                  <c:v>0.54988879999999996</c:v>
                </c:pt>
                <c:pt idx="18">
                  <c:v>0.538354</c:v>
                </c:pt>
                <c:pt idx="19">
                  <c:v>0.53945679999999996</c:v>
                </c:pt>
                <c:pt idx="20">
                  <c:v>0.53424360000000004</c:v>
                </c:pt>
                <c:pt idx="21">
                  <c:v>0.53447129999999998</c:v>
                </c:pt>
                <c:pt idx="22">
                  <c:v>0.55134439999999996</c:v>
                </c:pt>
                <c:pt idx="23">
                  <c:v>0.57383669999999998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F2-4DBC-B447-4F4060E162BB}"/>
            </c:ext>
          </c:extLst>
        </c:ser>
        <c:ser>
          <c:idx val="2"/>
          <c:order val="2"/>
          <c:tx>
            <c:strRef>
              <c:f>Italy!$D$3</c:f>
              <c:strCache>
                <c:ptCount val="1"/>
                <c:pt idx="0">
                  <c:v>LFP_6064_M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Italy!$D$4:$D$38</c:f>
              <c:numCache>
                <c:formatCode>0.0000</c:formatCode>
                <c:ptCount val="35"/>
                <c:pt idx="0">
                  <c:v>0.39599236641221369</c:v>
                </c:pt>
                <c:pt idx="1">
                  <c:v>0.41447368421052633</c:v>
                </c:pt>
                <c:pt idx="2">
                  <c:v>0.36762481089258697</c:v>
                </c:pt>
                <c:pt idx="3">
                  <c:v>0.36812411847672777</c:v>
                </c:pt>
                <c:pt idx="4">
                  <c:v>0.38208762886597936</c:v>
                </c:pt>
                <c:pt idx="5">
                  <c:v>0.38579654510556621</c:v>
                </c:pt>
                <c:pt idx="6">
                  <c:v>0.37586860391661403</c:v>
                </c:pt>
                <c:pt idx="7">
                  <c:v>0.36825595984943538</c:v>
                </c:pt>
                <c:pt idx="8">
                  <c:v>0.36492307692307691</c:v>
                </c:pt>
                <c:pt idx="9">
                  <c:v>0.352112676056338</c:v>
                </c:pt>
                <c:pt idx="10">
                  <c:v>0.36002604166666674</c:v>
                </c:pt>
                <c:pt idx="11">
                  <c:v>0.34918723660445522</c:v>
                </c:pt>
                <c:pt idx="12">
                  <c:v>0.35605095541401272</c:v>
                </c:pt>
                <c:pt idx="13">
                  <c:v>0.32683560753736191</c:v>
                </c:pt>
                <c:pt idx="14">
                  <c:v>0.31565329883570498</c:v>
                </c:pt>
                <c:pt idx="15">
                  <c:v>0.31254019292604501</c:v>
                </c:pt>
                <c:pt idx="16">
                  <c:v>0.30903225806451606</c:v>
                </c:pt>
                <c:pt idx="17">
                  <c:v>0.31561892417368759</c:v>
                </c:pt>
                <c:pt idx="18">
                  <c:v>0.3166345536287733</c:v>
                </c:pt>
                <c:pt idx="19">
                  <c:v>0.31352718078381797</c:v>
                </c:pt>
                <c:pt idx="20">
                  <c:v>0.31383611828173058</c:v>
                </c:pt>
                <c:pt idx="21">
                  <c:v>0.31070671328815491</c:v>
                </c:pt>
                <c:pt idx="22">
                  <c:v>0.30885009030704397</c:v>
                </c:pt>
                <c:pt idx="23">
                  <c:v>0.31738547152338126</c:v>
                </c:pt>
                <c:pt idx="24">
                  <c:v>0.30283554690789588</c:v>
                </c:pt>
                <c:pt idx="25">
                  <c:v>0.2880384065408601</c:v>
                </c:pt>
                <c:pt idx="26">
                  <c:v>0.28920236825390266</c:v>
                </c:pt>
                <c:pt idx="27">
                  <c:v>0.29724892729844432</c:v>
                </c:pt>
                <c:pt idx="28">
                  <c:v>0.29898210990546326</c:v>
                </c:pt>
                <c:pt idx="29">
                  <c:v>0.30127726790968901</c:v>
                </c:pt>
                <c:pt idx="30">
                  <c:v>0.30655410342583489</c:v>
                </c:pt>
                <c:pt idx="31">
                  <c:v>0.30714473125734071</c:v>
                </c:pt>
                <c:pt idx="32">
                  <c:v>0.3264748372263479</c:v>
                </c:pt>
                <c:pt idx="33">
                  <c:v>0.36578998646323058</c:v>
                </c:pt>
                <c:pt idx="34">
                  <c:v>0.41317017430327563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F2-4DBC-B447-4F4060E162BB}"/>
            </c:ext>
          </c:extLst>
        </c:ser>
        <c:ser>
          <c:idx val="3"/>
          <c:order val="3"/>
          <c:tx>
            <c:strRef>
              <c:f>Italy!$E$3</c:f>
              <c:strCache>
                <c:ptCount val="1"/>
                <c:pt idx="0">
                  <c:v>MARSS_LFP_6064_M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Italy!$E$4:$E$38</c:f>
              <c:numCache>
                <c:formatCode>0.0000</c:formatCode>
                <c:ptCount val="35"/>
                <c:pt idx="0">
                  <c:v>0.38407439999999998</c:v>
                </c:pt>
                <c:pt idx="1">
                  <c:v>0.38204900000000003</c:v>
                </c:pt>
                <c:pt idx="2">
                  <c:v>0.38961570000000001</c:v>
                </c:pt>
                <c:pt idx="3">
                  <c:v>0.3651411</c:v>
                </c:pt>
                <c:pt idx="4">
                  <c:v>0.37791590000000003</c:v>
                </c:pt>
                <c:pt idx="5">
                  <c:v>0.35862519999999998</c:v>
                </c:pt>
                <c:pt idx="6">
                  <c:v>0.35398770000000002</c:v>
                </c:pt>
                <c:pt idx="7">
                  <c:v>0.34384920000000002</c:v>
                </c:pt>
                <c:pt idx="8">
                  <c:v>0.33879490000000001</c:v>
                </c:pt>
                <c:pt idx="9">
                  <c:v>0.33332509999999999</c:v>
                </c:pt>
                <c:pt idx="10">
                  <c:v>0.34543869999999999</c:v>
                </c:pt>
                <c:pt idx="11">
                  <c:v>0.35876059999999999</c:v>
                </c:pt>
                <c:pt idx="12">
                  <c:v>0.3347521</c:v>
                </c:pt>
                <c:pt idx="13">
                  <c:v>0.32627630000000002</c:v>
                </c:pt>
                <c:pt idx="14">
                  <c:v>0.3161158</c:v>
                </c:pt>
                <c:pt idx="15">
                  <c:v>0.31284339999999999</c:v>
                </c:pt>
                <c:pt idx="16">
                  <c:v>0.30860340000000003</c:v>
                </c:pt>
                <c:pt idx="17">
                  <c:v>0.3150152</c:v>
                </c:pt>
                <c:pt idx="18">
                  <c:v>0.31808110000000001</c:v>
                </c:pt>
                <c:pt idx="19">
                  <c:v>0.31502010000000003</c:v>
                </c:pt>
                <c:pt idx="20">
                  <c:v>0.31601079999999998</c:v>
                </c:pt>
                <c:pt idx="21">
                  <c:v>0.31161480000000003</c:v>
                </c:pt>
                <c:pt idx="22">
                  <c:v>0.3085716</c:v>
                </c:pt>
                <c:pt idx="23">
                  <c:v>0.3167526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F2-4DBC-B447-4F4060E162BB}"/>
            </c:ext>
          </c:extLst>
        </c:ser>
        <c:ser>
          <c:idx val="4"/>
          <c:order val="4"/>
          <c:tx>
            <c:strRef>
              <c:f>Italy!$F$3</c:f>
              <c:strCache>
                <c:ptCount val="1"/>
                <c:pt idx="0">
                  <c:v>LFP_6569_M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Italy!$F$4:$F$38</c:f>
              <c:numCache>
                <c:formatCode>General</c:formatCode>
                <c:ptCount val="35"/>
                <c:pt idx="13" formatCode="0.0000">
                  <c:v>0.1174270755422588</c:v>
                </c:pt>
                <c:pt idx="14" formatCode="0.0000">
                  <c:v>0.1133333333333333</c:v>
                </c:pt>
                <c:pt idx="15" formatCode="0.0000">
                  <c:v>0.1121700879765396</c:v>
                </c:pt>
                <c:pt idx="16" formatCode="0.0000">
                  <c:v>0.1087113030957523</c:v>
                </c:pt>
                <c:pt idx="17" formatCode="0.0000">
                  <c:v>0.1103988603988604</c:v>
                </c:pt>
                <c:pt idx="18" formatCode="0.0000">
                  <c:v>0.1025819958129798</c:v>
                </c:pt>
                <c:pt idx="19" formatCode="0.0000">
                  <c:v>0.1063075832742736</c:v>
                </c:pt>
                <c:pt idx="20" formatCode="0.0000">
                  <c:v>0.1061416338556352</c:v>
                </c:pt>
                <c:pt idx="21" formatCode="0.0000">
                  <c:v>0.11255924004142059</c:v>
                </c:pt>
                <c:pt idx="22" formatCode="0.0000">
                  <c:v>0.1136842105263158</c:v>
                </c:pt>
                <c:pt idx="23" formatCode="0.0000">
                  <c:v>0.10917267499971921</c:v>
                </c:pt>
                <c:pt idx="24" formatCode="0.0000">
                  <c:v>0.1100475752345187</c:v>
                </c:pt>
                <c:pt idx="25" formatCode="0.0000">
                  <c:v>0.1175057977986126</c:v>
                </c:pt>
                <c:pt idx="26" formatCode="0.0000">
                  <c:v>0.12479938424230169</c:v>
                </c:pt>
                <c:pt idx="27" formatCode="0.0000">
                  <c:v>0.1208439830745858</c:v>
                </c:pt>
                <c:pt idx="28" formatCode="0.0000">
                  <c:v>0.12616759034140551</c:v>
                </c:pt>
                <c:pt idx="29" formatCode="0.0000">
                  <c:v>0.11442086742014389</c:v>
                </c:pt>
                <c:pt idx="30" formatCode="0.0000">
                  <c:v>0.1081769874139708</c:v>
                </c:pt>
                <c:pt idx="31" formatCode="0.0000">
                  <c:v>0.1161941435404278</c:v>
                </c:pt>
                <c:pt idx="32" formatCode="0.0000">
                  <c:v>0.1275917253724054</c:v>
                </c:pt>
                <c:pt idx="33" formatCode="0.0000">
                  <c:v>0.12811236969393111</c:v>
                </c:pt>
                <c:pt idx="34" formatCode="0.0000">
                  <c:v>0.12946570990946371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F2-4DBC-B447-4F4060E162BB}"/>
            </c:ext>
          </c:extLst>
        </c:ser>
        <c:ser>
          <c:idx val="5"/>
          <c:order val="5"/>
          <c:tx>
            <c:strRef>
              <c:f>Italy!$G$3</c:f>
              <c:strCache>
                <c:ptCount val="1"/>
                <c:pt idx="0">
                  <c:v>MARSS_LFP_6569_M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prstDash val="sysDash"/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Italy!$G$4:$G$38</c:f>
              <c:numCache>
                <c:formatCode>0.0000</c:formatCode>
                <c:ptCount val="35"/>
                <c:pt idx="0">
                  <c:v>0.18207209999999999</c:v>
                </c:pt>
                <c:pt idx="1">
                  <c:v>0.16895070000000001</c:v>
                </c:pt>
                <c:pt idx="2">
                  <c:v>0.1529557</c:v>
                </c:pt>
                <c:pt idx="3">
                  <c:v>0.14627380000000001</c:v>
                </c:pt>
                <c:pt idx="4">
                  <c:v>0.1389283</c:v>
                </c:pt>
                <c:pt idx="5">
                  <c:v>0.14836099999999999</c:v>
                </c:pt>
                <c:pt idx="6">
                  <c:v>0.1483353</c:v>
                </c:pt>
                <c:pt idx="7">
                  <c:v>0.14529139999999999</c:v>
                </c:pt>
                <c:pt idx="8">
                  <c:v>0.14309810000000001</c:v>
                </c:pt>
                <c:pt idx="9">
                  <c:v>0.1327208</c:v>
                </c:pt>
                <c:pt idx="10">
                  <c:v>0.12642339999999999</c:v>
                </c:pt>
                <c:pt idx="11">
                  <c:v>0.13086890000000001</c:v>
                </c:pt>
                <c:pt idx="12">
                  <c:v>0.12603110000000001</c:v>
                </c:pt>
                <c:pt idx="13">
                  <c:v>0.11848980000000001</c:v>
                </c:pt>
                <c:pt idx="14">
                  <c:v>0.1132558</c:v>
                </c:pt>
                <c:pt idx="15">
                  <c:v>0.1128745</c:v>
                </c:pt>
                <c:pt idx="16">
                  <c:v>0.10974929999999999</c:v>
                </c:pt>
                <c:pt idx="17">
                  <c:v>0.11058270000000001</c:v>
                </c:pt>
                <c:pt idx="18">
                  <c:v>0.1079049</c:v>
                </c:pt>
                <c:pt idx="19">
                  <c:v>0.1063326</c:v>
                </c:pt>
                <c:pt idx="20">
                  <c:v>0.1063062</c:v>
                </c:pt>
                <c:pt idx="21">
                  <c:v>0.112139</c:v>
                </c:pt>
                <c:pt idx="22">
                  <c:v>0.113815</c:v>
                </c:pt>
                <c:pt idx="23">
                  <c:v>0.1092289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F2-4DBC-B447-4F4060E1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41760"/>
        <c:axId val="207442936"/>
      </c:lineChart>
      <c:catAx>
        <c:axId val="2074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442936"/>
        <c:crosses val="autoZero"/>
        <c:auto val="1"/>
        <c:lblAlgn val="ctr"/>
        <c:lblOffset val="100"/>
        <c:noMultiLvlLbl val="0"/>
      </c:catAx>
      <c:valAx>
        <c:axId val="2074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4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12472527207108E-2"/>
          <c:y val="0.87700949334320888"/>
          <c:w val="0.91093582194570977"/>
          <c:h val="0.10442531347036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2"/>
          <c:order val="0"/>
          <c:tx>
            <c:strRef>
              <c:f>Foglio1!$E$21</c:f>
              <c:strCache>
                <c:ptCount val="1"/>
                <c:pt idx="0">
                  <c:v>lessthHS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Foglio1!$B$2:$B$20</c:f>
              <c:numCache>
                <c:formatCode>General</c:formatCode>
                <c:ptCount val="1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1986</c:v>
                </c:pt>
                <c:pt idx="6">
                  <c:v>1987</c:v>
                </c:pt>
                <c:pt idx="7">
                  <c:v>1989</c:v>
                </c:pt>
                <c:pt idx="8">
                  <c:v>1991</c:v>
                </c:pt>
                <c:pt idx="9">
                  <c:v>1993</c:v>
                </c:pt>
                <c:pt idx="10">
                  <c:v>1995</c:v>
                </c:pt>
                <c:pt idx="11">
                  <c:v>1998</c:v>
                </c:pt>
                <c:pt idx="12">
                  <c:v>2000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</c:numCache>
            </c:numRef>
          </c:cat>
          <c:val>
            <c:numRef>
              <c:f>Foglio1!$E$2:$E$20</c:f>
              <c:numCache>
                <c:formatCode>General</c:formatCode>
                <c:ptCount val="19"/>
                <c:pt idx="0">
                  <c:v>0.78493299999999999</c:v>
                </c:pt>
                <c:pt idx="1">
                  <c:v>0.80466599999999999</c:v>
                </c:pt>
                <c:pt idx="2">
                  <c:v>0.76519429999999999</c:v>
                </c:pt>
                <c:pt idx="3">
                  <c:v>0.79569829999999997</c:v>
                </c:pt>
                <c:pt idx="4">
                  <c:v>0.78272470000000005</c:v>
                </c:pt>
                <c:pt idx="5">
                  <c:v>0.82382659999999996</c:v>
                </c:pt>
                <c:pt idx="6">
                  <c:v>0.77625759999999999</c:v>
                </c:pt>
                <c:pt idx="7">
                  <c:v>0.8060216</c:v>
                </c:pt>
                <c:pt idx="8">
                  <c:v>0.80426310000000001</c:v>
                </c:pt>
                <c:pt idx="9">
                  <c:v>0.77876809999999996</c:v>
                </c:pt>
                <c:pt idx="10">
                  <c:v>0.75911519999999999</c:v>
                </c:pt>
                <c:pt idx="11">
                  <c:v>0.6821895</c:v>
                </c:pt>
                <c:pt idx="12">
                  <c:v>0.63755010000000001</c:v>
                </c:pt>
                <c:pt idx="13">
                  <c:v>0.61808099999999999</c:v>
                </c:pt>
                <c:pt idx="14">
                  <c:v>0.60915269999999999</c:v>
                </c:pt>
                <c:pt idx="15">
                  <c:v>0.57007439999999998</c:v>
                </c:pt>
                <c:pt idx="16">
                  <c:v>0.67230809999999996</c:v>
                </c:pt>
                <c:pt idx="17">
                  <c:v>0.62939679999999998</c:v>
                </c:pt>
                <c:pt idx="18">
                  <c:v>0.57662449999999998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5-43C3-919D-85D4BD0336DF}"/>
            </c:ext>
          </c:extLst>
        </c:ser>
        <c:ser>
          <c:idx val="1"/>
          <c:order val="1"/>
          <c:tx>
            <c:strRef>
              <c:f>Foglio1!$D$21</c:f>
              <c:strCache>
                <c:ptCount val="1"/>
                <c:pt idx="0">
                  <c:v>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Foglio1!$B$2:$B$20</c:f>
              <c:numCache>
                <c:formatCode>General</c:formatCode>
                <c:ptCount val="1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1986</c:v>
                </c:pt>
                <c:pt idx="6">
                  <c:v>1987</c:v>
                </c:pt>
                <c:pt idx="7">
                  <c:v>1989</c:v>
                </c:pt>
                <c:pt idx="8">
                  <c:v>1991</c:v>
                </c:pt>
                <c:pt idx="9">
                  <c:v>1993</c:v>
                </c:pt>
                <c:pt idx="10">
                  <c:v>1995</c:v>
                </c:pt>
                <c:pt idx="11">
                  <c:v>1998</c:v>
                </c:pt>
                <c:pt idx="12">
                  <c:v>2000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</c:numCache>
            </c:numRef>
          </c:cat>
          <c:val>
            <c:numRef>
              <c:f>Foglio1!$D$2:$D$20</c:f>
              <c:numCache>
                <c:formatCode>General</c:formatCode>
                <c:ptCount val="19"/>
                <c:pt idx="0">
                  <c:v>0.1251929</c:v>
                </c:pt>
                <c:pt idx="1">
                  <c:v>0.1416065</c:v>
                </c:pt>
                <c:pt idx="2">
                  <c:v>0.15706120000000001</c:v>
                </c:pt>
                <c:pt idx="3">
                  <c:v>0.12934180000000001</c:v>
                </c:pt>
                <c:pt idx="4">
                  <c:v>0.15251419999999999</c:v>
                </c:pt>
                <c:pt idx="5">
                  <c:v>0.11084040000000001</c:v>
                </c:pt>
                <c:pt idx="6">
                  <c:v>0.14750440000000001</c:v>
                </c:pt>
                <c:pt idx="7">
                  <c:v>0.15502969999999999</c:v>
                </c:pt>
                <c:pt idx="8">
                  <c:v>0.1308011</c:v>
                </c:pt>
                <c:pt idx="9">
                  <c:v>0.16072939999999999</c:v>
                </c:pt>
                <c:pt idx="10">
                  <c:v>0.17139750000000001</c:v>
                </c:pt>
                <c:pt idx="11">
                  <c:v>0.2494894</c:v>
                </c:pt>
                <c:pt idx="12">
                  <c:v>0.2799989</c:v>
                </c:pt>
                <c:pt idx="13">
                  <c:v>0.2952533</c:v>
                </c:pt>
                <c:pt idx="14">
                  <c:v>0.3085656</c:v>
                </c:pt>
                <c:pt idx="15">
                  <c:v>0.34054479999999998</c:v>
                </c:pt>
                <c:pt idx="16">
                  <c:v>0.2356028</c:v>
                </c:pt>
                <c:pt idx="17">
                  <c:v>0.26271099999999997</c:v>
                </c:pt>
                <c:pt idx="18">
                  <c:v>0.31860169999999999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5-43C3-919D-85D4BD0336DF}"/>
            </c:ext>
          </c:extLst>
        </c:ser>
        <c:ser>
          <c:idx val="0"/>
          <c:order val="2"/>
          <c:tx>
            <c:strRef>
              <c:f>Foglio1!$C$21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Foglio1!$B$2:$B$20</c:f>
              <c:numCache>
                <c:formatCode>General</c:formatCode>
                <c:ptCount val="1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1986</c:v>
                </c:pt>
                <c:pt idx="6">
                  <c:v>1987</c:v>
                </c:pt>
                <c:pt idx="7">
                  <c:v>1989</c:v>
                </c:pt>
                <c:pt idx="8">
                  <c:v>1991</c:v>
                </c:pt>
                <c:pt idx="9">
                  <c:v>1993</c:v>
                </c:pt>
                <c:pt idx="10">
                  <c:v>1995</c:v>
                </c:pt>
                <c:pt idx="11">
                  <c:v>1998</c:v>
                </c:pt>
                <c:pt idx="12">
                  <c:v>2000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</c:numCache>
            </c:numRef>
          </c:cat>
          <c:val>
            <c:numRef>
              <c:f>Foglio1!$C$2:$C$20</c:f>
              <c:numCache>
                <c:formatCode>General</c:formatCode>
                <c:ptCount val="19"/>
                <c:pt idx="0">
                  <c:v>8.1591800000000006E-2</c:v>
                </c:pt>
                <c:pt idx="1">
                  <c:v>5.1783799999999998E-2</c:v>
                </c:pt>
                <c:pt idx="2">
                  <c:v>7.4936299999999997E-2</c:v>
                </c:pt>
                <c:pt idx="3">
                  <c:v>6.6350000000000006E-2</c:v>
                </c:pt>
                <c:pt idx="4">
                  <c:v>5.7642600000000002E-2</c:v>
                </c:pt>
                <c:pt idx="5">
                  <c:v>4.9376200000000002E-2</c:v>
                </c:pt>
                <c:pt idx="6">
                  <c:v>5.8805700000000002E-2</c:v>
                </c:pt>
                <c:pt idx="7">
                  <c:v>3.8948700000000003E-2</c:v>
                </c:pt>
                <c:pt idx="8">
                  <c:v>6.4935800000000002E-2</c:v>
                </c:pt>
                <c:pt idx="9">
                  <c:v>6.0502500000000001E-2</c:v>
                </c:pt>
                <c:pt idx="10">
                  <c:v>6.9487300000000002E-2</c:v>
                </c:pt>
                <c:pt idx="11">
                  <c:v>6.8321099999999996E-2</c:v>
                </c:pt>
                <c:pt idx="12">
                  <c:v>8.2450999999999997E-2</c:v>
                </c:pt>
                <c:pt idx="13">
                  <c:v>8.6665599999999995E-2</c:v>
                </c:pt>
                <c:pt idx="14">
                  <c:v>8.2281699999999999E-2</c:v>
                </c:pt>
                <c:pt idx="15">
                  <c:v>8.9380699999999993E-2</c:v>
                </c:pt>
                <c:pt idx="16">
                  <c:v>9.2089099999999993E-2</c:v>
                </c:pt>
                <c:pt idx="17">
                  <c:v>0.10789219999999999</c:v>
                </c:pt>
                <c:pt idx="18">
                  <c:v>0.1047739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5-43C3-919D-85D4BD03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443328"/>
        <c:axId val="207443720"/>
      </c:areaChart>
      <c:lineChart>
        <c:grouping val="standard"/>
        <c:varyColors val="0"/>
        <c:ser>
          <c:idx val="3"/>
          <c:order val="3"/>
          <c:tx>
            <c:v>emp 55-59 men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Foglio1!$F$2:$F$20</c:f>
              <c:numCache>
                <c:formatCode>General</c:formatCode>
                <c:ptCount val="19"/>
                <c:pt idx="0">
                  <c:v>0.7359639</c:v>
                </c:pt>
                <c:pt idx="1">
                  <c:v>0.7238175</c:v>
                </c:pt>
                <c:pt idx="2">
                  <c:v>0.69803709999999997</c:v>
                </c:pt>
                <c:pt idx="3">
                  <c:v>0.71377882909520995</c:v>
                </c:pt>
                <c:pt idx="4">
                  <c:v>0.69194312796208535</c:v>
                </c:pt>
                <c:pt idx="5">
                  <c:v>0.67565982404692082</c:v>
                </c:pt>
                <c:pt idx="6">
                  <c:v>0.67349327091866584</c:v>
                </c:pt>
                <c:pt idx="7">
                  <c:v>0.65148063781321186</c:v>
                </c:pt>
                <c:pt idx="8">
                  <c:v>0.66337854500616511</c:v>
                </c:pt>
                <c:pt idx="9">
                  <c:v>0.6352009744214373</c:v>
                </c:pt>
                <c:pt idx="10">
                  <c:v>0.57907113462669013</c:v>
                </c:pt>
                <c:pt idx="11">
                  <c:v>0.51585014409221897</c:v>
                </c:pt>
                <c:pt idx="12">
                  <c:v>0.51522083002024777</c:v>
                </c:pt>
                <c:pt idx="13">
                  <c:v>0.53107692307692311</c:v>
                </c:pt>
                <c:pt idx="14">
                  <c:v>0.53915249187984648</c:v>
                </c:pt>
                <c:pt idx="15">
                  <c:v>0.5638534038205818</c:v>
                </c:pt>
                <c:pt idx="16">
                  <c:v>0.60123272174733766</c:v>
                </c:pt>
                <c:pt idx="17">
                  <c:v>0.65563710383412077</c:v>
                </c:pt>
                <c:pt idx="18">
                  <c:v>0.69843804956418287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95-43C3-919D-85D4BD03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44504"/>
        <c:axId val="207444112"/>
      </c:lineChart>
      <c:catAx>
        <c:axId val="20744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443720"/>
        <c:crosses val="autoZero"/>
        <c:auto val="1"/>
        <c:lblAlgn val="ctr"/>
        <c:lblOffset val="100"/>
        <c:noMultiLvlLbl val="0"/>
      </c:catAx>
      <c:valAx>
        <c:axId val="20744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443328"/>
        <c:crosses val="autoZero"/>
        <c:crossBetween val="between"/>
      </c:valAx>
      <c:valAx>
        <c:axId val="2074441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7444504"/>
        <c:crosses val="max"/>
        <c:crossBetween val="between"/>
      </c:valAx>
      <c:catAx>
        <c:axId val="207444504"/>
        <c:scaling>
          <c:orientation val="minMax"/>
        </c:scaling>
        <c:delete val="1"/>
        <c:axPos val="b"/>
        <c:majorTickMark val="out"/>
        <c:minorTickMark val="none"/>
        <c:tickLblPos val="nextTo"/>
        <c:crossAx val="207444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Earliest</a:t>
            </a:r>
            <a:r>
              <a:rPr lang="it-IT" b="1" baseline="0"/>
              <a:t> age at which it is possible to claim old age and early retirment and employment rate, males 55-59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stat_age!$B$3</c:f>
              <c:strCache>
                <c:ptCount val="1"/>
                <c:pt idx="0">
                  <c:v>Early ret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stat_age!$B$4:$B$38</c:f>
              <c:numCache>
                <c:formatCode>General</c:formatCode>
                <c:ptCount val="35"/>
                <c:pt idx="16" formatCode="0">
                  <c:v>52</c:v>
                </c:pt>
                <c:pt idx="17" formatCode="0">
                  <c:v>52</c:v>
                </c:pt>
                <c:pt idx="18" formatCode="0">
                  <c:v>54</c:v>
                </c:pt>
                <c:pt idx="19" formatCode="0">
                  <c:v>55</c:v>
                </c:pt>
                <c:pt idx="20" formatCode="0">
                  <c:v>55</c:v>
                </c:pt>
                <c:pt idx="21" formatCode="0">
                  <c:v>56</c:v>
                </c:pt>
                <c:pt idx="22" formatCode="0">
                  <c:v>57</c:v>
                </c:pt>
                <c:pt idx="23" formatCode="0">
                  <c:v>57</c:v>
                </c:pt>
                <c:pt idx="24" formatCode="0">
                  <c:v>57</c:v>
                </c:pt>
                <c:pt idx="25" formatCode="0">
                  <c:v>57</c:v>
                </c:pt>
                <c:pt idx="26" formatCode="0">
                  <c:v>57</c:v>
                </c:pt>
                <c:pt idx="27" formatCode="0">
                  <c:v>57</c:v>
                </c:pt>
                <c:pt idx="28" formatCode="0">
                  <c:v>58</c:v>
                </c:pt>
                <c:pt idx="29" formatCode="0">
                  <c:v>58</c:v>
                </c:pt>
                <c:pt idx="30" formatCode="0">
                  <c:v>59</c:v>
                </c:pt>
                <c:pt idx="31" formatCode="0">
                  <c:v>60</c:v>
                </c:pt>
                <c:pt idx="32" formatCode="0">
                  <c:v>63</c:v>
                </c:pt>
                <c:pt idx="33" formatCode="0">
                  <c:v>63</c:v>
                </c:pt>
                <c:pt idx="34" formatCode="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47-4041-AB06-3A6B68763671}"/>
            </c:ext>
          </c:extLst>
        </c:ser>
        <c:ser>
          <c:idx val="1"/>
          <c:order val="2"/>
          <c:tx>
            <c:strRef>
              <c:f>stat_age!$C$3</c:f>
              <c:strCache>
                <c:ptCount val="1"/>
                <c:pt idx="0">
                  <c:v>old age 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stat_age!$C$4:$C$38</c:f>
              <c:numCache>
                <c:formatCode>0</c:formatCode>
                <c:ptCount val="3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61</c:v>
                </c:pt>
                <c:pt idx="16">
                  <c:v>62</c:v>
                </c:pt>
                <c:pt idx="17">
                  <c:v>63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3">
                  <c:v>65.166666666666671</c:v>
                </c:pt>
                <c:pt idx="24">
                  <c:v>65.333333333333329</c:v>
                </c:pt>
                <c:pt idx="25">
                  <c:v>65.333333333333329</c:v>
                </c:pt>
                <c:pt idx="26">
                  <c:v>65.333333333333329</c:v>
                </c:pt>
                <c:pt idx="27">
                  <c:v>65.333333333333329</c:v>
                </c:pt>
                <c:pt idx="28">
                  <c:v>65.333333333333329</c:v>
                </c:pt>
                <c:pt idx="29">
                  <c:v>65.333333333333329</c:v>
                </c:pt>
                <c:pt idx="30">
                  <c:v>65.333333333333329</c:v>
                </c:pt>
                <c:pt idx="31">
                  <c:v>65.333333333333329</c:v>
                </c:pt>
                <c:pt idx="32">
                  <c:v>66</c:v>
                </c:pt>
                <c:pt idx="33">
                  <c:v>66</c:v>
                </c:pt>
                <c:pt idx="34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47-4041-AB06-3A6B6876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56424"/>
        <c:axId val="207962040"/>
      </c:lineChart>
      <c:lineChart>
        <c:grouping val="stacked"/>
        <c:varyColors val="0"/>
        <c:ser>
          <c:idx val="0"/>
          <c:order val="1"/>
          <c:tx>
            <c:strRef>
              <c:f>stat_age!$E$3</c:f>
              <c:strCache>
                <c:ptCount val="1"/>
                <c:pt idx="0">
                  <c:v>emp_5559_m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stat_age!$E$4:$E$38</c:f>
              <c:numCache>
                <c:formatCode>0%</c:formatCode>
                <c:ptCount val="35"/>
                <c:pt idx="0">
                  <c:v>0.7359639</c:v>
                </c:pt>
                <c:pt idx="1">
                  <c:v>0.7238175</c:v>
                </c:pt>
                <c:pt idx="2">
                  <c:v>0.69803709999999997</c:v>
                </c:pt>
                <c:pt idx="3">
                  <c:v>0.71377882909520995</c:v>
                </c:pt>
                <c:pt idx="4">
                  <c:v>0.69194312796208535</c:v>
                </c:pt>
                <c:pt idx="5">
                  <c:v>0.68471148126115411</c:v>
                </c:pt>
                <c:pt idx="6">
                  <c:v>0.67565982404692082</c:v>
                </c:pt>
                <c:pt idx="7">
                  <c:v>0.67349327091866584</c:v>
                </c:pt>
                <c:pt idx="8">
                  <c:v>0.66552119129438703</c:v>
                </c:pt>
                <c:pt idx="9">
                  <c:v>0.65148063781321186</c:v>
                </c:pt>
                <c:pt idx="10">
                  <c:v>0.67006598680263951</c:v>
                </c:pt>
                <c:pt idx="11">
                  <c:v>0.66337854500616511</c:v>
                </c:pt>
                <c:pt idx="12">
                  <c:v>0.64793082149474979</c:v>
                </c:pt>
                <c:pt idx="13">
                  <c:v>0.6352009744214373</c:v>
                </c:pt>
                <c:pt idx="14">
                  <c:v>0.60971223021582732</c:v>
                </c:pt>
                <c:pt idx="15">
                  <c:v>0.57907113462669013</c:v>
                </c:pt>
                <c:pt idx="16">
                  <c:v>0.56705202312138714</c:v>
                </c:pt>
                <c:pt idx="17">
                  <c:v>0.52586206896551724</c:v>
                </c:pt>
                <c:pt idx="18">
                  <c:v>0.51585014409221897</c:v>
                </c:pt>
                <c:pt idx="19">
                  <c:v>0.51711924439197166</c:v>
                </c:pt>
                <c:pt idx="20">
                  <c:v>0.51522083002024777</c:v>
                </c:pt>
                <c:pt idx="21">
                  <c:v>0.51595803690456787</c:v>
                </c:pt>
                <c:pt idx="22">
                  <c:v>0.53107692307692311</c:v>
                </c:pt>
                <c:pt idx="23">
                  <c:v>0.55278693811632251</c:v>
                </c:pt>
                <c:pt idx="24">
                  <c:v>0.53915249187984648</c:v>
                </c:pt>
                <c:pt idx="25">
                  <c:v>0.55500712839306887</c:v>
                </c:pt>
                <c:pt idx="26">
                  <c:v>0.5638534038205818</c:v>
                </c:pt>
                <c:pt idx="27">
                  <c:v>0.58803486304106056</c:v>
                </c:pt>
                <c:pt idx="28">
                  <c:v>0.60123272174733766</c:v>
                </c:pt>
                <c:pt idx="29">
                  <c:v>0.63377287356971901</c:v>
                </c:pt>
                <c:pt idx="30">
                  <c:v>0.65563710383412077</c:v>
                </c:pt>
                <c:pt idx="31">
                  <c:v>0.67392749078148095</c:v>
                </c:pt>
                <c:pt idx="32">
                  <c:v>0.69843804956418287</c:v>
                </c:pt>
                <c:pt idx="33">
                  <c:v>0.70284133324623466</c:v>
                </c:pt>
                <c:pt idx="34">
                  <c:v>0.7235756536448622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47-4041-AB06-3A6B68763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88896"/>
        <c:axId val="208888504"/>
      </c:lineChart>
      <c:catAx>
        <c:axId val="20615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962040"/>
        <c:crosses val="autoZero"/>
        <c:auto val="1"/>
        <c:lblAlgn val="ctr"/>
        <c:lblOffset val="100"/>
        <c:noMultiLvlLbl val="0"/>
      </c:catAx>
      <c:valAx>
        <c:axId val="20796204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156424"/>
        <c:crosses val="autoZero"/>
        <c:crossBetween val="between"/>
      </c:valAx>
      <c:valAx>
        <c:axId val="20888850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888896"/>
        <c:crosses val="max"/>
        <c:crossBetween val="between"/>
      </c:valAx>
      <c:catAx>
        <c:axId val="208888896"/>
        <c:scaling>
          <c:orientation val="minMax"/>
        </c:scaling>
        <c:delete val="1"/>
        <c:axPos val="b"/>
        <c:majorTickMark val="out"/>
        <c:minorTickMark val="none"/>
        <c:tickLblPos val="nextTo"/>
        <c:crossAx val="208888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68188004277242E-2"/>
          <c:y val="4.1985428266512699E-2"/>
          <c:w val="0.86640930300379115"/>
          <c:h val="0.76159550779817276"/>
        </c:manualLayout>
      </c:layout>
      <c:lineChart>
        <c:grouping val="standard"/>
        <c:varyColors val="0"/>
        <c:ser>
          <c:idx val="0"/>
          <c:order val="0"/>
          <c:tx>
            <c:strRef>
              <c:f>stat_age!$B$3</c:f>
              <c:strCache>
                <c:ptCount val="1"/>
                <c:pt idx="0">
                  <c:v>Early ret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stat_age!$B$4:$B$38</c:f>
              <c:numCache>
                <c:formatCode>General</c:formatCode>
                <c:ptCount val="35"/>
                <c:pt idx="16" formatCode="0">
                  <c:v>52</c:v>
                </c:pt>
                <c:pt idx="17" formatCode="0">
                  <c:v>52</c:v>
                </c:pt>
                <c:pt idx="18" formatCode="0">
                  <c:v>54</c:v>
                </c:pt>
                <c:pt idx="19" formatCode="0">
                  <c:v>55</c:v>
                </c:pt>
                <c:pt idx="20" formatCode="0">
                  <c:v>55</c:v>
                </c:pt>
                <c:pt idx="21" formatCode="0">
                  <c:v>56</c:v>
                </c:pt>
                <c:pt idx="22" formatCode="0">
                  <c:v>57</c:v>
                </c:pt>
                <c:pt idx="23" formatCode="0">
                  <c:v>57</c:v>
                </c:pt>
                <c:pt idx="24" formatCode="0">
                  <c:v>57</c:v>
                </c:pt>
                <c:pt idx="25" formatCode="0">
                  <c:v>57</c:v>
                </c:pt>
                <c:pt idx="26" formatCode="0">
                  <c:v>57</c:v>
                </c:pt>
                <c:pt idx="27" formatCode="0">
                  <c:v>57</c:v>
                </c:pt>
                <c:pt idx="28" formatCode="0">
                  <c:v>58</c:v>
                </c:pt>
                <c:pt idx="29" formatCode="0">
                  <c:v>58</c:v>
                </c:pt>
                <c:pt idx="30" formatCode="0">
                  <c:v>59</c:v>
                </c:pt>
                <c:pt idx="31" formatCode="0">
                  <c:v>60</c:v>
                </c:pt>
                <c:pt idx="32" formatCode="0">
                  <c:v>63</c:v>
                </c:pt>
                <c:pt idx="33" formatCode="0">
                  <c:v>63</c:v>
                </c:pt>
                <c:pt idx="34" formatCode="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BA-4286-9D0E-614C989B1162}"/>
            </c:ext>
          </c:extLst>
        </c:ser>
        <c:ser>
          <c:idx val="1"/>
          <c:order val="1"/>
          <c:tx>
            <c:strRef>
              <c:f>stat_age!$C$3</c:f>
              <c:strCache>
                <c:ptCount val="1"/>
                <c:pt idx="0">
                  <c:v>old age men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stat_age!$C$4:$C$38</c:f>
              <c:numCache>
                <c:formatCode>0</c:formatCode>
                <c:ptCount val="3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61</c:v>
                </c:pt>
                <c:pt idx="16">
                  <c:v>62</c:v>
                </c:pt>
                <c:pt idx="17">
                  <c:v>63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3">
                  <c:v>65.166666666666671</c:v>
                </c:pt>
                <c:pt idx="24">
                  <c:v>65.333333333333329</c:v>
                </c:pt>
                <c:pt idx="25">
                  <c:v>65.333333333333329</c:v>
                </c:pt>
                <c:pt idx="26">
                  <c:v>65.333333333333329</c:v>
                </c:pt>
                <c:pt idx="27">
                  <c:v>65.333333333333329</c:v>
                </c:pt>
                <c:pt idx="28">
                  <c:v>65.333333333333329</c:v>
                </c:pt>
                <c:pt idx="29">
                  <c:v>65.333333333333329</c:v>
                </c:pt>
                <c:pt idx="30">
                  <c:v>65.333333333333329</c:v>
                </c:pt>
                <c:pt idx="31">
                  <c:v>65.333333333333329</c:v>
                </c:pt>
                <c:pt idx="32">
                  <c:v>66</c:v>
                </c:pt>
                <c:pt idx="33">
                  <c:v>66</c:v>
                </c:pt>
                <c:pt idx="34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BA-4286-9D0E-614C989B1162}"/>
            </c:ext>
          </c:extLst>
        </c:ser>
        <c:ser>
          <c:idx val="4"/>
          <c:order val="2"/>
          <c:tx>
            <c:strRef>
              <c:f>stat_age!$D$3</c:f>
              <c:strCache>
                <c:ptCount val="1"/>
                <c:pt idx="0">
                  <c:v>old age women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stat_age!$A$4:$A$37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stat_age!$D$4:$D$38</c:f>
              <c:numCache>
                <c:formatCode>0</c:formatCode>
                <c:ptCount val="35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56</c:v>
                </c:pt>
                <c:pt idx="15">
                  <c:v>56</c:v>
                </c:pt>
                <c:pt idx="16">
                  <c:v>57</c:v>
                </c:pt>
                <c:pt idx="17">
                  <c:v>58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BA-4286-9D0E-614C989B1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45288"/>
        <c:axId val="207186128"/>
      </c:lineChart>
      <c:lineChart>
        <c:grouping val="standard"/>
        <c:varyColors val="0"/>
        <c:ser>
          <c:idx val="3"/>
          <c:order val="3"/>
          <c:tx>
            <c:strRef>
              <c:f>Italy!$U$3</c:f>
              <c:strCache>
                <c:ptCount val="1"/>
                <c:pt idx="0">
                  <c:v>EMP_6064_M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stat_age!$A$4:$A$37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Italy!$U$4:$U$38</c:f>
              <c:numCache>
                <c:formatCode>0.0000</c:formatCode>
                <c:ptCount val="35"/>
                <c:pt idx="0">
                  <c:v>0.39026717557251905</c:v>
                </c:pt>
                <c:pt idx="1">
                  <c:v>0.40507518796992481</c:v>
                </c:pt>
                <c:pt idx="2">
                  <c:v>0.36006051437216341</c:v>
                </c:pt>
                <c:pt idx="3">
                  <c:v>0.36107193229901269</c:v>
                </c:pt>
                <c:pt idx="4">
                  <c:v>0.37693298969072164</c:v>
                </c:pt>
                <c:pt idx="5">
                  <c:v>0.38195777351247601</c:v>
                </c:pt>
                <c:pt idx="6">
                  <c:v>0.37144662034112452</c:v>
                </c:pt>
                <c:pt idx="7">
                  <c:v>0.3626097867001255</c:v>
                </c:pt>
                <c:pt idx="8">
                  <c:v>0.36061538461538462</c:v>
                </c:pt>
                <c:pt idx="9">
                  <c:v>0.3466013472137171</c:v>
                </c:pt>
                <c:pt idx="10">
                  <c:v>0.35416666666666674</c:v>
                </c:pt>
                <c:pt idx="11">
                  <c:v>0.34437086092715224</c:v>
                </c:pt>
                <c:pt idx="12">
                  <c:v>0.34968152866242042</c:v>
                </c:pt>
                <c:pt idx="13">
                  <c:v>0.31903833658219621</c:v>
                </c:pt>
                <c:pt idx="14">
                  <c:v>0.30853816300129372</c:v>
                </c:pt>
                <c:pt idx="15">
                  <c:v>0.30289389067524108</c:v>
                </c:pt>
                <c:pt idx="16">
                  <c:v>0.29870967741935478</c:v>
                </c:pt>
                <c:pt idx="17">
                  <c:v>0.30330524951393389</c:v>
                </c:pt>
                <c:pt idx="18">
                  <c:v>0.30443159922928709</c:v>
                </c:pt>
                <c:pt idx="19">
                  <c:v>0.30025284450063211</c:v>
                </c:pt>
                <c:pt idx="20">
                  <c:v>0.30003122439831198</c:v>
                </c:pt>
                <c:pt idx="21">
                  <c:v>0.29524631800794388</c:v>
                </c:pt>
                <c:pt idx="22">
                  <c:v>0.29620710415412399</c:v>
                </c:pt>
                <c:pt idx="23">
                  <c:v>0.30573121077864068</c:v>
                </c:pt>
                <c:pt idx="24">
                  <c:v>0.29009997405003501</c:v>
                </c:pt>
                <c:pt idx="25">
                  <c:v>0.27594184763580432</c:v>
                </c:pt>
                <c:pt idx="26">
                  <c:v>0.28050849649577031</c:v>
                </c:pt>
                <c:pt idx="27">
                  <c:v>0.28908474597134659</c:v>
                </c:pt>
                <c:pt idx="28">
                  <c:v>0.29005171470713753</c:v>
                </c:pt>
                <c:pt idx="29">
                  <c:v>0.29141591486525592</c:v>
                </c:pt>
                <c:pt idx="30">
                  <c:v>0.29544050474294709</c:v>
                </c:pt>
                <c:pt idx="31">
                  <c:v>0.29365663073776921</c:v>
                </c:pt>
                <c:pt idx="32">
                  <c:v>0.306299979714382</c:v>
                </c:pt>
                <c:pt idx="33">
                  <c:v>0.3430034326680223</c:v>
                </c:pt>
                <c:pt idx="34">
                  <c:v>0.39163040275980188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BA-4286-9D0E-614C989B1162}"/>
            </c:ext>
          </c:extLst>
        </c:ser>
        <c:ser>
          <c:idx val="2"/>
          <c:order val="4"/>
          <c:tx>
            <c:strRef>
              <c:f>Italy!$AA$3</c:f>
              <c:strCache>
                <c:ptCount val="1"/>
                <c:pt idx="0">
                  <c:v>EMP_6064_W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stat_age!$A$4:$A$37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Italy!$AA$4:$AA$38</c:f>
              <c:numCache>
                <c:formatCode>0.0000</c:formatCode>
                <c:ptCount val="35"/>
                <c:pt idx="0">
                  <c:v>0.1042372881355932</c:v>
                </c:pt>
                <c:pt idx="1">
                  <c:v>0.1110197368421053</c:v>
                </c:pt>
                <c:pt idx="2">
                  <c:v>0.12870370370370371</c:v>
                </c:pt>
                <c:pt idx="3">
                  <c:v>9.9183929692404249E-2</c:v>
                </c:pt>
                <c:pt idx="4">
                  <c:v>0.10356536502546691</c:v>
                </c:pt>
                <c:pt idx="5">
                  <c:v>0.1003948110547095</c:v>
                </c:pt>
                <c:pt idx="6">
                  <c:v>9.9667774086378738E-2</c:v>
                </c:pt>
                <c:pt idx="7">
                  <c:v>9.7832128960533643E-2</c:v>
                </c:pt>
                <c:pt idx="8">
                  <c:v>9.9232456140350866E-2</c:v>
                </c:pt>
                <c:pt idx="9">
                  <c:v>9.5986984815618223E-2</c:v>
                </c:pt>
                <c:pt idx="10">
                  <c:v>9.860788863109049E-2</c:v>
                </c:pt>
                <c:pt idx="11">
                  <c:v>9.8510882016036666E-2</c:v>
                </c:pt>
                <c:pt idx="12">
                  <c:v>9.4339622641509441E-2</c:v>
                </c:pt>
                <c:pt idx="13">
                  <c:v>8.4922010398613523E-2</c:v>
                </c:pt>
                <c:pt idx="14">
                  <c:v>8.3236994219653179E-2</c:v>
                </c:pt>
                <c:pt idx="15">
                  <c:v>7.5547866205305653E-2</c:v>
                </c:pt>
                <c:pt idx="16">
                  <c:v>8.0185938407902391E-2</c:v>
                </c:pt>
                <c:pt idx="17">
                  <c:v>8.3723653395784539E-2</c:v>
                </c:pt>
                <c:pt idx="18">
                  <c:v>7.817969661610269E-2</c:v>
                </c:pt>
                <c:pt idx="19">
                  <c:v>7.5417386298215316E-2</c:v>
                </c:pt>
                <c:pt idx="20">
                  <c:v>7.7857558527897983E-2</c:v>
                </c:pt>
                <c:pt idx="21">
                  <c:v>8.4592431520585223E-2</c:v>
                </c:pt>
                <c:pt idx="22">
                  <c:v>8.8888888888888892E-2</c:v>
                </c:pt>
                <c:pt idx="23">
                  <c:v>9.9228119595365372E-2</c:v>
                </c:pt>
                <c:pt idx="24">
                  <c:v>9.1706151231602709E-2</c:v>
                </c:pt>
                <c:pt idx="25">
                  <c:v>9.0681504991472775E-2</c:v>
                </c:pt>
                <c:pt idx="26">
                  <c:v>9.7666089223626879E-2</c:v>
                </c:pt>
                <c:pt idx="27">
                  <c:v>0.1059202344456666</c:v>
                </c:pt>
                <c:pt idx="28">
                  <c:v>0.1148004613639661</c:v>
                </c:pt>
                <c:pt idx="29">
                  <c:v>0.118124083437447</c:v>
                </c:pt>
                <c:pt idx="30">
                  <c:v>0.11823228807034949</c:v>
                </c:pt>
                <c:pt idx="31">
                  <c:v>0.12683148180238801</c:v>
                </c:pt>
                <c:pt idx="32">
                  <c:v>0.1527361373218952</c:v>
                </c:pt>
                <c:pt idx="33">
                  <c:v>0.18140238828853519</c:v>
                </c:pt>
                <c:pt idx="34">
                  <c:v>0.23609555520069311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BA-4286-9D0E-614C989B1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86912"/>
        <c:axId val="207186520"/>
      </c:lineChart>
      <c:dateAx>
        <c:axId val="207445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186128"/>
        <c:crosses val="autoZero"/>
        <c:auto val="0"/>
        <c:lblOffset val="100"/>
        <c:baseTimeUnit val="days"/>
        <c:majorUnit val="1"/>
        <c:majorTimeUnit val="days"/>
        <c:minorUnit val="1"/>
      </c:dateAx>
      <c:valAx>
        <c:axId val="20718612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445288"/>
        <c:crosses val="autoZero"/>
        <c:crossBetween val="between"/>
      </c:valAx>
      <c:valAx>
        <c:axId val="207186520"/>
        <c:scaling>
          <c:orientation val="minMax"/>
          <c:max val="0.42000000000000004"/>
          <c:min val="5.000000000000001E-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186912"/>
        <c:crosses val="max"/>
        <c:crossBetween val="between"/>
      </c:valAx>
      <c:catAx>
        <c:axId val="20718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186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978546485108176E-2"/>
          <c:y val="0.90564787095728105"/>
          <c:w val="0.89700966866321197"/>
          <c:h val="9.4352129042718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Asia</c:v>
          </c:tx>
          <c:spPr>
            <a:ln>
              <a:solidFill>
                <a:srgbClr val="25FF08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7.7852871165064954</c:v>
                </c:pt>
                <c:pt idx="1">
                  <c:v>7.9427625539899616</c:v>
                </c:pt>
                <c:pt idx="2">
                  <c:v>8.1242160462047579</c:v>
                </c:pt>
                <c:pt idx="3">
                  <c:v>8.6084548463343804</c:v>
                </c:pt>
                <c:pt idx="4">
                  <c:v>9.1333897616138167</c:v>
                </c:pt>
                <c:pt idx="5">
                  <c:v>9.6057645161756096</c:v>
                </c:pt>
                <c:pt idx="6">
                  <c:v>10.072535714804321</c:v>
                </c:pt>
                <c:pt idx="7">
                  <c:v>10.9941279857045</c:v>
                </c:pt>
                <c:pt idx="8">
                  <c:v>12.909407471714699</c:v>
                </c:pt>
                <c:pt idx="9">
                  <c:v>14.749491172645101</c:v>
                </c:pt>
                <c:pt idx="10">
                  <c:v>17.12627865741943</c:v>
                </c:pt>
                <c:pt idx="11">
                  <c:v>19.96896098643699</c:v>
                </c:pt>
                <c:pt idx="12">
                  <c:v>22.61493699561143</c:v>
                </c:pt>
                <c:pt idx="13">
                  <c:v>24.512055269712722</c:v>
                </c:pt>
                <c:pt idx="14">
                  <c:v>26.992270445913181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C3-4C51-8BF1-C54AFF24D5C9}"/>
            </c:ext>
          </c:extLst>
        </c:ser>
        <c:ser>
          <c:idx val="1"/>
          <c:order val="1"/>
          <c:tx>
            <c:v>China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8.5273550987581519</c:v>
                </c:pt>
                <c:pt idx="1">
                  <c:v>8.79277686857119</c:v>
                </c:pt>
                <c:pt idx="2">
                  <c:v>8.8972286929414981</c:v>
                </c:pt>
                <c:pt idx="3">
                  <c:v>9.4999347642640046</c:v>
                </c:pt>
                <c:pt idx="4">
                  <c:v>10.17252089573801</c:v>
                </c:pt>
                <c:pt idx="5">
                  <c:v>10.6823533821307</c:v>
                </c:pt>
                <c:pt idx="6">
                  <c:v>11.35941766394671</c:v>
                </c:pt>
                <c:pt idx="7">
                  <c:v>13.056157187785001</c:v>
                </c:pt>
                <c:pt idx="8">
                  <c:v>16.703166130572189</c:v>
                </c:pt>
                <c:pt idx="9">
                  <c:v>19.518321059430999</c:v>
                </c:pt>
                <c:pt idx="10">
                  <c:v>23.804322620608701</c:v>
                </c:pt>
                <c:pt idx="11">
                  <c:v>29.633814760375522</c:v>
                </c:pt>
                <c:pt idx="12">
                  <c:v>34.826259875117167</c:v>
                </c:pt>
                <c:pt idx="13">
                  <c:v>36.386352612017397</c:v>
                </c:pt>
                <c:pt idx="14">
                  <c:v>39.002266633806151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C3-4C51-8BF1-C54AFF24D5C9}"/>
            </c:ext>
          </c:extLst>
        </c:ser>
        <c:ser>
          <c:idx val="4"/>
          <c:order val="2"/>
          <c:tx>
            <c:v>Germany</c:v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23.687970689947601</c:v>
                </c:pt>
                <c:pt idx="1">
                  <c:v>20.629418466581299</c:v>
                </c:pt>
                <c:pt idx="2">
                  <c:v>21.744122045698699</c:v>
                </c:pt>
                <c:pt idx="3">
                  <c:v>22.575122181037859</c:v>
                </c:pt>
                <c:pt idx="4">
                  <c:v>23.999921599081699</c:v>
                </c:pt>
                <c:pt idx="5">
                  <c:v>28.381847021837409</c:v>
                </c:pt>
                <c:pt idx="6">
                  <c:v>31.6326574149323</c:v>
                </c:pt>
                <c:pt idx="7">
                  <c:v>32.687731048987111</c:v>
                </c:pt>
                <c:pt idx="8">
                  <c:v>36.07427475884775</c:v>
                </c:pt>
                <c:pt idx="9">
                  <c:v>40.578383638285501</c:v>
                </c:pt>
                <c:pt idx="10">
                  <c:v>48.050502377973203</c:v>
                </c:pt>
                <c:pt idx="11">
                  <c:v>55.182710579785599</c:v>
                </c:pt>
                <c:pt idx="12">
                  <c:v>57.102939788404328</c:v>
                </c:pt>
                <c:pt idx="13">
                  <c:v>57.867580335846966</c:v>
                </c:pt>
                <c:pt idx="14">
                  <c:v>59.859485730469899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C3-4C51-8BF1-C54AFF24D5C9}"/>
            </c:ext>
          </c:extLst>
        </c:ser>
        <c:ser>
          <c:idx val="5"/>
          <c:order val="3"/>
          <c:tx>
            <c:v>Italy</c:v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20.74835764161179</c:v>
                </c:pt>
                <c:pt idx="1">
                  <c:v>19.461101757140799</c:v>
                </c:pt>
                <c:pt idx="2">
                  <c:v>21.76764467222036</c:v>
                </c:pt>
                <c:pt idx="3">
                  <c:v>24.3739374824703</c:v>
                </c:pt>
                <c:pt idx="4">
                  <c:v>27.085450815789059</c:v>
                </c:pt>
                <c:pt idx="5">
                  <c:v>29.608132834207481</c:v>
                </c:pt>
                <c:pt idx="6">
                  <c:v>30.902236985272051</c:v>
                </c:pt>
                <c:pt idx="7">
                  <c:v>33.84343110879243</c:v>
                </c:pt>
                <c:pt idx="8">
                  <c:v>36.060980941944202</c:v>
                </c:pt>
                <c:pt idx="9">
                  <c:v>39.304314704708702</c:v>
                </c:pt>
                <c:pt idx="10">
                  <c:v>44.673836116649703</c:v>
                </c:pt>
                <c:pt idx="11">
                  <c:v>51.278242341475462</c:v>
                </c:pt>
                <c:pt idx="12">
                  <c:v>57.742137052032597</c:v>
                </c:pt>
                <c:pt idx="13">
                  <c:v>61.492787366908601</c:v>
                </c:pt>
                <c:pt idx="14">
                  <c:v>62.254561867881968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C3-4C51-8BF1-C54AFF24D5C9}"/>
            </c:ext>
          </c:extLst>
        </c:ser>
        <c:ser>
          <c:idx val="6"/>
          <c:order val="4"/>
          <c:tx>
            <c:v>US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Sheet1!$J$2:$J$16</c:f>
              <c:numCache>
                <c:formatCode>General</c:formatCode>
                <c:ptCount val="15"/>
                <c:pt idx="0">
                  <c:v>17.074927684022501</c:v>
                </c:pt>
                <c:pt idx="1">
                  <c:v>17.933664539607499</c:v>
                </c:pt>
                <c:pt idx="2">
                  <c:v>18.936237463789091</c:v>
                </c:pt>
                <c:pt idx="3">
                  <c:v>19.188636881221981</c:v>
                </c:pt>
                <c:pt idx="4">
                  <c:v>18.653928767337121</c:v>
                </c:pt>
                <c:pt idx="5">
                  <c:v>18.38492496689782</c:v>
                </c:pt>
                <c:pt idx="6">
                  <c:v>19.471687731175159</c:v>
                </c:pt>
                <c:pt idx="7">
                  <c:v>22.245376121020591</c:v>
                </c:pt>
                <c:pt idx="8">
                  <c:v>25.732996737888001</c:v>
                </c:pt>
                <c:pt idx="9">
                  <c:v>29.74874097630217</c:v>
                </c:pt>
                <c:pt idx="10">
                  <c:v>33.024468245637152</c:v>
                </c:pt>
                <c:pt idx="11">
                  <c:v>34.606241998477003</c:v>
                </c:pt>
                <c:pt idx="12">
                  <c:v>35.03766397039437</c:v>
                </c:pt>
                <c:pt idx="13">
                  <c:v>35.067179146281212</c:v>
                </c:pt>
                <c:pt idx="14">
                  <c:v>35.511514331154601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C3-4C51-8BF1-C54AFF24D5C9}"/>
            </c:ext>
          </c:extLst>
        </c:ser>
        <c:ser>
          <c:idx val="7"/>
          <c:order val="5"/>
          <c:tx>
            <c:v>UK</c:v>
          </c:tx>
          <c:spPr>
            <a:ln>
              <a:solidFill>
                <a:srgbClr val="FF6699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Sheet1!$I$2:$I$16</c:f>
              <c:numCache>
                <c:formatCode>General</c:formatCode>
                <c:ptCount val="15"/>
                <c:pt idx="0">
                  <c:v>23.301233609186099</c:v>
                </c:pt>
                <c:pt idx="1">
                  <c:v>23.022105825727589</c:v>
                </c:pt>
                <c:pt idx="2">
                  <c:v>24.058261827436421</c:v>
                </c:pt>
                <c:pt idx="3">
                  <c:v>24.461792027458799</c:v>
                </c:pt>
                <c:pt idx="4">
                  <c:v>24.24053168603324</c:v>
                </c:pt>
                <c:pt idx="5">
                  <c:v>24.16503655407049</c:v>
                </c:pt>
                <c:pt idx="6">
                  <c:v>25.191975212253631</c:v>
                </c:pt>
                <c:pt idx="7">
                  <c:v>28.105812901093799</c:v>
                </c:pt>
                <c:pt idx="8">
                  <c:v>29.884319085361081</c:v>
                </c:pt>
                <c:pt idx="9">
                  <c:v>32.083666214101299</c:v>
                </c:pt>
                <c:pt idx="10">
                  <c:v>35.534502336255528</c:v>
                </c:pt>
                <c:pt idx="11">
                  <c:v>38.767786252492471</c:v>
                </c:pt>
                <c:pt idx="12">
                  <c:v>40.322746775913899</c:v>
                </c:pt>
                <c:pt idx="13">
                  <c:v>40.704228871368002</c:v>
                </c:pt>
                <c:pt idx="14">
                  <c:v>42.098854002424112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C3-4C51-8BF1-C54AFF24D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187696"/>
        <c:axId val="207188088"/>
      </c:lineChart>
      <c:catAx>
        <c:axId val="20718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zh-CN"/>
          </a:p>
        </c:txPr>
        <c:crossAx val="207188088"/>
        <c:crosses val="autoZero"/>
        <c:auto val="1"/>
        <c:lblAlgn val="ctr"/>
        <c:lblOffset val="100"/>
        <c:noMultiLvlLbl val="0"/>
      </c:catAx>
      <c:valAx>
        <c:axId val="20718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187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 i="0"/>
      </a:pPr>
      <a:endParaRPr lang="zh-CN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0.41591</cdr:x>
      <cdr:y>0</cdr:y>
    </cdr:from>
    <cdr:to>
      <cdr:x>0.41869</cdr:x>
      <cdr:y>0.84819</cdr:y>
    </cdr:to>
    <cdr:cxnSp macro="">
      <cdr:nvCxnSpPr>
        <cdr:cNvPr id="3" name="Connettore 1 2"/>
        <cdr:cNvCxnSpPr/>
      </cdr:nvCxnSpPr>
      <cdr:spPr>
        <a:xfrm xmlns:a="http://schemas.openxmlformats.org/drawingml/2006/main" flipH="1" flipV="1">
          <a:off x="3422779" y="-1600200"/>
          <a:ext cx="22860" cy="4198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0.49722</cdr:x>
      <cdr:y>0</cdr:y>
    </cdr:from>
    <cdr:to>
      <cdr:x>0.5</cdr:x>
      <cdr:y>0.84819</cdr:y>
    </cdr:to>
    <cdr:cxnSp macro="">
      <cdr:nvCxnSpPr>
        <cdr:cNvPr id="4" name="Connettore 1 3"/>
        <cdr:cNvCxnSpPr/>
      </cdr:nvCxnSpPr>
      <cdr:spPr>
        <a:xfrm xmlns:a="http://schemas.openxmlformats.org/drawingml/2006/main" flipH="1" flipV="1">
          <a:off x="4091940" y="-1600200"/>
          <a:ext cx="22860" cy="41984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0.92095</cdr:x>
      <cdr:y>0</cdr:y>
    </cdr:from>
    <cdr:to>
      <cdr:x>0.92373</cdr:x>
      <cdr:y>0.84819</cdr:y>
    </cdr:to>
    <cdr:cxnSp macro="">
      <cdr:nvCxnSpPr>
        <cdr:cNvPr id="5" name="Connettore 1 4"/>
        <cdr:cNvCxnSpPr/>
      </cdr:nvCxnSpPr>
      <cdr:spPr>
        <a:xfrm xmlns:a="http://schemas.openxmlformats.org/drawingml/2006/main" flipH="1" flipV="1">
          <a:off x="7579049" y="-1600200"/>
          <a:ext cx="22860" cy="4198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0.94696</cdr:x>
      <cdr:y>0.35872</cdr:y>
    </cdr:from>
    <cdr:to>
      <cdr:x>0.97919</cdr:x>
      <cdr:y>0.41295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7531649" y="1905299"/>
          <a:ext cx="256309" cy="28803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0.94696</cdr:x>
      <cdr:y>0.08757</cdr:y>
    </cdr:from>
    <cdr:to>
      <cdr:x>0.97919</cdr:x>
      <cdr:y>0.1418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7531649" y="465139"/>
          <a:ext cx="256309" cy="288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12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37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06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2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13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4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09/01/2017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2831544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it-IT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</a:t>
            </a:r>
            <a:r>
              <a:rPr lang="it-IT" sz="2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Italian</a:t>
            </a:r>
            <a:r>
              <a:rPr lang="it-IT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Social </a:t>
            </a:r>
            <a:r>
              <a:rPr lang="it-IT" sz="2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Protection</a:t>
            </a:r>
            <a:r>
              <a:rPr lang="it-IT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System: a Long </a:t>
            </a:r>
            <a:r>
              <a:rPr lang="it-IT" sz="2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Term</a:t>
            </a:r>
            <a:r>
              <a:rPr lang="it-IT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Perspective</a:t>
            </a:r>
            <a:endParaRPr lang="it-IT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endParaRPr lang="en-GB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4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Agar Brugiavini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16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Ca’ </a:t>
            </a:r>
            <a:r>
              <a:rPr lang="en-GB" sz="16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Foscari</a:t>
            </a:r>
            <a:r>
              <a:rPr lang="en-GB" sz="16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University,Venice</a:t>
            </a: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Two- 2016 Training Course “</a:t>
            </a:r>
            <a:r>
              <a:rPr lang="en-US" altLang="zh-CN" sz="1400" i="1" dirty="0">
                <a:latin typeface="Arial" panose="020B0604020202020204" pitchFamily="34" charset="0"/>
                <a:ea typeface="宋体" panose="02010600030101010101" pitchFamily="2" charset="-122"/>
              </a:rPr>
              <a:t>European practices in the Governance, Financial Management and Strategies for a Sustainable Social Security System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October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16th -30th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Pathways</a:t>
            </a:r>
            <a:r>
              <a:rPr lang="it-IT" sz="2800" i="1" dirty="0">
                <a:solidFill>
                  <a:srgbClr val="C00000"/>
                </a:solidFill>
              </a:rPr>
              <a:t> to </a:t>
            </a:r>
            <a:r>
              <a:rPr lang="it-IT" sz="2800" i="1" dirty="0" err="1">
                <a:solidFill>
                  <a:srgbClr val="C00000"/>
                </a:solidFill>
              </a:rPr>
              <a:t>retirement</a:t>
            </a:r>
            <a:endParaRPr lang="en-GB" sz="2800" i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099759"/>
            <a:ext cx="8490152" cy="50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Pathways</a:t>
            </a:r>
            <a:r>
              <a:rPr lang="it-IT" sz="2800" i="1" dirty="0">
                <a:solidFill>
                  <a:srgbClr val="C00000"/>
                </a:solidFill>
              </a:rPr>
              <a:t> to </a:t>
            </a:r>
            <a:r>
              <a:rPr lang="it-IT" sz="2800" i="1" dirty="0" err="1">
                <a:solidFill>
                  <a:srgbClr val="C00000"/>
                </a:solidFill>
              </a:rPr>
              <a:t>retirement</a:t>
            </a:r>
            <a:r>
              <a:rPr lang="it-IT" sz="2800" i="1" dirty="0">
                <a:solidFill>
                  <a:srgbClr val="C00000"/>
                </a:solidFill>
              </a:rPr>
              <a:t> by gender and </a:t>
            </a:r>
            <a:r>
              <a:rPr lang="it-IT" sz="2800" i="1" dirty="0" err="1">
                <a:solidFill>
                  <a:srgbClr val="C00000"/>
                </a:solidFill>
              </a:rPr>
              <a:t>age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group</a:t>
            </a:r>
            <a:endParaRPr lang="en-GB" sz="2800" i="1" dirty="0">
              <a:solidFill>
                <a:srgbClr val="C00000"/>
              </a:solidFill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34536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1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Why</a:t>
            </a:r>
            <a:r>
              <a:rPr lang="it-IT" sz="2800" i="1" dirty="0">
                <a:solidFill>
                  <a:srgbClr val="C00000"/>
                </a:solidFill>
              </a:rPr>
              <a:t> do </a:t>
            </a:r>
            <a:r>
              <a:rPr lang="it-IT" sz="2800" i="1" dirty="0" err="1">
                <a:solidFill>
                  <a:srgbClr val="C00000"/>
                </a:solidFill>
              </a:rPr>
              <a:t>we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see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these</a:t>
            </a:r>
            <a:r>
              <a:rPr lang="it-IT" sz="2800" i="1" dirty="0">
                <a:solidFill>
                  <a:srgbClr val="C00000"/>
                </a:solidFill>
              </a:rPr>
              <a:t> long </a:t>
            </a:r>
            <a:r>
              <a:rPr lang="it-IT" sz="2800" i="1" dirty="0" err="1">
                <a:solidFill>
                  <a:srgbClr val="C00000"/>
                </a:solidFill>
              </a:rPr>
              <a:t>term</a:t>
            </a:r>
            <a:r>
              <a:rPr lang="it-IT" sz="2800" i="1" dirty="0">
                <a:solidFill>
                  <a:srgbClr val="C00000"/>
                </a:solidFill>
              </a:rPr>
              <a:t> trends?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Combination of </a:t>
            </a:r>
            <a:r>
              <a:rPr lang="it-IT" dirty="0" err="1"/>
              <a:t>education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cohorts</a:t>
            </a:r>
            <a:r>
              <a:rPr lang="it-IT" dirty="0"/>
              <a:t> and </a:t>
            </a:r>
          </a:p>
          <a:p>
            <a:pPr marL="0" indent="0">
              <a:buNone/>
            </a:pPr>
            <a:r>
              <a:rPr lang="it-IT" dirty="0"/>
              <a:t>…………..social security </a:t>
            </a:r>
            <a:r>
              <a:rPr lang="it-IT" dirty="0" err="1"/>
              <a:t>rules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22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75142"/>
              </p:ext>
            </p:extLst>
          </p:nvPr>
        </p:nvGraphicFramePr>
        <p:xfrm>
          <a:off x="1238251" y="1556793"/>
          <a:ext cx="7058024" cy="40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Education</a:t>
            </a:r>
            <a:r>
              <a:rPr lang="it-IT" sz="2800" i="1" dirty="0">
                <a:solidFill>
                  <a:srgbClr val="C00000"/>
                </a:solidFill>
              </a:rPr>
              <a:t> and </a:t>
            </a:r>
            <a:r>
              <a:rPr lang="it-IT" sz="2800" i="1" dirty="0" err="1">
                <a:solidFill>
                  <a:srgbClr val="C00000"/>
                </a:solidFill>
              </a:rPr>
              <a:t>employment</a:t>
            </a:r>
            <a:endParaRPr lang="it-IT" sz="2800" i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38251" y="5960627"/>
            <a:ext cx="4544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Source for </a:t>
            </a:r>
            <a:r>
              <a:rPr lang="it-IT" sz="1400" i="1" dirty="0" err="1"/>
              <a:t>education</a:t>
            </a:r>
            <a:r>
              <a:rPr lang="it-IT" sz="1400" i="1" dirty="0"/>
              <a:t> data: </a:t>
            </a:r>
            <a:r>
              <a:rPr lang="it-IT" sz="1400" i="1" dirty="0" err="1"/>
              <a:t>Bank</a:t>
            </a:r>
            <a:r>
              <a:rPr lang="it-IT" sz="1400" i="1" dirty="0"/>
              <a:t> of </a:t>
            </a:r>
            <a:r>
              <a:rPr lang="it-IT" sz="1400" i="1" dirty="0" err="1"/>
              <a:t>Italy</a:t>
            </a:r>
            <a:r>
              <a:rPr lang="it-IT" sz="1400" i="1" dirty="0"/>
              <a:t> SHIW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1779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i="1" dirty="0" err="1">
                <a:solidFill>
                  <a:srgbClr val="C00000"/>
                </a:solidFill>
              </a:rPr>
              <a:t>Effect</a:t>
            </a:r>
            <a:r>
              <a:rPr lang="it-IT" sz="2400" i="1" dirty="0">
                <a:solidFill>
                  <a:srgbClr val="C00000"/>
                </a:solidFill>
              </a:rPr>
              <a:t> of </a:t>
            </a:r>
            <a:r>
              <a:rPr lang="it-IT" sz="2400" i="1" dirty="0" err="1">
                <a:solidFill>
                  <a:srgbClr val="C00000"/>
                </a:solidFill>
              </a:rPr>
              <a:t>incentives</a:t>
            </a:r>
            <a:endParaRPr lang="it-IT" sz="2400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2011 Monti </a:t>
            </a:r>
            <a:r>
              <a:rPr lang="it-IT" b="1" dirty="0" err="1">
                <a:solidFill>
                  <a:srgbClr val="C00000"/>
                </a:solidFill>
              </a:rPr>
              <a:t>reform</a:t>
            </a:r>
            <a:r>
              <a:rPr lang="it-IT" b="1" dirty="0">
                <a:solidFill>
                  <a:srgbClr val="C00000"/>
                </a:solidFill>
              </a:rPr>
              <a:t> (</a:t>
            </a:r>
            <a:r>
              <a:rPr lang="it-IT" b="1" dirty="0" err="1">
                <a:solidFill>
                  <a:srgbClr val="C00000"/>
                </a:solidFill>
              </a:rPr>
              <a:t>effective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as</a:t>
            </a:r>
            <a:r>
              <a:rPr lang="it-IT" b="1" dirty="0">
                <a:solidFill>
                  <a:srgbClr val="C00000"/>
                </a:solidFill>
              </a:rPr>
              <a:t> of </a:t>
            </a:r>
            <a:r>
              <a:rPr lang="it-IT" b="1" dirty="0" err="1">
                <a:solidFill>
                  <a:srgbClr val="C00000"/>
                </a:solidFill>
              </a:rPr>
              <a:t>Jan</a:t>
            </a:r>
            <a:r>
              <a:rPr lang="it-IT" b="1" dirty="0">
                <a:solidFill>
                  <a:srgbClr val="C00000"/>
                </a:solidFill>
              </a:rPr>
              <a:t> 2012)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Sudden increase in old age retirement age, then </a:t>
            </a:r>
            <a:r>
              <a:rPr lang="it-IT" altLang="it-IT" dirty="0" err="1">
                <a:ea typeface="ＭＳ Ｐゴシック" panose="020B0600070205080204" pitchFamily="34" charset="-128"/>
              </a:rPr>
              <a:t>retirement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age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linked</a:t>
            </a:r>
            <a:r>
              <a:rPr lang="it-IT" altLang="it-IT" dirty="0">
                <a:ea typeface="ＭＳ Ｐゴシック" panose="020B0600070205080204" pitchFamily="34" charset="-128"/>
              </a:rPr>
              <a:t> to life </a:t>
            </a:r>
            <a:r>
              <a:rPr lang="it-IT" altLang="it-IT" dirty="0" err="1">
                <a:ea typeface="ＭＳ Ｐゴシック" panose="020B0600070205080204" pitchFamily="34" charset="-128"/>
              </a:rPr>
              <a:t>expectancy</a:t>
            </a:r>
            <a:r>
              <a:rPr lang="it-IT" altLang="it-IT" dirty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>
                <a:ea typeface="ＭＳ Ｐゴシック" panose="020B0600070205080204" pitchFamily="34" charset="-128"/>
              </a:rPr>
              <a:t>hence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further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increase</a:t>
            </a:r>
            <a:r>
              <a:rPr lang="it-IT" altLang="it-IT" dirty="0">
                <a:ea typeface="ＭＳ Ｐゴシック" panose="020B0600070205080204" pitchFamily="34" charset="-128"/>
              </a:rPr>
              <a:t> in </a:t>
            </a:r>
            <a:r>
              <a:rPr lang="it-IT" altLang="it-IT" dirty="0" err="1">
                <a:ea typeface="ＭＳ Ｐゴシック" panose="020B0600070205080204" pitchFamily="34" charset="-128"/>
              </a:rPr>
              <a:t>retirement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age</a:t>
            </a:r>
            <a:r>
              <a:rPr lang="it-IT" altLang="it-IT" dirty="0">
                <a:ea typeface="ＭＳ Ｐゴシック" panose="020B0600070205080204" pitchFamily="34" charset="-128"/>
              </a:rPr>
              <a:t> in the future)</a:t>
            </a:r>
            <a:endParaRPr 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Immediate and dramatic increase in years of contributions to access early retirement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Shorten transition to NDC, hence benefit reduction for a number of transition cohorts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15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Incentives: Eligibility ages and employment rate for men age 55-59</a:t>
            </a:r>
            <a:endParaRPr lang="en-GB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Immagin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123001"/>
              </p:ext>
            </p:extLst>
          </p:nvPr>
        </p:nvGraphicFramePr>
        <p:xfrm>
          <a:off x="1772564" y="1794769"/>
          <a:ext cx="6365963" cy="399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41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Eligibility ages and employment rate for men and women (60-64)</a:t>
            </a:r>
            <a:endParaRPr lang="it-IT" sz="2800" dirty="0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7363793" y="1855916"/>
            <a:ext cx="0" cy="3403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Segnaposto contenuto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06740"/>
              </p:ext>
            </p:extLst>
          </p:nvPr>
        </p:nvGraphicFramePr>
        <p:xfrm>
          <a:off x="1496616" y="980728"/>
          <a:ext cx="72728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Connettore 1 19"/>
          <p:cNvCxnSpPr/>
          <p:nvPr/>
        </p:nvCxnSpPr>
        <p:spPr>
          <a:xfrm flipH="1" flipV="1">
            <a:off x="4227739" y="1855916"/>
            <a:ext cx="2" cy="3403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 flipV="1">
            <a:off x="4743258" y="1855916"/>
            <a:ext cx="3291" cy="3403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284446" y="34252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men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71836" y="403833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</a:t>
            </a:r>
            <a:r>
              <a:rPr lang="it-IT" dirty="0" err="1"/>
              <a:t>women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337109" y="41883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ret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92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i="1" dirty="0">
                <a:solidFill>
                  <a:srgbClr val="C00000"/>
                </a:solidFill>
              </a:rPr>
              <a:t>Public </a:t>
            </a:r>
            <a:r>
              <a:rPr lang="it-IT" sz="2400" i="1" dirty="0" err="1">
                <a:solidFill>
                  <a:srgbClr val="C00000"/>
                </a:solidFill>
              </a:rPr>
              <a:t>expenditure</a:t>
            </a:r>
            <a:r>
              <a:rPr lang="it-IT" sz="2400" i="1" dirty="0">
                <a:solidFill>
                  <a:srgbClr val="C00000"/>
                </a:solidFill>
              </a:rPr>
              <a:t> for </a:t>
            </a:r>
            <a:r>
              <a:rPr lang="it-IT" sz="2400" i="1" dirty="0" err="1">
                <a:solidFill>
                  <a:srgbClr val="C00000"/>
                </a:solidFill>
              </a:rPr>
              <a:t>pensions</a:t>
            </a:r>
            <a:r>
              <a:rPr lang="it-IT" sz="2400" i="1" dirty="0">
                <a:solidFill>
                  <a:srgbClr val="C00000"/>
                </a:solidFill>
              </a:rPr>
              <a:t> (</a:t>
            </a:r>
            <a:r>
              <a:rPr lang="it-IT" sz="2400" i="1" dirty="0" err="1">
                <a:solidFill>
                  <a:srgbClr val="C00000"/>
                </a:solidFill>
              </a:rPr>
              <a:t>percentage</a:t>
            </a:r>
            <a:r>
              <a:rPr lang="it-IT" sz="2400" i="1" dirty="0">
                <a:solidFill>
                  <a:srgbClr val="C00000"/>
                </a:solidFill>
              </a:rPr>
              <a:t> of GDP)</a:t>
            </a:r>
            <a:endParaRPr lang="en-GB" sz="2400" i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1196752"/>
            <a:ext cx="6575061" cy="4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C00000"/>
                </a:solidFill>
              </a:rPr>
              <a:t>Public </a:t>
            </a:r>
            <a:r>
              <a:rPr lang="it-IT" i="1" dirty="0" err="1">
                <a:solidFill>
                  <a:srgbClr val="C00000"/>
                </a:solidFill>
              </a:rPr>
              <a:t>expenditure</a:t>
            </a:r>
            <a:r>
              <a:rPr lang="it-IT" i="1" dirty="0">
                <a:solidFill>
                  <a:srgbClr val="C00000"/>
                </a:solidFill>
              </a:rPr>
              <a:t> for </a:t>
            </a:r>
            <a:r>
              <a:rPr lang="it-IT" i="1" dirty="0" err="1">
                <a:solidFill>
                  <a:srgbClr val="C00000"/>
                </a:solidFill>
              </a:rPr>
              <a:t>pensions</a:t>
            </a:r>
            <a:r>
              <a:rPr lang="it-IT" i="1" dirty="0">
                <a:solidFill>
                  <a:srgbClr val="C00000"/>
                </a:solidFill>
              </a:rPr>
              <a:t> by gender (</a:t>
            </a:r>
            <a:r>
              <a:rPr lang="it-IT" i="1" dirty="0" err="1">
                <a:solidFill>
                  <a:srgbClr val="C00000"/>
                </a:solidFill>
              </a:rPr>
              <a:t>percentage</a:t>
            </a:r>
            <a:r>
              <a:rPr lang="it-IT" i="1" dirty="0">
                <a:solidFill>
                  <a:srgbClr val="C00000"/>
                </a:solidFill>
              </a:rPr>
              <a:t> of GDP)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980728"/>
            <a:ext cx="6513550" cy="51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>
                <a:solidFill>
                  <a:srgbClr val="C00000"/>
                </a:solidFill>
              </a:rPr>
              <a:t>Trends in China?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Evidence</a:t>
            </a:r>
            <a:r>
              <a:rPr lang="it-IT" dirty="0"/>
              <a:t> from the CHARLES </a:t>
            </a:r>
            <a:r>
              <a:rPr lang="it-IT" dirty="0" err="1"/>
              <a:t>Surevy</a:t>
            </a:r>
            <a:r>
              <a:rPr lang="it-IT" dirty="0"/>
              <a:t> (China </a:t>
            </a:r>
            <a:r>
              <a:rPr lang="it-IT" dirty="0" err="1"/>
              <a:t>Ageing</a:t>
            </a:r>
            <a:r>
              <a:rPr lang="it-IT" dirty="0"/>
              <a:t> and </a:t>
            </a:r>
            <a:r>
              <a:rPr lang="it-IT" dirty="0" err="1"/>
              <a:t>Retirement</a:t>
            </a:r>
            <a:r>
              <a:rPr lang="it-IT" dirty="0"/>
              <a:t> </a:t>
            </a:r>
            <a:r>
              <a:rPr lang="it-IT" dirty="0" err="1"/>
              <a:t>Longitudinal</a:t>
            </a:r>
            <a:r>
              <a:rPr lang="it-IT" dirty="0"/>
              <a:t> </a:t>
            </a:r>
            <a:r>
              <a:rPr lang="it-IT" dirty="0" err="1"/>
              <a:t>Survey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Urban </a:t>
            </a:r>
            <a:r>
              <a:rPr lang="it-IT" dirty="0" err="1"/>
              <a:t>workers</a:t>
            </a:r>
            <a:r>
              <a:rPr lang="it-IT" dirty="0"/>
              <a:t> </a:t>
            </a:r>
            <a:r>
              <a:rPr lang="it-IT" dirty="0" err="1"/>
              <a:t>leave</a:t>
            </a:r>
            <a:r>
              <a:rPr lang="it-IT" dirty="0"/>
              <a:t> the </a:t>
            </a:r>
            <a:r>
              <a:rPr lang="it-IT" dirty="0" err="1"/>
              <a:t>labour</a:t>
            </a:r>
            <a:r>
              <a:rPr lang="it-IT" dirty="0"/>
              <a:t> market </a:t>
            </a:r>
            <a:r>
              <a:rPr lang="it-IT" dirty="0" err="1"/>
              <a:t>early</a:t>
            </a:r>
            <a:endParaRPr lang="it-IT" dirty="0"/>
          </a:p>
          <a:p>
            <a:endParaRPr lang="it-IT" dirty="0"/>
          </a:p>
          <a:p>
            <a:r>
              <a:rPr lang="it-IT" dirty="0"/>
              <a:t>Compare with Europe (SHARE: </a:t>
            </a:r>
            <a:r>
              <a:rPr lang="it-IT" dirty="0" err="1"/>
              <a:t>surevy</a:t>
            </a:r>
            <a:r>
              <a:rPr lang="it-IT" dirty="0"/>
              <a:t> of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Ageing</a:t>
            </a:r>
            <a:r>
              <a:rPr lang="it-IT" dirty="0"/>
              <a:t> and </a:t>
            </a:r>
            <a:r>
              <a:rPr lang="it-IT" dirty="0" err="1"/>
              <a:t>Retirement</a:t>
            </a:r>
            <a:r>
              <a:rPr lang="it-IT" dirty="0"/>
              <a:t> in Europe)</a:t>
            </a:r>
          </a:p>
        </p:txBody>
      </p:sp>
    </p:spTree>
    <p:extLst>
      <p:ext uri="{BB962C8B-B14F-4D97-AF65-F5344CB8AC3E}">
        <p14:creationId xmlns:p14="http://schemas.microsoft.com/office/powerpoint/2010/main" val="31103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28" y="692696"/>
            <a:ext cx="9200197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Social Security in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Italy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brief : a «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recap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Labour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Force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Participation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patterns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over time in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Italy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Europe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Perspectives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the future of Social Security in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Italy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comparison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Patterns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China and Europe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44450"/>
            <a:ext cx="82296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</a:rPr>
              <a:t>Old age dependency ratio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88192"/>
              </p:ext>
            </p:extLst>
          </p:nvPr>
        </p:nvGraphicFramePr>
        <p:xfrm>
          <a:off x="1114309" y="1019645"/>
          <a:ext cx="7953491" cy="531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114425" y="6356351"/>
            <a:ext cx="765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Source: </a:t>
            </a:r>
            <a:r>
              <a:rPr lang="en-US" altLang="en-US" sz="1400"/>
              <a:t>United Nations, Department of Economic and Social Affairs, Population Division, </a:t>
            </a:r>
            <a:r>
              <a:rPr lang="en-US" altLang="en-US" sz="1400" i="1"/>
              <a:t>World Population Prospects: The 2012 Revision</a:t>
            </a:r>
            <a:r>
              <a:rPr lang="en-US" altLang="en-US" sz="1400"/>
              <a:t>, New York, 2013.</a:t>
            </a:r>
            <a:endParaRPr lang="en-US" altLang="en-US" sz="14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920552" y="44624"/>
            <a:ext cx="8229600" cy="774700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</a:rPr>
              <a:t>Employment rates by age cohort in China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052736"/>
            <a:ext cx="81946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704528" y="5949280"/>
            <a:ext cx="81946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Based on: National Bureau of Statistics, 2000 Population Census Statistical Materials (2002) and 2005 One-Percent Population Sample Statistical Materials (2007), China Statistics Press, Beijing. </a:t>
            </a:r>
          </a:p>
          <a:p>
            <a:pPr eaLnBrk="1" hangingPunct="1"/>
            <a:r>
              <a:rPr lang="en-US" altLang="en-US" sz="1400" i="1" dirty="0"/>
              <a:t>Source: John Giles, D. Wang, W. </a:t>
            </a:r>
            <a:r>
              <a:rPr lang="en-US" altLang="en-US" sz="1400" i="1" dirty="0" err="1"/>
              <a:t>Cai</a:t>
            </a:r>
            <a:r>
              <a:rPr lang="en-US" altLang="en-US" sz="1400" i="1" dirty="0"/>
              <a:t> “The Labor Supply and Retirement Behavior of China’s Older Workers and Elderly in Comparative Perspective” </a:t>
            </a:r>
          </a:p>
          <a:p>
            <a:pPr eaLnBrk="1" hangingPunct="1"/>
            <a:endParaRPr lang="en-US" altLang="en-US" sz="1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9001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4000" dirty="0" err="1">
                <a:solidFill>
                  <a:srgbClr val="CC0000"/>
                </a:solidFill>
              </a:rPr>
              <a:t>Employed</a:t>
            </a:r>
            <a:r>
              <a:rPr lang="it-IT" altLang="en-US" sz="4000" dirty="0">
                <a:solidFill>
                  <a:srgbClr val="CC0000"/>
                </a:solidFill>
              </a:rPr>
              <a:t> vs. </a:t>
            </a:r>
            <a:r>
              <a:rPr lang="it-IT" altLang="en-US" sz="4000" dirty="0" err="1">
                <a:solidFill>
                  <a:srgbClr val="CC0000"/>
                </a:solidFill>
              </a:rPr>
              <a:t>retired</a:t>
            </a:r>
            <a:r>
              <a:rPr lang="it-IT" altLang="en-US" sz="4000" dirty="0">
                <a:solidFill>
                  <a:srgbClr val="CC0000"/>
                </a:solidFill>
              </a:rPr>
              <a:t> EUROPE– SHARE sample</a:t>
            </a:r>
          </a:p>
        </p:txBody>
      </p:sp>
      <p:grpSp>
        <p:nvGrpSpPr>
          <p:cNvPr id="35842" name="Group 3"/>
          <p:cNvGrpSpPr>
            <a:grpSpLocks noChangeAspect="1"/>
          </p:cNvGrpSpPr>
          <p:nvPr/>
        </p:nvGrpSpPr>
        <p:grpSpPr bwMode="auto">
          <a:xfrm>
            <a:off x="1064568" y="980728"/>
            <a:ext cx="8198940" cy="5371058"/>
            <a:chOff x="518" y="546"/>
            <a:chExt cx="4887" cy="3338"/>
          </a:xfrm>
        </p:grpSpPr>
        <p:sp>
          <p:nvSpPr>
            <p:cNvPr id="35843" name="AutoShape 2"/>
            <p:cNvSpPr>
              <a:spLocks noChangeAspect="1" noChangeArrowheads="1" noTextEdit="1"/>
            </p:cNvSpPr>
            <p:nvPr/>
          </p:nvSpPr>
          <p:spPr bwMode="auto">
            <a:xfrm>
              <a:off x="521" y="549"/>
              <a:ext cx="4881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844" name="Group 204"/>
            <p:cNvGrpSpPr>
              <a:grpSpLocks/>
            </p:cNvGrpSpPr>
            <p:nvPr/>
          </p:nvGrpSpPr>
          <p:grpSpPr bwMode="auto">
            <a:xfrm>
              <a:off x="518" y="546"/>
              <a:ext cx="4887" cy="3338"/>
              <a:chOff x="518" y="546"/>
              <a:chExt cx="4887" cy="3338"/>
            </a:xfrm>
          </p:grpSpPr>
          <p:sp>
            <p:nvSpPr>
              <p:cNvPr id="35982" name="Rectangle 4"/>
              <p:cNvSpPr>
                <a:spLocks noChangeArrowheads="1"/>
              </p:cNvSpPr>
              <p:nvPr/>
            </p:nvSpPr>
            <p:spPr bwMode="auto">
              <a:xfrm>
                <a:off x="518" y="546"/>
                <a:ext cx="4887" cy="3338"/>
              </a:xfrm>
              <a:prstGeom prst="rect">
                <a:avLst/>
              </a:prstGeom>
              <a:solidFill>
                <a:srgbClr val="E1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t-IT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5983" name="Rectangle 5"/>
              <p:cNvSpPr>
                <a:spLocks noChangeArrowheads="1"/>
              </p:cNvSpPr>
              <p:nvPr/>
            </p:nvSpPr>
            <p:spPr bwMode="auto">
              <a:xfrm>
                <a:off x="521" y="552"/>
                <a:ext cx="4878" cy="3329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E1E6F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t-IT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5984" name="Rectangle 6"/>
              <p:cNvSpPr>
                <a:spLocks noChangeArrowheads="1"/>
              </p:cNvSpPr>
              <p:nvPr/>
            </p:nvSpPr>
            <p:spPr bwMode="auto">
              <a:xfrm>
                <a:off x="994" y="1001"/>
                <a:ext cx="4272" cy="214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it-IT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5985" name="Line 7"/>
              <p:cNvSpPr>
                <a:spLocks noChangeShapeType="1"/>
              </p:cNvSpPr>
              <p:nvPr/>
            </p:nvSpPr>
            <p:spPr bwMode="auto">
              <a:xfrm>
                <a:off x="1003" y="3062"/>
                <a:ext cx="4272" cy="1"/>
              </a:xfrm>
              <a:prstGeom prst="line">
                <a:avLst/>
              </a:prstGeom>
              <a:noFill/>
              <a:ln w="19050">
                <a:solidFill>
                  <a:srgbClr val="E1E6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86" name="Line 8"/>
              <p:cNvSpPr>
                <a:spLocks noChangeShapeType="1"/>
              </p:cNvSpPr>
              <p:nvPr/>
            </p:nvSpPr>
            <p:spPr bwMode="auto">
              <a:xfrm>
                <a:off x="1003" y="2662"/>
                <a:ext cx="4272" cy="1"/>
              </a:xfrm>
              <a:prstGeom prst="line">
                <a:avLst/>
              </a:prstGeom>
              <a:noFill/>
              <a:ln w="19050">
                <a:solidFill>
                  <a:srgbClr val="E1E6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87" name="Line 9"/>
              <p:cNvSpPr>
                <a:spLocks noChangeShapeType="1"/>
              </p:cNvSpPr>
              <p:nvPr/>
            </p:nvSpPr>
            <p:spPr bwMode="auto">
              <a:xfrm>
                <a:off x="1003" y="2262"/>
                <a:ext cx="4272" cy="1"/>
              </a:xfrm>
              <a:prstGeom prst="line">
                <a:avLst/>
              </a:prstGeom>
              <a:noFill/>
              <a:ln w="19050">
                <a:solidFill>
                  <a:srgbClr val="E1E6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88" name="Line 10"/>
              <p:cNvSpPr>
                <a:spLocks noChangeShapeType="1"/>
              </p:cNvSpPr>
              <p:nvPr/>
            </p:nvSpPr>
            <p:spPr bwMode="auto">
              <a:xfrm>
                <a:off x="1003" y="1862"/>
                <a:ext cx="4272" cy="1"/>
              </a:xfrm>
              <a:prstGeom prst="line">
                <a:avLst/>
              </a:prstGeom>
              <a:noFill/>
              <a:ln w="19050">
                <a:solidFill>
                  <a:srgbClr val="E1E6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89" name="Line 11"/>
              <p:cNvSpPr>
                <a:spLocks noChangeShapeType="1"/>
              </p:cNvSpPr>
              <p:nvPr/>
            </p:nvSpPr>
            <p:spPr bwMode="auto">
              <a:xfrm>
                <a:off x="1003" y="1463"/>
                <a:ext cx="4272" cy="1"/>
              </a:xfrm>
              <a:prstGeom prst="line">
                <a:avLst/>
              </a:prstGeom>
              <a:noFill/>
              <a:ln w="19050">
                <a:solidFill>
                  <a:srgbClr val="E1E6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0" name="Line 12"/>
              <p:cNvSpPr>
                <a:spLocks noChangeShapeType="1"/>
              </p:cNvSpPr>
              <p:nvPr/>
            </p:nvSpPr>
            <p:spPr bwMode="auto">
              <a:xfrm flipV="1">
                <a:off x="1080" y="1671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1" name="Line 13"/>
              <p:cNvSpPr>
                <a:spLocks noChangeShapeType="1"/>
              </p:cNvSpPr>
              <p:nvPr/>
            </p:nvSpPr>
            <p:spPr bwMode="auto">
              <a:xfrm flipV="1">
                <a:off x="1107" y="1660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2" name="Line 14"/>
              <p:cNvSpPr>
                <a:spLocks noChangeShapeType="1"/>
              </p:cNvSpPr>
              <p:nvPr/>
            </p:nvSpPr>
            <p:spPr bwMode="auto">
              <a:xfrm>
                <a:off x="1130" y="164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3" name="Line 15"/>
              <p:cNvSpPr>
                <a:spLocks noChangeShapeType="1"/>
              </p:cNvSpPr>
              <p:nvPr/>
            </p:nvSpPr>
            <p:spPr bwMode="auto">
              <a:xfrm>
                <a:off x="1157" y="163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4" name="Line 16"/>
              <p:cNvSpPr>
                <a:spLocks noChangeShapeType="1"/>
              </p:cNvSpPr>
              <p:nvPr/>
            </p:nvSpPr>
            <p:spPr bwMode="auto">
              <a:xfrm>
                <a:off x="1184" y="1626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5" name="Line 17"/>
              <p:cNvSpPr>
                <a:spLocks noChangeShapeType="1"/>
              </p:cNvSpPr>
              <p:nvPr/>
            </p:nvSpPr>
            <p:spPr bwMode="auto">
              <a:xfrm>
                <a:off x="1184" y="162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6" name="Line 18"/>
              <p:cNvSpPr>
                <a:spLocks noChangeShapeType="1"/>
              </p:cNvSpPr>
              <p:nvPr/>
            </p:nvSpPr>
            <p:spPr bwMode="auto">
              <a:xfrm>
                <a:off x="1210" y="163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7" name="Line 19"/>
              <p:cNvSpPr>
                <a:spLocks noChangeShapeType="1"/>
              </p:cNvSpPr>
              <p:nvPr/>
            </p:nvSpPr>
            <p:spPr bwMode="auto">
              <a:xfrm>
                <a:off x="1237" y="1637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8" name="Line 20"/>
              <p:cNvSpPr>
                <a:spLocks noChangeShapeType="1"/>
              </p:cNvSpPr>
              <p:nvPr/>
            </p:nvSpPr>
            <p:spPr bwMode="auto">
              <a:xfrm>
                <a:off x="1264" y="1646"/>
                <a:ext cx="5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99" name="Line 21"/>
              <p:cNvSpPr>
                <a:spLocks noChangeShapeType="1"/>
              </p:cNvSpPr>
              <p:nvPr/>
            </p:nvSpPr>
            <p:spPr bwMode="auto">
              <a:xfrm>
                <a:off x="1293" y="165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0" name="Line 22"/>
              <p:cNvSpPr>
                <a:spLocks noChangeShapeType="1"/>
              </p:cNvSpPr>
              <p:nvPr/>
            </p:nvSpPr>
            <p:spPr bwMode="auto">
              <a:xfrm>
                <a:off x="1320" y="1654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1" name="Line 23"/>
              <p:cNvSpPr>
                <a:spLocks noChangeShapeType="1"/>
              </p:cNvSpPr>
              <p:nvPr/>
            </p:nvSpPr>
            <p:spPr bwMode="auto">
              <a:xfrm>
                <a:off x="1349" y="166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2" name="Line 24"/>
              <p:cNvSpPr>
                <a:spLocks noChangeShapeType="1"/>
              </p:cNvSpPr>
              <p:nvPr/>
            </p:nvSpPr>
            <p:spPr bwMode="auto">
              <a:xfrm>
                <a:off x="1376" y="166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3" name="Line 25"/>
              <p:cNvSpPr>
                <a:spLocks noChangeShapeType="1"/>
              </p:cNvSpPr>
              <p:nvPr/>
            </p:nvSpPr>
            <p:spPr bwMode="auto">
              <a:xfrm>
                <a:off x="1403" y="1671"/>
                <a:ext cx="2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4" name="Line 26"/>
              <p:cNvSpPr>
                <a:spLocks noChangeShapeType="1"/>
              </p:cNvSpPr>
              <p:nvPr/>
            </p:nvSpPr>
            <p:spPr bwMode="auto">
              <a:xfrm>
                <a:off x="1429" y="168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5" name="Line 27"/>
              <p:cNvSpPr>
                <a:spLocks noChangeShapeType="1"/>
              </p:cNvSpPr>
              <p:nvPr/>
            </p:nvSpPr>
            <p:spPr bwMode="auto">
              <a:xfrm>
                <a:off x="1453" y="169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6" name="Line 28"/>
              <p:cNvSpPr>
                <a:spLocks noChangeShapeType="1"/>
              </p:cNvSpPr>
              <p:nvPr/>
            </p:nvSpPr>
            <p:spPr bwMode="auto">
              <a:xfrm>
                <a:off x="1479" y="1707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7" name="Line 29"/>
              <p:cNvSpPr>
                <a:spLocks noChangeShapeType="1"/>
              </p:cNvSpPr>
              <p:nvPr/>
            </p:nvSpPr>
            <p:spPr bwMode="auto">
              <a:xfrm>
                <a:off x="1503" y="172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8" name="Line 30"/>
              <p:cNvSpPr>
                <a:spLocks noChangeShapeType="1"/>
              </p:cNvSpPr>
              <p:nvPr/>
            </p:nvSpPr>
            <p:spPr bwMode="auto">
              <a:xfrm>
                <a:off x="1524" y="1740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09" name="Line 31"/>
              <p:cNvSpPr>
                <a:spLocks noChangeShapeType="1"/>
              </p:cNvSpPr>
              <p:nvPr/>
            </p:nvSpPr>
            <p:spPr bwMode="auto">
              <a:xfrm>
                <a:off x="1545" y="1757"/>
                <a:ext cx="2" cy="3"/>
              </a:xfrm>
              <a:prstGeom prst="line">
                <a:avLst/>
              </a:prstGeom>
              <a:noFill/>
              <a:ln w="5397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0" name="Line 32"/>
              <p:cNvSpPr>
                <a:spLocks noChangeShapeType="1"/>
              </p:cNvSpPr>
              <p:nvPr/>
            </p:nvSpPr>
            <p:spPr bwMode="auto">
              <a:xfrm>
                <a:off x="1565" y="177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1" name="Line 33"/>
              <p:cNvSpPr>
                <a:spLocks noChangeShapeType="1"/>
              </p:cNvSpPr>
              <p:nvPr/>
            </p:nvSpPr>
            <p:spPr bwMode="auto">
              <a:xfrm>
                <a:off x="1589" y="1793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2" name="Line 34"/>
              <p:cNvSpPr>
                <a:spLocks noChangeShapeType="1"/>
              </p:cNvSpPr>
              <p:nvPr/>
            </p:nvSpPr>
            <p:spPr bwMode="auto">
              <a:xfrm>
                <a:off x="1604" y="1815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3" name="Line 35"/>
              <p:cNvSpPr>
                <a:spLocks noChangeShapeType="1"/>
              </p:cNvSpPr>
              <p:nvPr/>
            </p:nvSpPr>
            <p:spPr bwMode="auto">
              <a:xfrm>
                <a:off x="1616" y="1837"/>
                <a:ext cx="1" cy="6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4" name="Line 36"/>
              <p:cNvSpPr>
                <a:spLocks noChangeShapeType="1"/>
              </p:cNvSpPr>
              <p:nvPr/>
            </p:nvSpPr>
            <p:spPr bwMode="auto">
              <a:xfrm>
                <a:off x="1627" y="1862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5" name="Line 37"/>
              <p:cNvSpPr>
                <a:spLocks noChangeShapeType="1"/>
              </p:cNvSpPr>
              <p:nvPr/>
            </p:nvSpPr>
            <p:spPr bwMode="auto">
              <a:xfrm>
                <a:off x="1639" y="1887"/>
                <a:ext cx="1" cy="3"/>
              </a:xfrm>
              <a:prstGeom prst="line">
                <a:avLst/>
              </a:prstGeom>
              <a:noFill/>
              <a:ln w="5397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6" name="Line 38"/>
              <p:cNvSpPr>
                <a:spLocks noChangeShapeType="1"/>
              </p:cNvSpPr>
              <p:nvPr/>
            </p:nvSpPr>
            <p:spPr bwMode="auto">
              <a:xfrm>
                <a:off x="1651" y="1912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7" name="Line 39"/>
              <p:cNvSpPr>
                <a:spLocks noChangeShapeType="1"/>
              </p:cNvSpPr>
              <p:nvPr/>
            </p:nvSpPr>
            <p:spPr bwMode="auto">
              <a:xfrm>
                <a:off x="1663" y="1935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8" name="Line 40"/>
              <p:cNvSpPr>
                <a:spLocks noChangeShapeType="1"/>
              </p:cNvSpPr>
              <p:nvPr/>
            </p:nvSpPr>
            <p:spPr bwMode="auto">
              <a:xfrm>
                <a:off x="1675" y="1960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19" name="Line 41"/>
              <p:cNvSpPr>
                <a:spLocks noChangeShapeType="1"/>
              </p:cNvSpPr>
              <p:nvPr/>
            </p:nvSpPr>
            <p:spPr bwMode="auto">
              <a:xfrm>
                <a:off x="1684" y="1985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0" name="Line 42"/>
              <p:cNvSpPr>
                <a:spLocks noChangeShapeType="1"/>
              </p:cNvSpPr>
              <p:nvPr/>
            </p:nvSpPr>
            <p:spPr bwMode="auto">
              <a:xfrm>
                <a:off x="1695" y="201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1" name="Line 43"/>
              <p:cNvSpPr>
                <a:spLocks noChangeShapeType="1"/>
              </p:cNvSpPr>
              <p:nvPr/>
            </p:nvSpPr>
            <p:spPr bwMode="auto">
              <a:xfrm>
                <a:off x="1698" y="2010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2" name="Line 44"/>
              <p:cNvSpPr>
                <a:spLocks noChangeShapeType="1"/>
              </p:cNvSpPr>
              <p:nvPr/>
            </p:nvSpPr>
            <p:spPr bwMode="auto">
              <a:xfrm>
                <a:off x="1713" y="2029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3" name="Line 45"/>
              <p:cNvSpPr>
                <a:spLocks noChangeShapeType="1"/>
              </p:cNvSpPr>
              <p:nvPr/>
            </p:nvSpPr>
            <p:spPr bwMode="auto">
              <a:xfrm>
                <a:off x="1731" y="2051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4" name="Line 46"/>
              <p:cNvSpPr>
                <a:spLocks noChangeShapeType="1"/>
              </p:cNvSpPr>
              <p:nvPr/>
            </p:nvSpPr>
            <p:spPr bwMode="auto">
              <a:xfrm>
                <a:off x="1749" y="2071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5" name="Line 47"/>
              <p:cNvSpPr>
                <a:spLocks noChangeShapeType="1"/>
              </p:cNvSpPr>
              <p:nvPr/>
            </p:nvSpPr>
            <p:spPr bwMode="auto">
              <a:xfrm>
                <a:off x="1766" y="2093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6" name="Line 48"/>
              <p:cNvSpPr>
                <a:spLocks noChangeShapeType="1"/>
              </p:cNvSpPr>
              <p:nvPr/>
            </p:nvSpPr>
            <p:spPr bwMode="auto">
              <a:xfrm>
                <a:off x="1781" y="2115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7" name="Line 49"/>
              <p:cNvSpPr>
                <a:spLocks noChangeShapeType="1"/>
              </p:cNvSpPr>
              <p:nvPr/>
            </p:nvSpPr>
            <p:spPr bwMode="auto">
              <a:xfrm>
                <a:off x="1799" y="2134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8" name="Line 50"/>
              <p:cNvSpPr>
                <a:spLocks noChangeShapeType="1"/>
              </p:cNvSpPr>
              <p:nvPr/>
            </p:nvSpPr>
            <p:spPr bwMode="auto">
              <a:xfrm>
                <a:off x="1802" y="2137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29" name="Line 51"/>
              <p:cNvSpPr>
                <a:spLocks noChangeShapeType="1"/>
              </p:cNvSpPr>
              <p:nvPr/>
            </p:nvSpPr>
            <p:spPr bwMode="auto">
              <a:xfrm>
                <a:off x="1826" y="2134"/>
                <a:ext cx="5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0" name="Line 52"/>
              <p:cNvSpPr>
                <a:spLocks noChangeShapeType="1"/>
              </p:cNvSpPr>
              <p:nvPr/>
            </p:nvSpPr>
            <p:spPr bwMode="auto">
              <a:xfrm flipV="1">
                <a:off x="1855" y="2132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1" name="Line 53"/>
              <p:cNvSpPr>
                <a:spLocks noChangeShapeType="1"/>
              </p:cNvSpPr>
              <p:nvPr/>
            </p:nvSpPr>
            <p:spPr bwMode="auto">
              <a:xfrm>
                <a:off x="1885" y="213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2" name="Line 54"/>
              <p:cNvSpPr>
                <a:spLocks noChangeShapeType="1"/>
              </p:cNvSpPr>
              <p:nvPr/>
            </p:nvSpPr>
            <p:spPr bwMode="auto">
              <a:xfrm>
                <a:off x="1908" y="2137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3" name="Line 55"/>
              <p:cNvSpPr>
                <a:spLocks noChangeShapeType="1"/>
              </p:cNvSpPr>
              <p:nvPr/>
            </p:nvSpPr>
            <p:spPr bwMode="auto">
              <a:xfrm>
                <a:off x="1923" y="2159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4" name="Line 56"/>
              <p:cNvSpPr>
                <a:spLocks noChangeShapeType="1"/>
              </p:cNvSpPr>
              <p:nvPr/>
            </p:nvSpPr>
            <p:spPr bwMode="auto">
              <a:xfrm>
                <a:off x="1941" y="2182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5" name="Line 57"/>
              <p:cNvSpPr>
                <a:spLocks noChangeShapeType="1"/>
              </p:cNvSpPr>
              <p:nvPr/>
            </p:nvSpPr>
            <p:spPr bwMode="auto">
              <a:xfrm>
                <a:off x="1956" y="220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6" name="Line 58"/>
              <p:cNvSpPr>
                <a:spLocks noChangeShapeType="1"/>
              </p:cNvSpPr>
              <p:nvPr/>
            </p:nvSpPr>
            <p:spPr bwMode="auto">
              <a:xfrm>
                <a:off x="1971" y="2223"/>
                <a:ext cx="2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7" name="Line 59"/>
              <p:cNvSpPr>
                <a:spLocks noChangeShapeType="1"/>
              </p:cNvSpPr>
              <p:nvPr/>
            </p:nvSpPr>
            <p:spPr bwMode="auto">
              <a:xfrm>
                <a:off x="1988" y="2246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8" name="Line 60"/>
              <p:cNvSpPr>
                <a:spLocks noChangeShapeType="1"/>
              </p:cNvSpPr>
              <p:nvPr/>
            </p:nvSpPr>
            <p:spPr bwMode="auto">
              <a:xfrm>
                <a:off x="2003" y="2268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39" name="Line 61"/>
              <p:cNvSpPr>
                <a:spLocks noChangeShapeType="1"/>
              </p:cNvSpPr>
              <p:nvPr/>
            </p:nvSpPr>
            <p:spPr bwMode="auto">
              <a:xfrm>
                <a:off x="2015" y="2293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0" name="Line 62"/>
              <p:cNvSpPr>
                <a:spLocks noChangeShapeType="1"/>
              </p:cNvSpPr>
              <p:nvPr/>
            </p:nvSpPr>
            <p:spPr bwMode="auto">
              <a:xfrm>
                <a:off x="2030" y="2315"/>
                <a:ext cx="1" cy="6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1" name="Line 63"/>
              <p:cNvSpPr>
                <a:spLocks noChangeShapeType="1"/>
              </p:cNvSpPr>
              <p:nvPr/>
            </p:nvSpPr>
            <p:spPr bwMode="auto">
              <a:xfrm>
                <a:off x="2042" y="2340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2" name="Line 64"/>
              <p:cNvSpPr>
                <a:spLocks noChangeShapeType="1"/>
              </p:cNvSpPr>
              <p:nvPr/>
            </p:nvSpPr>
            <p:spPr bwMode="auto">
              <a:xfrm>
                <a:off x="2053" y="2365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3" name="Line 65"/>
              <p:cNvSpPr>
                <a:spLocks noChangeShapeType="1"/>
              </p:cNvSpPr>
              <p:nvPr/>
            </p:nvSpPr>
            <p:spPr bwMode="auto">
              <a:xfrm>
                <a:off x="2065" y="2387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4" name="Line 66"/>
              <p:cNvSpPr>
                <a:spLocks noChangeShapeType="1"/>
              </p:cNvSpPr>
              <p:nvPr/>
            </p:nvSpPr>
            <p:spPr bwMode="auto">
              <a:xfrm>
                <a:off x="2077" y="241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5" name="Line 67"/>
              <p:cNvSpPr>
                <a:spLocks noChangeShapeType="1"/>
              </p:cNvSpPr>
              <p:nvPr/>
            </p:nvSpPr>
            <p:spPr bwMode="auto">
              <a:xfrm>
                <a:off x="2092" y="2437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6" name="Line 68"/>
              <p:cNvSpPr>
                <a:spLocks noChangeShapeType="1"/>
              </p:cNvSpPr>
              <p:nvPr/>
            </p:nvSpPr>
            <p:spPr bwMode="auto">
              <a:xfrm>
                <a:off x="2104" y="2459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7" name="Line 69"/>
              <p:cNvSpPr>
                <a:spLocks noChangeShapeType="1"/>
              </p:cNvSpPr>
              <p:nvPr/>
            </p:nvSpPr>
            <p:spPr bwMode="auto">
              <a:xfrm>
                <a:off x="2115" y="2484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8" name="Line 70"/>
              <p:cNvSpPr>
                <a:spLocks noChangeShapeType="1"/>
              </p:cNvSpPr>
              <p:nvPr/>
            </p:nvSpPr>
            <p:spPr bwMode="auto">
              <a:xfrm>
                <a:off x="2127" y="2509"/>
                <a:ext cx="1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49" name="Line 71"/>
              <p:cNvSpPr>
                <a:spLocks noChangeShapeType="1"/>
              </p:cNvSpPr>
              <p:nvPr/>
            </p:nvSpPr>
            <p:spPr bwMode="auto">
              <a:xfrm>
                <a:off x="2139" y="2532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0" name="Line 72"/>
              <p:cNvSpPr>
                <a:spLocks noChangeShapeType="1"/>
              </p:cNvSpPr>
              <p:nvPr/>
            </p:nvSpPr>
            <p:spPr bwMode="auto">
              <a:xfrm>
                <a:off x="2151" y="2557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1" name="Line 73"/>
              <p:cNvSpPr>
                <a:spLocks noChangeShapeType="1"/>
              </p:cNvSpPr>
              <p:nvPr/>
            </p:nvSpPr>
            <p:spPr bwMode="auto">
              <a:xfrm>
                <a:off x="2163" y="2582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2" name="Line 74"/>
              <p:cNvSpPr>
                <a:spLocks noChangeShapeType="1"/>
              </p:cNvSpPr>
              <p:nvPr/>
            </p:nvSpPr>
            <p:spPr bwMode="auto">
              <a:xfrm>
                <a:off x="2175" y="2607"/>
                <a:ext cx="1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3" name="Line 75"/>
              <p:cNvSpPr>
                <a:spLocks noChangeShapeType="1"/>
              </p:cNvSpPr>
              <p:nvPr/>
            </p:nvSpPr>
            <p:spPr bwMode="auto">
              <a:xfrm>
                <a:off x="2183" y="2629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4" name="Line 76"/>
              <p:cNvSpPr>
                <a:spLocks noChangeShapeType="1"/>
              </p:cNvSpPr>
              <p:nvPr/>
            </p:nvSpPr>
            <p:spPr bwMode="auto">
              <a:xfrm>
                <a:off x="2195" y="2654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5" name="Line 77"/>
              <p:cNvSpPr>
                <a:spLocks noChangeShapeType="1"/>
              </p:cNvSpPr>
              <p:nvPr/>
            </p:nvSpPr>
            <p:spPr bwMode="auto">
              <a:xfrm>
                <a:off x="2207" y="2679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6" name="Line 78"/>
              <p:cNvSpPr>
                <a:spLocks noChangeShapeType="1"/>
              </p:cNvSpPr>
              <p:nvPr/>
            </p:nvSpPr>
            <p:spPr bwMode="auto">
              <a:xfrm>
                <a:off x="2231" y="268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7" name="Line 79"/>
              <p:cNvSpPr>
                <a:spLocks noChangeShapeType="1"/>
              </p:cNvSpPr>
              <p:nvPr/>
            </p:nvSpPr>
            <p:spPr bwMode="auto">
              <a:xfrm>
                <a:off x="2260" y="268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8" name="Line 80"/>
              <p:cNvSpPr>
                <a:spLocks noChangeShapeType="1"/>
              </p:cNvSpPr>
              <p:nvPr/>
            </p:nvSpPr>
            <p:spPr bwMode="auto">
              <a:xfrm>
                <a:off x="2287" y="268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59" name="Line 81"/>
              <p:cNvSpPr>
                <a:spLocks noChangeShapeType="1"/>
              </p:cNvSpPr>
              <p:nvPr/>
            </p:nvSpPr>
            <p:spPr bwMode="auto">
              <a:xfrm>
                <a:off x="2317" y="268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0" name="Line 82"/>
              <p:cNvSpPr>
                <a:spLocks noChangeShapeType="1"/>
              </p:cNvSpPr>
              <p:nvPr/>
            </p:nvSpPr>
            <p:spPr bwMode="auto">
              <a:xfrm>
                <a:off x="2343" y="269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1" name="Line 83"/>
              <p:cNvSpPr>
                <a:spLocks noChangeShapeType="1"/>
              </p:cNvSpPr>
              <p:nvPr/>
            </p:nvSpPr>
            <p:spPr bwMode="auto">
              <a:xfrm>
                <a:off x="2373" y="2693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2" name="Line 84"/>
              <p:cNvSpPr>
                <a:spLocks noChangeShapeType="1"/>
              </p:cNvSpPr>
              <p:nvPr/>
            </p:nvSpPr>
            <p:spPr bwMode="auto">
              <a:xfrm>
                <a:off x="2399" y="2695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3" name="Line 85"/>
              <p:cNvSpPr>
                <a:spLocks noChangeShapeType="1"/>
              </p:cNvSpPr>
              <p:nvPr/>
            </p:nvSpPr>
            <p:spPr bwMode="auto">
              <a:xfrm>
                <a:off x="2423" y="2706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4" name="Line 86"/>
              <p:cNvSpPr>
                <a:spLocks noChangeShapeType="1"/>
              </p:cNvSpPr>
              <p:nvPr/>
            </p:nvSpPr>
            <p:spPr bwMode="auto">
              <a:xfrm>
                <a:off x="2438" y="2729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5" name="Line 87"/>
              <p:cNvSpPr>
                <a:spLocks noChangeShapeType="1"/>
              </p:cNvSpPr>
              <p:nvPr/>
            </p:nvSpPr>
            <p:spPr bwMode="auto">
              <a:xfrm>
                <a:off x="2453" y="2751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6" name="Line 88"/>
              <p:cNvSpPr>
                <a:spLocks noChangeShapeType="1"/>
              </p:cNvSpPr>
              <p:nvPr/>
            </p:nvSpPr>
            <p:spPr bwMode="auto">
              <a:xfrm>
                <a:off x="2467" y="2773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7" name="Line 89"/>
              <p:cNvSpPr>
                <a:spLocks noChangeShapeType="1"/>
              </p:cNvSpPr>
              <p:nvPr/>
            </p:nvSpPr>
            <p:spPr bwMode="auto">
              <a:xfrm>
                <a:off x="2482" y="2795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8" name="Line 90"/>
              <p:cNvSpPr>
                <a:spLocks noChangeShapeType="1"/>
              </p:cNvSpPr>
              <p:nvPr/>
            </p:nvSpPr>
            <p:spPr bwMode="auto">
              <a:xfrm>
                <a:off x="2497" y="2818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69" name="Line 91"/>
              <p:cNvSpPr>
                <a:spLocks noChangeShapeType="1"/>
              </p:cNvSpPr>
              <p:nvPr/>
            </p:nvSpPr>
            <p:spPr bwMode="auto">
              <a:xfrm>
                <a:off x="2512" y="2843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0" name="Line 92"/>
              <p:cNvSpPr>
                <a:spLocks noChangeShapeType="1"/>
              </p:cNvSpPr>
              <p:nvPr/>
            </p:nvSpPr>
            <p:spPr bwMode="auto">
              <a:xfrm>
                <a:off x="2530" y="286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1" name="Line 93"/>
              <p:cNvSpPr>
                <a:spLocks noChangeShapeType="1"/>
              </p:cNvSpPr>
              <p:nvPr/>
            </p:nvSpPr>
            <p:spPr bwMode="auto">
              <a:xfrm>
                <a:off x="2553" y="2879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2" name="Line 94"/>
              <p:cNvSpPr>
                <a:spLocks noChangeShapeType="1"/>
              </p:cNvSpPr>
              <p:nvPr/>
            </p:nvSpPr>
            <p:spPr bwMode="auto">
              <a:xfrm>
                <a:off x="2574" y="2895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3" name="Line 95"/>
              <p:cNvSpPr>
                <a:spLocks noChangeShapeType="1"/>
              </p:cNvSpPr>
              <p:nvPr/>
            </p:nvSpPr>
            <p:spPr bwMode="auto">
              <a:xfrm>
                <a:off x="2595" y="291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4" name="Line 96"/>
              <p:cNvSpPr>
                <a:spLocks noChangeShapeType="1"/>
              </p:cNvSpPr>
              <p:nvPr/>
            </p:nvSpPr>
            <p:spPr bwMode="auto">
              <a:xfrm>
                <a:off x="2618" y="293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5" name="Line 97"/>
              <p:cNvSpPr>
                <a:spLocks noChangeShapeType="1"/>
              </p:cNvSpPr>
              <p:nvPr/>
            </p:nvSpPr>
            <p:spPr bwMode="auto">
              <a:xfrm>
                <a:off x="2645" y="294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6" name="Line 98"/>
              <p:cNvSpPr>
                <a:spLocks noChangeShapeType="1"/>
              </p:cNvSpPr>
              <p:nvPr/>
            </p:nvSpPr>
            <p:spPr bwMode="auto">
              <a:xfrm>
                <a:off x="2672" y="29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7" name="Line 99"/>
              <p:cNvSpPr>
                <a:spLocks noChangeShapeType="1"/>
              </p:cNvSpPr>
              <p:nvPr/>
            </p:nvSpPr>
            <p:spPr bwMode="auto">
              <a:xfrm>
                <a:off x="2698" y="295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8" name="Line 100"/>
              <p:cNvSpPr>
                <a:spLocks noChangeShapeType="1"/>
              </p:cNvSpPr>
              <p:nvPr/>
            </p:nvSpPr>
            <p:spPr bwMode="auto">
              <a:xfrm>
                <a:off x="2728" y="2956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79" name="Line 101"/>
              <p:cNvSpPr>
                <a:spLocks noChangeShapeType="1"/>
              </p:cNvSpPr>
              <p:nvPr/>
            </p:nvSpPr>
            <p:spPr bwMode="auto">
              <a:xfrm>
                <a:off x="2728" y="2956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0" name="Line 102"/>
              <p:cNvSpPr>
                <a:spLocks noChangeShapeType="1"/>
              </p:cNvSpPr>
              <p:nvPr/>
            </p:nvSpPr>
            <p:spPr bwMode="auto">
              <a:xfrm>
                <a:off x="2751" y="2970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1" name="Line 103"/>
              <p:cNvSpPr>
                <a:spLocks noChangeShapeType="1"/>
              </p:cNvSpPr>
              <p:nvPr/>
            </p:nvSpPr>
            <p:spPr bwMode="auto">
              <a:xfrm>
                <a:off x="2775" y="298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2" name="Line 104"/>
              <p:cNvSpPr>
                <a:spLocks noChangeShapeType="1"/>
              </p:cNvSpPr>
              <p:nvPr/>
            </p:nvSpPr>
            <p:spPr bwMode="auto">
              <a:xfrm>
                <a:off x="2799" y="300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3" name="Line 105"/>
              <p:cNvSpPr>
                <a:spLocks noChangeShapeType="1"/>
              </p:cNvSpPr>
              <p:nvPr/>
            </p:nvSpPr>
            <p:spPr bwMode="auto">
              <a:xfrm>
                <a:off x="2822" y="3015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4" name="Line 106"/>
              <p:cNvSpPr>
                <a:spLocks noChangeShapeType="1"/>
              </p:cNvSpPr>
              <p:nvPr/>
            </p:nvSpPr>
            <p:spPr bwMode="auto">
              <a:xfrm>
                <a:off x="2849" y="301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5" name="Line 107"/>
              <p:cNvSpPr>
                <a:spLocks noChangeShapeType="1"/>
              </p:cNvSpPr>
              <p:nvPr/>
            </p:nvSpPr>
            <p:spPr bwMode="auto">
              <a:xfrm>
                <a:off x="2879" y="301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6" name="Line 108"/>
              <p:cNvSpPr>
                <a:spLocks noChangeShapeType="1"/>
              </p:cNvSpPr>
              <p:nvPr/>
            </p:nvSpPr>
            <p:spPr bwMode="auto">
              <a:xfrm>
                <a:off x="2905" y="301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7" name="Line 109"/>
              <p:cNvSpPr>
                <a:spLocks noChangeShapeType="1"/>
              </p:cNvSpPr>
              <p:nvPr/>
            </p:nvSpPr>
            <p:spPr bwMode="auto">
              <a:xfrm>
                <a:off x="2935" y="301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8" name="Line 110"/>
              <p:cNvSpPr>
                <a:spLocks noChangeShapeType="1"/>
              </p:cNvSpPr>
              <p:nvPr/>
            </p:nvSpPr>
            <p:spPr bwMode="auto">
              <a:xfrm>
                <a:off x="2962" y="3023"/>
                <a:ext cx="5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89" name="Line 111"/>
              <p:cNvSpPr>
                <a:spLocks noChangeShapeType="1"/>
              </p:cNvSpPr>
              <p:nvPr/>
            </p:nvSpPr>
            <p:spPr bwMode="auto">
              <a:xfrm>
                <a:off x="2991" y="302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0" name="Line 112"/>
              <p:cNvSpPr>
                <a:spLocks noChangeShapeType="1"/>
              </p:cNvSpPr>
              <p:nvPr/>
            </p:nvSpPr>
            <p:spPr bwMode="auto">
              <a:xfrm>
                <a:off x="3018" y="303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1" name="Line 113"/>
              <p:cNvSpPr>
                <a:spLocks noChangeShapeType="1"/>
              </p:cNvSpPr>
              <p:nvPr/>
            </p:nvSpPr>
            <p:spPr bwMode="auto">
              <a:xfrm>
                <a:off x="3047" y="303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2" name="Line 114"/>
              <p:cNvSpPr>
                <a:spLocks noChangeShapeType="1"/>
              </p:cNvSpPr>
              <p:nvPr/>
            </p:nvSpPr>
            <p:spPr bwMode="auto">
              <a:xfrm>
                <a:off x="3074" y="303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3" name="Line 115"/>
              <p:cNvSpPr>
                <a:spLocks noChangeShapeType="1"/>
              </p:cNvSpPr>
              <p:nvPr/>
            </p:nvSpPr>
            <p:spPr bwMode="auto">
              <a:xfrm>
                <a:off x="3103" y="304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4" name="Line 116"/>
              <p:cNvSpPr>
                <a:spLocks noChangeShapeType="1"/>
              </p:cNvSpPr>
              <p:nvPr/>
            </p:nvSpPr>
            <p:spPr bwMode="auto">
              <a:xfrm>
                <a:off x="3130" y="304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5" name="Line 117"/>
              <p:cNvSpPr>
                <a:spLocks noChangeShapeType="1"/>
              </p:cNvSpPr>
              <p:nvPr/>
            </p:nvSpPr>
            <p:spPr bwMode="auto">
              <a:xfrm>
                <a:off x="3160" y="30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6" name="Line 118"/>
              <p:cNvSpPr>
                <a:spLocks noChangeShapeType="1"/>
              </p:cNvSpPr>
              <p:nvPr/>
            </p:nvSpPr>
            <p:spPr bwMode="auto">
              <a:xfrm>
                <a:off x="3189" y="30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7" name="Line 119"/>
              <p:cNvSpPr>
                <a:spLocks noChangeShapeType="1"/>
              </p:cNvSpPr>
              <p:nvPr/>
            </p:nvSpPr>
            <p:spPr bwMode="auto">
              <a:xfrm>
                <a:off x="3216" y="3048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8" name="Line 120"/>
              <p:cNvSpPr>
                <a:spLocks noChangeShapeType="1"/>
              </p:cNvSpPr>
              <p:nvPr/>
            </p:nvSpPr>
            <p:spPr bwMode="auto">
              <a:xfrm>
                <a:off x="3245" y="3048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99" name="Line 121"/>
              <p:cNvSpPr>
                <a:spLocks noChangeShapeType="1"/>
              </p:cNvSpPr>
              <p:nvPr/>
            </p:nvSpPr>
            <p:spPr bwMode="auto">
              <a:xfrm flipV="1">
                <a:off x="3272" y="304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0" name="Line 122"/>
              <p:cNvSpPr>
                <a:spLocks noChangeShapeType="1"/>
              </p:cNvSpPr>
              <p:nvPr/>
            </p:nvSpPr>
            <p:spPr bwMode="auto">
              <a:xfrm>
                <a:off x="3302" y="304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1" name="Line 123"/>
              <p:cNvSpPr>
                <a:spLocks noChangeShapeType="1"/>
              </p:cNvSpPr>
              <p:nvPr/>
            </p:nvSpPr>
            <p:spPr bwMode="auto">
              <a:xfrm>
                <a:off x="3328" y="303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2" name="Line 124"/>
              <p:cNvSpPr>
                <a:spLocks noChangeShapeType="1"/>
              </p:cNvSpPr>
              <p:nvPr/>
            </p:nvSpPr>
            <p:spPr bwMode="auto">
              <a:xfrm>
                <a:off x="3358" y="3037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3" name="Line 125"/>
              <p:cNvSpPr>
                <a:spLocks noChangeShapeType="1"/>
              </p:cNvSpPr>
              <p:nvPr/>
            </p:nvSpPr>
            <p:spPr bwMode="auto">
              <a:xfrm>
                <a:off x="3385" y="3040"/>
                <a:ext cx="5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4" name="Line 126"/>
              <p:cNvSpPr>
                <a:spLocks noChangeShapeType="1"/>
              </p:cNvSpPr>
              <p:nvPr/>
            </p:nvSpPr>
            <p:spPr bwMode="auto">
              <a:xfrm>
                <a:off x="3414" y="304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5" name="Line 127"/>
              <p:cNvSpPr>
                <a:spLocks noChangeShapeType="1"/>
              </p:cNvSpPr>
              <p:nvPr/>
            </p:nvSpPr>
            <p:spPr bwMode="auto">
              <a:xfrm>
                <a:off x="3441" y="3045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6" name="Line 128"/>
              <p:cNvSpPr>
                <a:spLocks noChangeShapeType="1"/>
              </p:cNvSpPr>
              <p:nvPr/>
            </p:nvSpPr>
            <p:spPr bwMode="auto">
              <a:xfrm>
                <a:off x="3470" y="30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7" name="Line 129"/>
              <p:cNvSpPr>
                <a:spLocks noChangeShapeType="1"/>
              </p:cNvSpPr>
              <p:nvPr/>
            </p:nvSpPr>
            <p:spPr bwMode="auto">
              <a:xfrm>
                <a:off x="3500" y="30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8" name="Line 130"/>
              <p:cNvSpPr>
                <a:spLocks noChangeShapeType="1"/>
              </p:cNvSpPr>
              <p:nvPr/>
            </p:nvSpPr>
            <p:spPr bwMode="auto">
              <a:xfrm>
                <a:off x="3527" y="3048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09" name="Line 131"/>
              <p:cNvSpPr>
                <a:spLocks noChangeShapeType="1"/>
              </p:cNvSpPr>
              <p:nvPr/>
            </p:nvSpPr>
            <p:spPr bwMode="auto">
              <a:xfrm>
                <a:off x="3556" y="3045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0" name="Line 132"/>
              <p:cNvSpPr>
                <a:spLocks noChangeShapeType="1"/>
              </p:cNvSpPr>
              <p:nvPr/>
            </p:nvSpPr>
            <p:spPr bwMode="auto">
              <a:xfrm flipV="1">
                <a:off x="3583" y="3042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1" name="Line 133"/>
              <p:cNvSpPr>
                <a:spLocks noChangeShapeType="1"/>
              </p:cNvSpPr>
              <p:nvPr/>
            </p:nvSpPr>
            <p:spPr bwMode="auto">
              <a:xfrm>
                <a:off x="3612" y="304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2" name="Line 134"/>
              <p:cNvSpPr>
                <a:spLocks noChangeShapeType="1"/>
              </p:cNvSpPr>
              <p:nvPr/>
            </p:nvSpPr>
            <p:spPr bwMode="auto">
              <a:xfrm>
                <a:off x="3639" y="3040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3" name="Line 135"/>
              <p:cNvSpPr>
                <a:spLocks noChangeShapeType="1"/>
              </p:cNvSpPr>
              <p:nvPr/>
            </p:nvSpPr>
            <p:spPr bwMode="auto">
              <a:xfrm>
                <a:off x="3669" y="3042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4" name="Line 136"/>
              <p:cNvSpPr>
                <a:spLocks noChangeShapeType="1"/>
              </p:cNvSpPr>
              <p:nvPr/>
            </p:nvSpPr>
            <p:spPr bwMode="auto">
              <a:xfrm>
                <a:off x="3695" y="3048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5" name="Line 137"/>
              <p:cNvSpPr>
                <a:spLocks noChangeShapeType="1"/>
              </p:cNvSpPr>
              <p:nvPr/>
            </p:nvSpPr>
            <p:spPr bwMode="auto">
              <a:xfrm>
                <a:off x="3725" y="305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6" name="Line 138"/>
              <p:cNvSpPr>
                <a:spLocks noChangeShapeType="1"/>
              </p:cNvSpPr>
              <p:nvPr/>
            </p:nvSpPr>
            <p:spPr bwMode="auto">
              <a:xfrm>
                <a:off x="3751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7" name="Line 139"/>
              <p:cNvSpPr>
                <a:spLocks noChangeShapeType="1"/>
              </p:cNvSpPr>
              <p:nvPr/>
            </p:nvSpPr>
            <p:spPr bwMode="auto">
              <a:xfrm>
                <a:off x="3778" y="306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8" name="Line 140"/>
              <p:cNvSpPr>
                <a:spLocks noChangeShapeType="1"/>
              </p:cNvSpPr>
              <p:nvPr/>
            </p:nvSpPr>
            <p:spPr bwMode="auto">
              <a:xfrm>
                <a:off x="3808" y="3062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19" name="Line 141"/>
              <p:cNvSpPr>
                <a:spLocks noChangeShapeType="1"/>
              </p:cNvSpPr>
              <p:nvPr/>
            </p:nvSpPr>
            <p:spPr bwMode="auto">
              <a:xfrm>
                <a:off x="3837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0" name="Line 142"/>
              <p:cNvSpPr>
                <a:spLocks noChangeShapeType="1"/>
              </p:cNvSpPr>
              <p:nvPr/>
            </p:nvSpPr>
            <p:spPr bwMode="auto">
              <a:xfrm>
                <a:off x="3864" y="305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1" name="Line 143"/>
              <p:cNvSpPr>
                <a:spLocks noChangeShapeType="1"/>
              </p:cNvSpPr>
              <p:nvPr/>
            </p:nvSpPr>
            <p:spPr bwMode="auto">
              <a:xfrm flipV="1">
                <a:off x="3884" y="3037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2" name="Line 144"/>
              <p:cNvSpPr>
                <a:spLocks noChangeShapeType="1"/>
              </p:cNvSpPr>
              <p:nvPr/>
            </p:nvSpPr>
            <p:spPr bwMode="auto">
              <a:xfrm>
                <a:off x="3905" y="3020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3" name="Line 145"/>
              <p:cNvSpPr>
                <a:spLocks noChangeShapeType="1"/>
              </p:cNvSpPr>
              <p:nvPr/>
            </p:nvSpPr>
            <p:spPr bwMode="auto">
              <a:xfrm flipV="1">
                <a:off x="3926" y="3001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4" name="Line 146"/>
              <p:cNvSpPr>
                <a:spLocks noChangeShapeType="1"/>
              </p:cNvSpPr>
              <p:nvPr/>
            </p:nvSpPr>
            <p:spPr bwMode="auto">
              <a:xfrm>
                <a:off x="3947" y="298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5" name="Line 147"/>
              <p:cNvSpPr>
                <a:spLocks noChangeShapeType="1"/>
              </p:cNvSpPr>
              <p:nvPr/>
            </p:nvSpPr>
            <p:spPr bwMode="auto">
              <a:xfrm>
                <a:off x="3967" y="2979"/>
                <a:ext cx="3" cy="2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6" name="Line 148"/>
              <p:cNvSpPr>
                <a:spLocks noChangeShapeType="1"/>
              </p:cNvSpPr>
              <p:nvPr/>
            </p:nvSpPr>
            <p:spPr bwMode="auto">
              <a:xfrm>
                <a:off x="3988" y="2995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7" name="Line 149"/>
              <p:cNvSpPr>
                <a:spLocks noChangeShapeType="1"/>
              </p:cNvSpPr>
              <p:nvPr/>
            </p:nvSpPr>
            <p:spPr bwMode="auto">
              <a:xfrm>
                <a:off x="4012" y="3015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8" name="Line 150"/>
              <p:cNvSpPr>
                <a:spLocks noChangeShapeType="1"/>
              </p:cNvSpPr>
              <p:nvPr/>
            </p:nvSpPr>
            <p:spPr bwMode="auto">
              <a:xfrm>
                <a:off x="4032" y="3031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29" name="Line 151"/>
              <p:cNvSpPr>
                <a:spLocks noChangeShapeType="1"/>
              </p:cNvSpPr>
              <p:nvPr/>
            </p:nvSpPr>
            <p:spPr bwMode="auto">
              <a:xfrm>
                <a:off x="4053" y="3048"/>
                <a:ext cx="3" cy="3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0" name="Line 152"/>
              <p:cNvSpPr>
                <a:spLocks noChangeShapeType="1"/>
              </p:cNvSpPr>
              <p:nvPr/>
            </p:nvSpPr>
            <p:spPr bwMode="auto">
              <a:xfrm>
                <a:off x="4077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1" name="Line 153"/>
              <p:cNvSpPr>
                <a:spLocks noChangeShapeType="1"/>
              </p:cNvSpPr>
              <p:nvPr/>
            </p:nvSpPr>
            <p:spPr bwMode="auto">
              <a:xfrm>
                <a:off x="4106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2" name="Line 154"/>
              <p:cNvSpPr>
                <a:spLocks noChangeShapeType="1"/>
              </p:cNvSpPr>
              <p:nvPr/>
            </p:nvSpPr>
            <p:spPr bwMode="auto">
              <a:xfrm>
                <a:off x="4133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3" name="Line 155"/>
              <p:cNvSpPr>
                <a:spLocks noChangeShapeType="1"/>
              </p:cNvSpPr>
              <p:nvPr/>
            </p:nvSpPr>
            <p:spPr bwMode="auto">
              <a:xfrm>
                <a:off x="4163" y="3062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4" name="Line 156"/>
              <p:cNvSpPr>
                <a:spLocks noChangeShapeType="1"/>
              </p:cNvSpPr>
              <p:nvPr/>
            </p:nvSpPr>
            <p:spPr bwMode="auto">
              <a:xfrm>
                <a:off x="4189" y="306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5" name="Line 157"/>
              <p:cNvSpPr>
                <a:spLocks noChangeShapeType="1"/>
              </p:cNvSpPr>
              <p:nvPr/>
            </p:nvSpPr>
            <p:spPr bwMode="auto">
              <a:xfrm>
                <a:off x="4219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6" name="Line 158"/>
              <p:cNvSpPr>
                <a:spLocks noChangeShapeType="1"/>
              </p:cNvSpPr>
              <p:nvPr/>
            </p:nvSpPr>
            <p:spPr bwMode="auto">
              <a:xfrm>
                <a:off x="4248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7" name="Line 159"/>
              <p:cNvSpPr>
                <a:spLocks noChangeShapeType="1"/>
              </p:cNvSpPr>
              <p:nvPr/>
            </p:nvSpPr>
            <p:spPr bwMode="auto">
              <a:xfrm>
                <a:off x="4275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8" name="Line 160"/>
              <p:cNvSpPr>
                <a:spLocks noChangeShapeType="1"/>
              </p:cNvSpPr>
              <p:nvPr/>
            </p:nvSpPr>
            <p:spPr bwMode="auto">
              <a:xfrm>
                <a:off x="4305" y="3059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39" name="Line 161"/>
              <p:cNvSpPr>
                <a:spLocks noChangeShapeType="1"/>
              </p:cNvSpPr>
              <p:nvPr/>
            </p:nvSpPr>
            <p:spPr bwMode="auto">
              <a:xfrm>
                <a:off x="4331" y="3059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0" name="Line 162"/>
              <p:cNvSpPr>
                <a:spLocks noChangeShapeType="1"/>
              </p:cNvSpPr>
              <p:nvPr/>
            </p:nvSpPr>
            <p:spPr bwMode="auto">
              <a:xfrm>
                <a:off x="4361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1" name="Line 163"/>
              <p:cNvSpPr>
                <a:spLocks noChangeShapeType="1"/>
              </p:cNvSpPr>
              <p:nvPr/>
            </p:nvSpPr>
            <p:spPr bwMode="auto">
              <a:xfrm>
                <a:off x="4390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2" name="Line 164"/>
              <p:cNvSpPr>
                <a:spLocks noChangeShapeType="1"/>
              </p:cNvSpPr>
              <p:nvPr/>
            </p:nvSpPr>
            <p:spPr bwMode="auto">
              <a:xfrm>
                <a:off x="4417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3" name="Line 165"/>
              <p:cNvSpPr>
                <a:spLocks noChangeShapeType="1"/>
              </p:cNvSpPr>
              <p:nvPr/>
            </p:nvSpPr>
            <p:spPr bwMode="auto">
              <a:xfrm>
                <a:off x="4447" y="3059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4" name="Line 166"/>
              <p:cNvSpPr>
                <a:spLocks noChangeShapeType="1"/>
              </p:cNvSpPr>
              <p:nvPr/>
            </p:nvSpPr>
            <p:spPr bwMode="auto">
              <a:xfrm>
                <a:off x="4473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5" name="Line 167"/>
              <p:cNvSpPr>
                <a:spLocks noChangeShapeType="1"/>
              </p:cNvSpPr>
              <p:nvPr/>
            </p:nvSpPr>
            <p:spPr bwMode="auto">
              <a:xfrm>
                <a:off x="4476" y="3062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6" name="Line 168"/>
              <p:cNvSpPr>
                <a:spLocks noChangeShapeType="1"/>
              </p:cNvSpPr>
              <p:nvPr/>
            </p:nvSpPr>
            <p:spPr bwMode="auto">
              <a:xfrm>
                <a:off x="4503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7" name="Line 169"/>
              <p:cNvSpPr>
                <a:spLocks noChangeShapeType="1"/>
              </p:cNvSpPr>
              <p:nvPr/>
            </p:nvSpPr>
            <p:spPr bwMode="auto">
              <a:xfrm>
                <a:off x="4529" y="3056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8" name="Line 170"/>
              <p:cNvSpPr>
                <a:spLocks noChangeShapeType="1"/>
              </p:cNvSpPr>
              <p:nvPr/>
            </p:nvSpPr>
            <p:spPr bwMode="auto">
              <a:xfrm>
                <a:off x="4559" y="305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9" name="Line 171"/>
              <p:cNvSpPr>
                <a:spLocks noChangeShapeType="1"/>
              </p:cNvSpPr>
              <p:nvPr/>
            </p:nvSpPr>
            <p:spPr bwMode="auto">
              <a:xfrm>
                <a:off x="4586" y="3051"/>
                <a:ext cx="5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0" name="Line 172"/>
              <p:cNvSpPr>
                <a:spLocks noChangeShapeType="1"/>
              </p:cNvSpPr>
              <p:nvPr/>
            </p:nvSpPr>
            <p:spPr bwMode="auto">
              <a:xfrm>
                <a:off x="4615" y="305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1" name="Line 173"/>
              <p:cNvSpPr>
                <a:spLocks noChangeShapeType="1"/>
              </p:cNvSpPr>
              <p:nvPr/>
            </p:nvSpPr>
            <p:spPr bwMode="auto">
              <a:xfrm>
                <a:off x="4645" y="305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2" name="Line 174"/>
              <p:cNvSpPr>
                <a:spLocks noChangeShapeType="1"/>
              </p:cNvSpPr>
              <p:nvPr/>
            </p:nvSpPr>
            <p:spPr bwMode="auto">
              <a:xfrm>
                <a:off x="4671" y="3059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3" name="Line 175"/>
              <p:cNvSpPr>
                <a:spLocks noChangeShapeType="1"/>
              </p:cNvSpPr>
              <p:nvPr/>
            </p:nvSpPr>
            <p:spPr bwMode="auto">
              <a:xfrm>
                <a:off x="4701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4" name="Line 176"/>
              <p:cNvSpPr>
                <a:spLocks noChangeShapeType="1"/>
              </p:cNvSpPr>
              <p:nvPr/>
            </p:nvSpPr>
            <p:spPr bwMode="auto">
              <a:xfrm>
                <a:off x="4728" y="3062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5" name="Line 177"/>
              <p:cNvSpPr>
                <a:spLocks noChangeShapeType="1"/>
              </p:cNvSpPr>
              <p:nvPr/>
            </p:nvSpPr>
            <p:spPr bwMode="auto">
              <a:xfrm>
                <a:off x="4757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6" name="Line 178"/>
              <p:cNvSpPr>
                <a:spLocks noChangeShapeType="1"/>
              </p:cNvSpPr>
              <p:nvPr/>
            </p:nvSpPr>
            <p:spPr bwMode="auto">
              <a:xfrm>
                <a:off x="4784" y="306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7" name="Line 179"/>
              <p:cNvSpPr>
                <a:spLocks noChangeShapeType="1"/>
              </p:cNvSpPr>
              <p:nvPr/>
            </p:nvSpPr>
            <p:spPr bwMode="auto">
              <a:xfrm>
                <a:off x="4813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8" name="Line 180"/>
              <p:cNvSpPr>
                <a:spLocks noChangeShapeType="1"/>
              </p:cNvSpPr>
              <p:nvPr/>
            </p:nvSpPr>
            <p:spPr bwMode="auto">
              <a:xfrm>
                <a:off x="4843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9" name="Line 181"/>
              <p:cNvSpPr>
                <a:spLocks noChangeShapeType="1"/>
              </p:cNvSpPr>
              <p:nvPr/>
            </p:nvSpPr>
            <p:spPr bwMode="auto">
              <a:xfrm>
                <a:off x="4870" y="3062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0" name="Line 182"/>
              <p:cNvSpPr>
                <a:spLocks noChangeShapeType="1"/>
              </p:cNvSpPr>
              <p:nvPr/>
            </p:nvSpPr>
            <p:spPr bwMode="auto">
              <a:xfrm>
                <a:off x="4899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1" name="Line 183"/>
              <p:cNvSpPr>
                <a:spLocks noChangeShapeType="1"/>
              </p:cNvSpPr>
              <p:nvPr/>
            </p:nvSpPr>
            <p:spPr bwMode="auto">
              <a:xfrm>
                <a:off x="4926" y="3062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2" name="Line 184"/>
              <p:cNvSpPr>
                <a:spLocks noChangeShapeType="1"/>
              </p:cNvSpPr>
              <p:nvPr/>
            </p:nvSpPr>
            <p:spPr bwMode="auto">
              <a:xfrm>
                <a:off x="4955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3" name="Line 185"/>
              <p:cNvSpPr>
                <a:spLocks noChangeShapeType="1"/>
              </p:cNvSpPr>
              <p:nvPr/>
            </p:nvSpPr>
            <p:spPr bwMode="auto">
              <a:xfrm>
                <a:off x="4985" y="3062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4" name="Line 186"/>
              <p:cNvSpPr>
                <a:spLocks noChangeShapeType="1"/>
              </p:cNvSpPr>
              <p:nvPr/>
            </p:nvSpPr>
            <p:spPr bwMode="auto">
              <a:xfrm>
                <a:off x="5012" y="3059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5" name="Line 187"/>
              <p:cNvSpPr>
                <a:spLocks noChangeShapeType="1"/>
              </p:cNvSpPr>
              <p:nvPr/>
            </p:nvSpPr>
            <p:spPr bwMode="auto">
              <a:xfrm>
                <a:off x="5041" y="3056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6" name="Line 188"/>
              <p:cNvSpPr>
                <a:spLocks noChangeShapeType="1"/>
              </p:cNvSpPr>
              <p:nvPr/>
            </p:nvSpPr>
            <p:spPr bwMode="auto">
              <a:xfrm>
                <a:off x="5068" y="3054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7" name="Line 189"/>
              <p:cNvSpPr>
                <a:spLocks noChangeShapeType="1"/>
              </p:cNvSpPr>
              <p:nvPr/>
            </p:nvSpPr>
            <p:spPr bwMode="auto">
              <a:xfrm>
                <a:off x="5097" y="3051"/>
                <a:ext cx="3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8" name="Line 190"/>
              <p:cNvSpPr>
                <a:spLocks noChangeShapeType="1"/>
              </p:cNvSpPr>
              <p:nvPr/>
            </p:nvSpPr>
            <p:spPr bwMode="auto">
              <a:xfrm>
                <a:off x="5124" y="3054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69" name="Line 191"/>
              <p:cNvSpPr>
                <a:spLocks noChangeShapeType="1"/>
              </p:cNvSpPr>
              <p:nvPr/>
            </p:nvSpPr>
            <p:spPr bwMode="auto">
              <a:xfrm>
                <a:off x="5154" y="3056"/>
                <a:ext cx="2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0" name="Line 192"/>
              <p:cNvSpPr>
                <a:spLocks noChangeShapeType="1"/>
              </p:cNvSpPr>
              <p:nvPr/>
            </p:nvSpPr>
            <p:spPr bwMode="auto">
              <a:xfrm>
                <a:off x="5180" y="3059"/>
                <a:ext cx="6" cy="1"/>
              </a:xfrm>
              <a:prstGeom prst="line">
                <a:avLst/>
              </a:prstGeom>
              <a:noFill/>
              <a:ln w="47625">
                <a:solidFill>
                  <a:srgbClr val="273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1" name="Line 193"/>
              <p:cNvSpPr>
                <a:spLocks noChangeShapeType="1"/>
              </p:cNvSpPr>
              <p:nvPr/>
            </p:nvSpPr>
            <p:spPr bwMode="auto">
              <a:xfrm>
                <a:off x="1080" y="2981"/>
                <a:ext cx="68" cy="20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2" name="Line 194"/>
              <p:cNvSpPr>
                <a:spLocks noChangeShapeType="1"/>
              </p:cNvSpPr>
              <p:nvPr/>
            </p:nvSpPr>
            <p:spPr bwMode="auto">
              <a:xfrm>
                <a:off x="1184" y="3009"/>
                <a:ext cx="1" cy="1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3" name="Line 195"/>
              <p:cNvSpPr>
                <a:spLocks noChangeShapeType="1"/>
              </p:cNvSpPr>
              <p:nvPr/>
            </p:nvSpPr>
            <p:spPr bwMode="auto">
              <a:xfrm flipV="1">
                <a:off x="1184" y="2976"/>
                <a:ext cx="59" cy="33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4" name="Line 196"/>
              <p:cNvSpPr>
                <a:spLocks noChangeShapeType="1"/>
              </p:cNvSpPr>
              <p:nvPr/>
            </p:nvSpPr>
            <p:spPr bwMode="auto">
              <a:xfrm flipV="1">
                <a:off x="1275" y="2954"/>
                <a:ext cx="12" cy="5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5" name="Line 197"/>
              <p:cNvSpPr>
                <a:spLocks noChangeShapeType="1"/>
              </p:cNvSpPr>
              <p:nvPr/>
            </p:nvSpPr>
            <p:spPr bwMode="auto">
              <a:xfrm>
                <a:off x="1287" y="2954"/>
                <a:ext cx="56" cy="13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6" name="Line 198"/>
              <p:cNvSpPr>
                <a:spLocks noChangeShapeType="1"/>
              </p:cNvSpPr>
              <p:nvPr/>
            </p:nvSpPr>
            <p:spPr bwMode="auto">
              <a:xfrm>
                <a:off x="1376" y="2976"/>
                <a:ext cx="12" cy="3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7" name="Line 199"/>
              <p:cNvSpPr>
                <a:spLocks noChangeShapeType="1"/>
              </p:cNvSpPr>
              <p:nvPr/>
            </p:nvSpPr>
            <p:spPr bwMode="auto">
              <a:xfrm flipV="1">
                <a:off x="1388" y="2959"/>
                <a:ext cx="56" cy="20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8" name="Line 200"/>
              <p:cNvSpPr>
                <a:spLocks noChangeShapeType="1"/>
              </p:cNvSpPr>
              <p:nvPr/>
            </p:nvSpPr>
            <p:spPr bwMode="auto">
              <a:xfrm flipV="1">
                <a:off x="1476" y="2940"/>
                <a:ext cx="15" cy="5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79" name="Line 201"/>
              <p:cNvSpPr>
                <a:spLocks noChangeShapeType="1"/>
              </p:cNvSpPr>
              <p:nvPr/>
            </p:nvSpPr>
            <p:spPr bwMode="auto">
              <a:xfrm flipV="1">
                <a:off x="1491" y="2917"/>
                <a:ext cx="48" cy="23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80" name="Line 202"/>
              <p:cNvSpPr>
                <a:spLocks noChangeShapeType="1"/>
              </p:cNvSpPr>
              <p:nvPr/>
            </p:nvSpPr>
            <p:spPr bwMode="auto">
              <a:xfrm flipV="1">
                <a:off x="1571" y="2890"/>
                <a:ext cx="24" cy="11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81" name="Line 203"/>
              <p:cNvSpPr>
                <a:spLocks noChangeShapeType="1"/>
              </p:cNvSpPr>
              <p:nvPr/>
            </p:nvSpPr>
            <p:spPr bwMode="auto">
              <a:xfrm flipV="1">
                <a:off x="1595" y="2862"/>
                <a:ext cx="32" cy="28"/>
              </a:xfrm>
              <a:prstGeom prst="line">
                <a:avLst/>
              </a:prstGeom>
              <a:noFill/>
              <a:ln w="47625">
                <a:solidFill>
                  <a:srgbClr val="9035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45" name="Line 205"/>
            <p:cNvSpPr>
              <a:spLocks noChangeShapeType="1"/>
            </p:cNvSpPr>
            <p:nvPr/>
          </p:nvSpPr>
          <p:spPr bwMode="auto">
            <a:xfrm flipV="1">
              <a:off x="1654" y="2798"/>
              <a:ext cx="44" cy="4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6" name="Line 206"/>
            <p:cNvSpPr>
              <a:spLocks noChangeShapeType="1"/>
            </p:cNvSpPr>
            <p:nvPr/>
          </p:nvSpPr>
          <p:spPr bwMode="auto">
            <a:xfrm flipV="1">
              <a:off x="1698" y="2793"/>
              <a:ext cx="6" cy="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Line 207"/>
            <p:cNvSpPr>
              <a:spLocks noChangeShapeType="1"/>
            </p:cNvSpPr>
            <p:nvPr/>
          </p:nvSpPr>
          <p:spPr bwMode="auto">
            <a:xfrm flipV="1">
              <a:off x="1722" y="2706"/>
              <a:ext cx="38" cy="5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Line 208"/>
            <p:cNvSpPr>
              <a:spLocks noChangeShapeType="1"/>
            </p:cNvSpPr>
            <p:nvPr/>
          </p:nvSpPr>
          <p:spPr bwMode="auto">
            <a:xfrm flipV="1">
              <a:off x="1781" y="2651"/>
              <a:ext cx="21" cy="2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Line 209"/>
            <p:cNvSpPr>
              <a:spLocks noChangeShapeType="1"/>
            </p:cNvSpPr>
            <p:nvPr/>
          </p:nvSpPr>
          <p:spPr bwMode="auto">
            <a:xfrm>
              <a:off x="1802" y="2651"/>
              <a:ext cx="29" cy="8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210"/>
            <p:cNvSpPr>
              <a:spLocks noChangeShapeType="1"/>
            </p:cNvSpPr>
            <p:nvPr/>
          </p:nvSpPr>
          <p:spPr bwMode="auto">
            <a:xfrm>
              <a:off x="1864" y="2673"/>
              <a:ext cx="38" cy="1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211"/>
            <p:cNvSpPr>
              <a:spLocks noChangeShapeType="1"/>
            </p:cNvSpPr>
            <p:nvPr/>
          </p:nvSpPr>
          <p:spPr bwMode="auto">
            <a:xfrm flipV="1">
              <a:off x="1902" y="2665"/>
              <a:ext cx="18" cy="2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212"/>
            <p:cNvSpPr>
              <a:spLocks noChangeShapeType="1"/>
            </p:cNvSpPr>
            <p:nvPr/>
          </p:nvSpPr>
          <p:spPr bwMode="auto">
            <a:xfrm flipV="1">
              <a:off x="1941" y="2587"/>
              <a:ext cx="44" cy="5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Line 213"/>
            <p:cNvSpPr>
              <a:spLocks noChangeShapeType="1"/>
            </p:cNvSpPr>
            <p:nvPr/>
          </p:nvSpPr>
          <p:spPr bwMode="auto">
            <a:xfrm flipV="1">
              <a:off x="2006" y="2495"/>
              <a:ext cx="27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Line 214"/>
            <p:cNvSpPr>
              <a:spLocks noChangeShapeType="1"/>
            </p:cNvSpPr>
            <p:nvPr/>
          </p:nvSpPr>
          <p:spPr bwMode="auto">
            <a:xfrm flipV="1">
              <a:off x="2044" y="2404"/>
              <a:ext cx="24" cy="6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Line 215"/>
            <p:cNvSpPr>
              <a:spLocks noChangeShapeType="1"/>
            </p:cNvSpPr>
            <p:nvPr/>
          </p:nvSpPr>
          <p:spPr bwMode="auto">
            <a:xfrm flipV="1">
              <a:off x="2080" y="2309"/>
              <a:ext cx="27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Line 216"/>
            <p:cNvSpPr>
              <a:spLocks noChangeShapeType="1"/>
            </p:cNvSpPr>
            <p:nvPr/>
          </p:nvSpPr>
          <p:spPr bwMode="auto">
            <a:xfrm flipV="1">
              <a:off x="2115" y="2215"/>
              <a:ext cx="21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Line 217"/>
            <p:cNvSpPr>
              <a:spLocks noChangeShapeType="1"/>
            </p:cNvSpPr>
            <p:nvPr/>
          </p:nvSpPr>
          <p:spPr bwMode="auto">
            <a:xfrm flipV="1">
              <a:off x="2145" y="2118"/>
              <a:ext cx="21" cy="6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Line 218"/>
            <p:cNvSpPr>
              <a:spLocks noChangeShapeType="1"/>
            </p:cNvSpPr>
            <p:nvPr/>
          </p:nvSpPr>
          <p:spPr bwMode="auto">
            <a:xfrm flipV="1">
              <a:off x="2178" y="2023"/>
              <a:ext cx="17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9" name="Line 219"/>
            <p:cNvSpPr>
              <a:spLocks noChangeShapeType="1"/>
            </p:cNvSpPr>
            <p:nvPr/>
          </p:nvSpPr>
          <p:spPr bwMode="auto">
            <a:xfrm flipV="1">
              <a:off x="2207" y="1971"/>
              <a:ext cx="6" cy="1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0" name="Line 220"/>
            <p:cNvSpPr>
              <a:spLocks noChangeShapeType="1"/>
            </p:cNvSpPr>
            <p:nvPr/>
          </p:nvSpPr>
          <p:spPr bwMode="auto">
            <a:xfrm flipV="1">
              <a:off x="2213" y="1962"/>
              <a:ext cx="47" cy="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Line 221"/>
            <p:cNvSpPr>
              <a:spLocks noChangeShapeType="1"/>
            </p:cNvSpPr>
            <p:nvPr/>
          </p:nvSpPr>
          <p:spPr bwMode="auto">
            <a:xfrm flipV="1">
              <a:off x="2296" y="1954"/>
              <a:ext cx="21" cy="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Line 222"/>
            <p:cNvSpPr>
              <a:spLocks noChangeShapeType="1"/>
            </p:cNvSpPr>
            <p:nvPr/>
          </p:nvSpPr>
          <p:spPr bwMode="auto">
            <a:xfrm flipV="1">
              <a:off x="2317" y="1935"/>
              <a:ext cx="44" cy="1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Line 223"/>
            <p:cNvSpPr>
              <a:spLocks noChangeShapeType="1"/>
            </p:cNvSpPr>
            <p:nvPr/>
          </p:nvSpPr>
          <p:spPr bwMode="auto">
            <a:xfrm flipV="1">
              <a:off x="2396" y="1912"/>
              <a:ext cx="21" cy="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Line 224"/>
            <p:cNvSpPr>
              <a:spLocks noChangeShapeType="1"/>
            </p:cNvSpPr>
            <p:nvPr/>
          </p:nvSpPr>
          <p:spPr bwMode="auto">
            <a:xfrm flipV="1">
              <a:off x="2417" y="1879"/>
              <a:ext cx="27" cy="3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Line 225"/>
            <p:cNvSpPr>
              <a:spLocks noChangeShapeType="1"/>
            </p:cNvSpPr>
            <p:nvPr/>
          </p:nvSpPr>
          <p:spPr bwMode="auto">
            <a:xfrm flipV="1">
              <a:off x="2465" y="1796"/>
              <a:ext cx="41" cy="5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 flipV="1">
              <a:off x="2524" y="1704"/>
              <a:ext cx="20" cy="64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5867" name="Line 227"/>
            <p:cNvSpPr>
              <a:spLocks noChangeShapeType="1"/>
            </p:cNvSpPr>
            <p:nvPr/>
          </p:nvSpPr>
          <p:spPr bwMode="auto">
            <a:xfrm flipV="1">
              <a:off x="2556" y="1610"/>
              <a:ext cx="21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Line 228"/>
            <p:cNvSpPr>
              <a:spLocks noChangeShapeType="1"/>
            </p:cNvSpPr>
            <p:nvPr/>
          </p:nvSpPr>
          <p:spPr bwMode="auto">
            <a:xfrm flipV="1">
              <a:off x="2586" y="1513"/>
              <a:ext cx="21" cy="6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Line 229"/>
            <p:cNvSpPr>
              <a:spLocks noChangeShapeType="1"/>
            </p:cNvSpPr>
            <p:nvPr/>
          </p:nvSpPr>
          <p:spPr bwMode="auto">
            <a:xfrm flipV="1">
              <a:off x="2618" y="1463"/>
              <a:ext cx="6" cy="1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Line 230"/>
            <p:cNvSpPr>
              <a:spLocks noChangeShapeType="1"/>
            </p:cNvSpPr>
            <p:nvPr/>
          </p:nvSpPr>
          <p:spPr bwMode="auto">
            <a:xfrm flipV="1">
              <a:off x="2624" y="1457"/>
              <a:ext cx="48" cy="6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Line 231"/>
            <p:cNvSpPr>
              <a:spLocks noChangeShapeType="1"/>
            </p:cNvSpPr>
            <p:nvPr/>
          </p:nvSpPr>
          <p:spPr bwMode="auto">
            <a:xfrm flipV="1">
              <a:off x="2707" y="1449"/>
              <a:ext cx="21" cy="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2" name="Line 232"/>
            <p:cNvSpPr>
              <a:spLocks noChangeShapeType="1"/>
            </p:cNvSpPr>
            <p:nvPr/>
          </p:nvSpPr>
          <p:spPr bwMode="auto">
            <a:xfrm flipV="1">
              <a:off x="2728" y="1418"/>
              <a:ext cx="35" cy="3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3" name="Line 233"/>
            <p:cNvSpPr>
              <a:spLocks noChangeShapeType="1"/>
            </p:cNvSpPr>
            <p:nvPr/>
          </p:nvSpPr>
          <p:spPr bwMode="auto">
            <a:xfrm flipV="1">
              <a:off x="2790" y="1360"/>
              <a:ext cx="38" cy="3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4" name="Line 234"/>
            <p:cNvSpPr>
              <a:spLocks noChangeShapeType="1"/>
            </p:cNvSpPr>
            <p:nvPr/>
          </p:nvSpPr>
          <p:spPr bwMode="auto">
            <a:xfrm>
              <a:off x="2828" y="1360"/>
              <a:ext cx="18" cy="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5" name="Line 235"/>
            <p:cNvSpPr>
              <a:spLocks noChangeShapeType="1"/>
            </p:cNvSpPr>
            <p:nvPr/>
          </p:nvSpPr>
          <p:spPr bwMode="auto">
            <a:xfrm>
              <a:off x="2879" y="1376"/>
              <a:ext cx="53" cy="17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6" name="Line 236"/>
            <p:cNvSpPr>
              <a:spLocks noChangeShapeType="1"/>
            </p:cNvSpPr>
            <p:nvPr/>
          </p:nvSpPr>
          <p:spPr bwMode="auto">
            <a:xfrm>
              <a:off x="2932" y="1393"/>
              <a:ext cx="15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7" name="Line 237"/>
            <p:cNvSpPr>
              <a:spLocks noChangeShapeType="1"/>
            </p:cNvSpPr>
            <p:nvPr/>
          </p:nvSpPr>
          <p:spPr bwMode="auto">
            <a:xfrm flipV="1">
              <a:off x="2982" y="1390"/>
              <a:ext cx="53" cy="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8" name="Line 238"/>
            <p:cNvSpPr>
              <a:spLocks noChangeShapeType="1"/>
            </p:cNvSpPr>
            <p:nvPr/>
          </p:nvSpPr>
          <p:spPr bwMode="auto">
            <a:xfrm>
              <a:off x="3035" y="1390"/>
              <a:ext cx="18" cy="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Line 239"/>
            <p:cNvSpPr>
              <a:spLocks noChangeShapeType="1"/>
            </p:cNvSpPr>
            <p:nvPr/>
          </p:nvSpPr>
          <p:spPr bwMode="auto">
            <a:xfrm>
              <a:off x="3089" y="1401"/>
              <a:ext cx="50" cy="1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Line 240"/>
            <p:cNvSpPr>
              <a:spLocks noChangeShapeType="1"/>
            </p:cNvSpPr>
            <p:nvPr/>
          </p:nvSpPr>
          <p:spPr bwMode="auto">
            <a:xfrm>
              <a:off x="3139" y="1413"/>
              <a:ext cx="18" cy="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1" name="Line 241"/>
            <p:cNvSpPr>
              <a:spLocks noChangeShapeType="1"/>
            </p:cNvSpPr>
            <p:nvPr/>
          </p:nvSpPr>
          <p:spPr bwMode="auto">
            <a:xfrm>
              <a:off x="3192" y="1424"/>
              <a:ext cx="51" cy="1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Line 242"/>
            <p:cNvSpPr>
              <a:spLocks noChangeShapeType="1"/>
            </p:cNvSpPr>
            <p:nvPr/>
          </p:nvSpPr>
          <p:spPr bwMode="auto">
            <a:xfrm>
              <a:off x="3243" y="1435"/>
              <a:ext cx="11" cy="1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3" name="Line 243"/>
            <p:cNvSpPr>
              <a:spLocks noChangeShapeType="1"/>
            </p:cNvSpPr>
            <p:nvPr/>
          </p:nvSpPr>
          <p:spPr bwMode="auto">
            <a:xfrm>
              <a:off x="3278" y="1474"/>
              <a:ext cx="47" cy="50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4" name="Line 244"/>
            <p:cNvSpPr>
              <a:spLocks noChangeShapeType="1"/>
            </p:cNvSpPr>
            <p:nvPr/>
          </p:nvSpPr>
          <p:spPr bwMode="auto">
            <a:xfrm flipV="1">
              <a:off x="3352" y="1507"/>
              <a:ext cx="59" cy="33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5" name="Line 245"/>
            <p:cNvSpPr>
              <a:spLocks noChangeShapeType="1"/>
            </p:cNvSpPr>
            <p:nvPr/>
          </p:nvSpPr>
          <p:spPr bwMode="auto">
            <a:xfrm flipV="1">
              <a:off x="3444" y="1488"/>
              <a:ext cx="3" cy="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6" name="Line 246"/>
            <p:cNvSpPr>
              <a:spLocks noChangeShapeType="1"/>
            </p:cNvSpPr>
            <p:nvPr/>
          </p:nvSpPr>
          <p:spPr bwMode="auto">
            <a:xfrm flipV="1">
              <a:off x="3447" y="1457"/>
              <a:ext cx="59" cy="3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Line 247"/>
            <p:cNvSpPr>
              <a:spLocks noChangeShapeType="1"/>
            </p:cNvSpPr>
            <p:nvPr/>
          </p:nvSpPr>
          <p:spPr bwMode="auto">
            <a:xfrm flipV="1">
              <a:off x="3535" y="1435"/>
              <a:ext cx="15" cy="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Line 248"/>
            <p:cNvSpPr>
              <a:spLocks noChangeShapeType="1"/>
            </p:cNvSpPr>
            <p:nvPr/>
          </p:nvSpPr>
          <p:spPr bwMode="auto">
            <a:xfrm>
              <a:off x="3550" y="1435"/>
              <a:ext cx="30" cy="4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Line 249"/>
            <p:cNvSpPr>
              <a:spLocks noChangeShapeType="1"/>
            </p:cNvSpPr>
            <p:nvPr/>
          </p:nvSpPr>
          <p:spPr bwMode="auto">
            <a:xfrm>
              <a:off x="3598" y="1507"/>
              <a:ext cx="38" cy="5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Line 250"/>
            <p:cNvSpPr>
              <a:spLocks noChangeShapeType="1"/>
            </p:cNvSpPr>
            <p:nvPr/>
          </p:nvSpPr>
          <p:spPr bwMode="auto">
            <a:xfrm flipV="1">
              <a:off x="3654" y="1535"/>
              <a:ext cx="41" cy="5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Line 251"/>
            <p:cNvSpPr>
              <a:spLocks noChangeShapeType="1"/>
            </p:cNvSpPr>
            <p:nvPr/>
          </p:nvSpPr>
          <p:spPr bwMode="auto">
            <a:xfrm flipV="1">
              <a:off x="3716" y="1454"/>
              <a:ext cx="41" cy="5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2" name="Line 252"/>
            <p:cNvSpPr>
              <a:spLocks noChangeShapeType="1"/>
            </p:cNvSpPr>
            <p:nvPr/>
          </p:nvSpPr>
          <p:spPr bwMode="auto">
            <a:xfrm>
              <a:off x="3757" y="1454"/>
              <a:ext cx="1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3" name="Line 253"/>
            <p:cNvSpPr>
              <a:spLocks noChangeShapeType="1"/>
            </p:cNvSpPr>
            <p:nvPr/>
          </p:nvSpPr>
          <p:spPr bwMode="auto">
            <a:xfrm flipV="1">
              <a:off x="3787" y="1396"/>
              <a:ext cx="56" cy="3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4" name="Line 254"/>
            <p:cNvSpPr>
              <a:spLocks noChangeShapeType="1"/>
            </p:cNvSpPr>
            <p:nvPr/>
          </p:nvSpPr>
          <p:spPr bwMode="auto">
            <a:xfrm>
              <a:off x="3873" y="1393"/>
              <a:ext cx="56" cy="3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5" name="Line 255"/>
            <p:cNvSpPr>
              <a:spLocks noChangeShapeType="1"/>
            </p:cNvSpPr>
            <p:nvPr/>
          </p:nvSpPr>
          <p:spPr bwMode="auto">
            <a:xfrm>
              <a:off x="3958" y="1451"/>
              <a:ext cx="3" cy="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6" name="Line 256"/>
            <p:cNvSpPr>
              <a:spLocks noChangeShapeType="1"/>
            </p:cNvSpPr>
            <p:nvPr/>
          </p:nvSpPr>
          <p:spPr bwMode="auto">
            <a:xfrm flipV="1">
              <a:off x="3961" y="1424"/>
              <a:ext cx="57" cy="30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7" name="Line 257"/>
            <p:cNvSpPr>
              <a:spLocks noChangeShapeType="1"/>
            </p:cNvSpPr>
            <p:nvPr/>
          </p:nvSpPr>
          <p:spPr bwMode="auto">
            <a:xfrm flipV="1">
              <a:off x="4047" y="1396"/>
              <a:ext cx="18" cy="1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8" name="Line 258"/>
            <p:cNvSpPr>
              <a:spLocks noChangeShapeType="1"/>
            </p:cNvSpPr>
            <p:nvPr/>
          </p:nvSpPr>
          <p:spPr bwMode="auto">
            <a:xfrm>
              <a:off x="4065" y="1396"/>
              <a:ext cx="32" cy="39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9" name="Line 259"/>
            <p:cNvSpPr>
              <a:spLocks noChangeShapeType="1"/>
            </p:cNvSpPr>
            <p:nvPr/>
          </p:nvSpPr>
          <p:spPr bwMode="auto">
            <a:xfrm>
              <a:off x="4118" y="1463"/>
              <a:ext cx="45" cy="5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0" name="Line 260"/>
            <p:cNvSpPr>
              <a:spLocks noChangeShapeType="1"/>
            </p:cNvSpPr>
            <p:nvPr/>
          </p:nvSpPr>
          <p:spPr bwMode="auto">
            <a:xfrm>
              <a:off x="4189" y="1537"/>
              <a:ext cx="56" cy="4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1" name="Line 261"/>
            <p:cNvSpPr>
              <a:spLocks noChangeShapeType="1"/>
            </p:cNvSpPr>
            <p:nvPr/>
          </p:nvSpPr>
          <p:spPr bwMode="auto">
            <a:xfrm flipV="1">
              <a:off x="4272" y="1537"/>
              <a:ext cx="35" cy="5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2" name="Line 262"/>
            <p:cNvSpPr>
              <a:spLocks noChangeShapeType="1"/>
            </p:cNvSpPr>
            <p:nvPr/>
          </p:nvSpPr>
          <p:spPr bwMode="auto">
            <a:xfrm flipV="1">
              <a:off x="4325" y="1454"/>
              <a:ext cx="39" cy="56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3" name="Line 263"/>
            <p:cNvSpPr>
              <a:spLocks noChangeShapeType="1"/>
            </p:cNvSpPr>
            <p:nvPr/>
          </p:nvSpPr>
          <p:spPr bwMode="auto">
            <a:xfrm flipV="1">
              <a:off x="4384" y="1385"/>
              <a:ext cx="54" cy="4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Line 264"/>
            <p:cNvSpPr>
              <a:spLocks noChangeShapeType="1"/>
            </p:cNvSpPr>
            <p:nvPr/>
          </p:nvSpPr>
          <p:spPr bwMode="auto">
            <a:xfrm flipV="1">
              <a:off x="4464" y="1351"/>
              <a:ext cx="12" cy="12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5" name="Line 265"/>
            <p:cNvSpPr>
              <a:spLocks noChangeShapeType="1"/>
            </p:cNvSpPr>
            <p:nvPr/>
          </p:nvSpPr>
          <p:spPr bwMode="auto">
            <a:xfrm>
              <a:off x="4476" y="1351"/>
              <a:ext cx="47" cy="2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6" name="Line 266"/>
            <p:cNvSpPr>
              <a:spLocks noChangeShapeType="1"/>
            </p:cNvSpPr>
            <p:nvPr/>
          </p:nvSpPr>
          <p:spPr bwMode="auto">
            <a:xfrm>
              <a:off x="4556" y="1399"/>
              <a:ext cx="24" cy="1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7" name="Line 267"/>
            <p:cNvSpPr>
              <a:spLocks noChangeShapeType="1"/>
            </p:cNvSpPr>
            <p:nvPr/>
          </p:nvSpPr>
          <p:spPr bwMode="auto">
            <a:xfrm>
              <a:off x="4580" y="1410"/>
              <a:ext cx="17" cy="39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8" name="Line 268"/>
            <p:cNvSpPr>
              <a:spLocks noChangeShapeType="1"/>
            </p:cNvSpPr>
            <p:nvPr/>
          </p:nvSpPr>
          <p:spPr bwMode="auto">
            <a:xfrm>
              <a:off x="4612" y="1479"/>
              <a:ext cx="27" cy="6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09" name="Line 269"/>
            <p:cNvSpPr>
              <a:spLocks noChangeShapeType="1"/>
            </p:cNvSpPr>
            <p:nvPr/>
          </p:nvSpPr>
          <p:spPr bwMode="auto">
            <a:xfrm>
              <a:off x="4654" y="1571"/>
              <a:ext cx="29" cy="5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0" name="Line 270"/>
            <p:cNvSpPr>
              <a:spLocks noChangeShapeType="1"/>
            </p:cNvSpPr>
            <p:nvPr/>
          </p:nvSpPr>
          <p:spPr bwMode="auto">
            <a:xfrm>
              <a:off x="4683" y="1629"/>
              <a:ext cx="1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1" name="Line 271"/>
            <p:cNvSpPr>
              <a:spLocks noChangeShapeType="1"/>
            </p:cNvSpPr>
            <p:nvPr/>
          </p:nvSpPr>
          <p:spPr bwMode="auto">
            <a:xfrm>
              <a:off x="4704" y="1657"/>
              <a:ext cx="38" cy="5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2" name="Line 272"/>
            <p:cNvSpPr>
              <a:spLocks noChangeShapeType="1"/>
            </p:cNvSpPr>
            <p:nvPr/>
          </p:nvSpPr>
          <p:spPr bwMode="auto">
            <a:xfrm>
              <a:off x="4763" y="1740"/>
              <a:ext cx="21" cy="28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3" name="Line 273"/>
            <p:cNvSpPr>
              <a:spLocks noChangeShapeType="1"/>
            </p:cNvSpPr>
            <p:nvPr/>
          </p:nvSpPr>
          <p:spPr bwMode="auto">
            <a:xfrm flipV="1">
              <a:off x="4784" y="1749"/>
              <a:ext cx="29" cy="19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4" name="Line 274"/>
            <p:cNvSpPr>
              <a:spLocks noChangeShapeType="1"/>
            </p:cNvSpPr>
            <p:nvPr/>
          </p:nvSpPr>
          <p:spPr bwMode="auto">
            <a:xfrm flipV="1">
              <a:off x="4840" y="1693"/>
              <a:ext cx="47" cy="3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5" name="Line 275"/>
            <p:cNvSpPr>
              <a:spLocks noChangeShapeType="1"/>
            </p:cNvSpPr>
            <p:nvPr/>
          </p:nvSpPr>
          <p:spPr bwMode="auto">
            <a:xfrm flipV="1">
              <a:off x="4887" y="1682"/>
              <a:ext cx="3" cy="1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6" name="Line 276"/>
            <p:cNvSpPr>
              <a:spLocks noChangeShapeType="1"/>
            </p:cNvSpPr>
            <p:nvPr/>
          </p:nvSpPr>
          <p:spPr bwMode="auto">
            <a:xfrm flipV="1">
              <a:off x="4902" y="1587"/>
              <a:ext cx="18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7" name="Line 277"/>
            <p:cNvSpPr>
              <a:spLocks noChangeShapeType="1"/>
            </p:cNvSpPr>
            <p:nvPr/>
          </p:nvSpPr>
          <p:spPr bwMode="auto">
            <a:xfrm flipV="1">
              <a:off x="4932" y="1490"/>
              <a:ext cx="17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8" name="Line 278"/>
            <p:cNvSpPr>
              <a:spLocks noChangeShapeType="1"/>
            </p:cNvSpPr>
            <p:nvPr/>
          </p:nvSpPr>
          <p:spPr bwMode="auto">
            <a:xfrm flipV="1">
              <a:off x="4961" y="1396"/>
              <a:ext cx="21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19" name="Line 279"/>
            <p:cNvSpPr>
              <a:spLocks noChangeShapeType="1"/>
            </p:cNvSpPr>
            <p:nvPr/>
          </p:nvSpPr>
          <p:spPr bwMode="auto">
            <a:xfrm>
              <a:off x="4991" y="1363"/>
              <a:ext cx="21" cy="63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0" name="Line 280"/>
            <p:cNvSpPr>
              <a:spLocks noChangeShapeType="1"/>
            </p:cNvSpPr>
            <p:nvPr/>
          </p:nvSpPr>
          <p:spPr bwMode="auto">
            <a:xfrm>
              <a:off x="5023" y="1460"/>
              <a:ext cx="21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1" name="Line 281"/>
            <p:cNvSpPr>
              <a:spLocks noChangeShapeType="1"/>
            </p:cNvSpPr>
            <p:nvPr/>
          </p:nvSpPr>
          <p:spPr bwMode="auto">
            <a:xfrm>
              <a:off x="5053" y="1554"/>
              <a:ext cx="24" cy="64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2" name="Line 282"/>
            <p:cNvSpPr>
              <a:spLocks noChangeShapeType="1"/>
            </p:cNvSpPr>
            <p:nvPr/>
          </p:nvSpPr>
          <p:spPr bwMode="auto">
            <a:xfrm>
              <a:off x="5085" y="1649"/>
              <a:ext cx="9" cy="25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3" name="Line 283"/>
            <p:cNvSpPr>
              <a:spLocks noChangeShapeType="1"/>
            </p:cNvSpPr>
            <p:nvPr/>
          </p:nvSpPr>
          <p:spPr bwMode="auto">
            <a:xfrm flipV="1">
              <a:off x="5094" y="1637"/>
              <a:ext cx="24" cy="37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4" name="Line 284"/>
            <p:cNvSpPr>
              <a:spLocks noChangeShapeType="1"/>
            </p:cNvSpPr>
            <p:nvPr/>
          </p:nvSpPr>
          <p:spPr bwMode="auto">
            <a:xfrm flipV="1">
              <a:off x="5139" y="1554"/>
              <a:ext cx="38" cy="56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5" name="Line 285"/>
            <p:cNvSpPr>
              <a:spLocks noChangeShapeType="1"/>
            </p:cNvSpPr>
            <p:nvPr/>
          </p:nvSpPr>
          <p:spPr bwMode="auto">
            <a:xfrm>
              <a:off x="5195" y="1524"/>
              <a:ext cx="3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6" name="Freeform 286"/>
            <p:cNvSpPr>
              <a:spLocks/>
            </p:cNvSpPr>
            <p:nvPr/>
          </p:nvSpPr>
          <p:spPr bwMode="auto">
            <a:xfrm>
              <a:off x="1080" y="2351"/>
              <a:ext cx="4118" cy="455"/>
            </a:xfrm>
            <a:custGeom>
              <a:avLst/>
              <a:gdLst>
                <a:gd name="T0" fmla="*/ 0 w 1392"/>
                <a:gd name="T1" fmla="*/ 227514 h 164"/>
                <a:gd name="T2" fmla="*/ 206427 w 1392"/>
                <a:gd name="T3" fmla="*/ 253163 h 164"/>
                <a:gd name="T4" fmla="*/ 410395 w 1392"/>
                <a:gd name="T5" fmla="*/ 290964 h 164"/>
                <a:gd name="T6" fmla="*/ 610680 w 1392"/>
                <a:gd name="T7" fmla="*/ 241608 h 164"/>
                <a:gd name="T8" fmla="*/ 815033 w 1392"/>
                <a:gd name="T9" fmla="*/ 227514 h 164"/>
                <a:gd name="T10" fmla="*/ 1021669 w 1392"/>
                <a:gd name="T11" fmla="*/ 186089 h 164"/>
                <a:gd name="T12" fmla="*/ 1225401 w 1392"/>
                <a:gd name="T13" fmla="*/ 31389 h 164"/>
                <a:gd name="T14" fmla="*/ 1431827 w 1392"/>
                <a:gd name="T15" fmla="*/ 59369 h 164"/>
                <a:gd name="T16" fmla="*/ 1630272 w 1392"/>
                <a:gd name="T17" fmla="*/ 21399 h 164"/>
                <a:gd name="T18" fmla="*/ 1836001 w 1392"/>
                <a:gd name="T19" fmla="*/ 0 h 164"/>
                <a:gd name="T20" fmla="*/ 2042427 w 1392"/>
                <a:gd name="T21" fmla="*/ 81237 h 164"/>
                <a:gd name="T22" fmla="*/ 2246860 w 1392"/>
                <a:gd name="T23" fmla="*/ 225383 h 164"/>
                <a:gd name="T24" fmla="*/ 2452822 w 1392"/>
                <a:gd name="T25" fmla="*/ 245411 h 164"/>
                <a:gd name="T26" fmla="*/ 2651110 w 1392"/>
                <a:gd name="T27" fmla="*/ 284514 h 164"/>
                <a:gd name="T28" fmla="*/ 2857537 w 1392"/>
                <a:gd name="T29" fmla="*/ 256773 h 164"/>
                <a:gd name="T30" fmla="*/ 3062100 w 1392"/>
                <a:gd name="T31" fmla="*/ 554079 h 164"/>
                <a:gd name="T32" fmla="*/ 3267828 w 1392"/>
                <a:gd name="T33" fmla="*/ 540454 h 164"/>
                <a:gd name="T34" fmla="*/ 3466353 w 1392"/>
                <a:gd name="T35" fmla="*/ 575478 h 164"/>
                <a:gd name="T36" fmla="*/ 3672780 w 1392"/>
                <a:gd name="T37" fmla="*/ 534051 h 164"/>
                <a:gd name="T38" fmla="*/ 3877133 w 1392"/>
                <a:gd name="T39" fmla="*/ 519896 h 164"/>
                <a:gd name="T40" fmla="*/ 4082861 w 1392"/>
                <a:gd name="T41" fmla="*/ 480616 h 164"/>
                <a:gd name="T42" fmla="*/ 4289288 w 1392"/>
                <a:gd name="T43" fmla="*/ 442823 h 164"/>
                <a:gd name="T44" fmla="*/ 4487821 w 1392"/>
                <a:gd name="T45" fmla="*/ 326454 h 164"/>
                <a:gd name="T46" fmla="*/ 4693547 w 1392"/>
                <a:gd name="T47" fmla="*/ 379351 h 164"/>
                <a:gd name="T48" fmla="*/ 4898101 w 1392"/>
                <a:gd name="T49" fmla="*/ 445592 h 164"/>
                <a:gd name="T50" fmla="*/ 5104530 w 1392"/>
                <a:gd name="T51" fmla="*/ 259575 h 164"/>
                <a:gd name="T52" fmla="*/ 5308262 w 1392"/>
                <a:gd name="T53" fmla="*/ 403527 h 164"/>
                <a:gd name="T54" fmla="*/ 5508789 w 1392"/>
                <a:gd name="T55" fmla="*/ 490698 h 164"/>
                <a:gd name="T56" fmla="*/ 5713142 w 1392"/>
                <a:gd name="T57" fmla="*/ 516284 h 164"/>
                <a:gd name="T58" fmla="*/ 5919560 w 1392"/>
                <a:gd name="T59" fmla="*/ 477012 h 164"/>
                <a:gd name="T60" fmla="*/ 6125365 w 1392"/>
                <a:gd name="T61" fmla="*/ 318750 h 164"/>
                <a:gd name="T62" fmla="*/ 6323822 w 1392"/>
                <a:gd name="T63" fmla="*/ 225383 h 164"/>
                <a:gd name="T64" fmla="*/ 6530249 w 1392"/>
                <a:gd name="T65" fmla="*/ 427697 h 164"/>
                <a:gd name="T66" fmla="*/ 6733980 w 1392"/>
                <a:gd name="T67" fmla="*/ 534051 h 164"/>
                <a:gd name="T68" fmla="*/ 6940608 w 1392"/>
                <a:gd name="T69" fmla="*/ 470600 h 164"/>
                <a:gd name="T70" fmla="*/ 7144961 w 1392"/>
                <a:gd name="T71" fmla="*/ 182477 h 164"/>
                <a:gd name="T72" fmla="*/ 7345252 w 1392"/>
                <a:gd name="T73" fmla="*/ 7713 h 164"/>
                <a:gd name="T74" fmla="*/ 7549220 w 1392"/>
                <a:gd name="T75" fmla="*/ 101243 h 164"/>
                <a:gd name="T76" fmla="*/ 7755647 w 1392"/>
                <a:gd name="T77" fmla="*/ 519896 h 164"/>
                <a:gd name="T78" fmla="*/ 7960002 w 1392"/>
                <a:gd name="T79" fmla="*/ 140537 h 164"/>
                <a:gd name="T80" fmla="*/ 8165728 w 1392"/>
                <a:gd name="T81" fmla="*/ 318750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92"/>
                <a:gd name="T124" fmla="*/ 0 h 164"/>
                <a:gd name="T125" fmla="*/ 1392 w 1392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92" h="164">
                  <a:moveTo>
                    <a:pt x="0" y="65"/>
                  </a:moveTo>
                  <a:lnTo>
                    <a:pt x="35" y="72"/>
                  </a:lnTo>
                  <a:lnTo>
                    <a:pt x="70" y="83"/>
                  </a:lnTo>
                  <a:lnTo>
                    <a:pt x="104" y="69"/>
                  </a:lnTo>
                  <a:lnTo>
                    <a:pt x="139" y="65"/>
                  </a:lnTo>
                  <a:lnTo>
                    <a:pt x="174" y="53"/>
                  </a:lnTo>
                  <a:lnTo>
                    <a:pt x="209" y="9"/>
                  </a:lnTo>
                  <a:lnTo>
                    <a:pt x="244" y="17"/>
                  </a:lnTo>
                  <a:lnTo>
                    <a:pt x="278" y="6"/>
                  </a:lnTo>
                  <a:lnTo>
                    <a:pt x="313" y="0"/>
                  </a:lnTo>
                  <a:lnTo>
                    <a:pt x="348" y="23"/>
                  </a:lnTo>
                  <a:lnTo>
                    <a:pt x="383" y="64"/>
                  </a:lnTo>
                  <a:lnTo>
                    <a:pt x="418" y="70"/>
                  </a:lnTo>
                  <a:lnTo>
                    <a:pt x="452" y="81"/>
                  </a:lnTo>
                  <a:lnTo>
                    <a:pt x="487" y="73"/>
                  </a:lnTo>
                  <a:lnTo>
                    <a:pt x="522" y="158"/>
                  </a:lnTo>
                  <a:lnTo>
                    <a:pt x="557" y="154"/>
                  </a:lnTo>
                  <a:lnTo>
                    <a:pt x="591" y="164"/>
                  </a:lnTo>
                  <a:lnTo>
                    <a:pt x="626" y="152"/>
                  </a:lnTo>
                  <a:lnTo>
                    <a:pt x="661" y="148"/>
                  </a:lnTo>
                  <a:lnTo>
                    <a:pt x="696" y="137"/>
                  </a:lnTo>
                  <a:lnTo>
                    <a:pt x="731" y="126"/>
                  </a:lnTo>
                  <a:lnTo>
                    <a:pt x="765" y="93"/>
                  </a:lnTo>
                  <a:lnTo>
                    <a:pt x="800" y="108"/>
                  </a:lnTo>
                  <a:lnTo>
                    <a:pt x="835" y="127"/>
                  </a:lnTo>
                  <a:lnTo>
                    <a:pt x="870" y="74"/>
                  </a:lnTo>
                  <a:lnTo>
                    <a:pt x="905" y="115"/>
                  </a:lnTo>
                  <a:lnTo>
                    <a:pt x="939" y="140"/>
                  </a:lnTo>
                  <a:lnTo>
                    <a:pt x="974" y="147"/>
                  </a:lnTo>
                  <a:lnTo>
                    <a:pt x="1009" y="136"/>
                  </a:lnTo>
                  <a:lnTo>
                    <a:pt x="1044" y="91"/>
                  </a:lnTo>
                  <a:lnTo>
                    <a:pt x="1078" y="64"/>
                  </a:lnTo>
                  <a:lnTo>
                    <a:pt x="1113" y="122"/>
                  </a:lnTo>
                  <a:lnTo>
                    <a:pt x="1148" y="152"/>
                  </a:lnTo>
                  <a:lnTo>
                    <a:pt x="1183" y="134"/>
                  </a:lnTo>
                  <a:lnTo>
                    <a:pt x="1218" y="52"/>
                  </a:lnTo>
                  <a:lnTo>
                    <a:pt x="1252" y="2"/>
                  </a:lnTo>
                  <a:lnTo>
                    <a:pt x="1287" y="29"/>
                  </a:lnTo>
                  <a:lnTo>
                    <a:pt x="1322" y="148"/>
                  </a:lnTo>
                  <a:lnTo>
                    <a:pt x="1357" y="40"/>
                  </a:lnTo>
                  <a:lnTo>
                    <a:pt x="1392" y="91"/>
                  </a:lnTo>
                </a:path>
              </a:pathLst>
            </a:custGeom>
            <a:noFill/>
            <a:ln w="476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7" name="Line 287"/>
            <p:cNvSpPr>
              <a:spLocks noChangeShapeType="1"/>
            </p:cNvSpPr>
            <p:nvPr/>
          </p:nvSpPr>
          <p:spPr bwMode="auto">
            <a:xfrm flipV="1">
              <a:off x="1003" y="990"/>
              <a:ext cx="1" cy="2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8" name="Line 288"/>
            <p:cNvSpPr>
              <a:spLocks noChangeShapeType="1"/>
            </p:cNvSpPr>
            <p:nvPr/>
          </p:nvSpPr>
          <p:spPr bwMode="auto">
            <a:xfrm flipH="1">
              <a:off x="953" y="3062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29" name="Rectangle 289"/>
            <p:cNvSpPr>
              <a:spLocks noChangeArrowheads="1"/>
            </p:cNvSpPr>
            <p:nvPr/>
          </p:nvSpPr>
          <p:spPr bwMode="auto">
            <a:xfrm rot="16200000">
              <a:off x="843" y="2998"/>
              <a:ext cx="6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0</a:t>
              </a:r>
              <a:endParaRPr lang="it-IT" altLang="en-US" sz="1800"/>
            </a:p>
          </p:txBody>
        </p:sp>
        <p:sp>
          <p:nvSpPr>
            <p:cNvPr id="35930" name="Line 290"/>
            <p:cNvSpPr>
              <a:spLocks noChangeShapeType="1"/>
            </p:cNvSpPr>
            <p:nvPr/>
          </p:nvSpPr>
          <p:spPr bwMode="auto">
            <a:xfrm flipH="1">
              <a:off x="953" y="2662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1" name="Rectangle 291"/>
            <p:cNvSpPr>
              <a:spLocks noChangeArrowheads="1"/>
            </p:cNvSpPr>
            <p:nvPr/>
          </p:nvSpPr>
          <p:spPr bwMode="auto">
            <a:xfrm rot="16200000">
              <a:off x="828" y="2598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.2</a:t>
              </a:r>
              <a:endParaRPr lang="it-IT" altLang="en-US" sz="1800"/>
            </a:p>
          </p:txBody>
        </p:sp>
        <p:sp>
          <p:nvSpPr>
            <p:cNvPr id="35932" name="Line 292"/>
            <p:cNvSpPr>
              <a:spLocks noChangeShapeType="1"/>
            </p:cNvSpPr>
            <p:nvPr/>
          </p:nvSpPr>
          <p:spPr bwMode="auto">
            <a:xfrm flipH="1">
              <a:off x="953" y="2262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3" name="Rectangle 293"/>
            <p:cNvSpPr>
              <a:spLocks noChangeArrowheads="1"/>
            </p:cNvSpPr>
            <p:nvPr/>
          </p:nvSpPr>
          <p:spPr bwMode="auto">
            <a:xfrm rot="16200000">
              <a:off x="828" y="2198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.4</a:t>
              </a:r>
              <a:endParaRPr lang="it-IT" altLang="en-US" sz="1800"/>
            </a:p>
          </p:txBody>
        </p:sp>
        <p:sp>
          <p:nvSpPr>
            <p:cNvPr id="35934" name="Line 294"/>
            <p:cNvSpPr>
              <a:spLocks noChangeShapeType="1"/>
            </p:cNvSpPr>
            <p:nvPr/>
          </p:nvSpPr>
          <p:spPr bwMode="auto">
            <a:xfrm flipH="1">
              <a:off x="953" y="1862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5" name="Rectangle 295"/>
            <p:cNvSpPr>
              <a:spLocks noChangeArrowheads="1"/>
            </p:cNvSpPr>
            <p:nvPr/>
          </p:nvSpPr>
          <p:spPr bwMode="auto">
            <a:xfrm rot="16200000">
              <a:off x="829" y="1798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.6</a:t>
              </a:r>
              <a:endParaRPr lang="it-IT" altLang="en-US" sz="1800"/>
            </a:p>
          </p:txBody>
        </p:sp>
        <p:sp>
          <p:nvSpPr>
            <p:cNvPr id="35936" name="Line 296"/>
            <p:cNvSpPr>
              <a:spLocks noChangeShapeType="1"/>
            </p:cNvSpPr>
            <p:nvPr/>
          </p:nvSpPr>
          <p:spPr bwMode="auto">
            <a:xfrm flipH="1">
              <a:off x="953" y="1463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7" name="Rectangle 297"/>
            <p:cNvSpPr>
              <a:spLocks noChangeArrowheads="1"/>
            </p:cNvSpPr>
            <p:nvPr/>
          </p:nvSpPr>
          <p:spPr bwMode="auto">
            <a:xfrm rot="16200000">
              <a:off x="829" y="1398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.8</a:t>
              </a:r>
              <a:endParaRPr lang="it-IT" altLang="en-US" sz="1800"/>
            </a:p>
          </p:txBody>
        </p:sp>
        <p:sp>
          <p:nvSpPr>
            <p:cNvPr id="35938" name="Line 298"/>
            <p:cNvSpPr>
              <a:spLocks noChangeShapeType="1"/>
            </p:cNvSpPr>
            <p:nvPr/>
          </p:nvSpPr>
          <p:spPr bwMode="auto">
            <a:xfrm flipH="1">
              <a:off x="953" y="1065"/>
              <a:ext cx="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39" name="Rectangle 299"/>
            <p:cNvSpPr>
              <a:spLocks noChangeArrowheads="1"/>
            </p:cNvSpPr>
            <p:nvPr/>
          </p:nvSpPr>
          <p:spPr bwMode="auto">
            <a:xfrm rot="16200000">
              <a:off x="844" y="1001"/>
              <a:ext cx="6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1</a:t>
              </a:r>
              <a:endParaRPr lang="it-IT" altLang="en-US" sz="1800"/>
            </a:p>
          </p:txBody>
        </p:sp>
        <p:sp>
          <p:nvSpPr>
            <p:cNvPr id="35940" name="Rectangle 300"/>
            <p:cNvSpPr>
              <a:spLocks noChangeArrowheads="1"/>
            </p:cNvSpPr>
            <p:nvPr/>
          </p:nvSpPr>
          <p:spPr bwMode="auto">
            <a:xfrm rot="16200000">
              <a:off x="723" y="1998"/>
              <a:ext cx="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 </a:t>
              </a:r>
              <a:endParaRPr lang="it-IT" altLang="en-US" sz="1800"/>
            </a:p>
          </p:txBody>
        </p:sp>
        <p:sp>
          <p:nvSpPr>
            <p:cNvPr id="35941" name="Line 301"/>
            <p:cNvSpPr>
              <a:spLocks noChangeShapeType="1"/>
            </p:cNvSpPr>
            <p:nvPr/>
          </p:nvSpPr>
          <p:spPr bwMode="auto">
            <a:xfrm>
              <a:off x="1003" y="3134"/>
              <a:ext cx="42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2" name="Line 302"/>
            <p:cNvSpPr>
              <a:spLocks noChangeShapeType="1"/>
            </p:cNvSpPr>
            <p:nvPr/>
          </p:nvSpPr>
          <p:spPr bwMode="auto">
            <a:xfrm>
              <a:off x="1080" y="3134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3" name="Rectangle 303"/>
            <p:cNvSpPr>
              <a:spLocks noChangeArrowheads="1"/>
            </p:cNvSpPr>
            <p:nvPr/>
          </p:nvSpPr>
          <p:spPr bwMode="auto">
            <a:xfrm>
              <a:off x="981" y="3203"/>
              <a:ext cx="1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50</a:t>
              </a:r>
              <a:endParaRPr lang="it-IT" altLang="en-US" sz="1800"/>
            </a:p>
          </p:txBody>
        </p:sp>
        <p:sp>
          <p:nvSpPr>
            <p:cNvPr id="35944" name="Line 304"/>
            <p:cNvSpPr>
              <a:spLocks noChangeShapeType="1"/>
            </p:cNvSpPr>
            <p:nvPr/>
          </p:nvSpPr>
          <p:spPr bwMode="auto">
            <a:xfrm>
              <a:off x="2110" y="3134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5" name="Rectangle 305"/>
            <p:cNvSpPr>
              <a:spLocks noChangeArrowheads="1"/>
            </p:cNvSpPr>
            <p:nvPr/>
          </p:nvSpPr>
          <p:spPr bwMode="auto">
            <a:xfrm>
              <a:off x="2011" y="3203"/>
              <a:ext cx="1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60</a:t>
              </a:r>
              <a:endParaRPr lang="it-IT" altLang="en-US" sz="1800"/>
            </a:p>
          </p:txBody>
        </p:sp>
        <p:sp>
          <p:nvSpPr>
            <p:cNvPr id="35946" name="Line 306"/>
            <p:cNvSpPr>
              <a:spLocks noChangeShapeType="1"/>
            </p:cNvSpPr>
            <p:nvPr/>
          </p:nvSpPr>
          <p:spPr bwMode="auto">
            <a:xfrm>
              <a:off x="3139" y="3134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7" name="Rectangle 307"/>
            <p:cNvSpPr>
              <a:spLocks noChangeArrowheads="1"/>
            </p:cNvSpPr>
            <p:nvPr/>
          </p:nvSpPr>
          <p:spPr bwMode="auto">
            <a:xfrm>
              <a:off x="3040" y="3203"/>
              <a:ext cx="1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70</a:t>
              </a:r>
              <a:endParaRPr lang="it-IT" altLang="en-US" sz="1800"/>
            </a:p>
          </p:txBody>
        </p:sp>
        <p:sp>
          <p:nvSpPr>
            <p:cNvPr id="35948" name="Line 308"/>
            <p:cNvSpPr>
              <a:spLocks noChangeShapeType="1"/>
            </p:cNvSpPr>
            <p:nvPr/>
          </p:nvSpPr>
          <p:spPr bwMode="auto">
            <a:xfrm>
              <a:off x="4168" y="3134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9" name="Rectangle 309"/>
            <p:cNvSpPr>
              <a:spLocks noChangeArrowheads="1"/>
            </p:cNvSpPr>
            <p:nvPr/>
          </p:nvSpPr>
          <p:spPr bwMode="auto">
            <a:xfrm>
              <a:off x="4069" y="3203"/>
              <a:ext cx="1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80</a:t>
              </a:r>
              <a:endParaRPr lang="it-IT" altLang="en-US" sz="1800"/>
            </a:p>
          </p:txBody>
        </p:sp>
        <p:sp>
          <p:nvSpPr>
            <p:cNvPr id="35950" name="Line 310"/>
            <p:cNvSpPr>
              <a:spLocks noChangeShapeType="1"/>
            </p:cNvSpPr>
            <p:nvPr/>
          </p:nvSpPr>
          <p:spPr bwMode="auto">
            <a:xfrm>
              <a:off x="5198" y="3134"/>
              <a:ext cx="1" cy="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1" name="Rectangle 311"/>
            <p:cNvSpPr>
              <a:spLocks noChangeArrowheads="1"/>
            </p:cNvSpPr>
            <p:nvPr/>
          </p:nvSpPr>
          <p:spPr bwMode="auto">
            <a:xfrm>
              <a:off x="5099" y="3203"/>
              <a:ext cx="1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90</a:t>
              </a:r>
              <a:endParaRPr lang="it-IT" altLang="en-US" sz="1800"/>
            </a:p>
          </p:txBody>
        </p:sp>
        <p:sp>
          <p:nvSpPr>
            <p:cNvPr id="35952" name="Rectangle 312"/>
            <p:cNvSpPr>
              <a:spLocks noChangeArrowheads="1"/>
            </p:cNvSpPr>
            <p:nvPr/>
          </p:nvSpPr>
          <p:spPr bwMode="auto">
            <a:xfrm>
              <a:off x="2595" y="3314"/>
              <a:ext cx="8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age of respondent</a:t>
              </a:r>
              <a:endParaRPr lang="it-IT" altLang="en-US" sz="1800"/>
            </a:p>
          </p:txBody>
        </p:sp>
        <p:sp>
          <p:nvSpPr>
            <p:cNvPr id="35953" name="Rectangle 313"/>
            <p:cNvSpPr>
              <a:spLocks noChangeArrowheads="1"/>
            </p:cNvSpPr>
            <p:nvPr/>
          </p:nvSpPr>
          <p:spPr bwMode="auto">
            <a:xfrm>
              <a:off x="1536" y="3509"/>
              <a:ext cx="3206" cy="21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5954" name="Line 314"/>
            <p:cNvSpPr>
              <a:spLocks noChangeShapeType="1"/>
            </p:cNvSpPr>
            <p:nvPr/>
          </p:nvSpPr>
          <p:spPr bwMode="auto">
            <a:xfrm>
              <a:off x="1589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5" name="Line 315"/>
            <p:cNvSpPr>
              <a:spLocks noChangeShapeType="1"/>
            </p:cNvSpPr>
            <p:nvPr/>
          </p:nvSpPr>
          <p:spPr bwMode="auto">
            <a:xfrm>
              <a:off x="1616" y="3617"/>
              <a:ext cx="2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6" name="Line 316"/>
            <p:cNvSpPr>
              <a:spLocks noChangeShapeType="1"/>
            </p:cNvSpPr>
            <p:nvPr/>
          </p:nvSpPr>
          <p:spPr bwMode="auto">
            <a:xfrm>
              <a:off x="1645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7" name="Line 317"/>
            <p:cNvSpPr>
              <a:spLocks noChangeShapeType="1"/>
            </p:cNvSpPr>
            <p:nvPr/>
          </p:nvSpPr>
          <p:spPr bwMode="auto">
            <a:xfrm>
              <a:off x="1672" y="3617"/>
              <a:ext cx="6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8" name="Line 318"/>
            <p:cNvSpPr>
              <a:spLocks noChangeShapeType="1"/>
            </p:cNvSpPr>
            <p:nvPr/>
          </p:nvSpPr>
          <p:spPr bwMode="auto">
            <a:xfrm>
              <a:off x="1701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59" name="Line 319"/>
            <p:cNvSpPr>
              <a:spLocks noChangeShapeType="1"/>
            </p:cNvSpPr>
            <p:nvPr/>
          </p:nvSpPr>
          <p:spPr bwMode="auto">
            <a:xfrm>
              <a:off x="1731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0" name="Line 320"/>
            <p:cNvSpPr>
              <a:spLocks noChangeShapeType="1"/>
            </p:cNvSpPr>
            <p:nvPr/>
          </p:nvSpPr>
          <p:spPr bwMode="auto">
            <a:xfrm>
              <a:off x="1758" y="3617"/>
              <a:ext cx="2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1" name="Line 321"/>
            <p:cNvSpPr>
              <a:spLocks noChangeShapeType="1"/>
            </p:cNvSpPr>
            <p:nvPr/>
          </p:nvSpPr>
          <p:spPr bwMode="auto">
            <a:xfrm>
              <a:off x="1787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2" name="Line 322"/>
            <p:cNvSpPr>
              <a:spLocks noChangeShapeType="1"/>
            </p:cNvSpPr>
            <p:nvPr/>
          </p:nvSpPr>
          <p:spPr bwMode="auto">
            <a:xfrm>
              <a:off x="1814" y="3617"/>
              <a:ext cx="6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3" name="Line 323"/>
            <p:cNvSpPr>
              <a:spLocks noChangeShapeType="1"/>
            </p:cNvSpPr>
            <p:nvPr/>
          </p:nvSpPr>
          <p:spPr bwMode="auto">
            <a:xfrm>
              <a:off x="1843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4" name="Line 324"/>
            <p:cNvSpPr>
              <a:spLocks noChangeShapeType="1"/>
            </p:cNvSpPr>
            <p:nvPr/>
          </p:nvSpPr>
          <p:spPr bwMode="auto">
            <a:xfrm>
              <a:off x="1873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5" name="Line 325"/>
            <p:cNvSpPr>
              <a:spLocks noChangeShapeType="1"/>
            </p:cNvSpPr>
            <p:nvPr/>
          </p:nvSpPr>
          <p:spPr bwMode="auto">
            <a:xfrm>
              <a:off x="1900" y="3617"/>
              <a:ext cx="2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6" name="Line 326"/>
            <p:cNvSpPr>
              <a:spLocks noChangeShapeType="1"/>
            </p:cNvSpPr>
            <p:nvPr/>
          </p:nvSpPr>
          <p:spPr bwMode="auto">
            <a:xfrm>
              <a:off x="1929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7" name="Line 327"/>
            <p:cNvSpPr>
              <a:spLocks noChangeShapeType="1"/>
            </p:cNvSpPr>
            <p:nvPr/>
          </p:nvSpPr>
          <p:spPr bwMode="auto">
            <a:xfrm>
              <a:off x="1956" y="3617"/>
              <a:ext cx="6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8" name="Line 328"/>
            <p:cNvSpPr>
              <a:spLocks noChangeShapeType="1"/>
            </p:cNvSpPr>
            <p:nvPr/>
          </p:nvSpPr>
          <p:spPr bwMode="auto">
            <a:xfrm>
              <a:off x="1985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69" name="Line 329"/>
            <p:cNvSpPr>
              <a:spLocks noChangeShapeType="1"/>
            </p:cNvSpPr>
            <p:nvPr/>
          </p:nvSpPr>
          <p:spPr bwMode="auto">
            <a:xfrm>
              <a:off x="2015" y="3617"/>
              <a:ext cx="3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0" name="Line 330"/>
            <p:cNvSpPr>
              <a:spLocks noChangeShapeType="1"/>
            </p:cNvSpPr>
            <p:nvPr/>
          </p:nvSpPr>
          <p:spPr bwMode="auto">
            <a:xfrm>
              <a:off x="2042" y="3617"/>
              <a:ext cx="2" cy="1"/>
            </a:xfrm>
            <a:prstGeom prst="line">
              <a:avLst/>
            </a:prstGeom>
            <a:noFill/>
            <a:ln w="47625">
              <a:solidFill>
                <a:srgbClr val="273F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1" name="Line 331"/>
            <p:cNvSpPr>
              <a:spLocks noChangeShapeType="1"/>
            </p:cNvSpPr>
            <p:nvPr/>
          </p:nvSpPr>
          <p:spPr bwMode="auto">
            <a:xfrm>
              <a:off x="2675" y="3617"/>
              <a:ext cx="68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2" name="Line 332"/>
            <p:cNvSpPr>
              <a:spLocks noChangeShapeType="1"/>
            </p:cNvSpPr>
            <p:nvPr/>
          </p:nvSpPr>
          <p:spPr bwMode="auto">
            <a:xfrm>
              <a:off x="2778" y="3617"/>
              <a:ext cx="71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3" name="Line 333"/>
            <p:cNvSpPr>
              <a:spLocks noChangeShapeType="1"/>
            </p:cNvSpPr>
            <p:nvPr/>
          </p:nvSpPr>
          <p:spPr bwMode="auto">
            <a:xfrm>
              <a:off x="2885" y="3617"/>
              <a:ext cx="71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4" name="Line 334"/>
            <p:cNvSpPr>
              <a:spLocks noChangeShapeType="1"/>
            </p:cNvSpPr>
            <p:nvPr/>
          </p:nvSpPr>
          <p:spPr bwMode="auto">
            <a:xfrm>
              <a:off x="2991" y="3617"/>
              <a:ext cx="71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5" name="Line 335"/>
            <p:cNvSpPr>
              <a:spLocks noChangeShapeType="1"/>
            </p:cNvSpPr>
            <p:nvPr/>
          </p:nvSpPr>
          <p:spPr bwMode="auto">
            <a:xfrm>
              <a:off x="3098" y="3617"/>
              <a:ext cx="35" cy="1"/>
            </a:xfrm>
            <a:prstGeom prst="line">
              <a:avLst/>
            </a:prstGeom>
            <a:noFill/>
            <a:ln w="476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6" name="Line 336"/>
            <p:cNvSpPr>
              <a:spLocks noChangeShapeType="1"/>
            </p:cNvSpPr>
            <p:nvPr/>
          </p:nvSpPr>
          <p:spPr bwMode="auto">
            <a:xfrm>
              <a:off x="3737" y="3617"/>
              <a:ext cx="461" cy="1"/>
            </a:xfrm>
            <a:prstGeom prst="line">
              <a:avLst/>
            </a:prstGeom>
            <a:noFill/>
            <a:ln w="47625">
              <a:solidFill>
                <a:srgbClr val="5575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77" name="Rectangle 337"/>
            <p:cNvSpPr>
              <a:spLocks noChangeArrowheads="1"/>
            </p:cNvSpPr>
            <p:nvPr/>
          </p:nvSpPr>
          <p:spPr bwMode="auto">
            <a:xfrm>
              <a:off x="2124" y="3545"/>
              <a:ext cx="32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worker</a:t>
              </a:r>
              <a:endParaRPr lang="it-IT" altLang="en-US" sz="1800"/>
            </a:p>
          </p:txBody>
        </p:sp>
        <p:sp>
          <p:nvSpPr>
            <p:cNvPr id="35978" name="Rectangle 338"/>
            <p:cNvSpPr>
              <a:spLocks noChangeArrowheads="1"/>
            </p:cNvSpPr>
            <p:nvPr/>
          </p:nvSpPr>
          <p:spPr bwMode="auto">
            <a:xfrm>
              <a:off x="3207" y="3545"/>
              <a:ext cx="30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retired</a:t>
              </a:r>
              <a:endParaRPr lang="it-IT" altLang="en-US" sz="1800"/>
            </a:p>
          </p:txBody>
        </p:sp>
        <p:sp>
          <p:nvSpPr>
            <p:cNvPr id="35979" name="Rectangle 339"/>
            <p:cNvSpPr>
              <a:spLocks noChangeArrowheads="1"/>
            </p:cNvSpPr>
            <p:nvPr/>
          </p:nvSpPr>
          <p:spPr bwMode="auto">
            <a:xfrm>
              <a:off x="4272" y="3545"/>
              <a:ext cx="35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allother</a:t>
              </a:r>
              <a:endParaRPr lang="it-IT" altLang="en-US" sz="1800"/>
            </a:p>
          </p:txBody>
        </p:sp>
        <p:sp>
          <p:nvSpPr>
            <p:cNvPr id="35980" name="Rectangle 340"/>
            <p:cNvSpPr>
              <a:spLocks noChangeArrowheads="1"/>
            </p:cNvSpPr>
            <p:nvPr/>
          </p:nvSpPr>
          <p:spPr bwMode="auto">
            <a:xfrm>
              <a:off x="1879" y="826"/>
              <a:ext cx="202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600">
                  <a:solidFill>
                    <a:srgbClr val="000000"/>
                  </a:solidFill>
                </a:rPr>
                <a:t>Self-Reported Ecomomic Activity by Age</a:t>
              </a:r>
              <a:endParaRPr lang="it-IT" altLang="en-US" sz="1800"/>
            </a:p>
          </p:txBody>
        </p:sp>
        <p:sp>
          <p:nvSpPr>
            <p:cNvPr id="35981" name="Rectangle 341"/>
            <p:cNvSpPr>
              <a:spLocks noChangeArrowheads="1"/>
            </p:cNvSpPr>
            <p:nvPr/>
          </p:nvSpPr>
          <p:spPr bwMode="auto">
            <a:xfrm>
              <a:off x="2787" y="673"/>
              <a:ext cx="53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1500">
                  <a:solidFill>
                    <a:srgbClr val="000000"/>
                  </a:solidFill>
                </a:rPr>
                <a:t>Figure 1 All</a:t>
              </a:r>
              <a:endParaRPr lang="it-IT" altLang="en-US" sz="1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838200" y="125414"/>
            <a:ext cx="8229600" cy="822325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</a:rPr>
              <a:t>Work status of respondents in CHARLS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5500"/>
            <a:ext cx="80899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15938" y="6350001"/>
            <a:ext cx="865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Source: John Giles, Xiaoyan Lei, Yafeng Wang, Yaohui Zhao, “Institutional Determinants of the Retirement Patterns of China’s Urban and Rural Residents”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723900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</a:rPr>
              <a:t>Retirement rates – evidence from CHARLS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60463"/>
            <a:ext cx="8775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838200" y="-114300"/>
            <a:ext cx="8229600" cy="893763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</a:rPr>
              <a:t>Retirement rate in China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779463"/>
            <a:ext cx="81581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515938" y="6350001"/>
            <a:ext cx="865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Source: John Giles, Xiaoyan Lei, Yafeng Wang, Yaohui Zhao, “Institutional Determinants of the Retirement Patterns of China’s Urban and Rural Residents”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Conclusions</a:t>
            </a:r>
            <a:endParaRPr lang="it-IT" sz="2800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similarities</a:t>
            </a:r>
            <a:r>
              <a:rPr lang="it-IT" dirty="0"/>
              <a:t> in the long </a:t>
            </a:r>
            <a:r>
              <a:rPr lang="it-IT" dirty="0" err="1"/>
              <a:t>term</a:t>
            </a:r>
            <a:r>
              <a:rPr lang="it-IT" dirty="0"/>
              <a:t> trends in Europe and China</a:t>
            </a:r>
          </a:p>
          <a:p>
            <a:endParaRPr lang="it-IT" dirty="0"/>
          </a:p>
          <a:p>
            <a:r>
              <a:rPr lang="it-IT" dirty="0"/>
              <a:t>…..</a:t>
            </a:r>
            <a:r>
              <a:rPr lang="it-IT" dirty="0" err="1"/>
              <a:t>Chinese</a:t>
            </a:r>
            <a:r>
              <a:rPr lang="it-IT" dirty="0"/>
              <a:t> </a:t>
            </a:r>
            <a:r>
              <a:rPr lang="it-IT" dirty="0" err="1"/>
              <a:t>workers</a:t>
            </a:r>
            <a:r>
              <a:rPr lang="it-IT" dirty="0"/>
              <a:t> </a:t>
            </a:r>
            <a:r>
              <a:rPr lang="it-IT" dirty="0" err="1"/>
              <a:t>respond</a:t>
            </a:r>
            <a:r>
              <a:rPr lang="it-IT" dirty="0"/>
              <a:t> to </a:t>
            </a:r>
            <a:r>
              <a:rPr lang="it-IT" dirty="0" err="1"/>
              <a:t>incentives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workers</a:t>
            </a:r>
            <a:r>
              <a:rPr lang="it-IT" dirty="0"/>
              <a:t>..</a:t>
            </a:r>
          </a:p>
          <a:p>
            <a:endParaRPr lang="it-IT" dirty="0"/>
          </a:p>
          <a:p>
            <a:endParaRPr lang="it-IT" dirty="0"/>
          </a:p>
          <a:p>
            <a:r>
              <a:rPr lang="it-IT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635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2925" dirty="0">
                <a:latin typeface="Optane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1969 to 1992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Earnings related social security benefits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Replacement rate is 80% 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Legal retirement age 60 (men) 55 (women)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Can retire at any age if 35 years contributions completed, </a:t>
            </a:r>
            <a:r>
              <a:rPr lang="en-US" altLang="en-US" u="sng" dirty="0">
                <a:ea typeface="ＭＳ Ｐゴシック" panose="020B0600070205080204" pitchFamily="34" charset="-128"/>
              </a:rPr>
              <a:t>with no actuarial penalty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16496" y="188640"/>
            <a:ext cx="6686550" cy="632023"/>
          </a:xfrm>
        </p:spPr>
        <p:txBody>
          <a:bodyPr>
            <a:normAutofit/>
          </a:bodyPr>
          <a:lstStyle/>
          <a:p>
            <a:r>
              <a:rPr lang="it-IT" altLang="en-US" sz="2925" dirty="0">
                <a:latin typeface="Optane"/>
                <a:ea typeface="ＭＳ Ｐゴシック" panose="020B0600070205080204" pitchFamily="34" charset="-128"/>
              </a:rPr>
              <a:t>Social Security </a:t>
            </a:r>
            <a:r>
              <a:rPr lang="it-IT" altLang="en-US" sz="2925" dirty="0" err="1">
                <a:latin typeface="Optane"/>
                <a:ea typeface="ＭＳ Ｐゴシック" panose="020B0600070205080204" pitchFamily="34" charset="-128"/>
              </a:rPr>
              <a:t>Reforms</a:t>
            </a:r>
            <a:endParaRPr lang="it-IT" altLang="en-US" sz="2925" dirty="0">
              <a:latin typeface="Optane"/>
              <a:ea typeface="ＭＳ Ｐゴシック" panose="020B0600070205080204" pitchFamily="34" charset="-128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32520" y="1196753"/>
            <a:ext cx="7613452" cy="47164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en-US" b="1" dirty="0">
                <a:ea typeface="ＭＳ Ｐゴシック" panose="020B0600070205080204" pitchFamily="34" charset="-128"/>
              </a:rPr>
              <a:t>The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years</a:t>
            </a:r>
            <a:r>
              <a:rPr lang="it-IT" altLang="en-US" b="1" dirty="0">
                <a:ea typeface="ＭＳ Ｐゴシック" panose="020B0600070205080204" pitchFamily="34" charset="-128"/>
              </a:rPr>
              <a:t> of major SS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reforms</a:t>
            </a:r>
            <a:r>
              <a:rPr lang="it-IT" altLang="en-US" b="1" dirty="0">
                <a:ea typeface="ＭＳ Ｐゴシック" panose="020B0600070205080204" pitchFamily="34" charset="-128"/>
              </a:rPr>
              <a:t> (1992-1995):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Amato </a:t>
            </a:r>
            <a:r>
              <a:rPr lang="it-IT" altLang="en-US" dirty="0" err="1">
                <a:ea typeface="ＭＳ Ｐゴシック" panose="020B0600070205080204" pitchFamily="34" charset="-128"/>
              </a:rPr>
              <a:t>reform</a:t>
            </a:r>
            <a:r>
              <a:rPr lang="it-IT" altLang="en-US" dirty="0">
                <a:ea typeface="ＭＳ Ｐゴシック" panose="020B0600070205080204" pitchFamily="34" charset="-128"/>
              </a:rPr>
              <a:t> (</a:t>
            </a:r>
            <a:r>
              <a:rPr lang="it-IT" altLang="en-US" dirty="0" err="1">
                <a:ea typeface="ＭＳ Ｐゴシック" panose="020B0600070205080204" pitchFamily="34" charset="-128"/>
              </a:rPr>
              <a:t>D.Lgs.</a:t>
            </a:r>
            <a:r>
              <a:rPr lang="it-IT" altLang="en-US" dirty="0">
                <a:ea typeface="ＭＳ Ｐゴシック" panose="020B0600070205080204" pitchFamily="34" charset="-128"/>
              </a:rPr>
              <a:t> 503/1992)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Dini </a:t>
            </a:r>
            <a:r>
              <a:rPr lang="it-IT" altLang="en-US" dirty="0" err="1">
                <a:ea typeface="ＭＳ Ｐゴシック" panose="020B0600070205080204" pitchFamily="34" charset="-128"/>
              </a:rPr>
              <a:t>reform</a:t>
            </a:r>
            <a:r>
              <a:rPr lang="it-IT" altLang="en-US" dirty="0">
                <a:ea typeface="ＭＳ Ｐゴシック" panose="020B0600070205080204" pitchFamily="34" charset="-128"/>
              </a:rPr>
              <a:t> (L. 335/1995).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en-US" b="1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it-IT" altLang="ja-JP" b="1" dirty="0">
                <a:ea typeface="ＭＳ Ｐゴシック" panose="020B0600070205080204" pitchFamily="34" charset="-128"/>
              </a:rPr>
              <a:t> </a:t>
            </a:r>
            <a:r>
              <a:rPr lang="ja-JP" altLang="it-IT" b="1" dirty="0">
                <a:ea typeface="ＭＳ Ｐゴシック" panose="020B0600070205080204" pitchFamily="34" charset="-128"/>
              </a:rPr>
              <a:t>“</a:t>
            </a:r>
            <a:r>
              <a:rPr lang="it-IT" altLang="ja-JP" b="1" dirty="0" err="1"/>
              <a:t>Parametric</a:t>
            </a:r>
            <a:r>
              <a:rPr lang="it-IT" altLang="ja-JP" b="1" dirty="0"/>
              <a:t> </a:t>
            </a:r>
            <a:r>
              <a:rPr lang="it-IT" altLang="ja-JP" b="1" dirty="0" err="1"/>
              <a:t>reforms</a:t>
            </a:r>
            <a:r>
              <a:rPr lang="ja-JP" altLang="it-IT" b="1" dirty="0">
                <a:ea typeface="ＭＳ Ｐゴシック" panose="020B0600070205080204" pitchFamily="34" charset="-128"/>
              </a:rPr>
              <a:t>”</a:t>
            </a:r>
            <a:r>
              <a:rPr lang="it-IT" altLang="ja-JP" b="1" dirty="0">
                <a:ea typeface="ＭＳ Ｐゴシック" panose="020B0600070205080204" pitchFamily="34" charset="-128"/>
              </a:rPr>
              <a:t> (1996-2011):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…</a:t>
            </a:r>
            <a:r>
              <a:rPr lang="it-IT" altLang="en-US" dirty="0" err="1">
                <a:ea typeface="ＭＳ Ｐゴシック" panose="020B0600070205080204" pitchFamily="34" charset="-128"/>
              </a:rPr>
              <a:t>many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until</a:t>
            </a:r>
            <a:r>
              <a:rPr lang="it-IT" altLang="en-US" dirty="0">
                <a:ea typeface="ＭＳ Ｐゴシック" panose="020B0600070205080204" pitchFamily="34" charset="-128"/>
              </a:rPr>
              <a:t> the……..Berlusconi </a:t>
            </a:r>
            <a:r>
              <a:rPr lang="it-IT" altLang="en-US" dirty="0" err="1">
                <a:ea typeface="ＭＳ Ｐゴシック" panose="020B0600070205080204" pitchFamily="34" charset="-128"/>
              </a:rPr>
              <a:t>reform</a:t>
            </a:r>
            <a:r>
              <a:rPr lang="it-IT" altLang="en-US" dirty="0">
                <a:ea typeface="ＭＳ Ｐゴシック" panose="020B0600070205080204" pitchFamily="34" charset="-128"/>
              </a:rPr>
              <a:t> (D.L. 78/2010, D.L. 98/2011).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en-US" b="1" dirty="0">
                <a:ea typeface="ＭＳ Ｐゴシック" panose="020B0600070205080204" pitchFamily="34" charset="-128"/>
              </a:rPr>
              <a:t>Monti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reform</a:t>
            </a:r>
            <a:r>
              <a:rPr lang="it-IT" altLang="en-US" b="1" dirty="0">
                <a:ea typeface="ＭＳ Ｐゴシック" panose="020B0600070205080204" pitchFamily="34" charset="-128"/>
              </a:rPr>
              <a:t> (L. 214/2011).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endParaRPr lang="en-US" altLang="en-US" u="sng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2925" dirty="0">
                <a:latin typeface="Optane"/>
                <a:ea typeface="ＭＳ Ｐゴシック" panose="020B0600070205080204" pitchFamily="34" charset="-128"/>
              </a:rPr>
              <a:t>Social Security </a:t>
            </a:r>
            <a:r>
              <a:rPr lang="it-IT" altLang="en-US" sz="2925" dirty="0" err="1">
                <a:latin typeface="Optane"/>
                <a:ea typeface="ＭＳ Ｐゴシック" panose="020B0600070205080204" pitchFamily="34" charset="-128"/>
              </a:rPr>
              <a:t>Reforms</a:t>
            </a:r>
            <a:endParaRPr lang="it-IT" altLang="en-US" b="1" dirty="0">
              <a:latin typeface="Optane"/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1992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“Amato” Reform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Less generous benefits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Legal (old age) retirement age gradually reaching 65 (men) 60 (women)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1995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“Dini” Reform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Notionally defined contribution pension benefits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More stringent eligibility requirements for </a:t>
            </a:r>
            <a:r>
              <a:rPr lang="en-US" altLang="en-US" b="1" dirty="0">
                <a:ea typeface="ＭＳ Ｐゴシック" panose="020B0600070205080204" pitchFamily="34" charset="-128"/>
              </a:rPr>
              <a:t>early retirement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Window of retirement ages (57-65) with actuarial penalty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become fully operational after 2030</a:t>
            </a: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2925" dirty="0">
                <a:ea typeface="ＭＳ Ｐゴシック" panose="020B0600070205080204" pitchFamily="34" charset="-128"/>
              </a:rPr>
              <a:t>Monti </a:t>
            </a:r>
            <a:r>
              <a:rPr lang="it-IT" altLang="en-US" sz="2925" dirty="0" err="1">
                <a:ea typeface="ＭＳ Ｐゴシック" panose="020B0600070205080204" pitchFamily="34" charset="-128"/>
              </a:rPr>
              <a:t>Reform</a:t>
            </a:r>
            <a:r>
              <a:rPr lang="it-IT" altLang="en-US" sz="2925" dirty="0">
                <a:ea typeface="ＭＳ Ｐゴシック" panose="020B0600070205080204" pitchFamily="34" charset="-128"/>
              </a:rPr>
              <a:t> of 2011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dirty="0" err="1">
                <a:ea typeface="ＭＳ Ｐゴシック" panose="020B0600070205080204" pitchFamily="34" charset="-128"/>
              </a:rPr>
              <a:t>Meant</a:t>
            </a:r>
            <a:r>
              <a:rPr lang="it-IT" altLang="en-US" dirty="0">
                <a:ea typeface="ＭＳ Ｐゴシック" panose="020B0600070205080204" pitchFamily="34" charset="-128"/>
              </a:rPr>
              <a:t> to </a:t>
            </a:r>
            <a:r>
              <a:rPr lang="it-IT" altLang="en-US" dirty="0" err="1">
                <a:ea typeface="ＭＳ Ｐゴシック" panose="020B0600070205080204" pitchFamily="34" charset="-128"/>
              </a:rPr>
              <a:t>guarantee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equity</a:t>
            </a:r>
            <a:r>
              <a:rPr lang="it-IT" altLang="en-US" dirty="0">
                <a:ea typeface="ＭＳ Ｐゴシック" panose="020B0600070205080204" pitchFamily="34" charset="-128"/>
              </a:rPr>
              <a:t> and </a:t>
            </a:r>
            <a:r>
              <a:rPr lang="it-IT" altLang="en-US" dirty="0" err="1">
                <a:ea typeface="ＭＳ Ｐゴシック" panose="020B0600070205080204" pitchFamily="34" charset="-128"/>
              </a:rPr>
              <a:t>sustainability</a:t>
            </a:r>
            <a:r>
              <a:rPr lang="it-IT" altLang="en-US" dirty="0">
                <a:ea typeface="ＭＳ Ｐゴシック" panose="020B0600070205080204" pitchFamily="34" charset="-128"/>
              </a:rPr>
              <a:t> to the social security </a:t>
            </a:r>
            <a:r>
              <a:rPr lang="it-IT" altLang="en-US" dirty="0" err="1">
                <a:ea typeface="ＭＳ Ｐゴシック" panose="020B0600070205080204" pitchFamily="34" charset="-128"/>
              </a:rPr>
              <a:t>system</a:t>
            </a:r>
            <a:endParaRPr lang="it-IT" altLang="en-US" dirty="0">
              <a:ea typeface="ＭＳ Ｐゴシック" panose="020B0600070205080204" pitchFamily="34" charset="-128"/>
            </a:endParaRPr>
          </a:p>
          <a:p>
            <a:r>
              <a:rPr lang="it-IT" altLang="en-US" dirty="0">
                <a:ea typeface="ＭＳ Ｐゴシック" panose="020B0600070205080204" pitchFamily="34" charset="-128"/>
              </a:rPr>
              <a:t>Link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retirement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age</a:t>
            </a:r>
            <a:r>
              <a:rPr lang="it-IT" altLang="en-US" dirty="0">
                <a:ea typeface="ＭＳ Ｐゴシック" panose="020B0600070205080204" pitchFamily="34" charset="-128"/>
              </a:rPr>
              <a:t> to the life </a:t>
            </a:r>
            <a:r>
              <a:rPr lang="it-IT" altLang="en-US" dirty="0" err="1">
                <a:ea typeface="ＭＳ Ｐゴシック" panose="020B0600070205080204" pitchFamily="34" charset="-128"/>
              </a:rPr>
              <a:t>expectancy</a:t>
            </a:r>
            <a:r>
              <a:rPr lang="it-IT" altLang="en-US" dirty="0">
                <a:ea typeface="ＭＳ Ｐゴシック" panose="020B0600070205080204" pitchFamily="34" charset="-128"/>
              </a:rPr>
              <a:t>     progressive </a:t>
            </a:r>
            <a:r>
              <a:rPr lang="it-IT" altLang="en-US" dirty="0" err="1">
                <a:ea typeface="ＭＳ Ｐゴシック" panose="020B0600070205080204" pitchFamily="34" charset="-128"/>
              </a:rPr>
              <a:t>increase</a:t>
            </a:r>
            <a:r>
              <a:rPr lang="it-IT" altLang="en-US" dirty="0">
                <a:ea typeface="ＭＳ Ｐゴシック" panose="020B0600070205080204" pitchFamily="34" charset="-128"/>
              </a:rPr>
              <a:t> in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retirement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age</a:t>
            </a:r>
            <a:endParaRPr lang="it-IT" altLang="en-US" dirty="0">
              <a:ea typeface="ＭＳ Ｐゴシック" panose="020B0600070205080204" pitchFamily="34" charset="-128"/>
            </a:endParaRPr>
          </a:p>
          <a:p>
            <a:r>
              <a:rPr lang="it-IT" altLang="en-US" dirty="0" err="1">
                <a:ea typeface="ＭＳ Ｐゴシック" panose="020B0600070205080204" pitchFamily="34" charset="-128"/>
              </a:rPr>
              <a:t>Transition</a:t>
            </a:r>
            <a:r>
              <a:rPr lang="it-IT" altLang="en-US" dirty="0">
                <a:ea typeface="ＭＳ Ｐゴシック" panose="020B0600070205080204" pitchFamily="34" charset="-128"/>
              </a:rPr>
              <a:t> to the contributive </a:t>
            </a:r>
            <a:r>
              <a:rPr lang="it-IT" altLang="en-US" dirty="0" err="1">
                <a:ea typeface="ＭＳ Ｐゴシック" panose="020B0600070205080204" pitchFamily="34" charset="-128"/>
              </a:rPr>
              <a:t>system</a:t>
            </a:r>
            <a:r>
              <a:rPr lang="it-IT" altLang="en-US" dirty="0">
                <a:ea typeface="ＭＳ Ｐゴシック" panose="020B0600070205080204" pitchFamily="34" charset="-128"/>
              </a:rPr>
              <a:t> (pro rata) for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calculation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pension</a:t>
            </a:r>
            <a:r>
              <a:rPr lang="it-IT" altLang="en-US" dirty="0">
                <a:ea typeface="ＭＳ Ｐゴシック" panose="020B0600070205080204" pitchFamily="34" charset="-128"/>
              </a:rPr>
              <a:t> benefits</a:t>
            </a:r>
          </a:p>
          <a:p>
            <a:r>
              <a:rPr lang="it-IT" altLang="en-US" dirty="0" err="1">
                <a:ea typeface="ＭＳ Ｐゴシック" panose="020B0600070205080204" pitchFamily="34" charset="-128"/>
              </a:rPr>
              <a:t>Two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possibilities</a:t>
            </a:r>
            <a:r>
              <a:rPr lang="it-IT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it-IT" altLang="en-US" dirty="0" err="1">
                <a:ea typeface="ＭＳ Ｐゴシック" panose="020B0600070205080204" pitchFamily="34" charset="-128"/>
              </a:rPr>
              <a:t>Old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age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pension</a:t>
            </a:r>
            <a:endParaRPr lang="it-IT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it-IT" altLang="en-US" dirty="0" err="1">
                <a:ea typeface="ＭＳ Ｐゴシック" panose="020B0600070205080204" pitchFamily="34" charset="-128"/>
              </a:rPr>
              <a:t>Anticipated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pension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</a:p>
          <a:p>
            <a:endParaRPr lang="it-IT" altLang="en-US" dirty="0">
              <a:ea typeface="ＭＳ Ｐゴシック" panose="020B0600070205080204" pitchFamily="34" charset="-128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321152" y="2348880"/>
            <a:ext cx="247650" cy="128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Impact on the </a:t>
            </a:r>
            <a:r>
              <a:rPr lang="it-IT" altLang="en-US" sz="3200" i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labour</a:t>
            </a:r>
            <a:r>
              <a:rPr lang="it-IT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market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b="1" dirty="0" err="1">
                <a:ea typeface="ＭＳ Ｐゴシック" panose="020B0600070205080204" pitchFamily="34" charset="-128"/>
              </a:rPr>
              <a:t>Reforms</a:t>
            </a:r>
            <a:r>
              <a:rPr lang="it-IT" altLang="en-US" b="1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have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long </a:t>
            </a:r>
            <a:r>
              <a:rPr lang="it-IT" altLang="en-US" b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term</a:t>
            </a:r>
            <a:r>
              <a:rPr lang="it-IT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effects</a:t>
            </a:r>
            <a:endParaRPr lang="it-IT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it-IT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it-IT" altLang="en-US" b="1" dirty="0" err="1">
                <a:ea typeface="ＭＳ Ｐゴシック" panose="020B0600070205080204" pitchFamily="34" charset="-128"/>
              </a:rPr>
              <a:t>They</a:t>
            </a:r>
            <a:r>
              <a:rPr lang="it-IT" altLang="en-US" b="1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change</a:t>
            </a:r>
            <a:r>
              <a:rPr lang="it-IT" altLang="en-US" b="1" dirty="0">
                <a:ea typeface="ＭＳ Ｐゴシック" panose="020B0600070205080204" pitchFamily="34" charset="-128"/>
              </a:rPr>
              <a:t> the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structure</a:t>
            </a:r>
            <a:r>
              <a:rPr lang="it-IT" altLang="en-US" b="1" dirty="0">
                <a:ea typeface="ＭＳ Ｐゴシック" panose="020B0600070205080204" pitchFamily="34" charset="-128"/>
              </a:rPr>
              <a:t> of</a:t>
            </a:r>
            <a:r>
              <a:rPr lang="it-IT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incentives</a:t>
            </a:r>
            <a:endParaRPr lang="it-IT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it-IT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it-IT" altLang="en-US" b="1" dirty="0" err="1">
                <a:ea typeface="ＭＳ Ｐゴシック" panose="020B0600070205080204" pitchFamily="34" charset="-128"/>
              </a:rPr>
              <a:t>One</a:t>
            </a:r>
            <a:r>
              <a:rPr lang="it-IT" altLang="en-US" b="1" dirty="0">
                <a:ea typeface="ＭＳ Ｐゴシック" panose="020B0600070205080204" pitchFamily="34" charset="-128"/>
              </a:rPr>
              <a:t> major impact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is</a:t>
            </a:r>
            <a:r>
              <a:rPr lang="it-IT" altLang="en-US" b="1" dirty="0">
                <a:ea typeface="ＭＳ Ｐゴシック" panose="020B0600070205080204" pitchFamily="34" charset="-128"/>
              </a:rPr>
              <a:t> on the</a:t>
            </a:r>
            <a:r>
              <a:rPr lang="it-IT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LABOUR MARKET</a:t>
            </a:r>
          </a:p>
          <a:p>
            <a:endParaRPr lang="it-IT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it-IT" altLang="en-US" b="1" dirty="0" err="1">
                <a:ea typeface="ＭＳ Ｐゴシック" panose="020B0600070205080204" pitchFamily="34" charset="-128"/>
              </a:rPr>
              <a:t>When</a:t>
            </a:r>
            <a:r>
              <a:rPr lang="it-IT" altLang="en-US" b="1" dirty="0">
                <a:ea typeface="ＭＳ Ｐゴシック" panose="020B0600070205080204" pitchFamily="34" charset="-128"/>
              </a:rPr>
              <a:t> planning social security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reforms</a:t>
            </a:r>
            <a:r>
              <a:rPr lang="it-IT" altLang="en-US" b="1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one</a:t>
            </a:r>
            <a:r>
              <a:rPr lang="it-IT" altLang="en-US" b="1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has</a:t>
            </a:r>
            <a:r>
              <a:rPr lang="it-IT" altLang="en-US" b="1" dirty="0">
                <a:ea typeface="ＭＳ Ｐゴシック" panose="020B0600070205080204" pitchFamily="34" charset="-128"/>
              </a:rPr>
              <a:t> to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think</a:t>
            </a:r>
            <a:r>
              <a:rPr lang="it-IT" altLang="en-US" b="1" dirty="0">
                <a:ea typeface="ＭＳ Ｐゴシック" panose="020B0600070205080204" pitchFamily="34" charset="-128"/>
              </a:rPr>
              <a:t>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about</a:t>
            </a:r>
            <a:r>
              <a:rPr lang="it-IT" altLang="en-US" b="1" dirty="0">
                <a:ea typeface="ＭＳ Ｐゴシック" panose="020B0600070205080204" pitchFamily="34" charset="-128"/>
              </a:rPr>
              <a:t> future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effects</a:t>
            </a:r>
            <a:r>
              <a:rPr lang="it-IT" altLang="en-US" b="1" dirty="0">
                <a:ea typeface="ＭＳ Ｐゴシック" panose="020B0600070205080204" pitchFamily="34" charset="-128"/>
              </a:rPr>
              <a:t> on the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choices</a:t>
            </a:r>
            <a:r>
              <a:rPr lang="it-IT" altLang="en-US" b="1" dirty="0">
                <a:ea typeface="ＭＳ Ｐゴシック" panose="020B0600070205080204" pitchFamily="34" charset="-128"/>
              </a:rPr>
              <a:t> of 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people</a:t>
            </a:r>
            <a:r>
              <a:rPr lang="it-IT" altLang="en-US" b="1" dirty="0">
                <a:ea typeface="ＭＳ Ｐゴシック" panose="020B0600070205080204" pitchFamily="34" charset="-128"/>
              </a:rPr>
              <a:t>/</a:t>
            </a:r>
            <a:r>
              <a:rPr lang="it-IT" altLang="en-US" b="1" dirty="0" err="1">
                <a:ea typeface="ＭＳ Ｐゴシック" panose="020B0600070205080204" pitchFamily="34" charset="-128"/>
              </a:rPr>
              <a:t>workers</a:t>
            </a:r>
            <a:endParaRPr lang="it-IT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it-IT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80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</a:rPr>
              <a:t>Labour</a:t>
            </a:r>
            <a:r>
              <a:rPr lang="en-US" sz="2400" b="1" i="1" dirty="0">
                <a:solidFill>
                  <a:srgbClr val="C00000"/>
                </a:solidFill>
              </a:rPr>
              <a:t> Force Participation Rate of Italian Men</a:t>
            </a:r>
            <a:r>
              <a:rPr lang="en-US" sz="2400" i="1" dirty="0">
                <a:solidFill>
                  <a:srgbClr val="C00000"/>
                </a:solidFill>
              </a:rPr>
              <a:t> - </a:t>
            </a:r>
            <a:r>
              <a:rPr lang="en-US" sz="2400" b="1" i="1" dirty="0">
                <a:solidFill>
                  <a:srgbClr val="C00000"/>
                </a:solidFill>
              </a:rPr>
              <a:t>ages 55-59, 60-64, 65-69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21531"/>
              </p:ext>
            </p:extLst>
          </p:nvPr>
        </p:nvGraphicFramePr>
        <p:xfrm>
          <a:off x="56456" y="1700809"/>
          <a:ext cx="885698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5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i="1" dirty="0" err="1">
                <a:solidFill>
                  <a:srgbClr val="C00000"/>
                </a:solidFill>
              </a:rPr>
              <a:t>Effect</a:t>
            </a:r>
            <a:r>
              <a:rPr lang="it-IT" sz="2800" i="1" dirty="0">
                <a:solidFill>
                  <a:srgbClr val="C00000"/>
                </a:solidFill>
              </a:rPr>
              <a:t> of </a:t>
            </a:r>
            <a:r>
              <a:rPr lang="it-IT" sz="2800" i="1" dirty="0" err="1">
                <a:solidFill>
                  <a:srgbClr val="C00000"/>
                </a:solidFill>
              </a:rPr>
              <a:t>Incentives</a:t>
            </a:r>
            <a:endParaRPr lang="it-IT" sz="2800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eligibility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age</a:t>
            </a:r>
            <a:r>
              <a:rPr lang="it-IT" dirty="0"/>
              <a:t> of entry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retirement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an impact on the </a:t>
            </a:r>
            <a:r>
              <a:rPr lang="it-IT" dirty="0" err="1"/>
              <a:t>labour</a:t>
            </a:r>
            <a:r>
              <a:rPr lang="it-IT" dirty="0"/>
              <a:t> force </a:t>
            </a:r>
          </a:p>
          <a:p>
            <a:endParaRPr lang="it-IT" dirty="0"/>
          </a:p>
          <a:p>
            <a:r>
              <a:rPr lang="it-IT" dirty="0"/>
              <a:t>In the </a:t>
            </a:r>
            <a:r>
              <a:rPr lang="it-IT" dirty="0" err="1"/>
              <a:t>age-group</a:t>
            </a:r>
            <a:r>
              <a:rPr lang="it-IT" dirty="0"/>
              <a:t> 55-59 a U-</a:t>
            </a:r>
            <a:r>
              <a:rPr lang="it-IT" dirty="0" err="1"/>
              <a:t>shaped</a:t>
            </a:r>
            <a:r>
              <a:rPr lang="it-IT" dirty="0"/>
              <a:t> pattern. Men </a:t>
            </a:r>
            <a:r>
              <a:rPr lang="it-IT" dirty="0" err="1"/>
              <a:t>now</a:t>
            </a:r>
            <a:r>
              <a:rPr lang="it-IT" dirty="0"/>
              <a:t> work </a:t>
            </a:r>
            <a:r>
              <a:rPr lang="it-IT" dirty="0" err="1"/>
              <a:t>until</a:t>
            </a:r>
            <a:r>
              <a:rPr lang="it-IT" dirty="0"/>
              <a:t> </a:t>
            </a:r>
            <a:r>
              <a:rPr lang="it-IT" dirty="0" err="1"/>
              <a:t>older</a:t>
            </a:r>
            <a:r>
              <a:rPr lang="it-IT" dirty="0"/>
              <a:t> </a:t>
            </a:r>
            <a:r>
              <a:rPr lang="it-IT" dirty="0" err="1"/>
              <a:t>ages</a:t>
            </a:r>
            <a:r>
              <a:rPr lang="it-IT" dirty="0"/>
              <a:t>! </a:t>
            </a:r>
          </a:p>
          <a:p>
            <a:endParaRPr lang="it-IT" dirty="0"/>
          </a:p>
          <a:p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different</a:t>
            </a:r>
            <a:r>
              <a:rPr lang="it-IT" dirty="0"/>
              <a:t> way to exit the </a:t>
            </a:r>
            <a:r>
              <a:rPr lang="it-IT" dirty="0" err="1"/>
              <a:t>labour</a:t>
            </a:r>
            <a:r>
              <a:rPr lang="it-IT" dirty="0"/>
              <a:t> force; </a:t>
            </a:r>
            <a:r>
              <a:rPr lang="it-IT" dirty="0" err="1"/>
              <a:t>pathways</a:t>
            </a:r>
            <a:r>
              <a:rPr lang="it-IT" dirty="0"/>
              <a:t> to </a:t>
            </a:r>
            <a:r>
              <a:rPr lang="it-IT" dirty="0" err="1"/>
              <a:t>retirement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7538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224</TotalTime>
  <Words>870</Words>
  <Application>Microsoft Office PowerPoint</Application>
  <PresentationFormat>A4 Paper (210x297 mm)</PresentationFormat>
  <Paragraphs>132</Paragraphs>
  <Slides>26</Slides>
  <Notes>6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Arial Unicode MS</vt:lpstr>
      <vt:lpstr>MS PGothic</vt:lpstr>
      <vt:lpstr>MS PGothic</vt:lpstr>
      <vt:lpstr>Optane</vt:lpstr>
      <vt:lpstr>宋体</vt:lpstr>
      <vt:lpstr>Arial</vt:lpstr>
      <vt:lpstr>Calibri</vt:lpstr>
      <vt:lpstr>Verdana</vt:lpstr>
      <vt:lpstr>Wingdings</vt:lpstr>
      <vt:lpstr>SPRP_Correct Power Point Template v1</vt:lpstr>
      <vt:lpstr>think-cell Slide</vt:lpstr>
      <vt:lpstr>PowerPoint Presentation</vt:lpstr>
      <vt:lpstr>PowerPoint Presentation</vt:lpstr>
      <vt:lpstr>Background</vt:lpstr>
      <vt:lpstr>Social Security Reforms</vt:lpstr>
      <vt:lpstr>Social Security Reforms</vt:lpstr>
      <vt:lpstr>Monti Reform of 2011</vt:lpstr>
      <vt:lpstr>Impact on the labour market</vt:lpstr>
      <vt:lpstr>Labour Force Participation Rate of Italian Men - ages 55-59, 60-64, 65-69</vt:lpstr>
      <vt:lpstr>Effect of Incentives</vt:lpstr>
      <vt:lpstr>Pathways to retirement</vt:lpstr>
      <vt:lpstr>Pathways to retirement by gender and age group</vt:lpstr>
      <vt:lpstr>Why do we see these long term trends?</vt:lpstr>
      <vt:lpstr>Education and employment</vt:lpstr>
      <vt:lpstr>Effect of incentives</vt:lpstr>
      <vt:lpstr>Incentives: Eligibility ages and employment rate for men age 55-59</vt:lpstr>
      <vt:lpstr>Eligibility ages and employment rate for men and women (60-64)</vt:lpstr>
      <vt:lpstr>Public expenditure for pensions (percentage of GDP)</vt:lpstr>
      <vt:lpstr>Public expenditure for pensions by gender (percentage of GDP)</vt:lpstr>
      <vt:lpstr>Trends in China?</vt:lpstr>
      <vt:lpstr>Old age dependency ratio</vt:lpstr>
      <vt:lpstr>Employment rates by age cohort in China</vt:lpstr>
      <vt:lpstr>Employed vs. retired EUROPE– SHARE sample</vt:lpstr>
      <vt:lpstr>Work status of respondents in CHARLS</vt:lpstr>
      <vt:lpstr>Retirement rates – evidence from CHARLS</vt:lpstr>
      <vt:lpstr>Retirement rate in China</vt:lpstr>
      <vt:lpstr>Conclusions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马岚</cp:lastModifiedBy>
  <cp:revision>65</cp:revision>
  <cp:lastPrinted>2015-01-26T19:32:44Z</cp:lastPrinted>
  <dcterms:created xsi:type="dcterms:W3CDTF">2015-09-07T02:11:56Z</dcterms:created>
  <dcterms:modified xsi:type="dcterms:W3CDTF">2017-01-09T04:38:36Z</dcterms:modified>
</cp:coreProperties>
</file>