
<file path=[Content_Types].xml><?xml version="1.0" encoding="utf-8"?>
<Types xmlns="http://schemas.openxmlformats.org/package/2006/content-types">
  <Default Extension="jpeg" ContentType="image/jpeg"/>
  <Default Extension="emf" ContentType="image/x-emf"/>
  <Default Extension="xls" ContentType="application/vnd.ms-excel"/>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7" r:id="rId2"/>
    <p:sldId id="275" r:id="rId3"/>
    <p:sldId id="258" r:id="rId4"/>
    <p:sldId id="269" r:id="rId5"/>
    <p:sldId id="276" r:id="rId6"/>
    <p:sldId id="260" r:id="rId7"/>
    <p:sldId id="280" r:id="rId8"/>
    <p:sldId id="259" r:id="rId9"/>
    <p:sldId id="277" r:id="rId10"/>
    <p:sldId id="300" r:id="rId11"/>
    <p:sldId id="301" r:id="rId12"/>
    <p:sldId id="281" r:id="rId13"/>
    <p:sldId id="282" r:id="rId14"/>
    <p:sldId id="304" r:id="rId15"/>
    <p:sldId id="287" r:id="rId16"/>
    <p:sldId id="310" r:id="rId17"/>
    <p:sldId id="289" r:id="rId18"/>
    <p:sldId id="312" r:id="rId19"/>
    <p:sldId id="314" r:id="rId20"/>
    <p:sldId id="294" r:id="rId21"/>
    <p:sldId id="321" r:id="rId22"/>
    <p:sldId id="318" r:id="rId23"/>
    <p:sldId id="317" r:id="rId24"/>
    <p:sldId id="296" r:id="rId25"/>
    <p:sldId id="298" r:id="rId26"/>
    <p:sldId id="299" r:id="rId27"/>
    <p:sldId id="323" r:id="rId28"/>
    <p:sldId id="324" r:id="rId29"/>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31" autoAdjust="0"/>
    <p:restoredTop sz="94634" autoAdjust="0"/>
  </p:normalViewPr>
  <p:slideViewPr>
    <p:cSldViewPr>
      <p:cViewPr varScale="1">
        <p:scale>
          <a:sx n="86" d="100"/>
          <a:sy n="86" d="100"/>
        </p:scale>
        <p:origin x="-90" y="-30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B5964DA4-ECE8-4DEC-AD17-E2F07D515FA4}" type="datetimeFigureOut">
              <a:rPr lang="en-US" smtClean="0"/>
              <a:t>10/14/2016</a:t>
            </a:fld>
            <a:endParaRPr lang="en-US"/>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732D3E63-6FBA-4080-88A3-EA19D0765A86}" type="slidenum">
              <a:rPr lang="en-US" smtClean="0"/>
              <a:t>‹#›</a:t>
            </a:fld>
            <a:endParaRPr lang="en-US"/>
          </a:p>
        </p:txBody>
      </p:sp>
    </p:spTree>
    <p:extLst>
      <p:ext uri="{BB962C8B-B14F-4D97-AF65-F5344CB8AC3E}">
        <p14:creationId xmlns:p14="http://schemas.microsoft.com/office/powerpoint/2010/main" val="3950996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359A83F-9EED-4037-8A65-571F1A89C62A}" type="datetimeFigureOut">
              <a:rPr lang="en-US" smtClean="0"/>
              <a:t>10/13/2016</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75EFE170-9F08-40C3-9221-860ABA00A50A}" type="slidenum">
              <a:rPr lang="en-US" smtClean="0"/>
              <a:t>‹#›</a:t>
            </a:fld>
            <a:endParaRPr lang="en-US"/>
          </a:p>
        </p:txBody>
      </p:sp>
    </p:spTree>
    <p:extLst>
      <p:ext uri="{BB962C8B-B14F-4D97-AF65-F5344CB8AC3E}">
        <p14:creationId xmlns:p14="http://schemas.microsoft.com/office/powerpoint/2010/main" val="142303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EFE170-9F08-40C3-9221-860ABA00A50A}" type="slidenum">
              <a:rPr lang="en-US" smtClean="0"/>
              <a:t>12</a:t>
            </a:fld>
            <a:endParaRPr lang="en-US"/>
          </a:p>
        </p:txBody>
      </p:sp>
    </p:spTree>
    <p:extLst>
      <p:ext uri="{BB962C8B-B14F-4D97-AF65-F5344CB8AC3E}">
        <p14:creationId xmlns:p14="http://schemas.microsoft.com/office/powerpoint/2010/main" val="3883160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55650"/>
            <a:ext cx="4960938" cy="3721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9A422C-42C8-4FD0-87E8-65BA01538E75}" type="slidenum">
              <a:rPr lang="zh-CN" altLang="en-US" smtClean="0"/>
              <a:t>24</a:t>
            </a:fld>
            <a:endParaRPr lang="zh-CN" altLang="en-US"/>
          </a:p>
        </p:txBody>
      </p:sp>
    </p:spTree>
    <p:extLst>
      <p:ext uri="{BB962C8B-B14F-4D97-AF65-F5344CB8AC3E}">
        <p14:creationId xmlns:p14="http://schemas.microsoft.com/office/powerpoint/2010/main" val="33423879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EFE170-9F08-40C3-9221-860ABA00A50A}" type="slidenum">
              <a:rPr lang="en-US" smtClean="0"/>
              <a:t>26</a:t>
            </a:fld>
            <a:endParaRPr lang="en-US"/>
          </a:p>
        </p:txBody>
      </p:sp>
    </p:spTree>
    <p:extLst>
      <p:ext uri="{BB962C8B-B14F-4D97-AF65-F5344CB8AC3E}">
        <p14:creationId xmlns:p14="http://schemas.microsoft.com/office/powerpoint/2010/main" val="2492300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7224225-E984-401E-93D8-072841930C7D}" type="datetime1">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56632B-E069-4C92-9C7F-01B3FCC23C96}" type="slidenum">
              <a:rPr lang="en-US" smtClean="0"/>
              <a:t>‹#›</a:t>
            </a:fld>
            <a:endParaRPr lang="en-US"/>
          </a:p>
        </p:txBody>
      </p:sp>
    </p:spTree>
    <p:extLst>
      <p:ext uri="{BB962C8B-B14F-4D97-AF65-F5344CB8AC3E}">
        <p14:creationId xmlns:p14="http://schemas.microsoft.com/office/powerpoint/2010/main" val="2402126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8F80A4-DF15-4176-80ED-107AB95C949F}" type="datetime1">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56632B-E069-4C92-9C7F-01B3FCC23C96}" type="slidenum">
              <a:rPr lang="en-US" smtClean="0"/>
              <a:t>‹#›</a:t>
            </a:fld>
            <a:endParaRPr lang="en-US"/>
          </a:p>
        </p:txBody>
      </p:sp>
    </p:spTree>
    <p:extLst>
      <p:ext uri="{BB962C8B-B14F-4D97-AF65-F5344CB8AC3E}">
        <p14:creationId xmlns:p14="http://schemas.microsoft.com/office/powerpoint/2010/main" val="840741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0D9521-DECC-4B7F-8652-A21A5BE23058}" type="datetime1">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56632B-E069-4C92-9C7F-01B3FCC23C96}" type="slidenum">
              <a:rPr lang="en-US" smtClean="0"/>
              <a:t>‹#›</a:t>
            </a:fld>
            <a:endParaRPr lang="en-US"/>
          </a:p>
        </p:txBody>
      </p:sp>
    </p:spTree>
    <p:extLst>
      <p:ext uri="{BB962C8B-B14F-4D97-AF65-F5344CB8AC3E}">
        <p14:creationId xmlns:p14="http://schemas.microsoft.com/office/powerpoint/2010/main" val="32788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1C066A-E62D-4DFF-9F74-C1656B1CEC58}" type="datetime1">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56632B-E069-4C92-9C7F-01B3FCC23C96}" type="slidenum">
              <a:rPr lang="en-US" smtClean="0"/>
              <a:t>‹#›</a:t>
            </a:fld>
            <a:endParaRPr lang="en-US"/>
          </a:p>
        </p:txBody>
      </p:sp>
    </p:spTree>
    <p:extLst>
      <p:ext uri="{BB962C8B-B14F-4D97-AF65-F5344CB8AC3E}">
        <p14:creationId xmlns:p14="http://schemas.microsoft.com/office/powerpoint/2010/main" val="1218307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5332E3-028B-44B8-AF53-29EAE91A8E5E}" type="datetime1">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56632B-E069-4C92-9C7F-01B3FCC23C96}" type="slidenum">
              <a:rPr lang="en-US" smtClean="0"/>
              <a:t>‹#›</a:t>
            </a:fld>
            <a:endParaRPr lang="en-US"/>
          </a:p>
        </p:txBody>
      </p:sp>
    </p:spTree>
    <p:extLst>
      <p:ext uri="{BB962C8B-B14F-4D97-AF65-F5344CB8AC3E}">
        <p14:creationId xmlns:p14="http://schemas.microsoft.com/office/powerpoint/2010/main" val="1318042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27B462-A74E-4350-BCFB-5798FE9F96D4}" type="datetime1">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56632B-E069-4C92-9C7F-01B3FCC23C96}" type="slidenum">
              <a:rPr lang="en-US" smtClean="0"/>
              <a:t>‹#›</a:t>
            </a:fld>
            <a:endParaRPr lang="en-US"/>
          </a:p>
        </p:txBody>
      </p:sp>
    </p:spTree>
    <p:extLst>
      <p:ext uri="{BB962C8B-B14F-4D97-AF65-F5344CB8AC3E}">
        <p14:creationId xmlns:p14="http://schemas.microsoft.com/office/powerpoint/2010/main" val="3098587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BB0C41-9604-49C2-B8B7-ED723A4D6FDE}" type="datetime1">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56632B-E069-4C92-9C7F-01B3FCC23C96}" type="slidenum">
              <a:rPr lang="en-US" smtClean="0"/>
              <a:t>‹#›</a:t>
            </a:fld>
            <a:endParaRPr lang="en-US"/>
          </a:p>
        </p:txBody>
      </p:sp>
    </p:spTree>
    <p:extLst>
      <p:ext uri="{BB962C8B-B14F-4D97-AF65-F5344CB8AC3E}">
        <p14:creationId xmlns:p14="http://schemas.microsoft.com/office/powerpoint/2010/main" val="1747469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F78B5E-6E61-46B1-A094-41B5A34E6EB4}" type="datetime1">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56632B-E069-4C92-9C7F-01B3FCC23C96}" type="slidenum">
              <a:rPr lang="en-US" smtClean="0"/>
              <a:t>‹#›</a:t>
            </a:fld>
            <a:endParaRPr lang="en-US"/>
          </a:p>
        </p:txBody>
      </p:sp>
    </p:spTree>
    <p:extLst>
      <p:ext uri="{BB962C8B-B14F-4D97-AF65-F5344CB8AC3E}">
        <p14:creationId xmlns:p14="http://schemas.microsoft.com/office/powerpoint/2010/main" val="3241273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DB8F4F-C50A-4B02-8AFA-5591DD86291B}" type="datetime1">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56632B-E069-4C92-9C7F-01B3FCC23C96}" type="slidenum">
              <a:rPr lang="en-US" smtClean="0"/>
              <a:t>‹#›</a:t>
            </a:fld>
            <a:endParaRPr lang="en-US"/>
          </a:p>
        </p:txBody>
      </p:sp>
    </p:spTree>
    <p:extLst>
      <p:ext uri="{BB962C8B-B14F-4D97-AF65-F5344CB8AC3E}">
        <p14:creationId xmlns:p14="http://schemas.microsoft.com/office/powerpoint/2010/main" val="3205461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85696C-CA2C-4D9D-B824-4023D8C1CB74}" type="datetime1">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56632B-E069-4C92-9C7F-01B3FCC23C96}" type="slidenum">
              <a:rPr lang="en-US" smtClean="0"/>
              <a:t>‹#›</a:t>
            </a:fld>
            <a:endParaRPr lang="en-US"/>
          </a:p>
        </p:txBody>
      </p:sp>
    </p:spTree>
    <p:extLst>
      <p:ext uri="{BB962C8B-B14F-4D97-AF65-F5344CB8AC3E}">
        <p14:creationId xmlns:p14="http://schemas.microsoft.com/office/powerpoint/2010/main" val="2317855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2A1100-5620-4F07-86BD-27A822C38ED3}" type="datetime1">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56632B-E069-4C92-9C7F-01B3FCC23C96}" type="slidenum">
              <a:rPr lang="en-US" smtClean="0"/>
              <a:t>‹#›</a:t>
            </a:fld>
            <a:endParaRPr lang="en-US"/>
          </a:p>
        </p:txBody>
      </p:sp>
    </p:spTree>
    <p:extLst>
      <p:ext uri="{BB962C8B-B14F-4D97-AF65-F5344CB8AC3E}">
        <p14:creationId xmlns:p14="http://schemas.microsoft.com/office/powerpoint/2010/main" val="1049178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55B855-BCB1-46B2-AC68-1888F90F1E84}" type="datetime1">
              <a:rPr lang="en-US" smtClean="0"/>
              <a:t>10/13/2016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56632B-E069-4C92-9C7F-01B3FCC23C96}" type="slidenum">
              <a:rPr lang="en-US" smtClean="0"/>
              <a:t>‹#›</a:t>
            </a:fld>
            <a:endParaRPr lang="en-US"/>
          </a:p>
        </p:txBody>
      </p:sp>
    </p:spTree>
    <p:extLst>
      <p:ext uri="{BB962C8B-B14F-4D97-AF65-F5344CB8AC3E}">
        <p14:creationId xmlns:p14="http://schemas.microsoft.com/office/powerpoint/2010/main" val="3518446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Microsoft_Excel_97-2003_Worksheet1.xls"/><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8.emf"/></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1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slideLayout" Target="../slideLayouts/slideLayout5.xml"/><Relationship Id="rId4" Type="http://schemas.openxmlformats.org/officeDocument/2006/relationships/image" Target="../media/image21.wmf"/></Relationships>
</file>

<file path=ppt/slides/_rels/slide28.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676400"/>
            <a:ext cx="7772400" cy="1523999"/>
          </a:xfrm>
        </p:spPr>
        <p:txBody>
          <a:bodyPr>
            <a:normAutofit fontScale="90000"/>
          </a:bodyPr>
          <a:lstStyle/>
          <a:p>
            <a:r>
              <a:rPr lang="en-US" sz="3600" b="1" dirty="0" smtClean="0">
                <a:solidFill>
                  <a:srgbClr val="00B0F0"/>
                </a:solidFill>
              </a:rPr>
              <a:t/>
            </a:r>
            <a:br>
              <a:rPr lang="en-US" sz="3600" b="1" dirty="0" smtClean="0">
                <a:solidFill>
                  <a:srgbClr val="00B0F0"/>
                </a:solidFill>
              </a:rPr>
            </a:br>
            <a:r>
              <a:rPr lang="en-US" sz="3600" b="1" dirty="0" smtClean="0">
                <a:solidFill>
                  <a:srgbClr val="00B0F0"/>
                </a:solidFill>
              </a:rPr>
              <a:t>Ageing and Labor Shortage:</a:t>
            </a:r>
            <a:br>
              <a:rPr lang="en-US" sz="3600" b="1" dirty="0" smtClean="0">
                <a:solidFill>
                  <a:srgbClr val="00B0F0"/>
                </a:solidFill>
              </a:rPr>
            </a:br>
            <a:r>
              <a:rPr lang="en-US" sz="3600" b="1" dirty="0" smtClean="0">
                <a:solidFill>
                  <a:srgbClr val="00B0F0"/>
                </a:solidFill>
              </a:rPr>
              <a:t> EU and China</a:t>
            </a:r>
            <a:r>
              <a:rPr lang="en-US" b="1" dirty="0" smtClean="0">
                <a:solidFill>
                  <a:srgbClr val="00B0F0"/>
                </a:solidFill>
              </a:rPr>
              <a:t/>
            </a:r>
            <a:br>
              <a:rPr lang="en-US" b="1" dirty="0" smtClean="0">
                <a:solidFill>
                  <a:srgbClr val="00B0F0"/>
                </a:solidFill>
              </a:rPr>
            </a:br>
            <a:endParaRPr lang="en-US" b="1" dirty="0">
              <a:solidFill>
                <a:srgbClr val="00B0F0"/>
              </a:solidFill>
            </a:endParaRPr>
          </a:p>
        </p:txBody>
      </p:sp>
      <p:sp>
        <p:nvSpPr>
          <p:cNvPr id="4" name="Rectangle 3"/>
          <p:cNvSpPr/>
          <p:nvPr/>
        </p:nvSpPr>
        <p:spPr>
          <a:xfrm>
            <a:off x="228600" y="4114800"/>
            <a:ext cx="2820387" cy="1323439"/>
          </a:xfrm>
          <a:prstGeom prst="rect">
            <a:avLst/>
          </a:prstGeom>
        </p:spPr>
        <p:txBody>
          <a:bodyPr wrap="none">
            <a:spAutoFit/>
          </a:bodyPr>
          <a:lstStyle/>
          <a:p>
            <a:r>
              <a:rPr lang="en-US" sz="2000" dirty="0" smtClean="0"/>
              <a:t>Michele </a:t>
            </a:r>
            <a:r>
              <a:rPr lang="en-US" sz="2000" dirty="0" err="1" smtClean="0"/>
              <a:t>Bruni</a:t>
            </a:r>
            <a:endParaRPr lang="en-US" sz="2000" dirty="0" smtClean="0"/>
          </a:p>
          <a:p>
            <a:r>
              <a:rPr lang="en-US" sz="2000" dirty="0" smtClean="0"/>
              <a:t>EU-China </a:t>
            </a:r>
            <a:r>
              <a:rPr lang="en-US" sz="2000" dirty="0" smtClean="0"/>
              <a:t>SPRP</a:t>
            </a:r>
            <a:endParaRPr lang="en-US" sz="2000" dirty="0" smtClean="0"/>
          </a:p>
          <a:p>
            <a:r>
              <a:rPr lang="en-US" sz="2000" dirty="0" smtClean="0"/>
              <a:t>Center for Public Policies </a:t>
            </a:r>
          </a:p>
          <a:p>
            <a:r>
              <a:rPr lang="en-US" sz="2000" dirty="0" smtClean="0"/>
              <a:t>University of Modena</a:t>
            </a:r>
          </a:p>
        </p:txBody>
      </p:sp>
      <p:sp>
        <p:nvSpPr>
          <p:cNvPr id="3" name="Slide Number Placeholder 2"/>
          <p:cNvSpPr>
            <a:spLocks noGrp="1"/>
          </p:cNvSpPr>
          <p:nvPr>
            <p:ph type="sldNum" sz="quarter" idx="12"/>
          </p:nvPr>
        </p:nvSpPr>
        <p:spPr/>
        <p:txBody>
          <a:bodyPr/>
          <a:lstStyle/>
          <a:p>
            <a:fld id="{C356632B-E069-4C92-9C7F-01B3FCC23C96}" type="slidenum">
              <a:rPr lang="en-US" smtClean="0"/>
              <a:t>1</a:t>
            </a:fld>
            <a:endParaRPr lang="en-US"/>
          </a:p>
        </p:txBody>
      </p:sp>
    </p:spTree>
    <p:extLst>
      <p:ext uri="{BB962C8B-B14F-4D97-AF65-F5344CB8AC3E}">
        <p14:creationId xmlns:p14="http://schemas.microsoft.com/office/powerpoint/2010/main" val="3783199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4000" dirty="0" smtClean="0"/>
              <a:t>The </a:t>
            </a:r>
            <a:r>
              <a:rPr lang="en-US" sz="4000" dirty="0"/>
              <a:t>T</a:t>
            </a:r>
            <a:r>
              <a:rPr lang="en-US" sz="4000" dirty="0" smtClean="0"/>
              <a:t>otal Fertility Rate</a:t>
            </a:r>
            <a:endParaRPr lang="en-US" sz="4000" dirty="0"/>
          </a:p>
        </p:txBody>
      </p:sp>
      <p:sp>
        <p:nvSpPr>
          <p:cNvPr id="3" name="Content Placeholder 2"/>
          <p:cNvSpPr>
            <a:spLocks noGrp="1"/>
          </p:cNvSpPr>
          <p:nvPr>
            <p:ph idx="1"/>
          </p:nvPr>
        </p:nvSpPr>
        <p:spPr>
          <a:xfrm>
            <a:off x="381000" y="1143000"/>
            <a:ext cx="8229600" cy="5638800"/>
          </a:xfrm>
        </p:spPr>
        <p:txBody>
          <a:bodyPr>
            <a:noAutofit/>
          </a:bodyPr>
          <a:lstStyle/>
          <a:p>
            <a:r>
              <a:rPr lang="en-US" sz="2300" dirty="0" smtClean="0"/>
              <a:t>A synthetic  way to capture the development of the DT and the position of a country or a region along its  path is that of analyzing the Total Fertility Rate (TFR) </a:t>
            </a:r>
          </a:p>
          <a:p>
            <a:r>
              <a:rPr lang="en-US" sz="2300" dirty="0" smtClean="0"/>
              <a:t>Roughly </a:t>
            </a:r>
            <a:r>
              <a:rPr lang="en-US" sz="2300" dirty="0"/>
              <a:t>speaking the </a:t>
            </a:r>
            <a:r>
              <a:rPr lang="en-US" sz="2300" dirty="0" smtClean="0"/>
              <a:t>TFR) </a:t>
            </a:r>
            <a:r>
              <a:rPr lang="en-US" sz="2300" dirty="0"/>
              <a:t>measures the average number of children made by a woman during her life. </a:t>
            </a:r>
          </a:p>
          <a:p>
            <a:r>
              <a:rPr lang="en-US" sz="2300" dirty="0"/>
              <a:t>If every </a:t>
            </a:r>
            <a:r>
              <a:rPr lang="en-US" sz="2300" dirty="0" smtClean="0"/>
              <a:t>woman </a:t>
            </a:r>
            <a:r>
              <a:rPr lang="en-US" sz="2300" dirty="0"/>
              <a:t>on the average </a:t>
            </a:r>
            <a:r>
              <a:rPr lang="en-US" sz="2300" dirty="0" smtClean="0"/>
              <a:t>gives </a:t>
            </a:r>
            <a:r>
              <a:rPr lang="en-US" sz="2300" dirty="0"/>
              <a:t>birth to 2 children, the population will remain stable (one child will substitute the </a:t>
            </a:r>
            <a:r>
              <a:rPr lang="en-US" sz="2300" dirty="0" smtClean="0"/>
              <a:t>father, the other the </a:t>
            </a:r>
            <a:r>
              <a:rPr lang="en-US" sz="2300" dirty="0"/>
              <a:t>mother).</a:t>
            </a:r>
          </a:p>
          <a:p>
            <a:r>
              <a:rPr lang="en-US" sz="2300" dirty="0"/>
              <a:t>When the </a:t>
            </a:r>
            <a:r>
              <a:rPr lang="en-US" sz="2300" dirty="0" smtClean="0"/>
              <a:t>TFR declines </a:t>
            </a:r>
            <a:r>
              <a:rPr lang="en-US" sz="2300" dirty="0"/>
              <a:t>below </a:t>
            </a:r>
            <a:r>
              <a:rPr lang="en-US" sz="2300" dirty="0" smtClean="0"/>
              <a:t>2, everything else being equal,  total population will start to decline </a:t>
            </a:r>
          </a:p>
          <a:p>
            <a:r>
              <a:rPr lang="en-US" sz="2300" dirty="0" smtClean="0"/>
              <a:t>Then the </a:t>
            </a:r>
            <a:r>
              <a:rPr lang="en-US" sz="2300" dirty="0"/>
              <a:t>moment comes that </a:t>
            </a:r>
            <a:r>
              <a:rPr lang="en-US" sz="2300" dirty="0" smtClean="0"/>
              <a:t>the number of births will start to decline and first </a:t>
            </a:r>
            <a:r>
              <a:rPr lang="en-US" sz="2300" dirty="0"/>
              <a:t>the young generations and then the Working Age Population become smaller in relation to the older  </a:t>
            </a:r>
            <a:r>
              <a:rPr lang="en-US" sz="2300" dirty="0" smtClean="0"/>
              <a:t>population. </a:t>
            </a:r>
            <a:endParaRPr lang="en-US" sz="2300" dirty="0"/>
          </a:p>
        </p:txBody>
      </p:sp>
      <p:sp>
        <p:nvSpPr>
          <p:cNvPr id="4" name="Slide Number Placeholder 3"/>
          <p:cNvSpPr>
            <a:spLocks noGrp="1"/>
          </p:cNvSpPr>
          <p:nvPr>
            <p:ph type="sldNum" sz="quarter" idx="12"/>
          </p:nvPr>
        </p:nvSpPr>
        <p:spPr/>
        <p:txBody>
          <a:bodyPr/>
          <a:lstStyle/>
          <a:p>
            <a:fld id="{C356632B-E069-4C92-9C7F-01B3FCC23C96}" type="slidenum">
              <a:rPr lang="en-US" smtClean="0"/>
              <a:t>10</a:t>
            </a:fld>
            <a:endParaRPr lang="en-US"/>
          </a:p>
        </p:txBody>
      </p:sp>
    </p:spTree>
    <p:extLst>
      <p:ext uri="{BB962C8B-B14F-4D97-AF65-F5344CB8AC3E}">
        <p14:creationId xmlns:p14="http://schemas.microsoft.com/office/powerpoint/2010/main" val="1664027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smtClean="0"/>
              <a:t>Total Fertility Rate - World, More Developed Regions, Developing Regions, and Least developed Regions; 1950-2100</a:t>
            </a:r>
            <a:endParaRPr lang="en-US" sz="2400" b="1" dirty="0"/>
          </a:p>
        </p:txBody>
      </p:sp>
      <p:sp>
        <p:nvSpPr>
          <p:cNvPr id="4" name="Slide Number Placeholder 3"/>
          <p:cNvSpPr>
            <a:spLocks noGrp="1"/>
          </p:cNvSpPr>
          <p:nvPr>
            <p:ph type="sldNum" sz="quarter" idx="12"/>
          </p:nvPr>
        </p:nvSpPr>
        <p:spPr/>
        <p:txBody>
          <a:bodyPr/>
          <a:lstStyle/>
          <a:p>
            <a:fld id="{C356632B-E069-4C92-9C7F-01B3FCC23C96}" type="slidenum">
              <a:rPr lang="en-US" smtClean="0"/>
              <a:t>11</a:t>
            </a:fld>
            <a:endParaRPr lang="en-US"/>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61477" y="1600200"/>
            <a:ext cx="6621045"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803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C000"/>
                </a:solidFill>
              </a:rPr>
              <a:t>Two important remarks</a:t>
            </a:r>
            <a:endParaRPr lang="en-US" dirty="0">
              <a:solidFill>
                <a:srgbClr val="FFC000"/>
              </a:solidFill>
            </a:endParaRPr>
          </a:p>
        </p:txBody>
      </p:sp>
      <p:sp>
        <p:nvSpPr>
          <p:cNvPr id="4" name="Content Placeholder 3"/>
          <p:cNvSpPr>
            <a:spLocks noGrp="1"/>
          </p:cNvSpPr>
          <p:nvPr>
            <p:ph sz="half" idx="2"/>
          </p:nvPr>
        </p:nvSpPr>
        <p:spPr/>
        <p:style>
          <a:lnRef idx="1">
            <a:schemeClr val="accent5"/>
          </a:lnRef>
          <a:fillRef idx="2">
            <a:schemeClr val="accent5"/>
          </a:fillRef>
          <a:effectRef idx="1">
            <a:schemeClr val="accent5"/>
          </a:effectRef>
          <a:fontRef idx="minor">
            <a:schemeClr val="dk1"/>
          </a:fontRef>
        </p:style>
        <p:txBody>
          <a:bodyPr>
            <a:normAutofit fontScale="55000" lnSpcReduction="20000"/>
          </a:bodyPr>
          <a:lstStyle/>
          <a:p>
            <a:pPr>
              <a:spcBef>
                <a:spcPts val="638"/>
              </a:spcBef>
              <a:spcAft>
                <a:spcPts val="1425"/>
              </a:spcAft>
            </a:pPr>
            <a:r>
              <a:rPr lang="en-US" altLang="en-US" b="1" dirty="0">
                <a:solidFill>
                  <a:srgbClr val="000000"/>
                </a:solidFill>
                <a:latin typeface="Calibri" charset="0"/>
              </a:rPr>
              <a:t>The Demographic Transition has started in different countries in different moments of time. In some the transition began during the XIX century,  in others after WW2, in the poorest countries of the world is starting now. </a:t>
            </a:r>
          </a:p>
          <a:p>
            <a:pPr>
              <a:spcBef>
                <a:spcPts val="638"/>
              </a:spcBef>
              <a:spcAft>
                <a:spcPts val="1425"/>
              </a:spcAft>
            </a:pPr>
            <a:r>
              <a:rPr lang="en-US" altLang="en-US" b="1" dirty="0">
                <a:solidFill>
                  <a:srgbClr val="000000"/>
                </a:solidFill>
                <a:latin typeface="Calibri" charset="0"/>
              </a:rPr>
              <a:t> Moreover the speed of the DT has been and is different in the various countries affected by </a:t>
            </a:r>
            <a:r>
              <a:rPr lang="en-US" altLang="en-US" b="1" dirty="0" smtClean="0">
                <a:solidFill>
                  <a:srgbClr val="000000"/>
                </a:solidFill>
                <a:latin typeface="Calibri" charset="0"/>
              </a:rPr>
              <a:t>the phenomenon. In China the DT has been very fast</a:t>
            </a:r>
            <a:r>
              <a:rPr lang="en-US" altLang="en-US" b="1" dirty="0" smtClean="0">
                <a:solidFill>
                  <a:srgbClr val="000000"/>
                </a:solidFill>
                <a:latin typeface="Calibri" charset="0"/>
              </a:rPr>
              <a:t>.</a:t>
            </a:r>
          </a:p>
          <a:p>
            <a:pPr>
              <a:spcBef>
                <a:spcPts val="638"/>
              </a:spcBef>
              <a:spcAft>
                <a:spcPts val="1425"/>
              </a:spcAft>
            </a:pPr>
            <a:r>
              <a:rPr lang="en-US" altLang="en-US" b="1" dirty="0" smtClean="0">
                <a:solidFill>
                  <a:srgbClr val="000000"/>
                </a:solidFill>
                <a:latin typeface="Calibri" charset="0"/>
              </a:rPr>
              <a:t>Therefore what we are witnessing is the co-presence of countries whose population and more importantly whose WAP are declining and others whose Total population and working age populations are exploding. </a:t>
            </a:r>
            <a:endParaRPr lang="en-US" dirty="0"/>
          </a:p>
        </p:txBody>
      </p:sp>
      <p:sp>
        <p:nvSpPr>
          <p:cNvPr id="5" name="Slide Number Placeholder 4"/>
          <p:cNvSpPr>
            <a:spLocks noGrp="1"/>
          </p:cNvSpPr>
          <p:nvPr>
            <p:ph type="sldNum" sz="quarter" idx="12"/>
          </p:nvPr>
        </p:nvSpPr>
        <p:spPr/>
        <p:txBody>
          <a:bodyPr/>
          <a:lstStyle/>
          <a:p>
            <a:fld id="{C356632B-E069-4C92-9C7F-01B3FCC23C96}" type="slidenum">
              <a:rPr lang="en-US" smtClean="0"/>
              <a:t>12</a:t>
            </a:fld>
            <a:endParaRPr lang="en-US"/>
          </a:p>
        </p:txBody>
      </p:sp>
      <p:sp>
        <p:nvSpPr>
          <p:cNvPr id="7" name="Content Placeholder 6"/>
          <p:cNvSpPr>
            <a:spLocks noGrp="1"/>
          </p:cNvSpPr>
          <p:nvPr>
            <p:ph sz="half" idx="1"/>
          </p:nvPr>
        </p:nvSpPr>
        <p:spPr/>
        <p:style>
          <a:lnRef idx="1">
            <a:schemeClr val="accent3"/>
          </a:lnRef>
          <a:fillRef idx="2">
            <a:schemeClr val="accent3"/>
          </a:fillRef>
          <a:effectRef idx="1">
            <a:schemeClr val="accent3"/>
          </a:effectRef>
          <a:fontRef idx="minor">
            <a:schemeClr val="dk1"/>
          </a:fontRef>
        </p:style>
        <p:txBody>
          <a:bodyPr>
            <a:normAutofit fontScale="55000" lnSpcReduction="20000"/>
          </a:bodyPr>
          <a:lstStyle/>
          <a:p>
            <a:pPr>
              <a:spcBef>
                <a:spcPts val="638"/>
              </a:spcBef>
              <a:spcAft>
                <a:spcPts val="1425"/>
              </a:spcAft>
            </a:pPr>
            <a:r>
              <a:rPr lang="en-US" b="1" dirty="0" smtClean="0">
                <a:cs typeface="Times New Roman"/>
              </a:rPr>
              <a:t>Due to the decline in fertility, all the </a:t>
            </a:r>
            <a:r>
              <a:rPr lang="en-US" b="1" dirty="0">
                <a:cs typeface="Times New Roman"/>
              </a:rPr>
              <a:t>segments of </a:t>
            </a:r>
            <a:r>
              <a:rPr lang="en-US" b="1" dirty="0" smtClean="0">
                <a:cs typeface="Times New Roman"/>
              </a:rPr>
              <a:t>a </a:t>
            </a:r>
            <a:r>
              <a:rPr lang="en-US" b="1" dirty="0">
                <a:cs typeface="Times New Roman"/>
              </a:rPr>
              <a:t>population and more specifically, the youth, the working age population, and the elderly will be affected </a:t>
            </a:r>
            <a:r>
              <a:rPr lang="en-US" b="1" dirty="0" smtClean="0">
                <a:cs typeface="Times New Roman"/>
              </a:rPr>
              <a:t>by the DT in </a:t>
            </a:r>
            <a:r>
              <a:rPr lang="en-US" b="1" dirty="0">
                <a:cs typeface="Times New Roman"/>
              </a:rPr>
              <a:t>a </a:t>
            </a:r>
            <a:r>
              <a:rPr lang="en-US" b="1" dirty="0" smtClean="0">
                <a:cs typeface="Times New Roman"/>
              </a:rPr>
              <a:t>way similar to that of total population. </a:t>
            </a:r>
            <a:endParaRPr lang="en-US" b="1" dirty="0">
              <a:cs typeface="Times New Roman"/>
            </a:endParaRPr>
          </a:p>
          <a:p>
            <a:pPr>
              <a:spcBef>
                <a:spcPts val="638"/>
              </a:spcBef>
              <a:spcAft>
                <a:spcPts val="1425"/>
              </a:spcAft>
            </a:pPr>
            <a:r>
              <a:rPr lang="en-US" b="1" dirty="0">
                <a:cs typeface="Times New Roman"/>
              </a:rPr>
              <a:t>All the three groups, starting with the young, will experience first an increasing growth, then a declining growth and will then decline. </a:t>
            </a:r>
          </a:p>
          <a:p>
            <a:pPr>
              <a:spcBef>
                <a:spcPts val="638"/>
              </a:spcBef>
              <a:spcAft>
                <a:spcPts val="1425"/>
              </a:spcAft>
            </a:pPr>
            <a:r>
              <a:rPr lang="en-US" b="1" dirty="0">
                <a:cs typeface="Times New Roman"/>
              </a:rPr>
              <a:t>This explain while the populations in the last phase of the transition will be characterized by a declining population in working age and by an increasing number of old people. </a:t>
            </a:r>
          </a:p>
          <a:p>
            <a:endParaRPr lang="en-US" dirty="0"/>
          </a:p>
        </p:txBody>
      </p:sp>
    </p:spTree>
    <p:extLst>
      <p:ext uri="{BB962C8B-B14F-4D97-AF65-F5344CB8AC3E}">
        <p14:creationId xmlns:p14="http://schemas.microsoft.com/office/powerpoint/2010/main" val="38689659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153400" cy="838200"/>
          </a:xfrm>
        </p:spPr>
        <p:txBody>
          <a:bodyPr>
            <a:noAutofit/>
          </a:bodyPr>
          <a:lstStyle/>
          <a:p>
            <a:pPr algn="ctr"/>
            <a:r>
              <a:rPr lang="en-US" sz="2800" dirty="0">
                <a:solidFill>
                  <a:srgbClr val="0070C0"/>
                </a:solidFill>
              </a:rPr>
              <a:t>World population – </a:t>
            </a:r>
            <a:r>
              <a:rPr lang="en-US" sz="2800" dirty="0" smtClean="0">
                <a:solidFill>
                  <a:srgbClr val="0070C0"/>
                </a:solidFill>
              </a:rPr>
              <a:t>Percentage </a:t>
            </a:r>
            <a:r>
              <a:rPr lang="en-US" sz="2800" dirty="0">
                <a:solidFill>
                  <a:srgbClr val="0070C0"/>
                </a:solidFill>
              </a:rPr>
              <a:t>composition by main age groups; 1950-2100</a:t>
            </a:r>
          </a:p>
        </p:txBody>
      </p:sp>
      <p:sp>
        <p:nvSpPr>
          <p:cNvPr id="4" name="Text Placeholder 3"/>
          <p:cNvSpPr>
            <a:spLocks noGrp="1"/>
          </p:cNvSpPr>
          <p:nvPr>
            <p:ph type="body" sz="half" idx="2"/>
          </p:nvPr>
        </p:nvSpPr>
        <p:spPr>
          <a:xfrm>
            <a:off x="533400" y="1219200"/>
            <a:ext cx="7543800" cy="1143000"/>
          </a:xfrm>
        </p:spPr>
        <p:txBody>
          <a:bodyPr>
            <a:noAutofit/>
          </a:bodyPr>
          <a:lstStyle/>
          <a:p>
            <a:r>
              <a:rPr lang="en-US" sz="2400" b="1" dirty="0" smtClean="0"/>
              <a:t>The first point can be well captured by observing  the relative weights of the three </a:t>
            </a:r>
            <a:r>
              <a:rPr lang="en-US" sz="2400" b="1" dirty="0" smtClean="0"/>
              <a:t>main age </a:t>
            </a:r>
            <a:r>
              <a:rPr lang="en-US" sz="2400" b="1" dirty="0" smtClean="0"/>
              <a:t>groups, at the world level, between 1950 and 2100</a:t>
            </a:r>
            <a:endParaRPr lang="en-US" sz="2400" b="1" dirty="0"/>
          </a:p>
        </p:txBody>
      </p:sp>
      <p:sp>
        <p:nvSpPr>
          <p:cNvPr id="5" name="Slide Number Placeholder 4"/>
          <p:cNvSpPr>
            <a:spLocks noGrp="1"/>
          </p:cNvSpPr>
          <p:nvPr>
            <p:ph type="sldNum" sz="quarter" idx="12"/>
          </p:nvPr>
        </p:nvSpPr>
        <p:spPr/>
        <p:txBody>
          <a:bodyPr/>
          <a:lstStyle/>
          <a:p>
            <a:fld id="{C356632B-E069-4C92-9C7F-01B3FCC23C96}" type="slidenum">
              <a:rPr lang="en-US" smtClean="0"/>
              <a:t>13</a:t>
            </a:fld>
            <a:endParaRPr lang="en-US"/>
          </a:p>
        </p:txBody>
      </p:sp>
      <p:pic>
        <p:nvPicPr>
          <p:cNvPr id="4099"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00199" y="2590800"/>
            <a:ext cx="5825817"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78540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World – Total population and working age population; 1950-2100 </a:t>
            </a:r>
            <a:endParaRPr lang="en-US" dirty="0"/>
          </a:p>
        </p:txBody>
      </p:sp>
      <p:sp>
        <p:nvSpPr>
          <p:cNvPr id="3" name="Text Placeholder 2"/>
          <p:cNvSpPr>
            <a:spLocks noGrp="1"/>
          </p:cNvSpPr>
          <p:nvPr>
            <p:ph type="body" idx="1"/>
          </p:nvPr>
        </p:nvSpPr>
        <p:spPr>
          <a:xfrm>
            <a:off x="381000" y="1981200"/>
            <a:ext cx="4040188" cy="639762"/>
          </a:xfrm>
        </p:spPr>
        <p:txBody>
          <a:bodyPr/>
          <a:lstStyle/>
          <a:p>
            <a:pPr algn="ctr"/>
            <a:r>
              <a:rPr lang="en-US" dirty="0" smtClean="0"/>
              <a:t>Absolute growth</a:t>
            </a:r>
            <a:endParaRPr lang="en-US" dirty="0"/>
          </a:p>
        </p:txBody>
      </p:sp>
      <p:sp>
        <p:nvSpPr>
          <p:cNvPr id="5" name="Text Placeholder 4"/>
          <p:cNvSpPr>
            <a:spLocks noGrp="1"/>
          </p:cNvSpPr>
          <p:nvPr>
            <p:ph type="body" sz="quarter" idx="3"/>
          </p:nvPr>
        </p:nvSpPr>
        <p:spPr>
          <a:xfrm>
            <a:off x="4495800" y="1905000"/>
            <a:ext cx="4038600" cy="639762"/>
          </a:xfrm>
        </p:spPr>
        <p:txBody>
          <a:bodyPr/>
          <a:lstStyle/>
          <a:p>
            <a:pPr algn="ctr"/>
            <a:r>
              <a:rPr lang="en-US" dirty="0"/>
              <a:t>R</a:t>
            </a:r>
            <a:r>
              <a:rPr lang="en-US" dirty="0" smtClean="0"/>
              <a:t>ate of growth</a:t>
            </a:r>
            <a:endParaRPr lang="en-US" dirty="0"/>
          </a:p>
        </p:txBody>
      </p:sp>
      <p:sp>
        <p:nvSpPr>
          <p:cNvPr id="7" name="Slide Number Placeholder 6"/>
          <p:cNvSpPr>
            <a:spLocks noGrp="1"/>
          </p:cNvSpPr>
          <p:nvPr>
            <p:ph type="sldNum" sz="quarter" idx="12"/>
          </p:nvPr>
        </p:nvSpPr>
        <p:spPr/>
        <p:txBody>
          <a:bodyPr/>
          <a:lstStyle/>
          <a:p>
            <a:fld id="{C356632B-E069-4C92-9C7F-01B3FCC23C96}" type="slidenum">
              <a:rPr lang="en-US" smtClean="0"/>
              <a:t>14</a:t>
            </a:fld>
            <a:endParaRPr lang="en-US"/>
          </a:p>
        </p:txBody>
      </p:sp>
      <p:pic>
        <p:nvPicPr>
          <p:cNvPr id="3074"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57994" y="2946559"/>
            <a:ext cx="4038600" cy="2407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bwMode="auto">
          <a:xfrm>
            <a:off x="4645025" y="2925001"/>
            <a:ext cx="4041775" cy="2451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0339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Ageing: definitions and causes</a:t>
            </a:r>
            <a:endParaRPr lang="en-US" dirty="0"/>
          </a:p>
        </p:txBody>
      </p:sp>
      <p:sp>
        <p:nvSpPr>
          <p:cNvPr id="3" name="Text Placeholder 2"/>
          <p:cNvSpPr>
            <a:spLocks noGrp="1"/>
          </p:cNvSpPr>
          <p:nvPr>
            <p:ph type="body"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lgn="ctr"/>
            <a:r>
              <a:rPr lang="en-US" dirty="0">
                <a:solidFill>
                  <a:srgbClr val="FF0000"/>
                </a:solidFill>
              </a:rPr>
              <a:t>What do we mean when we say that a populations is aging?</a:t>
            </a:r>
          </a:p>
        </p:txBody>
      </p:sp>
      <p:sp>
        <p:nvSpPr>
          <p:cNvPr id="4" name="Content Placeholder 3"/>
          <p:cNvSpPr>
            <a:spLocks noGrp="1"/>
          </p:cNvSpPr>
          <p:nvPr>
            <p:ph sz="half" idx="2"/>
          </p:nvPr>
        </p:nvSpPr>
        <p:spPr/>
        <p:style>
          <a:lnRef idx="1">
            <a:schemeClr val="accent3"/>
          </a:lnRef>
          <a:fillRef idx="2">
            <a:schemeClr val="accent3"/>
          </a:fillRef>
          <a:effectRef idx="1">
            <a:schemeClr val="accent3"/>
          </a:effectRef>
          <a:fontRef idx="minor">
            <a:schemeClr val="dk1"/>
          </a:fontRef>
        </p:style>
        <p:txBody>
          <a:bodyPr>
            <a:normAutofit fontScale="92500"/>
          </a:bodyPr>
          <a:lstStyle/>
          <a:p>
            <a:pPr lvl="0"/>
            <a:r>
              <a:rPr lang="en-US" sz="2200" b="1" dirty="0" smtClean="0">
                <a:solidFill>
                  <a:srgbClr val="FF0000"/>
                </a:solidFill>
              </a:rPr>
              <a:t>A population </a:t>
            </a:r>
            <a:r>
              <a:rPr lang="en-US" sz="2200" b="1" dirty="0">
                <a:solidFill>
                  <a:srgbClr val="FF0000"/>
                </a:solidFill>
              </a:rPr>
              <a:t>is aging when the number and/or the percentage of people above a given age, normally </a:t>
            </a:r>
            <a:r>
              <a:rPr lang="en-US" sz="2200" b="1" dirty="0" smtClean="0">
                <a:solidFill>
                  <a:srgbClr val="FF0000"/>
                </a:solidFill>
              </a:rPr>
              <a:t>64, </a:t>
            </a:r>
            <a:r>
              <a:rPr lang="en-US" sz="2200" b="1" dirty="0">
                <a:solidFill>
                  <a:srgbClr val="FF0000"/>
                </a:solidFill>
              </a:rPr>
              <a:t>increases</a:t>
            </a:r>
            <a:r>
              <a:rPr lang="en-US" sz="2200" b="1" dirty="0" smtClean="0">
                <a:solidFill>
                  <a:srgbClr val="FF0000"/>
                </a:solidFill>
              </a:rPr>
              <a:t>. The phenomenon is also capture by another indicator, the expected life at birth </a:t>
            </a:r>
            <a:endParaRPr lang="en-US" sz="2200" b="1" dirty="0" smtClean="0">
              <a:solidFill>
                <a:srgbClr val="FF0000"/>
              </a:solidFill>
            </a:endParaRPr>
          </a:p>
          <a:p>
            <a:pPr lvl="0"/>
            <a:r>
              <a:rPr lang="en-US" sz="2200" b="1" dirty="0" smtClean="0">
                <a:solidFill>
                  <a:srgbClr val="FF0000"/>
                </a:solidFill>
              </a:rPr>
              <a:t>Let’s however observe that ageing is a relative phenomenon that </a:t>
            </a:r>
            <a:r>
              <a:rPr lang="en-US" sz="2200" b="1" dirty="0">
                <a:solidFill>
                  <a:srgbClr val="FF0000"/>
                </a:solidFill>
              </a:rPr>
              <a:t>i</a:t>
            </a:r>
            <a:r>
              <a:rPr lang="en-US" sz="2200" b="1" dirty="0" smtClean="0">
                <a:solidFill>
                  <a:srgbClr val="FF0000"/>
                </a:solidFill>
              </a:rPr>
              <a:t>s paralleled by the </a:t>
            </a:r>
            <a:r>
              <a:rPr lang="en-US" sz="2200" b="1" dirty="0" smtClean="0">
                <a:solidFill>
                  <a:srgbClr val="FF0000"/>
                </a:solidFill>
              </a:rPr>
              <a:t>decline in the weight of working age population </a:t>
            </a:r>
            <a:endParaRPr lang="en-US" sz="2200" b="1" dirty="0">
              <a:solidFill>
                <a:srgbClr val="FF0000"/>
              </a:solidFill>
            </a:endParaRPr>
          </a:p>
          <a:p>
            <a:endParaRPr lang="en-US" dirty="0"/>
          </a:p>
        </p:txBody>
      </p:sp>
      <p:sp>
        <p:nvSpPr>
          <p:cNvPr id="5" name="Text Placeholder 4"/>
          <p:cNvSpPr>
            <a:spLocks noGrp="1"/>
          </p:cNvSpPr>
          <p:nvPr>
            <p:ph type="body" sz="quarter" idx="3"/>
          </p:nvPr>
        </p:nvSpPr>
        <p:spPr>
          <a:xfrm>
            <a:off x="4572000" y="1447800"/>
            <a:ext cx="4041775" cy="639762"/>
          </a:xfrm>
        </p:spPr>
        <p:style>
          <a:lnRef idx="1">
            <a:schemeClr val="accent5"/>
          </a:lnRef>
          <a:fillRef idx="2">
            <a:schemeClr val="accent5"/>
          </a:fillRef>
          <a:effectRef idx="1">
            <a:schemeClr val="accent5"/>
          </a:effectRef>
          <a:fontRef idx="minor">
            <a:schemeClr val="dk1"/>
          </a:fontRef>
        </p:style>
        <p:txBody>
          <a:bodyPr/>
          <a:lstStyle/>
          <a:p>
            <a:r>
              <a:rPr lang="en-US" dirty="0"/>
              <a:t>Why does a population age</a:t>
            </a:r>
          </a:p>
        </p:txBody>
      </p:sp>
      <p:sp>
        <p:nvSpPr>
          <p:cNvPr id="6" name="Content Placeholder 5"/>
          <p:cNvSpPr>
            <a:spLocks noGrp="1"/>
          </p:cNvSpPr>
          <p:nvPr>
            <p:ph sz="quarter" idx="4"/>
          </p:nvPr>
        </p:nvSpPr>
        <p:spPr>
          <a:xfrm>
            <a:off x="4645025" y="2174875"/>
            <a:ext cx="4041775" cy="3951288"/>
          </a:xfrm>
        </p:spPr>
        <p:style>
          <a:lnRef idx="1">
            <a:schemeClr val="accent5"/>
          </a:lnRef>
          <a:fillRef idx="2">
            <a:schemeClr val="accent5"/>
          </a:fillRef>
          <a:effectRef idx="1">
            <a:schemeClr val="accent5"/>
          </a:effectRef>
          <a:fontRef idx="minor">
            <a:schemeClr val="dk1"/>
          </a:fontRef>
        </p:style>
        <p:txBody>
          <a:bodyPr>
            <a:normAutofit fontScale="70000" lnSpcReduction="20000"/>
          </a:bodyPr>
          <a:lstStyle/>
          <a:p>
            <a:pPr lvl="0">
              <a:buNone/>
            </a:pPr>
            <a:r>
              <a:rPr lang="en-US" b="1" dirty="0">
                <a:solidFill>
                  <a:schemeClr val="tx1"/>
                </a:solidFill>
              </a:rPr>
              <a:t>The causes of aging </a:t>
            </a:r>
            <a:r>
              <a:rPr lang="en-US" b="1" dirty="0" smtClean="0">
                <a:solidFill>
                  <a:schemeClr val="tx1"/>
                </a:solidFill>
              </a:rPr>
              <a:t>:</a:t>
            </a:r>
            <a:endParaRPr lang="en-US" b="1" dirty="0">
              <a:solidFill>
                <a:schemeClr val="tx1"/>
              </a:solidFill>
            </a:endParaRPr>
          </a:p>
          <a:p>
            <a:pPr lvl="0">
              <a:buNone/>
            </a:pPr>
            <a:r>
              <a:rPr lang="en-US" b="1" dirty="0" smtClean="0">
                <a:solidFill>
                  <a:srgbClr val="0070C0"/>
                </a:solidFill>
              </a:rPr>
              <a:t>As we have already seen, for a closed population,  aging is an unavoidable consequence of the decline in fertility brought about by the DT. </a:t>
            </a:r>
          </a:p>
          <a:p>
            <a:pPr lvl="0">
              <a:buNone/>
            </a:pPr>
            <a:r>
              <a:rPr lang="en-US" b="1" dirty="0" smtClean="0">
                <a:solidFill>
                  <a:srgbClr val="0070C0"/>
                </a:solidFill>
              </a:rPr>
              <a:t>Starting from the XIX century in the MDR and later on in DC , the phenomenon has been notably enhanced by the reduction </a:t>
            </a:r>
            <a:r>
              <a:rPr lang="en-US" b="1" dirty="0">
                <a:solidFill>
                  <a:srgbClr val="0070C0"/>
                </a:solidFill>
              </a:rPr>
              <a:t>of the mortality rates of the generations below the old age threshold </a:t>
            </a:r>
            <a:r>
              <a:rPr lang="en-US" b="1" dirty="0" smtClean="0">
                <a:solidFill>
                  <a:srgbClr val="0070C0"/>
                </a:solidFill>
              </a:rPr>
              <a:t>and the consequent </a:t>
            </a:r>
            <a:r>
              <a:rPr lang="en-US" b="1" dirty="0">
                <a:solidFill>
                  <a:srgbClr val="0070C0"/>
                </a:solidFill>
              </a:rPr>
              <a:t>concentration of deaths in </a:t>
            </a:r>
            <a:r>
              <a:rPr lang="en-US" b="1" dirty="0">
                <a:solidFill>
                  <a:srgbClr val="0070C0"/>
                </a:solidFill>
              </a:rPr>
              <a:t>the last part of </a:t>
            </a:r>
            <a:r>
              <a:rPr lang="en-US" b="1" dirty="0" smtClean="0">
                <a:solidFill>
                  <a:srgbClr val="0070C0"/>
                </a:solidFill>
              </a:rPr>
              <a:t>life. </a:t>
            </a:r>
            <a:endParaRPr lang="en-US" b="1" dirty="0">
              <a:solidFill>
                <a:srgbClr val="0070C0"/>
              </a:solidFill>
            </a:endParaRPr>
          </a:p>
          <a:p>
            <a:pPr>
              <a:buNone/>
            </a:pPr>
            <a:r>
              <a:rPr lang="en-US" b="1" dirty="0">
                <a:solidFill>
                  <a:srgbClr val="0070C0"/>
                </a:solidFill>
              </a:rPr>
              <a:t>This phenomenon is certainly linked to economic development </a:t>
            </a:r>
            <a:r>
              <a:rPr lang="en-US" b="1" dirty="0" smtClean="0">
                <a:solidFill>
                  <a:srgbClr val="0070C0"/>
                </a:solidFill>
              </a:rPr>
              <a:t>and has </a:t>
            </a:r>
            <a:r>
              <a:rPr lang="en-US" b="1" dirty="0">
                <a:solidFill>
                  <a:srgbClr val="0070C0"/>
                </a:solidFill>
              </a:rPr>
              <a:t>been made possible by the advancement of </a:t>
            </a:r>
            <a:r>
              <a:rPr lang="en-US" b="1" dirty="0" smtClean="0">
                <a:solidFill>
                  <a:srgbClr val="0070C0"/>
                </a:solidFill>
              </a:rPr>
              <a:t>medicine.</a:t>
            </a:r>
            <a:endParaRPr lang="en-US" b="1" dirty="0">
              <a:solidFill>
                <a:srgbClr val="0070C0"/>
              </a:solidFill>
            </a:endParaRPr>
          </a:p>
        </p:txBody>
      </p:sp>
      <p:sp>
        <p:nvSpPr>
          <p:cNvPr id="7" name="Slide Number Placeholder 6"/>
          <p:cNvSpPr>
            <a:spLocks noGrp="1"/>
          </p:cNvSpPr>
          <p:nvPr>
            <p:ph type="sldNum" sz="quarter" idx="12"/>
          </p:nvPr>
        </p:nvSpPr>
        <p:spPr/>
        <p:txBody>
          <a:bodyPr/>
          <a:lstStyle/>
          <a:p>
            <a:fld id="{C356632B-E069-4C92-9C7F-01B3FCC23C96}" type="slidenum">
              <a:rPr lang="en-US" smtClean="0"/>
              <a:t>15</a:t>
            </a:fld>
            <a:endParaRPr lang="en-US"/>
          </a:p>
        </p:txBody>
      </p:sp>
    </p:spTree>
    <p:extLst>
      <p:ext uri="{BB962C8B-B14F-4D97-AF65-F5344CB8AC3E}">
        <p14:creationId xmlns:p14="http://schemas.microsoft.com/office/powerpoint/2010/main" val="66289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Europe and China: the </a:t>
            </a:r>
            <a:r>
              <a:rPr lang="en-US" sz="3600" dirty="0"/>
              <a:t>causes of </a:t>
            </a:r>
            <a:r>
              <a:rPr lang="en-US" sz="3600" dirty="0" smtClean="0"/>
              <a:t>aging</a:t>
            </a:r>
            <a:endParaRPr lang="en-US" sz="3600" dirty="0"/>
          </a:p>
        </p:txBody>
      </p:sp>
      <p:sp>
        <p:nvSpPr>
          <p:cNvPr id="3" name="Slide Number Placeholder 2"/>
          <p:cNvSpPr>
            <a:spLocks noGrp="1"/>
          </p:cNvSpPr>
          <p:nvPr>
            <p:ph type="sldNum" sz="quarter" idx="12"/>
          </p:nvPr>
        </p:nvSpPr>
        <p:spPr/>
        <p:txBody>
          <a:bodyPr/>
          <a:lstStyle/>
          <a:p>
            <a:fld id="{C356632B-E069-4C92-9C7F-01B3FCC23C96}" type="slidenum">
              <a:rPr lang="en-US" smtClean="0"/>
              <a:t>16</a:t>
            </a:fld>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2223279932"/>
              </p:ext>
            </p:extLst>
          </p:nvPr>
        </p:nvGraphicFramePr>
        <p:xfrm>
          <a:off x="352426" y="1828800"/>
          <a:ext cx="8464550" cy="3276600"/>
        </p:xfrm>
        <a:graphic>
          <a:graphicData uri="http://schemas.openxmlformats.org/presentationml/2006/ole">
            <mc:AlternateContent xmlns:mc="http://schemas.openxmlformats.org/markup-compatibility/2006">
              <mc:Choice xmlns:v="urn:schemas-microsoft-com:vml" Requires="v">
                <p:oleObj spid="_x0000_s5131" name="工作表" r:id="rId3" imgW="5610208" imgH="2171730" progId="Excel.Sheet.8">
                  <p:embed/>
                </p:oleObj>
              </mc:Choice>
              <mc:Fallback>
                <p:oleObj name="工作表" r:id="rId3" imgW="5610208" imgH="2171730" progId="Excel.Shee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2426" y="1828800"/>
                        <a:ext cx="8464550" cy="32766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568564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 Pyramid</a:t>
            </a:r>
            <a:endParaRPr lang="en-US" dirty="0"/>
          </a:p>
        </p:txBody>
      </p:sp>
      <p:sp>
        <p:nvSpPr>
          <p:cNvPr id="3" name="Text Placeholder 2"/>
          <p:cNvSpPr>
            <a:spLocks noGrp="1"/>
          </p:cNvSpPr>
          <p:nvPr>
            <p:ph type="body" idx="1"/>
          </p:nvPr>
        </p:nvSpPr>
        <p:spPr/>
        <p:txBody>
          <a:bodyPr/>
          <a:lstStyle/>
          <a:p>
            <a:pPr algn="ctr"/>
            <a:r>
              <a:rPr lang="en-US" dirty="0" smtClean="0"/>
              <a:t>European Union</a:t>
            </a:r>
            <a:endParaRPr lang="en-US" dirty="0"/>
          </a:p>
        </p:txBody>
      </p:sp>
      <p:sp>
        <p:nvSpPr>
          <p:cNvPr id="5" name="Text Placeholder 4"/>
          <p:cNvSpPr>
            <a:spLocks noGrp="1"/>
          </p:cNvSpPr>
          <p:nvPr>
            <p:ph type="body" sz="quarter" idx="3"/>
          </p:nvPr>
        </p:nvSpPr>
        <p:spPr/>
        <p:txBody>
          <a:bodyPr/>
          <a:lstStyle/>
          <a:p>
            <a:pPr algn="ctr"/>
            <a:r>
              <a:rPr lang="en-US" dirty="0" smtClean="0"/>
              <a:t>China</a:t>
            </a:r>
            <a:endParaRPr lang="en-US" dirty="0"/>
          </a:p>
        </p:txBody>
      </p:sp>
      <p:sp>
        <p:nvSpPr>
          <p:cNvPr id="7" name="Slide Number Placeholder 6"/>
          <p:cNvSpPr>
            <a:spLocks noGrp="1"/>
          </p:cNvSpPr>
          <p:nvPr>
            <p:ph type="sldNum" sz="quarter" idx="12"/>
          </p:nvPr>
        </p:nvSpPr>
        <p:spPr/>
        <p:txBody>
          <a:bodyPr/>
          <a:lstStyle/>
          <a:p>
            <a:fld id="{C356632B-E069-4C92-9C7F-01B3FCC23C96}" type="slidenum">
              <a:rPr lang="en-US" smtClean="0"/>
              <a:t>17</a:t>
            </a:fld>
            <a:endParaRPr lang="en-US"/>
          </a:p>
        </p:txBody>
      </p:sp>
      <p:pic>
        <p:nvPicPr>
          <p:cNvPr id="5122"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289719" y="2635448"/>
            <a:ext cx="4207669" cy="3384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bwMode="auto">
          <a:xfrm>
            <a:off x="4645025" y="2634853"/>
            <a:ext cx="4310063" cy="3537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616438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Measuring aging </a:t>
            </a:r>
            <a:r>
              <a:rPr lang="en-US" dirty="0" smtClean="0"/>
              <a:t>with demographic indicators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simplest indicator of aging is represented  by the percentage of elderly people. </a:t>
            </a:r>
          </a:p>
          <a:p>
            <a:pPr marL="555167" indent="-457200"/>
            <a:r>
              <a:rPr lang="en-US" dirty="0"/>
              <a:t>Another very common way to measure aging is by the Age dependency </a:t>
            </a:r>
            <a:r>
              <a:rPr lang="en-US" dirty="0" smtClean="0"/>
              <a:t>ratios </a:t>
            </a:r>
            <a:r>
              <a:rPr lang="en-US" dirty="0"/>
              <a:t>(</a:t>
            </a:r>
            <a:r>
              <a:rPr lang="en-US" dirty="0" smtClean="0"/>
              <a:t>ADRs). </a:t>
            </a:r>
            <a:endParaRPr lang="en-US" dirty="0"/>
          </a:p>
          <a:p>
            <a:r>
              <a:rPr lang="en-US" dirty="0">
                <a:solidFill>
                  <a:srgbClr val="FF0000"/>
                </a:solidFill>
              </a:rPr>
              <a:t>The Old Age Dependency Ratio (OADR) is computed dividing the number of elderly (normally 65+) by the number of people in Working </a:t>
            </a:r>
            <a:r>
              <a:rPr lang="en-US" dirty="0" smtClean="0">
                <a:solidFill>
                  <a:srgbClr val="FF0000"/>
                </a:solidFill>
              </a:rPr>
              <a:t>age;</a:t>
            </a:r>
            <a:endParaRPr lang="en-US" dirty="0">
              <a:solidFill>
                <a:srgbClr val="FF0000"/>
              </a:solidFill>
            </a:endParaRPr>
          </a:p>
          <a:p>
            <a:r>
              <a:rPr lang="en-US" dirty="0">
                <a:solidFill>
                  <a:srgbClr val="0070C0"/>
                </a:solidFill>
              </a:rPr>
              <a:t>The Young Age Dependency Ratio (YADR) is computed dividing the number of Youth (normally 0-14) by the number of people in Working </a:t>
            </a:r>
            <a:r>
              <a:rPr lang="en-US" dirty="0" smtClean="0">
                <a:solidFill>
                  <a:srgbClr val="0070C0"/>
                </a:solidFill>
              </a:rPr>
              <a:t>age;</a:t>
            </a:r>
            <a:endParaRPr lang="en-US" dirty="0">
              <a:solidFill>
                <a:srgbClr val="0070C0"/>
              </a:solidFill>
            </a:endParaRPr>
          </a:p>
          <a:p>
            <a:r>
              <a:rPr lang="en-US" dirty="0">
                <a:solidFill>
                  <a:srgbClr val="00B050"/>
                </a:solidFill>
              </a:rPr>
              <a:t>The Total Age Dependency Ratio (TADR) is given by the sum of  the YADR and the </a:t>
            </a:r>
            <a:r>
              <a:rPr lang="en-US" dirty="0" smtClean="0">
                <a:solidFill>
                  <a:srgbClr val="00B050"/>
                </a:solidFill>
              </a:rPr>
              <a:t>OADR;</a:t>
            </a:r>
            <a:endParaRPr lang="en-US" dirty="0">
              <a:solidFill>
                <a:srgbClr val="00B050"/>
              </a:solidFill>
            </a:endParaRPr>
          </a:p>
          <a:p>
            <a:endParaRPr lang="en-US" dirty="0" smtClean="0"/>
          </a:p>
        </p:txBody>
      </p:sp>
      <p:sp>
        <p:nvSpPr>
          <p:cNvPr id="4" name="Slide Number Placeholder 3"/>
          <p:cNvSpPr>
            <a:spLocks noGrp="1"/>
          </p:cNvSpPr>
          <p:nvPr>
            <p:ph type="sldNum" sz="quarter" idx="12"/>
          </p:nvPr>
        </p:nvSpPr>
        <p:spPr/>
        <p:txBody>
          <a:bodyPr/>
          <a:lstStyle/>
          <a:p>
            <a:fld id="{C356632B-E069-4C92-9C7F-01B3FCC23C96}" type="slidenum">
              <a:rPr lang="en-US" smtClean="0"/>
              <a:t>18</a:t>
            </a:fld>
            <a:endParaRPr lang="en-US"/>
          </a:p>
        </p:txBody>
      </p:sp>
    </p:spTree>
    <p:extLst>
      <p:ext uri="{BB962C8B-B14F-4D97-AF65-F5344CB8AC3E}">
        <p14:creationId xmlns:p14="http://schemas.microsoft.com/office/powerpoint/2010/main" val="509051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EU and China –</a:t>
            </a:r>
            <a:r>
              <a:rPr lang="en-US" dirty="0"/>
              <a:t> </a:t>
            </a:r>
            <a:r>
              <a:rPr lang="en-US" dirty="0" smtClean="0"/>
              <a:t>Demographic Indicators of Aging</a:t>
            </a:r>
            <a:endParaRPr lang="en-US" dirty="0"/>
          </a:p>
        </p:txBody>
      </p:sp>
      <p:sp>
        <p:nvSpPr>
          <p:cNvPr id="3" name="Slide Number Placeholder 2"/>
          <p:cNvSpPr>
            <a:spLocks noGrp="1"/>
          </p:cNvSpPr>
          <p:nvPr>
            <p:ph type="sldNum" sz="quarter" idx="12"/>
          </p:nvPr>
        </p:nvSpPr>
        <p:spPr/>
        <p:txBody>
          <a:bodyPr/>
          <a:lstStyle/>
          <a:p>
            <a:fld id="{C356632B-E069-4C92-9C7F-01B3FCC23C96}" type="slidenum">
              <a:rPr lang="en-US" smtClean="0"/>
              <a:t>19</a:t>
            </a:fld>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2579297126"/>
              </p:ext>
            </p:extLst>
          </p:nvPr>
        </p:nvGraphicFramePr>
        <p:xfrm>
          <a:off x="381000" y="2133600"/>
          <a:ext cx="8462986" cy="2895600"/>
        </p:xfrm>
        <a:graphic>
          <a:graphicData uri="http://schemas.openxmlformats.org/presentationml/2006/ole">
            <mc:AlternateContent xmlns:mc="http://schemas.openxmlformats.org/markup-compatibility/2006">
              <mc:Choice xmlns:v="urn:schemas-microsoft-com:vml" Requires="v">
                <p:oleObj spid="_x0000_s6152" name="工作表" r:id="rId3" imgW="5762608" imgH="1971794" progId="Excel.Sheet.8">
                  <p:embed/>
                </p:oleObj>
              </mc:Choice>
              <mc:Fallback>
                <p:oleObj name="工作表" r:id="rId3" imgW="5762608" imgH="1971794" progId="Excel.Sheet.8">
                  <p:embed/>
                  <p:pic>
                    <p:nvPicPr>
                      <p:cNvPr id="0" name=""/>
                      <p:cNvPicPr/>
                      <p:nvPr/>
                    </p:nvPicPr>
                    <p:blipFill>
                      <a:blip r:embed="rId4"/>
                      <a:stretch>
                        <a:fillRect/>
                      </a:stretch>
                    </p:blipFill>
                    <p:spPr>
                      <a:xfrm>
                        <a:off x="381000" y="2133600"/>
                        <a:ext cx="8462986" cy="2895600"/>
                      </a:xfrm>
                      <a:prstGeom prst="rect">
                        <a:avLst/>
                      </a:prstGeom>
                    </p:spPr>
                  </p:pic>
                </p:oleObj>
              </mc:Fallback>
            </mc:AlternateContent>
          </a:graphicData>
        </a:graphic>
      </p:graphicFrame>
    </p:spTree>
    <p:extLst>
      <p:ext uri="{BB962C8B-B14F-4D97-AF65-F5344CB8AC3E}">
        <p14:creationId xmlns:p14="http://schemas.microsoft.com/office/powerpoint/2010/main" val="14955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b="1" dirty="0">
                <a:solidFill>
                  <a:srgbClr val="0000FF"/>
                </a:solidFill>
              </a:rPr>
              <a:t>Ageing and </a:t>
            </a:r>
            <a:r>
              <a:rPr lang="en-US" b="1" dirty="0" smtClean="0">
                <a:solidFill>
                  <a:srgbClr val="0000FF"/>
                </a:solidFill>
              </a:rPr>
              <a:t>labor </a:t>
            </a:r>
            <a:r>
              <a:rPr lang="en-US" b="1" dirty="0">
                <a:solidFill>
                  <a:srgbClr val="0000FF"/>
                </a:solidFill>
              </a:rPr>
              <a:t>shortage </a:t>
            </a:r>
          </a:p>
        </p:txBody>
      </p:sp>
      <p:sp>
        <p:nvSpPr>
          <p:cNvPr id="3" name="TextBox 2"/>
          <p:cNvSpPr txBox="1"/>
          <p:nvPr/>
        </p:nvSpPr>
        <p:spPr>
          <a:xfrm>
            <a:off x="304800" y="1447800"/>
            <a:ext cx="8649484" cy="3600986"/>
          </a:xfrm>
          <a:prstGeom prst="rect">
            <a:avLst/>
          </a:prstGeom>
          <a:noFill/>
        </p:spPr>
        <p:txBody>
          <a:bodyPr wrap="none" rtlCol="0">
            <a:spAutoFit/>
          </a:bodyPr>
          <a:lstStyle/>
          <a:p>
            <a:pPr marL="342900" indent="-342900">
              <a:spcBef>
                <a:spcPct val="20000"/>
              </a:spcBef>
            </a:pPr>
            <a:r>
              <a:rPr lang="en-US" sz="3000" b="1" dirty="0">
                <a:solidFill>
                  <a:srgbClr val="00B050"/>
                </a:solidFill>
              </a:rPr>
              <a:t>EU countries and China are affected by similar </a:t>
            </a:r>
            <a:endParaRPr lang="en-US" sz="3000" b="1" dirty="0" smtClean="0">
              <a:solidFill>
                <a:srgbClr val="00B050"/>
              </a:solidFill>
            </a:endParaRPr>
          </a:p>
          <a:p>
            <a:pPr marL="342900" indent="-342900">
              <a:spcBef>
                <a:spcPct val="20000"/>
              </a:spcBef>
            </a:pPr>
            <a:r>
              <a:rPr lang="en-US" sz="3000" b="1" dirty="0" smtClean="0">
                <a:solidFill>
                  <a:srgbClr val="00B050"/>
                </a:solidFill>
              </a:rPr>
              <a:t>demographic trends, namely  a progressive </a:t>
            </a:r>
          </a:p>
          <a:p>
            <a:pPr marL="342900" indent="-342900">
              <a:spcBef>
                <a:spcPct val="20000"/>
              </a:spcBef>
            </a:pPr>
            <a:r>
              <a:rPr lang="en-US" sz="3000" b="1" dirty="0" smtClean="0">
                <a:solidFill>
                  <a:srgbClr val="00B050"/>
                </a:solidFill>
              </a:rPr>
              <a:t>population </a:t>
            </a:r>
            <a:r>
              <a:rPr lang="en-US" sz="3000" b="1" dirty="0">
                <a:solidFill>
                  <a:srgbClr val="00B050"/>
                </a:solidFill>
              </a:rPr>
              <a:t>ageing and </a:t>
            </a:r>
            <a:r>
              <a:rPr lang="en-US" sz="3000" b="1" dirty="0" smtClean="0">
                <a:solidFill>
                  <a:srgbClr val="00B050"/>
                </a:solidFill>
              </a:rPr>
              <a:t>an increasing </a:t>
            </a:r>
            <a:r>
              <a:rPr lang="en-US" sz="3000" b="1" dirty="0" smtClean="0">
                <a:solidFill>
                  <a:srgbClr val="00B050"/>
                </a:solidFill>
              </a:rPr>
              <a:t>labor </a:t>
            </a:r>
            <a:r>
              <a:rPr lang="en-US" sz="3000" b="1" dirty="0">
                <a:solidFill>
                  <a:srgbClr val="00B050"/>
                </a:solidFill>
              </a:rPr>
              <a:t>shortage.</a:t>
            </a:r>
          </a:p>
          <a:p>
            <a:endParaRPr lang="en-US" dirty="0" smtClean="0"/>
          </a:p>
          <a:p>
            <a:pPr marL="342900" indent="-342900">
              <a:spcBef>
                <a:spcPct val="20000"/>
              </a:spcBef>
            </a:pPr>
            <a:r>
              <a:rPr lang="en-US" sz="3000" b="1" dirty="0">
                <a:solidFill>
                  <a:srgbClr val="FF0000"/>
                </a:solidFill>
              </a:rPr>
              <a:t>What are the </a:t>
            </a:r>
            <a:r>
              <a:rPr lang="en-US" sz="3000" b="1" dirty="0" smtClean="0">
                <a:solidFill>
                  <a:srgbClr val="FF0000"/>
                </a:solidFill>
              </a:rPr>
              <a:t>causes </a:t>
            </a:r>
            <a:r>
              <a:rPr lang="en-US" sz="3000" b="1" dirty="0">
                <a:solidFill>
                  <a:srgbClr val="FF0000"/>
                </a:solidFill>
              </a:rPr>
              <a:t>of these trends that already </a:t>
            </a:r>
          </a:p>
          <a:p>
            <a:pPr marL="342900" indent="-342900">
              <a:spcBef>
                <a:spcPct val="20000"/>
              </a:spcBef>
            </a:pPr>
            <a:r>
              <a:rPr lang="en-US" sz="3000" b="1" dirty="0">
                <a:solidFill>
                  <a:srgbClr val="FF0000"/>
                </a:solidFill>
              </a:rPr>
              <a:t>affect around 70 countries and during this century</a:t>
            </a:r>
          </a:p>
          <a:p>
            <a:pPr marL="342900" indent="-342900">
              <a:spcBef>
                <a:spcPct val="20000"/>
              </a:spcBef>
            </a:pPr>
            <a:r>
              <a:rPr lang="en-US" sz="3000" b="1" dirty="0">
                <a:solidFill>
                  <a:srgbClr val="FF0000"/>
                </a:solidFill>
              </a:rPr>
              <a:t> will </a:t>
            </a:r>
            <a:r>
              <a:rPr lang="en-US" sz="3000" b="1" dirty="0" smtClean="0">
                <a:solidFill>
                  <a:srgbClr val="FF0000"/>
                </a:solidFill>
              </a:rPr>
              <a:t>spread </a:t>
            </a:r>
            <a:r>
              <a:rPr lang="en-US" sz="3000" b="1" dirty="0">
                <a:solidFill>
                  <a:srgbClr val="FF0000"/>
                </a:solidFill>
              </a:rPr>
              <a:t>in all the others?</a:t>
            </a:r>
          </a:p>
        </p:txBody>
      </p:sp>
      <p:sp>
        <p:nvSpPr>
          <p:cNvPr id="4" name="Slide Number Placeholder 3"/>
          <p:cNvSpPr>
            <a:spLocks noGrp="1"/>
          </p:cNvSpPr>
          <p:nvPr>
            <p:ph type="sldNum" sz="quarter" idx="12"/>
          </p:nvPr>
        </p:nvSpPr>
        <p:spPr/>
        <p:txBody>
          <a:bodyPr/>
          <a:lstStyle/>
          <a:p>
            <a:fld id="{C356632B-E069-4C92-9C7F-01B3FCC23C96}" type="slidenum">
              <a:rPr lang="en-US" smtClean="0"/>
              <a:t>2</a:t>
            </a:fld>
            <a:endParaRPr lang="en-US"/>
          </a:p>
        </p:txBody>
      </p:sp>
    </p:spTree>
    <p:extLst>
      <p:ext uri="{BB962C8B-B14F-4D97-AF65-F5344CB8AC3E}">
        <p14:creationId xmlns:p14="http://schemas.microsoft.com/office/powerpoint/2010/main" val="15383372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10146"/>
          </a:xfrm>
        </p:spPr>
        <p:txBody>
          <a:bodyPr>
            <a:noAutofit/>
          </a:bodyPr>
          <a:lstStyle/>
          <a:p>
            <a:pPr>
              <a:buNone/>
            </a:pPr>
            <a:r>
              <a:rPr lang="en-US" altLang="zh-CN" b="1" dirty="0">
                <a:solidFill>
                  <a:srgbClr val="0070C0"/>
                </a:solidFill>
              </a:rPr>
              <a:t>EU 28 countries ; Total Age Dependency Ratio; 2015</a:t>
            </a:r>
            <a:endParaRPr lang="zh-CN" altLang="en-US" b="1" dirty="0">
              <a:solidFill>
                <a:srgbClr val="0070C0"/>
              </a:solidFill>
            </a:endParaRPr>
          </a:p>
        </p:txBody>
      </p:sp>
      <p:sp>
        <p:nvSpPr>
          <p:cNvPr id="3" name="Slide Number Placeholder 2"/>
          <p:cNvSpPr>
            <a:spLocks noGrp="1"/>
          </p:cNvSpPr>
          <p:nvPr>
            <p:ph type="sldNum" sz="quarter" idx="12"/>
          </p:nvPr>
        </p:nvSpPr>
        <p:spPr/>
        <p:txBody>
          <a:bodyPr/>
          <a:lstStyle/>
          <a:p>
            <a:fld id="{4BC76FC3-4A79-45F6-9B24-9DED5B13201E}" type="slidenum">
              <a:rPr lang="zh-CN" altLang="en-US" smtClean="0"/>
              <a:t>20</a:t>
            </a:fld>
            <a:endParaRPr lang="zh-CN" alt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7" y="1556793"/>
            <a:ext cx="6651727" cy="4663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046455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356632B-E069-4C92-9C7F-01B3FCC23C96}" type="slidenum">
              <a:rPr lang="en-US" smtClean="0"/>
              <a:t>21</a:t>
            </a:fld>
            <a:endParaRPr lang="en-US"/>
          </a:p>
        </p:txBody>
      </p:sp>
      <p:sp>
        <p:nvSpPr>
          <p:cNvPr id="4" name="Rectangle 3"/>
          <p:cNvSpPr/>
          <p:nvPr/>
        </p:nvSpPr>
        <p:spPr>
          <a:xfrm>
            <a:off x="598055" y="304800"/>
            <a:ext cx="8001000" cy="1200329"/>
          </a:xfrm>
          <a:prstGeom prst="rect">
            <a:avLst/>
          </a:prstGeom>
        </p:spPr>
        <p:txBody>
          <a:bodyPr wrap="square">
            <a:spAutoFit/>
          </a:bodyPr>
          <a:lstStyle/>
          <a:p>
            <a:pPr algn="ctr"/>
            <a:r>
              <a:rPr lang="en-US" altLang="zh-CN" sz="3600" b="1" dirty="0" smtClean="0">
                <a:solidFill>
                  <a:srgbClr val="0070C0"/>
                </a:solidFill>
              </a:rPr>
              <a:t>China; Demographic  total </a:t>
            </a:r>
            <a:r>
              <a:rPr lang="en-US" altLang="zh-CN" sz="3600" b="1" dirty="0">
                <a:solidFill>
                  <a:srgbClr val="0070C0"/>
                </a:solidFill>
              </a:rPr>
              <a:t>Dependency Ratio; </a:t>
            </a:r>
            <a:r>
              <a:rPr lang="en-US" altLang="zh-CN" sz="3600" b="1" dirty="0" smtClean="0">
                <a:solidFill>
                  <a:srgbClr val="0070C0"/>
                </a:solidFill>
              </a:rPr>
              <a:t>2014</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9491" y="1600200"/>
            <a:ext cx="5307445" cy="4709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465356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305800" cy="457200"/>
          </a:xfrm>
        </p:spPr>
        <p:txBody>
          <a:bodyPr>
            <a:normAutofit fontScale="90000"/>
          </a:bodyPr>
          <a:lstStyle/>
          <a:p>
            <a:pPr algn="ctr"/>
            <a:r>
              <a:rPr lang="en-US" dirty="0" smtClean="0"/>
              <a:t/>
            </a:r>
            <a:br>
              <a:rPr lang="en-US" dirty="0" smtClean="0"/>
            </a:br>
            <a:r>
              <a:rPr lang="en-US" dirty="0" smtClean="0"/>
              <a:t/>
            </a:r>
            <a:br>
              <a:rPr lang="en-US" dirty="0" smtClean="0"/>
            </a:br>
            <a:r>
              <a:rPr lang="en-US" dirty="0" smtClean="0"/>
              <a:t/>
            </a:r>
            <a:br>
              <a:rPr lang="en-US" dirty="0" smtClean="0"/>
            </a:br>
            <a:r>
              <a:rPr lang="en-US" dirty="0"/>
              <a:t/>
            </a:r>
            <a:br>
              <a:rPr lang="en-US" dirty="0"/>
            </a:br>
            <a:r>
              <a:rPr lang="en-US" dirty="0"/>
              <a:t>D</a:t>
            </a:r>
            <a:r>
              <a:rPr lang="en-US" dirty="0" smtClean="0"/>
              <a:t>emographic and Economic dependency ratios</a:t>
            </a:r>
            <a:endParaRPr lang="en-US" dirty="0"/>
          </a:p>
        </p:txBody>
      </p:sp>
      <p:sp>
        <p:nvSpPr>
          <p:cNvPr id="4" name="Text Placeholder 3"/>
          <p:cNvSpPr>
            <a:spLocks noGrp="1"/>
          </p:cNvSpPr>
          <p:nvPr>
            <p:ph type="body" sz="half" idx="2"/>
          </p:nvPr>
        </p:nvSpPr>
        <p:spPr>
          <a:xfrm>
            <a:off x="457200" y="609600"/>
            <a:ext cx="2895599" cy="5715000"/>
          </a:xfrm>
        </p:spPr>
        <p:style>
          <a:lnRef idx="1">
            <a:schemeClr val="accent3"/>
          </a:lnRef>
          <a:fillRef idx="2">
            <a:schemeClr val="accent3"/>
          </a:fillRef>
          <a:effectRef idx="1">
            <a:schemeClr val="accent3"/>
          </a:effectRef>
          <a:fontRef idx="minor">
            <a:schemeClr val="dk1"/>
          </a:fontRef>
        </p:style>
        <p:txBody>
          <a:bodyPr>
            <a:noAutofit/>
          </a:bodyPr>
          <a:lstStyle/>
          <a:p>
            <a:r>
              <a:rPr lang="en-US" sz="1500" b="1" dirty="0" smtClean="0">
                <a:solidFill>
                  <a:srgbClr val="FF0000"/>
                </a:solidFill>
              </a:rPr>
              <a:t>The Demographic Dependency Ratio is not a suitable measure of the socio-economic burden since: </a:t>
            </a:r>
          </a:p>
          <a:p>
            <a:pPr marL="285750" indent="-285750">
              <a:buFont typeface="Arial" panose="020B0604020202020204" pitchFamily="34" charset="0"/>
              <a:buChar char="•"/>
            </a:pPr>
            <a:r>
              <a:rPr lang="en-US" sz="1500" b="1" dirty="0" smtClean="0">
                <a:solidFill>
                  <a:srgbClr val="FF0000"/>
                </a:solidFill>
              </a:rPr>
              <a:t>WAP includes many people that do not sustain, but need to be sustained; their number depends on the level of economic development, the characteristics of the education system, the structure of production, the technology adopted, etc.</a:t>
            </a:r>
          </a:p>
          <a:p>
            <a:pPr marL="285750" indent="-285750">
              <a:buFont typeface="Arial" panose="020B0604020202020204" pitchFamily="34" charset="0"/>
              <a:buChar char="•"/>
            </a:pPr>
            <a:r>
              <a:rPr lang="en-US" sz="1500" b="1" dirty="0">
                <a:solidFill>
                  <a:srgbClr val="FF0000"/>
                </a:solidFill>
              </a:rPr>
              <a:t>The average age of entry in the working phase </a:t>
            </a:r>
            <a:r>
              <a:rPr lang="en-US" sz="1500" b="1" dirty="0" smtClean="0">
                <a:solidFill>
                  <a:srgbClr val="FF0000"/>
                </a:solidFill>
              </a:rPr>
              <a:t>of </a:t>
            </a:r>
            <a:r>
              <a:rPr lang="en-US" sz="1500" b="1" dirty="0">
                <a:solidFill>
                  <a:srgbClr val="FF0000"/>
                </a:solidFill>
              </a:rPr>
              <a:t>life is progressively increasing and is already above 20 in </a:t>
            </a:r>
            <a:r>
              <a:rPr lang="en-US" sz="1500" b="1" dirty="0" smtClean="0">
                <a:solidFill>
                  <a:srgbClr val="FF0000"/>
                </a:solidFill>
              </a:rPr>
              <a:t>many </a:t>
            </a:r>
            <a:r>
              <a:rPr lang="en-US" sz="1500" b="1" dirty="0">
                <a:solidFill>
                  <a:srgbClr val="FF0000"/>
                </a:solidFill>
              </a:rPr>
              <a:t>countries</a:t>
            </a:r>
          </a:p>
          <a:p>
            <a:pPr marL="285750" indent="-285750">
              <a:buFont typeface="Arial" panose="020B0604020202020204" pitchFamily="34" charset="0"/>
              <a:buChar char="•"/>
            </a:pPr>
            <a:r>
              <a:rPr lang="en-US" sz="1500" b="1" dirty="0" smtClean="0">
                <a:solidFill>
                  <a:srgbClr val="FF0000"/>
                </a:solidFill>
              </a:rPr>
              <a:t> a growing number of employed is 65 and above</a:t>
            </a:r>
          </a:p>
          <a:p>
            <a:r>
              <a:rPr lang="en-US" sz="1500" b="1" dirty="0" smtClean="0">
                <a:solidFill>
                  <a:srgbClr val="FF0000"/>
                </a:solidFill>
              </a:rPr>
              <a:t>What the DDR show (as indicated by the graph on the side) is simply where a country is located along the path of the DT.</a:t>
            </a:r>
          </a:p>
        </p:txBody>
      </p:sp>
      <p:sp>
        <p:nvSpPr>
          <p:cNvPr id="5" name="Slide Number Placeholder 4"/>
          <p:cNvSpPr>
            <a:spLocks noGrp="1"/>
          </p:cNvSpPr>
          <p:nvPr>
            <p:ph type="sldNum" sz="quarter" idx="12"/>
          </p:nvPr>
        </p:nvSpPr>
        <p:spPr/>
        <p:txBody>
          <a:bodyPr/>
          <a:lstStyle/>
          <a:p>
            <a:fld id="{C356632B-E069-4C92-9C7F-01B3FCC23C96}" type="slidenum">
              <a:rPr lang="en-US" smtClean="0"/>
              <a:t>22</a:t>
            </a:fld>
            <a:endParaRPr lang="en-US"/>
          </a:p>
        </p:txBody>
      </p:sp>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81400" y="685800"/>
            <a:ext cx="5111750" cy="3196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3581400" y="4038599"/>
            <a:ext cx="5105400" cy="2462213"/>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en-US" sz="1400" b="1" dirty="0" smtClean="0">
                <a:solidFill>
                  <a:schemeClr val="bg1"/>
                </a:solidFill>
              </a:rPr>
              <a:t>A simple way to obtain a correct indicator </a:t>
            </a:r>
            <a:r>
              <a:rPr lang="en-US" sz="1400" b="1" dirty="0">
                <a:solidFill>
                  <a:schemeClr val="bg1"/>
                </a:solidFill>
              </a:rPr>
              <a:t>Is to </a:t>
            </a:r>
            <a:r>
              <a:rPr lang="en-US" sz="1400" b="1" dirty="0" smtClean="0">
                <a:solidFill>
                  <a:schemeClr val="bg1"/>
                </a:solidFill>
              </a:rPr>
              <a:t>substitute </a:t>
            </a:r>
            <a:r>
              <a:rPr lang="en-US" sz="1400" b="1" dirty="0">
                <a:solidFill>
                  <a:schemeClr val="bg1"/>
                </a:solidFill>
              </a:rPr>
              <a:t>WAP with the number of </a:t>
            </a:r>
            <a:r>
              <a:rPr lang="en-US" sz="1400" b="1" dirty="0" smtClean="0">
                <a:solidFill>
                  <a:schemeClr val="bg1"/>
                </a:solidFill>
              </a:rPr>
              <a:t>those who </a:t>
            </a:r>
            <a:r>
              <a:rPr lang="en-US" sz="1400" b="1" dirty="0" err="1" smtClean="0">
                <a:solidFill>
                  <a:schemeClr val="bg1"/>
                </a:solidFill>
              </a:rPr>
              <a:t>who</a:t>
            </a:r>
            <a:r>
              <a:rPr lang="en-US" sz="1400" b="1" dirty="0" smtClean="0">
                <a:solidFill>
                  <a:schemeClr val="bg1"/>
                </a:solidFill>
              </a:rPr>
              <a:t> sustain, that is the employed. This indicator allows: </a:t>
            </a:r>
          </a:p>
          <a:p>
            <a:pPr marL="285750" indent="-285750">
              <a:buFont typeface="Arial" panose="020B0604020202020204" pitchFamily="34" charset="0"/>
              <a:buChar char="•"/>
            </a:pPr>
            <a:r>
              <a:rPr lang="en-US" sz="1400" b="1" dirty="0">
                <a:solidFill>
                  <a:schemeClr val="bg1"/>
                </a:solidFill>
              </a:rPr>
              <a:t>T</a:t>
            </a:r>
            <a:r>
              <a:rPr lang="en-US" sz="1400" b="1" dirty="0" smtClean="0">
                <a:solidFill>
                  <a:schemeClr val="bg1"/>
                </a:solidFill>
              </a:rPr>
              <a:t>o estimate the weight of more Interesting categories of dependents;</a:t>
            </a:r>
          </a:p>
          <a:p>
            <a:pPr marL="285750" indent="-285750">
              <a:buFont typeface="Arial" panose="020B0604020202020204" pitchFamily="34" charset="0"/>
              <a:buChar char="•"/>
            </a:pPr>
            <a:r>
              <a:rPr lang="en-US" sz="1400" b="1" dirty="0" smtClean="0">
                <a:solidFill>
                  <a:schemeClr val="bg1"/>
                </a:solidFill>
              </a:rPr>
              <a:t>To verify whether and in which measure the changes  in the socioeconomic burden are due to economic trends and/or demographic trends;</a:t>
            </a:r>
          </a:p>
          <a:p>
            <a:pPr marL="285750" indent="-285750">
              <a:buFont typeface="Arial" panose="020B0604020202020204" pitchFamily="34" charset="0"/>
              <a:buChar char="•"/>
            </a:pPr>
            <a:r>
              <a:rPr lang="en-US" sz="1400" b="1" dirty="0">
                <a:solidFill>
                  <a:schemeClr val="bg1"/>
                </a:solidFill>
              </a:rPr>
              <a:t>does not depend on the definition of </a:t>
            </a:r>
            <a:r>
              <a:rPr lang="en-US" sz="1400" b="1" dirty="0" smtClean="0">
                <a:solidFill>
                  <a:schemeClr val="bg1"/>
                </a:solidFill>
              </a:rPr>
              <a:t>WAP;</a:t>
            </a:r>
            <a:endParaRPr lang="en-US" sz="1400" b="1" dirty="0">
              <a:solidFill>
                <a:schemeClr val="bg1"/>
              </a:solidFill>
            </a:endParaRPr>
          </a:p>
          <a:p>
            <a:pPr marL="285750" indent="-285750">
              <a:buFont typeface="Arial" panose="020B0604020202020204" pitchFamily="34" charset="0"/>
              <a:buChar char="•"/>
            </a:pPr>
            <a:r>
              <a:rPr lang="en-US" sz="1400" b="1" dirty="0">
                <a:solidFill>
                  <a:schemeClr val="bg1"/>
                </a:solidFill>
              </a:rPr>
              <a:t> can be used to </a:t>
            </a:r>
            <a:r>
              <a:rPr lang="en-US" sz="1400" b="1" dirty="0" smtClean="0">
                <a:solidFill>
                  <a:schemeClr val="bg1"/>
                </a:solidFill>
              </a:rPr>
              <a:t>evaluate </a:t>
            </a:r>
            <a:r>
              <a:rPr lang="en-US" sz="1400" b="1" dirty="0">
                <a:solidFill>
                  <a:schemeClr val="bg1"/>
                </a:solidFill>
              </a:rPr>
              <a:t>different economic </a:t>
            </a:r>
            <a:r>
              <a:rPr lang="en-US" sz="1400" b="1" dirty="0" smtClean="0">
                <a:solidFill>
                  <a:schemeClr val="bg1"/>
                </a:solidFill>
              </a:rPr>
              <a:t>and </a:t>
            </a:r>
            <a:r>
              <a:rPr lang="en-US" sz="1400" b="1" dirty="0">
                <a:solidFill>
                  <a:schemeClr val="bg1"/>
                </a:solidFill>
              </a:rPr>
              <a:t>demographic </a:t>
            </a:r>
            <a:r>
              <a:rPr lang="en-US" sz="1400" b="1" dirty="0">
                <a:solidFill>
                  <a:srgbClr val="0070C0"/>
                </a:solidFill>
              </a:rPr>
              <a:t>policies.</a:t>
            </a:r>
          </a:p>
        </p:txBody>
      </p:sp>
    </p:spTree>
    <p:extLst>
      <p:ext uri="{BB962C8B-B14F-4D97-AF65-F5344CB8AC3E}">
        <p14:creationId xmlns:p14="http://schemas.microsoft.com/office/powerpoint/2010/main" val="12849524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zh-CN" b="1" dirty="0">
                <a:solidFill>
                  <a:srgbClr val="0070C0"/>
                </a:solidFill>
              </a:rPr>
              <a:t>China and EU 28 – Total Economic Dependency Ratio; 1991-2015</a:t>
            </a:r>
            <a:endParaRPr lang="en-US" dirty="0"/>
          </a:p>
        </p:txBody>
      </p:sp>
      <p:sp>
        <p:nvSpPr>
          <p:cNvPr id="3" name="Slide Number Placeholder 2"/>
          <p:cNvSpPr>
            <a:spLocks noGrp="1"/>
          </p:cNvSpPr>
          <p:nvPr>
            <p:ph type="sldNum" sz="quarter" idx="12"/>
          </p:nvPr>
        </p:nvSpPr>
        <p:spPr/>
        <p:txBody>
          <a:bodyPr/>
          <a:lstStyle/>
          <a:p>
            <a:fld id="{C356632B-E069-4C92-9C7F-01B3FCC23C96}" type="slidenum">
              <a:rPr lang="en-US" smtClean="0"/>
              <a:t>23</a:t>
            </a:fld>
            <a:endParaRPr lang="en-US"/>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600200"/>
            <a:ext cx="5943600"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90851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smtClean="0"/>
              <a:t>　</a:t>
            </a:r>
            <a:endParaRPr lang="zh-CN" altLang="en-US" dirty="0"/>
          </a:p>
        </p:txBody>
      </p:sp>
      <p:sp>
        <p:nvSpPr>
          <p:cNvPr id="5" name="Slide Number Placeholder 4"/>
          <p:cNvSpPr>
            <a:spLocks noGrp="1"/>
          </p:cNvSpPr>
          <p:nvPr>
            <p:ph type="sldNum" sz="quarter" idx="12"/>
          </p:nvPr>
        </p:nvSpPr>
        <p:spPr/>
        <p:txBody>
          <a:bodyPr/>
          <a:lstStyle/>
          <a:p>
            <a:fld id="{4BC76FC3-4A79-45F6-9B24-9DED5B13201E}" type="slidenum">
              <a:rPr lang="zh-CN" altLang="en-US" smtClean="0"/>
              <a:t>24</a:t>
            </a:fld>
            <a:endParaRPr lang="zh-CN" altLang="en-US"/>
          </a:p>
        </p:txBody>
      </p:sp>
      <p:sp>
        <p:nvSpPr>
          <p:cNvPr id="3" name="Rectangle 2"/>
          <p:cNvSpPr/>
          <p:nvPr/>
        </p:nvSpPr>
        <p:spPr>
          <a:xfrm>
            <a:off x="1187625" y="116633"/>
            <a:ext cx="7560841" cy="1384995"/>
          </a:xfrm>
          <a:prstGeom prst="rect">
            <a:avLst/>
          </a:prstGeom>
        </p:spPr>
        <p:txBody>
          <a:bodyPr wrap="square" lIns="91430" tIns="45715" rIns="91430" bIns="45715">
            <a:spAutoFit/>
          </a:bodyPr>
          <a:lstStyle/>
          <a:p>
            <a:r>
              <a:rPr lang="en-US" altLang="zh-CN" sz="2800" b="1" dirty="0">
                <a:solidFill>
                  <a:srgbClr val="0070C0"/>
                </a:solidFill>
              </a:rPr>
              <a:t>EU 28 </a:t>
            </a:r>
            <a:r>
              <a:rPr lang="en-US" altLang="zh-CN" sz="2800" b="1" dirty="0" smtClean="0">
                <a:solidFill>
                  <a:srgbClr val="0070C0"/>
                </a:solidFill>
              </a:rPr>
              <a:t>– Economic </a:t>
            </a:r>
            <a:r>
              <a:rPr lang="en-US" altLang="zh-CN" sz="2800" b="1" dirty="0">
                <a:solidFill>
                  <a:srgbClr val="0070C0"/>
                </a:solidFill>
              </a:rPr>
              <a:t>Dependency Ratio by main components; absolute values and percentage composition; 1991, 1994, 2008, </a:t>
            </a:r>
            <a:r>
              <a:rPr lang="en-US" altLang="zh-CN" sz="2800" b="1" dirty="0" smtClean="0">
                <a:solidFill>
                  <a:srgbClr val="0070C0"/>
                </a:solidFill>
              </a:rPr>
              <a:t>2013, </a:t>
            </a:r>
            <a:r>
              <a:rPr lang="en-US" altLang="zh-CN" sz="2800" b="1" dirty="0">
                <a:solidFill>
                  <a:srgbClr val="0070C0"/>
                </a:solidFill>
              </a:rPr>
              <a:t>and 2015</a:t>
            </a:r>
            <a:endParaRPr lang="en-US" sz="2800" dirty="0"/>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5" y="1844824"/>
            <a:ext cx="7837871" cy="3474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18150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EU countries; Total Economic Dependency Ratio; 2015</a:t>
            </a:r>
            <a:endParaRPr lang="en-US" dirty="0"/>
          </a:p>
        </p:txBody>
      </p:sp>
      <p:sp>
        <p:nvSpPr>
          <p:cNvPr id="3" name="Slide Number Placeholder 2"/>
          <p:cNvSpPr>
            <a:spLocks noGrp="1"/>
          </p:cNvSpPr>
          <p:nvPr>
            <p:ph type="sldNum" sz="quarter" idx="12"/>
          </p:nvPr>
        </p:nvSpPr>
        <p:spPr/>
        <p:txBody>
          <a:bodyPr/>
          <a:lstStyle/>
          <a:p>
            <a:fld id="{4BC76FC3-4A79-45F6-9B24-9DED5B13201E}" type="slidenum">
              <a:rPr lang="zh-CN" altLang="en-US" smtClean="0"/>
              <a:t>25</a:t>
            </a:fld>
            <a:endParaRPr lang="zh-CN" altLang="en-US"/>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7" y="1700809"/>
            <a:ext cx="7778896" cy="4754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943250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EU countries; </a:t>
            </a:r>
            <a:r>
              <a:rPr lang="en-US" dirty="0" smtClean="0"/>
              <a:t>Elderly </a:t>
            </a:r>
            <a:r>
              <a:rPr lang="en-US" dirty="0"/>
              <a:t>Economic Dependency Ratio; 2015</a:t>
            </a:r>
          </a:p>
        </p:txBody>
      </p:sp>
      <p:sp>
        <p:nvSpPr>
          <p:cNvPr id="3" name="Slide Number Placeholder 2"/>
          <p:cNvSpPr>
            <a:spLocks noGrp="1"/>
          </p:cNvSpPr>
          <p:nvPr>
            <p:ph type="sldNum" sz="quarter" idx="12"/>
          </p:nvPr>
        </p:nvSpPr>
        <p:spPr/>
        <p:txBody>
          <a:bodyPr/>
          <a:lstStyle/>
          <a:p>
            <a:fld id="{4BC76FC3-4A79-45F6-9B24-9DED5B13201E}" type="slidenum">
              <a:rPr lang="zh-CN" altLang="en-US" smtClean="0"/>
              <a:t>26</a:t>
            </a:fld>
            <a:endParaRPr lang="zh-CN" altLang="en-US"/>
          </a:p>
        </p:txBody>
      </p:sp>
      <p:pic>
        <p:nvPicPr>
          <p:cNvPr id="1126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1628800"/>
            <a:ext cx="6337158"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18477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EU 28 </a:t>
            </a:r>
            <a:r>
              <a:rPr lang="en-US" dirty="0" err="1" smtClean="0"/>
              <a:t>labour</a:t>
            </a:r>
            <a:r>
              <a:rPr lang="en-US" dirty="0" smtClean="0"/>
              <a:t> market and demographic scenarios, 2015-2030</a:t>
            </a:r>
            <a:endParaRPr lang="en-US" dirty="0"/>
          </a:p>
        </p:txBody>
      </p:sp>
      <p:sp>
        <p:nvSpPr>
          <p:cNvPr id="3" name="Text Placeholder 2"/>
          <p:cNvSpPr>
            <a:spLocks noGrp="1"/>
          </p:cNvSpPr>
          <p:nvPr>
            <p:ph type="body" idx="1"/>
          </p:nvPr>
        </p:nvSpPr>
        <p:spPr>
          <a:xfrm>
            <a:off x="457200" y="1535113"/>
            <a:ext cx="4040188" cy="522287"/>
          </a:xfrm>
        </p:spPr>
        <p:txBody>
          <a:bodyPr>
            <a:normAutofit fontScale="92500"/>
          </a:bodyPr>
          <a:lstStyle/>
          <a:p>
            <a:r>
              <a:rPr lang="en-US" dirty="0" smtClean="0"/>
              <a:t>The hypothesis of the scenarios</a:t>
            </a:r>
            <a:endParaRPr lang="en-US" dirty="0"/>
          </a:p>
        </p:txBody>
      </p:sp>
      <p:sp>
        <p:nvSpPr>
          <p:cNvPr id="5" name="Text Placeholder 4"/>
          <p:cNvSpPr>
            <a:spLocks noGrp="1"/>
          </p:cNvSpPr>
          <p:nvPr>
            <p:ph type="body" sz="quarter" idx="3"/>
          </p:nvPr>
        </p:nvSpPr>
        <p:spPr>
          <a:xfrm>
            <a:off x="4645025" y="1535113"/>
            <a:ext cx="4041775" cy="522287"/>
          </a:xfrm>
        </p:spPr>
        <p:txBody>
          <a:bodyPr/>
          <a:lstStyle/>
          <a:p>
            <a:pPr algn="ctr"/>
            <a:r>
              <a:rPr lang="en-US" dirty="0" smtClean="0"/>
              <a:t>The scenarios</a:t>
            </a:r>
            <a:endParaRPr lang="en-US" dirty="0"/>
          </a:p>
        </p:txBody>
      </p:sp>
      <p:sp>
        <p:nvSpPr>
          <p:cNvPr id="7" name="Slide Number Placeholder 6"/>
          <p:cNvSpPr>
            <a:spLocks noGrp="1"/>
          </p:cNvSpPr>
          <p:nvPr>
            <p:ph type="sldNum" sz="quarter" idx="12"/>
          </p:nvPr>
        </p:nvSpPr>
        <p:spPr/>
        <p:txBody>
          <a:bodyPr/>
          <a:lstStyle/>
          <a:p>
            <a:fld id="{C356632B-E069-4C92-9C7F-01B3FCC23C96}" type="slidenum">
              <a:rPr lang="en-US" smtClean="0"/>
              <a:t>27</a:t>
            </a:fld>
            <a:endParaRPr lang="en-US"/>
          </a:p>
        </p:txBody>
      </p:sp>
      <p:pic>
        <p:nvPicPr>
          <p:cNvPr id="10242"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34686" y="2743200"/>
            <a:ext cx="3756314" cy="972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3" name="Picture 3"/>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bwMode="auto">
          <a:xfrm>
            <a:off x="4525388" y="2895600"/>
            <a:ext cx="4041775" cy="688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9600" y="4128654"/>
            <a:ext cx="4147563" cy="1616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217418" y="3897868"/>
            <a:ext cx="4049782" cy="3170099"/>
          </a:xfrm>
          <a:prstGeom prst="rect">
            <a:avLst/>
          </a:prstGeom>
          <a:noFill/>
        </p:spPr>
        <p:txBody>
          <a:bodyPr wrap="square" rtlCol="0">
            <a:spAutoFit/>
          </a:bodyPr>
          <a:lstStyle/>
          <a:p>
            <a:r>
              <a:rPr lang="en-US" sz="1400" dirty="0" smtClean="0"/>
              <a:t>In absence of migration, WAP is expected to decline by almost 30 million over the 15 year period.</a:t>
            </a:r>
          </a:p>
          <a:p>
            <a:r>
              <a:rPr lang="en-US" sz="1400" dirty="0" smtClean="0"/>
              <a:t>Two </a:t>
            </a:r>
            <a:r>
              <a:rPr lang="en-US" sz="1400" dirty="0" err="1" smtClean="0"/>
              <a:t>labour</a:t>
            </a:r>
            <a:r>
              <a:rPr lang="en-US" sz="1400" dirty="0" smtClean="0"/>
              <a:t> force scenarios</a:t>
            </a:r>
          </a:p>
          <a:p>
            <a:r>
              <a:rPr lang="en-US" sz="1400" dirty="0" smtClean="0"/>
              <a:t>A - </a:t>
            </a:r>
            <a:r>
              <a:rPr lang="en-US" sz="1400" dirty="0" err="1" smtClean="0"/>
              <a:t>RoA</a:t>
            </a:r>
            <a:r>
              <a:rPr lang="en-US" sz="1400" dirty="0" smtClean="0"/>
              <a:t> constant at 2015 level</a:t>
            </a:r>
          </a:p>
          <a:p>
            <a:r>
              <a:rPr lang="en-US" sz="1400" dirty="0" smtClean="0"/>
              <a:t>B –</a:t>
            </a:r>
            <a:r>
              <a:rPr lang="en-US" sz="1400" dirty="0" err="1" smtClean="0"/>
              <a:t>RoA</a:t>
            </a:r>
            <a:r>
              <a:rPr lang="en-US" sz="1400" dirty="0" smtClean="0"/>
              <a:t> progressively increases to 77.5 % per in 2030</a:t>
            </a:r>
          </a:p>
          <a:p>
            <a:r>
              <a:rPr lang="en-US" sz="1400" dirty="0" smtClean="0"/>
              <a:t>Three Employment scenarios</a:t>
            </a:r>
          </a:p>
          <a:p>
            <a:pPr marL="342900" indent="-342900">
              <a:buAutoNum type="arabicPeriod"/>
            </a:pPr>
            <a:r>
              <a:rPr lang="en-US" sz="1400" dirty="0" smtClean="0"/>
              <a:t>Employment constant at 2015 level</a:t>
            </a:r>
          </a:p>
          <a:p>
            <a:pPr marL="342900" indent="-342900">
              <a:buAutoNum type="arabicPeriod"/>
            </a:pPr>
            <a:r>
              <a:rPr lang="en-US" sz="1400" dirty="0" smtClean="0"/>
              <a:t>Employment grows at an average yearly rate of 0.4 per cent</a:t>
            </a:r>
          </a:p>
          <a:p>
            <a:pPr marL="342900" indent="-342900">
              <a:buFontTx/>
              <a:buAutoNum type="arabicPeriod"/>
            </a:pPr>
            <a:r>
              <a:rPr lang="en-US" sz="1400" dirty="0"/>
              <a:t>Employment grows at an average yearly rate of </a:t>
            </a:r>
            <a:r>
              <a:rPr lang="en-US" sz="1400" dirty="0" smtClean="0"/>
              <a:t>0.8 </a:t>
            </a:r>
            <a:r>
              <a:rPr lang="en-US" sz="1400" dirty="0"/>
              <a:t>per cent</a:t>
            </a:r>
          </a:p>
          <a:p>
            <a:pPr marL="342900" indent="-342900">
              <a:buAutoNum type="arabicPeriod"/>
            </a:pPr>
            <a:endParaRPr lang="en-US" sz="1400" dirty="0" smtClean="0"/>
          </a:p>
          <a:p>
            <a:endParaRPr lang="en-US" sz="1400" dirty="0" smtClean="0"/>
          </a:p>
          <a:p>
            <a:pPr marL="342900" indent="-342900">
              <a:buAutoNum type="arabicPeriod"/>
            </a:pPr>
            <a:endParaRPr lang="en-US" dirty="0"/>
          </a:p>
        </p:txBody>
      </p:sp>
    </p:spTree>
    <p:extLst>
      <p:ext uri="{BB962C8B-B14F-4D97-AF65-F5344CB8AC3E}">
        <p14:creationId xmlns:p14="http://schemas.microsoft.com/office/powerpoint/2010/main" val="8108047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b="1" dirty="0" smtClean="0"/>
              <a:t>EU 28 – Economic indicators of socioeconomic burden in 2015 and </a:t>
            </a:r>
            <a:r>
              <a:rPr lang="en-US" sz="2800" b="1" dirty="0"/>
              <a:t>in </a:t>
            </a:r>
            <a:r>
              <a:rPr lang="en-US" sz="2800" b="1" dirty="0" smtClean="0"/>
              <a:t>2030 in six alternative scenarios  of LF participation and employment growth</a:t>
            </a:r>
            <a:endParaRPr lang="en-US" sz="2800" b="1" dirty="0"/>
          </a:p>
        </p:txBody>
      </p:sp>
      <p:sp>
        <p:nvSpPr>
          <p:cNvPr id="3" name="Slide Number Placeholder 2"/>
          <p:cNvSpPr>
            <a:spLocks noGrp="1"/>
          </p:cNvSpPr>
          <p:nvPr>
            <p:ph type="sldNum" sz="quarter" idx="12"/>
          </p:nvPr>
        </p:nvSpPr>
        <p:spPr/>
        <p:txBody>
          <a:bodyPr/>
          <a:lstStyle/>
          <a:p>
            <a:fld id="{C356632B-E069-4C92-9C7F-01B3FCC23C96}" type="slidenum">
              <a:rPr lang="en-US" smtClean="0"/>
              <a:t>28</a:t>
            </a:fld>
            <a:endParaRPr lang="en-US"/>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905000"/>
            <a:ext cx="8231698"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23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199" y="274638"/>
            <a:ext cx="8703733" cy="1143000"/>
          </a:xfrm>
        </p:spPr>
        <p:txBody>
          <a:bodyPr>
            <a:noAutofit/>
          </a:bodyPr>
          <a:lstStyle/>
          <a:p>
            <a:r>
              <a:rPr lang="en-US" b="1" dirty="0" smtClean="0">
                <a:solidFill>
                  <a:srgbClr val="0000FF"/>
                </a:solidFill>
              </a:rPr>
              <a:t>The demographic transition</a:t>
            </a:r>
            <a:endParaRPr lang="en-US" b="1" dirty="0">
              <a:solidFill>
                <a:srgbClr val="0000FF"/>
              </a:solidFill>
            </a:endParaRPr>
          </a:p>
        </p:txBody>
      </p:sp>
      <p:sp>
        <p:nvSpPr>
          <p:cNvPr id="3" name="Content Placeholder 2"/>
          <p:cNvSpPr>
            <a:spLocks noGrp="1"/>
          </p:cNvSpPr>
          <p:nvPr>
            <p:ph idx="1"/>
          </p:nvPr>
        </p:nvSpPr>
        <p:spPr/>
        <p:txBody>
          <a:bodyPr>
            <a:normAutofit fontScale="92500"/>
          </a:bodyPr>
          <a:lstStyle/>
          <a:p>
            <a:pPr>
              <a:buNone/>
            </a:pPr>
            <a:r>
              <a:rPr lang="en-US" dirty="0" smtClean="0"/>
              <a:t>The origin and main cause of the structural trends that are affecting the  world population and will become a dominant feature of the XXI </a:t>
            </a:r>
            <a:r>
              <a:rPr lang="en-US" dirty="0"/>
              <a:t>c</a:t>
            </a:r>
            <a:r>
              <a:rPr lang="en-US" dirty="0" smtClean="0"/>
              <a:t>entury have to be found in the so called Demographic Transition (DT).</a:t>
            </a:r>
          </a:p>
          <a:p>
            <a:pPr>
              <a:buNone/>
            </a:pPr>
            <a:r>
              <a:rPr lang="en-US" dirty="0" smtClean="0"/>
              <a:t>The DT is a process that brings a population from a traditional regime, characterized by high rates of fertility and mortality, to a modern regime, characterized by low fertility and low mortality. </a:t>
            </a:r>
          </a:p>
          <a:p>
            <a:endParaRPr lang="en-US" dirty="0"/>
          </a:p>
        </p:txBody>
      </p:sp>
      <p:sp>
        <p:nvSpPr>
          <p:cNvPr id="4" name="Slide Number Placeholder 3"/>
          <p:cNvSpPr>
            <a:spLocks noGrp="1"/>
          </p:cNvSpPr>
          <p:nvPr>
            <p:ph type="sldNum" sz="quarter" idx="12"/>
          </p:nvPr>
        </p:nvSpPr>
        <p:spPr/>
        <p:txBody>
          <a:bodyPr/>
          <a:lstStyle/>
          <a:p>
            <a:fld id="{C356632B-E069-4C92-9C7F-01B3FCC23C96}" type="slidenum">
              <a:rPr lang="en-US" smtClean="0"/>
              <a:t>3</a:t>
            </a:fld>
            <a:endParaRPr lang="en-US"/>
          </a:p>
        </p:txBody>
      </p:sp>
    </p:spTree>
    <p:extLst>
      <p:ext uri="{BB962C8B-B14F-4D97-AF65-F5344CB8AC3E}">
        <p14:creationId xmlns:p14="http://schemas.microsoft.com/office/powerpoint/2010/main" val="2798275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28600"/>
            <a:ext cx="7315200" cy="563562"/>
          </a:xfrm>
        </p:spPr>
        <p:txBody>
          <a:bodyPr>
            <a:noAutofit/>
          </a:bodyPr>
          <a:lstStyle/>
          <a:p>
            <a:r>
              <a:rPr lang="en-US" b="1" dirty="0">
                <a:solidFill>
                  <a:srgbClr val="0000FF"/>
                </a:solidFill>
              </a:rPr>
              <a:t>The origin of the </a:t>
            </a:r>
            <a:r>
              <a:rPr lang="en-US" b="1" dirty="0" smtClean="0">
                <a:solidFill>
                  <a:srgbClr val="0000FF"/>
                </a:solidFill>
              </a:rPr>
              <a:t>DT</a:t>
            </a:r>
            <a:endParaRPr lang="en-US" b="1" dirty="0">
              <a:solidFill>
                <a:srgbClr val="0000FF"/>
              </a:solidFill>
            </a:endParaRPr>
          </a:p>
        </p:txBody>
      </p:sp>
      <p:sp>
        <p:nvSpPr>
          <p:cNvPr id="3" name="TextBox 2"/>
          <p:cNvSpPr txBox="1"/>
          <p:nvPr/>
        </p:nvSpPr>
        <p:spPr>
          <a:xfrm>
            <a:off x="177801" y="914400"/>
            <a:ext cx="8661399" cy="5816977"/>
          </a:xfrm>
          <a:prstGeom prst="rect">
            <a:avLst/>
          </a:prstGeom>
          <a:noFill/>
        </p:spPr>
        <p:txBody>
          <a:bodyPr wrap="square" rtlCol="0">
            <a:spAutoFit/>
          </a:bodyPr>
          <a:lstStyle/>
          <a:p>
            <a:r>
              <a:rPr lang="en-US" sz="2800" b="1" dirty="0" smtClean="0"/>
              <a:t>The demographic transition is a very complex phenomenon that started to affect some European countries  at the end of the XVIII century and has then spread to other </a:t>
            </a:r>
            <a:r>
              <a:rPr lang="en-US" sz="2800" b="1" dirty="0" smtClean="0"/>
              <a:t>countries (</a:t>
            </a:r>
            <a:r>
              <a:rPr lang="en-US" sz="2800" b="1" dirty="0" smtClean="0"/>
              <a:t>the more developed and some of the developing ones</a:t>
            </a:r>
            <a:r>
              <a:rPr lang="en-US" sz="2800" b="1" dirty="0"/>
              <a:t>) together  </a:t>
            </a:r>
            <a:r>
              <a:rPr lang="en-US" sz="2800" b="1" dirty="0" smtClean="0"/>
              <a:t>with socioeconomic development. </a:t>
            </a:r>
          </a:p>
          <a:p>
            <a:endParaRPr lang="en-US" sz="2800" dirty="0" smtClean="0"/>
          </a:p>
          <a:p>
            <a:r>
              <a:rPr lang="en-US" sz="2800" b="1" dirty="0"/>
              <a:t>Although there is not general agreement on the causes of </a:t>
            </a:r>
            <a:r>
              <a:rPr lang="en-US" sz="2800" b="1" dirty="0" smtClean="0"/>
              <a:t>the phenomenon</a:t>
            </a:r>
            <a:r>
              <a:rPr lang="en-US" sz="2800" b="1" dirty="0"/>
              <a:t>, the DT </a:t>
            </a:r>
            <a:r>
              <a:rPr lang="en-US" sz="2800" b="1" dirty="0" smtClean="0"/>
              <a:t>is </a:t>
            </a:r>
            <a:r>
              <a:rPr lang="en-US" sz="2800" b="1" dirty="0"/>
              <a:t>certainly connected to economic growth </a:t>
            </a:r>
            <a:r>
              <a:rPr lang="en-US" sz="2800" b="1" dirty="0" smtClean="0"/>
              <a:t>and social development</a:t>
            </a:r>
            <a:r>
              <a:rPr lang="en-US" sz="2800" b="1" dirty="0"/>
              <a:t>, while religious, </a:t>
            </a:r>
            <a:r>
              <a:rPr lang="en-US" sz="2800" b="1" dirty="0" smtClean="0"/>
              <a:t>political  </a:t>
            </a:r>
            <a:r>
              <a:rPr lang="en-US" sz="2800" b="1" dirty="0"/>
              <a:t>and </a:t>
            </a:r>
            <a:r>
              <a:rPr lang="en-US" sz="2800" b="1" dirty="0" smtClean="0"/>
              <a:t>ideological </a:t>
            </a:r>
            <a:r>
              <a:rPr lang="en-US" sz="2800" b="1" dirty="0"/>
              <a:t>factors play a relevant role in determining its pace and </a:t>
            </a:r>
            <a:r>
              <a:rPr lang="en-US" sz="2800" b="1" dirty="0" smtClean="0"/>
              <a:t>impact</a:t>
            </a:r>
            <a:r>
              <a:rPr lang="en-US" sz="2800" b="1" dirty="0"/>
              <a:t>.</a:t>
            </a:r>
          </a:p>
          <a:p>
            <a:endParaRPr lang="en-US" dirty="0" smtClean="0"/>
          </a:p>
          <a:p>
            <a:endParaRPr lang="en-US" dirty="0" smtClean="0"/>
          </a:p>
        </p:txBody>
      </p:sp>
      <p:sp>
        <p:nvSpPr>
          <p:cNvPr id="4" name="Slide Number Placeholder 3"/>
          <p:cNvSpPr>
            <a:spLocks noGrp="1"/>
          </p:cNvSpPr>
          <p:nvPr>
            <p:ph type="sldNum" sz="quarter" idx="12"/>
          </p:nvPr>
        </p:nvSpPr>
        <p:spPr/>
        <p:txBody>
          <a:bodyPr/>
          <a:lstStyle/>
          <a:p>
            <a:fld id="{C356632B-E069-4C92-9C7F-01B3FCC23C96}" type="slidenum">
              <a:rPr lang="en-US" smtClean="0"/>
              <a:t>4</a:t>
            </a:fld>
            <a:endParaRPr lang="en-US"/>
          </a:p>
        </p:txBody>
      </p:sp>
    </p:spTree>
    <p:extLst>
      <p:ext uri="{BB962C8B-B14F-4D97-AF65-F5344CB8AC3E}">
        <p14:creationId xmlns:p14="http://schemas.microsoft.com/office/powerpoint/2010/main" val="1008874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FF"/>
                </a:solidFill>
              </a:rPr>
              <a:t>The phases </a:t>
            </a:r>
            <a:r>
              <a:rPr lang="en-US" b="1" dirty="0">
                <a:solidFill>
                  <a:srgbClr val="0000FF"/>
                </a:solidFill>
              </a:rPr>
              <a:t>of the </a:t>
            </a:r>
            <a:r>
              <a:rPr lang="en-US" b="1" dirty="0" smtClean="0">
                <a:solidFill>
                  <a:srgbClr val="0000FF"/>
                </a:solidFill>
              </a:rPr>
              <a:t>DT (1)</a:t>
            </a:r>
            <a:endParaRPr lang="en-US" dirty="0"/>
          </a:p>
        </p:txBody>
      </p:sp>
      <p:sp>
        <p:nvSpPr>
          <p:cNvPr id="3" name="Content Placeholder 2"/>
          <p:cNvSpPr>
            <a:spLocks noGrp="1"/>
          </p:cNvSpPr>
          <p:nvPr>
            <p:ph idx="1"/>
          </p:nvPr>
        </p:nvSpPr>
        <p:spPr>
          <a:xfrm>
            <a:off x="457200" y="1219200"/>
            <a:ext cx="8229600" cy="5257800"/>
          </a:xfrm>
        </p:spPr>
        <p:txBody>
          <a:bodyPr>
            <a:noAutofit/>
          </a:bodyPr>
          <a:lstStyle/>
          <a:p>
            <a:pPr marL="0" indent="0">
              <a:buNone/>
            </a:pPr>
            <a:r>
              <a:rPr lang="en-US" sz="2400" b="1" dirty="0"/>
              <a:t>The DT is characterized by a series of successive phases</a:t>
            </a:r>
            <a:r>
              <a:rPr lang="en-US" sz="2400" b="1" dirty="0" smtClean="0"/>
              <a:t>:</a:t>
            </a:r>
            <a:endParaRPr lang="en-US" sz="2400" dirty="0"/>
          </a:p>
          <a:p>
            <a:pPr marL="514350" indent="-514350">
              <a:buFont typeface="+mj-lt"/>
              <a:buAutoNum type="arabicPeriod"/>
            </a:pPr>
            <a:r>
              <a:rPr lang="en-US" sz="2600" b="1" dirty="0">
                <a:solidFill>
                  <a:srgbClr val="00B0F0"/>
                </a:solidFill>
                <a:latin typeface="+mj-lt"/>
              </a:rPr>
              <a:t>In the first, the death rate declines mainly as a consequence of the decline in infant and child mortality;</a:t>
            </a:r>
          </a:p>
          <a:p>
            <a:pPr marL="514350" indent="-514350">
              <a:buFont typeface="+mj-lt"/>
              <a:buAutoNum type="arabicPeriod"/>
            </a:pPr>
            <a:r>
              <a:rPr lang="en-US" sz="2600" b="1" dirty="0">
                <a:solidFill>
                  <a:srgbClr val="C00000"/>
                </a:solidFill>
                <a:latin typeface="+mj-lt"/>
              </a:rPr>
              <a:t>In the second -that starts around thirty years after the first- also the rate of birth starts to decline, progressively converging toward the rate of mortality;</a:t>
            </a:r>
          </a:p>
          <a:p>
            <a:pPr marL="514350" indent="-514350">
              <a:buFont typeface="+mj-lt"/>
              <a:buAutoNum type="arabicPeriod"/>
            </a:pPr>
            <a:r>
              <a:rPr lang="en-US" sz="2600" b="1" dirty="0">
                <a:solidFill>
                  <a:srgbClr val="92D050"/>
                </a:solidFill>
                <a:latin typeface="+mj-lt"/>
              </a:rPr>
              <a:t>Finally the birth rate falls below the death </a:t>
            </a:r>
            <a:r>
              <a:rPr lang="en-US" sz="2600" b="1" dirty="0" smtClean="0">
                <a:solidFill>
                  <a:srgbClr val="92D050"/>
                </a:solidFill>
                <a:latin typeface="+mj-lt"/>
              </a:rPr>
              <a:t>rate</a:t>
            </a:r>
            <a:endParaRPr lang="en-US" sz="2400" b="1" dirty="0" smtClean="0"/>
          </a:p>
        </p:txBody>
      </p:sp>
      <p:sp>
        <p:nvSpPr>
          <p:cNvPr id="4" name="Slide Number Placeholder 3"/>
          <p:cNvSpPr>
            <a:spLocks noGrp="1"/>
          </p:cNvSpPr>
          <p:nvPr>
            <p:ph type="sldNum" sz="quarter" idx="12"/>
          </p:nvPr>
        </p:nvSpPr>
        <p:spPr/>
        <p:txBody>
          <a:bodyPr/>
          <a:lstStyle/>
          <a:p>
            <a:fld id="{C356632B-E069-4C92-9C7F-01B3FCC23C96}" type="slidenum">
              <a:rPr lang="en-US" smtClean="0"/>
              <a:t>5</a:t>
            </a:fld>
            <a:endParaRPr lang="en-US"/>
          </a:p>
        </p:txBody>
      </p:sp>
    </p:spTree>
    <p:extLst>
      <p:ext uri="{BB962C8B-B14F-4D97-AF65-F5344CB8AC3E}">
        <p14:creationId xmlns:p14="http://schemas.microsoft.com/office/powerpoint/2010/main" val="4072158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en-US" altLang="en-US" sz="4000" b="1" dirty="0">
                <a:solidFill>
                  <a:srgbClr val="0000FF"/>
                </a:solidFill>
              </a:rPr>
              <a:t>The impact of the DT on Total population</a:t>
            </a:r>
            <a:endParaRPr lang="en-US" sz="4000" b="1" dirty="0">
              <a:solidFill>
                <a:srgbClr val="0000FF"/>
              </a:solidFill>
            </a:endParaRPr>
          </a:p>
        </p:txBody>
      </p:sp>
      <p:sp>
        <p:nvSpPr>
          <p:cNvPr id="3" name="Rectangle 2"/>
          <p:cNvSpPr/>
          <p:nvPr/>
        </p:nvSpPr>
        <p:spPr>
          <a:xfrm>
            <a:off x="228600" y="1752600"/>
            <a:ext cx="8686800" cy="3293209"/>
          </a:xfrm>
          <a:prstGeom prst="rect">
            <a:avLst/>
          </a:prstGeom>
        </p:spPr>
        <p:txBody>
          <a:bodyPr wrap="square">
            <a:spAutoFit/>
          </a:bodyPr>
          <a:lstStyle/>
          <a:p>
            <a:pPr>
              <a:buNone/>
            </a:pPr>
            <a:r>
              <a:rPr lang="en-US" altLang="en-US" sz="2600" b="1" dirty="0" smtClean="0">
                <a:solidFill>
                  <a:srgbClr val="000000"/>
                </a:solidFill>
                <a:latin typeface="+mj-lt"/>
              </a:rPr>
              <a:t>These phases have an impact on the dynamic of total population. Also in this we can distinguish three main phases:</a:t>
            </a:r>
          </a:p>
          <a:p>
            <a:pPr marL="514350" indent="-514350">
              <a:buFont typeface="+mj-lt"/>
              <a:buAutoNum type="arabicPeriod"/>
            </a:pPr>
            <a:r>
              <a:rPr lang="en-US" altLang="en-US" sz="2600" b="1" dirty="0" smtClean="0">
                <a:solidFill>
                  <a:srgbClr val="00B0F0"/>
                </a:solidFill>
                <a:latin typeface="+mj-lt"/>
              </a:rPr>
              <a:t>In the first total population increases at an increasing rate; </a:t>
            </a:r>
          </a:p>
          <a:p>
            <a:pPr marL="514350" indent="-514350">
              <a:buFont typeface="+mj-lt"/>
              <a:buAutoNum type="arabicPeriod"/>
            </a:pPr>
            <a:r>
              <a:rPr lang="en-US" altLang="en-US" sz="2600" b="1" dirty="0" smtClean="0">
                <a:solidFill>
                  <a:srgbClr val="C00000"/>
                </a:solidFill>
                <a:latin typeface="+mj-lt"/>
              </a:rPr>
              <a:t>In the second it continues to increase but a decreasing rate; </a:t>
            </a:r>
          </a:p>
          <a:p>
            <a:pPr marL="514350" indent="-514350">
              <a:buFont typeface="+mj-lt"/>
              <a:buAutoNum type="arabicPeriod"/>
            </a:pPr>
            <a:r>
              <a:rPr lang="en-US" altLang="en-US" sz="2600" b="1" dirty="0" smtClean="0">
                <a:solidFill>
                  <a:srgbClr val="92D050"/>
                </a:solidFill>
                <a:latin typeface="+mj-lt"/>
              </a:rPr>
              <a:t>In the third total population declines</a:t>
            </a:r>
          </a:p>
          <a:p>
            <a:pPr>
              <a:buNone/>
            </a:pPr>
            <a:r>
              <a:rPr lang="en-US" altLang="en-US" sz="2600" b="1" dirty="0" smtClean="0">
                <a:solidFill>
                  <a:srgbClr val="000000"/>
                </a:solidFill>
                <a:latin typeface="+mj-lt"/>
              </a:rPr>
              <a:t> </a:t>
            </a:r>
          </a:p>
        </p:txBody>
      </p:sp>
      <p:sp>
        <p:nvSpPr>
          <p:cNvPr id="4" name="Slide Number Placeholder 3"/>
          <p:cNvSpPr>
            <a:spLocks noGrp="1"/>
          </p:cNvSpPr>
          <p:nvPr>
            <p:ph type="sldNum" sz="quarter" idx="12"/>
          </p:nvPr>
        </p:nvSpPr>
        <p:spPr/>
        <p:txBody>
          <a:bodyPr/>
          <a:lstStyle/>
          <a:p>
            <a:fld id="{C356632B-E069-4C92-9C7F-01B3FCC23C96}" type="slidenum">
              <a:rPr lang="en-US" smtClean="0"/>
              <a:t>6</a:t>
            </a:fld>
            <a:endParaRPr lang="en-US"/>
          </a:p>
        </p:txBody>
      </p:sp>
    </p:spTree>
    <p:extLst>
      <p:ext uri="{BB962C8B-B14F-4D97-AF65-F5344CB8AC3E}">
        <p14:creationId xmlns:p14="http://schemas.microsoft.com/office/powerpoint/2010/main" val="3950738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209800"/>
            <a:ext cx="6400800" cy="1752600"/>
          </a:xfrm>
        </p:spPr>
        <p:txBody>
          <a:bodyPr>
            <a:normAutofit fontScale="92500" lnSpcReduction="10000"/>
          </a:bodyPr>
          <a:lstStyle/>
          <a:p>
            <a:pPr algn="just"/>
            <a:r>
              <a:rPr lang="en-US" b="1" dirty="0">
                <a:solidFill>
                  <a:srgbClr val="FF0000"/>
                </a:solidFill>
              </a:rPr>
              <a:t>The following </a:t>
            </a:r>
            <a:r>
              <a:rPr lang="en-US" b="1" dirty="0" smtClean="0">
                <a:solidFill>
                  <a:srgbClr val="FF0000"/>
                </a:solidFill>
              </a:rPr>
              <a:t>graphs </a:t>
            </a:r>
            <a:r>
              <a:rPr lang="en-US" b="1" dirty="0">
                <a:solidFill>
                  <a:srgbClr val="FF0000"/>
                </a:solidFill>
              </a:rPr>
              <a:t>illustrates </a:t>
            </a:r>
            <a:r>
              <a:rPr lang="en-US" b="1" dirty="0" smtClean="0">
                <a:solidFill>
                  <a:srgbClr val="FF0000"/>
                </a:solidFill>
              </a:rPr>
              <a:t>the </a:t>
            </a:r>
            <a:r>
              <a:rPr lang="en-US" b="1" dirty="0">
                <a:solidFill>
                  <a:srgbClr val="FF0000"/>
                </a:solidFill>
              </a:rPr>
              <a:t>phases of DT </a:t>
            </a:r>
            <a:r>
              <a:rPr lang="en-US" b="1" dirty="0" smtClean="0">
                <a:solidFill>
                  <a:srgbClr val="FF0000"/>
                </a:solidFill>
              </a:rPr>
              <a:t>in </a:t>
            </a:r>
            <a:r>
              <a:rPr lang="en-US" b="1" dirty="0">
                <a:solidFill>
                  <a:srgbClr val="FF0000"/>
                </a:solidFill>
              </a:rPr>
              <a:t>Sweden since the end of the XVIII </a:t>
            </a:r>
            <a:r>
              <a:rPr lang="en-US" b="1" dirty="0" smtClean="0">
                <a:solidFill>
                  <a:srgbClr val="FF0000"/>
                </a:solidFill>
              </a:rPr>
              <a:t>and its </a:t>
            </a:r>
            <a:r>
              <a:rPr lang="en-US" b="1" dirty="0">
                <a:solidFill>
                  <a:srgbClr val="FF0000"/>
                </a:solidFill>
              </a:rPr>
              <a:t>impact in Europe and China since 1950</a:t>
            </a:r>
          </a:p>
          <a:p>
            <a:endParaRPr lang="en-US" dirty="0"/>
          </a:p>
        </p:txBody>
      </p:sp>
      <p:sp>
        <p:nvSpPr>
          <p:cNvPr id="4" name="Slide Number Placeholder 3"/>
          <p:cNvSpPr>
            <a:spLocks noGrp="1"/>
          </p:cNvSpPr>
          <p:nvPr>
            <p:ph type="sldNum" sz="quarter" idx="12"/>
          </p:nvPr>
        </p:nvSpPr>
        <p:spPr/>
        <p:txBody>
          <a:bodyPr/>
          <a:lstStyle/>
          <a:p>
            <a:fld id="{C356632B-E069-4C92-9C7F-01B3FCC23C96}" type="slidenum">
              <a:rPr lang="en-US" smtClean="0"/>
              <a:t>7</a:t>
            </a:fld>
            <a:endParaRPr lang="en-US"/>
          </a:p>
        </p:txBody>
      </p:sp>
    </p:spTree>
    <p:extLst>
      <p:ext uri="{BB962C8B-B14F-4D97-AF65-F5344CB8AC3E}">
        <p14:creationId xmlns:p14="http://schemas.microsoft.com/office/powerpoint/2010/main" val="4103347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28601"/>
            <a:ext cx="7772400" cy="609600"/>
          </a:xfrm>
        </p:spPr>
        <p:txBody>
          <a:bodyPr>
            <a:noAutofit/>
          </a:bodyPr>
          <a:lstStyle/>
          <a:p>
            <a:r>
              <a:rPr lang="en-US" sz="2800" b="1" dirty="0" smtClean="0">
                <a:solidFill>
                  <a:srgbClr val="0070C0"/>
                </a:solidFill>
                <a:latin typeface="Times New Roman"/>
                <a:cs typeface="Times New Roman"/>
              </a:rPr>
              <a:t>The demographic transition, the Swedish case</a:t>
            </a:r>
            <a:endParaRPr lang="en-US" sz="2800" b="1" dirty="0">
              <a:solidFill>
                <a:srgbClr val="0070C0"/>
              </a:solidFill>
              <a:latin typeface="Times New Roman"/>
              <a:cs typeface="Times New Roman"/>
            </a:endParaRPr>
          </a:p>
        </p:txBody>
      </p:sp>
      <p:pic>
        <p:nvPicPr>
          <p:cNvPr id="1026" name="Picture 2"/>
          <p:cNvPicPr>
            <a:picLocks noChangeAspect="1" noChangeArrowheads="1"/>
          </p:cNvPicPr>
          <p:nvPr/>
        </p:nvPicPr>
        <p:blipFill>
          <a:blip r:embed="rId2"/>
          <a:srcRect/>
          <a:stretch>
            <a:fillRect/>
          </a:stretch>
        </p:blipFill>
        <p:spPr bwMode="auto">
          <a:xfrm>
            <a:off x="177861" y="838202"/>
            <a:ext cx="8962105" cy="5883274"/>
          </a:xfrm>
          <a:prstGeom prst="rect">
            <a:avLst/>
          </a:prstGeom>
          <a:noFill/>
          <a:ln w="9525">
            <a:noFill/>
            <a:miter lim="800000"/>
            <a:headEnd/>
            <a:tailEnd/>
          </a:ln>
          <a:effectLst/>
        </p:spPr>
      </p:pic>
      <p:sp>
        <p:nvSpPr>
          <p:cNvPr id="3" name="Slide Number Placeholder 2"/>
          <p:cNvSpPr>
            <a:spLocks noGrp="1"/>
          </p:cNvSpPr>
          <p:nvPr>
            <p:ph type="sldNum" sz="quarter" idx="12"/>
          </p:nvPr>
        </p:nvSpPr>
        <p:spPr/>
        <p:txBody>
          <a:bodyPr/>
          <a:lstStyle/>
          <a:p>
            <a:fld id="{C356632B-E069-4C92-9C7F-01B3FCC23C96}" type="slidenum">
              <a:rPr lang="en-US" smtClean="0"/>
              <a:t>8</a:t>
            </a:fld>
            <a:endParaRPr lang="en-US"/>
          </a:p>
        </p:txBody>
      </p:sp>
    </p:spTree>
    <p:extLst>
      <p:ext uri="{BB962C8B-B14F-4D97-AF65-F5344CB8AC3E}">
        <p14:creationId xmlns:p14="http://schemas.microsoft.com/office/powerpoint/2010/main" val="356938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Autofit/>
          </a:bodyPr>
          <a:lstStyle/>
          <a:p>
            <a:r>
              <a:rPr lang="en-US" sz="2800" b="1" dirty="0">
                <a:solidFill>
                  <a:srgbClr val="0000FF"/>
                </a:solidFill>
              </a:rPr>
              <a:t>Europe and China – Crude birth rate, crude death rate and natural rate of growth; 1950-2070 </a:t>
            </a:r>
          </a:p>
        </p:txBody>
      </p:sp>
      <p:sp>
        <p:nvSpPr>
          <p:cNvPr id="3" name="Text Placeholder 2"/>
          <p:cNvSpPr>
            <a:spLocks noGrp="1"/>
          </p:cNvSpPr>
          <p:nvPr>
            <p:ph type="body" idx="1"/>
          </p:nvPr>
        </p:nvSpPr>
        <p:spPr>
          <a:xfrm>
            <a:off x="381000" y="1981200"/>
            <a:ext cx="4040188" cy="369887"/>
          </a:xfrm>
        </p:spPr>
        <p:txBody>
          <a:bodyPr>
            <a:normAutofit fontScale="92500" lnSpcReduction="20000"/>
          </a:bodyPr>
          <a:lstStyle/>
          <a:p>
            <a:pPr algn="ctr"/>
            <a:r>
              <a:rPr lang="en-US" dirty="0" smtClean="0">
                <a:solidFill>
                  <a:srgbClr val="FF0000"/>
                </a:solidFill>
              </a:rPr>
              <a:t>Europe</a:t>
            </a:r>
            <a:endParaRPr lang="en-US" dirty="0">
              <a:solidFill>
                <a:srgbClr val="FF0000"/>
              </a:solidFill>
            </a:endParaRPr>
          </a:p>
        </p:txBody>
      </p:sp>
      <p:sp>
        <p:nvSpPr>
          <p:cNvPr id="5" name="Text Placeholder 4"/>
          <p:cNvSpPr>
            <a:spLocks noGrp="1"/>
          </p:cNvSpPr>
          <p:nvPr>
            <p:ph type="body" sz="quarter" idx="3"/>
          </p:nvPr>
        </p:nvSpPr>
        <p:spPr>
          <a:xfrm>
            <a:off x="4648200" y="1981200"/>
            <a:ext cx="4041775" cy="369887"/>
          </a:xfrm>
        </p:spPr>
        <p:txBody>
          <a:bodyPr>
            <a:normAutofit fontScale="92500" lnSpcReduction="20000"/>
          </a:bodyPr>
          <a:lstStyle/>
          <a:p>
            <a:pPr algn="ctr"/>
            <a:r>
              <a:rPr lang="en-US" dirty="0" smtClean="0">
                <a:solidFill>
                  <a:srgbClr val="FF0000"/>
                </a:solidFill>
              </a:rPr>
              <a:t>China</a:t>
            </a:r>
            <a:endParaRPr lang="en-US" dirty="0">
              <a:solidFill>
                <a:srgbClr val="FF0000"/>
              </a:solidFill>
            </a:endParaRPr>
          </a:p>
        </p:txBody>
      </p:sp>
      <p:pic>
        <p:nvPicPr>
          <p:cNvPr id="1026"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78974" y="2640171"/>
            <a:ext cx="3596640" cy="2750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bwMode="auto">
          <a:xfrm>
            <a:off x="4953000" y="2667000"/>
            <a:ext cx="3533775" cy="275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Slide Number Placeholder 9"/>
          <p:cNvSpPr>
            <a:spLocks noGrp="1"/>
          </p:cNvSpPr>
          <p:nvPr>
            <p:ph type="sldNum" sz="quarter" idx="12"/>
          </p:nvPr>
        </p:nvSpPr>
        <p:spPr/>
        <p:txBody>
          <a:bodyPr/>
          <a:lstStyle/>
          <a:p>
            <a:fld id="{C356632B-E069-4C92-9C7F-01B3FCC23C96}" type="slidenum">
              <a:rPr lang="en-US" smtClean="0"/>
              <a:t>9</a:t>
            </a:fld>
            <a:endParaRPr lang="en-US"/>
          </a:p>
        </p:txBody>
      </p:sp>
    </p:spTree>
    <p:extLst>
      <p:ext uri="{BB962C8B-B14F-4D97-AF65-F5344CB8AC3E}">
        <p14:creationId xmlns:p14="http://schemas.microsoft.com/office/powerpoint/2010/main" val="38503066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3713</TotalTime>
  <Words>1566</Words>
  <Application>Microsoft Office PowerPoint</Application>
  <PresentationFormat>On-screen Show (4:3)</PresentationFormat>
  <Paragraphs>137</Paragraphs>
  <Slides>28</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Office Theme</vt:lpstr>
      <vt:lpstr>Microsoft Excel 97-2003 Worksheet</vt:lpstr>
      <vt:lpstr> Ageing and Labor Shortage:  EU and China </vt:lpstr>
      <vt:lpstr>Ageing and labor shortage </vt:lpstr>
      <vt:lpstr>The demographic transition</vt:lpstr>
      <vt:lpstr>The origin of the DT</vt:lpstr>
      <vt:lpstr>The phases of the DT (1)</vt:lpstr>
      <vt:lpstr>The impact of the DT on Total population</vt:lpstr>
      <vt:lpstr>PowerPoint Presentation</vt:lpstr>
      <vt:lpstr>The demographic transition, the Swedish case</vt:lpstr>
      <vt:lpstr>Europe and China – Crude birth rate, crude death rate and natural rate of growth; 1950-2070 </vt:lpstr>
      <vt:lpstr>The Total Fertility Rate</vt:lpstr>
      <vt:lpstr>Total Fertility Rate - World, More Developed Regions, Developing Regions, and Least developed Regions; 1950-2100</vt:lpstr>
      <vt:lpstr>Two important remarks</vt:lpstr>
      <vt:lpstr>World population – Percentage composition by main age groups; 1950-2100</vt:lpstr>
      <vt:lpstr>World – Total population and working age population; 1950-2100 </vt:lpstr>
      <vt:lpstr>Ageing: definitions and causes</vt:lpstr>
      <vt:lpstr>Europe and China: the causes of aging</vt:lpstr>
      <vt:lpstr>Age Pyramid</vt:lpstr>
      <vt:lpstr>Measuring aging with demographic indicators </vt:lpstr>
      <vt:lpstr>EU and China – Demographic Indicators of Aging</vt:lpstr>
      <vt:lpstr>EU 28 countries ; Total Age Dependency Ratio; 2015</vt:lpstr>
      <vt:lpstr>PowerPoint Presentation</vt:lpstr>
      <vt:lpstr>    Demographic and Economic dependency ratios</vt:lpstr>
      <vt:lpstr>China and EU 28 – Total Economic Dependency Ratio; 1991-2015</vt:lpstr>
      <vt:lpstr>　</vt:lpstr>
      <vt:lpstr>EU countries; Total Economic Dependency Ratio; 2015</vt:lpstr>
      <vt:lpstr>EU countries; Elderly Economic Dependency Ratio; 2015</vt:lpstr>
      <vt:lpstr>EU 28 labour market and demographic scenarios, 2015-2030</vt:lpstr>
      <vt:lpstr>EU 28 – Economic indicators of socioeconomic burden in 2015 and in 2030 in six alternative scenarios  of LF participation and employment growth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impact of the Demographic Transition:  Ageing and Labor Shortage in EU and China</dc:title>
  <dc:creator>SPRP BJ User</dc:creator>
  <cp:lastModifiedBy>SPRP BJ User</cp:lastModifiedBy>
  <cp:revision>54</cp:revision>
  <cp:lastPrinted>2016-10-14T09:40:09Z</cp:lastPrinted>
  <dcterms:created xsi:type="dcterms:W3CDTF">2016-09-26T06:51:54Z</dcterms:created>
  <dcterms:modified xsi:type="dcterms:W3CDTF">2016-10-14T09:46:48Z</dcterms:modified>
</cp:coreProperties>
</file>