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1" r:id="rId4"/>
    <p:sldId id="262" r:id="rId5"/>
    <p:sldId id="264" r:id="rId6"/>
    <p:sldId id="274" r:id="rId7"/>
    <p:sldId id="275" r:id="rId8"/>
    <p:sldId id="267" r:id="rId9"/>
    <p:sldId id="265" r:id="rId10"/>
    <p:sldId id="276" r:id="rId11"/>
    <p:sldId id="277" r:id="rId12"/>
    <p:sldId id="266" r:id="rId13"/>
    <p:sldId id="278" r:id="rId14"/>
    <p:sldId id="272" r:id="rId15"/>
    <p:sldId id="273" r:id="rId16"/>
    <p:sldId id="279" r:id="rId17"/>
    <p:sldId id="281" r:id="rId18"/>
    <p:sldId id="270" r:id="rId19"/>
    <p:sldId id="271" r:id="rId20"/>
    <p:sldId id="280" r:id="rId21"/>
    <p:sldId id="269" r:id="rId22"/>
    <p:sldId id="258" r:id="rId23"/>
    <p:sldId id="259" r:id="rId24"/>
    <p:sldId id="260" r:id="rId25"/>
    <p:sldId id="263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35908E-DA8B-4262-8687-AA31247FBF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39B80A5-A748-4F4A-BF27-F050491219C3}">
      <dgm:prSet phldrT="[Testo]"/>
      <dgm:spPr/>
      <dgm:t>
        <a:bodyPr/>
        <a:lstStyle/>
        <a:p>
          <a:r>
            <a:rPr lang="it-IT" dirty="0" smtClean="0"/>
            <a:t>Subscription</a:t>
          </a:r>
          <a:endParaRPr lang="it-IT" dirty="0"/>
        </a:p>
      </dgm:t>
    </dgm:pt>
    <dgm:pt modelId="{547213DA-F053-43AA-AF11-AB6B28DED011}" type="parTrans" cxnId="{F0B95EC6-8519-466A-896C-4E9A338E7EEB}">
      <dgm:prSet/>
      <dgm:spPr/>
      <dgm:t>
        <a:bodyPr/>
        <a:lstStyle/>
        <a:p>
          <a:endParaRPr lang="it-IT"/>
        </a:p>
      </dgm:t>
    </dgm:pt>
    <dgm:pt modelId="{1356F4FB-01E4-4087-A106-CE2846524FDA}" type="sibTrans" cxnId="{F0B95EC6-8519-466A-896C-4E9A338E7EEB}">
      <dgm:prSet/>
      <dgm:spPr/>
      <dgm:t>
        <a:bodyPr/>
        <a:lstStyle/>
        <a:p>
          <a:endParaRPr lang="it-IT"/>
        </a:p>
      </dgm:t>
    </dgm:pt>
    <dgm:pt modelId="{7C3A7CEA-20B0-4C7F-81BF-068262310FC4}">
      <dgm:prSet/>
      <dgm:spPr/>
      <dgm:t>
        <a:bodyPr/>
        <a:lstStyle/>
        <a:p>
          <a:r>
            <a:rPr lang="it-IT" dirty="0" err="1" smtClean="0"/>
            <a:t>accumulation</a:t>
          </a:r>
          <a:endParaRPr lang="it-IT" dirty="0"/>
        </a:p>
      </dgm:t>
    </dgm:pt>
    <dgm:pt modelId="{CABEBFC7-C249-41A5-B7A8-63DF574998ED}" type="parTrans" cxnId="{332B2F14-FE6B-40E1-BD6A-0AB39CF6008B}">
      <dgm:prSet/>
      <dgm:spPr/>
      <dgm:t>
        <a:bodyPr/>
        <a:lstStyle/>
        <a:p>
          <a:endParaRPr lang="it-IT"/>
        </a:p>
      </dgm:t>
    </dgm:pt>
    <dgm:pt modelId="{7ADA24DE-77B4-4F91-9985-E031CB8168D2}" type="sibTrans" cxnId="{332B2F14-FE6B-40E1-BD6A-0AB39CF6008B}">
      <dgm:prSet/>
      <dgm:spPr/>
      <dgm:t>
        <a:bodyPr/>
        <a:lstStyle/>
        <a:p>
          <a:endParaRPr lang="it-IT"/>
        </a:p>
      </dgm:t>
    </dgm:pt>
    <dgm:pt modelId="{8D0BC4AC-04A8-41B4-8039-E06339ECA083}">
      <dgm:prSet/>
      <dgm:spPr/>
      <dgm:t>
        <a:bodyPr/>
        <a:lstStyle/>
        <a:p>
          <a:r>
            <a:rPr lang="it-IT" dirty="0" err="1" smtClean="0"/>
            <a:t>contribution</a:t>
          </a:r>
          <a:endParaRPr lang="it-IT" dirty="0"/>
        </a:p>
      </dgm:t>
    </dgm:pt>
    <dgm:pt modelId="{FDD9F581-C25E-4991-9D32-F48A5540394C}" type="parTrans" cxnId="{FB328BF4-9CD3-4DA0-A23C-BD3000EEC938}">
      <dgm:prSet/>
      <dgm:spPr/>
      <dgm:t>
        <a:bodyPr/>
        <a:lstStyle/>
        <a:p>
          <a:endParaRPr lang="it-IT"/>
        </a:p>
      </dgm:t>
    </dgm:pt>
    <dgm:pt modelId="{9644AA28-447C-46D9-B9A6-78EC62E21021}" type="sibTrans" cxnId="{FB328BF4-9CD3-4DA0-A23C-BD3000EEC938}">
      <dgm:prSet/>
      <dgm:spPr/>
      <dgm:t>
        <a:bodyPr/>
        <a:lstStyle/>
        <a:p>
          <a:endParaRPr lang="it-IT"/>
        </a:p>
      </dgm:t>
    </dgm:pt>
    <dgm:pt modelId="{C35B43EC-6FC4-4AF5-931B-77B12E29125B}">
      <dgm:prSet/>
      <dgm:spPr/>
      <dgm:t>
        <a:bodyPr/>
        <a:lstStyle/>
        <a:p>
          <a:r>
            <a:rPr lang="it-IT" dirty="0" err="1" smtClean="0"/>
            <a:t>Pension</a:t>
          </a:r>
          <a:r>
            <a:rPr lang="it-IT" dirty="0" smtClean="0"/>
            <a:t> capital or  </a:t>
          </a:r>
          <a:r>
            <a:rPr lang="it-IT" dirty="0" err="1" smtClean="0"/>
            <a:t>annuity</a:t>
          </a:r>
          <a:endParaRPr lang="it-IT" dirty="0"/>
        </a:p>
      </dgm:t>
    </dgm:pt>
    <dgm:pt modelId="{75C169EB-BFBE-487C-8377-B4F6EC16CFCC}" type="parTrans" cxnId="{23FAD2E3-6245-4258-9D84-2CC316F12E79}">
      <dgm:prSet/>
      <dgm:spPr/>
      <dgm:t>
        <a:bodyPr/>
        <a:lstStyle/>
        <a:p>
          <a:endParaRPr lang="it-IT"/>
        </a:p>
      </dgm:t>
    </dgm:pt>
    <dgm:pt modelId="{4C324729-255F-4D94-8FC9-6ACB2828B5C1}" type="sibTrans" cxnId="{23FAD2E3-6245-4258-9D84-2CC316F12E79}">
      <dgm:prSet/>
      <dgm:spPr/>
      <dgm:t>
        <a:bodyPr/>
        <a:lstStyle/>
        <a:p>
          <a:endParaRPr lang="it-IT"/>
        </a:p>
      </dgm:t>
    </dgm:pt>
    <dgm:pt modelId="{A86BBC4D-381B-4022-9B07-8DAB4D9E7402}" type="pres">
      <dgm:prSet presAssocID="{5C35908E-DA8B-4262-8687-AA31247FBF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BCD8465-500C-45EE-98AE-09DABEEBC030}" type="pres">
      <dgm:prSet presAssocID="{939B80A5-A748-4F4A-BF27-F050491219C3}" presName="root1" presStyleCnt="0"/>
      <dgm:spPr/>
    </dgm:pt>
    <dgm:pt modelId="{7A8EE4A0-471D-45EE-B4B2-CA368D49361B}" type="pres">
      <dgm:prSet presAssocID="{939B80A5-A748-4F4A-BF27-F050491219C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A1438C2-F308-4CD3-8066-7DE69003CE33}" type="pres">
      <dgm:prSet presAssocID="{939B80A5-A748-4F4A-BF27-F050491219C3}" presName="level2hierChild" presStyleCnt="0"/>
      <dgm:spPr/>
    </dgm:pt>
    <dgm:pt modelId="{E9F33CE9-6949-46A9-ADEB-C646F031A2DC}" type="pres">
      <dgm:prSet presAssocID="{FDD9F581-C25E-4991-9D32-F48A5540394C}" presName="conn2-1" presStyleLbl="parChTrans1D2" presStyleIdx="0" presStyleCnt="1"/>
      <dgm:spPr/>
      <dgm:t>
        <a:bodyPr/>
        <a:lstStyle/>
        <a:p>
          <a:endParaRPr lang="it-IT"/>
        </a:p>
      </dgm:t>
    </dgm:pt>
    <dgm:pt modelId="{2FF62462-C0DC-4641-A9E3-BD43D9F86501}" type="pres">
      <dgm:prSet presAssocID="{FDD9F581-C25E-4991-9D32-F48A5540394C}" presName="connTx" presStyleLbl="parChTrans1D2" presStyleIdx="0" presStyleCnt="1"/>
      <dgm:spPr/>
      <dgm:t>
        <a:bodyPr/>
        <a:lstStyle/>
        <a:p>
          <a:endParaRPr lang="it-IT"/>
        </a:p>
      </dgm:t>
    </dgm:pt>
    <dgm:pt modelId="{E6FD6AB6-1BA6-4CB7-B06E-17B64A5A3F84}" type="pres">
      <dgm:prSet presAssocID="{8D0BC4AC-04A8-41B4-8039-E06339ECA083}" presName="root2" presStyleCnt="0"/>
      <dgm:spPr/>
    </dgm:pt>
    <dgm:pt modelId="{0F4C25F2-6347-4415-B029-CBE361B749AF}" type="pres">
      <dgm:prSet presAssocID="{8D0BC4AC-04A8-41B4-8039-E06339ECA083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10DE3-ECE4-436D-9A41-2DF75F96941E}" type="pres">
      <dgm:prSet presAssocID="{8D0BC4AC-04A8-41B4-8039-E06339ECA083}" presName="level3hierChild" presStyleCnt="0"/>
      <dgm:spPr/>
    </dgm:pt>
    <dgm:pt modelId="{178C580B-3815-4604-9496-E48E145A3D4F}" type="pres">
      <dgm:prSet presAssocID="{CABEBFC7-C249-41A5-B7A8-63DF574998ED}" presName="conn2-1" presStyleLbl="parChTrans1D3" presStyleIdx="0" presStyleCnt="1"/>
      <dgm:spPr/>
      <dgm:t>
        <a:bodyPr/>
        <a:lstStyle/>
        <a:p>
          <a:endParaRPr lang="it-IT"/>
        </a:p>
      </dgm:t>
    </dgm:pt>
    <dgm:pt modelId="{1F839264-C4E6-476F-80E6-93B31065903C}" type="pres">
      <dgm:prSet presAssocID="{CABEBFC7-C249-41A5-B7A8-63DF574998ED}" presName="connTx" presStyleLbl="parChTrans1D3" presStyleIdx="0" presStyleCnt="1"/>
      <dgm:spPr/>
      <dgm:t>
        <a:bodyPr/>
        <a:lstStyle/>
        <a:p>
          <a:endParaRPr lang="it-IT"/>
        </a:p>
      </dgm:t>
    </dgm:pt>
    <dgm:pt modelId="{ACCD015E-2776-404C-9BE1-3791EE57A44C}" type="pres">
      <dgm:prSet presAssocID="{7C3A7CEA-20B0-4C7F-81BF-068262310FC4}" presName="root2" presStyleCnt="0"/>
      <dgm:spPr/>
    </dgm:pt>
    <dgm:pt modelId="{D1AC8D00-A649-473F-9AA3-37786482EFF3}" type="pres">
      <dgm:prSet presAssocID="{7C3A7CEA-20B0-4C7F-81BF-068262310FC4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D896CBF-6AD9-4D39-956D-724A54B011C7}" type="pres">
      <dgm:prSet presAssocID="{7C3A7CEA-20B0-4C7F-81BF-068262310FC4}" presName="level3hierChild" presStyleCnt="0"/>
      <dgm:spPr/>
    </dgm:pt>
    <dgm:pt modelId="{7BE2E07F-9F71-4477-BF21-37540F8B0CF3}" type="pres">
      <dgm:prSet presAssocID="{75C169EB-BFBE-487C-8377-B4F6EC16CFCC}" presName="conn2-1" presStyleLbl="parChTrans1D4" presStyleIdx="0" presStyleCnt="1"/>
      <dgm:spPr/>
      <dgm:t>
        <a:bodyPr/>
        <a:lstStyle/>
        <a:p>
          <a:endParaRPr lang="it-IT"/>
        </a:p>
      </dgm:t>
    </dgm:pt>
    <dgm:pt modelId="{2AF5A772-7BFD-40F3-9CEA-9EBED3F3EFBB}" type="pres">
      <dgm:prSet presAssocID="{75C169EB-BFBE-487C-8377-B4F6EC16CFCC}" presName="connTx" presStyleLbl="parChTrans1D4" presStyleIdx="0" presStyleCnt="1"/>
      <dgm:spPr/>
      <dgm:t>
        <a:bodyPr/>
        <a:lstStyle/>
        <a:p>
          <a:endParaRPr lang="it-IT"/>
        </a:p>
      </dgm:t>
    </dgm:pt>
    <dgm:pt modelId="{A23D9A59-75E5-4956-9780-BD68095B5C7B}" type="pres">
      <dgm:prSet presAssocID="{C35B43EC-6FC4-4AF5-931B-77B12E29125B}" presName="root2" presStyleCnt="0"/>
      <dgm:spPr/>
    </dgm:pt>
    <dgm:pt modelId="{88F511D2-41E5-4495-B6A8-C8217D3223ED}" type="pres">
      <dgm:prSet presAssocID="{C35B43EC-6FC4-4AF5-931B-77B12E29125B}" presName="LevelTwoTextNode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D4CD31-B137-466C-9029-EDDC6B3D0C82}" type="pres">
      <dgm:prSet presAssocID="{C35B43EC-6FC4-4AF5-931B-77B12E29125B}" presName="level3hierChild" presStyleCnt="0"/>
      <dgm:spPr/>
    </dgm:pt>
  </dgm:ptLst>
  <dgm:cxnLst>
    <dgm:cxn modelId="{1402B85D-4AF2-466B-84E0-FC2F7A9B18D7}" type="presOf" srcId="{FDD9F581-C25E-4991-9D32-F48A5540394C}" destId="{2FF62462-C0DC-4641-A9E3-BD43D9F86501}" srcOrd="1" destOrd="0" presId="urn:microsoft.com/office/officeart/2005/8/layout/hierarchy2"/>
    <dgm:cxn modelId="{8D866AFA-2001-4A3F-9588-A3A04CBE5EF5}" type="presOf" srcId="{CABEBFC7-C249-41A5-B7A8-63DF574998ED}" destId="{178C580B-3815-4604-9496-E48E145A3D4F}" srcOrd="0" destOrd="0" presId="urn:microsoft.com/office/officeart/2005/8/layout/hierarchy2"/>
    <dgm:cxn modelId="{FB328BF4-9CD3-4DA0-A23C-BD3000EEC938}" srcId="{939B80A5-A748-4F4A-BF27-F050491219C3}" destId="{8D0BC4AC-04A8-41B4-8039-E06339ECA083}" srcOrd="0" destOrd="0" parTransId="{FDD9F581-C25E-4991-9D32-F48A5540394C}" sibTransId="{9644AA28-447C-46D9-B9A6-78EC62E21021}"/>
    <dgm:cxn modelId="{754E009F-80ED-4A85-9E16-8B2CBF4BADDB}" type="presOf" srcId="{75C169EB-BFBE-487C-8377-B4F6EC16CFCC}" destId="{7BE2E07F-9F71-4477-BF21-37540F8B0CF3}" srcOrd="0" destOrd="0" presId="urn:microsoft.com/office/officeart/2005/8/layout/hierarchy2"/>
    <dgm:cxn modelId="{23FAD2E3-6245-4258-9D84-2CC316F12E79}" srcId="{7C3A7CEA-20B0-4C7F-81BF-068262310FC4}" destId="{C35B43EC-6FC4-4AF5-931B-77B12E29125B}" srcOrd="0" destOrd="0" parTransId="{75C169EB-BFBE-487C-8377-B4F6EC16CFCC}" sibTransId="{4C324729-255F-4D94-8FC9-6ACB2828B5C1}"/>
    <dgm:cxn modelId="{9A193B19-710C-43D0-9AE9-CD33A41C9AED}" type="presOf" srcId="{CABEBFC7-C249-41A5-B7A8-63DF574998ED}" destId="{1F839264-C4E6-476F-80E6-93B31065903C}" srcOrd="1" destOrd="0" presId="urn:microsoft.com/office/officeart/2005/8/layout/hierarchy2"/>
    <dgm:cxn modelId="{8817AACB-4B81-4B1C-BD50-56F9F4E6A10A}" type="presOf" srcId="{5C35908E-DA8B-4262-8687-AA31247FBFA1}" destId="{A86BBC4D-381B-4022-9B07-8DAB4D9E7402}" srcOrd="0" destOrd="0" presId="urn:microsoft.com/office/officeart/2005/8/layout/hierarchy2"/>
    <dgm:cxn modelId="{61733D7A-0247-4FC3-B020-E63E5C0EA657}" type="presOf" srcId="{7C3A7CEA-20B0-4C7F-81BF-068262310FC4}" destId="{D1AC8D00-A649-473F-9AA3-37786482EFF3}" srcOrd="0" destOrd="0" presId="urn:microsoft.com/office/officeart/2005/8/layout/hierarchy2"/>
    <dgm:cxn modelId="{6F1403C8-0819-416C-B658-88743B0A83E1}" type="presOf" srcId="{C35B43EC-6FC4-4AF5-931B-77B12E29125B}" destId="{88F511D2-41E5-4495-B6A8-C8217D3223ED}" srcOrd="0" destOrd="0" presId="urn:microsoft.com/office/officeart/2005/8/layout/hierarchy2"/>
    <dgm:cxn modelId="{F0B95EC6-8519-466A-896C-4E9A338E7EEB}" srcId="{5C35908E-DA8B-4262-8687-AA31247FBFA1}" destId="{939B80A5-A748-4F4A-BF27-F050491219C3}" srcOrd="0" destOrd="0" parTransId="{547213DA-F053-43AA-AF11-AB6B28DED011}" sibTransId="{1356F4FB-01E4-4087-A106-CE2846524FDA}"/>
    <dgm:cxn modelId="{332B2F14-FE6B-40E1-BD6A-0AB39CF6008B}" srcId="{8D0BC4AC-04A8-41B4-8039-E06339ECA083}" destId="{7C3A7CEA-20B0-4C7F-81BF-068262310FC4}" srcOrd="0" destOrd="0" parTransId="{CABEBFC7-C249-41A5-B7A8-63DF574998ED}" sibTransId="{7ADA24DE-77B4-4F91-9985-E031CB8168D2}"/>
    <dgm:cxn modelId="{31A12E88-6403-4770-94D2-B52C17866C69}" type="presOf" srcId="{75C169EB-BFBE-487C-8377-B4F6EC16CFCC}" destId="{2AF5A772-7BFD-40F3-9CEA-9EBED3F3EFBB}" srcOrd="1" destOrd="0" presId="urn:microsoft.com/office/officeart/2005/8/layout/hierarchy2"/>
    <dgm:cxn modelId="{BE7E5440-C7FD-4BC5-BAF1-C6EE9499EEE0}" type="presOf" srcId="{8D0BC4AC-04A8-41B4-8039-E06339ECA083}" destId="{0F4C25F2-6347-4415-B029-CBE361B749AF}" srcOrd="0" destOrd="0" presId="urn:microsoft.com/office/officeart/2005/8/layout/hierarchy2"/>
    <dgm:cxn modelId="{4B5A37DC-53EA-46ED-B1EA-F968D0D26105}" type="presOf" srcId="{939B80A5-A748-4F4A-BF27-F050491219C3}" destId="{7A8EE4A0-471D-45EE-B4B2-CA368D49361B}" srcOrd="0" destOrd="0" presId="urn:microsoft.com/office/officeart/2005/8/layout/hierarchy2"/>
    <dgm:cxn modelId="{06729D78-83D4-4DC8-8AEE-FF03999A666A}" type="presOf" srcId="{FDD9F581-C25E-4991-9D32-F48A5540394C}" destId="{E9F33CE9-6949-46A9-ADEB-C646F031A2DC}" srcOrd="0" destOrd="0" presId="urn:microsoft.com/office/officeart/2005/8/layout/hierarchy2"/>
    <dgm:cxn modelId="{76916E51-9560-44AD-8287-B423D523360D}" type="presParOf" srcId="{A86BBC4D-381B-4022-9B07-8DAB4D9E7402}" destId="{0BCD8465-500C-45EE-98AE-09DABEEBC030}" srcOrd="0" destOrd="0" presId="urn:microsoft.com/office/officeart/2005/8/layout/hierarchy2"/>
    <dgm:cxn modelId="{264822D4-875A-48BE-AA9F-7DD5465E9354}" type="presParOf" srcId="{0BCD8465-500C-45EE-98AE-09DABEEBC030}" destId="{7A8EE4A0-471D-45EE-B4B2-CA368D49361B}" srcOrd="0" destOrd="0" presId="urn:microsoft.com/office/officeart/2005/8/layout/hierarchy2"/>
    <dgm:cxn modelId="{F77DB191-0786-43D6-8EB5-A64867598037}" type="presParOf" srcId="{0BCD8465-500C-45EE-98AE-09DABEEBC030}" destId="{7A1438C2-F308-4CD3-8066-7DE69003CE33}" srcOrd="1" destOrd="0" presId="urn:microsoft.com/office/officeart/2005/8/layout/hierarchy2"/>
    <dgm:cxn modelId="{7983E647-F9A9-4723-8909-F69E4FE1C8E5}" type="presParOf" srcId="{7A1438C2-F308-4CD3-8066-7DE69003CE33}" destId="{E9F33CE9-6949-46A9-ADEB-C646F031A2DC}" srcOrd="0" destOrd="0" presId="urn:microsoft.com/office/officeart/2005/8/layout/hierarchy2"/>
    <dgm:cxn modelId="{CBB7CEF3-D12C-41F7-A1E3-BA65BDEFB45C}" type="presParOf" srcId="{E9F33CE9-6949-46A9-ADEB-C646F031A2DC}" destId="{2FF62462-C0DC-4641-A9E3-BD43D9F86501}" srcOrd="0" destOrd="0" presId="urn:microsoft.com/office/officeart/2005/8/layout/hierarchy2"/>
    <dgm:cxn modelId="{08060809-23F7-4C97-99D3-446BD3896123}" type="presParOf" srcId="{7A1438C2-F308-4CD3-8066-7DE69003CE33}" destId="{E6FD6AB6-1BA6-4CB7-B06E-17B64A5A3F84}" srcOrd="1" destOrd="0" presId="urn:microsoft.com/office/officeart/2005/8/layout/hierarchy2"/>
    <dgm:cxn modelId="{9A0ADE79-FCBD-4C9D-9D51-971128DEDC2D}" type="presParOf" srcId="{E6FD6AB6-1BA6-4CB7-B06E-17B64A5A3F84}" destId="{0F4C25F2-6347-4415-B029-CBE361B749AF}" srcOrd="0" destOrd="0" presId="urn:microsoft.com/office/officeart/2005/8/layout/hierarchy2"/>
    <dgm:cxn modelId="{AE9E04C4-54AA-4B3B-BFD0-23E048B1DBAE}" type="presParOf" srcId="{E6FD6AB6-1BA6-4CB7-B06E-17B64A5A3F84}" destId="{C2110DE3-ECE4-436D-9A41-2DF75F96941E}" srcOrd="1" destOrd="0" presId="urn:microsoft.com/office/officeart/2005/8/layout/hierarchy2"/>
    <dgm:cxn modelId="{0FAF0F04-7260-4D35-842D-72D147353B83}" type="presParOf" srcId="{C2110DE3-ECE4-436D-9A41-2DF75F96941E}" destId="{178C580B-3815-4604-9496-E48E145A3D4F}" srcOrd="0" destOrd="0" presId="urn:microsoft.com/office/officeart/2005/8/layout/hierarchy2"/>
    <dgm:cxn modelId="{107B78AE-9BE2-41EE-BA5A-E1BF344A8F0F}" type="presParOf" srcId="{178C580B-3815-4604-9496-E48E145A3D4F}" destId="{1F839264-C4E6-476F-80E6-93B31065903C}" srcOrd="0" destOrd="0" presId="urn:microsoft.com/office/officeart/2005/8/layout/hierarchy2"/>
    <dgm:cxn modelId="{307A5DD3-9F14-48DE-B4BD-5DCD179F3064}" type="presParOf" srcId="{C2110DE3-ECE4-436D-9A41-2DF75F96941E}" destId="{ACCD015E-2776-404C-9BE1-3791EE57A44C}" srcOrd="1" destOrd="0" presId="urn:microsoft.com/office/officeart/2005/8/layout/hierarchy2"/>
    <dgm:cxn modelId="{BB192372-B999-4223-9D95-58A23CFBF233}" type="presParOf" srcId="{ACCD015E-2776-404C-9BE1-3791EE57A44C}" destId="{D1AC8D00-A649-473F-9AA3-37786482EFF3}" srcOrd="0" destOrd="0" presId="urn:microsoft.com/office/officeart/2005/8/layout/hierarchy2"/>
    <dgm:cxn modelId="{ECC24562-96DC-4DA8-8A82-E5946D2A04AE}" type="presParOf" srcId="{ACCD015E-2776-404C-9BE1-3791EE57A44C}" destId="{FD896CBF-6AD9-4D39-956D-724A54B011C7}" srcOrd="1" destOrd="0" presId="urn:microsoft.com/office/officeart/2005/8/layout/hierarchy2"/>
    <dgm:cxn modelId="{87DAB987-423B-4D4F-BB85-258327ACA921}" type="presParOf" srcId="{FD896CBF-6AD9-4D39-956D-724A54B011C7}" destId="{7BE2E07F-9F71-4477-BF21-37540F8B0CF3}" srcOrd="0" destOrd="0" presId="urn:microsoft.com/office/officeart/2005/8/layout/hierarchy2"/>
    <dgm:cxn modelId="{841A3B25-8492-4BEB-AFEC-0C59BB631766}" type="presParOf" srcId="{7BE2E07F-9F71-4477-BF21-37540F8B0CF3}" destId="{2AF5A772-7BFD-40F3-9CEA-9EBED3F3EFBB}" srcOrd="0" destOrd="0" presId="urn:microsoft.com/office/officeart/2005/8/layout/hierarchy2"/>
    <dgm:cxn modelId="{AF46A707-4E95-40ED-B7B3-40CAB67B296A}" type="presParOf" srcId="{FD896CBF-6AD9-4D39-956D-724A54B011C7}" destId="{A23D9A59-75E5-4956-9780-BD68095B5C7B}" srcOrd="1" destOrd="0" presId="urn:microsoft.com/office/officeart/2005/8/layout/hierarchy2"/>
    <dgm:cxn modelId="{01C3D2FC-1D08-42E1-AA53-0FE14B4606B6}" type="presParOf" srcId="{A23D9A59-75E5-4956-9780-BD68095B5C7B}" destId="{88F511D2-41E5-4495-B6A8-C8217D3223ED}" srcOrd="0" destOrd="0" presId="urn:microsoft.com/office/officeart/2005/8/layout/hierarchy2"/>
    <dgm:cxn modelId="{3FE449DF-0FAE-4084-A62D-41985C0DACBC}" type="presParOf" srcId="{A23D9A59-75E5-4956-9780-BD68095B5C7B}" destId="{6DD4CD31-B137-466C-9029-EDDC6B3D0C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35908E-DA8B-4262-8687-AA31247FBF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39B80A5-A748-4F4A-BF27-F050491219C3}">
      <dgm:prSet phldrT="[Testo]"/>
      <dgm:spPr/>
      <dgm:t>
        <a:bodyPr/>
        <a:lstStyle/>
        <a:p>
          <a:r>
            <a:rPr lang="it-IT" dirty="0" smtClean="0"/>
            <a:t>Subscription</a:t>
          </a:r>
          <a:endParaRPr lang="it-IT" dirty="0"/>
        </a:p>
      </dgm:t>
    </dgm:pt>
    <dgm:pt modelId="{547213DA-F053-43AA-AF11-AB6B28DED011}" type="parTrans" cxnId="{F0B95EC6-8519-466A-896C-4E9A338E7EEB}">
      <dgm:prSet/>
      <dgm:spPr/>
      <dgm:t>
        <a:bodyPr/>
        <a:lstStyle/>
        <a:p>
          <a:endParaRPr lang="it-IT"/>
        </a:p>
      </dgm:t>
    </dgm:pt>
    <dgm:pt modelId="{1356F4FB-01E4-4087-A106-CE2846524FDA}" type="sibTrans" cxnId="{F0B95EC6-8519-466A-896C-4E9A338E7EEB}">
      <dgm:prSet/>
      <dgm:spPr/>
      <dgm:t>
        <a:bodyPr/>
        <a:lstStyle/>
        <a:p>
          <a:endParaRPr lang="it-IT"/>
        </a:p>
      </dgm:t>
    </dgm:pt>
    <dgm:pt modelId="{7C3A7CEA-20B0-4C7F-81BF-068262310FC4}">
      <dgm:prSet/>
      <dgm:spPr/>
      <dgm:t>
        <a:bodyPr/>
        <a:lstStyle/>
        <a:p>
          <a:r>
            <a:rPr lang="it-IT" dirty="0" err="1" smtClean="0"/>
            <a:t>accumulation</a:t>
          </a:r>
          <a:endParaRPr lang="it-IT" dirty="0"/>
        </a:p>
      </dgm:t>
    </dgm:pt>
    <dgm:pt modelId="{CABEBFC7-C249-41A5-B7A8-63DF574998ED}" type="parTrans" cxnId="{332B2F14-FE6B-40E1-BD6A-0AB39CF6008B}">
      <dgm:prSet/>
      <dgm:spPr/>
      <dgm:t>
        <a:bodyPr/>
        <a:lstStyle/>
        <a:p>
          <a:endParaRPr lang="it-IT"/>
        </a:p>
      </dgm:t>
    </dgm:pt>
    <dgm:pt modelId="{7ADA24DE-77B4-4F91-9985-E031CB8168D2}" type="sibTrans" cxnId="{332B2F14-FE6B-40E1-BD6A-0AB39CF6008B}">
      <dgm:prSet/>
      <dgm:spPr/>
      <dgm:t>
        <a:bodyPr/>
        <a:lstStyle/>
        <a:p>
          <a:endParaRPr lang="it-IT"/>
        </a:p>
      </dgm:t>
    </dgm:pt>
    <dgm:pt modelId="{8D0BC4AC-04A8-41B4-8039-E06339ECA083}">
      <dgm:prSet/>
      <dgm:spPr/>
      <dgm:t>
        <a:bodyPr/>
        <a:lstStyle/>
        <a:p>
          <a:r>
            <a:rPr lang="it-IT" dirty="0" err="1" smtClean="0"/>
            <a:t>contribution</a:t>
          </a:r>
          <a:endParaRPr lang="it-IT" dirty="0"/>
        </a:p>
      </dgm:t>
    </dgm:pt>
    <dgm:pt modelId="{FDD9F581-C25E-4991-9D32-F48A5540394C}" type="parTrans" cxnId="{FB328BF4-9CD3-4DA0-A23C-BD3000EEC938}">
      <dgm:prSet/>
      <dgm:spPr/>
      <dgm:t>
        <a:bodyPr/>
        <a:lstStyle/>
        <a:p>
          <a:endParaRPr lang="it-IT"/>
        </a:p>
      </dgm:t>
    </dgm:pt>
    <dgm:pt modelId="{9644AA28-447C-46D9-B9A6-78EC62E21021}" type="sibTrans" cxnId="{FB328BF4-9CD3-4DA0-A23C-BD3000EEC938}">
      <dgm:prSet/>
      <dgm:spPr/>
      <dgm:t>
        <a:bodyPr/>
        <a:lstStyle/>
        <a:p>
          <a:endParaRPr lang="it-IT"/>
        </a:p>
      </dgm:t>
    </dgm:pt>
    <dgm:pt modelId="{C35B43EC-6FC4-4AF5-931B-77B12E29125B}">
      <dgm:prSet/>
      <dgm:spPr/>
      <dgm:t>
        <a:bodyPr/>
        <a:lstStyle/>
        <a:p>
          <a:r>
            <a:rPr lang="it-IT" dirty="0" err="1" smtClean="0"/>
            <a:t>Pension</a:t>
          </a:r>
          <a:r>
            <a:rPr lang="it-IT" dirty="0" smtClean="0"/>
            <a:t> capital or  </a:t>
          </a:r>
          <a:r>
            <a:rPr lang="it-IT" dirty="0" err="1" smtClean="0"/>
            <a:t>annuity</a:t>
          </a:r>
          <a:endParaRPr lang="it-IT" dirty="0"/>
        </a:p>
      </dgm:t>
    </dgm:pt>
    <dgm:pt modelId="{75C169EB-BFBE-487C-8377-B4F6EC16CFCC}" type="parTrans" cxnId="{23FAD2E3-6245-4258-9D84-2CC316F12E79}">
      <dgm:prSet/>
      <dgm:spPr/>
      <dgm:t>
        <a:bodyPr/>
        <a:lstStyle/>
        <a:p>
          <a:endParaRPr lang="it-IT"/>
        </a:p>
      </dgm:t>
    </dgm:pt>
    <dgm:pt modelId="{4C324729-255F-4D94-8FC9-6ACB2828B5C1}" type="sibTrans" cxnId="{23FAD2E3-6245-4258-9D84-2CC316F12E79}">
      <dgm:prSet/>
      <dgm:spPr/>
      <dgm:t>
        <a:bodyPr/>
        <a:lstStyle/>
        <a:p>
          <a:endParaRPr lang="it-IT"/>
        </a:p>
      </dgm:t>
    </dgm:pt>
    <dgm:pt modelId="{A86BBC4D-381B-4022-9B07-8DAB4D9E7402}" type="pres">
      <dgm:prSet presAssocID="{5C35908E-DA8B-4262-8687-AA31247FBF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BCD8465-500C-45EE-98AE-09DABEEBC030}" type="pres">
      <dgm:prSet presAssocID="{939B80A5-A748-4F4A-BF27-F050491219C3}" presName="root1" presStyleCnt="0"/>
      <dgm:spPr/>
    </dgm:pt>
    <dgm:pt modelId="{7A8EE4A0-471D-45EE-B4B2-CA368D49361B}" type="pres">
      <dgm:prSet presAssocID="{939B80A5-A748-4F4A-BF27-F050491219C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A1438C2-F308-4CD3-8066-7DE69003CE33}" type="pres">
      <dgm:prSet presAssocID="{939B80A5-A748-4F4A-BF27-F050491219C3}" presName="level2hierChild" presStyleCnt="0"/>
      <dgm:spPr/>
    </dgm:pt>
    <dgm:pt modelId="{E9F33CE9-6949-46A9-ADEB-C646F031A2DC}" type="pres">
      <dgm:prSet presAssocID="{FDD9F581-C25E-4991-9D32-F48A5540394C}" presName="conn2-1" presStyleLbl="parChTrans1D2" presStyleIdx="0" presStyleCnt="1"/>
      <dgm:spPr/>
      <dgm:t>
        <a:bodyPr/>
        <a:lstStyle/>
        <a:p>
          <a:endParaRPr lang="it-IT"/>
        </a:p>
      </dgm:t>
    </dgm:pt>
    <dgm:pt modelId="{2FF62462-C0DC-4641-A9E3-BD43D9F86501}" type="pres">
      <dgm:prSet presAssocID="{FDD9F581-C25E-4991-9D32-F48A5540394C}" presName="connTx" presStyleLbl="parChTrans1D2" presStyleIdx="0" presStyleCnt="1"/>
      <dgm:spPr/>
      <dgm:t>
        <a:bodyPr/>
        <a:lstStyle/>
        <a:p>
          <a:endParaRPr lang="it-IT"/>
        </a:p>
      </dgm:t>
    </dgm:pt>
    <dgm:pt modelId="{E6FD6AB6-1BA6-4CB7-B06E-17B64A5A3F84}" type="pres">
      <dgm:prSet presAssocID="{8D0BC4AC-04A8-41B4-8039-E06339ECA083}" presName="root2" presStyleCnt="0"/>
      <dgm:spPr/>
    </dgm:pt>
    <dgm:pt modelId="{0F4C25F2-6347-4415-B029-CBE361B749AF}" type="pres">
      <dgm:prSet presAssocID="{8D0BC4AC-04A8-41B4-8039-E06339ECA083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10DE3-ECE4-436D-9A41-2DF75F96941E}" type="pres">
      <dgm:prSet presAssocID="{8D0BC4AC-04A8-41B4-8039-E06339ECA083}" presName="level3hierChild" presStyleCnt="0"/>
      <dgm:spPr/>
    </dgm:pt>
    <dgm:pt modelId="{178C580B-3815-4604-9496-E48E145A3D4F}" type="pres">
      <dgm:prSet presAssocID="{CABEBFC7-C249-41A5-B7A8-63DF574998ED}" presName="conn2-1" presStyleLbl="parChTrans1D3" presStyleIdx="0" presStyleCnt="1"/>
      <dgm:spPr/>
      <dgm:t>
        <a:bodyPr/>
        <a:lstStyle/>
        <a:p>
          <a:endParaRPr lang="it-IT"/>
        </a:p>
      </dgm:t>
    </dgm:pt>
    <dgm:pt modelId="{1F839264-C4E6-476F-80E6-93B31065903C}" type="pres">
      <dgm:prSet presAssocID="{CABEBFC7-C249-41A5-B7A8-63DF574998ED}" presName="connTx" presStyleLbl="parChTrans1D3" presStyleIdx="0" presStyleCnt="1"/>
      <dgm:spPr/>
      <dgm:t>
        <a:bodyPr/>
        <a:lstStyle/>
        <a:p>
          <a:endParaRPr lang="it-IT"/>
        </a:p>
      </dgm:t>
    </dgm:pt>
    <dgm:pt modelId="{ACCD015E-2776-404C-9BE1-3791EE57A44C}" type="pres">
      <dgm:prSet presAssocID="{7C3A7CEA-20B0-4C7F-81BF-068262310FC4}" presName="root2" presStyleCnt="0"/>
      <dgm:spPr/>
    </dgm:pt>
    <dgm:pt modelId="{D1AC8D00-A649-473F-9AA3-37786482EFF3}" type="pres">
      <dgm:prSet presAssocID="{7C3A7CEA-20B0-4C7F-81BF-068262310FC4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D896CBF-6AD9-4D39-956D-724A54B011C7}" type="pres">
      <dgm:prSet presAssocID="{7C3A7CEA-20B0-4C7F-81BF-068262310FC4}" presName="level3hierChild" presStyleCnt="0"/>
      <dgm:spPr/>
    </dgm:pt>
    <dgm:pt modelId="{7BE2E07F-9F71-4477-BF21-37540F8B0CF3}" type="pres">
      <dgm:prSet presAssocID="{75C169EB-BFBE-487C-8377-B4F6EC16CFCC}" presName="conn2-1" presStyleLbl="parChTrans1D4" presStyleIdx="0" presStyleCnt="1"/>
      <dgm:spPr/>
      <dgm:t>
        <a:bodyPr/>
        <a:lstStyle/>
        <a:p>
          <a:endParaRPr lang="it-IT"/>
        </a:p>
      </dgm:t>
    </dgm:pt>
    <dgm:pt modelId="{2AF5A772-7BFD-40F3-9CEA-9EBED3F3EFBB}" type="pres">
      <dgm:prSet presAssocID="{75C169EB-BFBE-487C-8377-B4F6EC16CFCC}" presName="connTx" presStyleLbl="parChTrans1D4" presStyleIdx="0" presStyleCnt="1"/>
      <dgm:spPr/>
      <dgm:t>
        <a:bodyPr/>
        <a:lstStyle/>
        <a:p>
          <a:endParaRPr lang="it-IT"/>
        </a:p>
      </dgm:t>
    </dgm:pt>
    <dgm:pt modelId="{A23D9A59-75E5-4956-9780-BD68095B5C7B}" type="pres">
      <dgm:prSet presAssocID="{C35B43EC-6FC4-4AF5-931B-77B12E29125B}" presName="root2" presStyleCnt="0"/>
      <dgm:spPr/>
    </dgm:pt>
    <dgm:pt modelId="{88F511D2-41E5-4495-B6A8-C8217D3223ED}" type="pres">
      <dgm:prSet presAssocID="{C35B43EC-6FC4-4AF5-931B-77B12E29125B}" presName="LevelTwoTextNode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D4CD31-B137-466C-9029-EDDC6B3D0C82}" type="pres">
      <dgm:prSet presAssocID="{C35B43EC-6FC4-4AF5-931B-77B12E29125B}" presName="level3hierChild" presStyleCnt="0"/>
      <dgm:spPr/>
    </dgm:pt>
  </dgm:ptLst>
  <dgm:cxnLst>
    <dgm:cxn modelId="{A37E68AB-14D6-4AFE-B73C-F92C55C8C4DF}" type="presOf" srcId="{CABEBFC7-C249-41A5-B7A8-63DF574998ED}" destId="{1F839264-C4E6-476F-80E6-93B31065903C}" srcOrd="1" destOrd="0" presId="urn:microsoft.com/office/officeart/2005/8/layout/hierarchy2"/>
    <dgm:cxn modelId="{5733D17E-8964-4116-BC99-2F63104D976F}" type="presOf" srcId="{75C169EB-BFBE-487C-8377-B4F6EC16CFCC}" destId="{7BE2E07F-9F71-4477-BF21-37540F8B0CF3}" srcOrd="0" destOrd="0" presId="urn:microsoft.com/office/officeart/2005/8/layout/hierarchy2"/>
    <dgm:cxn modelId="{23FAD2E3-6245-4258-9D84-2CC316F12E79}" srcId="{7C3A7CEA-20B0-4C7F-81BF-068262310FC4}" destId="{C35B43EC-6FC4-4AF5-931B-77B12E29125B}" srcOrd="0" destOrd="0" parTransId="{75C169EB-BFBE-487C-8377-B4F6EC16CFCC}" sibTransId="{4C324729-255F-4D94-8FC9-6ACB2828B5C1}"/>
    <dgm:cxn modelId="{F0B95EC6-8519-466A-896C-4E9A338E7EEB}" srcId="{5C35908E-DA8B-4262-8687-AA31247FBFA1}" destId="{939B80A5-A748-4F4A-BF27-F050491219C3}" srcOrd="0" destOrd="0" parTransId="{547213DA-F053-43AA-AF11-AB6B28DED011}" sibTransId="{1356F4FB-01E4-4087-A106-CE2846524FDA}"/>
    <dgm:cxn modelId="{58650905-D3A9-4436-B7AE-E8EF3BB281B7}" type="presOf" srcId="{7C3A7CEA-20B0-4C7F-81BF-068262310FC4}" destId="{D1AC8D00-A649-473F-9AA3-37786482EFF3}" srcOrd="0" destOrd="0" presId="urn:microsoft.com/office/officeart/2005/8/layout/hierarchy2"/>
    <dgm:cxn modelId="{8D576B72-3048-485F-93A5-6324486A72FC}" type="presOf" srcId="{FDD9F581-C25E-4991-9D32-F48A5540394C}" destId="{2FF62462-C0DC-4641-A9E3-BD43D9F86501}" srcOrd="1" destOrd="0" presId="urn:microsoft.com/office/officeart/2005/8/layout/hierarchy2"/>
    <dgm:cxn modelId="{9B289452-E353-4BE2-95B7-B063CAA56E64}" type="presOf" srcId="{75C169EB-BFBE-487C-8377-B4F6EC16CFCC}" destId="{2AF5A772-7BFD-40F3-9CEA-9EBED3F3EFBB}" srcOrd="1" destOrd="0" presId="urn:microsoft.com/office/officeart/2005/8/layout/hierarchy2"/>
    <dgm:cxn modelId="{332B2F14-FE6B-40E1-BD6A-0AB39CF6008B}" srcId="{8D0BC4AC-04A8-41B4-8039-E06339ECA083}" destId="{7C3A7CEA-20B0-4C7F-81BF-068262310FC4}" srcOrd="0" destOrd="0" parTransId="{CABEBFC7-C249-41A5-B7A8-63DF574998ED}" sibTransId="{7ADA24DE-77B4-4F91-9985-E031CB8168D2}"/>
    <dgm:cxn modelId="{0C6191A4-3911-4DF7-9DDC-F24488248DB4}" type="presOf" srcId="{8D0BC4AC-04A8-41B4-8039-E06339ECA083}" destId="{0F4C25F2-6347-4415-B029-CBE361B749AF}" srcOrd="0" destOrd="0" presId="urn:microsoft.com/office/officeart/2005/8/layout/hierarchy2"/>
    <dgm:cxn modelId="{18F1C6D8-D81C-49DC-A206-821C4B0BC53C}" type="presOf" srcId="{FDD9F581-C25E-4991-9D32-F48A5540394C}" destId="{E9F33CE9-6949-46A9-ADEB-C646F031A2DC}" srcOrd="0" destOrd="0" presId="urn:microsoft.com/office/officeart/2005/8/layout/hierarchy2"/>
    <dgm:cxn modelId="{10E62D32-9690-4B22-A4E5-748E834DE0A9}" type="presOf" srcId="{C35B43EC-6FC4-4AF5-931B-77B12E29125B}" destId="{88F511D2-41E5-4495-B6A8-C8217D3223ED}" srcOrd="0" destOrd="0" presId="urn:microsoft.com/office/officeart/2005/8/layout/hierarchy2"/>
    <dgm:cxn modelId="{4E519CE5-6C4F-4804-8AA9-38A5155ADD48}" type="presOf" srcId="{5C35908E-DA8B-4262-8687-AA31247FBFA1}" destId="{A86BBC4D-381B-4022-9B07-8DAB4D9E7402}" srcOrd="0" destOrd="0" presId="urn:microsoft.com/office/officeart/2005/8/layout/hierarchy2"/>
    <dgm:cxn modelId="{23A84AD7-8947-41CB-8355-B79777FE20B2}" type="presOf" srcId="{939B80A5-A748-4F4A-BF27-F050491219C3}" destId="{7A8EE4A0-471D-45EE-B4B2-CA368D49361B}" srcOrd="0" destOrd="0" presId="urn:microsoft.com/office/officeart/2005/8/layout/hierarchy2"/>
    <dgm:cxn modelId="{676A34BB-EDAC-445F-81BA-B45CDD06DACE}" type="presOf" srcId="{CABEBFC7-C249-41A5-B7A8-63DF574998ED}" destId="{178C580B-3815-4604-9496-E48E145A3D4F}" srcOrd="0" destOrd="0" presId="urn:microsoft.com/office/officeart/2005/8/layout/hierarchy2"/>
    <dgm:cxn modelId="{FB328BF4-9CD3-4DA0-A23C-BD3000EEC938}" srcId="{939B80A5-A748-4F4A-BF27-F050491219C3}" destId="{8D0BC4AC-04A8-41B4-8039-E06339ECA083}" srcOrd="0" destOrd="0" parTransId="{FDD9F581-C25E-4991-9D32-F48A5540394C}" sibTransId="{9644AA28-447C-46D9-B9A6-78EC62E21021}"/>
    <dgm:cxn modelId="{62E19032-769D-475D-A414-83A717C54D78}" type="presParOf" srcId="{A86BBC4D-381B-4022-9B07-8DAB4D9E7402}" destId="{0BCD8465-500C-45EE-98AE-09DABEEBC030}" srcOrd="0" destOrd="0" presId="urn:microsoft.com/office/officeart/2005/8/layout/hierarchy2"/>
    <dgm:cxn modelId="{BB541485-C1CC-44CD-8657-26C5D1CD9EEE}" type="presParOf" srcId="{0BCD8465-500C-45EE-98AE-09DABEEBC030}" destId="{7A8EE4A0-471D-45EE-B4B2-CA368D49361B}" srcOrd="0" destOrd="0" presId="urn:microsoft.com/office/officeart/2005/8/layout/hierarchy2"/>
    <dgm:cxn modelId="{C9532AF4-31AF-4B28-8647-96CFD8F07912}" type="presParOf" srcId="{0BCD8465-500C-45EE-98AE-09DABEEBC030}" destId="{7A1438C2-F308-4CD3-8066-7DE69003CE33}" srcOrd="1" destOrd="0" presId="urn:microsoft.com/office/officeart/2005/8/layout/hierarchy2"/>
    <dgm:cxn modelId="{9B13F374-E682-4D35-BC07-423FBBAE88CB}" type="presParOf" srcId="{7A1438C2-F308-4CD3-8066-7DE69003CE33}" destId="{E9F33CE9-6949-46A9-ADEB-C646F031A2DC}" srcOrd="0" destOrd="0" presId="urn:microsoft.com/office/officeart/2005/8/layout/hierarchy2"/>
    <dgm:cxn modelId="{3540C2DC-4613-4C62-995E-E2895B462363}" type="presParOf" srcId="{E9F33CE9-6949-46A9-ADEB-C646F031A2DC}" destId="{2FF62462-C0DC-4641-A9E3-BD43D9F86501}" srcOrd="0" destOrd="0" presId="urn:microsoft.com/office/officeart/2005/8/layout/hierarchy2"/>
    <dgm:cxn modelId="{93EDA979-1199-4188-8E49-EE77087013C5}" type="presParOf" srcId="{7A1438C2-F308-4CD3-8066-7DE69003CE33}" destId="{E6FD6AB6-1BA6-4CB7-B06E-17B64A5A3F84}" srcOrd="1" destOrd="0" presId="urn:microsoft.com/office/officeart/2005/8/layout/hierarchy2"/>
    <dgm:cxn modelId="{CB9174AD-8F1D-4D47-977B-C4BB110457AB}" type="presParOf" srcId="{E6FD6AB6-1BA6-4CB7-B06E-17B64A5A3F84}" destId="{0F4C25F2-6347-4415-B029-CBE361B749AF}" srcOrd="0" destOrd="0" presId="urn:microsoft.com/office/officeart/2005/8/layout/hierarchy2"/>
    <dgm:cxn modelId="{80F34790-B4A9-4D0E-B569-3F4ECD39065E}" type="presParOf" srcId="{E6FD6AB6-1BA6-4CB7-B06E-17B64A5A3F84}" destId="{C2110DE3-ECE4-436D-9A41-2DF75F96941E}" srcOrd="1" destOrd="0" presId="urn:microsoft.com/office/officeart/2005/8/layout/hierarchy2"/>
    <dgm:cxn modelId="{BFCE421A-CDC4-43DF-B038-DE1E7286E33F}" type="presParOf" srcId="{C2110DE3-ECE4-436D-9A41-2DF75F96941E}" destId="{178C580B-3815-4604-9496-E48E145A3D4F}" srcOrd="0" destOrd="0" presId="urn:microsoft.com/office/officeart/2005/8/layout/hierarchy2"/>
    <dgm:cxn modelId="{D4DEF184-CFB5-4195-8D06-91335814C3C8}" type="presParOf" srcId="{178C580B-3815-4604-9496-E48E145A3D4F}" destId="{1F839264-C4E6-476F-80E6-93B31065903C}" srcOrd="0" destOrd="0" presId="urn:microsoft.com/office/officeart/2005/8/layout/hierarchy2"/>
    <dgm:cxn modelId="{B854CB40-5295-4151-9E16-29642089A5BA}" type="presParOf" srcId="{C2110DE3-ECE4-436D-9A41-2DF75F96941E}" destId="{ACCD015E-2776-404C-9BE1-3791EE57A44C}" srcOrd="1" destOrd="0" presId="urn:microsoft.com/office/officeart/2005/8/layout/hierarchy2"/>
    <dgm:cxn modelId="{7E272B8D-86D6-4362-9F70-E6CB7143664B}" type="presParOf" srcId="{ACCD015E-2776-404C-9BE1-3791EE57A44C}" destId="{D1AC8D00-A649-473F-9AA3-37786482EFF3}" srcOrd="0" destOrd="0" presId="urn:microsoft.com/office/officeart/2005/8/layout/hierarchy2"/>
    <dgm:cxn modelId="{871AF8E8-40B6-462A-ACD4-6B3742D87F5E}" type="presParOf" srcId="{ACCD015E-2776-404C-9BE1-3791EE57A44C}" destId="{FD896CBF-6AD9-4D39-956D-724A54B011C7}" srcOrd="1" destOrd="0" presId="urn:microsoft.com/office/officeart/2005/8/layout/hierarchy2"/>
    <dgm:cxn modelId="{714C05BA-4046-4708-BC4C-E325606AE675}" type="presParOf" srcId="{FD896CBF-6AD9-4D39-956D-724A54B011C7}" destId="{7BE2E07F-9F71-4477-BF21-37540F8B0CF3}" srcOrd="0" destOrd="0" presId="urn:microsoft.com/office/officeart/2005/8/layout/hierarchy2"/>
    <dgm:cxn modelId="{9A2F3D9B-6102-4594-BA32-6DC1CBF09DB0}" type="presParOf" srcId="{7BE2E07F-9F71-4477-BF21-37540F8B0CF3}" destId="{2AF5A772-7BFD-40F3-9CEA-9EBED3F3EFBB}" srcOrd="0" destOrd="0" presId="urn:microsoft.com/office/officeart/2005/8/layout/hierarchy2"/>
    <dgm:cxn modelId="{C6F2C154-6419-4BC8-AA2C-03D339ADF834}" type="presParOf" srcId="{FD896CBF-6AD9-4D39-956D-724A54B011C7}" destId="{A23D9A59-75E5-4956-9780-BD68095B5C7B}" srcOrd="1" destOrd="0" presId="urn:microsoft.com/office/officeart/2005/8/layout/hierarchy2"/>
    <dgm:cxn modelId="{4EAC8FDB-702F-4FD0-8E64-BA3F29BDC916}" type="presParOf" srcId="{A23D9A59-75E5-4956-9780-BD68095B5C7B}" destId="{88F511D2-41E5-4495-B6A8-C8217D3223ED}" srcOrd="0" destOrd="0" presId="urn:microsoft.com/office/officeart/2005/8/layout/hierarchy2"/>
    <dgm:cxn modelId="{745DFE4A-4DCD-490A-B89D-D19418AAB4DE}" type="presParOf" srcId="{A23D9A59-75E5-4956-9780-BD68095B5C7B}" destId="{6DD4CD31-B137-466C-9029-EDDC6B3D0C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EE4A0-471D-45EE-B4B2-CA368D49361B}">
      <dsp:nvSpPr>
        <dsp:cNvPr id="0" name=""/>
        <dsp:cNvSpPr/>
      </dsp:nvSpPr>
      <dsp:spPr>
        <a:xfrm>
          <a:off x="2252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Subscription</a:t>
          </a:r>
          <a:endParaRPr lang="it-IT" sz="1900" kern="1200" dirty="0"/>
        </a:p>
      </dsp:txBody>
      <dsp:txXfrm>
        <a:off x="25792" y="464068"/>
        <a:ext cx="1560375" cy="756647"/>
      </dsp:txXfrm>
    </dsp:sp>
    <dsp:sp modelId="{E9F33CE9-6949-46A9-ADEB-C646F031A2DC}">
      <dsp:nvSpPr>
        <dsp:cNvPr id="0" name=""/>
        <dsp:cNvSpPr/>
      </dsp:nvSpPr>
      <dsp:spPr>
        <a:xfrm>
          <a:off x="1609707" y="799457"/>
          <a:ext cx="642982" cy="85869"/>
        </a:xfrm>
        <a:custGeom>
          <a:avLst/>
          <a:gdLst/>
          <a:ahLst/>
          <a:cxnLst/>
          <a:rect l="0" t="0" r="0" b="0"/>
          <a:pathLst>
            <a:path>
              <a:moveTo>
                <a:pt x="0" y="42934"/>
              </a:moveTo>
              <a:lnTo>
                <a:pt x="642982" y="429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15124" y="826317"/>
        <a:ext cx="32149" cy="32149"/>
      </dsp:txXfrm>
    </dsp:sp>
    <dsp:sp modelId="{0F4C25F2-6347-4415-B029-CBE361B749AF}">
      <dsp:nvSpPr>
        <dsp:cNvPr id="0" name=""/>
        <dsp:cNvSpPr/>
      </dsp:nvSpPr>
      <dsp:spPr>
        <a:xfrm>
          <a:off x="2252689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 smtClean="0"/>
            <a:t>contribution</a:t>
          </a:r>
          <a:endParaRPr lang="it-IT" sz="1900" kern="1200" dirty="0"/>
        </a:p>
      </dsp:txBody>
      <dsp:txXfrm>
        <a:off x="2276229" y="464068"/>
        <a:ext cx="1560375" cy="756647"/>
      </dsp:txXfrm>
    </dsp:sp>
    <dsp:sp modelId="{178C580B-3815-4604-9496-E48E145A3D4F}">
      <dsp:nvSpPr>
        <dsp:cNvPr id="0" name=""/>
        <dsp:cNvSpPr/>
      </dsp:nvSpPr>
      <dsp:spPr>
        <a:xfrm>
          <a:off x="3860144" y="799457"/>
          <a:ext cx="642982" cy="85869"/>
        </a:xfrm>
        <a:custGeom>
          <a:avLst/>
          <a:gdLst/>
          <a:ahLst/>
          <a:cxnLst/>
          <a:rect l="0" t="0" r="0" b="0"/>
          <a:pathLst>
            <a:path>
              <a:moveTo>
                <a:pt x="0" y="42934"/>
              </a:moveTo>
              <a:lnTo>
                <a:pt x="642982" y="42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165561" y="826317"/>
        <a:ext cx="32149" cy="32149"/>
      </dsp:txXfrm>
    </dsp:sp>
    <dsp:sp modelId="{D1AC8D00-A649-473F-9AA3-37786482EFF3}">
      <dsp:nvSpPr>
        <dsp:cNvPr id="0" name=""/>
        <dsp:cNvSpPr/>
      </dsp:nvSpPr>
      <dsp:spPr>
        <a:xfrm>
          <a:off x="4503127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 smtClean="0"/>
            <a:t>accumulation</a:t>
          </a:r>
          <a:endParaRPr lang="it-IT" sz="1900" kern="1200" dirty="0"/>
        </a:p>
      </dsp:txBody>
      <dsp:txXfrm>
        <a:off x="4526667" y="464068"/>
        <a:ext cx="1560375" cy="756647"/>
      </dsp:txXfrm>
    </dsp:sp>
    <dsp:sp modelId="{7BE2E07F-9F71-4477-BF21-37540F8B0CF3}">
      <dsp:nvSpPr>
        <dsp:cNvPr id="0" name=""/>
        <dsp:cNvSpPr/>
      </dsp:nvSpPr>
      <dsp:spPr>
        <a:xfrm>
          <a:off x="6110582" y="799457"/>
          <a:ext cx="642982" cy="85869"/>
        </a:xfrm>
        <a:custGeom>
          <a:avLst/>
          <a:gdLst/>
          <a:ahLst/>
          <a:cxnLst/>
          <a:rect l="0" t="0" r="0" b="0"/>
          <a:pathLst>
            <a:path>
              <a:moveTo>
                <a:pt x="0" y="42934"/>
              </a:moveTo>
              <a:lnTo>
                <a:pt x="642982" y="42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415998" y="826317"/>
        <a:ext cx="32149" cy="32149"/>
      </dsp:txXfrm>
    </dsp:sp>
    <dsp:sp modelId="{88F511D2-41E5-4495-B6A8-C8217D3223ED}">
      <dsp:nvSpPr>
        <dsp:cNvPr id="0" name=""/>
        <dsp:cNvSpPr/>
      </dsp:nvSpPr>
      <dsp:spPr>
        <a:xfrm>
          <a:off x="6753564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 smtClean="0"/>
            <a:t>Pension</a:t>
          </a:r>
          <a:r>
            <a:rPr lang="it-IT" sz="1900" kern="1200" dirty="0" smtClean="0"/>
            <a:t> capital or  </a:t>
          </a:r>
          <a:r>
            <a:rPr lang="it-IT" sz="1900" kern="1200" dirty="0" err="1" smtClean="0"/>
            <a:t>annuity</a:t>
          </a:r>
          <a:endParaRPr lang="it-IT" sz="1900" kern="1200" dirty="0"/>
        </a:p>
      </dsp:txBody>
      <dsp:txXfrm>
        <a:off x="6777104" y="464068"/>
        <a:ext cx="1560375" cy="756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EE4A0-471D-45EE-B4B2-CA368D49361B}">
      <dsp:nvSpPr>
        <dsp:cNvPr id="0" name=""/>
        <dsp:cNvSpPr/>
      </dsp:nvSpPr>
      <dsp:spPr>
        <a:xfrm>
          <a:off x="2252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Subscription</a:t>
          </a:r>
          <a:endParaRPr lang="it-IT" sz="1900" kern="1200" dirty="0"/>
        </a:p>
      </dsp:txBody>
      <dsp:txXfrm>
        <a:off x="25792" y="464068"/>
        <a:ext cx="1560375" cy="756647"/>
      </dsp:txXfrm>
    </dsp:sp>
    <dsp:sp modelId="{E9F33CE9-6949-46A9-ADEB-C646F031A2DC}">
      <dsp:nvSpPr>
        <dsp:cNvPr id="0" name=""/>
        <dsp:cNvSpPr/>
      </dsp:nvSpPr>
      <dsp:spPr>
        <a:xfrm>
          <a:off x="1609707" y="799457"/>
          <a:ext cx="642982" cy="85869"/>
        </a:xfrm>
        <a:custGeom>
          <a:avLst/>
          <a:gdLst/>
          <a:ahLst/>
          <a:cxnLst/>
          <a:rect l="0" t="0" r="0" b="0"/>
          <a:pathLst>
            <a:path>
              <a:moveTo>
                <a:pt x="0" y="42934"/>
              </a:moveTo>
              <a:lnTo>
                <a:pt x="642982" y="429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15124" y="826317"/>
        <a:ext cx="32149" cy="32149"/>
      </dsp:txXfrm>
    </dsp:sp>
    <dsp:sp modelId="{0F4C25F2-6347-4415-B029-CBE361B749AF}">
      <dsp:nvSpPr>
        <dsp:cNvPr id="0" name=""/>
        <dsp:cNvSpPr/>
      </dsp:nvSpPr>
      <dsp:spPr>
        <a:xfrm>
          <a:off x="2252689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 smtClean="0"/>
            <a:t>contribution</a:t>
          </a:r>
          <a:endParaRPr lang="it-IT" sz="1900" kern="1200" dirty="0"/>
        </a:p>
      </dsp:txBody>
      <dsp:txXfrm>
        <a:off x="2276229" y="464068"/>
        <a:ext cx="1560375" cy="756647"/>
      </dsp:txXfrm>
    </dsp:sp>
    <dsp:sp modelId="{178C580B-3815-4604-9496-E48E145A3D4F}">
      <dsp:nvSpPr>
        <dsp:cNvPr id="0" name=""/>
        <dsp:cNvSpPr/>
      </dsp:nvSpPr>
      <dsp:spPr>
        <a:xfrm>
          <a:off x="3860144" y="799457"/>
          <a:ext cx="642982" cy="85869"/>
        </a:xfrm>
        <a:custGeom>
          <a:avLst/>
          <a:gdLst/>
          <a:ahLst/>
          <a:cxnLst/>
          <a:rect l="0" t="0" r="0" b="0"/>
          <a:pathLst>
            <a:path>
              <a:moveTo>
                <a:pt x="0" y="42934"/>
              </a:moveTo>
              <a:lnTo>
                <a:pt x="642982" y="42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165561" y="826317"/>
        <a:ext cx="32149" cy="32149"/>
      </dsp:txXfrm>
    </dsp:sp>
    <dsp:sp modelId="{D1AC8D00-A649-473F-9AA3-37786482EFF3}">
      <dsp:nvSpPr>
        <dsp:cNvPr id="0" name=""/>
        <dsp:cNvSpPr/>
      </dsp:nvSpPr>
      <dsp:spPr>
        <a:xfrm>
          <a:off x="4503127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 smtClean="0"/>
            <a:t>accumulation</a:t>
          </a:r>
          <a:endParaRPr lang="it-IT" sz="1900" kern="1200" dirty="0"/>
        </a:p>
      </dsp:txBody>
      <dsp:txXfrm>
        <a:off x="4526667" y="464068"/>
        <a:ext cx="1560375" cy="756647"/>
      </dsp:txXfrm>
    </dsp:sp>
    <dsp:sp modelId="{7BE2E07F-9F71-4477-BF21-37540F8B0CF3}">
      <dsp:nvSpPr>
        <dsp:cNvPr id="0" name=""/>
        <dsp:cNvSpPr/>
      </dsp:nvSpPr>
      <dsp:spPr>
        <a:xfrm>
          <a:off x="6110582" y="799457"/>
          <a:ext cx="642982" cy="85869"/>
        </a:xfrm>
        <a:custGeom>
          <a:avLst/>
          <a:gdLst/>
          <a:ahLst/>
          <a:cxnLst/>
          <a:rect l="0" t="0" r="0" b="0"/>
          <a:pathLst>
            <a:path>
              <a:moveTo>
                <a:pt x="0" y="42934"/>
              </a:moveTo>
              <a:lnTo>
                <a:pt x="642982" y="429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415998" y="826317"/>
        <a:ext cx="32149" cy="32149"/>
      </dsp:txXfrm>
    </dsp:sp>
    <dsp:sp modelId="{88F511D2-41E5-4495-B6A8-C8217D3223ED}">
      <dsp:nvSpPr>
        <dsp:cNvPr id="0" name=""/>
        <dsp:cNvSpPr/>
      </dsp:nvSpPr>
      <dsp:spPr>
        <a:xfrm>
          <a:off x="6753564" y="440528"/>
          <a:ext cx="1607455" cy="80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 smtClean="0"/>
            <a:t>Pension</a:t>
          </a:r>
          <a:r>
            <a:rPr lang="it-IT" sz="1900" kern="1200" dirty="0" smtClean="0"/>
            <a:t> capital or  </a:t>
          </a:r>
          <a:r>
            <a:rPr lang="it-IT" sz="1900" kern="1200" dirty="0" err="1" smtClean="0"/>
            <a:t>annuity</a:t>
          </a:r>
          <a:endParaRPr lang="it-IT" sz="1900" kern="1200" dirty="0"/>
        </a:p>
      </dsp:txBody>
      <dsp:txXfrm>
        <a:off x="6777104" y="464068"/>
        <a:ext cx="1560375" cy="756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C292C-0658-44B7-BF0E-CC711A2F400B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31B89-21AD-4A31-9794-DC5F12FB0A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557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EE56-86F3-4D3D-AB27-34202CB3336F}" type="datetime1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01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C3717-59E9-4DFD-8A92-F0BBE6F9F2D0}" type="datetime1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76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E2EA-354C-4C77-B84C-BBFE640919CB}" type="datetime1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90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2E4F-7135-45DE-BF66-CB2BDD78BF9F}" type="datetime1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50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546B-38E7-43F1-9133-78EF43CFC3DD}" type="datetime1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75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052-76DE-49D7-AD6F-E6D7CBB5E72B}" type="datetime1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11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A7F2-FF47-47A1-A377-DA903FEA50DC}" type="datetime1">
              <a:rPr lang="it-IT" smtClean="0"/>
              <a:t>21/10/2016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3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2113-8A8D-4DAB-A669-6315BC088EE4}" type="datetime1">
              <a:rPr lang="it-IT" smtClean="0"/>
              <a:t>21/10/2016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6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3180-2F65-43CC-BD07-7CFB5076CA8E}" type="datetime1">
              <a:rPr lang="it-IT" smtClean="0"/>
              <a:t>21/10/2016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59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A9FA-458D-4358-A6B1-AA4D31C1FBEE}" type="datetime1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8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5730-A969-4E03-8824-6AF38DFB63FF}" type="datetime1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0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F54F-0935-4BB7-84AC-B8305E2D3B0A}" type="datetime1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360A7-0FBB-4D11-9B17-8AD5F1721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09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/>
          <a:lstStyle/>
          <a:p>
            <a:r>
              <a:rPr lang="it-IT" sz="2800" dirty="0" smtClean="0"/>
              <a:t>EU-CHINA Social </a:t>
            </a:r>
            <a:r>
              <a:rPr lang="it-IT" sz="2800" dirty="0" err="1" smtClean="0"/>
              <a:t>Protection</a:t>
            </a:r>
            <a:r>
              <a:rPr lang="it-IT" sz="2800" dirty="0" smtClean="0"/>
              <a:t> </a:t>
            </a:r>
            <a:r>
              <a:rPr lang="it-IT" sz="2800" dirty="0" err="1" smtClean="0"/>
              <a:t>Reform</a:t>
            </a:r>
            <a:r>
              <a:rPr lang="it-IT" sz="2800" dirty="0" smtClean="0"/>
              <a:t> Project</a:t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3600" dirty="0" smtClean="0"/>
              <a:t>Financial management of </a:t>
            </a:r>
            <a:r>
              <a:rPr lang="it-IT" sz="3600" dirty="0" err="1" smtClean="0"/>
              <a:t>Complementary</a:t>
            </a:r>
            <a:r>
              <a:rPr lang="it-IT" sz="3600" dirty="0" smtClean="0"/>
              <a:t> </a:t>
            </a:r>
            <a:r>
              <a:rPr lang="it-IT" sz="3600" dirty="0" err="1" smtClean="0"/>
              <a:t>Pension</a:t>
            </a:r>
            <a:r>
              <a:rPr lang="it-IT" sz="3600" dirty="0" smtClean="0"/>
              <a:t> Funds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Riccardo Cesari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University</a:t>
            </a:r>
            <a:r>
              <a:rPr lang="it-IT" dirty="0" smtClean="0"/>
              <a:t> of Bologna and IVASS)</a:t>
            </a:r>
          </a:p>
          <a:p>
            <a:r>
              <a:rPr lang="it-IT" dirty="0" smtClean="0"/>
              <a:t>Rome, </a:t>
            </a:r>
            <a:r>
              <a:rPr lang="it-IT" dirty="0" err="1" smtClean="0"/>
              <a:t>October</a:t>
            </a:r>
            <a:r>
              <a:rPr lang="it-IT" dirty="0" smtClean="0"/>
              <a:t>, 25, 2016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9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plans</a:t>
            </a:r>
            <a:r>
              <a:rPr lang="it-IT" dirty="0" smtClean="0"/>
              <a:t> = </a:t>
            </a:r>
            <a:r>
              <a:rPr lang="it-IT" dirty="0" err="1" smtClean="0"/>
              <a:t>different</a:t>
            </a:r>
            <a:r>
              <a:rPr lang="it-IT" dirty="0" smtClean="0"/>
              <a:t> bond/</a:t>
            </a:r>
            <a:r>
              <a:rPr lang="it-IT" dirty="0" err="1" smtClean="0"/>
              <a:t>equity</a:t>
            </a:r>
            <a:r>
              <a:rPr lang="it-IT" dirty="0" smtClean="0"/>
              <a:t> mix</a:t>
            </a:r>
          </a:p>
          <a:p>
            <a:pPr lvl="1"/>
            <a:r>
              <a:rPr lang="it-IT" dirty="0" smtClean="0"/>
              <a:t>75/25</a:t>
            </a:r>
          </a:p>
          <a:p>
            <a:pPr lvl="1"/>
            <a:r>
              <a:rPr lang="it-IT" dirty="0" smtClean="0"/>
              <a:t>60/40  etc.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90" y="2276872"/>
            <a:ext cx="7658318" cy="418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e 5"/>
          <p:cNvSpPr/>
          <p:nvPr/>
        </p:nvSpPr>
        <p:spPr>
          <a:xfrm>
            <a:off x="899592" y="5445224"/>
            <a:ext cx="57606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347864" y="5595951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starting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0421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Bond/</a:t>
            </a:r>
            <a:r>
              <a:rPr lang="it-IT" dirty="0" err="1" smtClean="0"/>
              <a:t>equity</a:t>
            </a:r>
            <a:r>
              <a:rPr lang="it-IT" dirty="0" smtClean="0"/>
              <a:t> mix (</a:t>
            </a:r>
            <a:r>
              <a:rPr lang="it-IT" dirty="0" err="1" smtClean="0"/>
              <a:t>asset</a:t>
            </a:r>
            <a:r>
              <a:rPr lang="it-IT" dirty="0" smtClean="0"/>
              <a:t> </a:t>
            </a:r>
            <a:r>
              <a:rPr lang="it-IT" dirty="0" err="1" smtClean="0"/>
              <a:t>allocation</a:t>
            </a:r>
            <a:r>
              <a:rPr lang="it-IT" dirty="0" smtClean="0"/>
              <a:t>)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Benchmark  for the PF from market data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400050" lvl="1" indent="0">
              <a:buNone/>
            </a:pPr>
            <a:r>
              <a:rPr lang="it-IT" dirty="0" smtClean="0"/>
              <a:t>Bond: I</a:t>
            </a:r>
            <a:r>
              <a:rPr lang="it-IT" sz="1600" dirty="0" smtClean="0"/>
              <a:t>1</a:t>
            </a:r>
            <a:r>
              <a:rPr lang="it-IT" dirty="0" smtClean="0"/>
              <a:t>(t)     R</a:t>
            </a:r>
            <a:r>
              <a:rPr lang="it-IT" sz="1400" dirty="0" smtClean="0"/>
              <a:t>1</a:t>
            </a:r>
            <a:r>
              <a:rPr lang="it-IT" dirty="0" smtClean="0"/>
              <a:t>(t)      w1</a:t>
            </a:r>
          </a:p>
          <a:p>
            <a:pPr marL="400050" lvl="1" indent="0">
              <a:buNone/>
            </a:pPr>
            <a:r>
              <a:rPr lang="it-IT" dirty="0" smtClean="0"/>
              <a:t>Stock: I</a:t>
            </a:r>
            <a:r>
              <a:rPr lang="it-IT" sz="1600" dirty="0" smtClean="0"/>
              <a:t>2</a:t>
            </a:r>
            <a:r>
              <a:rPr lang="it-IT" dirty="0" smtClean="0"/>
              <a:t>(t</a:t>
            </a:r>
            <a:r>
              <a:rPr lang="it-IT" dirty="0"/>
              <a:t>)     </a:t>
            </a:r>
            <a:r>
              <a:rPr lang="it-IT" dirty="0" smtClean="0"/>
              <a:t>R</a:t>
            </a:r>
            <a:r>
              <a:rPr lang="it-IT" sz="1400" dirty="0"/>
              <a:t>2</a:t>
            </a:r>
            <a:r>
              <a:rPr lang="it-IT" dirty="0" smtClean="0"/>
              <a:t>(t</a:t>
            </a:r>
            <a:r>
              <a:rPr lang="it-IT" dirty="0"/>
              <a:t>)      </a:t>
            </a:r>
            <a:r>
              <a:rPr lang="it-IT" dirty="0" smtClean="0"/>
              <a:t>w2</a:t>
            </a:r>
            <a:endParaRPr lang="it-IT" dirty="0"/>
          </a:p>
          <a:p>
            <a:pPr marL="400050" lvl="1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4860032" y="3096667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R</a:t>
            </a:r>
            <a:r>
              <a:rPr lang="it-IT" sz="1400" dirty="0" smtClean="0"/>
              <a:t>B</a:t>
            </a:r>
            <a:r>
              <a:rPr lang="it-IT" sz="2800" dirty="0" smtClean="0"/>
              <a:t>(t</a:t>
            </a:r>
            <a:r>
              <a:rPr lang="it-IT" sz="2800" dirty="0"/>
              <a:t>)=</a:t>
            </a:r>
            <a:r>
              <a:rPr lang="it-IT" sz="2800" dirty="0" smtClean="0"/>
              <a:t>w1*R1(t</a:t>
            </a:r>
            <a:r>
              <a:rPr lang="it-IT" sz="2800" dirty="0"/>
              <a:t>)+ </a:t>
            </a:r>
            <a:r>
              <a:rPr lang="it-IT" sz="2800" dirty="0" smtClean="0"/>
              <a:t>w2*R2(t</a:t>
            </a:r>
            <a:r>
              <a:rPr lang="it-IT" sz="2800" dirty="0"/>
              <a:t>)</a:t>
            </a:r>
          </a:p>
        </p:txBody>
      </p:sp>
      <p:sp>
        <p:nvSpPr>
          <p:cNvPr id="12" name="Parentesi graffa chiusa 11"/>
          <p:cNvSpPr/>
          <p:nvPr/>
        </p:nvSpPr>
        <p:spPr>
          <a:xfrm>
            <a:off x="4427984" y="2801532"/>
            <a:ext cx="360040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 rot="2619878">
            <a:off x="4619530" y="3532584"/>
            <a:ext cx="294800" cy="1201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563888" y="464739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</a:t>
            </a:r>
            <a:r>
              <a:rPr lang="it-IT" sz="1400" dirty="0" smtClean="0"/>
              <a:t>B</a:t>
            </a:r>
            <a:r>
              <a:rPr lang="it-IT" sz="2800" dirty="0" smtClean="0"/>
              <a:t>(t)</a:t>
            </a:r>
            <a:endParaRPr lang="it-IT" sz="28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355976" y="4724336"/>
            <a:ext cx="3564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Benchmark </a:t>
            </a:r>
            <a:r>
              <a:rPr lang="it-IT" dirty="0" err="1" smtClean="0"/>
              <a:t>index</a:t>
            </a:r>
            <a:r>
              <a:rPr lang="it-IT" dirty="0" smtClean="0"/>
              <a:t> or market </a:t>
            </a:r>
            <a:r>
              <a:rPr lang="it-IT" dirty="0" err="1" smtClean="0"/>
              <a:t>index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436096" y="242088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bond </a:t>
            </a:r>
            <a:r>
              <a:rPr lang="it-IT" dirty="0" err="1" smtClean="0"/>
              <a:t>weight</a:t>
            </a:r>
            <a:r>
              <a:rPr lang="it-IT" dirty="0" smtClean="0"/>
              <a:t>    bond </a:t>
            </a:r>
            <a:r>
              <a:rPr lang="it-IT" dirty="0" err="1" smtClean="0"/>
              <a:t>return</a:t>
            </a:r>
            <a:endParaRPr lang="it-IT" dirty="0"/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6012160" y="2801532"/>
            <a:ext cx="72008" cy="411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6732240" y="2790220"/>
            <a:ext cx="504056" cy="306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5868144" y="413321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e</a:t>
            </a:r>
            <a:r>
              <a:rPr lang="it-IT" dirty="0" err="1" smtClean="0"/>
              <a:t>quity</a:t>
            </a:r>
            <a:r>
              <a:rPr lang="it-IT" dirty="0" smtClean="0"/>
              <a:t> </a:t>
            </a:r>
            <a:r>
              <a:rPr lang="it-IT" dirty="0" err="1" smtClean="0"/>
              <a:t>weight</a:t>
            </a:r>
            <a:r>
              <a:rPr lang="it-IT" dirty="0" smtClean="0"/>
              <a:t>    </a:t>
            </a:r>
            <a:r>
              <a:rPr lang="it-IT" dirty="0" err="1" smtClean="0"/>
              <a:t>equity</a:t>
            </a:r>
            <a:r>
              <a:rPr lang="it-IT" dirty="0" smtClean="0"/>
              <a:t> </a:t>
            </a:r>
            <a:r>
              <a:rPr lang="it-IT" dirty="0" err="1" smtClean="0"/>
              <a:t>return</a:t>
            </a:r>
            <a:endParaRPr lang="it-IT" dirty="0"/>
          </a:p>
        </p:txBody>
      </p:sp>
      <p:cxnSp>
        <p:nvCxnSpPr>
          <p:cNvPr id="24" name="Connettore 2 23"/>
          <p:cNvCxnSpPr/>
          <p:nvPr/>
        </p:nvCxnSpPr>
        <p:spPr>
          <a:xfrm flipV="1">
            <a:off x="6588224" y="3596952"/>
            <a:ext cx="792088" cy="53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7812360" y="3596952"/>
            <a:ext cx="216024" cy="53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497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Total </a:t>
            </a:r>
            <a:r>
              <a:rPr lang="it-IT" sz="3200" dirty="0" err="1" smtClean="0"/>
              <a:t>return</a:t>
            </a:r>
            <a:r>
              <a:rPr lang="it-IT" sz="3200" dirty="0" smtClean="0"/>
              <a:t> </a:t>
            </a:r>
            <a:r>
              <a:rPr lang="it-IT" sz="3200" dirty="0" err="1" smtClean="0"/>
              <a:t>index</a:t>
            </a:r>
            <a:r>
              <a:rPr lang="it-IT" sz="3200" dirty="0" smtClean="0"/>
              <a:t> of PF, benchmark and TFR</a:t>
            </a: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12</a:t>
            </a:fld>
            <a:endParaRPr lang="it-IT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8017056" cy="4765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e 4"/>
          <p:cNvSpPr/>
          <p:nvPr/>
        </p:nvSpPr>
        <p:spPr>
          <a:xfrm>
            <a:off x="899592" y="5445224"/>
            <a:ext cx="50405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127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Bond/</a:t>
            </a:r>
            <a:r>
              <a:rPr lang="it-IT" dirty="0" err="1"/>
              <a:t>equity</a:t>
            </a:r>
            <a:r>
              <a:rPr lang="it-IT" dirty="0"/>
              <a:t> mix (</a:t>
            </a:r>
            <a:r>
              <a:rPr lang="it-IT" dirty="0" err="1"/>
              <a:t>asset</a:t>
            </a:r>
            <a:r>
              <a:rPr lang="it-IT" dirty="0"/>
              <a:t> </a:t>
            </a:r>
            <a:r>
              <a:rPr lang="it-IT" dirty="0" err="1"/>
              <a:t>allocation</a:t>
            </a:r>
            <a:r>
              <a:rPr lang="it-IT" dirty="0"/>
              <a:t>) </a:t>
            </a:r>
            <a:r>
              <a:rPr lang="it-IT" dirty="0" smtClean="0"/>
              <a:t>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37372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dirty="0" err="1" smtClean="0"/>
              <a:t>approximated</a:t>
            </a:r>
            <a:r>
              <a:rPr lang="it-IT" dirty="0" smtClean="0"/>
              <a:t>) </a:t>
            </a:r>
            <a:r>
              <a:rPr lang="it-IT" dirty="0" err="1" smtClean="0"/>
              <a:t>risk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of the PF</a:t>
            </a:r>
          </a:p>
          <a:p>
            <a:pPr marL="0" indent="0">
              <a:buNone/>
            </a:pPr>
            <a:r>
              <a:rPr lang="it-IT" dirty="0" smtClean="0"/>
              <a:t>		R(t</a:t>
            </a:r>
            <a:r>
              <a:rPr lang="it-IT" dirty="0"/>
              <a:t>)=w1*R1(t)+w2*R2(t)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064388" y="6356350"/>
            <a:ext cx="622412" cy="365125"/>
          </a:xfrm>
        </p:spPr>
        <p:txBody>
          <a:bodyPr/>
          <a:lstStyle/>
          <a:p>
            <a:fld id="{314360A7-0FBB-4D11-9B17-8AD5F172194E}" type="slidenum">
              <a:rPr lang="it-IT" smtClean="0"/>
              <a:t>13</a:t>
            </a:fld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 flipH="1">
            <a:off x="1691680" y="2780928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/>
              <p:cNvSpPr txBox="1"/>
              <p:nvPr/>
            </p:nvSpPr>
            <p:spPr>
              <a:xfrm>
                <a:off x="899592" y="3140968"/>
                <a:ext cx="25922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Average (</a:t>
                </a:r>
                <a:r>
                  <a:rPr lang="it-IT" dirty="0" err="1" smtClean="0"/>
                  <a:t>expected</a:t>
                </a:r>
                <a:r>
                  <a:rPr lang="it-IT" dirty="0" smtClean="0"/>
                  <a:t>) rate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𝑤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1∗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1+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𝑤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2∗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140968"/>
                <a:ext cx="2592288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2118" t="-4717" b="-471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nettore 2 8"/>
          <p:cNvCxnSpPr/>
          <p:nvPr/>
        </p:nvCxnSpPr>
        <p:spPr>
          <a:xfrm>
            <a:off x="2987824" y="2780928"/>
            <a:ext cx="2088232" cy="683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3707904" y="3616249"/>
                <a:ext cx="5184576" cy="704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Average (</a:t>
                </a:r>
                <a:r>
                  <a:rPr lang="it-IT" dirty="0" err="1" smtClean="0"/>
                  <a:t>expected</a:t>
                </a:r>
                <a:r>
                  <a:rPr lang="it-IT" dirty="0" smtClean="0"/>
                  <a:t>) </a:t>
                </a:r>
                <a:r>
                  <a:rPr lang="it-IT" dirty="0" err="1" smtClean="0"/>
                  <a:t>risk</a:t>
                </a:r>
                <a:r>
                  <a:rPr lang="it-IT" dirty="0" smtClean="0"/>
                  <a:t> (</a:t>
                </a:r>
                <a:r>
                  <a:rPr lang="it-IT" dirty="0" err="1" smtClean="0"/>
                  <a:t>volatility</a:t>
                </a:r>
                <a:r>
                  <a:rPr lang="it-IT" dirty="0" smtClean="0"/>
                  <a:t>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it-IT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1∗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2∗</m:t>
                          </m:r>
                          <m:sSub>
                            <m:sSubPr>
                              <m:ctrlP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616249"/>
                <a:ext cx="5184576" cy="704745"/>
              </a:xfrm>
              <a:prstGeom prst="rect">
                <a:avLst/>
              </a:prstGeom>
              <a:blipFill rotWithShape="1">
                <a:blip r:embed="rId3"/>
                <a:stretch>
                  <a:fillRect l="-940" t="-4310" b="-258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nettore 2 11"/>
          <p:cNvCxnSpPr/>
          <p:nvPr/>
        </p:nvCxnSpPr>
        <p:spPr>
          <a:xfrm>
            <a:off x="7668344" y="4320993"/>
            <a:ext cx="288032" cy="293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7549439" y="464378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correlation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/>
              <p:cNvSpPr txBox="1"/>
              <p:nvPr/>
            </p:nvSpPr>
            <p:spPr>
              <a:xfrm>
                <a:off x="602285" y="4308845"/>
                <a:ext cx="4206986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it-IT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it-IT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it-IT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i="1" smtClean="0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it-IT" b="0" i="1" smtClean="0">
                                  <a:latin typeface="Cambria Math"/>
                                </a:rPr>
                                <m:t>=1       </m:t>
                              </m:r>
                              <m:r>
                                <a:rPr lang="it-IT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1∗</m:t>
                              </m:r>
                              <m:r>
                                <a:rPr lang="it-IT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2∗</m:t>
                              </m:r>
                              <m:r>
                                <a:rPr lang="it-IT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it-IT" b="0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it-IT" i="1">
                                  <a:latin typeface="Cambria Math"/>
                                </a:rPr>
                                <m:t>1       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b="0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1∗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2∗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it-IT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it-IT" i="1">
                                  <a:latin typeface="Cambria Math"/>
                                </a:rPr>
                                <m:t>1       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=∥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1∗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𝑤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2∗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2∥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6" name="CasellaDiTes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85" y="4308845"/>
                <a:ext cx="4206986" cy="9766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asellaDiTesto 17"/>
          <p:cNvSpPr txBox="1"/>
          <p:nvPr/>
        </p:nvSpPr>
        <p:spPr>
          <a:xfrm>
            <a:off x="5002396" y="4349503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Diversification</a:t>
            </a:r>
            <a:endParaRPr lang="it-IT" dirty="0" smtClean="0"/>
          </a:p>
          <a:p>
            <a:r>
              <a:rPr lang="it-IT" dirty="0" err="1" smtClean="0"/>
              <a:t>Max</a:t>
            </a:r>
            <a:r>
              <a:rPr lang="it-IT" dirty="0" smtClean="0"/>
              <a:t> </a:t>
            </a:r>
            <a:r>
              <a:rPr lang="it-IT" dirty="0" err="1" smtClean="0"/>
              <a:t>diversification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 flipV="1">
            <a:off x="4526071" y="4647260"/>
            <a:ext cx="283200" cy="50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V="1">
            <a:off x="4667671" y="4923826"/>
            <a:ext cx="2184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asellaDiTesto 22"/>
              <p:cNvSpPr txBox="1"/>
              <p:nvPr/>
            </p:nvSpPr>
            <p:spPr>
              <a:xfrm>
                <a:off x="2312944" y="5357726"/>
                <a:ext cx="4536504" cy="861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it-IT" i="1" smtClean="0">
                              <a:latin typeface="Cambria Math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it-IT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  <m:r>
                            <a:rPr lang="it-IT" i="1">
                              <a:latin typeface="Cambria Math"/>
                            </a:rPr>
                            <m:t>=1       </m:t>
                          </m:r>
                          <m:r>
                            <a:rPr lang="it-IT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it-IT" b="0" i="1" smtClean="0">
                              <a:latin typeface="Cambria Math"/>
                            </a:rPr>
                            <m:t>4.8%</m:t>
                          </m:r>
                          <m:r>
                            <a:rPr lang="it-IT" i="1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0.8∗3%</m:t>
                          </m:r>
                          <m:r>
                            <a:rPr lang="it-IT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0.2∗12%</m:t>
                          </m:r>
                        </m:e>
                        <m:e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it-IT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  <m:r>
                            <a:rPr lang="it-IT" i="1">
                              <a:latin typeface="Cambria Math"/>
                            </a:rPr>
                            <m:t>=−1       </m:t>
                          </m:r>
                          <m:r>
                            <a:rPr lang="it-IT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it-IT" i="1">
                              <a:latin typeface="Cambria Math"/>
                            </a:rPr>
                            <m:t>0</m:t>
                          </m:r>
                          <m:r>
                            <a:rPr lang="it-IT" i="1">
                              <a:latin typeface="Cambria Math"/>
                              <a:ea typeface="Cambria Math"/>
                            </a:rPr>
                            <m:t>=∥0.8∗3%−0.2∗12%∥</m:t>
                          </m:r>
                        </m:e>
                        <m:e/>
                      </m:eqAr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3" name="CasellaDiTesto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944" y="5357726"/>
                <a:ext cx="4536504" cy="861583"/>
              </a:xfrm>
              <a:prstGeom prst="rect">
                <a:avLst/>
              </a:prstGeom>
              <a:blipFill rotWithShape="1">
                <a:blip r:embed="rId5"/>
                <a:stretch>
                  <a:fillRect r="-67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e 23"/>
          <p:cNvSpPr/>
          <p:nvPr/>
        </p:nvSpPr>
        <p:spPr>
          <a:xfrm rot="1311578">
            <a:off x="5141133" y="5224576"/>
            <a:ext cx="436403" cy="8295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5007264" y="5998129"/>
            <a:ext cx="129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Bond </a:t>
            </a:r>
            <a:r>
              <a:rPr lang="it-IT" dirty="0" err="1" smtClean="0"/>
              <a:t>vol</a:t>
            </a:r>
            <a:endParaRPr lang="it-IT" dirty="0"/>
          </a:p>
        </p:txBody>
      </p:sp>
      <p:sp>
        <p:nvSpPr>
          <p:cNvPr id="26" name="Ovale 25"/>
          <p:cNvSpPr/>
          <p:nvPr/>
        </p:nvSpPr>
        <p:spPr>
          <a:xfrm rot="20247188">
            <a:off x="6228670" y="5243880"/>
            <a:ext cx="587258" cy="7633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6647293" y="5810718"/>
            <a:ext cx="1225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Equity</a:t>
            </a:r>
            <a:r>
              <a:rPr lang="it-IT" dirty="0" smtClean="0"/>
              <a:t> </a:t>
            </a:r>
            <a:r>
              <a:rPr lang="it-IT" dirty="0" err="1" smtClean="0"/>
              <a:t>vol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3013446" y="5998129"/>
            <a:ext cx="1524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Portfolio </a:t>
            </a:r>
            <a:r>
              <a:rPr lang="it-IT" dirty="0" err="1" smtClean="0"/>
              <a:t>vol</a:t>
            </a:r>
            <a:endParaRPr lang="it-IT" dirty="0"/>
          </a:p>
        </p:txBody>
      </p:sp>
      <p:sp>
        <p:nvSpPr>
          <p:cNvPr id="30" name="Ovale 29"/>
          <p:cNvSpPr/>
          <p:nvPr/>
        </p:nvSpPr>
        <p:spPr>
          <a:xfrm>
            <a:off x="3887924" y="5204238"/>
            <a:ext cx="504056" cy="79114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/>
              <p:cNvSpPr txBox="1"/>
              <p:nvPr/>
            </p:nvSpPr>
            <p:spPr>
              <a:xfrm>
                <a:off x="1410454" y="6413089"/>
                <a:ext cx="2649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it-IT" i="1"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it-IT" i="1">
                          <a:latin typeface="Cambria Math"/>
                        </a:rPr>
                        <m:t>=−</m:t>
                      </m:r>
                      <m:r>
                        <a:rPr lang="it-IT" i="1">
                          <a:latin typeface="Cambria Math"/>
                        </a:rPr>
                        <m:t>0.4</m:t>
                      </m:r>
                      <m:r>
                        <a:rPr lang="it-IT" i="1">
                          <a:latin typeface="Cambria Math"/>
                        </a:rPr>
                        <m:t>       </m:t>
                      </m:r>
                      <m:r>
                        <a:rPr lang="it-IT" i="1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it-IT" i="1">
                          <a:latin typeface="Cambria Math"/>
                          <a:ea typeface="Cambria Math"/>
                        </a:rPr>
                        <m:t>=2.6%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454" y="6413089"/>
                <a:ext cx="264944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113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Risks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return</a:t>
            </a:r>
            <a:r>
              <a:rPr lang="it-IT" dirty="0" smtClean="0"/>
              <a:t> (</a:t>
            </a:r>
            <a:r>
              <a:rPr lang="it-IT" dirty="0" smtClean="0">
                <a:sym typeface="Symbol"/>
              </a:rPr>
              <a:t>) </a:t>
            </a:r>
            <a:r>
              <a:rPr lang="it-IT" dirty="0" smtClean="0"/>
              <a:t>: </a:t>
            </a:r>
            <a:r>
              <a:rPr lang="it-IT" dirty="0" err="1" smtClean="0"/>
              <a:t>mean</a:t>
            </a:r>
            <a:r>
              <a:rPr lang="it-IT" dirty="0" smtClean="0"/>
              <a:t> of R(t) </a:t>
            </a:r>
          </a:p>
          <a:p>
            <a:r>
              <a:rPr lang="it-IT" dirty="0" err="1" smtClean="0"/>
              <a:t>Risk</a:t>
            </a:r>
            <a:r>
              <a:rPr lang="it-IT" dirty="0" smtClean="0"/>
              <a:t> (</a:t>
            </a:r>
            <a:r>
              <a:rPr lang="it-IT" dirty="0" smtClean="0">
                <a:sym typeface="Symbol"/>
              </a:rPr>
              <a:t>)</a:t>
            </a:r>
            <a:r>
              <a:rPr lang="it-IT" dirty="0" smtClean="0"/>
              <a:t>: </a:t>
            </a:r>
            <a:r>
              <a:rPr lang="it-IT" dirty="0" err="1" smtClean="0"/>
              <a:t>volatility</a:t>
            </a:r>
            <a:r>
              <a:rPr lang="it-IT" dirty="0" smtClean="0"/>
              <a:t> or standard </a:t>
            </a:r>
            <a:r>
              <a:rPr lang="it-IT" dirty="0" err="1" smtClean="0"/>
              <a:t>deviation</a:t>
            </a:r>
            <a:r>
              <a:rPr lang="it-IT" dirty="0" smtClean="0"/>
              <a:t> of R(t)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14</a:t>
            </a:fld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0" y="2132857"/>
            <a:ext cx="7937630" cy="444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7020272" y="227687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</a:rPr>
              <a:t>European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equity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707505" y="4172650"/>
            <a:ext cx="143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0000FF"/>
                </a:solidFill>
              </a:rPr>
              <a:t>European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err="1" smtClean="0">
                <a:solidFill>
                  <a:srgbClr val="0000FF"/>
                </a:solidFill>
              </a:rPr>
              <a:t>Gov</a:t>
            </a:r>
            <a:r>
              <a:rPr lang="it-IT" dirty="0" smtClean="0">
                <a:solidFill>
                  <a:srgbClr val="0000FF"/>
                </a:solidFill>
              </a:rPr>
              <a:t> bond</a:t>
            </a:r>
            <a:endParaRPr lang="it-IT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554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Meaning</a:t>
            </a:r>
            <a:r>
              <a:rPr lang="it-IT" dirty="0" smtClean="0"/>
              <a:t> of </a:t>
            </a:r>
            <a:r>
              <a:rPr lang="it-IT" dirty="0" err="1" smtClean="0"/>
              <a:t>volatility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Under </a:t>
            </a:r>
            <a:r>
              <a:rPr lang="it-IT" dirty="0" err="1" smtClean="0"/>
              <a:t>normality</a:t>
            </a:r>
            <a:r>
              <a:rPr lang="it-IT" dirty="0" smtClean="0"/>
              <a:t> the </a:t>
            </a:r>
            <a:r>
              <a:rPr lang="it-IT" dirty="0" err="1" smtClean="0"/>
              <a:t>range</a:t>
            </a:r>
            <a:r>
              <a:rPr lang="it-IT" dirty="0" smtClean="0"/>
              <a:t> </a:t>
            </a:r>
            <a:r>
              <a:rPr lang="it-IT" dirty="0" smtClean="0">
                <a:sym typeface="Symbol"/>
              </a:rPr>
              <a:t> </a:t>
            </a:r>
            <a:r>
              <a:rPr lang="it-IT" dirty="0" err="1" smtClean="0">
                <a:sym typeface="Symbol"/>
              </a:rPr>
              <a:t>has</a:t>
            </a:r>
            <a:r>
              <a:rPr lang="it-IT" dirty="0" smtClean="0">
                <a:sym typeface="Symbol"/>
              </a:rPr>
              <a:t> a </a:t>
            </a:r>
            <a:r>
              <a:rPr lang="it-IT" dirty="0" err="1" smtClean="0">
                <a:sym typeface="Symbol"/>
              </a:rPr>
              <a:t>probability</a:t>
            </a:r>
            <a:r>
              <a:rPr lang="it-IT" dirty="0" smtClean="0">
                <a:sym typeface="Symbol"/>
              </a:rPr>
              <a:t> of 68%</a:t>
            </a:r>
          </a:p>
          <a:p>
            <a:pPr marL="0" indent="0">
              <a:buNone/>
            </a:pPr>
            <a:r>
              <a:rPr lang="it-IT" dirty="0" err="1" smtClean="0">
                <a:sym typeface="Symbol"/>
              </a:rPr>
              <a:t>Eg</a:t>
            </a:r>
            <a:r>
              <a:rPr lang="it-IT" dirty="0" smtClean="0">
                <a:sym typeface="Symbol"/>
              </a:rPr>
              <a:t>. 3%2%  </a:t>
            </a:r>
            <a:r>
              <a:rPr lang="it-IT" dirty="0" err="1" smtClean="0">
                <a:sym typeface="Symbol"/>
              </a:rPr>
              <a:t>is</a:t>
            </a:r>
            <a:r>
              <a:rPr lang="it-IT" dirty="0" smtClean="0">
                <a:sym typeface="Symbol"/>
              </a:rPr>
              <a:t> +1% to +5% (bond)</a:t>
            </a:r>
          </a:p>
          <a:p>
            <a:pPr marL="0" indent="0">
              <a:buNone/>
            </a:pPr>
            <a:r>
              <a:rPr lang="it-IT" dirty="0" smtClean="0">
                <a:sym typeface="Symbol"/>
              </a:rPr>
              <a:t>3%4% </a:t>
            </a:r>
            <a:r>
              <a:rPr lang="it-IT" dirty="0" err="1" smtClean="0">
                <a:sym typeface="Symbol"/>
              </a:rPr>
              <a:t>is</a:t>
            </a:r>
            <a:r>
              <a:rPr lang="it-IT" dirty="0" smtClean="0">
                <a:sym typeface="Symbol"/>
              </a:rPr>
              <a:t> -1% to +7% (more </a:t>
            </a:r>
            <a:r>
              <a:rPr lang="it-IT" dirty="0" err="1" smtClean="0">
                <a:sym typeface="Symbol"/>
              </a:rPr>
              <a:t>risk</a:t>
            </a:r>
            <a:r>
              <a:rPr lang="it-IT" dirty="0" smtClean="0">
                <a:sym typeface="Symbol"/>
              </a:rPr>
              <a:t>)</a:t>
            </a:r>
          </a:p>
          <a:p>
            <a:pPr marL="0" indent="0">
              <a:buNone/>
            </a:pPr>
            <a:r>
              <a:rPr lang="it-IT" dirty="0" smtClean="0">
                <a:sym typeface="Symbol"/>
              </a:rPr>
              <a:t>In general </a:t>
            </a:r>
            <a:r>
              <a:rPr lang="it-IT" u="sng" dirty="0" smtClean="0">
                <a:sym typeface="Symbol"/>
              </a:rPr>
              <a:t>high </a:t>
            </a:r>
            <a:r>
              <a:rPr lang="it-IT" u="sng" dirty="0" err="1" smtClean="0">
                <a:sym typeface="Symbol"/>
              </a:rPr>
              <a:t>expected</a:t>
            </a:r>
            <a:r>
              <a:rPr lang="it-IT" u="sng" dirty="0" smtClean="0">
                <a:sym typeface="Symbol"/>
              </a:rPr>
              <a:t> </a:t>
            </a:r>
            <a:r>
              <a:rPr lang="it-IT" u="sng" dirty="0" err="1" smtClean="0">
                <a:sym typeface="Symbol"/>
              </a:rPr>
              <a:t>return</a:t>
            </a:r>
            <a:r>
              <a:rPr lang="it-IT" u="sng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means</a:t>
            </a:r>
            <a:r>
              <a:rPr lang="it-IT" dirty="0" smtClean="0">
                <a:sym typeface="Symbol"/>
              </a:rPr>
              <a:t> </a:t>
            </a:r>
            <a:r>
              <a:rPr lang="it-IT" u="sng" dirty="0" smtClean="0">
                <a:sym typeface="Symbol"/>
              </a:rPr>
              <a:t>high </a:t>
            </a:r>
            <a:r>
              <a:rPr lang="it-IT" u="sng" dirty="0" err="1" smtClean="0">
                <a:sym typeface="Symbol"/>
              </a:rPr>
              <a:t>risk</a:t>
            </a:r>
            <a:r>
              <a:rPr lang="it-IT" u="sng" dirty="0" smtClean="0">
                <a:sym typeface="Symbol"/>
              </a:rPr>
              <a:t> </a:t>
            </a:r>
            <a:r>
              <a:rPr lang="it-IT" dirty="0" smtClean="0">
                <a:sym typeface="Symbol"/>
              </a:rPr>
              <a:t>(and viceversa)</a:t>
            </a:r>
          </a:p>
          <a:p>
            <a:pPr marL="0" indent="0">
              <a:buNone/>
            </a:pPr>
            <a:r>
              <a:rPr lang="it-IT" dirty="0" smtClean="0">
                <a:sym typeface="Symbol"/>
              </a:rPr>
              <a:t>5%12% i.e. -7% to +17% (</a:t>
            </a:r>
            <a:r>
              <a:rPr lang="it-IT" dirty="0" err="1" smtClean="0">
                <a:sym typeface="Symbol"/>
              </a:rPr>
              <a:t>equity</a:t>
            </a:r>
            <a:r>
              <a:rPr lang="it-IT" dirty="0" smtClean="0">
                <a:sym typeface="Symbol"/>
              </a:rPr>
              <a:t>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15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56612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&lt;&lt;</a:t>
            </a: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investor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to decide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prefer</a:t>
            </a:r>
            <a:r>
              <a:rPr lang="it-IT" dirty="0" smtClean="0"/>
              <a:t> to </a:t>
            </a:r>
            <a:r>
              <a:rPr lang="it-IT" dirty="0" err="1" smtClean="0"/>
              <a:t>eat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 or to </a:t>
            </a:r>
            <a:r>
              <a:rPr lang="it-IT" dirty="0" err="1" smtClean="0"/>
              <a:t>sleep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&gt;&gt;</a:t>
            </a:r>
          </a:p>
          <a:p>
            <a:r>
              <a:rPr lang="it-IT" dirty="0"/>
              <a:t>	</a:t>
            </a:r>
            <a:r>
              <a:rPr lang="it-IT" dirty="0" smtClean="0"/>
              <a:t>					B. G. </a:t>
            </a:r>
            <a:r>
              <a:rPr lang="it-IT" dirty="0" err="1" smtClean="0"/>
              <a:t>Malkiel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8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Alternative </a:t>
            </a:r>
            <a:r>
              <a:rPr lang="it-IT" dirty="0" err="1" smtClean="0"/>
              <a:t>measures</a:t>
            </a:r>
            <a:r>
              <a:rPr lang="it-IT" dirty="0" smtClean="0"/>
              <a:t> of </a:t>
            </a:r>
            <a:r>
              <a:rPr lang="it-IT" dirty="0" err="1" smtClean="0"/>
              <a:t>risk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downside</a:t>
            </a:r>
            <a:r>
              <a:rPr lang="it-IT" dirty="0" smtClean="0"/>
              <a:t> </a:t>
            </a:r>
            <a:r>
              <a:rPr lang="it-IT" dirty="0" err="1" smtClean="0"/>
              <a:t>risk</a:t>
            </a:r>
            <a:r>
              <a:rPr lang="it-IT" dirty="0" smtClean="0"/>
              <a:t>)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dirty="0" smtClean="0"/>
                  <a:t>Value </a:t>
                </a:r>
                <a:r>
                  <a:rPr lang="it-IT" dirty="0" err="1" smtClean="0"/>
                  <a:t>at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risk</a:t>
                </a:r>
                <a:r>
                  <a:rPr lang="it-IT" dirty="0" smtClean="0"/>
                  <a:t> (</a:t>
                </a:r>
                <a:r>
                  <a:rPr lang="it-IT" dirty="0" err="1" smtClean="0"/>
                  <a:t>VaR</a:t>
                </a:r>
                <a:r>
                  <a:rPr lang="it-IT" dirty="0" smtClean="0"/>
                  <a:t>) (in </a:t>
                </a:r>
                <a:r>
                  <a:rPr lang="it-IT" dirty="0" err="1" smtClean="0"/>
                  <a:t>mil</a:t>
                </a:r>
                <a:r>
                  <a:rPr lang="it-IT" dirty="0" smtClean="0"/>
                  <a:t>)</a:t>
                </a:r>
              </a:p>
              <a:p>
                <a:pPr marL="0" indent="0">
                  <a:buNone/>
                </a:pPr>
                <a:r>
                  <a:rPr lang="it-IT" dirty="0"/>
                  <a:t> 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prob</a:t>
                </a:r>
                <a:r>
                  <a:rPr lang="it-IT" dirty="0" smtClean="0"/>
                  <a:t>( V(t)-V(t-1) &lt; -</a:t>
                </a:r>
                <a:r>
                  <a:rPr lang="it-IT" dirty="0" err="1" smtClean="0"/>
                  <a:t>VaR</a:t>
                </a:r>
                <a:r>
                  <a:rPr lang="it-IT" dirty="0" smtClean="0"/>
                  <a:t>) = </a:t>
                </a:r>
                <a:r>
                  <a:rPr lang="it-IT" dirty="0" smtClean="0">
                    <a:sym typeface="Symbol"/>
                  </a:rPr>
                  <a:t>  (</a:t>
                </a:r>
                <a:r>
                  <a:rPr lang="it-IT" dirty="0" err="1" smtClean="0">
                    <a:sym typeface="Symbol"/>
                  </a:rPr>
                  <a:t>eg</a:t>
                </a:r>
                <a:r>
                  <a:rPr lang="it-IT" dirty="0" smtClean="0">
                    <a:sym typeface="Symbol"/>
                  </a:rPr>
                  <a:t>. 1%)</a:t>
                </a:r>
              </a:p>
              <a:p>
                <a:pPr marL="0" indent="0">
                  <a:buNone/>
                </a:pPr>
                <a:endParaRPr lang="it-IT" dirty="0">
                  <a:sym typeface="Symbol"/>
                </a:endParaRPr>
              </a:p>
              <a:p>
                <a:r>
                  <a:rPr lang="it-IT" dirty="0" smtClean="0"/>
                  <a:t>Return </a:t>
                </a:r>
                <a:r>
                  <a:rPr lang="it-IT" dirty="0" err="1"/>
                  <a:t>at</a:t>
                </a:r>
                <a:r>
                  <a:rPr lang="it-IT" dirty="0"/>
                  <a:t> </a:t>
                </a:r>
                <a:r>
                  <a:rPr lang="it-IT" dirty="0" err="1"/>
                  <a:t>risk</a:t>
                </a:r>
                <a:r>
                  <a:rPr lang="it-IT" dirty="0"/>
                  <a:t> </a:t>
                </a:r>
                <a:r>
                  <a:rPr lang="it-IT" dirty="0" smtClean="0"/>
                  <a:t>(</a:t>
                </a:r>
                <a:r>
                  <a:rPr lang="it-IT" dirty="0" err="1" smtClean="0"/>
                  <a:t>RaR</a:t>
                </a:r>
                <a:r>
                  <a:rPr lang="it-IT" dirty="0"/>
                  <a:t>) (in </a:t>
                </a:r>
                <a:r>
                  <a:rPr lang="it-IT" dirty="0" smtClean="0"/>
                  <a:t>%)</a:t>
                </a:r>
                <a:endParaRPr lang="it-IT" dirty="0"/>
              </a:p>
              <a:p>
                <a:pPr marL="0" indent="0">
                  <a:buNone/>
                </a:pPr>
                <a:r>
                  <a:rPr lang="it-IT" dirty="0"/>
                  <a:t>  </a:t>
                </a:r>
                <a:r>
                  <a:rPr lang="it-IT" dirty="0" err="1"/>
                  <a:t>prob</a:t>
                </a:r>
                <a:r>
                  <a:rPr lang="it-IT" dirty="0"/>
                  <a:t>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𝑉</m:t>
                        </m:r>
                        <m:d>
                          <m:dPr>
                            <m:ctrlPr>
                              <a:rPr lang="it-IT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t-IT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it-IT" b="0" i="1" smtClean="0">
                            <a:latin typeface="Cambria Math"/>
                          </a:rPr>
                          <m:t>−</m:t>
                        </m:r>
                        <m:r>
                          <a:rPr lang="it-IT" b="0" i="1" smtClean="0">
                            <a:latin typeface="Cambria Math"/>
                          </a:rPr>
                          <m:t>𝑉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𝑉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r>
                  <a:rPr lang="it-IT" dirty="0" smtClean="0"/>
                  <a:t> </a:t>
                </a:r>
                <a:r>
                  <a:rPr lang="it-IT" dirty="0"/>
                  <a:t>&lt; </a:t>
                </a:r>
                <a:r>
                  <a:rPr lang="it-IT" dirty="0" smtClean="0"/>
                  <a:t>-</a:t>
                </a:r>
                <a:r>
                  <a:rPr lang="it-IT" dirty="0" err="1" smtClean="0"/>
                  <a:t>RaR</a:t>
                </a:r>
                <a:r>
                  <a:rPr lang="it-IT" dirty="0"/>
                  <a:t>) = </a:t>
                </a:r>
                <a:r>
                  <a:rPr lang="it-IT" dirty="0">
                    <a:sym typeface="Symbol"/>
                  </a:rPr>
                  <a:t>  (</a:t>
                </a:r>
                <a:r>
                  <a:rPr lang="it-IT" dirty="0" err="1">
                    <a:sym typeface="Symbol"/>
                  </a:rPr>
                  <a:t>eg</a:t>
                </a:r>
                <a:r>
                  <a:rPr lang="it-IT" dirty="0">
                    <a:sym typeface="Symbol"/>
                  </a:rPr>
                  <a:t>. 1%)</a:t>
                </a:r>
                <a:endParaRPr lang="it-IT" dirty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16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763688" y="27809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Portfolio </a:t>
            </a:r>
            <a:r>
              <a:rPr lang="it-IT" dirty="0" err="1" smtClean="0"/>
              <a:t>loss</a:t>
            </a:r>
            <a:r>
              <a:rPr lang="it-IT" dirty="0" smtClean="0"/>
              <a:t> in 1 </a:t>
            </a:r>
            <a:r>
              <a:rPr lang="it-IT" dirty="0" err="1" smtClean="0"/>
              <a:t>period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7201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Financial management of PF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Passive management</a:t>
            </a:r>
          </a:p>
          <a:p>
            <a:pPr lvl="1"/>
            <a:r>
              <a:rPr lang="it-IT" dirty="0" err="1" smtClean="0"/>
              <a:t>Buy</a:t>
            </a:r>
            <a:r>
              <a:rPr lang="it-IT" dirty="0" smtClean="0"/>
              <a:t> and </a:t>
            </a:r>
            <a:r>
              <a:rPr lang="it-IT" dirty="0" err="1" smtClean="0"/>
              <a:t>hold</a:t>
            </a:r>
            <a:r>
              <a:rPr lang="it-IT" dirty="0" smtClean="0"/>
              <a:t> (</a:t>
            </a:r>
            <a:r>
              <a:rPr lang="it-IT" dirty="0" err="1" smtClean="0"/>
              <a:t>e.g</a:t>
            </a:r>
            <a:r>
              <a:rPr lang="it-IT" dirty="0" smtClean="0"/>
              <a:t> 80 </a:t>
            </a:r>
            <a:r>
              <a:rPr lang="it-IT" dirty="0" err="1" smtClean="0"/>
              <a:t>mil</a:t>
            </a:r>
            <a:r>
              <a:rPr lang="it-IT" dirty="0" smtClean="0"/>
              <a:t> bonds, 20 </a:t>
            </a:r>
            <a:r>
              <a:rPr lang="it-IT" dirty="0" err="1" smtClean="0"/>
              <a:t>mil</a:t>
            </a:r>
            <a:r>
              <a:rPr lang="it-IT" dirty="0" smtClean="0"/>
              <a:t> </a:t>
            </a:r>
            <a:r>
              <a:rPr lang="it-IT" dirty="0" err="1" smtClean="0"/>
              <a:t>equity</a:t>
            </a:r>
            <a:r>
              <a:rPr lang="it-IT" dirty="0" smtClean="0"/>
              <a:t>) </a:t>
            </a:r>
          </a:p>
          <a:p>
            <a:pPr lvl="1"/>
            <a:r>
              <a:rPr lang="it-IT" dirty="0" err="1" smtClean="0"/>
              <a:t>Rebalancing</a:t>
            </a:r>
            <a:r>
              <a:rPr lang="it-IT" dirty="0" smtClean="0"/>
              <a:t> or </a:t>
            </a:r>
            <a:r>
              <a:rPr lang="it-IT" dirty="0" err="1" smtClean="0"/>
              <a:t>benchmarking</a:t>
            </a:r>
            <a:r>
              <a:rPr lang="it-IT" dirty="0" smtClean="0"/>
              <a:t> (sell high, </a:t>
            </a:r>
            <a:r>
              <a:rPr lang="it-IT" dirty="0" err="1" smtClean="0"/>
              <a:t>buy</a:t>
            </a:r>
            <a:r>
              <a:rPr lang="it-IT" dirty="0" smtClean="0"/>
              <a:t> </a:t>
            </a:r>
            <a:r>
              <a:rPr lang="it-IT" dirty="0" err="1" smtClean="0"/>
              <a:t>low</a:t>
            </a:r>
            <a:r>
              <a:rPr lang="it-IT" dirty="0" smtClean="0"/>
              <a:t>) (replicate the market: </a:t>
            </a:r>
            <a:r>
              <a:rPr lang="it-IT" dirty="0" err="1" smtClean="0"/>
              <a:t>keep</a:t>
            </a:r>
            <a:r>
              <a:rPr lang="it-IT" dirty="0" smtClean="0"/>
              <a:t> 80% / 20%)</a:t>
            </a:r>
          </a:p>
          <a:p>
            <a:r>
              <a:rPr lang="it-IT" dirty="0" smtClean="0"/>
              <a:t>Active management (to beat the market)</a:t>
            </a:r>
          </a:p>
          <a:p>
            <a:pPr lvl="1"/>
            <a:r>
              <a:rPr lang="it-IT" dirty="0" smtClean="0"/>
              <a:t>Quantitative </a:t>
            </a:r>
          </a:p>
          <a:p>
            <a:pPr lvl="2"/>
            <a:r>
              <a:rPr lang="it-IT" dirty="0" smtClean="0"/>
              <a:t>Portfolio </a:t>
            </a:r>
            <a:r>
              <a:rPr lang="it-IT" dirty="0" err="1" smtClean="0"/>
              <a:t>insurance</a:t>
            </a:r>
            <a:r>
              <a:rPr lang="it-IT" dirty="0" smtClean="0"/>
              <a:t> (sell </a:t>
            </a:r>
            <a:r>
              <a:rPr lang="it-IT" dirty="0" err="1" smtClean="0"/>
              <a:t>low</a:t>
            </a:r>
            <a:r>
              <a:rPr lang="it-IT" dirty="0" smtClean="0"/>
              <a:t>, </a:t>
            </a:r>
            <a:r>
              <a:rPr lang="it-IT" dirty="0" err="1" smtClean="0"/>
              <a:t>buy</a:t>
            </a:r>
            <a:r>
              <a:rPr lang="it-IT" dirty="0" smtClean="0"/>
              <a:t> high)</a:t>
            </a:r>
          </a:p>
          <a:p>
            <a:pPr lvl="2"/>
            <a:r>
              <a:rPr lang="it-IT" dirty="0" err="1" smtClean="0"/>
              <a:t>Forecasting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Discretional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88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it-IT" sz="2800" dirty="0" smtClean="0"/>
              <a:t>Active </a:t>
            </a:r>
            <a:r>
              <a:rPr lang="it-IT" sz="2800" dirty="0" err="1" smtClean="0"/>
              <a:t>financial</a:t>
            </a:r>
            <a:r>
              <a:rPr lang="it-IT" sz="2800" dirty="0" smtClean="0"/>
              <a:t> management of PF</a:t>
            </a:r>
            <a:br>
              <a:rPr lang="it-IT" sz="2800" dirty="0" smtClean="0"/>
            </a:br>
            <a:r>
              <a:rPr lang="it-IT" sz="2800" dirty="0" err="1" smtClean="0"/>
              <a:t>Tactical</a:t>
            </a:r>
            <a:r>
              <a:rPr lang="it-IT" sz="2800" dirty="0" smtClean="0"/>
              <a:t> </a:t>
            </a:r>
            <a:r>
              <a:rPr lang="it-IT" sz="2800" dirty="0" err="1" smtClean="0"/>
              <a:t>asset</a:t>
            </a:r>
            <a:r>
              <a:rPr lang="it-IT" sz="2800" dirty="0" smtClean="0"/>
              <a:t> management: </a:t>
            </a:r>
            <a:r>
              <a:rPr lang="it-IT" sz="2800" dirty="0" err="1" smtClean="0"/>
              <a:t>allocation</a:t>
            </a:r>
            <a:r>
              <a:rPr lang="it-IT" sz="2800" dirty="0" smtClean="0"/>
              <a:t> (</a:t>
            </a:r>
            <a:r>
              <a:rPr lang="it-IT" sz="2800" dirty="0" err="1" smtClean="0"/>
              <a:t>dynamic</a:t>
            </a:r>
            <a:r>
              <a:rPr lang="it-IT" sz="2800" dirty="0" smtClean="0"/>
              <a:t> </a:t>
            </a:r>
            <a:r>
              <a:rPr lang="it-IT" sz="2800" dirty="0" err="1" smtClean="0"/>
              <a:t>weights</a:t>
            </a:r>
            <a:r>
              <a:rPr lang="it-IT" sz="2800" dirty="0" smtClean="0"/>
              <a:t>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</a:t>
            </a:r>
            <a:r>
              <a:rPr lang="it-IT" sz="1400" dirty="0" smtClean="0"/>
              <a:t>B</a:t>
            </a:r>
            <a:r>
              <a:rPr lang="it-IT" sz="2800" dirty="0" smtClean="0"/>
              <a:t>(t)=w</a:t>
            </a:r>
            <a:r>
              <a:rPr lang="it-IT" sz="1400" dirty="0" smtClean="0"/>
              <a:t>B</a:t>
            </a:r>
            <a:r>
              <a:rPr lang="it-IT" sz="2800" dirty="0" smtClean="0"/>
              <a:t>1*R</a:t>
            </a:r>
            <a:r>
              <a:rPr lang="it-IT" sz="1400" dirty="0" smtClean="0"/>
              <a:t>B</a:t>
            </a:r>
            <a:r>
              <a:rPr lang="it-IT" sz="2800" dirty="0" smtClean="0"/>
              <a:t>1(t)+ w</a:t>
            </a:r>
            <a:r>
              <a:rPr lang="it-IT" sz="1400" dirty="0" smtClean="0"/>
              <a:t>B</a:t>
            </a:r>
            <a:r>
              <a:rPr lang="it-IT" sz="2800" dirty="0" smtClean="0"/>
              <a:t>2*R</a:t>
            </a:r>
            <a:r>
              <a:rPr lang="it-IT" sz="1400" dirty="0" smtClean="0"/>
              <a:t>B</a:t>
            </a:r>
            <a:r>
              <a:rPr lang="it-IT" sz="2800" dirty="0" smtClean="0"/>
              <a:t>2(t)</a:t>
            </a:r>
          </a:p>
          <a:p>
            <a:endParaRPr lang="it-IT" sz="2800" dirty="0"/>
          </a:p>
          <a:p>
            <a:r>
              <a:rPr lang="it-IT" dirty="0" smtClean="0"/>
              <a:t>R</a:t>
            </a:r>
            <a:r>
              <a:rPr lang="it-IT" sz="1600" dirty="0" smtClean="0"/>
              <a:t>PF</a:t>
            </a:r>
            <a:r>
              <a:rPr lang="it-IT" dirty="0" smtClean="0"/>
              <a:t>(t</a:t>
            </a:r>
            <a:r>
              <a:rPr lang="it-IT" dirty="0"/>
              <a:t>)=</a:t>
            </a:r>
            <a:r>
              <a:rPr lang="it-IT" dirty="0" smtClean="0"/>
              <a:t>w</a:t>
            </a:r>
            <a:r>
              <a:rPr lang="it-IT" sz="1600" dirty="0" smtClean="0"/>
              <a:t>PF</a:t>
            </a:r>
            <a:r>
              <a:rPr lang="it-IT" dirty="0" smtClean="0"/>
              <a:t>1(t-1</a:t>
            </a:r>
            <a:r>
              <a:rPr lang="it-IT" dirty="0"/>
              <a:t>)*</a:t>
            </a:r>
            <a:r>
              <a:rPr lang="it-IT" dirty="0" smtClean="0"/>
              <a:t>R</a:t>
            </a:r>
            <a:r>
              <a:rPr lang="it-IT" sz="1600" dirty="0" smtClean="0"/>
              <a:t>PF</a:t>
            </a:r>
            <a:r>
              <a:rPr lang="it-IT" dirty="0" smtClean="0"/>
              <a:t>1(t)+w</a:t>
            </a:r>
            <a:r>
              <a:rPr lang="it-IT" sz="1600" dirty="0" smtClean="0"/>
              <a:t>PF</a:t>
            </a:r>
            <a:r>
              <a:rPr lang="it-IT" dirty="0" smtClean="0"/>
              <a:t>2(t-1</a:t>
            </a:r>
            <a:r>
              <a:rPr lang="it-IT" dirty="0"/>
              <a:t>)*</a:t>
            </a:r>
            <a:r>
              <a:rPr lang="it-IT" dirty="0" smtClean="0"/>
              <a:t>R</a:t>
            </a:r>
            <a:r>
              <a:rPr lang="it-IT" sz="1600" dirty="0" smtClean="0"/>
              <a:t>PF</a:t>
            </a:r>
            <a:r>
              <a:rPr lang="it-IT" dirty="0" smtClean="0"/>
              <a:t>2(t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sz="2400" dirty="0" err="1" smtClean="0"/>
              <a:t>Eg</a:t>
            </a:r>
            <a:r>
              <a:rPr lang="it-IT" sz="2400" dirty="0"/>
              <a:t>. </a:t>
            </a:r>
            <a:r>
              <a:rPr lang="it-IT" sz="2400" dirty="0" smtClean="0"/>
              <a:t>w</a:t>
            </a:r>
            <a:r>
              <a:rPr lang="it-IT" sz="1200" dirty="0" smtClean="0"/>
              <a:t>PF</a:t>
            </a:r>
            <a:r>
              <a:rPr lang="it-IT" sz="2400" dirty="0" smtClean="0"/>
              <a:t>1=85% vs w</a:t>
            </a:r>
            <a:r>
              <a:rPr lang="it-IT" sz="1200" dirty="0" smtClean="0"/>
              <a:t>B</a:t>
            </a:r>
            <a:r>
              <a:rPr lang="it-IT" sz="2400" dirty="0" smtClean="0"/>
              <a:t>1=80%  (</a:t>
            </a:r>
            <a:r>
              <a:rPr lang="it-IT" sz="2400" dirty="0" err="1" smtClean="0"/>
              <a:t>overweight</a:t>
            </a:r>
            <a:r>
              <a:rPr lang="it-IT" sz="2400" dirty="0" smtClean="0"/>
              <a:t> of bonds) 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18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>
          <a:xfrm>
            <a:off x="1907704" y="2204864"/>
            <a:ext cx="144016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3873217" y="2132856"/>
            <a:ext cx="986815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746696" y="3885086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Changing</a:t>
            </a:r>
            <a:r>
              <a:rPr lang="it-IT" dirty="0" smtClean="0"/>
              <a:t> </a:t>
            </a:r>
            <a:r>
              <a:rPr lang="it-IT" dirty="0" err="1" smtClean="0"/>
              <a:t>tactically</a:t>
            </a:r>
            <a:r>
              <a:rPr lang="it-IT" dirty="0" smtClean="0"/>
              <a:t> and </a:t>
            </a:r>
            <a:r>
              <a:rPr lang="it-IT" dirty="0" err="1" smtClean="0"/>
              <a:t>dynamically</a:t>
            </a:r>
            <a:r>
              <a:rPr lang="it-IT" dirty="0" smtClean="0"/>
              <a:t> the </a:t>
            </a:r>
            <a:r>
              <a:rPr lang="it-IT" dirty="0" err="1" smtClean="0"/>
              <a:t>weights</a:t>
            </a:r>
            <a:r>
              <a:rPr lang="it-IT" dirty="0" smtClean="0"/>
              <a:t> of bonds and </a:t>
            </a:r>
            <a:r>
              <a:rPr lang="it-IT" dirty="0" err="1" smtClean="0"/>
              <a:t>equity</a:t>
            </a:r>
            <a:r>
              <a:rPr lang="it-IT" dirty="0" smtClean="0"/>
              <a:t> in the PF portfolio </a:t>
            </a:r>
            <a:r>
              <a:rPr lang="it-IT" dirty="0" err="1" smtClean="0"/>
              <a:t>wrt</a:t>
            </a:r>
            <a:r>
              <a:rPr lang="it-IT" dirty="0" smtClean="0"/>
              <a:t> benchmark</a:t>
            </a:r>
          </a:p>
          <a:p>
            <a:endParaRPr lang="it-IT" dirty="0"/>
          </a:p>
          <a:p>
            <a:r>
              <a:rPr lang="it-IT" dirty="0" smtClean="0"/>
              <a:t>e.g. w</a:t>
            </a:r>
            <a:r>
              <a:rPr lang="it-IT" sz="1050" dirty="0" smtClean="0"/>
              <a:t>PF</a:t>
            </a:r>
            <a:r>
              <a:rPr lang="it-IT" dirty="0" smtClean="0"/>
              <a:t>1(t-1)&gt;w</a:t>
            </a:r>
            <a:r>
              <a:rPr lang="it-IT" sz="1050" dirty="0" smtClean="0"/>
              <a:t>B</a:t>
            </a:r>
            <a:r>
              <a:rPr lang="it-IT" dirty="0" smtClean="0"/>
              <a:t>1  (more bonds </a:t>
            </a:r>
            <a:r>
              <a:rPr lang="it-IT" dirty="0" err="1" smtClean="0"/>
              <a:t>than</a:t>
            </a:r>
            <a:r>
              <a:rPr lang="it-IT" dirty="0" smtClean="0"/>
              <a:t> in the benchmark) </a:t>
            </a:r>
            <a:r>
              <a:rPr lang="it-IT" dirty="0" err="1" smtClean="0"/>
              <a:t>if</a:t>
            </a:r>
            <a:r>
              <a:rPr lang="it-IT" dirty="0" smtClean="0"/>
              <a:t> bonds are </a:t>
            </a:r>
            <a:r>
              <a:rPr lang="it-IT" u="sng" dirty="0" err="1" smtClean="0"/>
              <a:t>expected</a:t>
            </a:r>
            <a:r>
              <a:rPr lang="it-IT" dirty="0" smtClean="0"/>
              <a:t> to </a:t>
            </a:r>
            <a:r>
              <a:rPr lang="it-IT" dirty="0" err="1" smtClean="0"/>
              <a:t>outperform</a:t>
            </a:r>
            <a:r>
              <a:rPr lang="it-IT" dirty="0" smtClean="0"/>
              <a:t> </a:t>
            </a:r>
            <a:r>
              <a:rPr lang="it-IT" dirty="0" err="1" smtClean="0"/>
              <a:t>equity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6444208" y="5373216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755576" y="5385397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 </a:t>
            </a:r>
            <a:r>
              <a:rPr lang="it-IT" dirty="0" err="1" smtClean="0"/>
              <a:t>bet</a:t>
            </a:r>
            <a:r>
              <a:rPr lang="it-IT" dirty="0" smtClean="0"/>
              <a:t> (a </a:t>
            </a:r>
            <a:r>
              <a:rPr lang="it-IT" dirty="0" err="1" smtClean="0"/>
              <a:t>gamble</a:t>
            </a:r>
            <a:r>
              <a:rPr lang="it-IT" dirty="0" smtClean="0"/>
              <a:t>) of the </a:t>
            </a:r>
            <a:r>
              <a:rPr lang="it-IT" dirty="0" err="1" smtClean="0"/>
              <a:t>asset</a:t>
            </a:r>
            <a:r>
              <a:rPr lang="it-IT" dirty="0" smtClean="0"/>
              <a:t> manager (macro-</a:t>
            </a:r>
            <a:r>
              <a:rPr lang="it-IT" dirty="0" err="1" smtClean="0"/>
              <a:t>forecast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correct</a:t>
            </a:r>
            <a:r>
              <a:rPr lang="it-IT" dirty="0" smtClean="0"/>
              <a:t>  </a:t>
            </a:r>
            <a:r>
              <a:rPr lang="it-IT" dirty="0"/>
              <a:t>R</a:t>
            </a:r>
            <a:r>
              <a:rPr lang="it-IT" sz="1050" dirty="0"/>
              <a:t>PF</a:t>
            </a:r>
            <a:r>
              <a:rPr lang="it-IT" dirty="0"/>
              <a:t>(t</a:t>
            </a:r>
            <a:r>
              <a:rPr lang="it-IT" dirty="0" smtClean="0"/>
              <a:t>)&gt;</a:t>
            </a:r>
            <a:r>
              <a:rPr lang="it-IT" dirty="0"/>
              <a:t>R</a:t>
            </a:r>
            <a:r>
              <a:rPr lang="it-IT" sz="1050" dirty="0"/>
              <a:t>B</a:t>
            </a:r>
            <a:r>
              <a:rPr lang="it-IT" dirty="0"/>
              <a:t>(t</a:t>
            </a:r>
            <a:r>
              <a:rPr lang="it-IT" dirty="0" smtClean="0"/>
              <a:t>) </a:t>
            </a:r>
            <a:r>
              <a:rPr lang="it-IT" dirty="0" err="1" smtClean="0"/>
              <a:t>abd</a:t>
            </a:r>
            <a:r>
              <a:rPr lang="it-IT" dirty="0" smtClean="0"/>
              <a:t> the </a:t>
            </a:r>
            <a:r>
              <a:rPr lang="it-IT" dirty="0" err="1" smtClean="0"/>
              <a:t>asset</a:t>
            </a:r>
            <a:r>
              <a:rPr lang="it-IT" dirty="0" smtClean="0"/>
              <a:t> manager </a:t>
            </a:r>
            <a:r>
              <a:rPr lang="it-IT" dirty="0" err="1" smtClean="0"/>
              <a:t>beats</a:t>
            </a:r>
            <a:r>
              <a:rPr lang="it-IT" dirty="0" smtClean="0"/>
              <a:t> the benchmark (the market)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292080" y="170080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Benchmark (</a:t>
            </a:r>
            <a:r>
              <a:rPr lang="it-IT" dirty="0" err="1" smtClean="0"/>
              <a:t>fixed</a:t>
            </a:r>
            <a:r>
              <a:rPr lang="it-IT" dirty="0" smtClean="0"/>
              <a:t> </a:t>
            </a:r>
            <a:r>
              <a:rPr lang="it-IT" dirty="0" err="1" smtClean="0"/>
              <a:t>weights</a:t>
            </a:r>
            <a:r>
              <a:rPr lang="it-IT" dirty="0" smtClean="0"/>
              <a:t>) </a:t>
            </a:r>
            <a:r>
              <a:rPr lang="it-IT" dirty="0" err="1" smtClean="0"/>
              <a:t>eg</a:t>
            </a:r>
            <a:r>
              <a:rPr lang="it-IT" dirty="0" smtClean="0"/>
              <a:t>. 80% / 20%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0882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Active </a:t>
            </a:r>
            <a:r>
              <a:rPr lang="it-IT" sz="2800" dirty="0" err="1" smtClean="0"/>
              <a:t>financial</a:t>
            </a:r>
            <a:r>
              <a:rPr lang="it-IT" sz="2800" dirty="0" smtClean="0"/>
              <a:t> management of PF</a:t>
            </a:r>
            <a:br>
              <a:rPr lang="it-IT" sz="2800" dirty="0" smtClean="0"/>
            </a:br>
            <a:r>
              <a:rPr lang="it-IT" sz="2800" dirty="0" err="1" smtClean="0"/>
              <a:t>Tactical</a:t>
            </a:r>
            <a:r>
              <a:rPr lang="it-IT" sz="2800" dirty="0" smtClean="0"/>
              <a:t> </a:t>
            </a:r>
            <a:r>
              <a:rPr lang="it-IT" sz="2800" dirty="0" err="1" smtClean="0"/>
              <a:t>asset</a:t>
            </a:r>
            <a:r>
              <a:rPr lang="it-IT" sz="2800" dirty="0" smtClean="0"/>
              <a:t> management: </a:t>
            </a:r>
            <a:r>
              <a:rPr lang="it-IT" sz="2800" dirty="0" err="1" smtClean="0"/>
              <a:t>selection</a:t>
            </a:r>
            <a:r>
              <a:rPr lang="it-IT" sz="2800" dirty="0" smtClean="0"/>
              <a:t> of </a:t>
            </a:r>
            <a:r>
              <a:rPr lang="it-IT" sz="2800" dirty="0" err="1" smtClean="0"/>
              <a:t>securities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</a:t>
            </a:r>
            <a:r>
              <a:rPr lang="it-IT" sz="1400" dirty="0" smtClean="0"/>
              <a:t>B</a:t>
            </a:r>
            <a:r>
              <a:rPr lang="it-IT" sz="2800" dirty="0" smtClean="0"/>
              <a:t>(t)=w</a:t>
            </a:r>
            <a:r>
              <a:rPr lang="it-IT" sz="1400" dirty="0" smtClean="0"/>
              <a:t>B</a:t>
            </a:r>
            <a:r>
              <a:rPr lang="it-IT" sz="2800" dirty="0" smtClean="0"/>
              <a:t>1*R</a:t>
            </a:r>
            <a:r>
              <a:rPr lang="it-IT" sz="1400" dirty="0" smtClean="0"/>
              <a:t>B</a:t>
            </a:r>
            <a:r>
              <a:rPr lang="it-IT" sz="2800" dirty="0" smtClean="0"/>
              <a:t>1(t)+ w</a:t>
            </a:r>
            <a:r>
              <a:rPr lang="it-IT" sz="1400" dirty="0" smtClean="0"/>
              <a:t>B</a:t>
            </a:r>
            <a:r>
              <a:rPr lang="it-IT" sz="2800" dirty="0" smtClean="0"/>
              <a:t>2*R</a:t>
            </a:r>
            <a:r>
              <a:rPr lang="it-IT" sz="1400" dirty="0" smtClean="0"/>
              <a:t>B</a:t>
            </a:r>
            <a:r>
              <a:rPr lang="it-IT" sz="2800" dirty="0" smtClean="0"/>
              <a:t>2(t)</a:t>
            </a:r>
          </a:p>
          <a:p>
            <a:endParaRPr lang="it-IT" sz="2800" dirty="0"/>
          </a:p>
          <a:p>
            <a:r>
              <a:rPr lang="it-IT" dirty="0" smtClean="0"/>
              <a:t>R</a:t>
            </a:r>
            <a:r>
              <a:rPr lang="it-IT" sz="1600" dirty="0" smtClean="0"/>
              <a:t>PF</a:t>
            </a:r>
            <a:r>
              <a:rPr lang="it-IT" dirty="0" smtClean="0"/>
              <a:t>(t</a:t>
            </a:r>
            <a:r>
              <a:rPr lang="it-IT" dirty="0"/>
              <a:t>)=</a:t>
            </a:r>
            <a:r>
              <a:rPr lang="it-IT" dirty="0" smtClean="0"/>
              <a:t>w</a:t>
            </a:r>
            <a:r>
              <a:rPr lang="it-IT" sz="1600" dirty="0" smtClean="0"/>
              <a:t>PF</a:t>
            </a:r>
            <a:r>
              <a:rPr lang="it-IT" dirty="0" smtClean="0"/>
              <a:t>1(t-1</a:t>
            </a:r>
            <a:r>
              <a:rPr lang="it-IT" dirty="0"/>
              <a:t>)*</a:t>
            </a:r>
            <a:r>
              <a:rPr lang="it-IT" dirty="0" smtClean="0"/>
              <a:t>R</a:t>
            </a:r>
            <a:r>
              <a:rPr lang="it-IT" sz="1600" dirty="0" smtClean="0"/>
              <a:t>PF</a:t>
            </a:r>
            <a:r>
              <a:rPr lang="it-IT" dirty="0" smtClean="0"/>
              <a:t>1(t)+w</a:t>
            </a:r>
            <a:r>
              <a:rPr lang="it-IT" sz="1600" dirty="0" smtClean="0"/>
              <a:t>PF</a:t>
            </a:r>
            <a:r>
              <a:rPr lang="it-IT" dirty="0" smtClean="0"/>
              <a:t>2(t-1</a:t>
            </a:r>
            <a:r>
              <a:rPr lang="it-IT" dirty="0"/>
              <a:t>)*</a:t>
            </a:r>
            <a:r>
              <a:rPr lang="it-IT" dirty="0" smtClean="0"/>
              <a:t>R</a:t>
            </a:r>
            <a:r>
              <a:rPr lang="it-IT" sz="1600" dirty="0" smtClean="0"/>
              <a:t>PF</a:t>
            </a:r>
            <a:r>
              <a:rPr lang="it-IT" dirty="0" smtClean="0"/>
              <a:t>2(t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2771800" y="2096852"/>
            <a:ext cx="504056" cy="6120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535996" y="2060848"/>
            <a:ext cx="972108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539552" y="3429000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prstClr val="black"/>
                </a:solidFill>
              </a:rPr>
              <a:t>Selecting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tactically</a:t>
            </a:r>
            <a:r>
              <a:rPr lang="it-IT" dirty="0" smtClean="0">
                <a:solidFill>
                  <a:prstClr val="black"/>
                </a:solidFill>
              </a:rPr>
              <a:t> the </a:t>
            </a:r>
            <a:r>
              <a:rPr lang="it-IT" dirty="0" err="1" smtClean="0">
                <a:solidFill>
                  <a:prstClr val="black"/>
                </a:solidFill>
              </a:rPr>
              <a:t>composition</a:t>
            </a:r>
            <a:r>
              <a:rPr lang="it-IT" dirty="0" smtClean="0">
                <a:solidFill>
                  <a:prstClr val="black"/>
                </a:solidFill>
              </a:rPr>
              <a:t> of bond </a:t>
            </a:r>
            <a:r>
              <a:rPr lang="it-IT" dirty="0" err="1" smtClean="0">
                <a:solidFill>
                  <a:prstClr val="black"/>
                </a:solidFill>
              </a:rPr>
              <a:t>class</a:t>
            </a:r>
            <a:r>
              <a:rPr lang="it-IT" dirty="0" smtClean="0">
                <a:solidFill>
                  <a:prstClr val="black"/>
                </a:solidFill>
              </a:rPr>
              <a:t> (</a:t>
            </a:r>
            <a:r>
              <a:rPr lang="it-IT" dirty="0" err="1" smtClean="0">
                <a:solidFill>
                  <a:prstClr val="black"/>
                </a:solidFill>
              </a:rPr>
              <a:t>equity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class</a:t>
            </a:r>
            <a:r>
              <a:rPr lang="it-IT" dirty="0" smtClean="0">
                <a:solidFill>
                  <a:prstClr val="black"/>
                </a:solidFill>
              </a:rPr>
              <a:t>) in the PF portfolio </a:t>
            </a:r>
            <a:r>
              <a:rPr lang="it-IT" dirty="0" err="1" smtClean="0">
                <a:solidFill>
                  <a:prstClr val="black"/>
                </a:solidFill>
              </a:rPr>
              <a:t>wrt</a:t>
            </a:r>
            <a:r>
              <a:rPr lang="it-IT" dirty="0" smtClean="0">
                <a:solidFill>
                  <a:prstClr val="black"/>
                </a:solidFill>
              </a:rPr>
              <a:t> benchmark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 smtClean="0">
                <a:solidFill>
                  <a:prstClr val="black"/>
                </a:solidFill>
              </a:rPr>
              <a:t>e.g. Benchmark bond </a:t>
            </a:r>
            <a:r>
              <a:rPr lang="it-IT" dirty="0" err="1" smtClean="0">
                <a:solidFill>
                  <a:prstClr val="black"/>
                </a:solidFill>
              </a:rPr>
              <a:t>class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is</a:t>
            </a:r>
            <a:r>
              <a:rPr lang="it-IT" dirty="0" smtClean="0">
                <a:solidFill>
                  <a:prstClr val="black"/>
                </a:solidFill>
              </a:rPr>
              <a:t> 50% short and 50% long </a:t>
            </a:r>
            <a:r>
              <a:rPr lang="it-IT" dirty="0" err="1" smtClean="0">
                <a:solidFill>
                  <a:prstClr val="black"/>
                </a:solidFill>
              </a:rPr>
              <a:t>maturity</a:t>
            </a:r>
            <a:r>
              <a:rPr lang="it-IT" dirty="0" smtClean="0">
                <a:solidFill>
                  <a:prstClr val="black"/>
                </a:solidFill>
              </a:rPr>
              <a:t>;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PF bond </a:t>
            </a:r>
            <a:r>
              <a:rPr lang="it-IT" dirty="0" err="1" smtClean="0">
                <a:solidFill>
                  <a:prstClr val="black"/>
                </a:solidFill>
              </a:rPr>
              <a:t>class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is</a:t>
            </a:r>
            <a:r>
              <a:rPr lang="it-IT" dirty="0" smtClean="0">
                <a:solidFill>
                  <a:prstClr val="black"/>
                </a:solidFill>
              </a:rPr>
              <a:t> 100% short </a:t>
            </a:r>
            <a:r>
              <a:rPr lang="it-IT" dirty="0" err="1" smtClean="0">
                <a:solidFill>
                  <a:prstClr val="black"/>
                </a:solidFill>
              </a:rPr>
              <a:t>maturity</a:t>
            </a:r>
            <a:endParaRPr lang="it-IT" dirty="0" smtClean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 smtClean="0">
                <a:solidFill>
                  <a:prstClr val="black"/>
                </a:solidFill>
              </a:rPr>
              <a:t>Benchmark </a:t>
            </a:r>
            <a:r>
              <a:rPr lang="it-IT" dirty="0" err="1" smtClean="0">
                <a:solidFill>
                  <a:prstClr val="black"/>
                </a:solidFill>
              </a:rPr>
              <a:t>equity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class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is</a:t>
            </a:r>
            <a:r>
              <a:rPr lang="it-IT" dirty="0" smtClean="0">
                <a:solidFill>
                  <a:prstClr val="black"/>
                </a:solidFill>
              </a:rPr>
              <a:t> a mix of </a:t>
            </a:r>
            <a:r>
              <a:rPr lang="it-IT" dirty="0" err="1" smtClean="0">
                <a:solidFill>
                  <a:prstClr val="black"/>
                </a:solidFill>
              </a:rPr>
              <a:t>all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industry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sectors</a:t>
            </a:r>
            <a:r>
              <a:rPr lang="it-IT" dirty="0" smtClean="0">
                <a:solidFill>
                  <a:prstClr val="black"/>
                </a:solidFill>
              </a:rPr>
              <a:t>;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PF </a:t>
            </a:r>
            <a:r>
              <a:rPr lang="it-IT" dirty="0" err="1" smtClean="0">
                <a:solidFill>
                  <a:prstClr val="black"/>
                </a:solidFill>
              </a:rPr>
              <a:t>equity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class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is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all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energy</a:t>
            </a:r>
            <a:r>
              <a:rPr lang="it-IT" dirty="0" smtClean="0">
                <a:solidFill>
                  <a:prstClr val="black"/>
                </a:solidFill>
              </a:rPr>
              <a:t> (or </a:t>
            </a:r>
            <a:r>
              <a:rPr lang="it-IT" dirty="0" err="1" smtClean="0">
                <a:solidFill>
                  <a:prstClr val="black"/>
                </a:solidFill>
              </a:rPr>
              <a:t>all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sectors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but</a:t>
            </a:r>
            <a:r>
              <a:rPr lang="it-IT" dirty="0" smtClean="0">
                <a:solidFill>
                  <a:prstClr val="black"/>
                </a:solidFill>
              </a:rPr>
              <a:t> utilities…..)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 err="1" smtClean="0">
                <a:solidFill>
                  <a:prstClr val="black"/>
                </a:solidFill>
              </a:rPr>
              <a:t>Bets</a:t>
            </a:r>
            <a:r>
              <a:rPr lang="it-IT" dirty="0" smtClean="0">
                <a:solidFill>
                  <a:prstClr val="black"/>
                </a:solidFill>
              </a:rPr>
              <a:t> of the </a:t>
            </a:r>
            <a:r>
              <a:rPr lang="it-IT" dirty="0" err="1" smtClean="0">
                <a:solidFill>
                  <a:prstClr val="black"/>
                </a:solidFill>
              </a:rPr>
              <a:t>asset</a:t>
            </a:r>
            <a:r>
              <a:rPr lang="it-IT" dirty="0" smtClean="0">
                <a:solidFill>
                  <a:prstClr val="black"/>
                </a:solidFill>
              </a:rPr>
              <a:t> manager: </a:t>
            </a:r>
            <a:r>
              <a:rPr lang="it-IT" dirty="0" err="1" smtClean="0">
                <a:solidFill>
                  <a:prstClr val="black"/>
                </a:solidFill>
              </a:rPr>
              <a:t>if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correct</a:t>
            </a:r>
            <a:r>
              <a:rPr lang="it-IT" dirty="0" smtClean="0">
                <a:solidFill>
                  <a:prstClr val="black"/>
                </a:solidFill>
              </a:rPr>
              <a:t>  </a:t>
            </a:r>
            <a:r>
              <a:rPr lang="it-IT" dirty="0"/>
              <a:t>R</a:t>
            </a:r>
            <a:r>
              <a:rPr lang="it-IT" sz="1050" dirty="0"/>
              <a:t>PF</a:t>
            </a:r>
            <a:r>
              <a:rPr lang="it-IT" dirty="0"/>
              <a:t>1(t</a:t>
            </a:r>
            <a:r>
              <a:rPr lang="it-IT" dirty="0" smtClean="0"/>
              <a:t>)&gt;</a:t>
            </a:r>
            <a:r>
              <a:rPr lang="it-IT" dirty="0"/>
              <a:t>R</a:t>
            </a:r>
            <a:r>
              <a:rPr lang="it-IT" sz="1050" dirty="0"/>
              <a:t>B</a:t>
            </a:r>
            <a:r>
              <a:rPr lang="it-IT" dirty="0"/>
              <a:t>1(t</a:t>
            </a:r>
            <a:r>
              <a:rPr lang="it-IT" dirty="0" smtClean="0"/>
              <a:t>) and the </a:t>
            </a:r>
            <a:r>
              <a:rPr lang="it-IT" dirty="0" err="1" smtClean="0"/>
              <a:t>asset</a:t>
            </a:r>
            <a:r>
              <a:rPr lang="it-IT" dirty="0" smtClean="0"/>
              <a:t> manager </a:t>
            </a:r>
            <a:r>
              <a:rPr lang="it-IT" dirty="0" err="1" smtClean="0"/>
              <a:t>beats</a:t>
            </a:r>
            <a:r>
              <a:rPr lang="it-IT" dirty="0" smtClean="0"/>
              <a:t> the benchmark (the market)   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9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Outline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04656"/>
          </a:xfrm>
        </p:spPr>
        <p:txBody>
          <a:bodyPr>
            <a:noAutofit/>
          </a:bodyPr>
          <a:lstStyle/>
          <a:p>
            <a:r>
              <a:rPr lang="it-IT" sz="2400" dirty="0" smtClean="0"/>
              <a:t>SAA and TAA</a:t>
            </a:r>
          </a:p>
          <a:p>
            <a:r>
              <a:rPr lang="it-IT" sz="2400" dirty="0" smtClean="0"/>
              <a:t>PF alternative </a:t>
            </a:r>
            <a:r>
              <a:rPr lang="it-IT" sz="2400" dirty="0" err="1" smtClean="0"/>
              <a:t>investment</a:t>
            </a:r>
            <a:r>
              <a:rPr lang="it-IT" sz="2400" dirty="0" smtClean="0"/>
              <a:t> </a:t>
            </a:r>
            <a:r>
              <a:rPr lang="it-IT" sz="2400" dirty="0" err="1" smtClean="0"/>
              <a:t>plans</a:t>
            </a:r>
            <a:r>
              <a:rPr lang="it-IT" sz="2400" dirty="0" smtClean="0"/>
              <a:t> / </a:t>
            </a:r>
            <a:r>
              <a:rPr lang="it-IT" sz="2400" dirty="0" err="1" smtClean="0"/>
              <a:t>options</a:t>
            </a:r>
            <a:endParaRPr lang="it-IT" sz="2400" dirty="0" smtClean="0"/>
          </a:p>
          <a:p>
            <a:pPr lvl="1"/>
            <a:r>
              <a:rPr lang="it-IT" sz="2400" dirty="0" err="1" smtClean="0"/>
              <a:t>Guaranteed</a:t>
            </a:r>
            <a:endParaRPr lang="it-IT" sz="2400" dirty="0" smtClean="0"/>
          </a:p>
          <a:p>
            <a:pPr lvl="1"/>
            <a:r>
              <a:rPr lang="it-IT" sz="2400" dirty="0" smtClean="0"/>
              <a:t>Target </a:t>
            </a:r>
            <a:r>
              <a:rPr lang="it-IT" sz="2400" dirty="0" err="1" smtClean="0"/>
              <a:t>risk</a:t>
            </a:r>
            <a:r>
              <a:rPr lang="it-IT" sz="2400" dirty="0" smtClean="0"/>
              <a:t>/</a:t>
            </a:r>
            <a:r>
              <a:rPr lang="it-IT" sz="2400" dirty="0" err="1" smtClean="0"/>
              <a:t>return</a:t>
            </a:r>
            <a:r>
              <a:rPr lang="it-IT" sz="2400" dirty="0" smtClean="0"/>
              <a:t> </a:t>
            </a:r>
          </a:p>
          <a:p>
            <a:pPr lvl="1"/>
            <a:r>
              <a:rPr lang="it-IT" sz="2400" dirty="0" smtClean="0"/>
              <a:t>Benchmark</a:t>
            </a:r>
          </a:p>
          <a:p>
            <a:pPr lvl="1"/>
            <a:r>
              <a:rPr lang="it-IT" sz="2400" dirty="0" smtClean="0"/>
              <a:t>Life-</a:t>
            </a:r>
            <a:r>
              <a:rPr lang="it-IT" sz="2400" dirty="0" err="1" smtClean="0"/>
              <a:t>cycle</a:t>
            </a:r>
            <a:endParaRPr lang="it-IT" sz="2400" dirty="0" smtClean="0"/>
          </a:p>
          <a:p>
            <a:r>
              <a:rPr lang="it-IT" sz="2400" dirty="0" smtClean="0"/>
              <a:t>Passive/</a:t>
            </a:r>
            <a:r>
              <a:rPr lang="it-IT" sz="2400" dirty="0" err="1" smtClean="0"/>
              <a:t>active</a:t>
            </a:r>
            <a:r>
              <a:rPr lang="it-IT" sz="2400" dirty="0" smtClean="0"/>
              <a:t> management </a:t>
            </a:r>
          </a:p>
          <a:p>
            <a:r>
              <a:rPr lang="it-IT" sz="2400" dirty="0" smtClean="0"/>
              <a:t>Quantitative/</a:t>
            </a:r>
            <a:r>
              <a:rPr lang="it-IT" sz="2400" dirty="0" err="1" smtClean="0"/>
              <a:t>discretional</a:t>
            </a:r>
            <a:r>
              <a:rPr lang="it-IT" sz="2400" dirty="0" smtClean="0"/>
              <a:t> management</a:t>
            </a:r>
          </a:p>
          <a:p>
            <a:r>
              <a:rPr lang="it-IT" sz="2400" dirty="0" smtClean="0"/>
              <a:t>PF </a:t>
            </a:r>
            <a:r>
              <a:rPr lang="it-IT" sz="2400" dirty="0" err="1" smtClean="0"/>
              <a:t>costs</a:t>
            </a:r>
            <a:r>
              <a:rPr lang="it-IT" sz="2400" dirty="0" smtClean="0"/>
              <a:t> and benefits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Performance </a:t>
            </a:r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dirty="0"/>
              <a:t>R</a:t>
            </a:r>
            <a:r>
              <a:rPr lang="it-IT" sz="1400" dirty="0"/>
              <a:t>PF</a:t>
            </a:r>
            <a:r>
              <a:rPr lang="it-IT" sz="2800" dirty="0"/>
              <a:t>(t</a:t>
            </a:r>
            <a:r>
              <a:rPr lang="it-IT" sz="2800" dirty="0" smtClean="0"/>
              <a:t>)-R</a:t>
            </a:r>
            <a:r>
              <a:rPr lang="it-IT" sz="1400" dirty="0" smtClean="0"/>
              <a:t>B</a:t>
            </a:r>
            <a:r>
              <a:rPr lang="it-IT" sz="2800" dirty="0" smtClean="0"/>
              <a:t>(t</a:t>
            </a:r>
            <a:r>
              <a:rPr lang="it-IT" sz="2800" dirty="0"/>
              <a:t>)</a:t>
            </a:r>
            <a:r>
              <a:rPr lang="it-IT" sz="2800" dirty="0" smtClean="0"/>
              <a:t> = </a:t>
            </a:r>
            <a:r>
              <a:rPr lang="it-IT" sz="2800" dirty="0" err="1" smtClean="0"/>
              <a:t>allocation</a:t>
            </a:r>
            <a:r>
              <a:rPr lang="it-IT" sz="2800" dirty="0" smtClean="0"/>
              <a:t>  +</a:t>
            </a:r>
            <a:r>
              <a:rPr lang="it-IT" sz="2800" dirty="0" err="1" smtClean="0"/>
              <a:t>selection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/>
              <a:t>	</a:t>
            </a:r>
            <a:r>
              <a:rPr lang="it-IT" sz="2800" dirty="0" smtClean="0"/>
              <a:t>	market timing + </a:t>
            </a:r>
            <a:r>
              <a:rPr lang="it-IT" sz="2800" dirty="0" err="1" smtClean="0"/>
              <a:t>asset</a:t>
            </a:r>
            <a:r>
              <a:rPr lang="it-IT" sz="2800" dirty="0" smtClean="0"/>
              <a:t> </a:t>
            </a:r>
            <a:r>
              <a:rPr lang="it-IT" sz="2800" dirty="0" err="1" smtClean="0"/>
              <a:t>picking</a:t>
            </a:r>
            <a:endParaRPr lang="it-IT" sz="2800" dirty="0" smtClean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 err="1" smtClean="0"/>
              <a:t>Eg</a:t>
            </a:r>
            <a:r>
              <a:rPr lang="it-IT" sz="2800" dirty="0" smtClean="0"/>
              <a:t>.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 smtClean="0"/>
              <a:t>Positive </a:t>
            </a:r>
            <a:r>
              <a:rPr lang="it-IT" sz="2800" dirty="0" err="1" smtClean="0"/>
              <a:t>total</a:t>
            </a:r>
            <a:r>
              <a:rPr lang="it-IT" sz="2800" dirty="0" smtClean="0"/>
              <a:t> performance:</a:t>
            </a:r>
          </a:p>
          <a:p>
            <a:pPr marL="0" indent="0">
              <a:buNone/>
            </a:pPr>
            <a:r>
              <a:rPr lang="it-IT" sz="2800" dirty="0"/>
              <a:t>	</a:t>
            </a:r>
            <a:r>
              <a:rPr lang="it-IT" sz="2800" u="sng" dirty="0" smtClean="0"/>
              <a:t>negative</a:t>
            </a:r>
            <a:r>
              <a:rPr lang="it-IT" sz="2800" dirty="0" smtClean="0"/>
              <a:t> </a:t>
            </a:r>
            <a:r>
              <a:rPr lang="it-IT" sz="2800" dirty="0" err="1" smtClean="0"/>
              <a:t>allocation</a:t>
            </a:r>
            <a:r>
              <a:rPr lang="it-IT" sz="2800" dirty="0" smtClean="0"/>
              <a:t> </a:t>
            </a:r>
            <a:r>
              <a:rPr lang="it-IT" sz="2800" dirty="0" err="1" smtClean="0"/>
              <a:t>ability</a:t>
            </a:r>
            <a:r>
              <a:rPr lang="it-IT" sz="2800" dirty="0" smtClean="0"/>
              <a:t> (</a:t>
            </a:r>
            <a:r>
              <a:rPr lang="it-IT" sz="2800" dirty="0" err="1" smtClean="0"/>
              <a:t>overweight</a:t>
            </a:r>
            <a:r>
              <a:rPr lang="it-IT" sz="2800" dirty="0" smtClean="0"/>
              <a:t> of bonds just </a:t>
            </a:r>
            <a:r>
              <a:rPr lang="it-IT" sz="2800" dirty="0" err="1" smtClean="0"/>
              <a:t>before</a:t>
            </a:r>
            <a:r>
              <a:rPr lang="it-IT" sz="2800" dirty="0" smtClean="0"/>
              <a:t> a rise in </a:t>
            </a:r>
            <a:r>
              <a:rPr lang="it-IT" sz="2800" dirty="0" err="1" smtClean="0"/>
              <a:t>interest</a:t>
            </a:r>
            <a:r>
              <a:rPr lang="it-IT" sz="2800" dirty="0" smtClean="0"/>
              <a:t> rate or a rally of </a:t>
            </a:r>
            <a:r>
              <a:rPr lang="it-IT" sz="2800" dirty="0" err="1" smtClean="0"/>
              <a:t>equities</a:t>
            </a:r>
            <a:r>
              <a:rPr lang="it-IT" sz="2800" dirty="0" smtClean="0"/>
              <a:t>)</a:t>
            </a:r>
          </a:p>
          <a:p>
            <a:pPr marL="0" indent="0">
              <a:buNone/>
            </a:pPr>
            <a:r>
              <a:rPr lang="it-IT" sz="2800" dirty="0"/>
              <a:t>	</a:t>
            </a:r>
            <a:r>
              <a:rPr lang="it-IT" sz="2800" u="sng" dirty="0" smtClean="0"/>
              <a:t>positive</a:t>
            </a:r>
            <a:r>
              <a:rPr lang="it-IT" sz="2800" dirty="0" smtClean="0"/>
              <a:t> </a:t>
            </a:r>
            <a:r>
              <a:rPr lang="it-IT" sz="2800" dirty="0" err="1" smtClean="0"/>
              <a:t>selection</a:t>
            </a:r>
            <a:r>
              <a:rPr lang="it-IT" sz="2800" dirty="0" smtClean="0"/>
              <a:t> </a:t>
            </a:r>
            <a:r>
              <a:rPr lang="it-IT" sz="2800" dirty="0" err="1" smtClean="0"/>
              <a:t>ability</a:t>
            </a:r>
            <a:r>
              <a:rPr lang="it-IT" sz="2800" dirty="0" smtClean="0"/>
              <a:t> (right </a:t>
            </a:r>
            <a:r>
              <a:rPr lang="it-IT" sz="2800" dirty="0" err="1" smtClean="0"/>
              <a:t>picking</a:t>
            </a:r>
            <a:r>
              <a:rPr lang="it-IT" sz="2800" dirty="0" smtClean="0"/>
              <a:t> of bond/</a:t>
            </a:r>
            <a:r>
              <a:rPr lang="it-IT" sz="2800" dirty="0" err="1" smtClean="0"/>
              <a:t>equity</a:t>
            </a:r>
            <a:r>
              <a:rPr lang="it-IT" sz="2800" dirty="0" smtClean="0"/>
              <a:t> </a:t>
            </a:r>
            <a:r>
              <a:rPr lang="it-IT" sz="2800" dirty="0" err="1" smtClean="0"/>
              <a:t>names</a:t>
            </a:r>
            <a:r>
              <a:rPr lang="it-IT" sz="2800" dirty="0" smtClean="0"/>
              <a:t>)</a:t>
            </a:r>
          </a:p>
          <a:p>
            <a:pPr marL="0" indent="0">
              <a:buNone/>
            </a:pPr>
            <a:endParaRPr lang="it-IT" sz="28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20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246529" y="3178935"/>
            <a:ext cx="7452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4%-3% = -2%  + 3%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698648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Preparing</a:t>
            </a:r>
            <a:r>
              <a:rPr lang="it-IT" dirty="0" smtClean="0"/>
              <a:t> for </a:t>
            </a:r>
            <a:r>
              <a:rPr lang="it-IT" dirty="0" err="1" smtClean="0"/>
              <a:t>retirement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&lt;&lt;The </a:t>
            </a:r>
            <a:r>
              <a:rPr lang="it-IT" dirty="0" err="1" smtClean="0"/>
              <a:t>old</a:t>
            </a:r>
            <a:r>
              <a:rPr lang="it-IT" dirty="0" smtClean="0"/>
              <a:t> </a:t>
            </a:r>
            <a:r>
              <a:rPr lang="it-IT" dirty="0" err="1" smtClean="0"/>
              <a:t>age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most</a:t>
            </a:r>
            <a:r>
              <a:rPr lang="it-IT" dirty="0" smtClean="0"/>
              <a:t> </a:t>
            </a:r>
            <a:r>
              <a:rPr lang="it-IT" dirty="0" err="1" smtClean="0"/>
              <a:t>unexpected</a:t>
            </a:r>
            <a:r>
              <a:rPr lang="it-IT" dirty="0" smtClean="0"/>
              <a:t> </a:t>
            </a:r>
            <a:r>
              <a:rPr lang="it-IT" dirty="0" err="1" smtClean="0"/>
              <a:t>thing</a:t>
            </a:r>
            <a:r>
              <a:rPr lang="it-IT" dirty="0" smtClean="0"/>
              <a:t> can </a:t>
            </a:r>
            <a:r>
              <a:rPr lang="it-IT" dirty="0" err="1" smtClean="0"/>
              <a:t>happen</a:t>
            </a:r>
            <a:r>
              <a:rPr lang="it-IT" dirty="0" smtClean="0"/>
              <a:t> to a man&gt;&gt;  (L. </a:t>
            </a:r>
            <a:r>
              <a:rPr lang="it-IT" dirty="0" err="1" smtClean="0"/>
              <a:t>Trotzky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1072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A1) A </a:t>
            </a:r>
            <a:r>
              <a:rPr lang="it-IT" dirty="0" err="1" smtClean="0"/>
              <a:t>few</a:t>
            </a:r>
            <a:r>
              <a:rPr lang="it-IT" dirty="0" smtClean="0"/>
              <a:t> </a:t>
            </a:r>
            <a:r>
              <a:rPr lang="it-IT" dirty="0" err="1" smtClean="0"/>
              <a:t>definitions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/>
          <a:lstStyle/>
          <a:p>
            <a:r>
              <a:rPr lang="it-IT" dirty="0" err="1" smtClean="0"/>
              <a:t>Pension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endParaRPr lang="it-IT" dirty="0" smtClean="0"/>
          </a:p>
          <a:p>
            <a:pPr lvl="1"/>
            <a:r>
              <a:rPr lang="it-IT" dirty="0" err="1" smtClean="0"/>
              <a:t>Calculation</a:t>
            </a:r>
            <a:r>
              <a:rPr lang="it-IT" dirty="0"/>
              <a:t> </a:t>
            </a:r>
            <a:r>
              <a:rPr lang="it-IT" dirty="0" smtClean="0"/>
              <a:t>of </a:t>
            </a:r>
            <a:r>
              <a:rPr lang="it-IT" dirty="0" err="1" smtClean="0"/>
              <a:t>pensions</a:t>
            </a:r>
            <a:r>
              <a:rPr lang="it-IT" dirty="0" smtClean="0"/>
              <a:t>: </a:t>
            </a:r>
          </a:p>
          <a:p>
            <a:pPr lvl="2"/>
            <a:r>
              <a:rPr lang="it-IT" dirty="0" err="1" smtClean="0"/>
              <a:t>Salary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(e.g. 80% of last </a:t>
            </a:r>
            <a:r>
              <a:rPr lang="it-IT" dirty="0" err="1" smtClean="0"/>
              <a:t>salary</a:t>
            </a:r>
            <a:r>
              <a:rPr lang="it-IT" dirty="0" smtClean="0"/>
              <a:t>)	</a:t>
            </a:r>
            <a:r>
              <a:rPr lang="it-IT" dirty="0" err="1" smtClean="0"/>
              <a:t>defined</a:t>
            </a:r>
            <a:r>
              <a:rPr lang="it-IT" dirty="0" smtClean="0"/>
              <a:t> benefit PF</a:t>
            </a:r>
          </a:p>
          <a:p>
            <a:pPr lvl="2"/>
            <a:r>
              <a:rPr lang="it-IT" dirty="0" err="1" smtClean="0"/>
              <a:t>Contribution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(in </a:t>
            </a:r>
            <a:r>
              <a:rPr lang="it-IT" dirty="0" err="1" smtClean="0"/>
              <a:t>proportion</a:t>
            </a:r>
            <a:r>
              <a:rPr lang="it-IT" dirty="0" smtClean="0"/>
              <a:t> of </a:t>
            </a:r>
            <a:r>
              <a:rPr lang="it-IT" dirty="0" err="1" smtClean="0"/>
              <a:t>contributions</a:t>
            </a:r>
            <a:r>
              <a:rPr lang="it-IT" dirty="0" smtClean="0"/>
              <a:t>)	</a:t>
            </a:r>
            <a:r>
              <a:rPr lang="it-IT" dirty="0" err="1" smtClean="0"/>
              <a:t>defined</a:t>
            </a:r>
            <a:r>
              <a:rPr lang="it-IT" dirty="0" smtClean="0"/>
              <a:t> </a:t>
            </a:r>
            <a:r>
              <a:rPr lang="it-IT" dirty="0" err="1" smtClean="0"/>
              <a:t>contribution</a:t>
            </a:r>
            <a:r>
              <a:rPr lang="it-IT" dirty="0" smtClean="0"/>
              <a:t> PF</a:t>
            </a:r>
          </a:p>
          <a:p>
            <a:pPr lvl="1"/>
            <a:r>
              <a:rPr lang="it-IT" dirty="0" err="1" smtClean="0"/>
              <a:t>Funding</a:t>
            </a:r>
            <a:r>
              <a:rPr lang="it-IT" dirty="0" smtClean="0"/>
              <a:t> of </a:t>
            </a:r>
            <a:r>
              <a:rPr lang="it-IT" dirty="0" err="1" smtClean="0"/>
              <a:t>pensions</a:t>
            </a:r>
            <a:r>
              <a:rPr lang="it-IT" dirty="0" smtClean="0"/>
              <a:t>:</a:t>
            </a:r>
          </a:p>
          <a:p>
            <a:pPr lvl="2"/>
            <a:r>
              <a:rPr lang="it-IT" dirty="0" err="1" smtClean="0"/>
              <a:t>Pay</a:t>
            </a:r>
            <a:r>
              <a:rPr lang="it-IT" dirty="0" smtClean="0"/>
              <a:t>-</a:t>
            </a:r>
            <a:r>
              <a:rPr lang="it-IT" dirty="0" err="1" smtClean="0"/>
              <a:t>as</a:t>
            </a:r>
            <a:r>
              <a:rPr lang="it-IT" dirty="0" smtClean="0"/>
              <a:t>-</a:t>
            </a:r>
            <a:r>
              <a:rPr lang="it-IT" dirty="0" err="1" smtClean="0"/>
              <a:t>you</a:t>
            </a:r>
            <a:r>
              <a:rPr lang="it-IT" dirty="0" smtClean="0"/>
              <a:t>-go (</a:t>
            </a:r>
            <a:r>
              <a:rPr lang="it-IT" dirty="0" err="1" smtClean="0"/>
              <a:t>actual</a:t>
            </a:r>
            <a:r>
              <a:rPr lang="it-IT" dirty="0" smtClean="0"/>
              <a:t> </a:t>
            </a:r>
            <a:r>
              <a:rPr lang="it-IT" dirty="0" err="1" smtClean="0"/>
              <a:t>workers</a:t>
            </a:r>
            <a:r>
              <a:rPr lang="it-IT" dirty="0" smtClean="0"/>
              <a:t> </a:t>
            </a:r>
            <a:r>
              <a:rPr lang="it-IT" dirty="0" err="1" smtClean="0"/>
              <a:t>pay</a:t>
            </a:r>
            <a:r>
              <a:rPr lang="it-IT" dirty="0" smtClean="0"/>
              <a:t> for </a:t>
            </a:r>
            <a:r>
              <a:rPr lang="it-IT" dirty="0" err="1" smtClean="0"/>
              <a:t>actual</a:t>
            </a:r>
            <a:r>
              <a:rPr lang="it-IT" dirty="0" smtClean="0"/>
              <a:t> </a:t>
            </a:r>
            <a:r>
              <a:rPr lang="it-IT" dirty="0" err="1" smtClean="0"/>
              <a:t>retired</a:t>
            </a:r>
            <a:r>
              <a:rPr lang="it-IT" dirty="0" smtClean="0"/>
              <a:t>)</a:t>
            </a:r>
          </a:p>
          <a:p>
            <a:pPr lvl="2"/>
            <a:r>
              <a:rPr lang="it-IT" dirty="0" err="1" smtClean="0"/>
              <a:t>Capitalization</a:t>
            </a:r>
            <a:r>
              <a:rPr lang="it-IT" dirty="0" smtClean="0"/>
              <a:t> (from </a:t>
            </a:r>
            <a:r>
              <a:rPr lang="it-IT" dirty="0" err="1" smtClean="0"/>
              <a:t>invested</a:t>
            </a:r>
            <a:r>
              <a:rPr lang="it-IT" dirty="0" smtClean="0"/>
              <a:t> </a:t>
            </a:r>
            <a:r>
              <a:rPr lang="it-IT" dirty="0" err="1" smtClean="0"/>
              <a:t>contributions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22</a:t>
            </a:fld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6083277" y="2886898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7884368" y="3356992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643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A2)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pension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 (1995-2007)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Three </a:t>
            </a:r>
            <a:r>
              <a:rPr lang="it-IT" dirty="0" err="1" smtClean="0"/>
              <a:t>pillars</a:t>
            </a:r>
            <a:endParaRPr lang="it-IT" dirty="0" smtClean="0"/>
          </a:p>
          <a:p>
            <a:pPr lvl="1"/>
            <a:r>
              <a:rPr lang="it-IT" dirty="0" smtClean="0"/>
              <a:t>State </a:t>
            </a:r>
            <a:r>
              <a:rPr lang="it-IT" dirty="0" err="1" smtClean="0"/>
              <a:t>pension</a:t>
            </a:r>
            <a:r>
              <a:rPr lang="it-IT" dirty="0" smtClean="0"/>
              <a:t>: I pillar</a:t>
            </a:r>
          </a:p>
          <a:p>
            <a:pPr lvl="2"/>
            <a:r>
              <a:rPr lang="it-IT" dirty="0" smtClean="0"/>
              <a:t>Base (minimum) </a:t>
            </a:r>
            <a:r>
              <a:rPr lang="it-IT" dirty="0" err="1" smtClean="0"/>
              <a:t>level</a:t>
            </a:r>
            <a:r>
              <a:rPr lang="it-IT" dirty="0" smtClean="0"/>
              <a:t> for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citizens</a:t>
            </a:r>
            <a:r>
              <a:rPr lang="it-IT" dirty="0" smtClean="0"/>
              <a:t> (</a:t>
            </a:r>
            <a:r>
              <a:rPr lang="it-IT" dirty="0" err="1" smtClean="0"/>
              <a:t>e.g</a:t>
            </a:r>
            <a:r>
              <a:rPr lang="it-IT" dirty="0" smtClean="0"/>
              <a:t> </a:t>
            </a:r>
            <a:r>
              <a:rPr lang="it-IT" dirty="0" err="1" smtClean="0"/>
              <a:t>housewife</a:t>
            </a:r>
            <a:r>
              <a:rPr lang="it-IT" dirty="0" smtClean="0"/>
              <a:t>)</a:t>
            </a:r>
          </a:p>
          <a:p>
            <a:pPr lvl="2"/>
            <a:r>
              <a:rPr lang="it-IT" dirty="0" err="1" smtClean="0"/>
              <a:t>Retirement</a:t>
            </a:r>
            <a:r>
              <a:rPr lang="it-IT" dirty="0" smtClean="0"/>
              <a:t> </a:t>
            </a:r>
            <a:r>
              <a:rPr lang="it-IT" dirty="0" err="1" smtClean="0"/>
              <a:t>pension</a:t>
            </a:r>
            <a:r>
              <a:rPr lang="it-IT" dirty="0" smtClean="0"/>
              <a:t> for </a:t>
            </a:r>
            <a:r>
              <a:rPr lang="it-IT" dirty="0" err="1" smtClean="0"/>
              <a:t>workers</a:t>
            </a:r>
            <a:r>
              <a:rPr lang="it-IT" dirty="0" smtClean="0"/>
              <a:t> (</a:t>
            </a:r>
            <a:r>
              <a:rPr lang="it-IT" dirty="0" err="1" smtClean="0"/>
              <a:t>compulsory</a:t>
            </a:r>
            <a:r>
              <a:rPr lang="it-IT" dirty="0" smtClean="0"/>
              <a:t> </a:t>
            </a:r>
            <a:r>
              <a:rPr lang="it-IT" dirty="0" err="1" smtClean="0"/>
              <a:t>contributions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Occupational</a:t>
            </a:r>
            <a:r>
              <a:rPr lang="it-IT" dirty="0" smtClean="0"/>
              <a:t> PF (</a:t>
            </a:r>
            <a:r>
              <a:rPr lang="it-IT" dirty="0" err="1" smtClean="0"/>
              <a:t>voluntary</a:t>
            </a:r>
            <a:r>
              <a:rPr lang="it-IT" dirty="0"/>
              <a:t> </a:t>
            </a:r>
            <a:r>
              <a:rPr lang="it-IT" dirty="0" err="1" smtClean="0"/>
              <a:t>subscription</a:t>
            </a:r>
            <a:r>
              <a:rPr lang="it-IT" dirty="0" smtClean="0"/>
              <a:t>): II pillar</a:t>
            </a:r>
          </a:p>
          <a:p>
            <a:pPr lvl="1"/>
            <a:r>
              <a:rPr lang="it-IT" dirty="0" err="1" smtClean="0"/>
              <a:t>Individual</a:t>
            </a:r>
            <a:r>
              <a:rPr lang="it-IT" dirty="0" smtClean="0"/>
              <a:t> PF (</a:t>
            </a:r>
            <a:r>
              <a:rPr lang="it-IT" dirty="0" err="1" smtClean="0"/>
              <a:t>voluntary</a:t>
            </a:r>
            <a:r>
              <a:rPr lang="it-IT" dirty="0" smtClean="0"/>
              <a:t> </a:t>
            </a:r>
            <a:r>
              <a:rPr lang="it-IT" dirty="0" err="1" smtClean="0"/>
              <a:t>contributions</a:t>
            </a:r>
            <a:r>
              <a:rPr lang="it-IT" dirty="0" smtClean="0"/>
              <a:t>): III pillar 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23</a:t>
            </a:fld>
            <a:endParaRPr lang="it-IT"/>
          </a:p>
        </p:txBody>
      </p:sp>
      <p:sp>
        <p:nvSpPr>
          <p:cNvPr id="5" name="Parentesi graffa aperta 4"/>
          <p:cNvSpPr/>
          <p:nvPr/>
        </p:nvSpPr>
        <p:spPr>
          <a:xfrm>
            <a:off x="611560" y="3933056"/>
            <a:ext cx="360040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67544" y="537321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Complementary</a:t>
            </a:r>
            <a:r>
              <a:rPr lang="it-IT" dirty="0" smtClean="0"/>
              <a:t> </a:t>
            </a:r>
            <a:r>
              <a:rPr lang="it-IT" dirty="0" err="1" smtClean="0"/>
              <a:t>pension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251520" y="4545124"/>
            <a:ext cx="0" cy="1012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251520" y="454512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063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dirty="0" smtClean="0"/>
              <a:t>A3) </a:t>
            </a:r>
            <a:r>
              <a:rPr lang="it-IT" dirty="0" err="1" smtClean="0"/>
              <a:t>Typologies</a:t>
            </a:r>
            <a:r>
              <a:rPr lang="it-IT" dirty="0" smtClean="0"/>
              <a:t> </a:t>
            </a:r>
            <a:r>
              <a:rPr lang="it-IT" dirty="0" smtClean="0"/>
              <a:t>of PF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 smtClean="0"/>
              <a:t>Occupational</a:t>
            </a:r>
            <a:r>
              <a:rPr lang="it-IT" dirty="0" smtClean="0"/>
              <a:t> PF (</a:t>
            </a:r>
            <a:r>
              <a:rPr lang="it-IT" dirty="0" err="1" smtClean="0"/>
              <a:t>closed</a:t>
            </a:r>
            <a:r>
              <a:rPr lang="it-IT" dirty="0" smtClean="0"/>
              <a:t> in </a:t>
            </a:r>
            <a:r>
              <a:rPr lang="it-IT" dirty="0" err="1" smtClean="0"/>
              <a:t>entrance</a:t>
            </a:r>
            <a:r>
              <a:rPr lang="it-IT" dirty="0" smtClean="0"/>
              <a:t>) </a:t>
            </a:r>
          </a:p>
          <a:p>
            <a:pPr lvl="1"/>
            <a:r>
              <a:rPr lang="it-IT" dirty="0" err="1" smtClean="0"/>
              <a:t>Governance</a:t>
            </a:r>
            <a:r>
              <a:rPr lang="it-IT" dirty="0" smtClean="0"/>
              <a:t> by </a:t>
            </a:r>
            <a:r>
              <a:rPr lang="it-IT" dirty="0" err="1" smtClean="0"/>
              <a:t>Trade</a:t>
            </a:r>
            <a:r>
              <a:rPr lang="it-IT" dirty="0" smtClean="0"/>
              <a:t> </a:t>
            </a:r>
            <a:r>
              <a:rPr lang="it-IT" dirty="0" err="1" smtClean="0"/>
              <a:t>unions+firms</a:t>
            </a:r>
            <a:r>
              <a:rPr lang="it-IT" dirty="0" smtClean="0"/>
              <a:t> </a:t>
            </a:r>
            <a:r>
              <a:rPr lang="it-IT" dirty="0" err="1" smtClean="0"/>
              <a:t>representatives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E.g. FONCHIM for </a:t>
            </a:r>
            <a:r>
              <a:rPr lang="it-IT" dirty="0" err="1" smtClean="0"/>
              <a:t>workers</a:t>
            </a:r>
            <a:r>
              <a:rPr lang="it-IT" dirty="0" smtClean="0"/>
              <a:t> in </a:t>
            </a:r>
            <a:r>
              <a:rPr lang="it-IT" dirty="0" err="1" smtClean="0"/>
              <a:t>Chemical</a:t>
            </a:r>
            <a:r>
              <a:rPr lang="it-IT" dirty="0" smtClean="0"/>
              <a:t> </a:t>
            </a:r>
            <a:r>
              <a:rPr lang="it-IT" dirty="0" err="1" smtClean="0"/>
              <a:t>industry</a:t>
            </a:r>
            <a:r>
              <a:rPr lang="it-IT" dirty="0" smtClean="0"/>
              <a:t>, COMETA for </a:t>
            </a:r>
            <a:r>
              <a:rPr lang="it-IT" dirty="0" err="1" smtClean="0"/>
              <a:t>workers</a:t>
            </a:r>
            <a:r>
              <a:rPr lang="it-IT" dirty="0" smtClean="0"/>
              <a:t> in Manufacturing </a:t>
            </a:r>
            <a:r>
              <a:rPr lang="it-IT" dirty="0" err="1" smtClean="0"/>
              <a:t>industry</a:t>
            </a:r>
            <a:r>
              <a:rPr lang="it-IT" dirty="0" smtClean="0"/>
              <a:t>, Public </a:t>
            </a:r>
            <a:r>
              <a:rPr lang="it-IT" dirty="0" err="1" smtClean="0"/>
              <a:t>employees</a:t>
            </a:r>
            <a:r>
              <a:rPr lang="it-IT" dirty="0" smtClean="0"/>
              <a:t>, </a:t>
            </a:r>
            <a:r>
              <a:rPr lang="it-IT" dirty="0" err="1" smtClean="0"/>
              <a:t>commerce</a:t>
            </a:r>
            <a:r>
              <a:rPr lang="it-IT" dirty="0" smtClean="0"/>
              <a:t>, </a:t>
            </a:r>
            <a:r>
              <a:rPr lang="it-IT" dirty="0" err="1" smtClean="0"/>
              <a:t>railways</a:t>
            </a:r>
            <a:r>
              <a:rPr lang="it-IT" dirty="0" smtClean="0"/>
              <a:t>….</a:t>
            </a:r>
          </a:p>
          <a:p>
            <a:r>
              <a:rPr lang="it-IT" dirty="0" smtClean="0"/>
              <a:t>Open (in </a:t>
            </a:r>
            <a:r>
              <a:rPr lang="it-IT" dirty="0" err="1" smtClean="0"/>
              <a:t>entrance</a:t>
            </a:r>
            <a:r>
              <a:rPr lang="it-IT" dirty="0" smtClean="0"/>
              <a:t>) PF</a:t>
            </a:r>
          </a:p>
          <a:p>
            <a:pPr lvl="1"/>
            <a:r>
              <a:rPr lang="it-IT" dirty="0" err="1" smtClean="0"/>
              <a:t>Created</a:t>
            </a:r>
            <a:r>
              <a:rPr lang="it-IT" dirty="0" smtClean="0"/>
              <a:t> by </a:t>
            </a:r>
            <a:r>
              <a:rPr lang="it-IT" dirty="0" err="1" smtClean="0"/>
              <a:t>banks</a:t>
            </a:r>
            <a:r>
              <a:rPr lang="it-IT" dirty="0" smtClean="0"/>
              <a:t>, </a:t>
            </a:r>
            <a:r>
              <a:rPr lang="it-IT" dirty="0" err="1" smtClean="0"/>
              <a:t>insurance</a:t>
            </a:r>
            <a:r>
              <a:rPr lang="it-IT" dirty="0" smtClean="0"/>
              <a:t> companies, </a:t>
            </a:r>
            <a:r>
              <a:rPr lang="it-IT" dirty="0" err="1" smtClean="0"/>
              <a:t>financial</a:t>
            </a:r>
            <a:r>
              <a:rPr lang="it-IT" dirty="0" smtClean="0"/>
              <a:t> </a:t>
            </a:r>
            <a:r>
              <a:rPr lang="it-IT" dirty="0" err="1" smtClean="0"/>
              <a:t>institutions</a:t>
            </a:r>
            <a:endParaRPr lang="it-IT" dirty="0" smtClean="0"/>
          </a:p>
          <a:p>
            <a:pPr lvl="1"/>
            <a:r>
              <a:rPr lang="it-IT" dirty="0" smtClean="0"/>
              <a:t>For </a:t>
            </a:r>
            <a:r>
              <a:rPr lang="it-IT" dirty="0" err="1" smtClean="0"/>
              <a:t>collective</a:t>
            </a:r>
            <a:r>
              <a:rPr lang="it-IT" dirty="0" smtClean="0"/>
              <a:t> </a:t>
            </a:r>
            <a:r>
              <a:rPr lang="it-IT" dirty="0" err="1" smtClean="0"/>
              <a:t>subscription</a:t>
            </a:r>
            <a:r>
              <a:rPr lang="it-IT" dirty="0" smtClean="0"/>
              <a:t> (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closed</a:t>
            </a:r>
            <a:r>
              <a:rPr lang="it-IT" dirty="0" smtClean="0"/>
              <a:t> PF: II pillar) or </a:t>
            </a:r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subscriprion</a:t>
            </a:r>
            <a:r>
              <a:rPr lang="it-IT" dirty="0" smtClean="0"/>
              <a:t> (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mutual</a:t>
            </a:r>
            <a:r>
              <a:rPr lang="it-IT" dirty="0" smtClean="0"/>
              <a:t> funds: III pillar) </a:t>
            </a:r>
          </a:p>
          <a:p>
            <a:r>
              <a:rPr lang="it-IT" dirty="0" err="1" smtClean="0"/>
              <a:t>Insurance</a:t>
            </a:r>
            <a:r>
              <a:rPr lang="it-IT" dirty="0" smtClean="0"/>
              <a:t> </a:t>
            </a:r>
            <a:r>
              <a:rPr lang="it-IT" dirty="0" err="1" smtClean="0"/>
              <a:t>separated</a:t>
            </a:r>
            <a:r>
              <a:rPr lang="it-IT" dirty="0" smtClean="0"/>
              <a:t> accounts</a:t>
            </a:r>
          </a:p>
          <a:p>
            <a:pPr lvl="1"/>
            <a:r>
              <a:rPr lang="it-IT" dirty="0" err="1" smtClean="0"/>
              <a:t>Created</a:t>
            </a:r>
            <a:r>
              <a:rPr lang="it-IT" dirty="0" smtClean="0"/>
              <a:t> by </a:t>
            </a:r>
            <a:r>
              <a:rPr lang="it-IT" dirty="0" err="1" smtClean="0"/>
              <a:t>insurance</a:t>
            </a:r>
            <a:r>
              <a:rPr lang="it-IT" dirty="0" smtClean="0"/>
              <a:t> companies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518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A4) Incentive </a:t>
            </a:r>
            <a:r>
              <a:rPr lang="it-IT" dirty="0" err="1" smtClean="0"/>
              <a:t>taxation</a:t>
            </a:r>
            <a:r>
              <a:rPr lang="it-IT" dirty="0" smtClean="0"/>
              <a:t>: </a:t>
            </a:r>
            <a:r>
              <a:rPr lang="it-IT" dirty="0" err="1" smtClean="0"/>
              <a:t>ETt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85693"/>
              </p:ext>
            </p:extLst>
          </p:nvPr>
        </p:nvGraphicFramePr>
        <p:xfrm>
          <a:off x="457200" y="1600201"/>
          <a:ext cx="8363272" cy="168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99792" y="3146484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prstClr val="black"/>
                </a:solidFill>
              </a:rPr>
              <a:t>deductible</a:t>
            </a:r>
            <a:r>
              <a:rPr lang="it-IT" dirty="0" smtClean="0">
                <a:solidFill>
                  <a:prstClr val="black"/>
                </a:solidFill>
              </a:rPr>
              <a:t> from </a:t>
            </a:r>
            <a:r>
              <a:rPr lang="it-IT" dirty="0" err="1" smtClean="0">
                <a:solidFill>
                  <a:prstClr val="black"/>
                </a:solidFill>
              </a:rPr>
              <a:t>taxable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income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860032" y="3146483"/>
            <a:ext cx="2352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prstClr val="black"/>
                </a:solidFill>
              </a:rPr>
              <a:t>Taxation</a:t>
            </a:r>
            <a:r>
              <a:rPr lang="it-IT" dirty="0" smtClean="0">
                <a:solidFill>
                  <a:prstClr val="black"/>
                </a:solidFill>
              </a:rPr>
              <a:t> of </a:t>
            </a:r>
            <a:r>
              <a:rPr lang="it-IT" dirty="0" err="1" smtClean="0">
                <a:solidFill>
                  <a:prstClr val="black"/>
                </a:solidFill>
              </a:rPr>
              <a:t>income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12.5% </a:t>
            </a:r>
            <a:r>
              <a:rPr lang="it-IT" dirty="0" err="1" smtClean="0">
                <a:solidFill>
                  <a:prstClr val="black"/>
                </a:solidFill>
              </a:rPr>
              <a:t>gov</a:t>
            </a:r>
            <a:r>
              <a:rPr lang="it-IT" dirty="0" smtClean="0">
                <a:solidFill>
                  <a:prstClr val="black"/>
                </a:solidFill>
              </a:rPr>
              <a:t> bonds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20</a:t>
            </a:r>
            <a:r>
              <a:rPr lang="it-IT" dirty="0">
                <a:solidFill>
                  <a:prstClr val="black"/>
                </a:solidFill>
              </a:rPr>
              <a:t>% </a:t>
            </a:r>
            <a:r>
              <a:rPr lang="it-IT" dirty="0" smtClean="0">
                <a:solidFill>
                  <a:prstClr val="black"/>
                </a:solidFill>
              </a:rPr>
              <a:t>non </a:t>
            </a:r>
            <a:r>
              <a:rPr lang="it-IT" dirty="0" err="1" smtClean="0">
                <a:solidFill>
                  <a:prstClr val="black"/>
                </a:solidFill>
              </a:rPr>
              <a:t>gov</a:t>
            </a:r>
            <a:r>
              <a:rPr lang="it-IT" dirty="0" smtClean="0">
                <a:solidFill>
                  <a:prstClr val="black"/>
                </a:solidFill>
              </a:rPr>
              <a:t> (vs 26%)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(11</a:t>
            </a:r>
            <a:r>
              <a:rPr lang="it-IT" dirty="0">
                <a:solidFill>
                  <a:prstClr val="black"/>
                </a:solidFill>
              </a:rPr>
              <a:t>% up to </a:t>
            </a:r>
            <a:r>
              <a:rPr lang="it-IT" dirty="0" smtClean="0">
                <a:solidFill>
                  <a:prstClr val="black"/>
                </a:solidFill>
              </a:rPr>
              <a:t>2014)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236296" y="3284984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15% rate with 0.30% </a:t>
            </a:r>
            <a:r>
              <a:rPr lang="it-IT" dirty="0" err="1" smtClean="0">
                <a:solidFill>
                  <a:prstClr val="black"/>
                </a:solidFill>
              </a:rPr>
              <a:t>reduction</a:t>
            </a:r>
            <a:r>
              <a:rPr lang="it-IT" dirty="0" smtClean="0">
                <a:solidFill>
                  <a:prstClr val="black"/>
                </a:solidFill>
              </a:rPr>
              <a:t> per </a:t>
            </a:r>
            <a:r>
              <a:rPr lang="it-IT" dirty="0" err="1" smtClean="0">
                <a:solidFill>
                  <a:prstClr val="black"/>
                </a:solidFill>
              </a:rPr>
              <a:t>year</a:t>
            </a:r>
            <a:r>
              <a:rPr lang="it-IT" dirty="0" smtClean="0">
                <a:solidFill>
                  <a:prstClr val="black"/>
                </a:solidFill>
              </a:rPr>
              <a:t> of </a:t>
            </a:r>
            <a:r>
              <a:rPr lang="it-IT" dirty="0" err="1" smtClean="0">
                <a:solidFill>
                  <a:prstClr val="black"/>
                </a:solidFill>
              </a:rPr>
              <a:t>participation</a:t>
            </a:r>
            <a:r>
              <a:rPr lang="it-IT" dirty="0" smtClean="0">
                <a:solidFill>
                  <a:prstClr val="black"/>
                </a:solidFill>
              </a:rPr>
              <a:t> from 16 to 35 </a:t>
            </a:r>
            <a:r>
              <a:rPr lang="it-IT" dirty="0" err="1" smtClean="0">
                <a:solidFill>
                  <a:prstClr val="black"/>
                </a:solidFill>
              </a:rPr>
              <a:t>years</a:t>
            </a:r>
            <a:r>
              <a:rPr lang="it-IT" dirty="0" smtClean="0">
                <a:solidFill>
                  <a:prstClr val="black"/>
                </a:solidFill>
              </a:rPr>
              <a:t> (=9% rate)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39552" y="494116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TFR=trattamento di fine rapporto (end-</a:t>
            </a:r>
            <a:r>
              <a:rPr lang="it-IT" dirty="0" err="1" smtClean="0">
                <a:solidFill>
                  <a:prstClr val="black"/>
                </a:solidFill>
              </a:rPr>
              <a:t>contract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compensation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</a:p>
          <a:p>
            <a:r>
              <a:rPr lang="it-IT" dirty="0" err="1" smtClean="0">
                <a:solidFill>
                  <a:prstClr val="black"/>
                </a:solidFill>
              </a:rPr>
              <a:t>Income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taxed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at</a:t>
            </a:r>
            <a:r>
              <a:rPr lang="it-IT" dirty="0" smtClean="0">
                <a:solidFill>
                  <a:prstClr val="black"/>
                </a:solidFill>
              </a:rPr>
              <a:t> the 17%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843808" y="16288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Exempt</a:t>
            </a:r>
            <a:r>
              <a:rPr lang="it-IT" dirty="0" smtClean="0"/>
              <a:t> (E)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184068" y="164670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Taxed</a:t>
            </a:r>
            <a:r>
              <a:rPr lang="it-IT" dirty="0" smtClean="0"/>
              <a:t> (T)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236296" y="162452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slightly</a:t>
            </a:r>
            <a:r>
              <a:rPr lang="it-IT" dirty="0" smtClean="0"/>
              <a:t> </a:t>
            </a:r>
            <a:r>
              <a:rPr lang="it-IT" dirty="0" err="1" smtClean="0"/>
              <a:t>taxed</a:t>
            </a:r>
            <a:r>
              <a:rPr lang="it-IT" dirty="0" smtClean="0"/>
              <a:t> (t)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424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Stakeholders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3</a:t>
            </a:fld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049" y="1052736"/>
            <a:ext cx="7057439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06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flow of the </a:t>
            </a:r>
            <a:r>
              <a:rPr lang="it-IT" dirty="0" err="1" smtClean="0"/>
              <a:t>money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993686"/>
              </p:ext>
            </p:extLst>
          </p:nvPr>
        </p:nvGraphicFramePr>
        <p:xfrm>
          <a:off x="457200" y="1600201"/>
          <a:ext cx="8363272" cy="168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11560" y="3284984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Promoters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voluntary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99792" y="3146484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Administration service 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accounting</a:t>
            </a:r>
            <a:r>
              <a:rPr lang="it-IT" dirty="0" smtClean="0"/>
              <a:t> etc.)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148064" y="3146483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Asset</a:t>
            </a:r>
            <a:r>
              <a:rPr lang="it-IT" dirty="0" smtClean="0"/>
              <a:t> </a:t>
            </a:r>
            <a:r>
              <a:rPr lang="it-IT" dirty="0" err="1" smtClean="0"/>
              <a:t>managers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134527" y="379281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Depository</a:t>
            </a:r>
            <a:r>
              <a:rPr lang="it-IT" dirty="0" smtClean="0"/>
              <a:t> </a:t>
            </a:r>
            <a:r>
              <a:rPr lang="it-IT" dirty="0" err="1" smtClean="0"/>
              <a:t>bank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380312" y="328498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Insurance</a:t>
            </a:r>
            <a:r>
              <a:rPr lang="it-IT" dirty="0" smtClean="0"/>
              <a:t> company</a:t>
            </a:r>
            <a:endParaRPr lang="it-IT" dirty="0"/>
          </a:p>
        </p:txBody>
      </p:sp>
      <p:sp>
        <p:nvSpPr>
          <p:cNvPr id="12" name="Parentesi graffa aperta 11"/>
          <p:cNvSpPr/>
          <p:nvPr/>
        </p:nvSpPr>
        <p:spPr>
          <a:xfrm>
            <a:off x="3141611" y="1124744"/>
            <a:ext cx="432048" cy="8640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73659" y="1095127"/>
            <a:ext cx="2078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From </a:t>
            </a:r>
            <a:r>
              <a:rPr lang="it-IT" dirty="0" err="1" smtClean="0"/>
              <a:t>salary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From </a:t>
            </a:r>
            <a:r>
              <a:rPr lang="it-IT" dirty="0" err="1" smtClean="0"/>
              <a:t>employer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From TFR (*)</a:t>
            </a:r>
            <a:endParaRPr lang="it-IT" dirty="0"/>
          </a:p>
        </p:txBody>
      </p:sp>
      <p:sp>
        <p:nvSpPr>
          <p:cNvPr id="14" name="Freccia curva 13"/>
          <p:cNvSpPr/>
          <p:nvPr/>
        </p:nvSpPr>
        <p:spPr>
          <a:xfrm>
            <a:off x="2794650" y="1484784"/>
            <a:ext cx="297803" cy="43204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55576" y="479715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(*)  TFR=trattamento di fine rapporto (</a:t>
            </a:r>
            <a:r>
              <a:rPr lang="it-IT" dirty="0" err="1" smtClean="0"/>
              <a:t>labour</a:t>
            </a:r>
            <a:r>
              <a:rPr lang="it-IT" dirty="0" smtClean="0"/>
              <a:t> end-</a:t>
            </a:r>
            <a:r>
              <a:rPr lang="it-IT" dirty="0" err="1" smtClean="0"/>
              <a:t>contract</a:t>
            </a:r>
            <a:r>
              <a:rPr lang="it-IT" dirty="0" smtClean="0"/>
              <a:t> </a:t>
            </a:r>
            <a:r>
              <a:rPr lang="it-IT" dirty="0" err="1" smtClean="0"/>
              <a:t>compensation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Annual</a:t>
            </a:r>
            <a:r>
              <a:rPr lang="it-IT" dirty="0" smtClean="0"/>
              <a:t> item </a:t>
            </a:r>
            <a:r>
              <a:rPr lang="it-IT" dirty="0" err="1" smtClean="0"/>
              <a:t>accumulated</a:t>
            </a:r>
            <a:r>
              <a:rPr lang="it-IT" dirty="0" smtClean="0"/>
              <a:t> by law in a special fund of the balance </a:t>
            </a:r>
            <a:r>
              <a:rPr lang="it-IT" dirty="0" err="1" smtClean="0"/>
              <a:t>sheet</a:t>
            </a:r>
            <a:r>
              <a:rPr lang="it-IT" dirty="0" smtClean="0"/>
              <a:t> of the </a:t>
            </a:r>
            <a:r>
              <a:rPr lang="it-IT" dirty="0" err="1" smtClean="0"/>
              <a:t>firm</a:t>
            </a:r>
            <a:endParaRPr lang="it-IT" dirty="0" smtClean="0"/>
          </a:p>
          <a:p>
            <a:r>
              <a:rPr lang="it-IT" u="sng" dirty="0" err="1" smtClean="0"/>
              <a:t>If</a:t>
            </a:r>
            <a:r>
              <a:rPr lang="it-IT" u="sng" dirty="0" smtClean="0"/>
              <a:t> </a:t>
            </a:r>
            <a:r>
              <a:rPr lang="it-IT" u="sng" dirty="0" err="1" smtClean="0"/>
              <a:t>not</a:t>
            </a:r>
            <a:r>
              <a:rPr lang="it-IT" u="sng" dirty="0" smtClean="0"/>
              <a:t> put </a:t>
            </a:r>
            <a:r>
              <a:rPr lang="it-IT" u="sng" dirty="0" err="1" smtClean="0"/>
              <a:t>into</a:t>
            </a:r>
            <a:r>
              <a:rPr lang="it-IT" u="sng" dirty="0" smtClean="0"/>
              <a:t> the PF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grows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1.5%+75% of </a:t>
            </a:r>
            <a:r>
              <a:rPr lang="it-IT" dirty="0" err="1" smtClean="0"/>
              <a:t>annual</a:t>
            </a:r>
            <a:r>
              <a:rPr lang="it-IT" dirty="0" smtClean="0"/>
              <a:t> </a:t>
            </a:r>
            <a:r>
              <a:rPr lang="it-IT" dirty="0" err="1" smtClean="0"/>
              <a:t>inflation</a:t>
            </a:r>
            <a:endParaRPr lang="it-IT" dirty="0"/>
          </a:p>
        </p:txBody>
      </p:sp>
      <p:cxnSp>
        <p:nvCxnSpPr>
          <p:cNvPr id="17" name="Connettore 2 16"/>
          <p:cNvCxnSpPr/>
          <p:nvPr/>
        </p:nvCxnSpPr>
        <p:spPr>
          <a:xfrm flipH="1">
            <a:off x="5904148" y="1628800"/>
            <a:ext cx="61206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6660232" y="119675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But</a:t>
            </a:r>
            <a:r>
              <a:rPr lang="it-IT" dirty="0" smtClean="0"/>
              <a:t>: </a:t>
            </a:r>
            <a:r>
              <a:rPr lang="it-IT" dirty="0" err="1" smtClean="0"/>
              <a:t>withdrawals</a:t>
            </a:r>
            <a:r>
              <a:rPr lang="it-IT" dirty="0" smtClean="0"/>
              <a:t>  and </a:t>
            </a:r>
            <a:r>
              <a:rPr lang="it-IT" dirty="0" err="1" smtClean="0"/>
              <a:t>early</a:t>
            </a:r>
            <a:r>
              <a:rPr lang="it-IT" dirty="0" smtClean="0"/>
              <a:t> </a:t>
            </a:r>
            <a:r>
              <a:rPr lang="it-IT" dirty="0" err="1" smtClean="0"/>
              <a:t>redemptions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275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196" y="548680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accumulation</a:t>
            </a:r>
            <a:r>
              <a:rPr lang="it-IT" dirty="0" smtClean="0"/>
              <a:t> </a:t>
            </a:r>
            <a:r>
              <a:rPr lang="it-IT" dirty="0" err="1" smtClean="0"/>
              <a:t>phase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325076" y="311653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inflows</a:t>
            </a:r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2354892" y="3212976"/>
            <a:ext cx="704940" cy="143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3253617" y="2366431"/>
            <a:ext cx="252028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779912" y="285293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Asset</a:t>
            </a:r>
            <a:r>
              <a:rPr lang="it-IT" dirty="0" smtClean="0">
                <a:solidFill>
                  <a:schemeClr val="bg1"/>
                </a:solidFill>
              </a:rPr>
              <a:t> management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1" name="Connettore 2 10"/>
          <p:cNvCxnSpPr>
            <a:endCxn id="15" idx="0"/>
          </p:cNvCxnSpPr>
          <p:nvPr/>
        </p:nvCxnSpPr>
        <p:spPr>
          <a:xfrm flipH="1">
            <a:off x="1686936" y="3833664"/>
            <a:ext cx="1618247" cy="731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648542" y="4432367"/>
            <a:ext cx="2448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Costs</a:t>
            </a:r>
            <a:endParaRPr lang="it-IT" b="1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Depository</a:t>
            </a:r>
            <a:r>
              <a:rPr lang="it-IT" dirty="0" smtClean="0"/>
              <a:t> </a:t>
            </a:r>
            <a:r>
              <a:rPr lang="it-IT" dirty="0" err="1" smtClean="0"/>
              <a:t>fee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Asset</a:t>
            </a:r>
            <a:r>
              <a:rPr lang="it-IT" dirty="0" smtClean="0"/>
              <a:t> </a:t>
            </a:r>
            <a:r>
              <a:rPr lang="it-IT" dirty="0" err="1" smtClean="0"/>
              <a:t>managers</a:t>
            </a:r>
            <a:endParaRPr lang="it-IT" dirty="0" smtClean="0"/>
          </a:p>
          <a:p>
            <a:pPr marL="742950" lvl="1" indent="-285750">
              <a:buFontTx/>
              <a:buChar char="-"/>
            </a:pPr>
            <a:r>
              <a:rPr lang="it-IT" dirty="0" err="1" smtClean="0"/>
              <a:t>Fixed</a:t>
            </a:r>
            <a:r>
              <a:rPr lang="it-IT" dirty="0" smtClean="0"/>
              <a:t> </a:t>
            </a:r>
            <a:r>
              <a:rPr lang="it-IT" dirty="0" err="1" smtClean="0"/>
              <a:t>fee</a:t>
            </a:r>
            <a:endParaRPr lang="it-IT" dirty="0" smtClean="0"/>
          </a:p>
          <a:p>
            <a:pPr marL="742950" lvl="1" indent="-285750">
              <a:buFontTx/>
              <a:buChar char="-"/>
            </a:pPr>
            <a:r>
              <a:rPr lang="it-IT" dirty="0" smtClean="0"/>
              <a:t>Incentive </a:t>
            </a:r>
            <a:r>
              <a:rPr lang="it-IT" dirty="0" err="1" smtClean="0"/>
              <a:t>fee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Trading </a:t>
            </a:r>
            <a:r>
              <a:rPr lang="it-IT" dirty="0" err="1" smtClean="0"/>
              <a:t>costs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Taxes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Administration </a:t>
            </a:r>
            <a:r>
              <a:rPr lang="it-IT" dirty="0" err="1" smtClean="0"/>
              <a:t>fee</a:t>
            </a: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4427984" y="4077072"/>
            <a:ext cx="108012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06816" y="456524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Gross</a:t>
            </a:r>
            <a:r>
              <a:rPr lang="it-IT" b="1" dirty="0" smtClean="0"/>
              <a:t> </a:t>
            </a:r>
            <a:r>
              <a:rPr lang="it-IT" b="1" dirty="0" err="1" smtClean="0"/>
              <a:t>returns</a:t>
            </a:r>
            <a:r>
              <a:rPr lang="it-IT" b="1" dirty="0" smtClean="0"/>
              <a:t> (</a:t>
            </a:r>
            <a:r>
              <a:rPr lang="it-IT" b="1" dirty="0" err="1" smtClean="0"/>
              <a:t>mark</a:t>
            </a:r>
            <a:r>
              <a:rPr lang="it-IT" b="1" dirty="0" smtClean="0"/>
              <a:t>-to-market </a:t>
            </a:r>
            <a:r>
              <a:rPr lang="it-IT" b="1" dirty="0" err="1" smtClean="0"/>
              <a:t>valuation</a:t>
            </a:r>
            <a:r>
              <a:rPr lang="it-IT" b="1" dirty="0" smtClean="0"/>
              <a:t>)</a:t>
            </a:r>
          </a:p>
          <a:p>
            <a:r>
              <a:rPr lang="it-IT" dirty="0" smtClean="0"/>
              <a:t>- </a:t>
            </a:r>
            <a:r>
              <a:rPr lang="it-IT" dirty="0" err="1" smtClean="0"/>
              <a:t>Coupons</a:t>
            </a:r>
            <a:r>
              <a:rPr lang="it-IT" dirty="0" smtClean="0"/>
              <a:t>/</a:t>
            </a:r>
            <a:r>
              <a:rPr lang="it-IT" dirty="0" err="1" smtClean="0"/>
              <a:t>dividends</a:t>
            </a:r>
            <a:endParaRPr lang="it-IT" dirty="0" smtClean="0"/>
          </a:p>
          <a:p>
            <a:r>
              <a:rPr lang="it-IT" dirty="0" smtClean="0"/>
              <a:t>- Capital </a:t>
            </a:r>
            <a:r>
              <a:rPr lang="it-IT" dirty="0" err="1" smtClean="0"/>
              <a:t>gains</a:t>
            </a:r>
            <a:r>
              <a:rPr lang="it-IT" dirty="0" smtClean="0"/>
              <a:t>/</a:t>
            </a:r>
            <a:r>
              <a:rPr lang="it-IT" dirty="0" err="1" smtClean="0"/>
              <a:t>losses</a:t>
            </a:r>
            <a:endParaRPr lang="it-IT" dirty="0"/>
          </a:p>
        </p:txBody>
      </p:sp>
      <p:cxnSp>
        <p:nvCxnSpPr>
          <p:cNvPr id="17" name="Connettore 2 16"/>
          <p:cNvCxnSpPr/>
          <p:nvPr/>
        </p:nvCxnSpPr>
        <p:spPr>
          <a:xfrm>
            <a:off x="5796136" y="3789040"/>
            <a:ext cx="10801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6876256" y="3897052"/>
            <a:ext cx="20882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Risks</a:t>
            </a:r>
            <a:endParaRPr lang="it-IT" b="1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IR </a:t>
            </a:r>
            <a:r>
              <a:rPr lang="it-IT" dirty="0" err="1" smtClean="0"/>
              <a:t>risk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Equity</a:t>
            </a:r>
            <a:r>
              <a:rPr lang="it-IT" dirty="0" smtClean="0"/>
              <a:t> </a:t>
            </a:r>
            <a:r>
              <a:rPr lang="it-IT" dirty="0" err="1" smtClean="0"/>
              <a:t>risk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Exchage</a:t>
            </a:r>
            <a:r>
              <a:rPr lang="it-IT" dirty="0" smtClean="0"/>
              <a:t> rate </a:t>
            </a:r>
            <a:r>
              <a:rPr lang="it-IT" dirty="0" err="1" smtClean="0"/>
              <a:t>risk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Credit </a:t>
            </a:r>
            <a:r>
              <a:rPr lang="it-IT" dirty="0" err="1" smtClean="0"/>
              <a:t>risk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Liquidity</a:t>
            </a:r>
            <a:r>
              <a:rPr lang="it-IT" dirty="0" smtClean="0"/>
              <a:t> </a:t>
            </a:r>
            <a:r>
              <a:rPr lang="it-IT" dirty="0" err="1" smtClean="0"/>
              <a:t>risk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Operational</a:t>
            </a:r>
            <a:r>
              <a:rPr lang="it-IT" dirty="0" smtClean="0"/>
              <a:t> </a:t>
            </a:r>
            <a:r>
              <a:rPr lang="it-IT" dirty="0" err="1" smtClean="0"/>
              <a:t>risk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Legal </a:t>
            </a:r>
            <a:r>
              <a:rPr lang="it-IT" dirty="0" err="1" smtClean="0"/>
              <a:t>risk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…..</a:t>
            </a:r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sp>
        <p:nvSpPr>
          <p:cNvPr id="19" name="Freccia a destra 18"/>
          <p:cNvSpPr/>
          <p:nvPr/>
        </p:nvSpPr>
        <p:spPr>
          <a:xfrm rot="20251254">
            <a:off x="5868144" y="2852936"/>
            <a:ext cx="864096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6876256" y="2060848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Outflow</a:t>
            </a:r>
            <a:r>
              <a:rPr lang="it-IT" dirty="0" smtClean="0"/>
              <a:t>: </a:t>
            </a:r>
            <a:r>
              <a:rPr lang="it-IT" dirty="0" err="1" smtClean="0"/>
              <a:t>accumulated</a:t>
            </a:r>
            <a:r>
              <a:rPr lang="it-IT" dirty="0" smtClean="0"/>
              <a:t> capital or </a:t>
            </a:r>
            <a:r>
              <a:rPr lang="it-IT" dirty="0" err="1" smtClean="0"/>
              <a:t>annuities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 flipH="1">
            <a:off x="2477204" y="4869160"/>
            <a:ext cx="1171338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25076" y="6237312"/>
            <a:ext cx="192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Net </a:t>
            </a:r>
            <a:r>
              <a:rPr lang="it-IT" b="1" dirty="0" err="1" smtClean="0"/>
              <a:t>returns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2225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Total rate of </a:t>
            </a:r>
            <a:r>
              <a:rPr lang="it-IT" dirty="0" err="1" smtClean="0"/>
              <a:t>return</a:t>
            </a:r>
            <a:r>
              <a:rPr lang="it-IT" dirty="0" smtClean="0"/>
              <a:t> (1)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052736"/>
                <a:ext cx="8856984" cy="5415847"/>
              </a:xfrm>
            </p:spPr>
            <p:txBody>
              <a:bodyPr>
                <a:normAutofit/>
              </a:bodyPr>
              <a:lstStyle/>
              <a:p>
                <a:r>
                  <a:rPr lang="it-IT" sz="2800" u="sng" dirty="0" err="1" smtClean="0"/>
                  <a:t>Without</a:t>
                </a:r>
                <a:r>
                  <a:rPr lang="it-IT" sz="2800" dirty="0" smtClean="0"/>
                  <a:t> in/out </a:t>
                </a:r>
                <a:r>
                  <a:rPr lang="it-IT" sz="2800" dirty="0" err="1" smtClean="0"/>
                  <a:t>flows</a:t>
                </a:r>
                <a:r>
                  <a:rPr lang="it-IT" sz="2800" dirty="0" smtClean="0"/>
                  <a:t>:</a:t>
                </a:r>
              </a:p>
              <a:p>
                <a:pPr marL="457200" lvl="1" indent="0">
                  <a:buNone/>
                </a:pPr>
                <a:r>
                  <a:rPr lang="it-IT" dirty="0" smtClean="0"/>
                  <a:t>R</a:t>
                </a:r>
                <a:r>
                  <a:rPr lang="it-IT" sz="1400" dirty="0" smtClean="0"/>
                  <a:t>PF</a:t>
                </a:r>
                <a:r>
                  <a:rPr lang="it-IT" dirty="0" smtClean="0"/>
                  <a:t>(t)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it-IT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t-IT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it-IT" b="0" i="1" smtClean="0">
                            <a:latin typeface="Cambria Math"/>
                          </a:rPr>
                          <m:t>−</m:t>
                        </m:r>
                        <m:r>
                          <a:rPr lang="it-IT" b="0" i="1" smtClean="0">
                            <a:latin typeface="Cambria Math"/>
                          </a:rPr>
                          <m:t>𝑃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𝑃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−1)</m:t>
                        </m:r>
                      </m:den>
                    </m:f>
                    <m:r>
                      <a:rPr lang="it-IT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t-IT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𝐶𝑜𝑢𝑝𝑜𝑛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−1,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𝑃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r>
                  <a:rPr lang="it-IT" dirty="0" smtClean="0"/>
                  <a:t>         </a:t>
                </a:r>
                <a:r>
                  <a:rPr lang="it-IT" dirty="0" err="1" smtClean="0"/>
                  <a:t>gross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return</a:t>
                </a:r>
                <a:endParaRPr lang="it-IT" dirty="0" smtClean="0"/>
              </a:p>
              <a:p>
                <a:pPr marL="457200" lvl="1" indent="0">
                  <a:buNone/>
                </a:pPr>
                <a:endParaRPr lang="it-IT" dirty="0"/>
              </a:p>
              <a:p>
                <a:pPr marL="457200" lvl="1" indent="0">
                  <a:buNone/>
                </a:pPr>
                <a:endParaRPr lang="it-IT" dirty="0" smtClean="0"/>
              </a:p>
              <a:p>
                <a:pPr marL="457200" lvl="1" indent="0">
                  <a:buNone/>
                </a:pPr>
                <a:endParaRPr lang="it-IT" dirty="0" smtClean="0"/>
              </a:p>
              <a:p>
                <a:pPr marL="457200" lvl="1" indent="0">
                  <a:buNone/>
                </a:pPr>
                <a:r>
                  <a:rPr lang="it-IT" dirty="0"/>
                  <a:t>R</a:t>
                </a:r>
                <a:r>
                  <a:rPr lang="it-IT" sz="1200" dirty="0"/>
                  <a:t>PF</a:t>
                </a:r>
                <a:r>
                  <a:rPr lang="it-IT" dirty="0"/>
                  <a:t>(t)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/>
                          </a:rPr>
                        </m:ctrlPr>
                      </m:fPr>
                      <m:num>
                        <m:r>
                          <a:rPr lang="it-IT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it-IT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t-IT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it-IT" i="1">
                            <a:latin typeface="Cambria Math"/>
                          </a:rPr>
                          <m:t>−</m:t>
                        </m:r>
                        <m:r>
                          <a:rPr lang="it-IT" i="1">
                            <a:latin typeface="Cambria Math"/>
                          </a:rPr>
                          <m:t>𝑃</m:t>
                        </m:r>
                        <m:r>
                          <a:rPr lang="it-IT" i="1">
                            <a:latin typeface="Cambria Math"/>
                          </a:rPr>
                          <m:t>(</m:t>
                        </m:r>
                        <m:r>
                          <a:rPr lang="it-IT" i="1">
                            <a:latin typeface="Cambria Math"/>
                          </a:rPr>
                          <m:t>𝑡</m:t>
                        </m:r>
                        <m:r>
                          <a:rPr lang="it-IT" i="1">
                            <a:latin typeface="Cambria Math"/>
                          </a:rPr>
                          <m:t>−1)</m:t>
                        </m:r>
                      </m:num>
                      <m:den>
                        <m:r>
                          <a:rPr lang="it-IT" i="1">
                            <a:latin typeface="Cambria Math"/>
                          </a:rPr>
                          <m:t>𝑃</m:t>
                        </m:r>
                        <m:r>
                          <a:rPr lang="it-IT" i="1">
                            <a:latin typeface="Cambria Math"/>
                          </a:rPr>
                          <m:t>(</m:t>
                        </m:r>
                        <m:r>
                          <a:rPr lang="it-IT" i="1">
                            <a:latin typeface="Cambria Math"/>
                          </a:rPr>
                          <m:t>𝑡</m:t>
                        </m:r>
                        <m:r>
                          <a:rPr lang="it-IT" i="1">
                            <a:latin typeface="Cambria Math"/>
                          </a:rPr>
                          <m:t>−1)</m:t>
                        </m:r>
                      </m:den>
                    </m:f>
                    <m:r>
                      <a:rPr lang="it-IT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it-IT" i="1">
                            <a:latin typeface="Cambria Math"/>
                          </a:rPr>
                        </m:ctrlPr>
                      </m:fPr>
                      <m:num>
                        <m:r>
                          <a:rPr lang="it-IT" i="1">
                            <a:latin typeface="Cambria Math"/>
                          </a:rPr>
                          <m:t>𝐶𝑜𝑢𝑝𝑜𝑛</m:t>
                        </m:r>
                        <m:r>
                          <a:rPr lang="it-IT" i="1">
                            <a:latin typeface="Cambria Math"/>
                          </a:rPr>
                          <m:t>(</m:t>
                        </m:r>
                        <m:r>
                          <a:rPr lang="it-IT" i="1">
                            <a:latin typeface="Cambria Math"/>
                          </a:rPr>
                          <m:t>𝑡</m:t>
                        </m:r>
                        <m:r>
                          <a:rPr lang="it-IT" i="1">
                            <a:latin typeface="Cambria Math"/>
                          </a:rPr>
                          <m:t>−1,</m:t>
                        </m:r>
                        <m:r>
                          <a:rPr lang="it-IT" i="1">
                            <a:latin typeface="Cambria Math"/>
                          </a:rPr>
                          <m:t>𝑡</m:t>
                        </m:r>
                        <m:r>
                          <a:rPr lang="it-IT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it-IT" i="1">
                            <a:latin typeface="Cambria Math"/>
                          </a:rPr>
                          <m:t>𝑃</m:t>
                        </m:r>
                        <m:r>
                          <a:rPr lang="it-IT" i="1">
                            <a:latin typeface="Cambria Math"/>
                          </a:rPr>
                          <m:t>(</m:t>
                        </m:r>
                        <m:r>
                          <a:rPr lang="it-IT" i="1">
                            <a:latin typeface="Cambria Math"/>
                          </a:rPr>
                          <m:t>𝑡</m:t>
                        </m:r>
                        <m:r>
                          <a:rPr lang="it-IT" i="1">
                            <a:latin typeface="Cambria Math"/>
                          </a:rPr>
                          <m:t>−1)</m:t>
                        </m:r>
                      </m:den>
                    </m:f>
                    <m:r>
                      <a:rPr lang="it-IT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it-IT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𝐶𝑜𝑠𝑡𝑠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−1,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𝑃</m:t>
                        </m:r>
                        <m:r>
                          <a:rPr lang="it-IT" b="0" i="1" smtClean="0">
                            <a:latin typeface="Cambria Math"/>
                          </a:rPr>
                          <m:t>(</m:t>
                        </m:r>
                        <m:r>
                          <a:rPr lang="it-IT" b="0" i="1" smtClean="0">
                            <a:latin typeface="Cambria Math"/>
                          </a:rPr>
                          <m:t>𝑡</m:t>
                        </m:r>
                        <m:r>
                          <a:rPr lang="it-IT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endParaRPr lang="it-IT" dirty="0" smtClean="0"/>
              </a:p>
              <a:p>
                <a:pPr marL="457200" lvl="1" indent="0">
                  <a:buNone/>
                </a:pPr>
                <a:r>
                  <a:rPr lang="it-IT" dirty="0" smtClean="0"/>
                  <a:t>					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052736"/>
                <a:ext cx="8856984" cy="5415847"/>
              </a:xfrm>
              <a:blipFill rotWithShape="1">
                <a:blip r:embed="rId2"/>
                <a:stretch>
                  <a:fillRect l="-1239" t="-101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6</a:t>
            </a:fld>
            <a:endParaRPr lang="it-IT"/>
          </a:p>
        </p:txBody>
      </p:sp>
      <p:sp>
        <p:nvSpPr>
          <p:cNvPr id="5" name="Parentesi graffa aperta 4"/>
          <p:cNvSpPr/>
          <p:nvPr/>
        </p:nvSpPr>
        <p:spPr>
          <a:xfrm rot="16200000">
            <a:off x="2097851" y="1952616"/>
            <a:ext cx="432048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331640" y="279419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Capital gain/</a:t>
            </a:r>
            <a:r>
              <a:rPr lang="it-IT" dirty="0" err="1" smtClean="0"/>
              <a:t>loss</a:t>
            </a:r>
            <a:endParaRPr lang="it-IT" dirty="0"/>
          </a:p>
        </p:txBody>
      </p:sp>
      <p:sp>
        <p:nvSpPr>
          <p:cNvPr id="7" name="Parentesi graffa aperta 6"/>
          <p:cNvSpPr/>
          <p:nvPr/>
        </p:nvSpPr>
        <p:spPr>
          <a:xfrm rot="16200000">
            <a:off x="4139954" y="1695100"/>
            <a:ext cx="360040" cy="18002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250030" y="276193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Coupon/</a:t>
            </a:r>
            <a:r>
              <a:rPr lang="it-IT" dirty="0" err="1" smtClean="0"/>
              <a:t>dividend</a:t>
            </a:r>
            <a:r>
              <a:rPr lang="it-IT" dirty="0" smtClean="0"/>
              <a:t> </a:t>
            </a:r>
            <a:r>
              <a:rPr lang="it-IT" dirty="0" err="1" smtClean="0"/>
              <a:t>yield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716016" y="50851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net </a:t>
            </a:r>
            <a:r>
              <a:rPr lang="it-IT" sz="2800" dirty="0" err="1" smtClean="0"/>
              <a:t>returns</a:t>
            </a:r>
            <a:endParaRPr lang="it-IT" sz="2800" dirty="0"/>
          </a:p>
        </p:txBody>
      </p:sp>
      <p:sp>
        <p:nvSpPr>
          <p:cNvPr id="13" name="Ovale 12"/>
          <p:cNvSpPr/>
          <p:nvPr/>
        </p:nvSpPr>
        <p:spPr>
          <a:xfrm>
            <a:off x="5868144" y="3645024"/>
            <a:ext cx="180020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210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Total rate of </a:t>
            </a:r>
            <a:r>
              <a:rPr lang="it-IT" dirty="0" err="1" smtClean="0"/>
              <a:t>return</a:t>
            </a:r>
            <a:r>
              <a:rPr lang="it-IT" dirty="0" smtClean="0"/>
              <a:t>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41584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it-IT" dirty="0" smtClean="0"/>
          </a:p>
          <a:p>
            <a:r>
              <a:rPr lang="it-IT" sz="2800" u="sng" dirty="0" smtClean="0"/>
              <a:t>With</a:t>
            </a:r>
            <a:r>
              <a:rPr lang="it-IT" sz="2800" dirty="0" smtClean="0"/>
              <a:t> in/out </a:t>
            </a:r>
            <a:r>
              <a:rPr lang="it-IT" sz="2800" dirty="0" err="1" smtClean="0"/>
              <a:t>flows</a:t>
            </a:r>
            <a:r>
              <a:rPr lang="it-IT" sz="2800" dirty="0" smtClean="0"/>
              <a:t>:</a:t>
            </a:r>
          </a:p>
          <a:p>
            <a:pPr marL="0" indent="0">
              <a:buNone/>
            </a:pPr>
            <a:r>
              <a:rPr lang="it-IT" sz="2800" dirty="0" smtClean="0"/>
              <a:t>Method of </a:t>
            </a:r>
            <a:r>
              <a:rPr lang="it-IT" sz="2800" dirty="0" err="1" smtClean="0"/>
              <a:t>quotes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	V(t</a:t>
            </a:r>
            <a:r>
              <a:rPr lang="it-IT" sz="2800" dirty="0"/>
              <a:t>)= net </a:t>
            </a:r>
            <a:r>
              <a:rPr lang="it-IT" sz="2800" dirty="0" err="1"/>
              <a:t>asset</a:t>
            </a:r>
            <a:r>
              <a:rPr lang="it-IT" sz="2800" dirty="0"/>
              <a:t> </a:t>
            </a:r>
            <a:r>
              <a:rPr lang="it-IT" sz="2800" dirty="0" err="1"/>
              <a:t>value</a:t>
            </a:r>
            <a:r>
              <a:rPr lang="it-IT" sz="2800" dirty="0"/>
              <a:t> of the PF (</a:t>
            </a:r>
            <a:r>
              <a:rPr lang="it-IT" sz="2800" dirty="0" err="1"/>
              <a:t>asset</a:t>
            </a:r>
            <a:r>
              <a:rPr lang="it-IT" sz="2800" dirty="0"/>
              <a:t> –</a:t>
            </a:r>
            <a:r>
              <a:rPr lang="it-IT" sz="2800" dirty="0" err="1"/>
              <a:t>liability</a:t>
            </a:r>
            <a:r>
              <a:rPr lang="it-IT" sz="2800" dirty="0"/>
              <a:t>)</a:t>
            </a:r>
          </a:p>
          <a:p>
            <a:pPr marL="0" indent="0">
              <a:buNone/>
            </a:pPr>
            <a:r>
              <a:rPr lang="it-IT" sz="2800" dirty="0" smtClean="0"/>
              <a:t>	N(t</a:t>
            </a:r>
            <a:r>
              <a:rPr lang="it-IT" sz="2800" dirty="0"/>
              <a:t>)= </a:t>
            </a:r>
            <a:r>
              <a:rPr lang="it-IT" sz="2800" dirty="0" err="1"/>
              <a:t>number</a:t>
            </a:r>
            <a:r>
              <a:rPr lang="it-IT" sz="2800" dirty="0"/>
              <a:t> of </a:t>
            </a:r>
            <a:r>
              <a:rPr lang="it-IT" sz="2800" dirty="0" err="1"/>
              <a:t>participating</a:t>
            </a:r>
            <a:r>
              <a:rPr lang="it-IT" sz="2800" dirty="0"/>
              <a:t> </a:t>
            </a:r>
            <a:r>
              <a:rPr lang="it-IT" sz="2800" dirty="0" err="1"/>
              <a:t>quotes</a:t>
            </a:r>
            <a:endParaRPr lang="it-IT" sz="2800" dirty="0"/>
          </a:p>
          <a:p>
            <a:pPr marL="0" indent="0">
              <a:buNone/>
            </a:pPr>
            <a:r>
              <a:rPr lang="it-IT" sz="2800" dirty="0" smtClean="0"/>
              <a:t>	Q(t</a:t>
            </a:r>
            <a:r>
              <a:rPr lang="it-IT" sz="2800" dirty="0"/>
              <a:t>)=V(t)/N(t) </a:t>
            </a:r>
            <a:r>
              <a:rPr lang="it-IT" sz="2800" dirty="0" err="1"/>
              <a:t>unit</a:t>
            </a:r>
            <a:r>
              <a:rPr lang="it-IT" sz="2800" dirty="0"/>
              <a:t> </a:t>
            </a:r>
            <a:r>
              <a:rPr lang="it-IT" sz="2800" dirty="0" err="1"/>
              <a:t>value</a:t>
            </a:r>
            <a:r>
              <a:rPr lang="it-IT" sz="2800" dirty="0"/>
              <a:t> of 1 quote</a:t>
            </a:r>
          </a:p>
          <a:p>
            <a:pPr marL="0" indent="0">
              <a:buNone/>
            </a:pPr>
            <a:r>
              <a:rPr lang="it-IT" sz="2800" dirty="0" smtClean="0"/>
              <a:t>	R</a:t>
            </a:r>
            <a:r>
              <a:rPr lang="it-IT" sz="1400" dirty="0" smtClean="0"/>
              <a:t>PF</a:t>
            </a:r>
            <a:r>
              <a:rPr lang="it-IT" sz="2800" dirty="0" smtClean="0"/>
              <a:t>(t</a:t>
            </a:r>
            <a:r>
              <a:rPr lang="it-IT" sz="2800" dirty="0"/>
              <a:t>)=Q(t)/Q(t-1)-</a:t>
            </a:r>
            <a:r>
              <a:rPr lang="it-IT" sz="2800" dirty="0" smtClean="0"/>
              <a:t>1 </a:t>
            </a:r>
            <a:r>
              <a:rPr lang="it-IT" sz="2800" dirty="0"/>
              <a:t>= </a:t>
            </a:r>
            <a:r>
              <a:rPr lang="it-IT" sz="2800" dirty="0" err="1"/>
              <a:t>total</a:t>
            </a:r>
            <a:r>
              <a:rPr lang="it-IT" sz="2800" dirty="0"/>
              <a:t> </a:t>
            </a:r>
            <a:r>
              <a:rPr lang="it-IT" sz="2800" dirty="0" err="1"/>
              <a:t>return</a:t>
            </a:r>
            <a:r>
              <a:rPr lang="it-IT" sz="2800" dirty="0"/>
              <a:t> </a:t>
            </a:r>
            <a:r>
              <a:rPr lang="it-IT" sz="2800" dirty="0" err="1"/>
              <a:t>between</a:t>
            </a:r>
            <a:r>
              <a:rPr lang="it-IT" sz="2800" dirty="0"/>
              <a:t> </a:t>
            </a:r>
            <a:r>
              <a:rPr lang="it-IT" sz="2800" dirty="0" smtClean="0"/>
              <a:t>t-1 </a:t>
            </a:r>
            <a:r>
              <a:rPr lang="it-IT" sz="2800" dirty="0"/>
              <a:t>and t </a:t>
            </a:r>
          </a:p>
          <a:p>
            <a:pPr marL="0" indent="0">
              <a:buNone/>
            </a:pP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24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dirty="0" smtClean="0"/>
              <a:t>Total </a:t>
            </a:r>
            <a:r>
              <a:rPr lang="it-IT" dirty="0" err="1" smtClean="0"/>
              <a:t>return</a:t>
            </a:r>
            <a:r>
              <a:rPr lang="it-IT" dirty="0" smtClean="0"/>
              <a:t> </a:t>
            </a:r>
            <a:r>
              <a:rPr lang="it-IT" dirty="0" err="1" smtClean="0"/>
              <a:t>index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/>
          <a:lstStyle/>
          <a:p>
            <a:r>
              <a:rPr lang="it-IT" dirty="0" smtClean="0"/>
              <a:t>I</a:t>
            </a:r>
            <a:r>
              <a:rPr lang="it-IT" sz="1600" dirty="0" smtClean="0"/>
              <a:t>PF</a:t>
            </a:r>
            <a:r>
              <a:rPr lang="it-IT" dirty="0" smtClean="0"/>
              <a:t>(t)=I</a:t>
            </a:r>
            <a:r>
              <a:rPr lang="it-IT" sz="1600" dirty="0" smtClean="0"/>
              <a:t>PF</a:t>
            </a:r>
            <a:r>
              <a:rPr lang="it-IT" dirty="0" smtClean="0"/>
              <a:t>(t-1)*(1+R</a:t>
            </a:r>
            <a:r>
              <a:rPr lang="it-IT" sz="1600" dirty="0" smtClean="0"/>
              <a:t>PF</a:t>
            </a:r>
            <a:r>
              <a:rPr lang="it-IT" dirty="0" smtClean="0"/>
              <a:t>(t))        I</a:t>
            </a:r>
            <a:r>
              <a:rPr lang="it-IT" sz="1600" dirty="0" smtClean="0"/>
              <a:t>PF</a:t>
            </a:r>
            <a:r>
              <a:rPr lang="it-IT" dirty="0" smtClean="0"/>
              <a:t>(0)=100</a:t>
            </a:r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/>
              <a:t>8</a:t>
            </a:fld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7416824" cy="4189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e 4"/>
          <p:cNvSpPr/>
          <p:nvPr/>
        </p:nvSpPr>
        <p:spPr>
          <a:xfrm>
            <a:off x="827584" y="5373216"/>
            <a:ext cx="720080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111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3275856" y="2492896"/>
            <a:ext cx="2520280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19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investment</a:t>
            </a:r>
            <a:r>
              <a:rPr lang="it-IT" dirty="0" smtClean="0"/>
              <a:t> </a:t>
            </a:r>
            <a:r>
              <a:rPr lang="it-IT" dirty="0" err="1" smtClean="0"/>
              <a:t>plans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 smtClean="0"/>
              <a:t>strategic</a:t>
            </a:r>
            <a:r>
              <a:rPr lang="it-IT" dirty="0" smtClean="0"/>
              <a:t> </a:t>
            </a:r>
            <a:r>
              <a:rPr lang="it-IT" dirty="0" err="1" smtClean="0"/>
              <a:t>asset</a:t>
            </a:r>
            <a:r>
              <a:rPr lang="it-IT" dirty="0" smtClean="0"/>
              <a:t> </a:t>
            </a:r>
            <a:r>
              <a:rPr lang="it-IT" dirty="0" err="1" smtClean="0"/>
              <a:t>allocation</a:t>
            </a:r>
            <a:r>
              <a:rPr lang="it-IT" dirty="0" smtClean="0"/>
              <a:t> (SAA)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60A7-0FBB-4D11-9B17-8AD5F172194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Arco 23"/>
          <p:cNvSpPr/>
          <p:nvPr/>
        </p:nvSpPr>
        <p:spPr>
          <a:xfrm>
            <a:off x="3707904" y="2564904"/>
            <a:ext cx="648072" cy="30243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Arco 24"/>
          <p:cNvSpPr/>
          <p:nvPr/>
        </p:nvSpPr>
        <p:spPr>
          <a:xfrm>
            <a:off x="5004048" y="2564904"/>
            <a:ext cx="72008" cy="30243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2 26"/>
          <p:cNvCxnSpPr/>
          <p:nvPr/>
        </p:nvCxnSpPr>
        <p:spPr>
          <a:xfrm flipV="1">
            <a:off x="3059832" y="3356594"/>
            <a:ext cx="504056" cy="1008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V="1">
            <a:off x="3059832" y="3485866"/>
            <a:ext cx="1584176" cy="879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 flipV="1">
            <a:off x="3059832" y="3645024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1012056" y="4386709"/>
            <a:ext cx="5976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investment</a:t>
            </a:r>
            <a:r>
              <a:rPr lang="it-IT" dirty="0" smtClean="0"/>
              <a:t> </a:t>
            </a:r>
            <a:r>
              <a:rPr lang="it-IT" dirty="0" err="1" smtClean="0"/>
              <a:t>plans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Guaranteed</a:t>
            </a:r>
            <a:r>
              <a:rPr lang="it-IT" dirty="0" smtClean="0"/>
              <a:t> (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min</a:t>
            </a:r>
            <a:r>
              <a:rPr lang="it-IT" dirty="0" smtClean="0"/>
              <a:t> 0% </a:t>
            </a:r>
            <a:r>
              <a:rPr lang="it-IT" dirty="0" err="1" smtClean="0"/>
              <a:t>return</a:t>
            </a:r>
            <a:r>
              <a:rPr lang="it-IT" dirty="0"/>
              <a:t> </a:t>
            </a:r>
            <a:r>
              <a:rPr lang="it-IT" dirty="0" smtClean="0"/>
              <a:t>or </a:t>
            </a:r>
            <a:r>
              <a:rPr lang="it-IT" dirty="0" err="1" smtClean="0"/>
              <a:t>max</a:t>
            </a:r>
            <a:r>
              <a:rPr lang="it-IT" dirty="0" smtClean="0"/>
              <a:t> 3% </a:t>
            </a:r>
            <a:r>
              <a:rPr lang="it-IT" dirty="0" err="1" smtClean="0"/>
              <a:t>volatility</a:t>
            </a:r>
            <a:r>
              <a:rPr lang="it-IT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it-IT" dirty="0" err="1" smtClean="0"/>
              <a:t>Balanced</a:t>
            </a:r>
            <a:r>
              <a:rPr lang="it-IT" dirty="0" smtClean="0"/>
              <a:t> (</a:t>
            </a:r>
            <a:r>
              <a:rPr lang="it-IT" dirty="0" err="1" smtClean="0"/>
              <a:t>eg</a:t>
            </a:r>
            <a:r>
              <a:rPr lang="it-IT" dirty="0" smtClean="0"/>
              <a:t>. 75% bonds, 25% </a:t>
            </a:r>
            <a:r>
              <a:rPr lang="it-IT" dirty="0" err="1" smtClean="0"/>
              <a:t>equity</a:t>
            </a:r>
            <a:r>
              <a:rPr lang="it-IT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it-IT" dirty="0" err="1" smtClean="0"/>
              <a:t>Growth</a:t>
            </a:r>
            <a:r>
              <a:rPr lang="it-IT" dirty="0" smtClean="0"/>
              <a:t> (</a:t>
            </a:r>
            <a:r>
              <a:rPr lang="it-IT" dirty="0" err="1" smtClean="0"/>
              <a:t>eg</a:t>
            </a:r>
            <a:r>
              <a:rPr lang="it-IT" dirty="0" smtClean="0"/>
              <a:t>. 60% bonds, 40% </a:t>
            </a:r>
            <a:r>
              <a:rPr lang="it-IT" dirty="0" err="1" smtClean="0"/>
              <a:t>equity</a:t>
            </a:r>
            <a:r>
              <a:rPr lang="it-IT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it-IT" dirty="0" err="1" smtClean="0"/>
              <a:t>Dynamic</a:t>
            </a:r>
            <a:r>
              <a:rPr lang="it-IT" dirty="0" smtClean="0"/>
              <a:t> (</a:t>
            </a:r>
            <a:r>
              <a:rPr lang="it-IT" dirty="0" err="1" smtClean="0"/>
              <a:t>eg</a:t>
            </a:r>
            <a:r>
              <a:rPr lang="it-IT" dirty="0" smtClean="0"/>
              <a:t>. 50% bonds, 50% </a:t>
            </a:r>
            <a:r>
              <a:rPr lang="it-IT" dirty="0" err="1" smtClean="0"/>
              <a:t>equity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3635896" y="3068960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644008" y="29249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5436096" y="32129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</a:t>
            </a:r>
            <a:endParaRPr lang="it-IT" dirty="0"/>
          </a:p>
        </p:txBody>
      </p:sp>
      <p:sp>
        <p:nvSpPr>
          <p:cNvPr id="36" name="Freccia a destra 35"/>
          <p:cNvSpPr/>
          <p:nvPr/>
        </p:nvSpPr>
        <p:spPr>
          <a:xfrm rot="19926096">
            <a:off x="6168108" y="4563162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/>
          <p:cNvSpPr txBox="1"/>
          <p:nvPr/>
        </p:nvSpPr>
        <p:spPr>
          <a:xfrm>
            <a:off x="6739733" y="426583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Target </a:t>
            </a:r>
            <a:r>
              <a:rPr lang="it-IT" dirty="0" err="1" smtClean="0"/>
              <a:t>return</a:t>
            </a:r>
            <a:endParaRPr lang="it-IT" dirty="0"/>
          </a:p>
        </p:txBody>
      </p:sp>
      <p:sp>
        <p:nvSpPr>
          <p:cNvPr id="38" name="Freccia a destra 37"/>
          <p:cNvSpPr/>
          <p:nvPr/>
        </p:nvSpPr>
        <p:spPr>
          <a:xfrm rot="2023369">
            <a:off x="6172133" y="5013089"/>
            <a:ext cx="576064" cy="144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asellaDiTesto 39"/>
          <p:cNvSpPr txBox="1"/>
          <p:nvPr/>
        </p:nvSpPr>
        <p:spPr>
          <a:xfrm>
            <a:off x="6744390" y="50330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Target </a:t>
            </a:r>
            <a:r>
              <a:rPr lang="it-IT" dirty="0" err="1" smtClean="0"/>
              <a:t>risk</a:t>
            </a:r>
            <a:endParaRPr lang="it-IT" dirty="0"/>
          </a:p>
        </p:txBody>
      </p:sp>
      <p:sp>
        <p:nvSpPr>
          <p:cNvPr id="41" name="Parentesi graffa aperta 40"/>
          <p:cNvSpPr/>
          <p:nvPr/>
        </p:nvSpPr>
        <p:spPr>
          <a:xfrm rot="10800000">
            <a:off x="4942997" y="5004263"/>
            <a:ext cx="288032" cy="60142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CasellaDiTesto 41"/>
          <p:cNvSpPr txBox="1"/>
          <p:nvPr/>
        </p:nvSpPr>
        <p:spPr>
          <a:xfrm>
            <a:off x="5119820" y="531331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Benchmark </a:t>
            </a:r>
            <a:r>
              <a:rPr lang="it-IT" dirty="0" err="1" smtClean="0"/>
              <a:t>allocation</a:t>
            </a:r>
            <a:endParaRPr lang="it-IT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3923928" y="19888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Pension</a:t>
            </a:r>
            <a:r>
              <a:rPr lang="it-IT" dirty="0" smtClean="0"/>
              <a:t> Fund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2545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1459</Words>
  <Application>Microsoft Office PowerPoint</Application>
  <PresentationFormat>Presentazione su schermo (4:3)</PresentationFormat>
  <Paragraphs>257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EU-CHINA Social Protection Reform Project   Financial management of Complementary Pension Funds</vt:lpstr>
      <vt:lpstr>Outline</vt:lpstr>
      <vt:lpstr>Stakeholders</vt:lpstr>
      <vt:lpstr>The flow of the money</vt:lpstr>
      <vt:lpstr>The accumulation phase</vt:lpstr>
      <vt:lpstr>Total rate of return (1)</vt:lpstr>
      <vt:lpstr>Total rate of return (2)</vt:lpstr>
      <vt:lpstr>Total return index</vt:lpstr>
      <vt:lpstr>Different investment plans: the strategic asset allocation (SAA)</vt:lpstr>
      <vt:lpstr>Presentazione standard di PowerPoint</vt:lpstr>
      <vt:lpstr>Bond/equity mix (asset allocation) (1)</vt:lpstr>
      <vt:lpstr>Total return index of PF, benchmark and TFR</vt:lpstr>
      <vt:lpstr>Bond/equity mix (asset allocation) (2)</vt:lpstr>
      <vt:lpstr>Risks</vt:lpstr>
      <vt:lpstr>Meaning of volatility</vt:lpstr>
      <vt:lpstr>Alternative measures of risk (downside risk)</vt:lpstr>
      <vt:lpstr>Financial management of PF</vt:lpstr>
      <vt:lpstr>Active financial management of PF Tactical asset management: allocation (dynamic weights)</vt:lpstr>
      <vt:lpstr>Active financial management of PF Tactical asset management: selection of securities </vt:lpstr>
      <vt:lpstr>Performance evaluation</vt:lpstr>
      <vt:lpstr>Preparing for retirement</vt:lpstr>
      <vt:lpstr>A1) A few definitions</vt:lpstr>
      <vt:lpstr>A2) Italian pension system (1995-2007)</vt:lpstr>
      <vt:lpstr>A3) Typologies of PF</vt:lpstr>
      <vt:lpstr>A4) Incentive taxation: ETt</vt:lpstr>
    </vt:vector>
  </TitlesOfParts>
  <Company>Banca d'Italia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EU-CHINA Social Protection Reform Project   Financial management of Complementary Pension Funds</dc:title>
  <dc:creator>Riccardo Cesari (IVASS)</dc:creator>
  <cp:lastModifiedBy> </cp:lastModifiedBy>
  <cp:revision>86</cp:revision>
  <cp:lastPrinted>2016-10-21T13:04:12Z</cp:lastPrinted>
  <dcterms:created xsi:type="dcterms:W3CDTF">2016-09-19T11:50:04Z</dcterms:created>
  <dcterms:modified xsi:type="dcterms:W3CDTF">2016-10-21T13:04:18Z</dcterms:modified>
</cp:coreProperties>
</file>