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31"/>
  </p:notesMasterIdLst>
  <p:handoutMasterIdLst>
    <p:handoutMasterId r:id="rId32"/>
  </p:handoutMasterIdLst>
  <p:sldIdLst>
    <p:sldId id="1229" r:id="rId2"/>
    <p:sldId id="1322" r:id="rId3"/>
    <p:sldId id="1328" r:id="rId4"/>
    <p:sldId id="1327" r:id="rId5"/>
    <p:sldId id="1323" r:id="rId6"/>
    <p:sldId id="1329" r:id="rId7"/>
    <p:sldId id="1346" r:id="rId8"/>
    <p:sldId id="1324" r:id="rId9"/>
    <p:sldId id="1325" r:id="rId10"/>
    <p:sldId id="1326" r:id="rId11"/>
    <p:sldId id="1330" r:id="rId12"/>
    <p:sldId id="1354" r:id="rId13"/>
    <p:sldId id="1331" r:id="rId14"/>
    <p:sldId id="1332" r:id="rId15"/>
    <p:sldId id="1333" r:id="rId16"/>
    <p:sldId id="1334" r:id="rId17"/>
    <p:sldId id="1355" r:id="rId18"/>
    <p:sldId id="1356" r:id="rId19"/>
    <p:sldId id="1335" r:id="rId20"/>
    <p:sldId id="1350" r:id="rId21"/>
    <p:sldId id="1351" r:id="rId22"/>
    <p:sldId id="1352" r:id="rId23"/>
    <p:sldId id="1337" r:id="rId24"/>
    <p:sldId id="1338" r:id="rId25"/>
    <p:sldId id="1345" r:id="rId26"/>
    <p:sldId id="1344" r:id="rId27"/>
    <p:sldId id="1340" r:id="rId28"/>
    <p:sldId id="1342" r:id="rId29"/>
    <p:sldId id="1357" r:id="rId30"/>
  </p:sldIdLst>
  <p:sldSz cx="9906000" cy="6858000" type="A4"/>
  <p:notesSz cx="6669088" cy="9926638"/>
  <p:custShowLst>
    <p:custShow name="Custom Show 1" id="0">
      <p:sldLst/>
    </p:custShow>
  </p:custShowLst>
  <p:custDataLst>
    <p:tags r:id="rId3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11" autoAdjust="0"/>
    <p:restoredTop sz="95252" autoAdjust="0"/>
  </p:normalViewPr>
  <p:slideViewPr>
    <p:cSldViewPr>
      <p:cViewPr varScale="1">
        <p:scale>
          <a:sx n="96" d="100"/>
          <a:sy n="96" d="100"/>
        </p:scale>
        <p:origin x="1000" y="52"/>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51" d="100"/>
          <a:sy n="51" d="100"/>
        </p:scale>
        <p:origin x="-3006" y="-108"/>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4"/>
            <a:ext cx="2890404" cy="497838"/>
          </a:xfrm>
          <a:prstGeom prst="rect">
            <a:avLst/>
          </a:prstGeom>
          <a:noFill/>
          <a:ln w="9525">
            <a:noFill/>
            <a:miter lim="800000"/>
            <a:headEnd/>
            <a:tailEnd/>
          </a:ln>
        </p:spPr>
        <p:txBody>
          <a:bodyPr vert="horz" wrap="square" lIns="95618" tIns="47810" rIns="95618" bIns="47810" numCol="1" anchor="t" anchorCtr="0" compatLnSpc="1">
            <a:prstTxWarp prst="textNoShape">
              <a:avLst/>
            </a:prstTxWarp>
          </a:bodyPr>
          <a:lstStyle>
            <a:lvl1pPr defTabSz="890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777129" y="4"/>
            <a:ext cx="2890404" cy="497838"/>
          </a:xfrm>
          <a:prstGeom prst="rect">
            <a:avLst/>
          </a:prstGeom>
          <a:noFill/>
          <a:ln w="9525">
            <a:noFill/>
            <a:miter lim="800000"/>
            <a:headEnd/>
            <a:tailEnd/>
          </a:ln>
        </p:spPr>
        <p:txBody>
          <a:bodyPr vert="horz" wrap="square" lIns="95618" tIns="47810" rIns="95618" bIns="47810" numCol="1" anchor="t" anchorCtr="0" compatLnSpc="1">
            <a:prstTxWarp prst="textNoShape">
              <a:avLst/>
            </a:prstTxWarp>
          </a:bodyPr>
          <a:lstStyle>
            <a:lvl1pPr algn="r" defTabSz="890484">
              <a:defRPr sz="1300">
                <a:latin typeface="Calibri" pitchFamily="34" charset="0"/>
              </a:defRPr>
            </a:lvl1pPr>
          </a:lstStyle>
          <a:p>
            <a:pPr>
              <a:defRPr/>
            </a:pPr>
            <a:fld id="{C65DB725-3F53-423B-B263-9F51CF8FAAF6}" type="datetimeFigureOut">
              <a:rPr lang="en-US"/>
              <a:pPr>
                <a:defRPr/>
              </a:pPr>
              <a:t>10/24/2016</a:t>
            </a:fld>
            <a:endParaRPr lang="en-US" dirty="0"/>
          </a:p>
        </p:txBody>
      </p:sp>
      <p:sp>
        <p:nvSpPr>
          <p:cNvPr id="4" name="Footer Placeholder 3"/>
          <p:cNvSpPr>
            <a:spLocks noGrp="1"/>
          </p:cNvSpPr>
          <p:nvPr>
            <p:ph type="ftr" sz="quarter" idx="2"/>
          </p:nvPr>
        </p:nvSpPr>
        <p:spPr bwMode="auto">
          <a:xfrm>
            <a:off x="1" y="9427218"/>
            <a:ext cx="2890404" cy="497838"/>
          </a:xfrm>
          <a:prstGeom prst="rect">
            <a:avLst/>
          </a:prstGeom>
          <a:noFill/>
          <a:ln w="9525">
            <a:noFill/>
            <a:miter lim="800000"/>
            <a:headEnd/>
            <a:tailEnd/>
          </a:ln>
        </p:spPr>
        <p:txBody>
          <a:bodyPr vert="horz" wrap="square" lIns="95618" tIns="47810" rIns="95618" bIns="47810" numCol="1" anchor="b" anchorCtr="0" compatLnSpc="1">
            <a:prstTxWarp prst="textNoShape">
              <a:avLst/>
            </a:prstTxWarp>
          </a:bodyPr>
          <a:lstStyle>
            <a:lvl1pPr defTabSz="890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777129" y="9427218"/>
            <a:ext cx="2890404" cy="497838"/>
          </a:xfrm>
          <a:prstGeom prst="rect">
            <a:avLst/>
          </a:prstGeom>
          <a:noFill/>
          <a:ln w="9525">
            <a:noFill/>
            <a:miter lim="800000"/>
            <a:headEnd/>
            <a:tailEnd/>
          </a:ln>
        </p:spPr>
        <p:txBody>
          <a:bodyPr vert="horz" wrap="square" lIns="95618" tIns="47810" rIns="95618" bIns="47810" numCol="1" anchor="b" anchorCtr="0" compatLnSpc="1">
            <a:prstTxWarp prst="textNoShape">
              <a:avLst/>
            </a:prstTxWarp>
          </a:bodyPr>
          <a:lstStyle>
            <a:lvl1pPr algn="r" defTabSz="890484">
              <a:defRPr sz="1300">
                <a:latin typeface="Calibri" pitchFamily="34" charset="0"/>
              </a:defRPr>
            </a:lvl1pPr>
          </a:lstStyle>
          <a:p>
            <a:pPr>
              <a:defRPr/>
            </a:pPr>
            <a:fld id="{54AC8908-A1FB-4505-B212-4B2A7EC61AD6}" type="slidenum">
              <a:rPr lang="en-US"/>
              <a:pPr>
                <a:defRPr/>
              </a:pPr>
              <a:t>‹N›</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4"/>
            <a:ext cx="2890404" cy="497838"/>
          </a:xfrm>
          <a:prstGeom prst="rect">
            <a:avLst/>
          </a:prstGeom>
          <a:noFill/>
          <a:ln w="9525">
            <a:noFill/>
            <a:miter lim="800000"/>
            <a:headEnd/>
            <a:tailEnd/>
          </a:ln>
        </p:spPr>
        <p:txBody>
          <a:bodyPr vert="horz" wrap="square" lIns="95618" tIns="47810" rIns="95618" bIns="47810" numCol="1" anchor="t" anchorCtr="0" compatLnSpc="1">
            <a:prstTxWarp prst="textNoShape">
              <a:avLst/>
            </a:prstTxWarp>
          </a:bodyPr>
          <a:lstStyle>
            <a:lvl1pPr defTabSz="890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777129" y="4"/>
            <a:ext cx="2890404" cy="497838"/>
          </a:xfrm>
          <a:prstGeom prst="rect">
            <a:avLst/>
          </a:prstGeom>
          <a:noFill/>
          <a:ln w="9525">
            <a:noFill/>
            <a:miter lim="800000"/>
            <a:headEnd/>
            <a:tailEnd/>
          </a:ln>
        </p:spPr>
        <p:txBody>
          <a:bodyPr vert="horz" wrap="square" lIns="95618" tIns="47810" rIns="95618" bIns="47810" numCol="1" anchor="t" anchorCtr="0" compatLnSpc="1">
            <a:prstTxWarp prst="textNoShape">
              <a:avLst/>
            </a:prstTxWarp>
          </a:bodyPr>
          <a:lstStyle>
            <a:lvl1pPr algn="r" defTabSz="890484">
              <a:defRPr sz="1300">
                <a:latin typeface="Calibri" pitchFamily="34" charset="0"/>
              </a:defRPr>
            </a:lvl1pPr>
          </a:lstStyle>
          <a:p>
            <a:pPr>
              <a:defRPr/>
            </a:pPr>
            <a:fld id="{72848AB1-372C-417D-B58B-3446A2DC6E62}" type="datetimeFigureOut">
              <a:rPr lang="en-US"/>
              <a:pPr>
                <a:defRPr/>
              </a:pPr>
              <a:t>10/24/2016</a:t>
            </a:fld>
            <a:endParaRPr lang="en-US" dirty="0"/>
          </a:p>
        </p:txBody>
      </p:sp>
      <p:sp>
        <p:nvSpPr>
          <p:cNvPr id="4" name="Slide Image Placeholder 3"/>
          <p:cNvSpPr>
            <a:spLocks noGrp="1" noRot="1" noChangeAspect="1"/>
          </p:cNvSpPr>
          <p:nvPr>
            <p:ph type="sldImg" idx="2"/>
          </p:nvPr>
        </p:nvSpPr>
        <p:spPr>
          <a:xfrm>
            <a:off x="649288" y="747713"/>
            <a:ext cx="5372100" cy="3719512"/>
          </a:xfrm>
          <a:prstGeom prst="rect">
            <a:avLst/>
          </a:prstGeom>
          <a:noFill/>
          <a:ln w="12700">
            <a:solidFill>
              <a:prstClr val="black"/>
            </a:solidFill>
          </a:ln>
        </p:spPr>
        <p:txBody>
          <a:bodyPr vert="horz" lIns="98987" tIns="49492" rIns="98987" bIns="49492" rtlCol="0" anchor="ctr"/>
          <a:lstStyle/>
          <a:p>
            <a:pPr lvl="0"/>
            <a:endParaRPr lang="en-US" noProof="0" dirty="0"/>
          </a:p>
        </p:txBody>
      </p:sp>
      <p:sp>
        <p:nvSpPr>
          <p:cNvPr id="5" name="Notes Placeholder 4"/>
          <p:cNvSpPr>
            <a:spLocks noGrp="1"/>
          </p:cNvSpPr>
          <p:nvPr>
            <p:ph type="body" sz="quarter" idx="3"/>
          </p:nvPr>
        </p:nvSpPr>
        <p:spPr bwMode="auto">
          <a:xfrm>
            <a:off x="667378" y="4716782"/>
            <a:ext cx="5334336" cy="4466272"/>
          </a:xfrm>
          <a:prstGeom prst="rect">
            <a:avLst/>
          </a:prstGeom>
          <a:noFill/>
          <a:ln w="9525">
            <a:noFill/>
            <a:miter lim="800000"/>
            <a:headEnd/>
            <a:tailEnd/>
          </a:ln>
        </p:spPr>
        <p:txBody>
          <a:bodyPr vert="horz" wrap="square" lIns="95618" tIns="47810" rIns="95618" bIns="478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427218"/>
            <a:ext cx="2890404" cy="497838"/>
          </a:xfrm>
          <a:prstGeom prst="rect">
            <a:avLst/>
          </a:prstGeom>
          <a:noFill/>
          <a:ln w="9525">
            <a:noFill/>
            <a:miter lim="800000"/>
            <a:headEnd/>
            <a:tailEnd/>
          </a:ln>
        </p:spPr>
        <p:txBody>
          <a:bodyPr vert="horz" wrap="square" lIns="95618" tIns="47810" rIns="95618" bIns="47810" numCol="1" anchor="b" anchorCtr="0" compatLnSpc="1">
            <a:prstTxWarp prst="textNoShape">
              <a:avLst/>
            </a:prstTxWarp>
          </a:bodyPr>
          <a:lstStyle>
            <a:lvl1pPr defTabSz="890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777129" y="9427218"/>
            <a:ext cx="2890404" cy="497838"/>
          </a:xfrm>
          <a:prstGeom prst="rect">
            <a:avLst/>
          </a:prstGeom>
          <a:noFill/>
          <a:ln w="9525">
            <a:noFill/>
            <a:miter lim="800000"/>
            <a:headEnd/>
            <a:tailEnd/>
          </a:ln>
        </p:spPr>
        <p:txBody>
          <a:bodyPr vert="horz" wrap="square" lIns="95618" tIns="47810" rIns="95618" bIns="47810" numCol="1" anchor="b" anchorCtr="0" compatLnSpc="1">
            <a:prstTxWarp prst="textNoShape">
              <a:avLst/>
            </a:prstTxWarp>
          </a:bodyPr>
          <a:lstStyle>
            <a:lvl1pPr algn="r" defTabSz="890484">
              <a:defRPr sz="1300">
                <a:latin typeface="Calibri" pitchFamily="34" charset="0"/>
              </a:defRPr>
            </a:lvl1pPr>
          </a:lstStyle>
          <a:p>
            <a:pPr>
              <a:defRPr/>
            </a:pPr>
            <a:fld id="{B9DF5CB4-1F12-4B4C-891B-F676007582BC}" type="slidenum">
              <a:rPr lang="en-US"/>
              <a:pPr>
                <a:defRPr/>
              </a:pPr>
              <a:t>‹N›</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a:t>
            </a:fld>
            <a:endParaRPr lang="en-US"/>
          </a:p>
        </p:txBody>
      </p:sp>
    </p:spTree>
    <p:extLst>
      <p:ext uri="{BB962C8B-B14F-4D97-AF65-F5344CB8AC3E}">
        <p14:creationId xmlns:p14="http://schemas.microsoft.com/office/powerpoint/2010/main" val="2754686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a:defRPr/>
            </a:pPr>
            <a:fld id="{B9DF5CB4-1F12-4B4C-891B-F676007582BC}" type="slidenum">
              <a:rPr lang="en-US" smtClean="0"/>
              <a:pPr>
                <a:defRPr/>
              </a:pPr>
              <a:t>16</a:t>
            </a:fld>
            <a:endParaRPr lang="en-US" dirty="0"/>
          </a:p>
        </p:txBody>
      </p:sp>
    </p:spTree>
    <p:extLst>
      <p:ext uri="{BB962C8B-B14F-4D97-AF65-F5344CB8AC3E}">
        <p14:creationId xmlns:p14="http://schemas.microsoft.com/office/powerpoint/2010/main" val="12634858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3892"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altLang="zh-CN"/>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a:solidFill>
                  <a:schemeClr val="tx1">
                    <a:lumMod val="75000"/>
                    <a:lumOff val="25000"/>
                  </a:schemeClr>
                </a:solidFill>
                <a:latin typeface="Optane" pitchFamily="2" charset="0"/>
                <a:cs typeface="Arial" charset="0"/>
              </a:rPr>
              <a:t>BOZZA</a:t>
            </a:r>
            <a:r>
              <a:rPr lang="en-US" sz="1800" b="1" i="1" u="sng" baseline="0" dirty="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24/10/2016</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24/10/2016</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2860" y="0"/>
            <a:ext cx="3599688" cy="3599688"/>
          </a:xfrm>
          <a:prstGeom prst="rect">
            <a:avLst/>
          </a:prstGeom>
        </p:spPr>
      </p:pic>
    </p:spTree>
    <p:extLst>
      <p:ext uri="{BB962C8B-B14F-4D97-AF65-F5344CB8AC3E}">
        <p14:creationId xmlns:p14="http://schemas.microsoft.com/office/powerpoint/2010/main" val="410834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24/10/2016</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24/10/2016</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24/10/2016</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24/10/2016</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24/10/2016</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24/10/2016</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24/10/2016</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24/10/2016</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14178"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455525" y="0"/>
            <a:ext cx="908650" cy="90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altLang="zh-CN"/>
              <a:t>Click to edit Master title style</a:t>
            </a:r>
            <a:endParaRPr lang="it-IT" dirty="0"/>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24/10/2016</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‹N›</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908650"/>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‹N›</a:t>
            </a:fld>
            <a:endParaRPr lang="en-US" sz="1100" dirty="0">
              <a:solidFill>
                <a:srgbClr val="000000"/>
              </a:solidFill>
              <a:latin typeface="Optane" pitchFamily="2" charset="0"/>
              <a:cs typeface="Arial"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560512" y="3717032"/>
            <a:ext cx="9001249" cy="2739211"/>
          </a:xfrm>
          <a:prstGeom prst="rect">
            <a:avLst/>
          </a:prstGeom>
        </p:spPr>
        <p:txBody>
          <a:bodyPr wrap="square" lIns="36000" tIns="0" rIns="36000" bIns="0">
            <a:spAutoFit/>
          </a:bodyPr>
          <a:lstStyle/>
          <a:p>
            <a:pPr marL="0" lvl="1" algn="ctr" defTabSz="457200" eaLnBrk="0" hangingPunct="0">
              <a:buClr>
                <a:srgbClr val="FFC000"/>
              </a:buClr>
              <a:buSzPct val="85000"/>
              <a:defRPr/>
            </a:pPr>
            <a:r>
              <a:rPr lang="en-US" sz="2800" dirty="0">
                <a:latin typeface="Arial Black" panose="020B0A04020102020204" pitchFamily="34" charset="0"/>
              </a:rPr>
              <a:t>Means testing: The Slovenian experience, </a:t>
            </a:r>
            <a:endParaRPr lang="sl-SI" sz="2800" dirty="0">
              <a:latin typeface="Arial Black" panose="020B0A04020102020204" pitchFamily="34" charset="0"/>
            </a:endParaRPr>
          </a:p>
          <a:p>
            <a:pPr marL="0" lvl="1" algn="ctr" defTabSz="457200" eaLnBrk="0" hangingPunct="0">
              <a:buClr>
                <a:srgbClr val="FFC000"/>
              </a:buClr>
              <a:buSzPct val="85000"/>
              <a:defRPr/>
            </a:pPr>
            <a:r>
              <a:rPr lang="en-US" b="1" dirty="0"/>
              <a:t>Davor Dominkuš</a:t>
            </a:r>
            <a:r>
              <a:rPr lang="en-US" i="1" dirty="0"/>
              <a:t> </a:t>
            </a:r>
            <a:endParaRPr lang="sl-SI" i="1" dirty="0"/>
          </a:p>
          <a:p>
            <a:pPr marL="0" lvl="1" algn="ctr" defTabSz="457200" eaLnBrk="0" hangingPunct="0">
              <a:buClr>
                <a:srgbClr val="FFC000"/>
              </a:buClr>
              <a:buSzPct val="85000"/>
              <a:defRPr/>
            </a:pPr>
            <a:r>
              <a:rPr lang="en-US" i="1" dirty="0"/>
              <a:t>(Ministry of </a:t>
            </a:r>
            <a:r>
              <a:rPr lang="en-US" i="1" dirty="0" err="1"/>
              <a:t>Labour</a:t>
            </a:r>
            <a:r>
              <a:rPr lang="en-US" i="1" dirty="0"/>
              <a:t>, Family, Social Affairs and Equal Opportunities -  Republic of Slovenia) </a:t>
            </a:r>
            <a:endParaRPr lang="en-GB" sz="3200" b="1" dirty="0">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endParaRPr lang="it-IT" sz="800" b="1" noProof="1">
              <a:solidFill>
                <a:schemeClr val="tx1">
                  <a:lumMod val="85000"/>
                  <a:lumOff val="15000"/>
                </a:schemeClr>
              </a:solidFill>
              <a:latin typeface="Optane" pitchFamily="2" charset="0"/>
            </a:endParaRPr>
          </a:p>
          <a:p>
            <a:pPr algn="ctr" eaLnBrk="0" hangingPunct="0"/>
            <a:r>
              <a:rPr lang="en-US" altLang="zh-CN" sz="1400" dirty="0">
                <a:latin typeface="Arial" panose="020B0604020202020204" pitchFamily="34" charset="0"/>
                <a:ea typeface="宋体" panose="02010600030101010101" pitchFamily="2" charset="-122"/>
              </a:rPr>
              <a:t>Component Two- 2016 Training Course “</a:t>
            </a:r>
            <a:r>
              <a:rPr lang="en-US" altLang="zh-CN" sz="1400" i="1" dirty="0">
                <a:latin typeface="Arial" panose="020B0604020202020204" pitchFamily="34" charset="0"/>
                <a:ea typeface="宋体" panose="02010600030101010101" pitchFamily="2" charset="-122"/>
              </a:rPr>
              <a:t>European practices in the Governance, Financial Management and Strategies for a Sustainable Social Security System</a:t>
            </a:r>
            <a:r>
              <a:rPr lang="en-US" altLang="zh-CN" sz="1400" dirty="0">
                <a:latin typeface="Arial" panose="020B0604020202020204" pitchFamily="34" charset="0"/>
                <a:ea typeface="宋体" panose="02010600030101010101" pitchFamily="2" charset="-122"/>
              </a:rPr>
              <a:t>”</a:t>
            </a:r>
            <a:endParaRPr lang="sl-SI" altLang="zh-CN" sz="2400" dirty="0">
              <a:latin typeface="Arial" panose="020B0604020202020204" pitchFamily="34" charset="0"/>
              <a:ea typeface="宋体" panose="02010600030101010101" pitchFamily="2" charset="-122"/>
            </a:endParaRPr>
          </a:p>
          <a:p>
            <a:pPr algn="ctr" eaLnBrk="0" hangingPunct="0"/>
            <a:endParaRPr lang="en-US" altLang="zh-CN" sz="2000" dirty="0">
              <a:cs typeface="Arial" panose="020B0604020202020204" pitchFamily="34" charset="0"/>
            </a:endParaRPr>
          </a:p>
          <a:p>
            <a:pPr algn="ctr"/>
            <a:r>
              <a:rPr lang="en-US" altLang="zh-CN" sz="1400" b="1" dirty="0">
                <a:latin typeface="Arial" panose="020B0604020202020204" pitchFamily="34" charset="0"/>
                <a:ea typeface="宋体" panose="02010600030101010101" pitchFamily="2" charset="-122"/>
                <a:cs typeface="Arial" panose="020B0604020202020204" pitchFamily="34" charset="0"/>
              </a:rPr>
              <a:t>Italy, October</a:t>
            </a:r>
            <a:r>
              <a:rPr lang="pl-PL" altLang="zh-CN" sz="1400" b="1" dirty="0">
                <a:latin typeface="Arial" panose="020B0604020202020204" pitchFamily="34" charset="0"/>
                <a:ea typeface="宋体" panose="02010600030101010101" pitchFamily="2" charset="-122"/>
                <a:cs typeface="Arial" panose="020B0604020202020204" pitchFamily="34" charset="0"/>
              </a:rPr>
              <a:t> </a:t>
            </a:r>
            <a:r>
              <a:rPr lang="en-US" altLang="zh-CN" sz="1400" b="1" dirty="0">
                <a:latin typeface="Arial" panose="020B0604020202020204" pitchFamily="34" charset="0"/>
                <a:ea typeface="宋体" panose="02010600030101010101" pitchFamily="2" charset="-122"/>
                <a:cs typeface="Arial" panose="020B0604020202020204" pitchFamily="34" charset="0"/>
              </a:rPr>
              <a:t>16th-30th</a:t>
            </a:r>
            <a:r>
              <a:rPr lang="pl-PL" altLang="zh-CN" sz="1400" b="1" dirty="0">
                <a:latin typeface="Arial" panose="020B0604020202020204" pitchFamily="34" charset="0"/>
                <a:ea typeface="宋体" panose="02010600030101010101" pitchFamily="2" charset="-122"/>
                <a:cs typeface="Arial" panose="020B0604020202020204" pitchFamily="34" charset="0"/>
              </a:rPr>
              <a:t>, 201</a:t>
            </a:r>
            <a:r>
              <a:rPr lang="it-IT" altLang="zh-CN" sz="1400" b="1" dirty="0">
                <a:latin typeface="Arial" panose="020B0604020202020204" pitchFamily="34" charset="0"/>
                <a:ea typeface="宋体" panose="02010600030101010101" pitchFamily="2" charset="-122"/>
                <a:cs typeface="Arial" panose="020B0604020202020204" pitchFamily="34" charset="0"/>
              </a:rPr>
              <a:t>6</a:t>
            </a:r>
            <a:endParaRPr lang="pl-PL" altLang="zh-CN" sz="1400" b="1" dirty="0">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131724847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82506" y="260649"/>
            <a:ext cx="8420100" cy="648071"/>
          </a:xfrm>
        </p:spPr>
        <p:txBody>
          <a:bodyPr>
            <a:normAutofit fontScale="90000"/>
          </a:bodyPr>
          <a:lstStyle/>
          <a:p>
            <a:r>
              <a:rPr lang="en-GB" sz="31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 </a:t>
            </a:r>
            <a:br>
              <a:rPr lang="en-GB"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br>
            <a:endParaRPr lang="sl-SI" dirty="0"/>
          </a:p>
        </p:txBody>
      </p:sp>
      <p:sp>
        <p:nvSpPr>
          <p:cNvPr id="3" name="Označba mesta besedila 2"/>
          <p:cNvSpPr>
            <a:spLocks noGrp="1"/>
          </p:cNvSpPr>
          <p:nvPr>
            <p:ph type="body" idx="1"/>
          </p:nvPr>
        </p:nvSpPr>
        <p:spPr>
          <a:xfrm>
            <a:off x="782506" y="1052736"/>
            <a:ext cx="8420100" cy="5904656"/>
          </a:xfrm>
        </p:spPr>
        <p:txBody>
          <a:bodyPr>
            <a:normAutofit fontScale="92500" lnSpcReduction="20000"/>
          </a:bodyPr>
          <a:lstStyle/>
          <a:p>
            <a:endParaRPr lang="sl-SI" b="1" dirty="0">
              <a:solidFill>
                <a:schemeClr val="tx1"/>
              </a:solidFill>
              <a:latin typeface="Arial" panose="020B0604020202020204" pitchFamily="34" charset="0"/>
              <a:cs typeface="Arial" panose="020B0604020202020204" pitchFamily="34" charset="0"/>
            </a:endParaRPr>
          </a:p>
          <a:p>
            <a:endParaRPr lang="sl-SI" b="1" dirty="0">
              <a:solidFill>
                <a:schemeClr val="tx1"/>
              </a:solidFill>
              <a:latin typeface="Arial" panose="020B0604020202020204" pitchFamily="34" charset="0"/>
              <a:cs typeface="Arial" panose="020B0604020202020204" pitchFamily="34" charset="0"/>
            </a:endParaRPr>
          </a:p>
          <a:p>
            <a:r>
              <a:rPr lang="en-GB" b="1" dirty="0">
                <a:solidFill>
                  <a:schemeClr val="tx1"/>
                </a:solidFill>
                <a:latin typeface="Arial" panose="020B0604020202020204" pitchFamily="34" charset="0"/>
                <a:cs typeface="Arial" panose="020B0604020202020204" pitchFamily="34" charset="0"/>
              </a:rPr>
              <a:t>TYPES OF SOCIAL ASSISTANCE</a:t>
            </a:r>
            <a:r>
              <a:rPr lang="sl-SI" b="1" dirty="0">
                <a:solidFill>
                  <a:schemeClr val="tx1"/>
                </a:solidFill>
                <a:latin typeface="Arial" panose="020B0604020202020204" pitchFamily="34" charset="0"/>
                <a:cs typeface="Arial" panose="020B0604020202020204" pitchFamily="34" charset="0"/>
              </a:rPr>
              <a:t>:</a:t>
            </a:r>
          </a:p>
          <a:p>
            <a:endParaRPr lang="sl-SI" dirty="0">
              <a:solidFill>
                <a:schemeClr val="tx1"/>
              </a:solidFill>
              <a:latin typeface="Arial" panose="020B0604020202020204" pitchFamily="34" charset="0"/>
              <a:cs typeface="Arial" panose="020B0604020202020204" pitchFamily="34" charset="0"/>
            </a:endParaRPr>
          </a:p>
          <a:p>
            <a:r>
              <a:rPr lang="en-AU" b="1" dirty="0">
                <a:solidFill>
                  <a:schemeClr val="tx1"/>
                </a:solidFill>
                <a:latin typeface="Arial" panose="020B0604020202020204" pitchFamily="34" charset="0"/>
                <a:cs typeface="Arial" panose="020B0604020202020204" pitchFamily="34" charset="0"/>
              </a:rPr>
              <a:t>Regular social assistance (with activity supplement)</a:t>
            </a:r>
            <a:r>
              <a:rPr lang="en-AU" dirty="0">
                <a:solidFill>
                  <a:schemeClr val="tx1"/>
                </a:solidFill>
                <a:latin typeface="Arial" panose="020B0604020202020204" pitchFamily="34" charset="0"/>
                <a:cs typeface="Arial" panose="020B0604020202020204" pitchFamily="34" charset="0"/>
              </a:rPr>
              <a:t>;</a:t>
            </a:r>
            <a:endParaRPr lang="sl-SI" dirty="0">
              <a:solidFill>
                <a:schemeClr val="tx1"/>
              </a:solidFill>
              <a:latin typeface="Arial" panose="020B0604020202020204" pitchFamily="34" charset="0"/>
              <a:cs typeface="Arial" panose="020B0604020202020204" pitchFamily="34" charset="0"/>
            </a:endParaRPr>
          </a:p>
          <a:p>
            <a:r>
              <a:rPr lang="sl-SI" dirty="0"/>
              <a:t>	</a:t>
            </a:r>
            <a:r>
              <a:rPr lang="en-GB" i="1" dirty="0">
                <a:solidFill>
                  <a:schemeClr val="tx1"/>
                </a:solidFill>
              </a:rPr>
              <a:t>Social assistance is intended to provide resources so that </a:t>
            </a:r>
            <a:r>
              <a:rPr lang="sl-SI" i="1" dirty="0">
                <a:solidFill>
                  <a:schemeClr val="tx1"/>
                </a:solidFill>
              </a:rPr>
              <a:t>	</a:t>
            </a:r>
            <a:r>
              <a:rPr lang="en-GB" i="1" dirty="0">
                <a:solidFill>
                  <a:schemeClr val="tx1"/>
                </a:solidFill>
              </a:rPr>
              <a:t>minimum living requirements are met.</a:t>
            </a:r>
            <a:endParaRPr lang="sl-SI" i="1" dirty="0">
              <a:solidFill>
                <a:schemeClr val="tx1"/>
              </a:solidFill>
            </a:endParaRPr>
          </a:p>
          <a:p>
            <a:endParaRPr lang="en-AU" dirty="0">
              <a:solidFill>
                <a:schemeClr val="tx1"/>
              </a:solidFill>
              <a:latin typeface="Arial" panose="020B0604020202020204" pitchFamily="34" charset="0"/>
              <a:cs typeface="Arial" panose="020B0604020202020204" pitchFamily="34" charset="0"/>
            </a:endParaRPr>
          </a:p>
          <a:p>
            <a:r>
              <a:rPr lang="en-AU" dirty="0">
                <a:solidFill>
                  <a:schemeClr val="tx1"/>
                </a:solidFill>
                <a:latin typeface="Arial" panose="020B0604020202020204" pitchFamily="34" charset="0"/>
                <a:cs typeface="Arial" panose="020B0604020202020204" pitchFamily="34" charset="0"/>
              </a:rPr>
              <a:t>	directly linked to health care insurance and</a:t>
            </a:r>
          </a:p>
          <a:p>
            <a:r>
              <a:rPr lang="en-AU" dirty="0">
                <a:solidFill>
                  <a:schemeClr val="tx1"/>
                </a:solidFill>
                <a:latin typeface="Arial" panose="020B0604020202020204" pitchFamily="34" charset="0"/>
                <a:cs typeface="Arial" panose="020B0604020202020204" pitchFamily="34" charset="0"/>
              </a:rPr>
              <a:t>	</a:t>
            </a:r>
            <a:r>
              <a:rPr lang="sl-SI" dirty="0">
                <a:solidFill>
                  <a:schemeClr val="tx1"/>
                </a:solidFill>
                <a:latin typeface="Arial" panose="020B0604020202020204" pitchFamily="34" charset="0"/>
                <a:cs typeface="Arial" panose="020B0604020202020204" pitchFamily="34" charset="0"/>
              </a:rPr>
              <a:t>(</a:t>
            </a:r>
            <a:r>
              <a:rPr lang="sl-SI" dirty="0" err="1">
                <a:solidFill>
                  <a:schemeClr val="tx1"/>
                </a:solidFill>
                <a:latin typeface="Arial" panose="020B0604020202020204" pitchFamily="34" charset="0"/>
                <a:cs typeface="Arial" panose="020B0604020202020204" pitchFamily="34" charset="0"/>
              </a:rPr>
              <a:t>co</a:t>
            </a:r>
            <a:r>
              <a:rPr lang="sl-SI" dirty="0">
                <a:solidFill>
                  <a:schemeClr val="tx1"/>
                </a:solidFill>
                <a:latin typeface="Arial" panose="020B0604020202020204" pitchFamily="34" charset="0"/>
                <a:cs typeface="Arial" panose="020B0604020202020204" pitchFamily="34" charset="0"/>
              </a:rPr>
              <a:t>)</a:t>
            </a:r>
            <a:r>
              <a:rPr lang="en-AU" dirty="0">
                <a:solidFill>
                  <a:schemeClr val="tx1"/>
                </a:solidFill>
                <a:latin typeface="Arial" panose="020B0604020202020204" pitchFamily="34" charset="0"/>
                <a:cs typeface="Arial" panose="020B0604020202020204" pitchFamily="34" charset="0"/>
              </a:rPr>
              <a:t>payment  of health care services </a:t>
            </a:r>
          </a:p>
          <a:p>
            <a:endParaRPr lang="en-AU" dirty="0">
              <a:solidFill>
                <a:schemeClr val="tx1"/>
              </a:solidFill>
              <a:latin typeface="Arial" panose="020B0604020202020204" pitchFamily="34" charset="0"/>
              <a:cs typeface="Arial" panose="020B0604020202020204" pitchFamily="34" charset="0"/>
            </a:endParaRPr>
          </a:p>
          <a:p>
            <a:r>
              <a:rPr lang="en-AU" b="1" dirty="0">
                <a:solidFill>
                  <a:schemeClr val="tx1"/>
                </a:solidFill>
                <a:latin typeface="Arial" panose="020B0604020202020204" pitchFamily="34" charset="0"/>
                <a:cs typeface="Arial" panose="020B0604020202020204" pitchFamily="34" charset="0"/>
              </a:rPr>
              <a:t>Extraordinary social assistance</a:t>
            </a:r>
          </a:p>
          <a:p>
            <a:r>
              <a:rPr lang="sl-SI" dirty="0">
                <a:solidFill>
                  <a:schemeClr val="tx1"/>
                </a:solidFill>
                <a:latin typeface="Arial" panose="020B0604020202020204" pitchFamily="34" charset="0"/>
                <a:cs typeface="Arial" panose="020B0604020202020204" pitchFamily="34" charset="0"/>
              </a:rPr>
              <a:t>	</a:t>
            </a:r>
            <a:r>
              <a:rPr lang="en-AU" dirty="0">
                <a:solidFill>
                  <a:schemeClr val="tx1"/>
                </a:solidFill>
                <a:latin typeface="Arial" panose="020B0604020202020204" pitchFamily="34" charset="0"/>
                <a:cs typeface="Arial" panose="020B0604020202020204" pitchFamily="34" charset="0"/>
              </a:rPr>
              <a:t>special type of extraordinary</a:t>
            </a:r>
            <a:r>
              <a:rPr lang="sl-SI" dirty="0">
                <a:solidFill>
                  <a:schemeClr val="tx1"/>
                </a:solidFill>
                <a:latin typeface="Arial" panose="020B0604020202020204" pitchFamily="34" charset="0"/>
                <a:cs typeface="Arial" panose="020B0604020202020204" pitchFamily="34" charset="0"/>
              </a:rPr>
              <a:t> </a:t>
            </a:r>
            <a:r>
              <a:rPr lang="en-AU" dirty="0">
                <a:solidFill>
                  <a:schemeClr val="tx1"/>
                </a:solidFill>
                <a:latin typeface="Arial" panose="020B0604020202020204" pitchFamily="34" charset="0"/>
                <a:cs typeface="Arial" panose="020B0604020202020204" pitchFamily="34" charset="0"/>
              </a:rPr>
              <a:t>social assistance</a:t>
            </a:r>
            <a:r>
              <a:rPr lang="sl-SI" dirty="0">
                <a:solidFill>
                  <a:schemeClr val="tx1"/>
                </a:solidFill>
                <a:latin typeface="Arial" panose="020B0604020202020204" pitchFamily="34" charset="0"/>
                <a:cs typeface="Arial" panose="020B0604020202020204" pitchFamily="34" charset="0"/>
              </a:rPr>
              <a:t> is </a:t>
            </a:r>
            <a:r>
              <a:rPr lang="en-AU" dirty="0">
                <a:solidFill>
                  <a:schemeClr val="tx1"/>
                </a:solidFill>
              </a:rPr>
              <a:t>payment of </a:t>
            </a:r>
            <a:r>
              <a:rPr lang="sl-SI" dirty="0">
                <a:solidFill>
                  <a:schemeClr val="tx1"/>
                </a:solidFill>
              </a:rPr>
              <a:t>	</a:t>
            </a:r>
            <a:r>
              <a:rPr lang="en-AU" dirty="0">
                <a:solidFill>
                  <a:schemeClr val="tx1"/>
                </a:solidFill>
              </a:rPr>
              <a:t>funeral costs</a:t>
            </a:r>
          </a:p>
          <a:p>
            <a:endParaRPr lang="en-AU" dirty="0">
              <a:solidFill>
                <a:schemeClr val="tx1"/>
              </a:solidFill>
            </a:endParaRPr>
          </a:p>
          <a:p>
            <a:r>
              <a:rPr lang="en-AU" b="1" dirty="0">
                <a:solidFill>
                  <a:schemeClr val="tx1"/>
                </a:solidFill>
              </a:rPr>
              <a:t>Income support </a:t>
            </a:r>
            <a:r>
              <a:rPr lang="sl-SI" b="1" dirty="0">
                <a:solidFill>
                  <a:schemeClr val="tx1"/>
                </a:solidFill>
              </a:rPr>
              <a:t>(</a:t>
            </a:r>
            <a:r>
              <a:rPr lang="en-AU" b="1" dirty="0">
                <a:solidFill>
                  <a:schemeClr val="tx1"/>
                </a:solidFill>
              </a:rPr>
              <a:t>supplementary allowance)</a:t>
            </a:r>
            <a:r>
              <a:rPr lang="en-AU" dirty="0">
                <a:solidFill>
                  <a:schemeClr val="tx1"/>
                </a:solidFill>
              </a:rPr>
              <a:t>for the elderly and unemployable persons (disabled)</a:t>
            </a:r>
            <a:endParaRPr lang="en-AU" dirty="0">
              <a:solidFill>
                <a:schemeClr val="tx1"/>
              </a:solidFill>
              <a:latin typeface="Arial" panose="020B0604020202020204" pitchFamily="34" charset="0"/>
              <a:cs typeface="Arial" panose="020B0604020202020204" pitchFamily="34" charset="0"/>
            </a:endParaRPr>
          </a:p>
          <a:p>
            <a:r>
              <a:rPr lang="sl-SI" dirty="0"/>
              <a:t>	</a:t>
            </a:r>
            <a:r>
              <a:rPr lang="en-GB" i="1" dirty="0">
                <a:solidFill>
                  <a:schemeClr val="tx1"/>
                </a:solidFill>
              </a:rPr>
              <a:t>Income support is intended to cover long-term living expenses </a:t>
            </a:r>
            <a:r>
              <a:rPr lang="sl-SI" i="1" dirty="0">
                <a:solidFill>
                  <a:schemeClr val="tx1"/>
                </a:solidFill>
              </a:rPr>
              <a:t>	</a:t>
            </a:r>
            <a:r>
              <a:rPr lang="en-GB" i="1" dirty="0">
                <a:solidFill>
                  <a:schemeClr val="tx1"/>
                </a:solidFill>
              </a:rPr>
              <a:t>(accommodation expenses etc.)</a:t>
            </a:r>
            <a:r>
              <a:rPr lang="en-AU" i="1" dirty="0">
                <a:solidFill>
                  <a:schemeClr val="tx1"/>
                </a:solidFill>
              </a:rPr>
              <a:t> including  </a:t>
            </a:r>
            <a:r>
              <a:rPr lang="en-GB" i="1" dirty="0">
                <a:solidFill>
                  <a:schemeClr val="tx1"/>
                </a:solidFill>
              </a:rPr>
              <a:t>expenses for meeting </a:t>
            </a:r>
            <a:r>
              <a:rPr lang="sl-SI" i="1" dirty="0">
                <a:solidFill>
                  <a:schemeClr val="tx1"/>
                </a:solidFill>
              </a:rPr>
              <a:t>	</a:t>
            </a:r>
            <a:r>
              <a:rPr lang="en-GB" i="1" dirty="0">
                <a:solidFill>
                  <a:schemeClr val="tx1"/>
                </a:solidFill>
              </a:rPr>
              <a:t>minimum living requirements.</a:t>
            </a:r>
            <a:endParaRPr lang="sl-SI" i="1" dirty="0">
              <a:solidFill>
                <a:schemeClr val="tx1"/>
              </a:solidFill>
            </a:endParaRPr>
          </a:p>
          <a:p>
            <a:endParaRPr lang="en-GB" dirty="0">
              <a:solidFill>
                <a:schemeClr val="tx1"/>
              </a:solidFill>
              <a:latin typeface="Arial" panose="020B0604020202020204" pitchFamily="34" charset="0"/>
              <a:cs typeface="Arial" panose="020B0604020202020204" pitchFamily="34" charset="0"/>
            </a:endParaRPr>
          </a:p>
          <a:p>
            <a:endParaRPr lang="sl-SI" dirty="0"/>
          </a:p>
          <a:p>
            <a:endParaRPr lang="sl-SI" dirty="0"/>
          </a:p>
        </p:txBody>
      </p:sp>
    </p:spTree>
    <p:extLst>
      <p:ext uri="{BB962C8B-B14F-4D97-AF65-F5344CB8AC3E}">
        <p14:creationId xmlns:p14="http://schemas.microsoft.com/office/powerpoint/2010/main" val="973538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82506" y="260649"/>
            <a:ext cx="8420100" cy="648071"/>
          </a:xfrm>
        </p:spPr>
        <p:txBody>
          <a:bodyPr>
            <a:normAutofit fontScale="90000"/>
          </a:bodyPr>
          <a:lstStyle/>
          <a:p>
            <a:r>
              <a:rPr lang="en-GB" sz="31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 </a:t>
            </a:r>
            <a:br>
              <a:rPr lang="en-GB"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br>
            <a:endParaRPr lang="sl-SI" dirty="0"/>
          </a:p>
        </p:txBody>
      </p:sp>
      <p:sp>
        <p:nvSpPr>
          <p:cNvPr id="3" name="Označba mesta besedila 2"/>
          <p:cNvSpPr>
            <a:spLocks noGrp="1"/>
          </p:cNvSpPr>
          <p:nvPr>
            <p:ph type="body" idx="1"/>
          </p:nvPr>
        </p:nvSpPr>
        <p:spPr>
          <a:xfrm>
            <a:off x="200472" y="980728"/>
            <a:ext cx="9433048" cy="6624736"/>
          </a:xfrm>
        </p:spPr>
        <p:txBody>
          <a:bodyPr>
            <a:normAutofit fontScale="92500"/>
          </a:bodyPr>
          <a:lstStyle/>
          <a:p>
            <a:endParaRPr lang="sl-SI" sz="2400" b="1" dirty="0">
              <a:solidFill>
                <a:schemeClr val="tx1"/>
              </a:solidFill>
              <a:latin typeface="Arial" panose="020B0604020202020204" pitchFamily="34" charset="0"/>
              <a:cs typeface="Arial" panose="020B0604020202020204" pitchFamily="34" charset="0"/>
            </a:endParaRPr>
          </a:p>
          <a:p>
            <a:endParaRPr lang="sl-SI" sz="2400" b="1" dirty="0">
              <a:solidFill>
                <a:schemeClr val="tx1"/>
              </a:solidFill>
              <a:latin typeface="Arial" panose="020B0604020202020204" pitchFamily="34" charset="0"/>
              <a:cs typeface="Arial" panose="020B0604020202020204" pitchFamily="34" charset="0"/>
            </a:endParaRPr>
          </a:p>
          <a:p>
            <a:endParaRPr lang="sl-SI" sz="2400" b="1" dirty="0">
              <a:solidFill>
                <a:schemeClr val="tx1"/>
              </a:solidFill>
              <a:latin typeface="Arial" panose="020B0604020202020204" pitchFamily="34" charset="0"/>
              <a:cs typeface="Arial" panose="020B0604020202020204" pitchFamily="34" charset="0"/>
            </a:endParaRPr>
          </a:p>
          <a:p>
            <a:r>
              <a:rPr lang="en-GB" sz="2400" b="1" dirty="0">
                <a:solidFill>
                  <a:schemeClr val="tx1"/>
                </a:solidFill>
                <a:latin typeface="Arial" panose="020B0604020202020204" pitchFamily="34" charset="0"/>
                <a:cs typeface="Arial" panose="020B0604020202020204" pitchFamily="34" charset="0"/>
              </a:rPr>
              <a:t>Eligibility</a:t>
            </a:r>
            <a:r>
              <a:rPr lang="sl-SI" sz="2400" b="1" dirty="0">
                <a:solidFill>
                  <a:schemeClr val="tx1"/>
                </a:solidFill>
                <a:latin typeface="Arial" panose="020B0604020202020204" pitchFamily="34" charset="0"/>
                <a:cs typeface="Arial" panose="020B0604020202020204" pitchFamily="34" charset="0"/>
              </a:rPr>
              <a:t> </a:t>
            </a:r>
            <a:r>
              <a:rPr lang="en-AU" sz="2400" b="1" dirty="0">
                <a:solidFill>
                  <a:schemeClr val="tx1"/>
                </a:solidFill>
                <a:latin typeface="Arial" panose="020B0604020202020204" pitchFamily="34" charset="0"/>
                <a:cs typeface="Arial" panose="020B0604020202020204" pitchFamily="34" charset="0"/>
              </a:rPr>
              <a:t>(for financial social assistance)</a:t>
            </a:r>
          </a:p>
          <a:p>
            <a:r>
              <a:rPr lang="en-GB" sz="2400" dirty="0">
                <a:solidFill>
                  <a:schemeClr val="tx1"/>
                </a:solidFill>
                <a:latin typeface="Arial" panose="020B0604020202020204" pitchFamily="34" charset="0"/>
                <a:cs typeface="Arial" panose="020B0604020202020204" pitchFamily="34" charset="0"/>
              </a:rPr>
              <a:t>Single person </a:t>
            </a:r>
            <a:r>
              <a:rPr lang="sl-SI" sz="2400" dirty="0">
                <a:solidFill>
                  <a:schemeClr val="tx1"/>
                </a:solidFill>
                <a:latin typeface="Arial" panose="020B0604020202020204" pitchFamily="34" charset="0"/>
                <a:cs typeface="Arial" panose="020B0604020202020204" pitchFamily="34" charset="0"/>
              </a:rPr>
              <a:t>(</a:t>
            </a:r>
            <a:r>
              <a:rPr lang="en-GB" sz="2400" dirty="0">
                <a:solidFill>
                  <a:schemeClr val="tx1"/>
                </a:solidFill>
                <a:latin typeface="Arial" panose="020B0604020202020204" pitchFamily="34" charset="0"/>
                <a:cs typeface="Arial" panose="020B0604020202020204" pitchFamily="34" charset="0"/>
              </a:rPr>
              <a:t>or family</a:t>
            </a:r>
            <a:r>
              <a:rPr lang="sl-SI" sz="2400" dirty="0">
                <a:solidFill>
                  <a:schemeClr val="tx1"/>
                </a:solidFill>
                <a:latin typeface="Arial" panose="020B0604020202020204" pitchFamily="34" charset="0"/>
                <a:cs typeface="Arial" panose="020B0604020202020204" pitchFamily="34" charset="0"/>
              </a:rPr>
              <a:t>)</a:t>
            </a:r>
            <a:r>
              <a:rPr lang="en-GB" sz="2400" dirty="0">
                <a:solidFill>
                  <a:schemeClr val="tx1"/>
                </a:solidFill>
                <a:latin typeface="Arial" panose="020B0604020202020204" pitchFamily="34" charset="0"/>
                <a:cs typeface="Arial" panose="020B0604020202020204" pitchFamily="34" charset="0"/>
              </a:rPr>
              <a:t> is eligible for financial social assistance  if </a:t>
            </a:r>
            <a:r>
              <a:rPr lang="en-AU" sz="2400" dirty="0">
                <a:solidFill>
                  <a:schemeClr val="tx1"/>
                </a:solidFill>
                <a:latin typeface="Arial" panose="020B0604020202020204" pitchFamily="34" charset="0"/>
                <a:cs typeface="Arial" panose="020B0604020202020204" pitchFamily="34" charset="0"/>
              </a:rPr>
              <a:t>living </a:t>
            </a:r>
            <a:r>
              <a:rPr lang="en-GB" sz="2400" dirty="0">
                <a:solidFill>
                  <a:schemeClr val="tx1"/>
                </a:solidFill>
                <a:latin typeface="Arial" panose="020B0604020202020204" pitchFamily="34" charset="0"/>
                <a:cs typeface="Arial" panose="020B0604020202020204" pitchFamily="34" charset="0"/>
              </a:rPr>
              <a:t>in the Republic of Slovenia and is:</a:t>
            </a:r>
            <a:endParaRPr lang="sl-SI" sz="2400" dirty="0">
              <a:solidFill>
                <a:schemeClr val="tx1"/>
              </a:solidFill>
              <a:latin typeface="Arial" panose="020B0604020202020204" pitchFamily="34" charset="0"/>
              <a:cs typeface="Arial" panose="020B0604020202020204" pitchFamily="34" charset="0"/>
            </a:endParaRPr>
          </a:p>
          <a:p>
            <a:endParaRPr lang="en-GB" sz="10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citizen of the Republic of Slovenia with permanent residence in Slovenia,</a:t>
            </a:r>
          </a:p>
          <a:p>
            <a:pPr marL="342900" indent="-342900">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foreigner with a permanent residence permit in the Republic of Slovenia and actually  living in the Republic of Slovenia,</a:t>
            </a:r>
          </a:p>
          <a:p>
            <a:pPr marL="342900" indent="-342900">
              <a:buFont typeface="Arial" panose="020B0604020202020204" pitchFamily="34" charset="0"/>
              <a:buChar char="•"/>
            </a:pPr>
            <a:r>
              <a:rPr lang="en-GB" sz="2200" dirty="0">
                <a:solidFill>
                  <a:schemeClr val="tx1"/>
                </a:solidFill>
                <a:latin typeface="Arial" panose="020B0604020202020204" pitchFamily="34" charset="0"/>
                <a:cs typeface="Arial" panose="020B0604020202020204" pitchFamily="34" charset="0"/>
              </a:rPr>
              <a:t>a person who may benefit from financial social assistance on the basis of international acts that are binding for Slovenia</a:t>
            </a:r>
            <a:r>
              <a:rPr lang="sl-SI" sz="2200" dirty="0">
                <a:solidFill>
                  <a:schemeClr val="tx1"/>
                </a:solidFill>
                <a:latin typeface="Arial" panose="020B0604020202020204" pitchFamily="34" charset="0"/>
                <a:cs typeface="Arial" panose="020B0604020202020204" pitchFamily="34" charset="0"/>
              </a:rPr>
              <a:t>, </a:t>
            </a:r>
            <a:r>
              <a:rPr lang="en-GB" sz="2200" dirty="0">
                <a:solidFill>
                  <a:schemeClr val="tx1"/>
                </a:solidFill>
                <a:latin typeface="Arial" panose="020B0604020202020204" pitchFamily="34" charset="0"/>
                <a:cs typeface="Arial" panose="020B0604020202020204" pitchFamily="34" charset="0"/>
              </a:rPr>
              <a:t> persons who have been granted international protection and members of their family with temporary or permanent residence in Slovenia are also entitled to </a:t>
            </a:r>
            <a:r>
              <a:rPr lang="sl-SI" sz="2200" dirty="0">
                <a:solidFill>
                  <a:schemeClr val="tx1"/>
                </a:solidFill>
                <a:latin typeface="Arial" panose="020B0604020202020204" pitchFamily="34" charset="0"/>
                <a:cs typeface="Arial" panose="020B0604020202020204" pitchFamily="34" charset="0"/>
              </a:rPr>
              <a:t>social </a:t>
            </a:r>
            <a:r>
              <a:rPr lang="en-GB" sz="2200" dirty="0">
                <a:solidFill>
                  <a:schemeClr val="tx1"/>
                </a:solidFill>
                <a:latin typeface="Arial" panose="020B0604020202020204" pitchFamily="34" charset="0"/>
                <a:cs typeface="Arial" panose="020B0604020202020204" pitchFamily="34" charset="0"/>
              </a:rPr>
              <a:t>assistance</a:t>
            </a:r>
            <a:r>
              <a:rPr lang="sl-SI" sz="2200" dirty="0">
                <a:solidFill>
                  <a:schemeClr val="tx1"/>
                </a:solidFill>
                <a:latin typeface="Arial" panose="020B0604020202020204" pitchFamily="34" charset="0"/>
                <a:cs typeface="Arial" panose="020B0604020202020204" pitchFamily="34" charset="0"/>
              </a:rPr>
              <a:t>.</a:t>
            </a:r>
          </a:p>
          <a:p>
            <a:endParaRPr lang="sl-SI" sz="1100" dirty="0">
              <a:solidFill>
                <a:schemeClr val="tx1"/>
              </a:solidFill>
              <a:latin typeface="Arial" panose="020B0604020202020204" pitchFamily="34" charset="0"/>
              <a:cs typeface="Arial" panose="020B0604020202020204" pitchFamily="34" charset="0"/>
            </a:endParaRPr>
          </a:p>
          <a:p>
            <a:r>
              <a:rPr lang="en-AU" sz="2400" dirty="0">
                <a:solidFill>
                  <a:schemeClr val="tx1"/>
                </a:solidFill>
                <a:latin typeface="Arial" panose="020B0604020202020204" pitchFamily="34" charset="0"/>
                <a:cs typeface="Arial" panose="020B0604020202020204" pitchFamily="34" charset="0"/>
              </a:rPr>
              <a:t>At the same</a:t>
            </a:r>
            <a:r>
              <a:rPr lang="sl-SI" sz="2400" dirty="0">
                <a:solidFill>
                  <a:schemeClr val="tx1"/>
                </a:solidFill>
                <a:latin typeface="Arial" panose="020B0604020202020204" pitchFamily="34" charset="0"/>
                <a:cs typeface="Arial" panose="020B0604020202020204" pitchFamily="34" charset="0"/>
              </a:rPr>
              <a:t> </a:t>
            </a:r>
            <a:r>
              <a:rPr lang="en-AU" sz="2400" dirty="0">
                <a:solidFill>
                  <a:schemeClr val="tx1"/>
                </a:solidFill>
                <a:latin typeface="Arial" panose="020B0604020202020204" pitchFamily="34" charset="0"/>
                <a:cs typeface="Arial" panose="020B0604020202020204" pitchFamily="34" charset="0"/>
              </a:rPr>
              <a:t>time one should not ha</a:t>
            </a:r>
            <a:r>
              <a:rPr lang="sl-SI" sz="2400" dirty="0">
                <a:solidFill>
                  <a:schemeClr val="tx1"/>
                </a:solidFill>
                <a:latin typeface="Arial" panose="020B0604020202020204" pitchFamily="34" charset="0"/>
                <a:cs typeface="Arial" panose="020B0604020202020204" pitchFamily="34" charset="0"/>
              </a:rPr>
              <a:t>ve</a:t>
            </a:r>
            <a:r>
              <a:rPr lang="en-AU" sz="2400" dirty="0">
                <a:solidFill>
                  <a:schemeClr val="tx1"/>
                </a:solidFill>
                <a:latin typeface="Arial" panose="020B0604020202020204" pitchFamily="34" charset="0"/>
                <a:cs typeface="Arial" panose="020B0604020202020204" pitchFamily="34" charset="0"/>
              </a:rPr>
              <a:t> enough resources to survive or ha</a:t>
            </a:r>
            <a:r>
              <a:rPr lang="sl-SI" sz="2400" dirty="0">
                <a:solidFill>
                  <a:schemeClr val="tx1"/>
                </a:solidFill>
                <a:latin typeface="Arial" panose="020B0604020202020204" pitchFamily="34" charset="0"/>
                <a:cs typeface="Arial" panose="020B0604020202020204" pitchFamily="34" charset="0"/>
              </a:rPr>
              <a:t>ve</a:t>
            </a:r>
            <a:r>
              <a:rPr lang="en-AU" sz="2400" dirty="0">
                <a:solidFill>
                  <a:schemeClr val="tx1"/>
                </a:solidFill>
                <a:latin typeface="Arial" panose="020B0604020202020204" pitchFamily="34" charset="0"/>
                <a:cs typeface="Arial" panose="020B0604020202020204" pitchFamily="34" charset="0"/>
              </a:rPr>
              <a:t> no assets and savings above the </a:t>
            </a:r>
            <a:r>
              <a:rPr lang="sl-SI" sz="2400" dirty="0">
                <a:solidFill>
                  <a:schemeClr val="tx1"/>
                </a:solidFill>
                <a:latin typeface="Arial" panose="020B0604020202020204" pitchFamily="34" charset="0"/>
                <a:cs typeface="Arial" panose="020B0604020202020204" pitchFamily="34" charset="0"/>
              </a:rPr>
              <a:t>legal</a:t>
            </a:r>
            <a:r>
              <a:rPr lang="en-AU" sz="2400" dirty="0">
                <a:solidFill>
                  <a:schemeClr val="tx1"/>
                </a:solidFill>
                <a:latin typeface="Arial" panose="020B0604020202020204" pitchFamily="34" charset="0"/>
                <a:cs typeface="Arial" panose="020B0604020202020204" pitchFamily="34" charset="0"/>
              </a:rPr>
              <a:t> limit and </a:t>
            </a:r>
            <a:r>
              <a:rPr lang="sl-SI" sz="2400" dirty="0" err="1">
                <a:solidFill>
                  <a:schemeClr val="tx1"/>
                </a:solidFill>
                <a:latin typeface="Arial" panose="020B0604020202020204" pitchFamily="34" charset="0"/>
                <a:cs typeface="Arial" panose="020B0604020202020204" pitchFamily="34" charset="0"/>
              </a:rPr>
              <a:t>must</a:t>
            </a:r>
            <a:r>
              <a:rPr lang="en-AU" sz="2400" dirty="0">
                <a:solidFill>
                  <a:schemeClr val="tx1"/>
                </a:solidFill>
                <a:latin typeface="Arial" panose="020B0604020202020204" pitchFamily="34" charset="0"/>
                <a:cs typeface="Arial" panose="020B0604020202020204" pitchFamily="34" charset="0"/>
              </a:rPr>
              <a:t> actively address his/her social problem.</a:t>
            </a:r>
          </a:p>
          <a:p>
            <a:endParaRPr lang="en-AU" sz="2400" dirty="0">
              <a:solidFill>
                <a:schemeClr val="tx1"/>
              </a:solidFill>
              <a:latin typeface="Arial" panose="020B0604020202020204" pitchFamily="34" charset="0"/>
              <a:cs typeface="Arial" panose="020B0604020202020204" pitchFamily="34" charset="0"/>
            </a:endParaRPr>
          </a:p>
          <a:p>
            <a:endParaRPr lang="en-GB" dirty="0">
              <a:solidFill>
                <a:schemeClr val="tx1"/>
              </a:solidFill>
              <a:latin typeface="Arial" panose="020B0604020202020204" pitchFamily="34" charset="0"/>
              <a:cs typeface="Arial" panose="020B0604020202020204" pitchFamily="34" charset="0"/>
            </a:endParaRPr>
          </a:p>
          <a:p>
            <a:endParaRPr lang="sl-SI" dirty="0"/>
          </a:p>
          <a:p>
            <a:endParaRPr lang="sl-SI" dirty="0"/>
          </a:p>
        </p:txBody>
      </p:sp>
    </p:spTree>
    <p:extLst>
      <p:ext uri="{BB962C8B-B14F-4D97-AF65-F5344CB8AC3E}">
        <p14:creationId xmlns:p14="http://schemas.microsoft.com/office/powerpoint/2010/main" val="115694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en-GB" sz="24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a:t>
            </a:r>
            <a:endParaRPr lang="sl-SI" sz="2400" dirty="0"/>
          </a:p>
        </p:txBody>
      </p:sp>
      <p:sp>
        <p:nvSpPr>
          <p:cNvPr id="3" name="Označba mesta vsebine 2"/>
          <p:cNvSpPr>
            <a:spLocks noGrp="1"/>
          </p:cNvSpPr>
          <p:nvPr>
            <p:ph idx="1"/>
          </p:nvPr>
        </p:nvSpPr>
        <p:spPr/>
        <p:txBody>
          <a:bodyPr>
            <a:normAutofit/>
          </a:bodyPr>
          <a:lstStyle/>
          <a:p>
            <a:pPr marL="0" indent="0">
              <a:buNone/>
            </a:pPr>
            <a:r>
              <a:rPr lang="en-AU" sz="2400" b="1" dirty="0">
                <a:latin typeface="Arial" panose="020B0604020202020204" pitchFamily="34" charset="0"/>
                <a:cs typeface="Arial" panose="020B0604020202020204" pitchFamily="34" charset="0"/>
              </a:rPr>
              <a:t>Eligibility (for income support)</a:t>
            </a:r>
            <a:r>
              <a:rPr lang="sl-SI" sz="2400" b="1" dirty="0">
                <a:latin typeface="Arial" panose="020B0604020202020204" pitchFamily="34" charset="0"/>
                <a:cs typeface="Arial" panose="020B0604020202020204" pitchFamily="34" charset="0"/>
              </a:rPr>
              <a:t>:</a:t>
            </a:r>
          </a:p>
          <a:p>
            <a:pPr marL="0" indent="0">
              <a:buNone/>
            </a:pPr>
            <a:endParaRPr lang="en-AU" sz="2400" b="1" dirty="0">
              <a:latin typeface="Arial" panose="020B0604020202020204" pitchFamily="34" charset="0"/>
              <a:cs typeface="Arial" panose="020B0604020202020204" pitchFamily="34" charset="0"/>
            </a:endParaRPr>
          </a:p>
          <a:p>
            <a:pPr marL="0" indent="0">
              <a:buNone/>
            </a:pPr>
            <a:r>
              <a:rPr lang="en-AU" sz="2400" dirty="0">
                <a:latin typeface="Arial" panose="020B0604020202020204" pitchFamily="34" charset="0"/>
                <a:cs typeface="Arial" panose="020B0604020202020204" pitchFamily="34" charset="0"/>
              </a:rPr>
              <a:t>Single person (or family member ) is eligible for income support if living in the Republic of Slovenia and:</a:t>
            </a:r>
          </a:p>
          <a:p>
            <a:pPr marL="0" indent="0">
              <a:buNone/>
            </a:pPr>
            <a:endParaRPr lang="en-AU" sz="2400" dirty="0">
              <a:latin typeface="Arial" panose="020B0604020202020204" pitchFamily="34" charset="0"/>
              <a:cs typeface="Arial" panose="020B0604020202020204" pitchFamily="34" charset="0"/>
            </a:endParaRPr>
          </a:p>
          <a:p>
            <a:pPr lvl="0"/>
            <a:r>
              <a:rPr lang="en-AU" sz="2400" dirty="0">
                <a:latin typeface="Arial" panose="020B0604020202020204" pitchFamily="34" charset="0"/>
                <a:cs typeface="Arial" panose="020B0604020202020204" pitchFamily="34" charset="0"/>
              </a:rPr>
              <a:t>who are permanently unemployable or permanently unable to work or women over 63 or men over 65;</a:t>
            </a:r>
          </a:p>
          <a:p>
            <a:pPr marL="0" lvl="0" indent="0">
              <a:buNone/>
            </a:pPr>
            <a:endParaRPr lang="en-AU" sz="2400" dirty="0">
              <a:latin typeface="Arial" panose="020B0604020202020204" pitchFamily="34" charset="0"/>
              <a:cs typeface="Arial" panose="020B0604020202020204" pitchFamily="34" charset="0"/>
            </a:endParaRPr>
          </a:p>
          <a:p>
            <a:pPr lvl="0"/>
            <a:r>
              <a:rPr lang="en-AU" sz="2400" dirty="0">
                <a:latin typeface="Arial" panose="020B0604020202020204" pitchFamily="34" charset="0"/>
                <a:cs typeface="Arial" panose="020B0604020202020204" pitchFamily="34" charset="0"/>
              </a:rPr>
              <a:t>who are entitled or could be entitled to social assistance;</a:t>
            </a:r>
          </a:p>
          <a:p>
            <a:pPr marL="0" lvl="0" indent="0">
              <a:buNone/>
            </a:pPr>
            <a:endParaRPr lang="en-AU" sz="2400" dirty="0">
              <a:latin typeface="Arial" panose="020B0604020202020204" pitchFamily="34" charset="0"/>
              <a:cs typeface="Arial" panose="020B0604020202020204" pitchFamily="34" charset="0"/>
            </a:endParaRPr>
          </a:p>
          <a:p>
            <a:pPr lvl="0"/>
            <a:r>
              <a:rPr lang="en-AU" sz="2400" dirty="0">
                <a:latin typeface="Arial" panose="020B0604020202020204" pitchFamily="34" charset="0"/>
                <a:cs typeface="Arial" panose="020B0604020202020204" pitchFamily="34" charset="0"/>
              </a:rPr>
              <a:t>for whom income does not exceed the threshold for income support (EUR 470,76).</a:t>
            </a: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a:p>
        </p:txBody>
      </p:sp>
    </p:spTree>
    <p:extLst>
      <p:ext uri="{BB962C8B-B14F-4D97-AF65-F5344CB8AC3E}">
        <p14:creationId xmlns:p14="http://schemas.microsoft.com/office/powerpoint/2010/main" val="3040478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82506" y="260649"/>
            <a:ext cx="8420100" cy="648071"/>
          </a:xfrm>
        </p:spPr>
        <p:txBody>
          <a:bodyPr>
            <a:normAutofit fontScale="90000"/>
          </a:bodyPr>
          <a:lstStyle/>
          <a:p>
            <a:r>
              <a:rPr lang="en-GB" sz="31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 </a:t>
            </a:r>
            <a:br>
              <a:rPr lang="en-GB"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br>
            <a:endParaRPr lang="sl-SI" dirty="0"/>
          </a:p>
        </p:txBody>
      </p:sp>
      <p:sp>
        <p:nvSpPr>
          <p:cNvPr id="3" name="Označba mesta besedila 2"/>
          <p:cNvSpPr>
            <a:spLocks noGrp="1"/>
          </p:cNvSpPr>
          <p:nvPr>
            <p:ph type="body" idx="1"/>
          </p:nvPr>
        </p:nvSpPr>
        <p:spPr>
          <a:xfrm>
            <a:off x="344488" y="1052736"/>
            <a:ext cx="9289032" cy="5688632"/>
          </a:xfrm>
        </p:spPr>
        <p:txBody>
          <a:bodyPr>
            <a:normAutofit/>
          </a:bodyPr>
          <a:lstStyle/>
          <a:p>
            <a:endParaRPr lang="en-GB" dirty="0">
              <a:solidFill>
                <a:schemeClr val="tx1"/>
              </a:solidFill>
              <a:latin typeface="Arial" panose="020B0604020202020204" pitchFamily="34" charset="0"/>
              <a:cs typeface="Arial" panose="020B0604020202020204" pitchFamily="34" charset="0"/>
            </a:endParaRPr>
          </a:p>
          <a:p>
            <a:r>
              <a:rPr lang="en-GB" sz="2400" b="1" dirty="0">
                <a:solidFill>
                  <a:schemeClr val="tx1"/>
                </a:solidFill>
                <a:latin typeface="Arial" panose="020B0604020202020204" pitchFamily="34" charset="0"/>
                <a:cs typeface="Arial" panose="020B0604020202020204" pitchFamily="34" charset="0"/>
              </a:rPr>
              <a:t>Beneficiaries</a:t>
            </a:r>
          </a:p>
          <a:p>
            <a:endParaRPr lang="en-GB" sz="10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The beneficiaries of financial social assistance are as follows:</a:t>
            </a:r>
            <a:endParaRPr lang="sl-SI" sz="24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those who cannot provide their living conditions with the work or rights from work or insurance, income from the property and from other sources, or with benefits according to other regulations, or with the help of those who are obliged to support them, or on the basis of other legislation,</a:t>
            </a:r>
            <a:endParaRPr lang="sl-SI" sz="2400" dirty="0">
              <a:solidFill>
                <a:schemeClr val="tx1"/>
              </a:solidFill>
              <a:latin typeface="Arial" panose="020B0604020202020204" pitchFamily="34" charset="0"/>
              <a:cs typeface="Arial" panose="020B0604020202020204" pitchFamily="34" charset="0"/>
            </a:endParaRPr>
          </a:p>
          <a:p>
            <a:endParaRPr lang="sl-SI" sz="24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solidFill>
                  <a:schemeClr val="tx1"/>
                </a:solidFill>
                <a:latin typeface="Arial" panose="020B0604020202020204" pitchFamily="34" charset="0"/>
                <a:cs typeface="Arial" panose="020B0604020202020204" pitchFamily="34" charset="0"/>
              </a:rPr>
              <a:t>those who are not able to provide funds for themselves and their family members at the amount of minimum income for reasons beyond their control, and have exercised the right to cash benefits under other regulations.</a:t>
            </a:r>
            <a:endParaRPr lang="sl-SI" sz="2400" dirty="0">
              <a:solidFill>
                <a:schemeClr val="tx1"/>
              </a:solidFill>
              <a:latin typeface="Arial" panose="020B0604020202020204" pitchFamily="34" charset="0"/>
              <a:cs typeface="Arial" panose="020B0604020202020204" pitchFamily="34" charset="0"/>
            </a:endParaRPr>
          </a:p>
          <a:p>
            <a:endParaRPr lang="sl-SI" dirty="0"/>
          </a:p>
          <a:p>
            <a:endParaRPr lang="sl-SI" dirty="0"/>
          </a:p>
        </p:txBody>
      </p:sp>
    </p:spTree>
    <p:extLst>
      <p:ext uri="{BB962C8B-B14F-4D97-AF65-F5344CB8AC3E}">
        <p14:creationId xmlns:p14="http://schemas.microsoft.com/office/powerpoint/2010/main" val="4260826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82506" y="260649"/>
            <a:ext cx="8420100" cy="648071"/>
          </a:xfrm>
        </p:spPr>
        <p:txBody>
          <a:bodyPr>
            <a:normAutofit fontScale="90000"/>
          </a:bodyPr>
          <a:lstStyle/>
          <a:p>
            <a:r>
              <a:rPr lang="en-GB" sz="31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 </a:t>
            </a:r>
            <a:br>
              <a:rPr lang="en-GB"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br>
            <a:endParaRPr lang="sl-SI" dirty="0"/>
          </a:p>
        </p:txBody>
      </p:sp>
      <p:sp>
        <p:nvSpPr>
          <p:cNvPr id="3" name="Označba mesta besedila 2"/>
          <p:cNvSpPr>
            <a:spLocks noGrp="1"/>
          </p:cNvSpPr>
          <p:nvPr>
            <p:ph type="body" idx="1"/>
          </p:nvPr>
        </p:nvSpPr>
        <p:spPr>
          <a:xfrm>
            <a:off x="560512" y="1052736"/>
            <a:ext cx="8784976" cy="3384376"/>
          </a:xfrm>
        </p:spPr>
        <p:txBody>
          <a:bodyPr>
            <a:normAutofit lnSpcReduction="10000"/>
          </a:bodyPr>
          <a:lstStyle/>
          <a:p>
            <a:endParaRPr lang="en-GB" dirty="0">
              <a:solidFill>
                <a:schemeClr val="tx1"/>
              </a:solidFill>
              <a:latin typeface="Arial" panose="020B0604020202020204" pitchFamily="34" charset="0"/>
              <a:cs typeface="Arial" panose="020B0604020202020204" pitchFamily="34" charset="0"/>
            </a:endParaRPr>
          </a:p>
          <a:p>
            <a:endParaRPr lang="sl-SI" sz="2400" dirty="0">
              <a:solidFill>
                <a:schemeClr val="tx1"/>
              </a:solidFill>
              <a:latin typeface="Arial" panose="020B0604020202020204" pitchFamily="34" charset="0"/>
              <a:cs typeface="Arial" panose="020B0604020202020204" pitchFamily="34" charset="0"/>
            </a:endParaRPr>
          </a:p>
          <a:p>
            <a:r>
              <a:rPr lang="en-GB" sz="2400" dirty="0">
                <a:solidFill>
                  <a:schemeClr val="tx1"/>
                </a:solidFill>
                <a:latin typeface="Arial" panose="020B0604020202020204" pitchFamily="34" charset="0"/>
                <a:cs typeface="Arial" panose="020B0604020202020204" pitchFamily="34" charset="0"/>
              </a:rPr>
              <a:t>Amount</a:t>
            </a:r>
            <a:r>
              <a:rPr lang="sl-SI" sz="2400" dirty="0">
                <a:solidFill>
                  <a:schemeClr val="tx1"/>
                </a:solidFill>
                <a:latin typeface="Arial" panose="020B0604020202020204" pitchFamily="34" charset="0"/>
                <a:cs typeface="Arial" panose="020B0604020202020204" pitchFamily="34" charset="0"/>
              </a:rPr>
              <a:t>/ </a:t>
            </a:r>
            <a:r>
              <a:rPr lang="en-GB" sz="2400" dirty="0">
                <a:solidFill>
                  <a:schemeClr val="tx1"/>
                </a:solidFill>
                <a:latin typeface="Arial" panose="020B0604020202020204" pitchFamily="34" charset="0"/>
                <a:cs typeface="Arial" panose="020B0604020202020204" pitchFamily="34" charset="0"/>
              </a:rPr>
              <a:t>Height</a:t>
            </a:r>
            <a:endParaRPr lang="sl-SI" sz="2400" dirty="0">
              <a:solidFill>
                <a:schemeClr val="tx1"/>
              </a:solidFill>
              <a:latin typeface="Arial" panose="020B0604020202020204" pitchFamily="34" charset="0"/>
              <a:cs typeface="Arial" panose="020B0604020202020204" pitchFamily="34" charset="0"/>
            </a:endParaRPr>
          </a:p>
          <a:p>
            <a:r>
              <a:rPr lang="en-AU" sz="2400" dirty="0">
                <a:solidFill>
                  <a:schemeClr val="tx1"/>
                </a:solidFill>
                <a:latin typeface="Arial" panose="020B0604020202020204" pitchFamily="34" charset="0"/>
                <a:cs typeface="Arial" panose="020B0604020202020204" pitchFamily="34" charset="0"/>
              </a:rPr>
              <a:t>Social assistance depends on income (the beneficiary receives the difference between identified income and the census), number of family members, assets (property, savings), the care provided and possible existence of fault-based grounds. (for example, failure to register with the employment office or imprisonment,).</a:t>
            </a:r>
          </a:p>
          <a:p>
            <a:endParaRPr lang="en-GB" dirty="0">
              <a:solidFill>
                <a:schemeClr val="tx1"/>
              </a:solidFill>
              <a:latin typeface="Arial" panose="020B0604020202020204" pitchFamily="34" charset="0"/>
              <a:cs typeface="Arial" panose="020B0604020202020204" pitchFamily="34" charset="0"/>
            </a:endParaRPr>
          </a:p>
          <a:p>
            <a:endParaRPr lang="sl-SI" dirty="0"/>
          </a:p>
          <a:p>
            <a:endParaRPr lang="sl-SI" dirty="0"/>
          </a:p>
        </p:txBody>
      </p:sp>
      <p:graphicFrame>
        <p:nvGraphicFramePr>
          <p:cNvPr id="4" name="Tabela 3"/>
          <p:cNvGraphicFramePr>
            <a:graphicFrameLocks noGrp="1"/>
          </p:cNvGraphicFramePr>
          <p:nvPr>
            <p:extLst>
              <p:ext uri="{D42A27DB-BD31-4B8C-83A1-F6EECF244321}">
                <p14:modId xmlns:p14="http://schemas.microsoft.com/office/powerpoint/2010/main" val="2382517186"/>
              </p:ext>
            </p:extLst>
          </p:nvPr>
        </p:nvGraphicFramePr>
        <p:xfrm>
          <a:off x="416497" y="3356993"/>
          <a:ext cx="8928991" cy="3312367"/>
        </p:xfrm>
        <a:graphic>
          <a:graphicData uri="http://schemas.openxmlformats.org/drawingml/2006/table">
            <a:tbl>
              <a:tblPr firstRow="1" firstCol="1" bandRow="1">
                <a:tableStyleId>{5C22544A-7EE6-4342-B048-85BDC9FD1C3A}</a:tableStyleId>
              </a:tblPr>
              <a:tblGrid>
                <a:gridCol w="6600334">
                  <a:extLst>
                    <a:ext uri="{9D8B030D-6E8A-4147-A177-3AD203B41FA5}">
                      <a16:colId xmlns:a16="http://schemas.microsoft.com/office/drawing/2014/main" val="689851754"/>
                    </a:ext>
                  </a:extLst>
                </a:gridCol>
                <a:gridCol w="1253541">
                  <a:extLst>
                    <a:ext uri="{9D8B030D-6E8A-4147-A177-3AD203B41FA5}">
                      <a16:colId xmlns:a16="http://schemas.microsoft.com/office/drawing/2014/main" val="1397936680"/>
                    </a:ext>
                  </a:extLst>
                </a:gridCol>
                <a:gridCol w="1075116">
                  <a:extLst>
                    <a:ext uri="{9D8B030D-6E8A-4147-A177-3AD203B41FA5}">
                      <a16:colId xmlns:a16="http://schemas.microsoft.com/office/drawing/2014/main" val="955296308"/>
                    </a:ext>
                  </a:extLst>
                </a:gridCol>
              </a:tblGrid>
              <a:tr h="1176614">
                <a:tc>
                  <a:txBody>
                    <a:bodyPr/>
                    <a:lstStyle/>
                    <a:p>
                      <a:pPr>
                        <a:lnSpc>
                          <a:spcPct val="107000"/>
                        </a:lnSpc>
                        <a:spcAft>
                          <a:spcPts val="0"/>
                        </a:spcAft>
                      </a:pPr>
                      <a:r>
                        <a:rPr lang="en-GB" sz="1600" dirty="0">
                          <a:effectLst/>
                          <a:latin typeface="Arial" panose="020B0604020202020204" pitchFamily="34" charset="0"/>
                          <a:cs typeface="Arial" panose="020B0604020202020204" pitchFamily="34" charset="0"/>
                        </a:rPr>
                        <a:t>Description </a:t>
                      </a:r>
                      <a:endParaRPr lang="sl-SI"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weighting</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a:effectLst/>
                          <a:latin typeface="Arial" panose="020B0604020202020204" pitchFamily="34" charset="0"/>
                          <a:cs typeface="Arial" panose="020B0604020202020204" pitchFamily="34" charset="0"/>
                        </a:rPr>
                        <a:t>Amount</a:t>
                      </a:r>
                    </a:p>
                    <a:p>
                      <a:pPr>
                        <a:lnSpc>
                          <a:spcPct val="107000"/>
                        </a:lnSpc>
                        <a:spcAft>
                          <a:spcPts val="0"/>
                        </a:spcAft>
                      </a:pPr>
                      <a:r>
                        <a:rPr lang="sl-SI" sz="1600">
                          <a:effectLst/>
                          <a:latin typeface="Arial" panose="020B0604020202020204" pitchFamily="34" charset="0"/>
                          <a:cs typeface="Arial" panose="020B0604020202020204" pitchFamily="34" charset="0"/>
                        </a:rPr>
                        <a:t>2016</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03113993"/>
                  </a:ext>
                </a:extLst>
              </a:tr>
              <a:tr h="578675">
                <a:tc>
                  <a:txBody>
                    <a:bodyPr/>
                    <a:lstStyle/>
                    <a:p>
                      <a:pPr>
                        <a:lnSpc>
                          <a:spcPct val="107000"/>
                        </a:lnSpc>
                        <a:spcAft>
                          <a:spcPts val="0"/>
                        </a:spcAft>
                      </a:pPr>
                      <a:r>
                        <a:rPr lang="en-GB" sz="1600" dirty="0">
                          <a:effectLst/>
                          <a:latin typeface="Arial" panose="020B0604020202020204" pitchFamily="34" charset="0"/>
                          <a:cs typeface="Arial" panose="020B0604020202020204" pitchFamily="34" charset="0"/>
                        </a:rPr>
                        <a:t>the first person or a single person or adult who is in institutional care</a:t>
                      </a:r>
                      <a:endParaRPr lang="sl-SI"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1</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a:effectLst/>
                          <a:latin typeface="Arial" panose="020B0604020202020204" pitchFamily="34" charset="0"/>
                          <a:cs typeface="Arial" panose="020B0604020202020204" pitchFamily="34" charset="0"/>
                        </a:rPr>
                        <a:t>288.81</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84898456"/>
                  </a:ext>
                </a:extLst>
              </a:tr>
              <a:tr h="778539">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the first person or a single person, who is active in the range of 60 to 128 hours per month</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1,28</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a:effectLst/>
                          <a:latin typeface="Arial" panose="020B0604020202020204" pitchFamily="34" charset="0"/>
                          <a:cs typeface="Arial" panose="020B0604020202020204" pitchFamily="34" charset="0"/>
                        </a:rPr>
                        <a:t>369,67</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07194299"/>
                  </a:ext>
                </a:extLst>
              </a:tr>
              <a:tr h="778539">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the first adult or single person who is economically active more than 128 hours per month</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1,56</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dirty="0">
                          <a:effectLst/>
                          <a:latin typeface="Arial" panose="020B0604020202020204" pitchFamily="34" charset="0"/>
                          <a:cs typeface="Arial" panose="020B0604020202020204" pitchFamily="34" charset="0"/>
                        </a:rPr>
                        <a:t>450,54</a:t>
                      </a:r>
                      <a:endParaRPr lang="sl-SI"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14464949"/>
                  </a:ext>
                </a:extLst>
              </a:tr>
            </a:tbl>
          </a:graphicData>
        </a:graphic>
      </p:graphicFrame>
    </p:spTree>
    <p:extLst>
      <p:ext uri="{BB962C8B-B14F-4D97-AF65-F5344CB8AC3E}">
        <p14:creationId xmlns:p14="http://schemas.microsoft.com/office/powerpoint/2010/main" val="650500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82506" y="260649"/>
            <a:ext cx="8420100" cy="648071"/>
          </a:xfrm>
        </p:spPr>
        <p:txBody>
          <a:bodyPr>
            <a:normAutofit fontScale="90000"/>
          </a:bodyPr>
          <a:lstStyle/>
          <a:p>
            <a:r>
              <a:rPr lang="en-GB" sz="31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 </a:t>
            </a:r>
            <a:br>
              <a:rPr lang="en-GB"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br>
            <a:endParaRPr lang="sl-SI" dirty="0"/>
          </a:p>
        </p:txBody>
      </p:sp>
      <p:sp>
        <p:nvSpPr>
          <p:cNvPr id="3" name="Označba mesta besedila 2"/>
          <p:cNvSpPr>
            <a:spLocks noGrp="1"/>
          </p:cNvSpPr>
          <p:nvPr>
            <p:ph type="body" idx="1"/>
          </p:nvPr>
        </p:nvSpPr>
        <p:spPr>
          <a:xfrm>
            <a:off x="782506" y="1052736"/>
            <a:ext cx="8420100" cy="5112568"/>
          </a:xfrm>
        </p:spPr>
        <p:txBody>
          <a:bodyPr/>
          <a:lstStyle/>
          <a:p>
            <a:endParaRPr lang="sl-SI" dirty="0"/>
          </a:p>
          <a:p>
            <a:endParaRPr lang="sl-SI" dirty="0"/>
          </a:p>
        </p:txBody>
      </p:sp>
      <p:graphicFrame>
        <p:nvGraphicFramePr>
          <p:cNvPr id="4" name="Tabela 3"/>
          <p:cNvGraphicFramePr>
            <a:graphicFrameLocks noGrp="1"/>
          </p:cNvGraphicFramePr>
          <p:nvPr>
            <p:extLst>
              <p:ext uri="{D42A27DB-BD31-4B8C-83A1-F6EECF244321}">
                <p14:modId xmlns:p14="http://schemas.microsoft.com/office/powerpoint/2010/main" val="3014759093"/>
              </p:ext>
            </p:extLst>
          </p:nvPr>
        </p:nvGraphicFramePr>
        <p:xfrm>
          <a:off x="416496" y="908719"/>
          <a:ext cx="9145016" cy="5623396"/>
        </p:xfrm>
        <a:graphic>
          <a:graphicData uri="http://schemas.openxmlformats.org/drawingml/2006/table">
            <a:tbl>
              <a:tblPr firstRow="1" firstCol="1" bandRow="1">
                <a:tableStyleId>{5C22544A-7EE6-4342-B048-85BDC9FD1C3A}</a:tableStyleId>
              </a:tblPr>
              <a:tblGrid>
                <a:gridCol w="7090364">
                  <a:extLst>
                    <a:ext uri="{9D8B030D-6E8A-4147-A177-3AD203B41FA5}">
                      <a16:colId xmlns:a16="http://schemas.microsoft.com/office/drawing/2014/main" val="507845936"/>
                    </a:ext>
                  </a:extLst>
                </a:gridCol>
                <a:gridCol w="1106041">
                  <a:extLst>
                    <a:ext uri="{9D8B030D-6E8A-4147-A177-3AD203B41FA5}">
                      <a16:colId xmlns:a16="http://schemas.microsoft.com/office/drawing/2014/main" val="4165202536"/>
                    </a:ext>
                  </a:extLst>
                </a:gridCol>
                <a:gridCol w="948611">
                  <a:extLst>
                    <a:ext uri="{9D8B030D-6E8A-4147-A177-3AD203B41FA5}">
                      <a16:colId xmlns:a16="http://schemas.microsoft.com/office/drawing/2014/main" val="1972516998"/>
                    </a:ext>
                  </a:extLst>
                </a:gridCol>
              </a:tblGrid>
              <a:tr h="1258371">
                <a:tc>
                  <a:txBody>
                    <a:bodyPr/>
                    <a:lstStyle/>
                    <a:p>
                      <a:pPr>
                        <a:lnSpc>
                          <a:spcPct val="107000"/>
                        </a:lnSpc>
                        <a:spcAft>
                          <a:spcPts val="0"/>
                        </a:spcAft>
                      </a:pPr>
                      <a:r>
                        <a:rPr lang="en-GB" sz="1600" dirty="0">
                          <a:effectLst/>
                          <a:latin typeface="Arial" panose="020B0604020202020204" pitchFamily="34" charset="0"/>
                          <a:cs typeface="Arial" panose="020B0604020202020204" pitchFamily="34" charset="0"/>
                        </a:rPr>
                        <a:t>a single person between the age of 18 and completed 26, registered with the Employment Service, who have registered permanent residence at the same address as parents or actually </a:t>
                      </a:r>
                      <a:r>
                        <a:rPr lang="sl-SI" sz="1600" dirty="0">
                          <a:effectLst/>
                          <a:latin typeface="Arial" panose="020B0604020202020204" pitchFamily="34" charset="0"/>
                          <a:cs typeface="Arial" panose="020B0604020202020204" pitchFamily="34" charset="0"/>
                        </a:rPr>
                        <a:t>live</a:t>
                      </a:r>
                      <a:r>
                        <a:rPr lang="en-GB" sz="1600" dirty="0">
                          <a:effectLst/>
                          <a:latin typeface="Arial" panose="020B0604020202020204" pitchFamily="34" charset="0"/>
                          <a:cs typeface="Arial" panose="020B0604020202020204" pitchFamily="34" charset="0"/>
                        </a:rPr>
                        <a:t> with them, (under the condition that the parents have sufficient own funds for livelihood)</a:t>
                      </a:r>
                      <a:endParaRPr lang="sl-SI"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0,7</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a:effectLst/>
                          <a:latin typeface="Arial" panose="020B0604020202020204" pitchFamily="34" charset="0"/>
                          <a:cs typeface="Arial" panose="020B0604020202020204" pitchFamily="34" charset="0"/>
                        </a:rPr>
                        <a:t>202,16</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38541500"/>
                  </a:ext>
                </a:extLst>
              </a:tr>
              <a:tr h="1258371">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a single person, who is permanently unemployable or permanently incapable of work or is older than 63 years (women) or 65 (men) who have registered permanent or temporary residence at the same address as those persons who are not family members under this Act and have sufficient means of subsistence, or actually residing with them</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0,76</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a:effectLst/>
                          <a:latin typeface="Arial" panose="020B0604020202020204" pitchFamily="34" charset="0"/>
                          <a:cs typeface="Arial" panose="020B0604020202020204" pitchFamily="34" charset="0"/>
                        </a:rPr>
                        <a:t>219,50</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39616347"/>
                  </a:ext>
                </a:extLst>
              </a:tr>
              <a:tr h="340580">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every additional adult</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0,57</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a:effectLst/>
                          <a:latin typeface="Arial" panose="020B0604020202020204" pitchFamily="34" charset="0"/>
                          <a:cs typeface="Arial" panose="020B0604020202020204" pitchFamily="34" charset="0"/>
                        </a:rPr>
                        <a:t>164,62</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98981255"/>
                  </a:ext>
                </a:extLst>
              </a:tr>
              <a:tr h="492199">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every additional adult person who is economically active to the extent of more than 128 hours per month</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0,85</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a:effectLst/>
                          <a:latin typeface="Arial" panose="020B0604020202020204" pitchFamily="34" charset="0"/>
                          <a:cs typeface="Arial" panose="020B0604020202020204" pitchFamily="34" charset="0"/>
                        </a:rPr>
                        <a:t>245,48</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34223530"/>
                  </a:ext>
                </a:extLst>
              </a:tr>
              <a:tr h="492199">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each following adult who is active in the range of 60 to 128 hours per month</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dirty="0">
                          <a:effectLst/>
                          <a:latin typeface="Arial" panose="020B0604020202020204" pitchFamily="34" charset="0"/>
                          <a:cs typeface="Arial" panose="020B0604020202020204" pitchFamily="34" charset="0"/>
                        </a:rPr>
                        <a:t>0</a:t>
                      </a:r>
                      <a:r>
                        <a:rPr lang="en-GB" sz="1600" dirty="0">
                          <a:effectLst/>
                          <a:latin typeface="Arial" panose="020B0604020202020204" pitchFamily="34" charset="0"/>
                          <a:cs typeface="Arial" panose="020B0604020202020204" pitchFamily="34" charset="0"/>
                        </a:rPr>
                        <a:t>,71</a:t>
                      </a:r>
                      <a:endParaRPr lang="sl-SI"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a:effectLst/>
                          <a:latin typeface="Arial" panose="020B0604020202020204" pitchFamily="34" charset="0"/>
                          <a:cs typeface="Arial" panose="020B0604020202020204" pitchFamily="34" charset="0"/>
                        </a:rPr>
                        <a:t>205,05</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76828712"/>
                  </a:ext>
                </a:extLst>
              </a:tr>
              <a:tr h="340580">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first child, (child which is the oldest)</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0,76</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a:effectLst/>
                          <a:latin typeface="Arial" panose="020B0604020202020204" pitchFamily="34" charset="0"/>
                          <a:cs typeface="Arial" panose="020B0604020202020204" pitchFamily="34" charset="0"/>
                        </a:rPr>
                        <a:t>219,50</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25540919"/>
                  </a:ext>
                </a:extLst>
              </a:tr>
              <a:tr h="340580">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each subsequent child</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0,66</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a:effectLst/>
                          <a:latin typeface="Arial" panose="020B0604020202020204" pitchFamily="34" charset="0"/>
                          <a:cs typeface="Arial" panose="020B0604020202020204" pitchFamily="34" charset="0"/>
                        </a:rPr>
                        <a:t>190,61</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24147149"/>
                  </a:ext>
                </a:extLst>
              </a:tr>
              <a:tr h="1021738">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increase for each child in a single parent family where the other parent and the child died after not receiving remuneration or the other parent is unknown or where the child the other parent remuneration for spending actually does not receive</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GB" sz="1600">
                          <a:effectLst/>
                          <a:latin typeface="Arial" panose="020B0604020202020204" pitchFamily="34" charset="0"/>
                          <a:cs typeface="Arial" panose="020B0604020202020204" pitchFamily="34" charset="0"/>
                        </a:rPr>
                        <a:t>0,2</a:t>
                      </a:r>
                      <a:endParaRPr lang="sl-SI"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sl-SI" sz="1600" dirty="0">
                          <a:effectLst/>
                          <a:latin typeface="Arial" panose="020B0604020202020204" pitchFamily="34" charset="0"/>
                          <a:cs typeface="Arial" panose="020B0604020202020204" pitchFamily="34" charset="0"/>
                        </a:rPr>
                        <a:t>57,76</a:t>
                      </a:r>
                      <a:endParaRPr lang="sl-SI"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37838534"/>
                  </a:ext>
                </a:extLst>
              </a:tr>
            </a:tbl>
          </a:graphicData>
        </a:graphic>
      </p:graphicFrame>
    </p:spTree>
    <p:extLst>
      <p:ext uri="{BB962C8B-B14F-4D97-AF65-F5344CB8AC3E}">
        <p14:creationId xmlns:p14="http://schemas.microsoft.com/office/powerpoint/2010/main" val="605733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82506" y="260649"/>
            <a:ext cx="8420100" cy="648071"/>
          </a:xfrm>
        </p:spPr>
        <p:txBody>
          <a:bodyPr>
            <a:normAutofit fontScale="90000"/>
          </a:bodyPr>
          <a:lstStyle/>
          <a:p>
            <a:r>
              <a:rPr lang="en-GB" sz="31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 </a:t>
            </a:r>
            <a:br>
              <a:rPr lang="en-GB"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br>
            <a:endParaRPr lang="sl-SI" sz="2700" dirty="0"/>
          </a:p>
        </p:txBody>
      </p:sp>
      <p:sp>
        <p:nvSpPr>
          <p:cNvPr id="3" name="Označba mesta besedila 2"/>
          <p:cNvSpPr>
            <a:spLocks noGrp="1"/>
          </p:cNvSpPr>
          <p:nvPr>
            <p:ph type="body" idx="1"/>
          </p:nvPr>
        </p:nvSpPr>
        <p:spPr>
          <a:xfrm>
            <a:off x="272480" y="1052736"/>
            <a:ext cx="9361040" cy="6192688"/>
          </a:xfrm>
        </p:spPr>
        <p:txBody>
          <a:bodyPr>
            <a:normAutofit fontScale="70000" lnSpcReduction="20000"/>
          </a:bodyPr>
          <a:lstStyle/>
          <a:p>
            <a:r>
              <a:rPr lang="en-GB" sz="3400" dirty="0">
                <a:solidFill>
                  <a:schemeClr val="tx1"/>
                </a:solidFill>
                <a:latin typeface="Arial" panose="020B0604020202020204" pitchFamily="34" charset="0"/>
                <a:cs typeface="Arial" panose="020B0604020202020204" pitchFamily="34" charset="0"/>
              </a:rPr>
              <a:t>Types of income and period taken into account for means testing:</a:t>
            </a:r>
            <a:endParaRPr lang="sl-SI" sz="3400" dirty="0">
              <a:solidFill>
                <a:schemeClr val="tx1"/>
              </a:solidFill>
              <a:latin typeface="Arial" panose="020B0604020202020204" pitchFamily="34" charset="0"/>
              <a:cs typeface="Arial" panose="020B0604020202020204" pitchFamily="34" charset="0"/>
            </a:endParaRPr>
          </a:p>
          <a:p>
            <a:endParaRPr lang="sl-SI" sz="1400" dirty="0">
              <a:solidFill>
                <a:schemeClr val="tx1"/>
              </a:solidFill>
              <a:latin typeface="Arial" panose="020B0604020202020204" pitchFamily="34" charset="0"/>
              <a:cs typeface="Arial" panose="020B0604020202020204" pitchFamily="34" charset="0"/>
            </a:endParaRPr>
          </a:p>
          <a:p>
            <a:r>
              <a:rPr lang="en-GB" sz="3400" dirty="0">
                <a:solidFill>
                  <a:schemeClr val="tx1"/>
                </a:solidFill>
                <a:latin typeface="Arial" panose="020B0604020202020204" pitchFamily="34" charset="0"/>
                <a:cs typeface="Arial" panose="020B0604020202020204" pitchFamily="34" charset="0"/>
              </a:rPr>
              <a:t>The income received in the last 3 or 4-12 months </a:t>
            </a:r>
            <a:r>
              <a:rPr lang="en-AU" sz="3400" dirty="0">
                <a:solidFill>
                  <a:schemeClr val="tx1"/>
                </a:solidFill>
                <a:latin typeface="Arial" panose="020B0604020202020204" pitchFamily="34" charset="0"/>
                <a:cs typeface="Arial" panose="020B0604020202020204" pitchFamily="34" charset="0"/>
              </a:rPr>
              <a:t>(or 13 months prior to the month of application</a:t>
            </a:r>
            <a:r>
              <a:rPr lang="sl-SI" sz="3400" dirty="0">
                <a:solidFill>
                  <a:schemeClr val="tx1"/>
                </a:solidFill>
                <a:latin typeface="Arial" panose="020B0604020202020204" pitchFamily="34" charset="0"/>
                <a:cs typeface="Arial" panose="020B0604020202020204" pitchFamily="34" charset="0"/>
              </a:rPr>
              <a:t>;</a:t>
            </a:r>
            <a:r>
              <a:rPr lang="en-AU" sz="3400" dirty="0">
                <a:solidFill>
                  <a:schemeClr val="tx1"/>
                </a:solidFill>
                <a:latin typeface="Arial" panose="020B0604020202020204" pitchFamily="34" charset="0"/>
                <a:cs typeface="Arial" panose="020B0604020202020204" pitchFamily="34" charset="0"/>
              </a:rPr>
              <a:t> discretion of SWC)</a:t>
            </a:r>
            <a:r>
              <a:rPr lang="en-GB" sz="3400" dirty="0">
                <a:solidFill>
                  <a:schemeClr val="tx1"/>
                </a:solidFill>
                <a:latin typeface="Arial" panose="020B0604020202020204" pitchFamily="34" charset="0"/>
                <a:cs typeface="Arial" panose="020B0604020202020204" pitchFamily="34" charset="0"/>
              </a:rPr>
              <a:t>.</a:t>
            </a:r>
            <a:endParaRPr lang="sl-SI" sz="3400" dirty="0">
              <a:solidFill>
                <a:schemeClr val="tx1"/>
              </a:solidFill>
              <a:latin typeface="Arial" panose="020B0604020202020204" pitchFamily="34" charset="0"/>
              <a:cs typeface="Arial" panose="020B0604020202020204" pitchFamily="34" charset="0"/>
            </a:endParaRPr>
          </a:p>
          <a:p>
            <a:endParaRPr lang="sl-SI" sz="1400" dirty="0">
              <a:solidFill>
                <a:schemeClr val="tx1"/>
              </a:solidFill>
              <a:latin typeface="Arial" panose="020B0604020202020204" pitchFamily="34" charset="0"/>
              <a:cs typeface="Arial" panose="020B0604020202020204" pitchFamily="34" charset="0"/>
            </a:endParaRPr>
          </a:p>
          <a:p>
            <a:r>
              <a:rPr lang="en-GB" sz="3400" dirty="0">
                <a:solidFill>
                  <a:schemeClr val="tx1"/>
                </a:solidFill>
                <a:latin typeface="Arial" panose="020B0604020202020204" pitchFamily="34" charset="0"/>
                <a:cs typeface="Arial" panose="020B0604020202020204" pitchFamily="34" charset="0"/>
              </a:rPr>
              <a:t>Act which regulate social assistance distinguish between different types of incomes and the way they are taken into account:</a:t>
            </a:r>
            <a:endParaRPr lang="sl-SI" sz="3400" dirty="0">
              <a:solidFill>
                <a:schemeClr val="tx1"/>
              </a:solidFill>
              <a:latin typeface="Arial" panose="020B0604020202020204" pitchFamily="34" charset="0"/>
              <a:cs typeface="Arial" panose="020B0604020202020204" pitchFamily="34" charset="0"/>
            </a:endParaRPr>
          </a:p>
          <a:p>
            <a:endParaRPr lang="sl-SI" sz="3400" dirty="0">
              <a:solidFill>
                <a:schemeClr val="tx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AU" sz="3400" b="1" dirty="0">
                <a:solidFill>
                  <a:schemeClr val="tx1"/>
                </a:solidFill>
                <a:latin typeface="Arial" panose="020B0604020202020204" pitchFamily="34" charset="0"/>
                <a:cs typeface="Arial" panose="020B0604020202020204" pitchFamily="34" charset="0"/>
              </a:rPr>
              <a:t>regular </a:t>
            </a:r>
            <a:r>
              <a:rPr lang="sl-SI" sz="3400" b="1" dirty="0">
                <a:solidFill>
                  <a:schemeClr val="tx1"/>
                </a:solidFill>
                <a:latin typeface="Arial" panose="020B0604020202020204" pitchFamily="34" charset="0"/>
                <a:cs typeface="Arial" panose="020B0604020202020204" pitchFamily="34" charset="0"/>
              </a:rPr>
              <a:t>(net) </a:t>
            </a:r>
            <a:r>
              <a:rPr lang="en-AU" sz="3400" b="1" dirty="0">
                <a:solidFill>
                  <a:schemeClr val="tx1"/>
                </a:solidFill>
                <a:latin typeface="Arial" panose="020B0604020202020204" pitchFamily="34" charset="0"/>
                <a:cs typeface="Arial" panose="020B0604020202020204" pitchFamily="34" charset="0"/>
              </a:rPr>
              <a:t>income </a:t>
            </a:r>
            <a:r>
              <a:rPr lang="en-AU" sz="3400" dirty="0">
                <a:solidFill>
                  <a:schemeClr val="tx1"/>
                </a:solidFill>
                <a:latin typeface="Arial" panose="020B0604020202020204" pitchFamily="34" charset="0"/>
                <a:cs typeface="Arial" panose="020B0604020202020204" pitchFamily="34" charset="0"/>
              </a:rPr>
              <a:t>(salaries, pensions, alimony, rents, other income - in the same or similar amounts or periods)</a:t>
            </a:r>
            <a:r>
              <a:rPr lang="sl-SI" sz="3400" dirty="0">
                <a:solidFill>
                  <a:schemeClr val="tx1"/>
                </a:solidFill>
                <a:latin typeface="Arial" panose="020B0604020202020204" pitchFamily="34" charset="0"/>
                <a:cs typeface="Arial" panose="020B0604020202020204" pitchFamily="34" charset="0"/>
              </a:rPr>
              <a:t> (3 </a:t>
            </a:r>
            <a:r>
              <a:rPr lang="en-AU" sz="3400" dirty="0">
                <a:solidFill>
                  <a:schemeClr val="tx1"/>
                </a:solidFill>
                <a:latin typeface="Arial" panose="020B0604020202020204" pitchFamily="34" charset="0"/>
                <a:cs typeface="Arial" panose="020B0604020202020204" pitchFamily="34" charset="0"/>
              </a:rPr>
              <a:t>months</a:t>
            </a:r>
            <a:r>
              <a:rPr lang="sl-SI" sz="3400" dirty="0">
                <a:solidFill>
                  <a:schemeClr val="tx1"/>
                </a:solidFill>
                <a:latin typeface="Arial" panose="020B0604020202020204" pitchFamily="34" charset="0"/>
                <a:cs typeface="Arial" panose="020B0604020202020204" pitchFamily="34" charset="0"/>
              </a:rPr>
              <a:t>)</a:t>
            </a:r>
            <a:endParaRPr lang="en-AU" sz="3400" dirty="0">
              <a:solidFill>
                <a:schemeClr val="tx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AU" sz="3400" b="1" dirty="0">
                <a:solidFill>
                  <a:schemeClr val="tx1"/>
                </a:solidFill>
                <a:latin typeface="Arial" panose="020B0604020202020204" pitchFamily="34" charset="0"/>
                <a:cs typeface="Arial" panose="020B0604020202020204" pitchFamily="34" charset="0"/>
              </a:rPr>
              <a:t>occasional  income</a:t>
            </a:r>
            <a:r>
              <a:rPr lang="en-AU" sz="3400" dirty="0">
                <a:solidFill>
                  <a:schemeClr val="tx1"/>
                </a:solidFill>
                <a:latin typeface="Arial" panose="020B0604020202020204" pitchFamily="34" charset="0"/>
                <a:cs typeface="Arial" panose="020B0604020202020204" pitchFamily="34" charset="0"/>
              </a:rPr>
              <a:t>-not from occasional work (inheritance, gifts, compensation, severance pay, bonuses and other income received only once,)</a:t>
            </a:r>
            <a:r>
              <a:rPr lang="sl-SI" sz="3400" dirty="0">
                <a:solidFill>
                  <a:schemeClr val="tx1"/>
                </a:solidFill>
                <a:latin typeface="Arial" panose="020B0604020202020204" pitchFamily="34" charset="0"/>
                <a:cs typeface="Arial" panose="020B0604020202020204" pitchFamily="34" charset="0"/>
              </a:rPr>
              <a:t> (</a:t>
            </a:r>
            <a:r>
              <a:rPr lang="en-GB" sz="3400" dirty="0">
                <a:solidFill>
                  <a:schemeClr val="tx1"/>
                </a:solidFill>
                <a:latin typeface="Arial" panose="020B0604020202020204" pitchFamily="34" charset="0"/>
                <a:cs typeface="Arial" panose="020B0604020202020204" pitchFamily="34" charset="0"/>
              </a:rPr>
              <a:t>4-12 months</a:t>
            </a:r>
            <a:r>
              <a:rPr lang="sl-SI" sz="3400" dirty="0">
                <a:solidFill>
                  <a:schemeClr val="tx1"/>
                </a:solidFill>
                <a:latin typeface="Arial" panose="020B0604020202020204" pitchFamily="34" charset="0"/>
                <a:cs typeface="Arial" panose="020B0604020202020204" pitchFamily="34" charset="0"/>
              </a:rPr>
              <a:t>)</a:t>
            </a:r>
            <a:r>
              <a:rPr lang="en-GB" sz="3400" dirty="0">
                <a:solidFill>
                  <a:schemeClr val="tx1"/>
                </a:solidFill>
                <a:latin typeface="Arial" panose="020B0604020202020204" pitchFamily="34" charset="0"/>
                <a:cs typeface="Arial" panose="020B0604020202020204" pitchFamily="34" charset="0"/>
              </a:rPr>
              <a:t> </a:t>
            </a:r>
            <a:endParaRPr lang="en-AU" sz="3400" dirty="0">
              <a:solidFill>
                <a:schemeClr val="tx1"/>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AU" sz="3400" b="1" dirty="0">
                <a:solidFill>
                  <a:schemeClr val="tx1"/>
                </a:solidFill>
                <a:latin typeface="Arial" panose="020B0604020202020204" pitchFamily="34" charset="0"/>
                <a:cs typeface="Arial" panose="020B0604020202020204" pitchFamily="34" charset="0"/>
              </a:rPr>
              <a:t>occasional income from work </a:t>
            </a:r>
            <a:r>
              <a:rPr lang="en-AU" sz="3400" dirty="0">
                <a:solidFill>
                  <a:schemeClr val="tx1"/>
                </a:solidFill>
                <a:latin typeface="Arial" panose="020B0604020202020204" pitchFamily="34" charset="0"/>
                <a:cs typeface="Arial" panose="020B0604020202020204" pitchFamily="34" charset="0"/>
              </a:rPr>
              <a:t>(income received in the last 3 months before the month of application for any type of occasional work)</a:t>
            </a:r>
            <a:r>
              <a:rPr lang="sl-SI" sz="3400" dirty="0">
                <a:solidFill>
                  <a:schemeClr val="tx1"/>
                </a:solidFill>
                <a:latin typeface="Arial" panose="020B0604020202020204" pitchFamily="34" charset="0"/>
                <a:cs typeface="Arial" panose="020B0604020202020204" pitchFamily="34" charset="0"/>
              </a:rPr>
              <a:t> (</a:t>
            </a:r>
            <a:r>
              <a:rPr lang="en-GB" sz="3400" dirty="0">
                <a:solidFill>
                  <a:schemeClr val="tx1"/>
                </a:solidFill>
                <a:latin typeface="Arial" panose="020B0604020202020204" pitchFamily="34" charset="0"/>
                <a:cs typeface="Arial" panose="020B0604020202020204" pitchFamily="34" charset="0"/>
              </a:rPr>
              <a:t>4-12 months</a:t>
            </a:r>
            <a:r>
              <a:rPr lang="sl-SI" sz="3400" dirty="0">
                <a:solidFill>
                  <a:schemeClr val="tx1"/>
                </a:solidFill>
                <a:latin typeface="Arial" panose="020B0604020202020204" pitchFamily="34" charset="0"/>
                <a:cs typeface="Arial" panose="020B0604020202020204" pitchFamily="34" charset="0"/>
              </a:rPr>
              <a:t>)</a:t>
            </a:r>
            <a:r>
              <a:rPr lang="en-GB" sz="3400" dirty="0">
                <a:solidFill>
                  <a:schemeClr val="tx1"/>
                </a:solidFill>
                <a:latin typeface="Arial" panose="020B0604020202020204" pitchFamily="34" charset="0"/>
                <a:cs typeface="Arial" panose="020B0604020202020204" pitchFamily="34" charset="0"/>
              </a:rPr>
              <a:t> </a:t>
            </a:r>
            <a:r>
              <a:rPr lang="en-AU" sz="3400" dirty="0">
                <a:solidFill>
                  <a:schemeClr val="tx1"/>
                </a:solidFill>
                <a:latin typeface="Arial" panose="020B0604020202020204" pitchFamily="34" charset="0"/>
                <a:cs typeface="Arial" panose="020B0604020202020204" pitchFamily="34" charset="0"/>
              </a:rPr>
              <a:t>.</a:t>
            </a:r>
          </a:p>
          <a:p>
            <a:pPr>
              <a:lnSpc>
                <a:spcPct val="107000"/>
              </a:lnSpc>
              <a:spcAft>
                <a:spcPts val="800"/>
              </a:spcAft>
            </a:pPr>
            <a:r>
              <a:rPr lang="en-GB" sz="3400" dirty="0">
                <a:solidFill>
                  <a:schemeClr val="tx1"/>
                </a:solidFill>
                <a:latin typeface="Arial" panose="020B0604020202020204" pitchFamily="34" charset="0"/>
                <a:ea typeface="Calibri" panose="020F0502020204030204" pitchFamily="34" charset="0"/>
                <a:cs typeface="Arial" panose="020B0604020202020204" pitchFamily="34" charset="0"/>
              </a:rPr>
              <a:t> </a:t>
            </a:r>
            <a:endParaRPr lang="sl-SI" sz="34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dirty="0">
                <a:latin typeface="Arial" panose="020B0604020202020204" pitchFamily="34" charset="0"/>
                <a:ea typeface="Calibri" panose="020F0502020204030204" pitchFamily="34" charset="0"/>
                <a:cs typeface="Times New Roman" panose="02020603050405020304" pitchFamily="18" charset="0"/>
              </a:rPr>
              <a:t> </a:t>
            </a:r>
            <a:endParaRPr lang="sl-SI" dirty="0">
              <a:latin typeface="Calibri" panose="020F0502020204030204" pitchFamily="34" charset="0"/>
              <a:ea typeface="Calibri" panose="020F0502020204030204" pitchFamily="34" charset="0"/>
              <a:cs typeface="Times New Roman" panose="02020603050405020304" pitchFamily="18" charset="0"/>
            </a:endParaRPr>
          </a:p>
          <a:p>
            <a:endParaRPr lang="sl-SI" dirty="0"/>
          </a:p>
          <a:p>
            <a:endParaRPr lang="sl-SI" dirty="0"/>
          </a:p>
        </p:txBody>
      </p:sp>
    </p:spTree>
    <p:extLst>
      <p:ext uri="{BB962C8B-B14F-4D97-AF65-F5344CB8AC3E}">
        <p14:creationId xmlns:p14="http://schemas.microsoft.com/office/powerpoint/2010/main" val="3174518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en-GB" sz="28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a:t>
            </a:r>
            <a:endParaRPr lang="sl-SI" sz="2800" dirty="0"/>
          </a:p>
        </p:txBody>
      </p:sp>
      <p:sp>
        <p:nvSpPr>
          <p:cNvPr id="3" name="Označba mesta vsebine 2"/>
          <p:cNvSpPr>
            <a:spLocks noGrp="1"/>
          </p:cNvSpPr>
          <p:nvPr>
            <p:ph idx="1"/>
          </p:nvPr>
        </p:nvSpPr>
        <p:spPr/>
        <p:txBody>
          <a:bodyPr>
            <a:normAutofit fontScale="92500" lnSpcReduction="10000"/>
          </a:bodyPr>
          <a:lstStyle/>
          <a:p>
            <a:pPr marL="0" indent="0">
              <a:buNone/>
            </a:pPr>
            <a:r>
              <a:rPr lang="en-AU" dirty="0">
                <a:latin typeface="Arial" panose="020B0604020202020204" pitchFamily="34" charset="0"/>
                <a:cs typeface="Arial" panose="020B0604020202020204" pitchFamily="34" charset="0"/>
              </a:rPr>
              <a:t>Assets taken into account:</a:t>
            </a:r>
            <a:endParaRPr lang="sl-SI"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immovable property,</a:t>
            </a:r>
            <a:endParaRPr lang="sl-SI"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passenger cars and other vehicles,</a:t>
            </a:r>
            <a:endParaRPr lang="sl-SI"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watercraft</a:t>
            </a:r>
            <a:endParaRPr lang="sl-SI"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shares of companies or cooperatives,</a:t>
            </a:r>
            <a:endParaRPr lang="sl-SI"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valuable papers,</a:t>
            </a:r>
            <a:endParaRPr lang="sl-SI"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money on the transaction or other account, deposits and other funds after the statement of the individual (savings)</a:t>
            </a:r>
            <a:endParaRPr lang="sl-SI"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other movable assets.</a:t>
            </a:r>
            <a:endParaRPr lang="sl-SI" dirty="0">
              <a:latin typeface="Arial" panose="020B0604020202020204" pitchFamily="34" charset="0"/>
              <a:cs typeface="Arial" panose="020B0604020202020204" pitchFamily="34" charset="0"/>
            </a:endParaRPr>
          </a:p>
          <a:p>
            <a:pPr marL="0" indent="0">
              <a:buNone/>
            </a:pPr>
            <a:endParaRPr lang="sl-SI" dirty="0"/>
          </a:p>
        </p:txBody>
      </p:sp>
    </p:spTree>
    <p:extLst>
      <p:ext uri="{BB962C8B-B14F-4D97-AF65-F5344CB8AC3E}">
        <p14:creationId xmlns:p14="http://schemas.microsoft.com/office/powerpoint/2010/main" val="3565941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en-GB" sz="28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a:t>
            </a:r>
            <a:endParaRPr lang="sl-SI" sz="2800" dirty="0"/>
          </a:p>
        </p:txBody>
      </p:sp>
      <p:sp>
        <p:nvSpPr>
          <p:cNvPr id="3" name="Označba mesta vsebine 2"/>
          <p:cNvSpPr>
            <a:spLocks noGrp="1"/>
          </p:cNvSpPr>
          <p:nvPr>
            <p:ph idx="1"/>
          </p:nvPr>
        </p:nvSpPr>
        <p:spPr/>
        <p:txBody>
          <a:bodyPr>
            <a:normAutofit/>
          </a:bodyPr>
          <a:lstStyle/>
          <a:p>
            <a:pPr marL="0" indent="0">
              <a:buNone/>
            </a:pPr>
            <a:r>
              <a:rPr lang="en-AU" sz="2800" dirty="0">
                <a:latin typeface="Arial" panose="020B0604020202020204" pitchFamily="34" charset="0"/>
                <a:cs typeface="Arial" panose="020B0604020202020204" pitchFamily="34" charset="0"/>
              </a:rPr>
              <a:t>Assets not taken into account:</a:t>
            </a:r>
            <a:endParaRPr lang="sl-SI" sz="2800" dirty="0">
              <a:latin typeface="Arial" panose="020B0604020202020204" pitchFamily="34" charset="0"/>
              <a:cs typeface="Arial" panose="020B0604020202020204" pitchFamily="34" charset="0"/>
            </a:endParaRPr>
          </a:p>
          <a:p>
            <a:pPr marL="0" indent="0">
              <a:buNone/>
            </a:pPr>
            <a:endParaRPr lang="en-AU" sz="1000" dirty="0">
              <a:latin typeface="Arial" panose="020B0604020202020204" pitchFamily="34" charset="0"/>
              <a:cs typeface="Arial" panose="020B0604020202020204" pitchFamily="34" charset="0"/>
            </a:endParaRPr>
          </a:p>
          <a:p>
            <a:r>
              <a:rPr lang="sl-SI" sz="2800" dirty="0">
                <a:latin typeface="Arial" panose="020B0604020202020204" pitchFamily="34" charset="0"/>
                <a:cs typeface="Arial" panose="020B0604020202020204" pitchFamily="34" charset="0"/>
              </a:rPr>
              <a:t>a</a:t>
            </a:r>
            <a:r>
              <a:rPr lang="en-AU" sz="2800" dirty="0">
                <a:latin typeface="Arial" panose="020B0604020202020204" pitchFamily="34" charset="0"/>
                <a:cs typeface="Arial" panose="020B0604020202020204" pitchFamily="34" charset="0"/>
              </a:rPr>
              <a:t>apartment (or house) in which the person (family) actually resides, up to adequate housing limit</a:t>
            </a:r>
            <a:r>
              <a:rPr lang="sl-SI" sz="2800" dirty="0">
                <a:latin typeface="Arial" panose="020B0604020202020204" pitchFamily="34" charset="0"/>
                <a:cs typeface="Arial" panose="020B0604020202020204" pitchFamily="34" charset="0"/>
              </a:rPr>
              <a:t>,</a:t>
            </a:r>
          </a:p>
          <a:p>
            <a:endParaRPr lang="en-AU" sz="1000"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each car or motorcycle to a value of 28 times the minimum income (€ 8,086.68)</a:t>
            </a:r>
            <a:r>
              <a:rPr lang="sl-SI" sz="2800" dirty="0">
                <a:latin typeface="Arial" panose="020B0604020202020204" pitchFamily="34" charset="0"/>
                <a:cs typeface="Arial" panose="020B0604020202020204" pitchFamily="34" charset="0"/>
              </a:rPr>
              <a:t> </a:t>
            </a:r>
            <a:r>
              <a:rPr lang="en-AU" sz="2800" dirty="0">
                <a:latin typeface="Arial" panose="020B0604020202020204" pitchFamily="34" charset="0"/>
                <a:cs typeface="Arial" panose="020B0604020202020204" pitchFamily="34" charset="0"/>
              </a:rPr>
              <a:t>each car, adapted for a transport of physically handicapped persons,</a:t>
            </a:r>
            <a:endParaRPr lang="sl-SI" sz="2800" dirty="0">
              <a:latin typeface="Arial" panose="020B0604020202020204" pitchFamily="34" charset="0"/>
              <a:cs typeface="Arial" panose="020B0604020202020204" pitchFamily="34" charset="0"/>
            </a:endParaRPr>
          </a:p>
          <a:p>
            <a:endParaRPr lang="en-AU" sz="1000"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property that gives the income and that is already included in means testing</a:t>
            </a:r>
            <a:r>
              <a:rPr lang="sl-SI" sz="2800" dirty="0">
                <a:latin typeface="Arial" panose="020B0604020202020204" pitchFamily="34" charset="0"/>
                <a:cs typeface="Arial" panose="020B0604020202020204" pitchFamily="34" charset="0"/>
              </a:rPr>
              <a:t>.</a:t>
            </a:r>
            <a:endParaRPr lang="en-AU" sz="2800" dirty="0">
              <a:latin typeface="Arial" panose="020B0604020202020204" pitchFamily="34" charset="0"/>
              <a:cs typeface="Arial" panose="020B0604020202020204" pitchFamily="34" charset="0"/>
            </a:endParaRPr>
          </a:p>
          <a:p>
            <a:pPr marL="0" indent="0">
              <a:buNone/>
            </a:pPr>
            <a:endParaRPr lang="sl-SI" dirty="0"/>
          </a:p>
        </p:txBody>
      </p:sp>
    </p:spTree>
    <p:extLst>
      <p:ext uri="{BB962C8B-B14F-4D97-AF65-F5344CB8AC3E}">
        <p14:creationId xmlns:p14="http://schemas.microsoft.com/office/powerpoint/2010/main" val="1272397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82506" y="260649"/>
            <a:ext cx="8420100" cy="648071"/>
          </a:xfrm>
        </p:spPr>
        <p:txBody>
          <a:bodyPr>
            <a:normAutofit fontScale="90000"/>
          </a:bodyPr>
          <a:lstStyle/>
          <a:p>
            <a:r>
              <a:rPr lang="en-GB" sz="31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 </a:t>
            </a:r>
            <a:br>
              <a:rPr lang="en-GB"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br>
            <a:endParaRPr lang="sl-SI" dirty="0"/>
          </a:p>
        </p:txBody>
      </p:sp>
      <p:sp>
        <p:nvSpPr>
          <p:cNvPr id="3" name="Označba mesta besedila 2"/>
          <p:cNvSpPr>
            <a:spLocks noGrp="1"/>
          </p:cNvSpPr>
          <p:nvPr>
            <p:ph type="body" idx="1"/>
          </p:nvPr>
        </p:nvSpPr>
        <p:spPr>
          <a:xfrm>
            <a:off x="344488" y="908720"/>
            <a:ext cx="9289032" cy="6048672"/>
          </a:xfrm>
        </p:spPr>
        <p:txBody>
          <a:bodyPr/>
          <a:lstStyle/>
          <a:p>
            <a:r>
              <a:rPr lang="en-GB" b="1" dirty="0">
                <a:solidFill>
                  <a:schemeClr val="tx1"/>
                </a:solidFill>
                <a:latin typeface="Arial" panose="020B0604020202020204" pitchFamily="34" charset="0"/>
                <a:cs typeface="Arial" panose="020B0604020202020204" pitchFamily="34" charset="0"/>
              </a:rPr>
              <a:t>Duration of the (right) social assistance</a:t>
            </a:r>
            <a:endParaRPr lang="sl-SI" b="1" dirty="0">
              <a:solidFill>
                <a:schemeClr val="tx1"/>
              </a:solidFill>
              <a:latin typeface="Arial" panose="020B0604020202020204" pitchFamily="34" charset="0"/>
              <a:cs typeface="Arial" panose="020B0604020202020204" pitchFamily="34" charset="0"/>
            </a:endParaRPr>
          </a:p>
          <a:p>
            <a:endParaRPr lang="sl-SI" sz="1000" dirty="0">
              <a:solidFill>
                <a:schemeClr val="tx1"/>
              </a:solidFill>
              <a:latin typeface="Arial" panose="020B0604020202020204" pitchFamily="34" charset="0"/>
              <a:cs typeface="Arial" panose="020B0604020202020204" pitchFamily="34" charset="0"/>
            </a:endParaRPr>
          </a:p>
          <a:p>
            <a:r>
              <a:rPr lang="en-GB" dirty="0">
                <a:solidFill>
                  <a:schemeClr val="tx1"/>
                </a:solidFill>
                <a:latin typeface="Arial" panose="020B0604020202020204" pitchFamily="34" charset="0"/>
                <a:cs typeface="Arial" panose="020B0604020202020204" pitchFamily="34" charset="0"/>
              </a:rPr>
              <a:t>Financial social assistance is granted for a limited period of time, depending on the circumstances, which are the basis for the granting and the amount of social assistance. Granted period is:</a:t>
            </a:r>
            <a:endParaRPr lang="sl-SI" dirty="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sl-SI" sz="10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1 to 3 months: when the application is submitted for the first time,</a:t>
            </a:r>
            <a:endParaRPr lang="sl-SI" dirty="0">
              <a:solidFill>
                <a:schemeClr val="tx1"/>
              </a:solidFill>
              <a:latin typeface="Arial" panose="020B0604020202020204" pitchFamily="34" charset="0"/>
              <a:cs typeface="Arial" panose="020B0604020202020204" pitchFamily="34" charset="0"/>
            </a:endParaRPr>
          </a:p>
          <a:p>
            <a:endParaRPr lang="sl-SI" sz="10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from 1 to 6 months: in the case of repeated applications, if the circumstances </a:t>
            </a:r>
            <a:r>
              <a:rPr lang="sl-SI" dirty="0">
                <a:solidFill>
                  <a:schemeClr val="tx1"/>
                </a:solidFill>
                <a:latin typeface="Arial" panose="020B0604020202020204" pitchFamily="34" charset="0"/>
                <a:cs typeface="Arial" panose="020B0604020202020204" pitchFamily="34" charset="0"/>
              </a:rPr>
              <a:t>   </a:t>
            </a:r>
            <a:r>
              <a:rPr lang="en-GB" dirty="0">
                <a:solidFill>
                  <a:schemeClr val="tx1"/>
                </a:solidFill>
                <a:latin typeface="Arial" panose="020B0604020202020204" pitchFamily="34" charset="0"/>
                <a:cs typeface="Arial" panose="020B0604020202020204" pitchFamily="34" charset="0"/>
              </a:rPr>
              <a:t>for the first </a:t>
            </a:r>
            <a:r>
              <a:rPr lang="sl-SI" dirty="0">
                <a:solidFill>
                  <a:schemeClr val="tx1"/>
                </a:solidFill>
                <a:latin typeface="Arial" panose="020B0604020202020204" pitchFamily="34" charset="0"/>
                <a:cs typeface="Arial" panose="020B0604020202020204" pitchFamily="34" charset="0"/>
              </a:rPr>
              <a:t>SA </a:t>
            </a:r>
            <a:r>
              <a:rPr lang="en-GB" dirty="0">
                <a:solidFill>
                  <a:schemeClr val="tx1"/>
                </a:solidFill>
                <a:latin typeface="Arial" panose="020B0604020202020204" pitchFamily="34" charset="0"/>
                <a:cs typeface="Arial" panose="020B0604020202020204" pitchFamily="34" charset="0"/>
              </a:rPr>
              <a:t>remain unchanged,</a:t>
            </a:r>
            <a:endParaRPr lang="sl-SI"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sl-SI" sz="10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1 year: due to the age over 63 years for women and over 65 for men</a:t>
            </a:r>
            <a:r>
              <a:rPr lang="sl-SI" dirty="0">
                <a:solidFill>
                  <a:schemeClr val="tx1"/>
                </a:solidFill>
                <a:latin typeface="Arial" panose="020B0604020202020204" pitchFamily="34" charset="0"/>
                <a:cs typeface="Arial" panose="020B0604020202020204" pitchFamily="34" charset="0"/>
              </a:rPr>
              <a:t> </a:t>
            </a:r>
            <a:r>
              <a:rPr lang="sl-SI" dirty="0" err="1">
                <a:solidFill>
                  <a:schemeClr val="tx1"/>
                </a:solidFill>
                <a:latin typeface="Arial" panose="020B0604020202020204" pitchFamily="34" charset="0"/>
                <a:cs typeface="Arial" panose="020B0604020202020204" pitchFamily="34" charset="0"/>
              </a:rPr>
              <a:t>or</a:t>
            </a:r>
            <a:r>
              <a:rPr lang="sl-SI" dirty="0">
                <a:solidFill>
                  <a:schemeClr val="tx1"/>
                </a:solidFill>
                <a:latin typeface="Arial" panose="020B0604020202020204" pitchFamily="34" charset="0"/>
                <a:cs typeface="Arial" panose="020B0604020202020204" pitchFamily="34" charset="0"/>
              </a:rPr>
              <a:t> </a:t>
            </a:r>
            <a:r>
              <a:rPr lang="en-GB" dirty="0">
                <a:solidFill>
                  <a:schemeClr val="tx1"/>
                </a:solidFill>
                <a:latin typeface="Arial" panose="020B0604020202020204" pitchFamily="34" charset="0"/>
                <a:cs typeface="Arial" panose="020B0604020202020204" pitchFamily="34" charset="0"/>
              </a:rPr>
              <a:t> illness, disability or other circumstances due to which the social situation of the beneficiary will not change,</a:t>
            </a:r>
            <a:endParaRPr lang="sl-SI" dirty="0">
              <a:solidFill>
                <a:schemeClr val="tx1"/>
              </a:solidFill>
              <a:latin typeface="Arial" panose="020B0604020202020204" pitchFamily="34" charset="0"/>
              <a:cs typeface="Arial" panose="020B0604020202020204" pitchFamily="34" charset="0"/>
            </a:endParaRPr>
          </a:p>
          <a:p>
            <a:endParaRPr lang="sl-SI" sz="10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permanently: for a person who is permanently unemployable or permanently unfit for work or aged over 63 years for women and over 65 for men and has no assets, or in institutional care.</a:t>
            </a:r>
            <a:endParaRPr lang="sl-SI" dirty="0">
              <a:solidFill>
                <a:schemeClr val="tx1"/>
              </a:solidFill>
              <a:latin typeface="Arial" panose="020B0604020202020204" pitchFamily="34" charset="0"/>
              <a:cs typeface="Arial" panose="020B0604020202020204" pitchFamily="34" charset="0"/>
            </a:endParaRPr>
          </a:p>
          <a:p>
            <a:endParaRPr lang="sl-SI" dirty="0"/>
          </a:p>
          <a:p>
            <a:endParaRPr lang="sl-SI" dirty="0"/>
          </a:p>
        </p:txBody>
      </p:sp>
    </p:spTree>
    <p:extLst>
      <p:ext uri="{BB962C8B-B14F-4D97-AF65-F5344CB8AC3E}">
        <p14:creationId xmlns:p14="http://schemas.microsoft.com/office/powerpoint/2010/main" val="461171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268700"/>
            <a:ext cx="9200197" cy="5539978"/>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
            </a:pPr>
            <a:r>
              <a:rPr lang="en-AU" sz="24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Situation related to means testing before the reform 201</a:t>
            </a:r>
            <a:r>
              <a:rPr lang="sl-SI" sz="24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0</a:t>
            </a:r>
            <a:endParaRPr lang="en-AU" sz="2400" dirty="0">
              <a:solidFill>
                <a:schemeClr val="tx1">
                  <a:lumMod val="75000"/>
                  <a:lumOff val="25000"/>
                </a:schemeClr>
              </a:solidFill>
              <a:latin typeface="Arial" panose="020B0604020202020204" pitchFamily="34" charset="0"/>
              <a:ea typeface="Verdana" pitchFamily="34" charset="0"/>
              <a:cs typeface="Arial" panose="020B0604020202020204" pitchFamily="34" charset="0"/>
            </a:endParaRPr>
          </a:p>
          <a:p>
            <a:pPr marL="342900" indent="-342900" algn="just">
              <a:lnSpc>
                <a:spcPct val="150000"/>
              </a:lnSpc>
              <a:buClr>
                <a:schemeClr val="tx2"/>
              </a:buClr>
              <a:buSzPct val="103000"/>
              <a:buFont typeface="Wingdings" panose="05000000000000000000" pitchFamily="2" charset="2"/>
              <a:buChar char="§"/>
            </a:pPr>
            <a:r>
              <a:rPr lang="en-AU" sz="24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Key futures of new system</a:t>
            </a:r>
          </a:p>
          <a:p>
            <a:pPr marL="342900" indent="-342900" algn="just">
              <a:lnSpc>
                <a:spcPct val="150000"/>
              </a:lnSpc>
              <a:buClr>
                <a:schemeClr val="tx2"/>
              </a:buClr>
              <a:buSzPct val="103000"/>
              <a:buFont typeface="Wingdings" panose="05000000000000000000" pitchFamily="2" charset="2"/>
              <a:buChar char="§"/>
            </a:pPr>
            <a:r>
              <a:rPr lang="en-AU" sz="24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 </a:t>
            </a:r>
          </a:p>
          <a:p>
            <a:pPr marL="800100" lvl="1" indent="-342900" algn="just">
              <a:lnSpc>
                <a:spcPct val="150000"/>
              </a:lnSpc>
              <a:buClr>
                <a:schemeClr val="tx2"/>
              </a:buClr>
              <a:buSzPct val="103000"/>
              <a:buFont typeface="Wingdings" panose="05000000000000000000" pitchFamily="2" charset="2"/>
              <a:buChar char="§"/>
            </a:pPr>
            <a:r>
              <a:rPr lang="en-AU" sz="20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ELEGIBILITY</a:t>
            </a:r>
          </a:p>
          <a:p>
            <a:pPr marL="800100" lvl="1" indent="-342900" algn="just">
              <a:lnSpc>
                <a:spcPct val="150000"/>
              </a:lnSpc>
              <a:buClr>
                <a:schemeClr val="tx2"/>
              </a:buClr>
              <a:buSzPct val="103000"/>
              <a:buFont typeface="Wingdings" panose="05000000000000000000" pitchFamily="2" charset="2"/>
              <a:buChar char="§"/>
            </a:pPr>
            <a:r>
              <a:rPr lang="en-AU" sz="20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BENEFICIARIES</a:t>
            </a:r>
          </a:p>
          <a:p>
            <a:pPr marL="800100" lvl="1" indent="-342900" algn="just">
              <a:lnSpc>
                <a:spcPct val="150000"/>
              </a:lnSpc>
              <a:buClr>
                <a:schemeClr val="tx2"/>
              </a:buClr>
              <a:buSzPct val="103000"/>
              <a:buFont typeface="Wingdings" panose="05000000000000000000" pitchFamily="2" charset="2"/>
              <a:buChar char="§"/>
            </a:pPr>
            <a:r>
              <a:rPr lang="en-AU" sz="20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AMOUNTS</a:t>
            </a:r>
          </a:p>
          <a:p>
            <a:pPr marL="800100" lvl="1" indent="-342900" algn="just">
              <a:lnSpc>
                <a:spcPct val="150000"/>
              </a:lnSpc>
              <a:buClr>
                <a:schemeClr val="tx2"/>
              </a:buClr>
              <a:buSzPct val="103000"/>
              <a:buFont typeface="Wingdings" panose="05000000000000000000" pitchFamily="2" charset="2"/>
              <a:buChar char="§"/>
            </a:pPr>
            <a:r>
              <a:rPr lang="en-AU" sz="20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PROCEDURES</a:t>
            </a:r>
          </a:p>
          <a:p>
            <a:pPr marL="342900" indent="-342900" algn="just">
              <a:lnSpc>
                <a:spcPct val="150000"/>
              </a:lnSpc>
              <a:buClr>
                <a:schemeClr val="tx2"/>
              </a:buClr>
              <a:buSzPct val="103000"/>
              <a:buFont typeface="Wingdings" panose="05000000000000000000" pitchFamily="2" charset="2"/>
              <a:buChar char="§"/>
            </a:pPr>
            <a:r>
              <a:rPr lang="en-AU" sz="24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IT support to means testing </a:t>
            </a: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GB" dirty="0">
                <a:latin typeface="Arial" panose="020B0604020202020204" pitchFamily="34" charset="0"/>
                <a:cs typeface="Arial" panose="020B0604020202020204" pitchFamily="34" charset="0"/>
              </a:rPr>
              <a:t>CONTENT OF THE PRESENTATION</a:t>
            </a:r>
          </a:p>
        </p:txBody>
      </p:sp>
    </p:spTree>
    <p:extLst>
      <p:ext uri="{BB962C8B-B14F-4D97-AF65-F5344CB8AC3E}">
        <p14:creationId xmlns:p14="http://schemas.microsoft.com/office/powerpoint/2010/main" val="1760191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en-GB" sz="2800"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a:t>
            </a:r>
            <a:endParaRPr lang="sl-SI" sz="2800" dirty="0"/>
          </a:p>
        </p:txBody>
      </p:sp>
      <p:sp>
        <p:nvSpPr>
          <p:cNvPr id="3" name="Označba mesta vsebine 2"/>
          <p:cNvSpPr>
            <a:spLocks noGrp="1"/>
          </p:cNvSpPr>
          <p:nvPr>
            <p:ph idx="1"/>
          </p:nvPr>
        </p:nvSpPr>
        <p:spPr/>
        <p:txBody>
          <a:bodyPr>
            <a:normAutofit/>
          </a:bodyPr>
          <a:lstStyle/>
          <a:p>
            <a:pPr marL="0" indent="0">
              <a:buNone/>
            </a:pPr>
            <a:r>
              <a:rPr lang="en-AU" dirty="0">
                <a:latin typeface="Arial" panose="020B0604020202020204" pitchFamily="34" charset="0"/>
                <a:cs typeface="Arial" panose="020B0604020202020204" pitchFamily="34" charset="0"/>
              </a:rPr>
              <a:t>Procedure :</a:t>
            </a:r>
            <a:endParaRPr lang="sl-SI"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submission of an application (either in person or by mail)</a:t>
            </a:r>
            <a:endParaRPr lang="sl-SI" sz="2600" dirty="0">
              <a:latin typeface="Arial" panose="020B0604020202020204" pitchFamily="34" charset="0"/>
              <a:cs typeface="Arial" panose="020B0604020202020204" pitchFamily="34" charset="0"/>
            </a:endParaRPr>
          </a:p>
          <a:p>
            <a:pPr marL="0" indent="0">
              <a:buNone/>
            </a:pPr>
            <a:endParaRPr lang="en-AU" sz="1000"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reception of applications / consultancy </a:t>
            </a:r>
            <a:r>
              <a:rPr lang="sl-SI" sz="2800" dirty="0" err="1">
                <a:latin typeface="Arial" panose="020B0604020202020204" pitchFamily="34" charset="0"/>
                <a:cs typeface="Arial" panose="020B0604020202020204" pitchFamily="34" charset="0"/>
              </a:rPr>
              <a:t>with</a:t>
            </a:r>
            <a:r>
              <a:rPr lang="en-AU" sz="2800" dirty="0">
                <a:latin typeface="Arial" panose="020B0604020202020204" pitchFamily="34" charset="0"/>
                <a:cs typeface="Arial" panose="020B0604020202020204" pitchFamily="34" charset="0"/>
              </a:rPr>
              <a:t> applicant</a:t>
            </a:r>
          </a:p>
          <a:p>
            <a:endParaRPr lang="en-AU" sz="1000"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processing of the application</a:t>
            </a:r>
            <a:endParaRPr lang="en-AU" sz="1000" dirty="0">
              <a:latin typeface="Arial" panose="020B0604020202020204" pitchFamily="34" charset="0"/>
              <a:cs typeface="Arial" panose="020B0604020202020204" pitchFamily="34" charset="0"/>
            </a:endParaRPr>
          </a:p>
          <a:p>
            <a:endParaRPr lang="en-AU" sz="10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adoption of a decision</a:t>
            </a:r>
            <a:r>
              <a:rPr lang="sl-SI" sz="2800" dirty="0">
                <a:latin typeface="Arial" panose="020B0604020202020204" pitchFamily="34" charset="0"/>
                <a:cs typeface="Arial" panose="020B0604020202020204" pitchFamily="34" charset="0"/>
              </a:rPr>
              <a:t>/</a:t>
            </a:r>
            <a:r>
              <a:rPr lang="en-AU" sz="2800" dirty="0">
                <a:latin typeface="Arial" panose="020B0604020202020204" pitchFamily="34" charset="0"/>
                <a:cs typeface="Arial" panose="020B0604020202020204" pitchFamily="34" charset="0"/>
              </a:rPr>
              <a:t> issuance of a decision</a:t>
            </a:r>
            <a:endParaRPr lang="en-AU" sz="1000"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payment</a:t>
            </a:r>
          </a:p>
          <a:p>
            <a:endParaRPr lang="en-AU" sz="1000" dirty="0">
              <a:latin typeface="Arial" panose="020B0604020202020204" pitchFamily="34" charset="0"/>
              <a:cs typeface="Arial" panose="020B0604020202020204" pitchFamily="34" charset="0"/>
            </a:endParaRPr>
          </a:p>
          <a:p>
            <a:pPr marL="0" indent="0">
              <a:buNone/>
            </a:pPr>
            <a:r>
              <a:rPr lang="en-AU" sz="2800" dirty="0">
                <a:latin typeface="Arial" panose="020B0604020202020204" pitchFamily="34" charset="0"/>
                <a:cs typeface="Arial" panose="020B0604020202020204" pitchFamily="34" charset="0"/>
              </a:rPr>
              <a:t>monitoring and support of the recipient/family is provided in all phases of procedure</a:t>
            </a:r>
          </a:p>
          <a:p>
            <a:pPr marL="0" indent="0">
              <a:buNone/>
            </a:pPr>
            <a:endParaRPr lang="sl-SI" dirty="0"/>
          </a:p>
        </p:txBody>
      </p:sp>
    </p:spTree>
    <p:extLst>
      <p:ext uri="{BB962C8B-B14F-4D97-AF65-F5344CB8AC3E}">
        <p14:creationId xmlns:p14="http://schemas.microsoft.com/office/powerpoint/2010/main" val="1787498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en-GB" dirty="0"/>
              <a:t>I</a:t>
            </a:r>
            <a:r>
              <a:rPr lang="en-AU" dirty="0"/>
              <a:t>T SUPPORT FOR THE IMPLEMENTATION OF THE </a:t>
            </a:r>
            <a:br>
              <a:rPr lang="sl-SI" dirty="0"/>
            </a:br>
            <a:r>
              <a:rPr lang="en-AU" dirty="0"/>
              <a:t>NEW LEGISLATION</a:t>
            </a:r>
          </a:p>
        </p:txBody>
      </p:sp>
      <p:sp>
        <p:nvSpPr>
          <p:cNvPr id="3" name="Označba mesta vsebine 2"/>
          <p:cNvSpPr>
            <a:spLocks noGrp="1"/>
          </p:cNvSpPr>
          <p:nvPr>
            <p:ph idx="1"/>
          </p:nvPr>
        </p:nvSpPr>
        <p:spPr/>
        <p:txBody>
          <a:bodyPr>
            <a:normAutofit fontScale="92500"/>
          </a:bodyPr>
          <a:lstStyle/>
          <a:p>
            <a:pPr marL="0" indent="0">
              <a:buNone/>
            </a:pPr>
            <a:r>
              <a:rPr lang="en-US" sz="2400" b="1" dirty="0">
                <a:latin typeface="Arial" pitchFamily="34" charset="0"/>
                <a:cs typeface="Arial" pitchFamily="34" charset="0"/>
              </a:rPr>
              <a:t>OBJECTIVES OF A NEW </a:t>
            </a:r>
            <a:r>
              <a:rPr lang="sl-SI" sz="2400" b="1" dirty="0">
                <a:latin typeface="Arial" pitchFamily="34" charset="0"/>
                <a:cs typeface="Arial" pitchFamily="34" charset="0"/>
              </a:rPr>
              <a:t>IT </a:t>
            </a:r>
            <a:r>
              <a:rPr lang="en-US" sz="2400" b="1" dirty="0">
                <a:latin typeface="Arial" pitchFamily="34" charset="0"/>
                <a:cs typeface="Arial" pitchFamily="34" charset="0"/>
              </a:rPr>
              <a:t>SYSTEM</a:t>
            </a:r>
            <a:endParaRPr lang="sl-SI" sz="2400" b="1" dirty="0">
              <a:latin typeface="Arial" pitchFamily="34" charset="0"/>
              <a:cs typeface="Arial" pitchFamily="34" charset="0"/>
            </a:endParaRPr>
          </a:p>
          <a:p>
            <a:pPr marL="0" indent="0">
              <a:buNone/>
            </a:pPr>
            <a:endParaRPr lang="sl-SI" sz="2400" dirty="0"/>
          </a:p>
          <a:p>
            <a:pPr marL="0" indent="0">
              <a:buNone/>
            </a:pPr>
            <a:r>
              <a:rPr lang="en-AU" sz="2400" dirty="0">
                <a:latin typeface="Arial" pitchFamily="34" charset="0"/>
                <a:cs typeface="Arial" pitchFamily="34" charset="0"/>
              </a:rPr>
              <a:t>The implementation of the new </a:t>
            </a:r>
            <a:r>
              <a:rPr lang="en-AU" sz="2400" dirty="0" err="1">
                <a:latin typeface="Arial" pitchFamily="34" charset="0"/>
                <a:cs typeface="Arial" pitchFamily="34" charset="0"/>
              </a:rPr>
              <a:t>legislatin</a:t>
            </a:r>
            <a:r>
              <a:rPr lang="en-AU" sz="2400" dirty="0">
                <a:latin typeface="Arial" pitchFamily="34" charset="0"/>
                <a:cs typeface="Arial" pitchFamily="34" charset="0"/>
              </a:rPr>
              <a:t>  required </a:t>
            </a:r>
            <a:r>
              <a:rPr lang="en-AU" sz="2400" dirty="0" err="1">
                <a:latin typeface="Arial" pitchFamily="34" charset="0"/>
                <a:cs typeface="Arial" pitchFamily="34" charset="0"/>
              </a:rPr>
              <a:t>comprihensive</a:t>
            </a:r>
            <a:r>
              <a:rPr lang="en-AU" sz="2400" dirty="0">
                <a:latin typeface="Arial" pitchFamily="34" charset="0"/>
                <a:cs typeface="Arial" pitchFamily="34" charset="0"/>
              </a:rPr>
              <a:t> information systems capable of ensuring and exchanging data in real time on the basis of standardized legal and information infrastructure at institutions, provided for by the act as the data sources.</a:t>
            </a:r>
          </a:p>
          <a:p>
            <a:pPr marL="0" indent="0">
              <a:buNone/>
            </a:pPr>
            <a:endParaRPr lang="sl-SI" sz="2400" dirty="0"/>
          </a:p>
          <a:p>
            <a:pPr indent="0">
              <a:buFont typeface="Arial" charset="0"/>
              <a:buNone/>
            </a:pPr>
            <a:r>
              <a:rPr lang="en-US" sz="2400" dirty="0">
                <a:latin typeface="Arial" pitchFamily="34" charset="0"/>
                <a:cs typeface="Arial" pitchFamily="34" charset="0"/>
              </a:rPr>
              <a:t>The following information is needed:</a:t>
            </a:r>
            <a:endParaRPr lang="sl-SI" sz="2400" dirty="0">
              <a:latin typeface="Arial" pitchFamily="34" charset="0"/>
              <a:cs typeface="Arial" pitchFamily="34" charset="0"/>
            </a:endParaRPr>
          </a:p>
          <a:p>
            <a:pPr indent="0">
              <a:buFont typeface="Arial" charset="0"/>
              <a:buNone/>
            </a:pPr>
            <a:endParaRPr lang="en-US" sz="1600" dirty="0">
              <a:latin typeface="Arial" pitchFamily="34" charset="0"/>
              <a:cs typeface="Arial" pitchFamily="34" charset="0"/>
            </a:endParaRPr>
          </a:p>
          <a:p>
            <a:pPr indent="0"/>
            <a:r>
              <a:rPr lang="en-US" sz="2400" dirty="0">
                <a:latin typeface="Arial" pitchFamily="34" charset="0"/>
                <a:cs typeface="Arial" pitchFamily="34" charset="0"/>
              </a:rPr>
              <a:t> personal status,</a:t>
            </a:r>
          </a:p>
          <a:p>
            <a:pPr indent="0"/>
            <a:r>
              <a:rPr lang="en-US" sz="2400" dirty="0">
                <a:latin typeface="Arial" pitchFamily="34" charset="0"/>
                <a:cs typeface="Arial" pitchFamily="34" charset="0"/>
              </a:rPr>
              <a:t> income,</a:t>
            </a:r>
          </a:p>
          <a:p>
            <a:pPr indent="0"/>
            <a:r>
              <a:rPr lang="en-US" sz="2400" dirty="0">
                <a:latin typeface="Arial" pitchFamily="34" charset="0"/>
                <a:cs typeface="Arial" pitchFamily="34" charset="0"/>
              </a:rPr>
              <a:t> property,</a:t>
            </a:r>
          </a:p>
          <a:p>
            <a:pPr indent="0"/>
            <a:r>
              <a:rPr lang="en-US" sz="2400" dirty="0">
                <a:latin typeface="Arial" pitchFamily="34" charset="0"/>
                <a:cs typeface="Arial" pitchFamily="34" charset="0"/>
              </a:rPr>
              <a:t> </a:t>
            </a:r>
            <a:r>
              <a:rPr lang="sl-SI" sz="2400" dirty="0" err="1">
                <a:latin typeface="Arial" pitchFamily="34" charset="0"/>
                <a:cs typeface="Arial" pitchFamily="34" charset="0"/>
              </a:rPr>
              <a:t>other</a:t>
            </a:r>
            <a:r>
              <a:rPr lang="sl-SI" sz="2400" dirty="0">
                <a:latin typeface="Arial" pitchFamily="34" charset="0"/>
                <a:cs typeface="Arial" pitchFamily="34" charset="0"/>
              </a:rPr>
              <a:t> </a:t>
            </a:r>
            <a:r>
              <a:rPr lang="en-US" sz="2400" dirty="0">
                <a:latin typeface="Arial" pitchFamily="34" charset="0"/>
                <a:cs typeface="Arial" pitchFamily="34" charset="0"/>
              </a:rPr>
              <a:t>statuses.</a:t>
            </a:r>
          </a:p>
          <a:p>
            <a:pPr indent="0">
              <a:buNone/>
            </a:pPr>
            <a:endParaRPr lang="en-US" sz="2400" dirty="0">
              <a:latin typeface="Arial" pitchFamily="34" charset="0"/>
              <a:cs typeface="Arial" pitchFamily="34" charset="0"/>
            </a:endParaRPr>
          </a:p>
          <a:p>
            <a:pPr indent="0">
              <a:buFont typeface="Arial" charset="0"/>
              <a:buNone/>
            </a:pPr>
            <a:endParaRPr lang="en-US" sz="2400" dirty="0">
              <a:latin typeface="Arial" pitchFamily="34" charset="0"/>
              <a:cs typeface="Arial" pitchFamily="34" charset="0"/>
            </a:endParaRPr>
          </a:p>
          <a:p>
            <a:pPr marL="0" indent="0">
              <a:buNone/>
            </a:pPr>
            <a:endParaRPr lang="sl-SI" sz="2400" dirty="0"/>
          </a:p>
        </p:txBody>
      </p:sp>
    </p:spTree>
    <p:extLst>
      <p:ext uri="{BB962C8B-B14F-4D97-AF65-F5344CB8AC3E}">
        <p14:creationId xmlns:p14="http://schemas.microsoft.com/office/powerpoint/2010/main" val="3381285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dirty="0">
                <a:latin typeface="Arial" pitchFamily="34" charset="0"/>
                <a:cs typeface="Arial" pitchFamily="34" charset="0"/>
              </a:rPr>
              <a:t>SOURCES OF DATA FOR </a:t>
            </a:r>
            <a:r>
              <a:rPr lang="sl-SI" dirty="0">
                <a:latin typeface="Arial" pitchFamily="34" charset="0"/>
                <a:cs typeface="Arial" pitchFamily="34" charset="0"/>
              </a:rPr>
              <a:t>IT SUPPORTED </a:t>
            </a:r>
            <a:r>
              <a:rPr lang="en-US" dirty="0">
                <a:latin typeface="Arial" pitchFamily="34" charset="0"/>
                <a:cs typeface="Arial" pitchFamily="34" charset="0"/>
              </a:rPr>
              <a:t>DECISION MAKING</a:t>
            </a:r>
            <a:endParaRPr lang="sl-SI" dirty="0"/>
          </a:p>
        </p:txBody>
      </p:sp>
      <p:sp>
        <p:nvSpPr>
          <p:cNvPr id="3" name="Označba mesta vsebine 2"/>
          <p:cNvSpPr>
            <a:spLocks noGrp="1"/>
          </p:cNvSpPr>
          <p:nvPr>
            <p:ph idx="1"/>
          </p:nvPr>
        </p:nvSpPr>
        <p:spPr>
          <a:xfrm>
            <a:off x="416370" y="980660"/>
            <a:ext cx="4248598" cy="5400667"/>
          </a:xfrm>
        </p:spPr>
        <p:txBody>
          <a:bodyPr>
            <a:normAutofit fontScale="47500" lnSpcReduction="20000"/>
          </a:bodyPr>
          <a:lstStyle/>
          <a:p>
            <a:pPr marL="360000" indent="-360000">
              <a:buFont typeface="+mj-lt"/>
              <a:buAutoNum type="arabicPeriod"/>
              <a:defRPr/>
            </a:pPr>
            <a:r>
              <a:rPr lang="en-GB" sz="3400" dirty="0">
                <a:latin typeface="Arial" panose="020B0604020202020204" pitchFamily="34" charset="0"/>
                <a:cs typeface="Arial" panose="020B0604020202020204" pitchFamily="34" charset="0"/>
              </a:rPr>
              <a:t>Ministry of interior   (MI)</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360000" indent="-360000">
              <a:buFont typeface="+mj-lt"/>
              <a:buAutoNum type="arabicPeriod"/>
              <a:defRPr/>
            </a:pPr>
            <a:r>
              <a:rPr lang="en-GB" sz="3400" dirty="0">
                <a:latin typeface="Arial" panose="020B0604020202020204" pitchFamily="34" charset="0"/>
                <a:cs typeface="Arial" panose="020B0604020202020204" pitchFamily="34" charset="0"/>
              </a:rPr>
              <a:t>Ministry of Defence (MD)</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360000" indent="-360000">
              <a:buFont typeface="+mj-lt"/>
              <a:buAutoNum type="arabicPeriod"/>
              <a:defRPr/>
            </a:pPr>
            <a:r>
              <a:rPr lang="en-GB" sz="3400" dirty="0">
                <a:latin typeface="Arial" panose="020B0604020202020204" pitchFamily="34" charset="0"/>
                <a:cs typeface="Arial" panose="020B0604020202020204" pitchFamily="34" charset="0"/>
              </a:rPr>
              <a:t>Ministry of Education and Sport (MES)</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360000" indent="-360000">
              <a:buFont typeface="+mj-lt"/>
              <a:buAutoNum type="arabicPeriod"/>
              <a:defRPr/>
            </a:pPr>
            <a:r>
              <a:rPr lang="en-GB" sz="3400" dirty="0">
                <a:latin typeface="Arial" panose="020B0604020202020204" pitchFamily="34" charset="0"/>
                <a:cs typeface="Arial" panose="020B0604020202020204" pitchFamily="34" charset="0"/>
              </a:rPr>
              <a:t>Ministry of Higher Education, Science and Technology  (MHEST)</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360000" indent="-360000">
              <a:buFont typeface="+mj-lt"/>
              <a:buAutoNum type="arabicPeriod"/>
              <a:defRPr/>
            </a:pPr>
            <a:r>
              <a:rPr lang="en-GB" sz="3400" dirty="0">
                <a:latin typeface="Arial" panose="020B0604020202020204" pitchFamily="34" charset="0"/>
                <a:cs typeface="Arial" panose="020B0604020202020204" pitchFamily="34" charset="0"/>
              </a:rPr>
              <a:t>Social Work Centres  (SWC)</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360000" indent="-360000">
              <a:buFont typeface="+mj-lt"/>
              <a:buAutoNum type="arabicPeriod"/>
              <a:defRPr/>
            </a:pPr>
            <a:r>
              <a:rPr lang="en-GB" sz="3400" dirty="0">
                <a:latin typeface="Arial" panose="020B0604020202020204" pitchFamily="34" charset="0"/>
                <a:cs typeface="Arial" panose="020B0604020202020204" pitchFamily="34" charset="0"/>
              </a:rPr>
              <a:t>The Pension and Invalidity Insurance Institute of Slovenia  (PIII)</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360000" indent="-360000">
              <a:buFont typeface="+mj-lt"/>
              <a:buAutoNum type="arabicPeriod"/>
              <a:defRPr/>
            </a:pPr>
            <a:r>
              <a:rPr lang="en-GB" sz="3400" dirty="0">
                <a:latin typeface="Arial" panose="020B0604020202020204" pitchFamily="34" charset="0"/>
                <a:cs typeface="Arial" panose="020B0604020202020204" pitchFamily="34" charset="0"/>
              </a:rPr>
              <a:t>The Health Insurance Institute of Slovenia (HII)</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360000" indent="-360000">
              <a:buFont typeface="+mj-lt"/>
              <a:buAutoNum type="arabicPeriod"/>
              <a:defRPr/>
            </a:pPr>
            <a:r>
              <a:rPr lang="en-GB" sz="3400" dirty="0">
                <a:latin typeface="Arial" panose="020B0604020202020204" pitchFamily="34" charset="0"/>
                <a:cs typeface="Arial" panose="020B0604020202020204" pitchFamily="34" charset="0"/>
              </a:rPr>
              <a:t>The Employment Service of Slovenia (ESS)</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360000" indent="-360000">
              <a:buFont typeface="+mj-lt"/>
              <a:buAutoNum type="arabicPeriod"/>
              <a:defRPr/>
            </a:pPr>
            <a:r>
              <a:rPr lang="en-GB" sz="3400" dirty="0">
                <a:latin typeface="Arial" panose="020B0604020202020204" pitchFamily="34" charset="0"/>
                <a:cs typeface="Arial" panose="020B0604020202020204" pitchFamily="34" charset="0"/>
              </a:rPr>
              <a:t>The Public Guarantee and Maintenance Found of the Republic of Slovenia  (PGMF)</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360000" indent="-360000">
              <a:buFont typeface="+mj-lt"/>
              <a:buAutoNum type="arabicPeriod"/>
              <a:defRPr/>
            </a:pPr>
            <a:r>
              <a:rPr lang="en-GB" sz="3400" dirty="0">
                <a:latin typeface="Arial" panose="020B0604020202020204" pitchFamily="34" charset="0"/>
                <a:cs typeface="Arial" panose="020B0604020202020204" pitchFamily="34" charset="0"/>
              </a:rPr>
              <a:t>Tax Administration of the Republic of Slovenia  (TA)</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360000" indent="-360000">
              <a:buFont typeface="+mj-lt"/>
              <a:buAutoNum type="arabicPeriod"/>
              <a:defRPr/>
            </a:pPr>
            <a:r>
              <a:rPr lang="en-GB" sz="3400" dirty="0">
                <a:latin typeface="Arial" panose="020B0604020202020204" pitchFamily="34" charset="0"/>
                <a:cs typeface="Arial" panose="020B0604020202020204" pitchFamily="34" charset="0"/>
              </a:rPr>
              <a:t>The Surveying and Mapping Authority of the Republic of Slovenia  (SMA)</a:t>
            </a:r>
            <a:r>
              <a:rPr lang="sl-SI" sz="3400" dirty="0">
                <a:latin typeface="Arial" panose="020B0604020202020204" pitchFamily="34" charset="0"/>
                <a:cs typeface="Arial" panose="020B0604020202020204" pitchFamily="34" charset="0"/>
              </a:rPr>
              <a:t>;</a:t>
            </a:r>
            <a:endParaRPr lang="en-GB" sz="3400" dirty="0">
              <a:latin typeface="Arial" panose="020B0604020202020204" pitchFamily="34" charset="0"/>
              <a:cs typeface="Arial" panose="020B0604020202020204" pitchFamily="34" charset="0"/>
            </a:endParaRPr>
          </a:p>
          <a:p>
            <a:pPr marL="0" indent="0">
              <a:buNone/>
            </a:pPr>
            <a:endParaRPr lang="sl-SI" dirty="0"/>
          </a:p>
        </p:txBody>
      </p:sp>
      <p:sp>
        <p:nvSpPr>
          <p:cNvPr id="4" name="Pravokotnik 3"/>
          <p:cNvSpPr/>
          <p:nvPr/>
        </p:nvSpPr>
        <p:spPr>
          <a:xfrm>
            <a:off x="4664968" y="889844"/>
            <a:ext cx="4745736" cy="4524315"/>
          </a:xfrm>
          <a:prstGeom prst="rect">
            <a:avLst/>
          </a:prstGeom>
        </p:spPr>
        <p:txBody>
          <a:bodyPr wrap="square">
            <a:spAutoFit/>
          </a:bodyPr>
          <a:lstStyle/>
          <a:p>
            <a:pPr marL="358775" indent="-358775">
              <a:buFont typeface="Calibri" pitchFamily="34" charset="0"/>
              <a:buAutoNum type="arabicPeriod" startAt="12"/>
            </a:pPr>
            <a:r>
              <a:rPr lang="en-GB" sz="1600" dirty="0"/>
              <a:t>Administrative  units</a:t>
            </a:r>
            <a:r>
              <a:rPr lang="sl-SI" sz="1600" dirty="0"/>
              <a:t> (AU);</a:t>
            </a:r>
            <a:endParaRPr lang="en-GB" sz="1600" dirty="0"/>
          </a:p>
          <a:p>
            <a:pPr marL="358775" indent="-358775">
              <a:buFont typeface="Calibri" pitchFamily="34" charset="0"/>
              <a:buAutoNum type="arabicPeriod" startAt="12"/>
            </a:pPr>
            <a:r>
              <a:rPr lang="en-GB" sz="1600" dirty="0"/>
              <a:t>Prison Administration of the Republic of Slovenia  (PA); </a:t>
            </a:r>
          </a:p>
          <a:p>
            <a:pPr marL="358775" indent="-358775">
              <a:buFont typeface="Calibri" pitchFamily="34" charset="0"/>
              <a:buAutoNum type="arabicPeriod" startAt="12"/>
            </a:pPr>
            <a:r>
              <a:rPr lang="en-GB" sz="1600" dirty="0"/>
              <a:t>Slovenian Maritime Administration (MA)</a:t>
            </a:r>
            <a:r>
              <a:rPr lang="sl-SI" sz="1600" dirty="0"/>
              <a:t>;</a:t>
            </a:r>
            <a:endParaRPr lang="en-GB" sz="1600" dirty="0"/>
          </a:p>
          <a:p>
            <a:pPr marL="358775" indent="-358775">
              <a:buFont typeface="Calibri" pitchFamily="34" charset="0"/>
              <a:buAutoNum type="arabicPeriod" startAt="12"/>
            </a:pPr>
            <a:r>
              <a:rPr lang="en-GB" sz="1600" dirty="0"/>
              <a:t>Local Courts</a:t>
            </a:r>
            <a:r>
              <a:rPr lang="sl-SI" sz="1600" dirty="0"/>
              <a:t> (LC);</a:t>
            </a:r>
            <a:endParaRPr lang="en-GB" sz="1600" dirty="0"/>
          </a:p>
          <a:p>
            <a:pPr marL="358775" indent="-358775">
              <a:buFont typeface="Calibri" pitchFamily="34" charset="0"/>
              <a:buAutoNum type="arabicPeriod" startAt="12"/>
            </a:pPr>
            <a:r>
              <a:rPr lang="en-GB" sz="1600" dirty="0"/>
              <a:t>Central Securities Clearing Corporation (CSCC)</a:t>
            </a:r>
            <a:r>
              <a:rPr lang="sl-SI" sz="1600" dirty="0"/>
              <a:t>;</a:t>
            </a:r>
            <a:endParaRPr lang="en-GB" sz="1600" dirty="0"/>
          </a:p>
          <a:p>
            <a:pPr marL="358775" indent="-358775">
              <a:buFont typeface="Calibri" pitchFamily="34" charset="0"/>
              <a:buAutoNum type="arabicPeriod" startAt="12"/>
            </a:pPr>
            <a:r>
              <a:rPr lang="en-GB" sz="1600" dirty="0"/>
              <a:t>The Agency of The Republic of Slovenia for Public Legal Records and Related Services (APLRRS)</a:t>
            </a:r>
            <a:r>
              <a:rPr lang="sl-SI" sz="1600" dirty="0"/>
              <a:t>;</a:t>
            </a:r>
            <a:endParaRPr lang="en-GB" sz="1600" dirty="0"/>
          </a:p>
          <a:p>
            <a:pPr marL="358775" indent="-358775">
              <a:buFont typeface="Calibri" pitchFamily="34" charset="0"/>
              <a:buAutoNum type="arabicPeriod" startAt="12"/>
            </a:pPr>
            <a:r>
              <a:rPr lang="en-GB" sz="1600" dirty="0"/>
              <a:t>Pension Founds  (PF)</a:t>
            </a:r>
            <a:r>
              <a:rPr lang="sl-SI" sz="1600" dirty="0"/>
              <a:t>;</a:t>
            </a:r>
            <a:endParaRPr lang="en-GB" sz="1600" dirty="0"/>
          </a:p>
          <a:p>
            <a:pPr marL="358775" indent="-358775">
              <a:buFont typeface="Calibri" pitchFamily="34" charset="0"/>
              <a:buAutoNum type="arabicPeriod" startAt="12"/>
            </a:pPr>
            <a:r>
              <a:rPr lang="en-GB" sz="1600" dirty="0"/>
              <a:t>Municipalities   (M)</a:t>
            </a:r>
            <a:r>
              <a:rPr lang="sl-SI" sz="1600" dirty="0"/>
              <a:t>;</a:t>
            </a:r>
            <a:endParaRPr lang="en-GB" sz="1600" dirty="0"/>
          </a:p>
          <a:p>
            <a:pPr marL="358775" indent="-358775">
              <a:buFont typeface="Calibri" pitchFamily="34" charset="0"/>
              <a:buAutoNum type="arabicPeriod" startAt="12"/>
            </a:pPr>
            <a:r>
              <a:rPr lang="en-GB" sz="1600" dirty="0"/>
              <a:t>Credit institutions</a:t>
            </a:r>
            <a:r>
              <a:rPr lang="sl-SI" sz="1600" dirty="0"/>
              <a:t>/</a:t>
            </a:r>
            <a:r>
              <a:rPr lang="sl-SI" sz="1600" dirty="0" err="1"/>
              <a:t>Banks</a:t>
            </a:r>
            <a:r>
              <a:rPr lang="sl-SI" sz="1600" dirty="0"/>
              <a:t> (CI)</a:t>
            </a:r>
            <a:r>
              <a:rPr lang="en-GB" sz="1600" dirty="0"/>
              <a:t>; </a:t>
            </a:r>
          </a:p>
          <a:p>
            <a:pPr marL="358775" indent="-358775">
              <a:buFont typeface="Calibri" pitchFamily="34" charset="0"/>
              <a:buAutoNum type="arabicPeriod" startAt="12"/>
            </a:pPr>
            <a:r>
              <a:rPr lang="en-GB" sz="1600" dirty="0"/>
              <a:t>Asset Management Companies  (AMC)</a:t>
            </a:r>
            <a:r>
              <a:rPr lang="sl-SI" sz="1600" dirty="0"/>
              <a:t>;</a:t>
            </a:r>
            <a:endParaRPr lang="en-GB" sz="1600" dirty="0"/>
          </a:p>
          <a:p>
            <a:pPr marL="358775" indent="-358775">
              <a:buFont typeface="Calibri" pitchFamily="34" charset="0"/>
              <a:buAutoNum type="arabicPeriod" startAt="12"/>
            </a:pPr>
            <a:r>
              <a:rPr lang="en-GB" sz="1600" dirty="0"/>
              <a:t>Stock Brokerage Companies (SBC)</a:t>
            </a:r>
            <a:r>
              <a:rPr lang="sl-SI" sz="1600" dirty="0"/>
              <a:t>;</a:t>
            </a:r>
            <a:endParaRPr lang="en-GB" sz="1600" dirty="0"/>
          </a:p>
          <a:p>
            <a:pPr marL="358775" indent="-358775">
              <a:buFont typeface="Calibri" pitchFamily="34" charset="0"/>
              <a:buAutoNum type="arabicPeriod" startAt="12"/>
            </a:pPr>
            <a:r>
              <a:rPr lang="en-GB" sz="1600" dirty="0"/>
              <a:t>Regional Development Agencies  (RDA)</a:t>
            </a:r>
            <a:r>
              <a:rPr lang="sl-SI" sz="1600" dirty="0"/>
              <a:t>;</a:t>
            </a:r>
            <a:endParaRPr lang="en-GB" sz="1600" dirty="0"/>
          </a:p>
          <a:p>
            <a:pPr marL="358775" indent="-358775">
              <a:buFont typeface="Calibri" pitchFamily="34" charset="0"/>
              <a:buAutoNum type="arabicPeriod" startAt="12"/>
            </a:pPr>
            <a:r>
              <a:rPr lang="en-GB" sz="1600" dirty="0"/>
              <a:t>Slovene Human Resources  Development and Scholarship Fund  (SHRDSF).</a:t>
            </a:r>
            <a:endParaRPr lang="en-GB" sz="1600" b="1" dirty="0"/>
          </a:p>
        </p:txBody>
      </p:sp>
    </p:spTree>
    <p:extLst>
      <p:ext uri="{BB962C8B-B14F-4D97-AF65-F5344CB8AC3E}">
        <p14:creationId xmlns:p14="http://schemas.microsoft.com/office/powerpoint/2010/main" val="830527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GB"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a:t>
            </a:r>
            <a:r>
              <a:rPr lang="sl-SI"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 – IT SUPPORT</a:t>
            </a:r>
            <a:endParaRPr lang="sl-SI"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344364" y="981075"/>
            <a:ext cx="9217147" cy="5145088"/>
          </a:xfrm>
          <a:prstGeom prst="rect">
            <a:avLst/>
          </a:prstGeom>
          <a:noFill/>
          <a:ln w="9525">
            <a:noFill/>
            <a:miter lim="800000"/>
            <a:headEnd/>
            <a:tailEnd/>
          </a:ln>
        </p:spPr>
      </p:pic>
      <p:sp>
        <p:nvSpPr>
          <p:cNvPr id="5" name="Oval 6"/>
          <p:cNvSpPr>
            <a:spLocks noChangeArrowheads="1"/>
          </p:cNvSpPr>
          <p:nvPr/>
        </p:nvSpPr>
        <p:spPr bwMode="auto">
          <a:xfrm>
            <a:off x="7041232" y="1772816"/>
            <a:ext cx="2304256" cy="2232247"/>
          </a:xfrm>
          <a:prstGeom prst="ellipse">
            <a:avLst/>
          </a:prstGeom>
          <a:gradFill rotWithShape="1">
            <a:gsLst>
              <a:gs pos="0">
                <a:srgbClr val="F5F6C6">
                  <a:alpha val="20999"/>
                </a:srgbClr>
              </a:gs>
              <a:gs pos="100000">
                <a:srgbClr val="6A6B31">
                  <a:alpha val="48000"/>
                </a:srgbClr>
              </a:gs>
            </a:gsLst>
            <a:path path="shape">
              <a:fillToRect l="50000" t="50000" r="50000" b="50000"/>
            </a:path>
          </a:gradFill>
          <a:ln w="9525">
            <a:solidFill>
              <a:srgbClr val="FFFF00"/>
            </a:solidFill>
            <a:round/>
            <a:headEnd/>
            <a:tailEnd/>
          </a:ln>
        </p:spPr>
        <p:txBody>
          <a:bodyPr wrap="none" anchor="ctr"/>
          <a:lstStyle/>
          <a:p>
            <a:endParaRPr lang="sl-SI"/>
          </a:p>
        </p:txBody>
      </p:sp>
    </p:spTree>
    <p:extLst>
      <p:ext uri="{BB962C8B-B14F-4D97-AF65-F5344CB8AC3E}">
        <p14:creationId xmlns:p14="http://schemas.microsoft.com/office/powerpoint/2010/main" val="2167320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GB"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a:t>
            </a:r>
            <a:r>
              <a:rPr lang="sl-SI"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 – IT SUPPORT</a:t>
            </a:r>
            <a:endParaRPr lang="sl-SI"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416496" y="981075"/>
            <a:ext cx="9073007" cy="5145088"/>
          </a:xfrm>
          <a:prstGeom prst="rect">
            <a:avLst/>
          </a:prstGeom>
          <a:noFill/>
          <a:ln w="9525">
            <a:noFill/>
            <a:miter lim="800000"/>
            <a:headEnd/>
            <a:tailEnd/>
          </a:ln>
        </p:spPr>
      </p:pic>
      <p:sp>
        <p:nvSpPr>
          <p:cNvPr id="5" name="Oval 6"/>
          <p:cNvSpPr>
            <a:spLocks noChangeArrowheads="1"/>
          </p:cNvSpPr>
          <p:nvPr/>
        </p:nvSpPr>
        <p:spPr bwMode="auto">
          <a:xfrm>
            <a:off x="4736976" y="1700808"/>
            <a:ext cx="3024336" cy="3096344"/>
          </a:xfrm>
          <a:prstGeom prst="ellipse">
            <a:avLst/>
          </a:prstGeom>
          <a:gradFill rotWithShape="1">
            <a:gsLst>
              <a:gs pos="0">
                <a:srgbClr val="F5F6C6">
                  <a:alpha val="20999"/>
                </a:srgbClr>
              </a:gs>
              <a:gs pos="100000">
                <a:srgbClr val="6A6B31">
                  <a:alpha val="48000"/>
                </a:srgbClr>
              </a:gs>
            </a:gsLst>
            <a:path path="shape">
              <a:fillToRect l="50000" t="50000" r="50000" b="50000"/>
            </a:path>
          </a:gradFill>
          <a:ln w="9525">
            <a:solidFill>
              <a:srgbClr val="FFFF00"/>
            </a:solidFill>
            <a:round/>
            <a:headEnd/>
            <a:tailEnd/>
          </a:ln>
        </p:spPr>
        <p:txBody>
          <a:bodyPr wrap="none" anchor="ctr"/>
          <a:lstStyle/>
          <a:p>
            <a:endParaRPr lang="sl-SI"/>
          </a:p>
        </p:txBody>
      </p:sp>
    </p:spTree>
    <p:extLst>
      <p:ext uri="{BB962C8B-B14F-4D97-AF65-F5344CB8AC3E}">
        <p14:creationId xmlns:p14="http://schemas.microsoft.com/office/powerpoint/2010/main" val="1147982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cstate="print"/>
          <a:srcRect/>
          <a:stretch>
            <a:fillRect/>
          </a:stretch>
        </p:blipFill>
        <p:spPr bwMode="auto">
          <a:xfrm>
            <a:off x="381001" y="980728"/>
            <a:ext cx="9186863" cy="5328592"/>
          </a:xfrm>
          <a:prstGeom prst="rect">
            <a:avLst/>
          </a:prstGeom>
          <a:noFill/>
          <a:ln w="9525">
            <a:noFill/>
            <a:miter lim="800000"/>
            <a:headEnd/>
            <a:tailEnd/>
          </a:ln>
        </p:spPr>
      </p:pic>
      <p:sp>
        <p:nvSpPr>
          <p:cNvPr id="31747" name="Oval 6"/>
          <p:cNvSpPr>
            <a:spLocks noChangeArrowheads="1"/>
          </p:cNvSpPr>
          <p:nvPr/>
        </p:nvSpPr>
        <p:spPr bwMode="auto">
          <a:xfrm>
            <a:off x="1595439" y="500063"/>
            <a:ext cx="2928937" cy="2857500"/>
          </a:xfrm>
          <a:prstGeom prst="ellipse">
            <a:avLst/>
          </a:prstGeom>
          <a:gradFill rotWithShape="1">
            <a:gsLst>
              <a:gs pos="0">
                <a:srgbClr val="F5F6C6">
                  <a:alpha val="20999"/>
                </a:srgbClr>
              </a:gs>
              <a:gs pos="100000">
                <a:srgbClr val="6A6B31">
                  <a:alpha val="48000"/>
                </a:srgbClr>
              </a:gs>
            </a:gsLst>
            <a:path path="shape">
              <a:fillToRect l="50000" t="50000" r="50000" b="50000"/>
            </a:path>
          </a:gradFill>
          <a:ln w="9525">
            <a:solidFill>
              <a:srgbClr val="FFFF00"/>
            </a:solidFill>
            <a:round/>
            <a:headEnd/>
            <a:tailEnd/>
          </a:ln>
        </p:spPr>
        <p:txBody>
          <a:bodyPr wrap="none" anchor="ctr"/>
          <a:lstStyle/>
          <a:p>
            <a:endParaRPr lang="sl-SI"/>
          </a:p>
        </p:txBody>
      </p:sp>
      <p:sp>
        <p:nvSpPr>
          <p:cNvPr id="3" name="Pravokotnik 2"/>
          <p:cNvSpPr/>
          <p:nvPr/>
        </p:nvSpPr>
        <p:spPr>
          <a:xfrm>
            <a:off x="488504" y="332656"/>
            <a:ext cx="7704856" cy="400110"/>
          </a:xfrm>
          <a:prstGeom prst="rect">
            <a:avLst/>
          </a:prstGeom>
        </p:spPr>
        <p:txBody>
          <a:bodyPr wrap="square">
            <a:spAutoFit/>
          </a:bodyPr>
          <a:lstStyle/>
          <a:p>
            <a:r>
              <a:rPr lang="en-GB" sz="2000" b="1"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a:t>
            </a:r>
            <a:r>
              <a:rPr lang="sl-SI" sz="2000" b="1"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 – IT SUPPORT</a:t>
            </a:r>
            <a:endParaRPr lang="sl-SI" sz="2000" b="1" dirty="0"/>
          </a:p>
        </p:txBody>
      </p:sp>
    </p:spTree>
    <p:extLst>
      <p:ext uri="{BB962C8B-B14F-4D97-AF65-F5344CB8AC3E}">
        <p14:creationId xmlns:p14="http://schemas.microsoft.com/office/powerpoint/2010/main" val="660398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cstate="print"/>
          <a:srcRect/>
          <a:stretch>
            <a:fillRect/>
          </a:stretch>
        </p:blipFill>
        <p:spPr bwMode="auto">
          <a:xfrm>
            <a:off x="381001" y="908720"/>
            <a:ext cx="9186863" cy="5472608"/>
          </a:xfrm>
          <a:prstGeom prst="rect">
            <a:avLst/>
          </a:prstGeom>
          <a:noFill/>
          <a:ln w="9525">
            <a:noFill/>
            <a:miter lim="800000"/>
            <a:headEnd/>
            <a:tailEnd/>
          </a:ln>
        </p:spPr>
      </p:pic>
      <p:sp>
        <p:nvSpPr>
          <p:cNvPr id="31747" name="Oval 6"/>
          <p:cNvSpPr>
            <a:spLocks noChangeArrowheads="1"/>
          </p:cNvSpPr>
          <p:nvPr/>
        </p:nvSpPr>
        <p:spPr bwMode="auto">
          <a:xfrm>
            <a:off x="1595439" y="3212976"/>
            <a:ext cx="2928937" cy="2736304"/>
          </a:xfrm>
          <a:prstGeom prst="ellipse">
            <a:avLst/>
          </a:prstGeom>
          <a:gradFill rotWithShape="1">
            <a:gsLst>
              <a:gs pos="0">
                <a:srgbClr val="F5F6C6">
                  <a:alpha val="20999"/>
                </a:srgbClr>
              </a:gs>
              <a:gs pos="100000">
                <a:srgbClr val="6A6B31">
                  <a:alpha val="48000"/>
                </a:srgbClr>
              </a:gs>
            </a:gsLst>
            <a:path path="shape">
              <a:fillToRect l="50000" t="50000" r="50000" b="50000"/>
            </a:path>
          </a:gradFill>
          <a:ln w="9525">
            <a:solidFill>
              <a:srgbClr val="FFFF00"/>
            </a:solidFill>
            <a:round/>
            <a:headEnd/>
            <a:tailEnd/>
          </a:ln>
        </p:spPr>
        <p:txBody>
          <a:bodyPr wrap="none" anchor="ctr"/>
          <a:lstStyle/>
          <a:p>
            <a:endParaRPr lang="sl-SI"/>
          </a:p>
        </p:txBody>
      </p:sp>
      <p:sp>
        <p:nvSpPr>
          <p:cNvPr id="2" name="Pravokotnik 1"/>
          <p:cNvSpPr/>
          <p:nvPr/>
        </p:nvSpPr>
        <p:spPr>
          <a:xfrm>
            <a:off x="272480" y="188641"/>
            <a:ext cx="7992888" cy="400110"/>
          </a:xfrm>
          <a:prstGeom prst="rect">
            <a:avLst/>
          </a:prstGeom>
        </p:spPr>
        <p:txBody>
          <a:bodyPr wrap="square">
            <a:spAutoFit/>
          </a:bodyPr>
          <a:lstStyle/>
          <a:p>
            <a:r>
              <a:rPr lang="en-GB" sz="2000" b="1"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a:t>
            </a:r>
            <a:r>
              <a:rPr lang="sl-SI" sz="2000" b="1"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 – IT SUPPORT</a:t>
            </a:r>
            <a:endParaRPr lang="sl-SI" sz="2000" b="1" dirty="0"/>
          </a:p>
        </p:txBody>
      </p:sp>
    </p:spTree>
    <p:extLst>
      <p:ext uri="{BB962C8B-B14F-4D97-AF65-F5344CB8AC3E}">
        <p14:creationId xmlns:p14="http://schemas.microsoft.com/office/powerpoint/2010/main" val="342895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GB"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MEANS TESTING OF SOCIAL ASSISTANCE</a:t>
            </a:r>
            <a:r>
              <a:rPr lang="sl-SI" dirty="0">
                <a:solidFill>
                  <a:schemeClr val="tx1">
                    <a:lumMod val="75000"/>
                    <a:lumOff val="25000"/>
                  </a:schemeClr>
                </a:solidFill>
                <a:latin typeface="Arial" panose="020B0604020202020204" pitchFamily="34" charset="0"/>
                <a:ea typeface="Verdana" pitchFamily="34" charset="0"/>
                <a:cs typeface="Arial" panose="020B0604020202020204" pitchFamily="34" charset="0"/>
              </a:rPr>
              <a:t> – IT SUPPORT</a:t>
            </a:r>
            <a:endParaRPr lang="sl-SI"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488504" y="981074"/>
            <a:ext cx="8712968" cy="5328245"/>
          </a:xfrm>
          <a:prstGeom prst="rect">
            <a:avLst/>
          </a:prstGeom>
          <a:noFill/>
          <a:ln w="9525">
            <a:noFill/>
            <a:miter lim="800000"/>
            <a:headEnd/>
            <a:tailEnd/>
          </a:ln>
        </p:spPr>
      </p:pic>
      <p:sp>
        <p:nvSpPr>
          <p:cNvPr id="5" name="Oval 6"/>
          <p:cNvSpPr>
            <a:spLocks noChangeArrowheads="1"/>
          </p:cNvSpPr>
          <p:nvPr/>
        </p:nvSpPr>
        <p:spPr bwMode="auto">
          <a:xfrm>
            <a:off x="5025008" y="3212976"/>
            <a:ext cx="2952328" cy="2736304"/>
          </a:xfrm>
          <a:prstGeom prst="ellipse">
            <a:avLst/>
          </a:prstGeom>
          <a:gradFill rotWithShape="1">
            <a:gsLst>
              <a:gs pos="0">
                <a:srgbClr val="F5F6C6">
                  <a:alpha val="20999"/>
                </a:srgbClr>
              </a:gs>
              <a:gs pos="100000">
                <a:srgbClr val="6A6B31">
                  <a:alpha val="48000"/>
                </a:srgbClr>
              </a:gs>
            </a:gsLst>
            <a:path path="shape">
              <a:fillToRect l="50000" t="50000" r="50000" b="50000"/>
            </a:path>
          </a:gradFill>
          <a:ln w="9525">
            <a:solidFill>
              <a:srgbClr val="FFFF00"/>
            </a:solidFill>
            <a:round/>
            <a:headEnd/>
            <a:tailEnd/>
          </a:ln>
        </p:spPr>
        <p:txBody>
          <a:bodyPr wrap="none" anchor="ctr"/>
          <a:lstStyle/>
          <a:p>
            <a:endParaRPr lang="sl-SI"/>
          </a:p>
        </p:txBody>
      </p:sp>
    </p:spTree>
    <p:extLst>
      <p:ext uri="{BB962C8B-B14F-4D97-AF65-F5344CB8AC3E}">
        <p14:creationId xmlns:p14="http://schemas.microsoft.com/office/powerpoint/2010/main" val="897249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latin typeface="Arial" panose="020B0604020202020204" pitchFamily="34" charset="0"/>
                <a:cs typeface="Arial" panose="020B0604020202020204" pitchFamily="34" charset="0"/>
              </a:rPr>
              <a:t>RESULTS</a:t>
            </a:r>
          </a:p>
        </p:txBody>
      </p:sp>
      <p:sp>
        <p:nvSpPr>
          <p:cNvPr id="3" name="Označba mesta vsebine 2"/>
          <p:cNvSpPr>
            <a:spLocks noGrp="1"/>
          </p:cNvSpPr>
          <p:nvPr>
            <p:ph idx="1"/>
          </p:nvPr>
        </p:nvSpPr>
        <p:spPr/>
        <p:txBody>
          <a:bodyPr>
            <a:normAutofit fontScale="92500"/>
          </a:bodyPr>
          <a:lstStyle/>
          <a:p>
            <a:pPr marL="0" indent="0">
              <a:buNone/>
            </a:pPr>
            <a:r>
              <a:rPr lang="en-AU" sz="3000" dirty="0">
                <a:latin typeface="Arial" panose="020B0604020202020204" pitchFamily="34" charset="0"/>
                <a:cs typeface="Arial" panose="020B0604020202020204" pitchFamily="34" charset="0"/>
              </a:rPr>
              <a:t>After one year of implementation of new system, (legislation) a comprehensive evaluation has been carried out, under which amendments to legislative acts were adopted and IT support was further improved.</a:t>
            </a:r>
          </a:p>
          <a:p>
            <a:pPr marL="0" indent="0">
              <a:buNone/>
            </a:pPr>
            <a:endParaRPr lang="en-AU" sz="3000" dirty="0">
              <a:latin typeface="Arial" panose="020B0604020202020204" pitchFamily="34" charset="0"/>
              <a:cs typeface="Arial" panose="020B0604020202020204" pitchFamily="34" charset="0"/>
            </a:endParaRPr>
          </a:p>
          <a:p>
            <a:pPr marL="0" indent="0">
              <a:buNone/>
            </a:pPr>
            <a:r>
              <a:rPr lang="en-AU" sz="3000" dirty="0">
                <a:latin typeface="Arial" panose="020B0604020202020204" pitchFamily="34" charset="0"/>
                <a:cs typeface="Arial" panose="020B0604020202020204" pitchFamily="34" charset="0"/>
              </a:rPr>
              <a:t>Based on the analysis of the Ministry of Public Administration a uniform IT procedure annually saves millions of EUR</a:t>
            </a:r>
          </a:p>
          <a:p>
            <a:pPr marL="0" indent="0">
              <a:buNone/>
            </a:pPr>
            <a:endParaRPr lang="en-AU" sz="3000" dirty="0">
              <a:latin typeface="Arial" panose="020B0604020202020204" pitchFamily="34" charset="0"/>
              <a:cs typeface="Arial" panose="020B0604020202020204" pitchFamily="34" charset="0"/>
            </a:endParaRPr>
          </a:p>
          <a:p>
            <a:pPr marL="0" indent="0">
              <a:buNone/>
            </a:pPr>
            <a:r>
              <a:rPr lang="en-AU" sz="3000" dirty="0">
                <a:latin typeface="Arial" panose="020B0604020202020204" pitchFamily="34" charset="0"/>
                <a:cs typeface="Arial" panose="020B0604020202020204" pitchFamily="34" charset="0"/>
              </a:rPr>
              <a:t>In the year 2013 the IT supported system of data exchange for e-SWC won UN prize</a:t>
            </a:r>
          </a:p>
          <a:p>
            <a:endParaRPr lang="sl-SI" dirty="0"/>
          </a:p>
        </p:txBody>
      </p:sp>
    </p:spTree>
    <p:extLst>
      <p:ext uri="{BB962C8B-B14F-4D97-AF65-F5344CB8AC3E}">
        <p14:creationId xmlns:p14="http://schemas.microsoft.com/office/powerpoint/2010/main" val="1792578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568624" y="4813994"/>
            <a:ext cx="6408712" cy="923330"/>
          </a:xfrm>
          <a:prstGeom prst="rect">
            <a:avLst/>
          </a:prstGeom>
        </p:spPr>
        <p:txBody>
          <a:bodyPr wrap="square">
            <a:spAutoFit/>
          </a:bodyPr>
          <a:lstStyle/>
          <a:p>
            <a:pPr algn="ctr"/>
            <a:r>
              <a:rPr lang="sl-SI" b="1" dirty="0"/>
              <a:t>THANK YOU FOR YOUR ATTENTION! </a:t>
            </a:r>
          </a:p>
          <a:p>
            <a:pPr algn="ctr"/>
            <a:endParaRPr lang="sl-SI" b="1" dirty="0"/>
          </a:p>
          <a:p>
            <a:pPr algn="ctr"/>
            <a:r>
              <a:rPr lang="sl-SI" b="1" dirty="0"/>
              <a:t>ANY QUESTIONS?</a:t>
            </a:r>
          </a:p>
        </p:txBody>
      </p:sp>
    </p:spTree>
    <p:extLst>
      <p:ext uri="{BB962C8B-B14F-4D97-AF65-F5344CB8AC3E}">
        <p14:creationId xmlns:p14="http://schemas.microsoft.com/office/powerpoint/2010/main" val="2109682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49313" y="260648"/>
            <a:ext cx="8229600" cy="576064"/>
          </a:xfrm>
        </p:spPr>
        <p:txBody>
          <a:bodyPr>
            <a:normAutofit fontScale="90000"/>
          </a:bodyPr>
          <a:lstStyle/>
          <a:p>
            <a:r>
              <a:rPr lang="en-US" sz="2800" dirty="0">
                <a:latin typeface="Arial" panose="020B0604020202020204" pitchFamily="34" charset="0"/>
                <a:cs typeface="Arial" panose="020B0604020202020204" pitchFamily="34" charset="0"/>
              </a:rPr>
              <a:t>REFORM OF SOCIAL TRANSFERS SYSTEM</a:t>
            </a:r>
            <a:r>
              <a:rPr lang="sl-SI" sz="2800" dirty="0">
                <a:latin typeface="Arial" panose="020B0604020202020204" pitchFamily="34" charset="0"/>
                <a:cs typeface="Arial" panose="020B0604020202020204" pitchFamily="34" charset="0"/>
              </a:rPr>
              <a:t> 2010</a:t>
            </a:r>
            <a:r>
              <a:rPr lang="en-US" sz="2800" dirty="0">
                <a:latin typeface="Arial" panose="020B0604020202020204" pitchFamily="34" charset="0"/>
                <a:cs typeface="Arial" panose="020B0604020202020204" pitchFamily="34" charset="0"/>
              </a:rPr>
              <a:t> </a:t>
            </a:r>
          </a:p>
        </p:txBody>
      </p:sp>
      <p:sp>
        <p:nvSpPr>
          <p:cNvPr id="3" name="Ograda besedila 2"/>
          <p:cNvSpPr>
            <a:spLocks noGrp="1"/>
          </p:cNvSpPr>
          <p:nvPr>
            <p:ph type="body" sz="quarter" idx="4294967295"/>
          </p:nvPr>
        </p:nvSpPr>
        <p:spPr>
          <a:xfrm>
            <a:off x="848545" y="1124744"/>
            <a:ext cx="8280919" cy="5733256"/>
          </a:xfrm>
        </p:spPr>
        <p:txBody>
          <a:bodyPr>
            <a:normAutofit/>
          </a:bodyPr>
          <a:lstStyle/>
          <a:p>
            <a:pPr marL="0" indent="0">
              <a:buNone/>
            </a:pPr>
            <a:r>
              <a:rPr lang="sl-SI" sz="2400" dirty="0">
                <a:latin typeface="Arial" panose="020B0604020202020204" pitchFamily="34" charset="0"/>
                <a:cs typeface="Arial" panose="020B0604020202020204" pitchFamily="34" charset="0"/>
              </a:rPr>
              <a:t>NEW LEGISLATION WAS ADOPTED IN 2010 AND IMPEMENTED IN 2012</a:t>
            </a:r>
          </a:p>
          <a:p>
            <a:pPr marL="0" indent="0">
              <a:buNone/>
            </a:pPr>
            <a:endParaRPr lang="sl-SI" sz="10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Two new acts: </a:t>
            </a:r>
            <a:endParaRPr lang="sl-SI" sz="2400" dirty="0">
              <a:latin typeface="Arial" panose="020B0604020202020204" pitchFamily="34" charset="0"/>
              <a:cs typeface="Arial" panose="020B0604020202020204" pitchFamily="34" charset="0"/>
            </a:endParaRPr>
          </a:p>
          <a:p>
            <a:pPr lvl="1"/>
            <a:r>
              <a:rPr lang="en-US" sz="2000" b="1" dirty="0">
                <a:latin typeface="Arial" panose="020B0604020202020204" pitchFamily="34" charset="0"/>
                <a:cs typeface="Arial" panose="020B0604020202020204" pitchFamily="34" charset="0"/>
              </a:rPr>
              <a:t>Exercise of Rights to Public Funds Act</a:t>
            </a:r>
            <a:r>
              <a:rPr lang="sl-SI" sz="2000" b="1"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 </a:t>
            </a:r>
            <a:endParaRPr lang="sl-SI" sz="2000" b="1" dirty="0">
              <a:latin typeface="Arial" panose="020B0604020202020204" pitchFamily="34" charset="0"/>
              <a:cs typeface="Arial" panose="020B0604020202020204" pitchFamily="34" charset="0"/>
            </a:endParaRPr>
          </a:p>
          <a:p>
            <a:pPr lvl="1"/>
            <a:r>
              <a:rPr lang="en-US" sz="2000" b="1" dirty="0">
                <a:latin typeface="Arial" panose="020B0604020202020204" pitchFamily="34" charset="0"/>
                <a:cs typeface="Arial" panose="020B0604020202020204" pitchFamily="34" charset="0"/>
              </a:rPr>
              <a:t>The Social Benefits Act</a:t>
            </a:r>
            <a:endParaRPr lang="sl-SI" sz="2000" b="1" dirty="0">
              <a:latin typeface="Arial" panose="020B0604020202020204" pitchFamily="34" charset="0"/>
              <a:cs typeface="Arial" panose="020B0604020202020204" pitchFamily="34" charset="0"/>
            </a:endParaRPr>
          </a:p>
          <a:p>
            <a:pPr marL="457200" lvl="1" indent="0">
              <a:buNone/>
            </a:pPr>
            <a:endParaRPr lang="en-US" sz="1000" b="1"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Fundamental changes in the access to and delivery of social benefits and subsidies that are means-tested</a:t>
            </a:r>
            <a:endParaRPr lang="sl-SI" sz="2400" dirty="0">
              <a:latin typeface="Arial" panose="020B0604020202020204" pitchFamily="34" charset="0"/>
              <a:cs typeface="Arial" panose="020B0604020202020204" pitchFamily="34" charset="0"/>
            </a:endParaRPr>
          </a:p>
          <a:p>
            <a:pPr marL="0" indent="0">
              <a:buNone/>
            </a:pPr>
            <a:endParaRPr lang="en-US" sz="10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Other proposed reforms (with the connection to active inclusion) – pension reform, Small jobs Act and Act on preventing the undeclared work – rejected on referendums (in 2011)</a:t>
            </a:r>
          </a:p>
          <a:p>
            <a:pPr>
              <a:buNone/>
            </a:pPr>
            <a:endParaRPr lang="sl-SI" sz="2400" dirty="0"/>
          </a:p>
          <a:p>
            <a:pPr>
              <a:buNone/>
            </a:pPr>
            <a:r>
              <a:rPr lang="sl-SI" sz="1600" dirty="0"/>
              <a:t>	</a:t>
            </a:r>
          </a:p>
          <a:p>
            <a:pPr lvl="1"/>
            <a:endParaRPr lang="en-US" sz="2000" dirty="0"/>
          </a:p>
          <a:p>
            <a:endParaRPr lang="sl-SI" sz="2400" dirty="0"/>
          </a:p>
        </p:txBody>
      </p:sp>
    </p:spTree>
    <p:extLst>
      <p:ext uri="{BB962C8B-B14F-4D97-AF65-F5344CB8AC3E}">
        <p14:creationId xmlns:p14="http://schemas.microsoft.com/office/powerpoint/2010/main" val="397855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7776988" cy="733154"/>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cap="all" dirty="0">
                <a:latin typeface="Arial" panose="020B0604020202020204" pitchFamily="34" charset="0"/>
                <a:cs typeface="Arial" panose="020B0604020202020204" pitchFamily="34" charset="0"/>
              </a:rPr>
              <a:t>Situation BEFORE </a:t>
            </a:r>
            <a:r>
              <a:rPr lang="sl-SI" cap="all" dirty="0">
                <a:latin typeface="Arial" panose="020B0604020202020204" pitchFamily="34" charset="0"/>
                <a:cs typeface="Arial" panose="020B0604020202020204" pitchFamily="34" charset="0"/>
              </a:rPr>
              <a:t>IMPLEMENTATION OF NEW LEGISLATION </a:t>
            </a:r>
            <a:r>
              <a:rPr lang="en-US" cap="all" dirty="0">
                <a:latin typeface="Arial" panose="020B0604020202020204" pitchFamily="34" charset="0"/>
                <a:cs typeface="Arial" panose="020B0604020202020204" pitchFamily="34" charset="0"/>
              </a:rPr>
              <a:t> </a:t>
            </a:r>
          </a:p>
          <a:p>
            <a:endParaRPr lang="it-IT" dirty="0"/>
          </a:p>
        </p:txBody>
      </p:sp>
      <p:sp>
        <p:nvSpPr>
          <p:cNvPr id="2" name="Pravokotnik 1"/>
          <p:cNvSpPr/>
          <p:nvPr/>
        </p:nvSpPr>
        <p:spPr>
          <a:xfrm>
            <a:off x="416496" y="1052737"/>
            <a:ext cx="9361040" cy="5632311"/>
          </a:xfrm>
          <a:prstGeom prst="rect">
            <a:avLst/>
          </a:prstGeom>
        </p:spPr>
        <p:txBody>
          <a:bodyPr wrap="square">
            <a:spAutoFit/>
          </a:bodyPr>
          <a:lstStyle/>
          <a:p>
            <a:r>
              <a:rPr lang="en-US" sz="2400" dirty="0">
                <a:latin typeface="Arial" pitchFamily="34" charset="0"/>
                <a:cs typeface="Arial" pitchFamily="34" charset="0"/>
              </a:rPr>
              <a:t>Means-tested benefits and subsidies depending on a person’s or family’s material situation were </a:t>
            </a:r>
            <a:r>
              <a:rPr lang="en-US" sz="2400" b="1" dirty="0">
                <a:latin typeface="Arial" pitchFamily="34" charset="0"/>
                <a:cs typeface="Arial" pitchFamily="34" charset="0"/>
              </a:rPr>
              <a:t>granted on a basis of different criteria;</a:t>
            </a:r>
            <a:br>
              <a:rPr lang="en-US" sz="2400" b="1" dirty="0">
                <a:latin typeface="Arial" pitchFamily="34" charset="0"/>
                <a:cs typeface="Arial" pitchFamily="34" charset="0"/>
              </a:rPr>
            </a:br>
            <a:br>
              <a:rPr lang="en-US" sz="2400" b="1" dirty="0">
                <a:latin typeface="Arial" pitchFamily="34" charset="0"/>
                <a:cs typeface="Arial" pitchFamily="34" charset="0"/>
              </a:rPr>
            </a:br>
            <a:r>
              <a:rPr lang="en-US" sz="2400" b="1" kern="0" dirty="0">
                <a:latin typeface="Arial" pitchFamily="34" charset="0"/>
                <a:cs typeface="Arial" pitchFamily="34" charset="0"/>
              </a:rPr>
              <a:t>Procedures were based on different legal foundation and conducted by different authorities </a:t>
            </a:r>
            <a:br>
              <a:rPr lang="en-US" sz="2400" b="1" kern="0" dirty="0">
                <a:latin typeface="Arial" pitchFamily="34" charset="0"/>
                <a:cs typeface="Arial" pitchFamily="34" charset="0"/>
              </a:rPr>
            </a:br>
            <a:r>
              <a:rPr lang="en-US" sz="2400" kern="0" dirty="0">
                <a:latin typeface="Arial" pitchFamily="34" charset="0"/>
                <a:cs typeface="Arial" pitchFamily="34" charset="0"/>
              </a:rPr>
              <a:t>(social work centers, schools, Pension and Invalidity Insurance Institute, </a:t>
            </a:r>
            <a:r>
              <a:rPr lang="en-AU" sz="2400" kern="0" dirty="0">
                <a:latin typeface="Arial" pitchFamily="34" charset="0"/>
                <a:cs typeface="Arial" pitchFamily="34" charset="0"/>
              </a:rPr>
              <a:t>municipalities (l</a:t>
            </a:r>
            <a:r>
              <a:rPr lang="en-US" sz="2400" kern="0" dirty="0" err="1">
                <a:latin typeface="Arial" pitchFamily="34" charset="0"/>
                <a:cs typeface="Arial" pitchFamily="34" charset="0"/>
              </a:rPr>
              <a:t>ocal</a:t>
            </a:r>
            <a:r>
              <a:rPr lang="en-US" sz="2400" kern="0" dirty="0">
                <a:latin typeface="Arial" pitchFamily="34" charset="0"/>
                <a:cs typeface="Arial" pitchFamily="34" charset="0"/>
              </a:rPr>
              <a:t> communities</a:t>
            </a:r>
            <a:r>
              <a:rPr lang="sl-SI" sz="2400" kern="0" dirty="0">
                <a:latin typeface="Arial" pitchFamily="34" charset="0"/>
                <a:cs typeface="Arial" pitchFamily="34" charset="0"/>
              </a:rPr>
              <a:t>)</a:t>
            </a:r>
            <a:r>
              <a:rPr lang="en-US" sz="2400" kern="0" dirty="0">
                <a:latin typeface="Arial" pitchFamily="34" charset="0"/>
                <a:cs typeface="Arial" pitchFamily="34" charset="0"/>
              </a:rPr>
              <a:t>);</a:t>
            </a:r>
            <a:br>
              <a:rPr lang="en-US" sz="2400" b="1" kern="0" dirty="0">
                <a:latin typeface="Arial" pitchFamily="34" charset="0"/>
                <a:cs typeface="Arial" pitchFamily="34" charset="0"/>
              </a:rPr>
            </a:br>
            <a:br>
              <a:rPr lang="en-US" sz="2400" kern="0" dirty="0">
                <a:latin typeface="Arial" pitchFamily="34" charset="0"/>
                <a:cs typeface="Arial" pitchFamily="34" charset="0"/>
              </a:rPr>
            </a:br>
            <a:r>
              <a:rPr lang="en-US" sz="2400" b="1" kern="0" dirty="0">
                <a:latin typeface="Arial" pitchFamily="34" charset="0"/>
                <a:cs typeface="Arial" pitchFamily="34" charset="0"/>
              </a:rPr>
              <a:t>Different definitions </a:t>
            </a:r>
            <a:r>
              <a:rPr lang="en-US" sz="2400" kern="0" dirty="0">
                <a:latin typeface="Arial" pitchFamily="34" charset="0"/>
                <a:cs typeface="Arial" pitchFamily="34" charset="0"/>
              </a:rPr>
              <a:t>of income, family  and  other elements</a:t>
            </a:r>
            <a:r>
              <a:rPr lang="sl-SI" sz="2400" kern="0" dirty="0">
                <a:latin typeface="Arial" pitchFamily="34" charset="0"/>
                <a:cs typeface="Arial" pitchFamily="34" charset="0"/>
              </a:rPr>
              <a:t> </a:t>
            </a:r>
            <a:r>
              <a:rPr lang="sl-SI" sz="2400" kern="0" dirty="0" err="1">
                <a:latin typeface="Arial" pitchFamily="34" charset="0"/>
                <a:cs typeface="Arial" pitchFamily="34" charset="0"/>
              </a:rPr>
              <a:t>of</a:t>
            </a:r>
            <a:r>
              <a:rPr lang="sl-SI" sz="2400" kern="0" dirty="0">
                <a:latin typeface="Arial" pitchFamily="34" charset="0"/>
                <a:cs typeface="Arial" pitchFamily="34" charset="0"/>
              </a:rPr>
              <a:t> </a:t>
            </a:r>
            <a:r>
              <a:rPr lang="en-US" sz="2400" kern="0" dirty="0">
                <a:latin typeface="Arial" pitchFamily="34" charset="0"/>
                <a:cs typeface="Arial" pitchFamily="34" charset="0"/>
              </a:rPr>
              <a:t>means testing were used; </a:t>
            </a:r>
            <a:br>
              <a:rPr lang="en-US" sz="2400" kern="0" dirty="0">
                <a:latin typeface="Arial" pitchFamily="34" charset="0"/>
                <a:cs typeface="Arial" pitchFamily="34" charset="0"/>
              </a:rPr>
            </a:br>
            <a:br>
              <a:rPr lang="en-US" sz="2400" kern="0" dirty="0">
                <a:latin typeface="Arial" pitchFamily="34" charset="0"/>
                <a:cs typeface="Arial" pitchFamily="34" charset="0"/>
              </a:rPr>
            </a:br>
            <a:r>
              <a:rPr lang="en-US" sz="2400" kern="0" dirty="0">
                <a:latin typeface="Arial" pitchFamily="34" charset="0"/>
                <a:cs typeface="Arial" pitchFamily="34" charset="0"/>
              </a:rPr>
              <a:t>In some cases only income was taken into account, in others the  property was also considered. </a:t>
            </a:r>
            <a:br>
              <a:rPr lang="en-GB" sz="2400" kern="0" dirty="0"/>
            </a:br>
            <a:endParaRPr lang="sl-SI" sz="2400" dirty="0"/>
          </a:p>
        </p:txBody>
      </p:sp>
    </p:spTree>
    <p:extLst>
      <p:ext uri="{BB962C8B-B14F-4D97-AF65-F5344CB8AC3E}">
        <p14:creationId xmlns:p14="http://schemas.microsoft.com/office/powerpoint/2010/main" val="658899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88504" y="188641"/>
            <a:ext cx="7776864" cy="720080"/>
          </a:xfrm>
        </p:spPr>
        <p:txBody>
          <a:bodyPr>
            <a:normAutofit fontScale="90000"/>
          </a:bodyPr>
          <a:lstStyle/>
          <a:p>
            <a:r>
              <a:rPr lang="en-US" sz="2700" dirty="0">
                <a:latin typeface="Arial" panose="020B0604020202020204" pitchFamily="34" charset="0"/>
                <a:cs typeface="Arial" panose="020B0604020202020204" pitchFamily="34" charset="0"/>
              </a:rPr>
              <a:t>Situation BEFORE </a:t>
            </a:r>
            <a:r>
              <a:rPr lang="sl-SI" sz="2700" dirty="0">
                <a:latin typeface="Arial" panose="020B0604020202020204" pitchFamily="34" charset="0"/>
                <a:cs typeface="Arial" panose="020B0604020202020204" pitchFamily="34" charset="0"/>
              </a:rPr>
              <a:t>IMPLEMENTATION OF NEW LEGISLATION</a:t>
            </a:r>
            <a:r>
              <a:rPr lang="en-US" sz="2700" dirty="0">
                <a:latin typeface="Arial" panose="020B0604020202020204" pitchFamily="34" charset="0"/>
                <a:cs typeface="Arial" panose="020B0604020202020204" pitchFamily="34" charset="0"/>
              </a:rPr>
              <a:t> </a:t>
            </a:r>
            <a:br>
              <a:rPr lang="en-US" sz="2700" dirty="0"/>
            </a:br>
            <a:br>
              <a:rPr lang="en-GB" dirty="0">
                <a:latin typeface="Arial" pitchFamily="34" charset="0"/>
                <a:cs typeface="Arial" pitchFamily="34" charset="0"/>
              </a:rPr>
            </a:br>
            <a:endParaRPr lang="sl-SI" dirty="0"/>
          </a:p>
        </p:txBody>
      </p:sp>
      <p:sp>
        <p:nvSpPr>
          <p:cNvPr id="3" name="Označba mesta besedila 2"/>
          <p:cNvSpPr>
            <a:spLocks noGrp="1"/>
          </p:cNvSpPr>
          <p:nvPr>
            <p:ph type="body" idx="1"/>
          </p:nvPr>
        </p:nvSpPr>
        <p:spPr>
          <a:xfrm>
            <a:off x="560512" y="1052736"/>
            <a:ext cx="8642094" cy="5040560"/>
          </a:xfrm>
        </p:spPr>
        <p:txBody>
          <a:bodyPr>
            <a:noAutofit/>
          </a:bodyPr>
          <a:lstStyle/>
          <a:p>
            <a:r>
              <a:rPr lang="en-US" sz="2400" dirty="0">
                <a:solidFill>
                  <a:schemeClr val="tx1"/>
                </a:solidFill>
                <a:latin typeface="Arial" pitchFamily="34" charset="0"/>
                <a:cs typeface="Arial" pitchFamily="34" charset="0"/>
              </a:rPr>
              <a:t>System was not transparent,  it enabled abuse and accumulation of different rights in some groups and it was not enough support for high-risk-of poverty groups; </a:t>
            </a:r>
            <a:br>
              <a:rPr lang="en-US" sz="2400" dirty="0">
                <a:solidFill>
                  <a:schemeClr val="tx1"/>
                </a:solidFill>
                <a:latin typeface="Arial" pitchFamily="34" charset="0"/>
                <a:cs typeface="Arial" pitchFamily="34" charset="0"/>
              </a:rPr>
            </a:br>
            <a:br>
              <a:rPr lang="en-US" sz="2400" dirty="0">
                <a:solidFill>
                  <a:schemeClr val="tx1"/>
                </a:solidFill>
                <a:latin typeface="Arial" pitchFamily="34" charset="0"/>
                <a:cs typeface="Arial" pitchFamily="34" charset="0"/>
              </a:rPr>
            </a:br>
            <a:r>
              <a:rPr lang="en-AU" sz="2400" dirty="0">
                <a:solidFill>
                  <a:schemeClr val="tx1"/>
                </a:solidFill>
                <a:latin typeface="Arial" pitchFamily="34" charset="0"/>
                <a:cs typeface="Arial" pitchFamily="34" charset="0"/>
              </a:rPr>
              <a:t>IT support and databases on recipients were not linked, centralized;</a:t>
            </a:r>
            <a:br>
              <a:rPr lang="en-AU" sz="2400" dirty="0">
                <a:solidFill>
                  <a:schemeClr val="tx1"/>
                </a:solidFill>
                <a:latin typeface="Arial" pitchFamily="34" charset="0"/>
                <a:cs typeface="Arial" pitchFamily="34" charset="0"/>
              </a:rPr>
            </a:br>
            <a:br>
              <a:rPr lang="en-US" sz="2400" dirty="0">
                <a:solidFill>
                  <a:schemeClr val="tx1"/>
                </a:solidFill>
                <a:latin typeface="Arial" pitchFamily="34" charset="0"/>
                <a:cs typeface="Arial" pitchFamily="34" charset="0"/>
              </a:rPr>
            </a:br>
            <a:r>
              <a:rPr lang="en-US" sz="2400" dirty="0">
                <a:solidFill>
                  <a:schemeClr val="tx1"/>
                </a:solidFill>
                <a:latin typeface="Arial" pitchFamily="34" charset="0"/>
                <a:cs typeface="Arial" pitchFamily="34" charset="0"/>
              </a:rPr>
              <a:t>Not enough focus on activation measures for the recipients of social assistance; </a:t>
            </a:r>
            <a:br>
              <a:rPr lang="en-US" sz="2400" dirty="0">
                <a:solidFill>
                  <a:schemeClr val="tx1"/>
                </a:solidFill>
                <a:latin typeface="Arial" pitchFamily="34" charset="0"/>
                <a:cs typeface="Arial" pitchFamily="34" charset="0"/>
              </a:rPr>
            </a:br>
            <a:br>
              <a:rPr lang="en-US" sz="2400" dirty="0">
                <a:solidFill>
                  <a:schemeClr val="tx1"/>
                </a:solidFill>
                <a:latin typeface="Arial" pitchFamily="34" charset="0"/>
                <a:cs typeface="Arial" pitchFamily="34" charset="0"/>
              </a:rPr>
            </a:br>
            <a:r>
              <a:rPr lang="en-US" sz="2400" dirty="0">
                <a:solidFill>
                  <a:schemeClr val="tx1"/>
                </a:solidFill>
                <a:latin typeface="Arial" pitchFamily="34" charset="0"/>
                <a:cs typeface="Arial" pitchFamily="34" charset="0"/>
              </a:rPr>
              <a:t>Low level of minimum income for long-term beneficiaries (people who were not capable of work). </a:t>
            </a:r>
            <a:br>
              <a:rPr lang="en-GB" sz="2400" dirty="0">
                <a:solidFill>
                  <a:schemeClr val="tx1"/>
                </a:solidFill>
                <a:latin typeface="Arial" panose="020B0604020202020204" pitchFamily="34" charset="0"/>
                <a:cs typeface="Arial" panose="020B0604020202020204" pitchFamily="34" charset="0"/>
              </a:rPr>
            </a:br>
            <a:endParaRPr lang="sl-SI"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6525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60513" y="260648"/>
            <a:ext cx="8518400" cy="576064"/>
          </a:xfrm>
        </p:spPr>
        <p:txBody>
          <a:bodyPr>
            <a:normAutofit/>
          </a:bodyPr>
          <a:lstStyle/>
          <a:p>
            <a:r>
              <a:rPr lang="en-US" sz="2400" dirty="0">
                <a:latin typeface="Arial" panose="020B0604020202020204" pitchFamily="34" charset="0"/>
                <a:cs typeface="Arial" panose="020B0604020202020204" pitchFamily="34" charset="0"/>
              </a:rPr>
              <a:t>THE MAIN GOALS OF THE </a:t>
            </a:r>
            <a:r>
              <a:rPr lang="sl-SI" sz="2400" dirty="0">
                <a:latin typeface="Arial" panose="020B0604020202020204" pitchFamily="34" charset="0"/>
                <a:cs typeface="Arial" panose="020B0604020202020204" pitchFamily="34" charset="0"/>
              </a:rPr>
              <a:t>2010 </a:t>
            </a:r>
            <a:r>
              <a:rPr lang="en-US" sz="2400" dirty="0">
                <a:latin typeface="Arial" panose="020B0604020202020204" pitchFamily="34" charset="0"/>
                <a:cs typeface="Arial" panose="020B0604020202020204" pitchFamily="34" charset="0"/>
              </a:rPr>
              <a:t>REFORM</a:t>
            </a:r>
          </a:p>
        </p:txBody>
      </p:sp>
      <p:sp>
        <p:nvSpPr>
          <p:cNvPr id="3" name="Ograda besedila 2"/>
          <p:cNvSpPr>
            <a:spLocks noGrp="1"/>
          </p:cNvSpPr>
          <p:nvPr>
            <p:ph type="body" sz="quarter" idx="4294967295"/>
          </p:nvPr>
        </p:nvSpPr>
        <p:spPr>
          <a:xfrm>
            <a:off x="0" y="1196752"/>
            <a:ext cx="9777536" cy="5400600"/>
          </a:xfrm>
        </p:spPr>
        <p:txBody>
          <a:bodyPr/>
          <a:lstStyle/>
          <a:p>
            <a:pPr lvl="1">
              <a:buFont typeface="Arial" pitchFamily="34" charset="0"/>
              <a:buChar char="•"/>
            </a:pPr>
            <a:r>
              <a:rPr lang="en-GB" sz="2400" b="1" dirty="0">
                <a:latin typeface="Arial" panose="020B0604020202020204" pitchFamily="34" charset="0"/>
                <a:cs typeface="Arial" panose="020B0604020202020204" pitchFamily="34" charset="0"/>
              </a:rPr>
              <a:t>More transparent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efficient and user-friendly </a:t>
            </a:r>
            <a:r>
              <a:rPr lang="en-GB" sz="2400" dirty="0">
                <a:latin typeface="Arial" panose="020B0604020202020204" pitchFamily="34" charset="0"/>
                <a:cs typeface="Arial" panose="020B0604020202020204" pitchFamily="34" charset="0"/>
              </a:rPr>
              <a:t>distribution of social transfers and subsidies  that are means-tested (one-stop shop, one application form, one  decision about all rights)</a:t>
            </a:r>
            <a:endParaRPr lang="sl-SI" sz="2400" dirty="0">
              <a:latin typeface="Arial" panose="020B0604020202020204" pitchFamily="34" charset="0"/>
              <a:cs typeface="Arial" panose="020B0604020202020204" pitchFamily="34" charset="0"/>
            </a:endParaRPr>
          </a:p>
          <a:p>
            <a:pPr marL="457200" lvl="1" indent="0">
              <a:buNone/>
            </a:pPr>
            <a:endParaRPr lang="en-GB" sz="2400" dirty="0">
              <a:latin typeface="Arial" panose="020B0604020202020204" pitchFamily="34" charset="0"/>
              <a:cs typeface="Arial" panose="020B0604020202020204" pitchFamily="34" charset="0"/>
            </a:endParaRPr>
          </a:p>
          <a:p>
            <a:pPr lvl="1">
              <a:buFont typeface="Arial" pitchFamily="34" charset="0"/>
              <a:buChar char="•"/>
            </a:pPr>
            <a:r>
              <a:rPr lang="en-GB" sz="2400" b="1" dirty="0">
                <a:latin typeface="Arial" panose="020B0604020202020204" pitchFamily="34" charset="0"/>
                <a:cs typeface="Arial" panose="020B0604020202020204" pitchFamily="34" charset="0"/>
              </a:rPr>
              <a:t>Harmonisation of criteria </a:t>
            </a:r>
            <a:r>
              <a:rPr lang="en-GB" sz="2400" dirty="0">
                <a:latin typeface="Arial" panose="020B0604020202020204" pitchFamily="34" charset="0"/>
                <a:cs typeface="Arial" panose="020B0604020202020204" pitchFamily="34" charset="0"/>
              </a:rPr>
              <a:t>for granting 4 types of social transfers and 9 types of subsidies that are means-tested (income, property, movable assets)</a:t>
            </a:r>
            <a:endParaRPr lang="sl-SI" sz="2400" dirty="0">
              <a:latin typeface="Arial" panose="020B0604020202020204" pitchFamily="34" charset="0"/>
              <a:cs typeface="Arial" panose="020B0604020202020204" pitchFamily="34" charset="0"/>
            </a:endParaRPr>
          </a:p>
          <a:p>
            <a:pPr lvl="1">
              <a:buFont typeface="Arial" pitchFamily="34" charset="0"/>
              <a:buChar char="•"/>
            </a:pPr>
            <a:endParaRPr lang="en-GB" sz="2400" dirty="0">
              <a:latin typeface="Arial" panose="020B0604020202020204" pitchFamily="34" charset="0"/>
              <a:cs typeface="Arial" panose="020B0604020202020204" pitchFamily="34" charset="0"/>
            </a:endParaRPr>
          </a:p>
          <a:p>
            <a:pPr lvl="1">
              <a:buFont typeface="Arial" pitchFamily="34" charset="0"/>
              <a:buChar char="•"/>
            </a:pPr>
            <a:r>
              <a:rPr lang="en-GB" sz="2400" b="1" dirty="0">
                <a:latin typeface="Arial" panose="020B0604020202020204" pitchFamily="34" charset="0"/>
                <a:cs typeface="Arial" panose="020B0604020202020204" pitchFamily="34" charset="0"/>
              </a:rPr>
              <a:t>More targeted system  </a:t>
            </a:r>
            <a:r>
              <a:rPr lang="en-GB" sz="2400" dirty="0">
                <a:latin typeface="Arial" panose="020B0604020202020204" pitchFamily="34" charset="0"/>
                <a:cs typeface="Arial" panose="020B0604020202020204" pitchFamily="34" charset="0"/>
              </a:rPr>
              <a:t>(to those that really need the transfers)</a:t>
            </a:r>
            <a:endParaRPr lang="sl-SI" sz="2400" dirty="0">
              <a:latin typeface="Arial" panose="020B0604020202020204" pitchFamily="34" charset="0"/>
              <a:cs typeface="Arial" panose="020B0604020202020204" pitchFamily="34" charset="0"/>
            </a:endParaRPr>
          </a:p>
          <a:p>
            <a:pPr marL="457200" lvl="1" indent="0">
              <a:buNone/>
            </a:pPr>
            <a:endParaRPr lang="en-GB" sz="2400" dirty="0">
              <a:latin typeface="Arial" panose="020B0604020202020204" pitchFamily="34" charset="0"/>
              <a:cs typeface="Arial" panose="020B0604020202020204" pitchFamily="34" charset="0"/>
            </a:endParaRPr>
          </a:p>
          <a:p>
            <a:pPr lvl="1">
              <a:buFont typeface="Arial" pitchFamily="34" charset="0"/>
              <a:buChar char="•"/>
            </a:pPr>
            <a:r>
              <a:rPr lang="en-GB" sz="2400" b="1" dirty="0">
                <a:latin typeface="Arial" panose="020B0604020202020204" pitchFamily="34" charset="0"/>
                <a:cs typeface="Arial" panose="020B0604020202020204" pitchFamily="34" charset="0"/>
              </a:rPr>
              <a:t>More adequate income support </a:t>
            </a:r>
            <a:r>
              <a:rPr lang="en-GB" sz="2400" dirty="0">
                <a:latin typeface="Arial" panose="020B0604020202020204" pitchFamily="34" charset="0"/>
                <a:cs typeface="Arial" panose="020B0604020202020204" pitchFamily="34" charset="0"/>
              </a:rPr>
              <a:t>(increase of minimum income as a base for social transfers – based on a study on minimum life costs from 2009) </a:t>
            </a:r>
          </a:p>
          <a:p>
            <a:pPr lvl="1"/>
            <a:endParaRPr lang="en-US" sz="2000" dirty="0"/>
          </a:p>
          <a:p>
            <a:endParaRPr lang="sl-SI" sz="2400" dirty="0"/>
          </a:p>
        </p:txBody>
      </p:sp>
    </p:spTree>
    <p:extLst>
      <p:ext uri="{BB962C8B-B14F-4D97-AF65-F5344CB8AC3E}">
        <p14:creationId xmlns:p14="http://schemas.microsoft.com/office/powerpoint/2010/main" val="861510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en-US" sz="2800" dirty="0">
                <a:latin typeface="Arial" panose="020B0604020202020204" pitchFamily="34" charset="0"/>
                <a:cs typeface="Arial" panose="020B0604020202020204" pitchFamily="34" charset="0"/>
              </a:rPr>
              <a:t>THE MAIN GOALS OF THE </a:t>
            </a:r>
            <a:r>
              <a:rPr lang="sl-SI" sz="2800" dirty="0">
                <a:latin typeface="Arial" panose="020B0604020202020204" pitchFamily="34" charset="0"/>
                <a:cs typeface="Arial" panose="020B0604020202020204" pitchFamily="34" charset="0"/>
              </a:rPr>
              <a:t>2010 </a:t>
            </a:r>
            <a:r>
              <a:rPr lang="en-US" sz="2800" dirty="0">
                <a:latin typeface="Arial" panose="020B0604020202020204" pitchFamily="34" charset="0"/>
                <a:cs typeface="Arial" panose="020B0604020202020204" pitchFamily="34" charset="0"/>
              </a:rPr>
              <a:t>REFORM</a:t>
            </a:r>
            <a:endParaRPr lang="sl-SI" sz="2800" dirty="0">
              <a:latin typeface="Arial" panose="020B0604020202020204" pitchFamily="34" charset="0"/>
              <a:cs typeface="Arial" panose="020B0604020202020204" pitchFamily="34" charset="0"/>
            </a:endParaRPr>
          </a:p>
        </p:txBody>
      </p:sp>
      <p:sp>
        <p:nvSpPr>
          <p:cNvPr id="3" name="Označba mesta vsebine 2"/>
          <p:cNvSpPr>
            <a:spLocks noGrp="1"/>
          </p:cNvSpPr>
          <p:nvPr>
            <p:ph idx="1"/>
          </p:nvPr>
        </p:nvSpPr>
        <p:spPr/>
        <p:txBody>
          <a:bodyPr/>
          <a:lstStyle/>
          <a:p>
            <a:pPr lvl="1">
              <a:buFont typeface="Arial" pitchFamily="34" charset="0"/>
              <a:buChar char="•"/>
            </a:pPr>
            <a:r>
              <a:rPr lang="en-GB" sz="2400" b="1" dirty="0">
                <a:latin typeface="Arial" panose="020B0604020202020204" pitchFamily="34" charset="0"/>
                <a:cs typeface="Arial" panose="020B0604020202020204" pitchFamily="34" charset="0"/>
              </a:rPr>
              <a:t>Incentives for work </a:t>
            </a:r>
            <a:r>
              <a:rPr lang="en-GB" sz="2400" dirty="0">
                <a:latin typeface="Arial" panose="020B0604020202020204" pitchFamily="34" charset="0"/>
                <a:cs typeface="Arial" panose="020B0604020202020204" pitchFamily="34" charset="0"/>
              </a:rPr>
              <a:t>and active search for solutions to one’s problems (</a:t>
            </a:r>
            <a:r>
              <a:rPr lang="en-GB" sz="2400" b="1" dirty="0">
                <a:latin typeface="Arial" panose="020B0604020202020204" pitchFamily="34" charset="0"/>
                <a:cs typeface="Arial" panose="020B0604020202020204" pitchFamily="34" charset="0"/>
              </a:rPr>
              <a:t>activity supplement </a:t>
            </a:r>
            <a:r>
              <a:rPr lang="en-GB" sz="2400" dirty="0">
                <a:latin typeface="Arial" panose="020B0604020202020204" pitchFamily="34" charset="0"/>
                <a:cs typeface="Arial" panose="020B0604020202020204" pitchFamily="34" charset="0"/>
              </a:rPr>
              <a:t>for beneficiaries working or in active programmes -  amount depending on duration and character of the activity) </a:t>
            </a:r>
            <a:endParaRPr lang="sl-SI" sz="2400" dirty="0">
              <a:latin typeface="Arial" panose="020B0604020202020204" pitchFamily="34" charset="0"/>
              <a:cs typeface="Arial" panose="020B0604020202020204" pitchFamily="34" charset="0"/>
            </a:endParaRPr>
          </a:p>
          <a:p>
            <a:pPr marL="457200" lvl="1" indent="0">
              <a:buNone/>
            </a:pPr>
            <a:endParaRPr lang="en-GB" sz="2400" dirty="0">
              <a:latin typeface="Arial" panose="020B0604020202020204" pitchFamily="34" charset="0"/>
              <a:cs typeface="Arial" panose="020B0604020202020204" pitchFamily="34" charset="0"/>
            </a:endParaRPr>
          </a:p>
          <a:p>
            <a:pPr lvl="1">
              <a:buFont typeface="Arial" pitchFamily="34" charset="0"/>
              <a:buChar char="•"/>
            </a:pPr>
            <a:r>
              <a:rPr lang="en-GB" sz="2400" b="1" dirty="0">
                <a:latin typeface="Arial" panose="020B0604020202020204" pitchFamily="34" charset="0"/>
                <a:cs typeface="Arial" panose="020B0604020202020204" pitchFamily="34" charset="0"/>
              </a:rPr>
              <a:t>More focus on activation</a:t>
            </a:r>
            <a:r>
              <a:rPr lang="en-GB" sz="2400" dirty="0">
                <a:latin typeface="Arial" panose="020B0604020202020204" pitchFamily="34" charset="0"/>
                <a:cs typeface="Arial" panose="020B0604020202020204" pitchFamily="34" charset="0"/>
              </a:rPr>
              <a:t> of long-term recipients capable of work</a:t>
            </a:r>
            <a:endParaRPr lang="sl-SI" sz="2400" dirty="0">
              <a:latin typeface="Arial" panose="020B0604020202020204" pitchFamily="34" charset="0"/>
              <a:cs typeface="Arial" panose="020B0604020202020204" pitchFamily="34" charset="0"/>
            </a:endParaRPr>
          </a:p>
          <a:p>
            <a:pPr marL="457200" lvl="1" indent="0">
              <a:buNone/>
            </a:pPr>
            <a:endParaRPr lang="en-GB" sz="2400" dirty="0">
              <a:latin typeface="Arial" panose="020B0604020202020204" pitchFamily="34" charset="0"/>
              <a:cs typeface="Arial" panose="020B0604020202020204" pitchFamily="34" charset="0"/>
            </a:endParaRPr>
          </a:p>
          <a:p>
            <a:pPr lvl="1">
              <a:buFont typeface="Arial" pitchFamily="34" charset="0"/>
              <a:buChar char="•"/>
            </a:pPr>
            <a:r>
              <a:rPr lang="en-GB" sz="2400" dirty="0">
                <a:latin typeface="Arial" panose="020B0604020202020204" pitchFamily="34" charset="0"/>
                <a:cs typeface="Arial" panose="020B0604020202020204" pitchFamily="34" charset="0"/>
              </a:rPr>
              <a:t>Income support for pensioners transferred from pension system to social benefits system (</a:t>
            </a:r>
            <a:r>
              <a:rPr lang="en-GB" sz="2400" b="1" dirty="0">
                <a:latin typeface="Arial" panose="020B0604020202020204" pitchFamily="34" charset="0"/>
                <a:cs typeface="Arial" panose="020B0604020202020204" pitchFamily="34" charset="0"/>
              </a:rPr>
              <a:t>income supplement for those not capable to work</a:t>
            </a:r>
            <a:r>
              <a:rPr lang="en-GB" sz="2400" dirty="0">
                <a:latin typeface="Arial" panose="020B0604020202020204" pitchFamily="34" charset="0"/>
                <a:cs typeface="Arial" panose="020B0604020202020204" pitchFamily="34" charset="0"/>
              </a:rPr>
              <a:t>).</a:t>
            </a:r>
            <a:br>
              <a:rPr lang="en-GB" sz="2400" dirty="0">
                <a:latin typeface="Arial" panose="020B0604020202020204" pitchFamily="34" charset="0"/>
                <a:cs typeface="Arial" panose="020B0604020202020204" pitchFamily="34" charset="0"/>
              </a:rPr>
            </a:br>
            <a:r>
              <a:rPr lang="sl-SI" sz="2400" dirty="0">
                <a:latin typeface="Arial" panose="020B0604020202020204" pitchFamily="34" charset="0"/>
                <a:cs typeface="Arial" panose="020B0604020202020204" pitchFamily="34" charset="0"/>
              </a:rPr>
              <a:t>	</a:t>
            </a:r>
          </a:p>
          <a:p>
            <a:endParaRPr lang="sl-SI" dirty="0"/>
          </a:p>
        </p:txBody>
      </p:sp>
    </p:spTree>
    <p:extLst>
      <p:ext uri="{BB962C8B-B14F-4D97-AF65-F5344CB8AC3E}">
        <p14:creationId xmlns:p14="http://schemas.microsoft.com/office/powerpoint/2010/main" val="3852715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16496" y="188641"/>
            <a:ext cx="8786110" cy="720079"/>
          </a:xfrm>
        </p:spPr>
        <p:txBody>
          <a:bodyPr>
            <a:noAutofit/>
          </a:bodyPr>
          <a:lstStyle/>
          <a:p>
            <a:r>
              <a:rPr lang="sl-SI" sz="2400" dirty="0">
                <a:latin typeface="Arial" panose="020B0604020202020204" pitchFamily="34" charset="0"/>
                <a:cs typeface="Arial" panose="020B0604020202020204" pitchFamily="34" charset="0"/>
              </a:rPr>
              <a:t>RIGHTS UNDER THE NEW MEANS TESTING SYSTEM</a:t>
            </a:r>
          </a:p>
        </p:txBody>
      </p:sp>
      <p:sp>
        <p:nvSpPr>
          <p:cNvPr id="3" name="Označba mesta besedila 2"/>
          <p:cNvSpPr>
            <a:spLocks noGrp="1"/>
          </p:cNvSpPr>
          <p:nvPr>
            <p:ph type="body" idx="1"/>
          </p:nvPr>
        </p:nvSpPr>
        <p:spPr>
          <a:xfrm>
            <a:off x="416496" y="1052736"/>
            <a:ext cx="3672408" cy="5040561"/>
          </a:xfrm>
        </p:spPr>
        <p:txBody>
          <a:bodyPr>
            <a:normAutofit/>
          </a:bodyPr>
          <a:lstStyle/>
          <a:p>
            <a:pPr marL="342900" indent="-342900">
              <a:defRPr/>
            </a:pPr>
            <a:r>
              <a:rPr lang="en-GB" b="1" cap="all" dirty="0">
                <a:solidFill>
                  <a:schemeClr val="tx1"/>
                </a:solidFill>
                <a:latin typeface="Arial" pitchFamily="34" charset="0"/>
                <a:cs typeface="Arial" pitchFamily="34" charset="0"/>
              </a:rPr>
              <a:t>cash benefits: </a:t>
            </a:r>
          </a:p>
          <a:p>
            <a:pPr marL="342900" indent="-342900">
              <a:buFont typeface="Arial" charset="0"/>
              <a:buChar char="•"/>
              <a:defRPr/>
            </a:pPr>
            <a:endParaRPr lang="en-GB" sz="1000" b="1" cap="all" dirty="0">
              <a:solidFill>
                <a:schemeClr val="tx1"/>
              </a:solidFill>
              <a:latin typeface="Arial" pitchFamily="34" charset="0"/>
              <a:cs typeface="Arial" pitchFamily="34" charset="0"/>
            </a:endParaRPr>
          </a:p>
          <a:p>
            <a:pPr>
              <a:defRPr/>
            </a:pPr>
            <a:r>
              <a:rPr lang="en-GB" dirty="0">
                <a:solidFill>
                  <a:schemeClr val="tx1"/>
                </a:solidFill>
                <a:latin typeface="Arial" pitchFamily="34" charset="0"/>
                <a:cs typeface="Arial" pitchFamily="34" charset="0"/>
              </a:rPr>
              <a:t>CHILD (BENEFIT) ALLOWANCE </a:t>
            </a:r>
          </a:p>
          <a:p>
            <a:pPr>
              <a:defRPr/>
            </a:pPr>
            <a:endParaRPr lang="en-GB" sz="1000" dirty="0">
              <a:solidFill>
                <a:schemeClr val="tx1"/>
              </a:solidFill>
              <a:latin typeface="Arial" pitchFamily="34" charset="0"/>
              <a:cs typeface="Arial" pitchFamily="34" charset="0"/>
            </a:endParaRPr>
          </a:p>
          <a:p>
            <a:pPr>
              <a:defRPr/>
            </a:pPr>
            <a:r>
              <a:rPr lang="sl-SI" dirty="0">
                <a:solidFill>
                  <a:srgbClr val="C00000"/>
                </a:solidFill>
                <a:latin typeface="Arial" panose="020B0604020202020204" pitchFamily="34" charset="0"/>
                <a:cs typeface="Arial" panose="020B0604020202020204" pitchFamily="34" charset="0"/>
              </a:rPr>
              <a:t>(</a:t>
            </a:r>
            <a:r>
              <a:rPr lang="en-GB" dirty="0">
                <a:solidFill>
                  <a:srgbClr val="C00000"/>
                </a:solidFill>
                <a:latin typeface="Arial" panose="020B0604020202020204" pitchFamily="34" charset="0"/>
                <a:cs typeface="Arial" panose="020B0604020202020204" pitchFamily="34" charset="0"/>
              </a:rPr>
              <a:t>FINANCIAL</a:t>
            </a:r>
            <a:r>
              <a:rPr lang="sl-SI" dirty="0">
                <a:solidFill>
                  <a:srgbClr val="C00000"/>
                </a:solidFill>
                <a:latin typeface="Arial" panose="020B0604020202020204" pitchFamily="34" charset="0"/>
                <a:cs typeface="Arial" panose="020B0604020202020204" pitchFamily="34" charset="0"/>
              </a:rPr>
              <a:t>)</a:t>
            </a:r>
            <a:r>
              <a:rPr lang="en-GB" dirty="0">
                <a:solidFill>
                  <a:srgbClr val="C00000"/>
                </a:solidFill>
                <a:latin typeface="Arial" panose="020B0604020202020204" pitchFamily="34" charset="0"/>
                <a:cs typeface="Arial" panose="020B0604020202020204" pitchFamily="34" charset="0"/>
              </a:rPr>
              <a:t> SOCIAL ASSISTANCE</a:t>
            </a:r>
          </a:p>
          <a:p>
            <a:pPr>
              <a:defRPr/>
            </a:pPr>
            <a:endParaRPr lang="en-GB" sz="1000" dirty="0">
              <a:solidFill>
                <a:schemeClr val="tx1"/>
              </a:solidFill>
              <a:latin typeface="Arial" pitchFamily="34" charset="0"/>
              <a:cs typeface="Arial" pitchFamily="34" charset="0"/>
            </a:endParaRPr>
          </a:p>
          <a:p>
            <a:pPr>
              <a:defRPr/>
            </a:pPr>
            <a:r>
              <a:rPr lang="en-GB" dirty="0">
                <a:solidFill>
                  <a:schemeClr val="tx1"/>
                </a:solidFill>
                <a:latin typeface="Arial" pitchFamily="34" charset="0"/>
                <a:cs typeface="Arial" pitchFamily="34" charset="0"/>
              </a:rPr>
              <a:t> INCOME SUPPORT </a:t>
            </a:r>
          </a:p>
          <a:p>
            <a:pPr>
              <a:defRPr/>
            </a:pPr>
            <a:r>
              <a:rPr lang="en-GB" dirty="0">
                <a:solidFill>
                  <a:schemeClr val="tx1"/>
                </a:solidFill>
                <a:latin typeface="Arial" pitchFamily="34" charset="0"/>
                <a:cs typeface="Arial" pitchFamily="34" charset="0"/>
              </a:rPr>
              <a:t>(Supplementary allowance</a:t>
            </a:r>
            <a:r>
              <a:rPr lang="sl-SI" dirty="0">
                <a:solidFill>
                  <a:schemeClr val="tx1"/>
                </a:solidFill>
                <a:latin typeface="Arial" pitchFamily="34" charset="0"/>
                <a:cs typeface="Arial" pitchFamily="34" charset="0"/>
              </a:rPr>
              <a:t> </a:t>
            </a:r>
            <a:r>
              <a:rPr lang="en-GB" dirty="0">
                <a:solidFill>
                  <a:schemeClr val="tx1"/>
                </a:solidFill>
                <a:latin typeface="Arial" pitchFamily="34" charset="0"/>
                <a:cs typeface="Arial" pitchFamily="34" charset="0"/>
              </a:rPr>
              <a:t>for pensioners and people long-term incapable of work)</a:t>
            </a:r>
          </a:p>
          <a:p>
            <a:pPr>
              <a:defRPr/>
            </a:pPr>
            <a:endParaRPr lang="en-GB" sz="1000" dirty="0">
              <a:solidFill>
                <a:schemeClr val="tx1"/>
              </a:solidFill>
              <a:latin typeface="Arial" pitchFamily="34" charset="0"/>
              <a:cs typeface="Arial" pitchFamily="34" charset="0"/>
            </a:endParaRPr>
          </a:p>
          <a:p>
            <a:pPr>
              <a:defRPr/>
            </a:pPr>
            <a:r>
              <a:rPr lang="en-GB" dirty="0">
                <a:solidFill>
                  <a:schemeClr val="tx1"/>
                </a:solidFill>
                <a:latin typeface="Arial" pitchFamily="34" charset="0"/>
                <a:cs typeface="Arial" pitchFamily="34" charset="0"/>
              </a:rPr>
              <a:t>STATE SCHOLARSHIPS</a:t>
            </a:r>
          </a:p>
          <a:p>
            <a:endParaRPr lang="sl-SI" dirty="0"/>
          </a:p>
        </p:txBody>
      </p:sp>
      <p:sp>
        <p:nvSpPr>
          <p:cNvPr id="4" name="Pravokotnik 3"/>
          <p:cNvSpPr/>
          <p:nvPr/>
        </p:nvSpPr>
        <p:spPr>
          <a:xfrm>
            <a:off x="4448944" y="1052736"/>
            <a:ext cx="4968552" cy="5275290"/>
          </a:xfrm>
          <a:prstGeom prst="rect">
            <a:avLst/>
          </a:prstGeom>
        </p:spPr>
        <p:txBody>
          <a:bodyPr wrap="square">
            <a:spAutoFit/>
          </a:bodyPr>
          <a:lstStyle/>
          <a:p>
            <a:pPr marL="342900" indent="-342900">
              <a:spcBef>
                <a:spcPct val="20000"/>
              </a:spcBef>
              <a:defRPr/>
            </a:pPr>
            <a:r>
              <a:rPr lang="en-GB" sz="2000" b="1" cap="all" dirty="0">
                <a:latin typeface="Calibri" pitchFamily="34" charset="0"/>
              </a:rPr>
              <a:t>subsidies and </a:t>
            </a:r>
            <a:r>
              <a:rPr lang="sl-SI" sz="2000" b="1" cap="all" dirty="0">
                <a:latin typeface="Calibri" pitchFamily="34" charset="0"/>
              </a:rPr>
              <a:t>REDUCED </a:t>
            </a:r>
            <a:r>
              <a:rPr lang="en-GB" sz="2000" b="1" cap="all" dirty="0">
                <a:latin typeface="Calibri" pitchFamily="34" charset="0"/>
              </a:rPr>
              <a:t>payments:</a:t>
            </a:r>
            <a:endParaRPr lang="sl-SI" sz="2000" b="1" cap="all" dirty="0">
              <a:latin typeface="Calibri" pitchFamily="34" charset="0"/>
            </a:endParaRPr>
          </a:p>
          <a:p>
            <a:pPr marL="285750" indent="-285750">
              <a:spcBef>
                <a:spcPct val="20000"/>
              </a:spcBef>
              <a:buFont typeface="Arial" panose="020B0604020202020204" pitchFamily="34" charset="0"/>
              <a:buChar char="•"/>
              <a:defRPr/>
            </a:pPr>
            <a:r>
              <a:rPr lang="en-GB" dirty="0">
                <a:latin typeface="Arial" pitchFamily="34" charset="0"/>
                <a:cs typeface="Arial" pitchFamily="34" charset="0"/>
              </a:rPr>
              <a:t>reduced kindergarten fee</a:t>
            </a:r>
            <a:endParaRPr lang="sl-SI" dirty="0">
              <a:latin typeface="Arial" pitchFamily="34" charset="0"/>
              <a:cs typeface="Arial" pitchFamily="34" charset="0"/>
            </a:endParaRPr>
          </a:p>
          <a:p>
            <a:pPr marL="171450" indent="-171450">
              <a:spcBef>
                <a:spcPct val="20000"/>
              </a:spcBef>
              <a:buFont typeface="Arial" panose="020B0604020202020204" pitchFamily="34" charset="0"/>
              <a:buChar char="•"/>
              <a:defRPr/>
            </a:pPr>
            <a:endParaRPr lang="sl-SI" sz="800" dirty="0">
              <a:latin typeface="Arial" pitchFamily="34" charset="0"/>
              <a:cs typeface="Arial" pitchFamily="34" charset="0"/>
            </a:endParaRPr>
          </a:p>
          <a:p>
            <a:pPr marL="285750" indent="-285750">
              <a:spcBef>
                <a:spcPct val="20000"/>
              </a:spcBef>
              <a:buFont typeface="Arial" panose="020B0604020202020204" pitchFamily="34" charset="0"/>
              <a:buChar char="•"/>
              <a:defRPr/>
            </a:pPr>
            <a:r>
              <a:rPr lang="en-GB" dirty="0">
                <a:latin typeface="Arial" pitchFamily="34" charset="0"/>
                <a:cs typeface="Arial" pitchFamily="34" charset="0"/>
              </a:rPr>
              <a:t>subsidy for school meals (lunch</a:t>
            </a:r>
            <a:r>
              <a:rPr lang="sl-SI" dirty="0">
                <a:latin typeface="Arial" pitchFamily="34" charset="0"/>
                <a:cs typeface="Arial" pitchFamily="34" charset="0"/>
              </a:rPr>
              <a:t>/</a:t>
            </a:r>
            <a:r>
              <a:rPr lang="en-GB" dirty="0">
                <a:latin typeface="Arial" pitchFamily="34" charset="0"/>
                <a:cs typeface="Arial" pitchFamily="34" charset="0"/>
              </a:rPr>
              <a:t>snack </a:t>
            </a:r>
            <a:r>
              <a:rPr lang="sl-SI" dirty="0">
                <a:latin typeface="Arial" pitchFamily="34" charset="0"/>
                <a:cs typeface="Arial" pitchFamily="34" charset="0"/>
              </a:rPr>
              <a:t>)</a:t>
            </a:r>
            <a:r>
              <a:rPr lang="en-GB" dirty="0">
                <a:latin typeface="Arial" pitchFamily="34" charset="0"/>
                <a:cs typeface="Arial" pitchFamily="34" charset="0"/>
              </a:rPr>
              <a:t>in elementary and high schools</a:t>
            </a:r>
            <a:endParaRPr lang="sl-SI" dirty="0">
              <a:latin typeface="Arial" pitchFamily="34" charset="0"/>
              <a:cs typeface="Arial" pitchFamily="34" charset="0"/>
            </a:endParaRPr>
          </a:p>
          <a:p>
            <a:pPr marL="171450" indent="-171450">
              <a:spcBef>
                <a:spcPct val="20000"/>
              </a:spcBef>
              <a:buFont typeface="Arial" panose="020B0604020202020204" pitchFamily="34" charset="0"/>
              <a:buChar char="•"/>
              <a:defRPr/>
            </a:pPr>
            <a:endParaRPr lang="sl-SI" sz="800" dirty="0">
              <a:latin typeface="Arial" pitchFamily="34" charset="0"/>
              <a:cs typeface="Arial" pitchFamily="34" charset="0"/>
            </a:endParaRPr>
          </a:p>
          <a:p>
            <a:pPr marL="285750" indent="-285750">
              <a:spcBef>
                <a:spcPct val="20000"/>
              </a:spcBef>
              <a:buFont typeface="Arial" panose="020B0604020202020204" pitchFamily="34" charset="0"/>
              <a:buChar char="•"/>
              <a:defRPr/>
            </a:pPr>
            <a:r>
              <a:rPr lang="en-GB" dirty="0">
                <a:latin typeface="Arial" pitchFamily="34" charset="0"/>
                <a:cs typeface="Arial" pitchFamily="34" charset="0"/>
              </a:rPr>
              <a:t>exemption from payment of social care services</a:t>
            </a:r>
            <a:endParaRPr lang="sl-SI" dirty="0">
              <a:latin typeface="Arial" pitchFamily="34" charset="0"/>
              <a:cs typeface="Arial" pitchFamily="34" charset="0"/>
            </a:endParaRPr>
          </a:p>
          <a:p>
            <a:pPr marL="171450" indent="-171450">
              <a:spcBef>
                <a:spcPct val="20000"/>
              </a:spcBef>
              <a:buFont typeface="Arial" panose="020B0604020202020204" pitchFamily="34" charset="0"/>
              <a:buChar char="•"/>
              <a:defRPr/>
            </a:pPr>
            <a:endParaRPr lang="sl-SI" sz="800" dirty="0">
              <a:latin typeface="Arial" pitchFamily="34" charset="0"/>
              <a:cs typeface="Arial" pitchFamily="34" charset="0"/>
            </a:endParaRPr>
          </a:p>
          <a:p>
            <a:pPr marL="285750" indent="-285750">
              <a:spcBef>
                <a:spcPct val="20000"/>
              </a:spcBef>
              <a:buFont typeface="Arial" panose="020B0604020202020204" pitchFamily="34" charset="0"/>
              <a:buChar char="•"/>
              <a:defRPr/>
            </a:pPr>
            <a:r>
              <a:rPr lang="en-GB" dirty="0">
                <a:latin typeface="Arial" pitchFamily="34" charset="0"/>
                <a:cs typeface="Arial" pitchFamily="34" charset="0"/>
              </a:rPr>
              <a:t>contribution to the payment of a family assistant</a:t>
            </a:r>
            <a:endParaRPr lang="sl-SI" dirty="0">
              <a:latin typeface="Arial" pitchFamily="34" charset="0"/>
              <a:cs typeface="Arial" pitchFamily="34" charset="0"/>
            </a:endParaRPr>
          </a:p>
          <a:p>
            <a:pPr marL="171450" indent="-171450">
              <a:spcBef>
                <a:spcPct val="20000"/>
              </a:spcBef>
              <a:buFont typeface="Arial" panose="020B0604020202020204" pitchFamily="34" charset="0"/>
              <a:buChar char="•"/>
              <a:defRPr/>
            </a:pPr>
            <a:endParaRPr lang="sl-SI" sz="800" dirty="0">
              <a:latin typeface="Arial" pitchFamily="34" charset="0"/>
              <a:cs typeface="Arial" pitchFamily="34" charset="0"/>
            </a:endParaRPr>
          </a:p>
          <a:p>
            <a:pPr marL="285750" indent="-285750">
              <a:spcBef>
                <a:spcPct val="20000"/>
              </a:spcBef>
              <a:buFont typeface="Arial" panose="020B0604020202020204" pitchFamily="34" charset="0"/>
              <a:buChar char="•"/>
              <a:defRPr/>
            </a:pPr>
            <a:r>
              <a:rPr lang="en-GB" dirty="0">
                <a:latin typeface="Arial" pitchFamily="34" charset="0"/>
                <a:cs typeface="Arial" pitchFamily="34" charset="0"/>
              </a:rPr>
              <a:t>rent subsidy</a:t>
            </a:r>
            <a:endParaRPr lang="sl-SI" dirty="0">
              <a:latin typeface="Arial" pitchFamily="34" charset="0"/>
              <a:cs typeface="Arial" pitchFamily="34" charset="0"/>
            </a:endParaRPr>
          </a:p>
          <a:p>
            <a:pPr marL="171450" indent="-171450">
              <a:spcBef>
                <a:spcPct val="20000"/>
              </a:spcBef>
              <a:buFont typeface="Arial" panose="020B0604020202020204" pitchFamily="34" charset="0"/>
              <a:buChar char="•"/>
              <a:defRPr/>
            </a:pPr>
            <a:endParaRPr lang="sl-SI" sz="800" dirty="0">
              <a:latin typeface="Arial" pitchFamily="34" charset="0"/>
              <a:cs typeface="Arial" pitchFamily="34" charset="0"/>
            </a:endParaRPr>
          </a:p>
          <a:p>
            <a:pPr marL="285750" indent="-285750">
              <a:spcBef>
                <a:spcPct val="20000"/>
              </a:spcBef>
              <a:buFont typeface="Arial" panose="020B0604020202020204" pitchFamily="34" charset="0"/>
              <a:buChar char="•"/>
              <a:defRPr/>
            </a:pPr>
            <a:r>
              <a:rPr lang="en-GB" dirty="0">
                <a:latin typeface="Arial" pitchFamily="34" charset="0"/>
                <a:cs typeface="Arial" pitchFamily="34" charset="0"/>
              </a:rPr>
              <a:t>subsidy covering the difference to full value of health care services</a:t>
            </a:r>
            <a:endParaRPr lang="sl-SI" dirty="0">
              <a:latin typeface="Arial" pitchFamily="34" charset="0"/>
              <a:cs typeface="Arial" pitchFamily="34" charset="0"/>
            </a:endParaRPr>
          </a:p>
          <a:p>
            <a:pPr marL="171450" indent="-171450">
              <a:spcBef>
                <a:spcPct val="20000"/>
              </a:spcBef>
              <a:buFont typeface="Arial" panose="020B0604020202020204" pitchFamily="34" charset="0"/>
              <a:buChar char="•"/>
              <a:defRPr/>
            </a:pPr>
            <a:endParaRPr lang="sl-SI" sz="800" dirty="0">
              <a:latin typeface="Arial" pitchFamily="34" charset="0"/>
              <a:cs typeface="Arial" pitchFamily="34" charset="0"/>
            </a:endParaRPr>
          </a:p>
          <a:p>
            <a:pPr marL="285750" indent="-285750">
              <a:spcBef>
                <a:spcPct val="20000"/>
              </a:spcBef>
              <a:buFont typeface="Arial" panose="020B0604020202020204" pitchFamily="34" charset="0"/>
              <a:buChar char="•"/>
              <a:defRPr/>
            </a:pPr>
            <a:r>
              <a:rPr lang="en-GB" dirty="0">
                <a:latin typeface="Arial" pitchFamily="34" charset="0"/>
                <a:cs typeface="Arial" pitchFamily="34" charset="0"/>
              </a:rPr>
              <a:t>payment of contribution for compulsory health insurance</a:t>
            </a:r>
            <a:br>
              <a:rPr lang="sl-SI" dirty="0">
                <a:latin typeface="Calibri" pitchFamily="34" charset="0"/>
              </a:rPr>
            </a:br>
            <a:endParaRPr lang="sl-SI" dirty="0">
              <a:latin typeface="Calibri" pitchFamily="34" charset="0"/>
            </a:endParaRPr>
          </a:p>
        </p:txBody>
      </p:sp>
    </p:spTree>
    <p:extLst>
      <p:ext uri="{BB962C8B-B14F-4D97-AF65-F5344CB8AC3E}">
        <p14:creationId xmlns:p14="http://schemas.microsoft.com/office/powerpoint/2010/main" val="55251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16496" y="332657"/>
            <a:ext cx="8064896" cy="576063"/>
          </a:xfrm>
        </p:spPr>
        <p:txBody>
          <a:bodyPr>
            <a:normAutofit fontScale="90000"/>
          </a:bodyPr>
          <a:lstStyle/>
          <a:p>
            <a:r>
              <a:rPr lang="en-US" sz="3100" dirty="0">
                <a:latin typeface="Arial" panose="020B0604020202020204" pitchFamily="34" charset="0"/>
                <a:cs typeface="Arial" panose="020B0604020202020204" pitchFamily="34" charset="0"/>
              </a:rPr>
              <a:t>Social work centers: one-stop shop</a:t>
            </a:r>
            <a:br>
              <a:rPr lang="en-US" dirty="0"/>
            </a:br>
            <a:endParaRPr lang="sl-SI" dirty="0"/>
          </a:p>
        </p:txBody>
      </p:sp>
      <p:sp>
        <p:nvSpPr>
          <p:cNvPr id="3" name="Označba mesta besedila 2"/>
          <p:cNvSpPr>
            <a:spLocks noGrp="1"/>
          </p:cNvSpPr>
          <p:nvPr>
            <p:ph type="body" idx="1"/>
          </p:nvPr>
        </p:nvSpPr>
        <p:spPr>
          <a:xfrm>
            <a:off x="416496" y="1124744"/>
            <a:ext cx="9145016" cy="5544616"/>
          </a:xfrm>
        </p:spPr>
        <p:txBody>
          <a:bodyPr>
            <a:noAutofit/>
          </a:bodyPr>
          <a:lstStyle/>
          <a:p>
            <a:endParaRPr lang="sl-SI" sz="2400" b="1" dirty="0">
              <a:solidFill>
                <a:schemeClr val="tx1"/>
              </a:solidFill>
              <a:latin typeface="Arial" pitchFamily="34" charset="0"/>
              <a:cs typeface="Arial" pitchFamily="34" charset="0"/>
            </a:endParaRPr>
          </a:p>
          <a:p>
            <a:endParaRPr lang="sl-SI" sz="2400" b="1" dirty="0">
              <a:solidFill>
                <a:schemeClr val="tx1"/>
              </a:solidFill>
              <a:latin typeface="Arial" pitchFamily="34" charset="0"/>
              <a:cs typeface="Arial" pitchFamily="34" charset="0"/>
            </a:endParaRPr>
          </a:p>
          <a:p>
            <a:r>
              <a:rPr lang="sl-SI" sz="2400" b="1" dirty="0">
                <a:solidFill>
                  <a:schemeClr val="tx1"/>
                </a:solidFill>
                <a:latin typeface="Arial" pitchFamily="34" charset="0"/>
                <a:cs typeface="Arial" pitchFamily="34" charset="0"/>
              </a:rPr>
              <a:t>S</a:t>
            </a:r>
            <a:r>
              <a:rPr lang="en-US" sz="2400" b="1" dirty="0">
                <a:solidFill>
                  <a:schemeClr val="tx1"/>
                </a:solidFill>
                <a:latin typeface="Arial" pitchFamily="34" charset="0"/>
                <a:cs typeface="Arial" pitchFamily="34" charset="0"/>
              </a:rPr>
              <a:t>ingle entry point </a:t>
            </a:r>
            <a:r>
              <a:rPr lang="en-US" sz="2400" dirty="0">
                <a:solidFill>
                  <a:schemeClr val="tx1"/>
                </a:solidFill>
                <a:latin typeface="Arial" pitchFamily="34" charset="0"/>
                <a:cs typeface="Arial" pitchFamily="34" charset="0"/>
              </a:rPr>
              <a:t>for all means tested social rights = </a:t>
            </a:r>
            <a:r>
              <a:rPr lang="en-US" sz="2400" b="1" dirty="0">
                <a:solidFill>
                  <a:schemeClr val="tx1"/>
                </a:solidFill>
                <a:latin typeface="Arial" pitchFamily="34" charset="0"/>
                <a:cs typeface="Arial" pitchFamily="34" charset="0"/>
              </a:rPr>
              <a:t>social work centers;</a:t>
            </a:r>
            <a:br>
              <a:rPr lang="en-US" sz="2400" b="1" dirty="0">
                <a:solidFill>
                  <a:schemeClr val="tx1"/>
                </a:solidFill>
                <a:latin typeface="Arial" pitchFamily="34" charset="0"/>
                <a:cs typeface="Arial" pitchFamily="34" charset="0"/>
              </a:rPr>
            </a:br>
            <a:br>
              <a:rPr lang="en-US" sz="2400" dirty="0">
                <a:solidFill>
                  <a:schemeClr val="tx1"/>
                </a:solidFill>
                <a:latin typeface="Arial" pitchFamily="34" charset="0"/>
                <a:cs typeface="Arial" pitchFamily="34" charset="0"/>
              </a:rPr>
            </a:br>
            <a:r>
              <a:rPr lang="en-AU" sz="2400" b="1" dirty="0">
                <a:solidFill>
                  <a:schemeClr val="tx1"/>
                </a:solidFill>
                <a:latin typeface="Arial" pitchFamily="34" charset="0"/>
                <a:cs typeface="Arial" pitchFamily="34" charset="0"/>
              </a:rPr>
              <a:t>Basically one application </a:t>
            </a:r>
            <a:r>
              <a:rPr lang="en-AU" sz="2400" dirty="0">
                <a:solidFill>
                  <a:schemeClr val="tx1"/>
                </a:solidFill>
                <a:latin typeface="Arial" pitchFamily="34" charset="0"/>
                <a:cs typeface="Arial" pitchFamily="34" charset="0"/>
              </a:rPr>
              <a:t>per applicant  (</a:t>
            </a:r>
            <a:r>
              <a:rPr lang="sl-SI" sz="2400" dirty="0">
                <a:solidFill>
                  <a:schemeClr val="tx1"/>
                </a:solidFill>
                <a:latin typeface="Arial" pitchFamily="34" charset="0"/>
                <a:cs typeface="Arial" pitchFamily="34" charset="0"/>
              </a:rPr>
              <a:t> </a:t>
            </a:r>
            <a:r>
              <a:rPr lang="en-AU" sz="2400" dirty="0">
                <a:solidFill>
                  <a:schemeClr val="tx1"/>
                </a:solidFill>
                <a:latin typeface="Arial" pitchFamily="34" charset="0"/>
                <a:cs typeface="Arial" pitchFamily="34" charset="0"/>
              </a:rPr>
              <a:t>in most cases no supporting documents needed);</a:t>
            </a:r>
            <a:br>
              <a:rPr lang="en-AU" sz="2400" dirty="0">
                <a:solidFill>
                  <a:schemeClr val="tx1"/>
                </a:solidFill>
                <a:latin typeface="Arial" pitchFamily="34" charset="0"/>
                <a:cs typeface="Arial" pitchFamily="34" charset="0"/>
              </a:rPr>
            </a:br>
            <a:br>
              <a:rPr lang="en-US" sz="2400" dirty="0">
                <a:solidFill>
                  <a:schemeClr val="tx1"/>
                </a:solidFill>
                <a:latin typeface="Arial" pitchFamily="34" charset="0"/>
                <a:cs typeface="Arial" pitchFamily="34" charset="0"/>
              </a:rPr>
            </a:br>
            <a:r>
              <a:rPr lang="en-US" sz="2400" b="1" dirty="0">
                <a:solidFill>
                  <a:schemeClr val="tx1"/>
                </a:solidFill>
                <a:latin typeface="Arial" pitchFamily="34" charset="0"/>
                <a:cs typeface="Arial" pitchFamily="34" charset="0"/>
              </a:rPr>
              <a:t>Priority order </a:t>
            </a:r>
            <a:r>
              <a:rPr lang="en-US" sz="2400" dirty="0">
                <a:solidFill>
                  <a:schemeClr val="tx1"/>
                </a:solidFill>
                <a:latin typeface="Arial" pitchFamily="34" charset="0"/>
                <a:cs typeface="Arial" pitchFamily="34" charset="0"/>
              </a:rPr>
              <a:t>for exercising rights;</a:t>
            </a:r>
            <a:br>
              <a:rPr lang="en-US" sz="2400" dirty="0">
                <a:solidFill>
                  <a:schemeClr val="tx1"/>
                </a:solidFill>
                <a:latin typeface="Arial" pitchFamily="34" charset="0"/>
                <a:cs typeface="Arial" pitchFamily="34" charset="0"/>
              </a:rPr>
            </a:br>
            <a:br>
              <a:rPr lang="en-US" sz="2400" dirty="0">
                <a:solidFill>
                  <a:schemeClr val="tx1"/>
                </a:solidFill>
                <a:latin typeface="Arial" pitchFamily="34" charset="0"/>
                <a:cs typeface="Arial" pitchFamily="34" charset="0"/>
              </a:rPr>
            </a:br>
            <a:r>
              <a:rPr lang="en-US" sz="2400" b="1" dirty="0">
                <a:solidFill>
                  <a:schemeClr val="tx1"/>
                </a:solidFill>
                <a:latin typeface="Arial" pitchFamily="34" charset="0"/>
                <a:cs typeface="Arial" pitchFamily="34" charset="0"/>
              </a:rPr>
              <a:t>Single scale for determining entitlement </a:t>
            </a:r>
            <a:r>
              <a:rPr lang="en-US" sz="2400" dirty="0">
                <a:solidFill>
                  <a:schemeClr val="tx1"/>
                </a:solidFill>
                <a:latin typeface="Arial" pitchFamily="34" charset="0"/>
                <a:cs typeface="Arial" pitchFamily="34" charset="0"/>
              </a:rPr>
              <a:t>to social rights (based on scale for child benefit; except for financial social assistance and income support for pensioners); </a:t>
            </a:r>
            <a:br>
              <a:rPr lang="en-US" sz="2400" dirty="0">
                <a:solidFill>
                  <a:schemeClr val="tx1"/>
                </a:solidFill>
                <a:latin typeface="Arial" pitchFamily="34" charset="0"/>
                <a:cs typeface="Arial" pitchFamily="34" charset="0"/>
              </a:rPr>
            </a:br>
            <a:br>
              <a:rPr lang="en-US" sz="2400" dirty="0">
                <a:solidFill>
                  <a:schemeClr val="tx1"/>
                </a:solidFill>
                <a:latin typeface="Arial" pitchFamily="34" charset="0"/>
                <a:cs typeface="Arial" pitchFamily="34" charset="0"/>
              </a:rPr>
            </a:br>
            <a:r>
              <a:rPr lang="en-US" sz="2400" dirty="0">
                <a:solidFill>
                  <a:schemeClr val="tx1"/>
                </a:solidFill>
                <a:latin typeface="Arial" pitchFamily="34" charset="0"/>
                <a:cs typeface="Arial" pitchFamily="34" charset="0"/>
              </a:rPr>
              <a:t>Simplified procedure supported  by </a:t>
            </a:r>
            <a:r>
              <a:rPr lang="en-US" sz="2400" b="1" dirty="0">
                <a:solidFill>
                  <a:schemeClr val="tx1"/>
                </a:solidFill>
                <a:latin typeface="Arial" pitchFamily="34" charset="0"/>
                <a:cs typeface="Arial" pitchFamily="34" charset="0"/>
              </a:rPr>
              <a:t>centralized information system;</a:t>
            </a:r>
            <a:br>
              <a:rPr lang="en-US" sz="2400" b="1" dirty="0">
                <a:solidFill>
                  <a:schemeClr val="tx1"/>
                </a:solidFill>
                <a:latin typeface="Arial" pitchFamily="34" charset="0"/>
                <a:cs typeface="Arial" pitchFamily="34" charset="0"/>
              </a:rPr>
            </a:br>
            <a:endParaRPr lang="sl-SI"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73512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SPRP_Correct Power Point Templat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SPRP_Correct Power Point Template v1</Template>
  <TotalTime>864</TotalTime>
  <Words>2122</Words>
  <Application>Microsoft Office PowerPoint</Application>
  <PresentationFormat>A4 (21x29,7 cm)</PresentationFormat>
  <Paragraphs>277</Paragraphs>
  <Slides>29</Slides>
  <Notes>3</Notes>
  <HiddenSlides>0</HiddenSlides>
  <MMClips>0</MMClips>
  <ScaleCrop>false</ScaleCrop>
  <HeadingPairs>
    <vt:vector size="10" baseType="variant">
      <vt:variant>
        <vt:lpstr>Caratteri utilizzati</vt:lpstr>
      </vt:variant>
      <vt:variant>
        <vt:i4>8</vt:i4>
      </vt:variant>
      <vt:variant>
        <vt:lpstr>Tema</vt:lpstr>
      </vt:variant>
      <vt:variant>
        <vt:i4>1</vt:i4>
      </vt:variant>
      <vt:variant>
        <vt:lpstr>Server OLE incorporati</vt:lpstr>
      </vt:variant>
      <vt:variant>
        <vt:i4>1</vt:i4>
      </vt:variant>
      <vt:variant>
        <vt:lpstr>Titoli diapositive</vt:lpstr>
      </vt:variant>
      <vt:variant>
        <vt:i4>29</vt:i4>
      </vt:variant>
      <vt:variant>
        <vt:lpstr>Presentazioni personalizzate</vt:lpstr>
      </vt:variant>
      <vt:variant>
        <vt:i4>1</vt:i4>
      </vt:variant>
    </vt:vector>
  </HeadingPairs>
  <TitlesOfParts>
    <vt:vector size="40" baseType="lpstr">
      <vt:lpstr>Optane</vt:lpstr>
      <vt:lpstr>宋体</vt:lpstr>
      <vt:lpstr>Arial</vt:lpstr>
      <vt:lpstr>Arial Black</vt:lpstr>
      <vt:lpstr>Calibri</vt:lpstr>
      <vt:lpstr>Times New Roman</vt:lpstr>
      <vt:lpstr>Verdana</vt:lpstr>
      <vt:lpstr>Wingdings</vt:lpstr>
      <vt:lpstr>SPRP_Correct Power Point Template v1</vt:lpstr>
      <vt:lpstr>think-cell Slide</vt:lpstr>
      <vt:lpstr>Presentazione standard di PowerPoint</vt:lpstr>
      <vt:lpstr>Presentazione standard di PowerPoint</vt:lpstr>
      <vt:lpstr>REFORM OF SOCIAL TRANSFERS SYSTEM 2010 </vt:lpstr>
      <vt:lpstr>Presentazione standard di PowerPoint</vt:lpstr>
      <vt:lpstr>Situation BEFORE IMPLEMENTATION OF NEW LEGISLATION   </vt:lpstr>
      <vt:lpstr>THE MAIN GOALS OF THE 2010 REFORM</vt:lpstr>
      <vt:lpstr>THE MAIN GOALS OF THE 2010 REFORM</vt:lpstr>
      <vt:lpstr>RIGHTS UNDER THE NEW MEANS TESTING SYSTEM</vt:lpstr>
      <vt:lpstr>Social work centers: one-stop shop </vt:lpstr>
      <vt:lpstr>Means testing of social assistance  </vt:lpstr>
      <vt:lpstr>Means testing of social assistance  </vt:lpstr>
      <vt:lpstr>MEANS TESTING OF SOCIAL ASSISTANCE</vt:lpstr>
      <vt:lpstr>Means testing of social assistance  </vt:lpstr>
      <vt:lpstr>Means testing of social assistance  </vt:lpstr>
      <vt:lpstr>Means testing of social assistance  </vt:lpstr>
      <vt:lpstr>Means testing of social assistance  </vt:lpstr>
      <vt:lpstr>MEANS TESTING OF SOCIAL ASSISTANCE</vt:lpstr>
      <vt:lpstr>MEANS TESTING OF SOCIAL ASSISTANCE</vt:lpstr>
      <vt:lpstr>Means testing of social assistance  </vt:lpstr>
      <vt:lpstr>MEANS TESTING OF SOCIAL ASSISTANCE</vt:lpstr>
      <vt:lpstr>IT SUPPORT FOR THE IMPLEMENTATION OF THE  NEW LEGISLATION</vt:lpstr>
      <vt:lpstr>SOURCES OF DATA FOR IT SUPPORTED DECISION MAKING</vt:lpstr>
      <vt:lpstr>MEANS TESTING OF SOCIAL ASSISTANCE – IT SUPPORT</vt:lpstr>
      <vt:lpstr>MEANS TESTING OF SOCIAL ASSISTANCE – IT SUPPORT</vt:lpstr>
      <vt:lpstr>Presentazione standard di PowerPoint</vt:lpstr>
      <vt:lpstr>Presentazione standard di PowerPoint</vt:lpstr>
      <vt:lpstr>MEANS TESTING OF SOCIAL ASSISTANCE – IT SUPPORT</vt:lpstr>
      <vt:lpstr>RESULTS</vt:lpstr>
      <vt:lpstr>Presentazione standard di PowerPoint</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SPRP-BJ User</dc:creator>
  <cp:lastModifiedBy>Valentina</cp:lastModifiedBy>
  <cp:revision>44</cp:revision>
  <cp:lastPrinted>2016-10-21T11:34:50Z</cp:lastPrinted>
  <dcterms:created xsi:type="dcterms:W3CDTF">2015-09-07T02:11:56Z</dcterms:created>
  <dcterms:modified xsi:type="dcterms:W3CDTF">2016-10-24T08:54:18Z</dcterms:modified>
</cp:coreProperties>
</file>