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0" r:id="rId1"/>
  </p:sldMasterIdLst>
  <p:notesMasterIdLst>
    <p:notesMasterId r:id="rId29"/>
  </p:notesMasterIdLst>
  <p:handoutMasterIdLst>
    <p:handoutMasterId r:id="rId30"/>
  </p:handoutMasterIdLst>
  <p:sldIdLst>
    <p:sldId id="1229" r:id="rId2"/>
    <p:sldId id="1322" r:id="rId3"/>
    <p:sldId id="1321" r:id="rId4"/>
    <p:sldId id="1323" r:id="rId5"/>
    <p:sldId id="1324" r:id="rId6"/>
    <p:sldId id="1329" r:id="rId7"/>
    <p:sldId id="1325" r:id="rId8"/>
    <p:sldId id="1330" r:id="rId9"/>
    <p:sldId id="1326" r:id="rId10"/>
    <p:sldId id="1331" r:id="rId11"/>
    <p:sldId id="1333" r:id="rId12"/>
    <p:sldId id="1327" r:id="rId13"/>
    <p:sldId id="1332" r:id="rId14"/>
    <p:sldId id="1334" r:id="rId15"/>
    <p:sldId id="1335" r:id="rId16"/>
    <p:sldId id="1341" r:id="rId17"/>
    <p:sldId id="1336" r:id="rId18"/>
    <p:sldId id="1342" r:id="rId19"/>
    <p:sldId id="1346" r:id="rId20"/>
    <p:sldId id="1337" r:id="rId21"/>
    <p:sldId id="1338" r:id="rId22"/>
    <p:sldId id="1339" r:id="rId23"/>
    <p:sldId id="1340" r:id="rId24"/>
    <p:sldId id="1343" r:id="rId25"/>
    <p:sldId id="1344" r:id="rId26"/>
    <p:sldId id="1345" r:id="rId27"/>
    <p:sldId id="1328" r:id="rId28"/>
  </p:sldIdLst>
  <p:sldSz cx="9906000" cy="6858000" type="A4"/>
  <p:notesSz cx="6794500" cy="9931400"/>
  <p:custShowLst>
    <p:custShow name="Custom Show 1" id="0">
      <p:sldLst/>
    </p:custShow>
  </p:custShowLst>
  <p:custDataLst>
    <p:tags r:id="rId31"/>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72">
          <p15:clr>
            <a:srgbClr val="A4A3A4"/>
          </p15:clr>
        </p15:guide>
        <p15:guide id="2" orient="horz" pos="3838">
          <p15:clr>
            <a:srgbClr val="A4A3A4"/>
          </p15:clr>
        </p15:guide>
        <p15:guide id="3" orient="horz">
          <p15:clr>
            <a:srgbClr val="A4A3A4"/>
          </p15:clr>
        </p15:guide>
        <p15:guide id="4" orient="horz" pos="890">
          <p15:clr>
            <a:srgbClr val="A4A3A4"/>
          </p15:clr>
        </p15:guide>
        <p15:guide id="5" pos="6023">
          <p15:clr>
            <a:srgbClr val="A4A3A4"/>
          </p15:clr>
        </p15:guide>
        <p15:guide id="6" pos="308">
          <p15:clr>
            <a:srgbClr val="A4A3A4"/>
          </p15:clr>
        </p15:guide>
        <p15:guide id="7" pos="5796">
          <p15:clr>
            <a:srgbClr val="A4A3A4"/>
          </p15:clr>
        </p15:guide>
        <p15:guide id="8" pos="217">
          <p15:clr>
            <a:srgbClr val="A4A3A4"/>
          </p15:clr>
        </p15:guide>
      </p15:sldGuideLst>
    </p:ext>
    <p:ext uri="{2D200454-40CA-4A62-9FC3-DE9A4176ACB9}">
      <p15:notesGuideLst xmlns:p15="http://schemas.microsoft.com/office/powerpoint/2012/main">
        <p15:guide id="1" orient="horz" pos="3128">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Zanetti" initials="CZ" lastIdx="1" clrIdx="0"/>
  <p:cmAuthor id="1" name="af"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FDA65"/>
    <a:srgbClr val="FFFFFF"/>
    <a:srgbClr val="FFCC00"/>
    <a:srgbClr val="E39913"/>
    <a:srgbClr val="F2F2F2"/>
    <a:srgbClr val="FFFF99"/>
    <a:srgbClr val="FFFFCC"/>
    <a:srgbClr val="D8D8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11" autoAdjust="0"/>
    <p:restoredTop sz="95252" autoAdjust="0"/>
  </p:normalViewPr>
  <p:slideViewPr>
    <p:cSldViewPr>
      <p:cViewPr varScale="1">
        <p:scale>
          <a:sx n="41" d="100"/>
          <a:sy n="41" d="100"/>
        </p:scale>
        <p:origin x="1500" y="42"/>
      </p:cViewPr>
      <p:guideLst>
        <p:guide orient="horz" pos="572"/>
        <p:guide orient="horz" pos="3838"/>
        <p:guide orient="horz"/>
        <p:guide orient="horz" pos="890"/>
        <p:guide pos="6023"/>
        <p:guide pos="308"/>
        <p:guide pos="5796"/>
        <p:guide pos="217"/>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7" d="100"/>
        <a:sy n="67" d="100"/>
      </p:scale>
      <p:origin x="0" y="0"/>
    </p:cViewPr>
  </p:sorterViewPr>
  <p:notesViewPr>
    <p:cSldViewPr>
      <p:cViewPr varScale="1">
        <p:scale>
          <a:sx n="51" d="100"/>
          <a:sy n="51" d="100"/>
        </p:scale>
        <p:origin x="-3006" y="-108"/>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longhi\Documents\report%20e%20grafici\report%20e%20grafici%20inserimenti%2020-10-16.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alonghi\Documents\report%20e%20grafici\base%20per%20cartina%20italia%20bi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0"/>
      <c:rAngAx val="0"/>
    </c:view3D>
    <c:floor>
      <c:thickness val="0"/>
    </c:floor>
    <c:sideWall>
      <c:thickness val="0"/>
    </c:sideWall>
    <c:backWall>
      <c:thickness val="0"/>
    </c:backWall>
    <c:plotArea>
      <c:layout/>
      <c:pie3DChart>
        <c:varyColors val="1"/>
        <c:ser>
          <c:idx val="0"/>
          <c:order val="0"/>
          <c:tx>
            <c:strRef>
              <c:f>Foglio1!$A$22</c:f>
              <c:strCache>
                <c:ptCount val="1"/>
                <c:pt idx="0">
                  <c:v>Nazionale</c:v>
                </c:pt>
              </c:strCache>
            </c:strRef>
          </c:tx>
          <c:explosion val="28"/>
          <c:dPt>
            <c:idx val="0"/>
            <c:bubble3D val="0"/>
            <c:spPr>
              <a:solidFill>
                <a:srgbClr val="92D050"/>
              </a:solidFill>
            </c:spPr>
            <c:extLst>
              <c:ext xmlns:c16="http://schemas.microsoft.com/office/drawing/2014/chart" uri="{C3380CC4-5D6E-409C-BE32-E72D297353CC}">
                <c16:uniqueId val="{00000001-5C46-4F8A-AF76-231ED085C6BE}"/>
              </c:ext>
            </c:extLst>
          </c:dPt>
          <c:dPt>
            <c:idx val="1"/>
            <c:bubble3D val="0"/>
            <c:explosion val="0"/>
            <c:spPr>
              <a:solidFill>
                <a:srgbClr val="FF0000"/>
              </a:solidFill>
            </c:spPr>
            <c:extLst>
              <c:ext xmlns:c16="http://schemas.microsoft.com/office/drawing/2014/chart" uri="{C3380CC4-5D6E-409C-BE32-E72D297353CC}">
                <c16:uniqueId val="{00000003-5C46-4F8A-AF76-231ED085C6BE}"/>
              </c:ext>
            </c:extLst>
          </c:dPt>
          <c:dLbls>
            <c:dLbl>
              <c:idx val="0"/>
              <c:dLblPos val="bestFit"/>
              <c:showLegendKey val="0"/>
              <c:showVal val="1"/>
              <c:showCatName val="1"/>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5C46-4F8A-AF76-231ED085C6BE}"/>
                </c:ext>
              </c:extLst>
            </c:dLbl>
            <c:dLbl>
              <c:idx val="1"/>
              <c:layout>
                <c:manualLayout>
                  <c:x val="-0.13973758458315128"/>
                  <c:y val="4.2948521461489045E-2"/>
                </c:manualLayout>
              </c:layout>
              <c:tx>
                <c:rich>
                  <a:bodyPr wrap="square" lIns="38100" tIns="19050" rIns="38100" bIns="19050" anchor="ctr">
                    <a:noAutofit/>
                  </a:bodyPr>
                  <a:lstStyle/>
                  <a:p>
                    <a:pPr>
                      <a:defRPr/>
                    </a:pPr>
                    <a:fld id="{5B57BBAD-EA74-4360-A877-8C5D3C348B2D}" type="SERIESNAME">
                      <a:rPr lang="it-IT" altLang="zh-CN"/>
                      <a:pPr>
                        <a:defRPr/>
                      </a:pPr>
                      <a:t>[SERIES NAME]</a:t>
                    </a:fld>
                    <a:r>
                      <a:rPr lang="it-IT" baseline="0"/>
                      <a:t> </a:t>
                    </a:r>
                    <a:fld id="{35F98690-5759-4753-A0B7-23EF37A524CB}" type="CATEGORYNAME">
                      <a:rPr lang="it-IT" altLang="zh-CN" baseline="0"/>
                      <a:pPr>
                        <a:defRPr/>
                      </a:pPr>
                      <a:t>[CATEGORY NAME]</a:t>
                    </a:fld>
                    <a:r>
                      <a:rPr lang="it-IT" baseline="0"/>
                      <a:t> </a:t>
                    </a:r>
                    <a:fld id="{17739A24-BCAA-401E-8511-65B4519CE771}" type="VALUE">
                      <a:rPr lang="it-IT" altLang="zh-CN" baseline="0"/>
                      <a:pPr>
                        <a:defRPr/>
                      </a:pPr>
                      <a:t>[VALUE]</a:t>
                    </a:fld>
                    <a:endParaRPr lang="it-IT" baseline="0"/>
                  </a:p>
                </c:rich>
              </c:tx>
              <c:spPr>
                <a:noFill/>
                <a:ln>
                  <a:noFill/>
                </a:ln>
                <a:effectLst/>
              </c:spPr>
              <c:dLblPos val="bestFit"/>
              <c:showLegendKey val="0"/>
              <c:showVal val="1"/>
              <c:showCatName val="1"/>
              <c:showSerName val="1"/>
              <c:showPercent val="0"/>
              <c:showBubbleSize val="0"/>
              <c:separator> </c:separator>
              <c:extLst>
                <c:ext xmlns:c15="http://schemas.microsoft.com/office/drawing/2012/chart" uri="{CE6537A1-D6FC-4f65-9D91-7224C49458BB}">
                  <c15:layout>
                    <c:manualLayout>
                      <c:w val="0.19575095303392281"/>
                      <c:h val="0.20753541856991631"/>
                    </c:manualLayout>
                  </c15:layout>
                  <c15:dlblFieldTable/>
                  <c15:showDataLabelsRange val="0"/>
                </c:ext>
                <c:ext xmlns:c16="http://schemas.microsoft.com/office/drawing/2014/chart" uri="{C3380CC4-5D6E-409C-BE32-E72D297353CC}">
                  <c16:uniqueId val="{00000003-5C46-4F8A-AF76-231ED085C6BE}"/>
                </c:ext>
              </c:extLst>
            </c:dLbl>
            <c:dLbl>
              <c:idx val="2"/>
              <c:layout>
                <c:manualLayout>
                  <c:x val="0.14644099598815793"/>
                  <c:y val="1.1136729455779354E-3"/>
                </c:manualLayout>
              </c:layout>
              <c:spPr>
                <a:noFill/>
                <a:ln>
                  <a:noFill/>
                </a:ln>
                <a:effectLst/>
              </c:spPr>
              <c:txPr>
                <a:bodyPr wrap="square" lIns="38100" tIns="19050" rIns="38100" bIns="19050" anchor="ctr">
                  <a:noAutofit/>
                </a:bodyPr>
                <a:lstStyle/>
                <a:p>
                  <a:pPr>
                    <a:defRPr/>
                  </a:pPr>
                  <a:endParaRPr lang="zh-CN"/>
                </a:p>
              </c:txPr>
              <c:dLblPos val="bestFit"/>
              <c:showLegendKey val="0"/>
              <c:showVal val="1"/>
              <c:showCatName val="1"/>
              <c:showSerName val="1"/>
              <c:showPercent val="0"/>
              <c:showBubbleSize val="0"/>
              <c:separator> </c:separator>
              <c:extLst>
                <c:ext xmlns:c15="http://schemas.microsoft.com/office/drawing/2012/chart" uri="{CE6537A1-D6FC-4f65-9D91-7224C49458BB}">
                  <c15:layout>
                    <c:manualLayout>
                      <c:w val="0.19398460971238121"/>
                      <c:h val="9.9478207489257217E-2"/>
                    </c:manualLayout>
                  </c15:layout>
                </c:ext>
                <c:ext xmlns:c16="http://schemas.microsoft.com/office/drawing/2014/chart" uri="{C3380CC4-5D6E-409C-BE32-E72D297353CC}">
                  <c16:uniqueId val="{00000004-5C46-4F8A-AF76-231ED085C6BE}"/>
                </c:ext>
              </c:extLst>
            </c:dLbl>
            <c:spPr>
              <a:noFill/>
              <a:ln>
                <a:noFill/>
              </a:ln>
              <a:effectLst/>
            </c:spPr>
            <c:dLblPos val="bestFit"/>
            <c:showLegendKey val="0"/>
            <c:showVal val="1"/>
            <c:showCatName val="1"/>
            <c:showSerName val="1"/>
            <c:showPercent val="1"/>
            <c:showBubbleSize val="0"/>
            <c:separator> </c:separator>
            <c:showLeaderLines val="1"/>
            <c:extLst>
              <c:ext xmlns:c15="http://schemas.microsoft.com/office/drawing/2012/chart" uri="{CE6537A1-D6FC-4f65-9D91-7224C49458BB}"/>
            </c:extLst>
          </c:dLbls>
          <c:cat>
            <c:strRef>
              <c:f>Foglio1!$B$1:$D$1</c:f>
              <c:strCache>
                <c:ptCount val="3"/>
                <c:pt idx="0">
                  <c:v>Numero di comuni</c:v>
                </c:pt>
                <c:pt idx="1">
                  <c:v>Numero Comuni inseritori</c:v>
                </c:pt>
                <c:pt idx="2">
                  <c:v>Altri enti</c:v>
                </c:pt>
              </c:strCache>
            </c:strRef>
          </c:cat>
          <c:val>
            <c:numRef>
              <c:f>Foglio1!$B$22:$D$22</c:f>
              <c:numCache>
                <c:formatCode>0</c:formatCode>
                <c:ptCount val="3"/>
                <c:pt idx="0">
                  <c:v>7998</c:v>
                </c:pt>
                <c:pt idx="1">
                  <c:v>608</c:v>
                </c:pt>
                <c:pt idx="2">
                  <c:v>23</c:v>
                </c:pt>
              </c:numCache>
            </c:numRef>
          </c:val>
          <c:extLst>
            <c:ext xmlns:c16="http://schemas.microsoft.com/office/drawing/2014/chart" uri="{C3380CC4-5D6E-409C-BE32-E72D297353CC}">
              <c16:uniqueId val="{00000005-5C46-4F8A-AF76-231ED085C6BE}"/>
            </c:ext>
          </c:extLst>
        </c:ser>
        <c:dLbls>
          <c:showLegendKey val="0"/>
          <c:showVal val="1"/>
          <c:showCatName val="1"/>
          <c:showSerName val="0"/>
          <c:showPercent val="0"/>
          <c:showBubbleSize val="0"/>
          <c:showLeaderLines val="1"/>
        </c:dLbls>
      </c:pie3DChart>
    </c:plotArea>
    <c:plotVisOnly val="1"/>
    <c:dispBlanksAs val="gap"/>
    <c:showDLblsOverMax val="0"/>
  </c:chart>
  <c:spPr>
    <a:noFill/>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[base per cartina italia bis.xlsx]prove grafici!Tabella_pivot2</c:name>
    <c:fmtId val="118"/>
  </c:pivotSource>
  <c:chart>
    <c:autoTitleDeleted val="1"/>
    <c:pivotFmts>
      <c:pivotFmt>
        <c:idx val="0"/>
        <c:spPr>
          <a:solidFill>
            <a:schemeClr val="accent1"/>
          </a:solidFill>
          <a:ln w="19050">
            <a:solidFill>
              <a:schemeClr val="lt1"/>
            </a:solidFill>
          </a:ln>
          <a:effectLst/>
        </c:spPr>
        <c:marker>
          <c:symbol val="none"/>
        </c:marker>
      </c:pivotFmt>
      <c:pivotFmt>
        <c:idx val="1"/>
        <c:spPr>
          <a:solidFill>
            <a:schemeClr val="accent1"/>
          </a:solidFill>
          <a:ln w="19050">
            <a:solidFill>
              <a:schemeClr val="lt1"/>
            </a:solidFill>
          </a:ln>
          <a:effectLst/>
        </c:spPr>
        <c:marker>
          <c:symbol val="none"/>
        </c:marker>
      </c:pivotFmt>
      <c:pivotFmt>
        <c:idx val="2"/>
        <c:spPr>
          <a:solidFill>
            <a:schemeClr val="accent1"/>
          </a:solidFill>
          <a:ln w="19050">
            <a:solidFill>
              <a:schemeClr val="lt1"/>
            </a:solidFill>
          </a:ln>
          <a:effectLst/>
        </c:spPr>
        <c:marker>
          <c:symbol val="none"/>
        </c:marker>
      </c:pivotFmt>
      <c:pivotFmt>
        <c:idx val="3"/>
        <c:spPr>
          <a:solidFill>
            <a:schemeClr val="accent1"/>
          </a:solidFill>
          <a:ln w="19050">
            <a:solidFill>
              <a:schemeClr val="lt1"/>
            </a:solidFill>
          </a:ln>
          <a:effectLst/>
        </c:spPr>
        <c:marker>
          <c:symbol val="none"/>
        </c:marker>
      </c:pivotFmt>
      <c:pivotFmt>
        <c:idx val="4"/>
        <c:spPr>
          <a:solidFill>
            <a:schemeClr val="accent1"/>
          </a:solidFill>
          <a:ln w="19050">
            <a:solidFill>
              <a:schemeClr val="lt1"/>
            </a:solidFill>
          </a:ln>
          <a:effectLst/>
        </c:spPr>
        <c:marker>
          <c:symbol val="none"/>
        </c:marker>
        <c:dLbl>
          <c:idx val="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5"/>
        <c:dLbl>
          <c:idx val="0"/>
          <c:layout>
            <c:manualLayout>
              <c:x val="-8.5069444444444503E-2"/>
              <c:y val="-1.2021035866227641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6"/>
        <c:dLbl>
          <c:idx val="0"/>
          <c:layout>
            <c:manualLayout>
              <c:x val="6.0763888888888888E-2"/>
              <c:y val="-1.2021035866227641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7"/>
        <c:dLbl>
          <c:idx val="0"/>
          <c:layout>
            <c:manualLayout>
              <c:x val="0"/>
              <c:y val="-2.8049083687864497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8"/>
        <c:dLbl>
          <c:idx val="0"/>
          <c:layout>
            <c:manualLayout>
              <c:x val="0"/>
              <c:y val="-7.8136733130479738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9"/>
        <c:dLbl>
          <c:idx val="0"/>
          <c:layout>
            <c:manualLayout>
              <c:x val="4.5138888888888888E-2"/>
              <c:y val="3.4059601620978319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0"/>
        <c:dLbl>
          <c:idx val="0"/>
          <c:layout>
            <c:manualLayout>
              <c:x val="6.423611111111098E-2"/>
              <c:y val="-6.0105179331138205E-3"/>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1"/>
        <c:dLbl>
          <c:idx val="0"/>
          <c:layout>
            <c:manualLayout>
              <c:x val="0"/>
              <c:y val="2.6045577710159744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2"/>
        <c:spPr>
          <a:solidFill>
            <a:schemeClr val="accent1"/>
          </a:solidFill>
          <a:ln w="19050">
            <a:solidFill>
              <a:schemeClr val="lt1"/>
            </a:solidFill>
          </a:ln>
          <a:effectLst/>
        </c:spPr>
        <c:marker>
          <c:symbol val="none"/>
        </c:marker>
        <c:dLbl>
          <c:idx val="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3"/>
        <c:spPr>
          <a:solidFill>
            <a:schemeClr val="accent1"/>
          </a:solidFill>
          <a:ln w="19050">
            <a:solidFill>
              <a:schemeClr val="lt1"/>
            </a:solidFill>
          </a:ln>
          <a:effectLst/>
        </c:spPr>
        <c:marker>
          <c:symbol val="none"/>
        </c:marker>
        <c:dLbl>
          <c:idx val="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4"/>
        <c:spPr>
          <a:solidFill>
            <a:schemeClr val="accent1"/>
          </a:solidFill>
          <a:ln w="19050">
            <a:solidFill>
              <a:schemeClr val="lt1"/>
            </a:solidFill>
          </a:ln>
          <a:effectLst/>
        </c:spPr>
        <c:marker>
          <c:symbol val="none"/>
        </c:marker>
        <c:dLbl>
          <c:idx val="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5"/>
        <c:spPr>
          <a:solidFill>
            <a:schemeClr val="accent1"/>
          </a:solidFill>
          <a:ln w="19050">
            <a:solidFill>
              <a:schemeClr val="lt1"/>
            </a:solidFill>
          </a:ln>
          <a:effectLst/>
        </c:spPr>
        <c:marker>
          <c:symbol val="none"/>
        </c:marker>
        <c:dLbl>
          <c:idx val="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6"/>
        <c:dLbl>
          <c:idx val="0"/>
          <c:layout>
            <c:manualLayout>
              <c:x val="-0.15152620773888412"/>
              <c:y val="-4.017660510802526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7"/>
        <c:dLbl>
          <c:idx val="0"/>
          <c:layout>
            <c:manualLayout>
              <c:x val="7.3971440451131729E-2"/>
              <c:y val="-2.4690450438625829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8"/>
        <c:dLbl>
          <c:idx val="0"/>
          <c:layout>
            <c:manualLayout>
              <c:x val="6.9416790104207274E-2"/>
              <c:y val="2.540808419394695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19"/>
        <c:dLbl>
          <c:idx val="0"/>
          <c:layout>
            <c:manualLayout>
              <c:x val="-3.0936371196174737E-2"/>
              <c:y val="-4.844635210465937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0"/>
        <c:dLbl>
          <c:idx val="0"/>
          <c:layout>
            <c:manualLayout>
              <c:x val="-1.0979379434006393E-2"/>
              <c:y val="-2.9960144429117538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1"/>
        <c:dLbl>
          <c:idx val="0"/>
          <c:layout>
            <c:manualLayout>
              <c:x val="2.4000805592370261E-2"/>
              <c:y val="1.6070484286833907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2"/>
        <c:dLbl>
          <c:idx val="0"/>
          <c:layout>
            <c:manualLayout>
              <c:x val="8.7754346300771818E-3"/>
              <c:y val="-2.8761984751899703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3"/>
        <c:dLbl>
          <c:idx val="0"/>
          <c:layout>
            <c:manualLayout>
              <c:x val="-2.7575751669655153E-2"/>
              <c:y val="-1.0861842013930518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4"/>
        <c:dLbl>
          <c:idx val="0"/>
          <c:layout>
            <c:manualLayout>
              <c:x val="-1.5109989345391232E-2"/>
              <c:y val="-9.4396682825126418E-3"/>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5"/>
        <c:dLbl>
          <c:idx val="0"/>
          <c:layout>
            <c:manualLayout>
              <c:x val="-2.4131909253917519E-2"/>
              <c:y val="2.4333954499727275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6"/>
        <c:dLbl>
          <c:idx val="0"/>
          <c:layout>
            <c:manualLayout>
              <c:x val="7.406687716015696E-2"/>
              <c:y val="3.6274631452788281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7"/>
        <c:dLbl>
          <c:idx val="0"/>
          <c:layout>
            <c:manualLayout>
              <c:x val="-1.7632403004079936E-2"/>
              <c:y val="3.7270409546749185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8"/>
        <c:spPr>
          <a:solidFill>
            <a:schemeClr val="accent1"/>
          </a:solidFill>
          <a:ln w="19050">
            <a:solidFill>
              <a:schemeClr val="lt1"/>
            </a:solidFill>
          </a:ln>
          <a:effectLst/>
        </c:spPr>
        <c:marker>
          <c:symbol val="none"/>
        </c:marker>
        <c:dLbl>
          <c:idx val="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29"/>
        <c:spPr>
          <a:solidFill>
            <a:schemeClr val="accent1"/>
          </a:solidFill>
          <a:ln w="19050">
            <a:solidFill>
              <a:schemeClr val="lt1"/>
            </a:solidFill>
          </a:ln>
          <a:effectLst/>
        </c:spPr>
        <c:dLbl>
          <c:idx val="0"/>
          <c:layout>
            <c:manualLayout>
              <c:x val="-3.4990384865258177E-2"/>
              <c:y val="-4.0253768666580161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30"/>
        <c:spPr>
          <a:solidFill>
            <a:schemeClr val="accent1"/>
          </a:solidFill>
          <a:ln w="19050">
            <a:solidFill>
              <a:schemeClr val="lt1"/>
            </a:solidFill>
          </a:ln>
          <a:effectLst/>
        </c:spPr>
        <c:dLbl>
          <c:idx val="0"/>
          <c:layout>
            <c:manualLayout>
              <c:x val="8.5196720459447525E-2"/>
              <c:y val="-2.3696792810862642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31"/>
        <c:spPr>
          <a:solidFill>
            <a:schemeClr val="accent1"/>
          </a:solidFill>
          <a:ln w="19050">
            <a:solidFill>
              <a:schemeClr val="lt1"/>
            </a:solidFill>
          </a:ln>
          <a:effectLst/>
        </c:spPr>
        <c:dLbl>
          <c:idx val="0"/>
          <c:layout>
            <c:manualLayout>
              <c:x val="-8.713196122761882E-2"/>
              <c:y val="-4.7314650260983568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32"/>
        <c:spPr>
          <a:solidFill>
            <a:schemeClr val="accent1"/>
          </a:solidFill>
          <a:ln w="19050">
            <a:solidFill>
              <a:schemeClr val="lt1"/>
            </a:solidFill>
          </a:ln>
          <a:effectLst/>
        </c:spPr>
        <c:dLbl>
          <c:idx val="0"/>
          <c:layout>
            <c:manualLayout>
              <c:x val="-6.5769470647852185E-3"/>
              <c:y val="-5.4551858686396344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33"/>
        <c:spPr>
          <a:solidFill>
            <a:schemeClr val="accent1"/>
          </a:solidFill>
          <a:ln w="19050">
            <a:solidFill>
              <a:schemeClr val="lt1"/>
            </a:solidFill>
          </a:ln>
          <a:effectLst/>
        </c:spPr>
        <c:dLbl>
          <c:idx val="0"/>
          <c:layout>
            <c:manualLayout>
              <c:x val="4.5923182869468046E-2"/>
              <c:y val="7.1009171550673808E-3"/>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34"/>
        <c:spPr>
          <a:solidFill>
            <a:schemeClr val="accent1"/>
          </a:solidFill>
          <a:ln w="19050">
            <a:solidFill>
              <a:schemeClr val="lt1"/>
            </a:solidFill>
          </a:ln>
          <a:effectLst/>
        </c:spPr>
        <c:dLbl>
          <c:idx val="0"/>
          <c:layout>
            <c:manualLayout>
              <c:x val="-1.8910566253475741E-2"/>
              <c:y val="-6.1901933320063864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35"/>
        <c:spPr>
          <a:solidFill>
            <a:schemeClr val="accent1"/>
          </a:solidFill>
          <a:ln w="19050">
            <a:solidFill>
              <a:schemeClr val="lt1"/>
            </a:solidFill>
          </a:ln>
          <a:effectLst/>
        </c:spPr>
        <c:dLbl>
          <c:idx val="0"/>
          <c:layout>
            <c:manualLayout>
              <c:x val="1.691977859203243E-2"/>
              <c:y val="5.7831935259375064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36"/>
        <c:spPr>
          <a:solidFill>
            <a:schemeClr val="accent1"/>
          </a:solidFill>
          <a:ln w="19050">
            <a:solidFill>
              <a:schemeClr val="lt1"/>
            </a:solidFill>
          </a:ln>
          <a:effectLst/>
        </c:spPr>
        <c:dLbl>
          <c:idx val="0"/>
          <c:layout>
            <c:manualLayout>
              <c:x val="-1.9197785920324316E-4"/>
              <c:y val="3.2885663833606534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37"/>
        <c:spPr>
          <a:solidFill>
            <a:schemeClr val="accent1"/>
          </a:solidFill>
          <a:ln w="19050">
            <a:solidFill>
              <a:schemeClr val="lt1"/>
            </a:solidFill>
          </a:ln>
          <a:effectLst/>
        </c:spPr>
      </c:pivotFmt>
      <c:pivotFmt>
        <c:idx val="38"/>
        <c:spPr>
          <a:solidFill>
            <a:schemeClr val="accent1"/>
          </a:solidFill>
          <a:ln w="19050">
            <a:solidFill>
              <a:schemeClr val="lt1"/>
            </a:solidFill>
          </a:ln>
          <a:effectLst/>
        </c:spPr>
      </c:pivotFmt>
      <c:pivotFmt>
        <c:idx val="39"/>
        <c:spPr>
          <a:solidFill>
            <a:schemeClr val="accent1"/>
          </a:solidFill>
          <a:ln w="19050">
            <a:solidFill>
              <a:schemeClr val="lt1"/>
            </a:solidFill>
          </a:ln>
          <a:effectLst/>
        </c:spPr>
      </c:pivotFmt>
      <c:pivotFmt>
        <c:idx val="40"/>
        <c:spPr>
          <a:solidFill>
            <a:schemeClr val="accent1"/>
          </a:solidFill>
          <a:ln w="19050">
            <a:solidFill>
              <a:schemeClr val="lt1"/>
            </a:solidFill>
          </a:ln>
          <a:effectLst/>
        </c:spPr>
      </c:pivotFmt>
      <c:pivotFmt>
        <c:idx val="41"/>
        <c:spPr>
          <a:solidFill>
            <a:schemeClr val="accent1"/>
          </a:solidFill>
          <a:ln w="19050">
            <a:solidFill>
              <a:schemeClr val="lt1"/>
            </a:solidFill>
          </a:ln>
          <a:effectLst/>
        </c:spPr>
      </c:pivotFmt>
      <c:pivotFmt>
        <c:idx val="42"/>
        <c:spPr>
          <a:solidFill>
            <a:schemeClr val="accent1"/>
          </a:solidFill>
          <a:ln w="19050">
            <a:solidFill>
              <a:schemeClr val="lt1"/>
            </a:solidFill>
          </a:ln>
          <a:effectLst/>
        </c:spPr>
      </c:pivotFmt>
      <c:pivotFmt>
        <c:idx val="43"/>
        <c:spPr>
          <a:solidFill>
            <a:schemeClr val="accent1"/>
          </a:solidFill>
          <a:ln w="19050">
            <a:solidFill>
              <a:schemeClr val="lt1"/>
            </a:solidFill>
          </a:ln>
          <a:effectLst/>
        </c:spPr>
        <c:dLbl>
          <c:idx val="0"/>
          <c:layout>
            <c:manualLayout>
              <c:x val="-7.9399573815649282E-3"/>
              <c:y val="1.7142744378056084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pivotFmt>
      <c:pivotFmt>
        <c:idx val="44"/>
        <c:spPr>
          <a:solidFill>
            <a:schemeClr val="accent1"/>
          </a:solidFill>
          <a:ln w="19050">
            <a:solidFill>
              <a:schemeClr val="lt1"/>
            </a:solidFill>
          </a:ln>
          <a:effectLst/>
        </c:spPr>
      </c:pivotFmt>
      <c:pivotFmt>
        <c:idx val="45"/>
        <c:spPr>
          <a:solidFill>
            <a:schemeClr val="accent1"/>
          </a:solidFill>
          <a:ln w="19050">
            <a:solidFill>
              <a:schemeClr val="lt1"/>
            </a:solidFill>
          </a:ln>
          <a:effectLst/>
        </c:spPr>
      </c:pivotFmt>
      <c:pivotFmt>
        <c:idx val="46"/>
        <c:spPr>
          <a:solidFill>
            <a:schemeClr val="accent1"/>
          </a:solidFill>
          <a:ln w="19050">
            <a:solidFill>
              <a:schemeClr val="lt1"/>
            </a:solidFill>
          </a:ln>
          <a:effectLst/>
        </c:spPr>
      </c:pivotFmt>
      <c:pivotFmt>
        <c:idx val="47"/>
        <c:spPr>
          <a:solidFill>
            <a:schemeClr val="accent1"/>
          </a:solidFill>
          <a:ln w="19050">
            <a:solidFill>
              <a:schemeClr val="lt1"/>
            </a:solidFill>
          </a:ln>
          <a:effectLst/>
        </c:spPr>
        <c:marker>
          <c:symbol val="none"/>
        </c:marker>
        <c:dLbl>
          <c:idx val="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48"/>
        <c:dLbl>
          <c:idx val="0"/>
          <c:layout>
            <c:manualLayout>
              <c:x val="1.6829875960936355E-3"/>
              <c:y val="-7.9000666975404255E-3"/>
            </c:manualLayout>
          </c:layout>
          <c:showLegendKey val="0"/>
          <c:showVal val="1"/>
          <c:showCatName val="1"/>
          <c:showSerName val="0"/>
          <c:showPercent val="0"/>
          <c:showBubbleSize val="0"/>
          <c:extLst>
            <c:ext xmlns:c15="http://schemas.microsoft.com/office/drawing/2012/chart" uri="{CE6537A1-D6FC-4f65-9D91-7224C49458BB}"/>
          </c:extLst>
        </c:dLbl>
      </c:pivotFmt>
      <c:pivotFmt>
        <c:idx val="49"/>
        <c:dLbl>
          <c:idx val="0"/>
          <c:layout>
            <c:manualLayout>
              <c:x val="4.1257111262107467E-2"/>
              <c:y val="1.6296744711401816E-3"/>
            </c:manualLayout>
          </c:layout>
          <c:showLegendKey val="0"/>
          <c:showVal val="1"/>
          <c:showCatName val="1"/>
          <c:showSerName val="0"/>
          <c:showPercent val="0"/>
          <c:showBubbleSize val="0"/>
          <c:extLst>
            <c:ext xmlns:c15="http://schemas.microsoft.com/office/drawing/2012/chart" uri="{CE6537A1-D6FC-4f65-9D91-7224C49458BB}"/>
          </c:extLst>
        </c:dLbl>
      </c:pivotFmt>
      <c:pivotFmt>
        <c:idx val="50"/>
        <c:dLbl>
          <c:idx val="0"/>
          <c:layout>
            <c:manualLayout>
              <c:x val="-1.3504003623912493E-2"/>
              <c:y val="-6.6054841903546102E-2"/>
            </c:manualLayout>
          </c:layout>
          <c:showLegendKey val="0"/>
          <c:showVal val="1"/>
          <c:showCatName val="1"/>
          <c:showSerName val="0"/>
          <c:showPercent val="0"/>
          <c:showBubbleSize val="0"/>
          <c:extLst>
            <c:ext xmlns:c15="http://schemas.microsoft.com/office/drawing/2012/chart" uri="{CE6537A1-D6FC-4f65-9D91-7224C49458BB}"/>
          </c:extLst>
        </c:dLbl>
      </c:pivotFmt>
      <c:pivotFmt>
        <c:idx val="51"/>
        <c:dLbl>
          <c:idx val="0"/>
          <c:layout>
            <c:manualLayout>
              <c:x val="-5.0362124785163262E-2"/>
              <c:y val="-2.3973776423824963E-2"/>
            </c:manualLayout>
          </c:layout>
          <c:showLegendKey val="0"/>
          <c:showVal val="1"/>
          <c:showCatName val="1"/>
          <c:showSerName val="0"/>
          <c:showPercent val="0"/>
          <c:showBubbleSize val="0"/>
          <c:extLst>
            <c:ext xmlns:c15="http://schemas.microsoft.com/office/drawing/2012/chart" uri="{CE6537A1-D6FC-4f65-9D91-7224C49458BB}"/>
          </c:extLst>
        </c:dLbl>
      </c:pivotFmt>
      <c:pivotFmt>
        <c:idx val="52"/>
        <c:dLbl>
          <c:idx val="0"/>
          <c:layout>
            <c:manualLayout>
              <c:x val="-4.8686731417456067E-2"/>
              <c:y val="-7.9659124175260346E-2"/>
            </c:manualLayout>
          </c:layout>
          <c:showLegendKey val="0"/>
          <c:showVal val="1"/>
          <c:showCatName val="1"/>
          <c:showSerName val="0"/>
          <c:showPercent val="0"/>
          <c:showBubbleSize val="0"/>
          <c:extLst>
            <c:ext xmlns:c15="http://schemas.microsoft.com/office/drawing/2012/chart" uri="{CE6537A1-D6FC-4f65-9D91-7224C49458BB}"/>
          </c:extLst>
        </c:dLbl>
      </c:pivotFmt>
      <c:pivotFmt>
        <c:idx val="53"/>
        <c:dLbl>
          <c:idx val="0"/>
          <c:layout>
            <c:manualLayout>
              <c:x val="-4.9016680656034747E-2"/>
              <c:y val="5.8536390762972727E-2"/>
            </c:manualLayout>
          </c:layout>
          <c:showLegendKey val="0"/>
          <c:showVal val="1"/>
          <c:showCatName val="1"/>
          <c:showSerName val="0"/>
          <c:showPercent val="0"/>
          <c:showBubbleSize val="0"/>
          <c:extLst>
            <c:ext xmlns:c15="http://schemas.microsoft.com/office/drawing/2012/chart" uri="{CE6537A1-D6FC-4f65-9D91-7224C49458BB}"/>
          </c:extLst>
        </c:dLbl>
      </c:pivotFmt>
      <c:pivotFmt>
        <c:idx val="54"/>
        <c:dLbl>
          <c:idx val="0"/>
          <c:layout>
            <c:manualLayout>
              <c:x val="-3.3899103348122094E-2"/>
              <c:y val="2.3600537101181221E-2"/>
            </c:manualLayout>
          </c:layout>
          <c:showLegendKey val="0"/>
          <c:showVal val="1"/>
          <c:showCatName val="1"/>
          <c:showSerName val="0"/>
          <c:showPercent val="0"/>
          <c:showBubbleSize val="0"/>
          <c:extLst>
            <c:ext xmlns:c15="http://schemas.microsoft.com/office/drawing/2012/chart" uri="{CE6537A1-D6FC-4f65-9D91-7224C49458BB}"/>
          </c:extLst>
        </c:dLbl>
      </c:pivotFmt>
      <c:pivotFmt>
        <c:idx val="55"/>
        <c:dLbl>
          <c:idx val="0"/>
          <c:layout>
            <c:manualLayout>
              <c:x val="7.8433057542934038E-3"/>
              <c:y val="8.9191278835186651E-3"/>
            </c:manualLayout>
          </c:layout>
          <c:showLegendKey val="0"/>
          <c:showVal val="1"/>
          <c:showCatName val="1"/>
          <c:showSerName val="0"/>
          <c:showPercent val="0"/>
          <c:showBubbleSize val="0"/>
          <c:extLst>
            <c:ext xmlns:c15="http://schemas.microsoft.com/office/drawing/2012/chart" uri="{CE6537A1-D6FC-4f65-9D91-7224C49458BB}"/>
          </c:extLst>
        </c:dLbl>
      </c:pivotFmt>
      <c:pivotFmt>
        <c:idx val="56"/>
        <c:dLbl>
          <c:idx val="0"/>
          <c:layout>
            <c:manualLayout>
              <c:x val="1.7916916476810957E-2"/>
              <c:y val="-2.7719656807223664E-3"/>
            </c:manualLayout>
          </c:layout>
          <c:showLegendKey val="0"/>
          <c:showVal val="1"/>
          <c:showCatName val="1"/>
          <c:showSerName val="0"/>
          <c:showPercent val="0"/>
          <c:showBubbleSize val="0"/>
          <c:extLst>
            <c:ext xmlns:c15="http://schemas.microsoft.com/office/drawing/2012/chart" uri="{CE6537A1-D6FC-4f65-9D91-7224C49458BB}"/>
          </c:extLst>
        </c:dLbl>
      </c:pivotFmt>
      <c:pivotFmt>
        <c:idx val="57"/>
        <c:dLbl>
          <c:idx val="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58"/>
        <c:dLbl>
          <c:idx val="0"/>
          <c:layout>
            <c:manualLayout>
              <c:x val="0.14553466032481979"/>
              <c:y val="-4.1909139720983375E-2"/>
            </c:manualLayout>
          </c:layout>
          <c:showLegendKey val="0"/>
          <c:showVal val="1"/>
          <c:showCatName val="1"/>
          <c:showSerName val="0"/>
          <c:showPercent val="0"/>
          <c:showBubbleSize val="0"/>
          <c:extLst>
            <c:ext xmlns:c15="http://schemas.microsoft.com/office/drawing/2012/chart" uri="{CE6537A1-D6FC-4f65-9D91-7224C49458BB}"/>
          </c:extLst>
        </c:dLbl>
      </c:pivotFmt>
      <c:pivotFmt>
        <c:idx val="59"/>
        <c:dLbl>
          <c:idx val="0"/>
          <c:layout>
            <c:manualLayout>
              <c:x val="-0.17303915690741703"/>
              <c:y val="-2.8098007052505359E-2"/>
            </c:manualLayout>
          </c:layout>
          <c:showLegendKey val="0"/>
          <c:showVal val="1"/>
          <c:showCatName val="1"/>
          <c:showSerName val="0"/>
          <c:showPercent val="0"/>
          <c:showBubbleSize val="0"/>
          <c:extLst>
            <c:ext xmlns:c15="http://schemas.microsoft.com/office/drawing/2012/chart" uri="{CE6537A1-D6FC-4f65-9D91-7224C49458BB}"/>
          </c:extLst>
        </c:dLbl>
      </c:pivotFmt>
      <c:pivotFmt>
        <c:idx val="60"/>
        <c:dLbl>
          <c:idx val="0"/>
          <c:layout>
            <c:manualLayout>
              <c:x val="-2.1378419068174916E-2"/>
              <c:y val="-4.6737116002895054E-2"/>
            </c:manualLayout>
          </c:layout>
          <c:showLegendKey val="0"/>
          <c:showVal val="1"/>
          <c:showCatName val="1"/>
          <c:showSerName val="0"/>
          <c:showPercent val="0"/>
          <c:showBubbleSize val="0"/>
          <c:extLst>
            <c:ext xmlns:c15="http://schemas.microsoft.com/office/drawing/2012/chart" uri="{CE6537A1-D6FC-4f65-9D91-7224C49458BB}"/>
          </c:extLst>
        </c:dLbl>
      </c:pivotFmt>
      <c:pivotFmt>
        <c:idx val="61"/>
        <c:dLbl>
          <c:idx val="0"/>
          <c:layout>
            <c:manualLayout>
              <c:x val="-4.6391409195677951E-3"/>
              <c:y val="7.3631926684382634E-2"/>
            </c:manualLayout>
          </c:layout>
          <c:showLegendKey val="0"/>
          <c:showVal val="1"/>
          <c:showCatName val="1"/>
          <c:showSerName val="0"/>
          <c:showPercent val="0"/>
          <c:showBubbleSize val="0"/>
          <c:extLst>
            <c:ext xmlns:c15="http://schemas.microsoft.com/office/drawing/2012/chart" uri="{CE6537A1-D6FC-4f65-9D91-7224C49458BB}"/>
          </c:extLst>
        </c:dLbl>
      </c:pivotFmt>
      <c:pivotFmt>
        <c:idx val="62"/>
        <c:dLbl>
          <c:idx val="0"/>
          <c:layout>
            <c:manualLayout>
              <c:x val="-3.2522216448832221E-2"/>
              <c:y val="-2.6049946775419528E-2"/>
            </c:manualLayout>
          </c:layout>
          <c:showLegendKey val="0"/>
          <c:showVal val="1"/>
          <c:showCatName val="1"/>
          <c:showSerName val="0"/>
          <c:showPercent val="0"/>
          <c:showBubbleSize val="0"/>
          <c:extLst>
            <c:ext xmlns:c15="http://schemas.microsoft.com/office/drawing/2012/chart" uri="{CE6537A1-D6FC-4f65-9D91-7224C49458BB}"/>
          </c:extLst>
        </c:dLbl>
      </c:pivotFmt>
      <c:pivotFmt>
        <c:idx val="63"/>
        <c:spPr>
          <a:solidFill>
            <a:schemeClr val="accent1"/>
          </a:solidFill>
          <a:ln w="19050">
            <a:solidFill>
              <a:schemeClr val="lt1"/>
            </a:solidFill>
          </a:ln>
          <a:effectLst/>
        </c:spPr>
        <c:marker>
          <c:symbol val="none"/>
        </c:marker>
        <c:dLbl>
          <c:idx val="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outEnd"/>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64"/>
        <c:spPr>
          <a:solidFill>
            <a:schemeClr val="accent1"/>
          </a:solidFill>
          <a:ln w="19050">
            <a:solidFill>
              <a:schemeClr val="lt1"/>
            </a:solidFill>
          </a:ln>
          <a:effectLst/>
        </c:spPr>
        <c:dLbl>
          <c:idx val="0"/>
          <c:layout>
            <c:manualLayout>
              <c:x val="-0.11380042462845011"/>
              <c:y val="-1.6326530612244931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65"/>
        <c:spPr>
          <a:solidFill>
            <a:schemeClr val="accent1"/>
          </a:solidFill>
          <a:ln w="19050">
            <a:solidFill>
              <a:schemeClr val="lt1"/>
            </a:solidFill>
          </a:ln>
          <a:effectLst/>
        </c:spPr>
        <c:dLbl>
          <c:idx val="0"/>
          <c:layout>
            <c:manualLayout>
              <c:x val="-1.5286624203821656E-2"/>
              <c:y val="-5.4421768707482991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66"/>
        <c:spPr>
          <a:solidFill>
            <a:schemeClr val="accent1"/>
          </a:solidFill>
          <a:ln w="19050">
            <a:solidFill>
              <a:schemeClr val="lt1"/>
            </a:solidFill>
          </a:ln>
          <a:effectLst/>
        </c:spPr>
        <c:dLbl>
          <c:idx val="0"/>
          <c:layout>
            <c:manualLayout>
              <c:x val="7.3036093418259021E-2"/>
              <c:y val="1.2698412698412565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67"/>
        <c:spPr>
          <a:solidFill>
            <a:schemeClr val="accent1"/>
          </a:solidFill>
          <a:ln w="19050">
            <a:solidFill>
              <a:schemeClr val="lt1"/>
            </a:solidFill>
          </a:ln>
          <a:effectLst/>
        </c:spPr>
        <c:dLbl>
          <c:idx val="0"/>
          <c:layout>
            <c:manualLayout>
              <c:x val="-5.9447983014862024E-2"/>
              <c:y val="-1.8140589569160999E-3"/>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68"/>
        <c:spPr>
          <a:solidFill>
            <a:schemeClr val="accent1"/>
          </a:solidFill>
          <a:ln w="19050">
            <a:solidFill>
              <a:schemeClr val="lt1"/>
            </a:solidFill>
          </a:ln>
          <a:effectLst/>
        </c:spPr>
        <c:dLbl>
          <c:idx val="0"/>
          <c:layout>
            <c:manualLayout>
              <c:x val="-5.0955414012738851E-3"/>
              <c:y val="-3.6281179138321996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69"/>
        <c:spPr>
          <a:solidFill>
            <a:schemeClr val="accent1"/>
          </a:solidFill>
          <a:ln w="19050">
            <a:solidFill>
              <a:schemeClr val="lt1"/>
            </a:solidFill>
          </a:ln>
          <a:effectLst/>
        </c:spPr>
        <c:dLbl>
          <c:idx val="0"/>
          <c:layout>
            <c:manualLayout>
              <c:x val="0"/>
              <c:y val="4.8979591836734691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70"/>
        <c:spPr>
          <a:solidFill>
            <a:schemeClr val="accent1"/>
          </a:solidFill>
          <a:ln w="19050">
            <a:solidFill>
              <a:schemeClr val="lt1"/>
            </a:solidFill>
          </a:ln>
          <a:effectLst/>
        </c:spPr>
        <c:dLbl>
          <c:idx val="0"/>
          <c:layout>
            <c:manualLayout>
              <c:x val="4.9256900212314228E-2"/>
              <c:y val="-1.4512471655328832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71"/>
        <c:spPr>
          <a:solidFill>
            <a:schemeClr val="accent1"/>
          </a:solidFill>
          <a:ln w="19050">
            <a:solidFill>
              <a:schemeClr val="lt1"/>
            </a:solidFill>
          </a:ln>
          <a:effectLst/>
        </c:spPr>
      </c:pivotFmt>
      <c:pivotFmt>
        <c:idx val="72"/>
        <c:spPr>
          <a:solidFill>
            <a:schemeClr val="accent1"/>
          </a:solidFill>
          <a:ln w="19050">
            <a:solidFill>
              <a:schemeClr val="lt1"/>
            </a:solidFill>
          </a:ln>
          <a:effectLst/>
        </c:spPr>
      </c:pivotFmt>
      <c:pivotFmt>
        <c:idx val="73"/>
        <c:spPr>
          <a:solidFill>
            <a:schemeClr val="accent1"/>
          </a:solidFill>
          <a:ln w="19050">
            <a:solidFill>
              <a:schemeClr val="lt1"/>
            </a:solidFill>
          </a:ln>
          <a:effectLst/>
        </c:spPr>
      </c:pivotFmt>
      <c:pivotFmt>
        <c:idx val="74"/>
        <c:spPr>
          <a:solidFill>
            <a:schemeClr val="accent1"/>
          </a:solidFill>
          <a:ln w="19050">
            <a:solidFill>
              <a:schemeClr val="lt1"/>
            </a:solidFill>
          </a:ln>
          <a:effectLst/>
        </c:spPr>
      </c:pivotFmt>
      <c:pivotFmt>
        <c:idx val="75"/>
        <c:spPr>
          <a:solidFill>
            <a:schemeClr val="accent1"/>
          </a:solidFill>
          <a:ln w="19050">
            <a:solidFill>
              <a:schemeClr val="lt1"/>
            </a:solidFill>
          </a:ln>
          <a:effectLst/>
        </c:spPr>
      </c:pivotFmt>
      <c:pivotFmt>
        <c:idx val="76"/>
        <c:spPr>
          <a:solidFill>
            <a:schemeClr val="accent1"/>
          </a:solidFill>
          <a:ln w="19050">
            <a:solidFill>
              <a:schemeClr val="lt1"/>
            </a:solidFill>
          </a:ln>
          <a:effectLst/>
        </c:spPr>
      </c:pivotFmt>
      <c:pivotFmt>
        <c:idx val="77"/>
        <c:spPr>
          <a:solidFill>
            <a:schemeClr val="accent1"/>
          </a:solidFill>
          <a:ln w="19050">
            <a:solidFill>
              <a:schemeClr val="lt1"/>
            </a:solidFill>
          </a:ln>
          <a:effectLst/>
        </c:spPr>
      </c:pivotFmt>
      <c:pivotFmt>
        <c:idx val="78"/>
        <c:spPr>
          <a:solidFill>
            <a:schemeClr val="accent1"/>
          </a:solidFill>
          <a:ln w="19050">
            <a:solidFill>
              <a:schemeClr val="lt1"/>
            </a:solidFill>
          </a:ln>
          <a:effectLst/>
        </c:spPr>
      </c:pivotFmt>
      <c:pivotFmt>
        <c:idx val="79"/>
        <c:spPr>
          <a:solidFill>
            <a:schemeClr val="accent1"/>
          </a:solidFill>
          <a:ln w="19050">
            <a:solidFill>
              <a:schemeClr val="lt1"/>
            </a:solidFill>
          </a:ln>
          <a:effectLst/>
        </c:spPr>
      </c:pivotFmt>
      <c:pivotFmt>
        <c:idx val="80"/>
        <c:spPr>
          <a:solidFill>
            <a:schemeClr val="accent1"/>
          </a:solidFill>
          <a:ln w="19050">
            <a:solidFill>
              <a:schemeClr val="lt1"/>
            </a:solidFill>
          </a:ln>
          <a:effectLst/>
        </c:spPr>
      </c:pivotFmt>
      <c:pivotFmt>
        <c:idx val="81"/>
        <c:spPr>
          <a:solidFill>
            <a:schemeClr val="accent1"/>
          </a:solidFill>
          <a:ln w="19050">
            <a:solidFill>
              <a:schemeClr val="lt1"/>
            </a:solidFill>
          </a:ln>
          <a:effectLst/>
        </c:spPr>
      </c:pivotFmt>
      <c:pivotFmt>
        <c:idx val="82"/>
        <c:spPr>
          <a:solidFill>
            <a:schemeClr val="accent1"/>
          </a:solidFill>
          <a:ln w="19050">
            <a:solidFill>
              <a:schemeClr val="lt1"/>
            </a:solidFill>
          </a:ln>
          <a:effectLst/>
        </c:spPr>
      </c:pivotFmt>
      <c:pivotFmt>
        <c:idx val="83"/>
        <c:spPr>
          <a:solidFill>
            <a:schemeClr val="accent1"/>
          </a:solidFill>
          <a:ln w="19050">
            <a:solidFill>
              <a:schemeClr val="lt1"/>
            </a:solidFill>
          </a:ln>
          <a:effectLst/>
        </c:spPr>
      </c:pivotFmt>
      <c:pivotFmt>
        <c:idx val="8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extLst>
            <c:ext xmlns:c15="http://schemas.microsoft.com/office/drawing/2012/chart" uri="{CE6537A1-D6FC-4f65-9D91-7224C49458BB}"/>
          </c:extLst>
        </c:dLbl>
      </c:pivotFmt>
      <c:pivotFmt>
        <c:idx val="8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extLst>
            <c:ext xmlns:c15="http://schemas.microsoft.com/office/drawing/2012/chart" uri="{CE6537A1-D6FC-4f65-9D91-7224C49458BB}"/>
          </c:extLst>
        </c:dLbl>
      </c:pivotFmt>
      <c:pivotFmt>
        <c:idx val="86"/>
        <c:spPr>
          <a:solidFill>
            <a:schemeClr val="accent1"/>
          </a:solidFill>
          <a:ln w="19050">
            <a:solidFill>
              <a:schemeClr val="lt1"/>
            </a:solidFill>
          </a:ln>
          <a:effectLst/>
        </c:spPr>
      </c:pivotFmt>
      <c:pivotFmt>
        <c:idx val="87"/>
        <c:spPr>
          <a:solidFill>
            <a:schemeClr val="accent1"/>
          </a:solidFill>
          <a:ln w="19050">
            <a:solidFill>
              <a:schemeClr val="lt1"/>
            </a:solidFill>
          </a:ln>
          <a:effectLst/>
        </c:spPr>
      </c:pivotFmt>
      <c:pivotFmt>
        <c:idx val="88"/>
        <c:spPr>
          <a:solidFill>
            <a:schemeClr val="accent1"/>
          </a:solidFill>
          <a:ln w="19050">
            <a:solidFill>
              <a:schemeClr val="lt1"/>
            </a:solidFill>
          </a:ln>
          <a:effectLst/>
        </c:spPr>
      </c:pivotFmt>
      <c:pivotFmt>
        <c:idx val="89"/>
        <c:spPr>
          <a:solidFill>
            <a:schemeClr val="accent1"/>
          </a:solidFill>
          <a:ln w="19050">
            <a:solidFill>
              <a:schemeClr val="lt1"/>
            </a:solidFill>
          </a:ln>
          <a:effectLst/>
        </c:spPr>
      </c:pivotFmt>
      <c:pivotFmt>
        <c:idx val="90"/>
        <c:spPr>
          <a:solidFill>
            <a:schemeClr val="accent1"/>
          </a:solidFill>
          <a:ln w="19050">
            <a:solidFill>
              <a:schemeClr val="lt1"/>
            </a:solidFill>
          </a:ln>
          <a:effectLst/>
        </c:spPr>
      </c:pivotFmt>
      <c:pivotFmt>
        <c:idx val="91"/>
        <c:spPr>
          <a:solidFill>
            <a:schemeClr val="accent1"/>
          </a:solidFill>
          <a:ln w="19050">
            <a:solidFill>
              <a:schemeClr val="lt1"/>
            </a:solidFill>
          </a:ln>
          <a:effectLst/>
        </c:spPr>
      </c:pivotFmt>
      <c:pivotFmt>
        <c:idx val="92"/>
        <c:spPr>
          <a:solidFill>
            <a:schemeClr val="accent1"/>
          </a:solidFill>
          <a:ln w="19050">
            <a:solidFill>
              <a:schemeClr val="lt1"/>
            </a:solidFill>
          </a:ln>
          <a:effectLst/>
        </c:spPr>
      </c:pivotFmt>
      <c:pivotFmt>
        <c:idx val="93"/>
        <c:spPr>
          <a:solidFill>
            <a:schemeClr val="accent1"/>
          </a:solidFill>
          <a:ln w="19050">
            <a:solidFill>
              <a:schemeClr val="lt1"/>
            </a:solidFill>
          </a:ln>
          <a:effectLst/>
        </c:spPr>
      </c:pivotFmt>
      <c:pivotFmt>
        <c:idx val="94"/>
        <c:spPr>
          <a:solidFill>
            <a:schemeClr val="accent1"/>
          </a:solidFill>
          <a:ln w="19050">
            <a:solidFill>
              <a:schemeClr val="lt1"/>
            </a:solidFill>
          </a:ln>
          <a:effectLst/>
        </c:spPr>
      </c:pivotFmt>
      <c:pivotFmt>
        <c:idx val="95"/>
        <c:spPr>
          <a:solidFill>
            <a:schemeClr val="accent1"/>
          </a:solidFill>
          <a:ln w="19050">
            <a:solidFill>
              <a:schemeClr val="lt1"/>
            </a:solidFill>
          </a:ln>
          <a:effectLst/>
        </c:spPr>
      </c:pivotFmt>
      <c:pivotFmt>
        <c:idx val="96"/>
        <c:spPr>
          <a:solidFill>
            <a:schemeClr val="accent1"/>
          </a:solidFill>
          <a:ln w="19050">
            <a:solidFill>
              <a:schemeClr val="lt1"/>
            </a:solidFill>
          </a:ln>
          <a:effectLst/>
        </c:spPr>
      </c:pivotFmt>
      <c:pivotFmt>
        <c:idx val="97"/>
        <c:spPr>
          <a:solidFill>
            <a:schemeClr val="accent1"/>
          </a:solidFill>
          <a:ln w="19050">
            <a:solidFill>
              <a:schemeClr val="lt1"/>
            </a:solidFill>
          </a:ln>
          <a:effectLst/>
        </c:spPr>
      </c:pivotFmt>
      <c:pivotFmt>
        <c:idx val="98"/>
        <c:spPr>
          <a:solidFill>
            <a:schemeClr val="accent1"/>
          </a:solidFill>
          <a:ln w="19050">
            <a:solidFill>
              <a:schemeClr val="lt1"/>
            </a:solidFill>
          </a:ln>
          <a:effectLst/>
        </c:spPr>
      </c:pivotFmt>
      <c:pivotFmt>
        <c:idx val="99"/>
        <c:spPr>
          <a:solidFill>
            <a:schemeClr val="accent1"/>
          </a:solidFill>
          <a:ln w="19050">
            <a:solidFill>
              <a:schemeClr val="lt1"/>
            </a:solidFill>
          </a:ln>
          <a:effectLst/>
        </c:spPr>
      </c:pivotFmt>
      <c:pivotFmt>
        <c:idx val="100"/>
        <c:spPr>
          <a:solidFill>
            <a:schemeClr val="accent1"/>
          </a:solidFill>
          <a:ln w="19050">
            <a:solidFill>
              <a:schemeClr val="lt1"/>
            </a:solidFill>
          </a:ln>
          <a:effectLst/>
        </c:spPr>
      </c:pivotFmt>
      <c:pivotFmt>
        <c:idx val="101"/>
        <c:spPr>
          <a:solidFill>
            <a:schemeClr val="accent1"/>
          </a:solidFill>
          <a:ln w="19050">
            <a:solidFill>
              <a:schemeClr val="lt1"/>
            </a:solidFill>
          </a:ln>
          <a:effectLst/>
        </c:spPr>
      </c:pivotFmt>
      <c:pivotFmt>
        <c:idx val="102"/>
        <c:spPr>
          <a:solidFill>
            <a:schemeClr val="accent1"/>
          </a:solidFill>
          <a:ln w="19050">
            <a:solidFill>
              <a:schemeClr val="lt1"/>
            </a:solidFill>
          </a:ln>
          <a:effectLst/>
        </c:spPr>
      </c:pivotFmt>
      <c:pivotFmt>
        <c:idx val="103"/>
        <c:spPr>
          <a:solidFill>
            <a:schemeClr val="accent1"/>
          </a:solidFill>
          <a:ln w="19050">
            <a:solidFill>
              <a:schemeClr val="lt1"/>
            </a:solidFill>
          </a:ln>
          <a:effectLst/>
        </c:spPr>
      </c:pivotFmt>
      <c:pivotFmt>
        <c:idx val="104"/>
        <c:spPr>
          <a:solidFill>
            <a:schemeClr val="accent1"/>
          </a:solidFill>
          <a:ln w="19050">
            <a:solidFill>
              <a:schemeClr val="lt1"/>
            </a:solidFill>
          </a:ln>
          <a:effectLst/>
        </c:spPr>
      </c:pivotFmt>
      <c:pivotFmt>
        <c:idx val="10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extLst>
            <c:ext xmlns:c15="http://schemas.microsoft.com/office/drawing/2012/chart" uri="{CE6537A1-D6FC-4f65-9D91-7224C49458BB}"/>
          </c:extLst>
        </c:dLbl>
      </c:pivotFmt>
      <c:pivotFmt>
        <c:idx val="106"/>
        <c:spPr>
          <a:solidFill>
            <a:schemeClr val="accent1"/>
          </a:solidFill>
          <a:ln w="19050">
            <a:solidFill>
              <a:schemeClr val="lt1"/>
            </a:solidFill>
          </a:ln>
          <a:effectLst/>
        </c:spPr>
        <c:marker>
          <c:symbol val="none"/>
        </c:marker>
        <c:dLbl>
          <c:idx val="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outEnd"/>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107"/>
        <c:spPr>
          <a:solidFill>
            <a:schemeClr val="accent1"/>
          </a:solidFill>
          <a:ln w="19050">
            <a:solidFill>
              <a:schemeClr val="lt1"/>
            </a:solidFill>
          </a:ln>
          <a:effectLst/>
        </c:spPr>
        <c:dLbl>
          <c:idx val="0"/>
          <c:layout>
            <c:manualLayout>
              <c:x val="-0.11380042462845011"/>
              <c:y val="-1.6326530612244931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108"/>
        <c:spPr>
          <a:solidFill>
            <a:schemeClr val="accent1"/>
          </a:solidFill>
          <a:ln w="19050">
            <a:solidFill>
              <a:schemeClr val="lt1"/>
            </a:solidFill>
          </a:ln>
          <a:effectLst/>
        </c:spPr>
        <c:dLbl>
          <c:idx val="0"/>
          <c:layout>
            <c:manualLayout>
              <c:x val="-1.5286624203821656E-2"/>
              <c:y val="-5.4421768707482991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109"/>
        <c:spPr>
          <a:solidFill>
            <a:schemeClr val="accent1"/>
          </a:solidFill>
          <a:ln w="19050">
            <a:solidFill>
              <a:schemeClr val="lt1"/>
            </a:solidFill>
          </a:ln>
          <a:effectLst/>
        </c:spPr>
        <c:dLbl>
          <c:idx val="0"/>
          <c:layout>
            <c:manualLayout>
              <c:x val="4.9256900212314228E-2"/>
              <c:y val="-1.4512471655328832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110"/>
        <c:spPr>
          <a:solidFill>
            <a:schemeClr val="accent1"/>
          </a:solidFill>
          <a:ln w="19050">
            <a:solidFill>
              <a:schemeClr val="lt1"/>
            </a:solidFill>
          </a:ln>
          <a:effectLst/>
        </c:spPr>
      </c:pivotFmt>
      <c:pivotFmt>
        <c:idx val="111"/>
        <c:spPr>
          <a:solidFill>
            <a:schemeClr val="accent1"/>
          </a:solidFill>
          <a:ln w="19050">
            <a:solidFill>
              <a:schemeClr val="lt1"/>
            </a:solidFill>
          </a:ln>
          <a:effectLst/>
        </c:spPr>
      </c:pivotFmt>
      <c:pivotFmt>
        <c:idx val="112"/>
        <c:spPr>
          <a:solidFill>
            <a:schemeClr val="accent1"/>
          </a:solidFill>
          <a:ln w="19050">
            <a:solidFill>
              <a:schemeClr val="lt1"/>
            </a:solidFill>
          </a:ln>
          <a:effectLst/>
        </c:spPr>
      </c:pivotFmt>
      <c:pivotFmt>
        <c:idx val="113"/>
        <c:spPr>
          <a:solidFill>
            <a:schemeClr val="accent1"/>
          </a:solidFill>
          <a:ln w="19050">
            <a:solidFill>
              <a:schemeClr val="lt1"/>
            </a:solidFill>
          </a:ln>
          <a:effectLst/>
        </c:spPr>
      </c:pivotFmt>
      <c:pivotFmt>
        <c:idx val="114"/>
        <c:spPr>
          <a:solidFill>
            <a:schemeClr val="accent1"/>
          </a:solidFill>
          <a:ln w="19050">
            <a:solidFill>
              <a:schemeClr val="lt1"/>
            </a:solidFill>
          </a:ln>
          <a:effectLst/>
        </c:spPr>
      </c:pivotFmt>
      <c:pivotFmt>
        <c:idx val="115"/>
        <c:spPr>
          <a:solidFill>
            <a:schemeClr val="accent1"/>
          </a:solidFill>
          <a:ln w="19050">
            <a:solidFill>
              <a:schemeClr val="lt1"/>
            </a:solidFill>
          </a:ln>
          <a:effectLst/>
        </c:spPr>
      </c:pivotFmt>
      <c:pivotFmt>
        <c:idx val="116"/>
        <c:spPr>
          <a:solidFill>
            <a:schemeClr val="accent1"/>
          </a:solidFill>
          <a:ln w="19050">
            <a:solidFill>
              <a:schemeClr val="lt1"/>
            </a:solidFill>
          </a:ln>
          <a:effectLst/>
        </c:spPr>
        <c:dLbl>
          <c:idx val="0"/>
          <c:layout>
            <c:manualLayout>
              <c:x val="7.3036093418259021E-2"/>
              <c:y val="1.2698412698412565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117"/>
        <c:spPr>
          <a:solidFill>
            <a:schemeClr val="accent1"/>
          </a:solidFill>
          <a:ln w="19050">
            <a:solidFill>
              <a:schemeClr val="lt1"/>
            </a:solidFill>
          </a:ln>
          <a:effectLst/>
        </c:spPr>
      </c:pivotFmt>
      <c:pivotFmt>
        <c:idx val="118"/>
        <c:spPr>
          <a:solidFill>
            <a:schemeClr val="accent1"/>
          </a:solidFill>
          <a:ln w="19050">
            <a:solidFill>
              <a:schemeClr val="lt1"/>
            </a:solidFill>
          </a:ln>
          <a:effectLst/>
        </c:spPr>
      </c:pivotFmt>
      <c:pivotFmt>
        <c:idx val="119"/>
        <c:spPr>
          <a:solidFill>
            <a:schemeClr val="accent1"/>
          </a:solidFill>
          <a:ln w="19050">
            <a:solidFill>
              <a:schemeClr val="lt1"/>
            </a:solidFill>
          </a:ln>
          <a:effectLst/>
        </c:spPr>
      </c:pivotFmt>
      <c:pivotFmt>
        <c:idx val="120"/>
        <c:spPr>
          <a:solidFill>
            <a:schemeClr val="accent1"/>
          </a:solidFill>
          <a:ln w="19050">
            <a:solidFill>
              <a:schemeClr val="lt1"/>
            </a:solidFill>
          </a:ln>
          <a:effectLst/>
        </c:spPr>
        <c:dLbl>
          <c:idx val="0"/>
          <c:layout>
            <c:manualLayout>
              <c:x val="-5.9447983014862024E-2"/>
              <c:y val="-1.8140589569160999E-3"/>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121"/>
        <c:spPr>
          <a:solidFill>
            <a:schemeClr val="accent1"/>
          </a:solidFill>
          <a:ln w="19050">
            <a:solidFill>
              <a:schemeClr val="lt1"/>
            </a:solidFill>
          </a:ln>
          <a:effectLst/>
        </c:spPr>
      </c:pivotFmt>
      <c:pivotFmt>
        <c:idx val="122"/>
        <c:spPr>
          <a:solidFill>
            <a:schemeClr val="accent1"/>
          </a:solidFill>
          <a:ln w="19050">
            <a:solidFill>
              <a:schemeClr val="lt1"/>
            </a:solidFill>
          </a:ln>
          <a:effectLst/>
        </c:spPr>
        <c:dLbl>
          <c:idx val="0"/>
          <c:layout>
            <c:manualLayout>
              <c:x val="0"/>
              <c:y val="4.8979591836734691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123"/>
        <c:spPr>
          <a:solidFill>
            <a:schemeClr val="accent1"/>
          </a:solidFill>
          <a:ln w="19050">
            <a:solidFill>
              <a:schemeClr val="lt1"/>
            </a:solidFill>
          </a:ln>
          <a:effectLst/>
        </c:spPr>
      </c:pivotFmt>
      <c:pivotFmt>
        <c:idx val="124"/>
        <c:spPr>
          <a:solidFill>
            <a:schemeClr val="accent1"/>
          </a:solidFill>
          <a:ln w="19050">
            <a:solidFill>
              <a:schemeClr val="lt1"/>
            </a:solidFill>
          </a:ln>
          <a:effectLst/>
        </c:spPr>
        <c:dLbl>
          <c:idx val="0"/>
          <c:layout>
            <c:manualLayout>
              <c:x val="-5.0955414012738851E-3"/>
              <c:y val="-3.6281179138321996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125"/>
        <c:spPr>
          <a:solidFill>
            <a:schemeClr val="accent1"/>
          </a:solidFill>
          <a:ln w="19050">
            <a:solidFill>
              <a:schemeClr val="lt1"/>
            </a:solidFill>
          </a:ln>
          <a:effectLst/>
        </c:spPr>
      </c:pivotFmt>
      <c:pivotFmt>
        <c:idx val="12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extLst>
            <c:ext xmlns:c15="http://schemas.microsoft.com/office/drawing/2012/chart" uri="{CE6537A1-D6FC-4f65-9D91-7224C49458BB}"/>
          </c:extLst>
        </c:dLbl>
      </c:pivotFmt>
      <c:pivotFmt>
        <c:idx val="127"/>
        <c:spPr>
          <a:solidFill>
            <a:schemeClr val="accent1"/>
          </a:solidFill>
          <a:ln w="19050">
            <a:solidFill>
              <a:schemeClr val="lt1"/>
            </a:solidFill>
          </a:ln>
          <a:effectLst/>
        </c:spPr>
      </c:pivotFmt>
      <c:pivotFmt>
        <c:idx val="128"/>
        <c:spPr>
          <a:solidFill>
            <a:schemeClr val="accent1"/>
          </a:solidFill>
          <a:ln w="19050">
            <a:solidFill>
              <a:schemeClr val="lt1"/>
            </a:solidFill>
          </a:ln>
          <a:effectLst/>
        </c:spPr>
      </c:pivotFmt>
      <c:pivotFmt>
        <c:idx val="129"/>
        <c:spPr>
          <a:solidFill>
            <a:schemeClr val="accent1"/>
          </a:solidFill>
          <a:ln w="19050">
            <a:solidFill>
              <a:schemeClr val="lt1"/>
            </a:solidFill>
          </a:ln>
          <a:effectLst/>
        </c:spPr>
      </c:pivotFmt>
      <c:pivotFmt>
        <c:idx val="130"/>
        <c:spPr>
          <a:solidFill>
            <a:schemeClr val="accent1"/>
          </a:solidFill>
          <a:ln w="19050">
            <a:solidFill>
              <a:schemeClr val="lt1"/>
            </a:solidFill>
          </a:ln>
          <a:effectLst/>
        </c:spPr>
      </c:pivotFmt>
      <c:pivotFmt>
        <c:idx val="131"/>
        <c:spPr>
          <a:solidFill>
            <a:schemeClr val="accent1"/>
          </a:solidFill>
          <a:ln w="19050">
            <a:solidFill>
              <a:schemeClr val="lt1"/>
            </a:solidFill>
          </a:ln>
          <a:effectLst/>
        </c:spPr>
      </c:pivotFmt>
      <c:pivotFmt>
        <c:idx val="132"/>
        <c:spPr>
          <a:solidFill>
            <a:schemeClr val="accent1"/>
          </a:solidFill>
          <a:ln w="19050">
            <a:solidFill>
              <a:schemeClr val="lt1"/>
            </a:solidFill>
          </a:ln>
          <a:effectLst/>
        </c:spPr>
      </c:pivotFmt>
      <c:pivotFmt>
        <c:idx val="133"/>
        <c:spPr>
          <a:solidFill>
            <a:schemeClr val="accent1"/>
          </a:solidFill>
          <a:ln w="19050">
            <a:solidFill>
              <a:schemeClr val="lt1"/>
            </a:solidFill>
          </a:ln>
          <a:effectLst/>
        </c:spPr>
      </c:pivotFmt>
      <c:pivotFmt>
        <c:idx val="134"/>
        <c:spPr>
          <a:solidFill>
            <a:schemeClr val="accent1"/>
          </a:solidFill>
          <a:ln w="19050">
            <a:solidFill>
              <a:schemeClr val="lt1"/>
            </a:solidFill>
          </a:ln>
          <a:effectLst/>
        </c:spPr>
      </c:pivotFmt>
      <c:pivotFmt>
        <c:idx val="135"/>
        <c:spPr>
          <a:solidFill>
            <a:schemeClr val="accent1"/>
          </a:solidFill>
          <a:ln w="19050">
            <a:solidFill>
              <a:schemeClr val="lt1"/>
            </a:solidFill>
          </a:ln>
          <a:effectLst/>
        </c:spPr>
      </c:pivotFmt>
      <c:pivotFmt>
        <c:idx val="136"/>
        <c:spPr>
          <a:solidFill>
            <a:schemeClr val="accent1"/>
          </a:solidFill>
          <a:ln w="19050">
            <a:solidFill>
              <a:schemeClr val="lt1"/>
            </a:solidFill>
          </a:ln>
          <a:effectLst/>
        </c:spPr>
      </c:pivotFmt>
      <c:pivotFmt>
        <c:idx val="137"/>
        <c:spPr>
          <a:solidFill>
            <a:schemeClr val="accent1"/>
          </a:solidFill>
          <a:ln w="19050">
            <a:solidFill>
              <a:schemeClr val="lt1"/>
            </a:solidFill>
          </a:ln>
          <a:effectLst/>
        </c:spPr>
      </c:pivotFmt>
      <c:pivotFmt>
        <c:idx val="138"/>
        <c:spPr>
          <a:solidFill>
            <a:schemeClr val="accent1"/>
          </a:solidFill>
          <a:ln w="19050">
            <a:solidFill>
              <a:schemeClr val="lt1"/>
            </a:solidFill>
          </a:ln>
          <a:effectLst/>
        </c:spPr>
      </c:pivotFmt>
      <c:pivotFmt>
        <c:idx val="139"/>
        <c:spPr>
          <a:solidFill>
            <a:schemeClr val="accent1"/>
          </a:solidFill>
          <a:ln w="19050">
            <a:solidFill>
              <a:schemeClr val="lt1"/>
            </a:solidFill>
          </a:ln>
          <a:effectLst/>
        </c:spPr>
      </c:pivotFmt>
      <c:pivotFmt>
        <c:idx val="140"/>
        <c:spPr>
          <a:solidFill>
            <a:schemeClr val="accent1"/>
          </a:solidFill>
          <a:ln w="19050">
            <a:solidFill>
              <a:schemeClr val="lt1"/>
            </a:solidFill>
          </a:ln>
          <a:effectLst/>
        </c:spPr>
      </c:pivotFmt>
      <c:pivotFmt>
        <c:idx val="141"/>
        <c:spPr>
          <a:solidFill>
            <a:schemeClr val="accent1"/>
          </a:solidFill>
          <a:ln w="19050">
            <a:solidFill>
              <a:schemeClr val="lt1"/>
            </a:solidFill>
          </a:ln>
          <a:effectLst/>
        </c:spPr>
      </c:pivotFmt>
      <c:pivotFmt>
        <c:idx val="142"/>
        <c:spPr>
          <a:solidFill>
            <a:schemeClr val="accent1"/>
          </a:solidFill>
          <a:ln w="19050">
            <a:solidFill>
              <a:schemeClr val="lt1"/>
            </a:solidFill>
          </a:ln>
          <a:effectLst/>
        </c:spPr>
      </c:pivotFmt>
      <c:pivotFmt>
        <c:idx val="143"/>
        <c:spPr>
          <a:solidFill>
            <a:schemeClr val="accent1"/>
          </a:solidFill>
          <a:ln w="19050">
            <a:solidFill>
              <a:schemeClr val="lt1"/>
            </a:solidFill>
          </a:ln>
          <a:effectLst/>
        </c:spPr>
      </c:pivotFmt>
      <c:pivotFmt>
        <c:idx val="144"/>
        <c:spPr>
          <a:solidFill>
            <a:schemeClr val="accent1"/>
          </a:solidFill>
          <a:ln w="19050">
            <a:solidFill>
              <a:schemeClr val="lt1"/>
            </a:solidFill>
          </a:ln>
          <a:effectLst/>
        </c:spPr>
      </c:pivotFmt>
      <c:pivotFmt>
        <c:idx val="145"/>
        <c:spPr>
          <a:solidFill>
            <a:schemeClr val="accent1"/>
          </a:solidFill>
          <a:ln w="19050">
            <a:solidFill>
              <a:schemeClr val="lt1"/>
            </a:solidFill>
          </a:ln>
          <a:effectLst/>
        </c:spPr>
      </c:pivotFmt>
      <c:pivotFmt>
        <c:idx val="146"/>
        <c:spPr>
          <a:solidFill>
            <a:schemeClr val="accent1"/>
          </a:solidFill>
          <a:ln w="19050">
            <a:solidFill>
              <a:schemeClr val="lt1"/>
            </a:solidFill>
          </a:ln>
          <a:effectLst/>
        </c:spPr>
        <c:marker>
          <c:symbol val="none"/>
        </c:marker>
        <c:dLbl>
          <c:idx val="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outEnd"/>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147"/>
        <c:spPr>
          <a:solidFill>
            <a:schemeClr val="accent1"/>
          </a:solidFill>
          <a:ln w="19050">
            <a:solidFill>
              <a:schemeClr val="lt1"/>
            </a:solidFill>
          </a:ln>
          <a:effectLst/>
        </c:spPr>
        <c:dLbl>
          <c:idx val="0"/>
          <c:layout>
            <c:manualLayout>
              <c:x val="-0.11380042462845011"/>
              <c:y val="-1.6326530612244931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148"/>
        <c:spPr>
          <a:solidFill>
            <a:schemeClr val="accent1"/>
          </a:solidFill>
          <a:ln w="19050">
            <a:solidFill>
              <a:schemeClr val="lt1"/>
            </a:solidFill>
          </a:ln>
          <a:effectLst/>
        </c:spPr>
        <c:dLbl>
          <c:idx val="0"/>
          <c:layout>
            <c:manualLayout>
              <c:x val="-1.5286624203821656E-2"/>
              <c:y val="-5.4421768707482991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149"/>
        <c:spPr>
          <a:solidFill>
            <a:schemeClr val="accent1"/>
          </a:solidFill>
          <a:ln w="19050">
            <a:solidFill>
              <a:schemeClr val="lt1"/>
            </a:solidFill>
          </a:ln>
          <a:effectLst/>
        </c:spPr>
        <c:dLbl>
          <c:idx val="0"/>
          <c:layout>
            <c:manualLayout>
              <c:x val="4.9256900212314228E-2"/>
              <c:y val="-1.4512471655328832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150"/>
        <c:spPr>
          <a:solidFill>
            <a:schemeClr val="accent1"/>
          </a:solidFill>
          <a:ln w="19050">
            <a:solidFill>
              <a:schemeClr val="lt1"/>
            </a:solidFill>
          </a:ln>
          <a:effectLst/>
        </c:spPr>
      </c:pivotFmt>
      <c:pivotFmt>
        <c:idx val="151"/>
        <c:spPr>
          <a:solidFill>
            <a:schemeClr val="accent1"/>
          </a:solidFill>
          <a:ln w="19050">
            <a:solidFill>
              <a:schemeClr val="lt1"/>
            </a:solidFill>
          </a:ln>
          <a:effectLst/>
        </c:spPr>
      </c:pivotFmt>
      <c:pivotFmt>
        <c:idx val="152"/>
        <c:spPr>
          <a:solidFill>
            <a:schemeClr val="accent1"/>
          </a:solidFill>
          <a:ln w="19050">
            <a:solidFill>
              <a:schemeClr val="lt1"/>
            </a:solidFill>
          </a:ln>
          <a:effectLst/>
        </c:spPr>
      </c:pivotFmt>
      <c:pivotFmt>
        <c:idx val="153"/>
        <c:spPr>
          <a:solidFill>
            <a:schemeClr val="accent1"/>
          </a:solidFill>
          <a:ln w="19050">
            <a:solidFill>
              <a:schemeClr val="lt1"/>
            </a:solidFill>
          </a:ln>
          <a:effectLst/>
        </c:spPr>
      </c:pivotFmt>
      <c:pivotFmt>
        <c:idx val="154"/>
        <c:spPr>
          <a:solidFill>
            <a:schemeClr val="accent1"/>
          </a:solidFill>
          <a:ln w="19050">
            <a:solidFill>
              <a:schemeClr val="lt1"/>
            </a:solidFill>
          </a:ln>
          <a:effectLst/>
        </c:spPr>
      </c:pivotFmt>
      <c:pivotFmt>
        <c:idx val="155"/>
        <c:spPr>
          <a:solidFill>
            <a:schemeClr val="accent1"/>
          </a:solidFill>
          <a:ln w="19050">
            <a:solidFill>
              <a:schemeClr val="lt1"/>
            </a:solidFill>
          </a:ln>
          <a:effectLst/>
        </c:spPr>
      </c:pivotFmt>
      <c:pivotFmt>
        <c:idx val="156"/>
        <c:spPr>
          <a:solidFill>
            <a:schemeClr val="accent1"/>
          </a:solidFill>
          <a:ln w="19050">
            <a:solidFill>
              <a:schemeClr val="lt1"/>
            </a:solidFill>
          </a:ln>
          <a:effectLst/>
        </c:spPr>
        <c:dLbl>
          <c:idx val="0"/>
          <c:layout>
            <c:manualLayout>
              <c:x val="7.3036093418259021E-2"/>
              <c:y val="1.2698412698412565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157"/>
        <c:spPr>
          <a:solidFill>
            <a:schemeClr val="accent1"/>
          </a:solidFill>
          <a:ln w="19050">
            <a:solidFill>
              <a:schemeClr val="lt1"/>
            </a:solidFill>
          </a:ln>
          <a:effectLst/>
        </c:spPr>
      </c:pivotFmt>
      <c:pivotFmt>
        <c:idx val="158"/>
        <c:spPr>
          <a:solidFill>
            <a:schemeClr val="accent1"/>
          </a:solidFill>
          <a:ln w="19050">
            <a:solidFill>
              <a:schemeClr val="lt1"/>
            </a:solidFill>
          </a:ln>
          <a:effectLst/>
        </c:spPr>
      </c:pivotFmt>
      <c:pivotFmt>
        <c:idx val="159"/>
        <c:spPr>
          <a:solidFill>
            <a:schemeClr val="accent1"/>
          </a:solidFill>
          <a:ln w="19050">
            <a:solidFill>
              <a:schemeClr val="lt1"/>
            </a:solidFill>
          </a:ln>
          <a:effectLst/>
        </c:spPr>
      </c:pivotFmt>
      <c:pivotFmt>
        <c:idx val="160"/>
        <c:spPr>
          <a:solidFill>
            <a:schemeClr val="accent1"/>
          </a:solidFill>
          <a:ln w="19050">
            <a:solidFill>
              <a:schemeClr val="lt1"/>
            </a:solidFill>
          </a:ln>
          <a:effectLst/>
        </c:spPr>
        <c:dLbl>
          <c:idx val="0"/>
          <c:layout>
            <c:manualLayout>
              <c:x val="-5.9447983014862024E-2"/>
              <c:y val="-1.8140589569160999E-3"/>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161"/>
        <c:spPr>
          <a:solidFill>
            <a:schemeClr val="accent1"/>
          </a:solidFill>
          <a:ln w="19050">
            <a:solidFill>
              <a:schemeClr val="lt1"/>
            </a:solidFill>
          </a:ln>
          <a:effectLst/>
        </c:spPr>
      </c:pivotFmt>
      <c:pivotFmt>
        <c:idx val="162"/>
        <c:spPr>
          <a:solidFill>
            <a:schemeClr val="accent1"/>
          </a:solidFill>
          <a:ln w="19050">
            <a:solidFill>
              <a:schemeClr val="lt1"/>
            </a:solidFill>
          </a:ln>
          <a:effectLst/>
        </c:spPr>
        <c:dLbl>
          <c:idx val="0"/>
          <c:layout>
            <c:manualLayout>
              <c:x val="0"/>
              <c:y val="4.8979591836734691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163"/>
        <c:spPr>
          <a:solidFill>
            <a:schemeClr val="accent1"/>
          </a:solidFill>
          <a:ln w="19050">
            <a:solidFill>
              <a:schemeClr val="lt1"/>
            </a:solidFill>
          </a:ln>
          <a:effectLst/>
        </c:spPr>
      </c:pivotFmt>
      <c:pivotFmt>
        <c:idx val="164"/>
        <c:spPr>
          <a:solidFill>
            <a:schemeClr val="accent1"/>
          </a:solidFill>
          <a:ln w="19050">
            <a:solidFill>
              <a:schemeClr val="lt1"/>
            </a:solidFill>
          </a:ln>
          <a:effectLst/>
        </c:spPr>
        <c:dLbl>
          <c:idx val="0"/>
          <c:layout>
            <c:manualLayout>
              <c:x val="-5.0955414012738851E-3"/>
              <c:y val="-3.6281179138321996E-2"/>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oundRectCallout">
                  <a:avLst/>
                </a:prstGeom>
                <a:noFill/>
                <a:ln>
                  <a:noFill/>
                </a:ln>
              </c15:spPr>
            </c:ext>
          </c:extLst>
        </c:dLbl>
      </c:pivotFmt>
      <c:pivotFmt>
        <c:idx val="165"/>
        <c:spPr>
          <a:solidFill>
            <a:schemeClr val="accent1"/>
          </a:solidFill>
          <a:ln w="19050">
            <a:solidFill>
              <a:schemeClr val="lt1"/>
            </a:solidFill>
          </a:ln>
          <a:effectLst/>
        </c:spPr>
      </c:pivotFmt>
      <c:pivotFmt>
        <c:idx val="16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extLst>
            <c:ext xmlns:c15="http://schemas.microsoft.com/office/drawing/2012/chart" uri="{CE6537A1-D6FC-4f65-9D91-7224C49458BB}"/>
          </c:extLst>
        </c:dLbl>
      </c:pivotFmt>
      <c:pivotFmt>
        <c:idx val="167"/>
        <c:spPr>
          <a:solidFill>
            <a:schemeClr val="accent1"/>
          </a:solidFill>
          <a:ln w="19050">
            <a:solidFill>
              <a:schemeClr val="lt1"/>
            </a:solidFill>
          </a:ln>
          <a:effectLst/>
        </c:spPr>
      </c:pivotFmt>
      <c:pivotFmt>
        <c:idx val="168"/>
        <c:spPr>
          <a:solidFill>
            <a:schemeClr val="accent1"/>
          </a:solidFill>
          <a:ln w="19050">
            <a:solidFill>
              <a:schemeClr val="lt1"/>
            </a:solidFill>
          </a:ln>
          <a:effectLst/>
        </c:spPr>
      </c:pivotFmt>
      <c:pivotFmt>
        <c:idx val="169"/>
        <c:spPr>
          <a:solidFill>
            <a:schemeClr val="accent1"/>
          </a:solidFill>
          <a:ln w="19050">
            <a:solidFill>
              <a:schemeClr val="lt1"/>
            </a:solidFill>
          </a:ln>
          <a:effectLst/>
        </c:spPr>
      </c:pivotFmt>
      <c:pivotFmt>
        <c:idx val="170"/>
        <c:spPr>
          <a:solidFill>
            <a:schemeClr val="accent1"/>
          </a:solidFill>
          <a:ln w="19050">
            <a:solidFill>
              <a:schemeClr val="lt1"/>
            </a:solidFill>
          </a:ln>
          <a:effectLst/>
        </c:spPr>
      </c:pivotFmt>
      <c:pivotFmt>
        <c:idx val="171"/>
        <c:spPr>
          <a:solidFill>
            <a:schemeClr val="accent1"/>
          </a:solidFill>
          <a:ln w="19050">
            <a:solidFill>
              <a:schemeClr val="lt1"/>
            </a:solidFill>
          </a:ln>
          <a:effectLst/>
        </c:spPr>
      </c:pivotFmt>
      <c:pivotFmt>
        <c:idx val="172"/>
        <c:spPr>
          <a:solidFill>
            <a:schemeClr val="accent1"/>
          </a:solidFill>
          <a:ln w="19050">
            <a:solidFill>
              <a:schemeClr val="lt1"/>
            </a:solidFill>
          </a:ln>
          <a:effectLst/>
        </c:spPr>
      </c:pivotFmt>
      <c:pivotFmt>
        <c:idx val="173"/>
        <c:spPr>
          <a:solidFill>
            <a:schemeClr val="accent1"/>
          </a:solidFill>
          <a:ln w="19050">
            <a:solidFill>
              <a:schemeClr val="lt1"/>
            </a:solidFill>
          </a:ln>
          <a:effectLst/>
        </c:spPr>
      </c:pivotFmt>
      <c:pivotFmt>
        <c:idx val="174"/>
        <c:spPr>
          <a:solidFill>
            <a:schemeClr val="accent1"/>
          </a:solidFill>
          <a:ln w="19050">
            <a:solidFill>
              <a:schemeClr val="lt1"/>
            </a:solidFill>
          </a:ln>
          <a:effectLst/>
        </c:spPr>
      </c:pivotFmt>
      <c:pivotFmt>
        <c:idx val="175"/>
        <c:spPr>
          <a:solidFill>
            <a:schemeClr val="accent1"/>
          </a:solidFill>
          <a:ln w="19050">
            <a:solidFill>
              <a:schemeClr val="lt1"/>
            </a:solidFill>
          </a:ln>
          <a:effectLst/>
        </c:spPr>
      </c:pivotFmt>
      <c:pivotFmt>
        <c:idx val="176"/>
        <c:spPr>
          <a:solidFill>
            <a:schemeClr val="accent1"/>
          </a:solidFill>
          <a:ln w="19050">
            <a:solidFill>
              <a:schemeClr val="lt1"/>
            </a:solidFill>
          </a:ln>
          <a:effectLst/>
        </c:spPr>
      </c:pivotFmt>
      <c:pivotFmt>
        <c:idx val="177"/>
        <c:spPr>
          <a:solidFill>
            <a:schemeClr val="accent1"/>
          </a:solidFill>
          <a:ln w="19050">
            <a:solidFill>
              <a:schemeClr val="lt1"/>
            </a:solidFill>
          </a:ln>
          <a:effectLst/>
        </c:spPr>
      </c:pivotFmt>
      <c:pivotFmt>
        <c:idx val="178"/>
        <c:spPr>
          <a:solidFill>
            <a:schemeClr val="accent1"/>
          </a:solidFill>
          <a:ln w="19050">
            <a:solidFill>
              <a:schemeClr val="lt1"/>
            </a:solidFill>
          </a:ln>
          <a:effectLst/>
        </c:spPr>
      </c:pivotFmt>
      <c:pivotFmt>
        <c:idx val="179"/>
        <c:spPr>
          <a:solidFill>
            <a:schemeClr val="accent1"/>
          </a:solidFill>
          <a:ln w="19050">
            <a:solidFill>
              <a:schemeClr val="lt1"/>
            </a:solidFill>
          </a:ln>
          <a:effectLst/>
        </c:spPr>
      </c:pivotFmt>
      <c:pivotFmt>
        <c:idx val="180"/>
        <c:spPr>
          <a:solidFill>
            <a:schemeClr val="accent1"/>
          </a:solidFill>
          <a:ln w="19050">
            <a:solidFill>
              <a:schemeClr val="lt1"/>
            </a:solidFill>
          </a:ln>
          <a:effectLst/>
        </c:spPr>
      </c:pivotFmt>
      <c:pivotFmt>
        <c:idx val="181"/>
        <c:spPr>
          <a:solidFill>
            <a:schemeClr val="accent1"/>
          </a:solidFill>
          <a:ln w="19050">
            <a:solidFill>
              <a:schemeClr val="lt1"/>
            </a:solidFill>
          </a:ln>
          <a:effectLst/>
        </c:spPr>
      </c:pivotFmt>
      <c:pivotFmt>
        <c:idx val="182"/>
        <c:spPr>
          <a:solidFill>
            <a:schemeClr val="accent1"/>
          </a:solidFill>
          <a:ln w="19050">
            <a:solidFill>
              <a:schemeClr val="lt1"/>
            </a:solidFill>
          </a:ln>
          <a:effectLst/>
        </c:spPr>
      </c:pivotFmt>
      <c:pivotFmt>
        <c:idx val="183"/>
        <c:spPr>
          <a:solidFill>
            <a:schemeClr val="accent1"/>
          </a:solidFill>
          <a:ln w="19050">
            <a:solidFill>
              <a:schemeClr val="lt1"/>
            </a:solidFill>
          </a:ln>
          <a:effectLst/>
        </c:spPr>
      </c:pivotFmt>
      <c:pivotFmt>
        <c:idx val="184"/>
        <c:spPr>
          <a:solidFill>
            <a:schemeClr val="accent1"/>
          </a:solidFill>
          <a:ln w="19050">
            <a:solidFill>
              <a:schemeClr val="lt1"/>
            </a:solidFill>
          </a:ln>
          <a:effectLst/>
        </c:spPr>
      </c:pivotFmt>
      <c:pivotFmt>
        <c:idx val="185"/>
        <c:spPr>
          <a:solidFill>
            <a:schemeClr val="accent1"/>
          </a:solidFill>
          <a:ln w="19050">
            <a:solidFill>
              <a:schemeClr val="lt1"/>
            </a:solidFill>
          </a:ln>
          <a:effectLst/>
        </c:spPr>
      </c:pivotFmt>
    </c:pivotFmts>
    <c:plotArea>
      <c:layout>
        <c:manualLayout>
          <c:layoutTarget val="inner"/>
          <c:xMode val="edge"/>
          <c:yMode val="edge"/>
          <c:x val="0.19752592188352694"/>
          <c:y val="0.19072966741169747"/>
          <c:w val="0.61814960629921256"/>
          <c:h val="0.75051065738975042"/>
        </c:manualLayout>
      </c:layout>
      <c:pieChart>
        <c:varyColors val="1"/>
        <c:ser>
          <c:idx val="0"/>
          <c:order val="0"/>
          <c:tx>
            <c:strRef>
              <c:f>'prove grafici'!$B$3</c:f>
              <c:strCache>
                <c:ptCount val="1"/>
                <c:pt idx="0">
                  <c:v>Somma di com+enti</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3C4-4495-9253-D685D3F9B5E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3C4-4495-9253-D685D3F9B5E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3C4-4495-9253-D685D3F9B5E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3C4-4495-9253-D685D3F9B5E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3C4-4495-9253-D685D3F9B5E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3C4-4495-9253-D685D3F9B5E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F3C4-4495-9253-D685D3F9B5E9}"/>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F3C4-4495-9253-D685D3F9B5E9}"/>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F3C4-4495-9253-D685D3F9B5E9}"/>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F3C4-4495-9253-D685D3F9B5E9}"/>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F3C4-4495-9253-D685D3F9B5E9}"/>
              </c:ext>
            </c:extLst>
          </c:dPt>
          <c:dPt>
            <c:idx val="11"/>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17-F3C4-4495-9253-D685D3F9B5E9}"/>
              </c:ext>
            </c:extLst>
          </c:dPt>
          <c:dPt>
            <c:idx val="12"/>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19-F3C4-4495-9253-D685D3F9B5E9}"/>
              </c:ext>
            </c:extLst>
          </c:dPt>
          <c:dPt>
            <c:idx val="13"/>
            <c:bubble3D val="0"/>
            <c:spPr>
              <a:solidFill>
                <a:schemeClr val="accent2">
                  <a:lumMod val="80000"/>
                  <a:lumOff val="20000"/>
                </a:schemeClr>
              </a:solidFill>
              <a:ln w="19050">
                <a:solidFill>
                  <a:schemeClr val="lt1"/>
                </a:solidFill>
              </a:ln>
              <a:effectLst/>
            </c:spPr>
            <c:extLst>
              <c:ext xmlns:c16="http://schemas.microsoft.com/office/drawing/2014/chart" uri="{C3380CC4-5D6E-409C-BE32-E72D297353CC}">
                <c16:uniqueId val="{0000001B-F3C4-4495-9253-D685D3F9B5E9}"/>
              </c:ext>
            </c:extLst>
          </c:dPt>
          <c:dPt>
            <c:idx val="14"/>
            <c:bubble3D val="0"/>
            <c:spPr>
              <a:solidFill>
                <a:schemeClr val="accent3">
                  <a:lumMod val="80000"/>
                  <a:lumOff val="20000"/>
                </a:schemeClr>
              </a:solidFill>
              <a:ln w="19050">
                <a:solidFill>
                  <a:schemeClr val="lt1"/>
                </a:solidFill>
              </a:ln>
              <a:effectLst/>
            </c:spPr>
            <c:extLst>
              <c:ext xmlns:c16="http://schemas.microsoft.com/office/drawing/2014/chart" uri="{C3380CC4-5D6E-409C-BE32-E72D297353CC}">
                <c16:uniqueId val="{0000001D-F3C4-4495-9253-D685D3F9B5E9}"/>
              </c:ext>
            </c:extLst>
          </c:dPt>
          <c:dPt>
            <c:idx val="15"/>
            <c:bubble3D val="0"/>
            <c:spPr>
              <a:solidFill>
                <a:schemeClr val="accent4">
                  <a:lumMod val="80000"/>
                  <a:lumOff val="20000"/>
                </a:schemeClr>
              </a:solidFill>
              <a:ln w="19050">
                <a:solidFill>
                  <a:schemeClr val="lt1"/>
                </a:solidFill>
              </a:ln>
              <a:effectLst/>
            </c:spPr>
            <c:extLst>
              <c:ext xmlns:c16="http://schemas.microsoft.com/office/drawing/2014/chart" uri="{C3380CC4-5D6E-409C-BE32-E72D297353CC}">
                <c16:uniqueId val="{0000001F-F3C4-4495-9253-D685D3F9B5E9}"/>
              </c:ext>
            </c:extLst>
          </c:dPt>
          <c:dPt>
            <c:idx val="16"/>
            <c:bubble3D val="0"/>
            <c:spPr>
              <a:solidFill>
                <a:schemeClr val="accent5">
                  <a:lumMod val="80000"/>
                  <a:lumOff val="20000"/>
                </a:schemeClr>
              </a:solidFill>
              <a:ln w="19050">
                <a:solidFill>
                  <a:schemeClr val="lt1"/>
                </a:solidFill>
              </a:ln>
              <a:effectLst/>
            </c:spPr>
            <c:extLst>
              <c:ext xmlns:c16="http://schemas.microsoft.com/office/drawing/2014/chart" uri="{C3380CC4-5D6E-409C-BE32-E72D297353CC}">
                <c16:uniqueId val="{00000021-F3C4-4495-9253-D685D3F9B5E9}"/>
              </c:ext>
            </c:extLst>
          </c:dPt>
          <c:dPt>
            <c:idx val="17"/>
            <c:bubble3D val="0"/>
            <c:spPr>
              <a:solidFill>
                <a:schemeClr val="accent6">
                  <a:lumMod val="80000"/>
                  <a:lumOff val="20000"/>
                </a:schemeClr>
              </a:solidFill>
              <a:ln w="19050">
                <a:solidFill>
                  <a:schemeClr val="lt1"/>
                </a:solidFill>
              </a:ln>
              <a:effectLst/>
            </c:spPr>
            <c:extLst>
              <c:ext xmlns:c16="http://schemas.microsoft.com/office/drawing/2014/chart" uri="{C3380CC4-5D6E-409C-BE32-E72D297353CC}">
                <c16:uniqueId val="{00000023-F3C4-4495-9253-D685D3F9B5E9}"/>
              </c:ext>
            </c:extLst>
          </c:dPt>
          <c:dPt>
            <c:idx val="18"/>
            <c:bubble3D val="0"/>
            <c:spPr>
              <a:solidFill>
                <a:schemeClr val="accent1">
                  <a:lumMod val="80000"/>
                </a:schemeClr>
              </a:solidFill>
              <a:ln w="19050">
                <a:solidFill>
                  <a:schemeClr val="lt1"/>
                </a:solidFill>
              </a:ln>
              <a:effectLst/>
            </c:spPr>
            <c:extLst>
              <c:ext xmlns:c16="http://schemas.microsoft.com/office/drawing/2014/chart" uri="{C3380CC4-5D6E-409C-BE32-E72D297353CC}">
                <c16:uniqueId val="{00000025-F3C4-4495-9253-D685D3F9B5E9}"/>
              </c:ext>
            </c:extLst>
          </c:dPt>
          <c:dPt>
            <c:idx val="19"/>
            <c:bubble3D val="0"/>
            <c:spPr>
              <a:solidFill>
                <a:schemeClr val="accent2">
                  <a:lumMod val="80000"/>
                </a:schemeClr>
              </a:solidFill>
              <a:ln w="19050">
                <a:solidFill>
                  <a:schemeClr val="lt1"/>
                </a:solidFill>
              </a:ln>
              <a:effectLst/>
            </c:spPr>
            <c:extLst>
              <c:ext xmlns:c16="http://schemas.microsoft.com/office/drawing/2014/chart" uri="{C3380CC4-5D6E-409C-BE32-E72D297353CC}">
                <c16:uniqueId val="{00000027-F3C4-4495-9253-D685D3F9B5E9}"/>
              </c:ext>
            </c:extLst>
          </c:dPt>
          <c:dLbls>
            <c:dLbl>
              <c:idx val="0"/>
              <c:layout>
                <c:manualLayout>
                  <c:x val="-0.11380042462845011"/>
                  <c:y val="-1.6326530612244931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3C4-4495-9253-D685D3F9B5E9}"/>
                </c:ext>
              </c:extLst>
            </c:dLbl>
            <c:dLbl>
              <c:idx val="1"/>
              <c:layout>
                <c:manualLayout>
                  <c:x val="-1.5286624203821656E-2"/>
                  <c:y val="-5.4421768707482991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3C4-4495-9253-D685D3F9B5E9}"/>
                </c:ext>
              </c:extLst>
            </c:dLbl>
            <c:dLbl>
              <c:idx val="2"/>
              <c:layout>
                <c:manualLayout>
                  <c:x val="4.9256900212314228E-2"/>
                  <c:y val="-1.4512471655328832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3C4-4495-9253-D685D3F9B5E9}"/>
                </c:ext>
              </c:extLst>
            </c:dLbl>
            <c:dLbl>
              <c:idx val="5"/>
              <c:layout>
                <c:manualLayout>
                  <c:x val="2.1249312325404271E-3"/>
                  <c:y val="-2.552682189240188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3C4-4495-9253-D685D3F9B5E9}"/>
                </c:ext>
              </c:extLst>
            </c:dLbl>
            <c:dLbl>
              <c:idx val="9"/>
              <c:layout>
                <c:manualLayout>
                  <c:x val="7.3036093418259021E-2"/>
                  <c:y val="1.2698412698412565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3C4-4495-9253-D685D3F9B5E9}"/>
                </c:ext>
              </c:extLst>
            </c:dLbl>
            <c:dLbl>
              <c:idx val="13"/>
              <c:layout>
                <c:manualLayout>
                  <c:x val="-5.9447983014862024E-2"/>
                  <c:y val="-1.8140589569160999E-3"/>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B-F3C4-4495-9253-D685D3F9B5E9}"/>
                </c:ext>
              </c:extLst>
            </c:dLbl>
            <c:dLbl>
              <c:idx val="15"/>
              <c:layout>
                <c:manualLayout>
                  <c:x val="0"/>
                  <c:y val="4.8979591836734691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F-F3C4-4495-9253-D685D3F9B5E9}"/>
                </c:ext>
              </c:extLst>
            </c:dLbl>
            <c:dLbl>
              <c:idx val="17"/>
              <c:layout>
                <c:manualLayout>
                  <c:x val="-5.0955414012738851E-3"/>
                  <c:y val="-3.6281179138321996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3-F3C4-4495-9253-D685D3F9B5E9}"/>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zh-CN"/>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wedgeRoundRectCallout">
                    <a:avLst/>
                  </a:prstGeom>
                  <a:noFill/>
                  <a:ln>
                    <a:noFill/>
                  </a:ln>
                </c15:spPr>
              </c:ext>
            </c:extLst>
          </c:dLbls>
          <c:cat>
            <c:strRef>
              <c:f>'prove grafici'!$A$4:$A$23</c:f>
              <c:strCache>
                <c:ptCount val="19"/>
                <c:pt idx="0">
                  <c:v>ABRUZZO</c:v>
                </c:pt>
                <c:pt idx="1">
                  <c:v>BASILICATA</c:v>
                </c:pt>
                <c:pt idx="2">
                  <c:v>CALABRIA</c:v>
                </c:pt>
                <c:pt idx="3">
                  <c:v>CAMPANIA</c:v>
                </c:pt>
                <c:pt idx="4">
                  <c:v>EMILIA ROMAGNA</c:v>
                </c:pt>
                <c:pt idx="5">
                  <c:v>FRIULI VENEZIA GIULIA</c:v>
                </c:pt>
                <c:pt idx="6">
                  <c:v>LAZIO</c:v>
                </c:pt>
                <c:pt idx="7">
                  <c:v>LIGURIA</c:v>
                </c:pt>
                <c:pt idx="8">
                  <c:v>LOMBARDIA</c:v>
                </c:pt>
                <c:pt idx="9">
                  <c:v>MARCHE</c:v>
                </c:pt>
                <c:pt idx="10">
                  <c:v>MOLISE</c:v>
                </c:pt>
                <c:pt idx="11">
                  <c:v>PIEMONTE</c:v>
                </c:pt>
                <c:pt idx="12">
                  <c:v>PUGLIA</c:v>
                </c:pt>
                <c:pt idx="13">
                  <c:v>SARDEGNA</c:v>
                </c:pt>
                <c:pt idx="14">
                  <c:v>SICILIA</c:v>
                </c:pt>
                <c:pt idx="15">
                  <c:v>TOSCANA</c:v>
                </c:pt>
                <c:pt idx="16">
                  <c:v>TRENTINO ALTO ADIGE</c:v>
                </c:pt>
                <c:pt idx="17">
                  <c:v>UMBRIA</c:v>
                </c:pt>
                <c:pt idx="18">
                  <c:v>VENETO</c:v>
                </c:pt>
              </c:strCache>
            </c:strRef>
          </c:cat>
          <c:val>
            <c:numRef>
              <c:f>'prove grafici'!$B$4:$B$23</c:f>
              <c:numCache>
                <c:formatCode>General</c:formatCode>
                <c:ptCount val="19"/>
                <c:pt idx="0">
                  <c:v>4</c:v>
                </c:pt>
                <c:pt idx="1">
                  <c:v>1</c:v>
                </c:pt>
                <c:pt idx="2">
                  <c:v>5</c:v>
                </c:pt>
                <c:pt idx="3">
                  <c:v>42</c:v>
                </c:pt>
                <c:pt idx="4">
                  <c:v>83</c:v>
                </c:pt>
                <c:pt idx="5">
                  <c:v>9</c:v>
                </c:pt>
                <c:pt idx="6">
                  <c:v>9</c:v>
                </c:pt>
                <c:pt idx="7">
                  <c:v>25</c:v>
                </c:pt>
                <c:pt idx="8">
                  <c:v>128</c:v>
                </c:pt>
                <c:pt idx="9">
                  <c:v>12</c:v>
                </c:pt>
                <c:pt idx="10">
                  <c:v>3</c:v>
                </c:pt>
                <c:pt idx="11">
                  <c:v>37</c:v>
                </c:pt>
                <c:pt idx="12">
                  <c:v>21</c:v>
                </c:pt>
                <c:pt idx="13">
                  <c:v>13</c:v>
                </c:pt>
                <c:pt idx="14">
                  <c:v>80</c:v>
                </c:pt>
                <c:pt idx="15">
                  <c:v>10</c:v>
                </c:pt>
                <c:pt idx="16">
                  <c:v>1</c:v>
                </c:pt>
                <c:pt idx="17">
                  <c:v>8</c:v>
                </c:pt>
                <c:pt idx="18">
                  <c:v>140</c:v>
                </c:pt>
              </c:numCache>
            </c:numRef>
          </c:val>
          <c:extLst>
            <c:ext xmlns:c16="http://schemas.microsoft.com/office/drawing/2014/chart" uri="{C3380CC4-5D6E-409C-BE32-E72D297353CC}">
              <c16:uniqueId val="{00000028-F3C4-4495-9253-D685D3F9B5E9}"/>
            </c:ext>
          </c:extLst>
        </c:ser>
        <c:ser>
          <c:idx val="1"/>
          <c:order val="1"/>
          <c:tx>
            <c:strRef>
              <c:f>'prove grafici'!$C$3</c:f>
              <c:strCache>
                <c:ptCount val="1"/>
                <c:pt idx="0">
                  <c:v>Somma di % invio</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2A-F3C4-4495-9253-D685D3F9B5E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2C-F3C4-4495-9253-D685D3F9B5E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2E-F3C4-4495-9253-D685D3F9B5E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30-F3C4-4495-9253-D685D3F9B5E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32-F3C4-4495-9253-D685D3F9B5E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34-F3C4-4495-9253-D685D3F9B5E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36-F3C4-4495-9253-D685D3F9B5E9}"/>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38-F3C4-4495-9253-D685D3F9B5E9}"/>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3A-F3C4-4495-9253-D685D3F9B5E9}"/>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3C-F3C4-4495-9253-D685D3F9B5E9}"/>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3E-F3C4-4495-9253-D685D3F9B5E9}"/>
              </c:ext>
            </c:extLst>
          </c:dPt>
          <c:dPt>
            <c:idx val="11"/>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40-F3C4-4495-9253-D685D3F9B5E9}"/>
              </c:ext>
            </c:extLst>
          </c:dPt>
          <c:dPt>
            <c:idx val="12"/>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42-F3C4-4495-9253-D685D3F9B5E9}"/>
              </c:ext>
            </c:extLst>
          </c:dPt>
          <c:dPt>
            <c:idx val="13"/>
            <c:bubble3D val="0"/>
            <c:spPr>
              <a:solidFill>
                <a:schemeClr val="accent2">
                  <a:lumMod val="80000"/>
                  <a:lumOff val="20000"/>
                </a:schemeClr>
              </a:solidFill>
              <a:ln w="19050">
                <a:solidFill>
                  <a:schemeClr val="lt1"/>
                </a:solidFill>
              </a:ln>
              <a:effectLst/>
            </c:spPr>
            <c:extLst>
              <c:ext xmlns:c16="http://schemas.microsoft.com/office/drawing/2014/chart" uri="{C3380CC4-5D6E-409C-BE32-E72D297353CC}">
                <c16:uniqueId val="{00000044-F3C4-4495-9253-D685D3F9B5E9}"/>
              </c:ext>
            </c:extLst>
          </c:dPt>
          <c:dPt>
            <c:idx val="14"/>
            <c:bubble3D val="0"/>
            <c:spPr>
              <a:solidFill>
                <a:schemeClr val="accent3">
                  <a:lumMod val="80000"/>
                  <a:lumOff val="20000"/>
                </a:schemeClr>
              </a:solidFill>
              <a:ln w="19050">
                <a:solidFill>
                  <a:schemeClr val="lt1"/>
                </a:solidFill>
              </a:ln>
              <a:effectLst/>
            </c:spPr>
            <c:extLst>
              <c:ext xmlns:c16="http://schemas.microsoft.com/office/drawing/2014/chart" uri="{C3380CC4-5D6E-409C-BE32-E72D297353CC}">
                <c16:uniqueId val="{00000046-F3C4-4495-9253-D685D3F9B5E9}"/>
              </c:ext>
            </c:extLst>
          </c:dPt>
          <c:dPt>
            <c:idx val="15"/>
            <c:bubble3D val="0"/>
            <c:spPr>
              <a:solidFill>
                <a:schemeClr val="accent4">
                  <a:lumMod val="80000"/>
                  <a:lumOff val="20000"/>
                </a:schemeClr>
              </a:solidFill>
              <a:ln w="19050">
                <a:solidFill>
                  <a:schemeClr val="lt1"/>
                </a:solidFill>
              </a:ln>
              <a:effectLst/>
            </c:spPr>
            <c:extLst>
              <c:ext xmlns:c16="http://schemas.microsoft.com/office/drawing/2014/chart" uri="{C3380CC4-5D6E-409C-BE32-E72D297353CC}">
                <c16:uniqueId val="{00000048-F3C4-4495-9253-D685D3F9B5E9}"/>
              </c:ext>
            </c:extLst>
          </c:dPt>
          <c:dPt>
            <c:idx val="16"/>
            <c:bubble3D val="0"/>
            <c:spPr>
              <a:solidFill>
                <a:schemeClr val="accent5">
                  <a:lumMod val="80000"/>
                  <a:lumOff val="20000"/>
                </a:schemeClr>
              </a:solidFill>
              <a:ln w="19050">
                <a:solidFill>
                  <a:schemeClr val="lt1"/>
                </a:solidFill>
              </a:ln>
              <a:effectLst/>
            </c:spPr>
            <c:extLst>
              <c:ext xmlns:c16="http://schemas.microsoft.com/office/drawing/2014/chart" uri="{C3380CC4-5D6E-409C-BE32-E72D297353CC}">
                <c16:uniqueId val="{0000004A-F3C4-4495-9253-D685D3F9B5E9}"/>
              </c:ext>
            </c:extLst>
          </c:dPt>
          <c:dPt>
            <c:idx val="17"/>
            <c:bubble3D val="0"/>
            <c:spPr>
              <a:solidFill>
                <a:schemeClr val="accent6">
                  <a:lumMod val="80000"/>
                  <a:lumOff val="20000"/>
                </a:schemeClr>
              </a:solidFill>
              <a:ln w="19050">
                <a:solidFill>
                  <a:schemeClr val="lt1"/>
                </a:solidFill>
              </a:ln>
              <a:effectLst/>
            </c:spPr>
            <c:extLst>
              <c:ext xmlns:c16="http://schemas.microsoft.com/office/drawing/2014/chart" uri="{C3380CC4-5D6E-409C-BE32-E72D297353CC}">
                <c16:uniqueId val="{0000004C-F3C4-4495-9253-D685D3F9B5E9}"/>
              </c:ext>
            </c:extLst>
          </c:dPt>
          <c:dPt>
            <c:idx val="18"/>
            <c:bubble3D val="0"/>
            <c:spPr>
              <a:solidFill>
                <a:schemeClr val="accent1">
                  <a:lumMod val="80000"/>
                </a:schemeClr>
              </a:solidFill>
              <a:ln w="19050">
                <a:solidFill>
                  <a:schemeClr val="lt1"/>
                </a:solidFill>
              </a:ln>
              <a:effectLst/>
            </c:spPr>
            <c:extLst>
              <c:ext xmlns:c16="http://schemas.microsoft.com/office/drawing/2014/chart" uri="{C3380CC4-5D6E-409C-BE32-E72D297353CC}">
                <c16:uniqueId val="{0000004E-F3C4-4495-9253-D685D3F9B5E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'prove grafici'!$A$4:$A$23</c:f>
              <c:strCache>
                <c:ptCount val="19"/>
                <c:pt idx="0">
                  <c:v>ABRUZZO</c:v>
                </c:pt>
                <c:pt idx="1">
                  <c:v>BASILICATA</c:v>
                </c:pt>
                <c:pt idx="2">
                  <c:v>CALABRIA</c:v>
                </c:pt>
                <c:pt idx="3">
                  <c:v>CAMPANIA</c:v>
                </c:pt>
                <c:pt idx="4">
                  <c:v>EMILIA ROMAGNA</c:v>
                </c:pt>
                <c:pt idx="5">
                  <c:v>FRIULI VENEZIA GIULIA</c:v>
                </c:pt>
                <c:pt idx="6">
                  <c:v>LAZIO</c:v>
                </c:pt>
                <c:pt idx="7">
                  <c:v>LIGURIA</c:v>
                </c:pt>
                <c:pt idx="8">
                  <c:v>LOMBARDIA</c:v>
                </c:pt>
                <c:pt idx="9">
                  <c:v>MARCHE</c:v>
                </c:pt>
                <c:pt idx="10">
                  <c:v>MOLISE</c:v>
                </c:pt>
                <c:pt idx="11">
                  <c:v>PIEMONTE</c:v>
                </c:pt>
                <c:pt idx="12">
                  <c:v>PUGLIA</c:v>
                </c:pt>
                <c:pt idx="13">
                  <c:v>SARDEGNA</c:v>
                </c:pt>
                <c:pt idx="14">
                  <c:v>SICILIA</c:v>
                </c:pt>
                <c:pt idx="15">
                  <c:v>TOSCANA</c:v>
                </c:pt>
                <c:pt idx="16">
                  <c:v>TRENTINO ALTO ADIGE</c:v>
                </c:pt>
                <c:pt idx="17">
                  <c:v>UMBRIA</c:v>
                </c:pt>
                <c:pt idx="18">
                  <c:v>VENETO</c:v>
                </c:pt>
              </c:strCache>
            </c:strRef>
          </c:cat>
          <c:val>
            <c:numRef>
              <c:f>'prove grafici'!$C$4:$C$23</c:f>
              <c:numCache>
                <c:formatCode>0.00%</c:formatCode>
                <c:ptCount val="19"/>
                <c:pt idx="0">
                  <c:v>1.3114754098360656E-2</c:v>
                </c:pt>
                <c:pt idx="1">
                  <c:v>7.6335877862595417E-3</c:v>
                </c:pt>
                <c:pt idx="2">
                  <c:v>1.2224938875305624E-2</c:v>
                </c:pt>
                <c:pt idx="3">
                  <c:v>7.0909090909090908E-2</c:v>
                </c:pt>
                <c:pt idx="4">
                  <c:v>0.21856287425149701</c:v>
                </c:pt>
                <c:pt idx="5">
                  <c:v>3.7037037037037035E-2</c:v>
                </c:pt>
                <c:pt idx="6">
                  <c:v>2.3809523809523808E-2</c:v>
                </c:pt>
                <c:pt idx="7">
                  <c:v>0.10638297872340426</c:v>
                </c:pt>
                <c:pt idx="8">
                  <c:v>8.3169613621480024E-2</c:v>
                </c:pt>
                <c:pt idx="9">
                  <c:v>4.2372881355932202E-2</c:v>
                </c:pt>
                <c:pt idx="10">
                  <c:v>2.2058823529411766E-2</c:v>
                </c:pt>
                <c:pt idx="11">
                  <c:v>3.0782029950083195E-2</c:v>
                </c:pt>
                <c:pt idx="12">
                  <c:v>7.3643410852713184E-2</c:v>
                </c:pt>
                <c:pt idx="13">
                  <c:v>3.4482758620689655E-2</c:v>
                </c:pt>
                <c:pt idx="14">
                  <c:v>0.20512820512820512</c:v>
                </c:pt>
                <c:pt idx="15">
                  <c:v>3.2258064516129031E-2</c:v>
                </c:pt>
                <c:pt idx="16">
                  <c:v>3.4129692832764505E-3</c:v>
                </c:pt>
                <c:pt idx="17">
                  <c:v>8.6956521739130432E-2</c:v>
                </c:pt>
                <c:pt idx="18">
                  <c:v>0.23784722222222221</c:v>
                </c:pt>
              </c:numCache>
            </c:numRef>
          </c:val>
          <c:extLst>
            <c:ext xmlns:c16="http://schemas.microsoft.com/office/drawing/2014/chart" uri="{C3380CC4-5D6E-409C-BE32-E72D297353CC}">
              <c16:uniqueId val="{0000004F-F3C4-4495-9253-D685D3F9B5E9}"/>
            </c:ext>
          </c:extLst>
        </c:ser>
        <c:dLbls>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pPr>
      <a:endParaRPr lang="zh-CN"/>
    </a:p>
  </c:txPr>
  <c:externalData r:id="rId3">
    <c:autoUpdate val="0"/>
  </c:externalData>
  <c:extLst>
    <c:ext xmlns:c14="http://schemas.microsoft.com/office/drawing/2007/8/2/chart" uri="{781A3756-C4B2-4CAC-9D66-4F8BD8637D16}">
      <c14:pivotOptions>
        <c14:dropZoneFilter val="1"/>
        <c14:dropZoneData val="1"/>
        <c14:dropZoneSeries val="1"/>
        <c14:dropZonesVisible val="1"/>
      </c14:pivotOptions>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sz="quarter" idx="1"/>
          </p:nvPr>
        </p:nvSpPr>
        <p:spPr bwMode="auto">
          <a:xfrm>
            <a:off x="3848158"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C65DB725-3F53-423B-B263-9F51CF8FAAF6}" type="datetimeFigureOut">
              <a:rPr lang="en-US"/>
              <a:pPr>
                <a:defRPr/>
              </a:pPr>
              <a:t>1/11/2017</a:t>
            </a:fld>
            <a:endParaRPr lang="en-US" dirty="0"/>
          </a:p>
        </p:txBody>
      </p:sp>
      <p:sp>
        <p:nvSpPr>
          <p:cNvPr id="4" name="Footer Placeholder 3"/>
          <p:cNvSpPr>
            <a:spLocks noGrp="1"/>
          </p:cNvSpPr>
          <p:nvPr>
            <p:ph type="ftr" sz="quarter" idx="2"/>
          </p:nvPr>
        </p:nvSpPr>
        <p:spPr bwMode="auto">
          <a:xfrm>
            <a:off x="1"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5" name="Slide Number Placeholder 4"/>
          <p:cNvSpPr>
            <a:spLocks noGrp="1"/>
          </p:cNvSpPr>
          <p:nvPr>
            <p:ph type="sldNum" sz="quarter" idx="3"/>
          </p:nvPr>
        </p:nvSpPr>
        <p:spPr bwMode="auto">
          <a:xfrm>
            <a:off x="3848158"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54AC8908-A1FB-4505-B212-4B2A7EC61AD6}" type="slidenum">
              <a:rPr lang="en-US"/>
              <a:pPr>
                <a:defRPr/>
              </a:pPr>
              <a:t>‹#›</a:t>
            </a:fld>
            <a:endParaRPr lang="en-US" dirty="0"/>
          </a:p>
        </p:txBody>
      </p:sp>
    </p:spTree>
    <p:extLst>
      <p:ext uri="{BB962C8B-B14F-4D97-AF65-F5344CB8AC3E}">
        <p14:creationId xmlns:p14="http://schemas.microsoft.com/office/powerpoint/2010/main" val="750249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idx="1"/>
          </p:nvPr>
        </p:nvSpPr>
        <p:spPr bwMode="auto">
          <a:xfrm>
            <a:off x="3848158"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72848AB1-372C-417D-B58B-3446A2DC6E62}" type="datetimeFigureOut">
              <a:rPr lang="en-US"/>
              <a:pPr>
                <a:defRPr/>
              </a:pPr>
              <a:t>1/11/2017</a:t>
            </a:fld>
            <a:endParaRPr lang="en-US" dirty="0"/>
          </a:p>
        </p:txBody>
      </p:sp>
      <p:sp>
        <p:nvSpPr>
          <p:cNvPr id="4" name="Slide Image Placeholder 3"/>
          <p:cNvSpPr>
            <a:spLocks noGrp="1" noRot="1" noChangeAspect="1"/>
          </p:cNvSpPr>
          <p:nvPr>
            <p:ph type="sldImg" idx="2"/>
          </p:nvPr>
        </p:nvSpPr>
        <p:spPr>
          <a:xfrm>
            <a:off x="711200" y="747713"/>
            <a:ext cx="5373688" cy="3721100"/>
          </a:xfrm>
          <a:prstGeom prst="rect">
            <a:avLst/>
          </a:prstGeom>
          <a:noFill/>
          <a:ln w="12700">
            <a:solidFill>
              <a:prstClr val="black"/>
            </a:solidFill>
          </a:ln>
        </p:spPr>
        <p:txBody>
          <a:bodyPr vert="horz" lIns="99765" tIns="49881" rIns="99765" bIns="49881" rtlCol="0" anchor="ctr"/>
          <a:lstStyle/>
          <a:p>
            <a:pPr lvl="0"/>
            <a:endParaRPr lang="en-US" noProof="0" dirty="0"/>
          </a:p>
        </p:txBody>
      </p:sp>
      <p:sp>
        <p:nvSpPr>
          <p:cNvPr id="5" name="Notes Placeholder 4"/>
          <p:cNvSpPr>
            <a:spLocks noGrp="1"/>
          </p:cNvSpPr>
          <p:nvPr>
            <p:ph type="body" sz="quarter" idx="3"/>
          </p:nvPr>
        </p:nvSpPr>
        <p:spPr bwMode="auto">
          <a:xfrm>
            <a:off x="679928" y="4719044"/>
            <a:ext cx="5434648" cy="446841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1"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7" name="Slide Number Placeholder 6"/>
          <p:cNvSpPr>
            <a:spLocks noGrp="1"/>
          </p:cNvSpPr>
          <p:nvPr>
            <p:ph type="sldNum" sz="quarter" idx="5"/>
          </p:nvPr>
        </p:nvSpPr>
        <p:spPr bwMode="auto">
          <a:xfrm>
            <a:off x="3848158"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B9DF5CB4-1F12-4B4C-891B-F676007582BC}" type="slidenum">
              <a:rPr lang="en-US"/>
              <a:pPr>
                <a:defRPr/>
              </a:pPr>
              <a:t>‹#›</a:t>
            </a:fld>
            <a:endParaRPr lang="en-US" dirty="0"/>
          </a:p>
        </p:txBody>
      </p:sp>
    </p:spTree>
    <p:extLst>
      <p:ext uri="{BB962C8B-B14F-4D97-AF65-F5344CB8AC3E}">
        <p14:creationId xmlns:p14="http://schemas.microsoft.com/office/powerpoint/2010/main" val="971322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lnSpc>
                <a:spcPct val="90000"/>
              </a:lnSpc>
            </a:pPr>
            <a:endParaRPr lang="it-IT" sz="1000" dirty="0"/>
          </a:p>
        </p:txBody>
      </p:sp>
    </p:spTree>
    <p:extLst>
      <p:ext uri="{BB962C8B-B14F-4D97-AF65-F5344CB8AC3E}">
        <p14:creationId xmlns:p14="http://schemas.microsoft.com/office/powerpoint/2010/main" val="1984408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11</a:t>
            </a:fld>
            <a:endParaRPr lang="en-US"/>
          </a:p>
        </p:txBody>
      </p:sp>
    </p:spTree>
    <p:extLst>
      <p:ext uri="{BB962C8B-B14F-4D97-AF65-F5344CB8AC3E}">
        <p14:creationId xmlns:p14="http://schemas.microsoft.com/office/powerpoint/2010/main" val="17961008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12</a:t>
            </a:fld>
            <a:endParaRPr lang="en-US"/>
          </a:p>
        </p:txBody>
      </p:sp>
    </p:spTree>
    <p:extLst>
      <p:ext uri="{BB962C8B-B14F-4D97-AF65-F5344CB8AC3E}">
        <p14:creationId xmlns:p14="http://schemas.microsoft.com/office/powerpoint/2010/main" val="32213464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13</a:t>
            </a:fld>
            <a:endParaRPr lang="en-US"/>
          </a:p>
        </p:txBody>
      </p:sp>
    </p:spTree>
    <p:extLst>
      <p:ext uri="{BB962C8B-B14F-4D97-AF65-F5344CB8AC3E}">
        <p14:creationId xmlns:p14="http://schemas.microsoft.com/office/powerpoint/2010/main" val="36625596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14</a:t>
            </a:fld>
            <a:endParaRPr lang="en-US"/>
          </a:p>
        </p:txBody>
      </p:sp>
    </p:spTree>
    <p:extLst>
      <p:ext uri="{BB962C8B-B14F-4D97-AF65-F5344CB8AC3E}">
        <p14:creationId xmlns:p14="http://schemas.microsoft.com/office/powerpoint/2010/main" val="1340284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15</a:t>
            </a:fld>
            <a:endParaRPr lang="en-US"/>
          </a:p>
        </p:txBody>
      </p:sp>
    </p:spTree>
    <p:extLst>
      <p:ext uri="{BB962C8B-B14F-4D97-AF65-F5344CB8AC3E}">
        <p14:creationId xmlns:p14="http://schemas.microsoft.com/office/powerpoint/2010/main" val="3567161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17</a:t>
            </a:fld>
            <a:endParaRPr lang="en-US"/>
          </a:p>
        </p:txBody>
      </p:sp>
    </p:spTree>
    <p:extLst>
      <p:ext uri="{BB962C8B-B14F-4D97-AF65-F5344CB8AC3E}">
        <p14:creationId xmlns:p14="http://schemas.microsoft.com/office/powerpoint/2010/main" val="3032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20</a:t>
            </a:fld>
            <a:endParaRPr lang="en-US"/>
          </a:p>
        </p:txBody>
      </p:sp>
    </p:spTree>
    <p:extLst>
      <p:ext uri="{BB962C8B-B14F-4D97-AF65-F5344CB8AC3E}">
        <p14:creationId xmlns:p14="http://schemas.microsoft.com/office/powerpoint/2010/main" val="32463144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21</a:t>
            </a:fld>
            <a:endParaRPr lang="en-US"/>
          </a:p>
        </p:txBody>
      </p:sp>
    </p:spTree>
    <p:extLst>
      <p:ext uri="{BB962C8B-B14F-4D97-AF65-F5344CB8AC3E}">
        <p14:creationId xmlns:p14="http://schemas.microsoft.com/office/powerpoint/2010/main" val="28316991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22</a:t>
            </a:fld>
            <a:endParaRPr lang="en-US"/>
          </a:p>
        </p:txBody>
      </p:sp>
    </p:spTree>
    <p:extLst>
      <p:ext uri="{BB962C8B-B14F-4D97-AF65-F5344CB8AC3E}">
        <p14:creationId xmlns:p14="http://schemas.microsoft.com/office/powerpoint/2010/main" val="3668012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23</a:t>
            </a:fld>
            <a:endParaRPr lang="en-US"/>
          </a:p>
        </p:txBody>
      </p:sp>
    </p:spTree>
    <p:extLst>
      <p:ext uri="{BB962C8B-B14F-4D97-AF65-F5344CB8AC3E}">
        <p14:creationId xmlns:p14="http://schemas.microsoft.com/office/powerpoint/2010/main" val="2056773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3</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24</a:t>
            </a:fld>
            <a:endParaRPr lang="en-US"/>
          </a:p>
        </p:txBody>
      </p:sp>
    </p:spTree>
    <p:extLst>
      <p:ext uri="{BB962C8B-B14F-4D97-AF65-F5344CB8AC3E}">
        <p14:creationId xmlns:p14="http://schemas.microsoft.com/office/powerpoint/2010/main" val="13054915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25</a:t>
            </a:fld>
            <a:endParaRPr lang="en-US"/>
          </a:p>
        </p:txBody>
      </p:sp>
    </p:spTree>
    <p:extLst>
      <p:ext uri="{BB962C8B-B14F-4D97-AF65-F5344CB8AC3E}">
        <p14:creationId xmlns:p14="http://schemas.microsoft.com/office/powerpoint/2010/main" val="11937496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26</a:t>
            </a:fld>
            <a:endParaRPr lang="en-US"/>
          </a:p>
        </p:txBody>
      </p:sp>
    </p:spTree>
    <p:extLst>
      <p:ext uri="{BB962C8B-B14F-4D97-AF65-F5344CB8AC3E}">
        <p14:creationId xmlns:p14="http://schemas.microsoft.com/office/powerpoint/2010/main" val="2044171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27</a:t>
            </a:fld>
            <a:endParaRPr lang="en-US"/>
          </a:p>
        </p:txBody>
      </p:sp>
    </p:spTree>
    <p:extLst>
      <p:ext uri="{BB962C8B-B14F-4D97-AF65-F5344CB8AC3E}">
        <p14:creationId xmlns:p14="http://schemas.microsoft.com/office/powerpoint/2010/main" val="3797301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4</a:t>
            </a:fld>
            <a:endParaRPr lang="en-US"/>
          </a:p>
        </p:txBody>
      </p:sp>
    </p:spTree>
    <p:extLst>
      <p:ext uri="{BB962C8B-B14F-4D97-AF65-F5344CB8AC3E}">
        <p14:creationId xmlns:p14="http://schemas.microsoft.com/office/powerpoint/2010/main" val="2794598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5</a:t>
            </a:fld>
            <a:endParaRPr lang="en-US"/>
          </a:p>
        </p:txBody>
      </p:sp>
    </p:spTree>
    <p:extLst>
      <p:ext uri="{BB962C8B-B14F-4D97-AF65-F5344CB8AC3E}">
        <p14:creationId xmlns:p14="http://schemas.microsoft.com/office/powerpoint/2010/main" val="2972088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6</a:t>
            </a:fld>
            <a:endParaRPr lang="en-US"/>
          </a:p>
        </p:txBody>
      </p:sp>
    </p:spTree>
    <p:extLst>
      <p:ext uri="{BB962C8B-B14F-4D97-AF65-F5344CB8AC3E}">
        <p14:creationId xmlns:p14="http://schemas.microsoft.com/office/powerpoint/2010/main" val="4130181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7</a:t>
            </a:fld>
            <a:endParaRPr lang="en-US"/>
          </a:p>
        </p:txBody>
      </p:sp>
    </p:spTree>
    <p:extLst>
      <p:ext uri="{BB962C8B-B14F-4D97-AF65-F5344CB8AC3E}">
        <p14:creationId xmlns:p14="http://schemas.microsoft.com/office/powerpoint/2010/main" val="4230616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8</a:t>
            </a:fld>
            <a:endParaRPr lang="en-US"/>
          </a:p>
        </p:txBody>
      </p:sp>
    </p:spTree>
    <p:extLst>
      <p:ext uri="{BB962C8B-B14F-4D97-AF65-F5344CB8AC3E}">
        <p14:creationId xmlns:p14="http://schemas.microsoft.com/office/powerpoint/2010/main" val="2634716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9</a:t>
            </a:fld>
            <a:endParaRPr lang="en-US"/>
          </a:p>
        </p:txBody>
      </p:sp>
    </p:spTree>
    <p:extLst>
      <p:ext uri="{BB962C8B-B14F-4D97-AF65-F5344CB8AC3E}">
        <p14:creationId xmlns:p14="http://schemas.microsoft.com/office/powerpoint/2010/main" val="2226715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10</a:t>
            </a:fld>
            <a:endParaRPr lang="en-US"/>
          </a:p>
        </p:txBody>
      </p:sp>
    </p:spTree>
    <p:extLst>
      <p:ext uri="{BB962C8B-B14F-4D97-AF65-F5344CB8AC3E}">
        <p14:creationId xmlns:p14="http://schemas.microsoft.com/office/powerpoint/2010/main" val="20457045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8" name="Object 7"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13937" name="think-cell Slide" r:id="rId7" imgW="0" imgH="0" progId="">
                  <p:embed/>
                </p:oleObj>
              </mc:Choice>
              <mc:Fallback>
                <p:oleObj name="think-cell Slide" r:id="rId7" imgW="0" imgH="0" progId="">
                  <p:embed/>
                  <p:pic>
                    <p:nvPicPr>
                      <p:cNvPr id="0" name="AutoShape 105"/>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7" name="Rectangle 6"/>
          <p:cNvSpPr/>
          <p:nvPr userDrawn="1">
            <p:custDataLst>
              <p:tags r:id="rId3"/>
            </p:custDataLst>
          </p:nvPr>
        </p:nvSpPr>
        <p:spPr>
          <a:xfrm>
            <a:off x="200340" y="116540"/>
            <a:ext cx="9433310" cy="6718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latin typeface="Optane" pitchFamily="2" charset="0"/>
            </a:endParaRPr>
          </a:p>
        </p:txBody>
      </p:sp>
      <p:sp>
        <p:nvSpPr>
          <p:cNvPr id="2" name="Title 1"/>
          <p:cNvSpPr>
            <a:spLocks noGrp="1"/>
          </p:cNvSpPr>
          <p:nvPr>
            <p:ph type="ctrTitle"/>
            <p:custDataLst>
              <p:tags r:id="rId4"/>
            </p:custDataLst>
          </p:nvPr>
        </p:nvSpPr>
        <p:spPr>
          <a:xfrm>
            <a:off x="742950" y="2130436"/>
            <a:ext cx="8420100" cy="1470025"/>
          </a:xfrm>
        </p:spPr>
        <p:txBody>
          <a:bodyPr/>
          <a:lstStyle>
            <a:lvl1pPr>
              <a:defRPr>
                <a:latin typeface="Optane" pitchFamily="2" charset="0"/>
              </a:defRPr>
            </a:lvl1pPr>
          </a:lstStyle>
          <a:p>
            <a:r>
              <a:rPr lang="en-US" altLang="zh-CN"/>
              <a:t>Click to edit Master title style</a:t>
            </a:r>
            <a:endParaRPr lang="it-IT"/>
          </a:p>
        </p:txBody>
      </p:sp>
      <p:sp>
        <p:nvSpPr>
          <p:cNvPr id="3" name="Subtitle 2"/>
          <p:cNvSpPr>
            <a:spLocks noGrp="1"/>
          </p:cNvSpPr>
          <p:nvPr>
            <p:ph type="subTitle" idx="1"/>
            <p:custDataLst>
              <p:tags r:id="rId5"/>
            </p:custDataLst>
          </p:nvPr>
        </p:nvSpPr>
        <p:spPr>
          <a:xfrm>
            <a:off x="1485900" y="3886200"/>
            <a:ext cx="6934200" cy="1752600"/>
          </a:xfrm>
        </p:spPr>
        <p:txBody>
          <a:bodyPr/>
          <a:lstStyle>
            <a:lvl1pPr marL="0" indent="0" algn="ctr">
              <a:buNone/>
              <a:defRPr>
                <a:solidFill>
                  <a:schemeClr val="tx1">
                    <a:tint val="75000"/>
                  </a:schemeClr>
                </a:solidFill>
                <a:latin typeface="Optane"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a:t>Click to edit Master subtitle style</a:t>
            </a:r>
            <a:endParaRPr lang="it-IT"/>
          </a:p>
        </p:txBody>
      </p:sp>
      <p:sp>
        <p:nvSpPr>
          <p:cNvPr id="6" name="Rectangle 9"/>
          <p:cNvSpPr>
            <a:spLocks noChangeArrowheads="1"/>
          </p:cNvSpPr>
          <p:nvPr userDrawn="1"/>
        </p:nvSpPr>
        <p:spPr bwMode="auto">
          <a:xfrm>
            <a:off x="3048468" y="476590"/>
            <a:ext cx="3766036" cy="321812"/>
          </a:xfrm>
          <a:prstGeom prst="rect">
            <a:avLst/>
          </a:prstGeom>
          <a:noFill/>
          <a:ln w="9525">
            <a:noFill/>
            <a:miter lim="800000"/>
            <a:headEnd/>
            <a:tailEnd/>
          </a:ln>
          <a:effectLst/>
        </p:spPr>
        <p:txBody>
          <a:bodyPr lIns="0" tIns="0" rIns="0" bIns="0"/>
          <a:lstStyle/>
          <a:p>
            <a:pPr algn="ctr" fontAlgn="base">
              <a:spcBef>
                <a:spcPct val="0"/>
              </a:spcBef>
              <a:spcAft>
                <a:spcPct val="0"/>
              </a:spcAft>
            </a:pPr>
            <a:r>
              <a:rPr lang="en-US" sz="1800" b="1" i="1" u="sng" dirty="0">
                <a:solidFill>
                  <a:schemeClr val="tx1">
                    <a:lumMod val="75000"/>
                    <a:lumOff val="25000"/>
                  </a:schemeClr>
                </a:solidFill>
                <a:latin typeface="Optane" pitchFamily="2" charset="0"/>
                <a:cs typeface="Arial" charset="0"/>
              </a:rPr>
              <a:t>BOZZA</a:t>
            </a:r>
            <a:r>
              <a:rPr lang="en-US" sz="1800" b="1" i="1" u="sng" baseline="0" dirty="0">
                <a:solidFill>
                  <a:schemeClr val="tx1">
                    <a:lumMod val="75000"/>
                    <a:lumOff val="25000"/>
                  </a:schemeClr>
                </a:solidFill>
                <a:latin typeface="Optane" pitchFamily="2" charset="0"/>
                <a:cs typeface="Arial" charset="0"/>
              </a:rPr>
              <a:t> PER DISCUSSIONE</a:t>
            </a:r>
            <a:endParaRPr lang="en-US" sz="1400" b="1" i="1" u="sng" dirty="0">
              <a:solidFill>
                <a:schemeClr val="tx1">
                  <a:lumMod val="75000"/>
                  <a:lumOff val="25000"/>
                </a:schemeClr>
              </a:solidFill>
              <a:latin typeface="Optane" pitchFamily="2" charset="0"/>
              <a:cs typeface="Arial"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Vertical Text Placeholder 2"/>
          <p:cNvSpPr>
            <a:spLocks noGrp="1"/>
          </p:cNvSpPr>
          <p:nvPr>
            <p:ph type="body" orient="vert" idx="1"/>
          </p:nvPr>
        </p:nvSpPr>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11/01/2017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3"/>
            <a:ext cx="2414588" cy="5851525"/>
          </a:xfrm>
        </p:spPr>
        <p:txBody>
          <a:bodyPr vert="eaVert"/>
          <a:lstStyle>
            <a:lvl1pPr>
              <a:defRPr>
                <a:latin typeface="Optane" pitchFamily="2" charset="0"/>
              </a:defRPr>
            </a:lvl1pPr>
          </a:lstStyle>
          <a:p>
            <a:r>
              <a:rPr lang="en-US" altLang="zh-CN"/>
              <a:t>Click to edit Master title style</a:t>
            </a:r>
            <a:endParaRPr lang="it-IT"/>
          </a:p>
        </p:txBody>
      </p:sp>
      <p:sp>
        <p:nvSpPr>
          <p:cNvPr id="3" name="Vertical Text Placeholder 2"/>
          <p:cNvSpPr>
            <a:spLocks noGrp="1"/>
          </p:cNvSpPr>
          <p:nvPr>
            <p:ph type="body" orient="vert" idx="1"/>
          </p:nvPr>
        </p:nvSpPr>
        <p:spPr>
          <a:xfrm>
            <a:off x="536578" y="274643"/>
            <a:ext cx="7078663" cy="5851525"/>
          </a:xfrm>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11/01/2017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2860" y="0"/>
            <a:ext cx="3599688" cy="3599688"/>
          </a:xfrm>
          <a:prstGeom prst="rect">
            <a:avLst/>
          </a:prstGeom>
        </p:spPr>
      </p:pic>
    </p:spTree>
    <p:extLst>
      <p:ext uri="{BB962C8B-B14F-4D97-AF65-F5344CB8AC3E}">
        <p14:creationId xmlns:p14="http://schemas.microsoft.com/office/powerpoint/2010/main" val="4108349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Content Placeholder 2"/>
          <p:cNvSpPr>
            <a:spLocks noGrp="1"/>
          </p:cNvSpPr>
          <p:nvPr>
            <p:ph idx="1"/>
          </p:nvPr>
        </p:nvSpPr>
        <p:spPr/>
        <p:txBody>
          <a:bodyPr/>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11/01/2017</a:t>
            </a:fld>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atin typeface="Optane" pitchFamily="2" charset="0"/>
              </a:defRPr>
            </a:lvl1pPr>
          </a:lstStyle>
          <a:p>
            <a:r>
              <a:rPr lang="en-US" altLang="zh-CN"/>
              <a:t>Click to edit Master title style</a:t>
            </a:r>
            <a:endParaRPr lang="it-I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latin typeface="Optane"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11/01/2017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Content Placeholder 2"/>
          <p:cNvSpPr>
            <a:spLocks noGrp="1"/>
          </p:cNvSpPr>
          <p:nvPr>
            <p:ph sz="half" idx="1"/>
          </p:nvPr>
        </p:nvSpPr>
        <p:spPr>
          <a:xfrm>
            <a:off x="536575"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Content Placeholder 3"/>
          <p:cNvSpPr>
            <a:spLocks noGrp="1"/>
          </p:cNvSpPr>
          <p:nvPr>
            <p:ph sz="half" idx="2"/>
          </p:nvPr>
        </p:nvSpPr>
        <p:spPr>
          <a:xfrm>
            <a:off x="5448300"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11/01/2017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atin typeface="Optane" pitchFamily="2" charset="0"/>
              </a:defRPr>
            </a:lvl1pPr>
          </a:lstStyle>
          <a:p>
            <a:r>
              <a:rPr lang="en-US" altLang="zh-CN"/>
              <a:t>Click to edit Master title style</a:t>
            </a:r>
            <a:endParaRPr lang="it-IT"/>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7" name="Date Placeholder 6"/>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11/01/2017</a:t>
            </a:fld>
            <a:endParaRPr lang="it-IT" dirty="0"/>
          </a:p>
        </p:txBody>
      </p:sp>
      <p:sp>
        <p:nvSpPr>
          <p:cNvPr id="8" name="Footer Placeholder 7"/>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9" name="Slide Number Placeholder 8"/>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Date Placeholder 2"/>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11/01/2017</a:t>
            </a:fld>
            <a:endParaRPr lang="it-IT" dirty="0"/>
          </a:p>
        </p:txBody>
      </p:sp>
      <p:sp>
        <p:nvSpPr>
          <p:cNvPr id="4" name="Footer Placeholder 3"/>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5" name="Slide Number Placeholder 4"/>
          <p:cNvSpPr>
            <a:spLocks noGrp="1"/>
          </p:cNvSpPr>
          <p:nvPr>
            <p:ph type="sldNum" sz="quarter" idx="12"/>
          </p:nvPr>
        </p:nvSpPr>
        <p:spPr>
          <a:xfrm>
            <a:off x="7142332" y="6356361"/>
            <a:ext cx="2311400" cy="365125"/>
          </a:xfrm>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11/01/2017</a:t>
            </a:fld>
            <a:endParaRPr lang="it-IT" dirty="0"/>
          </a:p>
        </p:txBody>
      </p:sp>
      <p:sp>
        <p:nvSpPr>
          <p:cNvPr id="3" name="Footer Placeholder 2"/>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4" name="Slide Number Placeholder 3"/>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atin typeface="Optane" pitchFamily="2" charset="0"/>
              </a:defRPr>
            </a:lvl1pPr>
          </a:lstStyle>
          <a:p>
            <a:r>
              <a:rPr lang="en-US" altLang="zh-CN"/>
              <a:t>Click to edit Master title style</a:t>
            </a:r>
            <a:endParaRPr lang="it-IT"/>
          </a:p>
        </p:txBody>
      </p:sp>
      <p:sp>
        <p:nvSpPr>
          <p:cNvPr id="3" name="Content Placeholder 2"/>
          <p:cNvSpPr>
            <a:spLocks noGrp="1"/>
          </p:cNvSpPr>
          <p:nvPr>
            <p:ph idx="1"/>
          </p:nvPr>
        </p:nvSpPr>
        <p:spPr>
          <a:xfrm>
            <a:off x="3872972" y="273056"/>
            <a:ext cx="5537729" cy="5853113"/>
          </a:xfrm>
        </p:spPr>
        <p:txBody>
          <a:bodyPr/>
          <a:lstStyle>
            <a:lvl1pPr>
              <a:defRPr sz="3200">
                <a:latin typeface="Optane" pitchFamily="2" charset="0"/>
              </a:defRPr>
            </a:lvl1pPr>
            <a:lvl2pPr>
              <a:defRPr sz="2800">
                <a:latin typeface="Optane" pitchFamily="2" charset="0"/>
              </a:defRPr>
            </a:lvl2pPr>
            <a:lvl3pPr>
              <a:defRPr sz="2400">
                <a:latin typeface="Optane" pitchFamily="2" charset="0"/>
              </a:defRPr>
            </a:lvl3pPr>
            <a:lvl4pPr>
              <a:defRPr sz="2000">
                <a:latin typeface="Optane" pitchFamily="2" charset="0"/>
              </a:defRPr>
            </a:lvl4pPr>
            <a:lvl5pPr>
              <a:defRPr sz="2000">
                <a:latin typeface="Optane" pitchFamily="2" charset="0"/>
              </a:defRPr>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11/01/2017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atin typeface="Optane" pitchFamily="2" charset="0"/>
              </a:defRPr>
            </a:lvl1pPr>
          </a:lstStyle>
          <a:p>
            <a:r>
              <a:rPr lang="en-US" altLang="zh-CN"/>
              <a:t>Click to edit Master title style</a:t>
            </a:r>
            <a:endParaRPr lang="it-IT"/>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atin typeface="Optane"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a:t>Click icon to add picture</a:t>
            </a:r>
            <a:endParaRPr lang="it-IT"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11/01/2017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714178" name="Picture 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455525" y="0"/>
            <a:ext cx="908650" cy="908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344364" y="80970"/>
            <a:ext cx="9066340" cy="648090"/>
          </a:xfrm>
          <a:prstGeom prst="rect">
            <a:avLst/>
          </a:prstGeom>
        </p:spPr>
        <p:txBody>
          <a:bodyPr vert="horz" lIns="91440" tIns="45720" rIns="91440" bIns="45720" rtlCol="0" anchor="ctr">
            <a:normAutofit/>
          </a:bodyPr>
          <a:lstStyle/>
          <a:p>
            <a:r>
              <a:rPr lang="en-US" altLang="zh-CN"/>
              <a:t>Click to edit Master title style</a:t>
            </a:r>
            <a:endParaRPr lang="it-IT" dirty="0"/>
          </a:p>
        </p:txBody>
      </p:sp>
      <p:sp>
        <p:nvSpPr>
          <p:cNvPr id="3" name="Text Placeholder 2"/>
          <p:cNvSpPr>
            <a:spLocks noGrp="1"/>
          </p:cNvSpPr>
          <p:nvPr>
            <p:ph type="body" idx="1"/>
          </p:nvPr>
        </p:nvSpPr>
        <p:spPr>
          <a:xfrm>
            <a:off x="416370" y="980661"/>
            <a:ext cx="8994330" cy="5145506"/>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dirty="0"/>
          </a:p>
        </p:txBody>
      </p:sp>
      <p:sp>
        <p:nvSpPr>
          <p:cNvPr id="4" name="Date Placeholder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latin typeface="Optane" pitchFamily="2" charset="0"/>
              </a:defRPr>
            </a:lvl1pPr>
          </a:lstStyle>
          <a:p>
            <a:fld id="{04800856-2FB0-4830-8C60-1A6F6FE5BDA0}" type="datetimeFigureOut">
              <a:rPr lang="it-IT" smtClean="0"/>
              <a:pPr/>
              <a:t>11/01/2017</a:t>
            </a:fld>
            <a:endParaRPr lang="it-IT" dirty="0"/>
          </a:p>
        </p:txBody>
      </p:sp>
      <p:sp>
        <p:nvSpPr>
          <p:cNvPr id="6" name="Slide Number Placeholder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latin typeface="Optane" pitchFamily="2" charset="0"/>
              </a:defRPr>
            </a:lvl1pPr>
          </a:lstStyle>
          <a:p>
            <a:fld id="{48D807C0-2D41-4638-AE7B-EAF76F0B0F71}" type="slidenum">
              <a:rPr lang="it-IT" smtClean="0"/>
              <a:pPr/>
              <a:t>‹#›</a:t>
            </a:fld>
            <a:endParaRPr lang="it-IT" dirty="0"/>
          </a:p>
        </p:txBody>
      </p:sp>
      <p:cxnSp>
        <p:nvCxnSpPr>
          <p:cNvPr id="7" name="Straight Connector 6"/>
          <p:cNvCxnSpPr/>
          <p:nvPr/>
        </p:nvCxnSpPr>
        <p:spPr>
          <a:xfrm>
            <a:off x="344360" y="6381410"/>
            <a:ext cx="9217280"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Line 10"/>
          <p:cNvSpPr>
            <a:spLocks noChangeShapeType="1"/>
          </p:cNvSpPr>
          <p:nvPr/>
        </p:nvSpPr>
        <p:spPr bwMode="auto">
          <a:xfrm>
            <a:off x="344364" y="908650"/>
            <a:ext cx="9201590" cy="0"/>
          </a:xfrm>
          <a:prstGeom prst="line">
            <a:avLst/>
          </a:prstGeom>
          <a:noFill/>
          <a:ln w="19050">
            <a:solidFill>
              <a:schemeClr val="tx2">
                <a:lumMod val="40000"/>
                <a:lumOff val="60000"/>
              </a:schemeClr>
            </a:solidFill>
            <a:round/>
            <a:headEnd/>
            <a:tailEnd/>
          </a:ln>
          <a:effectLst/>
        </p:spPr>
        <p:txBody>
          <a:bodyPr wrap="none" anchor="ctr"/>
          <a:lstStyle/>
          <a:p>
            <a:pPr fontAlgn="base">
              <a:spcBef>
                <a:spcPct val="0"/>
              </a:spcBef>
              <a:spcAft>
                <a:spcPct val="0"/>
              </a:spcAft>
            </a:pPr>
            <a:endParaRPr lang="en-US" dirty="0">
              <a:solidFill>
                <a:srgbClr val="646464"/>
              </a:solidFill>
              <a:latin typeface="Optane" pitchFamily="2" charset="0"/>
            </a:endParaRPr>
          </a:p>
        </p:txBody>
      </p:sp>
      <p:sp>
        <p:nvSpPr>
          <p:cNvPr id="35" name="Rectangle 9"/>
          <p:cNvSpPr>
            <a:spLocks noChangeArrowheads="1"/>
          </p:cNvSpPr>
          <p:nvPr/>
        </p:nvSpPr>
        <p:spPr bwMode="auto">
          <a:xfrm>
            <a:off x="339635" y="6530579"/>
            <a:ext cx="663575" cy="196850"/>
          </a:xfrm>
          <a:prstGeom prst="rect">
            <a:avLst/>
          </a:prstGeom>
          <a:noFill/>
          <a:ln w="9525">
            <a:noFill/>
            <a:miter lim="800000"/>
            <a:headEnd/>
            <a:tailEnd/>
          </a:ln>
          <a:effectLst/>
        </p:spPr>
        <p:txBody>
          <a:bodyPr lIns="0" tIns="0" rIns="0" bIns="0"/>
          <a:lstStyle/>
          <a:p>
            <a:pPr fontAlgn="base">
              <a:spcBef>
                <a:spcPct val="0"/>
              </a:spcBef>
              <a:spcAft>
                <a:spcPct val="0"/>
              </a:spcAft>
            </a:pPr>
            <a:r>
              <a:rPr lang="en-US" sz="1100" dirty="0">
                <a:solidFill>
                  <a:srgbClr val="000000"/>
                </a:solidFill>
                <a:latin typeface="Optane" pitchFamily="2" charset="0"/>
                <a:cs typeface="Arial" charset="0"/>
              </a:rPr>
              <a:t>Page </a:t>
            </a:r>
            <a:fld id="{176C9665-13A1-4E4A-84AC-67452C24411B}" type="slidenum">
              <a:rPr lang="en-US" sz="1100" smtClean="0">
                <a:solidFill>
                  <a:srgbClr val="000000"/>
                </a:solidFill>
                <a:latin typeface="Optane" pitchFamily="2" charset="0"/>
                <a:cs typeface="Arial" charset="0"/>
              </a:rPr>
              <a:pPr fontAlgn="base">
                <a:spcBef>
                  <a:spcPct val="0"/>
                </a:spcBef>
                <a:spcAft>
                  <a:spcPct val="0"/>
                </a:spcAft>
              </a:pPr>
              <a:t>‹#›</a:t>
            </a:fld>
            <a:endParaRPr lang="en-US" sz="1100" dirty="0">
              <a:solidFill>
                <a:srgbClr val="000000"/>
              </a:solidFill>
              <a:latin typeface="Optane" pitchFamily="2" charset="0"/>
              <a:cs typeface="Arial" charset="0"/>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xStyles>
    <p:titleStyle>
      <a:lvl1pPr algn="l" defTabSz="914400" rtl="0" eaLnBrk="1" latinLnBrk="0" hangingPunct="1">
        <a:spcBef>
          <a:spcPct val="0"/>
        </a:spcBef>
        <a:buNone/>
        <a:defRPr sz="2000" b="1" kern="1200">
          <a:solidFill>
            <a:schemeClr val="tx1"/>
          </a:solidFill>
          <a:latin typeface="Optane" pitchFamily="2" charset="0"/>
          <a:ea typeface="+mj-ea"/>
          <a:cs typeface="+mj-cs"/>
        </a:defRPr>
      </a:lvl1pPr>
    </p:titleStyle>
    <p:body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mariagiovanna.devivo@inps.it"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txBox="1">
            <a:spLocks noChangeArrowheads="1"/>
          </p:cNvSpPr>
          <p:nvPr/>
        </p:nvSpPr>
        <p:spPr>
          <a:xfrm>
            <a:off x="560512" y="3717032"/>
            <a:ext cx="9001249" cy="3108543"/>
          </a:xfrm>
          <a:prstGeom prst="rect">
            <a:avLst/>
          </a:prstGeom>
        </p:spPr>
        <p:txBody>
          <a:bodyPr wrap="square" lIns="36000" tIns="0" rIns="36000" bIns="0">
            <a:spAutoFit/>
          </a:bodyPr>
          <a:lstStyle/>
          <a:p>
            <a:pPr algn="ctr" defTabSz="457200" eaLnBrk="0" hangingPunct="0">
              <a:buClr>
                <a:srgbClr val="FFC000"/>
              </a:buClr>
              <a:buSzPct val="85000"/>
              <a:defRPr/>
            </a:pPr>
            <a:r>
              <a:rPr lang="en-GB" sz="3600" dirty="0">
                <a:latin typeface="Arial" panose="020B0604020202020204" pitchFamily="34" charset="0"/>
                <a:ea typeface="Arial Unicode MS" panose="020B0604020202020204" pitchFamily="34" charset="-122"/>
                <a:cs typeface="Arial" panose="020B0604020202020204" pitchFamily="34" charset="0"/>
              </a:rPr>
              <a:t>Registry of Social Assistance</a:t>
            </a:r>
          </a:p>
          <a:p>
            <a:pPr algn="ctr" defTabSz="457200" eaLnBrk="0" hangingPunct="0">
              <a:buClr>
                <a:srgbClr val="FFC000"/>
              </a:buClr>
              <a:buSzPct val="85000"/>
              <a:defRPr/>
            </a:pPr>
            <a:r>
              <a:rPr lang="en-GB" sz="2000" b="1" dirty="0">
                <a:latin typeface="Arial" panose="020B0604020202020204" pitchFamily="34" charset="0"/>
                <a:ea typeface="Arial Unicode MS" panose="020B0604020202020204" pitchFamily="34" charset="-122"/>
                <a:cs typeface="Arial" panose="020B0604020202020204" pitchFamily="34" charset="0"/>
              </a:rPr>
              <a:t>Maria Giovanna De Vivo</a:t>
            </a:r>
          </a:p>
          <a:p>
            <a:pPr algn="ctr" defTabSz="457200" eaLnBrk="0" fontAlgn="auto" hangingPunct="0">
              <a:spcBef>
                <a:spcPts val="0"/>
              </a:spcBef>
              <a:spcAft>
                <a:spcPts val="1200"/>
              </a:spcAft>
              <a:buClr>
                <a:srgbClr val="FFC000"/>
              </a:buClr>
              <a:buSzPct val="85000"/>
              <a:defRPr/>
            </a:pPr>
            <a:endParaRPr lang="en-GB" sz="3200" b="1" dirty="0">
              <a:solidFill>
                <a:schemeClr val="tx1">
                  <a:lumMod val="85000"/>
                  <a:lumOff val="15000"/>
                </a:schemeClr>
              </a:solidFill>
              <a:latin typeface="Optane" pitchFamily="2" charset="0"/>
            </a:endParaRPr>
          </a:p>
          <a:p>
            <a:pPr algn="ctr" defTabSz="457200" eaLnBrk="0" fontAlgn="auto" hangingPunct="0">
              <a:spcBef>
                <a:spcPts val="0"/>
              </a:spcBef>
              <a:spcAft>
                <a:spcPts val="1200"/>
              </a:spcAft>
              <a:buClr>
                <a:srgbClr val="FFC000"/>
              </a:buClr>
              <a:buSzPct val="85000"/>
              <a:defRPr/>
            </a:pPr>
            <a:endParaRPr lang="it-IT" sz="800" b="1" noProof="1">
              <a:solidFill>
                <a:schemeClr val="tx1">
                  <a:lumMod val="85000"/>
                  <a:lumOff val="15000"/>
                </a:schemeClr>
              </a:solidFill>
              <a:latin typeface="Optane" pitchFamily="2" charset="0"/>
            </a:endParaRPr>
          </a:p>
          <a:p>
            <a:pPr algn="ctr" eaLnBrk="0" hangingPunct="0"/>
            <a:r>
              <a:rPr lang="en-US" altLang="zh-CN" sz="1400" dirty="0">
                <a:latin typeface="Arial" panose="020B0604020202020204" pitchFamily="34" charset="0"/>
                <a:ea typeface="宋体" panose="02010600030101010101" pitchFamily="2" charset="-122"/>
              </a:rPr>
              <a:t>Component Two- 2016 Training Course “</a:t>
            </a:r>
            <a:r>
              <a:rPr lang="en-US" altLang="zh-CN" sz="1400" i="1" dirty="0">
                <a:latin typeface="Arial" panose="020B0604020202020204" pitchFamily="34" charset="0"/>
                <a:ea typeface="宋体" panose="02010600030101010101" pitchFamily="2" charset="-122"/>
              </a:rPr>
              <a:t>European practices in the Governance, Financial Management and Strategies for a Sustainable Social Security System</a:t>
            </a:r>
            <a:r>
              <a:rPr lang="en-US" altLang="zh-CN" sz="1400" dirty="0">
                <a:latin typeface="Arial" panose="020B0604020202020204" pitchFamily="34" charset="0"/>
                <a:ea typeface="宋体" panose="02010600030101010101" pitchFamily="2" charset="-122"/>
              </a:rPr>
              <a:t>”</a:t>
            </a:r>
            <a:endParaRPr lang="zh-CN" altLang="zh-CN" sz="1400" dirty="0">
              <a:latin typeface="Arial" panose="020B0604020202020204" pitchFamily="34" charset="0"/>
              <a:ea typeface="宋体" panose="02010600030101010101" pitchFamily="2" charset="-122"/>
            </a:endParaRPr>
          </a:p>
          <a:p>
            <a:pPr algn="ctr"/>
            <a:endParaRPr lang="en-US" altLang="zh-CN" sz="4400" dirty="0">
              <a:cs typeface="Arial" panose="020B0604020202020204" pitchFamily="34" charset="0"/>
            </a:endParaRPr>
          </a:p>
          <a:p>
            <a:pPr algn="ctr"/>
            <a:r>
              <a:rPr lang="en-US" altLang="zh-CN" sz="1400" b="1" dirty="0">
                <a:latin typeface="Arial" panose="020B0604020202020204" pitchFamily="34" charset="0"/>
                <a:ea typeface="宋体" panose="02010600030101010101" pitchFamily="2" charset="-122"/>
                <a:cs typeface="Arial" panose="020B0604020202020204" pitchFamily="34" charset="0"/>
              </a:rPr>
              <a:t>Italy, October</a:t>
            </a:r>
            <a:r>
              <a:rPr lang="pl-PL" altLang="zh-CN" sz="1400" b="1" dirty="0">
                <a:latin typeface="Arial" panose="020B0604020202020204" pitchFamily="34" charset="0"/>
                <a:ea typeface="宋体" panose="02010600030101010101" pitchFamily="2" charset="-122"/>
                <a:cs typeface="Arial" panose="020B0604020202020204" pitchFamily="34" charset="0"/>
              </a:rPr>
              <a:t> </a:t>
            </a:r>
            <a:r>
              <a:rPr lang="en-US" altLang="zh-CN" sz="1400" b="1" dirty="0">
                <a:latin typeface="Arial" panose="020B0604020202020204" pitchFamily="34" charset="0"/>
                <a:ea typeface="宋体" panose="02010600030101010101" pitchFamily="2" charset="-122"/>
                <a:cs typeface="Arial" panose="020B0604020202020204" pitchFamily="34" charset="0"/>
              </a:rPr>
              <a:t>16th -30th</a:t>
            </a:r>
            <a:r>
              <a:rPr lang="pl-PL" altLang="zh-CN" sz="1400" b="1" dirty="0">
                <a:latin typeface="Arial" panose="020B0604020202020204" pitchFamily="34" charset="0"/>
                <a:ea typeface="宋体" panose="02010600030101010101" pitchFamily="2" charset="-122"/>
                <a:cs typeface="Arial" panose="020B0604020202020204" pitchFamily="34" charset="0"/>
              </a:rPr>
              <a:t>, 201</a:t>
            </a:r>
            <a:r>
              <a:rPr lang="it-IT" altLang="zh-CN" sz="1400" b="1" dirty="0">
                <a:latin typeface="Arial" panose="020B0604020202020204" pitchFamily="34" charset="0"/>
                <a:ea typeface="宋体" panose="02010600030101010101" pitchFamily="2" charset="-122"/>
                <a:cs typeface="Arial" panose="020B0604020202020204" pitchFamily="34" charset="0"/>
              </a:rPr>
              <a:t>6</a:t>
            </a:r>
            <a:endParaRPr lang="pl-PL" altLang="zh-CN" sz="1400" b="1" dirty="0">
              <a:latin typeface="Arial" panose="020B0604020202020204" pitchFamily="34" charset="0"/>
              <a:ea typeface="宋体" panose="02010600030101010101" pitchFamily="2" charset="-122"/>
              <a:cs typeface="Arial" panose="020B0604020202020204" pitchFamily="34" charset="0"/>
            </a:endParaRPr>
          </a:p>
        </p:txBody>
      </p:sp>
    </p:spTree>
    <p:extLst>
      <p:ext uri="{BB962C8B-B14F-4D97-AF65-F5344CB8AC3E}">
        <p14:creationId xmlns:p14="http://schemas.microsoft.com/office/powerpoint/2010/main" val="131724847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488" y="33265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sz="3600" dirty="0"/>
              <a:t>Data Transmission</a:t>
            </a:r>
            <a:endParaRPr lang="it-IT" sz="3600" dirty="0"/>
          </a:p>
        </p:txBody>
      </p:sp>
      <p:sp>
        <p:nvSpPr>
          <p:cNvPr id="3" name="Rettangolo 2"/>
          <p:cNvSpPr/>
          <p:nvPr/>
        </p:nvSpPr>
        <p:spPr>
          <a:xfrm>
            <a:off x="560512" y="1340768"/>
            <a:ext cx="8712968" cy="3539430"/>
          </a:xfrm>
          <a:prstGeom prst="rect">
            <a:avLst/>
          </a:prstGeom>
        </p:spPr>
        <p:txBody>
          <a:bodyPr wrap="square">
            <a:spAutoFit/>
          </a:bodyPr>
          <a:lstStyle/>
          <a:p>
            <a:pPr marL="342900" indent="-342900">
              <a:buFont typeface="Arial" panose="020B0604020202020204" pitchFamily="34" charset="0"/>
              <a:buChar char="•"/>
            </a:pPr>
            <a:r>
              <a:rPr lang="en-US" sz="2800" dirty="0">
                <a:latin typeface="Optane"/>
              </a:rPr>
              <a:t>To achieve  the correct and complete power of the Registry, it is crucial that collaboration of entities comply with the obligation of the electronic transmission of data related to performance and to the beneficiaries thereof.</a:t>
            </a:r>
          </a:p>
          <a:p>
            <a:pPr marL="342900" indent="-342900">
              <a:buFont typeface="Arial" panose="020B0604020202020204" pitchFamily="34" charset="0"/>
              <a:buChar char="•"/>
            </a:pPr>
            <a:r>
              <a:rPr lang="en-US" sz="2800" dirty="0">
                <a:latin typeface="Optane"/>
              </a:rPr>
              <a:t>The Registry was founded on the territory of a group of Casellario referents to provide advice and clarification via telephone or email to local administrators and operators identified by various agencies.</a:t>
            </a:r>
            <a:endParaRPr lang="it-IT" sz="2800" dirty="0"/>
          </a:p>
        </p:txBody>
      </p:sp>
    </p:spTree>
    <p:extLst>
      <p:ext uri="{BB962C8B-B14F-4D97-AF65-F5344CB8AC3E}">
        <p14:creationId xmlns:p14="http://schemas.microsoft.com/office/powerpoint/2010/main" val="2076058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488" y="33265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sz="3600" dirty="0"/>
              <a:t>Data Transmission</a:t>
            </a:r>
          </a:p>
        </p:txBody>
      </p:sp>
      <p:sp>
        <p:nvSpPr>
          <p:cNvPr id="3" name="Rettangolo 2"/>
          <p:cNvSpPr/>
          <p:nvPr/>
        </p:nvSpPr>
        <p:spPr>
          <a:xfrm>
            <a:off x="488504" y="1628800"/>
            <a:ext cx="8712968" cy="2677656"/>
          </a:xfrm>
          <a:prstGeom prst="rect">
            <a:avLst/>
          </a:prstGeom>
        </p:spPr>
        <p:txBody>
          <a:bodyPr wrap="square">
            <a:spAutoFit/>
          </a:bodyPr>
          <a:lstStyle/>
          <a:p>
            <a:pPr marL="342900" indent="-342900">
              <a:buFont typeface="Arial" panose="020B0604020202020204" pitchFamily="34" charset="0"/>
              <a:buChar char="•"/>
            </a:pPr>
            <a:r>
              <a:rPr lang="en-US" sz="2400" dirty="0">
                <a:latin typeface="Optane"/>
              </a:rPr>
              <a:t>It has been prepared and published on the website INPS a guide for the municipalities and institutions  so helping them to send the informations, accompanied by descriptive documents and technical diagrams for the transmission of data across multiple channels (xsd, xml and csv), which check the record layout and ensure the proper production of the files by the equipment suppliers/entities.</a:t>
            </a:r>
            <a:endParaRPr lang="it-IT" sz="2400" dirty="0"/>
          </a:p>
        </p:txBody>
      </p:sp>
    </p:spTree>
    <p:extLst>
      <p:ext uri="{BB962C8B-B14F-4D97-AF65-F5344CB8AC3E}">
        <p14:creationId xmlns:p14="http://schemas.microsoft.com/office/powerpoint/2010/main" val="3049326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488504" y="332656"/>
            <a:ext cx="3096344" cy="1200329"/>
          </a:xfrm>
          <a:prstGeom prst="rect">
            <a:avLst/>
          </a:prstGeom>
        </p:spPr>
        <p:txBody>
          <a:bodyPr wrap="square">
            <a:spAutoFit/>
          </a:bodyPr>
          <a:lstStyle/>
          <a:p>
            <a:r>
              <a:rPr lang="en-US" sz="3600" b="1" dirty="0">
                <a:latin typeface="Optane"/>
              </a:rPr>
              <a:t>State of Art</a:t>
            </a:r>
          </a:p>
          <a:p>
            <a:endParaRPr lang="it-IT" sz="3600" b="1" dirty="0">
              <a:latin typeface="Optane"/>
            </a:endParaRPr>
          </a:p>
        </p:txBody>
      </p:sp>
      <p:sp>
        <p:nvSpPr>
          <p:cNvPr id="3" name="Rettangolo 2"/>
          <p:cNvSpPr/>
          <p:nvPr/>
        </p:nvSpPr>
        <p:spPr>
          <a:xfrm>
            <a:off x="704528" y="1196752"/>
            <a:ext cx="8136904" cy="3600986"/>
          </a:xfrm>
          <a:prstGeom prst="rect">
            <a:avLst/>
          </a:prstGeom>
        </p:spPr>
        <p:txBody>
          <a:bodyPr wrap="square">
            <a:spAutoFit/>
          </a:bodyPr>
          <a:lstStyle/>
          <a:p>
            <a:pPr algn="just"/>
            <a:r>
              <a:rPr lang="en-US" sz="3800" dirty="0">
                <a:latin typeface="Optane"/>
              </a:rPr>
              <a:t>With Directorial Decree INPS n. 8 of 10 April 2015, after consulting the Ministry of Labour and Social Policy and the Guarantor for the protection of personal data, we have initiated the first component of the Filing of Relief, the database of social benefits (BDPSA), to according to DM March 8.</a:t>
            </a:r>
            <a:endParaRPr lang="it-IT" sz="3800" dirty="0">
              <a:latin typeface="Optane"/>
            </a:endParaRPr>
          </a:p>
        </p:txBody>
      </p:sp>
    </p:spTree>
    <p:extLst>
      <p:ext uri="{BB962C8B-B14F-4D97-AF65-F5344CB8AC3E}">
        <p14:creationId xmlns:p14="http://schemas.microsoft.com/office/powerpoint/2010/main" val="2839060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488504" y="332656"/>
            <a:ext cx="3096344" cy="646331"/>
          </a:xfrm>
          <a:prstGeom prst="rect">
            <a:avLst/>
          </a:prstGeom>
        </p:spPr>
        <p:txBody>
          <a:bodyPr wrap="square">
            <a:spAutoFit/>
          </a:bodyPr>
          <a:lstStyle/>
          <a:p>
            <a:r>
              <a:rPr lang="en-US" sz="3600" b="1" dirty="0">
                <a:latin typeface="Optane"/>
              </a:rPr>
              <a:t>State of Art</a:t>
            </a:r>
            <a:endParaRPr lang="it-IT" sz="3600" b="1" dirty="0">
              <a:latin typeface="Optane"/>
            </a:endParaRPr>
          </a:p>
        </p:txBody>
      </p:sp>
      <p:sp>
        <p:nvSpPr>
          <p:cNvPr id="3" name="Rettangolo 2"/>
          <p:cNvSpPr/>
          <p:nvPr/>
        </p:nvSpPr>
        <p:spPr>
          <a:xfrm>
            <a:off x="704528" y="926343"/>
            <a:ext cx="8071048" cy="5632311"/>
          </a:xfrm>
          <a:prstGeom prst="rect">
            <a:avLst/>
          </a:prstGeom>
        </p:spPr>
        <p:txBody>
          <a:bodyPr wrap="square">
            <a:spAutoFit/>
          </a:bodyPr>
          <a:lstStyle/>
          <a:p>
            <a:pPr algn="just"/>
            <a:r>
              <a:rPr lang="en-US" sz="3600" dirty="0">
                <a:latin typeface="Optane"/>
              </a:rPr>
              <a:t>With Directorial Decree INPS n. 103 of 15 September 2016, after hearing the Ministry of Labour, the Authority for the protection of personal data and the Inland Revenue, has initiated the other two components of Filing: database of social benefits (BDPS) and database of multidimensional ratings for taking charge (BDVM), according to DM 206/2014, which was enacted on 25 March 2015.</a:t>
            </a:r>
            <a:endParaRPr lang="it-IT" sz="3600" dirty="0">
              <a:latin typeface="Optane"/>
            </a:endParaRPr>
          </a:p>
        </p:txBody>
      </p:sp>
    </p:spTree>
    <p:extLst>
      <p:ext uri="{BB962C8B-B14F-4D97-AF65-F5344CB8AC3E}">
        <p14:creationId xmlns:p14="http://schemas.microsoft.com/office/powerpoint/2010/main" val="2816721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488504" y="332656"/>
            <a:ext cx="3096344" cy="646331"/>
          </a:xfrm>
          <a:prstGeom prst="rect">
            <a:avLst/>
          </a:prstGeom>
        </p:spPr>
        <p:txBody>
          <a:bodyPr wrap="square">
            <a:spAutoFit/>
          </a:bodyPr>
          <a:lstStyle/>
          <a:p>
            <a:r>
              <a:rPr lang="en-US" sz="3600" b="1" dirty="0">
                <a:latin typeface="Optane"/>
              </a:rPr>
              <a:t>State of Art</a:t>
            </a:r>
          </a:p>
        </p:txBody>
      </p:sp>
      <p:sp>
        <p:nvSpPr>
          <p:cNvPr id="5" name="Rettangolo 4"/>
          <p:cNvSpPr/>
          <p:nvPr/>
        </p:nvSpPr>
        <p:spPr>
          <a:xfrm>
            <a:off x="632520" y="1340768"/>
            <a:ext cx="8856984" cy="3170099"/>
          </a:xfrm>
          <a:prstGeom prst="rect">
            <a:avLst/>
          </a:prstGeom>
        </p:spPr>
        <p:txBody>
          <a:bodyPr wrap="square">
            <a:spAutoFit/>
          </a:bodyPr>
          <a:lstStyle/>
          <a:p>
            <a:r>
              <a:rPr lang="it-IT" sz="4000" dirty="0">
                <a:latin typeface="Optane"/>
              </a:rPr>
              <a:t>The entities  are 10.011:</a:t>
            </a:r>
          </a:p>
          <a:p>
            <a:endParaRPr lang="it-IT" sz="4000" dirty="0">
              <a:latin typeface="Optane"/>
            </a:endParaRPr>
          </a:p>
          <a:p>
            <a:endParaRPr lang="it-IT" sz="4000" dirty="0">
              <a:latin typeface="Optane"/>
            </a:endParaRPr>
          </a:p>
          <a:p>
            <a:endParaRPr lang="it-IT" sz="4000" dirty="0">
              <a:latin typeface="Optane"/>
            </a:endParaRPr>
          </a:p>
          <a:p>
            <a:endParaRPr lang="it-IT" sz="4000" dirty="0">
              <a:latin typeface="Optane"/>
            </a:endParaRPr>
          </a:p>
        </p:txBody>
      </p:sp>
      <p:graphicFrame>
        <p:nvGraphicFramePr>
          <p:cNvPr id="3" name="Tabella 2"/>
          <p:cNvGraphicFramePr>
            <a:graphicFrameLocks noGrp="1"/>
          </p:cNvGraphicFramePr>
          <p:nvPr>
            <p:extLst>
              <p:ext uri="{D42A27DB-BD31-4B8C-83A1-F6EECF244321}">
                <p14:modId xmlns:p14="http://schemas.microsoft.com/office/powerpoint/2010/main" val="1822378913"/>
              </p:ext>
            </p:extLst>
          </p:nvPr>
        </p:nvGraphicFramePr>
        <p:xfrm>
          <a:off x="1280592" y="1916832"/>
          <a:ext cx="7128790" cy="4246288"/>
        </p:xfrm>
        <a:graphic>
          <a:graphicData uri="http://schemas.openxmlformats.org/drawingml/2006/table">
            <a:tbl>
              <a:tblPr firstRow="1" bandRow="1">
                <a:tableStyleId>{5C22544A-7EE6-4342-B048-85BDC9FD1C3A}</a:tableStyleId>
              </a:tblPr>
              <a:tblGrid>
                <a:gridCol w="3564395">
                  <a:extLst>
                    <a:ext uri="{9D8B030D-6E8A-4147-A177-3AD203B41FA5}">
                      <a16:colId xmlns:a16="http://schemas.microsoft.com/office/drawing/2014/main" val="2522069515"/>
                    </a:ext>
                  </a:extLst>
                </a:gridCol>
                <a:gridCol w="3564395">
                  <a:extLst>
                    <a:ext uri="{9D8B030D-6E8A-4147-A177-3AD203B41FA5}">
                      <a16:colId xmlns:a16="http://schemas.microsoft.com/office/drawing/2014/main" val="1216930694"/>
                    </a:ext>
                  </a:extLst>
                </a:gridCol>
              </a:tblGrid>
              <a:tr h="530786">
                <a:tc>
                  <a:txBody>
                    <a:bodyPr/>
                    <a:lstStyle/>
                    <a:p>
                      <a:r>
                        <a:rPr lang="it-IT" dirty="0"/>
                        <a:t>Municipalities</a:t>
                      </a:r>
                    </a:p>
                  </a:txBody>
                  <a:tcPr/>
                </a:tc>
                <a:tc>
                  <a:txBody>
                    <a:bodyPr/>
                    <a:lstStyle/>
                    <a:p>
                      <a:r>
                        <a:rPr lang="it-IT" dirty="0"/>
                        <a:t>7998</a:t>
                      </a:r>
                    </a:p>
                  </a:txBody>
                  <a:tcPr/>
                </a:tc>
                <a:extLst>
                  <a:ext uri="{0D108BD9-81ED-4DB2-BD59-A6C34878D82A}">
                    <a16:rowId xmlns:a16="http://schemas.microsoft.com/office/drawing/2014/main" val="3576410282"/>
                  </a:ext>
                </a:extLst>
              </a:tr>
              <a:tr h="530786">
                <a:tc>
                  <a:txBody>
                    <a:bodyPr/>
                    <a:lstStyle/>
                    <a:p>
                      <a:r>
                        <a:rPr lang="it-IT" dirty="0"/>
                        <a:t>Suburbs</a:t>
                      </a:r>
                    </a:p>
                  </a:txBody>
                  <a:tcPr/>
                </a:tc>
                <a:tc>
                  <a:txBody>
                    <a:bodyPr/>
                    <a:lstStyle/>
                    <a:p>
                      <a:r>
                        <a:rPr lang="it-IT" dirty="0"/>
                        <a:t>110</a:t>
                      </a:r>
                    </a:p>
                  </a:txBody>
                  <a:tcPr/>
                </a:tc>
                <a:extLst>
                  <a:ext uri="{0D108BD9-81ED-4DB2-BD59-A6C34878D82A}">
                    <a16:rowId xmlns:a16="http://schemas.microsoft.com/office/drawing/2014/main" val="1073669284"/>
                  </a:ext>
                </a:extLst>
              </a:tr>
              <a:tr h="530786">
                <a:tc>
                  <a:txBody>
                    <a:bodyPr/>
                    <a:lstStyle/>
                    <a:p>
                      <a:r>
                        <a:rPr lang="it-IT" dirty="0"/>
                        <a:t>Regions</a:t>
                      </a:r>
                    </a:p>
                  </a:txBody>
                  <a:tcPr/>
                </a:tc>
                <a:tc>
                  <a:txBody>
                    <a:bodyPr/>
                    <a:lstStyle/>
                    <a:p>
                      <a:r>
                        <a:rPr lang="it-IT" dirty="0"/>
                        <a:t>20</a:t>
                      </a:r>
                    </a:p>
                  </a:txBody>
                  <a:tcPr/>
                </a:tc>
                <a:extLst>
                  <a:ext uri="{0D108BD9-81ED-4DB2-BD59-A6C34878D82A}">
                    <a16:rowId xmlns:a16="http://schemas.microsoft.com/office/drawing/2014/main" val="2474596641"/>
                  </a:ext>
                </a:extLst>
              </a:tr>
              <a:tr h="530786">
                <a:tc>
                  <a:txBody>
                    <a:bodyPr/>
                    <a:lstStyle/>
                    <a:p>
                      <a:r>
                        <a:rPr lang="it-IT" dirty="0"/>
                        <a:t>Universities</a:t>
                      </a:r>
                    </a:p>
                  </a:txBody>
                  <a:tcPr/>
                </a:tc>
                <a:tc>
                  <a:txBody>
                    <a:bodyPr/>
                    <a:lstStyle/>
                    <a:p>
                      <a:r>
                        <a:rPr lang="it-IT" dirty="0"/>
                        <a:t>112</a:t>
                      </a:r>
                    </a:p>
                  </a:txBody>
                  <a:tcPr/>
                </a:tc>
                <a:extLst>
                  <a:ext uri="{0D108BD9-81ED-4DB2-BD59-A6C34878D82A}">
                    <a16:rowId xmlns:a16="http://schemas.microsoft.com/office/drawing/2014/main" val="2091983855"/>
                  </a:ext>
                </a:extLst>
              </a:tr>
              <a:tr h="530786">
                <a:tc>
                  <a:txBody>
                    <a:bodyPr/>
                    <a:lstStyle/>
                    <a:p>
                      <a:r>
                        <a:rPr lang="it-IT" dirty="0"/>
                        <a:t>Health </a:t>
                      </a:r>
                    </a:p>
                  </a:txBody>
                  <a:tcPr/>
                </a:tc>
                <a:tc>
                  <a:txBody>
                    <a:bodyPr/>
                    <a:lstStyle/>
                    <a:p>
                      <a:r>
                        <a:rPr lang="it-IT" dirty="0"/>
                        <a:t>125</a:t>
                      </a:r>
                    </a:p>
                  </a:txBody>
                  <a:tcPr/>
                </a:tc>
                <a:extLst>
                  <a:ext uri="{0D108BD9-81ED-4DB2-BD59-A6C34878D82A}">
                    <a16:rowId xmlns:a16="http://schemas.microsoft.com/office/drawing/2014/main" val="3777283199"/>
                  </a:ext>
                </a:extLst>
              </a:tr>
              <a:tr h="530786">
                <a:tc>
                  <a:txBody>
                    <a:bodyPr/>
                    <a:lstStyle/>
                    <a:p>
                      <a:r>
                        <a:rPr lang="it-IT" dirty="0"/>
                        <a:t>Departments</a:t>
                      </a:r>
                    </a:p>
                  </a:txBody>
                  <a:tcPr/>
                </a:tc>
                <a:tc>
                  <a:txBody>
                    <a:bodyPr/>
                    <a:lstStyle/>
                    <a:p>
                      <a:r>
                        <a:rPr lang="it-IT" dirty="0"/>
                        <a:t>15</a:t>
                      </a:r>
                    </a:p>
                  </a:txBody>
                  <a:tcPr/>
                </a:tc>
                <a:extLst>
                  <a:ext uri="{0D108BD9-81ED-4DB2-BD59-A6C34878D82A}">
                    <a16:rowId xmlns:a16="http://schemas.microsoft.com/office/drawing/2014/main" val="87510802"/>
                  </a:ext>
                </a:extLst>
              </a:tr>
              <a:tr h="530786">
                <a:tc>
                  <a:txBody>
                    <a:bodyPr/>
                    <a:lstStyle/>
                    <a:p>
                      <a:r>
                        <a:rPr lang="it-IT" dirty="0"/>
                        <a:t>Others entities</a:t>
                      </a:r>
                    </a:p>
                  </a:txBody>
                  <a:tcPr/>
                </a:tc>
                <a:tc>
                  <a:txBody>
                    <a:bodyPr/>
                    <a:lstStyle/>
                    <a:p>
                      <a:r>
                        <a:rPr lang="it-IT" dirty="0"/>
                        <a:t>1.631</a:t>
                      </a:r>
                    </a:p>
                  </a:txBody>
                  <a:tcPr/>
                </a:tc>
                <a:extLst>
                  <a:ext uri="{0D108BD9-81ED-4DB2-BD59-A6C34878D82A}">
                    <a16:rowId xmlns:a16="http://schemas.microsoft.com/office/drawing/2014/main" val="2833547031"/>
                  </a:ext>
                </a:extLst>
              </a:tr>
              <a:tr h="530786">
                <a:tc>
                  <a:txBody>
                    <a:bodyPr/>
                    <a:lstStyle/>
                    <a:p>
                      <a:r>
                        <a:rPr lang="it-IT" b="1" dirty="0"/>
                        <a:t>Total</a:t>
                      </a:r>
                    </a:p>
                  </a:txBody>
                  <a:tcPr/>
                </a:tc>
                <a:tc>
                  <a:txBody>
                    <a:bodyPr/>
                    <a:lstStyle/>
                    <a:p>
                      <a:r>
                        <a:rPr lang="it-IT" b="1" dirty="0"/>
                        <a:t>10.011</a:t>
                      </a:r>
                    </a:p>
                  </a:txBody>
                  <a:tcPr/>
                </a:tc>
                <a:extLst>
                  <a:ext uri="{0D108BD9-81ED-4DB2-BD59-A6C34878D82A}">
                    <a16:rowId xmlns:a16="http://schemas.microsoft.com/office/drawing/2014/main" val="4035145838"/>
                  </a:ext>
                </a:extLst>
              </a:tr>
            </a:tbl>
          </a:graphicData>
        </a:graphic>
      </p:graphicFrame>
    </p:spTree>
    <p:extLst>
      <p:ext uri="{BB962C8B-B14F-4D97-AF65-F5344CB8AC3E}">
        <p14:creationId xmlns:p14="http://schemas.microsoft.com/office/powerpoint/2010/main" val="1660583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488504" y="260648"/>
            <a:ext cx="4464496" cy="1200329"/>
          </a:xfrm>
          <a:prstGeom prst="rect">
            <a:avLst/>
          </a:prstGeom>
        </p:spPr>
        <p:txBody>
          <a:bodyPr wrap="square">
            <a:spAutoFit/>
          </a:bodyPr>
          <a:lstStyle/>
          <a:p>
            <a:r>
              <a:rPr lang="en-US" sz="3600" b="1" dirty="0">
                <a:latin typeface="Optane"/>
              </a:rPr>
              <a:t>State of Art BDSPA </a:t>
            </a:r>
          </a:p>
          <a:p>
            <a:endParaRPr lang="it-IT" sz="3600" b="1" dirty="0">
              <a:latin typeface="Optane"/>
            </a:endParaRPr>
          </a:p>
        </p:txBody>
      </p:sp>
      <p:sp>
        <p:nvSpPr>
          <p:cNvPr id="5" name="Rettangolo 4"/>
          <p:cNvSpPr/>
          <p:nvPr/>
        </p:nvSpPr>
        <p:spPr>
          <a:xfrm>
            <a:off x="632520" y="1340768"/>
            <a:ext cx="8856984" cy="1323439"/>
          </a:xfrm>
          <a:prstGeom prst="rect">
            <a:avLst/>
          </a:prstGeom>
        </p:spPr>
        <p:txBody>
          <a:bodyPr wrap="square">
            <a:spAutoFit/>
          </a:bodyPr>
          <a:lstStyle/>
          <a:p>
            <a:endParaRPr lang="it-IT" sz="4000" dirty="0">
              <a:latin typeface="Optane"/>
            </a:endParaRPr>
          </a:p>
          <a:p>
            <a:endParaRPr lang="it-IT" sz="4000" dirty="0">
              <a:latin typeface="Optane"/>
            </a:endParaRPr>
          </a:p>
        </p:txBody>
      </p:sp>
      <p:sp>
        <p:nvSpPr>
          <p:cNvPr id="3" name="Rettangolo 2"/>
          <p:cNvSpPr/>
          <p:nvPr/>
        </p:nvSpPr>
        <p:spPr>
          <a:xfrm>
            <a:off x="344364" y="978987"/>
            <a:ext cx="9217148" cy="1692771"/>
          </a:xfrm>
          <a:prstGeom prst="rect">
            <a:avLst/>
          </a:prstGeom>
          <a:noFill/>
        </p:spPr>
        <p:txBody>
          <a:bodyPr wrap="square">
            <a:spAutoFit/>
          </a:bodyPr>
          <a:lstStyle/>
          <a:p>
            <a:r>
              <a:rPr lang="en-US" sz="2000" dirty="0">
                <a:latin typeface="Optane"/>
              </a:rPr>
              <a:t>A year into the first component of the Filing, BDPSA on October 13, 2016. A  submission of information on 608 municipalities and 23 other entities, for a total of 631 institutions (7.60%); considering among the 23 other bodies are unions of municipalities and territorial areas, representatives of several municipalities, the total data cover more than 700 bodies.</a:t>
            </a:r>
            <a:endParaRPr lang="it-IT" sz="2000" dirty="0">
              <a:solidFill>
                <a:srgbClr val="FF0000"/>
              </a:solidFill>
              <a:latin typeface="Optane"/>
            </a:endParaRPr>
          </a:p>
        </p:txBody>
      </p:sp>
      <p:graphicFrame>
        <p:nvGraphicFramePr>
          <p:cNvPr id="7" name="Grafico 6"/>
          <p:cNvGraphicFramePr>
            <a:graphicFrameLocks/>
          </p:cNvGraphicFramePr>
          <p:nvPr>
            <p:extLst>
              <p:ext uri="{D42A27DB-BD31-4B8C-83A1-F6EECF244321}">
                <p14:modId xmlns:p14="http://schemas.microsoft.com/office/powerpoint/2010/main" val="2878338152"/>
              </p:ext>
            </p:extLst>
          </p:nvPr>
        </p:nvGraphicFramePr>
        <p:xfrm>
          <a:off x="2144688" y="2420888"/>
          <a:ext cx="5821127" cy="44977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94162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80365" y="116572"/>
            <a:ext cx="9066340" cy="648090"/>
          </a:xfrm>
        </p:spPr>
        <p:txBody>
          <a:bodyPr>
            <a:normAutofit/>
          </a:bodyPr>
          <a:lstStyle/>
          <a:p>
            <a:pPr fontAlgn="base">
              <a:spcAft>
                <a:spcPct val="0"/>
              </a:spcAft>
            </a:pPr>
            <a:r>
              <a:rPr lang="it-IT" sz="3600" dirty="0">
                <a:solidFill>
                  <a:schemeClr val="tx1">
                    <a:lumMod val="75000"/>
                    <a:lumOff val="25000"/>
                  </a:schemeClr>
                </a:solidFill>
                <a:ea typeface="Verdana" pitchFamily="34" charset="0"/>
                <a:cs typeface="Verdana" pitchFamily="34" charset="0"/>
              </a:rPr>
              <a:t>State of Art BDPSA</a:t>
            </a:r>
            <a:endParaRPr lang="it-IT" sz="3600" dirty="0">
              <a:solidFill>
                <a:prstClr val="black"/>
              </a:solidFill>
              <a:latin typeface="Optane"/>
              <a:ea typeface="+mn-ea"/>
              <a:cs typeface="+mn-cs"/>
            </a:endParaRPr>
          </a:p>
        </p:txBody>
      </p:sp>
      <p:sp>
        <p:nvSpPr>
          <p:cNvPr id="3" name="Segnaposto contenuto 2"/>
          <p:cNvSpPr>
            <a:spLocks noGrp="1"/>
          </p:cNvSpPr>
          <p:nvPr>
            <p:ph idx="1"/>
          </p:nvPr>
        </p:nvSpPr>
        <p:spPr/>
        <p:txBody>
          <a:bodyPr/>
          <a:lstStyle/>
          <a:p>
            <a:pPr marL="0" indent="0">
              <a:buNone/>
            </a:pPr>
            <a:r>
              <a:rPr lang="it-IT" dirty="0"/>
              <a:t>Benchmarking between Regions</a:t>
            </a:r>
          </a:p>
          <a:p>
            <a:pPr marL="0" indent="0">
              <a:buNone/>
            </a:pPr>
            <a:endParaRPr lang="it-IT" dirty="0"/>
          </a:p>
        </p:txBody>
      </p:sp>
      <p:graphicFrame>
        <p:nvGraphicFramePr>
          <p:cNvPr id="6" name="Grafico 5"/>
          <p:cNvGraphicFramePr>
            <a:graphicFrameLocks/>
          </p:cNvGraphicFramePr>
          <p:nvPr>
            <p:extLst>
              <p:ext uri="{D42A27DB-BD31-4B8C-83A1-F6EECF244321}">
                <p14:modId xmlns:p14="http://schemas.microsoft.com/office/powerpoint/2010/main" val="293592274"/>
              </p:ext>
            </p:extLst>
          </p:nvPr>
        </p:nvGraphicFramePr>
        <p:xfrm>
          <a:off x="2072680" y="817076"/>
          <a:ext cx="5976664" cy="54726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33482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488504" y="332656"/>
            <a:ext cx="3096344" cy="646331"/>
          </a:xfrm>
          <a:prstGeom prst="rect">
            <a:avLst/>
          </a:prstGeom>
        </p:spPr>
        <p:txBody>
          <a:bodyPr wrap="square">
            <a:spAutoFit/>
          </a:bodyPr>
          <a:lstStyle/>
          <a:p>
            <a:r>
              <a:rPr lang="en-US" sz="3600" b="1" dirty="0">
                <a:latin typeface="Optane"/>
              </a:rPr>
              <a:t>State of Art BDPSA</a:t>
            </a:r>
            <a:endParaRPr lang="it-IT" sz="3600" b="1" dirty="0">
              <a:latin typeface="Optane"/>
            </a:endParaRPr>
          </a:p>
        </p:txBody>
      </p:sp>
      <p:sp>
        <p:nvSpPr>
          <p:cNvPr id="5" name="Rettangolo 4"/>
          <p:cNvSpPr/>
          <p:nvPr/>
        </p:nvSpPr>
        <p:spPr>
          <a:xfrm>
            <a:off x="632520" y="1340768"/>
            <a:ext cx="8856984" cy="1323439"/>
          </a:xfrm>
          <a:prstGeom prst="rect">
            <a:avLst/>
          </a:prstGeom>
        </p:spPr>
        <p:txBody>
          <a:bodyPr wrap="square">
            <a:spAutoFit/>
          </a:bodyPr>
          <a:lstStyle/>
          <a:p>
            <a:endParaRPr lang="it-IT" sz="4000" dirty="0">
              <a:latin typeface="Optane"/>
            </a:endParaRPr>
          </a:p>
          <a:p>
            <a:endParaRPr lang="it-IT" sz="4000" dirty="0">
              <a:latin typeface="Optane"/>
            </a:endParaRPr>
          </a:p>
        </p:txBody>
      </p:sp>
      <p:sp>
        <p:nvSpPr>
          <p:cNvPr id="3" name="Rettangolo 2"/>
          <p:cNvSpPr/>
          <p:nvPr/>
        </p:nvSpPr>
        <p:spPr>
          <a:xfrm>
            <a:off x="488504" y="1136076"/>
            <a:ext cx="8856984" cy="400110"/>
          </a:xfrm>
          <a:prstGeom prst="rect">
            <a:avLst/>
          </a:prstGeom>
          <a:noFill/>
        </p:spPr>
        <p:txBody>
          <a:bodyPr wrap="square">
            <a:spAutoFit/>
          </a:bodyPr>
          <a:lstStyle/>
          <a:p>
            <a:endParaRPr lang="it-IT" sz="2000" dirty="0">
              <a:solidFill>
                <a:srgbClr val="FF0000"/>
              </a:solidFill>
            </a:endParaRPr>
          </a:p>
        </p:txBody>
      </p:sp>
      <p:pic>
        <p:nvPicPr>
          <p:cNvPr id="17" name="Immagine 16"/>
          <p:cNvPicPr>
            <a:picLocks noChangeAspect="1"/>
          </p:cNvPicPr>
          <p:nvPr/>
        </p:nvPicPr>
        <p:blipFill rotWithShape="1">
          <a:blip r:embed="rId3"/>
          <a:srcRect t="482" b="1"/>
          <a:stretch/>
        </p:blipFill>
        <p:spPr>
          <a:xfrm>
            <a:off x="2792759" y="980728"/>
            <a:ext cx="4470145" cy="5328591"/>
          </a:xfrm>
          <a:prstGeom prst="rect">
            <a:avLst/>
          </a:prstGeom>
        </p:spPr>
      </p:pic>
    </p:spTree>
    <p:extLst>
      <p:ext uri="{BB962C8B-B14F-4D97-AF65-F5344CB8AC3E}">
        <p14:creationId xmlns:p14="http://schemas.microsoft.com/office/powerpoint/2010/main" val="589342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6370" y="80970"/>
            <a:ext cx="8994334" cy="648090"/>
          </a:xfrm>
        </p:spPr>
        <p:txBody>
          <a:bodyPr>
            <a:normAutofit/>
          </a:bodyPr>
          <a:lstStyle/>
          <a:p>
            <a:pPr lvl="0" fontAlgn="base">
              <a:spcAft>
                <a:spcPct val="0"/>
              </a:spcAft>
            </a:pPr>
            <a:r>
              <a:rPr lang="en-US" sz="3600" dirty="0">
                <a:solidFill>
                  <a:prstClr val="black"/>
                </a:solidFill>
                <a:latin typeface="Optane"/>
                <a:ea typeface="+mn-ea"/>
                <a:cs typeface="+mn-cs"/>
              </a:rPr>
              <a:t>State of Art BDPSA</a:t>
            </a:r>
            <a:endParaRPr lang="it-IT" dirty="0"/>
          </a:p>
        </p:txBody>
      </p:sp>
      <p:pic>
        <p:nvPicPr>
          <p:cNvPr id="5" name="Immagine 4"/>
          <p:cNvPicPr>
            <a:picLocks noChangeAspect="1"/>
          </p:cNvPicPr>
          <p:nvPr/>
        </p:nvPicPr>
        <p:blipFill>
          <a:blip r:embed="rId2"/>
          <a:stretch>
            <a:fillRect/>
          </a:stretch>
        </p:blipFill>
        <p:spPr>
          <a:xfrm>
            <a:off x="1987039" y="1048591"/>
            <a:ext cx="5486241" cy="5181764"/>
          </a:xfrm>
          <a:prstGeom prst="rect">
            <a:avLst/>
          </a:prstGeom>
        </p:spPr>
      </p:pic>
    </p:spTree>
    <p:extLst>
      <p:ext uri="{BB962C8B-B14F-4D97-AF65-F5344CB8AC3E}">
        <p14:creationId xmlns:p14="http://schemas.microsoft.com/office/powerpoint/2010/main" val="1209082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a:t>State of Art BDPSA</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4200530104"/>
              </p:ext>
            </p:extLst>
          </p:nvPr>
        </p:nvGraphicFramePr>
        <p:xfrm>
          <a:off x="629061" y="1700809"/>
          <a:ext cx="8500403" cy="4556989"/>
        </p:xfrm>
        <a:graphic>
          <a:graphicData uri="http://schemas.openxmlformats.org/drawingml/2006/table">
            <a:tbl>
              <a:tblPr firstRow="1" firstCol="1" bandRow="1">
                <a:tableStyleId>{5C22544A-7EE6-4342-B048-85BDC9FD1C3A}</a:tableStyleId>
              </a:tblPr>
              <a:tblGrid>
                <a:gridCol w="2379723">
                  <a:extLst>
                    <a:ext uri="{9D8B030D-6E8A-4147-A177-3AD203B41FA5}">
                      <a16:colId xmlns:a16="http://schemas.microsoft.com/office/drawing/2014/main" val="20000"/>
                    </a:ext>
                  </a:extLst>
                </a:gridCol>
                <a:gridCol w="3745667">
                  <a:extLst>
                    <a:ext uri="{9D8B030D-6E8A-4147-A177-3AD203B41FA5}">
                      <a16:colId xmlns:a16="http://schemas.microsoft.com/office/drawing/2014/main" val="20001"/>
                    </a:ext>
                  </a:extLst>
                </a:gridCol>
                <a:gridCol w="2375013">
                  <a:extLst>
                    <a:ext uri="{9D8B030D-6E8A-4147-A177-3AD203B41FA5}">
                      <a16:colId xmlns:a16="http://schemas.microsoft.com/office/drawing/2014/main" val="20002"/>
                    </a:ext>
                  </a:extLst>
                </a:gridCol>
              </a:tblGrid>
              <a:tr h="677897">
                <a:tc>
                  <a:txBody>
                    <a:bodyPr/>
                    <a:lstStyle/>
                    <a:p>
                      <a:pPr algn="ctr">
                        <a:lnSpc>
                          <a:spcPct val="115000"/>
                        </a:lnSpc>
                        <a:spcAft>
                          <a:spcPts val="1000"/>
                        </a:spcAft>
                      </a:pPr>
                      <a:r>
                        <a:rPr lang="it-IT" sz="1400" dirty="0">
                          <a:effectLst/>
                        </a:rPr>
                        <a:t>Number of social benefits</a:t>
                      </a:r>
                      <a:endParaRPr lang="it-IT"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it-IT" sz="1400" dirty="0">
                          <a:effectLst/>
                          <a:latin typeface="Calibri" panose="020F0502020204030204" pitchFamily="34" charset="0"/>
                          <a:ea typeface="Times New Roman" panose="02020603050405020304" pitchFamily="18" charset="0"/>
                          <a:cs typeface="Times New Roman" panose="02020603050405020304" pitchFamily="18" charset="0"/>
                        </a:rPr>
                        <a:t>Kind of social benefit</a:t>
                      </a:r>
                    </a:p>
                  </a:txBody>
                  <a:tcPr marL="68580" marR="68580" marT="0" marB="0" anchor="ctr"/>
                </a:tc>
                <a:tc>
                  <a:txBody>
                    <a:bodyPr/>
                    <a:lstStyle/>
                    <a:p>
                      <a:pPr algn="ctr">
                        <a:lnSpc>
                          <a:spcPct val="115000"/>
                        </a:lnSpc>
                        <a:spcAft>
                          <a:spcPts val="1000"/>
                        </a:spcAft>
                      </a:pPr>
                      <a:r>
                        <a:rPr lang="it-IT" sz="1400" dirty="0">
                          <a:effectLst/>
                          <a:latin typeface="Calibri" panose="020F0502020204030204" pitchFamily="34" charset="0"/>
                          <a:ea typeface="Times New Roman" panose="02020603050405020304" pitchFamily="18" charset="0"/>
                          <a:cs typeface="Times New Roman" panose="02020603050405020304" pitchFamily="18" charset="0"/>
                        </a:rPr>
                        <a:t>Time</a:t>
                      </a:r>
                    </a:p>
                  </a:txBody>
                  <a:tcPr marL="68580" marR="68580" marT="0" marB="0" anchor="ctr"/>
                </a:tc>
                <a:extLst>
                  <a:ext uri="{0D108BD9-81ED-4DB2-BD59-A6C34878D82A}">
                    <a16:rowId xmlns:a16="http://schemas.microsoft.com/office/drawing/2014/main" val="10000"/>
                  </a:ext>
                </a:extLst>
              </a:tr>
              <a:tr h="2263130">
                <a:tc>
                  <a:txBody>
                    <a:bodyPr/>
                    <a:lstStyle/>
                    <a:p>
                      <a:pPr algn="ctr">
                        <a:lnSpc>
                          <a:spcPct val="115000"/>
                        </a:lnSpc>
                        <a:spcAft>
                          <a:spcPts val="1000"/>
                        </a:spcAft>
                      </a:pPr>
                      <a:r>
                        <a:rPr lang="it-IT" sz="1200" dirty="0">
                          <a:effectLst/>
                        </a:rPr>
                        <a:t>4.821.543</a:t>
                      </a:r>
                    </a:p>
                    <a:p>
                      <a:pPr algn="ctr">
                        <a:lnSpc>
                          <a:spcPct val="115000"/>
                        </a:lnSpc>
                        <a:spcAft>
                          <a:spcPts val="1000"/>
                        </a:spcAft>
                      </a:pPr>
                      <a:r>
                        <a:rPr lang="it-IT" sz="1200" dirty="0">
                          <a:effectLst/>
                        </a:rPr>
                        <a:t>653.993</a:t>
                      </a:r>
                    </a:p>
                    <a:p>
                      <a:pPr algn="ctr">
                        <a:lnSpc>
                          <a:spcPct val="115000"/>
                        </a:lnSpc>
                        <a:spcAft>
                          <a:spcPts val="1000"/>
                        </a:spcAft>
                      </a:pPr>
                      <a:r>
                        <a:rPr lang="it-IT" sz="1200" dirty="0">
                          <a:effectLst/>
                        </a:rPr>
                        <a:t>160.724</a:t>
                      </a:r>
                    </a:p>
                    <a:p>
                      <a:pPr algn="ctr">
                        <a:lnSpc>
                          <a:spcPct val="115000"/>
                        </a:lnSpc>
                        <a:spcAft>
                          <a:spcPts val="1000"/>
                        </a:spcAft>
                      </a:pP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1000"/>
                        </a:spcAft>
                      </a:pP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l">
                        <a:lnSpc>
                          <a:spcPct val="115000"/>
                        </a:lnSpc>
                        <a:spcAft>
                          <a:spcPts val="0"/>
                        </a:spcAft>
                      </a:pPr>
                      <a:r>
                        <a:rPr lang="it-IT" sz="1200" dirty="0">
                          <a:effectLst/>
                        </a:rPr>
                        <a:t>Social benefits provided by Inps for municipalities:</a:t>
                      </a:r>
                    </a:p>
                    <a:p>
                      <a:pPr algn="l">
                        <a:lnSpc>
                          <a:spcPct val="115000"/>
                        </a:lnSpc>
                        <a:spcAft>
                          <a:spcPts val="0"/>
                        </a:spcAft>
                      </a:pPr>
                      <a:endParaRPr lang="it-IT" sz="1200" dirty="0">
                        <a:effectLst/>
                      </a:endParaRPr>
                    </a:p>
                    <a:p>
                      <a:pPr marL="342900" lvl="0" indent="-342900" algn="l">
                        <a:lnSpc>
                          <a:spcPct val="115000"/>
                        </a:lnSpc>
                        <a:spcAft>
                          <a:spcPts val="0"/>
                        </a:spcAft>
                        <a:buFont typeface="Symbol" panose="05050102010706020507" pitchFamily="18" charset="2"/>
                        <a:buChar char=""/>
                      </a:pPr>
                      <a:r>
                        <a:rPr lang="it-IT" sz="1200" dirty="0">
                          <a:effectLst/>
                        </a:rPr>
                        <a:t>Buy card (number of payments)</a:t>
                      </a:r>
                    </a:p>
                    <a:p>
                      <a:pPr marL="0" lvl="0" indent="0" algn="l">
                        <a:lnSpc>
                          <a:spcPct val="115000"/>
                        </a:lnSpc>
                        <a:spcAft>
                          <a:spcPts val="0"/>
                        </a:spcAft>
                        <a:buFont typeface="Symbol" panose="05050102010706020507" pitchFamily="18" charset="2"/>
                        <a:buNone/>
                      </a:pPr>
                      <a:r>
                        <a:rPr lang="it-IT" sz="1200" dirty="0">
                          <a:effectLst/>
                        </a:rPr>
                        <a:t> </a:t>
                      </a:r>
                    </a:p>
                    <a:p>
                      <a:pPr marL="342900" lvl="0" indent="-342900" algn="l">
                        <a:lnSpc>
                          <a:spcPct val="115000"/>
                        </a:lnSpc>
                        <a:spcAft>
                          <a:spcPts val="0"/>
                        </a:spcAft>
                        <a:buFont typeface="Symbol" panose="05050102010706020507" pitchFamily="18" charset="2"/>
                        <a:buChar char=""/>
                      </a:pPr>
                      <a:r>
                        <a:rPr lang="it-IT" sz="1200" dirty="0">
                          <a:effectLst/>
                        </a:rPr>
                        <a:t>Child support (number of payments)</a:t>
                      </a:r>
                    </a:p>
                    <a:p>
                      <a:pPr marL="0" lvl="0" indent="0" algn="l">
                        <a:lnSpc>
                          <a:spcPct val="115000"/>
                        </a:lnSpc>
                        <a:spcAft>
                          <a:spcPts val="0"/>
                        </a:spcAft>
                        <a:buFont typeface="Symbol" panose="05050102010706020507" pitchFamily="18" charset="2"/>
                        <a:buNone/>
                      </a:pPr>
                      <a:endParaRPr lang="it-IT" sz="1200" dirty="0">
                        <a:effectLst/>
                      </a:endParaRPr>
                    </a:p>
                    <a:p>
                      <a:pPr marL="342900" lvl="0" indent="-342900" algn="l">
                        <a:lnSpc>
                          <a:spcPct val="115000"/>
                        </a:lnSpc>
                        <a:spcAft>
                          <a:spcPts val="600"/>
                        </a:spcAft>
                        <a:buFont typeface="Symbol" panose="05050102010706020507" pitchFamily="18" charset="2"/>
                        <a:buChar char=""/>
                      </a:pPr>
                      <a:r>
                        <a:rPr lang="it-IT" sz="1200" dirty="0">
                          <a:effectLst/>
                          <a:latin typeface="Calibri" panose="020F0502020204030204" pitchFamily="34" charset="0"/>
                          <a:ea typeface="Times New Roman" panose="02020603050405020304" pitchFamily="18" charset="0"/>
                          <a:cs typeface="Times New Roman" panose="02020603050405020304" pitchFamily="18" charset="0"/>
                        </a:rPr>
                        <a:t>Maternity support</a:t>
                      </a:r>
                    </a:p>
                  </a:txBody>
                  <a:tcPr marL="68580" marR="68580" marT="0" marB="0" anchor="ctr"/>
                </a:tc>
                <a:tc>
                  <a:txBody>
                    <a:bodyPr/>
                    <a:lstStyle/>
                    <a:p>
                      <a:pPr algn="ctr">
                        <a:lnSpc>
                          <a:spcPct val="115000"/>
                        </a:lnSpc>
                        <a:spcAft>
                          <a:spcPts val="1000"/>
                        </a:spcAft>
                      </a:pPr>
                      <a:r>
                        <a:rPr lang="it-IT" sz="1200" dirty="0">
                          <a:effectLst/>
                        </a:rPr>
                        <a:t>27 of September 2016</a:t>
                      </a:r>
                      <a:endParaRPr lang="it-I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884936">
                <a:tc>
                  <a:txBody>
                    <a:bodyPr/>
                    <a:lstStyle/>
                    <a:p>
                      <a:pPr algn="ctr">
                        <a:lnSpc>
                          <a:spcPct val="115000"/>
                        </a:lnSpc>
                        <a:spcAft>
                          <a:spcPts val="1000"/>
                        </a:spcAft>
                      </a:pPr>
                      <a:r>
                        <a:rPr lang="it-IT" sz="1200" dirty="0">
                          <a:effectLst/>
                        </a:rPr>
                        <a:t> </a:t>
                      </a:r>
                    </a:p>
                    <a:p>
                      <a:pPr algn="ctr">
                        <a:lnSpc>
                          <a:spcPct val="115000"/>
                        </a:lnSpc>
                        <a:spcAft>
                          <a:spcPts val="1000"/>
                        </a:spcAft>
                      </a:pPr>
                      <a:r>
                        <a:rPr lang="it-IT" sz="1200" dirty="0">
                          <a:effectLst/>
                        </a:rPr>
                        <a:t>162.679</a:t>
                      </a:r>
                    </a:p>
                    <a:p>
                      <a:pPr algn="ctr">
                        <a:lnSpc>
                          <a:spcPct val="115000"/>
                        </a:lnSpc>
                        <a:spcAft>
                          <a:spcPts val="1000"/>
                        </a:spcAft>
                      </a:pPr>
                      <a:endParaRPr lang="it-I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ct val="115000"/>
                        </a:lnSpc>
                        <a:spcAft>
                          <a:spcPts val="0"/>
                        </a:spcAft>
                      </a:pPr>
                      <a:r>
                        <a:rPr lang="it-IT" sz="1200" dirty="0">
                          <a:effectLst/>
                        </a:rPr>
                        <a:t>Welfare INPS (home care premium, scholarships, etc.)</a:t>
                      </a:r>
                      <a:endParaRPr lang="it-I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it-IT" sz="1200" dirty="0">
                          <a:effectLst/>
                        </a:rPr>
                        <a:t>27 of September 2016</a:t>
                      </a:r>
                      <a:endParaRPr lang="it-I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731026">
                <a:tc>
                  <a:txBody>
                    <a:bodyPr/>
                    <a:lstStyle/>
                    <a:p>
                      <a:pPr algn="ctr">
                        <a:lnSpc>
                          <a:spcPct val="115000"/>
                        </a:lnSpc>
                        <a:spcAft>
                          <a:spcPts val="0"/>
                        </a:spcAft>
                      </a:pPr>
                      <a:r>
                        <a:rPr lang="it-IT" sz="1200" dirty="0">
                          <a:effectLst/>
                        </a:rPr>
                        <a:t>142.327</a:t>
                      </a:r>
                      <a:endParaRPr lang="it-I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a:lnSpc>
                          <a:spcPct val="115000"/>
                        </a:lnSpc>
                        <a:spcAft>
                          <a:spcPts val="600"/>
                        </a:spcAft>
                      </a:pPr>
                      <a:r>
                        <a:rPr lang="it-IT" sz="1200" dirty="0">
                          <a:effectLst/>
                        </a:rPr>
                        <a:t>PSA of entities [631] (starting of BDPSA April 2015)</a:t>
                      </a:r>
                    </a:p>
                    <a:p>
                      <a:pPr algn="l">
                        <a:lnSpc>
                          <a:spcPct val="115000"/>
                        </a:lnSpc>
                        <a:spcAft>
                          <a:spcPts val="600"/>
                        </a:spcAft>
                      </a:pPr>
                      <a:r>
                        <a:rPr lang="it-IT" sz="1200" dirty="0">
                          <a:effectLst/>
                        </a:rPr>
                        <a:t> </a:t>
                      </a:r>
                      <a:endParaRPr lang="it-I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it-IT" sz="1200" dirty="0">
                          <a:effectLst/>
                        </a:rPr>
                        <a:t>20 of October 2016</a:t>
                      </a:r>
                      <a:endParaRPr lang="it-IT"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bl>
          </a:graphicData>
        </a:graphic>
      </p:graphicFrame>
      <p:sp>
        <p:nvSpPr>
          <p:cNvPr id="5" name="Rettangolo 4"/>
          <p:cNvSpPr/>
          <p:nvPr/>
        </p:nvSpPr>
        <p:spPr>
          <a:xfrm>
            <a:off x="416496" y="980728"/>
            <a:ext cx="9073008" cy="646331"/>
          </a:xfrm>
          <a:prstGeom prst="rect">
            <a:avLst/>
          </a:prstGeom>
        </p:spPr>
        <p:txBody>
          <a:bodyPr wrap="square">
            <a:spAutoFit/>
          </a:bodyPr>
          <a:lstStyle/>
          <a:p>
            <a:r>
              <a:rPr lang="en-US" dirty="0"/>
              <a:t>The following data on social benefits included in BDPSA including those distributed by INPS are:</a:t>
            </a:r>
            <a:endParaRPr lang="it-IT" dirty="0"/>
          </a:p>
        </p:txBody>
      </p:sp>
    </p:spTree>
    <p:extLst>
      <p:ext uri="{BB962C8B-B14F-4D97-AF65-F5344CB8AC3E}">
        <p14:creationId xmlns:p14="http://schemas.microsoft.com/office/powerpoint/2010/main" val="3911959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72456" y="1124744"/>
            <a:ext cx="9200197" cy="6647974"/>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ü"/>
            </a:pPr>
            <a:r>
              <a:rPr lang="it-IT" sz="3200" dirty="0">
                <a:solidFill>
                  <a:schemeClr val="tx1">
                    <a:lumMod val="75000"/>
                    <a:lumOff val="25000"/>
                  </a:schemeClr>
                </a:solidFill>
                <a:latin typeface="Optane" pitchFamily="2" charset="0"/>
                <a:ea typeface="Verdana" pitchFamily="34" charset="0"/>
                <a:cs typeface="Verdana" pitchFamily="34" charset="0"/>
              </a:rPr>
              <a:t>What is the Registry of Social Assistance</a:t>
            </a:r>
          </a:p>
          <a:p>
            <a:pPr marL="342900" indent="-342900" algn="just">
              <a:lnSpc>
                <a:spcPct val="150000"/>
              </a:lnSpc>
              <a:buClr>
                <a:schemeClr val="tx2"/>
              </a:buClr>
              <a:buSzPct val="103000"/>
              <a:buFont typeface="Wingdings" panose="05000000000000000000" pitchFamily="2" charset="2"/>
              <a:buChar char="ü"/>
            </a:pPr>
            <a:r>
              <a:rPr lang="it-IT" sz="3200" dirty="0">
                <a:solidFill>
                  <a:schemeClr val="tx1">
                    <a:lumMod val="75000"/>
                    <a:lumOff val="25000"/>
                  </a:schemeClr>
                </a:solidFill>
                <a:latin typeface="Optane" pitchFamily="2" charset="0"/>
                <a:ea typeface="Verdana" pitchFamily="34" charset="0"/>
                <a:cs typeface="Verdana" pitchFamily="34" charset="0"/>
              </a:rPr>
              <a:t>The composition of the Registry</a:t>
            </a:r>
          </a:p>
          <a:p>
            <a:pPr marL="342900" indent="-342900" algn="just">
              <a:lnSpc>
                <a:spcPct val="150000"/>
              </a:lnSpc>
              <a:buClr>
                <a:schemeClr val="tx2"/>
              </a:buClr>
              <a:buSzPct val="103000"/>
              <a:buFont typeface="Wingdings" panose="05000000000000000000" pitchFamily="2" charset="2"/>
              <a:buChar char="ü"/>
            </a:pPr>
            <a:r>
              <a:rPr lang="it-IT" sz="3200" dirty="0">
                <a:solidFill>
                  <a:schemeClr val="tx1">
                    <a:lumMod val="75000"/>
                    <a:lumOff val="25000"/>
                  </a:schemeClr>
                </a:solidFill>
                <a:latin typeface="Optane" pitchFamily="2" charset="0"/>
                <a:ea typeface="Verdana" pitchFamily="34" charset="0"/>
                <a:cs typeface="Verdana" pitchFamily="34" charset="0"/>
              </a:rPr>
              <a:t>Final Goals</a:t>
            </a:r>
          </a:p>
          <a:p>
            <a:pPr marL="342900" indent="-342900" algn="just">
              <a:lnSpc>
                <a:spcPct val="150000"/>
              </a:lnSpc>
              <a:buClr>
                <a:schemeClr val="tx2"/>
              </a:buClr>
              <a:buSzPct val="103000"/>
              <a:buFont typeface="Wingdings" panose="05000000000000000000" pitchFamily="2" charset="2"/>
              <a:buChar char="ü"/>
            </a:pPr>
            <a:r>
              <a:rPr lang="it-IT" sz="3200" dirty="0">
                <a:solidFill>
                  <a:schemeClr val="tx1">
                    <a:lumMod val="75000"/>
                    <a:lumOff val="25000"/>
                  </a:schemeClr>
                </a:solidFill>
                <a:latin typeface="Optane" pitchFamily="2" charset="0"/>
                <a:ea typeface="Verdana" pitchFamily="34" charset="0"/>
                <a:cs typeface="Verdana" pitchFamily="34" charset="0"/>
              </a:rPr>
              <a:t>Advantages</a:t>
            </a:r>
          </a:p>
          <a:p>
            <a:pPr marL="342900" indent="-342900" algn="just">
              <a:lnSpc>
                <a:spcPct val="150000"/>
              </a:lnSpc>
              <a:buClr>
                <a:schemeClr val="tx2"/>
              </a:buClr>
              <a:buSzPct val="103000"/>
              <a:buFont typeface="Wingdings" panose="05000000000000000000" pitchFamily="2" charset="2"/>
              <a:buChar char="ü"/>
            </a:pPr>
            <a:r>
              <a:rPr lang="it-IT" sz="3200" dirty="0">
                <a:solidFill>
                  <a:schemeClr val="tx1">
                    <a:lumMod val="75000"/>
                    <a:lumOff val="25000"/>
                  </a:schemeClr>
                </a:solidFill>
                <a:latin typeface="Optane" pitchFamily="2" charset="0"/>
                <a:ea typeface="Verdana" pitchFamily="34" charset="0"/>
                <a:cs typeface="Verdana" pitchFamily="34" charset="0"/>
              </a:rPr>
              <a:t>Information flow</a:t>
            </a:r>
          </a:p>
          <a:p>
            <a:pPr marL="342900" indent="-342900" algn="just">
              <a:lnSpc>
                <a:spcPct val="150000"/>
              </a:lnSpc>
              <a:buClr>
                <a:schemeClr val="tx2"/>
              </a:buClr>
              <a:buSzPct val="103000"/>
              <a:buFont typeface="Wingdings" panose="05000000000000000000" pitchFamily="2" charset="2"/>
              <a:buChar char="ü"/>
            </a:pPr>
            <a:r>
              <a:rPr lang="it-IT" sz="3200" dirty="0">
                <a:solidFill>
                  <a:schemeClr val="tx1">
                    <a:lumMod val="75000"/>
                    <a:lumOff val="25000"/>
                  </a:schemeClr>
                </a:solidFill>
                <a:latin typeface="Optane" pitchFamily="2" charset="0"/>
                <a:ea typeface="Verdana" pitchFamily="34" charset="0"/>
                <a:cs typeface="Verdana" pitchFamily="34" charset="0"/>
              </a:rPr>
              <a:t>State of Art</a:t>
            </a:r>
          </a:p>
          <a:p>
            <a:pPr marL="342900" indent="-342900" algn="just">
              <a:lnSpc>
                <a:spcPct val="150000"/>
              </a:lnSpc>
              <a:buClr>
                <a:schemeClr val="tx2"/>
              </a:buClr>
              <a:buSzPct val="103000"/>
              <a:buFont typeface="Wingdings" panose="05000000000000000000" pitchFamily="2" charset="2"/>
              <a:buChar char="ü"/>
            </a:pPr>
            <a:r>
              <a:rPr lang="it-IT" sz="3200" dirty="0">
                <a:solidFill>
                  <a:schemeClr val="tx1">
                    <a:lumMod val="75000"/>
                    <a:lumOff val="25000"/>
                  </a:schemeClr>
                </a:solidFill>
                <a:latin typeface="Optane" pitchFamily="2" charset="0"/>
                <a:ea typeface="Verdana" pitchFamily="34" charset="0"/>
                <a:cs typeface="Verdana" pitchFamily="34" charset="0"/>
              </a:rPr>
              <a:t>Functions of Institute</a:t>
            </a:r>
          </a:p>
          <a:p>
            <a:pPr algn="just"/>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sz="3600" dirty="0"/>
              <a:t>Index</a:t>
            </a:r>
            <a:endParaRPr lang="it-IT" sz="3600" dirty="0"/>
          </a:p>
        </p:txBody>
      </p:sp>
    </p:spTree>
    <p:extLst>
      <p:ext uri="{BB962C8B-B14F-4D97-AF65-F5344CB8AC3E}">
        <p14:creationId xmlns:p14="http://schemas.microsoft.com/office/powerpoint/2010/main" val="1760191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488504" y="332656"/>
            <a:ext cx="6192688" cy="646331"/>
          </a:xfrm>
          <a:prstGeom prst="rect">
            <a:avLst/>
          </a:prstGeom>
        </p:spPr>
        <p:txBody>
          <a:bodyPr wrap="square">
            <a:spAutoFit/>
          </a:bodyPr>
          <a:lstStyle/>
          <a:p>
            <a:r>
              <a:rPr lang="en-US" sz="3600" b="1" dirty="0">
                <a:latin typeface="Optane"/>
              </a:rPr>
              <a:t>State of Art BDPS e BDVM</a:t>
            </a:r>
            <a:endParaRPr lang="it-IT" sz="3600" b="1" dirty="0">
              <a:latin typeface="Optane"/>
            </a:endParaRPr>
          </a:p>
        </p:txBody>
      </p:sp>
      <p:sp>
        <p:nvSpPr>
          <p:cNvPr id="5" name="Rettangolo 4"/>
          <p:cNvSpPr/>
          <p:nvPr/>
        </p:nvSpPr>
        <p:spPr>
          <a:xfrm>
            <a:off x="488504" y="959878"/>
            <a:ext cx="8856984" cy="3970318"/>
          </a:xfrm>
          <a:prstGeom prst="rect">
            <a:avLst/>
          </a:prstGeom>
        </p:spPr>
        <p:txBody>
          <a:bodyPr wrap="square">
            <a:spAutoFit/>
          </a:bodyPr>
          <a:lstStyle/>
          <a:p>
            <a:r>
              <a:rPr lang="it-IT" sz="2800" dirty="0">
                <a:latin typeface="Optane"/>
              </a:rPr>
              <a:t>For the other two components of Casellario: </a:t>
            </a:r>
          </a:p>
          <a:p>
            <a:pPr marL="571500" indent="-571500">
              <a:buFont typeface="Arial" panose="020B0604020202020204" pitchFamily="34" charset="0"/>
              <a:buChar char="•"/>
            </a:pPr>
            <a:r>
              <a:rPr lang="en-US" sz="2800" dirty="0">
                <a:latin typeface="Optane"/>
              </a:rPr>
              <a:t>Information notice was sent by the Director General of the Institute to all relevant agencies.</a:t>
            </a:r>
          </a:p>
          <a:p>
            <a:pPr marL="571500" indent="-571500">
              <a:buFont typeface="Arial" panose="020B0604020202020204" pitchFamily="34" charset="0"/>
              <a:buChar char="•"/>
            </a:pPr>
            <a:r>
              <a:rPr lang="en-US" sz="2800" dirty="0">
                <a:latin typeface="Optane"/>
              </a:rPr>
              <a:t>It was published by the new Directorial Decree and the Technical Specifications (by notice in the Gazette) on the website of INPS, with technical and safety specifications.</a:t>
            </a:r>
            <a:endParaRPr lang="it-IT" sz="2800" dirty="0">
              <a:latin typeface="Optane"/>
            </a:endParaRPr>
          </a:p>
          <a:p>
            <a:pPr marL="571500" indent="-571500">
              <a:buFont typeface="Arial" panose="020B0604020202020204" pitchFamily="34" charset="0"/>
              <a:buChar char="•"/>
            </a:pPr>
            <a:r>
              <a:rPr lang="en-US" sz="2800" dirty="0">
                <a:latin typeface="Optane"/>
              </a:rPr>
              <a:t>The new IT system will be available to accommodate the data for this coming November.</a:t>
            </a:r>
            <a:endParaRPr lang="it-IT" sz="2800" dirty="0">
              <a:latin typeface="Optane"/>
            </a:endParaRPr>
          </a:p>
        </p:txBody>
      </p:sp>
      <p:sp>
        <p:nvSpPr>
          <p:cNvPr id="3" name="Rettangolo 2"/>
          <p:cNvSpPr/>
          <p:nvPr/>
        </p:nvSpPr>
        <p:spPr>
          <a:xfrm>
            <a:off x="488504" y="1136076"/>
            <a:ext cx="8856984" cy="400110"/>
          </a:xfrm>
          <a:prstGeom prst="rect">
            <a:avLst/>
          </a:prstGeom>
          <a:noFill/>
        </p:spPr>
        <p:txBody>
          <a:bodyPr wrap="square">
            <a:spAutoFit/>
          </a:bodyPr>
          <a:lstStyle/>
          <a:p>
            <a:endParaRPr lang="it-IT" sz="2000" dirty="0">
              <a:solidFill>
                <a:srgbClr val="FF0000"/>
              </a:solidFill>
            </a:endParaRPr>
          </a:p>
        </p:txBody>
      </p:sp>
    </p:spTree>
    <p:extLst>
      <p:ext uri="{BB962C8B-B14F-4D97-AF65-F5344CB8AC3E}">
        <p14:creationId xmlns:p14="http://schemas.microsoft.com/office/powerpoint/2010/main" val="3245244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488504" y="332656"/>
            <a:ext cx="6192688" cy="646331"/>
          </a:xfrm>
          <a:prstGeom prst="rect">
            <a:avLst/>
          </a:prstGeom>
        </p:spPr>
        <p:txBody>
          <a:bodyPr wrap="square">
            <a:spAutoFit/>
          </a:bodyPr>
          <a:lstStyle/>
          <a:p>
            <a:r>
              <a:rPr lang="en-US" sz="3600" b="1" dirty="0">
                <a:latin typeface="Optane"/>
              </a:rPr>
              <a:t>Functions of Institute</a:t>
            </a:r>
            <a:endParaRPr lang="it-IT" sz="3600" b="1" dirty="0">
              <a:latin typeface="Optane"/>
            </a:endParaRPr>
          </a:p>
        </p:txBody>
      </p:sp>
      <p:sp>
        <p:nvSpPr>
          <p:cNvPr id="3" name="Rettangolo 2"/>
          <p:cNvSpPr/>
          <p:nvPr/>
        </p:nvSpPr>
        <p:spPr>
          <a:xfrm>
            <a:off x="473578" y="948531"/>
            <a:ext cx="8856984" cy="400110"/>
          </a:xfrm>
          <a:prstGeom prst="rect">
            <a:avLst/>
          </a:prstGeom>
          <a:noFill/>
        </p:spPr>
        <p:txBody>
          <a:bodyPr wrap="square">
            <a:spAutoFit/>
          </a:bodyPr>
          <a:lstStyle/>
          <a:p>
            <a:endParaRPr lang="it-IT" sz="2000" dirty="0">
              <a:solidFill>
                <a:srgbClr val="FF0000"/>
              </a:solidFill>
            </a:endParaRPr>
          </a:p>
        </p:txBody>
      </p:sp>
      <p:sp>
        <p:nvSpPr>
          <p:cNvPr id="6" name="Rettangolo 5"/>
          <p:cNvSpPr/>
          <p:nvPr/>
        </p:nvSpPr>
        <p:spPr>
          <a:xfrm>
            <a:off x="493086" y="978987"/>
            <a:ext cx="9145140" cy="4278094"/>
          </a:xfrm>
          <a:prstGeom prst="rect">
            <a:avLst/>
          </a:prstGeom>
        </p:spPr>
        <p:txBody>
          <a:bodyPr wrap="square">
            <a:spAutoFit/>
          </a:bodyPr>
          <a:lstStyle/>
          <a:p>
            <a:r>
              <a:rPr lang="en-US" sz="3400" dirty="0">
                <a:latin typeface="Optane"/>
              </a:rPr>
              <a:t>It is currently functioning to send information and advice to institutions. The Institute is present through the structures responsible for the management and resolution of potential problems posed by regulators bodies.</a:t>
            </a:r>
          </a:p>
          <a:p>
            <a:r>
              <a:rPr lang="en-US" sz="3400" dirty="0">
                <a:latin typeface="Optane"/>
              </a:rPr>
              <a:t>To date for this purpose their have been over 3,000 contacts, (email and phone). They were published on the Institute's website, a series of answers to frequently asked questions (FAQ) shared with the Ministry of Labour and Social Policy.</a:t>
            </a:r>
            <a:endParaRPr lang="it-IT" dirty="0"/>
          </a:p>
        </p:txBody>
      </p:sp>
    </p:spTree>
    <p:extLst>
      <p:ext uri="{BB962C8B-B14F-4D97-AF65-F5344CB8AC3E}">
        <p14:creationId xmlns:p14="http://schemas.microsoft.com/office/powerpoint/2010/main" val="37595585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488504" y="332656"/>
            <a:ext cx="6192688" cy="646331"/>
          </a:xfrm>
          <a:prstGeom prst="rect">
            <a:avLst/>
          </a:prstGeom>
        </p:spPr>
        <p:txBody>
          <a:bodyPr wrap="square">
            <a:spAutoFit/>
          </a:bodyPr>
          <a:lstStyle/>
          <a:p>
            <a:r>
              <a:rPr lang="en-US" sz="3600" b="1" dirty="0">
                <a:latin typeface="Optane"/>
              </a:rPr>
              <a:t>Functions of Institute</a:t>
            </a:r>
          </a:p>
        </p:txBody>
      </p:sp>
      <p:sp>
        <p:nvSpPr>
          <p:cNvPr id="3" name="Rettangolo 2"/>
          <p:cNvSpPr/>
          <p:nvPr/>
        </p:nvSpPr>
        <p:spPr>
          <a:xfrm>
            <a:off x="511049" y="823656"/>
            <a:ext cx="8856984" cy="400110"/>
          </a:xfrm>
          <a:prstGeom prst="rect">
            <a:avLst/>
          </a:prstGeom>
          <a:noFill/>
        </p:spPr>
        <p:txBody>
          <a:bodyPr wrap="square">
            <a:spAutoFit/>
          </a:bodyPr>
          <a:lstStyle/>
          <a:p>
            <a:endParaRPr lang="it-IT" sz="2000" dirty="0">
              <a:solidFill>
                <a:srgbClr val="FF0000"/>
              </a:solidFill>
            </a:endParaRPr>
          </a:p>
        </p:txBody>
      </p:sp>
      <p:sp>
        <p:nvSpPr>
          <p:cNvPr id="6" name="Rettangolo 5"/>
          <p:cNvSpPr/>
          <p:nvPr/>
        </p:nvSpPr>
        <p:spPr>
          <a:xfrm>
            <a:off x="511049" y="978987"/>
            <a:ext cx="9145140" cy="5078313"/>
          </a:xfrm>
          <a:prstGeom prst="rect">
            <a:avLst/>
          </a:prstGeom>
        </p:spPr>
        <p:txBody>
          <a:bodyPr wrap="square">
            <a:spAutoFit/>
          </a:bodyPr>
          <a:lstStyle/>
          <a:p>
            <a:r>
              <a:rPr lang="en-US" sz="3600" dirty="0">
                <a:latin typeface="Optane"/>
              </a:rPr>
              <a:t>In connection with agencies, to explore the highlights of Filing and how to access the system, which are held at:</a:t>
            </a:r>
          </a:p>
          <a:p>
            <a:pPr marL="285750" indent="-285750">
              <a:buFont typeface="Arial" panose="020B0604020202020204" pitchFamily="34" charset="0"/>
              <a:buChar char="•"/>
            </a:pPr>
            <a:r>
              <a:rPr lang="it-IT" sz="3600" dirty="0">
                <a:latin typeface="Optane"/>
              </a:rPr>
              <a:t>State Conferences – Regions.</a:t>
            </a:r>
          </a:p>
          <a:p>
            <a:pPr marL="285750" indent="-285750">
              <a:buFont typeface="Arial" panose="020B0604020202020204" pitchFamily="34" charset="0"/>
              <a:buChar char="•"/>
            </a:pPr>
            <a:r>
              <a:rPr lang="en-US" sz="3600" dirty="0">
                <a:latin typeface="Optane"/>
              </a:rPr>
              <a:t>Meetings in the area with regional directorates INPS, local authorities, ANCI and other organizations (16 meetings).</a:t>
            </a:r>
          </a:p>
          <a:p>
            <a:pPr marL="285750" indent="-285750">
              <a:buFont typeface="Arial" panose="020B0604020202020204" pitchFamily="34" charset="0"/>
              <a:buChar char="•"/>
            </a:pPr>
            <a:r>
              <a:rPr lang="en-US" sz="3600" dirty="0">
                <a:latin typeface="Optane"/>
              </a:rPr>
              <a:t>Dissemination of best practices from time to time.</a:t>
            </a:r>
            <a:endParaRPr lang="it-IT" sz="3600" dirty="0">
              <a:latin typeface="Optane"/>
            </a:endParaRPr>
          </a:p>
        </p:txBody>
      </p:sp>
    </p:spTree>
    <p:extLst>
      <p:ext uri="{BB962C8B-B14F-4D97-AF65-F5344CB8AC3E}">
        <p14:creationId xmlns:p14="http://schemas.microsoft.com/office/powerpoint/2010/main" val="962125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513051" y="323900"/>
            <a:ext cx="6192688" cy="646331"/>
          </a:xfrm>
          <a:prstGeom prst="rect">
            <a:avLst/>
          </a:prstGeom>
        </p:spPr>
        <p:txBody>
          <a:bodyPr wrap="square">
            <a:spAutoFit/>
          </a:bodyPr>
          <a:lstStyle/>
          <a:p>
            <a:r>
              <a:rPr lang="en-US" sz="3600" b="1" dirty="0">
                <a:latin typeface="Optane"/>
              </a:rPr>
              <a:t>Functions of Institute</a:t>
            </a:r>
          </a:p>
        </p:txBody>
      </p:sp>
      <p:sp>
        <p:nvSpPr>
          <p:cNvPr id="3" name="Rettangolo 2"/>
          <p:cNvSpPr/>
          <p:nvPr/>
        </p:nvSpPr>
        <p:spPr>
          <a:xfrm>
            <a:off x="511049" y="823656"/>
            <a:ext cx="8856984" cy="400110"/>
          </a:xfrm>
          <a:prstGeom prst="rect">
            <a:avLst/>
          </a:prstGeom>
          <a:noFill/>
        </p:spPr>
        <p:txBody>
          <a:bodyPr wrap="square">
            <a:spAutoFit/>
          </a:bodyPr>
          <a:lstStyle/>
          <a:p>
            <a:endParaRPr lang="it-IT" sz="2000" dirty="0">
              <a:solidFill>
                <a:srgbClr val="FF0000"/>
              </a:solidFill>
            </a:endParaRPr>
          </a:p>
        </p:txBody>
      </p:sp>
      <p:sp>
        <p:nvSpPr>
          <p:cNvPr id="6" name="Rettangolo 5"/>
          <p:cNvSpPr/>
          <p:nvPr/>
        </p:nvSpPr>
        <p:spPr>
          <a:xfrm>
            <a:off x="366971" y="887600"/>
            <a:ext cx="9145140" cy="3970318"/>
          </a:xfrm>
          <a:prstGeom prst="rect">
            <a:avLst/>
          </a:prstGeom>
        </p:spPr>
        <p:txBody>
          <a:bodyPr wrap="square">
            <a:spAutoFit/>
          </a:bodyPr>
          <a:lstStyle/>
          <a:p>
            <a:pPr marL="285750" indent="-285750">
              <a:buFont typeface="Arial" panose="020B0604020202020204" pitchFamily="34" charset="0"/>
              <a:buChar char="•"/>
            </a:pPr>
            <a:r>
              <a:rPr lang="en-US" sz="3600" dirty="0">
                <a:latin typeface="Optane"/>
              </a:rPr>
              <a:t>Development of some IT functions to facilitate the flow of data (mass dispatch), and the use of the database, creating additional benefits for institutions.</a:t>
            </a:r>
          </a:p>
          <a:p>
            <a:pPr marL="285750" indent="-285750">
              <a:buFont typeface="Arial" panose="020B0604020202020204" pitchFamily="34" charset="0"/>
              <a:buChar char="•"/>
            </a:pPr>
            <a:r>
              <a:rPr lang="en-US" sz="3600" dirty="0">
                <a:latin typeface="Optane"/>
              </a:rPr>
              <a:t>Meetings with ANCI to explore the possibility of creating specific thematic webinars on BDPSA for the Towns, using INPS referents to spread, so more widespread and remote, the more informative the experience/training consulting will be.</a:t>
            </a:r>
          </a:p>
        </p:txBody>
      </p:sp>
    </p:spTree>
    <p:extLst>
      <p:ext uri="{BB962C8B-B14F-4D97-AF65-F5344CB8AC3E}">
        <p14:creationId xmlns:p14="http://schemas.microsoft.com/office/powerpoint/2010/main" val="2461612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488504" y="332656"/>
            <a:ext cx="6192688" cy="646331"/>
          </a:xfrm>
          <a:prstGeom prst="rect">
            <a:avLst/>
          </a:prstGeom>
        </p:spPr>
        <p:txBody>
          <a:bodyPr wrap="square">
            <a:spAutoFit/>
          </a:bodyPr>
          <a:lstStyle/>
          <a:p>
            <a:r>
              <a:rPr lang="en-US" sz="3600" b="1" dirty="0">
                <a:latin typeface="Optane"/>
              </a:rPr>
              <a:t>Functions of Institute</a:t>
            </a:r>
          </a:p>
        </p:txBody>
      </p:sp>
      <p:sp>
        <p:nvSpPr>
          <p:cNvPr id="3" name="Rettangolo 2"/>
          <p:cNvSpPr/>
          <p:nvPr/>
        </p:nvSpPr>
        <p:spPr>
          <a:xfrm>
            <a:off x="511049" y="823656"/>
            <a:ext cx="8856984" cy="400110"/>
          </a:xfrm>
          <a:prstGeom prst="rect">
            <a:avLst/>
          </a:prstGeom>
          <a:noFill/>
        </p:spPr>
        <p:txBody>
          <a:bodyPr wrap="square">
            <a:spAutoFit/>
          </a:bodyPr>
          <a:lstStyle/>
          <a:p>
            <a:endParaRPr lang="it-IT" sz="2000" dirty="0">
              <a:solidFill>
                <a:srgbClr val="FF0000"/>
              </a:solidFill>
            </a:endParaRPr>
          </a:p>
        </p:txBody>
      </p:sp>
      <p:sp>
        <p:nvSpPr>
          <p:cNvPr id="6" name="Rettangolo 5"/>
          <p:cNvSpPr/>
          <p:nvPr/>
        </p:nvSpPr>
        <p:spPr>
          <a:xfrm>
            <a:off x="366971" y="978987"/>
            <a:ext cx="9145140" cy="4524315"/>
          </a:xfrm>
          <a:prstGeom prst="rect">
            <a:avLst/>
          </a:prstGeom>
        </p:spPr>
        <p:txBody>
          <a:bodyPr wrap="square">
            <a:spAutoFit/>
          </a:bodyPr>
          <a:lstStyle/>
          <a:p>
            <a:pPr marL="285750" indent="-285750">
              <a:buFont typeface="Arial" panose="020B0604020202020204" pitchFamily="34" charset="0"/>
              <a:buChar char="•"/>
            </a:pPr>
            <a:r>
              <a:rPr lang="en-US" sz="3200" dirty="0">
                <a:latin typeface="Optane"/>
              </a:rPr>
              <a:t>It formulated a series of proposals to boost the implementation of Filings (prediction rules to identify terms and penalties for late or non-submission of data, data acquisition from the third sector, the only public system of detection and information management), presented by the President of the hearing of 4 April 2016 of the parliamentary Committees of the Chamber of deputies gathered XI (work) and XII (social affairs).</a:t>
            </a:r>
            <a:endParaRPr lang="it-IT" sz="3200" dirty="0">
              <a:latin typeface="Optane"/>
            </a:endParaRPr>
          </a:p>
        </p:txBody>
      </p:sp>
    </p:spTree>
    <p:extLst>
      <p:ext uri="{BB962C8B-B14F-4D97-AF65-F5344CB8AC3E}">
        <p14:creationId xmlns:p14="http://schemas.microsoft.com/office/powerpoint/2010/main" val="2294220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488504" y="332656"/>
            <a:ext cx="6192688" cy="646331"/>
          </a:xfrm>
          <a:prstGeom prst="rect">
            <a:avLst/>
          </a:prstGeom>
        </p:spPr>
        <p:txBody>
          <a:bodyPr wrap="square">
            <a:spAutoFit/>
          </a:bodyPr>
          <a:lstStyle/>
          <a:p>
            <a:r>
              <a:rPr lang="en-US" sz="3600" b="1" dirty="0">
                <a:latin typeface="Optane"/>
              </a:rPr>
              <a:t>Functions of Institute</a:t>
            </a:r>
          </a:p>
        </p:txBody>
      </p:sp>
      <p:sp>
        <p:nvSpPr>
          <p:cNvPr id="3" name="Rettangolo 2"/>
          <p:cNvSpPr/>
          <p:nvPr/>
        </p:nvSpPr>
        <p:spPr>
          <a:xfrm>
            <a:off x="511049" y="823656"/>
            <a:ext cx="8856984" cy="400110"/>
          </a:xfrm>
          <a:prstGeom prst="rect">
            <a:avLst/>
          </a:prstGeom>
          <a:noFill/>
        </p:spPr>
        <p:txBody>
          <a:bodyPr wrap="square">
            <a:spAutoFit/>
          </a:bodyPr>
          <a:lstStyle/>
          <a:p>
            <a:endParaRPr lang="it-IT" sz="2000" dirty="0">
              <a:solidFill>
                <a:srgbClr val="FF0000"/>
              </a:solidFill>
            </a:endParaRPr>
          </a:p>
        </p:txBody>
      </p:sp>
      <p:sp>
        <p:nvSpPr>
          <p:cNvPr id="6" name="Rettangolo 5"/>
          <p:cNvSpPr/>
          <p:nvPr/>
        </p:nvSpPr>
        <p:spPr>
          <a:xfrm>
            <a:off x="468350" y="1469987"/>
            <a:ext cx="9145140" cy="3416320"/>
          </a:xfrm>
          <a:prstGeom prst="rect">
            <a:avLst/>
          </a:prstGeom>
        </p:spPr>
        <p:txBody>
          <a:bodyPr wrap="square">
            <a:spAutoFit/>
          </a:bodyPr>
          <a:lstStyle/>
          <a:p>
            <a:r>
              <a:rPr lang="en-US" sz="3600" dirty="0">
                <a:latin typeface="Optane"/>
              </a:rPr>
              <a:t>The bill n. 2494 / AS "Delegation laying down rules on contrast of poverty, the reorganization of services and the system of interventions and social services“, provides for the strengthening of assistance of Casellario and, in particular, of the reporting obligations by agencies including reports of wrongly received treatment and the introduction of penalties for defaulters.</a:t>
            </a:r>
          </a:p>
        </p:txBody>
      </p:sp>
    </p:spTree>
    <p:extLst>
      <p:ext uri="{BB962C8B-B14F-4D97-AF65-F5344CB8AC3E}">
        <p14:creationId xmlns:p14="http://schemas.microsoft.com/office/powerpoint/2010/main" val="1228397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488504" y="332656"/>
            <a:ext cx="6192688" cy="646331"/>
          </a:xfrm>
          <a:prstGeom prst="rect">
            <a:avLst/>
          </a:prstGeom>
        </p:spPr>
        <p:txBody>
          <a:bodyPr wrap="square">
            <a:spAutoFit/>
          </a:bodyPr>
          <a:lstStyle/>
          <a:p>
            <a:r>
              <a:rPr lang="en-US" sz="3600" b="1" dirty="0">
                <a:latin typeface="Optane"/>
              </a:rPr>
              <a:t>Functions of Institute</a:t>
            </a:r>
          </a:p>
        </p:txBody>
      </p:sp>
      <p:sp>
        <p:nvSpPr>
          <p:cNvPr id="3" name="Rettangolo 2"/>
          <p:cNvSpPr/>
          <p:nvPr/>
        </p:nvSpPr>
        <p:spPr>
          <a:xfrm>
            <a:off x="511049" y="823656"/>
            <a:ext cx="8856984" cy="400110"/>
          </a:xfrm>
          <a:prstGeom prst="rect">
            <a:avLst/>
          </a:prstGeom>
          <a:noFill/>
        </p:spPr>
        <p:txBody>
          <a:bodyPr wrap="square">
            <a:spAutoFit/>
          </a:bodyPr>
          <a:lstStyle/>
          <a:p>
            <a:endParaRPr lang="it-IT" sz="2000" dirty="0">
              <a:solidFill>
                <a:srgbClr val="FF0000"/>
              </a:solidFill>
            </a:endParaRPr>
          </a:p>
        </p:txBody>
      </p:sp>
      <p:sp>
        <p:nvSpPr>
          <p:cNvPr id="6" name="Rettangolo 5"/>
          <p:cNvSpPr/>
          <p:nvPr/>
        </p:nvSpPr>
        <p:spPr>
          <a:xfrm>
            <a:off x="366971" y="1314656"/>
            <a:ext cx="9145140" cy="3970318"/>
          </a:xfrm>
          <a:prstGeom prst="rect">
            <a:avLst/>
          </a:prstGeom>
        </p:spPr>
        <p:txBody>
          <a:bodyPr wrap="square">
            <a:spAutoFit/>
          </a:bodyPr>
          <a:lstStyle/>
          <a:p>
            <a:r>
              <a:rPr lang="en-US" sz="3600" dirty="0">
                <a:latin typeface="Optane"/>
              </a:rPr>
              <a:t>The INPS has therefore responded to the obligation to be the Casellario assistant with the last directorial decree adopted, (no. 103/2016).</a:t>
            </a:r>
          </a:p>
          <a:p>
            <a:r>
              <a:rPr lang="en-US" sz="3600" dirty="0">
                <a:latin typeface="Optane"/>
              </a:rPr>
              <a:t>It is important to continue in connection with the bodies, enhance synergies and advisory contribution to boost the implementation of the information and be able to respond to all of the objectives outlined by the legislature.</a:t>
            </a:r>
            <a:endParaRPr lang="it-IT" sz="3600" dirty="0">
              <a:latin typeface="Optane"/>
            </a:endParaRPr>
          </a:p>
        </p:txBody>
      </p:sp>
    </p:spTree>
    <p:extLst>
      <p:ext uri="{BB962C8B-B14F-4D97-AF65-F5344CB8AC3E}">
        <p14:creationId xmlns:p14="http://schemas.microsoft.com/office/powerpoint/2010/main" val="34064921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sz="3600" dirty="0"/>
              <a:t>Registry of Social Assistance</a:t>
            </a:r>
            <a:endParaRPr lang="it-IT" sz="3600" dirty="0"/>
          </a:p>
        </p:txBody>
      </p:sp>
      <p:sp>
        <p:nvSpPr>
          <p:cNvPr id="2" name="Rettangolo 1"/>
          <p:cNvSpPr/>
          <p:nvPr/>
        </p:nvSpPr>
        <p:spPr>
          <a:xfrm>
            <a:off x="992560" y="2348880"/>
            <a:ext cx="8136904" cy="2677656"/>
          </a:xfrm>
          <a:prstGeom prst="rect">
            <a:avLst/>
          </a:prstGeom>
        </p:spPr>
        <p:txBody>
          <a:bodyPr wrap="square">
            <a:spAutoFit/>
          </a:bodyPr>
          <a:lstStyle/>
          <a:p>
            <a:pPr algn="ctr"/>
            <a:r>
              <a:rPr lang="it-IT" sz="4800" b="1" dirty="0">
                <a:latin typeface="Optane"/>
              </a:rPr>
              <a:t>Thank you</a:t>
            </a:r>
          </a:p>
          <a:p>
            <a:pPr algn="ctr"/>
            <a:r>
              <a:rPr lang="it-IT" sz="4000" dirty="0">
                <a:latin typeface="Optane"/>
                <a:hlinkClick r:id="rId3"/>
              </a:rPr>
              <a:t>mariagiovanna.devivo@inps.it</a:t>
            </a:r>
            <a:endParaRPr lang="it-IT" sz="4000" dirty="0">
              <a:latin typeface="Optane"/>
            </a:endParaRPr>
          </a:p>
          <a:p>
            <a:pPr algn="ctr"/>
            <a:endParaRPr lang="it-IT" sz="4000" dirty="0">
              <a:latin typeface="Optane"/>
            </a:endParaRPr>
          </a:p>
          <a:p>
            <a:pPr algn="ctr"/>
            <a:endParaRPr lang="it-IT" sz="4000" dirty="0">
              <a:latin typeface="Optane"/>
            </a:endParaRPr>
          </a:p>
        </p:txBody>
      </p:sp>
    </p:spTree>
    <p:extLst>
      <p:ext uri="{BB962C8B-B14F-4D97-AF65-F5344CB8AC3E}">
        <p14:creationId xmlns:p14="http://schemas.microsoft.com/office/powerpoint/2010/main" val="1186530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16496" y="404664"/>
            <a:ext cx="734481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sz="3600" dirty="0"/>
              <a:t>The composition of the Registry of Social Assistance</a:t>
            </a:r>
            <a:endParaRPr lang="it-IT" sz="3600" dirty="0"/>
          </a:p>
        </p:txBody>
      </p:sp>
      <p:sp>
        <p:nvSpPr>
          <p:cNvPr id="5" name="Rettangolo 4"/>
          <p:cNvSpPr/>
          <p:nvPr/>
        </p:nvSpPr>
        <p:spPr>
          <a:xfrm>
            <a:off x="560512" y="1628800"/>
            <a:ext cx="9145016" cy="3785652"/>
          </a:xfrm>
          <a:prstGeom prst="rect">
            <a:avLst/>
          </a:prstGeom>
        </p:spPr>
        <p:txBody>
          <a:bodyPr wrap="square">
            <a:spAutoFit/>
          </a:bodyPr>
          <a:lstStyle/>
          <a:p>
            <a:r>
              <a:rPr lang="it-IT" sz="4000" dirty="0">
                <a:latin typeface="Optane"/>
              </a:rPr>
              <a:t>The Registry of Social Assistance is a section of INPS (National Institute for Social security). This</a:t>
            </a:r>
            <a:r>
              <a:rPr lang="en-US" sz="4000" dirty="0">
                <a:latin typeface="Optane"/>
              </a:rPr>
              <a:t> database  is the general register of Welfare payments , this is an important instrument to collect informations regarding  the different Social Benefits received by households intended to provide for the needs.</a:t>
            </a:r>
            <a:endParaRPr lang="it-IT" sz="4000" dirty="0">
              <a:latin typeface="Optane"/>
            </a:endParaRPr>
          </a:p>
        </p:txBody>
      </p:sp>
    </p:spTree>
    <p:extLst>
      <p:ext uri="{BB962C8B-B14F-4D97-AF65-F5344CB8AC3E}">
        <p14:creationId xmlns:p14="http://schemas.microsoft.com/office/powerpoint/2010/main" val="3313009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3" name="Rettangolo 2"/>
          <p:cNvSpPr/>
          <p:nvPr/>
        </p:nvSpPr>
        <p:spPr>
          <a:xfrm>
            <a:off x="416496" y="314945"/>
            <a:ext cx="6192688" cy="646331"/>
          </a:xfrm>
          <a:prstGeom prst="rect">
            <a:avLst/>
          </a:prstGeom>
        </p:spPr>
        <p:txBody>
          <a:bodyPr wrap="square">
            <a:spAutoFit/>
          </a:bodyPr>
          <a:lstStyle/>
          <a:p>
            <a:r>
              <a:rPr lang="it-IT" sz="3600" b="1" dirty="0">
                <a:solidFill>
                  <a:schemeClr val="tx1">
                    <a:lumMod val="85000"/>
                    <a:lumOff val="15000"/>
                  </a:schemeClr>
                </a:solidFill>
                <a:latin typeface="Optane" pitchFamily="2" charset="0"/>
                <a:ea typeface="+mj-ea"/>
                <a:cs typeface="+mj-cs"/>
              </a:rPr>
              <a:t>How </a:t>
            </a:r>
            <a:r>
              <a:rPr lang="it-IT" sz="3600" b="1" dirty="0" err="1">
                <a:solidFill>
                  <a:schemeClr val="tx1">
                    <a:lumMod val="85000"/>
                    <a:lumOff val="15000"/>
                  </a:schemeClr>
                </a:solidFill>
                <a:latin typeface="Optane" pitchFamily="2" charset="0"/>
                <a:ea typeface="+mj-ea"/>
                <a:cs typeface="+mj-cs"/>
              </a:rPr>
              <a:t>it</a:t>
            </a:r>
            <a:r>
              <a:rPr lang="it-IT" sz="3600" b="1" dirty="0">
                <a:solidFill>
                  <a:schemeClr val="tx1">
                    <a:lumMod val="85000"/>
                    <a:lumOff val="15000"/>
                  </a:schemeClr>
                </a:solidFill>
                <a:latin typeface="Optane" pitchFamily="2" charset="0"/>
                <a:ea typeface="+mj-ea"/>
                <a:cs typeface="+mj-cs"/>
              </a:rPr>
              <a:t> </a:t>
            </a:r>
            <a:r>
              <a:rPr lang="it-IT" sz="3600" b="1" dirty="0" err="1">
                <a:solidFill>
                  <a:schemeClr val="tx1">
                    <a:lumMod val="85000"/>
                    <a:lumOff val="15000"/>
                  </a:schemeClr>
                </a:solidFill>
                <a:latin typeface="Optane" pitchFamily="2" charset="0"/>
                <a:ea typeface="+mj-ea"/>
                <a:cs typeface="+mj-cs"/>
              </a:rPr>
              <a:t>is</a:t>
            </a:r>
            <a:r>
              <a:rPr lang="it-IT" sz="3600" b="1" dirty="0">
                <a:solidFill>
                  <a:schemeClr val="tx1">
                    <a:lumMod val="85000"/>
                    <a:lumOff val="15000"/>
                  </a:schemeClr>
                </a:solidFill>
                <a:latin typeface="Optane" pitchFamily="2" charset="0"/>
                <a:ea typeface="+mj-ea"/>
                <a:cs typeface="+mj-cs"/>
              </a:rPr>
              <a:t> </a:t>
            </a:r>
            <a:r>
              <a:rPr lang="it-IT" sz="3600" b="1" dirty="0" err="1">
                <a:solidFill>
                  <a:schemeClr val="tx1">
                    <a:lumMod val="85000"/>
                    <a:lumOff val="15000"/>
                  </a:schemeClr>
                </a:solidFill>
                <a:latin typeface="Optane" pitchFamily="2" charset="0"/>
                <a:ea typeface="+mj-ea"/>
                <a:cs typeface="+mj-cs"/>
              </a:rPr>
              <a:t>composed</a:t>
            </a:r>
            <a:r>
              <a:rPr lang="it-IT" sz="3600" b="1" dirty="0">
                <a:solidFill>
                  <a:schemeClr val="tx1">
                    <a:lumMod val="85000"/>
                    <a:lumOff val="15000"/>
                  </a:schemeClr>
                </a:solidFill>
                <a:latin typeface="Optane" pitchFamily="2" charset="0"/>
                <a:ea typeface="+mj-ea"/>
                <a:cs typeface="+mj-cs"/>
              </a:rPr>
              <a:t>:</a:t>
            </a:r>
          </a:p>
        </p:txBody>
      </p:sp>
      <p:sp>
        <p:nvSpPr>
          <p:cNvPr id="5" name="Rettangolo 4"/>
          <p:cNvSpPr/>
          <p:nvPr/>
        </p:nvSpPr>
        <p:spPr>
          <a:xfrm>
            <a:off x="344364" y="1129165"/>
            <a:ext cx="8928992" cy="5078313"/>
          </a:xfrm>
          <a:prstGeom prst="rect">
            <a:avLst/>
          </a:prstGeom>
        </p:spPr>
        <p:txBody>
          <a:bodyPr wrap="square">
            <a:spAutoFit/>
          </a:bodyPr>
          <a:lstStyle/>
          <a:p>
            <a:pPr marL="457200" indent="-457200">
              <a:buFont typeface="Arial" panose="020B0604020202020204" pitchFamily="34" charset="0"/>
              <a:buChar char="•"/>
            </a:pPr>
            <a:r>
              <a:rPr lang="it-IT" sz="2800" b="1" dirty="0">
                <a:solidFill>
                  <a:schemeClr val="tx1">
                    <a:lumMod val="85000"/>
                    <a:lumOff val="15000"/>
                  </a:schemeClr>
                </a:solidFill>
                <a:latin typeface="Optane" pitchFamily="2" charset="0"/>
                <a:ea typeface="+mj-ea"/>
                <a:cs typeface="+mj-cs"/>
              </a:rPr>
              <a:t>Database of social benefits, in regard to the economic situation indicator (ISEE).</a:t>
            </a:r>
          </a:p>
          <a:p>
            <a:pPr marL="457200" indent="-457200">
              <a:buFont typeface="Arial" panose="020B0604020202020204" pitchFamily="34" charset="0"/>
              <a:buChar char="•"/>
            </a:pPr>
            <a:r>
              <a:rPr lang="it-IT" sz="2800" b="1" dirty="0">
                <a:solidFill>
                  <a:schemeClr val="tx1">
                    <a:lumMod val="85000"/>
                    <a:lumOff val="15000"/>
                  </a:schemeClr>
                </a:solidFill>
                <a:latin typeface="Optane" pitchFamily="2" charset="0"/>
                <a:ea typeface="+mj-ea"/>
                <a:cs typeface="+mj-cs"/>
              </a:rPr>
              <a:t>The database is not conditioned to (ISSE).</a:t>
            </a:r>
            <a:endParaRPr lang="it-IT" sz="2800" dirty="0">
              <a:solidFill>
                <a:schemeClr val="tx1">
                  <a:lumMod val="85000"/>
                  <a:lumOff val="15000"/>
                </a:schemeClr>
              </a:solidFill>
              <a:latin typeface="Optane" pitchFamily="2" charset="0"/>
              <a:ea typeface="+mj-ea"/>
              <a:cs typeface="+mj-cs"/>
            </a:endParaRPr>
          </a:p>
          <a:p>
            <a:pPr marL="457200" indent="-457200">
              <a:buFont typeface="Arial" panose="020B0604020202020204" pitchFamily="34" charset="0"/>
              <a:buChar char="•"/>
            </a:pPr>
            <a:r>
              <a:rPr lang="en-US" sz="2800" b="1" dirty="0">
                <a:solidFill>
                  <a:schemeClr val="tx1">
                    <a:lumMod val="85000"/>
                    <a:lumOff val="15000"/>
                  </a:schemeClr>
                </a:solidFill>
                <a:latin typeface="Optane" pitchFamily="2" charset="0"/>
                <a:ea typeface="+mj-ea"/>
                <a:cs typeface="+mj-cs"/>
              </a:rPr>
              <a:t>Database of multidimensional assessments, </a:t>
            </a:r>
            <a:r>
              <a:rPr lang="en-US" sz="2800" dirty="0">
                <a:solidFill>
                  <a:schemeClr val="tx1">
                    <a:lumMod val="85000"/>
                    <a:lumOff val="15000"/>
                  </a:schemeClr>
                </a:solidFill>
                <a:latin typeface="Optane" pitchFamily="2" charset="0"/>
                <a:ea typeface="+mj-ea"/>
                <a:cs typeface="+mj-cs"/>
              </a:rPr>
              <a:t>if the performance is associated with a take-over by the professional social work. This component will be organized into three sections</a:t>
            </a:r>
            <a:r>
              <a:rPr lang="it-IT" sz="2800" dirty="0">
                <a:solidFill>
                  <a:schemeClr val="tx1">
                    <a:lumMod val="85000"/>
                    <a:lumOff val="15000"/>
                  </a:schemeClr>
                </a:solidFill>
                <a:latin typeface="Optane" pitchFamily="2" charset="0"/>
                <a:ea typeface="+mj-ea"/>
                <a:cs typeface="+mj-cs"/>
              </a:rPr>
              <a:t>: </a:t>
            </a:r>
          </a:p>
          <a:p>
            <a:pPr marL="631825"/>
            <a:r>
              <a:rPr lang="it-IT" sz="2800" dirty="0">
                <a:solidFill>
                  <a:schemeClr val="tx1">
                    <a:lumMod val="85000"/>
                    <a:lumOff val="15000"/>
                  </a:schemeClr>
                </a:solidFill>
                <a:latin typeface="Optane" pitchFamily="2" charset="0"/>
                <a:ea typeface="+mj-ea"/>
                <a:cs typeface="+mj-cs"/>
              </a:rPr>
              <a:t>- Children, adolescense and family (SINBA). </a:t>
            </a:r>
          </a:p>
          <a:p>
            <a:pPr marL="631825"/>
            <a:r>
              <a:rPr lang="it-IT" sz="2800" dirty="0">
                <a:solidFill>
                  <a:schemeClr val="tx1">
                    <a:lumMod val="85000"/>
                    <a:lumOff val="15000"/>
                  </a:schemeClr>
                </a:solidFill>
                <a:latin typeface="Optane" pitchFamily="2" charset="0"/>
                <a:ea typeface="+mj-ea"/>
                <a:cs typeface="+mj-cs"/>
              </a:rPr>
              <a:t>- Disabled and not self - sufficient (SINA). </a:t>
            </a:r>
          </a:p>
          <a:p>
            <a:pPr marL="631825"/>
            <a:r>
              <a:rPr lang="it-IT" sz="2800" dirty="0">
                <a:solidFill>
                  <a:schemeClr val="tx1">
                    <a:lumMod val="85000"/>
                    <a:lumOff val="15000"/>
                  </a:schemeClr>
                </a:solidFill>
                <a:latin typeface="Optane" pitchFamily="2" charset="0"/>
                <a:ea typeface="+mj-ea"/>
                <a:cs typeface="+mj-cs"/>
              </a:rPr>
              <a:t>- Poverty, social exclusion and other forms of discomfort (SIP). </a:t>
            </a:r>
          </a:p>
          <a:p>
            <a:endParaRPr lang="it-IT" dirty="0"/>
          </a:p>
        </p:txBody>
      </p:sp>
    </p:spTree>
    <p:extLst>
      <p:ext uri="{BB962C8B-B14F-4D97-AF65-F5344CB8AC3E}">
        <p14:creationId xmlns:p14="http://schemas.microsoft.com/office/powerpoint/2010/main" val="49410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123721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it-IT" sz="3600" dirty="0"/>
              <a:t>Goals of the Registry of Social Assistance</a:t>
            </a:r>
          </a:p>
        </p:txBody>
      </p:sp>
      <p:sp>
        <p:nvSpPr>
          <p:cNvPr id="2" name="Rettangolo 1"/>
          <p:cNvSpPr/>
          <p:nvPr/>
        </p:nvSpPr>
        <p:spPr>
          <a:xfrm>
            <a:off x="704528" y="1556792"/>
            <a:ext cx="8424936" cy="5016758"/>
          </a:xfrm>
          <a:prstGeom prst="rect">
            <a:avLst/>
          </a:prstGeom>
        </p:spPr>
        <p:txBody>
          <a:bodyPr wrap="square">
            <a:spAutoFit/>
          </a:bodyPr>
          <a:lstStyle/>
          <a:p>
            <a:pPr marL="0" indent="0" algn="just">
              <a:buNone/>
            </a:pPr>
            <a:r>
              <a:rPr lang="it-IT" sz="3200" dirty="0">
                <a:latin typeface="Optane"/>
              </a:rPr>
              <a:t>The Registry will have a determinant role to ensure:</a:t>
            </a:r>
          </a:p>
          <a:p>
            <a:pPr marL="631825" lvl="1" indent="-457200" algn="just">
              <a:buSzPct val="80000"/>
              <a:buFont typeface="Arial" panose="020B0604020202020204" pitchFamily="34" charset="0"/>
              <a:buChar char="•"/>
            </a:pPr>
            <a:r>
              <a:rPr lang="en-US" sz="3200" dirty="0">
                <a:latin typeface="Optane"/>
              </a:rPr>
              <a:t>a thorough knowledge of social needs and the integrated system of social service interventions</a:t>
            </a:r>
          </a:p>
          <a:p>
            <a:pPr marL="631825" lvl="1" indent="-457200" algn="just">
              <a:buSzPct val="80000"/>
              <a:buFont typeface="Arial" panose="020B0604020202020204" pitchFamily="34" charset="0"/>
              <a:buChar char="•"/>
            </a:pPr>
            <a:r>
              <a:rPr lang="en-US" sz="3200" dirty="0">
                <a:latin typeface="Optane"/>
              </a:rPr>
              <a:t>the integration of the information sent by the Bodies supplying with those present in other information systems INPS, in the New Health Information System and the placement database targeted.</a:t>
            </a:r>
            <a:endParaRPr lang="it-IT" sz="3200" dirty="0">
              <a:latin typeface="Optane"/>
            </a:endParaRPr>
          </a:p>
        </p:txBody>
      </p:sp>
    </p:spTree>
    <p:extLst>
      <p:ext uri="{BB962C8B-B14F-4D97-AF65-F5344CB8AC3E}">
        <p14:creationId xmlns:p14="http://schemas.microsoft.com/office/powerpoint/2010/main" val="1079175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it-IT" sz="3600" dirty="0"/>
              <a:t>Goals of the Registry of Social Assistance</a:t>
            </a:r>
          </a:p>
        </p:txBody>
      </p:sp>
      <p:sp>
        <p:nvSpPr>
          <p:cNvPr id="3" name="Rettangolo 2"/>
          <p:cNvSpPr/>
          <p:nvPr/>
        </p:nvSpPr>
        <p:spPr>
          <a:xfrm>
            <a:off x="632520" y="1340768"/>
            <a:ext cx="8352928" cy="3785652"/>
          </a:xfrm>
          <a:prstGeom prst="rect">
            <a:avLst/>
          </a:prstGeom>
        </p:spPr>
        <p:txBody>
          <a:bodyPr wrap="square">
            <a:spAutoFit/>
          </a:bodyPr>
          <a:lstStyle/>
          <a:p>
            <a:pPr marL="0" indent="0">
              <a:buNone/>
            </a:pPr>
            <a:r>
              <a:rPr lang="it-IT" sz="4000" dirty="0">
                <a:solidFill>
                  <a:schemeClr val="tx1">
                    <a:lumMod val="85000"/>
                    <a:lumOff val="15000"/>
                  </a:schemeClr>
                </a:solidFill>
                <a:latin typeface="Optane" pitchFamily="2" charset="0"/>
                <a:ea typeface="+mj-ea"/>
                <a:cs typeface="+mj-cs"/>
              </a:rPr>
              <a:t>After the fully implementation, the Registry could improve the planning of complex processes</a:t>
            </a:r>
          </a:p>
          <a:p>
            <a:pPr marL="631825" lvl="1" indent="-273050"/>
            <a:r>
              <a:rPr lang="it-IT" sz="4000" dirty="0">
                <a:solidFill>
                  <a:schemeClr val="tx1">
                    <a:lumMod val="85000"/>
                    <a:lumOff val="15000"/>
                  </a:schemeClr>
                </a:solidFill>
                <a:latin typeface="Optane" pitchFamily="2" charset="0"/>
                <a:ea typeface="+mj-ea"/>
                <a:cs typeface="+mj-cs"/>
              </a:rPr>
              <a:t>- </a:t>
            </a:r>
            <a:r>
              <a:rPr lang="en-US" sz="4000" dirty="0">
                <a:solidFill>
                  <a:schemeClr val="tx1">
                    <a:lumMod val="85000"/>
                    <a:lumOff val="15000"/>
                  </a:schemeClr>
                </a:solidFill>
                <a:latin typeface="Optane" pitchFamily="2" charset="0"/>
                <a:ea typeface="+mj-ea"/>
                <a:cs typeface="+mj-cs"/>
              </a:rPr>
              <a:t>social spending, allowing for economies of scale through enhanced control</a:t>
            </a:r>
            <a:endParaRPr lang="it-IT" sz="4000" dirty="0">
              <a:solidFill>
                <a:schemeClr val="tx1">
                  <a:lumMod val="85000"/>
                  <a:lumOff val="15000"/>
                </a:schemeClr>
              </a:solidFill>
              <a:latin typeface="Optane" pitchFamily="2" charset="0"/>
              <a:ea typeface="+mj-ea"/>
              <a:cs typeface="+mj-cs"/>
            </a:endParaRPr>
          </a:p>
          <a:p>
            <a:pPr marL="631825" lvl="1" indent="-273050"/>
            <a:r>
              <a:rPr lang="it-IT" sz="4000" dirty="0">
                <a:solidFill>
                  <a:schemeClr val="tx1">
                    <a:lumMod val="85000"/>
                    <a:lumOff val="15000"/>
                  </a:schemeClr>
                </a:solidFill>
                <a:latin typeface="Optane" pitchFamily="2" charset="0"/>
                <a:ea typeface="+mj-ea"/>
                <a:cs typeface="+mj-cs"/>
              </a:rPr>
              <a:t>- </a:t>
            </a:r>
            <a:r>
              <a:rPr lang="en-US" sz="4000" dirty="0">
                <a:solidFill>
                  <a:schemeClr val="tx1">
                    <a:lumMod val="85000"/>
                    <a:lumOff val="15000"/>
                  </a:schemeClr>
                </a:solidFill>
                <a:latin typeface="Optane" pitchFamily="2" charset="0"/>
                <a:ea typeface="+mj-ea"/>
                <a:cs typeface="+mj-cs"/>
              </a:rPr>
              <a:t>social interventions targeted to specific and real needs of citizens</a:t>
            </a:r>
            <a:endParaRPr lang="it-IT" sz="4000" dirty="0">
              <a:solidFill>
                <a:schemeClr val="tx1">
                  <a:lumMod val="85000"/>
                  <a:lumOff val="15000"/>
                </a:schemeClr>
              </a:solidFill>
              <a:latin typeface="Optane" pitchFamily="2" charset="0"/>
              <a:ea typeface="+mj-ea"/>
              <a:cs typeface="+mj-cs"/>
            </a:endParaRPr>
          </a:p>
        </p:txBody>
      </p:sp>
    </p:spTree>
    <p:extLst>
      <p:ext uri="{BB962C8B-B14F-4D97-AF65-F5344CB8AC3E}">
        <p14:creationId xmlns:p14="http://schemas.microsoft.com/office/powerpoint/2010/main" val="359373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32520" y="188640"/>
            <a:ext cx="6624800" cy="635016"/>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it-IT" sz="3600" dirty="0"/>
              <a:t>Advantages</a:t>
            </a:r>
          </a:p>
        </p:txBody>
      </p:sp>
      <p:sp>
        <p:nvSpPr>
          <p:cNvPr id="2" name="Rettangolo 1"/>
          <p:cNvSpPr/>
          <p:nvPr/>
        </p:nvSpPr>
        <p:spPr>
          <a:xfrm>
            <a:off x="488504" y="1340768"/>
            <a:ext cx="8640960" cy="3539430"/>
          </a:xfrm>
          <a:prstGeom prst="rect">
            <a:avLst/>
          </a:prstGeom>
        </p:spPr>
        <p:txBody>
          <a:bodyPr wrap="square">
            <a:spAutoFit/>
          </a:bodyPr>
          <a:lstStyle/>
          <a:p>
            <a:pPr marL="457200" indent="-457200" algn="just">
              <a:spcBef>
                <a:spcPts val="0"/>
              </a:spcBef>
              <a:spcAft>
                <a:spcPts val="0"/>
              </a:spcAft>
              <a:buFont typeface="Arial" panose="020B0604020202020204" pitchFamily="34" charset="0"/>
              <a:buChar char="•"/>
            </a:pPr>
            <a:r>
              <a:rPr lang="it-IT" sz="2800" dirty="0">
                <a:latin typeface="Optane"/>
              </a:rPr>
              <a:t>Timely consultation of information by agencies.</a:t>
            </a:r>
          </a:p>
          <a:p>
            <a:pPr marL="457200" indent="-457200" algn="just">
              <a:spcBef>
                <a:spcPts val="0"/>
              </a:spcBef>
              <a:spcAft>
                <a:spcPts val="0"/>
              </a:spcAft>
              <a:buFont typeface="Arial" panose="020B0604020202020204" pitchFamily="34" charset="0"/>
              <a:buChar char="•"/>
            </a:pPr>
            <a:r>
              <a:rPr lang="en-US" sz="2800" dirty="0">
                <a:latin typeface="Optane"/>
              </a:rPr>
              <a:t>Representations of aggregated data for monitoring purposes, studies and statistical analysis.</a:t>
            </a:r>
          </a:p>
          <a:p>
            <a:pPr marL="457200" indent="-457200" algn="just">
              <a:spcBef>
                <a:spcPts val="0"/>
              </a:spcBef>
              <a:spcAft>
                <a:spcPts val="0"/>
              </a:spcAft>
              <a:buFont typeface="Arial" panose="020B0604020202020204" pitchFamily="34" charset="0"/>
              <a:buChar char="•"/>
            </a:pPr>
            <a:r>
              <a:rPr lang="en-US" sz="2800" dirty="0">
                <a:latin typeface="Optane"/>
              </a:rPr>
              <a:t>Consultation of informations regarding social benefits payed by INPS and received by beneficiaries of institutions (family allowances, maternity allowances, purchasing card, SIA, welfare, disability, career's allowance, etc.)</a:t>
            </a:r>
            <a:endParaRPr lang="it-IT" sz="2800" dirty="0">
              <a:latin typeface="Optane"/>
            </a:endParaRPr>
          </a:p>
        </p:txBody>
      </p:sp>
    </p:spTree>
    <p:extLst>
      <p:ext uri="{BB962C8B-B14F-4D97-AF65-F5344CB8AC3E}">
        <p14:creationId xmlns:p14="http://schemas.microsoft.com/office/powerpoint/2010/main" val="1795607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32520" y="188640"/>
            <a:ext cx="6624800" cy="635016"/>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it-IT" sz="3600" dirty="0"/>
              <a:t>Advantages</a:t>
            </a:r>
          </a:p>
        </p:txBody>
      </p:sp>
      <p:sp>
        <p:nvSpPr>
          <p:cNvPr id="2" name="Rettangolo 1"/>
          <p:cNvSpPr/>
          <p:nvPr/>
        </p:nvSpPr>
        <p:spPr>
          <a:xfrm>
            <a:off x="488504" y="1124744"/>
            <a:ext cx="8568952" cy="5262979"/>
          </a:xfrm>
          <a:prstGeom prst="rect">
            <a:avLst/>
          </a:prstGeom>
        </p:spPr>
        <p:txBody>
          <a:bodyPr wrap="square">
            <a:spAutoFit/>
          </a:bodyPr>
          <a:lstStyle/>
          <a:p>
            <a:pPr marL="457200" indent="-457200" algn="just" defTabSz="576000">
              <a:buFont typeface="Arial" panose="020B0604020202020204" pitchFamily="34" charset="0"/>
              <a:buChar char="•"/>
            </a:pPr>
            <a:r>
              <a:rPr lang="en-US" sz="2800" dirty="0">
                <a:latin typeface="Optane"/>
              </a:rPr>
              <a:t>Control on the regularity and correctness of the statements in the DSU, with specific reference to the correspondence of the ISEE the ceiling allowed by the different services provided.</a:t>
            </a:r>
          </a:p>
          <a:p>
            <a:pPr marL="457200" indent="-457200" algn="just" defTabSz="576000">
              <a:buFont typeface="Arial" panose="020B0604020202020204" pitchFamily="34" charset="0"/>
              <a:buChar char="•"/>
            </a:pPr>
            <a:r>
              <a:rPr lang="en-US" sz="2800" dirty="0">
                <a:latin typeface="Optane"/>
              </a:rPr>
              <a:t>Communication on discrepancies discovered on ISEE statements with the possibility of recovery of any undue performance and consequent imposition of sanctions (in order to avoid responsibility for loss of revenue).</a:t>
            </a:r>
          </a:p>
          <a:p>
            <a:pPr marL="457200" indent="-457200" algn="just" defTabSz="576000">
              <a:buFont typeface="Arial" panose="020B0604020202020204" pitchFamily="34" charset="0"/>
              <a:buChar char="•"/>
            </a:pPr>
            <a:r>
              <a:rPr lang="en-US" sz="2800" dirty="0">
                <a:latin typeface="Optane"/>
              </a:rPr>
              <a:t>Programming activities of spending and social services, on the basis of the monitoring control, analysis and study.</a:t>
            </a:r>
            <a:endParaRPr lang="it-IT" sz="2800" dirty="0">
              <a:latin typeface="Optane"/>
            </a:endParaRPr>
          </a:p>
        </p:txBody>
      </p:sp>
    </p:spTree>
    <p:extLst>
      <p:ext uri="{BB962C8B-B14F-4D97-AF65-F5344CB8AC3E}">
        <p14:creationId xmlns:p14="http://schemas.microsoft.com/office/powerpoint/2010/main" val="3857928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488" y="33265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sz="3600" dirty="0"/>
              <a:t>Data Transmission</a:t>
            </a:r>
            <a:endParaRPr lang="it-IT" sz="3600" dirty="0"/>
          </a:p>
        </p:txBody>
      </p:sp>
      <p:sp>
        <p:nvSpPr>
          <p:cNvPr id="3" name="Rettangolo 2"/>
          <p:cNvSpPr/>
          <p:nvPr/>
        </p:nvSpPr>
        <p:spPr>
          <a:xfrm>
            <a:off x="488504" y="1556792"/>
            <a:ext cx="8712968" cy="3785652"/>
          </a:xfrm>
          <a:prstGeom prst="rect">
            <a:avLst/>
          </a:prstGeom>
        </p:spPr>
        <p:txBody>
          <a:bodyPr wrap="square">
            <a:spAutoFit/>
          </a:bodyPr>
          <a:lstStyle/>
          <a:p>
            <a:pPr marL="342900" indent="-342900">
              <a:buFont typeface="Arial" panose="020B0604020202020204" pitchFamily="34" charset="0"/>
              <a:buChar char="•"/>
            </a:pPr>
            <a:r>
              <a:rPr lang="en-US" sz="4000" dirty="0">
                <a:latin typeface="Optane"/>
              </a:rPr>
              <a:t>The data is transmitted automatically by local authorities and any other entities which provide social performance and social benefits.</a:t>
            </a:r>
          </a:p>
          <a:p>
            <a:pPr marL="342900" indent="-342900">
              <a:buFont typeface="Arial" panose="020B0604020202020204" pitchFamily="34" charset="0"/>
              <a:buChar char="•"/>
            </a:pPr>
            <a:r>
              <a:rPr lang="en-US" sz="4000" dirty="0">
                <a:latin typeface="Optane"/>
              </a:rPr>
              <a:t>Data transmission occurs through an online channel (the Institute's website), via different technical procedures.</a:t>
            </a:r>
            <a:endParaRPr lang="it-IT" dirty="0"/>
          </a:p>
        </p:txBody>
      </p:sp>
    </p:spTree>
    <p:extLst>
      <p:ext uri="{BB962C8B-B14F-4D97-AF65-F5344CB8AC3E}">
        <p14:creationId xmlns:p14="http://schemas.microsoft.com/office/powerpoint/2010/main" val="36312944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1.55610000000000000000E+000&quot;&gt;&lt;m_ppcolschidx val=&quot;0&quot;/&gt;&lt;m_rgb r=&quot;5a&quot; g=&quot;be&quot; b=&quot;a3&quot;/&gt;&lt;/elem&gt;&lt;elem m_fUsage=&quot;1.00000000000000000000E+000&quot;&gt;&lt;m_ppcolschidx val=&quot;0&quot;/&gt;&lt;m_rgb r=&quot;cf&quot; g=&quot;f2&quot; b=&quot;fe&quot;/&gt;&lt;/elem&gt;&lt;elem m_fUsage=&quot;9.08764110000000010000E-001&quot;&gt;&lt;m_ppcolschidx val=&quot;0&quot;/&gt;&lt;m_rgb r=&quot;e7&quot; g=&quot;1e&quot; b=&quot;1&quot;/&gt;&lt;/elem&gt;&lt;elem m_fUsage=&quot;8.10000000000000050000E-001&quot;&gt;&lt;m_ppcolschidx val=&quot;0&quot;/&gt;&lt;m_rgb r=&quot;e3&quot; g=&quot;97&quot; b=&quot;4a&quot;/&gt;&lt;/elem&gt;&lt;elem m_fUsage=&quot;7.29000000000000090000E-001&quot;&gt;&lt;m_ppcolschidx val=&quot;0&quot;/&gt;&lt;m_rgb r=&quot;cd&quot; g=&quot;dd&quot; b=&quot;f8&quot;/&gt;&lt;/elem&gt;&lt;elem m_fUsage=&quot;5.90490000000000180000E-001&quot;&gt;&lt;m_ppcolschidx val=&quot;0&quot;/&gt;&lt;m_rgb r=&quot;0&quot; g=&quot;70&quot; b=&quot;c0&quot;/&gt;&lt;/elem&gt;&lt;elem m_fUsage=&quot;5.31441000000000160000E-001&quot;&gt;&lt;m_ppcolschidx val=&quot;0&quot;/&gt;&lt;m_rgb r=&quot;2d&quot; g=&quot;d2&quot; b=&quot;28&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MinusSymbol&gt;-&lt;/m_chMinusSymbol&gt;&lt;m_chDecimalSymbol17909&gt;.&lt;/m_chDecimalSymbol17909&gt;&lt;m_nGroupingDigits17909 val=&quot;3&quot;/&gt;&lt;m_chGroupingSymbol17909&gt;,&lt;/m_chGroupingSymbol17909&gt;&lt;/m_precDefault&gt;&lt;/CDefaultPrec&gt;&lt;/root&gt;"/>
  <p:tag name="THINKCELLUNDODONOTDELETE" val="5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C3_ib8Pk6k6Ufdjr8CiE.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luj1_z0EmEi1ZermGN_6s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oeHNUFTl0Uu77cVj3gD6Vw"/>
</p:tagLst>
</file>

<file path=ppt/theme/theme1.xml><?xml version="1.0" encoding="utf-8"?>
<a:theme xmlns:a="http://schemas.openxmlformats.org/drawingml/2006/main" name="SPRP_Correct Power Point Template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SPRP_Correct Power Point Template v1</Template>
  <TotalTime>1180</TotalTime>
  <Words>1550</Words>
  <Application>Microsoft Office PowerPoint</Application>
  <PresentationFormat>A4 Paper (210x297 mm)</PresentationFormat>
  <Paragraphs>164</Paragraphs>
  <Slides>27</Slides>
  <Notes>23</Notes>
  <HiddenSlides>0</HiddenSlides>
  <MMClips>0</MMClips>
  <ScaleCrop>false</ScaleCrop>
  <HeadingPairs>
    <vt:vector size="10"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27</vt:i4>
      </vt:variant>
      <vt:variant>
        <vt:lpstr>Custom Shows</vt:lpstr>
      </vt:variant>
      <vt:variant>
        <vt:i4>1</vt:i4>
      </vt:variant>
    </vt:vector>
  </HeadingPairs>
  <TitlesOfParts>
    <vt:vector size="39" baseType="lpstr">
      <vt:lpstr>Arial Unicode MS</vt:lpstr>
      <vt:lpstr>Optane</vt:lpstr>
      <vt:lpstr>宋体</vt:lpstr>
      <vt:lpstr>Arial</vt:lpstr>
      <vt:lpstr>Calibri</vt:lpstr>
      <vt:lpstr>Symbol</vt:lpstr>
      <vt:lpstr>Times New Roman</vt:lpstr>
      <vt:lpstr>Verdana</vt:lpstr>
      <vt:lpstr>Wingdings</vt:lpstr>
      <vt:lpstr>SPRP_Correct Power Point Template v1</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State of Art BDPSA</vt:lpstr>
      <vt:lpstr>PowerPoint Presentation</vt:lpstr>
      <vt:lpstr>State of Art BDPSA</vt:lpstr>
      <vt:lpstr>State of Art BDPSA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Custom Show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SPRP-BJ User</dc:creator>
  <cp:lastModifiedBy>马岚</cp:lastModifiedBy>
  <cp:revision>76</cp:revision>
  <cp:lastPrinted>2015-01-26T19:32:44Z</cp:lastPrinted>
  <dcterms:created xsi:type="dcterms:W3CDTF">2015-09-07T02:11:56Z</dcterms:created>
  <dcterms:modified xsi:type="dcterms:W3CDTF">2017-01-11T08:05:08Z</dcterms:modified>
</cp:coreProperties>
</file>