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1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7.xml" ContentType="application/vnd.openxmlformats-officedocument.presentationml.notesSlide+xml"/>
  <Override PartName="/ppt/charts/chart7.xml" ContentType="application/vnd.openxmlformats-officedocument.drawingml.chart+xml"/>
  <Override PartName="/ppt/notesSlides/notesSlide18.xml" ContentType="application/vnd.openxmlformats-officedocument.presentationml.notesSlide+xml"/>
  <Override PartName="/ppt/charts/chart8.xml" ContentType="application/vnd.openxmlformats-officedocument.drawingml.chart+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4"/>
  </p:notesMasterIdLst>
  <p:handoutMasterIdLst>
    <p:handoutMasterId r:id="rId25"/>
  </p:handoutMasterIdLst>
  <p:sldIdLst>
    <p:sldId id="1229" r:id="rId2"/>
    <p:sldId id="1322" r:id="rId3"/>
    <p:sldId id="1321" r:id="rId4"/>
    <p:sldId id="1329" r:id="rId5"/>
    <p:sldId id="1330" r:id="rId6"/>
    <p:sldId id="1328" r:id="rId7"/>
    <p:sldId id="1326" r:id="rId8"/>
    <p:sldId id="1334" r:id="rId9"/>
    <p:sldId id="1327" r:id="rId10"/>
    <p:sldId id="1324" r:id="rId11"/>
    <p:sldId id="1338" r:id="rId12"/>
    <p:sldId id="1336" r:id="rId13"/>
    <p:sldId id="1337" r:id="rId14"/>
    <p:sldId id="1340" r:id="rId15"/>
    <p:sldId id="1339" r:id="rId16"/>
    <p:sldId id="1332" r:id="rId17"/>
    <p:sldId id="1323" r:id="rId18"/>
    <p:sldId id="1325" r:id="rId19"/>
    <p:sldId id="1341" r:id="rId20"/>
    <p:sldId id="1343" r:id="rId21"/>
    <p:sldId id="1342" r:id="rId22"/>
    <p:sldId id="1331" r:id="rId23"/>
  </p:sldIdLst>
  <p:sldSz cx="9906000" cy="6858000" type="A4"/>
  <p:notesSz cx="6794500" cy="9931400"/>
  <p:custShowLst>
    <p:custShow name="Custom Show 1" id="0">
      <p:sldLst/>
    </p:custShow>
  </p:custShowLst>
  <p:custDataLst>
    <p:tags r:id="rId2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xmlns="">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5252" autoAdjust="0"/>
  </p:normalViewPr>
  <p:slideViewPr>
    <p:cSldViewPr>
      <p:cViewPr>
        <p:scale>
          <a:sx n="70" d="100"/>
          <a:sy n="70" d="100"/>
        </p:scale>
        <p:origin x="-2059" y="-379"/>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538525269262627E-2"/>
          <c:y val="2.0380434782608696E-2"/>
          <c:w val="0.93951946975973477"/>
          <c:h val="0.82820004152064342"/>
        </c:manualLayout>
      </c:layout>
      <c:barChart>
        <c:barDir val="col"/>
        <c:grouping val="clustered"/>
        <c:varyColors val="0"/>
        <c:ser>
          <c:idx val="0"/>
          <c:order val="0"/>
          <c:tx>
            <c:v>1993</c:v>
          </c:tx>
          <c:spPr>
            <a:solidFill>
              <a:schemeClr val="tx2">
                <a:lumMod val="20000"/>
                <a:lumOff val="80000"/>
              </a:schemeClr>
            </a:solidFill>
            <a:ln w="12700">
              <a:solidFill>
                <a:srgbClr val="000000"/>
              </a:solidFill>
              <a:prstDash val="solid"/>
            </a:ln>
          </c:spPr>
          <c:invertIfNegative val="0"/>
          <c:cat>
            <c:strRef>
              <c:f>Foglio2!$E$4:$E$8</c:f>
              <c:strCache>
                <c:ptCount val="5"/>
                <c:pt idx="0">
                  <c:v>Scandinavian</c:v>
                </c:pt>
                <c:pt idx="1">
                  <c:v>Anglo Saxon</c:v>
                </c:pt>
                <c:pt idx="2">
                  <c:v>Continental</c:v>
                </c:pt>
                <c:pt idx="3">
                  <c:v>Mediterranean</c:v>
                </c:pt>
                <c:pt idx="4">
                  <c:v>EU 15</c:v>
                </c:pt>
              </c:strCache>
            </c:strRef>
          </c:cat>
          <c:val>
            <c:numRef>
              <c:f>Foglio2!$B$4:$B$8</c:f>
              <c:numCache>
                <c:formatCode>0.0</c:formatCode>
                <c:ptCount val="5"/>
                <c:pt idx="0">
                  <c:v>33.866666666666667</c:v>
                </c:pt>
                <c:pt idx="1">
                  <c:v>24.65</c:v>
                </c:pt>
                <c:pt idx="2">
                  <c:v>29.166666666666668</c:v>
                </c:pt>
                <c:pt idx="3">
                  <c:v>23.274999999999999</c:v>
                </c:pt>
                <c:pt idx="4" formatCode="General">
                  <c:v>29.1</c:v>
                </c:pt>
              </c:numCache>
            </c:numRef>
          </c:val>
        </c:ser>
        <c:ser>
          <c:idx val="1"/>
          <c:order val="1"/>
          <c:tx>
            <c:v>1998</c:v>
          </c:tx>
          <c:spPr>
            <a:solidFill>
              <a:schemeClr val="tx2"/>
            </a:solidFill>
            <a:ln w="12700">
              <a:solidFill>
                <a:srgbClr val="000000"/>
              </a:solidFill>
              <a:prstDash val="solid"/>
            </a:ln>
          </c:spPr>
          <c:invertIfNegative val="0"/>
          <c:cat>
            <c:strRef>
              <c:f>Foglio2!$E$4:$E$8</c:f>
              <c:strCache>
                <c:ptCount val="5"/>
                <c:pt idx="0">
                  <c:v>Scandinavian</c:v>
                </c:pt>
                <c:pt idx="1">
                  <c:v>Anglo Saxon</c:v>
                </c:pt>
                <c:pt idx="2">
                  <c:v>Continental</c:v>
                </c:pt>
                <c:pt idx="3">
                  <c:v>Mediterranean</c:v>
                </c:pt>
                <c:pt idx="4">
                  <c:v>EU 15</c:v>
                </c:pt>
              </c:strCache>
            </c:strRef>
          </c:cat>
          <c:val>
            <c:numRef>
              <c:f>Foglio2!$C$4:$C$8</c:f>
              <c:numCache>
                <c:formatCode>0.0</c:formatCode>
                <c:ptCount val="5"/>
                <c:pt idx="0">
                  <c:v>28.8</c:v>
                </c:pt>
                <c:pt idx="1">
                  <c:v>20.7</c:v>
                </c:pt>
                <c:pt idx="2">
                  <c:v>27.2</c:v>
                </c:pt>
                <c:pt idx="3">
                  <c:v>21.7</c:v>
                </c:pt>
                <c:pt idx="4" formatCode="General">
                  <c:v>25.4</c:v>
                </c:pt>
              </c:numCache>
            </c:numRef>
          </c:val>
        </c:ser>
        <c:dLbls>
          <c:showLegendKey val="0"/>
          <c:showVal val="0"/>
          <c:showCatName val="0"/>
          <c:showSerName val="0"/>
          <c:showPercent val="0"/>
          <c:showBubbleSize val="0"/>
        </c:dLbls>
        <c:gapWidth val="150"/>
        <c:axId val="47901312"/>
        <c:axId val="125833600"/>
      </c:barChart>
      <c:catAx>
        <c:axId val="4790131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600" b="0" i="0" u="none" strike="noStrike" baseline="0">
                <a:solidFill>
                  <a:srgbClr val="000000"/>
                </a:solidFill>
                <a:latin typeface="Arial Narrow" panose="020B0606020202030204" pitchFamily="34" charset="0"/>
                <a:ea typeface="Arial"/>
                <a:cs typeface="Arial"/>
              </a:defRPr>
            </a:pPr>
            <a:endParaRPr lang="it-IT"/>
          </a:p>
        </c:txPr>
        <c:crossAx val="125833600"/>
        <c:crosses val="autoZero"/>
        <c:auto val="1"/>
        <c:lblAlgn val="ctr"/>
        <c:lblOffset val="100"/>
        <c:tickLblSkip val="1"/>
        <c:tickMarkSkip val="1"/>
        <c:noMultiLvlLbl val="0"/>
      </c:catAx>
      <c:valAx>
        <c:axId val="125833600"/>
        <c:scaling>
          <c:orientation val="minMax"/>
          <c:max val="35"/>
        </c:scaling>
        <c:delete val="0"/>
        <c:axPos val="l"/>
        <c:majorGridlines>
          <c:spPr>
            <a:ln w="3175">
              <a:solidFill>
                <a:srgbClr val="000000"/>
              </a:solidFill>
              <a:prstDash val="sysDash"/>
            </a:ln>
          </c:spPr>
        </c:majorGridlines>
        <c:numFmt formatCode="0.0" sourceLinked="1"/>
        <c:majorTickMark val="out"/>
        <c:minorTickMark val="none"/>
        <c:tickLblPos val="nextTo"/>
        <c:spPr>
          <a:ln w="3175">
            <a:solidFill>
              <a:srgbClr val="000000"/>
            </a:solidFill>
            <a:prstDash val="solid"/>
          </a:ln>
        </c:spPr>
        <c:txPr>
          <a:bodyPr rot="0" vert="horz"/>
          <a:lstStyle/>
          <a:p>
            <a:pPr>
              <a:defRPr sz="1050" b="0" i="0" u="none" strike="noStrike" baseline="0">
                <a:solidFill>
                  <a:srgbClr val="000000"/>
                </a:solidFill>
                <a:latin typeface="Arial Narrow" panose="020B0606020202030204" pitchFamily="34" charset="0"/>
                <a:ea typeface="Arial"/>
                <a:cs typeface="Arial"/>
              </a:defRPr>
            </a:pPr>
            <a:endParaRPr lang="it-IT"/>
          </a:p>
        </c:txPr>
        <c:crossAx val="47901312"/>
        <c:crosses val="autoZero"/>
        <c:crossBetween val="between"/>
      </c:valAx>
      <c:spPr>
        <a:solidFill>
          <a:schemeClr val="bg1">
            <a:lumMod val="95000"/>
          </a:schemeClr>
        </a:solidFill>
        <a:ln w="12700">
          <a:solidFill>
            <a:srgbClr val="808080"/>
          </a:solidFill>
          <a:prstDash val="solid"/>
        </a:ln>
      </c:spPr>
    </c:plotArea>
    <c:legend>
      <c:legendPos val="b"/>
      <c:layout>
        <c:manualLayout>
          <c:xMode val="edge"/>
          <c:yMode val="edge"/>
          <c:x val="0.17895608947804473"/>
          <c:y val="0.94565217391304335"/>
          <c:w val="0.64043082021540998"/>
          <c:h val="5.5706521739130432E-2"/>
        </c:manualLayout>
      </c:layout>
      <c:overlay val="0"/>
      <c:spPr>
        <a:solidFill>
          <a:srgbClr val="FFFFFF"/>
        </a:solidFill>
        <a:ln w="3175">
          <a:solidFill>
            <a:srgbClr val="000000"/>
          </a:solidFill>
          <a:prstDash val="solid"/>
        </a:ln>
      </c:spPr>
      <c:txPr>
        <a:bodyPr/>
        <a:lstStyle/>
        <a:p>
          <a:pPr>
            <a:defRPr sz="2000" b="0" i="0" u="none" strike="noStrike" baseline="0">
              <a:solidFill>
                <a:srgbClr val="000000"/>
              </a:solidFill>
              <a:latin typeface="Arial Narrow" panose="020B0606020202030204" pitchFamily="34" charset="0"/>
              <a:ea typeface="Arial"/>
              <a:cs typeface="Arial"/>
            </a:defRPr>
          </a:pPr>
          <a:endParaRPr lang="it-IT"/>
        </a:p>
      </c:txPr>
    </c:legend>
    <c:plotVisOnly val="1"/>
    <c:dispBlanksAs val="gap"/>
    <c:showDLblsOverMax val="0"/>
  </c:chart>
  <c:spPr>
    <a:no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793063132861668E-2"/>
          <c:y val="2.3250096420574757E-2"/>
          <c:w val="0.92631164488085704"/>
          <c:h val="0.82377039651734985"/>
        </c:manualLayout>
      </c:layout>
      <c:lineChart>
        <c:grouping val="standard"/>
        <c:varyColors val="0"/>
        <c:ser>
          <c:idx val="0"/>
          <c:order val="0"/>
          <c:tx>
            <c:v>Scandinavian</c:v>
          </c:tx>
          <c:spPr>
            <a:ln w="38100"/>
          </c:spPr>
          <c:marker>
            <c:symbol val="none"/>
          </c:marker>
          <c:cat>
            <c:numRef>
              <c:f>Sheet0!$C$3:$R$3</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Sheet0!$C$38:$R$38</c:f>
              <c:numCache>
                <c:formatCode>0.0</c:formatCode>
                <c:ptCount val="16"/>
                <c:pt idx="0">
                  <c:v>28.78937475</c:v>
                </c:pt>
                <c:pt idx="1">
                  <c:v>28.454575749999997</c:v>
                </c:pt>
                <c:pt idx="2">
                  <c:v>27.045575499999998</c:v>
                </c:pt>
                <c:pt idx="3">
                  <c:v>27.520588500000002</c:v>
                </c:pt>
                <c:pt idx="4">
                  <c:v>28.1502035</c:v>
                </c:pt>
                <c:pt idx="5">
                  <c:v>28.175000000000001</c:v>
                </c:pt>
                <c:pt idx="6">
                  <c:v>27.65</c:v>
                </c:pt>
                <c:pt idx="7">
                  <c:v>26.95</c:v>
                </c:pt>
                <c:pt idx="8">
                  <c:v>26.1</c:v>
                </c:pt>
                <c:pt idx="9">
                  <c:v>25.75</c:v>
                </c:pt>
                <c:pt idx="10">
                  <c:v>25.85</c:v>
                </c:pt>
                <c:pt idx="11">
                  <c:v>29.325000000000003</c:v>
                </c:pt>
                <c:pt idx="12">
                  <c:v>28.924999999999997</c:v>
                </c:pt>
                <c:pt idx="13">
                  <c:v>28.5</c:v>
                </c:pt>
                <c:pt idx="14">
                  <c:v>29.025000000000002</c:v>
                </c:pt>
                <c:pt idx="15">
                  <c:v>29.8</c:v>
                </c:pt>
              </c:numCache>
            </c:numRef>
          </c:val>
          <c:smooth val="0"/>
        </c:ser>
        <c:ser>
          <c:idx val="1"/>
          <c:order val="1"/>
          <c:tx>
            <c:v>Anglo Saxon</c:v>
          </c:tx>
          <c:spPr>
            <a:ln w="38100">
              <a:prstDash val="solid"/>
            </a:ln>
          </c:spPr>
          <c:marker>
            <c:symbol val="none"/>
          </c:marker>
          <c:cat>
            <c:numRef>
              <c:f>Sheet0!$C$3:$R$3</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Sheet0!$C$39:$R$39</c:f>
              <c:numCache>
                <c:formatCode>0.0</c:formatCode>
                <c:ptCount val="16"/>
                <c:pt idx="0">
                  <c:v>20.704437500000001</c:v>
                </c:pt>
                <c:pt idx="1">
                  <c:v>20.0913775</c:v>
                </c:pt>
                <c:pt idx="2">
                  <c:v>20.101332499999998</c:v>
                </c:pt>
                <c:pt idx="3">
                  <c:v>20.7860415</c:v>
                </c:pt>
                <c:pt idx="4">
                  <c:v>21.374927</c:v>
                </c:pt>
                <c:pt idx="5">
                  <c:v>20.9</c:v>
                </c:pt>
                <c:pt idx="6">
                  <c:v>21.05</c:v>
                </c:pt>
                <c:pt idx="7">
                  <c:v>21.45</c:v>
                </c:pt>
                <c:pt idx="8">
                  <c:v>21.4</c:v>
                </c:pt>
                <c:pt idx="9">
                  <c:v>21.35</c:v>
                </c:pt>
                <c:pt idx="10">
                  <c:v>23.25</c:v>
                </c:pt>
                <c:pt idx="11">
                  <c:v>26.5</c:v>
                </c:pt>
                <c:pt idx="12">
                  <c:v>26.65</c:v>
                </c:pt>
                <c:pt idx="13">
                  <c:v>25.95</c:v>
                </c:pt>
                <c:pt idx="14">
                  <c:v>25.9</c:v>
                </c:pt>
                <c:pt idx="15">
                  <c:v>25.05</c:v>
                </c:pt>
              </c:numCache>
            </c:numRef>
          </c:val>
          <c:smooth val="0"/>
        </c:ser>
        <c:ser>
          <c:idx val="2"/>
          <c:order val="2"/>
          <c:tx>
            <c:v>Continental</c:v>
          </c:tx>
          <c:spPr>
            <a:ln w="38100">
              <a:solidFill>
                <a:schemeClr val="bg1">
                  <a:lumMod val="65000"/>
                </a:schemeClr>
              </a:solidFill>
            </a:ln>
          </c:spPr>
          <c:marker>
            <c:symbol val="none"/>
          </c:marker>
          <c:cat>
            <c:numRef>
              <c:f>Sheet0!$C$3:$R$3</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Sheet0!$C$40:$R$40</c:f>
              <c:numCache>
                <c:formatCode>0.0</c:formatCode>
                <c:ptCount val="16"/>
                <c:pt idx="0">
                  <c:v>27.175153166666671</c:v>
                </c:pt>
                <c:pt idx="1">
                  <c:v>27.022164500000002</c:v>
                </c:pt>
                <c:pt idx="2">
                  <c:v>26.467209166666667</c:v>
                </c:pt>
                <c:pt idx="3">
                  <c:v>26.926202</c:v>
                </c:pt>
                <c:pt idx="4">
                  <c:v>27.594725666666665</c:v>
                </c:pt>
                <c:pt idx="5">
                  <c:v>27.3719115</c:v>
                </c:pt>
                <c:pt idx="6">
                  <c:v>27.183333333333334</c:v>
                </c:pt>
                <c:pt idx="7">
                  <c:v>27.033333333333335</c:v>
                </c:pt>
                <c:pt idx="8">
                  <c:v>26.599999999999998</c:v>
                </c:pt>
                <c:pt idx="9">
                  <c:v>25.983333333333334</c:v>
                </c:pt>
                <c:pt idx="10">
                  <c:v>26.633333333333336</c:v>
                </c:pt>
                <c:pt idx="11">
                  <c:v>29.349999999999998</c:v>
                </c:pt>
                <c:pt idx="12">
                  <c:v>27.55</c:v>
                </c:pt>
                <c:pt idx="13">
                  <c:v>28.716666666666665</c:v>
                </c:pt>
                <c:pt idx="14">
                  <c:v>29.2</c:v>
                </c:pt>
                <c:pt idx="15">
                  <c:v>29.5</c:v>
                </c:pt>
              </c:numCache>
            </c:numRef>
          </c:val>
          <c:smooth val="0"/>
        </c:ser>
        <c:ser>
          <c:idx val="3"/>
          <c:order val="3"/>
          <c:tx>
            <c:v>Mediterranean</c:v>
          </c:tx>
          <c:spPr>
            <a:ln w="38100"/>
          </c:spPr>
          <c:marker>
            <c:symbol val="none"/>
          </c:marker>
          <c:cat>
            <c:numRef>
              <c:f>Sheet0!$C$3:$R$3</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Sheet0!$C$41:$R$41</c:f>
              <c:numCache>
                <c:formatCode>0.0</c:formatCode>
                <c:ptCount val="16"/>
                <c:pt idx="0">
                  <c:v>21.660957750000001</c:v>
                </c:pt>
                <c:pt idx="1">
                  <c:v>21.985643750000001</c:v>
                </c:pt>
                <c:pt idx="2">
                  <c:v>22.277479749999998</c:v>
                </c:pt>
                <c:pt idx="3">
                  <c:v>22.717513749999998</c:v>
                </c:pt>
                <c:pt idx="4">
                  <c:v>23.048430500000002</c:v>
                </c:pt>
                <c:pt idx="5">
                  <c:v>22.5</c:v>
                </c:pt>
                <c:pt idx="6">
                  <c:v>22.725000000000001</c:v>
                </c:pt>
                <c:pt idx="7">
                  <c:v>23.3</c:v>
                </c:pt>
                <c:pt idx="8">
                  <c:v>23.250000000000004</c:v>
                </c:pt>
                <c:pt idx="9">
                  <c:v>23.175000000000001</c:v>
                </c:pt>
                <c:pt idx="10">
                  <c:v>24.200000000000003</c:v>
                </c:pt>
                <c:pt idx="11">
                  <c:v>26.574999999999999</c:v>
                </c:pt>
                <c:pt idx="12">
                  <c:v>26.974999999999998</c:v>
                </c:pt>
                <c:pt idx="13">
                  <c:v>27.524999999999999</c:v>
                </c:pt>
                <c:pt idx="14">
                  <c:v>28.200000000000003</c:v>
                </c:pt>
                <c:pt idx="15">
                  <c:v>28.774999999999999</c:v>
                </c:pt>
              </c:numCache>
            </c:numRef>
          </c:val>
          <c:smooth val="0"/>
        </c:ser>
        <c:ser>
          <c:idx val="4"/>
          <c:order val="4"/>
          <c:tx>
            <c:v>EU 16</c:v>
          </c:tx>
          <c:spPr>
            <a:ln w="41275">
              <a:solidFill>
                <a:schemeClr val="tx1"/>
              </a:solidFill>
              <a:prstDash val="dash"/>
            </a:ln>
          </c:spPr>
          <c:marker>
            <c:symbol val="none"/>
          </c:marker>
          <c:cat>
            <c:numRef>
              <c:f>Sheet0!$C$3:$R$3</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Sheet0!$C$42:$R$42</c:f>
              <c:numCache>
                <c:formatCode>0.0</c:formatCode>
                <c:ptCount val="16"/>
                <c:pt idx="0">
                  <c:v>25.39132025</c:v>
                </c:pt>
                <c:pt idx="1">
                  <c:v>25.254788749999999</c:v>
                </c:pt>
                <c:pt idx="2">
                  <c:v>24.768633812499999</c:v>
                </c:pt>
                <c:pt idx="3">
                  <c:v>25.255106500000004</c:v>
                </c:pt>
                <c:pt idx="4">
                  <c:v>25.819546499999998</c:v>
                </c:pt>
                <c:pt idx="5">
                  <c:v>25.5457168125</c:v>
                </c:pt>
                <c:pt idx="6">
                  <c:v>25.418750000000003</c:v>
                </c:pt>
                <c:pt idx="7">
                  <c:v>25.381250000000001</c:v>
                </c:pt>
                <c:pt idx="8">
                  <c:v>24.987500000000001</c:v>
                </c:pt>
                <c:pt idx="9">
                  <c:v>24.643749999999997</c:v>
                </c:pt>
                <c:pt idx="10">
                  <c:v>25.406249999999996</c:v>
                </c:pt>
                <c:pt idx="11">
                  <c:v>28.293750000000003</c:v>
                </c:pt>
                <c:pt idx="12">
                  <c:v>27.637500000000006</c:v>
                </c:pt>
                <c:pt idx="13">
                  <c:v>28.018750000000001</c:v>
                </c:pt>
                <c:pt idx="14">
                  <c:v>28.493750000000002</c:v>
                </c:pt>
                <c:pt idx="15">
                  <c:v>28.837500000000002</c:v>
                </c:pt>
              </c:numCache>
            </c:numRef>
          </c:val>
          <c:smooth val="0"/>
        </c:ser>
        <c:dLbls>
          <c:showLegendKey val="0"/>
          <c:showVal val="0"/>
          <c:showCatName val="0"/>
          <c:showSerName val="0"/>
          <c:showPercent val="0"/>
          <c:showBubbleSize val="0"/>
        </c:dLbls>
        <c:marker val="1"/>
        <c:smooth val="0"/>
        <c:axId val="125945728"/>
        <c:axId val="125947264"/>
      </c:lineChart>
      <c:catAx>
        <c:axId val="125945728"/>
        <c:scaling>
          <c:orientation val="minMax"/>
        </c:scaling>
        <c:delete val="0"/>
        <c:axPos val="b"/>
        <c:numFmt formatCode="General" sourceLinked="1"/>
        <c:majorTickMark val="out"/>
        <c:minorTickMark val="none"/>
        <c:tickLblPos val="nextTo"/>
        <c:txPr>
          <a:bodyPr/>
          <a:lstStyle/>
          <a:p>
            <a:pPr>
              <a:defRPr sz="1050">
                <a:latin typeface="Arial Narrow" panose="020B0606020202030204" pitchFamily="34" charset="0"/>
              </a:defRPr>
            </a:pPr>
            <a:endParaRPr lang="it-IT"/>
          </a:p>
        </c:txPr>
        <c:crossAx val="125947264"/>
        <c:crosses val="autoZero"/>
        <c:auto val="1"/>
        <c:lblAlgn val="ctr"/>
        <c:lblOffset val="100"/>
        <c:noMultiLvlLbl val="0"/>
      </c:catAx>
      <c:valAx>
        <c:axId val="125947264"/>
        <c:scaling>
          <c:orientation val="minMax"/>
          <c:max val="30"/>
          <c:min val="20"/>
        </c:scaling>
        <c:delete val="0"/>
        <c:axPos val="l"/>
        <c:majorGridlines>
          <c:spPr>
            <a:ln w="6350">
              <a:prstDash val="sysDot"/>
            </a:ln>
          </c:spPr>
        </c:majorGridlines>
        <c:numFmt formatCode="0.0" sourceLinked="1"/>
        <c:majorTickMark val="out"/>
        <c:minorTickMark val="none"/>
        <c:tickLblPos val="nextTo"/>
        <c:txPr>
          <a:bodyPr/>
          <a:lstStyle/>
          <a:p>
            <a:pPr>
              <a:defRPr sz="1050">
                <a:latin typeface="Arial Narrow" panose="020B0606020202030204" pitchFamily="34" charset="0"/>
              </a:defRPr>
            </a:pPr>
            <a:endParaRPr lang="it-IT"/>
          </a:p>
        </c:txPr>
        <c:crossAx val="125945728"/>
        <c:crosses val="autoZero"/>
        <c:crossBetween val="midCat"/>
      </c:valAx>
      <c:spPr>
        <a:solidFill>
          <a:schemeClr val="bg1">
            <a:lumMod val="95000"/>
          </a:schemeClr>
        </a:solidFill>
        <a:ln>
          <a:solidFill>
            <a:schemeClr val="tx1"/>
          </a:solidFill>
        </a:ln>
      </c:spPr>
    </c:plotArea>
    <c:legend>
      <c:legendPos val="r"/>
      <c:layout>
        <c:manualLayout>
          <c:xMode val="edge"/>
          <c:yMode val="edge"/>
          <c:x val="4.8881351609763334E-2"/>
          <c:y val="0.92467388904452863"/>
          <c:w val="0.87589304157213643"/>
          <c:h val="7.416263327186709E-2"/>
        </c:manualLayout>
      </c:layout>
      <c:overlay val="0"/>
      <c:txPr>
        <a:bodyPr/>
        <a:lstStyle/>
        <a:p>
          <a:pPr>
            <a:defRPr sz="1600">
              <a:latin typeface="Arial Narrow" panose="020B0606020202030204" pitchFamily="34" charset="0"/>
            </a:defRPr>
          </a:pPr>
          <a:endParaRPr lang="it-IT"/>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253521126760556E-2"/>
          <c:y val="0.1068094977874262"/>
          <c:w val="0.94863297431648708"/>
          <c:h val="0.7659571777376103"/>
        </c:manualLayout>
      </c:layout>
      <c:barChart>
        <c:barDir val="col"/>
        <c:grouping val="clustered"/>
        <c:varyColors val="0"/>
        <c:ser>
          <c:idx val="0"/>
          <c:order val="0"/>
          <c:spPr>
            <a:solidFill>
              <a:srgbClr val="000080"/>
            </a:solidFill>
            <a:ln w="12700">
              <a:solidFill>
                <a:srgbClr val="000000"/>
              </a:solidFill>
              <a:prstDash val="solid"/>
            </a:ln>
          </c:spPr>
          <c:invertIfNegative val="0"/>
          <c:dPt>
            <c:idx val="1"/>
            <c:invertIfNegative val="0"/>
            <c:bubble3D val="0"/>
            <c:spPr>
              <a:solidFill>
                <a:schemeClr val="tx2">
                  <a:lumMod val="20000"/>
                  <a:lumOff val="80000"/>
                </a:schemeClr>
              </a:solidFill>
              <a:ln w="12700">
                <a:solidFill>
                  <a:schemeClr val="tx1"/>
                </a:solidFill>
                <a:prstDash val="solid"/>
              </a:ln>
            </c:spPr>
          </c:dPt>
          <c:dPt>
            <c:idx val="2"/>
            <c:invertIfNegative val="0"/>
            <c:bubble3D val="0"/>
            <c:spPr>
              <a:solidFill>
                <a:schemeClr val="tx2">
                  <a:lumMod val="20000"/>
                  <a:lumOff val="80000"/>
                </a:schemeClr>
              </a:solidFill>
              <a:ln w="12700">
                <a:solidFill>
                  <a:schemeClr val="tx1"/>
                </a:solidFill>
                <a:prstDash val="solid"/>
              </a:ln>
            </c:spPr>
          </c:dPt>
          <c:dPt>
            <c:idx val="5"/>
            <c:invertIfNegative val="0"/>
            <c:bubble3D val="0"/>
            <c:spPr>
              <a:solidFill>
                <a:schemeClr val="tx2">
                  <a:lumMod val="20000"/>
                  <a:lumOff val="80000"/>
                </a:schemeClr>
              </a:solidFill>
              <a:ln w="12700">
                <a:solidFill>
                  <a:schemeClr val="tx1"/>
                </a:solidFill>
                <a:prstDash val="solid"/>
              </a:ln>
            </c:spPr>
          </c:dPt>
          <c:dPt>
            <c:idx val="10"/>
            <c:invertIfNegative val="0"/>
            <c:bubble3D val="0"/>
            <c:spPr>
              <a:solidFill>
                <a:schemeClr val="tx2">
                  <a:lumMod val="20000"/>
                  <a:lumOff val="80000"/>
                </a:schemeClr>
              </a:solidFill>
              <a:ln w="12700">
                <a:solidFill>
                  <a:schemeClr val="tx1"/>
                </a:solidFill>
                <a:prstDash val="solid"/>
              </a:ln>
            </c:spPr>
          </c:dPt>
          <c:dPt>
            <c:idx val="12"/>
            <c:invertIfNegative val="0"/>
            <c:bubble3D val="0"/>
            <c:spPr>
              <a:solidFill>
                <a:schemeClr val="tx2">
                  <a:lumMod val="20000"/>
                  <a:lumOff val="80000"/>
                </a:schemeClr>
              </a:solidFill>
              <a:ln w="12700">
                <a:solidFill>
                  <a:schemeClr val="tx1"/>
                </a:solidFill>
                <a:prstDash val="solid"/>
              </a:ln>
            </c:spPr>
          </c:dPt>
          <c:dPt>
            <c:idx val="13"/>
            <c:invertIfNegative val="0"/>
            <c:bubble3D val="0"/>
            <c:spPr>
              <a:solidFill>
                <a:schemeClr val="tx2">
                  <a:lumMod val="20000"/>
                  <a:lumOff val="80000"/>
                </a:schemeClr>
              </a:solidFill>
              <a:ln w="12700">
                <a:solidFill>
                  <a:schemeClr val="tx1"/>
                </a:solidFill>
                <a:prstDash val="solid"/>
              </a:ln>
            </c:spPr>
          </c:dPt>
          <c:dPt>
            <c:idx val="14"/>
            <c:invertIfNegative val="0"/>
            <c:bubble3D val="0"/>
            <c:spPr>
              <a:solidFill>
                <a:schemeClr val="tx2">
                  <a:lumMod val="20000"/>
                  <a:lumOff val="80000"/>
                </a:schemeClr>
              </a:solidFill>
              <a:ln w="12700">
                <a:solidFill>
                  <a:schemeClr val="tx1"/>
                </a:solidFill>
                <a:prstDash val="solid"/>
              </a:ln>
            </c:spPr>
          </c:dPt>
          <c:dPt>
            <c:idx val="16"/>
            <c:invertIfNegative val="0"/>
            <c:bubble3D val="0"/>
            <c:spPr>
              <a:solidFill>
                <a:schemeClr val="tx2">
                  <a:lumMod val="20000"/>
                  <a:lumOff val="80000"/>
                </a:schemeClr>
              </a:solidFill>
              <a:ln w="12700">
                <a:solidFill>
                  <a:schemeClr val="tx1"/>
                </a:solidFill>
                <a:prstDash val="solid"/>
              </a:ln>
            </c:spPr>
          </c:dPt>
          <c:dPt>
            <c:idx val="17"/>
            <c:invertIfNegative val="0"/>
            <c:bubble3D val="0"/>
            <c:spPr>
              <a:solidFill>
                <a:schemeClr val="tx2">
                  <a:lumMod val="20000"/>
                  <a:lumOff val="80000"/>
                </a:schemeClr>
              </a:solidFill>
              <a:ln w="12700">
                <a:solidFill>
                  <a:schemeClr val="tx1"/>
                </a:solidFill>
                <a:prstDash val="solid"/>
              </a:ln>
            </c:spPr>
          </c:dPt>
          <c:dPt>
            <c:idx val="20"/>
            <c:invertIfNegative val="0"/>
            <c:bubble3D val="0"/>
            <c:spPr>
              <a:solidFill>
                <a:schemeClr val="tx2">
                  <a:lumMod val="20000"/>
                  <a:lumOff val="80000"/>
                </a:schemeClr>
              </a:solidFill>
              <a:ln w="12700">
                <a:solidFill>
                  <a:schemeClr val="tx1"/>
                </a:solidFill>
                <a:prstDash val="solid"/>
              </a:ln>
            </c:spPr>
          </c:dPt>
          <c:dPt>
            <c:idx val="22"/>
            <c:invertIfNegative val="0"/>
            <c:bubble3D val="0"/>
            <c:spPr>
              <a:solidFill>
                <a:schemeClr val="tx2">
                  <a:lumMod val="20000"/>
                  <a:lumOff val="80000"/>
                </a:schemeClr>
              </a:solidFill>
              <a:ln w="12700">
                <a:solidFill>
                  <a:schemeClr val="tx1"/>
                </a:solidFill>
                <a:prstDash val="solid"/>
              </a:ln>
            </c:spPr>
          </c:dPt>
          <c:dPt>
            <c:idx val="23"/>
            <c:invertIfNegative val="0"/>
            <c:bubble3D val="0"/>
            <c:spPr>
              <a:solidFill>
                <a:schemeClr val="tx2">
                  <a:lumMod val="20000"/>
                  <a:lumOff val="80000"/>
                </a:schemeClr>
              </a:solidFill>
              <a:ln w="12700">
                <a:solidFill>
                  <a:schemeClr val="tx1"/>
                </a:solidFill>
                <a:prstDash val="solid"/>
              </a:ln>
            </c:spPr>
          </c:dPt>
          <c:dPt>
            <c:idx val="24"/>
            <c:invertIfNegative val="0"/>
            <c:bubble3D val="0"/>
            <c:spPr>
              <a:solidFill>
                <a:schemeClr val="tx2">
                  <a:lumMod val="20000"/>
                  <a:lumOff val="80000"/>
                </a:schemeClr>
              </a:solidFill>
              <a:ln w="12700">
                <a:solidFill>
                  <a:schemeClr val="tx1"/>
                </a:solidFill>
                <a:prstDash val="solid"/>
              </a:ln>
            </c:spPr>
          </c:dPt>
          <c:dPt>
            <c:idx val="28"/>
            <c:invertIfNegative val="0"/>
            <c:bubble3D val="0"/>
            <c:spPr>
              <a:solidFill>
                <a:srgbClr val="C00000"/>
              </a:solidFill>
              <a:ln w="31750">
                <a:solidFill>
                  <a:srgbClr val="000000"/>
                </a:solidFill>
                <a:prstDash val="solid"/>
              </a:ln>
            </c:spPr>
          </c:dPt>
          <c:dPt>
            <c:idx val="29"/>
            <c:invertIfNegative val="0"/>
            <c:bubble3D val="0"/>
            <c:spPr>
              <a:solidFill>
                <a:schemeClr val="accent3">
                  <a:lumMod val="60000"/>
                  <a:lumOff val="40000"/>
                </a:schemeClr>
              </a:solidFill>
              <a:ln w="12700">
                <a:solidFill>
                  <a:srgbClr val="000000"/>
                </a:solidFill>
                <a:prstDash val="solid"/>
              </a:ln>
            </c:spPr>
          </c:dPt>
          <c:cat>
            <c:strRef>
              <c:f>Sheet0!$S$8:$S$37</c:f>
              <c:strCache>
                <c:ptCount val="30"/>
                <c:pt idx="0">
                  <c:v>BE</c:v>
                </c:pt>
                <c:pt idx="1">
                  <c:v>BG</c:v>
                </c:pt>
                <c:pt idx="2">
                  <c:v>CZ</c:v>
                </c:pt>
                <c:pt idx="3">
                  <c:v>DK</c:v>
                </c:pt>
                <c:pt idx="4">
                  <c:v>DE</c:v>
                </c:pt>
                <c:pt idx="5">
                  <c:v>ES</c:v>
                </c:pt>
                <c:pt idx="6">
                  <c:v>IE</c:v>
                </c:pt>
                <c:pt idx="7">
                  <c:v>EL</c:v>
                </c:pt>
                <c:pt idx="8">
                  <c:v>SP</c:v>
                </c:pt>
                <c:pt idx="9">
                  <c:v>FR</c:v>
                </c:pt>
                <c:pt idx="10">
                  <c:v>HR</c:v>
                </c:pt>
                <c:pt idx="11">
                  <c:v>IT</c:v>
                </c:pt>
                <c:pt idx="12">
                  <c:v>CY</c:v>
                </c:pt>
                <c:pt idx="13">
                  <c:v>LV</c:v>
                </c:pt>
                <c:pt idx="14">
                  <c:v>LT</c:v>
                </c:pt>
                <c:pt idx="15">
                  <c:v>LU</c:v>
                </c:pt>
                <c:pt idx="16">
                  <c:v>HU</c:v>
                </c:pt>
                <c:pt idx="17">
                  <c:v>MT</c:v>
                </c:pt>
                <c:pt idx="18">
                  <c:v>NE</c:v>
                </c:pt>
                <c:pt idx="19">
                  <c:v>AU</c:v>
                </c:pt>
                <c:pt idx="20">
                  <c:v>PL</c:v>
                </c:pt>
                <c:pt idx="21">
                  <c:v>PT</c:v>
                </c:pt>
                <c:pt idx="22">
                  <c:v>RO</c:v>
                </c:pt>
                <c:pt idx="23">
                  <c:v>SL</c:v>
                </c:pt>
                <c:pt idx="24">
                  <c:v>SK</c:v>
                </c:pt>
                <c:pt idx="25">
                  <c:v>FI</c:v>
                </c:pt>
                <c:pt idx="26">
                  <c:v>SI</c:v>
                </c:pt>
                <c:pt idx="27">
                  <c:v>UK</c:v>
                </c:pt>
                <c:pt idx="28">
                  <c:v>OLD MC</c:v>
                </c:pt>
                <c:pt idx="29">
                  <c:v>NEW MC</c:v>
                </c:pt>
              </c:strCache>
            </c:strRef>
          </c:cat>
          <c:val>
            <c:numRef>
              <c:f>Sheet0!$R$8:$R$37</c:f>
              <c:numCache>
                <c:formatCode>0.0</c:formatCode>
                <c:ptCount val="30"/>
                <c:pt idx="0">
                  <c:v>30.2</c:v>
                </c:pt>
                <c:pt idx="1">
                  <c:v>17.600000000000001</c:v>
                </c:pt>
                <c:pt idx="2">
                  <c:v>20.2</c:v>
                </c:pt>
                <c:pt idx="3">
                  <c:v>33</c:v>
                </c:pt>
                <c:pt idx="4">
                  <c:v>29</c:v>
                </c:pt>
                <c:pt idx="5">
                  <c:v>14.8</c:v>
                </c:pt>
                <c:pt idx="6">
                  <c:v>22</c:v>
                </c:pt>
                <c:pt idx="7">
                  <c:v>32</c:v>
                </c:pt>
                <c:pt idx="8">
                  <c:v>25.7</c:v>
                </c:pt>
                <c:pt idx="9">
                  <c:v>33.700000000000003</c:v>
                </c:pt>
                <c:pt idx="10">
                  <c:v>21.7</c:v>
                </c:pt>
                <c:pt idx="11">
                  <c:v>29.8</c:v>
                </c:pt>
                <c:pt idx="12">
                  <c:v>22.3</c:v>
                </c:pt>
                <c:pt idx="13">
                  <c:v>14.4</c:v>
                </c:pt>
                <c:pt idx="14">
                  <c:v>15.3</c:v>
                </c:pt>
                <c:pt idx="15">
                  <c:v>23.1</c:v>
                </c:pt>
                <c:pt idx="16">
                  <c:v>20.9</c:v>
                </c:pt>
                <c:pt idx="17">
                  <c:v>18.399999999999999</c:v>
                </c:pt>
                <c:pt idx="18">
                  <c:v>31.3</c:v>
                </c:pt>
                <c:pt idx="19">
                  <c:v>29.7</c:v>
                </c:pt>
                <c:pt idx="20">
                  <c:v>18</c:v>
                </c:pt>
                <c:pt idx="21">
                  <c:v>27.6</c:v>
                </c:pt>
                <c:pt idx="22">
                  <c:v>14.8</c:v>
                </c:pt>
                <c:pt idx="23">
                  <c:v>25</c:v>
                </c:pt>
                <c:pt idx="24">
                  <c:v>18.399999999999999</c:v>
                </c:pt>
                <c:pt idx="25">
                  <c:v>31.2</c:v>
                </c:pt>
                <c:pt idx="26">
                  <c:v>30</c:v>
                </c:pt>
                <c:pt idx="27">
                  <c:v>28.1</c:v>
                </c:pt>
                <c:pt idx="28">
                  <c:v>29.093333333333337</c:v>
                </c:pt>
                <c:pt idx="29">
                  <c:v>18.600000000000001</c:v>
                </c:pt>
              </c:numCache>
            </c:numRef>
          </c:val>
        </c:ser>
        <c:dLbls>
          <c:showLegendKey val="0"/>
          <c:showVal val="0"/>
          <c:showCatName val="0"/>
          <c:showSerName val="0"/>
          <c:showPercent val="0"/>
          <c:showBubbleSize val="0"/>
        </c:dLbls>
        <c:gapWidth val="150"/>
        <c:axId val="128146816"/>
        <c:axId val="128160896"/>
      </c:barChart>
      <c:catAx>
        <c:axId val="128146816"/>
        <c:scaling>
          <c:orientation val="minMax"/>
        </c:scaling>
        <c:delete val="0"/>
        <c:axPos val="b"/>
        <c:numFmt formatCode="General" sourceLinked="1"/>
        <c:majorTickMark val="out"/>
        <c:minorTickMark val="none"/>
        <c:tickLblPos val="nextTo"/>
        <c:spPr>
          <a:ln w="3175">
            <a:solidFill>
              <a:srgbClr val="000000"/>
            </a:solidFill>
            <a:prstDash val="solid"/>
          </a:ln>
        </c:spPr>
        <c:txPr>
          <a:bodyPr rot="5400000" vert="horz"/>
          <a:lstStyle/>
          <a:p>
            <a:pPr>
              <a:defRPr sz="1000" b="0" i="0" u="none" strike="noStrike" baseline="0">
                <a:solidFill>
                  <a:srgbClr val="000080"/>
                </a:solidFill>
                <a:latin typeface="Arial"/>
                <a:ea typeface="Arial"/>
                <a:cs typeface="Arial"/>
              </a:defRPr>
            </a:pPr>
            <a:endParaRPr lang="it-IT"/>
          </a:p>
        </c:txPr>
        <c:crossAx val="128160896"/>
        <c:crosses val="autoZero"/>
        <c:auto val="1"/>
        <c:lblAlgn val="ctr"/>
        <c:lblOffset val="100"/>
        <c:tickLblSkip val="1"/>
        <c:tickMarkSkip val="1"/>
        <c:noMultiLvlLbl val="0"/>
      </c:catAx>
      <c:valAx>
        <c:axId val="128160896"/>
        <c:scaling>
          <c:orientation val="minMax"/>
        </c:scaling>
        <c:delete val="0"/>
        <c:axPos val="l"/>
        <c:majorGridlines>
          <c:spPr>
            <a:ln w="3175">
              <a:solidFill>
                <a:schemeClr val="tx1"/>
              </a:solidFill>
              <a:prstDash val="sysDot"/>
            </a:ln>
          </c:spPr>
        </c:majorGridlines>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it-IT"/>
          </a:p>
        </c:txPr>
        <c:crossAx val="128146816"/>
        <c:crosses val="autoZero"/>
        <c:crossBetween val="between"/>
      </c:valAx>
      <c:spPr>
        <a:solidFill>
          <a:srgbClr val="FFFFFF"/>
        </a:solidFill>
        <a:ln w="12700">
          <a:solidFill>
            <a:srgbClr val="808080"/>
          </a:solid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112839378684222E-2"/>
          <c:y val="2.7010669860056329E-2"/>
          <c:w val="0.94103373348823205"/>
          <c:h val="0.82079631737575054"/>
        </c:manualLayout>
      </c:layout>
      <c:barChart>
        <c:barDir val="col"/>
        <c:grouping val="clustered"/>
        <c:varyColors val="0"/>
        <c:ser>
          <c:idx val="0"/>
          <c:order val="0"/>
          <c:tx>
            <c:v>EU 28</c:v>
          </c:tx>
          <c:spPr>
            <a:solidFill>
              <a:schemeClr val="accent1">
                <a:lumMod val="75000"/>
              </a:schemeClr>
            </a:solidFill>
            <a:ln>
              <a:solidFill>
                <a:schemeClr val="tx1"/>
              </a:solidFill>
            </a:ln>
          </c:spPr>
          <c:invertIfNegative val="0"/>
          <c:cat>
            <c:strRef>
              <c:f>Foglio1!$A$5:$A$12</c:f>
              <c:strCache>
                <c:ptCount val="8"/>
                <c:pt idx="0">
                  <c:v>Old age</c:v>
                </c:pt>
                <c:pt idx="1">
                  <c:v>Survivors</c:v>
                </c:pt>
                <c:pt idx="2">
                  <c:v>Disability</c:v>
                </c:pt>
                <c:pt idx="3">
                  <c:v>Sickness - Health care</c:v>
                </c:pt>
                <c:pt idx="4">
                  <c:v>Family and children</c:v>
                </c:pt>
                <c:pt idx="5">
                  <c:v>Unemployment</c:v>
                </c:pt>
                <c:pt idx="6">
                  <c:v>Housing</c:v>
                </c:pt>
                <c:pt idx="7">
                  <c:v>Social exclusion</c:v>
                </c:pt>
              </c:strCache>
            </c:strRef>
          </c:cat>
          <c:val>
            <c:numRef>
              <c:f>Foglio1!$B$5:$B$12</c:f>
              <c:numCache>
                <c:formatCode>_-* #,##0.0_-;\-* #,##0.0_-;_-* "-"??_-;_-@_-</c:formatCode>
                <c:ptCount val="8"/>
                <c:pt idx="0">
                  <c:v>39.118000000000002</c:v>
                </c:pt>
                <c:pt idx="1">
                  <c:v>5.8780000000000001</c:v>
                </c:pt>
                <c:pt idx="2">
                  <c:v>7.9589999999999996</c:v>
                </c:pt>
                <c:pt idx="3">
                  <c:v>29.443999999999999</c:v>
                </c:pt>
                <c:pt idx="4">
                  <c:v>8.0030000000000001</c:v>
                </c:pt>
                <c:pt idx="5">
                  <c:v>6.0010000000000003</c:v>
                </c:pt>
                <c:pt idx="6">
                  <c:v>2.0350000000000001</c:v>
                </c:pt>
                <c:pt idx="7">
                  <c:v>1.5529999999999999</c:v>
                </c:pt>
              </c:numCache>
            </c:numRef>
          </c:val>
        </c:ser>
        <c:ser>
          <c:idx val="1"/>
          <c:order val="1"/>
          <c:tx>
            <c:v>EU EURO</c:v>
          </c:tx>
          <c:spPr>
            <a:solidFill>
              <a:schemeClr val="bg1">
                <a:lumMod val="65000"/>
              </a:schemeClr>
            </a:solidFill>
            <a:ln>
              <a:solidFill>
                <a:schemeClr val="tx1"/>
              </a:solidFill>
            </a:ln>
          </c:spPr>
          <c:invertIfNegative val="0"/>
          <c:cat>
            <c:strRef>
              <c:f>Foglio1!$A$5:$A$12</c:f>
              <c:strCache>
                <c:ptCount val="8"/>
                <c:pt idx="0">
                  <c:v>Old age</c:v>
                </c:pt>
                <c:pt idx="1">
                  <c:v>Survivors</c:v>
                </c:pt>
                <c:pt idx="2">
                  <c:v>Disability</c:v>
                </c:pt>
                <c:pt idx="3">
                  <c:v>Sickness - Health care</c:v>
                </c:pt>
                <c:pt idx="4">
                  <c:v>Family and children</c:v>
                </c:pt>
                <c:pt idx="5">
                  <c:v>Unemployment</c:v>
                </c:pt>
                <c:pt idx="6">
                  <c:v>Housing</c:v>
                </c:pt>
                <c:pt idx="7">
                  <c:v>Social exclusion</c:v>
                </c:pt>
              </c:strCache>
            </c:strRef>
          </c:cat>
          <c:val>
            <c:numRef>
              <c:f>Foglio1!$C$5:$C$12</c:f>
              <c:numCache>
                <c:formatCode>_-* #,##0.0_-;\-* #,##0.0_-;_-* "-"??_-;_-@_-</c:formatCode>
                <c:ptCount val="8"/>
                <c:pt idx="0">
                  <c:v>38.216000000000001</c:v>
                </c:pt>
                <c:pt idx="1">
                  <c:v>7.0720000000000001</c:v>
                </c:pt>
                <c:pt idx="2">
                  <c:v>7.1180000000000003</c:v>
                </c:pt>
                <c:pt idx="3">
                  <c:v>29.648</c:v>
                </c:pt>
                <c:pt idx="4">
                  <c:v>8.016</c:v>
                </c:pt>
                <c:pt idx="5">
                  <c:v>6.766</c:v>
                </c:pt>
                <c:pt idx="6">
                  <c:v>1.5149999999999999</c:v>
                </c:pt>
                <c:pt idx="7">
                  <c:v>1.6479999999999999</c:v>
                </c:pt>
              </c:numCache>
            </c:numRef>
          </c:val>
        </c:ser>
        <c:ser>
          <c:idx val="2"/>
          <c:order val="2"/>
          <c:tx>
            <c:v>ITALY</c:v>
          </c:tx>
          <c:spPr>
            <a:solidFill>
              <a:schemeClr val="tx2">
                <a:lumMod val="40000"/>
                <a:lumOff val="60000"/>
              </a:schemeClr>
            </a:solidFill>
            <a:ln>
              <a:solidFill>
                <a:schemeClr val="tx1"/>
              </a:solidFill>
            </a:ln>
          </c:spPr>
          <c:invertIfNegative val="0"/>
          <c:cat>
            <c:strRef>
              <c:f>Foglio1!$A$5:$A$12</c:f>
              <c:strCache>
                <c:ptCount val="8"/>
                <c:pt idx="0">
                  <c:v>Old age</c:v>
                </c:pt>
                <c:pt idx="1">
                  <c:v>Survivors</c:v>
                </c:pt>
                <c:pt idx="2">
                  <c:v>Disability</c:v>
                </c:pt>
                <c:pt idx="3">
                  <c:v>Sickness - Health care</c:v>
                </c:pt>
                <c:pt idx="4">
                  <c:v>Family and children</c:v>
                </c:pt>
                <c:pt idx="5">
                  <c:v>Unemployment</c:v>
                </c:pt>
                <c:pt idx="6">
                  <c:v>Housing</c:v>
                </c:pt>
                <c:pt idx="7">
                  <c:v>Social exclusion</c:v>
                </c:pt>
              </c:strCache>
            </c:strRef>
          </c:cat>
          <c:val>
            <c:numRef>
              <c:f>Foglio1!$D$5:$D$12</c:f>
              <c:numCache>
                <c:formatCode>_-* #,##0.0_-;\-* #,##0.0_-;_-* "-"??_-;_-@_-</c:formatCode>
                <c:ptCount val="8"/>
                <c:pt idx="0">
                  <c:v>51.432000000000002</c:v>
                </c:pt>
                <c:pt idx="1">
                  <c:v>9.2059999999999995</c:v>
                </c:pt>
                <c:pt idx="2">
                  <c:v>5.9429999999999996</c:v>
                </c:pt>
                <c:pt idx="3">
                  <c:v>25.550999999999998</c:v>
                </c:pt>
                <c:pt idx="4">
                  <c:v>4.58</c:v>
                </c:pt>
                <c:pt idx="5">
                  <c:v>2.9409999999999998</c:v>
                </c:pt>
                <c:pt idx="6">
                  <c:v>8.6999999999999994E-2</c:v>
                </c:pt>
                <c:pt idx="7">
                  <c:v>0.25700000000000001</c:v>
                </c:pt>
              </c:numCache>
            </c:numRef>
          </c:val>
        </c:ser>
        <c:dLbls>
          <c:showLegendKey val="0"/>
          <c:showVal val="0"/>
          <c:showCatName val="0"/>
          <c:showSerName val="0"/>
          <c:showPercent val="0"/>
          <c:showBubbleSize val="0"/>
        </c:dLbls>
        <c:gapWidth val="75"/>
        <c:axId val="126042112"/>
        <c:axId val="126043648"/>
      </c:barChart>
      <c:catAx>
        <c:axId val="126042112"/>
        <c:scaling>
          <c:orientation val="minMax"/>
        </c:scaling>
        <c:delete val="0"/>
        <c:axPos val="b"/>
        <c:majorTickMark val="none"/>
        <c:minorTickMark val="none"/>
        <c:tickLblPos val="nextTo"/>
        <c:txPr>
          <a:bodyPr rot="0" vert="horz"/>
          <a:lstStyle/>
          <a:p>
            <a:pPr>
              <a:defRPr sz="1100">
                <a:solidFill>
                  <a:schemeClr val="tx2">
                    <a:lumMod val="75000"/>
                  </a:schemeClr>
                </a:solidFill>
                <a:latin typeface="Arial Narrow" panose="020B0606020202030204" pitchFamily="34" charset="0"/>
                <a:cs typeface="Times New Roman" pitchFamily="18" charset="0"/>
              </a:defRPr>
            </a:pPr>
            <a:endParaRPr lang="it-IT"/>
          </a:p>
        </c:txPr>
        <c:crossAx val="126043648"/>
        <c:crosses val="autoZero"/>
        <c:auto val="1"/>
        <c:lblAlgn val="ctr"/>
        <c:lblOffset val="100"/>
        <c:noMultiLvlLbl val="0"/>
      </c:catAx>
      <c:valAx>
        <c:axId val="126043648"/>
        <c:scaling>
          <c:orientation val="minMax"/>
        </c:scaling>
        <c:delete val="0"/>
        <c:axPos val="l"/>
        <c:majorGridlines/>
        <c:numFmt formatCode="_-* #,##0.0_-;\-* #,##0.0_-;_-* &quot;-&quot;??_-;_-@_-" sourceLinked="1"/>
        <c:majorTickMark val="none"/>
        <c:minorTickMark val="none"/>
        <c:tickLblPos val="nextTo"/>
        <c:spPr>
          <a:ln w="9525">
            <a:noFill/>
          </a:ln>
        </c:spPr>
        <c:txPr>
          <a:bodyPr/>
          <a:lstStyle/>
          <a:p>
            <a:pPr>
              <a:defRPr sz="1100">
                <a:latin typeface="Arial Narrow" panose="020B0606020202030204" pitchFamily="34" charset="0"/>
              </a:defRPr>
            </a:pPr>
            <a:endParaRPr lang="it-IT"/>
          </a:p>
        </c:txPr>
        <c:crossAx val="126042112"/>
        <c:crosses val="autoZero"/>
        <c:crossBetween val="between"/>
      </c:valAx>
      <c:spPr>
        <a:solidFill>
          <a:schemeClr val="bg1">
            <a:lumMod val="95000"/>
          </a:schemeClr>
        </a:solidFill>
      </c:spPr>
    </c:plotArea>
    <c:legend>
      <c:legendPos val="b"/>
      <c:layout>
        <c:manualLayout>
          <c:xMode val="edge"/>
          <c:yMode val="edge"/>
          <c:x val="0.20633836754012302"/>
          <c:y val="0.93737703027707309"/>
          <c:w val="0.59278774579407079"/>
          <c:h val="5.0070668467696769E-2"/>
        </c:manualLayout>
      </c:layout>
      <c:overlay val="0"/>
      <c:txPr>
        <a:bodyPr/>
        <a:lstStyle/>
        <a:p>
          <a:pPr>
            <a:defRPr sz="1600" baseline="0">
              <a:latin typeface="Arial Narrow" panose="020B0606020202030204" pitchFamily="34" charset="0"/>
            </a:defRPr>
          </a:pPr>
          <a:endParaRPr lang="it-IT"/>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975240275003713E-2"/>
          <c:y val="2.3250096420574757E-2"/>
          <c:w val="0.93653393025318332"/>
          <c:h val="0.81423685656548672"/>
        </c:manualLayout>
      </c:layout>
      <c:barChart>
        <c:barDir val="col"/>
        <c:grouping val="clustered"/>
        <c:varyColors val="0"/>
        <c:ser>
          <c:idx val="0"/>
          <c:order val="0"/>
          <c:tx>
            <c:v>EU 28</c:v>
          </c:tx>
          <c:spPr>
            <a:solidFill>
              <a:schemeClr val="accent1">
                <a:lumMod val="75000"/>
              </a:schemeClr>
            </a:solidFill>
          </c:spPr>
          <c:invertIfNegative val="0"/>
          <c:cat>
            <c:strRef>
              <c:f>Foglio1!$A$18:$A$23</c:f>
              <c:strCache>
                <c:ptCount val="6"/>
                <c:pt idx="0">
                  <c:v>Old age &amp; Survivors</c:v>
                </c:pt>
                <c:pt idx="1">
                  <c:v>Disability</c:v>
                </c:pt>
                <c:pt idx="2">
                  <c:v>Sickness &amp; health care</c:v>
                </c:pt>
                <c:pt idx="3">
                  <c:v>Family &amp; children</c:v>
                </c:pt>
                <c:pt idx="4">
                  <c:v>Unemployment</c:v>
                </c:pt>
                <c:pt idx="5">
                  <c:v> Housing - social exclusion</c:v>
                </c:pt>
              </c:strCache>
            </c:strRef>
          </c:cat>
          <c:val>
            <c:numRef>
              <c:f>Foglio1!$F$18:$F$23</c:f>
              <c:numCache>
                <c:formatCode>_-* #,##0.0_-;\-* #,##0.0_-;_-* "-"??_-;_-@_-</c:formatCode>
                <c:ptCount val="6"/>
                <c:pt idx="0">
                  <c:v>43.8</c:v>
                </c:pt>
                <c:pt idx="1">
                  <c:v>7</c:v>
                </c:pt>
                <c:pt idx="2">
                  <c:v>28.1</c:v>
                </c:pt>
                <c:pt idx="3">
                  <c:v>8.1</c:v>
                </c:pt>
                <c:pt idx="4">
                  <c:v>5.4</c:v>
                </c:pt>
                <c:pt idx="5">
                  <c:v>3.8</c:v>
                </c:pt>
              </c:numCache>
            </c:numRef>
          </c:val>
        </c:ser>
        <c:ser>
          <c:idx val="1"/>
          <c:order val="1"/>
          <c:tx>
            <c:v>EU EURO</c:v>
          </c:tx>
          <c:spPr>
            <a:solidFill>
              <a:schemeClr val="bg1">
                <a:lumMod val="65000"/>
              </a:schemeClr>
            </a:solidFill>
            <a:ln>
              <a:solidFill>
                <a:schemeClr val="tx1"/>
              </a:solidFill>
            </a:ln>
          </c:spPr>
          <c:invertIfNegative val="0"/>
          <c:cat>
            <c:strRef>
              <c:f>Foglio1!$A$18:$A$23</c:f>
              <c:strCache>
                <c:ptCount val="6"/>
                <c:pt idx="0">
                  <c:v>Old age &amp; Survivors</c:v>
                </c:pt>
                <c:pt idx="1">
                  <c:v>Disability</c:v>
                </c:pt>
                <c:pt idx="2">
                  <c:v>Sickness &amp; health care</c:v>
                </c:pt>
                <c:pt idx="3">
                  <c:v>Family &amp; children</c:v>
                </c:pt>
                <c:pt idx="4">
                  <c:v>Unemployment</c:v>
                </c:pt>
                <c:pt idx="5">
                  <c:v> Housing - social exclusion</c:v>
                </c:pt>
              </c:strCache>
            </c:strRef>
          </c:cat>
          <c:val>
            <c:numRef>
              <c:f>Foglio1!$G$18:$G$23</c:f>
              <c:numCache>
                <c:formatCode>_-* #,##0.0_-;\-* #,##0.0_-;_-* "-"??_-;_-@_-</c:formatCode>
                <c:ptCount val="6"/>
                <c:pt idx="0">
                  <c:v>43.8</c:v>
                </c:pt>
                <c:pt idx="1">
                  <c:v>6.7</c:v>
                </c:pt>
                <c:pt idx="2">
                  <c:v>28.3</c:v>
                </c:pt>
                <c:pt idx="3">
                  <c:v>7.4</c:v>
                </c:pt>
                <c:pt idx="4">
                  <c:v>6.2</c:v>
                </c:pt>
                <c:pt idx="5">
                  <c:v>3.1</c:v>
                </c:pt>
              </c:numCache>
            </c:numRef>
          </c:val>
        </c:ser>
        <c:ser>
          <c:idx val="2"/>
          <c:order val="2"/>
          <c:tx>
            <c:v>ITALY</c:v>
          </c:tx>
          <c:spPr>
            <a:solidFill>
              <a:schemeClr val="accent1">
                <a:lumMod val="60000"/>
                <a:lumOff val="40000"/>
              </a:schemeClr>
            </a:solidFill>
            <a:ln>
              <a:solidFill>
                <a:schemeClr val="tx1"/>
              </a:solidFill>
            </a:ln>
          </c:spPr>
          <c:invertIfNegative val="0"/>
          <c:cat>
            <c:strRef>
              <c:f>Foglio1!$A$18:$A$23</c:f>
              <c:strCache>
                <c:ptCount val="6"/>
                <c:pt idx="0">
                  <c:v>Old age &amp; Survivors</c:v>
                </c:pt>
                <c:pt idx="1">
                  <c:v>Disability</c:v>
                </c:pt>
                <c:pt idx="2">
                  <c:v>Sickness &amp; health care</c:v>
                </c:pt>
                <c:pt idx="3">
                  <c:v>Family &amp; children</c:v>
                </c:pt>
                <c:pt idx="4">
                  <c:v>Unemployment</c:v>
                </c:pt>
                <c:pt idx="5">
                  <c:v> Housing - social exclusion</c:v>
                </c:pt>
              </c:strCache>
            </c:strRef>
          </c:cat>
          <c:val>
            <c:numRef>
              <c:f>Foglio1!$H$18:$H$23</c:f>
              <c:numCache>
                <c:formatCode>_-* #,##0.0_-;\-* #,##0.0_-;_-* "-"??_-;_-@_-</c:formatCode>
                <c:ptCount val="6"/>
                <c:pt idx="0">
                  <c:v>57.6</c:v>
                </c:pt>
                <c:pt idx="1">
                  <c:v>5.2</c:v>
                </c:pt>
                <c:pt idx="2">
                  <c:v>22.7</c:v>
                </c:pt>
                <c:pt idx="3">
                  <c:v>4</c:v>
                </c:pt>
                <c:pt idx="4">
                  <c:v>5.7</c:v>
                </c:pt>
                <c:pt idx="5">
                  <c:v>0.7</c:v>
                </c:pt>
              </c:numCache>
            </c:numRef>
          </c:val>
        </c:ser>
        <c:dLbls>
          <c:showLegendKey val="0"/>
          <c:showVal val="0"/>
          <c:showCatName val="0"/>
          <c:showSerName val="0"/>
          <c:showPercent val="0"/>
          <c:showBubbleSize val="0"/>
        </c:dLbls>
        <c:gapWidth val="150"/>
        <c:axId val="128516480"/>
        <c:axId val="128518016"/>
      </c:barChart>
      <c:catAx>
        <c:axId val="128516480"/>
        <c:scaling>
          <c:orientation val="minMax"/>
        </c:scaling>
        <c:delete val="0"/>
        <c:axPos val="b"/>
        <c:majorTickMark val="out"/>
        <c:minorTickMark val="none"/>
        <c:tickLblPos val="nextTo"/>
        <c:txPr>
          <a:bodyPr/>
          <a:lstStyle/>
          <a:p>
            <a:pPr>
              <a:defRPr sz="1200">
                <a:latin typeface="Arial Narrow" panose="020B0606020202030204" pitchFamily="34" charset="0"/>
              </a:defRPr>
            </a:pPr>
            <a:endParaRPr lang="it-IT"/>
          </a:p>
        </c:txPr>
        <c:crossAx val="128518016"/>
        <c:crosses val="autoZero"/>
        <c:auto val="1"/>
        <c:lblAlgn val="ctr"/>
        <c:lblOffset val="100"/>
        <c:noMultiLvlLbl val="0"/>
      </c:catAx>
      <c:valAx>
        <c:axId val="128518016"/>
        <c:scaling>
          <c:orientation val="minMax"/>
          <c:max val="60"/>
        </c:scaling>
        <c:delete val="0"/>
        <c:axPos val="l"/>
        <c:majorGridlines>
          <c:spPr>
            <a:ln w="6350">
              <a:prstDash val="sysDot"/>
            </a:ln>
          </c:spPr>
        </c:majorGridlines>
        <c:numFmt formatCode="_-* #,##0.0_-;\-* #,##0.0_-;_-* &quot;-&quot;??_-;_-@_-" sourceLinked="1"/>
        <c:majorTickMark val="out"/>
        <c:minorTickMark val="none"/>
        <c:tickLblPos val="nextTo"/>
        <c:txPr>
          <a:bodyPr/>
          <a:lstStyle/>
          <a:p>
            <a:pPr>
              <a:defRPr sz="1200">
                <a:latin typeface="Arial Narrow" panose="020B0606020202030204" pitchFamily="34" charset="0"/>
              </a:defRPr>
            </a:pPr>
            <a:endParaRPr lang="it-IT"/>
          </a:p>
        </c:txPr>
        <c:crossAx val="128516480"/>
        <c:crosses val="autoZero"/>
        <c:crossBetween val="between"/>
      </c:valAx>
      <c:spPr>
        <a:solidFill>
          <a:schemeClr val="bg1">
            <a:lumMod val="95000"/>
          </a:schemeClr>
        </a:solidFill>
        <a:ln>
          <a:solidFill>
            <a:schemeClr val="tx1"/>
          </a:solidFill>
        </a:ln>
      </c:spPr>
    </c:plotArea>
    <c:legend>
      <c:legendPos val="r"/>
      <c:layout>
        <c:manualLayout>
          <c:xMode val="edge"/>
          <c:yMode val="edge"/>
          <c:x val="0.19712958882958173"/>
          <c:y val="0.8802923924368764"/>
          <c:w val="0.5378503396819021"/>
          <c:h val="0.11360380122142072"/>
        </c:manualLayout>
      </c:layout>
      <c:overlay val="0"/>
      <c:txPr>
        <a:bodyPr/>
        <a:lstStyle/>
        <a:p>
          <a:pPr>
            <a:defRPr sz="1600">
              <a:latin typeface="Arial Narrow" panose="020B0606020202030204" pitchFamily="34" charset="0"/>
            </a:defRPr>
          </a:pPr>
          <a:endParaRPr lang="it-IT"/>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333256819031129E-2"/>
          <c:y val="3.8477740365030669E-2"/>
          <c:w val="0.89990712693998187"/>
          <c:h val="0.7816097356703956"/>
        </c:manualLayout>
      </c:layout>
      <c:barChart>
        <c:barDir val="col"/>
        <c:grouping val="clustered"/>
        <c:varyColors val="0"/>
        <c:ser>
          <c:idx val="0"/>
          <c:order val="0"/>
          <c:tx>
            <c:v>Health care</c:v>
          </c:tx>
          <c:spPr>
            <a:ln>
              <a:solidFill>
                <a:schemeClr val="tx1">
                  <a:lumMod val="65000"/>
                  <a:lumOff val="35000"/>
                </a:schemeClr>
              </a:solidFill>
            </a:ln>
          </c:spPr>
          <c:invertIfNegative val="0"/>
          <c:cat>
            <c:numRef>
              <c:f>Foglio1!$A$4:$A$9</c:f>
              <c:numCache>
                <c:formatCode>General</c:formatCode>
                <c:ptCount val="6"/>
                <c:pt idx="0">
                  <c:v>1991</c:v>
                </c:pt>
                <c:pt idx="1">
                  <c:v>1996</c:v>
                </c:pt>
                <c:pt idx="2">
                  <c:v>2001</c:v>
                </c:pt>
                <c:pt idx="3">
                  <c:v>2006</c:v>
                </c:pt>
                <c:pt idx="4">
                  <c:v>2012</c:v>
                </c:pt>
                <c:pt idx="5">
                  <c:v>2014</c:v>
                </c:pt>
              </c:numCache>
            </c:numRef>
          </c:cat>
          <c:val>
            <c:numRef>
              <c:f>Foglio1!$B$4:$B$9</c:f>
              <c:numCache>
                <c:formatCode>General</c:formatCode>
                <c:ptCount val="6"/>
                <c:pt idx="0">
                  <c:v>7.5</c:v>
                </c:pt>
                <c:pt idx="1">
                  <c:v>7.1</c:v>
                </c:pt>
                <c:pt idx="2">
                  <c:v>7.8</c:v>
                </c:pt>
                <c:pt idx="3">
                  <c:v>8.3000000000000007</c:v>
                </c:pt>
                <c:pt idx="4">
                  <c:v>9.1999999999999993</c:v>
                </c:pt>
                <c:pt idx="5">
                  <c:v>9.1999999999999993</c:v>
                </c:pt>
              </c:numCache>
            </c:numRef>
          </c:val>
        </c:ser>
        <c:ser>
          <c:idx val="1"/>
          <c:order val="1"/>
          <c:tx>
            <c:v>Pension</c:v>
          </c:tx>
          <c:spPr>
            <a:solidFill>
              <a:schemeClr val="bg1">
                <a:lumMod val="65000"/>
              </a:schemeClr>
            </a:solidFill>
            <a:ln>
              <a:solidFill>
                <a:schemeClr val="tx1">
                  <a:lumMod val="65000"/>
                  <a:lumOff val="35000"/>
                </a:schemeClr>
              </a:solidFill>
            </a:ln>
          </c:spPr>
          <c:invertIfNegative val="0"/>
          <c:cat>
            <c:numRef>
              <c:f>Foglio1!$A$4:$A$9</c:f>
              <c:numCache>
                <c:formatCode>General</c:formatCode>
                <c:ptCount val="6"/>
                <c:pt idx="0">
                  <c:v>1991</c:v>
                </c:pt>
                <c:pt idx="1">
                  <c:v>1996</c:v>
                </c:pt>
                <c:pt idx="2">
                  <c:v>2001</c:v>
                </c:pt>
                <c:pt idx="3">
                  <c:v>2006</c:v>
                </c:pt>
                <c:pt idx="4">
                  <c:v>2012</c:v>
                </c:pt>
                <c:pt idx="5">
                  <c:v>2014</c:v>
                </c:pt>
              </c:numCache>
            </c:numRef>
          </c:cat>
          <c:val>
            <c:numRef>
              <c:f>Foglio1!$C$4:$C$9</c:f>
              <c:numCache>
                <c:formatCode>General</c:formatCode>
                <c:ptCount val="6"/>
                <c:pt idx="0">
                  <c:v>11.3</c:v>
                </c:pt>
                <c:pt idx="1">
                  <c:v>12.7</c:v>
                </c:pt>
                <c:pt idx="2">
                  <c:v>12.8</c:v>
                </c:pt>
                <c:pt idx="3" formatCode="0.0">
                  <c:v>13</c:v>
                </c:pt>
                <c:pt idx="4">
                  <c:v>15.1</c:v>
                </c:pt>
                <c:pt idx="5">
                  <c:v>15.5</c:v>
                </c:pt>
              </c:numCache>
            </c:numRef>
          </c:val>
        </c:ser>
        <c:ser>
          <c:idx val="2"/>
          <c:order val="2"/>
          <c:tx>
            <c:v>Other functions</c:v>
          </c:tx>
          <c:spPr>
            <a:solidFill>
              <a:schemeClr val="accent1">
                <a:lumMod val="20000"/>
                <a:lumOff val="80000"/>
              </a:schemeClr>
            </a:solidFill>
            <a:ln>
              <a:solidFill>
                <a:schemeClr val="tx1">
                  <a:lumMod val="65000"/>
                  <a:lumOff val="35000"/>
                </a:schemeClr>
              </a:solidFill>
            </a:ln>
          </c:spPr>
          <c:invertIfNegative val="0"/>
          <c:val>
            <c:numRef>
              <c:f>Foglio1!$D$4:$D$9</c:f>
              <c:numCache>
                <c:formatCode>General</c:formatCode>
                <c:ptCount val="6"/>
                <c:pt idx="0">
                  <c:v>5.3000000000000007</c:v>
                </c:pt>
                <c:pt idx="1">
                  <c:v>4.3000000000000025</c:v>
                </c:pt>
                <c:pt idx="2">
                  <c:v>3.8999999999999995</c:v>
                </c:pt>
                <c:pt idx="3">
                  <c:v>3.3000000000000007</c:v>
                </c:pt>
                <c:pt idx="4">
                  <c:v>3.7000000000000011</c:v>
                </c:pt>
                <c:pt idx="5">
                  <c:v>3.9000000000000021</c:v>
                </c:pt>
              </c:numCache>
            </c:numRef>
          </c:val>
        </c:ser>
        <c:dLbls>
          <c:showLegendKey val="0"/>
          <c:showVal val="0"/>
          <c:showCatName val="0"/>
          <c:showSerName val="0"/>
          <c:showPercent val="0"/>
          <c:showBubbleSize val="0"/>
        </c:dLbls>
        <c:gapWidth val="150"/>
        <c:axId val="128552960"/>
        <c:axId val="128554496"/>
      </c:barChart>
      <c:catAx>
        <c:axId val="128552960"/>
        <c:scaling>
          <c:orientation val="minMax"/>
        </c:scaling>
        <c:delete val="0"/>
        <c:axPos val="b"/>
        <c:numFmt formatCode="General" sourceLinked="1"/>
        <c:majorTickMark val="out"/>
        <c:minorTickMark val="none"/>
        <c:tickLblPos val="nextTo"/>
        <c:txPr>
          <a:bodyPr/>
          <a:lstStyle/>
          <a:p>
            <a:pPr>
              <a:defRPr sz="1400">
                <a:latin typeface="Arial Narrow" panose="020B0606020202030204" pitchFamily="34" charset="0"/>
              </a:defRPr>
            </a:pPr>
            <a:endParaRPr lang="it-IT"/>
          </a:p>
        </c:txPr>
        <c:crossAx val="128554496"/>
        <c:crosses val="autoZero"/>
        <c:auto val="1"/>
        <c:lblAlgn val="ctr"/>
        <c:lblOffset val="100"/>
        <c:noMultiLvlLbl val="0"/>
      </c:catAx>
      <c:valAx>
        <c:axId val="128554496"/>
        <c:scaling>
          <c:orientation val="minMax"/>
          <c:max val="16"/>
        </c:scaling>
        <c:delete val="0"/>
        <c:axPos val="l"/>
        <c:majorGridlines>
          <c:spPr>
            <a:ln>
              <a:solidFill>
                <a:schemeClr val="accent1">
                  <a:lumMod val="60000"/>
                  <a:lumOff val="40000"/>
                </a:schemeClr>
              </a:solidFill>
              <a:prstDash val="sysDot"/>
            </a:ln>
          </c:spPr>
        </c:majorGridlines>
        <c:title>
          <c:tx>
            <c:rich>
              <a:bodyPr rot="-5400000" vert="horz"/>
              <a:lstStyle/>
              <a:p>
                <a:pPr>
                  <a:defRPr sz="1800" b="0">
                    <a:solidFill>
                      <a:schemeClr val="tx2">
                        <a:lumMod val="75000"/>
                      </a:schemeClr>
                    </a:solidFill>
                    <a:latin typeface="Arial Narrow" panose="020B0606020202030204" pitchFamily="34" charset="0"/>
                  </a:defRPr>
                </a:pPr>
                <a:r>
                  <a:rPr lang="en-US" sz="1800" b="0" dirty="0" smtClean="0">
                    <a:solidFill>
                      <a:schemeClr val="tx2">
                        <a:lumMod val="75000"/>
                      </a:schemeClr>
                    </a:solidFill>
                    <a:latin typeface="Arial Narrow" panose="020B0606020202030204" pitchFamily="34" charset="0"/>
                  </a:rPr>
                  <a:t>As percentage of GDP</a:t>
                </a:r>
                <a:endParaRPr lang="en-US" sz="1800" b="0" dirty="0">
                  <a:solidFill>
                    <a:schemeClr val="tx2">
                      <a:lumMod val="75000"/>
                    </a:schemeClr>
                  </a:solidFill>
                  <a:latin typeface="Arial Narrow" panose="020B0606020202030204" pitchFamily="34" charset="0"/>
                </a:endParaRPr>
              </a:p>
            </c:rich>
          </c:tx>
          <c:layout>
            <c:manualLayout>
              <c:xMode val="edge"/>
              <c:yMode val="edge"/>
              <c:x val="4.6341269702815397E-3"/>
              <c:y val="0.28793114867578817"/>
            </c:manualLayout>
          </c:layout>
          <c:overlay val="0"/>
        </c:title>
        <c:numFmt formatCode="General" sourceLinked="1"/>
        <c:majorTickMark val="out"/>
        <c:minorTickMark val="none"/>
        <c:tickLblPos val="nextTo"/>
        <c:txPr>
          <a:bodyPr/>
          <a:lstStyle/>
          <a:p>
            <a:pPr>
              <a:defRPr sz="1400">
                <a:latin typeface="Arial Narrow" panose="020B0606020202030204" pitchFamily="34" charset="0"/>
              </a:defRPr>
            </a:pPr>
            <a:endParaRPr lang="it-IT"/>
          </a:p>
        </c:txPr>
        <c:crossAx val="128552960"/>
        <c:crosses val="autoZero"/>
        <c:crossBetween val="between"/>
      </c:valAx>
      <c:spPr>
        <a:solidFill>
          <a:schemeClr val="bg1">
            <a:lumMod val="95000"/>
          </a:schemeClr>
        </a:solidFill>
        <a:ln>
          <a:solidFill>
            <a:schemeClr val="tx2"/>
          </a:solidFill>
        </a:ln>
      </c:spPr>
    </c:plotArea>
    <c:legend>
      <c:legendPos val="r"/>
      <c:layout>
        <c:manualLayout>
          <c:xMode val="edge"/>
          <c:yMode val="edge"/>
          <c:x val="0.10441732283464566"/>
          <c:y val="0.87768513708687024"/>
          <c:w val="0.84408607376958122"/>
          <c:h val="8.990761537006399E-2"/>
        </c:manualLayout>
      </c:layout>
      <c:overlay val="0"/>
      <c:txPr>
        <a:bodyPr/>
        <a:lstStyle/>
        <a:p>
          <a:pPr>
            <a:defRPr sz="2000">
              <a:solidFill>
                <a:schemeClr val="tx2">
                  <a:lumMod val="75000"/>
                </a:schemeClr>
              </a:solidFill>
              <a:latin typeface="Arial Narrow" panose="020B0606020202030204" pitchFamily="34" charset="0"/>
            </a:defRPr>
          </a:pPr>
          <a:endParaRPr lang="it-IT"/>
        </a:p>
      </c:txPr>
    </c:legend>
    <c:plotVisOnly val="1"/>
    <c:dispBlanksAs val="gap"/>
    <c:showDLblsOverMax val="0"/>
  </c:chart>
  <c:spPr>
    <a:noFill/>
    <a:ln>
      <a:solidFill>
        <a:schemeClr val="tx2"/>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323242655514535E-2"/>
          <c:y val="5.2989163023859628E-2"/>
          <c:w val="0.89194522757334582"/>
          <c:h val="0.83729376165548342"/>
        </c:manualLayout>
      </c:layout>
      <c:barChart>
        <c:barDir val="col"/>
        <c:grouping val="clustered"/>
        <c:varyColors val="0"/>
        <c:ser>
          <c:idx val="0"/>
          <c:order val="0"/>
          <c:tx>
            <c:strRef>
              <c:f>Foglio2!$B$2</c:f>
              <c:strCache>
                <c:ptCount val="1"/>
                <c:pt idx="0">
                  <c:v>% var pension expend</c:v>
                </c:pt>
              </c:strCache>
            </c:strRef>
          </c:tx>
          <c:spPr>
            <a:solidFill>
              <a:schemeClr val="bg1">
                <a:lumMod val="50000"/>
              </a:schemeClr>
            </a:solidFill>
            <a:ln>
              <a:solidFill>
                <a:schemeClr val="tx1"/>
              </a:solidFill>
            </a:ln>
          </c:spPr>
          <c:invertIfNegative val="0"/>
          <c:cat>
            <c:strRef>
              <c:f>Foglio2!$A$3:$A$5</c:f>
              <c:strCache>
                <c:ptCount val="3"/>
                <c:pt idx="0">
                  <c:v>1989-1997</c:v>
                </c:pt>
                <c:pt idx="1">
                  <c:v>1998-2008</c:v>
                </c:pt>
                <c:pt idx="2">
                  <c:v>2009-2014</c:v>
                </c:pt>
              </c:strCache>
            </c:strRef>
          </c:cat>
          <c:val>
            <c:numRef>
              <c:f>Foglio2!$B$3:$B$5</c:f>
              <c:numCache>
                <c:formatCode>General</c:formatCode>
                <c:ptCount val="3"/>
                <c:pt idx="0">
                  <c:v>4.5</c:v>
                </c:pt>
                <c:pt idx="1">
                  <c:v>1.7</c:v>
                </c:pt>
                <c:pt idx="2">
                  <c:v>0.8</c:v>
                </c:pt>
              </c:numCache>
            </c:numRef>
          </c:val>
        </c:ser>
        <c:ser>
          <c:idx val="1"/>
          <c:order val="1"/>
          <c:tx>
            <c:strRef>
              <c:f>Foglio2!$C$2</c:f>
              <c:strCache>
                <c:ptCount val="1"/>
                <c:pt idx="0">
                  <c:v>% var GDP</c:v>
                </c:pt>
              </c:strCache>
            </c:strRef>
          </c:tx>
          <c:spPr>
            <a:solidFill>
              <a:schemeClr val="accent1">
                <a:lumMod val="40000"/>
                <a:lumOff val="60000"/>
              </a:schemeClr>
            </a:solidFill>
            <a:ln w="19050">
              <a:solidFill>
                <a:schemeClr val="tx2">
                  <a:lumMod val="60000"/>
                  <a:lumOff val="40000"/>
                </a:schemeClr>
              </a:solidFill>
              <a:prstDash val="solid"/>
            </a:ln>
          </c:spPr>
          <c:invertIfNegative val="0"/>
          <c:cat>
            <c:strRef>
              <c:f>Foglio2!$A$3:$A$5</c:f>
              <c:strCache>
                <c:ptCount val="3"/>
                <c:pt idx="0">
                  <c:v>1989-1997</c:v>
                </c:pt>
                <c:pt idx="1">
                  <c:v>1998-2008</c:v>
                </c:pt>
                <c:pt idx="2">
                  <c:v>2009-2014</c:v>
                </c:pt>
              </c:strCache>
            </c:strRef>
          </c:cat>
          <c:val>
            <c:numRef>
              <c:f>Foglio2!$C$3:$C$5</c:f>
              <c:numCache>
                <c:formatCode>General</c:formatCode>
                <c:ptCount val="3"/>
                <c:pt idx="0">
                  <c:v>1.9</c:v>
                </c:pt>
                <c:pt idx="1">
                  <c:v>1.5</c:v>
                </c:pt>
                <c:pt idx="2">
                  <c:v>-1.7</c:v>
                </c:pt>
              </c:numCache>
            </c:numRef>
          </c:val>
        </c:ser>
        <c:dLbls>
          <c:showLegendKey val="0"/>
          <c:showVal val="0"/>
          <c:showCatName val="0"/>
          <c:showSerName val="0"/>
          <c:showPercent val="0"/>
          <c:showBubbleSize val="0"/>
        </c:dLbls>
        <c:gapWidth val="150"/>
        <c:axId val="128361216"/>
        <c:axId val="128362752"/>
      </c:barChart>
      <c:catAx>
        <c:axId val="128361216"/>
        <c:scaling>
          <c:orientation val="minMax"/>
        </c:scaling>
        <c:delete val="0"/>
        <c:axPos val="b"/>
        <c:majorTickMark val="out"/>
        <c:minorTickMark val="none"/>
        <c:tickLblPos val="nextTo"/>
        <c:txPr>
          <a:bodyPr/>
          <a:lstStyle/>
          <a:p>
            <a:pPr>
              <a:defRPr sz="1400">
                <a:latin typeface="Arial Narrow" panose="020B0606020202030204" pitchFamily="34" charset="0"/>
              </a:defRPr>
            </a:pPr>
            <a:endParaRPr lang="it-IT"/>
          </a:p>
        </c:txPr>
        <c:crossAx val="128362752"/>
        <c:crosses val="autoZero"/>
        <c:auto val="1"/>
        <c:lblAlgn val="ctr"/>
        <c:lblOffset val="100"/>
        <c:noMultiLvlLbl val="0"/>
      </c:catAx>
      <c:valAx>
        <c:axId val="128362752"/>
        <c:scaling>
          <c:orientation val="minMax"/>
          <c:min val="-2"/>
        </c:scaling>
        <c:delete val="0"/>
        <c:axPos val="l"/>
        <c:majorGridlines>
          <c:spPr>
            <a:ln w="6350">
              <a:prstDash val="sysDot"/>
            </a:ln>
          </c:spPr>
        </c:majorGridlines>
        <c:title>
          <c:tx>
            <c:rich>
              <a:bodyPr rot="-5400000" vert="horz"/>
              <a:lstStyle/>
              <a:p>
                <a:pPr>
                  <a:defRPr sz="1800" b="0">
                    <a:latin typeface="Arial Narrow" panose="020B0606020202030204" pitchFamily="34" charset="0"/>
                  </a:defRPr>
                </a:pPr>
                <a:r>
                  <a:rPr lang="en-US" sz="1800" b="0">
                    <a:latin typeface="Arial Narrow" panose="020B0606020202030204" pitchFamily="34" charset="0"/>
                  </a:rPr>
                  <a:t>average values of period </a:t>
                </a:r>
              </a:p>
            </c:rich>
          </c:tx>
          <c:layout/>
          <c:overlay val="0"/>
        </c:title>
        <c:numFmt formatCode="#,##0.0" sourceLinked="0"/>
        <c:majorTickMark val="out"/>
        <c:minorTickMark val="none"/>
        <c:tickLblPos val="nextTo"/>
        <c:txPr>
          <a:bodyPr/>
          <a:lstStyle/>
          <a:p>
            <a:pPr>
              <a:defRPr sz="1200">
                <a:latin typeface="Arial Narrow" panose="020B0606020202030204" pitchFamily="34" charset="0"/>
              </a:defRPr>
            </a:pPr>
            <a:endParaRPr lang="it-IT"/>
          </a:p>
        </c:txPr>
        <c:crossAx val="128361216"/>
        <c:crosses val="autoZero"/>
        <c:crossBetween val="between"/>
        <c:majorUnit val="1"/>
      </c:valAx>
      <c:spPr>
        <a:solidFill>
          <a:schemeClr val="bg1">
            <a:lumMod val="95000"/>
          </a:schemeClr>
        </a:solidFill>
        <a:ln>
          <a:solidFill>
            <a:srgbClr val="4F81BD"/>
          </a:solidFill>
        </a:ln>
      </c:spPr>
    </c:plotArea>
    <c:legend>
      <c:legendPos val="r"/>
      <c:layout>
        <c:manualLayout>
          <c:xMode val="edge"/>
          <c:yMode val="edge"/>
          <c:x val="0.19175"/>
          <c:y val="0.89136917545939309"/>
          <c:w val="0.54713888888888884"/>
          <c:h val="9.5125843071990013E-2"/>
        </c:manualLayout>
      </c:layout>
      <c:overlay val="0"/>
      <c:txPr>
        <a:bodyPr/>
        <a:lstStyle/>
        <a:p>
          <a:pPr>
            <a:defRPr sz="2000">
              <a:latin typeface="Arial Narrow" panose="020B0606020202030204" pitchFamily="34" charset="0"/>
            </a:defRPr>
          </a:pPr>
          <a:endParaRPr lang="it-IT"/>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90232459210439E-2"/>
          <c:y val="2.6364175579939086E-2"/>
          <c:w val="0.92183592242935686"/>
          <c:h val="0.79337988013352567"/>
        </c:manualLayout>
      </c:layout>
      <c:lineChart>
        <c:grouping val="standard"/>
        <c:varyColors val="0"/>
        <c:ser>
          <c:idx val="2"/>
          <c:order val="0"/>
          <c:tx>
            <c:v>current legislation</c:v>
          </c:tx>
          <c:spPr>
            <a:ln w="38100" cmpd="sng">
              <a:solidFill>
                <a:srgbClr val="C00000"/>
              </a:solidFill>
            </a:ln>
          </c:spPr>
          <c:marker>
            <c:symbol val="none"/>
          </c:marker>
          <c:dPt>
            <c:idx val="9"/>
            <c:bubble3D val="0"/>
            <c:spPr>
              <a:ln w="38100" cmpd="sng">
                <a:solidFill>
                  <a:srgbClr val="00B050"/>
                </a:solidFill>
              </a:ln>
            </c:spPr>
          </c:dPt>
          <c:dPt>
            <c:idx val="10"/>
            <c:bubble3D val="0"/>
            <c:spPr>
              <a:ln w="38100" cmpd="sng">
                <a:solidFill>
                  <a:srgbClr val="00B050"/>
                </a:solidFill>
              </a:ln>
            </c:spPr>
          </c:dPt>
          <c:cat>
            <c:numRef>
              <c:f>Foglio1!$A$4:$A$59</c:f>
              <c:numCache>
                <c:formatCode>General</c:formatCode>
                <c:ptCount val="5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numCache>
            </c:numRef>
          </c:cat>
          <c:val>
            <c:numRef>
              <c:f>Foglio1!$B$4:$B$59</c:f>
              <c:numCache>
                <c:formatCode>General</c:formatCode>
                <c:ptCount val="56"/>
                <c:pt idx="3" formatCode="0.00">
                  <c:v>13.4</c:v>
                </c:pt>
                <c:pt idx="4" formatCode="0.00">
                  <c:v>14</c:v>
                </c:pt>
                <c:pt idx="5" formatCode="0.00">
                  <c:v>14.8</c:v>
                </c:pt>
                <c:pt idx="6" formatCode="0.00">
                  <c:v>14.89</c:v>
                </c:pt>
                <c:pt idx="7" formatCode="0.00">
                  <c:v>15.03</c:v>
                </c:pt>
                <c:pt idx="8">
                  <c:v>15.66</c:v>
                </c:pt>
                <c:pt idx="9">
                  <c:v>15.78</c:v>
                </c:pt>
                <c:pt idx="10">
                  <c:v>15.74</c:v>
                </c:pt>
                <c:pt idx="11">
                  <c:v>15.66</c:v>
                </c:pt>
                <c:pt idx="12">
                  <c:v>15.62</c:v>
                </c:pt>
                <c:pt idx="13">
                  <c:v>15.51</c:v>
                </c:pt>
                <c:pt idx="14">
                  <c:v>15.42</c:v>
                </c:pt>
                <c:pt idx="15">
                  <c:v>15.31</c:v>
                </c:pt>
                <c:pt idx="16">
                  <c:v>15.29</c:v>
                </c:pt>
                <c:pt idx="17">
                  <c:v>15.26</c:v>
                </c:pt>
                <c:pt idx="18">
                  <c:v>15.25</c:v>
                </c:pt>
                <c:pt idx="19">
                  <c:v>15.21</c:v>
                </c:pt>
                <c:pt idx="20">
                  <c:v>15.18</c:v>
                </c:pt>
                <c:pt idx="21">
                  <c:v>15.08</c:v>
                </c:pt>
                <c:pt idx="22">
                  <c:v>14.94</c:v>
                </c:pt>
                <c:pt idx="23">
                  <c:v>14.96</c:v>
                </c:pt>
                <c:pt idx="24" formatCode="0.00">
                  <c:v>14.97</c:v>
                </c:pt>
                <c:pt idx="25">
                  <c:v>14.97</c:v>
                </c:pt>
                <c:pt idx="26">
                  <c:v>15.01</c:v>
                </c:pt>
                <c:pt idx="27">
                  <c:v>15.08</c:v>
                </c:pt>
                <c:pt idx="28">
                  <c:v>15.14</c:v>
                </c:pt>
                <c:pt idx="29">
                  <c:v>15.16</c:v>
                </c:pt>
                <c:pt idx="30">
                  <c:v>15.19</c:v>
                </c:pt>
                <c:pt idx="31">
                  <c:v>15.24</c:v>
                </c:pt>
                <c:pt idx="32">
                  <c:v>15.29</c:v>
                </c:pt>
                <c:pt idx="33">
                  <c:v>15.33</c:v>
                </c:pt>
                <c:pt idx="34">
                  <c:v>15.36</c:v>
                </c:pt>
                <c:pt idx="35">
                  <c:v>15.39</c:v>
                </c:pt>
                <c:pt idx="36" formatCode="0.00">
                  <c:v>15.43</c:v>
                </c:pt>
                <c:pt idx="37">
                  <c:v>15.46</c:v>
                </c:pt>
                <c:pt idx="38">
                  <c:v>15.52</c:v>
                </c:pt>
                <c:pt idx="39" formatCode="0.00">
                  <c:v>15.51</c:v>
                </c:pt>
                <c:pt idx="40">
                  <c:v>15.49</c:v>
                </c:pt>
                <c:pt idx="41">
                  <c:v>15.39</c:v>
                </c:pt>
                <c:pt idx="42">
                  <c:v>15.28</c:v>
                </c:pt>
                <c:pt idx="43">
                  <c:v>15.16</c:v>
                </c:pt>
                <c:pt idx="44">
                  <c:v>15.03</c:v>
                </c:pt>
                <c:pt idx="45">
                  <c:v>14.81</c:v>
                </c:pt>
                <c:pt idx="46">
                  <c:v>14.71</c:v>
                </c:pt>
                <c:pt idx="47">
                  <c:v>14.59</c:v>
                </c:pt>
                <c:pt idx="48">
                  <c:v>14.46</c:v>
                </c:pt>
                <c:pt idx="49">
                  <c:v>14.34</c:v>
                </c:pt>
                <c:pt idx="50">
                  <c:v>14.25</c:v>
                </c:pt>
                <c:pt idx="51">
                  <c:v>14.16</c:v>
                </c:pt>
                <c:pt idx="52">
                  <c:v>14.05</c:v>
                </c:pt>
                <c:pt idx="53">
                  <c:v>13.99</c:v>
                </c:pt>
                <c:pt idx="54">
                  <c:v>13.85</c:v>
                </c:pt>
                <c:pt idx="55">
                  <c:v>13.79</c:v>
                </c:pt>
              </c:numCache>
            </c:numRef>
          </c:val>
          <c:smooth val="0"/>
        </c:ser>
        <c:ser>
          <c:idx val="1"/>
          <c:order val="1"/>
          <c:tx>
            <c:v>before L. 214/2011</c:v>
          </c:tx>
          <c:spPr>
            <a:ln w="25400">
              <a:solidFill>
                <a:schemeClr val="tx1"/>
              </a:solidFill>
              <a:prstDash val="sysDash"/>
            </a:ln>
          </c:spPr>
          <c:marker>
            <c:symbol val="none"/>
          </c:marker>
          <c:cat>
            <c:numRef>
              <c:f>Foglio1!$A$4:$A$59</c:f>
              <c:numCache>
                <c:formatCode>General</c:formatCode>
                <c:ptCount val="5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pt idx="26">
                  <c:v>2031</c:v>
                </c:pt>
                <c:pt idx="27">
                  <c:v>2032</c:v>
                </c:pt>
                <c:pt idx="28">
                  <c:v>2033</c:v>
                </c:pt>
                <c:pt idx="29">
                  <c:v>2034</c:v>
                </c:pt>
                <c:pt idx="30">
                  <c:v>2035</c:v>
                </c:pt>
                <c:pt idx="31">
                  <c:v>2036</c:v>
                </c:pt>
                <c:pt idx="32">
                  <c:v>2037</c:v>
                </c:pt>
                <c:pt idx="33">
                  <c:v>2038</c:v>
                </c:pt>
                <c:pt idx="34">
                  <c:v>2039</c:v>
                </c:pt>
                <c:pt idx="35">
                  <c:v>2040</c:v>
                </c:pt>
                <c:pt idx="36">
                  <c:v>2041</c:v>
                </c:pt>
                <c:pt idx="37">
                  <c:v>2042</c:v>
                </c:pt>
                <c:pt idx="38">
                  <c:v>2043</c:v>
                </c:pt>
                <c:pt idx="39">
                  <c:v>2044</c:v>
                </c:pt>
                <c:pt idx="40">
                  <c:v>2045</c:v>
                </c:pt>
                <c:pt idx="41">
                  <c:v>2046</c:v>
                </c:pt>
                <c:pt idx="42">
                  <c:v>2047</c:v>
                </c:pt>
                <c:pt idx="43">
                  <c:v>2048</c:v>
                </c:pt>
                <c:pt idx="44">
                  <c:v>2049</c:v>
                </c:pt>
                <c:pt idx="45">
                  <c:v>2050</c:v>
                </c:pt>
                <c:pt idx="46">
                  <c:v>2051</c:v>
                </c:pt>
                <c:pt idx="47">
                  <c:v>2052</c:v>
                </c:pt>
                <c:pt idx="48">
                  <c:v>2053</c:v>
                </c:pt>
                <c:pt idx="49">
                  <c:v>2054</c:v>
                </c:pt>
                <c:pt idx="50">
                  <c:v>2055</c:v>
                </c:pt>
                <c:pt idx="51">
                  <c:v>2056</c:v>
                </c:pt>
                <c:pt idx="52">
                  <c:v>2057</c:v>
                </c:pt>
                <c:pt idx="53">
                  <c:v>2058</c:v>
                </c:pt>
                <c:pt idx="54">
                  <c:v>2059</c:v>
                </c:pt>
                <c:pt idx="55">
                  <c:v>2060</c:v>
                </c:pt>
              </c:numCache>
            </c:numRef>
          </c:cat>
          <c:val>
            <c:numRef>
              <c:f>Foglio1!$C$4:$C$59</c:f>
              <c:numCache>
                <c:formatCode>General</c:formatCode>
                <c:ptCount val="56"/>
                <c:pt idx="3" formatCode="0.00">
                  <c:v>14.25</c:v>
                </c:pt>
                <c:pt idx="4" formatCode="0.00">
                  <c:v>15.01</c:v>
                </c:pt>
                <c:pt idx="5" formatCode="0.00">
                  <c:v>15.23</c:v>
                </c:pt>
                <c:pt idx="6" formatCode="0.00">
                  <c:v>15.36</c:v>
                </c:pt>
                <c:pt idx="7" formatCode="0.00">
                  <c:v>15.7</c:v>
                </c:pt>
                <c:pt idx="8">
                  <c:v>16.329999999999998</c:v>
                </c:pt>
                <c:pt idx="9">
                  <c:v>16.48</c:v>
                </c:pt>
                <c:pt idx="10">
                  <c:v>16.690000000000001</c:v>
                </c:pt>
                <c:pt idx="11">
                  <c:v>16.760000000000002</c:v>
                </c:pt>
                <c:pt idx="12">
                  <c:v>16.829999999999998</c:v>
                </c:pt>
                <c:pt idx="13">
                  <c:v>16.940000000000001</c:v>
                </c:pt>
                <c:pt idx="14">
                  <c:v>16.86</c:v>
                </c:pt>
                <c:pt idx="15">
                  <c:v>16.63</c:v>
                </c:pt>
                <c:pt idx="16">
                  <c:v>16.53</c:v>
                </c:pt>
                <c:pt idx="17">
                  <c:v>16.45</c:v>
                </c:pt>
                <c:pt idx="18">
                  <c:v>16.36</c:v>
                </c:pt>
                <c:pt idx="19">
                  <c:v>16.260000000000002</c:v>
                </c:pt>
                <c:pt idx="20">
                  <c:v>16.16</c:v>
                </c:pt>
                <c:pt idx="21">
                  <c:v>16.05</c:v>
                </c:pt>
                <c:pt idx="22">
                  <c:v>15.96</c:v>
                </c:pt>
                <c:pt idx="23">
                  <c:v>15.88</c:v>
                </c:pt>
                <c:pt idx="24">
                  <c:v>15.79</c:v>
                </c:pt>
                <c:pt idx="25">
                  <c:v>15.72</c:v>
                </c:pt>
                <c:pt idx="26">
                  <c:v>15.66</c:v>
                </c:pt>
                <c:pt idx="27">
                  <c:v>15.59</c:v>
                </c:pt>
                <c:pt idx="28">
                  <c:v>15.56</c:v>
                </c:pt>
                <c:pt idx="29">
                  <c:v>15.53</c:v>
                </c:pt>
                <c:pt idx="30">
                  <c:v>15.51</c:v>
                </c:pt>
                <c:pt idx="31">
                  <c:v>15.48</c:v>
                </c:pt>
                <c:pt idx="32">
                  <c:v>15.47</c:v>
                </c:pt>
                <c:pt idx="33">
                  <c:v>15.43</c:v>
                </c:pt>
                <c:pt idx="34">
                  <c:v>15.41</c:v>
                </c:pt>
                <c:pt idx="35">
                  <c:v>15.45</c:v>
                </c:pt>
                <c:pt idx="36">
                  <c:v>15.52</c:v>
                </c:pt>
                <c:pt idx="37">
                  <c:v>15.54</c:v>
                </c:pt>
                <c:pt idx="38">
                  <c:v>15.57</c:v>
                </c:pt>
                <c:pt idx="39">
                  <c:v>15.63</c:v>
                </c:pt>
                <c:pt idx="40">
                  <c:v>15.61</c:v>
                </c:pt>
                <c:pt idx="41">
                  <c:v>15.51</c:v>
                </c:pt>
                <c:pt idx="42">
                  <c:v>15.47</c:v>
                </c:pt>
                <c:pt idx="43">
                  <c:v>15.39</c:v>
                </c:pt>
                <c:pt idx="44">
                  <c:v>15.32</c:v>
                </c:pt>
                <c:pt idx="45">
                  <c:v>15.28</c:v>
                </c:pt>
                <c:pt idx="46">
                  <c:v>15.19</c:v>
                </c:pt>
                <c:pt idx="47">
                  <c:v>15.11</c:v>
                </c:pt>
                <c:pt idx="48">
                  <c:v>15.01</c:v>
                </c:pt>
                <c:pt idx="49">
                  <c:v>14.92</c:v>
                </c:pt>
                <c:pt idx="50">
                  <c:v>14.79</c:v>
                </c:pt>
                <c:pt idx="51">
                  <c:v>14.65</c:v>
                </c:pt>
                <c:pt idx="52">
                  <c:v>14.47</c:v>
                </c:pt>
                <c:pt idx="53">
                  <c:v>14.32</c:v>
                </c:pt>
                <c:pt idx="54">
                  <c:v>14.11</c:v>
                </c:pt>
                <c:pt idx="55">
                  <c:v>14.03</c:v>
                </c:pt>
              </c:numCache>
            </c:numRef>
          </c:val>
          <c:smooth val="1"/>
        </c:ser>
        <c:ser>
          <c:idx val="0"/>
          <c:order val="2"/>
          <c:tx>
            <c:v>before L. 122/2011</c:v>
          </c:tx>
          <c:spPr>
            <a:ln w="22225">
              <a:solidFill>
                <a:schemeClr val="tx1"/>
              </a:solidFill>
              <a:prstDash val="sysDash"/>
            </a:ln>
          </c:spPr>
          <c:marker>
            <c:symbol val="none"/>
          </c:marker>
          <c:val>
            <c:numRef>
              <c:f>Foglio1!$D$4:$D$59</c:f>
              <c:numCache>
                <c:formatCode>General</c:formatCode>
                <c:ptCount val="56"/>
                <c:pt idx="3" formatCode="0.00">
                  <c:v>14.25</c:v>
                </c:pt>
                <c:pt idx="4" formatCode="0.00">
                  <c:v>15.01</c:v>
                </c:pt>
                <c:pt idx="5" formatCode="0.00">
                  <c:v>15.23</c:v>
                </c:pt>
                <c:pt idx="6" formatCode="0.00">
                  <c:v>15.36</c:v>
                </c:pt>
                <c:pt idx="7">
                  <c:v>15.72</c:v>
                </c:pt>
                <c:pt idx="8">
                  <c:v>16.38</c:v>
                </c:pt>
                <c:pt idx="9">
                  <c:v>16.579999999999998</c:v>
                </c:pt>
                <c:pt idx="10">
                  <c:v>16.86</c:v>
                </c:pt>
                <c:pt idx="11" formatCode="0.00">
                  <c:v>16.899999999999999</c:v>
                </c:pt>
                <c:pt idx="12">
                  <c:v>17.03</c:v>
                </c:pt>
                <c:pt idx="13">
                  <c:v>17.190000000000001</c:v>
                </c:pt>
                <c:pt idx="14">
                  <c:v>17.13</c:v>
                </c:pt>
                <c:pt idx="15">
                  <c:v>17.059999999999999</c:v>
                </c:pt>
                <c:pt idx="16">
                  <c:v>16.91</c:v>
                </c:pt>
                <c:pt idx="17">
                  <c:v>16.86</c:v>
                </c:pt>
                <c:pt idx="18">
                  <c:v>16.78</c:v>
                </c:pt>
                <c:pt idx="19">
                  <c:v>16.68</c:v>
                </c:pt>
                <c:pt idx="20">
                  <c:v>16.579999999999998</c:v>
                </c:pt>
                <c:pt idx="21">
                  <c:v>16.53</c:v>
                </c:pt>
                <c:pt idx="22">
                  <c:v>16.47</c:v>
                </c:pt>
                <c:pt idx="23">
                  <c:v>16.41</c:v>
                </c:pt>
                <c:pt idx="24">
                  <c:v>16.350000000000001</c:v>
                </c:pt>
                <c:pt idx="25" formatCode="0.00">
                  <c:v>16.3</c:v>
                </c:pt>
                <c:pt idx="26">
                  <c:v>16.23</c:v>
                </c:pt>
                <c:pt idx="27">
                  <c:v>16.16</c:v>
                </c:pt>
                <c:pt idx="28">
                  <c:v>16.09</c:v>
                </c:pt>
                <c:pt idx="29">
                  <c:v>15.98</c:v>
                </c:pt>
                <c:pt idx="30">
                  <c:v>15.91</c:v>
                </c:pt>
                <c:pt idx="31">
                  <c:v>15.82</c:v>
                </c:pt>
                <c:pt idx="32">
                  <c:v>15.79</c:v>
                </c:pt>
                <c:pt idx="33">
                  <c:v>15.78</c:v>
                </c:pt>
                <c:pt idx="34">
                  <c:v>15.77</c:v>
                </c:pt>
                <c:pt idx="35">
                  <c:v>15.83</c:v>
                </c:pt>
                <c:pt idx="36">
                  <c:v>15.87</c:v>
                </c:pt>
                <c:pt idx="37" formatCode="0.00">
                  <c:v>15.91</c:v>
                </c:pt>
                <c:pt idx="38">
                  <c:v>15.86</c:v>
                </c:pt>
                <c:pt idx="39">
                  <c:v>15.76</c:v>
                </c:pt>
                <c:pt idx="40">
                  <c:v>15.62</c:v>
                </c:pt>
                <c:pt idx="41">
                  <c:v>15.56</c:v>
                </c:pt>
                <c:pt idx="42">
                  <c:v>15.48</c:v>
                </c:pt>
                <c:pt idx="43">
                  <c:v>15.41</c:v>
                </c:pt>
                <c:pt idx="44">
                  <c:v>15.36</c:v>
                </c:pt>
                <c:pt idx="45">
                  <c:v>15.31</c:v>
                </c:pt>
                <c:pt idx="46">
                  <c:v>15.22</c:v>
                </c:pt>
                <c:pt idx="47">
                  <c:v>15.14</c:v>
                </c:pt>
                <c:pt idx="48">
                  <c:v>15.07</c:v>
                </c:pt>
                <c:pt idx="49">
                  <c:v>14.88</c:v>
                </c:pt>
                <c:pt idx="50">
                  <c:v>14.75</c:v>
                </c:pt>
                <c:pt idx="51">
                  <c:v>14.56</c:v>
                </c:pt>
                <c:pt idx="52">
                  <c:v>14.39</c:v>
                </c:pt>
                <c:pt idx="53">
                  <c:v>14.28</c:v>
                </c:pt>
                <c:pt idx="54">
                  <c:v>14.06</c:v>
                </c:pt>
                <c:pt idx="55">
                  <c:v>13.97</c:v>
                </c:pt>
              </c:numCache>
            </c:numRef>
          </c:val>
          <c:smooth val="0"/>
        </c:ser>
        <c:ser>
          <c:idx val="3"/>
          <c:order val="3"/>
          <c:tx>
            <c:v>before L. 111/2011</c:v>
          </c:tx>
          <c:spPr>
            <a:ln w="19050">
              <a:prstDash val="lgDash"/>
            </a:ln>
          </c:spPr>
          <c:marker>
            <c:symbol val="none"/>
          </c:marker>
          <c:val>
            <c:numRef>
              <c:f>Foglio1!$E$4:$E$59</c:f>
              <c:numCache>
                <c:formatCode>General</c:formatCode>
                <c:ptCount val="56"/>
                <c:pt idx="3" formatCode="0.00">
                  <c:v>14.25</c:v>
                </c:pt>
                <c:pt idx="4" formatCode="0.00">
                  <c:v>15.01</c:v>
                </c:pt>
                <c:pt idx="5" formatCode="0.00">
                  <c:v>15.23</c:v>
                </c:pt>
                <c:pt idx="6" formatCode="0.00">
                  <c:v>15.36</c:v>
                </c:pt>
                <c:pt idx="7">
                  <c:v>15.73</c:v>
                </c:pt>
                <c:pt idx="8">
                  <c:v>16.46</c:v>
                </c:pt>
                <c:pt idx="9">
                  <c:v>17.04</c:v>
                </c:pt>
                <c:pt idx="10" formatCode="0.00">
                  <c:v>17.149999999999999</c:v>
                </c:pt>
                <c:pt idx="11">
                  <c:v>17.25</c:v>
                </c:pt>
                <c:pt idx="12">
                  <c:v>17.43</c:v>
                </c:pt>
                <c:pt idx="13">
                  <c:v>17.559999999999999</c:v>
                </c:pt>
                <c:pt idx="14" formatCode="0.00">
                  <c:v>17.5</c:v>
                </c:pt>
                <c:pt idx="15">
                  <c:v>17.440000000000001</c:v>
                </c:pt>
                <c:pt idx="16">
                  <c:v>17.39</c:v>
                </c:pt>
                <c:pt idx="17">
                  <c:v>17.34</c:v>
                </c:pt>
                <c:pt idx="18">
                  <c:v>17.260000000000002</c:v>
                </c:pt>
                <c:pt idx="19">
                  <c:v>17.149999999999999</c:v>
                </c:pt>
                <c:pt idx="20">
                  <c:v>17.02</c:v>
                </c:pt>
                <c:pt idx="21">
                  <c:v>16.989999999999998</c:v>
                </c:pt>
                <c:pt idx="22">
                  <c:v>16.95</c:v>
                </c:pt>
                <c:pt idx="23">
                  <c:v>16.87</c:v>
                </c:pt>
                <c:pt idx="24">
                  <c:v>16.829999999999998</c:v>
                </c:pt>
                <c:pt idx="25" formatCode="0.00">
                  <c:v>16.809999999999999</c:v>
                </c:pt>
                <c:pt idx="26" formatCode="0.00">
                  <c:v>16.8</c:v>
                </c:pt>
                <c:pt idx="27">
                  <c:v>16.72</c:v>
                </c:pt>
                <c:pt idx="28">
                  <c:v>16.64</c:v>
                </c:pt>
                <c:pt idx="29">
                  <c:v>16.559999999999999</c:v>
                </c:pt>
                <c:pt idx="30">
                  <c:v>16.48</c:v>
                </c:pt>
                <c:pt idx="31" formatCode="0.00">
                  <c:v>16.399999999999999</c:v>
                </c:pt>
                <c:pt idx="32">
                  <c:v>16.32</c:v>
                </c:pt>
                <c:pt idx="33">
                  <c:v>16.239999999999998</c:v>
                </c:pt>
                <c:pt idx="34">
                  <c:v>16.22</c:v>
                </c:pt>
                <c:pt idx="35">
                  <c:v>16.21</c:v>
                </c:pt>
                <c:pt idx="36" formatCode="0.00">
                  <c:v>16.2</c:v>
                </c:pt>
                <c:pt idx="37" formatCode="0.00">
                  <c:v>16.195</c:v>
                </c:pt>
                <c:pt idx="38">
                  <c:v>16.190000000000001</c:v>
                </c:pt>
                <c:pt idx="39">
                  <c:v>16.05</c:v>
                </c:pt>
                <c:pt idx="40">
                  <c:v>15.92</c:v>
                </c:pt>
                <c:pt idx="41">
                  <c:v>15.75</c:v>
                </c:pt>
                <c:pt idx="42">
                  <c:v>15.59</c:v>
                </c:pt>
                <c:pt idx="43">
                  <c:v>15.37</c:v>
                </c:pt>
                <c:pt idx="44">
                  <c:v>15.29</c:v>
                </c:pt>
                <c:pt idx="45">
                  <c:v>15.14</c:v>
                </c:pt>
                <c:pt idx="46">
                  <c:v>15.04</c:v>
                </c:pt>
                <c:pt idx="47">
                  <c:v>14.92</c:v>
                </c:pt>
                <c:pt idx="48">
                  <c:v>14.81</c:v>
                </c:pt>
                <c:pt idx="49">
                  <c:v>14.74</c:v>
                </c:pt>
                <c:pt idx="50" formatCode="0.00">
                  <c:v>14.72</c:v>
                </c:pt>
                <c:pt idx="51" formatCode="0.00">
                  <c:v>14.53</c:v>
                </c:pt>
                <c:pt idx="52">
                  <c:v>14.38</c:v>
                </c:pt>
                <c:pt idx="53">
                  <c:v>14.26</c:v>
                </c:pt>
                <c:pt idx="54">
                  <c:v>14.03</c:v>
                </c:pt>
                <c:pt idx="55" formatCode="0.00">
                  <c:v>13.95</c:v>
                </c:pt>
              </c:numCache>
            </c:numRef>
          </c:val>
          <c:smooth val="0"/>
        </c:ser>
        <c:ser>
          <c:idx val="4"/>
          <c:order val="4"/>
          <c:tx>
            <c:v>before L. 243/2004</c:v>
          </c:tx>
          <c:spPr>
            <a:ln w="19050">
              <a:solidFill>
                <a:schemeClr val="tx1"/>
              </a:solidFill>
              <a:prstDash val="lgDashDotDot"/>
            </a:ln>
          </c:spPr>
          <c:marker>
            <c:symbol val="none"/>
          </c:marker>
          <c:val>
            <c:numRef>
              <c:f>Foglio1!$F$4:$F$59</c:f>
              <c:numCache>
                <c:formatCode>General</c:formatCode>
                <c:ptCount val="56"/>
                <c:pt idx="3" formatCode="0.00">
                  <c:v>14.25</c:v>
                </c:pt>
                <c:pt idx="4" formatCode="0.00">
                  <c:v>15.48</c:v>
                </c:pt>
                <c:pt idx="5" formatCode="0.00">
                  <c:v>15.65</c:v>
                </c:pt>
                <c:pt idx="6" formatCode="0.00">
                  <c:v>15.93</c:v>
                </c:pt>
                <c:pt idx="7" formatCode="0.00">
                  <c:v>16.68</c:v>
                </c:pt>
                <c:pt idx="8" formatCode="0.00">
                  <c:v>17.690000000000001</c:v>
                </c:pt>
                <c:pt idx="9" formatCode="0.00">
                  <c:v>17.88</c:v>
                </c:pt>
                <c:pt idx="10" formatCode="0.00">
                  <c:v>17.95</c:v>
                </c:pt>
                <c:pt idx="11" formatCode="0.00">
                  <c:v>18.11</c:v>
                </c:pt>
                <c:pt idx="12" formatCode="0.00">
                  <c:v>18.28</c:v>
                </c:pt>
                <c:pt idx="13" formatCode="0.00">
                  <c:v>18.28</c:v>
                </c:pt>
                <c:pt idx="14" formatCode="0.00">
                  <c:v>18.22</c:v>
                </c:pt>
                <c:pt idx="15" formatCode="0.00">
                  <c:v>18.16</c:v>
                </c:pt>
                <c:pt idx="16" formatCode="0.00">
                  <c:v>18.010000000000002</c:v>
                </c:pt>
                <c:pt idx="17" formatCode="0.00">
                  <c:v>17.93</c:v>
                </c:pt>
                <c:pt idx="18" formatCode="0.00">
                  <c:v>17.86</c:v>
                </c:pt>
                <c:pt idx="19" formatCode="0.00">
                  <c:v>17.829999999999998</c:v>
                </c:pt>
                <c:pt idx="20">
                  <c:v>17.809999999999999</c:v>
                </c:pt>
                <c:pt idx="21" formatCode="0.00">
                  <c:v>17.72</c:v>
                </c:pt>
                <c:pt idx="22" formatCode="0.00">
                  <c:v>17.690000000000001</c:v>
                </c:pt>
                <c:pt idx="23" formatCode="0.00">
                  <c:v>17.64</c:v>
                </c:pt>
                <c:pt idx="24" formatCode="0.00">
                  <c:v>17.579999999999998</c:v>
                </c:pt>
                <c:pt idx="25">
                  <c:v>17.510000000000002</c:v>
                </c:pt>
                <c:pt idx="26" formatCode="0.00">
                  <c:v>17.420000000000002</c:v>
                </c:pt>
                <c:pt idx="27" formatCode="0.00">
                  <c:v>17.309999999999999</c:v>
                </c:pt>
                <c:pt idx="28" formatCode="0.00">
                  <c:v>17.2</c:v>
                </c:pt>
                <c:pt idx="29" formatCode="0.00">
                  <c:v>17.09</c:v>
                </c:pt>
                <c:pt idx="30">
                  <c:v>16.98</c:v>
                </c:pt>
                <c:pt idx="31" formatCode="0.00">
                  <c:v>16.739999999999998</c:v>
                </c:pt>
                <c:pt idx="32" formatCode="0.00">
                  <c:v>16.510000000000002</c:v>
                </c:pt>
                <c:pt idx="33" formatCode="0.00">
                  <c:v>16.39</c:v>
                </c:pt>
                <c:pt idx="34" formatCode="0.00">
                  <c:v>16.25</c:v>
                </c:pt>
                <c:pt idx="35">
                  <c:v>16.12</c:v>
                </c:pt>
                <c:pt idx="36" formatCode="0.00">
                  <c:v>16.010000000000002</c:v>
                </c:pt>
                <c:pt idx="37" formatCode="0.00">
                  <c:v>15.91</c:v>
                </c:pt>
                <c:pt idx="38" formatCode="0.00">
                  <c:v>15.77</c:v>
                </c:pt>
                <c:pt idx="39" formatCode="0.00">
                  <c:v>15.64</c:v>
                </c:pt>
                <c:pt idx="40">
                  <c:v>15.51</c:v>
                </c:pt>
                <c:pt idx="41" formatCode="0.00">
                  <c:v>15.36</c:v>
                </c:pt>
                <c:pt idx="42" formatCode="0.00">
                  <c:v>15.21</c:v>
                </c:pt>
                <c:pt idx="43" formatCode="0.00">
                  <c:v>15.06</c:v>
                </c:pt>
                <c:pt idx="44" formatCode="0.00">
                  <c:v>14.9</c:v>
                </c:pt>
                <c:pt idx="45">
                  <c:v>14.75</c:v>
                </c:pt>
                <c:pt idx="46" formatCode="0.00">
                  <c:v>14.59</c:v>
                </c:pt>
                <c:pt idx="47" formatCode="0.00">
                  <c:v>14.43</c:v>
                </c:pt>
                <c:pt idx="48" formatCode="0.00">
                  <c:v>14.38</c:v>
                </c:pt>
                <c:pt idx="49" formatCode="0.00">
                  <c:v>14.34</c:v>
                </c:pt>
                <c:pt idx="50">
                  <c:v>14.33</c:v>
                </c:pt>
                <c:pt idx="51" formatCode="0.00">
                  <c:v>14.21</c:v>
                </c:pt>
                <c:pt idx="52" formatCode="0.00">
                  <c:v>14.14</c:v>
                </c:pt>
                <c:pt idx="53" formatCode="0.00">
                  <c:v>14.09</c:v>
                </c:pt>
                <c:pt idx="54">
                  <c:v>13.96</c:v>
                </c:pt>
                <c:pt idx="55">
                  <c:v>13.86</c:v>
                </c:pt>
              </c:numCache>
            </c:numRef>
          </c:val>
          <c:smooth val="0"/>
        </c:ser>
        <c:dLbls>
          <c:showLegendKey val="0"/>
          <c:showVal val="0"/>
          <c:showCatName val="0"/>
          <c:showSerName val="0"/>
          <c:showPercent val="0"/>
          <c:showBubbleSize val="0"/>
        </c:dLbls>
        <c:marker val="1"/>
        <c:smooth val="0"/>
        <c:axId val="128500480"/>
        <c:axId val="128502016"/>
      </c:lineChart>
      <c:catAx>
        <c:axId val="128500480"/>
        <c:scaling>
          <c:orientation val="minMax"/>
        </c:scaling>
        <c:delete val="0"/>
        <c:axPos val="b"/>
        <c:majorGridlines>
          <c:spPr>
            <a:ln w="3175">
              <a:solidFill>
                <a:schemeClr val="tx2">
                  <a:lumMod val="20000"/>
                  <a:lumOff val="80000"/>
                </a:schemeClr>
              </a:solidFill>
              <a:prstDash val="dash"/>
            </a:ln>
          </c:spPr>
        </c:majorGridlines>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mn-lt"/>
                <a:ea typeface="Arial"/>
                <a:cs typeface="Arial"/>
              </a:defRPr>
            </a:pPr>
            <a:endParaRPr lang="it-IT"/>
          </a:p>
        </c:txPr>
        <c:crossAx val="128502016"/>
        <c:crosses val="autoZero"/>
        <c:auto val="1"/>
        <c:lblAlgn val="ctr"/>
        <c:lblOffset val="100"/>
        <c:tickLblSkip val="5"/>
        <c:tickMarkSkip val="1"/>
        <c:noMultiLvlLbl val="0"/>
      </c:catAx>
      <c:valAx>
        <c:axId val="128502016"/>
        <c:scaling>
          <c:orientation val="minMax"/>
          <c:max val="19"/>
          <c:min val="13"/>
        </c:scaling>
        <c:delete val="0"/>
        <c:axPos val="l"/>
        <c:majorGridlines>
          <c:spPr>
            <a:ln w="3175">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ysDash"/>
            </a:ln>
          </c:spPr>
        </c:majorGridlines>
        <c:title>
          <c:tx>
            <c:rich>
              <a:bodyPr rot="-5400000" vert="horz"/>
              <a:lstStyle/>
              <a:p>
                <a:pPr>
                  <a:defRPr sz="1800">
                    <a:latin typeface="Arial Narrow" panose="020B0606020202030204" pitchFamily="34" charset="0"/>
                  </a:defRPr>
                </a:pPr>
                <a:r>
                  <a:rPr lang="it-IT" sz="1800" dirty="0" err="1" smtClean="0">
                    <a:latin typeface="Arial Narrow" panose="020B0606020202030204" pitchFamily="34" charset="0"/>
                  </a:rPr>
                  <a:t>Percentage</a:t>
                </a:r>
                <a:r>
                  <a:rPr lang="it-IT" sz="1800" dirty="0" smtClean="0">
                    <a:latin typeface="Arial Narrow" panose="020B0606020202030204" pitchFamily="34" charset="0"/>
                  </a:rPr>
                  <a:t> ratio </a:t>
                </a:r>
                <a:r>
                  <a:rPr lang="it-IT" sz="1800" dirty="0" err="1" smtClean="0">
                    <a:latin typeface="Arial Narrow" panose="020B0606020202030204" pitchFamily="34" charset="0"/>
                  </a:rPr>
                  <a:t>pension</a:t>
                </a:r>
                <a:r>
                  <a:rPr lang="it-IT" sz="1800" dirty="0" smtClean="0">
                    <a:latin typeface="Arial Narrow" panose="020B0606020202030204" pitchFamily="34" charset="0"/>
                  </a:rPr>
                  <a:t> </a:t>
                </a:r>
                <a:r>
                  <a:rPr lang="it-IT" sz="1800" dirty="0" err="1" smtClean="0">
                    <a:latin typeface="Arial Narrow" panose="020B0606020202030204" pitchFamily="34" charset="0"/>
                  </a:rPr>
                  <a:t>expenditure</a:t>
                </a:r>
                <a:r>
                  <a:rPr lang="it-IT" sz="1800" dirty="0" smtClean="0">
                    <a:latin typeface="Arial Narrow" panose="020B0606020202030204" pitchFamily="34" charset="0"/>
                  </a:rPr>
                  <a:t> / GDP</a:t>
                </a:r>
                <a:endParaRPr lang="it-IT" sz="1800" dirty="0">
                  <a:latin typeface="Arial Narrow" panose="020B0606020202030204" pitchFamily="34" charset="0"/>
                </a:endParaRPr>
              </a:p>
            </c:rich>
          </c:tx>
          <c:layout/>
          <c:overlay val="0"/>
        </c:title>
        <c:numFmt formatCode="General" sourceLinked="1"/>
        <c:majorTickMark val="none"/>
        <c:minorTickMark val="none"/>
        <c:tickLblPos val="nextTo"/>
        <c:spPr>
          <a:ln w="9525">
            <a:noFill/>
          </a:ln>
        </c:spPr>
        <c:txPr>
          <a:bodyPr rot="0" vert="horz"/>
          <a:lstStyle/>
          <a:p>
            <a:pPr>
              <a:defRPr sz="1000" b="0" i="0" u="none" strike="noStrike" baseline="0">
                <a:solidFill>
                  <a:srgbClr val="000000"/>
                </a:solidFill>
                <a:latin typeface="+mn-lt"/>
                <a:ea typeface="Arial"/>
                <a:cs typeface="Arial"/>
              </a:defRPr>
            </a:pPr>
            <a:endParaRPr lang="it-IT"/>
          </a:p>
        </c:txPr>
        <c:crossAx val="128500480"/>
        <c:crosses val="autoZero"/>
        <c:crossBetween val="midCat"/>
      </c:valAx>
      <c:spPr>
        <a:solidFill>
          <a:schemeClr val="bg1">
            <a:lumMod val="95000"/>
          </a:schemeClr>
        </a:solidFill>
        <a:ln w="12700">
          <a:solidFill>
            <a:srgbClr val="808080"/>
          </a:solidFill>
          <a:prstDash val="solid"/>
        </a:ln>
      </c:spPr>
    </c:plotArea>
    <c:legend>
      <c:legendPos val="r"/>
      <c:layout>
        <c:manualLayout>
          <c:xMode val="edge"/>
          <c:yMode val="edge"/>
          <c:x val="3.7101523379145546E-2"/>
          <c:y val="0.8931173677877764"/>
          <c:w val="0.94129753760506896"/>
          <c:h val="0.10158132448323949"/>
        </c:manualLayout>
      </c:layout>
      <c:overlay val="0"/>
      <c:spPr>
        <a:solidFill>
          <a:schemeClr val="bg1">
            <a:lumMod val="95000"/>
          </a:schemeClr>
        </a:solidFill>
        <a:ln w="3175">
          <a:solidFill>
            <a:schemeClr val="tx2">
              <a:lumMod val="60000"/>
              <a:lumOff val="40000"/>
            </a:schemeClr>
          </a:solidFill>
          <a:prstDash val="solid"/>
        </a:ln>
      </c:spPr>
      <c:txPr>
        <a:bodyPr/>
        <a:lstStyle/>
        <a:p>
          <a:pPr>
            <a:defRPr sz="1400" b="0" i="0" u="none" strike="noStrike" baseline="0">
              <a:solidFill>
                <a:sysClr val="windowText" lastClr="000000"/>
              </a:solidFill>
              <a:latin typeface="Arial Narrow" panose="020B0606020202030204" pitchFamily="34" charset="0"/>
              <a:ea typeface="Arial"/>
              <a:cs typeface="Arial"/>
            </a:defRPr>
          </a:pPr>
          <a:endParaRPr lang="it-IT"/>
        </a:p>
      </c:txPr>
    </c:legend>
    <c:plotVisOnly val="1"/>
    <c:dispBlanksAs val="gap"/>
    <c:showDLblsOverMax val="0"/>
  </c:chart>
  <c:spPr>
    <a:noFill/>
    <a:ln w="6350">
      <a:solidFill>
        <a:schemeClr val="tx1"/>
      </a:solidFill>
    </a:ln>
  </c:spPr>
  <c:txPr>
    <a:bodyPr/>
    <a:lstStyle/>
    <a:p>
      <a:pPr>
        <a:defRPr sz="1000" b="0" i="0" u="none" strike="noStrike" baseline="0">
          <a:solidFill>
            <a:srgbClr val="000000"/>
          </a:solidFill>
          <a:latin typeface="Arial"/>
          <a:ea typeface="Arial"/>
          <a:cs typeface="Arial"/>
        </a:defRPr>
      </a:pPr>
      <a:endParaRPr lang="it-IT"/>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drawing1.xml><?xml version="1.0" encoding="utf-8"?>
<c:userShapes xmlns:c="http://schemas.openxmlformats.org/drawingml/2006/chart">
  <cdr:relSizeAnchor xmlns:cdr="http://schemas.openxmlformats.org/drawingml/2006/chartDrawing">
    <cdr:from>
      <cdr:x>0.6551</cdr:x>
      <cdr:y>0.76912</cdr:y>
    </cdr:from>
    <cdr:to>
      <cdr:x>0.93428</cdr:x>
      <cdr:y>0.83659</cdr:y>
    </cdr:to>
    <cdr:sp macro="" textlink="">
      <cdr:nvSpPr>
        <cdr:cNvPr id="2" name="CasellaDiTesto 1"/>
        <cdr:cNvSpPr txBox="1"/>
      </cdr:nvSpPr>
      <cdr:spPr>
        <a:xfrm xmlns:a="http://schemas.openxmlformats.org/drawingml/2006/main">
          <a:off x="6082861" y="4104456"/>
          <a:ext cx="2592288" cy="3600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it-IT" sz="1400" dirty="0" err="1" smtClean="0">
              <a:latin typeface="Arial Narrow" panose="020B0606020202030204" pitchFamily="34" charset="0"/>
            </a:rPr>
            <a:t>Scandinavian</a:t>
          </a:r>
          <a:r>
            <a:rPr lang="it-IT" sz="1400" dirty="0" smtClean="0">
              <a:latin typeface="Arial Narrow" panose="020B0606020202030204" pitchFamily="34" charset="0"/>
            </a:rPr>
            <a:t> </a:t>
          </a:r>
          <a:r>
            <a:rPr lang="it-IT" sz="1400" dirty="0" err="1" smtClean="0">
              <a:latin typeface="Arial Narrow" panose="020B0606020202030204" pitchFamily="34" charset="0"/>
            </a:rPr>
            <a:t>countries</a:t>
          </a:r>
          <a:r>
            <a:rPr lang="it-IT" sz="1400" dirty="0" smtClean="0">
              <a:latin typeface="Arial Narrow" panose="020B0606020202030204" pitchFamily="34" charset="0"/>
            </a:rPr>
            <a:t> include </a:t>
          </a:r>
          <a:r>
            <a:rPr lang="it-IT" sz="1400" dirty="0" err="1" smtClean="0">
              <a:latin typeface="Arial Narrow" panose="020B0606020202030204" pitchFamily="34" charset="0"/>
            </a:rPr>
            <a:t>Norway</a:t>
          </a:r>
          <a:endParaRPr lang="it-IT" sz="1400" dirty="0">
            <a:latin typeface="Arial Narrow" panose="020B060602020203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0.26396</cdr:x>
      <cdr:y>0.0842</cdr:y>
    </cdr:from>
    <cdr:to>
      <cdr:x>0.36244</cdr:x>
      <cdr:y>0.15285</cdr:y>
    </cdr:to>
    <cdr:sp macro="" textlink="">
      <cdr:nvSpPr>
        <cdr:cNvPr id="2" name="CasellaDiTesto 1"/>
        <cdr:cNvSpPr txBox="1"/>
      </cdr:nvSpPr>
      <cdr:spPr>
        <a:xfrm xmlns:a="http://schemas.openxmlformats.org/drawingml/2006/main">
          <a:off x="2450969" y="510619"/>
          <a:ext cx="914400" cy="4163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it-IT" sz="1100"/>
        </a:p>
      </cdr:txBody>
    </cdr:sp>
  </cdr:relSizeAnchor>
  <cdr:relSizeAnchor xmlns:cdr="http://schemas.openxmlformats.org/drawingml/2006/chartDrawing">
    <cdr:from>
      <cdr:x>0.04907</cdr:x>
      <cdr:y>0.02461</cdr:y>
    </cdr:from>
    <cdr:to>
      <cdr:x>0.95601</cdr:x>
      <cdr:y>0.14119</cdr:y>
    </cdr:to>
    <cdr:sp macro="" textlink="">
      <cdr:nvSpPr>
        <cdr:cNvPr id="3" name="CasellaDiTesto 2"/>
        <cdr:cNvSpPr txBox="1"/>
      </cdr:nvSpPr>
      <cdr:spPr>
        <a:xfrm xmlns:a="http://schemas.openxmlformats.org/drawingml/2006/main">
          <a:off x="455627" y="149256"/>
          <a:ext cx="8421279" cy="70701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it-IT" sz="1800">
            <a:solidFill>
              <a:srgbClr val="C00000"/>
            </a:solidFill>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10/16/2016</a:t>
            </a:fld>
            <a:endParaRPr lang="en-US" dirty="0"/>
          </a:p>
        </p:txBody>
      </p:sp>
      <p:sp>
        <p:nvSpPr>
          <p:cNvPr id="4" name="Footer Placeholder 3"/>
          <p:cNvSpPr>
            <a:spLocks noGrp="1"/>
          </p:cNvSpPr>
          <p:nvPr>
            <p:ph type="ftr" sz="quarter" idx="2"/>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‹N›</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10/16/2016</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928" y="4719044"/>
            <a:ext cx="5434648" cy="446841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‹N›</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11</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12</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13</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14</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15</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16</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18</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20</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21</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22</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3</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5</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6</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7</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8</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9</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10</a:t>
            </a:fld>
            <a:endParaRPr lang="en-US"/>
          </a:p>
        </p:txBody>
      </p:sp>
    </p:spTree>
    <p:extLst>
      <p:ext uri="{BB962C8B-B14F-4D97-AF65-F5344CB8AC3E}">
        <p14:creationId xmlns:p14="http://schemas.microsoft.com/office/powerpoint/2010/main" val="42883768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911"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16/10/2016</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‹N›</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‹N›</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560512" y="3717032"/>
            <a:ext cx="9001249" cy="2769989"/>
          </a:xfrm>
          <a:prstGeom prst="rect">
            <a:avLst/>
          </a:prstGeom>
        </p:spPr>
        <p:txBody>
          <a:bodyPr wrap="square" lIns="36000" tIns="0" rIns="36000" bIns="0">
            <a:spAutoFit/>
          </a:bodyPr>
          <a:lstStyle/>
          <a:p>
            <a:pPr algn="ctr" defTabSz="457200" eaLnBrk="0" hangingPunct="0">
              <a:buClr>
                <a:srgbClr val="FFC000"/>
              </a:buClr>
              <a:buSzPct val="85000"/>
              <a:defRPr/>
            </a:pPr>
            <a:r>
              <a:rPr lang="en-US" sz="3600" dirty="0">
                <a:latin typeface="Arial" panose="020B0604020202020204" pitchFamily="34" charset="0"/>
                <a:ea typeface="Arial Unicode MS" panose="020B0604020202020204" pitchFamily="34" charset="-122"/>
                <a:cs typeface="Arial" panose="020B0604020202020204" pitchFamily="34" charset="0"/>
              </a:rPr>
              <a:t> </a:t>
            </a:r>
            <a:r>
              <a:rPr lang="en-US" sz="2400" b="1" dirty="0" smtClean="0">
                <a:latin typeface="Arial" panose="020B0604020202020204" pitchFamily="34" charset="0"/>
                <a:ea typeface="Arial Unicode MS" panose="020B0604020202020204" pitchFamily="34" charset="-122"/>
                <a:cs typeface="Arial" panose="020B0604020202020204" pitchFamily="34" charset="0"/>
              </a:rPr>
              <a:t>Origin </a:t>
            </a:r>
            <a:r>
              <a:rPr lang="en-US" sz="2400" b="1" dirty="0">
                <a:latin typeface="Arial" panose="020B0604020202020204" pitchFamily="34" charset="0"/>
                <a:ea typeface="Arial Unicode MS" panose="020B0604020202020204" pitchFamily="34" charset="-122"/>
                <a:cs typeface="Arial" panose="020B0604020202020204" pitchFamily="34" charset="0"/>
              </a:rPr>
              <a:t>and evolution of the Italian welfare </a:t>
            </a:r>
            <a:r>
              <a:rPr lang="en-US" sz="2400" b="1" dirty="0" smtClean="0">
                <a:latin typeface="Arial" panose="020B0604020202020204" pitchFamily="34" charset="0"/>
                <a:ea typeface="Arial Unicode MS" panose="020B0604020202020204" pitchFamily="34" charset="-122"/>
                <a:cs typeface="Arial" panose="020B0604020202020204" pitchFamily="34" charset="0"/>
              </a:rPr>
              <a:t>system</a:t>
            </a:r>
          </a:p>
          <a:p>
            <a:pPr algn="ctr" defTabSz="457200" eaLnBrk="0" hangingPunct="0">
              <a:buClr>
                <a:srgbClr val="FFC000"/>
              </a:buClr>
              <a:buSzPct val="85000"/>
              <a:defRPr/>
            </a:pPr>
            <a:endParaRPr lang="en-GB" sz="2000" b="1" dirty="0" smtClean="0">
              <a:latin typeface="Arial" panose="020B0604020202020204" pitchFamily="34" charset="0"/>
              <a:ea typeface="Arial Unicode MS" panose="020B0604020202020204" pitchFamily="34" charset="-122"/>
              <a:cs typeface="Arial" panose="020B0604020202020204" pitchFamily="34" charset="0"/>
            </a:endParaRPr>
          </a:p>
          <a:p>
            <a:pPr algn="ctr" defTabSz="457200" eaLnBrk="0" hangingPunct="0">
              <a:buClr>
                <a:srgbClr val="FFC000"/>
              </a:buClr>
              <a:buSzPct val="85000"/>
              <a:defRPr/>
            </a:pPr>
            <a:r>
              <a:rPr lang="en-GB" sz="2000" b="1" dirty="0" smtClean="0">
                <a:latin typeface="Arial" panose="020B0604020202020204" pitchFamily="34" charset="0"/>
                <a:ea typeface="Arial Unicode MS" panose="020B0604020202020204" pitchFamily="34" charset="-122"/>
                <a:cs typeface="Arial" panose="020B0604020202020204" pitchFamily="34" charset="0"/>
              </a:rPr>
              <a:t>Gianni </a:t>
            </a:r>
            <a:r>
              <a:rPr lang="en-GB" sz="2000" b="1" dirty="0" err="1" smtClean="0">
                <a:latin typeface="Arial" panose="020B0604020202020204" pitchFamily="34" charset="0"/>
                <a:ea typeface="Arial Unicode MS" panose="020B0604020202020204" pitchFamily="34" charset="-122"/>
                <a:cs typeface="Arial" panose="020B0604020202020204" pitchFamily="34" charset="0"/>
              </a:rPr>
              <a:t>Geroldi</a:t>
            </a:r>
            <a:endParaRPr lang="en-GB" sz="2000" b="1" dirty="0">
              <a:latin typeface="Arial" panose="020B0604020202020204" pitchFamily="34" charset="0"/>
              <a:ea typeface="Arial Unicode MS" panose="020B0604020202020204" pitchFamily="34" charset="-122"/>
              <a:cs typeface="Arial" panose="020B0604020202020204" pitchFamily="34" charset="0"/>
            </a:endParaRP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eaLnBrk="0" hangingPunct="0"/>
            <a:r>
              <a:rPr lang="en-US" altLang="zh-CN" sz="1400" dirty="0">
                <a:latin typeface="Arial" panose="020B0604020202020204" pitchFamily="34" charset="0"/>
                <a:ea typeface="宋体" panose="02010600030101010101" pitchFamily="2" charset="-122"/>
              </a:rPr>
              <a:t>Component Two- 2016 Training Course “</a:t>
            </a:r>
            <a:r>
              <a:rPr lang="en-US" altLang="zh-CN" sz="1400" i="1" dirty="0">
                <a:latin typeface="Arial" panose="020B0604020202020204" pitchFamily="34" charset="0"/>
                <a:ea typeface="宋体" panose="02010600030101010101" pitchFamily="2" charset="-122"/>
              </a:rPr>
              <a:t>European practices in the Governance, Financial Management and Strategies for a Sustainable Social Security System</a:t>
            </a:r>
            <a:r>
              <a:rPr lang="en-US" altLang="zh-CN" sz="1400" dirty="0">
                <a:latin typeface="Arial" panose="020B0604020202020204" pitchFamily="34" charset="0"/>
                <a:ea typeface="宋体" panose="02010600030101010101" pitchFamily="2" charset="-122"/>
              </a:rPr>
              <a:t>”</a:t>
            </a:r>
            <a:endParaRPr lang="zh-CN" altLang="zh-CN" sz="1400" dirty="0">
              <a:latin typeface="Arial" panose="020B0604020202020204" pitchFamily="34" charset="0"/>
              <a:ea typeface="宋体" panose="02010600030101010101" pitchFamily="2" charset="-122"/>
            </a:endParaRPr>
          </a:p>
          <a:p>
            <a:pPr algn="ctr"/>
            <a:endParaRPr lang="en-US" altLang="zh-CN" sz="4400" dirty="0">
              <a:cs typeface="Arial" panose="020B0604020202020204" pitchFamily="34" charset="0"/>
            </a:endParaRPr>
          </a:p>
          <a:p>
            <a:pPr algn="ctr"/>
            <a:r>
              <a:rPr lang="en-US" altLang="zh-CN" sz="1400" b="1" dirty="0">
                <a:latin typeface="Arial" panose="020B0604020202020204" pitchFamily="34" charset="0"/>
                <a:ea typeface="宋体" panose="02010600030101010101" pitchFamily="2" charset="-122"/>
                <a:cs typeface="Arial" panose="020B0604020202020204" pitchFamily="34" charset="0"/>
              </a:rPr>
              <a:t>Italy, October</a:t>
            </a:r>
            <a:r>
              <a:rPr lang="pl-PL" altLang="zh-CN" sz="1400" b="1" dirty="0">
                <a:latin typeface="Arial" panose="020B0604020202020204" pitchFamily="34" charset="0"/>
                <a:ea typeface="宋体" panose="02010600030101010101" pitchFamily="2" charset="-122"/>
                <a:cs typeface="Arial" panose="020B0604020202020204" pitchFamily="34" charset="0"/>
              </a:rPr>
              <a:t> </a:t>
            </a:r>
            <a:r>
              <a:rPr lang="en-US" altLang="zh-CN" sz="1400" b="1" dirty="0">
                <a:latin typeface="Arial" panose="020B0604020202020204" pitchFamily="34" charset="0"/>
                <a:ea typeface="宋体" panose="02010600030101010101" pitchFamily="2" charset="-122"/>
                <a:cs typeface="Arial" panose="020B0604020202020204" pitchFamily="34" charset="0"/>
              </a:rPr>
              <a:t>16th -30th</a:t>
            </a:r>
            <a:r>
              <a:rPr lang="pl-PL" altLang="zh-CN" sz="1400" b="1" dirty="0">
                <a:latin typeface="Arial" panose="020B0604020202020204" pitchFamily="34" charset="0"/>
                <a:ea typeface="宋体" panose="02010600030101010101" pitchFamily="2" charset="-122"/>
                <a:cs typeface="Arial" panose="020B0604020202020204" pitchFamily="34" charset="0"/>
              </a:rPr>
              <a:t>, 201</a:t>
            </a:r>
            <a:r>
              <a:rPr lang="it-IT" altLang="zh-CN" sz="1400" b="1" dirty="0">
                <a:latin typeface="Arial" panose="020B0604020202020204" pitchFamily="34" charset="0"/>
                <a:ea typeface="宋体" panose="02010600030101010101" pitchFamily="2" charset="-122"/>
                <a:cs typeface="Arial" panose="020B0604020202020204" pitchFamily="34" charset="0"/>
              </a:rPr>
              <a:t>6</a:t>
            </a:r>
            <a:endParaRPr lang="pl-PL" altLang="zh-CN" sz="1400" b="1"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31724847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64" y="175566"/>
            <a:ext cx="8208912"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b="0" dirty="0" smtClean="0">
                <a:latin typeface="Arial Narrow" panose="020B0606020202030204" pitchFamily="34" charset="0"/>
              </a:rPr>
              <a:t>Expenditure </a:t>
            </a:r>
            <a:r>
              <a:rPr lang="en-US" altLang="it-IT" b="0" dirty="0">
                <a:latin typeface="Arial Narrow" panose="020B0606020202030204" pitchFamily="34" charset="0"/>
              </a:rPr>
              <a:t>on social protection and level of economic </a:t>
            </a:r>
            <a:r>
              <a:rPr lang="en-US" altLang="it-IT" b="0" dirty="0" smtClean="0">
                <a:latin typeface="Arial Narrow" panose="020B0606020202030204" pitchFamily="34" charset="0"/>
              </a:rPr>
              <a:t>well-being</a:t>
            </a:r>
          </a:p>
          <a:p>
            <a:pPr algn="ctr"/>
            <a:r>
              <a:rPr lang="en-US" altLang="it-IT" sz="1800" b="0" dirty="0" smtClean="0">
                <a:latin typeface="Arial Narrow" panose="020B0606020202030204" pitchFamily="34" charset="0"/>
              </a:rPr>
              <a:t> </a:t>
            </a:r>
            <a:r>
              <a:rPr lang="en-US" altLang="it-IT" sz="1800" b="0" dirty="0">
                <a:latin typeface="Arial Narrow" panose="020B0606020202030204" pitchFamily="34" charset="0"/>
              </a:rPr>
              <a:t>2013</a:t>
            </a:r>
          </a:p>
          <a:p>
            <a:pPr algn="ctr"/>
            <a:r>
              <a:rPr lang="en-US" altLang="it-IT" sz="1800" b="0" dirty="0">
                <a:latin typeface="Arial Narrow" panose="020B0606020202030204" pitchFamily="34" charset="0"/>
              </a:rPr>
              <a:t>(</a:t>
            </a:r>
            <a:r>
              <a:rPr lang="en-US" altLang="it-IT" sz="2000" b="0" dirty="0">
                <a:latin typeface="Arial Narrow" panose="020B0606020202030204" pitchFamily="34" charset="0"/>
              </a:rPr>
              <a:t>percentage of GDP and PPS per </a:t>
            </a:r>
            <a:r>
              <a:rPr lang="en-US" altLang="it-IT" sz="2000" b="0" dirty="0" smtClean="0">
                <a:latin typeface="Arial Narrow" panose="020B0606020202030204" pitchFamily="34" charset="0"/>
              </a:rPr>
              <a:t>capita)</a:t>
            </a:r>
            <a:endParaRPr lang="it-IT" sz="2000" b="0" dirty="0">
              <a:latin typeface="Arial Narrow" panose="020B0606020202030204" pitchFamily="34" charset="0"/>
            </a:endParaRPr>
          </a:p>
        </p:txBody>
      </p:sp>
      <p:pic>
        <p:nvPicPr>
          <p:cNvPr id="1714180" name="Picture 4" descr="http://ec.europa.eu/eurostat/statistics-explained/images/6/62/Total_expenditure_on_social_protection%2C_2013_%28percentage_of_GDP_and_PPS_per_capita%29_n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378" y="908720"/>
            <a:ext cx="8473088" cy="5444623"/>
          </a:xfrm>
          <a:prstGeom prst="rect">
            <a:avLst/>
          </a:prstGeom>
          <a:solidFill>
            <a:schemeClr val="bg2"/>
          </a:solidFill>
          <a:ln w="3175">
            <a:solidFill>
              <a:schemeClr val="tx1"/>
            </a:solidFill>
          </a:ln>
        </p:spPr>
      </p:pic>
    </p:spTree>
    <p:extLst>
      <p:ext uri="{BB962C8B-B14F-4D97-AF65-F5344CB8AC3E}">
        <p14:creationId xmlns:p14="http://schemas.microsoft.com/office/powerpoint/2010/main" val="3219062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16632"/>
            <a:ext cx="7776988" cy="72008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smtClean="0">
                <a:latin typeface="Arial Narrow" panose="020B0606020202030204" pitchFamily="34" charset="0"/>
              </a:rPr>
              <a:t>Per capita expenditure on social protection (EU 27)</a:t>
            </a:r>
          </a:p>
          <a:p>
            <a:pPr algn="ctr"/>
            <a:r>
              <a:rPr lang="en-US" sz="1800" b="0" dirty="0" smtClean="0">
                <a:latin typeface="Arial Narrow" panose="020B0606020202030204" pitchFamily="34" charset="0"/>
              </a:rPr>
              <a:t>(2012)</a:t>
            </a:r>
            <a:endParaRPr lang="it-IT" sz="1800" b="0" dirty="0">
              <a:latin typeface="Arial Narrow" panose="020B0606020202030204" pitchFamily="34" charset="0"/>
            </a:endParaRPr>
          </a:p>
        </p:txBody>
      </p:sp>
      <p:pic>
        <p:nvPicPr>
          <p:cNvPr id="3"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33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44364" y="1052736"/>
            <a:ext cx="9145140" cy="468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1352600" y="5733255"/>
            <a:ext cx="7632848" cy="584775"/>
          </a:xfrm>
          <a:prstGeom prst="rect">
            <a:avLst/>
          </a:prstGeom>
          <a:noFill/>
        </p:spPr>
        <p:txBody>
          <a:bodyPr wrap="square" rtlCol="0">
            <a:spAutoFit/>
          </a:bodyPr>
          <a:lstStyle/>
          <a:p>
            <a:r>
              <a:rPr lang="en-US" sz="1600" dirty="0">
                <a:solidFill>
                  <a:schemeClr val="accent6">
                    <a:lumMod val="50000"/>
                  </a:schemeClr>
                </a:solidFill>
                <a:latin typeface="Arial Narrow" panose="020B0606020202030204" pitchFamily="34" charset="0"/>
              </a:rPr>
              <a:t>Countries with a larger share of welfare spending to GDP also </a:t>
            </a:r>
            <a:r>
              <a:rPr lang="en-US" sz="1600" dirty="0" smtClean="0">
                <a:solidFill>
                  <a:schemeClr val="accent6">
                    <a:lumMod val="50000"/>
                  </a:schemeClr>
                </a:solidFill>
                <a:latin typeface="Arial Narrow" panose="020B0606020202030204" pitchFamily="34" charset="0"/>
              </a:rPr>
              <a:t>have much </a:t>
            </a:r>
            <a:r>
              <a:rPr lang="en-US" sz="1600" dirty="0">
                <a:solidFill>
                  <a:schemeClr val="accent6">
                    <a:lumMod val="50000"/>
                  </a:schemeClr>
                </a:solidFill>
                <a:latin typeface="Arial Narrow" panose="020B0606020202030204" pitchFamily="34" charset="0"/>
              </a:rPr>
              <a:t>higher values of per capita expenditure. That is, the richer countries </a:t>
            </a:r>
            <a:r>
              <a:rPr lang="en-US" sz="1600" dirty="0" smtClean="0">
                <a:solidFill>
                  <a:schemeClr val="accent6">
                    <a:lumMod val="50000"/>
                  </a:schemeClr>
                </a:solidFill>
                <a:latin typeface="Arial Narrow" panose="020B0606020202030204" pitchFamily="34" charset="0"/>
              </a:rPr>
              <a:t>provide </a:t>
            </a:r>
            <a:r>
              <a:rPr lang="en-US" sz="1600" dirty="0">
                <a:solidFill>
                  <a:schemeClr val="accent6">
                    <a:lumMod val="50000"/>
                  </a:schemeClr>
                </a:solidFill>
                <a:latin typeface="Arial Narrow" panose="020B0606020202030204" pitchFamily="34" charset="0"/>
              </a:rPr>
              <a:t>their citizens with </a:t>
            </a:r>
            <a:r>
              <a:rPr lang="en-US" sz="1600" dirty="0" smtClean="0">
                <a:solidFill>
                  <a:schemeClr val="accent6">
                    <a:lumMod val="50000"/>
                  </a:schemeClr>
                </a:solidFill>
                <a:latin typeface="Arial Narrow" panose="020B0606020202030204" pitchFamily="34" charset="0"/>
              </a:rPr>
              <a:t>greater support </a:t>
            </a:r>
            <a:r>
              <a:rPr lang="en-US" sz="1600" dirty="0">
                <a:solidFill>
                  <a:schemeClr val="accent6">
                    <a:lumMod val="50000"/>
                  </a:schemeClr>
                </a:solidFill>
                <a:latin typeface="Arial Narrow" panose="020B0606020202030204" pitchFamily="34" charset="0"/>
              </a:rPr>
              <a:t>for social risks</a:t>
            </a:r>
            <a:endParaRPr lang="it-IT" sz="1600" dirty="0">
              <a:solidFill>
                <a:schemeClr val="accent6">
                  <a:lumMod val="50000"/>
                </a:schemeClr>
              </a:solidFill>
              <a:latin typeface="Arial Narrow" panose="020B0606020202030204" pitchFamily="34" charset="0"/>
            </a:endParaRPr>
          </a:p>
        </p:txBody>
      </p:sp>
    </p:spTree>
    <p:extLst>
      <p:ext uri="{BB962C8B-B14F-4D97-AF65-F5344CB8AC3E}">
        <p14:creationId xmlns:p14="http://schemas.microsoft.com/office/powerpoint/2010/main" val="330614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71950" y="260648"/>
            <a:ext cx="7993012" cy="49100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b="0" dirty="0">
                <a:latin typeface="Arial Narrow" panose="020B0606020202030204" pitchFamily="34" charset="0"/>
              </a:rPr>
              <a:t>Key aspects of the evolution of </a:t>
            </a:r>
            <a:r>
              <a:rPr lang="en-US" altLang="it-IT" b="0" dirty="0" smtClean="0">
                <a:latin typeface="Arial Narrow" panose="020B0606020202030204" pitchFamily="34" charset="0"/>
              </a:rPr>
              <a:t>WS </a:t>
            </a:r>
            <a:r>
              <a:rPr lang="en-US" altLang="it-IT" b="0" dirty="0">
                <a:latin typeface="Arial Narrow" panose="020B0606020202030204" pitchFamily="34" charset="0"/>
              </a:rPr>
              <a:t>at the turn of the new century</a:t>
            </a:r>
            <a:endParaRPr lang="it-IT" b="0" dirty="0">
              <a:latin typeface="Arial Narrow" panose="020B0606020202030204" pitchFamily="34" charset="0"/>
            </a:endParaRPr>
          </a:p>
        </p:txBody>
      </p:sp>
      <p:sp>
        <p:nvSpPr>
          <p:cNvPr id="2" name="Rettangolo 1"/>
          <p:cNvSpPr/>
          <p:nvPr/>
        </p:nvSpPr>
        <p:spPr>
          <a:xfrm>
            <a:off x="632520" y="1268760"/>
            <a:ext cx="8568952" cy="5239639"/>
          </a:xfrm>
          <a:prstGeom prst="rect">
            <a:avLst/>
          </a:prstGeom>
        </p:spPr>
        <p:txBody>
          <a:bodyPr wrap="square">
            <a:spAutoFit/>
          </a:bodyPr>
          <a:lstStyle/>
          <a:p>
            <a:pPr marL="342900" indent="-342900">
              <a:lnSpc>
                <a:spcPct val="114000"/>
              </a:lnSpc>
              <a:spcAft>
                <a:spcPts val="1200"/>
              </a:spcAft>
              <a:buClr>
                <a:schemeClr val="tx2">
                  <a:lumMod val="60000"/>
                  <a:lumOff val="40000"/>
                </a:schemeClr>
              </a:buClr>
              <a:buFont typeface="Wingdings" panose="05000000000000000000" pitchFamily="2" charset="2"/>
              <a:buChar char="§"/>
            </a:pPr>
            <a:r>
              <a:rPr lang="en-US" sz="2100" dirty="0" smtClean="0">
                <a:latin typeface="Arial Narrow" panose="020B0606020202030204" pitchFamily="34" charset="0"/>
              </a:rPr>
              <a:t>decreasing profile of social </a:t>
            </a:r>
            <a:r>
              <a:rPr lang="en-US" sz="2100" dirty="0">
                <a:latin typeface="Arial Narrow" panose="020B0606020202030204" pitchFamily="34" charset="0"/>
              </a:rPr>
              <a:t>spending, though thwarted by the </a:t>
            </a:r>
            <a:r>
              <a:rPr lang="en-US" sz="2100" dirty="0" smtClean="0">
                <a:latin typeface="Arial Narrow" panose="020B0606020202030204" pitchFamily="34" charset="0"/>
              </a:rPr>
              <a:t>crisis effects</a:t>
            </a:r>
            <a:endParaRPr lang="en-GB" sz="2100" dirty="0" smtClean="0">
              <a:latin typeface="Arial Narrow" panose="020B0606020202030204" pitchFamily="34" charset="0"/>
            </a:endParaRPr>
          </a:p>
          <a:p>
            <a:pPr marL="342900" indent="-342900">
              <a:lnSpc>
                <a:spcPct val="114000"/>
              </a:lnSpc>
              <a:buClr>
                <a:schemeClr val="tx2">
                  <a:lumMod val="60000"/>
                  <a:lumOff val="40000"/>
                </a:schemeClr>
              </a:buClr>
              <a:buFont typeface="Wingdings" panose="05000000000000000000" pitchFamily="2" charset="2"/>
              <a:buChar char="§"/>
            </a:pPr>
            <a:r>
              <a:rPr lang="en-GB" sz="2100" dirty="0" smtClean="0">
                <a:latin typeface="Arial Narrow" panose="020B0606020202030204" pitchFamily="34" charset="0"/>
              </a:rPr>
              <a:t>apparent similarities in the reform paths of social protection in each Member State</a:t>
            </a:r>
          </a:p>
          <a:p>
            <a:pPr marL="800100" lvl="1" indent="-342900">
              <a:lnSpc>
                <a:spcPct val="114000"/>
              </a:lnSpc>
              <a:buClr>
                <a:schemeClr val="tx2">
                  <a:lumMod val="60000"/>
                  <a:lumOff val="40000"/>
                </a:schemeClr>
              </a:buClr>
              <a:buFont typeface="Arial Narrow" panose="020B0606020202030204" pitchFamily="34" charset="0"/>
              <a:buChar char="–"/>
            </a:pPr>
            <a:r>
              <a:rPr lang="en-GB" dirty="0" smtClean="0">
                <a:latin typeface="Arial Narrow" panose="020B0606020202030204" pitchFamily="34" charset="0"/>
              </a:rPr>
              <a:t>more restrictive access requirements; </a:t>
            </a:r>
          </a:p>
          <a:p>
            <a:pPr marL="800100" lvl="1" indent="-342900">
              <a:lnSpc>
                <a:spcPct val="114000"/>
              </a:lnSpc>
              <a:buClr>
                <a:schemeClr val="tx2">
                  <a:lumMod val="60000"/>
                  <a:lumOff val="40000"/>
                </a:schemeClr>
              </a:buClr>
              <a:buFont typeface="Arial Narrow" panose="020B0606020202030204" pitchFamily="34" charset="0"/>
              <a:buChar char="–"/>
            </a:pPr>
            <a:r>
              <a:rPr lang="en-GB" dirty="0" smtClean="0">
                <a:latin typeface="Arial Narrow" panose="020B0606020202030204" pitchFamily="34" charset="0"/>
              </a:rPr>
              <a:t>less favourable methods for calculating benefits, embedding rules that take account of ageing;</a:t>
            </a:r>
          </a:p>
          <a:p>
            <a:pPr marL="800100" lvl="1" indent="-342900">
              <a:lnSpc>
                <a:spcPct val="114000"/>
              </a:lnSpc>
              <a:buClr>
                <a:schemeClr val="tx2">
                  <a:lumMod val="60000"/>
                  <a:lumOff val="40000"/>
                </a:schemeClr>
              </a:buClr>
              <a:buFont typeface="Arial Narrow" panose="020B0606020202030204" pitchFamily="34" charset="0"/>
              <a:buChar char="–"/>
            </a:pPr>
            <a:r>
              <a:rPr lang="en-GB" dirty="0" smtClean="0">
                <a:latin typeface="Arial Narrow" panose="020B0606020202030204" pitchFamily="34" charset="0"/>
              </a:rPr>
              <a:t>wider application of means test;</a:t>
            </a:r>
          </a:p>
          <a:p>
            <a:pPr marL="800100" lvl="1" indent="-342900">
              <a:lnSpc>
                <a:spcPct val="114000"/>
              </a:lnSpc>
              <a:buClr>
                <a:schemeClr val="tx2">
                  <a:lumMod val="60000"/>
                  <a:lumOff val="40000"/>
                </a:schemeClr>
              </a:buClr>
              <a:buFont typeface="Arial Narrow" panose="020B0606020202030204" pitchFamily="34" charset="0"/>
              <a:buChar char="–"/>
            </a:pPr>
            <a:r>
              <a:rPr lang="en-GB" dirty="0" smtClean="0">
                <a:latin typeface="Arial Narrow" panose="020B0606020202030204" pitchFamily="34" charset="0"/>
              </a:rPr>
              <a:t>cost of services partially loaded on beneficiaries according to income;</a:t>
            </a:r>
          </a:p>
          <a:p>
            <a:pPr marL="800100" lvl="1" indent="-342900">
              <a:lnSpc>
                <a:spcPct val="114000"/>
              </a:lnSpc>
              <a:spcAft>
                <a:spcPts val="1200"/>
              </a:spcAft>
              <a:buClr>
                <a:schemeClr val="tx2">
                  <a:lumMod val="60000"/>
                  <a:lumOff val="40000"/>
                </a:schemeClr>
              </a:buClr>
              <a:buFont typeface="Arial Narrow" panose="020B0606020202030204" pitchFamily="34" charset="0"/>
              <a:buChar char="–"/>
            </a:pPr>
            <a:r>
              <a:rPr lang="en-GB" dirty="0" smtClean="0">
                <a:latin typeface="Arial Narrow" panose="020B0606020202030204" pitchFamily="34" charset="0"/>
              </a:rPr>
              <a:t>greater efficiency of labour intensive services supply;   </a:t>
            </a:r>
          </a:p>
          <a:p>
            <a:pPr marL="342900" indent="-342900">
              <a:lnSpc>
                <a:spcPct val="114000"/>
              </a:lnSpc>
              <a:spcAft>
                <a:spcPts val="1200"/>
              </a:spcAft>
              <a:buClr>
                <a:schemeClr val="tx2">
                  <a:lumMod val="60000"/>
                  <a:lumOff val="40000"/>
                </a:schemeClr>
              </a:buClr>
              <a:buFont typeface="Wingdings" panose="05000000000000000000" pitchFamily="2" charset="2"/>
              <a:buChar char="§"/>
            </a:pPr>
            <a:r>
              <a:rPr lang="en-GB" sz="2100" dirty="0" smtClean="0">
                <a:latin typeface="Arial Narrow" panose="020B0606020202030204" pitchFamily="34" charset="0"/>
              </a:rPr>
              <a:t>less </a:t>
            </a:r>
            <a:r>
              <a:rPr lang="en-GB" sz="2100" dirty="0">
                <a:latin typeface="Arial Narrow" panose="020B0606020202030204" pitchFamily="34" charset="0"/>
              </a:rPr>
              <a:t>marked characterization of the canonical </a:t>
            </a:r>
            <a:r>
              <a:rPr lang="en-GB" sz="2100" dirty="0" smtClean="0">
                <a:latin typeface="Arial Narrow" panose="020B0606020202030204" pitchFamily="34" charset="0"/>
              </a:rPr>
              <a:t>models</a:t>
            </a:r>
          </a:p>
          <a:p>
            <a:pPr marL="342900" indent="-342900">
              <a:lnSpc>
                <a:spcPct val="114000"/>
              </a:lnSpc>
              <a:buClr>
                <a:schemeClr val="tx2">
                  <a:lumMod val="60000"/>
                  <a:lumOff val="40000"/>
                </a:schemeClr>
              </a:buClr>
              <a:buFont typeface="Wingdings" panose="05000000000000000000" pitchFamily="2" charset="2"/>
              <a:buChar char="§"/>
            </a:pPr>
            <a:r>
              <a:rPr lang="en-US" sz="2100" dirty="0">
                <a:latin typeface="Arial Narrow" panose="020B0606020202030204" pitchFamily="34" charset="0"/>
              </a:rPr>
              <a:t>b</a:t>
            </a:r>
            <a:r>
              <a:rPr lang="en-US" sz="2100" dirty="0" smtClean="0">
                <a:latin typeface="Arial Narrow" panose="020B0606020202030204" pitchFamily="34" charset="0"/>
              </a:rPr>
              <a:t>eyond the models, there </a:t>
            </a:r>
            <a:r>
              <a:rPr lang="en-US" sz="2100" dirty="0">
                <a:latin typeface="Arial Narrow" panose="020B0606020202030204" pitchFamily="34" charset="0"/>
              </a:rPr>
              <a:t>is clear evidence </a:t>
            </a:r>
            <a:r>
              <a:rPr lang="en-US" sz="2100" dirty="0" smtClean="0">
                <a:latin typeface="Arial Narrow" panose="020B0606020202030204" pitchFamily="34" charset="0"/>
              </a:rPr>
              <a:t>of a </a:t>
            </a:r>
            <a:r>
              <a:rPr lang="en-US" sz="2100" dirty="0">
                <a:latin typeface="Arial Narrow" panose="020B0606020202030204" pitchFamily="34" charset="0"/>
              </a:rPr>
              <a:t>strong correlation between index of well-being of a country and the share of resources directed to social protection </a:t>
            </a:r>
            <a:r>
              <a:rPr lang="en-US" sz="2100" dirty="0" smtClean="0">
                <a:latin typeface="Arial Narrow" panose="020B0606020202030204" pitchFamily="34" charset="0"/>
              </a:rPr>
              <a:t>(question: insurance </a:t>
            </a:r>
            <a:r>
              <a:rPr lang="en-US" sz="2100" dirty="0">
                <a:latin typeface="Arial Narrow" panose="020B0606020202030204" pitchFamily="34" charset="0"/>
              </a:rPr>
              <a:t>purposes </a:t>
            </a:r>
            <a:r>
              <a:rPr lang="en-US" sz="2100" dirty="0" smtClean="0">
                <a:latin typeface="Arial Narrow" panose="020B0606020202030204" pitchFamily="34" charset="0"/>
              </a:rPr>
              <a:t>has </a:t>
            </a:r>
            <a:r>
              <a:rPr lang="en-US" sz="2100" dirty="0">
                <a:latin typeface="Arial Narrow" panose="020B0606020202030204" pitchFamily="34" charset="0"/>
              </a:rPr>
              <a:t>more weight than </a:t>
            </a:r>
            <a:r>
              <a:rPr lang="en-US" sz="2100" dirty="0" smtClean="0">
                <a:latin typeface="Arial Narrow" panose="020B0606020202030204" pitchFamily="34" charset="0"/>
              </a:rPr>
              <a:t>distributional </a:t>
            </a:r>
            <a:r>
              <a:rPr lang="en-US" sz="2100" dirty="0">
                <a:latin typeface="Arial Narrow" panose="020B0606020202030204" pitchFamily="34" charset="0"/>
              </a:rPr>
              <a:t>objectives?)</a:t>
            </a:r>
            <a:endParaRPr lang="en-GB" sz="2100" dirty="0">
              <a:latin typeface="Arial Narrow" panose="020B0606020202030204" pitchFamily="34" charset="0"/>
            </a:endParaRPr>
          </a:p>
          <a:p>
            <a:endParaRPr lang="en-GB" sz="2000" dirty="0" smtClean="0">
              <a:latin typeface="Arial Narrow" panose="020B0606020202030204" pitchFamily="34" charset="0"/>
            </a:endParaRPr>
          </a:p>
          <a:p>
            <a:endParaRPr lang="en-GB" sz="2000" dirty="0">
              <a:latin typeface="Arial Narrow" panose="020B0606020202030204" pitchFamily="34" charset="0"/>
            </a:endParaRPr>
          </a:p>
        </p:txBody>
      </p:sp>
    </p:spTree>
    <p:extLst>
      <p:ext uri="{BB962C8B-B14F-4D97-AF65-F5344CB8AC3E}">
        <p14:creationId xmlns:p14="http://schemas.microsoft.com/office/powerpoint/2010/main" val="943269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7921004"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smtClean="0">
                <a:latin typeface="Arial Narrow" panose="020B0606020202030204" pitchFamily="34" charset="0"/>
              </a:rPr>
              <a:t>What about the Italian social protection system ?</a:t>
            </a:r>
            <a:endParaRPr lang="it-IT" sz="2600" b="0" dirty="0">
              <a:latin typeface="Arial Narrow" panose="020B0606020202030204" pitchFamily="34" charset="0"/>
            </a:endParaRPr>
          </a:p>
        </p:txBody>
      </p:sp>
      <p:sp>
        <p:nvSpPr>
          <p:cNvPr id="2" name="Rettangolo 1"/>
          <p:cNvSpPr/>
          <p:nvPr/>
        </p:nvSpPr>
        <p:spPr>
          <a:xfrm>
            <a:off x="341050" y="1052736"/>
            <a:ext cx="9364477" cy="5201424"/>
          </a:xfrm>
          <a:prstGeom prst="rect">
            <a:avLst/>
          </a:prstGeom>
        </p:spPr>
        <p:txBody>
          <a:bodyPr wrap="square">
            <a:spAutoFit/>
          </a:bodyPr>
          <a:lstStyle/>
          <a:p>
            <a:pPr marL="285750" indent="-285750">
              <a:lnSpc>
                <a:spcPct val="120000"/>
              </a:lnSpc>
              <a:spcAft>
                <a:spcPts val="600"/>
              </a:spcAft>
              <a:buClr>
                <a:schemeClr val="tx2">
                  <a:lumMod val="60000"/>
                  <a:lumOff val="40000"/>
                </a:schemeClr>
              </a:buClr>
              <a:buSzPct val="120000"/>
              <a:buFont typeface="Wingdings" panose="05000000000000000000" pitchFamily="2" charset="2"/>
              <a:buChar char="§"/>
            </a:pPr>
            <a:r>
              <a:rPr lang="en-US" sz="2000" dirty="0">
                <a:latin typeface="Arial Narrow" panose="020B0606020202030204" pitchFamily="34" charset="0"/>
              </a:rPr>
              <a:t>the development of the social protection system as we know it today took shape gradually after 1950 and assumed </a:t>
            </a:r>
            <a:r>
              <a:rPr lang="en-US" sz="2000" dirty="0" smtClean="0">
                <a:latin typeface="Arial Narrow" panose="020B0606020202030204" pitchFamily="34" charset="0"/>
              </a:rPr>
              <a:t>more similar </a:t>
            </a:r>
            <a:r>
              <a:rPr lang="en-US" sz="2000" dirty="0">
                <a:latin typeface="Arial Narrow" panose="020B0606020202030204" pitchFamily="34" charset="0"/>
              </a:rPr>
              <a:t>features to those of other national systems after </a:t>
            </a:r>
            <a:r>
              <a:rPr lang="en-US" sz="2000" dirty="0" smtClean="0">
                <a:latin typeface="Arial Narrow" panose="020B0606020202030204" pitchFamily="34" charset="0"/>
              </a:rPr>
              <a:t>1970</a:t>
            </a:r>
          </a:p>
          <a:p>
            <a:pPr marL="285750" indent="-285750">
              <a:lnSpc>
                <a:spcPct val="120000"/>
              </a:lnSpc>
              <a:spcAft>
                <a:spcPts val="600"/>
              </a:spcAft>
              <a:buClr>
                <a:schemeClr val="tx2">
                  <a:lumMod val="60000"/>
                  <a:lumOff val="40000"/>
                </a:schemeClr>
              </a:buClr>
              <a:buSzPct val="120000"/>
              <a:buFont typeface="Wingdings" panose="05000000000000000000" pitchFamily="2" charset="2"/>
              <a:buChar char="§"/>
            </a:pPr>
            <a:r>
              <a:rPr lang="en-US" sz="2000" dirty="0">
                <a:latin typeface="Arial Narrow" panose="020B0606020202030204" pitchFamily="34" charset="0"/>
              </a:rPr>
              <a:t>the main areas of social protection </a:t>
            </a:r>
            <a:r>
              <a:rPr lang="en-US" sz="2000" i="1" dirty="0" smtClean="0">
                <a:latin typeface="Arial Narrow" panose="020B0606020202030204" pitchFamily="34" charset="0"/>
              </a:rPr>
              <a:t>(classified by spending: </a:t>
            </a:r>
            <a:r>
              <a:rPr lang="en-US" sz="2000" i="1" dirty="0">
                <a:latin typeface="Arial Narrow" panose="020B0606020202030204" pitchFamily="34" charset="0"/>
              </a:rPr>
              <a:t>social security, health care, unemployment benefits, </a:t>
            </a:r>
            <a:r>
              <a:rPr lang="en-US" sz="2000" i="1" dirty="0" smtClean="0">
                <a:latin typeface="Arial Narrow" panose="020B0606020202030204" pitchFamily="34" charset="0"/>
              </a:rPr>
              <a:t>aid to the poorest and </a:t>
            </a:r>
            <a:r>
              <a:rPr lang="en-US" sz="2000" i="1" dirty="0">
                <a:latin typeface="Arial Narrow" panose="020B0606020202030204" pitchFamily="34" charset="0"/>
              </a:rPr>
              <a:t>social inclusion) </a:t>
            </a:r>
            <a:r>
              <a:rPr lang="en-US" sz="2000" dirty="0" smtClean="0">
                <a:latin typeface="Arial Narrow" panose="020B0606020202030204" pitchFamily="34" charset="0"/>
              </a:rPr>
              <a:t>all originated </a:t>
            </a:r>
            <a:r>
              <a:rPr lang="en-US" sz="2000" dirty="0">
                <a:latin typeface="Arial Narrow" panose="020B0606020202030204" pitchFamily="34" charset="0"/>
              </a:rPr>
              <a:t>in the second half of the nineteenth century.</a:t>
            </a:r>
          </a:p>
          <a:p>
            <a:pPr marL="285750" indent="-285750">
              <a:lnSpc>
                <a:spcPct val="120000"/>
              </a:lnSpc>
              <a:spcAft>
                <a:spcPts val="600"/>
              </a:spcAft>
              <a:buClr>
                <a:schemeClr val="tx2">
                  <a:lumMod val="60000"/>
                  <a:lumOff val="40000"/>
                </a:schemeClr>
              </a:buClr>
              <a:buSzPct val="120000"/>
              <a:buFont typeface="Wingdings" panose="05000000000000000000" pitchFamily="2" charset="2"/>
              <a:buChar char="§"/>
            </a:pPr>
            <a:r>
              <a:rPr lang="en-US" sz="2000" dirty="0" smtClean="0">
                <a:latin typeface="Arial Narrow" panose="020B0606020202030204" pitchFamily="34" charset="0"/>
              </a:rPr>
              <a:t>in </a:t>
            </a:r>
            <a:r>
              <a:rPr lang="en-US" sz="2000" dirty="0">
                <a:latin typeface="Arial Narrow" panose="020B0606020202030204" pitchFamily="34" charset="0"/>
              </a:rPr>
              <a:t>all cases they were mostly spontaneous forms independently managed by groups of workers, Christian associations, and smaller non profit </a:t>
            </a:r>
            <a:r>
              <a:rPr lang="en-US" sz="2000" dirty="0" smtClean="0">
                <a:latin typeface="Arial Narrow" panose="020B0606020202030204" pitchFamily="34" charset="0"/>
              </a:rPr>
              <a:t>organizations</a:t>
            </a:r>
          </a:p>
          <a:p>
            <a:pPr marL="285750" indent="-285750">
              <a:lnSpc>
                <a:spcPct val="120000"/>
              </a:lnSpc>
              <a:spcAft>
                <a:spcPts val="600"/>
              </a:spcAft>
              <a:buClr>
                <a:schemeClr val="tx2">
                  <a:lumMod val="60000"/>
                  <a:lumOff val="40000"/>
                </a:schemeClr>
              </a:buClr>
              <a:buSzPct val="120000"/>
              <a:buFont typeface="Wingdings" panose="05000000000000000000" pitchFamily="2" charset="2"/>
              <a:buChar char="§"/>
            </a:pPr>
            <a:r>
              <a:rPr lang="en-US" sz="2000" dirty="0" smtClean="0">
                <a:latin typeface="Arial Narrow" panose="020B0606020202030204" pitchFamily="34" charset="0"/>
              </a:rPr>
              <a:t>during </a:t>
            </a:r>
            <a:r>
              <a:rPr lang="en-US" sz="2000" dirty="0">
                <a:latin typeface="Arial Narrow" panose="020B0606020202030204" pitchFamily="34" charset="0"/>
              </a:rPr>
              <a:t>the first half of the twentieth century, the initial structures began to grow and to see an increasing presence of public </a:t>
            </a:r>
            <a:r>
              <a:rPr lang="en-US" sz="2000" dirty="0" smtClean="0">
                <a:latin typeface="Arial Narrow" panose="020B0606020202030204" pitchFamily="34" charset="0"/>
              </a:rPr>
              <a:t>institutions, </a:t>
            </a:r>
            <a:r>
              <a:rPr lang="en-US" sz="2000" dirty="0">
                <a:latin typeface="Arial Narrow" panose="020B0606020202030204" pitchFamily="34" charset="0"/>
              </a:rPr>
              <a:t>also of great </a:t>
            </a:r>
            <a:r>
              <a:rPr lang="en-US" sz="2000" dirty="0" smtClean="0">
                <a:latin typeface="Arial Narrow" panose="020B0606020202030204" pitchFamily="34" charset="0"/>
              </a:rPr>
              <a:t>dimension, for the governance and management of services and cash benefit</a:t>
            </a:r>
          </a:p>
          <a:p>
            <a:pPr marL="285750" indent="-285750">
              <a:lnSpc>
                <a:spcPct val="120000"/>
              </a:lnSpc>
              <a:spcAft>
                <a:spcPts val="600"/>
              </a:spcAft>
              <a:buClr>
                <a:schemeClr val="tx2">
                  <a:lumMod val="60000"/>
                  <a:lumOff val="40000"/>
                </a:schemeClr>
              </a:buClr>
              <a:buSzPct val="120000"/>
              <a:buFont typeface="Wingdings" panose="05000000000000000000" pitchFamily="2" charset="2"/>
              <a:buChar char="§"/>
            </a:pPr>
            <a:r>
              <a:rPr lang="en-US" sz="2000" dirty="0">
                <a:latin typeface="Arial Narrow" panose="020B0606020202030204" pitchFamily="34" charset="0"/>
              </a:rPr>
              <a:t>i</a:t>
            </a:r>
            <a:r>
              <a:rPr lang="en-US" sz="2000" dirty="0" smtClean="0">
                <a:latin typeface="Arial Narrow" panose="020B0606020202030204" pitchFamily="34" charset="0"/>
              </a:rPr>
              <a:t>n the </a:t>
            </a:r>
            <a:r>
              <a:rPr lang="en-US" sz="2000" dirty="0">
                <a:latin typeface="Arial Narrow" panose="020B0606020202030204" pitchFamily="34" charset="0"/>
              </a:rPr>
              <a:t>period of greatest economic growth (since the 50s until the early 80s</a:t>
            </a:r>
            <a:r>
              <a:rPr lang="en-US" sz="2000" dirty="0" smtClean="0">
                <a:latin typeface="Arial Narrow" panose="020B0606020202030204" pitchFamily="34" charset="0"/>
              </a:rPr>
              <a:t>) increased </a:t>
            </a:r>
            <a:r>
              <a:rPr lang="en-US" sz="2000" dirty="0">
                <a:latin typeface="Arial Narrow" panose="020B0606020202030204" pitchFamily="34" charset="0"/>
              </a:rPr>
              <a:t>the demands by workers and their families to have a more adequate welfare state to ensure </a:t>
            </a:r>
            <a:r>
              <a:rPr lang="en-US" sz="2000" dirty="0" smtClean="0">
                <a:latin typeface="Arial Narrow" panose="020B0606020202030204" pitchFamily="34" charset="0"/>
              </a:rPr>
              <a:t>security for employment, </a:t>
            </a:r>
            <a:r>
              <a:rPr lang="en-US" sz="2000" dirty="0">
                <a:latin typeface="Arial Narrow" panose="020B0606020202030204" pitchFamily="34" charset="0"/>
              </a:rPr>
              <a:t>for health and for income after retirement</a:t>
            </a:r>
            <a:r>
              <a:rPr lang="en-US" sz="2000" dirty="0" smtClean="0">
                <a:latin typeface="Arial Narrow" panose="020B0606020202030204" pitchFamily="34" charset="0"/>
              </a:rPr>
              <a:t>.</a:t>
            </a:r>
            <a:endParaRPr lang="it-IT" sz="2000" dirty="0">
              <a:latin typeface="Arial Narrow" panose="020B0606020202030204" pitchFamily="34" charset="0"/>
            </a:endParaRPr>
          </a:p>
        </p:txBody>
      </p:sp>
    </p:spTree>
    <p:extLst>
      <p:ext uri="{BB962C8B-B14F-4D97-AF65-F5344CB8AC3E}">
        <p14:creationId xmlns:p14="http://schemas.microsoft.com/office/powerpoint/2010/main" val="701322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32520"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smtClean="0">
                <a:latin typeface="Arial Narrow" panose="020B0606020202030204" pitchFamily="34" charset="0"/>
              </a:rPr>
              <a:t>The overall situation before the reforms</a:t>
            </a:r>
            <a:endParaRPr lang="it-IT" sz="2600" b="0" dirty="0">
              <a:latin typeface="Arial Narrow" panose="020B0606020202030204" pitchFamily="34" charset="0"/>
            </a:endParaRPr>
          </a:p>
        </p:txBody>
      </p:sp>
      <p:sp>
        <p:nvSpPr>
          <p:cNvPr id="2" name="Rettangolo 1"/>
          <p:cNvSpPr/>
          <p:nvPr/>
        </p:nvSpPr>
        <p:spPr>
          <a:xfrm>
            <a:off x="272480" y="1166843"/>
            <a:ext cx="9361040" cy="4565865"/>
          </a:xfrm>
          <a:prstGeom prst="rect">
            <a:avLst/>
          </a:prstGeom>
        </p:spPr>
        <p:txBody>
          <a:bodyPr wrap="square">
            <a:spAutoFit/>
          </a:bodyPr>
          <a:lstStyle/>
          <a:p>
            <a:pPr>
              <a:lnSpc>
                <a:spcPct val="150000"/>
              </a:lnSpc>
              <a:spcAft>
                <a:spcPts val="600"/>
              </a:spcAft>
            </a:pPr>
            <a:r>
              <a:rPr lang="en-US" sz="2100" dirty="0">
                <a:latin typeface="Arial Narrow" panose="020B0606020202030204" pitchFamily="34" charset="0"/>
              </a:rPr>
              <a:t>Studies and research regarding the chaotic path of growth of the social protection system in Italy until the end of the seventies </a:t>
            </a:r>
            <a:r>
              <a:rPr lang="en-US" sz="2100" dirty="0" smtClean="0">
                <a:latin typeface="Arial Narrow" panose="020B0606020202030204" pitchFamily="34" charset="0"/>
              </a:rPr>
              <a:t>of the last century brought </a:t>
            </a:r>
            <a:r>
              <a:rPr lang="en-US" sz="2100" dirty="0">
                <a:latin typeface="Arial Narrow" panose="020B0606020202030204" pitchFamily="34" charset="0"/>
              </a:rPr>
              <a:t>to light a multitude of flaws and inconsistencies. In particular, the most critical analysis underlined that the system was</a:t>
            </a:r>
            <a:r>
              <a:rPr lang="en-US" sz="2100" dirty="0" smtClean="0">
                <a:latin typeface="Arial Narrow" panose="020B0606020202030204" pitchFamily="34" charset="0"/>
              </a:rPr>
              <a:t>:</a:t>
            </a:r>
            <a:endParaRPr lang="en-US" sz="2100" dirty="0">
              <a:latin typeface="Arial Narrow" panose="020B0606020202030204" pitchFamily="34" charset="0"/>
            </a:endParaRPr>
          </a:p>
          <a:p>
            <a:pPr marL="342900" indent="-342900">
              <a:lnSpc>
                <a:spcPct val="150000"/>
              </a:lnSpc>
              <a:spcAft>
                <a:spcPts val="1200"/>
              </a:spcAft>
              <a:buClr>
                <a:schemeClr val="accent1">
                  <a:lumMod val="75000"/>
                </a:schemeClr>
              </a:buClr>
              <a:buSzPct val="120000"/>
              <a:buFont typeface="Wingdings" panose="05000000000000000000" pitchFamily="2" charset="2"/>
              <a:buChar char="§"/>
            </a:pPr>
            <a:r>
              <a:rPr lang="en-US" sz="2100" dirty="0" smtClean="0">
                <a:latin typeface="Arial Narrow" panose="020B0606020202030204" pitchFamily="34" charset="0"/>
              </a:rPr>
              <a:t>very </a:t>
            </a:r>
            <a:r>
              <a:rPr lang="en-US" sz="2100" dirty="0">
                <a:latin typeface="Arial Narrow" panose="020B0606020202030204" pitchFamily="34" charset="0"/>
              </a:rPr>
              <a:t>unbalanced in the areas of social protection compared to other developed countries</a:t>
            </a:r>
          </a:p>
          <a:p>
            <a:pPr marL="342900" indent="-342900">
              <a:lnSpc>
                <a:spcPct val="150000"/>
              </a:lnSpc>
              <a:spcAft>
                <a:spcPts val="1200"/>
              </a:spcAft>
              <a:buClr>
                <a:schemeClr val="accent1">
                  <a:lumMod val="75000"/>
                </a:schemeClr>
              </a:buClr>
              <a:buSzPct val="120000"/>
              <a:buFont typeface="Wingdings" panose="05000000000000000000" pitchFamily="2" charset="2"/>
              <a:buChar char="§"/>
            </a:pPr>
            <a:r>
              <a:rPr lang="en-US" sz="2100" dirty="0" smtClean="0">
                <a:latin typeface="Arial Narrow" panose="020B0606020202030204" pitchFamily="34" charset="0"/>
              </a:rPr>
              <a:t>"</a:t>
            </a:r>
            <a:r>
              <a:rPr lang="en-US" sz="2100" dirty="0" err="1">
                <a:latin typeface="Arial Narrow" panose="020B0606020202030204" pitchFamily="34" charset="0"/>
              </a:rPr>
              <a:t>categorializzato</a:t>
            </a:r>
            <a:r>
              <a:rPr lang="en-US" sz="2100" dirty="0">
                <a:latin typeface="Arial Narrow" panose="020B0606020202030204" pitchFamily="34" charset="0"/>
              </a:rPr>
              <a:t>" </a:t>
            </a:r>
            <a:r>
              <a:rPr lang="en-US" sz="2100" dirty="0" smtClean="0">
                <a:latin typeface="Arial Narrow" panose="020B0606020202030204" pitchFamily="34" charset="0"/>
              </a:rPr>
              <a:t>(certain </a:t>
            </a:r>
            <a:r>
              <a:rPr lang="en-US" sz="2100" dirty="0">
                <a:latin typeface="Arial Narrow" panose="020B0606020202030204" pitchFamily="34" charset="0"/>
              </a:rPr>
              <a:t>categories of workers were much more protected than others)</a:t>
            </a:r>
          </a:p>
          <a:p>
            <a:pPr marL="342900" indent="-342900">
              <a:lnSpc>
                <a:spcPct val="120000"/>
              </a:lnSpc>
              <a:spcAft>
                <a:spcPts val="1200"/>
              </a:spcAft>
              <a:buClr>
                <a:schemeClr val="accent1">
                  <a:lumMod val="75000"/>
                </a:schemeClr>
              </a:buClr>
              <a:buSzPct val="120000"/>
              <a:buFont typeface="Wingdings" panose="05000000000000000000" pitchFamily="2" charset="2"/>
              <a:buChar char="§"/>
            </a:pPr>
            <a:r>
              <a:rPr lang="en-US" sz="2100" dirty="0" smtClean="0">
                <a:latin typeface="Arial Narrow" panose="020B0606020202030204" pitchFamily="34" charset="0"/>
              </a:rPr>
              <a:t>uneven </a:t>
            </a:r>
            <a:r>
              <a:rPr lang="en-US" sz="2100" dirty="0">
                <a:latin typeface="Arial Narrow" panose="020B0606020202030204" pitchFamily="34" charset="0"/>
              </a:rPr>
              <a:t>in the quality of services offered by </a:t>
            </a:r>
            <a:r>
              <a:rPr lang="en-US" sz="2100" dirty="0" smtClean="0">
                <a:latin typeface="Arial Narrow" panose="020B0606020202030204" pitchFamily="34" charset="0"/>
              </a:rPr>
              <a:t>territory </a:t>
            </a:r>
            <a:r>
              <a:rPr lang="en-US" sz="2100" dirty="0">
                <a:latin typeface="Arial Narrow" panose="020B0606020202030204" pitchFamily="34" charset="0"/>
              </a:rPr>
              <a:t>and by type and level of organization</a:t>
            </a:r>
          </a:p>
          <a:p>
            <a:pPr marL="342900" indent="-342900">
              <a:lnSpc>
                <a:spcPct val="150000"/>
              </a:lnSpc>
              <a:spcAft>
                <a:spcPts val="1200"/>
              </a:spcAft>
              <a:buClr>
                <a:schemeClr val="accent1">
                  <a:lumMod val="75000"/>
                </a:schemeClr>
              </a:buClr>
              <a:buSzPct val="120000"/>
              <a:buFont typeface="Wingdings" panose="05000000000000000000" pitchFamily="2" charset="2"/>
              <a:buChar char="§"/>
            </a:pPr>
            <a:r>
              <a:rPr lang="en-US" sz="2100" dirty="0">
                <a:latin typeface="Arial Narrow" panose="020B0606020202030204" pitchFamily="34" charset="0"/>
              </a:rPr>
              <a:t>unfair in determining certain benefits</a:t>
            </a:r>
          </a:p>
          <a:p>
            <a:pPr marL="342900" indent="-342900">
              <a:lnSpc>
                <a:spcPct val="150000"/>
              </a:lnSpc>
              <a:spcAft>
                <a:spcPts val="1200"/>
              </a:spcAft>
              <a:buClr>
                <a:schemeClr val="accent1">
                  <a:lumMod val="75000"/>
                </a:schemeClr>
              </a:buClr>
              <a:buSzPct val="120000"/>
              <a:buFont typeface="Wingdings" panose="05000000000000000000" pitchFamily="2" charset="2"/>
              <a:buChar char="§"/>
            </a:pPr>
            <a:r>
              <a:rPr lang="en-US" sz="2100" dirty="0">
                <a:latin typeface="Arial Narrow" panose="020B0606020202030204" pitchFamily="34" charset="0"/>
              </a:rPr>
              <a:t>costly and inefficient</a:t>
            </a:r>
            <a:endParaRPr lang="it-IT" sz="2100" dirty="0">
              <a:latin typeface="Arial Narrow" panose="020B0606020202030204" pitchFamily="34" charset="0"/>
            </a:endParaRPr>
          </a:p>
        </p:txBody>
      </p:sp>
    </p:spTree>
    <p:extLst>
      <p:ext uri="{BB962C8B-B14F-4D97-AF65-F5344CB8AC3E}">
        <p14:creationId xmlns:p14="http://schemas.microsoft.com/office/powerpoint/2010/main" val="1762605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24608" y="175566"/>
            <a:ext cx="5832712"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sz="2600" b="0" dirty="0" smtClean="0">
                <a:latin typeface="Arial Narrow" panose="020B0606020202030204" pitchFamily="34" charset="0"/>
              </a:rPr>
              <a:t>The years of reforms </a:t>
            </a:r>
            <a:endParaRPr lang="it-IT" sz="2600" b="0" dirty="0">
              <a:latin typeface="Arial Narrow" panose="020B0606020202030204" pitchFamily="34" charset="0"/>
            </a:endParaRPr>
          </a:p>
        </p:txBody>
      </p:sp>
      <p:sp>
        <p:nvSpPr>
          <p:cNvPr id="2" name="Rettangolo 1"/>
          <p:cNvSpPr/>
          <p:nvPr/>
        </p:nvSpPr>
        <p:spPr>
          <a:xfrm>
            <a:off x="344488" y="1052736"/>
            <a:ext cx="9073008" cy="5663089"/>
          </a:xfrm>
          <a:prstGeom prst="rect">
            <a:avLst/>
          </a:prstGeom>
        </p:spPr>
        <p:txBody>
          <a:bodyPr wrap="square">
            <a:spAutoFit/>
          </a:bodyPr>
          <a:lstStyle/>
          <a:p>
            <a:pPr marL="285750" indent="-285750" algn="just">
              <a:spcAft>
                <a:spcPts val="600"/>
              </a:spcAft>
              <a:buClr>
                <a:schemeClr val="accent1">
                  <a:lumMod val="75000"/>
                </a:schemeClr>
              </a:buClr>
              <a:buSzPct val="120000"/>
              <a:buFont typeface="Wingdings" panose="05000000000000000000" pitchFamily="2" charset="2"/>
              <a:buChar char="§"/>
            </a:pPr>
            <a:r>
              <a:rPr lang="en-US" dirty="0"/>
              <a:t>In 1978 it was established the </a:t>
            </a:r>
            <a:r>
              <a:rPr lang="en-US" b="1" dirty="0">
                <a:solidFill>
                  <a:schemeClr val="accent6">
                    <a:lumMod val="50000"/>
                  </a:schemeClr>
                </a:solidFill>
              </a:rPr>
              <a:t>National Health Service </a:t>
            </a:r>
            <a:r>
              <a:rPr lang="en-US" dirty="0"/>
              <a:t>based on a universalist vision and on a solidarity-model in the delivery of </a:t>
            </a:r>
            <a:r>
              <a:rPr lang="en-US" dirty="0" smtClean="0"/>
              <a:t>benefits. Health </a:t>
            </a:r>
            <a:r>
              <a:rPr lang="en-US" dirty="0"/>
              <a:t>coverage was extended to everyone, not just to certain categories who paid the contributions. Consequently, health care spending has begun to be financed from general taxes</a:t>
            </a:r>
            <a:r>
              <a:rPr lang="en-US" dirty="0" smtClean="0"/>
              <a:t>.</a:t>
            </a:r>
          </a:p>
          <a:p>
            <a:pPr marL="285750" indent="-285750" algn="just">
              <a:spcAft>
                <a:spcPts val="600"/>
              </a:spcAft>
              <a:buClr>
                <a:schemeClr val="accent1">
                  <a:lumMod val="75000"/>
                </a:schemeClr>
              </a:buClr>
              <a:buSzPct val="120000"/>
              <a:buFont typeface="Wingdings" panose="05000000000000000000" pitchFamily="2" charset="2"/>
              <a:buChar char="§"/>
            </a:pPr>
            <a:r>
              <a:rPr lang="en-US" dirty="0"/>
              <a:t>In 1993 and 1995 it was made significant reforms of the </a:t>
            </a:r>
            <a:r>
              <a:rPr lang="en-US" b="1" dirty="0">
                <a:solidFill>
                  <a:schemeClr val="accent6">
                    <a:lumMod val="50000"/>
                  </a:schemeClr>
                </a:solidFill>
              </a:rPr>
              <a:t>pension system</a:t>
            </a:r>
            <a:r>
              <a:rPr lang="en-US" dirty="0"/>
              <a:t>, with the transition of the </a:t>
            </a:r>
            <a:r>
              <a:rPr lang="en-US" dirty="0" smtClean="0"/>
              <a:t>calculation from an earning related method to a NDC (notional defined contribution) system, the </a:t>
            </a:r>
            <a:r>
              <a:rPr lang="en-US" dirty="0"/>
              <a:t>gradual raising of the retirement age and linking </a:t>
            </a:r>
            <a:r>
              <a:rPr lang="en-US" dirty="0" smtClean="0"/>
              <a:t>pensions </a:t>
            </a:r>
            <a:r>
              <a:rPr lang="en-US" dirty="0"/>
              <a:t>to the </a:t>
            </a:r>
            <a:r>
              <a:rPr lang="en-US" dirty="0" smtClean="0"/>
              <a:t>price index instead </a:t>
            </a:r>
            <a:r>
              <a:rPr lang="en-US" dirty="0"/>
              <a:t>of the wage </a:t>
            </a:r>
            <a:r>
              <a:rPr lang="en-US" dirty="0" smtClean="0"/>
              <a:t>dynamics</a:t>
            </a:r>
          </a:p>
          <a:p>
            <a:pPr marL="285750" indent="-285750" algn="just">
              <a:spcAft>
                <a:spcPts val="600"/>
              </a:spcAft>
              <a:buClr>
                <a:schemeClr val="accent1">
                  <a:lumMod val="75000"/>
                </a:schemeClr>
              </a:buClr>
              <a:buSzPct val="120000"/>
              <a:buFont typeface="Wingdings" panose="05000000000000000000" pitchFamily="2" charset="2"/>
              <a:buChar char="§"/>
            </a:pPr>
            <a:r>
              <a:rPr lang="en-US" dirty="0"/>
              <a:t>in 2000 </a:t>
            </a:r>
            <a:r>
              <a:rPr lang="en-US" dirty="0" smtClean="0"/>
              <a:t>a “framework law</a:t>
            </a:r>
            <a:r>
              <a:rPr lang="en-US" dirty="0"/>
              <a:t>" </a:t>
            </a:r>
            <a:r>
              <a:rPr lang="en-US" dirty="0" smtClean="0"/>
              <a:t>reorganized the </a:t>
            </a:r>
            <a:r>
              <a:rPr lang="en-US" b="1" dirty="0">
                <a:solidFill>
                  <a:schemeClr val="accent6">
                    <a:lumMod val="50000"/>
                  </a:schemeClr>
                </a:solidFill>
              </a:rPr>
              <a:t>social welfare system </a:t>
            </a:r>
            <a:r>
              <a:rPr lang="en-US" dirty="0"/>
              <a:t>with an </a:t>
            </a:r>
            <a:r>
              <a:rPr lang="en-US" dirty="0" smtClean="0"/>
              <a:t>“integrated model</a:t>
            </a:r>
            <a:r>
              <a:rPr lang="en-US" dirty="0"/>
              <a:t>" based on territorial </a:t>
            </a:r>
            <a:r>
              <a:rPr lang="en-US" dirty="0" smtClean="0"/>
              <a:t>decentralization, subsidiarity</a:t>
            </a:r>
            <a:r>
              <a:rPr lang="en-US" dirty="0"/>
              <a:t>, cooperation and self-organization. The same law also established a </a:t>
            </a:r>
            <a:r>
              <a:rPr lang="en-US" dirty="0" smtClean="0"/>
              <a:t>National Fund </a:t>
            </a:r>
            <a:r>
              <a:rPr lang="en-US" dirty="0"/>
              <a:t>for </a:t>
            </a:r>
            <a:r>
              <a:rPr lang="en-US" dirty="0" smtClean="0"/>
              <a:t>Social Policies </a:t>
            </a:r>
            <a:r>
              <a:rPr lang="en-US" dirty="0"/>
              <a:t>and gave a substantial responsibility to the </a:t>
            </a:r>
            <a:r>
              <a:rPr lang="en-US" dirty="0" smtClean="0"/>
              <a:t>Regions </a:t>
            </a:r>
            <a:r>
              <a:rPr lang="en-US" dirty="0"/>
              <a:t>and municipalities for the execution of the intervention plans</a:t>
            </a:r>
            <a:r>
              <a:rPr lang="en-US" dirty="0" smtClean="0"/>
              <a:t>.</a:t>
            </a:r>
          </a:p>
          <a:p>
            <a:pPr marL="285750" indent="-285750" algn="just">
              <a:spcAft>
                <a:spcPts val="600"/>
              </a:spcAft>
              <a:buClr>
                <a:schemeClr val="accent1">
                  <a:lumMod val="75000"/>
                </a:schemeClr>
              </a:buClr>
              <a:buSzPct val="120000"/>
              <a:buFont typeface="Wingdings" panose="05000000000000000000" pitchFamily="2" charset="2"/>
              <a:buChar char="§"/>
            </a:pPr>
            <a:r>
              <a:rPr lang="en-US" dirty="0" smtClean="0"/>
              <a:t>The </a:t>
            </a:r>
            <a:r>
              <a:rPr lang="en-US" b="1" dirty="0">
                <a:solidFill>
                  <a:schemeClr val="accent6">
                    <a:lumMod val="50000"/>
                  </a:schemeClr>
                </a:solidFill>
              </a:rPr>
              <a:t>unemployment benefits system </a:t>
            </a:r>
            <a:r>
              <a:rPr lang="en-US" dirty="0" smtClean="0"/>
              <a:t>has been </a:t>
            </a:r>
            <a:r>
              <a:rPr lang="en-US" dirty="0"/>
              <a:t>amended several times since the early 90s and has had a recent reformulation (2015) with the "Jobs Act". The address is to have a system of monetary compensation similar to that of the main European countries, and to strengthen active policies (not very effective in the Italian system) for the reintegration at work</a:t>
            </a:r>
          </a:p>
          <a:p>
            <a:pPr marL="285750" indent="-285750" algn="just">
              <a:spcAft>
                <a:spcPts val="600"/>
              </a:spcAft>
              <a:buClr>
                <a:schemeClr val="accent1">
                  <a:lumMod val="75000"/>
                </a:schemeClr>
              </a:buClr>
              <a:buSzPct val="120000"/>
              <a:buFont typeface="Wingdings" panose="05000000000000000000" pitchFamily="2" charset="2"/>
              <a:buChar char="§"/>
            </a:pPr>
            <a:endParaRPr lang="it-IT" dirty="0"/>
          </a:p>
        </p:txBody>
      </p:sp>
    </p:spTree>
    <p:extLst>
      <p:ext uri="{BB962C8B-B14F-4D97-AF65-F5344CB8AC3E}">
        <p14:creationId xmlns:p14="http://schemas.microsoft.com/office/powerpoint/2010/main" val="4151491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0552" y="228863"/>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a:latin typeface="Arial Narrow" panose="020B0606020202030204" pitchFamily="34" charset="0"/>
              </a:rPr>
              <a:t>Further interventions in recent years</a:t>
            </a:r>
            <a:endParaRPr lang="it-IT" sz="2600" b="0" dirty="0">
              <a:latin typeface="Arial Narrow" panose="020B0606020202030204" pitchFamily="34" charset="0"/>
            </a:endParaRPr>
          </a:p>
        </p:txBody>
      </p:sp>
      <p:sp>
        <p:nvSpPr>
          <p:cNvPr id="2" name="Rettangolo 1"/>
          <p:cNvSpPr/>
          <p:nvPr/>
        </p:nvSpPr>
        <p:spPr>
          <a:xfrm>
            <a:off x="355316" y="1268760"/>
            <a:ext cx="8924113" cy="4858510"/>
          </a:xfrm>
          <a:prstGeom prst="rect">
            <a:avLst/>
          </a:prstGeom>
        </p:spPr>
        <p:txBody>
          <a:bodyPr wrap="square">
            <a:spAutoFit/>
          </a:bodyPr>
          <a:lstStyle/>
          <a:p>
            <a:pPr algn="just">
              <a:lnSpc>
                <a:spcPct val="120000"/>
              </a:lnSpc>
            </a:pPr>
            <a:r>
              <a:rPr lang="en-US" sz="2000" dirty="0" smtClean="0">
                <a:latin typeface="Arial Narrow" panose="020B0606020202030204" pitchFamily="34" charset="0"/>
              </a:rPr>
              <a:t>The </a:t>
            </a:r>
            <a:r>
              <a:rPr lang="en-US" sz="2000" dirty="0">
                <a:latin typeface="Arial Narrow" panose="020B0606020202030204" pitchFamily="34" charset="0"/>
              </a:rPr>
              <a:t>most acute period of economic crisis that began in 2008 and the constraints on public budgets set by the Fiscal Compact in the EU has led governments </a:t>
            </a:r>
            <a:r>
              <a:rPr lang="en-US" sz="2000" dirty="0" smtClean="0">
                <a:latin typeface="Arial Narrow" panose="020B0606020202030204" pitchFamily="34" charset="0"/>
              </a:rPr>
              <a:t>in recent years to </a:t>
            </a:r>
            <a:r>
              <a:rPr lang="en-US" sz="2000" dirty="0">
                <a:latin typeface="Arial Narrow" panose="020B0606020202030204" pitchFamily="34" charset="0"/>
              </a:rPr>
              <a:t>intervene with new restraint in social spending measures.</a:t>
            </a:r>
          </a:p>
          <a:p>
            <a:pPr>
              <a:lnSpc>
                <a:spcPct val="120000"/>
              </a:lnSpc>
            </a:pPr>
            <a:endParaRPr lang="en-US" sz="2000" dirty="0" smtClean="0">
              <a:latin typeface="Arial Narrow" panose="020B0606020202030204" pitchFamily="34" charset="0"/>
            </a:endParaRPr>
          </a:p>
          <a:p>
            <a:pPr marL="342900" indent="-342900" algn="just">
              <a:lnSpc>
                <a:spcPct val="120000"/>
              </a:lnSpc>
              <a:buClr>
                <a:srgbClr val="0070C0"/>
              </a:buClr>
              <a:buSzPct val="120000"/>
              <a:buFont typeface="Arial" panose="020B0604020202020204" pitchFamily="34" charset="0"/>
              <a:buChar char="•"/>
            </a:pPr>
            <a:r>
              <a:rPr lang="en-US" sz="2000" b="1" dirty="0" smtClean="0">
                <a:latin typeface="Arial Narrow" panose="020B0606020202030204" pitchFamily="34" charset="0"/>
              </a:rPr>
              <a:t>Pension system</a:t>
            </a:r>
            <a:r>
              <a:rPr lang="en-US" sz="2000" dirty="0" smtClean="0">
                <a:latin typeface="Arial Narrow" panose="020B0606020202030204" pitchFamily="34" charset="0"/>
              </a:rPr>
              <a:t>: </a:t>
            </a:r>
            <a:r>
              <a:rPr lang="en-US" sz="2000" dirty="0">
                <a:latin typeface="Arial Narrow" panose="020B0606020202030204" pitchFamily="34" charset="0"/>
              </a:rPr>
              <a:t>the retirement age has been raised further (about 67 years is the standard age) and linked to life expectancy.</a:t>
            </a:r>
          </a:p>
          <a:p>
            <a:pPr marL="342900" indent="-342900">
              <a:lnSpc>
                <a:spcPct val="120000"/>
              </a:lnSpc>
              <a:buClr>
                <a:srgbClr val="0070C0"/>
              </a:buClr>
              <a:buSzPct val="120000"/>
              <a:buFont typeface="Arial" panose="020B0604020202020204" pitchFamily="34" charset="0"/>
              <a:buChar char="•"/>
            </a:pPr>
            <a:endParaRPr lang="en-US" sz="2000" dirty="0" smtClean="0">
              <a:latin typeface="Arial Narrow" panose="020B0606020202030204" pitchFamily="34" charset="0"/>
            </a:endParaRPr>
          </a:p>
          <a:p>
            <a:pPr marL="342900" indent="-342900" algn="just">
              <a:lnSpc>
                <a:spcPct val="120000"/>
              </a:lnSpc>
              <a:buClr>
                <a:srgbClr val="0070C0"/>
              </a:buClr>
              <a:buSzPct val="120000"/>
              <a:buFont typeface="Arial" panose="020B0604020202020204" pitchFamily="34" charset="0"/>
              <a:buChar char="•"/>
            </a:pPr>
            <a:r>
              <a:rPr lang="en-US" sz="2000" b="1" dirty="0" smtClean="0">
                <a:latin typeface="Arial Narrow" panose="020B0606020202030204" pitchFamily="34" charset="0"/>
              </a:rPr>
              <a:t>Health services</a:t>
            </a:r>
            <a:r>
              <a:rPr lang="en-US" sz="2000" dirty="0" smtClean="0">
                <a:latin typeface="Arial Narrow" panose="020B0606020202030204" pitchFamily="34" charset="0"/>
              </a:rPr>
              <a:t>: further measures </a:t>
            </a:r>
            <a:r>
              <a:rPr lang="en-US" sz="2000" dirty="0">
                <a:latin typeface="Arial Narrow" panose="020B0606020202030204" pitchFamily="34" charset="0"/>
              </a:rPr>
              <a:t>have been taken (regarding operational models, the territorial reorganization of the units, the rationalization of structures) in order to avoid unnecessary waste and to increase the efficiency of the system.</a:t>
            </a:r>
          </a:p>
          <a:p>
            <a:pPr marL="342900" indent="-342900">
              <a:lnSpc>
                <a:spcPct val="120000"/>
              </a:lnSpc>
              <a:buClr>
                <a:srgbClr val="0070C0"/>
              </a:buClr>
              <a:buSzPct val="120000"/>
              <a:buFont typeface="Arial" panose="020B0604020202020204" pitchFamily="34" charset="0"/>
              <a:buChar char="•"/>
            </a:pPr>
            <a:endParaRPr lang="en-US" sz="2000" dirty="0" smtClean="0">
              <a:latin typeface="Arial Narrow" panose="020B0606020202030204" pitchFamily="34" charset="0"/>
            </a:endParaRPr>
          </a:p>
          <a:p>
            <a:pPr marL="342900" indent="-342900">
              <a:lnSpc>
                <a:spcPct val="120000"/>
              </a:lnSpc>
              <a:buClr>
                <a:srgbClr val="0070C0"/>
              </a:buClr>
              <a:buSzPct val="120000"/>
              <a:buFont typeface="Arial" panose="020B0604020202020204" pitchFamily="34" charset="0"/>
              <a:buChar char="•"/>
            </a:pPr>
            <a:r>
              <a:rPr lang="en-US" sz="2000" b="1" dirty="0" smtClean="0">
                <a:latin typeface="Arial Narrow" panose="020B0606020202030204" pitchFamily="34" charset="0"/>
              </a:rPr>
              <a:t>Social inclusion</a:t>
            </a:r>
            <a:r>
              <a:rPr lang="en-US" sz="2000" dirty="0" smtClean="0">
                <a:latin typeface="Arial Narrow" panose="020B0606020202030204" pitchFamily="34" charset="0"/>
              </a:rPr>
              <a:t>: the </a:t>
            </a:r>
            <a:r>
              <a:rPr lang="en-US" sz="2000" dirty="0">
                <a:latin typeface="Arial Narrow" panose="020B0606020202030204" pitchFamily="34" charset="0"/>
              </a:rPr>
              <a:t>National Fund for Social Policies has had a strong contraction for a few years and the financing has again started to grow only in 2013</a:t>
            </a:r>
            <a:endParaRPr lang="it-IT" sz="2000" dirty="0">
              <a:latin typeface="Arial Narrow" panose="020B0606020202030204" pitchFamily="34" charset="0"/>
            </a:endParaRPr>
          </a:p>
        </p:txBody>
      </p:sp>
    </p:spTree>
    <p:extLst>
      <p:ext uri="{BB962C8B-B14F-4D97-AF65-F5344CB8AC3E}">
        <p14:creationId xmlns:p14="http://schemas.microsoft.com/office/powerpoint/2010/main" val="3224270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32520" y="116632"/>
            <a:ext cx="7344816" cy="769441"/>
          </a:xfrm>
          <a:prstGeom prst="rect">
            <a:avLst/>
          </a:prstGeom>
        </p:spPr>
        <p:txBody>
          <a:bodyPr wrap="square">
            <a:spAutoFit/>
          </a:bodyPr>
          <a:lstStyle/>
          <a:p>
            <a:pPr algn="ctr"/>
            <a:r>
              <a:rPr lang="en-US" sz="2600" dirty="0">
                <a:latin typeface="Arial Narrow" panose="020B0606020202030204" pitchFamily="34" charset="0"/>
              </a:rPr>
              <a:t>Percentage </a:t>
            </a:r>
            <a:r>
              <a:rPr lang="en-US" sz="2600" dirty="0" smtClean="0">
                <a:latin typeface="Arial Narrow" panose="020B0606020202030204" pitchFamily="34" charset="0"/>
              </a:rPr>
              <a:t>breakdown </a:t>
            </a:r>
            <a:r>
              <a:rPr lang="en-US" sz="2600" dirty="0">
                <a:latin typeface="Arial Narrow" panose="020B0606020202030204" pitchFamily="34" charset="0"/>
              </a:rPr>
              <a:t>of social protection expenditures</a:t>
            </a:r>
          </a:p>
          <a:p>
            <a:pPr algn="ctr"/>
            <a:r>
              <a:rPr lang="en-US" dirty="0" smtClean="0">
                <a:latin typeface="Arial Narrow" panose="020B0606020202030204" pitchFamily="34" charset="0"/>
              </a:rPr>
              <a:t>Year </a:t>
            </a:r>
            <a:r>
              <a:rPr lang="en-US" dirty="0">
                <a:latin typeface="Arial Narrow" panose="020B0606020202030204" pitchFamily="34" charset="0"/>
              </a:rPr>
              <a:t>2008</a:t>
            </a:r>
          </a:p>
        </p:txBody>
      </p:sp>
      <p:graphicFrame>
        <p:nvGraphicFramePr>
          <p:cNvPr id="7" name="Grafico 6"/>
          <p:cNvGraphicFramePr>
            <a:graphicFrameLocks noGrp="1"/>
          </p:cNvGraphicFramePr>
          <p:nvPr>
            <p:extLst>
              <p:ext uri="{D42A27DB-BD31-4B8C-83A1-F6EECF244321}">
                <p14:modId xmlns:p14="http://schemas.microsoft.com/office/powerpoint/2010/main" val="1659552107"/>
              </p:ext>
            </p:extLst>
          </p:nvPr>
        </p:nvGraphicFramePr>
        <p:xfrm>
          <a:off x="200472" y="908720"/>
          <a:ext cx="9440416" cy="52675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7190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7921004"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sz="2600" b="0" dirty="0">
                <a:latin typeface="Arial Narrow" panose="020B0606020202030204" pitchFamily="34" charset="0"/>
              </a:rPr>
              <a:t>Percentage breakdown of social protection expenditures</a:t>
            </a:r>
          </a:p>
          <a:p>
            <a:pPr algn="ctr"/>
            <a:r>
              <a:rPr lang="en-US" sz="1800" b="0" dirty="0">
                <a:latin typeface="Arial Narrow" panose="020B0606020202030204" pitchFamily="34" charset="0"/>
              </a:rPr>
              <a:t>Year </a:t>
            </a:r>
            <a:r>
              <a:rPr lang="en-US" sz="1800" b="0" dirty="0" smtClean="0">
                <a:latin typeface="Arial Narrow" panose="020B0606020202030204" pitchFamily="34" charset="0"/>
              </a:rPr>
              <a:t>2013</a:t>
            </a:r>
            <a:endParaRPr lang="en-US" sz="1800" b="0" dirty="0">
              <a:latin typeface="Arial Narrow" panose="020B0606020202030204" pitchFamily="34" charset="0"/>
            </a:endParaRPr>
          </a:p>
        </p:txBody>
      </p:sp>
      <p:graphicFrame>
        <p:nvGraphicFramePr>
          <p:cNvPr id="3" name="Grafico 2"/>
          <p:cNvGraphicFramePr>
            <a:graphicFrameLocks noGrp="1"/>
          </p:cNvGraphicFramePr>
          <p:nvPr>
            <p:extLst>
              <p:ext uri="{D42A27DB-BD31-4B8C-83A1-F6EECF244321}">
                <p14:modId xmlns:p14="http://schemas.microsoft.com/office/powerpoint/2010/main" val="3090111631"/>
              </p:ext>
            </p:extLst>
          </p:nvPr>
        </p:nvGraphicFramePr>
        <p:xfrm>
          <a:off x="344364" y="1196752"/>
          <a:ext cx="9107197" cy="51845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90625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28497" y="188640"/>
            <a:ext cx="8892988" cy="648072"/>
          </a:xfrm>
        </p:spPr>
        <p:txBody>
          <a:bodyPr>
            <a:noAutofit/>
          </a:bodyPr>
          <a:lstStyle/>
          <a:p>
            <a:pPr algn="ctr">
              <a:defRPr/>
            </a:pPr>
            <a:r>
              <a:rPr lang="en-US" sz="2600" b="0" dirty="0" smtClean="0">
                <a:latin typeface="Arial Narrow" pitchFamily="34" charset="0"/>
              </a:rPr>
              <a:t>Italy</a:t>
            </a:r>
            <a:r>
              <a:rPr lang="en-US" sz="2600" b="0" dirty="0">
                <a:latin typeface="Arial Narrow" pitchFamily="34" charset="0"/>
              </a:rPr>
              <a:t>: aging effects on welfare functions</a:t>
            </a:r>
            <a:endParaRPr lang="it-IT" sz="2600" b="0" dirty="0" smtClean="0">
              <a:latin typeface="Arial Narrow" pitchFamily="34" charset="0"/>
            </a:endParaRPr>
          </a:p>
        </p:txBody>
      </p:sp>
      <p:graphicFrame>
        <p:nvGraphicFramePr>
          <p:cNvPr id="5" name="Grafico 4"/>
          <p:cNvGraphicFramePr>
            <a:graphicFrameLocks/>
          </p:cNvGraphicFramePr>
          <p:nvPr>
            <p:extLst>
              <p:ext uri="{D42A27DB-BD31-4B8C-83A1-F6EECF244321}">
                <p14:modId xmlns:p14="http://schemas.microsoft.com/office/powerpoint/2010/main" val="2078474903"/>
              </p:ext>
            </p:extLst>
          </p:nvPr>
        </p:nvGraphicFramePr>
        <p:xfrm>
          <a:off x="194471" y="836712"/>
          <a:ext cx="9439049" cy="56166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1911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8503" y="1124744"/>
            <a:ext cx="9200197" cy="5401479"/>
          </a:xfrm>
          <a:prstGeom prst="rect">
            <a:avLst/>
          </a:prstGeom>
        </p:spPr>
        <p:txBody>
          <a:bodyPr wrap="square">
            <a:spAutoFit/>
          </a:bodyPr>
          <a:lstStyle/>
          <a:p>
            <a:pPr marL="342900" indent="-342900">
              <a:lnSpc>
                <a:spcPct val="110000"/>
              </a:lnSpc>
              <a:buFont typeface="+mj-lt"/>
              <a:buAutoNum type="arabicPeriod"/>
            </a:pPr>
            <a:r>
              <a:rPr lang="en-GB" altLang="it-IT" sz="1500" dirty="0" smtClean="0">
                <a:latin typeface="Arial Narrow" panose="020B0606020202030204" pitchFamily="34" charset="0"/>
              </a:rPr>
              <a:t>Classification of welfare systems</a:t>
            </a:r>
            <a:endParaRPr lang="en-GB" sz="1500" dirty="0" smtClean="0">
              <a:latin typeface="Arial Narrow" panose="020B0606020202030204" pitchFamily="34" charset="0"/>
            </a:endParaRPr>
          </a:p>
          <a:p>
            <a:pPr marL="342900" indent="-342900" algn="just">
              <a:lnSpc>
                <a:spcPct val="110000"/>
              </a:lnSpc>
              <a:buClr>
                <a:schemeClr val="tx2"/>
              </a:buClr>
              <a:buSzPct val="103000"/>
              <a:buFont typeface="+mj-lt"/>
              <a:buAutoNum type="arabicPeriod"/>
            </a:pPr>
            <a:r>
              <a:rPr lang="en-GB" altLang="it-IT" sz="1500" dirty="0" smtClean="0">
                <a:latin typeface="Arial Narrow" panose="020B0606020202030204" pitchFamily="34" charset="0"/>
              </a:rPr>
              <a:t>A well-known typology of welfare systems</a:t>
            </a:r>
          </a:p>
          <a:p>
            <a:pPr marL="342900" indent="-342900">
              <a:lnSpc>
                <a:spcPct val="110000"/>
              </a:lnSpc>
              <a:buFont typeface="+mj-lt"/>
              <a:buAutoNum type="arabicPeriod"/>
            </a:pPr>
            <a:r>
              <a:rPr lang="en-GB" altLang="it-IT" sz="1500" dirty="0" smtClean="0">
                <a:latin typeface="Arial Narrow" panose="020B0606020202030204" pitchFamily="34" charset="0"/>
              </a:rPr>
              <a:t>Traditional models to group welfare systems</a:t>
            </a:r>
            <a:endParaRPr lang="en-GB" sz="1500" dirty="0" smtClean="0">
              <a:latin typeface="Arial Narrow" panose="020B0606020202030204" pitchFamily="34" charset="0"/>
            </a:endParaRPr>
          </a:p>
          <a:p>
            <a:pPr marL="342900" indent="-342900">
              <a:lnSpc>
                <a:spcPct val="110000"/>
              </a:lnSpc>
              <a:buFont typeface="+mj-lt"/>
              <a:buAutoNum type="arabicPeriod"/>
            </a:pPr>
            <a:r>
              <a:rPr lang="en-GB" sz="1500" dirty="0" smtClean="0">
                <a:latin typeface="Arial Narrow" panose="020B0606020202030204" pitchFamily="34" charset="0"/>
              </a:rPr>
              <a:t>Social protection expenditure as a percentage of GDP   (15 EU Member  States - Years 1993 and 1998)</a:t>
            </a:r>
            <a:endParaRPr lang="en-GB" sz="1500" dirty="0" smtClean="0"/>
          </a:p>
          <a:p>
            <a:pPr marL="342900" indent="-342900" algn="just">
              <a:lnSpc>
                <a:spcPct val="110000"/>
              </a:lnSpc>
              <a:buClr>
                <a:schemeClr val="tx2"/>
              </a:buClr>
              <a:buSzPct val="103000"/>
              <a:buFont typeface="+mj-lt"/>
              <a:buAutoNum type="arabicPeriod"/>
            </a:pPr>
            <a:r>
              <a:rPr lang="en-GB" sz="1500" dirty="0" smtClean="0">
                <a:latin typeface="Arial Narrow" panose="020B0606020202030204" pitchFamily="34" charset="0"/>
              </a:rPr>
              <a:t>Social protection expenditure as a percentage of GDP (16 Countries  - Period 1998-2013)</a:t>
            </a:r>
          </a:p>
          <a:p>
            <a:pPr marL="342900" indent="-342900" algn="just">
              <a:lnSpc>
                <a:spcPct val="110000"/>
              </a:lnSpc>
              <a:buClr>
                <a:schemeClr val="tx2"/>
              </a:buClr>
              <a:buSzPct val="103000"/>
              <a:buFont typeface="+mj-lt"/>
              <a:buAutoNum type="arabicPeriod"/>
            </a:pPr>
            <a:r>
              <a:rPr lang="en-GB" sz="1500" dirty="0" smtClean="0">
                <a:solidFill>
                  <a:schemeClr val="tx1">
                    <a:lumMod val="75000"/>
                    <a:lumOff val="25000"/>
                  </a:schemeClr>
                </a:solidFill>
                <a:latin typeface="Arial Narrow" panose="020B0606020202030204" pitchFamily="34" charset="0"/>
                <a:ea typeface="Verdana" pitchFamily="34" charset="0"/>
                <a:cs typeface="Verdana" pitchFamily="34" charset="0"/>
              </a:rPr>
              <a:t>The gradual overcoming of canonical models</a:t>
            </a:r>
          </a:p>
          <a:p>
            <a:pPr marL="342900" indent="-342900" algn="just">
              <a:lnSpc>
                <a:spcPct val="110000"/>
              </a:lnSpc>
              <a:buFont typeface="+mj-lt"/>
              <a:buAutoNum type="arabicPeriod"/>
            </a:pPr>
            <a:r>
              <a:rPr lang="en-GB" sz="1500" dirty="0" smtClean="0">
                <a:latin typeface="Arial Narrow" panose="020B0606020202030204" pitchFamily="34" charset="0"/>
              </a:rPr>
              <a:t>Social protection expenditure as a percentage of GDP  (28 EU Member States - Year 2013)</a:t>
            </a:r>
          </a:p>
          <a:p>
            <a:pPr marL="342900" indent="-342900" algn="just">
              <a:lnSpc>
                <a:spcPct val="110000"/>
              </a:lnSpc>
              <a:buFont typeface="+mj-lt"/>
              <a:buAutoNum type="arabicPeriod"/>
            </a:pPr>
            <a:r>
              <a:rPr lang="en-US" altLang="it-IT" sz="1500" dirty="0" smtClean="0">
                <a:latin typeface="Arial Narrow" panose="020B0606020202030204" pitchFamily="34" charset="0"/>
              </a:rPr>
              <a:t>Expenditure </a:t>
            </a:r>
            <a:r>
              <a:rPr lang="en-US" altLang="it-IT" sz="1500" dirty="0">
                <a:latin typeface="Arial Narrow" panose="020B0606020202030204" pitchFamily="34" charset="0"/>
              </a:rPr>
              <a:t>on social protection and level of economic </a:t>
            </a:r>
            <a:r>
              <a:rPr lang="en-US" altLang="it-IT" sz="1500" dirty="0" smtClean="0">
                <a:latin typeface="Arial Narrow" panose="020B0606020202030204" pitchFamily="34" charset="0"/>
              </a:rPr>
              <a:t>well-being  (28 EU Member States – Year 2013)</a:t>
            </a:r>
          </a:p>
          <a:p>
            <a:pPr marL="342900" indent="-342900" algn="just">
              <a:lnSpc>
                <a:spcPct val="110000"/>
              </a:lnSpc>
              <a:buFont typeface="+mj-lt"/>
              <a:buAutoNum type="arabicPeriod"/>
            </a:pPr>
            <a:r>
              <a:rPr lang="en-US" altLang="it-IT" sz="1500" dirty="0">
                <a:latin typeface="Arial Narrow" panose="020B0606020202030204" pitchFamily="34" charset="0"/>
              </a:rPr>
              <a:t>Per capita expenditure on social protection </a:t>
            </a:r>
            <a:r>
              <a:rPr lang="en-US" altLang="it-IT" sz="1500" dirty="0" smtClean="0">
                <a:latin typeface="Arial Narrow" panose="020B0606020202030204" pitchFamily="34" charset="0"/>
              </a:rPr>
              <a:t>(27 EU Member States – Year 2012)</a:t>
            </a:r>
          </a:p>
          <a:p>
            <a:pPr marL="342900" indent="-342900" algn="just">
              <a:lnSpc>
                <a:spcPct val="110000"/>
              </a:lnSpc>
              <a:buFont typeface="+mj-lt"/>
              <a:buAutoNum type="arabicPeriod"/>
            </a:pPr>
            <a:r>
              <a:rPr lang="en-US" altLang="it-IT" sz="1500" dirty="0" smtClean="0">
                <a:latin typeface="Arial Narrow" panose="020B0606020202030204" pitchFamily="34" charset="0"/>
              </a:rPr>
              <a:t>Key </a:t>
            </a:r>
            <a:r>
              <a:rPr lang="en-US" altLang="it-IT" sz="1500" dirty="0">
                <a:latin typeface="Arial Narrow" panose="020B0606020202030204" pitchFamily="34" charset="0"/>
              </a:rPr>
              <a:t>aspects of the evolution of </a:t>
            </a:r>
            <a:r>
              <a:rPr lang="en-US" altLang="it-IT" sz="1500" dirty="0" smtClean="0">
                <a:latin typeface="Arial Narrow" panose="020B0606020202030204" pitchFamily="34" charset="0"/>
              </a:rPr>
              <a:t>welfare systems </a:t>
            </a:r>
            <a:r>
              <a:rPr lang="en-US" altLang="it-IT" sz="1500" dirty="0">
                <a:latin typeface="Arial Narrow" panose="020B0606020202030204" pitchFamily="34" charset="0"/>
              </a:rPr>
              <a:t>at the turn of the new </a:t>
            </a:r>
            <a:r>
              <a:rPr lang="en-US" altLang="it-IT" sz="1500" dirty="0" smtClean="0">
                <a:latin typeface="Arial Narrow" panose="020B0606020202030204" pitchFamily="34" charset="0"/>
              </a:rPr>
              <a:t>century</a:t>
            </a:r>
          </a:p>
          <a:p>
            <a:pPr marL="342900" indent="-342900" algn="just">
              <a:lnSpc>
                <a:spcPct val="110000"/>
              </a:lnSpc>
              <a:buFont typeface="+mj-lt"/>
              <a:buAutoNum type="arabicPeriod"/>
            </a:pPr>
            <a:r>
              <a:rPr lang="en-US" altLang="it-IT" sz="1500" dirty="0">
                <a:latin typeface="Arial Narrow" panose="020B0606020202030204" pitchFamily="34" charset="0"/>
              </a:rPr>
              <a:t>What about the Italian social protection system </a:t>
            </a:r>
            <a:r>
              <a:rPr lang="en-US" altLang="it-IT" sz="1500" dirty="0" smtClean="0">
                <a:latin typeface="Arial Narrow" panose="020B0606020202030204" pitchFamily="34" charset="0"/>
              </a:rPr>
              <a:t>?</a:t>
            </a:r>
          </a:p>
          <a:p>
            <a:pPr marL="342900" indent="-342900" algn="just">
              <a:lnSpc>
                <a:spcPct val="110000"/>
              </a:lnSpc>
              <a:buFont typeface="+mj-lt"/>
              <a:buAutoNum type="arabicPeriod"/>
            </a:pPr>
            <a:r>
              <a:rPr lang="en-US" altLang="it-IT" sz="1500" dirty="0">
                <a:latin typeface="Arial Narrow" panose="020B0606020202030204" pitchFamily="34" charset="0"/>
              </a:rPr>
              <a:t>The overall situation before the </a:t>
            </a:r>
            <a:r>
              <a:rPr lang="en-US" altLang="it-IT" sz="1500" dirty="0" smtClean="0">
                <a:latin typeface="Arial Narrow" panose="020B0606020202030204" pitchFamily="34" charset="0"/>
              </a:rPr>
              <a:t>reforms</a:t>
            </a:r>
          </a:p>
          <a:p>
            <a:pPr marL="342900" indent="-342900" algn="just">
              <a:lnSpc>
                <a:spcPct val="110000"/>
              </a:lnSpc>
              <a:buFont typeface="+mj-lt"/>
              <a:buAutoNum type="arabicPeriod"/>
            </a:pPr>
            <a:r>
              <a:rPr lang="en-US" altLang="it-IT" sz="1500" dirty="0">
                <a:latin typeface="Arial Narrow" panose="020B0606020202030204" pitchFamily="34" charset="0"/>
              </a:rPr>
              <a:t>The years of reforms </a:t>
            </a:r>
            <a:endParaRPr lang="en-US" altLang="it-IT" sz="1500" dirty="0" smtClean="0">
              <a:latin typeface="Arial Narrow" panose="020B0606020202030204" pitchFamily="34" charset="0"/>
            </a:endParaRPr>
          </a:p>
          <a:p>
            <a:pPr marL="342900" indent="-342900" algn="just">
              <a:lnSpc>
                <a:spcPct val="110000"/>
              </a:lnSpc>
              <a:buFont typeface="+mj-lt"/>
              <a:buAutoNum type="arabicPeriod"/>
            </a:pPr>
            <a:r>
              <a:rPr lang="en-US" altLang="it-IT" sz="1500" dirty="0">
                <a:latin typeface="Arial Narrow" panose="020B0606020202030204" pitchFamily="34" charset="0"/>
              </a:rPr>
              <a:t>Further interventions in recent years</a:t>
            </a:r>
          </a:p>
          <a:p>
            <a:pPr marL="342900" indent="-342900" algn="just">
              <a:lnSpc>
                <a:spcPct val="110000"/>
              </a:lnSpc>
              <a:buFont typeface="+mj-lt"/>
              <a:buAutoNum type="arabicPeriod"/>
            </a:pPr>
            <a:r>
              <a:rPr lang="en-US" altLang="it-IT" sz="1500" dirty="0">
                <a:latin typeface="Arial Narrow" panose="020B0606020202030204" pitchFamily="34" charset="0"/>
              </a:rPr>
              <a:t>Percentage breakdown of social protection </a:t>
            </a:r>
            <a:r>
              <a:rPr lang="en-US" altLang="it-IT" sz="1500" dirty="0" smtClean="0">
                <a:latin typeface="Arial Narrow" panose="020B0606020202030204" pitchFamily="34" charset="0"/>
              </a:rPr>
              <a:t>expenditures (Year 2008)</a:t>
            </a:r>
            <a:endParaRPr lang="en-US" altLang="it-IT" sz="1500" dirty="0">
              <a:latin typeface="Arial Narrow" panose="020B0606020202030204" pitchFamily="34" charset="0"/>
            </a:endParaRPr>
          </a:p>
          <a:p>
            <a:pPr marL="342900" indent="-342900" algn="just">
              <a:lnSpc>
                <a:spcPct val="110000"/>
              </a:lnSpc>
              <a:buFont typeface="+mj-lt"/>
              <a:buAutoNum type="arabicPeriod"/>
            </a:pPr>
            <a:r>
              <a:rPr lang="en-US" altLang="it-IT" sz="1500" dirty="0">
                <a:latin typeface="Arial Narrow" panose="020B0606020202030204" pitchFamily="34" charset="0"/>
              </a:rPr>
              <a:t>Percentage breakdown of social protection expenditures (Year </a:t>
            </a:r>
            <a:r>
              <a:rPr lang="en-US" altLang="it-IT" sz="1500" dirty="0" smtClean="0">
                <a:latin typeface="Arial Narrow" panose="020B0606020202030204" pitchFamily="34" charset="0"/>
              </a:rPr>
              <a:t>2013)</a:t>
            </a:r>
            <a:endParaRPr lang="en-US" altLang="it-IT" sz="1500" dirty="0">
              <a:latin typeface="Arial Narrow" panose="020B0606020202030204" pitchFamily="34" charset="0"/>
            </a:endParaRPr>
          </a:p>
          <a:p>
            <a:pPr marL="342900" indent="-342900" algn="just">
              <a:lnSpc>
                <a:spcPct val="110000"/>
              </a:lnSpc>
              <a:buFont typeface="+mj-lt"/>
              <a:buAutoNum type="arabicPeriod"/>
            </a:pPr>
            <a:r>
              <a:rPr lang="en-US" altLang="it-IT" sz="1500" dirty="0">
                <a:latin typeface="Arial Narrow" panose="020B0606020202030204" pitchFamily="34" charset="0"/>
              </a:rPr>
              <a:t>Italy: aging effects on welfare </a:t>
            </a:r>
            <a:r>
              <a:rPr lang="en-US" altLang="it-IT" sz="1500" dirty="0" smtClean="0">
                <a:latin typeface="Arial Narrow" panose="020B0606020202030204" pitchFamily="34" charset="0"/>
              </a:rPr>
              <a:t>functions</a:t>
            </a:r>
          </a:p>
          <a:p>
            <a:pPr marL="342900" indent="-342900" algn="just">
              <a:lnSpc>
                <a:spcPct val="110000"/>
              </a:lnSpc>
              <a:buFont typeface="+mj-lt"/>
              <a:buAutoNum type="arabicPeriod"/>
            </a:pPr>
            <a:r>
              <a:rPr lang="en-US" altLang="it-IT" sz="1500" dirty="0">
                <a:latin typeface="Arial Narrow" panose="020B0606020202030204" pitchFamily="34" charset="0"/>
              </a:rPr>
              <a:t>Average rates of growth of pension expenditure and </a:t>
            </a:r>
            <a:r>
              <a:rPr lang="en-US" altLang="it-IT" sz="1500" dirty="0" smtClean="0">
                <a:latin typeface="Arial Narrow" panose="020B0606020202030204" pitchFamily="34" charset="0"/>
              </a:rPr>
              <a:t>GDP</a:t>
            </a:r>
          </a:p>
          <a:p>
            <a:pPr marL="342900" indent="-342900" algn="just">
              <a:lnSpc>
                <a:spcPct val="110000"/>
              </a:lnSpc>
              <a:buFont typeface="+mj-lt"/>
              <a:buAutoNum type="arabicPeriod"/>
            </a:pPr>
            <a:r>
              <a:rPr lang="en-US" altLang="it-IT" sz="1500" dirty="0">
                <a:latin typeface="Arial Narrow" panose="020B0606020202030204" pitchFamily="34" charset="0"/>
              </a:rPr>
              <a:t>Long term projections of pension spending and effects of </a:t>
            </a:r>
            <a:r>
              <a:rPr lang="en-US" altLang="it-IT" sz="1500" dirty="0" smtClean="0">
                <a:latin typeface="Arial Narrow" panose="020B0606020202030204" pitchFamily="34" charset="0"/>
              </a:rPr>
              <a:t>reforms</a:t>
            </a:r>
          </a:p>
          <a:p>
            <a:pPr marL="342900" indent="-342900" algn="just">
              <a:lnSpc>
                <a:spcPct val="110000"/>
              </a:lnSpc>
              <a:buFont typeface="+mj-lt"/>
              <a:buAutoNum type="arabicPeriod"/>
            </a:pPr>
            <a:r>
              <a:rPr lang="en-US" altLang="it-IT" sz="1500" dirty="0">
                <a:latin typeface="Arial Narrow" panose="020B0606020202030204" pitchFamily="34" charset="0"/>
              </a:rPr>
              <a:t>Long term projections of health care spending</a:t>
            </a:r>
          </a:p>
          <a:p>
            <a:pPr marL="285750" indent="-285750" algn="just">
              <a:buFont typeface="Arial" panose="020B0604020202020204" pitchFamily="34" charset="0"/>
              <a:buChar char="•"/>
            </a:pPr>
            <a:endParaRPr lang="en-GB" sz="1500" dirty="0">
              <a:solidFill>
                <a:schemeClr val="tx1">
                  <a:lumMod val="75000"/>
                  <a:lumOff val="25000"/>
                </a:schemeClr>
              </a:solidFill>
              <a:latin typeface="Arial Narrow" panose="020B0606020202030204" pitchFamily="34" charset="0"/>
              <a:ea typeface="Verdana" pitchFamily="34" charset="0"/>
              <a:cs typeface="Verdana" pitchFamily="34" charset="0"/>
            </a:endParaRPr>
          </a:p>
        </p:txBody>
      </p:sp>
      <p:sp>
        <p:nvSpPr>
          <p:cNvPr id="6" name="Title 1"/>
          <p:cNvSpPr txBox="1">
            <a:spLocks/>
          </p:cNvSpPr>
          <p:nvPr/>
        </p:nvSpPr>
        <p:spPr>
          <a:xfrm>
            <a:off x="920552" y="332656"/>
            <a:ext cx="2592288" cy="50405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b="0" dirty="0">
                <a:latin typeface="Arial Narrow" panose="020B0606020202030204" pitchFamily="34" charset="0"/>
              </a:rPr>
              <a:t>Index</a:t>
            </a:r>
            <a:endParaRPr lang="it-IT" b="0" dirty="0">
              <a:latin typeface="Arial Narrow" panose="020B0606020202030204" pitchFamily="34" charset="0"/>
            </a:endParaRPr>
          </a:p>
        </p:txBody>
      </p:sp>
    </p:spTree>
    <p:extLst>
      <p:ext uri="{BB962C8B-B14F-4D97-AF65-F5344CB8AC3E}">
        <p14:creationId xmlns:p14="http://schemas.microsoft.com/office/powerpoint/2010/main" val="1760191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260647"/>
            <a:ext cx="8064896" cy="564403"/>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smtClean="0">
                <a:latin typeface="Arial Narrow" panose="020B0606020202030204" pitchFamily="34" charset="0"/>
              </a:rPr>
              <a:t>Average rates of growth of pension expenditure and GDP</a:t>
            </a:r>
            <a:endParaRPr lang="it-IT" sz="2600" b="0" dirty="0">
              <a:latin typeface="Arial Narrow" panose="020B0606020202030204" pitchFamily="34" charset="0"/>
            </a:endParaRPr>
          </a:p>
        </p:txBody>
      </p:sp>
      <p:graphicFrame>
        <p:nvGraphicFramePr>
          <p:cNvPr id="6" name="Grafico 5"/>
          <p:cNvGraphicFramePr>
            <a:graphicFrameLocks noGrp="1"/>
          </p:cNvGraphicFramePr>
          <p:nvPr>
            <p:extLst>
              <p:ext uri="{D42A27DB-BD31-4B8C-83A1-F6EECF244321}">
                <p14:modId xmlns:p14="http://schemas.microsoft.com/office/powerpoint/2010/main" val="2124289706"/>
              </p:ext>
            </p:extLst>
          </p:nvPr>
        </p:nvGraphicFramePr>
        <p:xfrm>
          <a:off x="128464" y="1124744"/>
          <a:ext cx="9467237" cy="5336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86192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64" y="260648"/>
            <a:ext cx="8236498" cy="49100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b="0" dirty="0">
                <a:latin typeface="Arial Narrow" panose="020B0606020202030204" pitchFamily="34" charset="0"/>
              </a:rPr>
              <a:t>Long term projections of </a:t>
            </a:r>
            <a:r>
              <a:rPr lang="en-US" b="0" dirty="0" smtClean="0">
                <a:latin typeface="Arial Narrow" panose="020B0606020202030204" pitchFamily="34" charset="0"/>
              </a:rPr>
              <a:t>pension spending and effects of reforms</a:t>
            </a:r>
            <a:endParaRPr lang="it-IT" b="0" dirty="0">
              <a:latin typeface="Arial Narrow" panose="020B0606020202030204" pitchFamily="34" charset="0"/>
            </a:endParaRPr>
          </a:p>
        </p:txBody>
      </p:sp>
      <p:graphicFrame>
        <p:nvGraphicFramePr>
          <p:cNvPr id="5" name="Grafico 4"/>
          <p:cNvGraphicFramePr>
            <a:graphicFrameLocks noGrp="1"/>
          </p:cNvGraphicFramePr>
          <p:nvPr>
            <p:extLst>
              <p:ext uri="{D42A27DB-BD31-4B8C-83A1-F6EECF244321}">
                <p14:modId xmlns:p14="http://schemas.microsoft.com/office/powerpoint/2010/main" val="35940009"/>
              </p:ext>
            </p:extLst>
          </p:nvPr>
        </p:nvGraphicFramePr>
        <p:xfrm>
          <a:off x="152195" y="908720"/>
          <a:ext cx="9409317"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9329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0858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sz="2600" b="0" dirty="0" smtClean="0">
                <a:latin typeface="Arial Narrow" panose="020B0606020202030204" pitchFamily="34" charset="0"/>
              </a:rPr>
              <a:t>Long term projections of health care spending</a:t>
            </a:r>
            <a:endParaRPr lang="it-IT" sz="2600" b="0" dirty="0">
              <a:latin typeface="Arial Narrow" panose="020B0606020202030204" pitchFamily="34" charset="0"/>
            </a:endParaRPr>
          </a:p>
        </p:txBody>
      </p:sp>
      <p:pic>
        <p:nvPicPr>
          <p:cNvPr id="17152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155" y="908720"/>
            <a:ext cx="8682325" cy="5514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76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0552" y="260647"/>
            <a:ext cx="6912956" cy="564403"/>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a:latin typeface="Arial Narrow" panose="020B0606020202030204" pitchFamily="34" charset="0"/>
              </a:rPr>
              <a:t>Classification of welfare systems</a:t>
            </a:r>
            <a:endParaRPr lang="it-IT" sz="2600" b="0" dirty="0">
              <a:latin typeface="Arial Narrow" panose="020B0606020202030204" pitchFamily="34" charset="0"/>
            </a:endParaRPr>
          </a:p>
        </p:txBody>
      </p:sp>
      <p:sp>
        <p:nvSpPr>
          <p:cNvPr id="2" name="Rettangolo 1"/>
          <p:cNvSpPr/>
          <p:nvPr/>
        </p:nvSpPr>
        <p:spPr>
          <a:xfrm>
            <a:off x="632520" y="1628800"/>
            <a:ext cx="8856984" cy="3970318"/>
          </a:xfrm>
          <a:prstGeom prst="rect">
            <a:avLst/>
          </a:prstGeom>
        </p:spPr>
        <p:txBody>
          <a:bodyPr wrap="square">
            <a:spAutoFit/>
          </a:bodyPr>
          <a:lstStyle/>
          <a:p>
            <a:r>
              <a:rPr lang="en-US" sz="2100" dirty="0">
                <a:latin typeface="Arial Narrow" panose="020B0606020202030204" pitchFamily="34" charset="0"/>
              </a:rPr>
              <a:t>The classification of social protection systems is usually based on some main features</a:t>
            </a:r>
            <a:r>
              <a:rPr lang="en-US" sz="2100" dirty="0" smtClean="0">
                <a:latin typeface="Arial Narrow" panose="020B0606020202030204" pitchFamily="34" charset="0"/>
              </a:rPr>
              <a:t>:</a:t>
            </a:r>
          </a:p>
          <a:p>
            <a:endParaRPr lang="en-US" sz="2100" dirty="0">
              <a:latin typeface="Arial Narrow" panose="020B0606020202030204" pitchFamily="34" charset="0"/>
            </a:endParaRPr>
          </a:p>
          <a:p>
            <a:endParaRPr lang="en-US" sz="2100" dirty="0">
              <a:latin typeface="Arial Narrow" panose="020B0606020202030204" pitchFamily="34" charset="0"/>
            </a:endParaRPr>
          </a:p>
          <a:p>
            <a:pPr marL="342900" indent="-342900">
              <a:buClr>
                <a:schemeClr val="accent1">
                  <a:lumMod val="75000"/>
                </a:schemeClr>
              </a:buClr>
              <a:buSzPct val="120000"/>
              <a:buFont typeface="Wingdings" panose="05000000000000000000" pitchFamily="2" charset="2"/>
              <a:buChar char="§"/>
            </a:pPr>
            <a:r>
              <a:rPr lang="en-US" sz="2100" dirty="0">
                <a:latin typeface="Arial Narrow" panose="020B0606020202030204" pitchFamily="34" charset="0"/>
              </a:rPr>
              <a:t>size of the area of the </a:t>
            </a:r>
            <a:r>
              <a:rPr lang="en-US" sz="2100" dirty="0" smtClean="0">
                <a:latin typeface="Arial Narrow" panose="020B0606020202030204" pitchFamily="34" charset="0"/>
              </a:rPr>
              <a:t>handled </a:t>
            </a:r>
            <a:r>
              <a:rPr lang="en-US" sz="2100" dirty="0">
                <a:latin typeface="Arial Narrow" panose="020B0606020202030204" pitchFamily="34" charset="0"/>
              </a:rPr>
              <a:t>social risks (narrow or wide range of </a:t>
            </a:r>
            <a:r>
              <a:rPr lang="en-US" sz="2100" dirty="0" smtClean="0">
                <a:latin typeface="Arial Narrow" panose="020B0606020202030204" pitchFamily="34" charset="0"/>
              </a:rPr>
              <a:t>provisions)</a:t>
            </a:r>
          </a:p>
          <a:p>
            <a:pPr marL="342900" indent="-342900">
              <a:buClr>
                <a:schemeClr val="accent1">
                  <a:lumMod val="75000"/>
                </a:schemeClr>
              </a:buClr>
              <a:buSzPct val="120000"/>
              <a:buFont typeface="Wingdings" panose="05000000000000000000" pitchFamily="2" charset="2"/>
              <a:buChar char="§"/>
            </a:pPr>
            <a:endParaRPr lang="en-US" sz="2100" dirty="0">
              <a:latin typeface="Arial Narrow" panose="020B0606020202030204" pitchFamily="34" charset="0"/>
            </a:endParaRPr>
          </a:p>
          <a:p>
            <a:pPr marL="342900" indent="-342900">
              <a:buClr>
                <a:schemeClr val="accent1">
                  <a:lumMod val="75000"/>
                </a:schemeClr>
              </a:buClr>
              <a:buSzPct val="120000"/>
              <a:buFont typeface="Wingdings" panose="05000000000000000000" pitchFamily="2" charset="2"/>
              <a:buChar char="§"/>
            </a:pPr>
            <a:r>
              <a:rPr lang="en-US" sz="2100" dirty="0">
                <a:latin typeface="Arial Narrow" panose="020B0606020202030204" pitchFamily="34" charset="0"/>
              </a:rPr>
              <a:t>access to benefits (restricted groups or </a:t>
            </a:r>
            <a:r>
              <a:rPr lang="en-US" sz="2100" dirty="0" smtClean="0">
                <a:latin typeface="Arial Narrow" panose="020B0606020202030204" pitchFamily="34" charset="0"/>
              </a:rPr>
              <a:t>universality; based or not on means-test)</a:t>
            </a:r>
          </a:p>
          <a:p>
            <a:pPr marL="342900" indent="-342900">
              <a:buClr>
                <a:schemeClr val="accent1">
                  <a:lumMod val="75000"/>
                </a:schemeClr>
              </a:buClr>
              <a:buSzPct val="120000"/>
              <a:buFont typeface="Wingdings" panose="05000000000000000000" pitchFamily="2" charset="2"/>
              <a:buChar char="§"/>
            </a:pPr>
            <a:endParaRPr lang="en-US" sz="2100" dirty="0">
              <a:latin typeface="Arial Narrow" panose="020B0606020202030204" pitchFamily="34" charset="0"/>
            </a:endParaRPr>
          </a:p>
          <a:p>
            <a:pPr marL="342900" indent="-342900">
              <a:buClr>
                <a:schemeClr val="accent1">
                  <a:lumMod val="75000"/>
                </a:schemeClr>
              </a:buClr>
              <a:buSzPct val="120000"/>
              <a:buFont typeface="Wingdings" panose="05000000000000000000" pitchFamily="2" charset="2"/>
              <a:buChar char="§"/>
            </a:pPr>
            <a:r>
              <a:rPr lang="en-US" sz="2100" dirty="0">
                <a:latin typeface="Arial Narrow" panose="020B0606020202030204" pitchFamily="34" charset="0"/>
              </a:rPr>
              <a:t>prevailing type of services </a:t>
            </a:r>
            <a:r>
              <a:rPr lang="en-US" sz="2100" dirty="0" smtClean="0">
                <a:latin typeface="Arial Narrow" panose="020B0606020202030204" pitchFamily="34" charset="0"/>
              </a:rPr>
              <a:t>(cash </a:t>
            </a:r>
            <a:r>
              <a:rPr lang="en-US" sz="2100" dirty="0">
                <a:latin typeface="Arial Narrow" panose="020B0606020202030204" pitchFamily="34" charset="0"/>
              </a:rPr>
              <a:t>transfers or services and benefits in kind</a:t>
            </a:r>
            <a:r>
              <a:rPr lang="en-US" sz="2100" dirty="0" smtClean="0">
                <a:latin typeface="Arial Narrow" panose="020B0606020202030204" pitchFamily="34" charset="0"/>
              </a:rPr>
              <a:t>)</a:t>
            </a:r>
          </a:p>
          <a:p>
            <a:pPr marL="342900" indent="-342900">
              <a:buClr>
                <a:schemeClr val="accent1">
                  <a:lumMod val="75000"/>
                </a:schemeClr>
              </a:buClr>
              <a:buSzPct val="120000"/>
              <a:buFont typeface="Wingdings" panose="05000000000000000000" pitchFamily="2" charset="2"/>
              <a:buChar char="§"/>
            </a:pPr>
            <a:endParaRPr lang="en-US" sz="2100" dirty="0">
              <a:latin typeface="Arial Narrow" panose="020B0606020202030204" pitchFamily="34" charset="0"/>
            </a:endParaRPr>
          </a:p>
          <a:p>
            <a:pPr marL="342900" indent="-342900">
              <a:buClr>
                <a:schemeClr val="accent1">
                  <a:lumMod val="75000"/>
                </a:schemeClr>
              </a:buClr>
              <a:buSzPct val="120000"/>
              <a:buFont typeface="Wingdings" panose="05000000000000000000" pitchFamily="2" charset="2"/>
              <a:buChar char="§"/>
            </a:pPr>
            <a:r>
              <a:rPr lang="en-US" sz="2100" dirty="0">
                <a:latin typeface="Arial Narrow" panose="020B0606020202030204" pitchFamily="34" charset="0"/>
              </a:rPr>
              <a:t>form of financing of the programs (specific contributions or general taxation</a:t>
            </a:r>
            <a:r>
              <a:rPr lang="en-US" sz="2100" dirty="0" smtClean="0">
                <a:latin typeface="Arial Narrow" panose="020B0606020202030204" pitchFamily="34" charset="0"/>
              </a:rPr>
              <a:t>)</a:t>
            </a:r>
          </a:p>
          <a:p>
            <a:pPr marL="342900" indent="-342900">
              <a:buClr>
                <a:schemeClr val="accent1">
                  <a:lumMod val="75000"/>
                </a:schemeClr>
              </a:buClr>
              <a:buSzPct val="120000"/>
              <a:buFont typeface="Wingdings" panose="05000000000000000000" pitchFamily="2" charset="2"/>
              <a:buChar char="§"/>
            </a:pPr>
            <a:endParaRPr lang="en-US" sz="2100" dirty="0">
              <a:latin typeface="Arial Narrow" panose="020B0606020202030204" pitchFamily="34" charset="0"/>
            </a:endParaRPr>
          </a:p>
          <a:p>
            <a:pPr marL="342900" indent="-342900">
              <a:buClr>
                <a:schemeClr val="accent1">
                  <a:lumMod val="75000"/>
                </a:schemeClr>
              </a:buClr>
              <a:buSzPct val="120000"/>
              <a:buFont typeface="Wingdings" panose="05000000000000000000" pitchFamily="2" charset="2"/>
              <a:buChar char="§"/>
            </a:pPr>
            <a:r>
              <a:rPr lang="en-US" sz="2100" dirty="0">
                <a:latin typeface="Arial Narrow" panose="020B0606020202030204" pitchFamily="34" charset="0"/>
              </a:rPr>
              <a:t>organizational structures (public / </a:t>
            </a:r>
            <a:r>
              <a:rPr lang="en-US" sz="2100" dirty="0" smtClean="0">
                <a:latin typeface="Arial Narrow" panose="020B0606020202030204" pitchFamily="34" charset="0"/>
              </a:rPr>
              <a:t>private; </a:t>
            </a:r>
            <a:r>
              <a:rPr lang="en-US" sz="2100" dirty="0">
                <a:latin typeface="Arial Narrow" panose="020B0606020202030204" pitchFamily="34" charset="0"/>
              </a:rPr>
              <a:t>centralized / local; top down / bottom up;)</a:t>
            </a:r>
            <a:endParaRPr lang="it-IT" sz="2100" dirty="0">
              <a:latin typeface="Arial Narrow" panose="020B0606020202030204" pitchFamily="34" charset="0"/>
            </a:endParaRPr>
          </a:p>
        </p:txBody>
      </p:sp>
    </p:spTree>
    <p:extLst>
      <p:ext uri="{BB962C8B-B14F-4D97-AF65-F5344CB8AC3E}">
        <p14:creationId xmlns:p14="http://schemas.microsoft.com/office/powerpoint/2010/main" val="3313009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2560" y="220503"/>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smtClean="0">
                <a:latin typeface="Arial Narrow" panose="020B0606020202030204" pitchFamily="34" charset="0"/>
              </a:rPr>
              <a:t>A </a:t>
            </a:r>
            <a:r>
              <a:rPr lang="en-US" altLang="it-IT" sz="2600" b="0" dirty="0">
                <a:latin typeface="Arial Narrow" panose="020B0606020202030204" pitchFamily="34" charset="0"/>
              </a:rPr>
              <a:t>well-known typology of welfare systems</a:t>
            </a:r>
          </a:p>
          <a:p>
            <a:pPr algn="ctr"/>
            <a:endParaRPr lang="it-IT" sz="2600" b="0" dirty="0">
              <a:latin typeface="Arial Narrow" panose="020B0606020202030204" pitchFamily="34" charset="0"/>
            </a:endParaRPr>
          </a:p>
        </p:txBody>
      </p:sp>
      <p:sp>
        <p:nvSpPr>
          <p:cNvPr id="2" name="Rettangolo 1"/>
          <p:cNvSpPr/>
          <p:nvPr/>
        </p:nvSpPr>
        <p:spPr>
          <a:xfrm>
            <a:off x="198038" y="1124744"/>
            <a:ext cx="9505056" cy="5247590"/>
          </a:xfrm>
          <a:prstGeom prst="rect">
            <a:avLst/>
          </a:prstGeom>
        </p:spPr>
        <p:txBody>
          <a:bodyPr wrap="square">
            <a:spAutoFit/>
          </a:bodyPr>
          <a:lstStyle/>
          <a:p>
            <a:pPr>
              <a:spcAft>
                <a:spcPts val="600"/>
              </a:spcAft>
            </a:pPr>
            <a:r>
              <a:rPr lang="en-US" sz="2000" dirty="0">
                <a:latin typeface="Arial Narrow" panose="020B0606020202030204" pitchFamily="34" charset="0"/>
              </a:rPr>
              <a:t>In 1990 </a:t>
            </a:r>
            <a:r>
              <a:rPr lang="en-US" sz="2000" dirty="0" err="1">
                <a:latin typeface="Arial Narrow" panose="020B0606020202030204" pitchFamily="34" charset="0"/>
              </a:rPr>
              <a:t>Esping</a:t>
            </a:r>
            <a:r>
              <a:rPr lang="en-US" sz="2000" dirty="0">
                <a:latin typeface="Arial Narrow" panose="020B0606020202030204" pitchFamily="34" charset="0"/>
              </a:rPr>
              <a:t> Andersen (</a:t>
            </a:r>
            <a:r>
              <a:rPr lang="en-US" sz="2000" i="1" dirty="0">
                <a:latin typeface="Arial Narrow" panose="020B0606020202030204" pitchFamily="34" charset="0"/>
              </a:rPr>
              <a:t>The Three Worlds of Welfare Capitalism</a:t>
            </a:r>
            <a:r>
              <a:rPr lang="en-US" sz="2000" dirty="0">
                <a:latin typeface="Arial Narrow" panose="020B0606020202030204" pitchFamily="34" charset="0"/>
              </a:rPr>
              <a:t>), </a:t>
            </a:r>
            <a:r>
              <a:rPr lang="en-US" sz="2000" dirty="0" smtClean="0">
                <a:latin typeface="Arial Narrow" panose="020B0606020202030204" pitchFamily="34" charset="0"/>
              </a:rPr>
              <a:t>proposed </a:t>
            </a:r>
            <a:r>
              <a:rPr lang="en-US" sz="2000" dirty="0">
                <a:latin typeface="Arial Narrow" panose="020B0606020202030204" pitchFamily="34" charset="0"/>
              </a:rPr>
              <a:t>a classification of the WS models distinguishing three "regimes</a:t>
            </a:r>
            <a:r>
              <a:rPr lang="en-US" sz="2000" dirty="0" smtClean="0">
                <a:latin typeface="Arial Narrow" panose="020B0606020202030204" pitchFamily="34" charset="0"/>
              </a:rPr>
              <a:t>":</a:t>
            </a:r>
            <a:endParaRPr lang="en-US" sz="2000" dirty="0">
              <a:latin typeface="Arial Narrow" panose="020B0606020202030204" pitchFamily="34" charset="0"/>
            </a:endParaRPr>
          </a:p>
          <a:p>
            <a:r>
              <a:rPr lang="en-US" sz="2000" b="1" dirty="0">
                <a:solidFill>
                  <a:schemeClr val="tx2">
                    <a:lumMod val="60000"/>
                    <a:lumOff val="40000"/>
                  </a:schemeClr>
                </a:solidFill>
                <a:latin typeface="Arial Narrow" panose="020B0606020202030204" pitchFamily="34" charset="0"/>
              </a:rPr>
              <a:t>Social Democrat</a:t>
            </a:r>
            <a:r>
              <a:rPr lang="en-US" sz="2000" dirty="0">
                <a:latin typeface="Arial Narrow" panose="020B0606020202030204" pitchFamily="34" charset="0"/>
              </a:rPr>
              <a:t>: the rights </a:t>
            </a:r>
            <a:r>
              <a:rPr lang="en-US" sz="2000" dirty="0" smtClean="0">
                <a:latin typeface="Arial Narrow" panose="020B0606020202030204" pitchFamily="34" charset="0"/>
              </a:rPr>
              <a:t>derive from </a:t>
            </a:r>
            <a:r>
              <a:rPr lang="en-US" sz="2000" dirty="0">
                <a:latin typeface="Arial Narrow" panose="020B0606020202030204" pitchFamily="34" charset="0"/>
              </a:rPr>
              <a:t>citizenship.</a:t>
            </a:r>
          </a:p>
          <a:p>
            <a:pPr marL="285750" indent="-285750">
              <a:buFont typeface="Arial" panose="020B0604020202020204" pitchFamily="34" charset="0"/>
              <a:buChar char="•"/>
            </a:pPr>
            <a:r>
              <a:rPr lang="en-US" sz="2000" dirty="0" smtClean="0">
                <a:latin typeface="Arial Narrow" panose="020B0606020202030204" pitchFamily="34" charset="0"/>
              </a:rPr>
              <a:t>welfare </a:t>
            </a:r>
            <a:r>
              <a:rPr lang="en-US" sz="2000" dirty="0">
                <a:latin typeface="Arial Narrow" panose="020B0606020202030204" pitchFamily="34" charset="0"/>
              </a:rPr>
              <a:t>services </a:t>
            </a:r>
            <a:r>
              <a:rPr lang="en-US" sz="2000" dirty="0" smtClean="0">
                <a:latin typeface="Arial Narrow" panose="020B0606020202030204" pitchFamily="34" charset="0"/>
              </a:rPr>
              <a:t>offered </a:t>
            </a:r>
            <a:r>
              <a:rPr lang="en-US" sz="2000" dirty="0">
                <a:latin typeface="Arial Narrow" panose="020B0606020202030204" pitchFamily="34" charset="0"/>
              </a:rPr>
              <a:t>to all citizens of the State without </a:t>
            </a:r>
            <a:r>
              <a:rPr lang="en-US" sz="2000" dirty="0" smtClean="0">
                <a:latin typeface="Arial Narrow" panose="020B0606020202030204" pitchFamily="34" charset="0"/>
              </a:rPr>
              <a:t> significant differences</a:t>
            </a:r>
          </a:p>
          <a:p>
            <a:pPr marL="285750" indent="-285750">
              <a:buFont typeface="Arial" panose="020B0604020202020204" pitchFamily="34" charset="0"/>
              <a:buChar char="•"/>
            </a:pPr>
            <a:r>
              <a:rPr lang="en-US" sz="2000" dirty="0" smtClean="0">
                <a:latin typeface="Arial Narrow" panose="020B0606020202030204" pitchFamily="34" charset="0"/>
              </a:rPr>
              <a:t>main goal </a:t>
            </a:r>
            <a:r>
              <a:rPr lang="en-US" sz="2000" dirty="0">
                <a:latin typeface="Arial Narrow" panose="020B0606020202030204" pitchFamily="34" charset="0"/>
              </a:rPr>
              <a:t>is to promote greater equality of </a:t>
            </a:r>
            <a:r>
              <a:rPr lang="en-US" sz="2000" dirty="0" smtClean="0">
                <a:latin typeface="Arial Narrow" panose="020B0606020202030204" pitchFamily="34" charset="0"/>
              </a:rPr>
              <a:t>status</a:t>
            </a:r>
          </a:p>
          <a:p>
            <a:pPr marL="285750" indent="-285750">
              <a:spcAft>
                <a:spcPts val="600"/>
              </a:spcAft>
              <a:buFont typeface="Arial" panose="020B0604020202020204" pitchFamily="34" charset="0"/>
              <a:buChar char="•"/>
            </a:pPr>
            <a:r>
              <a:rPr lang="en-US" sz="2000" dirty="0" smtClean="0">
                <a:latin typeface="Arial Narrow" panose="020B0606020202030204" pitchFamily="34" charset="0"/>
              </a:rPr>
              <a:t>typical </a:t>
            </a:r>
            <a:r>
              <a:rPr lang="en-US" sz="2000" dirty="0">
                <a:latin typeface="Arial Narrow" panose="020B0606020202030204" pitchFamily="34" charset="0"/>
              </a:rPr>
              <a:t>of the </a:t>
            </a:r>
            <a:r>
              <a:rPr lang="en-US" sz="2000" dirty="0" smtClean="0">
                <a:latin typeface="Arial Narrow" panose="020B0606020202030204" pitchFamily="34" charset="0"/>
              </a:rPr>
              <a:t>Northern countries </a:t>
            </a:r>
            <a:r>
              <a:rPr lang="en-US" sz="2000" dirty="0">
                <a:latin typeface="Arial Narrow" panose="020B0606020202030204" pitchFamily="34" charset="0"/>
              </a:rPr>
              <a:t>of </a:t>
            </a:r>
            <a:r>
              <a:rPr lang="en-US" sz="2000" dirty="0" smtClean="0">
                <a:latin typeface="Arial Narrow" panose="020B0606020202030204" pitchFamily="34" charset="0"/>
              </a:rPr>
              <a:t>Europe</a:t>
            </a:r>
          </a:p>
          <a:p>
            <a:pPr>
              <a:spcAft>
                <a:spcPts val="0"/>
              </a:spcAft>
            </a:pPr>
            <a:r>
              <a:rPr lang="en-US" sz="2000" b="1" dirty="0" smtClean="0">
                <a:solidFill>
                  <a:schemeClr val="tx2">
                    <a:lumMod val="60000"/>
                    <a:lumOff val="40000"/>
                  </a:schemeClr>
                </a:solidFill>
                <a:latin typeface="Arial Narrow" panose="020B0606020202030204" pitchFamily="34" charset="0"/>
              </a:rPr>
              <a:t>Liberal</a:t>
            </a:r>
            <a:r>
              <a:rPr lang="en-US" sz="2000" dirty="0">
                <a:latin typeface="Arial Narrow" panose="020B0606020202030204" pitchFamily="34" charset="0"/>
              </a:rPr>
              <a:t>: social rights are linked to the state of need.</a:t>
            </a:r>
          </a:p>
          <a:p>
            <a:pPr marL="285750" indent="-285750">
              <a:buFont typeface="Arial" panose="020B0604020202020204" pitchFamily="34" charset="0"/>
              <a:buChar char="•"/>
            </a:pPr>
            <a:r>
              <a:rPr lang="en-US" sz="2000" dirty="0" smtClean="0">
                <a:latin typeface="Arial Narrow" panose="020B0606020202030204" pitchFamily="34" charset="0"/>
              </a:rPr>
              <a:t>priority </a:t>
            </a:r>
            <a:r>
              <a:rPr lang="en-US" sz="2000" dirty="0">
                <a:latin typeface="Arial Narrow" panose="020B0606020202030204" pitchFamily="34" charset="0"/>
              </a:rPr>
              <a:t>to deserving poor </a:t>
            </a:r>
            <a:endParaRPr lang="en-US" sz="2000" dirty="0" smtClean="0">
              <a:latin typeface="Arial Narrow" panose="020B0606020202030204" pitchFamily="34" charset="0"/>
            </a:endParaRPr>
          </a:p>
          <a:p>
            <a:pPr marL="285750" indent="-285750">
              <a:buFont typeface="Arial" panose="020B0604020202020204" pitchFamily="34" charset="0"/>
              <a:buChar char="•"/>
            </a:pPr>
            <a:r>
              <a:rPr lang="en-US" sz="2000" dirty="0" smtClean="0">
                <a:latin typeface="Arial Narrow" panose="020B0606020202030204" pitchFamily="34" charset="0"/>
              </a:rPr>
              <a:t>prevalent address of  ''do </a:t>
            </a:r>
            <a:r>
              <a:rPr lang="en-US" sz="2000" dirty="0">
                <a:latin typeface="Arial Narrow" panose="020B0606020202030204" pitchFamily="34" charset="0"/>
              </a:rPr>
              <a:t>it yourself ''. </a:t>
            </a:r>
            <a:r>
              <a:rPr lang="en-US" sz="2000" dirty="0" smtClean="0">
                <a:latin typeface="Arial Narrow" panose="020B0606020202030204" pitchFamily="34" charset="0"/>
              </a:rPr>
              <a:t>Supports not </a:t>
            </a:r>
            <a:r>
              <a:rPr lang="en-US" sz="2000" dirty="0">
                <a:latin typeface="Arial Narrow" panose="020B0606020202030204" pitchFamily="34" charset="0"/>
              </a:rPr>
              <a:t>provided </a:t>
            </a:r>
            <a:r>
              <a:rPr lang="en-US" sz="2000" dirty="0" smtClean="0">
                <a:latin typeface="Arial Narrow" panose="020B0606020202030204" pitchFamily="34" charset="0"/>
              </a:rPr>
              <a:t>to </a:t>
            </a:r>
            <a:r>
              <a:rPr lang="en-US" sz="2000" dirty="0">
                <a:latin typeface="Arial Narrow" panose="020B0606020202030204" pitchFamily="34" charset="0"/>
              </a:rPr>
              <a:t>all, but only to the poor </a:t>
            </a:r>
            <a:r>
              <a:rPr lang="en-US" sz="2000" dirty="0" smtClean="0">
                <a:latin typeface="Arial Narrow" panose="020B0606020202030204" pitchFamily="34" charset="0"/>
              </a:rPr>
              <a:t> in need</a:t>
            </a:r>
          </a:p>
          <a:p>
            <a:pPr marL="285750" indent="-285750">
              <a:buFont typeface="Arial" panose="020B0604020202020204" pitchFamily="34" charset="0"/>
              <a:buChar char="•"/>
            </a:pPr>
            <a:r>
              <a:rPr lang="en-US" sz="2000" dirty="0" smtClean="0">
                <a:latin typeface="Arial Narrow" panose="020B0606020202030204" pitchFamily="34" charset="0"/>
              </a:rPr>
              <a:t>model also </a:t>
            </a:r>
            <a:r>
              <a:rPr lang="en-US" sz="2000" dirty="0">
                <a:latin typeface="Arial Narrow" panose="020B0606020202030204" pitchFamily="34" charset="0"/>
              </a:rPr>
              <a:t>called "residual", as it reflects a political theory </a:t>
            </a:r>
            <a:r>
              <a:rPr lang="en-US" sz="2000" dirty="0" smtClean="0">
                <a:latin typeface="Arial Narrow" panose="020B0606020202030204" pitchFamily="34" charset="0"/>
              </a:rPr>
              <a:t>to </a:t>
            </a:r>
            <a:r>
              <a:rPr lang="en-US" sz="2000" dirty="0">
                <a:latin typeface="Arial Narrow" panose="020B0606020202030204" pitchFamily="34" charset="0"/>
              </a:rPr>
              <a:t>minimize the State's commitment. </a:t>
            </a:r>
            <a:endParaRPr lang="en-US" sz="2000" dirty="0" smtClean="0">
              <a:latin typeface="Arial Narrow" panose="020B0606020202030204" pitchFamily="34" charset="0"/>
            </a:endParaRPr>
          </a:p>
          <a:p>
            <a:pPr marL="285750" indent="-285750">
              <a:spcAft>
                <a:spcPts val="600"/>
              </a:spcAft>
              <a:buFont typeface="Arial" panose="020B0604020202020204" pitchFamily="34" charset="0"/>
              <a:buChar char="•"/>
            </a:pPr>
            <a:r>
              <a:rPr lang="en-US" sz="2000" dirty="0" smtClean="0">
                <a:latin typeface="Arial Narrow" panose="020B0606020202030204" pitchFamily="34" charset="0"/>
              </a:rPr>
              <a:t>typical </a:t>
            </a:r>
            <a:r>
              <a:rPr lang="en-US" sz="2000" dirty="0">
                <a:latin typeface="Arial Narrow" panose="020B0606020202030204" pitchFamily="34" charset="0"/>
              </a:rPr>
              <a:t>of the Anglo-Saxon </a:t>
            </a:r>
            <a:r>
              <a:rPr lang="en-US" sz="2000" dirty="0" smtClean="0">
                <a:latin typeface="Arial Narrow" panose="020B0606020202030204" pitchFamily="34" charset="0"/>
              </a:rPr>
              <a:t>countries.</a:t>
            </a:r>
            <a:endParaRPr lang="en-US" sz="2000" dirty="0">
              <a:latin typeface="Arial Narrow" panose="020B0606020202030204" pitchFamily="34" charset="0"/>
            </a:endParaRPr>
          </a:p>
          <a:p>
            <a:r>
              <a:rPr lang="en-US" sz="2000" b="1" dirty="0" smtClean="0">
                <a:solidFill>
                  <a:schemeClr val="tx2">
                    <a:lumMod val="60000"/>
                    <a:lumOff val="40000"/>
                  </a:schemeClr>
                </a:solidFill>
                <a:latin typeface="Arial Narrow" panose="020B0606020202030204" pitchFamily="34" charset="0"/>
              </a:rPr>
              <a:t>Conservative</a:t>
            </a:r>
            <a:r>
              <a:rPr lang="en-US" sz="2000" dirty="0">
                <a:latin typeface="Arial Narrow" panose="020B0606020202030204" pitchFamily="34" charset="0"/>
              </a:rPr>
              <a:t>: </a:t>
            </a:r>
            <a:r>
              <a:rPr lang="en-US" sz="2000" dirty="0" smtClean="0">
                <a:latin typeface="Arial Narrow" panose="020B0606020202030204" pitchFamily="34" charset="0"/>
              </a:rPr>
              <a:t> rights derive mainly </a:t>
            </a:r>
            <a:r>
              <a:rPr lang="en-US" sz="2000" dirty="0">
                <a:latin typeface="Arial Narrow" panose="020B0606020202030204" pitchFamily="34" charset="0"/>
              </a:rPr>
              <a:t>from </a:t>
            </a:r>
            <a:r>
              <a:rPr lang="en-US" sz="2000" dirty="0" smtClean="0">
                <a:latin typeface="Arial Narrow" panose="020B0606020202030204" pitchFamily="34" charset="0"/>
              </a:rPr>
              <a:t>employment status</a:t>
            </a:r>
            <a:r>
              <a:rPr lang="en-US" sz="2000" dirty="0">
                <a:latin typeface="Arial Narrow" panose="020B0606020202030204" pitchFamily="34" charset="0"/>
              </a:rPr>
              <a:t>.</a:t>
            </a:r>
          </a:p>
          <a:p>
            <a:pPr marL="285750" indent="-285750">
              <a:buFont typeface="Arial" panose="020B0604020202020204" pitchFamily="34" charset="0"/>
              <a:buChar char="•"/>
            </a:pPr>
            <a:r>
              <a:rPr lang="en-US" sz="2000" dirty="0" smtClean="0">
                <a:latin typeface="Arial Narrow" panose="020B0606020202030204" pitchFamily="34" charset="0"/>
              </a:rPr>
              <a:t>provisions linked </a:t>
            </a:r>
            <a:r>
              <a:rPr lang="en-US" sz="2000" dirty="0">
                <a:latin typeface="Arial Narrow" panose="020B0606020202030204" pitchFamily="34" charset="0"/>
              </a:rPr>
              <a:t>to </a:t>
            </a:r>
            <a:r>
              <a:rPr lang="en-US" sz="2000" dirty="0" smtClean="0">
                <a:latin typeface="Arial Narrow" panose="020B0606020202030204" pitchFamily="34" charset="0"/>
              </a:rPr>
              <a:t>minimum requirements and compulsory contributions</a:t>
            </a:r>
            <a:r>
              <a:rPr lang="en-US" sz="2000" dirty="0">
                <a:latin typeface="Arial Narrow" panose="020B0606020202030204" pitchFamily="34" charset="0"/>
              </a:rPr>
              <a:t>, </a:t>
            </a:r>
            <a:endParaRPr lang="en-US" sz="2000" dirty="0" smtClean="0">
              <a:latin typeface="Arial Narrow" panose="020B0606020202030204" pitchFamily="34" charset="0"/>
            </a:endParaRPr>
          </a:p>
          <a:p>
            <a:pPr marL="285750" indent="-285750">
              <a:buFont typeface="Arial" panose="020B0604020202020204" pitchFamily="34" charset="0"/>
              <a:buChar char="•"/>
            </a:pPr>
            <a:r>
              <a:rPr lang="en-US" sz="2000" dirty="0" smtClean="0">
                <a:latin typeface="Arial Narrow" panose="020B0606020202030204" pitchFamily="34" charset="0"/>
              </a:rPr>
              <a:t>insurance model based on a principle of “correspondence”</a:t>
            </a:r>
          </a:p>
          <a:p>
            <a:pPr marL="285750" indent="-285750">
              <a:buFont typeface="Arial" panose="020B0604020202020204" pitchFamily="34" charset="0"/>
              <a:buChar char="•"/>
            </a:pPr>
            <a:r>
              <a:rPr lang="en-US" sz="2000" dirty="0" smtClean="0">
                <a:latin typeface="Arial Narrow" panose="020B0606020202030204" pitchFamily="34" charset="0"/>
              </a:rPr>
              <a:t>typical of </a:t>
            </a:r>
            <a:r>
              <a:rPr lang="en-US" sz="2000" dirty="0">
                <a:latin typeface="Arial Narrow" panose="020B0606020202030204" pitchFamily="34" charset="0"/>
              </a:rPr>
              <a:t>continental Europe </a:t>
            </a:r>
            <a:r>
              <a:rPr lang="en-US" sz="2000" dirty="0" smtClean="0">
                <a:latin typeface="Arial Narrow" panose="020B0606020202030204" pitchFamily="34" charset="0"/>
              </a:rPr>
              <a:t>countries </a:t>
            </a:r>
            <a:endParaRPr lang="en-US" sz="2000" dirty="0">
              <a:latin typeface="Arial Narrow" panose="020B0606020202030204" pitchFamily="34" charset="0"/>
            </a:endParaRPr>
          </a:p>
          <a:p>
            <a:endParaRPr lang="en-US" sz="2000" dirty="0">
              <a:latin typeface="Arial Narrow" panose="020B0606020202030204" pitchFamily="34" charset="0"/>
            </a:endParaRPr>
          </a:p>
        </p:txBody>
      </p:sp>
    </p:spTree>
    <p:extLst>
      <p:ext uri="{BB962C8B-B14F-4D97-AF65-F5344CB8AC3E}">
        <p14:creationId xmlns:p14="http://schemas.microsoft.com/office/powerpoint/2010/main" val="9976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4528" y="260648"/>
            <a:ext cx="7128792" cy="563008"/>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a:latin typeface="Arial Narrow" panose="020B0606020202030204" pitchFamily="34" charset="0"/>
              </a:rPr>
              <a:t>Traditional models to group welfare </a:t>
            </a:r>
            <a:r>
              <a:rPr lang="en-US" altLang="it-IT" sz="2600" b="0" dirty="0" smtClean="0">
                <a:latin typeface="Arial Narrow" panose="020B0606020202030204" pitchFamily="34" charset="0"/>
              </a:rPr>
              <a:t>systems26</a:t>
            </a:r>
          </a:p>
          <a:p>
            <a:pPr algn="ctr"/>
            <a:endParaRPr lang="it-IT" sz="2600" b="0" dirty="0">
              <a:latin typeface="Arial Narrow" panose="020B0606020202030204" pitchFamily="34" charset="0"/>
            </a:endParaRPr>
          </a:p>
        </p:txBody>
      </p:sp>
      <p:sp>
        <p:nvSpPr>
          <p:cNvPr id="2" name="Rettangolo 1"/>
          <p:cNvSpPr/>
          <p:nvPr/>
        </p:nvSpPr>
        <p:spPr>
          <a:xfrm>
            <a:off x="632520" y="1196752"/>
            <a:ext cx="8784976" cy="4339650"/>
          </a:xfrm>
          <a:prstGeom prst="rect">
            <a:avLst/>
          </a:prstGeom>
        </p:spPr>
        <p:txBody>
          <a:bodyPr wrap="square">
            <a:spAutoFit/>
          </a:bodyPr>
          <a:lstStyle/>
          <a:p>
            <a:pPr algn="just"/>
            <a:r>
              <a:rPr lang="en-US" sz="2000" dirty="0" smtClean="0">
                <a:latin typeface="Arial Narrow" panose="020B0606020202030204" pitchFamily="34" charset="0"/>
              </a:rPr>
              <a:t>Based </a:t>
            </a:r>
            <a:r>
              <a:rPr lang="en-US" sz="2000" dirty="0">
                <a:latin typeface="Arial Narrow" panose="020B0606020202030204" pitchFamily="34" charset="0"/>
              </a:rPr>
              <a:t>on the features seen previously and the classification proposed by </a:t>
            </a:r>
            <a:r>
              <a:rPr lang="en-US" sz="2000" dirty="0" smtClean="0">
                <a:latin typeface="Arial Narrow" panose="020B0606020202030204" pitchFamily="34" charset="0"/>
              </a:rPr>
              <a:t>E. Andersen</a:t>
            </a:r>
            <a:r>
              <a:rPr lang="en-US" sz="2000" dirty="0">
                <a:latin typeface="Arial Narrow" panose="020B0606020202030204" pitchFamily="34" charset="0"/>
              </a:rPr>
              <a:t>, in many </a:t>
            </a:r>
            <a:r>
              <a:rPr lang="en-US" sz="2000" dirty="0" smtClean="0">
                <a:latin typeface="Arial Narrow" panose="020B0606020202030204" pitchFamily="34" charset="0"/>
              </a:rPr>
              <a:t>research studies </a:t>
            </a:r>
            <a:r>
              <a:rPr lang="en-US" sz="2000" dirty="0">
                <a:latin typeface="Arial Narrow" panose="020B0606020202030204" pitchFamily="34" charset="0"/>
              </a:rPr>
              <a:t>the welfare systems </a:t>
            </a:r>
            <a:r>
              <a:rPr lang="en-US" sz="2000" dirty="0" smtClean="0">
                <a:latin typeface="Arial Narrow" panose="020B0606020202030204" pitchFamily="34" charset="0"/>
              </a:rPr>
              <a:t>of EU member </a:t>
            </a:r>
            <a:r>
              <a:rPr lang="en-US" sz="2000" dirty="0">
                <a:latin typeface="Arial Narrow" panose="020B0606020202030204" pitchFamily="34" charset="0"/>
              </a:rPr>
              <a:t>states before enlargement in </a:t>
            </a:r>
            <a:r>
              <a:rPr lang="en-US" sz="2000" dirty="0" smtClean="0">
                <a:latin typeface="Arial Narrow" panose="020B0606020202030204" pitchFamily="34" charset="0"/>
              </a:rPr>
              <a:t>2004 have </a:t>
            </a:r>
            <a:r>
              <a:rPr lang="en-US" sz="2000" dirty="0">
                <a:latin typeface="Arial Narrow" panose="020B0606020202030204" pitchFamily="34" charset="0"/>
              </a:rPr>
              <a:t>been grouped as </a:t>
            </a:r>
            <a:r>
              <a:rPr lang="en-US" sz="2000" dirty="0" smtClean="0">
                <a:latin typeface="Arial Narrow" panose="020B0606020202030204" pitchFamily="34" charset="0"/>
              </a:rPr>
              <a:t>follows:</a:t>
            </a:r>
          </a:p>
          <a:p>
            <a:pPr algn="just"/>
            <a:endParaRPr lang="en-US" sz="2000" dirty="0" smtClean="0">
              <a:latin typeface="Arial Narrow" panose="020B0606020202030204" pitchFamily="34" charset="0"/>
            </a:endParaRPr>
          </a:p>
          <a:p>
            <a:pPr marL="342900" indent="-342900" algn="just">
              <a:buFont typeface="Wingdings" panose="05000000000000000000" pitchFamily="2" charset="2"/>
              <a:buChar char="§"/>
            </a:pPr>
            <a:r>
              <a:rPr lang="it-IT" sz="2000" b="1" dirty="0" err="1" smtClean="0">
                <a:solidFill>
                  <a:schemeClr val="tx2">
                    <a:lumMod val="60000"/>
                    <a:lumOff val="40000"/>
                  </a:schemeClr>
                </a:solidFill>
                <a:latin typeface="Arial Narrow" panose="020B0606020202030204" pitchFamily="34" charset="0"/>
              </a:rPr>
              <a:t>Scandinavian</a:t>
            </a:r>
            <a:r>
              <a:rPr lang="it-IT" sz="2000" dirty="0" smtClean="0">
                <a:latin typeface="Arial Narrow" panose="020B0606020202030204" pitchFamily="34" charset="0"/>
              </a:rPr>
              <a:t> </a:t>
            </a:r>
            <a:r>
              <a:rPr lang="it-IT" sz="2000" dirty="0">
                <a:latin typeface="Arial Narrow" panose="020B0606020202030204" pitchFamily="34" charset="0"/>
              </a:rPr>
              <a:t>(</a:t>
            </a:r>
            <a:r>
              <a:rPr lang="it-IT" sz="2000" dirty="0" err="1">
                <a:latin typeface="Arial Narrow" panose="020B0606020202030204" pitchFamily="34" charset="0"/>
              </a:rPr>
              <a:t>Denmark</a:t>
            </a:r>
            <a:r>
              <a:rPr lang="it-IT" sz="2000" dirty="0">
                <a:latin typeface="Arial Narrow" panose="020B0606020202030204" pitchFamily="34" charset="0"/>
              </a:rPr>
              <a:t>, </a:t>
            </a:r>
            <a:r>
              <a:rPr lang="it-IT" sz="2000" dirty="0" err="1">
                <a:latin typeface="Arial Narrow" panose="020B0606020202030204" pitchFamily="34" charset="0"/>
              </a:rPr>
              <a:t>Finland</a:t>
            </a:r>
            <a:r>
              <a:rPr lang="it-IT" sz="2000" dirty="0">
                <a:latin typeface="Arial Narrow" panose="020B0606020202030204" pitchFamily="34" charset="0"/>
              </a:rPr>
              <a:t>, </a:t>
            </a:r>
            <a:r>
              <a:rPr lang="it-IT" sz="2000" dirty="0" err="1">
                <a:latin typeface="Arial Narrow" panose="020B0606020202030204" pitchFamily="34" charset="0"/>
              </a:rPr>
              <a:t>Sweden</a:t>
            </a:r>
            <a:r>
              <a:rPr lang="it-IT" sz="2000" dirty="0">
                <a:latin typeface="Arial Narrow" panose="020B0606020202030204" pitchFamily="34" charset="0"/>
              </a:rPr>
              <a:t>)</a:t>
            </a:r>
          </a:p>
          <a:p>
            <a:pPr marL="342900" indent="-342900" algn="just">
              <a:buFont typeface="Wingdings" panose="05000000000000000000" pitchFamily="2" charset="2"/>
              <a:buChar char="§"/>
            </a:pPr>
            <a:endParaRPr lang="it-IT" sz="2000" dirty="0">
              <a:latin typeface="Arial Narrow" panose="020B0606020202030204" pitchFamily="34" charset="0"/>
            </a:endParaRPr>
          </a:p>
          <a:p>
            <a:pPr marL="342900" indent="-342900" algn="just">
              <a:buFont typeface="Wingdings" panose="05000000000000000000" pitchFamily="2" charset="2"/>
              <a:buChar char="§"/>
            </a:pPr>
            <a:r>
              <a:rPr lang="it-IT" sz="2000" b="1" dirty="0" smtClean="0">
                <a:solidFill>
                  <a:schemeClr val="tx2">
                    <a:lumMod val="60000"/>
                    <a:lumOff val="40000"/>
                  </a:schemeClr>
                </a:solidFill>
                <a:latin typeface="Arial Narrow" panose="020B0606020202030204" pitchFamily="34" charset="0"/>
              </a:rPr>
              <a:t>Anglo-</a:t>
            </a:r>
            <a:r>
              <a:rPr lang="it-IT" sz="2000" b="1" dirty="0" err="1" smtClean="0">
                <a:solidFill>
                  <a:schemeClr val="tx2">
                    <a:lumMod val="60000"/>
                    <a:lumOff val="40000"/>
                  </a:schemeClr>
                </a:solidFill>
                <a:latin typeface="Arial Narrow" panose="020B0606020202030204" pitchFamily="34" charset="0"/>
              </a:rPr>
              <a:t>Saxon</a:t>
            </a:r>
            <a:r>
              <a:rPr lang="it-IT" sz="2000" dirty="0" smtClean="0">
                <a:latin typeface="Arial Narrow" panose="020B0606020202030204" pitchFamily="34" charset="0"/>
              </a:rPr>
              <a:t> </a:t>
            </a:r>
            <a:r>
              <a:rPr lang="it-IT" sz="2000" dirty="0">
                <a:latin typeface="Arial Narrow" panose="020B0606020202030204" pitchFamily="34" charset="0"/>
              </a:rPr>
              <a:t>(UK, </a:t>
            </a:r>
            <a:r>
              <a:rPr lang="it-IT" sz="2000" dirty="0" err="1">
                <a:latin typeface="Arial Narrow" panose="020B0606020202030204" pitchFamily="34" charset="0"/>
              </a:rPr>
              <a:t>Ireland</a:t>
            </a:r>
            <a:r>
              <a:rPr lang="it-IT" sz="2000" dirty="0">
                <a:latin typeface="Arial Narrow" panose="020B0606020202030204" pitchFamily="34" charset="0"/>
              </a:rPr>
              <a:t>)</a:t>
            </a:r>
          </a:p>
          <a:p>
            <a:pPr marL="342900" indent="-342900" algn="just">
              <a:buFont typeface="Wingdings" panose="05000000000000000000" pitchFamily="2" charset="2"/>
              <a:buChar char="§"/>
            </a:pPr>
            <a:endParaRPr lang="it-IT" sz="2000" dirty="0">
              <a:latin typeface="Arial Narrow" panose="020B0606020202030204" pitchFamily="34" charset="0"/>
            </a:endParaRPr>
          </a:p>
          <a:p>
            <a:pPr marL="342900" indent="-342900" algn="just">
              <a:buFont typeface="Wingdings" panose="05000000000000000000" pitchFamily="2" charset="2"/>
              <a:buChar char="§"/>
            </a:pPr>
            <a:r>
              <a:rPr lang="it-IT" sz="2000" b="1" dirty="0" smtClean="0">
                <a:solidFill>
                  <a:schemeClr val="tx2">
                    <a:lumMod val="60000"/>
                    <a:lumOff val="40000"/>
                  </a:schemeClr>
                </a:solidFill>
                <a:latin typeface="Arial Narrow" panose="020B0606020202030204" pitchFamily="34" charset="0"/>
              </a:rPr>
              <a:t>Continental </a:t>
            </a:r>
            <a:r>
              <a:rPr lang="it-IT" sz="2000" b="1" dirty="0">
                <a:solidFill>
                  <a:schemeClr val="tx2">
                    <a:lumMod val="60000"/>
                    <a:lumOff val="40000"/>
                  </a:schemeClr>
                </a:solidFill>
                <a:latin typeface="Arial Narrow" panose="020B0606020202030204" pitchFamily="34" charset="0"/>
              </a:rPr>
              <a:t>Europe </a:t>
            </a:r>
            <a:r>
              <a:rPr lang="it-IT" sz="2000" dirty="0">
                <a:latin typeface="Arial Narrow" panose="020B0606020202030204" pitchFamily="34" charset="0"/>
              </a:rPr>
              <a:t>(Germany, Austria, France, </a:t>
            </a:r>
            <a:r>
              <a:rPr lang="it-IT" sz="2000" dirty="0" err="1">
                <a:latin typeface="Arial Narrow" panose="020B0606020202030204" pitchFamily="34" charset="0"/>
              </a:rPr>
              <a:t>Belgium</a:t>
            </a:r>
            <a:r>
              <a:rPr lang="it-IT" sz="2000" dirty="0">
                <a:latin typeface="Arial Narrow" panose="020B0606020202030204" pitchFamily="34" charset="0"/>
              </a:rPr>
              <a:t>, Netherlands, </a:t>
            </a:r>
            <a:r>
              <a:rPr lang="it-IT" sz="2000" dirty="0" err="1">
                <a:latin typeface="Arial Narrow" panose="020B0606020202030204" pitchFamily="34" charset="0"/>
              </a:rPr>
              <a:t>Luxembourg</a:t>
            </a:r>
            <a:r>
              <a:rPr lang="it-IT" sz="2000" dirty="0">
                <a:latin typeface="Arial Narrow" panose="020B0606020202030204" pitchFamily="34" charset="0"/>
              </a:rPr>
              <a:t>)</a:t>
            </a:r>
          </a:p>
          <a:p>
            <a:pPr marL="342900" indent="-342900" algn="just">
              <a:buFont typeface="Wingdings" panose="05000000000000000000" pitchFamily="2" charset="2"/>
              <a:buChar char="§"/>
            </a:pPr>
            <a:endParaRPr lang="it-IT" sz="2000" dirty="0">
              <a:latin typeface="Arial Narrow" panose="020B0606020202030204" pitchFamily="34" charset="0"/>
            </a:endParaRPr>
          </a:p>
          <a:p>
            <a:pPr marL="342900" indent="-342900" algn="just">
              <a:buFont typeface="Wingdings" panose="05000000000000000000" pitchFamily="2" charset="2"/>
              <a:buChar char="§"/>
            </a:pPr>
            <a:r>
              <a:rPr lang="it-IT" sz="2000" b="1" dirty="0" err="1" smtClean="0">
                <a:solidFill>
                  <a:schemeClr val="tx2">
                    <a:lumMod val="60000"/>
                    <a:lumOff val="40000"/>
                  </a:schemeClr>
                </a:solidFill>
                <a:latin typeface="Arial Narrow" panose="020B0606020202030204" pitchFamily="34" charset="0"/>
              </a:rPr>
              <a:t>Mediterranean</a:t>
            </a:r>
            <a:r>
              <a:rPr lang="it-IT" sz="2000" dirty="0" smtClean="0">
                <a:latin typeface="Arial Narrow" panose="020B0606020202030204" pitchFamily="34" charset="0"/>
              </a:rPr>
              <a:t> </a:t>
            </a:r>
            <a:r>
              <a:rPr lang="it-IT" sz="2000" dirty="0">
                <a:latin typeface="Arial Narrow" panose="020B0606020202030204" pitchFamily="34" charset="0"/>
              </a:rPr>
              <a:t>(</a:t>
            </a:r>
            <a:r>
              <a:rPr lang="it-IT" sz="2000" dirty="0" err="1">
                <a:latin typeface="Arial Narrow" panose="020B0606020202030204" pitchFamily="34" charset="0"/>
              </a:rPr>
              <a:t>Italy</a:t>
            </a:r>
            <a:r>
              <a:rPr lang="it-IT" sz="2000" dirty="0">
                <a:latin typeface="Arial Narrow" panose="020B0606020202030204" pitchFamily="34" charset="0"/>
              </a:rPr>
              <a:t>, </a:t>
            </a:r>
            <a:r>
              <a:rPr lang="it-IT" sz="2000" dirty="0" err="1">
                <a:latin typeface="Arial Narrow" panose="020B0606020202030204" pitchFamily="34" charset="0"/>
              </a:rPr>
              <a:t>Spain</a:t>
            </a:r>
            <a:r>
              <a:rPr lang="it-IT" sz="2000" dirty="0">
                <a:latin typeface="Arial Narrow" panose="020B0606020202030204" pitchFamily="34" charset="0"/>
              </a:rPr>
              <a:t>, Portugal, </a:t>
            </a:r>
            <a:r>
              <a:rPr lang="it-IT" sz="2000" dirty="0" err="1">
                <a:latin typeface="Arial Narrow" panose="020B0606020202030204" pitchFamily="34" charset="0"/>
              </a:rPr>
              <a:t>Greece</a:t>
            </a:r>
            <a:r>
              <a:rPr lang="it-IT" sz="2000" dirty="0" smtClean="0">
                <a:latin typeface="Arial Narrow" panose="020B0606020202030204" pitchFamily="34" charset="0"/>
              </a:rPr>
              <a:t>)</a:t>
            </a:r>
          </a:p>
          <a:p>
            <a:pPr algn="just"/>
            <a:endParaRPr lang="it-IT" sz="2000" dirty="0">
              <a:latin typeface="Arial Narrow" panose="020B0606020202030204" pitchFamily="34" charset="0"/>
            </a:endParaRPr>
          </a:p>
          <a:p>
            <a:pPr algn="just"/>
            <a:r>
              <a:rPr lang="en-US" dirty="0">
                <a:latin typeface="Arial Narrow" panose="020B0606020202030204" pitchFamily="34" charset="0"/>
              </a:rPr>
              <a:t>The last group includes countries that did not follow a </a:t>
            </a:r>
            <a:r>
              <a:rPr lang="en-US" dirty="0" smtClean="0">
                <a:latin typeface="Arial Narrow" panose="020B0606020202030204" pitchFamily="34" charset="0"/>
              </a:rPr>
              <a:t>specific </a:t>
            </a:r>
            <a:r>
              <a:rPr lang="en-US" dirty="0">
                <a:latin typeface="Arial Narrow" panose="020B0606020202030204" pitchFamily="34" charset="0"/>
              </a:rPr>
              <a:t>model, and had built their welfare systems with a significant delay in relation to the countries of central and northern Europe</a:t>
            </a:r>
            <a:endParaRPr lang="it-IT" dirty="0">
              <a:latin typeface="Arial Narrow" panose="020B0606020202030204" pitchFamily="34" charset="0"/>
            </a:endParaRPr>
          </a:p>
        </p:txBody>
      </p:sp>
    </p:spTree>
    <p:extLst>
      <p:ext uri="{BB962C8B-B14F-4D97-AF65-F5344CB8AC3E}">
        <p14:creationId xmlns:p14="http://schemas.microsoft.com/office/powerpoint/2010/main" val="9976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7848996" cy="733154"/>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it-IT" b="0" dirty="0">
                <a:latin typeface="Arial Narrow" panose="020B0606020202030204" pitchFamily="34" charset="0"/>
              </a:rPr>
              <a:t> </a:t>
            </a:r>
            <a:r>
              <a:rPr lang="it-IT" sz="2600" b="0" dirty="0">
                <a:latin typeface="Arial Narrow" panose="020B0606020202030204" pitchFamily="34" charset="0"/>
              </a:rPr>
              <a:t>Social </a:t>
            </a:r>
            <a:r>
              <a:rPr lang="it-IT" sz="2600" b="0" dirty="0" err="1">
                <a:latin typeface="Arial Narrow" panose="020B0606020202030204" pitchFamily="34" charset="0"/>
              </a:rPr>
              <a:t>protection</a:t>
            </a:r>
            <a:r>
              <a:rPr lang="it-IT" sz="2600" b="0" dirty="0">
                <a:latin typeface="Arial Narrow" panose="020B0606020202030204" pitchFamily="34" charset="0"/>
              </a:rPr>
              <a:t> </a:t>
            </a:r>
            <a:r>
              <a:rPr lang="it-IT" sz="2600" b="0" dirty="0" err="1">
                <a:latin typeface="Arial Narrow" panose="020B0606020202030204" pitchFamily="34" charset="0"/>
              </a:rPr>
              <a:t>expenditure</a:t>
            </a:r>
            <a:r>
              <a:rPr lang="it-IT" sz="2600" b="0" dirty="0">
                <a:latin typeface="Arial Narrow" panose="020B0606020202030204" pitchFamily="34" charset="0"/>
              </a:rPr>
              <a:t> </a:t>
            </a:r>
            <a:r>
              <a:rPr lang="it-IT" sz="2600" b="0" dirty="0" err="1">
                <a:latin typeface="Arial Narrow" panose="020B0606020202030204" pitchFamily="34" charset="0"/>
              </a:rPr>
              <a:t>as</a:t>
            </a:r>
            <a:r>
              <a:rPr lang="it-IT" sz="2600" b="0" dirty="0">
                <a:latin typeface="Arial Narrow" panose="020B0606020202030204" pitchFamily="34" charset="0"/>
              </a:rPr>
              <a:t> a </a:t>
            </a:r>
            <a:r>
              <a:rPr lang="it-IT" sz="2600" b="0" dirty="0" err="1">
                <a:latin typeface="Arial Narrow" panose="020B0606020202030204" pitchFamily="34" charset="0"/>
              </a:rPr>
              <a:t>percentage</a:t>
            </a:r>
            <a:r>
              <a:rPr lang="it-IT" sz="2600" b="0" dirty="0">
                <a:latin typeface="Arial Narrow" panose="020B0606020202030204" pitchFamily="34" charset="0"/>
              </a:rPr>
              <a:t> of GDP </a:t>
            </a:r>
            <a:endParaRPr lang="it-IT" sz="2600" b="0" dirty="0" smtClean="0">
              <a:latin typeface="Arial Narrow" panose="020B0606020202030204" pitchFamily="34" charset="0"/>
            </a:endParaRPr>
          </a:p>
          <a:p>
            <a:pPr algn="ctr"/>
            <a:r>
              <a:rPr lang="it-IT" sz="1800" b="0" dirty="0" smtClean="0">
                <a:latin typeface="Arial Narrow" panose="020B0606020202030204" pitchFamily="34" charset="0"/>
              </a:rPr>
              <a:t>(</a:t>
            </a:r>
            <a:r>
              <a:rPr lang="it-IT" sz="1800" b="0" dirty="0" err="1" smtClean="0">
                <a:latin typeface="Arial Narrow" panose="020B0606020202030204" pitchFamily="34" charset="0"/>
              </a:rPr>
              <a:t>Years</a:t>
            </a:r>
            <a:r>
              <a:rPr lang="it-IT" sz="1800" b="0" dirty="0" smtClean="0">
                <a:latin typeface="Arial Narrow" panose="020B0606020202030204" pitchFamily="34" charset="0"/>
              </a:rPr>
              <a:t> 1993 and 1998)</a:t>
            </a:r>
            <a:endParaRPr lang="it-IT" sz="1800" b="0" dirty="0"/>
          </a:p>
        </p:txBody>
      </p:sp>
      <p:graphicFrame>
        <p:nvGraphicFramePr>
          <p:cNvPr id="3" name="Grafico 2"/>
          <p:cNvGraphicFramePr>
            <a:graphicFrameLocks noGrp="1"/>
          </p:cNvGraphicFramePr>
          <p:nvPr>
            <p:extLst>
              <p:ext uri="{D42A27DB-BD31-4B8C-83A1-F6EECF244321}">
                <p14:modId xmlns:p14="http://schemas.microsoft.com/office/powerpoint/2010/main" val="3961506698"/>
              </p:ext>
            </p:extLst>
          </p:nvPr>
        </p:nvGraphicFramePr>
        <p:xfrm>
          <a:off x="200472" y="1052736"/>
          <a:ext cx="9433048" cy="51829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4135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6496" y="175566"/>
            <a:ext cx="7920880"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2200" b="0" dirty="0" smtClean="0">
                <a:latin typeface="Arial Narrow" panose="020B0606020202030204" pitchFamily="34" charset="0"/>
              </a:rPr>
              <a:t>   </a:t>
            </a:r>
            <a:r>
              <a:rPr lang="it-IT" b="0" dirty="0" smtClean="0">
                <a:latin typeface="Arial Narrow" panose="020B0606020202030204" pitchFamily="34" charset="0"/>
              </a:rPr>
              <a:t>Social </a:t>
            </a:r>
            <a:r>
              <a:rPr lang="it-IT" b="0" dirty="0" err="1">
                <a:latin typeface="Arial Narrow" panose="020B0606020202030204" pitchFamily="34" charset="0"/>
              </a:rPr>
              <a:t>protection</a:t>
            </a:r>
            <a:r>
              <a:rPr lang="it-IT" b="0" dirty="0">
                <a:latin typeface="Arial Narrow" panose="020B0606020202030204" pitchFamily="34" charset="0"/>
              </a:rPr>
              <a:t> </a:t>
            </a:r>
            <a:r>
              <a:rPr lang="it-IT" b="0" dirty="0" err="1">
                <a:latin typeface="Arial Narrow" panose="020B0606020202030204" pitchFamily="34" charset="0"/>
              </a:rPr>
              <a:t>expenditure</a:t>
            </a:r>
            <a:r>
              <a:rPr lang="it-IT" b="0" dirty="0">
                <a:latin typeface="Arial Narrow" panose="020B0606020202030204" pitchFamily="34" charset="0"/>
              </a:rPr>
              <a:t> </a:t>
            </a:r>
            <a:r>
              <a:rPr lang="it-IT" b="0" dirty="0" err="1">
                <a:latin typeface="Arial Narrow" panose="020B0606020202030204" pitchFamily="34" charset="0"/>
              </a:rPr>
              <a:t>as</a:t>
            </a:r>
            <a:r>
              <a:rPr lang="it-IT" b="0" dirty="0">
                <a:latin typeface="Arial Narrow" panose="020B0606020202030204" pitchFamily="34" charset="0"/>
              </a:rPr>
              <a:t> a </a:t>
            </a:r>
            <a:r>
              <a:rPr lang="it-IT" b="0" dirty="0" err="1">
                <a:latin typeface="Arial Narrow" panose="020B0606020202030204" pitchFamily="34" charset="0"/>
              </a:rPr>
              <a:t>percentage</a:t>
            </a:r>
            <a:r>
              <a:rPr lang="it-IT" b="0" dirty="0">
                <a:latin typeface="Arial Narrow" panose="020B0606020202030204" pitchFamily="34" charset="0"/>
              </a:rPr>
              <a:t> of </a:t>
            </a:r>
            <a:r>
              <a:rPr lang="it-IT" b="0" dirty="0" smtClean="0">
                <a:latin typeface="Arial Narrow" panose="020B0606020202030204" pitchFamily="34" charset="0"/>
              </a:rPr>
              <a:t>GDP (1998-2013)</a:t>
            </a:r>
          </a:p>
          <a:p>
            <a:pPr algn="ctr"/>
            <a:r>
              <a:rPr lang="it-IT" sz="1600" b="0" dirty="0" smtClean="0">
                <a:latin typeface="Arial Narrow" panose="020B0606020202030204" pitchFamily="34" charset="0"/>
              </a:rPr>
              <a:t>(Group of </a:t>
            </a:r>
            <a:r>
              <a:rPr lang="it-IT" sz="1600" b="0" dirty="0" err="1" smtClean="0">
                <a:latin typeface="Arial Narrow" panose="020B0606020202030204" pitchFamily="34" charset="0"/>
              </a:rPr>
              <a:t>countries</a:t>
            </a:r>
            <a:r>
              <a:rPr lang="it-IT" sz="1600" b="0" dirty="0" smtClean="0">
                <a:latin typeface="Arial Narrow" panose="020B0606020202030204" pitchFamily="34" charset="0"/>
              </a:rPr>
              <a:t> </a:t>
            </a:r>
            <a:r>
              <a:rPr lang="it-IT" sz="1600" b="0" dirty="0" err="1" smtClean="0">
                <a:latin typeface="Arial Narrow" panose="020B0606020202030204" pitchFamily="34" charset="0"/>
              </a:rPr>
              <a:t>average</a:t>
            </a:r>
            <a:r>
              <a:rPr lang="it-IT" sz="1600" b="0" dirty="0" smtClean="0">
                <a:latin typeface="Arial Narrow" panose="020B0606020202030204" pitchFamily="34" charset="0"/>
              </a:rPr>
              <a:t> </a:t>
            </a:r>
            <a:r>
              <a:rPr lang="it-IT" sz="1600" b="0" dirty="0" err="1" smtClean="0">
                <a:latin typeface="Arial Narrow" panose="020B0606020202030204" pitchFamily="34" charset="0"/>
              </a:rPr>
              <a:t>values</a:t>
            </a:r>
            <a:r>
              <a:rPr lang="it-IT" sz="1600" b="0" dirty="0" smtClean="0">
                <a:latin typeface="Arial Narrow" panose="020B0606020202030204" pitchFamily="34" charset="0"/>
              </a:rPr>
              <a:t>)</a:t>
            </a:r>
            <a:endParaRPr lang="it-IT" sz="1600" b="0" dirty="0"/>
          </a:p>
        </p:txBody>
      </p:sp>
      <p:graphicFrame>
        <p:nvGraphicFramePr>
          <p:cNvPr id="3" name="Grafico 2"/>
          <p:cNvGraphicFramePr>
            <a:graphicFrameLocks noGrp="1"/>
          </p:cNvGraphicFramePr>
          <p:nvPr>
            <p:extLst>
              <p:ext uri="{D42A27DB-BD31-4B8C-83A1-F6EECF244321}">
                <p14:modId xmlns:p14="http://schemas.microsoft.com/office/powerpoint/2010/main" val="881903413"/>
              </p:ext>
            </p:extLst>
          </p:nvPr>
        </p:nvGraphicFramePr>
        <p:xfrm>
          <a:off x="310299" y="1124744"/>
          <a:ext cx="9285402" cy="5336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9062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0592" y="220503"/>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sz="2600" b="0" dirty="0">
                <a:latin typeface="Arial Narrow" panose="020B0606020202030204" pitchFamily="34" charset="0"/>
              </a:rPr>
              <a:t>The gradual overcoming of canonical models</a:t>
            </a:r>
            <a:endParaRPr lang="it-IT" sz="2600" b="0" dirty="0">
              <a:latin typeface="Arial Narrow" panose="020B0606020202030204" pitchFamily="34" charset="0"/>
            </a:endParaRPr>
          </a:p>
        </p:txBody>
      </p:sp>
      <p:sp>
        <p:nvSpPr>
          <p:cNvPr id="2" name="Rettangolo 1"/>
          <p:cNvSpPr/>
          <p:nvPr/>
        </p:nvSpPr>
        <p:spPr>
          <a:xfrm>
            <a:off x="344488" y="1052736"/>
            <a:ext cx="9289032" cy="5170646"/>
          </a:xfrm>
          <a:prstGeom prst="rect">
            <a:avLst/>
          </a:prstGeom>
        </p:spPr>
        <p:txBody>
          <a:bodyPr wrap="square">
            <a:spAutoFit/>
          </a:bodyPr>
          <a:lstStyle/>
          <a:p>
            <a:pPr algn="just"/>
            <a:r>
              <a:rPr lang="en-US" sz="2000" dirty="0" smtClean="0">
                <a:latin typeface="Arial Narrow" panose="020B0606020202030204" pitchFamily="34" charset="0"/>
              </a:rPr>
              <a:t>There are several </a:t>
            </a:r>
            <a:r>
              <a:rPr lang="en-US" sz="2000" dirty="0">
                <a:latin typeface="Arial Narrow" panose="020B0606020202030204" pitchFamily="34" charset="0"/>
              </a:rPr>
              <a:t>reasons </a:t>
            </a:r>
            <a:r>
              <a:rPr lang="en-US" sz="2000" dirty="0" smtClean="0">
                <a:latin typeface="Arial Narrow" panose="020B0606020202030204" pitchFamily="34" charset="0"/>
              </a:rPr>
              <a:t>to </a:t>
            </a:r>
            <a:r>
              <a:rPr lang="en-US" sz="2000" dirty="0">
                <a:latin typeface="Arial Narrow" panose="020B0606020202030204" pitchFamily="34" charset="0"/>
              </a:rPr>
              <a:t>explain the gradual overcoming of welfare models that grouped the 15 EU </a:t>
            </a:r>
            <a:r>
              <a:rPr lang="en-US" sz="2000" dirty="0" smtClean="0">
                <a:latin typeface="Arial Narrow" panose="020B0606020202030204" pitchFamily="34" charset="0"/>
              </a:rPr>
              <a:t>Member States. They cover issues related </a:t>
            </a:r>
            <a:r>
              <a:rPr lang="en-US" sz="2000" dirty="0">
                <a:latin typeface="Arial Narrow" panose="020B0606020202030204" pitchFamily="34" charset="0"/>
              </a:rPr>
              <a:t>to the economic, social and political development, overall and in each country.</a:t>
            </a:r>
          </a:p>
          <a:p>
            <a:pPr algn="just"/>
            <a:endParaRPr lang="en-US" sz="2000" dirty="0" smtClean="0">
              <a:latin typeface="Arial Narrow" panose="020B0606020202030204" pitchFamily="34" charset="0"/>
            </a:endParaRPr>
          </a:p>
          <a:p>
            <a:pPr algn="just"/>
            <a:r>
              <a:rPr lang="en-US" sz="2000" dirty="0" smtClean="0">
                <a:latin typeface="Arial Narrow" panose="020B0606020202030204" pitchFamily="34" charset="0"/>
              </a:rPr>
              <a:t>Altogether </a:t>
            </a:r>
            <a:r>
              <a:rPr lang="en-US" sz="2000" dirty="0">
                <a:latin typeface="Arial Narrow" panose="020B0606020202030204" pitchFamily="34" charset="0"/>
              </a:rPr>
              <a:t>there are three </a:t>
            </a:r>
            <a:r>
              <a:rPr lang="en-US" sz="2000" dirty="0" smtClean="0">
                <a:latin typeface="Arial Narrow" panose="020B0606020202030204" pitchFamily="34" charset="0"/>
              </a:rPr>
              <a:t>main aspects </a:t>
            </a:r>
            <a:r>
              <a:rPr lang="en-US" sz="2000" dirty="0">
                <a:latin typeface="Arial Narrow" panose="020B0606020202030204" pitchFamily="34" charset="0"/>
              </a:rPr>
              <a:t>that have characterized the evolution of the WS in European countries in the last twenty years</a:t>
            </a:r>
            <a:r>
              <a:rPr lang="en-US" sz="2000" dirty="0" smtClean="0">
                <a:latin typeface="Arial Narrow" panose="020B0606020202030204" pitchFamily="34" charset="0"/>
              </a:rPr>
              <a:t>:</a:t>
            </a:r>
          </a:p>
          <a:p>
            <a:pPr algn="just"/>
            <a:endParaRPr lang="en-US" sz="2000" dirty="0">
              <a:latin typeface="Arial Narrow" panose="020B0606020202030204" pitchFamily="34" charset="0"/>
            </a:endParaRPr>
          </a:p>
          <a:p>
            <a:pPr marL="342900" indent="-342900" algn="just">
              <a:spcAft>
                <a:spcPts val="600"/>
              </a:spcAft>
              <a:buClr>
                <a:schemeClr val="tx2">
                  <a:lumMod val="60000"/>
                  <a:lumOff val="40000"/>
                </a:schemeClr>
              </a:buClr>
              <a:buFont typeface="Wingdings" panose="05000000000000000000" pitchFamily="2" charset="2"/>
              <a:buChar char="§"/>
            </a:pPr>
            <a:r>
              <a:rPr lang="en-US" sz="2000" dirty="0">
                <a:latin typeface="Arial Narrow" panose="020B0606020202030204" pitchFamily="34" charset="0"/>
              </a:rPr>
              <a:t>a trend towards convergence </a:t>
            </a:r>
            <a:r>
              <a:rPr lang="en-US" sz="2000" dirty="0" smtClean="0">
                <a:latin typeface="Arial Narrow" panose="020B0606020202030204" pitchFamily="34" charset="0"/>
              </a:rPr>
              <a:t>in the operating arrangements of </a:t>
            </a:r>
            <a:r>
              <a:rPr lang="en-US" sz="2000" dirty="0">
                <a:latin typeface="Arial Narrow" panose="020B0606020202030204" pitchFamily="34" charset="0"/>
              </a:rPr>
              <a:t>some major social protection functions (</a:t>
            </a:r>
            <a:r>
              <a:rPr lang="en-US" sz="2000" dirty="0" err="1">
                <a:latin typeface="Arial Narrow" panose="020B0606020202030204" pitchFamily="34" charset="0"/>
              </a:rPr>
              <a:t>eg</a:t>
            </a:r>
            <a:r>
              <a:rPr lang="en-US" sz="2000" dirty="0">
                <a:latin typeface="Arial Narrow" panose="020B0606020202030204" pitchFamily="34" charset="0"/>
              </a:rPr>
              <a:t>. social security), due to the </a:t>
            </a:r>
            <a:r>
              <a:rPr lang="en-US" sz="2000" dirty="0" smtClean="0">
                <a:latin typeface="Arial Narrow" panose="020B0606020202030204" pitchFamily="34" charset="0"/>
              </a:rPr>
              <a:t>growing financial </a:t>
            </a:r>
            <a:r>
              <a:rPr lang="en-US" sz="2000" dirty="0">
                <a:latin typeface="Arial Narrow" panose="020B0606020202030204" pitchFamily="34" charset="0"/>
              </a:rPr>
              <a:t>burden caused by the aging population and </a:t>
            </a:r>
            <a:r>
              <a:rPr lang="en-US" sz="2000" dirty="0" smtClean="0">
                <a:latin typeface="Arial Narrow" panose="020B0606020202030204" pitchFamily="34" charset="0"/>
              </a:rPr>
              <a:t>to </a:t>
            </a:r>
            <a:r>
              <a:rPr lang="en-US" sz="2000" dirty="0">
                <a:latin typeface="Arial Narrow" panose="020B0606020202030204" pitchFamily="34" charset="0"/>
              </a:rPr>
              <a:t>the objective of strengthening the principle of correspondence between </a:t>
            </a:r>
            <a:r>
              <a:rPr lang="en-US" sz="2000" dirty="0" smtClean="0">
                <a:latin typeface="Arial Narrow" panose="020B0606020202030204" pitchFamily="34" charset="0"/>
              </a:rPr>
              <a:t>taxation and benefit of each individual</a:t>
            </a:r>
            <a:endParaRPr lang="en-US" sz="2000" dirty="0">
              <a:latin typeface="Arial Narrow" panose="020B0606020202030204" pitchFamily="34" charset="0"/>
            </a:endParaRPr>
          </a:p>
          <a:p>
            <a:pPr marL="342900" indent="-342900" algn="just">
              <a:spcAft>
                <a:spcPts val="600"/>
              </a:spcAft>
              <a:buClr>
                <a:schemeClr val="tx2">
                  <a:lumMod val="60000"/>
                  <a:lumOff val="40000"/>
                </a:schemeClr>
              </a:buClr>
              <a:buFont typeface="Wingdings" panose="05000000000000000000" pitchFamily="2" charset="2"/>
              <a:buChar char="§"/>
            </a:pPr>
            <a:r>
              <a:rPr lang="en-US" sz="2000" dirty="0">
                <a:latin typeface="Arial Narrow" panose="020B0606020202030204" pitchFamily="34" charset="0"/>
              </a:rPr>
              <a:t>EU enlargement and the entry of new countries with different traditions and welfare models, in particular the former socialist countries</a:t>
            </a:r>
          </a:p>
          <a:p>
            <a:pPr marL="342900" indent="-342900" algn="just">
              <a:buClr>
                <a:schemeClr val="tx2">
                  <a:lumMod val="60000"/>
                  <a:lumOff val="40000"/>
                </a:schemeClr>
              </a:buClr>
              <a:buFont typeface="Wingdings" panose="05000000000000000000" pitchFamily="2" charset="2"/>
              <a:buChar char="§"/>
            </a:pPr>
            <a:r>
              <a:rPr lang="en-US" sz="2000" dirty="0">
                <a:latin typeface="Arial Narrow" panose="020B0606020202030204" pitchFamily="34" charset="0"/>
              </a:rPr>
              <a:t>the financial and economic crisis which, since 2008, has significantly worsened public budgets, prompting the European institutions to urge austerity measures (fiscal consolidation), with the limitation of resources for social protection.</a:t>
            </a:r>
            <a:endParaRPr lang="it-IT" sz="2000" dirty="0">
              <a:latin typeface="Arial Narrow" panose="020B0606020202030204" pitchFamily="34" charset="0"/>
            </a:endParaRPr>
          </a:p>
        </p:txBody>
      </p:sp>
    </p:spTree>
    <p:extLst>
      <p:ext uri="{BB962C8B-B14F-4D97-AF65-F5344CB8AC3E}">
        <p14:creationId xmlns:p14="http://schemas.microsoft.com/office/powerpoint/2010/main" val="4157549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co 4"/>
          <p:cNvGraphicFramePr>
            <a:graphicFrameLocks noGrp="1"/>
          </p:cNvGraphicFramePr>
          <p:nvPr>
            <p:extLst>
              <p:ext uri="{D42A27DB-BD31-4B8C-83A1-F6EECF244321}">
                <p14:modId xmlns:p14="http://schemas.microsoft.com/office/powerpoint/2010/main" val="1091923632"/>
              </p:ext>
            </p:extLst>
          </p:nvPr>
        </p:nvGraphicFramePr>
        <p:xfrm>
          <a:off x="344488" y="1196752"/>
          <a:ext cx="9205310" cy="5328592"/>
        </p:xfrm>
        <a:graphic>
          <a:graphicData uri="http://schemas.openxmlformats.org/drawingml/2006/chart">
            <c:chart xmlns:c="http://schemas.openxmlformats.org/drawingml/2006/chart" xmlns:r="http://schemas.openxmlformats.org/officeDocument/2006/relationships" r:id="rId3"/>
          </a:graphicData>
        </a:graphic>
      </p:graphicFrame>
      <p:sp>
        <p:nvSpPr>
          <p:cNvPr id="2" name="CasellaDiTesto 1"/>
          <p:cNvSpPr txBox="1"/>
          <p:nvPr/>
        </p:nvSpPr>
        <p:spPr>
          <a:xfrm>
            <a:off x="1136576" y="87015"/>
            <a:ext cx="6311343" cy="738664"/>
          </a:xfrm>
          <a:prstGeom prst="rect">
            <a:avLst/>
          </a:prstGeom>
          <a:noFill/>
        </p:spPr>
        <p:txBody>
          <a:bodyPr wrap="none" rtlCol="0">
            <a:spAutoFit/>
          </a:bodyPr>
          <a:lstStyle/>
          <a:p>
            <a:pPr algn="ctr"/>
            <a:r>
              <a:rPr lang="it-IT" sz="2400" dirty="0" smtClean="0">
                <a:latin typeface="Arial Narrow" panose="020B0606020202030204" pitchFamily="34" charset="0"/>
              </a:rPr>
              <a:t>Social </a:t>
            </a:r>
            <a:r>
              <a:rPr lang="it-IT" sz="2400" dirty="0" err="1" smtClean="0">
                <a:latin typeface="Arial Narrow" panose="020B0606020202030204" pitchFamily="34" charset="0"/>
              </a:rPr>
              <a:t>protection</a:t>
            </a:r>
            <a:r>
              <a:rPr lang="it-IT" sz="2400" dirty="0" smtClean="0">
                <a:latin typeface="Arial Narrow" panose="020B0606020202030204" pitchFamily="34" charset="0"/>
              </a:rPr>
              <a:t> </a:t>
            </a:r>
            <a:r>
              <a:rPr lang="it-IT" sz="2400" dirty="0" err="1" smtClean="0">
                <a:latin typeface="Arial Narrow" panose="020B0606020202030204" pitchFamily="34" charset="0"/>
              </a:rPr>
              <a:t>expenditure</a:t>
            </a:r>
            <a:r>
              <a:rPr lang="it-IT" sz="2400" dirty="0" smtClean="0">
                <a:latin typeface="Arial Narrow" panose="020B0606020202030204" pitchFamily="34" charset="0"/>
              </a:rPr>
              <a:t> </a:t>
            </a:r>
            <a:r>
              <a:rPr lang="it-IT" sz="2400" dirty="0" err="1" smtClean="0">
                <a:latin typeface="Arial Narrow" panose="020B0606020202030204" pitchFamily="34" charset="0"/>
              </a:rPr>
              <a:t>as</a:t>
            </a:r>
            <a:r>
              <a:rPr lang="it-IT" sz="2400" dirty="0" smtClean="0">
                <a:latin typeface="Arial Narrow" panose="020B0606020202030204" pitchFamily="34" charset="0"/>
              </a:rPr>
              <a:t> a </a:t>
            </a:r>
            <a:r>
              <a:rPr lang="it-IT" sz="2400" dirty="0" err="1" smtClean="0">
                <a:latin typeface="Arial Narrow" panose="020B0606020202030204" pitchFamily="34" charset="0"/>
              </a:rPr>
              <a:t>percentage</a:t>
            </a:r>
            <a:r>
              <a:rPr lang="it-IT" sz="2400" dirty="0" smtClean="0">
                <a:latin typeface="Arial Narrow" panose="020B0606020202030204" pitchFamily="34" charset="0"/>
              </a:rPr>
              <a:t> </a:t>
            </a:r>
            <a:r>
              <a:rPr lang="it-IT" sz="2400" dirty="0" err="1" smtClean="0">
                <a:latin typeface="Arial Narrow" panose="020B0606020202030204" pitchFamily="34" charset="0"/>
              </a:rPr>
              <a:t>og</a:t>
            </a:r>
            <a:r>
              <a:rPr lang="it-IT" sz="2400" dirty="0" smtClean="0">
                <a:latin typeface="Arial Narrow" panose="020B0606020202030204" pitchFamily="34" charset="0"/>
              </a:rPr>
              <a:t> GDP</a:t>
            </a:r>
          </a:p>
          <a:p>
            <a:pPr algn="ctr"/>
            <a:r>
              <a:rPr lang="it-IT" dirty="0" smtClean="0">
                <a:latin typeface="Arial Narrow" panose="020B0606020202030204" pitchFamily="34" charset="0"/>
              </a:rPr>
              <a:t>(</a:t>
            </a:r>
            <a:r>
              <a:rPr lang="it-IT" dirty="0" err="1" smtClean="0">
                <a:latin typeface="Arial Narrow" panose="020B0606020202030204" pitchFamily="34" charset="0"/>
              </a:rPr>
              <a:t>Year</a:t>
            </a:r>
            <a:r>
              <a:rPr lang="it-IT" dirty="0" smtClean="0">
                <a:latin typeface="Arial Narrow" panose="020B0606020202030204" pitchFamily="34" charset="0"/>
              </a:rPr>
              <a:t> 2013)</a:t>
            </a:r>
            <a:endParaRPr lang="it-IT" dirty="0">
              <a:latin typeface="Arial Narrow" panose="020B0606020202030204" pitchFamily="34" charset="0"/>
            </a:endParaRPr>
          </a:p>
        </p:txBody>
      </p:sp>
    </p:spTree>
    <p:extLst>
      <p:ext uri="{BB962C8B-B14F-4D97-AF65-F5344CB8AC3E}">
        <p14:creationId xmlns:p14="http://schemas.microsoft.com/office/powerpoint/2010/main" val="321906256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3782</TotalTime>
  <Words>1783</Words>
  <Application>Microsoft Office PowerPoint</Application>
  <PresentationFormat>A4 (21x29,7 cm)</PresentationFormat>
  <Paragraphs>154</Paragraphs>
  <Slides>22</Slides>
  <Notes>19</Notes>
  <HiddenSlides>0</HiddenSlides>
  <MMClips>0</MMClips>
  <ScaleCrop>false</ScaleCrop>
  <HeadingPairs>
    <vt:vector size="8" baseType="variant">
      <vt:variant>
        <vt:lpstr>Tema</vt:lpstr>
      </vt:variant>
      <vt:variant>
        <vt:i4>1</vt:i4>
      </vt:variant>
      <vt:variant>
        <vt:lpstr>Server OLE incorporati</vt:lpstr>
      </vt:variant>
      <vt:variant>
        <vt:i4>1</vt:i4>
      </vt:variant>
      <vt:variant>
        <vt:lpstr>Titoli diapositive</vt:lpstr>
      </vt:variant>
      <vt:variant>
        <vt:i4>22</vt:i4>
      </vt:variant>
      <vt:variant>
        <vt:lpstr>Presentazioni personalizzate</vt:lpstr>
      </vt:variant>
      <vt:variant>
        <vt:i4>1</vt:i4>
      </vt:variant>
    </vt:vector>
  </HeadingPairs>
  <TitlesOfParts>
    <vt:vector size="25" baseType="lpstr">
      <vt:lpstr>SPRP_Correct Power Point Template v1</vt:lpstr>
      <vt:lpstr>think-cell Slide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Italy: aging effects on welfare functions</vt:lpstr>
      <vt:lpstr>Presentazione standard di PowerPoint</vt:lpstr>
      <vt:lpstr>Presentazione standard di PowerPoint</vt:lpstr>
      <vt:lpstr>Presentazione standard di PowerPoint</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utente</cp:lastModifiedBy>
  <cp:revision>66</cp:revision>
  <cp:lastPrinted>2015-01-26T19:32:44Z</cp:lastPrinted>
  <dcterms:created xsi:type="dcterms:W3CDTF">2015-09-07T02:11:56Z</dcterms:created>
  <dcterms:modified xsi:type="dcterms:W3CDTF">2016-10-16T12:29:56Z</dcterms:modified>
</cp:coreProperties>
</file>