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0" r:id="rId1"/>
    <p:sldMasterId id="2147483683" r:id="rId2"/>
  </p:sldMasterIdLst>
  <p:notesMasterIdLst>
    <p:notesMasterId r:id="rId31"/>
  </p:notesMasterIdLst>
  <p:handoutMasterIdLst>
    <p:handoutMasterId r:id="rId32"/>
  </p:handoutMasterIdLst>
  <p:sldIdLst>
    <p:sldId id="1229" r:id="rId3"/>
    <p:sldId id="1322" r:id="rId4"/>
    <p:sldId id="1344" r:id="rId5"/>
    <p:sldId id="1336" r:id="rId6"/>
    <p:sldId id="1343" r:id="rId7"/>
    <p:sldId id="1325" r:id="rId8"/>
    <p:sldId id="1323" r:id="rId9"/>
    <p:sldId id="1324" r:id="rId10"/>
    <p:sldId id="1321" r:id="rId11"/>
    <p:sldId id="1332" r:id="rId12"/>
    <p:sldId id="1331" r:id="rId13"/>
    <p:sldId id="1340" r:id="rId14"/>
    <p:sldId id="1341" r:id="rId15"/>
    <p:sldId id="1342" r:id="rId16"/>
    <p:sldId id="1347" r:id="rId17"/>
    <p:sldId id="1348" r:id="rId18"/>
    <p:sldId id="1350" r:id="rId19"/>
    <p:sldId id="1345" r:id="rId20"/>
    <p:sldId id="1346" r:id="rId21"/>
    <p:sldId id="1351" r:id="rId22"/>
    <p:sldId id="1328" r:id="rId23"/>
    <p:sldId id="1329" r:id="rId24"/>
    <p:sldId id="1352" r:id="rId25"/>
    <p:sldId id="1326" r:id="rId26"/>
    <p:sldId id="1353" r:id="rId27"/>
    <p:sldId id="1354" r:id="rId28"/>
    <p:sldId id="1339" r:id="rId29"/>
    <p:sldId id="1337" r:id="rId30"/>
  </p:sldIdLst>
  <p:sldSz cx="9906000" cy="6858000" type="A4"/>
  <p:notesSz cx="6794500" cy="9931400"/>
  <p:custShowLst>
    <p:custShow name="Custom Show 1" id="0">
      <p:sldLst/>
    </p:custShow>
  </p:custShowLst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pos="6023">
          <p15:clr>
            <a:srgbClr val="A4A3A4"/>
          </p15:clr>
        </p15:guide>
        <p15:guide id="6" pos="308">
          <p15:clr>
            <a:srgbClr val="A4A3A4"/>
          </p15:clr>
        </p15:guide>
        <p15:guide id="7" pos="5796">
          <p15:clr>
            <a:srgbClr val="A4A3A4"/>
          </p15:clr>
        </p15:guide>
        <p15:guide id="8" pos="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istina Zanetti" initials="CZ" lastIdx="1" clrIdx="0"/>
  <p:cmAuthor id="1" name="af" initials="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607"/>
    <a:srgbClr val="FF9933"/>
    <a:srgbClr val="F20000"/>
    <a:srgbClr val="FF9966"/>
    <a:srgbClr val="FF99CC"/>
    <a:srgbClr val="0000FF"/>
    <a:srgbClr val="000000"/>
    <a:srgbClr val="FFDA65"/>
    <a:srgbClr val="FFFF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1" autoAdjust="0"/>
    <p:restoredTop sz="95252" autoAdjust="0"/>
  </p:normalViewPr>
  <p:slideViewPr>
    <p:cSldViewPr>
      <p:cViewPr varScale="1">
        <p:scale>
          <a:sx n="68" d="100"/>
          <a:sy n="68" d="100"/>
        </p:scale>
        <p:origin x="1668" y="72"/>
      </p:cViewPr>
      <p:guideLst>
        <p:guide orient="horz" pos="572"/>
        <p:guide orient="horz" pos="3838"/>
        <p:guide orient="horz"/>
        <p:guide orient="horz" pos="890"/>
        <p:guide pos="6023"/>
        <p:guide pos="308"/>
        <p:guide pos="5796"/>
        <p:guide pos="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65DB725-3F53-423B-B263-9F51CF8FAAF6}" type="datetimeFigureOut">
              <a:rPr lang="en-US"/>
              <a:pPr>
                <a:defRPr/>
              </a:pPr>
              <a:t>1/10/2017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4AC8908-A1FB-4505-B212-4B2A7EC61A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4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8158" y="3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2848AB1-372C-417D-B58B-3446A2DC6E62}" type="datetimeFigureOut">
              <a:rPr lang="en-US"/>
              <a:pPr>
                <a:defRPr/>
              </a:pPr>
              <a:t>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7713"/>
            <a:ext cx="53736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765" tIns="49881" rIns="99765" bIns="4988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928" y="4719044"/>
            <a:ext cx="5434648" cy="44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8158" y="9431740"/>
            <a:ext cx="2944758" cy="49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370" tIns="48186" rIns="96370" bIns="48186" numCol="1" anchor="b" anchorCtr="0" compatLnSpc="1">
            <a:prstTxWarp prst="textNoShape">
              <a:avLst/>
            </a:prstTxWarp>
          </a:bodyPr>
          <a:lstStyle>
            <a:lvl1pPr algn="r" defTabSz="89748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9DF5CB4-1F12-4B4C-891B-F67600758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22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959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AutoShape 105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>
            <p:custDataLst>
              <p:tags r:id="rId3"/>
            </p:custDataLst>
          </p:nvPr>
        </p:nvSpPr>
        <p:spPr>
          <a:xfrm>
            <a:off x="200340" y="116540"/>
            <a:ext cx="9433310" cy="67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Optane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742950" y="2130436"/>
            <a:ext cx="8420100" cy="14700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it-IT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048468" y="476590"/>
            <a:ext cx="3766036" cy="32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BOZZA</a:t>
            </a:r>
            <a:r>
              <a:rPr lang="en-US" sz="1800" b="1" i="1" u="sng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cs typeface="Arial" charset="0"/>
              </a:rPr>
              <a:t> PER DISCUSSIONE</a:t>
            </a:r>
            <a:endParaRPr lang="en-US" sz="1400" b="1" i="1" u="sng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3"/>
            <a:ext cx="2414588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3"/>
            <a:ext cx="7078663" cy="5851525"/>
          </a:xfrm>
        </p:spPr>
        <p:txBody>
          <a:bodyPr vert="eaVert"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0" y="0"/>
            <a:ext cx="3599688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9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Afgeronde rechthoek 12"/>
          <p:cNvSpPr/>
          <p:nvPr/>
        </p:nvSpPr>
        <p:spPr>
          <a:xfrm>
            <a:off x="70756" y="69755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68176" y="1449304"/>
            <a:ext cx="9773332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68176" y="1396720"/>
            <a:ext cx="9773332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68176" y="2976649"/>
            <a:ext cx="9773332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95300" y="1505931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760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 vert="horz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59644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Afgeronde rechthoek 9"/>
          <p:cNvSpPr/>
          <p:nvPr/>
        </p:nvSpPr>
        <p:spPr>
          <a:xfrm>
            <a:off x="70756" y="69755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952501"/>
            <a:ext cx="84201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 flipV="1">
            <a:off x="75197" y="2376830"/>
            <a:ext cx="97646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74909" y="2341476"/>
            <a:ext cx="97649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73999" y="2468880"/>
            <a:ext cx="976583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5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0651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7919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4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7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  <a:lvl2pPr>
              <a:defRPr>
                <a:latin typeface="Optane" pitchFamily="2" charset="0"/>
              </a:defRPr>
            </a:lvl2pPr>
            <a:lvl3pPr>
              <a:defRPr>
                <a:latin typeface="Optane" pitchFamily="2" charset="0"/>
              </a:defRPr>
            </a:lvl3pPr>
            <a:lvl4pPr>
              <a:defRPr>
                <a:latin typeface="Optane" pitchFamily="2" charset="0"/>
              </a:defRPr>
            </a:lvl4pPr>
            <a:lvl5pPr>
              <a:defRPr>
                <a:latin typeface="Optane" pitchFamily="2" charset="0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Afgeronde rechthoek 8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 vert="horz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88898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 flipV="1">
            <a:off x="73999" y="4683555"/>
            <a:ext cx="975741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74218" y="4650475"/>
            <a:ext cx="975719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74220" y="4773225"/>
            <a:ext cx="975719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4001" y="66675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/>
              <a:t>Klik op het pictogram als u een afbeelding wilt toevoegen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9566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67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179320" cy="5851525"/>
          </a:xfrm>
        </p:spPr>
        <p:txBody>
          <a:bodyPr vert="eaVert"/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90600" y="274640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nl-NL"/>
              <a:t>Klik om de modelstijlen te bewerken</a:t>
            </a:r>
          </a:p>
          <a:p>
            <a:pPr lvl="1" eaLnBrk="1" latinLnBrk="0" hangingPunct="1"/>
            <a:r>
              <a:rPr lang="nl-NL"/>
              <a:t>Tweede niveau</a:t>
            </a:r>
          </a:p>
          <a:p>
            <a:pPr lvl="2" eaLnBrk="1" latinLnBrk="0" hangingPunct="1"/>
            <a:r>
              <a:rPr lang="nl-NL"/>
              <a:t>Derde niveau</a:t>
            </a:r>
          </a:p>
          <a:p>
            <a:pPr lvl="3" eaLnBrk="1" latinLnBrk="0" hangingPunct="1"/>
            <a:r>
              <a:rPr lang="nl-NL"/>
              <a:t>Vierde niveau</a:t>
            </a:r>
          </a:p>
          <a:p>
            <a:pPr lvl="4" eaLnBrk="1" latinLnBrk="0" hangingPunct="1"/>
            <a:r>
              <a:rPr lang="nl-NL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>
                <a:solidFill>
                  <a:srgbClr val="696464"/>
                </a:solidFill>
              </a:rPr>
              <a:pPr/>
              <a:t>1/10/2017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1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4746625" cy="4525963"/>
          </a:xfrm>
        </p:spPr>
        <p:txBody>
          <a:bodyPr/>
          <a:lstStyle>
            <a:lvl1pPr>
              <a:defRPr sz="2800">
                <a:latin typeface="Optane" pitchFamily="2" charset="0"/>
              </a:defRPr>
            </a:lvl1pPr>
            <a:lvl2pPr>
              <a:defRPr sz="2400">
                <a:latin typeface="Optane" pitchFamily="2" charset="0"/>
              </a:defRPr>
            </a:lvl2pPr>
            <a:lvl3pPr>
              <a:defRPr sz="2000">
                <a:latin typeface="Optane" pitchFamily="2" charset="0"/>
              </a:defRPr>
            </a:lvl3pPr>
            <a:lvl4pPr>
              <a:defRPr sz="1800">
                <a:latin typeface="Optane" pitchFamily="2" charset="0"/>
              </a:defRPr>
            </a:lvl4pPr>
            <a:lvl5pPr>
              <a:defRPr sz="1800">
                <a:latin typeface="Optane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Optane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>
                <a:latin typeface="Optane" pitchFamily="2" charset="0"/>
              </a:defRPr>
            </a:lvl1pPr>
            <a:lvl2pPr>
              <a:defRPr sz="2000">
                <a:latin typeface="Optane" pitchFamily="2" charset="0"/>
              </a:defRPr>
            </a:lvl2pPr>
            <a:lvl3pPr>
              <a:defRPr sz="1800">
                <a:latin typeface="Optane" pitchFamily="2" charset="0"/>
              </a:defRPr>
            </a:lvl3pPr>
            <a:lvl4pPr>
              <a:defRPr sz="1600">
                <a:latin typeface="Optane" pitchFamily="2" charset="0"/>
              </a:defRPr>
            </a:lvl4pPr>
            <a:lvl5pPr>
              <a:defRPr sz="1600">
                <a:latin typeface="Optane" pitchFamily="2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2332" y="6356361"/>
            <a:ext cx="2311400" cy="365125"/>
          </a:xfr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6"/>
            <a:ext cx="5537729" cy="5853113"/>
          </a:xfrm>
        </p:spPr>
        <p:txBody>
          <a:bodyPr/>
          <a:lstStyle>
            <a:lvl1pPr>
              <a:defRPr sz="3200">
                <a:latin typeface="Optane" pitchFamily="2" charset="0"/>
              </a:defRPr>
            </a:lvl1pPr>
            <a:lvl2pPr>
              <a:defRPr sz="2800">
                <a:latin typeface="Optane" pitchFamily="2" charset="0"/>
              </a:defRPr>
            </a:lvl2pPr>
            <a:lvl3pPr>
              <a:defRPr sz="2400">
                <a:latin typeface="Optane" pitchFamily="2" charset="0"/>
              </a:defRPr>
            </a:lvl3pPr>
            <a:lvl4pPr>
              <a:defRPr sz="2000">
                <a:latin typeface="Optane" pitchFamily="2" charset="0"/>
              </a:defRPr>
            </a:lvl4pPr>
            <a:lvl5pPr>
              <a:defRPr sz="2000">
                <a:latin typeface="Optane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Optane" pitchFamily="2" charset="0"/>
              </a:defRPr>
            </a:lvl1pPr>
          </a:lstStyle>
          <a:p>
            <a:r>
              <a:rPr lang="en-US" altLang="zh-CN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Optane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Optane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r>
              <a:rPr lang="it-IT" dirty="0"/>
              <a:t>EY_IDEA MANAGEMENT_V0.5.PPTX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525" y="0"/>
            <a:ext cx="908650" cy="90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364" y="80970"/>
            <a:ext cx="9066340" cy="648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370" y="980661"/>
            <a:ext cx="8994330" cy="51455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04800856-2FB0-4830-8C60-1A6F6FE5BDA0}" type="datetimeFigureOut">
              <a:rPr lang="it-IT" smtClean="0"/>
              <a:pPr/>
              <a:t>10/01/2017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ane" pitchFamily="2" charset="0"/>
              </a:defRPr>
            </a:lvl1pPr>
          </a:lstStyle>
          <a:p>
            <a:fld id="{48D807C0-2D41-4638-AE7B-EAF76F0B0F71}" type="slidenum">
              <a:rPr lang="it-IT" smtClean="0"/>
              <a:pPr/>
              <a:t>‹#›</a:t>
            </a:fld>
            <a:endParaRPr lang="it-IT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4360" y="6381410"/>
            <a:ext cx="9217280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44364" y="908650"/>
            <a:ext cx="9201590" cy="0"/>
          </a:xfrm>
          <a:prstGeom prst="line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46464"/>
              </a:solidFill>
              <a:latin typeface="Optane" pitchFamily="2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339635" y="6530579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Optane" pitchFamily="2" charset="0"/>
                <a:cs typeface="Arial" charset="0"/>
              </a:rPr>
              <a:t>Page </a:t>
            </a:r>
            <a:fld id="{176C9665-13A1-4E4A-84AC-67452C24411B}" type="slidenum">
              <a:rPr lang="en-US" sz="1100" smtClean="0">
                <a:solidFill>
                  <a:srgbClr val="000000"/>
                </a:solidFill>
                <a:latin typeface="Optane" pitchFamily="2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dirty="0">
              <a:solidFill>
                <a:srgbClr val="000000"/>
              </a:solidFill>
              <a:latin typeface="Optane" pitchFamily="2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Optane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75000"/>
        <a:buFont typeface="Arial" pitchFamily="34" charset="0"/>
        <a:buChar char="►"/>
        <a:defRPr sz="3200" kern="1200">
          <a:solidFill>
            <a:schemeClr val="tx1"/>
          </a:solidFill>
          <a:latin typeface="Optane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/>
          </a:solidFill>
          <a:latin typeface="Optane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/>
          </a:solidFill>
          <a:latin typeface="Optane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/>
          </a:solidFill>
          <a:latin typeface="Optane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Afgeronde rechthoek 7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4201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nl-NL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nl-NL"/>
              <a:t>Klik om de modelstijlen te bewerken</a:t>
            </a:r>
          </a:p>
          <a:p>
            <a:pPr lvl="1" eaLnBrk="1" latinLnBrk="0" hangingPunct="1"/>
            <a:r>
              <a:rPr kumimoji="0" lang="nl-NL"/>
              <a:t>Tweede niveau</a:t>
            </a:r>
          </a:p>
          <a:p>
            <a:pPr lvl="2" eaLnBrk="1" latinLnBrk="0" hangingPunct="1"/>
            <a:r>
              <a:rPr kumimoji="0" lang="nl-NL"/>
              <a:t>Derde niveau</a:t>
            </a:r>
          </a:p>
          <a:p>
            <a:pPr lvl="3" eaLnBrk="1" latinLnBrk="0" hangingPunct="1"/>
            <a:r>
              <a:rPr kumimoji="0" lang="nl-NL"/>
              <a:t>Vierde niveau</a:t>
            </a:r>
          </a:p>
          <a:p>
            <a:pPr lvl="4" eaLnBrk="1" latinLnBrk="0" hangingPunct="1"/>
            <a:r>
              <a:rPr kumimoji="0" lang="nl-NL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64CF2E0-CCC4-4E1E-9902-C3C36AB3FDA4}" type="datetimeFigureOut">
              <a:rPr lang="en-US" smtClean="0">
                <a:solidFill>
                  <a:srgbClr val="696464"/>
                </a:solidFill>
                <a:latin typeface="Perpet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1/10/2017</a:t>
            </a:fld>
            <a:endParaRPr lang="en-US" dirty="0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158496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42FDE4-A7DD-41A7-A0A6-9B649FB4333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08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60512" y="3717032"/>
            <a:ext cx="9001249" cy="3662541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US" sz="36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Atypical employment and social security coverage: a EU overview</a:t>
            </a:r>
          </a:p>
          <a:p>
            <a:pPr algn="ctr" defTabSz="457200" eaLnBrk="0" hangingPunct="0">
              <a:buClr>
                <a:srgbClr val="FFC000"/>
              </a:buClr>
              <a:buSzPct val="85000"/>
              <a:defRPr/>
            </a:pPr>
            <a:r>
              <a:rPr lang="en-GB" sz="2000" b="1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Dr.</a:t>
            </a:r>
            <a:r>
              <a:rPr lang="en-GB" sz="2000" b="1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Koen Vleminckx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eaLnBrk="0" hangingPunct="0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Component Two- 2016 Training Course “</a:t>
            </a:r>
            <a:r>
              <a:rPr lang="en-US" altLang="zh-CN" sz="1400" i="1" dirty="0">
                <a:latin typeface="Arial" panose="020B0604020202020204" pitchFamily="34" charset="0"/>
                <a:ea typeface="宋体" panose="02010600030101010101" pitchFamily="2" charset="-122"/>
              </a:rPr>
              <a:t>European practices in the Governance, Financial Management and Strategies for a Sustainable Social Security System</a:t>
            </a:r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”</a:t>
            </a:r>
            <a:endParaRPr lang="zh-CN" altLang="zh-CN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/>
            <a:endParaRPr lang="en-US" altLang="zh-CN" sz="4400" dirty="0">
              <a:cs typeface="Arial" panose="020B0604020202020204" pitchFamily="34" charset="0"/>
            </a:endParaRPr>
          </a:p>
          <a:p>
            <a:pPr algn="ctr"/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Italy, October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16th -30th</a:t>
            </a:r>
            <a:r>
              <a:rPr lang="pl-PL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201</a:t>
            </a:r>
            <a:r>
              <a:rPr lang="it-IT" altLang="zh-CN" sz="14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6</a:t>
            </a:r>
            <a:endParaRPr lang="pl-PL" altLang="zh-CN" sz="14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4847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olo 1"/>
          <p:cNvSpPr>
            <a:spLocks noGrp="1"/>
          </p:cNvSpPr>
          <p:nvPr>
            <p:ph type="title"/>
          </p:nvPr>
        </p:nvSpPr>
        <p:spPr>
          <a:xfrm>
            <a:off x="350489" y="1052736"/>
            <a:ext cx="9477503" cy="914400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Times New Roman"/>
                <a:cs typeface="Times New Roman"/>
              </a:rPr>
              <a:t>Share (%) of </a:t>
            </a:r>
            <a:r>
              <a:rPr lang="it-IT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temporary employment </a:t>
            </a:r>
            <a:r>
              <a:rPr lang="it-IT" sz="2400" b="1" dirty="0">
                <a:latin typeface="Times New Roman"/>
                <a:cs typeface="Times New Roman"/>
              </a:rPr>
              <a:t>in total dependent employment</a:t>
            </a:r>
            <a:br>
              <a:rPr lang="it-IT" sz="2400" b="1" dirty="0">
                <a:latin typeface="Times New Roman"/>
                <a:cs typeface="Times New Roman"/>
              </a:rPr>
            </a:br>
            <a:r>
              <a:rPr lang="it-IT" sz="1800" dirty="0">
                <a:latin typeface="Times New Roman"/>
                <a:cs typeface="Times New Roman"/>
              </a:rPr>
              <a:t>Source: OECD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338575"/>
              </p:ext>
            </p:extLst>
          </p:nvPr>
        </p:nvGraphicFramePr>
        <p:xfrm>
          <a:off x="742951" y="2286000"/>
          <a:ext cx="8777827" cy="367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924">
                <a:tc>
                  <a:txBody>
                    <a:bodyPr/>
                    <a:lstStyle/>
                    <a:p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1990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UK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5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7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6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Denmark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9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France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16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Germany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Italy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 err="1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lang="it-IT" sz="1800" b="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Spain</a:t>
                      </a:r>
                      <a:endParaRPr lang="it-IT" sz="1800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EU-21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14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OECD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12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9128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olo 1"/>
          <p:cNvSpPr>
            <a:spLocks noGrp="1"/>
          </p:cNvSpPr>
          <p:nvPr>
            <p:ph type="title"/>
          </p:nvPr>
        </p:nvSpPr>
        <p:spPr>
          <a:xfrm>
            <a:off x="540615" y="1052736"/>
            <a:ext cx="9399494" cy="914400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Times New Roman"/>
                <a:cs typeface="Times New Roman"/>
              </a:rPr>
              <a:t>Share (%) of </a:t>
            </a:r>
            <a:r>
              <a:rPr lang="it-IT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temporary employment </a:t>
            </a:r>
            <a:r>
              <a:rPr lang="it-IT" sz="2400" b="1" dirty="0">
                <a:latin typeface="Times New Roman"/>
                <a:cs typeface="Times New Roman"/>
              </a:rPr>
              <a:t>in total dependent employment, </a:t>
            </a:r>
            <a:r>
              <a:rPr lang="it-IT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15-24 </a:t>
            </a:r>
            <a:r>
              <a:rPr lang="it-IT" sz="2400" b="1" dirty="0">
                <a:latin typeface="Times New Roman"/>
                <a:cs typeface="Times New Roman"/>
              </a:rPr>
              <a:t> </a:t>
            </a:r>
            <a:r>
              <a:rPr lang="it-IT" sz="1800" dirty="0">
                <a:latin typeface="Times New Roman"/>
                <a:cs typeface="Times New Roman"/>
              </a:rPr>
              <a:t>Source: OECD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77264"/>
              </p:ext>
            </p:extLst>
          </p:nvPr>
        </p:nvGraphicFramePr>
        <p:xfrm>
          <a:off x="742951" y="2362200"/>
          <a:ext cx="8777827" cy="367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924">
                <a:tc>
                  <a:txBody>
                    <a:bodyPr/>
                    <a:lstStyle/>
                    <a:p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1990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2012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UK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13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15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Denmark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France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55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Germany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34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54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Italy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11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53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Spain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66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69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63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EU-21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36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OECD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67847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4488" y="260648"/>
            <a:ext cx="9906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l-BE" sz="3200" b="1" dirty="0" err="1">
                <a:solidFill>
                  <a:srgbClr val="FF0000"/>
                </a:solidFill>
                <a:latin typeface="Optane"/>
                <a:cs typeface="Times New Roman"/>
              </a:rPr>
              <a:t>Self-employment</a:t>
            </a:r>
            <a:r>
              <a:rPr lang="nl-BE" sz="3200" b="1" dirty="0">
                <a:solidFill>
                  <a:srgbClr val="FF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latin typeface="Optane"/>
                <a:cs typeface="Times New Roman"/>
              </a:rPr>
              <a:t>rate</a:t>
            </a:r>
            <a:r>
              <a:rPr lang="nl-BE" sz="3200" b="1" dirty="0">
                <a:solidFill>
                  <a:srgbClr val="FF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across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selected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EU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Countries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, 2005-2014</a:t>
            </a:r>
            <a:endParaRPr lang="en-US" sz="2800" b="1" dirty="0">
              <a:solidFill>
                <a:srgbClr val="000000"/>
              </a:solidFill>
              <a:latin typeface="Optane"/>
              <a:ea typeface="+mn-ea"/>
              <a:cs typeface="Times New Roman"/>
            </a:endParaRPr>
          </a:p>
        </p:txBody>
      </p:sp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36" y="1053838"/>
            <a:ext cx="7602239" cy="56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20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4488" y="116632"/>
            <a:ext cx="9906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Percentage </a:t>
            </a:r>
            <a:r>
              <a:rPr lang="nl-BE" sz="3200" b="1" dirty="0">
                <a:solidFill>
                  <a:srgbClr val="FF0000"/>
                </a:solidFill>
                <a:latin typeface="Optane"/>
                <a:cs typeface="Times New Roman"/>
              </a:rPr>
              <a:t>change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employment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and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self-employment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rate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</a:t>
            </a:r>
          </a:p>
          <a:p>
            <a:pPr algn="l"/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across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selected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EU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Countries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, 2005-2014</a:t>
            </a:r>
            <a:endParaRPr lang="en-US" sz="2800" b="1" dirty="0">
              <a:solidFill>
                <a:srgbClr val="000000"/>
              </a:solidFill>
              <a:latin typeface="Optane"/>
              <a:ea typeface="+mn-ea"/>
              <a:cs typeface="Times New Roman"/>
            </a:endParaRPr>
          </a:p>
        </p:txBody>
      </p:sp>
      <p:pic>
        <p:nvPicPr>
          <p:cNvPr id="1715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3" y="1068686"/>
            <a:ext cx="87153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44488" y="116632"/>
            <a:ext cx="99060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nl-BE" sz="3200" b="1" dirty="0">
                <a:solidFill>
                  <a:srgbClr val="FF0000"/>
                </a:solidFill>
                <a:latin typeface="Optane"/>
                <a:cs typeface="Times New Roman"/>
              </a:rPr>
              <a:t>Male </a:t>
            </a:r>
            <a:r>
              <a:rPr lang="nl-BE" sz="3200" b="1" dirty="0" err="1">
                <a:solidFill>
                  <a:srgbClr val="FF0000"/>
                </a:solidFill>
                <a:latin typeface="Optane"/>
                <a:cs typeface="Times New Roman"/>
              </a:rPr>
              <a:t>and</a:t>
            </a:r>
            <a:r>
              <a:rPr lang="nl-BE" sz="3200" b="1" dirty="0">
                <a:solidFill>
                  <a:srgbClr val="FF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FF0000"/>
                </a:solidFill>
                <a:latin typeface="Optane"/>
                <a:cs typeface="Times New Roman"/>
              </a:rPr>
              <a:t>female</a:t>
            </a:r>
            <a:r>
              <a:rPr lang="nl-BE" sz="3200" b="1" dirty="0">
                <a:solidFill>
                  <a:srgbClr val="FF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self-employment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rate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, EU </a:t>
            </a:r>
            <a:r>
              <a:rPr lang="nl-BE" sz="3200" b="1" dirty="0" err="1">
                <a:solidFill>
                  <a:srgbClr val="000000"/>
                </a:solidFill>
                <a:latin typeface="Optane"/>
                <a:cs typeface="Times New Roman"/>
              </a:rPr>
              <a:t>Countries</a:t>
            </a:r>
            <a:r>
              <a:rPr lang="nl-BE" sz="3200" b="1" dirty="0">
                <a:solidFill>
                  <a:srgbClr val="000000"/>
                </a:solidFill>
                <a:latin typeface="Optane"/>
                <a:cs typeface="Times New Roman"/>
              </a:rPr>
              <a:t>, 2013</a:t>
            </a:r>
            <a:endParaRPr lang="en-US" sz="2800" b="1" dirty="0">
              <a:solidFill>
                <a:srgbClr val="000000"/>
              </a:solidFill>
              <a:latin typeface="Optane"/>
              <a:ea typeface="+mn-ea"/>
              <a:cs typeface="Times New Roman"/>
            </a:endParaRPr>
          </a:p>
        </p:txBody>
      </p:sp>
      <p:pic>
        <p:nvPicPr>
          <p:cNvPr id="1716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5" y="980728"/>
            <a:ext cx="76962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3097" y="1147447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Dependent self-employment is defined as a working relationship where the worker is formally self-employed yet under conditions of work </a:t>
            </a:r>
            <a:r>
              <a:rPr lang="en-US" dirty="0">
                <a:solidFill>
                  <a:srgbClr val="FF0000"/>
                </a:solidFill>
              </a:rPr>
              <a:t>similar to those of dependent employees. </a:t>
            </a:r>
          </a:p>
          <a:p>
            <a:endParaRPr lang="en-US" dirty="0"/>
          </a:p>
          <a:p>
            <a:r>
              <a:rPr lang="en-US" dirty="0"/>
              <a:t>Dependent self-employment more frequently occurs in construction, transport, insurance and accounting, business services, architecture and the creative sector.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69397" y="476672"/>
            <a:ext cx="565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>
                <a:latin typeface="Optane"/>
              </a:rPr>
              <a:t>The issue of </a:t>
            </a:r>
            <a:r>
              <a:rPr lang="nl-BE" sz="3600" dirty="0" err="1">
                <a:latin typeface="Optane"/>
              </a:rPr>
              <a:t>dependent</a:t>
            </a:r>
            <a:r>
              <a:rPr lang="nl-BE" sz="3600" dirty="0">
                <a:latin typeface="Optane"/>
              </a:rPr>
              <a:t> </a:t>
            </a:r>
            <a:r>
              <a:rPr lang="nl-BE" sz="3600" dirty="0" err="1">
                <a:latin typeface="Optane"/>
              </a:rPr>
              <a:t>self-employment</a:t>
            </a:r>
            <a:r>
              <a:rPr lang="nl-BE" sz="3600" dirty="0">
                <a:latin typeface="Optane"/>
              </a:rPr>
              <a:t>”</a:t>
            </a:r>
            <a:endParaRPr lang="en-US" sz="3600" dirty="0">
              <a:latin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245777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3097" y="1147447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BE" dirty="0"/>
          </a:p>
          <a:p>
            <a:r>
              <a:rPr lang="en-US" b="1" dirty="0"/>
              <a:t>Example 1: </a:t>
            </a:r>
            <a:r>
              <a:rPr lang="en-US" dirty="0"/>
              <a:t>A truck driver who owns his (only) truck and runs a trucking company, but works only </a:t>
            </a:r>
            <a:r>
              <a:rPr lang="en-US" dirty="0">
                <a:solidFill>
                  <a:srgbClr val="FF0000"/>
                </a:solidFill>
              </a:rPr>
              <a:t>for one</a:t>
            </a:r>
            <a:r>
              <a:rPr lang="en-US" dirty="0"/>
              <a:t> forwarding </a:t>
            </a:r>
            <a:r>
              <a:rPr lang="en-US" dirty="0">
                <a:solidFill>
                  <a:srgbClr val="FF0000"/>
                </a:solidFill>
              </a:rPr>
              <a:t>company</a:t>
            </a:r>
            <a:r>
              <a:rPr lang="en-US" dirty="0"/>
              <a:t>. The latter determines the work schedule and the appearance of the trucks, etc. The self-employed truck driver bears the cost and risk of the functioning of the truck, only earns when s/he works (i.e. no paid holidays) and is responsible for social insurance contributions.</a:t>
            </a:r>
          </a:p>
          <a:p>
            <a:endParaRPr lang="nl-BE" dirty="0"/>
          </a:p>
          <a:p>
            <a:r>
              <a:rPr lang="en-US" b="1" dirty="0"/>
              <a:t>Example 2: </a:t>
            </a:r>
            <a:r>
              <a:rPr lang="en-US" dirty="0"/>
              <a:t>Tied agents in the insurance industry are self-employed insurance agents selling insurance products of </a:t>
            </a:r>
            <a:r>
              <a:rPr lang="en-US" dirty="0">
                <a:solidFill>
                  <a:srgbClr val="FF0000"/>
                </a:solidFill>
              </a:rPr>
              <a:t>only one </a:t>
            </a:r>
            <a:r>
              <a:rPr lang="en-US" dirty="0"/>
              <a:t>insurance </a:t>
            </a:r>
            <a:r>
              <a:rPr lang="en-US" dirty="0">
                <a:solidFill>
                  <a:srgbClr val="FF0000"/>
                </a:solidFill>
              </a:rPr>
              <a:t>company</a:t>
            </a:r>
            <a:r>
              <a:rPr lang="en-US" dirty="0"/>
              <a:t>. They usually appear under the logo of the respective insurance company, although they are self-employed. They have a binding contract forbidding them to sell insurance products from other companies.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469397" y="476672"/>
            <a:ext cx="5655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>
                <a:latin typeface="Optane"/>
              </a:rPr>
              <a:t>The issue of </a:t>
            </a:r>
            <a:r>
              <a:rPr lang="nl-BE" sz="3600" dirty="0" err="1">
                <a:latin typeface="Optane"/>
              </a:rPr>
              <a:t>dependent</a:t>
            </a:r>
            <a:r>
              <a:rPr lang="nl-BE" sz="3600" dirty="0">
                <a:latin typeface="Optane"/>
              </a:rPr>
              <a:t> </a:t>
            </a:r>
            <a:r>
              <a:rPr lang="nl-BE" sz="3600" dirty="0" err="1">
                <a:latin typeface="Optane"/>
              </a:rPr>
              <a:t>self-employment</a:t>
            </a:r>
            <a:r>
              <a:rPr lang="nl-BE" sz="3600" dirty="0">
                <a:latin typeface="Optane"/>
              </a:rPr>
              <a:t>”</a:t>
            </a:r>
            <a:endParaRPr lang="en-US" sz="3600" dirty="0">
              <a:latin typeface="Optane"/>
            </a:endParaRPr>
          </a:p>
        </p:txBody>
      </p:sp>
    </p:spTree>
    <p:extLst>
      <p:ext uri="{BB962C8B-B14F-4D97-AF65-F5344CB8AC3E}">
        <p14:creationId xmlns:p14="http://schemas.microsoft.com/office/powerpoint/2010/main" val="840497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72480" y="487831"/>
            <a:ext cx="7831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Optane"/>
              </a:rPr>
              <a:t>Little numerical data concerning dependent self-employment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344488" y="1196752"/>
            <a:ext cx="964879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UK: </a:t>
            </a:r>
            <a:r>
              <a:rPr lang="en-US" dirty="0" err="1"/>
              <a:t>Burchell</a:t>
            </a:r>
            <a:r>
              <a:rPr lang="en-US" dirty="0"/>
              <a:t> et al. (1999) find that </a:t>
            </a:r>
            <a:r>
              <a:rPr lang="en-US" dirty="0">
                <a:solidFill>
                  <a:srgbClr val="FF0000"/>
                </a:solidFill>
              </a:rPr>
              <a:t>5 per cent </a:t>
            </a:r>
            <a:r>
              <a:rPr lang="en-US" dirty="0"/>
              <a:t>of those in employment are individuals who </a:t>
            </a:r>
          </a:p>
          <a:p>
            <a:r>
              <a:rPr lang="en-US" dirty="0"/>
              <a:t>contract to supply their own personal services to an employer without having a contract of </a:t>
            </a:r>
          </a:p>
          <a:p>
            <a:r>
              <a:rPr lang="en-US" dirty="0"/>
              <a:t>employment yet are economically dependent on the employer’s business to some degree </a:t>
            </a:r>
          </a:p>
          <a:p>
            <a:r>
              <a:rPr lang="en-US" dirty="0"/>
              <a:t>given that they derive a substantial part of their income from this particular work. </a:t>
            </a:r>
          </a:p>
          <a:p>
            <a:endParaRPr lang="nl-BE" dirty="0"/>
          </a:p>
          <a:p>
            <a:r>
              <a:rPr lang="en-US" b="1" dirty="0"/>
              <a:t>Germany: </a:t>
            </a:r>
            <a:r>
              <a:rPr lang="en-US" dirty="0"/>
              <a:t>Dietrich (1996) affirms that around </a:t>
            </a:r>
            <a:r>
              <a:rPr lang="en-US" dirty="0">
                <a:solidFill>
                  <a:srgbClr val="FF0000"/>
                </a:solidFill>
              </a:rPr>
              <a:t>3 per cent </a:t>
            </a:r>
            <a:r>
              <a:rPr lang="en-US" dirty="0"/>
              <a:t>of the </a:t>
            </a:r>
            <a:r>
              <a:rPr lang="en-US" dirty="0" err="1"/>
              <a:t>labour</a:t>
            </a:r>
            <a:r>
              <a:rPr lang="en-US" dirty="0"/>
              <a:t> force work in the grey </a:t>
            </a:r>
          </a:p>
          <a:p>
            <a:r>
              <a:rPr lang="en-US" dirty="0"/>
              <a:t>zone between self-employment and employment.</a:t>
            </a:r>
          </a:p>
          <a:p>
            <a:endParaRPr lang="nl-BE" dirty="0"/>
          </a:p>
          <a:p>
            <a:r>
              <a:rPr lang="nl-BE" b="1" dirty="0"/>
              <a:t>Italy: </a:t>
            </a:r>
            <a:r>
              <a:rPr lang="en-US" dirty="0" err="1"/>
              <a:t>Berton</a:t>
            </a:r>
            <a:r>
              <a:rPr lang="en-US" dirty="0"/>
              <a:t> et al. (2005) states that there were more than half a million “</a:t>
            </a:r>
            <a:r>
              <a:rPr lang="en-US" dirty="0" err="1"/>
              <a:t>parasubordinati</a:t>
            </a:r>
            <a:r>
              <a:rPr lang="en-US" dirty="0"/>
              <a:t>” </a:t>
            </a:r>
          </a:p>
          <a:p>
            <a:r>
              <a:rPr lang="en-US" dirty="0"/>
              <a:t>(i.e. self-employed without employees working for one company) representing </a:t>
            </a:r>
            <a:r>
              <a:rPr lang="en-US" dirty="0">
                <a:solidFill>
                  <a:srgbClr val="FF0000"/>
                </a:solidFill>
              </a:rPr>
              <a:t>2.5 %</a:t>
            </a:r>
            <a:r>
              <a:rPr lang="en-US" dirty="0"/>
              <a:t> of those</a:t>
            </a:r>
          </a:p>
          <a:p>
            <a:r>
              <a:rPr lang="en-US" dirty="0"/>
              <a:t>in employment.</a:t>
            </a:r>
          </a:p>
          <a:p>
            <a:endParaRPr lang="nl-BE" dirty="0"/>
          </a:p>
          <a:p>
            <a:r>
              <a:rPr lang="en-US" b="1" dirty="0"/>
              <a:t>Austria</a:t>
            </a:r>
            <a:r>
              <a:rPr lang="en-US" dirty="0"/>
              <a:t>: around </a:t>
            </a:r>
            <a:r>
              <a:rPr lang="en-US" dirty="0">
                <a:solidFill>
                  <a:srgbClr val="FF0000"/>
                </a:solidFill>
              </a:rPr>
              <a:t>1.1 per cent </a:t>
            </a:r>
            <a:r>
              <a:rPr lang="en-US" dirty="0"/>
              <a:t>of the </a:t>
            </a:r>
            <a:r>
              <a:rPr lang="en-US" dirty="0" err="1"/>
              <a:t>labour</a:t>
            </a:r>
            <a:r>
              <a:rPr lang="en-US" dirty="0"/>
              <a:t> force worked as self-employed for only one </a:t>
            </a:r>
          </a:p>
          <a:p>
            <a:r>
              <a:rPr lang="en-US" dirty="0"/>
              <a:t>employer and were bound by the instructions of the employer or contract partner </a:t>
            </a:r>
          </a:p>
          <a:p>
            <a:r>
              <a:rPr lang="en-US" dirty="0"/>
              <a:t>(in terms of </a:t>
            </a:r>
            <a:r>
              <a:rPr lang="en-US" dirty="0" err="1"/>
              <a:t>labour</a:t>
            </a:r>
            <a:r>
              <a:rPr lang="en-US" dirty="0"/>
              <a:t> time and methods) in 2001 (</a:t>
            </a:r>
            <a:r>
              <a:rPr lang="en-US" dirty="0" err="1"/>
              <a:t>Statistik</a:t>
            </a:r>
            <a:r>
              <a:rPr lang="en-US" dirty="0"/>
              <a:t> Austria 2002).</a:t>
            </a:r>
          </a:p>
          <a:p>
            <a:endParaRPr lang="nl-B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1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007055"/>
            <a:ext cx="7272808" cy="5204603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355505" y="332656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Providing social security coverage to atypical workers</a:t>
            </a:r>
          </a:p>
        </p:txBody>
      </p:sp>
    </p:spTree>
    <p:extLst>
      <p:ext uri="{BB962C8B-B14F-4D97-AF65-F5344CB8AC3E}">
        <p14:creationId xmlns:p14="http://schemas.microsoft.com/office/powerpoint/2010/main" val="66079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404664"/>
            <a:ext cx="9066340" cy="648090"/>
          </a:xfrm>
        </p:spPr>
        <p:txBody>
          <a:bodyPr>
            <a:normAutofit/>
          </a:bodyPr>
          <a:lstStyle/>
          <a:p>
            <a:r>
              <a:rPr lang="nl-BE" sz="3600" dirty="0" err="1"/>
              <a:t>Challenges</a:t>
            </a:r>
            <a:r>
              <a:rPr lang="nl-BE" sz="3600" dirty="0"/>
              <a:t> of </a:t>
            </a:r>
            <a:r>
              <a:rPr lang="nl-BE" sz="3600" dirty="0" err="1"/>
              <a:t>covering</a:t>
            </a:r>
            <a:r>
              <a:rPr lang="nl-BE" sz="3600" dirty="0"/>
              <a:t> </a:t>
            </a:r>
            <a:r>
              <a:rPr lang="nl-BE" sz="3600" dirty="0" err="1"/>
              <a:t>atypical</a:t>
            </a:r>
            <a:r>
              <a:rPr lang="nl-BE" sz="3600" dirty="0"/>
              <a:t> </a:t>
            </a:r>
            <a:r>
              <a:rPr lang="nl-BE" sz="3600" dirty="0" err="1"/>
              <a:t>work</a:t>
            </a:r>
            <a:endParaRPr lang="en-US" sz="3600" dirty="0"/>
          </a:p>
        </p:txBody>
      </p:sp>
      <p:sp>
        <p:nvSpPr>
          <p:cNvPr id="4" name="Tekstvak 3"/>
          <p:cNvSpPr txBox="1"/>
          <p:nvPr/>
        </p:nvSpPr>
        <p:spPr>
          <a:xfrm>
            <a:off x="416496" y="1412776"/>
            <a:ext cx="924364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Design challenges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BE" sz="2400" dirty="0" err="1"/>
              <a:t>Administrative</a:t>
            </a:r>
            <a:r>
              <a:rPr lang="nl-BE" sz="2400" dirty="0"/>
              <a:t> </a:t>
            </a:r>
            <a:r>
              <a:rPr lang="nl-BE" sz="2400" dirty="0" err="1"/>
              <a:t>challenges</a:t>
            </a:r>
            <a:endParaRPr lang="nl-B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BE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Challenge of compliance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8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25" y="1268700"/>
            <a:ext cx="920019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Labour market reforms and flexibility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Flexibility and Atypical Employment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Part-time employment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Temporary employment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§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Self-employment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tane" pitchFamily="2" charset="0"/>
                <a:ea typeface="Verdana" pitchFamily="34" charset="0"/>
                <a:cs typeface="Verdana" pitchFamily="34" charset="0"/>
              </a:rPr>
              <a:t>Providing social security coverage to atypical workers</a:t>
            </a:r>
          </a:p>
          <a:p>
            <a:pPr marL="342900" indent="-342900" algn="just">
              <a:lnSpc>
                <a:spcPct val="150000"/>
              </a:lnSpc>
              <a:buClr>
                <a:schemeClr val="tx2"/>
              </a:buClr>
              <a:buSzPct val="103000"/>
              <a:buFont typeface="Wingdings" panose="05000000000000000000" pitchFamily="2" charset="2"/>
              <a:buChar char="ü"/>
            </a:pPr>
            <a:endParaRPr lang="it-IT" sz="2000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  <a:latin typeface="Optane" pitchFamily="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Index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0191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404664"/>
            <a:ext cx="9066340" cy="648090"/>
          </a:xfrm>
        </p:spPr>
        <p:txBody>
          <a:bodyPr>
            <a:normAutofit/>
          </a:bodyPr>
          <a:lstStyle/>
          <a:p>
            <a:r>
              <a:rPr lang="nl-BE" sz="3200" dirty="0"/>
              <a:t>Design </a:t>
            </a:r>
            <a:r>
              <a:rPr lang="nl-BE" sz="3200" dirty="0" err="1"/>
              <a:t>challenge</a:t>
            </a:r>
            <a:endParaRPr lang="en-US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328190" y="2276872"/>
            <a:ext cx="924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Social security coverage often depends on employment status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BE" dirty="0"/>
              <a:t>Social </a:t>
            </a:r>
            <a:r>
              <a:rPr lang="nl-BE" dirty="0" err="1"/>
              <a:t>insurance</a:t>
            </a:r>
            <a:r>
              <a:rPr lang="nl-BE" dirty="0"/>
              <a:t> </a:t>
            </a:r>
            <a:r>
              <a:rPr lang="nl-BE" dirty="0" err="1"/>
              <a:t>schemes</a:t>
            </a:r>
            <a:r>
              <a:rPr lang="nl-BE" dirty="0"/>
              <a:t> are </a:t>
            </a:r>
            <a:r>
              <a:rPr lang="nl-BE" dirty="0" err="1"/>
              <a:t>often</a:t>
            </a:r>
            <a:r>
              <a:rPr lang="nl-BE" dirty="0"/>
              <a:t> complex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fragmented</a:t>
            </a:r>
            <a:endParaRPr lang="en-US" dirty="0"/>
          </a:p>
        </p:txBody>
      </p:sp>
      <p:sp>
        <p:nvSpPr>
          <p:cNvPr id="10" name="Tekstvak 9"/>
          <p:cNvSpPr txBox="1"/>
          <p:nvPr/>
        </p:nvSpPr>
        <p:spPr>
          <a:xfrm>
            <a:off x="377739" y="1124744"/>
            <a:ext cx="9276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 challenge: extending social protection, and particularly social insurance, to </a:t>
            </a:r>
          </a:p>
          <a:p>
            <a:r>
              <a:rPr lang="en-US" dirty="0"/>
              <a:t>atypical workers by providing </a:t>
            </a:r>
            <a:r>
              <a:rPr lang="en-US" dirty="0">
                <a:solidFill>
                  <a:srgbClr val="FF0000"/>
                </a:solidFill>
              </a:rPr>
              <a:t>more inclusive coverage </a:t>
            </a:r>
            <a:r>
              <a:rPr lang="en-US" dirty="0"/>
              <a:t>through the main social insurance </a:t>
            </a:r>
          </a:p>
          <a:p>
            <a:r>
              <a:rPr lang="en-US" dirty="0"/>
              <a:t>schemes or by the creation of specific social security regimes.</a:t>
            </a:r>
          </a:p>
        </p:txBody>
      </p:sp>
    </p:spTree>
    <p:extLst>
      <p:ext uri="{BB962C8B-B14F-4D97-AF65-F5344CB8AC3E}">
        <p14:creationId xmlns:p14="http://schemas.microsoft.com/office/powerpoint/2010/main" val="1081555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549" y="260648"/>
            <a:ext cx="8420100" cy="1143000"/>
          </a:xfrm>
        </p:spPr>
        <p:txBody>
          <a:bodyPr>
            <a:normAutofit/>
          </a:bodyPr>
          <a:lstStyle/>
          <a:p>
            <a:pPr algn="ctr"/>
            <a:r>
              <a:rPr lang="nl-BE" sz="3200" dirty="0" err="1"/>
              <a:t>Ideal-typical</a:t>
            </a:r>
            <a:r>
              <a:rPr lang="nl-BE" sz="3200" dirty="0"/>
              <a:t> </a:t>
            </a:r>
            <a:r>
              <a:rPr lang="nl-BE" sz="3200" dirty="0" err="1"/>
              <a:t>models</a:t>
            </a:r>
            <a:r>
              <a:rPr lang="nl-BE" sz="3200" dirty="0"/>
              <a:t> of Social Insurance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34" y="1772816"/>
            <a:ext cx="8994073" cy="475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16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2523" y="332656"/>
            <a:ext cx="8720929" cy="1143000"/>
          </a:xfrm>
        </p:spPr>
        <p:txBody>
          <a:bodyPr>
            <a:normAutofit/>
          </a:bodyPr>
          <a:lstStyle/>
          <a:p>
            <a:r>
              <a:rPr lang="en-US" dirty="0"/>
              <a:t>Ideal-typical models of Social Insurance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65" y="1546164"/>
            <a:ext cx="6179900" cy="482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82" y="2708921"/>
            <a:ext cx="2672941" cy="256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1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204" name="Afgeronde rechthoek 1714203"/>
          <p:cNvSpPr/>
          <p:nvPr/>
        </p:nvSpPr>
        <p:spPr>
          <a:xfrm>
            <a:off x="2491631" y="4797152"/>
            <a:ext cx="3858695" cy="1008112"/>
          </a:xfrm>
          <a:prstGeom prst="roundRect">
            <a:avLst/>
          </a:prstGeom>
          <a:solidFill>
            <a:srgbClr val="934607">
              <a:alpha val="5882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4488" y="404664"/>
            <a:ext cx="9066340" cy="648090"/>
          </a:xfrm>
        </p:spPr>
        <p:txBody>
          <a:bodyPr>
            <a:normAutofit/>
          </a:bodyPr>
          <a:lstStyle/>
          <a:p>
            <a:r>
              <a:rPr lang="nl-BE" sz="3200" dirty="0" err="1"/>
              <a:t>Administrative</a:t>
            </a:r>
            <a:r>
              <a:rPr lang="nl-BE" sz="3200" dirty="0"/>
              <a:t> </a:t>
            </a:r>
            <a:r>
              <a:rPr lang="nl-BE" sz="3200" dirty="0" err="1"/>
              <a:t>challenges</a:t>
            </a:r>
            <a:endParaRPr lang="en-US" sz="3200" dirty="0"/>
          </a:p>
        </p:txBody>
      </p:sp>
      <p:sp>
        <p:nvSpPr>
          <p:cNvPr id="3" name="Stroomdiagram: Proces 2"/>
          <p:cNvSpPr/>
          <p:nvPr/>
        </p:nvSpPr>
        <p:spPr>
          <a:xfrm>
            <a:off x="259383" y="1150823"/>
            <a:ext cx="8798074" cy="333961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Formal</a:t>
            </a:r>
            <a:r>
              <a:rPr lang="nl-BE" dirty="0"/>
              <a:t> </a:t>
            </a:r>
            <a:r>
              <a:rPr lang="nl-BE" dirty="0" err="1"/>
              <a:t>employment</a:t>
            </a:r>
            <a:endParaRPr lang="en-US" dirty="0"/>
          </a:p>
        </p:txBody>
      </p:sp>
      <p:sp>
        <p:nvSpPr>
          <p:cNvPr id="5" name="Stroomdiagram: Beslissing 4"/>
          <p:cNvSpPr/>
          <p:nvPr/>
        </p:nvSpPr>
        <p:spPr>
          <a:xfrm>
            <a:off x="2512235" y="1604072"/>
            <a:ext cx="2060621" cy="814902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accent5">
                    <a:lumMod val="50000"/>
                  </a:schemeClr>
                </a:solidFill>
              </a:rPr>
              <a:t>Self-employed</a:t>
            </a:r>
            <a:r>
              <a:rPr lang="nl-BE" sz="1600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2014064" y="1699779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Yes</a:t>
            </a:r>
            <a:endParaRPr lang="en-US" dirty="0"/>
          </a:p>
        </p:txBody>
      </p:sp>
      <p:sp>
        <p:nvSpPr>
          <p:cNvPr id="8" name="Tekstvak 7"/>
          <p:cNvSpPr txBox="1"/>
          <p:nvPr/>
        </p:nvSpPr>
        <p:spPr>
          <a:xfrm>
            <a:off x="4758551" y="1624447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No</a:t>
            </a:r>
            <a:endParaRPr lang="en-US" sz="1400" dirty="0"/>
          </a:p>
        </p:txBody>
      </p:sp>
      <p:cxnSp>
        <p:nvCxnSpPr>
          <p:cNvPr id="9" name="Rechte verbindingslijn met pijl 8"/>
          <p:cNvCxnSpPr>
            <a:stCxn id="5" idx="3"/>
          </p:cNvCxnSpPr>
          <p:nvPr/>
        </p:nvCxnSpPr>
        <p:spPr>
          <a:xfrm flipV="1">
            <a:off x="4572856" y="1986927"/>
            <a:ext cx="1035723" cy="24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1864162" y="2011523"/>
            <a:ext cx="6480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279986" y="1719524"/>
            <a:ext cx="15841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Self-employed</a:t>
            </a:r>
            <a:endParaRPr lang="en-US" sz="1600" dirty="0"/>
          </a:p>
        </p:txBody>
      </p:sp>
      <p:sp>
        <p:nvSpPr>
          <p:cNvPr id="15" name="Afgeronde rechthoek 14"/>
          <p:cNvSpPr/>
          <p:nvPr/>
        </p:nvSpPr>
        <p:spPr>
          <a:xfrm>
            <a:off x="5608579" y="1678347"/>
            <a:ext cx="3448878" cy="617160"/>
          </a:xfrm>
          <a:prstGeom prst="roundRect">
            <a:avLst/>
          </a:prstGeom>
          <a:solidFill>
            <a:srgbClr val="F2000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Dependent</a:t>
            </a:r>
            <a:r>
              <a:rPr lang="nl-BE" sz="1600" dirty="0"/>
              <a:t> </a:t>
            </a:r>
            <a:r>
              <a:rPr lang="nl-BE" sz="1600" dirty="0" err="1"/>
              <a:t>employment</a:t>
            </a:r>
            <a:endParaRPr lang="en-US" sz="1600" dirty="0"/>
          </a:p>
        </p:txBody>
      </p:sp>
      <p:sp>
        <p:nvSpPr>
          <p:cNvPr id="16" name="Stroomdiagram: Beslissing 15"/>
          <p:cNvSpPr/>
          <p:nvPr/>
        </p:nvSpPr>
        <p:spPr>
          <a:xfrm>
            <a:off x="259383" y="3082503"/>
            <a:ext cx="1584176" cy="768290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accent5">
                    <a:lumMod val="50000"/>
                  </a:schemeClr>
                </a:solidFill>
              </a:rPr>
              <a:t>One</a:t>
            </a:r>
            <a:r>
              <a:rPr lang="nl-BE" sz="1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accent5">
                    <a:lumMod val="50000"/>
                  </a:schemeClr>
                </a:solidFill>
              </a:rPr>
              <a:t>client</a:t>
            </a:r>
            <a:endParaRPr lang="nl-BE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nl-BE" sz="1600" dirty="0">
                <a:solidFill>
                  <a:schemeClr val="accent5">
                    <a:lumMod val="50000"/>
                  </a:schemeClr>
                </a:solidFill>
              </a:rPr>
              <a:t>?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1710631" y="3076846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Yes</a:t>
            </a:r>
            <a:endParaRPr lang="en-US" sz="1400" dirty="0"/>
          </a:p>
        </p:txBody>
      </p:sp>
      <p:cxnSp>
        <p:nvCxnSpPr>
          <p:cNvPr id="19" name="Rechte verbindingslijn met pijl 18"/>
          <p:cNvCxnSpPr>
            <a:stCxn id="14" idx="2"/>
            <a:endCxn id="16" idx="0"/>
          </p:cNvCxnSpPr>
          <p:nvPr/>
        </p:nvCxnSpPr>
        <p:spPr>
          <a:xfrm flipH="1">
            <a:off x="1051471" y="2295588"/>
            <a:ext cx="20603" cy="786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>
            <a:stCxn id="41" idx="2"/>
            <a:endCxn id="106" idx="0"/>
          </p:cNvCxnSpPr>
          <p:nvPr/>
        </p:nvCxnSpPr>
        <p:spPr>
          <a:xfrm flipH="1">
            <a:off x="5172446" y="3420757"/>
            <a:ext cx="1" cy="288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fgeronde rechthoek 21"/>
          <p:cNvSpPr/>
          <p:nvPr/>
        </p:nvSpPr>
        <p:spPr>
          <a:xfrm>
            <a:off x="2189197" y="3076846"/>
            <a:ext cx="160846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Dependent</a:t>
            </a:r>
            <a:r>
              <a:rPr lang="nl-BE" sz="1600" dirty="0"/>
              <a:t> </a:t>
            </a:r>
            <a:r>
              <a:rPr lang="nl-BE" sz="1600" dirty="0" err="1"/>
              <a:t>self-employemt</a:t>
            </a:r>
            <a:endParaRPr lang="en-US" sz="1600" dirty="0"/>
          </a:p>
        </p:txBody>
      </p:sp>
      <p:sp>
        <p:nvSpPr>
          <p:cNvPr id="26" name="Tekstvak 25"/>
          <p:cNvSpPr txBox="1"/>
          <p:nvPr/>
        </p:nvSpPr>
        <p:spPr>
          <a:xfrm>
            <a:off x="613390" y="4140925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No</a:t>
            </a:r>
            <a:endParaRPr lang="en-US" sz="1400" dirty="0"/>
          </a:p>
        </p:txBody>
      </p:sp>
      <p:cxnSp>
        <p:nvCxnSpPr>
          <p:cNvPr id="28" name="Rechte verbindingslijn met pijl 27"/>
          <p:cNvCxnSpPr/>
          <p:nvPr/>
        </p:nvCxnSpPr>
        <p:spPr>
          <a:xfrm>
            <a:off x="1864162" y="3477846"/>
            <a:ext cx="3625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fgeronde rechthoek 28"/>
          <p:cNvSpPr/>
          <p:nvPr/>
        </p:nvSpPr>
        <p:spPr>
          <a:xfrm>
            <a:off x="300029" y="4744291"/>
            <a:ext cx="1765007" cy="855163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Regular</a:t>
            </a:r>
            <a:r>
              <a:rPr lang="nl-BE" sz="1600" dirty="0"/>
              <a:t> </a:t>
            </a:r>
            <a:r>
              <a:rPr lang="nl-BE" sz="1600" dirty="0" err="1"/>
              <a:t>self-employment</a:t>
            </a:r>
            <a:endParaRPr lang="en-US" sz="1600" dirty="0"/>
          </a:p>
        </p:txBody>
      </p:sp>
      <p:sp>
        <p:nvSpPr>
          <p:cNvPr id="35" name="Stroomdiagram: Beslissing 34"/>
          <p:cNvSpPr/>
          <p:nvPr/>
        </p:nvSpPr>
        <p:spPr>
          <a:xfrm>
            <a:off x="6789131" y="3800508"/>
            <a:ext cx="2219551" cy="775829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accent2">
                    <a:lumMod val="50000"/>
                  </a:schemeClr>
                </a:solidFill>
              </a:rPr>
              <a:t>Less</a:t>
            </a:r>
            <a:r>
              <a:rPr lang="nl-BE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nl-BE" sz="1600" dirty="0">
                <a:solidFill>
                  <a:schemeClr val="accent2">
                    <a:lumMod val="50000"/>
                  </a:schemeClr>
                </a:solidFill>
              </a:rPr>
              <a:t> 35 </a:t>
            </a:r>
            <a:r>
              <a:rPr lang="nl-BE" sz="1600" dirty="0" err="1">
                <a:solidFill>
                  <a:schemeClr val="accent2">
                    <a:lumMod val="50000"/>
                  </a:schemeClr>
                </a:solidFill>
              </a:rPr>
              <a:t>hours</a:t>
            </a:r>
            <a:r>
              <a:rPr lang="nl-BE" sz="1600" dirty="0">
                <a:solidFill>
                  <a:schemeClr val="accent2">
                    <a:lumMod val="50000"/>
                  </a:schemeClr>
                </a:solidFill>
              </a:rPr>
              <a:t>?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38" name="Rechte verbindingslijn met pijl 37"/>
          <p:cNvCxnSpPr/>
          <p:nvPr/>
        </p:nvCxnSpPr>
        <p:spPr>
          <a:xfrm>
            <a:off x="7905328" y="2279117"/>
            <a:ext cx="2" cy="4232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met pijl 39"/>
          <p:cNvCxnSpPr/>
          <p:nvPr/>
        </p:nvCxnSpPr>
        <p:spPr>
          <a:xfrm flipH="1">
            <a:off x="5989891" y="3096850"/>
            <a:ext cx="8056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fgeronde rechthoek 40"/>
          <p:cNvSpPr/>
          <p:nvPr/>
        </p:nvSpPr>
        <p:spPr>
          <a:xfrm>
            <a:off x="4361523" y="2628669"/>
            <a:ext cx="1621847" cy="79208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Temporary</a:t>
            </a:r>
            <a:r>
              <a:rPr lang="nl-BE" sz="1600" dirty="0"/>
              <a:t> </a:t>
            </a:r>
            <a:r>
              <a:rPr lang="nl-BE" sz="1600" dirty="0" err="1"/>
              <a:t>employment</a:t>
            </a:r>
            <a:endParaRPr lang="en-US" sz="1600" dirty="0"/>
          </a:p>
        </p:txBody>
      </p:sp>
      <p:sp>
        <p:nvSpPr>
          <p:cNvPr id="42" name="Tekstvak 41"/>
          <p:cNvSpPr txBox="1"/>
          <p:nvPr/>
        </p:nvSpPr>
        <p:spPr>
          <a:xfrm>
            <a:off x="6175455" y="2628669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Yes</a:t>
            </a:r>
            <a:endParaRPr lang="en-US" sz="1400" dirty="0"/>
          </a:p>
        </p:txBody>
      </p:sp>
      <p:cxnSp>
        <p:nvCxnSpPr>
          <p:cNvPr id="68" name="Rechte verbindingslijn met pijl 67"/>
          <p:cNvCxnSpPr>
            <a:endCxn id="5" idx="0"/>
          </p:cNvCxnSpPr>
          <p:nvPr/>
        </p:nvCxnSpPr>
        <p:spPr>
          <a:xfrm>
            <a:off x="3542545" y="1484784"/>
            <a:ext cx="1" cy="11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kstvak 72"/>
          <p:cNvSpPr txBox="1"/>
          <p:nvPr/>
        </p:nvSpPr>
        <p:spPr>
          <a:xfrm>
            <a:off x="7491434" y="3501504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No</a:t>
            </a:r>
            <a:endParaRPr lang="en-US" sz="1400" dirty="0"/>
          </a:p>
        </p:txBody>
      </p:sp>
      <p:sp>
        <p:nvSpPr>
          <p:cNvPr id="75" name="Stroomdiagram: Beslissing 74"/>
          <p:cNvSpPr/>
          <p:nvPr/>
        </p:nvSpPr>
        <p:spPr>
          <a:xfrm>
            <a:off x="6795552" y="2702017"/>
            <a:ext cx="2219551" cy="775829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accent2">
                    <a:lumMod val="50000"/>
                  </a:schemeClr>
                </a:solidFill>
              </a:rPr>
              <a:t>Temporary</a:t>
            </a:r>
            <a:r>
              <a:rPr lang="nl-BE" sz="1600" dirty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9" name="Rechte verbindingslijn met pijl 78"/>
          <p:cNvCxnSpPr>
            <a:stCxn id="75" idx="2"/>
          </p:cNvCxnSpPr>
          <p:nvPr/>
        </p:nvCxnSpPr>
        <p:spPr>
          <a:xfrm>
            <a:off x="7905328" y="3477846"/>
            <a:ext cx="2" cy="32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Afgeronde rechthoek 80"/>
          <p:cNvSpPr/>
          <p:nvPr/>
        </p:nvSpPr>
        <p:spPr>
          <a:xfrm>
            <a:off x="6619802" y="4912246"/>
            <a:ext cx="2529955" cy="6171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Typical</a:t>
            </a:r>
            <a:r>
              <a:rPr lang="nl-BE" sz="1600" dirty="0"/>
              <a:t> </a:t>
            </a:r>
            <a:r>
              <a:rPr lang="nl-BE" sz="1600" dirty="0" err="1"/>
              <a:t>employment</a:t>
            </a:r>
            <a:endParaRPr lang="en-US" sz="1600" dirty="0"/>
          </a:p>
        </p:txBody>
      </p:sp>
      <p:sp>
        <p:nvSpPr>
          <p:cNvPr id="82" name="Tekstvak 81"/>
          <p:cNvSpPr txBox="1"/>
          <p:nvPr/>
        </p:nvSpPr>
        <p:spPr>
          <a:xfrm>
            <a:off x="7466422" y="458494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No</a:t>
            </a:r>
            <a:endParaRPr lang="en-US" sz="1400" dirty="0"/>
          </a:p>
        </p:txBody>
      </p:sp>
      <p:cxnSp>
        <p:nvCxnSpPr>
          <p:cNvPr id="83" name="Rechte verbindingslijn met pijl 82"/>
          <p:cNvCxnSpPr>
            <a:stCxn id="35" idx="1"/>
            <a:endCxn id="84" idx="3"/>
          </p:cNvCxnSpPr>
          <p:nvPr/>
        </p:nvCxnSpPr>
        <p:spPr>
          <a:xfrm flipH="1">
            <a:off x="6195987" y="4188423"/>
            <a:ext cx="593144" cy="1098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Afgeronde rechthoek 83"/>
          <p:cNvSpPr/>
          <p:nvPr/>
        </p:nvSpPr>
        <p:spPr>
          <a:xfrm>
            <a:off x="4487347" y="4912246"/>
            <a:ext cx="1708640" cy="749002"/>
          </a:xfrm>
          <a:prstGeom prst="roundRect">
            <a:avLst/>
          </a:prstGeom>
          <a:solidFill>
            <a:srgbClr val="FF99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Part-time</a:t>
            </a:r>
            <a:r>
              <a:rPr lang="nl-BE" sz="1600" dirty="0"/>
              <a:t> </a:t>
            </a:r>
            <a:r>
              <a:rPr lang="nl-BE" sz="1600" dirty="0" err="1"/>
              <a:t>employment</a:t>
            </a:r>
            <a:endParaRPr lang="en-US" sz="1600" dirty="0"/>
          </a:p>
        </p:txBody>
      </p:sp>
      <p:cxnSp>
        <p:nvCxnSpPr>
          <p:cNvPr id="86" name="Rechte verbindingslijn met pijl 85"/>
          <p:cNvCxnSpPr>
            <a:stCxn id="16" idx="2"/>
          </p:cNvCxnSpPr>
          <p:nvPr/>
        </p:nvCxnSpPr>
        <p:spPr>
          <a:xfrm>
            <a:off x="1051471" y="3850793"/>
            <a:ext cx="0" cy="888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92"/>
          <p:cNvCxnSpPr>
            <a:stCxn id="35" idx="2"/>
            <a:endCxn id="81" idx="0"/>
          </p:cNvCxnSpPr>
          <p:nvPr/>
        </p:nvCxnSpPr>
        <p:spPr>
          <a:xfrm flipH="1">
            <a:off x="7884780" y="4576337"/>
            <a:ext cx="14127" cy="3359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Stroomdiagram: Beslissing 105"/>
          <p:cNvSpPr/>
          <p:nvPr/>
        </p:nvSpPr>
        <p:spPr>
          <a:xfrm>
            <a:off x="4062670" y="3708926"/>
            <a:ext cx="2219551" cy="775829"/>
          </a:xfrm>
          <a:prstGeom prst="flowChartDecisio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>
                <a:solidFill>
                  <a:schemeClr val="accent2">
                    <a:lumMod val="50000"/>
                  </a:schemeClr>
                </a:solidFill>
              </a:rPr>
              <a:t>Less</a:t>
            </a:r>
            <a:r>
              <a:rPr lang="nl-BE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nl-BE" sz="1600" dirty="0" err="1">
                <a:solidFill>
                  <a:schemeClr val="accent2">
                    <a:lumMod val="50000"/>
                  </a:schemeClr>
                </a:solidFill>
              </a:rPr>
              <a:t>than</a:t>
            </a:r>
            <a:r>
              <a:rPr lang="nl-BE" sz="1600" dirty="0">
                <a:solidFill>
                  <a:schemeClr val="accent2">
                    <a:lumMod val="50000"/>
                  </a:schemeClr>
                </a:solidFill>
              </a:rPr>
              <a:t> 35 </a:t>
            </a:r>
            <a:r>
              <a:rPr lang="nl-BE" sz="1600" dirty="0" err="1">
                <a:solidFill>
                  <a:schemeClr val="accent2">
                    <a:lumMod val="50000"/>
                  </a:schemeClr>
                </a:solidFill>
              </a:rPr>
              <a:t>hours</a:t>
            </a:r>
            <a:r>
              <a:rPr lang="nl-BE" sz="1600" dirty="0">
                <a:solidFill>
                  <a:schemeClr val="accent2">
                    <a:lumMod val="50000"/>
                  </a:schemeClr>
                </a:solidFill>
              </a:rPr>
              <a:t>? 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7" name="Tekstvak 106"/>
          <p:cNvSpPr txBox="1"/>
          <p:nvPr/>
        </p:nvSpPr>
        <p:spPr>
          <a:xfrm>
            <a:off x="6111543" y="4356358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Yes</a:t>
            </a:r>
            <a:endParaRPr lang="en-US" sz="1400" dirty="0"/>
          </a:p>
        </p:txBody>
      </p:sp>
      <p:sp>
        <p:nvSpPr>
          <p:cNvPr id="108" name="Tekstvak 107"/>
          <p:cNvSpPr txBox="1"/>
          <p:nvPr/>
        </p:nvSpPr>
        <p:spPr>
          <a:xfrm>
            <a:off x="3276281" y="4277171"/>
            <a:ext cx="477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400" dirty="0"/>
              <a:t>Yes</a:t>
            </a:r>
            <a:endParaRPr lang="en-US" sz="1400" dirty="0"/>
          </a:p>
        </p:txBody>
      </p:sp>
      <p:sp>
        <p:nvSpPr>
          <p:cNvPr id="113" name="Afgeronde rechthoek 112"/>
          <p:cNvSpPr/>
          <p:nvPr/>
        </p:nvSpPr>
        <p:spPr>
          <a:xfrm>
            <a:off x="2554942" y="4889409"/>
            <a:ext cx="1708640" cy="771839"/>
          </a:xfrm>
          <a:prstGeom prst="roundRect">
            <a:avLst/>
          </a:prstGeom>
          <a:solidFill>
            <a:srgbClr val="FF9933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err="1"/>
              <a:t>Temporary</a:t>
            </a:r>
            <a:r>
              <a:rPr lang="nl-BE" sz="1600" dirty="0"/>
              <a:t> </a:t>
            </a:r>
            <a:r>
              <a:rPr lang="nl-BE" sz="1600" dirty="0" err="1"/>
              <a:t>Part-time</a:t>
            </a:r>
            <a:r>
              <a:rPr lang="nl-BE" sz="1600" dirty="0"/>
              <a:t> </a:t>
            </a:r>
            <a:r>
              <a:rPr lang="nl-BE" sz="1600" dirty="0" err="1"/>
              <a:t>employment</a:t>
            </a:r>
            <a:endParaRPr lang="en-US" sz="1600" dirty="0"/>
          </a:p>
        </p:txBody>
      </p:sp>
      <p:cxnSp>
        <p:nvCxnSpPr>
          <p:cNvPr id="126" name="Rechte verbindingslijn met pijl 125"/>
          <p:cNvCxnSpPr>
            <a:stCxn id="106" idx="1"/>
            <a:endCxn id="113" idx="0"/>
          </p:cNvCxnSpPr>
          <p:nvPr/>
        </p:nvCxnSpPr>
        <p:spPr>
          <a:xfrm flipH="1">
            <a:off x="3409262" y="4096841"/>
            <a:ext cx="653408" cy="79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555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32520" y="1124744"/>
            <a:ext cx="7772400" cy="5544616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Part-time employment: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Unrestricted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coverage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by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citizenship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based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schemes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,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while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in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insurance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based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schemes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coverage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uncertain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as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entitlement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can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depend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on the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number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of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hours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worked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, the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income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earned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, or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contributions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paid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. In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insurance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based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systems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lower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earnings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and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lower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contributions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lead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to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lower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benefits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.Sometimes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corrected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through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social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pooling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and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subsidies.</a:t>
            </a:r>
            <a:endParaRPr kumimoji="0" lang="nl-BE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Fixed-term employment: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Full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coverage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by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citizenship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based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schemes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, even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during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periods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of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unemployment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. In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contributory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insurance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based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schemes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no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guarantee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of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continued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insurance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,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although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continued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insurance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is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occasionally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provided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for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those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covered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by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unemployment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insurance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Self-employment: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Full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coverage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by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citizenship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based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schemes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. In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some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countries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categorical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social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insurance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for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the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self-employed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is in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place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, but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not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always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and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not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for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all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social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risks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. Different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earnings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concept (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gross</a:t>
            </a:r>
            <a:r>
              <a:rPr lang="nl-BE" sz="2900" dirty="0">
                <a:solidFill>
                  <a:prstClr val="black"/>
                </a:solidFill>
                <a:latin typeface="Perpetua"/>
              </a:rPr>
              <a:t> </a:t>
            </a:r>
            <a:r>
              <a:rPr lang="nl-BE" sz="2900" dirty="0" err="1">
                <a:solidFill>
                  <a:prstClr val="black"/>
                </a:solidFill>
                <a:latin typeface="Perpetua"/>
              </a:rPr>
              <a:t>income</a:t>
            </a:r>
            <a:r>
              <a:rPr lang="nl-BE" sz="2900" dirty="0">
                <a:solidFill>
                  <a:prstClr val="black"/>
                </a:solidFill>
                <a:latin typeface="Perpetua"/>
              </a:rPr>
              <a:t> – </a:t>
            </a:r>
            <a:r>
              <a:rPr lang="nl-BE" sz="2900" dirty="0" err="1">
                <a:solidFill>
                  <a:prstClr val="black"/>
                </a:solidFill>
                <a:latin typeface="Perpetua"/>
              </a:rPr>
              <a:t>costs</a:t>
            </a:r>
            <a:r>
              <a:rPr lang="nl-BE" sz="2900" dirty="0">
                <a:solidFill>
                  <a:prstClr val="black"/>
                </a:solidFill>
                <a:latin typeface="Perpetua"/>
              </a:rPr>
              <a:t> = </a:t>
            </a:r>
            <a:r>
              <a:rPr lang="nl-BE" sz="2900" dirty="0" err="1">
                <a:solidFill>
                  <a:prstClr val="black"/>
                </a:solidFill>
                <a:latin typeface="Perpetua"/>
              </a:rPr>
              <a:t>profit</a:t>
            </a:r>
            <a:r>
              <a:rPr lang="nl-BE" sz="2900" dirty="0">
                <a:solidFill>
                  <a:prstClr val="black"/>
                </a:solidFill>
                <a:latin typeface="Perpetua"/>
              </a:rPr>
              <a:t>), </a:t>
            </a:r>
            <a:r>
              <a:rPr lang="nl-BE" sz="2900" dirty="0" err="1">
                <a:solidFill>
                  <a:prstClr val="black"/>
                </a:solidFill>
                <a:latin typeface="Perpetua"/>
              </a:rPr>
              <a:t>irregular</a:t>
            </a:r>
            <a:r>
              <a:rPr lang="nl-BE" sz="2900" dirty="0">
                <a:solidFill>
                  <a:prstClr val="black"/>
                </a:solidFill>
                <a:latin typeface="Perpetua"/>
              </a:rPr>
              <a:t>, different timing.</a:t>
            </a:r>
            <a:endParaRPr kumimoji="0" lang="nl-BE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</a:endParaRPr>
          </a:p>
          <a:p>
            <a:pPr marL="0" indent="0">
              <a:buNone/>
            </a:pPr>
            <a:endParaRPr lang="nl-BE" sz="2000" dirty="0"/>
          </a:p>
          <a:p>
            <a:r>
              <a:rPr lang="en-US" sz="2900" b="1" dirty="0">
                <a:latin typeface="Perpetua" panose="02020502060401020303" pitchFamily="18" charset="0"/>
              </a:rPr>
              <a:t>Dependent self-employed: </a:t>
            </a:r>
          </a:p>
          <a:p>
            <a:pPr marL="0" indent="0">
              <a:buNone/>
            </a:pPr>
            <a:r>
              <a:rPr lang="en-US" sz="2500" dirty="0">
                <a:latin typeface="Perpetua" panose="02020502060401020303" pitchFamily="18" charset="0"/>
              </a:rPr>
              <a:t>The social rights of dependent self-employed are sometimes regulated through a legal hybrid category between genuine self-employment and ‘standard’ dependent employment (Italy, Austria and Germany).  If such a legal hybrid category does not exist, their social protection rights are either similar to those of genuine self-employed or can be derived from universal benefits for all inhabitants. </a:t>
            </a:r>
            <a:r>
              <a:rPr lang="nl-BE" sz="2500" dirty="0">
                <a:latin typeface="Perpetua" panose="02020502060401020303" pitchFamily="18" charset="0"/>
              </a:rPr>
              <a:t>In </a:t>
            </a:r>
            <a:r>
              <a:rPr lang="nl-BE" sz="2500" dirty="0" err="1">
                <a:latin typeface="Perpetua" panose="02020502060401020303" pitchFamily="18" charset="0"/>
              </a:rPr>
              <a:t>other</a:t>
            </a:r>
            <a:r>
              <a:rPr lang="nl-BE" sz="2500" dirty="0">
                <a:latin typeface="Perpetua" panose="02020502060401020303" pitchFamily="18" charset="0"/>
              </a:rPr>
              <a:t> systems </a:t>
            </a:r>
            <a:r>
              <a:rPr lang="nl-BE" sz="2500" dirty="0" err="1">
                <a:latin typeface="Perpetua" panose="02020502060401020303" pitchFamily="18" charset="0"/>
              </a:rPr>
              <a:t>they</a:t>
            </a:r>
            <a:r>
              <a:rPr lang="nl-BE" sz="2500" dirty="0">
                <a:latin typeface="Perpetua" panose="02020502060401020303" pitchFamily="18" charset="0"/>
              </a:rPr>
              <a:t> are </a:t>
            </a:r>
            <a:r>
              <a:rPr lang="nl-BE" sz="2500" dirty="0" err="1">
                <a:latin typeface="Perpetua" panose="02020502060401020303" pitchFamily="18" charset="0"/>
              </a:rPr>
              <a:t>identified</a:t>
            </a:r>
            <a:r>
              <a:rPr lang="nl-BE" sz="2500" dirty="0">
                <a:latin typeface="Perpetua" panose="02020502060401020303" pitchFamily="18" charset="0"/>
              </a:rPr>
              <a:t> as </a:t>
            </a:r>
            <a:r>
              <a:rPr lang="nl-BE" sz="2500" dirty="0" err="1">
                <a:latin typeface="Perpetua" panose="02020502060401020303" pitchFamily="18" charset="0"/>
              </a:rPr>
              <a:t>so-called</a:t>
            </a:r>
            <a:r>
              <a:rPr lang="nl-BE" sz="2500" dirty="0">
                <a:latin typeface="Perpetua" panose="02020502060401020303" pitchFamily="18" charset="0"/>
              </a:rPr>
              <a:t> “</a:t>
            </a:r>
            <a:r>
              <a:rPr lang="nl-BE" sz="2500" dirty="0" err="1">
                <a:latin typeface="Perpetua" panose="02020502060401020303" pitchFamily="18" charset="0"/>
              </a:rPr>
              <a:t>phantom</a:t>
            </a:r>
            <a:r>
              <a:rPr lang="nl-BE" sz="2500" dirty="0">
                <a:latin typeface="Perpetua" panose="02020502060401020303" pitchFamily="18" charset="0"/>
              </a:rPr>
              <a:t> </a:t>
            </a:r>
            <a:r>
              <a:rPr lang="nl-BE" sz="2500" dirty="0" err="1">
                <a:latin typeface="Perpetua" panose="02020502060401020303" pitchFamily="18" charset="0"/>
              </a:rPr>
              <a:t>self-employed</a:t>
            </a:r>
            <a:r>
              <a:rPr lang="nl-BE" sz="2500" dirty="0">
                <a:latin typeface="Perpetua" panose="02020502060401020303" pitchFamily="18" charset="0"/>
              </a:rPr>
              <a:t>” </a:t>
            </a:r>
            <a:r>
              <a:rPr lang="nl-BE" sz="2500" dirty="0" err="1">
                <a:latin typeface="Perpetua" panose="02020502060401020303" pitchFamily="18" charset="0"/>
              </a:rPr>
              <a:t>and</a:t>
            </a:r>
            <a:r>
              <a:rPr lang="nl-BE" sz="2500" dirty="0">
                <a:latin typeface="Perpetua" panose="02020502060401020303" pitchFamily="18" charset="0"/>
              </a:rPr>
              <a:t> </a:t>
            </a:r>
            <a:r>
              <a:rPr lang="nl-BE" sz="2500" dirty="0" err="1">
                <a:latin typeface="Perpetua" panose="02020502060401020303" pitchFamily="18" charset="0"/>
              </a:rPr>
              <a:t>complied</a:t>
            </a:r>
            <a:r>
              <a:rPr lang="nl-BE" sz="2500" dirty="0">
                <a:latin typeface="Perpetua" panose="02020502060401020303" pitchFamily="18" charset="0"/>
              </a:rPr>
              <a:t> </a:t>
            </a:r>
            <a:r>
              <a:rPr lang="nl-BE" sz="2500" dirty="0" err="1">
                <a:latin typeface="Perpetua" panose="02020502060401020303" pitchFamily="18" charset="0"/>
              </a:rPr>
              <a:t>to</a:t>
            </a:r>
            <a:r>
              <a:rPr lang="nl-BE" sz="2500" dirty="0">
                <a:latin typeface="Perpetua" panose="02020502060401020303" pitchFamily="18" charset="0"/>
              </a:rPr>
              <a:t> </a:t>
            </a:r>
            <a:r>
              <a:rPr lang="nl-BE" sz="2500" dirty="0" err="1">
                <a:latin typeface="Perpetua" panose="02020502060401020303" pitchFamily="18" charset="0"/>
              </a:rPr>
              <a:t>coverage</a:t>
            </a:r>
            <a:r>
              <a:rPr lang="nl-BE" sz="2500" dirty="0">
                <a:latin typeface="Perpetua" panose="02020502060401020303" pitchFamily="18" charset="0"/>
              </a:rPr>
              <a:t> as employee </a:t>
            </a:r>
            <a:r>
              <a:rPr lang="nl-BE" sz="2500" dirty="0" err="1">
                <a:latin typeface="Perpetua" panose="02020502060401020303" pitchFamily="18" charset="0"/>
              </a:rPr>
              <a:t>through</a:t>
            </a:r>
            <a:r>
              <a:rPr lang="nl-BE" sz="2500" dirty="0">
                <a:latin typeface="Perpetua" panose="02020502060401020303" pitchFamily="18" charset="0"/>
              </a:rPr>
              <a:t> the “</a:t>
            </a:r>
            <a:r>
              <a:rPr lang="nl-BE" sz="2500" dirty="0" err="1">
                <a:latin typeface="Perpetua" panose="02020502060401020303" pitchFamily="18" charset="0"/>
              </a:rPr>
              <a:t>employer</a:t>
            </a:r>
            <a:r>
              <a:rPr lang="nl-BE" sz="2500" dirty="0">
                <a:latin typeface="Perpetua" panose="02020502060401020303" pitchFamily="18" charset="0"/>
              </a:rPr>
              <a:t>” </a:t>
            </a:r>
            <a:r>
              <a:rPr lang="nl-BE" sz="2500" dirty="0" err="1">
                <a:latin typeface="Perpetua" panose="02020502060401020303" pitchFamily="18" charset="0"/>
              </a:rPr>
              <a:t>from</a:t>
            </a:r>
            <a:r>
              <a:rPr lang="nl-BE" sz="2500" dirty="0">
                <a:latin typeface="Perpetua" panose="02020502060401020303" pitchFamily="18" charset="0"/>
              </a:rPr>
              <a:t> </a:t>
            </a:r>
            <a:r>
              <a:rPr lang="nl-BE" sz="2500" dirty="0" err="1">
                <a:latin typeface="Perpetua" panose="02020502060401020303" pitchFamily="18" charset="0"/>
              </a:rPr>
              <a:t>which</a:t>
            </a:r>
            <a:r>
              <a:rPr lang="nl-BE" sz="2500" dirty="0">
                <a:latin typeface="Perpetua" panose="02020502060401020303" pitchFamily="18" charset="0"/>
              </a:rPr>
              <a:t> </a:t>
            </a:r>
            <a:r>
              <a:rPr lang="nl-BE" sz="2500" dirty="0" err="1">
                <a:latin typeface="Perpetua" panose="02020502060401020303" pitchFamily="18" charset="0"/>
              </a:rPr>
              <a:t>they</a:t>
            </a:r>
            <a:r>
              <a:rPr lang="nl-BE" sz="2500" dirty="0">
                <a:latin typeface="Perpetua" panose="02020502060401020303" pitchFamily="18" charset="0"/>
              </a:rPr>
              <a:t> are </a:t>
            </a:r>
            <a:r>
              <a:rPr lang="nl-BE" sz="2500" dirty="0" err="1">
                <a:latin typeface="Perpetua" panose="02020502060401020303" pitchFamily="18" charset="0"/>
              </a:rPr>
              <a:t>depending</a:t>
            </a:r>
            <a:r>
              <a:rPr lang="nl-BE" sz="2000" dirty="0">
                <a:latin typeface="Perpetua" panose="02020502060401020303" pitchFamily="18" charset="0"/>
              </a:rPr>
              <a:t>.</a:t>
            </a:r>
            <a:endParaRPr lang="en-US" sz="2000" dirty="0">
              <a:latin typeface="Perpetua" panose="0202050206040102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lang="nl-BE" sz="2400" dirty="0">
              <a:solidFill>
                <a:prstClr val="black"/>
              </a:solidFill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88504" y="-24340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</a:rPr>
              <a:t>Coverage of “atypical work”</a:t>
            </a:r>
          </a:p>
        </p:txBody>
      </p:sp>
    </p:spTree>
    <p:extLst>
      <p:ext uri="{BB962C8B-B14F-4D97-AF65-F5344CB8AC3E}">
        <p14:creationId xmlns:p14="http://schemas.microsoft.com/office/powerpoint/2010/main" val="1670865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32520" y="1124744"/>
            <a:ext cx="7772400" cy="5544616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endParaRPr lang="en-US" sz="2500" dirty="0">
              <a:solidFill>
                <a:sysClr val="windowText" lastClr="000000"/>
              </a:solidFill>
              <a:latin typeface="Perpetua"/>
            </a:endParaRPr>
          </a:p>
          <a:p>
            <a:pPr lvl="0" fontAlgn="auto">
              <a:spcAft>
                <a:spcPts val="0"/>
              </a:spcAft>
              <a:buClr>
                <a:srgbClr val="D34817"/>
              </a:buClr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Perpetua"/>
              </a:rPr>
              <a:t>Employment deficit:</a:t>
            </a:r>
          </a:p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endParaRPr lang="nl-BE" sz="3200" dirty="0">
              <a:solidFill>
                <a:sysClr val="windowText" lastClr="000000"/>
              </a:solidFill>
              <a:latin typeface="Perpetua"/>
            </a:endParaRPr>
          </a:p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People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cannot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find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work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or business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opportunities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in the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formal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economy</a:t>
            </a:r>
            <a:endParaRPr lang="nl-BE" sz="3200" dirty="0">
              <a:solidFill>
                <a:sysClr val="windowText" lastClr="000000"/>
              </a:solidFill>
              <a:latin typeface="Perpetu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lang="en-US" sz="3200" b="1" dirty="0">
              <a:solidFill>
                <a:sysClr val="windowText" lastClr="000000"/>
              </a:solidFill>
              <a:latin typeface="Perpetu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Social Protection Deficit: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Even </a:t>
            </a:r>
            <a:r>
              <a:rPr kumimoji="0" lang="nl-BE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though</a:t>
            </a: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the </a:t>
            </a:r>
            <a:r>
              <a:rPr kumimoji="0" lang="nl-BE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workers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in the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informal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sector are most in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need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of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social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protection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,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they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are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unable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to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access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formal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schemes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owing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to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membership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and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contribution</a:t>
            </a:r>
            <a:r>
              <a:rPr kumimoji="0" lang="nl-BE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issues.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Rights deficit: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People in </a:t>
            </a:r>
            <a:r>
              <a:rPr kumimoji="0" lang="nl-BE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informa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l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employment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are more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vulnerable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for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the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violation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of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other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rights</a:t>
            </a:r>
            <a:endParaRPr lang="nl-BE" sz="3200" dirty="0">
              <a:solidFill>
                <a:sysClr val="windowText" lastClr="000000"/>
              </a:solidFill>
              <a:latin typeface="Perpetua"/>
            </a:endParaRPr>
          </a:p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endParaRPr lang="en-US" sz="2900" dirty="0">
              <a:solidFill>
                <a:sysClr val="windowText" lastClr="000000"/>
              </a:solidFill>
              <a:latin typeface="Perpetua"/>
            </a:endParaRPr>
          </a:p>
          <a:p>
            <a:pPr lvl="0" fontAlgn="auto">
              <a:spcAft>
                <a:spcPts val="0"/>
              </a:spcAft>
              <a:buClr>
                <a:srgbClr val="D34817"/>
              </a:buClr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Perpetua"/>
              </a:rPr>
              <a:t>Information deficit:</a:t>
            </a:r>
          </a:p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endParaRPr lang="nl-BE" sz="3200" dirty="0">
              <a:solidFill>
                <a:sysClr val="windowText" lastClr="000000"/>
              </a:solidFill>
              <a:latin typeface="Perpetua"/>
            </a:endParaRPr>
          </a:p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Very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difficult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to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monitor the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quantity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and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quality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of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informal</a:t>
            </a:r>
            <a:r>
              <a:rPr lang="nl-BE" sz="32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3200" dirty="0" err="1">
                <a:solidFill>
                  <a:sysClr val="windowText" lastClr="000000"/>
                </a:solidFill>
                <a:latin typeface="Perpetua"/>
              </a:rPr>
              <a:t>employment</a:t>
            </a:r>
            <a:endParaRPr lang="nl-BE" sz="3200" dirty="0">
              <a:solidFill>
                <a:sysClr val="windowText" lastClr="000000"/>
              </a:solidFill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lang="nl-BE" sz="2900" dirty="0">
              <a:solidFill>
                <a:sysClr val="windowText" lastClr="000000"/>
              </a:solidFill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lang="nl-BE" sz="2400" dirty="0">
              <a:solidFill>
                <a:prstClr val="black"/>
              </a:solidFill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88504" y="-24340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</a:rPr>
              <a:t>Informal employment</a:t>
            </a:r>
          </a:p>
        </p:txBody>
      </p:sp>
    </p:spTree>
    <p:extLst>
      <p:ext uri="{BB962C8B-B14F-4D97-AF65-F5344CB8AC3E}">
        <p14:creationId xmlns:p14="http://schemas.microsoft.com/office/powerpoint/2010/main" val="970811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32520" y="1124744"/>
            <a:ext cx="7772400" cy="5544616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endParaRPr lang="en-US" sz="2500" dirty="0">
              <a:solidFill>
                <a:sysClr val="windowText" lastClr="000000"/>
              </a:solidFill>
              <a:latin typeface="Perpetu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900" b="1" dirty="0">
                <a:solidFill>
                  <a:sysClr val="windowText" lastClr="000000"/>
                </a:solidFill>
                <a:latin typeface="Perpetua"/>
              </a:rPr>
              <a:t>Pragmatic approach</a:t>
            </a: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Create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a separate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framework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within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the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existing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schemes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to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accommodate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these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workers</a:t>
            </a:r>
            <a:r>
              <a:rPr lang="nl-BE" sz="2900" dirty="0">
                <a:solidFill>
                  <a:sysClr val="windowText" lastClr="000000"/>
                </a:solidFill>
                <a:latin typeface="Perpetua"/>
              </a:rPr>
              <a:t>, </a:t>
            </a:r>
            <a:r>
              <a:rPr lang="nl-BE" sz="2900" dirty="0" err="1">
                <a:solidFill>
                  <a:sysClr val="windowText" lastClr="000000"/>
                </a:solidFill>
                <a:latin typeface="Perpetua"/>
              </a:rPr>
              <a:t>tailor</a:t>
            </a:r>
            <a:r>
              <a:rPr lang="nl-BE" sz="2900" dirty="0">
                <a:solidFill>
                  <a:sysClr val="windowText" lastClr="000000"/>
                </a:solidFill>
                <a:latin typeface="Perpetua"/>
              </a:rPr>
              <a:t> made </a:t>
            </a:r>
            <a:r>
              <a:rPr lang="nl-BE" sz="2900" dirty="0" err="1">
                <a:solidFill>
                  <a:sysClr val="windowText" lastClr="000000"/>
                </a:solidFill>
                <a:latin typeface="Perpetua"/>
              </a:rPr>
              <a:t>to</a:t>
            </a:r>
            <a:r>
              <a:rPr lang="nl-BE" sz="29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900" dirty="0" err="1">
                <a:solidFill>
                  <a:sysClr val="windowText" lastClr="000000"/>
                </a:solidFill>
                <a:latin typeface="Perpetua"/>
              </a:rPr>
              <a:t>suit</a:t>
            </a:r>
            <a:r>
              <a:rPr lang="nl-BE" sz="29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900" dirty="0" err="1">
                <a:solidFill>
                  <a:sysClr val="windowText" lastClr="000000"/>
                </a:solidFill>
                <a:latin typeface="Perpetua"/>
              </a:rPr>
              <a:t>their</a:t>
            </a:r>
            <a:r>
              <a:rPr lang="nl-BE" sz="29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900" dirty="0" err="1">
                <a:solidFill>
                  <a:sysClr val="windowText" lastClr="000000"/>
                </a:solidFill>
                <a:latin typeface="Perpetua"/>
              </a:rPr>
              <a:t>needs</a:t>
            </a:r>
            <a:r>
              <a:rPr lang="nl-BE" sz="2900" dirty="0">
                <a:solidFill>
                  <a:sysClr val="windowText" lastClr="000000"/>
                </a:solidFill>
                <a:latin typeface="Perpetua"/>
              </a:rPr>
              <a:t>.</a:t>
            </a:r>
            <a:endParaRPr kumimoji="0" lang="nl-BE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Rights approach: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Bring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informal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workers</a:t>
            </a:r>
            <a:r>
              <a:rPr kumimoji="0" lang="nl-BE" sz="29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within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the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legal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framework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to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be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reistred</a:t>
            </a:r>
            <a:r>
              <a:rPr kumimoji="0" lang="nl-BE" sz="29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, </a:t>
            </a:r>
            <a:r>
              <a:rPr kumimoji="0" lang="nl-BE" sz="29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recognized</a:t>
            </a:r>
            <a:r>
              <a:rPr lang="nl-BE" sz="29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900" dirty="0" err="1">
                <a:solidFill>
                  <a:sysClr val="windowText" lastClr="000000"/>
                </a:solidFill>
                <a:latin typeface="Perpetua"/>
              </a:rPr>
              <a:t>and</a:t>
            </a:r>
            <a:r>
              <a:rPr lang="nl-BE" sz="29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900" dirty="0" err="1">
                <a:solidFill>
                  <a:sysClr val="windowText" lastClr="000000"/>
                </a:solidFill>
                <a:latin typeface="Perpetua"/>
              </a:rPr>
              <a:t>protected</a:t>
            </a:r>
            <a:r>
              <a:rPr lang="nl-BE" sz="2900" dirty="0">
                <a:solidFill>
                  <a:sysClr val="windowText" lastClr="000000"/>
                </a:solidFill>
                <a:latin typeface="Perpetua"/>
              </a:rPr>
              <a:t>. </a:t>
            </a:r>
          </a:p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endParaRPr lang="en-US" sz="2500" dirty="0">
              <a:solidFill>
                <a:sysClr val="windowText" lastClr="000000"/>
              </a:solidFill>
              <a:latin typeface="Perpetua"/>
            </a:endParaRPr>
          </a:p>
          <a:p>
            <a:pPr lvl="0" fontAlgn="auto">
              <a:spcAft>
                <a:spcPts val="0"/>
              </a:spcAft>
              <a:buClr>
                <a:srgbClr val="D34817"/>
              </a:buClr>
              <a:defRPr/>
            </a:pPr>
            <a:r>
              <a:rPr lang="en-US" sz="2800" b="1" dirty="0">
                <a:solidFill>
                  <a:sysClr val="windowText" lastClr="000000"/>
                </a:solidFill>
                <a:latin typeface="Perpetua"/>
              </a:rPr>
              <a:t>Information deficit:</a:t>
            </a:r>
          </a:p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endParaRPr lang="nl-BE" sz="2800" dirty="0">
              <a:solidFill>
                <a:sysClr val="windowText" lastClr="000000"/>
              </a:solidFill>
              <a:latin typeface="Perpetua"/>
            </a:endParaRPr>
          </a:p>
          <a:p>
            <a:pPr marL="0" lvl="0" indent="0" fontAlgn="auto">
              <a:spcAft>
                <a:spcPts val="0"/>
              </a:spcAft>
              <a:buClr>
                <a:srgbClr val="D34817"/>
              </a:buClr>
              <a:buNone/>
              <a:defRPr/>
            </a:pP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Research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needed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to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establish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categories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of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informll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-sector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workers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in order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to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be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able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to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determine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relevant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aspects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such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as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contribution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capacit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,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collection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of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contributions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,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and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800" dirty="0" err="1">
                <a:solidFill>
                  <a:sysClr val="windowText" lastClr="000000"/>
                </a:solidFill>
                <a:latin typeface="Perpetua"/>
              </a:rPr>
              <a:t>distribution</a:t>
            </a:r>
            <a:r>
              <a:rPr lang="nl-BE" sz="2800" dirty="0">
                <a:solidFill>
                  <a:sysClr val="windowText" lastClr="000000"/>
                </a:solidFill>
                <a:latin typeface="Perpetua"/>
              </a:rPr>
              <a:t> of benefits.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lang="nl-BE" sz="2900" dirty="0">
              <a:solidFill>
                <a:sysClr val="windowText" lastClr="000000"/>
              </a:solidFill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9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lang="nl-BE" sz="2400" dirty="0">
              <a:solidFill>
                <a:prstClr val="black"/>
              </a:solidFill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88504" y="-24340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Franklin Gothic Book"/>
              </a:rPr>
              <a:t>Providing coverage for informal workers</a:t>
            </a:r>
          </a:p>
        </p:txBody>
      </p:sp>
    </p:spTree>
    <p:extLst>
      <p:ext uri="{BB962C8B-B14F-4D97-AF65-F5344CB8AC3E}">
        <p14:creationId xmlns:p14="http://schemas.microsoft.com/office/powerpoint/2010/main" val="1588013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6496" y="476672"/>
            <a:ext cx="89154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cap="all" dirty="0" err="1"/>
              <a:t>Flexicurity</a:t>
            </a:r>
            <a:r>
              <a:rPr lang="en-US" altLang="zh-CN" b="1" cap="all" dirty="0"/>
              <a:t> in the EU</a:t>
            </a:r>
            <a:br>
              <a:rPr lang="en-US" altLang="zh-CN" sz="2800" b="1" cap="all" dirty="0"/>
            </a:br>
            <a:endParaRPr lang="en-US" altLang="zh-CN" sz="2800" b="1" cap="all" dirty="0"/>
          </a:p>
          <a:p>
            <a:pPr marL="0" indent="0">
              <a:buNone/>
            </a:pPr>
            <a:r>
              <a:rPr lang="en-US" altLang="zh-CN" dirty="0"/>
              <a:t>Adoption by Member States</a:t>
            </a:r>
            <a:br>
              <a:rPr lang="en-US" altLang="zh-CN" dirty="0"/>
            </a:br>
            <a:endParaRPr lang="en-US" altLang="zh-CN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dirty="0"/>
              <a:t>The </a:t>
            </a:r>
            <a:r>
              <a:rPr lang="en-US" altLang="zh-CN" dirty="0" err="1"/>
              <a:t>flexicurity</a:t>
            </a:r>
            <a:r>
              <a:rPr lang="en-US" altLang="zh-CN" dirty="0"/>
              <a:t> concept was adopted by the Council of Employment Ministers of the EU in December 2007 following an intensive dialogue with Member States and a strong involvement of social partners.</a:t>
            </a:r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77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8504" y="476672"/>
            <a:ext cx="89154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sz="3500" cap="all" dirty="0" err="1"/>
              <a:t>Flexicurity</a:t>
            </a:r>
            <a:r>
              <a:rPr lang="en-US" altLang="zh-CN" sz="3500" cap="all" dirty="0"/>
              <a:t> in the EU</a:t>
            </a:r>
            <a:br>
              <a:rPr lang="en-US" altLang="zh-CN" sz="3300" b="1" dirty="0"/>
            </a:br>
            <a:endParaRPr lang="en-US" altLang="zh-CN" sz="3300" b="1" dirty="0"/>
          </a:p>
          <a:p>
            <a:pPr marL="0" indent="0">
              <a:spcAft>
                <a:spcPts val="1200"/>
              </a:spcAft>
              <a:buNone/>
            </a:pPr>
            <a:r>
              <a:rPr lang="en-US" altLang="zh-CN" dirty="0"/>
              <a:t>4 components: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sz="2600" b="1" dirty="0"/>
              <a:t>Flexible and reliable contractual arrangements </a:t>
            </a:r>
            <a:r>
              <a:rPr lang="en-US" altLang="zh-CN" sz="2600" dirty="0"/>
              <a:t>(from the perspective of the employer and the employee) through modern </a:t>
            </a:r>
            <a:r>
              <a:rPr lang="en-US" altLang="zh-CN" sz="2600" dirty="0" err="1"/>
              <a:t>labour</a:t>
            </a:r>
            <a:r>
              <a:rPr lang="en-US" altLang="zh-CN" sz="2600" dirty="0"/>
              <a:t> laws, collective agreements and work </a:t>
            </a:r>
            <a:r>
              <a:rPr lang="en-US" altLang="zh-CN" sz="2600" dirty="0" err="1"/>
              <a:t>organisation</a:t>
            </a:r>
            <a:r>
              <a:rPr lang="en-US" altLang="zh-CN" sz="26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sz="2600" b="1" dirty="0"/>
              <a:t>Comprehensive lifelong learning </a:t>
            </a:r>
            <a:r>
              <a:rPr lang="en-US" altLang="zh-CN" sz="2600" dirty="0"/>
              <a:t>(LLL) strategies to ensure the continual adaptability and employability of workers, particularly the most vulnerable;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sz="2600" b="1" dirty="0"/>
              <a:t>Active </a:t>
            </a:r>
            <a:r>
              <a:rPr lang="en-US" altLang="zh-CN" sz="2600" b="1" dirty="0" err="1"/>
              <a:t>labour</a:t>
            </a:r>
            <a:r>
              <a:rPr lang="en-US" altLang="zh-CN" sz="2600" b="1" dirty="0"/>
              <a:t> market policies </a:t>
            </a:r>
            <a:r>
              <a:rPr lang="en-US" altLang="zh-CN" sz="2600" dirty="0"/>
              <a:t>(ALMP) that help people cope with rapid change, reduce unemployment spells and ease transitions to new jobs;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CN" sz="2600" b="1" dirty="0"/>
              <a:t>Modern social security systems </a:t>
            </a:r>
            <a:r>
              <a:rPr lang="en-US" altLang="zh-CN" sz="2600" dirty="0"/>
              <a:t>that provide adequate income support, encourage employment and facilitate </a:t>
            </a:r>
            <a:r>
              <a:rPr lang="en-US" altLang="zh-CN" sz="2600" dirty="0" err="1"/>
              <a:t>labour</a:t>
            </a:r>
            <a:r>
              <a:rPr lang="en-US" altLang="zh-CN" sz="2600" dirty="0"/>
              <a:t> market mobility: unemployment benefits, pensions and healthcare.</a:t>
            </a:r>
            <a:endParaRPr lang="en-US" altLang="zh-CN" sz="2600" b="1" dirty="0"/>
          </a:p>
          <a:p>
            <a:pPr marL="0" indent="0">
              <a:buNone/>
            </a:pPr>
            <a:endParaRPr lang="en-US" altLang="zh-CN" dirty="0"/>
          </a:p>
          <a:p>
            <a:pPr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9980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268760"/>
            <a:ext cx="7334250" cy="440055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04528" y="188640"/>
            <a:ext cx="6787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Labour</a:t>
            </a:r>
            <a:r>
              <a:rPr lang="en-US" sz="3200" dirty="0"/>
              <a:t> market reforms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78943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Segnaposto contenuto 2"/>
          <p:cNvSpPr>
            <a:spLocks noGrp="1"/>
          </p:cNvSpPr>
          <p:nvPr>
            <p:ph idx="1"/>
          </p:nvPr>
        </p:nvSpPr>
        <p:spPr>
          <a:xfrm>
            <a:off x="8237" y="404664"/>
            <a:ext cx="8915400" cy="4929411"/>
          </a:xfrm>
        </p:spPr>
        <p:txBody>
          <a:bodyPr>
            <a:normAutofit/>
          </a:bodyPr>
          <a:lstStyle/>
          <a:p>
            <a:pPr marL="355600" indent="0">
              <a:buNone/>
            </a:pPr>
            <a:r>
              <a:rPr lang="it-IT" sz="3600" cap="all" dirty="0" err="1">
                <a:latin typeface="Optane"/>
                <a:cs typeface="Times New Roman"/>
              </a:rPr>
              <a:t>Labour</a:t>
            </a:r>
            <a:r>
              <a:rPr lang="it-IT" sz="3600" b="1" cap="all" dirty="0">
                <a:latin typeface="Times New Roman"/>
                <a:cs typeface="Times New Roman"/>
              </a:rPr>
              <a:t> </a:t>
            </a:r>
            <a:r>
              <a:rPr lang="it-IT" sz="3600" cap="all" dirty="0">
                <a:latin typeface="Optane"/>
                <a:cs typeface="Times New Roman"/>
              </a:rPr>
              <a:t>market </a:t>
            </a:r>
            <a:r>
              <a:rPr lang="it-IT" sz="3600" cap="all" dirty="0" err="1">
                <a:latin typeface="Optane"/>
                <a:cs typeface="Times New Roman"/>
              </a:rPr>
              <a:t>reforms</a:t>
            </a:r>
            <a:r>
              <a:rPr lang="it-IT" sz="3600" cap="all" dirty="0">
                <a:latin typeface="Optane"/>
                <a:cs typeface="Times New Roman"/>
              </a:rPr>
              <a:t> and </a:t>
            </a:r>
            <a:r>
              <a:rPr lang="it-IT" sz="3600" cap="all" dirty="0" err="1">
                <a:latin typeface="Optane"/>
                <a:cs typeface="Times New Roman"/>
              </a:rPr>
              <a:t>flexibility</a:t>
            </a:r>
            <a:endParaRPr lang="it-IT" sz="3600" cap="all" dirty="0">
              <a:latin typeface="Optane"/>
              <a:cs typeface="Times New Roman"/>
            </a:endParaRPr>
          </a:p>
          <a:p>
            <a:pPr marL="355600" indent="0" algn="ctr">
              <a:buNone/>
            </a:pPr>
            <a:endParaRPr lang="en-US" b="1" dirty="0">
              <a:latin typeface="Times New Roman"/>
              <a:cs typeface="Times New Roman"/>
            </a:endParaRPr>
          </a:p>
          <a:p>
            <a:pPr marL="69850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/>
                <a:cs typeface="Times New Roman"/>
              </a:rPr>
              <a:t>Labour</a:t>
            </a:r>
            <a:r>
              <a:rPr lang="en-US" sz="2000" dirty="0">
                <a:latin typeface="Times New Roman"/>
                <a:cs typeface="Times New Roman"/>
              </a:rPr>
              <a:t> market flexibility is a multidimensional concept</a:t>
            </a:r>
          </a:p>
          <a:p>
            <a:pPr marL="698500">
              <a:buFont typeface="Wingdings" panose="05000000000000000000" pitchFamily="2" charset="2"/>
              <a:buChar char="§"/>
            </a:pPr>
            <a:r>
              <a:rPr lang="en-US" sz="2000" dirty="0" err="1">
                <a:latin typeface="Times New Roman"/>
                <a:cs typeface="Times New Roman"/>
              </a:rPr>
              <a:t>Partialy</a:t>
            </a:r>
            <a:r>
              <a:rPr lang="en-US" sz="2000" dirty="0">
                <a:latin typeface="Times New Roman"/>
                <a:cs typeface="Times New Roman"/>
              </a:rPr>
              <a:t> a result of a need for “numerical flexibility” and high unemployment</a:t>
            </a:r>
          </a:p>
          <a:p>
            <a:pPr marL="698500">
              <a:buFont typeface="Wingdings" panose="05000000000000000000" pitchFamily="2" charset="2"/>
              <a:buChar char="§"/>
            </a:pPr>
            <a:r>
              <a:rPr lang="it-IT" sz="2000" dirty="0">
                <a:latin typeface="Times New Roman"/>
                <a:cs typeface="Times New Roman"/>
              </a:rPr>
              <a:t>Several EU countries introduced labour market reforms “at the margin” </a:t>
            </a:r>
          </a:p>
          <a:p>
            <a:pPr marL="698500">
              <a:buFont typeface="Wingdings" panose="05000000000000000000" pitchFamily="2" charset="2"/>
              <a:buChar char="§"/>
            </a:pPr>
            <a:r>
              <a:rPr lang="it-IT" sz="2000" dirty="0">
                <a:latin typeface="Times New Roman"/>
                <a:cs typeface="Times New Roman"/>
              </a:rPr>
              <a:t>In doing so, they sought to shelter the core workforce from regulatory changes, shifting the burden of functional adjustment mostly on new entrants in the labour market.</a:t>
            </a:r>
          </a:p>
        </p:txBody>
      </p:sp>
    </p:spTree>
    <p:extLst>
      <p:ext uri="{BB962C8B-B14F-4D97-AF65-F5344CB8AC3E}">
        <p14:creationId xmlns:p14="http://schemas.microsoft.com/office/powerpoint/2010/main" val="30542293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656" y="404646"/>
            <a:ext cx="6480720" cy="648090"/>
          </a:xfrm>
        </p:spPr>
        <p:txBody>
          <a:bodyPr>
            <a:noAutofit/>
          </a:bodyPr>
          <a:lstStyle/>
          <a:p>
            <a:r>
              <a:rPr lang="nl-BE" sz="4000" dirty="0"/>
              <a:t>FLEXIBILITY AND ATYPICAL WORK</a:t>
            </a:r>
            <a:endParaRPr lang="en-US" sz="4000" dirty="0"/>
          </a:p>
        </p:txBody>
      </p:sp>
      <p:pic>
        <p:nvPicPr>
          <p:cNvPr id="17141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052736"/>
            <a:ext cx="6602412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71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914400" y="1447800"/>
            <a:ext cx="7772400" cy="500553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A standard employment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relationship exists when an individual is in a dependent employment relationship for at least 35 hours weekly and has a permanent employment contract.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Part-time employment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is employment with less than 35 hours a week (substantial: 20 hours and more a week; marginal: less than 20 hours a week).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Fixed-term employment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erpetua"/>
              </a:rPr>
              <a:t>exists when the period during which a contract is valid is limited (can be part-time).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Self-employment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</a:rPr>
              <a:t> exists when an individual’s main economic activity is not dependent employment.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Char char=""/>
              <a:tabLst/>
              <a:defRPr/>
            </a:pPr>
            <a:r>
              <a:rPr lang="nl-BE" sz="2000" b="1" dirty="0" err="1">
                <a:solidFill>
                  <a:sysClr val="windowText" lastClr="000000"/>
                </a:solidFill>
                <a:latin typeface="Perpetua"/>
              </a:rPr>
              <a:t>Quid</a:t>
            </a:r>
            <a:r>
              <a:rPr lang="nl-BE" sz="2000" b="1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000" b="1" dirty="0" err="1">
                <a:solidFill>
                  <a:sysClr val="windowText" lastClr="000000"/>
                </a:solidFill>
                <a:latin typeface="Perpetua"/>
              </a:rPr>
              <a:t>informal</a:t>
            </a:r>
            <a:r>
              <a:rPr lang="nl-BE" sz="2000" b="1" dirty="0">
                <a:solidFill>
                  <a:sysClr val="windowText" lastClr="000000"/>
                </a:solidFill>
                <a:latin typeface="Perpetua"/>
              </a:rPr>
              <a:t> </a:t>
            </a:r>
            <a:r>
              <a:rPr lang="nl-BE" sz="2000" b="1" dirty="0" err="1">
                <a:solidFill>
                  <a:sysClr val="windowText" lastClr="000000"/>
                </a:solidFill>
                <a:latin typeface="Perpetua"/>
              </a:rPr>
              <a:t>employment</a:t>
            </a:r>
            <a:r>
              <a:rPr lang="nl-BE" sz="2000" b="1" dirty="0">
                <a:solidFill>
                  <a:sysClr val="windowText" lastClr="000000"/>
                </a:solidFill>
                <a:latin typeface="Perpetua"/>
              </a:rPr>
              <a:t>?</a:t>
            </a:r>
            <a:endParaRPr kumimoji="0" lang="nl-B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None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788670" marR="0" lvl="1" indent="-51435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9B2D1F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D34817"/>
              </a:buClr>
              <a:buSzPct val="85000"/>
              <a:buFont typeface="Wingdings 2"/>
              <a:buAutoNum type="arabicParenR"/>
              <a:tabLst/>
              <a:defRPr/>
            </a:pPr>
            <a:endParaRPr kumimoji="0" lang="nl-BE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erpetua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00472" y="404664"/>
            <a:ext cx="7772400" cy="1143000"/>
          </a:xfrm>
        </p:spPr>
        <p:txBody>
          <a:bodyPr>
            <a:normAutofit/>
          </a:bodyPr>
          <a:lstStyle/>
          <a:p>
            <a:r>
              <a:rPr lang="en-GB" b="0" dirty="0"/>
              <a:t>FLEXIBILITY AND “atypical work”</a:t>
            </a:r>
          </a:p>
        </p:txBody>
      </p:sp>
    </p:spTree>
    <p:extLst>
      <p:ext uri="{BB962C8B-B14F-4D97-AF65-F5344CB8AC3E}">
        <p14:creationId xmlns:p14="http://schemas.microsoft.com/office/powerpoint/2010/main" val="268777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olo 1"/>
          <p:cNvSpPr>
            <a:spLocks noGrp="1"/>
          </p:cNvSpPr>
          <p:nvPr>
            <p:ph type="title"/>
          </p:nvPr>
        </p:nvSpPr>
        <p:spPr>
          <a:xfrm>
            <a:off x="350489" y="1052736"/>
            <a:ext cx="9477503" cy="914400"/>
          </a:xfrm>
        </p:spPr>
        <p:txBody>
          <a:bodyPr>
            <a:normAutofit/>
          </a:bodyPr>
          <a:lstStyle/>
          <a:p>
            <a:r>
              <a:rPr lang="it-IT" sz="2400" b="1" dirty="0">
                <a:latin typeface="Times New Roman"/>
                <a:cs typeface="Times New Roman"/>
              </a:rPr>
              <a:t>Incidence and evolution of </a:t>
            </a: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part-time employment </a:t>
            </a:r>
            <a:r>
              <a:rPr lang="it-IT" sz="2400" dirty="0">
                <a:latin typeface="Times New Roman"/>
                <a:cs typeface="Times New Roman"/>
              </a:rPr>
              <a:t>(% of employment)</a:t>
            </a:r>
            <a:br>
              <a:rPr lang="it-IT" sz="2400" b="1" dirty="0">
                <a:latin typeface="Times New Roman"/>
                <a:cs typeface="Times New Roman"/>
              </a:rPr>
            </a:br>
            <a:r>
              <a:rPr lang="it-IT" sz="1800" dirty="0">
                <a:latin typeface="Times New Roman"/>
                <a:cs typeface="Times New Roman"/>
              </a:rPr>
              <a:t>Source: Eurostat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473939"/>
              </p:ext>
            </p:extLst>
          </p:nvPr>
        </p:nvGraphicFramePr>
        <p:xfrm>
          <a:off x="742951" y="2286000"/>
          <a:ext cx="8777827" cy="367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924">
                <a:tc>
                  <a:txBody>
                    <a:bodyPr/>
                    <a:lstStyle/>
                    <a:p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2007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Netherlands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46.3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48.3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49.8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Germany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25.4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25.5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26.7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UK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24.1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25.7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25.6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Denmark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23.0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25.6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24.7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France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17.2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17.6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18.1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Italy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13.4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14.8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17.6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Spain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11.4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12.9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15.7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EU-27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17.6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18.6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19.7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2321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itolo 1"/>
          <p:cNvSpPr>
            <a:spLocks noGrp="1"/>
          </p:cNvSpPr>
          <p:nvPr>
            <p:ph type="title"/>
          </p:nvPr>
        </p:nvSpPr>
        <p:spPr>
          <a:xfrm>
            <a:off x="350489" y="1052736"/>
            <a:ext cx="9477503" cy="914400"/>
          </a:xfrm>
        </p:spPr>
        <p:txBody>
          <a:bodyPr>
            <a:normAutofit fontScale="90000"/>
          </a:bodyPr>
          <a:lstStyle/>
          <a:p>
            <a:r>
              <a:rPr lang="it-IT" sz="2400" b="1" dirty="0">
                <a:latin typeface="Times New Roman"/>
                <a:cs typeface="Times New Roman"/>
              </a:rPr>
              <a:t>Incidence and evolution of </a:t>
            </a:r>
            <a:r>
              <a:rPr lang="it-IT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involuntary </a:t>
            </a:r>
            <a:r>
              <a:rPr lang="it-IT" sz="2400" dirty="0">
                <a:solidFill>
                  <a:srgbClr val="FF0000"/>
                </a:solidFill>
                <a:latin typeface="Times New Roman"/>
                <a:cs typeface="Times New Roman"/>
              </a:rPr>
              <a:t>part-time employment </a:t>
            </a:r>
            <a:r>
              <a:rPr lang="it-IT" sz="2400" dirty="0">
                <a:latin typeface="Times New Roman"/>
                <a:cs typeface="Times New Roman"/>
              </a:rPr>
              <a:t>(% of part-time employment)</a:t>
            </a:r>
            <a:br>
              <a:rPr lang="it-IT" sz="2400" b="1" dirty="0">
                <a:latin typeface="Times New Roman"/>
                <a:cs typeface="Times New Roman"/>
              </a:rPr>
            </a:br>
            <a:r>
              <a:rPr lang="it-IT" sz="1800" dirty="0">
                <a:latin typeface="Times New Roman"/>
                <a:cs typeface="Times New Roman"/>
              </a:rPr>
              <a:t>Source: Eurostat</a:t>
            </a:r>
          </a:p>
        </p:txBody>
      </p:sp>
      <p:graphicFrame>
        <p:nvGraphicFramePr>
          <p:cNvPr id="4" name="Segnaposto contenut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406614"/>
              </p:ext>
            </p:extLst>
          </p:nvPr>
        </p:nvGraphicFramePr>
        <p:xfrm>
          <a:off x="742951" y="2286000"/>
          <a:ext cx="8777827" cy="3671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7924">
                <a:tc>
                  <a:txBody>
                    <a:bodyPr/>
                    <a:lstStyle/>
                    <a:p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2007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2010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2013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Netherlands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5.1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5.7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9.9</a:t>
                      </a:r>
                    </a:p>
                  </a:txBody>
                  <a:tcPr marL="108962" marR="108962" marT="50290" marB="50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Germany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22.6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21.9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15.6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UK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10.6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Denmark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13.4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15.6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18.3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France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31.5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31.7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39.3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Italy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39.5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50.5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b="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63.0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 err="1">
                          <a:latin typeface="Times New Roman"/>
                          <a:cs typeface="Times New Roman"/>
                        </a:rPr>
                        <a:t>Spain</a:t>
                      </a:r>
                      <a:endParaRPr lang="it-IT" sz="1800" dirty="0">
                        <a:latin typeface="Times New Roman"/>
                        <a:cs typeface="Times New Roman"/>
                      </a:endParaRP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33.3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50.1</a:t>
                      </a:r>
                    </a:p>
                  </a:txBody>
                  <a:tcPr marL="108962" marR="108962" marT="50290" marB="50290"/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63.3</a:t>
                      </a:r>
                    </a:p>
                  </a:txBody>
                  <a:tcPr marL="108962" marR="108962" marT="50290" marB="50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24"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EU-27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22.4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26.7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>
                          <a:latin typeface="Times New Roman"/>
                          <a:cs typeface="Times New Roman"/>
                        </a:rPr>
                        <a:t>29.4</a:t>
                      </a:r>
                    </a:p>
                  </a:txBody>
                  <a:tcPr marL="108962" marR="108962" marT="50290" marB="50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76444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4364" y="175566"/>
            <a:ext cx="6912956" cy="6480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lvl="0" defTabSz="914400" eaLnBrk="1" latinLnBrk="0" hangingPunct="1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defRPr>
            </a:lvl1pPr>
          </a:lstStyle>
          <a:p>
            <a:r>
              <a:rPr lang="en-US" altLang="it-IT" dirty="0"/>
              <a:t>Title</a:t>
            </a:r>
            <a:endParaRPr lang="it-IT" dirty="0"/>
          </a:p>
        </p:txBody>
      </p:sp>
      <p:pic>
        <p:nvPicPr>
          <p:cNvPr id="1714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908720"/>
            <a:ext cx="8208912" cy="529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0094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7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7&quot;&gt;&lt;elem m_fUsage=&quot;1.55610000000000000000E+000&quot;&gt;&lt;m_ppcolschidx val=&quot;0&quot;/&gt;&lt;m_rgb r=&quot;5a&quot; g=&quot;be&quot; b=&quot;a3&quot;/&gt;&lt;/elem&gt;&lt;elem m_fUsage=&quot;1.00000000000000000000E+000&quot;&gt;&lt;m_ppcolschidx val=&quot;0&quot;/&gt;&lt;m_rgb r=&quot;cf&quot; g=&quot;f2&quot; b=&quot;fe&quot;/&gt;&lt;/elem&gt;&lt;elem m_fUsage=&quot;9.08764110000000010000E-001&quot;&gt;&lt;m_ppcolschidx val=&quot;0&quot;/&gt;&lt;m_rgb r=&quot;e7&quot; g=&quot;1e&quot; b=&quot;1&quot;/&gt;&lt;/elem&gt;&lt;elem m_fUsage=&quot;8.10000000000000050000E-001&quot;&gt;&lt;m_ppcolschidx val=&quot;0&quot;/&gt;&lt;m_rgb r=&quot;e3&quot; g=&quot;97&quot; b=&quot;4a&quot;/&gt;&lt;/elem&gt;&lt;elem m_fUsage=&quot;7.29000000000000090000E-001&quot;&gt;&lt;m_ppcolschidx val=&quot;0&quot;/&gt;&lt;m_rgb r=&quot;cd&quot; g=&quot;dd&quot; b=&quot;f8&quot;/&gt;&lt;/elem&gt;&lt;elem m_fUsage=&quot;5.90490000000000180000E-001&quot;&gt;&lt;m_ppcolschidx val=&quot;0&quot;/&gt;&lt;m_rgb r=&quot;0&quot; g=&quot;70&quot; b=&quot;c0&quot;/&gt;&lt;/elem&gt;&lt;elem m_fUsage=&quot;5.31441000000000160000E-001&quot;&gt;&lt;m_ppcolschidx val=&quot;0&quot;/&gt;&lt;m_rgb r=&quot;2d&quot; g=&quot;d2&quot; b=&quot;28&quot;/&gt;&lt;/elem&gt;&lt;/m_vecMRU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MinusSymbol&gt;-&lt;/m_chMinus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5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_ib8Pk6k6Ufdjr8CiE.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j1_z0EmEi1ZermGN_6s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HNUFTl0Uu77cVj3gD6Vw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PRP_Correct Power Poin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moge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SPRP_Correct Power Point Template v1</Template>
  <TotalTime>362</TotalTime>
  <Words>1383</Words>
  <Application>Microsoft Office PowerPoint</Application>
  <PresentationFormat>A4 Paper (210x297 mm)</PresentationFormat>
  <Paragraphs>330</Paragraphs>
  <Slides>28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1</vt:i4>
      </vt:variant>
    </vt:vector>
  </HeadingPairs>
  <TitlesOfParts>
    <vt:vector size="43" baseType="lpstr">
      <vt:lpstr>Arial Unicode MS</vt:lpstr>
      <vt:lpstr>Optane</vt:lpstr>
      <vt:lpstr>宋体</vt:lpstr>
      <vt:lpstr>Arial</vt:lpstr>
      <vt:lpstr>Calibri</vt:lpstr>
      <vt:lpstr>Franklin Gothic Book</vt:lpstr>
      <vt:lpstr>Perpetua</vt:lpstr>
      <vt:lpstr>Times New Roman</vt:lpstr>
      <vt:lpstr>Verdana</vt:lpstr>
      <vt:lpstr>Wingdings</vt:lpstr>
      <vt:lpstr>Wingdings 2</vt:lpstr>
      <vt:lpstr>SPRP_Correct Power Point Template v1</vt:lpstr>
      <vt:lpstr>Vermogen</vt:lpstr>
      <vt:lpstr>think-cell Slide</vt:lpstr>
      <vt:lpstr>PowerPoint Presentation</vt:lpstr>
      <vt:lpstr>PowerPoint Presentation</vt:lpstr>
      <vt:lpstr>PowerPoint Presentation</vt:lpstr>
      <vt:lpstr>PowerPoint Presentation</vt:lpstr>
      <vt:lpstr>FLEXIBILITY AND ATYPICAL WORK</vt:lpstr>
      <vt:lpstr>FLEXIBILITY AND “atypical work”</vt:lpstr>
      <vt:lpstr>Incidence and evolution of part-time employment (% of employment) Source: Eurostat</vt:lpstr>
      <vt:lpstr>Incidence and evolution of involuntary part-time employment (% of part-time employment) Source: Eurostat</vt:lpstr>
      <vt:lpstr>PowerPoint Presentation</vt:lpstr>
      <vt:lpstr>Share (%) of temporary employment in total dependent employment Source: OECD</vt:lpstr>
      <vt:lpstr>Share (%) of temporary employment in total dependent employment, 15-24  Source: OECD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of covering atypical work</vt:lpstr>
      <vt:lpstr>Design challenge</vt:lpstr>
      <vt:lpstr>Ideal-typical models of Social Insurance</vt:lpstr>
      <vt:lpstr>Ideal-typical models of Social Insurance</vt:lpstr>
      <vt:lpstr>Administrative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SPRP-BJ User</dc:creator>
  <cp:lastModifiedBy>马岚</cp:lastModifiedBy>
  <cp:revision>55</cp:revision>
  <cp:lastPrinted>2015-01-26T19:32:44Z</cp:lastPrinted>
  <dcterms:created xsi:type="dcterms:W3CDTF">2015-09-07T02:11:56Z</dcterms:created>
  <dcterms:modified xsi:type="dcterms:W3CDTF">2017-01-10T07:10:31Z</dcterms:modified>
</cp:coreProperties>
</file>